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57"/>
  </p:notesMasterIdLst>
  <p:sldIdLst>
    <p:sldId id="280" r:id="rId2"/>
    <p:sldId id="651" r:id="rId3"/>
    <p:sldId id="652" r:id="rId4"/>
    <p:sldId id="269" r:id="rId5"/>
    <p:sldId id="263" r:id="rId6"/>
    <p:sldId id="278" r:id="rId7"/>
    <p:sldId id="281" r:id="rId8"/>
    <p:sldId id="567" r:id="rId9"/>
    <p:sldId id="644" r:id="rId10"/>
    <p:sldId id="568" r:id="rId11"/>
    <p:sldId id="642" r:id="rId12"/>
    <p:sldId id="316" r:id="rId13"/>
    <p:sldId id="288" r:id="rId14"/>
    <p:sldId id="628" r:id="rId15"/>
    <p:sldId id="277" r:id="rId16"/>
    <p:sldId id="622" r:id="rId17"/>
    <p:sldId id="604" r:id="rId18"/>
    <p:sldId id="624" r:id="rId19"/>
    <p:sldId id="625" r:id="rId20"/>
    <p:sldId id="626" r:id="rId21"/>
    <p:sldId id="629" r:id="rId22"/>
    <p:sldId id="632" r:id="rId23"/>
    <p:sldId id="631" r:id="rId24"/>
    <p:sldId id="408" r:id="rId25"/>
    <p:sldId id="404" r:id="rId26"/>
    <p:sldId id="561" r:id="rId27"/>
    <p:sldId id="630" r:id="rId28"/>
    <p:sldId id="563" r:id="rId29"/>
    <p:sldId id="564" r:id="rId30"/>
    <p:sldId id="562" r:id="rId31"/>
    <p:sldId id="289" r:id="rId32"/>
    <p:sldId id="318" r:id="rId33"/>
    <p:sldId id="291" r:id="rId34"/>
    <p:sldId id="633" r:id="rId35"/>
    <p:sldId id="634" r:id="rId36"/>
    <p:sldId id="635" r:id="rId37"/>
    <p:sldId id="636" r:id="rId38"/>
    <p:sldId id="637" r:id="rId39"/>
    <p:sldId id="638" r:id="rId40"/>
    <p:sldId id="565" r:id="rId41"/>
    <p:sldId id="566" r:id="rId42"/>
    <p:sldId id="639" r:id="rId43"/>
    <p:sldId id="577" r:id="rId44"/>
    <p:sldId id="578" r:id="rId45"/>
    <p:sldId id="571" r:id="rId46"/>
    <p:sldId id="646" r:id="rId47"/>
    <p:sldId id="579" r:id="rId48"/>
    <p:sldId id="574" r:id="rId49"/>
    <p:sldId id="648" r:id="rId50"/>
    <p:sldId id="572" r:id="rId51"/>
    <p:sldId id="580" r:id="rId52"/>
    <p:sldId id="645" r:id="rId53"/>
    <p:sldId id="582" r:id="rId54"/>
    <p:sldId id="569" r:id="rId55"/>
    <p:sldId id="650" r:id="rId5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A9"/>
    <a:srgbClr val="FFFFFF"/>
    <a:srgbClr val="002D5E"/>
    <a:srgbClr val="98B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48B90-37D4-4BA9-8B41-EDAE770AE7B4}" v="139" dt="2023-10-24T22:31:58.740"/>
    <p1510:client id="{40B52945-A19F-467D-8F51-03FF10294485}" v="1" dt="2023-12-01T21:34:18.5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5226" autoAdjust="0"/>
  </p:normalViewPr>
  <p:slideViewPr>
    <p:cSldViewPr>
      <p:cViewPr varScale="1">
        <p:scale>
          <a:sx n="67" d="100"/>
          <a:sy n="67" d="100"/>
        </p:scale>
        <p:origin x="84" y="2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2580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Hong" clId="Web-{35A48B90-37D4-4BA9-8B41-EDAE770AE7B4}"/>
    <pc:docChg chg="delSld modSld">
      <pc:chgData name="Stephanie Hong" userId="" providerId="" clId="Web-{35A48B90-37D4-4BA9-8B41-EDAE770AE7B4}" dt="2023-10-24T22:31:58.740" v="128"/>
      <pc:docMkLst>
        <pc:docMk/>
      </pc:docMkLst>
      <pc:sldChg chg="modSp">
        <pc:chgData name="Stephanie Hong" userId="" providerId="" clId="Web-{35A48B90-37D4-4BA9-8B41-EDAE770AE7B4}" dt="2023-10-24T22:30:00.736" v="62"/>
        <pc:sldMkLst>
          <pc:docMk/>
          <pc:sldMk cId="3779402193" sldId="316"/>
        </pc:sldMkLst>
        <pc:graphicFrameChg chg="mod modGraphic">
          <ac:chgData name="Stephanie Hong" userId="" providerId="" clId="Web-{35A48B90-37D4-4BA9-8B41-EDAE770AE7B4}" dt="2023-10-24T22:30:00.736" v="62"/>
          <ac:graphicFrameMkLst>
            <pc:docMk/>
            <pc:sldMk cId="3779402193" sldId="316"/>
            <ac:graphicFrameMk id="8" creationId="{346859D9-390C-CEC9-4B56-EFA3F40831AE}"/>
          </ac:graphicFrameMkLst>
        </pc:graphicFrameChg>
      </pc:sldChg>
      <pc:sldChg chg="del">
        <pc:chgData name="Stephanie Hong" userId="" providerId="" clId="Web-{35A48B90-37D4-4BA9-8B41-EDAE770AE7B4}" dt="2023-10-24T22:30:04.893" v="63"/>
        <pc:sldMkLst>
          <pc:docMk/>
          <pc:sldMk cId="3291264775" sldId="317"/>
        </pc:sldMkLst>
      </pc:sldChg>
      <pc:sldChg chg="modSp">
        <pc:chgData name="Stephanie Hong" userId="" providerId="" clId="Web-{35A48B90-37D4-4BA9-8B41-EDAE770AE7B4}" dt="2023-10-24T22:30:58.566" v="126"/>
        <pc:sldMkLst>
          <pc:docMk/>
          <pc:sldMk cId="3650392829" sldId="318"/>
        </pc:sldMkLst>
        <pc:graphicFrameChg chg="mod modGraphic">
          <ac:chgData name="Stephanie Hong" userId="" providerId="" clId="Web-{35A48B90-37D4-4BA9-8B41-EDAE770AE7B4}" dt="2023-10-24T22:30:58.566" v="126"/>
          <ac:graphicFrameMkLst>
            <pc:docMk/>
            <pc:sldMk cId="3650392829" sldId="318"/>
            <ac:graphicFrameMk id="8" creationId="{346859D9-390C-CEC9-4B56-EFA3F40831AE}"/>
          </ac:graphicFrameMkLst>
        </pc:graphicFrameChg>
      </pc:sldChg>
      <pc:sldChg chg="del">
        <pc:chgData name="Stephanie Hong" userId="" providerId="" clId="Web-{35A48B90-37D4-4BA9-8B41-EDAE770AE7B4}" dt="2023-10-24T22:31:01.207" v="127"/>
        <pc:sldMkLst>
          <pc:docMk/>
          <pc:sldMk cId="728467147" sldId="319"/>
        </pc:sldMkLst>
      </pc:sldChg>
      <pc:sldChg chg="delSp delAnim">
        <pc:chgData name="Stephanie Hong" userId="" providerId="" clId="Web-{35A48B90-37D4-4BA9-8B41-EDAE770AE7B4}" dt="2023-10-24T22:31:58.740" v="128"/>
        <pc:sldMkLst>
          <pc:docMk/>
          <pc:sldMk cId="297711533" sldId="564"/>
        </pc:sldMkLst>
        <pc:picChg chg="del">
          <ac:chgData name="Stephanie Hong" userId="" providerId="" clId="Web-{35A48B90-37D4-4BA9-8B41-EDAE770AE7B4}" dt="2023-10-24T22:31:58.740" v="128"/>
          <ac:picMkLst>
            <pc:docMk/>
            <pc:sldMk cId="297711533" sldId="564"/>
            <ac:picMk id="8" creationId="{177ABAC8-BDF8-6E42-BBF3-C84DD2058923}"/>
          </ac:picMkLst>
        </pc:picChg>
      </pc:sldChg>
    </pc:docChg>
  </pc:docChgLst>
  <pc:docChgLst>
    <pc:chgData name="Sandra Tsui" clId="Web-{40B52945-A19F-467D-8F51-03FF10294485}"/>
    <pc:docChg chg="addSld">
      <pc:chgData name="Sandra Tsui" userId="" providerId="" clId="Web-{40B52945-A19F-467D-8F51-03FF10294485}" dt="2023-12-01T21:34:18.549" v="0"/>
      <pc:docMkLst>
        <pc:docMk/>
      </pc:docMkLst>
      <pc:sldChg chg="add">
        <pc:chgData name="Sandra Tsui" userId="" providerId="" clId="Web-{40B52945-A19F-467D-8F51-03FF10294485}" dt="2023-12-01T21:34:18.549" v="0"/>
        <pc:sldMkLst>
          <pc:docMk/>
          <pc:sldMk cId="880539357" sldId="64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A49863-626F-4326-81DA-0E62B79B3AC8}" type="doc">
      <dgm:prSet loTypeId="urn:microsoft.com/office/officeart/2005/8/layout/vList2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4655F9DD-DFC9-45D9-A057-9AD3E339EC83}">
      <dgm:prSet/>
      <dgm:spPr/>
      <dgm:t>
        <a:bodyPr/>
        <a:lstStyle/>
        <a:p>
          <a:r>
            <a:rPr lang="en-US"/>
            <a:t>ECG pearls when evaluating the QT interval</a:t>
          </a:r>
        </a:p>
      </dgm:t>
    </dgm:pt>
    <dgm:pt modelId="{C48F21DF-E0AF-4A2B-8E6B-A3F102C976ED}" type="parTrans" cxnId="{DC200359-48BC-4F21-96FB-BE33C3C04FF4}">
      <dgm:prSet/>
      <dgm:spPr/>
      <dgm:t>
        <a:bodyPr/>
        <a:lstStyle/>
        <a:p>
          <a:endParaRPr lang="en-US"/>
        </a:p>
      </dgm:t>
    </dgm:pt>
    <dgm:pt modelId="{2DF8857F-2EEE-4035-91A0-C2943F24CA64}" type="sibTrans" cxnId="{DC200359-48BC-4F21-96FB-BE33C3C04FF4}">
      <dgm:prSet/>
      <dgm:spPr/>
      <dgm:t>
        <a:bodyPr/>
        <a:lstStyle/>
        <a:p>
          <a:endParaRPr lang="en-US"/>
        </a:p>
      </dgm:t>
    </dgm:pt>
    <dgm:pt modelId="{503214C2-8DDC-4C39-B9E0-C79ADBA1512D}">
      <dgm:prSet/>
      <dgm:spPr/>
      <dgm:t>
        <a:bodyPr/>
        <a:lstStyle/>
        <a:p>
          <a:r>
            <a:rPr lang="en-US"/>
            <a:t>Congenital LQTS Diagnosis</a:t>
          </a:r>
        </a:p>
      </dgm:t>
    </dgm:pt>
    <dgm:pt modelId="{A9E97D49-9D1E-4CC7-AAE2-B204B1E73430}" type="parTrans" cxnId="{7E9117C7-17B2-4FC6-887E-A7D89EF68A3F}">
      <dgm:prSet/>
      <dgm:spPr/>
      <dgm:t>
        <a:bodyPr/>
        <a:lstStyle/>
        <a:p>
          <a:endParaRPr lang="en-US"/>
        </a:p>
      </dgm:t>
    </dgm:pt>
    <dgm:pt modelId="{AF2F3C4C-6C1A-4844-B4ED-27F8FC05B199}" type="sibTrans" cxnId="{7E9117C7-17B2-4FC6-887E-A7D89EF68A3F}">
      <dgm:prSet/>
      <dgm:spPr/>
      <dgm:t>
        <a:bodyPr/>
        <a:lstStyle/>
        <a:p>
          <a:endParaRPr lang="en-US"/>
        </a:p>
      </dgm:t>
    </dgm:pt>
    <dgm:pt modelId="{B9C516ED-D47D-44E0-9B22-68D72D61382B}">
      <dgm:prSet/>
      <dgm:spPr/>
      <dgm:t>
        <a:bodyPr/>
        <a:lstStyle/>
        <a:p>
          <a:r>
            <a:rPr lang="en-US"/>
            <a:t>Congenital LQTS Treatment</a:t>
          </a:r>
        </a:p>
      </dgm:t>
    </dgm:pt>
    <dgm:pt modelId="{5608C858-C9F2-407A-8158-386BC2D3888B}" type="parTrans" cxnId="{244220DC-552D-4DD2-8AFB-35B748CBB638}">
      <dgm:prSet/>
      <dgm:spPr/>
      <dgm:t>
        <a:bodyPr/>
        <a:lstStyle/>
        <a:p>
          <a:endParaRPr lang="en-US"/>
        </a:p>
      </dgm:t>
    </dgm:pt>
    <dgm:pt modelId="{BDDB0688-2835-457B-BCAD-A7353D140812}" type="sibTrans" cxnId="{244220DC-552D-4DD2-8AFB-35B748CBB638}">
      <dgm:prSet/>
      <dgm:spPr/>
      <dgm:t>
        <a:bodyPr/>
        <a:lstStyle/>
        <a:p>
          <a:endParaRPr lang="en-US"/>
        </a:p>
      </dgm:t>
    </dgm:pt>
    <dgm:pt modelId="{EE4CEF27-FD39-43A7-AC73-07DA8D719D21}">
      <dgm:prSet/>
      <dgm:spPr/>
      <dgm:t>
        <a:bodyPr/>
        <a:lstStyle/>
        <a:p>
          <a:r>
            <a:rPr lang="en-US"/>
            <a:t>TdP Management</a:t>
          </a:r>
        </a:p>
      </dgm:t>
    </dgm:pt>
    <dgm:pt modelId="{01A8ECC6-DE69-4D6B-9185-601652DF9AAC}" type="parTrans" cxnId="{238F9BCE-FCA1-42AF-8642-C0394D26B32B}">
      <dgm:prSet/>
      <dgm:spPr/>
      <dgm:t>
        <a:bodyPr/>
        <a:lstStyle/>
        <a:p>
          <a:endParaRPr lang="en-US"/>
        </a:p>
      </dgm:t>
    </dgm:pt>
    <dgm:pt modelId="{663F734B-7172-4144-9132-0473BC739754}" type="sibTrans" cxnId="{238F9BCE-FCA1-42AF-8642-C0394D26B32B}">
      <dgm:prSet/>
      <dgm:spPr/>
      <dgm:t>
        <a:bodyPr/>
        <a:lstStyle/>
        <a:p>
          <a:endParaRPr lang="en-US"/>
        </a:p>
      </dgm:t>
    </dgm:pt>
    <dgm:pt modelId="{21E0B65C-ADBF-4D92-ACA7-6F20F2E80B1C}">
      <dgm:prSet/>
      <dgm:spPr/>
      <dgm:t>
        <a:bodyPr/>
        <a:lstStyle/>
        <a:p>
          <a:r>
            <a:rPr lang="en-US"/>
            <a:t>Acquired LQTS</a:t>
          </a:r>
        </a:p>
      </dgm:t>
    </dgm:pt>
    <dgm:pt modelId="{CEC8FA01-2AD1-4159-8EE7-B7B7C727E681}" type="parTrans" cxnId="{80F215C0-2ABA-4DB2-BE9F-898B35E5ED80}">
      <dgm:prSet/>
      <dgm:spPr/>
      <dgm:t>
        <a:bodyPr/>
        <a:lstStyle/>
        <a:p>
          <a:endParaRPr lang="en-US"/>
        </a:p>
      </dgm:t>
    </dgm:pt>
    <dgm:pt modelId="{7D15328C-8460-4E5F-95BF-4B245DEEF076}" type="sibTrans" cxnId="{80F215C0-2ABA-4DB2-BE9F-898B35E5ED80}">
      <dgm:prSet/>
      <dgm:spPr/>
      <dgm:t>
        <a:bodyPr/>
        <a:lstStyle/>
        <a:p>
          <a:endParaRPr lang="en-US"/>
        </a:p>
      </dgm:t>
    </dgm:pt>
    <dgm:pt modelId="{7A1EECE1-5F33-4EE5-84AF-5386DE9E5DCD}" type="pres">
      <dgm:prSet presAssocID="{3BA49863-626F-4326-81DA-0E62B79B3AC8}" presName="linear" presStyleCnt="0">
        <dgm:presLayoutVars>
          <dgm:animLvl val="lvl"/>
          <dgm:resizeHandles val="exact"/>
        </dgm:presLayoutVars>
      </dgm:prSet>
      <dgm:spPr/>
    </dgm:pt>
    <dgm:pt modelId="{BE1BE871-81B6-4382-9E42-21E12953184D}" type="pres">
      <dgm:prSet presAssocID="{4655F9DD-DFC9-45D9-A057-9AD3E339EC8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6E309E8-1778-4046-B4DF-6ED67E1E9D92}" type="pres">
      <dgm:prSet presAssocID="{2DF8857F-2EEE-4035-91A0-C2943F24CA64}" presName="spacer" presStyleCnt="0"/>
      <dgm:spPr/>
    </dgm:pt>
    <dgm:pt modelId="{7C9449F9-3B1B-49B6-9E6C-F2BB10B4ACC9}" type="pres">
      <dgm:prSet presAssocID="{503214C2-8DDC-4C39-B9E0-C79ADBA1512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3B3D076-65DB-4758-BAAF-486824073A86}" type="pres">
      <dgm:prSet presAssocID="{AF2F3C4C-6C1A-4844-B4ED-27F8FC05B199}" presName="spacer" presStyleCnt="0"/>
      <dgm:spPr/>
    </dgm:pt>
    <dgm:pt modelId="{DC00CFBD-628E-40BE-8D6E-502082947711}" type="pres">
      <dgm:prSet presAssocID="{B9C516ED-D47D-44E0-9B22-68D72D61382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E104F21-F244-4D91-A662-1214AD076687}" type="pres">
      <dgm:prSet presAssocID="{BDDB0688-2835-457B-BCAD-A7353D140812}" presName="spacer" presStyleCnt="0"/>
      <dgm:spPr/>
    </dgm:pt>
    <dgm:pt modelId="{FAE5CE57-B304-4049-AAAB-976B49959EBA}" type="pres">
      <dgm:prSet presAssocID="{EE4CEF27-FD39-43A7-AC73-07DA8D719D2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6D98ADE-93E3-40CB-B494-EA320A6B3F96}" type="pres">
      <dgm:prSet presAssocID="{663F734B-7172-4144-9132-0473BC739754}" presName="spacer" presStyleCnt="0"/>
      <dgm:spPr/>
    </dgm:pt>
    <dgm:pt modelId="{D3137177-E4B6-427C-926E-F3D9208488FF}" type="pres">
      <dgm:prSet presAssocID="{21E0B65C-ADBF-4D92-ACA7-6F20F2E80B1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202660E-BE67-4128-A186-BA4CD7AC0B76}" type="presOf" srcId="{3BA49863-626F-4326-81DA-0E62B79B3AC8}" destId="{7A1EECE1-5F33-4EE5-84AF-5386DE9E5DCD}" srcOrd="0" destOrd="0" presId="urn:microsoft.com/office/officeart/2005/8/layout/vList2"/>
    <dgm:cxn modelId="{DC200359-48BC-4F21-96FB-BE33C3C04FF4}" srcId="{3BA49863-626F-4326-81DA-0E62B79B3AC8}" destId="{4655F9DD-DFC9-45D9-A057-9AD3E339EC83}" srcOrd="0" destOrd="0" parTransId="{C48F21DF-E0AF-4A2B-8E6B-A3F102C976ED}" sibTransId="{2DF8857F-2EEE-4035-91A0-C2943F24CA64}"/>
    <dgm:cxn modelId="{39B613BC-58E8-466A-9744-AE276EE21085}" type="presOf" srcId="{4655F9DD-DFC9-45D9-A057-9AD3E339EC83}" destId="{BE1BE871-81B6-4382-9E42-21E12953184D}" srcOrd="0" destOrd="0" presId="urn:microsoft.com/office/officeart/2005/8/layout/vList2"/>
    <dgm:cxn modelId="{80F215C0-2ABA-4DB2-BE9F-898B35E5ED80}" srcId="{3BA49863-626F-4326-81DA-0E62B79B3AC8}" destId="{21E0B65C-ADBF-4D92-ACA7-6F20F2E80B1C}" srcOrd="4" destOrd="0" parTransId="{CEC8FA01-2AD1-4159-8EE7-B7B7C727E681}" sibTransId="{7D15328C-8460-4E5F-95BF-4B245DEEF076}"/>
    <dgm:cxn modelId="{7E9117C7-17B2-4FC6-887E-A7D89EF68A3F}" srcId="{3BA49863-626F-4326-81DA-0E62B79B3AC8}" destId="{503214C2-8DDC-4C39-B9E0-C79ADBA1512D}" srcOrd="1" destOrd="0" parTransId="{A9E97D49-9D1E-4CC7-AAE2-B204B1E73430}" sibTransId="{AF2F3C4C-6C1A-4844-B4ED-27F8FC05B199}"/>
    <dgm:cxn modelId="{238F9BCE-FCA1-42AF-8642-C0394D26B32B}" srcId="{3BA49863-626F-4326-81DA-0E62B79B3AC8}" destId="{EE4CEF27-FD39-43A7-AC73-07DA8D719D21}" srcOrd="3" destOrd="0" parTransId="{01A8ECC6-DE69-4D6B-9185-601652DF9AAC}" sibTransId="{663F734B-7172-4144-9132-0473BC739754}"/>
    <dgm:cxn modelId="{244220DC-552D-4DD2-8AFB-35B748CBB638}" srcId="{3BA49863-626F-4326-81DA-0E62B79B3AC8}" destId="{B9C516ED-D47D-44E0-9B22-68D72D61382B}" srcOrd="2" destOrd="0" parTransId="{5608C858-C9F2-407A-8158-386BC2D3888B}" sibTransId="{BDDB0688-2835-457B-BCAD-A7353D140812}"/>
    <dgm:cxn modelId="{1D00BFEC-5078-45D7-813C-32F91E074F89}" type="presOf" srcId="{B9C516ED-D47D-44E0-9B22-68D72D61382B}" destId="{DC00CFBD-628E-40BE-8D6E-502082947711}" srcOrd="0" destOrd="0" presId="urn:microsoft.com/office/officeart/2005/8/layout/vList2"/>
    <dgm:cxn modelId="{15F147EF-F8F7-4C03-9585-6CCA91EB54E7}" type="presOf" srcId="{EE4CEF27-FD39-43A7-AC73-07DA8D719D21}" destId="{FAE5CE57-B304-4049-AAAB-976B49959EBA}" srcOrd="0" destOrd="0" presId="urn:microsoft.com/office/officeart/2005/8/layout/vList2"/>
    <dgm:cxn modelId="{CD1C3BFC-F7B5-4111-8606-F336D4160998}" type="presOf" srcId="{21E0B65C-ADBF-4D92-ACA7-6F20F2E80B1C}" destId="{D3137177-E4B6-427C-926E-F3D9208488FF}" srcOrd="0" destOrd="0" presId="urn:microsoft.com/office/officeart/2005/8/layout/vList2"/>
    <dgm:cxn modelId="{E8F60EFD-1F5B-49BC-9FEB-E136CF2144D4}" type="presOf" srcId="{503214C2-8DDC-4C39-B9E0-C79ADBA1512D}" destId="{7C9449F9-3B1B-49B6-9E6C-F2BB10B4ACC9}" srcOrd="0" destOrd="0" presId="urn:microsoft.com/office/officeart/2005/8/layout/vList2"/>
    <dgm:cxn modelId="{AC510B6B-F944-4164-9B1F-8B01FBE919E9}" type="presParOf" srcId="{7A1EECE1-5F33-4EE5-84AF-5386DE9E5DCD}" destId="{BE1BE871-81B6-4382-9E42-21E12953184D}" srcOrd="0" destOrd="0" presId="urn:microsoft.com/office/officeart/2005/8/layout/vList2"/>
    <dgm:cxn modelId="{ABD50F43-651C-4ECE-8507-8B9AB8E8D58B}" type="presParOf" srcId="{7A1EECE1-5F33-4EE5-84AF-5386DE9E5DCD}" destId="{86E309E8-1778-4046-B4DF-6ED67E1E9D92}" srcOrd="1" destOrd="0" presId="urn:microsoft.com/office/officeart/2005/8/layout/vList2"/>
    <dgm:cxn modelId="{EA7C0F2B-50E5-4E84-9FF7-6ACF96B085FD}" type="presParOf" srcId="{7A1EECE1-5F33-4EE5-84AF-5386DE9E5DCD}" destId="{7C9449F9-3B1B-49B6-9E6C-F2BB10B4ACC9}" srcOrd="2" destOrd="0" presId="urn:microsoft.com/office/officeart/2005/8/layout/vList2"/>
    <dgm:cxn modelId="{FECC9B45-5BD1-45CB-80F3-F0E757487661}" type="presParOf" srcId="{7A1EECE1-5F33-4EE5-84AF-5386DE9E5DCD}" destId="{C3B3D076-65DB-4758-BAAF-486824073A86}" srcOrd="3" destOrd="0" presId="urn:microsoft.com/office/officeart/2005/8/layout/vList2"/>
    <dgm:cxn modelId="{3CAE42D0-AA89-4ABC-867F-E8639E4B0981}" type="presParOf" srcId="{7A1EECE1-5F33-4EE5-84AF-5386DE9E5DCD}" destId="{DC00CFBD-628E-40BE-8D6E-502082947711}" srcOrd="4" destOrd="0" presId="urn:microsoft.com/office/officeart/2005/8/layout/vList2"/>
    <dgm:cxn modelId="{4345C764-B1DA-421A-A759-B970888867E1}" type="presParOf" srcId="{7A1EECE1-5F33-4EE5-84AF-5386DE9E5DCD}" destId="{9E104F21-F244-4D91-A662-1214AD076687}" srcOrd="5" destOrd="0" presId="urn:microsoft.com/office/officeart/2005/8/layout/vList2"/>
    <dgm:cxn modelId="{80043C6B-021F-4F08-B4F7-55C5D7670BD2}" type="presParOf" srcId="{7A1EECE1-5F33-4EE5-84AF-5386DE9E5DCD}" destId="{FAE5CE57-B304-4049-AAAB-976B49959EBA}" srcOrd="6" destOrd="0" presId="urn:microsoft.com/office/officeart/2005/8/layout/vList2"/>
    <dgm:cxn modelId="{E08288F1-91C9-45F7-BA0B-889E27C4EEDE}" type="presParOf" srcId="{7A1EECE1-5F33-4EE5-84AF-5386DE9E5DCD}" destId="{66D98ADE-93E3-40CB-B494-EA320A6B3F96}" srcOrd="7" destOrd="0" presId="urn:microsoft.com/office/officeart/2005/8/layout/vList2"/>
    <dgm:cxn modelId="{6E438036-4AE2-4305-9C18-B80F517031C1}" type="presParOf" srcId="{7A1EECE1-5F33-4EE5-84AF-5386DE9E5DCD}" destId="{D3137177-E4B6-427C-926E-F3D9208488F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BE871-81B6-4382-9E42-21E12953184D}">
      <dsp:nvSpPr>
        <dsp:cNvPr id="0" name=""/>
        <dsp:cNvSpPr/>
      </dsp:nvSpPr>
      <dsp:spPr>
        <a:xfrm>
          <a:off x="0" y="58537"/>
          <a:ext cx="5111749" cy="9945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ECG pearls when evaluating the QT interval</a:t>
          </a:r>
        </a:p>
      </dsp:txBody>
      <dsp:txXfrm>
        <a:off x="48547" y="107084"/>
        <a:ext cx="5014655" cy="897406"/>
      </dsp:txXfrm>
    </dsp:sp>
    <dsp:sp modelId="{7C9449F9-3B1B-49B6-9E6C-F2BB10B4ACC9}">
      <dsp:nvSpPr>
        <dsp:cNvPr id="0" name=""/>
        <dsp:cNvSpPr/>
      </dsp:nvSpPr>
      <dsp:spPr>
        <a:xfrm>
          <a:off x="0" y="1125037"/>
          <a:ext cx="5111749" cy="9945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Congenital LQTS Diagnosis</a:t>
          </a:r>
        </a:p>
      </dsp:txBody>
      <dsp:txXfrm>
        <a:off x="48547" y="1173584"/>
        <a:ext cx="5014655" cy="897406"/>
      </dsp:txXfrm>
    </dsp:sp>
    <dsp:sp modelId="{DC00CFBD-628E-40BE-8D6E-502082947711}">
      <dsp:nvSpPr>
        <dsp:cNvPr id="0" name=""/>
        <dsp:cNvSpPr/>
      </dsp:nvSpPr>
      <dsp:spPr>
        <a:xfrm>
          <a:off x="0" y="2191537"/>
          <a:ext cx="5111749" cy="9945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Congenital LQTS Treatment</a:t>
          </a:r>
        </a:p>
      </dsp:txBody>
      <dsp:txXfrm>
        <a:off x="48547" y="2240084"/>
        <a:ext cx="5014655" cy="897406"/>
      </dsp:txXfrm>
    </dsp:sp>
    <dsp:sp modelId="{FAE5CE57-B304-4049-AAAB-976B49959EBA}">
      <dsp:nvSpPr>
        <dsp:cNvPr id="0" name=""/>
        <dsp:cNvSpPr/>
      </dsp:nvSpPr>
      <dsp:spPr>
        <a:xfrm>
          <a:off x="0" y="3258037"/>
          <a:ext cx="5111749" cy="9945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TdP Management</a:t>
          </a:r>
        </a:p>
      </dsp:txBody>
      <dsp:txXfrm>
        <a:off x="48547" y="3306584"/>
        <a:ext cx="5014655" cy="897406"/>
      </dsp:txXfrm>
    </dsp:sp>
    <dsp:sp modelId="{D3137177-E4B6-427C-926E-F3D9208488FF}">
      <dsp:nvSpPr>
        <dsp:cNvPr id="0" name=""/>
        <dsp:cNvSpPr/>
      </dsp:nvSpPr>
      <dsp:spPr>
        <a:xfrm>
          <a:off x="0" y="4324537"/>
          <a:ext cx="5111749" cy="9945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Acquired LQTS</a:t>
          </a:r>
        </a:p>
      </dsp:txBody>
      <dsp:txXfrm>
        <a:off x="48547" y="4373084"/>
        <a:ext cx="5014655" cy="897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E0408C7-F58D-42AC-945B-B98906836AC7}" type="datetimeFigureOut">
              <a:rPr lang="en-CA" smtClean="0"/>
              <a:t>2023-12-18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F07F373-D984-44BA-8FCA-A27058EA09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7125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Place in alpha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84ABD-A73C-9348-B410-0D35604918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36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C88FF-B483-4647-9164-99112BA012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46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7F373-D984-44BA-8FCA-A27058EA090E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1355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Within the past  two years, I have </a:t>
            </a:r>
            <a:r>
              <a:rPr lang="en-US" sz="1200" b="1" dirty="0"/>
              <a:t>not had </a:t>
            </a:r>
            <a:r>
              <a:rPr lang="en-US" sz="1200" dirty="0"/>
              <a:t>an affiliation (financial or otherwise) with a commercial organization that may have a direct or indirect connection to the content of my presentation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7F373-D984-44BA-8FCA-A27058EA090E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3899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C00000"/>
                </a:solidFill>
              </a:rPr>
              <a:t>Answer: (B) Nadolol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C00000"/>
                </a:solidFill>
              </a:rPr>
              <a:t>Non-selective beta-blockers, particularly nadolol, are the recommended first line treatment for </a:t>
            </a:r>
            <a:r>
              <a:rPr lang="en-US" sz="1200" dirty="0" err="1">
                <a:solidFill>
                  <a:srgbClr val="C00000"/>
                </a:solidFill>
              </a:rPr>
              <a:t>cLQTS</a:t>
            </a:r>
            <a:r>
              <a:rPr lang="en-US" sz="1200" dirty="0">
                <a:solidFill>
                  <a:srgbClr val="C00000"/>
                </a:solidFill>
              </a:rPr>
              <a:t>, particularly in those with symptoms or significant QT prolongation.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C00000"/>
                </a:solidFill>
              </a:rPr>
              <a:t>ICDs are rarely necessary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7F373-D984-44BA-8FCA-A27058EA090E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5407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Audience response question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7F373-D984-44BA-8FCA-A27058EA090E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9102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Audience response question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7F373-D984-44BA-8FCA-A27058EA090E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5178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Canadian Cardiovascular Society. 2023. All rights reserved. 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7F373-D984-44BA-8FCA-A27058EA090E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1158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>
            <a:extLst>
              <a:ext uri="{FF2B5EF4-FFF2-40B4-BE49-F238E27FC236}">
                <a16:creationId xmlns:a16="http://schemas.microsoft.com/office/drawing/2014/main" id="{428F25ED-A711-276C-0E0F-C953FBB87CA6}"/>
              </a:ext>
            </a:extLst>
          </p:cNvPr>
          <p:cNvSpPr/>
          <p:nvPr userDrawn="1"/>
        </p:nvSpPr>
        <p:spPr>
          <a:xfrm>
            <a:off x="5934477" y="0"/>
            <a:ext cx="6257523" cy="6858000"/>
          </a:xfrm>
          <a:custGeom>
            <a:avLst/>
            <a:gdLst>
              <a:gd name="connsiteX0" fmla="*/ 802484 w 6257523"/>
              <a:gd name="connsiteY0" fmla="*/ 0 h 6858000"/>
              <a:gd name="connsiteX1" fmla="*/ 6257523 w 6257523"/>
              <a:gd name="connsiteY1" fmla="*/ 0 h 6858000"/>
              <a:gd name="connsiteX2" fmla="*/ 6257523 w 6257523"/>
              <a:gd name="connsiteY2" fmla="*/ 6858000 h 6858000"/>
              <a:gd name="connsiteX3" fmla="*/ 1046481 w 6257523"/>
              <a:gd name="connsiteY3" fmla="*/ 6858000 h 6858000"/>
              <a:gd name="connsiteX4" fmla="*/ 992471 w 6257523"/>
              <a:gd name="connsiteY4" fmla="*/ 6773753 h 6858000"/>
              <a:gd name="connsiteX5" fmla="*/ 0 w 6257523"/>
              <a:gd name="connsiteY5" fmla="*/ 3219008 h 6858000"/>
              <a:gd name="connsiteX6" fmla="*/ 676011 w 6257523"/>
              <a:gd name="connsiteY6" fmla="*/ 246933 h 6858000"/>
              <a:gd name="connsiteX7" fmla="*/ 802484 w 6257523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57523" h="6858000">
                <a:moveTo>
                  <a:pt x="802484" y="0"/>
                </a:moveTo>
                <a:lnTo>
                  <a:pt x="6257523" y="0"/>
                </a:lnTo>
                <a:lnTo>
                  <a:pt x="6257523" y="6858000"/>
                </a:lnTo>
                <a:lnTo>
                  <a:pt x="1046481" y="6858000"/>
                </a:lnTo>
                <a:lnTo>
                  <a:pt x="992471" y="6773753"/>
                </a:lnTo>
                <a:cubicBezTo>
                  <a:pt x="362674" y="5737246"/>
                  <a:pt x="0" y="4520480"/>
                  <a:pt x="0" y="3219008"/>
                </a:cubicBezTo>
                <a:cubicBezTo>
                  <a:pt x="0" y="2154167"/>
                  <a:pt x="242782" y="1146031"/>
                  <a:pt x="676011" y="246933"/>
                </a:cubicBezTo>
                <a:lnTo>
                  <a:pt x="802484" y="0"/>
                </a:lnTo>
                <a:close/>
              </a:path>
            </a:pathLst>
          </a:custGeom>
          <a:solidFill>
            <a:srgbClr val="00B2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picture containing darkness, astronomy, moon&#10;&#10;Description automatically generated">
            <a:extLst>
              <a:ext uri="{FF2B5EF4-FFF2-40B4-BE49-F238E27FC236}">
                <a16:creationId xmlns:a16="http://schemas.microsoft.com/office/drawing/2014/main" id="{95EA5186-DC82-18C2-909A-9CAB3E53B2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" y="14217"/>
            <a:ext cx="5868199" cy="17604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6CDE7B-8D9D-87CA-A3A5-0560346D2C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620" y="3052335"/>
            <a:ext cx="4420850" cy="1325563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FD8ED67-7CC3-D2C6-2D65-8D4B069D6F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075" y="4377898"/>
            <a:ext cx="4420850" cy="98425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algn="l"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</a:lstStyle>
          <a:p>
            <a:pPr lvl="0"/>
            <a:r>
              <a:rPr lang="en-US" dirty="0"/>
              <a:t>Date: Click to edit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6D3BFB0-F1CE-DD7C-B12B-5EB3624D58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997" y="0"/>
            <a:ext cx="5374003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1F1C9-B04D-2FB2-9692-F8401C7D0AB4}"/>
              </a:ext>
            </a:extLst>
          </p:cNvPr>
          <p:cNvSpPr txBox="1">
            <a:spLocks/>
          </p:cNvSpPr>
          <p:nvPr userDrawn="1"/>
        </p:nvSpPr>
        <p:spPr>
          <a:xfrm>
            <a:off x="75070" y="6478658"/>
            <a:ext cx="549519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Society.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685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22388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200400"/>
            <a:ext cx="8534400" cy="243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© Canadian Cardiovascular Society 2023. All rights reserved.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41330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Canadian Cardiovascular Society 2023. All rights reserved. 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Picture 8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D5DB1576-D33F-3278-4429-876E5F6AC5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753" y="5806640"/>
            <a:ext cx="3429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94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Canadian Cardiovascular Society 2023. All rights reserved. 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9923-4AA5-43FF-8125-42957BB62255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56FA980E-3D1C-8CAE-422F-9B113FC7D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753" y="5806640"/>
            <a:ext cx="3429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22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EA23E8-1E44-C129-9B91-1C0D7A1186C0}"/>
              </a:ext>
            </a:extLst>
          </p:cNvPr>
          <p:cNvSpPr/>
          <p:nvPr userDrawn="1"/>
        </p:nvSpPr>
        <p:spPr>
          <a:xfrm>
            <a:off x="609600" y="857250"/>
            <a:ext cx="11049000" cy="653270"/>
          </a:xfrm>
          <a:prstGeom prst="rect">
            <a:avLst/>
          </a:prstGeom>
          <a:solidFill>
            <a:srgbClr val="19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accent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7AA80-23AC-1402-8272-367F871DF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Canadian Cardiovascular Society 2023. All rights reserved. </a:t>
            </a:r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35C9E-9789-EFC6-2AD5-124DDC974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0D2B0F-B02A-04A6-959A-18D5031D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9923-4AA5-43FF-8125-42957BB62255}" type="slidenum">
              <a:rPr lang="en-CA" smtClean="0"/>
              <a:t>‹#›</a:t>
            </a:fld>
            <a:endParaRPr lang="en-CA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7F1088-FE85-E2E1-F59A-3BA23B198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591E353-7996-CE03-C644-C8AFDA589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56194"/>
            <a:ext cx="10972800" cy="479974"/>
          </a:xfrm>
        </p:spPr>
        <p:txBody>
          <a:bodyPr>
            <a:noAutofit/>
          </a:bodyPr>
          <a:lstStyle>
            <a:lvl1pPr>
              <a:defRPr lang="en-CA" sz="2800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56693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Canadian Cardiovascular Society 2023. All rights reserved. 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9923-4AA5-43FF-8125-42957BB6225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3283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Canadian Cardiovascular Society 2023. All rights reserved. 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9923-4AA5-43FF-8125-42957BB62255}" type="slidenum">
              <a:rPr lang="en-CA" smtClean="0"/>
              <a:t>‹#›</a:t>
            </a:fld>
            <a:endParaRPr lang="en-CA"/>
          </a:p>
        </p:txBody>
      </p:sp>
      <p:pic>
        <p:nvPicPr>
          <p:cNvPr id="6" name="Picture 5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90A52D8E-D805-64C2-8655-CC5310DF7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753" y="5806640"/>
            <a:ext cx="3429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63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Canadian Cardiovascular Society 2023. All rights reserved. 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9923-4AA5-43FF-8125-42957BB62255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4974ABDB-E727-3A81-0A45-8CC37C0E4F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753" y="5806640"/>
            <a:ext cx="3429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0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C397F2-579B-BAE7-909E-18A1D7411255}"/>
              </a:ext>
            </a:extLst>
          </p:cNvPr>
          <p:cNvSpPr txBox="1"/>
          <p:nvPr userDrawn="1"/>
        </p:nvSpPr>
        <p:spPr>
          <a:xfrm>
            <a:off x="600810" y="1213837"/>
            <a:ext cx="1098159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We extend our respect to all First Nations, Inuit and Métis peoples for their valuable past and present contributions to </a:t>
            </a:r>
            <a:b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</a:b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this land we call Canada.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We acknowledge the Indigenous Peoples of all the lands that </a:t>
            </a:r>
            <a:b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</a:b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we are each on today, and reaffirm our commitment and responsibility as individuals, to improving relationships between nations and to collaborating in a spirit of reconciliation.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 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picture containing darkness, astronomy, moon&#10;&#10;Description automatically generated">
            <a:extLst>
              <a:ext uri="{FF2B5EF4-FFF2-40B4-BE49-F238E27FC236}">
                <a16:creationId xmlns:a16="http://schemas.microsoft.com/office/drawing/2014/main" id="{01314386-C6E4-B310-50E6-5489D8177F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128" y="5644163"/>
            <a:ext cx="3213669" cy="9641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701F3D-DC64-3E4A-EF2E-79DEFB5C09C1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118115"/>
            <a:ext cx="8078051" cy="0"/>
          </a:xfrm>
          <a:prstGeom prst="line">
            <a:avLst/>
          </a:prstGeom>
          <a:ln>
            <a:solidFill>
              <a:srgbClr val="00B2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1EF1757-5853-4135-E4D6-928BF9ED32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" y="6492875"/>
            <a:ext cx="549519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63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00B2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9600" y="519262"/>
            <a:ext cx="10972800" cy="1080940"/>
          </a:xfrm>
          <a:prstGeom prst="rect">
            <a:avLst/>
          </a:prstGeom>
        </p:spPr>
        <p:txBody>
          <a:bodyPr anchor="ctr"/>
          <a:lstStyle>
            <a:lvl1pPr algn="l">
              <a:defRPr sz="44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TITLE OF SECTION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0589D3-A139-253F-4A12-42BEC8AD532F}"/>
              </a:ext>
            </a:extLst>
          </p:cNvPr>
          <p:cNvCxnSpPr>
            <a:cxnSpLocks/>
          </p:cNvCxnSpPr>
          <p:nvPr userDrawn="1"/>
        </p:nvCxnSpPr>
        <p:spPr>
          <a:xfrm>
            <a:off x="609601" y="519261"/>
            <a:ext cx="10972799" cy="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A5EAE5-6958-4E4F-1A8A-E6E49FFB7A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719263"/>
            <a:ext cx="10972800" cy="4105067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 text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53561F1-E3C2-6DAA-7489-DF6DF0AE6C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" y="6492875"/>
            <a:ext cx="549519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255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9AA64B1F-6F4C-8108-D9F1-6E96C0D99C8E}"/>
              </a:ext>
            </a:extLst>
          </p:cNvPr>
          <p:cNvSpPr/>
          <p:nvPr userDrawn="1"/>
        </p:nvSpPr>
        <p:spPr>
          <a:xfrm>
            <a:off x="10981324" y="0"/>
            <a:ext cx="1210676" cy="1210676"/>
          </a:xfrm>
          <a:custGeom>
            <a:avLst/>
            <a:gdLst>
              <a:gd name="connsiteX0" fmla="*/ 0 w 1210676"/>
              <a:gd name="connsiteY0" fmla="*/ 0 h 1210676"/>
              <a:gd name="connsiteX1" fmla="*/ 1210676 w 1210676"/>
              <a:gd name="connsiteY1" fmla="*/ 0 h 1210676"/>
              <a:gd name="connsiteX2" fmla="*/ 1210676 w 1210676"/>
              <a:gd name="connsiteY2" fmla="*/ 1210676 h 1210676"/>
              <a:gd name="connsiteX3" fmla="*/ 0 w 1210676"/>
              <a:gd name="connsiteY3" fmla="*/ 0 h 12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0676" h="1210676">
                <a:moveTo>
                  <a:pt x="0" y="0"/>
                </a:moveTo>
                <a:lnTo>
                  <a:pt x="1210676" y="0"/>
                </a:lnTo>
                <a:lnTo>
                  <a:pt x="1210676" y="1210676"/>
                </a:lnTo>
                <a:cubicBezTo>
                  <a:pt x="542038" y="1210676"/>
                  <a:pt x="0" y="668638"/>
                  <a:pt x="0" y="0"/>
                </a:cubicBezTo>
                <a:close/>
              </a:path>
            </a:pathLst>
          </a:custGeom>
          <a:solidFill>
            <a:srgbClr val="00B2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darkness, astronomy, moon&#10;&#10;Description automatically generated">
            <a:extLst>
              <a:ext uri="{FF2B5EF4-FFF2-40B4-BE49-F238E27FC236}">
                <a16:creationId xmlns:a16="http://schemas.microsoft.com/office/drawing/2014/main" id="{E09A1C6B-7192-3CCE-8960-DD50126152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128" y="5644163"/>
            <a:ext cx="3213669" cy="9641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0810" y="1266629"/>
            <a:ext cx="10972800" cy="729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>
                <a:solidFill>
                  <a:schemeClr val="tx1"/>
                </a:solidFill>
                <a:latin typeface="+mj-lt"/>
              </a:defRPr>
            </a:lvl1pPr>
            <a:lvl2pPr marL="609569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INTRODUCTION</a:t>
            </a:r>
          </a:p>
          <a:p>
            <a:pPr lvl="0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6429557" cy="1080940"/>
          </a:xfrm>
          <a:prstGeom prst="rect">
            <a:avLst/>
          </a:prstGeom>
        </p:spPr>
        <p:txBody>
          <a:bodyPr anchor="ctr"/>
          <a:lstStyle>
            <a:lvl1pPr marL="609585" indent="0" algn="l">
              <a:defRPr sz="160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TITLE OF SECTION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EBAA3F-6571-6625-4AFB-8E2F2F3E4BB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2181496"/>
            <a:ext cx="10972800" cy="3462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>
                <a:solidFill>
                  <a:schemeClr val="tx1"/>
                </a:solidFill>
                <a:latin typeface="+mn-lt"/>
              </a:defRPr>
            </a:lvl1pPr>
            <a:lvl2pPr marL="609569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Paragraph copy</a:t>
            </a:r>
          </a:p>
          <a:p>
            <a:pPr lvl="0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A00084-6044-43FF-017D-B8D3FCE38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7153" y="297053"/>
            <a:ext cx="602607" cy="48683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67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D14062-7FB2-4B81-AA80-275C43EE9198}" type="slidenum">
              <a:rPr kumimoji="0" lang="en-CA" sz="1867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E77077-FC0B-8A5A-D95A-FFDA75F41F68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118115"/>
            <a:ext cx="8078051" cy="0"/>
          </a:xfrm>
          <a:prstGeom prst="line">
            <a:avLst/>
          </a:prstGeom>
          <a:ln>
            <a:solidFill>
              <a:srgbClr val="00B2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71ACAD2-F478-2399-1A22-83354E2908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492874"/>
            <a:ext cx="519039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721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8">
          <p15:clr>
            <a:srgbClr val="FBAE40"/>
          </p15:clr>
        </p15:guide>
        <p15:guide id="2" pos="453">
          <p15:clr>
            <a:srgbClr val="FBAE40"/>
          </p15:clr>
        </p15:guide>
        <p15:guide id="3" orient="horz" pos="156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259EFBE1-38D9-C0F3-0B80-73B0D3941271}"/>
              </a:ext>
            </a:extLst>
          </p:cNvPr>
          <p:cNvSpPr/>
          <p:nvPr userDrawn="1"/>
        </p:nvSpPr>
        <p:spPr>
          <a:xfrm>
            <a:off x="10981324" y="0"/>
            <a:ext cx="1210676" cy="1210676"/>
          </a:xfrm>
          <a:custGeom>
            <a:avLst/>
            <a:gdLst>
              <a:gd name="connsiteX0" fmla="*/ 0 w 1210676"/>
              <a:gd name="connsiteY0" fmla="*/ 0 h 1210676"/>
              <a:gd name="connsiteX1" fmla="*/ 1210676 w 1210676"/>
              <a:gd name="connsiteY1" fmla="*/ 0 h 1210676"/>
              <a:gd name="connsiteX2" fmla="*/ 1210676 w 1210676"/>
              <a:gd name="connsiteY2" fmla="*/ 1210676 h 1210676"/>
              <a:gd name="connsiteX3" fmla="*/ 0 w 1210676"/>
              <a:gd name="connsiteY3" fmla="*/ 0 h 12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0676" h="1210676">
                <a:moveTo>
                  <a:pt x="0" y="0"/>
                </a:moveTo>
                <a:lnTo>
                  <a:pt x="1210676" y="0"/>
                </a:lnTo>
                <a:lnTo>
                  <a:pt x="1210676" y="1210676"/>
                </a:lnTo>
                <a:cubicBezTo>
                  <a:pt x="542038" y="1210676"/>
                  <a:pt x="0" y="668638"/>
                  <a:pt x="0" y="0"/>
                </a:cubicBezTo>
                <a:close/>
              </a:path>
            </a:pathLst>
          </a:custGeom>
          <a:solidFill>
            <a:srgbClr val="00B2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C24C5A-C27D-1687-7BC3-DB9342521D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371600"/>
            <a:ext cx="10999788" cy="42818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90551" indent="-380982">
              <a:buFont typeface="Courier New" panose="02070309020205020404" pitchFamily="49" charset="0"/>
              <a:buChar char="o"/>
              <a:defRPr sz="2800">
                <a:solidFill>
                  <a:schemeClr val="tx1"/>
                </a:solidFill>
                <a:latin typeface="+mn-lt"/>
              </a:defRPr>
            </a:lvl2pPr>
            <a:lvl3pPr marL="1523923" indent="-304784"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>
              <a:defRPr sz="2400">
                <a:solidFill>
                  <a:schemeClr val="tx1"/>
                </a:solidFill>
                <a:latin typeface="+mn-lt"/>
              </a:defRPr>
            </a:lvl4pPr>
            <a:lvl5pPr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CA" noProof="0" dirty="0"/>
              <a:t>Click to edit Master text styles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  <a:p>
            <a:pPr lvl="4"/>
            <a:r>
              <a:rPr lang="en-CA" noProof="0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B1C714F-2C24-52EA-46DC-DE0DBB096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7153" y="297053"/>
            <a:ext cx="602607" cy="48683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67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D14062-7FB2-4B81-AA80-275C43EE9198}" type="slidenum">
              <a:rPr kumimoji="0" lang="en-CA" sz="1867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16449D-8CB2-C8B3-2970-82D726BD05D1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118115"/>
            <a:ext cx="8078051" cy="0"/>
          </a:xfrm>
          <a:prstGeom prst="line">
            <a:avLst/>
          </a:prstGeom>
          <a:ln>
            <a:solidFill>
              <a:srgbClr val="00B2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96006E-BFB0-6E0B-6A71-99D0AEFE4A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297053"/>
            <a:ext cx="10357647" cy="8549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>
                <a:solidFill>
                  <a:schemeClr val="tx1"/>
                </a:solidFill>
                <a:latin typeface="+mn-lt"/>
              </a:defRPr>
            </a:lvl1pPr>
            <a:lvl2pPr marL="609569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CA" noProof="0" dirty="0"/>
              <a:t>INTRODUCTION</a:t>
            </a:r>
          </a:p>
          <a:p>
            <a:pPr lvl="0"/>
            <a:endParaRPr lang="en-CA" noProof="0" dirty="0"/>
          </a:p>
        </p:txBody>
      </p:sp>
      <p:pic>
        <p:nvPicPr>
          <p:cNvPr id="12" name="Picture 11" descr="A picture containing darkness, astronomy, moon&#10;&#10;Description automatically generated">
            <a:extLst>
              <a:ext uri="{FF2B5EF4-FFF2-40B4-BE49-F238E27FC236}">
                <a16:creationId xmlns:a16="http://schemas.microsoft.com/office/drawing/2014/main" id="{CF414A0C-8C85-F461-C5B2-0947CE4BD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128" y="5644163"/>
            <a:ext cx="3213669" cy="964101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BBBE0C5-7D5A-71C3-F070-2F2132012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" y="6492875"/>
            <a:ext cx="549519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994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DAFEE7C3-F9B6-634F-5A73-28A0ABDE801E}"/>
              </a:ext>
            </a:extLst>
          </p:cNvPr>
          <p:cNvSpPr/>
          <p:nvPr userDrawn="1"/>
        </p:nvSpPr>
        <p:spPr>
          <a:xfrm>
            <a:off x="10981324" y="0"/>
            <a:ext cx="1210676" cy="1210676"/>
          </a:xfrm>
          <a:custGeom>
            <a:avLst/>
            <a:gdLst>
              <a:gd name="connsiteX0" fmla="*/ 0 w 1210676"/>
              <a:gd name="connsiteY0" fmla="*/ 0 h 1210676"/>
              <a:gd name="connsiteX1" fmla="*/ 1210676 w 1210676"/>
              <a:gd name="connsiteY1" fmla="*/ 0 h 1210676"/>
              <a:gd name="connsiteX2" fmla="*/ 1210676 w 1210676"/>
              <a:gd name="connsiteY2" fmla="*/ 1210676 h 1210676"/>
              <a:gd name="connsiteX3" fmla="*/ 0 w 1210676"/>
              <a:gd name="connsiteY3" fmla="*/ 0 h 12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0676" h="1210676">
                <a:moveTo>
                  <a:pt x="0" y="0"/>
                </a:moveTo>
                <a:lnTo>
                  <a:pt x="1210676" y="0"/>
                </a:lnTo>
                <a:lnTo>
                  <a:pt x="1210676" y="1210676"/>
                </a:lnTo>
                <a:cubicBezTo>
                  <a:pt x="542038" y="1210676"/>
                  <a:pt x="0" y="668638"/>
                  <a:pt x="0" y="0"/>
                </a:cubicBezTo>
                <a:close/>
              </a:path>
            </a:pathLst>
          </a:custGeom>
          <a:solidFill>
            <a:srgbClr val="00B2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3B51B67-5AB7-3CBA-E098-0F5F45D7B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7153" y="297053"/>
            <a:ext cx="602607" cy="48683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67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D14062-7FB2-4B81-AA80-275C43EE9198}" type="slidenum">
              <a:rPr kumimoji="0" lang="en-CA" sz="1867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DACF61-F277-AD12-3C1B-A0185D480E2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118115"/>
            <a:ext cx="8078051" cy="0"/>
          </a:xfrm>
          <a:prstGeom prst="line">
            <a:avLst/>
          </a:prstGeom>
          <a:ln>
            <a:solidFill>
              <a:srgbClr val="00B2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DE2D56A-5C00-445C-68AA-74A057BA74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297053"/>
            <a:ext cx="10357647" cy="8549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>
                <a:solidFill>
                  <a:schemeClr val="tx1"/>
                </a:solidFill>
                <a:latin typeface="+mn-lt"/>
              </a:defRPr>
            </a:lvl1pPr>
            <a:lvl2pPr marL="609569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INTRODUCTION</a:t>
            </a:r>
          </a:p>
          <a:p>
            <a:pPr lvl="0"/>
            <a:endParaRPr lang="en-US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0C0E141-29FF-95C7-CB20-746B5DB74D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" y="1371604"/>
            <a:ext cx="4947139" cy="42818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90551" indent="-380982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400">
                <a:solidFill>
                  <a:schemeClr val="tx1"/>
                </a:solidFill>
                <a:latin typeface="+mn-lt"/>
              </a:defRPr>
            </a:lvl4pPr>
            <a:lvl5pPr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7E286FCE-906A-6629-EB09-1AE46AC8FE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5660" y="1371604"/>
            <a:ext cx="4947139" cy="42818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90551" indent="-380982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400">
                <a:solidFill>
                  <a:schemeClr val="tx1"/>
                </a:solidFill>
                <a:latin typeface="+mn-lt"/>
              </a:defRPr>
            </a:lvl4pPr>
            <a:lvl5pPr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4" name="Picture 23" descr="A picture containing darkness, astronomy, moon&#10;&#10;Description automatically generated">
            <a:extLst>
              <a:ext uri="{FF2B5EF4-FFF2-40B4-BE49-F238E27FC236}">
                <a16:creationId xmlns:a16="http://schemas.microsoft.com/office/drawing/2014/main" id="{6255A1A0-BE36-649C-38E5-653D76F74A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128" y="5644163"/>
            <a:ext cx="3213669" cy="964101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1002B35-3B07-DB87-FFE9-9272504418BA}"/>
              </a:ext>
            </a:extLst>
          </p:cNvPr>
          <p:cNvSpPr txBox="1">
            <a:spLocks/>
          </p:cNvSpPr>
          <p:nvPr userDrawn="1"/>
        </p:nvSpPr>
        <p:spPr>
          <a:xfrm>
            <a:off x="65406" y="6487088"/>
            <a:ext cx="549519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Society.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561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00B2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F27518-D0DD-6949-1681-2A07ED04BF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6574" y="506412"/>
            <a:ext cx="4922393" cy="5845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AB5F0B3-996A-3F27-207E-25A557DADBE5}"/>
              </a:ext>
            </a:extLst>
          </p:cNvPr>
          <p:cNvSpPr/>
          <p:nvPr userDrawn="1"/>
        </p:nvSpPr>
        <p:spPr>
          <a:xfrm>
            <a:off x="3456432" y="-1"/>
            <a:ext cx="8735568" cy="6858000"/>
          </a:xfrm>
          <a:custGeom>
            <a:avLst/>
            <a:gdLst>
              <a:gd name="connsiteX0" fmla="*/ 2155405 w 8735568"/>
              <a:gd name="connsiteY0" fmla="*/ 0 h 6858000"/>
              <a:gd name="connsiteX1" fmla="*/ 2266322 w 8735568"/>
              <a:gd name="connsiteY1" fmla="*/ 4462 h 6858000"/>
              <a:gd name="connsiteX2" fmla="*/ 2331720 w 8735568"/>
              <a:gd name="connsiteY2" fmla="*/ 12373 h 6858000"/>
              <a:gd name="connsiteX3" fmla="*/ 2331720 w 8735568"/>
              <a:gd name="connsiteY3" fmla="*/ 0 h 6858000"/>
              <a:gd name="connsiteX4" fmla="*/ 8735568 w 8735568"/>
              <a:gd name="connsiteY4" fmla="*/ 0 h 6858000"/>
              <a:gd name="connsiteX5" fmla="*/ 8735568 w 8735568"/>
              <a:gd name="connsiteY5" fmla="*/ 6858000 h 6858000"/>
              <a:gd name="connsiteX6" fmla="*/ 2331720 w 8735568"/>
              <a:gd name="connsiteY6" fmla="*/ 6858000 h 6858000"/>
              <a:gd name="connsiteX7" fmla="*/ 2331720 w 8735568"/>
              <a:gd name="connsiteY7" fmla="*/ 6845627 h 6858000"/>
              <a:gd name="connsiteX8" fmla="*/ 2266322 w 8735568"/>
              <a:gd name="connsiteY8" fmla="*/ 6853538 h 6858000"/>
              <a:gd name="connsiteX9" fmla="*/ 2155405 w 8735568"/>
              <a:gd name="connsiteY9" fmla="*/ 6858000 h 6858000"/>
              <a:gd name="connsiteX10" fmla="*/ 0 w 8735568"/>
              <a:gd name="connsiteY10" fmla="*/ 3429000 h 6858000"/>
              <a:gd name="connsiteX11" fmla="*/ 2155405 w 8735568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5568" h="6858000">
                <a:moveTo>
                  <a:pt x="2155405" y="0"/>
                </a:moveTo>
                <a:cubicBezTo>
                  <a:pt x="2192605" y="0"/>
                  <a:pt x="2229585" y="1499"/>
                  <a:pt x="2266322" y="4462"/>
                </a:cubicBezTo>
                <a:lnTo>
                  <a:pt x="2331720" y="12373"/>
                </a:lnTo>
                <a:lnTo>
                  <a:pt x="2331720" y="0"/>
                </a:lnTo>
                <a:lnTo>
                  <a:pt x="8735568" y="0"/>
                </a:lnTo>
                <a:lnTo>
                  <a:pt x="8735568" y="6858000"/>
                </a:lnTo>
                <a:lnTo>
                  <a:pt x="2331720" y="6858000"/>
                </a:lnTo>
                <a:lnTo>
                  <a:pt x="2331720" y="6845627"/>
                </a:lnTo>
                <a:lnTo>
                  <a:pt x="2266322" y="6853538"/>
                </a:lnTo>
                <a:cubicBezTo>
                  <a:pt x="2229585" y="6856501"/>
                  <a:pt x="2192605" y="6858000"/>
                  <a:pt x="2155405" y="6858000"/>
                </a:cubicBezTo>
                <a:cubicBezTo>
                  <a:pt x="965008" y="6858000"/>
                  <a:pt x="0" y="5322784"/>
                  <a:pt x="0" y="3429000"/>
                </a:cubicBezTo>
                <a:cubicBezTo>
                  <a:pt x="0" y="1535216"/>
                  <a:pt x="965008" y="0"/>
                  <a:pt x="2155405" y="0"/>
                </a:cubicBezTo>
                <a:close/>
              </a:path>
            </a:pathLst>
          </a:custGeom>
          <a:solidFill>
            <a:srgbClr val="00B2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4A89AFC9-C455-9E30-9C52-6A20F81DE5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240" y="2636583"/>
            <a:ext cx="5547357" cy="1664207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BCAE73A-0D42-D434-B6DF-1C367CD8687D}"/>
              </a:ext>
            </a:extLst>
          </p:cNvPr>
          <p:cNvSpPr txBox="1">
            <a:spLocks/>
          </p:cNvSpPr>
          <p:nvPr userDrawn="1"/>
        </p:nvSpPr>
        <p:spPr>
          <a:xfrm>
            <a:off x="89050" y="6492874"/>
            <a:ext cx="549519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Society.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385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00B2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8AECC098-979F-5EA2-4B76-268D60848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240" y="2636583"/>
            <a:ext cx="5547357" cy="166420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47CECC6-A996-ACC1-A9F1-305F30C55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620" y="2805904"/>
            <a:ext cx="4420850" cy="1325563"/>
          </a:xfrm>
          <a:prstGeom prst="rect">
            <a:avLst/>
          </a:prstGeom>
        </p:spPr>
        <p:txBody>
          <a:bodyPr anchor="ctr"/>
          <a:lstStyle>
            <a:lvl1pPr algn="ctr">
              <a:defRPr sz="2600" b="1">
                <a:solidFill>
                  <a:schemeClr val="bg1"/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en-US" dirty="0"/>
              <a:t>THANK YOU!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154DE0-4008-6293-2522-5A615082795E}"/>
              </a:ext>
            </a:extLst>
          </p:cNvPr>
          <p:cNvCxnSpPr>
            <a:cxnSpLocks/>
          </p:cNvCxnSpPr>
          <p:nvPr userDrawn="1"/>
        </p:nvCxnSpPr>
        <p:spPr>
          <a:xfrm>
            <a:off x="609601" y="519261"/>
            <a:ext cx="10972799" cy="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9C61D75-6013-7F05-5032-313C958CFFF2}"/>
              </a:ext>
            </a:extLst>
          </p:cNvPr>
          <p:cNvSpPr txBox="1">
            <a:spLocks/>
          </p:cNvSpPr>
          <p:nvPr userDrawn="1"/>
        </p:nvSpPr>
        <p:spPr>
          <a:xfrm>
            <a:off x="89050" y="6492875"/>
            <a:ext cx="549519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Society.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601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arkness, astronomy, moon&#10;&#10;Description automatically generated">
            <a:extLst>
              <a:ext uri="{FF2B5EF4-FFF2-40B4-BE49-F238E27FC236}">
                <a16:creationId xmlns:a16="http://schemas.microsoft.com/office/drawing/2014/main" id="{47E327B1-B416-D792-2C3C-4C7409A76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128" y="5644163"/>
            <a:ext cx="3213669" cy="96410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E9F979-9F1C-5550-D88E-A3C2D862023F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118115"/>
            <a:ext cx="8078051" cy="0"/>
          </a:xfrm>
          <a:prstGeom prst="line">
            <a:avLst/>
          </a:prstGeom>
          <a:ln>
            <a:solidFill>
              <a:srgbClr val="00B2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D3C28BB-9534-2B23-48D4-6EFCD32D38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" y="6492875"/>
            <a:ext cx="549519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438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CCC89-E731-955A-6E60-05C32E992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" y="6492875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49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hf sldNum="0" hdr="0" ftr="0"/>
  <p:txStyles>
    <p:titleStyle>
      <a:lvl1pPr algn="ctr" defTabSz="6095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609570" rtl="0" eaLnBrk="1" latinLnBrk="0" hangingPunct="1">
        <a:spcBef>
          <a:spcPct val="20000"/>
        </a:spcBef>
        <a:buFont typeface="Arial"/>
        <a:buChar char="•"/>
        <a:defRPr sz="4267" kern="1200">
          <a:solidFill>
            <a:srgbClr val="DA0000"/>
          </a:solidFill>
          <a:latin typeface="+mn-lt"/>
          <a:ea typeface="+mn-ea"/>
          <a:cs typeface="+mn-cs"/>
        </a:defRPr>
      </a:lvl1pPr>
      <a:lvl2pPr marL="990551" indent="-380982" algn="l" defTabSz="609570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3" indent="-304784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063" indent="-304784" algn="l" defTabSz="609570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guidelines@ccs.ca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ventscribe.net/2023/vascular2023/" TargetMode="Externa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ventscribe.net/2023/vascular2023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A0243B-A231-FC9D-0263-08EB23B23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2023 CCS Clinical Practice Update on Management of the Patient with a Prolonged QT Interval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89C4D-4B5E-5E24-6825-B042E4F6E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Thursday October 26, 2023</a:t>
            </a:r>
          </a:p>
        </p:txBody>
      </p:sp>
    </p:spTree>
    <p:extLst>
      <p:ext uri="{BB962C8B-B14F-4D97-AF65-F5344CB8AC3E}">
        <p14:creationId xmlns:p14="http://schemas.microsoft.com/office/powerpoint/2010/main" val="263846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E2E286-16C7-4861-9BCF-B82C21815B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0" y="2209800"/>
            <a:ext cx="3617913" cy="1566863"/>
          </a:xfrm>
        </p:spPr>
        <p:txBody>
          <a:bodyPr anchor="b">
            <a:noAutofit/>
          </a:bodyPr>
          <a:lstStyle/>
          <a:p>
            <a:r>
              <a:rPr lang="en-US" sz="2800" b="1" dirty="0"/>
              <a:t>Goals for this session: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70734F-A5FA-9722-1491-8584494E18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CF56ECFC-A9A4-4A35-C001-F1F10E3188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8521982"/>
              </p:ext>
            </p:extLst>
          </p:nvPr>
        </p:nvGraphicFramePr>
        <p:xfrm>
          <a:off x="5256214" y="304443"/>
          <a:ext cx="5111750" cy="5377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6679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2EEE-BF2B-2E8C-FEFF-7484D06ED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9262"/>
            <a:ext cx="10972800" cy="1461938"/>
          </a:xfrm>
        </p:spPr>
        <p:txBody>
          <a:bodyPr/>
          <a:lstStyle/>
          <a:p>
            <a:r>
              <a:rPr lang="en-US" b="1" dirty="0"/>
              <a:t>ECG measurement and understanding of the QT interval</a:t>
            </a:r>
            <a:endParaRPr lang="en-CA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32805-1944-0FC2-F754-084FD0C17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Martin S. Green MD</a:t>
            </a:r>
          </a:p>
          <a:p>
            <a:endParaRPr lang="en-CA" sz="2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27F7C-FDDD-9407-1292-F33F1C8C64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909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8069845-A19D-EF99-ECF8-2425ECD78647}"/>
              </a:ext>
            </a:extLst>
          </p:cNvPr>
          <p:cNvSpPr txBox="1"/>
          <p:nvPr/>
        </p:nvSpPr>
        <p:spPr>
          <a:xfrm>
            <a:off x="1703511" y="1590933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have/do not have relationships with for-profit and not-for-profit organizations over the past two years: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6859D9-390C-CEC9-4B56-EFA3F4083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863970"/>
              </p:ext>
            </p:extLst>
          </p:nvPr>
        </p:nvGraphicFramePr>
        <p:xfrm>
          <a:off x="609600" y="2356029"/>
          <a:ext cx="11048997" cy="366913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46464">
                  <a:extLst>
                    <a:ext uri="{9D8B030D-6E8A-4147-A177-3AD203B41FA5}">
                      <a16:colId xmlns:a16="http://schemas.microsoft.com/office/drawing/2014/main" val="3327610896"/>
                    </a:ext>
                  </a:extLst>
                </a:gridCol>
                <a:gridCol w="3271149">
                  <a:extLst>
                    <a:ext uri="{9D8B030D-6E8A-4147-A177-3AD203B41FA5}">
                      <a16:colId xmlns:a16="http://schemas.microsoft.com/office/drawing/2014/main" val="1952303198"/>
                    </a:ext>
                  </a:extLst>
                </a:gridCol>
                <a:gridCol w="2515692">
                  <a:extLst>
                    <a:ext uri="{9D8B030D-6E8A-4147-A177-3AD203B41FA5}">
                      <a16:colId xmlns:a16="http://schemas.microsoft.com/office/drawing/2014/main" val="741542345"/>
                    </a:ext>
                  </a:extLst>
                </a:gridCol>
                <a:gridCol w="2515692">
                  <a:extLst>
                    <a:ext uri="{9D8B030D-6E8A-4147-A177-3AD203B41FA5}">
                      <a16:colId xmlns:a16="http://schemas.microsoft.com/office/drawing/2014/main" val="4131131786"/>
                    </a:ext>
                  </a:extLst>
                </a:gridCol>
              </a:tblGrid>
              <a:tr h="62891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NATURE OF RELATIONSHIP</a:t>
                      </a:r>
                      <a:endParaRPr lang="en-US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NAME OF THE FOR-PROFIT OR NOT-FOR-PROFIT ORGANIZATION</a:t>
                      </a:r>
                      <a:endParaRPr lang="en-US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DESCRIPTION OF RELATIONSHIP</a:t>
                      </a:r>
                      <a:endParaRPr lang="en-US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MITIGATION OF BIAS</a:t>
                      </a:r>
                      <a:endParaRPr lang="en-US" sz="1600" dirty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5841013"/>
                  </a:ext>
                </a:extLst>
              </a:tr>
              <a:tr h="554926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Any direct financial payments including receipt of honoraria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Medtronic Canada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Speaker Honoraria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No relation</a:t>
                      </a:r>
                      <a:endParaRPr lang="en-US" sz="1400" dirty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9716357"/>
                  </a:ext>
                </a:extLst>
              </a:tr>
              <a:tr h="554926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Membership on advisory boards or speakers’ bureaus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 dirty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972087"/>
                  </a:ext>
                </a:extLst>
              </a:tr>
              <a:tr h="413338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Funded grants of clinical trials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 dirty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9206297"/>
                  </a:ext>
                </a:extLst>
              </a:tr>
              <a:tr h="413338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Patents on a drug, product or device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 dirty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491535"/>
                  </a:ext>
                </a:extLst>
              </a:tr>
              <a:tr h="998866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All other investments/relationship that could be seen as having the potential to influence the content of the educational activity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 dirty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318223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6AD65FE-4352-4DE7-8752-4E7DB85A8D3F}"/>
              </a:ext>
            </a:extLst>
          </p:cNvPr>
          <p:cNvSpPr txBox="1"/>
          <p:nvPr/>
        </p:nvSpPr>
        <p:spPr>
          <a:xfrm>
            <a:off x="598611" y="1102581"/>
            <a:ext cx="3657600" cy="461665"/>
          </a:xfrm>
          <a:prstGeom prst="rect">
            <a:avLst/>
          </a:prstGeom>
          <a:solidFill>
            <a:srgbClr val="00B2A9"/>
          </a:solidFill>
        </p:spPr>
        <p:txBody>
          <a:bodyPr wrap="square" rtlCol="0">
            <a:spAutoFit/>
          </a:bodyPr>
          <a:lstStyle/>
          <a:p>
            <a:r>
              <a:rPr lang="en-US" sz="2400" b="1" cap="all" dirty="0">
                <a:solidFill>
                  <a:schemeClr val="bg1"/>
                </a:solidFill>
              </a:rPr>
              <a:t>M. GREEN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E5453-4D53-46B2-6163-923A9440B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PROGRAM DISCLOSURE OF COMMERCIAL SUPPORT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DC4CC5B-E726-F0EE-2FBB-D772D8E6DE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402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3E9C96-DBD3-A54F-9582-C88DA0086B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At the completion of this section, participants should be able to:</a:t>
            </a:r>
          </a:p>
          <a:p>
            <a:pPr marL="0" indent="0">
              <a:buNone/>
            </a:pPr>
            <a:endParaRPr lang="en-US" sz="3200" dirty="0"/>
          </a:p>
          <a:p>
            <a:pPr marL="514338" indent="-514338">
              <a:buFont typeface="+mj-lt"/>
              <a:buAutoNum type="arabicPeriod"/>
            </a:pPr>
            <a:r>
              <a:rPr lang="en-US" sz="3200" dirty="0"/>
              <a:t>Understand when and how to manually measure the QT interval rather than rely on the automated ECG machine derived QT interval</a:t>
            </a:r>
          </a:p>
          <a:p>
            <a:endParaRPr lang="en-C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9F1A93-3981-3210-1215-1FDB49392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LEARNING OBJECTIVES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1E0B60-9AC3-1464-C35C-D271762F2D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978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E7C71BAC-C8A1-E937-831F-D315C3E81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143000"/>
            <a:ext cx="8871915" cy="51514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C9107C-4AB3-1A51-B3E3-FBFFB5CACB86}"/>
              </a:ext>
            </a:extLst>
          </p:cNvPr>
          <p:cNvSpPr txBox="1"/>
          <p:nvPr/>
        </p:nvSpPr>
        <p:spPr>
          <a:xfrm>
            <a:off x="9525000" y="2209800"/>
            <a:ext cx="2115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QTc = 470 </a:t>
            </a:r>
            <a:r>
              <a:rPr lang="en-US" sz="2800" dirty="0" err="1"/>
              <a:t>ms</a:t>
            </a:r>
            <a:endParaRPr lang="en-US" sz="2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1D704C4-BD3D-1895-757C-537533D70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CA" sz="4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23-year-old woman presents with episode of syncope</a:t>
            </a:r>
            <a:endParaRPr lang="en-US" sz="4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25580B-CA1E-D23C-857D-E2532EF8787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67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3DC7F04-96EE-B96C-7294-52C6E3136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Measuring the QT – Tangent Method</a:t>
            </a:r>
            <a:endParaRPr lang="en-CA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D555F76-B015-5C98-DC97-595C2F128A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6894" y="1283122"/>
            <a:ext cx="7124928" cy="4236574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5154359" y="2949382"/>
            <a:ext cx="1881909" cy="1547091"/>
          </a:xfrm>
          <a:prstGeom prst="line">
            <a:avLst/>
          </a:prstGeom>
          <a:ln w="285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284696" y="3993149"/>
            <a:ext cx="3026291" cy="0"/>
          </a:xfrm>
          <a:prstGeom prst="line">
            <a:avLst/>
          </a:prstGeom>
          <a:ln w="28575" cmpd="sng">
            <a:solidFill>
              <a:srgbClr val="1737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49647" y="3574552"/>
            <a:ext cx="0" cy="2447641"/>
          </a:xfrm>
          <a:prstGeom prst="line">
            <a:avLst/>
          </a:prstGeom>
          <a:ln w="28575" cmpd="sng">
            <a:solidFill>
              <a:srgbClr val="1737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41793" y="3574552"/>
            <a:ext cx="0" cy="2447641"/>
          </a:xfrm>
          <a:prstGeom prst="line">
            <a:avLst/>
          </a:prstGeom>
          <a:ln w="28575" cmpd="sng">
            <a:solidFill>
              <a:srgbClr val="1737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14"/>
          <p:cNvGrpSpPr/>
          <p:nvPr/>
        </p:nvGrpSpPr>
        <p:grpSpPr>
          <a:xfrm>
            <a:off x="3071119" y="5751074"/>
            <a:ext cx="4630948" cy="812389"/>
            <a:chOff x="1745688" y="5588024"/>
            <a:chExt cx="4630948" cy="1027418"/>
          </a:xfrm>
        </p:grpSpPr>
        <p:sp>
          <p:nvSpPr>
            <p:cNvPr id="13" name="Left Brace 12"/>
            <p:cNvSpPr/>
            <p:nvPr/>
          </p:nvSpPr>
          <p:spPr>
            <a:xfrm rot="16200000">
              <a:off x="3840880" y="4878272"/>
              <a:ext cx="565727" cy="1985232"/>
            </a:xfrm>
            <a:prstGeom prst="leftBrace">
              <a:avLst/>
            </a:prstGeom>
            <a:ln w="28575" cmpd="sng">
              <a:solidFill>
                <a:srgbClr val="17375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45688" y="6153777"/>
              <a:ext cx="46309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26" charset="0"/>
                  <a:ea typeface="+mn-ea"/>
                  <a:cs typeface="+mn-cs"/>
                </a:rPr>
                <a:t>520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26" charset="0"/>
                  <a:ea typeface="+mn-ea"/>
                  <a:cs typeface="+mn-cs"/>
                </a:rPr>
                <a:t>ms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26" charset="0"/>
                  <a:ea typeface="+mn-ea"/>
                  <a:cs typeface="+mn-cs"/>
                </a:rPr>
                <a:t> at 70 bpm – QTc 571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26" charset="0"/>
                  <a:ea typeface="+mn-ea"/>
                  <a:cs typeface="+mn-cs"/>
                </a:rPr>
                <a:t>ms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26" charset="0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310FBD-7746-A803-1388-CE28F1C64043}"/>
              </a:ext>
            </a:extLst>
          </p:cNvPr>
          <p:cNvSpPr txBox="1"/>
          <p:nvPr/>
        </p:nvSpPr>
        <p:spPr>
          <a:xfrm>
            <a:off x="129210" y="1859339"/>
            <a:ext cx="23776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Draw the tangent to the steepest slope of the T wave</a:t>
            </a:r>
          </a:p>
          <a:p>
            <a:pPr marL="342900" indent="-342900">
              <a:buAutoNum type="arabicPeriod"/>
            </a:pPr>
            <a:r>
              <a:rPr lang="en-US" dirty="0"/>
              <a:t>Identify the baseline</a:t>
            </a:r>
          </a:p>
          <a:p>
            <a:pPr marL="342900" indent="-342900">
              <a:buAutoNum type="arabicPeriod"/>
            </a:pPr>
            <a:r>
              <a:rPr lang="en-US" dirty="0"/>
              <a:t>Identify the QRS onset</a:t>
            </a:r>
          </a:p>
          <a:p>
            <a:pPr marL="342900" indent="-342900">
              <a:buAutoNum type="arabicPeriod"/>
            </a:pPr>
            <a:r>
              <a:rPr lang="en-US" dirty="0"/>
              <a:t>Identify intersection of tangent line with baseline</a:t>
            </a:r>
          </a:p>
        </p:txBody>
      </p:sp>
    </p:spTree>
    <p:extLst>
      <p:ext uri="{BB962C8B-B14F-4D97-AF65-F5344CB8AC3E}">
        <p14:creationId xmlns:p14="http://schemas.microsoft.com/office/powerpoint/2010/main" val="130508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33D271B2-0B2D-9C01-A044-10851FCFB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066800"/>
            <a:ext cx="7915027" cy="529023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E8212A-F03D-CBA5-71DE-162FC466D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44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Defining the Normal QT interval – Overlap with LQTS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EFB7D-2E8E-21E1-CA0D-BF2BA74016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684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EB072-04AA-34C3-65E5-932D3E2FD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Correcting the QT interval for heart rate</a:t>
            </a: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FB8E4F-91EA-4A74-AE92-A20783B70ABB}"/>
              </a:ext>
            </a:extLst>
          </p:cNvPr>
          <p:cNvSpPr txBox="1"/>
          <p:nvPr/>
        </p:nvSpPr>
        <p:spPr>
          <a:xfrm>
            <a:off x="7226808" y="2844224"/>
            <a:ext cx="4953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9808">
              <a:spcAft>
                <a:spcPts val="600"/>
              </a:spcAft>
              <a:defRPr/>
            </a:pPr>
            <a:r>
              <a:rPr lang="en-CA" sz="2000" kern="1200" dirty="0">
                <a:solidFill>
                  <a:prstClr val="black"/>
                </a:solidFill>
                <a:ea typeface="+mn-ea"/>
                <a:cs typeface="+mn-cs"/>
              </a:rPr>
              <a:t>1. </a:t>
            </a:r>
            <a:r>
              <a:rPr lang="en-CA" sz="2000" kern="1200" dirty="0" err="1">
                <a:solidFill>
                  <a:prstClr val="black"/>
                </a:solidFill>
                <a:ea typeface="+mn-ea"/>
                <a:cs typeface="+mn-cs"/>
              </a:rPr>
              <a:t>Bazett</a:t>
            </a:r>
            <a:r>
              <a:rPr lang="en-CA" sz="2000" kern="1200" dirty="0">
                <a:solidFill>
                  <a:prstClr val="black"/>
                </a:solidFill>
                <a:ea typeface="+mn-ea"/>
                <a:cs typeface="+mn-cs"/>
              </a:rPr>
              <a:t>: QTcB = QT/RR</a:t>
            </a:r>
            <a:r>
              <a:rPr lang="en-CA" sz="2000" kern="1200" baseline="30000" dirty="0">
                <a:solidFill>
                  <a:prstClr val="black"/>
                </a:solidFill>
                <a:ea typeface="+mn-ea"/>
                <a:cs typeface="+mn-cs"/>
              </a:rPr>
              <a:t>1/2</a:t>
            </a:r>
            <a:r>
              <a:rPr lang="en-CA" sz="2000" kern="1200" dirty="0">
                <a:solidFill>
                  <a:prstClr val="black"/>
                </a:solidFill>
                <a:ea typeface="+mn-ea"/>
                <a:cs typeface="+mn-cs"/>
              </a:rPr>
              <a:t>.  (HR&lt;100 bpm)</a:t>
            </a:r>
          </a:p>
          <a:p>
            <a:pPr defTabSz="749808">
              <a:spcAft>
                <a:spcPts val="600"/>
              </a:spcAft>
              <a:defRPr/>
            </a:pPr>
            <a:r>
              <a:rPr lang="en-CA" sz="2000" kern="1200" dirty="0">
                <a:solidFill>
                  <a:prstClr val="black"/>
                </a:solidFill>
                <a:ea typeface="+mn-ea"/>
                <a:cs typeface="+mn-cs"/>
              </a:rPr>
              <a:t>2. Fridericia: </a:t>
            </a:r>
            <a:r>
              <a:rPr lang="en-CA" sz="2000" kern="1200" dirty="0" err="1">
                <a:solidFill>
                  <a:prstClr val="black"/>
                </a:solidFill>
                <a:ea typeface="+mn-ea"/>
                <a:cs typeface="+mn-cs"/>
              </a:rPr>
              <a:t>QTcF</a:t>
            </a:r>
            <a:r>
              <a:rPr lang="en-CA" sz="2000" kern="1200" dirty="0">
                <a:solidFill>
                  <a:prstClr val="black"/>
                </a:solidFill>
                <a:ea typeface="+mn-ea"/>
                <a:cs typeface="+mn-cs"/>
              </a:rPr>
              <a:t> = QT/RR</a:t>
            </a:r>
            <a:r>
              <a:rPr lang="en-CA" sz="2000" kern="1200" baseline="30000" dirty="0">
                <a:solidFill>
                  <a:prstClr val="black"/>
                </a:solidFill>
                <a:ea typeface="+mn-ea"/>
                <a:cs typeface="+mn-cs"/>
              </a:rPr>
              <a:t>1/3</a:t>
            </a:r>
            <a:r>
              <a:rPr lang="en-CA" sz="2000" kern="1200" dirty="0">
                <a:solidFill>
                  <a:prstClr val="black"/>
                </a:solidFill>
                <a:ea typeface="+mn-ea"/>
                <a:cs typeface="+mn-cs"/>
              </a:rPr>
              <a:t>. (HR&gt;100 bpm)</a:t>
            </a:r>
          </a:p>
          <a:p>
            <a:pPr defTabSz="749808">
              <a:spcAft>
                <a:spcPts val="600"/>
              </a:spcAft>
              <a:defRPr/>
            </a:pPr>
            <a:r>
              <a:rPr lang="en-CA" sz="2000" kern="1200" dirty="0">
                <a:solidFill>
                  <a:prstClr val="black"/>
                </a:solidFill>
                <a:ea typeface="+mn-ea"/>
                <a:cs typeface="+mn-cs"/>
              </a:rPr>
              <a:t>3. Framingham: </a:t>
            </a:r>
            <a:r>
              <a:rPr lang="en-CA" sz="2000" kern="1200" dirty="0" err="1">
                <a:solidFill>
                  <a:prstClr val="black"/>
                </a:solidFill>
                <a:ea typeface="+mn-ea"/>
                <a:cs typeface="+mn-cs"/>
              </a:rPr>
              <a:t>QTcFram</a:t>
            </a:r>
            <a:r>
              <a:rPr lang="en-CA" sz="2000" kern="1200" dirty="0">
                <a:solidFill>
                  <a:prstClr val="black"/>
                </a:solidFill>
                <a:ea typeface="+mn-ea"/>
                <a:cs typeface="+mn-cs"/>
              </a:rPr>
              <a:t> = QT+ 0.154*(1−RR)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8F25E-AF50-4924-A95B-BC288E52996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1499819"/>
            <a:ext cx="6906410" cy="447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1B0B6B-8520-2F4E-B0DE-9D09FDD455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769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E7C71BAC-C8A1-E937-831F-D315C3E81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066800"/>
            <a:ext cx="9044831" cy="525183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FE2C98-FE00-E102-7AB1-B87B5F341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Let’s get back to our patient: 23-year-old woman with syncope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A6CDE-FA05-0480-C763-1C98956FEB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404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76604-FED1-014B-DFA3-ADAC7E71FCCE}"/>
              </a:ext>
            </a:extLst>
          </p:cNvPr>
          <p:cNvSpPr txBox="1">
            <a:spLocks/>
          </p:cNvSpPr>
          <p:nvPr/>
        </p:nvSpPr>
        <p:spPr>
          <a:xfrm>
            <a:off x="37650" y="287292"/>
            <a:ext cx="12116696" cy="5231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900" dirty="0">
              <a:latin typeface="+mn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DAAA67-3570-2076-408B-F5D47BACB7DE}"/>
              </a:ext>
            </a:extLst>
          </p:cNvPr>
          <p:cNvGrpSpPr/>
          <p:nvPr/>
        </p:nvGrpSpPr>
        <p:grpSpPr>
          <a:xfrm>
            <a:off x="323183" y="1089982"/>
            <a:ext cx="11545631" cy="4807131"/>
            <a:chOff x="323183" y="1025434"/>
            <a:chExt cx="11545631" cy="4807131"/>
          </a:xfrm>
        </p:grpSpPr>
        <p:pic>
          <p:nvPicPr>
            <p:cNvPr id="12" name="Content Placeholder 4" descr="Timeline&#10;&#10;Description automatically generated">
              <a:extLst>
                <a:ext uri="{FF2B5EF4-FFF2-40B4-BE49-F238E27FC236}">
                  <a16:creationId xmlns:a16="http://schemas.microsoft.com/office/drawing/2014/main" id="{F19F0722-E2B8-7C92-3CAF-C0C5D085BB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1959"/>
            <a:stretch/>
          </p:blipFill>
          <p:spPr bwMode="auto">
            <a:xfrm>
              <a:off x="323183" y="1025434"/>
              <a:ext cx="11545631" cy="4807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78BA2B5-1843-F812-A4B8-064E033038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3508" y="3187340"/>
              <a:ext cx="156754" cy="57476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A860704-B556-9249-81E2-702C65212C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9151" y="4950826"/>
              <a:ext cx="156754" cy="57476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8D277A6-8A1E-8578-74CE-382A8382F6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57508" y="1471746"/>
              <a:ext cx="104503" cy="55734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9958520-46A1-A941-E27E-01E29DDB1C4A}"/>
              </a:ext>
            </a:extLst>
          </p:cNvPr>
          <p:cNvSpPr txBox="1"/>
          <p:nvPr/>
        </p:nvSpPr>
        <p:spPr>
          <a:xfrm>
            <a:off x="3593054" y="5979286"/>
            <a:ext cx="4745530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/>
              <a:t>QT = 460 </a:t>
            </a:r>
            <a:r>
              <a:rPr lang="en-US" sz="3000" dirty="0" err="1"/>
              <a:t>ms</a:t>
            </a:r>
            <a:r>
              <a:rPr lang="en-US" sz="3000" dirty="0"/>
              <a:t>; </a:t>
            </a:r>
            <a:r>
              <a:rPr lang="en-US" sz="3000" dirty="0" err="1"/>
              <a:t>QTcb</a:t>
            </a:r>
            <a:r>
              <a:rPr lang="en-US" sz="3000" dirty="0"/>
              <a:t> = 566 </a:t>
            </a:r>
            <a:r>
              <a:rPr lang="en-US" sz="3000" dirty="0" err="1"/>
              <a:t>ms</a:t>
            </a:r>
            <a:r>
              <a:rPr lang="en-US" sz="3000" dirty="0"/>
              <a:t>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E47E1-C587-5C4D-5DF2-32B13B108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ctr"/>
            <a:r>
              <a:rPr lang="en-US" sz="4400" b="1" dirty="0">
                <a:latin typeface="+mn-lt"/>
              </a:rPr>
              <a:t>Let’s get back to our patient:</a:t>
            </a:r>
          </a:p>
          <a:p>
            <a:pPr algn="ctr"/>
            <a:r>
              <a:rPr lang="en-US" sz="4400" dirty="0">
                <a:latin typeface="+mn-lt"/>
              </a:rPr>
              <a:t>LQT2:  secondary hump on T wave brought out by standing or early exercise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E5A4D3C-A34A-9432-F858-F01B89750C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11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7463D1-A41E-45D1-85DA-8DFA90484A2C}"/>
              </a:ext>
            </a:extLst>
          </p:cNvPr>
          <p:cNvSpPr/>
          <p:nvPr/>
        </p:nvSpPr>
        <p:spPr>
          <a:xfrm>
            <a:off x="705059" y="1556792"/>
            <a:ext cx="10781880" cy="10250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latin typeface="Arial Nova Cond"/>
              </a:rPr>
              <a:t>© Canadian Cardiovascular Society. 2023. All rights reserved. 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latin typeface="Arial Nova Cond"/>
              </a:rPr>
              <a:t>Distribution, transmission or republication is strictly prohibited without the prior written permission of the Canadian Cardiovascular Society.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B30CB7F-0217-409A-8CC7-704849E6BDD7}"/>
              </a:ext>
            </a:extLst>
          </p:cNvPr>
          <p:cNvSpPr txBox="1">
            <a:spLocks/>
          </p:cNvSpPr>
          <p:nvPr/>
        </p:nvSpPr>
        <p:spPr bwMode="auto">
          <a:xfrm>
            <a:off x="838201" y="3068960"/>
            <a:ext cx="10515599" cy="266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1800"/>
              </a:spcBef>
            </a:pPr>
            <a:r>
              <a:rPr lang="en-US" altLang="en-US" sz="1600" kern="0" dirty="0">
                <a:latin typeface="Arial Nova Cond" panose="020B0506020202020204" pitchFamily="34" charset="0"/>
              </a:rPr>
              <a:t>For medical institution internal education or training (i.e. grand rounds, medical college/classroom education, etc.), kindly consider and implement the following:</a:t>
            </a:r>
          </a:p>
          <a:p>
            <a:pPr lvl="1" eaLnBrk="1" hangingPunct="1"/>
            <a:r>
              <a:rPr lang="en-US" altLang="en-US" sz="1200" kern="0" dirty="0">
                <a:latin typeface="Arial Nova Cond" panose="020B0506020202020204" pitchFamily="34" charset="0"/>
              </a:rPr>
              <a:t>Include the citation for the Canadian Journal of Cardiology</a:t>
            </a:r>
          </a:p>
          <a:p>
            <a:pPr lvl="1" eaLnBrk="1" hangingPunct="1"/>
            <a:r>
              <a:rPr lang="en-US" altLang="en-US" sz="1200" kern="0" dirty="0">
                <a:latin typeface="Arial Nova Cond" panose="020B0506020202020204" pitchFamily="34" charset="0"/>
              </a:rPr>
              <a:t>Add ‘Reproduced with permission from the Canadian Cardiovascular Society. [insert year].’</a:t>
            </a:r>
          </a:p>
          <a:p>
            <a:pPr lvl="1" eaLnBrk="1" hangingPunct="1"/>
            <a:r>
              <a:rPr lang="en-US" altLang="en-US" sz="1200" kern="0" dirty="0">
                <a:latin typeface="Arial Nova Cond" panose="020B0506020202020204" pitchFamily="34" charset="0"/>
              </a:rPr>
              <a:t>Avoid use of CCS logos or trademarks on slides, tools or publications that are not the property of the CCS</a:t>
            </a:r>
          </a:p>
          <a:p>
            <a:pPr lvl="1" eaLnBrk="1" hangingPunct="1"/>
            <a:r>
              <a:rPr lang="en-US" altLang="en-US" sz="1200" kern="0" dirty="0">
                <a:latin typeface="Arial Nova Cond" panose="020B0506020202020204" pitchFamily="34" charset="0"/>
              </a:rPr>
              <a:t>Do not modify the slide content and, the layout and CCS branding on the Guideline-related slides</a:t>
            </a:r>
          </a:p>
          <a:p>
            <a:pPr lvl="1" eaLnBrk="1" hangingPunct="1"/>
            <a:r>
              <a:rPr lang="en-US" altLang="en-US" sz="1200" kern="0" dirty="0">
                <a:latin typeface="Arial Nova Cond" panose="020B0506020202020204" pitchFamily="34" charset="0"/>
              </a:rPr>
              <a:t>Guideline recommendations must be reproduced exactly as published </a:t>
            </a:r>
          </a:p>
          <a:p>
            <a:pPr eaLnBrk="1" hangingPunct="1">
              <a:spcBef>
                <a:spcPts val="1800"/>
              </a:spcBef>
            </a:pPr>
            <a:r>
              <a:rPr lang="en-US" altLang="en-US" sz="1600" kern="0" dirty="0">
                <a:latin typeface="Arial Nova Cond" panose="020B0506020202020204" pitchFamily="34" charset="0"/>
              </a:rPr>
              <a:t>For an industry supported or involved program, permissions are required:</a:t>
            </a:r>
          </a:p>
          <a:p>
            <a:pPr lvl="1" eaLnBrk="1" hangingPunct="1"/>
            <a:r>
              <a:rPr lang="en-US" altLang="en-US" sz="1200" kern="0" dirty="0">
                <a:latin typeface="Arial Nova Cond" panose="020B0506020202020204" pitchFamily="34" charset="0"/>
              </a:rPr>
              <a:t>If content is published in the Canadian Journal of Cardiology, permissions must be sought through our publisher Elsevier (www.onlinecjc.com)</a:t>
            </a:r>
          </a:p>
          <a:p>
            <a:pPr lvl="1" eaLnBrk="1" hangingPunct="1"/>
            <a:r>
              <a:rPr lang="en-US" altLang="en-US" sz="1200" kern="0" dirty="0">
                <a:latin typeface="Arial Nova Cond" panose="020B0506020202020204" pitchFamily="34" charset="0"/>
              </a:rPr>
              <a:t>If content is property of the CCS, contact </a:t>
            </a:r>
            <a:r>
              <a:rPr lang="en-US" altLang="en-US" sz="1200" kern="0" dirty="0">
                <a:latin typeface="Arial Nova Cond" panose="020B0506020202020204" pitchFamily="34" charset="0"/>
                <a:hlinkClick r:id="rId2"/>
              </a:rPr>
              <a:t>guidelines@ccs.ca</a:t>
            </a:r>
            <a:r>
              <a:rPr lang="en-US" altLang="en-US" sz="1200" kern="0" dirty="0">
                <a:latin typeface="Arial Nova Cond" panose="020B0506020202020204" pitchFamily="34" charset="0"/>
              </a:rPr>
              <a:t>   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98879E9-06AF-1E0C-B7A9-DC073E567C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726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6E9C40-CCAB-B090-F68F-83CBE7D46B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 QT interval may be difficult to measure, and the computer interpretation is often incorrect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There is an overlap in QT intervals between the normal population and those with Long QT syndrome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 the Long QT syndrome population, the exercise ECG can often expose abnormal QT </a:t>
            </a:r>
            <a:r>
              <a:rPr lang="en-US" sz="3200" dirty="0" err="1"/>
              <a:t>behaviour</a:t>
            </a:r>
            <a:r>
              <a:rPr lang="en-US" sz="3200" dirty="0"/>
              <a:t> not seen at rest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B9F24A9-5FB9-82FE-87B1-4E55749DB70A}"/>
              </a:ext>
            </a:extLst>
          </p:cNvPr>
          <p:cNvSpPr txBox="1">
            <a:spLocks/>
          </p:cNvSpPr>
          <p:nvPr/>
        </p:nvSpPr>
        <p:spPr>
          <a:xfrm>
            <a:off x="957943" y="1854927"/>
            <a:ext cx="10515600" cy="42758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E381F48-8F90-F25B-B72D-F1C1424DB46F}"/>
              </a:ext>
            </a:extLst>
          </p:cNvPr>
          <p:cNvSpPr txBox="1">
            <a:spLocks/>
          </p:cNvSpPr>
          <p:nvPr/>
        </p:nvSpPr>
        <p:spPr>
          <a:xfrm>
            <a:off x="838200" y="457200"/>
            <a:ext cx="10515600" cy="6658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dirty="0">
              <a:latin typeface="+mn-lt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A7510A-FF37-062B-8423-D86AA799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b="1" dirty="0">
                <a:latin typeface="+mn-lt"/>
              </a:rPr>
              <a:t>QT Interval Summary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3A2D1F7-D610-30E6-6DA3-F67575A45C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416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2EEE-BF2B-2E8C-FEFF-7484D06ED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u="none" strike="noStrike" dirty="0">
                <a:effectLst/>
              </a:rPr>
              <a:t>Congenital LQTS diagnosis </a:t>
            </a:r>
            <a:endParaRPr lang="en-CA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32805-1944-0FC2-F754-084FD0C17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Andrew Krahn MD FCCS</a:t>
            </a:r>
          </a:p>
          <a:p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B397D-6A8C-9030-DA74-BA53EE046D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804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8069845-A19D-EF99-ECF8-2425ECD78647}"/>
              </a:ext>
            </a:extLst>
          </p:cNvPr>
          <p:cNvSpPr txBox="1"/>
          <p:nvPr/>
        </p:nvSpPr>
        <p:spPr>
          <a:xfrm>
            <a:off x="1703511" y="1590933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have/do not have relationships with for-profit and not-for-profit organizations over the past two years: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6859D9-390C-CEC9-4B56-EFA3F4083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72780"/>
              </p:ext>
            </p:extLst>
          </p:nvPr>
        </p:nvGraphicFramePr>
        <p:xfrm>
          <a:off x="609600" y="2356029"/>
          <a:ext cx="11049000" cy="35643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56146">
                  <a:extLst>
                    <a:ext uri="{9D8B030D-6E8A-4147-A177-3AD203B41FA5}">
                      <a16:colId xmlns:a16="http://schemas.microsoft.com/office/drawing/2014/main" val="3327610896"/>
                    </a:ext>
                  </a:extLst>
                </a:gridCol>
                <a:gridCol w="4235513">
                  <a:extLst>
                    <a:ext uri="{9D8B030D-6E8A-4147-A177-3AD203B41FA5}">
                      <a16:colId xmlns:a16="http://schemas.microsoft.com/office/drawing/2014/main" val="1952303198"/>
                    </a:ext>
                  </a:extLst>
                </a:gridCol>
                <a:gridCol w="3257341">
                  <a:extLst>
                    <a:ext uri="{9D8B030D-6E8A-4147-A177-3AD203B41FA5}">
                      <a16:colId xmlns:a16="http://schemas.microsoft.com/office/drawing/2014/main" val="741542345"/>
                    </a:ext>
                  </a:extLst>
                </a:gridCol>
              </a:tblGrid>
              <a:tr h="62891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NATURE OF RELATIONSHIP</a:t>
                      </a:r>
                      <a:endParaRPr lang="en-US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NAME OF THE FOR-PROFIT OR NOT-FOR-PROFIT ORGANIZATION</a:t>
                      </a:r>
                      <a:endParaRPr lang="en-US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DESCRIPTION OF RELATIONSHIP</a:t>
                      </a:r>
                      <a:endParaRPr lang="en-US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5841013"/>
                  </a:ext>
                </a:extLst>
              </a:tr>
              <a:tr h="554926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Any direct financial payments including receipt of honoraria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9716357"/>
                  </a:ext>
                </a:extLst>
              </a:tr>
              <a:tr h="554926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Membership on advisory boards or speakers’ bureaus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972087"/>
                  </a:ext>
                </a:extLst>
              </a:tr>
              <a:tr h="413338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Funded grants of clinical trials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9206297"/>
                  </a:ext>
                </a:extLst>
              </a:tr>
              <a:tr h="413338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Patents on a drug, product or device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491535"/>
                  </a:ext>
                </a:extLst>
              </a:tr>
              <a:tr h="998866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All other investments/relationship that could be seen as having the potential to influence the content of the educational activity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318223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BCFE74A-B5E1-D73D-4E25-42C26ACE59E4}"/>
              </a:ext>
            </a:extLst>
          </p:cNvPr>
          <p:cNvSpPr txBox="1"/>
          <p:nvPr/>
        </p:nvSpPr>
        <p:spPr>
          <a:xfrm>
            <a:off x="604837" y="1060589"/>
            <a:ext cx="1833563" cy="461665"/>
          </a:xfrm>
          <a:prstGeom prst="rect">
            <a:avLst/>
          </a:prstGeom>
          <a:solidFill>
            <a:srgbClr val="00B2A9"/>
          </a:solidFill>
        </p:spPr>
        <p:txBody>
          <a:bodyPr wrap="square" rtlCol="0">
            <a:spAutoFit/>
          </a:bodyPr>
          <a:lstStyle/>
          <a:p>
            <a:r>
              <a:rPr lang="en-US" sz="2400" b="1" cap="all" dirty="0">
                <a:solidFill>
                  <a:schemeClr val="bg1"/>
                </a:solidFill>
              </a:rPr>
              <a:t>A. KRAHN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26484-A0CA-E417-569C-E26892608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PROGRAM DISCLOSURE OF COMMERCIAL SUPPORT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EF27CEC-C83F-5AC0-337A-F78B855911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716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4308E1-87A8-0337-8C7E-E8A81CC575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At the completion of this section, participants should be able to:</a:t>
            </a:r>
          </a:p>
          <a:p>
            <a:pPr marL="0" indent="0">
              <a:buNone/>
            </a:pPr>
            <a:endParaRPr lang="en-US" sz="3200" dirty="0"/>
          </a:p>
          <a:p>
            <a:pPr marL="514338" indent="-514338">
              <a:buFont typeface="+mj-lt"/>
              <a:buAutoNum type="arabicPeriod"/>
            </a:pPr>
            <a:r>
              <a:rPr lang="en-US" sz="3200" dirty="0"/>
              <a:t>Be able to investigate a patient with suspected congenital Long QT Syndrome (</a:t>
            </a:r>
            <a:r>
              <a:rPr lang="en-US" sz="3200" dirty="0" err="1"/>
              <a:t>cLQTS</a:t>
            </a:r>
            <a:r>
              <a:rPr lang="en-US" sz="3200" dirty="0"/>
              <a:t>)</a:t>
            </a:r>
          </a:p>
          <a:p>
            <a:endParaRPr lang="en-C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D9F9684-B3C5-3BD5-93A3-BB5F8792F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LEARNING OBJECTIVES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C391B7-ACFA-9A4E-0555-61B23E5B29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881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36BDD4-E833-5FE2-3A46-3E51F6EE1C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371600"/>
            <a:ext cx="8991600" cy="428184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20-year-old male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Uncle in China died many years ago in his 20s (no autopsy)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AED nearby, resuscitated from VF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Cooled in ICU, normal recovery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Day 2 echocardiogram mild LV dysfunction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CT angiogram normal coronary anatomy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What further tests are needed?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42B8454-5965-E9CA-8A28-69BDB25810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C25FCF-6230-E04D-BC34-C8BF2A8C6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1001994"/>
            <a:ext cx="1358258" cy="190156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C1569D-AF98-C949-91B6-F9168D5C72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584" y="3276600"/>
            <a:ext cx="4429632" cy="262999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025A7DB-9763-4D11-D156-EED14CDFC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Case Presentation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7038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DEC00-2BDA-9FF3-584B-94F160993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4400" dirty="0"/>
              <a:t>Exercise Test to Provoke a Diagnosis – Early Exercise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6846DC-C1E6-C74E-96E9-D55860A3F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25" y="1600200"/>
            <a:ext cx="7753350" cy="416697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9B80778-AE2D-D008-4774-3A74B19B6E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755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745773-1E0A-A121-43EA-3D3E599C3B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/>
              <a:t>The three most common genetic forms of </a:t>
            </a:r>
            <a:r>
              <a:rPr lang="en-CA" sz="3200" dirty="0" err="1"/>
              <a:t>cLQTS</a:t>
            </a:r>
            <a:r>
              <a:rPr lang="en-CA" sz="3200" dirty="0"/>
              <a:t> syndrome have distinct T wave morphologies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/>
              <a:t>Assess baseline ECG after stopping reversible QT interval prolonging factors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/>
              <a:t>Serial ECGs over time can be helpful: regression to the mean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/>
              <a:t>The primary diagnostic test in suspected </a:t>
            </a:r>
            <a:r>
              <a:rPr lang="en-CA" sz="3200" dirty="0" err="1"/>
              <a:t>cLQTS</a:t>
            </a:r>
            <a:r>
              <a:rPr lang="en-CA" sz="3200" dirty="0"/>
              <a:t> is an exercise test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/>
              <a:t>Evaluate morphology, QT adaptation, focus on the standing ECG and recovery for highest yield (4-minute recovery is the key measure)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/>
              <a:t>Pattern of shortening and T wave pattern predict genotype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5E332-5558-2EAA-CF86-C607AB0B30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3F253A0-4084-8879-87EC-674AA535B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Diagnosing </a:t>
            </a:r>
            <a:r>
              <a:rPr lang="en-US" sz="4400" dirty="0" err="1"/>
              <a:t>cLQTS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25648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21659A-84A7-7464-E301-455E56A88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371600"/>
            <a:ext cx="8273270" cy="428184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Bruce, Modified Bruce Protocol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Frequent ECGs: supine and standing, </a:t>
            </a:r>
            <a:br>
              <a:rPr lang="en-US" sz="2800" dirty="0"/>
            </a:br>
            <a:r>
              <a:rPr lang="en-US" sz="2800" u="sng" dirty="0"/>
              <a:t>every</a:t>
            </a:r>
            <a:r>
              <a:rPr lang="en-US" sz="2800" dirty="0"/>
              <a:t> minute during exercise and recovery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Extend recovery to 6 minutes for adults, 10 minutes for children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7892A1-C4E9-6B56-8F8E-8A7F96674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“QT” Exercise Test</a:t>
            </a:r>
            <a:endParaRPr lang="en-CA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B9FB7D6-ACFA-B452-88FC-0C9F6A60E3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6812818" y="4292109"/>
            <a:ext cx="2085154" cy="821387"/>
          </a:xfrm>
          <a:prstGeom prst="rtTriangle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ight Triangle 4"/>
          <p:cNvSpPr/>
          <p:nvPr/>
        </p:nvSpPr>
        <p:spPr>
          <a:xfrm flipH="1">
            <a:off x="4031047" y="4292109"/>
            <a:ext cx="2799248" cy="821387"/>
          </a:xfrm>
          <a:prstGeom prst="rtTriangle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Isosceles Triangle 6"/>
          <p:cNvSpPr/>
          <p:nvPr/>
        </p:nvSpPr>
        <p:spPr>
          <a:xfrm>
            <a:off x="3383608" y="4735396"/>
            <a:ext cx="1152071" cy="378099"/>
          </a:xfrm>
          <a:prstGeom prst="triangle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3016566" y="5187067"/>
            <a:ext cx="6527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supine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904" y="5187067"/>
            <a:ext cx="7849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standing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19381" y="5187067"/>
            <a:ext cx="5076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start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91686" y="5187067"/>
            <a:ext cx="5245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peak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94289" y="5187067"/>
            <a:ext cx="7520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exercise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3318" y="5187067"/>
            <a:ext cx="7965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recovery</a:t>
            </a:r>
          </a:p>
        </p:txBody>
      </p:sp>
      <p:cxnSp>
        <p:nvCxnSpPr>
          <p:cNvPr id="18" name="Curved Connector 17"/>
          <p:cNvCxnSpPr/>
          <p:nvPr/>
        </p:nvCxnSpPr>
        <p:spPr>
          <a:xfrm rot="10800000" flipV="1">
            <a:off x="6896721" y="3949205"/>
            <a:ext cx="855047" cy="342900"/>
          </a:xfrm>
          <a:prstGeom prst="curvedConnector3">
            <a:avLst>
              <a:gd name="adj1" fmla="val 10008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31805" y="3817145"/>
            <a:ext cx="111434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Immediate post exercise 12 lead ECG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643238" y="5437653"/>
            <a:ext cx="468013" cy="658347"/>
            <a:chOff x="1301648" y="5883695"/>
            <a:chExt cx="624017" cy="877796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1584688" y="5883695"/>
              <a:ext cx="0" cy="314574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301648" y="6361382"/>
              <a:ext cx="62401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ECG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218678" y="5437653"/>
            <a:ext cx="468013" cy="658347"/>
            <a:chOff x="1301648" y="5883695"/>
            <a:chExt cx="624017" cy="877796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1584688" y="5883695"/>
              <a:ext cx="0" cy="314574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301648" y="6361382"/>
              <a:ext cx="62401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ECG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92358" y="5435299"/>
            <a:ext cx="468013" cy="658347"/>
            <a:chOff x="1301648" y="5883695"/>
            <a:chExt cx="624017" cy="877796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1584688" y="5883695"/>
              <a:ext cx="0" cy="314574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301648" y="6361382"/>
              <a:ext cx="62401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ECG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067798" y="5435299"/>
            <a:ext cx="468013" cy="658347"/>
            <a:chOff x="1301648" y="5883695"/>
            <a:chExt cx="624017" cy="877796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584688" y="5883695"/>
              <a:ext cx="0" cy="314574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301648" y="6361382"/>
              <a:ext cx="62401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ECG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341478" y="5435299"/>
            <a:ext cx="468013" cy="658347"/>
            <a:chOff x="1301648" y="5883695"/>
            <a:chExt cx="624017" cy="877796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1584688" y="5883695"/>
              <a:ext cx="0" cy="314574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301648" y="6361382"/>
              <a:ext cx="62401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ECG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916918" y="5435299"/>
            <a:ext cx="468013" cy="658347"/>
            <a:chOff x="1301648" y="5883695"/>
            <a:chExt cx="624017" cy="877796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1584688" y="5883695"/>
              <a:ext cx="0" cy="314574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301648" y="6361382"/>
              <a:ext cx="62401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ECG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190598" y="5432944"/>
            <a:ext cx="468013" cy="658347"/>
            <a:chOff x="1301648" y="5883695"/>
            <a:chExt cx="624017" cy="877796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1584688" y="5883695"/>
              <a:ext cx="0" cy="314574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301648" y="6361382"/>
              <a:ext cx="62401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ECG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766038" y="5432944"/>
            <a:ext cx="468013" cy="658347"/>
            <a:chOff x="1301648" y="5883695"/>
            <a:chExt cx="624017" cy="877796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1584688" y="5883695"/>
              <a:ext cx="0" cy="314574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301648" y="6361382"/>
              <a:ext cx="62401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ECG</a:t>
              </a:r>
            </a:p>
          </p:txBody>
        </p:sp>
      </p:grpSp>
      <p:cxnSp>
        <p:nvCxnSpPr>
          <p:cNvPr id="66" name="Straight Connector 65"/>
          <p:cNvCxnSpPr/>
          <p:nvPr/>
        </p:nvCxnSpPr>
        <p:spPr>
          <a:xfrm>
            <a:off x="7228523" y="5574265"/>
            <a:ext cx="0" cy="23593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016245" y="5791207"/>
            <a:ext cx="4680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ECG</a:t>
            </a:r>
          </a:p>
        </p:txBody>
      </p:sp>
      <p:cxnSp>
        <p:nvCxnSpPr>
          <p:cNvPr id="64" name="Straight Connector 63"/>
          <p:cNvCxnSpPr/>
          <p:nvPr/>
        </p:nvCxnSpPr>
        <p:spPr>
          <a:xfrm>
            <a:off x="6803963" y="5574265"/>
            <a:ext cx="0" cy="23593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591685" y="5791207"/>
            <a:ext cx="4680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ECG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8077643" y="5571911"/>
            <a:ext cx="0" cy="23593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865365" y="5788852"/>
            <a:ext cx="4680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ECG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7653083" y="5571911"/>
            <a:ext cx="0" cy="23593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440805" y="5788852"/>
            <a:ext cx="4680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ECG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8502203" y="5578974"/>
            <a:ext cx="0" cy="23593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8289925" y="5795915"/>
            <a:ext cx="4680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ECG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8926763" y="5578974"/>
            <a:ext cx="0" cy="23593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8714485" y="5795915"/>
            <a:ext cx="4680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ECG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2870" y="1283977"/>
            <a:ext cx="2470929" cy="219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92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1C6DC3-0BA9-38DE-732C-1BC2700C51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371600"/>
            <a:ext cx="6705600" cy="4281849"/>
          </a:xfrm>
        </p:spPr>
        <p:txBody>
          <a:bodyPr/>
          <a:lstStyle/>
          <a:p>
            <a:r>
              <a:rPr lang="en-CA" sz="2400" dirty="0"/>
              <a:t>Additional key factors: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Personal and family history including context of events:</a:t>
            </a:r>
          </a:p>
          <a:p>
            <a:pPr lvl="1"/>
            <a:r>
              <a:rPr lang="en-CA" sz="2400" dirty="0"/>
              <a:t>Drowning/swimming, auditory events, emotion, sleep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Epinephrine challenge out of favour: 20% false positive rate, and difficulty interpreting the provoked ECG response, seldom done</a:t>
            </a:r>
          </a:p>
          <a:p>
            <a:endParaRPr lang="en-CA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46181B-3A4B-50D1-72D2-C08606DFB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Diagnosing </a:t>
            </a:r>
            <a:r>
              <a:rPr lang="en-US" sz="4400" dirty="0" err="1"/>
              <a:t>cLQTS</a:t>
            </a:r>
            <a:endParaRPr lang="en-CA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B0F72D0-70C8-39FF-61D4-6B7EFA99A9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CC9D0D-44AD-D34C-BC4A-F81C3686D7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049932"/>
            <a:ext cx="4097916" cy="475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37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CC666C-1A71-342B-2CE3-9AF12D9318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2324138"/>
            <a:ext cx="6553200" cy="3695662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sz="3200" dirty="0"/>
              <a:t>3 major genes, 14 much less common genes with less compelling evidence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The core person in the process is a genetic counsellor (or equivalent)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Counsel and consent, blood or sputum/cheek swab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Sent to labs in your province, the US or Europe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Cost $1000-1500 for index case (proband). $0-300 for family members. 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Total time 1-5 months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16E66E0-DB23-DA74-17A0-CAE86C623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Genetic Testing - Logistics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1A097-14EF-EDFB-C72A-EC00865925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317" y="1903671"/>
            <a:ext cx="3761315" cy="25970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6DCEA3-1E8D-DC45-BDFF-FB45FBC97CE0}"/>
              </a:ext>
            </a:extLst>
          </p:cNvPr>
          <p:cNvSpPr txBox="1"/>
          <p:nvPr/>
        </p:nvSpPr>
        <p:spPr>
          <a:xfrm>
            <a:off x="914400" y="149314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I strongly recommend you get good at this OR partner with an expert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71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10"/>
    </mc:Choice>
    <mc:Fallback xmlns="">
      <p:transition spd="slow" advTm="7971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EE3DD-3192-9931-F1A7-6CE09D3CF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13" y="2438400"/>
            <a:ext cx="10972800" cy="3205762"/>
          </a:xfrm>
        </p:spPr>
        <p:txBody>
          <a:bodyPr/>
          <a:lstStyle/>
          <a:p>
            <a:r>
              <a:rPr lang="en-US" sz="1800" dirty="0"/>
              <a:t>These slides were presented at Vascular 2023 in Montreal, Quebec on October 26, 2023. Find this session On Demand on the </a:t>
            </a:r>
            <a:r>
              <a:rPr lang="en-US" sz="18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Vascular 2023 platform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4AA642-5D03-6FAE-C232-862C1051A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CB395D-0B0B-AEA2-D9D5-FA42F8B6427B}"/>
              </a:ext>
            </a:extLst>
          </p:cNvPr>
          <p:cNvSpPr txBox="1"/>
          <p:nvPr/>
        </p:nvSpPr>
        <p:spPr>
          <a:xfrm>
            <a:off x="2665343" y="1535503"/>
            <a:ext cx="6861313" cy="42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latin typeface="Arial Nova Cond"/>
              </a:rPr>
              <a:t>© Canadian Cardiovascular Society. 2023. All rights reserved. 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180464B-99C1-6F77-C3DB-87E741B72E5C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549519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Canadian Cardiovascular Society. 2023. All rights reserved.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64452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44E73-2DE1-2DE8-BED5-672F502BD4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371600"/>
            <a:ext cx="6172200" cy="4281849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cLQTS</a:t>
            </a:r>
            <a:r>
              <a:rPr lang="en-US" sz="3200" dirty="0"/>
              <a:t> is a clinical diagnosis informed by history, family context, resting and exercise ECG, and genetic testing</a:t>
            </a:r>
            <a:br>
              <a:rPr lang="en-US" sz="3200" dirty="0"/>
            </a:b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Expert clinics across the country are keen to partner with you to care for patients and families (www.heartsinrhythm.ca)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9889897-39F5-F151-0CF0-DE865BF33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b="1" dirty="0" err="1">
                <a:solidFill>
                  <a:schemeClr val="tx1"/>
                </a:solidFill>
              </a:rPr>
              <a:t>cLQTS</a:t>
            </a:r>
            <a:r>
              <a:rPr lang="en-US" sz="4400" b="1" dirty="0">
                <a:solidFill>
                  <a:schemeClr val="tx1"/>
                </a:solidFill>
              </a:rPr>
              <a:t> Diagnosis Summary</a:t>
            </a:r>
            <a:endParaRPr lang="en-CA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C245E95-2AF1-5A54-6136-F56EE5CA7B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BED963-C416-7B45-9FE5-34AC933882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952" y="4572001"/>
            <a:ext cx="2320788" cy="976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152491-EFB9-AA40-A6C5-FA5296E004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694" y="2240948"/>
            <a:ext cx="1778047" cy="1916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AD6B6C-58AB-6840-BE40-D6970DC64C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97576" y="2593084"/>
            <a:ext cx="2002328" cy="112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42AC25-A278-08DB-6C50-22150E3A7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0814" y="1939209"/>
            <a:ext cx="1542918" cy="145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45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2EEE-BF2B-2E8C-FEFF-7484D06ED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LQTS/</a:t>
            </a:r>
            <a:r>
              <a:rPr lang="en-US" b="1" dirty="0" err="1"/>
              <a:t>Tdp</a:t>
            </a:r>
            <a:r>
              <a:rPr lang="en-US" b="1" dirty="0"/>
              <a:t> Management </a:t>
            </a:r>
            <a:endParaRPr lang="en-CA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32805-1944-0FC2-F754-084FD0C17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Thomas M. Roston MD PhD</a:t>
            </a:r>
          </a:p>
          <a:p>
            <a:endParaRPr lang="en-US" sz="2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B110C-9BE2-7235-F2C9-BE46DD389D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946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8069845-A19D-EF99-ECF8-2425ECD78647}"/>
              </a:ext>
            </a:extLst>
          </p:cNvPr>
          <p:cNvSpPr txBox="1"/>
          <p:nvPr/>
        </p:nvSpPr>
        <p:spPr>
          <a:xfrm>
            <a:off x="1703511" y="1590933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have/do not have relationships with for-profit and not-for-profit organizations over the past two years: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6859D9-390C-CEC9-4B56-EFA3F4083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66244"/>
              </p:ext>
            </p:extLst>
          </p:nvPr>
        </p:nvGraphicFramePr>
        <p:xfrm>
          <a:off x="609600" y="2356029"/>
          <a:ext cx="11048997" cy="35643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46464">
                  <a:extLst>
                    <a:ext uri="{9D8B030D-6E8A-4147-A177-3AD203B41FA5}">
                      <a16:colId xmlns:a16="http://schemas.microsoft.com/office/drawing/2014/main" val="3327610896"/>
                    </a:ext>
                  </a:extLst>
                </a:gridCol>
                <a:gridCol w="3271149">
                  <a:extLst>
                    <a:ext uri="{9D8B030D-6E8A-4147-A177-3AD203B41FA5}">
                      <a16:colId xmlns:a16="http://schemas.microsoft.com/office/drawing/2014/main" val="1952303198"/>
                    </a:ext>
                  </a:extLst>
                </a:gridCol>
                <a:gridCol w="2515692">
                  <a:extLst>
                    <a:ext uri="{9D8B030D-6E8A-4147-A177-3AD203B41FA5}">
                      <a16:colId xmlns:a16="http://schemas.microsoft.com/office/drawing/2014/main" val="741542345"/>
                    </a:ext>
                  </a:extLst>
                </a:gridCol>
                <a:gridCol w="2515692">
                  <a:extLst>
                    <a:ext uri="{9D8B030D-6E8A-4147-A177-3AD203B41FA5}">
                      <a16:colId xmlns:a16="http://schemas.microsoft.com/office/drawing/2014/main" val="1908659730"/>
                    </a:ext>
                  </a:extLst>
                </a:gridCol>
              </a:tblGrid>
              <a:tr h="6289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NATURE OF RELATIONSHIP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NAME OF THE FOR-PROFIT OR NOT-FOR-PROFIT ORGANIZATION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DESCRIPTION OF RELATIONSHIP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MITOGATION TO BIAS</a:t>
                      </a:r>
                      <a:endParaRPr lang="en-US" sz="1400" dirty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5841013"/>
                  </a:ext>
                </a:extLst>
              </a:tr>
              <a:tr h="554926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Any direct financial payments including receipt of honoraria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Cardurion</a:t>
                      </a:r>
                      <a:r>
                        <a:rPr lang="en-US" sz="1200" dirty="0"/>
                        <a:t> Pharmaceuticals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Consultant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COI reviewed by CCS</a:t>
                      </a:r>
                      <a:endParaRPr lang="en-US" sz="1200" dirty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9716357"/>
                  </a:ext>
                </a:extLst>
              </a:tr>
              <a:tr h="554926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Membership on advisory boards or speakers’ bureaus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dirty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972087"/>
                  </a:ext>
                </a:extLst>
              </a:tr>
              <a:tr h="413338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Funded grants of clinical trials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dirty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9206297"/>
                  </a:ext>
                </a:extLst>
              </a:tr>
              <a:tr h="413338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Patents on a drug, product or device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dirty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491535"/>
                  </a:ext>
                </a:extLst>
              </a:tr>
              <a:tr h="998866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All other investments/relationship that could be seen as having the potential to influence the content of the educational activity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dirty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318223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65DDFD9-98F5-DB5A-CEE9-A41269E26D27}"/>
              </a:ext>
            </a:extLst>
          </p:cNvPr>
          <p:cNvSpPr txBox="1"/>
          <p:nvPr/>
        </p:nvSpPr>
        <p:spPr>
          <a:xfrm>
            <a:off x="789111" y="1073832"/>
            <a:ext cx="1828800" cy="461665"/>
          </a:xfrm>
          <a:prstGeom prst="rect">
            <a:avLst/>
          </a:prstGeom>
          <a:solidFill>
            <a:srgbClr val="00B2A9"/>
          </a:solidFill>
        </p:spPr>
        <p:txBody>
          <a:bodyPr wrap="square" rtlCol="0">
            <a:spAutoFit/>
          </a:bodyPr>
          <a:lstStyle/>
          <a:p>
            <a:r>
              <a:rPr lang="en-US" sz="2400" b="1" cap="all" dirty="0">
                <a:solidFill>
                  <a:schemeClr val="bg1"/>
                </a:solidFill>
              </a:rPr>
              <a:t>T. ROSTON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73DD2-7B90-2CF7-DC50-ED08EF506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611" y="274268"/>
            <a:ext cx="10357647" cy="85499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PROGRAM DISCLOSURE OF COMMERCIAL SUPPORT</a:t>
            </a:r>
            <a:endParaRPr lang="en-CA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3D62149-1BA9-477D-F76A-B501CCAF28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392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7EC020-E21D-BC8D-357A-F9628295AD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At the completion of this section, participants should be able to:</a:t>
            </a:r>
          </a:p>
          <a:p>
            <a:pPr marL="0" indent="0">
              <a:buNone/>
            </a:pPr>
            <a:endParaRPr lang="en-US" sz="3200" dirty="0"/>
          </a:p>
          <a:p>
            <a:pPr marL="514338" indent="-514338">
              <a:buFont typeface="+mj-lt"/>
              <a:buAutoNum type="arabicPeriod"/>
            </a:pPr>
            <a:r>
              <a:rPr lang="en-US" sz="3200" dirty="0"/>
              <a:t>Know how to manage congenital and acquired LQTS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3200" dirty="0"/>
              <a:t>Recognize medications that cause acquired LQTS </a:t>
            </a:r>
          </a:p>
          <a:p>
            <a:endParaRPr lang="en-US" sz="3200" dirty="0"/>
          </a:p>
          <a:p>
            <a:endParaRPr lang="en-CA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9B9A401-8059-D539-9C5E-0154619454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BDDB458-39C3-1AA6-CDE8-B940B3351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84168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7B5981-5A04-A626-77B9-06B03BA09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Case Presentation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4327B-BCC1-DCF7-6BC2-020D982359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09ED4E-98D4-CA58-0356-BBF144696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1" y="1892060"/>
            <a:ext cx="5602323" cy="32895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E98EC8-1E4E-03CE-C16F-06E6A568DE87}"/>
              </a:ext>
            </a:extLst>
          </p:cNvPr>
          <p:cNvSpPr txBox="1"/>
          <p:nvPr/>
        </p:nvSpPr>
        <p:spPr>
          <a:xfrm>
            <a:off x="609600" y="5208855"/>
            <a:ext cx="8402128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Unexplained exertional syncope remotely – never assessed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Not on medications, normal electrolytes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Maternal grandfather had SCD at 31 while working on oil rig, circumstances unknown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6D878E-1FBC-D760-5398-292A4B5841FF}"/>
              </a:ext>
            </a:extLst>
          </p:cNvPr>
          <p:cNvSpPr txBox="1"/>
          <p:nvPr/>
        </p:nvSpPr>
        <p:spPr>
          <a:xfrm>
            <a:off x="3352800" y="1892061"/>
            <a:ext cx="2895600" cy="461665"/>
          </a:xfrm>
          <a:prstGeom prst="rect">
            <a:avLst/>
          </a:prstGeom>
          <a:solidFill>
            <a:srgbClr val="FDCBE2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QTc (</a:t>
            </a:r>
            <a:r>
              <a:rPr lang="en-US" sz="2400" dirty="0" err="1">
                <a:solidFill>
                  <a:srgbClr val="C00000"/>
                </a:solidFill>
              </a:rPr>
              <a:t>Bazett</a:t>
            </a:r>
            <a:r>
              <a:rPr lang="en-US" sz="2400" dirty="0">
                <a:solidFill>
                  <a:srgbClr val="C00000"/>
                </a:solidFill>
              </a:rPr>
              <a:t>): 490 </a:t>
            </a:r>
            <a:r>
              <a:rPr lang="en-US" sz="2400" dirty="0" err="1">
                <a:solidFill>
                  <a:srgbClr val="C00000"/>
                </a:solidFill>
              </a:rPr>
              <a:t>ms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BE8076A-F457-9505-B59D-CBBEC92A4885}"/>
              </a:ext>
            </a:extLst>
          </p:cNvPr>
          <p:cNvSpPr txBox="1">
            <a:spLocks/>
          </p:cNvSpPr>
          <p:nvPr/>
        </p:nvSpPr>
        <p:spPr>
          <a:xfrm>
            <a:off x="668641" y="956410"/>
            <a:ext cx="8551558" cy="1006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4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6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3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063" indent="-304784" algn="l" defTabSz="609570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26-year-old male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ER visit for viral URTI symptoms </a:t>
            </a:r>
            <a:r>
              <a:rPr lang="en-US" sz="2000" dirty="0">
                <a:sym typeface="Wingdings" panose="05000000000000000000" pitchFamily="2" charset="2"/>
              </a:rPr>
              <a:t> r</a:t>
            </a:r>
            <a:r>
              <a:rPr lang="en-US" sz="2000" dirty="0"/>
              <a:t>outine ECG ordered</a:t>
            </a:r>
          </a:p>
        </p:txBody>
      </p:sp>
    </p:spTree>
    <p:extLst>
      <p:ext uri="{BB962C8B-B14F-4D97-AF65-F5344CB8AC3E}">
        <p14:creationId xmlns:p14="http://schemas.microsoft.com/office/powerpoint/2010/main" val="204563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590721-031B-B38E-F11F-012143346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Cardiac Clinic Visit </a:t>
            </a:r>
            <a:r>
              <a:rPr lang="en-US" sz="4400" dirty="0">
                <a:sym typeface="Wingdings" panose="05000000000000000000" pitchFamily="2" charset="2"/>
              </a:rPr>
              <a:t> Exercise Test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9A9CC2-BF78-F7D8-224B-926B53D0F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23" y="1364592"/>
            <a:ext cx="5638800" cy="2922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EFEE75-47A3-241F-2696-45EA5E6C7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004" y="3015836"/>
            <a:ext cx="5638800" cy="29333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797F3FD-43F2-1A18-0F22-F050B892262C}"/>
              </a:ext>
            </a:extLst>
          </p:cNvPr>
          <p:cNvSpPr txBox="1"/>
          <p:nvPr/>
        </p:nvSpPr>
        <p:spPr>
          <a:xfrm>
            <a:off x="8630798" y="2015065"/>
            <a:ext cx="3048000" cy="369332"/>
          </a:xfrm>
          <a:prstGeom prst="rect">
            <a:avLst/>
          </a:prstGeom>
          <a:solidFill>
            <a:srgbClr val="98B2C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4 min recovery QTc = </a:t>
            </a:r>
            <a:r>
              <a:rPr lang="en-US" b="1" dirty="0"/>
              <a:t>503 </a:t>
            </a:r>
            <a:r>
              <a:rPr lang="en-US" b="1" dirty="0" err="1"/>
              <a:t>ms</a:t>
            </a:r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4B5DC4-2519-68C1-8D6C-6D47754E3954}"/>
              </a:ext>
            </a:extLst>
          </p:cNvPr>
          <p:cNvSpPr txBox="1"/>
          <p:nvPr/>
        </p:nvSpPr>
        <p:spPr>
          <a:xfrm>
            <a:off x="56431" y="4925010"/>
            <a:ext cx="2409496" cy="369332"/>
          </a:xfrm>
          <a:prstGeom prst="rect">
            <a:avLst/>
          </a:prstGeom>
          <a:solidFill>
            <a:srgbClr val="98B2C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Peak exercise – stage 6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AB7546FF-2876-FF78-C79D-1D995C69477B}"/>
              </a:ext>
            </a:extLst>
          </p:cNvPr>
          <p:cNvSpPr/>
          <p:nvPr/>
        </p:nvSpPr>
        <p:spPr>
          <a:xfrm rot="10800000" flipH="1">
            <a:off x="1150760" y="4420201"/>
            <a:ext cx="220840" cy="420843"/>
          </a:xfrm>
          <a:prstGeom prst="downArrow">
            <a:avLst/>
          </a:prstGeom>
          <a:solidFill>
            <a:srgbClr val="98B2C9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FA80BA7A-63CF-5E49-8F8D-03D334CA3EEE}"/>
              </a:ext>
            </a:extLst>
          </p:cNvPr>
          <p:cNvSpPr/>
          <p:nvPr/>
        </p:nvSpPr>
        <p:spPr>
          <a:xfrm flipH="1">
            <a:off x="10058400" y="2493136"/>
            <a:ext cx="192797" cy="413961"/>
          </a:xfrm>
          <a:prstGeom prst="downArrow">
            <a:avLst/>
          </a:prstGeom>
          <a:solidFill>
            <a:srgbClr val="98B2C9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606E8-2953-D520-6BF6-8B3E4E55E2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01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CB0624-BD0E-4573-9C21-FDE24EB0E9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7442F9C9-61CE-0695-5106-C85540BB0759}"/>
              </a:ext>
            </a:extLst>
          </p:cNvPr>
          <p:cNvSpPr txBox="1">
            <a:spLocks/>
          </p:cNvSpPr>
          <p:nvPr/>
        </p:nvSpPr>
        <p:spPr>
          <a:xfrm>
            <a:off x="762000" y="304801"/>
            <a:ext cx="10363200" cy="12318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8B2C9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POLL: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8B2C9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Aside from avoiding QT prolonging factors, what is the next best step in therapy? 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79A0B72F-48A9-8B5E-A3DE-B86C19B74A18}"/>
              </a:ext>
            </a:extLst>
          </p:cNvPr>
          <p:cNvSpPr txBox="1">
            <a:spLocks/>
          </p:cNvSpPr>
          <p:nvPr/>
        </p:nvSpPr>
        <p:spPr>
          <a:xfrm>
            <a:off x="762000" y="2419351"/>
            <a:ext cx="3962400" cy="3687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Metoprolol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Nadolol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Sotalol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ICD implant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Observation only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0911D9-D1F3-4CEC-6DA1-E39996FF550A}"/>
              </a:ext>
            </a:extLst>
          </p:cNvPr>
          <p:cNvSpPr txBox="1"/>
          <p:nvPr/>
        </p:nvSpPr>
        <p:spPr>
          <a:xfrm>
            <a:off x="5715000" y="1922365"/>
            <a:ext cx="5029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Answer: (B) Nadolol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Non-selective beta-blockers, particularly nadolol, are the recommended first line treatment for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cLQTS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, particularly in those with symptoms or significant QT prolongation.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ICDs are rarely necessary.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F94A6C0E-8728-25C8-2421-F26374989813}"/>
              </a:ext>
            </a:extLst>
          </p:cNvPr>
          <p:cNvSpPr txBox="1">
            <a:spLocks/>
          </p:cNvSpPr>
          <p:nvPr/>
        </p:nvSpPr>
        <p:spPr>
          <a:xfrm>
            <a:off x="762000" y="2419351"/>
            <a:ext cx="3962400" cy="3687769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Metoprolol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Nadolol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Sotalol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ICD implant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Observation only</a:t>
            </a:r>
          </a:p>
        </p:txBody>
      </p:sp>
    </p:spTree>
    <p:extLst>
      <p:ext uri="{BB962C8B-B14F-4D97-AF65-F5344CB8AC3E}">
        <p14:creationId xmlns:p14="http://schemas.microsoft.com/office/powerpoint/2010/main" val="130892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93027BF-24E9-4617-6CED-58C5CBDA13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9724871-F847-1EAB-E0F9-6319C11E9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Case Presentation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DEA9021-69CD-EA27-4A86-83EE8059ABFD}"/>
              </a:ext>
            </a:extLst>
          </p:cNvPr>
          <p:cNvSpPr txBox="1">
            <a:spLocks/>
          </p:cNvSpPr>
          <p:nvPr/>
        </p:nvSpPr>
        <p:spPr>
          <a:xfrm>
            <a:off x="800100" y="1020762"/>
            <a:ext cx="10591800" cy="190125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4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6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3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063" indent="-304784" algn="l" defTabSz="609570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55-year-old female</a:t>
            </a:r>
          </a:p>
          <a:p>
            <a:r>
              <a:rPr lang="en-US" sz="2400"/>
              <a:t>History of depression &amp; polysubstance use disorder, recent visit for UTI</a:t>
            </a:r>
          </a:p>
          <a:p>
            <a:r>
              <a:rPr lang="en-US" sz="2400"/>
              <a:t>Chronic use of fluoxetine, methadone, gabapentin, and recently started ciprofloxacin</a:t>
            </a:r>
          </a:p>
          <a:p>
            <a:r>
              <a:rPr lang="en-US" sz="2400"/>
              <a:t>Presents to ER by ambulance for syncope while seated at breakfast table</a:t>
            </a:r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715A3B-6398-A8AC-EA3C-0B44A5005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039" y="2737511"/>
            <a:ext cx="5515921" cy="3071152"/>
          </a:xfrm>
          <a:prstGeom prst="rect">
            <a:avLst/>
          </a:prstGeom>
          <a:ln>
            <a:solidFill>
              <a:srgbClr val="98B2C9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204140-5AFF-2C21-6118-7393A1C685E9}"/>
              </a:ext>
            </a:extLst>
          </p:cNvPr>
          <p:cNvSpPr txBox="1"/>
          <p:nvPr/>
        </p:nvSpPr>
        <p:spPr>
          <a:xfrm>
            <a:off x="800100" y="5827713"/>
            <a:ext cx="84201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QTc &gt;600 </a:t>
            </a:r>
            <a:r>
              <a:rPr lang="en-US" sz="2200" dirty="0" err="1"/>
              <a:t>ms</a:t>
            </a:r>
            <a:r>
              <a:rPr lang="en-US" sz="2200" dirty="0"/>
              <a:t> with normal electrolytes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Frequent runs of non-sustained </a:t>
            </a:r>
            <a:r>
              <a:rPr lang="en-US" sz="2200" dirty="0" err="1"/>
              <a:t>torsades</a:t>
            </a:r>
            <a:r>
              <a:rPr lang="en-US" sz="2200" dirty="0"/>
              <a:t> de pointes on monitor</a:t>
            </a:r>
          </a:p>
        </p:txBody>
      </p:sp>
    </p:spTree>
    <p:extLst>
      <p:ext uri="{BB962C8B-B14F-4D97-AF65-F5344CB8AC3E}">
        <p14:creationId xmlns:p14="http://schemas.microsoft.com/office/powerpoint/2010/main" val="424878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7D845C0-595C-C303-244C-FAE5F8AF0B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9B61B3D3-281B-ED36-CF3F-21C148FA3C85}"/>
              </a:ext>
            </a:extLst>
          </p:cNvPr>
          <p:cNvSpPr txBox="1">
            <a:spLocks/>
          </p:cNvSpPr>
          <p:nvPr/>
        </p:nvSpPr>
        <p:spPr>
          <a:xfrm>
            <a:off x="706581" y="564252"/>
            <a:ext cx="10855037" cy="99427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6095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98B2C9"/>
                </a:solidFill>
              </a:rPr>
              <a:t>POLL:</a:t>
            </a:r>
            <a:br>
              <a:rPr lang="en-US" sz="3200" dirty="0"/>
            </a:br>
            <a:r>
              <a:rPr lang="en-US" sz="3200" dirty="0"/>
              <a:t>Which drug is unlikely to be implicated in this presentation of </a:t>
            </a:r>
            <a:r>
              <a:rPr lang="en-US" sz="3200" dirty="0" err="1"/>
              <a:t>TdP</a:t>
            </a:r>
            <a:r>
              <a:rPr lang="en-US" sz="3200" dirty="0"/>
              <a:t>? 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DA3090B-63D2-35F7-A829-49EEB781821C}"/>
              </a:ext>
            </a:extLst>
          </p:cNvPr>
          <p:cNvSpPr txBox="1">
            <a:spLocks/>
          </p:cNvSpPr>
          <p:nvPr/>
        </p:nvSpPr>
        <p:spPr>
          <a:xfrm>
            <a:off x="753340" y="1720125"/>
            <a:ext cx="4739986" cy="2089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4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6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3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063" indent="-304784" algn="l" defTabSz="609570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UcPeriod"/>
            </a:pPr>
            <a:r>
              <a:rPr lang="en-US" sz="2800"/>
              <a:t>Fluoxetine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/>
              <a:t>Ciprofloxacin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/>
              <a:t>Gabapentin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/>
              <a:t>Methadone</a:t>
            </a:r>
            <a:endParaRPr lang="en-US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0E4D05-0692-3E29-19C0-1E7DE25AA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763" y="1674094"/>
            <a:ext cx="3852431" cy="4381192"/>
          </a:xfrm>
          <a:prstGeom prst="rect">
            <a:avLst/>
          </a:prstGeom>
          <a:ln>
            <a:solidFill>
              <a:srgbClr val="98B2C9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F02E48-99B9-893C-5755-66D3E694525E}"/>
              </a:ext>
            </a:extLst>
          </p:cNvPr>
          <p:cNvSpPr txBox="1"/>
          <p:nvPr/>
        </p:nvSpPr>
        <p:spPr>
          <a:xfrm>
            <a:off x="706581" y="4080808"/>
            <a:ext cx="5711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Answer: (C) Gabapentin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Many SSRIs, methadone, and FQ antibiotics are high risk for causing </a:t>
            </a:r>
            <a:r>
              <a:rPr lang="en-US" sz="2400" dirty="0" err="1">
                <a:solidFill>
                  <a:srgbClr val="C00000"/>
                </a:solidFill>
              </a:rPr>
              <a:t>aLQTS</a:t>
            </a:r>
            <a:r>
              <a:rPr lang="en-US" sz="2400" dirty="0">
                <a:solidFill>
                  <a:srgbClr val="C00000"/>
                </a:solidFill>
              </a:rPr>
              <a:t>, especially when </a:t>
            </a:r>
            <a:r>
              <a:rPr lang="en-US" sz="2400" b="1" u="sng" dirty="0">
                <a:solidFill>
                  <a:srgbClr val="C00000"/>
                </a:solidFill>
              </a:rPr>
              <a:t>combined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See CredibleMeds.org (also app)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8E4568-A0C0-7052-FC1B-FD58B3C6BFE9}"/>
              </a:ext>
            </a:extLst>
          </p:cNvPr>
          <p:cNvSpPr txBox="1"/>
          <p:nvPr/>
        </p:nvSpPr>
        <p:spPr>
          <a:xfrm>
            <a:off x="6477000" y="6093694"/>
            <a:ext cx="103746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Davies et al. CJC, 2023 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FE2FD028-2914-FAB8-9CF9-649CCF5F33BD}"/>
              </a:ext>
            </a:extLst>
          </p:cNvPr>
          <p:cNvSpPr txBox="1">
            <a:spLocks/>
          </p:cNvSpPr>
          <p:nvPr/>
        </p:nvSpPr>
        <p:spPr>
          <a:xfrm>
            <a:off x="753340" y="1720124"/>
            <a:ext cx="4739986" cy="20898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UcPeriod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Fluoxetine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Ciprofloxacin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/>
              <a:t>Gabapentin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Methadone</a:t>
            </a:r>
          </a:p>
        </p:txBody>
      </p:sp>
    </p:spTree>
    <p:extLst>
      <p:ext uri="{BB962C8B-B14F-4D97-AF65-F5344CB8AC3E}">
        <p14:creationId xmlns:p14="http://schemas.microsoft.com/office/powerpoint/2010/main" val="293661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7459EA-6A4A-169A-1572-FC4346ED06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6F3F4819-4C56-00B6-8F8C-183B75977942}"/>
              </a:ext>
            </a:extLst>
          </p:cNvPr>
          <p:cNvSpPr txBox="1">
            <a:spLocks/>
          </p:cNvSpPr>
          <p:nvPr/>
        </p:nvSpPr>
        <p:spPr>
          <a:xfrm>
            <a:off x="685802" y="457200"/>
            <a:ext cx="10591799" cy="113186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6095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98B2C9"/>
                </a:solidFill>
              </a:rPr>
              <a:t>POLL:</a:t>
            </a:r>
            <a:br>
              <a:rPr lang="en-US" sz="3200" dirty="0"/>
            </a:br>
            <a:r>
              <a:rPr lang="en-US" sz="3200" dirty="0"/>
              <a:t>In this patient, which of the following is not clinically indicated?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8E57D97-C89C-C3A5-AFD0-8AEC5B39D4BE}"/>
              </a:ext>
            </a:extLst>
          </p:cNvPr>
          <p:cNvSpPr txBox="1">
            <a:spLocks/>
          </p:cNvSpPr>
          <p:nvPr/>
        </p:nvSpPr>
        <p:spPr>
          <a:xfrm>
            <a:off x="685802" y="1752601"/>
            <a:ext cx="82296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4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6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3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063" indent="-304784" algn="l" defTabSz="609570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UcPeriod"/>
            </a:pPr>
            <a:r>
              <a:rPr lang="en-US" sz="2800"/>
              <a:t>Consider temporary transvenous pacing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/>
              <a:t>Empiric IV magnesium sulfate administration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/>
              <a:t>Transition from methadone to suboxone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/>
              <a:t>Urgent IV amiodarone administration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/>
              <a:t>Transition from ciprofloxacin to amoxicillin</a:t>
            </a:r>
          </a:p>
          <a:p>
            <a:pPr marL="514350" indent="-514350">
              <a:buFont typeface="+mj-lt"/>
              <a:buAutoNum type="alphaUcPeriod"/>
            </a:pP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D4CA8C-3344-51CD-A250-EF8F116A7E40}"/>
              </a:ext>
            </a:extLst>
          </p:cNvPr>
          <p:cNvSpPr txBox="1"/>
          <p:nvPr/>
        </p:nvSpPr>
        <p:spPr>
          <a:xfrm>
            <a:off x="762002" y="4419600"/>
            <a:ext cx="10591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Answer: (D) Amiodarone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Temporary TVP, IV MgSO4, and avoidance of QT prolonging meds are all reasonable in </a:t>
            </a:r>
            <a:r>
              <a:rPr lang="en-US" sz="2400" dirty="0" err="1">
                <a:solidFill>
                  <a:srgbClr val="C00000"/>
                </a:solidFill>
              </a:rPr>
              <a:t>TdP</a:t>
            </a:r>
            <a:r>
              <a:rPr lang="en-US" sz="2400" dirty="0">
                <a:solidFill>
                  <a:srgbClr val="C00000"/>
                </a:solidFill>
              </a:rPr>
              <a:t> from </a:t>
            </a:r>
            <a:r>
              <a:rPr lang="en-US" sz="2400" dirty="0" err="1">
                <a:solidFill>
                  <a:srgbClr val="C00000"/>
                </a:solidFill>
              </a:rPr>
              <a:t>aLQTS</a:t>
            </a:r>
            <a:endParaRPr lang="en-US" sz="2400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Amiodarone may cause further QT prolongation, bradycardia, R-on-T, and </a:t>
            </a:r>
            <a:r>
              <a:rPr lang="en-US" sz="2400" dirty="0" err="1">
                <a:solidFill>
                  <a:srgbClr val="C00000"/>
                </a:solidFill>
              </a:rPr>
              <a:t>TdP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72478582-509B-99A0-7AFE-40C3EFAB77F1}"/>
              </a:ext>
            </a:extLst>
          </p:cNvPr>
          <p:cNvSpPr txBox="1">
            <a:spLocks/>
          </p:cNvSpPr>
          <p:nvPr/>
        </p:nvSpPr>
        <p:spPr>
          <a:xfrm>
            <a:off x="685802" y="1752599"/>
            <a:ext cx="8229600" cy="2667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UcPeriod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Consider temporary transvenous pacing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Empiric IV magnesium sulfate administration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Transition from methadone to suboxone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/>
              <a:t>Urgent IV amiodarone administration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Transition from ciprofloxacin to amoxicillin</a:t>
            </a:r>
          </a:p>
          <a:p>
            <a:pPr marL="514350" indent="-514350">
              <a:buFont typeface="+mj-lt"/>
              <a:buAutoNum type="alphaU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189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32EF7B0-4547-F8D7-63CC-8C39FA6C24F7}"/>
              </a:ext>
            </a:extLst>
          </p:cNvPr>
          <p:cNvSpPr txBox="1"/>
          <p:nvPr/>
        </p:nvSpPr>
        <p:spPr>
          <a:xfrm>
            <a:off x="1392273" y="3974662"/>
            <a:ext cx="2080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Ciorsti MacIntyre MD</a:t>
            </a:r>
          </a:p>
          <a:p>
            <a:r>
              <a:rPr lang="en-US" sz="1600" b="1" dirty="0"/>
              <a:t>(</a:t>
            </a:r>
            <a:r>
              <a:rPr lang="en-US" sz="1600" b="1" dirty="0" err="1"/>
              <a:t>CoChair</a:t>
            </a:r>
            <a:r>
              <a:rPr lang="en-US" sz="1600" b="1" dirty="0"/>
              <a:t>)</a:t>
            </a:r>
          </a:p>
          <a:p>
            <a:r>
              <a:rPr lang="en-US" sz="1600" dirty="0"/>
              <a:t>Dalhousie University &amp; Mayo Clinic</a:t>
            </a:r>
          </a:p>
          <a:p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B2DCB8-3184-9DC3-FDFB-7305C7F75465}"/>
              </a:ext>
            </a:extLst>
          </p:cNvPr>
          <p:cNvSpPr txBox="1"/>
          <p:nvPr/>
        </p:nvSpPr>
        <p:spPr>
          <a:xfrm>
            <a:off x="4006790" y="3961475"/>
            <a:ext cx="1885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Martin S. Green MD</a:t>
            </a:r>
          </a:p>
          <a:p>
            <a:r>
              <a:rPr lang="en-US" sz="1600" dirty="0"/>
              <a:t>University of Ottawa Heart Institute </a:t>
            </a:r>
          </a:p>
          <a:p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BF0A5B-5620-B685-9FD6-6A64EEBF3813}"/>
              </a:ext>
            </a:extLst>
          </p:cNvPr>
          <p:cNvSpPr txBox="1"/>
          <p:nvPr/>
        </p:nvSpPr>
        <p:spPr>
          <a:xfrm>
            <a:off x="6425911" y="4014995"/>
            <a:ext cx="2080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Andrew D. Krahn MD</a:t>
            </a:r>
            <a:endParaRPr lang="en-US" sz="1600" dirty="0"/>
          </a:p>
          <a:p>
            <a:r>
              <a:rPr lang="en-US" sz="1600" dirty="0"/>
              <a:t>University of British Columbia </a:t>
            </a:r>
          </a:p>
          <a:p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E07501-BF80-3A74-9A67-89D7CD334CB7}"/>
              </a:ext>
            </a:extLst>
          </p:cNvPr>
          <p:cNvSpPr txBox="1"/>
          <p:nvPr/>
        </p:nvSpPr>
        <p:spPr>
          <a:xfrm>
            <a:off x="8506322" y="4014995"/>
            <a:ext cx="26188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Thomas M. Roston MD PhD</a:t>
            </a:r>
          </a:p>
          <a:p>
            <a:r>
              <a:rPr lang="en-US" sz="1600" dirty="0"/>
              <a:t>University of British Columbia </a:t>
            </a:r>
          </a:p>
          <a:p>
            <a:endParaRPr lang="en-US" sz="1600" dirty="0"/>
          </a:p>
        </p:txBody>
      </p:sp>
      <p:pic>
        <p:nvPicPr>
          <p:cNvPr id="5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A630805D-95E2-4866-8CA4-BF7CCB2F98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22" y="2341565"/>
            <a:ext cx="1485114" cy="1485114"/>
          </a:xfrm>
          <a:prstGeom prst="rect">
            <a:avLst/>
          </a:prstGeom>
        </p:spPr>
      </p:pic>
      <p:pic>
        <p:nvPicPr>
          <p:cNvPr id="15" name="Picture 14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754A0A7B-DA14-457E-5286-BDECB4D4C7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718" y="2369355"/>
            <a:ext cx="1230416" cy="1457324"/>
          </a:xfrm>
          <a:prstGeom prst="rect">
            <a:avLst/>
          </a:prstGeom>
        </p:spPr>
      </p:pic>
      <p:pic>
        <p:nvPicPr>
          <p:cNvPr id="17" name="Picture 16" descr="A person in a suit and glasses&#10;&#10;Description automatically generated">
            <a:extLst>
              <a:ext uri="{FF2B5EF4-FFF2-40B4-BE49-F238E27FC236}">
                <a16:creationId xmlns:a16="http://schemas.microsoft.com/office/drawing/2014/main" id="{BCEA8F9D-F5C9-43F6-72F1-0BFD251036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4" r="1832" b="14555"/>
          <a:stretch/>
        </p:blipFill>
        <p:spPr>
          <a:xfrm>
            <a:off x="6678161" y="2369355"/>
            <a:ext cx="1422074" cy="1457324"/>
          </a:xfrm>
          <a:prstGeom prst="rect">
            <a:avLst/>
          </a:prstGeom>
        </p:spPr>
      </p:pic>
      <p:pic>
        <p:nvPicPr>
          <p:cNvPr id="20" name="Picture 19" descr="A person wearing glasses and a blue and white checkered shirt&#10;&#10;Description automatically generated">
            <a:extLst>
              <a:ext uri="{FF2B5EF4-FFF2-40B4-BE49-F238E27FC236}">
                <a16:creationId xmlns:a16="http://schemas.microsoft.com/office/drawing/2014/main" id="{71E2A4E8-A2E1-1EF8-4C25-07A78B28E5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114" r="511" b="15122"/>
          <a:stretch/>
        </p:blipFill>
        <p:spPr>
          <a:xfrm>
            <a:off x="4275354" y="2355460"/>
            <a:ext cx="1448615" cy="145732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9A461-FA0D-BB19-1C3E-28BD63407A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F4A917-937A-EC42-45BB-F150395BB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SPEAKERS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0590A4-8907-0F3C-0E8D-0876A90106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8894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4692765-C0BB-B944-EB02-95AD03A0CF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F0C6C1F-4340-7A22-B1CF-6F85C2B1188A}"/>
              </a:ext>
            </a:extLst>
          </p:cNvPr>
          <p:cNvSpPr txBox="1">
            <a:spLocks/>
          </p:cNvSpPr>
          <p:nvPr/>
        </p:nvSpPr>
        <p:spPr>
          <a:xfrm>
            <a:off x="685801" y="457200"/>
            <a:ext cx="10744199" cy="184478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6095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98B2C9"/>
                </a:solidFill>
              </a:rPr>
              <a:t>POLL:</a:t>
            </a:r>
            <a:br>
              <a:rPr lang="en-US" sz="3200" dirty="0"/>
            </a:br>
            <a:r>
              <a:rPr lang="en-US" sz="3200" dirty="0"/>
              <a:t>At hospital discharge, the QTc is normal but the patient wants to remain on an anti-depressant. Which agent would be safest to use instead of fluoxetine?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A7C89141-9B1D-333D-4B97-63B17F1EF1DC}"/>
              </a:ext>
            </a:extLst>
          </p:cNvPr>
          <p:cNvSpPr txBox="1">
            <a:spLocks/>
          </p:cNvSpPr>
          <p:nvPr/>
        </p:nvSpPr>
        <p:spPr>
          <a:xfrm>
            <a:off x="714376" y="2511901"/>
            <a:ext cx="5076824" cy="17552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4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6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3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063" indent="-304784" algn="l" defTabSz="609570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UcPeriod"/>
            </a:pPr>
            <a:r>
              <a:rPr lang="en-US" sz="2800"/>
              <a:t>Citalopram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/>
              <a:t>Escitalopram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/>
              <a:t>Paroxetine</a:t>
            </a:r>
          </a:p>
          <a:p>
            <a:pPr marL="514350" indent="-514350">
              <a:buFont typeface="+mj-lt"/>
              <a:buAutoNum type="alphaUcPeriod"/>
            </a:pP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B5420D-3084-6F8C-1B34-2956AA3D7CB5}"/>
              </a:ext>
            </a:extLst>
          </p:cNvPr>
          <p:cNvSpPr txBox="1"/>
          <p:nvPr/>
        </p:nvSpPr>
        <p:spPr>
          <a:xfrm>
            <a:off x="6629401" y="2511902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Answer: (C) Paroxetine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2031BB-3B1B-5B77-BA7D-FBD36991D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6" y="4158572"/>
            <a:ext cx="8162775" cy="2258305"/>
          </a:xfrm>
          <a:prstGeom prst="rect">
            <a:avLst/>
          </a:prstGeom>
          <a:ln>
            <a:solidFill>
              <a:srgbClr val="98B2C9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A81918-C9EB-9380-53DB-9DFFE17209AC}"/>
              </a:ext>
            </a:extLst>
          </p:cNvPr>
          <p:cNvSpPr txBox="1"/>
          <p:nvPr/>
        </p:nvSpPr>
        <p:spPr>
          <a:xfrm>
            <a:off x="685801" y="6416877"/>
            <a:ext cx="129875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Davies et al. CJC, 2023 in press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ED080A5B-FA69-F5C7-FC68-AEA410A8F3E6}"/>
              </a:ext>
            </a:extLst>
          </p:cNvPr>
          <p:cNvSpPr txBox="1">
            <a:spLocks/>
          </p:cNvSpPr>
          <p:nvPr/>
        </p:nvSpPr>
        <p:spPr>
          <a:xfrm>
            <a:off x="714376" y="2511901"/>
            <a:ext cx="5076824" cy="17552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UcPeriod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Citalopram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Escitalopram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/>
              <a:t>Paroxetine</a:t>
            </a:r>
          </a:p>
          <a:p>
            <a:pPr marL="514350" indent="-514350">
              <a:buFont typeface="+mj-lt"/>
              <a:buAutoNum type="alphaU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3871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768F6-0B53-6F80-BB2A-F8FFBDB988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371600"/>
            <a:ext cx="10999788" cy="4821053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Most cases of </a:t>
            </a:r>
            <a:r>
              <a:rPr lang="en-US" sz="2400" dirty="0" err="1"/>
              <a:t>cLQTS</a:t>
            </a:r>
            <a:r>
              <a:rPr lang="en-US" sz="2400" dirty="0"/>
              <a:t> can be safely managed with nadolol (or propranolol), as well as avoidance of QT prolonging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Remember that many of the “anti-” drugs are associated with QT prolongation (e.g. antibiotics, antidepressants, anti-emetics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 reduce the risk of </a:t>
            </a:r>
            <a:r>
              <a:rPr lang="en-US" sz="2400" dirty="0" err="1"/>
              <a:t>aLQTS</a:t>
            </a:r>
            <a:r>
              <a:rPr lang="en-US" sz="24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Use the least QT prolonging agent in susceptible individuals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Correct reversible QT factors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Avoid prescribing multiple QT prolonging agents simultaneously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Management of </a:t>
            </a:r>
            <a:r>
              <a:rPr lang="en-US" sz="2400" dirty="0" err="1"/>
              <a:t>aLQTS</a:t>
            </a:r>
            <a:r>
              <a:rPr lang="en-US" sz="2400" dirty="0"/>
              <a:t> varies depending on the seriousness of the presentation, but should always prompt electrolyte correction and re-evaluation of implicated medication(s), with consideration for changing to the “least” QT prolonging options if therapy cannot be stopped </a:t>
            </a:r>
            <a:r>
              <a:rPr lang="en-US" sz="2400" dirty="0">
                <a:sym typeface="Wingdings" panose="05000000000000000000" pitchFamily="2" charset="2"/>
              </a:rPr>
              <a:t> F/U ECG is suggested</a:t>
            </a:r>
            <a:endParaRPr lang="en-US" sz="2400" dirty="0"/>
          </a:p>
          <a:p>
            <a:endParaRPr lang="en-CA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F6DE06-EBC6-B04A-B345-4D5D20787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b="1" dirty="0"/>
              <a:t>LQTS/</a:t>
            </a:r>
            <a:r>
              <a:rPr lang="en-US" sz="4400" b="1" dirty="0" err="1"/>
              <a:t>TdP</a:t>
            </a:r>
            <a:r>
              <a:rPr lang="en-US" sz="4400" b="1" dirty="0"/>
              <a:t> Management Summary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AB59D-E7B3-A486-C82F-064D47F248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2290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2EEE-BF2B-2E8C-FEFF-7484D06ED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Acquired LQTS</a:t>
            </a:r>
            <a:endParaRPr lang="en-CA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32805-1944-0FC2-F754-084FD0C17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Ciorsti MacIntyre MD</a:t>
            </a:r>
          </a:p>
          <a:p>
            <a:endParaRPr lang="en-US" sz="2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CEA2D-F3C3-9008-7778-696DB74F4E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900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2CECA-581B-9ED9-2BDB-44B8FFA6FE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aLQTS</a:t>
            </a:r>
            <a:r>
              <a:rPr lang="en-US" dirty="0"/>
              <a:t> results from an acquired alteration in cardiac ion channels that INCREASE the action potential duration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Most </a:t>
            </a:r>
            <a:r>
              <a:rPr lang="en-US" dirty="0" err="1"/>
              <a:t>aLQTS</a:t>
            </a:r>
            <a:r>
              <a:rPr lang="en-US" dirty="0"/>
              <a:t> arises from:</a:t>
            </a:r>
          </a:p>
          <a:p>
            <a:pPr lvl="1"/>
            <a:r>
              <a:rPr lang="en-US" dirty="0"/>
              <a:t>QT prolonging medications (that block the </a:t>
            </a:r>
            <a:r>
              <a:rPr lang="en-US" dirty="0" err="1"/>
              <a:t>I</a:t>
            </a:r>
            <a:r>
              <a:rPr lang="en-US" baseline="-25000" dirty="0" err="1"/>
              <a:t>kr</a:t>
            </a:r>
            <a:r>
              <a:rPr lang="en-US" dirty="0"/>
              <a:t> ion channel)</a:t>
            </a:r>
          </a:p>
          <a:p>
            <a:pPr marL="457188" lvl="1" indent="0">
              <a:buNone/>
            </a:pPr>
            <a:r>
              <a:rPr lang="en-US" b="1" dirty="0"/>
              <a:t>				</a:t>
            </a:r>
            <a:r>
              <a:rPr lang="en-US" b="1" dirty="0" err="1"/>
              <a:t>And/Or</a:t>
            </a:r>
            <a:endParaRPr lang="en-US" b="1" dirty="0"/>
          </a:p>
          <a:p>
            <a:pPr lvl="1"/>
            <a:r>
              <a:rPr lang="en-US" dirty="0"/>
              <a:t>Electrolyte abnormalities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B3339-1AEC-4CB7-8974-5DF3AD485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/>
              <a:t>Acquired LQTS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28F05-54FD-BFA8-2FBD-ADB6A73571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0021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DE4105-C346-AD41-96EA-BCEDCA753E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6E453B-11A3-2600-F48A-E54F9AE07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Culprits for </a:t>
            </a:r>
            <a:r>
              <a:rPr lang="en-US" sz="4400" dirty="0" err="1"/>
              <a:t>aLQTS</a:t>
            </a:r>
            <a:endParaRPr lang="en-US" sz="44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AD7CC0B-E615-B4E9-A0BD-35D118E7E7D6}"/>
              </a:ext>
            </a:extLst>
          </p:cNvPr>
          <p:cNvSpPr txBox="1">
            <a:spLocks/>
          </p:cNvSpPr>
          <p:nvPr/>
        </p:nvSpPr>
        <p:spPr>
          <a:xfrm>
            <a:off x="1693985" y="1600201"/>
            <a:ext cx="4419600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4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6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3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063" indent="-304784" algn="l" defTabSz="609570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Electrolyte Abnormalities</a:t>
            </a:r>
          </a:p>
          <a:p>
            <a:pPr lvl="1"/>
            <a:r>
              <a:rPr lang="en-US"/>
              <a:t>Hypokalemia</a:t>
            </a:r>
          </a:p>
          <a:p>
            <a:pPr lvl="1"/>
            <a:r>
              <a:rPr lang="en-US"/>
              <a:t>Hypomagnesemia</a:t>
            </a:r>
          </a:p>
          <a:p>
            <a:pPr lvl="1"/>
            <a:r>
              <a:rPr lang="en-US"/>
              <a:t>Hypocalcemia</a:t>
            </a:r>
          </a:p>
          <a:p>
            <a:r>
              <a:rPr lang="en-US"/>
              <a:t>Severe Bradycardia</a:t>
            </a:r>
          </a:p>
          <a:p>
            <a:pPr lvl="1"/>
            <a:r>
              <a:rPr lang="en-US"/>
              <a:t>Sinus bradycardia</a:t>
            </a:r>
          </a:p>
          <a:p>
            <a:pPr lvl="1"/>
            <a:r>
              <a:rPr lang="en-US"/>
              <a:t>AV block</a:t>
            </a:r>
          </a:p>
          <a:p>
            <a:r>
              <a:rPr lang="en-US"/>
              <a:t>Hypo- or hyper-thyroidism</a:t>
            </a:r>
          </a:p>
          <a:p>
            <a:r>
              <a:rPr lang="en-US"/>
              <a:t>Hypothermia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B46BE4-AA7D-76A3-0146-3C4C3409ED3F}"/>
              </a:ext>
            </a:extLst>
          </p:cNvPr>
          <p:cNvSpPr txBox="1">
            <a:spLocks/>
          </p:cNvSpPr>
          <p:nvPr/>
        </p:nvSpPr>
        <p:spPr>
          <a:xfrm>
            <a:off x="5943600" y="1600200"/>
            <a:ext cx="441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Medications “the antis”</a:t>
            </a:r>
          </a:p>
          <a:p>
            <a:pPr lvl="1"/>
            <a:r>
              <a:rPr lang="en-US" dirty="0"/>
              <a:t>Antibiotics (macrolides, fluoroquinolones)</a:t>
            </a:r>
          </a:p>
          <a:p>
            <a:pPr lvl="1"/>
            <a:r>
              <a:rPr lang="en-US" dirty="0"/>
              <a:t>Antifungals</a:t>
            </a:r>
          </a:p>
          <a:p>
            <a:pPr lvl="1"/>
            <a:r>
              <a:rPr lang="en-US" dirty="0"/>
              <a:t>Antiarrhythmics</a:t>
            </a:r>
          </a:p>
          <a:p>
            <a:pPr lvl="1"/>
            <a:r>
              <a:rPr lang="en-US" dirty="0"/>
              <a:t>Antidepressants</a:t>
            </a:r>
          </a:p>
          <a:p>
            <a:pPr lvl="1"/>
            <a:r>
              <a:rPr lang="en-US" dirty="0"/>
              <a:t>Antipsychotics</a:t>
            </a:r>
          </a:p>
          <a:p>
            <a:pPr lvl="1"/>
            <a:r>
              <a:rPr lang="en-US" dirty="0"/>
              <a:t>Antiemetics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Analgesics (e.g. Methadone, triptans)</a:t>
            </a:r>
          </a:p>
          <a:p>
            <a:pPr lvl="1"/>
            <a:r>
              <a:rPr lang="en-US" dirty="0"/>
              <a:t>Miscellaneous (e.g. Loperamide, hydroxychloroquine)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4BF706-2784-DC93-48FC-BAD50A177DD4}"/>
              </a:ext>
            </a:extLst>
          </p:cNvPr>
          <p:cNvSpPr txBox="1"/>
          <p:nvPr/>
        </p:nvSpPr>
        <p:spPr>
          <a:xfrm>
            <a:off x="2036885" y="1452805"/>
            <a:ext cx="8153400" cy="30469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Increased Risk for </a:t>
            </a:r>
            <a:r>
              <a:rPr lang="en-US" sz="3200" b="1" dirty="0" err="1"/>
              <a:t>TdP</a:t>
            </a:r>
            <a:r>
              <a:rPr lang="en-US" sz="3200" dirty="0"/>
              <a:t>:</a:t>
            </a:r>
          </a:p>
          <a:p>
            <a:r>
              <a:rPr lang="en-US" sz="3200" dirty="0"/>
              <a:t>	QTc &gt; 500 msec</a:t>
            </a:r>
          </a:p>
          <a:p>
            <a:r>
              <a:rPr lang="en-US" sz="3200" dirty="0"/>
              <a:t>	QTc increases &gt; 50-70 msec </a:t>
            </a:r>
            <a:r>
              <a:rPr lang="en-US" sz="1600" dirty="0"/>
              <a:t>(especially when rapid)</a:t>
            </a:r>
            <a:endParaRPr lang="en-US" sz="3200" dirty="0"/>
          </a:p>
          <a:p>
            <a:r>
              <a:rPr lang="en-US" sz="3200" dirty="0"/>
              <a:t>	Women</a:t>
            </a:r>
          </a:p>
          <a:p>
            <a:r>
              <a:rPr lang="en-US" sz="3200" dirty="0"/>
              <a:t>	Elderly</a:t>
            </a:r>
          </a:p>
          <a:p>
            <a:r>
              <a:rPr lang="en-US" sz="3200" dirty="0"/>
              <a:t>	Underlying structural heart disease</a:t>
            </a:r>
          </a:p>
        </p:txBody>
      </p:sp>
    </p:spTree>
    <p:extLst>
      <p:ext uri="{BB962C8B-B14F-4D97-AF65-F5344CB8AC3E}">
        <p14:creationId xmlns:p14="http://schemas.microsoft.com/office/powerpoint/2010/main" val="193163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B0516-E64C-EA46-2BE2-2DCCF59EE0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371601"/>
            <a:ext cx="10999788" cy="2667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200" dirty="0"/>
              <a:t>52-year-old man with opioid use disorder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Takes methadone 80 mg daily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 baseline QTc is 480 msec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He develops significant depression and requires treatment</a:t>
            </a:r>
          </a:p>
          <a:p>
            <a:pPr marL="0" indent="0">
              <a:buNone/>
            </a:pPr>
            <a:endParaRPr lang="en-US" sz="2800" b="1" dirty="0">
              <a:solidFill>
                <a:srgbClr val="98B2C9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98B2C9"/>
                </a:solidFill>
              </a:rPr>
              <a:t>POLL: </a:t>
            </a:r>
          </a:p>
          <a:p>
            <a:pPr marL="0" indent="0">
              <a:buNone/>
            </a:pPr>
            <a:r>
              <a:rPr lang="en-US" sz="3200" dirty="0"/>
              <a:t>Which of the following is MOST likely to predispose him to </a:t>
            </a:r>
            <a:r>
              <a:rPr lang="en-US" sz="3200" dirty="0" err="1"/>
              <a:t>TdP</a:t>
            </a:r>
            <a:r>
              <a:rPr lang="en-US" sz="3200" dirty="0"/>
              <a:t>? </a:t>
            </a:r>
          </a:p>
          <a:p>
            <a:endParaRPr lang="en-CA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1293C2-C33D-2DED-1CC1-22418A2D3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Case Presentation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42932-ED1B-1B78-E9DD-3D59EA2BD4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B1DE818-48B2-4CCC-A2D8-FC8302E8F506}"/>
              </a:ext>
            </a:extLst>
          </p:cNvPr>
          <p:cNvSpPr txBox="1">
            <a:spLocks/>
          </p:cNvSpPr>
          <p:nvPr/>
        </p:nvSpPr>
        <p:spPr>
          <a:xfrm>
            <a:off x="762000" y="4038600"/>
            <a:ext cx="7417526" cy="2392369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UcPeriod"/>
            </a:pPr>
            <a:r>
              <a:rPr lang="en-US" dirty="0"/>
              <a:t>Paroxetine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Bupropion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Citalopram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Sertraline</a:t>
            </a:r>
          </a:p>
        </p:txBody>
      </p:sp>
    </p:spTree>
    <p:extLst>
      <p:ext uri="{BB962C8B-B14F-4D97-AF65-F5344CB8AC3E}">
        <p14:creationId xmlns:p14="http://schemas.microsoft.com/office/powerpoint/2010/main" val="4258010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1FA2BC-BF0C-8F93-ED4F-9F906AB5A0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371601"/>
            <a:ext cx="10999788" cy="2667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200" dirty="0"/>
              <a:t>52-year-old man with opioid use disorder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Takes methadone 80 mg daily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 baseline QTc is 480 msec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He develops significant depression and requires treatment</a:t>
            </a:r>
          </a:p>
          <a:p>
            <a:pPr marL="0" indent="0">
              <a:buNone/>
            </a:pPr>
            <a:endParaRPr lang="en-US" sz="2800" b="1" dirty="0">
              <a:solidFill>
                <a:srgbClr val="98B2C9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98B2C9"/>
                </a:solidFill>
              </a:rPr>
              <a:t>POLL: </a:t>
            </a:r>
          </a:p>
          <a:p>
            <a:pPr marL="0" indent="0">
              <a:buNone/>
            </a:pPr>
            <a:r>
              <a:rPr lang="en-US" sz="3200" dirty="0"/>
              <a:t>Which of the following is </a:t>
            </a:r>
            <a:r>
              <a:rPr lang="en-US" sz="3200" b="1" u="sng" dirty="0"/>
              <a:t>MOST</a:t>
            </a:r>
            <a:r>
              <a:rPr lang="en-US" sz="3200" dirty="0"/>
              <a:t> likely to predispose him to </a:t>
            </a:r>
            <a:r>
              <a:rPr lang="en-US" sz="3200" dirty="0" err="1"/>
              <a:t>TdP</a:t>
            </a:r>
            <a:r>
              <a:rPr lang="en-US" sz="3200" dirty="0"/>
              <a:t>? </a:t>
            </a:r>
          </a:p>
          <a:p>
            <a:endParaRPr lang="en-CA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7D7346D-E951-D398-B5A9-4FE602A70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Case Presentation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F9E62F-9435-9C16-C279-167ED9C327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B1DE818-48B2-4CCC-A2D8-FC8302E8F506}"/>
              </a:ext>
            </a:extLst>
          </p:cNvPr>
          <p:cNvSpPr txBox="1">
            <a:spLocks/>
          </p:cNvSpPr>
          <p:nvPr/>
        </p:nvSpPr>
        <p:spPr>
          <a:xfrm>
            <a:off x="762000" y="4038600"/>
            <a:ext cx="7417526" cy="2392369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Paroxetine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Bupropion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Citalopram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Sertraline</a:t>
            </a:r>
          </a:p>
        </p:txBody>
      </p:sp>
    </p:spTree>
    <p:extLst>
      <p:ext uri="{BB962C8B-B14F-4D97-AF65-F5344CB8AC3E}">
        <p14:creationId xmlns:p14="http://schemas.microsoft.com/office/powerpoint/2010/main" val="4147292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84274A-85C3-CAE9-34D2-CDC43394A8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There are important </a:t>
            </a:r>
            <a:r>
              <a:rPr lang="en-US" sz="2800" b="1" dirty="0"/>
              <a:t>intraclass</a:t>
            </a:r>
            <a:r>
              <a:rPr lang="en-US" sz="2800" dirty="0"/>
              <a:t> differences among QT prolonging medications</a:t>
            </a:r>
          </a:p>
          <a:p>
            <a:pPr lvl="1"/>
            <a:r>
              <a:rPr lang="en-US" sz="2400" dirty="0"/>
              <a:t>Among the Selective Serotonin Reuptake Inhibitor (SSRI) antidepressants:</a:t>
            </a:r>
          </a:p>
          <a:p>
            <a:pPr lvl="2"/>
            <a:r>
              <a:rPr lang="en-US" dirty="0"/>
              <a:t>Risk is highest with citalopram</a:t>
            </a:r>
          </a:p>
          <a:p>
            <a:pPr lvl="2"/>
            <a:r>
              <a:rPr lang="en-US" dirty="0"/>
              <a:t>Risk is negligible with paroxetine and sertraline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108C1-91AD-4C4A-A387-A8ADCA64D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Important Intraclass Differences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8BDDE9-0CED-4100-91E4-BEAD2755C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625"/>
          <a:stretch/>
        </p:blipFill>
        <p:spPr>
          <a:xfrm>
            <a:off x="1752600" y="3733800"/>
            <a:ext cx="8552066" cy="8382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146295-BE59-4995-995E-6C8EB2C4FC8C}"/>
              </a:ext>
            </a:extLst>
          </p:cNvPr>
          <p:cNvSpPr/>
          <p:nvPr/>
        </p:nvSpPr>
        <p:spPr>
          <a:xfrm>
            <a:off x="4437266" y="3946872"/>
            <a:ext cx="1219200" cy="685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566CB8-0D88-4666-9B22-CC4A68A19FBC}"/>
              </a:ext>
            </a:extLst>
          </p:cNvPr>
          <p:cNvSpPr/>
          <p:nvPr/>
        </p:nvSpPr>
        <p:spPr>
          <a:xfrm>
            <a:off x="9164596" y="3946872"/>
            <a:ext cx="1186962" cy="6858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3A87D7C-BDF8-4DF7-B0EE-DA6E52DB7528}"/>
              </a:ext>
            </a:extLst>
          </p:cNvPr>
          <p:cNvSpPr txBox="1">
            <a:spLocks/>
          </p:cNvSpPr>
          <p:nvPr/>
        </p:nvSpPr>
        <p:spPr>
          <a:xfrm>
            <a:off x="2387237" y="4754568"/>
            <a:ext cx="7417526" cy="898578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Consider an ECG if initiating a QT prolonging agent in patients already receiving a QT prolonging medication or if risk factors for QT prolongation (e.g. concomitant use of a diuretic)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9F4A822-31BC-56F0-1128-C0BCA2570D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1895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54BBCE-6BEA-DA17-6522-C5133A8B9C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143000"/>
            <a:ext cx="10999788" cy="19050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98B2C9"/>
                </a:solidFill>
              </a:rPr>
              <a:t>POLL: </a:t>
            </a:r>
          </a:p>
          <a:p>
            <a:pPr marL="0" indent="0">
              <a:buNone/>
            </a:pPr>
            <a:r>
              <a:rPr lang="en-US" sz="3200" dirty="0"/>
              <a:t>24-year-old woman with congenital LQTS requires antibiotic therapy for a complex infection.  Which of the following is </a:t>
            </a:r>
            <a:r>
              <a:rPr lang="en-US" sz="3200" b="1" dirty="0"/>
              <a:t>LEAST</a:t>
            </a:r>
            <a:r>
              <a:rPr lang="en-US" sz="3200" dirty="0"/>
              <a:t> likely to predispose the patient to </a:t>
            </a:r>
            <a:r>
              <a:rPr lang="en-US" sz="3200" dirty="0" err="1"/>
              <a:t>TdP</a:t>
            </a:r>
            <a:r>
              <a:rPr lang="en-US" sz="3200" dirty="0"/>
              <a:t>?</a:t>
            </a:r>
          </a:p>
          <a:p>
            <a:endParaRPr lang="en-CA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B1DE818-48B2-4CCC-A2D8-FC8302E8F506}"/>
              </a:ext>
            </a:extLst>
          </p:cNvPr>
          <p:cNvSpPr txBox="1">
            <a:spLocks/>
          </p:cNvSpPr>
          <p:nvPr/>
        </p:nvSpPr>
        <p:spPr>
          <a:xfrm>
            <a:off x="762000" y="3048000"/>
            <a:ext cx="7417526" cy="2392369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UcPeriod"/>
            </a:pPr>
            <a:r>
              <a:rPr lang="en-US" dirty="0"/>
              <a:t>Clarithromycin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Azithromycin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Erythromycin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Moxifloxacin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419CA-B6A4-7970-0602-6DE57103F4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8086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5E3A74-DDD5-643C-8926-AA9C938AE6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143000"/>
            <a:ext cx="10999788" cy="19050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98B2C9"/>
                </a:solidFill>
              </a:rPr>
              <a:t>POLL: </a:t>
            </a:r>
          </a:p>
          <a:p>
            <a:pPr marL="0" indent="0">
              <a:buNone/>
            </a:pPr>
            <a:r>
              <a:rPr lang="en-US" sz="3200" dirty="0"/>
              <a:t>24-year-old woman with congenital LQTS requires antibiotic therapy for a complex infection.  Which of the following is </a:t>
            </a:r>
            <a:r>
              <a:rPr lang="en-US" sz="3200" b="1" dirty="0"/>
              <a:t>LEAST</a:t>
            </a:r>
            <a:r>
              <a:rPr lang="en-US" sz="3200" dirty="0"/>
              <a:t> likely to predispose the patient to </a:t>
            </a:r>
            <a:r>
              <a:rPr lang="en-US" sz="3200" dirty="0" err="1"/>
              <a:t>TdP</a:t>
            </a:r>
            <a:r>
              <a:rPr lang="en-US" sz="3200" dirty="0"/>
              <a:t>?</a:t>
            </a:r>
          </a:p>
          <a:p>
            <a:endParaRPr lang="en-CA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B1DE818-48B2-4CCC-A2D8-FC8302E8F506}"/>
              </a:ext>
            </a:extLst>
          </p:cNvPr>
          <p:cNvSpPr txBox="1">
            <a:spLocks/>
          </p:cNvSpPr>
          <p:nvPr/>
        </p:nvSpPr>
        <p:spPr>
          <a:xfrm>
            <a:off x="762000" y="3048000"/>
            <a:ext cx="7417526" cy="2392369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Clarithromycin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Azithromycin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Erythromycin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Moxifloxacin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76ED25-3033-8C45-87EC-FE1273B7A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38600"/>
            <a:ext cx="9073095" cy="258695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E1F79C-54C5-C4B5-0475-165C9F362571}"/>
              </a:ext>
            </a:extLst>
          </p:cNvPr>
          <p:cNvSpPr/>
          <p:nvPr/>
        </p:nvSpPr>
        <p:spPr>
          <a:xfrm>
            <a:off x="497947" y="5753672"/>
            <a:ext cx="89916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3756F-AF25-DBB6-7E7C-0920061D3E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77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1B0F1-C462-2A5E-1120-266D996F23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/>
              <a:t>At the completion of this activity, participants should be able to:</a:t>
            </a:r>
          </a:p>
          <a:p>
            <a:pPr marL="0" indent="0">
              <a:buNone/>
            </a:pPr>
            <a:endParaRPr lang="en-US" sz="3200" dirty="0"/>
          </a:p>
          <a:p>
            <a:pPr marL="514338" indent="-514338">
              <a:buFont typeface="+mj-lt"/>
              <a:buAutoNum type="arabicPeriod"/>
            </a:pPr>
            <a:r>
              <a:rPr lang="en-US" sz="3200" dirty="0"/>
              <a:t>Understand when and how to manually measure the QT interval rather than rely on the automated ECG machine derived QT interval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3200" dirty="0"/>
              <a:t>Be able to investigate a patient with suspected congenital Long QT Syndrome (LQTS)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3200" dirty="0"/>
              <a:t>Know how to manage congenital and acquired LQTS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3200" dirty="0"/>
              <a:t>Recognize medications that cause acquired LQTS </a:t>
            </a:r>
          </a:p>
          <a:p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C2A70-274C-CA60-4FAC-B9E23E9E90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02041D-4303-5580-2799-1890BFBA5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OVERALL 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16292952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1444E2-B815-D9D5-AA5F-6891B708F8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609600"/>
            <a:ext cx="10999788" cy="286720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There are also intraclass differences among antibiotics</a:t>
            </a:r>
          </a:p>
          <a:p>
            <a:pPr lvl="1"/>
            <a:r>
              <a:rPr lang="en-US" dirty="0"/>
              <a:t>Among macrolide antibiotics – highest risk with erythromycin and lowest with azithromycin</a:t>
            </a:r>
          </a:p>
          <a:p>
            <a:pPr lvl="1"/>
            <a:r>
              <a:rPr lang="en-US" dirty="0"/>
              <a:t>It is still important to consider whether a safe alternative is an option (e.g. penicillin or cephalosporin)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1F396E-826D-4CD5-8490-C42FD1348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47" y="3476803"/>
            <a:ext cx="9073095" cy="258695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062F22-D6DA-4B31-AD1B-FD50C44DAD21}"/>
              </a:ext>
            </a:extLst>
          </p:cNvPr>
          <p:cNvSpPr/>
          <p:nvPr/>
        </p:nvSpPr>
        <p:spPr>
          <a:xfrm>
            <a:off x="1588194" y="5191875"/>
            <a:ext cx="89916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58B3322-6FCF-5918-5E6A-B9082A5476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24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3EF01A-DCA9-FE6C-2926-07137C2A9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There are multiple potential contributing factors to acquired QT prolongation (e.g. medications, electrolyte abnormalities, hypothermia)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Risk of </a:t>
            </a:r>
            <a:r>
              <a:rPr lang="en-US" sz="2800" dirty="0" err="1"/>
              <a:t>TdP</a:t>
            </a:r>
            <a:r>
              <a:rPr lang="en-US" sz="2800" dirty="0"/>
              <a:t> is Increased in the setting of:</a:t>
            </a:r>
          </a:p>
          <a:p>
            <a:pPr lvl="1"/>
            <a:r>
              <a:rPr lang="en-US" sz="2600" dirty="0"/>
              <a:t>QTc above 500 msec</a:t>
            </a:r>
          </a:p>
          <a:p>
            <a:pPr lvl="1"/>
            <a:r>
              <a:rPr lang="en-US" sz="2600" dirty="0"/>
              <a:t>Rapid increase in the QTc</a:t>
            </a:r>
          </a:p>
          <a:p>
            <a:pPr lvl="1"/>
            <a:r>
              <a:rPr lang="en-US" sz="2600" dirty="0"/>
              <a:t>Female/Elderly/Structural heart disease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If possible, choose “safer alternatives” but when forced to choose a medication with QT prolonging potential try to choose medications with less QT prolonging potential (remember the intraclass differences)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6ADA50-830F-F2C0-18FB-CD2695722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b="1" dirty="0"/>
              <a:t>Acquired LQTS Summary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59BA9-80F0-88A1-25A2-9AD2572FB7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0730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2EEE-BF2B-2E8C-FEFF-7484D06ED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Conclusions</a:t>
            </a:r>
            <a:endParaRPr lang="en-CA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32805-1944-0FC2-F754-084FD0C17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Ciorsti MacIntyre MD</a:t>
            </a:r>
          </a:p>
          <a:p>
            <a:endParaRPr lang="en-US" sz="2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32CE65-DD87-ECF9-264F-0CFF0659BE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1177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AB2AE-C53A-7B7C-44A3-47E5037E1B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371600"/>
            <a:ext cx="10999788" cy="46482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Accurate measurement of the QT interval is important</a:t>
            </a:r>
          </a:p>
          <a:p>
            <a:pPr lvl="1"/>
            <a:r>
              <a:rPr lang="en-US" sz="2400" dirty="0"/>
              <a:t>Use lead II or V5; “teach the tangent; avoid the tail”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QTc values above 480 msec should be considered abnormal; a QTc above 500 msec is associated with an increased risk of </a:t>
            </a:r>
            <a:r>
              <a:rPr lang="en-US" sz="2800" dirty="0" err="1"/>
              <a:t>TdP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QT prolongation can be congenital or acquired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Consider </a:t>
            </a:r>
            <a:r>
              <a:rPr lang="en-US" sz="2800" dirty="0" err="1"/>
              <a:t>cLQTS</a:t>
            </a:r>
            <a:r>
              <a:rPr lang="en-US" sz="2800" dirty="0"/>
              <a:t> if red flags on testing, in the history or in the family history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 normal ECG in a family member is not sufficient to exclude a diagnosis of LQTS!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Nadolol is the preferred beta blocker in </a:t>
            </a:r>
            <a:r>
              <a:rPr lang="en-US" sz="2800" dirty="0" err="1"/>
              <a:t>cLQTS</a:t>
            </a:r>
            <a:r>
              <a:rPr lang="en-US" sz="2800" dirty="0"/>
              <a:t>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Important to remember the overarching principles of management as well: </a:t>
            </a:r>
          </a:p>
          <a:p>
            <a:pPr lvl="1"/>
            <a:r>
              <a:rPr lang="en-US" sz="2400" dirty="0"/>
              <a:t>Avoidance of QT prolonging medications (www.crediblemeds.org)</a:t>
            </a:r>
          </a:p>
          <a:p>
            <a:pPr lvl="1"/>
            <a:r>
              <a:rPr lang="en-US" sz="2400" dirty="0"/>
              <a:t>Attention to fluid and electrolyte status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9F699-9518-BFA0-1CC0-E1A67DE8C3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19EEDD-3945-688C-441F-CABD76B53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b="1" dirty="0"/>
              <a:t>Conclusions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503163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8F58A-56EA-48F9-8275-49B0CD245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245" y="507300"/>
            <a:ext cx="10357647" cy="1150747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Expert clinics across the country are keen to partner with you to care for patients and families (www.heartsinrhythm.ca)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B8E7FE-8B7B-4BEE-AA0B-39752D110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81" r="39167"/>
          <a:stretch/>
        </p:blipFill>
        <p:spPr>
          <a:xfrm>
            <a:off x="3465411" y="2339182"/>
            <a:ext cx="5261178" cy="35814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F2984B-C4D7-1936-791A-0F143E948D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8971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D5DF88-1B85-D581-4CEB-FC996F8788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Find this session </a:t>
            </a:r>
            <a:r>
              <a:rPr lang="en-US" b="1" dirty="0"/>
              <a:t>On Demand </a:t>
            </a:r>
            <a:r>
              <a:rPr lang="en-US" dirty="0"/>
              <a:t>on the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Vascular 2023 platform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E7DCE1-32B7-1508-FAE9-F83ADE35E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97052"/>
            <a:ext cx="10357647" cy="1455547"/>
          </a:xfrm>
        </p:spPr>
        <p:txBody>
          <a:bodyPr/>
          <a:lstStyle/>
          <a:p>
            <a:pPr marL="0" indent="0" algn="ctr">
              <a:buNone/>
            </a:pPr>
            <a:endParaRPr lang="en-US" sz="1600" dirty="0"/>
          </a:p>
          <a:p>
            <a:pPr marL="0" indent="0" algn="ctr">
              <a:buNone/>
            </a:pPr>
            <a:r>
              <a:rPr lang="en-US" sz="4800" dirty="0"/>
              <a:t>Thank you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C6C5BB-743C-283E-82B1-9849C21B2F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© Canadian Cardiovascular Society 2023. All rights reserved. </a:t>
            </a: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26A88E-4B04-EBD0-097C-268F00128855}"/>
              </a:ext>
            </a:extLst>
          </p:cNvPr>
          <p:cNvSpPr txBox="1"/>
          <p:nvPr/>
        </p:nvSpPr>
        <p:spPr>
          <a:xfrm>
            <a:off x="685800" y="2913894"/>
            <a:ext cx="83919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dirty="0"/>
              <a:t>On Demand includes almost every Vascular 2023 scientific and educational session. Look for the symbol to find all On Demand content available.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D645D-0F76-35F6-27AB-F85492E83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0" y="2947231"/>
            <a:ext cx="1364688" cy="102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15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2EEE-BF2B-2E8C-FEFF-7484D06ED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Introduction</a:t>
            </a:r>
            <a:endParaRPr lang="en-CA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32805-1944-0FC2-F754-084FD0C17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Ciorsti </a:t>
            </a:r>
            <a:r>
              <a:rPr lang="en-US" sz="2800" dirty="0" err="1"/>
              <a:t>MacIntyre</a:t>
            </a:r>
            <a:r>
              <a:rPr lang="en-US" sz="2800" dirty="0"/>
              <a:t> MD</a:t>
            </a:r>
            <a:endParaRPr lang="en-US" sz="20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5AFBF7-D03B-B047-8808-F5660D0AD8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55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8069845-A19D-EF99-ECF8-2425ECD78647}"/>
              </a:ext>
            </a:extLst>
          </p:cNvPr>
          <p:cNvSpPr txBox="1"/>
          <p:nvPr/>
        </p:nvSpPr>
        <p:spPr>
          <a:xfrm>
            <a:off x="1703511" y="1590933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have/do not have relationships with for-profit and not-for-profit organizations over the past two years: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6859D9-390C-CEC9-4B56-EFA3F4083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896381"/>
              </p:ext>
            </p:extLst>
          </p:nvPr>
        </p:nvGraphicFramePr>
        <p:xfrm>
          <a:off x="609600" y="2356029"/>
          <a:ext cx="11049000" cy="35643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56146">
                  <a:extLst>
                    <a:ext uri="{9D8B030D-6E8A-4147-A177-3AD203B41FA5}">
                      <a16:colId xmlns:a16="http://schemas.microsoft.com/office/drawing/2014/main" val="3327610896"/>
                    </a:ext>
                  </a:extLst>
                </a:gridCol>
                <a:gridCol w="4235513">
                  <a:extLst>
                    <a:ext uri="{9D8B030D-6E8A-4147-A177-3AD203B41FA5}">
                      <a16:colId xmlns:a16="http://schemas.microsoft.com/office/drawing/2014/main" val="1952303198"/>
                    </a:ext>
                  </a:extLst>
                </a:gridCol>
                <a:gridCol w="3257341">
                  <a:extLst>
                    <a:ext uri="{9D8B030D-6E8A-4147-A177-3AD203B41FA5}">
                      <a16:colId xmlns:a16="http://schemas.microsoft.com/office/drawing/2014/main" val="741542345"/>
                    </a:ext>
                  </a:extLst>
                </a:gridCol>
              </a:tblGrid>
              <a:tr h="6289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NATURE OF RELATIONSHIP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NAME OF THE FOR-PROFIT OR NOT-FOR-PROFIT ORGANIZATION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DESCRIPTION OF RELATIONSHIP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5841013"/>
                  </a:ext>
                </a:extLst>
              </a:tr>
              <a:tr h="554926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Any direct financial payments including receipt of honoraria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9716357"/>
                  </a:ext>
                </a:extLst>
              </a:tr>
              <a:tr h="554926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Membership on advisory boards or speakers’ bureaus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972087"/>
                  </a:ext>
                </a:extLst>
              </a:tr>
              <a:tr h="413338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Funded grants of clinical trials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9206297"/>
                  </a:ext>
                </a:extLst>
              </a:tr>
              <a:tr h="413338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Patents on a drug, product or device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491535"/>
                  </a:ext>
                </a:extLst>
              </a:tr>
              <a:tr h="998866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All other investments/relationship that could be seen as having the potential to influence the content of the educational activity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31822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936AD51-B147-BF85-EAA2-B491D7F25A10}"/>
              </a:ext>
            </a:extLst>
          </p:cNvPr>
          <p:cNvSpPr txBox="1"/>
          <p:nvPr/>
        </p:nvSpPr>
        <p:spPr>
          <a:xfrm>
            <a:off x="685800" y="958373"/>
            <a:ext cx="2209800" cy="461665"/>
          </a:xfrm>
          <a:prstGeom prst="rect">
            <a:avLst/>
          </a:prstGeom>
          <a:solidFill>
            <a:srgbClr val="00B2A9"/>
          </a:solidFill>
        </p:spPr>
        <p:txBody>
          <a:bodyPr wrap="square" rtlCol="0">
            <a:spAutoFit/>
          </a:bodyPr>
          <a:lstStyle/>
          <a:p>
            <a:r>
              <a:rPr lang="en-US" sz="2400" b="1" cap="all" dirty="0">
                <a:solidFill>
                  <a:schemeClr val="bg1"/>
                </a:solidFill>
              </a:rPr>
              <a:t>C. MacIntyre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3B83DA-1C7C-FD15-352B-1AB563881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PROGRAM DISCLOSURE OF COMMERCIAL SUPPORT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0B0E2A6-B80F-1660-9053-90FB80C0F1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3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1169BD-06B2-6F5D-4C43-B71B8763F9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Physicians are frequently faced with patients with borderline or significant QT prolongation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Prolongation of the QTc is associated with increased risk of </a:t>
            </a:r>
            <a:r>
              <a:rPr lang="en-US" dirty="0" err="1"/>
              <a:t>torsades</a:t>
            </a:r>
            <a:r>
              <a:rPr lang="en-US" dirty="0"/>
              <a:t> de pointes (</a:t>
            </a:r>
            <a:r>
              <a:rPr lang="en-US" dirty="0" err="1"/>
              <a:t>TdP</a:t>
            </a:r>
            <a:r>
              <a:rPr lang="en-US" dirty="0"/>
              <a:t>) and ventricular fibrillation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Accurate diagnosis of both congenital and acquired LQTS is essential to ensure accurate diagnosis and initiation of appropriate treatment strategies</a:t>
            </a:r>
          </a:p>
          <a:p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47398A-D984-49B7-B02A-8133D1F8D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b="1" dirty="0"/>
              <a:t>INTRODUCTION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3C2D61-CEBE-9854-41A8-4D288E590E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009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D5B63-A3B0-497E-B4B6-9ACAD3ADA8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1740" y="2743200"/>
            <a:ext cx="10357648" cy="3200400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Ross A. Davies, MD (co-chair)</a:t>
            </a:r>
          </a:p>
          <a:p>
            <a:r>
              <a:rPr lang="en-US" sz="1600" dirty="0">
                <a:solidFill>
                  <a:schemeClr val="tx1"/>
                </a:solidFill>
              </a:rPr>
              <a:t>Virginie Beaus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600" dirty="0">
                <a:solidFill>
                  <a:schemeClr val="tx1"/>
                </a:solidFill>
              </a:rPr>
              <a:t>jour Ladouceur, MCDM</a:t>
            </a:r>
          </a:p>
          <a:p>
            <a:r>
              <a:rPr lang="en-US" sz="1600" dirty="0">
                <a:solidFill>
                  <a:schemeClr val="tx1"/>
                </a:solidFill>
              </a:rPr>
              <a:t>Martin S. Green, MD</a:t>
            </a:r>
          </a:p>
          <a:p>
            <a:r>
              <a:rPr lang="en-US" sz="1600" dirty="0">
                <a:solidFill>
                  <a:schemeClr val="tx1"/>
                </a:solidFill>
              </a:rPr>
              <a:t>Jacqueline Joza ,MD, MSc</a:t>
            </a:r>
          </a:p>
          <a:p>
            <a:r>
              <a:rPr lang="en-US" sz="1600" dirty="0">
                <a:solidFill>
                  <a:schemeClr val="tx1"/>
                </a:solidFill>
              </a:rPr>
              <a:t>David N. Juurlink, MD, PhD</a:t>
            </a:r>
          </a:p>
          <a:p>
            <a:r>
              <a:rPr lang="en-US" sz="1600" dirty="0">
                <a:solidFill>
                  <a:schemeClr val="tx1"/>
                </a:solidFill>
              </a:rPr>
              <a:t>Andrew D. Krahn, MD</a:t>
            </a:r>
          </a:p>
          <a:p>
            <a:r>
              <a:rPr lang="en-US" sz="1600" dirty="0">
                <a:solidFill>
                  <a:schemeClr val="tx1"/>
                </a:solidFill>
              </a:rPr>
              <a:t>M. Sean McMurtry, Md, PhD</a:t>
            </a:r>
          </a:p>
          <a:p>
            <a:r>
              <a:rPr lang="en-US" sz="1600" dirty="0">
                <a:solidFill>
                  <a:schemeClr val="tx1"/>
                </a:solidFill>
              </a:rPr>
              <a:t>Jason D. Roberts, MD, MAS</a:t>
            </a:r>
          </a:p>
          <a:p>
            <a:r>
              <a:rPr lang="en-US" sz="1600" dirty="0">
                <a:solidFill>
                  <a:schemeClr val="tx1"/>
                </a:solidFill>
              </a:rPr>
              <a:t>Thomas M. Roston, MD, PhD</a:t>
            </a:r>
          </a:p>
          <a:p>
            <a:r>
              <a:rPr lang="en-US" sz="1600" dirty="0">
                <a:solidFill>
                  <a:schemeClr val="tx1"/>
                </a:solidFill>
              </a:rPr>
              <a:t>Shubhayan Sanatani, MD</a:t>
            </a:r>
          </a:p>
          <a:p>
            <a:r>
              <a:rPr lang="en-US" sz="1600" dirty="0">
                <a:solidFill>
                  <a:schemeClr val="tx1"/>
                </a:solidFill>
              </a:rPr>
              <a:t>Christian Steinberg, MD</a:t>
            </a:r>
          </a:p>
          <a:p>
            <a:r>
              <a:rPr lang="en-US" sz="1600" dirty="0">
                <a:solidFill>
                  <a:schemeClr val="tx1"/>
                </a:solidFill>
              </a:rPr>
              <a:t>Ciorsti MacIntyre, MD (co-chair)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53C6E2-B1B6-8FA4-EF62-6F8551E52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97053"/>
            <a:ext cx="10357647" cy="160794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b="1" dirty="0"/>
              <a:t>2023 CCS CLINICAL PRACTICE UPDATE ON MANAGEMENT OF THE PATIENT WITH A PROLONGED QT INTERVAL</a:t>
            </a:r>
            <a:endParaRPr lang="en-CA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989A8E-4556-4F1F-84A1-A2143B299B09}"/>
              </a:ext>
            </a:extLst>
          </p:cNvPr>
          <p:cNvSpPr txBox="1"/>
          <p:nvPr/>
        </p:nvSpPr>
        <p:spPr>
          <a:xfrm>
            <a:off x="3429000" y="1938338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Canadian Journal of Cardiology 39 (2023) 1285 - 1301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793C3-E9CB-4C45-BFCC-FF2D16044F2E}"/>
              </a:ext>
            </a:extLst>
          </p:cNvPr>
          <p:cNvSpPr txBox="1"/>
          <p:nvPr/>
        </p:nvSpPr>
        <p:spPr>
          <a:xfrm>
            <a:off x="5571390" y="3457754"/>
            <a:ext cx="55626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Practical Tips:</a:t>
            </a:r>
          </a:p>
          <a:p>
            <a:pPr marL="342900" indent="-342900">
              <a:buAutoNum type="arabicPeriod"/>
            </a:pPr>
            <a:r>
              <a:rPr lang="en-US" dirty="0"/>
              <a:t>Measurement of the QT interval</a:t>
            </a:r>
          </a:p>
          <a:p>
            <a:pPr marL="342900" indent="-342900">
              <a:buAutoNum type="arabicPeriod"/>
            </a:pPr>
            <a:r>
              <a:rPr lang="en-US" dirty="0"/>
              <a:t>Diagnosis of congenital and acquired LQTS</a:t>
            </a:r>
          </a:p>
          <a:p>
            <a:pPr marL="342900" indent="-342900">
              <a:buAutoNum type="arabicPeriod"/>
            </a:pPr>
            <a:r>
              <a:rPr lang="en-US" dirty="0"/>
              <a:t>Management of the patient with the prolonged QT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B25DB4-96E6-7F3D-1EC7-E4B295E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3016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|4.6|1.8|6.8|4.5|16|3.8"/>
</p:tagLst>
</file>

<file path=ppt/theme/theme1.xml><?xml version="1.0" encoding="utf-8"?>
<a:theme xmlns:a="http://schemas.openxmlformats.org/drawingml/2006/main" name="2_Office Theme">
  <a:themeElements>
    <a:clrScheme name="Custom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9CDE"/>
      </a:accent1>
      <a:accent2>
        <a:srgbClr val="DE7C00"/>
      </a:accent2>
      <a:accent3>
        <a:srgbClr val="00B2A9"/>
      </a:accent3>
      <a:accent4>
        <a:srgbClr val="F9423A"/>
      </a:accent4>
      <a:accent5>
        <a:srgbClr val="8064A2"/>
      </a:accent5>
      <a:accent6>
        <a:srgbClr val="005392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9268354A-1295-AA41-87E1-E5278E753A2B}" vid="{3FF7137A-A944-0047-8C58-A71369C3748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10517</TotalTime>
  <Words>3529</Words>
  <Application>Microsoft Office PowerPoint</Application>
  <PresentationFormat>Widescreen</PresentationFormat>
  <Paragraphs>500</Paragraphs>
  <Slides>55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Arial Nova Cond</vt:lpstr>
      <vt:lpstr>Calibri</vt:lpstr>
      <vt:lpstr>Courier New</vt:lpstr>
      <vt:lpstr>Gill Sans MT</vt:lpstr>
      <vt:lpstr>Open Sans</vt:lpstr>
      <vt:lpstr>Wingdings</vt:lpstr>
      <vt:lpstr>2_Office Theme</vt:lpstr>
      <vt:lpstr>2023 CCS Clinical Practice Update on Management of the Patient with a Prolonged QT Interval</vt:lpstr>
      <vt:lpstr>PowerPoint Presentation</vt:lpstr>
      <vt:lpstr>PowerPoint Presentation</vt:lpstr>
      <vt:lpstr>PowerPoint Presentation</vt:lpstr>
      <vt:lpstr>PowerPoint Presentation</vt:lpstr>
      <vt:lpstr>Introduction</vt:lpstr>
      <vt:lpstr>PowerPoint Presentation</vt:lpstr>
      <vt:lpstr>PowerPoint Presentation</vt:lpstr>
      <vt:lpstr>PowerPoint Presentation</vt:lpstr>
      <vt:lpstr>Goals for this session: </vt:lpstr>
      <vt:lpstr>ECG measurement and understanding of the QT interval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Congenital LQTS diagnosis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LQTS/Tdp Management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Acquired LQTS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</dc:creator>
  <cp:lastModifiedBy>Sandra Tsui</cp:lastModifiedBy>
  <cp:revision>236</cp:revision>
  <cp:lastPrinted>2017-05-01T14:46:32Z</cp:lastPrinted>
  <dcterms:created xsi:type="dcterms:W3CDTF">2016-04-21T15:32:12Z</dcterms:created>
  <dcterms:modified xsi:type="dcterms:W3CDTF">2023-12-18T21:23:54Z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ID">
    <vt:lpwstr>d71e303783b04e7597f769a6b17d8fee</vt:lpwstr>
  </property>
  <property fmtid="{D5CDD505-2E9C-101B-9397-08002B2CF9AE}" pid="3" name="SlidesCount">
    <vt:lpwstr>27</vt:lpwstr>
  </property>
</Properties>
</file>