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64"/>
  </p:notesMasterIdLst>
  <p:handoutMasterIdLst>
    <p:handoutMasterId r:id="rId65"/>
  </p:handoutMasterIdLst>
  <p:sldIdLst>
    <p:sldId id="267" r:id="rId2"/>
    <p:sldId id="647" r:id="rId3"/>
    <p:sldId id="648" r:id="rId4"/>
    <p:sldId id="269" r:id="rId5"/>
    <p:sldId id="286" r:id="rId6"/>
    <p:sldId id="280" r:id="rId7"/>
    <p:sldId id="263" r:id="rId8"/>
    <p:sldId id="1690" r:id="rId9"/>
    <p:sldId id="278" r:id="rId10"/>
    <p:sldId id="1711" r:id="rId11"/>
    <p:sldId id="964" r:id="rId12"/>
    <p:sldId id="1183" r:id="rId13"/>
    <p:sldId id="1186" r:id="rId14"/>
    <p:sldId id="1184" r:id="rId15"/>
    <p:sldId id="1194" r:id="rId16"/>
    <p:sldId id="1191" r:id="rId17"/>
    <p:sldId id="1190" r:id="rId18"/>
    <p:sldId id="1185" r:id="rId19"/>
    <p:sldId id="1197" r:id="rId20"/>
    <p:sldId id="1198" r:id="rId21"/>
    <p:sldId id="1192" r:id="rId22"/>
    <p:sldId id="1706" r:id="rId23"/>
    <p:sldId id="1707" r:id="rId24"/>
    <p:sldId id="1195" r:id="rId25"/>
    <p:sldId id="1708" r:id="rId26"/>
    <p:sldId id="1709" r:id="rId27"/>
    <p:sldId id="1710" r:id="rId28"/>
    <p:sldId id="1196" r:id="rId29"/>
    <p:sldId id="1199" r:id="rId30"/>
    <p:sldId id="1200" r:id="rId31"/>
    <p:sldId id="1680" r:id="rId32"/>
    <p:sldId id="1695" r:id="rId33"/>
    <p:sldId id="1697" r:id="rId34"/>
    <p:sldId id="1698" r:id="rId35"/>
    <p:sldId id="1696" r:id="rId36"/>
    <p:sldId id="1681" r:id="rId37"/>
    <p:sldId id="1705" r:id="rId38"/>
    <p:sldId id="1699" r:id="rId39"/>
    <p:sldId id="1702" r:id="rId40"/>
    <p:sldId id="1701" r:id="rId41"/>
    <p:sldId id="1704" r:id="rId42"/>
    <p:sldId id="1700" r:id="rId43"/>
    <p:sldId id="1126" r:id="rId44"/>
    <p:sldId id="1685" r:id="rId45"/>
    <p:sldId id="1686" r:id="rId46"/>
    <p:sldId id="1201" r:id="rId47"/>
    <p:sldId id="1692" r:id="rId48"/>
    <p:sldId id="1693" r:id="rId49"/>
    <p:sldId id="1684" r:id="rId50"/>
    <p:sldId id="1691" r:id="rId51"/>
    <p:sldId id="1687" r:id="rId52"/>
    <p:sldId id="1187" r:id="rId53"/>
    <p:sldId id="1689" r:id="rId54"/>
    <p:sldId id="561" r:id="rId55"/>
    <p:sldId id="564" r:id="rId56"/>
    <p:sldId id="565" r:id="rId57"/>
    <p:sldId id="562" r:id="rId58"/>
    <p:sldId id="571" r:id="rId59"/>
    <p:sldId id="572" r:id="rId60"/>
    <p:sldId id="1137" r:id="rId61"/>
    <p:sldId id="418" r:id="rId62"/>
    <p:sldId id="308" r:id="rId6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DB4685-6051-48DD-B852-56FA7001F3CE}" name="Sandra Tsui" initials="ST" userId="S::Ytsui@ccs.ca::284a13fc-e42f-4ac8-811f-db3dda5f9936" providerId="AD"/>
  <p188:author id="{3CC431E1-8291-0536-55F9-BABCA9EBB081}" name="Christopher Fordyce" initials="CF" userId="844ea072e31e2109" providerId="Windows Live"/>
  <p188:author id="{66A9C0E6-A2A1-F056-B2BC-AEEC99311741}" name="Sandra Tsui" initials="ST" userId="S::Tsui@ccs.ca::284a13fc-e42f-4ac8-811f-db3dda5f99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9"/>
    <a:srgbClr val="002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67" autoAdjust="0"/>
    <p:restoredTop sz="87910" autoAdjust="0"/>
  </p:normalViewPr>
  <p:slideViewPr>
    <p:cSldViewPr>
      <p:cViewPr varScale="1">
        <p:scale>
          <a:sx n="62" d="100"/>
          <a:sy n="62" d="100"/>
        </p:scale>
        <p:origin x="84" y="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2" d="100"/>
          <a:sy n="72" d="100"/>
        </p:scale>
        <p:origin x="188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012D43-CC6E-BF14-5D1C-40A130BF0F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A03B8-F9F7-D20D-6A4A-44D975529E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12AB5-E76E-4DE5-8ED2-B0F1C8469C44}" type="datetimeFigureOut">
              <a:rPr lang="en-CA" smtClean="0"/>
              <a:t>2023-12-19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EE981-861C-8740-560C-6832141341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6C5136-5DE6-1559-B044-13D72F1B0D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7287B-D5D0-48F4-91D1-CC9FF68C08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6080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E0408C7-F58D-42AC-945B-B98906836AC7}" type="datetimeFigureOut">
              <a:rPr lang="en-CA" smtClean="0"/>
              <a:t>2023-12-19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07F373-D984-44BA-8FCA-A27058EA09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7125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in alpha 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4ABD-A73C-9348-B410-0D35604918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36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3044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4767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4935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results were unblinded and subject to positive verification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4ABD-A73C-9348-B410-0D356049181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34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malignant EEG (non-reactive or burst suppression)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Grade 2 SSEP  bilaterally or unilaterally absent N20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4ABD-A73C-9348-B410-0D356049181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1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84ABD-A73C-9348-B410-0D356049181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67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https://ccs.ca/guidelines-and-clinical-practice-update-library/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Canadian Cardiovascular Society. 2023. All rights reserved. 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0562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Canadian Cardiovascular Society. 2023. All rights reserved. 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1158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570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154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Underlining that in this patient - this is a question of can we prognosticate within the first 24h - not an epidemiological statistic.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222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Pupils 2 mm not reactive</a:t>
            </a:r>
          </a:p>
          <a:p>
            <a:r>
              <a:rPr lang="en-CA" dirty="0"/>
              <a:t>Absent </a:t>
            </a:r>
            <a:r>
              <a:rPr lang="en-CA" dirty="0" err="1"/>
              <a:t>corneals</a:t>
            </a:r>
            <a:endParaRPr lang="en-CA" dirty="0"/>
          </a:p>
          <a:p>
            <a:r>
              <a:rPr lang="en-CA" dirty="0"/>
              <a:t>No movement to peripheral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019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Underlining this patient - this is a question of can we prognosticate within the first 24h not an epidemiological statistic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389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4814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869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7F373-D984-44BA-8FCA-A27058EA090E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028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428F25ED-A711-276C-0E0F-C953FBB87CA6}"/>
              </a:ext>
            </a:extLst>
          </p:cNvPr>
          <p:cNvSpPr/>
          <p:nvPr userDrawn="1"/>
        </p:nvSpPr>
        <p:spPr>
          <a:xfrm>
            <a:off x="5934477" y="0"/>
            <a:ext cx="6257523" cy="6858000"/>
          </a:xfrm>
          <a:custGeom>
            <a:avLst/>
            <a:gdLst>
              <a:gd name="connsiteX0" fmla="*/ 802484 w 6257523"/>
              <a:gd name="connsiteY0" fmla="*/ 0 h 6858000"/>
              <a:gd name="connsiteX1" fmla="*/ 6257523 w 6257523"/>
              <a:gd name="connsiteY1" fmla="*/ 0 h 6858000"/>
              <a:gd name="connsiteX2" fmla="*/ 6257523 w 6257523"/>
              <a:gd name="connsiteY2" fmla="*/ 6858000 h 6858000"/>
              <a:gd name="connsiteX3" fmla="*/ 1046481 w 6257523"/>
              <a:gd name="connsiteY3" fmla="*/ 6858000 h 6858000"/>
              <a:gd name="connsiteX4" fmla="*/ 992471 w 6257523"/>
              <a:gd name="connsiteY4" fmla="*/ 6773753 h 6858000"/>
              <a:gd name="connsiteX5" fmla="*/ 0 w 6257523"/>
              <a:gd name="connsiteY5" fmla="*/ 3219008 h 6858000"/>
              <a:gd name="connsiteX6" fmla="*/ 676011 w 6257523"/>
              <a:gd name="connsiteY6" fmla="*/ 246933 h 6858000"/>
              <a:gd name="connsiteX7" fmla="*/ 802484 w 6257523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57523" h="6858000">
                <a:moveTo>
                  <a:pt x="802484" y="0"/>
                </a:moveTo>
                <a:lnTo>
                  <a:pt x="6257523" y="0"/>
                </a:lnTo>
                <a:lnTo>
                  <a:pt x="6257523" y="6858000"/>
                </a:lnTo>
                <a:lnTo>
                  <a:pt x="1046481" y="6858000"/>
                </a:lnTo>
                <a:lnTo>
                  <a:pt x="992471" y="6773753"/>
                </a:lnTo>
                <a:cubicBezTo>
                  <a:pt x="362674" y="5737246"/>
                  <a:pt x="0" y="4520480"/>
                  <a:pt x="0" y="3219008"/>
                </a:cubicBezTo>
                <a:cubicBezTo>
                  <a:pt x="0" y="2154167"/>
                  <a:pt x="242782" y="1146031"/>
                  <a:pt x="676011" y="246933"/>
                </a:cubicBezTo>
                <a:lnTo>
                  <a:pt x="802484" y="0"/>
                </a:ln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95EA5186-DC82-18C2-909A-9CAB3E53B2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" y="14217"/>
            <a:ext cx="5868199" cy="1760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CDE7B-8D9D-87CA-A3A5-0560346D2C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620" y="3052335"/>
            <a:ext cx="4420850" cy="1325563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D8ED67-7CC3-D2C6-2D65-8D4B069D6F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075" y="4377898"/>
            <a:ext cx="4420850" cy="98425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algn="l">
              <a:defRPr sz="2400">
                <a:solidFill>
                  <a:schemeClr val="tx1"/>
                </a:solidFill>
                <a:latin typeface="Gill Sans MT" panose="020B0502020104020203" pitchFamily="34" charset="77"/>
              </a:defRPr>
            </a:lvl2pPr>
          </a:lstStyle>
          <a:p>
            <a:pPr lvl="0"/>
            <a:r>
              <a:rPr lang="en-US" dirty="0"/>
              <a:t>Date: Click to edit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6D3BFB0-F1CE-DD7C-B12B-5EB3624D5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97" y="0"/>
            <a:ext cx="5374003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1F1C9-B04D-2FB2-9692-F8401C7D0AB4}"/>
              </a:ext>
            </a:extLst>
          </p:cNvPr>
          <p:cNvSpPr txBox="1">
            <a:spLocks/>
          </p:cNvSpPr>
          <p:nvPr userDrawn="1"/>
        </p:nvSpPr>
        <p:spPr>
          <a:xfrm>
            <a:off x="75070" y="6478658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Society.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65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C397F2-579B-BAE7-909E-18A1D7411255}"/>
              </a:ext>
            </a:extLst>
          </p:cNvPr>
          <p:cNvSpPr txBox="1"/>
          <p:nvPr userDrawn="1"/>
        </p:nvSpPr>
        <p:spPr>
          <a:xfrm>
            <a:off x="600810" y="1213837"/>
            <a:ext cx="1098159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We extend our respect to all First Nations, Inuit and Métis peoples for their valuable past and present contributions to </a:t>
            </a:r>
            <a:b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</a:b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this land we call Canada.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We acknowledge the Indigenous Peoples of all the lands that </a:t>
            </a:r>
            <a:b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</a:b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we are each on today, and reaffirm our commitment and responsibility as individuals, to improving relationships between nations and to collaborating in a spirit of reconciliation.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 </a:t>
            </a: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01314386-C6E4-B310-50E6-5489D8177F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701F3D-DC64-3E4A-EF2E-79DEFB5C09C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1EF1757-5853-4135-E4D6-928BF9ED3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0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9600" y="519262"/>
            <a:ext cx="10972800" cy="1080940"/>
          </a:xfrm>
          <a:prstGeom prst="rect">
            <a:avLst/>
          </a:prstGeo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TITLE OF SECTION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0589D3-A139-253F-4A12-42BEC8AD532F}"/>
              </a:ext>
            </a:extLst>
          </p:cNvPr>
          <p:cNvCxnSpPr>
            <a:cxnSpLocks/>
          </p:cNvCxnSpPr>
          <p:nvPr userDrawn="1"/>
        </p:nvCxnSpPr>
        <p:spPr>
          <a:xfrm>
            <a:off x="609601" y="519261"/>
            <a:ext cx="10972799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5EAE5-6958-4E4F-1A8A-E6E49FFB7A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9263"/>
            <a:ext cx="10972800" cy="4105067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53561F1-E3C2-6DAA-7489-DF6DF0AE6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44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9AA64B1F-6F4C-8108-D9F1-6E96C0D99C8E}"/>
              </a:ext>
            </a:extLst>
          </p:cNvPr>
          <p:cNvSpPr/>
          <p:nvPr userDrawn="1"/>
        </p:nvSpPr>
        <p:spPr>
          <a:xfrm>
            <a:off x="10981324" y="0"/>
            <a:ext cx="1210676" cy="1210676"/>
          </a:xfrm>
          <a:custGeom>
            <a:avLst/>
            <a:gdLst>
              <a:gd name="connsiteX0" fmla="*/ 0 w 1210676"/>
              <a:gd name="connsiteY0" fmla="*/ 0 h 1210676"/>
              <a:gd name="connsiteX1" fmla="*/ 1210676 w 1210676"/>
              <a:gd name="connsiteY1" fmla="*/ 0 h 1210676"/>
              <a:gd name="connsiteX2" fmla="*/ 1210676 w 1210676"/>
              <a:gd name="connsiteY2" fmla="*/ 1210676 h 1210676"/>
              <a:gd name="connsiteX3" fmla="*/ 0 w 1210676"/>
              <a:gd name="connsiteY3" fmla="*/ 0 h 12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676" h="1210676">
                <a:moveTo>
                  <a:pt x="0" y="0"/>
                </a:moveTo>
                <a:lnTo>
                  <a:pt x="1210676" y="0"/>
                </a:lnTo>
                <a:lnTo>
                  <a:pt x="1210676" y="1210676"/>
                </a:lnTo>
                <a:cubicBezTo>
                  <a:pt x="542038" y="1210676"/>
                  <a:pt x="0" y="668638"/>
                  <a:pt x="0" y="0"/>
                </a:cubicBez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E09A1C6B-7192-3CCE-8960-DD50126152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0810" y="1266629"/>
            <a:ext cx="10972800" cy="7291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  <a:latin typeface="+mj-lt"/>
              </a:defRPr>
            </a:lvl1pPr>
            <a:lvl2pPr marL="609569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INTRODUCTION</a:t>
            </a:r>
          </a:p>
          <a:p>
            <a:pPr lvl="0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429557" cy="1080940"/>
          </a:xfrm>
          <a:prstGeom prst="rect">
            <a:avLst/>
          </a:prstGeom>
        </p:spPr>
        <p:txBody>
          <a:bodyPr anchor="ctr"/>
          <a:lstStyle>
            <a:lvl1pPr marL="609585" indent="0" algn="l">
              <a:defRPr sz="160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TITLE OF SECTION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EBAA3F-6571-6625-4AFB-8E2F2F3E4B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2181496"/>
            <a:ext cx="10972800" cy="3462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  <a:lvl2pPr marL="609569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Paragraph copy</a:t>
            </a:r>
          </a:p>
          <a:p>
            <a:pPr lvl="0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A00084-6044-43FF-017D-B8D3FCE3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7153" y="297053"/>
            <a:ext cx="602607" cy="48683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67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14062-7FB2-4B81-AA80-275C43EE9198}" type="slidenum">
              <a:rPr kumimoji="0" lang="en-CA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E77077-FC0B-8A5A-D95A-FFDA75F41F68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71ACAD2-F478-2399-1A22-83354E290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492874"/>
            <a:ext cx="51903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8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8">
          <p15:clr>
            <a:srgbClr val="FBAE40"/>
          </p15:clr>
        </p15:guide>
        <p15:guide id="2" pos="453">
          <p15:clr>
            <a:srgbClr val="FBAE40"/>
          </p15:clr>
        </p15:guide>
        <p15:guide id="3" orient="horz" pos="15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259EFBE1-38D9-C0F3-0B80-73B0D3941271}"/>
              </a:ext>
            </a:extLst>
          </p:cNvPr>
          <p:cNvSpPr/>
          <p:nvPr userDrawn="1"/>
        </p:nvSpPr>
        <p:spPr>
          <a:xfrm>
            <a:off x="10981324" y="0"/>
            <a:ext cx="1210676" cy="1210676"/>
          </a:xfrm>
          <a:custGeom>
            <a:avLst/>
            <a:gdLst>
              <a:gd name="connsiteX0" fmla="*/ 0 w 1210676"/>
              <a:gd name="connsiteY0" fmla="*/ 0 h 1210676"/>
              <a:gd name="connsiteX1" fmla="*/ 1210676 w 1210676"/>
              <a:gd name="connsiteY1" fmla="*/ 0 h 1210676"/>
              <a:gd name="connsiteX2" fmla="*/ 1210676 w 1210676"/>
              <a:gd name="connsiteY2" fmla="*/ 1210676 h 1210676"/>
              <a:gd name="connsiteX3" fmla="*/ 0 w 1210676"/>
              <a:gd name="connsiteY3" fmla="*/ 0 h 12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676" h="1210676">
                <a:moveTo>
                  <a:pt x="0" y="0"/>
                </a:moveTo>
                <a:lnTo>
                  <a:pt x="1210676" y="0"/>
                </a:lnTo>
                <a:lnTo>
                  <a:pt x="1210676" y="1210676"/>
                </a:lnTo>
                <a:cubicBezTo>
                  <a:pt x="542038" y="1210676"/>
                  <a:pt x="0" y="668638"/>
                  <a:pt x="0" y="0"/>
                </a:cubicBez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C24C5A-C27D-1687-7BC3-DB9342521D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10999788" cy="42818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90551" indent="-380982"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2pPr>
            <a:lvl3pPr marL="1523923" indent="-304784"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>
              <a:defRPr sz="24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1C714F-2C24-52EA-46DC-DE0DBB09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7153" y="297053"/>
            <a:ext cx="602607" cy="48683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67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14062-7FB2-4B81-AA80-275C43EE9198}" type="slidenum">
              <a:rPr kumimoji="0" lang="en-CA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16449D-8CB2-C8B3-2970-82D726BD05D1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96006E-BFB0-6E0B-6A71-99D0AEFE4A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97053"/>
            <a:ext cx="10357647" cy="854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  <a:latin typeface="+mn-lt"/>
              </a:defRPr>
            </a:lvl1pPr>
            <a:lvl2pPr marL="609569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CA" noProof="0" dirty="0"/>
              <a:t>INTRODUCTION</a:t>
            </a:r>
          </a:p>
          <a:p>
            <a:pPr lvl="0"/>
            <a:endParaRPr lang="en-CA" noProof="0" dirty="0"/>
          </a:p>
        </p:txBody>
      </p:sp>
      <p:pic>
        <p:nvPicPr>
          <p:cNvPr id="12" name="Picture 11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CF414A0C-8C85-F461-C5B2-0947CE4BD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BBBE0C5-7D5A-71C3-F070-2F2132012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3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DAFEE7C3-F9B6-634F-5A73-28A0ABDE801E}"/>
              </a:ext>
            </a:extLst>
          </p:cNvPr>
          <p:cNvSpPr/>
          <p:nvPr userDrawn="1"/>
        </p:nvSpPr>
        <p:spPr>
          <a:xfrm>
            <a:off x="10981324" y="0"/>
            <a:ext cx="1210676" cy="1210676"/>
          </a:xfrm>
          <a:custGeom>
            <a:avLst/>
            <a:gdLst>
              <a:gd name="connsiteX0" fmla="*/ 0 w 1210676"/>
              <a:gd name="connsiteY0" fmla="*/ 0 h 1210676"/>
              <a:gd name="connsiteX1" fmla="*/ 1210676 w 1210676"/>
              <a:gd name="connsiteY1" fmla="*/ 0 h 1210676"/>
              <a:gd name="connsiteX2" fmla="*/ 1210676 w 1210676"/>
              <a:gd name="connsiteY2" fmla="*/ 1210676 h 1210676"/>
              <a:gd name="connsiteX3" fmla="*/ 0 w 1210676"/>
              <a:gd name="connsiteY3" fmla="*/ 0 h 12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0676" h="1210676">
                <a:moveTo>
                  <a:pt x="0" y="0"/>
                </a:moveTo>
                <a:lnTo>
                  <a:pt x="1210676" y="0"/>
                </a:lnTo>
                <a:lnTo>
                  <a:pt x="1210676" y="1210676"/>
                </a:lnTo>
                <a:cubicBezTo>
                  <a:pt x="542038" y="1210676"/>
                  <a:pt x="0" y="668638"/>
                  <a:pt x="0" y="0"/>
                </a:cubicBez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3B51B67-5AB7-3CBA-E098-0F5F45D7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7153" y="297053"/>
            <a:ext cx="602607" cy="48683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867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14062-7FB2-4B81-AA80-275C43EE9198}" type="slidenum">
              <a:rPr kumimoji="0" lang="en-CA" sz="1867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DACF61-F277-AD12-3C1B-A0185D480E2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DE2D56A-5C00-445C-68AA-74A057BA74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97053"/>
            <a:ext cx="10357647" cy="854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>
                <a:solidFill>
                  <a:schemeClr val="tx1"/>
                </a:solidFill>
                <a:latin typeface="+mn-lt"/>
              </a:defRPr>
            </a:lvl1pPr>
            <a:lvl2pPr marL="609569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INTRODUCTION</a:t>
            </a:r>
          </a:p>
          <a:p>
            <a:pPr lvl="0"/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0C0E141-29FF-95C7-CB20-746B5DB74D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1371604"/>
            <a:ext cx="4947139" cy="42818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90551" indent="-380982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4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E286FCE-906A-6629-EB09-1AE46AC8FE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5660" y="1371604"/>
            <a:ext cx="4947139" cy="42818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990551" indent="-380982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2pPr>
            <a:lvl3pPr>
              <a:defRPr sz="2800">
                <a:solidFill>
                  <a:schemeClr val="tx1"/>
                </a:solidFill>
                <a:latin typeface="+mn-lt"/>
              </a:defRPr>
            </a:lvl3pPr>
            <a:lvl4pPr>
              <a:defRPr sz="2400">
                <a:solidFill>
                  <a:schemeClr val="tx1"/>
                </a:solidFill>
                <a:latin typeface="+mn-lt"/>
              </a:defRPr>
            </a:lvl4pPr>
            <a:lvl5pPr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23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6255A1A0-BE36-649C-38E5-653D76F74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1002B35-3B07-DB87-FFE9-9272504418BA}"/>
              </a:ext>
            </a:extLst>
          </p:cNvPr>
          <p:cNvSpPr txBox="1">
            <a:spLocks/>
          </p:cNvSpPr>
          <p:nvPr userDrawn="1"/>
        </p:nvSpPr>
        <p:spPr>
          <a:xfrm>
            <a:off x="65406" y="6487088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Society.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31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27518-D0DD-6949-1681-2A07ED04BF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6574" y="506412"/>
            <a:ext cx="4922393" cy="5845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AB5F0B3-996A-3F27-207E-25A557DADBE5}"/>
              </a:ext>
            </a:extLst>
          </p:cNvPr>
          <p:cNvSpPr/>
          <p:nvPr userDrawn="1"/>
        </p:nvSpPr>
        <p:spPr>
          <a:xfrm>
            <a:off x="3456432" y="-1"/>
            <a:ext cx="8735568" cy="6858000"/>
          </a:xfrm>
          <a:custGeom>
            <a:avLst/>
            <a:gdLst>
              <a:gd name="connsiteX0" fmla="*/ 2155405 w 8735568"/>
              <a:gd name="connsiteY0" fmla="*/ 0 h 6858000"/>
              <a:gd name="connsiteX1" fmla="*/ 2266322 w 8735568"/>
              <a:gd name="connsiteY1" fmla="*/ 4462 h 6858000"/>
              <a:gd name="connsiteX2" fmla="*/ 2331720 w 8735568"/>
              <a:gd name="connsiteY2" fmla="*/ 12373 h 6858000"/>
              <a:gd name="connsiteX3" fmla="*/ 2331720 w 8735568"/>
              <a:gd name="connsiteY3" fmla="*/ 0 h 6858000"/>
              <a:gd name="connsiteX4" fmla="*/ 8735568 w 8735568"/>
              <a:gd name="connsiteY4" fmla="*/ 0 h 6858000"/>
              <a:gd name="connsiteX5" fmla="*/ 8735568 w 8735568"/>
              <a:gd name="connsiteY5" fmla="*/ 6858000 h 6858000"/>
              <a:gd name="connsiteX6" fmla="*/ 2331720 w 8735568"/>
              <a:gd name="connsiteY6" fmla="*/ 6858000 h 6858000"/>
              <a:gd name="connsiteX7" fmla="*/ 2331720 w 8735568"/>
              <a:gd name="connsiteY7" fmla="*/ 6845627 h 6858000"/>
              <a:gd name="connsiteX8" fmla="*/ 2266322 w 8735568"/>
              <a:gd name="connsiteY8" fmla="*/ 6853538 h 6858000"/>
              <a:gd name="connsiteX9" fmla="*/ 2155405 w 8735568"/>
              <a:gd name="connsiteY9" fmla="*/ 6858000 h 6858000"/>
              <a:gd name="connsiteX10" fmla="*/ 0 w 8735568"/>
              <a:gd name="connsiteY10" fmla="*/ 3429000 h 6858000"/>
              <a:gd name="connsiteX11" fmla="*/ 2155405 w 8735568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5568" h="6858000">
                <a:moveTo>
                  <a:pt x="2155405" y="0"/>
                </a:moveTo>
                <a:cubicBezTo>
                  <a:pt x="2192605" y="0"/>
                  <a:pt x="2229585" y="1499"/>
                  <a:pt x="2266322" y="4462"/>
                </a:cubicBezTo>
                <a:lnTo>
                  <a:pt x="2331720" y="12373"/>
                </a:lnTo>
                <a:lnTo>
                  <a:pt x="2331720" y="0"/>
                </a:lnTo>
                <a:lnTo>
                  <a:pt x="8735568" y="0"/>
                </a:lnTo>
                <a:lnTo>
                  <a:pt x="8735568" y="6858000"/>
                </a:lnTo>
                <a:lnTo>
                  <a:pt x="2331720" y="6858000"/>
                </a:lnTo>
                <a:lnTo>
                  <a:pt x="2331720" y="6845627"/>
                </a:lnTo>
                <a:lnTo>
                  <a:pt x="2266322" y="6853538"/>
                </a:lnTo>
                <a:cubicBezTo>
                  <a:pt x="2229585" y="6856501"/>
                  <a:pt x="2192605" y="6858000"/>
                  <a:pt x="2155405" y="6858000"/>
                </a:cubicBezTo>
                <a:cubicBezTo>
                  <a:pt x="965008" y="6858000"/>
                  <a:pt x="0" y="5322784"/>
                  <a:pt x="0" y="3429000"/>
                </a:cubicBezTo>
                <a:cubicBezTo>
                  <a:pt x="0" y="1535216"/>
                  <a:pt x="965008" y="0"/>
                  <a:pt x="2155405" y="0"/>
                </a:cubicBezTo>
                <a:close/>
              </a:path>
            </a:pathLst>
          </a:custGeom>
          <a:solidFill>
            <a:srgbClr val="00B2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4A89AFC9-C455-9E30-9C52-6A20F81DE5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0" y="2636583"/>
            <a:ext cx="5547357" cy="166420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BCAE73A-0D42-D434-B6DF-1C367CD8687D}"/>
              </a:ext>
            </a:extLst>
          </p:cNvPr>
          <p:cNvSpPr txBox="1">
            <a:spLocks/>
          </p:cNvSpPr>
          <p:nvPr userDrawn="1"/>
        </p:nvSpPr>
        <p:spPr>
          <a:xfrm>
            <a:off x="89050" y="6492874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Society.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28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8AECC098-979F-5EA2-4B76-268D60848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40" y="2636583"/>
            <a:ext cx="5547357" cy="16642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7CECC6-A996-ACC1-A9F1-305F30C55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620" y="2805904"/>
            <a:ext cx="4420850" cy="1325563"/>
          </a:xfrm>
          <a:prstGeom prst="rect">
            <a:avLst/>
          </a:prstGeom>
        </p:spPr>
        <p:txBody>
          <a:bodyPr anchor="ctr"/>
          <a:lstStyle>
            <a:lvl1pPr algn="ctr">
              <a:defRPr sz="2600" b="1">
                <a:solidFill>
                  <a:schemeClr val="bg1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en-US" dirty="0"/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154DE0-4008-6293-2522-5A615082795E}"/>
              </a:ext>
            </a:extLst>
          </p:cNvPr>
          <p:cNvCxnSpPr>
            <a:cxnSpLocks/>
          </p:cNvCxnSpPr>
          <p:nvPr userDrawn="1"/>
        </p:nvCxnSpPr>
        <p:spPr>
          <a:xfrm>
            <a:off x="609601" y="519261"/>
            <a:ext cx="10972799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C61D75-6013-7F05-5032-313C958CFFF2}"/>
              </a:ext>
            </a:extLst>
          </p:cNvPr>
          <p:cNvSpPr txBox="1">
            <a:spLocks/>
          </p:cNvSpPr>
          <p:nvPr userDrawn="1"/>
        </p:nvSpPr>
        <p:spPr>
          <a:xfrm>
            <a:off x="8905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Society.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ness, astronomy, moon&#10;&#10;Description automatically generated">
            <a:extLst>
              <a:ext uri="{FF2B5EF4-FFF2-40B4-BE49-F238E27FC236}">
                <a16:creationId xmlns:a16="http://schemas.microsoft.com/office/drawing/2014/main" id="{47E327B1-B416-D792-2C3C-4C7409A7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28" y="5644163"/>
            <a:ext cx="3213669" cy="9641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E9F979-9F1C-5550-D88E-A3C2D862023F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118115"/>
            <a:ext cx="8078051" cy="0"/>
          </a:xfrm>
          <a:prstGeom prst="line">
            <a:avLst/>
          </a:prstGeom>
          <a:ln>
            <a:solidFill>
              <a:srgbClr val="00B2A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D3C28BB-9534-2B23-48D4-6EFCD32D3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1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CCC89-E731-955A-6E60-05C32E992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92875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1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hf sldNum="0" hdr="0" ftr="0"/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rgbClr val="DA0000"/>
          </a:solidFill>
          <a:latin typeface="+mn-lt"/>
          <a:ea typeface="+mn-ea"/>
          <a:cs typeface="+mn-cs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guidelines@ccs.ca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18" Type="http://schemas.openxmlformats.org/officeDocument/2006/relationships/image" Target="../media/image36.jpg"/><Relationship Id="rId26" Type="http://schemas.openxmlformats.org/officeDocument/2006/relationships/image" Target="../media/image44.jpg"/><Relationship Id="rId3" Type="http://schemas.openxmlformats.org/officeDocument/2006/relationships/image" Target="../media/image21.jpg"/><Relationship Id="rId21" Type="http://schemas.openxmlformats.org/officeDocument/2006/relationships/image" Target="../media/image39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17" Type="http://schemas.openxmlformats.org/officeDocument/2006/relationships/image" Target="../media/image35.jpg"/><Relationship Id="rId25" Type="http://schemas.openxmlformats.org/officeDocument/2006/relationships/image" Target="../media/image43.jpg"/><Relationship Id="rId2" Type="http://schemas.openxmlformats.org/officeDocument/2006/relationships/image" Target="../media/image20.jpg"/><Relationship Id="rId16" Type="http://schemas.openxmlformats.org/officeDocument/2006/relationships/image" Target="../media/image34.jpg"/><Relationship Id="rId20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24" Type="http://schemas.openxmlformats.org/officeDocument/2006/relationships/image" Target="../media/image42.jpg"/><Relationship Id="rId5" Type="http://schemas.openxmlformats.org/officeDocument/2006/relationships/image" Target="../media/image23.jpg"/><Relationship Id="rId15" Type="http://schemas.openxmlformats.org/officeDocument/2006/relationships/image" Target="../media/image33.jpg"/><Relationship Id="rId23" Type="http://schemas.openxmlformats.org/officeDocument/2006/relationships/image" Target="../media/image41.jpg"/><Relationship Id="rId10" Type="http://schemas.openxmlformats.org/officeDocument/2006/relationships/image" Target="../media/image28.jpg"/><Relationship Id="rId19" Type="http://schemas.openxmlformats.org/officeDocument/2006/relationships/image" Target="../media/image37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Relationship Id="rId22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cjc.ca/article/S0828-282X(22)01110-2/fulltext" TargetMode="External"/><Relationship Id="rId2" Type="http://schemas.openxmlformats.org/officeDocument/2006/relationships/hyperlink" Target="https://www.eventscribe.net/2023/vascular2023/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hyperlink" Target="https://ccs.ca/guidelines-and-clinical-practice-update-library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ntscribe.net/2023/vascular2023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21DBE-9C00-C8C3-488D-6F734F5B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/>
              </a:rPr>
              <a:t>Implementing Multimodality </a:t>
            </a:r>
            <a:r>
              <a:rPr lang="en-US" b="1" dirty="0" err="1">
                <a:effectLst/>
              </a:rPr>
              <a:t>Neuroprognostication</a:t>
            </a:r>
            <a:r>
              <a:rPr lang="en-US" b="1" dirty="0">
                <a:effectLst/>
              </a:rPr>
              <a:t> in the Post </a:t>
            </a:r>
            <a:r>
              <a:rPr lang="en-US" dirty="0"/>
              <a:t>C</a:t>
            </a:r>
            <a:r>
              <a:rPr lang="en-US" b="1" dirty="0">
                <a:effectLst/>
              </a:rPr>
              <a:t>ardiac </a:t>
            </a:r>
            <a:r>
              <a:rPr lang="en-US" dirty="0"/>
              <a:t>A</a:t>
            </a:r>
            <a:r>
              <a:rPr lang="en-US" b="1" dirty="0">
                <a:effectLst/>
              </a:rPr>
              <a:t>rrest </a:t>
            </a:r>
            <a:r>
              <a:rPr lang="en-US" dirty="0"/>
              <a:t>P</a:t>
            </a:r>
            <a:r>
              <a:rPr lang="en-US" b="1" dirty="0">
                <a:effectLst/>
              </a:rPr>
              <a:t>atient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766FE-282A-A391-5DC4-7513465499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October 26, 2023</a:t>
            </a:r>
          </a:p>
        </p:txBody>
      </p:sp>
    </p:spTree>
    <p:extLst>
      <p:ext uri="{BB962C8B-B14F-4D97-AF65-F5344CB8AC3E}">
        <p14:creationId xmlns:p14="http://schemas.microsoft.com/office/powerpoint/2010/main" val="424866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91E011-3597-B1BB-4EB4-2D3570289C00}"/>
              </a:ext>
            </a:extLst>
          </p:cNvPr>
          <p:cNvSpPr/>
          <p:nvPr/>
        </p:nvSpPr>
        <p:spPr>
          <a:xfrm>
            <a:off x="8991600" y="5562600"/>
            <a:ext cx="32004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Sekhon_CCS Neuroprognostiation Workshop Vascular 2023">
            <a:hlinkClick r:id="" action="ppaction://media"/>
            <a:extLst>
              <a:ext uri="{FF2B5EF4-FFF2-40B4-BE49-F238E27FC236}">
                <a16:creationId xmlns:a16="http://schemas.microsoft.com/office/drawing/2014/main" id="{CE495749-3E12-A58A-BF22-5C5AF21FB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F7CCD-59EA-BD5A-F23C-4598158843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4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8F7C8-50E2-0B88-6A66-8ECA30BC0B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4910573" cy="4281849"/>
          </a:xfrm>
        </p:spPr>
        <p:txBody>
          <a:bodyPr/>
          <a:lstStyle/>
          <a:p>
            <a:r>
              <a:rPr lang="en-US" dirty="0"/>
              <a:t>22-year-old male from Fort St. John, BC</a:t>
            </a:r>
          </a:p>
          <a:p>
            <a:r>
              <a:rPr lang="en-US" dirty="0"/>
              <a:t>PMHx: None</a:t>
            </a:r>
          </a:p>
          <a:p>
            <a:r>
              <a:rPr lang="en-US" dirty="0"/>
              <a:t>Fam </a:t>
            </a:r>
            <a:r>
              <a:rPr lang="en-US" dirty="0" err="1"/>
              <a:t>Hx</a:t>
            </a:r>
            <a:r>
              <a:rPr lang="en-US" dirty="0"/>
              <a:t>: No cardiac history or sudden cardiac death</a:t>
            </a:r>
          </a:p>
          <a:p>
            <a:r>
              <a:rPr lang="en-US" dirty="0"/>
              <a:t>Social </a:t>
            </a:r>
            <a:r>
              <a:rPr lang="en-US" dirty="0" err="1"/>
              <a:t>Hx</a:t>
            </a:r>
            <a:r>
              <a:rPr lang="en-US" dirty="0"/>
              <a:t>: Forest fire fighter, occasional alcohol, no illicit drugs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Clinical Case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47E84-853E-06B2-A38B-5D8922FDA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34" t="35185" r="24545" b="17407"/>
          <a:stretch/>
        </p:blipFill>
        <p:spPr>
          <a:xfrm>
            <a:off x="5520173" y="1752600"/>
            <a:ext cx="4681105" cy="388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33157-CCD6-435B-654A-2D57FF843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89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A63527-F795-F382-30F7-3D7F7F9AA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Single vehicle motor vehicle collision outside of Ft. St. John, BC</a:t>
            </a:r>
          </a:p>
          <a:p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Upon extraction, VF arrest with 35 min prior to ROSC</a:t>
            </a:r>
          </a:p>
          <a:p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Prolonged hypotension and hypoxemia at Ft. St. John Hospital</a:t>
            </a:r>
          </a:p>
          <a:p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Injuries:</a:t>
            </a:r>
          </a:p>
          <a:p>
            <a:pPr marL="891540" lvl="1" indent="-514350">
              <a:buAutoNum type="arabicPeriod"/>
            </a:pP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Blunt chest injury with bilateral pulmonary contusions and myocardial contusion</a:t>
            </a:r>
          </a:p>
          <a:p>
            <a:pPr marL="891540" lvl="1" indent="-514350">
              <a:buAutoNum type="arabicPeriod"/>
            </a:pP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Type II odontoid fracture</a:t>
            </a:r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55CB7-E1A6-A8C9-2243-8BFFD9F5D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i="1" dirty="0"/>
              <a:t>Clinical Case (cont’d)</a:t>
            </a:r>
            <a:endParaRPr lang="en-CA" sz="4400" dirty="0">
              <a:solidFill>
                <a:schemeClr val="tx1">
                  <a:lumMod val="85000"/>
                  <a:lumOff val="15000"/>
                </a:schemeClr>
              </a:solidFill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47FBD-A8D7-363F-8CCA-5A472B166A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02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B13C1-0E9C-5221-F7AA-06217D9EAA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22-year-old male</a:t>
            </a:r>
          </a:p>
          <a:p>
            <a:r>
              <a:rPr lang="en-US" dirty="0"/>
              <a:t>Day 1</a:t>
            </a:r>
          </a:p>
          <a:p>
            <a:pPr lvl="1"/>
            <a:r>
              <a:rPr lang="en-US" dirty="0"/>
              <a:t>Pupils 3/3 and reactive</a:t>
            </a:r>
          </a:p>
          <a:p>
            <a:pPr lvl="1"/>
            <a:r>
              <a:rPr lang="en-US" dirty="0"/>
              <a:t>Sedated with Propofol</a:t>
            </a:r>
          </a:p>
          <a:p>
            <a:pPr lvl="1"/>
            <a:r>
              <a:rPr lang="en-US" dirty="0"/>
              <a:t>TTM – 35 to 36</a:t>
            </a:r>
            <a:r>
              <a:rPr lang="en-US" baseline="30000" dirty="0"/>
              <a:t>o</a:t>
            </a:r>
            <a:r>
              <a:rPr lang="en-US" dirty="0"/>
              <a:t>C </a:t>
            </a:r>
          </a:p>
          <a:p>
            <a:pPr lvl="1"/>
            <a:r>
              <a:rPr lang="en-US" dirty="0"/>
              <a:t>MAP ~ 70’s. Norepinephrine o to 10mcg/min</a:t>
            </a:r>
          </a:p>
          <a:p>
            <a:pPr lvl="1"/>
            <a:r>
              <a:rPr lang="en-US" dirty="0"/>
              <a:t>Initial lactate 13.2 mmol/L</a:t>
            </a:r>
          </a:p>
          <a:p>
            <a:pPr lvl="1"/>
            <a:r>
              <a:rPr lang="en-US" dirty="0"/>
              <a:t>ECG – No ischemic changes. </a:t>
            </a:r>
          </a:p>
          <a:p>
            <a:pPr lvl="1"/>
            <a:r>
              <a:rPr lang="en-US" dirty="0"/>
              <a:t>ECHO – low normal LV function. No regional wall motion abnormalities. No significant valvular disease.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Clinical Case (cont’d)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50543-92D3-2032-8EAD-203A1B89BD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7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2B65-40B4-E143-A62B-B21423E0F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Clinical Case (cont’d)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5BCC2-5937-4362-A9FA-96FCAB1DE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0551" y="1859650"/>
            <a:ext cx="4497002" cy="336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53A98-02A7-4331-BDBA-984696321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7725" y="1852590"/>
            <a:ext cx="4487477" cy="338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A3C5C0-24D2-4719-8652-B2F4335E65A4}"/>
              </a:ext>
            </a:extLst>
          </p:cNvPr>
          <p:cNvSpPr/>
          <p:nvPr/>
        </p:nvSpPr>
        <p:spPr>
          <a:xfrm>
            <a:off x="7502886" y="3069811"/>
            <a:ext cx="726714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B7FDC-CFE2-4A6B-BE3D-128AFD65AFAD}"/>
              </a:ext>
            </a:extLst>
          </p:cNvPr>
          <p:cNvSpPr/>
          <p:nvPr/>
        </p:nvSpPr>
        <p:spPr>
          <a:xfrm>
            <a:off x="7352928" y="5338253"/>
            <a:ext cx="64807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813E18-F1FD-4153-BFEB-CC2C6F0147C7}"/>
              </a:ext>
            </a:extLst>
          </p:cNvPr>
          <p:cNvSpPr/>
          <p:nvPr/>
        </p:nvSpPr>
        <p:spPr>
          <a:xfrm>
            <a:off x="8001000" y="1653633"/>
            <a:ext cx="64807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C35A4-1EF1-E3BA-089F-E3F8599E41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C778-D395-9B21-2F9D-956E203D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9262"/>
            <a:ext cx="10972800" cy="1690538"/>
          </a:xfrm>
        </p:spPr>
        <p:txBody>
          <a:bodyPr/>
          <a:lstStyle/>
          <a:p>
            <a:r>
              <a:rPr lang="en-US" b="1" dirty="0"/>
              <a:t>Circumstances following a cardiac arrest /neurological exam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Dr. E. </a:t>
            </a:r>
            <a:r>
              <a:rPr lang="en-US" b="1" dirty="0" err="1"/>
              <a:t>Belley-Côté</a:t>
            </a:r>
            <a:endParaRPr lang="en-CA" sz="2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DD4553-355B-9257-7DEE-2B91B53E5B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074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889AC-3A96-2643-2481-94D95ABB3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the likelihood of </a:t>
            </a:r>
            <a:r>
              <a:rPr lang="en-US" u="sng" dirty="0"/>
              <a:t>this</a:t>
            </a:r>
            <a:r>
              <a:rPr lang="en-US" dirty="0"/>
              <a:t> patient surviving with good neurological recovery?.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10%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25%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40%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70%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Don’t know</a:t>
            </a:r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87AEF-6B68-6083-F90F-280EE791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6905CA00-8935-D463-1151-F54B870F1791}"/>
              </a:ext>
            </a:extLst>
          </p:cNvPr>
          <p:cNvSpPr/>
          <p:nvPr/>
        </p:nvSpPr>
        <p:spPr>
          <a:xfrm>
            <a:off x="3276600" y="4953000"/>
            <a:ext cx="304800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588405-12DA-1DA7-EBA2-1C7C2BF7DF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5D0B2-8D3C-42B0-EE65-D30389DE8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Circumstances immediately or following cardiac arrest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06614-E455-CF6C-5962-0D445E8AC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4" t="4332" r="3754" b="7186"/>
          <a:stretch/>
        </p:blipFill>
        <p:spPr>
          <a:xfrm>
            <a:off x="2927648" y="2312879"/>
            <a:ext cx="5832648" cy="30135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7A7E97-6978-2E57-B8E3-A450125EE5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68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807E9-146F-248C-6497-42ED8AF230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41A45-0EB4-D876-719D-7A26C09D8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Clinical Case: Day 1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4B0E4-6BA6-4718-B815-673D3777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13178"/>
          <a:stretch/>
        </p:blipFill>
        <p:spPr>
          <a:xfrm rot="5400000">
            <a:off x="2450584" y="1359419"/>
            <a:ext cx="4754562" cy="462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3D6B18-B100-4A0F-9E95-59C5CF2DFD43}"/>
              </a:ext>
            </a:extLst>
          </p:cNvPr>
          <p:cNvSpPr/>
          <p:nvPr/>
        </p:nvSpPr>
        <p:spPr>
          <a:xfrm>
            <a:off x="3810003" y="4831322"/>
            <a:ext cx="2454859" cy="7312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787E8-0E4E-A2A7-FDFA-0C4A0F525FCE}"/>
              </a:ext>
            </a:extLst>
          </p:cNvPr>
          <p:cNvSpPr txBox="1"/>
          <p:nvPr/>
        </p:nvSpPr>
        <p:spPr>
          <a:xfrm>
            <a:off x="7315200" y="3013504"/>
            <a:ext cx="319837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Pupils 2 mm; not reactive</a:t>
            </a:r>
          </a:p>
          <a:p>
            <a:r>
              <a:rPr lang="en-US" sz="1600" dirty="0"/>
              <a:t>Absent </a:t>
            </a:r>
            <a:r>
              <a:rPr lang="en-US" sz="1600" dirty="0" err="1"/>
              <a:t>corneals</a:t>
            </a:r>
            <a:endParaRPr lang="en-US" sz="1600" dirty="0"/>
          </a:p>
          <a:p>
            <a:r>
              <a:rPr lang="en-US" sz="1600" dirty="0"/>
              <a:t>No movement to peripheral stimuli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4671DC6-912A-AD53-30E1-BF31AD2138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A0319-047B-D41A-F8AF-71AD6E4D8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789" y="1600200"/>
            <a:ext cx="10813211" cy="428184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CA" dirty="0"/>
              <a:t>GCS motor score of 1-2 should be used to conclude poor prognosis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The physical examination is a mandatory </a:t>
            </a:r>
            <a:r>
              <a:rPr lang="en-CA" dirty="0" err="1"/>
              <a:t>neuroprognostic</a:t>
            </a:r>
            <a:r>
              <a:rPr lang="en-CA" dirty="0"/>
              <a:t> modality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Absent pupillary light reflexes after 72 hours are predictive of poor outcome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Absent corneal reflexes after 72 hours may be used to predict poor outcome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Sedatives, opioids, and neuromuscular blockers should have sufficient time to clear</a:t>
            </a:r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87AEF-6B68-6083-F90F-280EE791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7052"/>
            <a:ext cx="10357647" cy="99834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All of the following are true concerning the neurological exam to prognosticate </a:t>
            </a:r>
            <a:r>
              <a:rPr lang="en-US" u="sng" dirty="0"/>
              <a:t>except</a:t>
            </a:r>
            <a:r>
              <a:rPr lang="en-US" dirty="0"/>
              <a:t>:</a:t>
            </a:r>
            <a:endParaRPr lang="en-CA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F4D2DFBC-8379-C1CB-383C-EB5C9FC5A6D2}"/>
              </a:ext>
            </a:extLst>
          </p:cNvPr>
          <p:cNvSpPr/>
          <p:nvPr/>
        </p:nvSpPr>
        <p:spPr>
          <a:xfrm>
            <a:off x="2895600" y="1981200"/>
            <a:ext cx="304800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E706B5-F30C-CE50-F76D-E5FB722113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7463D1-A41E-45D1-85DA-8DFA90484A2C}"/>
              </a:ext>
            </a:extLst>
          </p:cNvPr>
          <p:cNvSpPr/>
          <p:nvPr/>
        </p:nvSpPr>
        <p:spPr>
          <a:xfrm>
            <a:off x="705059" y="1556792"/>
            <a:ext cx="10781880" cy="10250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latin typeface="Arial Nova Cond"/>
              </a:rPr>
              <a:t>© Canadian Cardiovascular Society. 2023. All rights reserved. 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latin typeface="Arial Nova Cond"/>
              </a:rPr>
              <a:t>Distribution, transmission or republication is strictly prohibited without the prior written permission of the Canadian Cardiovascular Society.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B30CB7F-0217-409A-8CC7-704849E6BDD7}"/>
              </a:ext>
            </a:extLst>
          </p:cNvPr>
          <p:cNvSpPr txBox="1">
            <a:spLocks/>
          </p:cNvSpPr>
          <p:nvPr/>
        </p:nvSpPr>
        <p:spPr bwMode="auto">
          <a:xfrm>
            <a:off x="838201" y="3068960"/>
            <a:ext cx="10515599" cy="266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1800"/>
              </a:spcBef>
            </a:pPr>
            <a:r>
              <a:rPr lang="en-US" altLang="en-US" sz="1600" kern="0" dirty="0">
                <a:latin typeface="Arial Nova Cond" panose="020B0506020202020204" pitchFamily="34" charset="0"/>
              </a:rPr>
              <a:t>For medical institution internal education or training (i.e. grand rounds, medical college/classroom education, etc.), kindly consider and implement the following: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Include the citation for the Canadian Journal of Cardiology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Add ‘Reproduced with permission from the Canadian Cardiovascular Society. [insert year].’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Avoid use of CCS logos or trademarks on slides, tools or publications that are not the property of the CCS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Do not modify the slide content and, the layout and CCS branding on the Guideline-related slides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Guideline recommendations must be reproduced exactly as published 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en-US" sz="1600" kern="0" dirty="0">
                <a:latin typeface="Arial Nova Cond" panose="020B0506020202020204" pitchFamily="34" charset="0"/>
              </a:rPr>
              <a:t>For an industry supported or involved program, permissions are required: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If content is published in the Canadian Journal of Cardiology, permissions must be sought through our publisher Elsevier (www.onlinecjc.com)</a:t>
            </a:r>
          </a:p>
          <a:p>
            <a:pPr lvl="1" eaLnBrk="1" hangingPunct="1"/>
            <a:r>
              <a:rPr lang="en-US" altLang="en-US" sz="1200" kern="0" dirty="0">
                <a:latin typeface="Arial Nova Cond" panose="020B0506020202020204" pitchFamily="34" charset="0"/>
              </a:rPr>
              <a:t>If content is property of the CCS, contact </a:t>
            </a:r>
            <a:r>
              <a:rPr lang="en-US" altLang="en-US" sz="1200" kern="0" dirty="0">
                <a:latin typeface="Arial Nova Cond" panose="020B0506020202020204" pitchFamily="34" charset="0"/>
                <a:hlinkClick r:id="rId2"/>
              </a:rPr>
              <a:t>guidelines@ccs.ca</a:t>
            </a:r>
            <a:r>
              <a:rPr lang="en-US" altLang="en-US" sz="1200" kern="0" dirty="0">
                <a:latin typeface="Arial Nova Cond" panose="020B0506020202020204" pitchFamily="34" charset="0"/>
              </a:rPr>
              <a:t>   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6E3DB5-E270-5AB4-0138-F7643A8FFC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Canadian Cardiovascular Society 2023. All rights reserved.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053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6C117-FEFB-9E88-CE59-63D19C071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Neurological exam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2161A-DD04-0F86-EDAA-25B2140AA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5" t="1561" r="4178" b="63636"/>
          <a:stretch/>
        </p:blipFill>
        <p:spPr>
          <a:xfrm>
            <a:off x="2133603" y="1385046"/>
            <a:ext cx="4435457" cy="2242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7744A9-FEC0-0CBD-B359-7B8CB415C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" t="37033" r="4326" b="23692"/>
          <a:stretch/>
        </p:blipFill>
        <p:spPr>
          <a:xfrm>
            <a:off x="4529970" y="1996833"/>
            <a:ext cx="4435457" cy="2530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5753C-1B4A-DCED-2CAD-D65258497B69}"/>
              </a:ext>
            </a:extLst>
          </p:cNvPr>
          <p:cNvSpPr/>
          <p:nvPr/>
        </p:nvSpPr>
        <p:spPr>
          <a:xfrm>
            <a:off x="3287688" y="2139702"/>
            <a:ext cx="4968552" cy="17281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A5626-C98D-F402-C65D-A48E7402F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" t="77296" r="4326" b="2098"/>
          <a:stretch/>
        </p:blipFill>
        <p:spPr>
          <a:xfrm>
            <a:off x="3554237" y="4809147"/>
            <a:ext cx="4435457" cy="13276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925A412-5C56-E423-825D-D7EB3F6D09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Neuroimaging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A. Kramer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5F123-FBA8-E934-AEA8-9F52D3A460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11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94" y="1596773"/>
            <a:ext cx="4293027" cy="4293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94" y="1600202"/>
            <a:ext cx="4293027" cy="4293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94" y="1600202"/>
            <a:ext cx="4293027" cy="429302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2" y="1600202"/>
            <a:ext cx="4293027" cy="429302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DC7EA-D283-6D55-8287-A25CED8754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F82C27-9CB2-2E68-89C5-82EFD6217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Clinical Case: Day 1 CT Head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66871-8889-A93C-E906-F0E75A4172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20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4F023BFE-4093-4EB0-3690-566F5165C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r="29167"/>
          <a:stretch/>
        </p:blipFill>
        <p:spPr bwMode="auto">
          <a:xfrm>
            <a:off x="6400800" y="1500640"/>
            <a:ext cx="3601414" cy="41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A51153EA-97F6-0E73-FF34-5EE9840C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500640"/>
            <a:ext cx="4141310" cy="41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0E7E29-4A9D-C188-92B7-30DCD34EF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14746"/>
            <a:ext cx="10357647" cy="854990"/>
          </a:xfrm>
        </p:spPr>
        <p:txBody>
          <a:bodyPr/>
          <a:lstStyle/>
          <a:p>
            <a:r>
              <a:rPr lang="en-US" i="1" dirty="0"/>
              <a:t>Clinical Case: Day 6 MRI Head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86D97-EA13-4BA4-087C-74A5764AFC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74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EBBF6-734C-609E-1692-882D0B6942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981200"/>
            <a:ext cx="10999788" cy="3672249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 dirty="0"/>
              <a:t>CT within 24 hours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CT within 72 hours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MRI within 72 hours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MRI within 1 week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Both B and D are correct</a:t>
            </a:r>
          </a:p>
          <a:p>
            <a:pPr marL="514350" indent="-514350">
              <a:buFont typeface="+mj-lt"/>
              <a:buAutoNum type="alphaUcPeriod"/>
            </a:pPr>
            <a:endParaRPr lang="en-CA" b="1" dirty="0"/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87AEF-6B68-6083-F90F-280EE791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should neuroimaging be performed to guide prognosis?</a:t>
            </a:r>
            <a:endParaRPr lang="en-CA" b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896B8A0B-E4E6-580A-E4A0-40A3739AB375}"/>
              </a:ext>
            </a:extLst>
          </p:cNvPr>
          <p:cNvSpPr/>
          <p:nvPr/>
        </p:nvSpPr>
        <p:spPr>
          <a:xfrm>
            <a:off x="5463495" y="4419600"/>
            <a:ext cx="304800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8F3358-F30E-854D-B424-493A670BB4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16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41F99-4CF0-C7D4-A998-881B2FF96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2" y="685803"/>
            <a:ext cx="5410201" cy="1553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639D15-ABBC-BAB8-0942-CD364A91B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2"/>
          <a:stretch/>
        </p:blipFill>
        <p:spPr>
          <a:xfrm>
            <a:off x="1731578" y="2701849"/>
            <a:ext cx="5136932" cy="4039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6B9FD-3D22-A6F5-A9B3-390250327B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70"/>
          <a:stretch/>
        </p:blipFill>
        <p:spPr>
          <a:xfrm>
            <a:off x="6127578" y="2720242"/>
            <a:ext cx="4540425" cy="407595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B2ED831-087C-A286-C661-839402AC2974}"/>
              </a:ext>
            </a:extLst>
          </p:cNvPr>
          <p:cNvSpPr/>
          <p:nvPr/>
        </p:nvSpPr>
        <p:spPr>
          <a:xfrm>
            <a:off x="1731581" y="5715000"/>
            <a:ext cx="4540425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E09B8A-8FEE-5BA7-A122-6CAC0051EE5C}"/>
              </a:ext>
            </a:extLst>
          </p:cNvPr>
          <p:cNvSpPr/>
          <p:nvPr/>
        </p:nvSpPr>
        <p:spPr>
          <a:xfrm>
            <a:off x="6135372" y="4876800"/>
            <a:ext cx="4540425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EA17B-EBF2-BBDA-5851-E97B39B155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67B6C-FB23-C3AC-4C35-CE162D446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CT in Hypoxic-Ischemic Brain Injury</a:t>
            </a:r>
            <a:endParaRPr lang="en-CA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CB10A6-5D9B-8B3F-7CBA-0DCEA481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0918" y="1417638"/>
            <a:ext cx="3654568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5B2AE1D-694E-2D19-4A78-8859CC55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402" y="1417638"/>
            <a:ext cx="2598334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5003CF-C2F5-D774-8498-CB3E6C2B3BC2}"/>
              </a:ext>
            </a:extLst>
          </p:cNvPr>
          <p:cNvSpPr txBox="1"/>
          <p:nvPr/>
        </p:nvSpPr>
        <p:spPr>
          <a:xfrm>
            <a:off x="3429003" y="5562600"/>
            <a:ext cx="4702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Admission                                                       Day 3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57CA5AA-E25A-83E0-F6DB-8EE1CAFEA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99" y="2752507"/>
            <a:ext cx="649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FFF00"/>
                </a:solidFill>
              </a:rPr>
              <a:t>*33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B3659C6-BD38-3989-FA32-EDBDF502D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824" y="3429000"/>
            <a:ext cx="950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FFF00"/>
                </a:solidFill>
              </a:rPr>
              <a:t>* 24.5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E53FF402-7A22-C09D-F18D-B71F6A2F6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088" y="2803858"/>
            <a:ext cx="719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FFF00"/>
                </a:solidFill>
              </a:rPr>
              <a:t>* 25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A2A0F0CF-5C27-C3E4-7F45-5639EC7E5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319491"/>
            <a:ext cx="717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400" dirty="0">
                <a:solidFill>
                  <a:srgbClr val="FFFF00"/>
                </a:solidFill>
              </a:rPr>
              <a:t>* 25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D1294E7-037F-8B9B-5F27-11A5179EB0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88E656-6FB9-ED1C-403B-C100236B3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3" y="1451800"/>
            <a:ext cx="2103529" cy="2193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9F8E0-9950-2045-DE4E-E88FF0935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53" y="1451799"/>
            <a:ext cx="2103529" cy="2193531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B8FE931-AE1B-94EA-8D73-78ACCA8B9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453" y="3865182"/>
            <a:ext cx="2139699" cy="213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A583FB0E-0681-BD2F-3945-E7111B557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24" y="3875678"/>
            <a:ext cx="2128285" cy="21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C83E8F-DF9F-8839-20A1-04D3AA25D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 in Hypoxic-Ischemic Brain Injury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C833F-D2F5-646F-B6BE-4ED14BEE5320}"/>
              </a:ext>
            </a:extLst>
          </p:cNvPr>
          <p:cNvSpPr txBox="1"/>
          <p:nvPr/>
        </p:nvSpPr>
        <p:spPr>
          <a:xfrm>
            <a:off x="6241971" y="2041247"/>
            <a:ext cx="3722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Small-moderate volume of DWI signal</a:t>
            </a:r>
          </a:p>
          <a:p>
            <a:r>
              <a:rPr lang="en-US" dirty="0"/>
              <a:t>change (deep grey matter only)</a:t>
            </a:r>
          </a:p>
          <a:p>
            <a:endParaRPr lang="en-US" dirty="0"/>
          </a:p>
          <a:p>
            <a:r>
              <a:rPr lang="en-US" dirty="0"/>
              <a:t>CPC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F7B58-5BA8-821D-54DF-D27F8D971261}"/>
              </a:ext>
            </a:extLst>
          </p:cNvPr>
          <p:cNvSpPr txBox="1"/>
          <p:nvPr/>
        </p:nvSpPr>
        <p:spPr>
          <a:xfrm>
            <a:off x="6241968" y="4334866"/>
            <a:ext cx="427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volume of DWI signal change (extensive cortex and deep grey matter)</a:t>
            </a:r>
          </a:p>
          <a:p>
            <a:endParaRPr lang="en-US" dirty="0"/>
          </a:p>
          <a:p>
            <a:r>
              <a:rPr lang="en-US" dirty="0"/>
              <a:t>CPC 5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5F499D6-AA1F-BC86-FC63-39D0BDAD44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19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CB07-4939-AC98-701E-4CF00C71E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Neuroimaging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28233-B036-1C2E-C91B-9C6D9738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3" y="1676400"/>
            <a:ext cx="5372201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D99BCC-8CA3-5C64-F932-510F56C17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49" y="2836127"/>
            <a:ext cx="5562356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23D3B9-0B6A-DD9D-CCC9-02237207FC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Myoclonus and seizures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C. Ainsworth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321C6-04A5-A350-561B-99ACEA04E0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41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EE3DD-3192-9931-F1A7-6CE09D3CF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2438400"/>
            <a:ext cx="10972800" cy="3205762"/>
          </a:xfrm>
        </p:spPr>
        <p:txBody>
          <a:bodyPr/>
          <a:lstStyle/>
          <a:p>
            <a:r>
              <a:rPr lang="en-US" sz="1800" dirty="0"/>
              <a:t>These slides were presented at Vascular 2023 in Montreal, Quebec on October 28, 2023. Find this session On Demand on the </a:t>
            </a:r>
            <a:r>
              <a:rPr lang="en-US" sz="1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Vascular 2023 platform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Reference: Fordyce CB, Kramer AH, et al. Canadian Journal of Cardiology, DOI: </a:t>
            </a:r>
            <a:r>
              <a:rPr lang="en-US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10.1016/j.cjca.2022.12.014</a:t>
            </a:r>
            <a:r>
              <a:rPr lang="en-US" sz="1800" dirty="0"/>
              <a:t>. Copyright © 2023 Canadian Cardiovascular Society. All rights reserved.</a:t>
            </a:r>
          </a:p>
          <a:p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4AA642-5D03-6FAE-C232-862C1051A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B395D-0B0B-AEA2-D9D5-FA42F8B6427B}"/>
              </a:ext>
            </a:extLst>
          </p:cNvPr>
          <p:cNvSpPr txBox="1"/>
          <p:nvPr/>
        </p:nvSpPr>
        <p:spPr>
          <a:xfrm>
            <a:off x="2665343" y="1535503"/>
            <a:ext cx="6861313" cy="42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latin typeface="Arial Nova Cond"/>
              </a:rPr>
              <a:t>© Canadian Cardiovascular Society. 2023. All rights reserved. 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180464B-99C1-6F77-C3DB-87E741B72E5C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549519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Canadian Cardiovascular Society. 2023. All rights reserved.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445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38C1E-A3CA-BA16-22D8-576D511F2E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10847388" cy="4281849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 dirty="0"/>
              <a:t>Status epilepticus alone uniformly portends a poor prognosis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Status epilepticus should be treated (sedatives, antiseizure medications) while awaiting other </a:t>
            </a:r>
            <a:r>
              <a:rPr lang="en-CA" dirty="0" err="1"/>
              <a:t>neuroprognostic</a:t>
            </a:r>
            <a:r>
              <a:rPr lang="en-CA" dirty="0"/>
              <a:t> modalities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Status myoclonus alone uniformly portends a poor prognosis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Both A and C are correct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Both A and B are correct</a:t>
            </a:r>
          </a:p>
          <a:p>
            <a:pPr marL="514350" indent="-514350">
              <a:buFont typeface="+mj-lt"/>
              <a:buAutoNum type="alphaUcPeriod"/>
            </a:pPr>
            <a:endParaRPr lang="en-CA" b="1" dirty="0"/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87AEF-6B68-6083-F90F-280EE791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is true?</a:t>
            </a:r>
            <a:endParaRPr lang="en-CA" b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36FE035A-6751-AF0B-040B-CD972EFB3DB0}"/>
              </a:ext>
            </a:extLst>
          </p:cNvPr>
          <p:cNvSpPr/>
          <p:nvPr/>
        </p:nvSpPr>
        <p:spPr>
          <a:xfrm>
            <a:off x="10439400" y="2590800"/>
            <a:ext cx="304800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ABC66F-0986-CB6E-C299-9F8FF9D1A4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27907-773A-7F6E-482A-87AF617B3752}"/>
              </a:ext>
            </a:extLst>
          </p:cNvPr>
          <p:cNvSpPr txBox="1">
            <a:spLocks/>
          </p:cNvSpPr>
          <p:nvPr/>
        </p:nvSpPr>
        <p:spPr>
          <a:xfrm>
            <a:off x="2138290" y="1744747"/>
            <a:ext cx="5058918" cy="3669506"/>
          </a:xfr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97F1E-C2B6-F796-20E7-3E5BD39D2D05}"/>
              </a:ext>
            </a:extLst>
          </p:cNvPr>
          <p:cNvSpPr txBox="1"/>
          <p:nvPr/>
        </p:nvSpPr>
        <p:spPr>
          <a:xfrm>
            <a:off x="7813281" y="5048402"/>
            <a:ext cx="289695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50" dirty="0">
                <a:solidFill>
                  <a:prstClr val="black"/>
                </a:solidFill>
                <a:latin typeface="Calibri" panose="020F0502020204030204"/>
              </a:rPr>
              <a:t>Source: https://</a:t>
            </a:r>
            <a:r>
              <a:rPr lang="en-US" sz="750" dirty="0" err="1">
                <a:solidFill>
                  <a:prstClr val="black"/>
                </a:solidFill>
                <a:latin typeface="Calibri" panose="020F0502020204030204"/>
              </a:rPr>
              <a:t>www.youtube.com</a:t>
            </a:r>
            <a:r>
              <a:rPr lang="en-US" sz="75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en-US" sz="750" dirty="0" err="1">
                <a:solidFill>
                  <a:prstClr val="black"/>
                </a:solidFill>
                <a:latin typeface="Calibri" panose="020F0502020204030204"/>
              </a:rPr>
              <a:t>watch?v</a:t>
            </a:r>
            <a:r>
              <a:rPr lang="en-US" sz="750" dirty="0">
                <a:solidFill>
                  <a:prstClr val="black"/>
                </a:solidFill>
                <a:latin typeface="Calibri" panose="020F0502020204030204"/>
              </a:rPr>
              <a:t>=68gywnyeCl8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D41126-9BB7-6DA8-099E-AB966F84F31F}"/>
              </a:ext>
            </a:extLst>
          </p:cNvPr>
          <p:cNvGrpSpPr/>
          <p:nvPr/>
        </p:nvGrpSpPr>
        <p:grpSpPr>
          <a:xfrm>
            <a:off x="7813281" y="1601849"/>
            <a:ext cx="2561514" cy="3252977"/>
            <a:chOff x="7524252" y="2057405"/>
            <a:chExt cx="2561514" cy="3252977"/>
          </a:xfrm>
        </p:grpSpPr>
        <p:pic>
          <p:nvPicPr>
            <p:cNvPr id="8" name="MYOCLONIC JERKS secondary to HYPOXIC BRAIN INJURY_converted" descr="MYOCLONIC JERKS secondary to HYPOXIC BRAIN INJURY_converted">
              <a:hlinkClick r:id="" action="ppaction://media"/>
              <a:extLst>
                <a:ext uri="{FF2B5EF4-FFF2-40B4-BE49-F238E27FC236}">
                  <a16:creationId xmlns:a16="http://schemas.microsoft.com/office/drawing/2014/main" id="{2D97EB72-FEDA-B0D0-82AE-35D18754037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34148" t="5254" r="34252" b="23404"/>
            <a:stretch/>
          </p:blipFill>
          <p:spPr>
            <a:xfrm>
              <a:off x="7524252" y="2057405"/>
              <a:ext cx="2561514" cy="32529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76F5618-927A-EE85-7CCB-B79BA6D1B9C3}"/>
                </a:ext>
              </a:extLst>
            </p:cNvPr>
            <p:cNvSpPr/>
            <p:nvPr/>
          </p:nvSpPr>
          <p:spPr>
            <a:xfrm>
              <a:off x="9014528" y="2665356"/>
              <a:ext cx="750153" cy="535047"/>
            </a:xfrm>
            <a:prstGeom prst="round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FE1582-55A0-27F2-0817-D214BAC959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0"/>
            <a:ext cx="6506289" cy="4281849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Calibri"/>
              </a:rPr>
              <a:t>Myoclonus</a:t>
            </a:r>
            <a:r>
              <a:rPr lang="en-US" sz="3200" b="1" dirty="0"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200" dirty="0">
                <a:latin typeface="Calibri"/>
                <a:ea typeface="Calibri" panose="020F0502020204030204" pitchFamily="34" charset="0"/>
                <a:cs typeface="Calibri"/>
              </a:rPr>
              <a:t>sudden, brief, shock-like hyperkinetic jerking movements. Witnessed in 16-37% of patients post-CA. Often masked by sedation or NMBAs.</a:t>
            </a:r>
            <a:endParaRPr lang="en-US" sz="1100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200" b="1" dirty="0">
              <a:solidFill>
                <a:srgbClr val="FF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Calibri"/>
              </a:rPr>
              <a:t>Status Myoclonus</a:t>
            </a:r>
            <a:r>
              <a:rPr lang="en-US" sz="3200" b="1" dirty="0">
                <a:latin typeface="Calibri"/>
                <a:ea typeface="Calibri" panose="020F0502020204030204" pitchFamily="34" charset="0"/>
                <a:cs typeface="Calibri"/>
              </a:rPr>
              <a:t>: </a:t>
            </a:r>
            <a:r>
              <a:rPr lang="en-US" sz="3200" dirty="0">
                <a:latin typeface="Calibri"/>
                <a:ea typeface="Calibri" panose="020F0502020204030204" pitchFamily="34" charset="0"/>
                <a:cs typeface="Calibri"/>
              </a:rPr>
              <a:t>continuous, generalized/ multifocal myoclonus lasting </a:t>
            </a:r>
            <a:r>
              <a:rPr lang="en-CA" sz="3200" dirty="0"/>
              <a:t>&gt;</a:t>
            </a:r>
            <a:r>
              <a:rPr lang="en-US" sz="3200" dirty="0">
                <a:latin typeface="Calibri"/>
                <a:ea typeface="Calibri" panose="020F0502020204030204" pitchFamily="34" charset="0"/>
                <a:cs typeface="Calibri"/>
              </a:rPr>
              <a:t>30 minutes. Definitions inconsistent in studies.</a:t>
            </a:r>
            <a:endParaRPr lang="en-US" dirty="0"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 panose="020F0502020204030204" pitchFamily="34" charset="0"/>
                <a:cs typeface="Calibri"/>
              </a:rPr>
              <a:t>Lance-Adams syndrome</a:t>
            </a:r>
            <a:r>
              <a:rPr lang="en-US" sz="3200" dirty="0">
                <a:latin typeface="Calibri"/>
                <a:ea typeface="Calibri" panose="020F0502020204030204" pitchFamily="34" charset="0"/>
                <a:cs typeface="Calibri"/>
              </a:rPr>
              <a:t>: chronic, more benign, stimulus or action induced myoclonus that persists after patients awaken and improve neurologically.</a:t>
            </a:r>
          </a:p>
          <a:p>
            <a:pPr marL="0" indent="0"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829A14-7254-B117-3858-1671D6BA3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Myoclonus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969C581-35F3-9435-BFC7-468D6D5C88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016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BDE0D-B37D-6AB4-35FF-3DE1F071F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Myoclonus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FC73E-DF45-F155-1F4B-326229FD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152" y="1676400"/>
            <a:ext cx="8475696" cy="3939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8F9714A-5689-AE1E-61F3-F6952388A3C8}"/>
              </a:ext>
            </a:extLst>
          </p:cNvPr>
          <p:cNvSpPr/>
          <p:nvPr/>
        </p:nvSpPr>
        <p:spPr>
          <a:xfrm>
            <a:off x="8153400" y="3886200"/>
            <a:ext cx="838200" cy="4224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E9D2E8A-3DC9-48AA-5B15-F3BD99188742}"/>
              </a:ext>
            </a:extLst>
          </p:cNvPr>
          <p:cNvSpPr/>
          <p:nvPr/>
        </p:nvSpPr>
        <p:spPr>
          <a:xfrm>
            <a:off x="7086600" y="3886200"/>
            <a:ext cx="838200" cy="422414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EB1CC-29D2-9FBB-A56B-4A17C6C62DF5}"/>
              </a:ext>
            </a:extLst>
          </p:cNvPr>
          <p:cNvSpPr txBox="1"/>
          <p:nvPr/>
        </p:nvSpPr>
        <p:spPr>
          <a:xfrm>
            <a:off x="1719072" y="6303264"/>
            <a:ext cx="432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Crit Care Med 2014;42:1919-1930.</a:t>
            </a:r>
            <a:endParaRPr lang="en-CA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209830F-5672-DFC4-AD14-2FE8B6CD17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81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2793A-C5FE-42BF-2A2A-EF79451096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24731-176C-43BF-0F8D-ED85BFB74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Myoclonus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EB1CC-29D2-9FBB-A56B-4A17C6C62DF5}"/>
              </a:ext>
            </a:extLst>
          </p:cNvPr>
          <p:cNvSpPr txBox="1"/>
          <p:nvPr/>
        </p:nvSpPr>
        <p:spPr>
          <a:xfrm>
            <a:off x="1720229" y="6150860"/>
            <a:ext cx="432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Resuscitation 2017;114:146-151.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E86E6-E054-3018-056A-9683C2DB3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17" y="1433104"/>
            <a:ext cx="8444566" cy="1919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CA125-3FCC-310B-8866-89B130E7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18" y="3861981"/>
            <a:ext cx="3966182" cy="2017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5A2F28-A912-DE5F-4329-0DE844266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2" y="3861981"/>
            <a:ext cx="3987798" cy="2082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16E3749-49CB-438B-934F-C65CB9D3C77C}"/>
              </a:ext>
            </a:extLst>
          </p:cNvPr>
          <p:cNvSpPr/>
          <p:nvPr/>
        </p:nvSpPr>
        <p:spPr>
          <a:xfrm>
            <a:off x="1905000" y="2187984"/>
            <a:ext cx="8382000" cy="140928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7C60EE4-E142-4C67-B9F7-5E1579966D1A}"/>
              </a:ext>
            </a:extLst>
          </p:cNvPr>
          <p:cNvSpPr/>
          <p:nvPr/>
        </p:nvSpPr>
        <p:spPr>
          <a:xfrm>
            <a:off x="1905000" y="2340384"/>
            <a:ext cx="8382000" cy="14092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905572-EAE5-BEB7-E4EA-6A5EB1EF97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001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DEC95A-870D-88F4-9DE4-7A60F6EFDA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C289C91-2C8A-2412-080B-FCA1D45BC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Myoclonus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5EB1CC-29D2-9FBB-A56B-4A17C6C62DF5}"/>
              </a:ext>
            </a:extLst>
          </p:cNvPr>
          <p:cNvSpPr txBox="1"/>
          <p:nvPr/>
        </p:nvSpPr>
        <p:spPr>
          <a:xfrm>
            <a:off x="1709640" y="6166884"/>
            <a:ext cx="432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Resuscitation 2017;114:146-151.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A12FC-89F4-997A-8366-3EE563BF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96" y="1218280"/>
            <a:ext cx="8527213" cy="1960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B08227-EE20-B8AB-C460-C54F88C682DC}"/>
              </a:ext>
            </a:extLst>
          </p:cNvPr>
          <p:cNvSpPr/>
          <p:nvPr/>
        </p:nvSpPr>
        <p:spPr>
          <a:xfrm>
            <a:off x="1904999" y="2266848"/>
            <a:ext cx="8382000" cy="140928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0E24DE-8614-8341-11D8-8D7F2546E803}"/>
              </a:ext>
            </a:extLst>
          </p:cNvPr>
          <p:cNvSpPr/>
          <p:nvPr/>
        </p:nvSpPr>
        <p:spPr>
          <a:xfrm>
            <a:off x="1904999" y="2414126"/>
            <a:ext cx="8382000" cy="14092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325DA6-1D27-DC30-1592-6CD651137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434" y="3581403"/>
            <a:ext cx="5943601" cy="2179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F94396-652F-2004-094C-53D467474FC8}"/>
              </a:ext>
            </a:extLst>
          </p:cNvPr>
          <p:cNvSpPr/>
          <p:nvPr/>
        </p:nvSpPr>
        <p:spPr>
          <a:xfrm>
            <a:off x="6553200" y="5410200"/>
            <a:ext cx="2286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7E2191-B091-4160-04DF-1E118327A9E2}"/>
              </a:ext>
            </a:extLst>
          </p:cNvPr>
          <p:cNvCxnSpPr/>
          <p:nvPr/>
        </p:nvCxnSpPr>
        <p:spPr bwMode="auto">
          <a:xfrm>
            <a:off x="3505200" y="3810000"/>
            <a:ext cx="5328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9F40C2-A29D-83C0-07F1-98EAB3F24665}"/>
              </a:ext>
            </a:extLst>
          </p:cNvPr>
          <p:cNvCxnSpPr/>
          <p:nvPr/>
        </p:nvCxnSpPr>
        <p:spPr bwMode="auto">
          <a:xfrm>
            <a:off x="3251200" y="4038600"/>
            <a:ext cx="2196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8FA1BA-F123-FEEA-EC06-F2C8C7E9F73D}"/>
              </a:ext>
            </a:extLst>
          </p:cNvPr>
          <p:cNvCxnSpPr/>
          <p:nvPr/>
        </p:nvCxnSpPr>
        <p:spPr bwMode="auto">
          <a:xfrm>
            <a:off x="3250100" y="4495800"/>
            <a:ext cx="5580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78DE85-40F1-9074-354E-26B11FDDD7F1}"/>
              </a:ext>
            </a:extLst>
          </p:cNvPr>
          <p:cNvCxnSpPr/>
          <p:nvPr/>
        </p:nvCxnSpPr>
        <p:spPr bwMode="auto">
          <a:xfrm>
            <a:off x="6019800" y="4724400"/>
            <a:ext cx="2808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69CE1B-4719-BDCE-FC48-44CD98DF47F3}"/>
              </a:ext>
            </a:extLst>
          </p:cNvPr>
          <p:cNvCxnSpPr/>
          <p:nvPr/>
        </p:nvCxnSpPr>
        <p:spPr bwMode="auto">
          <a:xfrm>
            <a:off x="3247800" y="4953000"/>
            <a:ext cx="5580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39E1B7-6FD7-6B7E-7178-6296CEE14D45}"/>
              </a:ext>
            </a:extLst>
          </p:cNvPr>
          <p:cNvCxnSpPr/>
          <p:nvPr/>
        </p:nvCxnSpPr>
        <p:spPr bwMode="auto">
          <a:xfrm>
            <a:off x="3259200" y="5181600"/>
            <a:ext cx="5580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F340A1-72E3-846B-5F5B-7ACE27D7A6A3}"/>
              </a:ext>
            </a:extLst>
          </p:cNvPr>
          <p:cNvCxnSpPr/>
          <p:nvPr/>
        </p:nvCxnSpPr>
        <p:spPr bwMode="auto">
          <a:xfrm>
            <a:off x="3259200" y="5410200"/>
            <a:ext cx="4752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646C7B8-2244-89C9-2485-10F0856999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670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E18AE-99AF-A4EA-1A9F-84E3F51EB9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Patients with myoclonus often remain sedated or are examined when sedation has been paused briefly because of concern for ongoing seizures, patient-ventilator </a:t>
            </a:r>
            <a:r>
              <a:rPr lang="en-US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dyssynchrony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myoclonic jerks, or family or healthcare worker distress from witnessing ongoing myoclonus.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 with non-sedating anti-seizure drugs may allow sedation to be weaned, facilitating proper neurologic assessment.</a:t>
            </a:r>
          </a:p>
          <a:p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C450D3-B7A5-C5DA-2801-BAB19DBB6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Myoclonus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7DDA4-F130-DF3F-C4BC-54EABCC9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718" y="3859801"/>
            <a:ext cx="6108564" cy="2186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0CAD7-324D-D85E-3B6E-1BEC99C93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719" y="1447800"/>
            <a:ext cx="6108564" cy="217366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255751-2B9E-605B-5BAA-7189379CAD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F826072-F5D5-FD3A-6A49-0A17090B2AA6}"/>
              </a:ext>
            </a:extLst>
          </p:cNvPr>
          <p:cNvSpPr txBox="1">
            <a:spLocks/>
          </p:cNvSpPr>
          <p:nvPr/>
        </p:nvSpPr>
        <p:spPr>
          <a:xfrm>
            <a:off x="1852560" y="1342474"/>
            <a:ext cx="8508147" cy="3669506"/>
          </a:xfr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425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Electrographic Status Epilepticus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ACNS terminology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electrographic seizures </a:t>
            </a:r>
            <a:r>
              <a:rPr lang="en-CA" sz="2400" u="sng" dirty="0"/>
              <a:t>&gt;</a:t>
            </a:r>
            <a:r>
              <a:rPr lang="en-CA" sz="2400" dirty="0"/>
              <a:t>10 continuous min OR </a:t>
            </a:r>
            <a:r>
              <a:rPr lang="en-CA" sz="2400" u="sng" dirty="0"/>
              <a:t>&gt;</a:t>
            </a:r>
            <a:r>
              <a:rPr lang="en-CA" sz="2400" dirty="0"/>
              <a:t>20% of any 60-min period.</a:t>
            </a:r>
          </a:p>
          <a:p>
            <a:pPr marL="0" indent="0">
              <a:spcBef>
                <a:spcPts val="0"/>
              </a:spcBef>
              <a:spcAft>
                <a:spcPts val="1425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Status Epilepticus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variable definitions in studies and witnessed in 3-44% of patients. Most seizures are non-convulsive and often masked by sedatives and NMBAs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EEG key for diagnosis.</a:t>
            </a:r>
          </a:p>
          <a:p>
            <a:pPr marL="0" indent="0">
              <a:spcBef>
                <a:spcPts val="0"/>
              </a:spcBef>
              <a:spcAft>
                <a:spcPts val="1425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425"/>
              </a:spcAft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C24469-4CE9-23F1-4B7A-D4CA05B2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543" y="3886200"/>
            <a:ext cx="6770914" cy="2079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DBB6DB-2F48-338D-70DA-C39E0FE4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Epilepticus</a:t>
            </a:r>
            <a:endParaRPr lang="en-CA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AB06F-5B38-D203-9358-28CA8884BE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4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F826072-F5D5-FD3A-6A49-0A17090B2AA6}"/>
              </a:ext>
            </a:extLst>
          </p:cNvPr>
          <p:cNvSpPr txBox="1">
            <a:spLocks/>
          </p:cNvSpPr>
          <p:nvPr/>
        </p:nvSpPr>
        <p:spPr>
          <a:xfrm>
            <a:off x="1852560" y="1342474"/>
            <a:ext cx="8508147" cy="3669506"/>
          </a:xfr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425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Electrographic Status Epilepticus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ACNS terminology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electrographic seizures </a:t>
            </a:r>
            <a:r>
              <a:rPr lang="en-CA" sz="2400" u="sng" dirty="0"/>
              <a:t>&gt;</a:t>
            </a:r>
            <a:r>
              <a:rPr lang="en-CA" sz="2400" dirty="0"/>
              <a:t>10 continuous min OR </a:t>
            </a:r>
            <a:r>
              <a:rPr lang="en-CA" sz="2400" u="sng" dirty="0"/>
              <a:t>&gt;</a:t>
            </a:r>
            <a:r>
              <a:rPr lang="en-CA" sz="2400" dirty="0"/>
              <a:t>20% of any 60-min period.</a:t>
            </a:r>
          </a:p>
          <a:p>
            <a:pPr marL="0" indent="0">
              <a:spcBef>
                <a:spcPts val="0"/>
              </a:spcBef>
              <a:spcAft>
                <a:spcPts val="1425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Status Epilepticus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variable definitions in studies and witnessed in 3-44% of patients. Most seizures are non-convulsive and often masked by sedatives and NMBAs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EEG key for diagnosis.</a:t>
            </a:r>
          </a:p>
          <a:p>
            <a:pPr marL="0" indent="0">
              <a:spcBef>
                <a:spcPts val="0"/>
              </a:spcBef>
              <a:spcAft>
                <a:spcPts val="1425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1425"/>
              </a:spcAft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C24469-4CE9-23F1-4B7A-D4CA05B2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710543" y="3886200"/>
            <a:ext cx="6770914" cy="2079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BEE94-381C-7907-9CC1-2B2F2EEAE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Epilepticus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8171D-5BCB-DFAB-79AA-A725F84AB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392" y="4468694"/>
            <a:ext cx="7819221" cy="1046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0A240DE-F86F-CF7B-429F-4974492F54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35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67441-5B68-9823-1F00-8572417E9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Epilepticus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1071E-C0C7-6442-DDCE-BD1BB89B31A8}"/>
              </a:ext>
            </a:extLst>
          </p:cNvPr>
          <p:cNvSpPr txBox="1"/>
          <p:nvPr/>
        </p:nvSpPr>
        <p:spPr>
          <a:xfrm>
            <a:off x="1719072" y="6303264"/>
            <a:ext cx="432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Resuscitation 2013;84:1324-1338.</a:t>
            </a:r>
            <a:endParaRPr lang="en-CA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F661FFA-657B-C2AE-EF7E-FE1E2A428E76}"/>
              </a:ext>
            </a:extLst>
          </p:cNvPr>
          <p:cNvSpPr/>
          <p:nvPr/>
        </p:nvSpPr>
        <p:spPr>
          <a:xfrm>
            <a:off x="4470478" y="2428917"/>
            <a:ext cx="4428000" cy="108000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4DEE0-E958-0489-BC63-0C051B9B0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32" y="1190335"/>
            <a:ext cx="5760000" cy="397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433C8-D361-67FB-0902-EBEADBFCC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232" y="1587573"/>
            <a:ext cx="5760000" cy="4470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2A59F91-08A8-025A-B41F-887F2FC605CE}"/>
              </a:ext>
            </a:extLst>
          </p:cNvPr>
          <p:cNvSpPr/>
          <p:nvPr/>
        </p:nvSpPr>
        <p:spPr>
          <a:xfrm>
            <a:off x="4439998" y="2715429"/>
            <a:ext cx="4428000" cy="108000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419D83A-A2F2-A44B-014C-9A422647734A}"/>
              </a:ext>
            </a:extLst>
          </p:cNvPr>
          <p:cNvSpPr/>
          <p:nvPr/>
        </p:nvSpPr>
        <p:spPr>
          <a:xfrm>
            <a:off x="4439998" y="4189594"/>
            <a:ext cx="4428000" cy="108000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680DEC-51E0-7442-E56B-0FA12C19B31D}"/>
              </a:ext>
            </a:extLst>
          </p:cNvPr>
          <p:cNvSpPr/>
          <p:nvPr/>
        </p:nvSpPr>
        <p:spPr>
          <a:xfrm>
            <a:off x="4439998" y="5473360"/>
            <a:ext cx="4428000" cy="108000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FA598A7-D17D-C5FD-45BB-301BDE28CABF}"/>
              </a:ext>
            </a:extLst>
          </p:cNvPr>
          <p:cNvSpPr/>
          <p:nvPr/>
        </p:nvSpPr>
        <p:spPr>
          <a:xfrm>
            <a:off x="7093560" y="2690175"/>
            <a:ext cx="396000" cy="1440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7D0B5E8-96A7-55A1-D9D9-8DB1F5E6CEC7}"/>
              </a:ext>
            </a:extLst>
          </p:cNvPr>
          <p:cNvSpPr/>
          <p:nvPr/>
        </p:nvSpPr>
        <p:spPr>
          <a:xfrm>
            <a:off x="7093560" y="5455360"/>
            <a:ext cx="396000" cy="1440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CA81962-5F2D-B094-0397-E35E811B700D}"/>
              </a:ext>
            </a:extLst>
          </p:cNvPr>
          <p:cNvSpPr/>
          <p:nvPr/>
        </p:nvSpPr>
        <p:spPr>
          <a:xfrm>
            <a:off x="7093560" y="4174533"/>
            <a:ext cx="396000" cy="1440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C21D1B6-0E0F-AAE6-BB87-F3E170E395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86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5EB1CC-29D2-9FBB-A56B-4A17C6C62DF5}"/>
              </a:ext>
            </a:extLst>
          </p:cNvPr>
          <p:cNvSpPr txBox="1"/>
          <p:nvPr/>
        </p:nvSpPr>
        <p:spPr>
          <a:xfrm>
            <a:off x="1719072" y="6303264"/>
            <a:ext cx="432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Resuscitation 2017;114:146-151.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A12FC-89F4-997A-8366-3EE563BF6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3" y="3702601"/>
            <a:ext cx="8489483" cy="195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0E24DE-8614-8341-11D8-8D7F2546E803}"/>
              </a:ext>
            </a:extLst>
          </p:cNvPr>
          <p:cNvSpPr/>
          <p:nvPr/>
        </p:nvSpPr>
        <p:spPr>
          <a:xfrm>
            <a:off x="1904999" y="2806790"/>
            <a:ext cx="8382000" cy="14092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67607-FB8D-5551-9B00-23B924A8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17" y="1433104"/>
            <a:ext cx="8444566" cy="1919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D2296E-F264-E5DB-B1CC-344101CEEAC2}"/>
              </a:ext>
            </a:extLst>
          </p:cNvPr>
          <p:cNvSpPr/>
          <p:nvPr/>
        </p:nvSpPr>
        <p:spPr>
          <a:xfrm>
            <a:off x="1901591" y="5283968"/>
            <a:ext cx="8382000" cy="140928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A60A57-98B7-796C-48E7-E694B8492BEB}"/>
              </a:ext>
            </a:extLst>
          </p:cNvPr>
          <p:cNvSpPr/>
          <p:nvPr/>
        </p:nvSpPr>
        <p:spPr>
          <a:xfrm>
            <a:off x="1904999" y="2736326"/>
            <a:ext cx="8382000" cy="14092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A6BCBA-EAB1-9AEC-4730-493CF0B42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Epilepticus</a:t>
            </a:r>
            <a:endParaRPr lang="en-CA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FC9A3D-D0F6-AD7A-3AB6-23B179853E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99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C14AB-7789-AE9D-E390-C5AF7C2E0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Speakers</a:t>
            </a:r>
            <a:endParaRPr lang="en-CA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95B1C5-B811-1372-E889-B6C01FB0E8F0}"/>
              </a:ext>
            </a:extLst>
          </p:cNvPr>
          <p:cNvGrpSpPr/>
          <p:nvPr/>
        </p:nvGrpSpPr>
        <p:grpSpPr>
          <a:xfrm>
            <a:off x="2387767" y="1676400"/>
            <a:ext cx="7416471" cy="2383238"/>
            <a:chOff x="888519" y="1790782"/>
            <a:chExt cx="7416471" cy="2383238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FAB15A53-4074-F71D-6583-D4B50970C820}"/>
                </a:ext>
              </a:extLst>
            </p:cNvPr>
            <p:cNvSpPr txBox="1">
              <a:spLocks/>
            </p:cNvSpPr>
            <p:nvPr/>
          </p:nvSpPr>
          <p:spPr>
            <a:xfrm>
              <a:off x="888519" y="3780784"/>
              <a:ext cx="1676474" cy="39323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Andreas Kramer (Co-Chair)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MD MSc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University of Calgary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endParaRPr lang="en-CA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Critical Care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endParaRPr lang="en-CA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9CC78BB5-D59F-1ADE-5B76-A722DB414769}"/>
                </a:ext>
              </a:extLst>
            </p:cNvPr>
            <p:cNvSpPr txBox="1">
              <a:spLocks/>
            </p:cNvSpPr>
            <p:nvPr/>
          </p:nvSpPr>
          <p:spPr>
            <a:xfrm>
              <a:off x="3407341" y="3780785"/>
              <a:ext cx="2329318" cy="39323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Christopher Fordyce 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(Co-Chair)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MD MHS MSc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University of British Columbia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endParaRPr lang="en-CA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Cardiology</a:t>
              </a: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A420E1E8-8E9A-275B-B3D8-E0BD6B2B2B0C}"/>
                </a:ext>
              </a:extLst>
            </p:cNvPr>
            <p:cNvSpPr txBox="1">
              <a:spLocks/>
            </p:cNvSpPr>
            <p:nvPr/>
          </p:nvSpPr>
          <p:spPr>
            <a:xfrm>
              <a:off x="6409614" y="3780784"/>
              <a:ext cx="1851661" cy="39323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Emilie </a:t>
              </a:r>
              <a:r>
                <a:rPr lang="en-CA" sz="1800" b="1" dirty="0" err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Belley-Côté</a:t>
              </a: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(Methods Expert)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MD PhD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McMaster University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endParaRPr lang="en-CA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Cardiology/Critical Care</a:t>
              </a: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5741ED-415F-E585-FC71-0456153B6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312" y="1790782"/>
              <a:ext cx="1993015" cy="18759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2" descr="Emilie Belley-Côté (@ebelleycote) | Twitter">
              <a:extLst>
                <a:ext uri="{FF2B5EF4-FFF2-40B4-BE49-F238E27FC236}">
                  <a16:creationId xmlns:a16="http://schemas.microsoft.com/office/drawing/2014/main" id="{0B0BC0F5-5B0A-FB10-9AAD-EC17896F4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049" y="1790782"/>
              <a:ext cx="1875941" cy="18759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A person in a white coat&#10;&#10;Description automatically generated">
            <a:extLst>
              <a:ext uri="{FF2B5EF4-FFF2-40B4-BE49-F238E27FC236}">
                <a16:creationId xmlns:a16="http://schemas.microsoft.com/office/drawing/2014/main" id="{90735665-6447-06FA-076B-7A562BAF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3" y="1676403"/>
            <a:ext cx="1486401" cy="1875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2EEEBA4-3B0E-A1BE-A970-E357146FED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889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10B39-9D61-AB91-63A7-5955C7E5D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Epilepticus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E4B37-8D51-0F48-E8E1-E45E3C95A63D}"/>
              </a:ext>
            </a:extLst>
          </p:cNvPr>
          <p:cNvSpPr txBox="1"/>
          <p:nvPr/>
        </p:nvSpPr>
        <p:spPr>
          <a:xfrm>
            <a:off x="1736977" y="6237253"/>
            <a:ext cx="432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Epilepsy &amp; Behavior 2015;49:173-177.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636B4-EDEB-80C4-48D0-46289A9C1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3" y="1371600"/>
            <a:ext cx="3839709" cy="4830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D4F03-6C98-74D1-B3C9-D16A1F341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676403"/>
            <a:ext cx="4038600" cy="4122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E69F2ED-F3AB-0293-C039-ED158B6E4685}"/>
              </a:ext>
            </a:extLst>
          </p:cNvPr>
          <p:cNvSpPr/>
          <p:nvPr/>
        </p:nvSpPr>
        <p:spPr>
          <a:xfrm>
            <a:off x="4648200" y="5486402"/>
            <a:ext cx="457200" cy="312085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FAA5F9E-138F-DC94-3816-8780EA91FF4B}"/>
              </a:ext>
            </a:extLst>
          </p:cNvPr>
          <p:cNvSpPr/>
          <p:nvPr/>
        </p:nvSpPr>
        <p:spPr>
          <a:xfrm>
            <a:off x="3886203" y="5994000"/>
            <a:ext cx="533401" cy="1524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ED3C510-15AA-67DB-90D8-A8D1F99646F6}"/>
              </a:ext>
            </a:extLst>
          </p:cNvPr>
          <p:cNvSpPr/>
          <p:nvPr/>
        </p:nvSpPr>
        <p:spPr>
          <a:xfrm>
            <a:off x="8184000" y="4392000"/>
            <a:ext cx="457200" cy="152400"/>
          </a:xfrm>
          <a:prstGeom prst="roundRect">
            <a:avLst/>
          </a:prstGeom>
          <a:solidFill>
            <a:srgbClr val="00B0F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396C5EF-2D2F-E248-F6EA-1B62A3A7AD29}"/>
              </a:ext>
            </a:extLst>
          </p:cNvPr>
          <p:cNvSpPr/>
          <p:nvPr/>
        </p:nvSpPr>
        <p:spPr>
          <a:xfrm>
            <a:off x="8153402" y="5053902"/>
            <a:ext cx="533401" cy="1524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2E6653-5133-97EC-ED85-BC6BD95AE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257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BB012-9EB0-F6AF-F013-FAF65EA20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60FC8-41DE-126A-B505-5E1EA4517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Status Epilepticus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E4B37-8D51-0F48-E8E1-E45E3C95A63D}"/>
              </a:ext>
            </a:extLst>
          </p:cNvPr>
          <p:cNvSpPr txBox="1"/>
          <p:nvPr/>
        </p:nvSpPr>
        <p:spPr>
          <a:xfrm>
            <a:off x="1719072" y="6303264"/>
            <a:ext cx="432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Epilepsy &amp; Behavior 2015;49:173-177.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636B4-EDEB-80C4-48D0-46289A9C1F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981203" y="1371600"/>
            <a:ext cx="3839709" cy="4830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D4F03-6C98-74D1-B3C9-D16A1F3418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72200" y="1676403"/>
            <a:ext cx="4038600" cy="4122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A9FC0A-EBD6-B0AE-3116-AE5380663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032" y="2883941"/>
            <a:ext cx="7772400" cy="1090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203F59-D08D-EBD2-266D-3302711D75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227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96AB42-4B7F-0994-D95E-6151B870EE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800" y="3448050"/>
            <a:ext cx="9296400" cy="220539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majority of patients with SE have poor outcomes, however, the FPR is too high to be used in isolation, especially when the EEG demonstrates a continuous background.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1FD4B2E-4E61-4E69-17A7-AC631DE18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Status Epilepticus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F9F07-19FE-817A-6A13-3AC6974AA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101" y="1235716"/>
            <a:ext cx="4969803" cy="2212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09FB6-4EE7-01E2-A64F-FA960483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101" y="4288634"/>
            <a:ext cx="4969803" cy="221987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29D56-73A4-EBF5-FE0F-BE365E900A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23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478B2-619E-45EC-8B3C-74AC29278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6315" r="-322" b="16632"/>
          <a:stretch/>
        </p:blipFill>
        <p:spPr>
          <a:xfrm>
            <a:off x="1971675" y="1219203"/>
            <a:ext cx="8229600" cy="4629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26C47-F5C5-418C-86D6-761E730F5106}"/>
              </a:ext>
            </a:extLst>
          </p:cNvPr>
          <p:cNvSpPr txBox="1"/>
          <p:nvPr/>
        </p:nvSpPr>
        <p:spPr>
          <a:xfrm>
            <a:off x="4151788" y="2780928"/>
            <a:ext cx="4077815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3000" i="1" dirty="0"/>
              <a:t>Electrographic status epilepticus </a:t>
            </a:r>
          </a:p>
          <a:p>
            <a:pPr algn="ctr"/>
            <a:r>
              <a:rPr lang="en-CA" sz="3000" i="1" dirty="0"/>
              <a:t>(Continuous background)</a:t>
            </a:r>
            <a:endParaRPr lang="en-US" sz="3000" i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E3C78D-FA36-6F42-E949-4E5EC5707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Clinical Case: EEG Day #4 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9554C-5CB5-0B59-FB01-1C1EB31BEB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2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Neurophysiological testing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J. Kromm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02BA-FF1D-7308-F994-6DE73449C1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69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80EB2-43AA-F0ED-E6A0-B78DA05298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 dirty="0"/>
              <a:t>An EEG should be considered beyond 72h among comatose patients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The absence of EEG reactivity is highly sensitive and could be used to indicate a poor prognosis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Bilateral absent N20 potentials on SSEP are highly specific to indicate a poor prognosis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All of the above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None of the above</a:t>
            </a:r>
          </a:p>
          <a:p>
            <a:pPr marL="514350" indent="-514350">
              <a:buFont typeface="+mj-lt"/>
              <a:buAutoNum type="alphaUcPeriod"/>
            </a:pPr>
            <a:endParaRPr lang="en-CA" b="1" dirty="0"/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87AEF-6B68-6083-F90F-280EE791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of the following is true?</a:t>
            </a:r>
            <a:endParaRPr lang="en-CA" b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EA356770-CAD9-E7D7-46FD-60A0B2545715}"/>
              </a:ext>
            </a:extLst>
          </p:cNvPr>
          <p:cNvSpPr/>
          <p:nvPr/>
        </p:nvSpPr>
        <p:spPr>
          <a:xfrm>
            <a:off x="5636023" y="4114800"/>
            <a:ext cx="304800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BC0411-9416-6E9B-45DF-3C8B22FBBA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3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646016-1CCA-B987-4149-62574693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EEG and SSEPs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408B2-4B49-0B06-848A-22289BE754E5}"/>
              </a:ext>
            </a:extLst>
          </p:cNvPr>
          <p:cNvSpPr txBox="1"/>
          <p:nvPr/>
        </p:nvSpPr>
        <p:spPr>
          <a:xfrm>
            <a:off x="3150006" y="118963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0D83E-219C-B731-51FB-744A97DA546A}"/>
              </a:ext>
            </a:extLst>
          </p:cNvPr>
          <p:cNvSpPr txBox="1"/>
          <p:nvPr/>
        </p:nvSpPr>
        <p:spPr>
          <a:xfrm>
            <a:off x="8056851" y="118605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50CA0-1CE0-D95C-E04F-397C250B918D}"/>
              </a:ext>
            </a:extLst>
          </p:cNvPr>
          <p:cNvSpPr txBox="1"/>
          <p:nvPr/>
        </p:nvSpPr>
        <p:spPr>
          <a:xfrm>
            <a:off x="6744072" y="1533018"/>
            <a:ext cx="3312368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/>
              <a:t>Somatosensory evoked potential</a:t>
            </a:r>
            <a:r>
              <a:rPr lang="en-US" sz="1400" dirty="0"/>
              <a:t> (</a:t>
            </a:r>
            <a:r>
              <a:rPr lang="en-US" sz="1400" b="1" dirty="0"/>
              <a:t>SSEP</a:t>
            </a:r>
            <a:r>
              <a:rPr lang="en-US" sz="1400" dirty="0"/>
              <a:t>) record the transmission of a sensory stimulus from the sensing nerve to the brain and thus test the integrity of this pathway.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8CEAC-38CD-8A67-8624-F7F95148728E}"/>
              </a:ext>
            </a:extLst>
          </p:cNvPr>
          <p:cNvSpPr txBox="1"/>
          <p:nvPr/>
        </p:nvSpPr>
        <p:spPr>
          <a:xfrm>
            <a:off x="1940738" y="1560425"/>
            <a:ext cx="373854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/>
              <a:t>An </a:t>
            </a:r>
            <a:r>
              <a:rPr lang="en-US" sz="1400" b="1" dirty="0"/>
              <a:t>electroencephalography</a:t>
            </a:r>
            <a:r>
              <a:rPr lang="en-US" sz="1400" dirty="0"/>
              <a:t> (</a:t>
            </a:r>
            <a:r>
              <a:rPr lang="en-US" sz="1400" b="1" dirty="0"/>
              <a:t>EEG</a:t>
            </a:r>
            <a:r>
              <a:rPr lang="en-US" sz="1400" dirty="0"/>
              <a:t>) records brain activity and can detect seizures and other abnormalities suggestive of brain dysfunction/damage. </a:t>
            </a:r>
            <a:endParaRPr lang="en-US" sz="1400" dirty="0">
              <a:cs typeface="Calibri"/>
            </a:endParaRPr>
          </a:p>
        </p:txBody>
      </p:sp>
      <p:pic>
        <p:nvPicPr>
          <p:cNvPr id="3" name="Picture 2" descr="A diagram of a brain and a diagram of a brain&#10;&#10;Description automatically generated">
            <a:extLst>
              <a:ext uri="{FF2B5EF4-FFF2-40B4-BE49-F238E27FC236}">
                <a16:creationId xmlns:a16="http://schemas.microsoft.com/office/drawing/2014/main" id="{E935ABF3-9033-A13D-1568-A0E6ABCF9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" r="227" b="-305"/>
          <a:stretch/>
        </p:blipFill>
        <p:spPr>
          <a:xfrm>
            <a:off x="6560264" y="2749263"/>
            <a:ext cx="3793573" cy="2904077"/>
          </a:xfrm>
          <a:prstGeom prst="rect">
            <a:avLst/>
          </a:prstGeom>
        </p:spPr>
      </p:pic>
      <p:pic>
        <p:nvPicPr>
          <p:cNvPr id="11" name="Picture 10" descr="A diagram of a diagram of a person&amp;#39;s body&#10;&#10;Description automatically generated">
            <a:extLst>
              <a:ext uri="{FF2B5EF4-FFF2-40B4-BE49-F238E27FC236}">
                <a16:creationId xmlns:a16="http://schemas.microsoft.com/office/drawing/2014/main" id="{C134D7AD-D3A8-5760-3533-45994E197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391" y="2753278"/>
            <a:ext cx="4393709" cy="2728340"/>
          </a:xfrm>
          <a:prstGeom prst="rect">
            <a:avLst/>
          </a:prstGeom>
        </p:spPr>
      </p:pic>
      <p:pic>
        <p:nvPicPr>
          <p:cNvPr id="12" name="Picture 11" descr="A side view of a person&amp;#39;s head&#10;&#10;Description automatically generated">
            <a:extLst>
              <a:ext uri="{FF2B5EF4-FFF2-40B4-BE49-F238E27FC236}">
                <a16:creationId xmlns:a16="http://schemas.microsoft.com/office/drawing/2014/main" id="{13F8D46F-9BA3-B384-2BBA-755638562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579" y="4476566"/>
            <a:ext cx="1562100" cy="20002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AF680E-1017-5F13-881A-E5EDD19B4AF4}"/>
              </a:ext>
            </a:extLst>
          </p:cNvPr>
          <p:cNvSpPr/>
          <p:nvPr/>
        </p:nvSpPr>
        <p:spPr>
          <a:xfrm>
            <a:off x="3200988" y="5772370"/>
            <a:ext cx="370702" cy="35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B01069-F7EC-EC1A-6CFC-C72900D545DE}"/>
              </a:ext>
            </a:extLst>
          </p:cNvPr>
          <p:cNvSpPr/>
          <p:nvPr/>
        </p:nvSpPr>
        <p:spPr>
          <a:xfrm>
            <a:off x="6533747" y="2748064"/>
            <a:ext cx="121595" cy="218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B1764-9123-5566-3DB6-1544565C00AA}"/>
              </a:ext>
            </a:extLst>
          </p:cNvPr>
          <p:cNvSpPr/>
          <p:nvPr/>
        </p:nvSpPr>
        <p:spPr>
          <a:xfrm>
            <a:off x="7825948" y="2736141"/>
            <a:ext cx="105915" cy="24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B96517D-0FC4-4637-6C17-D73C3A0D79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032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3723-EFC0-9C07-DEFA-BD8E246DA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Neurophysiological testing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E4602-057A-8FB2-2EC9-6C48C3CCB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11" y="1199236"/>
            <a:ext cx="5226835" cy="1672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EABC52-66CE-6FC9-C067-3C5C66B03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473" y="3075602"/>
            <a:ext cx="8683268" cy="28604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4C8C77-5661-7146-D568-7873A7EE92B4}"/>
              </a:ext>
            </a:extLst>
          </p:cNvPr>
          <p:cNvSpPr/>
          <p:nvPr/>
        </p:nvSpPr>
        <p:spPr>
          <a:xfrm>
            <a:off x="6096002" y="2912664"/>
            <a:ext cx="105915" cy="300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F462E6-7987-5CBD-E10A-6BA1E5B28DD9}"/>
              </a:ext>
            </a:extLst>
          </p:cNvPr>
          <p:cNvSpPr/>
          <p:nvPr/>
        </p:nvSpPr>
        <p:spPr>
          <a:xfrm>
            <a:off x="1700527" y="3036234"/>
            <a:ext cx="105915" cy="176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C85D4-6AB2-10A5-12A9-354CD26E0698}"/>
              </a:ext>
            </a:extLst>
          </p:cNvPr>
          <p:cNvSpPr txBox="1"/>
          <p:nvPr/>
        </p:nvSpPr>
        <p:spPr>
          <a:xfrm>
            <a:off x="1859400" y="2824401"/>
            <a:ext cx="42701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Calibri"/>
              </a:rPr>
              <a:t>Synchronous Burst Suppression </a:t>
            </a:r>
            <a:r>
              <a:rPr lang="en-US" b="1" u="sng" dirty="0">
                <a:solidFill>
                  <a:srgbClr val="C00000"/>
                </a:solidFill>
                <a:cs typeface="Calibri"/>
              </a:rPr>
              <a:t>&gt;</a:t>
            </a:r>
            <a:r>
              <a:rPr lang="en-US" b="1" dirty="0">
                <a:solidFill>
                  <a:srgbClr val="C00000"/>
                </a:solidFill>
                <a:cs typeface="Calibri"/>
              </a:rPr>
              <a:t>24hrs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5AFCC-3749-A3EA-A455-5766B9C27EC9}"/>
              </a:ext>
            </a:extLst>
          </p:cNvPr>
          <p:cNvSpPr txBox="1"/>
          <p:nvPr/>
        </p:nvSpPr>
        <p:spPr>
          <a:xfrm>
            <a:off x="6096003" y="2789096"/>
            <a:ext cx="48968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Calibri"/>
              </a:rPr>
              <a:t>Non-synchronous Burst Suppression </a:t>
            </a:r>
            <a:r>
              <a:rPr lang="en-US" b="1" u="sng" dirty="0">
                <a:solidFill>
                  <a:srgbClr val="C00000"/>
                </a:solidFill>
                <a:cs typeface="Calibri"/>
              </a:rPr>
              <a:t>&gt;</a:t>
            </a:r>
            <a:r>
              <a:rPr lang="en-US" b="1" dirty="0">
                <a:solidFill>
                  <a:srgbClr val="C00000"/>
                </a:solidFill>
                <a:cs typeface="Calibri"/>
              </a:rPr>
              <a:t>24hrs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43DE708-5743-1531-477E-BB95FA0A2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129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174586-EFA6-72D7-3029-35A298565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Neurophysiological testing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E4602-057A-8FB2-2EC9-6C48C3CCB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11" y="1199236"/>
            <a:ext cx="5226835" cy="1672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graph with lines on it&#10;&#10;Description automatically generated">
            <a:extLst>
              <a:ext uri="{FF2B5EF4-FFF2-40B4-BE49-F238E27FC236}">
                <a16:creationId xmlns:a16="http://schemas.microsoft.com/office/drawing/2014/main" id="{4E2EFFA3-CD50-29E3-14BA-81E8B2530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69" y="3050787"/>
            <a:ext cx="4296620" cy="2998294"/>
          </a:xfrm>
          <a:prstGeom prst="rect">
            <a:avLst/>
          </a:prstGeom>
        </p:spPr>
      </p:pic>
      <p:pic>
        <p:nvPicPr>
          <p:cNvPr id="5" name="Picture 4" descr="A graph of a heart beat&#10;&#10;Description automatically generated">
            <a:extLst>
              <a:ext uri="{FF2B5EF4-FFF2-40B4-BE49-F238E27FC236}">
                <a16:creationId xmlns:a16="http://schemas.microsoft.com/office/drawing/2014/main" id="{1BD6DF28-413B-764F-05C0-370D95973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991" y="3054604"/>
            <a:ext cx="4437840" cy="28759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1DA9F0-8F99-E8D7-A77F-14358D353B64}"/>
              </a:ext>
            </a:extLst>
          </p:cNvPr>
          <p:cNvSpPr/>
          <p:nvPr/>
        </p:nvSpPr>
        <p:spPr>
          <a:xfrm>
            <a:off x="1647570" y="2983274"/>
            <a:ext cx="194177" cy="158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62C99-5ABF-AF7B-D95E-BDC3E2039107}"/>
              </a:ext>
            </a:extLst>
          </p:cNvPr>
          <p:cNvSpPr txBox="1"/>
          <p:nvPr/>
        </p:nvSpPr>
        <p:spPr>
          <a:xfrm>
            <a:off x="2618457" y="2824401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Calibri"/>
              </a:rPr>
              <a:t>Suppression </a:t>
            </a:r>
            <a:r>
              <a:rPr lang="en-US" b="1" u="sng" dirty="0">
                <a:solidFill>
                  <a:srgbClr val="C00000"/>
                </a:solidFill>
                <a:cs typeface="Calibri"/>
              </a:rPr>
              <a:t>&gt;</a:t>
            </a:r>
            <a:r>
              <a:rPr lang="en-US" b="1" dirty="0">
                <a:solidFill>
                  <a:srgbClr val="C00000"/>
                </a:solidFill>
                <a:cs typeface="Calibri"/>
              </a:rPr>
              <a:t> 72hrs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97B79-2EC0-D9C4-A9C3-21AC61B76D10}"/>
              </a:ext>
            </a:extLst>
          </p:cNvPr>
          <p:cNvSpPr txBox="1"/>
          <p:nvPr/>
        </p:nvSpPr>
        <p:spPr>
          <a:xfrm>
            <a:off x="6307832" y="2806748"/>
            <a:ext cx="4137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Calibri"/>
              </a:rPr>
              <a:t>GPDs + Suppressed Background </a:t>
            </a:r>
            <a:r>
              <a:rPr lang="en-US" b="1" u="sng" dirty="0">
                <a:solidFill>
                  <a:srgbClr val="C00000"/>
                </a:solidFill>
                <a:cs typeface="Calibri"/>
              </a:rPr>
              <a:t>&gt;</a:t>
            </a:r>
            <a:r>
              <a:rPr lang="en-US" b="1" dirty="0">
                <a:solidFill>
                  <a:srgbClr val="C00000"/>
                </a:solidFill>
                <a:cs typeface="Calibri"/>
              </a:rPr>
              <a:t>24hrs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A92CA3E-A355-68AD-A9AC-23A2ED8475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68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53DE6-BDA3-ECE5-78D6-F36B9989F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Neurophysiological testing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8A842-2E9E-E183-A7F1-D3F917E5F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69" y="1455456"/>
            <a:ext cx="5240218" cy="1976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857954-59FD-6029-0747-F722DA9FDA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5D3121-5134-F7FF-5721-D3AFA515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Speakers (continued)</a:t>
            </a:r>
            <a:endParaRPr lang="en-CA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AD18D0-947F-3B56-9168-3C5009F71A99}"/>
              </a:ext>
            </a:extLst>
          </p:cNvPr>
          <p:cNvGrpSpPr/>
          <p:nvPr/>
        </p:nvGrpSpPr>
        <p:grpSpPr>
          <a:xfrm>
            <a:off x="1724800" y="1812219"/>
            <a:ext cx="8742405" cy="3253576"/>
            <a:chOff x="383157" y="1870737"/>
            <a:chExt cx="8742405" cy="3253576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74F84ACB-3D45-9B72-D208-04D0BA95CA18}"/>
                </a:ext>
              </a:extLst>
            </p:cNvPr>
            <p:cNvSpPr txBox="1">
              <a:spLocks/>
            </p:cNvSpPr>
            <p:nvPr/>
          </p:nvSpPr>
          <p:spPr>
            <a:xfrm>
              <a:off x="383157" y="4030887"/>
              <a:ext cx="2006135" cy="46674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 Nova Cond" panose="020B0506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Craig Ainsworth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MD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McMaster University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endParaRPr lang="en-CA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Cardiology/Critical Care</a:t>
              </a: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B9FE49-C8D3-0EF1-A3FE-978EAAD2E30A}"/>
                </a:ext>
              </a:extLst>
            </p:cNvPr>
            <p:cNvSpPr/>
            <p:nvPr/>
          </p:nvSpPr>
          <p:spPr>
            <a:xfrm>
              <a:off x="2263079" y="4007084"/>
              <a:ext cx="2497647" cy="1117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90000"/>
                </a:lnSpc>
              </a:pPr>
              <a:r>
                <a:rPr lang="en-CA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Julie Kromm</a:t>
              </a:r>
            </a:p>
            <a:p>
              <a:pPr algn="ctr" defTabSz="685800">
                <a:lnSpc>
                  <a:spcPct val="90000"/>
                </a:lnSpc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MD</a:t>
              </a:r>
            </a:p>
            <a:p>
              <a:pPr algn="ctr" defTabSz="685800">
                <a:lnSpc>
                  <a:spcPct val="90000"/>
                </a:lnSpc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University of Calgary</a:t>
              </a:r>
            </a:p>
            <a:p>
              <a:pPr algn="ctr" defTabSz="685800">
                <a:lnSpc>
                  <a:spcPct val="90000"/>
                </a:lnSpc>
              </a:pPr>
              <a:endParaRPr lang="en-CA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algn="ctr" defTabSz="685800">
                <a:lnSpc>
                  <a:spcPct val="90000"/>
                </a:lnSpc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Neurology/Critical Care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5296E0-CD04-7F0F-EFF2-C732AB8A1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266" y="1870737"/>
              <a:ext cx="1620114" cy="201287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13657D-6E3F-3E2E-45D0-C7BD3BBD0359}"/>
                </a:ext>
              </a:extLst>
            </p:cNvPr>
            <p:cNvSpPr txBox="1">
              <a:spLocks/>
            </p:cNvSpPr>
            <p:nvPr/>
          </p:nvSpPr>
          <p:spPr>
            <a:xfrm>
              <a:off x="4521640" y="4025648"/>
              <a:ext cx="2677604" cy="46674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Mypinder Sekhon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MD PhD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University of British Columbia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endParaRPr lang="en-CA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Critical Care</a:t>
              </a: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61E82F0F-1E52-5A93-E671-E026DC0F3450}"/>
                </a:ext>
              </a:extLst>
            </p:cNvPr>
            <p:cNvSpPr txBox="1">
              <a:spLocks/>
            </p:cNvSpPr>
            <p:nvPr/>
          </p:nvSpPr>
          <p:spPr>
            <a:xfrm>
              <a:off x="6988733" y="4025648"/>
              <a:ext cx="2136829" cy="46674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Sean van Diepen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MD MSc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University of Alberta</a:t>
              </a:r>
            </a:p>
            <a:p>
              <a:pPr marL="0" indent="0" algn="ctr" defTabSz="685800">
                <a:spcBef>
                  <a:spcPts val="0"/>
                </a:spcBef>
                <a:buNone/>
              </a:pPr>
              <a:endParaRPr lang="en-CA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algn="ctr" defTabSz="685800">
                <a:spcBef>
                  <a:spcPts val="0"/>
                </a:spcBef>
                <a:buNone/>
              </a:pPr>
              <a:r>
                <a:rPr lang="en-CA" sz="14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Cardiology/Critical Care</a:t>
              </a: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  <a:p>
              <a:pPr marL="0" indent="0" defTabSz="685800">
                <a:spcBef>
                  <a:spcPts val="750"/>
                </a:spcBef>
                <a:buNone/>
              </a:pPr>
              <a:endParaRPr lang="en-CA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C9387C-EBA4-6C39-8C50-F2EA5C14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1" b="14679"/>
            <a:stretch/>
          </p:blipFill>
          <p:spPr>
            <a:xfrm>
              <a:off x="4838464" y="1886688"/>
              <a:ext cx="1910072" cy="19969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D794DC8-887A-2B08-A0FF-9E34A1AC9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1" r="17606"/>
            <a:stretch/>
          </p:blipFill>
          <p:spPr>
            <a:xfrm>
              <a:off x="7119532" y="1871262"/>
              <a:ext cx="1875232" cy="2032884"/>
            </a:xfrm>
            <a:prstGeom prst="rect">
              <a:avLst/>
            </a:prstGeom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85BF7BC-590E-B01E-41EE-53DFD4A474A6}"/>
              </a:ext>
            </a:extLst>
          </p:cNvPr>
          <p:cNvSpPr txBox="1"/>
          <p:nvPr/>
        </p:nvSpPr>
        <p:spPr>
          <a:xfrm>
            <a:off x="1856780" y="5207836"/>
            <a:ext cx="50427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/>
              <a:t>Planning Committee:</a:t>
            </a:r>
          </a:p>
          <a:p>
            <a:r>
              <a:rPr lang="en-US" sz="1400" b="1" dirty="0"/>
              <a:t>Christopher Overgaard</a:t>
            </a:r>
            <a:r>
              <a:rPr lang="en-US" sz="1400" dirty="0"/>
              <a:t>, MD, MSc, University of Toronto, Cardiology</a:t>
            </a:r>
          </a:p>
          <a:p>
            <a:r>
              <a:rPr lang="en-US" sz="1400" b="1" dirty="0"/>
              <a:t>Gary Hunter</a:t>
            </a:r>
            <a:r>
              <a:rPr lang="en-US" sz="1400" dirty="0"/>
              <a:t>, MD, University of Saskatchewan, Neurology</a:t>
            </a:r>
          </a:p>
          <a:p>
            <a:r>
              <a:rPr lang="en-US" sz="1400" b="1" dirty="0"/>
              <a:t>Damon Scales</a:t>
            </a:r>
            <a:r>
              <a:rPr lang="en-US" sz="1400" dirty="0"/>
              <a:t>, MD, PhD, University of Toronto, Critical Care</a:t>
            </a:r>
          </a:p>
        </p:txBody>
      </p:sp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F1045EE3-1496-0DE4-0A77-486C534A2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780" y="1811536"/>
            <a:ext cx="1638300" cy="203835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C28E1A-C622-3FF8-E9FD-9C84F84BCD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D8E04-DE34-957E-AF36-B3E52A4C2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Neurophysiological testing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BD5E0-F330-64CA-1ADE-822CAC1EE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082"/>
          <a:stretch/>
        </p:blipFill>
        <p:spPr>
          <a:xfrm>
            <a:off x="1731714" y="1176772"/>
            <a:ext cx="4789857" cy="2115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13436B-15B9-689A-1ECE-AF9269D7B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20"/>
          <a:stretch/>
        </p:blipFill>
        <p:spPr>
          <a:xfrm>
            <a:off x="1732303" y="3546121"/>
            <a:ext cx="4789857" cy="16868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80758-ADE4-2213-C256-14724A866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88" y="1418390"/>
            <a:ext cx="4084790" cy="440957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94EF1-6F0D-05B0-DD9E-A32673F443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88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2EEE-BF2B-2E8C-FEFF-7484D06ED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Multimodality </a:t>
            </a:r>
            <a:r>
              <a:rPr lang="en-US" b="1" dirty="0" err="1"/>
              <a:t>Neuroprognostication</a:t>
            </a:r>
            <a:endParaRPr lang="en-CA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S. van Diepen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72F2A-3BC8-B1D5-3D5C-FA68331AF8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99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9475E-3FD5-C49E-7E50-B14E536846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Day 1 to 9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Invasive monitoring guided care</a:t>
            </a:r>
          </a:p>
          <a:p>
            <a:pPr lvl="1"/>
            <a:r>
              <a:rPr lang="en-CA" b="1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Day 6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Sedation withheld; weak withdrawal x 4; brainstem intact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Day 32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Discharged from ICU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Day 34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E2, no movement to stimulation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Day 45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E3, flexion posturing x 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Day 60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E4, non-purposeful movement, vocalizations and outbursts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Day 70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make eye contact, localize, repeating words</a:t>
            </a:r>
          </a:p>
          <a:p>
            <a:endParaRPr lang="en-CA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4454B035-ADE1-4E7B-A6C2-D0CBD926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r>
              <a:rPr lang="en-US" i="1" dirty="0"/>
              <a:t>Clinical Case: In-hospital course</a:t>
            </a:r>
            <a:endParaRPr lang="en-CA" dirty="0">
              <a:solidFill>
                <a:schemeClr val="tx1">
                  <a:lumMod val="85000"/>
                  <a:lumOff val="15000"/>
                </a:schemeClr>
              </a:solidFill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354B2-75B5-5991-42BC-6C96904A61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2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42914-0692-D0A8-062F-07A23E102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CA" dirty="0"/>
              <a:t>Definitive </a:t>
            </a:r>
            <a:r>
              <a:rPr lang="en-CA" dirty="0" err="1"/>
              <a:t>neuroprognostication</a:t>
            </a:r>
            <a:r>
              <a:rPr lang="en-CA" dirty="0"/>
              <a:t> should occur by Day 5 following ROSC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A single modality is sufficient for accurate </a:t>
            </a:r>
            <a:r>
              <a:rPr lang="en-CA" dirty="0" err="1"/>
              <a:t>neuroprognostication</a:t>
            </a:r>
            <a:r>
              <a:rPr lang="en-CA" dirty="0"/>
              <a:t> but only if it is highly specific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Confounders to </a:t>
            </a:r>
            <a:r>
              <a:rPr lang="en-CA" dirty="0" err="1"/>
              <a:t>neuroprognostication</a:t>
            </a:r>
            <a:r>
              <a:rPr lang="en-CA" dirty="0"/>
              <a:t> (i.e., sedation, infection) should only be considered within the first 48h following ROSC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CA" dirty="0"/>
              <a:t>2 modalities indicating poor prognosis is associated with a low false positive rate </a:t>
            </a:r>
          </a:p>
          <a:p>
            <a:pPr marL="514350" indent="-514350">
              <a:buFont typeface="+mj-lt"/>
              <a:buAutoNum type="alphaUcPeriod"/>
            </a:pPr>
            <a:r>
              <a:rPr lang="en-CA" dirty="0"/>
              <a:t>Serum biomarkers (i.e., NSE) should be used routinely for </a:t>
            </a:r>
            <a:r>
              <a:rPr lang="en-CA" dirty="0" err="1"/>
              <a:t>neuroprognostication</a:t>
            </a:r>
            <a:endParaRPr lang="en-CA" dirty="0"/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87AEF-6B68-6083-F90F-280EE791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of the following is true?</a:t>
            </a:r>
            <a:endParaRPr lang="en-CA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D94AAFC-326C-D20E-6A34-164779857FC4}"/>
              </a:ext>
            </a:extLst>
          </p:cNvPr>
          <p:cNvSpPr/>
          <p:nvPr/>
        </p:nvSpPr>
        <p:spPr>
          <a:xfrm>
            <a:off x="4114800" y="4267200"/>
            <a:ext cx="304800" cy="304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3F9A848-CE5B-6B29-F116-08F82DE47E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39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2C53F8-288C-A37D-D787-4BA4AE55C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Evaluated 31 papers that combined </a:t>
            </a:r>
            <a:r>
              <a:rPr lang="en-US" sz="2400" dirty="0" err="1"/>
              <a:t>neuroprognostication</a:t>
            </a:r>
            <a:r>
              <a:rPr lang="en-US" sz="2400" dirty="0"/>
              <a:t> modalities including;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examination, EEG, Somatosensory evoked potentials, Neuroimaging and/or Biomarkers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Factors contributing to low methodologic quality </a:t>
            </a:r>
          </a:p>
          <a:p>
            <a:pPr marL="300038" lvl="1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Lacked of a reference gold standard for withdrawal of life sustaining therapy</a:t>
            </a:r>
          </a:p>
          <a:p>
            <a:pPr marL="300038" lvl="1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test blinding</a:t>
            </a:r>
          </a:p>
          <a:p>
            <a:pPr marL="300038" lvl="1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Verification bias</a:t>
            </a:r>
          </a:p>
          <a:p>
            <a:pPr marL="300038" lvl="1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selection bias</a:t>
            </a:r>
          </a:p>
          <a:p>
            <a:pPr marL="300038" lvl="1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Lack of control populations</a:t>
            </a:r>
          </a:p>
          <a:p>
            <a:pPr marL="300038" lvl="1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Differential timing of tests and outcomes between studies</a:t>
            </a:r>
          </a:p>
          <a:p>
            <a:pPr marL="300038" lvl="1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center and retrospective designs</a:t>
            </a:r>
          </a:p>
          <a:p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FA4879-196C-E600-C78E-AA889D355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Multimodal Studies</a:t>
            </a:r>
            <a:endParaRPr lang="en-CA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280DAD-A610-5431-6866-46408245C8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648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50646-514D-007A-76B0-88C76799E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Single center prospective cohort of n=134 adult pts with OHCA</a:t>
            </a:r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B48E6-4355-46F3-977A-D375CD4C0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Representative Study #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2F5B8-5939-42D9-884B-45D68F4BE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868" y="2311981"/>
            <a:ext cx="8504959" cy="2954469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572CCFF4-AE5B-4DC8-812E-1EEB87B929C2}"/>
              </a:ext>
            </a:extLst>
          </p:cNvPr>
          <p:cNvSpPr/>
          <p:nvPr/>
        </p:nvSpPr>
        <p:spPr>
          <a:xfrm>
            <a:off x="7620004" y="2623709"/>
            <a:ext cx="1110095" cy="2556163"/>
          </a:xfrm>
          <a:prstGeom prst="frame">
            <a:avLst>
              <a:gd name="adj1" fmla="val 267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454986-6E5F-4784-B895-47372A477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864" y="2311981"/>
            <a:ext cx="8697842" cy="2954469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7978EEEA-CA12-4797-9108-3D25B48117FC}"/>
              </a:ext>
            </a:extLst>
          </p:cNvPr>
          <p:cNvSpPr/>
          <p:nvPr/>
        </p:nvSpPr>
        <p:spPr>
          <a:xfrm>
            <a:off x="7620004" y="4191000"/>
            <a:ext cx="969818" cy="379268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D5500B-FE45-4453-AA6C-076533EE0D9F}"/>
              </a:ext>
            </a:extLst>
          </p:cNvPr>
          <p:cNvSpPr txBox="1"/>
          <p:nvPr/>
        </p:nvSpPr>
        <p:spPr>
          <a:xfrm>
            <a:off x="9113286" y="5544311"/>
            <a:ext cx="1398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Oddi CCM 2014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A7194-AA63-4E2C-140C-CAA13D74B5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A9AC18-F2CD-DAEE-A661-02FB02022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371601"/>
            <a:ext cx="10999788" cy="16216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Prospective  Series n=346 pts with cardiac arrest from 7 centers</a:t>
            </a:r>
          </a:p>
          <a:p>
            <a:r>
              <a:rPr lang="en-US" dirty="0"/>
              <a:t>All underwent SSEP, CT and EEG</a:t>
            </a:r>
          </a:p>
          <a:p>
            <a:r>
              <a:rPr lang="en-US" dirty="0"/>
              <a:t>Only underwent WLST after death by neurologic criteria</a:t>
            </a:r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C48EC-FF02-4752-B60F-8FE48123C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Representative Study #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22B33-F119-48BE-9D27-9F9A308D0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195" y="3041310"/>
            <a:ext cx="7870813" cy="2959440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68CB5D27-BFF7-44A4-A7B4-FAE7CBFB6750}"/>
              </a:ext>
            </a:extLst>
          </p:cNvPr>
          <p:cNvSpPr/>
          <p:nvPr/>
        </p:nvSpPr>
        <p:spPr>
          <a:xfrm>
            <a:off x="2012373" y="3640267"/>
            <a:ext cx="7658100" cy="649431"/>
          </a:xfrm>
          <a:prstGeom prst="frame">
            <a:avLst>
              <a:gd name="adj1" fmla="val 425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8FD52-2235-4D35-95EC-36B3D0487AD8}"/>
              </a:ext>
            </a:extLst>
          </p:cNvPr>
          <p:cNvSpPr txBox="1"/>
          <p:nvPr/>
        </p:nvSpPr>
        <p:spPr>
          <a:xfrm>
            <a:off x="9011201" y="5765963"/>
            <a:ext cx="1719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Scarpino</a:t>
            </a:r>
            <a:r>
              <a:rPr lang="en-US" sz="1200" dirty="0"/>
              <a:t> Resus 2019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04CF7BF-666F-4C1C-5337-D057C1DAAF59}"/>
              </a:ext>
            </a:extLst>
          </p:cNvPr>
          <p:cNvSpPr/>
          <p:nvPr/>
        </p:nvSpPr>
        <p:spPr>
          <a:xfrm>
            <a:off x="1994188" y="4193437"/>
            <a:ext cx="7658100" cy="607163"/>
          </a:xfrm>
          <a:prstGeom prst="frame">
            <a:avLst>
              <a:gd name="adj1" fmla="val 425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0E75BBA-805E-E6D5-B4E3-A8FE90ACFC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4E9A2-076C-9E77-559D-FEC1F2249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Recommendation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19B2C-1A2D-D480-9B3C-05F3B2A69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66" t="8690" r="51317" b="43883"/>
          <a:stretch/>
        </p:blipFill>
        <p:spPr>
          <a:xfrm>
            <a:off x="3647728" y="1741024"/>
            <a:ext cx="4536504" cy="44246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FB9D34-D1C8-9C40-2AAF-28597383FD69}"/>
              </a:ext>
            </a:extLst>
          </p:cNvPr>
          <p:cNvSpPr/>
          <p:nvPr/>
        </p:nvSpPr>
        <p:spPr>
          <a:xfrm>
            <a:off x="3467708" y="3534825"/>
            <a:ext cx="4752528" cy="10062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4CD82B-89EB-4CA0-A29C-CB3B4FE52180}"/>
              </a:ext>
            </a:extLst>
          </p:cNvPr>
          <p:cNvSpPr/>
          <p:nvPr/>
        </p:nvSpPr>
        <p:spPr>
          <a:xfrm>
            <a:off x="3503712" y="4444851"/>
            <a:ext cx="4680520" cy="15559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F32EA-9F13-3ECE-2D6B-E11D98BCFE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7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4E5B19-D543-8902-3063-4ED97BD84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080" y="1475279"/>
            <a:ext cx="8669838" cy="44644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45575-A216-E0A4-29F8-1DE340A95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Integrated </a:t>
            </a:r>
            <a:r>
              <a:rPr lang="en-US" dirty="0" err="1"/>
              <a:t>Neuroprognostication</a:t>
            </a:r>
            <a:r>
              <a:rPr lang="en-US" dirty="0"/>
              <a:t> Approach</a:t>
            </a:r>
          </a:p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7A67B-AF07-1F81-8C05-6FCDC8117E44}"/>
              </a:ext>
            </a:extLst>
          </p:cNvPr>
          <p:cNvSpPr txBox="1"/>
          <p:nvPr/>
        </p:nvSpPr>
        <p:spPr>
          <a:xfrm>
            <a:off x="8969695" y="5723755"/>
            <a:ext cx="1719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Fordyce CJC 2022</a:t>
            </a: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C7C30BDE-0532-FBAA-76B6-9B3EC72245DA}"/>
              </a:ext>
            </a:extLst>
          </p:cNvPr>
          <p:cNvSpPr/>
          <p:nvPr/>
        </p:nvSpPr>
        <p:spPr>
          <a:xfrm>
            <a:off x="7467600" y="2438400"/>
            <a:ext cx="2590800" cy="533400"/>
          </a:xfrm>
          <a:prstGeom prst="frame">
            <a:avLst>
              <a:gd name="adj1" fmla="val 2453"/>
            </a:avLst>
          </a:prstGeom>
          <a:solidFill>
            <a:sysClr val="windowText" lastClr="00000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810E6F97-BCE3-FDF0-3BCD-FBDA480ABB79}"/>
              </a:ext>
            </a:extLst>
          </p:cNvPr>
          <p:cNvSpPr/>
          <p:nvPr/>
        </p:nvSpPr>
        <p:spPr>
          <a:xfrm>
            <a:off x="7467600" y="3017747"/>
            <a:ext cx="2590800" cy="405549"/>
          </a:xfrm>
          <a:prstGeom prst="frame">
            <a:avLst>
              <a:gd name="adj1" fmla="val 2453"/>
            </a:avLst>
          </a:prstGeom>
          <a:solidFill>
            <a:srgbClr val="AE1022"/>
          </a:solidFill>
          <a:ln w="25400" cap="flat" cmpd="sng" algn="ctr">
            <a:solidFill>
              <a:srgbClr val="F28C26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0FD758E8-7ED1-EBFF-F535-DCD9EEDD5DC9}"/>
              </a:ext>
            </a:extLst>
          </p:cNvPr>
          <p:cNvSpPr/>
          <p:nvPr/>
        </p:nvSpPr>
        <p:spPr>
          <a:xfrm>
            <a:off x="7467600" y="3469240"/>
            <a:ext cx="2590800" cy="569363"/>
          </a:xfrm>
          <a:prstGeom prst="frame">
            <a:avLst>
              <a:gd name="adj1" fmla="val 2453"/>
            </a:avLst>
          </a:prstGeom>
          <a:solidFill>
            <a:srgbClr val="AE1022"/>
          </a:solidFill>
          <a:ln w="25400" cap="flat" cmpd="sng" algn="ctr">
            <a:solidFill>
              <a:srgbClr val="AE102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6830A8A-209A-9547-7E92-3587C7D6B0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A4FE2-4DC0-F2AD-7831-15052059A1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err="1"/>
              <a:t>Neuroprognostication</a:t>
            </a:r>
            <a:r>
              <a:rPr lang="en-US" dirty="0"/>
              <a:t> should be protocolized and multimodal </a:t>
            </a:r>
          </a:p>
          <a:p>
            <a:pPr marL="457200" indent="-457200">
              <a:buAutoNum type="arabicPeriod"/>
            </a:pPr>
            <a:r>
              <a:rPr lang="en-US" dirty="0"/>
              <a:t>Early withdrawal-of-care recommendations should be based adverse prognostic findings from 2+ modalities </a:t>
            </a:r>
          </a:p>
          <a:p>
            <a:endParaRPr lang="en-CA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E5CF72-DE9B-DBAE-604D-4BE6B1AD1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F336F-3F6D-60F8-4896-D3F711A18A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11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55904-887B-4316-2D47-B40DD410E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Conflict of Interest*</a:t>
            </a:r>
            <a:endParaRPr lang="en-CA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058B6C-AB80-4DB6-DD2C-36424D6F8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900645"/>
              </p:ext>
            </p:extLst>
          </p:nvPr>
        </p:nvGraphicFramePr>
        <p:xfrm>
          <a:off x="1447800" y="1079612"/>
          <a:ext cx="8485471" cy="5051732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1671863">
                  <a:extLst>
                    <a:ext uri="{9D8B030D-6E8A-4147-A177-3AD203B41FA5}">
                      <a16:colId xmlns:a16="http://schemas.microsoft.com/office/drawing/2014/main" val="3003182203"/>
                    </a:ext>
                  </a:extLst>
                </a:gridCol>
                <a:gridCol w="1829777">
                  <a:extLst>
                    <a:ext uri="{9D8B030D-6E8A-4147-A177-3AD203B41FA5}">
                      <a16:colId xmlns:a16="http://schemas.microsoft.com/office/drawing/2014/main" val="230789228"/>
                    </a:ext>
                  </a:extLst>
                </a:gridCol>
                <a:gridCol w="1689681">
                  <a:extLst>
                    <a:ext uri="{9D8B030D-6E8A-4147-A177-3AD203B41FA5}">
                      <a16:colId xmlns:a16="http://schemas.microsoft.com/office/drawing/2014/main" val="1171031962"/>
                    </a:ext>
                  </a:extLst>
                </a:gridCol>
                <a:gridCol w="1647075">
                  <a:extLst>
                    <a:ext uri="{9D8B030D-6E8A-4147-A177-3AD203B41FA5}">
                      <a16:colId xmlns:a16="http://schemas.microsoft.com/office/drawing/2014/main" val="3328036950"/>
                    </a:ext>
                  </a:extLst>
                </a:gridCol>
                <a:gridCol w="1647075">
                  <a:extLst>
                    <a:ext uri="{9D8B030D-6E8A-4147-A177-3AD203B41FA5}">
                      <a16:colId xmlns:a16="http://schemas.microsoft.com/office/drawing/2014/main" val="3881447529"/>
                    </a:ext>
                  </a:extLst>
                </a:gridCol>
              </a:tblGrid>
              <a:tr h="62429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endParaRPr lang="en-CA" sz="1400" dirty="0"/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Any direct financial payments including receipt of honoraria</a:t>
                      </a:r>
                      <a:endParaRPr lang="en-CA" sz="1400" dirty="0"/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Membership on advisory boards or speaker’s bureaus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Funded grants or clinical trials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Mitigation of Bias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2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853567"/>
                  </a:ext>
                </a:extLst>
              </a:tr>
              <a:tr h="623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/>
                        <a:t>C. Fordyce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CA" sz="1050" dirty="0"/>
                        <a:t>Bayer, Novo Nordisk, Boehringer Ingelheim, Sanofi, Novartis, New Amsterdam, HLS therapeutics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Bayer, Novo Nordisk, Boehringer Ingelheim, Novartis, New Amsterdam, HLS therapeutics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CA" sz="1050" dirty="0"/>
                        <a:t>Bayer, Amgen, Novartis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CA" sz="1050" dirty="0"/>
                        <a:t>Outside scope of this work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640076"/>
                  </a:ext>
                </a:extLst>
              </a:tr>
              <a:tr h="420146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/>
                        <a:t>A. Kramer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637013"/>
                  </a:ext>
                </a:extLst>
              </a:tr>
              <a:tr h="42014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/>
                        <a:t>M. Sekhon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105723"/>
                  </a:ext>
                </a:extLst>
              </a:tr>
              <a:tr h="409211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/>
                        <a:t>E. Belley-Côté</a:t>
                      </a:r>
                      <a:endParaRPr lang="en-CA" sz="1400" dirty="0"/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7939094"/>
                  </a:ext>
                </a:extLst>
              </a:tr>
              <a:tr h="409211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/>
                        <a:t>C. Ainsworth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585048"/>
                  </a:ext>
                </a:extLst>
              </a:tr>
              <a:tr h="40921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CA" sz="1400" dirty="0"/>
                        <a:t>J. Kromm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624053"/>
                  </a:ext>
                </a:extLst>
              </a:tr>
              <a:tr h="40921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CA" sz="1400" dirty="0"/>
                        <a:t>S. van Diepen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300"/>
                        </a:spcAft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666551"/>
                  </a:ext>
                </a:extLst>
              </a:tr>
              <a:tr h="4092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/>
                        <a:t>C. Overgaard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701755"/>
                  </a:ext>
                </a:extLst>
              </a:tr>
              <a:tr h="409211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/>
                        <a:t>G. Hunter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935171"/>
                  </a:ext>
                </a:extLst>
              </a:tr>
              <a:tr h="409211"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/>
                        <a:t>D. Scales</a:t>
                      </a:r>
                    </a:p>
                  </a:txBody>
                  <a:tcPr marT="64008" marB="64008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None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dirty="0"/>
                        <a:t>N/A</a:t>
                      </a:r>
                    </a:p>
                  </a:txBody>
                  <a:tcPr marT="64008" marB="64008" anchor="ctr">
                    <a:lnL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E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1891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970E80E-E1BD-3E93-A265-DC575D437602}"/>
              </a:ext>
            </a:extLst>
          </p:cNvPr>
          <p:cNvSpPr txBox="1"/>
          <p:nvPr/>
        </p:nvSpPr>
        <p:spPr>
          <a:xfrm>
            <a:off x="1447800" y="6161161"/>
            <a:ext cx="4156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*Relationships with for-profit/not-for-profit organizations last 2 years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A82574B-E66F-C9AE-971A-28C76C59A0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781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3EC41F-EC70-7806-0312-199181273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Clinical Case: Recovery</a:t>
            </a:r>
            <a:endParaRPr lang="en-CA" dirty="0"/>
          </a:p>
        </p:txBody>
      </p:sp>
      <p:pic>
        <p:nvPicPr>
          <p:cNvPr id="3" name="Picture 2" descr="Image result for ryan jones vgh">
            <a:extLst>
              <a:ext uri="{FF2B5EF4-FFF2-40B4-BE49-F238E27FC236}">
                <a16:creationId xmlns:a16="http://schemas.microsoft.com/office/drawing/2014/main" id="{C1E44A44-E11A-CDAE-DB0F-84C28AC62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/>
          <a:stretch/>
        </p:blipFill>
        <p:spPr bwMode="auto">
          <a:xfrm>
            <a:off x="1981203" y="1619250"/>
            <a:ext cx="5350949" cy="390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EBA57-FC43-26E2-9C48-CED0A00475A6}"/>
              </a:ext>
            </a:extLst>
          </p:cNvPr>
          <p:cNvSpPr txBox="1"/>
          <p:nvPr/>
        </p:nvSpPr>
        <p:spPr>
          <a:xfrm>
            <a:off x="1905003" y="6477000"/>
            <a:ext cx="1859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Used with patient permission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92B01-D22D-6C73-7559-F53753F60623}"/>
              </a:ext>
            </a:extLst>
          </p:cNvPr>
          <p:cNvSpPr txBox="1"/>
          <p:nvPr/>
        </p:nvSpPr>
        <p:spPr>
          <a:xfrm>
            <a:off x="7620000" y="1600200"/>
            <a:ext cx="281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In-hospital 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ECHO: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Discharged with ICD – cannot exclude idiopathic VF as primary etiology of arrest</a:t>
            </a:r>
          </a:p>
          <a:p>
            <a:endParaRPr lang="en-US" dirty="0"/>
          </a:p>
          <a:p>
            <a:r>
              <a:rPr lang="en-US" u="sng" dirty="0"/>
              <a:t>Today (2023)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Remains seizure free and weaned down to 2 anti-epileptics (lacosamide and levetiracetam)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as a forest firefighter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B17C7-7BB6-8609-93F5-6063F6F95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2C4CCE-F6A5-9345-4699-97CA0EC18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Article available on ccs.ca or CJC online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83FE51-DA3F-F4E1-E162-C40432195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687" y="2190981"/>
            <a:ext cx="1371600" cy="1838325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374D3A1-EB8A-BB7F-68B0-43738FC60C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© Canadian Cardiovascular Society 2023. All rights reserved. 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C08EE0-8B06-6C11-ED50-AC49DF925CDB}"/>
              </a:ext>
            </a:extLst>
          </p:cNvPr>
          <p:cNvSpPr txBox="1"/>
          <p:nvPr/>
        </p:nvSpPr>
        <p:spPr>
          <a:xfrm>
            <a:off x="2133600" y="5081409"/>
            <a:ext cx="91243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/>
              <a:t>Click here to access </a:t>
            </a:r>
            <a:r>
              <a:rPr lang="en-CA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CCS Guidelines and Clinical Practice Update Library</a:t>
            </a:r>
            <a:endParaRPr lang="en-CA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327C0-38B1-4BAF-71B9-657E113C6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600200"/>
            <a:ext cx="6592220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79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5DF88-1B85-D581-4CEB-FC996F8788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Find this session </a:t>
            </a:r>
            <a:r>
              <a:rPr lang="en-US" b="1" dirty="0"/>
              <a:t>On Demand </a:t>
            </a:r>
            <a:r>
              <a:rPr lang="en-US" dirty="0"/>
              <a:t>on the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Vascular 2023 platform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E7DCE1-32B7-1508-FAE9-F83ADE35E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97052"/>
            <a:ext cx="10357647" cy="1455547"/>
          </a:xfrm>
        </p:spPr>
        <p:txBody>
          <a:bodyPr/>
          <a:lstStyle/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4800" dirty="0"/>
              <a:t>Thank you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C6C5BB-743C-283E-82B1-9849C21B2F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© Canadian Cardiovascular Society 2023. All rights reserved. 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6A88E-4B04-EBD0-097C-268F00128855}"/>
              </a:ext>
            </a:extLst>
          </p:cNvPr>
          <p:cNvSpPr txBox="1"/>
          <p:nvPr/>
        </p:nvSpPr>
        <p:spPr>
          <a:xfrm>
            <a:off x="685800" y="2913894"/>
            <a:ext cx="83919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800" dirty="0"/>
              <a:t>On Demand includes almost every Vascular 2023 scientific and educational session. Look for the symbol to find all On Demand content available.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7F17A-67EE-0FE6-8C25-27CAD82C4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279" y="2998141"/>
            <a:ext cx="1364688" cy="10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75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B48483-0DBB-8CF4-A63A-CD7322A49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/>
              <a:t>At the completion of this activity, participants should be able to:</a:t>
            </a:r>
          </a:p>
          <a:p>
            <a:pPr marL="0" indent="0">
              <a:buNone/>
            </a:pPr>
            <a:endParaRPr lang="en-US" sz="3200" dirty="0"/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Identify the key diagnostic modalities used for </a:t>
            </a:r>
            <a:r>
              <a:rPr lang="en-US" sz="3200" dirty="0" err="1"/>
              <a:t>neuroprognostication</a:t>
            </a:r>
            <a:r>
              <a:rPr lang="en-US" sz="3200" dirty="0"/>
              <a:t> following cardiac arrest</a:t>
            </a:r>
          </a:p>
          <a:p>
            <a:pPr marL="514338" indent="-514338">
              <a:buFont typeface="+mj-lt"/>
              <a:buAutoNum type="arabicPeriod"/>
            </a:pPr>
            <a:endParaRPr lang="en-US" sz="3200" dirty="0"/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Understand the influence of confounding factors and timing when using diagnostic modalities for </a:t>
            </a:r>
            <a:r>
              <a:rPr lang="en-US" sz="3200" dirty="0" err="1"/>
              <a:t>neuroprognostication</a:t>
            </a:r>
            <a:endParaRPr lang="en-US" sz="3200" dirty="0"/>
          </a:p>
          <a:p>
            <a:pPr marL="514338" indent="-514338">
              <a:buFont typeface="+mj-lt"/>
              <a:buAutoNum type="arabicPeriod"/>
            </a:pPr>
            <a:endParaRPr lang="en-US" sz="3200" dirty="0"/>
          </a:p>
          <a:p>
            <a:pPr marL="514338" indent="-514338">
              <a:buFont typeface="+mj-lt"/>
              <a:buAutoNum type="arabicPeriod"/>
            </a:pPr>
            <a:r>
              <a:rPr lang="en-US" sz="3200" dirty="0"/>
              <a:t>Integrate multimodal </a:t>
            </a:r>
            <a:r>
              <a:rPr lang="en-US" sz="3200" dirty="0" err="1"/>
              <a:t>neuroprognostication</a:t>
            </a:r>
            <a:r>
              <a:rPr lang="en-US" sz="3200" dirty="0"/>
              <a:t> into the routine care of the post cardiac arrest patient.</a:t>
            </a:r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394C-E28D-C368-43D8-2113AF69E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Learning Objectives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65C60-B068-C8A8-1C84-363639983C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95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06962-CC31-5761-FD2C-BC794F463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47" y="800100"/>
            <a:ext cx="8499506" cy="52578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FB82F-BA14-DE23-354B-9BAE4BA78F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368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7C3C0A-51C9-D9D4-1B3A-12D98D521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Clinical 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32805-1944-0FC2-F754-084FD0C17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Dr. M. Sekhon</a:t>
            </a:r>
            <a:endParaRPr lang="en-CA" b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037E1-1431-AE0D-74CE-912AC32FB3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© Canadian Cardiovascular Society 2023. All rights reserved. 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596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CDE"/>
      </a:accent1>
      <a:accent2>
        <a:srgbClr val="DE7C00"/>
      </a:accent2>
      <a:accent3>
        <a:srgbClr val="00B2A9"/>
      </a:accent3>
      <a:accent4>
        <a:srgbClr val="F9423A"/>
      </a:accent4>
      <a:accent5>
        <a:srgbClr val="8064A2"/>
      </a:accent5>
      <a:accent6>
        <a:srgbClr val="005392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268354A-1295-AA41-87E1-E5278E753A2B}" vid="{3FF7137A-A944-0047-8C58-A71369C374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3974</TotalTime>
  <Words>2729</Words>
  <Application>Microsoft Office PowerPoint</Application>
  <PresentationFormat>Widescreen</PresentationFormat>
  <Paragraphs>406</Paragraphs>
  <Slides>62</Slides>
  <Notes>17</Notes>
  <HiddenSlides>5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Arial Nova Cond</vt:lpstr>
      <vt:lpstr>Calibri</vt:lpstr>
      <vt:lpstr>Corbel</vt:lpstr>
      <vt:lpstr>Courier New</vt:lpstr>
      <vt:lpstr>Gill Sans MT</vt:lpstr>
      <vt:lpstr>Segoe UI</vt:lpstr>
      <vt:lpstr>Wingdings</vt:lpstr>
      <vt:lpstr>2_Office Theme</vt:lpstr>
      <vt:lpstr>Implementing Multimodality Neuroprognostication in the Post Cardiac Arrest Patient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Circumstances following a cardiac arrest /neurological exam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Myoclonus and seizures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Neurophysiological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Multimodality Neuroprognostication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Sandra Tsui</cp:lastModifiedBy>
  <cp:revision>392</cp:revision>
  <cp:lastPrinted>2017-05-01T14:46:32Z</cp:lastPrinted>
  <dcterms:created xsi:type="dcterms:W3CDTF">2016-04-21T15:32:12Z</dcterms:created>
  <dcterms:modified xsi:type="dcterms:W3CDTF">2023-12-19T19:55:40Z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ID">
    <vt:lpwstr>d71e303783b04e7597f769a6b17d8fee</vt:lpwstr>
  </property>
  <property fmtid="{D5CDD505-2E9C-101B-9397-08002B2CF9AE}" pid="3" name="SlidesCount">
    <vt:lpwstr>27</vt:lpwstr>
  </property>
</Properties>
</file>