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65"/>
  </p:notesMasterIdLst>
  <p:handoutMasterIdLst>
    <p:handoutMasterId r:id="rId66"/>
  </p:handoutMasterIdLst>
  <p:sldIdLst>
    <p:sldId id="280" r:id="rId2"/>
    <p:sldId id="647" r:id="rId3"/>
    <p:sldId id="648" r:id="rId4"/>
    <p:sldId id="269" r:id="rId5"/>
    <p:sldId id="650" r:id="rId6"/>
    <p:sldId id="651" r:id="rId7"/>
    <p:sldId id="339" r:id="rId8"/>
    <p:sldId id="662" r:id="rId9"/>
    <p:sldId id="257" r:id="rId10"/>
    <p:sldId id="278" r:id="rId11"/>
    <p:sldId id="316" r:id="rId12"/>
    <p:sldId id="288" r:id="rId13"/>
    <p:sldId id="1060" r:id="rId14"/>
    <p:sldId id="862" r:id="rId15"/>
    <p:sldId id="265" r:id="rId16"/>
    <p:sldId id="1208" r:id="rId17"/>
    <p:sldId id="928" r:id="rId18"/>
    <p:sldId id="281" r:id="rId19"/>
    <p:sldId id="1206" r:id="rId20"/>
    <p:sldId id="1210" r:id="rId21"/>
    <p:sldId id="289" r:id="rId22"/>
    <p:sldId id="318" r:id="rId23"/>
    <p:sldId id="291" r:id="rId24"/>
    <p:sldId id="326" r:id="rId25"/>
    <p:sldId id="327" r:id="rId26"/>
    <p:sldId id="329" r:id="rId27"/>
    <p:sldId id="331" r:id="rId28"/>
    <p:sldId id="336" r:id="rId29"/>
    <p:sldId id="328" r:id="rId30"/>
    <p:sldId id="654" r:id="rId31"/>
    <p:sldId id="1211" r:id="rId32"/>
    <p:sldId id="334" r:id="rId33"/>
    <p:sldId id="335" r:id="rId34"/>
    <p:sldId id="1209" r:id="rId35"/>
    <p:sldId id="655" r:id="rId36"/>
    <p:sldId id="338" r:id="rId37"/>
    <p:sldId id="337" r:id="rId38"/>
    <p:sldId id="1213" r:id="rId39"/>
    <p:sldId id="656" r:id="rId40"/>
    <p:sldId id="657" r:id="rId41"/>
    <p:sldId id="658" r:id="rId42"/>
    <p:sldId id="660" r:id="rId43"/>
    <p:sldId id="276" r:id="rId44"/>
    <p:sldId id="294" r:id="rId45"/>
    <p:sldId id="295" r:id="rId46"/>
    <p:sldId id="296" r:id="rId47"/>
    <p:sldId id="282" r:id="rId48"/>
    <p:sldId id="283" r:id="rId49"/>
    <p:sldId id="284" r:id="rId50"/>
    <p:sldId id="285" r:id="rId51"/>
    <p:sldId id="286" r:id="rId52"/>
    <p:sldId id="297" r:id="rId53"/>
    <p:sldId id="287" r:id="rId54"/>
    <p:sldId id="277" r:id="rId55"/>
    <p:sldId id="661" r:id="rId56"/>
    <p:sldId id="292" r:id="rId57"/>
    <p:sldId id="298" r:id="rId58"/>
    <p:sldId id="456" r:id="rId59"/>
    <p:sldId id="458" r:id="rId60"/>
    <p:sldId id="293" r:id="rId61"/>
    <p:sldId id="299" r:id="rId62"/>
    <p:sldId id="457" r:id="rId63"/>
    <p:sldId id="1214" r:id="rId6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0DB4685-6051-48DD-B852-56FA7001F3CE}" name="Sandra Tsui" initials="ST" userId="S::Ytsui@ccs.ca::284a13fc-e42f-4ac8-811f-db3dda5f993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2A9"/>
    <a:srgbClr val="98B2C9"/>
    <a:srgbClr val="002D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14AB86-0776-4786-89AA-F09F16213CF7}" v="8" dt="2023-10-25T19:54:08.529"/>
    <p1510:client id="{22F9E86D-C0B5-4047-95CA-6A8037F0EF74}" v="1" dt="2023-12-01T21:34:30.551"/>
    <p1510:client id="{B6BA73C9-6F02-43DE-9068-4DE2C04133CC}" v="1" dt="2023-09-26T21:02:27.375"/>
    <p1510:client id="{EC0CABF3-46E5-4C5F-BB3F-C4ED41EFC6CE}" v="2" dt="2023-10-26T01:59:32.9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78065" autoAdjust="0"/>
  </p:normalViewPr>
  <p:slideViewPr>
    <p:cSldViewPr>
      <p:cViewPr varScale="1">
        <p:scale>
          <a:sx n="80" d="100"/>
          <a:sy n="80" d="100"/>
        </p:scale>
        <p:origin x="1680" y="96"/>
      </p:cViewPr>
      <p:guideLst>
        <p:guide orient="horz" pos="2160"/>
        <p:guide pos="3840"/>
      </p:guideLst>
    </p:cSldViewPr>
  </p:slideViewPr>
  <p:outlineViewPr>
    <p:cViewPr>
      <p:scale>
        <a:sx n="33" d="100"/>
        <a:sy n="33" d="100"/>
      </p:scale>
      <p:origin x="0" y="-8990"/>
    </p:cViewPr>
  </p:outlineViewPr>
  <p:notesTextViewPr>
    <p:cViewPr>
      <p:scale>
        <a:sx n="1" d="1"/>
        <a:sy n="1" d="1"/>
      </p:scale>
      <p:origin x="0" y="0"/>
    </p:cViewPr>
  </p:notesTextViewPr>
  <p:notesViewPr>
    <p:cSldViewPr>
      <p:cViewPr varScale="1">
        <p:scale>
          <a:sx n="58" d="100"/>
          <a:sy n="58" d="100"/>
        </p:scale>
        <p:origin x="313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ron Mulvagh" clId="Web-{1514AB86-0776-4786-89AA-F09F16213CF7}"/>
    <pc:docChg chg="addSld delSld">
      <pc:chgData name="Sharon Mulvagh" userId="" providerId="" clId="Web-{1514AB86-0776-4786-89AA-F09F16213CF7}" dt="2023-10-25T19:54:08.529" v="7"/>
      <pc:docMkLst>
        <pc:docMk/>
      </pc:docMkLst>
      <pc:sldChg chg="new del">
        <pc:chgData name="Sharon Mulvagh" userId="" providerId="" clId="Web-{1514AB86-0776-4786-89AA-F09F16213CF7}" dt="2023-10-25T19:54:08.529" v="7"/>
        <pc:sldMkLst>
          <pc:docMk/>
          <pc:sldMk cId="675310808" sldId="663"/>
        </pc:sldMkLst>
      </pc:sldChg>
      <pc:sldChg chg="new del">
        <pc:chgData name="Sharon Mulvagh" userId="" providerId="" clId="Web-{1514AB86-0776-4786-89AA-F09F16213CF7}" dt="2023-10-25T19:49:01.893" v="5"/>
        <pc:sldMkLst>
          <pc:docMk/>
          <pc:sldMk cId="3956541406" sldId="663"/>
        </pc:sldMkLst>
      </pc:sldChg>
      <pc:sldChg chg="add del replId">
        <pc:chgData name="Sharon Mulvagh" userId="" providerId="" clId="Web-{1514AB86-0776-4786-89AA-F09F16213CF7}" dt="2023-10-25T19:48:16.095" v="1"/>
        <pc:sldMkLst>
          <pc:docMk/>
          <pc:sldMk cId="3961245784" sldId="663"/>
        </pc:sldMkLst>
      </pc:sldChg>
      <pc:sldChg chg="new del">
        <pc:chgData name="Sharon Mulvagh" userId="" providerId="" clId="Web-{1514AB86-0776-4786-89AA-F09F16213CF7}" dt="2023-10-25T19:48:59.300" v="4"/>
        <pc:sldMkLst>
          <pc:docMk/>
          <pc:sldMk cId="519896576" sldId="664"/>
        </pc:sldMkLst>
      </pc:sldChg>
    </pc:docChg>
  </pc:docChgLst>
  <pc:docChgLst>
    <pc:chgData name="Stephanie Hong" clId="Web-{EC0CABF3-46E5-4C5F-BB3F-C4ED41EFC6CE}"/>
    <pc:docChg chg="sldOrd">
      <pc:chgData name="Stephanie Hong" userId="" providerId="" clId="Web-{EC0CABF3-46E5-4C5F-BB3F-C4ED41EFC6CE}" dt="2023-10-26T01:59:32.924" v="1"/>
      <pc:docMkLst>
        <pc:docMk/>
      </pc:docMkLst>
      <pc:sldChg chg="ord">
        <pc:chgData name="Stephanie Hong" userId="" providerId="" clId="Web-{EC0CABF3-46E5-4C5F-BB3F-C4ED41EFC6CE}" dt="2023-10-26T01:59:32.924" v="1"/>
        <pc:sldMkLst>
          <pc:docMk/>
          <pc:sldMk cId="4205101040" sldId="1209"/>
        </pc:sldMkLst>
      </pc:sldChg>
    </pc:docChg>
  </pc:docChgLst>
  <pc:docChgLst>
    <pc:chgData name="Sandra Tsui" clId="Web-{22F9E86D-C0B5-4047-95CA-6A8037F0EF74}"/>
    <pc:docChg chg="addSld">
      <pc:chgData name="Sandra Tsui" userId="" providerId="" clId="Web-{22F9E86D-C0B5-4047-95CA-6A8037F0EF74}" dt="2023-12-01T21:34:30.551" v="0"/>
      <pc:docMkLst>
        <pc:docMk/>
      </pc:docMkLst>
      <pc:sldChg chg="add">
        <pc:chgData name="Sandra Tsui" userId="" providerId="" clId="Web-{22F9E86D-C0B5-4047-95CA-6A8037F0EF74}" dt="2023-12-01T21:34:30.551" v="0"/>
        <pc:sldMkLst>
          <pc:docMk/>
          <pc:sldMk cId="880539357" sldId="647"/>
        </pc:sldMkLst>
      </pc:sldChg>
    </pc:docChg>
  </pc:docChgLst>
</pc:chgInfo>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9359740248959754"/>
          <c:y val="3.7500194919615149E-2"/>
          <c:w val="0.69243421708362485"/>
          <c:h val="0.86811797752809272"/>
        </c:manualLayout>
      </c:layout>
      <c:barChart>
        <c:barDir val="bar"/>
        <c:grouping val="clustered"/>
        <c:varyColors val="0"/>
        <c:ser>
          <c:idx val="0"/>
          <c:order val="0"/>
          <c:tx>
            <c:strRef>
              <c:f>Sheet1!$B$1</c:f>
              <c:strCache>
                <c:ptCount val="1"/>
                <c:pt idx="0">
                  <c:v>Male</c:v>
                </c:pt>
              </c:strCache>
            </c:strRef>
          </c:tx>
          <c:spPr>
            <a:solidFill>
              <a:srgbClr val="0066FF"/>
            </a:solidFill>
          </c:spPr>
          <c:invertIfNegative val="0"/>
          <c:dLbls>
            <c:dLbl>
              <c:idx val="0"/>
              <c:tx>
                <c:rich>
                  <a:bodyPr/>
                  <a:lstStyle/>
                  <a:p>
                    <a:fld id="{D0AA8E9C-9381-4224-8A31-CA1422AF2C10}" type="VALUE">
                      <a:rPr lang="en-US">
                        <a:solidFill>
                          <a:schemeClr val="bg1"/>
                        </a:solidFill>
                      </a:rPr>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354-423A-B3D5-44FE5F52AB2A}"/>
                </c:ext>
              </c:extLst>
            </c:dLbl>
            <c:dLbl>
              <c:idx val="1"/>
              <c:tx>
                <c:rich>
                  <a:bodyPr/>
                  <a:lstStyle/>
                  <a:p>
                    <a:fld id="{C988DAAA-8052-44A2-86E6-5CC654C747B3}" type="VALUE">
                      <a:rPr lang="en-US">
                        <a:solidFill>
                          <a:schemeClr val="bg1"/>
                        </a:solidFill>
                      </a:rPr>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2354-423A-B3D5-44FE5F52AB2A}"/>
                </c:ext>
              </c:extLst>
            </c:dLbl>
            <c:dLbl>
              <c:idx val="2"/>
              <c:tx>
                <c:rich>
                  <a:bodyPr/>
                  <a:lstStyle/>
                  <a:p>
                    <a:fld id="{5111C5E7-D48E-4231-90DD-3C5F2D4A5F60}" type="VALUE">
                      <a:rPr lang="en-US">
                        <a:solidFill>
                          <a:schemeClr val="bg1"/>
                        </a:solidFill>
                      </a:rPr>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354-423A-B3D5-44FE5F52AB2A}"/>
                </c:ext>
              </c:extLst>
            </c:dLbl>
            <c:dLbl>
              <c:idx val="3"/>
              <c:tx>
                <c:rich>
                  <a:bodyPr/>
                  <a:lstStyle/>
                  <a:p>
                    <a:fld id="{5A44F49E-4DEE-4ACB-A8C3-F890549FCC6B}" type="VALUE">
                      <a:rPr lang="en-US">
                        <a:solidFill>
                          <a:schemeClr val="bg1"/>
                        </a:solidFill>
                      </a:rPr>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2354-423A-B3D5-44FE5F52AB2A}"/>
                </c:ext>
              </c:extLst>
            </c:dLbl>
            <c:dLbl>
              <c:idx val="4"/>
              <c:tx>
                <c:rich>
                  <a:bodyPr/>
                  <a:lstStyle/>
                  <a:p>
                    <a:fld id="{FB913B40-1A35-4E2D-9DE9-78DF5C661EBF}" type="VALUE">
                      <a:rPr lang="en-US">
                        <a:solidFill>
                          <a:schemeClr val="bg1"/>
                        </a:solidFill>
                      </a:rPr>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354-423A-B3D5-44FE5F52AB2A}"/>
                </c:ext>
              </c:extLst>
            </c:dLbl>
            <c:dLbl>
              <c:idx val="5"/>
              <c:tx>
                <c:rich>
                  <a:bodyPr/>
                  <a:lstStyle/>
                  <a:p>
                    <a:fld id="{8E5062B8-0183-4A24-8BE5-4B0B7BD8FA37}" type="VALUE">
                      <a:rPr lang="en-US">
                        <a:solidFill>
                          <a:schemeClr val="bg1"/>
                        </a:solidFill>
                      </a:rPr>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2354-423A-B3D5-44FE5F52AB2A}"/>
                </c:ext>
              </c:extLst>
            </c:dLbl>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Meta Analysis n=19,777</c:v>
                </c:pt>
                <c:pt idx="1">
                  <c:v>GUSTO IIb</c:v>
                </c:pt>
                <c:pt idx="2">
                  <c:v>Meta Analysis n=14,466</c:v>
                </c:pt>
                <c:pt idx="3">
                  <c:v>GUSTO IIb</c:v>
                </c:pt>
                <c:pt idx="4">
                  <c:v>Meta Analysis n=102,004</c:v>
                </c:pt>
                <c:pt idx="5">
                  <c:v>GUSTO IIb</c:v>
                </c:pt>
              </c:strCache>
            </c:strRef>
          </c:cat>
          <c:val>
            <c:numRef>
              <c:f>Sheet1!$B$2:$B$7</c:f>
              <c:numCache>
                <c:formatCode>0.0</c:formatCode>
                <c:ptCount val="6"/>
                <c:pt idx="0">
                  <c:v>13.52</c:v>
                </c:pt>
                <c:pt idx="1">
                  <c:v>13.9</c:v>
                </c:pt>
                <c:pt idx="2">
                  <c:v>5.01</c:v>
                </c:pt>
                <c:pt idx="3">
                  <c:v>4.2</c:v>
                </c:pt>
                <c:pt idx="4">
                  <c:v>7.63</c:v>
                </c:pt>
                <c:pt idx="5">
                  <c:v>6.8</c:v>
                </c:pt>
              </c:numCache>
            </c:numRef>
          </c:val>
          <c:extLst>
            <c:ext xmlns:c16="http://schemas.microsoft.com/office/drawing/2014/chart" uri="{C3380CC4-5D6E-409C-BE32-E72D297353CC}">
              <c16:uniqueId val="{00000000-1CDB-44FE-BC6C-1AC560425479}"/>
            </c:ext>
          </c:extLst>
        </c:ser>
        <c:ser>
          <c:idx val="1"/>
          <c:order val="1"/>
          <c:tx>
            <c:strRef>
              <c:f>Sheet1!$C$1</c:f>
              <c:strCache>
                <c:ptCount val="1"/>
                <c:pt idx="0">
                  <c:v>Female</c:v>
                </c:pt>
              </c:strCache>
            </c:strRef>
          </c:tx>
          <c:spPr>
            <a:solidFill>
              <a:srgbClr val="FF99CC"/>
            </a:solidFill>
          </c:spPr>
          <c:invertIfNegative val="0"/>
          <c:dLbls>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Meta Analysis n=19,777</c:v>
                </c:pt>
                <c:pt idx="1">
                  <c:v>GUSTO IIb</c:v>
                </c:pt>
                <c:pt idx="2">
                  <c:v>Meta Analysis n=14,466</c:v>
                </c:pt>
                <c:pt idx="3">
                  <c:v>GUSTO IIb</c:v>
                </c:pt>
                <c:pt idx="4">
                  <c:v>Meta Analysis n=102,004</c:v>
                </c:pt>
                <c:pt idx="5">
                  <c:v>GUSTO IIb</c:v>
                </c:pt>
              </c:strCache>
            </c:strRef>
          </c:cat>
          <c:val>
            <c:numRef>
              <c:f>Sheet1!$C$2:$C$7</c:f>
              <c:numCache>
                <c:formatCode>0.0</c:formatCode>
                <c:ptCount val="6"/>
                <c:pt idx="0">
                  <c:v>27.12</c:v>
                </c:pt>
                <c:pt idx="1">
                  <c:v>30.5</c:v>
                </c:pt>
                <c:pt idx="2">
                  <c:v>10.210000000000001</c:v>
                </c:pt>
                <c:pt idx="3">
                  <c:v>9.1</c:v>
                </c:pt>
                <c:pt idx="4">
                  <c:v>8.83</c:v>
                </c:pt>
                <c:pt idx="5">
                  <c:v>10.199999999999999</c:v>
                </c:pt>
              </c:numCache>
            </c:numRef>
          </c:val>
          <c:extLst>
            <c:ext xmlns:c16="http://schemas.microsoft.com/office/drawing/2014/chart" uri="{C3380CC4-5D6E-409C-BE32-E72D297353CC}">
              <c16:uniqueId val="{00000001-1CDB-44FE-BC6C-1AC560425479}"/>
            </c:ext>
          </c:extLst>
        </c:ser>
        <c:dLbls>
          <c:showLegendKey val="0"/>
          <c:showVal val="0"/>
          <c:showCatName val="0"/>
          <c:showSerName val="0"/>
          <c:showPercent val="0"/>
          <c:showBubbleSize val="0"/>
        </c:dLbls>
        <c:gapWidth val="40"/>
        <c:overlap val="1"/>
        <c:axId val="299585536"/>
        <c:axId val="299587072"/>
      </c:barChart>
      <c:catAx>
        <c:axId val="299585536"/>
        <c:scaling>
          <c:orientation val="minMax"/>
        </c:scaling>
        <c:delete val="0"/>
        <c:axPos val="l"/>
        <c:numFmt formatCode="General" sourceLinked="1"/>
        <c:majorTickMark val="none"/>
        <c:minorTickMark val="none"/>
        <c:tickLblPos val="nextTo"/>
        <c:crossAx val="299587072"/>
        <c:crosses val="autoZero"/>
        <c:auto val="1"/>
        <c:lblAlgn val="ctr"/>
        <c:lblOffset val="100"/>
        <c:noMultiLvlLbl val="0"/>
      </c:catAx>
      <c:valAx>
        <c:axId val="299587072"/>
        <c:scaling>
          <c:orientation val="minMax"/>
        </c:scaling>
        <c:delete val="1"/>
        <c:axPos val="b"/>
        <c:title>
          <c:tx>
            <c:rich>
              <a:bodyPr/>
              <a:lstStyle/>
              <a:p>
                <a:pPr>
                  <a:defRPr sz="1100" b="0" i="0" u="none" strike="noStrike" baseline="0">
                    <a:solidFill>
                      <a:srgbClr val="000000"/>
                    </a:solidFill>
                    <a:latin typeface="Calibri"/>
                    <a:ea typeface="Calibri"/>
                    <a:cs typeface="Calibri"/>
                  </a:defRPr>
                </a:pPr>
                <a:r>
                  <a:rPr lang="en-US" sz="1790" b="1" i="0" u="none" strike="noStrike" baseline="0" dirty="0">
                    <a:solidFill>
                      <a:schemeClr val="tx1"/>
                    </a:solidFill>
                    <a:latin typeface="Calibri"/>
                  </a:rPr>
                  <a:t>% with non-obstructive CAD</a:t>
                </a:r>
              </a:p>
            </c:rich>
          </c:tx>
          <c:layout>
            <c:manualLayout>
              <c:xMode val="edge"/>
              <c:yMode val="edge"/>
              <c:x val="0.30344456634659261"/>
              <c:y val="0.89901683161164492"/>
            </c:manualLayout>
          </c:layout>
          <c:overlay val="0"/>
        </c:title>
        <c:numFmt formatCode="0.0" sourceLinked="1"/>
        <c:majorTickMark val="out"/>
        <c:minorTickMark val="none"/>
        <c:tickLblPos val="nextTo"/>
        <c:crossAx val="299585536"/>
        <c:crosses val="autoZero"/>
        <c:crossBetween val="between"/>
      </c:valAx>
      <c:spPr>
        <a:ln>
          <a:solidFill>
            <a:schemeClr val="accent1"/>
          </a:solidFill>
        </a:ln>
      </c:spPr>
    </c:plotArea>
    <c:plotVisOnly val="1"/>
    <c:dispBlanksAs val="gap"/>
    <c:showDLblsOverMax val="0"/>
  </c:chart>
  <c:txPr>
    <a:bodyPr/>
    <a:lstStyle/>
    <a:p>
      <a:pPr>
        <a:defRPr sz="1805">
          <a:solidFill>
            <a:schemeClr val="tx1"/>
          </a:solidFill>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0.10411</cdr:x>
      <cdr:y>0.6264</cdr:y>
    </cdr:from>
    <cdr:to>
      <cdr:x>0.98748</cdr:x>
      <cdr:y>0.6264</cdr:y>
    </cdr:to>
    <cdr:cxnSp macro="">
      <cdr:nvCxnSpPr>
        <cdr:cNvPr id="2" name="Straight Connector 1">
          <a:extLst xmlns:a="http://schemas.openxmlformats.org/drawingml/2006/main">
            <a:ext uri="{FF2B5EF4-FFF2-40B4-BE49-F238E27FC236}">
              <a16:creationId xmlns:a16="http://schemas.microsoft.com/office/drawing/2014/main" id="{D7BF26F2-53D0-433E-9333-63AF3EC89E62}"/>
            </a:ext>
          </a:extLst>
        </cdr:cNvPr>
        <cdr:cNvCxnSpPr/>
      </cdr:nvCxnSpPr>
      <cdr:spPr>
        <a:xfrm xmlns:a="http://schemas.openxmlformats.org/drawingml/2006/main">
          <a:off x="865410" y="2410211"/>
          <a:ext cx="7342747"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9C2AF33-B32F-319D-7F94-F054F69A1961}"/>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274C5228-DE75-7C5B-66EA-B275D3254659}"/>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DB5A5236-F30D-4E89-8A64-078B8FAECE31}" type="datetimeFigureOut">
              <a:rPr lang="en-CA" smtClean="0"/>
              <a:t>2024-02-15</a:t>
            </a:fld>
            <a:endParaRPr lang="en-CA"/>
          </a:p>
        </p:txBody>
      </p:sp>
      <p:sp>
        <p:nvSpPr>
          <p:cNvPr id="4" name="Footer Placeholder 3">
            <a:extLst>
              <a:ext uri="{FF2B5EF4-FFF2-40B4-BE49-F238E27FC236}">
                <a16:creationId xmlns:a16="http://schemas.microsoft.com/office/drawing/2014/main" id="{351291D9-9A1C-6BF7-628A-1F9735C37C3B}"/>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EBC94976-09F7-12EF-F194-C3EFFEC14CFA}"/>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E88A7160-8AC8-4D9A-BCCB-AB2DE9D0E085}" type="slidenum">
              <a:rPr lang="en-CA" smtClean="0"/>
              <a:t>‹#›</a:t>
            </a:fld>
            <a:endParaRPr lang="en-CA"/>
          </a:p>
        </p:txBody>
      </p:sp>
    </p:spTree>
    <p:extLst>
      <p:ext uri="{BB962C8B-B14F-4D97-AF65-F5344CB8AC3E}">
        <p14:creationId xmlns:p14="http://schemas.microsoft.com/office/powerpoint/2010/main" val="7567411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E0408C7-F58D-42AC-945B-B98906836AC7}" type="datetimeFigureOut">
              <a:rPr lang="en-CA" smtClean="0"/>
              <a:t>2024-02-15</a:t>
            </a:fld>
            <a:endParaRPr lang="en-CA"/>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F07F373-D984-44BA-8FCA-A27058EA090E}" type="slidenum">
              <a:rPr lang="en-CA" smtClean="0"/>
              <a:t>‹#›</a:t>
            </a:fld>
            <a:endParaRPr lang="en-CA"/>
          </a:p>
        </p:txBody>
      </p:sp>
    </p:spTree>
    <p:extLst>
      <p:ext uri="{BB962C8B-B14F-4D97-AF65-F5344CB8AC3E}">
        <p14:creationId xmlns:p14="http://schemas.microsoft.com/office/powerpoint/2010/main" val="4277125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Place in alpha order</a:t>
            </a:r>
          </a:p>
        </p:txBody>
      </p:sp>
      <p:sp>
        <p:nvSpPr>
          <p:cNvPr id="4" name="Slide Number Placeholder 3"/>
          <p:cNvSpPr>
            <a:spLocks noGrp="1"/>
          </p:cNvSpPr>
          <p:nvPr>
            <p:ph type="sldNum" sz="quarter" idx="5"/>
          </p:nvPr>
        </p:nvSpPr>
        <p:spPr/>
        <p:txBody>
          <a:bodyPr/>
          <a:lstStyle/>
          <a:p>
            <a:fld id="{8BB84ABD-A73C-9348-B410-0D3560491814}" type="slidenum">
              <a:rPr lang="en-US" smtClean="0"/>
              <a:t>4</a:t>
            </a:fld>
            <a:endParaRPr lang="en-US"/>
          </a:p>
        </p:txBody>
      </p:sp>
    </p:spTree>
    <p:extLst>
      <p:ext uri="{BB962C8B-B14F-4D97-AF65-F5344CB8AC3E}">
        <p14:creationId xmlns:p14="http://schemas.microsoft.com/office/powerpoint/2010/main" val="2334636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BACKGROUND: Myocardial infarction with nonobstructive coronary arteries (MINOCA) occurs in 6% to 15% of myocardial infarctions (MIs) and disproportionately affects women. Scientific statements recommend multimodality imaging in MINOCA to define the underlying cause. We performed coronary optical coherence tomography (OCT) and cardiac magnetic resonance (CMR) imaging to assess mechanisms of MINOCA. METHODS: In this prospective, multicenter, international, observational study, we enrolled women with a clinical diagnosis of myocardial infarction. If invasive coronary angiography revealed </a:t>
            </a:r>
            <a:endParaRPr lang="en-US" sz="1200" dirty="0">
              <a:effectLst/>
              <a:latin typeface="Calibri" panose="020F0502020204030204" pitchFamily="34" charset="0"/>
              <a:ea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effectLst/>
              <a:latin typeface="Calibri" panose="020F0502020204030204" pitchFamily="34" charset="0"/>
              <a:ea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effectLst/>
                <a:latin typeface="Calibri" panose="020F0502020204030204" pitchFamily="34" charset="0"/>
                <a:ea typeface="Times New Roman" panose="02020603050405020304" pitchFamily="18" charset="0"/>
              </a:rPr>
              <a:t>Although the precise prevalence of each of the underlying MINOCA causes have not been well-established, report from the Heart Attack Research Program (HARP) study has provided some estimations.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effectLst/>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71628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Non-obstructive coronary artery disease (CAD) on coronary angiography after myocardial infarction (MI) is associated with a lower risk of adverse outcomes, but the prognosis may not be benign. Our aim was to assess outcomes in MI with and without obstructive CAD, and in an age and sex matched comparison cohort without known cardiovascular disease. Methods We performed a single </a:t>
            </a:r>
            <a:r>
              <a:rPr lang="en-US" dirty="0" err="1"/>
              <a:t>centre</a:t>
            </a:r>
            <a:r>
              <a:rPr lang="en-US" dirty="0"/>
              <a:t> analysis of consecutive patients undergoing coronary angiography for MI between 2007 and 2012. Patients were classified into those with obstructive CAD ( 50% epicardial coronary artery stenosis) and those without obstructive CAD (&lt; 0.001), more likely to be women (50% vs 23%, p &lt; 0.001), to be of </a:t>
            </a:r>
            <a:r>
              <a:rPr lang="en-US" dirty="0" err="1"/>
              <a:t>Maori</a:t>
            </a:r>
            <a:r>
              <a:rPr lang="en-US" dirty="0"/>
              <a:t> or Pacific vs. European ethnicity (p &lt; 0.001), more likely to be lifelong non-smokers (46% v 38%, p = 0.02), non-diabetic (80 v 73%, p &lt; 0.01), have no ST-segment deviation (78% v 46%, p &lt; 0.001), and have a low risk Global Registry of Acute Coronary Events acute coronary syndrome (GRACE ACS) score (54 v 35%, p &lt; 0.001). They were also less likely to receive ‘triple therapy’ secondary prevention medications (81% v 94%, p &lt; 0.0001). The cumulative two-year Kaplan-Maier composite outcome of mortality or nonfatal MI was 14.3% for MI with obstructive CAD, 4.6% for MI without obstructive disease, and 2.2% for patients without prior CVD (p &lt; 0.001). Conclusion Myocardial infarction without obstructive coronary disease is common (1 in 7 patients) and is not clinically benign, with an adverse outcome rate double that of age and sex matched patients without CVD</a:t>
            </a:r>
            <a:endParaRPr lang="en-C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6995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07F373-D984-44BA-8FCA-A27058EA090E}" type="slidenum">
              <a:rPr lang="en-CA" smtClean="0"/>
              <a:t>28</a:t>
            </a:fld>
            <a:endParaRPr lang="en-CA"/>
          </a:p>
        </p:txBody>
      </p:sp>
    </p:spTree>
    <p:extLst>
      <p:ext uri="{BB962C8B-B14F-4D97-AF65-F5344CB8AC3E}">
        <p14:creationId xmlns:p14="http://schemas.microsoft.com/office/powerpoint/2010/main" val="4064835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07F373-D984-44BA-8FCA-A27058EA090E}" type="slidenum">
              <a:rPr lang="en-CA" smtClean="0"/>
              <a:t>31</a:t>
            </a:fld>
            <a:endParaRPr lang="en-CA"/>
          </a:p>
        </p:txBody>
      </p:sp>
    </p:spTree>
    <p:extLst>
      <p:ext uri="{BB962C8B-B14F-4D97-AF65-F5344CB8AC3E}">
        <p14:creationId xmlns:p14="http://schemas.microsoft.com/office/powerpoint/2010/main" val="3418272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07F373-D984-44BA-8FCA-A27058EA090E}" type="slidenum">
              <a:rPr lang="en-CA" smtClean="0"/>
              <a:t>32</a:t>
            </a:fld>
            <a:endParaRPr lang="en-CA"/>
          </a:p>
        </p:txBody>
      </p:sp>
    </p:spTree>
    <p:extLst>
      <p:ext uri="{BB962C8B-B14F-4D97-AF65-F5344CB8AC3E}">
        <p14:creationId xmlns:p14="http://schemas.microsoft.com/office/powerpoint/2010/main" val="1950452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Patients with a working diagnosis of myocardial infarction with unobstructed coronary arteries (MINOCA) represent a heterogeneous cohort. The prognosis could vary substantially depending on the underlying cause. Although cardiac magnetic resonance (CMR) is considered a key diagnostic tool in these patients, there are limited data linking the CMR diagnosis with the outcome.</a:t>
            </a:r>
          </a:p>
          <a:p>
            <a:r>
              <a:rPr lang="en-US" b="1" dirty="0">
                <a:effectLst/>
                <a:latin typeface="HelveticaNeueBoldCondensed"/>
              </a:rPr>
              <a:t>METHODS:</a:t>
            </a:r>
          </a:p>
          <a:p>
            <a:r>
              <a:rPr lang="en-US" dirty="0">
                <a:effectLst/>
              </a:rPr>
              <a:t>This study is a prospective outcomes registry of consecutive patients presenting with a working diagnosis of MINOCA who were clinically referred for CMR at an academic hospital from October 2003 to February 2020. We assessed the relationships between the prespecified CMR diagnoses of acute myocardial infarction (AMI), myocarditis, nonischemic cardiomyopathy (NICM), normal CMR study, and major adverse cardiac events (MACEs).</a:t>
            </a:r>
          </a:p>
          <a:p>
            <a:r>
              <a:rPr lang="en-US" b="1" dirty="0">
                <a:effectLst/>
                <a:latin typeface="HelveticaNeueBoldCondensed"/>
              </a:rPr>
              <a:t>RESULTS:</a:t>
            </a:r>
          </a:p>
          <a:p>
            <a:r>
              <a:rPr lang="en-US" dirty="0">
                <a:effectLst/>
              </a:rPr>
              <a:t>Of 252 patients, the CMR diagnosis was AMI in 63 (25%), myocarditis in 33 (13%), NICM in 111 (44%), normal CMR in 37 (15%), and other diagnoses in 8 (3%). A specific nonischemic cause was diagnosed allowing true MINOCA to be ruled-out in 57% of the cohort. During up to 10 years of follow-up (1595 patient-years), MACE occurred in 84 patients (33%), which included 64 deaths (25%). The unadjusted cumulative 10-year rate of MACE was 47% in AMI, 24% in myocarditis, 50% in NICM, and 3.5% in patients with a normal CMR (Log-rank </a:t>
            </a:r>
            <a:r>
              <a:rPr lang="en-US" i="1" dirty="0">
                <a:effectLst/>
              </a:rPr>
              <a:t>P</a:t>
            </a:r>
            <a:r>
              <a:rPr lang="en-US" dirty="0">
                <a:effectLst/>
              </a:rPr>
              <a:t>&lt;0.001). The CMR diagnosis provided incremental prognostic value over clinical factors including age, gender, coronary artery disease risk factors, presentation with ST-elevation, and peak troponin (incremental χ² 17.9, </a:t>
            </a:r>
            <a:r>
              <a:rPr lang="en-US" i="1" dirty="0">
                <a:effectLst/>
              </a:rPr>
              <a:t>P</a:t>
            </a:r>
            <a:r>
              <a:rPr lang="en-US" dirty="0">
                <a:effectLst/>
              </a:rPr>
              <a:t>&lt;0.001); and patients with diagnoses of AMI, myocarditis, and NICM had worse MACE-free survival than patients with a normal CMR.</a:t>
            </a:r>
          </a:p>
          <a:p>
            <a:r>
              <a:rPr lang="en-US" b="1" dirty="0">
                <a:effectLst/>
                <a:latin typeface="HelveticaNeueBoldCondensed"/>
              </a:rPr>
              <a:t>CONCLUSIONS:</a:t>
            </a:r>
          </a:p>
          <a:p>
            <a:r>
              <a:rPr lang="en-US" dirty="0">
                <a:effectLst/>
              </a:rPr>
              <a:t>In patients with a working diagnosis of MINOCA, CMR allows ruling-out true MINOCA in over half of the patients. CMR diagnoses of AMI, myocarditis, and NICM are associated with worse MACE-free survival, whereas a normal CMR study portends a benign prognosis.</a:t>
            </a:r>
          </a:p>
          <a:p>
            <a:br>
              <a:rPr lang="en-US" dirty="0">
                <a:effectLst/>
              </a:rPr>
            </a:br>
            <a:endParaRPr lang="en-C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95080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 DO NOT have any relevant financial relationships to disclose.</a:t>
            </a:r>
            <a:endParaRPr lang="en-US" dirty="0"/>
          </a:p>
          <a:p>
            <a:endParaRPr lang="en-US" dirty="0"/>
          </a:p>
        </p:txBody>
      </p:sp>
      <p:sp>
        <p:nvSpPr>
          <p:cNvPr id="4" name="Slide Number Placeholder 3"/>
          <p:cNvSpPr>
            <a:spLocks noGrp="1"/>
          </p:cNvSpPr>
          <p:nvPr>
            <p:ph type="sldNum" sz="quarter" idx="5"/>
          </p:nvPr>
        </p:nvSpPr>
        <p:spPr/>
        <p:txBody>
          <a:bodyPr/>
          <a:lstStyle/>
          <a:p>
            <a:fld id="{4F07F373-D984-44BA-8FCA-A27058EA090E}" type="slidenum">
              <a:rPr lang="en-CA" smtClean="0"/>
              <a:t>40</a:t>
            </a:fld>
            <a:endParaRPr lang="en-CA"/>
          </a:p>
        </p:txBody>
      </p:sp>
    </p:spTree>
    <p:extLst>
      <p:ext uri="{BB962C8B-B14F-4D97-AF65-F5344CB8AC3E}">
        <p14:creationId xmlns:p14="http://schemas.microsoft.com/office/powerpoint/2010/main" val="2677578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1: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sz="1800" dirty="0">
                <a:effectLst/>
                <a:latin typeface="Calibri" panose="020F0502020204030204" pitchFamily="34" charset="0"/>
                <a:ea typeface="Times New Roman" panose="02020603050405020304" pitchFamily="18" charset="0"/>
              </a:rPr>
              <a:t>Referral to a cardiac rehabilitation (CR) program is a class I indication for patients with ACS.(51,52) </a:t>
            </a:r>
          </a:p>
          <a:p>
            <a:pPr marL="0" lvl="0" indent="0" algn="l" rtl="0">
              <a:spcBef>
                <a:spcPts val="0"/>
              </a:spcBef>
              <a:spcAft>
                <a:spcPts val="0"/>
              </a:spcAft>
              <a:buNone/>
            </a:pPr>
            <a:r>
              <a:rPr lang="en-US" sz="1800" dirty="0">
                <a:effectLst/>
                <a:latin typeface="Calibri" panose="020F0502020204030204" pitchFamily="34" charset="0"/>
                <a:ea typeface="Times New Roman" panose="02020603050405020304" pitchFamily="18" charset="0"/>
              </a:rPr>
              <a:t>Evidence in the specific context of MINOCA is limited. </a:t>
            </a:r>
            <a:endParaRPr dirty="0"/>
          </a:p>
        </p:txBody>
      </p:sp>
      <p:sp>
        <p:nvSpPr>
          <p:cNvPr id="248" name="Google Shape;248;p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rPr>
              <a:t>In the subgroup analysis of the SWEDEHEART registry, achieving lipid targets and participation in exercise rehabilitation were significant and independent predictors of favorable cardiovascular outcomes.(54)</a:t>
            </a:r>
            <a:r>
              <a:rPr lang="en-CA" dirty="0">
                <a:effectLst/>
              </a:rPr>
              <a:t> </a:t>
            </a:r>
          </a:p>
          <a:p>
            <a:endParaRPr lang="en-CA" dirty="0">
              <a:effectLst/>
            </a:endParaRPr>
          </a:p>
          <a:p>
            <a:r>
              <a:rPr lang="en-CA" i="1" dirty="0">
                <a:effectLst/>
                <a:latin typeface="Helvetica" pitchFamily="2" charset="0"/>
              </a:rPr>
              <a:t>Figure 2 </a:t>
            </a:r>
            <a:r>
              <a:rPr lang="en-CA" i="1" dirty="0">
                <a:effectLst/>
                <a:latin typeface="Times" pitchFamily="2" charset="0"/>
              </a:rPr>
              <a:t>Crude rates and adjusted risks of major adverse events</a:t>
            </a:r>
            <a:endParaRPr lang="en-CA" dirty="0">
              <a:effectLst/>
              <a:latin typeface="Times" pitchFamily="2" charset="0"/>
            </a:endParaRPr>
          </a:p>
          <a:p>
            <a:r>
              <a:rPr lang="en-CA" i="1" dirty="0">
                <a:effectLst/>
                <a:latin typeface="Times" pitchFamily="2" charset="0"/>
              </a:rPr>
              <a:t>in myocardial infarction patients with nonobstructive coronary arteries</a:t>
            </a:r>
            <a:endParaRPr lang="en-CA" dirty="0">
              <a:effectLst/>
              <a:latin typeface="Times" pitchFamily="2" charset="0"/>
            </a:endParaRPr>
          </a:p>
          <a:p>
            <a:r>
              <a:rPr lang="en-CA" i="1" dirty="0">
                <a:effectLst/>
                <a:latin typeface="Times" pitchFamily="2" charset="0"/>
              </a:rPr>
              <a:t>in relation to the number of achieved of secondary preventive</a:t>
            </a:r>
            <a:endParaRPr lang="en-CA" dirty="0">
              <a:effectLst/>
              <a:latin typeface="Times" pitchFamily="2" charset="0"/>
            </a:endParaRPr>
          </a:p>
          <a:p>
            <a:r>
              <a:rPr lang="en-CA" i="1" dirty="0">
                <a:effectLst/>
                <a:latin typeface="Times" pitchFamily="2" charset="0"/>
              </a:rPr>
              <a:t>targets. The secondary prevention targets included systolic blood</a:t>
            </a:r>
            <a:endParaRPr lang="en-CA" dirty="0">
              <a:effectLst/>
              <a:latin typeface="Times" pitchFamily="2" charset="0"/>
            </a:endParaRPr>
          </a:p>
          <a:p>
            <a:r>
              <a:rPr lang="en-CA" i="1" dirty="0">
                <a:effectLst/>
                <a:latin typeface="Times" pitchFamily="2" charset="0"/>
              </a:rPr>
              <a:t>pressure </a:t>
            </a:r>
            <a:r>
              <a:rPr lang="en-CA" i="1" dirty="0">
                <a:effectLst/>
                <a:latin typeface="Helvetica" pitchFamily="2" charset="0"/>
              </a:rPr>
              <a:t>&lt;</a:t>
            </a:r>
            <a:r>
              <a:rPr lang="en-CA" i="1" dirty="0">
                <a:effectLst/>
                <a:latin typeface="Times" pitchFamily="2" charset="0"/>
              </a:rPr>
              <a:t>140 mm Hg, low-density lipoprotein cholesterol levels</a:t>
            </a:r>
            <a:endParaRPr lang="en-CA" dirty="0">
              <a:effectLst/>
              <a:latin typeface="Times" pitchFamily="2" charset="0"/>
            </a:endParaRPr>
          </a:p>
          <a:p>
            <a:r>
              <a:rPr lang="en-CA" i="1" dirty="0">
                <a:effectLst/>
                <a:latin typeface="Times" pitchFamily="2" charset="0"/>
              </a:rPr>
              <a:t>in the target range, self-reported </a:t>
            </a:r>
            <a:r>
              <a:rPr lang="en-CA" i="1" dirty="0" err="1">
                <a:effectLst/>
                <a:latin typeface="Times" pitchFamily="2" charset="0"/>
              </a:rPr>
              <a:t>nonsmoking</a:t>
            </a:r>
            <a:r>
              <a:rPr lang="en-CA" i="1" dirty="0">
                <a:effectLst/>
                <a:latin typeface="Times" pitchFamily="2" charset="0"/>
              </a:rPr>
              <a:t>, and participation</a:t>
            </a:r>
            <a:endParaRPr lang="en-CA" dirty="0">
              <a:effectLst/>
              <a:latin typeface="Times" pitchFamily="2" charset="0"/>
            </a:endParaRPr>
          </a:p>
          <a:p>
            <a:r>
              <a:rPr lang="en-CA" i="1" dirty="0">
                <a:effectLst/>
                <a:latin typeface="Times" pitchFamily="2" charset="0"/>
              </a:rPr>
              <a:t>in exercise training within a cardiac rehabilitation program. The</a:t>
            </a:r>
            <a:endParaRPr lang="en-CA" dirty="0">
              <a:effectLst/>
              <a:latin typeface="Times" pitchFamily="2" charset="0"/>
            </a:endParaRPr>
          </a:p>
          <a:p>
            <a:r>
              <a:rPr lang="en-CA" i="1" dirty="0">
                <a:effectLst/>
                <a:latin typeface="Times" pitchFamily="2" charset="0"/>
              </a:rPr>
              <a:t>numbers at the bottom of the bars indicate the total numbers of</a:t>
            </a:r>
            <a:endParaRPr lang="en-CA" dirty="0">
              <a:effectLst/>
              <a:latin typeface="Times" pitchFamily="2" charset="0"/>
            </a:endParaRPr>
          </a:p>
          <a:p>
            <a:r>
              <a:rPr lang="en-CA" i="1" dirty="0">
                <a:effectLst/>
                <a:latin typeface="Times" pitchFamily="2" charset="0"/>
              </a:rPr>
              <a:t>patients per category and those experiencing a major adverse event.</a:t>
            </a:r>
          </a:p>
          <a:p>
            <a:endParaRPr lang="en-CA" i="1" dirty="0">
              <a:effectLst/>
              <a:latin typeface="Times" pitchFamily="2" charset="0"/>
            </a:endParaRPr>
          </a:p>
          <a:p>
            <a:r>
              <a:rPr lang="en-CA" i="1" dirty="0">
                <a:effectLst/>
                <a:latin typeface="Times" pitchFamily="2" charset="0"/>
              </a:rPr>
              <a:t>Patients in group 1 who achieved any of the secondary prevention</a:t>
            </a:r>
            <a:endParaRPr lang="en-CA" dirty="0">
              <a:effectLst/>
              <a:latin typeface="Times" pitchFamily="2" charset="0"/>
            </a:endParaRPr>
          </a:p>
          <a:p>
            <a:r>
              <a:rPr lang="en-CA" i="1" dirty="0">
                <a:effectLst/>
                <a:latin typeface="Times" pitchFamily="2" charset="0"/>
              </a:rPr>
              <a:t>targets had numerically lower major adverse event</a:t>
            </a:r>
            <a:endParaRPr lang="en-CA" dirty="0">
              <a:effectLst/>
              <a:latin typeface="Times" pitchFamily="2" charset="0"/>
            </a:endParaRPr>
          </a:p>
          <a:p>
            <a:r>
              <a:rPr lang="en-CA" i="1" dirty="0">
                <a:effectLst/>
                <a:latin typeface="Times" pitchFamily="2" charset="0"/>
              </a:rPr>
              <a:t>rates compared with those in whom these targets were not</a:t>
            </a:r>
            <a:endParaRPr lang="en-CA" dirty="0">
              <a:effectLst/>
              <a:latin typeface="Times" pitchFamily="2" charset="0"/>
            </a:endParaRPr>
          </a:p>
          <a:p>
            <a:r>
              <a:rPr lang="en-CA" i="1" dirty="0">
                <a:effectLst/>
                <a:latin typeface="Times" pitchFamily="2" charset="0"/>
              </a:rPr>
              <a:t>reached (</a:t>
            </a:r>
            <a:r>
              <a:rPr lang="en-CA" i="1" dirty="0">
                <a:solidFill>
                  <a:srgbClr val="0069AC"/>
                </a:solidFill>
                <a:effectLst/>
                <a:latin typeface="Times" pitchFamily="2" charset="0"/>
              </a:rPr>
              <a:t>Table 2</a:t>
            </a:r>
            <a:r>
              <a:rPr lang="en-CA" i="1" dirty="0">
                <a:effectLst/>
                <a:latin typeface="Times" pitchFamily="2" charset="0"/>
              </a:rPr>
              <a:t>; </a:t>
            </a:r>
            <a:r>
              <a:rPr lang="en-CA" i="1" dirty="0">
                <a:solidFill>
                  <a:srgbClr val="0069AC"/>
                </a:solidFill>
                <a:effectLst/>
                <a:latin typeface="Times" pitchFamily="2" charset="0"/>
              </a:rPr>
              <a:t>Figure 2</a:t>
            </a:r>
            <a:r>
              <a:rPr lang="en-CA" i="1" dirty="0">
                <a:effectLst/>
                <a:latin typeface="Times" pitchFamily="2" charset="0"/>
              </a:rPr>
              <a:t>). </a:t>
            </a:r>
          </a:p>
          <a:p>
            <a:endParaRPr lang="en-CA" i="1" dirty="0">
              <a:effectLst/>
              <a:latin typeface="Times" pitchFamily="2" charset="0"/>
            </a:endParaRPr>
          </a:p>
          <a:p>
            <a:r>
              <a:rPr lang="en-CA" i="1" dirty="0">
                <a:effectLst/>
                <a:latin typeface="Times" pitchFamily="2" charset="0"/>
              </a:rPr>
              <a:t>In multivariable-adjusted Cox</a:t>
            </a:r>
            <a:r>
              <a:rPr lang="en-CA" i="0" dirty="0">
                <a:effectLst/>
                <a:latin typeface="Times" pitchFamily="2" charset="0"/>
              </a:rPr>
              <a:t> </a:t>
            </a:r>
            <a:r>
              <a:rPr lang="en-CA" i="1" dirty="0">
                <a:effectLst/>
                <a:latin typeface="Times" pitchFamily="2" charset="0"/>
              </a:rPr>
              <a:t>models, these differences were statistically significant for</a:t>
            </a:r>
            <a:r>
              <a:rPr lang="en-CA" i="0" dirty="0">
                <a:effectLst/>
                <a:latin typeface="Times" pitchFamily="2" charset="0"/>
              </a:rPr>
              <a:t> </a:t>
            </a:r>
            <a:r>
              <a:rPr lang="en-CA" i="1" dirty="0">
                <a:effectLst/>
                <a:latin typeface="Times" pitchFamily="2" charset="0"/>
              </a:rPr>
              <a:t>achieving low-density lipoprotein cholesterol levels in the target</a:t>
            </a:r>
            <a:r>
              <a:rPr lang="en-CA" i="0" dirty="0">
                <a:effectLst/>
                <a:latin typeface="Times" pitchFamily="2" charset="0"/>
              </a:rPr>
              <a:t> </a:t>
            </a:r>
            <a:r>
              <a:rPr lang="en-CA" i="1" dirty="0">
                <a:effectLst/>
                <a:latin typeface="Times" pitchFamily="2" charset="0"/>
              </a:rPr>
              <a:t>range (32% risk reduction) and participation in exercise training</a:t>
            </a:r>
            <a:r>
              <a:rPr lang="en-CA" i="0" dirty="0">
                <a:effectLst/>
                <a:latin typeface="Times" pitchFamily="2" charset="0"/>
              </a:rPr>
              <a:t> </a:t>
            </a:r>
            <a:r>
              <a:rPr lang="en-CA" i="1" dirty="0">
                <a:effectLst/>
                <a:latin typeface="Times" pitchFamily="2" charset="0"/>
              </a:rPr>
              <a:t>(23% risk reduction).</a:t>
            </a:r>
            <a:endParaRPr lang="en-CA" dirty="0">
              <a:effectLst/>
              <a:latin typeface="Times" pitchFamily="2" charset="0"/>
            </a:endParaRPr>
          </a:p>
          <a:p>
            <a:endParaRPr lang="en-CA" dirty="0">
              <a:effectLst/>
              <a:latin typeface="Times" pitchFamily="2"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94999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rPr>
              <a:t>One RCT evaluated the efficacy of CR, involving a 3-year home-based moderate intensity program, in 524 patients hospitalized for MINOCA.(55) Results revealed a significant reduction in all-cause mortality and MACE, and improvement in SF-36 questionnaire and peak VO2. </a:t>
            </a:r>
          </a:p>
          <a:p>
            <a:endParaRPr lang="en-US" sz="1800" dirty="0">
              <a:effectLst/>
              <a:latin typeface="Calibri" panose="020F0502020204030204" pitchFamily="34" charset="0"/>
            </a:endParaRPr>
          </a:p>
          <a:p>
            <a:r>
              <a:rPr lang="en-CA" i="1" dirty="0">
                <a:effectLst/>
                <a:latin typeface="Times" pitchFamily="2" charset="0"/>
              </a:rPr>
              <a:t>Patients in group 1 who achieved any of the secondary prevention</a:t>
            </a:r>
            <a:endParaRPr lang="en-CA" dirty="0">
              <a:effectLst/>
              <a:latin typeface="Times" pitchFamily="2" charset="0"/>
            </a:endParaRPr>
          </a:p>
          <a:p>
            <a:r>
              <a:rPr lang="en-CA" i="1" dirty="0">
                <a:effectLst/>
                <a:latin typeface="Times" pitchFamily="2" charset="0"/>
              </a:rPr>
              <a:t>targets had numerically lower major adverse event</a:t>
            </a:r>
            <a:endParaRPr lang="en-CA" dirty="0">
              <a:effectLst/>
              <a:latin typeface="Times" pitchFamily="2" charset="0"/>
            </a:endParaRPr>
          </a:p>
          <a:p>
            <a:r>
              <a:rPr lang="en-CA" i="1" dirty="0">
                <a:effectLst/>
                <a:latin typeface="Times" pitchFamily="2" charset="0"/>
              </a:rPr>
              <a:t>rates compared with those in whom these targets were not</a:t>
            </a:r>
            <a:endParaRPr lang="en-CA" dirty="0">
              <a:effectLst/>
              <a:latin typeface="Times" pitchFamily="2" charset="0"/>
            </a:endParaRPr>
          </a:p>
          <a:p>
            <a:r>
              <a:rPr lang="en-CA" i="1" dirty="0">
                <a:effectLst/>
                <a:latin typeface="Times" pitchFamily="2" charset="0"/>
              </a:rPr>
              <a:t>reached (</a:t>
            </a:r>
            <a:r>
              <a:rPr lang="en-CA" i="1" dirty="0">
                <a:solidFill>
                  <a:srgbClr val="0069AC"/>
                </a:solidFill>
                <a:effectLst/>
                <a:latin typeface="Times" pitchFamily="2" charset="0"/>
              </a:rPr>
              <a:t>Table 2</a:t>
            </a:r>
            <a:r>
              <a:rPr lang="en-CA" i="1" dirty="0">
                <a:effectLst/>
                <a:latin typeface="Times" pitchFamily="2" charset="0"/>
              </a:rPr>
              <a:t>; </a:t>
            </a:r>
            <a:r>
              <a:rPr lang="en-CA" i="1" dirty="0">
                <a:solidFill>
                  <a:srgbClr val="0069AC"/>
                </a:solidFill>
                <a:effectLst/>
                <a:latin typeface="Times" pitchFamily="2" charset="0"/>
              </a:rPr>
              <a:t>Figure 2</a:t>
            </a:r>
            <a:r>
              <a:rPr lang="en-CA" i="1" dirty="0">
                <a:effectLst/>
                <a:latin typeface="Times" pitchFamily="2" charset="0"/>
              </a:rPr>
              <a:t>). In multivariable-adjusted Cox</a:t>
            </a:r>
            <a:endParaRPr lang="en-CA" dirty="0">
              <a:effectLst/>
              <a:latin typeface="Times" pitchFamily="2" charset="0"/>
            </a:endParaRPr>
          </a:p>
          <a:p>
            <a:r>
              <a:rPr lang="en-CA" i="1" dirty="0">
                <a:effectLst/>
                <a:latin typeface="Times" pitchFamily="2" charset="0"/>
              </a:rPr>
              <a:t>models, these differences were statistically significant for</a:t>
            </a:r>
            <a:endParaRPr lang="en-CA" dirty="0">
              <a:effectLst/>
              <a:latin typeface="Times" pitchFamily="2" charset="0"/>
            </a:endParaRPr>
          </a:p>
          <a:p>
            <a:r>
              <a:rPr lang="en-CA" i="1" dirty="0">
                <a:effectLst/>
                <a:latin typeface="Times" pitchFamily="2" charset="0"/>
              </a:rPr>
              <a:t>achieving low-density lipoprotein cholesterol levels in the target</a:t>
            </a:r>
            <a:endParaRPr lang="en-CA" dirty="0">
              <a:effectLst/>
              <a:latin typeface="Times" pitchFamily="2" charset="0"/>
            </a:endParaRPr>
          </a:p>
          <a:p>
            <a:r>
              <a:rPr lang="en-CA" i="1" dirty="0">
                <a:effectLst/>
                <a:latin typeface="Times" pitchFamily="2" charset="0"/>
              </a:rPr>
              <a:t>range (32% risk reduction) and participation in exercise training</a:t>
            </a:r>
            <a:endParaRPr lang="en-CA" dirty="0">
              <a:effectLst/>
              <a:latin typeface="Times" pitchFamily="2" charset="0"/>
            </a:endParaRPr>
          </a:p>
          <a:p>
            <a:r>
              <a:rPr lang="en-CA" i="1" dirty="0">
                <a:effectLst/>
                <a:latin typeface="Times" pitchFamily="2" charset="0"/>
              </a:rPr>
              <a:t>(23% risk reduction).</a:t>
            </a:r>
            <a:endParaRPr lang="en-CA" dirty="0">
              <a:effectLst/>
              <a:latin typeface="Times" pitchFamily="2"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1570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US" sz="1800" dirty="0">
                <a:effectLst/>
                <a:latin typeface="Calibri" panose="020F0502020204030204" pitchFamily="34" charset="0"/>
                <a:ea typeface="Times New Roman" panose="02020603050405020304" pitchFamily="18" charset="0"/>
              </a:rPr>
              <a:t>highlighting the need for an up-to-date review and summary of recent data for today’s cardiovascular clinician.</a:t>
            </a:r>
            <a:endParaRPr lang="en-CA" sz="1800" dirty="0">
              <a:effectLst/>
              <a:latin typeface="Times New Roman" panose="02020603050405020304" pitchFamily="18" charset="0"/>
              <a:ea typeface="Times New Roman" panose="02020603050405020304" pitchFamily="18" charset="0"/>
            </a:endParaRPr>
          </a:p>
          <a:p>
            <a:pPr>
              <a:lnSpc>
                <a:spcPct val="200000"/>
              </a:lnSpc>
            </a:pPr>
            <a:r>
              <a:rPr lang="en-US" sz="1800" dirty="0">
                <a:effectLst/>
                <a:latin typeface="Calibri" panose="020F0502020204030204" pitchFamily="34" charset="0"/>
                <a:ea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pPr>
              <a:lnSpc>
                <a:spcPct val="200000"/>
              </a:lnSpc>
            </a:pPr>
            <a:r>
              <a:rPr lang="en-US" sz="1800" dirty="0">
                <a:effectLst/>
                <a:latin typeface="Calibri" panose="020F0502020204030204" pitchFamily="34" charset="0"/>
                <a:ea typeface="Times New Roman" panose="02020603050405020304" pitchFamily="18" charset="0"/>
              </a:rPr>
              <a:t>The current document will summarize the epidemiology, clinical presentation, diagnostic work-up, and treatment of underlying causes of MINOCA. Other international cardiovascular societies have previously published position statements on MINOCA.(10,11) The present document summarizes data gathered through an updated systematic review,  viewed from the perspective of unique aspects and challenges within the Canadian healthcare landscape.  </a:t>
            </a:r>
            <a:endParaRPr lang="en-CA" sz="1800" dirty="0">
              <a:effectLst/>
              <a:latin typeface="Times New Roman" panose="02020603050405020304" pitchFamily="18" charset="0"/>
              <a:ea typeface="Times New Roman" panose="02020603050405020304" pitchFamily="18" charset="0"/>
            </a:endParaRPr>
          </a:p>
          <a:p>
            <a:endParaRPr lang="fr-CA" dirty="0"/>
          </a:p>
        </p:txBody>
      </p:sp>
      <p:sp>
        <p:nvSpPr>
          <p:cNvPr id="4" name="Slide Number Placeholder 3"/>
          <p:cNvSpPr>
            <a:spLocks noGrp="1"/>
          </p:cNvSpPr>
          <p:nvPr>
            <p:ph type="sldNum" sz="quarter" idx="5"/>
          </p:nvPr>
        </p:nvSpPr>
        <p:spPr/>
        <p:txBody>
          <a:bodyPr/>
          <a:lstStyle/>
          <a:p>
            <a:fld id="{4F07F373-D984-44BA-8FCA-A27058EA090E}" type="slidenum">
              <a:rPr lang="en-CA" smtClean="0"/>
              <a:t>7</a:t>
            </a:fld>
            <a:endParaRPr lang="en-CA"/>
          </a:p>
        </p:txBody>
      </p:sp>
    </p:spTree>
    <p:extLst>
      <p:ext uri="{BB962C8B-B14F-4D97-AF65-F5344CB8AC3E}">
        <p14:creationId xmlns:p14="http://schemas.microsoft.com/office/powerpoint/2010/main" val="736416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rPr>
              <a:t>All patients presenting with suspected ACS should be treated according to published guidelines, until investigations have excluded obstructive CAD and other non-ischemic causes of troponin elevation.(51,61-63)  In about 15% of cases, the exact underlying mechanism leading to MINOCA cannot be confirmed and therapy should be individualized to patients’ risk profiles and most probable diagnosis</a:t>
            </a:r>
            <a:r>
              <a:rPr lang="en-CA" dirty="0">
                <a:effectLst/>
              </a:rPr>
              <a:t> </a:t>
            </a:r>
          </a:p>
          <a:p>
            <a:endParaRPr lang="en-CA" dirty="0">
              <a:effectLst/>
            </a:endParaRPr>
          </a:p>
          <a:p>
            <a:r>
              <a:rPr lang="en-US" sz="1800" dirty="0">
                <a:effectLst/>
                <a:latin typeface="Calibri" panose="020F0502020204030204" pitchFamily="34" charset="0"/>
                <a:ea typeface="Times New Roman" panose="02020603050405020304" pitchFamily="18" charset="0"/>
              </a:rPr>
              <a:t>There are currently no data from randomized trials evaluating the efficacy of secondary prevention therapy in patients with MINOCA. Observational studies have focused on the use of angiotensin system inhibitors (ACEI or ARB), statins, beta-blockers, and antiplatelet therapy following MINOCA. </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777605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benefits of </a:t>
            </a:r>
            <a:r>
              <a:rPr lang="en-US" dirty="0" err="1"/>
              <a:t>ACEi</a:t>
            </a:r>
            <a:r>
              <a:rPr lang="en-US" dirty="0"/>
              <a:t> in the context of MI</a:t>
            </a:r>
          </a:p>
          <a:p>
            <a:r>
              <a:rPr lang="en-US" dirty="0"/>
              <a:t>However, Low use for MINOCA patients (30% versus 30%)</a:t>
            </a:r>
          </a:p>
          <a:p>
            <a:endParaRPr lang="en-US" dirty="0"/>
          </a:p>
          <a:p>
            <a:r>
              <a:rPr lang="en-CA" sz="1800" dirty="0">
                <a:effectLst/>
                <a:latin typeface="Calibri" panose="020F0502020204030204" pitchFamily="34" charset="0"/>
                <a:ea typeface="Times New Roman" panose="02020603050405020304" pitchFamily="18" charset="0"/>
              </a:rPr>
              <a:t>There are no RCTs examining the effect of ACEI/ARB on outcomes, however 7 observational studies have examined outcomes in patients post-MINOCA.(65,68-73) One study showed no difference in outcomes in patients on ACEI/ARB following discharge(68) however 4 studies demonstrated reduced MACE (HRs 0.29-0.82).(65,69,71,74) and 3 observational studies showed reduced all-cause death (HRs 0.20-0.38).(65,72,73) A recent meta-analysis including 5 of these 7 studies pooling 10,546 patients with MINOCA concluded that ACEI/ARB use was associated to reduced MACE (HR 0.65, 0.44–0.94) but not the risk of death (HR 0.48, 0.20–1.14) at 36 months follow-up.(75)</a:t>
            </a:r>
            <a:r>
              <a:rPr lang="en-CA" dirty="0">
                <a:effectLst/>
              </a:rPr>
              <a:t> </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62174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rPr>
              <a:t>In theory, statins may be beneficial in patients with MINOCA, as ASCVD risk factors are prevalent in this population.  The most frequently reported cause of MINOCA is plaque disruption, for which statins are likely to provide benefit.(5-7) Especially relevant in the presence of non-obstructive CAD, statins limit progression and facilitate regression of atherosclerotic plaque.(78) Further, the favorable effects of statins on endothelial function, oxidative stress and inflammation could provide benefit for several of the underlying etiologies of MINOCA</a:t>
            </a:r>
            <a:r>
              <a:rPr lang="en-CA" dirty="0">
                <a:effectLst/>
              </a:rPr>
              <a:t> </a:t>
            </a:r>
          </a:p>
          <a:p>
            <a:endParaRPr lang="en-CA" dirty="0">
              <a:effectLst/>
            </a:endParaRPr>
          </a:p>
          <a:p>
            <a:r>
              <a:rPr lang="en-CA" dirty="0">
                <a:effectLst/>
              </a:rPr>
              <a:t>MACE: </a:t>
            </a:r>
            <a:r>
              <a:rPr lang="en-US" sz="1800" dirty="0">
                <a:effectLst/>
                <a:latin typeface="Calibri" panose="020F0502020204030204" pitchFamily="34" charset="0"/>
                <a:ea typeface="Times New Roman" panose="02020603050405020304" pitchFamily="18" charset="0"/>
              </a:rPr>
              <a:t>all-cause mortality, MI, hospitalization for heart failure and stroke</a:t>
            </a:r>
            <a:r>
              <a:rPr lang="en-CA" dirty="0">
                <a:effectLst/>
              </a:rPr>
              <a:t> </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70835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indent="-342900">
              <a:buAutoNum type="arabicPeriod"/>
            </a:pPr>
            <a:r>
              <a:rPr lang="en-US" sz="1800" dirty="0">
                <a:effectLst/>
                <a:latin typeface="Calibri" panose="020F0502020204030204" pitchFamily="34" charset="0"/>
                <a:ea typeface="Times New Roman" panose="02020603050405020304" pitchFamily="18" charset="0"/>
              </a:rPr>
              <a:t>In contrast, in a retrospective analysis of the Italian MINOCA cohort by </a:t>
            </a:r>
            <a:r>
              <a:rPr lang="en-US" sz="1800" dirty="0" err="1">
                <a:effectLst/>
                <a:latin typeface="Calibri" panose="020F0502020204030204" pitchFamily="34" charset="0"/>
                <a:ea typeface="Times New Roman" panose="02020603050405020304" pitchFamily="18" charset="0"/>
              </a:rPr>
              <a:t>Ciliberti</a:t>
            </a:r>
            <a:r>
              <a:rPr lang="en-US" sz="1800" dirty="0">
                <a:effectLst/>
                <a:latin typeface="Calibri" panose="020F0502020204030204" pitchFamily="34" charset="0"/>
                <a:ea typeface="Times New Roman" panose="02020603050405020304" pitchFamily="18" charset="0"/>
              </a:rPr>
              <a:t> et al, beta-blockers were associated with a 50% reduction of MACE with an adjusted HR of 0.49 [95%CI 0.31-0.79].(68) The benefit seemed similar across subgroups of sex, age, diabetes and LV function.</a:t>
            </a:r>
            <a:r>
              <a:rPr lang="en-CA" dirty="0">
                <a:effectLst/>
              </a:rPr>
              <a:t> </a:t>
            </a:r>
          </a:p>
          <a:p>
            <a:pPr>
              <a:buAutoNum type="arabicPeriod"/>
            </a:pPr>
            <a:endParaRPr lang="en-CA" dirty="0">
              <a:effectLst/>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CA" dirty="0">
                <a:effectLst/>
              </a:rPr>
              <a:t>SWEDEHEART registry:</a:t>
            </a:r>
            <a:r>
              <a:rPr lang="en-US" dirty="0">
                <a:effectLst/>
              </a:rPr>
              <a:t> </a:t>
            </a:r>
            <a:r>
              <a:rPr lang="en-US" sz="1800" dirty="0">
                <a:effectLst/>
                <a:latin typeface="Calibri" panose="020F0502020204030204" pitchFamily="34" charset="0"/>
                <a:ea typeface="Times New Roman" panose="02020603050405020304" pitchFamily="18" charset="0"/>
              </a:rPr>
              <a:t>In the SWEDEHEART registry (n=7,512), beta-blockers only showed a trend for reduced risk of MACE (HR 0.86 [95%CI 0.74-1.01]), defined as all-cause mortality or hospitalization for MI, ischemic stroke or heart failure.(70) However, their prescription at the time of hospital discharge was associated with lower all-cause mortality (HR 0.81 [95%CI 0.66-0.99]) and lower recurrence of MI (HR 0.74 [95%CI 0.56-0.97]). </a:t>
            </a:r>
            <a:endParaRPr lang="en-CA" sz="1800" dirty="0">
              <a:effectLst/>
              <a:latin typeface="Times New Roman" panose="02020603050405020304" pitchFamily="18" charset="0"/>
              <a:ea typeface="Times New Roman" panose="02020603050405020304" pitchFamily="18" charset="0"/>
            </a:endParaRPr>
          </a:p>
          <a:p>
            <a:pPr>
              <a:buAutoNum type="arabicPeriod"/>
            </a:pPr>
            <a:endParaRPr lang="en-CA" dirty="0">
              <a:effectLst/>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285818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rPr>
              <a:t>The</a:t>
            </a:r>
            <a:r>
              <a:rPr lang="en-CA" sz="1800" dirty="0">
                <a:effectLst/>
                <a:latin typeface="Calibri" panose="020F0502020204030204" pitchFamily="34" charset="0"/>
                <a:ea typeface="Times New Roman" panose="02020603050405020304" pitchFamily="18" charset="0"/>
              </a:rPr>
              <a:t> largest study addressing antiplatelet therapy in MINOCA was composed of a highly heterogenous population, demonstrated that 66% of 9466 patients received DAPT, and revealed a null effect of DAPT on MACE.</a:t>
            </a:r>
            <a:r>
              <a:rPr lang="en-CA" dirty="0">
                <a:effectLst/>
              </a:rPr>
              <a:t> </a:t>
            </a:r>
          </a:p>
          <a:p>
            <a:endParaRPr lang="en-CA" dirty="0">
              <a:effectLst/>
            </a:endParaRPr>
          </a:p>
          <a:p>
            <a:r>
              <a:rPr lang="en-CA" dirty="0">
                <a:effectLst/>
              </a:rPr>
              <a:t>Possible harm of using aspirin </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25210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2: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254" name="Google Shape;254;p2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rPr>
              <a:t>The treatment of MINOCA caused by plaque disruption or erosion will be similar to MI-CAD considering the common pathophysiology. </a:t>
            </a:r>
          </a:p>
          <a:p>
            <a:endParaRPr lang="en-US" sz="1800" dirty="0">
              <a:effectLst/>
              <a:latin typeface="Calibri" panose="020F0502020204030204" pitchFamily="34" charset="0"/>
            </a:endParaRPr>
          </a:p>
          <a:p>
            <a:r>
              <a:rPr lang="en-US" sz="1800" dirty="0">
                <a:effectLst/>
                <a:latin typeface="Calibri" panose="020F0502020204030204" pitchFamily="34" charset="0"/>
                <a:ea typeface="Times New Roman" panose="02020603050405020304" pitchFamily="18" charset="0"/>
              </a:rPr>
              <a:t>There are no data looking specifically into the treatment of MINOCAs due to coronary embolism. Anticoagulation is recommended in patients with atrial fibrillation,(123) suspected or diagnosed prosthetic valve thrombosis(124), or intracardiac thrombus.(125) When paradoxical embolism is suspected, patent foramen </a:t>
            </a:r>
            <a:r>
              <a:rPr lang="en-US" sz="1800" dirty="0" err="1">
                <a:effectLst/>
                <a:latin typeface="Calibri" panose="020F0502020204030204" pitchFamily="34" charset="0"/>
                <a:ea typeface="Times New Roman" panose="02020603050405020304" pitchFamily="18" charset="0"/>
              </a:rPr>
              <a:t>ovale</a:t>
            </a:r>
            <a:r>
              <a:rPr lang="en-US" sz="1800" dirty="0">
                <a:effectLst/>
                <a:latin typeface="Calibri" panose="020F0502020204030204" pitchFamily="34" charset="0"/>
                <a:ea typeface="Times New Roman" panose="02020603050405020304" pitchFamily="18" charset="0"/>
              </a:rPr>
              <a:t> or atrial septal defect closure may be indicated.(126,127)</a:t>
            </a:r>
            <a:r>
              <a:rPr lang="en-CA" dirty="0">
                <a:effectLst/>
              </a:rPr>
              <a:t> </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261049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 A conservative approach is strongly suggested because coronary intervention and stenting tend to cause propagation of the dissection and outcomes are acceptable with medical management. </a:t>
            </a:r>
            <a:r>
              <a:rPr lang="en-US" sz="1800" dirty="0">
                <a:effectLst/>
                <a:latin typeface="Calibri" panose="020F0502020204030204" pitchFamily="34" charset="0"/>
                <a:ea typeface="Times New Roman" panose="02020603050405020304" pitchFamily="18" charset="0"/>
              </a:rPr>
              <a:t>In </a:t>
            </a:r>
            <a:r>
              <a:rPr lang="en-CA" sz="1800" dirty="0">
                <a:effectLst/>
                <a:latin typeface="Calibri" panose="020F0502020204030204" pitchFamily="34" charset="0"/>
                <a:ea typeface="Times New Roman" panose="02020603050405020304" pitchFamily="18" charset="0"/>
              </a:rPr>
              <a:t>70–97% of cases, there is angiographic healing of SCAD</a:t>
            </a:r>
            <a:r>
              <a:rPr lang="en-US" sz="1800" dirty="0">
                <a:effectLst/>
                <a:latin typeface="Calibri" panose="020F0502020204030204" pitchFamily="34" charset="0"/>
                <a:ea typeface="Times New Roman" panose="02020603050405020304" pitchFamily="18" charset="0"/>
              </a:rPr>
              <a:t>,(106-109) and management aligns with these important concepts.</a:t>
            </a:r>
          </a:p>
          <a:p>
            <a:endParaRPr lang="en-US" sz="18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Times New Roman" panose="02020603050405020304" pitchFamily="18" charset="0"/>
              </a:rPr>
              <a:t>N</a:t>
            </a:r>
            <a:r>
              <a:rPr lang="en-US" dirty="0">
                <a:effectLst/>
                <a:latin typeface="Calibri" panose="020F0502020204030204" pitchFamily="34" charset="0"/>
                <a:ea typeface="Times New Roman" panose="02020603050405020304" pitchFamily="18" charset="0"/>
              </a:rPr>
              <a:t>o standard guidelines on the treatment of SCAD, considering the lack of randomized clinical trials</a:t>
            </a:r>
            <a:r>
              <a:rPr lang="en-CA" dirty="0">
                <a:effectLst/>
              </a:rPr>
              <a:t>  </a:t>
            </a:r>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Regarding the prognosis, in-hospital and long-term survival has been shown to be excellent. However, the risk of the recurrence of acute events has been reported to be high (10% at 1 year… 27% at 5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MINOCA CPU:</a:t>
            </a:r>
          </a:p>
          <a:p>
            <a:pPr algn="just">
              <a:lnSpc>
                <a:spcPct val="200000"/>
              </a:lnSpc>
            </a:pPr>
            <a:r>
              <a:rPr lang="en-US" sz="1800" dirty="0">
                <a:effectLst/>
                <a:latin typeface="Calibri" panose="020F0502020204030204" pitchFamily="34" charset="0"/>
                <a:ea typeface="Times New Roman" panose="02020603050405020304" pitchFamily="18" charset="0"/>
              </a:rPr>
              <a:t>In patients presenting with SCAD, hypertension was found to be a risk factor for recurrent disease </a:t>
            </a:r>
            <a:r>
              <a:rPr lang="en-CA" sz="1800" dirty="0">
                <a:solidFill>
                  <a:srgbClr val="262626"/>
                </a:solidFill>
                <a:effectLst/>
                <a:latin typeface="Calibri" panose="020F0502020204030204" pitchFamily="34" charset="0"/>
                <a:ea typeface="Times New Roman" panose="02020603050405020304" pitchFamily="18" charset="0"/>
              </a:rPr>
              <a:t>(HR 2.28 [95% CI, 1.14-4.55] p = 0.019) </a:t>
            </a:r>
            <a:r>
              <a:rPr lang="en-CA" sz="1800" dirty="0">
                <a:effectLst/>
                <a:latin typeface="Calibri" panose="020F0502020204030204" pitchFamily="34" charset="0"/>
                <a:ea typeface="Times New Roman" panose="02020603050405020304" pitchFamily="18" charset="0"/>
              </a:rPr>
              <a:t>and should be </a:t>
            </a:r>
            <a:r>
              <a:rPr lang="en-US" sz="1800" dirty="0">
                <a:effectLst/>
                <a:latin typeface="Calibri" panose="020F0502020204030204" pitchFamily="34" charset="0"/>
                <a:ea typeface="Times New Roman" panose="02020603050405020304" pitchFamily="18" charset="0"/>
              </a:rPr>
              <a:t>optimally managed.(112) The role of ACEI/ARB in SCAD is currently being studied in the </a:t>
            </a:r>
            <a:r>
              <a:rPr lang="en-CA" sz="1800" dirty="0">
                <a:effectLst/>
                <a:latin typeface="Calibri" panose="020F0502020204030204" pitchFamily="34" charset="0"/>
                <a:ea typeface="Times New Roman" panose="02020603050405020304" pitchFamily="18" charset="0"/>
              </a:rPr>
              <a:t>SAFER-SCAD trial (Statin and Angiotensin-converting Enzyme Inhibitor on Symptoms in Patients With SCAD; NCT02008786). Moreover, SCAD patients with significant left ventricular dysfunction (ejection fraction less than 40%) and </a:t>
            </a:r>
            <a:r>
              <a:rPr lang="en-CA" sz="1800" b="1" dirty="0">
                <a:solidFill>
                  <a:srgbClr val="000000"/>
                </a:solidFill>
                <a:effectLst/>
                <a:latin typeface="Calibri" panose="020F0502020204030204" pitchFamily="34" charset="0"/>
                <a:ea typeface="Times New Roman" panose="02020603050405020304" pitchFamily="18" charset="0"/>
              </a:rPr>
              <a:t>those with hypertension, diabetes mellitus, or stable CKD should be started on an ACEI</a:t>
            </a:r>
            <a:r>
              <a:rPr lang="en-CA" sz="1800" b="1" i="1" dirty="0">
                <a:solidFill>
                  <a:srgbClr val="000000"/>
                </a:solidFill>
                <a:effectLst/>
                <a:latin typeface="Calibri" panose="020F0502020204030204" pitchFamily="34" charset="0"/>
                <a:ea typeface="Times New Roman" panose="02020603050405020304" pitchFamily="18" charset="0"/>
              </a:rPr>
              <a:t> </a:t>
            </a:r>
            <a:r>
              <a:rPr lang="en-CA" sz="1800" b="1" dirty="0">
                <a:solidFill>
                  <a:srgbClr val="000000"/>
                </a:solidFill>
                <a:effectLst/>
                <a:latin typeface="Calibri" panose="020F0502020204030204" pitchFamily="34" charset="0"/>
                <a:ea typeface="Times New Roman" panose="02020603050405020304" pitchFamily="18" charset="0"/>
              </a:rPr>
              <a:t>(</a:t>
            </a:r>
            <a:r>
              <a:rPr lang="en-CA" sz="1800" dirty="0">
                <a:effectLst/>
                <a:latin typeface="Calibri" panose="020F0502020204030204" pitchFamily="34" charset="0"/>
                <a:ea typeface="Times New Roman" panose="02020603050405020304" pitchFamily="18" charset="0"/>
              </a:rPr>
              <a:t>Class 1 indication) or an ARB (Class </a:t>
            </a:r>
            <a:r>
              <a:rPr lang="en-CA" sz="1800" dirty="0" err="1">
                <a:effectLst/>
                <a:latin typeface="Calibri" panose="020F0502020204030204" pitchFamily="34" charset="0"/>
                <a:ea typeface="Times New Roman" panose="02020603050405020304" pitchFamily="18" charset="0"/>
              </a:rPr>
              <a:t>IIa</a:t>
            </a:r>
            <a:r>
              <a:rPr lang="en-CA" sz="1800" dirty="0">
                <a:effectLst/>
                <a:latin typeface="Calibri" panose="020F0502020204030204" pitchFamily="34" charset="0"/>
                <a:ea typeface="Times New Roman" panose="02020603050405020304" pitchFamily="18" charset="0"/>
              </a:rPr>
              <a:t>).(51,61,87) </a:t>
            </a:r>
            <a:endParaRPr lang="en-CA" sz="1800" dirty="0">
              <a:effectLst/>
              <a:latin typeface="Times New Roman" panose="02020603050405020304" pitchFamily="18" charset="0"/>
              <a:ea typeface="Times New Roman" panose="02020603050405020304" pitchFamily="18" charset="0"/>
            </a:endParaRPr>
          </a:p>
          <a:p>
            <a:pPr algn="just">
              <a:lnSpc>
                <a:spcPct val="200000"/>
              </a:lnSpc>
            </a:pPr>
            <a:r>
              <a:rPr lang="en-CA" sz="1800" dirty="0">
                <a:effectLst/>
                <a:latin typeface="Calibri" panose="020F0502020204030204" pitchFamily="34" charset="0"/>
                <a:ea typeface="Times New Roman" panose="02020603050405020304" pitchFamily="18" charset="0"/>
              </a:rPr>
              <a:t>Statins may be associated with a higher recurrence of SCAD, as shown in a small retrospective study.(121) Given that the proportion of patients with atherosclerotic SCAD is unknown,(111,122) lipid-lowering therapy should only be prescribed to patients with an indication as per the most recent guidelines.(88) </a:t>
            </a:r>
          </a:p>
          <a:p>
            <a:pPr algn="just">
              <a:lnSpc>
                <a:spcPct val="200000"/>
              </a:lnSpc>
            </a:pPr>
            <a:endParaRPr lang="en-CA" sz="1800" dirty="0">
              <a:effectLst/>
              <a:latin typeface="Times New Roman" panose="02020603050405020304" pitchFamily="18" charset="0"/>
              <a:ea typeface="Times New Roman" panose="02020603050405020304" pitchFamily="18" charset="0"/>
            </a:endParaRPr>
          </a:p>
          <a:p>
            <a:pPr>
              <a:lnSpc>
                <a:spcPct val="200000"/>
              </a:lnSpc>
            </a:pPr>
            <a:r>
              <a:rPr lang="en-US" sz="1800" b="1" dirty="0">
                <a:effectLst/>
                <a:latin typeface="Calibri" panose="020F0502020204030204" pitchFamily="34" charset="0"/>
                <a:ea typeface="Times New Roman" panose="02020603050405020304" pitchFamily="18" charset="0"/>
              </a:rPr>
              <a:t>Practical tip – Treatment of MINOCA secondary to SCAD: </a:t>
            </a:r>
            <a:endParaRPr lang="en-CA" sz="1800" dirty="0">
              <a:effectLst/>
              <a:latin typeface="Times New Roman" panose="02020603050405020304" pitchFamily="18" charset="0"/>
              <a:ea typeface="Times New Roman" panose="02020603050405020304" pitchFamily="18" charset="0"/>
            </a:endParaRPr>
          </a:p>
          <a:p>
            <a:pPr marL="342900" lvl="0" indent="-342900" algn="just">
              <a:lnSpc>
                <a:spcPct val="200000"/>
              </a:lnSpc>
              <a:buFont typeface="Calibri" panose="020F0502020204030204" pitchFamily="34" charset="0"/>
              <a:buChar char="-"/>
            </a:pPr>
            <a:r>
              <a:rPr lang="en-US" sz="1800" dirty="0">
                <a:solidFill>
                  <a:srgbClr val="000000"/>
                </a:solidFill>
                <a:effectLst/>
                <a:latin typeface="Calibri" panose="020F0502020204030204" pitchFamily="34" charset="0"/>
                <a:ea typeface="Calibri" panose="020F0502020204030204" pitchFamily="34" charset="0"/>
              </a:rPr>
              <a:t>Aspirin and beta-blocker should be considered for patients with SCAD. </a:t>
            </a:r>
            <a:endParaRPr lang="en-CA" sz="1800" dirty="0">
              <a:effectLst/>
              <a:latin typeface="Times New Roman" panose="02020603050405020304" pitchFamily="18" charset="0"/>
              <a:ea typeface="Calibri" panose="020F0502020204030204" pitchFamily="34" charset="0"/>
            </a:endParaRPr>
          </a:p>
          <a:p>
            <a:pPr marL="342900" lvl="0" indent="-342900" algn="just">
              <a:lnSpc>
                <a:spcPct val="200000"/>
              </a:lnSpc>
              <a:buFont typeface="Calibri" panose="020F0502020204030204" pitchFamily="34" charset="0"/>
              <a:buChar char="-"/>
            </a:pPr>
            <a:r>
              <a:rPr lang="en-US" sz="1800" dirty="0">
                <a:solidFill>
                  <a:srgbClr val="000000"/>
                </a:solidFill>
                <a:effectLst/>
                <a:latin typeface="Calibri" panose="020F0502020204030204" pitchFamily="34" charset="0"/>
                <a:ea typeface="Calibri" panose="020F0502020204030204" pitchFamily="34" charset="0"/>
              </a:rPr>
              <a:t>The role of DAPT is uncertain. </a:t>
            </a:r>
            <a:endParaRPr lang="en-CA" sz="1800" dirty="0">
              <a:effectLst/>
              <a:latin typeface="Times New Roman" panose="02020603050405020304" pitchFamily="18" charset="0"/>
              <a:ea typeface="Calibri" panose="020F0502020204030204" pitchFamily="34" charset="0"/>
            </a:endParaRPr>
          </a:p>
          <a:p>
            <a:pPr marL="342900" lvl="0" indent="-342900" algn="just">
              <a:lnSpc>
                <a:spcPct val="200000"/>
              </a:lnSpc>
              <a:buFont typeface="Calibri" panose="020F0502020204030204" pitchFamily="34" charset="0"/>
              <a:buChar char="-"/>
            </a:pPr>
            <a:r>
              <a:rPr lang="en-US" sz="1800" dirty="0">
                <a:solidFill>
                  <a:srgbClr val="000000"/>
                </a:solidFill>
                <a:effectLst/>
                <a:latin typeface="Calibri" panose="020F0502020204030204" pitchFamily="34" charset="0"/>
                <a:ea typeface="Calibri" panose="020F0502020204030204" pitchFamily="34" charset="0"/>
              </a:rPr>
              <a:t>Patients should receive an ACEI (or ARB), and a statin only if there is a clear indication as per the most recent guidelines. </a:t>
            </a:r>
            <a:endParaRPr lang="en-CA" sz="1800" dirty="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F07F373-D984-44BA-8FCA-A27058EA090E}" type="slidenum">
              <a:rPr lang="en-CA" smtClean="0"/>
              <a:t>58</a:t>
            </a:fld>
            <a:endParaRPr lang="en-CA"/>
          </a:p>
        </p:txBody>
      </p:sp>
    </p:spTree>
    <p:extLst>
      <p:ext uri="{BB962C8B-B14F-4D97-AF65-F5344CB8AC3E}">
        <p14:creationId xmlns:p14="http://schemas.microsoft.com/office/powerpoint/2010/main" val="21672943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rPr>
              <a:t>The mainstay of therapy in coronary vasospasm includes CCB(98) and nitrates.(99) </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95422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Footer Placeholder 3"/>
          <p:cNvSpPr>
            <a:spLocks noGrp="1"/>
          </p:cNvSpPr>
          <p:nvPr>
            <p:ph type="ftr" sz="quarter" idx="4"/>
          </p:nvPr>
        </p:nvSpPr>
        <p:spPr/>
        <p:txBody>
          <a:bodyPr/>
          <a:lstStyle/>
          <a:p>
            <a:r>
              <a:rPr lang="en-US"/>
              <a:t>© Canadian Cardiovascular Society. 2023. All rights reserved. </a:t>
            </a:r>
            <a:endParaRPr lang="en-CA"/>
          </a:p>
        </p:txBody>
      </p:sp>
      <p:sp>
        <p:nvSpPr>
          <p:cNvPr id="5" name="Slide Number Placeholder 4"/>
          <p:cNvSpPr>
            <a:spLocks noGrp="1"/>
          </p:cNvSpPr>
          <p:nvPr>
            <p:ph type="sldNum" sz="quarter" idx="5"/>
          </p:nvPr>
        </p:nvSpPr>
        <p:spPr/>
        <p:txBody>
          <a:bodyPr/>
          <a:lstStyle/>
          <a:p>
            <a:fld id="{4F07F373-D984-44BA-8FCA-A27058EA090E}" type="slidenum">
              <a:rPr lang="en-CA" smtClean="0"/>
              <a:t>63</a:t>
            </a:fld>
            <a:endParaRPr lang="en-CA"/>
          </a:p>
        </p:txBody>
      </p:sp>
    </p:spTree>
    <p:extLst>
      <p:ext uri="{BB962C8B-B14F-4D97-AF65-F5344CB8AC3E}">
        <p14:creationId xmlns:p14="http://schemas.microsoft.com/office/powerpoint/2010/main" val="3651158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3698D-9BB8-4AD8-A468-F5B314C802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753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a:t>Cardiovascular disease (CVD) continues to be a leading cause of death in Canadian women. Sex and gender differences and disparities with respect to CVD awareness, development, identification and treatment persist.</a:t>
            </a:r>
          </a:p>
          <a:p>
            <a:pPr>
              <a:spcBef>
                <a:spcPct val="0"/>
              </a:spcBef>
            </a:pPr>
            <a:endParaRPr lang="en-US" altLang="en-US" dirty="0"/>
          </a:p>
          <a:p>
            <a:pPr>
              <a:spcBef>
                <a:spcPct val="0"/>
              </a:spcBef>
            </a:pPr>
            <a:r>
              <a:rPr lang="en-US" altLang="en-US" dirty="0"/>
              <a:t>The Canadian Women’s Heart Health Alliance was established in 2018 as a network of experts and advocates to develop and disseminate evidence-informed strategies to transform clinical practice and enhance collaborative action on women’s cardiovascular health in Canada.</a:t>
            </a:r>
          </a:p>
          <a:p>
            <a:pPr>
              <a:spcBef>
                <a:spcPct val="0"/>
              </a:spcBef>
            </a:pPr>
            <a:endParaRPr lang="en-US" altLang="en-US" dirty="0"/>
          </a:p>
          <a:p>
            <a:pPr>
              <a:spcBef>
                <a:spcPts val="1175"/>
              </a:spcBef>
            </a:pPr>
            <a:r>
              <a:rPr lang="en-US" altLang="en-US" dirty="0">
                <a:latin typeface="Century Gothic" panose="020B0502020202020204" pitchFamily="34" charset="0"/>
                <a:cs typeface="Arial" panose="020B0604020202020204" pitchFamily="34" charset="0"/>
              </a:rPr>
              <a:t>The National </a:t>
            </a:r>
            <a:r>
              <a:rPr lang="en-US" altLang="en-US" b="1" dirty="0">
                <a:solidFill>
                  <a:srgbClr val="C00000"/>
                </a:solidFill>
                <a:latin typeface="Century Gothic" panose="020B0502020202020204" pitchFamily="34" charset="0"/>
                <a:cs typeface="Arial" panose="020B0604020202020204" pitchFamily="34" charset="0"/>
              </a:rPr>
              <a:t>Alliance</a:t>
            </a:r>
            <a:r>
              <a:rPr lang="en-US" altLang="en-US" dirty="0">
                <a:latin typeface="Century Gothic" panose="020B0502020202020204" pitchFamily="34" charset="0"/>
                <a:cs typeface="Arial" panose="020B0604020202020204" pitchFamily="34" charset="0"/>
              </a:rPr>
              <a:t> is aimed at disseminating education and best practices re: Women’s cardiovascular health among </a:t>
            </a:r>
            <a:r>
              <a:rPr lang="en-US" altLang="en-US" b="1" dirty="0">
                <a:latin typeface="Century Gothic" panose="020B0502020202020204" pitchFamily="34" charset="0"/>
                <a:cs typeface="Arial" panose="020B0604020202020204" pitchFamily="34" charset="0"/>
              </a:rPr>
              <a:t>healthcare providers</a:t>
            </a:r>
          </a:p>
          <a:p>
            <a:pPr>
              <a:spcBef>
                <a:spcPts val="1175"/>
              </a:spcBef>
            </a:pPr>
            <a:endParaRPr lang="en-US" altLang="en-US" b="1" dirty="0">
              <a:latin typeface="Century Gothic" panose="020B0502020202020204" pitchFamily="34" charset="0"/>
              <a:cs typeface="Arial" panose="020B0604020202020204" pitchFamily="34" charset="0"/>
            </a:endParaRPr>
          </a:p>
          <a:p>
            <a:pPr>
              <a:spcBef>
                <a:spcPts val="2350"/>
              </a:spcBef>
            </a:pPr>
            <a:r>
              <a:rPr lang="en-US" altLang="en-US" b="1" dirty="0">
                <a:solidFill>
                  <a:srgbClr val="B40838"/>
                </a:solidFill>
                <a:latin typeface="Century Gothic" panose="020B0502020202020204" pitchFamily="34" charset="0"/>
                <a:cs typeface="Arial" panose="020B0604020202020204" pitchFamily="34" charset="0"/>
              </a:rPr>
              <a:t>Goal:</a:t>
            </a:r>
            <a:r>
              <a:rPr lang="en-US" altLang="en-US" b="1" dirty="0">
                <a:latin typeface="Century Gothic" panose="020B0502020202020204" pitchFamily="34" charset="0"/>
                <a:cs typeface="Arial" panose="020B0604020202020204" pitchFamily="34" charset="0"/>
              </a:rPr>
              <a:t> </a:t>
            </a:r>
            <a:r>
              <a:rPr lang="en-US" altLang="en-US" dirty="0">
                <a:latin typeface="Century Gothic" panose="020B0502020202020204" pitchFamily="34" charset="0"/>
                <a:cs typeface="Arial" panose="020B0604020202020204" pitchFamily="34" charset="0"/>
              </a:rPr>
              <a:t>To eliminate knowledge gaps re: specific cardiovascular issues and practice considerations in women, thereby improving the health of Canadian women</a:t>
            </a:r>
          </a:p>
          <a:p>
            <a:pPr>
              <a:spcBef>
                <a:spcPts val="2350"/>
              </a:spcBef>
            </a:pPr>
            <a:endParaRPr lang="en-US" altLang="en-US" dirty="0">
              <a:latin typeface="Century Gothic" panose="020B0502020202020204" pitchFamily="34" charset="0"/>
              <a:cs typeface="Arial" panose="020B0604020202020204" pitchFamily="34" charset="0"/>
            </a:endParaRPr>
          </a:p>
          <a:p>
            <a:pPr>
              <a:spcBef>
                <a:spcPts val="2350"/>
              </a:spcBef>
            </a:pPr>
            <a:r>
              <a:rPr lang="en-US" altLang="en-US" dirty="0"/>
              <a:t>Consultations with stakeholders from across Canada helped identify the four main areas of focus for the Alliance: Knowledge Translation and Mobilization, Training and Education, Advocacy, and Health Systems and Policy. </a:t>
            </a:r>
          </a:p>
          <a:p>
            <a:pPr>
              <a:spcBef>
                <a:spcPct val="0"/>
              </a:spcBef>
            </a:pPr>
            <a:endParaRPr lang="en-US" altLang="en-US" dirty="0"/>
          </a:p>
          <a:p>
            <a:pPr>
              <a:spcBef>
                <a:spcPct val="0"/>
              </a:spcBef>
            </a:pPr>
            <a:endParaRPr lang="en-CA"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latin typeface="Source Sans Pro" pitchFamily="34" charset="0"/>
            </a:endParaRPr>
          </a:p>
        </p:txBody>
      </p:sp>
      <p:sp>
        <p:nvSpPr>
          <p:cNvPr id="4" name="Slide Number Placeholder 3"/>
          <p:cNvSpPr>
            <a:spLocks noGrp="1"/>
          </p:cNvSpPr>
          <p:nvPr>
            <p:ph type="sldNum" sz="quarter" idx="5"/>
          </p:nvPr>
        </p:nvSpPr>
        <p:spPr/>
        <p:txBody>
          <a:bodyPr/>
          <a:lstStyle/>
          <a:p>
            <a:fld id="{B3E7CA92-BB84-5D49-87CF-C0C8DA198F9E}" type="slidenum">
              <a:rPr lang="en-US" smtClean="0"/>
              <a:pPr/>
              <a:t>9</a:t>
            </a:fld>
            <a:endParaRPr lang="en-US" dirty="0"/>
          </a:p>
        </p:txBody>
      </p:sp>
    </p:spTree>
    <p:extLst>
      <p:ext uri="{BB962C8B-B14F-4D97-AF65-F5344CB8AC3E}">
        <p14:creationId xmlns:p14="http://schemas.microsoft.com/office/powerpoint/2010/main" val="2231113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Men have higher rates of plaque rupture in the setting of AMI, while for women, plaque rupture accounts for approximately 55% of AMI. Plaque erosion is more common in women than man, in particular younger women. Spontaneous coronary artery dissection is a rare cause of AMI, found more often among women than men, particularly among young women.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D333C3-9C1F-496A-84C8-13A5B58D08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1422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0: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sz="1800" dirty="0">
                <a:effectLst/>
                <a:latin typeface="Calibri" panose="020F0502020204030204" pitchFamily="34" charset="0"/>
                <a:ea typeface="Times New Roman" panose="02020603050405020304" pitchFamily="18" charset="0"/>
              </a:rPr>
              <a:t>MINOCA is defined as MI, as per the 4</a:t>
            </a:r>
            <a:r>
              <a:rPr lang="en-US" sz="1800" baseline="30000" dirty="0">
                <a:effectLst/>
                <a:latin typeface="Calibri" panose="020F0502020204030204" pitchFamily="34" charset="0"/>
                <a:ea typeface="Times New Roman" panose="02020603050405020304" pitchFamily="18" charset="0"/>
              </a:rPr>
              <a:t>th</a:t>
            </a:r>
            <a:r>
              <a:rPr lang="en-US" sz="1800" dirty="0">
                <a:effectLst/>
                <a:latin typeface="Calibri" panose="020F0502020204030204" pitchFamily="34" charset="0"/>
                <a:ea typeface="Times New Roman" panose="02020603050405020304" pitchFamily="18" charset="0"/>
              </a:rPr>
              <a:t> Universal Definition of MI (14), without significant coronary artery stenosis (</a:t>
            </a:r>
            <a:r>
              <a:rPr lang="en-US" sz="1800" dirty="0" err="1">
                <a:effectLst/>
                <a:latin typeface="Calibri" panose="020F0502020204030204" pitchFamily="34" charset="0"/>
                <a:ea typeface="Times New Roman" panose="02020603050405020304" pitchFamily="18" charset="0"/>
              </a:rPr>
              <a:t>i.e</a:t>
            </a:r>
            <a:r>
              <a:rPr lang="en-US" sz="1800" dirty="0">
                <a:effectLst/>
                <a:latin typeface="Calibri" panose="020F0502020204030204" pitchFamily="34" charset="0"/>
                <a:ea typeface="Times New Roman" panose="02020603050405020304" pitchFamily="18" charset="0"/>
              </a:rPr>
              <a:t> &gt; 50%) on coronary angiography.  The cut-off threshold of 50% diameter stenosis for defining “obstructive CAD” in MINOCA is based on historical studies evaluating coronary flow limitation in the presence of increasing degrees of stenosis(15)</a:t>
            </a:r>
            <a:endParaRPr dirty="0"/>
          </a:p>
        </p:txBody>
      </p:sp>
      <p:sp>
        <p:nvSpPr>
          <p:cNvPr id="172" name="Google Shape;172;p1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0: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sz="1800" dirty="0">
                <a:effectLst/>
                <a:latin typeface="Calibri" panose="020F0502020204030204" pitchFamily="34" charset="0"/>
                <a:ea typeface="Times New Roman" panose="02020603050405020304" pitchFamily="18" charset="0"/>
              </a:rPr>
              <a:t>MINOCA is defined as MI, as per the 4</a:t>
            </a:r>
            <a:r>
              <a:rPr lang="en-US" sz="1800" baseline="30000" dirty="0">
                <a:effectLst/>
                <a:latin typeface="Calibri" panose="020F0502020204030204" pitchFamily="34" charset="0"/>
                <a:ea typeface="Times New Roman" panose="02020603050405020304" pitchFamily="18" charset="0"/>
              </a:rPr>
              <a:t>th</a:t>
            </a:r>
            <a:r>
              <a:rPr lang="en-US" sz="1800" dirty="0">
                <a:effectLst/>
                <a:latin typeface="Calibri" panose="020F0502020204030204" pitchFamily="34" charset="0"/>
                <a:ea typeface="Times New Roman" panose="02020603050405020304" pitchFamily="18" charset="0"/>
              </a:rPr>
              <a:t> Universal Definition of MI (14), without significant coronary artery stenosis (</a:t>
            </a:r>
            <a:r>
              <a:rPr lang="en-US" sz="1800" dirty="0" err="1">
                <a:effectLst/>
                <a:latin typeface="Calibri" panose="020F0502020204030204" pitchFamily="34" charset="0"/>
                <a:ea typeface="Times New Roman" panose="02020603050405020304" pitchFamily="18" charset="0"/>
              </a:rPr>
              <a:t>i.e</a:t>
            </a:r>
            <a:r>
              <a:rPr lang="en-US" sz="1800" dirty="0">
                <a:effectLst/>
                <a:latin typeface="Calibri" panose="020F0502020204030204" pitchFamily="34" charset="0"/>
                <a:ea typeface="Times New Roman" panose="02020603050405020304" pitchFamily="18" charset="0"/>
              </a:rPr>
              <a:t> &gt; 50%) on coronary angiography.  The cut-off threshold of 50% diameter stenosis for defining “obstructive CAD” in MINOCA is based on historical studies evaluating coronary flow limitation in the presence of increasing degrees of stenosis(15)</a:t>
            </a:r>
            <a:endParaRPr dirty="0"/>
          </a:p>
        </p:txBody>
      </p:sp>
      <p:sp>
        <p:nvSpPr>
          <p:cNvPr id="172" name="Google Shape;172;p1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5290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Although obstructive atherosclerotic disease of the </a:t>
            </a:r>
            <a:r>
              <a:rPr lang="en-US" sz="1200" b="0" i="0" u="none" strike="noStrike" kern="1200" baseline="0" dirty="0" err="1">
                <a:solidFill>
                  <a:schemeClr val="tx1"/>
                </a:solidFill>
                <a:latin typeface="+mn-lt"/>
                <a:ea typeface="+mn-ea"/>
                <a:cs typeface="+mn-cs"/>
              </a:rPr>
              <a:t>epicardial</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coronary arteries remains the basic cause of acute</a:t>
            </a:r>
          </a:p>
          <a:p>
            <a:r>
              <a:rPr lang="en-US" sz="1200" b="0" i="0" u="none" strike="noStrike" kern="1200" baseline="0" dirty="0">
                <a:solidFill>
                  <a:schemeClr val="tx1"/>
                </a:solidFill>
                <a:latin typeface="+mn-lt"/>
                <a:ea typeface="+mn-ea"/>
                <a:cs typeface="+mn-cs"/>
              </a:rPr>
              <a:t>myocardial infarction (AMI) in both sexes, plaque characteristics</a:t>
            </a:r>
          </a:p>
          <a:p>
            <a:r>
              <a:rPr lang="en-US" sz="1200" b="0" i="0" u="none" strike="noStrike" kern="1200" baseline="0" dirty="0">
                <a:solidFill>
                  <a:schemeClr val="tx1"/>
                </a:solidFill>
                <a:latin typeface="+mn-lt"/>
                <a:ea typeface="+mn-ea"/>
                <a:cs typeface="+mn-cs"/>
              </a:rPr>
              <a:t>differ for women, and recent data have suggested a</a:t>
            </a:r>
          </a:p>
          <a:p>
            <a:r>
              <a:rPr lang="en-US" sz="1200" b="0" i="0" u="none" strike="noStrike" kern="1200" baseline="0" dirty="0">
                <a:solidFill>
                  <a:schemeClr val="tx1"/>
                </a:solidFill>
                <a:latin typeface="+mn-lt"/>
                <a:ea typeface="+mn-ea"/>
                <a:cs typeface="+mn-cs"/>
              </a:rPr>
              <a:t>greater role of microvascular disease in the pathophysiology</a:t>
            </a:r>
          </a:p>
          <a:p>
            <a:r>
              <a:rPr lang="en-US" sz="1200" b="0" i="0" u="none" strike="noStrike" kern="1200" baseline="0" dirty="0">
                <a:solidFill>
                  <a:schemeClr val="tx1"/>
                </a:solidFill>
                <a:latin typeface="+mn-lt"/>
                <a:ea typeface="+mn-ea"/>
                <a:cs typeface="+mn-cs"/>
              </a:rPr>
              <a:t>of coronary events among women.6 Despite being older and</a:t>
            </a:r>
          </a:p>
          <a:p>
            <a:r>
              <a:rPr lang="en-US" sz="1200" b="0" i="0" u="none" strike="noStrike" kern="1200" baseline="0" dirty="0">
                <a:solidFill>
                  <a:schemeClr val="tx1"/>
                </a:solidFill>
                <a:latin typeface="+mn-lt"/>
                <a:ea typeface="+mn-ea"/>
                <a:cs typeface="+mn-cs"/>
              </a:rPr>
              <a:t>having a greater risk factor burden and a greater symptom</a:t>
            </a:r>
          </a:p>
          <a:p>
            <a:r>
              <a:rPr lang="en-US" sz="1200" b="0" i="0" u="none" strike="noStrike" kern="1200" baseline="0" dirty="0">
                <a:solidFill>
                  <a:schemeClr val="tx1"/>
                </a:solidFill>
                <a:latin typeface="+mn-lt"/>
                <a:ea typeface="+mn-ea"/>
                <a:cs typeface="+mn-cs"/>
              </a:rPr>
              <a:t>burden of angina and consequent morbidity and mortality,</a:t>
            </a:r>
          </a:p>
          <a:p>
            <a:r>
              <a:rPr lang="en-US" sz="1200" b="0" i="0" u="none" strike="noStrike" kern="1200" baseline="0" dirty="0">
                <a:solidFill>
                  <a:schemeClr val="tx1"/>
                </a:solidFill>
                <a:latin typeface="+mn-lt"/>
                <a:ea typeface="+mn-ea"/>
                <a:cs typeface="+mn-cs"/>
              </a:rPr>
              <a:t>women paradoxically have less severe obstructive disease</a:t>
            </a:r>
          </a:p>
          <a:p>
            <a:r>
              <a:rPr lang="en-US" sz="1200" b="0" i="0" u="none" strike="noStrike" kern="1200" baseline="0" dirty="0">
                <a:solidFill>
                  <a:schemeClr val="tx1"/>
                </a:solidFill>
                <a:latin typeface="+mn-lt"/>
                <a:ea typeface="+mn-ea"/>
                <a:cs typeface="+mn-cs"/>
              </a:rPr>
              <a:t>of their </a:t>
            </a:r>
            <a:r>
              <a:rPr lang="en-US" sz="1200" b="0" i="0" u="none" strike="noStrike" kern="1200" baseline="0" dirty="0" err="1">
                <a:solidFill>
                  <a:schemeClr val="tx1"/>
                </a:solidFill>
                <a:latin typeface="+mn-lt"/>
                <a:ea typeface="+mn-ea"/>
                <a:cs typeface="+mn-cs"/>
              </a:rPr>
              <a:t>epicardial</a:t>
            </a:r>
            <a:r>
              <a:rPr lang="en-US" sz="1200" b="0" i="0" u="none" strike="noStrike" kern="1200" baseline="0" dirty="0">
                <a:solidFill>
                  <a:schemeClr val="tx1"/>
                </a:solidFill>
                <a:latin typeface="+mn-lt"/>
                <a:ea typeface="+mn-ea"/>
                <a:cs typeface="+mn-cs"/>
              </a:rPr>
              <a:t> coronary arteries at elective angiography</a:t>
            </a:r>
          </a:p>
          <a:p>
            <a:r>
              <a:rPr lang="en-US" sz="1200" b="0" i="0" u="none" strike="noStrike" kern="1200" baseline="0" dirty="0">
                <a:solidFill>
                  <a:schemeClr val="tx1"/>
                </a:solidFill>
                <a:latin typeface="+mn-lt"/>
                <a:ea typeface="+mn-ea"/>
                <a:cs typeface="+mn-cs"/>
              </a:rPr>
              <a:t>than men.7</a:t>
            </a:r>
          </a:p>
          <a:p>
            <a:endParaRPr lang="en-US" sz="1200" b="0" i="0" u="none" strike="noStrike" kern="1200" baseline="0" dirty="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Men have higher rates of plaque rupture in the setting of AMI, while for women, plaque rupture accounts for approximately 55% of AMI. Plaque erosion is more common in women than man, in particular younger women. Spontaneous coronary artery dissection is a rare cause of AMI, found more often among women than men, particularly among young women.</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B2D333C3-9C1F-496A-84C8-13A5B58D08DF}" type="slidenum">
              <a:rPr lang="en-US" smtClean="0"/>
              <a:pPr>
                <a:defRPr/>
              </a:pPr>
              <a:t>17</a:t>
            </a:fld>
            <a:endParaRPr lang="en-US"/>
          </a:p>
        </p:txBody>
      </p:sp>
    </p:spTree>
    <p:extLst>
      <p:ext uri="{BB962C8B-B14F-4D97-AF65-F5344CB8AC3E}">
        <p14:creationId xmlns:p14="http://schemas.microsoft.com/office/powerpoint/2010/main" val="623157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1: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endParaRPr lang="en-US" sz="1800" dirty="0">
              <a:effectLst/>
              <a:latin typeface="Calibri" panose="020F0502020204030204" pitchFamily="34" charset="0"/>
              <a:ea typeface="Times New Roman" panose="02020603050405020304" pitchFamily="18" charset="0"/>
            </a:endParaRPr>
          </a:p>
          <a:p>
            <a:pPr>
              <a:lnSpc>
                <a:spcPct val="200000"/>
              </a:lnSpc>
            </a:pPr>
            <a:r>
              <a:rPr lang="en-US" sz="1800" b="1" dirty="0">
                <a:effectLst/>
                <a:latin typeface="Calibri" panose="020F0502020204030204" pitchFamily="34" charset="0"/>
                <a:ea typeface="Times New Roman" panose="02020603050405020304" pitchFamily="18" charset="0"/>
              </a:rPr>
              <a:t>Pathophysiology of MINOCA</a:t>
            </a:r>
            <a:endParaRPr lang="en-CA" sz="1800" dirty="0">
              <a:effectLst/>
              <a:latin typeface="Times New Roman" panose="02020603050405020304" pitchFamily="18" charset="0"/>
              <a:ea typeface="Times New Roman" panose="02020603050405020304" pitchFamily="18" charset="0"/>
            </a:endParaRPr>
          </a:p>
          <a:p>
            <a:pPr>
              <a:lnSpc>
                <a:spcPct val="200000"/>
              </a:lnSpc>
            </a:pPr>
            <a:r>
              <a:rPr lang="en-US" sz="1800" dirty="0">
                <a:effectLst/>
                <a:latin typeface="Calibri" panose="020F0502020204030204" pitchFamily="34" charset="0"/>
                <a:ea typeface="Times New Roman" panose="02020603050405020304" pitchFamily="18" charset="0"/>
              </a:rPr>
              <a:t>Understanding the underlying MINOCA pathophysiology is necessary to optimize clinical management. MINOCA can be a result of coronary plaque disruption, thromboembolism, vasospasm, microvascular dysfunction, and spontaneous coronary artery dissection (SCAD).  </a:t>
            </a:r>
            <a:endParaRPr lang="en-CA" sz="1800" dirty="0">
              <a:effectLst/>
              <a:latin typeface="Times New Roman" panose="02020603050405020304" pitchFamily="18" charset="0"/>
              <a:ea typeface="Times New Roman" panose="02020603050405020304" pitchFamily="18" charset="0"/>
            </a:endParaRPr>
          </a:p>
          <a:p>
            <a:pPr>
              <a:lnSpc>
                <a:spcPct val="200000"/>
              </a:lnSpc>
            </a:pPr>
            <a:r>
              <a:rPr lang="en-US" sz="1800" dirty="0">
                <a:effectLst/>
                <a:latin typeface="Calibri" panose="020F0502020204030204" pitchFamily="34" charset="0"/>
                <a:ea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pPr>
              <a:lnSpc>
                <a:spcPct val="200000"/>
              </a:lnSpc>
            </a:pPr>
            <a:r>
              <a:rPr lang="en-US" sz="1800" i="1" dirty="0">
                <a:effectLst/>
                <a:latin typeface="Calibri" panose="020F0502020204030204" pitchFamily="34" charset="0"/>
                <a:ea typeface="Times New Roman" panose="02020603050405020304" pitchFamily="18" charset="0"/>
              </a:rPr>
              <a:t>Atherosclerotic causes</a:t>
            </a:r>
            <a:r>
              <a:rPr lang="en-US" sz="1800" dirty="0">
                <a:effectLst/>
                <a:latin typeface="Calibri" panose="020F0502020204030204" pitchFamily="34" charset="0"/>
                <a:ea typeface="Times New Roman" panose="02020603050405020304" pitchFamily="18" charset="0"/>
              </a:rPr>
              <a:t> account for approximately two-thirds of MINOCA, and most commonly include plaque disruption due to rupture, erosion and calcific nodules, all of which can result in thrombus formation and distal </a:t>
            </a:r>
            <a:r>
              <a:rPr lang="en-US" sz="1800" dirty="0" err="1">
                <a:effectLst/>
                <a:latin typeface="Calibri" panose="020F0502020204030204" pitchFamily="34" charset="0"/>
                <a:ea typeface="Times New Roman" panose="02020603050405020304" pitchFamily="18" charset="0"/>
              </a:rPr>
              <a:t>thromboembolization</a:t>
            </a:r>
            <a:r>
              <a:rPr lang="en-US" sz="1800" dirty="0">
                <a:effectLst/>
                <a:latin typeface="Calibri" panose="020F0502020204030204" pitchFamily="34" charset="0"/>
                <a:ea typeface="Times New Roman" panose="02020603050405020304" pitchFamily="18" charset="0"/>
              </a:rPr>
              <a:t> (10)­­­­­­. In these patients, the pathophysiology and risk factor profile is similar to MI-CAD. </a:t>
            </a:r>
            <a:endParaRPr lang="en-CA" sz="1800" dirty="0">
              <a:effectLst/>
              <a:latin typeface="Times New Roman" panose="02020603050405020304" pitchFamily="18" charset="0"/>
              <a:ea typeface="Times New Roman" panose="02020603050405020304" pitchFamily="18" charset="0"/>
            </a:endParaRPr>
          </a:p>
          <a:p>
            <a:pPr>
              <a:lnSpc>
                <a:spcPct val="200000"/>
              </a:lnSpc>
            </a:pPr>
            <a:r>
              <a:rPr lang="en-US" sz="1800" dirty="0">
                <a:effectLst/>
                <a:latin typeface="Calibri" panose="020F0502020204030204" pitchFamily="34" charset="0"/>
                <a:ea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pPr>
              <a:lnSpc>
                <a:spcPct val="200000"/>
              </a:lnSpc>
            </a:pPr>
            <a:r>
              <a:rPr lang="en-US" sz="1800" i="1" dirty="0">
                <a:effectLst/>
                <a:latin typeface="Calibri" panose="020F0502020204030204" pitchFamily="34" charset="0"/>
                <a:ea typeface="Times New Roman" panose="02020603050405020304" pitchFamily="18" charset="0"/>
              </a:rPr>
              <a:t>Non-atherosclerotic, coronary causes</a:t>
            </a:r>
            <a:r>
              <a:rPr lang="en-US" sz="1800" dirty="0">
                <a:effectLst/>
                <a:latin typeface="Calibri" panose="020F0502020204030204" pitchFamily="34" charset="0"/>
                <a:ea typeface="Times New Roman" panose="02020603050405020304" pitchFamily="18" charset="0"/>
              </a:rPr>
              <a:t> include epicardial coronary vasospasm, thromboembolism, SCAD, and coronary microvascular dysfunction (CMD).  </a:t>
            </a:r>
            <a:r>
              <a:rPr lang="en-US" sz="1800" i="1" dirty="0">
                <a:effectLst/>
                <a:latin typeface="Calibri" panose="020F0502020204030204" pitchFamily="34" charset="0"/>
                <a:ea typeface="Times New Roman" panose="02020603050405020304" pitchFamily="18" charset="0"/>
              </a:rPr>
              <a:t>Coronary vasospasm</a:t>
            </a:r>
            <a:r>
              <a:rPr lang="en-US" sz="1800" dirty="0">
                <a:effectLst/>
                <a:latin typeface="Calibri" panose="020F0502020204030204" pitchFamily="34" charset="0"/>
                <a:ea typeface="Times New Roman" panose="02020603050405020304" pitchFamily="18" charset="0"/>
              </a:rPr>
              <a:t> is a result of hyperreactivity within the vascular smooth muscle, in the epicardial and/or microvascular vessels. Coronary vasospasm can occur spontaneously or due to vascular smooth muscle hyper-reactivity in response to endogenous or exogenous allergens (</a:t>
            </a:r>
            <a:r>
              <a:rPr lang="en-US" sz="1800" dirty="0" err="1">
                <a:effectLst/>
                <a:latin typeface="Calibri" panose="020F0502020204030204" pitchFamily="34" charset="0"/>
                <a:ea typeface="Times New Roman" panose="02020603050405020304" pitchFamily="18" charset="0"/>
              </a:rPr>
              <a:t>Kounis</a:t>
            </a:r>
            <a:r>
              <a:rPr lang="en-US" sz="1800" dirty="0">
                <a:effectLst/>
                <a:latin typeface="Calibri" panose="020F0502020204030204" pitchFamily="34" charset="0"/>
                <a:ea typeface="Times New Roman" panose="02020603050405020304" pitchFamily="18" charset="0"/>
              </a:rPr>
              <a:t> syndrome)(18), drugs (i.e. 5-fluorouracil), toxins (i.e. cocaine), or tumors (i.e. pheochromocytoma). It is characterized by chest pain responsive to nitroglycerin with transient ECG changes, and more than 90% angiographic vasoconstriction with provocative testing with acetylcholine or ergonovine(19,20). Smoking is a risk factor for coronary vasospasm. Racial differences in vasomotor reactivity have also been described.(21) </a:t>
            </a:r>
            <a:endParaRPr lang="en-CA" sz="1800" dirty="0">
              <a:effectLst/>
              <a:latin typeface="Times New Roman" panose="02020603050405020304" pitchFamily="18" charset="0"/>
              <a:ea typeface="Times New Roman" panose="02020603050405020304" pitchFamily="18" charset="0"/>
            </a:endParaRPr>
          </a:p>
          <a:p>
            <a:pPr>
              <a:lnSpc>
                <a:spcPct val="200000"/>
              </a:lnSpc>
            </a:pPr>
            <a:r>
              <a:rPr lang="en-US" sz="1800" i="1" dirty="0">
                <a:effectLst/>
                <a:latin typeface="Calibri" panose="020F0502020204030204" pitchFamily="34" charset="0"/>
                <a:ea typeface="Times New Roman" panose="02020603050405020304" pitchFamily="18" charset="0"/>
              </a:rPr>
              <a:t>SCAD</a:t>
            </a:r>
            <a:r>
              <a:rPr lang="en-US" sz="1800" dirty="0">
                <a:effectLst/>
                <a:latin typeface="Calibri" panose="020F0502020204030204" pitchFamily="34" charset="0"/>
                <a:ea typeface="Times New Roman" panose="02020603050405020304" pitchFamily="18" charset="0"/>
              </a:rPr>
              <a:t> is frequently associated with fibromuscular dysplasia (25-86% prevalence); however inherited arteriopathies such as vascular Ehlers-Danlos syndrome and Marfan syndrome are infrequently reported (&lt;5%) as the underlying cause for SCAD.(22)</a:t>
            </a:r>
            <a:endParaRPr lang="en-CA" sz="1800" dirty="0">
              <a:effectLst/>
              <a:latin typeface="Times New Roman" panose="02020603050405020304" pitchFamily="18" charset="0"/>
              <a:ea typeface="Times New Roman" panose="02020603050405020304" pitchFamily="18" charset="0"/>
            </a:endParaRPr>
          </a:p>
          <a:p>
            <a:pPr>
              <a:lnSpc>
                <a:spcPct val="200000"/>
              </a:lnSpc>
            </a:pPr>
            <a:r>
              <a:rPr lang="en-US" sz="1800" i="1" dirty="0">
                <a:effectLst/>
                <a:latin typeface="Calibri" panose="020F0502020204030204" pitchFamily="34" charset="0"/>
                <a:ea typeface="Times New Roman" panose="02020603050405020304" pitchFamily="18" charset="0"/>
              </a:rPr>
              <a:t>Coronary thromboembolism</a:t>
            </a:r>
            <a:r>
              <a:rPr lang="en-US" sz="1800" dirty="0">
                <a:effectLst/>
                <a:latin typeface="Calibri" panose="020F0502020204030204" pitchFamily="34" charset="0"/>
                <a:ea typeface="Times New Roman" panose="02020603050405020304" pitchFamily="18" charset="0"/>
              </a:rPr>
              <a:t> is an uncommon cause of MINOCA occurring in &lt;3% of reported cases.(23) It can often affect the microcirculation and thus may not be seen on a diagnostic angiogram, resulting in underdiagnosis.  Emboli can occur from thrombi formation within the coronary epicardial artery or within systemic arteries.(24) Such </a:t>
            </a:r>
            <a:r>
              <a:rPr lang="en-US" sz="1800" dirty="0" err="1">
                <a:effectLst/>
                <a:latin typeface="Calibri" panose="020F0502020204030204" pitchFamily="34" charset="0"/>
                <a:ea typeface="Times New Roman" panose="02020603050405020304" pitchFamily="18" charset="0"/>
              </a:rPr>
              <a:t>thromboemboli</a:t>
            </a:r>
            <a:r>
              <a:rPr lang="en-US" sz="1800" dirty="0">
                <a:effectLst/>
                <a:latin typeface="Calibri" panose="020F0502020204030204" pitchFamily="34" charset="0"/>
                <a:ea typeface="Times New Roman" panose="02020603050405020304" pitchFamily="18" charset="0"/>
              </a:rPr>
              <a:t> can result from hereditary or acquired causes.(24)(1) </a:t>
            </a:r>
            <a:endParaRPr lang="en-CA" sz="1800" dirty="0">
              <a:effectLst/>
              <a:latin typeface="Times New Roman" panose="02020603050405020304" pitchFamily="18" charset="0"/>
              <a:ea typeface="Times New Roman" panose="02020603050405020304" pitchFamily="18" charset="0"/>
            </a:endParaRPr>
          </a:p>
          <a:p>
            <a:pPr>
              <a:lnSpc>
                <a:spcPct val="200000"/>
              </a:lnSpc>
            </a:pPr>
            <a:r>
              <a:rPr lang="en-US" sz="1800" dirty="0">
                <a:effectLst/>
                <a:latin typeface="Calibri" panose="020F0502020204030204" pitchFamily="34" charset="0"/>
                <a:ea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pPr>
              <a:lnSpc>
                <a:spcPct val="200000"/>
              </a:lnSpc>
            </a:pPr>
            <a:r>
              <a:rPr lang="en-US" sz="1800" i="1" dirty="0">
                <a:effectLst/>
                <a:latin typeface="Calibri" panose="020F0502020204030204" pitchFamily="34" charset="0"/>
                <a:ea typeface="Times New Roman" panose="02020603050405020304" pitchFamily="18" charset="0"/>
              </a:rPr>
              <a:t>Coronary Microvascular Dysfunction</a:t>
            </a:r>
            <a:r>
              <a:rPr lang="en-US" sz="1800" dirty="0">
                <a:effectLst/>
                <a:latin typeface="Calibri" panose="020F0502020204030204" pitchFamily="34" charset="0"/>
                <a:ea typeface="Times New Roman" panose="02020603050405020304" pitchFamily="18" charset="0"/>
              </a:rPr>
              <a:t> (CMD) encompasses impaired vasodilation, increased vasoconstriction, a combination of both, or even microvascular remodeling which alters coronary flow reserve (CFR) (25-27).   </a:t>
            </a:r>
            <a:endParaRPr lang="en-CA" sz="1800" dirty="0">
              <a:effectLst/>
              <a:latin typeface="Times New Roman" panose="02020603050405020304" pitchFamily="18" charset="0"/>
              <a:ea typeface="Times New Roman" panose="02020603050405020304" pitchFamily="18" charset="0"/>
            </a:endParaRPr>
          </a:p>
          <a:p>
            <a:pPr>
              <a:lnSpc>
                <a:spcPct val="200000"/>
              </a:lnSpc>
            </a:pPr>
            <a:r>
              <a:rPr lang="en-US" sz="1800" dirty="0">
                <a:effectLst/>
                <a:latin typeface="Calibri" panose="020F0502020204030204" pitchFamily="34" charset="0"/>
                <a:ea typeface="Times New Roman" panose="02020603050405020304" pitchFamily="18" charset="0"/>
              </a:rPr>
              <a:t>CLICK:  </a:t>
            </a:r>
          </a:p>
          <a:p>
            <a:pPr>
              <a:lnSpc>
                <a:spcPct val="200000"/>
              </a:lnSpc>
            </a:pPr>
            <a:r>
              <a:rPr lang="en-US" sz="1800" dirty="0">
                <a:effectLst/>
                <a:latin typeface="Calibri" panose="020F0502020204030204" pitchFamily="34" charset="0"/>
                <a:ea typeface="Times New Roman" panose="02020603050405020304" pitchFamily="18" charset="0"/>
              </a:rPr>
              <a:t>MINOCA must also be distinguished from nonischemic “mimickers” such as myocarditis and stress-induced (Takotsubo) cardiomyopathy</a:t>
            </a:r>
          </a:p>
          <a:p>
            <a:pPr>
              <a:lnSpc>
                <a:spcPct val="200000"/>
              </a:lnSpc>
            </a:pPr>
            <a:endParaRPr lang="en-US" sz="1800" dirty="0">
              <a:effectLst/>
              <a:latin typeface="Calibri" panose="020F0502020204030204" pitchFamily="34" charset="0"/>
              <a:ea typeface="Times New Roman" panose="02020603050405020304" pitchFamily="18" charset="0"/>
            </a:endParaRPr>
          </a:p>
          <a:p>
            <a:pPr>
              <a:lnSpc>
                <a:spcPct val="200000"/>
              </a:lnSpc>
            </a:pPr>
            <a:r>
              <a:rPr lang="en-US" sz="1800" dirty="0">
                <a:effectLst/>
                <a:latin typeface="Calibri" panose="020F0502020204030204" pitchFamily="34" charset="0"/>
                <a:ea typeface="Times New Roman" panose="02020603050405020304" pitchFamily="18" charset="0"/>
              </a:rPr>
              <a:t>The definition of MINOCA does not include myocardial injury and subsequent infarction from non-ischemic causes, such as Takotsubo syndrome and myocarditis, entities which also characteristically demonstrate no significant obstructive CAD at the time of angiography. </a:t>
            </a:r>
          </a:p>
          <a:p>
            <a:pPr>
              <a:lnSpc>
                <a:spcPct val="200000"/>
              </a:lnSpc>
            </a:pPr>
            <a:r>
              <a:rPr lang="en-US" sz="1800" dirty="0">
                <a:effectLst/>
                <a:latin typeface="Calibri" panose="020F0502020204030204" pitchFamily="34" charset="0"/>
                <a:ea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pPr>
              <a:lnSpc>
                <a:spcPct val="200000"/>
              </a:lnSpc>
            </a:pPr>
            <a:r>
              <a:rPr lang="en-US" sz="1800" dirty="0">
                <a:effectLst/>
                <a:latin typeface="Calibri" panose="020F0502020204030204" pitchFamily="34" charset="0"/>
                <a:ea typeface="Times New Roman" panose="02020603050405020304" pitchFamily="18" charset="0"/>
              </a:rPr>
              <a:t>Similarly, Type 2 MI – due to supply-demand imbalances, such as tachyarrhythmia, sepsis, anemia or hypotension, are not considered MINOCA. </a:t>
            </a:r>
            <a:endParaRPr dirty="0"/>
          </a:p>
        </p:txBody>
      </p:sp>
      <p:sp>
        <p:nvSpPr>
          <p:cNvPr id="178" name="Google Shape;178;p1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64257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8" name="Freeform 27">
            <a:extLst>
              <a:ext uri="{FF2B5EF4-FFF2-40B4-BE49-F238E27FC236}">
                <a16:creationId xmlns:a16="http://schemas.microsoft.com/office/drawing/2014/main" id="{428F25ED-A711-276C-0E0F-C953FBB87CA6}"/>
              </a:ext>
            </a:extLst>
          </p:cNvPr>
          <p:cNvSpPr/>
          <p:nvPr userDrawn="1"/>
        </p:nvSpPr>
        <p:spPr>
          <a:xfrm>
            <a:off x="5934477" y="0"/>
            <a:ext cx="6257523" cy="6858000"/>
          </a:xfrm>
          <a:custGeom>
            <a:avLst/>
            <a:gdLst>
              <a:gd name="connsiteX0" fmla="*/ 802484 w 6257523"/>
              <a:gd name="connsiteY0" fmla="*/ 0 h 6858000"/>
              <a:gd name="connsiteX1" fmla="*/ 6257523 w 6257523"/>
              <a:gd name="connsiteY1" fmla="*/ 0 h 6858000"/>
              <a:gd name="connsiteX2" fmla="*/ 6257523 w 6257523"/>
              <a:gd name="connsiteY2" fmla="*/ 6858000 h 6858000"/>
              <a:gd name="connsiteX3" fmla="*/ 1046481 w 6257523"/>
              <a:gd name="connsiteY3" fmla="*/ 6858000 h 6858000"/>
              <a:gd name="connsiteX4" fmla="*/ 992471 w 6257523"/>
              <a:gd name="connsiteY4" fmla="*/ 6773753 h 6858000"/>
              <a:gd name="connsiteX5" fmla="*/ 0 w 6257523"/>
              <a:gd name="connsiteY5" fmla="*/ 3219008 h 6858000"/>
              <a:gd name="connsiteX6" fmla="*/ 676011 w 6257523"/>
              <a:gd name="connsiteY6" fmla="*/ 246933 h 6858000"/>
              <a:gd name="connsiteX7" fmla="*/ 802484 w 6257523"/>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7523" h="6858000">
                <a:moveTo>
                  <a:pt x="802484" y="0"/>
                </a:moveTo>
                <a:lnTo>
                  <a:pt x="6257523" y="0"/>
                </a:lnTo>
                <a:lnTo>
                  <a:pt x="6257523" y="6858000"/>
                </a:lnTo>
                <a:lnTo>
                  <a:pt x="1046481" y="6858000"/>
                </a:lnTo>
                <a:lnTo>
                  <a:pt x="992471" y="6773753"/>
                </a:lnTo>
                <a:cubicBezTo>
                  <a:pt x="362674" y="5737246"/>
                  <a:pt x="0" y="4520480"/>
                  <a:pt x="0" y="3219008"/>
                </a:cubicBezTo>
                <a:cubicBezTo>
                  <a:pt x="0" y="2154167"/>
                  <a:pt x="242782" y="1146031"/>
                  <a:pt x="676011" y="246933"/>
                </a:cubicBezTo>
                <a:lnTo>
                  <a:pt x="802484" y="0"/>
                </a:lnTo>
                <a:close/>
              </a:path>
            </a:pathLst>
          </a:custGeom>
          <a:solidFill>
            <a:srgbClr val="00B2A9"/>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pic>
        <p:nvPicPr>
          <p:cNvPr id="17" name="Picture 16" descr="A picture containing darkness, astronomy, moon&#10;&#10;Description automatically generated">
            <a:extLst>
              <a:ext uri="{FF2B5EF4-FFF2-40B4-BE49-F238E27FC236}">
                <a16:creationId xmlns:a16="http://schemas.microsoft.com/office/drawing/2014/main" id="{95EA5186-DC82-18C2-909A-9CAB3E53B2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070" y="14217"/>
            <a:ext cx="5868199" cy="1760460"/>
          </a:xfrm>
          <a:prstGeom prst="rect">
            <a:avLst/>
          </a:prstGeom>
        </p:spPr>
      </p:pic>
      <p:sp>
        <p:nvSpPr>
          <p:cNvPr id="2" name="Title 1">
            <a:extLst>
              <a:ext uri="{FF2B5EF4-FFF2-40B4-BE49-F238E27FC236}">
                <a16:creationId xmlns:a16="http://schemas.microsoft.com/office/drawing/2014/main" id="{736CDE7B-8D9D-87CA-A3A5-0560346D2CEA}"/>
              </a:ext>
            </a:extLst>
          </p:cNvPr>
          <p:cNvSpPr>
            <a:spLocks noGrp="1"/>
          </p:cNvSpPr>
          <p:nvPr>
            <p:ph type="title" hasCustomPrompt="1"/>
          </p:nvPr>
        </p:nvSpPr>
        <p:spPr>
          <a:xfrm>
            <a:off x="727620" y="3052335"/>
            <a:ext cx="4420850" cy="1325563"/>
          </a:xfrm>
          <a:prstGeom prst="rect">
            <a:avLst/>
          </a:prstGeom>
        </p:spPr>
        <p:txBody>
          <a:bodyPr/>
          <a:lstStyle>
            <a:lvl1pPr algn="l">
              <a:defRPr sz="2600" b="1">
                <a:latin typeface="+mn-lt"/>
              </a:defRPr>
            </a:lvl1pPr>
          </a:lstStyle>
          <a:p>
            <a:r>
              <a:rPr lang="en-US" dirty="0"/>
              <a:t>CLICK TO EDIT MASTER </a:t>
            </a:r>
            <a:br>
              <a:rPr lang="en-US" dirty="0"/>
            </a:br>
            <a:r>
              <a:rPr lang="en-US" dirty="0"/>
              <a:t>TITLE STYLE</a:t>
            </a:r>
          </a:p>
        </p:txBody>
      </p:sp>
      <p:sp>
        <p:nvSpPr>
          <p:cNvPr id="12" name="Text Placeholder 11">
            <a:extLst>
              <a:ext uri="{FF2B5EF4-FFF2-40B4-BE49-F238E27FC236}">
                <a16:creationId xmlns:a16="http://schemas.microsoft.com/office/drawing/2014/main" id="{4FD8ED67-7CC3-D2C6-2D65-8D4B069D6FA3}"/>
              </a:ext>
            </a:extLst>
          </p:cNvPr>
          <p:cNvSpPr>
            <a:spLocks noGrp="1"/>
          </p:cNvSpPr>
          <p:nvPr>
            <p:ph type="body" sz="quarter" idx="11" hasCustomPrompt="1"/>
          </p:nvPr>
        </p:nvSpPr>
        <p:spPr>
          <a:xfrm>
            <a:off x="727075" y="4377898"/>
            <a:ext cx="4420850" cy="984250"/>
          </a:xfrm>
          <a:prstGeom prst="rect">
            <a:avLst/>
          </a:prstGeom>
        </p:spPr>
        <p:txBody>
          <a:bodyPr/>
          <a:lstStyle>
            <a:lvl1pPr marL="0" indent="0" algn="l">
              <a:buFontTx/>
              <a:buNone/>
              <a:defRPr sz="2000">
                <a:solidFill>
                  <a:schemeClr val="tx1"/>
                </a:solidFill>
                <a:latin typeface="+mn-lt"/>
              </a:defRPr>
            </a:lvl1pPr>
            <a:lvl2pPr algn="l">
              <a:defRPr sz="2400">
                <a:solidFill>
                  <a:schemeClr val="tx1"/>
                </a:solidFill>
                <a:latin typeface="Gill Sans MT" panose="020B0502020104020203" pitchFamily="34" charset="77"/>
              </a:defRPr>
            </a:lvl2pPr>
          </a:lstStyle>
          <a:p>
            <a:pPr lvl="0"/>
            <a:r>
              <a:rPr lang="en-US" dirty="0"/>
              <a:t>Date: Click to edit</a:t>
            </a:r>
          </a:p>
        </p:txBody>
      </p:sp>
      <p:pic>
        <p:nvPicPr>
          <p:cNvPr id="21" name="Picture 20">
            <a:extLst>
              <a:ext uri="{FF2B5EF4-FFF2-40B4-BE49-F238E27FC236}">
                <a16:creationId xmlns:a16="http://schemas.microsoft.com/office/drawing/2014/main" id="{D6D3BFB0-F1CE-DD7C-B12B-5EB3624D58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17997" y="0"/>
            <a:ext cx="5374003" cy="6858000"/>
          </a:xfrm>
          <a:prstGeom prst="rect">
            <a:avLst/>
          </a:prstGeom>
        </p:spPr>
      </p:pic>
      <p:sp>
        <p:nvSpPr>
          <p:cNvPr id="4" name="Date Placeholder 3">
            <a:extLst>
              <a:ext uri="{FF2B5EF4-FFF2-40B4-BE49-F238E27FC236}">
                <a16:creationId xmlns:a16="http://schemas.microsoft.com/office/drawing/2014/main" id="{04C1F1C9-B04D-2FB2-9692-F8401C7D0AB4}"/>
              </a:ext>
            </a:extLst>
          </p:cNvPr>
          <p:cNvSpPr txBox="1">
            <a:spLocks/>
          </p:cNvSpPr>
          <p:nvPr userDrawn="1"/>
        </p:nvSpPr>
        <p:spPr>
          <a:xfrm>
            <a:off x="75070" y="6478658"/>
            <a:ext cx="5495190" cy="365125"/>
          </a:xfrm>
          <a:prstGeom prst="rect">
            <a:avLst/>
          </a:prstGeom>
        </p:spPr>
        <p:txBody>
          <a:bodyPr vert="horz" lIns="91440" tIns="45720" rIns="91440" bIns="45720" rtlCol="0" anchor="t"/>
          <a:lstStyle>
            <a:defPPr>
              <a:defRPr lang="en-US"/>
            </a:defPPr>
            <a:lvl1pPr marL="0" algn="l" defTabSz="914400" rtl="0" eaLnBrk="1" latinLnBrk="0" hangingPunct="1">
              <a:defRPr sz="1400" kern="1200">
                <a:solidFill>
                  <a:schemeClr val="tx1">
                    <a:tint val="75000"/>
                  </a:schemeClr>
                </a:solidFill>
                <a:latin typeface="Gill Sans MT" panose="020B05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Canadian Cardiovascular Society. 2023. All rights reserved. </a:t>
            </a:r>
            <a:endParaRPr lang="en-CA" dirty="0"/>
          </a:p>
        </p:txBody>
      </p:sp>
    </p:spTree>
    <p:extLst>
      <p:ext uri="{BB962C8B-B14F-4D97-AF65-F5344CB8AC3E}">
        <p14:creationId xmlns:p14="http://schemas.microsoft.com/office/powerpoint/2010/main" val="377947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C397F2-579B-BAE7-909E-18A1D7411255}"/>
              </a:ext>
            </a:extLst>
          </p:cNvPr>
          <p:cNvSpPr txBox="1"/>
          <p:nvPr userDrawn="1"/>
        </p:nvSpPr>
        <p:spPr>
          <a:xfrm>
            <a:off x="600810" y="1213837"/>
            <a:ext cx="10981590" cy="4124206"/>
          </a:xfrm>
          <a:prstGeom prst="rect">
            <a:avLst/>
          </a:prstGeom>
          <a:noFill/>
        </p:spPr>
        <p:txBody>
          <a:bodyPr wrap="square" rtlCol="0">
            <a:spAutoFit/>
          </a:bodyPr>
          <a:lstStyle/>
          <a:p>
            <a:pPr>
              <a:lnSpc>
                <a:spcPct val="100000"/>
              </a:lnSpc>
              <a:spcAft>
                <a:spcPts val="1200"/>
              </a:spcAft>
            </a:pPr>
            <a:r>
              <a:rPr lang="en-CA" sz="3200" dirty="0">
                <a:effectLst/>
                <a:latin typeface="+mn-lt"/>
                <a:ea typeface="Times New Roman" panose="02020603050405020304" pitchFamily="18" charset="0"/>
              </a:rPr>
              <a:t>We extend our respect to all First Nations, Inuit and Métis peoples for their valuable past and present contributions to </a:t>
            </a:r>
            <a:br>
              <a:rPr lang="en-CA" sz="3200" dirty="0">
                <a:effectLst/>
                <a:latin typeface="+mn-lt"/>
                <a:ea typeface="Times New Roman" panose="02020603050405020304" pitchFamily="18" charset="0"/>
              </a:rPr>
            </a:br>
            <a:r>
              <a:rPr lang="en-CA" sz="3200" dirty="0">
                <a:effectLst/>
                <a:latin typeface="+mn-lt"/>
                <a:ea typeface="Times New Roman" panose="02020603050405020304" pitchFamily="18" charset="0"/>
              </a:rPr>
              <a:t>this land we call Canada.</a:t>
            </a:r>
            <a:endParaRPr lang="en-CA" sz="3200" dirty="0">
              <a:effectLst/>
              <a:latin typeface="+mn-lt"/>
              <a:ea typeface="Calibri" panose="020F0502020204030204" pitchFamily="34" charset="0"/>
            </a:endParaRPr>
          </a:p>
          <a:p>
            <a:pPr>
              <a:lnSpc>
                <a:spcPct val="100000"/>
              </a:lnSpc>
              <a:spcAft>
                <a:spcPts val="1200"/>
              </a:spcAft>
            </a:pPr>
            <a:r>
              <a:rPr lang="en-CA" sz="3200" dirty="0">
                <a:effectLst/>
                <a:latin typeface="+mn-lt"/>
                <a:ea typeface="Times New Roman" panose="02020603050405020304" pitchFamily="18" charset="0"/>
              </a:rPr>
              <a:t>We acknowledge the Indigenous Peoples of all the lands that </a:t>
            </a:r>
            <a:br>
              <a:rPr lang="en-CA" sz="3200" dirty="0">
                <a:effectLst/>
                <a:latin typeface="+mn-lt"/>
                <a:ea typeface="Times New Roman" panose="02020603050405020304" pitchFamily="18" charset="0"/>
              </a:rPr>
            </a:br>
            <a:r>
              <a:rPr lang="en-CA" sz="3200" dirty="0">
                <a:effectLst/>
                <a:latin typeface="+mn-lt"/>
                <a:ea typeface="Times New Roman" panose="02020603050405020304" pitchFamily="18" charset="0"/>
              </a:rPr>
              <a:t>we are each on today, and reaffirm our commitment and responsibility as individuals, to improving relationships between nations and to collaborating in a spirit of reconciliation.</a:t>
            </a:r>
            <a:r>
              <a:rPr lang="en-US" sz="3200" dirty="0">
                <a:effectLst/>
                <a:latin typeface="+mn-lt"/>
                <a:ea typeface="Calibri" panose="020F0502020204030204" pitchFamily="34" charset="0"/>
              </a:rPr>
              <a:t> </a:t>
            </a:r>
            <a:endParaRPr lang="en-CA" sz="3200" dirty="0">
              <a:effectLst/>
              <a:latin typeface="+mn-lt"/>
              <a:ea typeface="Calibri" panose="020F0502020204030204" pitchFamily="34" charset="0"/>
            </a:endParaRPr>
          </a:p>
          <a:p>
            <a:endParaRPr lang="en-CA" dirty="0">
              <a:latin typeface="+mn-lt"/>
            </a:endParaRPr>
          </a:p>
        </p:txBody>
      </p:sp>
      <p:pic>
        <p:nvPicPr>
          <p:cNvPr id="5" name="Picture 4" descr="A picture containing darkness, astronomy, moon&#10;&#10;Description automatically generated">
            <a:extLst>
              <a:ext uri="{FF2B5EF4-FFF2-40B4-BE49-F238E27FC236}">
                <a16:creationId xmlns:a16="http://schemas.microsoft.com/office/drawing/2014/main" id="{01314386-C6E4-B310-50E6-5489D8177F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40128" y="5644163"/>
            <a:ext cx="3213669" cy="964101"/>
          </a:xfrm>
          <a:prstGeom prst="rect">
            <a:avLst/>
          </a:prstGeom>
        </p:spPr>
      </p:pic>
      <p:cxnSp>
        <p:nvCxnSpPr>
          <p:cNvPr id="6" name="Straight Connector 5">
            <a:extLst>
              <a:ext uri="{FF2B5EF4-FFF2-40B4-BE49-F238E27FC236}">
                <a16:creationId xmlns:a16="http://schemas.microsoft.com/office/drawing/2014/main" id="{D9701F3D-DC64-3E4A-EF2E-79DEFB5C09C1}"/>
              </a:ext>
            </a:extLst>
          </p:cNvPr>
          <p:cNvCxnSpPr>
            <a:cxnSpLocks/>
          </p:cNvCxnSpPr>
          <p:nvPr userDrawn="1"/>
        </p:nvCxnSpPr>
        <p:spPr>
          <a:xfrm flipH="1">
            <a:off x="609600" y="6118115"/>
            <a:ext cx="8078051" cy="0"/>
          </a:xfrm>
          <a:prstGeom prst="line">
            <a:avLst/>
          </a:prstGeom>
          <a:ln>
            <a:solidFill>
              <a:srgbClr val="00B2A9"/>
            </a:solidFill>
          </a:ln>
          <a:effectLst/>
        </p:spPr>
        <p:style>
          <a:lnRef idx="2">
            <a:schemeClr val="accent1"/>
          </a:lnRef>
          <a:fillRef idx="0">
            <a:schemeClr val="accent1"/>
          </a:fillRef>
          <a:effectRef idx="1">
            <a:schemeClr val="accent1"/>
          </a:effectRef>
          <a:fontRef idx="minor">
            <a:schemeClr val="tx1"/>
          </a:fontRef>
        </p:style>
      </p:cxnSp>
      <p:sp>
        <p:nvSpPr>
          <p:cNvPr id="8" name="Date Placeholder 3">
            <a:extLst>
              <a:ext uri="{FF2B5EF4-FFF2-40B4-BE49-F238E27FC236}">
                <a16:creationId xmlns:a16="http://schemas.microsoft.com/office/drawing/2014/main" id="{41EF1757-5853-4135-E4D6-928BF9ED32FC}"/>
              </a:ext>
            </a:extLst>
          </p:cNvPr>
          <p:cNvSpPr>
            <a:spLocks noGrp="1"/>
          </p:cNvSpPr>
          <p:nvPr>
            <p:ph type="dt" sz="half" idx="2"/>
          </p:nvPr>
        </p:nvSpPr>
        <p:spPr>
          <a:xfrm>
            <a:off x="76200" y="6492875"/>
            <a:ext cx="5495190" cy="365125"/>
          </a:xfrm>
          <a:prstGeom prst="rect">
            <a:avLst/>
          </a:prstGeom>
        </p:spPr>
        <p:txBody>
          <a:bodyPr vert="horz" lIns="91440" tIns="45720" rIns="91440" bIns="45720" rtlCol="0" anchor="t"/>
          <a:lstStyle>
            <a:lvl1pPr algn="l">
              <a:defRPr sz="1400">
                <a:solidFill>
                  <a:schemeClr val="tx1">
                    <a:tint val="75000"/>
                  </a:schemeClr>
                </a:solidFill>
                <a:latin typeface="Gill Sans MT" panose="020B0502020104020203" pitchFamily="34" charset="77"/>
              </a:defRPr>
            </a:lvl1pPr>
          </a:lstStyle>
          <a:p>
            <a:r>
              <a:rPr lang="en-US"/>
              <a:t>© Canadian Cardiovascular Society 2023. All rights reserved. </a:t>
            </a:r>
            <a:endParaRPr lang="en-CA" dirty="0"/>
          </a:p>
        </p:txBody>
      </p:sp>
    </p:spTree>
    <p:extLst>
      <p:ext uri="{BB962C8B-B14F-4D97-AF65-F5344CB8AC3E}">
        <p14:creationId xmlns:p14="http://schemas.microsoft.com/office/powerpoint/2010/main" val="2530211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00B2A9"/>
        </a:solidFill>
        <a:effectLst/>
      </p:bgPr>
    </p:bg>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609600" y="519262"/>
            <a:ext cx="10972800" cy="1080940"/>
          </a:xfrm>
          <a:prstGeom prst="rect">
            <a:avLst/>
          </a:prstGeom>
        </p:spPr>
        <p:txBody>
          <a:bodyPr anchor="ctr"/>
          <a:lstStyle>
            <a:lvl1pPr algn="l">
              <a:defRPr sz="4400">
                <a:solidFill>
                  <a:schemeClr val="bg1"/>
                </a:solidFill>
                <a:latin typeface="Gill Sans MT" panose="020B0502020104020203" pitchFamily="34" charset="0"/>
              </a:defRPr>
            </a:lvl1pPr>
          </a:lstStyle>
          <a:p>
            <a:r>
              <a:rPr lang="en-US" dirty="0"/>
              <a:t>TITLE OF SECTION</a:t>
            </a:r>
          </a:p>
        </p:txBody>
      </p:sp>
      <p:cxnSp>
        <p:nvCxnSpPr>
          <p:cNvPr id="5" name="Straight Connector 4">
            <a:extLst>
              <a:ext uri="{FF2B5EF4-FFF2-40B4-BE49-F238E27FC236}">
                <a16:creationId xmlns:a16="http://schemas.microsoft.com/office/drawing/2014/main" id="{490589D3-A139-253F-4A12-42BEC8AD532F}"/>
              </a:ext>
            </a:extLst>
          </p:cNvPr>
          <p:cNvCxnSpPr>
            <a:cxnSpLocks/>
          </p:cNvCxnSpPr>
          <p:nvPr userDrawn="1"/>
        </p:nvCxnSpPr>
        <p:spPr>
          <a:xfrm>
            <a:off x="609601" y="519261"/>
            <a:ext cx="10972799" cy="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98A5EAE5-6958-4E4F-1A8A-E6E49FFB7A43}"/>
              </a:ext>
            </a:extLst>
          </p:cNvPr>
          <p:cNvSpPr>
            <a:spLocks noGrp="1"/>
          </p:cNvSpPr>
          <p:nvPr>
            <p:ph type="body" sz="quarter" idx="10" hasCustomPrompt="1"/>
          </p:nvPr>
        </p:nvSpPr>
        <p:spPr>
          <a:xfrm>
            <a:off x="609600" y="1719263"/>
            <a:ext cx="10972800" cy="4105067"/>
          </a:xfrm>
          <a:prstGeom prst="rect">
            <a:avLst/>
          </a:prstGeom>
        </p:spPr>
        <p:txBody>
          <a:bodyPr anchor="ctr"/>
          <a:lstStyle>
            <a:lvl1pPr marL="0" indent="0">
              <a:buFontTx/>
              <a:buNone/>
              <a:defRPr sz="3200" b="1">
                <a:solidFill>
                  <a:schemeClr val="bg1"/>
                </a:solidFill>
                <a:latin typeface="+mn-lt"/>
              </a:defRPr>
            </a:lvl1pPr>
          </a:lstStyle>
          <a:p>
            <a:pPr lvl="0"/>
            <a:r>
              <a:rPr lang="en-US" dirty="0"/>
              <a:t>Click to edit title text</a:t>
            </a:r>
          </a:p>
        </p:txBody>
      </p:sp>
      <p:sp>
        <p:nvSpPr>
          <p:cNvPr id="3" name="Date Placeholder 3">
            <a:extLst>
              <a:ext uri="{FF2B5EF4-FFF2-40B4-BE49-F238E27FC236}">
                <a16:creationId xmlns:a16="http://schemas.microsoft.com/office/drawing/2014/main" id="{953561F1-E3C2-6DAA-7489-DF6DF0AE6CBC}"/>
              </a:ext>
            </a:extLst>
          </p:cNvPr>
          <p:cNvSpPr>
            <a:spLocks noGrp="1"/>
          </p:cNvSpPr>
          <p:nvPr>
            <p:ph type="dt" sz="half" idx="2"/>
          </p:nvPr>
        </p:nvSpPr>
        <p:spPr>
          <a:xfrm>
            <a:off x="76200" y="6492875"/>
            <a:ext cx="5495190" cy="365125"/>
          </a:xfrm>
          <a:prstGeom prst="rect">
            <a:avLst/>
          </a:prstGeom>
        </p:spPr>
        <p:txBody>
          <a:bodyPr vert="horz" lIns="91440" tIns="45720" rIns="91440" bIns="45720" rtlCol="0" anchor="t"/>
          <a:lstStyle>
            <a:lvl1pPr algn="l">
              <a:defRPr sz="1400">
                <a:solidFill>
                  <a:schemeClr val="tx1">
                    <a:tint val="75000"/>
                  </a:schemeClr>
                </a:solidFill>
                <a:latin typeface="Gill Sans MT" panose="020B0502020104020203" pitchFamily="34" charset="77"/>
              </a:defRPr>
            </a:lvl1pPr>
          </a:lstStyle>
          <a:p>
            <a:r>
              <a:rPr lang="en-US"/>
              <a:t>© Canadian Cardiovascular Society 2023. All rights reserved. </a:t>
            </a:r>
            <a:endParaRPr lang="en-CA" dirty="0"/>
          </a:p>
        </p:txBody>
      </p:sp>
    </p:spTree>
    <p:extLst>
      <p:ext uri="{BB962C8B-B14F-4D97-AF65-F5344CB8AC3E}">
        <p14:creationId xmlns:p14="http://schemas.microsoft.com/office/powerpoint/2010/main" val="2257642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9AA64B1F-6F4C-8108-D9F1-6E96C0D99C8E}"/>
              </a:ext>
            </a:extLst>
          </p:cNvPr>
          <p:cNvSpPr/>
          <p:nvPr userDrawn="1"/>
        </p:nvSpPr>
        <p:spPr>
          <a:xfrm>
            <a:off x="10981324" y="0"/>
            <a:ext cx="1210676" cy="1210676"/>
          </a:xfrm>
          <a:custGeom>
            <a:avLst/>
            <a:gdLst>
              <a:gd name="connsiteX0" fmla="*/ 0 w 1210676"/>
              <a:gd name="connsiteY0" fmla="*/ 0 h 1210676"/>
              <a:gd name="connsiteX1" fmla="*/ 1210676 w 1210676"/>
              <a:gd name="connsiteY1" fmla="*/ 0 h 1210676"/>
              <a:gd name="connsiteX2" fmla="*/ 1210676 w 1210676"/>
              <a:gd name="connsiteY2" fmla="*/ 1210676 h 1210676"/>
              <a:gd name="connsiteX3" fmla="*/ 0 w 1210676"/>
              <a:gd name="connsiteY3" fmla="*/ 0 h 1210676"/>
            </a:gdLst>
            <a:ahLst/>
            <a:cxnLst>
              <a:cxn ang="0">
                <a:pos x="connsiteX0" y="connsiteY0"/>
              </a:cxn>
              <a:cxn ang="0">
                <a:pos x="connsiteX1" y="connsiteY1"/>
              </a:cxn>
              <a:cxn ang="0">
                <a:pos x="connsiteX2" y="connsiteY2"/>
              </a:cxn>
              <a:cxn ang="0">
                <a:pos x="connsiteX3" y="connsiteY3"/>
              </a:cxn>
            </a:cxnLst>
            <a:rect l="l" t="t" r="r" b="b"/>
            <a:pathLst>
              <a:path w="1210676" h="1210676">
                <a:moveTo>
                  <a:pt x="0" y="0"/>
                </a:moveTo>
                <a:lnTo>
                  <a:pt x="1210676" y="0"/>
                </a:lnTo>
                <a:lnTo>
                  <a:pt x="1210676" y="1210676"/>
                </a:lnTo>
                <a:cubicBezTo>
                  <a:pt x="542038" y="1210676"/>
                  <a:pt x="0" y="668638"/>
                  <a:pt x="0" y="0"/>
                </a:cubicBezTo>
                <a:close/>
              </a:path>
            </a:pathLst>
          </a:custGeom>
          <a:solidFill>
            <a:srgbClr val="00B2A9"/>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pic>
        <p:nvPicPr>
          <p:cNvPr id="6" name="Picture 5" descr="A picture containing darkness, astronomy, moon&#10;&#10;Description automatically generated">
            <a:extLst>
              <a:ext uri="{FF2B5EF4-FFF2-40B4-BE49-F238E27FC236}">
                <a16:creationId xmlns:a16="http://schemas.microsoft.com/office/drawing/2014/main" id="{E09A1C6B-7192-3CCE-8960-DD50126152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40128" y="5644163"/>
            <a:ext cx="3213669" cy="964101"/>
          </a:xfrm>
          <a:prstGeom prst="rect">
            <a:avLst/>
          </a:prstGeom>
        </p:spPr>
      </p:pic>
      <p:sp>
        <p:nvSpPr>
          <p:cNvPr id="3" name="Content Placeholder 2"/>
          <p:cNvSpPr>
            <a:spLocks noGrp="1"/>
          </p:cNvSpPr>
          <p:nvPr>
            <p:ph idx="1" hasCustomPrompt="1"/>
          </p:nvPr>
        </p:nvSpPr>
        <p:spPr>
          <a:xfrm>
            <a:off x="600810" y="1266629"/>
            <a:ext cx="10972800" cy="729179"/>
          </a:xfrm>
          <a:prstGeom prst="rect">
            <a:avLst/>
          </a:prstGeom>
        </p:spPr>
        <p:txBody>
          <a:bodyPr/>
          <a:lstStyle>
            <a:lvl1pPr marL="0" indent="0">
              <a:buNone/>
              <a:defRPr sz="4400" b="0">
                <a:solidFill>
                  <a:schemeClr val="tx1"/>
                </a:solidFill>
                <a:latin typeface="+mj-lt"/>
              </a:defRPr>
            </a:lvl1pPr>
            <a:lvl2pPr marL="609569" indent="0">
              <a:buNone/>
              <a:defRPr/>
            </a:lvl2pPr>
            <a:lvl3pPr>
              <a:defRPr/>
            </a:lvl3pPr>
            <a:lvl4pPr>
              <a:defRPr/>
            </a:lvl4pPr>
            <a:lvl5pPr>
              <a:defRPr/>
            </a:lvl5pPr>
          </a:lstStyle>
          <a:p>
            <a:pPr lvl="0"/>
            <a:r>
              <a:rPr lang="en-US" dirty="0"/>
              <a:t>INTRODUCTION</a:t>
            </a:r>
          </a:p>
          <a:p>
            <a:pPr lvl="0"/>
            <a:endParaRPr lang="en-US" dirty="0"/>
          </a:p>
        </p:txBody>
      </p:sp>
      <p:sp>
        <p:nvSpPr>
          <p:cNvPr id="7" name="Title 6"/>
          <p:cNvSpPr>
            <a:spLocks noGrp="1"/>
          </p:cNvSpPr>
          <p:nvPr>
            <p:ph type="title" hasCustomPrompt="1"/>
          </p:nvPr>
        </p:nvSpPr>
        <p:spPr>
          <a:xfrm>
            <a:off x="0" y="1"/>
            <a:ext cx="6429557" cy="1080940"/>
          </a:xfrm>
          <a:prstGeom prst="rect">
            <a:avLst/>
          </a:prstGeom>
        </p:spPr>
        <p:txBody>
          <a:bodyPr anchor="ctr"/>
          <a:lstStyle>
            <a:lvl1pPr marL="609585" indent="0" algn="l">
              <a:defRPr sz="1600">
                <a:solidFill>
                  <a:schemeClr val="bg1">
                    <a:lumMod val="65000"/>
                  </a:schemeClr>
                </a:solidFill>
                <a:latin typeface="Gill Sans MT" panose="020B0502020104020203" pitchFamily="34" charset="0"/>
              </a:defRPr>
            </a:lvl1pPr>
          </a:lstStyle>
          <a:p>
            <a:r>
              <a:rPr lang="en-US" dirty="0"/>
              <a:t>TITLE OF SECTION</a:t>
            </a:r>
          </a:p>
        </p:txBody>
      </p:sp>
      <p:sp>
        <p:nvSpPr>
          <p:cNvPr id="12" name="Content Placeholder 2">
            <a:extLst>
              <a:ext uri="{FF2B5EF4-FFF2-40B4-BE49-F238E27FC236}">
                <a16:creationId xmlns:a16="http://schemas.microsoft.com/office/drawing/2014/main" id="{3AEBAA3F-6571-6625-4AFB-8E2F2F3E4BB3}"/>
              </a:ext>
            </a:extLst>
          </p:cNvPr>
          <p:cNvSpPr>
            <a:spLocks noGrp="1"/>
          </p:cNvSpPr>
          <p:nvPr>
            <p:ph idx="10" hasCustomPrompt="1"/>
          </p:nvPr>
        </p:nvSpPr>
        <p:spPr>
          <a:xfrm>
            <a:off x="609600" y="2181496"/>
            <a:ext cx="10972800" cy="3462666"/>
          </a:xfrm>
          <a:prstGeom prst="rect">
            <a:avLst/>
          </a:prstGeom>
        </p:spPr>
        <p:txBody>
          <a:bodyPr/>
          <a:lstStyle>
            <a:lvl1pPr marL="0" indent="0">
              <a:buNone/>
              <a:defRPr sz="3200" b="0">
                <a:solidFill>
                  <a:schemeClr val="tx1"/>
                </a:solidFill>
                <a:latin typeface="+mn-lt"/>
              </a:defRPr>
            </a:lvl1pPr>
            <a:lvl2pPr marL="609569" indent="0">
              <a:buNone/>
              <a:defRPr/>
            </a:lvl2pPr>
            <a:lvl3pPr>
              <a:defRPr/>
            </a:lvl3pPr>
            <a:lvl4pPr>
              <a:defRPr/>
            </a:lvl4pPr>
            <a:lvl5pPr>
              <a:defRPr/>
            </a:lvl5pPr>
          </a:lstStyle>
          <a:p>
            <a:pPr lvl="0"/>
            <a:r>
              <a:rPr lang="en-US" dirty="0"/>
              <a:t>Paragraph copy</a:t>
            </a:r>
          </a:p>
          <a:p>
            <a:pPr lvl="0"/>
            <a:endParaRPr lang="en-US" dirty="0"/>
          </a:p>
        </p:txBody>
      </p:sp>
      <p:sp>
        <p:nvSpPr>
          <p:cNvPr id="9" name="Slide Number Placeholder 5">
            <a:extLst>
              <a:ext uri="{FF2B5EF4-FFF2-40B4-BE49-F238E27FC236}">
                <a16:creationId xmlns:a16="http://schemas.microsoft.com/office/drawing/2014/main" id="{28A00084-6044-43FF-017D-B8D3FCE3896B}"/>
              </a:ext>
            </a:extLst>
          </p:cNvPr>
          <p:cNvSpPr>
            <a:spLocks noGrp="1"/>
          </p:cNvSpPr>
          <p:nvPr>
            <p:ph type="sldNum" sz="quarter" idx="12"/>
          </p:nvPr>
        </p:nvSpPr>
        <p:spPr>
          <a:xfrm>
            <a:off x="11377153" y="297053"/>
            <a:ext cx="602607" cy="486833"/>
          </a:xfrm>
          <a:prstGeom prst="rect">
            <a:avLst/>
          </a:prstGeom>
        </p:spPr>
        <p:txBody>
          <a:bodyPr lIns="0" tIns="0" rIns="0" bIns="0" anchor="ctr"/>
          <a:lstStyle>
            <a:lvl1pPr algn="ctr">
              <a:defRPr sz="1867">
                <a:solidFill>
                  <a:schemeClr val="bg1"/>
                </a:solidFill>
                <a:latin typeface="Gill Sans MT" panose="020B0502020104020203" pitchFamily="34" charset="0"/>
              </a:defRPr>
            </a:lvl1pPr>
          </a:lstStyle>
          <a:p>
            <a:fld id="{C0D14062-7FB2-4B81-AA80-275C43EE9198}" type="slidenum">
              <a:rPr lang="en-CA" smtClean="0"/>
              <a:pPr/>
              <a:t>‹#›</a:t>
            </a:fld>
            <a:endParaRPr lang="en-CA" dirty="0"/>
          </a:p>
        </p:txBody>
      </p:sp>
      <p:cxnSp>
        <p:nvCxnSpPr>
          <p:cNvPr id="5" name="Straight Connector 4">
            <a:extLst>
              <a:ext uri="{FF2B5EF4-FFF2-40B4-BE49-F238E27FC236}">
                <a16:creationId xmlns:a16="http://schemas.microsoft.com/office/drawing/2014/main" id="{01E77077-FC0B-8A5A-D95A-FFDA75F41F68}"/>
              </a:ext>
            </a:extLst>
          </p:cNvPr>
          <p:cNvCxnSpPr>
            <a:cxnSpLocks/>
          </p:cNvCxnSpPr>
          <p:nvPr userDrawn="1"/>
        </p:nvCxnSpPr>
        <p:spPr>
          <a:xfrm flipH="1">
            <a:off x="609600" y="6118115"/>
            <a:ext cx="8078051" cy="0"/>
          </a:xfrm>
          <a:prstGeom prst="line">
            <a:avLst/>
          </a:prstGeom>
          <a:ln>
            <a:solidFill>
              <a:srgbClr val="00B2A9"/>
            </a:solidFill>
          </a:ln>
          <a:effectLst/>
        </p:spPr>
        <p:style>
          <a:lnRef idx="2">
            <a:schemeClr val="accent1"/>
          </a:lnRef>
          <a:fillRef idx="0">
            <a:schemeClr val="accent1"/>
          </a:fillRef>
          <a:effectRef idx="1">
            <a:schemeClr val="accent1"/>
          </a:effectRef>
          <a:fontRef idx="minor">
            <a:schemeClr val="tx1"/>
          </a:fontRef>
        </p:style>
      </p:cxnSp>
      <p:sp>
        <p:nvSpPr>
          <p:cNvPr id="13" name="Date Placeholder 3">
            <a:extLst>
              <a:ext uri="{FF2B5EF4-FFF2-40B4-BE49-F238E27FC236}">
                <a16:creationId xmlns:a16="http://schemas.microsoft.com/office/drawing/2014/main" id="{571ACAD2-F478-2399-1A22-83354E2908B3}"/>
              </a:ext>
            </a:extLst>
          </p:cNvPr>
          <p:cNvSpPr>
            <a:spLocks noGrp="1"/>
          </p:cNvSpPr>
          <p:nvPr>
            <p:ph type="dt" sz="half" idx="2"/>
          </p:nvPr>
        </p:nvSpPr>
        <p:spPr>
          <a:xfrm>
            <a:off x="152400" y="6492874"/>
            <a:ext cx="5190390" cy="365125"/>
          </a:xfrm>
          <a:prstGeom prst="rect">
            <a:avLst/>
          </a:prstGeom>
        </p:spPr>
        <p:txBody>
          <a:bodyPr vert="horz" lIns="91440" tIns="45720" rIns="91440" bIns="45720" rtlCol="0" anchor="t"/>
          <a:lstStyle>
            <a:lvl1pPr algn="l">
              <a:defRPr sz="1400">
                <a:solidFill>
                  <a:schemeClr val="tx1">
                    <a:tint val="75000"/>
                  </a:schemeClr>
                </a:solidFill>
                <a:latin typeface="Gill Sans MT" panose="020B0502020104020203" pitchFamily="34" charset="77"/>
              </a:defRPr>
            </a:lvl1pPr>
          </a:lstStyle>
          <a:p>
            <a:r>
              <a:rPr lang="en-US"/>
              <a:t>© Canadian Cardiovascular Society 2023. All rights reserved. </a:t>
            </a:r>
            <a:endParaRPr lang="en-US" dirty="0"/>
          </a:p>
        </p:txBody>
      </p:sp>
    </p:spTree>
    <p:extLst>
      <p:ext uri="{BB962C8B-B14F-4D97-AF65-F5344CB8AC3E}">
        <p14:creationId xmlns:p14="http://schemas.microsoft.com/office/powerpoint/2010/main" val="4191895441"/>
      </p:ext>
    </p:extLst>
  </p:cSld>
  <p:clrMapOvr>
    <a:masterClrMapping/>
  </p:clrMapOvr>
  <p:extLst>
    <p:ext uri="{DCECCB84-F9BA-43D5-87BE-67443E8EF086}">
      <p15:sldGuideLst xmlns:p15="http://schemas.microsoft.com/office/powerpoint/2012/main">
        <p15:guide id="1" orient="horz" pos="1078">
          <p15:clr>
            <a:srgbClr val="FBAE40"/>
          </p15:clr>
        </p15:guide>
        <p15:guide id="2" pos="453">
          <p15:clr>
            <a:srgbClr val="FBAE40"/>
          </p15:clr>
        </p15:guide>
        <p15:guide id="3" orient="horz" pos="156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259EFBE1-38D9-C0F3-0B80-73B0D3941271}"/>
              </a:ext>
            </a:extLst>
          </p:cNvPr>
          <p:cNvSpPr/>
          <p:nvPr userDrawn="1"/>
        </p:nvSpPr>
        <p:spPr>
          <a:xfrm>
            <a:off x="10981324" y="0"/>
            <a:ext cx="1210676" cy="1210676"/>
          </a:xfrm>
          <a:custGeom>
            <a:avLst/>
            <a:gdLst>
              <a:gd name="connsiteX0" fmla="*/ 0 w 1210676"/>
              <a:gd name="connsiteY0" fmla="*/ 0 h 1210676"/>
              <a:gd name="connsiteX1" fmla="*/ 1210676 w 1210676"/>
              <a:gd name="connsiteY1" fmla="*/ 0 h 1210676"/>
              <a:gd name="connsiteX2" fmla="*/ 1210676 w 1210676"/>
              <a:gd name="connsiteY2" fmla="*/ 1210676 h 1210676"/>
              <a:gd name="connsiteX3" fmla="*/ 0 w 1210676"/>
              <a:gd name="connsiteY3" fmla="*/ 0 h 1210676"/>
            </a:gdLst>
            <a:ahLst/>
            <a:cxnLst>
              <a:cxn ang="0">
                <a:pos x="connsiteX0" y="connsiteY0"/>
              </a:cxn>
              <a:cxn ang="0">
                <a:pos x="connsiteX1" y="connsiteY1"/>
              </a:cxn>
              <a:cxn ang="0">
                <a:pos x="connsiteX2" y="connsiteY2"/>
              </a:cxn>
              <a:cxn ang="0">
                <a:pos x="connsiteX3" y="connsiteY3"/>
              </a:cxn>
            </a:cxnLst>
            <a:rect l="l" t="t" r="r" b="b"/>
            <a:pathLst>
              <a:path w="1210676" h="1210676">
                <a:moveTo>
                  <a:pt x="0" y="0"/>
                </a:moveTo>
                <a:lnTo>
                  <a:pt x="1210676" y="0"/>
                </a:lnTo>
                <a:lnTo>
                  <a:pt x="1210676" y="1210676"/>
                </a:lnTo>
                <a:cubicBezTo>
                  <a:pt x="542038" y="1210676"/>
                  <a:pt x="0" y="668638"/>
                  <a:pt x="0" y="0"/>
                </a:cubicBezTo>
                <a:close/>
              </a:path>
            </a:pathLst>
          </a:custGeom>
          <a:solidFill>
            <a:srgbClr val="00B2A9"/>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11" name="Text Placeholder 10">
            <a:extLst>
              <a:ext uri="{FF2B5EF4-FFF2-40B4-BE49-F238E27FC236}">
                <a16:creationId xmlns:a16="http://schemas.microsoft.com/office/drawing/2014/main" id="{ABC24C5A-C27D-1687-7BC3-DB9342521D7B}"/>
              </a:ext>
            </a:extLst>
          </p:cNvPr>
          <p:cNvSpPr>
            <a:spLocks noGrp="1"/>
          </p:cNvSpPr>
          <p:nvPr>
            <p:ph type="body" sz="quarter" idx="14"/>
          </p:nvPr>
        </p:nvSpPr>
        <p:spPr>
          <a:xfrm>
            <a:off x="609600" y="1371600"/>
            <a:ext cx="10999788" cy="4281849"/>
          </a:xfrm>
          <a:prstGeom prst="rect">
            <a:avLst/>
          </a:prstGeom>
        </p:spPr>
        <p:txBody>
          <a:bodyPr/>
          <a:lstStyle>
            <a:lvl1pPr marL="0" indent="0">
              <a:buFontTx/>
              <a:buNone/>
              <a:defRPr sz="3200">
                <a:solidFill>
                  <a:schemeClr val="tx1"/>
                </a:solidFill>
                <a:latin typeface="+mn-lt"/>
              </a:defRPr>
            </a:lvl1pPr>
            <a:lvl2pPr marL="990551" indent="-380982">
              <a:buFont typeface="Courier New" panose="02070309020205020404" pitchFamily="49" charset="0"/>
              <a:buChar char="o"/>
              <a:defRPr sz="2800">
                <a:solidFill>
                  <a:schemeClr val="tx1"/>
                </a:solidFill>
                <a:latin typeface="+mn-lt"/>
              </a:defRPr>
            </a:lvl2pPr>
            <a:lvl3pPr marL="1523923" indent="-304784">
              <a:buFont typeface="Wingdings" panose="05000000000000000000" pitchFamily="2" charset="2"/>
              <a:buChar char="§"/>
              <a:defRPr sz="2400">
                <a:solidFill>
                  <a:schemeClr val="tx1"/>
                </a:solidFill>
                <a:latin typeface="+mn-lt"/>
              </a:defRPr>
            </a:lvl3pPr>
            <a:lvl4pPr>
              <a:defRPr sz="2400">
                <a:solidFill>
                  <a:schemeClr val="tx1"/>
                </a:solidFill>
                <a:latin typeface="+mn-lt"/>
              </a:defRPr>
            </a:lvl4pPr>
            <a:lvl5pPr>
              <a:defRPr sz="2000">
                <a:solidFill>
                  <a:schemeClr val="tx1"/>
                </a:solidFill>
                <a:latin typeface="+mn-lt"/>
              </a:defRPr>
            </a:lvl5pPr>
          </a:lstStyle>
          <a:p>
            <a:pPr lvl="0"/>
            <a:r>
              <a:rPr lang="en-CA" noProof="0" dirty="0"/>
              <a:t>Click to edit Master text styles</a:t>
            </a:r>
          </a:p>
          <a:p>
            <a:pPr lvl="1"/>
            <a:r>
              <a:rPr lang="en-CA" noProof="0" dirty="0"/>
              <a:t>Second level</a:t>
            </a:r>
          </a:p>
          <a:p>
            <a:pPr lvl="2"/>
            <a:r>
              <a:rPr lang="en-CA" noProof="0" dirty="0"/>
              <a:t>Third level</a:t>
            </a:r>
          </a:p>
          <a:p>
            <a:pPr lvl="3"/>
            <a:r>
              <a:rPr lang="en-CA" noProof="0" dirty="0"/>
              <a:t>Fourth level</a:t>
            </a:r>
          </a:p>
          <a:p>
            <a:pPr lvl="4"/>
            <a:r>
              <a:rPr lang="en-CA" noProof="0" dirty="0"/>
              <a:t>Fifth level</a:t>
            </a:r>
          </a:p>
        </p:txBody>
      </p:sp>
      <p:sp>
        <p:nvSpPr>
          <p:cNvPr id="8" name="Slide Number Placeholder 5">
            <a:extLst>
              <a:ext uri="{FF2B5EF4-FFF2-40B4-BE49-F238E27FC236}">
                <a16:creationId xmlns:a16="http://schemas.microsoft.com/office/drawing/2014/main" id="{5B1C714F-2C24-52EA-46DC-DE0DBB096D7F}"/>
              </a:ext>
            </a:extLst>
          </p:cNvPr>
          <p:cNvSpPr>
            <a:spLocks noGrp="1"/>
          </p:cNvSpPr>
          <p:nvPr>
            <p:ph type="sldNum" sz="quarter" idx="12"/>
          </p:nvPr>
        </p:nvSpPr>
        <p:spPr>
          <a:xfrm>
            <a:off x="11377153" y="297053"/>
            <a:ext cx="602607" cy="486833"/>
          </a:xfrm>
          <a:prstGeom prst="rect">
            <a:avLst/>
          </a:prstGeom>
        </p:spPr>
        <p:txBody>
          <a:bodyPr lIns="0" tIns="0" rIns="0" bIns="0" anchor="ctr"/>
          <a:lstStyle>
            <a:lvl1pPr algn="ctr">
              <a:defRPr sz="1867">
                <a:solidFill>
                  <a:schemeClr val="bg1"/>
                </a:solidFill>
                <a:latin typeface="Gill Sans MT" panose="020B0502020104020203" pitchFamily="34" charset="0"/>
              </a:defRPr>
            </a:lvl1pPr>
          </a:lstStyle>
          <a:p>
            <a:fld id="{C0D14062-7FB2-4B81-AA80-275C43EE9198}" type="slidenum">
              <a:rPr lang="en-CA" smtClean="0"/>
              <a:pPr/>
              <a:t>‹#›</a:t>
            </a:fld>
            <a:endParaRPr lang="en-CA"/>
          </a:p>
        </p:txBody>
      </p:sp>
      <p:cxnSp>
        <p:nvCxnSpPr>
          <p:cNvPr id="9" name="Straight Connector 8">
            <a:extLst>
              <a:ext uri="{FF2B5EF4-FFF2-40B4-BE49-F238E27FC236}">
                <a16:creationId xmlns:a16="http://schemas.microsoft.com/office/drawing/2014/main" id="{2B16449D-8CB2-C8B3-2970-82D726BD05D1}"/>
              </a:ext>
            </a:extLst>
          </p:cNvPr>
          <p:cNvCxnSpPr>
            <a:cxnSpLocks/>
          </p:cNvCxnSpPr>
          <p:nvPr userDrawn="1"/>
        </p:nvCxnSpPr>
        <p:spPr>
          <a:xfrm flipH="1">
            <a:off x="609600" y="6118115"/>
            <a:ext cx="8078051" cy="0"/>
          </a:xfrm>
          <a:prstGeom prst="line">
            <a:avLst/>
          </a:prstGeom>
          <a:ln>
            <a:solidFill>
              <a:srgbClr val="00B2A9"/>
            </a:solidFill>
          </a:ln>
          <a:effectLst/>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F796006E-BFB0-6E0B-6A71-99D0AEFE4A6F}"/>
              </a:ext>
            </a:extLst>
          </p:cNvPr>
          <p:cNvSpPr>
            <a:spLocks noGrp="1"/>
          </p:cNvSpPr>
          <p:nvPr>
            <p:ph idx="1" hasCustomPrompt="1"/>
          </p:nvPr>
        </p:nvSpPr>
        <p:spPr>
          <a:xfrm>
            <a:off x="609600" y="297053"/>
            <a:ext cx="10357647" cy="854990"/>
          </a:xfrm>
          <a:prstGeom prst="rect">
            <a:avLst/>
          </a:prstGeom>
        </p:spPr>
        <p:txBody>
          <a:bodyPr/>
          <a:lstStyle>
            <a:lvl1pPr marL="0" indent="0">
              <a:buNone/>
              <a:defRPr sz="4400" b="0">
                <a:solidFill>
                  <a:schemeClr val="tx1"/>
                </a:solidFill>
                <a:latin typeface="+mn-lt"/>
              </a:defRPr>
            </a:lvl1pPr>
            <a:lvl2pPr marL="609569" indent="0">
              <a:buNone/>
              <a:defRPr/>
            </a:lvl2pPr>
            <a:lvl3pPr>
              <a:defRPr/>
            </a:lvl3pPr>
            <a:lvl4pPr>
              <a:defRPr/>
            </a:lvl4pPr>
            <a:lvl5pPr>
              <a:defRPr/>
            </a:lvl5pPr>
          </a:lstStyle>
          <a:p>
            <a:pPr lvl="0"/>
            <a:r>
              <a:rPr lang="en-CA" noProof="0" dirty="0"/>
              <a:t>INTRODUCTION</a:t>
            </a:r>
          </a:p>
          <a:p>
            <a:pPr lvl="0"/>
            <a:endParaRPr lang="en-CA" noProof="0" dirty="0"/>
          </a:p>
        </p:txBody>
      </p:sp>
      <p:pic>
        <p:nvPicPr>
          <p:cNvPr id="12" name="Picture 11" descr="A picture containing darkness, astronomy, moon&#10;&#10;Description automatically generated">
            <a:extLst>
              <a:ext uri="{FF2B5EF4-FFF2-40B4-BE49-F238E27FC236}">
                <a16:creationId xmlns:a16="http://schemas.microsoft.com/office/drawing/2014/main" id="{CF414A0C-8C85-F461-C5B2-0947CE4BDB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40128" y="5644163"/>
            <a:ext cx="3213669" cy="964101"/>
          </a:xfrm>
          <a:prstGeom prst="rect">
            <a:avLst/>
          </a:prstGeom>
        </p:spPr>
      </p:pic>
      <p:sp>
        <p:nvSpPr>
          <p:cNvPr id="13" name="Date Placeholder 3">
            <a:extLst>
              <a:ext uri="{FF2B5EF4-FFF2-40B4-BE49-F238E27FC236}">
                <a16:creationId xmlns:a16="http://schemas.microsoft.com/office/drawing/2014/main" id="{5BBBE0C5-7D5A-71C3-F070-2F2132012DA4}"/>
              </a:ext>
            </a:extLst>
          </p:cNvPr>
          <p:cNvSpPr>
            <a:spLocks noGrp="1"/>
          </p:cNvSpPr>
          <p:nvPr>
            <p:ph type="dt" sz="half" idx="2"/>
          </p:nvPr>
        </p:nvSpPr>
        <p:spPr>
          <a:xfrm>
            <a:off x="76200" y="6492875"/>
            <a:ext cx="5495190" cy="365125"/>
          </a:xfrm>
          <a:prstGeom prst="rect">
            <a:avLst/>
          </a:prstGeom>
        </p:spPr>
        <p:txBody>
          <a:bodyPr vert="horz" lIns="91440" tIns="45720" rIns="91440" bIns="45720" rtlCol="0" anchor="t"/>
          <a:lstStyle>
            <a:lvl1pPr algn="l">
              <a:defRPr sz="1400">
                <a:solidFill>
                  <a:schemeClr val="tx1">
                    <a:tint val="75000"/>
                  </a:schemeClr>
                </a:solidFill>
                <a:latin typeface="Gill Sans MT" panose="020B0502020104020203" pitchFamily="34" charset="77"/>
              </a:defRPr>
            </a:lvl1pPr>
          </a:lstStyle>
          <a:p>
            <a:r>
              <a:rPr lang="en-US"/>
              <a:t>© Canadian Cardiovascular Society 2023. All rights reserved. </a:t>
            </a:r>
            <a:endParaRPr lang="en-CA" dirty="0"/>
          </a:p>
        </p:txBody>
      </p:sp>
    </p:spTree>
    <p:extLst>
      <p:ext uri="{BB962C8B-B14F-4D97-AF65-F5344CB8AC3E}">
        <p14:creationId xmlns:p14="http://schemas.microsoft.com/office/powerpoint/2010/main" val="3448005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DAFEE7C3-F9B6-634F-5A73-28A0ABDE801E}"/>
              </a:ext>
            </a:extLst>
          </p:cNvPr>
          <p:cNvSpPr/>
          <p:nvPr userDrawn="1"/>
        </p:nvSpPr>
        <p:spPr>
          <a:xfrm>
            <a:off x="10981324" y="0"/>
            <a:ext cx="1210676" cy="1210676"/>
          </a:xfrm>
          <a:custGeom>
            <a:avLst/>
            <a:gdLst>
              <a:gd name="connsiteX0" fmla="*/ 0 w 1210676"/>
              <a:gd name="connsiteY0" fmla="*/ 0 h 1210676"/>
              <a:gd name="connsiteX1" fmla="*/ 1210676 w 1210676"/>
              <a:gd name="connsiteY1" fmla="*/ 0 h 1210676"/>
              <a:gd name="connsiteX2" fmla="*/ 1210676 w 1210676"/>
              <a:gd name="connsiteY2" fmla="*/ 1210676 h 1210676"/>
              <a:gd name="connsiteX3" fmla="*/ 0 w 1210676"/>
              <a:gd name="connsiteY3" fmla="*/ 0 h 1210676"/>
            </a:gdLst>
            <a:ahLst/>
            <a:cxnLst>
              <a:cxn ang="0">
                <a:pos x="connsiteX0" y="connsiteY0"/>
              </a:cxn>
              <a:cxn ang="0">
                <a:pos x="connsiteX1" y="connsiteY1"/>
              </a:cxn>
              <a:cxn ang="0">
                <a:pos x="connsiteX2" y="connsiteY2"/>
              </a:cxn>
              <a:cxn ang="0">
                <a:pos x="connsiteX3" y="connsiteY3"/>
              </a:cxn>
            </a:cxnLst>
            <a:rect l="l" t="t" r="r" b="b"/>
            <a:pathLst>
              <a:path w="1210676" h="1210676">
                <a:moveTo>
                  <a:pt x="0" y="0"/>
                </a:moveTo>
                <a:lnTo>
                  <a:pt x="1210676" y="0"/>
                </a:lnTo>
                <a:lnTo>
                  <a:pt x="1210676" y="1210676"/>
                </a:lnTo>
                <a:cubicBezTo>
                  <a:pt x="542038" y="1210676"/>
                  <a:pt x="0" y="668638"/>
                  <a:pt x="0" y="0"/>
                </a:cubicBezTo>
                <a:close/>
              </a:path>
            </a:pathLst>
          </a:custGeom>
          <a:solidFill>
            <a:srgbClr val="00B2A9"/>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14" name="Slide Number Placeholder 5">
            <a:extLst>
              <a:ext uri="{FF2B5EF4-FFF2-40B4-BE49-F238E27FC236}">
                <a16:creationId xmlns:a16="http://schemas.microsoft.com/office/drawing/2014/main" id="{43B51B67-5AB7-3CBA-E098-0F5F45D7B307}"/>
              </a:ext>
            </a:extLst>
          </p:cNvPr>
          <p:cNvSpPr>
            <a:spLocks noGrp="1"/>
          </p:cNvSpPr>
          <p:nvPr>
            <p:ph type="sldNum" sz="quarter" idx="12"/>
          </p:nvPr>
        </p:nvSpPr>
        <p:spPr>
          <a:xfrm>
            <a:off x="11377153" y="297053"/>
            <a:ext cx="602607" cy="486833"/>
          </a:xfrm>
          <a:prstGeom prst="rect">
            <a:avLst/>
          </a:prstGeom>
        </p:spPr>
        <p:txBody>
          <a:bodyPr lIns="0" tIns="0" rIns="0" bIns="0" anchor="ctr"/>
          <a:lstStyle>
            <a:lvl1pPr algn="ctr">
              <a:defRPr sz="1867">
                <a:solidFill>
                  <a:schemeClr val="bg1"/>
                </a:solidFill>
                <a:latin typeface="Gill Sans MT" panose="020B0502020104020203" pitchFamily="34" charset="0"/>
              </a:defRPr>
            </a:lvl1pPr>
          </a:lstStyle>
          <a:p>
            <a:fld id="{C0D14062-7FB2-4B81-AA80-275C43EE9198}" type="slidenum">
              <a:rPr lang="en-CA" smtClean="0"/>
              <a:pPr/>
              <a:t>‹#›</a:t>
            </a:fld>
            <a:endParaRPr lang="en-CA"/>
          </a:p>
        </p:txBody>
      </p:sp>
      <p:cxnSp>
        <p:nvCxnSpPr>
          <p:cNvPr id="15" name="Straight Connector 14">
            <a:extLst>
              <a:ext uri="{FF2B5EF4-FFF2-40B4-BE49-F238E27FC236}">
                <a16:creationId xmlns:a16="http://schemas.microsoft.com/office/drawing/2014/main" id="{A4DACF61-F277-AD12-3C1B-A0185D480E27}"/>
              </a:ext>
            </a:extLst>
          </p:cNvPr>
          <p:cNvCxnSpPr>
            <a:cxnSpLocks/>
          </p:cNvCxnSpPr>
          <p:nvPr userDrawn="1"/>
        </p:nvCxnSpPr>
        <p:spPr>
          <a:xfrm flipH="1">
            <a:off x="609600" y="6118115"/>
            <a:ext cx="8078051" cy="0"/>
          </a:xfrm>
          <a:prstGeom prst="line">
            <a:avLst/>
          </a:prstGeom>
          <a:ln>
            <a:solidFill>
              <a:srgbClr val="00B2A9"/>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a:extLst>
              <a:ext uri="{FF2B5EF4-FFF2-40B4-BE49-F238E27FC236}">
                <a16:creationId xmlns:a16="http://schemas.microsoft.com/office/drawing/2014/main" id="{7DE2D56A-5C00-445C-68AA-74A057BA7444}"/>
              </a:ext>
            </a:extLst>
          </p:cNvPr>
          <p:cNvSpPr>
            <a:spLocks noGrp="1"/>
          </p:cNvSpPr>
          <p:nvPr>
            <p:ph idx="1" hasCustomPrompt="1"/>
          </p:nvPr>
        </p:nvSpPr>
        <p:spPr>
          <a:xfrm>
            <a:off x="609600" y="297053"/>
            <a:ext cx="10357647" cy="854986"/>
          </a:xfrm>
          <a:prstGeom prst="rect">
            <a:avLst/>
          </a:prstGeom>
        </p:spPr>
        <p:txBody>
          <a:bodyPr/>
          <a:lstStyle>
            <a:lvl1pPr marL="0" indent="0">
              <a:buNone/>
              <a:defRPr sz="4400" b="0">
                <a:solidFill>
                  <a:schemeClr val="tx1"/>
                </a:solidFill>
                <a:latin typeface="+mn-lt"/>
              </a:defRPr>
            </a:lvl1pPr>
            <a:lvl2pPr marL="609569" indent="0">
              <a:buNone/>
              <a:defRPr/>
            </a:lvl2pPr>
            <a:lvl3pPr>
              <a:defRPr/>
            </a:lvl3pPr>
            <a:lvl4pPr>
              <a:defRPr/>
            </a:lvl4pPr>
            <a:lvl5pPr>
              <a:defRPr/>
            </a:lvl5pPr>
          </a:lstStyle>
          <a:p>
            <a:pPr lvl="0"/>
            <a:r>
              <a:rPr lang="en-US" dirty="0"/>
              <a:t>INTRODUCTION</a:t>
            </a:r>
          </a:p>
          <a:p>
            <a:pPr lvl="0"/>
            <a:endParaRPr lang="en-US" dirty="0"/>
          </a:p>
        </p:txBody>
      </p:sp>
      <p:sp>
        <p:nvSpPr>
          <p:cNvPr id="17" name="Text Placeholder 10">
            <a:extLst>
              <a:ext uri="{FF2B5EF4-FFF2-40B4-BE49-F238E27FC236}">
                <a16:creationId xmlns:a16="http://schemas.microsoft.com/office/drawing/2014/main" id="{10C0E141-29FF-95C7-CB20-746B5DB74D8D}"/>
              </a:ext>
            </a:extLst>
          </p:cNvPr>
          <p:cNvSpPr>
            <a:spLocks noGrp="1"/>
          </p:cNvSpPr>
          <p:nvPr>
            <p:ph type="body" sz="quarter" idx="14"/>
          </p:nvPr>
        </p:nvSpPr>
        <p:spPr>
          <a:xfrm>
            <a:off x="609599" y="1371604"/>
            <a:ext cx="4947139" cy="4281845"/>
          </a:xfrm>
          <a:prstGeom prst="rect">
            <a:avLst/>
          </a:prstGeom>
        </p:spPr>
        <p:txBody>
          <a:bodyPr/>
          <a:lstStyle>
            <a:lvl1pPr marL="0" indent="0">
              <a:buFontTx/>
              <a:buNone/>
              <a:defRPr sz="3200">
                <a:solidFill>
                  <a:schemeClr val="tx1"/>
                </a:solidFill>
                <a:latin typeface="+mn-lt"/>
              </a:defRPr>
            </a:lvl1pPr>
            <a:lvl2pPr marL="990551" indent="-380982">
              <a:buFont typeface="Arial" panose="020B0604020202020204" pitchFamily="34" charset="0"/>
              <a:buChar char="•"/>
              <a:defRPr sz="3200">
                <a:solidFill>
                  <a:schemeClr val="tx1"/>
                </a:solidFill>
                <a:latin typeface="+mn-lt"/>
              </a:defRPr>
            </a:lvl2pPr>
            <a:lvl3pPr>
              <a:defRPr sz="2800">
                <a:solidFill>
                  <a:schemeClr val="tx1"/>
                </a:solidFill>
                <a:latin typeface="+mn-lt"/>
              </a:defRPr>
            </a:lvl3pPr>
            <a:lvl4pPr>
              <a:defRPr sz="2400">
                <a:solidFill>
                  <a:schemeClr val="tx1"/>
                </a:solidFill>
                <a:latin typeface="+mn-lt"/>
              </a:defRPr>
            </a:lvl4pPr>
            <a:lvl5pPr>
              <a:defRPr sz="200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0">
            <a:extLst>
              <a:ext uri="{FF2B5EF4-FFF2-40B4-BE49-F238E27FC236}">
                <a16:creationId xmlns:a16="http://schemas.microsoft.com/office/drawing/2014/main" id="{7E286FCE-906A-6629-EB09-1AE46AC8FE09}"/>
              </a:ext>
            </a:extLst>
          </p:cNvPr>
          <p:cNvSpPr>
            <a:spLocks noGrp="1"/>
          </p:cNvSpPr>
          <p:nvPr>
            <p:ph type="body" sz="quarter" idx="15"/>
          </p:nvPr>
        </p:nvSpPr>
        <p:spPr>
          <a:xfrm>
            <a:off x="6025660" y="1371604"/>
            <a:ext cx="4947139" cy="4281845"/>
          </a:xfrm>
          <a:prstGeom prst="rect">
            <a:avLst/>
          </a:prstGeom>
        </p:spPr>
        <p:txBody>
          <a:bodyPr/>
          <a:lstStyle>
            <a:lvl1pPr marL="0" indent="0">
              <a:buFontTx/>
              <a:buNone/>
              <a:defRPr sz="3200">
                <a:solidFill>
                  <a:schemeClr val="tx1"/>
                </a:solidFill>
                <a:latin typeface="+mn-lt"/>
              </a:defRPr>
            </a:lvl1pPr>
            <a:lvl2pPr marL="990551" indent="-380982">
              <a:buFont typeface="Arial" panose="020B0604020202020204" pitchFamily="34" charset="0"/>
              <a:buChar char="•"/>
              <a:defRPr sz="3200">
                <a:solidFill>
                  <a:schemeClr val="tx1"/>
                </a:solidFill>
                <a:latin typeface="+mn-lt"/>
              </a:defRPr>
            </a:lvl2pPr>
            <a:lvl3pPr>
              <a:defRPr sz="2800">
                <a:solidFill>
                  <a:schemeClr val="tx1"/>
                </a:solidFill>
                <a:latin typeface="+mn-lt"/>
              </a:defRPr>
            </a:lvl3pPr>
            <a:lvl4pPr>
              <a:defRPr sz="2400">
                <a:solidFill>
                  <a:schemeClr val="tx1"/>
                </a:solidFill>
                <a:latin typeface="+mn-lt"/>
              </a:defRPr>
            </a:lvl4pPr>
            <a:lvl5pPr>
              <a:defRPr sz="200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4" name="Picture 23" descr="A picture containing darkness, astronomy, moon&#10;&#10;Description automatically generated">
            <a:extLst>
              <a:ext uri="{FF2B5EF4-FFF2-40B4-BE49-F238E27FC236}">
                <a16:creationId xmlns:a16="http://schemas.microsoft.com/office/drawing/2014/main" id="{6255A1A0-BE36-649C-38E5-653D76F74A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40128" y="5644163"/>
            <a:ext cx="3213669" cy="964101"/>
          </a:xfrm>
          <a:prstGeom prst="rect">
            <a:avLst/>
          </a:prstGeom>
        </p:spPr>
      </p:pic>
      <p:sp>
        <p:nvSpPr>
          <p:cNvPr id="2" name="Date Placeholder 3">
            <a:extLst>
              <a:ext uri="{FF2B5EF4-FFF2-40B4-BE49-F238E27FC236}">
                <a16:creationId xmlns:a16="http://schemas.microsoft.com/office/drawing/2014/main" id="{51002B35-3B07-DB87-FFE9-9272504418BA}"/>
              </a:ext>
            </a:extLst>
          </p:cNvPr>
          <p:cNvSpPr txBox="1">
            <a:spLocks/>
          </p:cNvSpPr>
          <p:nvPr userDrawn="1"/>
        </p:nvSpPr>
        <p:spPr>
          <a:xfrm>
            <a:off x="65406" y="6487088"/>
            <a:ext cx="5495190" cy="365125"/>
          </a:xfrm>
          <a:prstGeom prst="rect">
            <a:avLst/>
          </a:prstGeom>
        </p:spPr>
        <p:txBody>
          <a:bodyPr vert="horz" lIns="91440" tIns="45720" rIns="91440" bIns="45720" rtlCol="0" anchor="t"/>
          <a:lstStyle>
            <a:defPPr>
              <a:defRPr lang="en-US"/>
            </a:defPPr>
            <a:lvl1pPr marL="0" algn="l" defTabSz="914400" rtl="0" eaLnBrk="1" latinLnBrk="0" hangingPunct="1">
              <a:defRPr sz="1400" kern="1200">
                <a:solidFill>
                  <a:schemeClr val="tx1">
                    <a:tint val="75000"/>
                  </a:schemeClr>
                </a:solidFill>
                <a:latin typeface="Gill Sans MT" panose="020B05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Canadian Cardiovascular Society. 2023. All rights reserved. </a:t>
            </a:r>
            <a:endParaRPr lang="en-CA" dirty="0"/>
          </a:p>
        </p:txBody>
      </p:sp>
    </p:spTree>
    <p:extLst>
      <p:ext uri="{BB962C8B-B14F-4D97-AF65-F5344CB8AC3E}">
        <p14:creationId xmlns:p14="http://schemas.microsoft.com/office/powerpoint/2010/main" val="4214806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rgbClr val="00B2A9"/>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BF27518-D0DD-6949-1681-2A07ED04BFDF}"/>
              </a:ext>
            </a:extLst>
          </p:cNvPr>
          <p:cNvSpPr>
            <a:spLocks noGrp="1"/>
          </p:cNvSpPr>
          <p:nvPr>
            <p:ph type="pic" sz="quarter" idx="10" hasCustomPrompt="1"/>
          </p:nvPr>
        </p:nvSpPr>
        <p:spPr>
          <a:xfrm>
            <a:off x="536574" y="506412"/>
            <a:ext cx="4922393" cy="5845175"/>
          </a:xfrm>
          <a:prstGeom prst="rect">
            <a:avLst/>
          </a:prstGeom>
        </p:spPr>
        <p:txBody>
          <a:bodyPr/>
          <a:lstStyle>
            <a:lvl1pPr marL="0" indent="0">
              <a:buNone/>
              <a:defRPr sz="2000" b="1">
                <a:solidFill>
                  <a:schemeClr val="tx1"/>
                </a:solidFill>
                <a:latin typeface="Gill Sans MT" panose="020B0502020104020203" pitchFamily="34" charset="77"/>
              </a:defRPr>
            </a:lvl1pPr>
          </a:lstStyle>
          <a:p>
            <a:r>
              <a:rPr lang="en-US" dirty="0"/>
              <a:t>Insert picture</a:t>
            </a:r>
          </a:p>
        </p:txBody>
      </p:sp>
      <p:sp>
        <p:nvSpPr>
          <p:cNvPr id="20" name="Freeform 19">
            <a:extLst>
              <a:ext uri="{FF2B5EF4-FFF2-40B4-BE49-F238E27FC236}">
                <a16:creationId xmlns:a16="http://schemas.microsoft.com/office/drawing/2014/main" id="{BAB5F0B3-996A-3F27-207E-25A557DADBE5}"/>
              </a:ext>
            </a:extLst>
          </p:cNvPr>
          <p:cNvSpPr/>
          <p:nvPr userDrawn="1"/>
        </p:nvSpPr>
        <p:spPr>
          <a:xfrm>
            <a:off x="3456432" y="-1"/>
            <a:ext cx="8735568" cy="6858000"/>
          </a:xfrm>
          <a:custGeom>
            <a:avLst/>
            <a:gdLst>
              <a:gd name="connsiteX0" fmla="*/ 2155405 w 8735568"/>
              <a:gd name="connsiteY0" fmla="*/ 0 h 6858000"/>
              <a:gd name="connsiteX1" fmla="*/ 2266322 w 8735568"/>
              <a:gd name="connsiteY1" fmla="*/ 4462 h 6858000"/>
              <a:gd name="connsiteX2" fmla="*/ 2331720 w 8735568"/>
              <a:gd name="connsiteY2" fmla="*/ 12373 h 6858000"/>
              <a:gd name="connsiteX3" fmla="*/ 2331720 w 8735568"/>
              <a:gd name="connsiteY3" fmla="*/ 0 h 6858000"/>
              <a:gd name="connsiteX4" fmla="*/ 8735568 w 8735568"/>
              <a:gd name="connsiteY4" fmla="*/ 0 h 6858000"/>
              <a:gd name="connsiteX5" fmla="*/ 8735568 w 8735568"/>
              <a:gd name="connsiteY5" fmla="*/ 6858000 h 6858000"/>
              <a:gd name="connsiteX6" fmla="*/ 2331720 w 8735568"/>
              <a:gd name="connsiteY6" fmla="*/ 6858000 h 6858000"/>
              <a:gd name="connsiteX7" fmla="*/ 2331720 w 8735568"/>
              <a:gd name="connsiteY7" fmla="*/ 6845627 h 6858000"/>
              <a:gd name="connsiteX8" fmla="*/ 2266322 w 8735568"/>
              <a:gd name="connsiteY8" fmla="*/ 6853538 h 6858000"/>
              <a:gd name="connsiteX9" fmla="*/ 2155405 w 8735568"/>
              <a:gd name="connsiteY9" fmla="*/ 6858000 h 6858000"/>
              <a:gd name="connsiteX10" fmla="*/ 0 w 8735568"/>
              <a:gd name="connsiteY10" fmla="*/ 3429000 h 6858000"/>
              <a:gd name="connsiteX11" fmla="*/ 2155405 w 8735568"/>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5568" h="6858000">
                <a:moveTo>
                  <a:pt x="2155405" y="0"/>
                </a:moveTo>
                <a:cubicBezTo>
                  <a:pt x="2192605" y="0"/>
                  <a:pt x="2229585" y="1499"/>
                  <a:pt x="2266322" y="4462"/>
                </a:cubicBezTo>
                <a:lnTo>
                  <a:pt x="2331720" y="12373"/>
                </a:lnTo>
                <a:lnTo>
                  <a:pt x="2331720" y="0"/>
                </a:lnTo>
                <a:lnTo>
                  <a:pt x="8735568" y="0"/>
                </a:lnTo>
                <a:lnTo>
                  <a:pt x="8735568" y="6858000"/>
                </a:lnTo>
                <a:lnTo>
                  <a:pt x="2331720" y="6858000"/>
                </a:lnTo>
                <a:lnTo>
                  <a:pt x="2331720" y="6845627"/>
                </a:lnTo>
                <a:lnTo>
                  <a:pt x="2266322" y="6853538"/>
                </a:lnTo>
                <a:cubicBezTo>
                  <a:pt x="2229585" y="6856501"/>
                  <a:pt x="2192605" y="6858000"/>
                  <a:pt x="2155405" y="6858000"/>
                </a:cubicBezTo>
                <a:cubicBezTo>
                  <a:pt x="965008" y="6858000"/>
                  <a:pt x="0" y="5322784"/>
                  <a:pt x="0" y="3429000"/>
                </a:cubicBezTo>
                <a:cubicBezTo>
                  <a:pt x="0" y="1535216"/>
                  <a:pt x="965008" y="0"/>
                  <a:pt x="2155405" y="0"/>
                </a:cubicBezTo>
                <a:close/>
              </a:path>
            </a:pathLst>
          </a:custGeom>
          <a:solidFill>
            <a:srgbClr val="00B2A9"/>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pic>
        <p:nvPicPr>
          <p:cNvPr id="9" name="Picture 8" descr="A black background with white text&#10;&#10;Description automatically generated with low confidence">
            <a:extLst>
              <a:ext uri="{FF2B5EF4-FFF2-40B4-BE49-F238E27FC236}">
                <a16:creationId xmlns:a16="http://schemas.microsoft.com/office/drawing/2014/main" id="{4A89AFC9-C455-9E30-9C52-6A20F81DE5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84240" y="2636583"/>
            <a:ext cx="5547357" cy="1664207"/>
          </a:xfrm>
          <a:prstGeom prst="rect">
            <a:avLst/>
          </a:prstGeom>
        </p:spPr>
      </p:pic>
      <p:sp>
        <p:nvSpPr>
          <p:cNvPr id="2" name="Date Placeholder 3">
            <a:extLst>
              <a:ext uri="{FF2B5EF4-FFF2-40B4-BE49-F238E27FC236}">
                <a16:creationId xmlns:a16="http://schemas.microsoft.com/office/drawing/2014/main" id="{FBCAE73A-0D42-D434-B6DF-1C367CD8687D}"/>
              </a:ext>
            </a:extLst>
          </p:cNvPr>
          <p:cNvSpPr txBox="1">
            <a:spLocks/>
          </p:cNvSpPr>
          <p:nvPr userDrawn="1"/>
        </p:nvSpPr>
        <p:spPr>
          <a:xfrm>
            <a:off x="89050" y="6492874"/>
            <a:ext cx="5495190" cy="365125"/>
          </a:xfrm>
          <a:prstGeom prst="rect">
            <a:avLst/>
          </a:prstGeom>
        </p:spPr>
        <p:txBody>
          <a:bodyPr vert="horz" lIns="91440" tIns="45720" rIns="91440" bIns="45720" rtlCol="0" anchor="t"/>
          <a:lstStyle>
            <a:defPPr>
              <a:defRPr lang="en-US"/>
            </a:defPPr>
            <a:lvl1pPr marL="0" algn="l" defTabSz="914400" rtl="0" eaLnBrk="1" latinLnBrk="0" hangingPunct="1">
              <a:defRPr sz="1400" kern="1200">
                <a:solidFill>
                  <a:schemeClr val="tx1">
                    <a:tint val="75000"/>
                  </a:schemeClr>
                </a:solidFill>
                <a:latin typeface="Gill Sans MT" panose="020B05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Canadian Cardiovascular Society. 2023. All rights reserved. </a:t>
            </a:r>
            <a:endParaRPr lang="en-CA" dirty="0"/>
          </a:p>
        </p:txBody>
      </p:sp>
    </p:spTree>
    <p:extLst>
      <p:ext uri="{BB962C8B-B14F-4D97-AF65-F5344CB8AC3E}">
        <p14:creationId xmlns:p14="http://schemas.microsoft.com/office/powerpoint/2010/main" val="557524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00B2A9"/>
        </a:solidFill>
        <a:effectLst/>
      </p:bgPr>
    </p:bg>
    <p:spTree>
      <p:nvGrpSpPr>
        <p:cNvPr id="1" name=""/>
        <p:cNvGrpSpPr/>
        <p:nvPr/>
      </p:nvGrpSpPr>
      <p:grpSpPr>
        <a:xfrm>
          <a:off x="0" y="0"/>
          <a:ext cx="0" cy="0"/>
          <a:chOff x="0" y="0"/>
          <a:chExt cx="0" cy="0"/>
        </a:xfrm>
      </p:grpSpPr>
      <p:pic>
        <p:nvPicPr>
          <p:cNvPr id="4" name="Picture 3" descr="A black background with white text&#10;&#10;Description automatically generated with low confidence">
            <a:extLst>
              <a:ext uri="{FF2B5EF4-FFF2-40B4-BE49-F238E27FC236}">
                <a16:creationId xmlns:a16="http://schemas.microsoft.com/office/drawing/2014/main" id="{8AECC098-979F-5EA2-4B76-268D608488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84240" y="2636583"/>
            <a:ext cx="5547357" cy="1664207"/>
          </a:xfrm>
          <a:prstGeom prst="rect">
            <a:avLst/>
          </a:prstGeom>
        </p:spPr>
      </p:pic>
      <p:sp>
        <p:nvSpPr>
          <p:cNvPr id="5" name="Title 1">
            <a:extLst>
              <a:ext uri="{FF2B5EF4-FFF2-40B4-BE49-F238E27FC236}">
                <a16:creationId xmlns:a16="http://schemas.microsoft.com/office/drawing/2014/main" id="{C47CECC6-A996-ACC1-A9F1-305F30C55CF6}"/>
              </a:ext>
            </a:extLst>
          </p:cNvPr>
          <p:cNvSpPr>
            <a:spLocks noGrp="1"/>
          </p:cNvSpPr>
          <p:nvPr>
            <p:ph type="title" hasCustomPrompt="1"/>
          </p:nvPr>
        </p:nvSpPr>
        <p:spPr>
          <a:xfrm>
            <a:off x="727620" y="2805904"/>
            <a:ext cx="4420850" cy="1325563"/>
          </a:xfrm>
          <a:prstGeom prst="rect">
            <a:avLst/>
          </a:prstGeom>
        </p:spPr>
        <p:txBody>
          <a:bodyPr anchor="ctr"/>
          <a:lstStyle>
            <a:lvl1pPr algn="ctr">
              <a:defRPr sz="2600" b="1">
                <a:solidFill>
                  <a:schemeClr val="bg1"/>
                </a:solidFill>
                <a:latin typeface="Gill Sans MT" panose="020B0502020104020203" pitchFamily="34" charset="77"/>
              </a:defRPr>
            </a:lvl1pPr>
          </a:lstStyle>
          <a:p>
            <a:r>
              <a:rPr lang="en-US" dirty="0"/>
              <a:t>THANK YOU!</a:t>
            </a:r>
          </a:p>
        </p:txBody>
      </p:sp>
      <p:cxnSp>
        <p:nvCxnSpPr>
          <p:cNvPr id="7" name="Straight Connector 6">
            <a:extLst>
              <a:ext uri="{FF2B5EF4-FFF2-40B4-BE49-F238E27FC236}">
                <a16:creationId xmlns:a16="http://schemas.microsoft.com/office/drawing/2014/main" id="{97154DE0-4008-6293-2522-5A615082795E}"/>
              </a:ext>
            </a:extLst>
          </p:cNvPr>
          <p:cNvCxnSpPr>
            <a:cxnSpLocks/>
          </p:cNvCxnSpPr>
          <p:nvPr userDrawn="1"/>
        </p:nvCxnSpPr>
        <p:spPr>
          <a:xfrm>
            <a:off x="609601" y="519261"/>
            <a:ext cx="10972799" cy="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Date Placeholder 3">
            <a:extLst>
              <a:ext uri="{FF2B5EF4-FFF2-40B4-BE49-F238E27FC236}">
                <a16:creationId xmlns:a16="http://schemas.microsoft.com/office/drawing/2014/main" id="{B9C61D75-6013-7F05-5032-313C958CFFF2}"/>
              </a:ext>
            </a:extLst>
          </p:cNvPr>
          <p:cNvSpPr txBox="1">
            <a:spLocks/>
          </p:cNvSpPr>
          <p:nvPr userDrawn="1"/>
        </p:nvSpPr>
        <p:spPr>
          <a:xfrm>
            <a:off x="89050" y="6492875"/>
            <a:ext cx="5495190" cy="365125"/>
          </a:xfrm>
          <a:prstGeom prst="rect">
            <a:avLst/>
          </a:prstGeom>
        </p:spPr>
        <p:txBody>
          <a:bodyPr vert="horz" lIns="91440" tIns="45720" rIns="91440" bIns="45720" rtlCol="0" anchor="t"/>
          <a:lstStyle>
            <a:defPPr>
              <a:defRPr lang="en-US"/>
            </a:defPPr>
            <a:lvl1pPr marL="0" algn="l" defTabSz="914400" rtl="0" eaLnBrk="1" latinLnBrk="0" hangingPunct="1">
              <a:defRPr sz="1400" kern="1200">
                <a:solidFill>
                  <a:schemeClr val="tx1">
                    <a:tint val="75000"/>
                  </a:schemeClr>
                </a:solidFill>
                <a:latin typeface="Gill Sans MT" panose="020B05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Canadian Cardiovascular Society. 2023. All rights reserved. </a:t>
            </a:r>
            <a:endParaRPr lang="en-CA" dirty="0"/>
          </a:p>
        </p:txBody>
      </p:sp>
    </p:spTree>
    <p:extLst>
      <p:ext uri="{BB962C8B-B14F-4D97-AF65-F5344CB8AC3E}">
        <p14:creationId xmlns:p14="http://schemas.microsoft.com/office/powerpoint/2010/main" val="208014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3" descr="A picture containing darkness, astronomy, moon&#10;&#10;Description automatically generated">
            <a:extLst>
              <a:ext uri="{FF2B5EF4-FFF2-40B4-BE49-F238E27FC236}">
                <a16:creationId xmlns:a16="http://schemas.microsoft.com/office/drawing/2014/main" id="{47E327B1-B416-D792-2C3C-4C7409A760E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40128" y="5644163"/>
            <a:ext cx="3213669" cy="964101"/>
          </a:xfrm>
          <a:prstGeom prst="rect">
            <a:avLst/>
          </a:prstGeom>
        </p:spPr>
      </p:pic>
      <p:cxnSp>
        <p:nvCxnSpPr>
          <p:cNvPr id="5" name="Straight Connector 4">
            <a:extLst>
              <a:ext uri="{FF2B5EF4-FFF2-40B4-BE49-F238E27FC236}">
                <a16:creationId xmlns:a16="http://schemas.microsoft.com/office/drawing/2014/main" id="{38E9F979-9F1C-5550-D88E-A3C2D862023F}"/>
              </a:ext>
            </a:extLst>
          </p:cNvPr>
          <p:cNvCxnSpPr>
            <a:cxnSpLocks/>
          </p:cNvCxnSpPr>
          <p:nvPr userDrawn="1"/>
        </p:nvCxnSpPr>
        <p:spPr>
          <a:xfrm flipH="1">
            <a:off x="609600" y="6118115"/>
            <a:ext cx="8078051" cy="0"/>
          </a:xfrm>
          <a:prstGeom prst="line">
            <a:avLst/>
          </a:prstGeom>
          <a:ln>
            <a:solidFill>
              <a:srgbClr val="00B2A9"/>
            </a:solidFill>
          </a:ln>
          <a:effectLst/>
        </p:spPr>
        <p:style>
          <a:lnRef idx="2">
            <a:schemeClr val="accent1"/>
          </a:lnRef>
          <a:fillRef idx="0">
            <a:schemeClr val="accent1"/>
          </a:fillRef>
          <a:effectRef idx="1">
            <a:schemeClr val="accent1"/>
          </a:effectRef>
          <a:fontRef idx="minor">
            <a:schemeClr val="tx1"/>
          </a:fontRef>
        </p:style>
      </p:cxnSp>
      <p:sp>
        <p:nvSpPr>
          <p:cNvPr id="6" name="Date Placeholder 3">
            <a:extLst>
              <a:ext uri="{FF2B5EF4-FFF2-40B4-BE49-F238E27FC236}">
                <a16:creationId xmlns:a16="http://schemas.microsoft.com/office/drawing/2014/main" id="{4D3C28BB-9534-2B23-48D4-6EFCD32D3842}"/>
              </a:ext>
            </a:extLst>
          </p:cNvPr>
          <p:cNvSpPr>
            <a:spLocks noGrp="1"/>
          </p:cNvSpPr>
          <p:nvPr>
            <p:ph type="dt" sz="half" idx="2"/>
          </p:nvPr>
        </p:nvSpPr>
        <p:spPr>
          <a:xfrm>
            <a:off x="76200" y="6492875"/>
            <a:ext cx="5495190" cy="365125"/>
          </a:xfrm>
          <a:prstGeom prst="rect">
            <a:avLst/>
          </a:prstGeom>
        </p:spPr>
        <p:txBody>
          <a:bodyPr vert="horz" lIns="91440" tIns="45720" rIns="91440" bIns="45720" rtlCol="0" anchor="t"/>
          <a:lstStyle>
            <a:lvl1pPr algn="l">
              <a:defRPr sz="1400">
                <a:solidFill>
                  <a:schemeClr val="tx1">
                    <a:tint val="75000"/>
                  </a:schemeClr>
                </a:solidFill>
                <a:latin typeface="Gill Sans MT" panose="020B0502020104020203" pitchFamily="34" charset="77"/>
              </a:defRPr>
            </a:lvl1pPr>
          </a:lstStyle>
          <a:p>
            <a:r>
              <a:rPr lang="en-US"/>
              <a:t>© Canadian Cardiovascular Society 2023. All rights reserved. </a:t>
            </a:r>
            <a:endParaRPr lang="en-CA" dirty="0"/>
          </a:p>
        </p:txBody>
      </p:sp>
    </p:spTree>
    <p:extLst>
      <p:ext uri="{BB962C8B-B14F-4D97-AF65-F5344CB8AC3E}">
        <p14:creationId xmlns:p14="http://schemas.microsoft.com/office/powerpoint/2010/main" val="1649714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28CCC89-E731-955A-6E60-05C32E992B14}"/>
              </a:ext>
            </a:extLst>
          </p:cNvPr>
          <p:cNvSpPr>
            <a:spLocks noGrp="1"/>
          </p:cNvSpPr>
          <p:nvPr>
            <p:ph type="dt" sz="half" idx="2"/>
          </p:nvPr>
        </p:nvSpPr>
        <p:spPr>
          <a:xfrm>
            <a:off x="76200" y="6492875"/>
            <a:ext cx="4724400" cy="365125"/>
          </a:xfrm>
          <a:prstGeom prst="rect">
            <a:avLst/>
          </a:prstGeom>
        </p:spPr>
        <p:txBody>
          <a:bodyPr vert="horz" lIns="91440" tIns="45720" rIns="91440" bIns="45720" rtlCol="0" anchor="t"/>
          <a:lstStyle>
            <a:lvl1pPr algn="l">
              <a:defRPr sz="1400">
                <a:solidFill>
                  <a:schemeClr val="tx1">
                    <a:tint val="75000"/>
                  </a:schemeClr>
                </a:solidFill>
                <a:latin typeface="Gill Sans MT" panose="020B0502020104020203" pitchFamily="34" charset="77"/>
              </a:defRPr>
            </a:lvl1pPr>
          </a:lstStyle>
          <a:p>
            <a:r>
              <a:rPr lang="en-US"/>
              <a:t>© Canadian Cardiovascular Society 2023. All rights reserved. </a:t>
            </a:r>
            <a:endParaRPr lang="en-US" dirty="0"/>
          </a:p>
        </p:txBody>
      </p:sp>
    </p:spTree>
    <p:extLst>
      <p:ext uri="{BB962C8B-B14F-4D97-AF65-F5344CB8AC3E}">
        <p14:creationId xmlns:p14="http://schemas.microsoft.com/office/powerpoint/2010/main" val="273636557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Lst>
  <p:hf sldNum="0" hdr="0" ftr="0"/>
  <p:txStyles>
    <p:titleStyle>
      <a:lvl1pPr algn="ctr" defTabSz="609570" rtl="0" eaLnBrk="1" latinLnBrk="0" hangingPunct="1">
        <a:spcBef>
          <a:spcPct val="0"/>
        </a:spcBef>
        <a:buNone/>
        <a:defRPr sz="5867" kern="1200">
          <a:solidFill>
            <a:schemeClr val="tx1"/>
          </a:solidFill>
          <a:latin typeface="+mj-lt"/>
          <a:ea typeface="+mj-ea"/>
          <a:cs typeface="+mj-cs"/>
        </a:defRPr>
      </a:lvl1pPr>
    </p:titleStyle>
    <p:bodyStyle>
      <a:lvl1pPr marL="457177" indent="-457177" algn="l" defTabSz="609570" rtl="0" eaLnBrk="1" latinLnBrk="0" hangingPunct="1">
        <a:spcBef>
          <a:spcPct val="20000"/>
        </a:spcBef>
        <a:buFont typeface="Arial"/>
        <a:buChar char="•"/>
        <a:defRPr sz="4267" kern="1200">
          <a:solidFill>
            <a:srgbClr val="DA0000"/>
          </a:solidFill>
          <a:latin typeface="+mn-lt"/>
          <a:ea typeface="+mn-ea"/>
          <a:cs typeface="+mn-cs"/>
        </a:defRPr>
      </a:lvl1pPr>
      <a:lvl2pPr marL="990551" indent="-380982" algn="l" defTabSz="609570" rtl="0" eaLnBrk="1" latinLnBrk="0" hangingPunct="1">
        <a:spcBef>
          <a:spcPct val="20000"/>
        </a:spcBef>
        <a:buFont typeface="Arial"/>
        <a:buChar char="–"/>
        <a:defRPr sz="3733" kern="1200">
          <a:solidFill>
            <a:schemeClr val="tx1"/>
          </a:solidFill>
          <a:latin typeface="+mn-lt"/>
          <a:ea typeface="+mn-ea"/>
          <a:cs typeface="+mn-cs"/>
        </a:defRPr>
      </a:lvl2pPr>
      <a:lvl3pPr marL="1523923" indent="-304784" algn="l" defTabSz="609570" rtl="0" eaLnBrk="1" latinLnBrk="0" hangingPunct="1">
        <a:spcBef>
          <a:spcPct val="20000"/>
        </a:spcBef>
        <a:buFont typeface="Arial"/>
        <a:buChar char="•"/>
        <a:defRPr sz="3200" kern="1200">
          <a:solidFill>
            <a:schemeClr val="tx1">
              <a:lumMod val="65000"/>
              <a:lumOff val="35000"/>
            </a:schemeClr>
          </a:solidFill>
          <a:latin typeface="+mn-lt"/>
          <a:ea typeface="+mn-ea"/>
          <a:cs typeface="+mn-cs"/>
        </a:defRPr>
      </a:lvl3pPr>
      <a:lvl4pPr marL="2133493" indent="-304784" algn="l" defTabSz="609570" rtl="0" eaLnBrk="1" latinLnBrk="0" hangingPunct="1">
        <a:spcBef>
          <a:spcPct val="20000"/>
        </a:spcBef>
        <a:buFont typeface="Arial"/>
        <a:buChar char="–"/>
        <a:defRPr sz="2667" kern="1200">
          <a:solidFill>
            <a:schemeClr val="tx1">
              <a:lumMod val="65000"/>
              <a:lumOff val="35000"/>
            </a:schemeClr>
          </a:solidFill>
          <a:latin typeface="+mn-lt"/>
          <a:ea typeface="+mn-ea"/>
          <a:cs typeface="+mn-cs"/>
        </a:defRPr>
      </a:lvl4pPr>
      <a:lvl5pPr marL="2743063" indent="-304784" algn="l" defTabSz="609570" rtl="0" eaLnBrk="1" latinLnBrk="0" hangingPunct="1">
        <a:spcBef>
          <a:spcPct val="20000"/>
        </a:spcBef>
        <a:buFont typeface="Arial"/>
        <a:buChar char="»"/>
        <a:defRPr sz="2667" kern="1200">
          <a:solidFill>
            <a:schemeClr val="tx1">
              <a:lumMod val="65000"/>
              <a:lumOff val="35000"/>
            </a:schemeClr>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1"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39"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7"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2" Type="http://schemas.openxmlformats.org/officeDocument/2006/relationships/hyperlink" Target="mailto:guidelines@ccs.ca" TargetMode="Externa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2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6.png"/><Relationship Id="rId5" Type="http://schemas.openxmlformats.org/officeDocument/2006/relationships/slideLayout" Target="../slideLayouts/slideLayout5.xml"/><Relationship Id="rId4" Type="http://schemas.openxmlformats.org/officeDocument/2006/relationships/video" Target="../media/media3.mp4"/></Relationships>
</file>

<file path=ppt/slides/_rels/slide27.xml.rels><?xml version="1.0" encoding="UTF-8" standalone="yes"?>
<Relationships xmlns="http://schemas.openxmlformats.org/package/2006/relationships"><Relationship Id="rId3" Type="http://schemas.microsoft.com/office/2007/relationships/media" Target="../media/media5.mp4"/><Relationship Id="rId7" Type="http://schemas.openxmlformats.org/officeDocument/2006/relationships/image" Target="../media/image29.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8.png"/><Relationship Id="rId5" Type="http://schemas.openxmlformats.org/officeDocument/2006/relationships/slideLayout" Target="../slideLayouts/slideLayout5.xml"/><Relationship Id="rId4" Type="http://schemas.openxmlformats.org/officeDocument/2006/relationships/video" Target="../media/media5.mp4"/></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8" Type="http://schemas.openxmlformats.org/officeDocument/2006/relationships/video" Target="../media/media9.mp4"/><Relationship Id="rId13" Type="http://schemas.openxmlformats.org/officeDocument/2006/relationships/image" Target="../media/image33.png"/><Relationship Id="rId3" Type="http://schemas.microsoft.com/office/2007/relationships/media" Target="../media/media7.mp4"/><Relationship Id="rId7" Type="http://schemas.microsoft.com/office/2007/relationships/media" Target="../media/media9.mp4"/><Relationship Id="rId12" Type="http://schemas.openxmlformats.org/officeDocument/2006/relationships/image" Target="../media/image32.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video" Target="../media/media8.mp4"/><Relationship Id="rId11" Type="http://schemas.openxmlformats.org/officeDocument/2006/relationships/image" Target="../media/image31.png"/><Relationship Id="rId5" Type="http://schemas.microsoft.com/office/2007/relationships/media" Target="../media/media8.mp4"/><Relationship Id="rId10" Type="http://schemas.openxmlformats.org/officeDocument/2006/relationships/image" Target="../media/image30.png"/><Relationship Id="rId4" Type="http://schemas.openxmlformats.org/officeDocument/2006/relationships/video" Target="../media/media7.mp4"/><Relationship Id="rId9"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hyperlink" Target="https://www.eventscribe.net/2023/vascular2023/" TargetMode="Externa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8" Type="http://schemas.openxmlformats.org/officeDocument/2006/relationships/video" Target="../media/media13.mp4"/><Relationship Id="rId13" Type="http://schemas.openxmlformats.org/officeDocument/2006/relationships/image" Target="../media/image37.png"/><Relationship Id="rId3" Type="http://schemas.microsoft.com/office/2007/relationships/media" Target="../media/media11.mp4"/><Relationship Id="rId7" Type="http://schemas.microsoft.com/office/2007/relationships/media" Target="../media/media13.mp4"/><Relationship Id="rId12" Type="http://schemas.openxmlformats.org/officeDocument/2006/relationships/image" Target="../media/image36.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video" Target="../media/media12.mp4"/><Relationship Id="rId11" Type="http://schemas.openxmlformats.org/officeDocument/2006/relationships/image" Target="../media/image35.png"/><Relationship Id="rId5" Type="http://schemas.microsoft.com/office/2007/relationships/media" Target="../media/media12.mp4"/><Relationship Id="rId10" Type="http://schemas.openxmlformats.org/officeDocument/2006/relationships/notesSlide" Target="../notesSlides/notesSlide13.xml"/><Relationship Id="rId4" Type="http://schemas.openxmlformats.org/officeDocument/2006/relationships/video" Target="../media/media11.mp4"/><Relationship Id="rId9" Type="http://schemas.openxmlformats.org/officeDocument/2006/relationships/slideLayout" Target="../slideLayouts/slideLayout5.xml"/><Relationship Id="rId1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9.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microsoft.com/office/2007/relationships/media" Target="../media/media15.mp4"/><Relationship Id="rId7" Type="http://schemas.openxmlformats.org/officeDocument/2006/relationships/image" Target="../media/image29.png"/><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image" Target="../media/image28.png"/><Relationship Id="rId5" Type="http://schemas.openxmlformats.org/officeDocument/2006/relationships/slideLayout" Target="../slideLayouts/slideLayout9.xml"/><Relationship Id="rId4" Type="http://schemas.openxmlformats.org/officeDocument/2006/relationships/video" Target="../media/media15.mp4"/></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69.JPG"/></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5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png"/><Relationship Id="rId2" Type="http://schemas.openxmlformats.org/officeDocument/2006/relationships/image" Target="../media/image77.jpeg"/><Relationship Id="rId1" Type="http://schemas.openxmlformats.org/officeDocument/2006/relationships/slideLayout" Target="../slideLayouts/slideLayout9.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png"/></Relationships>
</file>

<file path=ppt/slides/_rels/slide63.xml.rels><?xml version="1.0" encoding="UTF-8" standalone="yes"?>
<Relationships xmlns="http://schemas.openxmlformats.org/package/2006/relationships"><Relationship Id="rId3" Type="http://schemas.openxmlformats.org/officeDocument/2006/relationships/hyperlink" Target="https://www.eventscribe.net/2023/vascular2023/"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https://files.constantcontact.com/606e83b6001/2b287be7-1df8-4714-af17-6e043306587f.png"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A0243B-A231-FC9D-0263-08EB23B23E0B}"/>
              </a:ext>
            </a:extLst>
          </p:cNvPr>
          <p:cNvSpPr>
            <a:spLocks noGrp="1"/>
          </p:cNvSpPr>
          <p:nvPr>
            <p:ph type="title"/>
          </p:nvPr>
        </p:nvSpPr>
        <p:spPr>
          <a:xfrm>
            <a:off x="727620" y="3052335"/>
            <a:ext cx="4420850" cy="1824465"/>
          </a:xfrm>
          <a:prstGeom prst="rect">
            <a:avLst/>
          </a:prstGeom>
        </p:spPr>
        <p:txBody>
          <a:bodyPr>
            <a:normAutofit fontScale="90000"/>
          </a:bodyPr>
          <a:lstStyle/>
          <a:p>
            <a:r>
              <a:rPr lang="en-US" dirty="0"/>
              <a:t>MYOCARDIAL INFARCTION WITH NO OBSTRUCTIVE CORONARY ARTERY DISEASE (MINOCA): CCS/CWHHA CLINICAL PRACTICE UPDATE 2023</a:t>
            </a:r>
            <a:endParaRPr lang="en-CA" dirty="0"/>
          </a:p>
        </p:txBody>
      </p:sp>
      <p:sp>
        <p:nvSpPr>
          <p:cNvPr id="5" name="Text Placeholder 4">
            <a:extLst>
              <a:ext uri="{FF2B5EF4-FFF2-40B4-BE49-F238E27FC236}">
                <a16:creationId xmlns:a16="http://schemas.microsoft.com/office/drawing/2014/main" id="{EAB89C4D-4B5E-5E24-6825-B042E4F6E4A5}"/>
              </a:ext>
            </a:extLst>
          </p:cNvPr>
          <p:cNvSpPr>
            <a:spLocks noGrp="1"/>
          </p:cNvSpPr>
          <p:nvPr>
            <p:ph type="body" sz="quarter" idx="11"/>
          </p:nvPr>
        </p:nvSpPr>
        <p:spPr>
          <a:xfrm>
            <a:off x="727075" y="4997022"/>
            <a:ext cx="4420850" cy="365125"/>
          </a:xfrm>
        </p:spPr>
        <p:txBody>
          <a:bodyPr>
            <a:normAutofit fontScale="92500" lnSpcReduction="10000"/>
          </a:bodyPr>
          <a:lstStyle/>
          <a:p>
            <a:r>
              <a:rPr lang="en-US" dirty="0"/>
              <a:t>October 26, 2023</a:t>
            </a:r>
          </a:p>
        </p:txBody>
      </p:sp>
    </p:spTree>
    <p:extLst>
      <p:ext uri="{BB962C8B-B14F-4D97-AF65-F5344CB8AC3E}">
        <p14:creationId xmlns:p14="http://schemas.microsoft.com/office/powerpoint/2010/main" val="263846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22EEE-BF2B-2E8C-FEFF-7484D06EDAC3}"/>
              </a:ext>
            </a:extLst>
          </p:cNvPr>
          <p:cNvSpPr>
            <a:spLocks noGrp="1"/>
          </p:cNvSpPr>
          <p:nvPr>
            <p:ph type="title"/>
          </p:nvPr>
        </p:nvSpPr>
        <p:spPr>
          <a:xfrm>
            <a:off x="609600" y="519261"/>
            <a:ext cx="10972800" cy="1614339"/>
          </a:xfrm>
          <a:prstGeom prst="rect">
            <a:avLst/>
          </a:prstGeom>
        </p:spPr>
        <p:txBody>
          <a:bodyPr>
            <a:normAutofit/>
          </a:bodyPr>
          <a:lstStyle/>
          <a:p>
            <a:r>
              <a:rPr lang="en-US" b="1" dirty="0"/>
              <a:t>Pathophysiology and epidemiology OF MINOCA</a:t>
            </a:r>
            <a:endParaRPr lang="en-CA" b="1" dirty="0"/>
          </a:p>
        </p:txBody>
      </p:sp>
      <p:sp>
        <p:nvSpPr>
          <p:cNvPr id="3" name="Text Placeholder 2">
            <a:extLst>
              <a:ext uri="{FF2B5EF4-FFF2-40B4-BE49-F238E27FC236}">
                <a16:creationId xmlns:a16="http://schemas.microsoft.com/office/drawing/2014/main" id="{C2332805-1944-0FC2-F754-084FD0C17AAB}"/>
              </a:ext>
            </a:extLst>
          </p:cNvPr>
          <p:cNvSpPr>
            <a:spLocks noGrp="1"/>
          </p:cNvSpPr>
          <p:nvPr>
            <p:ph type="body" sz="quarter" idx="10"/>
          </p:nvPr>
        </p:nvSpPr>
        <p:spPr>
          <a:prstGeom prst="rect">
            <a:avLst/>
          </a:prstGeom>
        </p:spPr>
        <p:txBody>
          <a:bodyPr>
            <a:normAutofit/>
          </a:bodyPr>
          <a:lstStyle/>
          <a:p>
            <a:r>
              <a:rPr lang="en-US" sz="2400" b="0" dirty="0"/>
              <a:t>Sharon Mulvagh, MD</a:t>
            </a:r>
          </a:p>
          <a:p>
            <a:endParaRPr lang="en-US" sz="2400" dirty="0"/>
          </a:p>
        </p:txBody>
      </p:sp>
      <p:sp>
        <p:nvSpPr>
          <p:cNvPr id="8" name="Date Placeholder 7">
            <a:extLst>
              <a:ext uri="{FF2B5EF4-FFF2-40B4-BE49-F238E27FC236}">
                <a16:creationId xmlns:a16="http://schemas.microsoft.com/office/drawing/2014/main" id="{06AA386C-D540-B240-93CF-88AB7559106D}"/>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428355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8069845-A19D-EF99-ECF8-2425ECD78647}"/>
              </a:ext>
            </a:extLst>
          </p:cNvPr>
          <p:cNvSpPr txBox="1"/>
          <p:nvPr/>
        </p:nvSpPr>
        <p:spPr>
          <a:xfrm>
            <a:off x="1703511" y="1590933"/>
            <a:ext cx="8784976" cy="707886"/>
          </a:xfrm>
          <a:prstGeom prst="rect">
            <a:avLst/>
          </a:prstGeom>
          <a:noFill/>
        </p:spPr>
        <p:txBody>
          <a:bodyPr wrap="square"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I have/do not have relationships with for-profit and not-for-profit organizations over the past two years:</a:t>
            </a:r>
          </a:p>
        </p:txBody>
      </p:sp>
      <p:graphicFrame>
        <p:nvGraphicFramePr>
          <p:cNvPr id="8" name="Table 7">
            <a:extLst>
              <a:ext uri="{FF2B5EF4-FFF2-40B4-BE49-F238E27FC236}">
                <a16:creationId xmlns:a16="http://schemas.microsoft.com/office/drawing/2014/main" id="{346859D9-390C-CEC9-4B56-EFA3F40831AE}"/>
              </a:ext>
            </a:extLst>
          </p:cNvPr>
          <p:cNvGraphicFramePr>
            <a:graphicFrameLocks noGrp="1"/>
          </p:cNvGraphicFramePr>
          <p:nvPr>
            <p:extLst>
              <p:ext uri="{D42A27DB-BD31-4B8C-83A1-F6EECF244321}">
                <p14:modId xmlns:p14="http://schemas.microsoft.com/office/powerpoint/2010/main" val="2952538811"/>
              </p:ext>
            </p:extLst>
          </p:nvPr>
        </p:nvGraphicFramePr>
        <p:xfrm>
          <a:off x="609600" y="2356029"/>
          <a:ext cx="11049000" cy="3773963"/>
        </p:xfrm>
        <a:graphic>
          <a:graphicData uri="http://schemas.openxmlformats.org/drawingml/2006/table">
            <a:tbl>
              <a:tblPr firstRow="1" bandRow="1">
                <a:tableStyleId>{F5AB1C69-6EDB-4FF4-983F-18BD219EF322}</a:tableStyleId>
              </a:tblPr>
              <a:tblGrid>
                <a:gridCol w="2746464">
                  <a:extLst>
                    <a:ext uri="{9D8B030D-6E8A-4147-A177-3AD203B41FA5}">
                      <a16:colId xmlns:a16="http://schemas.microsoft.com/office/drawing/2014/main" val="3327610896"/>
                    </a:ext>
                  </a:extLst>
                </a:gridCol>
                <a:gridCol w="3271150">
                  <a:extLst>
                    <a:ext uri="{9D8B030D-6E8A-4147-A177-3AD203B41FA5}">
                      <a16:colId xmlns:a16="http://schemas.microsoft.com/office/drawing/2014/main" val="1952303198"/>
                    </a:ext>
                  </a:extLst>
                </a:gridCol>
                <a:gridCol w="2515693">
                  <a:extLst>
                    <a:ext uri="{9D8B030D-6E8A-4147-A177-3AD203B41FA5}">
                      <a16:colId xmlns:a16="http://schemas.microsoft.com/office/drawing/2014/main" val="741542345"/>
                    </a:ext>
                  </a:extLst>
                </a:gridCol>
                <a:gridCol w="2515693">
                  <a:extLst>
                    <a:ext uri="{9D8B030D-6E8A-4147-A177-3AD203B41FA5}">
                      <a16:colId xmlns:a16="http://schemas.microsoft.com/office/drawing/2014/main" val="396541707"/>
                    </a:ext>
                  </a:extLst>
                </a:gridCol>
              </a:tblGrid>
              <a:tr h="628915">
                <a:tc>
                  <a:txBody>
                    <a:bodyPr/>
                    <a:lstStyle/>
                    <a:p>
                      <a:pPr algn="ctr"/>
                      <a:r>
                        <a:rPr lang="en-US" sz="1600" dirty="0"/>
                        <a:t>NATURE OF RELATIONSHIP</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600" dirty="0"/>
                        <a:t>NAME OF THE FOR-PROFIT OR NOT-FOR-PROFIT ORGANIZATION</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600" dirty="0"/>
                        <a:t>DESCRIPTION OF RELATIONSHIP</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600" dirty="0"/>
                        <a:t>MITIGATION OF BIAS</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485841013"/>
                  </a:ext>
                </a:extLst>
              </a:tr>
              <a:tr h="554926">
                <a:tc>
                  <a:txBody>
                    <a:bodyPr/>
                    <a:lstStyle/>
                    <a:p>
                      <a:pPr algn="l"/>
                      <a:r>
                        <a:rPr lang="en-US" sz="1400" dirty="0"/>
                        <a:t>Any direct financial payments including receipt of honoraria</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rtl="0">
                        <a:spcBef>
                          <a:spcPts val="0"/>
                        </a:spcBef>
                        <a:spcAft>
                          <a:spcPts val="0"/>
                        </a:spcAft>
                        <a:buNone/>
                      </a:pPr>
                      <a:r>
                        <a:rPr lang="en-US" sz="1400" u="none" strike="noStrike" cap="none" dirty="0">
                          <a:sym typeface="Open Sans"/>
                        </a:rPr>
                        <a:t>Novo Nordisk, </a:t>
                      </a:r>
                      <a:r>
                        <a:rPr lang="en-US" sz="1400" u="none" strike="noStrike" cap="none" dirty="0" err="1">
                          <a:sym typeface="Open Sans"/>
                        </a:rPr>
                        <a:t>Lantheus</a:t>
                      </a:r>
                      <a:r>
                        <a:rPr lang="en-US" sz="1400" u="none" strike="noStrike" cap="none" dirty="0">
                          <a:sym typeface="Open Sans"/>
                        </a:rPr>
                        <a:t> Medical Imaging</a:t>
                      </a:r>
                      <a:endParaRPr sz="2800" dirty="0"/>
                    </a:p>
                  </a:txBody>
                  <a:tcPr marL="91450" marR="91450" marT="45725" marB="45725" anchor="ctr"/>
                </a:tc>
                <a:tc>
                  <a:txBody>
                    <a:bodyPr/>
                    <a:lstStyle/>
                    <a:p>
                      <a:pPr marL="0" marR="0" lvl="0" indent="0" algn="ctr" rtl="0">
                        <a:spcBef>
                          <a:spcPts val="0"/>
                        </a:spcBef>
                        <a:spcAft>
                          <a:spcPts val="0"/>
                        </a:spcAft>
                        <a:buNone/>
                      </a:pPr>
                      <a:r>
                        <a:rPr lang="en-US" sz="1400" u="none" strike="noStrike" cap="none" dirty="0">
                          <a:sym typeface="Open Sans"/>
                        </a:rPr>
                        <a:t>Honoraria</a:t>
                      </a:r>
                      <a:endParaRPr sz="2800" dirty="0"/>
                    </a:p>
                  </a:txBody>
                  <a:tcPr marL="91450" marR="91450" marT="45725" marB="45725" anchor="ctr"/>
                </a:tc>
                <a:tc>
                  <a:txBody>
                    <a:bodyPr/>
                    <a:lstStyle/>
                    <a:p>
                      <a:pPr marL="0" marR="0" lvl="0" indent="0" algn="ctr" rtl="0">
                        <a:spcBef>
                          <a:spcPts val="0"/>
                        </a:spcBef>
                        <a:spcAft>
                          <a:spcPts val="0"/>
                        </a:spcAft>
                        <a:buNone/>
                      </a:pPr>
                      <a:r>
                        <a:rPr lang="en-US" sz="1400" u="none" strike="noStrike" kern="1200" cap="none" dirty="0">
                          <a:solidFill>
                            <a:schemeClr val="dk1"/>
                          </a:solidFill>
                        </a:rPr>
                        <a:t>No relationship</a:t>
                      </a:r>
                      <a:endParaRPr sz="1400" u="none" strike="noStrike" kern="1200" cap="none" dirty="0">
                        <a:solidFill>
                          <a:schemeClr val="dk1"/>
                        </a:solidFill>
                        <a:latin typeface="Open Sans"/>
                        <a:ea typeface="Open Sans"/>
                        <a:cs typeface="Open Sans"/>
                      </a:endParaRPr>
                    </a:p>
                  </a:txBody>
                  <a:tcPr marL="91450" marR="91450" marT="45725" marB="45725" anchor="ctr"/>
                </a:tc>
                <a:extLst>
                  <a:ext uri="{0D108BD9-81ED-4DB2-BD59-A6C34878D82A}">
                    <a16:rowId xmlns:a16="http://schemas.microsoft.com/office/drawing/2014/main" val="1899716357"/>
                  </a:ext>
                </a:extLst>
              </a:tr>
              <a:tr h="554926">
                <a:tc>
                  <a:txBody>
                    <a:bodyPr/>
                    <a:lstStyle/>
                    <a:p>
                      <a:pPr algn="l"/>
                      <a:r>
                        <a:rPr lang="en-US" sz="1400" dirty="0"/>
                        <a:t>Membership on advisory boards or speakers’ bureaus</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latinLnBrk="0" hangingPunct="1">
                        <a:spcBef>
                          <a:spcPts val="0"/>
                        </a:spcBef>
                        <a:spcAft>
                          <a:spcPts val="0"/>
                        </a:spcAft>
                        <a:buNone/>
                      </a:pPr>
                      <a:r>
                        <a:rPr lang="en-US" sz="1400" u="none" strike="noStrike" kern="1200" cap="none" dirty="0">
                          <a:solidFill>
                            <a:schemeClr val="dk1"/>
                          </a:solidFill>
                        </a:rPr>
                        <a:t>Novo Nordisk, </a:t>
                      </a:r>
                      <a:r>
                        <a:rPr lang="en-US" sz="1400" u="none" strike="noStrike" kern="1200" cap="none" dirty="0" err="1">
                          <a:solidFill>
                            <a:schemeClr val="dk1"/>
                          </a:solidFill>
                        </a:rPr>
                        <a:t>Lantheus</a:t>
                      </a:r>
                      <a:r>
                        <a:rPr lang="en-US" sz="1400" u="none" strike="noStrike" kern="1200" cap="none" dirty="0">
                          <a:solidFill>
                            <a:schemeClr val="dk1"/>
                          </a:solidFill>
                        </a:rPr>
                        <a:t> Medical Imaging</a:t>
                      </a:r>
                      <a:endParaRPr sz="1400" u="none" strike="noStrike" kern="1200" cap="none" dirty="0">
                        <a:solidFill>
                          <a:schemeClr val="dk1"/>
                        </a:solidFill>
                        <a:latin typeface="Open Sans"/>
                        <a:ea typeface="Open Sans"/>
                        <a:cs typeface="Open Sans"/>
                      </a:endParaRPr>
                    </a:p>
                  </a:txBody>
                  <a:tcPr marL="91450" marR="91450" marT="45725" marB="45725" anchor="ctr"/>
                </a:tc>
                <a:tc>
                  <a:txBody>
                    <a:bodyPr/>
                    <a:lstStyle/>
                    <a:p>
                      <a:pPr marL="0" marR="0" lvl="0" indent="0" algn="ctr" rtl="0">
                        <a:spcBef>
                          <a:spcPts val="0"/>
                        </a:spcBef>
                        <a:spcAft>
                          <a:spcPts val="0"/>
                        </a:spcAft>
                        <a:buNone/>
                      </a:pPr>
                      <a:r>
                        <a:rPr lang="en-US" sz="1400" u="none" strike="noStrike" cap="none" dirty="0">
                          <a:sym typeface="Open Sans"/>
                        </a:rPr>
                        <a:t>Steering Committee Member, Advisory Board Member</a:t>
                      </a:r>
                      <a:endParaRPr sz="2800" dirty="0"/>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u="none" strike="noStrike" kern="1200" cap="none" dirty="0">
                          <a:solidFill>
                            <a:schemeClr val="dk1"/>
                          </a:solidFill>
                        </a:rPr>
                        <a:t>No relationship</a:t>
                      </a:r>
                    </a:p>
                    <a:p>
                      <a:pPr marL="0" marR="0" lvl="0" indent="0" algn="ctr" defTabSz="914400" rtl="0" eaLnBrk="1" latinLnBrk="0" hangingPunct="1">
                        <a:spcBef>
                          <a:spcPts val="0"/>
                        </a:spcBef>
                        <a:spcAft>
                          <a:spcPts val="0"/>
                        </a:spcAft>
                        <a:buNone/>
                      </a:pPr>
                      <a:endParaRPr sz="1400" u="none" strike="noStrike" kern="1200" cap="none" dirty="0">
                        <a:solidFill>
                          <a:schemeClr val="dk1"/>
                        </a:solidFill>
                        <a:latin typeface="Open Sans"/>
                        <a:ea typeface="Open Sans"/>
                        <a:cs typeface="Open Sans"/>
                      </a:endParaRPr>
                    </a:p>
                  </a:txBody>
                  <a:tcPr marL="91450" marR="91450" marT="45725" marB="45725" anchor="ctr"/>
                </a:tc>
                <a:extLst>
                  <a:ext uri="{0D108BD9-81ED-4DB2-BD59-A6C34878D82A}">
                    <a16:rowId xmlns:a16="http://schemas.microsoft.com/office/drawing/2014/main" val="2072972087"/>
                  </a:ext>
                </a:extLst>
              </a:tr>
              <a:tr h="413338">
                <a:tc>
                  <a:txBody>
                    <a:bodyPr/>
                    <a:lstStyle/>
                    <a:p>
                      <a:pPr algn="l"/>
                      <a:r>
                        <a:rPr lang="en-US" sz="1400" dirty="0"/>
                        <a:t>Funded grants of clinical trials</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rtl="0">
                        <a:spcBef>
                          <a:spcPts val="0"/>
                        </a:spcBef>
                        <a:spcAft>
                          <a:spcPts val="0"/>
                        </a:spcAft>
                        <a:buNone/>
                      </a:pPr>
                      <a:r>
                        <a:rPr lang="en-US" sz="1400" u="none" strike="noStrike" kern="1200" cap="none" dirty="0">
                          <a:solidFill>
                            <a:schemeClr val="dk1"/>
                          </a:solidFill>
                        </a:rPr>
                        <a:t>CIHR, HSFC, Dalhousie University</a:t>
                      </a:r>
                      <a:endParaRPr sz="1400" u="none" strike="noStrike" kern="1200" cap="none" dirty="0">
                        <a:solidFill>
                          <a:schemeClr val="dk1"/>
                        </a:solidFill>
                        <a:latin typeface="Open Sans"/>
                        <a:ea typeface="Open Sans"/>
                        <a:cs typeface="Open Sans"/>
                      </a:endParaRPr>
                    </a:p>
                  </a:txBody>
                  <a:tcPr marL="91450" marR="91450" marT="45725" marB="45725" anchor="ctr"/>
                </a:tc>
                <a:tc>
                  <a:txBody>
                    <a:bodyPr/>
                    <a:lstStyle/>
                    <a:p>
                      <a:pPr marL="0" marR="0" lvl="0" indent="0" algn="ctr" rtl="0">
                        <a:spcBef>
                          <a:spcPts val="0"/>
                        </a:spcBef>
                        <a:spcAft>
                          <a:spcPts val="0"/>
                        </a:spcAft>
                        <a:buNone/>
                      </a:pPr>
                      <a:r>
                        <a:rPr lang="en-US" sz="1400" u="none" strike="noStrike" cap="none" dirty="0">
                          <a:sym typeface="Open Sans"/>
                        </a:rPr>
                        <a:t>Research funding</a:t>
                      </a:r>
                      <a:endParaRPr sz="2800" dirty="0"/>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u="none" strike="noStrike" kern="1200" cap="none" dirty="0">
                          <a:solidFill>
                            <a:schemeClr val="dk1"/>
                          </a:solidFill>
                        </a:rPr>
                        <a:t>No relationship</a:t>
                      </a:r>
                    </a:p>
                    <a:p>
                      <a:pPr marL="0" marR="0" lvl="0" indent="0" algn="ctr" defTabSz="914400" rtl="0" eaLnBrk="1" latinLnBrk="0" hangingPunct="1">
                        <a:spcBef>
                          <a:spcPts val="0"/>
                        </a:spcBef>
                        <a:spcAft>
                          <a:spcPts val="0"/>
                        </a:spcAft>
                        <a:buNone/>
                      </a:pPr>
                      <a:endParaRPr sz="1400" u="none" strike="noStrike" kern="1200" cap="none" dirty="0">
                        <a:solidFill>
                          <a:schemeClr val="dk1"/>
                        </a:solidFill>
                        <a:latin typeface="Open Sans"/>
                        <a:ea typeface="Open Sans"/>
                        <a:cs typeface="Open Sans"/>
                      </a:endParaRPr>
                    </a:p>
                  </a:txBody>
                  <a:tcPr marL="91450" marR="91450" marT="45725" marB="45725" anchor="ctr"/>
                </a:tc>
                <a:extLst>
                  <a:ext uri="{0D108BD9-81ED-4DB2-BD59-A6C34878D82A}">
                    <a16:rowId xmlns:a16="http://schemas.microsoft.com/office/drawing/2014/main" val="4199206297"/>
                  </a:ext>
                </a:extLst>
              </a:tr>
              <a:tr h="413338">
                <a:tc>
                  <a:txBody>
                    <a:bodyPr/>
                    <a:lstStyle/>
                    <a:p>
                      <a:pPr algn="l"/>
                      <a:r>
                        <a:rPr lang="en-US" sz="1400" dirty="0"/>
                        <a:t>Patents on a drug, product or device</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454491535"/>
                  </a:ext>
                </a:extLst>
              </a:tr>
              <a:tr h="998866">
                <a:tc>
                  <a:txBody>
                    <a:bodyPr/>
                    <a:lstStyle/>
                    <a:p>
                      <a:pPr algn="l"/>
                      <a:r>
                        <a:rPr lang="en-US" sz="1400" dirty="0"/>
                        <a:t>All other investments/relationship that could be seen as having the potential to influence the content of the educational activity</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223182232"/>
                  </a:ext>
                </a:extLst>
              </a:tr>
            </a:tbl>
          </a:graphicData>
        </a:graphic>
      </p:graphicFrame>
      <p:sp>
        <p:nvSpPr>
          <p:cNvPr id="2" name="TextBox 1">
            <a:extLst>
              <a:ext uri="{FF2B5EF4-FFF2-40B4-BE49-F238E27FC236}">
                <a16:creationId xmlns:a16="http://schemas.microsoft.com/office/drawing/2014/main" id="{9223F973-72DF-8E16-2E7B-ED67E70D9920}"/>
              </a:ext>
            </a:extLst>
          </p:cNvPr>
          <p:cNvSpPr txBox="1"/>
          <p:nvPr/>
        </p:nvSpPr>
        <p:spPr>
          <a:xfrm>
            <a:off x="582612" y="1186710"/>
            <a:ext cx="4572000" cy="369332"/>
          </a:xfrm>
          <a:prstGeom prst="rect">
            <a:avLst/>
          </a:prstGeom>
          <a:solidFill>
            <a:srgbClr val="00B2A9"/>
          </a:solidFill>
        </p:spPr>
        <p:txBody>
          <a:bodyPr wrap="square">
            <a:spAutoFit/>
          </a:bodyPr>
          <a:lstStyle/>
          <a:p>
            <a:r>
              <a:rPr lang="en-US" sz="1800" b="1" dirty="0">
                <a:solidFill>
                  <a:schemeClr val="bg1"/>
                </a:solidFill>
              </a:rPr>
              <a:t>Sharon Mulvagh MD </a:t>
            </a:r>
            <a:r>
              <a:rPr lang="en-US" b="1" dirty="0">
                <a:solidFill>
                  <a:schemeClr val="bg1"/>
                </a:solidFill>
                <a:latin typeface="Calibri"/>
                <a:ea typeface="Calibri"/>
                <a:cs typeface="Calibri"/>
                <a:sym typeface="Calibri"/>
              </a:rPr>
              <a:t>FRCPC FACC FASE FAHA</a:t>
            </a:r>
            <a:endParaRPr lang="en-CA" sz="1800" b="1" dirty="0">
              <a:solidFill>
                <a:schemeClr val="bg1"/>
              </a:solidFill>
            </a:endParaRPr>
          </a:p>
        </p:txBody>
      </p:sp>
      <p:sp>
        <p:nvSpPr>
          <p:cNvPr id="19" name="Content Placeholder 18">
            <a:extLst>
              <a:ext uri="{FF2B5EF4-FFF2-40B4-BE49-F238E27FC236}">
                <a16:creationId xmlns:a16="http://schemas.microsoft.com/office/drawing/2014/main" id="{4D3ED96B-9479-5449-75F7-872F7F792CC0}"/>
              </a:ext>
            </a:extLst>
          </p:cNvPr>
          <p:cNvSpPr>
            <a:spLocks noGrp="1"/>
          </p:cNvSpPr>
          <p:nvPr>
            <p:ph idx="1"/>
          </p:nvPr>
        </p:nvSpPr>
        <p:spPr/>
        <p:txBody>
          <a:bodyPr>
            <a:normAutofit fontScale="85000" lnSpcReduction="10000"/>
          </a:bodyPr>
          <a:lstStyle/>
          <a:p>
            <a:r>
              <a:rPr lang="en-US" b="1" dirty="0"/>
              <a:t>PROGRAM DISCLOSURE OF COMMERCIAL SUPPORT</a:t>
            </a:r>
          </a:p>
          <a:p>
            <a:endParaRPr lang="en-CA" dirty="0"/>
          </a:p>
        </p:txBody>
      </p:sp>
      <p:sp>
        <p:nvSpPr>
          <p:cNvPr id="10" name="Date Placeholder 9">
            <a:extLst>
              <a:ext uri="{FF2B5EF4-FFF2-40B4-BE49-F238E27FC236}">
                <a16:creationId xmlns:a16="http://schemas.microsoft.com/office/drawing/2014/main" id="{351D0505-BAE3-6CB8-99DB-2CE7129752E3}"/>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3779402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2067F72-65EF-C2B4-92A1-CC894DDE7ABB}"/>
              </a:ext>
            </a:extLst>
          </p:cNvPr>
          <p:cNvSpPr>
            <a:spLocks noGrp="1"/>
          </p:cNvSpPr>
          <p:nvPr>
            <p:ph type="body" sz="quarter" idx="14"/>
          </p:nvPr>
        </p:nvSpPr>
        <p:spPr/>
        <p:txBody>
          <a:bodyPr/>
          <a:lstStyle/>
          <a:p>
            <a:pPr marL="0" indent="0">
              <a:buNone/>
            </a:pPr>
            <a:r>
              <a:rPr lang="en-US" sz="3200" dirty="0"/>
              <a:t>At the completion of this section, participants should be able to:</a:t>
            </a:r>
          </a:p>
          <a:p>
            <a:pPr marL="0" indent="0">
              <a:buNone/>
            </a:pPr>
            <a:endParaRPr lang="en-US" sz="3200" dirty="0"/>
          </a:p>
          <a:p>
            <a:pPr marL="514338" indent="-514338">
              <a:buFont typeface="+mj-lt"/>
              <a:buAutoNum type="arabicPeriod"/>
            </a:pPr>
            <a:r>
              <a:rPr lang="en-US" sz="3200" dirty="0"/>
              <a:t>Review the definition of MINOCA</a:t>
            </a:r>
          </a:p>
          <a:p>
            <a:pPr marL="514338" indent="-514338">
              <a:buFont typeface="+mj-lt"/>
              <a:buAutoNum type="arabicPeriod"/>
            </a:pPr>
            <a:r>
              <a:rPr lang="en-US" sz="3200" dirty="0"/>
              <a:t>Discuss the epidemiology and sex disparities </a:t>
            </a:r>
          </a:p>
          <a:p>
            <a:pPr marL="514338" indent="-514338">
              <a:buFont typeface="+mj-lt"/>
              <a:buAutoNum type="arabicPeriod"/>
            </a:pPr>
            <a:r>
              <a:rPr lang="en-US" sz="3200" dirty="0"/>
              <a:t>Understand the pathophysiology</a:t>
            </a:r>
          </a:p>
          <a:p>
            <a:endParaRPr lang="en-US" sz="3200" dirty="0"/>
          </a:p>
          <a:p>
            <a:endParaRPr lang="en-CA" dirty="0"/>
          </a:p>
        </p:txBody>
      </p:sp>
      <p:sp>
        <p:nvSpPr>
          <p:cNvPr id="7" name="Date Placeholder 6">
            <a:extLst>
              <a:ext uri="{FF2B5EF4-FFF2-40B4-BE49-F238E27FC236}">
                <a16:creationId xmlns:a16="http://schemas.microsoft.com/office/drawing/2014/main" id="{11FDAC19-62DC-307B-80F0-E18BA4BF5F32}"/>
              </a:ext>
            </a:extLst>
          </p:cNvPr>
          <p:cNvSpPr>
            <a:spLocks noGrp="1"/>
          </p:cNvSpPr>
          <p:nvPr>
            <p:ph type="dt" sz="half" idx="2"/>
          </p:nvPr>
        </p:nvSpPr>
        <p:spPr/>
        <p:txBody>
          <a:bodyPr/>
          <a:lstStyle/>
          <a:p>
            <a:r>
              <a:rPr lang="en-US"/>
              <a:t>© Canadian Cardiovascular Society 2023. All rights reserved. </a:t>
            </a:r>
            <a:endParaRPr lang="en-CA" dirty="0"/>
          </a:p>
        </p:txBody>
      </p:sp>
      <p:sp>
        <p:nvSpPr>
          <p:cNvPr id="10" name="Content Placeholder 9">
            <a:extLst>
              <a:ext uri="{FF2B5EF4-FFF2-40B4-BE49-F238E27FC236}">
                <a16:creationId xmlns:a16="http://schemas.microsoft.com/office/drawing/2014/main" id="{2FBB74FB-1D02-6230-47A5-836B96519685}"/>
              </a:ext>
            </a:extLst>
          </p:cNvPr>
          <p:cNvSpPr>
            <a:spLocks noGrp="1"/>
          </p:cNvSpPr>
          <p:nvPr>
            <p:ph idx="1"/>
          </p:nvPr>
        </p:nvSpPr>
        <p:spPr/>
        <p:txBody>
          <a:bodyPr/>
          <a:lstStyle/>
          <a:p>
            <a:r>
              <a:rPr lang="en-CA" b="1" dirty="0"/>
              <a:t>LEARNING OBJECTIVES</a:t>
            </a:r>
          </a:p>
        </p:txBody>
      </p:sp>
    </p:spTree>
    <p:extLst>
      <p:ext uri="{BB962C8B-B14F-4D97-AF65-F5344CB8AC3E}">
        <p14:creationId xmlns:p14="http://schemas.microsoft.com/office/powerpoint/2010/main" val="2319978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92B061-4CCD-F8A2-2376-755BB0CAE40F}"/>
              </a:ext>
            </a:extLst>
          </p:cNvPr>
          <p:cNvSpPr>
            <a:spLocks noGrp="1"/>
          </p:cNvSpPr>
          <p:nvPr>
            <p:ph type="body" sz="quarter" idx="14"/>
          </p:nvPr>
        </p:nvSpPr>
        <p:spPr>
          <a:xfrm>
            <a:off x="609600" y="1371601"/>
            <a:ext cx="10999788" cy="1376566"/>
          </a:xfrm>
        </p:spPr>
        <p:txBody>
          <a:bodyPr>
            <a:normAutofit fontScale="77500" lnSpcReduction="20000"/>
          </a:bodyPr>
          <a:lstStyle/>
          <a:p>
            <a:pPr marL="457200" indent="-457200">
              <a:lnSpc>
                <a:spcPct val="100000"/>
              </a:lnSpc>
              <a:buFont typeface="Arial" panose="020B0604020202020204" pitchFamily="34" charset="0"/>
              <a:buChar char="•"/>
            </a:pPr>
            <a:r>
              <a:rPr lang="en-US" sz="2800" dirty="0"/>
              <a:t>52 year old female</a:t>
            </a:r>
          </a:p>
          <a:p>
            <a:pPr marL="457200" indent="-457200">
              <a:lnSpc>
                <a:spcPct val="100000"/>
              </a:lnSpc>
              <a:buFont typeface="Arial" panose="020B0604020202020204" pitchFamily="34" charset="0"/>
              <a:buChar char="•"/>
            </a:pPr>
            <a:r>
              <a:rPr lang="en-US" sz="2800" dirty="0"/>
              <a:t>dyspnea, chest discomfort - “indigestion”</a:t>
            </a:r>
          </a:p>
          <a:p>
            <a:pPr marL="457200" indent="-457200">
              <a:lnSpc>
                <a:spcPct val="100000"/>
              </a:lnSpc>
              <a:buFont typeface="Arial" panose="020B0604020202020204" pitchFamily="34" charset="0"/>
              <a:buChar char="•"/>
            </a:pPr>
            <a:r>
              <a:rPr lang="en-US" sz="2800" dirty="0"/>
              <a:t>Medical history - rheumatoid arthritis, depression</a:t>
            </a:r>
          </a:p>
          <a:p>
            <a:pPr marL="457200" indent="-457200">
              <a:lnSpc>
                <a:spcPct val="100000"/>
              </a:lnSpc>
              <a:buFont typeface="Arial" panose="020B0604020202020204" pitchFamily="34" charset="0"/>
              <a:buChar char="•"/>
            </a:pPr>
            <a:r>
              <a:rPr lang="en-CA" sz="2800" b="1" dirty="0"/>
              <a:t>Initial high sensitivity Troponin = 15 ng/L </a:t>
            </a:r>
            <a:r>
              <a:rPr lang="en-CA" sz="1800" dirty="0"/>
              <a:t>(normal  &lt; 14 ng/L)</a:t>
            </a:r>
          </a:p>
          <a:p>
            <a:pPr marL="50800"/>
            <a:endParaRPr lang="en-US" dirty="0"/>
          </a:p>
          <a:p>
            <a:pPr marL="457200" indent="-457200">
              <a:buFont typeface="Arial" panose="020B0604020202020204" pitchFamily="34" charset="0"/>
              <a:buChar char="•"/>
            </a:pPr>
            <a:endParaRPr lang="en-CA" dirty="0"/>
          </a:p>
        </p:txBody>
      </p:sp>
      <p:sp>
        <p:nvSpPr>
          <p:cNvPr id="10" name="Content Placeholder 9">
            <a:extLst>
              <a:ext uri="{FF2B5EF4-FFF2-40B4-BE49-F238E27FC236}">
                <a16:creationId xmlns:a16="http://schemas.microsoft.com/office/drawing/2014/main" id="{BBA1E52D-6176-5A53-62E3-2FCEBD53434C}"/>
              </a:ext>
            </a:extLst>
          </p:cNvPr>
          <p:cNvSpPr>
            <a:spLocks noGrp="1"/>
          </p:cNvSpPr>
          <p:nvPr>
            <p:ph idx="1"/>
          </p:nvPr>
        </p:nvSpPr>
        <p:spPr/>
        <p:txBody>
          <a:bodyPr/>
          <a:lstStyle/>
          <a:p>
            <a:r>
              <a:rPr lang="en-US" sz="4400" dirty="0"/>
              <a:t>Clinical Presentation</a:t>
            </a:r>
            <a:endParaRPr lang="en-CA" dirty="0"/>
          </a:p>
        </p:txBody>
      </p:sp>
      <p:pic>
        <p:nvPicPr>
          <p:cNvPr id="4" name="Picture 3">
            <a:extLst>
              <a:ext uri="{FF2B5EF4-FFF2-40B4-BE49-F238E27FC236}">
                <a16:creationId xmlns:a16="http://schemas.microsoft.com/office/drawing/2014/main" id="{11F5ACBF-39F6-22E5-ABD9-57A53A7D647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6761"/>
          <a:stretch/>
        </p:blipFill>
        <p:spPr>
          <a:xfrm flipH="1">
            <a:off x="9504453" y="517927"/>
            <a:ext cx="1447136" cy="1686134"/>
          </a:xfrm>
          <a:prstGeom prst="rect">
            <a:avLst/>
          </a:prstGeom>
        </p:spPr>
      </p:pic>
      <p:pic>
        <p:nvPicPr>
          <p:cNvPr id="5" name="Google Shape;597;p65" descr="https://lh5.googleusercontent.com/L_bplvaLZXKZ2S0u4XOouv8o5ODg_iChYY1Caqd51egF9Ar7_ZAPk9TLlvRQAYX4FAWaqG6hglotbTAfCjdpcS1mXCQoAXC_eZ0WYppbqADzbNQ6nyPCQDoN25GeG3AYJQU8MJh6jRk">
            <a:extLst>
              <a:ext uri="{FF2B5EF4-FFF2-40B4-BE49-F238E27FC236}">
                <a16:creationId xmlns:a16="http://schemas.microsoft.com/office/drawing/2014/main" id="{16CA2579-DC49-09D6-1952-8F2FBB6C3EC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t="7071"/>
          <a:stretch/>
        </p:blipFill>
        <p:spPr>
          <a:xfrm>
            <a:off x="2286000" y="2743200"/>
            <a:ext cx="7426348" cy="2508912"/>
          </a:xfrm>
          <a:prstGeom prst="rect">
            <a:avLst/>
          </a:prstGeom>
          <a:noFill/>
          <a:ln w="28575">
            <a:solidFill>
              <a:schemeClr val="tx1"/>
            </a:solidFill>
          </a:ln>
        </p:spPr>
      </p:pic>
      <p:sp>
        <p:nvSpPr>
          <p:cNvPr id="6" name="TextBox 5">
            <a:extLst>
              <a:ext uri="{FF2B5EF4-FFF2-40B4-BE49-F238E27FC236}">
                <a16:creationId xmlns:a16="http://schemas.microsoft.com/office/drawing/2014/main" id="{15FC8766-DD25-C7AB-E2EA-C42B94DA5A8D}"/>
              </a:ext>
            </a:extLst>
          </p:cNvPr>
          <p:cNvSpPr txBox="1"/>
          <p:nvPr/>
        </p:nvSpPr>
        <p:spPr>
          <a:xfrm>
            <a:off x="5678556" y="2993666"/>
            <a:ext cx="914400" cy="369332"/>
          </a:xfrm>
          <a:prstGeom prst="rect">
            <a:avLst/>
          </a:prstGeom>
          <a:noFill/>
        </p:spPr>
        <p:txBody>
          <a:bodyPr wrap="square" rtlCol="0">
            <a:spAutoFit/>
          </a:bodyPr>
          <a:lstStyle/>
          <a:p>
            <a:endParaRPr lang="en-CA" dirty="0"/>
          </a:p>
        </p:txBody>
      </p:sp>
      <p:sp>
        <p:nvSpPr>
          <p:cNvPr id="7" name="TextBox 6">
            <a:extLst>
              <a:ext uri="{FF2B5EF4-FFF2-40B4-BE49-F238E27FC236}">
                <a16:creationId xmlns:a16="http://schemas.microsoft.com/office/drawing/2014/main" id="{E46827FA-FB7E-87DA-5262-DEE49BAA132F}"/>
              </a:ext>
            </a:extLst>
          </p:cNvPr>
          <p:cNvSpPr txBox="1"/>
          <p:nvPr/>
        </p:nvSpPr>
        <p:spPr>
          <a:xfrm>
            <a:off x="838200" y="5346285"/>
            <a:ext cx="7537753" cy="430887"/>
          </a:xfrm>
          <a:prstGeom prst="rect">
            <a:avLst/>
          </a:prstGeom>
          <a:noFill/>
        </p:spPr>
        <p:txBody>
          <a:bodyPr wrap="square" rtlCol="0">
            <a:spAutoFit/>
          </a:bodyPr>
          <a:lstStyle/>
          <a:p>
            <a:pPr marL="342900" indent="-342900">
              <a:buFont typeface="Arial" panose="020B0604020202020204" pitchFamily="34" charset="0"/>
              <a:buChar char="•"/>
            </a:pPr>
            <a:r>
              <a:rPr lang="en-CA" sz="2200" b="1" dirty="0"/>
              <a:t>Repeat </a:t>
            </a:r>
            <a:r>
              <a:rPr lang="en-CA" sz="2200" b="1" dirty="0" err="1"/>
              <a:t>hsTn</a:t>
            </a:r>
            <a:r>
              <a:rPr lang="en-CA" sz="2200" b="1" dirty="0"/>
              <a:t> at 3 hours = 200 ng/L</a:t>
            </a:r>
            <a:endParaRPr lang="en-CA" sz="2200" dirty="0"/>
          </a:p>
        </p:txBody>
      </p:sp>
      <p:sp>
        <p:nvSpPr>
          <p:cNvPr id="8" name="TextBox 7">
            <a:extLst>
              <a:ext uri="{FF2B5EF4-FFF2-40B4-BE49-F238E27FC236}">
                <a16:creationId xmlns:a16="http://schemas.microsoft.com/office/drawing/2014/main" id="{6C34BC86-6493-5462-D961-468B0A7ABAD1}"/>
              </a:ext>
            </a:extLst>
          </p:cNvPr>
          <p:cNvSpPr txBox="1"/>
          <p:nvPr/>
        </p:nvSpPr>
        <p:spPr>
          <a:xfrm>
            <a:off x="838200" y="5711171"/>
            <a:ext cx="6345140" cy="430887"/>
          </a:xfrm>
          <a:prstGeom prst="rect">
            <a:avLst/>
          </a:prstGeom>
          <a:noFill/>
        </p:spPr>
        <p:txBody>
          <a:bodyPr wrap="square" rtlCol="0">
            <a:spAutoFit/>
          </a:bodyPr>
          <a:lstStyle/>
          <a:p>
            <a:pPr marL="342900" indent="-342900">
              <a:buFont typeface="Arial" panose="020B0604020202020204" pitchFamily="34" charset="0"/>
              <a:buChar char="•"/>
            </a:pPr>
            <a:r>
              <a:rPr lang="en-US" sz="2200" b="1" dirty="0"/>
              <a:t>“Normal” coronary angiogram - plaque</a:t>
            </a:r>
          </a:p>
        </p:txBody>
      </p:sp>
      <p:sp>
        <p:nvSpPr>
          <p:cNvPr id="11" name="Date Placeholder 10">
            <a:extLst>
              <a:ext uri="{FF2B5EF4-FFF2-40B4-BE49-F238E27FC236}">
                <a16:creationId xmlns:a16="http://schemas.microsoft.com/office/drawing/2014/main" id="{015E1BE0-3521-1777-EA94-6203E3700756}"/>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361069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CA3F8712-D985-4AD6-4641-D6B2237DE690}"/>
              </a:ext>
            </a:extLst>
          </p:cNvPr>
          <p:cNvSpPr>
            <a:spLocks noGrp="1"/>
          </p:cNvSpPr>
          <p:nvPr>
            <p:ph type="dt" sz="half" idx="2"/>
          </p:nvPr>
        </p:nvSpPr>
        <p:spPr/>
        <p:txBody>
          <a:bodyPr/>
          <a:lstStyle/>
          <a:p>
            <a:r>
              <a:rPr lang="en-US"/>
              <a:t>© Canadian Cardiovascular Society 2023. All rights reserved. </a:t>
            </a:r>
            <a:endParaRPr lang="en-CA" dirty="0"/>
          </a:p>
        </p:txBody>
      </p:sp>
      <p:sp>
        <p:nvSpPr>
          <p:cNvPr id="9" name="Title 3">
            <a:extLst>
              <a:ext uri="{FF2B5EF4-FFF2-40B4-BE49-F238E27FC236}">
                <a16:creationId xmlns:a16="http://schemas.microsoft.com/office/drawing/2014/main" id="{62A8FBB2-B186-A287-606A-2EC4BACE0018}"/>
              </a:ext>
            </a:extLst>
          </p:cNvPr>
          <p:cNvSpPr txBox="1">
            <a:spLocks/>
          </p:cNvSpPr>
          <p:nvPr/>
        </p:nvSpPr>
        <p:spPr>
          <a:xfrm>
            <a:off x="1981200" y="457200"/>
            <a:ext cx="8229600" cy="857250"/>
          </a:xfrm>
          <a:prstGeom prst="rect">
            <a:avLst/>
          </a:prstGeom>
          <a:solidFill>
            <a:srgbClr val="FFFF00"/>
          </a:solidFill>
          <a:ln>
            <a:solidFill>
              <a:schemeClr val="tx1"/>
            </a:solidFill>
          </a:ln>
        </p:spPr>
        <p:txBody>
          <a:bodyPr>
            <a:normAutofit fontScale="52500" lnSpcReduction="20000"/>
          </a:bodyPr>
          <a:lstStyle>
            <a:lvl1pPr algn="ctr" defTabSz="609570" rtl="0" eaLnBrk="1" latinLnBrk="0" hangingPunct="1">
              <a:spcBef>
                <a:spcPct val="0"/>
              </a:spcBef>
              <a:buNone/>
              <a:defRPr sz="5867" kern="1200">
                <a:solidFill>
                  <a:schemeClr val="tx1"/>
                </a:solidFill>
                <a:latin typeface="+mj-lt"/>
                <a:ea typeface="+mj-ea"/>
                <a:cs typeface="+mj-cs"/>
              </a:defRPr>
            </a:lvl1pPr>
          </a:lstStyle>
          <a:p>
            <a:r>
              <a:rPr lang="en-US" i="1" dirty="0"/>
              <a:t>A man with an MI is &gt;2X as likely to have a coronary artery blockage as a women</a:t>
            </a:r>
          </a:p>
        </p:txBody>
      </p:sp>
      <p:sp>
        <p:nvSpPr>
          <p:cNvPr id="11" name="TextBox 10">
            <a:extLst>
              <a:ext uri="{FF2B5EF4-FFF2-40B4-BE49-F238E27FC236}">
                <a16:creationId xmlns:a16="http://schemas.microsoft.com/office/drawing/2014/main" id="{9CB90D2F-093A-3E90-50C8-17A7418ECA1E}"/>
              </a:ext>
            </a:extLst>
          </p:cNvPr>
          <p:cNvSpPr txBox="1"/>
          <p:nvPr/>
        </p:nvSpPr>
        <p:spPr>
          <a:xfrm>
            <a:off x="1589056" y="1775673"/>
            <a:ext cx="9276515" cy="830997"/>
          </a:xfrm>
          <a:prstGeom prst="rect">
            <a:avLst/>
          </a:prstGeom>
          <a:noFill/>
        </p:spPr>
        <p:txBody>
          <a:bodyPr wrap="none" rtlCol="0">
            <a:spAutoFit/>
          </a:bodyPr>
          <a:lstStyle/>
          <a:p>
            <a:pPr algn="ctr" defTabSz="685800" fontAlgn="base">
              <a:spcBef>
                <a:spcPct val="0"/>
              </a:spcBef>
              <a:spcAft>
                <a:spcPct val="0"/>
              </a:spcAft>
            </a:pPr>
            <a:r>
              <a:rPr lang="en-US" sz="2400" b="1" dirty="0">
                <a:solidFill>
                  <a:prstClr val="black"/>
                </a:solidFill>
                <a:latin typeface="Arial" charset="0"/>
              </a:rPr>
              <a:t>“You’ve had a heart attack, but your heart arteries are normal”</a:t>
            </a:r>
          </a:p>
          <a:p>
            <a:pPr algn="ctr" defTabSz="685800" fontAlgn="base">
              <a:spcBef>
                <a:spcPct val="0"/>
              </a:spcBef>
              <a:spcAft>
                <a:spcPct val="0"/>
              </a:spcAft>
            </a:pPr>
            <a:r>
              <a:rPr lang="en-US" sz="2400" b="1" i="1" dirty="0">
                <a:solidFill>
                  <a:srgbClr val="FF0000"/>
                </a:solidFill>
                <a:latin typeface="Arial" charset="0"/>
              </a:rPr>
              <a:t>Well, then, WHY did I have a heart attack?</a:t>
            </a:r>
          </a:p>
        </p:txBody>
      </p:sp>
      <p:pic>
        <p:nvPicPr>
          <p:cNvPr id="12" name="Content Placeholder 11" descr="worried_woman.jpg">
            <a:extLst>
              <a:ext uri="{FF2B5EF4-FFF2-40B4-BE49-F238E27FC236}">
                <a16:creationId xmlns:a16="http://schemas.microsoft.com/office/drawing/2014/main" id="{746411B6-BB9A-21C3-9848-AF81738F599F}"/>
              </a:ext>
            </a:extLst>
          </p:cNvPr>
          <p:cNvPicPr>
            <a:picLocks noChangeAspect="1"/>
          </p:cNvPicPr>
          <p:nvPr/>
        </p:nvPicPr>
        <p:blipFill>
          <a:blip r:embed="rId5">
            <a:extLst>
              <a:ext uri="{28A0092B-C50C-407E-A947-70E740481C1C}">
                <a14:useLocalDpi xmlns:a14="http://schemas.microsoft.com/office/drawing/2010/main" val="0"/>
              </a:ext>
            </a:extLst>
          </a:blip>
          <a:srcRect r="15096"/>
          <a:stretch>
            <a:fillRect/>
          </a:stretch>
        </p:blipFill>
        <p:spPr>
          <a:xfrm>
            <a:off x="4170009" y="2759072"/>
            <a:ext cx="3300997" cy="1941429"/>
          </a:xfrm>
          <a:prstGeom prst="rect">
            <a:avLst/>
          </a:prstGeom>
        </p:spPr>
      </p:pic>
      <p:pic>
        <p:nvPicPr>
          <p:cNvPr id="13" name="Picture 4" descr="C:\Users\slm04\AppData\Local\Microsoft\Windows\Temporary Internet Files\Content.IE5\VC79KAJI\Depositphotos_male_doctor_29647463_m-2015[1].jpg">
            <a:extLst>
              <a:ext uri="{FF2B5EF4-FFF2-40B4-BE49-F238E27FC236}">
                <a16:creationId xmlns:a16="http://schemas.microsoft.com/office/drawing/2014/main" id="{A4B07738-AA45-C46B-D869-270E05F6E91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71005" y="2806868"/>
            <a:ext cx="2871986" cy="1917532"/>
          </a:xfrm>
          <a:prstGeom prst="rect">
            <a:avLst/>
          </a:prstGeom>
          <a:noFill/>
          <a:extLst>
            <a:ext uri="{909E8E84-426E-40DD-AFC4-6F175D3DCCD1}">
              <a14:hiddenFill xmlns:a14="http://schemas.microsoft.com/office/drawing/2010/main">
                <a:solidFill>
                  <a:srgbClr val="FFFFFF"/>
                </a:solidFill>
              </a14:hiddenFill>
            </a:ext>
          </a:extLst>
        </p:spPr>
      </p:pic>
      <p:pic>
        <p:nvPicPr>
          <p:cNvPr id="14" name="cath_right_1.avi">
            <a:hlinkClick r:id="" action="ppaction://media"/>
            <a:extLst>
              <a:ext uri="{FF2B5EF4-FFF2-40B4-BE49-F238E27FC236}">
                <a16:creationId xmlns:a16="http://schemas.microsoft.com/office/drawing/2014/main" id="{1D7FF676-3B16-AB07-6444-DC7ED7D6578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81436" y="2759070"/>
            <a:ext cx="2588573" cy="1941430"/>
          </a:xfrm>
          <a:prstGeom prst="rect">
            <a:avLst/>
          </a:prstGeom>
        </p:spPr>
      </p:pic>
      <p:sp>
        <p:nvSpPr>
          <p:cNvPr id="15" name="TextBox 14">
            <a:extLst>
              <a:ext uri="{FF2B5EF4-FFF2-40B4-BE49-F238E27FC236}">
                <a16:creationId xmlns:a16="http://schemas.microsoft.com/office/drawing/2014/main" id="{27DB6BE1-C795-88EE-7E09-870EAFEA60B7}"/>
              </a:ext>
            </a:extLst>
          </p:cNvPr>
          <p:cNvSpPr txBox="1"/>
          <p:nvPr/>
        </p:nvSpPr>
        <p:spPr>
          <a:xfrm>
            <a:off x="2196163" y="4876800"/>
            <a:ext cx="7799674" cy="830997"/>
          </a:xfrm>
          <a:prstGeom prst="rect">
            <a:avLst/>
          </a:prstGeom>
          <a:noFill/>
        </p:spPr>
        <p:txBody>
          <a:bodyPr wrap="square" rtlCol="0">
            <a:spAutoFit/>
          </a:bodyPr>
          <a:lstStyle/>
          <a:p>
            <a:pPr algn="ctr"/>
            <a:r>
              <a:rPr lang="en-US" sz="4800" dirty="0"/>
              <a:t>The Heartbreak of MINOCA!</a:t>
            </a:r>
            <a:endParaRPr lang="en-CA" sz="4800" dirty="0"/>
          </a:p>
        </p:txBody>
      </p:sp>
    </p:spTree>
    <p:extLst>
      <p:ext uri="{BB962C8B-B14F-4D97-AF65-F5344CB8AC3E}">
        <p14:creationId xmlns:p14="http://schemas.microsoft.com/office/powerpoint/2010/main" val="319850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666" fill="hold"/>
                                        <p:tgtEl>
                                          <p:spTgt spid="14"/>
                                        </p:tgtEl>
                                      </p:cBhvr>
                                    </p:cmd>
                                  </p:childTnLst>
                                </p:cTn>
                              </p:par>
                            </p:childTnLst>
                          </p:cTn>
                        </p:par>
                      </p:childTnLst>
                    </p:cTn>
                  </p:par>
                  <p:par>
                    <p:cTn id="11" fill="hold">
                      <p:stCondLst>
                        <p:cond delay="indefinite"/>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4"/>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80">
                                          <p:stCondLst>
                                            <p:cond delay="0"/>
                                          </p:stCondLst>
                                        </p:cTn>
                                        <p:tgtEl>
                                          <p:spTgt spid="15"/>
                                        </p:tgtEl>
                                      </p:cBhvr>
                                    </p:animEffect>
                                    <p:anim calcmode="lin" valueType="num">
                                      <p:cBhvr>
                                        <p:cTn id="3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7" dur="26">
                                          <p:stCondLst>
                                            <p:cond delay="650"/>
                                          </p:stCondLst>
                                        </p:cTn>
                                        <p:tgtEl>
                                          <p:spTgt spid="15"/>
                                        </p:tgtEl>
                                      </p:cBhvr>
                                      <p:to x="100000" y="60000"/>
                                    </p:animScale>
                                    <p:animScale>
                                      <p:cBhvr>
                                        <p:cTn id="38" dur="166" decel="50000">
                                          <p:stCondLst>
                                            <p:cond delay="676"/>
                                          </p:stCondLst>
                                        </p:cTn>
                                        <p:tgtEl>
                                          <p:spTgt spid="15"/>
                                        </p:tgtEl>
                                      </p:cBhvr>
                                      <p:to x="100000" y="100000"/>
                                    </p:animScale>
                                    <p:animScale>
                                      <p:cBhvr>
                                        <p:cTn id="39" dur="26">
                                          <p:stCondLst>
                                            <p:cond delay="1312"/>
                                          </p:stCondLst>
                                        </p:cTn>
                                        <p:tgtEl>
                                          <p:spTgt spid="15"/>
                                        </p:tgtEl>
                                      </p:cBhvr>
                                      <p:to x="100000" y="80000"/>
                                    </p:animScale>
                                    <p:animScale>
                                      <p:cBhvr>
                                        <p:cTn id="40" dur="166" decel="50000">
                                          <p:stCondLst>
                                            <p:cond delay="1338"/>
                                          </p:stCondLst>
                                        </p:cTn>
                                        <p:tgtEl>
                                          <p:spTgt spid="15"/>
                                        </p:tgtEl>
                                      </p:cBhvr>
                                      <p:to x="100000" y="100000"/>
                                    </p:animScale>
                                    <p:animScale>
                                      <p:cBhvr>
                                        <p:cTn id="41" dur="26">
                                          <p:stCondLst>
                                            <p:cond delay="1642"/>
                                          </p:stCondLst>
                                        </p:cTn>
                                        <p:tgtEl>
                                          <p:spTgt spid="15"/>
                                        </p:tgtEl>
                                      </p:cBhvr>
                                      <p:to x="100000" y="90000"/>
                                    </p:animScale>
                                    <p:animScale>
                                      <p:cBhvr>
                                        <p:cTn id="42" dur="166" decel="50000">
                                          <p:stCondLst>
                                            <p:cond delay="1668"/>
                                          </p:stCondLst>
                                        </p:cTn>
                                        <p:tgtEl>
                                          <p:spTgt spid="15"/>
                                        </p:tgtEl>
                                      </p:cBhvr>
                                      <p:to x="100000" y="100000"/>
                                    </p:animScale>
                                    <p:animScale>
                                      <p:cBhvr>
                                        <p:cTn id="43" dur="26">
                                          <p:stCondLst>
                                            <p:cond delay="1808"/>
                                          </p:stCondLst>
                                        </p:cTn>
                                        <p:tgtEl>
                                          <p:spTgt spid="15"/>
                                        </p:tgtEl>
                                      </p:cBhvr>
                                      <p:to x="100000" y="95000"/>
                                    </p:animScale>
                                    <p:animScale>
                                      <p:cBhvr>
                                        <p:cTn id="44"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45" repeatCount="indefinite" fill="hold" display="0">
                  <p:stCondLst>
                    <p:cond delay="indefinite"/>
                  </p:stCondLst>
                </p:cTn>
                <p:tgtEl>
                  <p:spTgt spid="14"/>
                </p:tgtEl>
              </p:cMediaNode>
            </p:video>
          </p:childTnLst>
        </p:cTn>
      </p:par>
    </p:tnLst>
    <p:bldLst>
      <p:bldP spid="9" grpId="0" animBg="1"/>
      <p:bldP spid="11"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Google Shape;175;p10"/>
          <p:cNvSpPr txBox="1">
            <a:spLocks noGrp="1"/>
          </p:cNvSpPr>
          <p:nvPr>
            <p:ph type="body" sz="quarter" idx="14"/>
          </p:nvPr>
        </p:nvSpPr>
        <p:spPr>
          <a:xfrm>
            <a:off x="609600" y="1371600"/>
            <a:ext cx="10999788" cy="4495800"/>
          </a:xfrm>
          <a:prstGeom prst="rect">
            <a:avLst/>
          </a:prstGeom>
          <a:noFill/>
          <a:ln>
            <a:noFill/>
          </a:ln>
        </p:spPr>
        <p:txBody>
          <a:bodyPr spcFirstLastPara="1" vert="horz" wrap="square" lIns="91425" tIns="45700" rIns="91425" bIns="45700" rtlCol="0" anchor="t" anchorCtr="0">
            <a:normAutofit lnSpcReduction="10000"/>
          </a:bodyPr>
          <a:lstStyle/>
          <a:p>
            <a:pPr marL="342900" indent="-342900">
              <a:buFont typeface="Arial" panose="020B0604020202020204" pitchFamily="34" charset="0"/>
              <a:buChar char="•"/>
            </a:pPr>
            <a:r>
              <a:rPr lang="en-US" sz="2400" dirty="0">
                <a:latin typeface="Calibri" panose="020F0502020204030204" pitchFamily="34" charset="0"/>
                <a:ea typeface="Times New Roman" panose="02020603050405020304" pitchFamily="18" charset="0"/>
              </a:rPr>
              <a:t>MI without significant (&gt;50%) coronary artery stenosis</a:t>
            </a:r>
            <a:endParaRPr lang="en-US" sz="2800" dirty="0">
              <a:solidFill>
                <a:schemeClr val="tx1"/>
              </a:solidFill>
            </a:endParaRPr>
          </a:p>
          <a:p>
            <a:pPr marL="457200" indent="-457200">
              <a:buFont typeface="Arial" panose="020B0604020202020204" pitchFamily="34" charset="0"/>
              <a:buChar char="•"/>
            </a:pPr>
            <a:r>
              <a:rPr lang="en-US" sz="2800" dirty="0">
                <a:effectLst/>
                <a:latin typeface="Calibri" panose="020F0502020204030204" pitchFamily="34" charset="0"/>
                <a:ea typeface="Times New Roman" panose="02020603050405020304" pitchFamily="18" charset="0"/>
              </a:rPr>
              <a:t>4</a:t>
            </a:r>
            <a:r>
              <a:rPr lang="en-US" sz="2800" baseline="30000" dirty="0">
                <a:effectLst/>
                <a:latin typeface="Calibri" panose="020F0502020204030204" pitchFamily="34" charset="0"/>
                <a:ea typeface="Times New Roman" panose="02020603050405020304" pitchFamily="18" charset="0"/>
              </a:rPr>
              <a:t>th</a:t>
            </a:r>
            <a:r>
              <a:rPr lang="en-US" sz="2800" dirty="0">
                <a:effectLst/>
                <a:latin typeface="Calibri" panose="020F0502020204030204" pitchFamily="34" charset="0"/>
                <a:ea typeface="Times New Roman" panose="02020603050405020304" pitchFamily="18" charset="0"/>
              </a:rPr>
              <a:t> Universal Definition of MI</a:t>
            </a:r>
          </a:p>
          <a:p>
            <a:pPr marL="457200" indent="-457200">
              <a:buFont typeface="Arial" panose="020B0604020202020204" pitchFamily="34" charset="0"/>
              <a:buChar char="•"/>
            </a:pPr>
            <a:r>
              <a:rPr lang="en-US" sz="2800" dirty="0">
                <a:effectLst/>
                <a:latin typeface="Calibri" panose="020F0502020204030204" pitchFamily="34" charset="0"/>
                <a:ea typeface="Times New Roman" panose="02020603050405020304" pitchFamily="18" charset="0"/>
              </a:rPr>
              <a:t>a heterogenous group of ischemic CV disorders</a:t>
            </a:r>
          </a:p>
          <a:p>
            <a:pPr lvl="1"/>
            <a:r>
              <a:rPr lang="en-US" sz="2000" dirty="0">
                <a:latin typeface="Calibri" panose="020F0502020204030204" pitchFamily="34" charset="0"/>
                <a:ea typeface="Times New Roman" panose="02020603050405020304" pitchFamily="18" charset="0"/>
              </a:rPr>
              <a:t>includes both atherosclerotic and non-atherosclerotic etiologies </a:t>
            </a:r>
            <a:endParaRPr lang="en-US" sz="2000" dirty="0"/>
          </a:p>
          <a:p>
            <a:pPr marL="457200" indent="-457200">
              <a:buFont typeface="Arial" panose="020B0604020202020204" pitchFamily="34" charset="0"/>
              <a:buChar char="•"/>
            </a:pPr>
            <a:r>
              <a:rPr lang="en-US" sz="2800" dirty="0">
                <a:latin typeface="Calibri" panose="020F0502020204030204" pitchFamily="34" charset="0"/>
                <a:ea typeface="Times New Roman" panose="02020603050405020304" pitchFamily="18" charset="0"/>
              </a:rPr>
              <a:t>Underlying etiology can be identified in majority of cases</a:t>
            </a:r>
          </a:p>
          <a:p>
            <a:pPr marL="457200" indent="-457200">
              <a:buFont typeface="Arial" panose="020B0604020202020204" pitchFamily="34" charset="0"/>
              <a:buChar char="•"/>
            </a:pPr>
            <a:r>
              <a:rPr lang="en-US" sz="2800" dirty="0">
                <a:latin typeface="Calibri" panose="020F0502020204030204" pitchFamily="34" charset="0"/>
                <a:ea typeface="Times New Roman" panose="02020603050405020304" pitchFamily="18" charset="0"/>
              </a:rPr>
              <a:t>Excludes non-ischemic causes (myocarditis, Takotsubo)</a:t>
            </a:r>
            <a:endParaRPr lang="en-US" sz="2800" dirty="0">
              <a:effectLst/>
              <a:latin typeface="Calibri" panose="020F0502020204030204" pitchFamily="34" charset="0"/>
              <a:ea typeface="Times New Roman" panose="02020603050405020304" pitchFamily="18" charset="0"/>
            </a:endParaRPr>
          </a:p>
          <a:p>
            <a:pPr marL="457200" indent="-457200">
              <a:buFont typeface="Arial" panose="020B0604020202020204" pitchFamily="34" charset="0"/>
              <a:buChar char="•"/>
            </a:pPr>
            <a:r>
              <a:rPr lang="en-US" sz="2800" dirty="0">
                <a:effectLst/>
                <a:latin typeface="Calibri" panose="020F0502020204030204" pitchFamily="34" charset="0"/>
                <a:ea typeface="Times New Roman" panose="02020603050405020304" pitchFamily="18" charset="0"/>
              </a:rPr>
              <a:t>Categorization: </a:t>
            </a:r>
            <a:r>
              <a:rPr lang="en-US" sz="2800" dirty="0">
                <a:latin typeface="Calibri" panose="020F0502020204030204" pitchFamily="34" charset="0"/>
                <a:ea typeface="Times New Roman" panose="02020603050405020304" pitchFamily="18" charset="0"/>
              </a:rPr>
              <a:t>diagnostic pathways</a:t>
            </a:r>
          </a:p>
          <a:p>
            <a:pPr marL="457200" indent="-457200">
              <a:buFont typeface="Arial" panose="020B0604020202020204" pitchFamily="34" charset="0"/>
              <a:buChar char="•"/>
            </a:pPr>
            <a:r>
              <a:rPr lang="en-US" sz="2800" dirty="0">
                <a:latin typeface="Calibri" panose="020F0502020204030204" pitchFamily="34" charset="0"/>
                <a:ea typeface="Times New Roman" panose="02020603050405020304" pitchFamily="18" charset="0"/>
              </a:rPr>
              <a:t>Differentiation from INOCA </a:t>
            </a:r>
            <a:r>
              <a:rPr lang="en-US" sz="1600" dirty="0">
                <a:latin typeface="Calibri" panose="020F0502020204030204" pitchFamily="34" charset="0"/>
                <a:ea typeface="Times New Roman" panose="02020603050405020304" pitchFamily="18" charset="0"/>
              </a:rPr>
              <a:t>(Ischemia with No Obstructive Coronary Arteries) </a:t>
            </a:r>
            <a:r>
              <a:rPr lang="en-US" sz="2800" dirty="0">
                <a:latin typeface="Calibri" panose="020F0502020204030204" pitchFamily="34" charset="0"/>
                <a:ea typeface="Times New Roman" panose="02020603050405020304" pitchFamily="18" charset="0"/>
              </a:rPr>
              <a:t>:</a:t>
            </a:r>
          </a:p>
          <a:p>
            <a:pPr lvl="1"/>
            <a:r>
              <a:rPr lang="en-US" sz="2000" dirty="0">
                <a:latin typeface="Calibri" panose="020F0502020204030204" pitchFamily="34" charset="0"/>
                <a:ea typeface="Times New Roman" panose="02020603050405020304" pitchFamily="18" charset="0"/>
                <a:cs typeface="Calibri" panose="020F0502020204030204" pitchFamily="34" charset="0"/>
              </a:rPr>
              <a:t>MINOCA = myocardial tissue damage </a:t>
            </a:r>
          </a:p>
          <a:p>
            <a:pPr lvl="1"/>
            <a:r>
              <a:rPr lang="en-US" sz="2000" dirty="0">
                <a:latin typeface="Calibri" panose="020F0502020204030204" pitchFamily="34" charset="0"/>
                <a:ea typeface="Times New Roman" panose="02020603050405020304" pitchFamily="18" charset="0"/>
                <a:cs typeface="Calibri" panose="020F0502020204030204" pitchFamily="34" charset="0"/>
              </a:rPr>
              <a:t>INOCA=  presence of clinical evidence of ischemia in INOCA. </a:t>
            </a:r>
            <a:endParaRPr lang="en-CA" sz="2000" dirty="0">
              <a:latin typeface="Calibri" panose="020F0502020204030204" pitchFamily="34" charset="0"/>
              <a:ea typeface="Times New Roman" panose="02020603050405020304" pitchFamily="18" charset="0"/>
              <a:cs typeface="Calibri" panose="020F0502020204030204" pitchFamily="34" charset="0"/>
            </a:endParaRPr>
          </a:p>
        </p:txBody>
      </p:sp>
      <p:sp>
        <p:nvSpPr>
          <p:cNvPr id="3" name="TextBox 2">
            <a:extLst>
              <a:ext uri="{FF2B5EF4-FFF2-40B4-BE49-F238E27FC236}">
                <a16:creationId xmlns:a16="http://schemas.microsoft.com/office/drawing/2014/main" id="{9A7DBC27-6D42-9A0C-9719-9FCABE1DD784}"/>
              </a:ext>
            </a:extLst>
          </p:cNvPr>
          <p:cNvSpPr txBox="1"/>
          <p:nvPr/>
        </p:nvSpPr>
        <p:spPr>
          <a:xfrm>
            <a:off x="381000" y="6066700"/>
            <a:ext cx="3161315" cy="461665"/>
          </a:xfrm>
          <a:prstGeom prst="rect">
            <a:avLst/>
          </a:prstGeom>
          <a:noFill/>
        </p:spPr>
        <p:txBody>
          <a:bodyPr wrap="none" rtlCol="0">
            <a:spAutoFit/>
          </a:bodyPr>
          <a:lstStyle/>
          <a:p>
            <a:r>
              <a:rPr lang="en-US" sz="1200" dirty="0" err="1">
                <a:latin typeface="Calibri" panose="020F0502020204030204" pitchFamily="34" charset="0"/>
                <a:ea typeface="Times New Roman" panose="02020603050405020304" pitchFamily="18" charset="0"/>
                <a:cs typeface="Calibri" panose="020F0502020204030204" pitchFamily="34" charset="0"/>
              </a:rPr>
              <a:t>Thygesen</a:t>
            </a:r>
            <a:r>
              <a:rPr lang="en-US" sz="1200" dirty="0">
                <a:latin typeface="Calibri" panose="020F0502020204030204" pitchFamily="34" charset="0"/>
                <a:ea typeface="Times New Roman" panose="02020603050405020304" pitchFamily="18" charset="0"/>
                <a:cs typeface="Calibri" panose="020F0502020204030204" pitchFamily="34" charset="0"/>
              </a:rPr>
              <a:t> K, Circulation 2018;138:e618-e651</a:t>
            </a:r>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Reynolds HR et al </a:t>
            </a:r>
            <a:r>
              <a:rPr lang="en-CA" sz="1200" dirty="0">
                <a:latin typeface="Calibri" panose="020F0502020204030204" pitchFamily="34" charset="0"/>
                <a:ea typeface="Times New Roman" panose="02020603050405020304" pitchFamily="18" charset="0"/>
                <a:cs typeface="Calibri" panose="020F0502020204030204" pitchFamily="34" charset="0"/>
              </a:rPr>
              <a:t>Circulation 2021;143:624-640</a:t>
            </a:r>
            <a:endParaRPr lang="en-CA" sz="1200" dirty="0">
              <a:latin typeface="Calibri" panose="020F0502020204030204" pitchFamily="34" charset="0"/>
              <a:cs typeface="Calibri" panose="020F0502020204030204" pitchFamily="34" charset="0"/>
            </a:endParaRPr>
          </a:p>
        </p:txBody>
      </p:sp>
      <p:sp>
        <p:nvSpPr>
          <p:cNvPr id="5" name="Date Placeholder 4">
            <a:extLst>
              <a:ext uri="{FF2B5EF4-FFF2-40B4-BE49-F238E27FC236}">
                <a16:creationId xmlns:a16="http://schemas.microsoft.com/office/drawing/2014/main" id="{B90176B2-F258-64A2-F05F-205BF379AF13}"/>
              </a:ext>
            </a:extLst>
          </p:cNvPr>
          <p:cNvSpPr>
            <a:spLocks noGrp="1"/>
          </p:cNvSpPr>
          <p:nvPr>
            <p:ph type="dt" sz="half" idx="2"/>
          </p:nvPr>
        </p:nvSpPr>
        <p:spPr/>
        <p:txBody>
          <a:bodyPr/>
          <a:lstStyle/>
          <a:p>
            <a:r>
              <a:rPr lang="en-US"/>
              <a:t>© Canadian Cardiovascular Society 2023. All rights reserved. </a:t>
            </a:r>
            <a:endParaRPr lang="en-CA" dirty="0"/>
          </a:p>
        </p:txBody>
      </p:sp>
      <p:sp>
        <p:nvSpPr>
          <p:cNvPr id="7" name="Content Placeholder 6">
            <a:extLst>
              <a:ext uri="{FF2B5EF4-FFF2-40B4-BE49-F238E27FC236}">
                <a16:creationId xmlns:a16="http://schemas.microsoft.com/office/drawing/2014/main" id="{DD6022E4-2FAA-F153-FA59-EBAE5C1B0887}"/>
              </a:ext>
            </a:extLst>
          </p:cNvPr>
          <p:cNvSpPr>
            <a:spLocks noGrp="1"/>
          </p:cNvSpPr>
          <p:nvPr>
            <p:ph idx="1"/>
          </p:nvPr>
        </p:nvSpPr>
        <p:spPr>
          <a:xfrm>
            <a:off x="609600" y="362479"/>
            <a:ext cx="10357647" cy="854990"/>
          </a:xfrm>
        </p:spPr>
        <p:txBody>
          <a:bodyPr/>
          <a:lstStyle/>
          <a:p>
            <a:r>
              <a:rPr lang="en-US" sz="4400" b="1" dirty="0"/>
              <a:t>MINOCA - definition</a:t>
            </a:r>
            <a:endParaRPr lang="en-CA"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Google Shape;175;p10"/>
          <p:cNvSpPr txBox="1">
            <a:spLocks noGrp="1"/>
          </p:cNvSpPr>
          <p:nvPr>
            <p:ph type="body" sz="quarter" idx="14"/>
          </p:nvPr>
        </p:nvSpPr>
        <p:spPr>
          <a:prstGeom prst="rect">
            <a:avLst/>
          </a:prstGeom>
          <a:noFill/>
          <a:ln>
            <a:noFill/>
          </a:ln>
        </p:spPr>
        <p:txBody>
          <a:bodyPr spcFirstLastPara="1" vert="horz" wrap="square" lIns="91425" tIns="45700" rIns="91425" bIns="45700" rtlCol="0" anchor="t" anchorCtr="0">
            <a:normAutofit fontScale="92500" lnSpcReduction="20000"/>
          </a:bodyPr>
          <a:lstStyle/>
          <a:p>
            <a:pPr marL="457200" indent="-457200">
              <a:buFont typeface="Arial" panose="020B0604020202020204" pitchFamily="34" charset="0"/>
              <a:buChar char="•"/>
            </a:pPr>
            <a:r>
              <a:rPr lang="en-US" dirty="0">
                <a:solidFill>
                  <a:schemeClr val="tx1"/>
                </a:solidFill>
              </a:rPr>
              <a:t>6-15% of all MI’s - </a:t>
            </a:r>
            <a:r>
              <a:rPr lang="en-US" sz="2800" i="1" dirty="0">
                <a:solidFill>
                  <a:schemeClr val="tx1">
                    <a:lumMod val="75000"/>
                    <a:lumOff val="25000"/>
                  </a:schemeClr>
                </a:solidFill>
              </a:rPr>
              <a:t>More common in NSTEMI vs STEMI</a:t>
            </a:r>
            <a:endParaRPr lang="en-US" dirty="0">
              <a:solidFill>
                <a:schemeClr val="tx1"/>
              </a:solidFill>
            </a:endParaRPr>
          </a:p>
          <a:p>
            <a:pPr marL="457200" indent="-457200">
              <a:buFont typeface="Arial" panose="020B0604020202020204" pitchFamily="34" charset="0"/>
              <a:buChar char="•"/>
            </a:pPr>
            <a:r>
              <a:rPr lang="en-US" dirty="0">
                <a:solidFill>
                  <a:schemeClr val="tx1"/>
                </a:solidFill>
              </a:rPr>
              <a:t>Mean age 55 years </a:t>
            </a:r>
          </a:p>
          <a:p>
            <a:pPr lvl="1"/>
            <a:r>
              <a:rPr lang="en-US" dirty="0">
                <a:solidFill>
                  <a:schemeClr val="tx1"/>
                </a:solidFill>
              </a:rPr>
              <a:t>&gt;2X as common in women vs men</a:t>
            </a:r>
          </a:p>
          <a:p>
            <a:pPr marL="457200" indent="-457200">
              <a:buFont typeface="Arial" panose="020B0604020202020204" pitchFamily="34" charset="0"/>
              <a:buChar char="•"/>
            </a:pPr>
            <a:r>
              <a:rPr lang="en-US" dirty="0">
                <a:solidFill>
                  <a:schemeClr val="tx1"/>
                </a:solidFill>
              </a:rPr>
              <a:t>In a younger (&lt;55 years) cohort of acute MI patients:</a:t>
            </a:r>
          </a:p>
          <a:p>
            <a:pPr lvl="1"/>
            <a:r>
              <a:rPr lang="en-US" dirty="0">
                <a:solidFill>
                  <a:schemeClr val="tx1"/>
                </a:solidFill>
              </a:rPr>
              <a:t>Women 5X more likely than men to have MINOCA</a:t>
            </a:r>
          </a:p>
          <a:p>
            <a:pPr marL="457200" indent="-457200">
              <a:buFont typeface="Arial" panose="020B0604020202020204" pitchFamily="34" charset="0"/>
              <a:buChar char="•"/>
            </a:pPr>
            <a:r>
              <a:rPr lang="en-US" altLang="en-US" sz="2800" dirty="0">
                <a:latin typeface="Calibri" panose="020F0502020204030204" pitchFamily="34" charset="0"/>
                <a:ea typeface="Times New Roman" panose="02020603050405020304" pitchFamily="18" charset="0"/>
                <a:cs typeface="Calibri" panose="020F0502020204030204" pitchFamily="34" charset="0"/>
              </a:rPr>
              <a:t>Compared to obstructive CAD: </a:t>
            </a:r>
          </a:p>
          <a:p>
            <a:pPr lvl="1"/>
            <a:r>
              <a:rPr kumimoji="0" lang="en-US" altLang="en-US"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less likely to have hyperlipidemia</a:t>
            </a:r>
          </a:p>
          <a:p>
            <a:pPr lvl="1"/>
            <a:r>
              <a:rPr kumimoji="0" lang="en-US" altLang="en-US"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other CV risk factors similarly prevalent</a:t>
            </a:r>
            <a:endParaRPr lang="en-US" dirty="0">
              <a:solidFill>
                <a:schemeClr val="tx1"/>
              </a:solidFill>
            </a:endParaRPr>
          </a:p>
          <a:p>
            <a:pPr marL="457200" indent="-457200">
              <a:buFont typeface="Arial" panose="020B0604020202020204" pitchFamily="34" charset="0"/>
              <a:buChar char="•"/>
            </a:pPr>
            <a:r>
              <a:rPr lang="en-US" dirty="0">
                <a:solidFill>
                  <a:schemeClr val="tx1"/>
                </a:solidFill>
              </a:rPr>
              <a:t>Prognosis:  not benign</a:t>
            </a:r>
          </a:p>
          <a:p>
            <a:pPr marL="635001" indent="-457200">
              <a:spcBef>
                <a:spcPts val="0"/>
              </a:spcBef>
              <a:buClr>
                <a:schemeClr val="dk1"/>
              </a:buClr>
              <a:buSzPts val="2800"/>
              <a:buFont typeface="Arial" panose="020B0604020202020204" pitchFamily="34" charset="0"/>
              <a:buChar char="•"/>
            </a:pPr>
            <a:endParaRPr dirty="0"/>
          </a:p>
        </p:txBody>
      </p:sp>
      <p:sp>
        <p:nvSpPr>
          <p:cNvPr id="3" name="Content Placeholder 2">
            <a:extLst>
              <a:ext uri="{FF2B5EF4-FFF2-40B4-BE49-F238E27FC236}">
                <a16:creationId xmlns:a16="http://schemas.microsoft.com/office/drawing/2014/main" id="{1E5D9E00-502E-C7D8-43B8-FC70130810A3}"/>
              </a:ext>
            </a:extLst>
          </p:cNvPr>
          <p:cNvSpPr>
            <a:spLocks noGrp="1"/>
          </p:cNvSpPr>
          <p:nvPr>
            <p:ph idx="1"/>
          </p:nvPr>
        </p:nvSpPr>
        <p:spPr/>
        <p:txBody>
          <a:bodyPr/>
          <a:lstStyle/>
          <a:p>
            <a:r>
              <a:rPr lang="en-US" sz="4400" b="1" dirty="0"/>
              <a:t>MINOCA - Epidemiology </a:t>
            </a:r>
            <a:endParaRPr lang="en-CA" dirty="0"/>
          </a:p>
        </p:txBody>
      </p:sp>
      <p:sp>
        <p:nvSpPr>
          <p:cNvPr id="5" name="TextBox 4">
            <a:extLst>
              <a:ext uri="{FF2B5EF4-FFF2-40B4-BE49-F238E27FC236}">
                <a16:creationId xmlns:a16="http://schemas.microsoft.com/office/drawing/2014/main" id="{3B315F96-0ADD-DA0A-2AFE-5A879F07DD61}"/>
              </a:ext>
            </a:extLst>
          </p:cNvPr>
          <p:cNvSpPr txBox="1"/>
          <p:nvPr/>
        </p:nvSpPr>
        <p:spPr>
          <a:xfrm flipH="1">
            <a:off x="304800" y="5611496"/>
            <a:ext cx="5626503" cy="461665"/>
          </a:xfrm>
          <a:prstGeom prst="rect">
            <a:avLst/>
          </a:prstGeom>
          <a:noFill/>
        </p:spPr>
        <p:txBody>
          <a:bodyPr wrap="square" rtlCol="0">
            <a:spAutoFit/>
          </a:bodyPr>
          <a:lstStyle/>
          <a:p>
            <a:r>
              <a:rPr lang="en-CA" sz="1200" dirty="0" err="1">
                <a:latin typeface="Calibri" panose="020F0502020204030204" pitchFamily="34" charset="0"/>
                <a:ea typeface="Times New Roman" panose="02020603050405020304" pitchFamily="18" charset="0"/>
                <a:cs typeface="Calibri" panose="020F0502020204030204" pitchFamily="34" charset="0"/>
              </a:rPr>
              <a:t>Pasupathy</a:t>
            </a:r>
            <a:r>
              <a:rPr lang="en-CA" sz="1200" dirty="0">
                <a:latin typeface="Calibri" panose="020F0502020204030204" pitchFamily="34" charset="0"/>
                <a:ea typeface="Times New Roman" panose="02020603050405020304" pitchFamily="18" charset="0"/>
                <a:cs typeface="Calibri" panose="020F0502020204030204" pitchFamily="34" charset="0"/>
              </a:rPr>
              <a:t> S et al. Circulation 2015;131:861-70</a:t>
            </a:r>
          </a:p>
          <a:p>
            <a:r>
              <a:rPr lang="en-US" sz="1200" dirty="0">
                <a:latin typeface="Calibri" panose="020F0502020204030204" pitchFamily="34" charset="0"/>
                <a:ea typeface="Times New Roman" panose="02020603050405020304" pitchFamily="18" charset="0"/>
                <a:cs typeface="Calibri" panose="020F0502020204030204" pitchFamily="34" charset="0"/>
              </a:rPr>
              <a:t>Safdar B et al.  J Am Heart Assoc 2018;7; </a:t>
            </a:r>
            <a:r>
              <a:rPr lang="en-US" sz="1200" dirty="0">
                <a:latin typeface="Calibri" panose="020F0502020204030204" pitchFamily="34" charset="0"/>
                <a:cs typeface="Calibri" panose="020F0502020204030204" pitchFamily="34" charset="0"/>
              </a:rPr>
              <a:t>e009174</a:t>
            </a:r>
            <a:endParaRPr lang="en-CA" sz="1200" dirty="0">
              <a:latin typeface="Calibri" panose="020F0502020204030204" pitchFamily="34" charset="0"/>
              <a:ea typeface="Times New Roman" panose="02020603050405020304" pitchFamily="18" charset="0"/>
              <a:cs typeface="Calibri" panose="020F0502020204030204" pitchFamily="34" charset="0"/>
            </a:endParaRPr>
          </a:p>
        </p:txBody>
      </p:sp>
      <p:sp>
        <p:nvSpPr>
          <p:cNvPr id="4" name="Date Placeholder 3">
            <a:extLst>
              <a:ext uri="{FF2B5EF4-FFF2-40B4-BE49-F238E27FC236}">
                <a16:creationId xmlns:a16="http://schemas.microsoft.com/office/drawing/2014/main" id="{20516302-6F95-C0BD-E522-4C4711E46F39}"/>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4130325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1"/>
          <p:cNvGraphicFramePr>
            <a:graphicFrameLocks noGrp="1"/>
          </p:cNvGraphicFramePr>
          <p:nvPr>
            <p:extLst>
              <p:ext uri="{D42A27DB-BD31-4B8C-83A1-F6EECF244321}">
                <p14:modId xmlns:p14="http://schemas.microsoft.com/office/powerpoint/2010/main" val="377596153"/>
              </p:ext>
            </p:extLst>
          </p:nvPr>
        </p:nvGraphicFramePr>
        <p:xfrm>
          <a:off x="1676400" y="1973622"/>
          <a:ext cx="9406855" cy="384774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p:cNvSpPr>
            <a:spLocks noGrp="1"/>
          </p:cNvSpPr>
          <p:nvPr>
            <p:ph type="title" idx="4294967295"/>
          </p:nvPr>
        </p:nvSpPr>
        <p:spPr>
          <a:xfrm>
            <a:off x="1878639" y="390994"/>
            <a:ext cx="9024938" cy="1438275"/>
          </a:xfrm>
          <a:prstGeom prst="rect">
            <a:avLst/>
          </a:prstGeom>
        </p:spPr>
        <p:txBody>
          <a:bodyPr>
            <a:noAutofit/>
          </a:bodyPr>
          <a:lstStyle/>
          <a:p>
            <a:r>
              <a:rPr lang="en-US" altLang="en-US" sz="3200" b="1" dirty="0"/>
              <a:t>“Paradox”    </a:t>
            </a:r>
            <a:br>
              <a:rPr lang="en-US" altLang="en-US" sz="3200" b="1" dirty="0"/>
            </a:br>
            <a:r>
              <a:rPr lang="en-US" altLang="en-US" sz="2400" b="1" dirty="0"/>
              <a:t>Women w/ ACS are 2X more likely to </a:t>
            </a:r>
            <a:br>
              <a:rPr lang="en-US" altLang="en-US" sz="2400" b="1" dirty="0"/>
            </a:br>
            <a:r>
              <a:rPr lang="en-US" altLang="en-US" sz="2400" b="1" dirty="0"/>
              <a:t>have “normal” coronary arteries vs. Men</a:t>
            </a:r>
            <a:endParaRPr lang="en-US" sz="2400" b="1" dirty="0"/>
          </a:p>
        </p:txBody>
      </p:sp>
      <p:sp>
        <p:nvSpPr>
          <p:cNvPr id="5" name="TextBox 22"/>
          <p:cNvSpPr txBox="1">
            <a:spLocks noChangeArrowheads="1"/>
          </p:cNvSpPr>
          <p:nvPr/>
        </p:nvSpPr>
        <p:spPr bwMode="auto">
          <a:xfrm>
            <a:off x="8868575" y="5511092"/>
            <a:ext cx="177163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500"/>
              </a:spcBef>
              <a:buClr>
                <a:schemeClr val="tx2"/>
              </a:buClr>
              <a:buFont typeface="Arial" pitchFamily="34" charset="0"/>
              <a:buChar char="•"/>
              <a:defRPr sz="2800">
                <a:solidFill>
                  <a:schemeClr val="tx1"/>
                </a:solidFill>
                <a:latin typeface="Arial" pitchFamily="34" charset="0"/>
              </a:defRPr>
            </a:lvl1pPr>
            <a:lvl2pPr marL="742950" indent="-285750" eaLnBrk="0" hangingPunct="0">
              <a:lnSpc>
                <a:spcPct val="90000"/>
              </a:lnSpc>
              <a:spcBef>
                <a:spcPts val="600"/>
              </a:spcBef>
              <a:buClr>
                <a:srgbClr val="78AFFF"/>
              </a:buClr>
              <a:buFont typeface="Arial" pitchFamily="34" charset="0"/>
              <a:buChar char="•"/>
              <a:defRPr sz="2800">
                <a:solidFill>
                  <a:schemeClr val="tx1"/>
                </a:solidFill>
                <a:latin typeface="Arial" pitchFamily="34" charset="0"/>
              </a:defRPr>
            </a:lvl2pPr>
            <a:lvl3pPr marL="1143000" indent="-228600" eaLnBrk="0" hangingPunct="0">
              <a:lnSpc>
                <a:spcPct val="90000"/>
              </a:lnSpc>
              <a:spcBef>
                <a:spcPts val="600"/>
              </a:spcBef>
              <a:buClr>
                <a:srgbClr val="78AFFF"/>
              </a:buClr>
              <a:buFont typeface="Arial" pitchFamily="34" charset="0"/>
              <a:buChar char="•"/>
              <a:defRPr sz="2800">
                <a:solidFill>
                  <a:schemeClr val="tx1"/>
                </a:solidFill>
                <a:latin typeface="Arial" pitchFamily="34" charset="0"/>
              </a:defRPr>
            </a:lvl3pPr>
            <a:lvl4pPr marL="1600200" indent="-228600" eaLnBrk="0" hangingPunct="0">
              <a:lnSpc>
                <a:spcPct val="90000"/>
              </a:lnSpc>
              <a:spcBef>
                <a:spcPts val="600"/>
              </a:spcBef>
              <a:buClr>
                <a:srgbClr val="78AFFF"/>
              </a:buClr>
              <a:buFont typeface="Arial" pitchFamily="34" charset="0"/>
              <a:buChar char="•"/>
              <a:defRPr sz="2800">
                <a:solidFill>
                  <a:schemeClr val="tx1"/>
                </a:solidFill>
                <a:latin typeface="Arial" pitchFamily="34" charset="0"/>
              </a:defRPr>
            </a:lvl4pPr>
            <a:lvl5pPr marL="2057400" indent="-228600" eaLnBrk="0" hangingPunct="0">
              <a:lnSpc>
                <a:spcPct val="90000"/>
              </a:lnSpc>
              <a:spcBef>
                <a:spcPts val="600"/>
              </a:spcBef>
              <a:buClr>
                <a:srgbClr val="78AFFF"/>
              </a:buClr>
              <a:buFont typeface="Arial" pitchFamily="34" charset="0"/>
              <a:buChar char="•"/>
              <a:defRPr sz="2800">
                <a:solidFill>
                  <a:schemeClr val="tx1"/>
                </a:solidFill>
                <a:latin typeface="Arial" pitchFamily="34" charset="0"/>
              </a:defRPr>
            </a:lvl5pPr>
            <a:lvl6pPr marL="2514600" indent="-228600" eaLnBrk="0" fontAlgn="base" hangingPunct="0">
              <a:lnSpc>
                <a:spcPct val="90000"/>
              </a:lnSpc>
              <a:spcBef>
                <a:spcPts val="600"/>
              </a:spcBef>
              <a:spcAft>
                <a:spcPct val="0"/>
              </a:spcAft>
              <a:buClr>
                <a:srgbClr val="78AFFF"/>
              </a:buClr>
              <a:buFont typeface="Arial" pitchFamily="34" charset="0"/>
              <a:buChar char="•"/>
              <a:defRPr sz="2800">
                <a:solidFill>
                  <a:schemeClr val="tx1"/>
                </a:solidFill>
                <a:latin typeface="Arial" pitchFamily="34" charset="0"/>
              </a:defRPr>
            </a:lvl6pPr>
            <a:lvl7pPr marL="2971800" indent="-228600" eaLnBrk="0" fontAlgn="base" hangingPunct="0">
              <a:lnSpc>
                <a:spcPct val="90000"/>
              </a:lnSpc>
              <a:spcBef>
                <a:spcPts val="600"/>
              </a:spcBef>
              <a:spcAft>
                <a:spcPct val="0"/>
              </a:spcAft>
              <a:buClr>
                <a:srgbClr val="78AFFF"/>
              </a:buClr>
              <a:buFont typeface="Arial" pitchFamily="34" charset="0"/>
              <a:buChar char="•"/>
              <a:defRPr sz="2800">
                <a:solidFill>
                  <a:schemeClr val="tx1"/>
                </a:solidFill>
                <a:latin typeface="Arial" pitchFamily="34" charset="0"/>
              </a:defRPr>
            </a:lvl7pPr>
            <a:lvl8pPr marL="3429000" indent="-228600" eaLnBrk="0" fontAlgn="base" hangingPunct="0">
              <a:lnSpc>
                <a:spcPct val="90000"/>
              </a:lnSpc>
              <a:spcBef>
                <a:spcPts val="600"/>
              </a:spcBef>
              <a:spcAft>
                <a:spcPct val="0"/>
              </a:spcAft>
              <a:buClr>
                <a:srgbClr val="78AFFF"/>
              </a:buClr>
              <a:buFont typeface="Arial" pitchFamily="34" charset="0"/>
              <a:buChar char="•"/>
              <a:defRPr sz="2800">
                <a:solidFill>
                  <a:schemeClr val="tx1"/>
                </a:solidFill>
                <a:latin typeface="Arial" pitchFamily="34" charset="0"/>
              </a:defRPr>
            </a:lvl8pPr>
            <a:lvl9pPr marL="3886200" indent="-228600" eaLnBrk="0" fontAlgn="base" hangingPunct="0">
              <a:lnSpc>
                <a:spcPct val="90000"/>
              </a:lnSpc>
              <a:spcBef>
                <a:spcPts val="600"/>
              </a:spcBef>
              <a:spcAft>
                <a:spcPct val="0"/>
              </a:spcAft>
              <a:buClr>
                <a:srgbClr val="78AFFF"/>
              </a:buClr>
              <a:buFont typeface="Arial" pitchFamily="34" charset="0"/>
              <a:buChar char="•"/>
              <a:defRPr sz="2800">
                <a:solidFill>
                  <a:schemeClr val="tx1"/>
                </a:solidFill>
                <a:latin typeface="Arial" pitchFamily="34" charset="0"/>
              </a:defRPr>
            </a:lvl9pPr>
          </a:lstStyle>
          <a:p>
            <a:pPr algn="ctr" eaLnBrk="1" hangingPunct="1">
              <a:lnSpc>
                <a:spcPct val="100000"/>
              </a:lnSpc>
              <a:spcBef>
                <a:spcPct val="0"/>
              </a:spcBef>
              <a:buClrTx/>
              <a:buFontTx/>
              <a:buNone/>
            </a:pPr>
            <a:r>
              <a:rPr lang="en-US" altLang="en-US" sz="1050" dirty="0"/>
              <a:t>p&lt;0.02 for all comparisons</a:t>
            </a:r>
          </a:p>
        </p:txBody>
      </p:sp>
      <p:sp>
        <p:nvSpPr>
          <p:cNvPr id="6" name="TextBox 5"/>
          <p:cNvSpPr txBox="1"/>
          <p:nvPr/>
        </p:nvSpPr>
        <p:spPr>
          <a:xfrm>
            <a:off x="609600" y="5605800"/>
            <a:ext cx="6858000" cy="498598"/>
          </a:xfrm>
          <a:prstGeom prst="rect">
            <a:avLst/>
          </a:prstGeom>
          <a:noFill/>
        </p:spPr>
        <p:txBody>
          <a:bodyPr wrap="square" rtlCol="0">
            <a:spAutoFit/>
          </a:bodyPr>
          <a:lstStyle/>
          <a:p>
            <a:pPr>
              <a:spcBef>
                <a:spcPct val="20000"/>
              </a:spcBef>
            </a:pPr>
            <a:r>
              <a:rPr lang="it-IT" altLang="en-US" sz="1200" dirty="0">
                <a:latin typeface="Calibri" pitchFamily="34" charset="0"/>
              </a:rPr>
              <a:t>Hochman JS et al. </a:t>
            </a:r>
            <a:r>
              <a:rPr lang="en-US" altLang="en-US" sz="1200" dirty="0">
                <a:latin typeface="Calibri" pitchFamily="34" charset="0"/>
              </a:rPr>
              <a:t>NEJM 1999 </a:t>
            </a:r>
          </a:p>
          <a:p>
            <a:pPr>
              <a:spcBef>
                <a:spcPct val="20000"/>
              </a:spcBef>
            </a:pPr>
            <a:r>
              <a:rPr lang="en-US" altLang="en-US" sz="1200" dirty="0">
                <a:latin typeface="Calibri" pitchFamily="34" charset="0"/>
              </a:rPr>
              <a:t> JS et al. JAMA 2009</a:t>
            </a:r>
          </a:p>
        </p:txBody>
      </p:sp>
      <p:sp>
        <p:nvSpPr>
          <p:cNvPr id="7" name="Rectangle 6"/>
          <p:cNvSpPr/>
          <p:nvPr/>
        </p:nvSpPr>
        <p:spPr>
          <a:xfrm>
            <a:off x="9220207" y="2884564"/>
            <a:ext cx="964816" cy="461665"/>
          </a:xfrm>
          <a:prstGeom prst="rect">
            <a:avLst/>
          </a:prstGeom>
        </p:spPr>
        <p:txBody>
          <a:bodyPr wrap="none">
            <a:spAutoFit/>
          </a:bodyPr>
          <a:lstStyle/>
          <a:p>
            <a:pPr>
              <a:spcBef>
                <a:spcPct val="0"/>
              </a:spcBef>
            </a:pPr>
            <a:r>
              <a:rPr lang="en-US" altLang="en-US" sz="2400" dirty="0"/>
              <a:t>STEMI</a:t>
            </a:r>
          </a:p>
        </p:txBody>
      </p:sp>
      <p:cxnSp>
        <p:nvCxnSpPr>
          <p:cNvPr id="9" name="Straight Connector 8"/>
          <p:cNvCxnSpPr>
            <a:cxnSpLocks/>
          </p:cNvCxnSpPr>
          <p:nvPr/>
        </p:nvCxnSpPr>
        <p:spPr>
          <a:xfrm>
            <a:off x="3636398" y="3351198"/>
            <a:ext cx="7267179"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9220207" y="3788952"/>
            <a:ext cx="1163588" cy="461665"/>
          </a:xfrm>
          <a:prstGeom prst="rect">
            <a:avLst/>
          </a:prstGeom>
        </p:spPr>
        <p:txBody>
          <a:bodyPr wrap="none">
            <a:spAutoFit/>
          </a:bodyPr>
          <a:lstStyle/>
          <a:p>
            <a:pPr>
              <a:spcBef>
                <a:spcPct val="0"/>
              </a:spcBef>
            </a:pPr>
            <a:r>
              <a:rPr lang="en-US" altLang="en-US" sz="2400" dirty="0"/>
              <a:t>NSTEMI</a:t>
            </a:r>
          </a:p>
        </p:txBody>
      </p:sp>
      <p:sp>
        <p:nvSpPr>
          <p:cNvPr id="12" name="Rectangle 11"/>
          <p:cNvSpPr/>
          <p:nvPr/>
        </p:nvSpPr>
        <p:spPr>
          <a:xfrm>
            <a:off x="9526381" y="4760721"/>
            <a:ext cx="553037" cy="461665"/>
          </a:xfrm>
          <a:prstGeom prst="rect">
            <a:avLst/>
          </a:prstGeom>
        </p:spPr>
        <p:txBody>
          <a:bodyPr wrap="none">
            <a:spAutoFit/>
          </a:bodyPr>
          <a:lstStyle/>
          <a:p>
            <a:pPr>
              <a:spcBef>
                <a:spcPct val="0"/>
              </a:spcBef>
            </a:pPr>
            <a:r>
              <a:rPr lang="en-US" altLang="en-US" sz="2400" dirty="0"/>
              <a:t>UA</a:t>
            </a:r>
          </a:p>
        </p:txBody>
      </p:sp>
      <p:sp>
        <p:nvSpPr>
          <p:cNvPr id="13" name="Date Placeholder 12">
            <a:extLst>
              <a:ext uri="{FF2B5EF4-FFF2-40B4-BE49-F238E27FC236}">
                <a16:creationId xmlns:a16="http://schemas.microsoft.com/office/drawing/2014/main" id="{64DCBDBE-0451-80DF-2CA8-45B2EED16B20}"/>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1792351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1" name="Google Shape;181;p11"/>
          <p:cNvPicPr preferRelativeResize="0"/>
          <p:nvPr/>
        </p:nvPicPr>
        <p:blipFill rotWithShape="1">
          <a:blip r:embed="rId3">
            <a:alphaModFix/>
          </a:blip>
          <a:srcRect l="2540" t="8460" r="34436" b="15631"/>
          <a:stretch/>
        </p:blipFill>
        <p:spPr>
          <a:xfrm>
            <a:off x="1460795" y="1152042"/>
            <a:ext cx="6313336" cy="4822762"/>
          </a:xfrm>
          <a:prstGeom prst="rect">
            <a:avLst/>
          </a:prstGeom>
          <a:noFill/>
          <a:ln>
            <a:noFill/>
          </a:ln>
        </p:spPr>
      </p:pic>
      <p:sp>
        <p:nvSpPr>
          <p:cNvPr id="7" name="Content Placeholder 6">
            <a:extLst>
              <a:ext uri="{FF2B5EF4-FFF2-40B4-BE49-F238E27FC236}">
                <a16:creationId xmlns:a16="http://schemas.microsoft.com/office/drawing/2014/main" id="{C5B41EFA-186A-66FD-94AB-89C01EE66999}"/>
              </a:ext>
            </a:extLst>
          </p:cNvPr>
          <p:cNvSpPr>
            <a:spLocks noGrp="1"/>
          </p:cNvSpPr>
          <p:nvPr>
            <p:ph idx="1"/>
          </p:nvPr>
        </p:nvSpPr>
        <p:spPr/>
        <p:txBody>
          <a:bodyPr/>
          <a:lstStyle/>
          <a:p>
            <a:r>
              <a:rPr lang="en-US" sz="4400" b="1" dirty="0"/>
              <a:t>MINOCA - Pathophysiology</a:t>
            </a:r>
            <a:endParaRPr lang="en-CA" b="1" dirty="0"/>
          </a:p>
        </p:txBody>
      </p:sp>
      <p:pic>
        <p:nvPicPr>
          <p:cNvPr id="2" name="Google Shape;181;p11">
            <a:extLst>
              <a:ext uri="{FF2B5EF4-FFF2-40B4-BE49-F238E27FC236}">
                <a16:creationId xmlns:a16="http://schemas.microsoft.com/office/drawing/2014/main" id="{2D071D45-DE91-9486-E26A-8CFF4848CC1C}"/>
              </a:ext>
            </a:extLst>
          </p:cNvPr>
          <p:cNvPicPr preferRelativeResize="0"/>
          <p:nvPr/>
        </p:nvPicPr>
        <p:blipFill rotWithShape="1">
          <a:blip r:embed="rId3">
            <a:alphaModFix/>
          </a:blip>
          <a:srcRect l="65059" t="8460" r="3927" b="15631"/>
          <a:stretch/>
        </p:blipFill>
        <p:spPr>
          <a:xfrm>
            <a:off x="7620000" y="1152043"/>
            <a:ext cx="2921184" cy="4719395"/>
          </a:xfrm>
          <a:prstGeom prst="rect">
            <a:avLst/>
          </a:prstGeom>
          <a:noFill/>
          <a:ln>
            <a:noFill/>
          </a:ln>
        </p:spPr>
      </p:pic>
      <p:sp>
        <p:nvSpPr>
          <p:cNvPr id="3" name="Rectangle 2">
            <a:extLst>
              <a:ext uri="{FF2B5EF4-FFF2-40B4-BE49-F238E27FC236}">
                <a16:creationId xmlns:a16="http://schemas.microsoft.com/office/drawing/2014/main" id="{7CDA0DFF-C041-2B34-0CA2-EB32C7BAA549}"/>
              </a:ext>
            </a:extLst>
          </p:cNvPr>
          <p:cNvSpPr/>
          <p:nvPr/>
        </p:nvSpPr>
        <p:spPr>
          <a:xfrm>
            <a:off x="2286000" y="6100968"/>
            <a:ext cx="5622705" cy="577081"/>
          </a:xfrm>
          <a:prstGeom prst="rect">
            <a:avLst/>
          </a:prstGeom>
        </p:spPr>
        <p:txBody>
          <a:bodyPr wrap="square">
            <a:spAutoFit/>
          </a:bodyPr>
          <a:lstStyle/>
          <a:p>
            <a:r>
              <a:rPr lang="en-CA" sz="1050" dirty="0" err="1"/>
              <a:t>Tamis</a:t>
            </a:r>
            <a:r>
              <a:rPr lang="en-CA" sz="1050" dirty="0"/>
              <a:t>-Holland et al, 2019, Circulation, 139(18): e891-e908</a:t>
            </a:r>
          </a:p>
          <a:p>
            <a:r>
              <a:rPr lang="en-CA" sz="1050" dirty="0" err="1"/>
              <a:t>Pasupathy</a:t>
            </a:r>
            <a:r>
              <a:rPr lang="en-CA" sz="1050" dirty="0"/>
              <a:t> et al. 2015. Circulation, 131(10): 861 </a:t>
            </a:r>
          </a:p>
          <a:p>
            <a:endParaRPr lang="en-CA" sz="1050" dirty="0"/>
          </a:p>
        </p:txBody>
      </p:sp>
      <p:sp>
        <p:nvSpPr>
          <p:cNvPr id="5" name="TextBox 4">
            <a:extLst>
              <a:ext uri="{FF2B5EF4-FFF2-40B4-BE49-F238E27FC236}">
                <a16:creationId xmlns:a16="http://schemas.microsoft.com/office/drawing/2014/main" id="{39A35280-1384-8FD0-5701-97AAEA04D7B6}"/>
              </a:ext>
            </a:extLst>
          </p:cNvPr>
          <p:cNvSpPr txBox="1"/>
          <p:nvPr/>
        </p:nvSpPr>
        <p:spPr>
          <a:xfrm flipH="1">
            <a:off x="343569" y="6241496"/>
            <a:ext cx="2464568" cy="307777"/>
          </a:xfrm>
          <a:prstGeom prst="rect">
            <a:avLst/>
          </a:prstGeom>
          <a:noFill/>
        </p:spPr>
        <p:txBody>
          <a:bodyPr wrap="square" rtlCol="0">
            <a:spAutoFit/>
          </a:bodyPr>
          <a:lstStyle/>
          <a:p>
            <a:r>
              <a:rPr lang="en-US" sz="1400" dirty="0"/>
              <a:t>MINOCA CPU Update</a:t>
            </a:r>
            <a:endParaRPr lang="en-CA" sz="1400" dirty="0"/>
          </a:p>
        </p:txBody>
      </p:sp>
      <p:sp>
        <p:nvSpPr>
          <p:cNvPr id="9" name="Date Placeholder 8">
            <a:extLst>
              <a:ext uri="{FF2B5EF4-FFF2-40B4-BE49-F238E27FC236}">
                <a16:creationId xmlns:a16="http://schemas.microsoft.com/office/drawing/2014/main" id="{FB6BB531-8302-BBEE-ECBD-0C7B3F442A23}"/>
              </a:ext>
            </a:extLst>
          </p:cNvPr>
          <p:cNvSpPr>
            <a:spLocks noGrp="1"/>
          </p:cNvSpPr>
          <p:nvPr>
            <p:ph type="dt" sz="half" idx="2"/>
          </p:nvPr>
        </p:nvSpPr>
        <p:spPr>
          <a:xfrm>
            <a:off x="0" y="6492875"/>
            <a:ext cx="5495190" cy="365125"/>
          </a:xfrm>
        </p:spPr>
        <p:txBody>
          <a:bodyPr/>
          <a:lstStyle/>
          <a:p>
            <a:r>
              <a:rPr lang="en-US" dirty="0"/>
              <a:t>© Canadian Cardiovascular Society 2023. All rights reserved. </a:t>
            </a:r>
            <a:endParaRPr lang="en-CA" dirty="0"/>
          </a:p>
        </p:txBody>
      </p:sp>
    </p:spTree>
    <p:extLst>
      <p:ext uri="{BB962C8B-B14F-4D97-AF65-F5344CB8AC3E}">
        <p14:creationId xmlns:p14="http://schemas.microsoft.com/office/powerpoint/2010/main" val="152296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74F8E12F-8A67-53E1-5AFF-2914B82C68C0}"/>
              </a:ext>
            </a:extLst>
          </p:cNvPr>
          <p:cNvSpPr>
            <a:spLocks noGrp="1"/>
          </p:cNvSpPr>
          <p:nvPr>
            <p:ph idx="1"/>
          </p:nvPr>
        </p:nvSpPr>
        <p:spPr/>
        <p:txBody>
          <a:bodyPr>
            <a:normAutofit fontScale="62500" lnSpcReduction="20000"/>
          </a:bodyPr>
          <a:lstStyle/>
          <a:p>
            <a:r>
              <a:rPr lang="en-US" sz="4800" b="1" dirty="0"/>
              <a:t>MINOCA:  Determining Pathophysiology</a:t>
            </a:r>
            <a:br>
              <a:rPr lang="en-US" sz="4800" b="1" dirty="0"/>
            </a:br>
            <a:r>
              <a:rPr lang="en-US" sz="4400" dirty="0"/>
              <a:t>HARP (Women’s Heart Attack Research Program)</a:t>
            </a:r>
            <a:endParaRPr lang="en-CA" dirty="0"/>
          </a:p>
        </p:txBody>
      </p:sp>
      <p:grpSp>
        <p:nvGrpSpPr>
          <p:cNvPr id="25" name="Group 24">
            <a:extLst>
              <a:ext uri="{FF2B5EF4-FFF2-40B4-BE49-F238E27FC236}">
                <a16:creationId xmlns:a16="http://schemas.microsoft.com/office/drawing/2014/main" id="{B4C3CE6C-A960-FC9B-CF18-83E1B27085C2}"/>
              </a:ext>
            </a:extLst>
          </p:cNvPr>
          <p:cNvGrpSpPr/>
          <p:nvPr/>
        </p:nvGrpSpPr>
        <p:grpSpPr>
          <a:xfrm>
            <a:off x="653912" y="1633294"/>
            <a:ext cx="5644786" cy="3721011"/>
            <a:chOff x="-58322" y="1709305"/>
            <a:chExt cx="6581032" cy="3990726"/>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6260" t="36394" r="2443" b="7143"/>
            <a:stretch/>
          </p:blipFill>
          <p:spPr>
            <a:xfrm>
              <a:off x="1644082" y="2124755"/>
              <a:ext cx="1359353" cy="1016455"/>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1001"/>
            <a:stretch/>
          </p:blipFill>
          <p:spPr>
            <a:xfrm>
              <a:off x="519961" y="3318782"/>
              <a:ext cx="3607594" cy="1188923"/>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0215" t="36347" r="32534" b="7190"/>
            <a:stretch/>
          </p:blipFill>
          <p:spPr>
            <a:xfrm>
              <a:off x="-58322" y="4663734"/>
              <a:ext cx="1183616" cy="1016455"/>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1001"/>
            <a:stretch/>
          </p:blipFill>
          <p:spPr>
            <a:xfrm>
              <a:off x="1957208" y="4620920"/>
              <a:ext cx="3274388" cy="1079111"/>
            </a:xfrm>
            <a:prstGeom prst="rect">
              <a:avLst/>
            </a:prstGeom>
          </p:spPr>
        </p:pic>
        <p:pic>
          <p:nvPicPr>
            <p:cNvPr id="8195" name="Picture 3" descr="C:\Users\SLM04\AppData\Local\Microsoft\Windows\INetCache\IE\MJY0YCM8\85px-OCR-A_char_Plus_Sign.svg[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6464" y="4777107"/>
              <a:ext cx="475236" cy="67092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053465" y="2230520"/>
              <a:ext cx="1261867" cy="767449"/>
            </a:xfrm>
            <a:prstGeom prst="rect">
              <a:avLst/>
            </a:prstGeom>
            <a:noFill/>
          </p:spPr>
          <p:txBody>
            <a:bodyPr wrap="none" rtlCol="0">
              <a:spAutoFit/>
            </a:bodyPr>
            <a:lstStyle/>
            <a:p>
              <a:r>
                <a:rPr lang="en-US" sz="4050" dirty="0"/>
                <a:t>46%</a:t>
              </a:r>
            </a:p>
          </p:txBody>
        </p:sp>
        <p:sp>
          <p:nvSpPr>
            <p:cNvPr id="10" name="TextBox 9"/>
            <p:cNvSpPr txBox="1"/>
            <p:nvPr/>
          </p:nvSpPr>
          <p:spPr>
            <a:xfrm>
              <a:off x="5260843" y="4921370"/>
              <a:ext cx="1261867" cy="767449"/>
            </a:xfrm>
            <a:prstGeom prst="rect">
              <a:avLst/>
            </a:prstGeom>
            <a:noFill/>
          </p:spPr>
          <p:txBody>
            <a:bodyPr wrap="none" rtlCol="0">
              <a:spAutoFit/>
            </a:bodyPr>
            <a:lstStyle/>
            <a:p>
              <a:r>
                <a:rPr lang="en-US" sz="4050" dirty="0"/>
                <a:t>85%</a:t>
              </a:r>
            </a:p>
          </p:txBody>
        </p:sp>
        <p:sp>
          <p:nvSpPr>
            <p:cNvPr id="11" name="TextBox 10"/>
            <p:cNvSpPr txBox="1"/>
            <p:nvPr/>
          </p:nvSpPr>
          <p:spPr>
            <a:xfrm>
              <a:off x="4127555" y="3448479"/>
              <a:ext cx="1261867" cy="767449"/>
            </a:xfrm>
            <a:prstGeom prst="rect">
              <a:avLst/>
            </a:prstGeom>
            <a:noFill/>
          </p:spPr>
          <p:txBody>
            <a:bodyPr wrap="none" rtlCol="0">
              <a:spAutoFit/>
            </a:bodyPr>
            <a:lstStyle/>
            <a:p>
              <a:r>
                <a:rPr lang="en-US" sz="4050" dirty="0"/>
                <a:t>73%</a:t>
              </a:r>
            </a:p>
          </p:txBody>
        </p:sp>
        <p:sp>
          <p:nvSpPr>
            <p:cNvPr id="9" name="TextBox 8"/>
            <p:cNvSpPr txBox="1"/>
            <p:nvPr/>
          </p:nvSpPr>
          <p:spPr>
            <a:xfrm>
              <a:off x="1906713" y="1709305"/>
              <a:ext cx="725124" cy="429112"/>
            </a:xfrm>
            <a:prstGeom prst="rect">
              <a:avLst/>
            </a:prstGeom>
            <a:noFill/>
          </p:spPr>
          <p:txBody>
            <a:bodyPr wrap="none" rtlCol="0">
              <a:spAutoFit/>
            </a:bodyPr>
            <a:lstStyle/>
            <a:p>
              <a:r>
                <a:rPr lang="en-US" sz="2000" b="1" dirty="0"/>
                <a:t>OCT</a:t>
              </a:r>
            </a:p>
          </p:txBody>
        </p:sp>
        <p:sp>
          <p:nvSpPr>
            <p:cNvPr id="14" name="TextBox 13"/>
            <p:cNvSpPr txBox="1"/>
            <p:nvPr/>
          </p:nvSpPr>
          <p:spPr>
            <a:xfrm>
              <a:off x="593224" y="2936342"/>
              <a:ext cx="803991" cy="429112"/>
            </a:xfrm>
            <a:prstGeom prst="rect">
              <a:avLst/>
            </a:prstGeom>
            <a:noFill/>
          </p:spPr>
          <p:txBody>
            <a:bodyPr wrap="none" rtlCol="0">
              <a:spAutoFit/>
            </a:bodyPr>
            <a:lstStyle/>
            <a:p>
              <a:r>
                <a:rPr lang="en-US" sz="2000" b="1" dirty="0"/>
                <a:t>CMR</a:t>
              </a:r>
            </a:p>
          </p:txBody>
        </p:sp>
      </p:grpSp>
      <p:sp>
        <p:nvSpPr>
          <p:cNvPr id="12" name="TextBox 11"/>
          <p:cNvSpPr txBox="1"/>
          <p:nvPr/>
        </p:nvSpPr>
        <p:spPr>
          <a:xfrm>
            <a:off x="2112439" y="1139150"/>
            <a:ext cx="8004799" cy="369332"/>
          </a:xfrm>
          <a:prstGeom prst="rect">
            <a:avLst/>
          </a:prstGeom>
          <a:noFill/>
        </p:spPr>
        <p:txBody>
          <a:bodyPr wrap="square" rtlCol="0">
            <a:spAutoFit/>
          </a:bodyPr>
          <a:lstStyle/>
          <a:p>
            <a:r>
              <a:rPr lang="en-US" dirty="0"/>
              <a:t>n =  301 Women with AMI: 170 MINOCA                     145 OCT, 116 CMR             </a:t>
            </a:r>
          </a:p>
        </p:txBody>
      </p:sp>
      <p:sp>
        <p:nvSpPr>
          <p:cNvPr id="17" name="TextBox 16">
            <a:extLst>
              <a:ext uri="{FF2B5EF4-FFF2-40B4-BE49-F238E27FC236}">
                <a16:creationId xmlns:a16="http://schemas.microsoft.com/office/drawing/2014/main" id="{CE996FEF-D303-10C1-2550-01B5414AC13D}"/>
              </a:ext>
            </a:extLst>
          </p:cNvPr>
          <p:cNvSpPr txBox="1"/>
          <p:nvPr/>
        </p:nvSpPr>
        <p:spPr>
          <a:xfrm>
            <a:off x="286881" y="6097244"/>
            <a:ext cx="3151697" cy="276999"/>
          </a:xfrm>
          <a:prstGeom prst="rect">
            <a:avLst/>
          </a:prstGeom>
          <a:noFill/>
        </p:spPr>
        <p:txBody>
          <a:bodyPr wrap="none" rtlCol="0">
            <a:spAutoFit/>
          </a:bodyPr>
          <a:lstStyle/>
          <a:p>
            <a:r>
              <a:rPr lang="en-CA" sz="1200" dirty="0">
                <a:latin typeface="Calibri" panose="020F0502020204030204" pitchFamily="34" charset="0"/>
                <a:ea typeface="Times New Roman" panose="02020603050405020304" pitchFamily="18" charset="0"/>
                <a:cs typeface="Calibri" panose="020F0502020204030204" pitchFamily="34" charset="0"/>
              </a:rPr>
              <a:t>Reynolds H et al.  Circulation 2021;143:624-640</a:t>
            </a:r>
            <a:endParaRPr lang="en-CA" sz="1200" dirty="0">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087FF5EF-18E0-0410-E501-4C89E10CD2FE}"/>
              </a:ext>
            </a:extLst>
          </p:cNvPr>
          <p:cNvPicPr>
            <a:picLocks noChangeAspect="1"/>
          </p:cNvPicPr>
          <p:nvPr/>
        </p:nvPicPr>
        <p:blipFill rotWithShape="1">
          <a:blip r:embed="rId6"/>
          <a:srcRect l="1202" t="146" r="4213" b="-146"/>
          <a:stretch/>
        </p:blipFill>
        <p:spPr>
          <a:xfrm>
            <a:off x="6858000" y="1615045"/>
            <a:ext cx="4398877" cy="3157288"/>
          </a:xfrm>
          <a:prstGeom prst="rect">
            <a:avLst/>
          </a:prstGeom>
        </p:spPr>
      </p:pic>
      <p:sp>
        <p:nvSpPr>
          <p:cNvPr id="27" name="Arrow: Right 26">
            <a:extLst>
              <a:ext uri="{FF2B5EF4-FFF2-40B4-BE49-F238E27FC236}">
                <a16:creationId xmlns:a16="http://schemas.microsoft.com/office/drawing/2014/main" id="{9B87BD26-46EF-4124-A07D-BE200CA073C9}"/>
              </a:ext>
            </a:extLst>
          </p:cNvPr>
          <p:cNvSpPr/>
          <p:nvPr/>
        </p:nvSpPr>
        <p:spPr>
          <a:xfrm rot="10800000" flipH="1" flipV="1">
            <a:off x="6255903" y="1259607"/>
            <a:ext cx="405186" cy="12841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TextBox 27">
            <a:extLst>
              <a:ext uri="{FF2B5EF4-FFF2-40B4-BE49-F238E27FC236}">
                <a16:creationId xmlns:a16="http://schemas.microsoft.com/office/drawing/2014/main" id="{EDFAD44B-B8A9-CCA1-26E0-A21307151239}"/>
              </a:ext>
            </a:extLst>
          </p:cNvPr>
          <p:cNvSpPr txBox="1"/>
          <p:nvPr/>
        </p:nvSpPr>
        <p:spPr>
          <a:xfrm>
            <a:off x="8494269" y="4758450"/>
            <a:ext cx="2647158" cy="830997"/>
          </a:xfrm>
          <a:prstGeom prst="rect">
            <a:avLst/>
          </a:prstGeom>
          <a:noFill/>
        </p:spPr>
        <p:txBody>
          <a:bodyPr wrap="square" rtlCol="0">
            <a:spAutoFit/>
          </a:bodyPr>
          <a:lstStyle/>
          <a:p>
            <a:r>
              <a:rPr lang="en-US" sz="1600" b="1" dirty="0"/>
              <a:t>63.8% ischemic</a:t>
            </a:r>
          </a:p>
          <a:p>
            <a:r>
              <a:rPr lang="en-US" sz="1600" b="1" dirty="0"/>
              <a:t>20.7% nonischemic</a:t>
            </a:r>
          </a:p>
          <a:p>
            <a:r>
              <a:rPr lang="en-US" sz="1600" b="1" dirty="0"/>
              <a:t>15.5% no mechanism </a:t>
            </a:r>
            <a:endParaRPr lang="en-CA" sz="1600" b="1" dirty="0"/>
          </a:p>
        </p:txBody>
      </p:sp>
      <p:sp>
        <p:nvSpPr>
          <p:cNvPr id="8" name="TextBox 7">
            <a:extLst>
              <a:ext uri="{FF2B5EF4-FFF2-40B4-BE49-F238E27FC236}">
                <a16:creationId xmlns:a16="http://schemas.microsoft.com/office/drawing/2014/main" id="{FA2E880D-18C6-C841-F085-14E9F73F450F}"/>
              </a:ext>
            </a:extLst>
          </p:cNvPr>
          <p:cNvSpPr txBox="1"/>
          <p:nvPr/>
        </p:nvSpPr>
        <p:spPr>
          <a:xfrm>
            <a:off x="1800849" y="4368801"/>
            <a:ext cx="621965" cy="400110"/>
          </a:xfrm>
          <a:prstGeom prst="rect">
            <a:avLst/>
          </a:prstGeom>
          <a:noFill/>
        </p:spPr>
        <p:txBody>
          <a:bodyPr wrap="none" rtlCol="0">
            <a:spAutoFit/>
          </a:bodyPr>
          <a:lstStyle/>
          <a:p>
            <a:r>
              <a:rPr lang="en-US" sz="2000" b="1" dirty="0"/>
              <a:t>OCT</a:t>
            </a:r>
          </a:p>
        </p:txBody>
      </p:sp>
      <p:sp>
        <p:nvSpPr>
          <p:cNvPr id="13" name="TextBox 12">
            <a:extLst>
              <a:ext uri="{FF2B5EF4-FFF2-40B4-BE49-F238E27FC236}">
                <a16:creationId xmlns:a16="http://schemas.microsoft.com/office/drawing/2014/main" id="{A3A97A96-28AC-45F3-67E2-20C68C15E0F3}"/>
              </a:ext>
            </a:extLst>
          </p:cNvPr>
          <p:cNvSpPr txBox="1"/>
          <p:nvPr/>
        </p:nvSpPr>
        <p:spPr>
          <a:xfrm>
            <a:off x="1731877" y="4973894"/>
            <a:ext cx="689612" cy="400110"/>
          </a:xfrm>
          <a:prstGeom prst="rect">
            <a:avLst/>
          </a:prstGeom>
          <a:noFill/>
        </p:spPr>
        <p:txBody>
          <a:bodyPr wrap="none" rtlCol="0">
            <a:spAutoFit/>
          </a:bodyPr>
          <a:lstStyle/>
          <a:p>
            <a:r>
              <a:rPr lang="en-US" sz="2000" b="1" dirty="0"/>
              <a:t>CMR</a:t>
            </a:r>
          </a:p>
        </p:txBody>
      </p:sp>
      <p:sp>
        <p:nvSpPr>
          <p:cNvPr id="18" name="TextBox 17">
            <a:extLst>
              <a:ext uri="{FF2B5EF4-FFF2-40B4-BE49-F238E27FC236}">
                <a16:creationId xmlns:a16="http://schemas.microsoft.com/office/drawing/2014/main" id="{637DA327-2DD6-61A9-F8A8-A6D28C87C90B}"/>
              </a:ext>
            </a:extLst>
          </p:cNvPr>
          <p:cNvSpPr txBox="1"/>
          <p:nvPr/>
        </p:nvSpPr>
        <p:spPr>
          <a:xfrm>
            <a:off x="1461049" y="5489335"/>
            <a:ext cx="4398877" cy="400110"/>
          </a:xfrm>
          <a:prstGeom prst="rect">
            <a:avLst/>
          </a:prstGeom>
          <a:noFill/>
        </p:spPr>
        <p:txBody>
          <a:bodyPr wrap="square" rtlCol="0">
            <a:spAutoFit/>
          </a:bodyPr>
          <a:lstStyle/>
          <a:p>
            <a:r>
              <a:rPr lang="en-US" sz="2000" b="1" dirty="0"/>
              <a:t>no etiology determined  15%</a:t>
            </a:r>
            <a:endParaRPr lang="en-CA" sz="2000" b="1" dirty="0"/>
          </a:p>
        </p:txBody>
      </p:sp>
      <p:sp>
        <p:nvSpPr>
          <p:cNvPr id="19" name="Date Placeholder 18">
            <a:extLst>
              <a:ext uri="{FF2B5EF4-FFF2-40B4-BE49-F238E27FC236}">
                <a16:creationId xmlns:a16="http://schemas.microsoft.com/office/drawing/2014/main" id="{41D9569F-325A-9925-5777-51883B11EA9F}"/>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176615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7463D1-A41E-45D1-85DA-8DFA90484A2C}"/>
              </a:ext>
            </a:extLst>
          </p:cNvPr>
          <p:cNvSpPr/>
          <p:nvPr/>
        </p:nvSpPr>
        <p:spPr>
          <a:xfrm>
            <a:off x="705059" y="1556792"/>
            <a:ext cx="10781880" cy="1025024"/>
          </a:xfrm>
          <a:prstGeom prst="rect">
            <a:avLst/>
          </a:prstGeom>
        </p:spPr>
        <p:txBody>
          <a:bodyPr wrap="square" lIns="91440" tIns="45720" rIns="91440" bIns="45720" anchor="t">
            <a:spAutoFit/>
          </a:bodyPr>
          <a:lstStyle/>
          <a:p>
            <a:pPr algn="ctr">
              <a:lnSpc>
                <a:spcPct val="120000"/>
              </a:lnSpc>
            </a:pPr>
            <a:r>
              <a:rPr lang="en-US" sz="2000" b="1" dirty="0">
                <a:latin typeface="Arial Nova Cond"/>
              </a:rPr>
              <a:t>© Canadian Cardiovascular Society. 2023. All rights reserved. </a:t>
            </a:r>
          </a:p>
          <a:p>
            <a:pPr algn="ctr">
              <a:lnSpc>
                <a:spcPct val="120000"/>
              </a:lnSpc>
            </a:pPr>
            <a:r>
              <a:rPr lang="en-US" sz="1600" dirty="0">
                <a:latin typeface="Arial Nova Cond"/>
              </a:rPr>
              <a:t>Distribution, transmission or republication is strictly prohibited without the prior written permission of the Canadian Cardiovascular Society.</a:t>
            </a:r>
          </a:p>
        </p:txBody>
      </p:sp>
      <p:sp>
        <p:nvSpPr>
          <p:cNvPr id="5" name="Content Placeholder 6">
            <a:extLst>
              <a:ext uri="{FF2B5EF4-FFF2-40B4-BE49-F238E27FC236}">
                <a16:creationId xmlns:a16="http://schemas.microsoft.com/office/drawing/2014/main" id="{6B30CB7F-0217-409A-8CC7-704849E6BDD7}"/>
              </a:ext>
            </a:extLst>
          </p:cNvPr>
          <p:cNvSpPr txBox="1">
            <a:spLocks/>
          </p:cNvSpPr>
          <p:nvPr/>
        </p:nvSpPr>
        <p:spPr bwMode="auto">
          <a:xfrm>
            <a:off x="838201" y="3068960"/>
            <a:ext cx="10515599" cy="266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b="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b="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b="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b="0">
                <a:solidFill>
                  <a:schemeClr val="tx1"/>
                </a:solidFill>
                <a:latin typeface="+mn-lt"/>
                <a:ea typeface="+mn-ea"/>
                <a:cs typeface="+mn-cs"/>
              </a:defRPr>
            </a:lvl5pPr>
            <a:lvl6pPr marL="2514600" indent="-228600" algn="l" rtl="0" fontAlgn="base">
              <a:spcBef>
                <a:spcPct val="20000"/>
              </a:spcBef>
              <a:spcAft>
                <a:spcPct val="0"/>
              </a:spcAft>
              <a:buChar char="»"/>
              <a:defRPr sz="1200" b="1">
                <a:solidFill>
                  <a:schemeClr val="tx1"/>
                </a:solidFill>
                <a:latin typeface="+mn-lt"/>
                <a:ea typeface="+mn-ea"/>
                <a:cs typeface="+mn-cs"/>
              </a:defRPr>
            </a:lvl6pPr>
            <a:lvl7pPr marL="2971800" indent="-228600" algn="l" rtl="0" fontAlgn="base">
              <a:spcBef>
                <a:spcPct val="20000"/>
              </a:spcBef>
              <a:spcAft>
                <a:spcPct val="0"/>
              </a:spcAft>
              <a:buChar char="»"/>
              <a:defRPr sz="1200" b="1">
                <a:solidFill>
                  <a:schemeClr val="tx1"/>
                </a:solidFill>
                <a:latin typeface="+mn-lt"/>
                <a:ea typeface="+mn-ea"/>
                <a:cs typeface="+mn-cs"/>
              </a:defRPr>
            </a:lvl7pPr>
            <a:lvl8pPr marL="3429000" indent="-228600" algn="l" rtl="0" fontAlgn="base">
              <a:spcBef>
                <a:spcPct val="20000"/>
              </a:spcBef>
              <a:spcAft>
                <a:spcPct val="0"/>
              </a:spcAft>
              <a:buChar char="»"/>
              <a:defRPr sz="1200" b="1">
                <a:solidFill>
                  <a:schemeClr val="tx1"/>
                </a:solidFill>
                <a:latin typeface="+mn-lt"/>
                <a:ea typeface="+mn-ea"/>
                <a:cs typeface="+mn-cs"/>
              </a:defRPr>
            </a:lvl8pPr>
            <a:lvl9pPr marL="3886200" indent="-228600" algn="l" rtl="0" fontAlgn="base">
              <a:spcBef>
                <a:spcPct val="20000"/>
              </a:spcBef>
              <a:spcAft>
                <a:spcPct val="0"/>
              </a:spcAft>
              <a:buChar char="»"/>
              <a:defRPr sz="1200" b="1">
                <a:solidFill>
                  <a:schemeClr val="tx1"/>
                </a:solidFill>
                <a:latin typeface="+mn-lt"/>
                <a:ea typeface="+mn-ea"/>
                <a:cs typeface="+mn-cs"/>
              </a:defRPr>
            </a:lvl9pPr>
          </a:lstStyle>
          <a:p>
            <a:pPr eaLnBrk="1" hangingPunct="1">
              <a:spcBef>
                <a:spcPts val="1800"/>
              </a:spcBef>
            </a:pPr>
            <a:r>
              <a:rPr lang="en-US" altLang="en-US" sz="1600" kern="0" dirty="0">
                <a:latin typeface="Arial Nova Cond" panose="020B0506020202020204" pitchFamily="34" charset="0"/>
              </a:rPr>
              <a:t>For medical institution internal education or training (i.e. grand rounds, medical college/classroom education, etc.), kindly consider and implement the following:</a:t>
            </a:r>
          </a:p>
          <a:p>
            <a:pPr lvl="1" eaLnBrk="1" hangingPunct="1"/>
            <a:r>
              <a:rPr lang="en-US" altLang="en-US" sz="1200" kern="0" dirty="0">
                <a:latin typeface="Arial Nova Cond" panose="020B0506020202020204" pitchFamily="34" charset="0"/>
              </a:rPr>
              <a:t>Include the citation for the Canadian Journal of Cardiology</a:t>
            </a:r>
          </a:p>
          <a:p>
            <a:pPr lvl="1" eaLnBrk="1" hangingPunct="1"/>
            <a:r>
              <a:rPr lang="en-US" altLang="en-US" sz="1200" kern="0" dirty="0">
                <a:latin typeface="Arial Nova Cond" panose="020B0506020202020204" pitchFamily="34" charset="0"/>
              </a:rPr>
              <a:t>Add ‘Reproduced with permission from the Canadian Cardiovascular Society. [insert year].’</a:t>
            </a:r>
          </a:p>
          <a:p>
            <a:pPr lvl="1" eaLnBrk="1" hangingPunct="1"/>
            <a:r>
              <a:rPr lang="en-US" altLang="en-US" sz="1200" kern="0" dirty="0">
                <a:latin typeface="Arial Nova Cond" panose="020B0506020202020204" pitchFamily="34" charset="0"/>
              </a:rPr>
              <a:t>Avoid use of CCS logos or trademarks on slides, tools or publications that are not the property of the CCS</a:t>
            </a:r>
          </a:p>
          <a:p>
            <a:pPr lvl="1" eaLnBrk="1" hangingPunct="1"/>
            <a:r>
              <a:rPr lang="en-US" altLang="en-US" sz="1200" kern="0" dirty="0">
                <a:latin typeface="Arial Nova Cond" panose="020B0506020202020204" pitchFamily="34" charset="0"/>
              </a:rPr>
              <a:t>Do not modify the slide content and, the layout and CCS branding on the Guideline-related slides</a:t>
            </a:r>
          </a:p>
          <a:p>
            <a:pPr lvl="1" eaLnBrk="1" hangingPunct="1"/>
            <a:r>
              <a:rPr lang="en-US" altLang="en-US" sz="1200" kern="0" dirty="0">
                <a:latin typeface="Arial Nova Cond" panose="020B0506020202020204" pitchFamily="34" charset="0"/>
              </a:rPr>
              <a:t>Guideline recommendations must be reproduced exactly as published </a:t>
            </a:r>
          </a:p>
          <a:p>
            <a:pPr eaLnBrk="1" hangingPunct="1">
              <a:spcBef>
                <a:spcPts val="1800"/>
              </a:spcBef>
            </a:pPr>
            <a:r>
              <a:rPr lang="en-US" altLang="en-US" sz="1600" kern="0" dirty="0">
                <a:latin typeface="Arial Nova Cond" panose="020B0506020202020204" pitchFamily="34" charset="0"/>
              </a:rPr>
              <a:t>For an industry supported or involved program, permissions are required:</a:t>
            </a:r>
          </a:p>
          <a:p>
            <a:pPr lvl="1" eaLnBrk="1" hangingPunct="1"/>
            <a:r>
              <a:rPr lang="en-US" altLang="en-US" sz="1200" kern="0" dirty="0">
                <a:latin typeface="Arial Nova Cond" panose="020B0506020202020204" pitchFamily="34" charset="0"/>
              </a:rPr>
              <a:t>If content is published in the Canadian Journal of Cardiology, permissions must be sought through our publisher Elsevier (www.onlinecjc.com)</a:t>
            </a:r>
          </a:p>
          <a:p>
            <a:pPr lvl="1" eaLnBrk="1" hangingPunct="1"/>
            <a:r>
              <a:rPr lang="en-US" altLang="en-US" sz="1200" kern="0" dirty="0">
                <a:latin typeface="Arial Nova Cond" panose="020B0506020202020204" pitchFamily="34" charset="0"/>
              </a:rPr>
              <a:t>If content is property of the CCS, contact </a:t>
            </a:r>
            <a:r>
              <a:rPr lang="en-US" altLang="en-US" sz="1200" kern="0" dirty="0">
                <a:latin typeface="Arial Nova Cond" panose="020B0506020202020204" pitchFamily="34" charset="0"/>
                <a:hlinkClick r:id="rId2"/>
              </a:rPr>
              <a:t>guidelines@ccs.ca</a:t>
            </a:r>
            <a:r>
              <a:rPr lang="en-US" altLang="en-US" sz="1200" kern="0" dirty="0">
                <a:latin typeface="Arial Nova Cond" panose="020B0506020202020204" pitchFamily="34" charset="0"/>
              </a:rPr>
              <a:t>   </a:t>
            </a:r>
          </a:p>
        </p:txBody>
      </p:sp>
      <p:sp>
        <p:nvSpPr>
          <p:cNvPr id="7" name="Date Placeholder 6">
            <a:extLst>
              <a:ext uri="{FF2B5EF4-FFF2-40B4-BE49-F238E27FC236}">
                <a16:creationId xmlns:a16="http://schemas.microsoft.com/office/drawing/2014/main" id="{FCABD2BC-E54E-A929-331E-451EF1DE4092}"/>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880539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F23F886-2CC7-8172-2B99-4B2F4E739371}"/>
              </a:ext>
            </a:extLst>
          </p:cNvPr>
          <p:cNvSpPr>
            <a:spLocks noGrp="1"/>
          </p:cNvSpPr>
          <p:nvPr>
            <p:ph idx="1"/>
          </p:nvPr>
        </p:nvSpPr>
        <p:spPr/>
        <p:txBody>
          <a:bodyPr/>
          <a:lstStyle/>
          <a:p>
            <a:r>
              <a:rPr lang="en-US" sz="4400" b="1" dirty="0"/>
              <a:t>MINOCA – Prognosis </a:t>
            </a:r>
            <a:endParaRPr lang="en-CA" b="1" dirty="0"/>
          </a:p>
        </p:txBody>
      </p:sp>
      <p:sp>
        <p:nvSpPr>
          <p:cNvPr id="4" name="TextBox 3">
            <a:extLst>
              <a:ext uri="{FF2B5EF4-FFF2-40B4-BE49-F238E27FC236}">
                <a16:creationId xmlns:a16="http://schemas.microsoft.com/office/drawing/2014/main" id="{8A2FE76D-E3DD-BDFA-C670-1D90B5730D99}"/>
              </a:ext>
            </a:extLst>
          </p:cNvPr>
          <p:cNvSpPr txBox="1"/>
          <p:nvPr/>
        </p:nvSpPr>
        <p:spPr>
          <a:xfrm>
            <a:off x="304800" y="6167083"/>
            <a:ext cx="3159968" cy="276999"/>
          </a:xfrm>
          <a:prstGeom prst="rect">
            <a:avLst/>
          </a:prstGeom>
          <a:noFill/>
        </p:spPr>
        <p:txBody>
          <a:bodyPr wrap="none" rtlCol="0">
            <a:spAutoFit/>
          </a:bodyPr>
          <a:lstStyle/>
          <a:p>
            <a:r>
              <a:rPr lang="en-CA" sz="1200" dirty="0">
                <a:latin typeface="+mj-lt"/>
                <a:ea typeface="Times New Roman" panose="02020603050405020304" pitchFamily="18" charset="0"/>
              </a:rPr>
              <a:t>Barr PR, et al.  Heart Lung Circ 2018;27:165-174</a:t>
            </a:r>
            <a:endParaRPr lang="en-CA" sz="1200" dirty="0">
              <a:latin typeface="+mj-lt"/>
            </a:endParaRPr>
          </a:p>
        </p:txBody>
      </p:sp>
      <p:pic>
        <p:nvPicPr>
          <p:cNvPr id="6" name="Picture 5">
            <a:extLst>
              <a:ext uri="{FF2B5EF4-FFF2-40B4-BE49-F238E27FC236}">
                <a16:creationId xmlns:a16="http://schemas.microsoft.com/office/drawing/2014/main" id="{AE353C3B-73BE-668E-07B8-26FEAC22ACBB}"/>
              </a:ext>
            </a:extLst>
          </p:cNvPr>
          <p:cNvPicPr>
            <a:picLocks noChangeAspect="1"/>
          </p:cNvPicPr>
          <p:nvPr/>
        </p:nvPicPr>
        <p:blipFill rotWithShape="1">
          <a:blip r:embed="rId3"/>
          <a:srcRect l="2132" t="2976" r="2368" b="13943"/>
          <a:stretch/>
        </p:blipFill>
        <p:spPr>
          <a:xfrm>
            <a:off x="2599764" y="1371600"/>
            <a:ext cx="6822142" cy="4161915"/>
          </a:xfrm>
          <a:prstGeom prst="rect">
            <a:avLst/>
          </a:prstGeom>
          <a:ln>
            <a:solidFill>
              <a:schemeClr val="tx1"/>
            </a:solidFill>
          </a:ln>
        </p:spPr>
      </p:pic>
      <p:sp>
        <p:nvSpPr>
          <p:cNvPr id="7" name="TextBox 6">
            <a:extLst>
              <a:ext uri="{FF2B5EF4-FFF2-40B4-BE49-F238E27FC236}">
                <a16:creationId xmlns:a16="http://schemas.microsoft.com/office/drawing/2014/main" id="{C335397D-EB12-BD22-11B4-DC48A044C1C6}"/>
              </a:ext>
            </a:extLst>
          </p:cNvPr>
          <p:cNvSpPr txBox="1"/>
          <p:nvPr/>
        </p:nvSpPr>
        <p:spPr>
          <a:xfrm>
            <a:off x="2599764" y="5533515"/>
            <a:ext cx="6822142" cy="584775"/>
          </a:xfrm>
          <a:prstGeom prst="rect">
            <a:avLst/>
          </a:prstGeom>
          <a:solidFill>
            <a:srgbClr val="FFFF00"/>
          </a:solidFill>
          <a:ln>
            <a:solidFill>
              <a:schemeClr val="tx1"/>
            </a:solidFill>
          </a:ln>
        </p:spPr>
        <p:txBody>
          <a:bodyPr wrap="square" rtlCol="0">
            <a:spAutoFit/>
          </a:bodyPr>
          <a:lstStyle/>
          <a:p>
            <a:pPr algn="ctr"/>
            <a:r>
              <a:rPr lang="en-US" sz="1600" dirty="0">
                <a:latin typeface="Calibri" panose="020F0502020204030204" pitchFamily="34" charset="0"/>
                <a:ea typeface="Times New Roman" panose="02020603050405020304" pitchFamily="18" charset="0"/>
              </a:rPr>
              <a:t>~ 1/3 mortality/non-fatal MI of those w/ obstructive CAD (4.6% vs 14.3%)</a:t>
            </a:r>
          </a:p>
          <a:p>
            <a:pPr algn="ctr"/>
            <a:r>
              <a:rPr lang="en-US" sz="1600" dirty="0">
                <a:latin typeface="Calibri" panose="020F0502020204030204" pitchFamily="34" charset="0"/>
                <a:ea typeface="Times New Roman" panose="02020603050405020304" pitchFamily="18" charset="0"/>
              </a:rPr>
              <a:t>2x  mortality/non-fatal MI vs. no ASCVD - (4.6% vs 2.2%)</a:t>
            </a:r>
            <a:endParaRPr lang="en-US" dirty="0">
              <a:latin typeface="Calibri" panose="020F0502020204030204" pitchFamily="34" charset="0"/>
              <a:ea typeface="Times New Roman" panose="02020603050405020304" pitchFamily="18" charset="0"/>
            </a:endParaRPr>
          </a:p>
        </p:txBody>
      </p:sp>
      <p:sp>
        <p:nvSpPr>
          <p:cNvPr id="9" name="Date Placeholder 8">
            <a:extLst>
              <a:ext uri="{FF2B5EF4-FFF2-40B4-BE49-F238E27FC236}">
                <a16:creationId xmlns:a16="http://schemas.microsoft.com/office/drawing/2014/main" id="{15AC71BD-3E32-A3E5-4538-C2316FA144F9}"/>
              </a:ext>
            </a:extLst>
          </p:cNvPr>
          <p:cNvSpPr>
            <a:spLocks noGrp="1"/>
          </p:cNvSpPr>
          <p:nvPr>
            <p:ph type="dt" sz="half" idx="2"/>
          </p:nvPr>
        </p:nvSpPr>
        <p:spPr/>
        <p:txBody>
          <a:bodyPr/>
          <a:lstStyle/>
          <a:p>
            <a:r>
              <a:rPr lang="en-US"/>
              <a:t>© Canadian Cardiovascular Society 2023. All rights reserved. </a:t>
            </a:r>
            <a:endParaRPr lang="en-CA" dirty="0"/>
          </a:p>
        </p:txBody>
      </p:sp>
      <p:sp>
        <p:nvSpPr>
          <p:cNvPr id="12" name="Text Placeholder 2">
            <a:extLst>
              <a:ext uri="{FF2B5EF4-FFF2-40B4-BE49-F238E27FC236}">
                <a16:creationId xmlns:a16="http://schemas.microsoft.com/office/drawing/2014/main" id="{C91DE8C9-574B-B2D0-AF0A-010D02BEB794}"/>
              </a:ext>
            </a:extLst>
          </p:cNvPr>
          <p:cNvSpPr txBox="1">
            <a:spLocks/>
          </p:cNvSpPr>
          <p:nvPr/>
        </p:nvSpPr>
        <p:spPr>
          <a:xfrm>
            <a:off x="2634054" y="990600"/>
            <a:ext cx="7862047" cy="2661911"/>
          </a:xfrm>
          <a:prstGeom prst="rect">
            <a:avLst/>
          </a:prstGeom>
        </p:spPr>
        <p:txBody>
          <a:bodyPr>
            <a:normAutofit/>
          </a:bodyPr>
          <a:lstStyle>
            <a:lvl1pPr marL="0" indent="0" algn="l" defTabSz="609570" rtl="0" eaLnBrk="1" latinLnBrk="0" hangingPunct="1">
              <a:spcBef>
                <a:spcPct val="20000"/>
              </a:spcBef>
              <a:buFont typeface="Arial"/>
              <a:buNone/>
              <a:defRPr sz="4400" b="0" kern="1200">
                <a:solidFill>
                  <a:schemeClr val="tx1"/>
                </a:solidFill>
                <a:latin typeface="+mn-lt"/>
                <a:ea typeface="+mn-ea"/>
                <a:cs typeface="+mn-cs"/>
              </a:defRPr>
            </a:lvl1pPr>
            <a:lvl2pPr marL="609569" indent="0" algn="l" defTabSz="609570" rtl="0" eaLnBrk="1" latinLnBrk="0" hangingPunct="1">
              <a:spcBef>
                <a:spcPct val="20000"/>
              </a:spcBef>
              <a:buFont typeface="Arial"/>
              <a:buNone/>
              <a:defRPr sz="3733" kern="1200">
                <a:solidFill>
                  <a:schemeClr val="tx1"/>
                </a:solidFill>
                <a:latin typeface="+mn-lt"/>
                <a:ea typeface="+mn-ea"/>
                <a:cs typeface="+mn-cs"/>
              </a:defRPr>
            </a:lvl2pPr>
            <a:lvl3pPr marL="1523923" indent="-304784" algn="l" defTabSz="609570" rtl="0" eaLnBrk="1" latinLnBrk="0" hangingPunct="1">
              <a:spcBef>
                <a:spcPct val="20000"/>
              </a:spcBef>
              <a:buFont typeface="Arial"/>
              <a:buChar char="•"/>
              <a:defRPr sz="3200" kern="1200">
                <a:solidFill>
                  <a:schemeClr val="tx1">
                    <a:lumMod val="65000"/>
                    <a:lumOff val="35000"/>
                  </a:schemeClr>
                </a:solidFill>
                <a:latin typeface="+mn-lt"/>
                <a:ea typeface="+mn-ea"/>
                <a:cs typeface="+mn-cs"/>
              </a:defRPr>
            </a:lvl3pPr>
            <a:lvl4pPr marL="2133493" indent="-304784" algn="l" defTabSz="609570" rtl="0" eaLnBrk="1" latinLnBrk="0" hangingPunct="1">
              <a:spcBef>
                <a:spcPct val="20000"/>
              </a:spcBef>
              <a:buFont typeface="Arial"/>
              <a:buChar char="–"/>
              <a:defRPr sz="2667" kern="1200">
                <a:solidFill>
                  <a:schemeClr val="tx1">
                    <a:lumMod val="65000"/>
                    <a:lumOff val="35000"/>
                  </a:schemeClr>
                </a:solidFill>
                <a:latin typeface="+mn-lt"/>
                <a:ea typeface="+mn-ea"/>
                <a:cs typeface="+mn-cs"/>
              </a:defRPr>
            </a:lvl4pPr>
            <a:lvl5pPr marL="2743063" indent="-304784" algn="l" defTabSz="609570" rtl="0" eaLnBrk="1" latinLnBrk="0" hangingPunct="1">
              <a:spcBef>
                <a:spcPct val="20000"/>
              </a:spcBef>
              <a:buFont typeface="Arial"/>
              <a:buChar char="»"/>
              <a:defRPr sz="2667" kern="1200">
                <a:solidFill>
                  <a:schemeClr val="tx1">
                    <a:lumMod val="65000"/>
                    <a:lumOff val="35000"/>
                  </a:schemeClr>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1"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50800"/>
            <a:r>
              <a:rPr lang="en-US" sz="2000" b="1">
                <a:latin typeface="Calibri" panose="020F0502020204030204" pitchFamily="34" charset="0"/>
                <a:ea typeface="Times New Roman" panose="02020603050405020304" pitchFamily="18" charset="0"/>
              </a:rPr>
              <a:t>Single-center study -2070  AMI pts (15% MINOCA); 10 yr f/u</a:t>
            </a:r>
          </a:p>
          <a:p>
            <a:pPr marL="533400" lvl="1"/>
            <a:endParaRPr lang="en-US" sz="2000" b="1">
              <a:latin typeface="Calibri" panose="020F0502020204030204" pitchFamily="34" charset="0"/>
              <a:ea typeface="Times New Roman" panose="02020603050405020304" pitchFamily="18" charset="0"/>
            </a:endParaRPr>
          </a:p>
          <a:p>
            <a:pPr marL="533400" lvl="1"/>
            <a:endParaRPr lang="en-US">
              <a:latin typeface="Calibri" panose="020F0502020204030204" pitchFamily="34" charset="0"/>
              <a:ea typeface="Times New Roman" panose="02020603050405020304" pitchFamily="18" charset="0"/>
            </a:endParaRPr>
          </a:p>
          <a:p>
            <a:pPr marL="533400" lvl="1"/>
            <a:endParaRPr lang="en-US">
              <a:latin typeface="Calibri" panose="020F0502020204030204" pitchFamily="34" charset="0"/>
              <a:ea typeface="Times New Roman" panose="02020603050405020304" pitchFamily="18" charset="0"/>
            </a:endParaRPr>
          </a:p>
          <a:p>
            <a:pPr marL="533400" lvl="1"/>
            <a:endParaRPr lang="en-US">
              <a:latin typeface="Calibri" panose="020F0502020204030204" pitchFamily="34" charset="0"/>
              <a:ea typeface="Times New Roman" panose="02020603050405020304" pitchFamily="18" charset="0"/>
            </a:endParaRPr>
          </a:p>
          <a:p>
            <a:pPr marL="533400" lvl="1"/>
            <a:endParaRPr lang="en-US" dirty="0">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13098252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22EEE-BF2B-2E8C-FEFF-7484D06EDAC3}"/>
              </a:ext>
            </a:extLst>
          </p:cNvPr>
          <p:cNvSpPr>
            <a:spLocks noGrp="1"/>
          </p:cNvSpPr>
          <p:nvPr>
            <p:ph type="title"/>
          </p:nvPr>
        </p:nvSpPr>
        <p:spPr>
          <a:prstGeom prst="rect">
            <a:avLst/>
          </a:prstGeom>
        </p:spPr>
        <p:txBody>
          <a:bodyPr/>
          <a:lstStyle/>
          <a:p>
            <a:r>
              <a:rPr lang="en-US" b="1" dirty="0"/>
              <a:t>Diagnostic Investigations FOR MINOCA</a:t>
            </a:r>
            <a:endParaRPr lang="en-CA" b="1" dirty="0"/>
          </a:p>
        </p:txBody>
      </p:sp>
      <p:sp>
        <p:nvSpPr>
          <p:cNvPr id="3" name="Text Placeholder 2">
            <a:extLst>
              <a:ext uri="{FF2B5EF4-FFF2-40B4-BE49-F238E27FC236}">
                <a16:creationId xmlns:a16="http://schemas.microsoft.com/office/drawing/2014/main" id="{C2332805-1944-0FC2-F754-084FD0C17AAB}"/>
              </a:ext>
            </a:extLst>
          </p:cNvPr>
          <p:cNvSpPr>
            <a:spLocks noGrp="1"/>
          </p:cNvSpPr>
          <p:nvPr>
            <p:ph type="body" sz="quarter" idx="10"/>
          </p:nvPr>
        </p:nvSpPr>
        <p:spPr/>
        <p:txBody>
          <a:bodyPr>
            <a:normAutofit/>
          </a:bodyPr>
          <a:lstStyle/>
          <a:p>
            <a:r>
              <a:rPr lang="en-US" sz="2400" dirty="0"/>
              <a:t>Judy Luu, MD PhD</a:t>
            </a:r>
          </a:p>
          <a:p>
            <a:endParaRPr lang="en-CA" sz="2400" dirty="0"/>
          </a:p>
        </p:txBody>
      </p:sp>
      <p:sp>
        <p:nvSpPr>
          <p:cNvPr id="6" name="Date Placeholder 5">
            <a:extLst>
              <a:ext uri="{FF2B5EF4-FFF2-40B4-BE49-F238E27FC236}">
                <a16:creationId xmlns:a16="http://schemas.microsoft.com/office/drawing/2014/main" id="{BDEE27D3-FBDD-008B-F2F0-7EA3377E3E91}"/>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1078946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8069845-A19D-EF99-ECF8-2425ECD78647}"/>
              </a:ext>
            </a:extLst>
          </p:cNvPr>
          <p:cNvSpPr txBox="1"/>
          <p:nvPr/>
        </p:nvSpPr>
        <p:spPr>
          <a:xfrm>
            <a:off x="1703511" y="1590933"/>
            <a:ext cx="8784976" cy="707886"/>
          </a:xfrm>
          <a:prstGeom prst="rect">
            <a:avLst/>
          </a:prstGeom>
          <a:noFill/>
        </p:spPr>
        <p:txBody>
          <a:bodyPr wrap="square"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I have/do not have relationships with for-profit and not-for-profit organizations over the past two years:</a:t>
            </a:r>
          </a:p>
        </p:txBody>
      </p:sp>
      <p:graphicFrame>
        <p:nvGraphicFramePr>
          <p:cNvPr id="8" name="Table 7">
            <a:extLst>
              <a:ext uri="{FF2B5EF4-FFF2-40B4-BE49-F238E27FC236}">
                <a16:creationId xmlns:a16="http://schemas.microsoft.com/office/drawing/2014/main" id="{346859D9-390C-CEC9-4B56-EFA3F40831AE}"/>
              </a:ext>
            </a:extLst>
          </p:cNvPr>
          <p:cNvGraphicFramePr>
            <a:graphicFrameLocks noGrp="1"/>
          </p:cNvGraphicFramePr>
          <p:nvPr>
            <p:extLst>
              <p:ext uri="{D42A27DB-BD31-4B8C-83A1-F6EECF244321}">
                <p14:modId xmlns:p14="http://schemas.microsoft.com/office/powerpoint/2010/main" val="3325647823"/>
              </p:ext>
            </p:extLst>
          </p:nvPr>
        </p:nvGraphicFramePr>
        <p:xfrm>
          <a:off x="609600" y="2356029"/>
          <a:ext cx="11049000" cy="3564309"/>
        </p:xfrm>
        <a:graphic>
          <a:graphicData uri="http://schemas.openxmlformats.org/drawingml/2006/table">
            <a:tbl>
              <a:tblPr firstRow="1" bandRow="1">
                <a:tableStyleId>{F5AB1C69-6EDB-4FF4-983F-18BD219EF322}</a:tableStyleId>
              </a:tblPr>
              <a:tblGrid>
                <a:gridCol w="3556146">
                  <a:extLst>
                    <a:ext uri="{9D8B030D-6E8A-4147-A177-3AD203B41FA5}">
                      <a16:colId xmlns:a16="http://schemas.microsoft.com/office/drawing/2014/main" val="3327610896"/>
                    </a:ext>
                  </a:extLst>
                </a:gridCol>
                <a:gridCol w="4235513">
                  <a:extLst>
                    <a:ext uri="{9D8B030D-6E8A-4147-A177-3AD203B41FA5}">
                      <a16:colId xmlns:a16="http://schemas.microsoft.com/office/drawing/2014/main" val="1952303198"/>
                    </a:ext>
                  </a:extLst>
                </a:gridCol>
                <a:gridCol w="3257341">
                  <a:extLst>
                    <a:ext uri="{9D8B030D-6E8A-4147-A177-3AD203B41FA5}">
                      <a16:colId xmlns:a16="http://schemas.microsoft.com/office/drawing/2014/main" val="741542345"/>
                    </a:ext>
                  </a:extLst>
                </a:gridCol>
              </a:tblGrid>
              <a:tr h="628915">
                <a:tc>
                  <a:txBody>
                    <a:bodyPr/>
                    <a:lstStyle/>
                    <a:p>
                      <a:pPr algn="ctr"/>
                      <a:r>
                        <a:rPr lang="en-US" sz="1600" dirty="0"/>
                        <a:t>NATURE OF RELATIONSHIP</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600" dirty="0"/>
                        <a:t>NAME OF THE FOR-PROFIT OR NOT-FOR-PROFIT ORGANIZATION</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600" dirty="0"/>
                        <a:t>DESCRIPTION OF RELATIONSHIP</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485841013"/>
                  </a:ext>
                </a:extLst>
              </a:tr>
              <a:tr h="554926">
                <a:tc>
                  <a:txBody>
                    <a:bodyPr/>
                    <a:lstStyle/>
                    <a:p>
                      <a:pPr algn="l"/>
                      <a:r>
                        <a:rPr lang="en-US" sz="1400" dirty="0"/>
                        <a:t>Any direct financial payments including receipt of honoraria</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dirty="0"/>
                        <a:t>McGill University Health Centre</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dirty="0"/>
                        <a:t>No relation to topic</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899716357"/>
                  </a:ext>
                </a:extLst>
              </a:tr>
              <a:tr h="554926">
                <a:tc>
                  <a:txBody>
                    <a:bodyPr/>
                    <a:lstStyle/>
                    <a:p>
                      <a:pPr algn="l"/>
                      <a:r>
                        <a:rPr lang="en-US" sz="1400" dirty="0"/>
                        <a:t>Membership on advisory boards or speakers’ bureaus</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dirty="0"/>
                        <a:t>X</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dirty="0"/>
                        <a:t>X</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072972087"/>
                  </a:ext>
                </a:extLst>
              </a:tr>
              <a:tr h="413338">
                <a:tc>
                  <a:txBody>
                    <a:bodyPr/>
                    <a:lstStyle/>
                    <a:p>
                      <a:pPr algn="l"/>
                      <a:r>
                        <a:rPr lang="en-US" sz="1400" dirty="0"/>
                        <a:t>Funded grants of clinical trials</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dirty="0"/>
                        <a:t>X</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dirty="0"/>
                        <a:t>X</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4199206297"/>
                  </a:ext>
                </a:extLst>
              </a:tr>
              <a:tr h="413338">
                <a:tc>
                  <a:txBody>
                    <a:bodyPr/>
                    <a:lstStyle/>
                    <a:p>
                      <a:pPr algn="l"/>
                      <a:r>
                        <a:rPr lang="en-US" sz="1400" dirty="0"/>
                        <a:t>Patents on a drug, product or device</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dirty="0"/>
                        <a:t>X</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dirty="0"/>
                        <a:t>X</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454491535"/>
                  </a:ext>
                </a:extLst>
              </a:tr>
              <a:tr h="998866">
                <a:tc>
                  <a:txBody>
                    <a:bodyPr/>
                    <a:lstStyle/>
                    <a:p>
                      <a:pPr algn="l"/>
                      <a:r>
                        <a:rPr lang="en-US" sz="1400" dirty="0"/>
                        <a:t>All other investments/relationship that could be seen as having the potential to influence the content of the educational activity</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dirty="0"/>
                        <a:t>X</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dirty="0"/>
                        <a:t>X</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223182232"/>
                  </a:ext>
                </a:extLst>
              </a:tr>
            </a:tbl>
          </a:graphicData>
        </a:graphic>
      </p:graphicFrame>
      <p:sp>
        <p:nvSpPr>
          <p:cNvPr id="2" name="TextBox 1">
            <a:extLst>
              <a:ext uri="{FF2B5EF4-FFF2-40B4-BE49-F238E27FC236}">
                <a16:creationId xmlns:a16="http://schemas.microsoft.com/office/drawing/2014/main" id="{EEFB1C4D-9381-064F-6A68-F2C5A95000D1}"/>
              </a:ext>
            </a:extLst>
          </p:cNvPr>
          <p:cNvSpPr txBox="1"/>
          <p:nvPr/>
        </p:nvSpPr>
        <p:spPr>
          <a:xfrm>
            <a:off x="609600" y="1185728"/>
            <a:ext cx="1905000" cy="369332"/>
          </a:xfrm>
          <a:prstGeom prst="rect">
            <a:avLst/>
          </a:prstGeom>
          <a:solidFill>
            <a:srgbClr val="00B2A9"/>
          </a:solidFill>
        </p:spPr>
        <p:txBody>
          <a:bodyPr wrap="square">
            <a:spAutoFit/>
          </a:bodyPr>
          <a:lstStyle/>
          <a:p>
            <a:r>
              <a:rPr lang="en-US" sz="1800" b="1" dirty="0">
                <a:solidFill>
                  <a:schemeClr val="bg1"/>
                </a:solidFill>
              </a:rPr>
              <a:t>Judy Luu MD PhD</a:t>
            </a:r>
            <a:endParaRPr lang="en-CA" sz="1800" b="1" dirty="0">
              <a:solidFill>
                <a:schemeClr val="bg1"/>
              </a:solidFill>
            </a:endParaRPr>
          </a:p>
        </p:txBody>
      </p:sp>
      <p:sp>
        <p:nvSpPr>
          <p:cNvPr id="3" name="Content Placeholder 2">
            <a:extLst>
              <a:ext uri="{FF2B5EF4-FFF2-40B4-BE49-F238E27FC236}">
                <a16:creationId xmlns:a16="http://schemas.microsoft.com/office/drawing/2014/main" id="{81C608A9-FD89-5AC6-234E-4F784962864E}"/>
              </a:ext>
            </a:extLst>
          </p:cNvPr>
          <p:cNvSpPr>
            <a:spLocks noGrp="1"/>
          </p:cNvSpPr>
          <p:nvPr>
            <p:ph idx="1"/>
          </p:nvPr>
        </p:nvSpPr>
        <p:spPr>
          <a:xfrm>
            <a:off x="609600" y="297053"/>
            <a:ext cx="10357647" cy="721343"/>
          </a:xfrm>
        </p:spPr>
        <p:txBody>
          <a:bodyPr>
            <a:normAutofit fontScale="85000" lnSpcReduction="10000"/>
          </a:bodyPr>
          <a:lstStyle/>
          <a:p>
            <a:r>
              <a:rPr lang="en-US" b="1" dirty="0"/>
              <a:t>PROGRAM DISCLOSURE OF COMMERCIAL SUPPORT</a:t>
            </a:r>
          </a:p>
        </p:txBody>
      </p:sp>
      <p:sp>
        <p:nvSpPr>
          <p:cNvPr id="10" name="Date Placeholder 9">
            <a:extLst>
              <a:ext uri="{FF2B5EF4-FFF2-40B4-BE49-F238E27FC236}">
                <a16:creationId xmlns:a16="http://schemas.microsoft.com/office/drawing/2014/main" id="{69FD5C16-A7EF-27B3-61B6-E2ED45A05A2B}"/>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36503928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43887C8-1694-6480-5380-6899D58E6B58}"/>
              </a:ext>
            </a:extLst>
          </p:cNvPr>
          <p:cNvSpPr>
            <a:spLocks noGrp="1"/>
          </p:cNvSpPr>
          <p:nvPr>
            <p:ph type="body" sz="quarter" idx="14"/>
          </p:nvPr>
        </p:nvSpPr>
        <p:spPr/>
        <p:txBody>
          <a:bodyPr/>
          <a:lstStyle/>
          <a:p>
            <a:pPr marL="0" indent="0">
              <a:buNone/>
            </a:pPr>
            <a:r>
              <a:rPr lang="en-US" sz="3200" dirty="0"/>
              <a:t>At the completion of this section, participants should be able to:</a:t>
            </a:r>
          </a:p>
          <a:p>
            <a:pPr marL="0" indent="0">
              <a:buNone/>
            </a:pPr>
            <a:endParaRPr lang="en-US" sz="3200" dirty="0"/>
          </a:p>
          <a:p>
            <a:pPr marL="514338" indent="-514338">
              <a:buFont typeface="+mj-lt"/>
              <a:buAutoNum type="arabicPeriod"/>
            </a:pPr>
            <a:r>
              <a:rPr lang="en-US" sz="3200" dirty="0"/>
              <a:t>Demonstrate comprehension of invasive and non-invasive diagnostic algorithms of MINOCA</a:t>
            </a:r>
          </a:p>
          <a:p>
            <a:endParaRPr lang="en-US" sz="3200" dirty="0"/>
          </a:p>
          <a:p>
            <a:endParaRPr lang="en-CA" dirty="0"/>
          </a:p>
        </p:txBody>
      </p:sp>
      <p:sp>
        <p:nvSpPr>
          <p:cNvPr id="9" name="Content Placeholder 8">
            <a:extLst>
              <a:ext uri="{FF2B5EF4-FFF2-40B4-BE49-F238E27FC236}">
                <a16:creationId xmlns:a16="http://schemas.microsoft.com/office/drawing/2014/main" id="{DAEF6D65-9F3E-22C2-870F-6E941B0055A4}"/>
              </a:ext>
            </a:extLst>
          </p:cNvPr>
          <p:cNvSpPr>
            <a:spLocks noGrp="1"/>
          </p:cNvSpPr>
          <p:nvPr>
            <p:ph idx="1"/>
          </p:nvPr>
        </p:nvSpPr>
        <p:spPr/>
        <p:txBody>
          <a:bodyPr/>
          <a:lstStyle/>
          <a:p>
            <a:r>
              <a:rPr lang="en-US" sz="4400" b="1" dirty="0"/>
              <a:t>LEARNING OBJECTIVES</a:t>
            </a:r>
          </a:p>
          <a:p>
            <a:endParaRPr lang="en-CA" dirty="0"/>
          </a:p>
        </p:txBody>
      </p:sp>
      <p:sp>
        <p:nvSpPr>
          <p:cNvPr id="6" name="Date Placeholder 5">
            <a:extLst>
              <a:ext uri="{FF2B5EF4-FFF2-40B4-BE49-F238E27FC236}">
                <a16:creationId xmlns:a16="http://schemas.microsoft.com/office/drawing/2014/main" id="{85023DED-976B-DBE1-BB76-DA7004D85471}"/>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84168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E6DBF66-8F01-B0E4-39EE-059B81844167}"/>
              </a:ext>
            </a:extLst>
          </p:cNvPr>
          <p:cNvSpPr>
            <a:spLocks noGrp="1"/>
          </p:cNvSpPr>
          <p:nvPr>
            <p:ph idx="1"/>
          </p:nvPr>
        </p:nvSpPr>
        <p:spPr/>
        <p:txBody>
          <a:bodyPr/>
          <a:lstStyle/>
          <a:p>
            <a:r>
              <a:rPr lang="en-US" sz="4400" b="1" dirty="0"/>
              <a:t>Diagnostic Pathway for MINOCA</a:t>
            </a:r>
            <a:endParaRPr lang="en-CA" dirty="0"/>
          </a:p>
        </p:txBody>
      </p:sp>
      <p:sp>
        <p:nvSpPr>
          <p:cNvPr id="5" name="TextBox 4">
            <a:extLst>
              <a:ext uri="{FF2B5EF4-FFF2-40B4-BE49-F238E27FC236}">
                <a16:creationId xmlns:a16="http://schemas.microsoft.com/office/drawing/2014/main" id="{61A00EC8-BC9F-D74C-1B78-2ECA9678CF4E}"/>
              </a:ext>
            </a:extLst>
          </p:cNvPr>
          <p:cNvSpPr txBox="1"/>
          <p:nvPr/>
        </p:nvSpPr>
        <p:spPr>
          <a:xfrm>
            <a:off x="822960" y="1723072"/>
            <a:ext cx="10591800" cy="2554545"/>
          </a:xfrm>
          <a:prstGeom prst="rect">
            <a:avLst/>
          </a:prstGeom>
          <a:noFill/>
        </p:spPr>
        <p:txBody>
          <a:bodyPr wrap="square">
            <a:spAutoFit/>
          </a:bodyPr>
          <a:lstStyle/>
          <a:p>
            <a:pPr marL="285750" indent="-285750">
              <a:buFont typeface="Arial" panose="020B0604020202020204" pitchFamily="34" charset="0"/>
              <a:buChar char="•"/>
            </a:pPr>
            <a:r>
              <a:rPr lang="en-US" sz="3200" b="1" dirty="0"/>
              <a:t>Multimodality imaging </a:t>
            </a:r>
            <a:r>
              <a:rPr lang="en-US" sz="3200" dirty="0"/>
              <a:t>is essential for MINOCA workup and often necessary to determine underlying etiology.</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a:t>Choice of imaging modalities depend on </a:t>
            </a:r>
            <a:r>
              <a:rPr lang="en-US" sz="3200" u="sng" dirty="0"/>
              <a:t>clinical factors</a:t>
            </a:r>
            <a:r>
              <a:rPr lang="en-US" sz="3200" dirty="0"/>
              <a:t>, </a:t>
            </a:r>
            <a:r>
              <a:rPr lang="en-US" sz="3200" u="sng" dirty="0"/>
              <a:t>medical center expertise</a:t>
            </a:r>
            <a:r>
              <a:rPr lang="en-US" sz="3200" dirty="0"/>
              <a:t>, and </a:t>
            </a:r>
            <a:r>
              <a:rPr lang="en-US" sz="3200" u="sng" dirty="0"/>
              <a:t>availability/accessibility</a:t>
            </a:r>
            <a:r>
              <a:rPr lang="en-US" sz="3200" dirty="0"/>
              <a:t>.</a:t>
            </a:r>
          </a:p>
        </p:txBody>
      </p:sp>
      <p:sp>
        <p:nvSpPr>
          <p:cNvPr id="7" name="Date Placeholder 6">
            <a:extLst>
              <a:ext uri="{FF2B5EF4-FFF2-40B4-BE49-F238E27FC236}">
                <a16:creationId xmlns:a16="http://schemas.microsoft.com/office/drawing/2014/main" id="{A07E4F9A-6F0E-3CB0-43B6-9D62B1BE1D2B}"/>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1404805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653384-7B56-BC75-F490-73FB8C1D0D63}"/>
              </a:ext>
            </a:extLst>
          </p:cNvPr>
          <p:cNvPicPr>
            <a:picLocks noChangeAspect="1"/>
          </p:cNvPicPr>
          <p:nvPr/>
        </p:nvPicPr>
        <p:blipFill rotWithShape="1">
          <a:blip r:embed="rId2"/>
          <a:srcRect l="15880" t="6260" r="3998" b="68251"/>
          <a:stretch/>
        </p:blipFill>
        <p:spPr>
          <a:xfrm>
            <a:off x="838200" y="1371600"/>
            <a:ext cx="10780861" cy="4438606"/>
          </a:xfrm>
          <a:prstGeom prst="rect">
            <a:avLst/>
          </a:prstGeom>
        </p:spPr>
      </p:pic>
      <p:sp>
        <p:nvSpPr>
          <p:cNvPr id="5" name="Content Placeholder 4">
            <a:extLst>
              <a:ext uri="{FF2B5EF4-FFF2-40B4-BE49-F238E27FC236}">
                <a16:creationId xmlns:a16="http://schemas.microsoft.com/office/drawing/2014/main" id="{BECB7F5E-3647-D86C-E8E5-95AFB55F39DA}"/>
              </a:ext>
            </a:extLst>
          </p:cNvPr>
          <p:cNvSpPr>
            <a:spLocks noGrp="1"/>
          </p:cNvSpPr>
          <p:nvPr>
            <p:ph idx="1"/>
          </p:nvPr>
        </p:nvSpPr>
        <p:spPr/>
        <p:txBody>
          <a:bodyPr/>
          <a:lstStyle/>
          <a:p>
            <a:r>
              <a:rPr lang="en-US" sz="4400" b="1" dirty="0"/>
              <a:t>Diagnostic Pathway for MINOCA (Part 1)</a:t>
            </a:r>
            <a:endParaRPr lang="en-CA" dirty="0"/>
          </a:p>
        </p:txBody>
      </p:sp>
      <p:sp>
        <p:nvSpPr>
          <p:cNvPr id="7" name="Date Placeholder 6">
            <a:extLst>
              <a:ext uri="{FF2B5EF4-FFF2-40B4-BE49-F238E27FC236}">
                <a16:creationId xmlns:a16="http://schemas.microsoft.com/office/drawing/2014/main" id="{05F06B6C-9F89-791F-9945-D0DE116DA604}"/>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40710569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EC730-CC59-1D84-37B2-43F84D40992C}"/>
              </a:ext>
            </a:extLst>
          </p:cNvPr>
          <p:cNvSpPr>
            <a:spLocks noGrp="1"/>
          </p:cNvSpPr>
          <p:nvPr>
            <p:ph type="title" idx="4294967295"/>
          </p:nvPr>
        </p:nvSpPr>
        <p:spPr>
          <a:xfrm>
            <a:off x="0" y="381000"/>
            <a:ext cx="9144000" cy="762000"/>
          </a:xfrm>
          <a:prstGeom prst="rect">
            <a:avLst/>
          </a:prstGeom>
        </p:spPr>
        <p:txBody>
          <a:bodyPr>
            <a:normAutofit/>
          </a:bodyPr>
          <a:lstStyle/>
          <a:p>
            <a:r>
              <a:rPr lang="en-US" sz="3600" b="1" dirty="0"/>
              <a:t>Index Coronary Angio (</a:t>
            </a:r>
            <a:r>
              <a:rPr lang="en-US" sz="3600" dirty="0"/>
              <a:t>reported normal</a:t>
            </a:r>
            <a:r>
              <a:rPr lang="en-US" sz="3600" b="1" dirty="0"/>
              <a:t>)</a:t>
            </a:r>
          </a:p>
        </p:txBody>
      </p:sp>
      <p:pic>
        <p:nvPicPr>
          <p:cNvPr id="6" name="cath left inject LM and Cx4">
            <a:hlinkClick r:id="" action="ppaction://media"/>
            <a:extLst>
              <a:ext uri="{FF2B5EF4-FFF2-40B4-BE49-F238E27FC236}">
                <a16:creationId xmlns:a16="http://schemas.microsoft.com/office/drawing/2014/main" id="{ADBA1F53-F678-3DDE-7DED-83BDD71294E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5737" t="11621" r="6372" b="13379"/>
          <a:stretch/>
        </p:blipFill>
        <p:spPr>
          <a:xfrm>
            <a:off x="6096000" y="1295400"/>
            <a:ext cx="5332353" cy="4550273"/>
          </a:xfrm>
          <a:prstGeom prst="rect">
            <a:avLst/>
          </a:prstGeom>
        </p:spPr>
      </p:pic>
      <p:pic>
        <p:nvPicPr>
          <p:cNvPr id="4" name="Cath LV gram1">
            <a:hlinkClick r:id="" action="ppaction://media"/>
            <a:extLst>
              <a:ext uri="{FF2B5EF4-FFF2-40B4-BE49-F238E27FC236}">
                <a16:creationId xmlns:a16="http://schemas.microsoft.com/office/drawing/2014/main" id="{E48E5BF5-1C76-D777-972B-27C1D8D8D3B9}"/>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8130" t="13966" r="7494" b="14550"/>
          <a:stretch/>
        </p:blipFill>
        <p:spPr>
          <a:xfrm>
            <a:off x="685799" y="1295400"/>
            <a:ext cx="5370815" cy="4550273"/>
          </a:xfrm>
          <a:prstGeom prst="rect">
            <a:avLst/>
          </a:prstGeom>
        </p:spPr>
      </p:pic>
      <p:sp>
        <p:nvSpPr>
          <p:cNvPr id="9" name="Title 1">
            <a:extLst>
              <a:ext uri="{FF2B5EF4-FFF2-40B4-BE49-F238E27FC236}">
                <a16:creationId xmlns:a16="http://schemas.microsoft.com/office/drawing/2014/main" id="{3B2D0B42-13A3-4E9B-8FEF-BAD580B046A5}"/>
              </a:ext>
            </a:extLst>
          </p:cNvPr>
          <p:cNvSpPr txBox="1">
            <a:spLocks/>
          </p:cNvSpPr>
          <p:nvPr/>
        </p:nvSpPr>
        <p:spPr>
          <a:xfrm>
            <a:off x="685799" y="5800662"/>
            <a:ext cx="8001000" cy="965507"/>
          </a:xfrm>
          <a:prstGeom prst="rect">
            <a:avLst/>
          </a:prstGeom>
        </p:spPr>
        <p:txBody>
          <a:bodyPr vert="horz" lIns="91440" tIns="45720" rIns="91440" bIns="45720" rtlCol="0" anchor="ctr">
            <a:normAutofit fontScale="97500"/>
          </a:bodyPr>
          <a:lstStyle>
            <a:lvl1pPr algn="ctr" defTabSz="914377" rtl="0" eaLnBrk="1" latinLnBrk="0" hangingPunct="1">
              <a:spcBef>
                <a:spcPct val="0"/>
              </a:spcBef>
              <a:buNone/>
              <a:defRPr sz="3600" kern="1200">
                <a:solidFill>
                  <a:schemeClr val="tx1"/>
                </a:solidFill>
                <a:latin typeface="+mj-lt"/>
                <a:ea typeface="+mj-ea"/>
                <a:cs typeface="+mj-cs"/>
              </a:defRPr>
            </a:lvl1pPr>
          </a:lstStyle>
          <a:p>
            <a:pPr algn="l"/>
            <a:r>
              <a:rPr lang="en-US" sz="2800" dirty="0"/>
              <a:t>45F with arm numbness, chest pain (HS-</a:t>
            </a:r>
            <a:r>
              <a:rPr lang="en-US" sz="2800" dirty="0" err="1"/>
              <a:t>trops</a:t>
            </a:r>
            <a:r>
              <a:rPr lang="en-US" sz="2800" dirty="0"/>
              <a:t> 3000)</a:t>
            </a:r>
          </a:p>
        </p:txBody>
      </p:sp>
      <p:sp>
        <p:nvSpPr>
          <p:cNvPr id="8" name="Date Placeholder 7">
            <a:extLst>
              <a:ext uri="{FF2B5EF4-FFF2-40B4-BE49-F238E27FC236}">
                <a16:creationId xmlns:a16="http://schemas.microsoft.com/office/drawing/2014/main" id="{93277B70-4D51-1E3F-82D6-A766FC1CA990}"/>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127643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33" fill="hold"/>
                                        <p:tgtEl>
                                          <p:spTgt spid="6"/>
                                        </p:tgtEl>
                                      </p:cBhvr>
                                    </p:cmd>
                                  </p:childTnLst>
                                </p:cTn>
                              </p:par>
                              <p:par>
                                <p:cTn id="7" presetID="1" presetClass="mediacall" presetSubtype="0" fill="hold" nodeType="withEffect">
                                  <p:stCondLst>
                                    <p:cond delay="0"/>
                                  </p:stCondLst>
                                  <p:childTnLst>
                                    <p:cmd type="call" cmd="playFrom(0.0)">
                                      <p:cBhvr>
                                        <p:cTn id="8" dur="66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6"/>
                </p:tgtEl>
              </p:cMediaNode>
            </p:video>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video>
              <p:cMediaNode vol="80000">
                <p:cTn id="20" repeatCount="indefinite"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ath LAO caud RCA inject2">
            <a:hlinkClick r:id="" action="ppaction://media"/>
            <a:extLst>
              <a:ext uri="{FF2B5EF4-FFF2-40B4-BE49-F238E27FC236}">
                <a16:creationId xmlns:a16="http://schemas.microsoft.com/office/drawing/2014/main" id="{4A496ACF-F474-C833-F11B-139CF75ADA1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8154" t="14013" r="7471" b="15674"/>
          <a:stretch/>
        </p:blipFill>
        <p:spPr>
          <a:xfrm>
            <a:off x="762000" y="1371600"/>
            <a:ext cx="5334000" cy="4445001"/>
          </a:xfrm>
          <a:prstGeom prst="rect">
            <a:avLst/>
          </a:prstGeom>
        </p:spPr>
      </p:pic>
      <p:pic>
        <p:nvPicPr>
          <p:cNvPr id="5" name="cath LAO cran RCA inject3">
            <a:hlinkClick r:id="" action="ppaction://media"/>
            <a:extLst>
              <a:ext uri="{FF2B5EF4-FFF2-40B4-BE49-F238E27FC236}">
                <a16:creationId xmlns:a16="http://schemas.microsoft.com/office/drawing/2014/main" id="{1BF832EA-3AA6-A5F7-0B42-D115CDBCB0FB}"/>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113" t="9376" r="6362" b="12110"/>
          <a:stretch/>
        </p:blipFill>
        <p:spPr>
          <a:xfrm>
            <a:off x="6096001" y="1371601"/>
            <a:ext cx="5307463" cy="4445000"/>
          </a:xfrm>
          <a:prstGeom prst="rect">
            <a:avLst/>
          </a:prstGeom>
        </p:spPr>
      </p:pic>
      <p:sp>
        <p:nvSpPr>
          <p:cNvPr id="10" name="Title 1">
            <a:extLst>
              <a:ext uri="{FF2B5EF4-FFF2-40B4-BE49-F238E27FC236}">
                <a16:creationId xmlns:a16="http://schemas.microsoft.com/office/drawing/2014/main" id="{81EAAB67-1076-0521-1F3E-CB7C128A15E0}"/>
              </a:ext>
            </a:extLst>
          </p:cNvPr>
          <p:cNvSpPr>
            <a:spLocks noGrp="1"/>
          </p:cNvSpPr>
          <p:nvPr>
            <p:ph type="title" idx="4294967295"/>
          </p:nvPr>
        </p:nvSpPr>
        <p:spPr>
          <a:xfrm>
            <a:off x="0" y="381000"/>
            <a:ext cx="9144000" cy="762000"/>
          </a:xfrm>
          <a:prstGeom prst="rect">
            <a:avLst/>
          </a:prstGeom>
        </p:spPr>
        <p:txBody>
          <a:bodyPr>
            <a:normAutofit/>
          </a:bodyPr>
          <a:lstStyle/>
          <a:p>
            <a:r>
              <a:rPr lang="en-US" sz="3600" b="1" dirty="0"/>
              <a:t>Index Coronary Angio (</a:t>
            </a:r>
            <a:r>
              <a:rPr lang="en-US" sz="3600" dirty="0"/>
              <a:t>reported normal</a:t>
            </a:r>
            <a:r>
              <a:rPr lang="en-US" sz="3600" b="1" dirty="0"/>
              <a:t>)</a:t>
            </a:r>
          </a:p>
        </p:txBody>
      </p:sp>
      <p:sp>
        <p:nvSpPr>
          <p:cNvPr id="7" name="Date Placeholder 6">
            <a:extLst>
              <a:ext uri="{FF2B5EF4-FFF2-40B4-BE49-F238E27FC236}">
                <a16:creationId xmlns:a16="http://schemas.microsoft.com/office/drawing/2014/main" id="{566FAB14-95D9-F001-D41D-40B032AE2FD9}"/>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239134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33" fill="hold"/>
                                        <p:tgtEl>
                                          <p:spTgt spid="3"/>
                                        </p:tgtEl>
                                      </p:cBhvr>
                                    </p:cmd>
                                  </p:childTnLst>
                                </p:cTn>
                              </p:par>
                              <p:par>
                                <p:cTn id="7" presetID="1" presetClass="mediacall" presetSubtype="0" fill="hold" nodeType="withEffect">
                                  <p:stCondLst>
                                    <p:cond delay="0"/>
                                  </p:stCondLst>
                                  <p:childTnLst>
                                    <p:cmd type="call" cmd="playFrom(0.0)">
                                      <p:cBhvr>
                                        <p:cTn id="8" dur="65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3"/>
                                        </p:tgtEl>
                                      </p:cBhvr>
                                    </p:cmd>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video>
              <p:cMediaNode vol="80000">
                <p:cTn id="19" repeatCount="indefinite" fill="hold" display="0">
                  <p:stCondLst>
                    <p:cond delay="indefinite"/>
                  </p:stCondLst>
                </p:cTn>
                <p:tgtEl>
                  <p:spTgt spid="3"/>
                </p:tgtEl>
              </p:cMediaNode>
            </p:video>
            <p:video>
              <p:cMediaNode vol="80000">
                <p:cTn id="20" repeatCount="indefinite" fill="hold" display="0">
                  <p:stCondLst>
                    <p:cond delay="indefinite"/>
                  </p:stCondLst>
                </p:cTn>
                <p:tgtEl>
                  <p:spTgt spid="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653384-7B56-BC75-F490-73FB8C1D0D63}"/>
              </a:ext>
            </a:extLst>
          </p:cNvPr>
          <p:cNvPicPr>
            <a:picLocks noChangeAspect="1"/>
          </p:cNvPicPr>
          <p:nvPr/>
        </p:nvPicPr>
        <p:blipFill rotWithShape="1">
          <a:blip r:embed="rId3"/>
          <a:srcRect l="15880" t="6260" r="3998" b="49677"/>
          <a:stretch/>
        </p:blipFill>
        <p:spPr>
          <a:xfrm>
            <a:off x="2362200" y="37578"/>
            <a:ext cx="8029938" cy="5715000"/>
          </a:xfrm>
          <a:prstGeom prst="rect">
            <a:avLst/>
          </a:prstGeom>
        </p:spPr>
      </p:pic>
      <p:sp>
        <p:nvSpPr>
          <p:cNvPr id="7" name="Date Placeholder 6">
            <a:extLst>
              <a:ext uri="{FF2B5EF4-FFF2-40B4-BE49-F238E27FC236}">
                <a16:creationId xmlns:a16="http://schemas.microsoft.com/office/drawing/2014/main" id="{89EFAECB-397F-3A8A-4AF2-E13177ACF244}"/>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3023506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4-chamber-septal-zoom38">
            <a:hlinkClick r:id="" action="ppaction://media"/>
            <a:hlinkHover r:id="" action="ppaction://ole?verb=0"/>
            <a:extLst>
              <a:ext uri="{FF2B5EF4-FFF2-40B4-BE49-F238E27FC236}">
                <a16:creationId xmlns:a16="http://schemas.microsoft.com/office/drawing/2014/main" id="{EE977B99-2B26-44F8-2540-CFC00D53E3D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0"/>
          <a:srcRect l="14198" t="8450" r="12779"/>
          <a:stretch/>
        </p:blipFill>
        <p:spPr>
          <a:xfrm>
            <a:off x="98121" y="93393"/>
            <a:ext cx="3768271" cy="3223854"/>
          </a:xfrm>
          <a:prstGeom prst="rect">
            <a:avLst/>
          </a:prstGeom>
        </p:spPr>
      </p:pic>
      <p:pic>
        <p:nvPicPr>
          <p:cNvPr id="14" name="4-chamber-septal-zoom41">
            <a:hlinkClick r:id="" action="ppaction://media"/>
            <a:extLst>
              <a:ext uri="{FF2B5EF4-FFF2-40B4-BE49-F238E27FC236}">
                <a16:creationId xmlns:a16="http://schemas.microsoft.com/office/drawing/2014/main" id="{F0541ADD-B61E-ED3F-BC64-5E5EDA4CBD96}"/>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1"/>
          <a:srcRect l="24365" r="19424" b="1519"/>
          <a:stretch/>
        </p:blipFill>
        <p:spPr>
          <a:xfrm>
            <a:off x="3755720" y="93393"/>
            <a:ext cx="2819400" cy="3370680"/>
          </a:xfrm>
          <a:prstGeom prst="rect">
            <a:avLst/>
          </a:prstGeom>
        </p:spPr>
      </p:pic>
      <p:pic>
        <p:nvPicPr>
          <p:cNvPr id="15" name="Mid-short-axis30">
            <a:hlinkClick r:id="" action="ppaction://media"/>
            <a:extLst>
              <a:ext uri="{FF2B5EF4-FFF2-40B4-BE49-F238E27FC236}">
                <a16:creationId xmlns:a16="http://schemas.microsoft.com/office/drawing/2014/main" id="{DF4632AB-1C30-C95B-1F17-E1C8EA6E91D2}"/>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2"/>
          <a:srcRect l="11842" t="9212" r="11842" b="4180"/>
          <a:stretch/>
        </p:blipFill>
        <p:spPr>
          <a:xfrm>
            <a:off x="1542279" y="3251200"/>
            <a:ext cx="3793671" cy="2937915"/>
          </a:xfrm>
          <a:prstGeom prst="rect">
            <a:avLst/>
          </a:prstGeom>
        </p:spPr>
      </p:pic>
      <p:pic>
        <p:nvPicPr>
          <p:cNvPr id="16" name="short-axis-apical37">
            <a:hlinkClick r:id="" action="ppaction://media"/>
            <a:extLst>
              <a:ext uri="{FF2B5EF4-FFF2-40B4-BE49-F238E27FC236}">
                <a16:creationId xmlns:a16="http://schemas.microsoft.com/office/drawing/2014/main" id="{1B042293-3979-5FFA-2F14-E1DB47635520}"/>
              </a:ext>
            </a:extLst>
          </p:cNvPr>
          <p:cNvPicPr>
            <a:picLocks noChangeAspect="1"/>
          </p:cNvPicPr>
          <p:nvPr>
            <a:videoFile r:link="rId8"/>
            <p:extLst>
              <p:ext uri="{DAA4B4D4-6D71-4841-9C94-3DE7FCFB9230}">
                <p14:media xmlns:p14="http://schemas.microsoft.com/office/powerpoint/2010/main" r:embed="rId7"/>
              </p:ext>
            </p:extLst>
          </p:nvPr>
        </p:nvPicPr>
        <p:blipFill rotWithShape="1">
          <a:blip r:embed="rId13"/>
          <a:srcRect l="12468" t="7880" r="11384"/>
          <a:stretch/>
        </p:blipFill>
        <p:spPr>
          <a:xfrm>
            <a:off x="5310550" y="3200400"/>
            <a:ext cx="3620400" cy="2988715"/>
          </a:xfrm>
          <a:prstGeom prst="rect">
            <a:avLst/>
          </a:prstGeom>
        </p:spPr>
      </p:pic>
      <p:sp>
        <p:nvSpPr>
          <p:cNvPr id="5" name="Date Placeholder 4">
            <a:extLst>
              <a:ext uri="{FF2B5EF4-FFF2-40B4-BE49-F238E27FC236}">
                <a16:creationId xmlns:a16="http://schemas.microsoft.com/office/drawing/2014/main" id="{273502C6-9C27-3066-22CC-AB166AC134CE}"/>
              </a:ext>
            </a:extLst>
          </p:cNvPr>
          <p:cNvSpPr>
            <a:spLocks noGrp="1"/>
          </p:cNvSpPr>
          <p:nvPr>
            <p:ph type="dt" sz="half" idx="2"/>
          </p:nvPr>
        </p:nvSpPr>
        <p:spPr/>
        <p:txBody>
          <a:bodyPr/>
          <a:lstStyle/>
          <a:p>
            <a:r>
              <a:rPr lang="en-US"/>
              <a:t>© Canadian Cardiovascular Society 2023. All rights reserved. </a:t>
            </a:r>
            <a:endParaRPr lang="en-CA" dirty="0"/>
          </a:p>
        </p:txBody>
      </p:sp>
      <p:sp>
        <p:nvSpPr>
          <p:cNvPr id="20" name="Title 19">
            <a:extLst>
              <a:ext uri="{FF2B5EF4-FFF2-40B4-BE49-F238E27FC236}">
                <a16:creationId xmlns:a16="http://schemas.microsoft.com/office/drawing/2014/main" id="{2B2A4DBE-2CED-A12B-E109-D620E768E612}"/>
              </a:ext>
            </a:extLst>
          </p:cNvPr>
          <p:cNvSpPr>
            <a:spLocks noGrp="1"/>
          </p:cNvSpPr>
          <p:nvPr>
            <p:ph type="title" idx="4294967295"/>
          </p:nvPr>
        </p:nvSpPr>
        <p:spPr>
          <a:xfrm>
            <a:off x="7120750" y="878847"/>
            <a:ext cx="4394200" cy="1143000"/>
          </a:xfrm>
          <a:prstGeom prst="rect">
            <a:avLst/>
          </a:prstGeom>
        </p:spPr>
        <p:txBody>
          <a:bodyPr>
            <a:noAutofit/>
          </a:bodyPr>
          <a:lstStyle/>
          <a:p>
            <a:r>
              <a:rPr lang="en-US" sz="4400" b="1" dirty="0"/>
              <a:t>Transthoracic </a:t>
            </a:r>
            <a:br>
              <a:rPr lang="en-US" sz="4400" b="1" dirty="0"/>
            </a:br>
            <a:r>
              <a:rPr lang="en-US" sz="4400" b="1" dirty="0"/>
              <a:t>Echocardiography</a:t>
            </a:r>
          </a:p>
        </p:txBody>
      </p:sp>
    </p:spTree>
    <p:extLst>
      <p:ext uri="{BB962C8B-B14F-4D97-AF65-F5344CB8AC3E}">
        <p14:creationId xmlns:p14="http://schemas.microsoft.com/office/powerpoint/2010/main" val="258387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33" fill="hold"/>
                                        <p:tgtEl>
                                          <p:spTgt spid="13"/>
                                        </p:tgtEl>
                                      </p:cBhvr>
                                    </p:cmd>
                                  </p:childTnLst>
                                </p:cTn>
                              </p:par>
                              <p:par>
                                <p:cTn id="7" presetID="1" presetClass="mediacall" presetSubtype="0" fill="hold" nodeType="withEffect">
                                  <p:stCondLst>
                                    <p:cond delay="0"/>
                                  </p:stCondLst>
                                  <p:childTnLst>
                                    <p:cmd type="call" cmd="playFrom(0.0)">
                                      <p:cBhvr>
                                        <p:cTn id="8" dur="1166" fill="hold"/>
                                        <p:tgtEl>
                                          <p:spTgt spid="14"/>
                                        </p:tgtEl>
                                      </p:cBhvr>
                                    </p:cmd>
                                  </p:childTnLst>
                                </p:cTn>
                              </p:par>
                              <p:par>
                                <p:cTn id="9" presetID="1" presetClass="mediacall" presetSubtype="0" fill="hold" nodeType="withEffect">
                                  <p:stCondLst>
                                    <p:cond delay="0"/>
                                  </p:stCondLst>
                                  <p:childTnLst>
                                    <p:cmd type="call" cmd="playFrom(0.0)">
                                      <p:cBhvr>
                                        <p:cTn id="10" dur="1250" fill="hold"/>
                                        <p:tgtEl>
                                          <p:spTgt spid="15"/>
                                        </p:tgtEl>
                                      </p:cBhvr>
                                    </p:cmd>
                                  </p:childTnLst>
                                </p:cTn>
                              </p:par>
                              <p:par>
                                <p:cTn id="11" presetID="1" presetClass="mediacall" presetSubtype="0" fill="hold" nodeType="withEffect">
                                  <p:stCondLst>
                                    <p:cond delay="0"/>
                                  </p:stCondLst>
                                  <p:childTnLst>
                                    <p:cmd type="call" cmd="playFrom(0.0)">
                                      <p:cBhvr>
                                        <p:cTn id="12" dur="112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13"/>
                </p:tgtEl>
              </p:cMediaNode>
            </p:video>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3"/>
                                        </p:tgtEl>
                                      </p:cBhvr>
                                    </p:cmd>
                                  </p:childTnLst>
                                </p:cTn>
                              </p:par>
                            </p:childTnLst>
                          </p:cTn>
                        </p:par>
                      </p:childTnLst>
                    </p:cTn>
                  </p:par>
                </p:childTnLst>
              </p:cTn>
              <p:nextCondLst>
                <p:cond evt="onClick" delay="0">
                  <p:tgtEl>
                    <p:spTgt spid="13"/>
                  </p:tgtEl>
                </p:cond>
              </p:nextCondLst>
            </p:seq>
            <p:video>
              <p:cMediaNode vol="90000">
                <p:cTn id="19" repeatCount="indefinite" fill="hold" display="0">
                  <p:stCondLst>
                    <p:cond delay="indefinite"/>
                  </p:stCondLst>
                </p:cTn>
                <p:tgtEl>
                  <p:spTgt spid="14"/>
                </p:tgtEl>
              </p:cMediaNode>
            </p:video>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4"/>
                                        </p:tgtEl>
                                      </p:cBhvr>
                                    </p:cmd>
                                  </p:childTnLst>
                                </p:cTn>
                              </p:par>
                            </p:childTnLst>
                          </p:cTn>
                        </p:par>
                      </p:childTnLst>
                    </p:cTn>
                  </p:par>
                </p:childTnLst>
              </p:cTn>
              <p:nextCondLst>
                <p:cond evt="onClick" delay="0">
                  <p:tgtEl>
                    <p:spTgt spid="14"/>
                  </p:tgtEl>
                </p:cond>
              </p:nextCondLst>
            </p:seq>
            <p:video>
              <p:cMediaNode vol="80000">
                <p:cTn id="25" repeatCount="indefinite" fill="hold" display="0">
                  <p:stCondLst>
                    <p:cond delay="indefinite"/>
                  </p:stCondLst>
                </p:cTn>
                <p:tgtEl>
                  <p:spTgt spid="15"/>
                </p:tgtEl>
              </p:cMediaNode>
            </p:video>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5"/>
                                        </p:tgtEl>
                                      </p:cBhvr>
                                    </p:cmd>
                                  </p:childTnLst>
                                </p:cTn>
                              </p:par>
                            </p:childTnLst>
                          </p:cTn>
                        </p:par>
                      </p:childTnLst>
                    </p:cTn>
                  </p:par>
                </p:childTnLst>
              </p:cTn>
              <p:nextCondLst>
                <p:cond evt="onClick" delay="0">
                  <p:tgtEl>
                    <p:spTgt spid="15"/>
                  </p:tgtEl>
                </p:cond>
              </p:nextCondLst>
            </p:seq>
            <p:video>
              <p:cMediaNode vol="80000">
                <p:cTn id="31" repeatCount="indefinite" fill="hold" display="0">
                  <p:stCondLst>
                    <p:cond delay="indefinite"/>
                  </p:stCondLst>
                </p:cTn>
                <p:tgtEl>
                  <p:spTgt spid="16"/>
                </p:tgtEl>
              </p:cMediaNode>
            </p:video>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4EE3DD-3192-9931-F1A7-6CE09D3CFDA8}"/>
              </a:ext>
            </a:extLst>
          </p:cNvPr>
          <p:cNvSpPr>
            <a:spLocks noGrp="1"/>
          </p:cNvSpPr>
          <p:nvPr>
            <p:ph idx="1"/>
          </p:nvPr>
        </p:nvSpPr>
        <p:spPr>
          <a:xfrm>
            <a:off x="612913" y="2438400"/>
            <a:ext cx="10972800" cy="3205762"/>
          </a:xfrm>
        </p:spPr>
        <p:txBody>
          <a:bodyPr/>
          <a:lstStyle/>
          <a:p>
            <a:r>
              <a:rPr lang="en-US" sz="1800" dirty="0"/>
              <a:t>These slides were presented at Vascular 2023 in Montreal, Quebec on October 26, 2023. Find this session On Demand on the </a:t>
            </a:r>
            <a:r>
              <a:rPr lang="en-US" sz="1800" dirty="0">
                <a:solidFill>
                  <a:srgbClr val="0070C0"/>
                </a:solidFill>
                <a:hlinkClick r:id="rId2">
                  <a:extLst>
                    <a:ext uri="{A12FA001-AC4F-418D-AE19-62706E023703}">
                      <ahyp:hlinkClr xmlns:ahyp="http://schemas.microsoft.com/office/drawing/2018/hyperlinkcolor" val="tx"/>
                    </a:ext>
                  </a:extLst>
                </a:hlinkClick>
              </a:rPr>
              <a:t>Vascular 2023 platform</a:t>
            </a:r>
            <a:r>
              <a:rPr lang="en-US" sz="1800" dirty="0"/>
              <a:t>.</a:t>
            </a:r>
          </a:p>
          <a:p>
            <a:endParaRPr lang="en-US" sz="1800" dirty="0"/>
          </a:p>
        </p:txBody>
      </p:sp>
      <p:sp>
        <p:nvSpPr>
          <p:cNvPr id="7" name="Title 6">
            <a:extLst>
              <a:ext uri="{FF2B5EF4-FFF2-40B4-BE49-F238E27FC236}">
                <a16:creationId xmlns:a16="http://schemas.microsoft.com/office/drawing/2014/main" id="{114AA642-5D03-6FAE-C232-862C1051A4CC}"/>
              </a:ext>
            </a:extLst>
          </p:cNvPr>
          <p:cNvSpPr>
            <a:spLocks noGrp="1"/>
          </p:cNvSpPr>
          <p:nvPr>
            <p:ph type="title"/>
          </p:nvPr>
        </p:nvSpPr>
        <p:spPr/>
        <p:txBody>
          <a:bodyPr/>
          <a:lstStyle/>
          <a:p>
            <a:endParaRPr lang="en-CA"/>
          </a:p>
        </p:txBody>
      </p:sp>
      <p:sp>
        <p:nvSpPr>
          <p:cNvPr id="10" name="TextBox 9">
            <a:extLst>
              <a:ext uri="{FF2B5EF4-FFF2-40B4-BE49-F238E27FC236}">
                <a16:creationId xmlns:a16="http://schemas.microsoft.com/office/drawing/2014/main" id="{BBCB395D-0B0B-AEA2-D9D5-FA42F8B6427B}"/>
              </a:ext>
            </a:extLst>
          </p:cNvPr>
          <p:cNvSpPr txBox="1"/>
          <p:nvPr/>
        </p:nvSpPr>
        <p:spPr>
          <a:xfrm>
            <a:off x="2665343" y="1535503"/>
            <a:ext cx="6861313" cy="427233"/>
          </a:xfrm>
          <a:prstGeom prst="rect">
            <a:avLst/>
          </a:prstGeom>
          <a:noFill/>
        </p:spPr>
        <p:txBody>
          <a:bodyPr wrap="square">
            <a:spAutoFit/>
          </a:bodyPr>
          <a:lstStyle/>
          <a:p>
            <a:pPr algn="ctr">
              <a:lnSpc>
                <a:spcPct val="120000"/>
              </a:lnSpc>
            </a:pPr>
            <a:r>
              <a:rPr lang="en-US" sz="2000" b="1" dirty="0">
                <a:latin typeface="Arial Nova Cond"/>
              </a:rPr>
              <a:t>© Canadian Cardiovascular Society. 2023. All rights reserved. </a:t>
            </a:r>
          </a:p>
        </p:txBody>
      </p:sp>
      <p:sp>
        <p:nvSpPr>
          <p:cNvPr id="14" name="Date Placeholder 3">
            <a:extLst>
              <a:ext uri="{FF2B5EF4-FFF2-40B4-BE49-F238E27FC236}">
                <a16:creationId xmlns:a16="http://schemas.microsoft.com/office/drawing/2014/main" id="{D180464B-99C1-6F77-C3DB-87E741B72E5C}"/>
              </a:ext>
            </a:extLst>
          </p:cNvPr>
          <p:cNvSpPr txBox="1">
            <a:spLocks/>
          </p:cNvSpPr>
          <p:nvPr/>
        </p:nvSpPr>
        <p:spPr>
          <a:xfrm>
            <a:off x="0" y="6492875"/>
            <a:ext cx="5495190" cy="365125"/>
          </a:xfrm>
          <a:prstGeom prst="rect">
            <a:avLst/>
          </a:prstGeom>
        </p:spPr>
        <p:txBody>
          <a:bodyPr vert="horz" lIns="91440" tIns="45720" rIns="91440" bIns="45720" rtlCol="0" anchor="t"/>
          <a:lstStyle>
            <a:defPPr>
              <a:defRPr lang="en-US"/>
            </a:defPPr>
            <a:lvl1pPr marL="0" algn="l" defTabSz="914400" rtl="0" eaLnBrk="1" latinLnBrk="0" hangingPunct="1">
              <a:defRPr sz="1400" kern="1200">
                <a:solidFill>
                  <a:schemeClr val="tx1">
                    <a:tint val="75000"/>
                  </a:schemeClr>
                </a:solidFill>
                <a:latin typeface="Gill Sans MT" panose="020B05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Canadian Cardiovascular Society. 2023. All rights reserved. </a:t>
            </a:r>
            <a:endParaRPr lang="en-CA" dirty="0"/>
          </a:p>
        </p:txBody>
      </p:sp>
    </p:spTree>
    <p:extLst>
      <p:ext uri="{BB962C8B-B14F-4D97-AF65-F5344CB8AC3E}">
        <p14:creationId xmlns:p14="http://schemas.microsoft.com/office/powerpoint/2010/main" val="17644526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653384-7B56-BC75-F490-73FB8C1D0D63}"/>
              </a:ext>
            </a:extLst>
          </p:cNvPr>
          <p:cNvPicPr>
            <a:picLocks noChangeAspect="1"/>
          </p:cNvPicPr>
          <p:nvPr/>
        </p:nvPicPr>
        <p:blipFill rotWithShape="1">
          <a:blip r:embed="rId2"/>
          <a:srcRect t="51073" b="9497"/>
          <a:stretch/>
        </p:blipFill>
        <p:spPr>
          <a:xfrm>
            <a:off x="838200" y="1143000"/>
            <a:ext cx="10515600" cy="5365707"/>
          </a:xfrm>
          <a:prstGeom prst="rect">
            <a:avLst/>
          </a:prstGeom>
        </p:spPr>
      </p:pic>
      <p:sp>
        <p:nvSpPr>
          <p:cNvPr id="5" name="Content Placeholder 4">
            <a:extLst>
              <a:ext uri="{FF2B5EF4-FFF2-40B4-BE49-F238E27FC236}">
                <a16:creationId xmlns:a16="http://schemas.microsoft.com/office/drawing/2014/main" id="{6A949BE9-B834-E425-2D71-865BE00B732E}"/>
              </a:ext>
            </a:extLst>
          </p:cNvPr>
          <p:cNvSpPr>
            <a:spLocks noGrp="1"/>
          </p:cNvSpPr>
          <p:nvPr>
            <p:ph idx="1"/>
          </p:nvPr>
        </p:nvSpPr>
        <p:spPr/>
        <p:txBody>
          <a:bodyPr/>
          <a:lstStyle/>
          <a:p>
            <a:r>
              <a:rPr lang="en-US" sz="4400" b="1" dirty="0"/>
              <a:t>Diagnostic Pathway for MINOCA (Part 2)</a:t>
            </a:r>
            <a:endParaRPr lang="en-CA" dirty="0"/>
          </a:p>
        </p:txBody>
      </p:sp>
      <p:pic>
        <p:nvPicPr>
          <p:cNvPr id="3" name="Picture 2">
            <a:extLst>
              <a:ext uri="{FF2B5EF4-FFF2-40B4-BE49-F238E27FC236}">
                <a16:creationId xmlns:a16="http://schemas.microsoft.com/office/drawing/2014/main" id="{7BBA1A87-1D40-D0D0-69BC-E3B1542118BB}"/>
              </a:ext>
            </a:extLst>
          </p:cNvPr>
          <p:cNvPicPr>
            <a:picLocks noChangeAspect="1"/>
          </p:cNvPicPr>
          <p:nvPr/>
        </p:nvPicPr>
        <p:blipFill>
          <a:blip r:embed="rId3"/>
          <a:stretch>
            <a:fillRect/>
          </a:stretch>
        </p:blipFill>
        <p:spPr>
          <a:xfrm>
            <a:off x="8915400" y="5867399"/>
            <a:ext cx="3301826" cy="990599"/>
          </a:xfrm>
          <a:prstGeom prst="rect">
            <a:avLst/>
          </a:prstGeom>
        </p:spPr>
      </p:pic>
      <p:sp>
        <p:nvSpPr>
          <p:cNvPr id="8" name="Date Placeholder 7">
            <a:extLst>
              <a:ext uri="{FF2B5EF4-FFF2-40B4-BE49-F238E27FC236}">
                <a16:creationId xmlns:a16="http://schemas.microsoft.com/office/drawing/2014/main" id="{A070732C-0737-1140-015F-5659BFC7E52D}"/>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26479931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6622BDC-581A-52BD-C93E-C0555ABBD3F0}"/>
              </a:ext>
            </a:extLst>
          </p:cNvPr>
          <p:cNvSpPr>
            <a:spLocks noGrp="1"/>
          </p:cNvSpPr>
          <p:nvPr>
            <p:ph type="body" sz="quarter" idx="14"/>
          </p:nvPr>
        </p:nvSpPr>
        <p:spPr/>
        <p:txBody>
          <a:bodyPr/>
          <a:lstStyle/>
          <a:p>
            <a:endParaRPr lang="en-CA" dirty="0"/>
          </a:p>
        </p:txBody>
      </p:sp>
      <p:sp>
        <p:nvSpPr>
          <p:cNvPr id="5" name="Content Placeholder 4">
            <a:extLst>
              <a:ext uri="{FF2B5EF4-FFF2-40B4-BE49-F238E27FC236}">
                <a16:creationId xmlns:a16="http://schemas.microsoft.com/office/drawing/2014/main" id="{3237FB6B-25A5-1F75-C37C-FEEABB427785}"/>
              </a:ext>
            </a:extLst>
          </p:cNvPr>
          <p:cNvSpPr>
            <a:spLocks noGrp="1"/>
          </p:cNvSpPr>
          <p:nvPr>
            <p:ph idx="1"/>
          </p:nvPr>
        </p:nvSpPr>
        <p:spPr/>
        <p:txBody>
          <a:bodyPr/>
          <a:lstStyle/>
          <a:p>
            <a:endParaRPr lang="en-CA"/>
          </a:p>
        </p:txBody>
      </p:sp>
      <p:sp>
        <p:nvSpPr>
          <p:cNvPr id="8" name="Title 1">
            <a:extLst>
              <a:ext uri="{FF2B5EF4-FFF2-40B4-BE49-F238E27FC236}">
                <a16:creationId xmlns:a16="http://schemas.microsoft.com/office/drawing/2014/main" id="{7ECD6862-C181-9186-AAB7-2A172C44B5A4}"/>
              </a:ext>
            </a:extLst>
          </p:cNvPr>
          <p:cNvSpPr>
            <a:spLocks noGrp="1"/>
          </p:cNvSpPr>
          <p:nvPr>
            <p:ph type="title" idx="4294967295"/>
          </p:nvPr>
        </p:nvSpPr>
        <p:spPr>
          <a:xfrm>
            <a:off x="7162800" y="1215209"/>
            <a:ext cx="4189412" cy="1143000"/>
          </a:xfrm>
          <a:prstGeom prst="rect">
            <a:avLst/>
          </a:prstGeom>
        </p:spPr>
        <p:txBody>
          <a:bodyPr>
            <a:noAutofit/>
          </a:bodyPr>
          <a:lstStyle/>
          <a:p>
            <a:r>
              <a:rPr lang="en-US" sz="4400" b="1" dirty="0"/>
              <a:t>Cardiac MRI (within 7 days)</a:t>
            </a:r>
          </a:p>
        </p:txBody>
      </p:sp>
      <p:pic>
        <p:nvPicPr>
          <p:cNvPr id="3" name="media10">
            <a:hlinkClick r:id="" action="ppaction://media"/>
            <a:extLst>
              <a:ext uri="{FF2B5EF4-FFF2-40B4-BE49-F238E27FC236}">
                <a16:creationId xmlns:a16="http://schemas.microsoft.com/office/drawing/2014/main" id="{A7117CE3-F393-E2E6-141B-3B08EAF21A2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1"/>
          <a:srcRect l="23750" r="26250" b="14445"/>
          <a:stretch/>
        </p:blipFill>
        <p:spPr>
          <a:xfrm>
            <a:off x="9525" y="0"/>
            <a:ext cx="3577377" cy="3443225"/>
          </a:xfrm>
          <a:prstGeom prst="rect">
            <a:avLst/>
          </a:prstGeom>
        </p:spPr>
      </p:pic>
      <p:pic>
        <p:nvPicPr>
          <p:cNvPr id="4" name="media11">
            <a:hlinkClick r:id="" action="ppaction://media"/>
            <a:extLst>
              <a:ext uri="{FF2B5EF4-FFF2-40B4-BE49-F238E27FC236}">
                <a16:creationId xmlns:a16="http://schemas.microsoft.com/office/drawing/2014/main" id="{D374B7D2-057B-FDC5-5A7E-BE2BE5708067}"/>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2"/>
          <a:srcRect l="25000" t="5767" r="35000" b="6455"/>
          <a:stretch/>
        </p:blipFill>
        <p:spPr>
          <a:xfrm>
            <a:off x="3131127" y="-117656"/>
            <a:ext cx="2888673" cy="3565706"/>
          </a:xfrm>
          <a:prstGeom prst="rect">
            <a:avLst/>
          </a:prstGeom>
        </p:spPr>
      </p:pic>
      <p:pic>
        <p:nvPicPr>
          <p:cNvPr id="9" name="media12">
            <a:hlinkClick r:id="" action="ppaction://media"/>
            <a:extLst>
              <a:ext uri="{FF2B5EF4-FFF2-40B4-BE49-F238E27FC236}">
                <a16:creationId xmlns:a16="http://schemas.microsoft.com/office/drawing/2014/main" id="{ADC00214-F474-6143-CC64-13AD84514EF6}"/>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3"/>
          <a:srcRect l="28749" t="7778" r="27501" b="18889"/>
          <a:stretch/>
        </p:blipFill>
        <p:spPr>
          <a:xfrm>
            <a:off x="4764536" y="3352800"/>
            <a:ext cx="3740463" cy="3526722"/>
          </a:xfrm>
          <a:prstGeom prst="rect">
            <a:avLst/>
          </a:prstGeom>
        </p:spPr>
      </p:pic>
      <p:pic>
        <p:nvPicPr>
          <p:cNvPr id="10" name="media13">
            <a:hlinkClick r:id="" action="ppaction://media"/>
            <a:extLst>
              <a:ext uri="{FF2B5EF4-FFF2-40B4-BE49-F238E27FC236}">
                <a16:creationId xmlns:a16="http://schemas.microsoft.com/office/drawing/2014/main" id="{9C9D9AE5-2333-4CB3-DA46-CF26833B5CC8}"/>
              </a:ext>
            </a:extLst>
          </p:cNvPr>
          <p:cNvPicPr>
            <a:picLocks noChangeAspect="1"/>
          </p:cNvPicPr>
          <p:nvPr>
            <a:videoFile r:link="rId8"/>
            <p:extLst>
              <p:ext uri="{DAA4B4D4-6D71-4841-9C94-3DE7FCFB9230}">
                <p14:media xmlns:p14="http://schemas.microsoft.com/office/powerpoint/2010/main" r:embed="rId7"/>
              </p:ext>
            </p:extLst>
          </p:nvPr>
        </p:nvPicPr>
        <p:blipFill rotWithShape="1">
          <a:blip r:embed="rId14"/>
          <a:srcRect l="26250" t="12222" r="24717" b="6198"/>
          <a:stretch/>
        </p:blipFill>
        <p:spPr>
          <a:xfrm>
            <a:off x="8458200" y="3348809"/>
            <a:ext cx="3810000" cy="3565706"/>
          </a:xfrm>
          <a:prstGeom prst="rect">
            <a:avLst/>
          </a:prstGeom>
        </p:spPr>
      </p:pic>
      <p:sp>
        <p:nvSpPr>
          <p:cNvPr id="7" name="Date Placeholder 6">
            <a:extLst>
              <a:ext uri="{FF2B5EF4-FFF2-40B4-BE49-F238E27FC236}">
                <a16:creationId xmlns:a16="http://schemas.microsoft.com/office/drawing/2014/main" id="{CF7FFBAE-DE6E-EEFB-8F40-535DE1A7B9AB}"/>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145046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0" fill="hold"/>
                                        <p:tgtEl>
                                          <p:spTgt spid="3"/>
                                        </p:tgtEl>
                                      </p:cBhvr>
                                    </p:cmd>
                                  </p:childTnLst>
                                </p:cTn>
                              </p:par>
                              <p:par>
                                <p:cTn id="7" presetID="1" presetClass="mediacall" presetSubtype="0" fill="hold" nodeType="withEffect">
                                  <p:stCondLst>
                                    <p:cond delay="0"/>
                                  </p:stCondLst>
                                  <p:childTnLst>
                                    <p:cmd type="call" cmd="playFrom(0.0)">
                                      <p:cBhvr>
                                        <p:cTn id="8" dur="1120" fill="hold"/>
                                        <p:tgtEl>
                                          <p:spTgt spid="4"/>
                                        </p:tgtEl>
                                      </p:cBhvr>
                                    </p:cmd>
                                  </p:childTnLst>
                                </p:cTn>
                              </p:par>
                              <p:par>
                                <p:cTn id="9" presetID="1" presetClass="mediacall" presetSubtype="0" fill="hold" nodeType="withEffect">
                                  <p:stCondLst>
                                    <p:cond delay="0"/>
                                  </p:stCondLst>
                                  <p:childTnLst>
                                    <p:cmd type="call" cmd="playFrom(0.0)">
                                      <p:cBhvr>
                                        <p:cTn id="10" dur="1157" fill="hold"/>
                                        <p:tgtEl>
                                          <p:spTgt spid="9"/>
                                        </p:tgtEl>
                                      </p:cBhvr>
                                    </p:cmd>
                                  </p:childTnLst>
                                </p:cTn>
                              </p:par>
                              <p:par>
                                <p:cTn id="11" presetID="1" presetClass="mediacall" presetSubtype="0" fill="hold" nodeType="withEffect">
                                  <p:stCondLst>
                                    <p:cond delay="0"/>
                                  </p:stCondLst>
                                  <p:childTnLst>
                                    <p:cmd type="call" cmd="playFrom(0.0)">
                                      <p:cBhvr>
                                        <p:cTn id="12" dur="112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3"/>
                </p:tgtEl>
              </p:cMediaNode>
            </p:video>
            <p:video>
              <p:cMediaNode vol="80000">
                <p:cTn id="14" repeatCount="indefinite" fill="hold" display="0">
                  <p:stCondLst>
                    <p:cond delay="indefinite"/>
                  </p:stCondLst>
                </p:cTn>
                <p:tgtEl>
                  <p:spTgt spid="4"/>
                </p:tgtEl>
              </p:cMediaNode>
            </p:video>
            <p:video>
              <p:cMediaNode vol="80000">
                <p:cTn id="15" repeatCount="indefinite" fill="hold" display="0">
                  <p:stCondLst>
                    <p:cond delay="indefinite"/>
                  </p:stCondLst>
                </p:cTn>
                <p:tgtEl>
                  <p:spTgt spid="9"/>
                </p:tgtEl>
              </p:cMediaNode>
            </p:video>
            <p:video>
              <p:cMediaNode vol="80000">
                <p:cTn id="16" repeatCount="indefinite" fill="hold" display="0">
                  <p:stCondLst>
                    <p:cond delay="indefinite"/>
                  </p:stCondLst>
                </p:cTn>
                <p:tgtEl>
                  <p:spTgt spid="10"/>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close up of a person's head&#10;&#10;Description automatically generated">
            <a:extLst>
              <a:ext uri="{FF2B5EF4-FFF2-40B4-BE49-F238E27FC236}">
                <a16:creationId xmlns:a16="http://schemas.microsoft.com/office/drawing/2014/main" id="{B157E739-A5C6-9BA6-DF29-5BB080EB9AFC}"/>
              </a:ext>
            </a:extLst>
          </p:cNvPr>
          <p:cNvPicPr>
            <a:picLocks noChangeAspect="1"/>
          </p:cNvPicPr>
          <p:nvPr/>
        </p:nvPicPr>
        <p:blipFill rotWithShape="1">
          <a:blip r:embed="rId3">
            <a:extLst>
              <a:ext uri="{28A0092B-C50C-407E-A947-70E740481C1C}">
                <a14:useLocalDpi xmlns:a14="http://schemas.microsoft.com/office/drawing/2010/main" val="0"/>
              </a:ext>
            </a:extLst>
          </a:blip>
          <a:srcRect l="19853" t="16364" r="22305" b="14084"/>
          <a:stretch/>
        </p:blipFill>
        <p:spPr>
          <a:xfrm>
            <a:off x="7873270" y="1836547"/>
            <a:ext cx="3866309" cy="3689430"/>
          </a:xfrm>
          <a:prstGeom prst="rect">
            <a:avLst/>
          </a:prstGeom>
          <a:ln w="25400">
            <a:solidFill>
              <a:schemeClr val="accent1"/>
            </a:solidFill>
          </a:ln>
        </p:spPr>
      </p:pic>
      <p:pic>
        <p:nvPicPr>
          <p:cNvPr id="16" name="Picture 15" descr="A close up of a body&#10;&#10;Description automatically generated">
            <a:extLst>
              <a:ext uri="{FF2B5EF4-FFF2-40B4-BE49-F238E27FC236}">
                <a16:creationId xmlns:a16="http://schemas.microsoft.com/office/drawing/2014/main" id="{E4B1EA0A-5A6D-A5F5-5607-62B03078E078}"/>
              </a:ext>
            </a:extLst>
          </p:cNvPr>
          <p:cNvPicPr>
            <a:picLocks noChangeAspect="1"/>
          </p:cNvPicPr>
          <p:nvPr/>
        </p:nvPicPr>
        <p:blipFill rotWithShape="1">
          <a:blip r:embed="rId4">
            <a:extLst>
              <a:ext uri="{28A0092B-C50C-407E-A947-70E740481C1C}">
                <a14:useLocalDpi xmlns:a14="http://schemas.microsoft.com/office/drawing/2010/main" val="0"/>
              </a:ext>
            </a:extLst>
          </a:blip>
          <a:srcRect l="20097" t="21882" r="32823" b="10349"/>
          <a:stretch/>
        </p:blipFill>
        <p:spPr>
          <a:xfrm>
            <a:off x="3987435" y="1269171"/>
            <a:ext cx="3733800" cy="3725552"/>
          </a:xfrm>
          <a:prstGeom prst="rect">
            <a:avLst/>
          </a:prstGeom>
          <a:ln w="25400">
            <a:solidFill>
              <a:schemeClr val="accent1"/>
            </a:solidFill>
          </a:ln>
        </p:spPr>
      </p:pic>
      <p:sp>
        <p:nvSpPr>
          <p:cNvPr id="4" name="Text Placeholder 3">
            <a:extLst>
              <a:ext uri="{FF2B5EF4-FFF2-40B4-BE49-F238E27FC236}">
                <a16:creationId xmlns:a16="http://schemas.microsoft.com/office/drawing/2014/main" id="{6F541045-7338-18B2-3A70-3A78BBEBF7E8}"/>
              </a:ext>
            </a:extLst>
          </p:cNvPr>
          <p:cNvSpPr>
            <a:spLocks noGrp="1"/>
          </p:cNvSpPr>
          <p:nvPr>
            <p:ph type="body" sz="quarter" idx="14"/>
          </p:nvPr>
        </p:nvSpPr>
        <p:spPr>
          <a:xfrm>
            <a:off x="482600" y="1074547"/>
            <a:ext cx="10999788" cy="4281849"/>
          </a:xfrm>
        </p:spPr>
        <p:txBody>
          <a:bodyPr/>
          <a:lstStyle/>
          <a:p>
            <a:endParaRPr lang="en-CA" dirty="0"/>
          </a:p>
        </p:txBody>
      </p:sp>
      <p:sp>
        <p:nvSpPr>
          <p:cNvPr id="8" name="Title 1">
            <a:extLst>
              <a:ext uri="{FF2B5EF4-FFF2-40B4-BE49-F238E27FC236}">
                <a16:creationId xmlns:a16="http://schemas.microsoft.com/office/drawing/2014/main" id="{7ECD6862-C181-9186-AAB7-2A172C44B5A4}"/>
              </a:ext>
            </a:extLst>
          </p:cNvPr>
          <p:cNvSpPr>
            <a:spLocks noGrp="1"/>
          </p:cNvSpPr>
          <p:nvPr>
            <p:ph type="title" idx="4294967295"/>
          </p:nvPr>
        </p:nvSpPr>
        <p:spPr>
          <a:xfrm>
            <a:off x="7432675" y="163322"/>
            <a:ext cx="4632325" cy="1306513"/>
          </a:xfrm>
          <a:prstGeom prst="rect">
            <a:avLst/>
          </a:prstGeom>
        </p:spPr>
        <p:txBody>
          <a:bodyPr>
            <a:noAutofit/>
          </a:bodyPr>
          <a:lstStyle/>
          <a:p>
            <a:r>
              <a:rPr lang="en-US" sz="4400" b="1" dirty="0"/>
              <a:t>Tissue Characterization</a:t>
            </a:r>
          </a:p>
        </p:txBody>
      </p:sp>
      <p:pic>
        <p:nvPicPr>
          <p:cNvPr id="14" name="Picture 13" descr="A close up of a scan&#10;&#10;Description automatically generated">
            <a:extLst>
              <a:ext uri="{FF2B5EF4-FFF2-40B4-BE49-F238E27FC236}">
                <a16:creationId xmlns:a16="http://schemas.microsoft.com/office/drawing/2014/main" id="{853909A2-EA53-343F-2984-EE83F76250BD}"/>
              </a:ext>
            </a:extLst>
          </p:cNvPr>
          <p:cNvPicPr>
            <a:picLocks noChangeAspect="1"/>
          </p:cNvPicPr>
          <p:nvPr/>
        </p:nvPicPr>
        <p:blipFill rotWithShape="1">
          <a:blip r:embed="rId5">
            <a:extLst>
              <a:ext uri="{28A0092B-C50C-407E-A947-70E740481C1C}">
                <a14:useLocalDpi xmlns:a14="http://schemas.microsoft.com/office/drawing/2010/main" val="0"/>
              </a:ext>
            </a:extLst>
          </a:blip>
          <a:srcRect l="24399" t="17493" r="27753" b="14480"/>
          <a:stretch/>
        </p:blipFill>
        <p:spPr>
          <a:xfrm>
            <a:off x="101600" y="139711"/>
            <a:ext cx="3733800" cy="3689431"/>
          </a:xfrm>
          <a:prstGeom prst="rect">
            <a:avLst/>
          </a:prstGeom>
          <a:ln w="25400">
            <a:solidFill>
              <a:schemeClr val="accent1"/>
            </a:solidFill>
          </a:ln>
        </p:spPr>
      </p:pic>
      <p:sp>
        <p:nvSpPr>
          <p:cNvPr id="19" name="Title 1">
            <a:extLst>
              <a:ext uri="{FF2B5EF4-FFF2-40B4-BE49-F238E27FC236}">
                <a16:creationId xmlns:a16="http://schemas.microsoft.com/office/drawing/2014/main" id="{E9474F15-65C0-C6E7-8E28-29A47D91B23A}"/>
              </a:ext>
            </a:extLst>
          </p:cNvPr>
          <p:cNvSpPr txBox="1">
            <a:spLocks/>
          </p:cNvSpPr>
          <p:nvPr/>
        </p:nvSpPr>
        <p:spPr>
          <a:xfrm>
            <a:off x="4253770" y="4969429"/>
            <a:ext cx="3429000" cy="1305010"/>
          </a:xfrm>
          <a:prstGeom prst="rect">
            <a:avLst/>
          </a:prstGeom>
        </p:spPr>
        <p:txBody>
          <a:bodyPr vert="horz" lIns="91440" tIns="45720" rIns="91440" bIns="45720" rtlCol="0" anchor="ctr">
            <a:normAutofit/>
          </a:bodyPr>
          <a:lstStyle>
            <a:lvl1pPr algn="ctr" defTabSz="914377" rtl="0" eaLnBrk="1" latinLnBrk="0" hangingPunct="1">
              <a:spcBef>
                <a:spcPct val="0"/>
              </a:spcBef>
              <a:buNone/>
              <a:defRPr sz="3600" kern="1200">
                <a:solidFill>
                  <a:schemeClr val="tx1"/>
                </a:solidFill>
                <a:latin typeface="+mj-lt"/>
                <a:ea typeface="+mj-ea"/>
                <a:cs typeface="+mj-cs"/>
              </a:defRPr>
            </a:lvl1pPr>
          </a:lstStyle>
          <a:p>
            <a:r>
              <a:rPr lang="en-US" sz="3200" dirty="0"/>
              <a:t>T2-weighted images (edema)</a:t>
            </a:r>
          </a:p>
        </p:txBody>
      </p:sp>
      <p:sp>
        <p:nvSpPr>
          <p:cNvPr id="20" name="Title 1">
            <a:extLst>
              <a:ext uri="{FF2B5EF4-FFF2-40B4-BE49-F238E27FC236}">
                <a16:creationId xmlns:a16="http://schemas.microsoft.com/office/drawing/2014/main" id="{869E98BE-C61E-48B2-D290-AC7EAD149C16}"/>
              </a:ext>
            </a:extLst>
          </p:cNvPr>
          <p:cNvSpPr txBox="1">
            <a:spLocks/>
          </p:cNvSpPr>
          <p:nvPr/>
        </p:nvSpPr>
        <p:spPr>
          <a:xfrm>
            <a:off x="198421" y="3829142"/>
            <a:ext cx="3429000" cy="1305010"/>
          </a:xfrm>
          <a:prstGeom prst="rect">
            <a:avLst/>
          </a:prstGeom>
        </p:spPr>
        <p:txBody>
          <a:bodyPr vert="horz" lIns="91440" tIns="45720" rIns="91440" bIns="45720" rtlCol="0" anchor="ctr">
            <a:normAutofit/>
          </a:bodyPr>
          <a:lstStyle>
            <a:lvl1pPr algn="ctr" defTabSz="914377" rtl="0" eaLnBrk="1" latinLnBrk="0" hangingPunct="1">
              <a:spcBef>
                <a:spcPct val="0"/>
              </a:spcBef>
              <a:buNone/>
              <a:defRPr sz="3600" kern="1200">
                <a:solidFill>
                  <a:schemeClr val="tx1"/>
                </a:solidFill>
                <a:latin typeface="+mj-lt"/>
                <a:ea typeface="+mj-ea"/>
                <a:cs typeface="+mj-cs"/>
              </a:defRPr>
            </a:lvl1pPr>
          </a:lstStyle>
          <a:p>
            <a:r>
              <a:rPr lang="en-US" sz="3200" dirty="0"/>
              <a:t>T1 Map </a:t>
            </a:r>
          </a:p>
          <a:p>
            <a:r>
              <a:rPr lang="en-US" sz="3200" dirty="0"/>
              <a:t>(Fibrosis)</a:t>
            </a:r>
          </a:p>
        </p:txBody>
      </p:sp>
      <p:sp>
        <p:nvSpPr>
          <p:cNvPr id="5" name="Date Placeholder 4">
            <a:extLst>
              <a:ext uri="{FF2B5EF4-FFF2-40B4-BE49-F238E27FC236}">
                <a16:creationId xmlns:a16="http://schemas.microsoft.com/office/drawing/2014/main" id="{40D580BF-2DED-244E-DAA2-A504D35B962D}"/>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8110290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AFC1DD18-ACA8-DE3F-B91E-0FEEFAEBA7FB}"/>
              </a:ext>
            </a:extLst>
          </p:cNvPr>
          <p:cNvSpPr>
            <a:spLocks noGrp="1"/>
          </p:cNvSpPr>
          <p:nvPr>
            <p:ph type="dt" sz="half" idx="2"/>
          </p:nvPr>
        </p:nvSpPr>
        <p:spPr/>
        <p:txBody>
          <a:bodyPr/>
          <a:lstStyle/>
          <a:p>
            <a:r>
              <a:rPr lang="en-US"/>
              <a:t>© Canadian Cardiovascular Society 2023. All rights reserved. </a:t>
            </a:r>
            <a:endParaRPr lang="en-CA" dirty="0"/>
          </a:p>
        </p:txBody>
      </p:sp>
      <p:sp>
        <p:nvSpPr>
          <p:cNvPr id="8" name="Title 1">
            <a:extLst>
              <a:ext uri="{FF2B5EF4-FFF2-40B4-BE49-F238E27FC236}">
                <a16:creationId xmlns:a16="http://schemas.microsoft.com/office/drawing/2014/main" id="{7ECD6862-C181-9186-AAB7-2A172C44B5A4}"/>
              </a:ext>
            </a:extLst>
          </p:cNvPr>
          <p:cNvSpPr>
            <a:spLocks noGrp="1"/>
          </p:cNvSpPr>
          <p:nvPr>
            <p:ph type="title" idx="4294967295"/>
          </p:nvPr>
        </p:nvSpPr>
        <p:spPr>
          <a:xfrm>
            <a:off x="-685800" y="4673994"/>
            <a:ext cx="9982200" cy="1143000"/>
          </a:xfrm>
          <a:prstGeom prst="rect">
            <a:avLst/>
          </a:prstGeom>
        </p:spPr>
        <p:txBody>
          <a:bodyPr>
            <a:noAutofit/>
          </a:bodyPr>
          <a:lstStyle/>
          <a:p>
            <a:r>
              <a:rPr lang="en-US" sz="4000" b="1" dirty="0"/>
              <a:t>Late Gadolinium Enhancement </a:t>
            </a:r>
            <a:br>
              <a:rPr lang="en-US" sz="4000" b="1" dirty="0"/>
            </a:br>
            <a:r>
              <a:rPr lang="en-US" sz="4000" b="1" dirty="0"/>
              <a:t>(</a:t>
            </a:r>
            <a:r>
              <a:rPr lang="en-US" sz="4000" dirty="0"/>
              <a:t>ischemic scar pattern</a:t>
            </a:r>
            <a:r>
              <a:rPr lang="en-US" sz="4000" b="1" dirty="0"/>
              <a:t>)</a:t>
            </a:r>
          </a:p>
        </p:txBody>
      </p:sp>
      <p:pic>
        <p:nvPicPr>
          <p:cNvPr id="4" name="Picture 3" descr="A close-up of a baby&#10;&#10;Description automatically generated">
            <a:extLst>
              <a:ext uri="{FF2B5EF4-FFF2-40B4-BE49-F238E27FC236}">
                <a16:creationId xmlns:a16="http://schemas.microsoft.com/office/drawing/2014/main" id="{E016EB74-6ADB-398E-C287-AEBBC79E5685}"/>
              </a:ext>
            </a:extLst>
          </p:cNvPr>
          <p:cNvPicPr>
            <a:picLocks noChangeAspect="1"/>
          </p:cNvPicPr>
          <p:nvPr/>
        </p:nvPicPr>
        <p:blipFill rotWithShape="1">
          <a:blip r:embed="rId2">
            <a:extLst>
              <a:ext uri="{28A0092B-C50C-407E-A947-70E740481C1C}">
                <a14:useLocalDpi xmlns:a14="http://schemas.microsoft.com/office/drawing/2010/main" val="0"/>
              </a:ext>
            </a:extLst>
          </a:blip>
          <a:srcRect l="27195" t="16365" r="26728" b="19898"/>
          <a:stretch/>
        </p:blipFill>
        <p:spPr>
          <a:xfrm>
            <a:off x="303756" y="76200"/>
            <a:ext cx="3601584" cy="3581400"/>
          </a:xfrm>
          <a:prstGeom prst="rect">
            <a:avLst/>
          </a:prstGeom>
          <a:ln w="25400">
            <a:solidFill>
              <a:schemeClr val="accent1"/>
            </a:solidFill>
          </a:ln>
        </p:spPr>
      </p:pic>
      <p:pic>
        <p:nvPicPr>
          <p:cNvPr id="12" name="Picture 11" descr="A close-up of a mri scan&#10;&#10;Description automatically generated">
            <a:extLst>
              <a:ext uri="{FF2B5EF4-FFF2-40B4-BE49-F238E27FC236}">
                <a16:creationId xmlns:a16="http://schemas.microsoft.com/office/drawing/2014/main" id="{6B17EB4A-0FF5-FB7F-CBD6-47B90F87F2F9}"/>
              </a:ext>
            </a:extLst>
          </p:cNvPr>
          <p:cNvPicPr>
            <a:picLocks noChangeAspect="1"/>
          </p:cNvPicPr>
          <p:nvPr/>
        </p:nvPicPr>
        <p:blipFill rotWithShape="1">
          <a:blip r:embed="rId3">
            <a:extLst>
              <a:ext uri="{28A0092B-C50C-407E-A947-70E740481C1C}">
                <a14:useLocalDpi xmlns:a14="http://schemas.microsoft.com/office/drawing/2010/main" val="0"/>
              </a:ext>
            </a:extLst>
          </a:blip>
          <a:srcRect l="17905" t="10819" r="22304" b="8547"/>
          <a:stretch/>
        </p:blipFill>
        <p:spPr>
          <a:xfrm>
            <a:off x="8003430" y="1485900"/>
            <a:ext cx="3886200" cy="3759594"/>
          </a:xfrm>
          <a:prstGeom prst="rect">
            <a:avLst/>
          </a:prstGeom>
          <a:ln w="25400">
            <a:solidFill>
              <a:schemeClr val="accent1"/>
            </a:solidFill>
          </a:ln>
        </p:spPr>
      </p:pic>
      <p:pic>
        <p:nvPicPr>
          <p:cNvPr id="10" name="Picture 9" descr="A close-up of a baby&#10;&#10;Description automatically generated">
            <a:extLst>
              <a:ext uri="{FF2B5EF4-FFF2-40B4-BE49-F238E27FC236}">
                <a16:creationId xmlns:a16="http://schemas.microsoft.com/office/drawing/2014/main" id="{DDD35124-0F01-C82A-68DB-460E012CA1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7556" y="762000"/>
            <a:ext cx="3810000" cy="3810000"/>
          </a:xfrm>
          <a:prstGeom prst="rect">
            <a:avLst/>
          </a:prstGeom>
          <a:ln w="25400">
            <a:solidFill>
              <a:schemeClr val="accent1"/>
            </a:solidFill>
          </a:ln>
        </p:spPr>
      </p:pic>
    </p:spTree>
    <p:extLst>
      <p:ext uri="{BB962C8B-B14F-4D97-AF65-F5344CB8AC3E}">
        <p14:creationId xmlns:p14="http://schemas.microsoft.com/office/powerpoint/2010/main" val="28075208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2869BF76-A130-7EF8-671E-AA11AF4C84F4}"/>
              </a:ext>
            </a:extLst>
          </p:cNvPr>
          <p:cNvSpPr>
            <a:spLocks noGrp="1"/>
          </p:cNvSpPr>
          <p:nvPr>
            <p:ph type="dt" sz="half" idx="2"/>
          </p:nvPr>
        </p:nvSpPr>
        <p:spPr/>
        <p:txBody>
          <a:bodyPr/>
          <a:lstStyle/>
          <a:p>
            <a:r>
              <a:rPr lang="en-US"/>
              <a:t>© Canadian Cardiovascular Society 2023. All rights reserved. </a:t>
            </a:r>
            <a:endParaRPr lang="en-CA" dirty="0"/>
          </a:p>
        </p:txBody>
      </p:sp>
      <p:sp>
        <p:nvSpPr>
          <p:cNvPr id="2" name="Title 1">
            <a:extLst>
              <a:ext uri="{FF2B5EF4-FFF2-40B4-BE49-F238E27FC236}">
                <a16:creationId xmlns:a16="http://schemas.microsoft.com/office/drawing/2014/main" id="{ED82F5B9-C04B-3794-292F-7FF062CCD192}"/>
              </a:ext>
            </a:extLst>
          </p:cNvPr>
          <p:cNvSpPr>
            <a:spLocks noGrp="1"/>
          </p:cNvSpPr>
          <p:nvPr>
            <p:ph type="title" idx="4294967295"/>
          </p:nvPr>
        </p:nvSpPr>
        <p:spPr>
          <a:xfrm>
            <a:off x="1676400" y="155464"/>
            <a:ext cx="8229600" cy="1143000"/>
          </a:xfrm>
          <a:prstGeom prst="rect">
            <a:avLst/>
          </a:prstGeom>
        </p:spPr>
        <p:txBody>
          <a:bodyPr>
            <a:normAutofit/>
          </a:bodyPr>
          <a:lstStyle/>
          <a:p>
            <a:r>
              <a:rPr lang="en-US" sz="3600" b="1" dirty="0"/>
              <a:t>Prognosis—Value of CMR</a:t>
            </a:r>
            <a:endParaRPr lang="en-CA" sz="3600" b="1" dirty="0"/>
          </a:p>
        </p:txBody>
      </p:sp>
      <p:sp>
        <p:nvSpPr>
          <p:cNvPr id="4" name="TextBox 3">
            <a:extLst>
              <a:ext uri="{FF2B5EF4-FFF2-40B4-BE49-F238E27FC236}">
                <a16:creationId xmlns:a16="http://schemas.microsoft.com/office/drawing/2014/main" id="{8A2FE76D-E3DD-BDFA-C670-1D90B5730D99}"/>
              </a:ext>
            </a:extLst>
          </p:cNvPr>
          <p:cNvSpPr txBox="1"/>
          <p:nvPr/>
        </p:nvSpPr>
        <p:spPr>
          <a:xfrm>
            <a:off x="228600" y="6270373"/>
            <a:ext cx="4207242" cy="276999"/>
          </a:xfrm>
          <a:prstGeom prst="rect">
            <a:avLst/>
          </a:prstGeom>
          <a:noFill/>
        </p:spPr>
        <p:txBody>
          <a:bodyPr wrap="none" rtlCol="0">
            <a:spAutoFit/>
          </a:bodyPr>
          <a:lstStyle/>
          <a:p>
            <a:r>
              <a:rPr lang="en-CA" sz="1200" dirty="0" err="1">
                <a:latin typeface="Calibri" panose="020F0502020204030204" pitchFamily="34" charset="0"/>
              </a:rPr>
              <a:t>Konst</a:t>
            </a:r>
            <a:r>
              <a:rPr lang="en-CA" sz="1200" dirty="0">
                <a:latin typeface="Calibri" panose="020F0502020204030204" pitchFamily="34" charset="0"/>
              </a:rPr>
              <a:t> R, Kim, R et Circulation:  CV Imaging 2023; 16 DOI:10.1161</a:t>
            </a:r>
            <a:endParaRPr lang="en-CA" sz="1200" dirty="0"/>
          </a:p>
        </p:txBody>
      </p:sp>
      <p:pic>
        <p:nvPicPr>
          <p:cNvPr id="5" name="Main graphic">
            <a:extLst>
              <a:ext uri="{FF2B5EF4-FFF2-40B4-BE49-F238E27FC236}">
                <a16:creationId xmlns:a16="http://schemas.microsoft.com/office/drawing/2014/main" id="{FB05D7BA-7800-5784-250C-71AB7BF13D3F}"/>
              </a:ext>
            </a:extLst>
          </p:cNvPr>
          <p:cNvPicPr/>
          <p:nvPr/>
        </p:nvPicPr>
        <p:blipFill>
          <a:blip r:embed="rId3"/>
          <a:stretch/>
        </p:blipFill>
        <p:spPr>
          <a:xfrm>
            <a:off x="2016884" y="779783"/>
            <a:ext cx="7109012" cy="5199556"/>
          </a:xfrm>
          <a:prstGeom prst="rect">
            <a:avLst/>
          </a:prstGeom>
          <a:ln>
            <a:noFill/>
          </a:ln>
        </p:spPr>
      </p:pic>
    </p:spTree>
    <p:extLst>
      <p:ext uri="{BB962C8B-B14F-4D97-AF65-F5344CB8AC3E}">
        <p14:creationId xmlns:p14="http://schemas.microsoft.com/office/powerpoint/2010/main" val="42051010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58F9C5-7D97-E57A-463E-0D5C279D93F5}"/>
              </a:ext>
            </a:extLst>
          </p:cNvPr>
          <p:cNvPicPr>
            <a:picLocks noChangeAspect="1"/>
          </p:cNvPicPr>
          <p:nvPr/>
        </p:nvPicPr>
        <p:blipFill rotWithShape="1">
          <a:blip r:embed="rId2"/>
          <a:srcRect t="6561" b="55098"/>
          <a:stretch/>
        </p:blipFill>
        <p:spPr>
          <a:xfrm>
            <a:off x="963867" y="882605"/>
            <a:ext cx="10264266" cy="5092789"/>
          </a:xfrm>
          <a:prstGeom prst="rect">
            <a:avLst/>
          </a:prstGeom>
        </p:spPr>
      </p:pic>
      <p:sp>
        <p:nvSpPr>
          <p:cNvPr id="9" name="Title 2">
            <a:extLst>
              <a:ext uri="{FF2B5EF4-FFF2-40B4-BE49-F238E27FC236}">
                <a16:creationId xmlns:a16="http://schemas.microsoft.com/office/drawing/2014/main" id="{523541BA-B4AA-C1B7-4AAB-F0F7EF870111}"/>
              </a:ext>
            </a:extLst>
          </p:cNvPr>
          <p:cNvSpPr txBox="1">
            <a:spLocks/>
          </p:cNvSpPr>
          <p:nvPr/>
        </p:nvSpPr>
        <p:spPr>
          <a:xfrm>
            <a:off x="1981200" y="304800"/>
            <a:ext cx="8229600" cy="806405"/>
          </a:xfrm>
          <a:prstGeom prst="rect">
            <a:avLst/>
          </a:prstGeom>
        </p:spPr>
        <p:txBody>
          <a:bodyPr vert="horz" lIns="91440" tIns="45720" rIns="91440" bIns="45720" rtlCol="0" anchor="ctr">
            <a:normAutofit/>
          </a:bodyPr>
          <a:lstStyle>
            <a:lvl1pPr algn="ctr" defTabSz="914377" rtl="0" eaLnBrk="1" latinLnBrk="0" hangingPunct="1">
              <a:spcBef>
                <a:spcPct val="0"/>
              </a:spcBef>
              <a:buNone/>
              <a:defRPr sz="3600" kern="1200">
                <a:solidFill>
                  <a:schemeClr val="tx1"/>
                </a:solidFill>
                <a:latin typeface="+mj-lt"/>
                <a:ea typeface="+mj-ea"/>
                <a:cs typeface="+mj-cs"/>
              </a:defRPr>
            </a:lvl1pPr>
          </a:lstStyle>
          <a:p>
            <a:r>
              <a:rPr lang="en-US" b="1" dirty="0"/>
              <a:t>Diagnostic Pathway for MINOCA (Part 2)</a:t>
            </a:r>
          </a:p>
        </p:txBody>
      </p:sp>
      <p:sp>
        <p:nvSpPr>
          <p:cNvPr id="6" name="Date Placeholder 5">
            <a:extLst>
              <a:ext uri="{FF2B5EF4-FFF2-40B4-BE49-F238E27FC236}">
                <a16:creationId xmlns:a16="http://schemas.microsoft.com/office/drawing/2014/main" id="{817F526C-DF9A-FCE0-55C0-E75FCBCACE91}"/>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36847840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F924A4-5622-8756-1723-BA18C35D1103}"/>
              </a:ext>
            </a:extLst>
          </p:cNvPr>
          <p:cNvPicPr>
            <a:picLocks noChangeAspect="1"/>
          </p:cNvPicPr>
          <p:nvPr/>
        </p:nvPicPr>
        <p:blipFill rotWithShape="1">
          <a:blip r:embed="rId2"/>
          <a:srcRect t="968"/>
          <a:stretch/>
        </p:blipFill>
        <p:spPr>
          <a:xfrm>
            <a:off x="1383576" y="141115"/>
            <a:ext cx="4712424" cy="5438775"/>
          </a:xfrm>
          <a:prstGeom prst="rect">
            <a:avLst/>
          </a:prstGeom>
        </p:spPr>
      </p:pic>
      <p:pic>
        <p:nvPicPr>
          <p:cNvPr id="6" name="Picture 5">
            <a:extLst>
              <a:ext uri="{FF2B5EF4-FFF2-40B4-BE49-F238E27FC236}">
                <a16:creationId xmlns:a16="http://schemas.microsoft.com/office/drawing/2014/main" id="{1244F852-793B-224F-B139-B696C22FDE48}"/>
              </a:ext>
            </a:extLst>
          </p:cNvPr>
          <p:cNvPicPr>
            <a:picLocks noChangeAspect="1"/>
          </p:cNvPicPr>
          <p:nvPr/>
        </p:nvPicPr>
        <p:blipFill>
          <a:blip r:embed="rId3"/>
          <a:stretch>
            <a:fillRect/>
          </a:stretch>
        </p:blipFill>
        <p:spPr>
          <a:xfrm>
            <a:off x="5917494" y="87775"/>
            <a:ext cx="4610082" cy="5492114"/>
          </a:xfrm>
          <a:prstGeom prst="rect">
            <a:avLst/>
          </a:prstGeom>
        </p:spPr>
      </p:pic>
      <p:sp>
        <p:nvSpPr>
          <p:cNvPr id="8" name="TextBox 7">
            <a:extLst>
              <a:ext uri="{FF2B5EF4-FFF2-40B4-BE49-F238E27FC236}">
                <a16:creationId xmlns:a16="http://schemas.microsoft.com/office/drawing/2014/main" id="{C162986F-6A33-1B5A-3330-D98472ECF27A}"/>
              </a:ext>
            </a:extLst>
          </p:cNvPr>
          <p:cNvSpPr txBox="1"/>
          <p:nvPr/>
        </p:nvSpPr>
        <p:spPr>
          <a:xfrm>
            <a:off x="481368" y="5656090"/>
            <a:ext cx="8446008" cy="1169551"/>
          </a:xfrm>
          <a:prstGeom prst="rect">
            <a:avLst/>
          </a:prstGeom>
          <a:solidFill>
            <a:schemeClr val="bg1"/>
          </a:solidFill>
        </p:spPr>
        <p:txBody>
          <a:bodyPr wrap="square">
            <a:spAutoFit/>
          </a:bodyPr>
          <a:lstStyle/>
          <a:p>
            <a:r>
              <a:rPr lang="en-CA" sz="1400" dirty="0">
                <a:latin typeface="Calibri" panose="020F0502020204030204" pitchFamily="34" charset="0"/>
                <a:ea typeface="Times New Roman" panose="02020603050405020304" pitchFamily="18" charset="0"/>
              </a:rPr>
              <a:t>Reprinted from, Circulation, 143/7, Reynolds HR, Maehara A, </a:t>
            </a:r>
            <a:r>
              <a:rPr lang="en-CA" sz="1400" dirty="0" err="1">
                <a:latin typeface="Calibri" panose="020F0502020204030204" pitchFamily="34" charset="0"/>
                <a:ea typeface="Times New Roman" panose="02020603050405020304" pitchFamily="18" charset="0"/>
              </a:rPr>
              <a:t>Kwong</a:t>
            </a:r>
            <a:r>
              <a:rPr lang="en-CA" sz="1400" dirty="0">
                <a:latin typeface="Calibri" panose="020F0502020204030204" pitchFamily="34" charset="0"/>
                <a:ea typeface="Times New Roman" panose="02020603050405020304" pitchFamily="18" charset="0"/>
              </a:rPr>
              <a:t> RY et al. Coronary Optical Coherence Tomography and Cardiac Magnetic Resonance Imaging to Determine Underlying Causes of Myocardial Infarction With Nonobstructive Coronary Arteries in Women, 624-640, 2021, with permission from Wolters Kluwer Health, Inc.</a:t>
            </a:r>
          </a:p>
          <a:p>
            <a:endParaRPr lang="en-CA" sz="1400" dirty="0">
              <a:latin typeface="Times New Roman" panose="02020603050405020304" pitchFamily="18" charset="0"/>
              <a:ea typeface="Times New Roman" panose="02020603050405020304" pitchFamily="18" charset="0"/>
            </a:endParaRPr>
          </a:p>
        </p:txBody>
      </p:sp>
      <p:sp>
        <p:nvSpPr>
          <p:cNvPr id="7" name="Date Placeholder 6">
            <a:extLst>
              <a:ext uri="{FF2B5EF4-FFF2-40B4-BE49-F238E27FC236}">
                <a16:creationId xmlns:a16="http://schemas.microsoft.com/office/drawing/2014/main" id="{77B81AA4-2B85-930B-9B4A-8ECE96A34504}"/>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30994064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ath LAO caud RCA inject2">
            <a:hlinkClick r:id="" action="ppaction://media"/>
            <a:extLst>
              <a:ext uri="{FF2B5EF4-FFF2-40B4-BE49-F238E27FC236}">
                <a16:creationId xmlns:a16="http://schemas.microsoft.com/office/drawing/2014/main" id="{4A496ACF-F474-C833-F11B-139CF75ADA1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8154" t="14013" r="7471" b="15674"/>
          <a:stretch/>
        </p:blipFill>
        <p:spPr>
          <a:xfrm>
            <a:off x="152399" y="1088388"/>
            <a:ext cx="5943600" cy="4318001"/>
          </a:xfrm>
          <a:prstGeom prst="rect">
            <a:avLst/>
          </a:prstGeom>
        </p:spPr>
      </p:pic>
      <p:pic>
        <p:nvPicPr>
          <p:cNvPr id="5" name="cath LAO cran RCA inject3">
            <a:hlinkClick r:id="" action="ppaction://media"/>
            <a:extLst>
              <a:ext uri="{FF2B5EF4-FFF2-40B4-BE49-F238E27FC236}">
                <a16:creationId xmlns:a16="http://schemas.microsoft.com/office/drawing/2014/main" id="{1BF832EA-3AA6-A5F7-0B42-D115CDBCB0FB}"/>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113" t="9376" r="6362" b="12110"/>
          <a:stretch/>
        </p:blipFill>
        <p:spPr>
          <a:xfrm>
            <a:off x="6096000" y="1066800"/>
            <a:ext cx="5943599" cy="4339589"/>
          </a:xfrm>
          <a:prstGeom prst="rect">
            <a:avLst/>
          </a:prstGeom>
        </p:spPr>
      </p:pic>
      <p:sp>
        <p:nvSpPr>
          <p:cNvPr id="8" name="Date Placeholder 7">
            <a:extLst>
              <a:ext uri="{FF2B5EF4-FFF2-40B4-BE49-F238E27FC236}">
                <a16:creationId xmlns:a16="http://schemas.microsoft.com/office/drawing/2014/main" id="{826D84CE-D2B4-A5F6-DA56-0BFF0191AC8E}"/>
              </a:ext>
            </a:extLst>
          </p:cNvPr>
          <p:cNvSpPr>
            <a:spLocks noGrp="1"/>
          </p:cNvSpPr>
          <p:nvPr>
            <p:ph type="dt" sz="half" idx="2"/>
          </p:nvPr>
        </p:nvSpPr>
        <p:spPr/>
        <p:txBody>
          <a:bodyPr/>
          <a:lstStyle/>
          <a:p>
            <a:r>
              <a:rPr lang="en-US"/>
              <a:t>© Canadian Cardiovascular Society 2023. All rights reserved. </a:t>
            </a:r>
            <a:endParaRPr lang="en-CA" dirty="0"/>
          </a:p>
        </p:txBody>
      </p:sp>
      <p:sp>
        <p:nvSpPr>
          <p:cNvPr id="10" name="Title 1">
            <a:extLst>
              <a:ext uri="{FF2B5EF4-FFF2-40B4-BE49-F238E27FC236}">
                <a16:creationId xmlns:a16="http://schemas.microsoft.com/office/drawing/2014/main" id="{81EAAB67-1076-0521-1F3E-CB7C128A15E0}"/>
              </a:ext>
            </a:extLst>
          </p:cNvPr>
          <p:cNvSpPr>
            <a:spLocks noGrp="1"/>
          </p:cNvSpPr>
          <p:nvPr>
            <p:ph type="title" idx="4294967295"/>
          </p:nvPr>
        </p:nvSpPr>
        <p:spPr>
          <a:xfrm>
            <a:off x="457200" y="354655"/>
            <a:ext cx="10896600" cy="692150"/>
          </a:xfrm>
          <a:prstGeom prst="rect">
            <a:avLst/>
          </a:prstGeom>
        </p:spPr>
        <p:txBody>
          <a:bodyPr>
            <a:normAutofit/>
          </a:bodyPr>
          <a:lstStyle/>
          <a:p>
            <a:r>
              <a:rPr lang="en-US" sz="3600" b="1" dirty="0"/>
              <a:t>Blinded, 3</a:t>
            </a:r>
            <a:r>
              <a:rPr lang="en-US" sz="3600" b="1" baseline="30000" dirty="0"/>
              <a:t>rd</a:t>
            </a:r>
            <a:r>
              <a:rPr lang="en-US" sz="3600" b="1" dirty="0"/>
              <a:t> party review of coronary </a:t>
            </a:r>
            <a:r>
              <a:rPr lang="en-US" sz="3600" b="1" dirty="0" err="1"/>
              <a:t>angio</a:t>
            </a:r>
            <a:endParaRPr lang="en-US" sz="3600" b="1" dirty="0"/>
          </a:p>
        </p:txBody>
      </p:sp>
      <p:sp>
        <p:nvSpPr>
          <p:cNvPr id="2" name="Title 1">
            <a:extLst>
              <a:ext uri="{FF2B5EF4-FFF2-40B4-BE49-F238E27FC236}">
                <a16:creationId xmlns:a16="http://schemas.microsoft.com/office/drawing/2014/main" id="{3A73A002-3918-BE51-8973-8D3B2BD3BF73}"/>
              </a:ext>
            </a:extLst>
          </p:cNvPr>
          <p:cNvSpPr txBox="1">
            <a:spLocks/>
          </p:cNvSpPr>
          <p:nvPr/>
        </p:nvSpPr>
        <p:spPr>
          <a:xfrm>
            <a:off x="1523999" y="5446380"/>
            <a:ext cx="9144000" cy="691846"/>
          </a:xfrm>
          <a:prstGeom prst="rect">
            <a:avLst/>
          </a:prstGeom>
        </p:spPr>
        <p:txBody>
          <a:bodyPr vert="horz" lIns="91440" tIns="45720" rIns="91440" bIns="45720" rtlCol="0" anchor="ctr">
            <a:normAutofit/>
          </a:bodyPr>
          <a:lstStyle>
            <a:lvl1pPr algn="ctr" defTabSz="914377" rtl="0" eaLnBrk="1" latinLnBrk="0" hangingPunct="1">
              <a:spcBef>
                <a:spcPct val="0"/>
              </a:spcBef>
              <a:buNone/>
              <a:defRPr sz="3600" kern="1200">
                <a:solidFill>
                  <a:schemeClr val="tx1"/>
                </a:solidFill>
                <a:latin typeface="+mj-lt"/>
                <a:ea typeface="+mj-ea"/>
                <a:cs typeface="+mj-cs"/>
              </a:defRPr>
            </a:lvl1pPr>
          </a:lstStyle>
          <a:p>
            <a:r>
              <a:rPr lang="en-US" dirty="0"/>
              <a:t>Type 2 SCAD of RPDA</a:t>
            </a:r>
          </a:p>
        </p:txBody>
      </p:sp>
    </p:spTree>
    <p:extLst>
      <p:ext uri="{BB962C8B-B14F-4D97-AF65-F5344CB8AC3E}">
        <p14:creationId xmlns:p14="http://schemas.microsoft.com/office/powerpoint/2010/main" val="12042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533" fill="hold"/>
                                        <p:tgtEl>
                                          <p:spTgt spid="3"/>
                                        </p:tgtEl>
                                      </p:cBhvr>
                                    </p:cmd>
                                  </p:childTnLst>
                                </p:cTn>
                              </p:par>
                              <p:par>
                                <p:cTn id="7" presetID="1" presetClass="mediacall" presetSubtype="0" fill="hold" nodeType="withEffect">
                                  <p:stCondLst>
                                    <p:cond delay="0"/>
                                  </p:stCondLst>
                                  <p:childTnLst>
                                    <p:cmd type="call" cmd="playFrom(0.0)">
                                      <p:cBhvr>
                                        <p:cTn id="8" dur="65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3"/>
                                        </p:tgtEl>
                                      </p:cBhvr>
                                    </p:cmd>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video>
              <p:cMediaNode vol="80000">
                <p:cTn id="19" repeatCount="indefinite" fill="hold" display="0">
                  <p:stCondLst>
                    <p:cond delay="indefinite"/>
                  </p:stCondLst>
                </p:cTn>
                <p:tgtEl>
                  <p:spTgt spid="3"/>
                </p:tgtEl>
              </p:cMediaNode>
            </p:video>
            <p:video>
              <p:cMediaNode vol="80000">
                <p:cTn id="20" repeatCount="indefinite" fill="hold" display="0">
                  <p:stCondLst>
                    <p:cond delay="indefinite"/>
                  </p:stCondLst>
                </p:cTn>
                <p:tgtEl>
                  <p:spTgt spid="5"/>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E5FC6F-09DD-F77D-E75E-85257C409AF8}"/>
              </a:ext>
            </a:extLst>
          </p:cNvPr>
          <p:cNvSpPr>
            <a:spLocks noGrp="1"/>
          </p:cNvSpPr>
          <p:nvPr>
            <p:ph type="dt" sz="half" idx="2"/>
          </p:nvPr>
        </p:nvSpPr>
        <p:spPr/>
        <p:txBody>
          <a:bodyPr/>
          <a:lstStyle/>
          <a:p>
            <a:r>
              <a:rPr lang="en-US"/>
              <a:t>© Canadian Cardiovascular Society 2023. All rights reserved. </a:t>
            </a:r>
            <a:endParaRPr lang="en-CA" dirty="0"/>
          </a:p>
        </p:txBody>
      </p:sp>
      <p:pic>
        <p:nvPicPr>
          <p:cNvPr id="3" name="Content Placeholder 4" descr="A brochure with a picture of a person and a qr code&#10;&#10;Description automatically generated">
            <a:extLst>
              <a:ext uri="{FF2B5EF4-FFF2-40B4-BE49-F238E27FC236}">
                <a16:creationId xmlns:a16="http://schemas.microsoft.com/office/drawing/2014/main" id="{DA3A834E-27ED-21FD-0496-4CC9D5FCA3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9275535" cy="6492875"/>
          </a:xfrm>
          <a:prstGeom prst="rect">
            <a:avLst/>
          </a:prstGeom>
        </p:spPr>
      </p:pic>
    </p:spTree>
    <p:extLst>
      <p:ext uri="{BB962C8B-B14F-4D97-AF65-F5344CB8AC3E}">
        <p14:creationId xmlns:p14="http://schemas.microsoft.com/office/powerpoint/2010/main" val="33372171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22EEE-BF2B-2E8C-FEFF-7484D06EDAC3}"/>
              </a:ext>
            </a:extLst>
          </p:cNvPr>
          <p:cNvSpPr>
            <a:spLocks noGrp="1"/>
          </p:cNvSpPr>
          <p:nvPr>
            <p:ph type="title"/>
          </p:nvPr>
        </p:nvSpPr>
        <p:spPr>
          <a:prstGeom prst="rect">
            <a:avLst/>
          </a:prstGeom>
        </p:spPr>
        <p:txBody>
          <a:bodyPr/>
          <a:lstStyle/>
          <a:p>
            <a:r>
              <a:rPr lang="en-US" b="1" dirty="0"/>
              <a:t>TREATMENT OF MINOCA</a:t>
            </a:r>
            <a:endParaRPr lang="en-CA" b="1" dirty="0"/>
          </a:p>
        </p:txBody>
      </p:sp>
      <p:sp>
        <p:nvSpPr>
          <p:cNvPr id="3" name="Text Placeholder 2">
            <a:extLst>
              <a:ext uri="{FF2B5EF4-FFF2-40B4-BE49-F238E27FC236}">
                <a16:creationId xmlns:a16="http://schemas.microsoft.com/office/drawing/2014/main" id="{C2332805-1944-0FC2-F754-084FD0C17AAB}"/>
              </a:ext>
            </a:extLst>
          </p:cNvPr>
          <p:cNvSpPr>
            <a:spLocks noGrp="1"/>
          </p:cNvSpPr>
          <p:nvPr>
            <p:ph type="body" sz="quarter" idx="10"/>
          </p:nvPr>
        </p:nvSpPr>
        <p:spPr/>
        <p:txBody>
          <a:bodyPr>
            <a:normAutofit/>
          </a:bodyPr>
          <a:lstStyle/>
          <a:p>
            <a:r>
              <a:rPr lang="en-US" sz="2400" dirty="0"/>
              <a:t>Alexandra Bastiany, MD FRCPC DRCPSC</a:t>
            </a:r>
          </a:p>
          <a:p>
            <a:endParaRPr lang="en-CA" sz="2400" dirty="0"/>
          </a:p>
        </p:txBody>
      </p:sp>
      <p:sp>
        <p:nvSpPr>
          <p:cNvPr id="7" name="Date Placeholder 6">
            <a:extLst>
              <a:ext uri="{FF2B5EF4-FFF2-40B4-BE49-F238E27FC236}">
                <a16:creationId xmlns:a16="http://schemas.microsoft.com/office/drawing/2014/main" id="{18AF7D5A-CB93-1C59-0B72-2486A368AE78}"/>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3883692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32EF7B0-4547-F8D7-63CC-8C39FA6C24F7}"/>
              </a:ext>
            </a:extLst>
          </p:cNvPr>
          <p:cNvSpPr txBox="1"/>
          <p:nvPr/>
        </p:nvSpPr>
        <p:spPr>
          <a:xfrm>
            <a:off x="1142771" y="3852315"/>
            <a:ext cx="2060978" cy="1723549"/>
          </a:xfrm>
          <a:prstGeom prst="rect">
            <a:avLst/>
          </a:prstGeom>
          <a:noFill/>
        </p:spPr>
        <p:txBody>
          <a:bodyPr wrap="square" rtlCol="0">
            <a:spAutoFit/>
          </a:bodyPr>
          <a:lstStyle/>
          <a:p>
            <a:r>
              <a:rPr lang="en-US" dirty="0"/>
              <a:t>Christine Pacheco, MD MSC FRCPC</a:t>
            </a:r>
          </a:p>
          <a:p>
            <a:r>
              <a:rPr lang="fr-FR" sz="1400" dirty="0"/>
              <a:t>Hôpital Pierre-Boucher, Centre Hospitalier de l'Université de Montréal (CHUM)</a:t>
            </a:r>
          </a:p>
          <a:p>
            <a:r>
              <a:rPr lang="fr-FR" sz="1400" dirty="0"/>
              <a:t>Université de Montréal</a:t>
            </a:r>
            <a:endParaRPr lang="en-US" sz="1400" dirty="0"/>
          </a:p>
        </p:txBody>
      </p:sp>
      <p:sp>
        <p:nvSpPr>
          <p:cNvPr id="11" name="TextBox 10">
            <a:extLst>
              <a:ext uri="{FF2B5EF4-FFF2-40B4-BE49-F238E27FC236}">
                <a16:creationId xmlns:a16="http://schemas.microsoft.com/office/drawing/2014/main" id="{53B2DCB8-3184-9DC3-FDFB-7305C7F75465}"/>
              </a:ext>
            </a:extLst>
          </p:cNvPr>
          <p:cNvSpPr txBox="1"/>
          <p:nvPr/>
        </p:nvSpPr>
        <p:spPr>
          <a:xfrm>
            <a:off x="3849680" y="3852105"/>
            <a:ext cx="1919366" cy="1723549"/>
          </a:xfrm>
          <a:prstGeom prst="rect">
            <a:avLst/>
          </a:prstGeom>
          <a:noFill/>
        </p:spPr>
        <p:txBody>
          <a:bodyPr wrap="square" rtlCol="0">
            <a:spAutoFit/>
          </a:bodyPr>
          <a:lstStyle/>
          <a:p>
            <a:r>
              <a:rPr lang="en-US" dirty="0"/>
              <a:t>Alexandra Bastiany, MD</a:t>
            </a:r>
          </a:p>
          <a:p>
            <a:r>
              <a:rPr lang="en-US" sz="1400" dirty="0"/>
              <a:t>Thunder Bay Regional Health Sciences Centre</a:t>
            </a:r>
          </a:p>
          <a:p>
            <a:r>
              <a:rPr lang="en-US" sz="1400" dirty="0"/>
              <a:t>Northern Ontario School of Medicine (NOSM)</a:t>
            </a:r>
          </a:p>
        </p:txBody>
      </p:sp>
      <p:sp>
        <p:nvSpPr>
          <p:cNvPr id="12" name="TextBox 11">
            <a:extLst>
              <a:ext uri="{FF2B5EF4-FFF2-40B4-BE49-F238E27FC236}">
                <a16:creationId xmlns:a16="http://schemas.microsoft.com/office/drawing/2014/main" id="{D4BF0A5B-5620-B685-9FD6-6A64EEBF3813}"/>
              </a:ext>
            </a:extLst>
          </p:cNvPr>
          <p:cNvSpPr txBox="1"/>
          <p:nvPr/>
        </p:nvSpPr>
        <p:spPr>
          <a:xfrm>
            <a:off x="6390798" y="3855599"/>
            <a:ext cx="1919366" cy="1138773"/>
          </a:xfrm>
          <a:prstGeom prst="rect">
            <a:avLst/>
          </a:prstGeom>
          <a:noFill/>
        </p:spPr>
        <p:txBody>
          <a:bodyPr wrap="square" rtlCol="0">
            <a:spAutoFit/>
          </a:bodyPr>
          <a:lstStyle/>
          <a:p>
            <a:r>
              <a:rPr lang="en-US" dirty="0"/>
              <a:t>Judy Luu, MD PhD FRCPC </a:t>
            </a:r>
          </a:p>
          <a:p>
            <a:r>
              <a:rPr lang="en-US" sz="1400" dirty="0"/>
              <a:t>McGill University </a:t>
            </a:r>
          </a:p>
          <a:p>
            <a:endParaRPr lang="en-US" dirty="0"/>
          </a:p>
        </p:txBody>
      </p:sp>
      <p:sp>
        <p:nvSpPr>
          <p:cNvPr id="13" name="TextBox 12">
            <a:extLst>
              <a:ext uri="{FF2B5EF4-FFF2-40B4-BE49-F238E27FC236}">
                <a16:creationId xmlns:a16="http://schemas.microsoft.com/office/drawing/2014/main" id="{F5E07501-BF80-3A74-9A67-89D7CD334CB7}"/>
              </a:ext>
            </a:extLst>
          </p:cNvPr>
          <p:cNvSpPr txBox="1"/>
          <p:nvPr/>
        </p:nvSpPr>
        <p:spPr>
          <a:xfrm>
            <a:off x="9058319" y="3852105"/>
            <a:ext cx="1919366" cy="1354217"/>
          </a:xfrm>
          <a:prstGeom prst="rect">
            <a:avLst/>
          </a:prstGeom>
          <a:noFill/>
        </p:spPr>
        <p:txBody>
          <a:bodyPr wrap="square" rtlCol="0">
            <a:spAutoFit/>
          </a:bodyPr>
          <a:lstStyle/>
          <a:p>
            <a:r>
              <a:rPr lang="en-US" dirty="0"/>
              <a:t>Sharon Mulvagh, MD </a:t>
            </a:r>
            <a:r>
              <a:rPr lang="en-US" sz="1800" dirty="0">
                <a:solidFill>
                  <a:schemeClr val="dk1"/>
                </a:solidFill>
                <a:latin typeface="Calibri"/>
                <a:ea typeface="Calibri"/>
                <a:cs typeface="Calibri"/>
                <a:sym typeface="Calibri"/>
              </a:rPr>
              <a:t>FRCPC FACC FASE FAHA</a:t>
            </a:r>
            <a:endParaRPr lang="en-US" dirty="0"/>
          </a:p>
          <a:p>
            <a:r>
              <a:rPr lang="en-US" sz="1400" dirty="0"/>
              <a:t>Dalhousie University </a:t>
            </a:r>
          </a:p>
          <a:p>
            <a:r>
              <a:rPr lang="en-US" sz="1400" dirty="0"/>
              <a:t>Mayo Clinic</a:t>
            </a:r>
          </a:p>
        </p:txBody>
      </p:sp>
      <p:pic>
        <p:nvPicPr>
          <p:cNvPr id="1026" name="Picture 2" descr="2022 Canadian Cardiovascular Congress">
            <a:extLst>
              <a:ext uri="{FF2B5EF4-FFF2-40B4-BE49-F238E27FC236}">
                <a16:creationId xmlns:a16="http://schemas.microsoft.com/office/drawing/2014/main" id="{87A444F2-FF09-5AE7-6889-3F2539A18E8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68" b="14568"/>
          <a:stretch/>
        </p:blipFill>
        <p:spPr bwMode="auto">
          <a:xfrm>
            <a:off x="1249783" y="1688908"/>
            <a:ext cx="1846954" cy="19592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erson wearing a white coat and blue bandana&#10;&#10;Description automatically generated">
            <a:extLst>
              <a:ext uri="{FF2B5EF4-FFF2-40B4-BE49-F238E27FC236}">
                <a16:creationId xmlns:a16="http://schemas.microsoft.com/office/drawing/2014/main" id="{4B1D06E5-D3CA-6480-CC26-2AC3CDBD8C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514" t="-1" r="-1" b="43866"/>
          <a:stretch/>
        </p:blipFill>
        <p:spPr>
          <a:xfrm>
            <a:off x="3919300" y="1757759"/>
            <a:ext cx="1786913" cy="1895596"/>
          </a:xfrm>
          <a:prstGeom prst="rect">
            <a:avLst/>
          </a:prstGeom>
        </p:spPr>
      </p:pic>
      <p:pic>
        <p:nvPicPr>
          <p:cNvPr id="14" name="Picture 13" descr="A close-up of a person smiling&#10;&#10;Description automatically generated">
            <a:extLst>
              <a:ext uri="{FF2B5EF4-FFF2-40B4-BE49-F238E27FC236}">
                <a16:creationId xmlns:a16="http://schemas.microsoft.com/office/drawing/2014/main" id="{673C8636-4EDC-8FE5-89FB-59C03F0A010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1103" b="26253"/>
          <a:stretch/>
        </p:blipFill>
        <p:spPr>
          <a:xfrm>
            <a:off x="6455012" y="1752600"/>
            <a:ext cx="1855152" cy="1895596"/>
          </a:xfrm>
          <a:prstGeom prst="rect">
            <a:avLst/>
          </a:prstGeom>
        </p:spPr>
      </p:pic>
      <p:pic>
        <p:nvPicPr>
          <p:cNvPr id="7" name="Picture 6">
            <a:extLst>
              <a:ext uri="{FF2B5EF4-FFF2-40B4-BE49-F238E27FC236}">
                <a16:creationId xmlns:a16="http://schemas.microsoft.com/office/drawing/2014/main" id="{0E3DDA23-999A-4595-C156-7D4D12E845D6}"/>
              </a:ext>
            </a:extLst>
          </p:cNvPr>
          <p:cNvPicPr>
            <a:picLocks noChangeAspect="1"/>
          </p:cNvPicPr>
          <p:nvPr/>
        </p:nvPicPr>
        <p:blipFill rotWithShape="1">
          <a:blip r:embed="rId6"/>
          <a:srcRect l="6620" r="10010"/>
          <a:stretch/>
        </p:blipFill>
        <p:spPr>
          <a:xfrm>
            <a:off x="8900013" y="1775460"/>
            <a:ext cx="1919366" cy="1872736"/>
          </a:xfrm>
          <a:prstGeom prst="rect">
            <a:avLst/>
          </a:prstGeom>
        </p:spPr>
      </p:pic>
      <p:sp>
        <p:nvSpPr>
          <p:cNvPr id="4" name="Content Placeholder 3">
            <a:extLst>
              <a:ext uri="{FF2B5EF4-FFF2-40B4-BE49-F238E27FC236}">
                <a16:creationId xmlns:a16="http://schemas.microsoft.com/office/drawing/2014/main" id="{0A0A07FF-36A1-2F5F-EED1-E6F345571F60}"/>
              </a:ext>
            </a:extLst>
          </p:cNvPr>
          <p:cNvSpPr>
            <a:spLocks noGrp="1"/>
          </p:cNvSpPr>
          <p:nvPr>
            <p:ph idx="1"/>
          </p:nvPr>
        </p:nvSpPr>
        <p:spPr/>
        <p:txBody>
          <a:bodyPr/>
          <a:lstStyle/>
          <a:p>
            <a:r>
              <a:rPr lang="en-CA" b="1" dirty="0"/>
              <a:t>SPEAKERS</a:t>
            </a:r>
          </a:p>
        </p:txBody>
      </p:sp>
      <p:sp>
        <p:nvSpPr>
          <p:cNvPr id="9" name="Date Placeholder 8">
            <a:extLst>
              <a:ext uri="{FF2B5EF4-FFF2-40B4-BE49-F238E27FC236}">
                <a16:creationId xmlns:a16="http://schemas.microsoft.com/office/drawing/2014/main" id="{66DE1046-E0C5-A0E1-FE94-487F2AC6D8C9}"/>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23488894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8069845-A19D-EF99-ECF8-2425ECD78647}"/>
              </a:ext>
            </a:extLst>
          </p:cNvPr>
          <p:cNvSpPr txBox="1"/>
          <p:nvPr/>
        </p:nvSpPr>
        <p:spPr>
          <a:xfrm>
            <a:off x="1703511" y="1590933"/>
            <a:ext cx="8784976" cy="707886"/>
          </a:xfrm>
          <a:prstGeom prst="rect">
            <a:avLst/>
          </a:prstGeom>
          <a:noFill/>
        </p:spPr>
        <p:txBody>
          <a:bodyPr wrap="square"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I have/do not have relationships with for-profit and not-for-profit organizations over the past two years:</a:t>
            </a:r>
          </a:p>
        </p:txBody>
      </p:sp>
      <p:graphicFrame>
        <p:nvGraphicFramePr>
          <p:cNvPr id="8" name="Table 7">
            <a:extLst>
              <a:ext uri="{FF2B5EF4-FFF2-40B4-BE49-F238E27FC236}">
                <a16:creationId xmlns:a16="http://schemas.microsoft.com/office/drawing/2014/main" id="{346859D9-390C-CEC9-4B56-EFA3F40831AE}"/>
              </a:ext>
            </a:extLst>
          </p:cNvPr>
          <p:cNvGraphicFramePr>
            <a:graphicFrameLocks noGrp="1"/>
          </p:cNvGraphicFramePr>
          <p:nvPr>
            <p:extLst>
              <p:ext uri="{D42A27DB-BD31-4B8C-83A1-F6EECF244321}">
                <p14:modId xmlns:p14="http://schemas.microsoft.com/office/powerpoint/2010/main" val="4249681118"/>
              </p:ext>
            </p:extLst>
          </p:nvPr>
        </p:nvGraphicFramePr>
        <p:xfrm>
          <a:off x="609600" y="2403845"/>
          <a:ext cx="11049000" cy="3564309"/>
        </p:xfrm>
        <a:graphic>
          <a:graphicData uri="http://schemas.openxmlformats.org/drawingml/2006/table">
            <a:tbl>
              <a:tblPr firstRow="1" bandRow="1">
                <a:tableStyleId>{F5AB1C69-6EDB-4FF4-983F-18BD219EF322}</a:tableStyleId>
              </a:tblPr>
              <a:tblGrid>
                <a:gridCol w="3556146">
                  <a:extLst>
                    <a:ext uri="{9D8B030D-6E8A-4147-A177-3AD203B41FA5}">
                      <a16:colId xmlns:a16="http://schemas.microsoft.com/office/drawing/2014/main" val="3327610896"/>
                    </a:ext>
                  </a:extLst>
                </a:gridCol>
                <a:gridCol w="4235513">
                  <a:extLst>
                    <a:ext uri="{9D8B030D-6E8A-4147-A177-3AD203B41FA5}">
                      <a16:colId xmlns:a16="http://schemas.microsoft.com/office/drawing/2014/main" val="1952303198"/>
                    </a:ext>
                  </a:extLst>
                </a:gridCol>
                <a:gridCol w="3257341">
                  <a:extLst>
                    <a:ext uri="{9D8B030D-6E8A-4147-A177-3AD203B41FA5}">
                      <a16:colId xmlns:a16="http://schemas.microsoft.com/office/drawing/2014/main" val="741542345"/>
                    </a:ext>
                  </a:extLst>
                </a:gridCol>
              </a:tblGrid>
              <a:tr h="628915">
                <a:tc>
                  <a:txBody>
                    <a:bodyPr/>
                    <a:lstStyle/>
                    <a:p>
                      <a:pPr algn="ctr"/>
                      <a:r>
                        <a:rPr lang="en-US" sz="1500" dirty="0"/>
                        <a:t>NATURE OF RELATIONSHIP</a:t>
                      </a:r>
                      <a:endParaRPr lang="en-US" sz="15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500" dirty="0"/>
                        <a:t>NAME OF THE FOR-PROFIT OR NOT-FOR-PROFIT ORGANIZATION</a:t>
                      </a:r>
                      <a:endParaRPr lang="en-US" sz="15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500" dirty="0"/>
                        <a:t>DESCRIPTION OF RELATIONSHIP</a:t>
                      </a:r>
                      <a:endParaRPr lang="en-US" sz="1500" dirty="0">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485841013"/>
                  </a:ext>
                </a:extLst>
              </a:tr>
              <a:tr h="554926">
                <a:tc>
                  <a:txBody>
                    <a:bodyPr/>
                    <a:lstStyle/>
                    <a:p>
                      <a:pPr algn="l"/>
                      <a:r>
                        <a:rPr lang="en-US" sz="1400" dirty="0"/>
                        <a:t>Any direct financial payments including receipt of honoraria</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dirty="0"/>
                        <a:t>x</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dirty="0"/>
                        <a:t>x</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899716357"/>
                  </a:ext>
                </a:extLst>
              </a:tr>
              <a:tr h="554926">
                <a:tc>
                  <a:txBody>
                    <a:bodyPr/>
                    <a:lstStyle/>
                    <a:p>
                      <a:pPr algn="l"/>
                      <a:r>
                        <a:rPr lang="en-US" sz="1400" dirty="0"/>
                        <a:t>Membership on advisory boards or speakers’ bureaus</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dirty="0"/>
                        <a:t>x</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dirty="0"/>
                        <a:t>x</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072972087"/>
                  </a:ext>
                </a:extLst>
              </a:tr>
              <a:tr h="413338">
                <a:tc>
                  <a:txBody>
                    <a:bodyPr/>
                    <a:lstStyle/>
                    <a:p>
                      <a:pPr algn="l"/>
                      <a:r>
                        <a:rPr lang="en-US" sz="1400" dirty="0"/>
                        <a:t>Funded grants of clinical trials</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dirty="0"/>
                        <a:t>x</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dirty="0"/>
                        <a:t>x</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4199206297"/>
                  </a:ext>
                </a:extLst>
              </a:tr>
              <a:tr h="413338">
                <a:tc>
                  <a:txBody>
                    <a:bodyPr/>
                    <a:lstStyle/>
                    <a:p>
                      <a:pPr algn="l"/>
                      <a:r>
                        <a:rPr lang="en-US" sz="1400" dirty="0"/>
                        <a:t>Patents on a drug, product or device</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dirty="0"/>
                        <a:t>x</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dirty="0"/>
                        <a:t>x</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454491535"/>
                  </a:ext>
                </a:extLst>
              </a:tr>
              <a:tr h="998866">
                <a:tc>
                  <a:txBody>
                    <a:bodyPr/>
                    <a:lstStyle/>
                    <a:p>
                      <a:pPr algn="l"/>
                      <a:r>
                        <a:rPr lang="en-US" sz="1400" dirty="0"/>
                        <a:t>All other investments/relationship that could be seen as having the potential to influence the content of the educational activity</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dirty="0"/>
                        <a:t>x</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dirty="0"/>
                        <a:t>x</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223182232"/>
                  </a:ext>
                </a:extLst>
              </a:tr>
            </a:tbl>
          </a:graphicData>
        </a:graphic>
      </p:graphicFrame>
      <p:pic>
        <p:nvPicPr>
          <p:cNvPr id="2" name="Picture 1" descr="A picture containing text, person, indoor&#10;&#10;Description automatically generated">
            <a:extLst>
              <a:ext uri="{FF2B5EF4-FFF2-40B4-BE49-F238E27FC236}">
                <a16:creationId xmlns:a16="http://schemas.microsoft.com/office/drawing/2014/main" id="{F5547B56-B497-4C3D-319B-3D835D3DD0D3}"/>
              </a:ext>
            </a:extLst>
          </p:cNvPr>
          <p:cNvPicPr>
            <a:picLocks noChangeAspect="1"/>
          </p:cNvPicPr>
          <p:nvPr/>
        </p:nvPicPr>
        <p:blipFill>
          <a:blip r:embed="rId3"/>
          <a:stretch>
            <a:fillRect/>
          </a:stretch>
        </p:blipFill>
        <p:spPr>
          <a:xfrm>
            <a:off x="4191000" y="2944592"/>
            <a:ext cx="4170446" cy="3548283"/>
          </a:xfrm>
          <a:prstGeom prst="rect">
            <a:avLst/>
          </a:prstGeom>
          <a:ln w="25400">
            <a:solidFill>
              <a:schemeClr val="tx2"/>
            </a:solidFill>
          </a:ln>
        </p:spPr>
      </p:pic>
      <p:sp>
        <p:nvSpPr>
          <p:cNvPr id="3" name="TextBox 2">
            <a:extLst>
              <a:ext uri="{FF2B5EF4-FFF2-40B4-BE49-F238E27FC236}">
                <a16:creationId xmlns:a16="http://schemas.microsoft.com/office/drawing/2014/main" id="{FCF51015-5F8A-BAC5-0E09-C197FAFAFA01}"/>
              </a:ext>
            </a:extLst>
          </p:cNvPr>
          <p:cNvSpPr txBox="1"/>
          <p:nvPr/>
        </p:nvSpPr>
        <p:spPr>
          <a:xfrm>
            <a:off x="228600" y="1152043"/>
            <a:ext cx="2438400" cy="369332"/>
          </a:xfrm>
          <a:prstGeom prst="rect">
            <a:avLst/>
          </a:prstGeom>
          <a:solidFill>
            <a:srgbClr val="00B2A9"/>
          </a:solidFill>
        </p:spPr>
        <p:txBody>
          <a:bodyPr wrap="square">
            <a:spAutoFit/>
          </a:bodyPr>
          <a:lstStyle/>
          <a:p>
            <a:r>
              <a:rPr lang="en-US" sz="1800" b="1" dirty="0">
                <a:solidFill>
                  <a:schemeClr val="bg1"/>
                </a:solidFill>
              </a:rPr>
              <a:t>Alexandra Bastiany MD</a:t>
            </a:r>
            <a:endParaRPr lang="en-CA" sz="1800" b="1" dirty="0">
              <a:solidFill>
                <a:schemeClr val="bg1"/>
              </a:solidFill>
            </a:endParaRPr>
          </a:p>
        </p:txBody>
      </p:sp>
      <p:sp>
        <p:nvSpPr>
          <p:cNvPr id="11" name="Date Placeholder 10">
            <a:extLst>
              <a:ext uri="{FF2B5EF4-FFF2-40B4-BE49-F238E27FC236}">
                <a16:creationId xmlns:a16="http://schemas.microsoft.com/office/drawing/2014/main" id="{702FB717-D5DF-0052-DF4F-2BF30C4151C0}"/>
              </a:ext>
            </a:extLst>
          </p:cNvPr>
          <p:cNvSpPr>
            <a:spLocks noGrp="1"/>
          </p:cNvSpPr>
          <p:nvPr>
            <p:ph type="dt" sz="half" idx="2"/>
          </p:nvPr>
        </p:nvSpPr>
        <p:spPr/>
        <p:txBody>
          <a:bodyPr/>
          <a:lstStyle/>
          <a:p>
            <a:r>
              <a:rPr lang="en-US"/>
              <a:t>© Canadian Cardiovascular Society 2023. All rights reserved. </a:t>
            </a:r>
            <a:endParaRPr lang="en-CA" dirty="0"/>
          </a:p>
        </p:txBody>
      </p:sp>
      <p:sp>
        <p:nvSpPr>
          <p:cNvPr id="13" name="Content Placeholder 12">
            <a:extLst>
              <a:ext uri="{FF2B5EF4-FFF2-40B4-BE49-F238E27FC236}">
                <a16:creationId xmlns:a16="http://schemas.microsoft.com/office/drawing/2014/main" id="{4AEE68B3-3ED8-699A-2173-E271204DE162}"/>
              </a:ext>
            </a:extLst>
          </p:cNvPr>
          <p:cNvSpPr>
            <a:spLocks noGrp="1"/>
          </p:cNvSpPr>
          <p:nvPr>
            <p:ph idx="1"/>
          </p:nvPr>
        </p:nvSpPr>
        <p:spPr/>
        <p:txBody>
          <a:bodyPr>
            <a:normAutofit fontScale="85000" lnSpcReduction="10000"/>
          </a:bodyPr>
          <a:lstStyle/>
          <a:p>
            <a:r>
              <a:rPr lang="en-US" b="1" dirty="0"/>
              <a:t>PROGRAM DISCLOSURE OF COMMERCIAL SUPPORT</a:t>
            </a:r>
          </a:p>
        </p:txBody>
      </p:sp>
    </p:spTree>
    <p:extLst>
      <p:ext uri="{BB962C8B-B14F-4D97-AF65-F5344CB8AC3E}">
        <p14:creationId xmlns:p14="http://schemas.microsoft.com/office/powerpoint/2010/main" val="355749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27904B-2F93-DAA3-9ED1-3343D9216CD1}"/>
              </a:ext>
            </a:extLst>
          </p:cNvPr>
          <p:cNvSpPr>
            <a:spLocks noGrp="1"/>
          </p:cNvSpPr>
          <p:nvPr>
            <p:ph type="body" sz="quarter" idx="14"/>
          </p:nvPr>
        </p:nvSpPr>
        <p:spPr/>
        <p:txBody>
          <a:bodyPr/>
          <a:lstStyle/>
          <a:p>
            <a:pPr marL="0" indent="0">
              <a:buNone/>
            </a:pPr>
            <a:r>
              <a:rPr lang="en-US" sz="3200" dirty="0"/>
              <a:t>At the completion of this section, participants should be able to:</a:t>
            </a:r>
          </a:p>
          <a:p>
            <a:pPr marL="0" indent="0">
              <a:buNone/>
            </a:pPr>
            <a:endParaRPr lang="en-US" sz="3200" dirty="0"/>
          </a:p>
          <a:p>
            <a:pPr marL="514338" lvl="0" indent="-514338" algn="l" rtl="0">
              <a:spcBef>
                <a:spcPts val="480"/>
              </a:spcBef>
              <a:spcAft>
                <a:spcPts val="0"/>
              </a:spcAft>
              <a:buClr>
                <a:schemeClr val="dk1"/>
              </a:buClr>
              <a:buSzPts val="2400"/>
              <a:buFont typeface="Calibri"/>
              <a:buAutoNum type="arabicPeriod"/>
            </a:pPr>
            <a:r>
              <a:rPr lang="en-US" sz="3200" dirty="0"/>
              <a:t>Determine appropriately tailored management for patients with MINOCA.</a:t>
            </a:r>
          </a:p>
          <a:p>
            <a:endParaRPr lang="en-US" sz="3200" dirty="0"/>
          </a:p>
          <a:p>
            <a:endParaRPr lang="en-CA" dirty="0"/>
          </a:p>
        </p:txBody>
      </p:sp>
      <p:sp>
        <p:nvSpPr>
          <p:cNvPr id="6" name="Date Placeholder 5">
            <a:extLst>
              <a:ext uri="{FF2B5EF4-FFF2-40B4-BE49-F238E27FC236}">
                <a16:creationId xmlns:a16="http://schemas.microsoft.com/office/drawing/2014/main" id="{A7D1C380-21F9-D94E-22E2-4840F719B0BA}"/>
              </a:ext>
            </a:extLst>
          </p:cNvPr>
          <p:cNvSpPr>
            <a:spLocks noGrp="1"/>
          </p:cNvSpPr>
          <p:nvPr>
            <p:ph type="dt" sz="half" idx="2"/>
          </p:nvPr>
        </p:nvSpPr>
        <p:spPr/>
        <p:txBody>
          <a:bodyPr/>
          <a:lstStyle/>
          <a:p>
            <a:r>
              <a:rPr lang="en-US"/>
              <a:t>© Canadian Cardiovascular Society 2023. All rights reserved. </a:t>
            </a:r>
            <a:endParaRPr lang="en-CA" dirty="0"/>
          </a:p>
        </p:txBody>
      </p:sp>
      <p:sp>
        <p:nvSpPr>
          <p:cNvPr id="9" name="Content Placeholder 8">
            <a:extLst>
              <a:ext uri="{FF2B5EF4-FFF2-40B4-BE49-F238E27FC236}">
                <a16:creationId xmlns:a16="http://schemas.microsoft.com/office/drawing/2014/main" id="{B118CA5F-8DAD-BFEC-9933-431729DEC050}"/>
              </a:ext>
            </a:extLst>
          </p:cNvPr>
          <p:cNvSpPr>
            <a:spLocks noGrp="1"/>
          </p:cNvSpPr>
          <p:nvPr>
            <p:ph idx="1"/>
          </p:nvPr>
        </p:nvSpPr>
        <p:spPr/>
        <p:txBody>
          <a:bodyPr/>
          <a:lstStyle/>
          <a:p>
            <a:r>
              <a:rPr lang="en-US" b="1" dirty="0"/>
              <a:t>LEARNING OBJECTIVES</a:t>
            </a:r>
            <a:endParaRPr lang="en-CA" b="1" dirty="0"/>
          </a:p>
        </p:txBody>
      </p:sp>
    </p:spTree>
    <p:extLst>
      <p:ext uri="{BB962C8B-B14F-4D97-AF65-F5344CB8AC3E}">
        <p14:creationId xmlns:p14="http://schemas.microsoft.com/office/powerpoint/2010/main" val="1193646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E090D3-B80D-0C76-18A7-96236D8F2CD2}"/>
              </a:ext>
            </a:extLst>
          </p:cNvPr>
          <p:cNvSpPr>
            <a:spLocks noGrp="1"/>
          </p:cNvSpPr>
          <p:nvPr>
            <p:ph idx="1"/>
          </p:nvPr>
        </p:nvSpPr>
        <p:spPr>
          <a:xfrm>
            <a:off x="600810" y="1266629"/>
            <a:ext cx="10972800" cy="1933771"/>
          </a:xfrm>
        </p:spPr>
        <p:txBody>
          <a:bodyPr/>
          <a:lstStyle/>
          <a:p>
            <a:r>
              <a:rPr lang="en-US" b="1" dirty="0"/>
              <a:t>NON-Pharmacological treatment strategies for MINOCA</a:t>
            </a:r>
            <a:endParaRPr lang="en-CA" b="1" dirty="0"/>
          </a:p>
        </p:txBody>
      </p:sp>
      <p:sp>
        <p:nvSpPr>
          <p:cNvPr id="8" name="Title 7">
            <a:extLst>
              <a:ext uri="{FF2B5EF4-FFF2-40B4-BE49-F238E27FC236}">
                <a16:creationId xmlns:a16="http://schemas.microsoft.com/office/drawing/2014/main" id="{6B7BFE5F-9D2A-FDBB-2C11-B6AF7654221E}"/>
              </a:ext>
            </a:extLst>
          </p:cNvPr>
          <p:cNvSpPr>
            <a:spLocks noGrp="1"/>
          </p:cNvSpPr>
          <p:nvPr>
            <p:ph type="title"/>
          </p:nvPr>
        </p:nvSpPr>
        <p:spPr/>
        <p:txBody>
          <a:bodyPr/>
          <a:lstStyle/>
          <a:p>
            <a:endParaRPr lang="en-CA"/>
          </a:p>
        </p:txBody>
      </p:sp>
      <p:sp>
        <p:nvSpPr>
          <p:cNvPr id="7" name="Date Placeholder 6">
            <a:extLst>
              <a:ext uri="{FF2B5EF4-FFF2-40B4-BE49-F238E27FC236}">
                <a16:creationId xmlns:a16="http://schemas.microsoft.com/office/drawing/2014/main" id="{36FA5D9D-D891-095B-C8ED-E9CD8792BEBF}"/>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22493695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1"/>
          <p:cNvSpPr txBox="1">
            <a:spLocks noGrp="1"/>
          </p:cNvSpPr>
          <p:nvPr>
            <p:ph type="title" idx="4294967295"/>
          </p:nvPr>
        </p:nvSpPr>
        <p:spPr>
          <a:xfrm>
            <a:off x="762000" y="188115"/>
            <a:ext cx="10668000" cy="1143000"/>
          </a:xfrm>
          <a:prstGeom prst="rect">
            <a:avLst/>
          </a:prstGeom>
          <a:noFill/>
          <a:ln>
            <a:noFill/>
          </a:ln>
        </p:spPr>
        <p:txBody>
          <a:bodyPr spcFirstLastPara="1" vert="horz" wrap="square" lIns="91425" tIns="45700" rIns="91425" bIns="45700" rtlCol="0" anchor="ctr" anchorCtr="0">
            <a:noAutofit/>
          </a:bodyPr>
          <a:lstStyle/>
          <a:p>
            <a:pPr>
              <a:spcBef>
                <a:spcPts val="0"/>
              </a:spcBef>
              <a:buClr>
                <a:schemeClr val="dk1"/>
              </a:buClr>
              <a:buSzPts val="3600"/>
            </a:pPr>
            <a:r>
              <a:rPr lang="en-US" sz="3600" dirty="0"/>
              <a:t>Non-pharmacological treatment strategies: </a:t>
            </a:r>
            <a:br>
              <a:rPr lang="en-US" sz="3600" b="1" dirty="0"/>
            </a:br>
            <a:r>
              <a:rPr lang="en-US" sz="3600" b="1" dirty="0">
                <a:solidFill>
                  <a:srgbClr val="98B2C9"/>
                </a:solidFill>
              </a:rPr>
              <a:t>Cardiac rehab and lifestyle counselling</a:t>
            </a:r>
          </a:p>
        </p:txBody>
      </p:sp>
      <p:pic>
        <p:nvPicPr>
          <p:cNvPr id="4" name="Picture 3" descr="A close-up of a sign&#10;&#10;Description automatically generated">
            <a:extLst>
              <a:ext uri="{FF2B5EF4-FFF2-40B4-BE49-F238E27FC236}">
                <a16:creationId xmlns:a16="http://schemas.microsoft.com/office/drawing/2014/main" id="{5619ACC7-0881-9F86-A0EF-827D8B854BE3}"/>
              </a:ext>
            </a:extLst>
          </p:cNvPr>
          <p:cNvPicPr>
            <a:picLocks noChangeAspect="1"/>
          </p:cNvPicPr>
          <p:nvPr/>
        </p:nvPicPr>
        <p:blipFill>
          <a:blip r:embed="rId3"/>
          <a:stretch>
            <a:fillRect/>
          </a:stretch>
        </p:blipFill>
        <p:spPr>
          <a:xfrm>
            <a:off x="1981202" y="1835574"/>
            <a:ext cx="7930294" cy="1368715"/>
          </a:xfrm>
          <a:prstGeom prst="rect">
            <a:avLst/>
          </a:prstGeom>
        </p:spPr>
      </p:pic>
      <p:pic>
        <p:nvPicPr>
          <p:cNvPr id="6" name="Picture 5" descr="A close-up of a medical document&#10;&#10;Description automatically generated">
            <a:extLst>
              <a:ext uri="{FF2B5EF4-FFF2-40B4-BE49-F238E27FC236}">
                <a16:creationId xmlns:a16="http://schemas.microsoft.com/office/drawing/2014/main" id="{CB6F3E2B-45E2-5D50-A8D9-06322DA85A1F}"/>
              </a:ext>
            </a:extLst>
          </p:cNvPr>
          <p:cNvPicPr>
            <a:picLocks noChangeAspect="1"/>
          </p:cNvPicPr>
          <p:nvPr/>
        </p:nvPicPr>
        <p:blipFill>
          <a:blip r:embed="rId4"/>
          <a:stretch>
            <a:fillRect/>
          </a:stretch>
        </p:blipFill>
        <p:spPr>
          <a:xfrm>
            <a:off x="1981202" y="1365327"/>
            <a:ext cx="7930292" cy="2472286"/>
          </a:xfrm>
          <a:prstGeom prst="rect">
            <a:avLst/>
          </a:prstGeom>
          <a:ln>
            <a:solidFill>
              <a:schemeClr val="tx2"/>
            </a:solidFill>
          </a:ln>
        </p:spPr>
      </p:pic>
      <p:pic>
        <p:nvPicPr>
          <p:cNvPr id="10" name="Picture 9" descr="A close-up of a medical report&#10;&#10;Description automatically generated">
            <a:extLst>
              <a:ext uri="{FF2B5EF4-FFF2-40B4-BE49-F238E27FC236}">
                <a16:creationId xmlns:a16="http://schemas.microsoft.com/office/drawing/2014/main" id="{CF72759A-855B-6F78-8853-E942BEBA7A95}"/>
              </a:ext>
            </a:extLst>
          </p:cNvPr>
          <p:cNvPicPr>
            <a:picLocks noChangeAspect="1"/>
          </p:cNvPicPr>
          <p:nvPr/>
        </p:nvPicPr>
        <p:blipFill>
          <a:blip r:embed="rId5"/>
          <a:stretch>
            <a:fillRect/>
          </a:stretch>
        </p:blipFill>
        <p:spPr>
          <a:xfrm>
            <a:off x="1981200" y="3810001"/>
            <a:ext cx="7930295" cy="2255032"/>
          </a:xfrm>
          <a:prstGeom prst="rect">
            <a:avLst/>
          </a:prstGeom>
        </p:spPr>
      </p:pic>
      <p:pic>
        <p:nvPicPr>
          <p:cNvPr id="8" name="Picture 7" descr="A close-up of a white background&#10;&#10;Description automatically generated">
            <a:extLst>
              <a:ext uri="{FF2B5EF4-FFF2-40B4-BE49-F238E27FC236}">
                <a16:creationId xmlns:a16="http://schemas.microsoft.com/office/drawing/2014/main" id="{6DE5CD44-8445-F366-8927-E6A0DA9016A8}"/>
              </a:ext>
            </a:extLst>
          </p:cNvPr>
          <p:cNvPicPr>
            <a:picLocks noChangeAspect="1"/>
          </p:cNvPicPr>
          <p:nvPr/>
        </p:nvPicPr>
        <p:blipFill>
          <a:blip r:embed="rId6"/>
          <a:stretch>
            <a:fillRect/>
          </a:stretch>
        </p:blipFill>
        <p:spPr>
          <a:xfrm>
            <a:off x="1981202" y="3743793"/>
            <a:ext cx="7930292" cy="2461800"/>
          </a:xfrm>
          <a:prstGeom prst="rect">
            <a:avLst/>
          </a:prstGeom>
          <a:ln>
            <a:solidFill>
              <a:schemeClr val="tx2"/>
            </a:solidFill>
          </a:ln>
        </p:spPr>
      </p:pic>
      <p:sp>
        <p:nvSpPr>
          <p:cNvPr id="2" name="TextBox 1">
            <a:extLst>
              <a:ext uri="{FF2B5EF4-FFF2-40B4-BE49-F238E27FC236}">
                <a16:creationId xmlns:a16="http://schemas.microsoft.com/office/drawing/2014/main" id="{593916D3-C652-C98D-6A00-81D43FF14DC7}"/>
              </a:ext>
            </a:extLst>
          </p:cNvPr>
          <p:cNvSpPr txBox="1"/>
          <p:nvPr/>
        </p:nvSpPr>
        <p:spPr>
          <a:xfrm>
            <a:off x="76199" y="6131241"/>
            <a:ext cx="3032946" cy="646331"/>
          </a:xfrm>
          <a:prstGeom prst="rect">
            <a:avLst/>
          </a:prstGeom>
          <a:noFill/>
        </p:spPr>
        <p:txBody>
          <a:bodyPr wrap="none" rtlCol="0">
            <a:spAutoFit/>
          </a:bodyPr>
          <a:lstStyle/>
          <a:p>
            <a:r>
              <a:rPr lang="en-US" sz="1200" dirty="0"/>
              <a:t>Amsterdam et al. JACC 2014.</a:t>
            </a:r>
          </a:p>
          <a:p>
            <a:r>
              <a:rPr lang="en-US" sz="1200" dirty="0"/>
              <a:t>O’Gara et al. </a:t>
            </a:r>
            <a:r>
              <a:rPr lang="en-CA" sz="1200" dirty="0">
                <a:ea typeface="Times New Roman" panose="02020603050405020304" pitchFamily="18" charset="0"/>
              </a:rPr>
              <a:t>Catheter Cardiovasc </a:t>
            </a:r>
            <a:r>
              <a:rPr lang="en-CA" sz="1200" dirty="0" err="1">
                <a:ea typeface="Times New Roman" panose="02020603050405020304" pitchFamily="18" charset="0"/>
              </a:rPr>
              <a:t>Interv</a:t>
            </a:r>
            <a:r>
              <a:rPr lang="en-CA" sz="1200" dirty="0">
                <a:ea typeface="Times New Roman" panose="02020603050405020304" pitchFamily="18" charset="0"/>
              </a:rPr>
              <a:t> 2013.</a:t>
            </a:r>
            <a:endParaRPr lang="en-US" sz="1200" dirty="0"/>
          </a:p>
          <a:p>
            <a:endParaRPr lang="en-US" sz="1200" dirty="0"/>
          </a:p>
        </p:txBody>
      </p:sp>
      <p:sp>
        <p:nvSpPr>
          <p:cNvPr id="9" name="Date Placeholder 8">
            <a:extLst>
              <a:ext uri="{FF2B5EF4-FFF2-40B4-BE49-F238E27FC236}">
                <a16:creationId xmlns:a16="http://schemas.microsoft.com/office/drawing/2014/main" id="{C76013CC-03EF-112B-158E-1A93FC1F25EC}"/>
              </a:ext>
            </a:extLst>
          </p:cNvPr>
          <p:cNvSpPr>
            <a:spLocks noGrp="1"/>
          </p:cNvSpPr>
          <p:nvPr>
            <p:ph type="dt" sz="half" idx="2"/>
          </p:nvPr>
        </p:nvSpPr>
        <p:spPr/>
        <p:txBody>
          <a:bodyPr/>
          <a:lstStyle/>
          <a:p>
            <a:r>
              <a:rPr lang="en-US"/>
              <a:t>© Canadian Cardiovascular Society 2023. All rights reserved. </a:t>
            </a:r>
            <a:endParaRPr lang="en-C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26DECC-5110-F5FE-D1AB-073A8E08C677}"/>
              </a:ext>
            </a:extLst>
          </p:cNvPr>
          <p:cNvSpPr>
            <a:spLocks noGrp="1"/>
          </p:cNvSpPr>
          <p:nvPr>
            <p:ph type="body" sz="quarter" idx="14"/>
          </p:nvPr>
        </p:nvSpPr>
        <p:spPr>
          <a:xfrm>
            <a:off x="609600" y="1600200"/>
            <a:ext cx="5257800" cy="4281849"/>
          </a:xfrm>
        </p:spPr>
        <p:txBody>
          <a:bodyPr>
            <a:normAutofit fontScale="92500" lnSpcReduction="10000"/>
          </a:bodyPr>
          <a:lstStyle/>
          <a:p>
            <a:r>
              <a:rPr lang="en-US" dirty="0"/>
              <a:t>Subgroup analysis of SWEDEHEART registry</a:t>
            </a:r>
          </a:p>
          <a:p>
            <a:r>
              <a:rPr lang="en-US" dirty="0"/>
              <a:t>Targets: </a:t>
            </a:r>
            <a:r>
              <a:rPr lang="en-US" dirty="0" err="1"/>
              <a:t>sBP</a:t>
            </a:r>
            <a:r>
              <a:rPr lang="en-US" dirty="0"/>
              <a:t> &lt; 140 mmHg, LDL-C at target, nonsmoking, cardiac rehab program</a:t>
            </a:r>
          </a:p>
          <a:p>
            <a:r>
              <a:rPr lang="en-US" dirty="0"/>
              <a:t>Lower major adverse events when targets reached </a:t>
            </a:r>
          </a:p>
          <a:p>
            <a:pPr lvl="1"/>
            <a:r>
              <a:rPr lang="en-US" dirty="0"/>
              <a:t>LDL-C</a:t>
            </a:r>
          </a:p>
          <a:p>
            <a:pPr lvl="1"/>
            <a:r>
              <a:rPr lang="en-US" dirty="0"/>
              <a:t>Exercise training (rehab)</a:t>
            </a:r>
          </a:p>
          <a:p>
            <a:endParaRPr lang="en-US" dirty="0"/>
          </a:p>
        </p:txBody>
      </p:sp>
      <p:sp>
        <p:nvSpPr>
          <p:cNvPr id="2" name="Title 1">
            <a:extLst>
              <a:ext uri="{FF2B5EF4-FFF2-40B4-BE49-F238E27FC236}">
                <a16:creationId xmlns:a16="http://schemas.microsoft.com/office/drawing/2014/main" id="{8507BED0-B02D-827F-AA47-BE64EA770536}"/>
              </a:ext>
            </a:extLst>
          </p:cNvPr>
          <p:cNvSpPr>
            <a:spLocks noGrp="1"/>
          </p:cNvSpPr>
          <p:nvPr>
            <p:ph type="title" idx="4294967295"/>
          </p:nvPr>
        </p:nvSpPr>
        <p:spPr>
          <a:xfrm>
            <a:off x="609600" y="151787"/>
            <a:ext cx="10972800" cy="1143000"/>
          </a:xfrm>
          <a:prstGeom prst="rect">
            <a:avLst/>
          </a:prstGeom>
        </p:spPr>
        <p:txBody>
          <a:bodyPr>
            <a:noAutofit/>
          </a:bodyPr>
          <a:lstStyle/>
          <a:p>
            <a:r>
              <a:rPr lang="en-US" sz="3600" dirty="0"/>
              <a:t>Non-pharmacological treatment strategies: </a:t>
            </a:r>
            <a:br>
              <a:rPr lang="en-US" sz="3600" b="1" dirty="0"/>
            </a:br>
            <a:r>
              <a:rPr lang="en-US" sz="3600" b="1" dirty="0">
                <a:solidFill>
                  <a:srgbClr val="98B2C9"/>
                </a:solidFill>
              </a:rPr>
              <a:t>Cardiac rehab and lifestyle counselling</a:t>
            </a:r>
          </a:p>
        </p:txBody>
      </p:sp>
      <p:sp>
        <p:nvSpPr>
          <p:cNvPr id="4" name="TextBox 3">
            <a:extLst>
              <a:ext uri="{FF2B5EF4-FFF2-40B4-BE49-F238E27FC236}">
                <a16:creationId xmlns:a16="http://schemas.microsoft.com/office/drawing/2014/main" id="{B3DF7DA8-4F7E-FAE0-A72C-14915692BC29}"/>
              </a:ext>
            </a:extLst>
          </p:cNvPr>
          <p:cNvSpPr txBox="1"/>
          <p:nvPr/>
        </p:nvSpPr>
        <p:spPr>
          <a:xfrm>
            <a:off x="228600" y="6504114"/>
            <a:ext cx="3495059" cy="461665"/>
          </a:xfrm>
          <a:prstGeom prst="rect">
            <a:avLst/>
          </a:prstGeom>
          <a:noFill/>
        </p:spPr>
        <p:txBody>
          <a:bodyPr wrap="none" rtlCol="0">
            <a:spAutoFit/>
          </a:bodyPr>
          <a:lstStyle/>
          <a:p>
            <a:r>
              <a:rPr lang="en-US" sz="1200" dirty="0"/>
              <a:t>Eggers et al. The </a:t>
            </a:r>
            <a:r>
              <a:rPr lang="en-CA" sz="1200" dirty="0"/>
              <a:t>American Journal of Medicine 2018.</a:t>
            </a:r>
          </a:p>
          <a:p>
            <a:endParaRPr lang="en-US" sz="1200" dirty="0"/>
          </a:p>
        </p:txBody>
      </p:sp>
      <p:pic>
        <p:nvPicPr>
          <p:cNvPr id="6" name="Picture 5" descr="A graph with numbers and lines&#10;&#10;Description automatically generated">
            <a:extLst>
              <a:ext uri="{FF2B5EF4-FFF2-40B4-BE49-F238E27FC236}">
                <a16:creationId xmlns:a16="http://schemas.microsoft.com/office/drawing/2014/main" id="{9FEF7866-2CB3-BFF1-A5EB-AA4FAF7D0FBD}"/>
              </a:ext>
            </a:extLst>
          </p:cNvPr>
          <p:cNvPicPr>
            <a:picLocks noChangeAspect="1"/>
          </p:cNvPicPr>
          <p:nvPr/>
        </p:nvPicPr>
        <p:blipFill rotWithShape="1">
          <a:blip r:embed="rId3"/>
          <a:srcRect b="726"/>
          <a:stretch/>
        </p:blipFill>
        <p:spPr>
          <a:xfrm>
            <a:off x="5867400" y="1600200"/>
            <a:ext cx="6191136" cy="4064410"/>
          </a:xfrm>
          <a:prstGeom prst="rect">
            <a:avLst/>
          </a:prstGeom>
        </p:spPr>
      </p:pic>
      <p:sp>
        <p:nvSpPr>
          <p:cNvPr id="8" name="Date Placeholder 7">
            <a:extLst>
              <a:ext uri="{FF2B5EF4-FFF2-40B4-BE49-F238E27FC236}">
                <a16:creationId xmlns:a16="http://schemas.microsoft.com/office/drawing/2014/main" id="{F1CA471B-6B3A-3306-F017-FDC602FC6712}"/>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17663279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780B206-8D28-FD29-C256-38865BFD6868}"/>
              </a:ext>
            </a:extLst>
          </p:cNvPr>
          <p:cNvSpPr>
            <a:spLocks noGrp="1"/>
          </p:cNvSpPr>
          <p:nvPr>
            <p:ph type="body" sz="quarter" idx="14"/>
          </p:nvPr>
        </p:nvSpPr>
        <p:spPr>
          <a:xfrm>
            <a:off x="609600" y="1600200"/>
            <a:ext cx="10999788" cy="4053249"/>
          </a:xfrm>
        </p:spPr>
        <p:txBody>
          <a:bodyPr>
            <a:normAutofit/>
          </a:bodyPr>
          <a:lstStyle/>
          <a:p>
            <a:pPr marL="457200" indent="-457200">
              <a:buFont typeface="Arial" panose="020B0604020202020204" pitchFamily="34" charset="0"/>
              <a:buChar char="•"/>
            </a:pPr>
            <a:r>
              <a:rPr lang="en-US" sz="2800" dirty="0"/>
              <a:t>RCT evaluating the efficacy of cardiac rehab</a:t>
            </a:r>
          </a:p>
          <a:p>
            <a:pPr marL="457200" indent="-457200">
              <a:buFont typeface="Arial" panose="020B0604020202020204" pitchFamily="34" charset="0"/>
              <a:buChar char="•"/>
            </a:pPr>
            <a:r>
              <a:rPr lang="en-US" sz="2800" dirty="0"/>
              <a:t>3-year home-based moderate intensity program</a:t>
            </a:r>
          </a:p>
        </p:txBody>
      </p:sp>
      <p:sp>
        <p:nvSpPr>
          <p:cNvPr id="2" name="Title 1">
            <a:extLst>
              <a:ext uri="{FF2B5EF4-FFF2-40B4-BE49-F238E27FC236}">
                <a16:creationId xmlns:a16="http://schemas.microsoft.com/office/drawing/2014/main" id="{4D9EE973-074D-6A5C-F99C-2874F8B33344}"/>
              </a:ext>
            </a:extLst>
          </p:cNvPr>
          <p:cNvSpPr>
            <a:spLocks noGrp="1"/>
          </p:cNvSpPr>
          <p:nvPr>
            <p:ph type="title" idx="4294967295"/>
          </p:nvPr>
        </p:nvSpPr>
        <p:spPr>
          <a:xfrm>
            <a:off x="803972" y="271199"/>
            <a:ext cx="10972800" cy="1036638"/>
          </a:xfrm>
          <a:prstGeom prst="rect">
            <a:avLst/>
          </a:prstGeom>
        </p:spPr>
        <p:txBody>
          <a:bodyPr>
            <a:noAutofit/>
          </a:bodyPr>
          <a:lstStyle/>
          <a:p>
            <a:r>
              <a:rPr lang="en-US" sz="3600" dirty="0"/>
              <a:t>Non-pharmacological treatment strategies: </a:t>
            </a:r>
            <a:br>
              <a:rPr lang="en-US" sz="3600" b="1" dirty="0"/>
            </a:br>
            <a:r>
              <a:rPr lang="en-US" sz="3600" b="1" dirty="0">
                <a:solidFill>
                  <a:srgbClr val="98B2C9"/>
                </a:solidFill>
              </a:rPr>
              <a:t>Cardiac rehab and lifestyle counselling</a:t>
            </a:r>
          </a:p>
        </p:txBody>
      </p:sp>
      <p:sp>
        <p:nvSpPr>
          <p:cNvPr id="4" name="TextBox 3">
            <a:extLst>
              <a:ext uri="{FF2B5EF4-FFF2-40B4-BE49-F238E27FC236}">
                <a16:creationId xmlns:a16="http://schemas.microsoft.com/office/drawing/2014/main" id="{1F87FA70-1F0B-C66A-5ACF-3FE241516AEC}"/>
              </a:ext>
            </a:extLst>
          </p:cNvPr>
          <p:cNvSpPr txBox="1"/>
          <p:nvPr/>
        </p:nvSpPr>
        <p:spPr>
          <a:xfrm>
            <a:off x="304800" y="6172200"/>
            <a:ext cx="3059427" cy="276999"/>
          </a:xfrm>
          <a:prstGeom prst="rect">
            <a:avLst/>
          </a:prstGeom>
          <a:noFill/>
        </p:spPr>
        <p:txBody>
          <a:bodyPr wrap="none" rtlCol="0">
            <a:spAutoFit/>
          </a:bodyPr>
          <a:lstStyle/>
          <a:p>
            <a:r>
              <a:rPr lang="en-US" sz="1200" dirty="0"/>
              <a:t>He et al. International Journal of </a:t>
            </a:r>
            <a:r>
              <a:rPr lang="en-US" sz="1200" dirty="0" err="1"/>
              <a:t>Cardiol</a:t>
            </a:r>
            <a:r>
              <a:rPr lang="en-US" sz="1200" dirty="0"/>
              <a:t> 2020.</a:t>
            </a:r>
          </a:p>
        </p:txBody>
      </p:sp>
      <p:pic>
        <p:nvPicPr>
          <p:cNvPr id="6" name="Picture 5" descr="A graph of a number of patients with a number of patients with cr&#10;&#10;Description automatically generated with medium confidence">
            <a:extLst>
              <a:ext uri="{FF2B5EF4-FFF2-40B4-BE49-F238E27FC236}">
                <a16:creationId xmlns:a16="http://schemas.microsoft.com/office/drawing/2014/main" id="{4BEEB9F4-A98A-A1D4-9DBB-2AEC9A79D750}"/>
              </a:ext>
            </a:extLst>
          </p:cNvPr>
          <p:cNvPicPr>
            <a:picLocks noChangeAspect="1"/>
          </p:cNvPicPr>
          <p:nvPr/>
        </p:nvPicPr>
        <p:blipFill>
          <a:blip r:embed="rId3"/>
          <a:stretch>
            <a:fillRect/>
          </a:stretch>
        </p:blipFill>
        <p:spPr>
          <a:xfrm>
            <a:off x="6290372" y="2728400"/>
            <a:ext cx="4708703" cy="3443800"/>
          </a:xfrm>
          <a:prstGeom prst="rect">
            <a:avLst/>
          </a:prstGeom>
        </p:spPr>
      </p:pic>
      <p:pic>
        <p:nvPicPr>
          <p:cNvPr id="8" name="Picture 7" descr="A graph of a patient's disease&#10;&#10;Description automatically generated">
            <a:extLst>
              <a:ext uri="{FF2B5EF4-FFF2-40B4-BE49-F238E27FC236}">
                <a16:creationId xmlns:a16="http://schemas.microsoft.com/office/drawing/2014/main" id="{4F4F71C5-AF27-EB8F-1A02-3040987CEFD6}"/>
              </a:ext>
            </a:extLst>
          </p:cNvPr>
          <p:cNvPicPr>
            <a:picLocks noChangeAspect="1"/>
          </p:cNvPicPr>
          <p:nvPr/>
        </p:nvPicPr>
        <p:blipFill>
          <a:blip r:embed="rId4"/>
          <a:stretch>
            <a:fillRect/>
          </a:stretch>
        </p:blipFill>
        <p:spPr>
          <a:xfrm>
            <a:off x="1192925" y="2700088"/>
            <a:ext cx="4618275" cy="3500424"/>
          </a:xfrm>
          <a:prstGeom prst="rect">
            <a:avLst/>
          </a:prstGeom>
        </p:spPr>
      </p:pic>
      <p:sp>
        <p:nvSpPr>
          <p:cNvPr id="9" name="Date Placeholder 8">
            <a:extLst>
              <a:ext uri="{FF2B5EF4-FFF2-40B4-BE49-F238E27FC236}">
                <a16:creationId xmlns:a16="http://schemas.microsoft.com/office/drawing/2014/main" id="{38684B24-E2C3-F080-AD25-D1DD96FD6FF0}"/>
              </a:ext>
            </a:extLst>
          </p:cNvPr>
          <p:cNvSpPr>
            <a:spLocks noGrp="1"/>
          </p:cNvSpPr>
          <p:nvPr>
            <p:ph type="dt" sz="half" idx="2"/>
          </p:nvPr>
        </p:nvSpPr>
        <p:spPr>
          <a:xfrm>
            <a:off x="-2177" y="6494214"/>
            <a:ext cx="5495190" cy="365125"/>
          </a:xfrm>
        </p:spPr>
        <p:txBody>
          <a:bodyPr/>
          <a:lstStyle/>
          <a:p>
            <a:r>
              <a:rPr lang="en-US" dirty="0"/>
              <a:t>© Canadian Cardiovascular Society 2023. All rights reserved. </a:t>
            </a:r>
            <a:endParaRPr lang="en-CA" dirty="0"/>
          </a:p>
        </p:txBody>
      </p:sp>
    </p:spTree>
    <p:extLst>
      <p:ext uri="{BB962C8B-B14F-4D97-AF65-F5344CB8AC3E}">
        <p14:creationId xmlns:p14="http://schemas.microsoft.com/office/powerpoint/2010/main" val="35985406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edical prescription with black text&#10;&#10;Description automatically generated with medium confidence">
            <a:extLst>
              <a:ext uri="{FF2B5EF4-FFF2-40B4-BE49-F238E27FC236}">
                <a16:creationId xmlns:a16="http://schemas.microsoft.com/office/drawing/2014/main" id="{DB5F78E8-AC7B-74E4-B984-323023930FE0}"/>
              </a:ext>
            </a:extLst>
          </p:cNvPr>
          <p:cNvPicPr>
            <a:picLocks noChangeAspect="1"/>
          </p:cNvPicPr>
          <p:nvPr/>
        </p:nvPicPr>
        <p:blipFill>
          <a:blip r:embed="rId2"/>
          <a:stretch>
            <a:fillRect/>
          </a:stretch>
        </p:blipFill>
        <p:spPr>
          <a:xfrm>
            <a:off x="1828800" y="1100091"/>
            <a:ext cx="9052810" cy="4657817"/>
          </a:xfrm>
          <a:prstGeom prst="rect">
            <a:avLst/>
          </a:prstGeom>
          <a:ln>
            <a:solidFill>
              <a:schemeClr val="tx2"/>
            </a:solidFill>
          </a:ln>
          <a:effectLst>
            <a:outerShdw blurRad="50800" dist="38100" dir="8100000" algn="tr" rotWithShape="0">
              <a:prstClr val="black">
                <a:alpha val="40000"/>
              </a:prstClr>
            </a:outerShdw>
          </a:effectLst>
        </p:spPr>
      </p:pic>
      <p:sp>
        <p:nvSpPr>
          <p:cNvPr id="6" name="Date Placeholder 5">
            <a:extLst>
              <a:ext uri="{FF2B5EF4-FFF2-40B4-BE49-F238E27FC236}">
                <a16:creationId xmlns:a16="http://schemas.microsoft.com/office/drawing/2014/main" id="{2935EC8D-2C65-6837-8A35-6A827B0FDC84}"/>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2816177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F0668CF-5A0F-7CE0-A971-DE4432234451}"/>
              </a:ext>
            </a:extLst>
          </p:cNvPr>
          <p:cNvSpPr txBox="1">
            <a:spLocks/>
          </p:cNvSpPr>
          <p:nvPr/>
        </p:nvSpPr>
        <p:spPr>
          <a:xfrm>
            <a:off x="1115484" y="4559301"/>
            <a:ext cx="10363200" cy="1362075"/>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endParaRPr lang="en-CA" dirty="0"/>
          </a:p>
        </p:txBody>
      </p:sp>
      <p:sp>
        <p:nvSpPr>
          <p:cNvPr id="3" name="Content Placeholder 2">
            <a:extLst>
              <a:ext uri="{FF2B5EF4-FFF2-40B4-BE49-F238E27FC236}">
                <a16:creationId xmlns:a16="http://schemas.microsoft.com/office/drawing/2014/main" id="{27579640-8954-2C21-76F4-0963D4589C7D}"/>
              </a:ext>
            </a:extLst>
          </p:cNvPr>
          <p:cNvSpPr>
            <a:spLocks noGrp="1"/>
          </p:cNvSpPr>
          <p:nvPr>
            <p:ph idx="1"/>
          </p:nvPr>
        </p:nvSpPr>
        <p:spPr>
          <a:xfrm>
            <a:off x="600810" y="1266629"/>
            <a:ext cx="10972800" cy="1628971"/>
          </a:xfrm>
        </p:spPr>
        <p:txBody>
          <a:bodyPr/>
          <a:lstStyle/>
          <a:p>
            <a:r>
              <a:rPr lang="en-US" b="1" dirty="0"/>
              <a:t>Pharmacological treatment strategies for MINOCA</a:t>
            </a:r>
            <a:endParaRPr lang="en-CA" b="1" dirty="0"/>
          </a:p>
          <a:p>
            <a:endParaRPr lang="en-CA" dirty="0"/>
          </a:p>
        </p:txBody>
      </p:sp>
      <p:sp>
        <p:nvSpPr>
          <p:cNvPr id="2" name="Title 1">
            <a:extLst>
              <a:ext uri="{FF2B5EF4-FFF2-40B4-BE49-F238E27FC236}">
                <a16:creationId xmlns:a16="http://schemas.microsoft.com/office/drawing/2014/main" id="{64655798-DDBD-1CEE-94EE-3CED882F708B}"/>
              </a:ext>
            </a:extLst>
          </p:cNvPr>
          <p:cNvSpPr>
            <a:spLocks noGrp="1"/>
          </p:cNvSpPr>
          <p:nvPr>
            <p:ph type="title"/>
          </p:nvPr>
        </p:nvSpPr>
        <p:spPr/>
        <p:txBody>
          <a:bodyPr/>
          <a:lstStyle/>
          <a:p>
            <a:endParaRPr lang="en-CA"/>
          </a:p>
        </p:txBody>
      </p:sp>
      <p:sp>
        <p:nvSpPr>
          <p:cNvPr id="7" name="Date Placeholder 6">
            <a:extLst>
              <a:ext uri="{FF2B5EF4-FFF2-40B4-BE49-F238E27FC236}">
                <a16:creationId xmlns:a16="http://schemas.microsoft.com/office/drawing/2014/main" id="{2CED9A60-5CE6-6279-76C9-F321EB17BF64}"/>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22236881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BD55A4-6953-77D9-B64A-7BD547020EFA}"/>
              </a:ext>
            </a:extLst>
          </p:cNvPr>
          <p:cNvSpPr>
            <a:spLocks noGrp="1"/>
          </p:cNvSpPr>
          <p:nvPr>
            <p:ph type="body" sz="quarter" idx="14"/>
          </p:nvPr>
        </p:nvSpPr>
        <p:spPr/>
        <p:txBody>
          <a:bodyPr/>
          <a:lstStyle/>
          <a:p>
            <a:pPr algn="ctr"/>
            <a:r>
              <a:rPr lang="en-US" sz="2800" dirty="0"/>
              <a:t>Low use in MINOCA patients</a:t>
            </a:r>
          </a:p>
          <a:p>
            <a:pPr algn="ctr"/>
            <a:r>
              <a:rPr lang="en-US" sz="2800" dirty="0"/>
              <a:t>NO RCT, but many observational studies…</a:t>
            </a:r>
          </a:p>
        </p:txBody>
      </p:sp>
      <p:sp>
        <p:nvSpPr>
          <p:cNvPr id="2" name="Title 1">
            <a:extLst>
              <a:ext uri="{FF2B5EF4-FFF2-40B4-BE49-F238E27FC236}">
                <a16:creationId xmlns:a16="http://schemas.microsoft.com/office/drawing/2014/main" id="{804BD800-7240-F7BE-1688-9E4DF762FBB7}"/>
              </a:ext>
            </a:extLst>
          </p:cNvPr>
          <p:cNvSpPr>
            <a:spLocks noGrp="1"/>
          </p:cNvSpPr>
          <p:nvPr>
            <p:ph type="title" idx="4294967295"/>
          </p:nvPr>
        </p:nvSpPr>
        <p:spPr>
          <a:xfrm>
            <a:off x="685800" y="176492"/>
            <a:ext cx="10668000" cy="1143000"/>
          </a:xfrm>
          <a:prstGeom prst="rect">
            <a:avLst/>
          </a:prstGeom>
        </p:spPr>
        <p:txBody>
          <a:bodyPr>
            <a:noAutofit/>
          </a:bodyPr>
          <a:lstStyle/>
          <a:p>
            <a:r>
              <a:rPr lang="en-US" sz="3600" dirty="0"/>
              <a:t>Pharmacological treatment strategies: </a:t>
            </a:r>
            <a:br>
              <a:rPr lang="en-US" sz="3600" b="1" dirty="0"/>
            </a:br>
            <a:r>
              <a:rPr lang="en-US" sz="3600" b="1" dirty="0">
                <a:solidFill>
                  <a:srgbClr val="98B2C9"/>
                </a:solidFill>
              </a:rPr>
              <a:t>1. Angiotensin system inhibitors</a:t>
            </a:r>
          </a:p>
        </p:txBody>
      </p:sp>
      <p:pic>
        <p:nvPicPr>
          <p:cNvPr id="9" name="Picture 8" descr="A close-up of a medical journal&#10;&#10;Description automatically generated">
            <a:extLst>
              <a:ext uri="{FF2B5EF4-FFF2-40B4-BE49-F238E27FC236}">
                <a16:creationId xmlns:a16="http://schemas.microsoft.com/office/drawing/2014/main" id="{A2062825-4B83-0268-2A89-00AA1E4BFB94}"/>
              </a:ext>
            </a:extLst>
          </p:cNvPr>
          <p:cNvPicPr>
            <a:picLocks noChangeAspect="1"/>
          </p:cNvPicPr>
          <p:nvPr/>
        </p:nvPicPr>
        <p:blipFill>
          <a:blip r:embed="rId3"/>
          <a:stretch>
            <a:fillRect/>
          </a:stretch>
        </p:blipFill>
        <p:spPr>
          <a:xfrm>
            <a:off x="3143396" y="2901152"/>
            <a:ext cx="5752808" cy="2557485"/>
          </a:xfrm>
          <a:prstGeom prst="rect">
            <a:avLst/>
          </a:prstGeom>
          <a:ln>
            <a:solidFill>
              <a:schemeClr val="tx2"/>
            </a:solidFill>
          </a:ln>
        </p:spPr>
      </p:pic>
      <p:pic>
        <p:nvPicPr>
          <p:cNvPr id="11" name="Picture 10" descr="A screenshot of a graph&#10;&#10;Description automatically generated">
            <a:extLst>
              <a:ext uri="{FF2B5EF4-FFF2-40B4-BE49-F238E27FC236}">
                <a16:creationId xmlns:a16="http://schemas.microsoft.com/office/drawing/2014/main" id="{0ED56F07-0269-A33F-E5E7-273F4B04AB1D}"/>
              </a:ext>
            </a:extLst>
          </p:cNvPr>
          <p:cNvPicPr>
            <a:picLocks noChangeAspect="1"/>
          </p:cNvPicPr>
          <p:nvPr/>
        </p:nvPicPr>
        <p:blipFill>
          <a:blip r:embed="rId4"/>
          <a:stretch>
            <a:fillRect/>
          </a:stretch>
        </p:blipFill>
        <p:spPr>
          <a:xfrm>
            <a:off x="2286000" y="1399363"/>
            <a:ext cx="7772400" cy="5425799"/>
          </a:xfrm>
          <a:prstGeom prst="rect">
            <a:avLst/>
          </a:prstGeom>
        </p:spPr>
      </p:pic>
      <p:sp>
        <p:nvSpPr>
          <p:cNvPr id="12" name="Rectangle 11">
            <a:extLst>
              <a:ext uri="{FF2B5EF4-FFF2-40B4-BE49-F238E27FC236}">
                <a16:creationId xmlns:a16="http://schemas.microsoft.com/office/drawing/2014/main" id="{B41BCD75-58B5-CE96-9E7F-E7DDDD3061BE}"/>
              </a:ext>
            </a:extLst>
          </p:cNvPr>
          <p:cNvSpPr/>
          <p:nvPr/>
        </p:nvSpPr>
        <p:spPr>
          <a:xfrm>
            <a:off x="3187338" y="2996668"/>
            <a:ext cx="5969725" cy="116393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Date Placeholder 5">
            <a:extLst>
              <a:ext uri="{FF2B5EF4-FFF2-40B4-BE49-F238E27FC236}">
                <a16:creationId xmlns:a16="http://schemas.microsoft.com/office/drawing/2014/main" id="{C97EB07B-74D8-4281-AA39-6CCC23F0B0B2}"/>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103484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A118D9-0D3E-DC22-71C4-7321A0154AE4}"/>
              </a:ext>
            </a:extLst>
          </p:cNvPr>
          <p:cNvSpPr>
            <a:spLocks noGrp="1"/>
          </p:cNvSpPr>
          <p:nvPr>
            <p:ph type="body" sz="quarter" idx="14"/>
          </p:nvPr>
        </p:nvSpPr>
        <p:spPr>
          <a:xfrm>
            <a:off x="385355" y="1668030"/>
            <a:ext cx="6124797" cy="4281849"/>
          </a:xfrm>
        </p:spPr>
        <p:txBody>
          <a:bodyPr>
            <a:noAutofit/>
          </a:bodyPr>
          <a:lstStyle/>
          <a:p>
            <a:r>
              <a:rPr lang="en-US" sz="2000" dirty="0">
                <a:latin typeface="+mj-lt"/>
              </a:rPr>
              <a:t>Possible benefit in MINOCA</a:t>
            </a:r>
          </a:p>
          <a:p>
            <a:pPr lvl="1"/>
            <a:r>
              <a:rPr lang="en-US" sz="2000" dirty="0">
                <a:latin typeface="+mj-lt"/>
              </a:rPr>
              <a:t>ASCVD risk factors</a:t>
            </a:r>
          </a:p>
          <a:p>
            <a:pPr lvl="1"/>
            <a:r>
              <a:rPr lang="en-US" sz="2000" dirty="0">
                <a:latin typeface="+mj-lt"/>
              </a:rPr>
              <a:t>Frequent cause of MINOCA is plaque disruption</a:t>
            </a:r>
          </a:p>
          <a:p>
            <a:pPr lvl="1"/>
            <a:r>
              <a:rPr lang="en-US" sz="2000" dirty="0">
                <a:latin typeface="+mj-lt"/>
              </a:rPr>
              <a:t>Benefit in the presence of non-obstructive CAD</a:t>
            </a:r>
          </a:p>
          <a:p>
            <a:pPr lvl="1"/>
            <a:endParaRPr lang="en-US" sz="2000" dirty="0">
              <a:latin typeface="+mj-lt"/>
            </a:endParaRPr>
          </a:p>
          <a:p>
            <a:r>
              <a:rPr lang="en-US" sz="2000" dirty="0">
                <a:latin typeface="+mj-lt"/>
              </a:rPr>
              <a:t>Subgroup analysis of SWEDEHEART registry</a:t>
            </a:r>
          </a:p>
          <a:p>
            <a:pPr lvl="1"/>
            <a:r>
              <a:rPr lang="en-US" sz="2000" dirty="0">
                <a:latin typeface="+mj-lt"/>
              </a:rPr>
              <a:t>Targets: </a:t>
            </a:r>
            <a:r>
              <a:rPr lang="en-US" sz="2000" dirty="0" err="1">
                <a:latin typeface="+mj-lt"/>
              </a:rPr>
              <a:t>sBP</a:t>
            </a:r>
            <a:r>
              <a:rPr lang="en-US" sz="2000" dirty="0">
                <a:latin typeface="+mj-lt"/>
              </a:rPr>
              <a:t> &lt; 140 mmHg, LDL-C at target, nonsmoking, cardiac rehab program</a:t>
            </a:r>
          </a:p>
          <a:p>
            <a:pPr lvl="1"/>
            <a:r>
              <a:rPr lang="en-US" sz="2000" dirty="0">
                <a:latin typeface="+mj-lt"/>
              </a:rPr>
              <a:t>Lower MACE when targets reached </a:t>
            </a:r>
          </a:p>
          <a:p>
            <a:pPr lvl="1"/>
            <a:r>
              <a:rPr lang="en-CA" sz="2000" b="1" dirty="0">
                <a:latin typeface="+mj-lt"/>
                <a:cs typeface="Calibri" panose="020F0502020204030204" pitchFamily="34" charset="0"/>
              </a:rPr>
              <a:t>differences were statistically significant for achieving LDL-C levels in the target range (32% risk reduction)</a:t>
            </a:r>
            <a:endParaRPr lang="en-US" sz="2000" b="1" dirty="0">
              <a:latin typeface="+mj-lt"/>
              <a:cs typeface="Calibri" panose="020F0502020204030204" pitchFamily="34" charset="0"/>
            </a:endParaRPr>
          </a:p>
        </p:txBody>
      </p:sp>
      <p:sp>
        <p:nvSpPr>
          <p:cNvPr id="2" name="Title 1">
            <a:extLst>
              <a:ext uri="{FF2B5EF4-FFF2-40B4-BE49-F238E27FC236}">
                <a16:creationId xmlns:a16="http://schemas.microsoft.com/office/drawing/2014/main" id="{619BC901-7D22-9D51-2D10-BD80BDF2FF4C}"/>
              </a:ext>
            </a:extLst>
          </p:cNvPr>
          <p:cNvSpPr>
            <a:spLocks noGrp="1"/>
          </p:cNvSpPr>
          <p:nvPr>
            <p:ph type="title" idx="4294967295"/>
          </p:nvPr>
        </p:nvSpPr>
        <p:spPr>
          <a:xfrm>
            <a:off x="762000" y="378389"/>
            <a:ext cx="10668000" cy="1143000"/>
          </a:xfrm>
          <a:prstGeom prst="rect">
            <a:avLst/>
          </a:prstGeom>
        </p:spPr>
        <p:txBody>
          <a:bodyPr>
            <a:noAutofit/>
          </a:bodyPr>
          <a:lstStyle/>
          <a:p>
            <a:r>
              <a:rPr lang="en-US" sz="3600" dirty="0"/>
              <a:t>Pharmacological treatment strategies </a:t>
            </a:r>
            <a:br>
              <a:rPr lang="en-US" sz="3600" b="1" dirty="0"/>
            </a:br>
            <a:r>
              <a:rPr lang="en-US" sz="3600" b="1" dirty="0">
                <a:solidFill>
                  <a:srgbClr val="98B2C9"/>
                </a:solidFill>
              </a:rPr>
              <a:t>2. Statins</a:t>
            </a:r>
          </a:p>
        </p:txBody>
      </p:sp>
      <p:sp>
        <p:nvSpPr>
          <p:cNvPr id="4" name="TextBox 3">
            <a:extLst>
              <a:ext uri="{FF2B5EF4-FFF2-40B4-BE49-F238E27FC236}">
                <a16:creationId xmlns:a16="http://schemas.microsoft.com/office/drawing/2014/main" id="{30AE2C9F-FE0A-E1EC-1059-D72AE5AD77F4}"/>
              </a:ext>
            </a:extLst>
          </p:cNvPr>
          <p:cNvSpPr txBox="1"/>
          <p:nvPr/>
        </p:nvSpPr>
        <p:spPr>
          <a:xfrm>
            <a:off x="133744" y="6096521"/>
            <a:ext cx="3495059" cy="461665"/>
          </a:xfrm>
          <a:prstGeom prst="rect">
            <a:avLst/>
          </a:prstGeom>
          <a:noFill/>
        </p:spPr>
        <p:txBody>
          <a:bodyPr wrap="none" rtlCol="0">
            <a:spAutoFit/>
          </a:bodyPr>
          <a:lstStyle/>
          <a:p>
            <a:r>
              <a:rPr lang="en-US" sz="1200" dirty="0"/>
              <a:t>Eggers et al. The </a:t>
            </a:r>
            <a:r>
              <a:rPr lang="en-CA" sz="1200" dirty="0"/>
              <a:t>American Journal of Medicine 2018.</a:t>
            </a:r>
          </a:p>
          <a:p>
            <a:endParaRPr lang="en-US" sz="1200" dirty="0"/>
          </a:p>
        </p:txBody>
      </p:sp>
      <p:pic>
        <p:nvPicPr>
          <p:cNvPr id="5" name="Picture 4" descr="A graph with numbers and lines&#10;&#10;Description automatically generated">
            <a:extLst>
              <a:ext uri="{FF2B5EF4-FFF2-40B4-BE49-F238E27FC236}">
                <a16:creationId xmlns:a16="http://schemas.microsoft.com/office/drawing/2014/main" id="{A400AAD3-985A-B4B3-7F2D-947F719EFB8A}"/>
              </a:ext>
            </a:extLst>
          </p:cNvPr>
          <p:cNvPicPr>
            <a:picLocks noChangeAspect="1"/>
          </p:cNvPicPr>
          <p:nvPr/>
        </p:nvPicPr>
        <p:blipFill rotWithShape="1">
          <a:blip r:embed="rId3"/>
          <a:srcRect b="726"/>
          <a:stretch/>
        </p:blipFill>
        <p:spPr>
          <a:xfrm>
            <a:off x="6876656" y="1983387"/>
            <a:ext cx="4934343" cy="3239339"/>
          </a:xfrm>
          <a:prstGeom prst="rect">
            <a:avLst/>
          </a:prstGeom>
          <a:ln>
            <a:solidFill>
              <a:schemeClr val="tx2"/>
            </a:solidFill>
          </a:ln>
        </p:spPr>
      </p:pic>
      <p:sp>
        <p:nvSpPr>
          <p:cNvPr id="8" name="Date Placeholder 7">
            <a:extLst>
              <a:ext uri="{FF2B5EF4-FFF2-40B4-BE49-F238E27FC236}">
                <a16:creationId xmlns:a16="http://schemas.microsoft.com/office/drawing/2014/main" id="{C9F5348C-6588-9A14-DF50-FAC6B1013C52}"/>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48435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3CF7274-CC81-2904-F4E4-60D920D45C15}"/>
              </a:ext>
            </a:extLst>
          </p:cNvPr>
          <p:cNvSpPr>
            <a:spLocks noGrp="1"/>
          </p:cNvSpPr>
          <p:nvPr>
            <p:ph type="body" sz="quarter" idx="14"/>
          </p:nvPr>
        </p:nvSpPr>
        <p:spPr/>
        <p:txBody>
          <a:bodyPr/>
          <a:lstStyle/>
          <a:p>
            <a:pPr marL="0" indent="0">
              <a:buNone/>
            </a:pPr>
            <a:r>
              <a:rPr lang="en-US" dirty="0"/>
              <a:t>At the completion of this activity, participants should be able to:</a:t>
            </a:r>
          </a:p>
          <a:p>
            <a:pPr marL="0" indent="0">
              <a:buNone/>
            </a:pPr>
            <a:endParaRPr lang="en-US" dirty="0"/>
          </a:p>
          <a:p>
            <a:pPr marL="514338" indent="-514338">
              <a:buFont typeface="+mj-lt"/>
              <a:buAutoNum type="arabicPeriod"/>
            </a:pPr>
            <a:r>
              <a:rPr lang="en-US" dirty="0"/>
              <a:t>Discuss pathophysiology and epidemiology of MINOCA;</a:t>
            </a:r>
          </a:p>
          <a:p>
            <a:pPr marL="514338" indent="-514338">
              <a:buFont typeface="+mj-lt"/>
              <a:buAutoNum type="arabicPeriod"/>
            </a:pPr>
            <a:r>
              <a:rPr lang="en-US" dirty="0"/>
              <a:t>Demonstrate comprehension of invasive and non-invasive diagnostic algorithms of MINOCA;</a:t>
            </a:r>
          </a:p>
          <a:p>
            <a:pPr marL="514338" indent="-514338">
              <a:buFont typeface="+mj-lt"/>
              <a:buAutoNum type="arabicPeriod"/>
            </a:pPr>
            <a:r>
              <a:rPr lang="en-US" dirty="0"/>
              <a:t>Determine appropriately tailored management for patients with MINOCA.</a:t>
            </a:r>
          </a:p>
          <a:p>
            <a:endParaRPr lang="en-CA" dirty="0"/>
          </a:p>
        </p:txBody>
      </p:sp>
      <p:sp>
        <p:nvSpPr>
          <p:cNvPr id="8" name="Content Placeholder 7">
            <a:extLst>
              <a:ext uri="{FF2B5EF4-FFF2-40B4-BE49-F238E27FC236}">
                <a16:creationId xmlns:a16="http://schemas.microsoft.com/office/drawing/2014/main" id="{00B29F85-F646-40E1-8D8F-3F37830CD612}"/>
              </a:ext>
            </a:extLst>
          </p:cNvPr>
          <p:cNvSpPr>
            <a:spLocks noGrp="1"/>
          </p:cNvSpPr>
          <p:nvPr>
            <p:ph idx="1"/>
          </p:nvPr>
        </p:nvSpPr>
        <p:spPr/>
        <p:txBody>
          <a:bodyPr>
            <a:normAutofit/>
          </a:bodyPr>
          <a:lstStyle/>
          <a:p>
            <a:pPr marL="0" indent="0">
              <a:buNone/>
            </a:pPr>
            <a:r>
              <a:rPr lang="en-US" b="1" dirty="0"/>
              <a:t>OVERALL LEARNING OBJECTIVES</a:t>
            </a:r>
          </a:p>
        </p:txBody>
      </p:sp>
      <p:sp>
        <p:nvSpPr>
          <p:cNvPr id="6" name="Date Placeholder 5">
            <a:extLst>
              <a:ext uri="{FF2B5EF4-FFF2-40B4-BE49-F238E27FC236}">
                <a16:creationId xmlns:a16="http://schemas.microsoft.com/office/drawing/2014/main" id="{588EB149-D0B4-6D44-C24B-50F1114A89D3}"/>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21202840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B15031-8BE8-5BA5-BF7C-04E4876215A1}"/>
              </a:ext>
            </a:extLst>
          </p:cNvPr>
          <p:cNvSpPr>
            <a:spLocks noGrp="1"/>
          </p:cNvSpPr>
          <p:nvPr>
            <p:ph type="body" sz="quarter" idx="14"/>
          </p:nvPr>
        </p:nvSpPr>
        <p:spPr>
          <a:xfrm>
            <a:off x="608571" y="1463887"/>
            <a:ext cx="10999788" cy="4281849"/>
          </a:xfrm>
        </p:spPr>
        <p:txBody>
          <a:bodyPr/>
          <a:lstStyle/>
          <a:p>
            <a:pPr marL="457200" indent="-457200">
              <a:buFont typeface="Arial" panose="020B0604020202020204" pitchFamily="34" charset="0"/>
              <a:buChar char="•"/>
            </a:pPr>
            <a:r>
              <a:rPr lang="en-US" dirty="0"/>
              <a:t>Inconsistent observational studies results</a:t>
            </a:r>
          </a:p>
          <a:p>
            <a:pPr marL="457200" indent="-457200">
              <a:buFont typeface="Arial" panose="020B0604020202020204" pitchFamily="34" charset="0"/>
              <a:buChar char="•"/>
            </a:pPr>
            <a:r>
              <a:rPr lang="en-US" dirty="0"/>
              <a:t>Most studies showed NO BENEFIT</a:t>
            </a:r>
          </a:p>
          <a:p>
            <a:endParaRPr lang="en-US" dirty="0"/>
          </a:p>
        </p:txBody>
      </p:sp>
      <p:sp>
        <p:nvSpPr>
          <p:cNvPr id="2" name="Title 1">
            <a:extLst>
              <a:ext uri="{FF2B5EF4-FFF2-40B4-BE49-F238E27FC236}">
                <a16:creationId xmlns:a16="http://schemas.microsoft.com/office/drawing/2014/main" id="{8FFA0C56-25F6-D5E3-5DF4-A88C1AE46930}"/>
              </a:ext>
            </a:extLst>
          </p:cNvPr>
          <p:cNvSpPr>
            <a:spLocks noGrp="1"/>
          </p:cNvSpPr>
          <p:nvPr>
            <p:ph type="title" idx="4294967295"/>
          </p:nvPr>
        </p:nvSpPr>
        <p:spPr>
          <a:xfrm>
            <a:off x="654593" y="250210"/>
            <a:ext cx="10591800" cy="1036638"/>
          </a:xfrm>
          <a:prstGeom prst="rect">
            <a:avLst/>
          </a:prstGeom>
        </p:spPr>
        <p:txBody>
          <a:bodyPr>
            <a:noAutofit/>
          </a:bodyPr>
          <a:lstStyle/>
          <a:p>
            <a:r>
              <a:rPr lang="en-US" sz="3600" dirty="0"/>
              <a:t>Pharmacological treatment strategies:</a:t>
            </a:r>
            <a:br>
              <a:rPr lang="en-US" sz="3600" b="1" dirty="0"/>
            </a:br>
            <a:r>
              <a:rPr lang="en-US" sz="3600" b="1" dirty="0">
                <a:solidFill>
                  <a:srgbClr val="98B2C9"/>
                </a:solidFill>
              </a:rPr>
              <a:t>3. Beta-blockers</a:t>
            </a:r>
          </a:p>
        </p:txBody>
      </p:sp>
      <p:pic>
        <p:nvPicPr>
          <p:cNvPr id="5" name="Picture 4" descr="A graph of a number of patients with beta blockers&#10;&#10;Description automatically generated">
            <a:extLst>
              <a:ext uri="{FF2B5EF4-FFF2-40B4-BE49-F238E27FC236}">
                <a16:creationId xmlns:a16="http://schemas.microsoft.com/office/drawing/2014/main" id="{1317FAA9-FBF2-E751-9E9D-5EEE75D79AB2}"/>
              </a:ext>
            </a:extLst>
          </p:cNvPr>
          <p:cNvPicPr>
            <a:picLocks noChangeAspect="1"/>
          </p:cNvPicPr>
          <p:nvPr/>
        </p:nvPicPr>
        <p:blipFill>
          <a:blip r:embed="rId3"/>
          <a:stretch>
            <a:fillRect/>
          </a:stretch>
        </p:blipFill>
        <p:spPr>
          <a:xfrm>
            <a:off x="1906447" y="4113937"/>
            <a:ext cx="3784600" cy="2705100"/>
          </a:xfrm>
          <a:prstGeom prst="rect">
            <a:avLst/>
          </a:prstGeom>
        </p:spPr>
      </p:pic>
      <p:pic>
        <p:nvPicPr>
          <p:cNvPr id="7" name="Picture 6" descr="A close-up of a news page&#10;&#10;Description automatically generated">
            <a:extLst>
              <a:ext uri="{FF2B5EF4-FFF2-40B4-BE49-F238E27FC236}">
                <a16:creationId xmlns:a16="http://schemas.microsoft.com/office/drawing/2014/main" id="{8FAFA198-4208-0F67-C3E3-B73F7E509377}"/>
              </a:ext>
            </a:extLst>
          </p:cNvPr>
          <p:cNvPicPr>
            <a:picLocks noChangeAspect="1"/>
          </p:cNvPicPr>
          <p:nvPr/>
        </p:nvPicPr>
        <p:blipFill>
          <a:blip r:embed="rId4"/>
          <a:stretch>
            <a:fillRect/>
          </a:stretch>
        </p:blipFill>
        <p:spPr>
          <a:xfrm>
            <a:off x="1759130" y="2689928"/>
            <a:ext cx="4191363" cy="1478145"/>
          </a:xfrm>
          <a:prstGeom prst="rect">
            <a:avLst/>
          </a:prstGeom>
        </p:spPr>
      </p:pic>
      <p:pic>
        <p:nvPicPr>
          <p:cNvPr id="16" name="Picture 15" descr="A table with numbers and symbols&#10;&#10;Description automatically generated">
            <a:extLst>
              <a:ext uri="{FF2B5EF4-FFF2-40B4-BE49-F238E27FC236}">
                <a16:creationId xmlns:a16="http://schemas.microsoft.com/office/drawing/2014/main" id="{4E047C37-AC90-58F1-4ACE-C263B0F2856A}"/>
              </a:ext>
            </a:extLst>
          </p:cNvPr>
          <p:cNvPicPr>
            <a:picLocks noChangeAspect="1"/>
          </p:cNvPicPr>
          <p:nvPr/>
        </p:nvPicPr>
        <p:blipFill>
          <a:blip r:embed="rId5"/>
          <a:stretch>
            <a:fillRect/>
          </a:stretch>
        </p:blipFill>
        <p:spPr>
          <a:xfrm>
            <a:off x="6070166" y="4323807"/>
            <a:ext cx="4541963" cy="1612139"/>
          </a:xfrm>
          <a:prstGeom prst="rect">
            <a:avLst/>
          </a:prstGeom>
        </p:spPr>
      </p:pic>
      <p:pic>
        <p:nvPicPr>
          <p:cNvPr id="18" name="Picture 17" descr="A close-up of a article&#10;&#10;Description automatically generated">
            <a:extLst>
              <a:ext uri="{FF2B5EF4-FFF2-40B4-BE49-F238E27FC236}">
                <a16:creationId xmlns:a16="http://schemas.microsoft.com/office/drawing/2014/main" id="{A4DFD5AF-8DE2-2E8C-FAB9-6C5506E2AF8D}"/>
              </a:ext>
            </a:extLst>
          </p:cNvPr>
          <p:cNvPicPr>
            <a:picLocks noChangeAspect="1"/>
          </p:cNvPicPr>
          <p:nvPr/>
        </p:nvPicPr>
        <p:blipFill>
          <a:blip r:embed="rId6"/>
          <a:stretch>
            <a:fillRect/>
          </a:stretch>
        </p:blipFill>
        <p:spPr>
          <a:xfrm>
            <a:off x="6108465" y="2865739"/>
            <a:ext cx="4465362" cy="1478146"/>
          </a:xfrm>
          <a:prstGeom prst="rect">
            <a:avLst/>
          </a:prstGeom>
          <a:ln>
            <a:solidFill>
              <a:schemeClr val="tx2"/>
            </a:solidFill>
          </a:ln>
        </p:spPr>
      </p:pic>
      <p:sp>
        <p:nvSpPr>
          <p:cNvPr id="19" name="Rectangle 18">
            <a:extLst>
              <a:ext uri="{FF2B5EF4-FFF2-40B4-BE49-F238E27FC236}">
                <a16:creationId xmlns:a16="http://schemas.microsoft.com/office/drawing/2014/main" id="{25DAD0B8-BD71-541B-BB64-0A7E94A2D9D0}"/>
              </a:ext>
            </a:extLst>
          </p:cNvPr>
          <p:cNvSpPr/>
          <p:nvPr/>
        </p:nvSpPr>
        <p:spPr>
          <a:xfrm>
            <a:off x="8747761" y="4513390"/>
            <a:ext cx="992777" cy="140949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FF18F332-7A00-806E-BEB1-D2FB6336C1EB}"/>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215782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linds(horizontal)">
                                      <p:cBhvr>
                                        <p:cTn id="15" dur="500"/>
                                        <p:tgtEl>
                                          <p:spTgt spid="18"/>
                                        </p:tgtEl>
                                      </p:cBhvr>
                                    </p:animEffect>
                                  </p:childTnLst>
                                </p:cTn>
                              </p:par>
                              <p:par>
                                <p:cTn id="16" presetID="3" presetClass="entr" presetSubtype="1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linds(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0B7189-413C-FD0F-70CA-4D7C5443E7A3}"/>
              </a:ext>
            </a:extLst>
          </p:cNvPr>
          <p:cNvSpPr>
            <a:spLocks noGrp="1"/>
          </p:cNvSpPr>
          <p:nvPr>
            <p:ph type="body" sz="quarter" idx="14"/>
          </p:nvPr>
        </p:nvSpPr>
        <p:spPr>
          <a:xfrm>
            <a:off x="561308" y="1891458"/>
            <a:ext cx="6096000" cy="4024954"/>
          </a:xfrm>
        </p:spPr>
        <p:txBody>
          <a:bodyPr>
            <a:normAutofit/>
          </a:bodyPr>
          <a:lstStyle/>
          <a:p>
            <a:pPr marL="457200" indent="-457200">
              <a:buFont typeface="Arial" panose="020B0604020202020204" pitchFamily="34" charset="0"/>
              <a:buChar char="•"/>
            </a:pPr>
            <a:r>
              <a:rPr lang="en-US" sz="2800" dirty="0"/>
              <a:t>Largest study addressing antiplatelet therapy in MINOCA</a:t>
            </a:r>
          </a:p>
          <a:p>
            <a:pPr marL="457200" indent="-457200">
              <a:buFont typeface="Arial" panose="020B0604020202020204" pitchFamily="34" charset="0"/>
              <a:buChar char="•"/>
            </a:pPr>
            <a:r>
              <a:rPr lang="en-US" sz="2800" dirty="0"/>
              <a:t>621 patients (343 i.e., 55% female)</a:t>
            </a:r>
          </a:p>
        </p:txBody>
      </p:sp>
      <p:sp>
        <p:nvSpPr>
          <p:cNvPr id="2" name="Title 1">
            <a:extLst>
              <a:ext uri="{FF2B5EF4-FFF2-40B4-BE49-F238E27FC236}">
                <a16:creationId xmlns:a16="http://schemas.microsoft.com/office/drawing/2014/main" id="{6557C75D-AECA-15B7-A7B2-EDE7A18EDBE7}"/>
              </a:ext>
            </a:extLst>
          </p:cNvPr>
          <p:cNvSpPr>
            <a:spLocks noGrp="1"/>
          </p:cNvSpPr>
          <p:nvPr>
            <p:ph type="title" idx="4294967295"/>
          </p:nvPr>
        </p:nvSpPr>
        <p:spPr>
          <a:xfrm>
            <a:off x="610462" y="313191"/>
            <a:ext cx="10972800" cy="1036638"/>
          </a:xfrm>
          <a:prstGeom prst="rect">
            <a:avLst/>
          </a:prstGeom>
        </p:spPr>
        <p:txBody>
          <a:bodyPr>
            <a:noAutofit/>
          </a:bodyPr>
          <a:lstStyle/>
          <a:p>
            <a:r>
              <a:rPr lang="en-US" sz="3600" dirty="0"/>
              <a:t>Pharmacological treatment strategies </a:t>
            </a:r>
            <a:br>
              <a:rPr lang="en-US" sz="3600" dirty="0"/>
            </a:br>
            <a:r>
              <a:rPr lang="en-US" sz="3600" b="1" dirty="0">
                <a:solidFill>
                  <a:srgbClr val="98B2C9"/>
                </a:solidFill>
              </a:rPr>
              <a:t>4. Antiplatelet agents</a:t>
            </a:r>
          </a:p>
        </p:txBody>
      </p:sp>
      <p:pic>
        <p:nvPicPr>
          <p:cNvPr id="4" name="Picture 3" descr="A close-up of a news page&#10;&#10;Description automatically generated">
            <a:extLst>
              <a:ext uri="{FF2B5EF4-FFF2-40B4-BE49-F238E27FC236}">
                <a16:creationId xmlns:a16="http://schemas.microsoft.com/office/drawing/2014/main" id="{597028BD-E853-7E76-3175-2861F9284D67}"/>
              </a:ext>
            </a:extLst>
          </p:cNvPr>
          <p:cNvPicPr>
            <a:picLocks noChangeAspect="1"/>
          </p:cNvPicPr>
          <p:nvPr/>
        </p:nvPicPr>
        <p:blipFill>
          <a:blip r:embed="rId3"/>
          <a:stretch>
            <a:fillRect/>
          </a:stretch>
        </p:blipFill>
        <p:spPr>
          <a:xfrm>
            <a:off x="6899186" y="1819208"/>
            <a:ext cx="4624251" cy="1630810"/>
          </a:xfrm>
          <a:prstGeom prst="rect">
            <a:avLst/>
          </a:prstGeom>
          <a:ln>
            <a:solidFill>
              <a:schemeClr val="tx2"/>
            </a:solidFill>
          </a:ln>
        </p:spPr>
      </p:pic>
      <p:pic>
        <p:nvPicPr>
          <p:cNvPr id="6" name="Picture 5" descr="A table of numbers and symbols&#10;&#10;Description automatically generated">
            <a:extLst>
              <a:ext uri="{FF2B5EF4-FFF2-40B4-BE49-F238E27FC236}">
                <a16:creationId xmlns:a16="http://schemas.microsoft.com/office/drawing/2014/main" id="{F77FAED2-854A-A11C-DF85-9C25F1EDBC02}"/>
              </a:ext>
            </a:extLst>
          </p:cNvPr>
          <p:cNvPicPr>
            <a:picLocks noChangeAspect="1"/>
          </p:cNvPicPr>
          <p:nvPr/>
        </p:nvPicPr>
        <p:blipFill rotWithShape="1">
          <a:blip r:embed="rId4"/>
          <a:srcRect t="15667"/>
          <a:stretch/>
        </p:blipFill>
        <p:spPr>
          <a:xfrm>
            <a:off x="2463725" y="3728684"/>
            <a:ext cx="7264549" cy="2401725"/>
          </a:xfrm>
          <a:prstGeom prst="rect">
            <a:avLst/>
          </a:prstGeom>
        </p:spPr>
      </p:pic>
      <p:sp>
        <p:nvSpPr>
          <p:cNvPr id="7" name="Rectangle 6">
            <a:extLst>
              <a:ext uri="{FF2B5EF4-FFF2-40B4-BE49-F238E27FC236}">
                <a16:creationId xmlns:a16="http://schemas.microsoft.com/office/drawing/2014/main" id="{BDF22840-FAC4-E404-A205-36414D4CEE4B}"/>
              </a:ext>
            </a:extLst>
          </p:cNvPr>
          <p:cNvSpPr/>
          <p:nvPr/>
        </p:nvSpPr>
        <p:spPr>
          <a:xfrm>
            <a:off x="2519145" y="4130254"/>
            <a:ext cx="7163197" cy="53980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a16="http://schemas.microsoft.com/office/drawing/2014/main" id="{0B74D839-DD2C-2020-9404-66AC51EC8A2A}"/>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59339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paper with black text&#10;&#10;Description automatically generated">
            <a:extLst>
              <a:ext uri="{FF2B5EF4-FFF2-40B4-BE49-F238E27FC236}">
                <a16:creationId xmlns:a16="http://schemas.microsoft.com/office/drawing/2014/main" id="{C5F531A2-1B59-4216-9E01-E690AA6B4301}"/>
              </a:ext>
            </a:extLst>
          </p:cNvPr>
          <p:cNvPicPr>
            <a:picLocks noChangeAspect="1"/>
          </p:cNvPicPr>
          <p:nvPr/>
        </p:nvPicPr>
        <p:blipFill>
          <a:blip r:embed="rId2"/>
          <a:stretch>
            <a:fillRect/>
          </a:stretch>
        </p:blipFill>
        <p:spPr>
          <a:xfrm>
            <a:off x="2603437" y="533401"/>
            <a:ext cx="6985125" cy="5486400"/>
          </a:xfrm>
          <a:prstGeom prst="rect">
            <a:avLst/>
          </a:prstGeom>
          <a:ln>
            <a:solidFill>
              <a:schemeClr val="tx2"/>
            </a:solidFill>
          </a:ln>
          <a:effectLst>
            <a:outerShdw blurRad="50800" dist="38100" dir="5400000" algn="t" rotWithShape="0">
              <a:prstClr val="black">
                <a:alpha val="40000"/>
              </a:prstClr>
            </a:outerShdw>
          </a:effectLst>
        </p:spPr>
      </p:pic>
      <p:sp>
        <p:nvSpPr>
          <p:cNvPr id="6" name="Date Placeholder 5">
            <a:extLst>
              <a:ext uri="{FF2B5EF4-FFF2-40B4-BE49-F238E27FC236}">
                <a16:creationId xmlns:a16="http://schemas.microsoft.com/office/drawing/2014/main" id="{79168299-BBCB-4678-A7B2-5E544CCC6C65}"/>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23326716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AC5A6F1-D8EF-D1E6-3D52-8C1FE6C950FB}"/>
              </a:ext>
            </a:extLst>
          </p:cNvPr>
          <p:cNvSpPr>
            <a:spLocks noGrp="1"/>
          </p:cNvSpPr>
          <p:nvPr>
            <p:ph idx="1"/>
          </p:nvPr>
        </p:nvSpPr>
        <p:spPr/>
        <p:txBody>
          <a:bodyPr/>
          <a:lstStyle/>
          <a:p>
            <a:r>
              <a:rPr lang="en-US" b="1" dirty="0"/>
              <a:t>Cause-specific treatment of MINOCA</a:t>
            </a:r>
            <a:endParaRPr lang="en-CA" b="1" dirty="0"/>
          </a:p>
        </p:txBody>
      </p:sp>
      <p:sp>
        <p:nvSpPr>
          <p:cNvPr id="2" name="Title 1">
            <a:extLst>
              <a:ext uri="{FF2B5EF4-FFF2-40B4-BE49-F238E27FC236}">
                <a16:creationId xmlns:a16="http://schemas.microsoft.com/office/drawing/2014/main" id="{CA521A95-B81E-4DF5-EDEA-AAE3FF746A9B}"/>
              </a:ext>
            </a:extLst>
          </p:cNvPr>
          <p:cNvSpPr>
            <a:spLocks noGrp="1"/>
          </p:cNvSpPr>
          <p:nvPr>
            <p:ph type="title"/>
          </p:nvPr>
        </p:nvSpPr>
        <p:spPr/>
        <p:txBody>
          <a:bodyPr/>
          <a:lstStyle/>
          <a:p>
            <a:endParaRPr lang="en-CA"/>
          </a:p>
        </p:txBody>
      </p:sp>
      <p:sp>
        <p:nvSpPr>
          <p:cNvPr id="8" name="Date Placeholder 7">
            <a:extLst>
              <a:ext uri="{FF2B5EF4-FFF2-40B4-BE49-F238E27FC236}">
                <a16:creationId xmlns:a16="http://schemas.microsoft.com/office/drawing/2014/main" id="{5EF87296-ECE0-FD00-3B62-99A0E7DD29BF}"/>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5242453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4" name="Picture 3" descr="A diagram of a health care treatment&#10;&#10;Description automatically generated">
            <a:extLst>
              <a:ext uri="{FF2B5EF4-FFF2-40B4-BE49-F238E27FC236}">
                <a16:creationId xmlns:a16="http://schemas.microsoft.com/office/drawing/2014/main" id="{FE5A25B1-B4EC-7B29-6AB0-7672E423F6D0}"/>
              </a:ext>
            </a:extLst>
          </p:cNvPr>
          <p:cNvPicPr>
            <a:picLocks noChangeAspect="1"/>
          </p:cNvPicPr>
          <p:nvPr/>
        </p:nvPicPr>
        <p:blipFill rotWithShape="1">
          <a:blip r:embed="rId3"/>
          <a:srcRect t="10475" r="3359" b="11071"/>
          <a:stretch/>
        </p:blipFill>
        <p:spPr>
          <a:xfrm>
            <a:off x="1920239" y="676502"/>
            <a:ext cx="8588829" cy="5388337"/>
          </a:xfrm>
          <a:prstGeom prst="rect">
            <a:avLst/>
          </a:prstGeom>
        </p:spPr>
      </p:pic>
      <p:pic>
        <p:nvPicPr>
          <p:cNvPr id="6" name="Picture 5" descr="A diagram of a health care treatment&#10;&#10;Description automatically generated">
            <a:extLst>
              <a:ext uri="{FF2B5EF4-FFF2-40B4-BE49-F238E27FC236}">
                <a16:creationId xmlns:a16="http://schemas.microsoft.com/office/drawing/2014/main" id="{1FAEA8FC-BB9B-715A-6EB6-990933BB35A3}"/>
              </a:ext>
            </a:extLst>
          </p:cNvPr>
          <p:cNvPicPr>
            <a:picLocks noChangeAspect="1"/>
          </p:cNvPicPr>
          <p:nvPr/>
        </p:nvPicPr>
        <p:blipFill rotWithShape="1">
          <a:blip r:embed="rId3"/>
          <a:srcRect l="9020" r="9140" b="91744"/>
          <a:stretch/>
        </p:blipFill>
        <p:spPr>
          <a:xfrm>
            <a:off x="1644832" y="304800"/>
            <a:ext cx="8948057" cy="697685"/>
          </a:xfrm>
          <a:prstGeom prst="rect">
            <a:avLst/>
          </a:prstGeom>
        </p:spPr>
      </p:pic>
      <p:sp>
        <p:nvSpPr>
          <p:cNvPr id="5" name="Date Placeholder 4">
            <a:extLst>
              <a:ext uri="{FF2B5EF4-FFF2-40B4-BE49-F238E27FC236}">
                <a16:creationId xmlns:a16="http://schemas.microsoft.com/office/drawing/2014/main" id="{642AE6E3-9BFB-FE97-5AAD-3DD76A840603}"/>
              </a:ext>
            </a:extLst>
          </p:cNvPr>
          <p:cNvSpPr>
            <a:spLocks noGrp="1"/>
          </p:cNvSpPr>
          <p:nvPr>
            <p:ph type="dt" sz="half" idx="2"/>
          </p:nvPr>
        </p:nvSpPr>
        <p:spPr/>
        <p:txBody>
          <a:bodyPr/>
          <a:lstStyle/>
          <a:p>
            <a:r>
              <a:rPr lang="en-US"/>
              <a:t>© Canadian Cardiovascular Society 2023. All rights reserved. </a:t>
            </a:r>
            <a:endParaRPr lang="en-CA"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E64BC6-B3F0-5885-3B28-4EA0E198ECE9}"/>
              </a:ext>
            </a:extLst>
          </p:cNvPr>
          <p:cNvSpPr>
            <a:spLocks noGrp="1"/>
          </p:cNvSpPr>
          <p:nvPr>
            <p:ph type="body" sz="quarter" idx="14"/>
          </p:nvPr>
        </p:nvSpPr>
        <p:spPr/>
        <p:txBody>
          <a:bodyPr/>
          <a:lstStyle/>
          <a:p>
            <a:r>
              <a:rPr lang="en-US" dirty="0"/>
              <a:t>Similar to MI-CAD</a:t>
            </a:r>
          </a:p>
          <a:p>
            <a:pPr lvl="2"/>
            <a:r>
              <a:rPr lang="en-US" dirty="0"/>
              <a:t>Common pathophysiology</a:t>
            </a:r>
          </a:p>
        </p:txBody>
      </p:sp>
      <p:sp>
        <p:nvSpPr>
          <p:cNvPr id="2" name="Title 1">
            <a:extLst>
              <a:ext uri="{FF2B5EF4-FFF2-40B4-BE49-F238E27FC236}">
                <a16:creationId xmlns:a16="http://schemas.microsoft.com/office/drawing/2014/main" id="{74DEB2B9-FCB5-07CE-E4EA-C775DED488A6}"/>
              </a:ext>
            </a:extLst>
          </p:cNvPr>
          <p:cNvSpPr>
            <a:spLocks noGrp="1"/>
          </p:cNvSpPr>
          <p:nvPr>
            <p:ph type="title" idx="4294967295"/>
          </p:nvPr>
        </p:nvSpPr>
        <p:spPr>
          <a:xfrm>
            <a:off x="0" y="457200"/>
            <a:ext cx="10972800" cy="565150"/>
          </a:xfrm>
          <a:prstGeom prst="rect">
            <a:avLst/>
          </a:prstGeom>
        </p:spPr>
        <p:txBody>
          <a:bodyPr>
            <a:noAutofit/>
          </a:bodyPr>
          <a:lstStyle/>
          <a:p>
            <a:r>
              <a:rPr lang="en-US" sz="3600" b="1" dirty="0"/>
              <a:t>Plaque rupture</a:t>
            </a:r>
          </a:p>
        </p:txBody>
      </p:sp>
      <p:pic>
        <p:nvPicPr>
          <p:cNvPr id="5" name="Picture 4" descr="A white paper with black text&#10;&#10;Description automatically generated">
            <a:extLst>
              <a:ext uri="{FF2B5EF4-FFF2-40B4-BE49-F238E27FC236}">
                <a16:creationId xmlns:a16="http://schemas.microsoft.com/office/drawing/2014/main" id="{951A5529-5330-6CC7-A889-D2B74C9437D5}"/>
              </a:ext>
            </a:extLst>
          </p:cNvPr>
          <p:cNvPicPr>
            <a:picLocks noChangeAspect="1"/>
          </p:cNvPicPr>
          <p:nvPr/>
        </p:nvPicPr>
        <p:blipFill rotWithShape="1">
          <a:blip r:embed="rId3"/>
          <a:srcRect l="12100" r="12606"/>
          <a:stretch/>
        </p:blipFill>
        <p:spPr>
          <a:xfrm>
            <a:off x="2605896" y="3546023"/>
            <a:ext cx="6980209" cy="2525027"/>
          </a:xfrm>
          <a:prstGeom prst="rect">
            <a:avLst/>
          </a:prstGeom>
          <a:ln>
            <a:solidFill>
              <a:schemeClr val="tx2"/>
            </a:solidFill>
          </a:ln>
          <a:effectLst>
            <a:outerShdw blurRad="50800" dist="38100" dir="5400000" algn="t" rotWithShape="0">
              <a:prstClr val="black">
                <a:alpha val="40000"/>
              </a:prstClr>
            </a:outerShdw>
          </a:effectLst>
        </p:spPr>
      </p:pic>
      <p:pic>
        <p:nvPicPr>
          <p:cNvPr id="7" name="Picture 6" descr="A close-up of a radiograph&#10;&#10;Description automatically generated">
            <a:extLst>
              <a:ext uri="{FF2B5EF4-FFF2-40B4-BE49-F238E27FC236}">
                <a16:creationId xmlns:a16="http://schemas.microsoft.com/office/drawing/2014/main" id="{4205358E-31DF-EBF4-51FC-3761C91FC366}"/>
              </a:ext>
            </a:extLst>
          </p:cNvPr>
          <p:cNvPicPr>
            <a:picLocks noChangeAspect="1"/>
          </p:cNvPicPr>
          <p:nvPr/>
        </p:nvPicPr>
        <p:blipFill>
          <a:blip r:embed="rId4"/>
          <a:stretch>
            <a:fillRect/>
          </a:stretch>
        </p:blipFill>
        <p:spPr>
          <a:xfrm>
            <a:off x="7860175" y="1429068"/>
            <a:ext cx="3451860" cy="1867982"/>
          </a:xfrm>
          <a:prstGeom prst="rect">
            <a:avLst/>
          </a:prstGeom>
        </p:spPr>
      </p:pic>
      <p:sp>
        <p:nvSpPr>
          <p:cNvPr id="8" name="Date Placeholder 7">
            <a:extLst>
              <a:ext uri="{FF2B5EF4-FFF2-40B4-BE49-F238E27FC236}">
                <a16:creationId xmlns:a16="http://schemas.microsoft.com/office/drawing/2014/main" id="{41F4F39F-ACA6-1079-0F73-760C757AD01D}"/>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10341837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859AA37-B368-DE30-F815-38ACDF491003}"/>
              </a:ext>
            </a:extLst>
          </p:cNvPr>
          <p:cNvSpPr>
            <a:spLocks noGrp="1"/>
          </p:cNvSpPr>
          <p:nvPr>
            <p:ph type="body" sz="quarter" idx="14"/>
          </p:nvPr>
        </p:nvSpPr>
        <p:spPr/>
        <p:txBody>
          <a:bodyPr>
            <a:normAutofit/>
          </a:bodyPr>
          <a:lstStyle/>
          <a:p>
            <a:r>
              <a:rPr lang="en-US" sz="2800" dirty="0"/>
              <a:t>Current literature in the context of INOCA</a:t>
            </a:r>
          </a:p>
        </p:txBody>
      </p:sp>
      <p:sp>
        <p:nvSpPr>
          <p:cNvPr id="2" name="Title 1">
            <a:extLst>
              <a:ext uri="{FF2B5EF4-FFF2-40B4-BE49-F238E27FC236}">
                <a16:creationId xmlns:a16="http://schemas.microsoft.com/office/drawing/2014/main" id="{D2F86F7C-9D92-521B-350F-13B33F3C93E8}"/>
              </a:ext>
            </a:extLst>
          </p:cNvPr>
          <p:cNvSpPr>
            <a:spLocks noGrp="1"/>
          </p:cNvSpPr>
          <p:nvPr>
            <p:ph type="title" idx="4294967295"/>
          </p:nvPr>
        </p:nvSpPr>
        <p:spPr>
          <a:xfrm>
            <a:off x="0" y="381000"/>
            <a:ext cx="10972800" cy="650875"/>
          </a:xfrm>
          <a:prstGeom prst="rect">
            <a:avLst/>
          </a:prstGeom>
        </p:spPr>
        <p:txBody>
          <a:bodyPr>
            <a:normAutofit/>
          </a:bodyPr>
          <a:lstStyle/>
          <a:p>
            <a:r>
              <a:rPr lang="en-US" sz="3600" b="1" dirty="0"/>
              <a:t>Coronary microvascular disease</a:t>
            </a:r>
          </a:p>
        </p:txBody>
      </p:sp>
      <p:pic>
        <p:nvPicPr>
          <p:cNvPr id="4" name="Picture 3" descr="A diagram of blood vessels and a diagram of blood vessels&#10;&#10;Description automatically generated">
            <a:extLst>
              <a:ext uri="{FF2B5EF4-FFF2-40B4-BE49-F238E27FC236}">
                <a16:creationId xmlns:a16="http://schemas.microsoft.com/office/drawing/2014/main" id="{A6606421-5F24-CA63-0462-5ABC292BBD90}"/>
              </a:ext>
            </a:extLst>
          </p:cNvPr>
          <p:cNvPicPr>
            <a:picLocks noChangeAspect="1"/>
          </p:cNvPicPr>
          <p:nvPr/>
        </p:nvPicPr>
        <p:blipFill rotWithShape="1">
          <a:blip r:embed="rId2">
            <a:extLst>
              <a:ext uri="{28A0092B-C50C-407E-A947-70E740481C1C}">
                <a14:useLocalDpi xmlns:a14="http://schemas.microsoft.com/office/drawing/2010/main" val="0"/>
              </a:ext>
            </a:extLst>
          </a:blip>
          <a:srcRect l="5610" t="3170" r="11861" b="14869"/>
          <a:stretch/>
        </p:blipFill>
        <p:spPr>
          <a:xfrm>
            <a:off x="2357472" y="2427966"/>
            <a:ext cx="7212258" cy="3398068"/>
          </a:xfrm>
          <a:prstGeom prst="rect">
            <a:avLst/>
          </a:prstGeom>
        </p:spPr>
      </p:pic>
      <p:pic>
        <p:nvPicPr>
          <p:cNvPr id="5" name="Picture 4" descr="A diagram of a management of inocal&#10;&#10;Description automatically generated">
            <a:extLst>
              <a:ext uri="{FF2B5EF4-FFF2-40B4-BE49-F238E27FC236}">
                <a16:creationId xmlns:a16="http://schemas.microsoft.com/office/drawing/2014/main" id="{9C2C8C77-4EA9-BB7E-F009-AFADB5F24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6934" y="1021877"/>
            <a:ext cx="8915400" cy="5136424"/>
          </a:xfrm>
          <a:prstGeom prst="rect">
            <a:avLst/>
          </a:prstGeom>
        </p:spPr>
      </p:pic>
      <p:sp>
        <p:nvSpPr>
          <p:cNvPr id="6" name="TextBox 5">
            <a:extLst>
              <a:ext uri="{FF2B5EF4-FFF2-40B4-BE49-F238E27FC236}">
                <a16:creationId xmlns:a16="http://schemas.microsoft.com/office/drawing/2014/main" id="{6E8B5533-04F2-FC36-DFB3-AE884208CD8A}"/>
              </a:ext>
            </a:extLst>
          </p:cNvPr>
          <p:cNvSpPr txBox="1"/>
          <p:nvPr/>
        </p:nvSpPr>
        <p:spPr>
          <a:xfrm>
            <a:off x="266264" y="6172201"/>
            <a:ext cx="2591672" cy="276999"/>
          </a:xfrm>
          <a:prstGeom prst="rect">
            <a:avLst/>
          </a:prstGeom>
          <a:noFill/>
        </p:spPr>
        <p:txBody>
          <a:bodyPr wrap="none" rtlCol="0">
            <a:spAutoFit/>
          </a:bodyPr>
          <a:lstStyle/>
          <a:p>
            <a:r>
              <a:rPr lang="en-US" sz="1200" dirty="0" err="1"/>
              <a:t>Kunadian</a:t>
            </a:r>
            <a:r>
              <a:rPr lang="en-US" sz="1200" dirty="0"/>
              <a:t> et al. </a:t>
            </a:r>
            <a:r>
              <a:rPr lang="en-US" sz="1200" dirty="0" err="1"/>
              <a:t>EuroIntervention</a:t>
            </a:r>
            <a:r>
              <a:rPr lang="en-US" sz="1200" dirty="0"/>
              <a:t> 2020.</a:t>
            </a:r>
          </a:p>
        </p:txBody>
      </p:sp>
      <p:sp>
        <p:nvSpPr>
          <p:cNvPr id="7" name="Rectangle 6">
            <a:extLst>
              <a:ext uri="{FF2B5EF4-FFF2-40B4-BE49-F238E27FC236}">
                <a16:creationId xmlns:a16="http://schemas.microsoft.com/office/drawing/2014/main" id="{246A7E69-3920-AF7F-1C4F-3B80B131E18B}"/>
              </a:ext>
            </a:extLst>
          </p:cNvPr>
          <p:cNvSpPr/>
          <p:nvPr/>
        </p:nvSpPr>
        <p:spPr>
          <a:xfrm>
            <a:off x="1981200" y="4157732"/>
            <a:ext cx="5318760" cy="203748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9">
            <a:extLst>
              <a:ext uri="{FF2B5EF4-FFF2-40B4-BE49-F238E27FC236}">
                <a16:creationId xmlns:a16="http://schemas.microsoft.com/office/drawing/2014/main" id="{E8932BC8-B5FB-C3B9-BF58-F7DDEB85D18E}"/>
              </a:ext>
            </a:extLst>
          </p:cNvPr>
          <p:cNvSpPr>
            <a:spLocks noGrp="1"/>
          </p:cNvSpPr>
          <p:nvPr>
            <p:ph type="dt" sz="half" idx="2"/>
          </p:nvPr>
        </p:nvSpPr>
        <p:spPr>
          <a:xfrm>
            <a:off x="0" y="6477000"/>
            <a:ext cx="5495190" cy="365125"/>
          </a:xfrm>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251585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paper with black text&#10;&#10;Description automatically generated">
            <a:extLst>
              <a:ext uri="{FF2B5EF4-FFF2-40B4-BE49-F238E27FC236}">
                <a16:creationId xmlns:a16="http://schemas.microsoft.com/office/drawing/2014/main" id="{1D9DC011-70F2-83AF-2204-699AEC3AD4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7149" y="990600"/>
            <a:ext cx="9157702" cy="4389642"/>
          </a:xfrm>
          <a:prstGeom prst="rect">
            <a:avLst/>
          </a:prstGeom>
          <a:ln>
            <a:solidFill>
              <a:schemeClr val="tx2"/>
            </a:solidFill>
          </a:ln>
          <a:effectLst>
            <a:outerShdw blurRad="50800" dist="38100" dir="5400000" algn="t" rotWithShape="0">
              <a:prstClr val="black">
                <a:alpha val="40000"/>
              </a:prstClr>
            </a:outerShdw>
          </a:effectLst>
        </p:spPr>
      </p:pic>
      <p:sp>
        <p:nvSpPr>
          <p:cNvPr id="6" name="Date Placeholder 5">
            <a:extLst>
              <a:ext uri="{FF2B5EF4-FFF2-40B4-BE49-F238E27FC236}">
                <a16:creationId xmlns:a16="http://schemas.microsoft.com/office/drawing/2014/main" id="{EC701230-475B-043A-31B1-BF4E622C0509}"/>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17666759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normal hematoma&#10;&#10;Description automatically generated">
            <a:extLst>
              <a:ext uri="{FF2B5EF4-FFF2-40B4-BE49-F238E27FC236}">
                <a16:creationId xmlns:a16="http://schemas.microsoft.com/office/drawing/2014/main" id="{782384F9-AF85-318F-EC11-4C8C48E76D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7" b="49478"/>
          <a:stretch/>
        </p:blipFill>
        <p:spPr>
          <a:xfrm>
            <a:off x="9067800" y="457200"/>
            <a:ext cx="2696113" cy="1370785"/>
          </a:xfrm>
          <a:prstGeom prst="rect">
            <a:avLst/>
          </a:prstGeom>
        </p:spPr>
      </p:pic>
      <p:sp>
        <p:nvSpPr>
          <p:cNvPr id="9" name="Text Placeholder 8">
            <a:extLst>
              <a:ext uri="{FF2B5EF4-FFF2-40B4-BE49-F238E27FC236}">
                <a16:creationId xmlns:a16="http://schemas.microsoft.com/office/drawing/2014/main" id="{AF04372A-4CE9-57FF-B7A7-FA479E8A1BD7}"/>
              </a:ext>
            </a:extLst>
          </p:cNvPr>
          <p:cNvSpPr>
            <a:spLocks noGrp="1"/>
          </p:cNvSpPr>
          <p:nvPr>
            <p:ph type="body" sz="quarter" idx="14"/>
          </p:nvPr>
        </p:nvSpPr>
        <p:spPr>
          <a:xfrm>
            <a:off x="609600" y="1295399"/>
            <a:ext cx="10999788" cy="5105401"/>
          </a:xfrm>
        </p:spPr>
        <p:txBody>
          <a:bodyPr>
            <a:normAutofit fontScale="77500" lnSpcReduction="20000"/>
          </a:bodyPr>
          <a:lstStyle/>
          <a:p>
            <a:pPr marL="457200" indent="-457200">
              <a:buFont typeface="Arial" panose="020B0604020202020204" pitchFamily="34" charset="0"/>
              <a:buChar char="•"/>
            </a:pPr>
            <a:r>
              <a:rPr lang="en-US" sz="3200" dirty="0"/>
              <a:t>No guidelines considering the lack of RCTs</a:t>
            </a:r>
          </a:p>
          <a:p>
            <a:pPr marL="457200" indent="-457200">
              <a:buFont typeface="Arial" panose="020B0604020202020204" pitchFamily="34" charset="0"/>
              <a:buChar char="•"/>
            </a:pPr>
            <a:r>
              <a:rPr lang="en-US" sz="3200" dirty="0">
                <a:latin typeface="Calibri" panose="020F0502020204030204" pitchFamily="34" charset="0"/>
                <a:ea typeface="Times New Roman" panose="02020603050405020304" pitchFamily="18" charset="0"/>
              </a:rPr>
              <a:t>Aspirin and beta-blockers are the cornerstone of the medical treatment</a:t>
            </a:r>
            <a:r>
              <a:rPr lang="en-CA" sz="3200" dirty="0"/>
              <a:t> </a:t>
            </a:r>
          </a:p>
          <a:p>
            <a:pPr marL="457200" indent="-457200">
              <a:buFont typeface="Arial" panose="020B0604020202020204" pitchFamily="34" charset="0"/>
              <a:buChar char="•"/>
            </a:pPr>
            <a:endParaRPr lang="en-CA" sz="3200" dirty="0">
              <a:latin typeface="Calibri" panose="020F0502020204030204" pitchFamily="34" charset="0"/>
              <a:ea typeface="Times New Roman" panose="02020603050405020304" pitchFamily="18" charset="0"/>
            </a:endParaRPr>
          </a:p>
          <a:p>
            <a:pPr marL="457200" indent="-457200">
              <a:buFont typeface="Arial" panose="020B0604020202020204" pitchFamily="34" charset="0"/>
              <a:buChar char="•"/>
            </a:pPr>
            <a:endParaRPr lang="en-CA" sz="3200" dirty="0">
              <a:latin typeface="Calibri" panose="020F0502020204030204" pitchFamily="34" charset="0"/>
              <a:ea typeface="Times New Roman" panose="02020603050405020304" pitchFamily="18" charset="0"/>
            </a:endParaRPr>
          </a:p>
          <a:p>
            <a:pPr marL="457200" indent="-457200">
              <a:buFont typeface="Arial" panose="020B0604020202020204" pitchFamily="34" charset="0"/>
              <a:buChar char="•"/>
            </a:pPr>
            <a:endParaRPr lang="en-CA" sz="3200" dirty="0">
              <a:latin typeface="Calibri" panose="020F0502020204030204" pitchFamily="34" charset="0"/>
              <a:ea typeface="Times New Roman" panose="02020603050405020304" pitchFamily="18" charset="0"/>
            </a:endParaRPr>
          </a:p>
          <a:p>
            <a:pPr marL="457200" indent="-457200">
              <a:buFont typeface="Arial" panose="020B0604020202020204" pitchFamily="34" charset="0"/>
              <a:buChar char="•"/>
            </a:pPr>
            <a:endParaRPr lang="en-CA" sz="3200" dirty="0">
              <a:latin typeface="Calibri" panose="020F0502020204030204" pitchFamily="34" charset="0"/>
              <a:ea typeface="Times New Roman" panose="02020603050405020304" pitchFamily="18" charset="0"/>
            </a:endParaRPr>
          </a:p>
          <a:p>
            <a:pPr marL="285750" indent="-285750">
              <a:buFont typeface="Arial" panose="020B0604020202020204" pitchFamily="34" charset="0"/>
              <a:buChar char="•"/>
            </a:pPr>
            <a:endParaRPr lang="en-US" sz="1800" dirty="0">
              <a:latin typeface="Calibri" panose="020F0502020204030204" pitchFamily="34" charset="0"/>
              <a:ea typeface="Times New Roman" panose="02020603050405020304" pitchFamily="18" charset="0"/>
            </a:endParaRPr>
          </a:p>
          <a:p>
            <a:pPr marL="285750" indent="-285750">
              <a:buFont typeface="Arial" panose="020B0604020202020204" pitchFamily="34" charset="0"/>
              <a:buChar char="•"/>
            </a:pPr>
            <a:endParaRPr lang="en-US" sz="1800" dirty="0">
              <a:latin typeface="Calibri" panose="020F0502020204030204" pitchFamily="34" charset="0"/>
              <a:ea typeface="Times New Roman" panose="02020603050405020304" pitchFamily="18" charset="0"/>
            </a:endParaRPr>
          </a:p>
          <a:p>
            <a:pPr marL="285750" indent="-285750">
              <a:buFont typeface="Arial" panose="020B0604020202020204" pitchFamily="34" charset="0"/>
              <a:buChar char="•"/>
            </a:pPr>
            <a:endParaRPr lang="en-US" sz="1800" dirty="0">
              <a:latin typeface="Calibri" panose="020F0502020204030204" pitchFamily="34" charset="0"/>
              <a:ea typeface="Times New Roman" panose="02020603050405020304" pitchFamily="18" charset="0"/>
            </a:endParaRPr>
          </a:p>
          <a:p>
            <a:endParaRPr lang="en-US" sz="1800" dirty="0">
              <a:latin typeface="Calibri" panose="020F0502020204030204" pitchFamily="34" charset="0"/>
              <a:ea typeface="Times New Roman" panose="02020603050405020304" pitchFamily="18" charset="0"/>
            </a:endParaRPr>
          </a:p>
          <a:p>
            <a:pPr marL="285750" indent="-285750">
              <a:buFont typeface="Arial" panose="020B0604020202020204" pitchFamily="34" charset="0"/>
              <a:buChar char="•"/>
            </a:pPr>
            <a:endParaRPr lang="en-US" sz="1800" dirty="0">
              <a:latin typeface="Calibri" panose="020F0502020204030204" pitchFamily="34" charset="0"/>
              <a:ea typeface="Times New Roman" panose="02020603050405020304" pitchFamily="18" charset="0"/>
            </a:endParaRPr>
          </a:p>
          <a:p>
            <a:pPr marL="457200" indent="-457200">
              <a:buFont typeface="Arial" panose="020B0604020202020204" pitchFamily="34" charset="0"/>
              <a:buChar char="•"/>
            </a:pPr>
            <a:r>
              <a:rPr lang="en-US" sz="3200" dirty="0">
                <a:latin typeface="Calibri" panose="020F0502020204030204" pitchFamily="34" charset="0"/>
                <a:ea typeface="Times New Roman" panose="02020603050405020304" pitchFamily="18" charset="0"/>
              </a:rPr>
              <a:t>Benefit of DAPT remains uncertain, and may be a risk factor for increased bleeding</a:t>
            </a:r>
            <a:r>
              <a:rPr lang="en-CA" sz="3200" dirty="0"/>
              <a:t> </a:t>
            </a:r>
          </a:p>
          <a:p>
            <a:pPr marL="457200" indent="-457200">
              <a:buFont typeface="Arial" panose="020B0604020202020204" pitchFamily="34" charset="0"/>
              <a:buChar char="•"/>
            </a:pPr>
            <a:r>
              <a:rPr lang="en-CA" sz="3200" dirty="0">
                <a:solidFill>
                  <a:srgbClr val="333333"/>
                </a:solidFill>
                <a:latin typeface="Calibri" panose="020F0502020204030204" pitchFamily="34" charset="0"/>
                <a:ea typeface="Times New Roman" panose="02020603050405020304" pitchFamily="18" charset="0"/>
              </a:rPr>
              <a:t>common practice is to maintain patients on lifelong aspirin, as well as clopidogrel for 12 months</a:t>
            </a:r>
            <a:r>
              <a:rPr lang="en-CA" dirty="0">
                <a:effectLst/>
              </a:rPr>
              <a:t> </a:t>
            </a:r>
            <a:endParaRPr lang="en-US" dirty="0"/>
          </a:p>
        </p:txBody>
      </p:sp>
      <p:sp>
        <p:nvSpPr>
          <p:cNvPr id="2" name="Title 1">
            <a:extLst>
              <a:ext uri="{FF2B5EF4-FFF2-40B4-BE49-F238E27FC236}">
                <a16:creationId xmlns:a16="http://schemas.microsoft.com/office/drawing/2014/main" id="{F510579C-B14A-48AC-A392-F45598C61CEA}"/>
              </a:ext>
            </a:extLst>
          </p:cNvPr>
          <p:cNvSpPr>
            <a:spLocks noGrp="1"/>
          </p:cNvSpPr>
          <p:nvPr>
            <p:ph type="title" idx="4294967295"/>
          </p:nvPr>
        </p:nvSpPr>
        <p:spPr>
          <a:xfrm>
            <a:off x="762000" y="306236"/>
            <a:ext cx="10668000" cy="762000"/>
          </a:xfrm>
          <a:prstGeom prst="rect">
            <a:avLst/>
          </a:prstGeom>
        </p:spPr>
        <p:txBody>
          <a:bodyPr>
            <a:normAutofit/>
          </a:bodyPr>
          <a:lstStyle/>
          <a:p>
            <a:r>
              <a:rPr lang="en-US" sz="3600" b="1" dirty="0"/>
              <a:t>SCAD management</a:t>
            </a:r>
          </a:p>
        </p:txBody>
      </p:sp>
      <p:sp>
        <p:nvSpPr>
          <p:cNvPr id="4" name="TextBox 3">
            <a:extLst>
              <a:ext uri="{FF2B5EF4-FFF2-40B4-BE49-F238E27FC236}">
                <a16:creationId xmlns:a16="http://schemas.microsoft.com/office/drawing/2014/main" id="{C5043390-5095-3344-AB3D-D57A79FEAA0C}"/>
              </a:ext>
            </a:extLst>
          </p:cNvPr>
          <p:cNvSpPr txBox="1"/>
          <p:nvPr/>
        </p:nvSpPr>
        <p:spPr>
          <a:xfrm>
            <a:off x="455075" y="6169968"/>
            <a:ext cx="1168910" cy="230832"/>
          </a:xfrm>
          <a:prstGeom prst="rect">
            <a:avLst/>
          </a:prstGeom>
          <a:noFill/>
        </p:spPr>
        <p:txBody>
          <a:bodyPr wrap="none" rtlCol="0">
            <a:spAutoFit/>
          </a:bodyPr>
          <a:lstStyle/>
          <a:p>
            <a:r>
              <a:rPr lang="en-US" sz="900" dirty="0"/>
              <a:t>Saw et al. JACC 2017.</a:t>
            </a:r>
          </a:p>
        </p:txBody>
      </p:sp>
      <p:pic>
        <p:nvPicPr>
          <p:cNvPr id="6" name="Picture 5" descr="A table with numbers and symbols&#10;&#10;Description automatically generated">
            <a:extLst>
              <a:ext uri="{FF2B5EF4-FFF2-40B4-BE49-F238E27FC236}">
                <a16:creationId xmlns:a16="http://schemas.microsoft.com/office/drawing/2014/main" id="{D87AA575-DC7C-1250-84F1-0979608A59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5177" y="2057400"/>
            <a:ext cx="4701646" cy="2503373"/>
          </a:xfrm>
          <a:prstGeom prst="rect">
            <a:avLst/>
          </a:prstGeom>
        </p:spPr>
      </p:pic>
      <p:sp>
        <p:nvSpPr>
          <p:cNvPr id="5" name="Rectangle 4">
            <a:extLst>
              <a:ext uri="{FF2B5EF4-FFF2-40B4-BE49-F238E27FC236}">
                <a16:creationId xmlns:a16="http://schemas.microsoft.com/office/drawing/2014/main" id="{A1D3CDED-423F-A9E8-F934-893298654FCA}"/>
              </a:ext>
            </a:extLst>
          </p:cNvPr>
          <p:cNvSpPr/>
          <p:nvPr/>
        </p:nvSpPr>
        <p:spPr>
          <a:xfrm>
            <a:off x="3745177" y="3273728"/>
            <a:ext cx="4701646" cy="238811"/>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9">
            <a:extLst>
              <a:ext uri="{FF2B5EF4-FFF2-40B4-BE49-F238E27FC236}">
                <a16:creationId xmlns:a16="http://schemas.microsoft.com/office/drawing/2014/main" id="{D14EB7E2-2965-BED8-314C-4715C769E138}"/>
              </a:ext>
            </a:extLst>
          </p:cNvPr>
          <p:cNvSpPr>
            <a:spLocks noGrp="1"/>
          </p:cNvSpPr>
          <p:nvPr>
            <p:ph type="dt" sz="half" idx="2"/>
          </p:nvPr>
        </p:nvSpPr>
        <p:spPr/>
        <p:txBody>
          <a:bodyPr/>
          <a:lstStyle/>
          <a:p>
            <a:r>
              <a:rPr lang="en-US" dirty="0"/>
              <a:t>© Canadian Cardiovascular Society 2023. All rights reserved. </a:t>
            </a:r>
            <a:endParaRPr lang="en-CA" dirty="0"/>
          </a:p>
        </p:txBody>
      </p:sp>
    </p:spTree>
    <p:extLst>
      <p:ext uri="{BB962C8B-B14F-4D97-AF65-F5344CB8AC3E}">
        <p14:creationId xmlns:p14="http://schemas.microsoft.com/office/powerpoint/2010/main" val="71494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0 4.07407E-6 L 0 0.0993 " pathEditMode="relative" rAng="0" ptsTypes="AA">
                                      <p:cBhvr>
                                        <p:cTn id="10" dur="2000" fill="hold"/>
                                        <p:tgtEl>
                                          <p:spTgt spid="5"/>
                                        </p:tgtEl>
                                        <p:attrNameLst>
                                          <p:attrName>ppt_x</p:attrName>
                                          <p:attrName>ppt_y</p:attrName>
                                        </p:attrNameLst>
                                      </p:cBhvr>
                                      <p:rCtr x="0" y="49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paper with black text&#10;&#10;Description automatically generated">
            <a:extLst>
              <a:ext uri="{FF2B5EF4-FFF2-40B4-BE49-F238E27FC236}">
                <a16:creationId xmlns:a16="http://schemas.microsoft.com/office/drawing/2014/main" id="{E7C10E76-90DB-4F44-3EF7-D551E9D33981}"/>
              </a:ext>
            </a:extLst>
          </p:cNvPr>
          <p:cNvPicPr>
            <a:picLocks noChangeAspect="1"/>
          </p:cNvPicPr>
          <p:nvPr/>
        </p:nvPicPr>
        <p:blipFill rotWithShape="1">
          <a:blip r:embed="rId2"/>
          <a:srcRect l="2520" r="1849"/>
          <a:stretch/>
        </p:blipFill>
        <p:spPr>
          <a:xfrm>
            <a:off x="1591292" y="1295400"/>
            <a:ext cx="9009416" cy="3372255"/>
          </a:xfrm>
          <a:prstGeom prst="rect">
            <a:avLst/>
          </a:prstGeom>
          <a:ln>
            <a:solidFill>
              <a:schemeClr val="tx2"/>
            </a:solidFill>
          </a:ln>
          <a:effectLst>
            <a:outerShdw blurRad="50800" dist="38100" dir="5400000" algn="t" rotWithShape="0">
              <a:prstClr val="black">
                <a:alpha val="40000"/>
              </a:prstClr>
            </a:outerShdw>
          </a:effectLst>
        </p:spPr>
      </p:pic>
      <p:sp>
        <p:nvSpPr>
          <p:cNvPr id="5" name="Date Placeholder 4">
            <a:extLst>
              <a:ext uri="{FF2B5EF4-FFF2-40B4-BE49-F238E27FC236}">
                <a16:creationId xmlns:a16="http://schemas.microsoft.com/office/drawing/2014/main" id="{E2879F7D-6F4E-996C-C3B7-B6A0640A590B}"/>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3113362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8069845-A19D-EF99-ECF8-2425ECD78647}"/>
              </a:ext>
            </a:extLst>
          </p:cNvPr>
          <p:cNvSpPr txBox="1"/>
          <p:nvPr/>
        </p:nvSpPr>
        <p:spPr>
          <a:xfrm>
            <a:off x="1703511" y="1590933"/>
            <a:ext cx="8784976" cy="707886"/>
          </a:xfrm>
          <a:prstGeom prst="rect">
            <a:avLst/>
          </a:prstGeom>
          <a:noFill/>
        </p:spPr>
        <p:txBody>
          <a:bodyPr wrap="square"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I have/do not have relationships with for-profit and not-for-profit organizations over the past two years:</a:t>
            </a:r>
          </a:p>
        </p:txBody>
      </p:sp>
      <p:graphicFrame>
        <p:nvGraphicFramePr>
          <p:cNvPr id="8" name="Table 7">
            <a:extLst>
              <a:ext uri="{FF2B5EF4-FFF2-40B4-BE49-F238E27FC236}">
                <a16:creationId xmlns:a16="http://schemas.microsoft.com/office/drawing/2014/main" id="{346859D9-390C-CEC9-4B56-EFA3F40831AE}"/>
              </a:ext>
            </a:extLst>
          </p:cNvPr>
          <p:cNvGraphicFramePr>
            <a:graphicFrameLocks noGrp="1"/>
          </p:cNvGraphicFramePr>
          <p:nvPr>
            <p:extLst>
              <p:ext uri="{D42A27DB-BD31-4B8C-83A1-F6EECF244321}">
                <p14:modId xmlns:p14="http://schemas.microsoft.com/office/powerpoint/2010/main" val="4281515322"/>
              </p:ext>
            </p:extLst>
          </p:nvPr>
        </p:nvGraphicFramePr>
        <p:xfrm>
          <a:off x="609600" y="2356029"/>
          <a:ext cx="11049000" cy="3811561"/>
        </p:xfrm>
        <a:graphic>
          <a:graphicData uri="http://schemas.openxmlformats.org/drawingml/2006/table">
            <a:tbl>
              <a:tblPr firstRow="1" bandRow="1">
                <a:tableStyleId>{F5AB1C69-6EDB-4FF4-983F-18BD219EF322}</a:tableStyleId>
              </a:tblPr>
              <a:tblGrid>
                <a:gridCol w="2746464">
                  <a:extLst>
                    <a:ext uri="{9D8B030D-6E8A-4147-A177-3AD203B41FA5}">
                      <a16:colId xmlns:a16="http://schemas.microsoft.com/office/drawing/2014/main" val="3327610896"/>
                    </a:ext>
                  </a:extLst>
                </a:gridCol>
                <a:gridCol w="3271150">
                  <a:extLst>
                    <a:ext uri="{9D8B030D-6E8A-4147-A177-3AD203B41FA5}">
                      <a16:colId xmlns:a16="http://schemas.microsoft.com/office/drawing/2014/main" val="1952303198"/>
                    </a:ext>
                  </a:extLst>
                </a:gridCol>
                <a:gridCol w="2515693">
                  <a:extLst>
                    <a:ext uri="{9D8B030D-6E8A-4147-A177-3AD203B41FA5}">
                      <a16:colId xmlns:a16="http://schemas.microsoft.com/office/drawing/2014/main" val="741542345"/>
                    </a:ext>
                  </a:extLst>
                </a:gridCol>
                <a:gridCol w="2515693">
                  <a:extLst>
                    <a:ext uri="{9D8B030D-6E8A-4147-A177-3AD203B41FA5}">
                      <a16:colId xmlns:a16="http://schemas.microsoft.com/office/drawing/2014/main" val="1562185458"/>
                    </a:ext>
                  </a:extLst>
                </a:gridCol>
              </a:tblGrid>
              <a:tr h="620639">
                <a:tc>
                  <a:txBody>
                    <a:bodyPr/>
                    <a:lstStyle/>
                    <a:p>
                      <a:pPr algn="ctr"/>
                      <a:r>
                        <a:rPr lang="en-US" sz="1600" dirty="0"/>
                        <a:t>NATURE OF RELATIONSHIP</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600" dirty="0"/>
                        <a:t>NAME OF THE FOR-PROFIT OR NOT-FOR-PROFIT ORGANIZATION</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600" dirty="0"/>
                        <a:t>DESCRIPTION OF RELATIONSHIP</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600" dirty="0"/>
                        <a:t>MITIGATION TO BIAS</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485841013"/>
                  </a:ext>
                </a:extLst>
              </a:tr>
              <a:tr h="631657">
                <a:tc>
                  <a:txBody>
                    <a:bodyPr/>
                    <a:lstStyle/>
                    <a:p>
                      <a:pPr algn="l"/>
                      <a:r>
                        <a:rPr lang="en-US" sz="1400" dirty="0"/>
                        <a:t>Any direct financial payments including receipt of honoraria</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Novartis, KYE pharmaceuticals</a:t>
                      </a:r>
                    </a:p>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dirty="0"/>
                        <a:t>Honoraria</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dirty="0"/>
                        <a:t>Novartis – no relation to CPU; KYE – COI reviewed by CCS to determine no sign. impact </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899716357"/>
                  </a:ext>
                </a:extLst>
              </a:tr>
              <a:tr h="547623">
                <a:tc>
                  <a:txBody>
                    <a:bodyPr/>
                    <a:lstStyle/>
                    <a:p>
                      <a:pPr algn="l"/>
                      <a:r>
                        <a:rPr lang="en-US" sz="1400" dirty="0"/>
                        <a:t>Membership on advisory boards or speakers’ bureaus</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KYE pharmaceuticals</a:t>
                      </a:r>
                    </a:p>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Advisory Board Member</a:t>
                      </a:r>
                    </a:p>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dirty="0"/>
                        <a:t>KYE – COI reviewed by CCS to determine no sign. impact </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072972087"/>
                  </a:ext>
                </a:extLst>
              </a:tr>
              <a:tr h="407898">
                <a:tc>
                  <a:txBody>
                    <a:bodyPr/>
                    <a:lstStyle/>
                    <a:p>
                      <a:pPr algn="l"/>
                      <a:r>
                        <a:rPr lang="en-US" sz="1400" dirty="0"/>
                        <a:t>Funded grants of clinical trials</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dirty="0"/>
                        <a:t>Novartis</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Research funding</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No relation to CPU</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4199206297"/>
                  </a:ext>
                </a:extLst>
              </a:tr>
              <a:tr h="451183">
                <a:tc>
                  <a:txBody>
                    <a:bodyPr/>
                    <a:lstStyle/>
                    <a:p>
                      <a:pPr algn="l"/>
                      <a:r>
                        <a:rPr lang="en-US" sz="1400" dirty="0"/>
                        <a:t>Patents on a drug, product or device</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454491535"/>
                  </a:ext>
                </a:extLst>
              </a:tr>
              <a:tr h="985721">
                <a:tc>
                  <a:txBody>
                    <a:bodyPr/>
                    <a:lstStyle/>
                    <a:p>
                      <a:pPr algn="l"/>
                      <a:r>
                        <a:rPr lang="en-US" sz="1400" dirty="0"/>
                        <a:t>All other investments/relationship that could be seen as having the potential to influence the content of the educational activity</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223182232"/>
                  </a:ext>
                </a:extLst>
              </a:tr>
            </a:tbl>
          </a:graphicData>
        </a:graphic>
      </p:graphicFrame>
      <p:sp>
        <p:nvSpPr>
          <p:cNvPr id="2" name="TextBox 1">
            <a:extLst>
              <a:ext uri="{FF2B5EF4-FFF2-40B4-BE49-F238E27FC236}">
                <a16:creationId xmlns:a16="http://schemas.microsoft.com/office/drawing/2014/main" id="{C6A93312-71A4-5236-310C-175F6AEAFCB4}"/>
              </a:ext>
            </a:extLst>
          </p:cNvPr>
          <p:cNvSpPr txBox="1"/>
          <p:nvPr/>
        </p:nvSpPr>
        <p:spPr>
          <a:xfrm>
            <a:off x="609600" y="1145780"/>
            <a:ext cx="2820444" cy="369332"/>
          </a:xfrm>
          <a:prstGeom prst="rect">
            <a:avLst/>
          </a:prstGeom>
          <a:solidFill>
            <a:srgbClr val="00B2A9"/>
          </a:solidFill>
        </p:spPr>
        <p:txBody>
          <a:bodyPr wrap="square">
            <a:spAutoFit/>
          </a:bodyPr>
          <a:lstStyle/>
          <a:p>
            <a:r>
              <a:rPr lang="en-US" sz="1800" b="1" dirty="0">
                <a:solidFill>
                  <a:schemeClr val="bg1"/>
                </a:solidFill>
              </a:rPr>
              <a:t>Christine Pacheco MD MSc</a:t>
            </a:r>
            <a:endParaRPr lang="en-CA" sz="1800" b="1" dirty="0">
              <a:solidFill>
                <a:schemeClr val="bg1"/>
              </a:solidFill>
            </a:endParaRPr>
          </a:p>
        </p:txBody>
      </p:sp>
      <p:sp>
        <p:nvSpPr>
          <p:cNvPr id="3" name="Content Placeholder 2">
            <a:extLst>
              <a:ext uri="{FF2B5EF4-FFF2-40B4-BE49-F238E27FC236}">
                <a16:creationId xmlns:a16="http://schemas.microsoft.com/office/drawing/2014/main" id="{BB0829AD-EF4F-F648-6B2F-7A0E47C650A8}"/>
              </a:ext>
            </a:extLst>
          </p:cNvPr>
          <p:cNvSpPr>
            <a:spLocks noGrp="1"/>
          </p:cNvSpPr>
          <p:nvPr>
            <p:ph idx="1"/>
          </p:nvPr>
        </p:nvSpPr>
        <p:spPr/>
        <p:txBody>
          <a:bodyPr>
            <a:normAutofit fontScale="85000" lnSpcReduction="10000"/>
          </a:bodyPr>
          <a:lstStyle/>
          <a:p>
            <a:r>
              <a:rPr lang="en-US" b="1" dirty="0"/>
              <a:t>PROGRAM DISCLOSURE OF COMMERCIAL SUPPORT</a:t>
            </a:r>
          </a:p>
        </p:txBody>
      </p:sp>
      <p:sp>
        <p:nvSpPr>
          <p:cNvPr id="11" name="Date Placeholder 10">
            <a:extLst>
              <a:ext uri="{FF2B5EF4-FFF2-40B4-BE49-F238E27FC236}">
                <a16:creationId xmlns:a16="http://schemas.microsoft.com/office/drawing/2014/main" id="{FB3C2F12-544A-C895-7F7E-EB9223F69155}"/>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27529218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9">
            <a:extLst>
              <a:ext uri="{FF2B5EF4-FFF2-40B4-BE49-F238E27FC236}">
                <a16:creationId xmlns:a16="http://schemas.microsoft.com/office/drawing/2014/main" id="{C40D13B1-BD4E-0EE9-A1C4-973470BF1DA1}"/>
              </a:ext>
            </a:extLst>
          </p:cNvPr>
          <p:cNvSpPr>
            <a:spLocks noGrp="1"/>
          </p:cNvSpPr>
          <p:nvPr>
            <p:ph type="dt" sz="half" idx="2"/>
          </p:nvPr>
        </p:nvSpPr>
        <p:spPr/>
        <p:txBody>
          <a:bodyPr/>
          <a:lstStyle/>
          <a:p>
            <a:r>
              <a:rPr lang="en-US"/>
              <a:t>© Canadian Cardiovascular Society 2023. All rights reserved. </a:t>
            </a:r>
            <a:endParaRPr lang="en-CA" dirty="0"/>
          </a:p>
        </p:txBody>
      </p:sp>
      <p:sp>
        <p:nvSpPr>
          <p:cNvPr id="2" name="Title 1">
            <a:extLst>
              <a:ext uri="{FF2B5EF4-FFF2-40B4-BE49-F238E27FC236}">
                <a16:creationId xmlns:a16="http://schemas.microsoft.com/office/drawing/2014/main" id="{607340B3-25CB-6F29-A74A-DFBE2B65EFFF}"/>
              </a:ext>
            </a:extLst>
          </p:cNvPr>
          <p:cNvSpPr>
            <a:spLocks noGrp="1"/>
          </p:cNvSpPr>
          <p:nvPr>
            <p:ph type="title" idx="4294967295"/>
          </p:nvPr>
        </p:nvSpPr>
        <p:spPr>
          <a:xfrm>
            <a:off x="609600" y="337486"/>
            <a:ext cx="10972800" cy="738188"/>
          </a:xfrm>
          <a:prstGeom prst="rect">
            <a:avLst/>
          </a:prstGeom>
        </p:spPr>
        <p:txBody>
          <a:bodyPr>
            <a:normAutofit/>
          </a:bodyPr>
          <a:lstStyle/>
          <a:p>
            <a:r>
              <a:rPr lang="en-US" sz="3600" dirty="0"/>
              <a:t>Coronary vasospasm</a:t>
            </a:r>
          </a:p>
        </p:txBody>
      </p:sp>
      <p:pic>
        <p:nvPicPr>
          <p:cNvPr id="4" name="Picture 3" descr="A diagram of a management of inocal&#10;&#10;Description automatically generated">
            <a:extLst>
              <a:ext uri="{FF2B5EF4-FFF2-40B4-BE49-F238E27FC236}">
                <a16:creationId xmlns:a16="http://schemas.microsoft.com/office/drawing/2014/main" id="{F8E0878C-99A5-178A-06E9-6AF78AE04A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7472" y="1188047"/>
            <a:ext cx="7212257" cy="5419081"/>
          </a:xfrm>
          <a:prstGeom prst="rect">
            <a:avLst/>
          </a:prstGeom>
        </p:spPr>
      </p:pic>
      <p:sp>
        <p:nvSpPr>
          <p:cNvPr id="5" name="TextBox 4">
            <a:extLst>
              <a:ext uri="{FF2B5EF4-FFF2-40B4-BE49-F238E27FC236}">
                <a16:creationId xmlns:a16="http://schemas.microsoft.com/office/drawing/2014/main" id="{D3CBB3FA-D7C2-A717-CC33-783AAC448FC4}"/>
              </a:ext>
            </a:extLst>
          </p:cNvPr>
          <p:cNvSpPr txBox="1"/>
          <p:nvPr/>
        </p:nvSpPr>
        <p:spPr>
          <a:xfrm>
            <a:off x="82852" y="6103503"/>
            <a:ext cx="2591672" cy="276999"/>
          </a:xfrm>
          <a:prstGeom prst="rect">
            <a:avLst/>
          </a:prstGeom>
          <a:noFill/>
        </p:spPr>
        <p:txBody>
          <a:bodyPr wrap="none" rtlCol="0">
            <a:spAutoFit/>
          </a:bodyPr>
          <a:lstStyle/>
          <a:p>
            <a:r>
              <a:rPr lang="en-US" sz="1200" dirty="0" err="1"/>
              <a:t>Kunadian</a:t>
            </a:r>
            <a:r>
              <a:rPr lang="en-US" sz="1200" dirty="0"/>
              <a:t> et al. </a:t>
            </a:r>
            <a:r>
              <a:rPr lang="en-US" sz="1200" dirty="0" err="1"/>
              <a:t>EuroIntervention</a:t>
            </a:r>
            <a:r>
              <a:rPr lang="en-US" sz="1200" dirty="0"/>
              <a:t> 2020.</a:t>
            </a:r>
          </a:p>
        </p:txBody>
      </p:sp>
      <p:sp>
        <p:nvSpPr>
          <p:cNvPr id="6" name="Rectangle 5">
            <a:extLst>
              <a:ext uri="{FF2B5EF4-FFF2-40B4-BE49-F238E27FC236}">
                <a16:creationId xmlns:a16="http://schemas.microsoft.com/office/drawing/2014/main" id="{D9E21CAE-CFBE-09F1-C112-53ACE4B9BA8C}"/>
              </a:ext>
            </a:extLst>
          </p:cNvPr>
          <p:cNvSpPr/>
          <p:nvPr/>
        </p:nvSpPr>
        <p:spPr>
          <a:xfrm>
            <a:off x="4907280" y="4545874"/>
            <a:ext cx="4610196" cy="203748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838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black text&#10;&#10;Description automatically generated">
            <a:extLst>
              <a:ext uri="{FF2B5EF4-FFF2-40B4-BE49-F238E27FC236}">
                <a16:creationId xmlns:a16="http://schemas.microsoft.com/office/drawing/2014/main" id="{FEB86B17-F513-3138-0ECC-166ACE88028F}"/>
              </a:ext>
            </a:extLst>
          </p:cNvPr>
          <p:cNvPicPr>
            <a:picLocks noChangeAspect="1"/>
          </p:cNvPicPr>
          <p:nvPr/>
        </p:nvPicPr>
        <p:blipFill>
          <a:blip r:embed="rId2"/>
          <a:stretch>
            <a:fillRect/>
          </a:stretch>
        </p:blipFill>
        <p:spPr>
          <a:xfrm>
            <a:off x="1621270" y="2017431"/>
            <a:ext cx="8949459" cy="2823137"/>
          </a:xfrm>
          <a:prstGeom prst="rect">
            <a:avLst/>
          </a:prstGeom>
          <a:ln>
            <a:solidFill>
              <a:schemeClr val="tx2"/>
            </a:solidFill>
          </a:ln>
          <a:effectLst>
            <a:outerShdw blurRad="50800" dist="38100" dir="5400000" algn="t" rotWithShape="0">
              <a:prstClr val="black">
                <a:alpha val="40000"/>
              </a:prstClr>
            </a:outerShdw>
          </a:effectLst>
        </p:spPr>
      </p:pic>
      <p:sp>
        <p:nvSpPr>
          <p:cNvPr id="6" name="Date Placeholder 5">
            <a:extLst>
              <a:ext uri="{FF2B5EF4-FFF2-40B4-BE49-F238E27FC236}">
                <a16:creationId xmlns:a16="http://schemas.microsoft.com/office/drawing/2014/main" id="{5CF2BBD4-AF7E-BAC8-ADEC-20EED28378ED}"/>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30625695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0">
            <a:extLst>
              <a:ext uri="{FF2B5EF4-FFF2-40B4-BE49-F238E27FC236}">
                <a16:creationId xmlns:a16="http://schemas.microsoft.com/office/drawing/2014/main" id="{BC460615-2B51-66BD-0605-E8CC90D11B0F}"/>
              </a:ext>
            </a:extLst>
          </p:cNvPr>
          <p:cNvSpPr txBox="1">
            <a:spLocks/>
          </p:cNvSpPr>
          <p:nvPr/>
        </p:nvSpPr>
        <p:spPr>
          <a:xfrm>
            <a:off x="7069491" y="2077347"/>
            <a:ext cx="3684852" cy="666750"/>
          </a:xfrm>
          <a:prstGeom prst="rect">
            <a:avLst/>
          </a:prstGeom>
          <a:noFill/>
          <a:ln>
            <a:noFill/>
          </a:ln>
        </p:spPr>
        <p:txBody>
          <a:bodyPr spcFirstLastPara="1" wrap="square" lIns="91425" tIns="45700" rIns="91425" bIns="45700" anchor="t" anchorCtr="0">
            <a:normAutofit fontScale="25000" lnSpcReduction="20000"/>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68300" algn="l" rtl="0">
              <a:lnSpc>
                <a:spcPct val="100000"/>
              </a:lnSpc>
              <a:spcBef>
                <a:spcPts val="44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50800" indent="0" algn="r">
              <a:buNone/>
            </a:pPr>
            <a:r>
              <a:rPr lang="en-US" sz="15000" dirty="0">
                <a:solidFill>
                  <a:schemeClr val="tx1"/>
                </a:solidFill>
              </a:rPr>
              <a:t>Thank you!</a:t>
            </a:r>
          </a:p>
          <a:p>
            <a:pPr marL="50800" indent="0" algn="r">
              <a:buNone/>
            </a:pPr>
            <a:r>
              <a:rPr lang="en-US" sz="12000" dirty="0">
                <a:solidFill>
                  <a:schemeClr val="tx1"/>
                </a:solidFill>
              </a:rPr>
              <a:t>Merci!</a:t>
            </a:r>
          </a:p>
        </p:txBody>
      </p:sp>
      <p:pic>
        <p:nvPicPr>
          <p:cNvPr id="5" name="Picture 4">
            <a:extLst>
              <a:ext uri="{FF2B5EF4-FFF2-40B4-BE49-F238E27FC236}">
                <a16:creationId xmlns:a16="http://schemas.microsoft.com/office/drawing/2014/main" id="{DA55FCFA-FD7C-E8BE-2741-02B49E37E1F9}"/>
              </a:ext>
            </a:extLst>
          </p:cNvPr>
          <p:cNvPicPr>
            <a:picLocks noChangeAspect="1"/>
          </p:cNvPicPr>
          <p:nvPr/>
        </p:nvPicPr>
        <p:blipFill>
          <a:blip r:embed="rId2"/>
          <a:stretch>
            <a:fillRect/>
          </a:stretch>
        </p:blipFill>
        <p:spPr>
          <a:xfrm>
            <a:off x="2322917" y="1503213"/>
            <a:ext cx="2607911" cy="1528775"/>
          </a:xfrm>
          <a:prstGeom prst="rect">
            <a:avLst/>
          </a:prstGeom>
        </p:spPr>
      </p:pic>
      <p:pic>
        <p:nvPicPr>
          <p:cNvPr id="6" name="Picture 5" descr="A picture containing graphical user interface&#10;&#10;Description automatically generated">
            <a:extLst>
              <a:ext uri="{FF2B5EF4-FFF2-40B4-BE49-F238E27FC236}">
                <a16:creationId xmlns:a16="http://schemas.microsoft.com/office/drawing/2014/main" id="{A0DB1701-4587-F5DE-8D24-B685BBA04C20}"/>
              </a:ext>
            </a:extLst>
          </p:cNvPr>
          <p:cNvPicPr>
            <a:picLocks noChangeAspect="1"/>
          </p:cNvPicPr>
          <p:nvPr/>
        </p:nvPicPr>
        <p:blipFill rotWithShape="1">
          <a:blip r:embed="rId3"/>
          <a:srcRect r="51418" b="13866"/>
          <a:stretch/>
        </p:blipFill>
        <p:spPr>
          <a:xfrm>
            <a:off x="2584532" y="3124200"/>
            <a:ext cx="1051679" cy="1096813"/>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9D049965-7D24-866E-C86F-4290A2EC4075}"/>
              </a:ext>
            </a:extLst>
          </p:cNvPr>
          <p:cNvPicPr>
            <a:picLocks noChangeAspect="1"/>
          </p:cNvPicPr>
          <p:nvPr/>
        </p:nvPicPr>
        <p:blipFill rotWithShape="1">
          <a:blip r:embed="rId4"/>
          <a:srcRect l="20705" r="18780" b="43107"/>
          <a:stretch/>
        </p:blipFill>
        <p:spPr>
          <a:xfrm>
            <a:off x="2117083" y="2177697"/>
            <a:ext cx="466699" cy="468515"/>
          </a:xfrm>
          <a:prstGeom prst="rect">
            <a:avLst/>
          </a:prstGeom>
        </p:spPr>
      </p:pic>
      <p:pic>
        <p:nvPicPr>
          <p:cNvPr id="8" name="Picture 2">
            <a:extLst>
              <a:ext uri="{FF2B5EF4-FFF2-40B4-BE49-F238E27FC236}">
                <a16:creationId xmlns:a16="http://schemas.microsoft.com/office/drawing/2014/main" id="{5EA78C87-1AC6-8489-D451-CB6C958CCF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7657" y="3184557"/>
            <a:ext cx="991889" cy="9918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artoon of a person with her hands together&#10;&#10;Description automatically generated">
            <a:extLst>
              <a:ext uri="{FF2B5EF4-FFF2-40B4-BE49-F238E27FC236}">
                <a16:creationId xmlns:a16="http://schemas.microsoft.com/office/drawing/2014/main" id="{B0D70D27-88F9-AA8A-5DDA-5C2F6604ABC6}"/>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5257800" y="4454897"/>
            <a:ext cx="2070560" cy="2410723"/>
          </a:xfrm>
          <a:prstGeom prst="rect">
            <a:avLst/>
          </a:prstGeom>
          <a:ln>
            <a:noFill/>
          </a:ln>
          <a:effectLst>
            <a:softEdge rad="0"/>
          </a:effectLst>
        </p:spPr>
      </p:pic>
      <p:pic>
        <p:nvPicPr>
          <p:cNvPr id="10" name="Picture 9" descr="A black background with a letter x&#10;&#10;Description automatically generated">
            <a:extLst>
              <a:ext uri="{FF2B5EF4-FFF2-40B4-BE49-F238E27FC236}">
                <a16:creationId xmlns:a16="http://schemas.microsoft.com/office/drawing/2014/main" id="{65C3B5D3-0BDD-23C4-B2E4-FF7CC383FD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87596" y="1735674"/>
            <a:ext cx="859502" cy="878124"/>
          </a:xfrm>
          <a:prstGeom prst="rect">
            <a:avLst/>
          </a:prstGeom>
        </p:spPr>
      </p:pic>
      <p:sp>
        <p:nvSpPr>
          <p:cNvPr id="12" name="Date Placeholder 11">
            <a:extLst>
              <a:ext uri="{FF2B5EF4-FFF2-40B4-BE49-F238E27FC236}">
                <a16:creationId xmlns:a16="http://schemas.microsoft.com/office/drawing/2014/main" id="{A479021C-3C78-BEFC-9CDB-D7EED144D928}"/>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31887954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AD5DF88-1B85-D581-4CEB-FC996F87883B}"/>
              </a:ext>
            </a:extLst>
          </p:cNvPr>
          <p:cNvSpPr>
            <a:spLocks noGrp="1"/>
          </p:cNvSpPr>
          <p:nvPr>
            <p:ph type="body" sz="quarter" idx="14"/>
          </p:nvPr>
        </p:nvSpPr>
        <p:spPr/>
        <p:txBody>
          <a:bodyPr/>
          <a:lstStyle/>
          <a:p>
            <a:endParaRPr lang="en-US" dirty="0"/>
          </a:p>
          <a:p>
            <a:r>
              <a:rPr lang="en-US" dirty="0"/>
              <a:t>Find this session </a:t>
            </a:r>
            <a:r>
              <a:rPr lang="en-US" b="1" dirty="0"/>
              <a:t>On Demand </a:t>
            </a:r>
            <a:r>
              <a:rPr lang="en-US" dirty="0"/>
              <a:t>on the </a:t>
            </a:r>
            <a:r>
              <a:rPr lang="en-US" dirty="0">
                <a:solidFill>
                  <a:schemeClr val="accent1"/>
                </a:solidFill>
                <a:hlinkClick r:id="rId3">
                  <a:extLst>
                    <a:ext uri="{A12FA001-AC4F-418D-AE19-62706E023703}">
                      <ahyp:hlinkClr xmlns:ahyp="http://schemas.microsoft.com/office/drawing/2018/hyperlinkcolor" val="tx"/>
                    </a:ext>
                  </a:extLst>
                </a:hlinkClick>
              </a:rPr>
              <a:t>Vascular 2023 platform</a:t>
            </a:r>
            <a:r>
              <a:rPr lang="en-US" dirty="0">
                <a:solidFill>
                  <a:schemeClr val="accent1"/>
                </a:solidFill>
              </a:rPr>
              <a:t>.</a:t>
            </a:r>
          </a:p>
          <a:p>
            <a:endParaRPr lang="en-US" dirty="0"/>
          </a:p>
          <a:p>
            <a:endParaRPr lang="en-US" dirty="0"/>
          </a:p>
        </p:txBody>
      </p:sp>
      <p:sp>
        <p:nvSpPr>
          <p:cNvPr id="2" name="Content Placeholder 1">
            <a:extLst>
              <a:ext uri="{FF2B5EF4-FFF2-40B4-BE49-F238E27FC236}">
                <a16:creationId xmlns:a16="http://schemas.microsoft.com/office/drawing/2014/main" id="{D1E7DCE1-32B7-1508-FAE9-F83ADE35E1E8}"/>
              </a:ext>
            </a:extLst>
          </p:cNvPr>
          <p:cNvSpPr>
            <a:spLocks noGrp="1"/>
          </p:cNvSpPr>
          <p:nvPr>
            <p:ph idx="1"/>
          </p:nvPr>
        </p:nvSpPr>
        <p:spPr>
          <a:xfrm>
            <a:off x="609600" y="297052"/>
            <a:ext cx="10357647" cy="1455547"/>
          </a:xfrm>
        </p:spPr>
        <p:txBody>
          <a:bodyPr/>
          <a:lstStyle/>
          <a:p>
            <a:pPr marL="0" indent="0" algn="ctr">
              <a:buNone/>
            </a:pPr>
            <a:endParaRPr lang="en-US" sz="1600" dirty="0"/>
          </a:p>
          <a:p>
            <a:pPr marL="0" indent="0" algn="ctr">
              <a:buNone/>
            </a:pPr>
            <a:r>
              <a:rPr lang="en-US" sz="4800" dirty="0"/>
              <a:t>Thank you</a:t>
            </a:r>
          </a:p>
        </p:txBody>
      </p:sp>
      <p:sp>
        <p:nvSpPr>
          <p:cNvPr id="6" name="Date Placeholder 5">
            <a:extLst>
              <a:ext uri="{FF2B5EF4-FFF2-40B4-BE49-F238E27FC236}">
                <a16:creationId xmlns:a16="http://schemas.microsoft.com/office/drawing/2014/main" id="{7DC6C5BB-743C-283E-82B1-9849C21B2F85}"/>
              </a:ext>
            </a:extLst>
          </p:cNvPr>
          <p:cNvSpPr>
            <a:spLocks noGrp="1"/>
          </p:cNvSpPr>
          <p:nvPr>
            <p:ph type="dt" sz="half" idx="2"/>
          </p:nvPr>
        </p:nvSpPr>
        <p:spPr/>
        <p:txBody>
          <a:bodyPr/>
          <a:lstStyle/>
          <a:p>
            <a:r>
              <a:rPr lang="en-US"/>
              <a:t>© Canadian Cardiovascular Society 2023. All rights reserved. </a:t>
            </a:r>
            <a:endParaRPr lang="en-CA" dirty="0"/>
          </a:p>
        </p:txBody>
      </p:sp>
      <p:sp>
        <p:nvSpPr>
          <p:cNvPr id="8" name="TextBox 7">
            <a:extLst>
              <a:ext uri="{FF2B5EF4-FFF2-40B4-BE49-F238E27FC236}">
                <a16:creationId xmlns:a16="http://schemas.microsoft.com/office/drawing/2014/main" id="{7D26A88E-4B04-EBD0-097C-268F00128855}"/>
              </a:ext>
            </a:extLst>
          </p:cNvPr>
          <p:cNvSpPr txBox="1"/>
          <p:nvPr/>
        </p:nvSpPr>
        <p:spPr>
          <a:xfrm>
            <a:off x="685800" y="2913894"/>
            <a:ext cx="8391965" cy="1384995"/>
          </a:xfrm>
          <a:prstGeom prst="rect">
            <a:avLst/>
          </a:prstGeom>
          <a:noFill/>
        </p:spPr>
        <p:txBody>
          <a:bodyPr wrap="square">
            <a:spAutoFit/>
          </a:bodyPr>
          <a:lstStyle/>
          <a:p>
            <a:r>
              <a:rPr lang="en-CA" sz="2800" dirty="0"/>
              <a:t>On Demand includes almost every Vascular 2023 scientific and educational session. Look for this symbol to find all On Demand content available.</a:t>
            </a:r>
            <a:endParaRPr lang="en-US" sz="2800" dirty="0"/>
          </a:p>
        </p:txBody>
      </p:sp>
      <p:pic>
        <p:nvPicPr>
          <p:cNvPr id="3" name="Picture 2">
            <a:extLst>
              <a:ext uri="{FF2B5EF4-FFF2-40B4-BE49-F238E27FC236}">
                <a16:creationId xmlns:a16="http://schemas.microsoft.com/office/drawing/2014/main" id="{5A1C3072-3CE4-00A5-62C2-8B8D3F760B86}"/>
              </a:ext>
            </a:extLst>
          </p:cNvPr>
          <p:cNvPicPr>
            <a:picLocks noChangeAspect="1"/>
          </p:cNvPicPr>
          <p:nvPr/>
        </p:nvPicPr>
        <p:blipFill rotWithShape="1">
          <a:blip r:link="rId4">
            <a:extLst>
              <a:ext uri="{28A0092B-C50C-407E-A947-70E740481C1C}">
                <a14:useLocalDpi xmlns:a14="http://schemas.microsoft.com/office/drawing/2010/main" val="0"/>
              </a:ext>
            </a:extLst>
          </a:blip>
          <a:srcRect l="88531"/>
          <a:stretch>
            <a:fillRect/>
          </a:stretch>
        </p:blipFill>
        <p:spPr bwMode="auto">
          <a:xfrm>
            <a:off x="8915400" y="2926414"/>
            <a:ext cx="1813282" cy="1553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3310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85E93FA-A24E-285F-C82D-8C0F5916D361}"/>
              </a:ext>
            </a:extLst>
          </p:cNvPr>
          <p:cNvSpPr>
            <a:spLocks noGrp="1"/>
          </p:cNvSpPr>
          <p:nvPr>
            <p:ph type="body" sz="quarter" idx="14"/>
          </p:nvPr>
        </p:nvSpPr>
        <p:spPr/>
        <p:txBody>
          <a:bodyPr>
            <a:normAutofit fontScale="92500" lnSpcReduction="10000"/>
          </a:bodyPr>
          <a:lstStyle/>
          <a:p>
            <a:pPr marL="457200" indent="-457200">
              <a:buFont typeface="Arial" panose="020B0604020202020204" pitchFamily="34" charset="0"/>
              <a:buChar char="•"/>
            </a:pPr>
            <a:r>
              <a:rPr lang="fr-CA" dirty="0" err="1"/>
              <a:t>Myocardial</a:t>
            </a:r>
            <a:r>
              <a:rPr lang="fr-CA" dirty="0"/>
              <a:t> </a:t>
            </a:r>
            <a:r>
              <a:rPr lang="fr-CA" dirty="0" err="1"/>
              <a:t>infarction</a:t>
            </a:r>
            <a:r>
              <a:rPr lang="fr-CA" dirty="0"/>
              <a:t> (MI) </a:t>
            </a:r>
            <a:r>
              <a:rPr lang="fr-CA" dirty="0" err="1"/>
              <a:t>with</a:t>
            </a:r>
            <a:r>
              <a:rPr lang="fr-CA" dirty="0"/>
              <a:t> no obstructive </a:t>
            </a:r>
            <a:r>
              <a:rPr lang="fr-CA" dirty="0" err="1"/>
              <a:t>coronary</a:t>
            </a:r>
            <a:r>
              <a:rPr lang="fr-CA" dirty="0"/>
              <a:t> </a:t>
            </a:r>
            <a:r>
              <a:rPr lang="fr-CA" dirty="0" err="1"/>
              <a:t>artery</a:t>
            </a:r>
            <a:r>
              <a:rPr lang="fr-CA" dirty="0"/>
              <a:t> </a:t>
            </a:r>
            <a:r>
              <a:rPr lang="fr-CA" dirty="0" err="1"/>
              <a:t>disease</a:t>
            </a:r>
            <a:r>
              <a:rPr lang="fr-CA" dirty="0"/>
              <a:t> (MINOCA) </a:t>
            </a:r>
            <a:r>
              <a:rPr lang="fr-CA" dirty="0" err="1"/>
              <a:t>represents</a:t>
            </a:r>
            <a:r>
              <a:rPr lang="fr-CA" dirty="0"/>
              <a:t> 6-15% of MI.</a:t>
            </a:r>
          </a:p>
          <a:p>
            <a:pPr marL="457200" indent="-457200">
              <a:buFont typeface="Arial" panose="020B0604020202020204" pitchFamily="34" charset="0"/>
              <a:buChar char="•"/>
            </a:pPr>
            <a:endParaRPr lang="fr-CA" dirty="0"/>
          </a:p>
          <a:p>
            <a:pPr marL="457200" indent="-457200">
              <a:buFont typeface="Arial" panose="020B0604020202020204" pitchFamily="34" charset="0"/>
              <a:buChar char="•"/>
            </a:pPr>
            <a:r>
              <a:rPr lang="fr-CA" dirty="0"/>
              <a:t>MINOCA </a:t>
            </a:r>
            <a:r>
              <a:rPr lang="fr-CA" dirty="0" err="1"/>
              <a:t>is</a:t>
            </a:r>
            <a:r>
              <a:rPr lang="fr-CA" dirty="0"/>
              <a:t> an </a:t>
            </a:r>
            <a:r>
              <a:rPr lang="fr-CA" dirty="0" err="1"/>
              <a:t>encompassing</a:t>
            </a:r>
            <a:r>
              <a:rPr lang="fr-CA" dirty="0"/>
              <a:t>, </a:t>
            </a:r>
            <a:r>
              <a:rPr lang="fr-CA" dirty="0" err="1"/>
              <a:t>heterogenous</a:t>
            </a:r>
            <a:r>
              <a:rPr lang="fr-CA" dirty="0"/>
              <a:t>, </a:t>
            </a:r>
            <a:r>
              <a:rPr lang="fr-CA" dirty="0" err="1"/>
              <a:t>preliminary</a:t>
            </a:r>
            <a:r>
              <a:rPr lang="fr-CA" dirty="0"/>
              <a:t>, </a:t>
            </a:r>
            <a:r>
              <a:rPr lang="fr-CA" dirty="0" err="1"/>
              <a:t>umbrella</a:t>
            </a:r>
            <a:r>
              <a:rPr lang="fr-CA" dirty="0"/>
              <a:t> </a:t>
            </a:r>
            <a:r>
              <a:rPr lang="fr-CA" dirty="0" err="1"/>
              <a:t>diagnosis</a:t>
            </a:r>
            <a:r>
              <a:rPr lang="fr-CA" dirty="0"/>
              <a:t>.</a:t>
            </a:r>
          </a:p>
          <a:p>
            <a:pPr marL="457200" indent="-457200">
              <a:buFont typeface="Arial" panose="020B0604020202020204" pitchFamily="34" charset="0"/>
              <a:buChar char="•"/>
            </a:pPr>
            <a:endParaRPr lang="fr-CA" dirty="0"/>
          </a:p>
          <a:p>
            <a:pPr marL="457200" indent="-457200">
              <a:buFont typeface="Arial" panose="020B0604020202020204" pitchFamily="34" charset="0"/>
              <a:buChar char="•"/>
            </a:pPr>
            <a:r>
              <a:rPr lang="fr-CA" dirty="0" err="1"/>
              <a:t>Emerging</a:t>
            </a:r>
            <a:r>
              <a:rPr lang="fr-CA" dirty="0"/>
              <a:t> </a:t>
            </a:r>
            <a:r>
              <a:rPr lang="fr-CA" dirty="0" err="1"/>
              <a:t>evidence</a:t>
            </a:r>
            <a:r>
              <a:rPr lang="fr-CA" dirty="0"/>
              <a:t> </a:t>
            </a:r>
            <a:r>
              <a:rPr lang="fr-CA" dirty="0" err="1"/>
              <a:t>currently</a:t>
            </a:r>
            <a:r>
              <a:rPr lang="fr-CA" dirty="0"/>
              <a:t> supports a more expansive, </a:t>
            </a:r>
            <a:r>
              <a:rPr lang="fr-CA" dirty="0" err="1"/>
              <a:t>comprehensive</a:t>
            </a:r>
            <a:r>
              <a:rPr lang="fr-CA" dirty="0"/>
              <a:t> diagnostic and </a:t>
            </a:r>
            <a:r>
              <a:rPr lang="fr-CA" dirty="0" err="1"/>
              <a:t>therapeutic</a:t>
            </a:r>
            <a:r>
              <a:rPr lang="fr-CA" dirty="0"/>
              <a:t> </a:t>
            </a:r>
            <a:r>
              <a:rPr lang="fr-CA" dirty="0" err="1"/>
              <a:t>clinical</a:t>
            </a:r>
            <a:r>
              <a:rPr lang="fr-CA" dirty="0"/>
              <a:t> </a:t>
            </a:r>
            <a:r>
              <a:rPr lang="fr-CA" dirty="0" err="1"/>
              <a:t>approach</a:t>
            </a:r>
            <a:r>
              <a:rPr lang="fr-CA" dirty="0"/>
              <a:t> to MINOCA.</a:t>
            </a:r>
          </a:p>
          <a:p>
            <a:pPr marL="457200" indent="-457200">
              <a:buFont typeface="Arial" panose="020B0604020202020204" pitchFamily="34" charset="0"/>
              <a:buChar char="•"/>
            </a:pPr>
            <a:endParaRPr lang="en-CA" dirty="0"/>
          </a:p>
        </p:txBody>
      </p:sp>
      <p:sp>
        <p:nvSpPr>
          <p:cNvPr id="3" name="Content Placeholder 2">
            <a:extLst>
              <a:ext uri="{FF2B5EF4-FFF2-40B4-BE49-F238E27FC236}">
                <a16:creationId xmlns:a16="http://schemas.microsoft.com/office/drawing/2014/main" id="{838C31DC-1F21-3B27-CE8B-829EE70E0E63}"/>
              </a:ext>
            </a:extLst>
          </p:cNvPr>
          <p:cNvSpPr>
            <a:spLocks noGrp="1"/>
          </p:cNvSpPr>
          <p:nvPr>
            <p:ph idx="1"/>
          </p:nvPr>
        </p:nvSpPr>
        <p:spPr/>
        <p:txBody>
          <a:bodyPr>
            <a:normAutofit/>
          </a:bodyPr>
          <a:lstStyle/>
          <a:p>
            <a:r>
              <a:rPr lang="fr-CA" b="1" dirty="0"/>
              <a:t>Introduction</a:t>
            </a:r>
          </a:p>
        </p:txBody>
      </p:sp>
      <p:sp>
        <p:nvSpPr>
          <p:cNvPr id="6" name="Date Placeholder 5">
            <a:extLst>
              <a:ext uri="{FF2B5EF4-FFF2-40B4-BE49-F238E27FC236}">
                <a16:creationId xmlns:a16="http://schemas.microsoft.com/office/drawing/2014/main" id="{B259F46C-831A-6BCE-E76E-113D4DCC7D8B}"/>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2891035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07AD61CA-97A8-51BB-E8B4-A5E07F6C8594}"/>
              </a:ext>
            </a:extLst>
          </p:cNvPr>
          <p:cNvSpPr/>
          <p:nvPr/>
        </p:nvSpPr>
        <p:spPr>
          <a:xfrm>
            <a:off x="1447800" y="2895601"/>
            <a:ext cx="9677399" cy="2590799"/>
          </a:xfrm>
          <a:prstGeom prst="roundRect">
            <a:avLst/>
          </a:prstGeom>
          <a:solidFill>
            <a:srgbClr val="98B2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E69C0959-D287-9C29-3FD9-158037EA25BA}"/>
              </a:ext>
            </a:extLst>
          </p:cNvPr>
          <p:cNvSpPr txBox="1"/>
          <p:nvPr/>
        </p:nvSpPr>
        <p:spPr>
          <a:xfrm>
            <a:off x="2090099" y="3221504"/>
            <a:ext cx="4248150" cy="1938992"/>
          </a:xfrm>
          <a:prstGeom prst="rect">
            <a:avLst/>
          </a:prstGeom>
          <a:noFill/>
        </p:spPr>
        <p:txBody>
          <a:bodyPr wrap="square" rtlCol="0">
            <a:spAutoFit/>
          </a:bodyPr>
          <a:lstStyle/>
          <a:p>
            <a:pPr marL="342900" indent="-342900">
              <a:buFont typeface="+mj-lt"/>
              <a:buAutoNum type="arabicPeriod"/>
            </a:pPr>
            <a:r>
              <a:rPr lang="en-US" sz="2400" dirty="0"/>
              <a:t>Alexandra Bastiany – ON</a:t>
            </a:r>
          </a:p>
          <a:p>
            <a:pPr marL="342900" indent="-342900">
              <a:buFont typeface="+mj-lt"/>
              <a:buAutoNum type="arabicPeriod"/>
            </a:pPr>
            <a:r>
              <a:rPr lang="en-US" sz="2400" dirty="0"/>
              <a:t>Rob Beanlands – ON</a:t>
            </a:r>
          </a:p>
          <a:p>
            <a:pPr marL="342900" indent="-342900">
              <a:buFont typeface="+mj-lt"/>
              <a:buAutoNum type="arabicPeriod"/>
            </a:pPr>
            <a:r>
              <a:rPr lang="en-US" sz="2400" dirty="0"/>
              <a:t>Kevin Boczar – ON</a:t>
            </a:r>
          </a:p>
          <a:p>
            <a:pPr marL="342900" indent="-342900">
              <a:buFont typeface="+mj-lt"/>
              <a:buAutoNum type="arabicPeriod"/>
            </a:pPr>
            <a:r>
              <a:rPr lang="en-US" sz="2400" dirty="0"/>
              <a:t>Martha Gulati – ON</a:t>
            </a:r>
          </a:p>
          <a:p>
            <a:pPr marL="342900" indent="-342900">
              <a:buFont typeface="+mj-lt"/>
              <a:buAutoNum type="arabicPeriod"/>
            </a:pPr>
            <a:r>
              <a:rPr lang="en-US" sz="2400" dirty="0"/>
              <a:t>Shuangbo Liu – MB </a:t>
            </a:r>
          </a:p>
        </p:txBody>
      </p:sp>
      <p:sp>
        <p:nvSpPr>
          <p:cNvPr id="17" name="TextBox 16">
            <a:extLst>
              <a:ext uri="{FF2B5EF4-FFF2-40B4-BE49-F238E27FC236}">
                <a16:creationId xmlns:a16="http://schemas.microsoft.com/office/drawing/2014/main" id="{AA02B37C-AEF1-D836-6996-073354CFF16F}"/>
              </a:ext>
            </a:extLst>
          </p:cNvPr>
          <p:cNvSpPr txBox="1"/>
          <p:nvPr/>
        </p:nvSpPr>
        <p:spPr>
          <a:xfrm>
            <a:off x="6338249" y="3201334"/>
            <a:ext cx="4510411" cy="1938992"/>
          </a:xfrm>
          <a:prstGeom prst="rect">
            <a:avLst/>
          </a:prstGeom>
          <a:noFill/>
        </p:spPr>
        <p:txBody>
          <a:bodyPr wrap="square" rtlCol="0">
            <a:spAutoFit/>
          </a:bodyPr>
          <a:lstStyle/>
          <a:p>
            <a:pPr marL="457200" indent="-457200">
              <a:buFont typeface="+mj-lt"/>
              <a:buAutoNum type="arabicPeriod" startAt="6"/>
            </a:pPr>
            <a:r>
              <a:rPr lang="en-US" sz="2400" dirty="0"/>
              <a:t>Judy Luu – AB</a:t>
            </a:r>
          </a:p>
          <a:p>
            <a:pPr marL="457200" indent="-457200">
              <a:buFont typeface="+mj-lt"/>
              <a:buAutoNum type="arabicPeriod" startAt="6"/>
            </a:pPr>
            <a:r>
              <a:rPr lang="en-US" sz="2400" dirty="0"/>
              <a:t>Sharon Mulvagh – NS</a:t>
            </a:r>
          </a:p>
          <a:p>
            <a:pPr marL="457200" indent="-457200">
              <a:buFont typeface="+mj-lt"/>
              <a:buAutoNum type="arabicPeriod" startAt="6"/>
            </a:pPr>
            <a:r>
              <a:rPr lang="en-US" sz="2400" dirty="0"/>
              <a:t>Amelie Paquin – ON</a:t>
            </a:r>
          </a:p>
          <a:p>
            <a:pPr marL="457200" indent="-457200">
              <a:buFont typeface="+mj-lt"/>
              <a:buAutoNum type="arabicPeriod" startAt="6"/>
            </a:pPr>
            <a:r>
              <a:rPr lang="en-US" sz="2400" dirty="0"/>
              <a:t>Jacqueline Saw – BC</a:t>
            </a:r>
          </a:p>
          <a:p>
            <a:pPr marL="457200" indent="-457200">
              <a:buFont typeface="+mj-lt"/>
              <a:buAutoNum type="arabicPeriod" startAt="6"/>
            </a:pPr>
            <a:r>
              <a:rPr lang="en-US" sz="2400" dirty="0"/>
              <a:t>Tara Sedlak – BC</a:t>
            </a:r>
          </a:p>
        </p:txBody>
      </p:sp>
      <p:sp>
        <p:nvSpPr>
          <p:cNvPr id="3" name="TextBox 2">
            <a:extLst>
              <a:ext uri="{FF2B5EF4-FFF2-40B4-BE49-F238E27FC236}">
                <a16:creationId xmlns:a16="http://schemas.microsoft.com/office/drawing/2014/main" id="{B1A0D7F8-C1EB-85F6-3E03-F534331C766B}"/>
              </a:ext>
            </a:extLst>
          </p:cNvPr>
          <p:cNvSpPr txBox="1"/>
          <p:nvPr/>
        </p:nvSpPr>
        <p:spPr>
          <a:xfrm>
            <a:off x="914400" y="1430701"/>
            <a:ext cx="9116668" cy="1205458"/>
          </a:xfrm>
          <a:prstGeom prst="rect">
            <a:avLst/>
          </a:prstGeom>
          <a:noFill/>
        </p:spPr>
        <p:txBody>
          <a:bodyPr wrap="square" rtlCol="0">
            <a:spAutoFit/>
          </a:bodyPr>
          <a:lstStyle/>
          <a:p>
            <a:pPr>
              <a:spcBef>
                <a:spcPts val="450"/>
              </a:spcBef>
            </a:pPr>
            <a:r>
              <a:rPr lang="en-US" sz="2400" b="1" dirty="0"/>
              <a:t>Co-chairs: </a:t>
            </a:r>
            <a:r>
              <a:rPr lang="en-US" sz="2400" dirty="0"/>
              <a:t>Thais Coutinho, Christine Pacheco</a:t>
            </a:r>
          </a:p>
          <a:p>
            <a:pPr>
              <a:spcBef>
                <a:spcPts val="450"/>
              </a:spcBef>
            </a:pPr>
            <a:r>
              <a:rPr lang="en-US" sz="2000" b="1" dirty="0"/>
              <a:t>Guidelines Committee Liaison: </a:t>
            </a:r>
            <a:r>
              <a:rPr lang="en-US" sz="2000" dirty="0"/>
              <a:t>Jonathan Howlett</a:t>
            </a:r>
          </a:p>
          <a:p>
            <a:pPr>
              <a:spcBef>
                <a:spcPts val="450"/>
              </a:spcBef>
            </a:pPr>
            <a:r>
              <a:rPr lang="en-US" sz="2000" b="1" dirty="0"/>
              <a:t>CCS Staff Lead: </a:t>
            </a:r>
            <a:r>
              <a:rPr lang="en-US" sz="2000" dirty="0"/>
              <a:t>Stephanie Hong</a:t>
            </a:r>
          </a:p>
        </p:txBody>
      </p:sp>
      <p:sp>
        <p:nvSpPr>
          <p:cNvPr id="2" name="Title 1">
            <a:extLst>
              <a:ext uri="{FF2B5EF4-FFF2-40B4-BE49-F238E27FC236}">
                <a16:creationId xmlns:a16="http://schemas.microsoft.com/office/drawing/2014/main" id="{CEB27B3E-A44C-6381-B242-82FD7BDD3977}"/>
              </a:ext>
            </a:extLst>
          </p:cNvPr>
          <p:cNvSpPr txBox="1">
            <a:spLocks/>
          </p:cNvSpPr>
          <p:nvPr/>
        </p:nvSpPr>
        <p:spPr>
          <a:xfrm>
            <a:off x="609600" y="462631"/>
            <a:ext cx="10972800" cy="68036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600" b="1" dirty="0"/>
          </a:p>
        </p:txBody>
      </p:sp>
      <p:sp>
        <p:nvSpPr>
          <p:cNvPr id="4" name="Content Placeholder 3">
            <a:extLst>
              <a:ext uri="{FF2B5EF4-FFF2-40B4-BE49-F238E27FC236}">
                <a16:creationId xmlns:a16="http://schemas.microsoft.com/office/drawing/2014/main" id="{AD10CEB9-42D3-654A-E5DE-48D85387074D}"/>
              </a:ext>
            </a:extLst>
          </p:cNvPr>
          <p:cNvSpPr>
            <a:spLocks noGrp="1"/>
          </p:cNvSpPr>
          <p:nvPr>
            <p:ph idx="1"/>
          </p:nvPr>
        </p:nvSpPr>
        <p:spPr>
          <a:xfrm>
            <a:off x="609600" y="287204"/>
            <a:ext cx="10357647" cy="854990"/>
          </a:xfrm>
        </p:spPr>
        <p:txBody>
          <a:bodyPr/>
          <a:lstStyle/>
          <a:p>
            <a:r>
              <a:rPr lang="fr-CA" sz="4400" b="1" dirty="0"/>
              <a:t>Panel </a:t>
            </a:r>
            <a:r>
              <a:rPr lang="en-US" sz="4400" b="1" dirty="0"/>
              <a:t>Members</a:t>
            </a:r>
          </a:p>
          <a:p>
            <a:endParaRPr lang="en-CA" dirty="0"/>
          </a:p>
        </p:txBody>
      </p:sp>
      <p:sp>
        <p:nvSpPr>
          <p:cNvPr id="7" name="Date Placeholder 6">
            <a:extLst>
              <a:ext uri="{FF2B5EF4-FFF2-40B4-BE49-F238E27FC236}">
                <a16:creationId xmlns:a16="http://schemas.microsoft.com/office/drawing/2014/main" id="{BAE7B47F-B55A-A512-D196-C4BFBAEC63A0}"/>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1520351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5B4F0048-02A1-17F3-A704-12B7C7A0C2B2}"/>
              </a:ext>
            </a:extLst>
          </p:cNvPr>
          <p:cNvSpPr>
            <a:spLocks noGrp="1"/>
          </p:cNvSpPr>
          <p:nvPr>
            <p:ph idx="1"/>
          </p:nvPr>
        </p:nvSpPr>
        <p:spPr/>
        <p:txBody>
          <a:bodyPr>
            <a:normAutofit fontScale="85000" lnSpcReduction="10000"/>
          </a:bodyPr>
          <a:lstStyle/>
          <a:p>
            <a:r>
              <a:rPr lang="en-US" sz="4400" b="1" dirty="0"/>
              <a:t>About the Canadian Women’s Heart Health Alliance</a:t>
            </a:r>
          </a:p>
          <a:p>
            <a:endParaRPr lang="en-CA" dirty="0"/>
          </a:p>
        </p:txBody>
      </p:sp>
      <p:sp>
        <p:nvSpPr>
          <p:cNvPr id="21" name="Rectangle 20">
            <a:extLst>
              <a:ext uri="{FF2B5EF4-FFF2-40B4-BE49-F238E27FC236}">
                <a16:creationId xmlns:a16="http://schemas.microsoft.com/office/drawing/2014/main" id="{480BB798-3883-F078-06BB-84CC069D7025}"/>
              </a:ext>
            </a:extLst>
          </p:cNvPr>
          <p:cNvSpPr/>
          <p:nvPr/>
        </p:nvSpPr>
        <p:spPr>
          <a:xfrm>
            <a:off x="1257408" y="1371599"/>
            <a:ext cx="9999520" cy="43556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Subtitle 3">
            <a:extLst>
              <a:ext uri="{FF2B5EF4-FFF2-40B4-BE49-F238E27FC236}">
                <a16:creationId xmlns:a16="http://schemas.microsoft.com/office/drawing/2014/main" id="{98AFF800-8F5B-21C5-5A4F-E047454D5BE3}"/>
              </a:ext>
            </a:extLst>
          </p:cNvPr>
          <p:cNvSpPr txBox="1">
            <a:spLocks/>
          </p:cNvSpPr>
          <p:nvPr/>
        </p:nvSpPr>
        <p:spPr>
          <a:xfrm>
            <a:off x="2039675" y="1573912"/>
            <a:ext cx="8738537" cy="1136257"/>
          </a:xfrm>
          <a:prstGeom prst="rect">
            <a:avLst/>
          </a:prstGeom>
        </p:spPr>
        <p:txBody>
          <a:bodyPr>
            <a:noAutofit/>
          </a:bodyPr>
          <a:lstStyle>
            <a:lvl1pPr marL="0" indent="0" algn="l" defTabSz="609570" rtl="0" eaLnBrk="1" latinLnBrk="0" hangingPunct="1">
              <a:spcBef>
                <a:spcPct val="20000"/>
              </a:spcBef>
              <a:buFont typeface="Arial"/>
              <a:buNone/>
              <a:defRPr sz="4400" b="0" kern="1200">
                <a:solidFill>
                  <a:schemeClr val="tx1"/>
                </a:solidFill>
                <a:latin typeface="+mn-lt"/>
                <a:ea typeface="+mn-ea"/>
                <a:cs typeface="+mn-cs"/>
              </a:defRPr>
            </a:lvl1pPr>
            <a:lvl2pPr marL="609569" indent="0" algn="l" defTabSz="609570" rtl="0" eaLnBrk="1" latinLnBrk="0" hangingPunct="1">
              <a:spcBef>
                <a:spcPct val="20000"/>
              </a:spcBef>
              <a:buFont typeface="Arial"/>
              <a:buNone/>
              <a:defRPr sz="3733" kern="1200">
                <a:solidFill>
                  <a:schemeClr val="tx1"/>
                </a:solidFill>
                <a:latin typeface="+mn-lt"/>
                <a:ea typeface="+mn-ea"/>
                <a:cs typeface="+mn-cs"/>
              </a:defRPr>
            </a:lvl2pPr>
            <a:lvl3pPr marL="1523923" indent="-304784" algn="l" defTabSz="609570" rtl="0" eaLnBrk="1" latinLnBrk="0" hangingPunct="1">
              <a:spcBef>
                <a:spcPct val="20000"/>
              </a:spcBef>
              <a:buFont typeface="Arial"/>
              <a:buChar char="•"/>
              <a:defRPr sz="3200" kern="1200">
                <a:solidFill>
                  <a:schemeClr val="tx1">
                    <a:lumMod val="65000"/>
                    <a:lumOff val="35000"/>
                  </a:schemeClr>
                </a:solidFill>
                <a:latin typeface="+mn-lt"/>
                <a:ea typeface="+mn-ea"/>
                <a:cs typeface="+mn-cs"/>
              </a:defRPr>
            </a:lvl3pPr>
            <a:lvl4pPr marL="2133493" indent="-304784" algn="l" defTabSz="609570" rtl="0" eaLnBrk="1" latinLnBrk="0" hangingPunct="1">
              <a:spcBef>
                <a:spcPct val="20000"/>
              </a:spcBef>
              <a:buFont typeface="Arial"/>
              <a:buChar char="–"/>
              <a:defRPr sz="2667" kern="1200">
                <a:solidFill>
                  <a:schemeClr val="tx1">
                    <a:lumMod val="65000"/>
                    <a:lumOff val="35000"/>
                  </a:schemeClr>
                </a:solidFill>
                <a:latin typeface="+mn-lt"/>
                <a:ea typeface="+mn-ea"/>
                <a:cs typeface="+mn-cs"/>
              </a:defRPr>
            </a:lvl4pPr>
            <a:lvl5pPr marL="2743063" indent="-304784" algn="l" defTabSz="609570" rtl="0" eaLnBrk="1" latinLnBrk="0" hangingPunct="1">
              <a:spcBef>
                <a:spcPct val="20000"/>
              </a:spcBef>
              <a:buFont typeface="Arial"/>
              <a:buChar char="»"/>
              <a:defRPr sz="2667" kern="1200">
                <a:solidFill>
                  <a:schemeClr val="tx1">
                    <a:lumMod val="65000"/>
                    <a:lumOff val="35000"/>
                  </a:schemeClr>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1"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r>
              <a:rPr lang="en-CA" sz="1800" b="1">
                <a:solidFill>
                  <a:srgbClr val="16B1A9"/>
                </a:solidFill>
              </a:rPr>
              <a:t>Launched in 2018: </a:t>
            </a:r>
            <a:r>
              <a:rPr lang="en-CA" sz="1800" b="1">
                <a:solidFill>
                  <a:schemeClr val="tx1">
                    <a:lumMod val="75000"/>
                    <a:lumOff val="25000"/>
                  </a:schemeClr>
                </a:solidFill>
              </a:rPr>
              <a:t>Canadian Women’s Heart Health Alliance </a:t>
            </a:r>
            <a:r>
              <a:rPr lang="en-CA" sz="1800">
                <a:solidFill>
                  <a:schemeClr val="tx1">
                    <a:lumMod val="75000"/>
                    <a:lumOff val="25000"/>
                  </a:schemeClr>
                </a:solidFill>
              </a:rPr>
              <a:t>is aimed at disseminating education and best practices re: Women’s cardiovascular health among </a:t>
            </a:r>
            <a:r>
              <a:rPr lang="en-CA" sz="1800" b="1">
                <a:solidFill>
                  <a:schemeClr val="tx1">
                    <a:lumMod val="75000"/>
                    <a:lumOff val="25000"/>
                  </a:schemeClr>
                </a:solidFill>
              </a:rPr>
              <a:t>healthcare providers</a:t>
            </a:r>
          </a:p>
          <a:p>
            <a:r>
              <a:rPr lang="en-CA" sz="1800" b="1">
                <a:solidFill>
                  <a:srgbClr val="16B1A9"/>
                </a:solidFill>
              </a:rPr>
              <a:t>Goal: </a:t>
            </a:r>
            <a:r>
              <a:rPr lang="en-CA" sz="1800">
                <a:solidFill>
                  <a:schemeClr val="tx1">
                    <a:lumMod val="75000"/>
                    <a:lumOff val="25000"/>
                  </a:schemeClr>
                </a:solidFill>
              </a:rPr>
              <a:t>To eliminate knowledge gaps re: specific cardiovascular issues and practice considerations in women, thereby improving the health of Canadian women</a:t>
            </a:r>
            <a:endParaRPr lang="en-CA" sz="1800" dirty="0">
              <a:solidFill>
                <a:schemeClr val="tx1">
                  <a:lumMod val="75000"/>
                  <a:lumOff val="25000"/>
                </a:schemeClr>
              </a:solidFill>
            </a:endParaRPr>
          </a:p>
        </p:txBody>
      </p:sp>
      <p:pic>
        <p:nvPicPr>
          <p:cNvPr id="23" name="Picture 22" descr="A picture containing clock&#10;&#10;Description automatically generated">
            <a:extLst>
              <a:ext uri="{FF2B5EF4-FFF2-40B4-BE49-F238E27FC236}">
                <a16:creationId xmlns:a16="http://schemas.microsoft.com/office/drawing/2014/main" id="{3D3C7E41-C620-644C-2B8F-0B615999D9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8480" y="5988540"/>
            <a:ext cx="2547507" cy="548694"/>
          </a:xfrm>
          <a:prstGeom prst="rect">
            <a:avLst/>
          </a:prstGeom>
        </p:spPr>
      </p:pic>
      <p:sp>
        <p:nvSpPr>
          <p:cNvPr id="24" name="TextBox 23">
            <a:extLst>
              <a:ext uri="{FF2B5EF4-FFF2-40B4-BE49-F238E27FC236}">
                <a16:creationId xmlns:a16="http://schemas.microsoft.com/office/drawing/2014/main" id="{7B741017-4CE8-8A0A-381A-FE0F8CE81138}"/>
              </a:ext>
            </a:extLst>
          </p:cNvPr>
          <p:cNvSpPr txBox="1"/>
          <p:nvPr/>
        </p:nvSpPr>
        <p:spPr>
          <a:xfrm>
            <a:off x="7900833" y="5830929"/>
            <a:ext cx="2918596" cy="230832"/>
          </a:xfrm>
          <a:prstGeom prst="rect">
            <a:avLst/>
          </a:prstGeom>
          <a:noFill/>
        </p:spPr>
        <p:txBody>
          <a:bodyPr wrap="square" rtlCol="0">
            <a:spAutoFit/>
          </a:bodyPr>
          <a:lstStyle/>
          <a:p>
            <a:pPr algn="r"/>
            <a:r>
              <a:rPr lang="en-US" sz="900" b="1" dirty="0">
                <a:solidFill>
                  <a:srgbClr val="58595B"/>
                </a:solidFill>
              </a:rPr>
              <a:t>CWHHA.CA</a:t>
            </a:r>
            <a:endParaRPr lang="en-CA" sz="900" b="1" dirty="0">
              <a:solidFill>
                <a:srgbClr val="58595B"/>
              </a:solidFill>
            </a:endParaRPr>
          </a:p>
        </p:txBody>
      </p:sp>
      <p:pic>
        <p:nvPicPr>
          <p:cNvPr id="25" name="Picture 1" descr="C:\Users\lcomber\Desktop\CWHHA Website\Images\Icon CWHHC Final-01.png">
            <a:extLst>
              <a:ext uri="{FF2B5EF4-FFF2-40B4-BE49-F238E27FC236}">
                <a16:creationId xmlns:a16="http://schemas.microsoft.com/office/drawing/2014/main" id="{46054B69-9170-07C9-5327-433994F160E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48865" y="3486480"/>
            <a:ext cx="1327369" cy="1327368"/>
          </a:xfrm>
          <a:prstGeom prst="rect">
            <a:avLst/>
          </a:prstGeom>
          <a:noFill/>
        </p:spPr>
      </p:pic>
      <p:pic>
        <p:nvPicPr>
          <p:cNvPr id="26" name="Picture 2" descr="C:\Users\lcomber\Desktop\CWHHA Website\Images\Icon CWHHC Final-02.png">
            <a:extLst>
              <a:ext uri="{FF2B5EF4-FFF2-40B4-BE49-F238E27FC236}">
                <a16:creationId xmlns:a16="http://schemas.microsoft.com/office/drawing/2014/main" id="{71DA15EF-69FE-0A0B-CB21-9050F6A775F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09144" y="3504712"/>
            <a:ext cx="1121810" cy="1121342"/>
          </a:xfrm>
          <a:prstGeom prst="rect">
            <a:avLst/>
          </a:prstGeom>
          <a:noFill/>
        </p:spPr>
      </p:pic>
      <p:pic>
        <p:nvPicPr>
          <p:cNvPr id="27" name="Picture 3" descr="C:\Users\lcomber\Desktop\CWHHA Website\Images\Icon CWHHC Final-03.png">
            <a:extLst>
              <a:ext uri="{FF2B5EF4-FFF2-40B4-BE49-F238E27FC236}">
                <a16:creationId xmlns:a16="http://schemas.microsoft.com/office/drawing/2014/main" id="{41147591-8F20-6F31-F1F0-0F94F251DA79}"/>
              </a:ext>
            </a:extLst>
          </p:cNvPr>
          <p:cNvPicPr>
            <a:picLocks noChangeAspect="1" noChangeArrowheads="1"/>
          </p:cNvPicPr>
          <p:nvPr/>
        </p:nvPicPr>
        <p:blipFill>
          <a:blip r:embed="rId6" cstate="screen"/>
          <a:srcRect/>
          <a:stretch>
            <a:fillRect/>
          </a:stretch>
        </p:blipFill>
        <p:spPr bwMode="auto">
          <a:xfrm>
            <a:off x="4109818" y="3276600"/>
            <a:ext cx="1830881" cy="1831644"/>
          </a:xfrm>
          <a:prstGeom prst="rect">
            <a:avLst/>
          </a:prstGeom>
          <a:noFill/>
        </p:spPr>
      </p:pic>
      <p:pic>
        <p:nvPicPr>
          <p:cNvPr id="28" name="Picture 4" descr="C:\Users\lcomber\Desktop\CWHHA Website\Images\Icon CWHHC Final-04.png">
            <a:extLst>
              <a:ext uri="{FF2B5EF4-FFF2-40B4-BE49-F238E27FC236}">
                <a16:creationId xmlns:a16="http://schemas.microsoft.com/office/drawing/2014/main" id="{432B8FA4-73DC-F508-1182-99A14A12A18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754292" y="3298018"/>
            <a:ext cx="1593029" cy="1593030"/>
          </a:xfrm>
          <a:prstGeom prst="rect">
            <a:avLst/>
          </a:prstGeom>
          <a:noFill/>
        </p:spPr>
      </p:pic>
      <p:sp>
        <p:nvSpPr>
          <p:cNvPr id="29" name="TextBox 28">
            <a:extLst>
              <a:ext uri="{FF2B5EF4-FFF2-40B4-BE49-F238E27FC236}">
                <a16:creationId xmlns:a16="http://schemas.microsoft.com/office/drawing/2014/main" id="{7FB40A28-E339-2B85-34AC-97DBFE20AB5E}"/>
              </a:ext>
            </a:extLst>
          </p:cNvPr>
          <p:cNvSpPr txBox="1"/>
          <p:nvPr/>
        </p:nvSpPr>
        <p:spPr>
          <a:xfrm>
            <a:off x="1905000" y="4867274"/>
            <a:ext cx="1362183" cy="369332"/>
          </a:xfrm>
          <a:prstGeom prst="rect">
            <a:avLst/>
          </a:prstGeom>
          <a:noFill/>
        </p:spPr>
        <p:txBody>
          <a:bodyPr wrap="square" rtlCol="0">
            <a:spAutoFit/>
          </a:bodyPr>
          <a:lstStyle/>
          <a:p>
            <a:pPr algn="ctr"/>
            <a:r>
              <a:rPr lang="en-US" dirty="0">
                <a:solidFill>
                  <a:srgbClr val="58595B"/>
                </a:solidFill>
              </a:rPr>
              <a:t>Advocacy</a:t>
            </a:r>
            <a:endParaRPr lang="en-CA" dirty="0">
              <a:solidFill>
                <a:srgbClr val="58595B"/>
              </a:solidFill>
            </a:endParaRPr>
          </a:p>
        </p:txBody>
      </p:sp>
      <p:sp>
        <p:nvSpPr>
          <p:cNvPr id="30" name="TextBox 29">
            <a:extLst>
              <a:ext uri="{FF2B5EF4-FFF2-40B4-BE49-F238E27FC236}">
                <a16:creationId xmlns:a16="http://schemas.microsoft.com/office/drawing/2014/main" id="{7E21EEE0-2E9F-6192-E29F-46AFDB6182F6}"/>
              </a:ext>
            </a:extLst>
          </p:cNvPr>
          <p:cNvSpPr txBox="1"/>
          <p:nvPr/>
        </p:nvSpPr>
        <p:spPr>
          <a:xfrm>
            <a:off x="3761941" y="4867275"/>
            <a:ext cx="2526632" cy="369332"/>
          </a:xfrm>
          <a:prstGeom prst="rect">
            <a:avLst/>
          </a:prstGeom>
          <a:noFill/>
        </p:spPr>
        <p:txBody>
          <a:bodyPr wrap="square" rtlCol="0">
            <a:spAutoFit/>
          </a:bodyPr>
          <a:lstStyle/>
          <a:p>
            <a:pPr algn="ctr"/>
            <a:r>
              <a:rPr lang="en-US" dirty="0">
                <a:solidFill>
                  <a:srgbClr val="58595B"/>
                </a:solidFill>
              </a:rPr>
              <a:t>Training and Education</a:t>
            </a:r>
            <a:endParaRPr lang="en-CA" dirty="0">
              <a:solidFill>
                <a:srgbClr val="58595B"/>
              </a:solidFill>
            </a:endParaRPr>
          </a:p>
        </p:txBody>
      </p:sp>
      <p:sp>
        <p:nvSpPr>
          <p:cNvPr id="31" name="TextBox 30">
            <a:extLst>
              <a:ext uri="{FF2B5EF4-FFF2-40B4-BE49-F238E27FC236}">
                <a16:creationId xmlns:a16="http://schemas.microsoft.com/office/drawing/2014/main" id="{801C867E-673C-11CE-0113-37AF30311E27}"/>
              </a:ext>
            </a:extLst>
          </p:cNvPr>
          <p:cNvSpPr txBox="1"/>
          <p:nvPr/>
        </p:nvSpPr>
        <p:spPr>
          <a:xfrm>
            <a:off x="6269201" y="4730203"/>
            <a:ext cx="1835642" cy="646331"/>
          </a:xfrm>
          <a:prstGeom prst="rect">
            <a:avLst/>
          </a:prstGeom>
          <a:noFill/>
        </p:spPr>
        <p:txBody>
          <a:bodyPr wrap="square" rtlCol="0">
            <a:spAutoFit/>
          </a:bodyPr>
          <a:lstStyle/>
          <a:p>
            <a:pPr algn="ctr"/>
            <a:r>
              <a:rPr lang="en-US" dirty="0">
                <a:solidFill>
                  <a:srgbClr val="58595B"/>
                </a:solidFill>
              </a:rPr>
              <a:t>Health Systems </a:t>
            </a:r>
          </a:p>
          <a:p>
            <a:pPr algn="ctr"/>
            <a:r>
              <a:rPr lang="en-US" dirty="0">
                <a:solidFill>
                  <a:srgbClr val="58595B"/>
                </a:solidFill>
              </a:rPr>
              <a:t>and Policy</a:t>
            </a:r>
            <a:endParaRPr lang="en-CA" dirty="0">
              <a:solidFill>
                <a:srgbClr val="58595B"/>
              </a:solidFill>
            </a:endParaRPr>
          </a:p>
        </p:txBody>
      </p:sp>
      <p:sp>
        <p:nvSpPr>
          <p:cNvPr id="32" name="TextBox 31">
            <a:extLst>
              <a:ext uri="{FF2B5EF4-FFF2-40B4-BE49-F238E27FC236}">
                <a16:creationId xmlns:a16="http://schemas.microsoft.com/office/drawing/2014/main" id="{AEE5587B-E3D6-457C-C447-DE68E2E0BEB9}"/>
              </a:ext>
            </a:extLst>
          </p:cNvPr>
          <p:cNvSpPr txBox="1"/>
          <p:nvPr/>
        </p:nvSpPr>
        <p:spPr>
          <a:xfrm>
            <a:off x="8160769" y="4730598"/>
            <a:ext cx="2526632" cy="646331"/>
          </a:xfrm>
          <a:prstGeom prst="rect">
            <a:avLst/>
          </a:prstGeom>
          <a:noFill/>
        </p:spPr>
        <p:txBody>
          <a:bodyPr wrap="square" rtlCol="0">
            <a:spAutoFit/>
          </a:bodyPr>
          <a:lstStyle/>
          <a:p>
            <a:pPr algn="ctr"/>
            <a:r>
              <a:rPr lang="en-US" dirty="0">
                <a:solidFill>
                  <a:srgbClr val="58595B"/>
                </a:solidFill>
              </a:rPr>
              <a:t>Knowledge Translation and Mobilization</a:t>
            </a:r>
            <a:endParaRPr lang="en-CA" dirty="0">
              <a:solidFill>
                <a:srgbClr val="58595B"/>
              </a:solidFill>
            </a:endParaRPr>
          </a:p>
        </p:txBody>
      </p:sp>
      <p:sp>
        <p:nvSpPr>
          <p:cNvPr id="33" name="Title 1">
            <a:extLst>
              <a:ext uri="{FF2B5EF4-FFF2-40B4-BE49-F238E27FC236}">
                <a16:creationId xmlns:a16="http://schemas.microsoft.com/office/drawing/2014/main" id="{996C3DF7-0ADB-26CA-F2FF-92C794955802}"/>
              </a:ext>
            </a:extLst>
          </p:cNvPr>
          <p:cNvSpPr txBox="1">
            <a:spLocks/>
          </p:cNvSpPr>
          <p:nvPr/>
        </p:nvSpPr>
        <p:spPr>
          <a:xfrm>
            <a:off x="609600" y="532364"/>
            <a:ext cx="10972800" cy="610636"/>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600" b="1" dirty="0"/>
          </a:p>
        </p:txBody>
      </p:sp>
      <p:sp>
        <p:nvSpPr>
          <p:cNvPr id="34" name="Date Placeholder 33">
            <a:extLst>
              <a:ext uri="{FF2B5EF4-FFF2-40B4-BE49-F238E27FC236}">
                <a16:creationId xmlns:a16="http://schemas.microsoft.com/office/drawing/2014/main" id="{7B18DE32-0CFA-1EB5-A0C5-4B38A03A0F48}"/>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481562631"/>
      </p:ext>
    </p:extLst>
  </p:cSld>
  <p:clrMapOvr>
    <a:masterClrMapping/>
  </p:clrMapOvr>
</p:sld>
</file>

<file path=ppt/theme/theme1.xml><?xml version="1.0" encoding="utf-8"?>
<a:theme xmlns:a="http://schemas.openxmlformats.org/drawingml/2006/main" name="2_Office Theme">
  <a:themeElements>
    <a:clrScheme name="Custom 77">
      <a:dk1>
        <a:sysClr val="windowText" lastClr="000000"/>
      </a:dk1>
      <a:lt1>
        <a:sysClr val="window" lastClr="FFFFFF"/>
      </a:lt1>
      <a:dk2>
        <a:srgbClr val="1F497D"/>
      </a:dk2>
      <a:lt2>
        <a:srgbClr val="EEECE1"/>
      </a:lt2>
      <a:accent1>
        <a:srgbClr val="009CDE"/>
      </a:accent1>
      <a:accent2>
        <a:srgbClr val="DE7C00"/>
      </a:accent2>
      <a:accent3>
        <a:srgbClr val="00B2A9"/>
      </a:accent3>
      <a:accent4>
        <a:srgbClr val="F9423A"/>
      </a:accent4>
      <a:accent5>
        <a:srgbClr val="8064A2"/>
      </a:accent5>
      <a:accent6>
        <a:srgbClr val="005392"/>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9268354A-1295-AA41-87E1-E5278E753A2B}" vid="{3FF7137A-A944-0047-8C58-A71369C3748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9213</TotalTime>
  <Words>6068</Words>
  <Application>Microsoft Office PowerPoint</Application>
  <PresentationFormat>Widescreen</PresentationFormat>
  <Paragraphs>542</Paragraphs>
  <Slides>63</Slides>
  <Notes>29</Notes>
  <HiddenSlides>0</HiddenSlides>
  <MMClips>15</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63</vt:i4>
      </vt:variant>
    </vt:vector>
  </HeadingPairs>
  <TitlesOfParts>
    <vt:vector size="77" baseType="lpstr">
      <vt:lpstr>Arial</vt:lpstr>
      <vt:lpstr>Arial Nova Cond</vt:lpstr>
      <vt:lpstr>Calibri</vt:lpstr>
      <vt:lpstr>Century Gothic</vt:lpstr>
      <vt:lpstr>Courier New</vt:lpstr>
      <vt:lpstr>Gill Sans MT</vt:lpstr>
      <vt:lpstr>Helvetica</vt:lpstr>
      <vt:lpstr>HelveticaNeueBoldCondensed</vt:lpstr>
      <vt:lpstr>Open Sans</vt:lpstr>
      <vt:lpstr>Source Sans Pro</vt:lpstr>
      <vt:lpstr>Times</vt:lpstr>
      <vt:lpstr>Times New Roman</vt:lpstr>
      <vt:lpstr>Wingdings</vt:lpstr>
      <vt:lpstr>2_Office Theme</vt:lpstr>
      <vt:lpstr>MYOCARDIAL INFARCTION WITH NO OBSTRUCTIVE CORONARY ARTERY DISEASE (MINOCA): CCS/CWHHA CLINICAL PRACTICE UPDATE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Pathophysiology and epidemiology OF MINOCA</vt:lpstr>
      <vt:lpstr>PowerPoint Presentation</vt:lpstr>
      <vt:lpstr>PowerPoint Presentation</vt:lpstr>
      <vt:lpstr>PowerPoint Presentation</vt:lpstr>
      <vt:lpstr>PowerPoint Presentation</vt:lpstr>
      <vt:lpstr>PowerPoint Presentation</vt:lpstr>
      <vt:lpstr>PowerPoint Presentation</vt:lpstr>
      <vt:lpstr>“Paradox”     Women w/ ACS are 2X more likely to  have “normal” coronary arteries vs. Men</vt:lpstr>
      <vt:lpstr>PowerPoint Presentation</vt:lpstr>
      <vt:lpstr>PowerPoint Presentation</vt:lpstr>
      <vt:lpstr>PowerPoint Presentation</vt:lpstr>
      <vt:lpstr>Diagnostic Investigations FOR MINOCA</vt:lpstr>
      <vt:lpstr>PowerPoint Presentation</vt:lpstr>
      <vt:lpstr>PowerPoint Presentation</vt:lpstr>
      <vt:lpstr>PowerPoint Presentation</vt:lpstr>
      <vt:lpstr>PowerPoint Presentation</vt:lpstr>
      <vt:lpstr>Index Coronary Angio (reported normal)</vt:lpstr>
      <vt:lpstr>Index Coronary Angio (reported normal)</vt:lpstr>
      <vt:lpstr>PowerPoint Presentation</vt:lpstr>
      <vt:lpstr>Transthoracic  Echocardiography</vt:lpstr>
      <vt:lpstr>PowerPoint Presentation</vt:lpstr>
      <vt:lpstr>Cardiac MRI (within 7 days)</vt:lpstr>
      <vt:lpstr>Tissue Characterization</vt:lpstr>
      <vt:lpstr>Late Gadolinium Enhancement  (ischemic scar pattern)</vt:lpstr>
      <vt:lpstr>Prognosis—Value of CMR</vt:lpstr>
      <vt:lpstr>PowerPoint Presentation</vt:lpstr>
      <vt:lpstr>PowerPoint Presentation</vt:lpstr>
      <vt:lpstr>Blinded, 3rd party review of coronary angio</vt:lpstr>
      <vt:lpstr>PowerPoint Presentation</vt:lpstr>
      <vt:lpstr>TREATMENT OF MINOCA</vt:lpstr>
      <vt:lpstr>PowerPoint Presentation</vt:lpstr>
      <vt:lpstr>PowerPoint Presentation</vt:lpstr>
      <vt:lpstr>PowerPoint Presentation</vt:lpstr>
      <vt:lpstr>Non-pharmacological treatment strategies:  Cardiac rehab and lifestyle counselling</vt:lpstr>
      <vt:lpstr>Non-pharmacological treatment strategies:  Cardiac rehab and lifestyle counselling</vt:lpstr>
      <vt:lpstr>Non-pharmacological treatment strategies:  Cardiac rehab and lifestyle counselling</vt:lpstr>
      <vt:lpstr>PowerPoint Presentation</vt:lpstr>
      <vt:lpstr>PowerPoint Presentation</vt:lpstr>
      <vt:lpstr>Pharmacological treatment strategies:  1. Angiotensin system inhibitors</vt:lpstr>
      <vt:lpstr>Pharmacological treatment strategies  2. Statins</vt:lpstr>
      <vt:lpstr>Pharmacological treatment strategies: 3. Beta-blockers</vt:lpstr>
      <vt:lpstr>Pharmacological treatment strategies  4. Antiplatelet agents</vt:lpstr>
      <vt:lpstr>PowerPoint Presentation</vt:lpstr>
      <vt:lpstr>PowerPoint Presentation</vt:lpstr>
      <vt:lpstr>PowerPoint Presentation</vt:lpstr>
      <vt:lpstr>Plaque rupture</vt:lpstr>
      <vt:lpstr>Coronary microvascular disease</vt:lpstr>
      <vt:lpstr>PowerPoint Presentation</vt:lpstr>
      <vt:lpstr>SCAD management</vt:lpstr>
      <vt:lpstr>PowerPoint Presentation</vt:lpstr>
      <vt:lpstr>Coronary vasospasm</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dc:creator>
  <cp:lastModifiedBy>Kate Stilwell</cp:lastModifiedBy>
  <cp:revision>247</cp:revision>
  <cp:lastPrinted>2017-05-01T14:46:32Z</cp:lastPrinted>
  <dcterms:created xsi:type="dcterms:W3CDTF">2016-04-21T15:32:12Z</dcterms:created>
  <dcterms:modified xsi:type="dcterms:W3CDTF">2024-02-15T14:17:57Z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ID">
    <vt:lpwstr>d71e303783b04e7597f769a6b17d8fee</vt:lpwstr>
  </property>
  <property fmtid="{D5CDD505-2E9C-101B-9397-08002B2CF9AE}" pid="3" name="SlidesCount">
    <vt:lpwstr>27</vt:lpwstr>
  </property>
</Properties>
</file>