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20_8A4810AE.xml" ContentType="application/vnd.ms-powerpoint.comments+xml"/>
  <Override PartName="/ppt/tags/tag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Lst>
  <p:notesMasterIdLst>
    <p:notesMasterId r:id="rId58"/>
  </p:notesMasterIdLst>
  <p:sldIdLst>
    <p:sldId id="280" r:id="rId2"/>
    <p:sldId id="647" r:id="rId3"/>
    <p:sldId id="648" r:id="rId4"/>
    <p:sldId id="263" r:id="rId5"/>
    <p:sldId id="269" r:id="rId6"/>
    <p:sldId id="306" r:id="rId7"/>
    <p:sldId id="337" r:id="rId8"/>
    <p:sldId id="338" r:id="rId9"/>
    <p:sldId id="310" r:id="rId10"/>
    <p:sldId id="316" r:id="rId11"/>
    <p:sldId id="315" r:id="rId12"/>
    <p:sldId id="293" r:id="rId13"/>
    <p:sldId id="307" r:id="rId14"/>
    <p:sldId id="317" r:id="rId15"/>
    <p:sldId id="318" r:id="rId16"/>
    <p:sldId id="319" r:id="rId17"/>
    <p:sldId id="320" r:id="rId18"/>
    <p:sldId id="312" r:id="rId19"/>
    <p:sldId id="313" r:id="rId20"/>
    <p:sldId id="278" r:id="rId21"/>
    <p:sldId id="321" r:id="rId22"/>
    <p:sldId id="302" r:id="rId23"/>
    <p:sldId id="303" r:id="rId24"/>
    <p:sldId id="304" r:id="rId25"/>
    <p:sldId id="305" r:id="rId26"/>
    <p:sldId id="322" r:id="rId27"/>
    <p:sldId id="323" r:id="rId28"/>
    <p:sldId id="324" r:id="rId29"/>
    <p:sldId id="325" r:id="rId30"/>
    <p:sldId id="344" r:id="rId31"/>
    <p:sldId id="339" r:id="rId32"/>
    <p:sldId id="345" r:id="rId33"/>
    <p:sldId id="346" r:id="rId34"/>
    <p:sldId id="347" r:id="rId35"/>
    <p:sldId id="348" r:id="rId36"/>
    <p:sldId id="349" r:id="rId37"/>
    <p:sldId id="350" r:id="rId38"/>
    <p:sldId id="351" r:id="rId39"/>
    <p:sldId id="352" r:id="rId40"/>
    <p:sldId id="353" r:id="rId41"/>
    <p:sldId id="355" r:id="rId42"/>
    <p:sldId id="328" r:id="rId43"/>
    <p:sldId id="341" r:id="rId44"/>
    <p:sldId id="342" r:id="rId45"/>
    <p:sldId id="343" r:id="rId46"/>
    <p:sldId id="354" r:id="rId47"/>
    <p:sldId id="418" r:id="rId48"/>
    <p:sldId id="308" r:id="rId49"/>
    <p:sldId id="288" r:id="rId50"/>
    <p:sldId id="329" r:id="rId51"/>
    <p:sldId id="330" r:id="rId52"/>
    <p:sldId id="331" r:id="rId53"/>
    <p:sldId id="332" r:id="rId54"/>
    <p:sldId id="333" r:id="rId55"/>
    <p:sldId id="334" r:id="rId56"/>
    <p:sldId id="335" r:id="rId5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A9C0E6-A2A1-F056-B2BC-AEEC99311741}" name="Sandra Tsui" initials="ST" userId="S::Tsui@ccs.ca::284a13fc-e42f-4ac8-811f-db3dda5f99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A9"/>
    <a:srgbClr val="98B2C9"/>
    <a:srgbClr val="002D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96644C-A901-4FBA-8F9F-1AACCBBCEF14}" v="1" dt="2023-12-01T21:34:27.0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65" autoAdjust="0"/>
    <p:restoredTop sz="80672" autoAdjust="0"/>
  </p:normalViewPr>
  <p:slideViewPr>
    <p:cSldViewPr>
      <p:cViewPr varScale="1">
        <p:scale>
          <a:sx n="63" d="100"/>
          <a:sy n="63" d="100"/>
        </p:scale>
        <p:origin x="84"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388"/>
    </p:cViewPr>
  </p:sorterViewPr>
  <p:notesViewPr>
    <p:cSldViewPr>
      <p:cViewPr varScale="1">
        <p:scale>
          <a:sx n="74" d="100"/>
          <a:sy n="74" d="100"/>
        </p:scale>
        <p:origin x="2580"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ra Tsui" clId="Web-{C996644C-A901-4FBA-8F9F-1AACCBBCEF14}"/>
    <pc:docChg chg="addSld">
      <pc:chgData name="Sandra Tsui" userId="" providerId="" clId="Web-{C996644C-A901-4FBA-8F9F-1AACCBBCEF14}" dt="2023-12-01T21:34:27.075" v="0"/>
      <pc:docMkLst>
        <pc:docMk/>
      </pc:docMkLst>
      <pc:sldChg chg="add">
        <pc:chgData name="Sandra Tsui" userId="" providerId="" clId="Web-{C996644C-A901-4FBA-8F9F-1AACCBBCEF14}" dt="2023-12-01T21:34:27.075" v="0"/>
        <pc:sldMkLst>
          <pc:docMk/>
          <pc:sldMk cId="880539357" sldId="647"/>
        </pc:sldMkLst>
      </pc:sldChg>
    </pc:docChg>
  </pc:docChgLst>
</pc:chgInfo>
</file>

<file path=ppt/comments/modernComment_120_8A4810AE.xml><?xml version="1.0" encoding="utf-8"?>
<p188:cmLst xmlns:a="http://schemas.openxmlformats.org/drawingml/2006/main" xmlns:r="http://schemas.openxmlformats.org/officeDocument/2006/relationships" xmlns:p188="http://schemas.microsoft.com/office/powerpoint/2018/8/main">
  <p188:cm id="{1DD2AFD9-88F1-4E7F-84BC-D78030A76D45}" authorId="{66A9C0E6-A2A1-F056-B2BC-AEEC99311741}" created="2023-12-15T22:05:08.439">
    <pc:sldMkLst xmlns:pc="http://schemas.microsoft.com/office/powerpoint/2013/main/command">
      <pc:docMk/>
      <pc:sldMk cId="2319978670" sldId="288"/>
    </pc:sldMkLst>
    <p188:txBody>
      <a:bodyPr/>
      <a:lstStyle/>
      <a:p>
        <a:r>
          <a:rPr lang="en-CA"/>
          <a:t>Show slides after Harriette's video?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E0408C7-F58D-42AC-945B-B98906836AC7}" type="datetimeFigureOut">
              <a:rPr lang="en-CA" smtClean="0"/>
              <a:t>2023-12-19</a:t>
            </a:fld>
            <a:endParaRPr lang="en-CA"/>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F07F373-D984-44BA-8FCA-A27058EA090E}" type="slidenum">
              <a:rPr lang="en-CA" smtClean="0"/>
              <a:t>‹#›</a:t>
            </a:fld>
            <a:endParaRPr lang="en-CA"/>
          </a:p>
        </p:txBody>
      </p:sp>
    </p:spTree>
    <p:extLst>
      <p:ext uri="{BB962C8B-B14F-4D97-AF65-F5344CB8AC3E}">
        <p14:creationId xmlns:p14="http://schemas.microsoft.com/office/powerpoint/2010/main" val="4277125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Place in alpha order</a:t>
            </a:r>
          </a:p>
        </p:txBody>
      </p:sp>
      <p:sp>
        <p:nvSpPr>
          <p:cNvPr id="4" name="Slide Number Placeholder 3"/>
          <p:cNvSpPr>
            <a:spLocks noGrp="1"/>
          </p:cNvSpPr>
          <p:nvPr>
            <p:ph type="sldNum" sz="quarter" idx="5"/>
          </p:nvPr>
        </p:nvSpPr>
        <p:spPr/>
        <p:txBody>
          <a:bodyPr/>
          <a:lstStyle/>
          <a:p>
            <a:fld id="{8BB84ABD-A73C-9348-B410-0D3560491814}" type="slidenum">
              <a:rPr lang="en-US" smtClean="0"/>
              <a:t>5</a:t>
            </a:fld>
            <a:endParaRPr lang="en-US"/>
          </a:p>
        </p:txBody>
      </p:sp>
    </p:spTree>
    <p:extLst>
      <p:ext uri="{BB962C8B-B14F-4D97-AF65-F5344CB8AC3E}">
        <p14:creationId xmlns:p14="http://schemas.microsoft.com/office/powerpoint/2010/main" val="2334636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42220B08-61CB-4C9F-84DE-72CEE408B6C1}" type="slidenum">
              <a:rPr lang="en-US" smtClean="0"/>
              <a:pPr/>
              <a:t>19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F07F373-D984-44BA-8FCA-A27058EA090E}" type="slidenum">
              <a:rPr lang="en-CA" smtClean="0"/>
              <a:t>22</a:t>
            </a:fld>
            <a:endParaRPr lang="en-CA"/>
          </a:p>
        </p:txBody>
      </p:sp>
    </p:spTree>
    <p:extLst>
      <p:ext uri="{BB962C8B-B14F-4D97-AF65-F5344CB8AC3E}">
        <p14:creationId xmlns:p14="http://schemas.microsoft.com/office/powerpoint/2010/main" val="1306247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Type of ACS (STEMI vs NSTEMI) did not independently predict SCD</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rial" panose="020B0604020202020204" pitchFamily="34" charset="0"/>
                <a:ea typeface="Calibri" panose="020F0502020204030204" pitchFamily="34" charset="0"/>
              </a:rPr>
              <a:t>In the contemporary SWEDEHEART registry, the rate of SCD was approximately 0.2% after 1 month and remained similar at 3 months [13]. </a:t>
            </a:r>
            <a:r>
              <a:rPr lang="en-CA" sz="1800">
                <a:effectLst/>
                <a:latin typeface="Arial" panose="020B0604020202020204" pitchFamily="34" charset="0"/>
                <a:ea typeface="Calibri" panose="020F0502020204030204" pitchFamily="34" charset="0"/>
              </a:rPr>
              <a:t>This suggests that the rate of SCD between 1 and 3 months was far below the 0.083%/month (1% annually / 12 months) acceptable threshold and favors an easing of driving restrictions in the subgroup of post-MI patients with LVEF &gt; 40%.</a:t>
            </a:r>
            <a:endParaRPr lang="en-CA" sz="1800">
              <a:effectLst/>
              <a:latin typeface="Times New Roman" panose="02020603050405020304" pitchFamily="18" charset="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4F07F373-D984-44BA-8FCA-A27058EA090E}" type="slidenum">
              <a:rPr lang="en-CA" smtClean="0"/>
              <a:t>27</a:t>
            </a:fld>
            <a:endParaRPr lang="en-CA"/>
          </a:p>
        </p:txBody>
      </p:sp>
    </p:spTree>
    <p:extLst>
      <p:ext uri="{BB962C8B-B14F-4D97-AF65-F5344CB8AC3E}">
        <p14:creationId xmlns:p14="http://schemas.microsoft.com/office/powerpoint/2010/main" val="2603199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31</a:t>
            </a:fld>
            <a:endParaRPr lang="en-US"/>
          </a:p>
        </p:txBody>
      </p:sp>
    </p:spTree>
    <p:extLst>
      <p:ext uri="{BB962C8B-B14F-4D97-AF65-F5344CB8AC3E}">
        <p14:creationId xmlns:p14="http://schemas.microsoft.com/office/powerpoint/2010/main" val="2841455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3200" kern="1200" dirty="0">
                <a:solidFill>
                  <a:schemeClr val="tx1"/>
                </a:solidFill>
                <a:latin typeface="+mn-lt"/>
                <a:ea typeface="+mn-ea"/>
                <a:cs typeface="+mn-cs"/>
              </a:rPr>
              <a:t>https://ccs.ca/guidelines-and-clinical-practice-update-library/ </a:t>
            </a:r>
          </a:p>
        </p:txBody>
      </p:sp>
      <p:sp>
        <p:nvSpPr>
          <p:cNvPr id="4" name="Footer Placeholder 3"/>
          <p:cNvSpPr>
            <a:spLocks noGrp="1"/>
          </p:cNvSpPr>
          <p:nvPr>
            <p:ph type="ftr" sz="quarter" idx="4"/>
          </p:nvPr>
        </p:nvSpPr>
        <p:spPr/>
        <p:txBody>
          <a:bodyPr/>
          <a:lstStyle/>
          <a:p>
            <a:r>
              <a:rPr lang="en-US"/>
              <a:t>© Canadian Cardiovascular Society. 2023. All rights reserved. </a:t>
            </a:r>
            <a:endParaRPr lang="en-CA"/>
          </a:p>
        </p:txBody>
      </p:sp>
      <p:sp>
        <p:nvSpPr>
          <p:cNvPr id="5" name="Slide Number Placeholder 4"/>
          <p:cNvSpPr>
            <a:spLocks noGrp="1"/>
          </p:cNvSpPr>
          <p:nvPr>
            <p:ph type="sldNum" sz="quarter" idx="5"/>
          </p:nvPr>
        </p:nvSpPr>
        <p:spPr/>
        <p:txBody>
          <a:bodyPr/>
          <a:lstStyle/>
          <a:p>
            <a:fld id="{4F07F373-D984-44BA-8FCA-A27058EA090E}" type="slidenum">
              <a:rPr lang="en-CA" smtClean="0"/>
              <a:t>47</a:t>
            </a:fld>
            <a:endParaRPr lang="en-CA"/>
          </a:p>
        </p:txBody>
      </p:sp>
    </p:spTree>
    <p:extLst>
      <p:ext uri="{BB962C8B-B14F-4D97-AF65-F5344CB8AC3E}">
        <p14:creationId xmlns:p14="http://schemas.microsoft.com/office/powerpoint/2010/main" val="4110562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4"/>
          </p:nvPr>
        </p:nvSpPr>
        <p:spPr/>
        <p:txBody>
          <a:bodyPr/>
          <a:lstStyle/>
          <a:p>
            <a:r>
              <a:rPr lang="en-US"/>
              <a:t>© Canadian Cardiovascular Society. 2023. All rights reserved. </a:t>
            </a:r>
            <a:endParaRPr lang="en-CA"/>
          </a:p>
        </p:txBody>
      </p:sp>
      <p:sp>
        <p:nvSpPr>
          <p:cNvPr id="5" name="Slide Number Placeholder 4"/>
          <p:cNvSpPr>
            <a:spLocks noGrp="1"/>
          </p:cNvSpPr>
          <p:nvPr>
            <p:ph type="sldNum" sz="quarter" idx="5"/>
          </p:nvPr>
        </p:nvSpPr>
        <p:spPr/>
        <p:txBody>
          <a:bodyPr/>
          <a:lstStyle/>
          <a:p>
            <a:fld id="{4F07F373-D984-44BA-8FCA-A27058EA090E}" type="slidenum">
              <a:rPr lang="en-CA" smtClean="0"/>
              <a:t>48</a:t>
            </a:fld>
            <a:endParaRPr lang="en-CA"/>
          </a:p>
        </p:txBody>
      </p:sp>
    </p:spTree>
    <p:extLst>
      <p:ext uri="{BB962C8B-B14F-4D97-AF65-F5344CB8AC3E}">
        <p14:creationId xmlns:p14="http://schemas.microsoft.com/office/powerpoint/2010/main" val="3651158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42220B08-61CB-4C9F-84DE-72CEE408B6C1}" type="slidenum">
              <a:rPr lang="en-US" smtClean="0"/>
              <a:pPr/>
              <a:t>11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42220B08-61CB-4C9F-84DE-72CEE408B6C1}" type="slidenum">
              <a:rPr lang="en-US" smtClean="0"/>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42220B08-61CB-4C9F-84DE-72CEE408B6C1}" type="slidenum">
              <a:rPr lang="en-US" smtClean="0"/>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42220B08-61CB-4C9F-84DE-72CEE408B6C1}"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42220B08-61CB-4C9F-84DE-72CEE408B6C1}" type="slidenum">
              <a:rPr lang="en-US" smtClean="0"/>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42220B08-61CB-4C9F-84DE-72CEE408B6C1}" type="slidenum">
              <a:rPr lang="en-US" smtClean="0"/>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42220B08-61CB-4C9F-84DE-72CEE408B6C1}" type="slidenum">
              <a:rPr lang="en-US" smtClean="0"/>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42220B08-61CB-4C9F-84DE-72CEE408B6C1}"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428F25ED-A711-276C-0E0F-C953FBB87CA6}"/>
              </a:ext>
            </a:extLst>
          </p:cNvPr>
          <p:cNvSpPr/>
          <p:nvPr userDrawn="1"/>
        </p:nvSpPr>
        <p:spPr>
          <a:xfrm>
            <a:off x="5934477" y="0"/>
            <a:ext cx="6257523" cy="6858000"/>
          </a:xfrm>
          <a:custGeom>
            <a:avLst/>
            <a:gdLst>
              <a:gd name="connsiteX0" fmla="*/ 802484 w 6257523"/>
              <a:gd name="connsiteY0" fmla="*/ 0 h 6858000"/>
              <a:gd name="connsiteX1" fmla="*/ 6257523 w 6257523"/>
              <a:gd name="connsiteY1" fmla="*/ 0 h 6858000"/>
              <a:gd name="connsiteX2" fmla="*/ 6257523 w 6257523"/>
              <a:gd name="connsiteY2" fmla="*/ 6858000 h 6858000"/>
              <a:gd name="connsiteX3" fmla="*/ 1046481 w 6257523"/>
              <a:gd name="connsiteY3" fmla="*/ 6858000 h 6858000"/>
              <a:gd name="connsiteX4" fmla="*/ 992471 w 6257523"/>
              <a:gd name="connsiteY4" fmla="*/ 6773753 h 6858000"/>
              <a:gd name="connsiteX5" fmla="*/ 0 w 6257523"/>
              <a:gd name="connsiteY5" fmla="*/ 3219008 h 6858000"/>
              <a:gd name="connsiteX6" fmla="*/ 676011 w 6257523"/>
              <a:gd name="connsiteY6" fmla="*/ 246933 h 6858000"/>
              <a:gd name="connsiteX7" fmla="*/ 802484 w 625752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7523" h="6858000">
                <a:moveTo>
                  <a:pt x="802484" y="0"/>
                </a:moveTo>
                <a:lnTo>
                  <a:pt x="6257523" y="0"/>
                </a:lnTo>
                <a:lnTo>
                  <a:pt x="6257523" y="6858000"/>
                </a:lnTo>
                <a:lnTo>
                  <a:pt x="1046481" y="6858000"/>
                </a:lnTo>
                <a:lnTo>
                  <a:pt x="992471" y="6773753"/>
                </a:lnTo>
                <a:cubicBezTo>
                  <a:pt x="362674" y="5737246"/>
                  <a:pt x="0" y="4520480"/>
                  <a:pt x="0" y="3219008"/>
                </a:cubicBezTo>
                <a:cubicBezTo>
                  <a:pt x="0" y="2154167"/>
                  <a:pt x="242782" y="1146031"/>
                  <a:pt x="676011" y="246933"/>
                </a:cubicBezTo>
                <a:lnTo>
                  <a:pt x="802484" y="0"/>
                </a:lnTo>
                <a:close/>
              </a:path>
            </a:pathLst>
          </a:custGeom>
          <a:solidFill>
            <a:srgbClr val="00B2A9"/>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descr="A picture containing darkness, astronomy, moon&#10;&#10;Description automatically generated">
            <a:extLst>
              <a:ext uri="{FF2B5EF4-FFF2-40B4-BE49-F238E27FC236}">
                <a16:creationId xmlns:a16="http://schemas.microsoft.com/office/drawing/2014/main" id="{95EA5186-DC82-18C2-909A-9CAB3E53B2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070" y="14217"/>
            <a:ext cx="5868199" cy="1760460"/>
          </a:xfrm>
          <a:prstGeom prst="rect">
            <a:avLst/>
          </a:prstGeom>
        </p:spPr>
      </p:pic>
      <p:sp>
        <p:nvSpPr>
          <p:cNvPr id="2" name="Title 1">
            <a:extLst>
              <a:ext uri="{FF2B5EF4-FFF2-40B4-BE49-F238E27FC236}">
                <a16:creationId xmlns:a16="http://schemas.microsoft.com/office/drawing/2014/main" id="{736CDE7B-8D9D-87CA-A3A5-0560346D2CEA}"/>
              </a:ext>
            </a:extLst>
          </p:cNvPr>
          <p:cNvSpPr>
            <a:spLocks noGrp="1"/>
          </p:cNvSpPr>
          <p:nvPr>
            <p:ph type="title" hasCustomPrompt="1"/>
          </p:nvPr>
        </p:nvSpPr>
        <p:spPr>
          <a:xfrm>
            <a:off x="727620" y="3052335"/>
            <a:ext cx="4420850" cy="1325563"/>
          </a:xfrm>
          <a:prstGeom prst="rect">
            <a:avLst/>
          </a:prstGeom>
        </p:spPr>
        <p:txBody>
          <a:bodyPr/>
          <a:lstStyle>
            <a:lvl1pPr algn="l">
              <a:defRPr sz="2600" b="1">
                <a:latin typeface="+mn-lt"/>
              </a:defRPr>
            </a:lvl1pPr>
          </a:lstStyle>
          <a:p>
            <a:r>
              <a:rPr lang="en-US" dirty="0"/>
              <a:t>CLICK TO EDIT MASTER </a:t>
            </a:r>
            <a:br>
              <a:rPr lang="en-US" dirty="0"/>
            </a:br>
            <a:r>
              <a:rPr lang="en-US" dirty="0"/>
              <a:t>TITLE STYLE</a:t>
            </a:r>
          </a:p>
        </p:txBody>
      </p:sp>
      <p:sp>
        <p:nvSpPr>
          <p:cNvPr id="12" name="Text Placeholder 11">
            <a:extLst>
              <a:ext uri="{FF2B5EF4-FFF2-40B4-BE49-F238E27FC236}">
                <a16:creationId xmlns:a16="http://schemas.microsoft.com/office/drawing/2014/main" id="{4FD8ED67-7CC3-D2C6-2D65-8D4B069D6FA3}"/>
              </a:ext>
            </a:extLst>
          </p:cNvPr>
          <p:cNvSpPr>
            <a:spLocks noGrp="1"/>
          </p:cNvSpPr>
          <p:nvPr>
            <p:ph type="body" sz="quarter" idx="11" hasCustomPrompt="1"/>
          </p:nvPr>
        </p:nvSpPr>
        <p:spPr>
          <a:xfrm>
            <a:off x="727075" y="4377898"/>
            <a:ext cx="4420850" cy="984250"/>
          </a:xfrm>
          <a:prstGeom prst="rect">
            <a:avLst/>
          </a:prstGeom>
        </p:spPr>
        <p:txBody>
          <a:bodyPr/>
          <a:lstStyle>
            <a:lvl1pPr marL="0" indent="0" algn="l">
              <a:buFontTx/>
              <a:buNone/>
              <a:defRPr sz="2000">
                <a:solidFill>
                  <a:schemeClr val="tx1"/>
                </a:solidFill>
                <a:latin typeface="+mn-lt"/>
              </a:defRPr>
            </a:lvl1pPr>
            <a:lvl2pPr algn="l">
              <a:defRPr sz="2400">
                <a:solidFill>
                  <a:schemeClr val="tx1"/>
                </a:solidFill>
                <a:latin typeface="Gill Sans MT" panose="020B0502020104020203" pitchFamily="34" charset="77"/>
              </a:defRPr>
            </a:lvl2pPr>
          </a:lstStyle>
          <a:p>
            <a:pPr lvl="0"/>
            <a:r>
              <a:rPr lang="en-US" dirty="0"/>
              <a:t>Date: Click to edit</a:t>
            </a:r>
          </a:p>
        </p:txBody>
      </p:sp>
      <p:pic>
        <p:nvPicPr>
          <p:cNvPr id="21" name="Picture 20">
            <a:extLst>
              <a:ext uri="{FF2B5EF4-FFF2-40B4-BE49-F238E27FC236}">
                <a16:creationId xmlns:a16="http://schemas.microsoft.com/office/drawing/2014/main" id="{D6D3BFB0-F1CE-DD7C-B12B-5EB3624D5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17997" y="0"/>
            <a:ext cx="5374003" cy="6858000"/>
          </a:xfrm>
          <a:prstGeom prst="rect">
            <a:avLst/>
          </a:prstGeom>
        </p:spPr>
      </p:pic>
      <p:sp>
        <p:nvSpPr>
          <p:cNvPr id="4" name="Date Placeholder 3">
            <a:extLst>
              <a:ext uri="{FF2B5EF4-FFF2-40B4-BE49-F238E27FC236}">
                <a16:creationId xmlns:a16="http://schemas.microsoft.com/office/drawing/2014/main" id="{04C1F1C9-B04D-2FB2-9692-F8401C7D0AB4}"/>
              </a:ext>
            </a:extLst>
          </p:cNvPr>
          <p:cNvSpPr txBox="1">
            <a:spLocks/>
          </p:cNvSpPr>
          <p:nvPr userDrawn="1"/>
        </p:nvSpPr>
        <p:spPr>
          <a:xfrm>
            <a:off x="75070" y="6478658"/>
            <a:ext cx="5495190" cy="365125"/>
          </a:xfrm>
          <a:prstGeom prst="rect">
            <a:avLst/>
          </a:prstGeom>
        </p:spPr>
        <p:txBody>
          <a:bodyPr vert="horz" lIns="91440" tIns="45720" rIns="91440" bIns="45720" rtlCol="0" anchor="t"/>
          <a:lstStyle>
            <a:defPPr>
              <a:defRPr lang="en-US"/>
            </a:defPPr>
            <a:lvl1pPr marL="0" algn="l" defTabSz="914400" rtl="0" eaLnBrk="1" latinLnBrk="0" hangingPunct="1">
              <a:defRPr sz="1400" kern="1200">
                <a:solidFill>
                  <a:schemeClr val="tx1">
                    <a:tint val="75000"/>
                  </a:schemeClr>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2804440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C397F2-579B-BAE7-909E-18A1D7411255}"/>
              </a:ext>
            </a:extLst>
          </p:cNvPr>
          <p:cNvSpPr txBox="1"/>
          <p:nvPr userDrawn="1"/>
        </p:nvSpPr>
        <p:spPr>
          <a:xfrm>
            <a:off x="600810" y="1213837"/>
            <a:ext cx="10981590"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CA" sz="32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We extend our respect to all First Nations, Inuit and Métis peoples for their valuable past and present contributions to </a:t>
            </a:r>
            <a:br>
              <a:rPr kumimoji="0" lang="en-CA" sz="32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br>
            <a:r>
              <a:rPr kumimoji="0" lang="en-CA" sz="32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this land we call Canada.</a:t>
            </a:r>
            <a:endParaRPr kumimoji="0" lang="en-CA"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CA" sz="32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We acknowledge the Indigenous Peoples of all the lands that </a:t>
            </a:r>
            <a:br>
              <a:rPr kumimoji="0" lang="en-CA" sz="32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br>
            <a:r>
              <a:rPr kumimoji="0" lang="en-CA" sz="32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we are each on today, and reaffirm our commitment and responsibility as individuals, to improving relationships between nations and to collaborating in a spirit of reconciliation.</a:t>
            </a:r>
            <a:r>
              <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endParaRPr kumimoji="0" lang="en-CA"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descr="A picture containing darkness, astronomy, moon&#10;&#10;Description automatically generated">
            <a:extLst>
              <a:ext uri="{FF2B5EF4-FFF2-40B4-BE49-F238E27FC236}">
                <a16:creationId xmlns:a16="http://schemas.microsoft.com/office/drawing/2014/main" id="{01314386-C6E4-B310-50E6-5489D8177F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0128" y="5644163"/>
            <a:ext cx="3213669" cy="964101"/>
          </a:xfrm>
          <a:prstGeom prst="rect">
            <a:avLst/>
          </a:prstGeom>
        </p:spPr>
      </p:pic>
      <p:cxnSp>
        <p:nvCxnSpPr>
          <p:cNvPr id="6" name="Straight Connector 5">
            <a:extLst>
              <a:ext uri="{FF2B5EF4-FFF2-40B4-BE49-F238E27FC236}">
                <a16:creationId xmlns:a16="http://schemas.microsoft.com/office/drawing/2014/main" id="{D9701F3D-DC64-3E4A-EF2E-79DEFB5C09C1}"/>
              </a:ext>
            </a:extLst>
          </p:cNvPr>
          <p:cNvCxnSpPr>
            <a:cxnSpLocks/>
          </p:cNvCxnSpPr>
          <p:nvPr userDrawn="1"/>
        </p:nvCxnSpPr>
        <p:spPr>
          <a:xfrm flipH="1">
            <a:off x="609600" y="6118115"/>
            <a:ext cx="8078051" cy="0"/>
          </a:xfrm>
          <a:prstGeom prst="line">
            <a:avLst/>
          </a:prstGeom>
          <a:ln>
            <a:solidFill>
              <a:srgbClr val="00B2A9"/>
            </a:solidFill>
          </a:ln>
          <a:effectLst/>
        </p:spPr>
        <p:style>
          <a:lnRef idx="2">
            <a:schemeClr val="accent1"/>
          </a:lnRef>
          <a:fillRef idx="0">
            <a:schemeClr val="accent1"/>
          </a:fillRef>
          <a:effectRef idx="1">
            <a:schemeClr val="accent1"/>
          </a:effectRef>
          <a:fontRef idx="minor">
            <a:schemeClr val="tx1"/>
          </a:fontRef>
        </p:style>
      </p:cxnSp>
      <p:sp>
        <p:nvSpPr>
          <p:cNvPr id="8" name="Date Placeholder 3">
            <a:extLst>
              <a:ext uri="{FF2B5EF4-FFF2-40B4-BE49-F238E27FC236}">
                <a16:creationId xmlns:a16="http://schemas.microsoft.com/office/drawing/2014/main" id="{41EF1757-5853-4135-E4D6-928BF9ED32FC}"/>
              </a:ext>
            </a:extLst>
          </p:cNvPr>
          <p:cNvSpPr>
            <a:spLocks noGrp="1"/>
          </p:cNvSpPr>
          <p:nvPr>
            <p:ph type="dt" sz="half" idx="2"/>
          </p:nvPr>
        </p:nvSpPr>
        <p:spPr>
          <a:xfrm>
            <a:off x="76200" y="6492875"/>
            <a:ext cx="5495190" cy="365125"/>
          </a:xfrm>
          <a:prstGeom prst="rect">
            <a:avLst/>
          </a:prstGeom>
        </p:spPr>
        <p:txBody>
          <a:bodyPr vert="horz" lIns="91440" tIns="45720" rIns="91440" bIns="45720" rtlCol="0" anchor="t"/>
          <a:lstStyle>
            <a:lvl1pPr algn="l">
              <a:defRPr sz="1400">
                <a:solidFill>
                  <a:schemeClr val="tx1">
                    <a:tint val="75000"/>
                  </a:schemeClr>
                </a:solidFill>
                <a:latin typeface="Gill Sans MT" panose="020B0502020104020203" pitchFamily="34"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963248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00B2A9"/>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9600" y="519262"/>
            <a:ext cx="10972800" cy="1080940"/>
          </a:xfrm>
          <a:prstGeom prst="rect">
            <a:avLst/>
          </a:prstGeom>
        </p:spPr>
        <p:txBody>
          <a:bodyPr anchor="ctr"/>
          <a:lstStyle>
            <a:lvl1pPr algn="l">
              <a:defRPr sz="4400">
                <a:solidFill>
                  <a:schemeClr val="bg1"/>
                </a:solidFill>
                <a:latin typeface="Gill Sans MT" panose="020B0502020104020203" pitchFamily="34" charset="0"/>
              </a:defRPr>
            </a:lvl1pPr>
          </a:lstStyle>
          <a:p>
            <a:r>
              <a:rPr lang="en-US" dirty="0"/>
              <a:t>TITLE OF SECTION</a:t>
            </a:r>
          </a:p>
        </p:txBody>
      </p:sp>
      <p:cxnSp>
        <p:nvCxnSpPr>
          <p:cNvPr id="5" name="Straight Connector 4">
            <a:extLst>
              <a:ext uri="{FF2B5EF4-FFF2-40B4-BE49-F238E27FC236}">
                <a16:creationId xmlns:a16="http://schemas.microsoft.com/office/drawing/2014/main" id="{490589D3-A139-253F-4A12-42BEC8AD532F}"/>
              </a:ext>
            </a:extLst>
          </p:cNvPr>
          <p:cNvCxnSpPr>
            <a:cxnSpLocks/>
          </p:cNvCxnSpPr>
          <p:nvPr userDrawn="1"/>
        </p:nvCxnSpPr>
        <p:spPr>
          <a:xfrm>
            <a:off x="609601" y="519261"/>
            <a:ext cx="10972799" cy="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98A5EAE5-6958-4E4F-1A8A-E6E49FFB7A43}"/>
              </a:ext>
            </a:extLst>
          </p:cNvPr>
          <p:cNvSpPr>
            <a:spLocks noGrp="1"/>
          </p:cNvSpPr>
          <p:nvPr>
            <p:ph type="body" sz="quarter" idx="10" hasCustomPrompt="1"/>
          </p:nvPr>
        </p:nvSpPr>
        <p:spPr>
          <a:xfrm>
            <a:off x="609600" y="1719263"/>
            <a:ext cx="10972800" cy="4105067"/>
          </a:xfrm>
          <a:prstGeom prst="rect">
            <a:avLst/>
          </a:prstGeom>
        </p:spPr>
        <p:txBody>
          <a:bodyPr anchor="ctr"/>
          <a:lstStyle>
            <a:lvl1pPr marL="0" indent="0">
              <a:buFontTx/>
              <a:buNone/>
              <a:defRPr sz="3200" b="1">
                <a:solidFill>
                  <a:schemeClr val="bg1"/>
                </a:solidFill>
                <a:latin typeface="+mn-lt"/>
              </a:defRPr>
            </a:lvl1pPr>
          </a:lstStyle>
          <a:p>
            <a:pPr lvl="0"/>
            <a:r>
              <a:rPr lang="en-US" dirty="0"/>
              <a:t>Click to edit title text</a:t>
            </a:r>
          </a:p>
        </p:txBody>
      </p:sp>
      <p:sp>
        <p:nvSpPr>
          <p:cNvPr id="3" name="Date Placeholder 3">
            <a:extLst>
              <a:ext uri="{FF2B5EF4-FFF2-40B4-BE49-F238E27FC236}">
                <a16:creationId xmlns:a16="http://schemas.microsoft.com/office/drawing/2014/main" id="{953561F1-E3C2-6DAA-7489-DF6DF0AE6CBC}"/>
              </a:ext>
            </a:extLst>
          </p:cNvPr>
          <p:cNvSpPr>
            <a:spLocks noGrp="1"/>
          </p:cNvSpPr>
          <p:nvPr>
            <p:ph type="dt" sz="half" idx="2"/>
          </p:nvPr>
        </p:nvSpPr>
        <p:spPr>
          <a:xfrm>
            <a:off x="76200" y="6492875"/>
            <a:ext cx="5495190" cy="365125"/>
          </a:xfrm>
          <a:prstGeom prst="rect">
            <a:avLst/>
          </a:prstGeom>
        </p:spPr>
        <p:txBody>
          <a:bodyPr vert="horz" lIns="91440" tIns="45720" rIns="91440" bIns="45720" rtlCol="0" anchor="t"/>
          <a:lstStyle>
            <a:lvl1pPr algn="l">
              <a:defRPr sz="1400">
                <a:solidFill>
                  <a:schemeClr val="tx1">
                    <a:tint val="75000"/>
                  </a:schemeClr>
                </a:solidFill>
                <a:latin typeface="Gill Sans MT" panose="020B0502020104020203" pitchFamily="34"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2039692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9AA64B1F-6F4C-8108-D9F1-6E96C0D99C8E}"/>
              </a:ext>
            </a:extLst>
          </p:cNvPr>
          <p:cNvSpPr/>
          <p:nvPr userDrawn="1"/>
        </p:nvSpPr>
        <p:spPr>
          <a:xfrm>
            <a:off x="10981324" y="0"/>
            <a:ext cx="1210676" cy="1210676"/>
          </a:xfrm>
          <a:custGeom>
            <a:avLst/>
            <a:gdLst>
              <a:gd name="connsiteX0" fmla="*/ 0 w 1210676"/>
              <a:gd name="connsiteY0" fmla="*/ 0 h 1210676"/>
              <a:gd name="connsiteX1" fmla="*/ 1210676 w 1210676"/>
              <a:gd name="connsiteY1" fmla="*/ 0 h 1210676"/>
              <a:gd name="connsiteX2" fmla="*/ 1210676 w 1210676"/>
              <a:gd name="connsiteY2" fmla="*/ 1210676 h 1210676"/>
              <a:gd name="connsiteX3" fmla="*/ 0 w 1210676"/>
              <a:gd name="connsiteY3" fmla="*/ 0 h 1210676"/>
            </a:gdLst>
            <a:ahLst/>
            <a:cxnLst>
              <a:cxn ang="0">
                <a:pos x="connsiteX0" y="connsiteY0"/>
              </a:cxn>
              <a:cxn ang="0">
                <a:pos x="connsiteX1" y="connsiteY1"/>
              </a:cxn>
              <a:cxn ang="0">
                <a:pos x="connsiteX2" y="connsiteY2"/>
              </a:cxn>
              <a:cxn ang="0">
                <a:pos x="connsiteX3" y="connsiteY3"/>
              </a:cxn>
            </a:cxnLst>
            <a:rect l="l" t="t" r="r" b="b"/>
            <a:pathLst>
              <a:path w="1210676" h="1210676">
                <a:moveTo>
                  <a:pt x="0" y="0"/>
                </a:moveTo>
                <a:lnTo>
                  <a:pt x="1210676" y="0"/>
                </a:lnTo>
                <a:lnTo>
                  <a:pt x="1210676" y="1210676"/>
                </a:lnTo>
                <a:cubicBezTo>
                  <a:pt x="542038" y="1210676"/>
                  <a:pt x="0" y="668638"/>
                  <a:pt x="0" y="0"/>
                </a:cubicBezTo>
                <a:close/>
              </a:path>
            </a:pathLst>
          </a:custGeom>
          <a:solidFill>
            <a:srgbClr val="00B2A9"/>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picture containing darkness, astronomy, moon&#10;&#10;Description automatically generated">
            <a:extLst>
              <a:ext uri="{FF2B5EF4-FFF2-40B4-BE49-F238E27FC236}">
                <a16:creationId xmlns:a16="http://schemas.microsoft.com/office/drawing/2014/main" id="{E09A1C6B-7192-3CCE-8960-DD50126152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0128" y="5644163"/>
            <a:ext cx="3213669" cy="964101"/>
          </a:xfrm>
          <a:prstGeom prst="rect">
            <a:avLst/>
          </a:prstGeom>
        </p:spPr>
      </p:pic>
      <p:sp>
        <p:nvSpPr>
          <p:cNvPr id="3" name="Content Placeholder 2"/>
          <p:cNvSpPr>
            <a:spLocks noGrp="1"/>
          </p:cNvSpPr>
          <p:nvPr>
            <p:ph idx="1" hasCustomPrompt="1"/>
          </p:nvPr>
        </p:nvSpPr>
        <p:spPr>
          <a:xfrm>
            <a:off x="600810" y="1266629"/>
            <a:ext cx="10972800" cy="729179"/>
          </a:xfrm>
          <a:prstGeom prst="rect">
            <a:avLst/>
          </a:prstGeom>
        </p:spPr>
        <p:txBody>
          <a:bodyPr/>
          <a:lstStyle>
            <a:lvl1pPr marL="0" indent="0">
              <a:buNone/>
              <a:defRPr sz="4400" b="0">
                <a:solidFill>
                  <a:schemeClr val="tx1"/>
                </a:solidFill>
                <a:latin typeface="+mj-lt"/>
              </a:defRPr>
            </a:lvl1pPr>
            <a:lvl2pPr marL="609569" indent="0">
              <a:buNone/>
              <a:defRPr/>
            </a:lvl2pPr>
            <a:lvl3pPr>
              <a:defRPr/>
            </a:lvl3pPr>
            <a:lvl4pPr>
              <a:defRPr/>
            </a:lvl4pPr>
            <a:lvl5pPr>
              <a:defRPr/>
            </a:lvl5pPr>
          </a:lstStyle>
          <a:p>
            <a:pPr lvl="0"/>
            <a:r>
              <a:rPr lang="en-US" dirty="0"/>
              <a:t>INTRODUCTION</a:t>
            </a:r>
          </a:p>
          <a:p>
            <a:pPr lvl="0"/>
            <a:endParaRPr lang="en-US" dirty="0"/>
          </a:p>
        </p:txBody>
      </p:sp>
      <p:sp>
        <p:nvSpPr>
          <p:cNvPr id="7" name="Title 6"/>
          <p:cNvSpPr>
            <a:spLocks noGrp="1"/>
          </p:cNvSpPr>
          <p:nvPr>
            <p:ph type="title" hasCustomPrompt="1"/>
          </p:nvPr>
        </p:nvSpPr>
        <p:spPr>
          <a:xfrm>
            <a:off x="0" y="1"/>
            <a:ext cx="6429557" cy="1080940"/>
          </a:xfrm>
          <a:prstGeom prst="rect">
            <a:avLst/>
          </a:prstGeom>
        </p:spPr>
        <p:txBody>
          <a:bodyPr anchor="ctr"/>
          <a:lstStyle>
            <a:lvl1pPr marL="609585" indent="0" algn="l">
              <a:defRPr sz="1600">
                <a:solidFill>
                  <a:schemeClr val="bg1">
                    <a:lumMod val="65000"/>
                  </a:schemeClr>
                </a:solidFill>
                <a:latin typeface="Gill Sans MT" panose="020B0502020104020203" pitchFamily="34" charset="0"/>
              </a:defRPr>
            </a:lvl1pPr>
          </a:lstStyle>
          <a:p>
            <a:r>
              <a:rPr lang="en-US" dirty="0"/>
              <a:t>TITLE OF SECTION</a:t>
            </a:r>
          </a:p>
        </p:txBody>
      </p:sp>
      <p:sp>
        <p:nvSpPr>
          <p:cNvPr id="12" name="Content Placeholder 2">
            <a:extLst>
              <a:ext uri="{FF2B5EF4-FFF2-40B4-BE49-F238E27FC236}">
                <a16:creationId xmlns:a16="http://schemas.microsoft.com/office/drawing/2014/main" id="{3AEBAA3F-6571-6625-4AFB-8E2F2F3E4BB3}"/>
              </a:ext>
            </a:extLst>
          </p:cNvPr>
          <p:cNvSpPr>
            <a:spLocks noGrp="1"/>
          </p:cNvSpPr>
          <p:nvPr>
            <p:ph idx="10" hasCustomPrompt="1"/>
          </p:nvPr>
        </p:nvSpPr>
        <p:spPr>
          <a:xfrm>
            <a:off x="609600" y="2181496"/>
            <a:ext cx="10972800" cy="3462666"/>
          </a:xfrm>
          <a:prstGeom prst="rect">
            <a:avLst/>
          </a:prstGeom>
        </p:spPr>
        <p:txBody>
          <a:bodyPr/>
          <a:lstStyle>
            <a:lvl1pPr marL="0" indent="0">
              <a:buNone/>
              <a:defRPr sz="3200" b="0">
                <a:solidFill>
                  <a:schemeClr val="tx1"/>
                </a:solidFill>
                <a:latin typeface="+mn-lt"/>
              </a:defRPr>
            </a:lvl1pPr>
            <a:lvl2pPr marL="609569" indent="0">
              <a:buNone/>
              <a:defRPr/>
            </a:lvl2pPr>
            <a:lvl3pPr>
              <a:defRPr/>
            </a:lvl3pPr>
            <a:lvl4pPr>
              <a:defRPr/>
            </a:lvl4pPr>
            <a:lvl5pPr>
              <a:defRPr/>
            </a:lvl5pPr>
          </a:lstStyle>
          <a:p>
            <a:pPr lvl="0"/>
            <a:r>
              <a:rPr lang="en-US" dirty="0"/>
              <a:t>Paragraph copy</a:t>
            </a:r>
          </a:p>
          <a:p>
            <a:pPr lvl="0"/>
            <a:endParaRPr lang="en-US" dirty="0"/>
          </a:p>
        </p:txBody>
      </p:sp>
      <p:sp>
        <p:nvSpPr>
          <p:cNvPr id="9" name="Slide Number Placeholder 5">
            <a:extLst>
              <a:ext uri="{FF2B5EF4-FFF2-40B4-BE49-F238E27FC236}">
                <a16:creationId xmlns:a16="http://schemas.microsoft.com/office/drawing/2014/main" id="{28A00084-6044-43FF-017D-B8D3FCE3896B}"/>
              </a:ext>
            </a:extLst>
          </p:cNvPr>
          <p:cNvSpPr>
            <a:spLocks noGrp="1"/>
          </p:cNvSpPr>
          <p:nvPr>
            <p:ph type="sldNum" sz="quarter" idx="12"/>
          </p:nvPr>
        </p:nvSpPr>
        <p:spPr>
          <a:xfrm>
            <a:off x="11377153" y="297053"/>
            <a:ext cx="602607" cy="486833"/>
          </a:xfrm>
          <a:prstGeom prst="rect">
            <a:avLst/>
          </a:prstGeom>
        </p:spPr>
        <p:txBody>
          <a:bodyPr lIns="0" tIns="0" rIns="0" bIns="0" anchor="ctr"/>
          <a:lstStyle>
            <a:lvl1pPr algn="ctr">
              <a:defRPr sz="1867">
                <a:solidFill>
                  <a:schemeClr val="bg1"/>
                </a:solidFill>
                <a:latin typeface="Gill Sans MT" panose="020B05020201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0D14062-7FB2-4B81-AA80-275C43EE9198}" type="slidenum">
              <a:rPr kumimoji="0" lang="en-CA" sz="1867" b="0" i="0" u="none" strike="noStrike" kern="1200" cap="none" spc="0" normalizeH="0" baseline="0" noProof="0" smtClean="0">
                <a:ln>
                  <a:noFill/>
                </a:ln>
                <a:solidFill>
                  <a:prstClr val="white"/>
                </a:solidFill>
                <a:effectLst/>
                <a:uLnTx/>
                <a:uFillTx/>
                <a:latin typeface="Gill Sans MT" panose="020B0502020104020203"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CA" sz="1867"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cxnSp>
        <p:nvCxnSpPr>
          <p:cNvPr id="5" name="Straight Connector 4">
            <a:extLst>
              <a:ext uri="{FF2B5EF4-FFF2-40B4-BE49-F238E27FC236}">
                <a16:creationId xmlns:a16="http://schemas.microsoft.com/office/drawing/2014/main" id="{01E77077-FC0B-8A5A-D95A-FFDA75F41F68}"/>
              </a:ext>
            </a:extLst>
          </p:cNvPr>
          <p:cNvCxnSpPr>
            <a:cxnSpLocks/>
          </p:cNvCxnSpPr>
          <p:nvPr userDrawn="1"/>
        </p:nvCxnSpPr>
        <p:spPr>
          <a:xfrm flipH="1">
            <a:off x="609600" y="6118115"/>
            <a:ext cx="8078051" cy="0"/>
          </a:xfrm>
          <a:prstGeom prst="line">
            <a:avLst/>
          </a:prstGeom>
          <a:ln>
            <a:solidFill>
              <a:srgbClr val="00B2A9"/>
            </a:solidFill>
          </a:ln>
          <a:effectLst/>
        </p:spPr>
        <p:style>
          <a:lnRef idx="2">
            <a:schemeClr val="accent1"/>
          </a:lnRef>
          <a:fillRef idx="0">
            <a:schemeClr val="accent1"/>
          </a:fillRef>
          <a:effectRef idx="1">
            <a:schemeClr val="accent1"/>
          </a:effectRef>
          <a:fontRef idx="minor">
            <a:schemeClr val="tx1"/>
          </a:fontRef>
        </p:style>
      </p:cxnSp>
      <p:sp>
        <p:nvSpPr>
          <p:cNvPr id="13" name="Date Placeholder 3">
            <a:extLst>
              <a:ext uri="{FF2B5EF4-FFF2-40B4-BE49-F238E27FC236}">
                <a16:creationId xmlns:a16="http://schemas.microsoft.com/office/drawing/2014/main" id="{571ACAD2-F478-2399-1A22-83354E2908B3}"/>
              </a:ext>
            </a:extLst>
          </p:cNvPr>
          <p:cNvSpPr>
            <a:spLocks noGrp="1"/>
          </p:cNvSpPr>
          <p:nvPr>
            <p:ph type="dt" sz="half" idx="2"/>
          </p:nvPr>
        </p:nvSpPr>
        <p:spPr>
          <a:xfrm>
            <a:off x="152400" y="6492874"/>
            <a:ext cx="5190390" cy="365125"/>
          </a:xfrm>
          <a:prstGeom prst="rect">
            <a:avLst/>
          </a:prstGeom>
        </p:spPr>
        <p:txBody>
          <a:bodyPr vert="horz" lIns="91440" tIns="45720" rIns="91440" bIns="45720" rtlCol="0" anchor="t"/>
          <a:lstStyle>
            <a:lvl1pPr algn="l">
              <a:defRPr sz="1400">
                <a:solidFill>
                  <a:schemeClr val="tx1">
                    <a:tint val="75000"/>
                  </a:schemeClr>
                </a:solidFill>
                <a:latin typeface="Gill Sans MT" panose="020B0502020104020203" pitchFamily="34"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US"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2805416650"/>
      </p:ext>
    </p:extLst>
  </p:cSld>
  <p:clrMapOvr>
    <a:masterClrMapping/>
  </p:clrMapOvr>
  <p:extLst>
    <p:ext uri="{DCECCB84-F9BA-43D5-87BE-67443E8EF086}">
      <p15:sldGuideLst xmlns:p15="http://schemas.microsoft.com/office/powerpoint/2012/main">
        <p15:guide id="1" orient="horz" pos="1078">
          <p15:clr>
            <a:srgbClr val="FBAE40"/>
          </p15:clr>
        </p15:guide>
        <p15:guide id="2" pos="453">
          <p15:clr>
            <a:srgbClr val="FBAE40"/>
          </p15:clr>
        </p15:guide>
        <p15:guide id="3" orient="horz" pos="156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259EFBE1-38D9-C0F3-0B80-73B0D3941271}"/>
              </a:ext>
            </a:extLst>
          </p:cNvPr>
          <p:cNvSpPr/>
          <p:nvPr userDrawn="1"/>
        </p:nvSpPr>
        <p:spPr>
          <a:xfrm>
            <a:off x="10981324" y="0"/>
            <a:ext cx="1210676" cy="1210676"/>
          </a:xfrm>
          <a:custGeom>
            <a:avLst/>
            <a:gdLst>
              <a:gd name="connsiteX0" fmla="*/ 0 w 1210676"/>
              <a:gd name="connsiteY0" fmla="*/ 0 h 1210676"/>
              <a:gd name="connsiteX1" fmla="*/ 1210676 w 1210676"/>
              <a:gd name="connsiteY1" fmla="*/ 0 h 1210676"/>
              <a:gd name="connsiteX2" fmla="*/ 1210676 w 1210676"/>
              <a:gd name="connsiteY2" fmla="*/ 1210676 h 1210676"/>
              <a:gd name="connsiteX3" fmla="*/ 0 w 1210676"/>
              <a:gd name="connsiteY3" fmla="*/ 0 h 1210676"/>
            </a:gdLst>
            <a:ahLst/>
            <a:cxnLst>
              <a:cxn ang="0">
                <a:pos x="connsiteX0" y="connsiteY0"/>
              </a:cxn>
              <a:cxn ang="0">
                <a:pos x="connsiteX1" y="connsiteY1"/>
              </a:cxn>
              <a:cxn ang="0">
                <a:pos x="connsiteX2" y="connsiteY2"/>
              </a:cxn>
              <a:cxn ang="0">
                <a:pos x="connsiteX3" y="connsiteY3"/>
              </a:cxn>
            </a:cxnLst>
            <a:rect l="l" t="t" r="r" b="b"/>
            <a:pathLst>
              <a:path w="1210676" h="1210676">
                <a:moveTo>
                  <a:pt x="0" y="0"/>
                </a:moveTo>
                <a:lnTo>
                  <a:pt x="1210676" y="0"/>
                </a:lnTo>
                <a:lnTo>
                  <a:pt x="1210676" y="1210676"/>
                </a:lnTo>
                <a:cubicBezTo>
                  <a:pt x="542038" y="1210676"/>
                  <a:pt x="0" y="668638"/>
                  <a:pt x="0" y="0"/>
                </a:cubicBezTo>
                <a:close/>
              </a:path>
            </a:pathLst>
          </a:custGeom>
          <a:solidFill>
            <a:srgbClr val="00B2A9"/>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 Placeholder 10">
            <a:extLst>
              <a:ext uri="{FF2B5EF4-FFF2-40B4-BE49-F238E27FC236}">
                <a16:creationId xmlns:a16="http://schemas.microsoft.com/office/drawing/2014/main" id="{ABC24C5A-C27D-1687-7BC3-DB9342521D7B}"/>
              </a:ext>
            </a:extLst>
          </p:cNvPr>
          <p:cNvSpPr>
            <a:spLocks noGrp="1"/>
          </p:cNvSpPr>
          <p:nvPr>
            <p:ph type="body" sz="quarter" idx="14"/>
          </p:nvPr>
        </p:nvSpPr>
        <p:spPr>
          <a:xfrm>
            <a:off x="609600" y="1371600"/>
            <a:ext cx="10999788" cy="4281849"/>
          </a:xfrm>
          <a:prstGeom prst="rect">
            <a:avLst/>
          </a:prstGeom>
        </p:spPr>
        <p:txBody>
          <a:bodyPr/>
          <a:lstStyle>
            <a:lvl1pPr marL="0" indent="0">
              <a:buFontTx/>
              <a:buNone/>
              <a:defRPr sz="3200">
                <a:solidFill>
                  <a:schemeClr val="tx1"/>
                </a:solidFill>
                <a:latin typeface="+mn-lt"/>
              </a:defRPr>
            </a:lvl1pPr>
            <a:lvl2pPr marL="990551" indent="-380982">
              <a:buFont typeface="Courier New" panose="02070309020205020404" pitchFamily="49" charset="0"/>
              <a:buChar char="o"/>
              <a:defRPr sz="2800">
                <a:solidFill>
                  <a:schemeClr val="tx1"/>
                </a:solidFill>
                <a:latin typeface="+mn-lt"/>
              </a:defRPr>
            </a:lvl2pPr>
            <a:lvl3pPr marL="1523923" indent="-304784">
              <a:buFont typeface="Wingdings" panose="05000000000000000000" pitchFamily="2" charset="2"/>
              <a:buChar char="§"/>
              <a:defRPr sz="2400">
                <a:solidFill>
                  <a:schemeClr val="tx1"/>
                </a:solidFill>
                <a:latin typeface="+mn-lt"/>
              </a:defRPr>
            </a:lvl3pPr>
            <a:lvl4pPr>
              <a:defRPr sz="2400">
                <a:solidFill>
                  <a:schemeClr val="tx1"/>
                </a:solidFill>
                <a:latin typeface="+mn-lt"/>
              </a:defRPr>
            </a:lvl4pPr>
            <a:lvl5pPr>
              <a:defRPr sz="2000">
                <a:solidFill>
                  <a:schemeClr val="tx1"/>
                </a:solidFill>
                <a:latin typeface="+mn-lt"/>
              </a:defRPr>
            </a:lvl5p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8" name="Slide Number Placeholder 5">
            <a:extLst>
              <a:ext uri="{FF2B5EF4-FFF2-40B4-BE49-F238E27FC236}">
                <a16:creationId xmlns:a16="http://schemas.microsoft.com/office/drawing/2014/main" id="{5B1C714F-2C24-52EA-46DC-DE0DBB096D7F}"/>
              </a:ext>
            </a:extLst>
          </p:cNvPr>
          <p:cNvSpPr>
            <a:spLocks noGrp="1"/>
          </p:cNvSpPr>
          <p:nvPr>
            <p:ph type="sldNum" sz="quarter" idx="12"/>
          </p:nvPr>
        </p:nvSpPr>
        <p:spPr>
          <a:xfrm>
            <a:off x="11377153" y="297053"/>
            <a:ext cx="602607" cy="486833"/>
          </a:xfrm>
          <a:prstGeom prst="rect">
            <a:avLst/>
          </a:prstGeom>
        </p:spPr>
        <p:txBody>
          <a:bodyPr lIns="0" tIns="0" rIns="0" bIns="0" anchor="ctr"/>
          <a:lstStyle>
            <a:lvl1pPr algn="ctr">
              <a:defRPr sz="1867">
                <a:solidFill>
                  <a:schemeClr val="bg1"/>
                </a:solidFill>
                <a:latin typeface="Gill Sans MT" panose="020B05020201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0D14062-7FB2-4B81-AA80-275C43EE9198}" type="slidenum">
              <a:rPr kumimoji="0" lang="en-CA" sz="1867" b="0" i="0" u="none" strike="noStrike" kern="1200" cap="none" spc="0" normalizeH="0" baseline="0" noProof="0" smtClean="0">
                <a:ln>
                  <a:noFill/>
                </a:ln>
                <a:solidFill>
                  <a:prstClr val="white"/>
                </a:solidFill>
                <a:effectLst/>
                <a:uLnTx/>
                <a:uFillTx/>
                <a:latin typeface="Gill Sans MT" panose="020B0502020104020203"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CA" sz="1867"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cxnSp>
        <p:nvCxnSpPr>
          <p:cNvPr id="9" name="Straight Connector 8">
            <a:extLst>
              <a:ext uri="{FF2B5EF4-FFF2-40B4-BE49-F238E27FC236}">
                <a16:creationId xmlns:a16="http://schemas.microsoft.com/office/drawing/2014/main" id="{2B16449D-8CB2-C8B3-2970-82D726BD05D1}"/>
              </a:ext>
            </a:extLst>
          </p:cNvPr>
          <p:cNvCxnSpPr>
            <a:cxnSpLocks/>
          </p:cNvCxnSpPr>
          <p:nvPr userDrawn="1"/>
        </p:nvCxnSpPr>
        <p:spPr>
          <a:xfrm flipH="1">
            <a:off x="609600" y="6118115"/>
            <a:ext cx="8078051" cy="0"/>
          </a:xfrm>
          <a:prstGeom prst="line">
            <a:avLst/>
          </a:prstGeom>
          <a:ln>
            <a:solidFill>
              <a:srgbClr val="00B2A9"/>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F796006E-BFB0-6E0B-6A71-99D0AEFE4A6F}"/>
              </a:ext>
            </a:extLst>
          </p:cNvPr>
          <p:cNvSpPr>
            <a:spLocks noGrp="1"/>
          </p:cNvSpPr>
          <p:nvPr>
            <p:ph idx="1" hasCustomPrompt="1"/>
          </p:nvPr>
        </p:nvSpPr>
        <p:spPr>
          <a:xfrm>
            <a:off x="609600" y="297053"/>
            <a:ext cx="10357647" cy="854990"/>
          </a:xfrm>
          <a:prstGeom prst="rect">
            <a:avLst/>
          </a:prstGeom>
        </p:spPr>
        <p:txBody>
          <a:bodyPr/>
          <a:lstStyle>
            <a:lvl1pPr marL="0" indent="0">
              <a:buNone/>
              <a:defRPr sz="4400" b="0">
                <a:solidFill>
                  <a:schemeClr val="tx1"/>
                </a:solidFill>
                <a:latin typeface="+mn-lt"/>
              </a:defRPr>
            </a:lvl1pPr>
            <a:lvl2pPr marL="609569" indent="0">
              <a:buNone/>
              <a:defRPr/>
            </a:lvl2pPr>
            <a:lvl3pPr>
              <a:defRPr/>
            </a:lvl3pPr>
            <a:lvl4pPr>
              <a:defRPr/>
            </a:lvl4pPr>
            <a:lvl5pPr>
              <a:defRPr/>
            </a:lvl5pPr>
          </a:lstStyle>
          <a:p>
            <a:pPr lvl="0"/>
            <a:r>
              <a:rPr lang="en-CA" noProof="0" dirty="0"/>
              <a:t>INTRODUCTION</a:t>
            </a:r>
          </a:p>
          <a:p>
            <a:pPr lvl="0"/>
            <a:endParaRPr lang="en-CA" noProof="0" dirty="0"/>
          </a:p>
        </p:txBody>
      </p:sp>
      <p:pic>
        <p:nvPicPr>
          <p:cNvPr id="12" name="Picture 11" descr="A picture containing darkness, astronomy, moon&#10;&#10;Description automatically generated">
            <a:extLst>
              <a:ext uri="{FF2B5EF4-FFF2-40B4-BE49-F238E27FC236}">
                <a16:creationId xmlns:a16="http://schemas.microsoft.com/office/drawing/2014/main" id="{CF414A0C-8C85-F461-C5B2-0947CE4BDB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0128" y="5644163"/>
            <a:ext cx="3213669" cy="964101"/>
          </a:xfrm>
          <a:prstGeom prst="rect">
            <a:avLst/>
          </a:prstGeom>
        </p:spPr>
      </p:pic>
      <p:sp>
        <p:nvSpPr>
          <p:cNvPr id="13" name="Date Placeholder 3">
            <a:extLst>
              <a:ext uri="{FF2B5EF4-FFF2-40B4-BE49-F238E27FC236}">
                <a16:creationId xmlns:a16="http://schemas.microsoft.com/office/drawing/2014/main" id="{5BBBE0C5-7D5A-71C3-F070-2F2132012DA4}"/>
              </a:ext>
            </a:extLst>
          </p:cNvPr>
          <p:cNvSpPr>
            <a:spLocks noGrp="1"/>
          </p:cNvSpPr>
          <p:nvPr>
            <p:ph type="dt" sz="half" idx="2"/>
          </p:nvPr>
        </p:nvSpPr>
        <p:spPr>
          <a:xfrm>
            <a:off x="76200" y="6492875"/>
            <a:ext cx="5495190" cy="365125"/>
          </a:xfrm>
          <a:prstGeom prst="rect">
            <a:avLst/>
          </a:prstGeom>
        </p:spPr>
        <p:txBody>
          <a:bodyPr vert="horz" lIns="91440" tIns="45720" rIns="91440" bIns="45720" rtlCol="0" anchor="t"/>
          <a:lstStyle>
            <a:lvl1pPr algn="l">
              <a:defRPr sz="1400">
                <a:solidFill>
                  <a:schemeClr val="tx1">
                    <a:tint val="75000"/>
                  </a:schemeClr>
                </a:solidFill>
                <a:latin typeface="Gill Sans MT" panose="020B0502020104020203" pitchFamily="34"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3187963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DAFEE7C3-F9B6-634F-5A73-28A0ABDE801E}"/>
              </a:ext>
            </a:extLst>
          </p:cNvPr>
          <p:cNvSpPr/>
          <p:nvPr userDrawn="1"/>
        </p:nvSpPr>
        <p:spPr>
          <a:xfrm>
            <a:off x="10981324" y="0"/>
            <a:ext cx="1210676" cy="1210676"/>
          </a:xfrm>
          <a:custGeom>
            <a:avLst/>
            <a:gdLst>
              <a:gd name="connsiteX0" fmla="*/ 0 w 1210676"/>
              <a:gd name="connsiteY0" fmla="*/ 0 h 1210676"/>
              <a:gd name="connsiteX1" fmla="*/ 1210676 w 1210676"/>
              <a:gd name="connsiteY1" fmla="*/ 0 h 1210676"/>
              <a:gd name="connsiteX2" fmla="*/ 1210676 w 1210676"/>
              <a:gd name="connsiteY2" fmla="*/ 1210676 h 1210676"/>
              <a:gd name="connsiteX3" fmla="*/ 0 w 1210676"/>
              <a:gd name="connsiteY3" fmla="*/ 0 h 1210676"/>
            </a:gdLst>
            <a:ahLst/>
            <a:cxnLst>
              <a:cxn ang="0">
                <a:pos x="connsiteX0" y="connsiteY0"/>
              </a:cxn>
              <a:cxn ang="0">
                <a:pos x="connsiteX1" y="connsiteY1"/>
              </a:cxn>
              <a:cxn ang="0">
                <a:pos x="connsiteX2" y="connsiteY2"/>
              </a:cxn>
              <a:cxn ang="0">
                <a:pos x="connsiteX3" y="connsiteY3"/>
              </a:cxn>
            </a:cxnLst>
            <a:rect l="l" t="t" r="r" b="b"/>
            <a:pathLst>
              <a:path w="1210676" h="1210676">
                <a:moveTo>
                  <a:pt x="0" y="0"/>
                </a:moveTo>
                <a:lnTo>
                  <a:pt x="1210676" y="0"/>
                </a:lnTo>
                <a:lnTo>
                  <a:pt x="1210676" y="1210676"/>
                </a:lnTo>
                <a:cubicBezTo>
                  <a:pt x="542038" y="1210676"/>
                  <a:pt x="0" y="668638"/>
                  <a:pt x="0" y="0"/>
                </a:cubicBezTo>
                <a:close/>
              </a:path>
            </a:pathLst>
          </a:custGeom>
          <a:solidFill>
            <a:srgbClr val="00B2A9"/>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Slide Number Placeholder 5">
            <a:extLst>
              <a:ext uri="{FF2B5EF4-FFF2-40B4-BE49-F238E27FC236}">
                <a16:creationId xmlns:a16="http://schemas.microsoft.com/office/drawing/2014/main" id="{43B51B67-5AB7-3CBA-E098-0F5F45D7B307}"/>
              </a:ext>
            </a:extLst>
          </p:cNvPr>
          <p:cNvSpPr>
            <a:spLocks noGrp="1"/>
          </p:cNvSpPr>
          <p:nvPr>
            <p:ph type="sldNum" sz="quarter" idx="12"/>
          </p:nvPr>
        </p:nvSpPr>
        <p:spPr>
          <a:xfrm>
            <a:off x="11377153" y="297053"/>
            <a:ext cx="602607" cy="486833"/>
          </a:xfrm>
          <a:prstGeom prst="rect">
            <a:avLst/>
          </a:prstGeom>
        </p:spPr>
        <p:txBody>
          <a:bodyPr lIns="0" tIns="0" rIns="0" bIns="0" anchor="ctr"/>
          <a:lstStyle>
            <a:lvl1pPr algn="ctr">
              <a:defRPr sz="1867">
                <a:solidFill>
                  <a:schemeClr val="bg1"/>
                </a:solidFill>
                <a:latin typeface="Gill Sans MT" panose="020B05020201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0D14062-7FB2-4B81-AA80-275C43EE9198}" type="slidenum">
              <a:rPr kumimoji="0" lang="en-CA" sz="1867" b="0" i="0" u="none" strike="noStrike" kern="1200" cap="none" spc="0" normalizeH="0" baseline="0" noProof="0" smtClean="0">
                <a:ln>
                  <a:noFill/>
                </a:ln>
                <a:solidFill>
                  <a:prstClr val="white"/>
                </a:solidFill>
                <a:effectLst/>
                <a:uLnTx/>
                <a:uFillTx/>
                <a:latin typeface="Gill Sans MT" panose="020B0502020104020203"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CA" sz="1867"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cxnSp>
        <p:nvCxnSpPr>
          <p:cNvPr id="15" name="Straight Connector 14">
            <a:extLst>
              <a:ext uri="{FF2B5EF4-FFF2-40B4-BE49-F238E27FC236}">
                <a16:creationId xmlns:a16="http://schemas.microsoft.com/office/drawing/2014/main" id="{A4DACF61-F277-AD12-3C1B-A0185D480E27}"/>
              </a:ext>
            </a:extLst>
          </p:cNvPr>
          <p:cNvCxnSpPr>
            <a:cxnSpLocks/>
          </p:cNvCxnSpPr>
          <p:nvPr userDrawn="1"/>
        </p:nvCxnSpPr>
        <p:spPr>
          <a:xfrm flipH="1">
            <a:off x="609600" y="6118115"/>
            <a:ext cx="8078051" cy="0"/>
          </a:xfrm>
          <a:prstGeom prst="line">
            <a:avLst/>
          </a:prstGeom>
          <a:ln>
            <a:solidFill>
              <a:srgbClr val="00B2A9"/>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a:extLst>
              <a:ext uri="{FF2B5EF4-FFF2-40B4-BE49-F238E27FC236}">
                <a16:creationId xmlns:a16="http://schemas.microsoft.com/office/drawing/2014/main" id="{7DE2D56A-5C00-445C-68AA-74A057BA7444}"/>
              </a:ext>
            </a:extLst>
          </p:cNvPr>
          <p:cNvSpPr>
            <a:spLocks noGrp="1"/>
          </p:cNvSpPr>
          <p:nvPr>
            <p:ph idx="1" hasCustomPrompt="1"/>
          </p:nvPr>
        </p:nvSpPr>
        <p:spPr>
          <a:xfrm>
            <a:off x="609600" y="297053"/>
            <a:ext cx="10357647" cy="854986"/>
          </a:xfrm>
          <a:prstGeom prst="rect">
            <a:avLst/>
          </a:prstGeom>
        </p:spPr>
        <p:txBody>
          <a:bodyPr/>
          <a:lstStyle>
            <a:lvl1pPr marL="0" indent="0">
              <a:buNone/>
              <a:defRPr sz="4400" b="0">
                <a:solidFill>
                  <a:schemeClr val="tx1"/>
                </a:solidFill>
                <a:latin typeface="+mn-lt"/>
              </a:defRPr>
            </a:lvl1pPr>
            <a:lvl2pPr marL="609569" indent="0">
              <a:buNone/>
              <a:defRPr/>
            </a:lvl2pPr>
            <a:lvl3pPr>
              <a:defRPr/>
            </a:lvl3pPr>
            <a:lvl4pPr>
              <a:defRPr/>
            </a:lvl4pPr>
            <a:lvl5pPr>
              <a:defRPr/>
            </a:lvl5pPr>
          </a:lstStyle>
          <a:p>
            <a:pPr lvl="0"/>
            <a:r>
              <a:rPr lang="en-US" dirty="0"/>
              <a:t>INTRODUCTION</a:t>
            </a:r>
          </a:p>
          <a:p>
            <a:pPr lvl="0"/>
            <a:endParaRPr lang="en-US" dirty="0"/>
          </a:p>
        </p:txBody>
      </p:sp>
      <p:sp>
        <p:nvSpPr>
          <p:cNvPr id="17" name="Text Placeholder 10">
            <a:extLst>
              <a:ext uri="{FF2B5EF4-FFF2-40B4-BE49-F238E27FC236}">
                <a16:creationId xmlns:a16="http://schemas.microsoft.com/office/drawing/2014/main" id="{10C0E141-29FF-95C7-CB20-746B5DB74D8D}"/>
              </a:ext>
            </a:extLst>
          </p:cNvPr>
          <p:cNvSpPr>
            <a:spLocks noGrp="1"/>
          </p:cNvSpPr>
          <p:nvPr>
            <p:ph type="body" sz="quarter" idx="14"/>
          </p:nvPr>
        </p:nvSpPr>
        <p:spPr>
          <a:xfrm>
            <a:off x="609599" y="1371604"/>
            <a:ext cx="4947139" cy="4281845"/>
          </a:xfrm>
          <a:prstGeom prst="rect">
            <a:avLst/>
          </a:prstGeom>
        </p:spPr>
        <p:txBody>
          <a:bodyPr/>
          <a:lstStyle>
            <a:lvl1pPr marL="0" indent="0">
              <a:buFontTx/>
              <a:buNone/>
              <a:defRPr sz="3200">
                <a:solidFill>
                  <a:schemeClr val="tx1"/>
                </a:solidFill>
                <a:latin typeface="+mn-lt"/>
              </a:defRPr>
            </a:lvl1pPr>
            <a:lvl2pPr marL="990551" indent="-380982">
              <a:buFont typeface="Arial" panose="020B0604020202020204" pitchFamily="34" charset="0"/>
              <a:buChar char="•"/>
              <a:defRPr sz="3200">
                <a:solidFill>
                  <a:schemeClr val="tx1"/>
                </a:solidFill>
                <a:latin typeface="+mn-lt"/>
              </a:defRPr>
            </a:lvl2pPr>
            <a:lvl3pPr>
              <a:defRPr sz="2800">
                <a:solidFill>
                  <a:schemeClr val="tx1"/>
                </a:solidFill>
                <a:latin typeface="+mn-lt"/>
              </a:defRPr>
            </a:lvl3pPr>
            <a:lvl4pPr>
              <a:defRPr sz="2400">
                <a:solidFill>
                  <a:schemeClr val="tx1"/>
                </a:solidFill>
                <a:latin typeface="+mn-lt"/>
              </a:defRPr>
            </a:lvl4pPr>
            <a:lvl5pPr>
              <a:defRPr sz="20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0">
            <a:extLst>
              <a:ext uri="{FF2B5EF4-FFF2-40B4-BE49-F238E27FC236}">
                <a16:creationId xmlns:a16="http://schemas.microsoft.com/office/drawing/2014/main" id="{7E286FCE-906A-6629-EB09-1AE46AC8FE09}"/>
              </a:ext>
            </a:extLst>
          </p:cNvPr>
          <p:cNvSpPr>
            <a:spLocks noGrp="1"/>
          </p:cNvSpPr>
          <p:nvPr>
            <p:ph type="body" sz="quarter" idx="15"/>
          </p:nvPr>
        </p:nvSpPr>
        <p:spPr>
          <a:xfrm>
            <a:off x="6025660" y="1371604"/>
            <a:ext cx="4947139" cy="4281845"/>
          </a:xfrm>
          <a:prstGeom prst="rect">
            <a:avLst/>
          </a:prstGeom>
        </p:spPr>
        <p:txBody>
          <a:bodyPr/>
          <a:lstStyle>
            <a:lvl1pPr marL="0" indent="0">
              <a:buFontTx/>
              <a:buNone/>
              <a:defRPr sz="3200">
                <a:solidFill>
                  <a:schemeClr val="tx1"/>
                </a:solidFill>
                <a:latin typeface="+mn-lt"/>
              </a:defRPr>
            </a:lvl1pPr>
            <a:lvl2pPr marL="990551" indent="-380982">
              <a:buFont typeface="Arial" panose="020B0604020202020204" pitchFamily="34" charset="0"/>
              <a:buChar char="•"/>
              <a:defRPr sz="3200">
                <a:solidFill>
                  <a:schemeClr val="tx1"/>
                </a:solidFill>
                <a:latin typeface="+mn-lt"/>
              </a:defRPr>
            </a:lvl2pPr>
            <a:lvl3pPr>
              <a:defRPr sz="2800">
                <a:solidFill>
                  <a:schemeClr val="tx1"/>
                </a:solidFill>
                <a:latin typeface="+mn-lt"/>
              </a:defRPr>
            </a:lvl3pPr>
            <a:lvl4pPr>
              <a:defRPr sz="2400">
                <a:solidFill>
                  <a:schemeClr val="tx1"/>
                </a:solidFill>
                <a:latin typeface="+mn-lt"/>
              </a:defRPr>
            </a:lvl4pPr>
            <a:lvl5pPr>
              <a:defRPr sz="20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23" descr="A picture containing darkness, astronomy, moon&#10;&#10;Description automatically generated">
            <a:extLst>
              <a:ext uri="{FF2B5EF4-FFF2-40B4-BE49-F238E27FC236}">
                <a16:creationId xmlns:a16="http://schemas.microsoft.com/office/drawing/2014/main" id="{6255A1A0-BE36-649C-38E5-653D76F74A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0128" y="5644163"/>
            <a:ext cx="3213669" cy="964101"/>
          </a:xfrm>
          <a:prstGeom prst="rect">
            <a:avLst/>
          </a:prstGeom>
        </p:spPr>
      </p:pic>
      <p:sp>
        <p:nvSpPr>
          <p:cNvPr id="2" name="Date Placeholder 3">
            <a:extLst>
              <a:ext uri="{FF2B5EF4-FFF2-40B4-BE49-F238E27FC236}">
                <a16:creationId xmlns:a16="http://schemas.microsoft.com/office/drawing/2014/main" id="{51002B35-3B07-DB87-FFE9-9272504418BA}"/>
              </a:ext>
            </a:extLst>
          </p:cNvPr>
          <p:cNvSpPr txBox="1">
            <a:spLocks/>
          </p:cNvSpPr>
          <p:nvPr userDrawn="1"/>
        </p:nvSpPr>
        <p:spPr>
          <a:xfrm>
            <a:off x="65406" y="6487088"/>
            <a:ext cx="5495190" cy="365125"/>
          </a:xfrm>
          <a:prstGeom prst="rect">
            <a:avLst/>
          </a:prstGeom>
        </p:spPr>
        <p:txBody>
          <a:bodyPr vert="horz" lIns="91440" tIns="45720" rIns="91440" bIns="45720" rtlCol="0" anchor="t"/>
          <a:lstStyle>
            <a:defPPr>
              <a:defRPr lang="en-US"/>
            </a:defPPr>
            <a:lvl1pPr marL="0" algn="l" defTabSz="914400" rtl="0" eaLnBrk="1" latinLnBrk="0" hangingPunct="1">
              <a:defRPr sz="1400" kern="1200">
                <a:solidFill>
                  <a:schemeClr val="tx1">
                    <a:tint val="75000"/>
                  </a:schemeClr>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2812840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00B2A9"/>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BF27518-D0DD-6949-1681-2A07ED04BFDF}"/>
              </a:ext>
            </a:extLst>
          </p:cNvPr>
          <p:cNvSpPr>
            <a:spLocks noGrp="1"/>
          </p:cNvSpPr>
          <p:nvPr>
            <p:ph type="pic" sz="quarter" idx="10" hasCustomPrompt="1"/>
          </p:nvPr>
        </p:nvSpPr>
        <p:spPr>
          <a:xfrm>
            <a:off x="536574" y="506412"/>
            <a:ext cx="4922393" cy="5845175"/>
          </a:xfrm>
          <a:prstGeom prst="rect">
            <a:avLst/>
          </a:prstGeom>
        </p:spPr>
        <p:txBody>
          <a:bodyPr/>
          <a:lstStyle>
            <a:lvl1pPr marL="0" indent="0">
              <a:buNone/>
              <a:defRPr sz="2000" b="1">
                <a:solidFill>
                  <a:schemeClr val="tx1"/>
                </a:solidFill>
                <a:latin typeface="Gill Sans MT" panose="020B0502020104020203" pitchFamily="34" charset="77"/>
              </a:defRPr>
            </a:lvl1pPr>
          </a:lstStyle>
          <a:p>
            <a:r>
              <a:rPr lang="en-US" dirty="0"/>
              <a:t>Insert picture</a:t>
            </a:r>
          </a:p>
        </p:txBody>
      </p:sp>
      <p:sp>
        <p:nvSpPr>
          <p:cNvPr id="20" name="Freeform 19">
            <a:extLst>
              <a:ext uri="{FF2B5EF4-FFF2-40B4-BE49-F238E27FC236}">
                <a16:creationId xmlns:a16="http://schemas.microsoft.com/office/drawing/2014/main" id="{BAB5F0B3-996A-3F27-207E-25A557DADBE5}"/>
              </a:ext>
            </a:extLst>
          </p:cNvPr>
          <p:cNvSpPr/>
          <p:nvPr userDrawn="1"/>
        </p:nvSpPr>
        <p:spPr>
          <a:xfrm>
            <a:off x="3456432" y="-1"/>
            <a:ext cx="8735568" cy="6858000"/>
          </a:xfrm>
          <a:custGeom>
            <a:avLst/>
            <a:gdLst>
              <a:gd name="connsiteX0" fmla="*/ 2155405 w 8735568"/>
              <a:gd name="connsiteY0" fmla="*/ 0 h 6858000"/>
              <a:gd name="connsiteX1" fmla="*/ 2266322 w 8735568"/>
              <a:gd name="connsiteY1" fmla="*/ 4462 h 6858000"/>
              <a:gd name="connsiteX2" fmla="*/ 2331720 w 8735568"/>
              <a:gd name="connsiteY2" fmla="*/ 12373 h 6858000"/>
              <a:gd name="connsiteX3" fmla="*/ 2331720 w 8735568"/>
              <a:gd name="connsiteY3" fmla="*/ 0 h 6858000"/>
              <a:gd name="connsiteX4" fmla="*/ 8735568 w 8735568"/>
              <a:gd name="connsiteY4" fmla="*/ 0 h 6858000"/>
              <a:gd name="connsiteX5" fmla="*/ 8735568 w 8735568"/>
              <a:gd name="connsiteY5" fmla="*/ 6858000 h 6858000"/>
              <a:gd name="connsiteX6" fmla="*/ 2331720 w 8735568"/>
              <a:gd name="connsiteY6" fmla="*/ 6858000 h 6858000"/>
              <a:gd name="connsiteX7" fmla="*/ 2331720 w 8735568"/>
              <a:gd name="connsiteY7" fmla="*/ 6845627 h 6858000"/>
              <a:gd name="connsiteX8" fmla="*/ 2266322 w 8735568"/>
              <a:gd name="connsiteY8" fmla="*/ 6853538 h 6858000"/>
              <a:gd name="connsiteX9" fmla="*/ 2155405 w 8735568"/>
              <a:gd name="connsiteY9" fmla="*/ 6858000 h 6858000"/>
              <a:gd name="connsiteX10" fmla="*/ 0 w 8735568"/>
              <a:gd name="connsiteY10" fmla="*/ 3429000 h 6858000"/>
              <a:gd name="connsiteX11" fmla="*/ 2155405 w 8735568"/>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5568" h="6858000">
                <a:moveTo>
                  <a:pt x="2155405" y="0"/>
                </a:moveTo>
                <a:cubicBezTo>
                  <a:pt x="2192605" y="0"/>
                  <a:pt x="2229585" y="1499"/>
                  <a:pt x="2266322" y="4462"/>
                </a:cubicBezTo>
                <a:lnTo>
                  <a:pt x="2331720" y="12373"/>
                </a:lnTo>
                <a:lnTo>
                  <a:pt x="2331720" y="0"/>
                </a:lnTo>
                <a:lnTo>
                  <a:pt x="8735568" y="0"/>
                </a:lnTo>
                <a:lnTo>
                  <a:pt x="8735568" y="6858000"/>
                </a:lnTo>
                <a:lnTo>
                  <a:pt x="2331720" y="6858000"/>
                </a:lnTo>
                <a:lnTo>
                  <a:pt x="2331720" y="6845627"/>
                </a:lnTo>
                <a:lnTo>
                  <a:pt x="2266322" y="6853538"/>
                </a:lnTo>
                <a:cubicBezTo>
                  <a:pt x="2229585" y="6856501"/>
                  <a:pt x="2192605" y="6858000"/>
                  <a:pt x="2155405" y="6858000"/>
                </a:cubicBezTo>
                <a:cubicBezTo>
                  <a:pt x="965008" y="6858000"/>
                  <a:pt x="0" y="5322784"/>
                  <a:pt x="0" y="3429000"/>
                </a:cubicBezTo>
                <a:cubicBezTo>
                  <a:pt x="0" y="1535216"/>
                  <a:pt x="965008" y="0"/>
                  <a:pt x="2155405" y="0"/>
                </a:cubicBezTo>
                <a:close/>
              </a:path>
            </a:pathLst>
          </a:custGeom>
          <a:solidFill>
            <a:srgbClr val="00B2A9"/>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descr="A black background with white text&#10;&#10;Description automatically generated with low confidence">
            <a:extLst>
              <a:ext uri="{FF2B5EF4-FFF2-40B4-BE49-F238E27FC236}">
                <a16:creationId xmlns:a16="http://schemas.microsoft.com/office/drawing/2014/main" id="{4A89AFC9-C455-9E30-9C52-6A20F81DE5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84240" y="2636583"/>
            <a:ext cx="5547357" cy="1664207"/>
          </a:xfrm>
          <a:prstGeom prst="rect">
            <a:avLst/>
          </a:prstGeom>
        </p:spPr>
      </p:pic>
      <p:sp>
        <p:nvSpPr>
          <p:cNvPr id="2" name="Date Placeholder 3">
            <a:extLst>
              <a:ext uri="{FF2B5EF4-FFF2-40B4-BE49-F238E27FC236}">
                <a16:creationId xmlns:a16="http://schemas.microsoft.com/office/drawing/2014/main" id="{FBCAE73A-0D42-D434-B6DF-1C367CD8687D}"/>
              </a:ext>
            </a:extLst>
          </p:cNvPr>
          <p:cNvSpPr txBox="1">
            <a:spLocks/>
          </p:cNvSpPr>
          <p:nvPr userDrawn="1"/>
        </p:nvSpPr>
        <p:spPr>
          <a:xfrm>
            <a:off x="89050" y="6492874"/>
            <a:ext cx="5495190" cy="365125"/>
          </a:xfrm>
          <a:prstGeom prst="rect">
            <a:avLst/>
          </a:prstGeom>
        </p:spPr>
        <p:txBody>
          <a:bodyPr vert="horz" lIns="91440" tIns="45720" rIns="91440" bIns="45720" rtlCol="0" anchor="t"/>
          <a:lstStyle>
            <a:defPPr>
              <a:defRPr lang="en-US"/>
            </a:defPPr>
            <a:lvl1pPr marL="0" algn="l" defTabSz="914400" rtl="0" eaLnBrk="1" latinLnBrk="0" hangingPunct="1">
              <a:defRPr sz="1400" kern="1200">
                <a:solidFill>
                  <a:schemeClr val="tx1">
                    <a:tint val="75000"/>
                  </a:schemeClr>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3851316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0B2A9"/>
        </a:solidFill>
        <a:effectLst/>
      </p:bgPr>
    </p:bg>
    <p:spTree>
      <p:nvGrpSpPr>
        <p:cNvPr id="1" name=""/>
        <p:cNvGrpSpPr/>
        <p:nvPr/>
      </p:nvGrpSpPr>
      <p:grpSpPr>
        <a:xfrm>
          <a:off x="0" y="0"/>
          <a:ext cx="0" cy="0"/>
          <a:chOff x="0" y="0"/>
          <a:chExt cx="0" cy="0"/>
        </a:xfrm>
      </p:grpSpPr>
      <p:pic>
        <p:nvPicPr>
          <p:cNvPr id="4" name="Picture 3" descr="A black background with white text&#10;&#10;Description automatically generated with low confidence">
            <a:extLst>
              <a:ext uri="{FF2B5EF4-FFF2-40B4-BE49-F238E27FC236}">
                <a16:creationId xmlns:a16="http://schemas.microsoft.com/office/drawing/2014/main" id="{8AECC098-979F-5EA2-4B76-268D608488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84240" y="2636583"/>
            <a:ext cx="5547357" cy="1664207"/>
          </a:xfrm>
          <a:prstGeom prst="rect">
            <a:avLst/>
          </a:prstGeom>
        </p:spPr>
      </p:pic>
      <p:sp>
        <p:nvSpPr>
          <p:cNvPr id="5" name="Title 1">
            <a:extLst>
              <a:ext uri="{FF2B5EF4-FFF2-40B4-BE49-F238E27FC236}">
                <a16:creationId xmlns:a16="http://schemas.microsoft.com/office/drawing/2014/main" id="{C47CECC6-A996-ACC1-A9F1-305F30C55CF6}"/>
              </a:ext>
            </a:extLst>
          </p:cNvPr>
          <p:cNvSpPr>
            <a:spLocks noGrp="1"/>
          </p:cNvSpPr>
          <p:nvPr>
            <p:ph type="title" hasCustomPrompt="1"/>
          </p:nvPr>
        </p:nvSpPr>
        <p:spPr>
          <a:xfrm>
            <a:off x="727620" y="2805904"/>
            <a:ext cx="4420850" cy="1325563"/>
          </a:xfrm>
          <a:prstGeom prst="rect">
            <a:avLst/>
          </a:prstGeom>
        </p:spPr>
        <p:txBody>
          <a:bodyPr anchor="ctr"/>
          <a:lstStyle>
            <a:lvl1pPr algn="ctr">
              <a:defRPr sz="2600" b="1">
                <a:solidFill>
                  <a:schemeClr val="bg1"/>
                </a:solidFill>
                <a:latin typeface="Gill Sans MT" panose="020B0502020104020203" pitchFamily="34" charset="77"/>
              </a:defRPr>
            </a:lvl1pPr>
          </a:lstStyle>
          <a:p>
            <a:r>
              <a:rPr lang="en-US" dirty="0"/>
              <a:t>THANK YOU!</a:t>
            </a:r>
          </a:p>
        </p:txBody>
      </p:sp>
      <p:cxnSp>
        <p:nvCxnSpPr>
          <p:cNvPr id="7" name="Straight Connector 6">
            <a:extLst>
              <a:ext uri="{FF2B5EF4-FFF2-40B4-BE49-F238E27FC236}">
                <a16:creationId xmlns:a16="http://schemas.microsoft.com/office/drawing/2014/main" id="{97154DE0-4008-6293-2522-5A615082795E}"/>
              </a:ext>
            </a:extLst>
          </p:cNvPr>
          <p:cNvCxnSpPr>
            <a:cxnSpLocks/>
          </p:cNvCxnSpPr>
          <p:nvPr userDrawn="1"/>
        </p:nvCxnSpPr>
        <p:spPr>
          <a:xfrm>
            <a:off x="609601" y="519261"/>
            <a:ext cx="10972799" cy="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Date Placeholder 3">
            <a:extLst>
              <a:ext uri="{FF2B5EF4-FFF2-40B4-BE49-F238E27FC236}">
                <a16:creationId xmlns:a16="http://schemas.microsoft.com/office/drawing/2014/main" id="{B9C61D75-6013-7F05-5032-313C958CFFF2}"/>
              </a:ext>
            </a:extLst>
          </p:cNvPr>
          <p:cNvSpPr txBox="1">
            <a:spLocks/>
          </p:cNvSpPr>
          <p:nvPr userDrawn="1"/>
        </p:nvSpPr>
        <p:spPr>
          <a:xfrm>
            <a:off x="89050" y="6492875"/>
            <a:ext cx="5495190" cy="365125"/>
          </a:xfrm>
          <a:prstGeom prst="rect">
            <a:avLst/>
          </a:prstGeom>
        </p:spPr>
        <p:txBody>
          <a:bodyPr vert="horz" lIns="91440" tIns="45720" rIns="91440" bIns="45720" rtlCol="0" anchor="t"/>
          <a:lstStyle>
            <a:defPPr>
              <a:defRPr lang="en-US"/>
            </a:defPPr>
            <a:lvl1pPr marL="0" algn="l" defTabSz="914400" rtl="0" eaLnBrk="1" latinLnBrk="0" hangingPunct="1">
              <a:defRPr sz="1400" kern="1200">
                <a:solidFill>
                  <a:schemeClr val="tx1">
                    <a:tint val="75000"/>
                  </a:schemeClr>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326618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A picture containing darkness, astronomy, moon&#10;&#10;Description automatically generated">
            <a:extLst>
              <a:ext uri="{FF2B5EF4-FFF2-40B4-BE49-F238E27FC236}">
                <a16:creationId xmlns:a16="http://schemas.microsoft.com/office/drawing/2014/main" id="{47E327B1-B416-D792-2C3C-4C7409A760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0128" y="5644163"/>
            <a:ext cx="3213669" cy="964101"/>
          </a:xfrm>
          <a:prstGeom prst="rect">
            <a:avLst/>
          </a:prstGeom>
        </p:spPr>
      </p:pic>
      <p:cxnSp>
        <p:nvCxnSpPr>
          <p:cNvPr id="5" name="Straight Connector 4">
            <a:extLst>
              <a:ext uri="{FF2B5EF4-FFF2-40B4-BE49-F238E27FC236}">
                <a16:creationId xmlns:a16="http://schemas.microsoft.com/office/drawing/2014/main" id="{38E9F979-9F1C-5550-D88E-A3C2D862023F}"/>
              </a:ext>
            </a:extLst>
          </p:cNvPr>
          <p:cNvCxnSpPr>
            <a:cxnSpLocks/>
          </p:cNvCxnSpPr>
          <p:nvPr userDrawn="1"/>
        </p:nvCxnSpPr>
        <p:spPr>
          <a:xfrm flipH="1">
            <a:off x="609600" y="6118115"/>
            <a:ext cx="8078051" cy="0"/>
          </a:xfrm>
          <a:prstGeom prst="line">
            <a:avLst/>
          </a:prstGeom>
          <a:ln>
            <a:solidFill>
              <a:srgbClr val="00B2A9"/>
            </a:solidFill>
          </a:ln>
          <a:effectLst/>
        </p:spPr>
        <p:style>
          <a:lnRef idx="2">
            <a:schemeClr val="accent1"/>
          </a:lnRef>
          <a:fillRef idx="0">
            <a:schemeClr val="accent1"/>
          </a:fillRef>
          <a:effectRef idx="1">
            <a:schemeClr val="accent1"/>
          </a:effectRef>
          <a:fontRef idx="minor">
            <a:schemeClr val="tx1"/>
          </a:fontRef>
        </p:style>
      </p:cxnSp>
      <p:sp>
        <p:nvSpPr>
          <p:cNvPr id="6" name="Date Placeholder 3">
            <a:extLst>
              <a:ext uri="{FF2B5EF4-FFF2-40B4-BE49-F238E27FC236}">
                <a16:creationId xmlns:a16="http://schemas.microsoft.com/office/drawing/2014/main" id="{4D3C28BB-9534-2B23-48D4-6EFCD32D3842}"/>
              </a:ext>
            </a:extLst>
          </p:cNvPr>
          <p:cNvSpPr>
            <a:spLocks noGrp="1"/>
          </p:cNvSpPr>
          <p:nvPr>
            <p:ph type="dt" sz="half" idx="2"/>
          </p:nvPr>
        </p:nvSpPr>
        <p:spPr>
          <a:xfrm>
            <a:off x="76200" y="6492875"/>
            <a:ext cx="5495190" cy="365125"/>
          </a:xfrm>
          <a:prstGeom prst="rect">
            <a:avLst/>
          </a:prstGeom>
        </p:spPr>
        <p:txBody>
          <a:bodyPr vert="horz" lIns="91440" tIns="45720" rIns="91440" bIns="45720" rtlCol="0" anchor="t"/>
          <a:lstStyle>
            <a:lvl1pPr algn="l">
              <a:defRPr sz="1400">
                <a:solidFill>
                  <a:schemeClr val="tx1">
                    <a:tint val="75000"/>
                  </a:schemeClr>
                </a:solidFill>
                <a:latin typeface="Gill Sans MT" panose="020B0502020104020203" pitchFamily="34"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3268008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28CCC89-E731-955A-6E60-05C32E992B14}"/>
              </a:ext>
            </a:extLst>
          </p:cNvPr>
          <p:cNvSpPr>
            <a:spLocks noGrp="1"/>
          </p:cNvSpPr>
          <p:nvPr>
            <p:ph type="dt" sz="half" idx="2"/>
          </p:nvPr>
        </p:nvSpPr>
        <p:spPr>
          <a:xfrm>
            <a:off x="76200" y="6492875"/>
            <a:ext cx="4724400" cy="365125"/>
          </a:xfrm>
          <a:prstGeom prst="rect">
            <a:avLst/>
          </a:prstGeom>
        </p:spPr>
        <p:txBody>
          <a:bodyPr vert="horz" lIns="91440" tIns="45720" rIns="91440" bIns="45720" rtlCol="0" anchor="t"/>
          <a:lstStyle>
            <a:lvl1pPr algn="l">
              <a:defRPr sz="1400">
                <a:solidFill>
                  <a:schemeClr val="tx1">
                    <a:tint val="75000"/>
                  </a:schemeClr>
                </a:solidFill>
                <a:latin typeface="Gill Sans MT" panose="020B0502020104020203" pitchFamily="34"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US"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231639824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Lst>
  <p:hf sldNum="0" hdr="0" ftr="0"/>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7" indent="-457177" algn="l" defTabSz="609570" rtl="0" eaLnBrk="1" latinLnBrk="0" hangingPunct="1">
        <a:spcBef>
          <a:spcPct val="20000"/>
        </a:spcBef>
        <a:buFont typeface="Arial"/>
        <a:buChar char="•"/>
        <a:defRPr sz="4267" kern="1200">
          <a:solidFill>
            <a:srgbClr val="DA0000"/>
          </a:solidFill>
          <a:latin typeface="+mn-lt"/>
          <a:ea typeface="+mn-ea"/>
          <a:cs typeface="+mn-cs"/>
        </a:defRPr>
      </a:lvl1pPr>
      <a:lvl2pPr marL="990551" indent="-380982"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3" indent="-304784" algn="l" defTabSz="60957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lumMod val="65000"/>
              <a:lumOff val="35000"/>
            </a:schemeClr>
          </a:solidFill>
          <a:latin typeface="+mn-lt"/>
          <a:ea typeface="+mn-ea"/>
          <a:cs typeface="+mn-cs"/>
        </a:defRPr>
      </a:lvl4pPr>
      <a:lvl5pPr marL="2743063" indent="-304784" algn="l" defTabSz="609570" rtl="0" eaLnBrk="1" latinLnBrk="0" hangingPunct="1">
        <a:spcBef>
          <a:spcPct val="20000"/>
        </a:spcBef>
        <a:buFont typeface="Arial"/>
        <a:buChar char="»"/>
        <a:defRPr sz="2667" kern="1200">
          <a:solidFill>
            <a:schemeClr val="tx1">
              <a:lumMod val="65000"/>
              <a:lumOff val="35000"/>
            </a:schemeClr>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39"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7"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mailto:guidelines@ccs.ca"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doi.org/10.1016/j.cjca.2023.09.033" TargetMode="External"/><Relationship Id="rId2" Type="http://schemas.openxmlformats.org/officeDocument/2006/relationships/hyperlink" Target="https://www.eventscribe.net/2023/vascular2023/"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hyperlink" Target="https://ccs.ca/guidelines-and-clinical-practice-update-library/"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eventscribe.net/2023/vascular2023/"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8/10/relationships/comments" Target="../comments/modernComment_120_8A4810AE.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0243B-A231-FC9D-0263-08EB23B23E0B}"/>
              </a:ext>
            </a:extLst>
          </p:cNvPr>
          <p:cNvSpPr>
            <a:spLocks noGrp="1"/>
          </p:cNvSpPr>
          <p:nvPr>
            <p:ph type="title"/>
          </p:nvPr>
        </p:nvSpPr>
        <p:spPr/>
        <p:txBody>
          <a:bodyPr/>
          <a:lstStyle/>
          <a:p>
            <a:r>
              <a:rPr lang="en-US" dirty="0"/>
              <a:t>GUIDELINES ON THE FITNESS TO DRIVE WITH CARDIOVASCULAR DISEASE</a:t>
            </a:r>
            <a:endParaRPr lang="en-CA" dirty="0"/>
          </a:p>
        </p:txBody>
      </p:sp>
      <p:sp>
        <p:nvSpPr>
          <p:cNvPr id="5" name="Text Placeholder 4">
            <a:extLst>
              <a:ext uri="{FF2B5EF4-FFF2-40B4-BE49-F238E27FC236}">
                <a16:creationId xmlns:a16="http://schemas.microsoft.com/office/drawing/2014/main" id="{EAB89C4D-4B5E-5E24-6825-B042E4F6E4A5}"/>
              </a:ext>
            </a:extLst>
          </p:cNvPr>
          <p:cNvSpPr>
            <a:spLocks noGrp="1"/>
          </p:cNvSpPr>
          <p:nvPr>
            <p:ph type="body" sz="quarter" idx="11"/>
          </p:nvPr>
        </p:nvSpPr>
        <p:spPr>
          <a:xfrm>
            <a:off x="727075" y="4377898"/>
            <a:ext cx="4420850" cy="879902"/>
          </a:xfrm>
        </p:spPr>
        <p:txBody>
          <a:bodyPr>
            <a:normAutofit fontScale="77500" lnSpcReduction="20000"/>
          </a:bodyPr>
          <a:lstStyle/>
          <a:p>
            <a:r>
              <a:rPr lang="en-US" sz="2400" dirty="0"/>
              <a:t>Chris Simpson MD </a:t>
            </a:r>
            <a:r>
              <a:rPr lang="en-US" sz="2400" u="sng" dirty="0">
                <a:solidFill>
                  <a:schemeClr val="tx1">
                    <a:lumMod val="75000"/>
                    <a:lumOff val="25000"/>
                  </a:schemeClr>
                </a:solidFill>
              </a:rPr>
              <a:t>for</a:t>
            </a:r>
            <a:r>
              <a:rPr lang="en-US" sz="2400" dirty="0"/>
              <a:t> Peter G. Guerra, MD, CM, FCCS</a:t>
            </a:r>
          </a:p>
          <a:p>
            <a:r>
              <a:rPr lang="en-US" sz="2400" dirty="0"/>
              <a:t>Thursday, October 26, 2023</a:t>
            </a:r>
          </a:p>
        </p:txBody>
      </p:sp>
    </p:spTree>
    <p:extLst>
      <p:ext uri="{BB962C8B-B14F-4D97-AF65-F5344CB8AC3E}">
        <p14:creationId xmlns:p14="http://schemas.microsoft.com/office/powerpoint/2010/main" val="263846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E857C77-7905-CA7F-0B49-2EEACC38C1BC}"/>
              </a:ext>
            </a:extLst>
          </p:cNvPr>
          <p:cNvGraphicFramePr>
            <a:graphicFrameLocks noGrp="1"/>
          </p:cNvGraphicFramePr>
          <p:nvPr>
            <p:extLst>
              <p:ext uri="{D42A27DB-BD31-4B8C-83A1-F6EECF244321}">
                <p14:modId xmlns:p14="http://schemas.microsoft.com/office/powerpoint/2010/main" val="3341489839"/>
              </p:ext>
            </p:extLst>
          </p:nvPr>
        </p:nvGraphicFramePr>
        <p:xfrm>
          <a:off x="304800" y="1417638"/>
          <a:ext cx="11734800" cy="3840480"/>
        </p:xfrm>
        <a:graphic>
          <a:graphicData uri="http://schemas.openxmlformats.org/drawingml/2006/table">
            <a:tbl>
              <a:tblPr firstRow="1" bandRow="1">
                <a:tableStyleId>{F5AB1C69-6EDB-4FF4-983F-18BD219EF322}</a:tableStyleId>
              </a:tblPr>
              <a:tblGrid>
                <a:gridCol w="1397000">
                  <a:extLst>
                    <a:ext uri="{9D8B030D-6E8A-4147-A177-3AD203B41FA5}">
                      <a16:colId xmlns:a16="http://schemas.microsoft.com/office/drawing/2014/main" val="1565262642"/>
                    </a:ext>
                  </a:extLst>
                </a:gridCol>
                <a:gridCol w="1955800">
                  <a:extLst>
                    <a:ext uri="{9D8B030D-6E8A-4147-A177-3AD203B41FA5}">
                      <a16:colId xmlns:a16="http://schemas.microsoft.com/office/drawing/2014/main" val="2083897712"/>
                    </a:ext>
                  </a:extLst>
                </a:gridCol>
                <a:gridCol w="1676400">
                  <a:extLst>
                    <a:ext uri="{9D8B030D-6E8A-4147-A177-3AD203B41FA5}">
                      <a16:colId xmlns:a16="http://schemas.microsoft.com/office/drawing/2014/main" val="3190072438"/>
                    </a:ext>
                  </a:extLst>
                </a:gridCol>
                <a:gridCol w="1676400">
                  <a:extLst>
                    <a:ext uri="{9D8B030D-6E8A-4147-A177-3AD203B41FA5}">
                      <a16:colId xmlns:a16="http://schemas.microsoft.com/office/drawing/2014/main" val="3807238058"/>
                    </a:ext>
                  </a:extLst>
                </a:gridCol>
                <a:gridCol w="1676400">
                  <a:extLst>
                    <a:ext uri="{9D8B030D-6E8A-4147-A177-3AD203B41FA5}">
                      <a16:colId xmlns:a16="http://schemas.microsoft.com/office/drawing/2014/main" val="3506581719"/>
                    </a:ext>
                  </a:extLst>
                </a:gridCol>
                <a:gridCol w="1676400">
                  <a:extLst>
                    <a:ext uri="{9D8B030D-6E8A-4147-A177-3AD203B41FA5}">
                      <a16:colId xmlns:a16="http://schemas.microsoft.com/office/drawing/2014/main" val="1998721333"/>
                    </a:ext>
                  </a:extLst>
                </a:gridCol>
                <a:gridCol w="1676400">
                  <a:extLst>
                    <a:ext uri="{9D8B030D-6E8A-4147-A177-3AD203B41FA5}">
                      <a16:colId xmlns:a16="http://schemas.microsoft.com/office/drawing/2014/main" val="652052041"/>
                    </a:ext>
                  </a:extLst>
                </a:gridCol>
              </a:tblGrid>
              <a:tr h="1630362">
                <a:tc>
                  <a:txBody>
                    <a:bodyPr/>
                    <a:lstStyle/>
                    <a:p>
                      <a:endParaRPr lang="en-CA" sz="1800" b="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Any direct financial payments including receipt of honoraria</a:t>
                      </a:r>
                    </a:p>
                    <a:p>
                      <a:endParaRPr lang="en-CA" sz="1800" b="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Membership on advisory boards or speakers’ bureaus</a:t>
                      </a:r>
                    </a:p>
                    <a:p>
                      <a:endParaRPr lang="en-CA" sz="1800" b="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Funded grants of clinical trials</a:t>
                      </a:r>
                    </a:p>
                    <a:p>
                      <a:endParaRPr lang="en-CA" sz="1800" b="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Patents on a drug, product or device</a:t>
                      </a:r>
                    </a:p>
                    <a:p>
                      <a:endParaRPr lang="en-CA" sz="1800" b="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All other investments/relationship that could be seen as having the potential to influence the content of the educational activity</a:t>
                      </a:r>
                      <a:endParaRPr lang="en-US" sz="1800" b="0" dirty="0">
                        <a:latin typeface="+mn-lt"/>
                        <a:ea typeface="Open Sans" panose="020B0606030504020204" pitchFamily="34" charset="0"/>
                        <a:cs typeface="Open Sans" panose="020B0606030504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Mitigation of Bias</a:t>
                      </a:r>
                      <a:endParaRPr lang="en-US" sz="1800" b="0" dirty="0">
                        <a:latin typeface="+mn-lt"/>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384263212"/>
                  </a:ext>
                </a:extLst>
              </a:tr>
              <a:tr h="319722">
                <a:tc gridSpan="7">
                  <a:txBody>
                    <a:bodyPr/>
                    <a:lstStyle/>
                    <a:p>
                      <a:r>
                        <a:rPr lang="en-US" sz="1800" dirty="0"/>
                        <a:t>I have/do not have relationships with for-profit and not-for-profit organizations over the past two years:</a:t>
                      </a:r>
                    </a:p>
                  </a:txBody>
                  <a:tcPr/>
                </a:tc>
                <a:tc hMerge="1">
                  <a:txBody>
                    <a:bodyPr/>
                    <a:lstStyle/>
                    <a:p>
                      <a:endParaRPr lang="en-CA" sz="1400" dirty="0"/>
                    </a:p>
                  </a:txBody>
                  <a:tcPr/>
                </a:tc>
                <a:tc hMerge="1">
                  <a:txBody>
                    <a:bodyPr/>
                    <a:lstStyle/>
                    <a:p>
                      <a:endParaRPr lang="en-CA" sz="1400" dirty="0"/>
                    </a:p>
                  </a:txBody>
                  <a:tcPr/>
                </a:tc>
                <a:tc hMerge="1">
                  <a:txBody>
                    <a:bodyPr/>
                    <a:lstStyle/>
                    <a:p>
                      <a:endParaRPr lang="en-CA" sz="1400" dirty="0"/>
                    </a:p>
                  </a:txBody>
                  <a:tcPr/>
                </a:tc>
                <a:tc hMerge="1">
                  <a:txBody>
                    <a:bodyPr/>
                    <a:lstStyle/>
                    <a:p>
                      <a:endParaRPr lang="en-CA" sz="1400" dirty="0"/>
                    </a:p>
                  </a:txBody>
                  <a:tcPr/>
                </a:tc>
                <a:tc hMerge="1">
                  <a:txBody>
                    <a:bodyPr/>
                    <a:lstStyle/>
                    <a:p>
                      <a:endParaRPr lang="en-CA" sz="1400" dirty="0"/>
                    </a:p>
                  </a:txBody>
                  <a:tcPr/>
                </a:tc>
                <a:tc hMerge="1">
                  <a:txBody>
                    <a:bodyPr/>
                    <a:lstStyle/>
                    <a:p>
                      <a:endParaRPr lang="en-CA" sz="1400" dirty="0"/>
                    </a:p>
                  </a:txBody>
                  <a:tcPr/>
                </a:tc>
                <a:extLst>
                  <a:ext uri="{0D108BD9-81ED-4DB2-BD59-A6C34878D82A}">
                    <a16:rowId xmlns:a16="http://schemas.microsoft.com/office/drawing/2014/main" val="1238030173"/>
                  </a:ext>
                </a:extLst>
              </a:tr>
              <a:tr h="533400">
                <a:tc>
                  <a:txBody>
                    <a:bodyPr/>
                    <a:lstStyle/>
                    <a:p>
                      <a:r>
                        <a:rPr lang="en-US" sz="1800" dirty="0"/>
                        <a:t>Christopher S. Simpson</a:t>
                      </a:r>
                      <a:endParaRPr lang="en-CA" sz="1800" dirty="0"/>
                    </a:p>
                  </a:txBody>
                  <a:tcPr/>
                </a:tc>
                <a:tc gridSpan="6">
                  <a:txBody>
                    <a:bodyPr/>
                    <a:lstStyle/>
                    <a:p>
                      <a:r>
                        <a:rPr lang="en-US" sz="1800" dirty="0"/>
                        <a:t>No relationships</a:t>
                      </a:r>
                      <a:endParaRPr lang="en-CA" sz="1800" dirty="0"/>
                    </a:p>
                  </a:txBody>
                  <a:tcPr/>
                </a:tc>
                <a:tc hMerge="1">
                  <a:txBody>
                    <a:bodyPr/>
                    <a:lstStyle/>
                    <a:p>
                      <a:endParaRPr lang="en-CA" sz="1400"/>
                    </a:p>
                  </a:txBody>
                  <a:tcPr/>
                </a:tc>
                <a:tc hMerge="1">
                  <a:txBody>
                    <a:bodyPr/>
                    <a:lstStyle/>
                    <a:p>
                      <a:endParaRPr lang="en-CA" sz="1400"/>
                    </a:p>
                  </a:txBody>
                  <a:tcPr/>
                </a:tc>
                <a:tc hMerge="1">
                  <a:txBody>
                    <a:bodyPr/>
                    <a:lstStyle/>
                    <a:p>
                      <a:endParaRPr lang="en-CA" sz="1400" dirty="0"/>
                    </a:p>
                  </a:txBody>
                  <a:tcPr/>
                </a:tc>
                <a:tc hMerge="1">
                  <a:txBody>
                    <a:bodyPr/>
                    <a:lstStyle/>
                    <a:p>
                      <a:endParaRPr lang="en-CA" sz="1400" dirty="0"/>
                    </a:p>
                  </a:txBody>
                  <a:tcPr/>
                </a:tc>
                <a:tc hMerge="1">
                  <a:txBody>
                    <a:bodyPr/>
                    <a:lstStyle/>
                    <a:p>
                      <a:endParaRPr lang="en-CA" sz="1400" dirty="0"/>
                    </a:p>
                  </a:txBody>
                  <a:tcPr/>
                </a:tc>
                <a:extLst>
                  <a:ext uri="{0D108BD9-81ED-4DB2-BD59-A6C34878D82A}">
                    <a16:rowId xmlns:a16="http://schemas.microsoft.com/office/drawing/2014/main" val="574581463"/>
                  </a:ext>
                </a:extLst>
              </a:tr>
            </a:tbl>
          </a:graphicData>
        </a:graphic>
      </p:graphicFrame>
      <p:sp>
        <p:nvSpPr>
          <p:cNvPr id="2" name="Content Placeholder 1">
            <a:extLst>
              <a:ext uri="{FF2B5EF4-FFF2-40B4-BE49-F238E27FC236}">
                <a16:creationId xmlns:a16="http://schemas.microsoft.com/office/drawing/2014/main" id="{7E9EB630-0F29-930F-5C95-0BDAAF64BCCE}"/>
              </a:ext>
            </a:extLst>
          </p:cNvPr>
          <p:cNvSpPr>
            <a:spLocks noGrp="1"/>
          </p:cNvSpPr>
          <p:nvPr>
            <p:ph idx="1"/>
          </p:nvPr>
        </p:nvSpPr>
        <p:spPr>
          <a:xfrm>
            <a:off x="609600" y="372765"/>
            <a:ext cx="10357647" cy="854990"/>
          </a:xfrm>
        </p:spPr>
        <p:txBody>
          <a:bodyPr>
            <a:normAutofit fontScale="85000" lnSpcReduction="10000"/>
          </a:bodyPr>
          <a:lstStyle/>
          <a:p>
            <a:r>
              <a:rPr lang="en-US" dirty="0"/>
              <a:t>PROGRAM DISCLOSURE OF COMMERCIAL SUPPORT</a:t>
            </a:r>
          </a:p>
        </p:txBody>
      </p:sp>
      <p:sp>
        <p:nvSpPr>
          <p:cNvPr id="4" name="Date Placeholder 3">
            <a:extLst>
              <a:ext uri="{FF2B5EF4-FFF2-40B4-BE49-F238E27FC236}">
                <a16:creationId xmlns:a16="http://schemas.microsoft.com/office/drawing/2014/main" id="{4CAD24B5-AB3C-4E17-6C0E-C788F7B62126}"/>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341151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sz="quarter" idx="14"/>
          </p:nvPr>
        </p:nvSpPr>
        <p:spPr>
          <a:xfrm>
            <a:off x="596106" y="3124200"/>
            <a:ext cx="10999788" cy="2241084"/>
          </a:xfrm>
          <a:prstGeom prst="rect">
            <a:avLst/>
          </a:prstGeom>
        </p:spPr>
        <p:txBody>
          <a:bodyPr/>
          <a:lstStyle/>
          <a:p>
            <a:pPr marL="342900" indent="-342900">
              <a:lnSpc>
                <a:spcPct val="90000"/>
              </a:lnSpc>
              <a:buFont typeface="Arial" panose="020B0604020202020204" pitchFamily="34" charset="0"/>
              <a:buChar char="•"/>
            </a:pPr>
            <a:r>
              <a:rPr lang="en-US" sz="2400" dirty="0"/>
              <a:t>Every legally qualified medical practitioner shall report to the Registrar the name, address and clinical condition of every person 16 years of age or over attending upon the medical practitioner for medical services, who in the opinion of such practitioner is suffering from a condition that </a:t>
            </a:r>
            <a:r>
              <a:rPr lang="en-US" sz="2400" i="1" dirty="0"/>
              <a:t>may</a:t>
            </a:r>
            <a:r>
              <a:rPr lang="en-US" sz="2400" dirty="0"/>
              <a:t> make it dangerous for such a person to operate a motor vehicle</a:t>
            </a:r>
          </a:p>
        </p:txBody>
      </p:sp>
      <p:graphicFrame>
        <p:nvGraphicFramePr>
          <p:cNvPr id="4100" name="Object 4"/>
          <p:cNvGraphicFramePr>
            <a:graphicFrameLocks noGrp="1" noChangeAspect="1"/>
          </p:cNvGraphicFramePr>
          <p:nvPr>
            <p:ph idx="1"/>
            <p:extLst>
              <p:ext uri="{D42A27DB-BD31-4B8C-83A1-F6EECF244321}">
                <p14:modId xmlns:p14="http://schemas.microsoft.com/office/powerpoint/2010/main" val="355788237"/>
              </p:ext>
            </p:extLst>
          </p:nvPr>
        </p:nvGraphicFramePr>
        <p:xfrm>
          <a:off x="4876800" y="1974838"/>
          <a:ext cx="2143125" cy="971550"/>
        </p:xfrm>
        <a:graphic>
          <a:graphicData uri="http://schemas.openxmlformats.org/presentationml/2006/ole">
            <mc:AlternateContent xmlns:mc="http://schemas.openxmlformats.org/markup-compatibility/2006">
              <mc:Choice xmlns:v="urn:schemas-microsoft-com:vml" Requires="v">
                <p:oleObj name="Bitmap Image" r:id="rId3" imgW="2142857" imgH="971686" progId="PBrush">
                  <p:embed/>
                </p:oleObj>
              </mc:Choice>
              <mc:Fallback>
                <p:oleObj name="Bitmap Image" r:id="rId3" imgW="2142857" imgH="971686" progId="PBrush">
                  <p:embed/>
                  <p:pic>
                    <p:nvPicPr>
                      <p:cNvPr id="410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974838"/>
                        <a:ext cx="214312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Date Placeholder 1">
            <a:extLst>
              <a:ext uri="{FF2B5EF4-FFF2-40B4-BE49-F238E27FC236}">
                <a16:creationId xmlns:a16="http://schemas.microsoft.com/office/drawing/2014/main" id="{14A56A59-A47B-E1AE-EC0D-2AA8D9B1A258}"/>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
        <p:nvSpPr>
          <p:cNvPr id="4098" name="Rectangle 2"/>
          <p:cNvSpPr>
            <a:spLocks noGrp="1" noChangeArrowheads="1"/>
          </p:cNvSpPr>
          <p:nvPr>
            <p:ph type="title" idx="4294967295"/>
          </p:nvPr>
        </p:nvSpPr>
        <p:spPr>
          <a:xfrm>
            <a:off x="2157639" y="380387"/>
            <a:ext cx="8229600" cy="1143000"/>
          </a:xfrm>
          <a:prstGeom prst="rect">
            <a:avLst/>
          </a:prstGeom>
        </p:spPr>
        <p:txBody>
          <a:bodyPr>
            <a:normAutofit fontScale="90000"/>
          </a:bodyPr>
          <a:lstStyle/>
          <a:p>
            <a:r>
              <a:rPr lang="en-US" dirty="0"/>
              <a:t>Highway Traffic Act</a:t>
            </a:r>
            <a:br>
              <a:rPr lang="en-US" dirty="0"/>
            </a:br>
            <a:r>
              <a:rPr lang="en-US" sz="3200" dirty="0"/>
              <a:t>Regulation 462 (177.1)</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0E602E-5936-5109-7912-397019710D8B}"/>
              </a:ext>
            </a:extLst>
          </p:cNvPr>
          <p:cNvSpPr>
            <a:spLocks noGrp="1"/>
          </p:cNvSpPr>
          <p:nvPr>
            <p:ph type="body" sz="quarter" idx="14"/>
          </p:nvPr>
        </p:nvSpPr>
        <p:spPr/>
        <p:txBody>
          <a:bodyPr/>
          <a:lstStyle/>
          <a:p>
            <a:pPr marL="457200" indent="-457200">
              <a:buFont typeface="Arial" panose="020B0604020202020204" pitchFamily="34" charset="0"/>
              <a:buChar char="•"/>
            </a:pPr>
            <a:r>
              <a:rPr lang="en-US" dirty="0"/>
              <a:t>Risk as a </a:t>
            </a:r>
            <a:r>
              <a:rPr lang="en-US" dirty="0">
                <a:solidFill>
                  <a:srgbClr val="FF0000"/>
                </a:solidFill>
              </a:rPr>
              <a:t>technical or scientific concept</a:t>
            </a:r>
          </a:p>
          <a:p>
            <a:pPr lvl="1"/>
            <a:r>
              <a:rPr lang="en-US" dirty="0"/>
              <a:t>Physicians, scientists, technologists, nurses</a:t>
            </a:r>
          </a:p>
          <a:p>
            <a:pPr marL="457200" indent="-457200">
              <a:buFont typeface="Arial" panose="020B0604020202020204" pitchFamily="34" charset="0"/>
              <a:buChar char="•"/>
            </a:pPr>
            <a:r>
              <a:rPr lang="en-US" dirty="0"/>
              <a:t>Risk as a </a:t>
            </a:r>
            <a:r>
              <a:rPr lang="en-US" dirty="0">
                <a:solidFill>
                  <a:srgbClr val="FF0000"/>
                </a:solidFill>
              </a:rPr>
              <a:t>social or cultural concept </a:t>
            </a:r>
          </a:p>
          <a:p>
            <a:pPr lvl="1"/>
            <a:r>
              <a:rPr lang="en-US" dirty="0"/>
              <a:t>Society</a:t>
            </a:r>
          </a:p>
          <a:p>
            <a:pPr lvl="1"/>
            <a:r>
              <a:rPr lang="en-US" dirty="0"/>
              <a:t>Dependent on cultural and political biases</a:t>
            </a:r>
          </a:p>
          <a:p>
            <a:pPr lvl="1"/>
            <a:r>
              <a:rPr lang="en-US" dirty="0"/>
              <a:t>Judgments about risk are a social comment</a:t>
            </a:r>
          </a:p>
        </p:txBody>
      </p:sp>
      <p:sp>
        <p:nvSpPr>
          <p:cNvPr id="6147" name="Rectangle 3"/>
          <p:cNvSpPr>
            <a:spLocks noGrp="1" noChangeArrowheads="1"/>
          </p:cNvSpPr>
          <p:nvPr>
            <p:ph idx="1"/>
          </p:nvPr>
        </p:nvSpPr>
        <p:spPr/>
        <p:txBody>
          <a:bodyPr/>
          <a:lstStyle/>
          <a:p>
            <a:r>
              <a:rPr lang="en-US" dirty="0"/>
              <a:t>The Nature of Risk</a:t>
            </a:r>
          </a:p>
        </p:txBody>
      </p:sp>
      <p:sp>
        <p:nvSpPr>
          <p:cNvPr id="3" name="Date Placeholder 2">
            <a:extLst>
              <a:ext uri="{FF2B5EF4-FFF2-40B4-BE49-F238E27FC236}">
                <a16:creationId xmlns:a16="http://schemas.microsoft.com/office/drawing/2014/main" id="{34100B64-691E-ADD8-C741-368D43FE5C27}"/>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C08851-A5F5-C441-E6D3-5740462AEAF0}"/>
              </a:ext>
            </a:extLst>
          </p:cNvPr>
          <p:cNvSpPr>
            <a:spLocks noGrp="1"/>
          </p:cNvSpPr>
          <p:nvPr>
            <p:ph type="body" sz="quarter" idx="14"/>
          </p:nvPr>
        </p:nvSpPr>
        <p:spPr/>
        <p:txBody>
          <a:bodyPr/>
          <a:lstStyle/>
          <a:p>
            <a:pPr marL="457200" indent="-457200">
              <a:buFont typeface="Arial" panose="020B0604020202020204" pitchFamily="34" charset="0"/>
              <a:buChar char="•"/>
            </a:pPr>
            <a:r>
              <a:rPr lang="en-US" dirty="0">
                <a:solidFill>
                  <a:srgbClr val="FF0000"/>
                </a:solidFill>
              </a:rPr>
              <a:t>RH = TD x V x SCI x Ac</a:t>
            </a:r>
          </a:p>
          <a:p>
            <a:pPr lvl="1"/>
            <a:r>
              <a:rPr lang="en-US" b="1" u="sng" dirty="0">
                <a:solidFill>
                  <a:srgbClr val="FF0000"/>
                </a:solidFill>
              </a:rPr>
              <a:t>RH</a:t>
            </a:r>
            <a:r>
              <a:rPr lang="en-US" dirty="0">
                <a:solidFill>
                  <a:srgbClr val="002060"/>
                </a:solidFill>
              </a:rPr>
              <a:t> </a:t>
            </a:r>
            <a:r>
              <a:rPr lang="en-US" dirty="0"/>
              <a:t>= Risk of harm to other road users posed by the driver with heart disease</a:t>
            </a:r>
          </a:p>
          <a:p>
            <a:pPr lvl="1"/>
            <a:r>
              <a:rPr lang="en-US" b="1" u="sng" dirty="0">
                <a:solidFill>
                  <a:srgbClr val="FF0000"/>
                </a:solidFill>
              </a:rPr>
              <a:t>TD</a:t>
            </a:r>
            <a:r>
              <a:rPr lang="en-US" dirty="0">
                <a:solidFill>
                  <a:srgbClr val="002060"/>
                </a:solidFill>
              </a:rPr>
              <a:t> </a:t>
            </a:r>
            <a:r>
              <a:rPr lang="en-US" dirty="0"/>
              <a:t>= Time spent behind the wheel or distance driven in a given time period</a:t>
            </a:r>
          </a:p>
          <a:p>
            <a:pPr lvl="1"/>
            <a:r>
              <a:rPr lang="en-US" b="1" u="sng" dirty="0">
                <a:solidFill>
                  <a:srgbClr val="FF0000"/>
                </a:solidFill>
              </a:rPr>
              <a:t>V</a:t>
            </a:r>
            <a:r>
              <a:rPr lang="en-US" dirty="0">
                <a:solidFill>
                  <a:srgbClr val="002060"/>
                </a:solidFill>
              </a:rPr>
              <a:t> = </a:t>
            </a:r>
            <a:r>
              <a:rPr lang="en-US" dirty="0"/>
              <a:t>Constant for type of vehicle driven</a:t>
            </a:r>
          </a:p>
          <a:p>
            <a:pPr lvl="1"/>
            <a:r>
              <a:rPr lang="en-US" b="1" u="sng" dirty="0">
                <a:solidFill>
                  <a:srgbClr val="FF0000"/>
                </a:solidFill>
              </a:rPr>
              <a:t>SCI</a:t>
            </a:r>
            <a:r>
              <a:rPr lang="en-US" dirty="0">
                <a:solidFill>
                  <a:srgbClr val="FF0000"/>
                </a:solidFill>
              </a:rPr>
              <a:t> </a:t>
            </a:r>
            <a:r>
              <a:rPr lang="en-US" dirty="0"/>
              <a:t>= Risk of sudden cardiac incapacitation</a:t>
            </a:r>
          </a:p>
          <a:p>
            <a:pPr lvl="1"/>
            <a:r>
              <a:rPr lang="en-US" b="1" u="sng" dirty="0">
                <a:solidFill>
                  <a:srgbClr val="FF0000"/>
                </a:solidFill>
              </a:rPr>
              <a:t>Ac</a:t>
            </a:r>
            <a:r>
              <a:rPr lang="en-US" dirty="0">
                <a:solidFill>
                  <a:srgbClr val="002060"/>
                </a:solidFill>
              </a:rPr>
              <a:t> </a:t>
            </a:r>
            <a:r>
              <a:rPr lang="en-US" dirty="0"/>
              <a:t>= Probability that such an event will result in a fatal or injury-producing accident</a:t>
            </a:r>
          </a:p>
          <a:p>
            <a:pPr lvl="1"/>
            <a:endParaRPr lang="en-US" dirty="0"/>
          </a:p>
          <a:p>
            <a:pPr marL="457200" indent="-457200">
              <a:buFont typeface="Arial" panose="020B0604020202020204" pitchFamily="34" charset="0"/>
              <a:buChar char="•"/>
            </a:pPr>
            <a:endParaRPr lang="en-CA" dirty="0"/>
          </a:p>
        </p:txBody>
      </p:sp>
      <p:sp>
        <p:nvSpPr>
          <p:cNvPr id="4" name="Content Placeholder 3">
            <a:extLst>
              <a:ext uri="{FF2B5EF4-FFF2-40B4-BE49-F238E27FC236}">
                <a16:creationId xmlns:a16="http://schemas.microsoft.com/office/drawing/2014/main" id="{46D9D685-38FC-38F5-1FB6-8946DFDAE3C0}"/>
              </a:ext>
            </a:extLst>
          </p:cNvPr>
          <p:cNvSpPr>
            <a:spLocks noGrp="1"/>
          </p:cNvSpPr>
          <p:nvPr>
            <p:ph idx="1"/>
          </p:nvPr>
        </p:nvSpPr>
        <p:spPr/>
        <p:txBody>
          <a:bodyPr/>
          <a:lstStyle/>
          <a:p>
            <a:r>
              <a:rPr lang="en-US" dirty="0"/>
              <a:t>Assessment of Risk</a:t>
            </a:r>
          </a:p>
          <a:p>
            <a:endParaRPr lang="en-CA" dirty="0"/>
          </a:p>
        </p:txBody>
      </p:sp>
      <p:sp>
        <p:nvSpPr>
          <p:cNvPr id="3" name="Date Placeholder 2">
            <a:extLst>
              <a:ext uri="{FF2B5EF4-FFF2-40B4-BE49-F238E27FC236}">
                <a16:creationId xmlns:a16="http://schemas.microsoft.com/office/drawing/2014/main" id="{17E76D7C-E587-60FD-8DDC-63E29F439FCE}"/>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A961D9-FFF0-0835-CF45-0CC6D82C8DCF}"/>
              </a:ext>
            </a:extLst>
          </p:cNvPr>
          <p:cNvSpPr>
            <a:spLocks noGrp="1"/>
          </p:cNvSpPr>
          <p:nvPr>
            <p:ph type="body" sz="quarter" idx="14"/>
          </p:nvPr>
        </p:nvSpPr>
        <p:spPr/>
        <p:txBody>
          <a:bodyPr/>
          <a:lstStyle/>
          <a:p>
            <a:pPr marL="457200" indent="-457200">
              <a:buFont typeface="Arial" panose="020B0604020202020204" pitchFamily="34" charset="0"/>
              <a:buChar char="•"/>
            </a:pPr>
            <a:r>
              <a:rPr lang="en-US" dirty="0"/>
              <a:t>Fewer than 2% of reported incidents of driver sudden death or loss of consciousness have resulted in injury or death to other road users or bystanders</a:t>
            </a:r>
          </a:p>
          <a:p>
            <a:pPr marL="457200" indent="-457200">
              <a:buFont typeface="Arial" panose="020B0604020202020204" pitchFamily="34" charset="0"/>
              <a:buChar char="•"/>
            </a:pPr>
            <a:endParaRPr lang="en-CA" dirty="0"/>
          </a:p>
        </p:txBody>
      </p:sp>
      <p:sp>
        <p:nvSpPr>
          <p:cNvPr id="9219" name="Rectangle 3"/>
          <p:cNvSpPr>
            <a:spLocks noGrp="1" noChangeArrowheads="1"/>
          </p:cNvSpPr>
          <p:nvPr>
            <p:ph idx="1"/>
          </p:nvPr>
        </p:nvSpPr>
        <p:spPr/>
        <p:txBody>
          <a:bodyPr/>
          <a:lstStyle/>
          <a:p>
            <a:r>
              <a:rPr lang="en-US" dirty="0"/>
              <a:t>RH = TD x V x SCI x </a:t>
            </a:r>
            <a:r>
              <a:rPr lang="en-US" b="1" u="sng" dirty="0">
                <a:solidFill>
                  <a:srgbClr val="FF0000"/>
                </a:solidFill>
              </a:rPr>
              <a:t>Ac</a:t>
            </a:r>
            <a:endParaRPr lang="en-US" dirty="0"/>
          </a:p>
        </p:txBody>
      </p:sp>
      <p:sp>
        <p:nvSpPr>
          <p:cNvPr id="3" name="Date Placeholder 2">
            <a:extLst>
              <a:ext uri="{FF2B5EF4-FFF2-40B4-BE49-F238E27FC236}">
                <a16:creationId xmlns:a16="http://schemas.microsoft.com/office/drawing/2014/main" id="{20107C69-8746-9BF6-7FCE-7262B7A9ED21}"/>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
        <p:nvSpPr>
          <p:cNvPr id="9220" name="Text Box 4"/>
          <p:cNvSpPr txBox="1">
            <a:spLocks noChangeArrowheads="1"/>
          </p:cNvSpPr>
          <p:nvPr/>
        </p:nvSpPr>
        <p:spPr bwMode="auto">
          <a:xfrm>
            <a:off x="2133600" y="3352800"/>
            <a:ext cx="7370736" cy="707886"/>
          </a:xfrm>
          <a:prstGeom prst="rect">
            <a:avLst/>
          </a:prstGeom>
          <a:noFill/>
          <a:ln w="9525">
            <a:noFill/>
            <a:miter lim="800000"/>
            <a:headEnd/>
            <a:tailEnd/>
          </a:ln>
          <a:effectLst/>
        </p:spPr>
        <p:txBody>
          <a:bodyPr wrap="none">
            <a:spAutoFit/>
          </a:bodyPr>
          <a:lstStyle/>
          <a:p>
            <a:pPr eaLnBrk="0" hangingPunct="0"/>
            <a:r>
              <a:rPr lang="en-US" sz="4000" b="1" u="sng" dirty="0">
                <a:latin typeface="+mj-lt"/>
              </a:rPr>
              <a:t>Therefore, </a:t>
            </a:r>
            <a:r>
              <a:rPr lang="en-US" sz="4000" b="1" u="sng" dirty="0">
                <a:solidFill>
                  <a:srgbClr val="FF0000"/>
                </a:solidFill>
                <a:latin typeface="+mj-lt"/>
              </a:rPr>
              <a:t>Ac = 0.02 </a:t>
            </a:r>
            <a:r>
              <a:rPr lang="en-US" sz="4000" b="1" u="sng" dirty="0">
                <a:latin typeface="+mj-lt"/>
              </a:rPr>
              <a:t>for all drivers</a:t>
            </a:r>
            <a:endParaRPr lang="en-US" sz="2400" dirty="0">
              <a:latin typeface="+mj-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558062-0A7D-76CB-6E57-125ED289E3DA}"/>
              </a:ext>
            </a:extLst>
          </p:cNvPr>
          <p:cNvSpPr>
            <a:spLocks noGrp="1"/>
          </p:cNvSpPr>
          <p:nvPr>
            <p:ph type="body" sz="quarter" idx="14"/>
          </p:nvPr>
        </p:nvSpPr>
        <p:spPr/>
        <p:txBody>
          <a:bodyPr/>
          <a:lstStyle/>
          <a:p>
            <a:pPr marL="457200" indent="-457200">
              <a:buFont typeface="Arial" panose="020B0604020202020204" pitchFamily="34" charset="0"/>
              <a:buChar char="•"/>
            </a:pPr>
            <a:r>
              <a:rPr lang="en-US" dirty="0"/>
              <a:t>Truckers are involved in 2% of all road accidents, but in 7.2% of fatal accidents</a:t>
            </a:r>
          </a:p>
          <a:p>
            <a:pPr marL="457200" indent="-457200">
              <a:buFont typeface="Arial" panose="020B0604020202020204" pitchFamily="34" charset="0"/>
              <a:buChar char="•"/>
            </a:pPr>
            <a:r>
              <a:rPr lang="en-US" dirty="0"/>
              <a:t>0.02 / 0.072 = 0.28</a:t>
            </a:r>
          </a:p>
          <a:p>
            <a:pPr marL="457200" indent="-457200">
              <a:buFont typeface="Arial" panose="020B0604020202020204" pitchFamily="34" charset="0"/>
              <a:buChar char="•"/>
            </a:pPr>
            <a:endParaRPr lang="en-CA" dirty="0"/>
          </a:p>
        </p:txBody>
      </p:sp>
      <p:sp>
        <p:nvSpPr>
          <p:cNvPr id="10243" name="Rectangle 3"/>
          <p:cNvSpPr>
            <a:spLocks noGrp="1" noChangeArrowheads="1"/>
          </p:cNvSpPr>
          <p:nvPr>
            <p:ph idx="1"/>
          </p:nvPr>
        </p:nvSpPr>
        <p:spPr/>
        <p:txBody>
          <a:bodyPr/>
          <a:lstStyle/>
          <a:p>
            <a:r>
              <a:rPr lang="en-US" dirty="0"/>
              <a:t>RH = TD x </a:t>
            </a:r>
            <a:r>
              <a:rPr lang="en-US" b="1" u="sng" dirty="0">
                <a:solidFill>
                  <a:srgbClr val="FF0000"/>
                </a:solidFill>
              </a:rPr>
              <a:t>V</a:t>
            </a:r>
            <a:r>
              <a:rPr lang="en-US" dirty="0"/>
              <a:t> x SCI x Ac</a:t>
            </a:r>
          </a:p>
        </p:txBody>
      </p:sp>
      <p:sp>
        <p:nvSpPr>
          <p:cNvPr id="3" name="Date Placeholder 2">
            <a:extLst>
              <a:ext uri="{FF2B5EF4-FFF2-40B4-BE49-F238E27FC236}">
                <a16:creationId xmlns:a16="http://schemas.microsoft.com/office/drawing/2014/main" id="{E7ED73F7-3C8D-FDC7-961F-35CA10B697D3}"/>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
        <p:nvSpPr>
          <p:cNvPr id="10244" name="Text Box 4"/>
          <p:cNvSpPr txBox="1">
            <a:spLocks noChangeArrowheads="1"/>
          </p:cNvSpPr>
          <p:nvPr/>
        </p:nvSpPr>
        <p:spPr bwMode="auto">
          <a:xfrm>
            <a:off x="1931987" y="3392557"/>
            <a:ext cx="8328025" cy="1190625"/>
          </a:xfrm>
          <a:prstGeom prst="rect">
            <a:avLst/>
          </a:prstGeom>
          <a:noFill/>
          <a:ln w="9525">
            <a:noFill/>
            <a:miter lim="800000"/>
            <a:headEnd/>
            <a:tailEnd/>
          </a:ln>
          <a:effectLst/>
        </p:spPr>
        <p:txBody>
          <a:bodyPr>
            <a:spAutoFit/>
          </a:bodyPr>
          <a:lstStyle/>
          <a:p>
            <a:pPr eaLnBrk="0" hangingPunct="0"/>
            <a:r>
              <a:rPr lang="en-US" sz="3600" b="1" u="sng" dirty="0">
                <a:latin typeface="+mj-lt"/>
              </a:rPr>
              <a:t>Therefore, if </a:t>
            </a:r>
            <a:r>
              <a:rPr lang="en-US" sz="3600" b="1" u="sng" dirty="0">
                <a:solidFill>
                  <a:srgbClr val="FF0000"/>
                </a:solidFill>
                <a:latin typeface="+mj-lt"/>
              </a:rPr>
              <a:t>V = 1 </a:t>
            </a:r>
            <a:r>
              <a:rPr lang="en-US" sz="3600" b="1" u="sng" dirty="0">
                <a:latin typeface="+mj-lt"/>
              </a:rPr>
              <a:t>for a commercial </a:t>
            </a:r>
          </a:p>
          <a:p>
            <a:pPr eaLnBrk="0" hangingPunct="0"/>
            <a:r>
              <a:rPr lang="en-US" sz="3600" b="1" u="sng" dirty="0">
                <a:latin typeface="+mj-lt"/>
              </a:rPr>
              <a:t>driver, then </a:t>
            </a:r>
            <a:r>
              <a:rPr lang="en-US" sz="3600" b="1" u="sng" dirty="0">
                <a:solidFill>
                  <a:srgbClr val="FF0000"/>
                </a:solidFill>
                <a:latin typeface="+mj-lt"/>
              </a:rPr>
              <a:t>V = 0.28 </a:t>
            </a:r>
            <a:r>
              <a:rPr lang="en-US" sz="3600" b="1" u="sng" dirty="0">
                <a:latin typeface="+mj-lt"/>
              </a:rPr>
              <a:t>for a private driver</a:t>
            </a:r>
            <a:endParaRPr lang="en-US" sz="2400" b="1" u="sng" dirty="0">
              <a:latin typeface="+mj-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A46EDF-B7B8-7201-2E76-6F7F5DDCF3D9}"/>
              </a:ext>
            </a:extLst>
          </p:cNvPr>
          <p:cNvSpPr>
            <a:spLocks noGrp="1"/>
          </p:cNvSpPr>
          <p:nvPr>
            <p:ph type="body" sz="quarter" idx="14"/>
          </p:nvPr>
        </p:nvSpPr>
        <p:spPr/>
        <p:txBody>
          <a:bodyPr/>
          <a:lstStyle/>
          <a:p>
            <a:pPr marL="457200" indent="-457200">
              <a:buFont typeface="Arial" panose="020B0604020202020204" pitchFamily="34" charset="0"/>
              <a:buChar char="•"/>
            </a:pPr>
            <a:r>
              <a:rPr lang="en-US" dirty="0"/>
              <a:t>Average private driver spends 4% of his or her time behind the wheel</a:t>
            </a:r>
          </a:p>
          <a:p>
            <a:pPr marL="457200" indent="-457200">
              <a:buFont typeface="Arial" panose="020B0604020202020204" pitchFamily="34" charset="0"/>
              <a:buChar char="•"/>
            </a:pPr>
            <a:r>
              <a:rPr lang="en-US" dirty="0"/>
              <a:t>Average commercial driver spends 25% of his or her time behind the wheel</a:t>
            </a:r>
          </a:p>
          <a:p>
            <a:pPr marL="457200" indent="-457200">
              <a:buFont typeface="Arial" panose="020B0604020202020204" pitchFamily="34" charset="0"/>
              <a:buChar char="•"/>
            </a:pPr>
            <a:endParaRPr lang="en-US" dirty="0">
              <a:solidFill>
                <a:srgbClr val="FFFF00"/>
              </a:solidFill>
            </a:endParaRPr>
          </a:p>
          <a:p>
            <a:pPr marL="457200" indent="-457200">
              <a:buFont typeface="Arial" panose="020B0604020202020204" pitchFamily="34" charset="0"/>
              <a:buChar char="•"/>
            </a:pPr>
            <a:endParaRPr lang="en-CA" dirty="0"/>
          </a:p>
        </p:txBody>
      </p:sp>
      <p:sp>
        <p:nvSpPr>
          <p:cNvPr id="11267" name="Rectangle 3"/>
          <p:cNvSpPr>
            <a:spLocks noGrp="1" noChangeArrowheads="1"/>
          </p:cNvSpPr>
          <p:nvPr>
            <p:ph idx="1"/>
          </p:nvPr>
        </p:nvSpPr>
        <p:spPr/>
        <p:txBody>
          <a:bodyPr/>
          <a:lstStyle/>
          <a:p>
            <a:r>
              <a:rPr lang="en-US" dirty="0"/>
              <a:t>RH = </a:t>
            </a:r>
            <a:r>
              <a:rPr lang="en-US" b="1" u="sng" dirty="0">
                <a:solidFill>
                  <a:srgbClr val="FF0000"/>
                </a:solidFill>
              </a:rPr>
              <a:t>TD</a:t>
            </a:r>
            <a:r>
              <a:rPr lang="en-US" dirty="0">
                <a:solidFill>
                  <a:srgbClr val="002060"/>
                </a:solidFill>
              </a:rPr>
              <a:t> </a:t>
            </a:r>
            <a:r>
              <a:rPr lang="en-US" dirty="0"/>
              <a:t>x V x SCI x Ac</a:t>
            </a:r>
            <a:endParaRPr lang="en-US" dirty="0">
              <a:solidFill>
                <a:srgbClr val="FFFF00"/>
              </a:solidFill>
            </a:endParaRPr>
          </a:p>
        </p:txBody>
      </p:sp>
      <p:sp>
        <p:nvSpPr>
          <p:cNvPr id="3" name="Date Placeholder 2">
            <a:extLst>
              <a:ext uri="{FF2B5EF4-FFF2-40B4-BE49-F238E27FC236}">
                <a16:creationId xmlns:a16="http://schemas.microsoft.com/office/drawing/2014/main" id="{8C630754-51F4-FF5E-258E-81CFBEC5DA4D}"/>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
        <p:nvSpPr>
          <p:cNvPr id="11268" name="Text Box 4"/>
          <p:cNvSpPr txBox="1">
            <a:spLocks noChangeArrowheads="1"/>
          </p:cNvSpPr>
          <p:nvPr/>
        </p:nvSpPr>
        <p:spPr bwMode="auto">
          <a:xfrm>
            <a:off x="2438400" y="3896312"/>
            <a:ext cx="6528518" cy="1200329"/>
          </a:xfrm>
          <a:prstGeom prst="rect">
            <a:avLst/>
          </a:prstGeom>
          <a:noFill/>
          <a:ln w="9525">
            <a:noFill/>
            <a:miter lim="800000"/>
            <a:headEnd/>
            <a:tailEnd/>
          </a:ln>
          <a:effectLst/>
        </p:spPr>
        <p:txBody>
          <a:bodyPr wrap="none">
            <a:spAutoFit/>
          </a:bodyPr>
          <a:lstStyle/>
          <a:p>
            <a:pPr eaLnBrk="0" hangingPunct="0"/>
            <a:r>
              <a:rPr lang="en-US" sz="3600" b="1" dirty="0">
                <a:latin typeface="+mj-lt"/>
              </a:rPr>
              <a:t>TD = 0.04 for a private driver</a:t>
            </a:r>
          </a:p>
          <a:p>
            <a:pPr eaLnBrk="0" hangingPunct="0"/>
            <a:r>
              <a:rPr lang="en-US" sz="3600" b="1" dirty="0">
                <a:latin typeface="+mj-lt"/>
              </a:rPr>
              <a:t>TD = 0.25 for a commercial driver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C199E5-A4BD-E97F-72A2-E470E520C28C}"/>
              </a:ext>
            </a:extLst>
          </p:cNvPr>
          <p:cNvSpPr>
            <a:spLocks noGrp="1"/>
          </p:cNvSpPr>
          <p:nvPr>
            <p:ph type="body" sz="quarter" idx="14"/>
          </p:nvPr>
        </p:nvSpPr>
        <p:spPr/>
        <p:txBody>
          <a:bodyPr/>
          <a:lstStyle/>
          <a:p>
            <a:pPr marL="457200" indent="-457200">
              <a:buFont typeface="Arial" panose="020B0604020202020204" pitchFamily="34" charset="0"/>
              <a:buChar char="•"/>
            </a:pPr>
            <a:r>
              <a:rPr lang="en-US" dirty="0"/>
              <a:t>Driver of a heavy truck, post MI x 3 mos. generally regarded as safe to drive </a:t>
            </a:r>
            <a:r>
              <a:rPr lang="en-US" b="1" u="sng" dirty="0"/>
              <a:t>IF</a:t>
            </a:r>
            <a:r>
              <a:rPr lang="en-US" dirty="0"/>
              <a:t>:</a:t>
            </a:r>
          </a:p>
          <a:p>
            <a:pPr lvl="1"/>
            <a:r>
              <a:rPr lang="en-US" dirty="0"/>
              <a:t>Functional Class I</a:t>
            </a:r>
          </a:p>
          <a:p>
            <a:pPr lvl="1"/>
            <a:r>
              <a:rPr lang="en-US" dirty="0"/>
              <a:t>Negative EST at 7 METS</a:t>
            </a:r>
          </a:p>
          <a:p>
            <a:pPr lvl="1"/>
            <a:r>
              <a:rPr lang="en-US" dirty="0"/>
              <a:t>No disqualifying ventricular arrhythmias</a:t>
            </a:r>
          </a:p>
          <a:p>
            <a:pPr marL="457200" indent="-457200">
              <a:buFont typeface="Arial" panose="020B0604020202020204" pitchFamily="34" charset="0"/>
              <a:buChar char="•"/>
            </a:pPr>
            <a:r>
              <a:rPr lang="en-US" dirty="0"/>
              <a:t>But cannot be assigned a risk lower than 1% of a cardiac death in the next year</a:t>
            </a:r>
          </a:p>
          <a:p>
            <a:pPr lvl="1"/>
            <a:endParaRPr lang="en-US" dirty="0"/>
          </a:p>
          <a:p>
            <a:pPr marL="457200" indent="-457200">
              <a:buFont typeface="Arial" panose="020B0604020202020204" pitchFamily="34" charset="0"/>
              <a:buChar char="•"/>
            </a:pPr>
            <a:endParaRPr lang="en-CA" dirty="0"/>
          </a:p>
        </p:txBody>
      </p:sp>
      <p:sp>
        <p:nvSpPr>
          <p:cNvPr id="4" name="Content Placeholder 3">
            <a:extLst>
              <a:ext uri="{FF2B5EF4-FFF2-40B4-BE49-F238E27FC236}">
                <a16:creationId xmlns:a16="http://schemas.microsoft.com/office/drawing/2014/main" id="{241862E1-1363-EABE-68BC-B394BE93E7F5}"/>
              </a:ext>
            </a:extLst>
          </p:cNvPr>
          <p:cNvSpPr>
            <a:spLocks noGrp="1"/>
          </p:cNvSpPr>
          <p:nvPr>
            <p:ph idx="1"/>
          </p:nvPr>
        </p:nvSpPr>
        <p:spPr/>
        <p:txBody>
          <a:bodyPr/>
          <a:lstStyle/>
          <a:p>
            <a:r>
              <a:rPr lang="en-US" b="1" u="sng" dirty="0">
                <a:solidFill>
                  <a:srgbClr val="FF0000"/>
                </a:solidFill>
              </a:rPr>
              <a:t>RH</a:t>
            </a:r>
            <a:r>
              <a:rPr lang="en-US" dirty="0">
                <a:solidFill>
                  <a:srgbClr val="002060"/>
                </a:solidFill>
              </a:rPr>
              <a:t> </a:t>
            </a:r>
            <a:r>
              <a:rPr lang="en-US" dirty="0"/>
              <a:t>= TD x V x SCI x Ac</a:t>
            </a:r>
            <a:endParaRPr lang="en-CA" dirty="0"/>
          </a:p>
        </p:txBody>
      </p:sp>
      <p:sp>
        <p:nvSpPr>
          <p:cNvPr id="3" name="Date Placeholder 2">
            <a:extLst>
              <a:ext uri="{FF2B5EF4-FFF2-40B4-BE49-F238E27FC236}">
                <a16:creationId xmlns:a16="http://schemas.microsoft.com/office/drawing/2014/main" id="{063E1A3F-AB45-7D27-1217-E0141B2E9552}"/>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4E6839-C5C9-08FC-7698-FEAA1129A452}"/>
              </a:ext>
            </a:extLst>
          </p:cNvPr>
          <p:cNvSpPr>
            <a:spLocks noGrp="1"/>
          </p:cNvSpPr>
          <p:nvPr>
            <p:ph type="body" sz="quarter" idx="14"/>
          </p:nvPr>
        </p:nvSpPr>
        <p:spPr/>
        <p:txBody>
          <a:bodyPr/>
          <a:lstStyle/>
          <a:p>
            <a:pPr marL="0" indent="0">
              <a:buNone/>
            </a:pPr>
            <a:r>
              <a:rPr lang="en-US" b="1" u="sng" dirty="0">
                <a:solidFill>
                  <a:srgbClr val="FF0000"/>
                </a:solidFill>
              </a:rPr>
              <a:t>RH</a:t>
            </a:r>
            <a:r>
              <a:rPr lang="en-US" dirty="0">
                <a:solidFill>
                  <a:srgbClr val="FF0000"/>
                </a:solidFill>
              </a:rPr>
              <a:t> </a:t>
            </a:r>
            <a:r>
              <a:rPr lang="en-US" dirty="0"/>
              <a:t>= TD x V x SCI x Ac</a:t>
            </a:r>
          </a:p>
          <a:p>
            <a:pPr marL="457200" indent="-457200">
              <a:buFont typeface="Arial" panose="020B0604020202020204" pitchFamily="34" charset="0"/>
              <a:buChar char="•"/>
            </a:pPr>
            <a:r>
              <a:rPr lang="en-US" sz="2800" dirty="0"/>
              <a:t>For such an individual, SCI = 0.01</a:t>
            </a:r>
          </a:p>
          <a:p>
            <a:pPr marL="457200" indent="-457200">
              <a:buFont typeface="Arial" panose="020B0604020202020204" pitchFamily="34" charset="0"/>
              <a:buChar char="•"/>
            </a:pPr>
            <a:r>
              <a:rPr lang="en-US" sz="2800" dirty="0"/>
              <a:t>Substituting:</a:t>
            </a:r>
          </a:p>
          <a:p>
            <a:pPr lvl="1"/>
            <a:r>
              <a:rPr lang="en-US" sz="2400" dirty="0"/>
              <a:t>RH = 0.25 x 1 x 0.01 x 0.02</a:t>
            </a:r>
          </a:p>
          <a:p>
            <a:pPr lvl="1"/>
            <a:r>
              <a:rPr lang="en-US" sz="2400" dirty="0"/>
              <a:t>= 0.00005</a:t>
            </a:r>
          </a:p>
          <a:p>
            <a:endParaRPr lang="en-CA" dirty="0"/>
          </a:p>
        </p:txBody>
      </p:sp>
      <p:sp>
        <p:nvSpPr>
          <p:cNvPr id="4" name="Content Placeholder 3">
            <a:extLst>
              <a:ext uri="{FF2B5EF4-FFF2-40B4-BE49-F238E27FC236}">
                <a16:creationId xmlns:a16="http://schemas.microsoft.com/office/drawing/2014/main" id="{503B65CA-73E2-4F74-D12C-7681760B97E1}"/>
              </a:ext>
            </a:extLst>
          </p:cNvPr>
          <p:cNvSpPr>
            <a:spLocks noGrp="1"/>
          </p:cNvSpPr>
          <p:nvPr>
            <p:ph idx="1"/>
          </p:nvPr>
        </p:nvSpPr>
        <p:spPr/>
        <p:txBody>
          <a:bodyPr/>
          <a:lstStyle/>
          <a:p>
            <a:r>
              <a:rPr lang="en-US" sz="4400" dirty="0">
                <a:latin typeface="+mj-lt"/>
              </a:rPr>
              <a:t>Setting a Standard</a:t>
            </a:r>
            <a:endParaRPr lang="en-CA" dirty="0"/>
          </a:p>
        </p:txBody>
      </p:sp>
      <p:sp>
        <p:nvSpPr>
          <p:cNvPr id="3" name="Date Placeholder 2">
            <a:extLst>
              <a:ext uri="{FF2B5EF4-FFF2-40B4-BE49-F238E27FC236}">
                <a16:creationId xmlns:a16="http://schemas.microsoft.com/office/drawing/2014/main" id="{0DD8061C-248B-E440-A760-D3C6EB8E63DD}"/>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
        <p:nvSpPr>
          <p:cNvPr id="13316" name="Text Box 4"/>
          <p:cNvSpPr txBox="1">
            <a:spLocks noChangeArrowheads="1"/>
          </p:cNvSpPr>
          <p:nvPr/>
        </p:nvSpPr>
        <p:spPr bwMode="auto">
          <a:xfrm>
            <a:off x="1028700" y="3962400"/>
            <a:ext cx="10134600" cy="1569660"/>
          </a:xfrm>
          <a:prstGeom prst="rect">
            <a:avLst/>
          </a:prstGeom>
          <a:noFill/>
          <a:ln w="9525">
            <a:noFill/>
            <a:miter lim="800000"/>
            <a:headEnd/>
            <a:tailEnd/>
          </a:ln>
          <a:effectLst/>
        </p:spPr>
        <p:txBody>
          <a:bodyPr wrap="square">
            <a:spAutoFit/>
          </a:bodyPr>
          <a:lstStyle/>
          <a:p>
            <a:pPr eaLnBrk="0" hangingPunct="0"/>
            <a:r>
              <a:rPr lang="en-US" sz="3200" b="1" dirty="0">
                <a:latin typeface="+mj-lt"/>
              </a:rPr>
              <a:t>Allowing such an individual on the road is associated with a risk of death or injury to others of </a:t>
            </a:r>
            <a:r>
              <a:rPr lang="en-US" sz="3200" b="1" u="sng" dirty="0">
                <a:solidFill>
                  <a:srgbClr val="FF0000"/>
                </a:solidFill>
                <a:latin typeface="+mj-lt"/>
              </a:rPr>
              <a:t>1 in 20,000</a:t>
            </a:r>
            <a:r>
              <a:rPr lang="en-US" sz="3200" b="1" dirty="0">
                <a:latin typeface="+mj-lt"/>
              </a:rPr>
              <a:t>. This level of risk appears to be acceptable in Canada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B7A454-5775-813E-1478-113BB8786050}"/>
              </a:ext>
            </a:extLst>
          </p:cNvPr>
          <p:cNvSpPr>
            <a:spLocks noGrp="1"/>
          </p:cNvSpPr>
          <p:nvPr>
            <p:ph type="body" sz="quarter" idx="14"/>
          </p:nvPr>
        </p:nvSpPr>
        <p:spPr/>
        <p:txBody>
          <a:bodyPr/>
          <a:lstStyle/>
          <a:p>
            <a:pPr marL="457200" indent="-457200">
              <a:buFont typeface="Arial" panose="020B0604020202020204" pitchFamily="34" charset="0"/>
              <a:buChar char="•"/>
            </a:pPr>
            <a:r>
              <a:rPr lang="en-US" dirty="0"/>
              <a:t>RH = TD x V x SCI x Ac</a:t>
            </a:r>
          </a:p>
          <a:p>
            <a:pPr marL="457200" indent="-457200">
              <a:buFont typeface="Arial" panose="020B0604020202020204" pitchFamily="34" charset="0"/>
              <a:buChar char="•"/>
            </a:pPr>
            <a:r>
              <a:rPr lang="en-US" dirty="0"/>
              <a:t>0.00005 = 0.04 x 0.28 x SCI x 0.02</a:t>
            </a:r>
          </a:p>
          <a:p>
            <a:pPr marL="457200" indent="-457200">
              <a:buFont typeface="Arial" panose="020B0604020202020204" pitchFamily="34" charset="0"/>
              <a:buChar char="•"/>
            </a:pPr>
            <a:r>
              <a:rPr lang="en-US" dirty="0"/>
              <a:t>SCI = 0.22</a:t>
            </a:r>
          </a:p>
          <a:p>
            <a:endParaRPr lang="en-CA" dirty="0"/>
          </a:p>
        </p:txBody>
      </p:sp>
      <p:sp>
        <p:nvSpPr>
          <p:cNvPr id="14339" name="Rectangle 3"/>
          <p:cNvSpPr>
            <a:spLocks noGrp="1" noChangeArrowheads="1"/>
          </p:cNvSpPr>
          <p:nvPr>
            <p:ph idx="1"/>
          </p:nvPr>
        </p:nvSpPr>
        <p:spPr/>
        <p:txBody>
          <a:bodyPr/>
          <a:lstStyle/>
          <a:p>
            <a:r>
              <a:rPr lang="en-US" dirty="0"/>
              <a:t>The Private Driver</a:t>
            </a:r>
          </a:p>
        </p:txBody>
      </p:sp>
      <p:sp>
        <p:nvSpPr>
          <p:cNvPr id="3" name="Date Placeholder 2">
            <a:extLst>
              <a:ext uri="{FF2B5EF4-FFF2-40B4-BE49-F238E27FC236}">
                <a16:creationId xmlns:a16="http://schemas.microsoft.com/office/drawing/2014/main" id="{9E11512A-83A1-6817-AE4A-03F2705D8136}"/>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
        <p:nvSpPr>
          <p:cNvPr id="14340" name="Text Box 4"/>
          <p:cNvSpPr txBox="1">
            <a:spLocks noChangeArrowheads="1"/>
          </p:cNvSpPr>
          <p:nvPr/>
        </p:nvSpPr>
        <p:spPr bwMode="auto">
          <a:xfrm>
            <a:off x="838200" y="3398928"/>
            <a:ext cx="9677400" cy="2062103"/>
          </a:xfrm>
          <a:prstGeom prst="rect">
            <a:avLst/>
          </a:prstGeom>
          <a:noFill/>
          <a:ln w="9525">
            <a:noFill/>
            <a:miter lim="800000"/>
            <a:headEnd/>
            <a:tailEnd/>
          </a:ln>
          <a:effectLst/>
        </p:spPr>
        <p:txBody>
          <a:bodyPr wrap="square">
            <a:spAutoFit/>
          </a:bodyPr>
          <a:lstStyle/>
          <a:p>
            <a:pPr eaLnBrk="0" hangingPunct="0"/>
            <a:r>
              <a:rPr lang="en-US" sz="3200" b="1" dirty="0">
                <a:latin typeface="+mj-lt"/>
              </a:rPr>
              <a:t>The private driver with a 22% risk of a suddenly incapacitating cardiac event in the next year poses no greater risk to public safety than the commercial driver with a 1% risk</a:t>
            </a:r>
          </a:p>
        </p:txBody>
      </p:sp>
      <p:sp>
        <p:nvSpPr>
          <p:cNvPr id="14345" name="Line 9"/>
          <p:cNvSpPr>
            <a:spLocks noChangeShapeType="1"/>
          </p:cNvSpPr>
          <p:nvPr/>
        </p:nvSpPr>
        <p:spPr bwMode="auto">
          <a:xfrm>
            <a:off x="2057400" y="6858000"/>
            <a:ext cx="8229600" cy="0"/>
          </a:xfrm>
          <a:prstGeom prst="line">
            <a:avLst/>
          </a:prstGeom>
          <a:noFill/>
          <a:ln w="9525">
            <a:solidFill>
              <a:schemeClr val="tx1"/>
            </a:solidFill>
            <a:round/>
            <a:headEnd/>
            <a:tailEnd/>
          </a:ln>
          <a:effectLst/>
        </p:spPr>
        <p:txBody>
          <a:bodyPr wrap="none" anchor="ctr"/>
          <a:lstStyle/>
          <a:p>
            <a:endParaRPr lang="en-CA"/>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7463D1-A41E-45D1-85DA-8DFA90484A2C}"/>
              </a:ext>
            </a:extLst>
          </p:cNvPr>
          <p:cNvSpPr/>
          <p:nvPr/>
        </p:nvSpPr>
        <p:spPr>
          <a:xfrm>
            <a:off x="705059" y="1556792"/>
            <a:ext cx="10781880" cy="1025024"/>
          </a:xfrm>
          <a:prstGeom prst="rect">
            <a:avLst/>
          </a:prstGeom>
        </p:spPr>
        <p:txBody>
          <a:bodyPr wrap="square" lIns="91440" tIns="45720" rIns="91440" bIns="45720" anchor="t">
            <a:spAutoFit/>
          </a:bodyPr>
          <a:lstStyle/>
          <a:p>
            <a:pPr algn="ctr">
              <a:lnSpc>
                <a:spcPct val="120000"/>
              </a:lnSpc>
            </a:pPr>
            <a:r>
              <a:rPr lang="en-US" sz="2000" b="1" dirty="0">
                <a:latin typeface="Arial Nova Cond"/>
              </a:rPr>
              <a:t>© Canadian Cardiovascular Society. 2023. All rights reserved. </a:t>
            </a:r>
          </a:p>
          <a:p>
            <a:pPr algn="ctr">
              <a:lnSpc>
                <a:spcPct val="120000"/>
              </a:lnSpc>
            </a:pPr>
            <a:r>
              <a:rPr lang="en-US" sz="1600" dirty="0">
                <a:latin typeface="Arial Nova Cond"/>
              </a:rPr>
              <a:t>Distribution, transmission or republication is strictly prohibited without the prior written permission of the Canadian Cardiovascular Society.</a:t>
            </a:r>
          </a:p>
        </p:txBody>
      </p:sp>
      <p:sp>
        <p:nvSpPr>
          <p:cNvPr id="5" name="Content Placeholder 6">
            <a:extLst>
              <a:ext uri="{FF2B5EF4-FFF2-40B4-BE49-F238E27FC236}">
                <a16:creationId xmlns:a16="http://schemas.microsoft.com/office/drawing/2014/main" id="{6B30CB7F-0217-409A-8CC7-704849E6BDD7}"/>
              </a:ext>
            </a:extLst>
          </p:cNvPr>
          <p:cNvSpPr txBox="1">
            <a:spLocks/>
          </p:cNvSpPr>
          <p:nvPr/>
        </p:nvSpPr>
        <p:spPr bwMode="auto">
          <a:xfrm>
            <a:off x="838201" y="3068960"/>
            <a:ext cx="10515599" cy="266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b="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b="0">
                <a:solidFill>
                  <a:schemeClr val="tx1"/>
                </a:solidFill>
                <a:latin typeface="+mn-lt"/>
                <a:ea typeface="+mn-ea"/>
                <a:cs typeface="+mn-cs"/>
              </a:defRPr>
            </a:lvl5pPr>
            <a:lvl6pPr marL="2514600" indent="-228600" algn="l" rtl="0" fontAlgn="base">
              <a:spcBef>
                <a:spcPct val="20000"/>
              </a:spcBef>
              <a:spcAft>
                <a:spcPct val="0"/>
              </a:spcAft>
              <a:buChar char="»"/>
              <a:defRPr sz="1200" b="1">
                <a:solidFill>
                  <a:schemeClr val="tx1"/>
                </a:solidFill>
                <a:latin typeface="+mn-lt"/>
                <a:ea typeface="+mn-ea"/>
                <a:cs typeface="+mn-cs"/>
              </a:defRPr>
            </a:lvl6pPr>
            <a:lvl7pPr marL="2971800" indent="-228600" algn="l" rtl="0" fontAlgn="base">
              <a:spcBef>
                <a:spcPct val="20000"/>
              </a:spcBef>
              <a:spcAft>
                <a:spcPct val="0"/>
              </a:spcAft>
              <a:buChar char="»"/>
              <a:defRPr sz="1200" b="1">
                <a:solidFill>
                  <a:schemeClr val="tx1"/>
                </a:solidFill>
                <a:latin typeface="+mn-lt"/>
                <a:ea typeface="+mn-ea"/>
                <a:cs typeface="+mn-cs"/>
              </a:defRPr>
            </a:lvl7pPr>
            <a:lvl8pPr marL="3429000" indent="-228600" algn="l" rtl="0" fontAlgn="base">
              <a:spcBef>
                <a:spcPct val="20000"/>
              </a:spcBef>
              <a:spcAft>
                <a:spcPct val="0"/>
              </a:spcAft>
              <a:buChar char="»"/>
              <a:defRPr sz="1200" b="1">
                <a:solidFill>
                  <a:schemeClr val="tx1"/>
                </a:solidFill>
                <a:latin typeface="+mn-lt"/>
                <a:ea typeface="+mn-ea"/>
                <a:cs typeface="+mn-cs"/>
              </a:defRPr>
            </a:lvl8pPr>
            <a:lvl9pPr marL="3886200" indent="-228600" algn="l" rtl="0" fontAlgn="base">
              <a:spcBef>
                <a:spcPct val="20000"/>
              </a:spcBef>
              <a:spcAft>
                <a:spcPct val="0"/>
              </a:spcAft>
              <a:buChar char="»"/>
              <a:defRPr sz="1200" b="1">
                <a:solidFill>
                  <a:schemeClr val="tx1"/>
                </a:solidFill>
                <a:latin typeface="+mn-lt"/>
                <a:ea typeface="+mn-ea"/>
                <a:cs typeface="+mn-cs"/>
              </a:defRPr>
            </a:lvl9pPr>
          </a:lstStyle>
          <a:p>
            <a:pPr eaLnBrk="1" hangingPunct="1">
              <a:spcBef>
                <a:spcPts val="1800"/>
              </a:spcBef>
            </a:pPr>
            <a:r>
              <a:rPr lang="en-US" altLang="en-US" sz="1600" kern="0" dirty="0">
                <a:latin typeface="Arial Nova Cond" panose="020B0506020202020204" pitchFamily="34" charset="0"/>
              </a:rPr>
              <a:t>For medical institution internal education or training (i.e. grand rounds, medical college/classroom education, etc.), kindly consider and implement the following:</a:t>
            </a:r>
          </a:p>
          <a:p>
            <a:pPr lvl="1" eaLnBrk="1" hangingPunct="1"/>
            <a:r>
              <a:rPr lang="en-US" altLang="en-US" sz="1200" kern="0" dirty="0">
                <a:latin typeface="Arial Nova Cond" panose="020B0506020202020204" pitchFamily="34" charset="0"/>
              </a:rPr>
              <a:t>Include the citation for the Canadian Journal of Cardiology</a:t>
            </a:r>
          </a:p>
          <a:p>
            <a:pPr lvl="1" eaLnBrk="1" hangingPunct="1"/>
            <a:r>
              <a:rPr lang="en-US" altLang="en-US" sz="1200" kern="0" dirty="0">
                <a:latin typeface="Arial Nova Cond" panose="020B0506020202020204" pitchFamily="34" charset="0"/>
              </a:rPr>
              <a:t>Add ‘Reproduced with permission from the Canadian Cardiovascular Society. [insert year].’</a:t>
            </a:r>
          </a:p>
          <a:p>
            <a:pPr lvl="1" eaLnBrk="1" hangingPunct="1"/>
            <a:r>
              <a:rPr lang="en-US" altLang="en-US" sz="1200" kern="0" dirty="0">
                <a:latin typeface="Arial Nova Cond" panose="020B0506020202020204" pitchFamily="34" charset="0"/>
              </a:rPr>
              <a:t>Avoid use of CCS logos or trademarks on slides, tools or publications that are not the property of the CCS</a:t>
            </a:r>
          </a:p>
          <a:p>
            <a:pPr lvl="1" eaLnBrk="1" hangingPunct="1"/>
            <a:r>
              <a:rPr lang="en-US" altLang="en-US" sz="1200" kern="0" dirty="0">
                <a:latin typeface="Arial Nova Cond" panose="020B0506020202020204" pitchFamily="34" charset="0"/>
              </a:rPr>
              <a:t>Do not modify the slide content and, the layout and CCS branding on the Guideline-related slides</a:t>
            </a:r>
          </a:p>
          <a:p>
            <a:pPr lvl="1" eaLnBrk="1" hangingPunct="1"/>
            <a:r>
              <a:rPr lang="en-US" altLang="en-US" sz="1200" kern="0" dirty="0">
                <a:latin typeface="Arial Nova Cond" panose="020B0506020202020204" pitchFamily="34" charset="0"/>
              </a:rPr>
              <a:t>Guideline recommendations must be reproduced exactly as published </a:t>
            </a:r>
          </a:p>
          <a:p>
            <a:pPr eaLnBrk="1" hangingPunct="1">
              <a:spcBef>
                <a:spcPts val="1800"/>
              </a:spcBef>
            </a:pPr>
            <a:r>
              <a:rPr lang="en-US" altLang="en-US" sz="1600" kern="0" dirty="0">
                <a:latin typeface="Arial Nova Cond" panose="020B0506020202020204" pitchFamily="34" charset="0"/>
              </a:rPr>
              <a:t>For an industry supported or involved program, permissions are required:</a:t>
            </a:r>
          </a:p>
          <a:p>
            <a:pPr lvl="1" eaLnBrk="1" hangingPunct="1"/>
            <a:r>
              <a:rPr lang="en-US" altLang="en-US" sz="1200" kern="0" dirty="0">
                <a:latin typeface="Arial Nova Cond" panose="020B0506020202020204" pitchFamily="34" charset="0"/>
              </a:rPr>
              <a:t>If content is published in the Canadian Journal of Cardiology, permissions must be sought through our publisher Elsevier (www.onlinecjc.com)</a:t>
            </a:r>
          </a:p>
          <a:p>
            <a:pPr lvl="1" eaLnBrk="1" hangingPunct="1"/>
            <a:r>
              <a:rPr lang="en-US" altLang="en-US" sz="1200" kern="0" dirty="0">
                <a:latin typeface="Arial Nova Cond" panose="020B0506020202020204" pitchFamily="34" charset="0"/>
              </a:rPr>
              <a:t>If content is property of the CCS, contact </a:t>
            </a:r>
            <a:r>
              <a:rPr lang="en-US" altLang="en-US" sz="1200" kern="0" dirty="0">
                <a:latin typeface="Arial Nova Cond" panose="020B0506020202020204" pitchFamily="34" charset="0"/>
                <a:hlinkClick r:id="rId2"/>
              </a:rPr>
              <a:t>guidelines@ccs.ca</a:t>
            </a:r>
            <a:r>
              <a:rPr lang="en-US" altLang="en-US" sz="1200" kern="0" dirty="0">
                <a:latin typeface="Arial Nova Cond" panose="020B0506020202020204" pitchFamily="34" charset="0"/>
              </a:rPr>
              <a:t>   </a:t>
            </a:r>
          </a:p>
        </p:txBody>
      </p:sp>
      <p:sp>
        <p:nvSpPr>
          <p:cNvPr id="6" name="Date Placeholder 5">
            <a:extLst>
              <a:ext uri="{FF2B5EF4-FFF2-40B4-BE49-F238E27FC236}">
                <a16:creationId xmlns:a16="http://schemas.microsoft.com/office/drawing/2014/main" id="{998879E9-06AF-1E0C-B7A9-DC073E567CDF}"/>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880539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22EEE-BF2B-2E8C-FEFF-7484D06EDAC3}"/>
              </a:ext>
            </a:extLst>
          </p:cNvPr>
          <p:cNvSpPr>
            <a:spLocks noGrp="1"/>
          </p:cNvSpPr>
          <p:nvPr>
            <p:ph type="title"/>
          </p:nvPr>
        </p:nvSpPr>
        <p:spPr/>
        <p:txBody>
          <a:bodyPr/>
          <a:lstStyle/>
          <a:p>
            <a:r>
              <a:rPr lang="en-US" b="1" dirty="0"/>
              <a:t>Coronary Artery Disease</a:t>
            </a:r>
            <a:endParaRPr lang="en-CA" b="1" dirty="0"/>
          </a:p>
        </p:txBody>
      </p:sp>
      <p:sp>
        <p:nvSpPr>
          <p:cNvPr id="3" name="Text Placeholder 2">
            <a:extLst>
              <a:ext uri="{FF2B5EF4-FFF2-40B4-BE49-F238E27FC236}">
                <a16:creationId xmlns:a16="http://schemas.microsoft.com/office/drawing/2014/main" id="{C2332805-1944-0FC2-F754-084FD0C17AAB}"/>
              </a:ext>
            </a:extLst>
          </p:cNvPr>
          <p:cNvSpPr>
            <a:spLocks noGrp="1"/>
          </p:cNvSpPr>
          <p:nvPr>
            <p:ph type="body" sz="quarter" idx="10"/>
          </p:nvPr>
        </p:nvSpPr>
        <p:spPr/>
        <p:txBody>
          <a:bodyPr>
            <a:normAutofit/>
          </a:bodyPr>
          <a:lstStyle/>
          <a:p>
            <a:r>
              <a:rPr lang="en-US" sz="2400" dirty="0"/>
              <a:t>Christopher Fordyce, MD, MHS, MSc</a:t>
            </a:r>
          </a:p>
          <a:p>
            <a:r>
              <a:rPr lang="en-US" sz="1800" dirty="0"/>
              <a:t>Associate Professor</a:t>
            </a:r>
          </a:p>
          <a:p>
            <a:r>
              <a:rPr lang="en-US" sz="1800" dirty="0"/>
              <a:t>University of British Columbia</a:t>
            </a:r>
            <a:endParaRPr lang="en-CA" sz="1800" dirty="0"/>
          </a:p>
        </p:txBody>
      </p:sp>
      <p:sp>
        <p:nvSpPr>
          <p:cNvPr id="5" name="Date Placeholder 4">
            <a:extLst>
              <a:ext uri="{FF2B5EF4-FFF2-40B4-BE49-F238E27FC236}">
                <a16:creationId xmlns:a16="http://schemas.microsoft.com/office/drawing/2014/main" id="{474C95DB-859C-647D-D6E9-F4C081023A6F}"/>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428355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069845-A19D-EF99-ECF8-2425ECD78647}"/>
              </a:ext>
            </a:extLst>
          </p:cNvPr>
          <p:cNvSpPr txBox="1"/>
          <p:nvPr/>
        </p:nvSpPr>
        <p:spPr>
          <a:xfrm>
            <a:off x="1638197" y="1285305"/>
            <a:ext cx="8784976" cy="70788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I have/do not have relationships with for-profit and not-for-profit organizations over the past two years:</a:t>
            </a:r>
          </a:p>
        </p:txBody>
      </p:sp>
      <p:graphicFrame>
        <p:nvGraphicFramePr>
          <p:cNvPr id="8" name="Table 7">
            <a:extLst>
              <a:ext uri="{FF2B5EF4-FFF2-40B4-BE49-F238E27FC236}">
                <a16:creationId xmlns:a16="http://schemas.microsoft.com/office/drawing/2014/main" id="{346859D9-390C-CEC9-4B56-EFA3F40831AE}"/>
              </a:ext>
            </a:extLst>
          </p:cNvPr>
          <p:cNvGraphicFramePr>
            <a:graphicFrameLocks noGrp="1"/>
          </p:cNvGraphicFramePr>
          <p:nvPr>
            <p:extLst>
              <p:ext uri="{D42A27DB-BD31-4B8C-83A1-F6EECF244321}">
                <p14:modId xmlns:p14="http://schemas.microsoft.com/office/powerpoint/2010/main" val="2683820602"/>
              </p:ext>
            </p:extLst>
          </p:nvPr>
        </p:nvGraphicFramePr>
        <p:xfrm>
          <a:off x="544286" y="2050401"/>
          <a:ext cx="11049000" cy="4309211"/>
        </p:xfrm>
        <a:graphic>
          <a:graphicData uri="http://schemas.openxmlformats.org/drawingml/2006/table">
            <a:tbl>
              <a:tblPr firstRow="1" bandRow="1">
                <a:tableStyleId>{F5AB1C69-6EDB-4FF4-983F-18BD219EF322}</a:tableStyleId>
              </a:tblPr>
              <a:tblGrid>
                <a:gridCol w="3556146">
                  <a:extLst>
                    <a:ext uri="{9D8B030D-6E8A-4147-A177-3AD203B41FA5}">
                      <a16:colId xmlns:a16="http://schemas.microsoft.com/office/drawing/2014/main" val="3327610896"/>
                    </a:ext>
                  </a:extLst>
                </a:gridCol>
                <a:gridCol w="4235513">
                  <a:extLst>
                    <a:ext uri="{9D8B030D-6E8A-4147-A177-3AD203B41FA5}">
                      <a16:colId xmlns:a16="http://schemas.microsoft.com/office/drawing/2014/main" val="1952303198"/>
                    </a:ext>
                  </a:extLst>
                </a:gridCol>
                <a:gridCol w="3257341">
                  <a:extLst>
                    <a:ext uri="{9D8B030D-6E8A-4147-A177-3AD203B41FA5}">
                      <a16:colId xmlns:a16="http://schemas.microsoft.com/office/drawing/2014/main" val="741542345"/>
                    </a:ext>
                  </a:extLst>
                </a:gridCol>
              </a:tblGrid>
              <a:tr h="628915">
                <a:tc>
                  <a:txBody>
                    <a:bodyPr/>
                    <a:lstStyle/>
                    <a:p>
                      <a:pPr algn="ctr"/>
                      <a:r>
                        <a:rPr lang="en-US" sz="1600" dirty="0"/>
                        <a:t>NATURE OF RELATIONSHIP</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600" dirty="0"/>
                        <a:t>NAME OF THE FOR-PROFIT OR NOT-FOR-PROFIT ORGANIZATION</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600" dirty="0"/>
                        <a:t>DESCRIPTION OF RELATIONSHIP</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485841013"/>
                  </a:ext>
                </a:extLst>
              </a:tr>
              <a:tr h="554926">
                <a:tc>
                  <a:txBody>
                    <a:bodyPr/>
                    <a:lstStyle/>
                    <a:p>
                      <a:pPr algn="l"/>
                      <a:r>
                        <a:rPr lang="en-US" sz="1400" dirty="0"/>
                        <a:t>Any direct financial payments including receipt of honoraria</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lnSpc>
                          <a:spcPct val="85000"/>
                        </a:lnSpc>
                        <a:spcAft>
                          <a:spcPts val="300"/>
                        </a:spcAft>
                      </a:pPr>
                      <a:r>
                        <a:rPr lang="en-CA" sz="1400" dirty="0"/>
                        <a:t>Bayer, Novo Nordisk, Boehringer Ingelheim, Sanofi, Novartis, New Amsterdam, HLS therapeutics</a:t>
                      </a:r>
                    </a:p>
                  </a:txBody>
                  <a:tcPr anchor="ctr"/>
                </a:tc>
                <a:tc>
                  <a:txBody>
                    <a:bodyPr/>
                    <a:lstStyle/>
                    <a:p>
                      <a:pPr algn="ctr"/>
                      <a:r>
                        <a:rPr lang="en-US" sz="1400" dirty="0"/>
                        <a:t>Outside of scope of work</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899716357"/>
                  </a:ext>
                </a:extLst>
              </a:tr>
              <a:tr h="554926">
                <a:tc>
                  <a:txBody>
                    <a:bodyPr/>
                    <a:lstStyle/>
                    <a:p>
                      <a:pPr algn="l"/>
                      <a:r>
                        <a:rPr lang="en-US" sz="1400" dirty="0"/>
                        <a:t>Membership on advisory boards or speakers’ bureaus</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377" rtl="0" eaLnBrk="1" fontAlgn="auto" latinLnBrk="0" hangingPunct="1">
                        <a:lnSpc>
                          <a:spcPct val="85000"/>
                        </a:lnSpc>
                        <a:spcBef>
                          <a:spcPts val="0"/>
                        </a:spcBef>
                        <a:spcAft>
                          <a:spcPts val="300"/>
                        </a:spcAft>
                        <a:buClrTx/>
                        <a:buSzTx/>
                        <a:buFontTx/>
                        <a:buNone/>
                        <a:tabLst/>
                        <a:defRPr/>
                      </a:pPr>
                      <a:r>
                        <a:rPr lang="en-CA" sz="1400" dirty="0"/>
                        <a:t>Bayer, Novo Nordisk, Boehringer Ingelheim, Novartis, New Amsterdam, HLS therapeutics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Outside of scope of work</a:t>
                      </a: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072972087"/>
                  </a:ext>
                </a:extLst>
              </a:tr>
              <a:tr h="413338">
                <a:tc>
                  <a:txBody>
                    <a:bodyPr/>
                    <a:lstStyle/>
                    <a:p>
                      <a:pPr algn="l"/>
                      <a:r>
                        <a:rPr lang="en-US" sz="1400" dirty="0"/>
                        <a:t>Funded grants of clinical trials</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dirty="0"/>
                        <a:t>Canadian Institutes of Health Research</a:t>
                      </a:r>
                    </a:p>
                    <a:p>
                      <a:pPr algn="ctr"/>
                      <a:r>
                        <a:rPr lang="en-US" sz="1400" dirty="0" err="1"/>
                        <a:t>GeneSolve</a:t>
                      </a:r>
                      <a:r>
                        <a:rPr lang="en-US" sz="1400" dirty="0"/>
                        <a:t> BC</a:t>
                      </a:r>
                    </a:p>
                    <a:p>
                      <a:pPr algn="ctr"/>
                      <a:r>
                        <a:rPr lang="en-US" sz="1400" dirty="0"/>
                        <a:t>Michael Smith Foundation for Health 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t>Bayer, Amgen, Novartis</a:t>
                      </a:r>
                      <a:endParaRPr lang="en-US" sz="1400" dirty="0"/>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Outside of scope of work</a:t>
                      </a: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199206297"/>
                  </a:ext>
                </a:extLst>
              </a:tr>
              <a:tr h="413338">
                <a:tc>
                  <a:txBody>
                    <a:bodyPr/>
                    <a:lstStyle/>
                    <a:p>
                      <a:pPr algn="l"/>
                      <a:r>
                        <a:rPr lang="en-US" sz="1400" dirty="0"/>
                        <a:t>Patents on a drug, product or device</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454491535"/>
                  </a:ext>
                </a:extLst>
              </a:tr>
              <a:tr h="998866">
                <a:tc>
                  <a:txBody>
                    <a:bodyPr/>
                    <a:lstStyle/>
                    <a:p>
                      <a:pPr algn="l"/>
                      <a:r>
                        <a:rPr lang="en-US" sz="1400" dirty="0"/>
                        <a:t>All other investments/relationship that could be seen as having the potential to influence the content of the educational activity</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223182232"/>
                  </a:ext>
                </a:extLst>
              </a:tr>
            </a:tbl>
          </a:graphicData>
        </a:graphic>
      </p:graphicFrame>
      <p:sp>
        <p:nvSpPr>
          <p:cNvPr id="2" name="Content Placeholder 1">
            <a:extLst>
              <a:ext uri="{FF2B5EF4-FFF2-40B4-BE49-F238E27FC236}">
                <a16:creationId xmlns:a16="http://schemas.microsoft.com/office/drawing/2014/main" id="{3B48EC13-C5ED-D9BE-DF47-7D4E887F108B}"/>
              </a:ext>
            </a:extLst>
          </p:cNvPr>
          <p:cNvSpPr>
            <a:spLocks noGrp="1"/>
          </p:cNvSpPr>
          <p:nvPr>
            <p:ph idx="1"/>
          </p:nvPr>
        </p:nvSpPr>
        <p:spPr/>
        <p:txBody>
          <a:bodyPr>
            <a:normAutofit fontScale="85000" lnSpcReduction="10000"/>
          </a:bodyPr>
          <a:lstStyle/>
          <a:p>
            <a:r>
              <a:rPr lang="en-US" dirty="0"/>
              <a:t>PROGRAM DISCLOSURE OF COMMERCIAL SUPPORT</a:t>
            </a:r>
          </a:p>
        </p:txBody>
      </p:sp>
      <p:sp>
        <p:nvSpPr>
          <p:cNvPr id="9" name="Date Placeholder 8">
            <a:extLst>
              <a:ext uri="{FF2B5EF4-FFF2-40B4-BE49-F238E27FC236}">
                <a16:creationId xmlns:a16="http://schemas.microsoft.com/office/drawing/2014/main" id="{94603EEB-DA76-B22F-4096-84F7C6D2C057}"/>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3779402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A5C5EC-A411-4C26-D21A-8D2D43A3057C}"/>
              </a:ext>
            </a:extLst>
          </p:cNvPr>
          <p:cNvSpPr>
            <a:spLocks noGrp="1"/>
          </p:cNvSpPr>
          <p:nvPr>
            <p:ph type="body" sz="quarter" idx="14"/>
          </p:nvPr>
        </p:nvSpPr>
        <p:spPr/>
        <p:txBody>
          <a:bodyPr>
            <a:normAutofit fontScale="77500" lnSpcReduction="20000"/>
          </a:bodyPr>
          <a:lstStyle/>
          <a:p>
            <a:pPr marL="457200" indent="-457200">
              <a:buFont typeface="Arial" panose="020B0604020202020204" pitchFamily="34" charset="0"/>
              <a:buChar char="•"/>
            </a:pPr>
            <a:r>
              <a:rPr lang="en-CA" dirty="0"/>
              <a:t>55 </a:t>
            </a:r>
            <a:r>
              <a:rPr lang="en-CA" dirty="0" err="1"/>
              <a:t>yo</a:t>
            </a:r>
            <a:r>
              <a:rPr lang="en-CA" dirty="0"/>
              <a:t> male</a:t>
            </a:r>
          </a:p>
          <a:p>
            <a:pPr marL="457200" indent="-457200">
              <a:buFont typeface="Arial" panose="020B0604020202020204" pitchFamily="34" charset="0"/>
              <a:buChar char="•"/>
            </a:pPr>
            <a:r>
              <a:rPr lang="en-CA" dirty="0"/>
              <a:t>PMH: DM and dyslipidemia</a:t>
            </a:r>
          </a:p>
          <a:p>
            <a:pPr marL="457200" indent="-457200">
              <a:buFont typeface="Arial" panose="020B0604020202020204" pitchFamily="34" charset="0"/>
              <a:buChar char="•"/>
            </a:pPr>
            <a:r>
              <a:rPr lang="en-CA" dirty="0"/>
              <a:t>Medications: Ramipril 5 mg daily, Metformin 500 mg BID, Rosuvastatin 20 mg daily</a:t>
            </a:r>
          </a:p>
          <a:p>
            <a:pPr marL="457200" indent="-457200">
              <a:buFont typeface="Arial" panose="020B0604020202020204" pitchFamily="34" charset="0"/>
              <a:buChar char="•"/>
            </a:pPr>
            <a:r>
              <a:rPr lang="en-CA" dirty="0"/>
              <a:t>HPI: 2 month history of chest pain with walking &gt; 2 blocks or &gt; 1 flight of stairs</a:t>
            </a:r>
          </a:p>
          <a:p>
            <a:pPr marL="457200" indent="-457200">
              <a:buFont typeface="Arial" panose="020B0604020202020204" pitchFamily="34" charset="0"/>
              <a:buChar char="•"/>
            </a:pPr>
            <a:r>
              <a:rPr lang="en-CA" dirty="0"/>
              <a:t>CCTA: 70-99% </a:t>
            </a:r>
            <a:r>
              <a:rPr lang="en-CA" dirty="0" err="1"/>
              <a:t>dRCA</a:t>
            </a:r>
            <a:r>
              <a:rPr lang="en-CA" dirty="0"/>
              <a:t>; 25-49% </a:t>
            </a:r>
            <a:r>
              <a:rPr lang="en-CA" dirty="0" err="1"/>
              <a:t>mLAD</a:t>
            </a:r>
            <a:endParaRPr lang="en-CA" dirty="0"/>
          </a:p>
          <a:p>
            <a:pPr marL="457200" indent="-457200">
              <a:buFont typeface="Arial" panose="020B0604020202020204" pitchFamily="34" charset="0"/>
              <a:buChar char="•"/>
            </a:pPr>
            <a:endParaRPr lang="en-CA" dirty="0"/>
          </a:p>
          <a:p>
            <a:pPr marL="457200" indent="-457200">
              <a:buFont typeface="Arial" panose="020B0604020202020204" pitchFamily="34" charset="0"/>
              <a:buChar char="•"/>
            </a:pPr>
            <a:r>
              <a:rPr lang="en-CA" dirty="0"/>
              <a:t>Bisoprolol 5 mg daily and NTG patch 0.4mg/h added with chest pain resolution </a:t>
            </a:r>
          </a:p>
          <a:p>
            <a:pPr marL="457200" indent="-457200">
              <a:buFont typeface="Arial" panose="020B0604020202020204" pitchFamily="34" charset="0"/>
              <a:buChar char="•"/>
            </a:pPr>
            <a:r>
              <a:rPr lang="en-CA" dirty="0"/>
              <a:t>Rosuvastatin increased to 40 mg daily and ASA added</a:t>
            </a:r>
          </a:p>
          <a:p>
            <a:pPr marL="457200" indent="-457200">
              <a:buFont typeface="Arial" panose="020B0604020202020204" pitchFamily="34" charset="0"/>
              <a:buChar char="•"/>
            </a:pPr>
            <a:endParaRPr lang="en-CA" dirty="0"/>
          </a:p>
        </p:txBody>
      </p:sp>
      <p:sp>
        <p:nvSpPr>
          <p:cNvPr id="4" name="Content Placeholder 3">
            <a:extLst>
              <a:ext uri="{FF2B5EF4-FFF2-40B4-BE49-F238E27FC236}">
                <a16:creationId xmlns:a16="http://schemas.microsoft.com/office/drawing/2014/main" id="{F479144A-800F-6FE6-7A55-5F18E4DD6E44}"/>
              </a:ext>
            </a:extLst>
          </p:cNvPr>
          <p:cNvSpPr>
            <a:spLocks noGrp="1"/>
          </p:cNvSpPr>
          <p:nvPr>
            <p:ph idx="1"/>
          </p:nvPr>
        </p:nvSpPr>
        <p:spPr/>
        <p:txBody>
          <a:bodyPr>
            <a:normAutofit/>
          </a:bodyPr>
          <a:lstStyle/>
          <a:p>
            <a:r>
              <a:rPr lang="en-US" dirty="0"/>
              <a:t>Case: Chronic CAD</a:t>
            </a:r>
            <a:endParaRPr lang="en-CA" dirty="0"/>
          </a:p>
        </p:txBody>
      </p:sp>
      <p:sp>
        <p:nvSpPr>
          <p:cNvPr id="5" name="Date Placeholder 4">
            <a:extLst>
              <a:ext uri="{FF2B5EF4-FFF2-40B4-BE49-F238E27FC236}">
                <a16:creationId xmlns:a16="http://schemas.microsoft.com/office/drawing/2014/main" id="{7EFCC2DB-C3C6-25CE-D221-E7E3E082FC58}"/>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441914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656D00-3A9F-5D4C-987A-7779689BE009}"/>
              </a:ext>
            </a:extLst>
          </p:cNvPr>
          <p:cNvSpPr>
            <a:spLocks noGrp="1"/>
          </p:cNvSpPr>
          <p:nvPr>
            <p:ph type="body" sz="quarter" idx="14"/>
          </p:nvPr>
        </p:nvSpPr>
        <p:spPr/>
        <p:txBody>
          <a:bodyPr/>
          <a:lstStyle/>
          <a:p>
            <a:pPr marL="0" indent="0">
              <a:buNone/>
            </a:pPr>
            <a:r>
              <a:rPr lang="en-CA" b="1" dirty="0"/>
              <a:t>What is this patient’s driving restrictions?</a:t>
            </a:r>
          </a:p>
          <a:p>
            <a:pPr marL="514350" indent="-514350">
              <a:buFont typeface="+mj-lt"/>
              <a:buAutoNum type="alphaUcPeriod"/>
            </a:pPr>
            <a:r>
              <a:rPr lang="en-CA" dirty="0"/>
              <a:t>No restrictions for private or commercial driving</a:t>
            </a:r>
          </a:p>
          <a:p>
            <a:pPr marL="514350" indent="-514350">
              <a:buFont typeface="+mj-lt"/>
              <a:buAutoNum type="alphaUcPeriod"/>
            </a:pPr>
            <a:r>
              <a:rPr lang="en-CA" dirty="0"/>
              <a:t>No restrictions for private driving; 1 month commercial driving restriction</a:t>
            </a:r>
          </a:p>
          <a:p>
            <a:pPr marL="514350" indent="-514350">
              <a:buFont typeface="+mj-lt"/>
              <a:buAutoNum type="alphaUcPeriod"/>
            </a:pPr>
            <a:r>
              <a:rPr lang="en-CA" dirty="0"/>
              <a:t>1 month restriction for private driving; 3 month restriction for commercial driving</a:t>
            </a:r>
          </a:p>
          <a:p>
            <a:pPr marL="514350" indent="-514350">
              <a:buFont typeface="+mj-lt"/>
              <a:buAutoNum type="alphaUcPeriod"/>
            </a:pPr>
            <a:r>
              <a:rPr lang="en-CA" dirty="0"/>
              <a:t>1 month restriction for private and commercial driving</a:t>
            </a:r>
          </a:p>
          <a:p>
            <a:pPr marL="514350" indent="-514350">
              <a:buFont typeface="+mj-lt"/>
              <a:buAutoNum type="alphaUcPeriod"/>
            </a:pPr>
            <a:r>
              <a:rPr lang="en-CA" dirty="0"/>
              <a:t>None of the above</a:t>
            </a:r>
          </a:p>
          <a:p>
            <a:pPr marL="514350" indent="-514350">
              <a:buFont typeface="+mj-lt"/>
              <a:buAutoNum type="alphaUcPeriod"/>
            </a:pPr>
            <a:endParaRPr lang="en-CA" dirty="0"/>
          </a:p>
          <a:p>
            <a:pPr marL="514350" indent="-514350">
              <a:buFont typeface="+mj-lt"/>
              <a:buAutoNum type="alphaUcPeriod"/>
            </a:pPr>
            <a:endParaRPr lang="en-CA" dirty="0"/>
          </a:p>
          <a:p>
            <a:pPr marL="514350" indent="-514350">
              <a:buFont typeface="+mj-lt"/>
              <a:buAutoNum type="alphaUcPeriod"/>
            </a:pPr>
            <a:endParaRPr lang="en-CA" dirty="0"/>
          </a:p>
          <a:p>
            <a:pPr marL="514350" indent="-514350">
              <a:buFont typeface="+mj-lt"/>
              <a:buAutoNum type="alphaUcPeriod"/>
            </a:pPr>
            <a:endParaRPr lang="en-CA" dirty="0"/>
          </a:p>
          <a:p>
            <a:pPr marL="514350" indent="-514350">
              <a:buFont typeface="+mj-lt"/>
              <a:buAutoNum type="alphaUcPeriod"/>
            </a:pPr>
            <a:endParaRPr lang="en-CA" dirty="0"/>
          </a:p>
          <a:p>
            <a:endParaRPr lang="en-CA" dirty="0"/>
          </a:p>
        </p:txBody>
      </p:sp>
      <p:sp>
        <p:nvSpPr>
          <p:cNvPr id="4" name="Content Placeholder 3">
            <a:extLst>
              <a:ext uri="{FF2B5EF4-FFF2-40B4-BE49-F238E27FC236}">
                <a16:creationId xmlns:a16="http://schemas.microsoft.com/office/drawing/2014/main" id="{C3731825-531E-8FD6-B9AD-D79A30B67047}"/>
              </a:ext>
            </a:extLst>
          </p:cNvPr>
          <p:cNvSpPr>
            <a:spLocks noGrp="1"/>
          </p:cNvSpPr>
          <p:nvPr>
            <p:ph idx="1"/>
          </p:nvPr>
        </p:nvSpPr>
        <p:spPr/>
        <p:txBody>
          <a:bodyPr/>
          <a:lstStyle/>
          <a:p>
            <a:r>
              <a:rPr lang="en-US" dirty="0"/>
              <a:t>Chronic CAD: Poll #1</a:t>
            </a:r>
            <a:endParaRPr lang="en-CA" dirty="0"/>
          </a:p>
        </p:txBody>
      </p:sp>
      <p:sp>
        <p:nvSpPr>
          <p:cNvPr id="5" name="Date Placeholder 4">
            <a:extLst>
              <a:ext uri="{FF2B5EF4-FFF2-40B4-BE49-F238E27FC236}">
                <a16:creationId xmlns:a16="http://schemas.microsoft.com/office/drawing/2014/main" id="{51B55B9C-1371-AB45-FE07-4905AD5C0528}"/>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
        <p:nvSpPr>
          <p:cNvPr id="8" name="Star: 5 Points 7">
            <a:extLst>
              <a:ext uri="{FF2B5EF4-FFF2-40B4-BE49-F238E27FC236}">
                <a16:creationId xmlns:a16="http://schemas.microsoft.com/office/drawing/2014/main" id="{6905CA00-8935-D463-1151-F54B870F1791}"/>
              </a:ext>
            </a:extLst>
          </p:cNvPr>
          <p:cNvSpPr/>
          <p:nvPr/>
        </p:nvSpPr>
        <p:spPr>
          <a:xfrm>
            <a:off x="9296400" y="2057400"/>
            <a:ext cx="304800" cy="304800"/>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2113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12037E-0922-3F93-30AB-A562FE02E26B}"/>
              </a:ext>
            </a:extLst>
          </p:cNvPr>
          <p:cNvSpPr>
            <a:spLocks noGrp="1"/>
          </p:cNvSpPr>
          <p:nvPr>
            <p:ph type="body" sz="quarter" idx="14"/>
          </p:nvPr>
        </p:nvSpPr>
        <p:spPr/>
        <p:txBody>
          <a:bodyPr>
            <a:normAutofit fontScale="85000" lnSpcReduction="20000"/>
          </a:bodyPr>
          <a:lstStyle/>
          <a:p>
            <a:pPr marL="457200" indent="-457200">
              <a:buFont typeface="Arial" panose="020B0604020202020204" pitchFamily="34" charset="0"/>
              <a:buChar char="•"/>
            </a:pPr>
            <a:r>
              <a:rPr lang="en-CA" dirty="0"/>
              <a:t>60 </a:t>
            </a:r>
            <a:r>
              <a:rPr lang="en-CA" dirty="0" err="1"/>
              <a:t>yo</a:t>
            </a:r>
            <a:r>
              <a:rPr lang="en-CA" dirty="0"/>
              <a:t> male</a:t>
            </a:r>
          </a:p>
          <a:p>
            <a:pPr marL="457200" indent="-457200">
              <a:buFont typeface="Arial" panose="020B0604020202020204" pitchFamily="34" charset="0"/>
              <a:buChar char="•"/>
            </a:pPr>
            <a:r>
              <a:rPr lang="en-CA" dirty="0"/>
              <a:t>PMH: DM, dyslipidemia, obstructive CAD per CCTA </a:t>
            </a:r>
            <a:r>
              <a:rPr lang="en-CA" u="sng" dirty="0"/>
              <a:t>five years earlier</a:t>
            </a:r>
          </a:p>
          <a:p>
            <a:pPr marL="457200" indent="-457200">
              <a:buFont typeface="Arial" panose="020B0604020202020204" pitchFamily="34" charset="0"/>
              <a:buChar char="•"/>
            </a:pPr>
            <a:r>
              <a:rPr lang="en-CA" dirty="0"/>
              <a:t>Medications: ASA, Ramipril 5 mg daily, Metformin 500 mg BID, Rosuvastatin 40 mg daily, </a:t>
            </a:r>
            <a:r>
              <a:rPr lang="en-US" dirty="0"/>
              <a:t>Bisoprolol 5 mg daily and NTG patch 0.4mg/h</a:t>
            </a:r>
            <a:endParaRPr lang="en-CA" dirty="0"/>
          </a:p>
          <a:p>
            <a:pPr marL="457200" indent="-457200">
              <a:buFont typeface="Arial" panose="020B0604020202020204" pitchFamily="34" charset="0"/>
              <a:buChar char="•"/>
            </a:pPr>
            <a:r>
              <a:rPr lang="en-CA" dirty="0"/>
              <a:t>HPI: 2 month history of CCS I to III angina, not responsive to anti-anginal </a:t>
            </a:r>
            <a:r>
              <a:rPr lang="en-CA" dirty="0" err="1"/>
              <a:t>uptitration</a:t>
            </a:r>
            <a:endParaRPr lang="en-CA" dirty="0"/>
          </a:p>
          <a:p>
            <a:pPr marL="457200" indent="-457200">
              <a:buFont typeface="Arial" panose="020B0604020202020204" pitchFamily="34" charset="0"/>
              <a:buChar char="•"/>
            </a:pPr>
            <a:r>
              <a:rPr lang="en-CA" dirty="0"/>
              <a:t>Cardiac catheterization: 70% </a:t>
            </a:r>
            <a:r>
              <a:rPr lang="en-CA" dirty="0" err="1"/>
              <a:t>mRCA</a:t>
            </a:r>
            <a:r>
              <a:rPr lang="en-CA" dirty="0"/>
              <a:t>; 70% </a:t>
            </a:r>
            <a:r>
              <a:rPr lang="en-CA" dirty="0" err="1"/>
              <a:t>pLAD</a:t>
            </a:r>
            <a:r>
              <a:rPr lang="en-CA" dirty="0"/>
              <a:t>; 40% </a:t>
            </a:r>
            <a:r>
              <a:rPr lang="en-CA" dirty="0" err="1"/>
              <a:t>pLCx</a:t>
            </a:r>
            <a:endParaRPr lang="en-CA" dirty="0"/>
          </a:p>
          <a:p>
            <a:pPr marL="457200" indent="-457200">
              <a:buFont typeface="Arial" panose="020B0604020202020204" pitchFamily="34" charset="0"/>
              <a:buChar char="•"/>
            </a:pPr>
            <a:r>
              <a:rPr lang="en-CA" dirty="0"/>
              <a:t>ECHO: LVEF 60%, no significant valvular </a:t>
            </a:r>
            <a:r>
              <a:rPr lang="en-CA" dirty="0" err="1"/>
              <a:t>disase</a:t>
            </a:r>
            <a:endParaRPr lang="en-CA" dirty="0"/>
          </a:p>
          <a:p>
            <a:pPr marL="457200" indent="-457200">
              <a:buFont typeface="Arial" panose="020B0604020202020204" pitchFamily="34" charset="0"/>
              <a:buChar char="•"/>
            </a:pPr>
            <a:endParaRPr lang="en-CA" dirty="0"/>
          </a:p>
          <a:p>
            <a:pPr marL="457200" indent="-457200">
              <a:buFont typeface="Arial" panose="020B0604020202020204" pitchFamily="34" charset="0"/>
              <a:buChar char="•"/>
            </a:pPr>
            <a:r>
              <a:rPr lang="en-CA" dirty="0"/>
              <a:t>CABG x 2 (LIMA-LAD; SVG-RCA)</a:t>
            </a:r>
          </a:p>
          <a:p>
            <a:pPr marL="457200" indent="-457200">
              <a:buFont typeface="Arial" panose="020B0604020202020204" pitchFamily="34" charset="0"/>
              <a:buChar char="•"/>
            </a:pPr>
            <a:endParaRPr lang="en-CA" dirty="0"/>
          </a:p>
          <a:p>
            <a:pPr marL="457200" indent="-457200">
              <a:buFont typeface="Arial" panose="020B0604020202020204" pitchFamily="34" charset="0"/>
              <a:buChar char="•"/>
            </a:pPr>
            <a:endParaRPr lang="en-CA" dirty="0"/>
          </a:p>
          <a:p>
            <a:pPr marL="457200" indent="-457200">
              <a:buFont typeface="Arial" panose="020B0604020202020204" pitchFamily="34" charset="0"/>
              <a:buChar char="•"/>
            </a:pPr>
            <a:endParaRPr lang="en-CA" dirty="0"/>
          </a:p>
        </p:txBody>
      </p:sp>
      <p:sp>
        <p:nvSpPr>
          <p:cNvPr id="4" name="Content Placeholder 3">
            <a:extLst>
              <a:ext uri="{FF2B5EF4-FFF2-40B4-BE49-F238E27FC236}">
                <a16:creationId xmlns:a16="http://schemas.microsoft.com/office/drawing/2014/main" id="{F479144A-800F-6FE6-7A55-5F18E4DD6E44}"/>
              </a:ext>
            </a:extLst>
          </p:cNvPr>
          <p:cNvSpPr>
            <a:spLocks noGrp="1"/>
          </p:cNvSpPr>
          <p:nvPr>
            <p:ph idx="1"/>
          </p:nvPr>
        </p:nvSpPr>
        <p:spPr/>
        <p:txBody>
          <a:bodyPr>
            <a:normAutofit/>
          </a:bodyPr>
          <a:lstStyle/>
          <a:p>
            <a:r>
              <a:rPr lang="en-US" dirty="0"/>
              <a:t>Case (cont’d): Chronic CAD</a:t>
            </a:r>
            <a:endParaRPr lang="en-CA" dirty="0"/>
          </a:p>
        </p:txBody>
      </p:sp>
      <p:sp>
        <p:nvSpPr>
          <p:cNvPr id="5" name="Date Placeholder 4">
            <a:extLst>
              <a:ext uri="{FF2B5EF4-FFF2-40B4-BE49-F238E27FC236}">
                <a16:creationId xmlns:a16="http://schemas.microsoft.com/office/drawing/2014/main" id="{B4190EDF-A8E2-4F77-9320-9B0447198F9F}"/>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3172767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7878D24-7C9C-47EA-68AE-4A3B88103223}"/>
              </a:ext>
            </a:extLst>
          </p:cNvPr>
          <p:cNvSpPr>
            <a:spLocks noGrp="1"/>
          </p:cNvSpPr>
          <p:nvPr>
            <p:ph type="body" sz="quarter" idx="14"/>
          </p:nvPr>
        </p:nvSpPr>
        <p:spPr/>
        <p:txBody>
          <a:bodyPr/>
          <a:lstStyle/>
          <a:p>
            <a:pPr marL="0" indent="0">
              <a:buNone/>
            </a:pPr>
            <a:r>
              <a:rPr lang="en-CA" b="1" dirty="0"/>
              <a:t>What is this patient’s driving restrictions?</a:t>
            </a:r>
          </a:p>
          <a:p>
            <a:pPr marL="514350" indent="-514350">
              <a:buFont typeface="+mj-lt"/>
              <a:buAutoNum type="alphaUcPeriod"/>
            </a:pPr>
            <a:r>
              <a:rPr lang="en-CA" dirty="0"/>
              <a:t>No restrictions for private or commercial driving</a:t>
            </a:r>
          </a:p>
          <a:p>
            <a:pPr marL="514350" indent="-514350">
              <a:buFont typeface="+mj-lt"/>
              <a:buAutoNum type="alphaUcPeriod"/>
            </a:pPr>
            <a:r>
              <a:rPr lang="en-CA" dirty="0"/>
              <a:t>No restrictions for private driving; 1 month commercial driving restriction</a:t>
            </a:r>
          </a:p>
          <a:p>
            <a:pPr marL="514350" indent="-514350">
              <a:buFont typeface="+mj-lt"/>
              <a:buAutoNum type="alphaUcPeriod"/>
            </a:pPr>
            <a:r>
              <a:rPr lang="en-CA" dirty="0"/>
              <a:t>1 month restriction for private driving; 3 month restriction for commercial driving</a:t>
            </a:r>
          </a:p>
          <a:p>
            <a:pPr marL="514350" indent="-514350">
              <a:buFont typeface="+mj-lt"/>
              <a:buAutoNum type="alphaUcPeriod"/>
            </a:pPr>
            <a:r>
              <a:rPr lang="en-CA" dirty="0"/>
              <a:t>1 month restriction for private and commercial driving</a:t>
            </a:r>
          </a:p>
          <a:p>
            <a:pPr marL="514350" indent="-514350">
              <a:buFont typeface="+mj-lt"/>
              <a:buAutoNum type="alphaUcPeriod"/>
            </a:pPr>
            <a:r>
              <a:rPr lang="en-CA" dirty="0"/>
              <a:t>None of the above</a:t>
            </a:r>
          </a:p>
          <a:p>
            <a:pPr marL="514350" indent="-514350">
              <a:buFont typeface="+mj-lt"/>
              <a:buAutoNum type="alphaUcPeriod"/>
            </a:pPr>
            <a:endParaRPr lang="en-CA" dirty="0"/>
          </a:p>
          <a:p>
            <a:pPr marL="514350" indent="-514350">
              <a:buFont typeface="+mj-lt"/>
              <a:buAutoNum type="alphaUcPeriod"/>
            </a:pPr>
            <a:endParaRPr lang="en-CA" dirty="0"/>
          </a:p>
          <a:p>
            <a:pPr marL="514350" indent="-514350">
              <a:buFont typeface="+mj-lt"/>
              <a:buAutoNum type="alphaUcPeriod"/>
            </a:pPr>
            <a:endParaRPr lang="en-CA" dirty="0"/>
          </a:p>
          <a:p>
            <a:pPr marL="514350" indent="-514350">
              <a:buFont typeface="+mj-lt"/>
              <a:buAutoNum type="alphaUcPeriod"/>
            </a:pPr>
            <a:endParaRPr lang="en-CA" dirty="0"/>
          </a:p>
          <a:p>
            <a:endParaRPr lang="en-CA" dirty="0"/>
          </a:p>
        </p:txBody>
      </p:sp>
      <p:sp>
        <p:nvSpPr>
          <p:cNvPr id="4" name="Content Placeholder 3">
            <a:extLst>
              <a:ext uri="{FF2B5EF4-FFF2-40B4-BE49-F238E27FC236}">
                <a16:creationId xmlns:a16="http://schemas.microsoft.com/office/drawing/2014/main" id="{C3731825-531E-8FD6-B9AD-D79A30B67047}"/>
              </a:ext>
            </a:extLst>
          </p:cNvPr>
          <p:cNvSpPr>
            <a:spLocks noGrp="1"/>
          </p:cNvSpPr>
          <p:nvPr>
            <p:ph idx="1"/>
          </p:nvPr>
        </p:nvSpPr>
        <p:spPr/>
        <p:txBody>
          <a:bodyPr/>
          <a:lstStyle/>
          <a:p>
            <a:r>
              <a:rPr lang="en-US" dirty="0"/>
              <a:t>Chronic CAD: Poll #2</a:t>
            </a:r>
            <a:endParaRPr lang="en-CA" dirty="0"/>
          </a:p>
        </p:txBody>
      </p:sp>
      <p:sp>
        <p:nvSpPr>
          <p:cNvPr id="6" name="Date Placeholder 5">
            <a:extLst>
              <a:ext uri="{FF2B5EF4-FFF2-40B4-BE49-F238E27FC236}">
                <a16:creationId xmlns:a16="http://schemas.microsoft.com/office/drawing/2014/main" id="{E05187A2-60D3-A850-A157-33D72850C1CB}"/>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
        <p:nvSpPr>
          <p:cNvPr id="2" name="Star: 5 Points 1">
            <a:extLst>
              <a:ext uri="{FF2B5EF4-FFF2-40B4-BE49-F238E27FC236}">
                <a16:creationId xmlns:a16="http://schemas.microsoft.com/office/drawing/2014/main" id="{297F5FC8-47CF-30F7-4CEB-A301FBC6828E}"/>
              </a:ext>
            </a:extLst>
          </p:cNvPr>
          <p:cNvSpPr/>
          <p:nvPr/>
        </p:nvSpPr>
        <p:spPr>
          <a:xfrm>
            <a:off x="4495800" y="4267200"/>
            <a:ext cx="304800" cy="304800"/>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7221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BE4B39-C496-455F-1F49-FEB0E36789A3}"/>
              </a:ext>
            </a:extLst>
          </p:cNvPr>
          <p:cNvSpPr>
            <a:spLocks noGrp="1"/>
          </p:cNvSpPr>
          <p:nvPr>
            <p:ph type="body" sz="quarter" idx="14"/>
          </p:nvPr>
        </p:nvSpPr>
        <p:spPr/>
        <p:txBody>
          <a:bodyPr/>
          <a:lstStyle/>
          <a:p>
            <a:pPr marL="457200" indent="-457200">
              <a:buFont typeface="Arial" panose="020B0604020202020204" pitchFamily="34" charset="0"/>
              <a:buChar char="•"/>
            </a:pPr>
            <a:r>
              <a:rPr lang="en-CA" dirty="0"/>
              <a:t>65 </a:t>
            </a:r>
            <a:r>
              <a:rPr lang="en-CA" dirty="0" err="1"/>
              <a:t>yo</a:t>
            </a:r>
            <a:r>
              <a:rPr lang="en-CA" dirty="0"/>
              <a:t> male</a:t>
            </a:r>
          </a:p>
          <a:p>
            <a:pPr marL="457200" indent="-457200">
              <a:buFont typeface="Arial" panose="020B0604020202020204" pitchFamily="34" charset="0"/>
              <a:buChar char="•"/>
            </a:pPr>
            <a:r>
              <a:rPr lang="en-CA" dirty="0"/>
              <a:t>PMH: DM, dyslipidemia, CABG x 2 </a:t>
            </a:r>
            <a:r>
              <a:rPr lang="en-CA" u="sng" dirty="0"/>
              <a:t>five years earlier</a:t>
            </a:r>
          </a:p>
          <a:p>
            <a:pPr marL="457200" indent="-457200">
              <a:buFont typeface="Arial" panose="020B0604020202020204" pitchFamily="34" charset="0"/>
              <a:buChar char="•"/>
            </a:pPr>
            <a:r>
              <a:rPr lang="en-CA" dirty="0"/>
              <a:t>Presents with inferolateral STEMI</a:t>
            </a:r>
          </a:p>
          <a:p>
            <a:pPr marL="457200" indent="-457200">
              <a:buFont typeface="Arial" panose="020B0604020202020204" pitchFamily="34" charset="0"/>
              <a:buChar char="•"/>
            </a:pPr>
            <a:r>
              <a:rPr lang="en-CA" dirty="0"/>
              <a:t>PCI to occluded </a:t>
            </a:r>
            <a:r>
              <a:rPr lang="en-CA" dirty="0" err="1"/>
              <a:t>LCx</a:t>
            </a:r>
            <a:r>
              <a:rPr lang="en-CA" dirty="0"/>
              <a:t>; grafts otherwise patent</a:t>
            </a:r>
          </a:p>
          <a:p>
            <a:pPr marL="457200" indent="-457200">
              <a:buFont typeface="Arial" panose="020B0604020202020204" pitchFamily="34" charset="0"/>
              <a:buChar char="•"/>
            </a:pPr>
            <a:r>
              <a:rPr lang="en-CA" dirty="0"/>
              <a:t>LVEF 45% with regional WMAs</a:t>
            </a:r>
          </a:p>
          <a:p>
            <a:pPr marL="457200" indent="-457200">
              <a:buFont typeface="Arial" panose="020B0604020202020204" pitchFamily="34" charset="0"/>
              <a:buChar char="•"/>
            </a:pPr>
            <a:endParaRPr lang="en-CA" dirty="0"/>
          </a:p>
          <a:p>
            <a:pPr marL="457200" indent="-457200">
              <a:buFont typeface="Arial" panose="020B0604020202020204" pitchFamily="34" charset="0"/>
              <a:buChar char="•"/>
            </a:pPr>
            <a:endParaRPr lang="en-CA" dirty="0"/>
          </a:p>
          <a:p>
            <a:pPr marL="457200" indent="-457200">
              <a:buFont typeface="Arial" panose="020B0604020202020204" pitchFamily="34" charset="0"/>
              <a:buChar char="•"/>
            </a:pPr>
            <a:endParaRPr lang="en-CA" dirty="0"/>
          </a:p>
        </p:txBody>
      </p:sp>
      <p:sp>
        <p:nvSpPr>
          <p:cNvPr id="4" name="Content Placeholder 3">
            <a:extLst>
              <a:ext uri="{FF2B5EF4-FFF2-40B4-BE49-F238E27FC236}">
                <a16:creationId xmlns:a16="http://schemas.microsoft.com/office/drawing/2014/main" id="{F479144A-800F-6FE6-7A55-5F18E4DD6E44}"/>
              </a:ext>
            </a:extLst>
          </p:cNvPr>
          <p:cNvSpPr>
            <a:spLocks noGrp="1"/>
          </p:cNvSpPr>
          <p:nvPr>
            <p:ph idx="1"/>
          </p:nvPr>
        </p:nvSpPr>
        <p:spPr/>
        <p:txBody>
          <a:bodyPr>
            <a:normAutofit/>
          </a:bodyPr>
          <a:lstStyle/>
          <a:p>
            <a:r>
              <a:rPr lang="en-US" dirty="0"/>
              <a:t>Case (cont’d): Chronic CAD</a:t>
            </a:r>
            <a:endParaRPr lang="en-CA" dirty="0"/>
          </a:p>
        </p:txBody>
      </p:sp>
      <p:sp>
        <p:nvSpPr>
          <p:cNvPr id="5" name="Date Placeholder 4">
            <a:extLst>
              <a:ext uri="{FF2B5EF4-FFF2-40B4-BE49-F238E27FC236}">
                <a16:creationId xmlns:a16="http://schemas.microsoft.com/office/drawing/2014/main" id="{949EB603-9B5A-45C7-393F-5B86D1093768}"/>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1180994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0A94F7-3968-7090-1445-6A2EF055E94E}"/>
              </a:ext>
            </a:extLst>
          </p:cNvPr>
          <p:cNvPicPr>
            <a:picLocks noChangeAspect="1"/>
          </p:cNvPicPr>
          <p:nvPr/>
        </p:nvPicPr>
        <p:blipFill rotWithShape="1">
          <a:blip r:embed="rId3"/>
          <a:srcRect t="-5556" r="51371" b="1"/>
          <a:stretch/>
        </p:blipFill>
        <p:spPr>
          <a:xfrm>
            <a:off x="897082" y="1066800"/>
            <a:ext cx="3886200" cy="5205538"/>
          </a:xfrm>
          <a:prstGeom prst="rect">
            <a:avLst/>
          </a:prstGeom>
        </p:spPr>
      </p:pic>
      <p:pic>
        <p:nvPicPr>
          <p:cNvPr id="7" name="Picture 6">
            <a:extLst>
              <a:ext uri="{FF2B5EF4-FFF2-40B4-BE49-F238E27FC236}">
                <a16:creationId xmlns:a16="http://schemas.microsoft.com/office/drawing/2014/main" id="{D19C1F09-2509-98BD-95D6-7F3BF687CD11}"/>
              </a:ext>
            </a:extLst>
          </p:cNvPr>
          <p:cNvPicPr>
            <a:picLocks noChangeAspect="1"/>
          </p:cNvPicPr>
          <p:nvPr/>
        </p:nvPicPr>
        <p:blipFill rotWithShape="1">
          <a:blip r:embed="rId4"/>
          <a:srcRect t="6165"/>
          <a:stretch/>
        </p:blipFill>
        <p:spPr>
          <a:xfrm>
            <a:off x="5562600" y="1689274"/>
            <a:ext cx="6042498" cy="3720925"/>
          </a:xfrm>
          <a:prstGeom prst="rect">
            <a:avLst/>
          </a:prstGeom>
        </p:spPr>
      </p:pic>
      <p:sp>
        <p:nvSpPr>
          <p:cNvPr id="8" name="TextBox 7">
            <a:extLst>
              <a:ext uri="{FF2B5EF4-FFF2-40B4-BE49-F238E27FC236}">
                <a16:creationId xmlns:a16="http://schemas.microsoft.com/office/drawing/2014/main" id="{8D78A118-73BE-0115-0ED6-8B4B61C38B87}"/>
              </a:ext>
            </a:extLst>
          </p:cNvPr>
          <p:cNvSpPr txBox="1"/>
          <p:nvPr/>
        </p:nvSpPr>
        <p:spPr>
          <a:xfrm>
            <a:off x="878939" y="6191615"/>
            <a:ext cx="1802866" cy="369332"/>
          </a:xfrm>
          <a:prstGeom prst="rect">
            <a:avLst/>
          </a:prstGeom>
          <a:noFill/>
        </p:spPr>
        <p:txBody>
          <a:bodyPr wrap="none" rtlCol="0">
            <a:spAutoFit/>
          </a:bodyPr>
          <a:lstStyle/>
          <a:p>
            <a:r>
              <a:rPr lang="en-CA" dirty="0" err="1"/>
              <a:t>Faxen</a:t>
            </a:r>
            <a:r>
              <a:rPr lang="en-CA" dirty="0"/>
              <a:t>, JACC 2020</a:t>
            </a:r>
          </a:p>
        </p:txBody>
      </p:sp>
      <p:sp>
        <p:nvSpPr>
          <p:cNvPr id="2" name="Content Placeholder 1">
            <a:extLst>
              <a:ext uri="{FF2B5EF4-FFF2-40B4-BE49-F238E27FC236}">
                <a16:creationId xmlns:a16="http://schemas.microsoft.com/office/drawing/2014/main" id="{1E4BA9E0-762D-2625-B011-5756E238ADFB}"/>
              </a:ext>
            </a:extLst>
          </p:cNvPr>
          <p:cNvSpPr>
            <a:spLocks noGrp="1"/>
          </p:cNvSpPr>
          <p:nvPr>
            <p:ph idx="1"/>
          </p:nvPr>
        </p:nvSpPr>
        <p:spPr/>
        <p:txBody>
          <a:bodyPr/>
          <a:lstStyle/>
          <a:p>
            <a:r>
              <a:rPr lang="en-US" dirty="0"/>
              <a:t>Contemporary rates of SCD post-MI</a:t>
            </a:r>
            <a:endParaRPr lang="en-CA" dirty="0"/>
          </a:p>
        </p:txBody>
      </p:sp>
      <p:sp>
        <p:nvSpPr>
          <p:cNvPr id="4" name="Date Placeholder 3">
            <a:extLst>
              <a:ext uri="{FF2B5EF4-FFF2-40B4-BE49-F238E27FC236}">
                <a16:creationId xmlns:a16="http://schemas.microsoft.com/office/drawing/2014/main" id="{6ED288BA-E971-DBD5-7533-469E35DB1A26}"/>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2505808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C59CAA-097A-4CFA-E0FB-8710C3FD6F95}"/>
              </a:ext>
            </a:extLst>
          </p:cNvPr>
          <p:cNvSpPr>
            <a:spLocks noGrp="1"/>
          </p:cNvSpPr>
          <p:nvPr>
            <p:ph type="body" sz="quarter" idx="14"/>
          </p:nvPr>
        </p:nvSpPr>
        <p:spPr/>
        <p:txBody>
          <a:bodyPr/>
          <a:lstStyle/>
          <a:p>
            <a:pPr marL="0" indent="0">
              <a:buNone/>
            </a:pPr>
            <a:r>
              <a:rPr lang="en-CA" b="1" dirty="0"/>
              <a:t>What is this patient’s driving restrictions?</a:t>
            </a:r>
          </a:p>
          <a:p>
            <a:pPr marL="514350" indent="-514350">
              <a:buFont typeface="+mj-lt"/>
              <a:buAutoNum type="alphaUcPeriod"/>
            </a:pPr>
            <a:r>
              <a:rPr lang="en-CA" dirty="0"/>
              <a:t>No restrictions for private or commercial driving</a:t>
            </a:r>
          </a:p>
          <a:p>
            <a:pPr marL="514350" indent="-514350">
              <a:buFont typeface="+mj-lt"/>
              <a:buAutoNum type="alphaUcPeriod"/>
            </a:pPr>
            <a:r>
              <a:rPr lang="en-CA" dirty="0"/>
              <a:t>1 month restriction for private driving; 3 month restriction for commercial driving</a:t>
            </a:r>
          </a:p>
          <a:p>
            <a:pPr marL="514350" indent="-514350">
              <a:buFont typeface="+mj-lt"/>
              <a:buAutoNum type="alphaUcPeriod"/>
            </a:pPr>
            <a:r>
              <a:rPr lang="en-CA" dirty="0"/>
              <a:t>1 month restriction for private and commercial driving</a:t>
            </a:r>
          </a:p>
          <a:p>
            <a:pPr marL="514350" indent="-514350">
              <a:buFont typeface="+mj-lt"/>
              <a:buAutoNum type="alphaUcPeriod"/>
            </a:pPr>
            <a:r>
              <a:rPr lang="en-CA" dirty="0"/>
              <a:t>2 week restriction for private driving; 1 month restriction for commercial driving </a:t>
            </a:r>
          </a:p>
          <a:p>
            <a:pPr marL="514350" indent="-514350">
              <a:buFont typeface="+mj-lt"/>
              <a:buAutoNum type="alphaUcPeriod"/>
            </a:pPr>
            <a:r>
              <a:rPr lang="en-CA" dirty="0"/>
              <a:t>None of the above</a:t>
            </a:r>
          </a:p>
          <a:p>
            <a:pPr marL="0" indent="0">
              <a:buNone/>
            </a:pPr>
            <a:endParaRPr lang="en-CA" dirty="0"/>
          </a:p>
          <a:p>
            <a:pPr marL="514350" indent="-514350">
              <a:buFont typeface="+mj-lt"/>
              <a:buAutoNum type="alphaUcPeriod"/>
            </a:pPr>
            <a:endParaRPr lang="en-CA" dirty="0"/>
          </a:p>
          <a:p>
            <a:pPr marL="514350" indent="-514350">
              <a:buFont typeface="+mj-lt"/>
              <a:buAutoNum type="alphaUcPeriod"/>
            </a:pPr>
            <a:endParaRPr lang="en-CA" dirty="0"/>
          </a:p>
          <a:p>
            <a:pPr marL="514350" indent="-514350">
              <a:buFont typeface="+mj-lt"/>
              <a:buAutoNum type="alphaUcPeriod"/>
            </a:pPr>
            <a:endParaRPr lang="en-CA" dirty="0"/>
          </a:p>
          <a:p>
            <a:pPr marL="514350" indent="-514350">
              <a:buFont typeface="+mj-lt"/>
              <a:buAutoNum type="alphaUcPeriod"/>
            </a:pPr>
            <a:endParaRPr lang="en-CA" dirty="0"/>
          </a:p>
          <a:p>
            <a:endParaRPr lang="en-CA" dirty="0"/>
          </a:p>
        </p:txBody>
      </p:sp>
      <p:sp>
        <p:nvSpPr>
          <p:cNvPr id="4" name="Content Placeholder 3">
            <a:extLst>
              <a:ext uri="{FF2B5EF4-FFF2-40B4-BE49-F238E27FC236}">
                <a16:creationId xmlns:a16="http://schemas.microsoft.com/office/drawing/2014/main" id="{C3731825-531E-8FD6-B9AD-D79A30B67047}"/>
              </a:ext>
            </a:extLst>
          </p:cNvPr>
          <p:cNvSpPr>
            <a:spLocks noGrp="1"/>
          </p:cNvSpPr>
          <p:nvPr>
            <p:ph idx="1"/>
          </p:nvPr>
        </p:nvSpPr>
        <p:spPr/>
        <p:txBody>
          <a:bodyPr/>
          <a:lstStyle/>
          <a:p>
            <a:r>
              <a:rPr lang="en-US" dirty="0"/>
              <a:t>Acute Coronary Syndrome: Poll #3</a:t>
            </a:r>
            <a:endParaRPr lang="en-CA" dirty="0"/>
          </a:p>
        </p:txBody>
      </p:sp>
      <p:sp>
        <p:nvSpPr>
          <p:cNvPr id="6" name="Date Placeholder 5">
            <a:extLst>
              <a:ext uri="{FF2B5EF4-FFF2-40B4-BE49-F238E27FC236}">
                <a16:creationId xmlns:a16="http://schemas.microsoft.com/office/drawing/2014/main" id="{5FF6B1A2-0299-DDF7-EA5F-95179591129B}"/>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
        <p:nvSpPr>
          <p:cNvPr id="5" name="Star: 5 Points 4">
            <a:extLst>
              <a:ext uri="{FF2B5EF4-FFF2-40B4-BE49-F238E27FC236}">
                <a16:creationId xmlns:a16="http://schemas.microsoft.com/office/drawing/2014/main" id="{57326D70-8A16-1D0D-5BC9-E77D5746966D}"/>
              </a:ext>
            </a:extLst>
          </p:cNvPr>
          <p:cNvSpPr/>
          <p:nvPr/>
        </p:nvSpPr>
        <p:spPr>
          <a:xfrm>
            <a:off x="4495800" y="4800600"/>
            <a:ext cx="304800" cy="304800"/>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0055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4FC989A-2287-55B5-55D4-EF7276B3CA8F}"/>
              </a:ext>
            </a:extLst>
          </p:cNvPr>
          <p:cNvSpPr>
            <a:spLocks noGrp="1"/>
          </p:cNvSpPr>
          <p:nvPr>
            <p:ph type="body" sz="quarter" idx="14"/>
          </p:nvPr>
        </p:nvSpPr>
        <p:spPr/>
        <p:txBody>
          <a:bodyPr/>
          <a:lstStyle/>
          <a:p>
            <a:endParaRPr lang="en-CA" dirty="0"/>
          </a:p>
        </p:txBody>
      </p:sp>
      <p:sp>
        <p:nvSpPr>
          <p:cNvPr id="3" name="Content Placeholder 2">
            <a:extLst>
              <a:ext uri="{FF2B5EF4-FFF2-40B4-BE49-F238E27FC236}">
                <a16:creationId xmlns:a16="http://schemas.microsoft.com/office/drawing/2014/main" id="{F64DA2D8-1132-C7CA-0D0F-8BBBDFE76963}"/>
              </a:ext>
            </a:extLst>
          </p:cNvPr>
          <p:cNvSpPr>
            <a:spLocks noGrp="1"/>
          </p:cNvSpPr>
          <p:nvPr>
            <p:ph idx="1"/>
          </p:nvPr>
        </p:nvSpPr>
        <p:spPr/>
        <p:txBody>
          <a:bodyPr/>
          <a:lstStyle/>
          <a:p>
            <a:r>
              <a:rPr lang="en-CA" dirty="0"/>
              <a:t>Summary: Coronary Artery Disease</a:t>
            </a:r>
          </a:p>
        </p:txBody>
      </p:sp>
      <p:graphicFrame>
        <p:nvGraphicFramePr>
          <p:cNvPr id="5" name="Table 4">
            <a:extLst>
              <a:ext uri="{FF2B5EF4-FFF2-40B4-BE49-F238E27FC236}">
                <a16:creationId xmlns:a16="http://schemas.microsoft.com/office/drawing/2014/main" id="{164580B4-039A-9220-0B67-F4F39D267A0B}"/>
              </a:ext>
            </a:extLst>
          </p:cNvPr>
          <p:cNvGraphicFramePr>
            <a:graphicFrameLocks noGrp="1"/>
          </p:cNvGraphicFramePr>
          <p:nvPr>
            <p:extLst>
              <p:ext uri="{D42A27DB-BD31-4B8C-83A1-F6EECF244321}">
                <p14:modId xmlns:p14="http://schemas.microsoft.com/office/powerpoint/2010/main" val="1676281070"/>
              </p:ext>
            </p:extLst>
          </p:nvPr>
        </p:nvGraphicFramePr>
        <p:xfrm>
          <a:off x="1170978" y="1371600"/>
          <a:ext cx="9778126" cy="4389120"/>
        </p:xfrm>
        <a:graphic>
          <a:graphicData uri="http://schemas.openxmlformats.org/drawingml/2006/table">
            <a:tbl>
              <a:tblPr firstRow="1" bandRow="1">
                <a:tableStyleId>{F5AB1C69-6EDB-4FF4-983F-18BD219EF322}</a:tableStyleId>
              </a:tblPr>
              <a:tblGrid>
                <a:gridCol w="3568398">
                  <a:extLst>
                    <a:ext uri="{9D8B030D-6E8A-4147-A177-3AD203B41FA5}">
                      <a16:colId xmlns:a16="http://schemas.microsoft.com/office/drawing/2014/main" val="3322442142"/>
                    </a:ext>
                  </a:extLst>
                </a:gridCol>
                <a:gridCol w="3104864">
                  <a:extLst>
                    <a:ext uri="{9D8B030D-6E8A-4147-A177-3AD203B41FA5}">
                      <a16:colId xmlns:a16="http://schemas.microsoft.com/office/drawing/2014/main" val="3797997423"/>
                    </a:ext>
                  </a:extLst>
                </a:gridCol>
                <a:gridCol w="3104864">
                  <a:extLst>
                    <a:ext uri="{9D8B030D-6E8A-4147-A177-3AD203B41FA5}">
                      <a16:colId xmlns:a16="http://schemas.microsoft.com/office/drawing/2014/main" val="4203096263"/>
                    </a:ext>
                  </a:extLst>
                </a:gridCol>
              </a:tblGrid>
              <a:tr h="255735">
                <a:tc>
                  <a:txBody>
                    <a:bodyPr/>
                    <a:lstStyle/>
                    <a:p>
                      <a:r>
                        <a:rPr lang="en-CA" sz="1800" dirty="0"/>
                        <a:t>Condition</a:t>
                      </a:r>
                    </a:p>
                  </a:txBody>
                  <a:tcPr/>
                </a:tc>
                <a:tc>
                  <a:txBody>
                    <a:bodyPr/>
                    <a:lstStyle/>
                    <a:p>
                      <a:pPr algn="ctr"/>
                      <a:r>
                        <a:rPr lang="en-CA" sz="1800" dirty="0"/>
                        <a:t>Private Driving</a:t>
                      </a:r>
                    </a:p>
                  </a:txBody>
                  <a:tcPr/>
                </a:tc>
                <a:tc>
                  <a:txBody>
                    <a:bodyPr/>
                    <a:lstStyle/>
                    <a:p>
                      <a:pPr algn="ctr"/>
                      <a:r>
                        <a:rPr lang="en-CA" sz="1800" dirty="0"/>
                        <a:t>Commercial Driving</a:t>
                      </a:r>
                    </a:p>
                  </a:txBody>
                  <a:tcPr/>
                </a:tc>
                <a:extLst>
                  <a:ext uri="{0D108BD9-81ED-4DB2-BD59-A6C34878D82A}">
                    <a16:rowId xmlns:a16="http://schemas.microsoft.com/office/drawing/2014/main" val="1829518444"/>
                  </a:ext>
                </a:extLst>
              </a:tr>
              <a:tr h="255735">
                <a:tc>
                  <a:txBody>
                    <a:bodyPr/>
                    <a:lstStyle/>
                    <a:p>
                      <a:r>
                        <a:rPr lang="en-CA" sz="1800" u="sng" dirty="0"/>
                        <a:t>Chronic CAD</a:t>
                      </a:r>
                      <a:endParaRPr lang="en-CA" sz="1800" i="1" u="sng" dirty="0"/>
                    </a:p>
                  </a:txBody>
                  <a:tcPr/>
                </a:tc>
                <a:tc>
                  <a:txBody>
                    <a:bodyPr/>
                    <a:lstStyle/>
                    <a:p>
                      <a:pPr algn="ctr"/>
                      <a:endParaRPr lang="en-CA" sz="1800" dirty="0"/>
                    </a:p>
                  </a:txBody>
                  <a:tcPr/>
                </a:tc>
                <a:tc>
                  <a:txBody>
                    <a:bodyPr/>
                    <a:lstStyle/>
                    <a:p>
                      <a:pPr algn="ctr"/>
                      <a:endParaRPr lang="en-CA" sz="1800" dirty="0"/>
                    </a:p>
                  </a:txBody>
                  <a:tcPr/>
                </a:tc>
                <a:extLst>
                  <a:ext uri="{0D108BD9-81ED-4DB2-BD59-A6C34878D82A}">
                    <a16:rowId xmlns:a16="http://schemas.microsoft.com/office/drawing/2014/main" val="3861953635"/>
                  </a:ext>
                </a:extLst>
              </a:tr>
              <a:tr h="359627">
                <a:tc>
                  <a:txBody>
                    <a:bodyPr/>
                    <a:lstStyle/>
                    <a:p>
                      <a:r>
                        <a:rPr lang="en-CA" sz="1800" dirty="0"/>
                        <a:t>   Stable angina/asymptomatic CAD</a:t>
                      </a:r>
                    </a:p>
                  </a:txBody>
                  <a:tcPr/>
                </a:tc>
                <a:tc>
                  <a:txBody>
                    <a:bodyPr/>
                    <a:lstStyle/>
                    <a:p>
                      <a:pPr algn="ctr"/>
                      <a:r>
                        <a:rPr lang="en-CA" sz="1800"/>
                        <a:t>No restriction*</a:t>
                      </a:r>
                      <a:endParaRPr lang="en-CA" sz="1800" dirty="0"/>
                    </a:p>
                  </a:txBody>
                  <a:tcPr/>
                </a:tc>
                <a:tc>
                  <a:txBody>
                    <a:bodyPr/>
                    <a:lstStyle/>
                    <a:p>
                      <a:pPr algn="ctr"/>
                      <a:r>
                        <a:rPr lang="en-CA" sz="1800" dirty="0"/>
                        <a:t>No restriction*</a:t>
                      </a:r>
                    </a:p>
                  </a:txBody>
                  <a:tcPr/>
                </a:tc>
                <a:extLst>
                  <a:ext uri="{0D108BD9-81ED-4DB2-BD59-A6C34878D82A}">
                    <a16:rowId xmlns:a16="http://schemas.microsoft.com/office/drawing/2014/main" val="2934607751"/>
                  </a:ext>
                </a:extLst>
              </a:tr>
              <a:tr h="255735">
                <a:tc>
                  <a:txBody>
                    <a:bodyPr/>
                    <a:lstStyle/>
                    <a:p>
                      <a:r>
                        <a:rPr lang="en-CA" sz="1800" dirty="0"/>
                        <a:t>   PCI (non-ACS)</a:t>
                      </a:r>
                    </a:p>
                  </a:txBody>
                  <a:tcPr/>
                </a:tc>
                <a:tc>
                  <a:txBody>
                    <a:bodyPr/>
                    <a:lstStyle/>
                    <a:p>
                      <a:pPr algn="ctr"/>
                      <a:r>
                        <a:rPr lang="en-CA" sz="1800"/>
                        <a:t>48 hours</a:t>
                      </a:r>
                      <a:endParaRPr lang="en-CA" sz="1800" dirty="0"/>
                    </a:p>
                  </a:txBody>
                  <a:tcPr/>
                </a:tc>
                <a:tc>
                  <a:txBody>
                    <a:bodyPr/>
                    <a:lstStyle/>
                    <a:p>
                      <a:pPr algn="ctr"/>
                      <a:r>
                        <a:rPr lang="en-CA" sz="1800"/>
                        <a:t>48 hours</a:t>
                      </a:r>
                      <a:endParaRPr lang="en-CA" sz="1800" dirty="0"/>
                    </a:p>
                  </a:txBody>
                  <a:tcPr/>
                </a:tc>
                <a:extLst>
                  <a:ext uri="{0D108BD9-81ED-4DB2-BD59-A6C34878D82A}">
                    <a16:rowId xmlns:a16="http://schemas.microsoft.com/office/drawing/2014/main" val="2249635966"/>
                  </a:ext>
                </a:extLst>
              </a:tr>
              <a:tr h="255735">
                <a:tc>
                  <a:txBody>
                    <a:bodyPr/>
                    <a:lstStyle/>
                    <a:p>
                      <a:r>
                        <a:rPr lang="en-CA" sz="1800" dirty="0"/>
                        <a:t>CABG Surgery</a:t>
                      </a:r>
                    </a:p>
                  </a:txBody>
                  <a:tcPr/>
                </a:tc>
                <a:tc>
                  <a:txBody>
                    <a:bodyPr/>
                    <a:lstStyle/>
                    <a:p>
                      <a:pPr algn="ctr"/>
                      <a:r>
                        <a:rPr lang="en-CA" sz="1800" dirty="0"/>
                        <a:t>1 month</a:t>
                      </a:r>
                    </a:p>
                  </a:txBody>
                  <a:tcPr/>
                </a:tc>
                <a:tc>
                  <a:txBody>
                    <a:bodyPr/>
                    <a:lstStyle/>
                    <a:p>
                      <a:pPr algn="ctr"/>
                      <a:r>
                        <a:rPr lang="en-CA" sz="1800" dirty="0"/>
                        <a:t>3 months</a:t>
                      </a:r>
                    </a:p>
                  </a:txBody>
                  <a:tcPr/>
                </a:tc>
                <a:extLst>
                  <a:ext uri="{0D108BD9-81ED-4DB2-BD59-A6C34878D82A}">
                    <a16:rowId xmlns:a16="http://schemas.microsoft.com/office/drawing/2014/main" val="146841287"/>
                  </a:ext>
                </a:extLst>
              </a:tr>
              <a:tr h="255735">
                <a:tc gridSpan="3">
                  <a:txBody>
                    <a:bodyPr/>
                    <a:lstStyle/>
                    <a:p>
                      <a:pPr algn="l"/>
                      <a:r>
                        <a:rPr lang="en-CA" sz="1800" u="sng" dirty="0"/>
                        <a:t>ACS: PCI performed</a:t>
                      </a:r>
                      <a:endParaRPr lang="en-CA" sz="1800" i="1" u="sng" dirty="0"/>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898773941"/>
                  </a:ext>
                </a:extLst>
              </a:tr>
              <a:tr h="255735">
                <a:tc>
                  <a:txBody>
                    <a:bodyPr/>
                    <a:lstStyle/>
                    <a:p>
                      <a:r>
                        <a:rPr lang="en-CA" sz="1800" dirty="0"/>
                        <a:t>   STEMI/NSTEMI: </a:t>
                      </a:r>
                      <a:r>
                        <a:rPr lang="en-CA" sz="1400" kern="1200" dirty="0">
                          <a:solidFill>
                            <a:schemeClr val="dk1"/>
                          </a:solidFill>
                          <a:effectLst/>
                        </a:rPr>
                        <a:t>LVEF </a:t>
                      </a:r>
                      <a:r>
                        <a:rPr lang="en-CA" sz="1400" u="sng" kern="1200" dirty="0">
                          <a:solidFill>
                            <a:schemeClr val="dk1"/>
                          </a:solidFill>
                          <a:effectLst/>
                        </a:rPr>
                        <a:t>&lt;</a:t>
                      </a:r>
                      <a:r>
                        <a:rPr lang="en-CA" sz="1400" kern="1200" dirty="0">
                          <a:solidFill>
                            <a:schemeClr val="dk1"/>
                          </a:solidFill>
                          <a:effectLst/>
                        </a:rPr>
                        <a:t> 40%</a:t>
                      </a:r>
                      <a:endParaRPr lang="en-CA" sz="1800" dirty="0"/>
                    </a:p>
                  </a:txBody>
                  <a:tcPr/>
                </a:tc>
                <a:tc>
                  <a:txBody>
                    <a:bodyPr/>
                    <a:lstStyle/>
                    <a:p>
                      <a:pPr algn="ctr"/>
                      <a:r>
                        <a:rPr lang="en-CA" sz="1800"/>
                        <a:t>1 month</a:t>
                      </a:r>
                      <a:endParaRPr lang="en-CA" sz="1800" dirty="0"/>
                    </a:p>
                  </a:txBody>
                  <a:tcPr/>
                </a:tc>
                <a:tc>
                  <a:txBody>
                    <a:bodyPr/>
                    <a:lstStyle/>
                    <a:p>
                      <a:pPr algn="ctr"/>
                      <a:r>
                        <a:rPr lang="en-CA" sz="1800"/>
                        <a:t>3 months</a:t>
                      </a:r>
                      <a:endParaRPr lang="en-CA" sz="1800" dirty="0"/>
                    </a:p>
                  </a:txBody>
                  <a:tcPr/>
                </a:tc>
                <a:extLst>
                  <a:ext uri="{0D108BD9-81ED-4DB2-BD59-A6C34878D82A}">
                    <a16:rowId xmlns:a16="http://schemas.microsoft.com/office/drawing/2014/main" val="2359525715"/>
                  </a:ext>
                </a:extLst>
              </a:tr>
              <a:tr h="359627">
                <a:tc>
                  <a:txBody>
                    <a:bodyPr/>
                    <a:lstStyle/>
                    <a:p>
                      <a:r>
                        <a:rPr lang="en-CA" sz="1800" dirty="0"/>
                        <a:t>   STEMI/NSTEMI: LVEF &gt; 40%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a:t>2 weeks</a:t>
                      </a:r>
                      <a:endParaRPr lang="en-CA"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a:t>4 weeks</a:t>
                      </a:r>
                      <a:endParaRPr lang="en-CA" sz="1800" dirty="0"/>
                    </a:p>
                  </a:txBody>
                  <a:tcPr/>
                </a:tc>
                <a:extLst>
                  <a:ext uri="{0D108BD9-81ED-4DB2-BD59-A6C34878D82A}">
                    <a16:rowId xmlns:a16="http://schemas.microsoft.com/office/drawing/2014/main" val="460547814"/>
                  </a:ext>
                </a:extLst>
              </a:tr>
              <a:tr h="255735">
                <a:tc>
                  <a:txBody>
                    <a:bodyPr/>
                    <a:lstStyle/>
                    <a:p>
                      <a:r>
                        <a:rPr lang="en-CA" sz="1800" dirty="0"/>
                        <a:t>   Unstable Angina</a:t>
                      </a:r>
                    </a:p>
                  </a:txBody>
                  <a:tcPr/>
                </a:tc>
                <a:tc>
                  <a:txBody>
                    <a:bodyPr/>
                    <a:lstStyle/>
                    <a:p>
                      <a:pPr algn="ctr"/>
                      <a:r>
                        <a:rPr lang="en-CA" sz="1800" dirty="0"/>
                        <a:t>48 hours</a:t>
                      </a:r>
                    </a:p>
                  </a:txBody>
                  <a:tcPr/>
                </a:tc>
                <a:tc>
                  <a:txBody>
                    <a:bodyPr/>
                    <a:lstStyle/>
                    <a:p>
                      <a:pPr algn="ctr"/>
                      <a:r>
                        <a:rPr lang="en-CA" sz="1800" dirty="0"/>
                        <a:t>7 days</a:t>
                      </a:r>
                    </a:p>
                  </a:txBody>
                  <a:tcPr/>
                </a:tc>
                <a:extLst>
                  <a:ext uri="{0D108BD9-81ED-4DB2-BD59-A6C34878D82A}">
                    <a16:rowId xmlns:a16="http://schemas.microsoft.com/office/drawing/2014/main" val="3666307757"/>
                  </a:ext>
                </a:extLst>
              </a:tr>
              <a:tr h="255735">
                <a:tc gridSpan="3">
                  <a:txBody>
                    <a:bodyPr/>
                    <a:lstStyle/>
                    <a:p>
                      <a:pPr algn="l"/>
                      <a:r>
                        <a:rPr lang="en-CA" sz="1800" u="sng" dirty="0"/>
                        <a:t>ACS: PCI not performed</a:t>
                      </a:r>
                      <a:endParaRPr lang="en-CA" sz="1800" i="1" u="sng" dirty="0"/>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278952351"/>
                  </a:ext>
                </a:extLst>
              </a:tr>
              <a:tr h="255735">
                <a:tc>
                  <a:txBody>
                    <a:bodyPr/>
                    <a:lstStyle/>
                    <a:p>
                      <a:r>
                        <a:rPr lang="en-CA" sz="1800" dirty="0"/>
                        <a:t>   STEMI/NSTEMI</a:t>
                      </a:r>
                    </a:p>
                  </a:txBody>
                  <a:tcPr/>
                </a:tc>
                <a:tc>
                  <a:txBody>
                    <a:bodyPr/>
                    <a:lstStyle/>
                    <a:p>
                      <a:pPr algn="ctr"/>
                      <a:r>
                        <a:rPr lang="en-CA" sz="1800"/>
                        <a:t>1 month</a:t>
                      </a:r>
                      <a:endParaRPr lang="en-CA" sz="1800" dirty="0"/>
                    </a:p>
                  </a:txBody>
                  <a:tcPr/>
                </a:tc>
                <a:tc>
                  <a:txBody>
                    <a:bodyPr/>
                    <a:lstStyle/>
                    <a:p>
                      <a:pPr algn="ctr"/>
                      <a:r>
                        <a:rPr lang="en-CA" sz="1800"/>
                        <a:t>3 months</a:t>
                      </a:r>
                      <a:endParaRPr lang="en-CA" sz="1800" dirty="0"/>
                    </a:p>
                  </a:txBody>
                  <a:tcPr/>
                </a:tc>
                <a:extLst>
                  <a:ext uri="{0D108BD9-81ED-4DB2-BD59-A6C34878D82A}">
                    <a16:rowId xmlns:a16="http://schemas.microsoft.com/office/drawing/2014/main" val="4242854381"/>
                  </a:ext>
                </a:extLst>
              </a:tr>
              <a:tr h="255735">
                <a:tc>
                  <a:txBody>
                    <a:bodyPr/>
                    <a:lstStyle/>
                    <a:p>
                      <a:r>
                        <a:rPr lang="en-CA" sz="1800" dirty="0"/>
                        <a:t>   Unstable Angina</a:t>
                      </a:r>
                    </a:p>
                  </a:txBody>
                  <a:tcPr/>
                </a:tc>
                <a:tc>
                  <a:txBody>
                    <a:bodyPr/>
                    <a:lstStyle/>
                    <a:p>
                      <a:pPr algn="ctr"/>
                      <a:r>
                        <a:rPr lang="en-CA" sz="1800" dirty="0"/>
                        <a:t>7 days</a:t>
                      </a:r>
                    </a:p>
                  </a:txBody>
                  <a:tcPr/>
                </a:tc>
                <a:tc>
                  <a:txBody>
                    <a:bodyPr/>
                    <a:lstStyle/>
                    <a:p>
                      <a:pPr algn="ctr"/>
                      <a:r>
                        <a:rPr lang="en-CA" sz="1800" dirty="0"/>
                        <a:t>1 month</a:t>
                      </a:r>
                    </a:p>
                  </a:txBody>
                  <a:tcPr/>
                </a:tc>
                <a:extLst>
                  <a:ext uri="{0D108BD9-81ED-4DB2-BD59-A6C34878D82A}">
                    <a16:rowId xmlns:a16="http://schemas.microsoft.com/office/drawing/2014/main" val="2138644155"/>
                  </a:ext>
                </a:extLst>
              </a:tr>
            </a:tbl>
          </a:graphicData>
        </a:graphic>
      </p:graphicFrame>
      <p:sp>
        <p:nvSpPr>
          <p:cNvPr id="6" name="TextBox 5">
            <a:extLst>
              <a:ext uri="{FF2B5EF4-FFF2-40B4-BE49-F238E27FC236}">
                <a16:creationId xmlns:a16="http://schemas.microsoft.com/office/drawing/2014/main" id="{327FF637-14C4-A4A5-C9EB-A6B41E136F0D}"/>
              </a:ext>
            </a:extLst>
          </p:cNvPr>
          <p:cNvSpPr txBox="1"/>
          <p:nvPr/>
        </p:nvSpPr>
        <p:spPr>
          <a:xfrm>
            <a:off x="381000" y="5872809"/>
            <a:ext cx="5137497" cy="276999"/>
          </a:xfrm>
          <a:prstGeom prst="rect">
            <a:avLst/>
          </a:prstGeom>
          <a:noFill/>
        </p:spPr>
        <p:txBody>
          <a:bodyPr wrap="none" rtlCol="0">
            <a:spAutoFit/>
          </a:bodyPr>
          <a:lstStyle/>
          <a:p>
            <a:r>
              <a:rPr lang="en-CA" sz="1200" dirty="0"/>
              <a:t>*Except non-revascularized left main disease (≥50% commercial, ≥70% private)</a:t>
            </a:r>
          </a:p>
        </p:txBody>
      </p:sp>
      <p:sp>
        <p:nvSpPr>
          <p:cNvPr id="7" name="Date Placeholder 6">
            <a:extLst>
              <a:ext uri="{FF2B5EF4-FFF2-40B4-BE49-F238E27FC236}">
                <a16:creationId xmlns:a16="http://schemas.microsoft.com/office/drawing/2014/main" id="{B73719A9-16FE-299D-30A5-94A566038C6A}"/>
              </a:ext>
            </a:extLst>
          </p:cNvPr>
          <p:cNvSpPr>
            <a:spLocks noGrp="1"/>
          </p:cNvSpPr>
          <p:nvPr>
            <p:ph type="dt" sz="half" idx="2"/>
          </p:nvPr>
        </p:nvSpPr>
        <p:spPr>
          <a:xfrm>
            <a:off x="16050" y="6492875"/>
            <a:ext cx="549519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2257452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4EE3DD-3192-9931-F1A7-6CE09D3CFDA8}"/>
              </a:ext>
            </a:extLst>
          </p:cNvPr>
          <p:cNvSpPr>
            <a:spLocks noGrp="1"/>
          </p:cNvSpPr>
          <p:nvPr>
            <p:ph idx="1"/>
          </p:nvPr>
        </p:nvSpPr>
        <p:spPr>
          <a:xfrm>
            <a:off x="612913" y="2438400"/>
            <a:ext cx="10972800" cy="3205762"/>
          </a:xfrm>
        </p:spPr>
        <p:txBody>
          <a:bodyPr/>
          <a:lstStyle/>
          <a:p>
            <a:r>
              <a:rPr lang="en-US" sz="1800" dirty="0"/>
              <a:t>These slides were presented at Vascular 2023 in Montreal, Quebec on October 26, 2023. Find this session On Demand on the </a:t>
            </a:r>
            <a:r>
              <a:rPr lang="en-US" sz="1800" dirty="0">
                <a:solidFill>
                  <a:srgbClr val="0070C0"/>
                </a:solidFill>
                <a:hlinkClick r:id="rId2">
                  <a:extLst>
                    <a:ext uri="{A12FA001-AC4F-418D-AE19-62706E023703}">
                      <ahyp:hlinkClr xmlns:ahyp="http://schemas.microsoft.com/office/drawing/2018/hyperlinkcolor" val="tx"/>
                    </a:ext>
                  </a:extLst>
                </a:hlinkClick>
              </a:rPr>
              <a:t>Vascular 2023 platform</a:t>
            </a:r>
            <a:r>
              <a:rPr lang="en-US" sz="1800" dirty="0"/>
              <a:t>.</a:t>
            </a:r>
          </a:p>
          <a:p>
            <a:endParaRPr lang="en-US" sz="1800" dirty="0"/>
          </a:p>
          <a:p>
            <a:r>
              <a:rPr lang="en-US" sz="1800" dirty="0"/>
              <a:t>Reference: Guerra P, Simpson C, Van Spall H, et al. Canadian Journal of Cardiology, DOI: </a:t>
            </a:r>
            <a:r>
              <a:rPr lang="en-US" sz="1800" dirty="0">
                <a:solidFill>
                  <a:srgbClr val="0070C0"/>
                </a:solidFill>
                <a:hlinkClick r:id="rId3">
                  <a:extLst>
                    <a:ext uri="{A12FA001-AC4F-418D-AE19-62706E023703}">
                      <ahyp:hlinkClr xmlns:ahyp="http://schemas.microsoft.com/office/drawing/2018/hyperlinkcolor" val="tx"/>
                    </a:ext>
                  </a:extLst>
                </a:hlinkClick>
              </a:rPr>
              <a:t>https://doi.org/10.1016/j.cjca.2023.09.033</a:t>
            </a:r>
            <a:r>
              <a:rPr lang="en-US" sz="1800" dirty="0"/>
              <a:t>. Copyright © 2023 Canadian Cardiovascular Society. All rights reserved.</a:t>
            </a:r>
          </a:p>
          <a:p>
            <a:endParaRPr lang="en-US" sz="1800" dirty="0">
              <a:solidFill>
                <a:srgbClr val="0070C0"/>
              </a:solidFill>
            </a:endParaRPr>
          </a:p>
        </p:txBody>
      </p:sp>
      <p:sp>
        <p:nvSpPr>
          <p:cNvPr id="7" name="Title 6">
            <a:extLst>
              <a:ext uri="{FF2B5EF4-FFF2-40B4-BE49-F238E27FC236}">
                <a16:creationId xmlns:a16="http://schemas.microsoft.com/office/drawing/2014/main" id="{114AA642-5D03-6FAE-C232-862C1051A4CC}"/>
              </a:ext>
            </a:extLst>
          </p:cNvPr>
          <p:cNvSpPr>
            <a:spLocks noGrp="1"/>
          </p:cNvSpPr>
          <p:nvPr>
            <p:ph type="title"/>
          </p:nvPr>
        </p:nvSpPr>
        <p:spPr/>
        <p:txBody>
          <a:bodyPr/>
          <a:lstStyle/>
          <a:p>
            <a:endParaRPr lang="en-CA"/>
          </a:p>
        </p:txBody>
      </p:sp>
      <p:sp>
        <p:nvSpPr>
          <p:cNvPr id="10" name="TextBox 9">
            <a:extLst>
              <a:ext uri="{FF2B5EF4-FFF2-40B4-BE49-F238E27FC236}">
                <a16:creationId xmlns:a16="http://schemas.microsoft.com/office/drawing/2014/main" id="{BBCB395D-0B0B-AEA2-D9D5-FA42F8B6427B}"/>
              </a:ext>
            </a:extLst>
          </p:cNvPr>
          <p:cNvSpPr txBox="1"/>
          <p:nvPr/>
        </p:nvSpPr>
        <p:spPr>
          <a:xfrm>
            <a:off x="2665343" y="1535503"/>
            <a:ext cx="6861313" cy="427233"/>
          </a:xfrm>
          <a:prstGeom prst="rect">
            <a:avLst/>
          </a:prstGeom>
          <a:noFill/>
        </p:spPr>
        <p:txBody>
          <a:bodyPr wrap="square">
            <a:spAutoFit/>
          </a:bodyPr>
          <a:lstStyle/>
          <a:p>
            <a:pPr algn="ctr">
              <a:lnSpc>
                <a:spcPct val="120000"/>
              </a:lnSpc>
            </a:pPr>
            <a:r>
              <a:rPr lang="en-US" sz="2000" b="1" dirty="0">
                <a:latin typeface="Arial Nova Cond"/>
              </a:rPr>
              <a:t>© Canadian Cardiovascular Society. 2023. All rights reserved. </a:t>
            </a:r>
          </a:p>
        </p:txBody>
      </p:sp>
      <p:sp>
        <p:nvSpPr>
          <p:cNvPr id="14" name="Date Placeholder 3">
            <a:extLst>
              <a:ext uri="{FF2B5EF4-FFF2-40B4-BE49-F238E27FC236}">
                <a16:creationId xmlns:a16="http://schemas.microsoft.com/office/drawing/2014/main" id="{D180464B-99C1-6F77-C3DB-87E741B72E5C}"/>
              </a:ext>
            </a:extLst>
          </p:cNvPr>
          <p:cNvSpPr txBox="1">
            <a:spLocks/>
          </p:cNvSpPr>
          <p:nvPr/>
        </p:nvSpPr>
        <p:spPr>
          <a:xfrm>
            <a:off x="0" y="6492875"/>
            <a:ext cx="5495190" cy="365125"/>
          </a:xfrm>
          <a:prstGeom prst="rect">
            <a:avLst/>
          </a:prstGeom>
        </p:spPr>
        <p:txBody>
          <a:bodyPr vert="horz" lIns="91440" tIns="45720" rIns="91440" bIns="45720" rtlCol="0" anchor="t"/>
          <a:lstStyle>
            <a:defPPr>
              <a:defRPr lang="en-US"/>
            </a:defPPr>
            <a:lvl1pPr marL="0" algn="l" defTabSz="914400" rtl="0" eaLnBrk="1" latinLnBrk="0" hangingPunct="1">
              <a:defRPr sz="1400" kern="1200">
                <a:solidFill>
                  <a:schemeClr val="tx1">
                    <a:tint val="75000"/>
                  </a:schemeClr>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Canadian Cardiovascular Society. 2023. All rights reserved. </a:t>
            </a:r>
            <a:endParaRPr lang="en-CA" dirty="0"/>
          </a:p>
        </p:txBody>
      </p:sp>
    </p:spTree>
    <p:extLst>
      <p:ext uri="{BB962C8B-B14F-4D97-AF65-F5344CB8AC3E}">
        <p14:creationId xmlns:p14="http://schemas.microsoft.com/office/powerpoint/2010/main" val="1764452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22EEE-BF2B-2E8C-FEFF-7484D06EDAC3}"/>
              </a:ext>
            </a:extLst>
          </p:cNvPr>
          <p:cNvSpPr>
            <a:spLocks noGrp="1"/>
          </p:cNvSpPr>
          <p:nvPr>
            <p:ph type="title"/>
          </p:nvPr>
        </p:nvSpPr>
        <p:spPr/>
        <p:txBody>
          <a:bodyPr/>
          <a:lstStyle/>
          <a:p>
            <a:r>
              <a:rPr lang="en-US" b="1" dirty="0"/>
              <a:t>Arrhythmias and Devices</a:t>
            </a:r>
            <a:endParaRPr lang="en-CA" b="1" dirty="0"/>
          </a:p>
        </p:txBody>
      </p:sp>
      <p:sp>
        <p:nvSpPr>
          <p:cNvPr id="3" name="Text Placeholder 2">
            <a:extLst>
              <a:ext uri="{FF2B5EF4-FFF2-40B4-BE49-F238E27FC236}">
                <a16:creationId xmlns:a16="http://schemas.microsoft.com/office/drawing/2014/main" id="{C2332805-1944-0FC2-F754-084FD0C17AAB}"/>
              </a:ext>
            </a:extLst>
          </p:cNvPr>
          <p:cNvSpPr>
            <a:spLocks noGrp="1"/>
          </p:cNvSpPr>
          <p:nvPr>
            <p:ph type="body" sz="quarter" idx="10"/>
          </p:nvPr>
        </p:nvSpPr>
        <p:spPr/>
        <p:txBody>
          <a:bodyPr>
            <a:normAutofit/>
          </a:bodyPr>
          <a:lstStyle/>
          <a:p>
            <a:r>
              <a:rPr lang="en-US" sz="2400" dirty="0"/>
              <a:t>Julia </a:t>
            </a:r>
            <a:r>
              <a:rPr lang="en-US" sz="2400" dirty="0" err="1"/>
              <a:t>Cadrin-Tourigny</a:t>
            </a:r>
            <a:r>
              <a:rPr lang="en-US" sz="2400" dirty="0"/>
              <a:t> MD PhD</a:t>
            </a:r>
            <a:endParaRPr lang="en-CA" sz="2400" dirty="0"/>
          </a:p>
        </p:txBody>
      </p:sp>
      <p:sp>
        <p:nvSpPr>
          <p:cNvPr id="5" name="Date Placeholder 4">
            <a:extLst>
              <a:ext uri="{FF2B5EF4-FFF2-40B4-BE49-F238E27FC236}">
                <a16:creationId xmlns:a16="http://schemas.microsoft.com/office/drawing/2014/main" id="{C1A47B28-5B66-9AEC-03B9-14D61F56F56F}"/>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2433174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F8C99DAB-B84F-A3D1-475A-830E25ECFD55}"/>
              </a:ext>
            </a:extLst>
          </p:cNvPr>
          <p:cNvGraphicFramePr>
            <a:graphicFrameLocks noGrp="1"/>
          </p:cNvGraphicFramePr>
          <p:nvPr>
            <p:extLst>
              <p:ext uri="{D42A27DB-BD31-4B8C-83A1-F6EECF244321}">
                <p14:modId xmlns:p14="http://schemas.microsoft.com/office/powerpoint/2010/main" val="3310825444"/>
              </p:ext>
            </p:extLst>
          </p:nvPr>
        </p:nvGraphicFramePr>
        <p:xfrm>
          <a:off x="228600" y="1645920"/>
          <a:ext cx="11734800" cy="3566160"/>
        </p:xfrm>
        <a:graphic>
          <a:graphicData uri="http://schemas.openxmlformats.org/drawingml/2006/table">
            <a:tbl>
              <a:tblPr firstRow="1" bandRow="1">
                <a:tableStyleId>{F5AB1C69-6EDB-4FF4-983F-18BD219EF322}</a:tableStyleId>
              </a:tblPr>
              <a:tblGrid>
                <a:gridCol w="1397000">
                  <a:extLst>
                    <a:ext uri="{9D8B030D-6E8A-4147-A177-3AD203B41FA5}">
                      <a16:colId xmlns:a16="http://schemas.microsoft.com/office/drawing/2014/main" val="1565262642"/>
                    </a:ext>
                  </a:extLst>
                </a:gridCol>
                <a:gridCol w="1955800">
                  <a:extLst>
                    <a:ext uri="{9D8B030D-6E8A-4147-A177-3AD203B41FA5}">
                      <a16:colId xmlns:a16="http://schemas.microsoft.com/office/drawing/2014/main" val="2083897712"/>
                    </a:ext>
                  </a:extLst>
                </a:gridCol>
                <a:gridCol w="1676400">
                  <a:extLst>
                    <a:ext uri="{9D8B030D-6E8A-4147-A177-3AD203B41FA5}">
                      <a16:colId xmlns:a16="http://schemas.microsoft.com/office/drawing/2014/main" val="3190072438"/>
                    </a:ext>
                  </a:extLst>
                </a:gridCol>
                <a:gridCol w="1676400">
                  <a:extLst>
                    <a:ext uri="{9D8B030D-6E8A-4147-A177-3AD203B41FA5}">
                      <a16:colId xmlns:a16="http://schemas.microsoft.com/office/drawing/2014/main" val="3807238058"/>
                    </a:ext>
                  </a:extLst>
                </a:gridCol>
                <a:gridCol w="1676400">
                  <a:extLst>
                    <a:ext uri="{9D8B030D-6E8A-4147-A177-3AD203B41FA5}">
                      <a16:colId xmlns:a16="http://schemas.microsoft.com/office/drawing/2014/main" val="3506581719"/>
                    </a:ext>
                  </a:extLst>
                </a:gridCol>
                <a:gridCol w="1676400">
                  <a:extLst>
                    <a:ext uri="{9D8B030D-6E8A-4147-A177-3AD203B41FA5}">
                      <a16:colId xmlns:a16="http://schemas.microsoft.com/office/drawing/2014/main" val="1998721333"/>
                    </a:ext>
                  </a:extLst>
                </a:gridCol>
                <a:gridCol w="1676400">
                  <a:extLst>
                    <a:ext uri="{9D8B030D-6E8A-4147-A177-3AD203B41FA5}">
                      <a16:colId xmlns:a16="http://schemas.microsoft.com/office/drawing/2014/main" val="652052041"/>
                    </a:ext>
                  </a:extLst>
                </a:gridCol>
              </a:tblGrid>
              <a:tr h="1630362">
                <a:tc>
                  <a:txBody>
                    <a:bodyPr/>
                    <a:lstStyle/>
                    <a:p>
                      <a:endParaRPr lang="en-CA" sz="1600" b="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Any direct financial payments including receipt of honoraria</a:t>
                      </a:r>
                    </a:p>
                    <a:p>
                      <a:endParaRPr lang="en-CA" sz="1600" b="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Membership on advisory boards or speakers’ bureaus</a:t>
                      </a:r>
                    </a:p>
                    <a:p>
                      <a:endParaRPr lang="en-CA" sz="1600" b="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Funded grants of clinical trials</a:t>
                      </a:r>
                    </a:p>
                    <a:p>
                      <a:endParaRPr lang="en-CA" sz="1600" b="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Patents on a drug, product or device</a:t>
                      </a:r>
                    </a:p>
                    <a:p>
                      <a:endParaRPr lang="en-CA" sz="1600" b="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All other investments/relationship that could be seen as having the potential to influence the content of the educational activity</a:t>
                      </a:r>
                      <a:endParaRPr lang="en-US" sz="1600" b="0" dirty="0">
                        <a:latin typeface="+mn-lt"/>
                        <a:ea typeface="Open Sans" panose="020B0606030504020204" pitchFamily="34" charset="0"/>
                        <a:cs typeface="Open Sans" panose="020B0606030504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Mitigation of Bias</a:t>
                      </a:r>
                      <a:endParaRPr lang="en-US" sz="1600" b="0" dirty="0">
                        <a:latin typeface="+mn-lt"/>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384263212"/>
                  </a:ext>
                </a:extLst>
              </a:tr>
              <a:tr h="319722">
                <a:tc gridSpan="7">
                  <a:txBody>
                    <a:bodyPr/>
                    <a:lstStyle/>
                    <a:p>
                      <a:r>
                        <a:rPr lang="en-US" sz="1800" dirty="0"/>
                        <a:t>I have/do not have relationships with for-profit and not-for-profit organizations over the past two years:</a:t>
                      </a:r>
                    </a:p>
                  </a:txBody>
                  <a:tcPr/>
                </a:tc>
                <a:tc hMerge="1">
                  <a:txBody>
                    <a:bodyPr/>
                    <a:lstStyle/>
                    <a:p>
                      <a:endParaRPr lang="en-CA" sz="1400" dirty="0"/>
                    </a:p>
                  </a:txBody>
                  <a:tcPr/>
                </a:tc>
                <a:tc hMerge="1">
                  <a:txBody>
                    <a:bodyPr/>
                    <a:lstStyle/>
                    <a:p>
                      <a:endParaRPr lang="en-CA" sz="1400" dirty="0"/>
                    </a:p>
                  </a:txBody>
                  <a:tcPr/>
                </a:tc>
                <a:tc hMerge="1">
                  <a:txBody>
                    <a:bodyPr/>
                    <a:lstStyle/>
                    <a:p>
                      <a:endParaRPr lang="en-CA" sz="1400" dirty="0"/>
                    </a:p>
                  </a:txBody>
                  <a:tcPr/>
                </a:tc>
                <a:tc hMerge="1">
                  <a:txBody>
                    <a:bodyPr/>
                    <a:lstStyle/>
                    <a:p>
                      <a:endParaRPr lang="en-CA" sz="1400" dirty="0"/>
                    </a:p>
                  </a:txBody>
                  <a:tcPr/>
                </a:tc>
                <a:tc hMerge="1">
                  <a:txBody>
                    <a:bodyPr/>
                    <a:lstStyle/>
                    <a:p>
                      <a:endParaRPr lang="en-CA" sz="1400" dirty="0"/>
                    </a:p>
                  </a:txBody>
                  <a:tcPr/>
                </a:tc>
                <a:tc hMerge="1">
                  <a:txBody>
                    <a:bodyPr/>
                    <a:lstStyle/>
                    <a:p>
                      <a:endParaRPr lang="en-CA" sz="1400" dirty="0"/>
                    </a:p>
                  </a:txBody>
                  <a:tcPr/>
                </a:tc>
                <a:extLst>
                  <a:ext uri="{0D108BD9-81ED-4DB2-BD59-A6C34878D82A}">
                    <a16:rowId xmlns:a16="http://schemas.microsoft.com/office/drawing/2014/main" val="1238030173"/>
                  </a:ext>
                </a:extLst>
              </a:tr>
              <a:tr h="426656">
                <a:tc>
                  <a:txBody>
                    <a:bodyPr/>
                    <a:lstStyle/>
                    <a:p>
                      <a:r>
                        <a:rPr lang="en-US" sz="1800" dirty="0"/>
                        <a:t>Julia Cadrin-Tourigny</a:t>
                      </a:r>
                      <a:endParaRPr lang="en-CA" sz="1800" dirty="0"/>
                    </a:p>
                  </a:txBody>
                  <a:tcPr/>
                </a:tc>
                <a:tc>
                  <a:txBody>
                    <a:bodyPr/>
                    <a:lstStyle/>
                    <a:p>
                      <a:r>
                        <a:rPr lang="en-US" sz="1800" dirty="0"/>
                        <a:t>Bayer, BMS Pfizer</a:t>
                      </a:r>
                      <a:endParaRPr lang="en-CA" sz="1800" dirty="0"/>
                    </a:p>
                  </a:txBody>
                  <a:tcPr/>
                </a:tc>
                <a:tc>
                  <a:txBody>
                    <a:bodyPr/>
                    <a:lstStyle/>
                    <a:p>
                      <a:r>
                        <a:rPr lang="en-CA" sz="1800" dirty="0"/>
                        <a:t>Tenaya, </a:t>
                      </a:r>
                      <a:r>
                        <a:rPr lang="en-CA" sz="1800" dirty="0" err="1"/>
                        <a:t>Lexeo</a:t>
                      </a:r>
                      <a:r>
                        <a:rPr lang="en-CA" sz="1800" dirty="0"/>
                        <a:t> </a:t>
                      </a:r>
                    </a:p>
                  </a:txBody>
                  <a:tcPr/>
                </a:tc>
                <a:tc>
                  <a:txBody>
                    <a:bodyPr/>
                    <a:lstStyle/>
                    <a:p>
                      <a:r>
                        <a:rPr lang="en-US" sz="1800" dirty="0"/>
                        <a:t>None</a:t>
                      </a:r>
                      <a:endParaRPr lang="en-CA" sz="1800" dirty="0"/>
                    </a:p>
                  </a:txBody>
                  <a:tcPr/>
                </a:tc>
                <a:tc>
                  <a:txBody>
                    <a:bodyPr/>
                    <a:lstStyle/>
                    <a:p>
                      <a:r>
                        <a:rPr lang="en-US" sz="1800" dirty="0"/>
                        <a:t>None</a:t>
                      </a:r>
                      <a:endParaRPr lang="en-CA" sz="1800" dirty="0"/>
                    </a:p>
                  </a:txBody>
                  <a:tcPr/>
                </a:tc>
                <a:tc>
                  <a:txBody>
                    <a:bodyPr/>
                    <a:lstStyle/>
                    <a:p>
                      <a:r>
                        <a:rPr lang="en-US" sz="1800" dirty="0"/>
                        <a:t>None</a:t>
                      </a:r>
                      <a:endParaRPr lang="en-CA" sz="1800" dirty="0"/>
                    </a:p>
                  </a:txBody>
                  <a:tcPr/>
                </a:tc>
                <a:tc>
                  <a:txBody>
                    <a:bodyPr/>
                    <a:lstStyle/>
                    <a:p>
                      <a:r>
                        <a:rPr lang="en-US" sz="1800" dirty="0"/>
                        <a:t>No relationship to this Guideline</a:t>
                      </a:r>
                      <a:endParaRPr lang="en-CA" sz="1800" dirty="0"/>
                    </a:p>
                  </a:txBody>
                  <a:tcPr/>
                </a:tc>
                <a:extLst>
                  <a:ext uri="{0D108BD9-81ED-4DB2-BD59-A6C34878D82A}">
                    <a16:rowId xmlns:a16="http://schemas.microsoft.com/office/drawing/2014/main" val="1038571802"/>
                  </a:ext>
                </a:extLst>
              </a:tr>
            </a:tbl>
          </a:graphicData>
        </a:graphic>
      </p:graphicFrame>
      <p:sp>
        <p:nvSpPr>
          <p:cNvPr id="2" name="Content Placeholder 1">
            <a:extLst>
              <a:ext uri="{FF2B5EF4-FFF2-40B4-BE49-F238E27FC236}">
                <a16:creationId xmlns:a16="http://schemas.microsoft.com/office/drawing/2014/main" id="{F0755598-64CF-1688-B375-CA4FF46065C9}"/>
              </a:ext>
            </a:extLst>
          </p:cNvPr>
          <p:cNvSpPr>
            <a:spLocks noGrp="1"/>
          </p:cNvSpPr>
          <p:nvPr>
            <p:ph idx="1"/>
          </p:nvPr>
        </p:nvSpPr>
        <p:spPr>
          <a:xfrm>
            <a:off x="609600" y="541742"/>
            <a:ext cx="10357647" cy="854990"/>
          </a:xfrm>
        </p:spPr>
        <p:txBody>
          <a:bodyPr>
            <a:normAutofit fontScale="85000" lnSpcReduction="10000"/>
          </a:bodyPr>
          <a:lstStyle/>
          <a:p>
            <a:r>
              <a:rPr lang="en-US" dirty="0"/>
              <a:t>PROGRAM DISCLOSURE OF COMMERCIAL SUPPORT</a:t>
            </a:r>
          </a:p>
        </p:txBody>
      </p:sp>
      <p:sp>
        <p:nvSpPr>
          <p:cNvPr id="4" name="Date Placeholder 3">
            <a:extLst>
              <a:ext uri="{FF2B5EF4-FFF2-40B4-BE49-F238E27FC236}">
                <a16:creationId xmlns:a16="http://schemas.microsoft.com/office/drawing/2014/main" id="{E7FA1A8D-E089-A003-9753-E0657BD21711}"/>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3352242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4B754D-5A0C-E69E-19AE-ED18B6283CB9}"/>
              </a:ext>
            </a:extLst>
          </p:cNvPr>
          <p:cNvSpPr>
            <a:spLocks noGrp="1"/>
          </p:cNvSpPr>
          <p:nvPr>
            <p:ph type="body" sz="quarter" idx="14"/>
          </p:nvPr>
        </p:nvSpPr>
        <p:spPr>
          <a:prstGeom prst="rect">
            <a:avLst/>
          </a:prstGeom>
        </p:spPr>
        <p:txBody>
          <a:bodyPr/>
          <a:lstStyle/>
          <a:p>
            <a:pPr marL="0" indent="0">
              <a:buNone/>
            </a:pPr>
            <a:r>
              <a:rPr lang="en-CA" dirty="0"/>
              <a:t>N= 721, </a:t>
            </a:r>
            <a:r>
              <a:rPr lang="en-CA" b="1" dirty="0"/>
              <a:t>secondary</a:t>
            </a:r>
            <a:r>
              <a:rPr lang="en-CA" dirty="0"/>
              <a:t> prevention ICD recipients</a:t>
            </a:r>
          </a:p>
          <a:p>
            <a:pPr marL="0" indent="0">
              <a:buNone/>
            </a:pPr>
            <a:r>
              <a:rPr lang="en-CA" dirty="0"/>
              <a:t>Cumulative  incidence  of  appropriate  ICD  therapies highest  </a:t>
            </a:r>
          </a:p>
          <a:p>
            <a:pPr marL="0" indent="0">
              <a:buNone/>
            </a:pPr>
            <a:r>
              <a:rPr lang="en-CA" dirty="0"/>
              <a:t>&lt; 90 days (34.4%)</a:t>
            </a:r>
          </a:p>
          <a:p>
            <a:pPr marL="0" indent="0">
              <a:buNone/>
            </a:pPr>
            <a:endParaRPr lang="en-CA" dirty="0"/>
          </a:p>
          <a:p>
            <a:pPr marL="514350" indent="-514350">
              <a:buFont typeface="+mj-lt"/>
              <a:buAutoNum type="alphaUcPeriod"/>
            </a:pPr>
            <a:endParaRPr lang="en-CA" dirty="0"/>
          </a:p>
          <a:p>
            <a:pPr marL="514350" indent="-514350">
              <a:buFont typeface="+mj-lt"/>
              <a:buAutoNum type="alphaUcPeriod"/>
            </a:pPr>
            <a:endParaRPr lang="en-CA" dirty="0"/>
          </a:p>
          <a:p>
            <a:pPr marL="514350" indent="-514350">
              <a:buFont typeface="+mj-lt"/>
              <a:buAutoNum type="alphaUcPeriod"/>
            </a:pPr>
            <a:endParaRPr lang="en-CA" dirty="0"/>
          </a:p>
          <a:p>
            <a:pPr marL="514350" indent="-514350">
              <a:buFont typeface="+mj-lt"/>
              <a:buAutoNum type="alphaUcPeriod"/>
            </a:pPr>
            <a:endParaRPr lang="en-CA" dirty="0"/>
          </a:p>
          <a:p>
            <a:endParaRPr lang="en-CA" dirty="0"/>
          </a:p>
        </p:txBody>
      </p:sp>
      <p:sp>
        <p:nvSpPr>
          <p:cNvPr id="6" name="Content Placeholder 5">
            <a:extLst>
              <a:ext uri="{FF2B5EF4-FFF2-40B4-BE49-F238E27FC236}">
                <a16:creationId xmlns:a16="http://schemas.microsoft.com/office/drawing/2014/main" id="{1C59DD8F-9B24-AC2B-28F9-7C626A2AE71E}"/>
              </a:ext>
            </a:extLst>
          </p:cNvPr>
          <p:cNvSpPr>
            <a:spLocks noGrp="1"/>
          </p:cNvSpPr>
          <p:nvPr>
            <p:ph idx="1"/>
          </p:nvPr>
        </p:nvSpPr>
        <p:spPr/>
        <p:txBody>
          <a:bodyPr/>
          <a:lstStyle/>
          <a:p>
            <a:r>
              <a:rPr lang="fr-CA" dirty="0"/>
              <a:t>New Data!</a:t>
            </a:r>
            <a:endParaRPr lang="en-CA" dirty="0"/>
          </a:p>
        </p:txBody>
      </p:sp>
      <p:sp>
        <p:nvSpPr>
          <p:cNvPr id="4" name="Date Placeholder 3">
            <a:extLst>
              <a:ext uri="{FF2B5EF4-FFF2-40B4-BE49-F238E27FC236}">
                <a16:creationId xmlns:a16="http://schemas.microsoft.com/office/drawing/2014/main" id="{2755DB69-4BE9-40E6-45B8-5897AF125976}"/>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
        <p:nvSpPr>
          <p:cNvPr id="7" name="Content Placeholder 3">
            <a:extLst>
              <a:ext uri="{FF2B5EF4-FFF2-40B4-BE49-F238E27FC236}">
                <a16:creationId xmlns:a16="http://schemas.microsoft.com/office/drawing/2014/main" id="{59CFD1D2-9A98-0E58-1974-40D3A47BEAC8}"/>
              </a:ext>
            </a:extLst>
          </p:cNvPr>
          <p:cNvSpPr txBox="1">
            <a:spLocks/>
          </p:cNvSpPr>
          <p:nvPr/>
        </p:nvSpPr>
        <p:spPr>
          <a:xfrm>
            <a:off x="609600" y="1600201"/>
            <a:ext cx="10972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lphaUcPeriod"/>
            </a:pPr>
            <a:endParaRPr lang="en-CA" dirty="0"/>
          </a:p>
        </p:txBody>
      </p:sp>
      <p:pic>
        <p:nvPicPr>
          <p:cNvPr id="9" name="Picture 8" descr="A graph of a patient with purple lines&#10;&#10;Description automatically generated with medium confidence">
            <a:extLst>
              <a:ext uri="{FF2B5EF4-FFF2-40B4-BE49-F238E27FC236}">
                <a16:creationId xmlns:a16="http://schemas.microsoft.com/office/drawing/2014/main" id="{20B3D587-C730-B9FA-4D61-23908EE833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74"/>
          <a:stretch/>
        </p:blipFill>
        <p:spPr>
          <a:xfrm>
            <a:off x="622299" y="3429000"/>
            <a:ext cx="4852670" cy="2978462"/>
          </a:xfrm>
          <a:prstGeom prst="rect">
            <a:avLst/>
          </a:prstGeom>
          <a:ln w="28575">
            <a:solidFill>
              <a:schemeClr val="accent1">
                <a:shade val="15000"/>
              </a:schemeClr>
            </a:solidFill>
          </a:ln>
        </p:spPr>
      </p:pic>
      <p:sp>
        <p:nvSpPr>
          <p:cNvPr id="10" name="TextBox 9">
            <a:extLst>
              <a:ext uri="{FF2B5EF4-FFF2-40B4-BE49-F238E27FC236}">
                <a16:creationId xmlns:a16="http://schemas.microsoft.com/office/drawing/2014/main" id="{587B0447-FC0F-6893-A5F0-120089CD9DEA}"/>
              </a:ext>
            </a:extLst>
          </p:cNvPr>
          <p:cNvSpPr txBox="1"/>
          <p:nvPr/>
        </p:nvSpPr>
        <p:spPr>
          <a:xfrm>
            <a:off x="8404479" y="6407462"/>
            <a:ext cx="3177921" cy="369332"/>
          </a:xfrm>
          <a:prstGeom prst="rect">
            <a:avLst/>
          </a:prstGeom>
          <a:noFill/>
        </p:spPr>
        <p:txBody>
          <a:bodyPr wrap="none" rtlCol="0">
            <a:spAutoFit/>
          </a:bodyPr>
          <a:lstStyle/>
          <a:p>
            <a:r>
              <a:rPr lang="fr-CA" dirty="0"/>
              <a:t>Steinberg et al. Circulation 2022</a:t>
            </a:r>
          </a:p>
        </p:txBody>
      </p:sp>
      <p:pic>
        <p:nvPicPr>
          <p:cNvPr id="13" name="Picture 12" descr="A graph of a patient's temperature&#10;&#10;Description automatically generated">
            <a:extLst>
              <a:ext uri="{FF2B5EF4-FFF2-40B4-BE49-F238E27FC236}">
                <a16:creationId xmlns:a16="http://schemas.microsoft.com/office/drawing/2014/main" id="{937B4BD3-6B39-4533-BAE5-741413C211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449"/>
          <a:stretch/>
        </p:blipFill>
        <p:spPr>
          <a:xfrm>
            <a:off x="5715000" y="3429000"/>
            <a:ext cx="5577491" cy="2978462"/>
          </a:xfrm>
          <a:prstGeom prst="rect">
            <a:avLst/>
          </a:prstGeom>
          <a:ln w="28575">
            <a:solidFill>
              <a:schemeClr val="accent1">
                <a:shade val="15000"/>
              </a:schemeClr>
            </a:solidFill>
          </a:ln>
        </p:spPr>
      </p:pic>
      <p:sp>
        <p:nvSpPr>
          <p:cNvPr id="15" name="Rectangle 14">
            <a:extLst>
              <a:ext uri="{FF2B5EF4-FFF2-40B4-BE49-F238E27FC236}">
                <a16:creationId xmlns:a16="http://schemas.microsoft.com/office/drawing/2014/main" id="{18317A91-103C-AA26-54CE-6A66EF0F9446}"/>
              </a:ext>
            </a:extLst>
          </p:cNvPr>
          <p:cNvSpPr/>
          <p:nvPr/>
        </p:nvSpPr>
        <p:spPr>
          <a:xfrm>
            <a:off x="6172200" y="4038600"/>
            <a:ext cx="342900" cy="2087564"/>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6" name="Rectangle 15">
            <a:extLst>
              <a:ext uri="{FF2B5EF4-FFF2-40B4-BE49-F238E27FC236}">
                <a16:creationId xmlns:a16="http://schemas.microsoft.com/office/drawing/2014/main" id="{9CBA5AB4-88B6-1E62-FF40-EC73FC7A74A4}"/>
              </a:ext>
            </a:extLst>
          </p:cNvPr>
          <p:cNvSpPr/>
          <p:nvPr/>
        </p:nvSpPr>
        <p:spPr>
          <a:xfrm>
            <a:off x="1524000" y="3657600"/>
            <a:ext cx="762000" cy="2267746"/>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8" name="Content Placeholder 4" descr="A close-up of a article&#10;&#10;Description automatically generated">
            <a:extLst>
              <a:ext uri="{FF2B5EF4-FFF2-40B4-BE49-F238E27FC236}">
                <a16:creationId xmlns:a16="http://schemas.microsoft.com/office/drawing/2014/main" id="{D9A6E9E8-7916-B6F4-A00A-30E969AD66EC}"/>
              </a:ext>
            </a:extLst>
          </p:cNvPr>
          <p:cNvPicPr>
            <a:picLocks noChangeAspect="1"/>
          </p:cNvPicPr>
          <p:nvPr/>
        </p:nvPicPr>
        <p:blipFill rotWithShape="1">
          <a:blip r:embed="rId4">
            <a:extLst>
              <a:ext uri="{28A0092B-C50C-407E-A947-70E740481C1C}">
                <a14:useLocalDpi xmlns:a14="http://schemas.microsoft.com/office/drawing/2010/main" val="0"/>
              </a:ext>
            </a:extLst>
          </a:blip>
          <a:srcRect t="41436"/>
          <a:stretch/>
        </p:blipFill>
        <p:spPr>
          <a:xfrm>
            <a:off x="7453365" y="10163"/>
            <a:ext cx="4738635" cy="1143000"/>
          </a:xfrm>
          <a:prstGeom prst="rect">
            <a:avLst/>
          </a:prstGeom>
        </p:spPr>
      </p:pic>
    </p:spTree>
    <p:extLst>
      <p:ext uri="{BB962C8B-B14F-4D97-AF65-F5344CB8AC3E}">
        <p14:creationId xmlns:p14="http://schemas.microsoft.com/office/powerpoint/2010/main" val="183308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5D5C733-EFCC-56F3-4A88-3DA4BC66EE2D}"/>
              </a:ext>
            </a:extLst>
          </p:cNvPr>
          <p:cNvSpPr>
            <a:spLocks noGrp="1"/>
          </p:cNvSpPr>
          <p:nvPr>
            <p:ph type="body" sz="quarter" idx="14"/>
          </p:nvPr>
        </p:nvSpPr>
        <p:spPr/>
        <p:txBody>
          <a:bodyPr/>
          <a:lstStyle/>
          <a:p>
            <a:endParaRPr lang="en-CA"/>
          </a:p>
        </p:txBody>
      </p:sp>
      <p:sp>
        <p:nvSpPr>
          <p:cNvPr id="5" name="Content Placeholder 4">
            <a:extLst>
              <a:ext uri="{FF2B5EF4-FFF2-40B4-BE49-F238E27FC236}">
                <a16:creationId xmlns:a16="http://schemas.microsoft.com/office/drawing/2014/main" id="{22C558E9-551E-33AC-4E01-4D8A1740E2DF}"/>
              </a:ext>
            </a:extLst>
          </p:cNvPr>
          <p:cNvSpPr>
            <a:spLocks noGrp="1"/>
          </p:cNvSpPr>
          <p:nvPr>
            <p:ph idx="1"/>
          </p:nvPr>
        </p:nvSpPr>
        <p:spPr/>
        <p:txBody>
          <a:bodyPr/>
          <a:lstStyle/>
          <a:p>
            <a:endParaRPr lang="en-CA"/>
          </a:p>
        </p:txBody>
      </p:sp>
      <p:graphicFrame>
        <p:nvGraphicFramePr>
          <p:cNvPr id="4" name="Table 3">
            <a:extLst>
              <a:ext uri="{FF2B5EF4-FFF2-40B4-BE49-F238E27FC236}">
                <a16:creationId xmlns:a16="http://schemas.microsoft.com/office/drawing/2014/main" id="{EE98D2BB-7B10-E757-4B9B-B4C428873B4F}"/>
              </a:ext>
            </a:extLst>
          </p:cNvPr>
          <p:cNvGraphicFramePr>
            <a:graphicFrameLocks noGrp="1"/>
          </p:cNvGraphicFramePr>
          <p:nvPr>
            <p:extLst>
              <p:ext uri="{D42A27DB-BD31-4B8C-83A1-F6EECF244321}">
                <p14:modId xmlns:p14="http://schemas.microsoft.com/office/powerpoint/2010/main" val="1391601308"/>
              </p:ext>
            </p:extLst>
          </p:nvPr>
        </p:nvGraphicFramePr>
        <p:xfrm>
          <a:off x="203994" y="192829"/>
          <a:ext cx="11811000" cy="6300046"/>
        </p:xfrm>
        <a:graphic>
          <a:graphicData uri="http://schemas.openxmlformats.org/drawingml/2006/table">
            <a:tbl>
              <a:tblPr firstRow="1" bandRow="1">
                <a:tableStyleId>{F5AB1C69-6EDB-4FF4-983F-18BD219EF322}</a:tableStyleId>
              </a:tblPr>
              <a:tblGrid>
                <a:gridCol w="4648200">
                  <a:extLst>
                    <a:ext uri="{9D8B030D-6E8A-4147-A177-3AD203B41FA5}">
                      <a16:colId xmlns:a16="http://schemas.microsoft.com/office/drawing/2014/main" val="1565262642"/>
                    </a:ext>
                  </a:extLst>
                </a:gridCol>
                <a:gridCol w="4038600">
                  <a:extLst>
                    <a:ext uri="{9D8B030D-6E8A-4147-A177-3AD203B41FA5}">
                      <a16:colId xmlns:a16="http://schemas.microsoft.com/office/drawing/2014/main" val="2083897712"/>
                    </a:ext>
                  </a:extLst>
                </a:gridCol>
                <a:gridCol w="3124200">
                  <a:extLst>
                    <a:ext uri="{9D8B030D-6E8A-4147-A177-3AD203B41FA5}">
                      <a16:colId xmlns:a16="http://schemas.microsoft.com/office/drawing/2014/main" val="3190072438"/>
                    </a:ext>
                  </a:extLst>
                </a:gridCol>
              </a:tblGrid>
              <a:tr h="691726">
                <a:tc>
                  <a:txBody>
                    <a:bodyPr/>
                    <a:lstStyle/>
                    <a:p>
                      <a:r>
                        <a:rPr lang="en-CA" sz="2000" dirty="0"/>
                        <a:t>Pacemaker and ICD condition</a:t>
                      </a:r>
                    </a:p>
                  </a:txBody>
                  <a:tcPr/>
                </a:tc>
                <a:tc>
                  <a:txBody>
                    <a:bodyPr/>
                    <a:lstStyle/>
                    <a:p>
                      <a:pPr algn="ctr"/>
                      <a:r>
                        <a:rPr lang="en-CA" sz="2000" dirty="0"/>
                        <a:t>Private driving</a:t>
                      </a:r>
                    </a:p>
                  </a:txBody>
                  <a:tcPr/>
                </a:tc>
                <a:tc>
                  <a:txBody>
                    <a:bodyPr/>
                    <a:lstStyle/>
                    <a:p>
                      <a:pPr algn="ctr"/>
                      <a:r>
                        <a:rPr lang="en-CA" sz="2000" dirty="0"/>
                        <a:t>Commercial driving</a:t>
                      </a:r>
                    </a:p>
                  </a:txBody>
                  <a:tcPr/>
                </a:tc>
                <a:extLst>
                  <a:ext uri="{0D108BD9-81ED-4DB2-BD59-A6C34878D82A}">
                    <a16:rowId xmlns:a16="http://schemas.microsoft.com/office/drawing/2014/main" val="2384263212"/>
                  </a:ext>
                </a:extLst>
              </a:tr>
              <a:tr h="691726">
                <a:tc>
                  <a:txBody>
                    <a:bodyPr/>
                    <a:lstStyle/>
                    <a:p>
                      <a:r>
                        <a:rPr lang="en-CA" sz="2000" dirty="0"/>
                        <a:t>Primary prophylaxis ICD </a:t>
                      </a:r>
                    </a:p>
                    <a:p>
                      <a:r>
                        <a:rPr lang="en-CA" sz="2000" dirty="0"/>
                        <a:t>(Trans-venous or sub-cutaneous)</a:t>
                      </a:r>
                    </a:p>
                  </a:txBody>
                  <a:tcPr/>
                </a:tc>
                <a:tc>
                  <a:txBody>
                    <a:bodyPr/>
                    <a:lstStyle/>
                    <a:p>
                      <a:r>
                        <a:rPr lang="en-CA" sz="2000" b="1" dirty="0"/>
                        <a:t>1 week </a:t>
                      </a:r>
                      <a:r>
                        <a:rPr lang="en-CA" sz="2000" dirty="0"/>
                        <a:t>after implant </a:t>
                      </a:r>
                    </a:p>
                  </a:txBody>
                  <a:tcPr/>
                </a:tc>
                <a:tc>
                  <a:txBody>
                    <a:bodyPr/>
                    <a:lstStyle/>
                    <a:p>
                      <a:r>
                        <a:rPr lang="en-CA" sz="2000" dirty="0"/>
                        <a:t>Disqualified</a:t>
                      </a:r>
                    </a:p>
                  </a:txBody>
                  <a:tcPr/>
                </a:tc>
                <a:extLst>
                  <a:ext uri="{0D108BD9-81ED-4DB2-BD59-A6C34878D82A}">
                    <a16:rowId xmlns:a16="http://schemas.microsoft.com/office/drawing/2014/main" val="1175260013"/>
                  </a:ext>
                </a:extLst>
              </a:tr>
              <a:tr h="691726">
                <a:tc>
                  <a:txBody>
                    <a:bodyPr/>
                    <a:lstStyle/>
                    <a:p>
                      <a:r>
                        <a:rPr lang="en-CA" sz="2000" dirty="0"/>
                        <a:t>Secondary prophylaxis ICD: VT/VF </a:t>
                      </a:r>
                      <a:r>
                        <a:rPr lang="en-CA" sz="2000" b="1" dirty="0"/>
                        <a:t>with</a:t>
                      </a:r>
                      <a:r>
                        <a:rPr lang="en-CA" sz="2000" dirty="0"/>
                        <a:t> impaired consciousness</a:t>
                      </a:r>
                    </a:p>
                  </a:txBody>
                  <a:tcPr/>
                </a:tc>
                <a:tc>
                  <a:txBody>
                    <a:bodyPr/>
                    <a:lstStyle/>
                    <a:p>
                      <a:r>
                        <a:rPr lang="en-CA" sz="2000" b="1" dirty="0"/>
                        <a:t>3 months </a:t>
                      </a:r>
                      <a:r>
                        <a:rPr lang="en-CA" sz="2000" dirty="0"/>
                        <a:t>after implant/ last incapacitating event </a:t>
                      </a:r>
                    </a:p>
                  </a:txBody>
                  <a:tcPr/>
                </a:tc>
                <a:tc>
                  <a:txBody>
                    <a:bodyPr/>
                    <a:lstStyle/>
                    <a:p>
                      <a:r>
                        <a:rPr lang="en-CA" sz="2000" dirty="0"/>
                        <a:t>Disqualified</a:t>
                      </a:r>
                    </a:p>
                  </a:txBody>
                  <a:tcPr/>
                </a:tc>
                <a:extLst>
                  <a:ext uri="{0D108BD9-81ED-4DB2-BD59-A6C34878D82A}">
                    <a16:rowId xmlns:a16="http://schemas.microsoft.com/office/drawing/2014/main" val="574581463"/>
                  </a:ext>
                </a:extLst>
              </a:tr>
              <a:tr h="691726">
                <a:tc>
                  <a:txBody>
                    <a:bodyPr/>
                    <a:lstStyle/>
                    <a:p>
                      <a:r>
                        <a:rPr lang="en-CA" sz="2000" dirty="0"/>
                        <a:t>Secondary prophylaxis: VT </a:t>
                      </a:r>
                      <a:r>
                        <a:rPr lang="en-CA" sz="2000" b="1" dirty="0"/>
                        <a:t>without</a:t>
                      </a:r>
                      <a:r>
                        <a:rPr lang="en-CA" sz="2000" dirty="0"/>
                        <a:t> impaired consciousness</a:t>
                      </a:r>
                    </a:p>
                  </a:txBody>
                  <a:tcPr/>
                </a:tc>
                <a:tc>
                  <a:txBody>
                    <a:bodyPr/>
                    <a:lstStyle/>
                    <a:p>
                      <a:r>
                        <a:rPr lang="en-CA" sz="2000" b="1" dirty="0"/>
                        <a:t>1 week </a:t>
                      </a:r>
                      <a:r>
                        <a:rPr lang="en-CA" sz="2000" dirty="0"/>
                        <a:t>after implant / last event</a:t>
                      </a:r>
                    </a:p>
                  </a:txBody>
                  <a:tcPr/>
                </a:tc>
                <a:tc>
                  <a:txBody>
                    <a:bodyPr/>
                    <a:lstStyle/>
                    <a:p>
                      <a:r>
                        <a:rPr lang="en-CA" sz="2000" dirty="0"/>
                        <a:t>Disqualified</a:t>
                      </a:r>
                    </a:p>
                  </a:txBody>
                  <a:tcPr/>
                </a:tc>
                <a:extLst>
                  <a:ext uri="{0D108BD9-81ED-4DB2-BD59-A6C34878D82A}">
                    <a16:rowId xmlns:a16="http://schemas.microsoft.com/office/drawing/2014/main" val="3343394817"/>
                  </a:ext>
                </a:extLst>
              </a:tr>
              <a:tr h="691726">
                <a:tc>
                  <a:txBody>
                    <a:bodyPr/>
                    <a:lstStyle/>
                    <a:p>
                      <a:r>
                        <a:rPr lang="en-CA" sz="2000" b="1" dirty="0"/>
                        <a:t>Electrical Storm </a:t>
                      </a:r>
                      <a:r>
                        <a:rPr lang="en-CA" sz="2000" dirty="0"/>
                        <a:t>(≥ 3 VT or VF events in 24 hours) </a:t>
                      </a:r>
                    </a:p>
                  </a:txBody>
                  <a:tcPr/>
                </a:tc>
                <a:tc>
                  <a:txBody>
                    <a:bodyPr/>
                    <a:lstStyle/>
                    <a:p>
                      <a:r>
                        <a:rPr lang="en-CA" sz="2000" b="1" dirty="0"/>
                        <a:t>Disqualified for 3-6 months</a:t>
                      </a:r>
                      <a:r>
                        <a:rPr lang="en-CA" sz="2000" dirty="0"/>
                        <a:t>, depends on severity/expert opinion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t>Disqualified</a:t>
                      </a:r>
                    </a:p>
                    <a:p>
                      <a:endParaRPr lang="en-CA" sz="2000" dirty="0"/>
                    </a:p>
                  </a:txBody>
                  <a:tcPr/>
                </a:tc>
                <a:extLst>
                  <a:ext uri="{0D108BD9-81ED-4DB2-BD59-A6C34878D82A}">
                    <a16:rowId xmlns:a16="http://schemas.microsoft.com/office/drawing/2014/main" val="3651673016"/>
                  </a:ext>
                </a:extLst>
              </a:tr>
              <a:tr h="691726">
                <a:tc>
                  <a:txBody>
                    <a:bodyPr/>
                    <a:lstStyle/>
                    <a:p>
                      <a:r>
                        <a:rPr lang="en-CA" sz="2000" dirty="0"/>
                        <a:t>Pacemaker: impairment of consciousness/high grade AV block</a:t>
                      </a:r>
                    </a:p>
                  </a:txBody>
                  <a:tcPr/>
                </a:tc>
                <a:tc>
                  <a:txBody>
                    <a:bodyPr/>
                    <a:lstStyle/>
                    <a:p>
                      <a:r>
                        <a:rPr lang="en-CA" sz="2000" dirty="0"/>
                        <a:t>1 week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t>1 week</a:t>
                      </a:r>
                    </a:p>
                    <a:p>
                      <a:endParaRPr lang="en-CA" sz="2000" dirty="0"/>
                    </a:p>
                  </a:txBody>
                  <a:tcPr/>
                </a:tc>
                <a:extLst>
                  <a:ext uri="{0D108BD9-81ED-4DB2-BD59-A6C34878D82A}">
                    <a16:rowId xmlns:a16="http://schemas.microsoft.com/office/drawing/2014/main" val="1038571802"/>
                  </a:ext>
                </a:extLst>
              </a:tr>
              <a:tr h="691726">
                <a:tc>
                  <a:txBody>
                    <a:bodyPr/>
                    <a:lstStyle/>
                    <a:p>
                      <a:r>
                        <a:rPr lang="en-CA" sz="2000" dirty="0"/>
                        <a:t>Pacemaker: NO impairment of consciousness/high grade AV block</a:t>
                      </a:r>
                    </a:p>
                  </a:txBody>
                  <a:tcPr/>
                </a:tc>
                <a:tc>
                  <a:txBody>
                    <a:bodyPr/>
                    <a:lstStyle/>
                    <a:p>
                      <a:r>
                        <a:rPr lang="en-CA" sz="2000" b="1" dirty="0"/>
                        <a:t>No restriction</a:t>
                      </a:r>
                    </a:p>
                  </a:txBody>
                  <a:tcPr/>
                </a:tc>
                <a:tc>
                  <a:txBody>
                    <a:bodyPr/>
                    <a:lstStyle/>
                    <a:p>
                      <a:r>
                        <a:rPr lang="en-CA" sz="2000" b="1" dirty="0"/>
                        <a:t>No restriction</a:t>
                      </a:r>
                    </a:p>
                  </a:txBody>
                  <a:tcPr/>
                </a:tc>
                <a:extLst>
                  <a:ext uri="{0D108BD9-81ED-4DB2-BD59-A6C34878D82A}">
                    <a16:rowId xmlns:a16="http://schemas.microsoft.com/office/drawing/2014/main" val="1291442014"/>
                  </a:ext>
                </a:extLst>
              </a:tr>
              <a:tr h="669839">
                <a:tc>
                  <a:txBody>
                    <a:bodyPr/>
                    <a:lstStyle/>
                    <a:p>
                      <a:r>
                        <a:rPr lang="en-CA" sz="2000" dirty="0"/>
                        <a:t>Generator change: ICD</a:t>
                      </a:r>
                    </a:p>
                    <a:p>
                      <a:r>
                        <a:rPr lang="en-CA" sz="2000" dirty="0"/>
                        <a:t>Generator change: Pacemaker</a:t>
                      </a:r>
                    </a:p>
                  </a:txBody>
                  <a:tcPr/>
                </a:tc>
                <a:tc>
                  <a:txBody>
                    <a:bodyPr/>
                    <a:lstStyle/>
                    <a:p>
                      <a:r>
                        <a:rPr lang="en-CA" sz="2000" b="1" dirty="0"/>
                        <a:t>No restriction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000" b="1" dirty="0"/>
                        <a:t>No restriction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t>Disqualified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000" b="1" dirty="0"/>
                        <a:t>No restriction</a:t>
                      </a:r>
                    </a:p>
                  </a:txBody>
                  <a:tcPr/>
                </a:tc>
                <a:extLst>
                  <a:ext uri="{0D108BD9-81ED-4DB2-BD59-A6C34878D82A}">
                    <a16:rowId xmlns:a16="http://schemas.microsoft.com/office/drawing/2014/main" val="2492529289"/>
                  </a:ext>
                </a:extLst>
              </a:tr>
              <a:tr h="669839">
                <a:tc>
                  <a:txBody>
                    <a:bodyPr/>
                    <a:lstStyle/>
                    <a:p>
                      <a:r>
                        <a:rPr lang="en-CA" sz="2000" b="1" dirty="0"/>
                        <a:t>Genetics: cardiomyopathies/channelopathies</a:t>
                      </a:r>
                    </a:p>
                  </a:txBody>
                  <a:tcPr/>
                </a:tc>
                <a:tc>
                  <a:txBody>
                    <a:bodyPr/>
                    <a:lstStyle/>
                    <a:p>
                      <a:r>
                        <a:rPr lang="en-CA" sz="2000" b="1" dirty="0"/>
                        <a:t>No restriction if asymptomatic</a:t>
                      </a:r>
                    </a:p>
                    <a:p>
                      <a:r>
                        <a:rPr lang="en-CA" sz="2000" b="1" dirty="0"/>
                        <a:t>3 months: syncope/VT/VF/SCA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b="1" dirty="0"/>
                        <a:t>Disqualified if annual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000" b="1" dirty="0"/>
                        <a:t>risk &gt; 1%/expert opinion</a:t>
                      </a:r>
                    </a:p>
                  </a:txBody>
                  <a:tcPr/>
                </a:tc>
                <a:extLst>
                  <a:ext uri="{0D108BD9-81ED-4DB2-BD59-A6C34878D82A}">
                    <a16:rowId xmlns:a16="http://schemas.microsoft.com/office/drawing/2014/main" val="2313913634"/>
                  </a:ext>
                </a:extLst>
              </a:tr>
            </a:tbl>
          </a:graphicData>
        </a:graphic>
      </p:graphicFrame>
      <p:sp>
        <p:nvSpPr>
          <p:cNvPr id="7" name="Date Placeholder 6">
            <a:extLst>
              <a:ext uri="{FF2B5EF4-FFF2-40B4-BE49-F238E27FC236}">
                <a16:creationId xmlns:a16="http://schemas.microsoft.com/office/drawing/2014/main" id="{F95AFA89-A2FA-E8CA-929D-1AFD847360EE}"/>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3856979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83C4B9-6F62-E100-5D5C-DE49F9E800FF}"/>
              </a:ext>
            </a:extLst>
          </p:cNvPr>
          <p:cNvSpPr>
            <a:spLocks noGrp="1"/>
          </p:cNvSpPr>
          <p:nvPr>
            <p:ph type="body" sz="quarter" idx="14"/>
          </p:nvPr>
        </p:nvSpPr>
        <p:spPr/>
        <p:txBody>
          <a:bodyPr/>
          <a:lstStyle/>
          <a:p>
            <a:pPr marL="0" indent="0">
              <a:buNone/>
            </a:pPr>
            <a:r>
              <a:rPr lang="en-CA" dirty="0"/>
              <a:t>55 </a:t>
            </a:r>
            <a:r>
              <a:rPr lang="en-CA" dirty="0" err="1"/>
              <a:t>yo</a:t>
            </a:r>
            <a:r>
              <a:rPr lang="en-CA" dirty="0"/>
              <a:t> male, truck driver</a:t>
            </a:r>
          </a:p>
          <a:p>
            <a:pPr marL="0" indent="0">
              <a:buNone/>
            </a:pPr>
            <a:r>
              <a:rPr lang="en-CA" b="1" dirty="0"/>
              <a:t>PMH</a:t>
            </a:r>
            <a:r>
              <a:rPr lang="en-CA" dirty="0"/>
              <a:t>: Coronary artery disease with STEMI 6 months ago</a:t>
            </a:r>
          </a:p>
          <a:p>
            <a:pPr marL="0" indent="0">
              <a:buNone/>
            </a:pPr>
            <a:r>
              <a:rPr lang="en-CA" b="1" dirty="0"/>
              <a:t>LVEF</a:t>
            </a:r>
            <a:r>
              <a:rPr lang="en-CA" dirty="0"/>
              <a:t>: 30% (Medical therapy optimized &gt; 3 months ago)</a:t>
            </a:r>
          </a:p>
          <a:p>
            <a:pPr marL="0" indent="0">
              <a:buNone/>
            </a:pPr>
            <a:r>
              <a:rPr lang="en-CA" b="1" dirty="0"/>
              <a:t>ECG</a:t>
            </a:r>
            <a:r>
              <a:rPr lang="en-CA" dirty="0"/>
              <a:t>: Sinus rhythm, 60 bpm, narrow QRS</a:t>
            </a:r>
          </a:p>
          <a:p>
            <a:pPr marL="0" indent="0">
              <a:buNone/>
            </a:pPr>
            <a:endParaRPr lang="en-CA" dirty="0"/>
          </a:p>
          <a:p>
            <a:pPr marL="0" indent="0">
              <a:buNone/>
            </a:pPr>
            <a:r>
              <a:rPr lang="en-CA" dirty="0"/>
              <a:t>Primary prevention single chamber ICD recommended</a:t>
            </a:r>
          </a:p>
          <a:p>
            <a:pPr marL="0" indent="0">
              <a:buNone/>
            </a:pPr>
            <a:r>
              <a:rPr lang="en-CA" dirty="0"/>
              <a:t>Trans-venous ICD is implanted</a:t>
            </a:r>
          </a:p>
        </p:txBody>
      </p:sp>
      <p:sp>
        <p:nvSpPr>
          <p:cNvPr id="4" name="Content Placeholder 3">
            <a:extLst>
              <a:ext uri="{FF2B5EF4-FFF2-40B4-BE49-F238E27FC236}">
                <a16:creationId xmlns:a16="http://schemas.microsoft.com/office/drawing/2014/main" id="{F479144A-800F-6FE6-7A55-5F18E4DD6E44}"/>
              </a:ext>
            </a:extLst>
          </p:cNvPr>
          <p:cNvSpPr>
            <a:spLocks noGrp="1"/>
          </p:cNvSpPr>
          <p:nvPr>
            <p:ph idx="1"/>
          </p:nvPr>
        </p:nvSpPr>
        <p:spPr/>
        <p:txBody>
          <a:bodyPr>
            <a:normAutofit/>
          </a:bodyPr>
          <a:lstStyle/>
          <a:p>
            <a:pPr marL="0" indent="0">
              <a:buNone/>
            </a:pPr>
            <a:r>
              <a:rPr lang="en-US" dirty="0"/>
              <a:t>An ICD story</a:t>
            </a:r>
            <a:endParaRPr lang="en-CA" dirty="0"/>
          </a:p>
        </p:txBody>
      </p:sp>
      <p:sp>
        <p:nvSpPr>
          <p:cNvPr id="5" name="Date Placeholder 4">
            <a:extLst>
              <a:ext uri="{FF2B5EF4-FFF2-40B4-BE49-F238E27FC236}">
                <a16:creationId xmlns:a16="http://schemas.microsoft.com/office/drawing/2014/main" id="{FFA1FC71-32CD-7A18-D3C9-61937BE89D56}"/>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pic>
        <p:nvPicPr>
          <p:cNvPr id="7" name="Picture 6" descr="A human heart and a heart&#10;&#10;Description automatically generated with medium confidence">
            <a:extLst>
              <a:ext uri="{FF2B5EF4-FFF2-40B4-BE49-F238E27FC236}">
                <a16:creationId xmlns:a16="http://schemas.microsoft.com/office/drawing/2014/main" id="{A0D84ECF-B8B9-7B88-D642-BF33C07CFB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3600" y="3429000"/>
            <a:ext cx="2059920" cy="2567941"/>
          </a:xfrm>
          <a:prstGeom prst="rect">
            <a:avLst/>
          </a:prstGeom>
        </p:spPr>
      </p:pic>
      <p:sp>
        <p:nvSpPr>
          <p:cNvPr id="8" name="Rectangle 7">
            <a:extLst>
              <a:ext uri="{FF2B5EF4-FFF2-40B4-BE49-F238E27FC236}">
                <a16:creationId xmlns:a16="http://schemas.microsoft.com/office/drawing/2014/main" id="{E380544C-50F6-08F3-C866-5920F459378B}"/>
              </a:ext>
            </a:extLst>
          </p:cNvPr>
          <p:cNvSpPr/>
          <p:nvPr/>
        </p:nvSpPr>
        <p:spPr>
          <a:xfrm>
            <a:off x="609600" y="4205649"/>
            <a:ext cx="9144000" cy="1447800"/>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2471919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0A8002D-4AA4-B961-17FF-5845D4B36DB7}"/>
              </a:ext>
            </a:extLst>
          </p:cNvPr>
          <p:cNvSpPr>
            <a:spLocks noGrp="1"/>
          </p:cNvSpPr>
          <p:nvPr>
            <p:ph type="body" sz="quarter" idx="14"/>
          </p:nvPr>
        </p:nvSpPr>
        <p:spPr/>
        <p:txBody>
          <a:bodyPr/>
          <a:lstStyle/>
          <a:p>
            <a:pPr marL="0" indent="0">
              <a:buNone/>
            </a:pPr>
            <a:r>
              <a:rPr lang="en-CA" b="1" dirty="0"/>
              <a:t>What is this patient’s driving restrictions after ICD implant?</a:t>
            </a:r>
          </a:p>
          <a:p>
            <a:pPr marL="514350" indent="-514350">
              <a:buFont typeface="+mj-lt"/>
              <a:buAutoNum type="alphaUcPeriod"/>
            </a:pPr>
            <a:r>
              <a:rPr lang="en-CA" dirty="0"/>
              <a:t>No restrictions for private or commercial driving</a:t>
            </a:r>
            <a:r>
              <a:rPr lang="en-CA" dirty="0">
                <a:solidFill>
                  <a:srgbClr val="FF0000"/>
                </a:solidFill>
              </a:rPr>
              <a:t> </a:t>
            </a:r>
          </a:p>
          <a:p>
            <a:pPr marL="514350" indent="-514350">
              <a:buFont typeface="+mj-lt"/>
              <a:buAutoNum type="alphaUcPeriod"/>
            </a:pPr>
            <a:r>
              <a:rPr lang="en-CA" dirty="0"/>
              <a:t>No restrictions for private driving; 1 month commercial driving restriction</a:t>
            </a:r>
          </a:p>
          <a:p>
            <a:pPr marL="514350" indent="-514350">
              <a:buFont typeface="+mj-lt"/>
              <a:buAutoNum type="alphaUcPeriod"/>
            </a:pPr>
            <a:r>
              <a:rPr lang="en-CA" dirty="0"/>
              <a:t>1 week restriction for private driving; commercial driving disqualified</a:t>
            </a:r>
            <a:endParaRPr lang="en-CA" dirty="0">
              <a:solidFill>
                <a:srgbClr val="FF0000"/>
              </a:solidFill>
            </a:endParaRPr>
          </a:p>
          <a:p>
            <a:pPr marL="514350" indent="-514350">
              <a:buFont typeface="+mj-lt"/>
              <a:buAutoNum type="alphaUcPeriod"/>
            </a:pPr>
            <a:r>
              <a:rPr lang="en-CA" dirty="0"/>
              <a:t>1 month restriction for private; 12 month commercial driving</a:t>
            </a:r>
          </a:p>
          <a:p>
            <a:pPr marL="514350" indent="-514350">
              <a:buFont typeface="+mj-lt"/>
              <a:buAutoNum type="alphaUcPeriod"/>
            </a:pPr>
            <a:r>
              <a:rPr lang="en-CA" dirty="0"/>
              <a:t>None of the above</a:t>
            </a:r>
          </a:p>
          <a:p>
            <a:endParaRPr lang="en-CA" dirty="0"/>
          </a:p>
        </p:txBody>
      </p:sp>
      <p:sp>
        <p:nvSpPr>
          <p:cNvPr id="4" name="Content Placeholder 3">
            <a:extLst>
              <a:ext uri="{FF2B5EF4-FFF2-40B4-BE49-F238E27FC236}">
                <a16:creationId xmlns:a16="http://schemas.microsoft.com/office/drawing/2014/main" id="{C3731825-531E-8FD6-B9AD-D79A30B67047}"/>
              </a:ext>
            </a:extLst>
          </p:cNvPr>
          <p:cNvSpPr>
            <a:spLocks noGrp="1"/>
          </p:cNvSpPr>
          <p:nvPr>
            <p:ph idx="1"/>
          </p:nvPr>
        </p:nvSpPr>
        <p:spPr/>
        <p:txBody>
          <a:bodyPr>
            <a:normAutofit/>
          </a:bodyPr>
          <a:lstStyle/>
          <a:p>
            <a:r>
              <a:rPr lang="en-US" dirty="0"/>
              <a:t>Primary prevention ICD: Poll #1</a:t>
            </a:r>
            <a:endParaRPr lang="en-CA" dirty="0"/>
          </a:p>
        </p:txBody>
      </p:sp>
      <p:sp>
        <p:nvSpPr>
          <p:cNvPr id="6" name="Date Placeholder 5">
            <a:extLst>
              <a:ext uri="{FF2B5EF4-FFF2-40B4-BE49-F238E27FC236}">
                <a16:creationId xmlns:a16="http://schemas.microsoft.com/office/drawing/2014/main" id="{9305D09D-A6A8-B532-E8DA-6AF799F87E8D}"/>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
        <p:nvSpPr>
          <p:cNvPr id="2" name="Star: 5 Points 1">
            <a:extLst>
              <a:ext uri="{FF2B5EF4-FFF2-40B4-BE49-F238E27FC236}">
                <a16:creationId xmlns:a16="http://schemas.microsoft.com/office/drawing/2014/main" id="{2ECA411D-6436-A159-E3BA-81578122E8BC}"/>
              </a:ext>
            </a:extLst>
          </p:cNvPr>
          <p:cNvSpPr/>
          <p:nvPr/>
        </p:nvSpPr>
        <p:spPr>
          <a:xfrm>
            <a:off x="3200400" y="4191000"/>
            <a:ext cx="381000" cy="304802"/>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6479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D29A980E-3664-CDEA-2FBB-880C6D63A398}"/>
              </a:ext>
            </a:extLst>
          </p:cNvPr>
          <p:cNvSpPr>
            <a:spLocks noGrp="1"/>
          </p:cNvSpPr>
          <p:nvPr>
            <p:ph type="body" sz="quarter" idx="14"/>
          </p:nvPr>
        </p:nvSpPr>
        <p:spPr>
          <a:xfrm>
            <a:off x="609600" y="1371600"/>
            <a:ext cx="10999788" cy="4446109"/>
          </a:xfrm>
        </p:spPr>
        <p:txBody>
          <a:bodyPr>
            <a:normAutofit fontScale="85000" lnSpcReduction="10000"/>
          </a:bodyPr>
          <a:lstStyle/>
          <a:p>
            <a:pPr marL="0" indent="0">
              <a:buNone/>
            </a:pPr>
            <a:r>
              <a:rPr lang="en-CA" dirty="0"/>
              <a:t>57 </a:t>
            </a:r>
            <a:r>
              <a:rPr lang="en-CA" dirty="0" err="1"/>
              <a:t>yo</a:t>
            </a:r>
            <a:r>
              <a:rPr lang="en-CA" dirty="0"/>
              <a:t> male </a:t>
            </a:r>
          </a:p>
          <a:p>
            <a:pPr marL="0" indent="0">
              <a:buNone/>
            </a:pPr>
            <a:r>
              <a:rPr lang="en-CA" b="1" dirty="0"/>
              <a:t>PMH</a:t>
            </a:r>
            <a:r>
              <a:rPr lang="en-CA" dirty="0"/>
              <a:t>: Coronary artery disease/Prior anterior STEMI</a:t>
            </a:r>
          </a:p>
          <a:p>
            <a:pPr marL="0" indent="0">
              <a:buNone/>
            </a:pPr>
            <a:r>
              <a:rPr lang="en-CA" b="1" dirty="0"/>
              <a:t>LVEF</a:t>
            </a:r>
            <a:r>
              <a:rPr lang="en-CA" dirty="0"/>
              <a:t>: 30% </a:t>
            </a:r>
          </a:p>
          <a:p>
            <a:pPr marL="0" indent="0">
              <a:buNone/>
            </a:pPr>
            <a:r>
              <a:rPr lang="en-CA" b="1" dirty="0"/>
              <a:t>ECG</a:t>
            </a:r>
            <a:r>
              <a:rPr lang="en-CA" dirty="0"/>
              <a:t>: Sinus rhythm, 60 bpm, narrow QRS</a:t>
            </a:r>
          </a:p>
          <a:p>
            <a:pPr marL="0" indent="0">
              <a:buNone/>
            </a:pPr>
            <a:r>
              <a:rPr lang="en-CA" dirty="0"/>
              <a:t>Received a Trans-venous ICD 2 years ago, followed with remote monitoring</a:t>
            </a:r>
          </a:p>
          <a:p>
            <a:pPr marL="0" indent="0">
              <a:buNone/>
            </a:pPr>
            <a:endParaRPr lang="en-CA" dirty="0"/>
          </a:p>
          <a:p>
            <a:pPr marL="0" indent="0">
              <a:buNone/>
            </a:pPr>
            <a:r>
              <a:rPr lang="en-CA" dirty="0"/>
              <a:t>Alert: Received Anti-tachycardia pacing (ATP)</a:t>
            </a:r>
          </a:p>
          <a:p>
            <a:pPr marL="0" indent="0">
              <a:buNone/>
            </a:pPr>
            <a:r>
              <a:rPr lang="en-CA" dirty="0"/>
              <a:t>for VT at 190 Bpm yesterday afternoon</a:t>
            </a:r>
          </a:p>
          <a:p>
            <a:pPr marL="0" indent="0">
              <a:buNone/>
            </a:pPr>
            <a:r>
              <a:rPr lang="en-CA" dirty="0"/>
              <a:t>Patient called: </a:t>
            </a:r>
            <a:r>
              <a:rPr lang="en-CA" b="1" dirty="0"/>
              <a:t>Asymptomatic</a:t>
            </a:r>
          </a:p>
          <a:p>
            <a:endParaRPr lang="en-CA" dirty="0"/>
          </a:p>
        </p:txBody>
      </p:sp>
      <p:sp>
        <p:nvSpPr>
          <p:cNvPr id="4" name="Content Placeholder 3">
            <a:extLst>
              <a:ext uri="{FF2B5EF4-FFF2-40B4-BE49-F238E27FC236}">
                <a16:creationId xmlns:a16="http://schemas.microsoft.com/office/drawing/2014/main" id="{F479144A-800F-6FE6-7A55-5F18E4DD6E44}"/>
              </a:ext>
            </a:extLst>
          </p:cNvPr>
          <p:cNvSpPr>
            <a:spLocks noGrp="1"/>
          </p:cNvSpPr>
          <p:nvPr>
            <p:ph idx="1"/>
          </p:nvPr>
        </p:nvSpPr>
        <p:spPr/>
        <p:txBody>
          <a:bodyPr>
            <a:normAutofit/>
          </a:bodyPr>
          <a:lstStyle/>
          <a:p>
            <a:pPr marL="0" indent="0">
              <a:buNone/>
            </a:pPr>
            <a:r>
              <a:rPr lang="en-US" dirty="0"/>
              <a:t>Case (cont’d): Now, VT</a:t>
            </a:r>
            <a:endParaRPr lang="en-CA" b="1" dirty="0"/>
          </a:p>
        </p:txBody>
      </p:sp>
      <p:sp>
        <p:nvSpPr>
          <p:cNvPr id="15" name="Date Placeholder 14">
            <a:extLst>
              <a:ext uri="{FF2B5EF4-FFF2-40B4-BE49-F238E27FC236}">
                <a16:creationId xmlns:a16="http://schemas.microsoft.com/office/drawing/2014/main" id="{0546A40B-755E-AD66-832E-90AF3531A48D}"/>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pic>
        <p:nvPicPr>
          <p:cNvPr id="2" name="Picture 1" descr="A picture containing diagram&#10;&#10;Description automatically generated">
            <a:extLst>
              <a:ext uri="{FF2B5EF4-FFF2-40B4-BE49-F238E27FC236}">
                <a16:creationId xmlns:a16="http://schemas.microsoft.com/office/drawing/2014/main" id="{C162315D-B6F8-B961-AB58-35E8FE30FED1}"/>
              </a:ext>
            </a:extLst>
          </p:cNvPr>
          <p:cNvPicPr>
            <a:picLocks noChangeAspect="1"/>
          </p:cNvPicPr>
          <p:nvPr/>
        </p:nvPicPr>
        <p:blipFill>
          <a:blip r:embed="rId2"/>
          <a:stretch>
            <a:fillRect/>
          </a:stretch>
        </p:blipFill>
        <p:spPr>
          <a:xfrm>
            <a:off x="8448039" y="4147960"/>
            <a:ext cx="3386885" cy="1544021"/>
          </a:xfrm>
          <a:prstGeom prst="rect">
            <a:avLst/>
          </a:prstGeom>
        </p:spPr>
      </p:pic>
      <p:sp>
        <p:nvSpPr>
          <p:cNvPr id="5" name="Oval 4">
            <a:extLst>
              <a:ext uri="{FF2B5EF4-FFF2-40B4-BE49-F238E27FC236}">
                <a16:creationId xmlns:a16="http://schemas.microsoft.com/office/drawing/2014/main" id="{D51DE65B-A367-4B77-070E-BF92ADAD1B80}"/>
              </a:ext>
            </a:extLst>
          </p:cNvPr>
          <p:cNvSpPr/>
          <p:nvPr/>
        </p:nvSpPr>
        <p:spPr>
          <a:xfrm rot="15541608">
            <a:off x="9330220" y="5706680"/>
            <a:ext cx="93014" cy="1006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56A83BF-F7FE-C851-6F92-0A66D141DFE8}"/>
              </a:ext>
            </a:extLst>
          </p:cNvPr>
          <p:cNvSpPr/>
          <p:nvPr/>
        </p:nvSpPr>
        <p:spPr>
          <a:xfrm rot="15541608">
            <a:off x="9904586" y="5693182"/>
            <a:ext cx="93014" cy="1006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2EA4ECD-F676-4E44-F7A8-FC01CE26E9C6}"/>
              </a:ext>
            </a:extLst>
          </p:cNvPr>
          <p:cNvSpPr/>
          <p:nvPr/>
        </p:nvSpPr>
        <p:spPr>
          <a:xfrm rot="15541608">
            <a:off x="10109059" y="5696873"/>
            <a:ext cx="93014" cy="1006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6A88B17-9756-34A9-3A30-74157F460B4F}"/>
              </a:ext>
            </a:extLst>
          </p:cNvPr>
          <p:cNvSpPr/>
          <p:nvPr/>
        </p:nvSpPr>
        <p:spPr>
          <a:xfrm rot="14017633">
            <a:off x="10455837" y="5692617"/>
            <a:ext cx="93014" cy="1006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D72C7E5-086A-DF7F-3365-2951FCC284BC}"/>
              </a:ext>
            </a:extLst>
          </p:cNvPr>
          <p:cNvSpPr/>
          <p:nvPr/>
        </p:nvSpPr>
        <p:spPr>
          <a:xfrm rot="15541608">
            <a:off x="10669541" y="5712119"/>
            <a:ext cx="93014" cy="1006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C90C5FA-0E14-D923-EE64-8C2D2AD285C4}"/>
              </a:ext>
            </a:extLst>
          </p:cNvPr>
          <p:cNvSpPr/>
          <p:nvPr/>
        </p:nvSpPr>
        <p:spPr>
          <a:xfrm rot="15541608">
            <a:off x="9498948" y="5712120"/>
            <a:ext cx="93014" cy="1006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92DF13-5987-55E1-873C-D6254C7EE3C2}"/>
              </a:ext>
            </a:extLst>
          </p:cNvPr>
          <p:cNvSpPr/>
          <p:nvPr/>
        </p:nvSpPr>
        <p:spPr>
          <a:xfrm rot="15541608">
            <a:off x="9711223" y="5695791"/>
            <a:ext cx="93014" cy="1006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3B45964-D8DD-69F3-8D96-3F6CC114F5DD}"/>
              </a:ext>
            </a:extLst>
          </p:cNvPr>
          <p:cNvSpPr/>
          <p:nvPr/>
        </p:nvSpPr>
        <p:spPr>
          <a:xfrm rot="15541608">
            <a:off x="10299056" y="5695790"/>
            <a:ext cx="93014" cy="1006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05F98A6-36E5-248A-524B-A0692EF4CCA5}"/>
              </a:ext>
            </a:extLst>
          </p:cNvPr>
          <p:cNvSpPr/>
          <p:nvPr/>
        </p:nvSpPr>
        <p:spPr>
          <a:xfrm>
            <a:off x="582612" y="4040465"/>
            <a:ext cx="7525550" cy="1447800"/>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3769398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5F2EF48-30FB-778B-060A-530D62EB05CD}"/>
              </a:ext>
            </a:extLst>
          </p:cNvPr>
          <p:cNvSpPr>
            <a:spLocks noGrp="1"/>
          </p:cNvSpPr>
          <p:nvPr>
            <p:ph type="body" sz="quarter" idx="14"/>
          </p:nvPr>
        </p:nvSpPr>
        <p:spPr/>
        <p:txBody>
          <a:bodyPr/>
          <a:lstStyle/>
          <a:p>
            <a:pPr marL="0" indent="0">
              <a:buNone/>
            </a:pPr>
            <a:r>
              <a:rPr lang="en-CA" b="1" dirty="0"/>
              <a:t>What is this patient’s driving restrictions?</a:t>
            </a:r>
          </a:p>
          <a:p>
            <a:pPr marL="514350" indent="-514350">
              <a:buFont typeface="+mj-lt"/>
              <a:buAutoNum type="alphaUcPeriod"/>
            </a:pPr>
            <a:r>
              <a:rPr lang="en-CA" dirty="0"/>
              <a:t>No restrictions for private driving</a:t>
            </a:r>
          </a:p>
          <a:p>
            <a:pPr marL="514350" indent="-514350">
              <a:buFont typeface="+mj-lt"/>
              <a:buAutoNum type="alphaUcPeriod"/>
            </a:pPr>
            <a:r>
              <a:rPr lang="en-CA" dirty="0"/>
              <a:t>Private driving is disqualified</a:t>
            </a:r>
          </a:p>
          <a:p>
            <a:pPr marL="514350" indent="-514350">
              <a:buFont typeface="+mj-lt"/>
              <a:buAutoNum type="alphaUcPeriod"/>
            </a:pPr>
            <a:r>
              <a:rPr lang="en-CA" dirty="0"/>
              <a:t>1 week restriction for private driving</a:t>
            </a:r>
            <a:r>
              <a:rPr lang="en-CA" dirty="0">
                <a:solidFill>
                  <a:srgbClr val="FF0000"/>
                </a:solidFill>
              </a:rPr>
              <a:t> </a:t>
            </a:r>
          </a:p>
          <a:p>
            <a:pPr marL="514350" indent="-514350">
              <a:buFont typeface="+mj-lt"/>
              <a:buAutoNum type="alphaUcPeriod"/>
            </a:pPr>
            <a:r>
              <a:rPr lang="en-CA" dirty="0"/>
              <a:t>1 month restriction for private driving </a:t>
            </a:r>
          </a:p>
          <a:p>
            <a:pPr marL="514350" indent="-514350">
              <a:buFont typeface="+mj-lt"/>
              <a:buAutoNum type="alphaUcPeriod"/>
            </a:pPr>
            <a:r>
              <a:rPr lang="en-CA" dirty="0"/>
              <a:t>3 month restriction for private driving</a:t>
            </a:r>
          </a:p>
          <a:p>
            <a:pPr marL="0" indent="0">
              <a:buNone/>
            </a:pPr>
            <a:endParaRPr lang="en-CA" dirty="0"/>
          </a:p>
          <a:p>
            <a:pPr marL="514350" indent="-514350">
              <a:buFont typeface="+mj-lt"/>
              <a:buAutoNum type="alphaUcPeriod"/>
            </a:pPr>
            <a:endParaRPr lang="en-CA" dirty="0"/>
          </a:p>
          <a:p>
            <a:pPr marL="514350" indent="-514350">
              <a:buFont typeface="+mj-lt"/>
              <a:buAutoNum type="alphaUcPeriod"/>
            </a:pPr>
            <a:endParaRPr lang="en-CA" dirty="0"/>
          </a:p>
          <a:p>
            <a:pPr marL="514350" indent="-514350">
              <a:buFont typeface="+mj-lt"/>
              <a:buAutoNum type="alphaUcPeriod"/>
            </a:pPr>
            <a:endParaRPr lang="en-CA" dirty="0"/>
          </a:p>
          <a:p>
            <a:pPr marL="514350" indent="-514350">
              <a:buFont typeface="+mj-lt"/>
              <a:buAutoNum type="alphaUcPeriod"/>
            </a:pPr>
            <a:endParaRPr lang="en-CA" dirty="0"/>
          </a:p>
          <a:p>
            <a:endParaRPr lang="en-CA" dirty="0"/>
          </a:p>
        </p:txBody>
      </p:sp>
      <p:sp>
        <p:nvSpPr>
          <p:cNvPr id="4" name="Content Placeholder 3">
            <a:extLst>
              <a:ext uri="{FF2B5EF4-FFF2-40B4-BE49-F238E27FC236}">
                <a16:creationId xmlns:a16="http://schemas.microsoft.com/office/drawing/2014/main" id="{C3731825-531E-8FD6-B9AD-D79A30B67047}"/>
              </a:ext>
            </a:extLst>
          </p:cNvPr>
          <p:cNvSpPr>
            <a:spLocks noGrp="1"/>
          </p:cNvSpPr>
          <p:nvPr>
            <p:ph idx="1"/>
          </p:nvPr>
        </p:nvSpPr>
        <p:spPr/>
        <p:txBody>
          <a:bodyPr>
            <a:normAutofit/>
          </a:bodyPr>
          <a:lstStyle/>
          <a:p>
            <a:r>
              <a:rPr lang="en-US" dirty="0"/>
              <a:t>VT on ICD: Poll #2</a:t>
            </a:r>
            <a:endParaRPr lang="en-CA" dirty="0"/>
          </a:p>
        </p:txBody>
      </p:sp>
      <p:sp>
        <p:nvSpPr>
          <p:cNvPr id="6" name="Date Placeholder 5">
            <a:extLst>
              <a:ext uri="{FF2B5EF4-FFF2-40B4-BE49-F238E27FC236}">
                <a16:creationId xmlns:a16="http://schemas.microsoft.com/office/drawing/2014/main" id="{F35C96AF-5D2C-6CA7-AFDC-C5C32D24FB2D}"/>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
        <p:nvSpPr>
          <p:cNvPr id="2" name="Star: 5 Points 1">
            <a:extLst>
              <a:ext uri="{FF2B5EF4-FFF2-40B4-BE49-F238E27FC236}">
                <a16:creationId xmlns:a16="http://schemas.microsoft.com/office/drawing/2014/main" id="{90B5DC0B-5649-95E0-F7FB-C9A47C6BA7F0}"/>
              </a:ext>
            </a:extLst>
          </p:cNvPr>
          <p:cNvSpPr/>
          <p:nvPr/>
        </p:nvSpPr>
        <p:spPr>
          <a:xfrm>
            <a:off x="7315200" y="3276599"/>
            <a:ext cx="381000" cy="304802"/>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6777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CEC3E44-CCC9-A294-D62E-B229AF17BC92}"/>
              </a:ext>
            </a:extLst>
          </p:cNvPr>
          <p:cNvSpPr>
            <a:spLocks noGrp="1"/>
          </p:cNvSpPr>
          <p:nvPr>
            <p:ph type="body" sz="quarter" idx="14"/>
          </p:nvPr>
        </p:nvSpPr>
        <p:spPr/>
        <p:txBody>
          <a:bodyPr>
            <a:normAutofit fontScale="92500" lnSpcReduction="20000"/>
          </a:bodyPr>
          <a:lstStyle/>
          <a:p>
            <a:pPr marL="0" indent="0">
              <a:buNone/>
            </a:pPr>
            <a:r>
              <a:rPr lang="en-CA" dirty="0"/>
              <a:t>59 </a:t>
            </a:r>
            <a:r>
              <a:rPr lang="en-CA" dirty="0" err="1"/>
              <a:t>yo</a:t>
            </a:r>
            <a:r>
              <a:rPr lang="en-CA" dirty="0"/>
              <a:t> male </a:t>
            </a:r>
          </a:p>
          <a:p>
            <a:pPr marL="0" indent="0">
              <a:buNone/>
            </a:pPr>
            <a:r>
              <a:rPr lang="en-CA" b="1" dirty="0"/>
              <a:t>PMH</a:t>
            </a:r>
            <a:r>
              <a:rPr lang="en-CA" dirty="0"/>
              <a:t>: Coronary artery disease/Prior anterior STEMI</a:t>
            </a:r>
          </a:p>
          <a:p>
            <a:pPr marL="0" indent="0">
              <a:buNone/>
            </a:pPr>
            <a:r>
              <a:rPr lang="en-CA" b="1" dirty="0"/>
              <a:t>LVEF</a:t>
            </a:r>
            <a:r>
              <a:rPr lang="en-CA" dirty="0"/>
              <a:t>: 30% </a:t>
            </a:r>
          </a:p>
          <a:p>
            <a:pPr marL="0" indent="0">
              <a:buNone/>
            </a:pPr>
            <a:r>
              <a:rPr lang="en-CA" b="1" dirty="0"/>
              <a:t>ECG</a:t>
            </a:r>
            <a:r>
              <a:rPr lang="en-CA" dirty="0"/>
              <a:t>: Sinus rhythm, 60 bpm, narrow QRS</a:t>
            </a:r>
          </a:p>
          <a:p>
            <a:pPr marL="0" indent="0">
              <a:buNone/>
            </a:pPr>
            <a:r>
              <a:rPr lang="en-CA" dirty="0"/>
              <a:t>Received a Trans-venous ICD 4 years ago, followed with remote monitoring</a:t>
            </a:r>
          </a:p>
          <a:p>
            <a:pPr marL="0" indent="0">
              <a:buNone/>
            </a:pPr>
            <a:endParaRPr lang="en-CA" dirty="0"/>
          </a:p>
          <a:p>
            <a:pPr marL="0" indent="0">
              <a:buNone/>
            </a:pPr>
            <a:r>
              <a:rPr lang="en-CA" dirty="0"/>
              <a:t>Consults in the ER for </a:t>
            </a:r>
            <a:r>
              <a:rPr lang="en-CA" b="1" dirty="0"/>
              <a:t>syncope</a:t>
            </a:r>
          </a:p>
          <a:p>
            <a:pPr marL="0" indent="0">
              <a:buNone/>
            </a:pPr>
            <a:r>
              <a:rPr lang="en-CA" dirty="0"/>
              <a:t>ICD interrogation reveals </a:t>
            </a:r>
            <a:r>
              <a:rPr lang="en-CA" b="1" dirty="0"/>
              <a:t>ICD shock for VF</a:t>
            </a:r>
          </a:p>
          <a:p>
            <a:pPr marL="0" indent="0">
              <a:buNone/>
            </a:pPr>
            <a:endParaRPr lang="en-CA" dirty="0"/>
          </a:p>
          <a:p>
            <a:endParaRPr lang="en-CA" dirty="0"/>
          </a:p>
        </p:txBody>
      </p:sp>
      <p:sp>
        <p:nvSpPr>
          <p:cNvPr id="4" name="Content Placeholder 3">
            <a:extLst>
              <a:ext uri="{FF2B5EF4-FFF2-40B4-BE49-F238E27FC236}">
                <a16:creationId xmlns:a16="http://schemas.microsoft.com/office/drawing/2014/main" id="{F479144A-800F-6FE6-7A55-5F18E4DD6E44}"/>
              </a:ext>
            </a:extLst>
          </p:cNvPr>
          <p:cNvSpPr>
            <a:spLocks noGrp="1"/>
          </p:cNvSpPr>
          <p:nvPr>
            <p:ph idx="1"/>
          </p:nvPr>
        </p:nvSpPr>
        <p:spPr/>
        <p:txBody>
          <a:bodyPr>
            <a:normAutofit/>
          </a:bodyPr>
          <a:lstStyle/>
          <a:p>
            <a:pPr marL="0" indent="0">
              <a:buNone/>
            </a:pPr>
            <a:r>
              <a:rPr lang="en-US" dirty="0"/>
              <a:t>Case (cont’d): Now VF</a:t>
            </a:r>
            <a:endParaRPr lang="en-CA" dirty="0"/>
          </a:p>
        </p:txBody>
      </p:sp>
      <p:sp>
        <p:nvSpPr>
          <p:cNvPr id="8" name="Date Placeholder 7">
            <a:extLst>
              <a:ext uri="{FF2B5EF4-FFF2-40B4-BE49-F238E27FC236}">
                <a16:creationId xmlns:a16="http://schemas.microsoft.com/office/drawing/2014/main" id="{6CDEBA05-93A6-63C5-B7D2-AB1F615BC35C}"/>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pic>
        <p:nvPicPr>
          <p:cNvPr id="2" name="Picture 1" descr="A picture containing text&#10;&#10;Description automatically generated">
            <a:extLst>
              <a:ext uri="{FF2B5EF4-FFF2-40B4-BE49-F238E27FC236}">
                <a16:creationId xmlns:a16="http://schemas.microsoft.com/office/drawing/2014/main" id="{AF88D5F7-7725-F829-47F6-59AEB2046529}"/>
              </a:ext>
            </a:extLst>
          </p:cNvPr>
          <p:cNvPicPr>
            <a:picLocks noChangeAspect="1"/>
          </p:cNvPicPr>
          <p:nvPr/>
        </p:nvPicPr>
        <p:blipFill rotWithShape="1">
          <a:blip r:embed="rId2"/>
          <a:srcRect l="16742" r="31324"/>
          <a:stretch/>
        </p:blipFill>
        <p:spPr>
          <a:xfrm>
            <a:off x="7359824" y="4236607"/>
            <a:ext cx="4201762" cy="1544021"/>
          </a:xfrm>
          <a:prstGeom prst="rect">
            <a:avLst/>
          </a:prstGeom>
          <a:ln w="28575">
            <a:solidFill>
              <a:schemeClr val="accent1">
                <a:shade val="15000"/>
              </a:schemeClr>
            </a:solidFill>
          </a:ln>
        </p:spPr>
      </p:pic>
      <p:sp>
        <p:nvSpPr>
          <p:cNvPr id="5" name="Lightning Bolt 4">
            <a:extLst>
              <a:ext uri="{FF2B5EF4-FFF2-40B4-BE49-F238E27FC236}">
                <a16:creationId xmlns:a16="http://schemas.microsoft.com/office/drawing/2014/main" id="{486D79FA-E3DC-E3C9-5453-429EDA1BECB4}"/>
              </a:ext>
            </a:extLst>
          </p:cNvPr>
          <p:cNvSpPr/>
          <p:nvPr/>
        </p:nvSpPr>
        <p:spPr>
          <a:xfrm>
            <a:off x="9689137" y="3611835"/>
            <a:ext cx="726966" cy="1129385"/>
          </a:xfrm>
          <a:prstGeom prst="lightningBol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31465FF-29CE-4F51-9F2D-B68AE6A37C78}"/>
              </a:ext>
            </a:extLst>
          </p:cNvPr>
          <p:cNvSpPr/>
          <p:nvPr/>
        </p:nvSpPr>
        <p:spPr>
          <a:xfrm>
            <a:off x="615949" y="4236607"/>
            <a:ext cx="6629400" cy="1447800"/>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427780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A36AC4F-754D-129A-8D50-35DD4C93929F}"/>
              </a:ext>
            </a:extLst>
          </p:cNvPr>
          <p:cNvSpPr>
            <a:spLocks noGrp="1"/>
          </p:cNvSpPr>
          <p:nvPr>
            <p:ph type="body" sz="quarter" idx="14"/>
          </p:nvPr>
        </p:nvSpPr>
        <p:spPr/>
        <p:txBody>
          <a:bodyPr/>
          <a:lstStyle/>
          <a:p>
            <a:pPr marL="0" indent="0">
              <a:buNone/>
            </a:pPr>
            <a:r>
              <a:rPr lang="en-CA" b="1" dirty="0"/>
              <a:t>What is this patient’s driving restrictions?</a:t>
            </a:r>
          </a:p>
          <a:p>
            <a:pPr marL="514350" indent="-514350">
              <a:buFont typeface="+mj-lt"/>
              <a:buAutoNum type="alphaUcPeriod"/>
            </a:pPr>
            <a:r>
              <a:rPr lang="en-CA" dirty="0"/>
              <a:t>Private driving is disqualified</a:t>
            </a:r>
          </a:p>
          <a:p>
            <a:pPr marL="514350" indent="-514350">
              <a:buFont typeface="+mj-lt"/>
              <a:buAutoNum type="alphaUcPeriod"/>
            </a:pPr>
            <a:r>
              <a:rPr lang="en-CA" dirty="0"/>
              <a:t>1 week restriction for private driving</a:t>
            </a:r>
          </a:p>
          <a:p>
            <a:pPr marL="514350" indent="-514350">
              <a:buFont typeface="+mj-lt"/>
              <a:buAutoNum type="alphaUcPeriod"/>
            </a:pPr>
            <a:r>
              <a:rPr lang="en-CA" dirty="0"/>
              <a:t>3 month restriction for private driving </a:t>
            </a:r>
            <a:endParaRPr lang="en-CA" dirty="0">
              <a:solidFill>
                <a:srgbClr val="FF0000"/>
              </a:solidFill>
            </a:endParaRPr>
          </a:p>
          <a:p>
            <a:pPr marL="514350" indent="-514350">
              <a:buFont typeface="+mj-lt"/>
              <a:buAutoNum type="alphaUcPeriod"/>
            </a:pPr>
            <a:r>
              <a:rPr lang="en-CA" dirty="0"/>
              <a:t>6 month restriction for private driving</a:t>
            </a:r>
          </a:p>
          <a:p>
            <a:pPr marL="0" indent="0">
              <a:buNone/>
            </a:pPr>
            <a:endParaRPr lang="en-CA" dirty="0"/>
          </a:p>
          <a:p>
            <a:pPr marL="514350" indent="-514350">
              <a:buFont typeface="+mj-lt"/>
              <a:buAutoNum type="alphaUcPeriod"/>
            </a:pPr>
            <a:endParaRPr lang="en-CA" dirty="0"/>
          </a:p>
          <a:p>
            <a:pPr marL="514350" indent="-514350">
              <a:buFont typeface="+mj-lt"/>
              <a:buAutoNum type="alphaUcPeriod"/>
            </a:pPr>
            <a:endParaRPr lang="en-CA" dirty="0"/>
          </a:p>
          <a:p>
            <a:pPr marL="514350" indent="-514350">
              <a:buFont typeface="+mj-lt"/>
              <a:buAutoNum type="alphaUcPeriod"/>
            </a:pPr>
            <a:endParaRPr lang="en-CA" dirty="0"/>
          </a:p>
          <a:p>
            <a:pPr marL="514350" indent="-514350">
              <a:buFont typeface="+mj-lt"/>
              <a:buAutoNum type="alphaUcPeriod"/>
            </a:pPr>
            <a:endParaRPr lang="en-CA" dirty="0"/>
          </a:p>
          <a:p>
            <a:endParaRPr lang="en-CA" dirty="0"/>
          </a:p>
        </p:txBody>
      </p:sp>
      <p:sp>
        <p:nvSpPr>
          <p:cNvPr id="4" name="Content Placeholder 3">
            <a:extLst>
              <a:ext uri="{FF2B5EF4-FFF2-40B4-BE49-F238E27FC236}">
                <a16:creationId xmlns:a16="http://schemas.microsoft.com/office/drawing/2014/main" id="{C3731825-531E-8FD6-B9AD-D79A30B67047}"/>
              </a:ext>
            </a:extLst>
          </p:cNvPr>
          <p:cNvSpPr>
            <a:spLocks noGrp="1"/>
          </p:cNvSpPr>
          <p:nvPr>
            <p:ph idx="1"/>
          </p:nvPr>
        </p:nvSpPr>
        <p:spPr/>
        <p:txBody>
          <a:bodyPr>
            <a:normAutofit/>
          </a:bodyPr>
          <a:lstStyle/>
          <a:p>
            <a:r>
              <a:rPr lang="en-US" dirty="0"/>
              <a:t>VF on ICD: Poll #3</a:t>
            </a:r>
            <a:endParaRPr lang="en-CA" dirty="0"/>
          </a:p>
        </p:txBody>
      </p:sp>
      <p:sp>
        <p:nvSpPr>
          <p:cNvPr id="6" name="Date Placeholder 5">
            <a:extLst>
              <a:ext uri="{FF2B5EF4-FFF2-40B4-BE49-F238E27FC236}">
                <a16:creationId xmlns:a16="http://schemas.microsoft.com/office/drawing/2014/main" id="{D96E1F66-1D34-915A-9B24-90F37726165A}"/>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
        <p:nvSpPr>
          <p:cNvPr id="2" name="Star: 5 Points 1">
            <a:extLst>
              <a:ext uri="{FF2B5EF4-FFF2-40B4-BE49-F238E27FC236}">
                <a16:creationId xmlns:a16="http://schemas.microsoft.com/office/drawing/2014/main" id="{26C3C8E2-27BE-3E9C-9CF5-7358051FE642}"/>
              </a:ext>
            </a:extLst>
          </p:cNvPr>
          <p:cNvSpPr/>
          <p:nvPr/>
        </p:nvSpPr>
        <p:spPr>
          <a:xfrm>
            <a:off x="7620000" y="3276599"/>
            <a:ext cx="381000" cy="304802"/>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252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64732D-BFAB-36F7-3A62-DE3B73561BE6}"/>
              </a:ext>
            </a:extLst>
          </p:cNvPr>
          <p:cNvSpPr>
            <a:spLocks noGrp="1"/>
          </p:cNvSpPr>
          <p:nvPr>
            <p:ph type="body" sz="quarter" idx="14"/>
          </p:nvPr>
        </p:nvSpPr>
        <p:spPr/>
        <p:txBody>
          <a:bodyPr>
            <a:normAutofit lnSpcReduction="10000"/>
          </a:bodyPr>
          <a:lstStyle/>
          <a:p>
            <a:pPr marL="0" indent="0">
              <a:buNone/>
            </a:pPr>
            <a:r>
              <a:rPr lang="en-US" sz="3200" dirty="0"/>
              <a:t>At the completion of this activity, participants should be able to:</a:t>
            </a:r>
          </a:p>
          <a:p>
            <a:pPr marL="0" indent="0">
              <a:buNone/>
            </a:pPr>
            <a:endParaRPr lang="en-US" sz="3200" dirty="0"/>
          </a:p>
          <a:p>
            <a:pPr marL="514338" indent="-514338">
              <a:buFont typeface="+mj-lt"/>
              <a:buAutoNum type="arabicPeriod"/>
            </a:pPr>
            <a:r>
              <a:rPr lang="en-US" sz="3200" dirty="0"/>
              <a:t>Understand the risk of sudden incapacitation associated with different cardiovascular diagnoses;</a:t>
            </a:r>
          </a:p>
          <a:p>
            <a:pPr marL="514338" indent="-514338">
              <a:buFont typeface="+mj-lt"/>
              <a:buAutoNum type="arabicPeriod"/>
            </a:pPr>
            <a:r>
              <a:rPr lang="en-US" sz="3200" dirty="0"/>
              <a:t>Provide pragmatic driving recommendations to private versus commercial drivers; and</a:t>
            </a:r>
          </a:p>
          <a:p>
            <a:pPr marL="514338" indent="-514338">
              <a:buFont typeface="+mj-lt"/>
              <a:buAutoNum type="arabicPeriod"/>
            </a:pPr>
            <a:r>
              <a:rPr lang="en-US" sz="3200" dirty="0"/>
              <a:t>Incorporate patients' values and preferences in making driving recommendations.</a:t>
            </a:r>
          </a:p>
          <a:p>
            <a:endParaRPr lang="en-CA" dirty="0"/>
          </a:p>
        </p:txBody>
      </p:sp>
      <p:sp>
        <p:nvSpPr>
          <p:cNvPr id="3" name="Date Placeholder 2">
            <a:extLst>
              <a:ext uri="{FF2B5EF4-FFF2-40B4-BE49-F238E27FC236}">
                <a16:creationId xmlns:a16="http://schemas.microsoft.com/office/drawing/2014/main" id="{1A98EFF1-C0A1-D8EA-4B1C-1C86F34C000C}"/>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
        <p:nvSpPr>
          <p:cNvPr id="9" name="Content Placeholder 8">
            <a:extLst>
              <a:ext uri="{FF2B5EF4-FFF2-40B4-BE49-F238E27FC236}">
                <a16:creationId xmlns:a16="http://schemas.microsoft.com/office/drawing/2014/main" id="{3C3CAB0C-33AD-213A-4C71-D5541311E20A}"/>
              </a:ext>
            </a:extLst>
          </p:cNvPr>
          <p:cNvSpPr>
            <a:spLocks noGrp="1"/>
          </p:cNvSpPr>
          <p:nvPr>
            <p:ph idx="1"/>
          </p:nvPr>
        </p:nvSpPr>
        <p:spPr/>
        <p:txBody>
          <a:bodyPr/>
          <a:lstStyle/>
          <a:p>
            <a:r>
              <a:rPr lang="en-US" dirty="0"/>
              <a:t>OVERALL LEARNING OBJECTIVES</a:t>
            </a:r>
            <a:endParaRPr lang="en-CA" dirty="0"/>
          </a:p>
        </p:txBody>
      </p:sp>
    </p:spTree>
    <p:extLst>
      <p:ext uri="{BB962C8B-B14F-4D97-AF65-F5344CB8AC3E}">
        <p14:creationId xmlns:p14="http://schemas.microsoft.com/office/powerpoint/2010/main" val="890198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7F3163D-D869-ED37-F18B-066C7FA627F1}"/>
              </a:ext>
            </a:extLst>
          </p:cNvPr>
          <p:cNvSpPr>
            <a:spLocks noGrp="1"/>
          </p:cNvSpPr>
          <p:nvPr>
            <p:ph type="body" sz="quarter" idx="14"/>
          </p:nvPr>
        </p:nvSpPr>
        <p:spPr/>
        <p:txBody>
          <a:bodyPr/>
          <a:lstStyle/>
          <a:p>
            <a:r>
              <a:rPr lang="en-CA" dirty="0"/>
              <a:t>67 </a:t>
            </a:r>
            <a:r>
              <a:rPr lang="en-CA" dirty="0" err="1"/>
              <a:t>yo</a:t>
            </a:r>
            <a:r>
              <a:rPr lang="en-CA" dirty="0"/>
              <a:t> male </a:t>
            </a:r>
          </a:p>
          <a:p>
            <a:r>
              <a:rPr lang="en-CA" b="1" dirty="0"/>
              <a:t>PMH</a:t>
            </a:r>
            <a:r>
              <a:rPr lang="en-CA" dirty="0"/>
              <a:t>: Coronary artery disease/Prior STEMI</a:t>
            </a:r>
          </a:p>
          <a:p>
            <a:r>
              <a:rPr lang="en-CA" b="1" dirty="0"/>
              <a:t>LVEF</a:t>
            </a:r>
            <a:r>
              <a:rPr lang="en-CA" dirty="0"/>
              <a:t>: 30%  </a:t>
            </a:r>
          </a:p>
          <a:p>
            <a:r>
              <a:rPr lang="en-CA" b="1" dirty="0"/>
              <a:t>ECG</a:t>
            </a:r>
            <a:r>
              <a:rPr lang="en-CA" dirty="0"/>
              <a:t>: Sinus rhythm, 60 bpm, narrow QRS</a:t>
            </a:r>
          </a:p>
          <a:p>
            <a:r>
              <a:rPr lang="en-CA" dirty="0"/>
              <a:t>Received a Trans-venous ICD 12 years ago, </a:t>
            </a:r>
          </a:p>
          <a:p>
            <a:endParaRPr lang="en-CA" dirty="0"/>
          </a:p>
          <a:p>
            <a:r>
              <a:rPr lang="en-CA" dirty="0"/>
              <a:t>Generator change</a:t>
            </a:r>
          </a:p>
        </p:txBody>
      </p:sp>
      <p:sp>
        <p:nvSpPr>
          <p:cNvPr id="3" name="Content Placeholder 2">
            <a:extLst>
              <a:ext uri="{FF2B5EF4-FFF2-40B4-BE49-F238E27FC236}">
                <a16:creationId xmlns:a16="http://schemas.microsoft.com/office/drawing/2014/main" id="{000D3EBC-C99C-C0A7-385F-56B6D86092E1}"/>
              </a:ext>
            </a:extLst>
          </p:cNvPr>
          <p:cNvSpPr>
            <a:spLocks noGrp="1"/>
          </p:cNvSpPr>
          <p:nvPr>
            <p:ph idx="1"/>
          </p:nvPr>
        </p:nvSpPr>
        <p:spPr/>
        <p:txBody>
          <a:bodyPr/>
          <a:lstStyle/>
          <a:p>
            <a:r>
              <a:rPr lang="en-US" dirty="0"/>
              <a:t>Case (cont’d): time for a change</a:t>
            </a:r>
            <a:endParaRPr lang="en-CA" dirty="0"/>
          </a:p>
        </p:txBody>
      </p:sp>
      <p:sp>
        <p:nvSpPr>
          <p:cNvPr id="6" name="Date Placeholder 5">
            <a:extLst>
              <a:ext uri="{FF2B5EF4-FFF2-40B4-BE49-F238E27FC236}">
                <a16:creationId xmlns:a16="http://schemas.microsoft.com/office/drawing/2014/main" id="{F41A7FED-2AC7-7F53-5EBA-5668A2484B7B}"/>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
        <p:nvSpPr>
          <p:cNvPr id="4" name="Content Placeholder 3">
            <a:extLst>
              <a:ext uri="{FF2B5EF4-FFF2-40B4-BE49-F238E27FC236}">
                <a16:creationId xmlns:a16="http://schemas.microsoft.com/office/drawing/2014/main" id="{C9B699A9-BDAC-E32A-A1A3-257240A1E3CD}"/>
              </a:ext>
            </a:extLst>
          </p:cNvPr>
          <p:cNvSpPr txBox="1">
            <a:spLocks/>
          </p:cNvSpPr>
          <p:nvPr/>
        </p:nvSpPr>
        <p:spPr>
          <a:xfrm>
            <a:off x="609600" y="1600201"/>
            <a:ext cx="11271045"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CA" dirty="0"/>
          </a:p>
        </p:txBody>
      </p:sp>
    </p:spTree>
    <p:extLst>
      <p:ext uri="{BB962C8B-B14F-4D97-AF65-F5344CB8AC3E}">
        <p14:creationId xmlns:p14="http://schemas.microsoft.com/office/powerpoint/2010/main" val="1113238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757700-86CD-D77D-C126-7F4EC92C8804}"/>
              </a:ext>
            </a:extLst>
          </p:cNvPr>
          <p:cNvSpPr>
            <a:spLocks noGrp="1"/>
          </p:cNvSpPr>
          <p:nvPr>
            <p:ph type="body" sz="quarter" idx="14"/>
          </p:nvPr>
        </p:nvSpPr>
        <p:spPr>
          <a:xfrm>
            <a:off x="609600" y="1371600"/>
            <a:ext cx="10999788" cy="4754564"/>
          </a:xfrm>
        </p:spPr>
        <p:txBody>
          <a:bodyPr/>
          <a:lstStyle/>
          <a:p>
            <a:pPr marL="0" indent="0">
              <a:buFont typeface="Arial" panose="020B0604020202020204" pitchFamily="34" charset="0"/>
              <a:buNone/>
            </a:pPr>
            <a:r>
              <a:rPr lang="en-CA" dirty="0"/>
              <a:t>67 </a:t>
            </a:r>
            <a:r>
              <a:rPr lang="en-CA" dirty="0" err="1"/>
              <a:t>yo</a:t>
            </a:r>
            <a:r>
              <a:rPr lang="en-CA" dirty="0"/>
              <a:t> male </a:t>
            </a:r>
          </a:p>
          <a:p>
            <a:pPr marL="0" indent="0">
              <a:buFont typeface="Arial" panose="020B0604020202020204" pitchFamily="34" charset="0"/>
              <a:buNone/>
            </a:pPr>
            <a:r>
              <a:rPr lang="en-CA" b="1" dirty="0"/>
              <a:t>PMH</a:t>
            </a:r>
            <a:r>
              <a:rPr lang="en-CA" dirty="0"/>
              <a:t>: Coronary artery disease/Prior STEMI</a:t>
            </a:r>
          </a:p>
          <a:p>
            <a:pPr marL="0" indent="0">
              <a:buFont typeface="Arial" panose="020B0604020202020204" pitchFamily="34" charset="0"/>
              <a:buNone/>
            </a:pPr>
            <a:r>
              <a:rPr lang="en-CA" b="1" dirty="0"/>
              <a:t>LVEF</a:t>
            </a:r>
            <a:r>
              <a:rPr lang="en-CA" dirty="0"/>
              <a:t>: 30%  </a:t>
            </a:r>
          </a:p>
          <a:p>
            <a:pPr marL="0" indent="0">
              <a:buFont typeface="Arial" panose="020B0604020202020204" pitchFamily="34" charset="0"/>
              <a:buNone/>
            </a:pPr>
            <a:r>
              <a:rPr lang="en-CA" b="1" dirty="0"/>
              <a:t>ECG</a:t>
            </a:r>
            <a:r>
              <a:rPr lang="en-CA" dirty="0"/>
              <a:t>: Sinus rhythm, 60 bpm, narrow QRS</a:t>
            </a:r>
          </a:p>
          <a:p>
            <a:pPr marL="0" indent="0">
              <a:buFont typeface="Arial" panose="020B0604020202020204" pitchFamily="34" charset="0"/>
              <a:buNone/>
            </a:pPr>
            <a:r>
              <a:rPr lang="en-CA" dirty="0"/>
              <a:t>Received a Trans-venous ICD 12 years ago </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Generator change</a:t>
            </a:r>
          </a:p>
          <a:p>
            <a:endParaRPr lang="en-CA" dirty="0"/>
          </a:p>
        </p:txBody>
      </p:sp>
      <p:sp>
        <p:nvSpPr>
          <p:cNvPr id="3" name="Content Placeholder 2">
            <a:extLst>
              <a:ext uri="{FF2B5EF4-FFF2-40B4-BE49-F238E27FC236}">
                <a16:creationId xmlns:a16="http://schemas.microsoft.com/office/drawing/2014/main" id="{710B8D22-049D-3E8C-5801-1108A9FEC303}"/>
              </a:ext>
            </a:extLst>
          </p:cNvPr>
          <p:cNvSpPr>
            <a:spLocks noGrp="1"/>
          </p:cNvSpPr>
          <p:nvPr>
            <p:ph idx="1"/>
          </p:nvPr>
        </p:nvSpPr>
        <p:spPr/>
        <p:txBody>
          <a:bodyPr/>
          <a:lstStyle/>
          <a:p>
            <a:r>
              <a:rPr lang="en-US" dirty="0"/>
              <a:t>Case (cont’d): time for a change</a:t>
            </a:r>
            <a:endParaRPr lang="en-CA" dirty="0"/>
          </a:p>
        </p:txBody>
      </p:sp>
      <p:sp>
        <p:nvSpPr>
          <p:cNvPr id="8" name="Date Placeholder 7">
            <a:extLst>
              <a:ext uri="{FF2B5EF4-FFF2-40B4-BE49-F238E27FC236}">
                <a16:creationId xmlns:a16="http://schemas.microsoft.com/office/drawing/2014/main" id="{E8AAA0BB-CB7E-F856-73B0-7FDFD58078DA}"/>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
        <p:nvSpPr>
          <p:cNvPr id="4" name="Content Placeholder 3">
            <a:extLst>
              <a:ext uri="{FF2B5EF4-FFF2-40B4-BE49-F238E27FC236}">
                <a16:creationId xmlns:a16="http://schemas.microsoft.com/office/drawing/2014/main" id="{C9B699A9-BDAC-E32A-A1A3-257240A1E3CD}"/>
              </a:ext>
            </a:extLst>
          </p:cNvPr>
          <p:cNvSpPr txBox="1">
            <a:spLocks/>
          </p:cNvSpPr>
          <p:nvPr/>
        </p:nvSpPr>
        <p:spPr>
          <a:xfrm>
            <a:off x="609600" y="1600201"/>
            <a:ext cx="11271045"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CA" dirty="0"/>
          </a:p>
        </p:txBody>
      </p:sp>
      <p:sp>
        <p:nvSpPr>
          <p:cNvPr id="6" name="Right Arrow 5">
            <a:extLst>
              <a:ext uri="{FF2B5EF4-FFF2-40B4-BE49-F238E27FC236}">
                <a16:creationId xmlns:a16="http://schemas.microsoft.com/office/drawing/2014/main" id="{EEDE9E67-6803-D9DB-890E-3B5BFFCD52FE}"/>
              </a:ext>
            </a:extLst>
          </p:cNvPr>
          <p:cNvSpPr/>
          <p:nvPr/>
        </p:nvSpPr>
        <p:spPr>
          <a:xfrm>
            <a:off x="4037987" y="4891087"/>
            <a:ext cx="685800" cy="609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TextBox 6">
            <a:extLst>
              <a:ext uri="{FF2B5EF4-FFF2-40B4-BE49-F238E27FC236}">
                <a16:creationId xmlns:a16="http://schemas.microsoft.com/office/drawing/2014/main" id="{07FC1530-2B43-92F9-F17D-C6A85FB1814F}"/>
              </a:ext>
            </a:extLst>
          </p:cNvPr>
          <p:cNvSpPr txBox="1"/>
          <p:nvPr/>
        </p:nvSpPr>
        <p:spPr>
          <a:xfrm>
            <a:off x="5013506" y="4903499"/>
            <a:ext cx="5920403" cy="584775"/>
          </a:xfrm>
          <a:prstGeom prst="rect">
            <a:avLst/>
          </a:prstGeom>
          <a:noFill/>
        </p:spPr>
        <p:txBody>
          <a:bodyPr wrap="none" rtlCol="0">
            <a:spAutoFit/>
          </a:bodyPr>
          <a:lstStyle/>
          <a:p>
            <a:r>
              <a:rPr lang="fr-CA" sz="3200" b="1" dirty="0"/>
              <a:t>No restriction (for </a:t>
            </a:r>
            <a:r>
              <a:rPr lang="fr-CA" sz="3200" b="1" dirty="0" err="1"/>
              <a:t>private</a:t>
            </a:r>
            <a:r>
              <a:rPr lang="fr-CA" sz="3200" b="1" dirty="0"/>
              <a:t> </a:t>
            </a:r>
            <a:r>
              <a:rPr lang="fr-CA" sz="3200" b="1" dirty="0" err="1"/>
              <a:t>driving</a:t>
            </a:r>
            <a:r>
              <a:rPr lang="fr-CA" sz="3200" b="1" dirty="0"/>
              <a:t>)</a:t>
            </a:r>
          </a:p>
        </p:txBody>
      </p:sp>
    </p:spTree>
    <p:extLst>
      <p:ext uri="{BB962C8B-B14F-4D97-AF65-F5344CB8AC3E}">
        <p14:creationId xmlns:p14="http://schemas.microsoft.com/office/powerpoint/2010/main" val="192454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22EEE-BF2B-2E8C-FEFF-7484D06EDAC3}"/>
              </a:ext>
            </a:extLst>
          </p:cNvPr>
          <p:cNvSpPr>
            <a:spLocks noGrp="1"/>
          </p:cNvSpPr>
          <p:nvPr>
            <p:ph type="title"/>
          </p:nvPr>
        </p:nvSpPr>
        <p:spPr/>
        <p:txBody>
          <a:bodyPr/>
          <a:lstStyle/>
          <a:p>
            <a:r>
              <a:rPr lang="en-US" b="1" dirty="0"/>
              <a:t>Heart Failure</a:t>
            </a:r>
            <a:endParaRPr lang="en-CA" b="1" dirty="0"/>
          </a:p>
        </p:txBody>
      </p:sp>
      <p:sp>
        <p:nvSpPr>
          <p:cNvPr id="3" name="Text Placeholder 2">
            <a:extLst>
              <a:ext uri="{FF2B5EF4-FFF2-40B4-BE49-F238E27FC236}">
                <a16:creationId xmlns:a16="http://schemas.microsoft.com/office/drawing/2014/main" id="{C2332805-1944-0FC2-F754-084FD0C17AAB}"/>
              </a:ext>
            </a:extLst>
          </p:cNvPr>
          <p:cNvSpPr>
            <a:spLocks noGrp="1"/>
          </p:cNvSpPr>
          <p:nvPr>
            <p:ph type="body" sz="quarter" idx="10"/>
          </p:nvPr>
        </p:nvSpPr>
        <p:spPr/>
        <p:txBody>
          <a:bodyPr>
            <a:normAutofit/>
          </a:bodyPr>
          <a:lstStyle/>
          <a:p>
            <a:r>
              <a:rPr lang="en-US" sz="2400" dirty="0"/>
              <a:t>Harriette G.C. Van Spall MD MPH</a:t>
            </a:r>
          </a:p>
          <a:p>
            <a:r>
              <a:rPr lang="en-US" sz="1800" dirty="0"/>
              <a:t>Associate Professor of Medicine</a:t>
            </a:r>
          </a:p>
          <a:p>
            <a:r>
              <a:rPr lang="en-US" sz="1800" dirty="0"/>
              <a:t>McMaster University</a:t>
            </a:r>
            <a:endParaRPr lang="en-CA" sz="1800" dirty="0"/>
          </a:p>
        </p:txBody>
      </p:sp>
      <p:sp>
        <p:nvSpPr>
          <p:cNvPr id="5" name="Date Placeholder 4">
            <a:extLst>
              <a:ext uri="{FF2B5EF4-FFF2-40B4-BE49-F238E27FC236}">
                <a16:creationId xmlns:a16="http://schemas.microsoft.com/office/drawing/2014/main" id="{2F6707B4-417B-C34D-6EF2-316D14A59458}"/>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168479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E62E54F-F6DA-8594-6995-E153BD979874}"/>
              </a:ext>
            </a:extLst>
          </p:cNvPr>
          <p:cNvGraphicFramePr>
            <a:graphicFrameLocks noGrp="1"/>
          </p:cNvGraphicFramePr>
          <p:nvPr>
            <p:extLst>
              <p:ext uri="{D42A27DB-BD31-4B8C-83A1-F6EECF244321}">
                <p14:modId xmlns:p14="http://schemas.microsoft.com/office/powerpoint/2010/main" val="848508927"/>
              </p:ext>
            </p:extLst>
          </p:nvPr>
        </p:nvGraphicFramePr>
        <p:xfrm>
          <a:off x="228600" y="1524000"/>
          <a:ext cx="11734800" cy="4114800"/>
        </p:xfrm>
        <a:graphic>
          <a:graphicData uri="http://schemas.openxmlformats.org/drawingml/2006/table">
            <a:tbl>
              <a:tblPr firstRow="1" bandRow="1">
                <a:tableStyleId>{F5AB1C69-6EDB-4FF4-983F-18BD219EF322}</a:tableStyleId>
              </a:tblPr>
              <a:tblGrid>
                <a:gridCol w="1397000">
                  <a:extLst>
                    <a:ext uri="{9D8B030D-6E8A-4147-A177-3AD203B41FA5}">
                      <a16:colId xmlns:a16="http://schemas.microsoft.com/office/drawing/2014/main" val="1565262642"/>
                    </a:ext>
                  </a:extLst>
                </a:gridCol>
                <a:gridCol w="1955800">
                  <a:extLst>
                    <a:ext uri="{9D8B030D-6E8A-4147-A177-3AD203B41FA5}">
                      <a16:colId xmlns:a16="http://schemas.microsoft.com/office/drawing/2014/main" val="2083897712"/>
                    </a:ext>
                  </a:extLst>
                </a:gridCol>
                <a:gridCol w="1676400">
                  <a:extLst>
                    <a:ext uri="{9D8B030D-6E8A-4147-A177-3AD203B41FA5}">
                      <a16:colId xmlns:a16="http://schemas.microsoft.com/office/drawing/2014/main" val="3190072438"/>
                    </a:ext>
                  </a:extLst>
                </a:gridCol>
                <a:gridCol w="1676400">
                  <a:extLst>
                    <a:ext uri="{9D8B030D-6E8A-4147-A177-3AD203B41FA5}">
                      <a16:colId xmlns:a16="http://schemas.microsoft.com/office/drawing/2014/main" val="3807238058"/>
                    </a:ext>
                  </a:extLst>
                </a:gridCol>
                <a:gridCol w="1676400">
                  <a:extLst>
                    <a:ext uri="{9D8B030D-6E8A-4147-A177-3AD203B41FA5}">
                      <a16:colId xmlns:a16="http://schemas.microsoft.com/office/drawing/2014/main" val="3506581719"/>
                    </a:ext>
                  </a:extLst>
                </a:gridCol>
                <a:gridCol w="1676400">
                  <a:extLst>
                    <a:ext uri="{9D8B030D-6E8A-4147-A177-3AD203B41FA5}">
                      <a16:colId xmlns:a16="http://schemas.microsoft.com/office/drawing/2014/main" val="1998721333"/>
                    </a:ext>
                  </a:extLst>
                </a:gridCol>
                <a:gridCol w="1676400">
                  <a:extLst>
                    <a:ext uri="{9D8B030D-6E8A-4147-A177-3AD203B41FA5}">
                      <a16:colId xmlns:a16="http://schemas.microsoft.com/office/drawing/2014/main" val="652052041"/>
                    </a:ext>
                  </a:extLst>
                </a:gridCol>
              </a:tblGrid>
              <a:tr h="1630362">
                <a:tc>
                  <a:txBody>
                    <a:bodyPr/>
                    <a:lstStyle/>
                    <a:p>
                      <a:endParaRPr lang="en-CA" sz="1800" b="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Any direct financial payments including receipt of honoraria</a:t>
                      </a:r>
                    </a:p>
                    <a:p>
                      <a:endParaRPr lang="en-CA" sz="1800" b="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Membership on advisory boards or speakers’ bureaus</a:t>
                      </a:r>
                    </a:p>
                    <a:p>
                      <a:endParaRPr lang="en-CA" sz="1800" b="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Funded grants of clinical trials</a:t>
                      </a:r>
                    </a:p>
                    <a:p>
                      <a:endParaRPr lang="en-CA" sz="1800" b="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Patents on a drug, product or device</a:t>
                      </a:r>
                    </a:p>
                    <a:p>
                      <a:endParaRPr lang="en-CA" sz="1800" b="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All other investments/relationship that could be seen as having the potential to influence the content of the educational activity</a:t>
                      </a:r>
                      <a:endParaRPr lang="en-US" sz="1800" b="0" dirty="0">
                        <a:latin typeface="+mn-lt"/>
                        <a:ea typeface="Open Sans" panose="020B0606030504020204" pitchFamily="34" charset="0"/>
                        <a:cs typeface="Open Sans" panose="020B0606030504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Mitigation of Bias</a:t>
                      </a:r>
                      <a:endParaRPr lang="en-US" sz="1800" b="0" dirty="0">
                        <a:latin typeface="+mn-lt"/>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384263212"/>
                  </a:ext>
                </a:extLst>
              </a:tr>
              <a:tr h="319722">
                <a:tc gridSpan="7">
                  <a:txBody>
                    <a:bodyPr/>
                    <a:lstStyle/>
                    <a:p>
                      <a:r>
                        <a:rPr lang="en-US" sz="1800" dirty="0"/>
                        <a:t>I have/do not have relationships with for-profit and not-for-profit organizations over the past two years:</a:t>
                      </a:r>
                    </a:p>
                  </a:txBody>
                  <a:tcPr/>
                </a:tc>
                <a:tc hMerge="1">
                  <a:txBody>
                    <a:bodyPr/>
                    <a:lstStyle/>
                    <a:p>
                      <a:endParaRPr lang="en-CA" sz="1400" dirty="0"/>
                    </a:p>
                  </a:txBody>
                  <a:tcPr/>
                </a:tc>
                <a:tc hMerge="1">
                  <a:txBody>
                    <a:bodyPr/>
                    <a:lstStyle/>
                    <a:p>
                      <a:endParaRPr lang="en-CA" sz="1400" dirty="0"/>
                    </a:p>
                  </a:txBody>
                  <a:tcPr/>
                </a:tc>
                <a:tc hMerge="1">
                  <a:txBody>
                    <a:bodyPr/>
                    <a:lstStyle/>
                    <a:p>
                      <a:endParaRPr lang="en-CA" sz="1400" dirty="0"/>
                    </a:p>
                  </a:txBody>
                  <a:tcPr/>
                </a:tc>
                <a:tc hMerge="1">
                  <a:txBody>
                    <a:bodyPr/>
                    <a:lstStyle/>
                    <a:p>
                      <a:endParaRPr lang="en-CA" sz="1400" dirty="0"/>
                    </a:p>
                  </a:txBody>
                  <a:tcPr/>
                </a:tc>
                <a:tc hMerge="1">
                  <a:txBody>
                    <a:bodyPr/>
                    <a:lstStyle/>
                    <a:p>
                      <a:endParaRPr lang="en-CA" sz="1400" dirty="0"/>
                    </a:p>
                  </a:txBody>
                  <a:tcPr/>
                </a:tc>
                <a:tc hMerge="1">
                  <a:txBody>
                    <a:bodyPr/>
                    <a:lstStyle/>
                    <a:p>
                      <a:endParaRPr lang="en-CA" sz="1400" dirty="0"/>
                    </a:p>
                  </a:txBody>
                  <a:tcPr/>
                </a:tc>
                <a:extLst>
                  <a:ext uri="{0D108BD9-81ED-4DB2-BD59-A6C34878D82A}">
                    <a16:rowId xmlns:a16="http://schemas.microsoft.com/office/drawing/2014/main" val="1238030173"/>
                  </a:ext>
                </a:extLst>
              </a:tr>
              <a:tr h="457200">
                <a:tc>
                  <a:txBody>
                    <a:bodyPr/>
                    <a:lstStyle/>
                    <a:p>
                      <a:r>
                        <a:rPr lang="en-US" sz="1800" dirty="0"/>
                        <a:t>Harriette </a:t>
                      </a:r>
                    </a:p>
                    <a:p>
                      <a:r>
                        <a:rPr lang="en-US" sz="1800" dirty="0"/>
                        <a:t>Van Spall</a:t>
                      </a:r>
                      <a:endParaRPr lang="en-CA" sz="1800" dirty="0"/>
                    </a:p>
                  </a:txBody>
                  <a:tcPr/>
                </a:tc>
                <a:tc>
                  <a:txBody>
                    <a:bodyPr/>
                    <a:lstStyle/>
                    <a:p>
                      <a:r>
                        <a:rPr lang="en-US" sz="1800" dirty="0"/>
                        <a:t>Roche</a:t>
                      </a:r>
                      <a:endParaRPr lang="en-CA" sz="1800" dirty="0"/>
                    </a:p>
                  </a:txBody>
                  <a:tcPr/>
                </a:tc>
                <a:tc>
                  <a:txBody>
                    <a:bodyPr/>
                    <a:lstStyle/>
                    <a:p>
                      <a:r>
                        <a:rPr lang="en-US" sz="1800" dirty="0"/>
                        <a:t>None</a:t>
                      </a:r>
                      <a:endParaRPr lang="en-CA" sz="1800" dirty="0"/>
                    </a:p>
                  </a:txBody>
                  <a:tcPr/>
                </a:tc>
                <a:tc>
                  <a:txBody>
                    <a:bodyPr/>
                    <a:lstStyle/>
                    <a:p>
                      <a:r>
                        <a:rPr lang="en-US" sz="1800" dirty="0"/>
                        <a:t>None</a:t>
                      </a:r>
                      <a:endParaRPr lang="en-CA" sz="1800" dirty="0"/>
                    </a:p>
                  </a:txBody>
                  <a:tcPr/>
                </a:tc>
                <a:tc>
                  <a:txBody>
                    <a:bodyPr/>
                    <a:lstStyle/>
                    <a:p>
                      <a:r>
                        <a:rPr lang="en-US" sz="1800" dirty="0"/>
                        <a:t>None</a:t>
                      </a:r>
                      <a:endParaRPr lang="en-CA" sz="1800" dirty="0"/>
                    </a:p>
                  </a:txBody>
                  <a:tcPr/>
                </a:tc>
                <a:tc>
                  <a:txBody>
                    <a:bodyPr/>
                    <a:lstStyle/>
                    <a:p>
                      <a:r>
                        <a:rPr lang="en-US" sz="1800" dirty="0"/>
                        <a:t>None</a:t>
                      </a:r>
                      <a:endParaRPr lang="en-CA" sz="1800" dirty="0"/>
                    </a:p>
                  </a:txBody>
                  <a:tcPr/>
                </a:tc>
                <a:tc>
                  <a:txBody>
                    <a:bodyPr/>
                    <a:lstStyle/>
                    <a:p>
                      <a:r>
                        <a:rPr lang="en-US" sz="1800" dirty="0"/>
                        <a:t>No relationship to this Guideline</a:t>
                      </a:r>
                      <a:endParaRPr lang="en-CA" sz="1800" dirty="0"/>
                    </a:p>
                  </a:txBody>
                  <a:tcPr/>
                </a:tc>
                <a:extLst>
                  <a:ext uri="{0D108BD9-81ED-4DB2-BD59-A6C34878D82A}">
                    <a16:rowId xmlns:a16="http://schemas.microsoft.com/office/drawing/2014/main" val="3343394817"/>
                  </a:ext>
                </a:extLst>
              </a:tr>
            </a:tbl>
          </a:graphicData>
        </a:graphic>
      </p:graphicFrame>
      <p:sp>
        <p:nvSpPr>
          <p:cNvPr id="3" name="Content Placeholder 2">
            <a:extLst>
              <a:ext uri="{FF2B5EF4-FFF2-40B4-BE49-F238E27FC236}">
                <a16:creationId xmlns:a16="http://schemas.microsoft.com/office/drawing/2014/main" id="{C378A89A-D6BD-19AE-5093-4A0C5A49BF20}"/>
              </a:ext>
            </a:extLst>
          </p:cNvPr>
          <p:cNvSpPr>
            <a:spLocks noGrp="1"/>
          </p:cNvSpPr>
          <p:nvPr>
            <p:ph idx="1"/>
          </p:nvPr>
        </p:nvSpPr>
        <p:spPr>
          <a:xfrm>
            <a:off x="533400" y="533400"/>
            <a:ext cx="10357647" cy="854990"/>
          </a:xfrm>
        </p:spPr>
        <p:txBody>
          <a:bodyPr>
            <a:normAutofit fontScale="85000" lnSpcReduction="10000"/>
          </a:bodyPr>
          <a:lstStyle/>
          <a:p>
            <a:r>
              <a:rPr lang="en-US" dirty="0"/>
              <a:t>PROGRAM DISCLOSURE OF COMMERCIAL SUPPORT</a:t>
            </a:r>
          </a:p>
        </p:txBody>
      </p:sp>
      <p:sp>
        <p:nvSpPr>
          <p:cNvPr id="5" name="Date Placeholder 4">
            <a:extLst>
              <a:ext uri="{FF2B5EF4-FFF2-40B4-BE49-F238E27FC236}">
                <a16:creationId xmlns:a16="http://schemas.microsoft.com/office/drawing/2014/main" id="{73F11ABC-EA71-B14B-E1AD-F647A24ABEF9}"/>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345292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28CADD-3472-BB7B-524F-2E8A50F6A764}"/>
              </a:ext>
            </a:extLst>
          </p:cNvPr>
          <p:cNvSpPr>
            <a:spLocks noGrp="1"/>
          </p:cNvSpPr>
          <p:nvPr>
            <p:ph type="body" sz="quarter" idx="14"/>
          </p:nvPr>
        </p:nvSpPr>
        <p:spPr/>
        <p:txBody>
          <a:bodyPr/>
          <a:lstStyle/>
          <a:p>
            <a:endParaRPr lang="en-CA"/>
          </a:p>
        </p:txBody>
      </p:sp>
      <p:sp>
        <p:nvSpPr>
          <p:cNvPr id="4" name="Content Placeholder 3">
            <a:extLst>
              <a:ext uri="{FF2B5EF4-FFF2-40B4-BE49-F238E27FC236}">
                <a16:creationId xmlns:a16="http://schemas.microsoft.com/office/drawing/2014/main" id="{51F429AE-CEC0-D941-1FFB-C639FBA94602}"/>
              </a:ext>
            </a:extLst>
          </p:cNvPr>
          <p:cNvSpPr>
            <a:spLocks noGrp="1"/>
          </p:cNvSpPr>
          <p:nvPr>
            <p:ph idx="1"/>
          </p:nvPr>
        </p:nvSpPr>
        <p:spPr/>
        <p:txBody>
          <a:bodyPr/>
          <a:lstStyle/>
          <a:p>
            <a:endParaRPr lang="en-CA"/>
          </a:p>
        </p:txBody>
      </p:sp>
      <p:sp>
        <p:nvSpPr>
          <p:cNvPr id="2" name="Title 1">
            <a:extLst>
              <a:ext uri="{FF2B5EF4-FFF2-40B4-BE49-F238E27FC236}">
                <a16:creationId xmlns:a16="http://schemas.microsoft.com/office/drawing/2014/main" id="{0518C460-B5B6-8666-DDA9-5D81C35A02A5}"/>
              </a:ext>
            </a:extLst>
          </p:cNvPr>
          <p:cNvSpPr>
            <a:spLocks noGrp="1"/>
          </p:cNvSpPr>
          <p:nvPr>
            <p:ph type="title" idx="4294967295"/>
          </p:nvPr>
        </p:nvSpPr>
        <p:spPr>
          <a:xfrm>
            <a:off x="0" y="4343400"/>
            <a:ext cx="10363200" cy="1362075"/>
          </a:xfrm>
        </p:spPr>
        <p:txBody>
          <a:bodyPr/>
          <a:lstStyle/>
          <a:p>
            <a:r>
              <a:rPr lang="en-US" dirty="0"/>
              <a:t>Play </a:t>
            </a:r>
            <a:endParaRPr lang="en-CA" dirty="0"/>
          </a:p>
        </p:txBody>
      </p:sp>
      <p:sp>
        <p:nvSpPr>
          <p:cNvPr id="6" name="Isosceles Triangle 5">
            <a:extLst>
              <a:ext uri="{FF2B5EF4-FFF2-40B4-BE49-F238E27FC236}">
                <a16:creationId xmlns:a16="http://schemas.microsoft.com/office/drawing/2014/main" id="{A4AB7C4B-7EFD-E6CD-7A90-E4BC3842E751}"/>
              </a:ext>
            </a:extLst>
          </p:cNvPr>
          <p:cNvSpPr/>
          <p:nvPr/>
        </p:nvSpPr>
        <p:spPr>
          <a:xfrm rot="5400000">
            <a:off x="2266950" y="3905250"/>
            <a:ext cx="2400300" cy="16002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CCS_Driving_Guidelines_HV_2023">
            <a:hlinkClick r:id="" action="ppaction://media"/>
            <a:extLst>
              <a:ext uri="{FF2B5EF4-FFF2-40B4-BE49-F238E27FC236}">
                <a16:creationId xmlns:a16="http://schemas.microsoft.com/office/drawing/2014/main" id="{BD94B9EC-6B36-407C-B6D4-050214C16B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1600"/>
            <a:ext cx="12192000" cy="6653213"/>
          </a:xfrm>
          <a:prstGeom prst="rect">
            <a:avLst/>
          </a:prstGeom>
        </p:spPr>
      </p:pic>
      <p:sp>
        <p:nvSpPr>
          <p:cNvPr id="7" name="Date Placeholder 6">
            <a:extLst>
              <a:ext uri="{FF2B5EF4-FFF2-40B4-BE49-F238E27FC236}">
                <a16:creationId xmlns:a16="http://schemas.microsoft.com/office/drawing/2014/main" id="{E301771F-875C-107F-31A4-AB79BCDF70CA}"/>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135184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6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9D23F52-F643-DDE1-FB1E-9AA7EB1C359B}"/>
              </a:ext>
            </a:extLst>
          </p:cNvPr>
          <p:cNvSpPr>
            <a:spLocks noGrp="1"/>
          </p:cNvSpPr>
          <p:nvPr>
            <p:ph type="body" sz="quarter" idx="14"/>
          </p:nvPr>
        </p:nvSpPr>
        <p:spPr/>
        <p:txBody>
          <a:bodyPr/>
          <a:lstStyle/>
          <a:p>
            <a:endParaRPr lang="en-CA"/>
          </a:p>
        </p:txBody>
      </p:sp>
      <p:sp>
        <p:nvSpPr>
          <p:cNvPr id="3" name="Content Placeholder 2">
            <a:extLst>
              <a:ext uri="{FF2B5EF4-FFF2-40B4-BE49-F238E27FC236}">
                <a16:creationId xmlns:a16="http://schemas.microsoft.com/office/drawing/2014/main" id="{EDA051C4-F4BC-40E0-CE3D-17C0AD718CE3}"/>
              </a:ext>
            </a:extLst>
          </p:cNvPr>
          <p:cNvSpPr>
            <a:spLocks noGrp="1"/>
          </p:cNvSpPr>
          <p:nvPr>
            <p:ph idx="1"/>
          </p:nvPr>
        </p:nvSpPr>
        <p:spPr/>
        <p:txBody>
          <a:bodyPr/>
          <a:lstStyle/>
          <a:p>
            <a:r>
              <a:rPr lang="en-US" dirty="0"/>
              <a:t>Panel Discussion</a:t>
            </a:r>
            <a:endParaRPr lang="en-CA" dirty="0"/>
          </a:p>
        </p:txBody>
      </p:sp>
      <p:sp>
        <p:nvSpPr>
          <p:cNvPr id="4" name="TextBox 3">
            <a:extLst>
              <a:ext uri="{FF2B5EF4-FFF2-40B4-BE49-F238E27FC236}">
                <a16:creationId xmlns:a16="http://schemas.microsoft.com/office/drawing/2014/main" id="{FB28C613-9D8A-5AF2-28ED-447A14F45392}"/>
              </a:ext>
            </a:extLst>
          </p:cNvPr>
          <p:cNvSpPr txBox="1"/>
          <p:nvPr/>
        </p:nvSpPr>
        <p:spPr>
          <a:xfrm>
            <a:off x="2196596" y="4080408"/>
            <a:ext cx="1678780" cy="1477328"/>
          </a:xfrm>
          <a:prstGeom prst="rect">
            <a:avLst/>
          </a:prstGeom>
          <a:noFill/>
        </p:spPr>
        <p:txBody>
          <a:bodyPr wrap="square" rtlCol="0">
            <a:spAutoFit/>
          </a:bodyPr>
          <a:lstStyle/>
          <a:p>
            <a:r>
              <a:rPr lang="en-US" dirty="0"/>
              <a:t>Christopher S. Simpson MD</a:t>
            </a:r>
          </a:p>
          <a:p>
            <a:r>
              <a:rPr lang="en-US" dirty="0"/>
              <a:t>Queen’s University</a:t>
            </a:r>
          </a:p>
          <a:p>
            <a:endParaRPr lang="en-US" dirty="0"/>
          </a:p>
        </p:txBody>
      </p:sp>
      <p:sp>
        <p:nvSpPr>
          <p:cNvPr id="5" name="TextBox 4">
            <a:extLst>
              <a:ext uri="{FF2B5EF4-FFF2-40B4-BE49-F238E27FC236}">
                <a16:creationId xmlns:a16="http://schemas.microsoft.com/office/drawing/2014/main" id="{97425B3F-0B22-C733-B317-F2B256EB003A}"/>
              </a:ext>
            </a:extLst>
          </p:cNvPr>
          <p:cNvSpPr txBox="1"/>
          <p:nvPr/>
        </p:nvSpPr>
        <p:spPr>
          <a:xfrm>
            <a:off x="5333082" y="4207612"/>
            <a:ext cx="1678780" cy="1477328"/>
          </a:xfrm>
          <a:prstGeom prst="rect">
            <a:avLst/>
          </a:prstGeom>
          <a:noFill/>
        </p:spPr>
        <p:txBody>
          <a:bodyPr wrap="square" rtlCol="0">
            <a:spAutoFit/>
          </a:bodyPr>
          <a:lstStyle/>
          <a:p>
            <a:r>
              <a:rPr lang="en-US" dirty="0"/>
              <a:t>Christopher B. Fordyce MD</a:t>
            </a:r>
          </a:p>
          <a:p>
            <a:r>
              <a:rPr lang="en-US" dirty="0"/>
              <a:t>University of British Columbia</a:t>
            </a:r>
          </a:p>
        </p:txBody>
      </p:sp>
      <p:sp>
        <p:nvSpPr>
          <p:cNvPr id="6" name="TextBox 5">
            <a:extLst>
              <a:ext uri="{FF2B5EF4-FFF2-40B4-BE49-F238E27FC236}">
                <a16:creationId xmlns:a16="http://schemas.microsoft.com/office/drawing/2014/main" id="{CCE66914-2857-174D-FAE5-1BB1445BFA41}"/>
              </a:ext>
            </a:extLst>
          </p:cNvPr>
          <p:cNvSpPr txBox="1"/>
          <p:nvPr/>
        </p:nvSpPr>
        <p:spPr>
          <a:xfrm>
            <a:off x="8457840" y="4109994"/>
            <a:ext cx="1678780" cy="1200329"/>
          </a:xfrm>
          <a:prstGeom prst="rect">
            <a:avLst/>
          </a:prstGeom>
          <a:noFill/>
        </p:spPr>
        <p:txBody>
          <a:bodyPr wrap="square" rtlCol="0">
            <a:spAutoFit/>
          </a:bodyPr>
          <a:lstStyle/>
          <a:p>
            <a:r>
              <a:rPr lang="en-US" dirty="0"/>
              <a:t>Julia Cadrin-Tourigny MD</a:t>
            </a:r>
          </a:p>
          <a:p>
            <a:r>
              <a:rPr lang="en-US" dirty="0"/>
              <a:t>Montreal Heart Institute</a:t>
            </a:r>
          </a:p>
        </p:txBody>
      </p:sp>
      <p:pic>
        <p:nvPicPr>
          <p:cNvPr id="7" name="Picture 4" descr="Dr. Chris Simpson">
            <a:extLst>
              <a:ext uri="{FF2B5EF4-FFF2-40B4-BE49-F238E27FC236}">
                <a16:creationId xmlns:a16="http://schemas.microsoft.com/office/drawing/2014/main" id="{F4B2DC7D-05E9-50D3-19B4-065D0AADF8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23" r="7210" b="20321"/>
          <a:stretch/>
        </p:blipFill>
        <p:spPr bwMode="auto">
          <a:xfrm>
            <a:off x="2209800" y="2463537"/>
            <a:ext cx="1612703" cy="14573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hristopher B. Fordyce | Scientists | Centre for Advancing Health Outcomes">
            <a:extLst>
              <a:ext uri="{FF2B5EF4-FFF2-40B4-BE49-F238E27FC236}">
                <a16:creationId xmlns:a16="http://schemas.microsoft.com/office/drawing/2014/main" id="{344B5136-5959-922B-3E36-DA043804AD6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47" r="7823" b="22222"/>
          <a:stretch/>
        </p:blipFill>
        <p:spPr bwMode="auto">
          <a:xfrm>
            <a:off x="5180137" y="2454998"/>
            <a:ext cx="1831726"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Julia CADRIN-TOURIGNY | Doctor of Medicine | Montreal Heart Institute,  Montréal | Department of Medicine | Research profile">
            <a:extLst>
              <a:ext uri="{FF2B5EF4-FFF2-40B4-BE49-F238E27FC236}">
                <a16:creationId xmlns:a16="http://schemas.microsoft.com/office/drawing/2014/main" id="{EB57D7A7-38F2-80C2-4F50-28086F78F69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346" r="10515" b="21933"/>
          <a:stretch/>
        </p:blipFill>
        <p:spPr bwMode="auto">
          <a:xfrm>
            <a:off x="8469568" y="2374199"/>
            <a:ext cx="1647173" cy="1546662"/>
          </a:xfrm>
          <a:prstGeom prst="rect">
            <a:avLst/>
          </a:prstGeom>
          <a:noFill/>
          <a:extLst>
            <a:ext uri="{909E8E84-426E-40DD-AFC4-6F175D3DCCD1}">
              <a14:hiddenFill xmlns:a14="http://schemas.microsoft.com/office/drawing/2010/main">
                <a:solidFill>
                  <a:srgbClr val="FFFFFF"/>
                </a:solidFill>
              </a14:hiddenFill>
            </a:ext>
          </a:extLst>
        </p:spPr>
      </p:pic>
      <p:sp>
        <p:nvSpPr>
          <p:cNvPr id="11" name="Date Placeholder 10">
            <a:extLst>
              <a:ext uri="{FF2B5EF4-FFF2-40B4-BE49-F238E27FC236}">
                <a16:creationId xmlns:a16="http://schemas.microsoft.com/office/drawing/2014/main" id="{30F91886-787D-0071-46F7-0210803CA685}"/>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25829610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B3FA96-97EC-D6FA-ADF0-BA1C97A143AB}"/>
              </a:ext>
            </a:extLst>
          </p:cNvPr>
          <p:cNvSpPr>
            <a:spLocks noGrp="1"/>
          </p:cNvSpPr>
          <p:nvPr>
            <p:ph type="body" sz="quarter" idx="14"/>
          </p:nvPr>
        </p:nvSpPr>
        <p:spPr/>
        <p:txBody>
          <a:bodyPr/>
          <a:lstStyle/>
          <a:p>
            <a:pPr marL="457200" indent="-457200">
              <a:buFont typeface="Arial" panose="020B0604020202020204" pitchFamily="34" charset="0"/>
              <a:buChar char="•"/>
            </a:pPr>
            <a:r>
              <a:rPr lang="en-US" dirty="0"/>
              <a:t>Knowledge translation (KT) activities in 2024 will include:</a:t>
            </a:r>
          </a:p>
          <a:p>
            <a:pPr marL="457200" indent="-457200">
              <a:buFont typeface="Arial" panose="020B0604020202020204" pitchFamily="34" charset="0"/>
              <a:buChar char="•"/>
            </a:pPr>
            <a:r>
              <a:rPr lang="en-US" dirty="0"/>
              <a:t>Digital upload to ccs.ca and the </a:t>
            </a:r>
            <a:r>
              <a:rPr lang="en-US" dirty="0" err="1"/>
              <a:t>iCCS</a:t>
            </a:r>
            <a:r>
              <a:rPr lang="en-US" dirty="0"/>
              <a:t> Apps</a:t>
            </a:r>
          </a:p>
          <a:p>
            <a:pPr marL="457200" indent="-457200">
              <a:buFont typeface="Arial" panose="020B0604020202020204" pitchFamily="34" charset="0"/>
              <a:buChar char="•"/>
            </a:pPr>
            <a:r>
              <a:rPr lang="en-US" dirty="0"/>
              <a:t>Communication strategy to CCS members and external stakeholders</a:t>
            </a:r>
          </a:p>
          <a:p>
            <a:pPr marL="457200" indent="-457200">
              <a:buFont typeface="Arial" panose="020B0604020202020204" pitchFamily="34" charset="0"/>
              <a:buChar char="•"/>
            </a:pPr>
            <a:r>
              <a:rPr lang="en-US" dirty="0"/>
              <a:t>Implementation in the CMA Driver’s Guide</a:t>
            </a:r>
          </a:p>
          <a:p>
            <a:pPr marL="457200" indent="-457200">
              <a:buFont typeface="Arial" panose="020B0604020202020204" pitchFamily="34" charset="0"/>
              <a:buChar char="•"/>
            </a:pPr>
            <a:r>
              <a:rPr lang="en-US" dirty="0"/>
              <a:t>Implementation in the CCMTA National Safety Code for Driver Safety</a:t>
            </a:r>
          </a:p>
          <a:p>
            <a:pPr marL="457200" indent="-457200">
              <a:buFont typeface="Arial" panose="020B0604020202020204" pitchFamily="34" charset="0"/>
              <a:buChar char="•"/>
            </a:pPr>
            <a:r>
              <a:rPr lang="en-US" dirty="0"/>
              <a:t>Guidelines Day CPD session – February 2024</a:t>
            </a:r>
            <a:endParaRPr lang="en-CA" dirty="0"/>
          </a:p>
        </p:txBody>
      </p:sp>
      <p:sp>
        <p:nvSpPr>
          <p:cNvPr id="3" name="Content Placeholder 2">
            <a:extLst>
              <a:ext uri="{FF2B5EF4-FFF2-40B4-BE49-F238E27FC236}">
                <a16:creationId xmlns:a16="http://schemas.microsoft.com/office/drawing/2014/main" id="{F42F4A02-268A-66D2-AB6B-2D15B8C081AE}"/>
              </a:ext>
            </a:extLst>
          </p:cNvPr>
          <p:cNvSpPr>
            <a:spLocks noGrp="1"/>
          </p:cNvSpPr>
          <p:nvPr>
            <p:ph idx="1"/>
          </p:nvPr>
        </p:nvSpPr>
        <p:spPr/>
        <p:txBody>
          <a:bodyPr/>
          <a:lstStyle/>
          <a:p>
            <a:r>
              <a:rPr lang="en-US" dirty="0"/>
              <a:t>Knowledge Translation Program</a:t>
            </a:r>
            <a:endParaRPr lang="en-CA" dirty="0"/>
          </a:p>
        </p:txBody>
      </p:sp>
      <p:sp>
        <p:nvSpPr>
          <p:cNvPr id="5" name="Date Placeholder 4">
            <a:extLst>
              <a:ext uri="{FF2B5EF4-FFF2-40B4-BE49-F238E27FC236}">
                <a16:creationId xmlns:a16="http://schemas.microsoft.com/office/drawing/2014/main" id="{CDE568E5-2A8C-AB40-83AA-EA7A7184E4B7}"/>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3770341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62C4CCE-F6A5-9345-4699-97CA0EC18E71}"/>
              </a:ext>
            </a:extLst>
          </p:cNvPr>
          <p:cNvSpPr>
            <a:spLocks noGrp="1"/>
          </p:cNvSpPr>
          <p:nvPr>
            <p:ph idx="1"/>
          </p:nvPr>
        </p:nvSpPr>
        <p:spPr/>
        <p:txBody>
          <a:bodyPr/>
          <a:lstStyle/>
          <a:p>
            <a:pPr algn="ctr"/>
            <a:r>
              <a:rPr lang="en-US" dirty="0"/>
              <a:t>Article available as Article-in-Press on CJC online or at ccs.ca </a:t>
            </a:r>
            <a:endParaRPr lang="en-CA" dirty="0"/>
          </a:p>
        </p:txBody>
      </p:sp>
      <p:pic>
        <p:nvPicPr>
          <p:cNvPr id="10" name="Picture 9">
            <a:extLst>
              <a:ext uri="{FF2B5EF4-FFF2-40B4-BE49-F238E27FC236}">
                <a16:creationId xmlns:a16="http://schemas.microsoft.com/office/drawing/2014/main" id="{B183FE51-DA3F-F4E1-E162-C404321955BF}"/>
              </a:ext>
            </a:extLst>
          </p:cNvPr>
          <p:cNvPicPr>
            <a:picLocks noChangeAspect="1"/>
          </p:cNvPicPr>
          <p:nvPr/>
        </p:nvPicPr>
        <p:blipFill>
          <a:blip r:embed="rId3"/>
          <a:stretch>
            <a:fillRect/>
          </a:stretch>
        </p:blipFill>
        <p:spPr>
          <a:xfrm>
            <a:off x="9699687" y="2190981"/>
            <a:ext cx="1371600" cy="1838325"/>
          </a:xfrm>
          <a:prstGeom prst="rect">
            <a:avLst/>
          </a:prstGeom>
        </p:spPr>
      </p:pic>
      <p:sp>
        <p:nvSpPr>
          <p:cNvPr id="11" name="Date Placeholder 10">
            <a:extLst>
              <a:ext uri="{FF2B5EF4-FFF2-40B4-BE49-F238E27FC236}">
                <a16:creationId xmlns:a16="http://schemas.microsoft.com/office/drawing/2014/main" id="{A374D3A1-EB8A-BB7F-68B0-43738FC60C10}"/>
              </a:ext>
            </a:extLst>
          </p:cNvPr>
          <p:cNvSpPr>
            <a:spLocks noGrp="1"/>
          </p:cNvSpPr>
          <p:nvPr>
            <p:ph type="dt" sz="half" idx="2"/>
          </p:nvPr>
        </p:nvSpPr>
        <p:spPr/>
        <p:txBody>
          <a:bodyPr/>
          <a:lstStyle/>
          <a:p>
            <a:r>
              <a:rPr lang="en-US"/>
              <a:t>© Canadian Cardiovascular Society 2023. All rights reserved. </a:t>
            </a:r>
            <a:endParaRPr lang="en-CA" dirty="0"/>
          </a:p>
        </p:txBody>
      </p:sp>
      <p:sp>
        <p:nvSpPr>
          <p:cNvPr id="3" name="TextBox 2">
            <a:extLst>
              <a:ext uri="{FF2B5EF4-FFF2-40B4-BE49-F238E27FC236}">
                <a16:creationId xmlns:a16="http://schemas.microsoft.com/office/drawing/2014/main" id="{1FC08EE0-8B06-6C11-ED50-AC49DF925CDB}"/>
              </a:ext>
            </a:extLst>
          </p:cNvPr>
          <p:cNvSpPr txBox="1"/>
          <p:nvPr/>
        </p:nvSpPr>
        <p:spPr>
          <a:xfrm>
            <a:off x="2133600" y="5081409"/>
            <a:ext cx="9124319" cy="400110"/>
          </a:xfrm>
          <a:prstGeom prst="rect">
            <a:avLst/>
          </a:prstGeom>
          <a:noFill/>
        </p:spPr>
        <p:txBody>
          <a:bodyPr wrap="square">
            <a:spAutoFit/>
          </a:bodyPr>
          <a:lstStyle/>
          <a:p>
            <a:r>
              <a:rPr lang="en-CA" sz="2000" dirty="0"/>
              <a:t>Click here to access </a:t>
            </a:r>
            <a:r>
              <a:rPr lang="en-CA" sz="2000" dirty="0">
                <a:solidFill>
                  <a:srgbClr val="0070C0"/>
                </a:solidFill>
                <a:hlinkClick r:id="rId4">
                  <a:extLst>
                    <a:ext uri="{A12FA001-AC4F-418D-AE19-62706E023703}">
                      <ahyp:hlinkClr xmlns:ahyp="http://schemas.microsoft.com/office/drawing/2018/hyperlinkcolor" val="tx"/>
                    </a:ext>
                  </a:extLst>
                </a:hlinkClick>
              </a:rPr>
              <a:t>CCS Guidelines and Clinical Practice Update Library</a:t>
            </a:r>
            <a:endParaRPr lang="en-CA" sz="2000" kern="1200" dirty="0">
              <a:solidFill>
                <a:schemeClr val="tx1"/>
              </a:solidFill>
              <a:latin typeface="+mn-lt"/>
              <a:ea typeface="+mn-ea"/>
              <a:cs typeface="+mn-cs"/>
            </a:endParaRPr>
          </a:p>
        </p:txBody>
      </p:sp>
      <p:pic>
        <p:nvPicPr>
          <p:cNvPr id="5" name="Picture 4">
            <a:extLst>
              <a:ext uri="{FF2B5EF4-FFF2-40B4-BE49-F238E27FC236}">
                <a16:creationId xmlns:a16="http://schemas.microsoft.com/office/drawing/2014/main" id="{3D8819F4-CF21-20B0-BD75-54AE693D6495}"/>
              </a:ext>
            </a:extLst>
          </p:cNvPr>
          <p:cNvPicPr>
            <a:picLocks noChangeAspect="1"/>
          </p:cNvPicPr>
          <p:nvPr/>
        </p:nvPicPr>
        <p:blipFill>
          <a:blip r:embed="rId5"/>
          <a:stretch>
            <a:fillRect/>
          </a:stretch>
        </p:blipFill>
        <p:spPr>
          <a:xfrm>
            <a:off x="2809416" y="2009577"/>
            <a:ext cx="6573167" cy="2838846"/>
          </a:xfrm>
          <a:prstGeom prst="rect">
            <a:avLst/>
          </a:prstGeom>
        </p:spPr>
      </p:pic>
    </p:spTree>
    <p:extLst>
      <p:ext uri="{BB962C8B-B14F-4D97-AF65-F5344CB8AC3E}">
        <p14:creationId xmlns:p14="http://schemas.microsoft.com/office/powerpoint/2010/main" val="26101793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AD5DF88-1B85-D581-4CEB-FC996F87883B}"/>
              </a:ext>
            </a:extLst>
          </p:cNvPr>
          <p:cNvSpPr>
            <a:spLocks noGrp="1"/>
          </p:cNvSpPr>
          <p:nvPr>
            <p:ph type="body" sz="quarter" idx="14"/>
          </p:nvPr>
        </p:nvSpPr>
        <p:spPr/>
        <p:txBody>
          <a:bodyPr/>
          <a:lstStyle/>
          <a:p>
            <a:endParaRPr lang="en-US" dirty="0"/>
          </a:p>
          <a:p>
            <a:r>
              <a:rPr lang="en-US" dirty="0"/>
              <a:t>Find this session </a:t>
            </a:r>
            <a:r>
              <a:rPr lang="en-US" b="1" dirty="0"/>
              <a:t>On Demand </a:t>
            </a:r>
            <a:r>
              <a:rPr lang="en-US" dirty="0"/>
              <a:t>on the </a:t>
            </a:r>
            <a:r>
              <a:rPr lang="en-US" dirty="0">
                <a:solidFill>
                  <a:srgbClr val="0070C0"/>
                </a:solidFill>
                <a:hlinkClick r:id="rId3">
                  <a:extLst>
                    <a:ext uri="{A12FA001-AC4F-418D-AE19-62706E023703}">
                      <ahyp:hlinkClr xmlns:ahyp="http://schemas.microsoft.com/office/drawing/2018/hyperlinkcolor" val="tx"/>
                    </a:ext>
                  </a:extLst>
                </a:hlinkClick>
              </a:rPr>
              <a:t>Vascular 2023 platform</a:t>
            </a:r>
            <a:endParaRPr lang="en-US" dirty="0">
              <a:solidFill>
                <a:srgbClr val="0070C0"/>
              </a:solidFill>
            </a:endParaRPr>
          </a:p>
          <a:p>
            <a:endParaRPr lang="en-US" dirty="0"/>
          </a:p>
          <a:p>
            <a:endParaRPr lang="en-US" dirty="0"/>
          </a:p>
        </p:txBody>
      </p:sp>
      <p:sp>
        <p:nvSpPr>
          <p:cNvPr id="2" name="Content Placeholder 1">
            <a:extLst>
              <a:ext uri="{FF2B5EF4-FFF2-40B4-BE49-F238E27FC236}">
                <a16:creationId xmlns:a16="http://schemas.microsoft.com/office/drawing/2014/main" id="{D1E7DCE1-32B7-1508-FAE9-F83ADE35E1E8}"/>
              </a:ext>
            </a:extLst>
          </p:cNvPr>
          <p:cNvSpPr>
            <a:spLocks noGrp="1"/>
          </p:cNvSpPr>
          <p:nvPr>
            <p:ph idx="1"/>
          </p:nvPr>
        </p:nvSpPr>
        <p:spPr>
          <a:xfrm>
            <a:off x="609600" y="297052"/>
            <a:ext cx="10357647" cy="1455547"/>
          </a:xfrm>
        </p:spPr>
        <p:txBody>
          <a:bodyPr/>
          <a:lstStyle/>
          <a:p>
            <a:pPr marL="0" indent="0" algn="ctr">
              <a:buNone/>
            </a:pPr>
            <a:endParaRPr lang="en-US" sz="1600" dirty="0"/>
          </a:p>
          <a:p>
            <a:pPr marL="0" indent="0" algn="ctr">
              <a:buNone/>
            </a:pPr>
            <a:r>
              <a:rPr lang="en-US" sz="4800" dirty="0"/>
              <a:t>Thank you</a:t>
            </a:r>
          </a:p>
        </p:txBody>
      </p:sp>
      <p:sp>
        <p:nvSpPr>
          <p:cNvPr id="6" name="Date Placeholder 5">
            <a:extLst>
              <a:ext uri="{FF2B5EF4-FFF2-40B4-BE49-F238E27FC236}">
                <a16:creationId xmlns:a16="http://schemas.microsoft.com/office/drawing/2014/main" id="{7DC6C5BB-743C-283E-82B1-9849C21B2F85}"/>
              </a:ext>
            </a:extLst>
          </p:cNvPr>
          <p:cNvSpPr>
            <a:spLocks noGrp="1"/>
          </p:cNvSpPr>
          <p:nvPr>
            <p:ph type="dt" sz="half" idx="2"/>
          </p:nvPr>
        </p:nvSpPr>
        <p:spPr/>
        <p:txBody>
          <a:bodyPr/>
          <a:lstStyle/>
          <a:p>
            <a:r>
              <a:rPr lang="en-US" dirty="0"/>
              <a:t>© Canadian Cardiovascular Society 2023. All rights reserved. </a:t>
            </a:r>
            <a:endParaRPr lang="en-CA" dirty="0"/>
          </a:p>
        </p:txBody>
      </p:sp>
      <p:sp>
        <p:nvSpPr>
          <p:cNvPr id="8" name="TextBox 7">
            <a:extLst>
              <a:ext uri="{FF2B5EF4-FFF2-40B4-BE49-F238E27FC236}">
                <a16:creationId xmlns:a16="http://schemas.microsoft.com/office/drawing/2014/main" id="{7D26A88E-4B04-EBD0-097C-268F00128855}"/>
              </a:ext>
            </a:extLst>
          </p:cNvPr>
          <p:cNvSpPr txBox="1"/>
          <p:nvPr/>
        </p:nvSpPr>
        <p:spPr>
          <a:xfrm>
            <a:off x="685800" y="2913894"/>
            <a:ext cx="8391965" cy="1384995"/>
          </a:xfrm>
          <a:prstGeom prst="rect">
            <a:avLst/>
          </a:prstGeom>
          <a:noFill/>
        </p:spPr>
        <p:txBody>
          <a:bodyPr wrap="square">
            <a:spAutoFit/>
          </a:bodyPr>
          <a:lstStyle/>
          <a:p>
            <a:r>
              <a:rPr lang="en-CA" sz="2800" dirty="0"/>
              <a:t>On Demand includes almost every Vascular 2023 scientific and educational session. Look for the symbol to find all On Demand content available.</a:t>
            </a:r>
          </a:p>
        </p:txBody>
      </p:sp>
      <p:pic>
        <p:nvPicPr>
          <p:cNvPr id="7" name="Picture 6">
            <a:extLst>
              <a:ext uri="{FF2B5EF4-FFF2-40B4-BE49-F238E27FC236}">
                <a16:creationId xmlns:a16="http://schemas.microsoft.com/office/drawing/2014/main" id="{C56D645D-0F76-35F6-27AB-F85492E832D6}"/>
              </a:ext>
            </a:extLst>
          </p:cNvPr>
          <p:cNvPicPr>
            <a:picLocks noChangeAspect="1"/>
          </p:cNvPicPr>
          <p:nvPr/>
        </p:nvPicPr>
        <p:blipFill>
          <a:blip r:embed="rId4"/>
          <a:stretch>
            <a:fillRect/>
          </a:stretch>
        </p:blipFill>
        <p:spPr>
          <a:xfrm>
            <a:off x="9372600" y="2947231"/>
            <a:ext cx="1364688" cy="1028765"/>
          </a:xfrm>
          <a:prstGeom prst="rect">
            <a:avLst/>
          </a:prstGeom>
        </p:spPr>
      </p:pic>
    </p:spTree>
    <p:extLst>
      <p:ext uri="{BB962C8B-B14F-4D97-AF65-F5344CB8AC3E}">
        <p14:creationId xmlns:p14="http://schemas.microsoft.com/office/powerpoint/2010/main" val="28043756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AAA58FE-C7A7-83B6-ADD2-C2DC17B4645C}"/>
              </a:ext>
            </a:extLst>
          </p:cNvPr>
          <p:cNvSpPr>
            <a:spLocks noGrp="1"/>
          </p:cNvSpPr>
          <p:nvPr>
            <p:ph type="body" sz="quarter" idx="14"/>
          </p:nvPr>
        </p:nvSpPr>
        <p:spPr/>
        <p:txBody>
          <a:bodyPr/>
          <a:lstStyle/>
          <a:p>
            <a:pPr marL="0" indent="0">
              <a:buNone/>
            </a:pPr>
            <a:r>
              <a:rPr lang="en-US" dirty="0"/>
              <a:t>At the completion of this section, participants should be able to:</a:t>
            </a:r>
          </a:p>
          <a:p>
            <a:pPr marL="0" indent="0">
              <a:buNone/>
            </a:pPr>
            <a:endParaRPr lang="en-US" dirty="0"/>
          </a:p>
          <a:p>
            <a:pPr marL="514338" indent="-514338">
              <a:buFont typeface="+mj-lt"/>
              <a:buAutoNum type="arabicPeriod"/>
            </a:pPr>
            <a:r>
              <a:rPr lang="en-US" dirty="0"/>
              <a:t>Have a framework to guide recommendations regarding driving in people living with heart failure</a:t>
            </a:r>
          </a:p>
          <a:p>
            <a:pPr marL="514338" indent="-514338">
              <a:buFont typeface="+mj-lt"/>
              <a:buAutoNum type="arabicPeriod"/>
            </a:pPr>
            <a:r>
              <a:rPr lang="en-US" dirty="0"/>
              <a:t>To appreciate the different recommendations with commercial versus personal driving</a:t>
            </a:r>
          </a:p>
          <a:p>
            <a:endParaRPr lang="en-US" dirty="0"/>
          </a:p>
          <a:p>
            <a:endParaRPr lang="en-CA" dirty="0"/>
          </a:p>
        </p:txBody>
      </p:sp>
      <p:sp>
        <p:nvSpPr>
          <p:cNvPr id="8" name="Content Placeholder 7">
            <a:extLst>
              <a:ext uri="{FF2B5EF4-FFF2-40B4-BE49-F238E27FC236}">
                <a16:creationId xmlns:a16="http://schemas.microsoft.com/office/drawing/2014/main" id="{00B29F85-F646-40E1-8D8F-3F37830CD612}"/>
              </a:ext>
            </a:extLst>
          </p:cNvPr>
          <p:cNvSpPr>
            <a:spLocks noGrp="1"/>
          </p:cNvSpPr>
          <p:nvPr>
            <p:ph idx="1"/>
          </p:nvPr>
        </p:nvSpPr>
        <p:spPr/>
        <p:txBody>
          <a:bodyPr>
            <a:normAutofit/>
          </a:bodyPr>
          <a:lstStyle/>
          <a:p>
            <a:r>
              <a:rPr lang="en-US" dirty="0"/>
              <a:t>OBJECTIVES</a:t>
            </a:r>
          </a:p>
        </p:txBody>
      </p:sp>
      <p:pic>
        <p:nvPicPr>
          <p:cNvPr id="9" name="Google Shape;57;p13">
            <a:extLst>
              <a:ext uri="{FF2B5EF4-FFF2-40B4-BE49-F238E27FC236}">
                <a16:creationId xmlns:a16="http://schemas.microsoft.com/office/drawing/2014/main" id="{297BBDE9-124E-5B62-15A5-804A9207DC49}"/>
              </a:ext>
            </a:extLst>
          </p:cNvPr>
          <p:cNvPicPr preferRelativeResize="0"/>
          <p:nvPr/>
        </p:nvPicPr>
        <p:blipFill>
          <a:blip r:embed="rId3">
            <a:alphaModFix/>
          </a:blip>
          <a:stretch>
            <a:fillRect/>
          </a:stretch>
        </p:blipFill>
        <p:spPr>
          <a:xfrm>
            <a:off x="76200" y="5604262"/>
            <a:ext cx="1498805" cy="468900"/>
          </a:xfrm>
          <a:prstGeom prst="rect">
            <a:avLst/>
          </a:prstGeom>
          <a:noFill/>
          <a:ln>
            <a:noFill/>
          </a:ln>
        </p:spPr>
      </p:pic>
      <p:sp>
        <p:nvSpPr>
          <p:cNvPr id="5" name="Date Placeholder 4">
            <a:extLst>
              <a:ext uri="{FF2B5EF4-FFF2-40B4-BE49-F238E27FC236}">
                <a16:creationId xmlns:a16="http://schemas.microsoft.com/office/drawing/2014/main" id="{D5391C60-610A-A2FD-2E81-75C587305C57}"/>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2319978670"/>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32EF7B0-4547-F8D7-63CC-8C39FA6C24F7}"/>
              </a:ext>
            </a:extLst>
          </p:cNvPr>
          <p:cNvSpPr txBox="1"/>
          <p:nvPr/>
        </p:nvSpPr>
        <p:spPr>
          <a:xfrm>
            <a:off x="925224" y="3757628"/>
            <a:ext cx="1907378" cy="1477328"/>
          </a:xfrm>
          <a:prstGeom prst="rect">
            <a:avLst/>
          </a:prstGeom>
          <a:noFill/>
        </p:spPr>
        <p:txBody>
          <a:bodyPr wrap="square" rtlCol="0">
            <a:spAutoFit/>
          </a:bodyPr>
          <a:lstStyle/>
          <a:p>
            <a:r>
              <a:rPr lang="fr-FR" dirty="0"/>
              <a:t>Peter G. Guerra, MD CM</a:t>
            </a:r>
          </a:p>
          <a:p>
            <a:r>
              <a:rPr lang="fr-FR" dirty="0"/>
              <a:t>Institut de Cardiologie de Montréal</a:t>
            </a:r>
          </a:p>
        </p:txBody>
      </p:sp>
      <p:sp>
        <p:nvSpPr>
          <p:cNvPr id="11" name="TextBox 10">
            <a:extLst>
              <a:ext uri="{FF2B5EF4-FFF2-40B4-BE49-F238E27FC236}">
                <a16:creationId xmlns:a16="http://schemas.microsoft.com/office/drawing/2014/main" id="{53B2DCB8-3184-9DC3-FDFB-7305C7F75465}"/>
              </a:ext>
            </a:extLst>
          </p:cNvPr>
          <p:cNvSpPr txBox="1"/>
          <p:nvPr/>
        </p:nvSpPr>
        <p:spPr>
          <a:xfrm>
            <a:off x="3099304" y="3757627"/>
            <a:ext cx="1678780" cy="1477328"/>
          </a:xfrm>
          <a:prstGeom prst="rect">
            <a:avLst/>
          </a:prstGeom>
          <a:noFill/>
        </p:spPr>
        <p:txBody>
          <a:bodyPr wrap="square" rtlCol="0">
            <a:spAutoFit/>
          </a:bodyPr>
          <a:lstStyle/>
          <a:p>
            <a:r>
              <a:rPr lang="en-US" dirty="0"/>
              <a:t>Christopher S. Simpson MD</a:t>
            </a:r>
          </a:p>
          <a:p>
            <a:r>
              <a:rPr lang="en-US" dirty="0"/>
              <a:t>Queen’s University</a:t>
            </a:r>
          </a:p>
          <a:p>
            <a:endParaRPr lang="en-US" dirty="0"/>
          </a:p>
        </p:txBody>
      </p:sp>
      <p:sp>
        <p:nvSpPr>
          <p:cNvPr id="12" name="TextBox 11">
            <a:extLst>
              <a:ext uri="{FF2B5EF4-FFF2-40B4-BE49-F238E27FC236}">
                <a16:creationId xmlns:a16="http://schemas.microsoft.com/office/drawing/2014/main" id="{D4BF0A5B-5620-B685-9FD6-6A64EEBF3813}"/>
              </a:ext>
            </a:extLst>
          </p:cNvPr>
          <p:cNvSpPr txBox="1"/>
          <p:nvPr/>
        </p:nvSpPr>
        <p:spPr>
          <a:xfrm>
            <a:off x="5271004" y="3810014"/>
            <a:ext cx="1678780" cy="1200329"/>
          </a:xfrm>
          <a:prstGeom prst="rect">
            <a:avLst/>
          </a:prstGeom>
          <a:noFill/>
        </p:spPr>
        <p:txBody>
          <a:bodyPr wrap="square" rtlCol="0">
            <a:spAutoFit/>
          </a:bodyPr>
          <a:lstStyle/>
          <a:p>
            <a:r>
              <a:rPr lang="en-US" dirty="0"/>
              <a:t>Harriette Van Spall MD MPH</a:t>
            </a:r>
          </a:p>
          <a:p>
            <a:r>
              <a:rPr lang="en-US" dirty="0"/>
              <a:t>McMaster University</a:t>
            </a:r>
          </a:p>
        </p:txBody>
      </p:sp>
      <p:sp>
        <p:nvSpPr>
          <p:cNvPr id="13" name="TextBox 12">
            <a:extLst>
              <a:ext uri="{FF2B5EF4-FFF2-40B4-BE49-F238E27FC236}">
                <a16:creationId xmlns:a16="http://schemas.microsoft.com/office/drawing/2014/main" id="{F5E07501-BF80-3A74-9A67-89D7CD334CB7}"/>
              </a:ext>
            </a:extLst>
          </p:cNvPr>
          <p:cNvSpPr txBox="1"/>
          <p:nvPr/>
        </p:nvSpPr>
        <p:spPr>
          <a:xfrm>
            <a:off x="7381389" y="3810014"/>
            <a:ext cx="1678780" cy="1477328"/>
          </a:xfrm>
          <a:prstGeom prst="rect">
            <a:avLst/>
          </a:prstGeom>
          <a:noFill/>
        </p:spPr>
        <p:txBody>
          <a:bodyPr wrap="square" rtlCol="0">
            <a:spAutoFit/>
          </a:bodyPr>
          <a:lstStyle/>
          <a:p>
            <a:r>
              <a:rPr lang="en-US" dirty="0"/>
              <a:t>Christopher B. Fordyce MD</a:t>
            </a:r>
          </a:p>
          <a:p>
            <a:r>
              <a:rPr lang="en-US" dirty="0"/>
              <a:t>University of British Columbia</a:t>
            </a:r>
          </a:p>
        </p:txBody>
      </p:sp>
      <p:sp>
        <p:nvSpPr>
          <p:cNvPr id="5" name="TextBox 4">
            <a:extLst>
              <a:ext uri="{FF2B5EF4-FFF2-40B4-BE49-F238E27FC236}">
                <a16:creationId xmlns:a16="http://schemas.microsoft.com/office/drawing/2014/main" id="{DB1F8FFE-B50C-061A-9005-29DC1652F6B0}"/>
              </a:ext>
            </a:extLst>
          </p:cNvPr>
          <p:cNvSpPr txBox="1"/>
          <p:nvPr/>
        </p:nvSpPr>
        <p:spPr>
          <a:xfrm>
            <a:off x="9307224" y="3826855"/>
            <a:ext cx="1828800" cy="1200329"/>
          </a:xfrm>
          <a:prstGeom prst="rect">
            <a:avLst/>
          </a:prstGeom>
          <a:noFill/>
        </p:spPr>
        <p:txBody>
          <a:bodyPr wrap="square" rtlCol="0">
            <a:spAutoFit/>
          </a:bodyPr>
          <a:lstStyle/>
          <a:p>
            <a:r>
              <a:rPr lang="en-US" dirty="0"/>
              <a:t>Julia Cadrin-Tourigny MD PhD</a:t>
            </a:r>
          </a:p>
          <a:p>
            <a:r>
              <a:rPr lang="en-US" dirty="0"/>
              <a:t>Montreal Heart Institute</a:t>
            </a:r>
          </a:p>
        </p:txBody>
      </p:sp>
      <p:pic>
        <p:nvPicPr>
          <p:cNvPr id="2050" name="Picture 2" descr="Vascular 2023">
            <a:extLst>
              <a:ext uri="{FF2B5EF4-FFF2-40B4-BE49-F238E27FC236}">
                <a16:creationId xmlns:a16="http://schemas.microsoft.com/office/drawing/2014/main" id="{58D62ED1-52BD-4796-E0BD-8C15B9E0458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395"/>
          <a:stretch/>
        </p:blipFill>
        <p:spPr bwMode="auto">
          <a:xfrm>
            <a:off x="914400" y="2159977"/>
            <a:ext cx="1689603" cy="14700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r. Chris Simpson">
            <a:extLst>
              <a:ext uri="{FF2B5EF4-FFF2-40B4-BE49-F238E27FC236}">
                <a16:creationId xmlns:a16="http://schemas.microsoft.com/office/drawing/2014/main" id="{C64561E8-7806-DC91-EE94-4FDB7E6FE1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23" r="7210" b="20321"/>
          <a:stretch/>
        </p:blipFill>
        <p:spPr bwMode="auto">
          <a:xfrm>
            <a:off x="3112508" y="2140756"/>
            <a:ext cx="1612703" cy="14573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A9DE856-CBC1-854F-BCF0-308781DB2D93}"/>
              </a:ext>
            </a:extLst>
          </p:cNvPr>
          <p:cNvPicPr>
            <a:picLocks noChangeAspect="1"/>
          </p:cNvPicPr>
          <p:nvPr/>
        </p:nvPicPr>
        <p:blipFill rotWithShape="1">
          <a:blip r:embed="rId5"/>
          <a:srcRect t="5268" r="3369" b="27596"/>
          <a:stretch/>
        </p:blipFill>
        <p:spPr>
          <a:xfrm>
            <a:off x="5107236" y="2057400"/>
            <a:ext cx="1842548" cy="1600200"/>
          </a:xfrm>
          <a:prstGeom prst="rect">
            <a:avLst/>
          </a:prstGeom>
        </p:spPr>
      </p:pic>
      <p:pic>
        <p:nvPicPr>
          <p:cNvPr id="2054" name="Picture 6" descr="Christopher B. Fordyce | Scientists | Centre for Advancing Health Outcomes">
            <a:extLst>
              <a:ext uri="{FF2B5EF4-FFF2-40B4-BE49-F238E27FC236}">
                <a16:creationId xmlns:a16="http://schemas.microsoft.com/office/drawing/2014/main" id="{0F283807-2408-79B8-0409-8D3321FD239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47" r="7823" b="22222"/>
          <a:stretch/>
        </p:blipFill>
        <p:spPr bwMode="auto">
          <a:xfrm>
            <a:off x="7228444" y="2057400"/>
            <a:ext cx="1831726"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Julia CADRIN-TOURIGNY | Doctor of Medicine | Montreal Heart Institute,  Montréal | Department of Medicine | Research profile">
            <a:extLst>
              <a:ext uri="{FF2B5EF4-FFF2-40B4-BE49-F238E27FC236}">
                <a16:creationId xmlns:a16="http://schemas.microsoft.com/office/drawing/2014/main" id="{47D0B61F-9490-D3A7-4005-9743A52300F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346" r="10515" b="21933"/>
          <a:stretch/>
        </p:blipFill>
        <p:spPr bwMode="auto">
          <a:xfrm>
            <a:off x="9318952" y="2091060"/>
            <a:ext cx="1647173" cy="1546662"/>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9DB9113C-55C0-3834-4CF5-F8D52AC9DD3A}"/>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
        <p:nvSpPr>
          <p:cNvPr id="9" name="Content Placeholder 8">
            <a:extLst>
              <a:ext uri="{FF2B5EF4-FFF2-40B4-BE49-F238E27FC236}">
                <a16:creationId xmlns:a16="http://schemas.microsoft.com/office/drawing/2014/main" id="{DD6A2AAB-C69A-FAFF-8037-6026988437E8}"/>
              </a:ext>
            </a:extLst>
          </p:cNvPr>
          <p:cNvSpPr>
            <a:spLocks noGrp="1"/>
          </p:cNvSpPr>
          <p:nvPr>
            <p:ph idx="1"/>
          </p:nvPr>
        </p:nvSpPr>
        <p:spPr/>
        <p:txBody>
          <a:bodyPr/>
          <a:lstStyle/>
          <a:p>
            <a:r>
              <a:rPr lang="en-US" dirty="0"/>
              <a:t>Speakers</a:t>
            </a:r>
            <a:endParaRPr lang="en-CA" dirty="0"/>
          </a:p>
        </p:txBody>
      </p:sp>
    </p:spTree>
    <p:extLst>
      <p:ext uri="{BB962C8B-B14F-4D97-AF65-F5344CB8AC3E}">
        <p14:creationId xmlns:p14="http://schemas.microsoft.com/office/powerpoint/2010/main" val="23488894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62907A-5323-01A4-630D-38321AD94055}"/>
              </a:ext>
            </a:extLst>
          </p:cNvPr>
          <p:cNvSpPr>
            <a:spLocks noGrp="1"/>
          </p:cNvSpPr>
          <p:nvPr>
            <p:ph type="body" sz="quarter" idx="14"/>
          </p:nvPr>
        </p:nvSpPr>
        <p:spPr/>
        <p:txBody>
          <a:bodyPr>
            <a:normAutofit fontScale="85000" lnSpcReduction="20000"/>
          </a:bodyPr>
          <a:lstStyle/>
          <a:p>
            <a:pPr marL="0" indent="0">
              <a:buNone/>
            </a:pPr>
            <a:r>
              <a:rPr lang="en-CA" dirty="0"/>
              <a:t>58 F  being discharged after hospitalization for Heart Failure</a:t>
            </a:r>
          </a:p>
          <a:p>
            <a:pPr marL="0" indent="0">
              <a:buNone/>
            </a:pPr>
            <a:r>
              <a:rPr lang="en-CA" dirty="0"/>
              <a:t>Past history of </a:t>
            </a:r>
            <a:r>
              <a:rPr lang="en-CA" dirty="0" err="1"/>
              <a:t>HFrEF</a:t>
            </a:r>
            <a:r>
              <a:rPr lang="en-CA" dirty="0"/>
              <a:t> (2018)</a:t>
            </a:r>
          </a:p>
          <a:p>
            <a:pPr lvl="1">
              <a:buFont typeface="Wingdings" pitchFamily="2" charset="2"/>
              <a:buChar char="§"/>
            </a:pPr>
            <a:r>
              <a:rPr lang="en-CA" dirty="0"/>
              <a:t>Chemotherapy induced, on target dose GDMT</a:t>
            </a:r>
          </a:p>
          <a:p>
            <a:pPr lvl="1">
              <a:buFont typeface="Wingdings" pitchFamily="2" charset="2"/>
              <a:buChar char="§"/>
            </a:pPr>
            <a:r>
              <a:rPr lang="en-CA" dirty="0"/>
              <a:t>Had primary prophylactic ICD inserted 1 year ago</a:t>
            </a:r>
          </a:p>
          <a:p>
            <a:pPr marL="0" indent="0">
              <a:buNone/>
            </a:pPr>
            <a:r>
              <a:rPr lang="en-CA" dirty="0"/>
              <a:t>In-hospital Echo</a:t>
            </a:r>
          </a:p>
          <a:p>
            <a:pPr lvl="1">
              <a:buFont typeface="Wingdings" pitchFamily="2" charset="2"/>
              <a:buChar char="§"/>
            </a:pPr>
            <a:r>
              <a:rPr lang="en-CA" dirty="0"/>
              <a:t>Mildly dilated LV, global dysfunction, LVEF 35%, Grade II diastolic dysfunction, mild pulmonary hypertension, normal RV</a:t>
            </a:r>
          </a:p>
          <a:p>
            <a:pPr marL="0" indent="0">
              <a:buNone/>
            </a:pPr>
            <a:r>
              <a:rPr lang="en-CA" dirty="0"/>
              <a:t>Being discharged on oral therapy</a:t>
            </a:r>
          </a:p>
          <a:p>
            <a:pPr lvl="1">
              <a:buFont typeface="Wingdings" pitchFamily="2" charset="2"/>
              <a:buChar char="§"/>
            </a:pPr>
            <a:r>
              <a:rPr lang="en-CA" dirty="0"/>
              <a:t>No rest dyspnea or orthopnea, but has dyspnea on climbing 1 flight of stairs or walking 1-2 blocks on flat surface</a:t>
            </a:r>
          </a:p>
          <a:p>
            <a:pPr marL="0" indent="0">
              <a:buNone/>
            </a:pPr>
            <a:r>
              <a:rPr lang="en-CA" dirty="0"/>
              <a:t>School bus driving? Private vehicle driving?</a:t>
            </a:r>
          </a:p>
          <a:p>
            <a:endParaRPr lang="en-CA" dirty="0"/>
          </a:p>
        </p:txBody>
      </p:sp>
      <p:sp>
        <p:nvSpPr>
          <p:cNvPr id="4" name="Content Placeholder 3">
            <a:extLst>
              <a:ext uri="{FF2B5EF4-FFF2-40B4-BE49-F238E27FC236}">
                <a16:creationId xmlns:a16="http://schemas.microsoft.com/office/drawing/2014/main" id="{C3731825-531E-8FD6-B9AD-D79A30B67047}"/>
              </a:ext>
            </a:extLst>
          </p:cNvPr>
          <p:cNvSpPr>
            <a:spLocks noGrp="1"/>
          </p:cNvSpPr>
          <p:nvPr>
            <p:ph idx="1"/>
          </p:nvPr>
        </p:nvSpPr>
        <p:spPr/>
        <p:txBody>
          <a:bodyPr>
            <a:normAutofit/>
          </a:bodyPr>
          <a:lstStyle/>
          <a:p>
            <a:pPr marL="0" indent="0">
              <a:buNone/>
            </a:pPr>
            <a:r>
              <a:rPr lang="en-US" dirty="0"/>
              <a:t>Case 1</a:t>
            </a:r>
            <a:endParaRPr lang="en-CA" dirty="0"/>
          </a:p>
        </p:txBody>
      </p:sp>
      <p:sp>
        <p:nvSpPr>
          <p:cNvPr id="6" name="Date Placeholder 5">
            <a:extLst>
              <a:ext uri="{FF2B5EF4-FFF2-40B4-BE49-F238E27FC236}">
                <a16:creationId xmlns:a16="http://schemas.microsoft.com/office/drawing/2014/main" id="{DCA308C9-69EB-3758-AE17-811431DC6A5E}"/>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pic>
        <p:nvPicPr>
          <p:cNvPr id="2" name="Google Shape;57;p13">
            <a:extLst>
              <a:ext uri="{FF2B5EF4-FFF2-40B4-BE49-F238E27FC236}">
                <a16:creationId xmlns:a16="http://schemas.microsoft.com/office/drawing/2014/main" id="{FBB385AB-2833-E6C5-5F7C-DEDA8CA87B0C}"/>
              </a:ext>
            </a:extLst>
          </p:cNvPr>
          <p:cNvPicPr preferRelativeResize="0"/>
          <p:nvPr/>
        </p:nvPicPr>
        <p:blipFill>
          <a:blip r:embed="rId2">
            <a:alphaModFix/>
          </a:blip>
          <a:stretch>
            <a:fillRect/>
          </a:stretch>
        </p:blipFill>
        <p:spPr>
          <a:xfrm>
            <a:off x="76200" y="5599283"/>
            <a:ext cx="1498805" cy="468900"/>
          </a:xfrm>
          <a:prstGeom prst="rect">
            <a:avLst/>
          </a:prstGeom>
          <a:noFill/>
          <a:ln>
            <a:noFill/>
          </a:ln>
        </p:spPr>
      </p:pic>
    </p:spTree>
    <p:extLst>
      <p:ext uri="{BB962C8B-B14F-4D97-AF65-F5344CB8AC3E}">
        <p14:creationId xmlns:p14="http://schemas.microsoft.com/office/powerpoint/2010/main" val="2173414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5772F7-9857-F4CF-44E1-DB8AB25EC467}"/>
              </a:ext>
            </a:extLst>
          </p:cNvPr>
          <p:cNvSpPr>
            <a:spLocks noGrp="1"/>
          </p:cNvSpPr>
          <p:nvPr>
            <p:ph type="body" sz="quarter" idx="14"/>
          </p:nvPr>
        </p:nvSpPr>
        <p:spPr/>
        <p: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400" dirty="0">
                <a:latin typeface="Arial" panose="020B0604020202020204" pitchFamily="34" charset="0"/>
                <a:ea typeface="Times New Roman" panose="02020603050405020304" pitchFamily="18" charset="0"/>
                <a:cs typeface="Arial" panose="020B0604020202020204" pitchFamily="34" charset="0"/>
              </a:rPr>
              <a:t>Cardiac Death in HF </a:t>
            </a:r>
          </a:p>
          <a:p>
            <a:pPr algn="just" eaLnBrk="0" fontAlgn="base" hangingPunct="0">
              <a:spcBef>
                <a:spcPct val="0"/>
              </a:spcBef>
              <a:spcAft>
                <a:spcPct val="0"/>
              </a:spcAft>
              <a:buFont typeface="Wingdings" pitchFamily="2" charset="2"/>
              <a:buChar char="§"/>
            </a:pPr>
            <a:r>
              <a:rPr lang="en-US" altLang="en-US" sz="2400" dirty="0">
                <a:latin typeface="Arial" panose="020B0604020202020204" pitchFamily="34" charset="0"/>
                <a:ea typeface="Times New Roman" panose="02020603050405020304" pitchFamily="18" charset="0"/>
                <a:cs typeface="Arial" panose="020B0604020202020204" pitchFamily="34" charset="0"/>
              </a:rPr>
              <a:t>Pump failure </a:t>
            </a:r>
          </a:p>
          <a:p>
            <a:pPr algn="just" eaLnBrk="0" fontAlgn="base" hangingPunct="0">
              <a:spcBef>
                <a:spcPct val="0"/>
              </a:spcBef>
              <a:spcAft>
                <a:spcPct val="0"/>
              </a:spcAft>
              <a:buFont typeface="Wingdings" pitchFamily="2" charset="2"/>
              <a:buChar char="§"/>
            </a:pPr>
            <a:r>
              <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Sudden Cardiac Death (SCD) / Incapacitation (SCI) </a:t>
            </a:r>
          </a:p>
          <a:p>
            <a:pPr lvl="1" algn="just" eaLnBrk="0" fontAlgn="base" hangingPunct="0">
              <a:spcBef>
                <a:spcPct val="0"/>
              </a:spcBef>
              <a:spcAft>
                <a:spcPct val="0"/>
              </a:spcAft>
              <a:buFont typeface="Wingdings" pitchFamily="2" charset="2"/>
              <a:buChar char="§"/>
            </a:pPr>
            <a:r>
              <a:rPr lang="en-US" altLang="en-US" sz="2000" dirty="0">
                <a:latin typeface="Arial" panose="020B0604020202020204" pitchFamily="34" charset="0"/>
                <a:ea typeface="Times New Roman" panose="02020603050405020304" pitchFamily="18" charset="0"/>
                <a:cs typeface="Arial" panose="020B0604020202020204" pitchFamily="34" charset="0"/>
              </a:rPr>
              <a:t>relevant to driving, typically </a:t>
            </a: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ventricular arrhythmias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eaLnBrk="0" fontAlgn="base" hangingPunct="0">
              <a:spcBef>
                <a:spcPct val="0"/>
              </a:spcBef>
              <a:spcAft>
                <a:spcPct val="0"/>
              </a:spcAft>
              <a:buNone/>
            </a:pPr>
            <a:r>
              <a:rPr lang="en-US" alt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cceptable annual risk of SCD / SCI</a:t>
            </a:r>
          </a:p>
          <a:p>
            <a:pPr algn="just" eaLnBrk="0" fontAlgn="base" hangingPunct="0">
              <a:spcBef>
                <a:spcPct val="0"/>
              </a:spcBef>
              <a:spcAft>
                <a:spcPct val="0"/>
              </a:spcAft>
              <a:buFont typeface="Wingdings" pitchFamily="2" charset="2"/>
              <a:buChar char="§"/>
            </a:pPr>
            <a:r>
              <a:rPr lang="en-US" alt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P</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rivate drivers = 22% </a:t>
            </a:r>
          </a:p>
          <a:p>
            <a:pPr algn="just" eaLnBrk="0" fontAlgn="base" hangingPunct="0">
              <a:spcBef>
                <a:spcPct val="0"/>
              </a:spcBef>
              <a:spcAft>
                <a:spcPct val="0"/>
              </a:spcAft>
              <a:buFont typeface="Wingdings" pitchFamily="2" charset="2"/>
              <a:buChar char="§"/>
            </a:pPr>
            <a:r>
              <a:rPr lang="en-US" alt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ommercial drivers = 1%</a:t>
            </a:r>
            <a:endParaRPr kumimoji="0" lang="en-US" altLang="en-US" sz="36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endParaRPr lang="en-CA" dirty="0"/>
          </a:p>
        </p:txBody>
      </p:sp>
      <p:sp>
        <p:nvSpPr>
          <p:cNvPr id="9" name="Content Placeholder 8">
            <a:extLst>
              <a:ext uri="{FF2B5EF4-FFF2-40B4-BE49-F238E27FC236}">
                <a16:creationId xmlns:a16="http://schemas.microsoft.com/office/drawing/2014/main" id="{AF4006A6-04D4-ABE5-1C3D-7369867D1B80}"/>
              </a:ext>
            </a:extLst>
          </p:cNvPr>
          <p:cNvSpPr>
            <a:spLocks noGrp="1"/>
          </p:cNvSpPr>
          <p:nvPr>
            <p:ph idx="1"/>
          </p:nvPr>
        </p:nvSpPr>
        <p:spPr/>
        <p:txBody>
          <a:bodyPr/>
          <a:lstStyle/>
          <a:p>
            <a:r>
              <a:rPr lang="en-US" sz="4400" b="1" dirty="0"/>
              <a:t>Heart Failure (HF)</a:t>
            </a:r>
            <a:endParaRPr lang="en-CA" dirty="0"/>
          </a:p>
        </p:txBody>
      </p:sp>
      <p:sp>
        <p:nvSpPr>
          <p:cNvPr id="5" name="Date Placeholder 4">
            <a:extLst>
              <a:ext uri="{FF2B5EF4-FFF2-40B4-BE49-F238E27FC236}">
                <a16:creationId xmlns:a16="http://schemas.microsoft.com/office/drawing/2014/main" id="{0CABFF9D-3335-C185-A90B-9559DF993D78}"/>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
        <p:nvSpPr>
          <p:cNvPr id="7" name="TextBox 6">
            <a:extLst>
              <a:ext uri="{FF2B5EF4-FFF2-40B4-BE49-F238E27FC236}">
                <a16:creationId xmlns:a16="http://schemas.microsoft.com/office/drawing/2014/main" id="{784E14E5-9564-6AF6-9851-CFE0931F449C}"/>
              </a:ext>
            </a:extLst>
          </p:cNvPr>
          <p:cNvSpPr txBox="1"/>
          <p:nvPr/>
        </p:nvSpPr>
        <p:spPr>
          <a:xfrm>
            <a:off x="2400300" y="5284117"/>
            <a:ext cx="7391400" cy="738664"/>
          </a:xfrm>
          <a:prstGeom prst="rect">
            <a:avLst/>
          </a:prstGeom>
          <a:noFill/>
        </p:spPr>
        <p:txBody>
          <a:bodyPr wrap="square">
            <a:spAutoFit/>
          </a:bodyPr>
          <a:lstStyle/>
          <a:p>
            <a:pPr algn="l"/>
            <a:r>
              <a:rPr lang="en-CA" sz="1400" b="0" i="0" dirty="0">
                <a:solidFill>
                  <a:srgbClr val="000000"/>
                </a:solidFill>
                <a:effectLst/>
                <a:latin typeface="Arial" panose="020B0604020202020204" pitchFamily="34" charset="0"/>
                <a:cs typeface="Arial" panose="020B0604020202020204" pitchFamily="34" charset="0"/>
              </a:rPr>
              <a:t>Van Spall HGC, Lee SF, </a:t>
            </a:r>
            <a:r>
              <a:rPr lang="en-CA" sz="1400" b="0" i="0" dirty="0" err="1">
                <a:solidFill>
                  <a:srgbClr val="000000"/>
                </a:solidFill>
                <a:effectLst/>
                <a:latin typeface="Arial" panose="020B0604020202020204" pitchFamily="34" charset="0"/>
                <a:cs typeface="Arial" panose="020B0604020202020204" pitchFamily="34" charset="0"/>
              </a:rPr>
              <a:t>Xie</a:t>
            </a:r>
            <a:r>
              <a:rPr lang="en-CA" sz="1400" b="0" i="0" dirty="0">
                <a:solidFill>
                  <a:srgbClr val="000000"/>
                </a:solidFill>
                <a:effectLst/>
                <a:latin typeface="Arial" panose="020B0604020202020204" pitchFamily="34" charset="0"/>
                <a:cs typeface="Arial" panose="020B0604020202020204" pitchFamily="34" charset="0"/>
              </a:rPr>
              <a:t> F, et al. JAMA 2019; 321(8): 753-61.</a:t>
            </a:r>
          </a:p>
          <a:p>
            <a:pPr algn="l"/>
            <a:r>
              <a:rPr lang="en-CA" sz="1400" b="0" i="0" dirty="0">
                <a:solidFill>
                  <a:srgbClr val="000000"/>
                </a:solidFill>
                <a:effectLst/>
                <a:latin typeface="Arial" panose="020B0604020202020204" pitchFamily="34" charset="0"/>
                <a:cs typeface="Arial" panose="020B0604020202020204" pitchFamily="34" charset="0"/>
              </a:rPr>
              <a:t>Lombardi C, </a:t>
            </a:r>
            <a:r>
              <a:rPr lang="en-CA" sz="1400" b="0" i="0" dirty="0" err="1">
                <a:solidFill>
                  <a:srgbClr val="000000"/>
                </a:solidFill>
                <a:effectLst/>
                <a:latin typeface="Arial" panose="020B0604020202020204" pitchFamily="34" charset="0"/>
                <a:cs typeface="Arial" panose="020B0604020202020204" pitchFamily="34" charset="0"/>
              </a:rPr>
              <a:t>Peveri</a:t>
            </a:r>
            <a:r>
              <a:rPr lang="en-CA" sz="1400" b="0" i="0" dirty="0">
                <a:solidFill>
                  <a:srgbClr val="000000"/>
                </a:solidFill>
                <a:effectLst/>
                <a:latin typeface="Arial" panose="020B0604020202020204" pitchFamily="34" charset="0"/>
                <a:cs typeface="Arial" panose="020B0604020202020204" pitchFamily="34" charset="0"/>
              </a:rPr>
              <a:t> G, </a:t>
            </a:r>
            <a:r>
              <a:rPr lang="en-CA" sz="1400" b="0" i="0" dirty="0" err="1">
                <a:solidFill>
                  <a:srgbClr val="000000"/>
                </a:solidFill>
                <a:effectLst/>
                <a:latin typeface="Arial" panose="020B0604020202020204" pitchFamily="34" charset="0"/>
                <a:cs typeface="Arial" panose="020B0604020202020204" pitchFamily="34" charset="0"/>
              </a:rPr>
              <a:t>Cani</a:t>
            </a:r>
            <a:r>
              <a:rPr lang="en-CA" sz="1400" b="0" i="0" dirty="0">
                <a:solidFill>
                  <a:srgbClr val="000000"/>
                </a:solidFill>
                <a:effectLst/>
                <a:latin typeface="Arial" panose="020B0604020202020204" pitchFamily="34" charset="0"/>
                <a:cs typeface="Arial" panose="020B0604020202020204" pitchFamily="34" charset="0"/>
              </a:rPr>
              <a:t> D, et al. ESC Heart Fail 2020; 7(5): 2650-61</a:t>
            </a:r>
          </a:p>
          <a:p>
            <a:pPr algn="l"/>
            <a:r>
              <a:rPr lang="en-CA" sz="1400" b="0" i="0" dirty="0">
                <a:solidFill>
                  <a:srgbClr val="000000"/>
                </a:solidFill>
                <a:effectLst/>
                <a:latin typeface="Arial" panose="020B0604020202020204" pitchFamily="34" charset="0"/>
                <a:cs typeface="Arial" panose="020B0604020202020204" pitchFamily="34" charset="0"/>
              </a:rPr>
              <a:t>Desai AS, </a:t>
            </a:r>
            <a:r>
              <a:rPr lang="en-CA" sz="1400" b="0" i="0" dirty="0" err="1">
                <a:solidFill>
                  <a:srgbClr val="000000"/>
                </a:solidFill>
                <a:effectLst/>
                <a:latin typeface="Arial" panose="020B0604020202020204" pitchFamily="34" charset="0"/>
                <a:cs typeface="Arial" panose="020B0604020202020204" pitchFamily="34" charset="0"/>
              </a:rPr>
              <a:t>Jhund</a:t>
            </a:r>
            <a:r>
              <a:rPr lang="en-CA" sz="1400" b="0" i="0" dirty="0">
                <a:solidFill>
                  <a:srgbClr val="000000"/>
                </a:solidFill>
                <a:effectLst/>
                <a:latin typeface="Arial" panose="020B0604020202020204" pitchFamily="34" charset="0"/>
                <a:cs typeface="Arial" panose="020B0604020202020204" pitchFamily="34" charset="0"/>
              </a:rPr>
              <a:t> PS, Claggett BL, et al. JAMA cardiology 2022; 7(12): 1227-34</a:t>
            </a:r>
          </a:p>
        </p:txBody>
      </p:sp>
      <p:pic>
        <p:nvPicPr>
          <p:cNvPr id="8" name="Google Shape;57;p13">
            <a:extLst>
              <a:ext uri="{FF2B5EF4-FFF2-40B4-BE49-F238E27FC236}">
                <a16:creationId xmlns:a16="http://schemas.microsoft.com/office/drawing/2014/main" id="{E414E083-75A4-DE6F-3F39-D1977632DBB2}"/>
              </a:ext>
            </a:extLst>
          </p:cNvPr>
          <p:cNvPicPr preferRelativeResize="0"/>
          <p:nvPr/>
        </p:nvPicPr>
        <p:blipFill>
          <a:blip r:embed="rId2">
            <a:alphaModFix/>
          </a:blip>
          <a:stretch>
            <a:fillRect/>
          </a:stretch>
        </p:blipFill>
        <p:spPr>
          <a:xfrm>
            <a:off x="76200" y="5594818"/>
            <a:ext cx="1498805" cy="468900"/>
          </a:xfrm>
          <a:prstGeom prst="rect">
            <a:avLst/>
          </a:prstGeom>
          <a:noFill/>
          <a:ln>
            <a:noFill/>
          </a:ln>
        </p:spPr>
      </p:pic>
    </p:spTree>
    <p:extLst>
      <p:ext uri="{BB962C8B-B14F-4D97-AF65-F5344CB8AC3E}">
        <p14:creationId xmlns:p14="http://schemas.microsoft.com/office/powerpoint/2010/main" val="6891168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4451C42-6D77-591C-56E9-3A864D702F32}"/>
              </a:ext>
            </a:extLst>
          </p:cNvPr>
          <p:cNvSpPr>
            <a:spLocks noGrp="1"/>
          </p:cNvSpPr>
          <p:nvPr>
            <p:ph type="body" sz="quarter" idx="14"/>
          </p:nvPr>
        </p:nvSpPr>
        <p:spPr/>
        <p: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Rates of SCD in HF increase with</a:t>
            </a:r>
          </a:p>
          <a:p>
            <a:pPr algn="just" eaLnBrk="0" fontAlgn="base" hangingPunct="0">
              <a:spcBef>
                <a:spcPct val="0"/>
              </a:spcBef>
              <a:spcAft>
                <a:spcPct val="0"/>
              </a:spcAft>
              <a:buFont typeface="Wingdings" pitchFamily="2" charset="2"/>
              <a:buChar char="§"/>
            </a:pPr>
            <a:r>
              <a:rPr kumimoji="0" lang="en-US" altLang="en-US" sz="2800" b="0" i="0" u="none" strike="noStrike" cap="none" normalizeH="0" baseline="0" dirty="0">
                <a:ln>
                  <a:noFill/>
                </a:ln>
                <a:effectLst/>
                <a:ea typeface="Times New Roman" panose="02020603050405020304" pitchFamily="18" charset="0"/>
                <a:cs typeface="Arial" panose="020B0604020202020204" pitchFamily="34" charset="0"/>
              </a:rPr>
              <a:t>↓ LVEF </a:t>
            </a:r>
          </a:p>
          <a:p>
            <a:pPr lvl="1" algn="just" eaLnBrk="0" fontAlgn="base" hangingPunct="0">
              <a:spcBef>
                <a:spcPct val="0"/>
              </a:spcBef>
              <a:spcAft>
                <a:spcPct val="0"/>
              </a:spcAft>
              <a:buFont typeface="Wingdings" pitchFamily="2" charset="2"/>
              <a:buChar char="§"/>
            </a:pPr>
            <a:r>
              <a:rPr kumimoji="0" lang="en-US" altLang="en-US" sz="24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In stable ambulatory patients with HF and </a:t>
            </a:r>
          </a:p>
          <a:p>
            <a:pPr lvl="2" algn="just" eaLnBrk="0" fontAlgn="base" hangingPunct="0">
              <a:spcBef>
                <a:spcPct val="0"/>
              </a:spcBef>
              <a:spcAft>
                <a:spcPct val="0"/>
              </a:spcAft>
              <a:buFont typeface="Wingdings" pitchFamily="2" charset="2"/>
              <a:buChar char="§"/>
            </a:pPr>
            <a:r>
              <a:rPr kumimoji="0" lang="en-US" altLang="en-US" sz="20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LVEF </a:t>
            </a:r>
            <a:r>
              <a:rPr kumimoji="0" lang="en-US" altLang="en-US" sz="2000" b="0" i="0" u="sng" strike="noStrike" cap="none" normalizeH="0" baseline="0" dirty="0">
                <a:ln>
                  <a:noFill/>
                </a:ln>
                <a:solidFill>
                  <a:schemeClr val="tx1"/>
                </a:solidFill>
                <a:effectLst/>
                <a:ea typeface="Times New Roman" panose="02020603050405020304" pitchFamily="18" charset="0"/>
                <a:cs typeface="Arial" panose="020B0604020202020204" pitchFamily="34" charset="0"/>
              </a:rPr>
              <a:t>&lt;</a:t>
            </a:r>
            <a:r>
              <a:rPr kumimoji="0" lang="en-US" altLang="en-US" sz="20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40%, SCD rate  = 3.0 / 100 patient years </a:t>
            </a:r>
          </a:p>
          <a:p>
            <a:pPr lvl="2" algn="just" eaLnBrk="0" fontAlgn="base" hangingPunct="0">
              <a:spcBef>
                <a:spcPct val="0"/>
              </a:spcBef>
              <a:spcAft>
                <a:spcPct val="0"/>
              </a:spcAft>
              <a:buFont typeface="Wingdings" pitchFamily="2" charset="2"/>
              <a:buChar char="§"/>
            </a:pPr>
            <a:r>
              <a:rPr kumimoji="0" lang="en-US" altLang="en-US" sz="20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LVEF &gt; 50%, SCD rate = 1.3 / 100 patient </a:t>
            </a:r>
            <a:r>
              <a:rPr kumimoji="0" lang="en-US" altLang="en-US" sz="20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y↑ears</a:t>
            </a:r>
            <a:r>
              <a:rPr kumimoji="0" lang="en-US" altLang="en-US" sz="20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endParaRPr lang="en-US" altLang="en-US" baseline="30000" dirty="0">
              <a:ea typeface="Times New Roman" panose="02020603050405020304" pitchFamily="18" charset="0"/>
              <a:cs typeface="Arial" panose="020B0604020202020204" pitchFamily="34" charset="0"/>
            </a:endParaRPr>
          </a:p>
          <a:p>
            <a:pPr algn="just" eaLnBrk="0" fontAlgn="base" hangingPunct="0">
              <a:spcBef>
                <a:spcPct val="0"/>
              </a:spcBef>
              <a:spcAft>
                <a:spcPct val="0"/>
              </a:spcAft>
              <a:buFont typeface="Wingdings" pitchFamily="2" charset="2"/>
              <a:buChar char="§"/>
            </a:pPr>
            <a:r>
              <a:rPr kumimoji="0" lang="en-US" altLang="en-US" sz="28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NYHA class</a:t>
            </a:r>
          </a:p>
          <a:p>
            <a:pPr lvl="1" algn="just" eaLnBrk="0" fontAlgn="base" hangingPunct="0">
              <a:spcBef>
                <a:spcPct val="0"/>
              </a:spcBef>
              <a:spcAft>
                <a:spcPct val="0"/>
              </a:spcAft>
              <a:buFont typeface="Wingdings" pitchFamily="2" charset="2"/>
              <a:buChar char="§"/>
            </a:pPr>
            <a:r>
              <a:rPr kumimoji="0" lang="en-US" altLang="en-US" sz="24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NYHA IV, </a:t>
            </a:r>
            <a:r>
              <a:rPr kumimoji="0" lang="en-US" altLang="en-US" sz="2400" b="0" i="0" u="none" strike="noStrike" cap="none" normalizeH="0" baseline="0" dirty="0" err="1">
                <a:ln>
                  <a:noFill/>
                </a:ln>
                <a:solidFill>
                  <a:srgbClr val="000000"/>
                </a:solidFill>
                <a:effectLst/>
                <a:ea typeface="Times New Roman" panose="02020603050405020304" pitchFamily="18" charset="0"/>
                <a:cs typeface="Arial" panose="020B0604020202020204" pitchFamily="34" charset="0"/>
              </a:rPr>
              <a:t>HFrEF</a:t>
            </a:r>
            <a:r>
              <a:rPr lang="en-US" altLang="en-US" sz="2400" dirty="0">
                <a:solidFill>
                  <a:srgbClr val="000000"/>
                </a:solidFill>
                <a:ea typeface="Times New Roman" panose="02020603050405020304" pitchFamily="18" charset="0"/>
                <a:cs typeface="Arial" panose="020B0604020202020204" pitchFamily="34" charset="0"/>
              </a:rPr>
              <a:t>,</a:t>
            </a:r>
            <a:r>
              <a:rPr kumimoji="0" lang="en-US" altLang="en-US" sz="24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on inotropes - 1 – 2 % mortality per week </a:t>
            </a:r>
          </a:p>
          <a:p>
            <a:pPr lvl="1" algn="just" eaLnBrk="0" fontAlgn="base" hangingPunct="0">
              <a:spcBef>
                <a:spcPct val="0"/>
              </a:spcBef>
              <a:spcAft>
                <a:spcPct val="0"/>
              </a:spcAft>
              <a:buFont typeface="Wingdings" pitchFamily="2" charset="2"/>
              <a:buChar char="§"/>
            </a:pPr>
            <a:r>
              <a:rPr kumimoji="0" lang="en-US" altLang="en-US" sz="2400" b="0" i="0" u="none" strike="noStrike" cap="none" normalizeH="0" baseline="0" dirty="0">
                <a:ln>
                  <a:noFill/>
                </a:ln>
                <a:effectLst/>
                <a:ea typeface="Times New Roman" panose="02020603050405020304" pitchFamily="18" charset="0"/>
                <a:cs typeface="Arial" panose="020B0604020202020204" pitchFamily="34" charset="0"/>
              </a:rPr>
              <a:t>NYHA IV, </a:t>
            </a:r>
            <a:r>
              <a:rPr kumimoji="0" lang="en-US" altLang="en-US" sz="2400" b="0" i="0" u="none" strike="noStrike" cap="none" normalizeH="0" baseline="0" dirty="0" err="1">
                <a:ln>
                  <a:noFill/>
                </a:ln>
                <a:effectLst/>
                <a:ea typeface="Times New Roman" panose="02020603050405020304" pitchFamily="18" charset="0"/>
                <a:cs typeface="Arial" panose="020B0604020202020204" pitchFamily="34" charset="0"/>
              </a:rPr>
              <a:t>HFrEF</a:t>
            </a:r>
            <a:r>
              <a:rPr kumimoji="0" lang="en-US" altLang="en-US" sz="2400" b="0" i="0" u="none" strike="noStrike" cap="none" normalizeH="0" baseline="0" dirty="0">
                <a:ln>
                  <a:noFill/>
                </a:ln>
                <a:effectLst/>
                <a:ea typeface="Times New Roman" panose="02020603050405020304" pitchFamily="18" charset="0"/>
                <a:cs typeface="Arial" panose="020B0604020202020204" pitchFamily="34" charset="0"/>
              </a:rPr>
              <a:t>, no inotropes - 35% mortality at 3 months, with 50% related to SCD</a:t>
            </a:r>
            <a:endParaRPr lang="en-US" altLang="en-US" sz="2400" dirty="0">
              <a:solidFill>
                <a:srgbClr val="000000"/>
              </a:solidFill>
              <a:ea typeface="Times New Roman" panose="02020603050405020304" pitchFamily="18" charset="0"/>
              <a:cs typeface="Arial" panose="020B0604020202020204" pitchFamily="34" charset="0"/>
            </a:endParaRPr>
          </a:p>
          <a:p>
            <a:pPr lvl="1" algn="just" eaLnBrk="0" fontAlgn="base" hangingPunct="0">
              <a:spcBef>
                <a:spcPct val="0"/>
              </a:spcBef>
              <a:spcAft>
                <a:spcPct val="0"/>
              </a:spcAft>
              <a:buFont typeface="Wingdings" pitchFamily="2" charset="2"/>
              <a:buChar char="§"/>
            </a:pPr>
            <a:r>
              <a:rPr lang="en-US" altLang="en-US" sz="2400" dirty="0">
                <a:solidFill>
                  <a:srgbClr val="000000"/>
                </a:solidFill>
                <a:ea typeface="Times New Roman" panose="02020603050405020304" pitchFamily="18" charset="0"/>
                <a:cs typeface="Arial" panose="020B0604020202020204" pitchFamily="34" charset="0"/>
              </a:rPr>
              <a:t>NYHA III and </a:t>
            </a:r>
            <a:r>
              <a:rPr lang="en-US" altLang="en-US" sz="2400" dirty="0" err="1">
                <a:solidFill>
                  <a:srgbClr val="000000"/>
                </a:solidFill>
                <a:ea typeface="Times New Roman" panose="02020603050405020304" pitchFamily="18" charset="0"/>
                <a:cs typeface="Arial" panose="020B0604020202020204" pitchFamily="34" charset="0"/>
              </a:rPr>
              <a:t>HFrEF</a:t>
            </a:r>
            <a:r>
              <a:rPr lang="en-US" altLang="en-US" sz="2400" dirty="0">
                <a:solidFill>
                  <a:srgbClr val="000000"/>
                </a:solidFill>
                <a:ea typeface="Times New Roman" panose="02020603050405020304" pitchFamily="18" charset="0"/>
                <a:cs typeface="Arial" panose="020B0604020202020204" pitchFamily="34" charset="0"/>
              </a:rPr>
              <a:t> – </a:t>
            </a:r>
            <a:r>
              <a:rPr kumimoji="0" lang="en-US" altLang="en-US" sz="24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12-27% mortality at 1 year, with 30-50% related to SCD</a:t>
            </a:r>
            <a:endParaRPr lang="en-CA" sz="2400" dirty="0"/>
          </a:p>
          <a:p>
            <a:endParaRPr lang="en-CA" dirty="0"/>
          </a:p>
        </p:txBody>
      </p:sp>
      <p:sp>
        <p:nvSpPr>
          <p:cNvPr id="10" name="Content Placeholder 9">
            <a:extLst>
              <a:ext uri="{FF2B5EF4-FFF2-40B4-BE49-F238E27FC236}">
                <a16:creationId xmlns:a16="http://schemas.microsoft.com/office/drawing/2014/main" id="{BC07C969-DDEB-A2DE-F359-EDD7375D6391}"/>
              </a:ext>
            </a:extLst>
          </p:cNvPr>
          <p:cNvSpPr>
            <a:spLocks noGrp="1"/>
          </p:cNvSpPr>
          <p:nvPr>
            <p:ph idx="1"/>
          </p:nvPr>
        </p:nvSpPr>
        <p:spPr/>
        <p:txBody>
          <a:bodyPr/>
          <a:lstStyle/>
          <a:p>
            <a:r>
              <a:rPr lang="en-US" sz="4400" b="1" dirty="0"/>
              <a:t>Heart Failure (HF)</a:t>
            </a:r>
            <a:endParaRPr lang="en-CA" dirty="0"/>
          </a:p>
        </p:txBody>
      </p:sp>
      <p:sp>
        <p:nvSpPr>
          <p:cNvPr id="8" name="Date Placeholder 7">
            <a:extLst>
              <a:ext uri="{FF2B5EF4-FFF2-40B4-BE49-F238E27FC236}">
                <a16:creationId xmlns:a16="http://schemas.microsoft.com/office/drawing/2014/main" id="{738BF2A3-B776-F6D5-ADB6-B20B4B3C0F5E}"/>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
        <p:nvSpPr>
          <p:cNvPr id="7" name="TextBox 6">
            <a:extLst>
              <a:ext uri="{FF2B5EF4-FFF2-40B4-BE49-F238E27FC236}">
                <a16:creationId xmlns:a16="http://schemas.microsoft.com/office/drawing/2014/main" id="{784E14E5-9564-6AF6-9851-CFE0931F449C}"/>
              </a:ext>
            </a:extLst>
          </p:cNvPr>
          <p:cNvSpPr txBox="1"/>
          <p:nvPr/>
        </p:nvSpPr>
        <p:spPr>
          <a:xfrm>
            <a:off x="1752600" y="5339602"/>
            <a:ext cx="7391400" cy="738664"/>
          </a:xfrm>
          <a:prstGeom prst="rect">
            <a:avLst/>
          </a:prstGeom>
          <a:noFill/>
        </p:spPr>
        <p:txBody>
          <a:bodyPr wrap="square">
            <a:spAutoFit/>
          </a:bodyPr>
          <a:lstStyle/>
          <a:p>
            <a:pPr algn="l"/>
            <a:r>
              <a:rPr lang="en-CA" sz="1400" b="0" i="0" dirty="0">
                <a:solidFill>
                  <a:srgbClr val="000000"/>
                </a:solidFill>
                <a:effectLst/>
                <a:latin typeface="Arial" panose="020B0604020202020204" pitchFamily="34" charset="0"/>
                <a:cs typeface="Arial" panose="020B0604020202020204" pitchFamily="34" charset="0"/>
              </a:rPr>
              <a:t>Van Spall HGC, Lee SF, </a:t>
            </a:r>
            <a:r>
              <a:rPr lang="en-CA" sz="1400" b="0" i="0" dirty="0" err="1">
                <a:solidFill>
                  <a:srgbClr val="000000"/>
                </a:solidFill>
                <a:effectLst/>
                <a:latin typeface="Arial" panose="020B0604020202020204" pitchFamily="34" charset="0"/>
                <a:cs typeface="Arial" panose="020B0604020202020204" pitchFamily="34" charset="0"/>
              </a:rPr>
              <a:t>Xie</a:t>
            </a:r>
            <a:r>
              <a:rPr lang="en-CA" sz="1400" b="0" i="0" dirty="0">
                <a:solidFill>
                  <a:srgbClr val="000000"/>
                </a:solidFill>
                <a:effectLst/>
                <a:latin typeface="Arial" panose="020B0604020202020204" pitchFamily="34" charset="0"/>
                <a:cs typeface="Arial" panose="020B0604020202020204" pitchFamily="34" charset="0"/>
              </a:rPr>
              <a:t> F, et al. JAMA 2019; 321(8): 753-61.</a:t>
            </a:r>
          </a:p>
          <a:p>
            <a:pPr algn="l"/>
            <a:r>
              <a:rPr lang="en-CA" sz="1400" b="0" i="0" dirty="0">
                <a:solidFill>
                  <a:srgbClr val="000000"/>
                </a:solidFill>
                <a:effectLst/>
                <a:latin typeface="Arial" panose="020B0604020202020204" pitchFamily="34" charset="0"/>
                <a:cs typeface="Arial" panose="020B0604020202020204" pitchFamily="34" charset="0"/>
              </a:rPr>
              <a:t>Lombardi C, </a:t>
            </a:r>
            <a:r>
              <a:rPr lang="en-CA" sz="1400" b="0" i="0" dirty="0" err="1">
                <a:solidFill>
                  <a:srgbClr val="000000"/>
                </a:solidFill>
                <a:effectLst/>
                <a:latin typeface="Arial" panose="020B0604020202020204" pitchFamily="34" charset="0"/>
                <a:cs typeface="Arial" panose="020B0604020202020204" pitchFamily="34" charset="0"/>
              </a:rPr>
              <a:t>Peveri</a:t>
            </a:r>
            <a:r>
              <a:rPr lang="en-CA" sz="1400" b="0" i="0" dirty="0">
                <a:solidFill>
                  <a:srgbClr val="000000"/>
                </a:solidFill>
                <a:effectLst/>
                <a:latin typeface="Arial" panose="020B0604020202020204" pitchFamily="34" charset="0"/>
                <a:cs typeface="Arial" panose="020B0604020202020204" pitchFamily="34" charset="0"/>
              </a:rPr>
              <a:t> G, </a:t>
            </a:r>
            <a:r>
              <a:rPr lang="en-CA" sz="1400" b="0" i="0" dirty="0" err="1">
                <a:solidFill>
                  <a:srgbClr val="000000"/>
                </a:solidFill>
                <a:effectLst/>
                <a:latin typeface="Arial" panose="020B0604020202020204" pitchFamily="34" charset="0"/>
                <a:cs typeface="Arial" panose="020B0604020202020204" pitchFamily="34" charset="0"/>
              </a:rPr>
              <a:t>Cani</a:t>
            </a:r>
            <a:r>
              <a:rPr lang="en-CA" sz="1400" b="0" i="0" dirty="0">
                <a:solidFill>
                  <a:srgbClr val="000000"/>
                </a:solidFill>
                <a:effectLst/>
                <a:latin typeface="Arial" panose="020B0604020202020204" pitchFamily="34" charset="0"/>
                <a:cs typeface="Arial" panose="020B0604020202020204" pitchFamily="34" charset="0"/>
              </a:rPr>
              <a:t> D, et al. ESC Heart Fail 2020; 7(5): 2650-61</a:t>
            </a:r>
          </a:p>
          <a:p>
            <a:pPr algn="l"/>
            <a:r>
              <a:rPr lang="en-CA" sz="1400" b="0" i="0" dirty="0">
                <a:solidFill>
                  <a:srgbClr val="000000"/>
                </a:solidFill>
                <a:effectLst/>
                <a:latin typeface="Arial" panose="020B0604020202020204" pitchFamily="34" charset="0"/>
                <a:cs typeface="Arial" panose="020B0604020202020204" pitchFamily="34" charset="0"/>
              </a:rPr>
              <a:t>Desai AS, </a:t>
            </a:r>
            <a:r>
              <a:rPr lang="en-CA" sz="1400" b="0" i="0" dirty="0" err="1">
                <a:solidFill>
                  <a:srgbClr val="000000"/>
                </a:solidFill>
                <a:effectLst/>
                <a:latin typeface="Arial" panose="020B0604020202020204" pitchFamily="34" charset="0"/>
                <a:cs typeface="Arial" panose="020B0604020202020204" pitchFamily="34" charset="0"/>
              </a:rPr>
              <a:t>Jhund</a:t>
            </a:r>
            <a:r>
              <a:rPr lang="en-CA" sz="1400" b="0" i="0" dirty="0">
                <a:solidFill>
                  <a:srgbClr val="000000"/>
                </a:solidFill>
                <a:effectLst/>
                <a:latin typeface="Arial" panose="020B0604020202020204" pitchFamily="34" charset="0"/>
                <a:cs typeface="Arial" panose="020B0604020202020204" pitchFamily="34" charset="0"/>
              </a:rPr>
              <a:t> PS, Claggett BL, et al. JAMA cardiology 2022; 7(12): 1227-34</a:t>
            </a:r>
          </a:p>
        </p:txBody>
      </p:sp>
      <p:pic>
        <p:nvPicPr>
          <p:cNvPr id="2" name="New picture">
            <a:extLst>
              <a:ext uri="{FF2B5EF4-FFF2-40B4-BE49-F238E27FC236}">
                <a16:creationId xmlns:a16="http://schemas.microsoft.com/office/drawing/2014/main" id="{644E9602-5D21-7332-49A9-D7C96E4642D4}"/>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7620000" y="859811"/>
            <a:ext cx="4114800"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5" name="Google Shape;57;p13">
            <a:extLst>
              <a:ext uri="{FF2B5EF4-FFF2-40B4-BE49-F238E27FC236}">
                <a16:creationId xmlns:a16="http://schemas.microsoft.com/office/drawing/2014/main" id="{0219AE49-DFB3-5228-C945-E4FA23A4F11B}"/>
              </a:ext>
            </a:extLst>
          </p:cNvPr>
          <p:cNvPicPr preferRelativeResize="0"/>
          <p:nvPr/>
        </p:nvPicPr>
        <p:blipFill>
          <a:blip r:embed="rId4">
            <a:alphaModFix/>
          </a:blip>
          <a:stretch>
            <a:fillRect/>
          </a:stretch>
        </p:blipFill>
        <p:spPr>
          <a:xfrm>
            <a:off x="28575" y="5580608"/>
            <a:ext cx="1498805" cy="468900"/>
          </a:xfrm>
          <a:prstGeom prst="rect">
            <a:avLst/>
          </a:prstGeom>
          <a:noFill/>
          <a:ln>
            <a:noFill/>
          </a:ln>
        </p:spPr>
      </p:pic>
    </p:spTree>
    <p:extLst>
      <p:ext uri="{BB962C8B-B14F-4D97-AF65-F5344CB8AC3E}">
        <p14:creationId xmlns:p14="http://schemas.microsoft.com/office/powerpoint/2010/main" val="28527583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BD693ED4-F607-E4BE-469D-0475652107D2}"/>
              </a:ext>
            </a:extLst>
          </p:cNvPr>
          <p:cNvSpPr>
            <a:spLocks noChangeArrowheads="1"/>
          </p:cNvSpPr>
          <p:nvPr/>
        </p:nvSpPr>
        <p:spPr bwMode="auto">
          <a:xfrm>
            <a:off x="6003634"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6" name="Table 7">
            <a:extLst>
              <a:ext uri="{FF2B5EF4-FFF2-40B4-BE49-F238E27FC236}">
                <a16:creationId xmlns:a16="http://schemas.microsoft.com/office/drawing/2014/main" id="{A31A18FD-707D-B661-89E5-E83EBC4D0A08}"/>
              </a:ext>
            </a:extLst>
          </p:cNvPr>
          <p:cNvGraphicFramePr>
            <a:graphicFrameLocks noGrp="1"/>
          </p:cNvGraphicFramePr>
          <p:nvPr>
            <p:extLst>
              <p:ext uri="{D42A27DB-BD31-4B8C-83A1-F6EECF244321}">
                <p14:modId xmlns:p14="http://schemas.microsoft.com/office/powerpoint/2010/main" val="292572862"/>
              </p:ext>
            </p:extLst>
          </p:nvPr>
        </p:nvGraphicFramePr>
        <p:xfrm>
          <a:off x="517234" y="931332"/>
          <a:ext cx="10972800" cy="4995335"/>
        </p:xfrm>
        <a:graphic>
          <a:graphicData uri="http://schemas.openxmlformats.org/drawingml/2006/table">
            <a:tbl>
              <a:tblPr firstRow="1" bandRow="1">
                <a:tableStyleId>{F5AB1C69-6EDB-4FF4-983F-18BD219EF322}</a:tableStyleId>
              </a:tblPr>
              <a:tblGrid>
                <a:gridCol w="3707843">
                  <a:extLst>
                    <a:ext uri="{9D8B030D-6E8A-4147-A177-3AD203B41FA5}">
                      <a16:colId xmlns:a16="http://schemas.microsoft.com/office/drawing/2014/main" val="1721512253"/>
                    </a:ext>
                  </a:extLst>
                </a:gridCol>
                <a:gridCol w="3607357">
                  <a:extLst>
                    <a:ext uri="{9D8B030D-6E8A-4147-A177-3AD203B41FA5}">
                      <a16:colId xmlns:a16="http://schemas.microsoft.com/office/drawing/2014/main" val="2369879488"/>
                    </a:ext>
                  </a:extLst>
                </a:gridCol>
                <a:gridCol w="3657600">
                  <a:extLst>
                    <a:ext uri="{9D8B030D-6E8A-4147-A177-3AD203B41FA5}">
                      <a16:colId xmlns:a16="http://schemas.microsoft.com/office/drawing/2014/main" val="2370936694"/>
                    </a:ext>
                  </a:extLst>
                </a:gridCol>
              </a:tblGrid>
              <a:tr h="610820">
                <a:tc>
                  <a:txBody>
                    <a:bodyPr/>
                    <a:lstStyle/>
                    <a:p>
                      <a:pPr algn="ctr"/>
                      <a:r>
                        <a:rPr lang="en-CA" sz="2800" dirty="0">
                          <a:effectLst/>
                        </a:rPr>
                        <a:t>Heart Failure</a:t>
                      </a:r>
                      <a:endParaRPr lang="en-CA"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CA" sz="2800" dirty="0">
                          <a:effectLst/>
                        </a:rPr>
                        <a:t>Private Driving</a:t>
                      </a:r>
                      <a:endParaRPr lang="en-CA"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CA" sz="2800" dirty="0">
                          <a:effectLst/>
                        </a:rPr>
                        <a:t>Commercial Driving</a:t>
                      </a:r>
                      <a:endParaRPr lang="en-CA"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9592413"/>
                  </a:ext>
                </a:extLst>
              </a:tr>
              <a:tr h="903679">
                <a:tc>
                  <a:txBody>
                    <a:bodyPr/>
                    <a:lstStyle/>
                    <a:p>
                      <a:pPr marL="155575" algn="l"/>
                      <a:r>
                        <a:rPr lang="en-CA" sz="2400" b="1" dirty="0">
                          <a:effectLst/>
                        </a:rPr>
                        <a:t>NYHA class I</a:t>
                      </a:r>
                      <a:endParaRPr lang="en-CA"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240030" algn="l"/>
                      <a:r>
                        <a:rPr lang="en-CA" sz="2400" dirty="0">
                          <a:effectLst/>
                        </a:rPr>
                        <a:t>No restriction</a:t>
                      </a:r>
                      <a:endParaRPr lang="en-CA"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69545" algn="l"/>
                      <a:r>
                        <a:rPr lang="en-CA" sz="2400">
                          <a:effectLst/>
                        </a:rPr>
                        <a:t>No restriction if EF </a:t>
                      </a:r>
                      <a:r>
                        <a:rPr lang="en-CA" sz="2400" u="sng">
                          <a:effectLst/>
                        </a:rPr>
                        <a:t>&gt;</a:t>
                      </a:r>
                      <a:r>
                        <a:rPr lang="en-CA" sz="2400">
                          <a:effectLst/>
                        </a:rPr>
                        <a:t> 30%</a:t>
                      </a:r>
                      <a:endParaRPr lang="en-C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6747772"/>
                  </a:ext>
                </a:extLst>
              </a:tr>
              <a:tr h="903679">
                <a:tc>
                  <a:txBody>
                    <a:bodyPr/>
                    <a:lstStyle/>
                    <a:p>
                      <a:pPr marL="155575" algn="l"/>
                      <a:r>
                        <a:rPr lang="en-CA" sz="2400" b="1" dirty="0">
                          <a:effectLst/>
                        </a:rPr>
                        <a:t>NYHA class II</a:t>
                      </a:r>
                      <a:endParaRPr lang="en-CA"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82880" algn="l"/>
                      <a:r>
                        <a:rPr lang="en-CA" sz="2400" dirty="0">
                          <a:effectLst/>
                        </a:rPr>
                        <a:t>No restriction</a:t>
                      </a:r>
                      <a:endParaRPr lang="en-CA"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69545" algn="l"/>
                      <a:r>
                        <a:rPr lang="en-CA" sz="2400" dirty="0">
                          <a:effectLst/>
                        </a:rPr>
                        <a:t>No restriction if EF </a:t>
                      </a:r>
                      <a:r>
                        <a:rPr lang="en-CA" sz="2400" u="sng" dirty="0">
                          <a:effectLst/>
                        </a:rPr>
                        <a:t>&gt;</a:t>
                      </a:r>
                      <a:r>
                        <a:rPr lang="en-CA" sz="2400" dirty="0">
                          <a:effectLst/>
                        </a:rPr>
                        <a:t> 30%</a:t>
                      </a:r>
                      <a:endParaRPr lang="en-CA"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49621621"/>
                  </a:ext>
                </a:extLst>
              </a:tr>
              <a:tr h="610820">
                <a:tc>
                  <a:txBody>
                    <a:bodyPr/>
                    <a:lstStyle/>
                    <a:p>
                      <a:pPr marL="155575" algn="l"/>
                      <a:r>
                        <a:rPr lang="en-CA" sz="2400" b="1" dirty="0">
                          <a:effectLst/>
                        </a:rPr>
                        <a:t>NYHA class III</a:t>
                      </a:r>
                      <a:endParaRPr lang="en-CA"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82880" algn="l"/>
                      <a:r>
                        <a:rPr lang="en-CA" sz="2400" dirty="0">
                          <a:effectLst/>
                        </a:rPr>
                        <a:t>No restriction</a:t>
                      </a:r>
                      <a:endParaRPr lang="en-CA"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69545" algn="l"/>
                      <a:r>
                        <a:rPr lang="en-CA" sz="2400" dirty="0">
                          <a:effectLst/>
                        </a:rPr>
                        <a:t>Disqualified</a:t>
                      </a:r>
                      <a:endParaRPr lang="en-CA"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0684477"/>
                  </a:ext>
                </a:extLst>
              </a:tr>
              <a:tr h="610820">
                <a:tc>
                  <a:txBody>
                    <a:bodyPr/>
                    <a:lstStyle/>
                    <a:p>
                      <a:pPr marL="155575" algn="l"/>
                      <a:r>
                        <a:rPr lang="en-CA" sz="2400" b="1" dirty="0">
                          <a:effectLst/>
                        </a:rPr>
                        <a:t>NYHA class IV</a:t>
                      </a:r>
                      <a:endParaRPr lang="en-CA"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82880" algn="l"/>
                      <a:r>
                        <a:rPr lang="en-CA" sz="2400" dirty="0">
                          <a:effectLst/>
                        </a:rPr>
                        <a:t>Disqualified</a:t>
                      </a:r>
                      <a:endParaRPr lang="en-CA"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69545" algn="l"/>
                      <a:r>
                        <a:rPr lang="en-CA" sz="2400" dirty="0">
                          <a:effectLst/>
                        </a:rPr>
                        <a:t>Disqualified</a:t>
                      </a:r>
                      <a:endParaRPr lang="en-CA"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2227932"/>
                  </a:ext>
                </a:extLst>
              </a:tr>
              <a:tr h="1355517">
                <a:tc>
                  <a:txBody>
                    <a:bodyPr/>
                    <a:lstStyle/>
                    <a:p>
                      <a:pPr marL="155575" algn="l"/>
                      <a:r>
                        <a:rPr lang="en-CA" sz="2400" b="1" dirty="0">
                          <a:effectLst/>
                        </a:rPr>
                        <a:t>Intermittent outpatient inotropes</a:t>
                      </a:r>
                      <a:endParaRPr lang="en-CA"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82880" algn="l"/>
                      <a:r>
                        <a:rPr lang="en-CA" sz="2400" dirty="0">
                          <a:effectLst/>
                        </a:rPr>
                        <a:t>Disqualified</a:t>
                      </a:r>
                      <a:endParaRPr lang="en-CA"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69545" algn="l"/>
                      <a:r>
                        <a:rPr lang="en-CA" sz="2400" dirty="0">
                          <a:effectLst/>
                        </a:rPr>
                        <a:t>Disqualified</a:t>
                      </a:r>
                      <a:endParaRPr lang="en-CA"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20628375"/>
                  </a:ext>
                </a:extLst>
              </a:tr>
            </a:tbl>
          </a:graphicData>
        </a:graphic>
      </p:graphicFrame>
      <p:pic>
        <p:nvPicPr>
          <p:cNvPr id="12" name="Google Shape;57;p13">
            <a:extLst>
              <a:ext uri="{FF2B5EF4-FFF2-40B4-BE49-F238E27FC236}">
                <a16:creationId xmlns:a16="http://schemas.microsoft.com/office/drawing/2014/main" id="{8335BE21-A950-71D3-3D8E-83F7AB85A58B}"/>
              </a:ext>
            </a:extLst>
          </p:cNvPr>
          <p:cNvPicPr preferRelativeResize="0"/>
          <p:nvPr/>
        </p:nvPicPr>
        <p:blipFill>
          <a:blip r:embed="rId2">
            <a:alphaModFix/>
          </a:blip>
          <a:stretch>
            <a:fillRect/>
          </a:stretch>
        </p:blipFill>
        <p:spPr>
          <a:xfrm>
            <a:off x="23812" y="6116050"/>
            <a:ext cx="1498805" cy="468900"/>
          </a:xfrm>
          <a:prstGeom prst="rect">
            <a:avLst/>
          </a:prstGeom>
          <a:noFill/>
          <a:ln>
            <a:noFill/>
          </a:ln>
        </p:spPr>
      </p:pic>
      <p:sp>
        <p:nvSpPr>
          <p:cNvPr id="2" name="Content Placeholder 1">
            <a:extLst>
              <a:ext uri="{FF2B5EF4-FFF2-40B4-BE49-F238E27FC236}">
                <a16:creationId xmlns:a16="http://schemas.microsoft.com/office/drawing/2014/main" id="{F392C9F9-AC38-AB00-BC64-B1650D1523A4}"/>
              </a:ext>
            </a:extLst>
          </p:cNvPr>
          <p:cNvSpPr>
            <a:spLocks noGrp="1"/>
          </p:cNvSpPr>
          <p:nvPr>
            <p:ph idx="1"/>
          </p:nvPr>
        </p:nvSpPr>
        <p:spPr/>
        <p:txBody>
          <a:bodyPr/>
          <a:lstStyle/>
          <a:p>
            <a:endParaRPr lang="en-CA"/>
          </a:p>
        </p:txBody>
      </p:sp>
      <p:sp>
        <p:nvSpPr>
          <p:cNvPr id="4" name="Date Placeholder 3">
            <a:extLst>
              <a:ext uri="{FF2B5EF4-FFF2-40B4-BE49-F238E27FC236}">
                <a16:creationId xmlns:a16="http://schemas.microsoft.com/office/drawing/2014/main" id="{28D966B8-83A4-3817-41B4-09E93C46DC86}"/>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14553615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3580A47-F650-DC54-66AB-E14148F302AE}"/>
              </a:ext>
            </a:extLst>
          </p:cNvPr>
          <p:cNvSpPr>
            <a:spLocks noGrp="1"/>
          </p:cNvSpPr>
          <p:nvPr>
            <p:ph type="body" sz="quarter" idx="14"/>
          </p:nvPr>
        </p:nvSpPr>
        <p:spPr/>
        <p:txBody>
          <a:bodyPr/>
          <a:lstStyle/>
          <a:p>
            <a:endParaRPr lang="en-CA"/>
          </a:p>
        </p:txBody>
      </p:sp>
      <p:sp>
        <p:nvSpPr>
          <p:cNvPr id="4" name="Content Placeholder 3">
            <a:extLst>
              <a:ext uri="{FF2B5EF4-FFF2-40B4-BE49-F238E27FC236}">
                <a16:creationId xmlns:a16="http://schemas.microsoft.com/office/drawing/2014/main" id="{89DD1A56-35BF-94E7-7FEB-4A02D08DD571}"/>
              </a:ext>
            </a:extLst>
          </p:cNvPr>
          <p:cNvSpPr>
            <a:spLocks noGrp="1"/>
          </p:cNvSpPr>
          <p:nvPr>
            <p:ph idx="1"/>
          </p:nvPr>
        </p:nvSpPr>
        <p:spPr/>
        <p:txBody>
          <a:bodyPr/>
          <a:lstStyle/>
          <a:p>
            <a:r>
              <a:rPr lang="en-US"/>
              <a:t>Heart Failure</a:t>
            </a:r>
            <a:endParaRPr lang="en-CA"/>
          </a:p>
        </p:txBody>
      </p:sp>
      <p:sp>
        <p:nvSpPr>
          <p:cNvPr id="8" name="Date Placeholder 7">
            <a:extLst>
              <a:ext uri="{FF2B5EF4-FFF2-40B4-BE49-F238E27FC236}">
                <a16:creationId xmlns:a16="http://schemas.microsoft.com/office/drawing/2014/main" id="{45B195A2-8FE9-D987-8880-984B122383D3}"/>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
        <p:nvSpPr>
          <p:cNvPr id="5" name="Rectangle 2">
            <a:extLst>
              <a:ext uri="{FF2B5EF4-FFF2-40B4-BE49-F238E27FC236}">
                <a16:creationId xmlns:a16="http://schemas.microsoft.com/office/drawing/2014/main" id="{BD693ED4-F607-E4BE-469D-0475652107D2}"/>
              </a:ext>
            </a:extLst>
          </p:cNvPr>
          <p:cNvSpPr>
            <a:spLocks noChangeArrowheads="1"/>
          </p:cNvSpPr>
          <p:nvPr/>
        </p:nvSpPr>
        <p:spPr bwMode="auto">
          <a:xfrm>
            <a:off x="6003634"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6" name="Table 7">
            <a:extLst>
              <a:ext uri="{FF2B5EF4-FFF2-40B4-BE49-F238E27FC236}">
                <a16:creationId xmlns:a16="http://schemas.microsoft.com/office/drawing/2014/main" id="{A31A18FD-707D-B661-89E5-E83EBC4D0A08}"/>
              </a:ext>
            </a:extLst>
          </p:cNvPr>
          <p:cNvGraphicFramePr>
            <a:graphicFrameLocks noGrp="1"/>
          </p:cNvGraphicFramePr>
          <p:nvPr>
            <p:extLst>
              <p:ext uri="{D42A27DB-BD31-4B8C-83A1-F6EECF244321}">
                <p14:modId xmlns:p14="http://schemas.microsoft.com/office/powerpoint/2010/main" val="4044337516"/>
              </p:ext>
            </p:extLst>
          </p:nvPr>
        </p:nvGraphicFramePr>
        <p:xfrm>
          <a:off x="609600" y="457200"/>
          <a:ext cx="10972800" cy="5925516"/>
        </p:xfrm>
        <a:graphic>
          <a:graphicData uri="http://schemas.openxmlformats.org/drawingml/2006/table">
            <a:tbl>
              <a:tblPr firstRow="1" bandRow="1">
                <a:tableStyleId>{F5AB1C69-6EDB-4FF4-983F-18BD219EF322}</a:tableStyleId>
              </a:tblPr>
              <a:tblGrid>
                <a:gridCol w="3707843">
                  <a:extLst>
                    <a:ext uri="{9D8B030D-6E8A-4147-A177-3AD203B41FA5}">
                      <a16:colId xmlns:a16="http://schemas.microsoft.com/office/drawing/2014/main" val="1721512253"/>
                    </a:ext>
                  </a:extLst>
                </a:gridCol>
                <a:gridCol w="3607357">
                  <a:extLst>
                    <a:ext uri="{9D8B030D-6E8A-4147-A177-3AD203B41FA5}">
                      <a16:colId xmlns:a16="http://schemas.microsoft.com/office/drawing/2014/main" val="2369879488"/>
                    </a:ext>
                  </a:extLst>
                </a:gridCol>
                <a:gridCol w="3657600">
                  <a:extLst>
                    <a:ext uri="{9D8B030D-6E8A-4147-A177-3AD203B41FA5}">
                      <a16:colId xmlns:a16="http://schemas.microsoft.com/office/drawing/2014/main" val="2370936694"/>
                    </a:ext>
                  </a:extLst>
                </a:gridCol>
              </a:tblGrid>
              <a:tr h="610820">
                <a:tc>
                  <a:txBody>
                    <a:bodyPr/>
                    <a:lstStyle/>
                    <a:p>
                      <a:pPr algn="ctr"/>
                      <a:r>
                        <a:rPr lang="en-CA" sz="3000" dirty="0">
                          <a:effectLst/>
                        </a:rPr>
                        <a:t>Heart Failure</a:t>
                      </a:r>
                      <a:endParaRPr lang="en-CA"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CA" sz="3000" dirty="0">
                          <a:effectLst/>
                        </a:rPr>
                        <a:t>Private Driving</a:t>
                      </a:r>
                      <a:endParaRPr lang="en-CA"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CA" sz="3000" dirty="0">
                          <a:effectLst/>
                        </a:rPr>
                        <a:t>Commercial Driving</a:t>
                      </a:r>
                      <a:endParaRPr lang="en-CA"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9592413"/>
                  </a:ext>
                </a:extLst>
              </a:tr>
              <a:tr h="903679">
                <a:tc>
                  <a:txBody>
                    <a:bodyPr/>
                    <a:lstStyle/>
                    <a:p>
                      <a:pPr algn="l"/>
                      <a:r>
                        <a:rPr lang="en-CA" sz="2000" b="1" dirty="0">
                          <a:solidFill>
                            <a:srgbClr val="211E1E"/>
                          </a:solidFill>
                          <a:effectLst/>
                        </a:rPr>
                        <a:t>LVAD</a:t>
                      </a:r>
                      <a:endParaRPr lang="en-CA" sz="20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CA" sz="2000" dirty="0">
                          <a:effectLst/>
                        </a:rPr>
                        <a:t>May resume driving if:</a:t>
                      </a:r>
                    </a:p>
                    <a:p>
                      <a:pPr marL="342900" lvl="0" indent="-342900" algn="l">
                        <a:lnSpc>
                          <a:spcPct val="107000"/>
                        </a:lnSpc>
                        <a:buFont typeface="Symbol" pitchFamily="2" charset="2"/>
                        <a:buChar char=""/>
                      </a:pPr>
                      <a:r>
                        <a:rPr lang="en-US" sz="2000" dirty="0">
                          <a:effectLst/>
                        </a:rPr>
                        <a:t>At least 2 months post-implant and;</a:t>
                      </a:r>
                      <a:endParaRPr lang="en-CA" sz="1800" dirty="0">
                        <a:effectLst/>
                      </a:endParaRPr>
                    </a:p>
                    <a:p>
                      <a:pPr marL="342900" lvl="0" indent="-342900" algn="l">
                        <a:lnSpc>
                          <a:spcPct val="107000"/>
                        </a:lnSpc>
                        <a:spcAft>
                          <a:spcPts val="800"/>
                        </a:spcAft>
                        <a:buFont typeface="Symbol" pitchFamily="2" charset="2"/>
                        <a:buChar char=""/>
                      </a:pPr>
                      <a:r>
                        <a:rPr lang="en-US" sz="2000" dirty="0">
                          <a:effectLst/>
                        </a:rPr>
                        <a:t>NYHA class I-II</a:t>
                      </a:r>
                    </a:p>
                    <a:p>
                      <a:pPr algn="l"/>
                      <a:r>
                        <a:rPr lang="en-CA" sz="2000" dirty="0">
                          <a:effectLst/>
                        </a:rPr>
                        <a:t>Otherwise disqualified</a:t>
                      </a:r>
                      <a:endParaRPr lang="en-CA" sz="2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26695" algn="l"/>
                      <a:r>
                        <a:rPr lang="en-CA" sz="2000">
                          <a:effectLst/>
                        </a:rPr>
                        <a:t>Disqualified</a:t>
                      </a:r>
                      <a:endParaRPr lang="en-CA" sz="2000" i="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6747772"/>
                  </a:ext>
                </a:extLst>
              </a:tr>
              <a:tr h="903679">
                <a:tc>
                  <a:txBody>
                    <a:bodyPr/>
                    <a:lstStyle/>
                    <a:p>
                      <a:pPr algn="l"/>
                      <a:r>
                        <a:rPr lang="en-CA" sz="2000" b="1" dirty="0">
                          <a:solidFill>
                            <a:srgbClr val="211E1E"/>
                          </a:solidFill>
                          <a:effectLst/>
                        </a:rPr>
                        <a:t>Heart Transplant </a:t>
                      </a:r>
                      <a:endParaRPr lang="en-CA" sz="2000" b="1" i="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182880" algn="l"/>
                      <a:r>
                        <a:rPr lang="en-CA" sz="2000" dirty="0">
                          <a:effectLst/>
                        </a:rPr>
                        <a:t>May resume driving if:</a:t>
                      </a:r>
                    </a:p>
                    <a:p>
                      <a:pPr marL="342900" lvl="0" indent="-342900" algn="l">
                        <a:lnSpc>
                          <a:spcPct val="107000"/>
                        </a:lnSpc>
                        <a:spcAft>
                          <a:spcPts val="800"/>
                        </a:spcAft>
                        <a:buFont typeface="Symbol" pitchFamily="2" charset="2"/>
                        <a:buChar char=""/>
                      </a:pPr>
                      <a:r>
                        <a:rPr lang="en-US" sz="2000" dirty="0">
                          <a:effectLst/>
                        </a:rPr>
                        <a:t>At least 6 weeks after discharge and;</a:t>
                      </a:r>
                      <a:endParaRPr lang="en-CA" sz="1800" dirty="0">
                        <a:effectLst/>
                      </a:endParaRPr>
                    </a:p>
                    <a:p>
                      <a:pPr marL="342900" lvl="0" indent="-342900" algn="l">
                        <a:lnSpc>
                          <a:spcPct val="107000"/>
                        </a:lnSpc>
                        <a:spcAft>
                          <a:spcPts val="800"/>
                        </a:spcAft>
                        <a:buFont typeface="Symbol" pitchFamily="2" charset="2"/>
                        <a:buChar char=""/>
                      </a:pPr>
                      <a:r>
                        <a:rPr lang="en-US" sz="2000" dirty="0">
                          <a:effectLst/>
                        </a:rPr>
                        <a:t>NYHA Class I or II and;</a:t>
                      </a:r>
                      <a:endParaRPr lang="en-CA" sz="1800" dirty="0">
                        <a:effectLst/>
                      </a:endParaRPr>
                    </a:p>
                    <a:p>
                      <a:pPr marL="342900" lvl="0" indent="-342900" algn="l">
                        <a:lnSpc>
                          <a:spcPct val="107000"/>
                        </a:lnSpc>
                        <a:spcAft>
                          <a:spcPts val="800"/>
                        </a:spcAft>
                        <a:buFont typeface="Symbol" pitchFamily="2" charset="2"/>
                        <a:buChar char=""/>
                      </a:pPr>
                      <a:r>
                        <a:rPr lang="en-US" sz="2000" dirty="0">
                          <a:effectLst/>
                        </a:rPr>
                        <a:t>On stable immunosuppression therapy and;</a:t>
                      </a:r>
                      <a:endParaRPr lang="en-CA" sz="1800" dirty="0">
                        <a:effectLst/>
                      </a:endParaRPr>
                    </a:p>
                    <a:p>
                      <a:pPr marL="342900" lvl="0" indent="-342900" algn="l">
                        <a:lnSpc>
                          <a:spcPct val="107000"/>
                        </a:lnSpc>
                        <a:spcAft>
                          <a:spcPts val="800"/>
                        </a:spcAft>
                        <a:buFont typeface="Symbol" pitchFamily="2" charset="2"/>
                        <a:buChar char=""/>
                      </a:pPr>
                      <a:r>
                        <a:rPr lang="en-US" sz="2000" dirty="0">
                          <a:effectLst/>
                        </a:rPr>
                        <a:t>Undergoing annual reassessment</a:t>
                      </a:r>
                    </a:p>
                    <a:p>
                      <a:pPr algn="l"/>
                      <a:r>
                        <a:rPr lang="en-CA" sz="2000" dirty="0">
                          <a:effectLst/>
                        </a:rPr>
                        <a:t>Otherwise disqualified</a:t>
                      </a:r>
                      <a:endParaRPr lang="en-CA" sz="2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226695" algn="l"/>
                      <a:r>
                        <a:rPr lang="en-CA" sz="2000" dirty="0">
                          <a:effectLst/>
                        </a:rPr>
                        <a:t>May resume driving if:</a:t>
                      </a:r>
                    </a:p>
                    <a:p>
                      <a:pPr marL="342900" lvl="0" indent="-342900" algn="l">
                        <a:lnSpc>
                          <a:spcPct val="107000"/>
                        </a:lnSpc>
                        <a:spcAft>
                          <a:spcPts val="800"/>
                        </a:spcAft>
                        <a:buFont typeface="Symbol" pitchFamily="2" charset="2"/>
                        <a:buChar char=""/>
                      </a:pPr>
                      <a:r>
                        <a:rPr lang="en-US" sz="2000" dirty="0">
                          <a:effectLst/>
                        </a:rPr>
                        <a:t>At least 6 months after discharge and;</a:t>
                      </a:r>
                      <a:endParaRPr lang="en-CA" sz="1800" dirty="0">
                        <a:effectLst/>
                      </a:endParaRPr>
                    </a:p>
                    <a:p>
                      <a:pPr marL="342900" lvl="0" indent="-342900" algn="l">
                        <a:lnSpc>
                          <a:spcPct val="107000"/>
                        </a:lnSpc>
                        <a:spcAft>
                          <a:spcPts val="800"/>
                        </a:spcAft>
                        <a:buFont typeface="Symbol" pitchFamily="2" charset="2"/>
                        <a:buChar char=""/>
                      </a:pPr>
                      <a:r>
                        <a:rPr lang="en-US" sz="2000" dirty="0">
                          <a:effectLst/>
                        </a:rPr>
                        <a:t>NYHA Class I and;</a:t>
                      </a:r>
                      <a:endParaRPr lang="en-CA" sz="1800" dirty="0">
                        <a:effectLst/>
                      </a:endParaRPr>
                    </a:p>
                    <a:p>
                      <a:pPr marL="342900" lvl="0" indent="-342900" algn="l">
                        <a:lnSpc>
                          <a:spcPct val="107000"/>
                        </a:lnSpc>
                        <a:spcAft>
                          <a:spcPts val="800"/>
                        </a:spcAft>
                        <a:buFont typeface="Symbol" pitchFamily="2" charset="2"/>
                        <a:buChar char=""/>
                      </a:pPr>
                      <a:r>
                        <a:rPr lang="en-US" sz="2000" dirty="0">
                          <a:effectLst/>
                        </a:rPr>
                        <a:t>EF </a:t>
                      </a:r>
                      <a:r>
                        <a:rPr lang="en-US" sz="2000" u="sng" dirty="0">
                          <a:effectLst/>
                        </a:rPr>
                        <a:t>&gt;</a:t>
                      </a:r>
                      <a:r>
                        <a:rPr lang="en-US" sz="2000" dirty="0">
                          <a:effectLst/>
                        </a:rPr>
                        <a:t> 50% and;</a:t>
                      </a:r>
                      <a:endParaRPr lang="en-CA" sz="1800" dirty="0">
                        <a:effectLst/>
                      </a:endParaRPr>
                    </a:p>
                    <a:p>
                      <a:pPr marL="342900" lvl="0" indent="-342900" algn="l">
                        <a:lnSpc>
                          <a:spcPct val="107000"/>
                        </a:lnSpc>
                        <a:spcAft>
                          <a:spcPts val="800"/>
                        </a:spcAft>
                        <a:buFont typeface="Symbol" pitchFamily="2" charset="2"/>
                        <a:buChar char=""/>
                      </a:pPr>
                      <a:r>
                        <a:rPr lang="en-US" sz="2000" dirty="0">
                          <a:effectLst/>
                        </a:rPr>
                        <a:t>Undergoing annual reassessment which includes testing to rule out active ischemia</a:t>
                      </a:r>
                      <a:endParaRPr lang="en-CA" sz="1800" dirty="0">
                        <a:effectLst/>
                      </a:endParaRPr>
                    </a:p>
                    <a:p>
                      <a:pPr algn="l"/>
                      <a:r>
                        <a:rPr lang="en-CA" sz="2000" dirty="0">
                          <a:effectLst/>
                        </a:rPr>
                        <a:t>Otherwise disqualified</a:t>
                      </a:r>
                      <a:endParaRPr lang="en-CA" sz="2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49621621"/>
                  </a:ext>
                </a:extLst>
              </a:tr>
            </a:tbl>
          </a:graphicData>
        </a:graphic>
      </p:graphicFrame>
      <p:pic>
        <p:nvPicPr>
          <p:cNvPr id="2" name="Google Shape;57;p13">
            <a:extLst>
              <a:ext uri="{FF2B5EF4-FFF2-40B4-BE49-F238E27FC236}">
                <a16:creationId xmlns:a16="http://schemas.microsoft.com/office/drawing/2014/main" id="{D1CE9B24-99DD-70E8-A2DE-EE2DD286E7D3}"/>
              </a:ext>
            </a:extLst>
          </p:cNvPr>
          <p:cNvPicPr preferRelativeResize="0"/>
          <p:nvPr/>
        </p:nvPicPr>
        <p:blipFill>
          <a:blip r:embed="rId2">
            <a:alphaModFix/>
          </a:blip>
          <a:stretch>
            <a:fillRect/>
          </a:stretch>
        </p:blipFill>
        <p:spPr>
          <a:xfrm>
            <a:off x="0" y="5943462"/>
            <a:ext cx="1498805" cy="468900"/>
          </a:xfrm>
          <a:prstGeom prst="rect">
            <a:avLst/>
          </a:prstGeom>
          <a:noFill/>
          <a:ln>
            <a:noFill/>
          </a:ln>
        </p:spPr>
      </p:pic>
    </p:spTree>
    <p:extLst>
      <p:ext uri="{BB962C8B-B14F-4D97-AF65-F5344CB8AC3E}">
        <p14:creationId xmlns:p14="http://schemas.microsoft.com/office/powerpoint/2010/main" val="24153161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4BCE874D-5B3F-2B42-E7B7-416A5B892EF6}"/>
              </a:ext>
            </a:extLst>
          </p:cNvPr>
          <p:cNvSpPr>
            <a:spLocks noGrp="1"/>
          </p:cNvSpPr>
          <p:nvPr>
            <p:ph idx="1"/>
          </p:nvPr>
        </p:nvSpPr>
        <p:spPr/>
        <p:txBody>
          <a:bodyPr>
            <a:normAutofit fontScale="85000" lnSpcReduction="10000"/>
          </a:bodyPr>
          <a:lstStyle/>
          <a:p>
            <a:r>
              <a:rPr lang="en-US" sz="4400" b="1" dirty="0"/>
              <a:t>Commercial and personal driving recommendations</a:t>
            </a:r>
          </a:p>
          <a:p>
            <a:endParaRPr lang="en-CA" dirty="0"/>
          </a:p>
        </p:txBody>
      </p:sp>
      <p:pic>
        <p:nvPicPr>
          <p:cNvPr id="15" name="Content Placeholder 4" descr="A screenshot of a computer&#10;&#10;Description automatically generated">
            <a:extLst>
              <a:ext uri="{FF2B5EF4-FFF2-40B4-BE49-F238E27FC236}">
                <a16:creationId xmlns:a16="http://schemas.microsoft.com/office/drawing/2014/main" id="{A2C8F7B9-B8F6-27F8-CDE6-BC811A8936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6" t="11785" r="1596" b="9084"/>
          <a:stretch/>
        </p:blipFill>
        <p:spPr>
          <a:xfrm>
            <a:off x="765244" y="1219200"/>
            <a:ext cx="10145682" cy="5183120"/>
          </a:xfrm>
          <a:prstGeom prst="rect">
            <a:avLst/>
          </a:prstGeom>
        </p:spPr>
      </p:pic>
      <p:sp>
        <p:nvSpPr>
          <p:cNvPr id="16" name="TextBox 15">
            <a:extLst>
              <a:ext uri="{FF2B5EF4-FFF2-40B4-BE49-F238E27FC236}">
                <a16:creationId xmlns:a16="http://schemas.microsoft.com/office/drawing/2014/main" id="{D318D162-9D2F-D43E-0FD5-9525E16C44CE}"/>
              </a:ext>
            </a:extLst>
          </p:cNvPr>
          <p:cNvSpPr txBox="1"/>
          <p:nvPr/>
        </p:nvSpPr>
        <p:spPr>
          <a:xfrm>
            <a:off x="1400629" y="3962400"/>
            <a:ext cx="1011815" cy="261610"/>
          </a:xfrm>
          <a:prstGeom prst="rect">
            <a:avLst/>
          </a:prstGeom>
          <a:noFill/>
        </p:spPr>
        <p:txBody>
          <a:bodyPr wrap="none" rtlCol="0">
            <a:spAutoFit/>
          </a:bodyPr>
          <a:lstStyle/>
          <a:p>
            <a:r>
              <a:rPr lang="en-US" sz="1100" dirty="0"/>
              <a:t>Or LVEF &lt; 30%</a:t>
            </a:r>
          </a:p>
        </p:txBody>
      </p:sp>
      <p:pic>
        <p:nvPicPr>
          <p:cNvPr id="17" name="Google Shape;57;p13">
            <a:extLst>
              <a:ext uri="{FF2B5EF4-FFF2-40B4-BE49-F238E27FC236}">
                <a16:creationId xmlns:a16="http://schemas.microsoft.com/office/drawing/2014/main" id="{73F10938-EA53-D231-D958-0DB8C8226C4D}"/>
              </a:ext>
            </a:extLst>
          </p:cNvPr>
          <p:cNvPicPr preferRelativeResize="0"/>
          <p:nvPr/>
        </p:nvPicPr>
        <p:blipFill>
          <a:blip r:embed="rId3">
            <a:alphaModFix/>
          </a:blip>
          <a:stretch>
            <a:fillRect/>
          </a:stretch>
        </p:blipFill>
        <p:spPr>
          <a:xfrm>
            <a:off x="152400" y="6092047"/>
            <a:ext cx="1498805" cy="468900"/>
          </a:xfrm>
          <a:prstGeom prst="rect">
            <a:avLst/>
          </a:prstGeom>
          <a:noFill/>
          <a:ln>
            <a:noFill/>
          </a:ln>
        </p:spPr>
      </p:pic>
      <p:sp>
        <p:nvSpPr>
          <p:cNvPr id="18" name="Date Placeholder 7">
            <a:extLst>
              <a:ext uri="{FF2B5EF4-FFF2-40B4-BE49-F238E27FC236}">
                <a16:creationId xmlns:a16="http://schemas.microsoft.com/office/drawing/2014/main" id="{7ED96D30-B612-06D3-173F-3D8FA5DF5E84}"/>
              </a:ext>
            </a:extLst>
          </p:cNvPr>
          <p:cNvSpPr>
            <a:spLocks noGrp="1"/>
          </p:cNvSpPr>
          <p:nvPr>
            <p:ph type="dt" sz="half" idx="2"/>
          </p:nvPr>
        </p:nvSpPr>
        <p:spPr>
          <a:xfrm>
            <a:off x="76200" y="6492875"/>
            <a:ext cx="549519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37999601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25EC01-88C2-22E0-B9E7-173F8EEC89EE}"/>
              </a:ext>
            </a:extLst>
          </p:cNvPr>
          <p:cNvSpPr>
            <a:spLocks noGrp="1"/>
          </p:cNvSpPr>
          <p:nvPr>
            <p:ph type="body" sz="quarter" idx="14"/>
          </p:nvPr>
        </p:nvSpPr>
        <p:spPr/>
        <p:txBody>
          <a:bodyPr>
            <a:normAutofit fontScale="85000" lnSpcReduction="20000"/>
          </a:bodyPr>
          <a:lstStyle/>
          <a:p>
            <a:pPr marL="0" indent="0">
              <a:buNone/>
            </a:pPr>
            <a:r>
              <a:rPr lang="en-CA" dirty="0"/>
              <a:t>58 F  being discharged after hospitalization for Heart Failure</a:t>
            </a:r>
          </a:p>
          <a:p>
            <a:pPr marL="0" indent="0">
              <a:buNone/>
            </a:pPr>
            <a:r>
              <a:rPr lang="en-CA" dirty="0"/>
              <a:t>Past history of </a:t>
            </a:r>
            <a:r>
              <a:rPr lang="en-CA" dirty="0" err="1"/>
              <a:t>HFrEF</a:t>
            </a:r>
            <a:r>
              <a:rPr lang="en-CA" dirty="0"/>
              <a:t> (2018)</a:t>
            </a:r>
          </a:p>
          <a:p>
            <a:pPr lvl="1">
              <a:buFont typeface="Wingdings" pitchFamily="2" charset="2"/>
              <a:buChar char="§"/>
            </a:pPr>
            <a:r>
              <a:rPr lang="en-CA" dirty="0"/>
              <a:t>Chemotherapy induced, on target dose GDMT</a:t>
            </a:r>
          </a:p>
          <a:p>
            <a:pPr lvl="1">
              <a:buFont typeface="Wingdings" pitchFamily="2" charset="2"/>
              <a:buChar char="§"/>
            </a:pPr>
            <a:r>
              <a:rPr lang="en-CA" dirty="0"/>
              <a:t>Had primary prophylactic ICD inserted 1 year ago (</a:t>
            </a:r>
            <a:r>
              <a:rPr lang="en-CA" b="1" dirty="0"/>
              <a:t>non-issue</a:t>
            </a:r>
            <a:r>
              <a:rPr lang="en-CA" dirty="0"/>
              <a:t>)</a:t>
            </a:r>
          </a:p>
          <a:p>
            <a:pPr marL="0" indent="0">
              <a:buNone/>
            </a:pPr>
            <a:r>
              <a:rPr lang="en-CA" dirty="0"/>
              <a:t>In-hospital Echo</a:t>
            </a:r>
          </a:p>
          <a:p>
            <a:pPr lvl="1">
              <a:buFont typeface="Wingdings" pitchFamily="2" charset="2"/>
              <a:buChar char="§"/>
            </a:pPr>
            <a:r>
              <a:rPr lang="en-CA" dirty="0"/>
              <a:t>Mildly dilated LV, global dysfunction, </a:t>
            </a:r>
            <a:r>
              <a:rPr lang="en-CA" b="1" dirty="0"/>
              <a:t>LVEF 35%</a:t>
            </a:r>
            <a:r>
              <a:rPr lang="en-CA" dirty="0"/>
              <a:t>,</a:t>
            </a:r>
            <a:r>
              <a:rPr lang="en-CA" b="1" dirty="0"/>
              <a:t> </a:t>
            </a:r>
            <a:r>
              <a:rPr lang="en-CA" dirty="0"/>
              <a:t>Grade II diastolic dysfunction, mild pulmonary hypertension, normal RV</a:t>
            </a:r>
          </a:p>
          <a:p>
            <a:pPr marL="0" indent="0">
              <a:buNone/>
            </a:pPr>
            <a:r>
              <a:rPr lang="en-CA" dirty="0"/>
              <a:t>Being discharged on oral therapy</a:t>
            </a:r>
          </a:p>
          <a:p>
            <a:pPr lvl="1">
              <a:buFont typeface="Wingdings" pitchFamily="2" charset="2"/>
              <a:buChar char="§"/>
            </a:pPr>
            <a:r>
              <a:rPr lang="en-CA" dirty="0"/>
              <a:t>No rest dyspnea or orthopnea, but has dyspnea on climbing 1 flight of stairs or walking 1-2 blocks on flat surface (</a:t>
            </a:r>
            <a:r>
              <a:rPr lang="en-CA" b="1" dirty="0"/>
              <a:t>NYHA III</a:t>
            </a:r>
            <a:r>
              <a:rPr lang="en-CA" dirty="0"/>
              <a:t>)</a:t>
            </a:r>
          </a:p>
          <a:p>
            <a:pPr marL="0" indent="0">
              <a:buNone/>
            </a:pPr>
            <a:r>
              <a:rPr lang="en-CA" dirty="0">
                <a:solidFill>
                  <a:srgbClr val="C00000"/>
                </a:solidFill>
              </a:rPr>
              <a:t>🚫 School bus driving   ✅ </a:t>
            </a:r>
            <a:r>
              <a:rPr lang="en-CA" dirty="0">
                <a:solidFill>
                  <a:srgbClr val="00B050"/>
                </a:solidFill>
              </a:rPr>
              <a:t>Private vehicle driving</a:t>
            </a:r>
            <a:endParaRPr lang="en-CA" dirty="0"/>
          </a:p>
          <a:p>
            <a:endParaRPr lang="en-CA" dirty="0"/>
          </a:p>
        </p:txBody>
      </p:sp>
      <p:sp>
        <p:nvSpPr>
          <p:cNvPr id="4" name="Content Placeholder 3">
            <a:extLst>
              <a:ext uri="{FF2B5EF4-FFF2-40B4-BE49-F238E27FC236}">
                <a16:creationId xmlns:a16="http://schemas.microsoft.com/office/drawing/2014/main" id="{C3731825-531E-8FD6-B9AD-D79A30B67047}"/>
              </a:ext>
            </a:extLst>
          </p:cNvPr>
          <p:cNvSpPr>
            <a:spLocks noGrp="1"/>
          </p:cNvSpPr>
          <p:nvPr>
            <p:ph idx="1"/>
          </p:nvPr>
        </p:nvSpPr>
        <p:spPr/>
        <p:txBody>
          <a:bodyPr>
            <a:normAutofit/>
          </a:bodyPr>
          <a:lstStyle/>
          <a:p>
            <a:pPr marL="0" indent="0">
              <a:buNone/>
            </a:pPr>
            <a:r>
              <a:rPr lang="en-US" dirty="0"/>
              <a:t>Back to Case 1</a:t>
            </a:r>
            <a:endParaRPr lang="en-CA" dirty="0"/>
          </a:p>
        </p:txBody>
      </p:sp>
      <p:sp>
        <p:nvSpPr>
          <p:cNvPr id="5" name="Date Placeholder 4">
            <a:extLst>
              <a:ext uri="{FF2B5EF4-FFF2-40B4-BE49-F238E27FC236}">
                <a16:creationId xmlns:a16="http://schemas.microsoft.com/office/drawing/2014/main" id="{1AF024E6-DCD6-3FB2-82A4-529F4507410A}"/>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pic>
        <p:nvPicPr>
          <p:cNvPr id="6" name="Google Shape;57;p13">
            <a:extLst>
              <a:ext uri="{FF2B5EF4-FFF2-40B4-BE49-F238E27FC236}">
                <a16:creationId xmlns:a16="http://schemas.microsoft.com/office/drawing/2014/main" id="{4E995558-C3F5-1215-569C-64B8E9DAC8BC}"/>
              </a:ext>
            </a:extLst>
          </p:cNvPr>
          <p:cNvPicPr preferRelativeResize="0"/>
          <p:nvPr/>
        </p:nvPicPr>
        <p:blipFill>
          <a:blip r:embed="rId2">
            <a:alphaModFix/>
          </a:blip>
          <a:stretch>
            <a:fillRect/>
          </a:stretch>
        </p:blipFill>
        <p:spPr>
          <a:xfrm>
            <a:off x="76200" y="5604262"/>
            <a:ext cx="1498805" cy="468900"/>
          </a:xfrm>
          <a:prstGeom prst="rect">
            <a:avLst/>
          </a:prstGeom>
          <a:noFill/>
          <a:ln>
            <a:noFill/>
          </a:ln>
        </p:spPr>
      </p:pic>
    </p:spTree>
    <p:extLst>
      <p:ext uri="{BB962C8B-B14F-4D97-AF65-F5344CB8AC3E}">
        <p14:creationId xmlns:p14="http://schemas.microsoft.com/office/powerpoint/2010/main" val="2165392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E62E54F-F6DA-8594-6995-E153BD979874}"/>
              </a:ext>
            </a:extLst>
          </p:cNvPr>
          <p:cNvGraphicFramePr>
            <a:graphicFrameLocks noGrp="1"/>
          </p:cNvGraphicFramePr>
          <p:nvPr>
            <p:extLst>
              <p:ext uri="{D42A27DB-BD31-4B8C-83A1-F6EECF244321}">
                <p14:modId xmlns:p14="http://schemas.microsoft.com/office/powerpoint/2010/main" val="3581239593"/>
              </p:ext>
            </p:extLst>
          </p:nvPr>
        </p:nvGraphicFramePr>
        <p:xfrm>
          <a:off x="228600" y="1258723"/>
          <a:ext cx="11734800" cy="5090224"/>
        </p:xfrm>
        <a:graphic>
          <a:graphicData uri="http://schemas.openxmlformats.org/drawingml/2006/table">
            <a:tbl>
              <a:tblPr firstRow="1" bandRow="1">
                <a:tableStyleId>{F5AB1C69-6EDB-4FF4-983F-18BD219EF322}</a:tableStyleId>
              </a:tblPr>
              <a:tblGrid>
                <a:gridCol w="1397000">
                  <a:extLst>
                    <a:ext uri="{9D8B030D-6E8A-4147-A177-3AD203B41FA5}">
                      <a16:colId xmlns:a16="http://schemas.microsoft.com/office/drawing/2014/main" val="1565262642"/>
                    </a:ext>
                  </a:extLst>
                </a:gridCol>
                <a:gridCol w="1955800">
                  <a:extLst>
                    <a:ext uri="{9D8B030D-6E8A-4147-A177-3AD203B41FA5}">
                      <a16:colId xmlns:a16="http://schemas.microsoft.com/office/drawing/2014/main" val="2083897712"/>
                    </a:ext>
                  </a:extLst>
                </a:gridCol>
                <a:gridCol w="1676400">
                  <a:extLst>
                    <a:ext uri="{9D8B030D-6E8A-4147-A177-3AD203B41FA5}">
                      <a16:colId xmlns:a16="http://schemas.microsoft.com/office/drawing/2014/main" val="3190072438"/>
                    </a:ext>
                  </a:extLst>
                </a:gridCol>
                <a:gridCol w="1676400">
                  <a:extLst>
                    <a:ext uri="{9D8B030D-6E8A-4147-A177-3AD203B41FA5}">
                      <a16:colId xmlns:a16="http://schemas.microsoft.com/office/drawing/2014/main" val="3807238058"/>
                    </a:ext>
                  </a:extLst>
                </a:gridCol>
                <a:gridCol w="1676400">
                  <a:extLst>
                    <a:ext uri="{9D8B030D-6E8A-4147-A177-3AD203B41FA5}">
                      <a16:colId xmlns:a16="http://schemas.microsoft.com/office/drawing/2014/main" val="3506581719"/>
                    </a:ext>
                  </a:extLst>
                </a:gridCol>
                <a:gridCol w="1676400">
                  <a:extLst>
                    <a:ext uri="{9D8B030D-6E8A-4147-A177-3AD203B41FA5}">
                      <a16:colId xmlns:a16="http://schemas.microsoft.com/office/drawing/2014/main" val="1998721333"/>
                    </a:ext>
                  </a:extLst>
                </a:gridCol>
                <a:gridCol w="1676400">
                  <a:extLst>
                    <a:ext uri="{9D8B030D-6E8A-4147-A177-3AD203B41FA5}">
                      <a16:colId xmlns:a16="http://schemas.microsoft.com/office/drawing/2014/main" val="652052041"/>
                    </a:ext>
                  </a:extLst>
                </a:gridCol>
              </a:tblGrid>
              <a:tr h="1630362">
                <a:tc>
                  <a:txBody>
                    <a:bodyPr/>
                    <a:lstStyle/>
                    <a:p>
                      <a:endParaRPr lang="en-CA" sz="1200" b="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Any direct financial payments including receipt of honoraria</a:t>
                      </a:r>
                    </a:p>
                    <a:p>
                      <a:endParaRPr lang="en-CA" sz="1400" b="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Membership on advisory boards or speakers’ bureaus</a:t>
                      </a:r>
                    </a:p>
                    <a:p>
                      <a:endParaRPr lang="en-CA" sz="1400" b="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Funded grants of clinical trials</a:t>
                      </a:r>
                    </a:p>
                    <a:p>
                      <a:endParaRPr lang="en-CA" sz="1400" b="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Patents on a drug, product or device</a:t>
                      </a:r>
                    </a:p>
                    <a:p>
                      <a:endParaRPr lang="en-CA" sz="1400" b="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All other investments/relationship that could be seen as having the potential to influence the content of the educational activity</a:t>
                      </a:r>
                      <a:endParaRPr lang="en-US" sz="1400" b="0" dirty="0">
                        <a:latin typeface="+mn-lt"/>
                        <a:ea typeface="Open Sans" panose="020B0606030504020204" pitchFamily="34" charset="0"/>
                        <a:cs typeface="Open Sans" panose="020B0606030504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Mitigation of Bias</a:t>
                      </a:r>
                      <a:endParaRPr lang="en-US" sz="1400" b="0" dirty="0">
                        <a:latin typeface="+mn-lt"/>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384263212"/>
                  </a:ext>
                </a:extLst>
              </a:tr>
              <a:tr h="319722">
                <a:tc gridSpan="7">
                  <a:txBody>
                    <a:bodyPr/>
                    <a:lstStyle/>
                    <a:p>
                      <a:r>
                        <a:rPr lang="en-US" sz="1400" dirty="0"/>
                        <a:t>I have/do not have relationships with for-profit and not-for-profit organizations over the past two years:</a:t>
                      </a:r>
                    </a:p>
                  </a:txBody>
                  <a:tcPr/>
                </a:tc>
                <a:tc hMerge="1">
                  <a:txBody>
                    <a:bodyPr/>
                    <a:lstStyle/>
                    <a:p>
                      <a:endParaRPr lang="en-CA" sz="1400" dirty="0"/>
                    </a:p>
                  </a:txBody>
                  <a:tcPr/>
                </a:tc>
                <a:tc hMerge="1">
                  <a:txBody>
                    <a:bodyPr/>
                    <a:lstStyle/>
                    <a:p>
                      <a:endParaRPr lang="en-CA" sz="1400" dirty="0"/>
                    </a:p>
                  </a:txBody>
                  <a:tcPr/>
                </a:tc>
                <a:tc hMerge="1">
                  <a:txBody>
                    <a:bodyPr/>
                    <a:lstStyle/>
                    <a:p>
                      <a:endParaRPr lang="en-CA" sz="1400" dirty="0"/>
                    </a:p>
                  </a:txBody>
                  <a:tcPr/>
                </a:tc>
                <a:tc hMerge="1">
                  <a:txBody>
                    <a:bodyPr/>
                    <a:lstStyle/>
                    <a:p>
                      <a:endParaRPr lang="en-CA" sz="1400" dirty="0"/>
                    </a:p>
                  </a:txBody>
                  <a:tcPr/>
                </a:tc>
                <a:tc hMerge="1">
                  <a:txBody>
                    <a:bodyPr/>
                    <a:lstStyle/>
                    <a:p>
                      <a:endParaRPr lang="en-CA" sz="1400" dirty="0"/>
                    </a:p>
                  </a:txBody>
                  <a:tcPr/>
                </a:tc>
                <a:tc hMerge="1">
                  <a:txBody>
                    <a:bodyPr/>
                    <a:lstStyle/>
                    <a:p>
                      <a:endParaRPr lang="en-CA" sz="1400" dirty="0"/>
                    </a:p>
                  </a:txBody>
                  <a:tcPr/>
                </a:tc>
                <a:extLst>
                  <a:ext uri="{0D108BD9-81ED-4DB2-BD59-A6C34878D82A}">
                    <a16:rowId xmlns:a16="http://schemas.microsoft.com/office/drawing/2014/main" val="1238030173"/>
                  </a:ext>
                </a:extLst>
              </a:tr>
              <a:tr h="366078">
                <a:tc>
                  <a:txBody>
                    <a:bodyPr/>
                    <a:lstStyle/>
                    <a:p>
                      <a:r>
                        <a:rPr lang="en-US" sz="1400" dirty="0"/>
                        <a:t>Peter G. Guerra</a:t>
                      </a:r>
                      <a:endParaRPr lang="en-CA" sz="1400" dirty="0"/>
                    </a:p>
                  </a:txBody>
                  <a:tcPr/>
                </a:tc>
                <a:tc gridSpan="6">
                  <a:txBody>
                    <a:bodyPr/>
                    <a:lstStyle/>
                    <a:p>
                      <a:r>
                        <a:rPr lang="en-US" sz="1400" dirty="0"/>
                        <a:t>No relationships</a:t>
                      </a:r>
                      <a:endParaRPr lang="en-CA" sz="1400" dirty="0"/>
                    </a:p>
                  </a:txBody>
                  <a:tcPr/>
                </a:tc>
                <a:tc hMerge="1">
                  <a:txBody>
                    <a:bodyPr/>
                    <a:lstStyle/>
                    <a:p>
                      <a:endParaRPr lang="en-CA" sz="1400" dirty="0"/>
                    </a:p>
                  </a:txBody>
                  <a:tcPr/>
                </a:tc>
                <a:tc hMerge="1">
                  <a:txBody>
                    <a:bodyPr/>
                    <a:lstStyle/>
                    <a:p>
                      <a:endParaRPr lang="en-CA" sz="1400" dirty="0"/>
                    </a:p>
                  </a:txBody>
                  <a:tcPr/>
                </a:tc>
                <a:tc hMerge="1">
                  <a:txBody>
                    <a:bodyPr/>
                    <a:lstStyle/>
                    <a:p>
                      <a:endParaRPr lang="en-CA" sz="1400" dirty="0"/>
                    </a:p>
                  </a:txBody>
                  <a:tcPr/>
                </a:tc>
                <a:tc hMerge="1">
                  <a:txBody>
                    <a:bodyPr/>
                    <a:lstStyle/>
                    <a:p>
                      <a:endParaRPr lang="en-CA" sz="1400" dirty="0"/>
                    </a:p>
                  </a:txBody>
                  <a:tcPr/>
                </a:tc>
                <a:tc hMerge="1">
                  <a:txBody>
                    <a:bodyPr/>
                    <a:lstStyle/>
                    <a:p>
                      <a:endParaRPr lang="en-CA" sz="1400" dirty="0"/>
                    </a:p>
                  </a:txBody>
                  <a:tcPr/>
                </a:tc>
                <a:extLst>
                  <a:ext uri="{0D108BD9-81ED-4DB2-BD59-A6C34878D82A}">
                    <a16:rowId xmlns:a16="http://schemas.microsoft.com/office/drawing/2014/main" val="1175260013"/>
                  </a:ext>
                </a:extLst>
              </a:tr>
              <a:tr h="533400">
                <a:tc>
                  <a:txBody>
                    <a:bodyPr/>
                    <a:lstStyle/>
                    <a:p>
                      <a:r>
                        <a:rPr lang="en-US" sz="1400" dirty="0"/>
                        <a:t>Christopher S. Simpson</a:t>
                      </a:r>
                      <a:endParaRPr lang="en-CA" sz="1400" dirty="0"/>
                    </a:p>
                  </a:txBody>
                  <a:tcPr/>
                </a:tc>
                <a:tc gridSpan="6">
                  <a:txBody>
                    <a:bodyPr/>
                    <a:lstStyle/>
                    <a:p>
                      <a:r>
                        <a:rPr lang="en-US" sz="1400" dirty="0"/>
                        <a:t>No relationships</a:t>
                      </a:r>
                      <a:endParaRPr lang="en-CA" sz="1400" dirty="0"/>
                    </a:p>
                  </a:txBody>
                  <a:tcPr/>
                </a:tc>
                <a:tc hMerge="1">
                  <a:txBody>
                    <a:bodyPr/>
                    <a:lstStyle/>
                    <a:p>
                      <a:endParaRPr lang="en-CA" sz="1400"/>
                    </a:p>
                  </a:txBody>
                  <a:tcPr/>
                </a:tc>
                <a:tc hMerge="1">
                  <a:txBody>
                    <a:bodyPr/>
                    <a:lstStyle/>
                    <a:p>
                      <a:endParaRPr lang="en-CA" sz="1400"/>
                    </a:p>
                  </a:txBody>
                  <a:tcPr/>
                </a:tc>
                <a:tc hMerge="1">
                  <a:txBody>
                    <a:bodyPr/>
                    <a:lstStyle/>
                    <a:p>
                      <a:endParaRPr lang="en-CA" sz="1400" dirty="0"/>
                    </a:p>
                  </a:txBody>
                  <a:tcPr/>
                </a:tc>
                <a:tc hMerge="1">
                  <a:txBody>
                    <a:bodyPr/>
                    <a:lstStyle/>
                    <a:p>
                      <a:endParaRPr lang="en-CA" sz="1400" dirty="0"/>
                    </a:p>
                  </a:txBody>
                  <a:tcPr/>
                </a:tc>
                <a:tc hMerge="1">
                  <a:txBody>
                    <a:bodyPr/>
                    <a:lstStyle/>
                    <a:p>
                      <a:endParaRPr lang="en-CA" sz="1400" dirty="0"/>
                    </a:p>
                  </a:txBody>
                  <a:tcPr/>
                </a:tc>
                <a:extLst>
                  <a:ext uri="{0D108BD9-81ED-4DB2-BD59-A6C34878D82A}">
                    <a16:rowId xmlns:a16="http://schemas.microsoft.com/office/drawing/2014/main" val="574581463"/>
                  </a:ext>
                </a:extLst>
              </a:tr>
              <a:tr h="457200">
                <a:tc>
                  <a:txBody>
                    <a:bodyPr/>
                    <a:lstStyle/>
                    <a:p>
                      <a:r>
                        <a:rPr lang="en-US" sz="1400" dirty="0"/>
                        <a:t>Harriette </a:t>
                      </a:r>
                    </a:p>
                    <a:p>
                      <a:r>
                        <a:rPr lang="en-US" sz="1400" dirty="0"/>
                        <a:t>Van Spall</a:t>
                      </a:r>
                      <a:endParaRPr lang="en-CA" sz="1400" dirty="0"/>
                    </a:p>
                  </a:txBody>
                  <a:tcPr/>
                </a:tc>
                <a:tc>
                  <a:txBody>
                    <a:bodyPr/>
                    <a:lstStyle/>
                    <a:p>
                      <a:r>
                        <a:rPr lang="en-US" sz="1400" dirty="0"/>
                        <a:t>Roche</a:t>
                      </a:r>
                      <a:endParaRPr lang="en-CA" sz="1400" dirty="0"/>
                    </a:p>
                  </a:txBody>
                  <a:tcPr/>
                </a:tc>
                <a:tc>
                  <a:txBody>
                    <a:bodyPr/>
                    <a:lstStyle/>
                    <a:p>
                      <a:r>
                        <a:rPr lang="en-US" sz="1400" dirty="0"/>
                        <a:t>None</a:t>
                      </a:r>
                      <a:endParaRPr lang="en-CA" sz="1400" dirty="0"/>
                    </a:p>
                  </a:txBody>
                  <a:tcPr/>
                </a:tc>
                <a:tc>
                  <a:txBody>
                    <a:bodyPr/>
                    <a:lstStyle/>
                    <a:p>
                      <a:r>
                        <a:rPr lang="en-US" sz="1400" dirty="0"/>
                        <a:t>None</a:t>
                      </a:r>
                      <a:endParaRPr lang="en-CA" sz="1400" dirty="0"/>
                    </a:p>
                  </a:txBody>
                  <a:tcPr/>
                </a:tc>
                <a:tc>
                  <a:txBody>
                    <a:bodyPr/>
                    <a:lstStyle/>
                    <a:p>
                      <a:r>
                        <a:rPr lang="en-US" sz="1400" dirty="0"/>
                        <a:t>None</a:t>
                      </a:r>
                      <a:endParaRPr lang="en-CA" sz="1400" dirty="0"/>
                    </a:p>
                  </a:txBody>
                  <a:tcPr/>
                </a:tc>
                <a:tc>
                  <a:txBody>
                    <a:bodyPr/>
                    <a:lstStyle/>
                    <a:p>
                      <a:r>
                        <a:rPr lang="en-US" sz="1400" dirty="0"/>
                        <a:t>None</a:t>
                      </a:r>
                      <a:endParaRPr lang="en-CA" sz="1400" dirty="0"/>
                    </a:p>
                  </a:txBody>
                  <a:tcPr/>
                </a:tc>
                <a:tc>
                  <a:txBody>
                    <a:bodyPr/>
                    <a:lstStyle/>
                    <a:p>
                      <a:r>
                        <a:rPr lang="en-US" sz="1400" dirty="0"/>
                        <a:t>No relationship to this Guideline</a:t>
                      </a:r>
                      <a:endParaRPr lang="en-CA" sz="1400" dirty="0"/>
                    </a:p>
                  </a:txBody>
                  <a:tcPr/>
                </a:tc>
                <a:extLst>
                  <a:ext uri="{0D108BD9-81ED-4DB2-BD59-A6C34878D82A}">
                    <a16:rowId xmlns:a16="http://schemas.microsoft.com/office/drawing/2014/main" val="3343394817"/>
                  </a:ext>
                </a:extLst>
              </a:tr>
              <a:tr h="598370">
                <a:tc>
                  <a:txBody>
                    <a:bodyPr/>
                    <a:lstStyle/>
                    <a:p>
                      <a:r>
                        <a:rPr lang="en-US" sz="1400" dirty="0"/>
                        <a:t>Christopher B. Fordyce</a:t>
                      </a:r>
                      <a:endParaRPr lang="en-CA" sz="1400" dirty="0"/>
                    </a:p>
                  </a:txBody>
                  <a:tcPr/>
                </a:tc>
                <a:tc>
                  <a:txBody>
                    <a:bodyPr/>
                    <a:lstStyle/>
                    <a:p>
                      <a:pPr algn="ctr">
                        <a:lnSpc>
                          <a:spcPct val="85000"/>
                        </a:lnSpc>
                        <a:spcAft>
                          <a:spcPts val="300"/>
                        </a:spcAft>
                      </a:pPr>
                      <a:r>
                        <a:rPr lang="en-CA" sz="1400" dirty="0"/>
                        <a:t>Bayer, Novo Nordisk, Boehringer Ingelheim, Sanofi, Novartis, New Amsterdam, HLS therapeutics</a:t>
                      </a:r>
                    </a:p>
                  </a:txBody>
                  <a:tcPr marT="64008" marB="64008" anchor="ctr"/>
                </a:tc>
                <a:tc>
                  <a:txBody>
                    <a:bodyPr/>
                    <a:lstStyle/>
                    <a:p>
                      <a:pPr marL="0" marR="0" lvl="0" indent="0" algn="ctr" defTabSz="914377" rtl="0" eaLnBrk="1" fontAlgn="auto" latinLnBrk="0" hangingPunct="1">
                        <a:lnSpc>
                          <a:spcPct val="85000"/>
                        </a:lnSpc>
                        <a:spcBef>
                          <a:spcPts val="0"/>
                        </a:spcBef>
                        <a:spcAft>
                          <a:spcPts val="300"/>
                        </a:spcAft>
                        <a:buClrTx/>
                        <a:buSzTx/>
                        <a:buFontTx/>
                        <a:buNone/>
                        <a:tabLst/>
                        <a:defRPr/>
                      </a:pPr>
                      <a:r>
                        <a:rPr lang="en-CA" sz="1400" dirty="0"/>
                        <a:t>Bayer, Novo Nordisk, Boehringer Ingelheim, Novartis, New Amsterdam, HLS therapeutics</a:t>
                      </a:r>
                    </a:p>
                  </a:txBody>
                  <a:tcPr marT="64008" marB="64008" anchor="ctr"/>
                </a:tc>
                <a:tc>
                  <a:txBody>
                    <a:bodyPr/>
                    <a:lstStyle/>
                    <a:p>
                      <a:pPr algn="ctr">
                        <a:lnSpc>
                          <a:spcPct val="85000"/>
                        </a:lnSpc>
                        <a:spcAft>
                          <a:spcPts val="300"/>
                        </a:spcAft>
                      </a:pPr>
                      <a:r>
                        <a:rPr lang="en-CA" sz="1400" dirty="0"/>
                        <a:t>Bayer, Amgen, Novartis</a:t>
                      </a:r>
                    </a:p>
                  </a:txBody>
                  <a:tcPr marT="64008" marB="64008" anchor="ctr"/>
                </a:tc>
                <a:tc>
                  <a:txBody>
                    <a:bodyPr/>
                    <a:lstStyle/>
                    <a:p>
                      <a:endParaRPr lang="en-CA" sz="1400" dirty="0"/>
                    </a:p>
                  </a:txBody>
                  <a:tcPr/>
                </a:tc>
                <a:tc>
                  <a:txBody>
                    <a:bodyPr/>
                    <a:lstStyle/>
                    <a:p>
                      <a:endParaRPr lang="en-CA" sz="1400" dirty="0"/>
                    </a:p>
                  </a:txBody>
                  <a:tcPr/>
                </a:tc>
                <a:tc>
                  <a:txBody>
                    <a:bodyPr/>
                    <a:lstStyle/>
                    <a:p>
                      <a:r>
                        <a:rPr lang="en-US" sz="1400" dirty="0"/>
                        <a:t>No relationship to this Guideline</a:t>
                      </a:r>
                      <a:endParaRPr lang="en-CA" sz="1400" dirty="0"/>
                    </a:p>
                  </a:txBody>
                  <a:tcPr/>
                </a:tc>
                <a:extLst>
                  <a:ext uri="{0D108BD9-81ED-4DB2-BD59-A6C34878D82A}">
                    <a16:rowId xmlns:a16="http://schemas.microsoft.com/office/drawing/2014/main" val="3651673016"/>
                  </a:ext>
                </a:extLst>
              </a:tr>
              <a:tr h="426656">
                <a:tc>
                  <a:txBody>
                    <a:bodyPr/>
                    <a:lstStyle/>
                    <a:p>
                      <a:r>
                        <a:rPr lang="en-US" sz="1400" dirty="0"/>
                        <a:t>Julia Cadrin-Tourigny</a:t>
                      </a:r>
                      <a:endParaRPr lang="en-CA" sz="1400" dirty="0"/>
                    </a:p>
                  </a:txBody>
                  <a:tcPr/>
                </a:tc>
                <a:tc>
                  <a:txBody>
                    <a:bodyPr/>
                    <a:lstStyle/>
                    <a:p>
                      <a:r>
                        <a:rPr lang="en-US" sz="1400" dirty="0"/>
                        <a:t>Bayer, BMS Pfizer</a:t>
                      </a:r>
                      <a:endParaRPr lang="en-CA" sz="1400" dirty="0"/>
                    </a:p>
                  </a:txBody>
                  <a:tcPr/>
                </a:tc>
                <a:tc>
                  <a:txBody>
                    <a:bodyPr/>
                    <a:lstStyle/>
                    <a:p>
                      <a:r>
                        <a:rPr lang="en-CA" sz="1400" dirty="0"/>
                        <a:t>Tenaya, </a:t>
                      </a:r>
                      <a:r>
                        <a:rPr lang="en-CA" sz="1400" dirty="0" err="1"/>
                        <a:t>Lexeo</a:t>
                      </a:r>
                      <a:r>
                        <a:rPr lang="en-CA" sz="1400" dirty="0"/>
                        <a:t> </a:t>
                      </a:r>
                    </a:p>
                  </a:txBody>
                  <a:tcPr/>
                </a:tc>
                <a:tc>
                  <a:txBody>
                    <a:bodyPr/>
                    <a:lstStyle/>
                    <a:p>
                      <a:r>
                        <a:rPr lang="en-US" sz="1400" dirty="0"/>
                        <a:t>None</a:t>
                      </a:r>
                      <a:endParaRPr lang="en-CA" sz="1400" dirty="0"/>
                    </a:p>
                  </a:txBody>
                  <a:tcPr/>
                </a:tc>
                <a:tc>
                  <a:txBody>
                    <a:bodyPr/>
                    <a:lstStyle/>
                    <a:p>
                      <a:r>
                        <a:rPr lang="en-US" sz="1400" dirty="0"/>
                        <a:t>None</a:t>
                      </a:r>
                      <a:endParaRPr lang="en-CA" sz="1400" dirty="0"/>
                    </a:p>
                  </a:txBody>
                  <a:tcPr/>
                </a:tc>
                <a:tc>
                  <a:txBody>
                    <a:bodyPr/>
                    <a:lstStyle/>
                    <a:p>
                      <a:r>
                        <a:rPr lang="en-US" sz="1400" dirty="0"/>
                        <a:t>None</a:t>
                      </a:r>
                      <a:endParaRPr lang="en-CA" sz="1400" dirty="0"/>
                    </a:p>
                  </a:txBody>
                  <a:tcPr/>
                </a:tc>
                <a:tc>
                  <a:txBody>
                    <a:bodyPr/>
                    <a:lstStyle/>
                    <a:p>
                      <a:r>
                        <a:rPr lang="en-US" sz="1400" dirty="0"/>
                        <a:t>No relationship to this Guideline</a:t>
                      </a:r>
                      <a:endParaRPr lang="en-CA" sz="1400" dirty="0"/>
                    </a:p>
                  </a:txBody>
                  <a:tcPr/>
                </a:tc>
                <a:extLst>
                  <a:ext uri="{0D108BD9-81ED-4DB2-BD59-A6C34878D82A}">
                    <a16:rowId xmlns:a16="http://schemas.microsoft.com/office/drawing/2014/main" val="1038571802"/>
                  </a:ext>
                </a:extLst>
              </a:tr>
            </a:tbl>
          </a:graphicData>
        </a:graphic>
      </p:graphicFrame>
      <p:sp>
        <p:nvSpPr>
          <p:cNvPr id="4" name="Rectangle 3">
            <a:extLst>
              <a:ext uri="{FF2B5EF4-FFF2-40B4-BE49-F238E27FC236}">
                <a16:creationId xmlns:a16="http://schemas.microsoft.com/office/drawing/2014/main" id="{3D415E7B-125F-F847-A420-53631BD9F1C5}"/>
              </a:ext>
            </a:extLst>
          </p:cNvPr>
          <p:cNvSpPr/>
          <p:nvPr/>
        </p:nvSpPr>
        <p:spPr>
          <a:xfrm>
            <a:off x="8534400" y="6339904"/>
            <a:ext cx="3505200" cy="5180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a:extLst>
              <a:ext uri="{FF2B5EF4-FFF2-40B4-BE49-F238E27FC236}">
                <a16:creationId xmlns:a16="http://schemas.microsoft.com/office/drawing/2014/main" id="{895B429E-4E95-681B-14E4-98D6D5FDA8E3}"/>
              </a:ext>
            </a:extLst>
          </p:cNvPr>
          <p:cNvSpPr>
            <a:spLocks noGrp="1"/>
          </p:cNvSpPr>
          <p:nvPr>
            <p:ph idx="1"/>
          </p:nvPr>
        </p:nvSpPr>
        <p:spPr/>
        <p:txBody>
          <a:bodyPr>
            <a:normAutofit fontScale="85000" lnSpcReduction="10000"/>
          </a:bodyPr>
          <a:lstStyle/>
          <a:p>
            <a:r>
              <a:rPr lang="en-US" dirty="0"/>
              <a:t>PROGRAM DISCLOSURE OF COMMERCIAL SUPPORT</a:t>
            </a:r>
          </a:p>
        </p:txBody>
      </p:sp>
      <p:sp>
        <p:nvSpPr>
          <p:cNvPr id="6" name="Date Placeholder 5">
            <a:extLst>
              <a:ext uri="{FF2B5EF4-FFF2-40B4-BE49-F238E27FC236}">
                <a16:creationId xmlns:a16="http://schemas.microsoft.com/office/drawing/2014/main" id="{CF895AC9-3380-6692-7CD7-C6B40AAA1E77}"/>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3961774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A7E440E-4BF0-7018-C6E2-AD2C718E55E9}"/>
              </a:ext>
            </a:extLst>
          </p:cNvPr>
          <p:cNvSpPr>
            <a:spLocks noGrp="1"/>
          </p:cNvSpPr>
          <p:nvPr>
            <p:ph idx="1"/>
          </p:nvPr>
        </p:nvSpPr>
        <p:spPr/>
        <p:txBody>
          <a:bodyPr/>
          <a:lstStyle/>
          <a:p>
            <a:r>
              <a:rPr lang="en-US" dirty="0"/>
              <a:t>Welcome</a:t>
            </a:r>
            <a:endParaRPr lang="en-CA" dirty="0"/>
          </a:p>
        </p:txBody>
      </p:sp>
      <p:sp>
        <p:nvSpPr>
          <p:cNvPr id="6" name="Date Placeholder 5">
            <a:extLst>
              <a:ext uri="{FF2B5EF4-FFF2-40B4-BE49-F238E27FC236}">
                <a16:creationId xmlns:a16="http://schemas.microsoft.com/office/drawing/2014/main" id="{BC33255A-1A56-5BF3-401B-21010F986777}"/>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
        <p:nvSpPr>
          <p:cNvPr id="3" name="Content Placeholder 3">
            <a:extLst>
              <a:ext uri="{FF2B5EF4-FFF2-40B4-BE49-F238E27FC236}">
                <a16:creationId xmlns:a16="http://schemas.microsoft.com/office/drawing/2014/main" id="{9CD313EE-8D15-B629-7FEA-48E6D8FBD80E}"/>
              </a:ext>
            </a:extLst>
          </p:cNvPr>
          <p:cNvSpPr txBox="1">
            <a:spLocks/>
          </p:cNvSpPr>
          <p:nvPr/>
        </p:nvSpPr>
        <p:spPr>
          <a:xfrm>
            <a:off x="609600" y="1371600"/>
            <a:ext cx="107442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4000"/>
              </a:lnSpc>
              <a:buFont typeface="Arial" panose="020B0604020202020204" pitchFamily="34" charset="0"/>
              <a:buNone/>
            </a:pPr>
            <a:r>
              <a:rPr lang="en-CA" dirty="0"/>
              <a:t>2023 CCS Guidelines on the Fitness to Drive</a:t>
            </a:r>
          </a:p>
          <a:p>
            <a:pPr marL="0" indent="0">
              <a:lnSpc>
                <a:spcPct val="114000"/>
              </a:lnSpc>
              <a:spcBef>
                <a:spcPts val="672"/>
              </a:spcBef>
              <a:buFont typeface="Arial" panose="020B0604020202020204" pitchFamily="34" charset="0"/>
              <a:buNone/>
            </a:pPr>
            <a:r>
              <a:rPr lang="en-CA" sz="2400" b="1" dirty="0">
                <a:effectLst/>
                <a:ea typeface="Times New Roman" panose="02020603050405020304" pitchFamily="18" charset="0"/>
              </a:rPr>
              <a:t>Co-Chairs: </a:t>
            </a:r>
            <a:r>
              <a:rPr lang="en-CA" sz="2400" dirty="0">
                <a:effectLst/>
                <a:ea typeface="Times New Roman" panose="02020603050405020304" pitchFamily="18" charset="0"/>
              </a:rPr>
              <a:t>Peter G. Guerra, </a:t>
            </a:r>
            <a:r>
              <a:rPr lang="en-CA" sz="2400" dirty="0" err="1">
                <a:effectLst/>
                <a:ea typeface="Times New Roman" panose="02020603050405020304" pitchFamily="18" charset="0"/>
              </a:rPr>
              <a:t>MD</a:t>
            </a:r>
            <a:r>
              <a:rPr lang="en-CA" sz="2400" baseline="30000" dirty="0" err="1">
                <a:effectLst/>
                <a:ea typeface="Times New Roman" panose="02020603050405020304" pitchFamily="18" charset="0"/>
              </a:rPr>
              <a:t>a</a:t>
            </a:r>
            <a:r>
              <a:rPr lang="en-CA" sz="2400" dirty="0">
                <a:effectLst/>
                <a:ea typeface="Times New Roman" panose="02020603050405020304" pitchFamily="18" charset="0"/>
              </a:rPr>
              <a:t>, Christopher S. Simpson, </a:t>
            </a:r>
            <a:r>
              <a:rPr lang="en-CA" sz="2400" dirty="0" err="1">
                <a:effectLst/>
                <a:ea typeface="Times New Roman" panose="02020603050405020304" pitchFamily="18" charset="0"/>
              </a:rPr>
              <a:t>MD</a:t>
            </a:r>
            <a:r>
              <a:rPr lang="en-CA" sz="2400" baseline="30000" dirty="0" err="1">
                <a:effectLst/>
                <a:ea typeface="Times New Roman" panose="02020603050405020304" pitchFamily="18" charset="0"/>
              </a:rPr>
              <a:t>b</a:t>
            </a:r>
            <a:r>
              <a:rPr lang="en-CA" sz="2400" dirty="0">
                <a:effectLst/>
                <a:ea typeface="Times New Roman" panose="02020603050405020304" pitchFamily="18" charset="0"/>
              </a:rPr>
              <a:t>, Harriette G.C. Van Spall, MD </a:t>
            </a:r>
            <a:r>
              <a:rPr lang="en-CA" sz="2400" dirty="0" err="1">
                <a:effectLst/>
                <a:ea typeface="Times New Roman" panose="02020603050405020304" pitchFamily="18" charset="0"/>
              </a:rPr>
              <a:t>MPH</a:t>
            </a:r>
            <a:r>
              <a:rPr lang="en-CA" sz="2400" baseline="30000" dirty="0" err="1">
                <a:effectLst/>
                <a:ea typeface="Times New Roman" panose="02020603050405020304" pitchFamily="18" charset="0"/>
              </a:rPr>
              <a:t>c</a:t>
            </a:r>
            <a:r>
              <a:rPr lang="en-CA" sz="2400" dirty="0">
                <a:effectLst/>
                <a:ea typeface="Times New Roman" panose="02020603050405020304" pitchFamily="18" charset="0"/>
              </a:rPr>
              <a:t>.</a:t>
            </a:r>
            <a:endParaRPr lang="en-CA" sz="2400" dirty="0">
              <a:ea typeface="Times New Roman" panose="02020603050405020304" pitchFamily="18" charset="0"/>
            </a:endParaRPr>
          </a:p>
          <a:p>
            <a:pPr marL="0" indent="0">
              <a:lnSpc>
                <a:spcPct val="114000"/>
              </a:lnSpc>
              <a:spcBef>
                <a:spcPts val="672"/>
              </a:spcBef>
              <a:buFont typeface="Arial" panose="020B0604020202020204" pitchFamily="34" charset="0"/>
              <a:buNone/>
            </a:pPr>
            <a:r>
              <a:rPr lang="en-CA" sz="2400" b="1" dirty="0">
                <a:effectLst/>
                <a:ea typeface="Times New Roman" panose="02020603050405020304" pitchFamily="18" charset="0"/>
              </a:rPr>
              <a:t>Writing Panel: </a:t>
            </a:r>
            <a:r>
              <a:rPr lang="en-CA" sz="2400" dirty="0">
                <a:effectLst/>
                <a:ea typeface="Times New Roman" panose="02020603050405020304" pitchFamily="18" charset="0"/>
              </a:rPr>
              <a:t>Anita W. Asgar, MD, </a:t>
            </a:r>
            <a:r>
              <a:rPr lang="en-CA" sz="2400" dirty="0" err="1">
                <a:effectLst/>
                <a:ea typeface="Times New Roman" panose="02020603050405020304" pitchFamily="18" charset="0"/>
              </a:rPr>
              <a:t>MSc</a:t>
            </a:r>
            <a:r>
              <a:rPr lang="en-CA" sz="2400" baseline="30000" dirty="0" err="1">
                <a:effectLst/>
                <a:ea typeface="Times New Roman" panose="02020603050405020304" pitchFamily="18" charset="0"/>
              </a:rPr>
              <a:t>a</a:t>
            </a:r>
            <a:r>
              <a:rPr lang="en-CA" sz="2400" dirty="0">
                <a:effectLst/>
                <a:ea typeface="Times New Roman" panose="02020603050405020304" pitchFamily="18" charset="0"/>
              </a:rPr>
              <a:t>, Phyllis </a:t>
            </a:r>
            <a:r>
              <a:rPr lang="en-CA" sz="2400" dirty="0" err="1">
                <a:effectLst/>
                <a:ea typeface="Times New Roman" panose="02020603050405020304" pitchFamily="18" charset="0"/>
              </a:rPr>
              <a:t>Billia</a:t>
            </a:r>
            <a:r>
              <a:rPr lang="en-CA" sz="2400" dirty="0">
                <a:effectLst/>
                <a:ea typeface="Times New Roman" panose="02020603050405020304" pitchFamily="18" charset="0"/>
              </a:rPr>
              <a:t>, PhD, </a:t>
            </a:r>
            <a:r>
              <a:rPr lang="en-CA" sz="2400" dirty="0" err="1">
                <a:effectLst/>
                <a:ea typeface="Times New Roman" panose="02020603050405020304" pitchFamily="18" charset="0"/>
              </a:rPr>
              <a:t>MD</a:t>
            </a:r>
            <a:r>
              <a:rPr lang="en-CA" sz="2400" baseline="30000" dirty="0" err="1">
                <a:effectLst/>
                <a:ea typeface="Times New Roman" panose="02020603050405020304" pitchFamily="18" charset="0"/>
              </a:rPr>
              <a:t>d</a:t>
            </a:r>
            <a:r>
              <a:rPr lang="en-CA" sz="2400" dirty="0">
                <a:effectLst/>
                <a:ea typeface="Times New Roman" panose="02020603050405020304" pitchFamily="18" charset="0"/>
              </a:rPr>
              <a:t>, Julia </a:t>
            </a:r>
            <a:r>
              <a:rPr lang="en-CA" sz="2400" dirty="0" err="1">
                <a:effectLst/>
                <a:ea typeface="Times New Roman" panose="02020603050405020304" pitchFamily="18" charset="0"/>
              </a:rPr>
              <a:t>Cadrin-Tourigny</a:t>
            </a:r>
            <a:r>
              <a:rPr lang="en-CA" sz="2400" dirty="0">
                <a:effectLst/>
                <a:ea typeface="Times New Roman" panose="02020603050405020304" pitchFamily="18" charset="0"/>
              </a:rPr>
              <a:t>, </a:t>
            </a:r>
            <a:r>
              <a:rPr lang="en-CA" sz="2400" dirty="0" err="1">
                <a:effectLst/>
                <a:ea typeface="Times New Roman" panose="02020603050405020304" pitchFamily="18" charset="0"/>
              </a:rPr>
              <a:t>MD</a:t>
            </a:r>
            <a:r>
              <a:rPr lang="en-CA" sz="2400" baseline="30000" dirty="0" err="1">
                <a:effectLst/>
                <a:ea typeface="Times New Roman" panose="02020603050405020304" pitchFamily="18" charset="0"/>
              </a:rPr>
              <a:t>a</a:t>
            </a:r>
            <a:r>
              <a:rPr lang="en-CA" sz="2400" dirty="0">
                <a:effectLst/>
                <a:ea typeface="Times New Roman" panose="02020603050405020304" pitchFamily="18" charset="0"/>
              </a:rPr>
              <a:t>, </a:t>
            </a:r>
            <a:r>
              <a:rPr lang="en-CA" sz="2400" dirty="0" err="1">
                <a:effectLst/>
                <a:ea typeface="Times New Roman" panose="02020603050405020304" pitchFamily="18" charset="0"/>
              </a:rPr>
              <a:t>Santabhanu</a:t>
            </a:r>
            <a:r>
              <a:rPr lang="en-CA" sz="2400" dirty="0">
                <a:effectLst/>
                <a:ea typeface="Times New Roman" panose="02020603050405020304" pitchFamily="18" charset="0"/>
              </a:rPr>
              <a:t> Chakrabarti MBBS </a:t>
            </a:r>
            <a:r>
              <a:rPr lang="en-CA" sz="2400" dirty="0" err="1">
                <a:effectLst/>
                <a:ea typeface="Times New Roman" panose="02020603050405020304" pitchFamily="18" charset="0"/>
              </a:rPr>
              <a:t>MD</a:t>
            </a:r>
            <a:r>
              <a:rPr lang="en-CA" sz="2400" baseline="30000" dirty="0" err="1">
                <a:effectLst/>
                <a:ea typeface="Times New Roman" panose="02020603050405020304" pitchFamily="18" charset="0"/>
              </a:rPr>
              <a:t>f</a:t>
            </a:r>
            <a:r>
              <a:rPr lang="en-CA" sz="2400" dirty="0">
                <a:effectLst/>
                <a:ea typeface="Times New Roman" panose="02020603050405020304" pitchFamily="18" charset="0"/>
              </a:rPr>
              <a:t>, Christopher C. Cheung, MD, </a:t>
            </a:r>
            <a:r>
              <a:rPr lang="en-CA" sz="2400" dirty="0" err="1">
                <a:effectLst/>
                <a:ea typeface="Times New Roman" panose="02020603050405020304" pitchFamily="18" charset="0"/>
              </a:rPr>
              <a:t>MPH</a:t>
            </a:r>
            <a:r>
              <a:rPr lang="en-CA" sz="2400" baseline="30000" dirty="0" err="1">
                <a:effectLst/>
                <a:ea typeface="Times New Roman" panose="02020603050405020304" pitchFamily="18" charset="0"/>
              </a:rPr>
              <a:t>e</a:t>
            </a:r>
            <a:r>
              <a:rPr lang="en-CA" sz="2400" dirty="0">
                <a:effectLst/>
                <a:ea typeface="Times New Roman" panose="02020603050405020304" pitchFamily="18" charset="0"/>
              </a:rPr>
              <a:t>, Annie Dore </a:t>
            </a:r>
            <a:r>
              <a:rPr lang="en-CA" sz="2400" dirty="0" err="1">
                <a:effectLst/>
                <a:ea typeface="Times New Roman" panose="02020603050405020304" pitchFamily="18" charset="0"/>
              </a:rPr>
              <a:t>MD</a:t>
            </a:r>
            <a:r>
              <a:rPr lang="en-CA" sz="2400" baseline="30000" dirty="0" err="1">
                <a:effectLst/>
                <a:ea typeface="Times New Roman" panose="02020603050405020304" pitchFamily="18" charset="0"/>
              </a:rPr>
              <a:t>a</a:t>
            </a:r>
            <a:r>
              <a:rPr lang="en-CA" sz="2400" dirty="0">
                <a:effectLst/>
                <a:ea typeface="Times New Roman" panose="02020603050405020304" pitchFamily="18" charset="0"/>
              </a:rPr>
              <a:t>, Christopher B. Fordyce, MD, MHS, </a:t>
            </a:r>
            <a:r>
              <a:rPr lang="en-CA" sz="2400" dirty="0" err="1">
                <a:effectLst/>
                <a:ea typeface="Times New Roman" panose="02020603050405020304" pitchFamily="18" charset="0"/>
              </a:rPr>
              <a:t>MSc</a:t>
            </a:r>
            <a:r>
              <a:rPr lang="en-CA" sz="2400" baseline="30000" dirty="0" err="1">
                <a:effectLst/>
                <a:ea typeface="Times New Roman" panose="02020603050405020304" pitchFamily="18" charset="0"/>
              </a:rPr>
              <a:t>f</a:t>
            </a:r>
            <a:r>
              <a:rPr lang="en-CA" sz="2400" dirty="0">
                <a:effectLst/>
                <a:ea typeface="Times New Roman" panose="02020603050405020304" pitchFamily="18" charset="0"/>
              </a:rPr>
              <a:t>, </a:t>
            </a:r>
            <a:r>
              <a:rPr lang="en-CA" sz="2400" dirty="0" err="1">
                <a:effectLst/>
                <a:ea typeface="Times New Roman" panose="02020603050405020304" pitchFamily="18" charset="0"/>
              </a:rPr>
              <a:t>Pishoy</a:t>
            </a:r>
            <a:r>
              <a:rPr lang="en-CA" sz="2400" dirty="0">
                <a:effectLst/>
                <a:ea typeface="Times New Roman" panose="02020603050405020304" pitchFamily="18" charset="0"/>
              </a:rPr>
              <a:t> Gouda, </a:t>
            </a:r>
            <a:r>
              <a:rPr lang="en-CA" sz="2400" dirty="0" err="1">
                <a:effectLst/>
                <a:ea typeface="Times New Roman" panose="02020603050405020304" pitchFamily="18" charset="0"/>
              </a:rPr>
              <a:t>MBBCh</a:t>
            </a:r>
            <a:r>
              <a:rPr lang="en-CA" sz="2400" baseline="30000" dirty="0" err="1">
                <a:effectLst/>
                <a:ea typeface="Times New Roman" panose="02020603050405020304" pitchFamily="18" charset="0"/>
              </a:rPr>
              <a:t>g</a:t>
            </a:r>
            <a:r>
              <a:rPr lang="en-CA" sz="2400" dirty="0">
                <a:effectLst/>
                <a:ea typeface="Times New Roman" panose="02020603050405020304" pitchFamily="18" charset="0"/>
              </a:rPr>
              <a:t>, Ansar Hassan, </a:t>
            </a:r>
            <a:r>
              <a:rPr lang="en-CA" sz="2400" dirty="0" err="1">
                <a:effectLst/>
                <a:ea typeface="Times New Roman" panose="02020603050405020304" pitchFamily="18" charset="0"/>
              </a:rPr>
              <a:t>MD</a:t>
            </a:r>
            <a:r>
              <a:rPr lang="en-CA" sz="2400" baseline="30000" dirty="0" err="1">
                <a:effectLst/>
                <a:ea typeface="Times New Roman" panose="02020603050405020304" pitchFamily="18" charset="0"/>
              </a:rPr>
              <a:t>h</a:t>
            </a:r>
            <a:r>
              <a:rPr lang="en-CA" sz="2400" dirty="0">
                <a:effectLst/>
                <a:ea typeface="Times New Roman" panose="02020603050405020304" pitchFamily="18" charset="0"/>
              </a:rPr>
              <a:t>, Andrew </a:t>
            </a:r>
            <a:r>
              <a:rPr lang="en-CA" sz="2400" dirty="0" err="1">
                <a:effectLst/>
                <a:ea typeface="Times New Roman" panose="02020603050405020304" pitchFamily="18" charset="0"/>
              </a:rPr>
              <a:t>Krahn</a:t>
            </a:r>
            <a:r>
              <a:rPr lang="en-CA" sz="2400" dirty="0">
                <a:effectLst/>
                <a:ea typeface="Times New Roman" panose="02020603050405020304" pitchFamily="18" charset="0"/>
              </a:rPr>
              <a:t>, </a:t>
            </a:r>
            <a:r>
              <a:rPr lang="en-CA" sz="2400" dirty="0" err="1">
                <a:effectLst/>
                <a:ea typeface="Times New Roman" panose="02020603050405020304" pitchFamily="18" charset="0"/>
              </a:rPr>
              <a:t>MD</a:t>
            </a:r>
            <a:r>
              <a:rPr lang="en-CA" sz="2400" baseline="30000" dirty="0" err="1">
                <a:effectLst/>
                <a:ea typeface="Times New Roman" panose="02020603050405020304" pitchFamily="18" charset="0"/>
              </a:rPr>
              <a:t>f</a:t>
            </a:r>
            <a:r>
              <a:rPr lang="en-CA" sz="2400" dirty="0">
                <a:effectLst/>
                <a:ea typeface="Times New Roman" panose="02020603050405020304" pitchFamily="18" charset="0"/>
              </a:rPr>
              <a:t>, Jessica G.Y. Luc, </a:t>
            </a:r>
            <a:r>
              <a:rPr lang="en-CA" sz="2400" dirty="0" err="1">
                <a:effectLst/>
                <a:ea typeface="Times New Roman" panose="02020603050405020304" pitchFamily="18" charset="0"/>
              </a:rPr>
              <a:t>MD</a:t>
            </a:r>
            <a:r>
              <a:rPr lang="en-CA" sz="2400" baseline="30000" dirty="0" err="1">
                <a:effectLst/>
                <a:ea typeface="Times New Roman" panose="02020603050405020304" pitchFamily="18" charset="0"/>
              </a:rPr>
              <a:t>f</a:t>
            </a:r>
            <a:r>
              <a:rPr lang="en-CA" sz="2400" dirty="0">
                <a:effectLst/>
                <a:ea typeface="Times New Roman" panose="02020603050405020304" pitchFamily="18" charset="0"/>
              </a:rPr>
              <a:t>, Susanna Mak MD, </a:t>
            </a:r>
            <a:r>
              <a:rPr lang="en-CA" sz="2400" dirty="0" err="1">
                <a:effectLst/>
                <a:ea typeface="Times New Roman" panose="02020603050405020304" pitchFamily="18" charset="0"/>
              </a:rPr>
              <a:t>PhD</a:t>
            </a:r>
            <a:r>
              <a:rPr lang="en-CA" sz="2400" baseline="30000" dirty="0" err="1">
                <a:effectLst/>
                <a:ea typeface="Times New Roman" panose="02020603050405020304" pitchFamily="18" charset="0"/>
              </a:rPr>
              <a:t>i</a:t>
            </a:r>
            <a:r>
              <a:rPr lang="en-CA" sz="2400" dirty="0">
                <a:effectLst/>
                <a:ea typeface="Times New Roman" panose="02020603050405020304" pitchFamily="18" charset="0"/>
              </a:rPr>
              <a:t>, Sean McMurtry MD, </a:t>
            </a:r>
            <a:r>
              <a:rPr lang="en-CA" sz="2400" dirty="0" err="1">
                <a:effectLst/>
                <a:ea typeface="Times New Roman" panose="02020603050405020304" pitchFamily="18" charset="0"/>
              </a:rPr>
              <a:t>PhD</a:t>
            </a:r>
            <a:r>
              <a:rPr lang="en-CA" sz="2400" baseline="30000" dirty="0" err="1">
                <a:effectLst/>
                <a:ea typeface="Times New Roman" panose="02020603050405020304" pitchFamily="18" charset="0"/>
              </a:rPr>
              <a:t>g</a:t>
            </a:r>
            <a:r>
              <a:rPr lang="en-CA" sz="2400" dirty="0">
                <a:effectLst/>
                <a:ea typeface="Times New Roman" panose="02020603050405020304" pitchFamily="18" charset="0"/>
              </a:rPr>
              <a:t>, Colleen Norris, PhD, MSc, </a:t>
            </a:r>
            <a:r>
              <a:rPr lang="en-CA" sz="2400" dirty="0" err="1">
                <a:effectLst/>
                <a:ea typeface="Times New Roman" panose="02020603050405020304" pitchFamily="18" charset="0"/>
              </a:rPr>
              <a:t>RN</a:t>
            </a:r>
            <a:r>
              <a:rPr lang="en-CA" sz="2400" baseline="30000" dirty="0" err="1">
                <a:effectLst/>
                <a:ea typeface="Times New Roman" panose="02020603050405020304" pitchFamily="18" charset="0"/>
              </a:rPr>
              <a:t>g</a:t>
            </a:r>
            <a:r>
              <a:rPr lang="en-CA" sz="2400" dirty="0">
                <a:effectLst/>
                <a:ea typeface="Times New Roman" panose="02020603050405020304" pitchFamily="18" charset="0"/>
              </a:rPr>
              <a:t>, Francois Philippon </a:t>
            </a:r>
            <a:r>
              <a:rPr lang="en-CA" sz="2400" dirty="0" err="1">
                <a:effectLst/>
                <a:ea typeface="Times New Roman" panose="02020603050405020304" pitchFamily="18" charset="0"/>
              </a:rPr>
              <a:t>MD</a:t>
            </a:r>
            <a:r>
              <a:rPr lang="en-CA" sz="2400" baseline="30000" dirty="0" err="1">
                <a:effectLst/>
                <a:ea typeface="Times New Roman" panose="02020603050405020304" pitchFamily="18" charset="0"/>
              </a:rPr>
              <a:t>j</a:t>
            </a:r>
            <a:r>
              <a:rPr lang="en-CA" sz="2400" dirty="0">
                <a:effectLst/>
                <a:ea typeface="Times New Roman" panose="02020603050405020304" pitchFamily="18" charset="0"/>
              </a:rPr>
              <a:t>, John Sapp </a:t>
            </a:r>
            <a:r>
              <a:rPr lang="en-CA" sz="2400" dirty="0" err="1">
                <a:effectLst/>
                <a:ea typeface="Times New Roman" panose="02020603050405020304" pitchFamily="18" charset="0"/>
              </a:rPr>
              <a:t>MD</a:t>
            </a:r>
            <a:r>
              <a:rPr lang="en-CA" sz="2400" baseline="30000" dirty="0" err="1">
                <a:effectLst/>
                <a:ea typeface="Times New Roman" panose="02020603050405020304" pitchFamily="18" charset="0"/>
              </a:rPr>
              <a:t>k</a:t>
            </a:r>
            <a:r>
              <a:rPr lang="en-CA" sz="2400" dirty="0">
                <a:effectLst/>
                <a:ea typeface="Times New Roman" panose="02020603050405020304" pitchFamily="18" charset="0"/>
              </a:rPr>
              <a:t>, Robert Sheldon MD, </a:t>
            </a:r>
            <a:r>
              <a:rPr lang="en-CA" sz="2400" dirty="0" err="1">
                <a:effectLst/>
                <a:ea typeface="Times New Roman" panose="02020603050405020304" pitchFamily="18" charset="0"/>
              </a:rPr>
              <a:t>PhD</a:t>
            </a:r>
            <a:r>
              <a:rPr lang="en-CA" sz="2400" baseline="30000" dirty="0" err="1">
                <a:effectLst/>
                <a:ea typeface="Times New Roman" panose="02020603050405020304" pitchFamily="18" charset="0"/>
              </a:rPr>
              <a:t>l</a:t>
            </a:r>
            <a:r>
              <a:rPr lang="en-CA" sz="2400" dirty="0">
                <a:effectLst/>
                <a:ea typeface="Times New Roman" panose="02020603050405020304" pitchFamily="18" charset="0"/>
              </a:rPr>
              <a:t>, Candice Silversides, </a:t>
            </a:r>
            <a:r>
              <a:rPr lang="en-CA" sz="2400" dirty="0" err="1">
                <a:effectLst/>
                <a:ea typeface="Times New Roman" panose="02020603050405020304" pitchFamily="18" charset="0"/>
              </a:rPr>
              <a:t>MD</a:t>
            </a:r>
            <a:r>
              <a:rPr lang="en-CA" sz="2400" baseline="30000" dirty="0" err="1">
                <a:effectLst/>
                <a:ea typeface="Times New Roman" panose="02020603050405020304" pitchFamily="18" charset="0"/>
              </a:rPr>
              <a:t>d</a:t>
            </a:r>
            <a:r>
              <a:rPr lang="en-CA" sz="2400" dirty="0">
                <a:effectLst/>
                <a:ea typeface="Times New Roman" panose="02020603050405020304" pitchFamily="18" charset="0"/>
              </a:rPr>
              <a:t>, Christian Steinberg </a:t>
            </a:r>
            <a:r>
              <a:rPr lang="en-CA" sz="2400" dirty="0" err="1">
                <a:effectLst/>
                <a:ea typeface="Times New Roman" panose="02020603050405020304" pitchFamily="18" charset="0"/>
              </a:rPr>
              <a:t>MD</a:t>
            </a:r>
            <a:r>
              <a:rPr lang="en-CA" sz="2400" baseline="30000" dirty="0" err="1">
                <a:effectLst/>
                <a:ea typeface="Times New Roman" panose="02020603050405020304" pitchFamily="18" charset="0"/>
              </a:rPr>
              <a:t>j</a:t>
            </a:r>
            <a:r>
              <a:rPr lang="en-CA" sz="2400" dirty="0">
                <a:effectLst/>
                <a:ea typeface="Times New Roman" panose="02020603050405020304" pitchFamily="18" charset="0"/>
              </a:rPr>
              <a:t>,  David A. Wood </a:t>
            </a:r>
            <a:r>
              <a:rPr lang="en-CA" sz="2400" dirty="0" err="1">
                <a:effectLst/>
                <a:ea typeface="Times New Roman" panose="02020603050405020304" pitchFamily="18" charset="0"/>
              </a:rPr>
              <a:t>MD</a:t>
            </a:r>
            <a:r>
              <a:rPr lang="en-CA" sz="2400" baseline="30000" dirty="0" err="1">
                <a:effectLst/>
                <a:ea typeface="Times New Roman" panose="02020603050405020304" pitchFamily="18" charset="0"/>
              </a:rPr>
              <a:t>f</a:t>
            </a:r>
            <a:endParaRPr lang="en-CA" sz="2400" dirty="0">
              <a:effectLst/>
              <a:ea typeface="Times New Roman" panose="02020603050405020304" pitchFamily="18" charset="0"/>
            </a:endParaRPr>
          </a:p>
        </p:txBody>
      </p:sp>
    </p:spTree>
    <p:extLst>
      <p:ext uri="{BB962C8B-B14F-4D97-AF65-F5344CB8AC3E}">
        <p14:creationId xmlns:p14="http://schemas.microsoft.com/office/powerpoint/2010/main" val="2273896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57D642D-10F0-15C0-E287-24625BA3C10F}"/>
              </a:ext>
            </a:extLst>
          </p:cNvPr>
          <p:cNvSpPr>
            <a:spLocks noGrp="1"/>
          </p:cNvSpPr>
          <p:nvPr>
            <p:ph type="body" sz="quarter" idx="14"/>
          </p:nvPr>
        </p:nvSpPr>
        <p:spPr>
          <a:xfrm>
            <a:off x="609600" y="1371600"/>
            <a:ext cx="5334000" cy="4281849"/>
          </a:xfrm>
        </p:spPr>
        <p:txBody>
          <a:bodyPr/>
          <a:lstStyle/>
          <a:p>
            <a:pPr marL="457200" indent="-457200">
              <a:buFont typeface="Arial" panose="020B0604020202020204" pitchFamily="34" charset="0"/>
              <a:buChar char="•"/>
            </a:pPr>
            <a:r>
              <a:rPr lang="en-US" dirty="0"/>
              <a:t>Article-in-press release October 10 2023</a:t>
            </a:r>
          </a:p>
          <a:p>
            <a:pPr marL="457200" indent="-457200">
              <a:buFont typeface="Arial" panose="020B0604020202020204" pitchFamily="34" charset="0"/>
              <a:buChar char="•"/>
            </a:pPr>
            <a:r>
              <a:rPr lang="en-US" dirty="0"/>
              <a:t>Final publication winter 2024</a:t>
            </a:r>
          </a:p>
          <a:p>
            <a:endParaRPr lang="en-CA" dirty="0"/>
          </a:p>
          <a:p>
            <a:endParaRPr lang="en-CA" dirty="0"/>
          </a:p>
        </p:txBody>
      </p:sp>
      <p:sp>
        <p:nvSpPr>
          <p:cNvPr id="3" name="Content Placeholder 2">
            <a:extLst>
              <a:ext uri="{FF2B5EF4-FFF2-40B4-BE49-F238E27FC236}">
                <a16:creationId xmlns:a16="http://schemas.microsoft.com/office/drawing/2014/main" id="{7D703EA7-5FA0-B5D9-CBD2-5EB338430ABF}"/>
              </a:ext>
            </a:extLst>
          </p:cNvPr>
          <p:cNvSpPr>
            <a:spLocks noGrp="1"/>
          </p:cNvSpPr>
          <p:nvPr>
            <p:ph idx="1"/>
          </p:nvPr>
        </p:nvSpPr>
        <p:spPr>
          <a:xfrm>
            <a:off x="609600" y="203506"/>
            <a:ext cx="10357647" cy="854990"/>
          </a:xfrm>
        </p:spPr>
        <p:txBody>
          <a:bodyPr>
            <a:normAutofit/>
          </a:bodyPr>
          <a:lstStyle/>
          <a:p>
            <a:r>
              <a:rPr lang="en-US" dirty="0"/>
              <a:t>Guideline Publication Information</a:t>
            </a:r>
            <a:endParaRPr lang="en-CA" dirty="0"/>
          </a:p>
        </p:txBody>
      </p:sp>
      <p:sp>
        <p:nvSpPr>
          <p:cNvPr id="7" name="Date Placeholder 6">
            <a:extLst>
              <a:ext uri="{FF2B5EF4-FFF2-40B4-BE49-F238E27FC236}">
                <a16:creationId xmlns:a16="http://schemas.microsoft.com/office/drawing/2014/main" id="{E131CD8B-8846-59A3-8151-69FBFF687953}"/>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pic>
        <p:nvPicPr>
          <p:cNvPr id="4" name="Picture 3">
            <a:extLst>
              <a:ext uri="{FF2B5EF4-FFF2-40B4-BE49-F238E27FC236}">
                <a16:creationId xmlns:a16="http://schemas.microsoft.com/office/drawing/2014/main" id="{5C96D96A-672E-ABA4-1CDB-8DFBD949C14B}"/>
              </a:ext>
            </a:extLst>
          </p:cNvPr>
          <p:cNvPicPr>
            <a:picLocks noChangeAspect="1"/>
          </p:cNvPicPr>
          <p:nvPr/>
        </p:nvPicPr>
        <p:blipFill rotWithShape="1">
          <a:blip r:embed="rId2"/>
          <a:srcRect l="28125" t="26667" r="30054" b="5555"/>
          <a:stretch/>
        </p:blipFill>
        <p:spPr>
          <a:xfrm>
            <a:off x="5606655" y="859792"/>
            <a:ext cx="5029200" cy="4584774"/>
          </a:xfrm>
          <a:prstGeom prst="rect">
            <a:avLst/>
          </a:prstGeom>
        </p:spPr>
      </p:pic>
      <p:sp>
        <p:nvSpPr>
          <p:cNvPr id="5" name="TextBox 4">
            <a:extLst>
              <a:ext uri="{FF2B5EF4-FFF2-40B4-BE49-F238E27FC236}">
                <a16:creationId xmlns:a16="http://schemas.microsoft.com/office/drawing/2014/main" id="{6D07A808-84FD-CD3C-2ACB-28F77E5615B6}"/>
              </a:ext>
            </a:extLst>
          </p:cNvPr>
          <p:cNvSpPr txBox="1"/>
          <p:nvPr/>
        </p:nvSpPr>
        <p:spPr>
          <a:xfrm>
            <a:off x="582612" y="5457371"/>
            <a:ext cx="8382000" cy="707886"/>
          </a:xfrm>
          <a:prstGeom prst="rect">
            <a:avLst/>
          </a:prstGeom>
          <a:noFill/>
        </p:spPr>
        <p:txBody>
          <a:bodyPr wrap="square" rtlCol="0">
            <a:spAutoFit/>
          </a:bodyPr>
          <a:lstStyle/>
          <a:p>
            <a:r>
              <a:rPr lang="en-US" sz="1000" dirty="0"/>
              <a:t>This is a PDF file of an article that has undergone enhancements after acceptance, such as the addition of a cover page and metadata, and formatting for readability, but it is not yet the definitive version of record. This version will undergo additional copyediting, typesetting and review before it is published in its final form, but we are providing this version to give early visibility of the article. Please note that, during the production process, errors may be discovered which could affect the content, and all legal disclaimers that apply to the journal pertains.</a:t>
            </a:r>
          </a:p>
        </p:txBody>
      </p:sp>
    </p:spTree>
    <p:extLst>
      <p:ext uri="{BB962C8B-B14F-4D97-AF65-F5344CB8AC3E}">
        <p14:creationId xmlns:p14="http://schemas.microsoft.com/office/powerpoint/2010/main" val="1473690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0243B-A231-FC9D-0263-08EB23B23E0B}"/>
              </a:ext>
            </a:extLst>
          </p:cNvPr>
          <p:cNvSpPr>
            <a:spLocks noGrp="1"/>
          </p:cNvSpPr>
          <p:nvPr>
            <p:ph type="title"/>
          </p:nvPr>
        </p:nvSpPr>
        <p:spPr/>
        <p:txBody>
          <a:bodyPr/>
          <a:lstStyle/>
          <a:p>
            <a:r>
              <a:rPr lang="en-US" b="1" dirty="0"/>
              <a:t>History, principles, legislation</a:t>
            </a:r>
            <a:endParaRPr lang="en-CA" b="1" dirty="0"/>
          </a:p>
        </p:txBody>
      </p:sp>
      <p:sp>
        <p:nvSpPr>
          <p:cNvPr id="5" name="Text Placeholder 4">
            <a:extLst>
              <a:ext uri="{FF2B5EF4-FFF2-40B4-BE49-F238E27FC236}">
                <a16:creationId xmlns:a16="http://schemas.microsoft.com/office/drawing/2014/main" id="{EAB89C4D-4B5E-5E24-6825-B042E4F6E4A5}"/>
              </a:ext>
            </a:extLst>
          </p:cNvPr>
          <p:cNvSpPr>
            <a:spLocks noGrp="1"/>
          </p:cNvSpPr>
          <p:nvPr>
            <p:ph type="body" sz="quarter" idx="10"/>
          </p:nvPr>
        </p:nvSpPr>
        <p:spPr/>
        <p:txBody>
          <a:bodyPr>
            <a:normAutofit/>
          </a:bodyPr>
          <a:lstStyle/>
          <a:p>
            <a:r>
              <a:rPr lang="en-US" sz="2400" dirty="0"/>
              <a:t>Chris Simpson MD</a:t>
            </a:r>
            <a:endParaRPr lang="en-CA" sz="2400" dirty="0"/>
          </a:p>
        </p:txBody>
      </p:sp>
      <p:sp>
        <p:nvSpPr>
          <p:cNvPr id="3" name="Date Placeholder 2">
            <a:extLst>
              <a:ext uri="{FF2B5EF4-FFF2-40B4-BE49-F238E27FC236}">
                <a16:creationId xmlns:a16="http://schemas.microsoft.com/office/drawing/2014/main" id="{453E9BF0-E294-79FF-3654-AADD11FE9047}"/>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tint val="75000"/>
                  </a:prstClr>
                </a:solidFill>
                <a:effectLst/>
                <a:uLnTx/>
                <a:uFillTx/>
                <a:latin typeface="Gill Sans MT" panose="020B0502020104020203" pitchFamily="34" charset="77"/>
                <a:ea typeface="+mn-ea"/>
                <a:cs typeface="+mn-cs"/>
              </a:rPr>
              <a:t>© Canadian Cardiovascular Society 2023. All rights reserved. </a:t>
            </a:r>
            <a:endParaRPr kumimoji="0" lang="en-CA" sz="1400" b="0" i="0" u="none" strike="noStrike" kern="1200" cap="none" spc="0" normalizeH="0" baseline="0" noProof="0" dirty="0">
              <a:ln>
                <a:noFill/>
              </a:ln>
              <a:solidFill>
                <a:prstClr val="black">
                  <a:tint val="75000"/>
                </a:prstClr>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3690546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2_Office Theme">
  <a:themeElements>
    <a:clrScheme name="Custom 77">
      <a:dk1>
        <a:sysClr val="windowText" lastClr="000000"/>
      </a:dk1>
      <a:lt1>
        <a:sysClr val="window" lastClr="FFFFFF"/>
      </a:lt1>
      <a:dk2>
        <a:srgbClr val="1F497D"/>
      </a:dk2>
      <a:lt2>
        <a:srgbClr val="EEECE1"/>
      </a:lt2>
      <a:accent1>
        <a:srgbClr val="009CDE"/>
      </a:accent1>
      <a:accent2>
        <a:srgbClr val="DE7C00"/>
      </a:accent2>
      <a:accent3>
        <a:srgbClr val="00B2A9"/>
      </a:accent3>
      <a:accent4>
        <a:srgbClr val="F9423A"/>
      </a:accent4>
      <a:accent5>
        <a:srgbClr val="8064A2"/>
      </a:accent5>
      <a:accent6>
        <a:srgbClr val="005392"/>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9268354A-1295-AA41-87E1-E5278E753A2B}" vid="{3FF7137A-A944-0047-8C58-A71369C374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2470</TotalTime>
  <Words>4377</Words>
  <Application>Microsoft Office PowerPoint</Application>
  <PresentationFormat>Widescreen</PresentationFormat>
  <Paragraphs>593</Paragraphs>
  <Slides>56</Slides>
  <Notes>15</Notes>
  <HiddenSlides>8</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7" baseType="lpstr">
      <vt:lpstr>Arial</vt:lpstr>
      <vt:lpstr>Arial Nova Cond</vt:lpstr>
      <vt:lpstr>Calibri</vt:lpstr>
      <vt:lpstr>Courier New</vt:lpstr>
      <vt:lpstr>Gill Sans MT</vt:lpstr>
      <vt:lpstr>Open Sans</vt:lpstr>
      <vt:lpstr>Symbol</vt:lpstr>
      <vt:lpstr>Times New Roman</vt:lpstr>
      <vt:lpstr>Wingdings</vt:lpstr>
      <vt:lpstr>2_Office Theme</vt:lpstr>
      <vt:lpstr>Bitmap Image</vt:lpstr>
      <vt:lpstr>GUIDELINES ON THE FITNESS TO DRIVE WITH CARDIOVASCULAR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principles, legislation</vt:lpstr>
      <vt:lpstr>PowerPoint Presentation</vt:lpstr>
      <vt:lpstr>Highway Traffic Act Regulation 462 (177.1)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Coronary Artery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Arrhythmias and Devices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Heart Failure</vt:lpstr>
      <vt:lpstr>PowerPoint Presentation</vt:lpstr>
      <vt:lpstr>Play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dc:creator>
  <cp:lastModifiedBy>Sandra Tsui</cp:lastModifiedBy>
  <cp:revision>253</cp:revision>
  <cp:lastPrinted>2017-05-01T14:46:32Z</cp:lastPrinted>
  <dcterms:created xsi:type="dcterms:W3CDTF">2016-04-21T15:32:12Z</dcterms:created>
  <dcterms:modified xsi:type="dcterms:W3CDTF">2023-12-19T19:52:28Z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ID">
    <vt:lpwstr>d71e303783b04e7597f769a6b17d8fee</vt:lpwstr>
  </property>
  <property fmtid="{D5CDD505-2E9C-101B-9397-08002B2CF9AE}" pid="3" name="SlidesCount">
    <vt:lpwstr>27</vt:lpwstr>
  </property>
</Properties>
</file>