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0" r:id="rId1"/>
  </p:sldMasterIdLst>
  <p:notesMasterIdLst>
    <p:notesMasterId r:id="rId108"/>
  </p:notesMasterIdLst>
  <p:handoutMasterIdLst>
    <p:handoutMasterId r:id="rId109"/>
  </p:handoutMasterIdLst>
  <p:sldIdLst>
    <p:sldId id="420" r:id="rId2"/>
    <p:sldId id="647" r:id="rId3"/>
    <p:sldId id="648" r:id="rId4"/>
    <p:sldId id="269" r:id="rId5"/>
    <p:sldId id="310" r:id="rId6"/>
    <p:sldId id="311" r:id="rId7"/>
    <p:sldId id="312" r:id="rId8"/>
    <p:sldId id="421" r:id="rId9"/>
    <p:sldId id="422" r:id="rId10"/>
    <p:sldId id="263" r:id="rId11"/>
    <p:sldId id="315" r:id="rId12"/>
    <p:sldId id="264" r:id="rId13"/>
    <p:sldId id="317" r:id="rId14"/>
    <p:sldId id="319" r:id="rId15"/>
    <p:sldId id="258" r:id="rId16"/>
    <p:sldId id="259" r:id="rId17"/>
    <p:sldId id="278" r:id="rId18"/>
    <p:sldId id="279" r:id="rId19"/>
    <p:sldId id="318" r:id="rId20"/>
    <p:sldId id="281" r:id="rId21"/>
    <p:sldId id="386" r:id="rId22"/>
    <p:sldId id="404" r:id="rId23"/>
    <p:sldId id="423" r:id="rId24"/>
    <p:sldId id="405" r:id="rId25"/>
    <p:sldId id="406" r:id="rId26"/>
    <p:sldId id="407" r:id="rId27"/>
    <p:sldId id="408" r:id="rId28"/>
    <p:sldId id="409" r:id="rId29"/>
    <p:sldId id="410" r:id="rId30"/>
    <p:sldId id="411" r:id="rId31"/>
    <p:sldId id="412" r:id="rId32"/>
    <p:sldId id="415" r:id="rId33"/>
    <p:sldId id="417" r:id="rId34"/>
    <p:sldId id="414" r:id="rId35"/>
    <p:sldId id="387" r:id="rId36"/>
    <p:sldId id="371" r:id="rId37"/>
    <p:sldId id="424" r:id="rId38"/>
    <p:sldId id="372" r:id="rId39"/>
    <p:sldId id="373" r:id="rId40"/>
    <p:sldId id="288" r:id="rId41"/>
    <p:sldId id="374" r:id="rId42"/>
    <p:sldId id="376" r:id="rId43"/>
    <p:sldId id="377" r:id="rId44"/>
    <p:sldId id="379" r:id="rId45"/>
    <p:sldId id="378" r:id="rId46"/>
    <p:sldId id="316" r:id="rId47"/>
    <p:sldId id="290" r:id="rId48"/>
    <p:sldId id="314" r:id="rId49"/>
    <p:sldId id="289" r:id="rId50"/>
    <p:sldId id="321" r:id="rId51"/>
    <p:sldId id="425" r:id="rId52"/>
    <p:sldId id="302" r:id="rId53"/>
    <p:sldId id="303" r:id="rId54"/>
    <p:sldId id="304" r:id="rId55"/>
    <p:sldId id="313" r:id="rId56"/>
    <p:sldId id="322" r:id="rId57"/>
    <p:sldId id="416" r:id="rId58"/>
    <p:sldId id="323" r:id="rId59"/>
    <p:sldId id="324" r:id="rId60"/>
    <p:sldId id="385" r:id="rId61"/>
    <p:sldId id="390" r:id="rId62"/>
    <p:sldId id="426" r:id="rId63"/>
    <p:sldId id="391" r:id="rId64"/>
    <p:sldId id="392" r:id="rId65"/>
    <p:sldId id="285" r:id="rId66"/>
    <p:sldId id="393" r:id="rId67"/>
    <p:sldId id="394" r:id="rId68"/>
    <p:sldId id="384" r:id="rId69"/>
    <p:sldId id="396" r:id="rId70"/>
    <p:sldId id="427" r:id="rId71"/>
    <p:sldId id="397" r:id="rId72"/>
    <p:sldId id="398" r:id="rId73"/>
    <p:sldId id="291" r:id="rId74"/>
    <p:sldId id="399" r:id="rId75"/>
    <p:sldId id="430" r:id="rId76"/>
    <p:sldId id="400" r:id="rId77"/>
    <p:sldId id="401" r:id="rId78"/>
    <p:sldId id="359" r:id="rId79"/>
    <p:sldId id="330" r:id="rId80"/>
    <p:sldId id="428" r:id="rId81"/>
    <p:sldId id="360" r:id="rId82"/>
    <p:sldId id="361" r:id="rId83"/>
    <p:sldId id="362" r:id="rId84"/>
    <p:sldId id="368" r:id="rId85"/>
    <p:sldId id="283" r:id="rId86"/>
    <p:sldId id="363" r:id="rId87"/>
    <p:sldId id="364" r:id="rId88"/>
    <p:sldId id="365" r:id="rId89"/>
    <p:sldId id="366" r:id="rId90"/>
    <p:sldId id="367" r:id="rId91"/>
    <p:sldId id="284" r:id="rId92"/>
    <p:sldId id="331" r:id="rId93"/>
    <p:sldId id="325" r:id="rId94"/>
    <p:sldId id="327" r:id="rId95"/>
    <p:sldId id="429" r:id="rId96"/>
    <p:sldId id="328" r:id="rId97"/>
    <p:sldId id="350" r:id="rId98"/>
    <p:sldId id="351" r:id="rId99"/>
    <p:sldId id="352" r:id="rId100"/>
    <p:sldId id="353" r:id="rId101"/>
    <p:sldId id="354" r:id="rId102"/>
    <p:sldId id="355" r:id="rId103"/>
    <p:sldId id="282" r:id="rId104"/>
    <p:sldId id="309" r:id="rId105"/>
    <p:sldId id="418" r:id="rId106"/>
    <p:sldId id="308" r:id="rId10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DB4685-6051-48DD-B852-56FA7001F3CE}" name="Sandra Tsui" initials="ST" userId="S::Ytsui@ccs.ca::284a13fc-e42f-4ac8-811f-db3dda5f9936" providerId="AD"/>
  <p188:author id="{24E6A0A9-9995-4448-2F80-DEC2E2F262D7}" name="Guillaume Marquis-Gravel" initials="GM" userId="745925d45ab0ccab" providerId="Windows Live"/>
  <p188:author id="{4B2113D9-2C26-FA64-8677-903B17CBB61C}" name="Kevin Bainey" initials="KB" userId="41643599fb409b89" providerId="Windows Live"/>
  <p188:author id="{66A9C0E6-A2A1-F056-B2BC-AEEC99311741}" name="Sandra Tsui" initials="ST" userId="S::Tsui@ccs.ca::284a13fc-e42f-4ac8-811f-db3dda5f9936" providerId="AD"/>
  <p188:author id="{205536F5-5239-77B7-E402-19B43BBD5371}" name="Stephen Fremes" initials="SF" userId="fbbd92276011c71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A9"/>
    <a:srgbClr val="002E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5" autoAdjust="0"/>
    <p:restoredTop sz="89587" autoAdjust="0"/>
  </p:normalViewPr>
  <p:slideViewPr>
    <p:cSldViewPr>
      <p:cViewPr varScale="1">
        <p:scale>
          <a:sx n="64" d="100"/>
          <a:sy n="64" d="100"/>
        </p:scale>
        <p:origin x="96" y="210"/>
      </p:cViewPr>
      <p:guideLst>
        <p:guide orient="horz" pos="2160"/>
        <p:guide pos="3840"/>
      </p:guideLst>
    </p:cSldViewPr>
  </p:slideViewPr>
  <p:outlineViewPr>
    <p:cViewPr>
      <p:scale>
        <a:sx n="33" d="100"/>
        <a:sy n="33" d="100"/>
      </p:scale>
      <p:origin x="0" y="-9258"/>
    </p:cViewPr>
  </p:outlineViewPr>
  <p:notesTextViewPr>
    <p:cViewPr>
      <p:scale>
        <a:sx n="1" d="1"/>
        <a:sy n="1" d="1"/>
      </p:scale>
      <p:origin x="0" y="0"/>
    </p:cViewPr>
  </p:notesTextViewPr>
  <p:sorterViewPr>
    <p:cViewPr>
      <p:scale>
        <a:sx n="100" d="100"/>
        <a:sy n="100" d="100"/>
      </p:scale>
      <p:origin x="0" y="-13890"/>
    </p:cViewPr>
  </p:sorterViewPr>
  <p:notesViewPr>
    <p:cSldViewPr>
      <p:cViewPr varScale="1">
        <p:scale>
          <a:sx n="58" d="100"/>
          <a:sy n="58" d="100"/>
        </p:scale>
        <p:origin x="237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899345-187A-019F-1C95-83D0F1E6212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4642FEC-7F1C-C305-965A-A1F5E702129E}"/>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87609518-7B1C-48CB-9978-C1064B8372E6}" type="datetimeFigureOut">
              <a:rPr lang="en-CA" smtClean="0"/>
              <a:t>2023-12-19</a:t>
            </a:fld>
            <a:endParaRPr lang="en-CA"/>
          </a:p>
        </p:txBody>
      </p:sp>
      <p:sp>
        <p:nvSpPr>
          <p:cNvPr id="4" name="Footer Placeholder 3">
            <a:extLst>
              <a:ext uri="{FF2B5EF4-FFF2-40B4-BE49-F238E27FC236}">
                <a16:creationId xmlns:a16="http://schemas.microsoft.com/office/drawing/2014/main" id="{A7967A64-98B9-1C08-C825-CF2F964698ED}"/>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en-US"/>
              <a:t>© Canadian Cardiovascular Society. 2023. All rights reserved. </a:t>
            </a:r>
            <a:endParaRPr lang="en-CA"/>
          </a:p>
        </p:txBody>
      </p:sp>
      <p:sp>
        <p:nvSpPr>
          <p:cNvPr id="5" name="Slide Number Placeholder 4">
            <a:extLst>
              <a:ext uri="{FF2B5EF4-FFF2-40B4-BE49-F238E27FC236}">
                <a16:creationId xmlns:a16="http://schemas.microsoft.com/office/drawing/2014/main" id="{94FB7C4A-F9A8-CAD9-8194-CF625BBEA237}"/>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919191DF-6A3F-4C23-8893-B7FEAADBC0BC}" type="slidenum">
              <a:rPr lang="en-CA" smtClean="0"/>
              <a:t>‹#›</a:t>
            </a:fld>
            <a:endParaRPr lang="en-CA"/>
          </a:p>
        </p:txBody>
      </p:sp>
    </p:spTree>
    <p:extLst>
      <p:ext uri="{BB962C8B-B14F-4D97-AF65-F5344CB8AC3E}">
        <p14:creationId xmlns:p14="http://schemas.microsoft.com/office/powerpoint/2010/main" val="289817670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E0408C7-F58D-42AC-945B-B98906836AC7}" type="datetimeFigureOut">
              <a:rPr lang="en-CA" smtClean="0"/>
              <a:t>2023-12-19</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CA"/>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a:t>© Canadian Cardiovascular Society. 2023. All rights reserved. </a:t>
            </a:r>
            <a:endParaRPr lang="en-CA"/>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F07F373-D984-44BA-8FCA-A27058EA090E}" type="slidenum">
              <a:rPr lang="en-CA" smtClean="0"/>
              <a:t>‹#›</a:t>
            </a:fld>
            <a:endParaRPr lang="en-CA"/>
          </a:p>
        </p:txBody>
      </p:sp>
    </p:spTree>
    <p:extLst>
      <p:ext uri="{BB962C8B-B14F-4D97-AF65-F5344CB8AC3E}">
        <p14:creationId xmlns:p14="http://schemas.microsoft.com/office/powerpoint/2010/main" val="427712516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Place in alpha order</a:t>
            </a:r>
          </a:p>
        </p:txBody>
      </p:sp>
      <p:sp>
        <p:nvSpPr>
          <p:cNvPr id="4" name="Slide Number Placeholder 3"/>
          <p:cNvSpPr>
            <a:spLocks noGrp="1"/>
          </p:cNvSpPr>
          <p:nvPr>
            <p:ph type="sldNum" sz="quarter" idx="5"/>
          </p:nvPr>
        </p:nvSpPr>
        <p:spPr/>
        <p:txBody>
          <a:bodyPr/>
          <a:lstStyle/>
          <a:p>
            <a:fld id="{8BB84ABD-A73C-9348-B410-0D3560491814}" type="slidenum">
              <a:rPr lang="en-US" smtClean="0"/>
              <a:t>4</a:t>
            </a:fld>
            <a:endParaRPr lang="en-US" dirty="0"/>
          </a:p>
        </p:txBody>
      </p:sp>
      <p:sp>
        <p:nvSpPr>
          <p:cNvPr id="5" name="Footer Placeholder 4">
            <a:extLst>
              <a:ext uri="{FF2B5EF4-FFF2-40B4-BE49-F238E27FC236}">
                <a16:creationId xmlns:a16="http://schemas.microsoft.com/office/drawing/2014/main" id="{C497380E-FCF4-9E35-76AB-B6F0E6380933}"/>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2334636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46</a:t>
            </a:fld>
            <a:endParaRPr lang="en-CA"/>
          </a:p>
        </p:txBody>
      </p:sp>
      <p:sp>
        <p:nvSpPr>
          <p:cNvPr id="5" name="Footer Placeholder 4">
            <a:extLst>
              <a:ext uri="{FF2B5EF4-FFF2-40B4-BE49-F238E27FC236}">
                <a16:creationId xmlns:a16="http://schemas.microsoft.com/office/drawing/2014/main" id="{8F81AEFD-4C34-25A8-9FE2-E53804265241}"/>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2481636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50</a:t>
            </a:fld>
            <a:endParaRPr lang="en-US"/>
          </a:p>
        </p:txBody>
      </p:sp>
      <p:sp>
        <p:nvSpPr>
          <p:cNvPr id="5" name="Footer Placeholder 4">
            <a:extLst>
              <a:ext uri="{FF2B5EF4-FFF2-40B4-BE49-F238E27FC236}">
                <a16:creationId xmlns:a16="http://schemas.microsoft.com/office/drawing/2014/main" id="{BBBF856C-B4D9-19B6-E4C9-272674DB40AF}"/>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2334636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Abbott </a:t>
            </a:r>
            <a:r>
              <a:rPr lang="fr-FR" sz="1200" b="0" i="0" kern="1200" dirty="0" err="1">
                <a:solidFill>
                  <a:schemeClr val="tx1"/>
                </a:solidFill>
                <a:effectLst/>
                <a:latin typeface="+mn-lt"/>
                <a:ea typeface="+mn-ea"/>
                <a:cs typeface="+mn-cs"/>
              </a:rPr>
              <a:t>Vascular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BioPhase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MicroPort</a:t>
            </a:r>
            <a:r>
              <a:rPr lang="fr-FR" sz="1200" b="0" i="0" kern="1200" dirty="0">
                <a:solidFill>
                  <a:schemeClr val="tx1"/>
                </a:solidFill>
                <a:effectLst/>
                <a:latin typeface="+mn-lt"/>
                <a:ea typeface="+mn-ea"/>
                <a:cs typeface="+mn-cs"/>
              </a:rPr>
              <a:t>, Novartis</a:t>
            </a:r>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51</a:t>
            </a:fld>
            <a:endParaRPr lang="en-CA"/>
          </a:p>
        </p:txBody>
      </p:sp>
      <p:sp>
        <p:nvSpPr>
          <p:cNvPr id="5" name="Footer Placeholder 4">
            <a:extLst>
              <a:ext uri="{FF2B5EF4-FFF2-40B4-BE49-F238E27FC236}">
                <a16:creationId xmlns:a16="http://schemas.microsoft.com/office/drawing/2014/main" id="{D2FA7170-2640-2A55-5012-4F6B0BAA8D9A}"/>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812453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54</a:t>
            </a:fld>
            <a:endParaRPr lang="en-CA"/>
          </a:p>
        </p:txBody>
      </p:sp>
      <p:sp>
        <p:nvSpPr>
          <p:cNvPr id="5" name="Footer Placeholder 4">
            <a:extLst>
              <a:ext uri="{FF2B5EF4-FFF2-40B4-BE49-F238E27FC236}">
                <a16:creationId xmlns:a16="http://schemas.microsoft.com/office/drawing/2014/main" id="{052578AA-8C4B-9E01-D83D-F09CBD2B841F}"/>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2806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en-US" sz="1200" u="none"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No difference</a:t>
            </a:r>
            <a:r>
              <a:rPr lang="en-US" sz="1200" u="sng" kern="1200" baseline="0" dirty="0">
                <a:solidFill>
                  <a:schemeClr val="tx1"/>
                </a:solidFill>
                <a:effectLst/>
                <a:latin typeface="+mn-lt"/>
                <a:ea typeface="+mn-ea"/>
                <a:cs typeface="+mn-cs"/>
              </a:rPr>
              <a:t> in major bleeding: </a:t>
            </a:r>
            <a:r>
              <a:rPr lang="en-US" sz="1200" u="none" kern="1200" baseline="0" dirty="0">
                <a:solidFill>
                  <a:schemeClr val="tx1"/>
                </a:solidFill>
                <a:effectLst/>
                <a:latin typeface="+mn-lt"/>
                <a:ea typeface="+mn-ea"/>
                <a:cs typeface="+mn-cs"/>
              </a:rPr>
              <a:t>RR 0.99 [0.77-1.27]</a:t>
            </a:r>
          </a:p>
          <a:p>
            <a:endParaRPr lang="en-US" sz="1200"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Limitations</a:t>
            </a:r>
            <a:r>
              <a:rPr lang="en-US" sz="1200" u="sng" kern="1200" baseline="0" dirty="0">
                <a:solidFill>
                  <a:schemeClr val="tx1"/>
                </a:solidFill>
                <a:effectLst/>
                <a:latin typeface="+mn-lt"/>
                <a:ea typeface="+mn-ea"/>
                <a:cs typeface="+mn-cs"/>
              </a:rPr>
              <a:t> of ISAR-REACT 5: </a:t>
            </a:r>
          </a:p>
          <a:p>
            <a:r>
              <a:rPr lang="en-US" sz="1200" kern="1200" baseline="0" dirty="0">
                <a:solidFill>
                  <a:schemeClr val="tx1"/>
                </a:solidFill>
                <a:effectLst/>
                <a:latin typeface="+mn-lt"/>
                <a:ea typeface="+mn-ea"/>
                <a:cs typeface="+mn-cs"/>
              </a:rPr>
              <a:t>-   </a:t>
            </a:r>
            <a:r>
              <a:rPr lang="en-US" sz="1200" b="1" u="sng" kern="1200" baseline="0" dirty="0">
                <a:solidFill>
                  <a:schemeClr val="tx1"/>
                </a:solidFill>
                <a:effectLst/>
                <a:latin typeface="+mn-lt"/>
                <a:ea typeface="+mn-ea"/>
                <a:cs typeface="+mn-cs"/>
              </a:rPr>
              <a:t>O</a:t>
            </a:r>
            <a:r>
              <a:rPr lang="en-US" sz="1200" b="1" u="sng" kern="1200" dirty="0">
                <a:solidFill>
                  <a:schemeClr val="tx1"/>
                </a:solidFill>
                <a:effectLst/>
                <a:latin typeface="+mn-lt"/>
                <a:ea typeface="+mn-ea"/>
                <a:cs typeface="+mn-cs"/>
              </a:rPr>
              <a:t>pen-label trial </a:t>
            </a:r>
            <a:r>
              <a:rPr lang="en-US" sz="1200" kern="1200" dirty="0">
                <a:solidFill>
                  <a:schemeClr val="tx1"/>
                </a:solidFill>
                <a:effectLst/>
                <a:latin typeface="+mn-lt"/>
                <a:ea typeface="+mn-ea"/>
                <a:cs typeface="+mn-cs"/>
              </a:rPr>
              <a:t>subject to investigator bias </a:t>
            </a:r>
          </a:p>
          <a:p>
            <a:pPr marL="171450" indent="-171450">
              <a:buFontTx/>
              <a:buChar char="-"/>
            </a:pPr>
            <a:r>
              <a:rPr lang="en-US" sz="1200" b="1" u="sng" kern="1200" dirty="0">
                <a:solidFill>
                  <a:schemeClr val="tx1"/>
                </a:solidFill>
                <a:effectLst/>
                <a:latin typeface="+mn-lt"/>
                <a:ea typeface="+mn-ea"/>
                <a:cs typeface="+mn-cs"/>
              </a:rPr>
              <a:t>Delayed</a:t>
            </a:r>
            <a:r>
              <a:rPr lang="en-US" sz="1200" b="1" u="sng" kern="1200" baseline="0" dirty="0">
                <a:solidFill>
                  <a:schemeClr val="tx1"/>
                </a:solidFill>
                <a:effectLst/>
                <a:latin typeface="+mn-lt"/>
                <a:ea typeface="+mn-ea"/>
                <a:cs typeface="+mn-cs"/>
              </a:rPr>
              <a:t> loading dose of </a:t>
            </a:r>
            <a:r>
              <a:rPr lang="en-US" sz="1200" b="1" u="sng" kern="1200" baseline="0" dirty="0" err="1">
                <a:solidFill>
                  <a:schemeClr val="tx1"/>
                </a:solidFill>
                <a:effectLst/>
                <a:latin typeface="+mn-lt"/>
                <a:ea typeface="+mn-ea"/>
                <a:cs typeface="+mn-cs"/>
              </a:rPr>
              <a:t>prasugrel</a:t>
            </a:r>
            <a:r>
              <a:rPr lang="en-US" sz="1200" b="1"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until diagnostic angiography in NST-ACS patients</a:t>
            </a:r>
          </a:p>
          <a:p>
            <a:pPr marL="171450" indent="-171450">
              <a:buFontTx/>
              <a:buChar char="-"/>
            </a:pPr>
            <a:r>
              <a:rPr lang="en-US" sz="1200" kern="1200" dirty="0">
                <a:solidFill>
                  <a:schemeClr val="tx1"/>
                </a:solidFill>
                <a:effectLst/>
                <a:latin typeface="+mn-lt"/>
                <a:ea typeface="+mn-ea"/>
                <a:cs typeface="+mn-cs"/>
              </a:rPr>
              <a:t>About </a:t>
            </a:r>
            <a:r>
              <a:rPr lang="en-US" sz="1200" b="1" u="sng" kern="1200" dirty="0">
                <a:solidFill>
                  <a:schemeClr val="tx1"/>
                </a:solidFill>
                <a:effectLst/>
                <a:latin typeface="+mn-lt"/>
                <a:ea typeface="+mn-ea"/>
                <a:cs typeface="+mn-cs"/>
              </a:rPr>
              <a:t>1/3 of patients</a:t>
            </a:r>
            <a:r>
              <a:rPr lang="en-US" sz="1200" b="1" u="sng" kern="1200" baseline="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not an assigned therapy</a:t>
            </a:r>
            <a:r>
              <a:rPr lang="en-US" sz="1200" kern="1200" dirty="0">
                <a:solidFill>
                  <a:schemeClr val="tx1"/>
                </a:solidFill>
                <a:effectLst/>
                <a:latin typeface="+mn-lt"/>
                <a:ea typeface="+mn-ea"/>
                <a:cs typeface="+mn-cs"/>
              </a:rPr>
              <a:t> at the end of the clinical trial, and more patients discontinued </a:t>
            </a:r>
            <a:r>
              <a:rPr lang="en-US" sz="1200" kern="1200" dirty="0" err="1">
                <a:solidFill>
                  <a:schemeClr val="tx1"/>
                </a:solidFill>
                <a:effectLst/>
                <a:latin typeface="+mn-lt"/>
                <a:ea typeface="+mn-ea"/>
                <a:cs typeface="+mn-cs"/>
              </a:rPr>
              <a:t>ticagrelor</a:t>
            </a:r>
            <a:r>
              <a:rPr lang="en-US" sz="1200" kern="1200" dirty="0">
                <a:solidFill>
                  <a:schemeClr val="tx1"/>
                </a:solidFill>
                <a:effectLst/>
                <a:latin typeface="+mn-lt"/>
                <a:ea typeface="+mn-ea"/>
                <a:cs typeface="+mn-cs"/>
              </a:rPr>
              <a:t> due to side effects. </a:t>
            </a:r>
          </a:p>
          <a:p>
            <a:pPr marL="171450" indent="-171450">
              <a:buFontTx/>
              <a:buChar char="-"/>
            </a:pPr>
            <a:r>
              <a:rPr lang="en-US" sz="1200" kern="1200" dirty="0">
                <a:solidFill>
                  <a:schemeClr val="tx1"/>
                </a:solidFill>
                <a:effectLst/>
                <a:latin typeface="+mn-lt"/>
                <a:ea typeface="+mn-ea"/>
                <a:cs typeface="+mn-cs"/>
              </a:rPr>
              <a:t>11.6% of patients</a:t>
            </a:r>
            <a:r>
              <a:rPr lang="en-US" sz="1200" kern="1200" baseline="0" dirty="0">
                <a:solidFill>
                  <a:schemeClr val="tx1"/>
                </a:solidFill>
                <a:effectLst/>
                <a:latin typeface="+mn-lt"/>
                <a:ea typeface="+mn-ea"/>
                <a:cs typeface="+mn-cs"/>
              </a:rPr>
              <a:t>  on </a:t>
            </a:r>
            <a:r>
              <a:rPr lang="en-US" sz="1200" kern="1200" dirty="0" err="1">
                <a:solidFill>
                  <a:schemeClr val="tx1"/>
                </a:solidFill>
                <a:effectLst/>
                <a:latin typeface="+mn-lt"/>
                <a:ea typeface="+mn-ea"/>
                <a:cs typeface="+mn-cs"/>
              </a:rPr>
              <a:t>prasugrel</a:t>
            </a:r>
            <a:r>
              <a:rPr lang="en-US" sz="1200" kern="1200" dirty="0">
                <a:solidFill>
                  <a:schemeClr val="tx1"/>
                </a:solidFill>
                <a:effectLst/>
                <a:latin typeface="+mn-lt"/>
                <a:ea typeface="+mn-ea"/>
                <a:cs typeface="+mn-cs"/>
              </a:rPr>
              <a:t> were excluded from the bleeding analysis vs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1.1% (23 patients) of participants on </a:t>
            </a:r>
            <a:r>
              <a:rPr lang="en-US" sz="1200" kern="1200" dirty="0" err="1">
                <a:solidFill>
                  <a:schemeClr val="tx1"/>
                </a:solidFill>
                <a:effectLst/>
                <a:latin typeface="+mn-lt"/>
                <a:ea typeface="+mn-ea"/>
                <a:cs typeface="+mn-cs"/>
              </a:rPr>
              <a:t>ticagrelor</a:t>
            </a:r>
            <a:r>
              <a:rPr lang="en-US" sz="1200" kern="1200" dirty="0">
                <a:solidFill>
                  <a:schemeClr val="tx1"/>
                </a:solidFill>
                <a:effectLst/>
                <a:latin typeface="+mn-lt"/>
                <a:ea typeface="+mn-ea"/>
                <a:cs typeface="+mn-cs"/>
              </a:rPr>
              <a:t>. </a:t>
            </a:r>
          </a:p>
          <a:p>
            <a:pPr marL="171450" indent="-171450">
              <a:buFontTx/>
              <a:buChar char="-"/>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And findings </a:t>
            </a:r>
            <a:r>
              <a:rPr lang="en-US" sz="1200" b="1" u="sng" kern="1200" dirty="0">
                <a:solidFill>
                  <a:schemeClr val="tx1"/>
                </a:solidFill>
                <a:effectLst/>
                <a:latin typeface="+mn-lt"/>
                <a:ea typeface="+mn-ea"/>
                <a:cs typeface="+mn-cs"/>
              </a:rPr>
              <a:t>could not be replicated </a:t>
            </a:r>
            <a:r>
              <a:rPr lang="en-US" sz="1200" kern="1200" dirty="0">
                <a:solidFill>
                  <a:schemeClr val="tx1"/>
                </a:solidFill>
                <a:effectLst/>
                <a:latin typeface="+mn-lt"/>
                <a:ea typeface="+mn-ea"/>
                <a:cs typeface="+mn-cs"/>
              </a:rPr>
              <a:t>in the SWEDEHEART registry.</a:t>
            </a:r>
            <a:r>
              <a:rPr lang="fr-FR" dirty="0">
                <a:effectLst/>
              </a:rPr>
              <a:t> </a:t>
            </a:r>
          </a:p>
          <a:p>
            <a:pPr marL="0" indent="0">
              <a:buFontTx/>
              <a:buNone/>
            </a:pPr>
            <a:endParaRPr lang="fr-FR" dirty="0">
              <a:effectLst/>
            </a:endParaRPr>
          </a:p>
          <a:p>
            <a:pPr marL="0" indent="0">
              <a:buFontTx/>
              <a:buNone/>
            </a:pPr>
            <a:r>
              <a:rPr lang="fr-FR" u="sng" dirty="0">
                <a:effectLst/>
              </a:rPr>
              <a:t>Limitations of PRAGUE-18:</a:t>
            </a:r>
          </a:p>
          <a:p>
            <a:pPr marL="0" indent="0">
              <a:buFontTx/>
              <a:buNone/>
            </a:pPr>
            <a:r>
              <a:rPr lang="fr-FR" u="none" dirty="0">
                <a:effectLst/>
              </a:rPr>
              <a:t>-</a:t>
            </a:r>
            <a:r>
              <a:rPr lang="fr-FR" u="none" dirty="0" err="1">
                <a:effectLst/>
              </a:rPr>
              <a:t>Stopped</a:t>
            </a:r>
            <a:r>
              <a:rPr lang="fr-FR" u="none" dirty="0">
                <a:effectLst/>
              </a:rPr>
              <a:t> </a:t>
            </a:r>
            <a:r>
              <a:rPr lang="fr-FR" u="none" dirty="0" err="1">
                <a:effectLst/>
              </a:rPr>
              <a:t>early</a:t>
            </a:r>
            <a:r>
              <a:rPr lang="fr-FR" u="none" dirty="0">
                <a:effectLst/>
              </a:rPr>
              <a:t> for </a:t>
            </a:r>
            <a:r>
              <a:rPr lang="fr-FR" b="1" u="sng" dirty="0" err="1">
                <a:effectLst/>
              </a:rPr>
              <a:t>futility</a:t>
            </a:r>
            <a:endParaRPr lang="fr-FR" b="1" u="sng" dirty="0">
              <a:effectLst/>
            </a:endParaRPr>
          </a:p>
          <a:p>
            <a:pPr marL="0" indent="0">
              <a:buFontTx/>
              <a:buNone/>
            </a:pPr>
            <a:r>
              <a:rPr lang="en-US" sz="1200" kern="1200" dirty="0">
                <a:solidFill>
                  <a:schemeClr val="tx1"/>
                </a:solidFill>
                <a:effectLst/>
                <a:latin typeface="+mn-lt"/>
                <a:ea typeface="+mn-ea"/>
                <a:cs typeface="+mn-cs"/>
              </a:rPr>
              <a:t>-</a:t>
            </a:r>
            <a:r>
              <a:rPr lang="en-US" sz="1200" b="1" u="sng" kern="1200" dirty="0">
                <a:solidFill>
                  <a:schemeClr val="tx1"/>
                </a:solidFill>
                <a:effectLst/>
                <a:latin typeface="+mn-lt"/>
                <a:ea typeface="+mn-ea"/>
                <a:cs typeface="+mn-cs"/>
              </a:rPr>
              <a:t>Differed in need to switch to </a:t>
            </a:r>
            <a:r>
              <a:rPr lang="en-US" sz="1200" b="1" u="sng" kern="1200" dirty="0" err="1">
                <a:solidFill>
                  <a:schemeClr val="tx1"/>
                </a:solidFill>
                <a:effectLst/>
                <a:latin typeface="+mn-lt"/>
                <a:ea typeface="+mn-ea"/>
                <a:cs typeface="+mn-cs"/>
              </a:rPr>
              <a:t>clopidogrel</a:t>
            </a:r>
            <a:r>
              <a:rPr lang="en-US" sz="1200" b="1"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due to financial strain (34% with </a:t>
            </a:r>
            <a:r>
              <a:rPr lang="en-US" sz="1200" kern="1200" dirty="0" err="1">
                <a:solidFill>
                  <a:schemeClr val="tx1"/>
                </a:solidFill>
                <a:effectLst/>
                <a:latin typeface="+mn-lt"/>
                <a:ea typeface="+mn-ea"/>
                <a:cs typeface="+mn-cs"/>
              </a:rPr>
              <a:t>prasugrel</a:t>
            </a:r>
            <a:r>
              <a:rPr lang="en-US" sz="1200" kern="1200" dirty="0">
                <a:solidFill>
                  <a:schemeClr val="tx1"/>
                </a:solidFill>
                <a:effectLst/>
                <a:latin typeface="+mn-lt"/>
                <a:ea typeface="+mn-ea"/>
                <a:cs typeface="+mn-cs"/>
              </a:rPr>
              <a:t> and 44% with </a:t>
            </a:r>
            <a:r>
              <a:rPr lang="en-US" sz="1200" kern="1200" dirty="0" err="1">
                <a:solidFill>
                  <a:schemeClr val="tx1"/>
                </a:solidFill>
                <a:effectLst/>
                <a:latin typeface="+mn-lt"/>
                <a:ea typeface="+mn-ea"/>
                <a:cs typeface="+mn-cs"/>
              </a:rPr>
              <a:t>ticagrelor</a:t>
            </a:r>
            <a:r>
              <a:rPr lang="en-US" sz="1200" kern="1200" dirty="0">
                <a:solidFill>
                  <a:schemeClr val="tx1"/>
                </a:solidFill>
                <a:effectLst/>
                <a:latin typeface="+mn-lt"/>
                <a:ea typeface="+mn-ea"/>
                <a:cs typeface="+mn-cs"/>
              </a:rPr>
              <a:t>), as some centers provided reimbursement for </a:t>
            </a:r>
            <a:r>
              <a:rPr lang="en-US" sz="1200" kern="1200" dirty="0" err="1">
                <a:solidFill>
                  <a:schemeClr val="tx1"/>
                </a:solidFill>
                <a:effectLst/>
                <a:latin typeface="+mn-lt"/>
                <a:ea typeface="+mn-ea"/>
                <a:cs typeface="+mn-cs"/>
              </a:rPr>
              <a:t>prasugrel</a:t>
            </a:r>
            <a:r>
              <a:rPr lang="en-US" sz="1200" kern="1200" dirty="0">
                <a:solidFill>
                  <a:schemeClr val="tx1"/>
                </a:solidFill>
                <a:effectLst/>
                <a:latin typeface="+mn-lt"/>
                <a:ea typeface="+mn-ea"/>
                <a:cs typeface="+mn-cs"/>
              </a:rPr>
              <a:t> only.</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Ongoing registry-based, step-wedge, cluster randomized </a:t>
            </a:r>
            <a:r>
              <a:rPr lang="en-US" sz="1200" b="1" u="sng" kern="1200" dirty="0">
                <a:solidFill>
                  <a:schemeClr val="tx1"/>
                </a:solidFill>
                <a:effectLst/>
                <a:latin typeface="+mn-lt"/>
                <a:ea typeface="+mn-ea"/>
                <a:cs typeface="+mn-cs"/>
              </a:rPr>
              <a:t>SWITCH-SWEDEHEART trial </a:t>
            </a:r>
            <a:r>
              <a:rPr lang="en-US" sz="1200" kern="1200" dirty="0">
                <a:solidFill>
                  <a:schemeClr val="tx1"/>
                </a:solidFill>
                <a:effectLst/>
                <a:latin typeface="+mn-lt"/>
                <a:ea typeface="+mn-ea"/>
                <a:cs typeface="+mn-cs"/>
              </a:rPr>
              <a:t>may provide a more definitive comparison of </a:t>
            </a:r>
            <a:r>
              <a:rPr lang="en-US" sz="1200" kern="1200" dirty="0" err="1">
                <a:solidFill>
                  <a:schemeClr val="tx1"/>
                </a:solidFill>
                <a:effectLst/>
                <a:latin typeface="+mn-lt"/>
                <a:ea typeface="+mn-ea"/>
                <a:cs typeface="+mn-cs"/>
              </a:rPr>
              <a:t>prasugrel</a:t>
            </a:r>
            <a:r>
              <a:rPr lang="en-US" sz="1200" kern="1200" dirty="0">
                <a:solidFill>
                  <a:schemeClr val="tx1"/>
                </a:solidFill>
                <a:effectLst/>
                <a:latin typeface="+mn-lt"/>
                <a:ea typeface="+mn-ea"/>
                <a:cs typeface="+mn-cs"/>
              </a:rPr>
              <a:t> versus </a:t>
            </a:r>
            <a:r>
              <a:rPr lang="en-US" sz="1200" kern="1200" dirty="0" err="1">
                <a:solidFill>
                  <a:schemeClr val="tx1"/>
                </a:solidFill>
                <a:effectLst/>
                <a:latin typeface="+mn-lt"/>
                <a:ea typeface="+mn-ea"/>
                <a:cs typeface="+mn-cs"/>
              </a:rPr>
              <a:t>ticagrelor</a:t>
            </a:r>
            <a:r>
              <a:rPr lang="en-US" sz="1200" kern="1200" dirty="0">
                <a:solidFill>
                  <a:schemeClr val="tx1"/>
                </a:solidFill>
                <a:effectLst/>
                <a:latin typeface="+mn-lt"/>
                <a:ea typeface="+mn-ea"/>
                <a:cs typeface="+mn-cs"/>
              </a:rPr>
              <a:t>.</a:t>
            </a:r>
            <a:r>
              <a:rPr lang="fr-FR" dirty="0">
                <a:effectLst/>
              </a:rPr>
              <a:t> </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55</a:t>
            </a:fld>
            <a:endParaRPr lang="en-CA"/>
          </a:p>
        </p:txBody>
      </p:sp>
      <p:sp>
        <p:nvSpPr>
          <p:cNvPr id="5" name="Footer Placeholder 4">
            <a:extLst>
              <a:ext uri="{FF2B5EF4-FFF2-40B4-BE49-F238E27FC236}">
                <a16:creationId xmlns:a16="http://schemas.microsoft.com/office/drawing/2014/main" id="{B1C1C64A-CF50-FE3A-EA31-5D5AEB139465}"/>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70334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dirty="0"/>
              <a:t>In</a:t>
            </a:r>
            <a:r>
              <a:rPr lang="fr-FR" baseline="0" dirty="0"/>
              <a:t> </a:t>
            </a:r>
            <a:r>
              <a:rPr lang="fr-FR" baseline="0" dirty="0" err="1"/>
              <a:t>those</a:t>
            </a:r>
            <a:r>
              <a:rPr lang="fr-FR" baseline="0" dirty="0"/>
              <a:t> </a:t>
            </a:r>
            <a:r>
              <a:rPr lang="fr-FR" baseline="0" dirty="0" err="1"/>
              <a:t>who</a:t>
            </a:r>
            <a:r>
              <a:rPr lang="fr-FR" baseline="0" dirty="0"/>
              <a:t> de-</a:t>
            </a:r>
            <a:r>
              <a:rPr lang="fr-FR" baseline="0" dirty="0" err="1"/>
              <a:t>escalate</a:t>
            </a:r>
            <a:r>
              <a:rPr lang="fr-FR" baseline="0" dirty="0"/>
              <a:t>, to </a:t>
            </a:r>
            <a:r>
              <a:rPr lang="fr-FR" baseline="0" dirty="0" err="1"/>
              <a:t>clopidogrel</a:t>
            </a:r>
            <a:r>
              <a:rPr lang="fr-FR" baseline="0" dirty="0"/>
              <a:t>, no </a:t>
            </a:r>
            <a:r>
              <a:rPr lang="fr-FR" baseline="0" dirty="0" err="1"/>
              <a:t>loading</a:t>
            </a:r>
            <a:r>
              <a:rPr lang="fr-FR" baseline="0" dirty="0"/>
              <a:t> dose </a:t>
            </a:r>
            <a:r>
              <a:rPr lang="fr-FR" baseline="0" dirty="0" err="1"/>
              <a:t>is</a:t>
            </a:r>
            <a:r>
              <a:rPr lang="fr-FR" baseline="0" dirty="0"/>
              <a:t> </a:t>
            </a:r>
            <a:r>
              <a:rPr lang="fr-FR" baseline="0" dirty="0" err="1"/>
              <a:t>recommended</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56</a:t>
            </a:fld>
            <a:endParaRPr lang="en-CA"/>
          </a:p>
        </p:txBody>
      </p:sp>
      <p:sp>
        <p:nvSpPr>
          <p:cNvPr id="5" name="Footer Placeholder 4">
            <a:extLst>
              <a:ext uri="{FF2B5EF4-FFF2-40B4-BE49-F238E27FC236}">
                <a16:creationId xmlns:a16="http://schemas.microsoft.com/office/drawing/2014/main" id="{37E1B33F-D36B-E8BB-113E-D3F5BCF4FC89}"/>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802825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en-US" sz="1200" u="sng" kern="1200" dirty="0">
                <a:solidFill>
                  <a:schemeClr val="tx1"/>
                </a:solidFill>
                <a:effectLst/>
                <a:latin typeface="+mn-lt"/>
                <a:ea typeface="+mn-ea"/>
                <a:cs typeface="+mn-cs"/>
              </a:rPr>
              <a:t>No</a:t>
            </a:r>
            <a:r>
              <a:rPr lang="en-US" sz="1200" u="sng" kern="1200" baseline="0" dirty="0">
                <a:solidFill>
                  <a:schemeClr val="tx1"/>
                </a:solidFill>
                <a:effectLst/>
                <a:latin typeface="+mn-lt"/>
                <a:ea typeface="+mn-ea"/>
                <a:cs typeface="+mn-cs"/>
              </a:rPr>
              <a:t> difference in MACE.</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Unguided potent P2Y12 inhibitor de-escalation strategies have mostly been studied in </a:t>
            </a:r>
            <a:r>
              <a:rPr lang="en-US" sz="1200" u="sng" kern="1200" dirty="0">
                <a:solidFill>
                  <a:schemeClr val="tx1"/>
                </a:solidFill>
                <a:effectLst/>
                <a:latin typeface="+mn-lt"/>
                <a:ea typeface="+mn-ea"/>
                <a:cs typeface="+mn-cs"/>
              </a:rPr>
              <a:t>RCT conducted in East Asia</a:t>
            </a:r>
            <a:r>
              <a:rPr lang="en-US" sz="1200" kern="1200" dirty="0">
                <a:solidFill>
                  <a:schemeClr val="tx1"/>
                </a:solidFill>
                <a:effectLst/>
                <a:latin typeface="+mn-lt"/>
                <a:ea typeface="+mn-ea"/>
                <a:cs typeface="+mn-cs"/>
              </a:rPr>
              <a:t>. Whether their results apply to other regions remain unknown.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Given the low certainty evidence from a single trial, no recommendation for dose de-escalation of a potent P2Y12 inhibitor therapy as part of DAPT in patients with ACS treated with PCI is provided</a:t>
            </a:r>
            <a:r>
              <a:rPr lang="fr-FR" dirty="0">
                <a:effectLst/>
              </a:rPr>
              <a:t> </a:t>
            </a:r>
            <a:r>
              <a:rPr lang="en-US" sz="1200" kern="1200" dirty="0">
                <a:solidFill>
                  <a:schemeClr val="tx1"/>
                </a:solidFill>
                <a:effectLst/>
                <a:latin typeface="+mn-lt"/>
                <a:ea typeface="+mn-ea"/>
                <a:cs typeface="+mn-cs"/>
              </a:rPr>
              <a:t> </a:t>
            </a:r>
            <a:endParaRPr lang="fr-FR"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58</a:t>
            </a:fld>
            <a:endParaRPr lang="en-CA"/>
          </a:p>
        </p:txBody>
      </p:sp>
      <p:sp>
        <p:nvSpPr>
          <p:cNvPr id="5" name="Footer Placeholder 4">
            <a:extLst>
              <a:ext uri="{FF2B5EF4-FFF2-40B4-BE49-F238E27FC236}">
                <a16:creationId xmlns:a16="http://schemas.microsoft.com/office/drawing/2014/main" id="{991ADC4E-6807-7ADC-51D5-59BD1A722A56}"/>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158670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Place in alpha order</a:t>
            </a:r>
          </a:p>
        </p:txBody>
      </p:sp>
      <p:sp>
        <p:nvSpPr>
          <p:cNvPr id="4" name="Slide Number Placeholder 3"/>
          <p:cNvSpPr>
            <a:spLocks noGrp="1"/>
          </p:cNvSpPr>
          <p:nvPr>
            <p:ph type="sldNum" sz="quarter" idx="5"/>
          </p:nvPr>
        </p:nvSpPr>
        <p:spPr/>
        <p:txBody>
          <a:bodyPr/>
          <a:lstStyle/>
          <a:p>
            <a:fld id="{8BB84ABD-A73C-9348-B410-0D3560491814}" type="slidenum">
              <a:rPr lang="en-US" smtClean="0"/>
              <a:t>61</a:t>
            </a:fld>
            <a:endParaRPr lang="en-US"/>
          </a:p>
        </p:txBody>
      </p:sp>
      <p:sp>
        <p:nvSpPr>
          <p:cNvPr id="5" name="Footer Placeholder 4">
            <a:extLst>
              <a:ext uri="{FF2B5EF4-FFF2-40B4-BE49-F238E27FC236}">
                <a16:creationId xmlns:a16="http://schemas.microsoft.com/office/drawing/2014/main" id="{AC4C90A5-12BA-3A16-0CD1-017665817598}"/>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23346367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Abbott </a:t>
            </a:r>
            <a:r>
              <a:rPr lang="fr-FR" sz="1200" b="0" i="0" kern="1200" dirty="0" err="1">
                <a:solidFill>
                  <a:schemeClr val="tx1"/>
                </a:solidFill>
                <a:effectLst/>
                <a:latin typeface="+mn-lt"/>
                <a:ea typeface="+mn-ea"/>
                <a:cs typeface="+mn-cs"/>
              </a:rPr>
              <a:t>Vascular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BioPhase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MicroPort</a:t>
            </a:r>
            <a:r>
              <a:rPr lang="fr-FR" sz="1200" b="0" i="0" kern="1200" dirty="0">
                <a:solidFill>
                  <a:schemeClr val="tx1"/>
                </a:solidFill>
                <a:effectLst/>
                <a:latin typeface="+mn-lt"/>
                <a:ea typeface="+mn-ea"/>
                <a:cs typeface="+mn-cs"/>
              </a:rPr>
              <a:t>, Novartis</a:t>
            </a:r>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62</a:t>
            </a:fld>
            <a:endParaRPr lang="en-CA"/>
          </a:p>
        </p:txBody>
      </p:sp>
      <p:sp>
        <p:nvSpPr>
          <p:cNvPr id="5" name="Footer Placeholder 4">
            <a:extLst>
              <a:ext uri="{FF2B5EF4-FFF2-40B4-BE49-F238E27FC236}">
                <a16:creationId xmlns:a16="http://schemas.microsoft.com/office/drawing/2014/main" id="{E4C5A334-B7B0-50D3-9CA6-39BA097C5799}"/>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812453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F07F373-D984-44BA-8FCA-A27058EA090E}" type="slidenum">
              <a:rPr lang="en-CA" smtClean="0"/>
              <a:t>63</a:t>
            </a:fld>
            <a:endParaRPr lang="en-CA"/>
          </a:p>
        </p:txBody>
      </p:sp>
      <p:sp>
        <p:nvSpPr>
          <p:cNvPr id="5" name="Footer Placeholder 4">
            <a:extLst>
              <a:ext uri="{FF2B5EF4-FFF2-40B4-BE49-F238E27FC236}">
                <a16:creationId xmlns:a16="http://schemas.microsoft.com/office/drawing/2014/main" id="{D9FF3137-E2F1-2767-94F0-33208AD3AC55}"/>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2650229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5</a:t>
            </a:fld>
            <a:endParaRPr lang="en-US" dirty="0"/>
          </a:p>
        </p:txBody>
      </p:sp>
      <p:sp>
        <p:nvSpPr>
          <p:cNvPr id="5" name="Footer Placeholder 4">
            <a:extLst>
              <a:ext uri="{FF2B5EF4-FFF2-40B4-BE49-F238E27FC236}">
                <a16:creationId xmlns:a16="http://schemas.microsoft.com/office/drawing/2014/main" id="{C36DC9DE-9D30-C06A-C724-EED295D7093C}"/>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2334636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Figure 4: Antiplatelet therapy in patients with ACS treated medically without revascularization</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*From the TRILOGY-ACS trial in the overall population. **Subgroup analysis of the PLATO trial evaluating the efficacy and safety between randomized P2Y12 inhibitor (ticagrelor clopidogrel) and management of NSTE-ACS with or without revascularization.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CV, cardiovascular; MI, myocardial infarction. Arrow represents our practical tip of treating those only with Type 1 MI.</a:t>
            </a:r>
            <a:endParaRPr lang="en-US"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14B3E7A5-F4FF-D14C-A282-A15121A77437}" type="slidenum">
              <a:rPr lang="en-US" smtClean="0"/>
              <a:t>65</a:t>
            </a:fld>
            <a:endParaRPr lang="en-US"/>
          </a:p>
        </p:txBody>
      </p:sp>
      <p:sp>
        <p:nvSpPr>
          <p:cNvPr id="5" name="Footer Placeholder 4">
            <a:extLst>
              <a:ext uri="{FF2B5EF4-FFF2-40B4-BE49-F238E27FC236}">
                <a16:creationId xmlns:a16="http://schemas.microsoft.com/office/drawing/2014/main" id="{F9E2989D-A73A-D1FF-FC4A-35E24FF6C352}"/>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191374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dirty="0"/>
              <a:t>In</a:t>
            </a:r>
            <a:r>
              <a:rPr lang="fr-FR" baseline="0" dirty="0"/>
              <a:t> </a:t>
            </a:r>
            <a:r>
              <a:rPr lang="fr-FR" baseline="0" dirty="0" err="1"/>
              <a:t>those</a:t>
            </a:r>
            <a:r>
              <a:rPr lang="fr-FR" baseline="0" dirty="0"/>
              <a:t> </a:t>
            </a:r>
            <a:r>
              <a:rPr lang="fr-FR" baseline="0" dirty="0" err="1"/>
              <a:t>who</a:t>
            </a:r>
            <a:r>
              <a:rPr lang="fr-FR" baseline="0" dirty="0"/>
              <a:t> de-</a:t>
            </a:r>
            <a:r>
              <a:rPr lang="fr-FR" baseline="0" dirty="0" err="1"/>
              <a:t>escalate</a:t>
            </a:r>
            <a:r>
              <a:rPr lang="fr-FR" baseline="0" dirty="0"/>
              <a:t>, to </a:t>
            </a:r>
            <a:r>
              <a:rPr lang="fr-FR" baseline="0" dirty="0" err="1"/>
              <a:t>clopidogrel</a:t>
            </a:r>
            <a:r>
              <a:rPr lang="fr-FR" baseline="0" dirty="0"/>
              <a:t>, no </a:t>
            </a:r>
            <a:r>
              <a:rPr lang="fr-FR" baseline="0" dirty="0" err="1"/>
              <a:t>loading</a:t>
            </a:r>
            <a:r>
              <a:rPr lang="fr-FR" baseline="0" dirty="0"/>
              <a:t> dose </a:t>
            </a:r>
            <a:r>
              <a:rPr lang="fr-FR" baseline="0" dirty="0" err="1"/>
              <a:t>is</a:t>
            </a:r>
            <a:r>
              <a:rPr lang="fr-FR" baseline="0" dirty="0"/>
              <a:t> </a:t>
            </a:r>
            <a:r>
              <a:rPr lang="fr-FR" baseline="0" dirty="0" err="1"/>
              <a:t>recommended</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66</a:t>
            </a:fld>
            <a:endParaRPr lang="en-CA"/>
          </a:p>
        </p:txBody>
      </p:sp>
      <p:sp>
        <p:nvSpPr>
          <p:cNvPr id="5" name="Footer Placeholder 4">
            <a:extLst>
              <a:ext uri="{FF2B5EF4-FFF2-40B4-BE49-F238E27FC236}">
                <a16:creationId xmlns:a16="http://schemas.microsoft.com/office/drawing/2014/main" id="{A4406EFB-8BCE-3EA6-8440-983227C0821F}"/>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802825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dirty="0"/>
              <a:t>In</a:t>
            </a:r>
            <a:r>
              <a:rPr lang="fr-FR" baseline="0" dirty="0"/>
              <a:t> </a:t>
            </a:r>
            <a:r>
              <a:rPr lang="fr-FR" baseline="0" dirty="0" err="1"/>
              <a:t>those</a:t>
            </a:r>
            <a:r>
              <a:rPr lang="fr-FR" baseline="0" dirty="0"/>
              <a:t> </a:t>
            </a:r>
            <a:r>
              <a:rPr lang="fr-FR" baseline="0" dirty="0" err="1"/>
              <a:t>who</a:t>
            </a:r>
            <a:r>
              <a:rPr lang="fr-FR" baseline="0" dirty="0"/>
              <a:t> de-</a:t>
            </a:r>
            <a:r>
              <a:rPr lang="fr-FR" baseline="0" dirty="0" err="1"/>
              <a:t>escalate</a:t>
            </a:r>
            <a:r>
              <a:rPr lang="fr-FR" baseline="0" dirty="0"/>
              <a:t>, to </a:t>
            </a:r>
            <a:r>
              <a:rPr lang="fr-FR" baseline="0" dirty="0" err="1"/>
              <a:t>clopidogrel</a:t>
            </a:r>
            <a:r>
              <a:rPr lang="fr-FR" baseline="0" dirty="0"/>
              <a:t>, no </a:t>
            </a:r>
            <a:r>
              <a:rPr lang="fr-FR" baseline="0" dirty="0" err="1"/>
              <a:t>loading</a:t>
            </a:r>
            <a:r>
              <a:rPr lang="fr-FR" baseline="0" dirty="0"/>
              <a:t> dose </a:t>
            </a:r>
            <a:r>
              <a:rPr lang="fr-FR" baseline="0" dirty="0" err="1"/>
              <a:t>is</a:t>
            </a:r>
            <a:r>
              <a:rPr lang="fr-FR" baseline="0" dirty="0"/>
              <a:t> </a:t>
            </a:r>
            <a:r>
              <a:rPr lang="fr-FR" baseline="0" dirty="0" err="1"/>
              <a:t>recommended</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67</a:t>
            </a:fld>
            <a:endParaRPr lang="en-CA"/>
          </a:p>
        </p:txBody>
      </p:sp>
      <p:sp>
        <p:nvSpPr>
          <p:cNvPr id="5" name="Footer Placeholder 4">
            <a:extLst>
              <a:ext uri="{FF2B5EF4-FFF2-40B4-BE49-F238E27FC236}">
                <a16:creationId xmlns:a16="http://schemas.microsoft.com/office/drawing/2014/main" id="{6FC4145D-7319-E3E3-8135-7E4CDF4E6B37}"/>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4551173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69</a:t>
            </a:fld>
            <a:endParaRPr lang="en-US"/>
          </a:p>
        </p:txBody>
      </p:sp>
      <p:sp>
        <p:nvSpPr>
          <p:cNvPr id="5" name="Footer Placeholder 4">
            <a:extLst>
              <a:ext uri="{FF2B5EF4-FFF2-40B4-BE49-F238E27FC236}">
                <a16:creationId xmlns:a16="http://schemas.microsoft.com/office/drawing/2014/main" id="{768F3AE3-12C6-F972-36B8-C4126999D749}"/>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2334636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Abbott </a:t>
            </a:r>
            <a:r>
              <a:rPr lang="fr-FR" sz="1200" b="0" i="0" kern="1200" dirty="0" err="1">
                <a:solidFill>
                  <a:schemeClr val="tx1"/>
                </a:solidFill>
                <a:effectLst/>
                <a:latin typeface="+mn-lt"/>
                <a:ea typeface="+mn-ea"/>
                <a:cs typeface="+mn-cs"/>
              </a:rPr>
              <a:t>Vascular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BioPhase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MicroPort</a:t>
            </a:r>
            <a:r>
              <a:rPr lang="fr-FR" sz="1200" b="0" i="0" kern="1200" dirty="0">
                <a:solidFill>
                  <a:schemeClr val="tx1"/>
                </a:solidFill>
                <a:effectLst/>
                <a:latin typeface="+mn-lt"/>
                <a:ea typeface="+mn-ea"/>
                <a:cs typeface="+mn-cs"/>
              </a:rPr>
              <a:t>, Novartis</a:t>
            </a:r>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70</a:t>
            </a:fld>
            <a:endParaRPr lang="en-CA"/>
          </a:p>
        </p:txBody>
      </p:sp>
      <p:sp>
        <p:nvSpPr>
          <p:cNvPr id="5" name="Footer Placeholder 4">
            <a:extLst>
              <a:ext uri="{FF2B5EF4-FFF2-40B4-BE49-F238E27FC236}">
                <a16:creationId xmlns:a16="http://schemas.microsoft.com/office/drawing/2014/main" id="{7D30778E-90EC-6DCE-1CB4-C284A925B262}"/>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812453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dirty="0"/>
              <a:t>In</a:t>
            </a:r>
            <a:r>
              <a:rPr lang="fr-FR" baseline="0" dirty="0"/>
              <a:t> </a:t>
            </a:r>
            <a:r>
              <a:rPr lang="fr-FR" baseline="0" dirty="0" err="1"/>
              <a:t>those</a:t>
            </a:r>
            <a:r>
              <a:rPr lang="fr-FR" baseline="0" dirty="0"/>
              <a:t> </a:t>
            </a:r>
            <a:r>
              <a:rPr lang="fr-FR" baseline="0" dirty="0" err="1"/>
              <a:t>who</a:t>
            </a:r>
            <a:r>
              <a:rPr lang="fr-FR" baseline="0" dirty="0"/>
              <a:t> de-</a:t>
            </a:r>
            <a:r>
              <a:rPr lang="fr-FR" baseline="0" dirty="0" err="1"/>
              <a:t>escalate</a:t>
            </a:r>
            <a:r>
              <a:rPr lang="fr-FR" baseline="0" dirty="0"/>
              <a:t>, to </a:t>
            </a:r>
            <a:r>
              <a:rPr lang="fr-FR" baseline="0" dirty="0" err="1"/>
              <a:t>clopidogrel</a:t>
            </a:r>
            <a:r>
              <a:rPr lang="fr-FR" baseline="0" dirty="0"/>
              <a:t>, no </a:t>
            </a:r>
            <a:r>
              <a:rPr lang="fr-FR" baseline="0" dirty="0" err="1"/>
              <a:t>loading</a:t>
            </a:r>
            <a:r>
              <a:rPr lang="fr-FR" baseline="0" dirty="0"/>
              <a:t> dose </a:t>
            </a:r>
            <a:r>
              <a:rPr lang="fr-FR" baseline="0" dirty="0" err="1"/>
              <a:t>is</a:t>
            </a:r>
            <a:r>
              <a:rPr lang="fr-FR" baseline="0" dirty="0"/>
              <a:t> </a:t>
            </a:r>
            <a:r>
              <a:rPr lang="fr-FR" baseline="0" dirty="0" err="1"/>
              <a:t>recommended</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76</a:t>
            </a:fld>
            <a:endParaRPr lang="en-CA"/>
          </a:p>
        </p:txBody>
      </p:sp>
      <p:sp>
        <p:nvSpPr>
          <p:cNvPr id="5" name="Footer Placeholder 4">
            <a:extLst>
              <a:ext uri="{FF2B5EF4-FFF2-40B4-BE49-F238E27FC236}">
                <a16:creationId xmlns:a16="http://schemas.microsoft.com/office/drawing/2014/main" id="{27D68581-2028-59CA-67C6-19D66970BA48}"/>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455117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dirty="0"/>
              <a:t>In</a:t>
            </a:r>
            <a:r>
              <a:rPr lang="fr-FR" baseline="0" dirty="0"/>
              <a:t> </a:t>
            </a:r>
            <a:r>
              <a:rPr lang="fr-FR" baseline="0" dirty="0" err="1"/>
              <a:t>those</a:t>
            </a:r>
            <a:r>
              <a:rPr lang="fr-FR" baseline="0" dirty="0"/>
              <a:t> </a:t>
            </a:r>
            <a:r>
              <a:rPr lang="fr-FR" baseline="0" dirty="0" err="1"/>
              <a:t>who</a:t>
            </a:r>
            <a:r>
              <a:rPr lang="fr-FR" baseline="0" dirty="0"/>
              <a:t> de-</a:t>
            </a:r>
            <a:r>
              <a:rPr lang="fr-FR" baseline="0" dirty="0" err="1"/>
              <a:t>escalate</a:t>
            </a:r>
            <a:r>
              <a:rPr lang="fr-FR" baseline="0" dirty="0"/>
              <a:t>, to </a:t>
            </a:r>
            <a:r>
              <a:rPr lang="fr-FR" baseline="0" dirty="0" err="1"/>
              <a:t>clopidogrel</a:t>
            </a:r>
            <a:r>
              <a:rPr lang="fr-FR" baseline="0" dirty="0"/>
              <a:t>, no </a:t>
            </a:r>
            <a:r>
              <a:rPr lang="fr-FR" baseline="0" dirty="0" err="1"/>
              <a:t>loading</a:t>
            </a:r>
            <a:r>
              <a:rPr lang="fr-FR" baseline="0" dirty="0"/>
              <a:t> dose </a:t>
            </a:r>
            <a:r>
              <a:rPr lang="fr-FR" baseline="0" dirty="0" err="1"/>
              <a:t>is</a:t>
            </a:r>
            <a:r>
              <a:rPr lang="fr-FR" baseline="0" dirty="0"/>
              <a:t> </a:t>
            </a:r>
            <a:r>
              <a:rPr lang="fr-FR" baseline="0" dirty="0" err="1"/>
              <a:t>recommended</a:t>
            </a:r>
            <a:r>
              <a:rPr lang="fr-FR" baseline="0" dirty="0"/>
              <a:t>.</a:t>
            </a:r>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77</a:t>
            </a:fld>
            <a:endParaRPr lang="en-CA"/>
          </a:p>
        </p:txBody>
      </p:sp>
      <p:sp>
        <p:nvSpPr>
          <p:cNvPr id="5" name="Footer Placeholder 4">
            <a:extLst>
              <a:ext uri="{FF2B5EF4-FFF2-40B4-BE49-F238E27FC236}">
                <a16:creationId xmlns:a16="http://schemas.microsoft.com/office/drawing/2014/main" id="{0BE26677-E484-95CB-C25D-AA2DFC86D523}"/>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416287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79</a:t>
            </a:fld>
            <a:endParaRPr lang="en-US"/>
          </a:p>
        </p:txBody>
      </p:sp>
      <p:sp>
        <p:nvSpPr>
          <p:cNvPr id="5" name="Footer Placeholder 4">
            <a:extLst>
              <a:ext uri="{FF2B5EF4-FFF2-40B4-BE49-F238E27FC236}">
                <a16:creationId xmlns:a16="http://schemas.microsoft.com/office/drawing/2014/main" id="{ECEDC6EF-2160-EB31-6360-00D09F6FC8E8}"/>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843683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sz="1200" b="0" i="0" kern="1200" dirty="0">
                <a:solidFill>
                  <a:schemeClr val="tx1"/>
                </a:solidFill>
                <a:effectLst/>
                <a:latin typeface="+mn-lt"/>
                <a:ea typeface="+mn-ea"/>
                <a:cs typeface="+mn-cs"/>
              </a:rPr>
              <a:t>Abbott </a:t>
            </a:r>
            <a:r>
              <a:rPr lang="fr-FR" sz="1200" b="0" i="0" kern="1200" dirty="0" err="1">
                <a:solidFill>
                  <a:schemeClr val="tx1"/>
                </a:solidFill>
                <a:effectLst/>
                <a:latin typeface="+mn-lt"/>
                <a:ea typeface="+mn-ea"/>
                <a:cs typeface="+mn-cs"/>
              </a:rPr>
              <a:t>Vascular</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BioPhase</a:t>
            </a:r>
            <a:r>
              <a:rPr lang="fr-FR" sz="1200" b="0" i="0" kern="1200" dirty="0">
                <a:solidFill>
                  <a:schemeClr val="tx1"/>
                </a:solidFill>
                <a:effectLst/>
                <a:latin typeface="+mn-lt"/>
                <a:ea typeface="+mn-ea"/>
                <a:cs typeface="+mn-cs"/>
              </a:rPr>
              <a:t>, </a:t>
            </a:r>
            <a:r>
              <a:rPr lang="fr-FR" sz="1200" b="0" i="0" kern="1200" dirty="0" err="1">
                <a:solidFill>
                  <a:schemeClr val="tx1"/>
                </a:solidFill>
                <a:effectLst/>
                <a:latin typeface="+mn-lt"/>
                <a:ea typeface="+mn-ea"/>
                <a:cs typeface="+mn-cs"/>
              </a:rPr>
              <a:t>MicroPort</a:t>
            </a:r>
            <a:r>
              <a:rPr lang="fr-FR" sz="1200" b="0" i="0" kern="1200" dirty="0">
                <a:solidFill>
                  <a:schemeClr val="tx1"/>
                </a:solidFill>
                <a:effectLst/>
                <a:latin typeface="+mn-lt"/>
                <a:ea typeface="+mn-ea"/>
                <a:cs typeface="+mn-cs"/>
              </a:rPr>
              <a:t>, Novartis</a:t>
            </a:r>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80</a:t>
            </a:fld>
            <a:endParaRPr lang="en-CA"/>
          </a:p>
        </p:txBody>
      </p:sp>
      <p:sp>
        <p:nvSpPr>
          <p:cNvPr id="5" name="Footer Placeholder 4">
            <a:extLst>
              <a:ext uri="{FF2B5EF4-FFF2-40B4-BE49-F238E27FC236}">
                <a16:creationId xmlns:a16="http://schemas.microsoft.com/office/drawing/2014/main" id="{8BACDCF1-7288-D438-DFF7-3967FB534298}"/>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7108659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Figure 6: Preoperative antiplatelet strategies in patients undergoing CABG.</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*Decision should be based on factors such as coronary anatomy, hemodynamic stability, bleeding risk and surgical team expertise with value placed on a heart team approach.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Recommendation based solely on the Canadian study RAPID CABG trial.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ACS: acute coronary syndrome; DAPT: dual antiplatelet therapy; HBR: high bleeding risk; MACE: major adverse cardiovascular event; SIHD: stable ischemic heart disease.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3E7A5-F4FF-D14C-A282-A15121A774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7C7007E-C2E4-A5F2-5CCE-1F15F0D8B9DA}"/>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96210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22</a:t>
            </a:fld>
            <a:endParaRPr lang="en-US" dirty="0"/>
          </a:p>
        </p:txBody>
      </p:sp>
      <p:sp>
        <p:nvSpPr>
          <p:cNvPr id="5" name="Footer Placeholder 4">
            <a:extLst>
              <a:ext uri="{FF2B5EF4-FFF2-40B4-BE49-F238E27FC236}">
                <a16:creationId xmlns:a16="http://schemas.microsoft.com/office/drawing/2014/main" id="{6EC18FFA-C714-832E-D85A-1F6829B76C46}"/>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6442065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4F07F373-D984-44BA-8FCA-A27058EA090E}" type="slidenum">
              <a:rPr lang="en-CA" smtClean="0"/>
              <a:t>86</a:t>
            </a:fld>
            <a:endParaRPr lang="en-CA"/>
          </a:p>
        </p:txBody>
      </p:sp>
      <p:sp>
        <p:nvSpPr>
          <p:cNvPr id="5" name="Footer Placeholder 4">
            <a:extLst>
              <a:ext uri="{FF2B5EF4-FFF2-40B4-BE49-F238E27FC236}">
                <a16:creationId xmlns:a16="http://schemas.microsoft.com/office/drawing/2014/main" id="{15F48474-CA9B-9444-38C7-AB9073060500}"/>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596500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F07F373-D984-44BA-8FCA-A27058EA090E}" type="slidenum">
              <a:rPr lang="en-CA" smtClean="0"/>
              <a:t>87</a:t>
            </a:fld>
            <a:endParaRPr lang="en-CA"/>
          </a:p>
        </p:txBody>
      </p:sp>
      <p:sp>
        <p:nvSpPr>
          <p:cNvPr id="5" name="Footer Placeholder 4">
            <a:extLst>
              <a:ext uri="{FF2B5EF4-FFF2-40B4-BE49-F238E27FC236}">
                <a16:creationId xmlns:a16="http://schemas.microsoft.com/office/drawing/2014/main" id="{F3863EDE-899B-0C03-CCF2-A2C5DF929E97}"/>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571005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4F07F373-D984-44BA-8FCA-A27058EA090E}" type="slidenum">
              <a:rPr lang="en-CA" smtClean="0"/>
              <a:t>90</a:t>
            </a:fld>
            <a:endParaRPr lang="en-CA"/>
          </a:p>
        </p:txBody>
      </p:sp>
      <p:sp>
        <p:nvSpPr>
          <p:cNvPr id="5" name="Footer Placeholder 4">
            <a:extLst>
              <a:ext uri="{FF2B5EF4-FFF2-40B4-BE49-F238E27FC236}">
                <a16:creationId xmlns:a16="http://schemas.microsoft.com/office/drawing/2014/main" id="{04AF693A-73AF-48E4-5F18-79E6452A29DD}"/>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37394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Figure 7: Postoperative antiplatelet strategies in patients undergoing CABG.</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*When deemed clinically safe for bleeding risk as per clinician.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Ticagrelor may be preferred over prasugrel – both preferred over clopidogrel.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Predominant evidence for clopidogrel based DAPT.</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ACS, acute coronary syndrome; BID, bis in die (twice daily); CABG, coronary artery bypass grafting surgery; DAPT, dual antiplatelet therapy; PO, per oral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3E7A5-F4FF-D14C-A282-A15121A774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FB4B4E6-345C-D2A5-CEB3-73599E297D16}"/>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9959867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4F07F373-D984-44BA-8FCA-A27058EA090E}" type="slidenum">
              <a:rPr lang="en-CA" smtClean="0"/>
              <a:t>92</a:t>
            </a:fld>
            <a:endParaRPr lang="en-CA"/>
          </a:p>
        </p:txBody>
      </p:sp>
      <p:sp>
        <p:nvSpPr>
          <p:cNvPr id="5" name="Footer Placeholder 4">
            <a:extLst>
              <a:ext uri="{FF2B5EF4-FFF2-40B4-BE49-F238E27FC236}">
                <a16:creationId xmlns:a16="http://schemas.microsoft.com/office/drawing/2014/main" id="{B076C900-1425-98FF-13AE-7138CAE2819D}"/>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8659128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94</a:t>
            </a:fld>
            <a:endParaRPr lang="en-US"/>
          </a:p>
        </p:txBody>
      </p:sp>
      <p:sp>
        <p:nvSpPr>
          <p:cNvPr id="5" name="Footer Placeholder 4">
            <a:extLst>
              <a:ext uri="{FF2B5EF4-FFF2-40B4-BE49-F238E27FC236}">
                <a16:creationId xmlns:a16="http://schemas.microsoft.com/office/drawing/2014/main" id="{37FB231D-66D8-2BAE-CBF0-AECA78B50DAD}"/>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2334636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sz="1200" b="0" i="0" kern="1200">
                <a:solidFill>
                  <a:schemeClr val="tx1"/>
                </a:solidFill>
                <a:effectLst/>
                <a:latin typeface="+mn-lt"/>
                <a:ea typeface="+mn-ea"/>
                <a:cs typeface="+mn-cs"/>
              </a:rPr>
              <a:t>Abbott </a:t>
            </a:r>
            <a:r>
              <a:rPr lang="fr-FR" sz="1200" b="0" i="0" kern="1200" err="1">
                <a:solidFill>
                  <a:schemeClr val="tx1"/>
                </a:solidFill>
                <a:effectLst/>
                <a:latin typeface="+mn-lt"/>
                <a:ea typeface="+mn-ea"/>
                <a:cs typeface="+mn-cs"/>
              </a:rPr>
              <a:t>Vascular</a:t>
            </a:r>
            <a:r>
              <a:rPr lang="fr-FR" sz="1200" b="0" i="0" kern="1200">
                <a:solidFill>
                  <a:schemeClr val="tx1"/>
                </a:solidFill>
                <a:effectLst/>
                <a:latin typeface="+mn-lt"/>
                <a:ea typeface="+mn-ea"/>
                <a:cs typeface="+mn-cs"/>
              </a:rPr>
              <a:t>, </a:t>
            </a:r>
            <a:r>
              <a:rPr lang="fr-FR" sz="1200" b="0" i="0" kern="1200" err="1">
                <a:solidFill>
                  <a:schemeClr val="tx1"/>
                </a:solidFill>
                <a:effectLst/>
                <a:latin typeface="+mn-lt"/>
                <a:ea typeface="+mn-ea"/>
                <a:cs typeface="+mn-cs"/>
              </a:rPr>
              <a:t>BioPhase</a:t>
            </a:r>
            <a:r>
              <a:rPr lang="fr-FR" sz="1200" b="0" i="0" kern="1200">
                <a:solidFill>
                  <a:schemeClr val="tx1"/>
                </a:solidFill>
                <a:effectLst/>
                <a:latin typeface="+mn-lt"/>
                <a:ea typeface="+mn-ea"/>
                <a:cs typeface="+mn-cs"/>
              </a:rPr>
              <a:t>, </a:t>
            </a:r>
            <a:r>
              <a:rPr lang="fr-FR" sz="1200" b="0" i="0" kern="1200" err="1">
                <a:solidFill>
                  <a:schemeClr val="tx1"/>
                </a:solidFill>
                <a:effectLst/>
                <a:latin typeface="+mn-lt"/>
                <a:ea typeface="+mn-ea"/>
                <a:cs typeface="+mn-cs"/>
              </a:rPr>
              <a:t>MicroPort</a:t>
            </a:r>
            <a:r>
              <a:rPr lang="fr-FR" sz="1200" b="0" i="0" kern="1200">
                <a:solidFill>
                  <a:schemeClr val="tx1"/>
                </a:solidFill>
                <a:effectLst/>
                <a:latin typeface="+mn-lt"/>
                <a:ea typeface="+mn-ea"/>
                <a:cs typeface="+mn-cs"/>
              </a:rPr>
              <a:t>, Novartis</a:t>
            </a:r>
            <a:endParaRPr lang="fr-FR"/>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95</a:t>
            </a:fld>
            <a:endParaRPr lang="en-CA"/>
          </a:p>
        </p:txBody>
      </p:sp>
      <p:sp>
        <p:nvSpPr>
          <p:cNvPr id="5" name="Footer Placeholder 4">
            <a:extLst>
              <a:ext uri="{FF2B5EF4-FFF2-40B4-BE49-F238E27FC236}">
                <a16:creationId xmlns:a16="http://schemas.microsoft.com/office/drawing/2014/main" id="{3D881A48-7EFC-5D47-39D5-74C8294C3969}"/>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8124530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a:xfrm>
            <a:off x="406400" y="696913"/>
            <a:ext cx="6197600" cy="348615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4F07F373-D984-44BA-8FCA-A27058EA090E}" type="slidenum">
              <a:rPr lang="en-CA" smtClean="0"/>
              <a:t>96</a:t>
            </a:fld>
            <a:endParaRPr lang="en-CA"/>
          </a:p>
        </p:txBody>
      </p:sp>
      <p:sp>
        <p:nvSpPr>
          <p:cNvPr id="5" name="Footer Placeholder 4">
            <a:extLst>
              <a:ext uri="{FF2B5EF4-FFF2-40B4-BE49-F238E27FC236}">
                <a16:creationId xmlns:a16="http://schemas.microsoft.com/office/drawing/2014/main" id="{1749F3C0-534F-4AF1-B11E-B60951D2C23C}"/>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114776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4"/>
          </p:nvPr>
        </p:nvSpPr>
        <p:spPr/>
        <p:txBody>
          <a:bodyPr/>
          <a:lstStyle/>
          <a:p>
            <a:r>
              <a:rPr lang="en-US"/>
              <a:t>© Canadian Cardiovascular Society. 2023. All rights reserved. </a:t>
            </a:r>
            <a:endParaRPr lang="en-CA"/>
          </a:p>
        </p:txBody>
      </p:sp>
      <p:sp>
        <p:nvSpPr>
          <p:cNvPr id="5" name="Slide Number Placeholder 4"/>
          <p:cNvSpPr>
            <a:spLocks noGrp="1"/>
          </p:cNvSpPr>
          <p:nvPr>
            <p:ph type="sldNum" sz="quarter" idx="5"/>
          </p:nvPr>
        </p:nvSpPr>
        <p:spPr/>
        <p:txBody>
          <a:bodyPr/>
          <a:lstStyle/>
          <a:p>
            <a:fld id="{4F07F373-D984-44BA-8FCA-A27058EA090E}" type="slidenum">
              <a:rPr lang="en-CA" smtClean="0"/>
              <a:t>97</a:t>
            </a:fld>
            <a:endParaRPr lang="en-CA"/>
          </a:p>
        </p:txBody>
      </p:sp>
    </p:spTree>
    <p:extLst>
      <p:ext uri="{BB962C8B-B14F-4D97-AF65-F5344CB8AC3E}">
        <p14:creationId xmlns:p14="http://schemas.microsoft.com/office/powerpoint/2010/main" val="4050498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99</a:t>
            </a:fld>
            <a:endParaRPr lang="en-CA"/>
          </a:p>
        </p:txBody>
      </p:sp>
      <p:sp>
        <p:nvSpPr>
          <p:cNvPr id="5" name="Footer Placeholder 4">
            <a:extLst>
              <a:ext uri="{FF2B5EF4-FFF2-40B4-BE49-F238E27FC236}">
                <a16:creationId xmlns:a16="http://schemas.microsoft.com/office/drawing/2014/main" id="{FAB85895-D7BC-BC88-7CC6-3AC6B39F41A3}"/>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280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56B3E1-4E5A-4A06-B710-424C599FAD8E}" type="slidenum">
              <a:rPr lang="fr-CA" smtClean="0"/>
              <a:t>24</a:t>
            </a:fld>
            <a:endParaRPr lang="fr-CA" dirty="0"/>
          </a:p>
        </p:txBody>
      </p:sp>
      <p:sp>
        <p:nvSpPr>
          <p:cNvPr id="5" name="Footer Placeholder 4">
            <a:extLst>
              <a:ext uri="{FF2B5EF4-FFF2-40B4-BE49-F238E27FC236}">
                <a16:creationId xmlns:a16="http://schemas.microsoft.com/office/drawing/2014/main" id="{74C38B99-B02B-2AA4-ED94-0FE09B8D0079}"/>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27247820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a:solidFill>
                  <a:schemeClr val="tx1"/>
                </a:solidFill>
                <a:effectLst/>
                <a:latin typeface="+mn-lt"/>
                <a:ea typeface="+mn-ea"/>
                <a:cs typeface="+mn-cs"/>
              </a:rPr>
              <a:t> </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differences in MACE (RR 1.12, 95% CI 0.97-1.28, I</a:t>
            </a:r>
            <a:r>
              <a:rPr lang="en-US" sz="1800" baseline="30000" dirty="0">
                <a:effectLst/>
                <a:latin typeface="Times New Roman" panose="02020603050405020304" pitchFamily="18" charset="0"/>
                <a:ea typeface="DengXian" panose="02010600030101010101" pitchFamily="2" charset="-122"/>
                <a:cs typeface="Times New Roman" panose="02020603050405020304" pitchFamily="18" charset="0"/>
              </a:rPr>
              <a:t>2</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=0%;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A) </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and death (RR 1.07, 95% CI 0.88-1.30, I</a:t>
            </a:r>
            <a:r>
              <a:rPr lang="en-US" sz="1800" baseline="30000" dirty="0">
                <a:effectLst/>
                <a:latin typeface="Times New Roman" panose="02020603050405020304" pitchFamily="18" charset="0"/>
                <a:ea typeface="DengXian" panose="02010600030101010101" pitchFamily="2" charset="-122"/>
                <a:cs typeface="Times New Roman" panose="02020603050405020304" pitchFamily="18" charset="0"/>
              </a:rPr>
              <a:t>2</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=0%;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B</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between DPT and triple antithrombotic therapy were not statistically significant. DPT increased the risk of stent thrombosis compared with triple antithrombotic therapy (RR 1.55, 95% CI 1.02-2.36, I</a:t>
            </a:r>
            <a:r>
              <a:rPr lang="en-US" sz="1800" baseline="30000" dirty="0">
                <a:effectLst/>
                <a:latin typeface="Times New Roman" panose="02020603050405020304" pitchFamily="18" charset="0"/>
                <a:ea typeface="DengXian" panose="02010600030101010101" pitchFamily="2" charset="-122"/>
                <a:cs typeface="Times New Roman" panose="02020603050405020304" pitchFamily="18" charset="0"/>
              </a:rPr>
              <a:t>2</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=0%;), translating to a 0.4% absolute risk increase. Conversely, DPT reduced the risk of major bleeding compared with triple antithrombotic therapy (RR 0.62, 95% CI 0.52-0.73, I</a:t>
            </a:r>
            <a:r>
              <a:rPr lang="en-US" sz="1800" baseline="30000" dirty="0">
                <a:effectLst/>
                <a:latin typeface="Times New Roman" panose="02020603050405020304" pitchFamily="18" charset="0"/>
                <a:ea typeface="DengXian" panose="02010600030101010101" pitchFamily="2" charset="-122"/>
                <a:cs typeface="Times New Roman" panose="02020603050405020304" pitchFamily="18" charset="0"/>
              </a:rPr>
              <a:t>2</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=0%;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D</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translating to a 2.1% absolute risk reduction.</a:t>
            </a:r>
            <a:endParaRPr lang="fr-CA"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100</a:t>
            </a:fld>
            <a:endParaRPr lang="en-CA"/>
          </a:p>
        </p:txBody>
      </p:sp>
      <p:sp>
        <p:nvSpPr>
          <p:cNvPr id="5" name="Footer Placeholder 4">
            <a:extLst>
              <a:ext uri="{FF2B5EF4-FFF2-40B4-BE49-F238E27FC236}">
                <a16:creationId xmlns:a16="http://schemas.microsoft.com/office/drawing/2014/main" id="{6192B8E9-78F3-BB3A-8D1D-CAC6D5719787}"/>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703348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r>
              <a:rPr lang="fr-FR"/>
              <a:t>In</a:t>
            </a:r>
            <a:r>
              <a:rPr lang="fr-FR" baseline="0"/>
              <a:t> </a:t>
            </a:r>
            <a:r>
              <a:rPr lang="fr-FR" baseline="0" err="1"/>
              <a:t>those</a:t>
            </a:r>
            <a:r>
              <a:rPr lang="fr-FR" baseline="0"/>
              <a:t> </a:t>
            </a:r>
            <a:r>
              <a:rPr lang="fr-FR" baseline="0" err="1"/>
              <a:t>who</a:t>
            </a:r>
            <a:r>
              <a:rPr lang="fr-FR" baseline="0"/>
              <a:t> de-</a:t>
            </a:r>
            <a:r>
              <a:rPr lang="fr-FR" baseline="0" err="1"/>
              <a:t>escalate</a:t>
            </a:r>
            <a:r>
              <a:rPr lang="fr-FR" baseline="0"/>
              <a:t>, to </a:t>
            </a:r>
            <a:r>
              <a:rPr lang="fr-FR" baseline="0" err="1"/>
              <a:t>clopidogrel</a:t>
            </a:r>
            <a:r>
              <a:rPr lang="fr-FR" baseline="0"/>
              <a:t>, no </a:t>
            </a:r>
            <a:r>
              <a:rPr lang="fr-FR" baseline="0" err="1"/>
              <a:t>loading</a:t>
            </a:r>
            <a:r>
              <a:rPr lang="fr-FR" baseline="0"/>
              <a:t> dose </a:t>
            </a:r>
            <a:r>
              <a:rPr lang="fr-FR" baseline="0" err="1"/>
              <a:t>is</a:t>
            </a:r>
            <a:r>
              <a:rPr lang="fr-FR" baseline="0"/>
              <a:t> </a:t>
            </a:r>
            <a:r>
              <a:rPr lang="fr-FR" baseline="0" err="1"/>
              <a:t>recommended</a:t>
            </a:r>
            <a:r>
              <a:rPr lang="fr-FR" baseline="0"/>
              <a:t>.</a:t>
            </a:r>
            <a:endParaRPr lang="fr-FR"/>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101</a:t>
            </a:fld>
            <a:endParaRPr lang="en-CA"/>
          </a:p>
        </p:txBody>
      </p:sp>
      <p:sp>
        <p:nvSpPr>
          <p:cNvPr id="5" name="Footer Placeholder 4">
            <a:extLst>
              <a:ext uri="{FF2B5EF4-FFF2-40B4-BE49-F238E27FC236}">
                <a16:creationId xmlns:a16="http://schemas.microsoft.com/office/drawing/2014/main" id="{32F059D9-82CD-4586-60E0-522F86DEC88A}"/>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8028257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The differences in MACE (RR 0.91, 95% CI 0.58-1.41, I</a:t>
            </a:r>
            <a:r>
              <a:rPr lang="en-US" sz="1800" baseline="30000" dirty="0">
                <a:effectLst/>
                <a:latin typeface="Times New Roman" panose="02020603050405020304" pitchFamily="18" charset="0"/>
                <a:ea typeface="DengXian" panose="02010600030101010101" pitchFamily="2" charset="-122"/>
                <a:cs typeface="Times New Roman" panose="02020603050405020304" pitchFamily="18" charset="0"/>
              </a:rPr>
              <a:t>2</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=75%;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A</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death (RR 0.85, 0.37-1.92, I</a:t>
            </a:r>
            <a:r>
              <a:rPr lang="en-US" sz="1800" baseline="30000" dirty="0">
                <a:effectLst/>
                <a:latin typeface="Times New Roman" panose="02020603050405020304" pitchFamily="18" charset="0"/>
                <a:ea typeface="DengXian" panose="02010600030101010101" pitchFamily="2" charset="-122"/>
                <a:cs typeface="Times New Roman" panose="02020603050405020304" pitchFamily="18" charset="0"/>
              </a:rPr>
              <a:t>2</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=87%;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B</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and stent thrombosis (RR 5.03, 95% CI 0.24-104.37;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C</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between OAC monotherapy and DPT were not statistically significant. OAC monotherapy reduced the risk of major bleeding compared with DPT (RR 0.66, 95% CI 0.49-0.91, I</a:t>
            </a:r>
            <a:r>
              <a:rPr lang="en-US" sz="1800" baseline="30000" dirty="0">
                <a:effectLst/>
                <a:latin typeface="Times New Roman" panose="02020603050405020304" pitchFamily="18" charset="0"/>
                <a:ea typeface="DengXian" panose="02010600030101010101" pitchFamily="2" charset="-122"/>
                <a:cs typeface="Times New Roman" panose="02020603050405020304" pitchFamily="18" charset="0"/>
              </a:rPr>
              <a:t>2</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=0%; </a:t>
            </a:r>
            <a:r>
              <a:rPr lang="en-US" sz="1800" b="1" dirty="0">
                <a:effectLst/>
                <a:latin typeface="Times New Roman" panose="02020603050405020304" pitchFamily="18" charset="0"/>
                <a:ea typeface="DengXian" panose="02010600030101010101" pitchFamily="2" charset="-122"/>
                <a:cs typeface="Times New Roman" panose="02020603050405020304" pitchFamily="18" charset="0"/>
              </a:rPr>
              <a:t>D</a:t>
            </a:r>
            <a:r>
              <a:rPr lang="en-US" sz="1800" dirty="0">
                <a:effectLst/>
                <a:latin typeface="Times New Roman" panose="02020603050405020304" pitchFamily="18" charset="0"/>
                <a:ea typeface="DengXian" panose="02010600030101010101" pitchFamily="2" charset="-122"/>
                <a:cs typeface="Times New Roman" panose="02020603050405020304" pitchFamily="18" charset="0"/>
              </a:rPr>
              <a:t>), translating to a 2.2% absolute risk reduction.</a:t>
            </a:r>
            <a:endParaRPr lang="fr-CA" sz="18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102</a:t>
            </a:fld>
            <a:endParaRPr lang="en-CA"/>
          </a:p>
        </p:txBody>
      </p:sp>
      <p:sp>
        <p:nvSpPr>
          <p:cNvPr id="5" name="Footer Placeholder 4">
            <a:extLst>
              <a:ext uri="{FF2B5EF4-FFF2-40B4-BE49-F238E27FC236}">
                <a16:creationId xmlns:a16="http://schemas.microsoft.com/office/drawing/2014/main" id="{55FB3D71-B2A6-9E2F-293E-2082F4181319}"/>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158670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Figure 8: Antiplatelet strategies in patients with concomitant AF and PCI and/or ACS.</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Patients who do not require OAC for their AF as per the Canadian guidelines for the management of AF would receive DAPT as per other sections of these guidelines.</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OAC regimens evaluated in this context include apixaban 5mg BID (2.5mg BID if patients met two or more of the following dosage reduction criteria: &gt;80 years of age, &lt;60kg in weight or creatinine &gt;133 micromole/L), dabigatran 110mg or 150mg BID, </a:t>
            </a:r>
            <a:r>
              <a:rPr lang="en-CA" sz="1200" kern="1200" dirty="0" err="1">
                <a:solidFill>
                  <a:schemeClr val="tx1"/>
                </a:solidFill>
                <a:effectLst/>
                <a:latin typeface="+mn-lt"/>
                <a:ea typeface="+mn-ea"/>
                <a:cs typeface="+mn-cs"/>
              </a:rPr>
              <a:t>edoxaban</a:t>
            </a:r>
            <a:r>
              <a:rPr lang="en-CA" sz="1200" kern="1200" dirty="0">
                <a:solidFill>
                  <a:schemeClr val="tx1"/>
                </a:solidFill>
                <a:effectLst/>
                <a:latin typeface="+mn-lt"/>
                <a:ea typeface="+mn-ea"/>
                <a:cs typeface="+mn-cs"/>
              </a:rPr>
              <a:t> 60mg daily (30mg daily if patients with any of the following characteristics: moderate or severe renal impairment (creatinine clearance 15-50mL/min), &lt;60kg in weight, or concurrent use of specific potent P-glycoprotein inhibitors, rivaroxaban 15mg daily (10mg in patients with renal dysfunction) and warfarin.  If warfarin is to be used, recommended INR target is 2.0 to 2.5.  All patients should receive a loading dose of ASA 160 mg at the time of PCI (if previously ASA naïve).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ASA duration before switching to dual pathway was one average of 1.6 to 6.6 days after PCI in the large-scale trials.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B3E7A5-F4FF-D14C-A282-A15121A774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8DF4E18-2CA2-3CE7-CC3B-562F676A5DED}"/>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633888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3200" kern="1200" dirty="0">
                <a:solidFill>
                  <a:schemeClr val="tx1"/>
                </a:solidFill>
                <a:latin typeface="+mn-lt"/>
                <a:ea typeface="+mn-ea"/>
                <a:cs typeface="+mn-cs"/>
              </a:rPr>
              <a:t>https://ccs.ca/guidelines-and-clinical-practice-update-library/ </a:t>
            </a:r>
          </a:p>
        </p:txBody>
      </p:sp>
      <p:sp>
        <p:nvSpPr>
          <p:cNvPr id="4" name="Footer Placeholder 3"/>
          <p:cNvSpPr>
            <a:spLocks noGrp="1"/>
          </p:cNvSpPr>
          <p:nvPr>
            <p:ph type="ftr" sz="quarter" idx="4"/>
          </p:nvPr>
        </p:nvSpPr>
        <p:spPr/>
        <p:txBody>
          <a:bodyPr/>
          <a:lstStyle/>
          <a:p>
            <a:r>
              <a:rPr lang="en-US"/>
              <a:t>© Canadian Cardiovascular Society. 2023. All rights reserved. </a:t>
            </a:r>
            <a:endParaRPr lang="en-CA"/>
          </a:p>
        </p:txBody>
      </p:sp>
      <p:sp>
        <p:nvSpPr>
          <p:cNvPr id="5" name="Slide Number Placeholder 4"/>
          <p:cNvSpPr>
            <a:spLocks noGrp="1"/>
          </p:cNvSpPr>
          <p:nvPr>
            <p:ph type="sldNum" sz="quarter" idx="5"/>
          </p:nvPr>
        </p:nvSpPr>
        <p:spPr/>
        <p:txBody>
          <a:bodyPr/>
          <a:lstStyle/>
          <a:p>
            <a:fld id="{4F07F373-D984-44BA-8FCA-A27058EA090E}" type="slidenum">
              <a:rPr lang="en-CA" smtClean="0"/>
              <a:t>105</a:t>
            </a:fld>
            <a:endParaRPr lang="en-CA"/>
          </a:p>
        </p:txBody>
      </p:sp>
    </p:spTree>
    <p:extLst>
      <p:ext uri="{BB962C8B-B14F-4D97-AF65-F5344CB8AC3E}">
        <p14:creationId xmlns:p14="http://schemas.microsoft.com/office/powerpoint/2010/main" val="4110562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Footer Placeholder 3"/>
          <p:cNvSpPr>
            <a:spLocks noGrp="1"/>
          </p:cNvSpPr>
          <p:nvPr>
            <p:ph type="ftr" sz="quarter" idx="4"/>
          </p:nvPr>
        </p:nvSpPr>
        <p:spPr/>
        <p:txBody>
          <a:bodyPr/>
          <a:lstStyle/>
          <a:p>
            <a:r>
              <a:rPr lang="en-US"/>
              <a:t>© Canadian Cardiovascular Society. 2023. All rights reserved. </a:t>
            </a:r>
            <a:endParaRPr lang="en-CA"/>
          </a:p>
        </p:txBody>
      </p:sp>
      <p:sp>
        <p:nvSpPr>
          <p:cNvPr id="5" name="Slide Number Placeholder 4"/>
          <p:cNvSpPr>
            <a:spLocks noGrp="1"/>
          </p:cNvSpPr>
          <p:nvPr>
            <p:ph type="sldNum" sz="quarter" idx="5"/>
          </p:nvPr>
        </p:nvSpPr>
        <p:spPr/>
        <p:txBody>
          <a:bodyPr/>
          <a:lstStyle/>
          <a:p>
            <a:fld id="{4F07F373-D984-44BA-8FCA-A27058EA090E}" type="slidenum">
              <a:rPr lang="en-CA" smtClean="0"/>
              <a:t>106</a:t>
            </a:fld>
            <a:endParaRPr lang="en-CA"/>
          </a:p>
        </p:txBody>
      </p:sp>
    </p:spTree>
    <p:extLst>
      <p:ext uri="{BB962C8B-B14F-4D97-AF65-F5344CB8AC3E}">
        <p14:creationId xmlns:p14="http://schemas.microsoft.com/office/powerpoint/2010/main" val="3651158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newer formulations of ASA, such as extended-release capsules, pharmaceutical lipid-aspirin complex (PL-ASA) tablets, or plain aspirin, will change the risk/benefit balance of ASA in primary prevention remains to be established through dedicated clinical trials.</a:t>
            </a:r>
          </a:p>
          <a:p>
            <a:endParaRPr lang="fr-CA"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34</a:t>
            </a:fld>
            <a:endParaRPr lang="en-CA" dirty="0"/>
          </a:p>
        </p:txBody>
      </p:sp>
      <p:sp>
        <p:nvSpPr>
          <p:cNvPr id="5" name="Footer Placeholder 4">
            <a:extLst>
              <a:ext uri="{FF2B5EF4-FFF2-40B4-BE49-F238E27FC236}">
                <a16:creationId xmlns:a16="http://schemas.microsoft.com/office/drawing/2014/main" id="{12E0F39D-DE5E-851E-73D9-2FD427199395}"/>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4193994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B84ABD-A73C-9348-B410-0D3560491814}" type="slidenum">
              <a:rPr lang="en-US" smtClean="0"/>
              <a:t>36</a:t>
            </a:fld>
            <a:endParaRPr lang="en-US" dirty="0"/>
          </a:p>
        </p:txBody>
      </p:sp>
      <p:sp>
        <p:nvSpPr>
          <p:cNvPr id="5" name="Footer Placeholder 4">
            <a:extLst>
              <a:ext uri="{FF2B5EF4-FFF2-40B4-BE49-F238E27FC236}">
                <a16:creationId xmlns:a16="http://schemas.microsoft.com/office/drawing/2014/main" id="{D26D4F30-33E6-92C9-42A1-0B75B09A4A4D}"/>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23346367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Figure 2:</a:t>
            </a:r>
            <a:r>
              <a:rPr lang="en-CA" sz="1200" kern="1200" dirty="0">
                <a:solidFill>
                  <a:schemeClr val="tx1"/>
                </a:solidFill>
                <a:effectLst/>
                <a:latin typeface="+mn-lt"/>
                <a:ea typeface="+mn-ea"/>
                <a:cs typeface="+mn-cs"/>
              </a:rPr>
              <a:t> </a:t>
            </a:r>
            <a:r>
              <a:rPr lang="en-CA" sz="1200" b="1" kern="1200" dirty="0">
                <a:solidFill>
                  <a:schemeClr val="tx1"/>
                </a:solidFill>
                <a:effectLst/>
                <a:latin typeface="+mn-lt"/>
                <a:ea typeface="+mn-ea"/>
                <a:cs typeface="+mn-cs"/>
              </a:rPr>
              <a:t>Evaluating the bleeding risk following PCI and the ischemic risk with complex PCI. Figure 2A provides criteria for high-bleeding risk (HBR) as defined by the BARC Academic Research Consortium (1 major or 2 minor criteria) where short DAPT should be considered. Figure 2B provides criteria for complex PCI (1 criterion) where longer DAPT may  be considered.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bAVM, brain arteriovenous malformation; CKD, chronic kidney disease; CTO, chronic total occlusion;  DAPT, dual antiplatelet therapy; eGFR, estimated glomerular filtration rate; HBR, high bleeding risk; ICH, intracranial hemorrhage; NSAID, nonsteroidal anti-inflammatory drug; PCI, percutaneous coronary intervention</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Excludes vascular protection doses; † Baseline thrombocytopenia is defined before percutaneous coronary intervention; ‡ Active malignancy is defined as a diagnosis within 12 months and/or ongoing treatment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14B3E7A5-F4FF-D14C-A282-A15121A77437}" type="slidenum">
              <a:rPr lang="en-US" smtClean="0"/>
              <a:t>40</a:t>
            </a:fld>
            <a:endParaRPr lang="en-US" dirty="0"/>
          </a:p>
        </p:txBody>
      </p:sp>
      <p:sp>
        <p:nvSpPr>
          <p:cNvPr id="5" name="Footer Placeholder 4">
            <a:extLst>
              <a:ext uri="{FF2B5EF4-FFF2-40B4-BE49-F238E27FC236}">
                <a16:creationId xmlns:a16="http://schemas.microsoft.com/office/drawing/2014/main" id="{EC755034-BCB8-A51A-D55F-AF01E2550729}"/>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405813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6400" y="696913"/>
            <a:ext cx="6197600" cy="348615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F07F373-D984-44BA-8FCA-A27058EA090E}" type="slidenum">
              <a:rPr lang="en-CA" smtClean="0"/>
              <a:t>43</a:t>
            </a:fld>
            <a:endParaRPr lang="en-CA"/>
          </a:p>
        </p:txBody>
      </p:sp>
      <p:sp>
        <p:nvSpPr>
          <p:cNvPr id="5" name="Footer Placeholder 4">
            <a:extLst>
              <a:ext uri="{FF2B5EF4-FFF2-40B4-BE49-F238E27FC236}">
                <a16:creationId xmlns:a16="http://schemas.microsoft.com/office/drawing/2014/main" id="{FB0CF6BB-01E7-5C4B-6D5B-07677FC73100}"/>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2806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Figure 3: Recommendations for the duration of DAPT in patients with ACS or elective PCI with provisions for escalation or de-escalation of DAPT.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This figure incorporates recommendations from 2018 and 2023 regarding DAPT duration. </a:t>
            </a: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ACS, acute coronary syndrome; BID, bis in die (twice daily); DAPT, dual antiplatelet therapy; PCI, percutaneous coronary intervention; PO, per oral; SAPT, single antiplatelet therapy</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14B3E7A5-F4FF-D14C-A282-A15121A77437}" type="slidenum">
              <a:rPr lang="en-US" smtClean="0"/>
              <a:t>45</a:t>
            </a:fld>
            <a:endParaRPr lang="en-US"/>
          </a:p>
        </p:txBody>
      </p:sp>
      <p:sp>
        <p:nvSpPr>
          <p:cNvPr id="5" name="Footer Placeholder 4">
            <a:extLst>
              <a:ext uri="{FF2B5EF4-FFF2-40B4-BE49-F238E27FC236}">
                <a16:creationId xmlns:a16="http://schemas.microsoft.com/office/drawing/2014/main" id="{A7BEFE62-62F8-331E-F756-3C6B7DA5335C}"/>
              </a:ext>
            </a:extLst>
          </p:cNvPr>
          <p:cNvSpPr>
            <a:spLocks noGrp="1"/>
          </p:cNvSpPr>
          <p:nvPr>
            <p:ph type="ftr" sz="quarter" idx="4"/>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10580331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8" name="Freeform 27">
            <a:extLst>
              <a:ext uri="{FF2B5EF4-FFF2-40B4-BE49-F238E27FC236}">
                <a16:creationId xmlns:a16="http://schemas.microsoft.com/office/drawing/2014/main" id="{428F25ED-A711-276C-0E0F-C953FBB87CA6}"/>
              </a:ext>
            </a:extLst>
          </p:cNvPr>
          <p:cNvSpPr/>
          <p:nvPr userDrawn="1"/>
        </p:nvSpPr>
        <p:spPr>
          <a:xfrm>
            <a:off x="5934477" y="0"/>
            <a:ext cx="6257523" cy="6858000"/>
          </a:xfrm>
          <a:custGeom>
            <a:avLst/>
            <a:gdLst>
              <a:gd name="connsiteX0" fmla="*/ 802484 w 6257523"/>
              <a:gd name="connsiteY0" fmla="*/ 0 h 6858000"/>
              <a:gd name="connsiteX1" fmla="*/ 6257523 w 6257523"/>
              <a:gd name="connsiteY1" fmla="*/ 0 h 6858000"/>
              <a:gd name="connsiteX2" fmla="*/ 6257523 w 6257523"/>
              <a:gd name="connsiteY2" fmla="*/ 6858000 h 6858000"/>
              <a:gd name="connsiteX3" fmla="*/ 1046481 w 6257523"/>
              <a:gd name="connsiteY3" fmla="*/ 6858000 h 6858000"/>
              <a:gd name="connsiteX4" fmla="*/ 992471 w 6257523"/>
              <a:gd name="connsiteY4" fmla="*/ 6773753 h 6858000"/>
              <a:gd name="connsiteX5" fmla="*/ 0 w 6257523"/>
              <a:gd name="connsiteY5" fmla="*/ 3219008 h 6858000"/>
              <a:gd name="connsiteX6" fmla="*/ 676011 w 6257523"/>
              <a:gd name="connsiteY6" fmla="*/ 246933 h 6858000"/>
              <a:gd name="connsiteX7" fmla="*/ 802484 w 6257523"/>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7523" h="6858000">
                <a:moveTo>
                  <a:pt x="802484" y="0"/>
                </a:moveTo>
                <a:lnTo>
                  <a:pt x="6257523" y="0"/>
                </a:lnTo>
                <a:lnTo>
                  <a:pt x="6257523" y="6858000"/>
                </a:lnTo>
                <a:lnTo>
                  <a:pt x="1046481" y="6858000"/>
                </a:lnTo>
                <a:lnTo>
                  <a:pt x="992471" y="6773753"/>
                </a:lnTo>
                <a:cubicBezTo>
                  <a:pt x="362674" y="5737246"/>
                  <a:pt x="0" y="4520480"/>
                  <a:pt x="0" y="3219008"/>
                </a:cubicBezTo>
                <a:cubicBezTo>
                  <a:pt x="0" y="2154167"/>
                  <a:pt x="242782" y="1146031"/>
                  <a:pt x="676011" y="246933"/>
                </a:cubicBezTo>
                <a:lnTo>
                  <a:pt x="802484" y="0"/>
                </a:ln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pic>
        <p:nvPicPr>
          <p:cNvPr id="17" name="Picture 16" descr="A picture containing darkness, astronomy, moon&#10;&#10;Description automatically generated">
            <a:extLst>
              <a:ext uri="{FF2B5EF4-FFF2-40B4-BE49-F238E27FC236}">
                <a16:creationId xmlns:a16="http://schemas.microsoft.com/office/drawing/2014/main" id="{95EA5186-DC82-18C2-909A-9CAB3E53B2C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070" y="14217"/>
            <a:ext cx="5868199" cy="1760460"/>
          </a:xfrm>
          <a:prstGeom prst="rect">
            <a:avLst/>
          </a:prstGeom>
        </p:spPr>
      </p:pic>
      <p:sp>
        <p:nvSpPr>
          <p:cNvPr id="2" name="Title 1">
            <a:extLst>
              <a:ext uri="{FF2B5EF4-FFF2-40B4-BE49-F238E27FC236}">
                <a16:creationId xmlns:a16="http://schemas.microsoft.com/office/drawing/2014/main" id="{736CDE7B-8D9D-87CA-A3A5-0560346D2CEA}"/>
              </a:ext>
            </a:extLst>
          </p:cNvPr>
          <p:cNvSpPr>
            <a:spLocks noGrp="1"/>
          </p:cNvSpPr>
          <p:nvPr>
            <p:ph type="title" hasCustomPrompt="1"/>
          </p:nvPr>
        </p:nvSpPr>
        <p:spPr>
          <a:xfrm>
            <a:off x="727620" y="3052335"/>
            <a:ext cx="4420850" cy="1325563"/>
          </a:xfrm>
          <a:prstGeom prst="rect">
            <a:avLst/>
          </a:prstGeom>
        </p:spPr>
        <p:txBody>
          <a:bodyPr/>
          <a:lstStyle>
            <a:lvl1pPr algn="l">
              <a:defRPr sz="2600" b="1">
                <a:latin typeface="+mn-lt"/>
              </a:defRPr>
            </a:lvl1pPr>
          </a:lstStyle>
          <a:p>
            <a:r>
              <a:rPr lang="en-US" dirty="0"/>
              <a:t>CLICK TO EDIT MASTER </a:t>
            </a:r>
            <a:br>
              <a:rPr lang="en-US" dirty="0"/>
            </a:br>
            <a:r>
              <a:rPr lang="en-US" dirty="0"/>
              <a:t>TITLE STYLE</a:t>
            </a:r>
          </a:p>
        </p:txBody>
      </p:sp>
      <p:sp>
        <p:nvSpPr>
          <p:cNvPr id="12" name="Text Placeholder 11">
            <a:extLst>
              <a:ext uri="{FF2B5EF4-FFF2-40B4-BE49-F238E27FC236}">
                <a16:creationId xmlns:a16="http://schemas.microsoft.com/office/drawing/2014/main" id="{4FD8ED67-7CC3-D2C6-2D65-8D4B069D6FA3}"/>
              </a:ext>
            </a:extLst>
          </p:cNvPr>
          <p:cNvSpPr>
            <a:spLocks noGrp="1"/>
          </p:cNvSpPr>
          <p:nvPr>
            <p:ph type="body" sz="quarter" idx="11" hasCustomPrompt="1"/>
          </p:nvPr>
        </p:nvSpPr>
        <p:spPr>
          <a:xfrm>
            <a:off x="727075" y="4377898"/>
            <a:ext cx="4420850" cy="984250"/>
          </a:xfrm>
          <a:prstGeom prst="rect">
            <a:avLst/>
          </a:prstGeom>
        </p:spPr>
        <p:txBody>
          <a:bodyPr/>
          <a:lstStyle>
            <a:lvl1pPr marL="0" indent="0" algn="l">
              <a:buFontTx/>
              <a:buNone/>
              <a:defRPr sz="2000">
                <a:solidFill>
                  <a:schemeClr val="tx1"/>
                </a:solidFill>
                <a:latin typeface="+mn-lt"/>
              </a:defRPr>
            </a:lvl1pPr>
            <a:lvl2pPr algn="l">
              <a:defRPr sz="2400">
                <a:solidFill>
                  <a:schemeClr val="tx1"/>
                </a:solidFill>
                <a:latin typeface="Gill Sans MT" panose="020B0502020104020203" pitchFamily="34" charset="77"/>
              </a:defRPr>
            </a:lvl2pPr>
          </a:lstStyle>
          <a:p>
            <a:pPr lvl="0"/>
            <a:r>
              <a:rPr lang="en-US" dirty="0"/>
              <a:t>Date: Click to edit</a:t>
            </a:r>
          </a:p>
        </p:txBody>
      </p:sp>
      <p:pic>
        <p:nvPicPr>
          <p:cNvPr id="21" name="Picture 20">
            <a:extLst>
              <a:ext uri="{FF2B5EF4-FFF2-40B4-BE49-F238E27FC236}">
                <a16:creationId xmlns:a16="http://schemas.microsoft.com/office/drawing/2014/main" id="{D6D3BFB0-F1CE-DD7C-B12B-5EB3624D5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17997" y="0"/>
            <a:ext cx="5374003" cy="6858000"/>
          </a:xfrm>
          <a:prstGeom prst="rect">
            <a:avLst/>
          </a:prstGeom>
        </p:spPr>
      </p:pic>
      <p:sp>
        <p:nvSpPr>
          <p:cNvPr id="4" name="Date Placeholder 3">
            <a:extLst>
              <a:ext uri="{FF2B5EF4-FFF2-40B4-BE49-F238E27FC236}">
                <a16:creationId xmlns:a16="http://schemas.microsoft.com/office/drawing/2014/main" id="{04C1F1C9-B04D-2FB2-9692-F8401C7D0AB4}"/>
              </a:ext>
            </a:extLst>
          </p:cNvPr>
          <p:cNvSpPr txBox="1">
            <a:spLocks/>
          </p:cNvSpPr>
          <p:nvPr userDrawn="1"/>
        </p:nvSpPr>
        <p:spPr>
          <a:xfrm>
            <a:off x="75070" y="6478658"/>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110172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C397F2-579B-BAE7-909E-18A1D7411255}"/>
              </a:ext>
            </a:extLst>
          </p:cNvPr>
          <p:cNvSpPr txBox="1"/>
          <p:nvPr userDrawn="1"/>
        </p:nvSpPr>
        <p:spPr>
          <a:xfrm>
            <a:off x="600810" y="1213837"/>
            <a:ext cx="10981590" cy="4124206"/>
          </a:xfrm>
          <a:prstGeom prst="rect">
            <a:avLst/>
          </a:prstGeom>
          <a:noFill/>
        </p:spPr>
        <p:txBody>
          <a:bodyPr wrap="square" rtlCol="0">
            <a:spAutoFit/>
          </a:bodyPr>
          <a:lstStyle/>
          <a:p>
            <a:pPr>
              <a:lnSpc>
                <a:spcPct val="100000"/>
              </a:lnSpc>
              <a:spcAft>
                <a:spcPts val="1200"/>
              </a:spcAft>
            </a:pPr>
            <a:r>
              <a:rPr lang="en-CA" sz="3200" dirty="0">
                <a:effectLst/>
                <a:latin typeface="+mn-lt"/>
                <a:ea typeface="Times New Roman" panose="02020603050405020304" pitchFamily="18" charset="0"/>
              </a:rPr>
              <a:t>We extend our respect to all First Nations, Inuit and Métis peoples for their valuable past and present contributions to </a:t>
            </a:r>
            <a:br>
              <a:rPr lang="en-CA" sz="3200" dirty="0">
                <a:effectLst/>
                <a:latin typeface="+mn-lt"/>
                <a:ea typeface="Times New Roman" panose="02020603050405020304" pitchFamily="18" charset="0"/>
              </a:rPr>
            </a:br>
            <a:r>
              <a:rPr lang="en-CA" sz="3200" dirty="0">
                <a:effectLst/>
                <a:latin typeface="+mn-lt"/>
                <a:ea typeface="Times New Roman" panose="02020603050405020304" pitchFamily="18" charset="0"/>
              </a:rPr>
              <a:t>this land we call Canada.</a:t>
            </a:r>
            <a:endParaRPr lang="en-CA" sz="3200" dirty="0">
              <a:effectLst/>
              <a:latin typeface="+mn-lt"/>
              <a:ea typeface="Calibri" panose="020F0502020204030204" pitchFamily="34" charset="0"/>
            </a:endParaRPr>
          </a:p>
          <a:p>
            <a:pPr>
              <a:lnSpc>
                <a:spcPct val="100000"/>
              </a:lnSpc>
              <a:spcAft>
                <a:spcPts val="1200"/>
              </a:spcAft>
            </a:pPr>
            <a:r>
              <a:rPr lang="en-CA" sz="3200" dirty="0">
                <a:effectLst/>
                <a:latin typeface="+mn-lt"/>
                <a:ea typeface="Times New Roman" panose="02020603050405020304" pitchFamily="18" charset="0"/>
              </a:rPr>
              <a:t>We acknowledge the Indigenous Peoples of all the lands that </a:t>
            </a:r>
            <a:br>
              <a:rPr lang="en-CA" sz="3200" dirty="0">
                <a:effectLst/>
                <a:latin typeface="+mn-lt"/>
                <a:ea typeface="Times New Roman" panose="02020603050405020304" pitchFamily="18" charset="0"/>
              </a:rPr>
            </a:br>
            <a:r>
              <a:rPr lang="en-CA" sz="3200" dirty="0">
                <a:effectLst/>
                <a:latin typeface="+mn-lt"/>
                <a:ea typeface="Times New Roman" panose="02020603050405020304" pitchFamily="18" charset="0"/>
              </a:rPr>
              <a:t>we are each on today, and reaffirm our commitment and responsibility as individuals, to improving relationships between nations and to collaborating in a spirit of reconciliation.</a:t>
            </a:r>
            <a:r>
              <a:rPr lang="en-US" sz="3200" dirty="0">
                <a:effectLst/>
                <a:latin typeface="+mn-lt"/>
                <a:ea typeface="Calibri" panose="020F0502020204030204" pitchFamily="34" charset="0"/>
              </a:rPr>
              <a:t> </a:t>
            </a:r>
            <a:endParaRPr lang="en-CA" sz="3200" dirty="0">
              <a:effectLst/>
              <a:latin typeface="+mn-lt"/>
              <a:ea typeface="Calibri" panose="020F0502020204030204" pitchFamily="34" charset="0"/>
            </a:endParaRPr>
          </a:p>
          <a:p>
            <a:endParaRPr lang="en-CA" dirty="0">
              <a:latin typeface="+mn-lt"/>
            </a:endParaRPr>
          </a:p>
        </p:txBody>
      </p:sp>
      <p:pic>
        <p:nvPicPr>
          <p:cNvPr id="5" name="Picture 4" descr="A picture containing darkness, astronomy, moon&#10;&#10;Description automatically generated">
            <a:extLst>
              <a:ext uri="{FF2B5EF4-FFF2-40B4-BE49-F238E27FC236}">
                <a16:creationId xmlns:a16="http://schemas.microsoft.com/office/drawing/2014/main" id="{01314386-C6E4-B310-50E6-5489D8177F7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cxnSp>
        <p:nvCxnSpPr>
          <p:cNvPr id="6" name="Straight Connector 5">
            <a:extLst>
              <a:ext uri="{FF2B5EF4-FFF2-40B4-BE49-F238E27FC236}">
                <a16:creationId xmlns:a16="http://schemas.microsoft.com/office/drawing/2014/main" id="{D9701F3D-DC64-3E4A-EF2E-79DEFB5C09C1}"/>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8" name="Date Placeholder 3">
            <a:extLst>
              <a:ext uri="{FF2B5EF4-FFF2-40B4-BE49-F238E27FC236}">
                <a16:creationId xmlns:a16="http://schemas.microsoft.com/office/drawing/2014/main" id="{41EF1757-5853-4135-E4D6-928BF9ED32FC}"/>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CA" dirty="0"/>
          </a:p>
        </p:txBody>
      </p:sp>
    </p:spTree>
    <p:extLst>
      <p:ext uri="{BB962C8B-B14F-4D97-AF65-F5344CB8AC3E}">
        <p14:creationId xmlns:p14="http://schemas.microsoft.com/office/powerpoint/2010/main" val="1300732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00B2A9"/>
        </a:solid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09600" y="519262"/>
            <a:ext cx="10972800" cy="1080940"/>
          </a:xfrm>
          <a:prstGeom prst="rect">
            <a:avLst/>
          </a:prstGeom>
        </p:spPr>
        <p:txBody>
          <a:bodyPr anchor="ctr"/>
          <a:lstStyle>
            <a:lvl1pPr algn="l">
              <a:defRPr sz="4400">
                <a:solidFill>
                  <a:schemeClr val="bg1"/>
                </a:solidFill>
                <a:latin typeface="Gill Sans MT" panose="020B0502020104020203" pitchFamily="34" charset="0"/>
              </a:defRPr>
            </a:lvl1pPr>
          </a:lstStyle>
          <a:p>
            <a:r>
              <a:rPr lang="en-US" dirty="0"/>
              <a:t>TITLE OF SECTION</a:t>
            </a:r>
          </a:p>
        </p:txBody>
      </p:sp>
      <p:cxnSp>
        <p:nvCxnSpPr>
          <p:cNvPr id="5" name="Straight Connector 4">
            <a:extLst>
              <a:ext uri="{FF2B5EF4-FFF2-40B4-BE49-F238E27FC236}">
                <a16:creationId xmlns:a16="http://schemas.microsoft.com/office/drawing/2014/main" id="{490589D3-A139-253F-4A12-42BEC8AD532F}"/>
              </a:ext>
            </a:extLst>
          </p:cNvPr>
          <p:cNvCxnSpPr>
            <a:cxnSpLocks/>
          </p:cNvCxnSpPr>
          <p:nvPr userDrawn="1"/>
        </p:nvCxnSpPr>
        <p:spPr>
          <a:xfrm>
            <a:off x="609601" y="519261"/>
            <a:ext cx="10972799"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98A5EAE5-6958-4E4F-1A8A-E6E49FFB7A43}"/>
              </a:ext>
            </a:extLst>
          </p:cNvPr>
          <p:cNvSpPr>
            <a:spLocks noGrp="1"/>
          </p:cNvSpPr>
          <p:nvPr>
            <p:ph type="body" sz="quarter" idx="10" hasCustomPrompt="1"/>
          </p:nvPr>
        </p:nvSpPr>
        <p:spPr>
          <a:xfrm>
            <a:off x="609600" y="1719263"/>
            <a:ext cx="10972800" cy="4105067"/>
          </a:xfrm>
          <a:prstGeom prst="rect">
            <a:avLst/>
          </a:prstGeom>
        </p:spPr>
        <p:txBody>
          <a:bodyPr anchor="ctr"/>
          <a:lstStyle>
            <a:lvl1pPr marL="0" indent="0">
              <a:buFontTx/>
              <a:buNone/>
              <a:defRPr sz="3200" b="1">
                <a:solidFill>
                  <a:schemeClr val="bg1"/>
                </a:solidFill>
                <a:latin typeface="+mn-lt"/>
              </a:defRPr>
            </a:lvl1pPr>
          </a:lstStyle>
          <a:p>
            <a:pPr lvl="0"/>
            <a:r>
              <a:rPr lang="en-US" dirty="0"/>
              <a:t>Click to edit title text</a:t>
            </a:r>
          </a:p>
        </p:txBody>
      </p:sp>
      <p:sp>
        <p:nvSpPr>
          <p:cNvPr id="3" name="Date Placeholder 3">
            <a:extLst>
              <a:ext uri="{FF2B5EF4-FFF2-40B4-BE49-F238E27FC236}">
                <a16:creationId xmlns:a16="http://schemas.microsoft.com/office/drawing/2014/main" id="{953561F1-E3C2-6DAA-7489-DF6DF0AE6CBC}"/>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CA" dirty="0"/>
          </a:p>
        </p:txBody>
      </p:sp>
    </p:spTree>
    <p:extLst>
      <p:ext uri="{BB962C8B-B14F-4D97-AF65-F5344CB8AC3E}">
        <p14:creationId xmlns:p14="http://schemas.microsoft.com/office/powerpoint/2010/main" val="41299097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9AA64B1F-6F4C-8108-D9F1-6E96C0D99C8E}"/>
              </a:ext>
            </a:extLst>
          </p:cNvPr>
          <p:cNvSpPr/>
          <p:nvPr userDrawn="1"/>
        </p:nvSpPr>
        <p:spPr>
          <a:xfrm>
            <a:off x="10981324" y="0"/>
            <a:ext cx="1210676" cy="1210676"/>
          </a:xfrm>
          <a:custGeom>
            <a:avLst/>
            <a:gdLst>
              <a:gd name="connsiteX0" fmla="*/ 0 w 1210676"/>
              <a:gd name="connsiteY0" fmla="*/ 0 h 1210676"/>
              <a:gd name="connsiteX1" fmla="*/ 1210676 w 1210676"/>
              <a:gd name="connsiteY1" fmla="*/ 0 h 1210676"/>
              <a:gd name="connsiteX2" fmla="*/ 1210676 w 1210676"/>
              <a:gd name="connsiteY2" fmla="*/ 1210676 h 1210676"/>
              <a:gd name="connsiteX3" fmla="*/ 0 w 1210676"/>
              <a:gd name="connsiteY3" fmla="*/ 0 h 1210676"/>
            </a:gdLst>
            <a:ahLst/>
            <a:cxnLst>
              <a:cxn ang="0">
                <a:pos x="connsiteX0" y="connsiteY0"/>
              </a:cxn>
              <a:cxn ang="0">
                <a:pos x="connsiteX1" y="connsiteY1"/>
              </a:cxn>
              <a:cxn ang="0">
                <a:pos x="connsiteX2" y="connsiteY2"/>
              </a:cxn>
              <a:cxn ang="0">
                <a:pos x="connsiteX3" y="connsiteY3"/>
              </a:cxn>
            </a:cxnLst>
            <a:rect l="l" t="t" r="r" b="b"/>
            <a:pathLst>
              <a:path w="1210676" h="1210676">
                <a:moveTo>
                  <a:pt x="0" y="0"/>
                </a:moveTo>
                <a:lnTo>
                  <a:pt x="1210676" y="0"/>
                </a:lnTo>
                <a:lnTo>
                  <a:pt x="1210676" y="1210676"/>
                </a:lnTo>
                <a:cubicBezTo>
                  <a:pt x="542038" y="1210676"/>
                  <a:pt x="0" y="668638"/>
                  <a:pt x="0"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pic>
        <p:nvPicPr>
          <p:cNvPr id="6" name="Picture 5" descr="A picture containing darkness, astronomy, moon&#10;&#10;Description automatically generated">
            <a:extLst>
              <a:ext uri="{FF2B5EF4-FFF2-40B4-BE49-F238E27FC236}">
                <a16:creationId xmlns:a16="http://schemas.microsoft.com/office/drawing/2014/main" id="{E09A1C6B-7192-3CCE-8960-DD50126152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sp>
        <p:nvSpPr>
          <p:cNvPr id="3" name="Content Placeholder 2"/>
          <p:cNvSpPr>
            <a:spLocks noGrp="1"/>
          </p:cNvSpPr>
          <p:nvPr>
            <p:ph idx="1" hasCustomPrompt="1"/>
          </p:nvPr>
        </p:nvSpPr>
        <p:spPr>
          <a:xfrm>
            <a:off x="600810" y="1266629"/>
            <a:ext cx="10972800" cy="729179"/>
          </a:xfrm>
          <a:prstGeom prst="rect">
            <a:avLst/>
          </a:prstGeom>
        </p:spPr>
        <p:txBody>
          <a:bodyPr/>
          <a:lstStyle>
            <a:lvl1pPr marL="0" indent="0">
              <a:buNone/>
              <a:defRPr sz="4400" b="0">
                <a:solidFill>
                  <a:schemeClr val="tx1"/>
                </a:solidFill>
                <a:latin typeface="+mj-lt"/>
              </a:defRPr>
            </a:lvl1pPr>
            <a:lvl2pPr marL="609569" indent="0">
              <a:buNone/>
              <a:defRPr/>
            </a:lvl2pPr>
            <a:lvl3pPr>
              <a:defRPr/>
            </a:lvl3pPr>
            <a:lvl4pPr>
              <a:defRPr/>
            </a:lvl4pPr>
            <a:lvl5pPr>
              <a:defRPr/>
            </a:lvl5pPr>
          </a:lstStyle>
          <a:p>
            <a:pPr lvl="0"/>
            <a:r>
              <a:rPr lang="en-US" dirty="0"/>
              <a:t>INTRODUCTION</a:t>
            </a:r>
          </a:p>
          <a:p>
            <a:pPr lvl="0"/>
            <a:endParaRPr lang="en-US" dirty="0"/>
          </a:p>
        </p:txBody>
      </p:sp>
      <p:sp>
        <p:nvSpPr>
          <p:cNvPr id="7" name="Title 6"/>
          <p:cNvSpPr>
            <a:spLocks noGrp="1"/>
          </p:cNvSpPr>
          <p:nvPr>
            <p:ph type="title" hasCustomPrompt="1"/>
          </p:nvPr>
        </p:nvSpPr>
        <p:spPr>
          <a:xfrm>
            <a:off x="0" y="1"/>
            <a:ext cx="6429557" cy="1080940"/>
          </a:xfrm>
          <a:prstGeom prst="rect">
            <a:avLst/>
          </a:prstGeom>
        </p:spPr>
        <p:txBody>
          <a:bodyPr anchor="ctr"/>
          <a:lstStyle>
            <a:lvl1pPr marL="609585" indent="0" algn="l">
              <a:defRPr sz="1600">
                <a:solidFill>
                  <a:schemeClr val="bg1">
                    <a:lumMod val="65000"/>
                  </a:schemeClr>
                </a:solidFill>
                <a:latin typeface="Gill Sans MT" panose="020B0502020104020203" pitchFamily="34" charset="0"/>
              </a:defRPr>
            </a:lvl1pPr>
          </a:lstStyle>
          <a:p>
            <a:r>
              <a:rPr lang="en-US" dirty="0"/>
              <a:t>TITLE OF SECTION</a:t>
            </a:r>
          </a:p>
        </p:txBody>
      </p:sp>
      <p:sp>
        <p:nvSpPr>
          <p:cNvPr id="12" name="Content Placeholder 2">
            <a:extLst>
              <a:ext uri="{FF2B5EF4-FFF2-40B4-BE49-F238E27FC236}">
                <a16:creationId xmlns:a16="http://schemas.microsoft.com/office/drawing/2014/main" id="{3AEBAA3F-6571-6625-4AFB-8E2F2F3E4BB3}"/>
              </a:ext>
            </a:extLst>
          </p:cNvPr>
          <p:cNvSpPr>
            <a:spLocks noGrp="1"/>
          </p:cNvSpPr>
          <p:nvPr>
            <p:ph idx="10" hasCustomPrompt="1"/>
          </p:nvPr>
        </p:nvSpPr>
        <p:spPr>
          <a:xfrm>
            <a:off x="609600" y="2181496"/>
            <a:ext cx="10972800" cy="3462666"/>
          </a:xfrm>
          <a:prstGeom prst="rect">
            <a:avLst/>
          </a:prstGeom>
        </p:spPr>
        <p:txBody>
          <a:bodyPr/>
          <a:lstStyle>
            <a:lvl1pPr marL="0" indent="0">
              <a:buNone/>
              <a:defRPr sz="3200" b="0">
                <a:solidFill>
                  <a:schemeClr val="tx1"/>
                </a:solidFill>
                <a:latin typeface="+mn-lt"/>
              </a:defRPr>
            </a:lvl1pPr>
            <a:lvl2pPr marL="609569" indent="0">
              <a:buNone/>
              <a:defRPr/>
            </a:lvl2pPr>
            <a:lvl3pPr>
              <a:defRPr/>
            </a:lvl3pPr>
            <a:lvl4pPr>
              <a:defRPr/>
            </a:lvl4pPr>
            <a:lvl5pPr>
              <a:defRPr/>
            </a:lvl5pPr>
          </a:lstStyle>
          <a:p>
            <a:pPr lvl="0"/>
            <a:r>
              <a:rPr lang="en-US" dirty="0"/>
              <a:t>Paragraph copy</a:t>
            </a:r>
          </a:p>
          <a:p>
            <a:pPr lvl="0"/>
            <a:endParaRPr lang="en-US" dirty="0"/>
          </a:p>
        </p:txBody>
      </p:sp>
      <p:sp>
        <p:nvSpPr>
          <p:cNvPr id="9" name="Slide Number Placeholder 5">
            <a:extLst>
              <a:ext uri="{FF2B5EF4-FFF2-40B4-BE49-F238E27FC236}">
                <a16:creationId xmlns:a16="http://schemas.microsoft.com/office/drawing/2014/main" id="{28A00084-6044-43FF-017D-B8D3FCE3896B}"/>
              </a:ext>
            </a:extLst>
          </p:cNvPr>
          <p:cNvSpPr>
            <a:spLocks noGrp="1"/>
          </p:cNvSpPr>
          <p:nvPr>
            <p:ph type="sldNum" sz="quarter" idx="12"/>
          </p:nvPr>
        </p:nvSpPr>
        <p:spPr>
          <a:xfrm>
            <a:off x="11377153" y="297053"/>
            <a:ext cx="602607" cy="486833"/>
          </a:xfrm>
          <a:prstGeom prst="rect">
            <a:avLst/>
          </a:prstGeom>
        </p:spPr>
        <p:txBody>
          <a:bodyPr lIns="0" tIns="0" rIns="0" bIns="0" anchor="ctr"/>
          <a:lstStyle>
            <a:lvl1pPr algn="ctr">
              <a:defRPr sz="1867">
                <a:solidFill>
                  <a:schemeClr val="bg1"/>
                </a:solidFill>
                <a:latin typeface="Gill Sans MT" panose="020B0502020104020203" pitchFamily="34" charset="0"/>
              </a:defRPr>
            </a:lvl1pPr>
          </a:lstStyle>
          <a:p>
            <a:fld id="{C0D14062-7FB2-4B81-AA80-275C43EE9198}" type="slidenum">
              <a:rPr lang="en-CA" smtClean="0"/>
              <a:pPr/>
              <a:t>‹#›</a:t>
            </a:fld>
            <a:endParaRPr lang="en-CA" dirty="0"/>
          </a:p>
        </p:txBody>
      </p:sp>
      <p:cxnSp>
        <p:nvCxnSpPr>
          <p:cNvPr id="5" name="Straight Connector 4">
            <a:extLst>
              <a:ext uri="{FF2B5EF4-FFF2-40B4-BE49-F238E27FC236}">
                <a16:creationId xmlns:a16="http://schemas.microsoft.com/office/drawing/2014/main" id="{01E77077-FC0B-8A5A-D95A-FFDA75F41F68}"/>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13" name="Date Placeholder 3">
            <a:extLst>
              <a:ext uri="{FF2B5EF4-FFF2-40B4-BE49-F238E27FC236}">
                <a16:creationId xmlns:a16="http://schemas.microsoft.com/office/drawing/2014/main" id="{571ACAD2-F478-2399-1A22-83354E2908B3}"/>
              </a:ext>
            </a:extLst>
          </p:cNvPr>
          <p:cNvSpPr>
            <a:spLocks noGrp="1"/>
          </p:cNvSpPr>
          <p:nvPr>
            <p:ph type="dt" sz="half" idx="2"/>
          </p:nvPr>
        </p:nvSpPr>
        <p:spPr>
          <a:xfrm>
            <a:off x="152400" y="6492874"/>
            <a:ext cx="51903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US" dirty="0"/>
          </a:p>
        </p:txBody>
      </p:sp>
    </p:spTree>
    <p:extLst>
      <p:ext uri="{BB962C8B-B14F-4D97-AF65-F5344CB8AC3E}">
        <p14:creationId xmlns:p14="http://schemas.microsoft.com/office/powerpoint/2010/main" val="3009556473"/>
      </p:ext>
    </p:extLst>
  </p:cSld>
  <p:clrMapOvr>
    <a:masterClrMapping/>
  </p:clrMapOvr>
  <p:extLst>
    <p:ext uri="{DCECCB84-F9BA-43D5-87BE-67443E8EF086}">
      <p15:sldGuideLst xmlns:p15="http://schemas.microsoft.com/office/powerpoint/2012/main">
        <p15:guide id="1" orient="horz" pos="1078">
          <p15:clr>
            <a:srgbClr val="FBAE40"/>
          </p15:clr>
        </p15:guide>
        <p15:guide id="2" pos="453">
          <p15:clr>
            <a:srgbClr val="FBAE40"/>
          </p15:clr>
        </p15:guide>
        <p15:guide id="3" orient="horz" pos="156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259EFBE1-38D9-C0F3-0B80-73B0D3941271}"/>
              </a:ext>
            </a:extLst>
          </p:cNvPr>
          <p:cNvSpPr/>
          <p:nvPr userDrawn="1"/>
        </p:nvSpPr>
        <p:spPr>
          <a:xfrm>
            <a:off x="10981324" y="0"/>
            <a:ext cx="1210676" cy="1210676"/>
          </a:xfrm>
          <a:custGeom>
            <a:avLst/>
            <a:gdLst>
              <a:gd name="connsiteX0" fmla="*/ 0 w 1210676"/>
              <a:gd name="connsiteY0" fmla="*/ 0 h 1210676"/>
              <a:gd name="connsiteX1" fmla="*/ 1210676 w 1210676"/>
              <a:gd name="connsiteY1" fmla="*/ 0 h 1210676"/>
              <a:gd name="connsiteX2" fmla="*/ 1210676 w 1210676"/>
              <a:gd name="connsiteY2" fmla="*/ 1210676 h 1210676"/>
              <a:gd name="connsiteX3" fmla="*/ 0 w 1210676"/>
              <a:gd name="connsiteY3" fmla="*/ 0 h 1210676"/>
            </a:gdLst>
            <a:ahLst/>
            <a:cxnLst>
              <a:cxn ang="0">
                <a:pos x="connsiteX0" y="connsiteY0"/>
              </a:cxn>
              <a:cxn ang="0">
                <a:pos x="connsiteX1" y="connsiteY1"/>
              </a:cxn>
              <a:cxn ang="0">
                <a:pos x="connsiteX2" y="connsiteY2"/>
              </a:cxn>
              <a:cxn ang="0">
                <a:pos x="connsiteX3" y="connsiteY3"/>
              </a:cxn>
            </a:cxnLst>
            <a:rect l="l" t="t" r="r" b="b"/>
            <a:pathLst>
              <a:path w="1210676" h="1210676">
                <a:moveTo>
                  <a:pt x="0" y="0"/>
                </a:moveTo>
                <a:lnTo>
                  <a:pt x="1210676" y="0"/>
                </a:lnTo>
                <a:lnTo>
                  <a:pt x="1210676" y="1210676"/>
                </a:lnTo>
                <a:cubicBezTo>
                  <a:pt x="542038" y="1210676"/>
                  <a:pt x="0" y="668638"/>
                  <a:pt x="0"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1" name="Text Placeholder 10">
            <a:extLst>
              <a:ext uri="{FF2B5EF4-FFF2-40B4-BE49-F238E27FC236}">
                <a16:creationId xmlns:a16="http://schemas.microsoft.com/office/drawing/2014/main" id="{ABC24C5A-C27D-1687-7BC3-DB9342521D7B}"/>
              </a:ext>
            </a:extLst>
          </p:cNvPr>
          <p:cNvSpPr>
            <a:spLocks noGrp="1"/>
          </p:cNvSpPr>
          <p:nvPr>
            <p:ph type="body" sz="quarter" idx="14"/>
          </p:nvPr>
        </p:nvSpPr>
        <p:spPr>
          <a:xfrm>
            <a:off x="609600" y="1371600"/>
            <a:ext cx="10999788" cy="4281849"/>
          </a:xfrm>
          <a:prstGeom prst="rect">
            <a:avLst/>
          </a:prstGeom>
        </p:spPr>
        <p:txBody>
          <a:bodyPr/>
          <a:lstStyle>
            <a:lvl1pPr marL="0" indent="0">
              <a:buFontTx/>
              <a:buNone/>
              <a:defRPr sz="3200">
                <a:solidFill>
                  <a:schemeClr val="tx1"/>
                </a:solidFill>
                <a:latin typeface="+mn-lt"/>
              </a:defRPr>
            </a:lvl1pPr>
            <a:lvl2pPr marL="990551" indent="-380982">
              <a:buFont typeface="Courier New" panose="02070309020205020404" pitchFamily="49" charset="0"/>
              <a:buChar char="o"/>
              <a:defRPr sz="2800">
                <a:solidFill>
                  <a:schemeClr val="tx1"/>
                </a:solidFill>
                <a:latin typeface="+mn-lt"/>
              </a:defRPr>
            </a:lvl2pPr>
            <a:lvl3pPr marL="1523923" indent="-304784">
              <a:buFont typeface="Wingdings" panose="05000000000000000000" pitchFamily="2" charset="2"/>
              <a:buChar char="§"/>
              <a:defRPr sz="2400">
                <a:solidFill>
                  <a:schemeClr val="tx1"/>
                </a:solidFill>
                <a:latin typeface="+mn-lt"/>
              </a:defRPr>
            </a:lvl3pPr>
            <a:lvl4pPr>
              <a:defRPr sz="2400">
                <a:solidFill>
                  <a:schemeClr val="tx1"/>
                </a:solidFill>
                <a:latin typeface="+mn-lt"/>
              </a:defRPr>
            </a:lvl4pPr>
            <a:lvl5pPr>
              <a:defRPr sz="2000">
                <a:solidFill>
                  <a:schemeClr val="tx1"/>
                </a:solidFill>
                <a:latin typeface="+mn-lt"/>
              </a:defRPr>
            </a:lvl5pPr>
          </a:lstStyle>
          <a:p>
            <a:pPr lvl="0"/>
            <a:r>
              <a:rPr lang="en-CA" noProof="0" dirty="0"/>
              <a:t>Click to edit Master text styles</a:t>
            </a:r>
          </a:p>
          <a:p>
            <a:pPr lvl="1"/>
            <a:r>
              <a:rPr lang="en-CA" noProof="0" dirty="0"/>
              <a:t>Second level</a:t>
            </a:r>
          </a:p>
          <a:p>
            <a:pPr lvl="2"/>
            <a:r>
              <a:rPr lang="en-CA" noProof="0" dirty="0"/>
              <a:t>Third level</a:t>
            </a:r>
          </a:p>
          <a:p>
            <a:pPr lvl="3"/>
            <a:r>
              <a:rPr lang="en-CA" noProof="0" dirty="0"/>
              <a:t>Fourth level</a:t>
            </a:r>
          </a:p>
          <a:p>
            <a:pPr lvl="4"/>
            <a:r>
              <a:rPr lang="en-CA" noProof="0" dirty="0"/>
              <a:t>Fifth level</a:t>
            </a:r>
          </a:p>
        </p:txBody>
      </p:sp>
      <p:sp>
        <p:nvSpPr>
          <p:cNvPr id="8" name="Slide Number Placeholder 5">
            <a:extLst>
              <a:ext uri="{FF2B5EF4-FFF2-40B4-BE49-F238E27FC236}">
                <a16:creationId xmlns:a16="http://schemas.microsoft.com/office/drawing/2014/main" id="{5B1C714F-2C24-52EA-46DC-DE0DBB096D7F}"/>
              </a:ext>
            </a:extLst>
          </p:cNvPr>
          <p:cNvSpPr>
            <a:spLocks noGrp="1"/>
          </p:cNvSpPr>
          <p:nvPr>
            <p:ph type="sldNum" sz="quarter" idx="12"/>
          </p:nvPr>
        </p:nvSpPr>
        <p:spPr>
          <a:xfrm>
            <a:off x="11377153" y="297053"/>
            <a:ext cx="602607" cy="486833"/>
          </a:xfrm>
          <a:prstGeom prst="rect">
            <a:avLst/>
          </a:prstGeom>
        </p:spPr>
        <p:txBody>
          <a:bodyPr lIns="0" tIns="0" rIns="0" bIns="0" anchor="ctr"/>
          <a:lstStyle>
            <a:lvl1pPr algn="ctr">
              <a:defRPr sz="1867">
                <a:solidFill>
                  <a:schemeClr val="bg1"/>
                </a:solidFill>
                <a:latin typeface="Gill Sans MT" panose="020B0502020104020203" pitchFamily="34" charset="0"/>
              </a:defRPr>
            </a:lvl1pPr>
          </a:lstStyle>
          <a:p>
            <a:fld id="{C0D14062-7FB2-4B81-AA80-275C43EE9198}" type="slidenum">
              <a:rPr lang="en-CA" smtClean="0"/>
              <a:pPr/>
              <a:t>‹#›</a:t>
            </a:fld>
            <a:endParaRPr lang="en-CA"/>
          </a:p>
        </p:txBody>
      </p:sp>
      <p:cxnSp>
        <p:nvCxnSpPr>
          <p:cNvPr id="9" name="Straight Connector 8">
            <a:extLst>
              <a:ext uri="{FF2B5EF4-FFF2-40B4-BE49-F238E27FC236}">
                <a16:creationId xmlns:a16="http://schemas.microsoft.com/office/drawing/2014/main" id="{2B16449D-8CB2-C8B3-2970-82D726BD05D1}"/>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4" name="Content Placeholder 2">
            <a:extLst>
              <a:ext uri="{FF2B5EF4-FFF2-40B4-BE49-F238E27FC236}">
                <a16:creationId xmlns:a16="http://schemas.microsoft.com/office/drawing/2014/main" id="{F796006E-BFB0-6E0B-6A71-99D0AEFE4A6F}"/>
              </a:ext>
            </a:extLst>
          </p:cNvPr>
          <p:cNvSpPr>
            <a:spLocks noGrp="1"/>
          </p:cNvSpPr>
          <p:nvPr>
            <p:ph idx="1" hasCustomPrompt="1"/>
          </p:nvPr>
        </p:nvSpPr>
        <p:spPr>
          <a:xfrm>
            <a:off x="609600" y="297053"/>
            <a:ext cx="10357647" cy="854990"/>
          </a:xfrm>
          <a:prstGeom prst="rect">
            <a:avLst/>
          </a:prstGeom>
        </p:spPr>
        <p:txBody>
          <a:bodyPr/>
          <a:lstStyle>
            <a:lvl1pPr marL="0" indent="0">
              <a:buNone/>
              <a:defRPr sz="4400" b="0">
                <a:solidFill>
                  <a:schemeClr val="tx1"/>
                </a:solidFill>
                <a:latin typeface="+mn-lt"/>
              </a:defRPr>
            </a:lvl1pPr>
            <a:lvl2pPr marL="609569" indent="0">
              <a:buNone/>
              <a:defRPr/>
            </a:lvl2pPr>
            <a:lvl3pPr>
              <a:defRPr/>
            </a:lvl3pPr>
            <a:lvl4pPr>
              <a:defRPr/>
            </a:lvl4pPr>
            <a:lvl5pPr>
              <a:defRPr/>
            </a:lvl5pPr>
          </a:lstStyle>
          <a:p>
            <a:pPr lvl="0"/>
            <a:r>
              <a:rPr lang="en-CA" noProof="0" dirty="0"/>
              <a:t>INTRODUCTION</a:t>
            </a:r>
          </a:p>
          <a:p>
            <a:pPr lvl="0"/>
            <a:endParaRPr lang="en-CA" noProof="0" dirty="0"/>
          </a:p>
        </p:txBody>
      </p:sp>
      <p:pic>
        <p:nvPicPr>
          <p:cNvPr id="12" name="Picture 11" descr="A picture containing darkness, astronomy, moon&#10;&#10;Description automatically generated">
            <a:extLst>
              <a:ext uri="{FF2B5EF4-FFF2-40B4-BE49-F238E27FC236}">
                <a16:creationId xmlns:a16="http://schemas.microsoft.com/office/drawing/2014/main" id="{CF414A0C-8C85-F461-C5B2-0947CE4BDB3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sp>
        <p:nvSpPr>
          <p:cNvPr id="13" name="Date Placeholder 3">
            <a:extLst>
              <a:ext uri="{FF2B5EF4-FFF2-40B4-BE49-F238E27FC236}">
                <a16:creationId xmlns:a16="http://schemas.microsoft.com/office/drawing/2014/main" id="{5BBBE0C5-7D5A-71C3-F070-2F2132012DA4}"/>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CA" dirty="0"/>
          </a:p>
        </p:txBody>
      </p:sp>
    </p:spTree>
    <p:extLst>
      <p:ext uri="{BB962C8B-B14F-4D97-AF65-F5344CB8AC3E}">
        <p14:creationId xmlns:p14="http://schemas.microsoft.com/office/powerpoint/2010/main" val="3479290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7" name="Freeform 26">
            <a:extLst>
              <a:ext uri="{FF2B5EF4-FFF2-40B4-BE49-F238E27FC236}">
                <a16:creationId xmlns:a16="http://schemas.microsoft.com/office/drawing/2014/main" id="{DAFEE7C3-F9B6-634F-5A73-28A0ABDE801E}"/>
              </a:ext>
            </a:extLst>
          </p:cNvPr>
          <p:cNvSpPr/>
          <p:nvPr userDrawn="1"/>
        </p:nvSpPr>
        <p:spPr>
          <a:xfrm>
            <a:off x="10981324" y="0"/>
            <a:ext cx="1210676" cy="1210676"/>
          </a:xfrm>
          <a:custGeom>
            <a:avLst/>
            <a:gdLst>
              <a:gd name="connsiteX0" fmla="*/ 0 w 1210676"/>
              <a:gd name="connsiteY0" fmla="*/ 0 h 1210676"/>
              <a:gd name="connsiteX1" fmla="*/ 1210676 w 1210676"/>
              <a:gd name="connsiteY1" fmla="*/ 0 h 1210676"/>
              <a:gd name="connsiteX2" fmla="*/ 1210676 w 1210676"/>
              <a:gd name="connsiteY2" fmla="*/ 1210676 h 1210676"/>
              <a:gd name="connsiteX3" fmla="*/ 0 w 1210676"/>
              <a:gd name="connsiteY3" fmla="*/ 0 h 1210676"/>
            </a:gdLst>
            <a:ahLst/>
            <a:cxnLst>
              <a:cxn ang="0">
                <a:pos x="connsiteX0" y="connsiteY0"/>
              </a:cxn>
              <a:cxn ang="0">
                <a:pos x="connsiteX1" y="connsiteY1"/>
              </a:cxn>
              <a:cxn ang="0">
                <a:pos x="connsiteX2" y="connsiteY2"/>
              </a:cxn>
              <a:cxn ang="0">
                <a:pos x="connsiteX3" y="connsiteY3"/>
              </a:cxn>
            </a:cxnLst>
            <a:rect l="l" t="t" r="r" b="b"/>
            <a:pathLst>
              <a:path w="1210676" h="1210676">
                <a:moveTo>
                  <a:pt x="0" y="0"/>
                </a:moveTo>
                <a:lnTo>
                  <a:pt x="1210676" y="0"/>
                </a:lnTo>
                <a:lnTo>
                  <a:pt x="1210676" y="1210676"/>
                </a:lnTo>
                <a:cubicBezTo>
                  <a:pt x="542038" y="1210676"/>
                  <a:pt x="0" y="668638"/>
                  <a:pt x="0"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14" name="Slide Number Placeholder 5">
            <a:extLst>
              <a:ext uri="{FF2B5EF4-FFF2-40B4-BE49-F238E27FC236}">
                <a16:creationId xmlns:a16="http://schemas.microsoft.com/office/drawing/2014/main" id="{43B51B67-5AB7-3CBA-E098-0F5F45D7B307}"/>
              </a:ext>
            </a:extLst>
          </p:cNvPr>
          <p:cNvSpPr>
            <a:spLocks noGrp="1"/>
          </p:cNvSpPr>
          <p:nvPr>
            <p:ph type="sldNum" sz="quarter" idx="12"/>
          </p:nvPr>
        </p:nvSpPr>
        <p:spPr>
          <a:xfrm>
            <a:off x="11377153" y="297053"/>
            <a:ext cx="602607" cy="486833"/>
          </a:xfrm>
          <a:prstGeom prst="rect">
            <a:avLst/>
          </a:prstGeom>
        </p:spPr>
        <p:txBody>
          <a:bodyPr lIns="0" tIns="0" rIns="0" bIns="0" anchor="ctr"/>
          <a:lstStyle>
            <a:lvl1pPr algn="ctr">
              <a:defRPr sz="1867">
                <a:solidFill>
                  <a:schemeClr val="bg1"/>
                </a:solidFill>
                <a:latin typeface="Gill Sans MT" panose="020B0502020104020203" pitchFamily="34" charset="0"/>
              </a:defRPr>
            </a:lvl1pPr>
          </a:lstStyle>
          <a:p>
            <a:fld id="{C0D14062-7FB2-4B81-AA80-275C43EE9198}" type="slidenum">
              <a:rPr lang="en-CA" smtClean="0"/>
              <a:pPr/>
              <a:t>‹#›</a:t>
            </a:fld>
            <a:endParaRPr lang="en-CA"/>
          </a:p>
        </p:txBody>
      </p:sp>
      <p:cxnSp>
        <p:nvCxnSpPr>
          <p:cNvPr id="15" name="Straight Connector 14">
            <a:extLst>
              <a:ext uri="{FF2B5EF4-FFF2-40B4-BE49-F238E27FC236}">
                <a16:creationId xmlns:a16="http://schemas.microsoft.com/office/drawing/2014/main" id="{A4DACF61-F277-AD12-3C1B-A0185D480E27}"/>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16" name="Content Placeholder 2">
            <a:extLst>
              <a:ext uri="{FF2B5EF4-FFF2-40B4-BE49-F238E27FC236}">
                <a16:creationId xmlns:a16="http://schemas.microsoft.com/office/drawing/2014/main" id="{7DE2D56A-5C00-445C-68AA-74A057BA7444}"/>
              </a:ext>
            </a:extLst>
          </p:cNvPr>
          <p:cNvSpPr>
            <a:spLocks noGrp="1"/>
          </p:cNvSpPr>
          <p:nvPr>
            <p:ph idx="1" hasCustomPrompt="1"/>
          </p:nvPr>
        </p:nvSpPr>
        <p:spPr>
          <a:xfrm>
            <a:off x="609600" y="297053"/>
            <a:ext cx="10357647" cy="854986"/>
          </a:xfrm>
          <a:prstGeom prst="rect">
            <a:avLst/>
          </a:prstGeom>
        </p:spPr>
        <p:txBody>
          <a:bodyPr/>
          <a:lstStyle>
            <a:lvl1pPr marL="0" indent="0">
              <a:buNone/>
              <a:defRPr sz="4400" b="0">
                <a:solidFill>
                  <a:schemeClr val="tx1"/>
                </a:solidFill>
                <a:latin typeface="+mn-lt"/>
              </a:defRPr>
            </a:lvl1pPr>
            <a:lvl2pPr marL="609569" indent="0">
              <a:buNone/>
              <a:defRPr/>
            </a:lvl2pPr>
            <a:lvl3pPr>
              <a:defRPr/>
            </a:lvl3pPr>
            <a:lvl4pPr>
              <a:defRPr/>
            </a:lvl4pPr>
            <a:lvl5pPr>
              <a:defRPr/>
            </a:lvl5pPr>
          </a:lstStyle>
          <a:p>
            <a:pPr lvl="0"/>
            <a:r>
              <a:rPr lang="en-US" dirty="0"/>
              <a:t>INTRODUCTION</a:t>
            </a:r>
          </a:p>
          <a:p>
            <a:pPr lvl="0"/>
            <a:endParaRPr lang="en-US" dirty="0"/>
          </a:p>
        </p:txBody>
      </p:sp>
      <p:sp>
        <p:nvSpPr>
          <p:cNvPr id="17" name="Text Placeholder 10">
            <a:extLst>
              <a:ext uri="{FF2B5EF4-FFF2-40B4-BE49-F238E27FC236}">
                <a16:creationId xmlns:a16="http://schemas.microsoft.com/office/drawing/2014/main" id="{10C0E141-29FF-95C7-CB20-746B5DB74D8D}"/>
              </a:ext>
            </a:extLst>
          </p:cNvPr>
          <p:cNvSpPr>
            <a:spLocks noGrp="1"/>
          </p:cNvSpPr>
          <p:nvPr>
            <p:ph type="body" sz="quarter" idx="14"/>
          </p:nvPr>
        </p:nvSpPr>
        <p:spPr>
          <a:xfrm>
            <a:off x="609599" y="1371604"/>
            <a:ext cx="4947139" cy="4281845"/>
          </a:xfrm>
          <a:prstGeom prst="rect">
            <a:avLst/>
          </a:prstGeom>
        </p:spPr>
        <p:txBody>
          <a:bodyPr/>
          <a:lstStyle>
            <a:lvl1pPr marL="0" indent="0">
              <a:buFontTx/>
              <a:buNone/>
              <a:defRPr sz="3200">
                <a:solidFill>
                  <a:schemeClr val="tx1"/>
                </a:solidFill>
                <a:latin typeface="+mn-lt"/>
              </a:defRPr>
            </a:lvl1pPr>
            <a:lvl2pPr marL="990551" indent="-380982">
              <a:buFont typeface="Arial" panose="020B0604020202020204" pitchFamily="34" charset="0"/>
              <a:buChar char="•"/>
              <a:defRPr sz="3200">
                <a:solidFill>
                  <a:schemeClr val="tx1"/>
                </a:solidFill>
                <a:latin typeface="+mn-lt"/>
              </a:defRPr>
            </a:lvl2pPr>
            <a:lvl3pPr>
              <a:defRPr sz="2800">
                <a:solidFill>
                  <a:schemeClr val="tx1"/>
                </a:solidFill>
                <a:latin typeface="+mn-lt"/>
              </a:defRPr>
            </a:lvl3pPr>
            <a:lvl4pPr>
              <a:defRPr sz="2400">
                <a:solidFill>
                  <a:schemeClr val="tx1"/>
                </a:solidFill>
                <a:latin typeface="+mn-lt"/>
              </a:defRPr>
            </a:lvl4pPr>
            <a:lvl5pPr>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0">
            <a:extLst>
              <a:ext uri="{FF2B5EF4-FFF2-40B4-BE49-F238E27FC236}">
                <a16:creationId xmlns:a16="http://schemas.microsoft.com/office/drawing/2014/main" id="{7E286FCE-906A-6629-EB09-1AE46AC8FE09}"/>
              </a:ext>
            </a:extLst>
          </p:cNvPr>
          <p:cNvSpPr>
            <a:spLocks noGrp="1"/>
          </p:cNvSpPr>
          <p:nvPr>
            <p:ph type="body" sz="quarter" idx="15"/>
          </p:nvPr>
        </p:nvSpPr>
        <p:spPr>
          <a:xfrm>
            <a:off x="6025660" y="1371604"/>
            <a:ext cx="4947139" cy="4281845"/>
          </a:xfrm>
          <a:prstGeom prst="rect">
            <a:avLst/>
          </a:prstGeom>
        </p:spPr>
        <p:txBody>
          <a:bodyPr/>
          <a:lstStyle>
            <a:lvl1pPr marL="0" indent="0">
              <a:buFontTx/>
              <a:buNone/>
              <a:defRPr sz="3200">
                <a:solidFill>
                  <a:schemeClr val="tx1"/>
                </a:solidFill>
                <a:latin typeface="+mn-lt"/>
              </a:defRPr>
            </a:lvl1pPr>
            <a:lvl2pPr marL="990551" indent="-380982">
              <a:buFont typeface="Arial" panose="020B0604020202020204" pitchFamily="34" charset="0"/>
              <a:buChar char="•"/>
              <a:defRPr sz="3200">
                <a:solidFill>
                  <a:schemeClr val="tx1"/>
                </a:solidFill>
                <a:latin typeface="+mn-lt"/>
              </a:defRPr>
            </a:lvl2pPr>
            <a:lvl3pPr>
              <a:defRPr sz="2800">
                <a:solidFill>
                  <a:schemeClr val="tx1"/>
                </a:solidFill>
                <a:latin typeface="+mn-lt"/>
              </a:defRPr>
            </a:lvl3pPr>
            <a:lvl4pPr>
              <a:defRPr sz="2400">
                <a:solidFill>
                  <a:schemeClr val="tx1"/>
                </a:solidFill>
                <a:latin typeface="+mn-lt"/>
              </a:defRPr>
            </a:lvl4pPr>
            <a:lvl5pPr>
              <a:defRPr sz="2000">
                <a:solidFill>
                  <a:schemeClr val="tx1"/>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23" descr="A picture containing darkness, astronomy, moon&#10;&#10;Description automatically generated">
            <a:extLst>
              <a:ext uri="{FF2B5EF4-FFF2-40B4-BE49-F238E27FC236}">
                <a16:creationId xmlns:a16="http://schemas.microsoft.com/office/drawing/2014/main" id="{6255A1A0-BE36-649C-38E5-653D76F74A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sp>
        <p:nvSpPr>
          <p:cNvPr id="2" name="Date Placeholder 3">
            <a:extLst>
              <a:ext uri="{FF2B5EF4-FFF2-40B4-BE49-F238E27FC236}">
                <a16:creationId xmlns:a16="http://schemas.microsoft.com/office/drawing/2014/main" id="{51002B35-3B07-DB87-FFE9-9272504418BA}"/>
              </a:ext>
            </a:extLst>
          </p:cNvPr>
          <p:cNvSpPr txBox="1">
            <a:spLocks/>
          </p:cNvSpPr>
          <p:nvPr userDrawn="1"/>
        </p:nvSpPr>
        <p:spPr>
          <a:xfrm>
            <a:off x="65406" y="6487088"/>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2345377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00B2A9"/>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BF27518-D0DD-6949-1681-2A07ED04BFDF}"/>
              </a:ext>
            </a:extLst>
          </p:cNvPr>
          <p:cNvSpPr>
            <a:spLocks noGrp="1"/>
          </p:cNvSpPr>
          <p:nvPr>
            <p:ph type="pic" sz="quarter" idx="10" hasCustomPrompt="1"/>
          </p:nvPr>
        </p:nvSpPr>
        <p:spPr>
          <a:xfrm>
            <a:off x="536574" y="506412"/>
            <a:ext cx="4922393" cy="5845175"/>
          </a:xfrm>
          <a:prstGeom prst="rect">
            <a:avLst/>
          </a:prstGeom>
        </p:spPr>
        <p:txBody>
          <a:bodyPr/>
          <a:lstStyle>
            <a:lvl1pPr marL="0" indent="0">
              <a:buNone/>
              <a:defRPr sz="2000" b="1">
                <a:solidFill>
                  <a:schemeClr val="tx1"/>
                </a:solidFill>
                <a:latin typeface="Gill Sans MT" panose="020B0502020104020203" pitchFamily="34" charset="77"/>
              </a:defRPr>
            </a:lvl1pPr>
          </a:lstStyle>
          <a:p>
            <a:r>
              <a:rPr lang="en-US" dirty="0"/>
              <a:t>Insert picture</a:t>
            </a:r>
          </a:p>
        </p:txBody>
      </p:sp>
      <p:sp>
        <p:nvSpPr>
          <p:cNvPr id="20" name="Freeform 19">
            <a:extLst>
              <a:ext uri="{FF2B5EF4-FFF2-40B4-BE49-F238E27FC236}">
                <a16:creationId xmlns:a16="http://schemas.microsoft.com/office/drawing/2014/main" id="{BAB5F0B3-996A-3F27-207E-25A557DADBE5}"/>
              </a:ext>
            </a:extLst>
          </p:cNvPr>
          <p:cNvSpPr/>
          <p:nvPr userDrawn="1"/>
        </p:nvSpPr>
        <p:spPr>
          <a:xfrm>
            <a:off x="3456432" y="-1"/>
            <a:ext cx="8735568" cy="6858000"/>
          </a:xfrm>
          <a:custGeom>
            <a:avLst/>
            <a:gdLst>
              <a:gd name="connsiteX0" fmla="*/ 2155405 w 8735568"/>
              <a:gd name="connsiteY0" fmla="*/ 0 h 6858000"/>
              <a:gd name="connsiteX1" fmla="*/ 2266322 w 8735568"/>
              <a:gd name="connsiteY1" fmla="*/ 4462 h 6858000"/>
              <a:gd name="connsiteX2" fmla="*/ 2331720 w 8735568"/>
              <a:gd name="connsiteY2" fmla="*/ 12373 h 6858000"/>
              <a:gd name="connsiteX3" fmla="*/ 2331720 w 8735568"/>
              <a:gd name="connsiteY3" fmla="*/ 0 h 6858000"/>
              <a:gd name="connsiteX4" fmla="*/ 8735568 w 8735568"/>
              <a:gd name="connsiteY4" fmla="*/ 0 h 6858000"/>
              <a:gd name="connsiteX5" fmla="*/ 8735568 w 8735568"/>
              <a:gd name="connsiteY5" fmla="*/ 6858000 h 6858000"/>
              <a:gd name="connsiteX6" fmla="*/ 2331720 w 8735568"/>
              <a:gd name="connsiteY6" fmla="*/ 6858000 h 6858000"/>
              <a:gd name="connsiteX7" fmla="*/ 2331720 w 8735568"/>
              <a:gd name="connsiteY7" fmla="*/ 6845627 h 6858000"/>
              <a:gd name="connsiteX8" fmla="*/ 2266322 w 8735568"/>
              <a:gd name="connsiteY8" fmla="*/ 6853538 h 6858000"/>
              <a:gd name="connsiteX9" fmla="*/ 2155405 w 8735568"/>
              <a:gd name="connsiteY9" fmla="*/ 6858000 h 6858000"/>
              <a:gd name="connsiteX10" fmla="*/ 0 w 8735568"/>
              <a:gd name="connsiteY10" fmla="*/ 3429000 h 6858000"/>
              <a:gd name="connsiteX11" fmla="*/ 2155405 w 8735568"/>
              <a:gd name="connsiteY1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35568" h="6858000">
                <a:moveTo>
                  <a:pt x="2155405" y="0"/>
                </a:moveTo>
                <a:cubicBezTo>
                  <a:pt x="2192605" y="0"/>
                  <a:pt x="2229585" y="1499"/>
                  <a:pt x="2266322" y="4462"/>
                </a:cubicBezTo>
                <a:lnTo>
                  <a:pt x="2331720" y="12373"/>
                </a:lnTo>
                <a:lnTo>
                  <a:pt x="2331720" y="0"/>
                </a:lnTo>
                <a:lnTo>
                  <a:pt x="8735568" y="0"/>
                </a:lnTo>
                <a:lnTo>
                  <a:pt x="8735568" y="6858000"/>
                </a:lnTo>
                <a:lnTo>
                  <a:pt x="2331720" y="6858000"/>
                </a:lnTo>
                <a:lnTo>
                  <a:pt x="2331720" y="6845627"/>
                </a:lnTo>
                <a:lnTo>
                  <a:pt x="2266322" y="6853538"/>
                </a:lnTo>
                <a:cubicBezTo>
                  <a:pt x="2229585" y="6856501"/>
                  <a:pt x="2192605" y="6858000"/>
                  <a:pt x="2155405" y="6858000"/>
                </a:cubicBezTo>
                <a:cubicBezTo>
                  <a:pt x="965008" y="6858000"/>
                  <a:pt x="0" y="5322784"/>
                  <a:pt x="0" y="3429000"/>
                </a:cubicBezTo>
                <a:cubicBezTo>
                  <a:pt x="0" y="1535216"/>
                  <a:pt x="965008" y="0"/>
                  <a:pt x="2155405" y="0"/>
                </a:cubicBezTo>
                <a:close/>
              </a:path>
            </a:pathLst>
          </a:custGeom>
          <a:solidFill>
            <a:srgbClr val="00B2A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dirty="0"/>
          </a:p>
        </p:txBody>
      </p:sp>
      <p:pic>
        <p:nvPicPr>
          <p:cNvPr id="9" name="Picture 8" descr="A black background with white text&#10;&#10;Description automatically generated with low confidence">
            <a:extLst>
              <a:ext uri="{FF2B5EF4-FFF2-40B4-BE49-F238E27FC236}">
                <a16:creationId xmlns:a16="http://schemas.microsoft.com/office/drawing/2014/main" id="{4A89AFC9-C455-9E30-9C52-6A20F81DE53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84240" y="2636583"/>
            <a:ext cx="5547357" cy="1664207"/>
          </a:xfrm>
          <a:prstGeom prst="rect">
            <a:avLst/>
          </a:prstGeom>
        </p:spPr>
      </p:pic>
      <p:sp>
        <p:nvSpPr>
          <p:cNvPr id="2" name="Date Placeholder 3">
            <a:extLst>
              <a:ext uri="{FF2B5EF4-FFF2-40B4-BE49-F238E27FC236}">
                <a16:creationId xmlns:a16="http://schemas.microsoft.com/office/drawing/2014/main" id="{FBCAE73A-0D42-D434-B6DF-1C367CD8687D}"/>
              </a:ext>
            </a:extLst>
          </p:cNvPr>
          <p:cNvSpPr txBox="1">
            <a:spLocks/>
          </p:cNvSpPr>
          <p:nvPr userDrawn="1"/>
        </p:nvSpPr>
        <p:spPr>
          <a:xfrm>
            <a:off x="89050" y="6492874"/>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2264742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00B2A9"/>
        </a:solidFill>
        <a:effectLst/>
      </p:bgPr>
    </p:bg>
    <p:spTree>
      <p:nvGrpSpPr>
        <p:cNvPr id="1" name=""/>
        <p:cNvGrpSpPr/>
        <p:nvPr/>
      </p:nvGrpSpPr>
      <p:grpSpPr>
        <a:xfrm>
          <a:off x="0" y="0"/>
          <a:ext cx="0" cy="0"/>
          <a:chOff x="0" y="0"/>
          <a:chExt cx="0" cy="0"/>
        </a:xfrm>
      </p:grpSpPr>
      <p:pic>
        <p:nvPicPr>
          <p:cNvPr id="4" name="Picture 3" descr="A black background with white text&#10;&#10;Description automatically generated with low confidence">
            <a:extLst>
              <a:ext uri="{FF2B5EF4-FFF2-40B4-BE49-F238E27FC236}">
                <a16:creationId xmlns:a16="http://schemas.microsoft.com/office/drawing/2014/main" id="{8AECC098-979F-5EA2-4B76-268D608488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84240" y="2636583"/>
            <a:ext cx="5547357" cy="1664207"/>
          </a:xfrm>
          <a:prstGeom prst="rect">
            <a:avLst/>
          </a:prstGeom>
        </p:spPr>
      </p:pic>
      <p:sp>
        <p:nvSpPr>
          <p:cNvPr id="5" name="Title 1">
            <a:extLst>
              <a:ext uri="{FF2B5EF4-FFF2-40B4-BE49-F238E27FC236}">
                <a16:creationId xmlns:a16="http://schemas.microsoft.com/office/drawing/2014/main" id="{C47CECC6-A996-ACC1-A9F1-305F30C55CF6}"/>
              </a:ext>
            </a:extLst>
          </p:cNvPr>
          <p:cNvSpPr>
            <a:spLocks noGrp="1"/>
          </p:cNvSpPr>
          <p:nvPr>
            <p:ph type="title" hasCustomPrompt="1"/>
          </p:nvPr>
        </p:nvSpPr>
        <p:spPr>
          <a:xfrm>
            <a:off x="727620" y="2805904"/>
            <a:ext cx="4420850" cy="1325563"/>
          </a:xfrm>
          <a:prstGeom prst="rect">
            <a:avLst/>
          </a:prstGeom>
        </p:spPr>
        <p:txBody>
          <a:bodyPr anchor="ctr"/>
          <a:lstStyle>
            <a:lvl1pPr algn="ctr">
              <a:defRPr sz="2600" b="1">
                <a:solidFill>
                  <a:schemeClr val="bg1"/>
                </a:solidFill>
                <a:latin typeface="Gill Sans MT" panose="020B0502020104020203" pitchFamily="34" charset="77"/>
              </a:defRPr>
            </a:lvl1pPr>
          </a:lstStyle>
          <a:p>
            <a:r>
              <a:rPr lang="en-US" dirty="0"/>
              <a:t>THANK YOU!</a:t>
            </a:r>
          </a:p>
        </p:txBody>
      </p:sp>
      <p:cxnSp>
        <p:nvCxnSpPr>
          <p:cNvPr id="7" name="Straight Connector 6">
            <a:extLst>
              <a:ext uri="{FF2B5EF4-FFF2-40B4-BE49-F238E27FC236}">
                <a16:creationId xmlns:a16="http://schemas.microsoft.com/office/drawing/2014/main" id="{97154DE0-4008-6293-2522-5A615082795E}"/>
              </a:ext>
            </a:extLst>
          </p:cNvPr>
          <p:cNvCxnSpPr>
            <a:cxnSpLocks/>
          </p:cNvCxnSpPr>
          <p:nvPr userDrawn="1"/>
        </p:nvCxnSpPr>
        <p:spPr>
          <a:xfrm>
            <a:off x="609601" y="519261"/>
            <a:ext cx="10972799" cy="1"/>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 name="Date Placeholder 3">
            <a:extLst>
              <a:ext uri="{FF2B5EF4-FFF2-40B4-BE49-F238E27FC236}">
                <a16:creationId xmlns:a16="http://schemas.microsoft.com/office/drawing/2014/main" id="{B9C61D75-6013-7F05-5032-313C958CFFF2}"/>
              </a:ext>
            </a:extLst>
          </p:cNvPr>
          <p:cNvSpPr txBox="1">
            <a:spLocks/>
          </p:cNvSpPr>
          <p:nvPr userDrawn="1"/>
        </p:nvSpPr>
        <p:spPr>
          <a:xfrm>
            <a:off x="89050" y="6492875"/>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22024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4" name="Picture 3" descr="A picture containing darkness, astronomy, moon&#10;&#10;Description automatically generated">
            <a:extLst>
              <a:ext uri="{FF2B5EF4-FFF2-40B4-BE49-F238E27FC236}">
                <a16:creationId xmlns:a16="http://schemas.microsoft.com/office/drawing/2014/main" id="{47E327B1-B416-D792-2C3C-4C7409A760E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0128" y="5644163"/>
            <a:ext cx="3213669" cy="964101"/>
          </a:xfrm>
          <a:prstGeom prst="rect">
            <a:avLst/>
          </a:prstGeom>
        </p:spPr>
      </p:pic>
      <p:cxnSp>
        <p:nvCxnSpPr>
          <p:cNvPr id="5" name="Straight Connector 4">
            <a:extLst>
              <a:ext uri="{FF2B5EF4-FFF2-40B4-BE49-F238E27FC236}">
                <a16:creationId xmlns:a16="http://schemas.microsoft.com/office/drawing/2014/main" id="{38E9F979-9F1C-5550-D88E-A3C2D862023F}"/>
              </a:ext>
            </a:extLst>
          </p:cNvPr>
          <p:cNvCxnSpPr>
            <a:cxnSpLocks/>
          </p:cNvCxnSpPr>
          <p:nvPr userDrawn="1"/>
        </p:nvCxnSpPr>
        <p:spPr>
          <a:xfrm flipH="1">
            <a:off x="609600" y="6118115"/>
            <a:ext cx="8078051" cy="0"/>
          </a:xfrm>
          <a:prstGeom prst="line">
            <a:avLst/>
          </a:prstGeom>
          <a:ln>
            <a:solidFill>
              <a:srgbClr val="00B2A9"/>
            </a:solidFill>
          </a:ln>
          <a:effectLst/>
        </p:spPr>
        <p:style>
          <a:lnRef idx="2">
            <a:schemeClr val="accent1"/>
          </a:lnRef>
          <a:fillRef idx="0">
            <a:schemeClr val="accent1"/>
          </a:fillRef>
          <a:effectRef idx="1">
            <a:schemeClr val="accent1"/>
          </a:effectRef>
          <a:fontRef idx="minor">
            <a:schemeClr val="tx1"/>
          </a:fontRef>
        </p:style>
      </p:cxnSp>
      <p:sp>
        <p:nvSpPr>
          <p:cNvPr id="6" name="Date Placeholder 3">
            <a:extLst>
              <a:ext uri="{FF2B5EF4-FFF2-40B4-BE49-F238E27FC236}">
                <a16:creationId xmlns:a16="http://schemas.microsoft.com/office/drawing/2014/main" id="{4D3C28BB-9534-2B23-48D4-6EFCD32D3842}"/>
              </a:ext>
            </a:extLst>
          </p:cNvPr>
          <p:cNvSpPr>
            <a:spLocks noGrp="1"/>
          </p:cNvSpPr>
          <p:nvPr>
            <p:ph type="dt" sz="half" idx="2"/>
          </p:nvPr>
        </p:nvSpPr>
        <p:spPr>
          <a:xfrm>
            <a:off x="76200" y="6492875"/>
            <a:ext cx="549519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a:t>© Canadian Cardiovascular Society 2023. All rights reserved. </a:t>
            </a:r>
            <a:endParaRPr lang="en-CA" dirty="0"/>
          </a:p>
        </p:txBody>
      </p:sp>
    </p:spTree>
    <p:extLst>
      <p:ext uri="{BB962C8B-B14F-4D97-AF65-F5344CB8AC3E}">
        <p14:creationId xmlns:p14="http://schemas.microsoft.com/office/powerpoint/2010/main" val="2960070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8CCC89-E731-955A-6E60-05C32E992B14}"/>
              </a:ext>
            </a:extLst>
          </p:cNvPr>
          <p:cNvSpPr>
            <a:spLocks noGrp="1"/>
          </p:cNvSpPr>
          <p:nvPr>
            <p:ph type="dt" sz="half" idx="2"/>
          </p:nvPr>
        </p:nvSpPr>
        <p:spPr>
          <a:xfrm>
            <a:off x="76200" y="6492875"/>
            <a:ext cx="4724400" cy="365125"/>
          </a:xfrm>
          <a:prstGeom prst="rect">
            <a:avLst/>
          </a:prstGeom>
        </p:spPr>
        <p:txBody>
          <a:bodyPr vert="horz" lIns="91440" tIns="45720" rIns="91440" bIns="45720" rtlCol="0" anchor="t"/>
          <a:lstStyle>
            <a:lvl1pPr algn="l">
              <a:defRPr sz="1400">
                <a:solidFill>
                  <a:schemeClr val="tx1">
                    <a:tint val="75000"/>
                  </a:schemeClr>
                </a:solidFill>
                <a:latin typeface="Gill Sans MT" panose="020B0502020104020203" pitchFamily="34" charset="77"/>
              </a:defRPr>
            </a:lvl1pPr>
          </a:lstStyle>
          <a:p>
            <a:r>
              <a:rPr lang="en-US" dirty="0"/>
              <a:t>© Canadian Cardiovascular Society 2023. All rights reserved. </a:t>
            </a:r>
          </a:p>
        </p:txBody>
      </p:sp>
    </p:spTree>
    <p:extLst>
      <p:ext uri="{BB962C8B-B14F-4D97-AF65-F5344CB8AC3E}">
        <p14:creationId xmlns:p14="http://schemas.microsoft.com/office/powerpoint/2010/main" val="9617705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ftr="0"/>
  <p:txStyles>
    <p:titleStyle>
      <a:lvl1pPr algn="ctr" defTabSz="609570" rtl="0" eaLnBrk="1" latinLnBrk="0" hangingPunct="1">
        <a:spcBef>
          <a:spcPct val="0"/>
        </a:spcBef>
        <a:buNone/>
        <a:defRPr sz="5867" kern="1200">
          <a:solidFill>
            <a:schemeClr val="tx1"/>
          </a:solidFill>
          <a:latin typeface="+mj-lt"/>
          <a:ea typeface="+mj-ea"/>
          <a:cs typeface="+mj-cs"/>
        </a:defRPr>
      </a:lvl1pPr>
    </p:titleStyle>
    <p:bodyStyle>
      <a:lvl1pPr marL="457177" indent="-457177" algn="l" defTabSz="609570" rtl="0" eaLnBrk="1" latinLnBrk="0" hangingPunct="1">
        <a:spcBef>
          <a:spcPct val="20000"/>
        </a:spcBef>
        <a:buFont typeface="Arial"/>
        <a:buChar char="•"/>
        <a:defRPr sz="4267" kern="1200">
          <a:solidFill>
            <a:srgbClr val="DA0000"/>
          </a:solidFill>
          <a:latin typeface="+mn-lt"/>
          <a:ea typeface="+mn-ea"/>
          <a:cs typeface="+mn-cs"/>
        </a:defRPr>
      </a:lvl1pPr>
      <a:lvl2pPr marL="990551" indent="-380982" algn="l" defTabSz="609570" rtl="0" eaLnBrk="1" latinLnBrk="0" hangingPunct="1">
        <a:spcBef>
          <a:spcPct val="20000"/>
        </a:spcBef>
        <a:buFont typeface="Arial"/>
        <a:buChar char="–"/>
        <a:defRPr sz="3733" kern="1200">
          <a:solidFill>
            <a:schemeClr val="tx1"/>
          </a:solidFill>
          <a:latin typeface="+mn-lt"/>
          <a:ea typeface="+mn-ea"/>
          <a:cs typeface="+mn-cs"/>
        </a:defRPr>
      </a:lvl2pPr>
      <a:lvl3pPr marL="1523923" indent="-304784" algn="l" defTabSz="60957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4pPr>
      <a:lvl5pPr marL="274306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39"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7"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10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hyperlink" Target="https://onlinecjc.ca/article/S0828-282X(23)01841-X/fulltext" TargetMode="External"/><Relationship Id="rId7" Type="http://schemas.openxmlformats.org/officeDocument/2006/relationships/hyperlink" Target="https://caic-acci.org/"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hyperlink" Target="https://ccs.ca/guidelines-and-clinical-practice-update-library/" TargetMode="External"/><Relationship Id="rId5" Type="http://schemas.openxmlformats.org/officeDocument/2006/relationships/image" Target="../media/image68.png"/><Relationship Id="rId4" Type="http://schemas.openxmlformats.org/officeDocument/2006/relationships/image" Target="../media/image67.png"/></Relationships>
</file>

<file path=ppt/slides/_rels/slide106.xml.rels><?xml version="1.0" encoding="UTF-8" standalone="yes"?>
<Relationships xmlns="http://schemas.openxmlformats.org/package/2006/relationships"><Relationship Id="rId3" Type="http://schemas.openxmlformats.org/officeDocument/2006/relationships/hyperlink" Target="https://www.eventscribe.net/2023/vascular2023/"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https://files.constantcontact.com/606e83b6001/2b287be7-1df8-4714-af17-6e043306587f.p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hyperlink" Target="mailto:guidelines@ccs.ca"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hyperlink" Target="https://doi.org/10.1016/j.cjca.2023.10.013" TargetMode="External"/><Relationship Id="rId2" Type="http://schemas.openxmlformats.org/officeDocument/2006/relationships/hyperlink" Target="https://www.eventscribe.net/2023/vascular2023/" TargetMode="Externa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9.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21DBE-9C00-C8C3-488D-6F734F5BB36A}"/>
              </a:ext>
            </a:extLst>
          </p:cNvPr>
          <p:cNvSpPr>
            <a:spLocks noGrp="1"/>
          </p:cNvSpPr>
          <p:nvPr>
            <p:ph type="title"/>
          </p:nvPr>
        </p:nvSpPr>
        <p:spPr/>
        <p:txBody>
          <a:bodyPr>
            <a:normAutofit fontScale="90000"/>
          </a:bodyPr>
          <a:lstStyle/>
          <a:p>
            <a:r>
              <a:rPr lang="en-US" cap="none" dirty="0"/>
              <a:t>Canadian Cardiovascular Society / Canadian Association Of Interventional Cardiology Focused Update Of The Guidelines For The Use Of Antiplatelet Therapy</a:t>
            </a:r>
            <a:endParaRPr lang="en-CA" cap="none" dirty="0"/>
          </a:p>
        </p:txBody>
      </p:sp>
      <p:sp>
        <p:nvSpPr>
          <p:cNvPr id="6" name="Text Placeholder 5">
            <a:extLst>
              <a:ext uri="{FF2B5EF4-FFF2-40B4-BE49-F238E27FC236}">
                <a16:creationId xmlns:a16="http://schemas.microsoft.com/office/drawing/2014/main" id="{5B20762C-524E-093C-4AA8-D5AEDAAFF1FF}"/>
              </a:ext>
            </a:extLst>
          </p:cNvPr>
          <p:cNvSpPr>
            <a:spLocks noGrp="1"/>
          </p:cNvSpPr>
          <p:nvPr>
            <p:ph type="body" sz="quarter" idx="11"/>
          </p:nvPr>
        </p:nvSpPr>
        <p:spPr>
          <a:xfrm>
            <a:off x="727620" y="5105400"/>
            <a:ext cx="4420850" cy="984250"/>
          </a:xfrm>
        </p:spPr>
        <p:txBody>
          <a:bodyPr/>
          <a:lstStyle/>
          <a:p>
            <a:r>
              <a:rPr lang="en-US" dirty="0"/>
              <a:t>October 26, 2023</a:t>
            </a:r>
            <a:endParaRPr lang="en-CA" dirty="0"/>
          </a:p>
        </p:txBody>
      </p:sp>
    </p:spTree>
    <p:extLst>
      <p:ext uri="{BB962C8B-B14F-4D97-AF65-F5344CB8AC3E}">
        <p14:creationId xmlns:p14="http://schemas.microsoft.com/office/powerpoint/2010/main" val="3067222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BADE4F4-CFF3-AA2B-D520-C0735CADA437}"/>
              </a:ext>
            </a:extLst>
          </p:cNvPr>
          <p:cNvSpPr>
            <a:spLocks noGrp="1"/>
          </p:cNvSpPr>
          <p:nvPr>
            <p:ph type="body" sz="quarter" idx="14"/>
          </p:nvPr>
        </p:nvSpPr>
        <p:spPr/>
        <p:txBody>
          <a:bodyPr>
            <a:normAutofit fontScale="70000" lnSpcReduction="20000"/>
          </a:bodyPr>
          <a:lstStyle/>
          <a:p>
            <a:pPr marL="0" indent="0">
              <a:buNone/>
            </a:pPr>
            <a:r>
              <a:rPr lang="en-US" sz="4000" dirty="0"/>
              <a:t>1. At the end of this session, participants will be able to prescribe antiplatelet agents in both the primary and secondary prevention setting according to the </a:t>
            </a:r>
            <a:r>
              <a:rPr lang="en-US" sz="4000" b="1" dirty="0"/>
              <a:t>best updated evidence.</a:t>
            </a:r>
            <a:endParaRPr lang="en-US" sz="4000" dirty="0"/>
          </a:p>
          <a:p>
            <a:pPr marL="0" indent="0">
              <a:buNone/>
            </a:pPr>
            <a:endParaRPr lang="en-US" sz="4000" dirty="0"/>
          </a:p>
          <a:p>
            <a:pPr marL="0" indent="0">
              <a:buNone/>
            </a:pPr>
            <a:r>
              <a:rPr lang="en-US" sz="4000" dirty="0"/>
              <a:t>2. Participants will be able to prescribe antiplatelet agents based on the </a:t>
            </a:r>
            <a:r>
              <a:rPr lang="en-US" sz="4000" b="1" dirty="0"/>
              <a:t>best evidence </a:t>
            </a:r>
            <a:r>
              <a:rPr lang="en-US" sz="4000" dirty="0"/>
              <a:t>in the vulnerable populations of patients with ACS treated medically without PCI, and in patients at high bleeding risk (HBR) undergoing PCI (including patients on OAC for AF).</a:t>
            </a:r>
          </a:p>
          <a:p>
            <a:pPr marL="0" indent="0">
              <a:buNone/>
            </a:pPr>
            <a:endParaRPr lang="en-US" sz="4000" dirty="0"/>
          </a:p>
          <a:p>
            <a:pPr marL="0" indent="0">
              <a:buNone/>
            </a:pPr>
            <a:r>
              <a:rPr lang="en-US" sz="4000" dirty="0"/>
              <a:t>3. Participants will be able to prescribe antiplatelet agents based on the </a:t>
            </a:r>
            <a:r>
              <a:rPr lang="en-US" sz="4000" b="1" dirty="0"/>
              <a:t>best evidence </a:t>
            </a:r>
            <a:r>
              <a:rPr lang="en-US" sz="4000" dirty="0"/>
              <a:t>in patients undergoing CABG.</a:t>
            </a:r>
          </a:p>
          <a:p>
            <a:endParaRPr lang="en-CA" dirty="0"/>
          </a:p>
        </p:txBody>
      </p:sp>
      <p:sp>
        <p:nvSpPr>
          <p:cNvPr id="8" name="Content Placeholder 7">
            <a:extLst>
              <a:ext uri="{FF2B5EF4-FFF2-40B4-BE49-F238E27FC236}">
                <a16:creationId xmlns:a16="http://schemas.microsoft.com/office/drawing/2014/main" id="{00B29F85-F646-40E1-8D8F-3F37830CD612}"/>
              </a:ext>
            </a:extLst>
          </p:cNvPr>
          <p:cNvSpPr>
            <a:spLocks noGrp="1"/>
          </p:cNvSpPr>
          <p:nvPr>
            <p:ph idx="1"/>
          </p:nvPr>
        </p:nvSpPr>
        <p:spPr/>
        <p:txBody>
          <a:bodyPr>
            <a:normAutofit/>
          </a:bodyPr>
          <a:lstStyle/>
          <a:p>
            <a:pPr marL="0" indent="0">
              <a:buNone/>
            </a:pPr>
            <a:r>
              <a:rPr lang="en-US" sz="4000" dirty="0"/>
              <a:t>Overall Learning Objectives</a:t>
            </a:r>
            <a:endParaRPr lang="en-US" sz="2400" dirty="0"/>
          </a:p>
        </p:txBody>
      </p:sp>
      <p:sp>
        <p:nvSpPr>
          <p:cNvPr id="5" name="Date Placeholder 4">
            <a:extLst>
              <a:ext uri="{FF2B5EF4-FFF2-40B4-BE49-F238E27FC236}">
                <a16:creationId xmlns:a16="http://schemas.microsoft.com/office/drawing/2014/main" id="{A58AF6C7-17DA-7A50-217D-8485D68AC45E}"/>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6292952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562CCB0E-9841-964E-8468-3E417C645195}"/>
              </a:ext>
            </a:extLst>
          </p:cNvPr>
          <p:cNvGrpSpPr/>
          <p:nvPr/>
        </p:nvGrpSpPr>
        <p:grpSpPr>
          <a:xfrm>
            <a:off x="1612347" y="1895744"/>
            <a:ext cx="8991602" cy="4092872"/>
            <a:chOff x="0" y="1086799"/>
            <a:chExt cx="9144002" cy="4639188"/>
          </a:xfrm>
        </p:grpSpPr>
        <p:pic>
          <p:nvPicPr>
            <p:cNvPr id="19" name="Picture 3">
              <a:extLst>
                <a:ext uri="{FF2B5EF4-FFF2-40B4-BE49-F238E27FC236}">
                  <a16:creationId xmlns:a16="http://schemas.microsoft.com/office/drawing/2014/main" id="{1E37CE5B-6D23-FF22-973D-0CCEE3BBDD98}"/>
                </a:ext>
              </a:extLst>
            </p:cNvPr>
            <p:cNvPicPr>
              <a:picLocks noChangeAspect="1"/>
            </p:cNvPicPr>
            <p:nvPr/>
          </p:nvPicPr>
          <p:blipFill>
            <a:blip r:embed="rId3"/>
            <a:stretch>
              <a:fillRect/>
            </a:stretch>
          </p:blipFill>
          <p:spPr>
            <a:xfrm>
              <a:off x="0" y="1086800"/>
              <a:ext cx="4457700" cy="2174081"/>
            </a:xfrm>
            <a:prstGeom prst="rect">
              <a:avLst/>
            </a:prstGeom>
            <a:ln>
              <a:solidFill>
                <a:schemeClr val="accent5">
                  <a:lumMod val="50000"/>
                </a:schemeClr>
              </a:solidFill>
            </a:ln>
          </p:spPr>
        </p:pic>
        <p:pic>
          <p:nvPicPr>
            <p:cNvPr id="20" name="Picture 4">
              <a:extLst>
                <a:ext uri="{FF2B5EF4-FFF2-40B4-BE49-F238E27FC236}">
                  <a16:creationId xmlns:a16="http://schemas.microsoft.com/office/drawing/2014/main" id="{DA3B5794-58D3-24C7-98CD-B935A9331587}"/>
                </a:ext>
              </a:extLst>
            </p:cNvPr>
            <p:cNvPicPr>
              <a:picLocks noChangeAspect="1"/>
            </p:cNvPicPr>
            <p:nvPr/>
          </p:nvPicPr>
          <p:blipFill>
            <a:blip r:embed="rId4"/>
            <a:stretch>
              <a:fillRect/>
            </a:stretch>
          </p:blipFill>
          <p:spPr>
            <a:xfrm>
              <a:off x="4686302" y="1086799"/>
              <a:ext cx="4457700" cy="2174081"/>
            </a:xfrm>
            <a:prstGeom prst="rect">
              <a:avLst/>
            </a:prstGeom>
            <a:ln>
              <a:solidFill>
                <a:schemeClr val="accent5">
                  <a:lumMod val="50000"/>
                </a:schemeClr>
              </a:solidFill>
            </a:ln>
          </p:spPr>
        </p:pic>
        <p:pic>
          <p:nvPicPr>
            <p:cNvPr id="21" name="Picture 5">
              <a:extLst>
                <a:ext uri="{FF2B5EF4-FFF2-40B4-BE49-F238E27FC236}">
                  <a16:creationId xmlns:a16="http://schemas.microsoft.com/office/drawing/2014/main" id="{82A09954-1575-8AF2-ADE3-679B6C8736A9}"/>
                </a:ext>
              </a:extLst>
            </p:cNvPr>
            <p:cNvPicPr>
              <a:picLocks noChangeAspect="1"/>
            </p:cNvPicPr>
            <p:nvPr/>
          </p:nvPicPr>
          <p:blipFill>
            <a:blip r:embed="rId5"/>
            <a:stretch>
              <a:fillRect/>
            </a:stretch>
          </p:blipFill>
          <p:spPr>
            <a:xfrm>
              <a:off x="0" y="3683827"/>
              <a:ext cx="4457700" cy="2042160"/>
            </a:xfrm>
            <a:prstGeom prst="rect">
              <a:avLst/>
            </a:prstGeom>
            <a:ln>
              <a:solidFill>
                <a:schemeClr val="accent5">
                  <a:lumMod val="50000"/>
                </a:schemeClr>
              </a:solidFill>
            </a:ln>
          </p:spPr>
        </p:pic>
        <p:pic>
          <p:nvPicPr>
            <p:cNvPr id="22" name="Picture 6">
              <a:extLst>
                <a:ext uri="{FF2B5EF4-FFF2-40B4-BE49-F238E27FC236}">
                  <a16:creationId xmlns:a16="http://schemas.microsoft.com/office/drawing/2014/main" id="{3B35711C-3E4C-126B-B8B7-19E7D0E56F85}"/>
                </a:ext>
              </a:extLst>
            </p:cNvPr>
            <p:cNvPicPr>
              <a:picLocks noChangeAspect="1"/>
            </p:cNvPicPr>
            <p:nvPr/>
          </p:nvPicPr>
          <p:blipFill>
            <a:blip r:embed="rId6"/>
            <a:stretch>
              <a:fillRect/>
            </a:stretch>
          </p:blipFill>
          <p:spPr>
            <a:xfrm>
              <a:off x="4686300" y="3683827"/>
              <a:ext cx="4457700" cy="2042160"/>
            </a:xfrm>
            <a:prstGeom prst="rect">
              <a:avLst/>
            </a:prstGeom>
            <a:ln>
              <a:solidFill>
                <a:schemeClr val="accent5">
                  <a:lumMod val="50000"/>
                </a:schemeClr>
              </a:solidFill>
            </a:ln>
          </p:spPr>
        </p:pic>
      </p:grpSp>
      <p:sp>
        <p:nvSpPr>
          <p:cNvPr id="11" name="Content Placeholder 10">
            <a:extLst>
              <a:ext uri="{FF2B5EF4-FFF2-40B4-BE49-F238E27FC236}">
                <a16:creationId xmlns:a16="http://schemas.microsoft.com/office/drawing/2014/main" id="{86954A0C-CBEF-316C-5710-2EA4B7B95B93}"/>
              </a:ext>
            </a:extLst>
          </p:cNvPr>
          <p:cNvSpPr>
            <a:spLocks noGrp="1"/>
          </p:cNvSpPr>
          <p:nvPr>
            <p:ph idx="1"/>
          </p:nvPr>
        </p:nvSpPr>
        <p:spPr/>
        <p:txBody>
          <a:bodyPr/>
          <a:lstStyle/>
          <a:p>
            <a:r>
              <a:rPr lang="fr-CA" sz="4400" dirty="0" err="1"/>
              <a:t>Evidence</a:t>
            </a:r>
            <a:endParaRPr lang="fr-CA" sz="3600" dirty="0">
              <a:latin typeface="Calibri" panose="020F0502020204030204" pitchFamily="34" charset="0"/>
              <a:ea typeface="DengXian" panose="02010600030101010101" pitchFamily="2" charset="-122"/>
              <a:cs typeface="Calibri" panose="020F0502020204030204" pitchFamily="34" charset="0"/>
            </a:endParaRPr>
          </a:p>
          <a:p>
            <a:endParaRPr lang="en-CA" dirty="0"/>
          </a:p>
        </p:txBody>
      </p:sp>
      <p:sp>
        <p:nvSpPr>
          <p:cNvPr id="25" name="TextBox 8">
            <a:extLst>
              <a:ext uri="{FF2B5EF4-FFF2-40B4-BE49-F238E27FC236}">
                <a16:creationId xmlns:a16="http://schemas.microsoft.com/office/drawing/2014/main" id="{9C9D0C32-3ABF-780D-D570-E11C21D146C6}"/>
              </a:ext>
            </a:extLst>
          </p:cNvPr>
          <p:cNvSpPr txBox="1"/>
          <p:nvPr/>
        </p:nvSpPr>
        <p:spPr>
          <a:xfrm>
            <a:off x="1645232" y="3932178"/>
            <a:ext cx="277640" cy="300082"/>
          </a:xfrm>
          <a:prstGeom prst="rect">
            <a:avLst/>
          </a:prstGeom>
          <a:noFill/>
        </p:spPr>
        <p:txBody>
          <a:bodyPr wrap="none" rtlCol="0">
            <a:spAutoFit/>
          </a:bodyPr>
          <a:lstStyle/>
          <a:p>
            <a:r>
              <a:rPr lang="fr-CA" sz="1350" dirty="0"/>
              <a:t>C</a:t>
            </a:r>
            <a:endParaRPr lang="en-FR" sz="1350" dirty="0"/>
          </a:p>
        </p:txBody>
      </p:sp>
      <p:sp>
        <p:nvSpPr>
          <p:cNvPr id="26" name="TextBox 2">
            <a:extLst>
              <a:ext uri="{FF2B5EF4-FFF2-40B4-BE49-F238E27FC236}">
                <a16:creationId xmlns:a16="http://schemas.microsoft.com/office/drawing/2014/main" id="{58BBD24B-26CA-C8C8-EA11-28D06CB5BECA}"/>
              </a:ext>
            </a:extLst>
          </p:cNvPr>
          <p:cNvSpPr txBox="1"/>
          <p:nvPr/>
        </p:nvSpPr>
        <p:spPr>
          <a:xfrm>
            <a:off x="1715172" y="1627330"/>
            <a:ext cx="284052" cy="300082"/>
          </a:xfrm>
          <a:prstGeom prst="rect">
            <a:avLst/>
          </a:prstGeom>
          <a:noFill/>
        </p:spPr>
        <p:txBody>
          <a:bodyPr wrap="none" rtlCol="0">
            <a:spAutoFit/>
          </a:bodyPr>
          <a:lstStyle/>
          <a:p>
            <a:r>
              <a:rPr lang="fr-CA" sz="1350" dirty="0"/>
              <a:t>A</a:t>
            </a:r>
            <a:endParaRPr lang="en-FR" sz="1350" dirty="0"/>
          </a:p>
        </p:txBody>
      </p:sp>
      <p:sp>
        <p:nvSpPr>
          <p:cNvPr id="28" name="ZoneTexte 27">
            <a:extLst>
              <a:ext uri="{FF2B5EF4-FFF2-40B4-BE49-F238E27FC236}">
                <a16:creationId xmlns:a16="http://schemas.microsoft.com/office/drawing/2014/main" id="{97AB4FF6-84E4-A91A-90A0-4ED647A7549C}"/>
              </a:ext>
            </a:extLst>
          </p:cNvPr>
          <p:cNvSpPr txBox="1"/>
          <p:nvPr/>
        </p:nvSpPr>
        <p:spPr>
          <a:xfrm>
            <a:off x="2837636" y="3420742"/>
            <a:ext cx="2772000" cy="369332"/>
          </a:xfrm>
          <a:prstGeom prst="rect">
            <a:avLst/>
          </a:prstGeom>
          <a:noFill/>
          <a:ln w="28575">
            <a:solidFill>
              <a:srgbClr val="FF0000"/>
            </a:solidFill>
          </a:ln>
        </p:spPr>
        <p:txBody>
          <a:bodyPr wrap="square" rtlCol="0">
            <a:spAutoFit/>
          </a:bodyPr>
          <a:lstStyle/>
          <a:p>
            <a:endParaRPr lang="fr-FR" dirty="0"/>
          </a:p>
        </p:txBody>
      </p:sp>
      <p:sp>
        <p:nvSpPr>
          <p:cNvPr id="29" name="ZoneTexte 28">
            <a:extLst>
              <a:ext uri="{FF2B5EF4-FFF2-40B4-BE49-F238E27FC236}">
                <a16:creationId xmlns:a16="http://schemas.microsoft.com/office/drawing/2014/main" id="{C551DAE6-1A47-C879-C9B7-3D74194FD4B1}"/>
              </a:ext>
            </a:extLst>
          </p:cNvPr>
          <p:cNvSpPr txBox="1"/>
          <p:nvPr/>
        </p:nvSpPr>
        <p:spPr>
          <a:xfrm>
            <a:off x="7409636" y="3420742"/>
            <a:ext cx="2772000" cy="369332"/>
          </a:xfrm>
          <a:prstGeom prst="rect">
            <a:avLst/>
          </a:prstGeom>
          <a:noFill/>
          <a:ln w="28575">
            <a:solidFill>
              <a:srgbClr val="FF0000"/>
            </a:solidFill>
          </a:ln>
        </p:spPr>
        <p:txBody>
          <a:bodyPr wrap="square" rtlCol="0">
            <a:spAutoFit/>
          </a:bodyPr>
          <a:lstStyle/>
          <a:p>
            <a:endParaRPr lang="fr-FR" dirty="0"/>
          </a:p>
        </p:txBody>
      </p:sp>
      <p:sp>
        <p:nvSpPr>
          <p:cNvPr id="30" name="ZoneTexte 29">
            <a:extLst>
              <a:ext uri="{FF2B5EF4-FFF2-40B4-BE49-F238E27FC236}">
                <a16:creationId xmlns:a16="http://schemas.microsoft.com/office/drawing/2014/main" id="{20E65099-1270-2B91-AB69-0C14AF6ABFD9}"/>
              </a:ext>
            </a:extLst>
          </p:cNvPr>
          <p:cNvSpPr txBox="1"/>
          <p:nvPr/>
        </p:nvSpPr>
        <p:spPr>
          <a:xfrm>
            <a:off x="7416063" y="5553601"/>
            <a:ext cx="2772000" cy="369332"/>
          </a:xfrm>
          <a:prstGeom prst="rect">
            <a:avLst/>
          </a:prstGeom>
          <a:noFill/>
          <a:ln w="28575">
            <a:solidFill>
              <a:srgbClr val="FF0000"/>
            </a:solidFill>
          </a:ln>
        </p:spPr>
        <p:txBody>
          <a:bodyPr wrap="square" rtlCol="0">
            <a:spAutoFit/>
          </a:bodyPr>
          <a:lstStyle/>
          <a:p>
            <a:endParaRPr lang="fr-FR" dirty="0"/>
          </a:p>
        </p:txBody>
      </p:sp>
      <p:sp>
        <p:nvSpPr>
          <p:cNvPr id="31" name="ZoneTexte 30">
            <a:extLst>
              <a:ext uri="{FF2B5EF4-FFF2-40B4-BE49-F238E27FC236}">
                <a16:creationId xmlns:a16="http://schemas.microsoft.com/office/drawing/2014/main" id="{266289DA-3F14-7138-CC73-B7400C061128}"/>
              </a:ext>
            </a:extLst>
          </p:cNvPr>
          <p:cNvSpPr txBox="1"/>
          <p:nvPr/>
        </p:nvSpPr>
        <p:spPr>
          <a:xfrm>
            <a:off x="2971800" y="5553601"/>
            <a:ext cx="2772000" cy="369332"/>
          </a:xfrm>
          <a:prstGeom prst="rect">
            <a:avLst/>
          </a:prstGeom>
          <a:noFill/>
          <a:ln w="28575">
            <a:solidFill>
              <a:srgbClr val="FF0000"/>
            </a:solidFill>
          </a:ln>
        </p:spPr>
        <p:txBody>
          <a:bodyPr wrap="square" rtlCol="0">
            <a:spAutoFit/>
          </a:bodyPr>
          <a:lstStyle/>
          <a:p>
            <a:endParaRPr lang="fr-FR" dirty="0"/>
          </a:p>
        </p:txBody>
      </p:sp>
      <p:sp>
        <p:nvSpPr>
          <p:cNvPr id="6" name="TextBox 2">
            <a:extLst>
              <a:ext uri="{FF2B5EF4-FFF2-40B4-BE49-F238E27FC236}">
                <a16:creationId xmlns:a16="http://schemas.microsoft.com/office/drawing/2014/main" id="{E74B364C-E434-1478-9A2E-B7BC0B4AB7CB}"/>
              </a:ext>
            </a:extLst>
          </p:cNvPr>
          <p:cNvSpPr txBox="1"/>
          <p:nvPr/>
        </p:nvSpPr>
        <p:spPr>
          <a:xfrm>
            <a:off x="6366828" y="3899658"/>
            <a:ext cx="290464" cy="300082"/>
          </a:xfrm>
          <a:prstGeom prst="rect">
            <a:avLst/>
          </a:prstGeom>
          <a:noFill/>
        </p:spPr>
        <p:txBody>
          <a:bodyPr wrap="none" rtlCol="0">
            <a:spAutoFit/>
          </a:bodyPr>
          <a:lstStyle/>
          <a:p>
            <a:r>
              <a:rPr lang="fr-CA" sz="1350" dirty="0"/>
              <a:t>D</a:t>
            </a:r>
            <a:endParaRPr lang="en-FR" sz="1350" dirty="0"/>
          </a:p>
        </p:txBody>
      </p:sp>
      <p:sp>
        <p:nvSpPr>
          <p:cNvPr id="7" name="TextBox 2">
            <a:extLst>
              <a:ext uri="{FF2B5EF4-FFF2-40B4-BE49-F238E27FC236}">
                <a16:creationId xmlns:a16="http://schemas.microsoft.com/office/drawing/2014/main" id="{91421B9D-5CFA-1C93-D43A-987854D95598}"/>
              </a:ext>
            </a:extLst>
          </p:cNvPr>
          <p:cNvSpPr txBox="1"/>
          <p:nvPr/>
        </p:nvSpPr>
        <p:spPr>
          <a:xfrm>
            <a:off x="6371636" y="1595662"/>
            <a:ext cx="279244" cy="300082"/>
          </a:xfrm>
          <a:prstGeom prst="rect">
            <a:avLst/>
          </a:prstGeom>
          <a:noFill/>
        </p:spPr>
        <p:txBody>
          <a:bodyPr wrap="none" rtlCol="0">
            <a:spAutoFit/>
          </a:bodyPr>
          <a:lstStyle/>
          <a:p>
            <a:r>
              <a:rPr lang="fr-CA" sz="1350" dirty="0"/>
              <a:t>B</a:t>
            </a:r>
            <a:endParaRPr lang="en-FR" sz="1350" dirty="0"/>
          </a:p>
        </p:txBody>
      </p:sp>
      <p:sp>
        <p:nvSpPr>
          <p:cNvPr id="3" name="TextBox 2">
            <a:extLst>
              <a:ext uri="{FF2B5EF4-FFF2-40B4-BE49-F238E27FC236}">
                <a16:creationId xmlns:a16="http://schemas.microsoft.com/office/drawing/2014/main" id="{C4D01082-2CCC-9EB4-745C-D273CB915E3E}"/>
              </a:ext>
            </a:extLst>
          </p:cNvPr>
          <p:cNvSpPr txBox="1"/>
          <p:nvPr/>
        </p:nvSpPr>
        <p:spPr>
          <a:xfrm>
            <a:off x="1537236" y="6091235"/>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14" name="Espace réservé du contenu 3">
            <a:extLst>
              <a:ext uri="{FF2B5EF4-FFF2-40B4-BE49-F238E27FC236}">
                <a16:creationId xmlns:a16="http://schemas.microsoft.com/office/drawing/2014/main" id="{0A3ACFA7-68E1-2DFC-3C01-736A3BE50CBA}"/>
              </a:ext>
            </a:extLst>
          </p:cNvPr>
          <p:cNvSpPr txBox="1">
            <a:spLocks/>
          </p:cNvSpPr>
          <p:nvPr/>
        </p:nvSpPr>
        <p:spPr>
          <a:xfrm>
            <a:off x="1645232" y="1238542"/>
            <a:ext cx="8536404" cy="533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CA" sz="1600">
                <a:latin typeface="Calibri" panose="020F0502020204030204" pitchFamily="34" charset="0"/>
                <a:cs typeface="Calibri" panose="020F0502020204030204" pitchFamily="34" charset="0"/>
              </a:rPr>
              <a:t>Meta-analysis of the risk of MACE</a:t>
            </a:r>
            <a:r>
              <a:rPr lang="en-US" sz="1800">
                <a:latin typeface="Calibri" panose="020F0502020204030204" pitchFamily="34" charset="0"/>
                <a:ea typeface="DengXian" panose="02010600030101010101" pitchFamily="2" charset="-122"/>
                <a:cs typeface="Calibri" panose="020F0502020204030204" pitchFamily="34" charset="0"/>
              </a:rPr>
              <a:t>(A), death (B), stent thrombosis (C) and major bleeding (D) </a:t>
            </a:r>
            <a:endParaRPr lang="fr-CA" sz="1800">
              <a:latin typeface="Calibri" panose="020F0502020204030204" pitchFamily="34" charset="0"/>
              <a:ea typeface="DengXian" panose="02010600030101010101" pitchFamily="2" charset="-122"/>
              <a:cs typeface="Calibri" panose="020F0502020204030204" pitchFamily="34" charset="0"/>
            </a:endParaRPr>
          </a:p>
          <a:p>
            <a:pPr marL="406400" indent="-406400"/>
            <a:endParaRPr lang="fr-CA" sz="1800" dirty="0">
              <a:latin typeface="Calibri" panose="020F0502020204030204" pitchFamily="34" charset="0"/>
              <a:ea typeface="DengXian" panose="02010600030101010101" pitchFamily="2" charset="-122"/>
              <a:cs typeface="Calibri" panose="020F0502020204030204" pitchFamily="34" charset="0"/>
            </a:endParaRPr>
          </a:p>
        </p:txBody>
      </p:sp>
      <p:sp>
        <p:nvSpPr>
          <p:cNvPr id="15" name="Date Placeholder 14">
            <a:extLst>
              <a:ext uri="{FF2B5EF4-FFF2-40B4-BE49-F238E27FC236}">
                <a16:creationId xmlns:a16="http://schemas.microsoft.com/office/drawing/2014/main" id="{64A1BC21-BE41-37D7-DFA8-F09E9F52B6AE}"/>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64983996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D58147-E793-2ACC-79D9-B3A2AA4BD662}"/>
              </a:ext>
            </a:extLst>
          </p:cNvPr>
          <p:cNvSpPr>
            <a:spLocks noGrp="1"/>
          </p:cNvSpPr>
          <p:nvPr>
            <p:ph type="body" sz="quarter" idx="14"/>
          </p:nvPr>
        </p:nvSpPr>
        <p:spPr/>
        <p:txBody>
          <a:bodyPr/>
          <a:lstStyle/>
          <a:p>
            <a:pPr algn="ctr"/>
            <a:r>
              <a:rPr lang="en-US" kern="100" dirty="0">
                <a:effectLst/>
                <a:latin typeface="Calibri" panose="020F0502020204030204" pitchFamily="34" charset="0"/>
                <a:ea typeface="Calibri" panose="020F0502020204030204" pitchFamily="34" charset="0"/>
                <a:cs typeface="Calibri" panose="020F0502020204030204" pitchFamily="34" charset="0"/>
              </a:rPr>
              <a:t>We suggest </a:t>
            </a:r>
            <a:r>
              <a:rPr lang="en-US" b="1" kern="100" dirty="0">
                <a:effectLst/>
                <a:latin typeface="Calibri" panose="020F0502020204030204" pitchFamily="34" charset="0"/>
                <a:ea typeface="Calibri" panose="020F0502020204030204" pitchFamily="34" charset="0"/>
                <a:cs typeface="Calibri" panose="020F0502020204030204" pitchFamily="34" charset="0"/>
              </a:rPr>
              <a:t>OAC monotherapy rather than dual-pathway therapy</a:t>
            </a:r>
            <a:r>
              <a:rPr lang="en-US" kern="100" dirty="0">
                <a:effectLst/>
                <a:latin typeface="Calibri" panose="020F0502020204030204" pitchFamily="34" charset="0"/>
                <a:ea typeface="Calibri" panose="020F0502020204030204" pitchFamily="34" charset="0"/>
                <a:cs typeface="Calibri" panose="020F0502020204030204" pitchFamily="34" charset="0"/>
              </a:rPr>
              <a:t> (OAC plus antiplatelet therapy) in patients with CAD and concomitant </a:t>
            </a:r>
            <a:r>
              <a:rPr lang="en-US" kern="100" dirty="0">
                <a:latin typeface="Calibri" panose="020F0502020204030204" pitchFamily="34" charset="0"/>
                <a:ea typeface="Calibri" panose="020F0502020204030204" pitchFamily="34" charset="0"/>
                <a:cs typeface="Calibri" panose="020F0502020204030204" pitchFamily="34" charset="0"/>
              </a:rPr>
              <a:t>AF </a:t>
            </a:r>
            <a:r>
              <a:rPr lang="en-US" kern="100" dirty="0">
                <a:effectLst/>
                <a:latin typeface="Calibri" panose="020F0502020204030204" pitchFamily="34" charset="0"/>
                <a:ea typeface="Calibri" panose="020F0502020204030204" pitchFamily="34" charset="0"/>
                <a:cs typeface="Calibri" panose="020F0502020204030204" pitchFamily="34" charset="0"/>
              </a:rPr>
              <a:t>with an indication for long-term OAC, who have not had a coronary revascularization procedure or ACS in the past 12 months. (weak recommendation; very-low quality of evidence) </a:t>
            </a:r>
            <a:endParaRPr lang="en-CA" dirty="0">
              <a:latin typeface="Calibri" panose="020F0502020204030204" pitchFamily="34" charset="0"/>
              <a:cs typeface="Calibri" panose="020F0502020204030204" pitchFamily="34" charset="0"/>
            </a:endParaRPr>
          </a:p>
          <a:p>
            <a:endParaRPr lang="en-CA" dirty="0"/>
          </a:p>
        </p:txBody>
      </p:sp>
      <p:sp>
        <p:nvSpPr>
          <p:cNvPr id="4" name="Content Placeholder 3">
            <a:extLst>
              <a:ext uri="{FF2B5EF4-FFF2-40B4-BE49-F238E27FC236}">
                <a16:creationId xmlns:a16="http://schemas.microsoft.com/office/drawing/2014/main" id="{97887AEF-6B68-6083-F90F-280EE791EDD1}"/>
              </a:ext>
            </a:extLst>
          </p:cNvPr>
          <p:cNvSpPr>
            <a:spLocks noGrp="1"/>
          </p:cNvSpPr>
          <p:nvPr>
            <p:ph idx="1"/>
          </p:nvPr>
        </p:nvSpPr>
        <p:spPr/>
        <p:txBody>
          <a:bodyPr>
            <a:normAutofit/>
          </a:bodyPr>
          <a:lstStyle/>
          <a:p>
            <a:pPr marL="0" indent="0">
              <a:buNone/>
            </a:pPr>
            <a:r>
              <a:rPr lang="en-US" dirty="0"/>
              <a:t>Recommendation: after 12 months</a:t>
            </a:r>
            <a:endParaRPr lang="en-CA" dirty="0">
              <a:latin typeface="Calibri" panose="020F0502020204030204" pitchFamily="34" charset="0"/>
              <a:cs typeface="Calibri" panose="020F0502020204030204" pitchFamily="34" charset="0"/>
            </a:endParaRPr>
          </a:p>
        </p:txBody>
      </p:sp>
      <p:sp>
        <p:nvSpPr>
          <p:cNvPr id="6" name="Date Placeholder 5">
            <a:extLst>
              <a:ext uri="{FF2B5EF4-FFF2-40B4-BE49-F238E27FC236}">
                <a16:creationId xmlns:a16="http://schemas.microsoft.com/office/drawing/2014/main" id="{8B1B0465-A689-F2C4-A8D4-627168E3ADB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16313934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ED5FC63-6C29-AF4A-13B9-F6D5CFCFD8CA}"/>
              </a:ext>
            </a:extLst>
          </p:cNvPr>
          <p:cNvSpPr>
            <a:spLocks noGrp="1"/>
          </p:cNvSpPr>
          <p:nvPr>
            <p:ph idx="1"/>
          </p:nvPr>
        </p:nvSpPr>
        <p:spPr/>
        <p:txBody>
          <a:bodyPr/>
          <a:lstStyle/>
          <a:p>
            <a:r>
              <a:rPr lang="fr-CA" dirty="0" err="1"/>
              <a:t>Evidence</a:t>
            </a:r>
            <a:endParaRPr lang="en-CA" dirty="0"/>
          </a:p>
        </p:txBody>
      </p:sp>
      <p:sp>
        <p:nvSpPr>
          <p:cNvPr id="5" name="Espace réservé du contenu 3">
            <a:extLst>
              <a:ext uri="{FF2B5EF4-FFF2-40B4-BE49-F238E27FC236}">
                <a16:creationId xmlns:a16="http://schemas.microsoft.com/office/drawing/2014/main" id="{1909F653-EC1B-959C-D3CC-7EA1D1854B3F}"/>
              </a:ext>
            </a:extLst>
          </p:cNvPr>
          <p:cNvSpPr txBox="1">
            <a:spLocks/>
          </p:cNvSpPr>
          <p:nvPr/>
        </p:nvSpPr>
        <p:spPr>
          <a:xfrm>
            <a:off x="2006184" y="1219200"/>
            <a:ext cx="8229600" cy="449600"/>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ea typeface="DengXian" panose="02010600030101010101" pitchFamily="2" charset="-122"/>
                <a:cs typeface="Times New Roman" panose="02020603050405020304" pitchFamily="18" charset="0"/>
              </a:rPr>
              <a:t>MACE</a:t>
            </a:r>
            <a:endParaRPr lang="fr-CA" sz="1800" dirty="0">
              <a:latin typeface="Calibri" panose="020F0502020204030204" pitchFamily="34" charset="0"/>
              <a:ea typeface="DengXian" panose="02010600030101010101" pitchFamily="2" charset="-122"/>
              <a:cs typeface="Times New Roman" panose="02020603050405020304" pitchFamily="18" charset="0"/>
            </a:endParaRPr>
          </a:p>
        </p:txBody>
      </p:sp>
      <p:grpSp>
        <p:nvGrpSpPr>
          <p:cNvPr id="9" name="Group 1">
            <a:extLst>
              <a:ext uri="{FF2B5EF4-FFF2-40B4-BE49-F238E27FC236}">
                <a16:creationId xmlns:a16="http://schemas.microsoft.com/office/drawing/2014/main" id="{DE9EE52A-00DA-F230-3925-D0EA084790CC}"/>
              </a:ext>
            </a:extLst>
          </p:cNvPr>
          <p:cNvGrpSpPr/>
          <p:nvPr/>
        </p:nvGrpSpPr>
        <p:grpSpPr>
          <a:xfrm>
            <a:off x="1524001" y="1668801"/>
            <a:ext cx="9067801" cy="3903007"/>
            <a:chOff x="-2185296" y="275784"/>
            <a:chExt cx="11062087" cy="5313045"/>
          </a:xfrm>
        </p:grpSpPr>
        <p:pic>
          <p:nvPicPr>
            <p:cNvPr id="10" name="Picture 3">
              <a:extLst>
                <a:ext uri="{FF2B5EF4-FFF2-40B4-BE49-F238E27FC236}">
                  <a16:creationId xmlns:a16="http://schemas.microsoft.com/office/drawing/2014/main" id="{49412D1F-F712-CB3E-BD40-EA52CDD69478}"/>
                </a:ext>
              </a:extLst>
            </p:cNvPr>
            <p:cNvPicPr>
              <a:picLocks noChangeAspect="1"/>
            </p:cNvPicPr>
            <p:nvPr/>
          </p:nvPicPr>
          <p:blipFill>
            <a:blip r:embed="rId3"/>
            <a:stretch>
              <a:fillRect/>
            </a:stretch>
          </p:blipFill>
          <p:spPr>
            <a:xfrm>
              <a:off x="-2185296" y="275784"/>
              <a:ext cx="11003689" cy="2186631"/>
            </a:xfrm>
            <a:prstGeom prst="rect">
              <a:avLst/>
            </a:prstGeom>
          </p:spPr>
        </p:pic>
        <p:pic>
          <p:nvPicPr>
            <p:cNvPr id="13" name="Picture 6">
              <a:extLst>
                <a:ext uri="{FF2B5EF4-FFF2-40B4-BE49-F238E27FC236}">
                  <a16:creationId xmlns:a16="http://schemas.microsoft.com/office/drawing/2014/main" id="{762C2504-8FB4-7850-247A-903414BEDFB0}"/>
                </a:ext>
              </a:extLst>
            </p:cNvPr>
            <p:cNvPicPr>
              <a:picLocks noChangeAspect="1"/>
            </p:cNvPicPr>
            <p:nvPr/>
          </p:nvPicPr>
          <p:blipFill>
            <a:blip r:embed="rId4"/>
            <a:stretch>
              <a:fillRect/>
            </a:stretch>
          </p:blipFill>
          <p:spPr>
            <a:xfrm>
              <a:off x="-2126893" y="3402199"/>
              <a:ext cx="11003684" cy="2186630"/>
            </a:xfrm>
            <a:prstGeom prst="rect">
              <a:avLst/>
            </a:prstGeom>
          </p:spPr>
        </p:pic>
      </p:grpSp>
      <p:sp>
        <p:nvSpPr>
          <p:cNvPr id="3" name="Espace réservé du contenu 3">
            <a:extLst>
              <a:ext uri="{FF2B5EF4-FFF2-40B4-BE49-F238E27FC236}">
                <a16:creationId xmlns:a16="http://schemas.microsoft.com/office/drawing/2014/main" id="{9351663A-ED3C-2328-95BD-F31A8C2EFD58}"/>
              </a:ext>
            </a:extLst>
          </p:cNvPr>
          <p:cNvSpPr txBox="1">
            <a:spLocks/>
          </p:cNvSpPr>
          <p:nvPr/>
        </p:nvSpPr>
        <p:spPr>
          <a:xfrm>
            <a:off x="1988255" y="3582884"/>
            <a:ext cx="8229600" cy="449600"/>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latin typeface="Times New Roman" panose="02020603050405020304" pitchFamily="18" charset="0"/>
                <a:ea typeface="DengXian" panose="02010600030101010101" pitchFamily="2" charset="-122"/>
                <a:cs typeface="Times New Roman" panose="02020603050405020304" pitchFamily="18" charset="0"/>
              </a:rPr>
              <a:t>Major bleeding</a:t>
            </a:r>
            <a:endParaRPr lang="fr-CA" sz="18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BD77D180-9CED-4B96-8232-3E7B02C75CF7}"/>
              </a:ext>
            </a:extLst>
          </p:cNvPr>
          <p:cNvSpPr txBox="1"/>
          <p:nvPr/>
        </p:nvSpPr>
        <p:spPr>
          <a:xfrm>
            <a:off x="1524001" y="6088566"/>
            <a:ext cx="5473486" cy="369332"/>
          </a:xfrm>
          <a:prstGeom prst="rect">
            <a:avLst/>
          </a:prstGeom>
          <a:noFill/>
        </p:spPr>
        <p:txBody>
          <a:bodyPr wrap="none" rtlCol="0">
            <a:spAutoFit/>
          </a:bodyPr>
          <a:lstStyle/>
          <a:p>
            <a:r>
              <a:rPr lang="en-US" b="1" dirty="0"/>
              <a:t>Bainey et al. CJC 2023 (supplemental material) in Press </a:t>
            </a:r>
          </a:p>
        </p:txBody>
      </p:sp>
      <p:sp>
        <p:nvSpPr>
          <p:cNvPr id="11" name="Date Placeholder 10">
            <a:extLst>
              <a:ext uri="{FF2B5EF4-FFF2-40B4-BE49-F238E27FC236}">
                <a16:creationId xmlns:a16="http://schemas.microsoft.com/office/drawing/2014/main" id="{BF8CC7E4-52DC-F797-F44C-13156DFB86D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57550020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715F05-F556-BA77-C449-4C0D43ED9BA4}"/>
              </a:ext>
            </a:extLst>
          </p:cNvPr>
          <p:cNvPicPr>
            <a:picLocks noChangeAspect="1"/>
          </p:cNvPicPr>
          <p:nvPr/>
        </p:nvPicPr>
        <p:blipFill>
          <a:blip r:embed="rId3"/>
          <a:stretch>
            <a:fillRect/>
          </a:stretch>
        </p:blipFill>
        <p:spPr>
          <a:xfrm>
            <a:off x="3657600" y="19878"/>
            <a:ext cx="4642317" cy="6345277"/>
          </a:xfrm>
          <a:prstGeom prst="rect">
            <a:avLst/>
          </a:prstGeom>
        </p:spPr>
      </p:pic>
      <p:sp>
        <p:nvSpPr>
          <p:cNvPr id="2" name="TextBox 1">
            <a:extLst>
              <a:ext uri="{FF2B5EF4-FFF2-40B4-BE49-F238E27FC236}">
                <a16:creationId xmlns:a16="http://schemas.microsoft.com/office/drawing/2014/main" id="{5C8FD18F-6F41-01F5-371A-6FB3DA0109F5}"/>
              </a:ext>
            </a:extLst>
          </p:cNvPr>
          <p:cNvSpPr txBox="1"/>
          <p:nvPr/>
        </p:nvSpPr>
        <p:spPr>
          <a:xfrm>
            <a:off x="1600200" y="6180489"/>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6" name="Date Placeholder 5">
            <a:extLst>
              <a:ext uri="{FF2B5EF4-FFF2-40B4-BE49-F238E27FC236}">
                <a16:creationId xmlns:a16="http://schemas.microsoft.com/office/drawing/2014/main" id="{6C160123-F153-3DD8-E27F-25067F031619}"/>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6512922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746C025-A0D8-873A-17BA-C582805A0159}"/>
              </a:ext>
            </a:extLst>
          </p:cNvPr>
          <p:cNvSpPr>
            <a:spLocks noGrp="1"/>
          </p:cNvSpPr>
          <p:nvPr>
            <p:ph type="body" sz="quarter" idx="14"/>
          </p:nvPr>
        </p:nvSpPr>
        <p:spPr/>
        <p:txBody>
          <a:bodyPr>
            <a:normAutofit fontScale="92500" lnSpcReduction="10000"/>
          </a:bodyPr>
          <a:lstStyle/>
          <a:p>
            <a:pPr marL="457200" indent="-457200">
              <a:buFont typeface="Arial" panose="020B0604020202020204" pitchFamily="34" charset="0"/>
              <a:buChar char="•"/>
            </a:pPr>
            <a:r>
              <a:rPr lang="fr-CA" dirty="0"/>
              <a:t>Carolyn Gall Casey, CCS</a:t>
            </a:r>
          </a:p>
          <a:p>
            <a:pPr marL="457200" indent="-457200">
              <a:buFont typeface="Arial" panose="020B0604020202020204" pitchFamily="34" charset="0"/>
              <a:buChar char="•"/>
            </a:pPr>
            <a:r>
              <a:rPr lang="fr-CA" dirty="0"/>
              <a:t>Dennis Ko, MD (Guidelines </a:t>
            </a:r>
            <a:r>
              <a:rPr lang="fr-CA" dirty="0" err="1"/>
              <a:t>committee</a:t>
            </a:r>
            <a:r>
              <a:rPr lang="fr-CA" dirty="0"/>
              <a:t> liaison)</a:t>
            </a:r>
          </a:p>
          <a:p>
            <a:pPr marL="457200" indent="-457200">
              <a:buFont typeface="Arial" panose="020B0604020202020204" pitchFamily="34" charset="0"/>
              <a:buChar char="•"/>
            </a:pPr>
            <a:r>
              <a:rPr lang="fr-CA" dirty="0"/>
              <a:t>Brad </a:t>
            </a:r>
            <a:r>
              <a:rPr lang="fr-CA" dirty="0" err="1"/>
              <a:t>Sarak</a:t>
            </a:r>
            <a:r>
              <a:rPr lang="fr-CA" dirty="0"/>
              <a:t>, MD, Jasmine </a:t>
            </a:r>
            <a:r>
              <a:rPr lang="fr-CA" dirty="0" err="1"/>
              <a:t>Grewal</a:t>
            </a:r>
            <a:r>
              <a:rPr lang="fr-CA" dirty="0"/>
              <a:t>, MD (Guidelines </a:t>
            </a:r>
            <a:r>
              <a:rPr lang="fr-CA" dirty="0" err="1"/>
              <a:t>committee</a:t>
            </a:r>
            <a:r>
              <a:rPr lang="fr-CA" dirty="0"/>
              <a:t> liaison)</a:t>
            </a:r>
          </a:p>
          <a:p>
            <a:pPr marL="457200" indent="-457200">
              <a:buFont typeface="Arial" panose="020B0604020202020204" pitchFamily="34" charset="0"/>
              <a:buChar char="•"/>
            </a:pPr>
            <a:r>
              <a:rPr lang="fr-CA" dirty="0"/>
              <a:t>Jonathan Howlett, MD (Chair, CCS Guidelines </a:t>
            </a:r>
            <a:r>
              <a:rPr lang="fr-CA" dirty="0" err="1"/>
              <a:t>committee</a:t>
            </a:r>
            <a:r>
              <a:rPr lang="fr-CA" dirty="0"/>
              <a:t>)</a:t>
            </a:r>
          </a:p>
          <a:p>
            <a:pPr marL="457200" indent="-457200">
              <a:buFont typeface="Arial" panose="020B0604020202020204" pitchFamily="34" charset="0"/>
              <a:buChar char="•"/>
            </a:pPr>
            <a:r>
              <a:rPr lang="fr-CA" dirty="0"/>
              <a:t>Lisa Soulard (Canadian VIGOUR Center)</a:t>
            </a:r>
          </a:p>
          <a:p>
            <a:pPr marL="457200" indent="-457200">
              <a:buFont typeface="Arial" panose="020B0604020202020204" pitchFamily="34" charset="0"/>
              <a:buChar char="•"/>
            </a:pPr>
            <a:r>
              <a:rPr lang="fr-CA" dirty="0"/>
              <a:t>All </a:t>
            </a:r>
            <a:r>
              <a:rPr lang="fr-CA" dirty="0" err="1"/>
              <a:t>writing</a:t>
            </a:r>
            <a:r>
              <a:rPr lang="fr-CA" dirty="0"/>
              <a:t> panel </a:t>
            </a:r>
            <a:r>
              <a:rPr lang="fr-CA" dirty="0" err="1"/>
              <a:t>members</a:t>
            </a:r>
            <a:r>
              <a:rPr lang="fr-CA" dirty="0"/>
              <a:t>, the CCS Guidelines </a:t>
            </a:r>
            <a:r>
              <a:rPr lang="fr-CA" dirty="0" err="1"/>
              <a:t>Committee</a:t>
            </a:r>
            <a:r>
              <a:rPr lang="fr-CA" dirty="0"/>
              <a:t>, CCS </a:t>
            </a:r>
            <a:r>
              <a:rPr lang="fr-CA" dirty="0" err="1"/>
              <a:t>members</a:t>
            </a:r>
            <a:r>
              <a:rPr lang="fr-CA" dirty="0"/>
              <a:t> and CCS staff </a:t>
            </a:r>
            <a:r>
              <a:rPr lang="fr-CA" dirty="0" err="1"/>
              <a:t>involved</a:t>
            </a:r>
            <a:r>
              <a:rPr lang="fr-CA" dirty="0"/>
              <a:t> in the </a:t>
            </a:r>
            <a:r>
              <a:rPr lang="fr-CA" dirty="0" err="1"/>
              <a:t>development</a:t>
            </a:r>
            <a:r>
              <a:rPr lang="fr-CA" dirty="0"/>
              <a:t>, publication and </a:t>
            </a:r>
            <a:r>
              <a:rPr lang="fr-CA" dirty="0" err="1"/>
              <a:t>dissemination</a:t>
            </a:r>
            <a:r>
              <a:rPr lang="fr-CA" dirty="0"/>
              <a:t> CCS Guidelines</a:t>
            </a:r>
          </a:p>
          <a:p>
            <a:pPr marL="457200" indent="-457200">
              <a:buFont typeface="Arial" panose="020B0604020202020204" pitchFamily="34" charset="0"/>
              <a:buChar char="•"/>
            </a:pPr>
            <a:endParaRPr lang="en-CA" dirty="0"/>
          </a:p>
        </p:txBody>
      </p:sp>
      <p:sp>
        <p:nvSpPr>
          <p:cNvPr id="3" name="Content Placeholder 2">
            <a:extLst>
              <a:ext uri="{FF2B5EF4-FFF2-40B4-BE49-F238E27FC236}">
                <a16:creationId xmlns:a16="http://schemas.microsoft.com/office/drawing/2014/main" id="{E7B40F61-FB30-2FA8-83F3-801E0481DAC1}"/>
              </a:ext>
            </a:extLst>
          </p:cNvPr>
          <p:cNvSpPr>
            <a:spLocks noGrp="1"/>
          </p:cNvSpPr>
          <p:nvPr>
            <p:ph idx="1"/>
          </p:nvPr>
        </p:nvSpPr>
        <p:spPr/>
        <p:txBody>
          <a:bodyPr>
            <a:normAutofit/>
          </a:bodyPr>
          <a:lstStyle/>
          <a:p>
            <a:r>
              <a:rPr lang="fr-CA" dirty="0" err="1"/>
              <a:t>Thank</a:t>
            </a:r>
            <a:r>
              <a:rPr lang="fr-CA" dirty="0"/>
              <a:t> </a:t>
            </a:r>
            <a:r>
              <a:rPr lang="fr-CA" dirty="0" err="1"/>
              <a:t>you</a:t>
            </a:r>
            <a:endParaRPr lang="fr-CA" dirty="0"/>
          </a:p>
        </p:txBody>
      </p:sp>
      <p:sp>
        <p:nvSpPr>
          <p:cNvPr id="6" name="Date Placeholder 5">
            <a:extLst>
              <a:ext uri="{FF2B5EF4-FFF2-40B4-BE49-F238E27FC236}">
                <a16:creationId xmlns:a16="http://schemas.microsoft.com/office/drawing/2014/main" id="{4E9F61DA-52A7-73DF-B1A6-79C596CF8A1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5204988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62C4CCE-F6A5-9345-4699-97CA0EC18E71}"/>
              </a:ext>
            </a:extLst>
          </p:cNvPr>
          <p:cNvSpPr>
            <a:spLocks noGrp="1"/>
          </p:cNvSpPr>
          <p:nvPr>
            <p:ph idx="1"/>
          </p:nvPr>
        </p:nvSpPr>
        <p:spPr/>
        <p:txBody>
          <a:bodyPr/>
          <a:lstStyle/>
          <a:p>
            <a:pPr algn="ctr"/>
            <a:r>
              <a:rPr lang="en-US" dirty="0"/>
              <a:t>Available CJC Online (today)</a:t>
            </a:r>
            <a:br>
              <a:rPr lang="en-US" dirty="0"/>
            </a:br>
            <a:r>
              <a:rPr lang="en-US" dirty="0"/>
              <a:t>Article in Press </a:t>
            </a:r>
            <a:endParaRPr lang="en-CA" dirty="0"/>
          </a:p>
        </p:txBody>
      </p:sp>
      <p:pic>
        <p:nvPicPr>
          <p:cNvPr id="9" name="Content Placeholder 3">
            <a:hlinkClick r:id="rId3"/>
            <a:extLst>
              <a:ext uri="{FF2B5EF4-FFF2-40B4-BE49-F238E27FC236}">
                <a16:creationId xmlns:a16="http://schemas.microsoft.com/office/drawing/2014/main" id="{202F1243-AA95-FA95-AC2C-A8C1B5FA5D46}"/>
              </a:ext>
            </a:extLst>
          </p:cNvPr>
          <p:cNvPicPr>
            <a:picLocks noChangeAspect="1"/>
          </p:cNvPicPr>
          <p:nvPr/>
        </p:nvPicPr>
        <p:blipFill>
          <a:blip r:embed="rId4"/>
          <a:stretch>
            <a:fillRect/>
          </a:stretch>
        </p:blipFill>
        <p:spPr>
          <a:xfrm>
            <a:off x="3268864" y="1684932"/>
            <a:ext cx="5615223" cy="4343400"/>
          </a:xfrm>
          <a:prstGeom prst="rect">
            <a:avLst/>
          </a:prstGeom>
        </p:spPr>
      </p:pic>
      <p:pic>
        <p:nvPicPr>
          <p:cNvPr id="10" name="Picture 9">
            <a:extLst>
              <a:ext uri="{FF2B5EF4-FFF2-40B4-BE49-F238E27FC236}">
                <a16:creationId xmlns:a16="http://schemas.microsoft.com/office/drawing/2014/main" id="{B183FE51-DA3F-F4E1-E162-C404321955BF}"/>
              </a:ext>
            </a:extLst>
          </p:cNvPr>
          <p:cNvPicPr>
            <a:picLocks noChangeAspect="1"/>
          </p:cNvPicPr>
          <p:nvPr/>
        </p:nvPicPr>
        <p:blipFill>
          <a:blip r:embed="rId5"/>
          <a:stretch>
            <a:fillRect/>
          </a:stretch>
        </p:blipFill>
        <p:spPr>
          <a:xfrm>
            <a:off x="9595647" y="765770"/>
            <a:ext cx="1371600" cy="1838325"/>
          </a:xfrm>
          <a:prstGeom prst="rect">
            <a:avLst/>
          </a:prstGeom>
        </p:spPr>
      </p:pic>
      <p:sp>
        <p:nvSpPr>
          <p:cNvPr id="11" name="Date Placeholder 10">
            <a:extLst>
              <a:ext uri="{FF2B5EF4-FFF2-40B4-BE49-F238E27FC236}">
                <a16:creationId xmlns:a16="http://schemas.microsoft.com/office/drawing/2014/main" id="{A374D3A1-EB8A-BB7F-68B0-43738FC60C10}"/>
              </a:ext>
            </a:extLst>
          </p:cNvPr>
          <p:cNvSpPr>
            <a:spLocks noGrp="1"/>
          </p:cNvSpPr>
          <p:nvPr>
            <p:ph type="dt" sz="half" idx="2"/>
          </p:nvPr>
        </p:nvSpPr>
        <p:spPr/>
        <p:txBody>
          <a:bodyPr/>
          <a:lstStyle/>
          <a:p>
            <a:r>
              <a:rPr lang="en-US"/>
              <a:t>© Canadian Cardiovascular Society 2023. All rights reserved. </a:t>
            </a:r>
            <a:endParaRPr lang="en-CA" dirty="0"/>
          </a:p>
        </p:txBody>
      </p:sp>
      <p:sp>
        <p:nvSpPr>
          <p:cNvPr id="3" name="TextBox 2">
            <a:extLst>
              <a:ext uri="{FF2B5EF4-FFF2-40B4-BE49-F238E27FC236}">
                <a16:creationId xmlns:a16="http://schemas.microsoft.com/office/drawing/2014/main" id="{1FC08EE0-8B06-6C11-ED50-AC49DF925CDB}"/>
              </a:ext>
            </a:extLst>
          </p:cNvPr>
          <p:cNvSpPr txBox="1"/>
          <p:nvPr/>
        </p:nvSpPr>
        <p:spPr>
          <a:xfrm>
            <a:off x="609601" y="2644170"/>
            <a:ext cx="2659263" cy="1631216"/>
          </a:xfrm>
          <a:prstGeom prst="rect">
            <a:avLst/>
          </a:prstGeom>
          <a:noFill/>
        </p:spPr>
        <p:txBody>
          <a:bodyPr wrap="square">
            <a:spAutoFit/>
          </a:bodyPr>
          <a:lstStyle/>
          <a:p>
            <a:r>
              <a:rPr lang="en-CA" sz="2000" dirty="0"/>
              <a:t>Visit </a:t>
            </a:r>
            <a:r>
              <a:rPr lang="en-CA" sz="2000" dirty="0">
                <a:solidFill>
                  <a:srgbClr val="000000"/>
                </a:solidFill>
                <a:hlinkClick r:id="rId6">
                  <a:extLst>
                    <a:ext uri="{A12FA001-AC4F-418D-AE19-62706E023703}">
                      <ahyp:hlinkClr xmlns:ahyp="http://schemas.microsoft.com/office/drawing/2018/hyperlinkcolor" val="tx"/>
                    </a:ext>
                  </a:extLst>
                </a:hlinkClick>
              </a:rPr>
              <a:t>CCS </a:t>
            </a:r>
            <a:r>
              <a:rPr lang="en-CA" sz="2000" dirty="0">
                <a:solidFill>
                  <a:srgbClr val="0070C0"/>
                </a:solidFill>
                <a:hlinkClick r:id="rId6">
                  <a:extLst>
                    <a:ext uri="{A12FA001-AC4F-418D-AE19-62706E023703}">
                      <ahyp:hlinkClr xmlns:ahyp="http://schemas.microsoft.com/office/drawing/2018/hyperlinkcolor" val="tx"/>
                    </a:ext>
                  </a:extLst>
                </a:hlinkClick>
              </a:rPr>
              <a:t>Guidelines and Clinical Practice Update Library </a:t>
            </a:r>
            <a:r>
              <a:rPr lang="en-CA" sz="2000" dirty="0"/>
              <a:t>or the </a:t>
            </a:r>
            <a:r>
              <a:rPr lang="en-CA" sz="2000" dirty="0">
                <a:solidFill>
                  <a:srgbClr val="0070C0"/>
                </a:solidFill>
                <a:hlinkClick r:id="rId7">
                  <a:extLst>
                    <a:ext uri="{A12FA001-AC4F-418D-AE19-62706E023703}">
                      <ahyp:hlinkClr xmlns:ahyp="http://schemas.microsoft.com/office/drawing/2018/hyperlinkcolor" val="tx"/>
                    </a:ext>
                  </a:extLst>
                </a:hlinkClick>
              </a:rPr>
              <a:t>CAIC website </a:t>
            </a:r>
            <a:r>
              <a:rPr lang="en-CA" sz="2000" kern="1200" dirty="0">
                <a:solidFill>
                  <a:schemeClr val="tx1"/>
                </a:solidFill>
                <a:latin typeface="+mn-lt"/>
                <a:ea typeface="+mn-ea"/>
                <a:cs typeface="+mn-cs"/>
              </a:rPr>
              <a:t>for more information</a:t>
            </a:r>
          </a:p>
        </p:txBody>
      </p:sp>
    </p:spTree>
    <p:extLst>
      <p:ext uri="{BB962C8B-B14F-4D97-AF65-F5344CB8AC3E}">
        <p14:creationId xmlns:p14="http://schemas.microsoft.com/office/powerpoint/2010/main" val="26101793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D5DF88-1B85-D581-4CEB-FC996F87883B}"/>
              </a:ext>
            </a:extLst>
          </p:cNvPr>
          <p:cNvSpPr>
            <a:spLocks noGrp="1"/>
          </p:cNvSpPr>
          <p:nvPr>
            <p:ph type="body" sz="quarter" idx="14"/>
          </p:nvPr>
        </p:nvSpPr>
        <p:spPr/>
        <p:txBody>
          <a:bodyPr/>
          <a:lstStyle/>
          <a:p>
            <a:endParaRPr lang="en-US" dirty="0"/>
          </a:p>
          <a:p>
            <a:r>
              <a:rPr lang="en-US" dirty="0"/>
              <a:t>Find this session </a:t>
            </a:r>
            <a:r>
              <a:rPr lang="en-US" b="1" dirty="0"/>
              <a:t>On Demand </a:t>
            </a:r>
            <a:r>
              <a:rPr lang="en-US" dirty="0"/>
              <a:t>on the </a:t>
            </a:r>
            <a:r>
              <a:rPr lang="en-US" dirty="0">
                <a:solidFill>
                  <a:srgbClr val="0070C0"/>
                </a:solidFill>
                <a:hlinkClick r:id="rId3">
                  <a:extLst>
                    <a:ext uri="{A12FA001-AC4F-418D-AE19-62706E023703}">
                      <ahyp:hlinkClr xmlns:ahyp="http://schemas.microsoft.com/office/drawing/2018/hyperlinkcolor" val="tx"/>
                    </a:ext>
                  </a:extLst>
                </a:hlinkClick>
              </a:rPr>
              <a:t>Vascular 2023 platform</a:t>
            </a:r>
            <a:r>
              <a:rPr lang="en-US" dirty="0">
                <a:solidFill>
                  <a:schemeClr val="accent1"/>
                </a:solidFill>
              </a:rPr>
              <a:t>.</a:t>
            </a:r>
          </a:p>
          <a:p>
            <a:endParaRPr lang="en-US" dirty="0"/>
          </a:p>
          <a:p>
            <a:endParaRPr lang="en-US" dirty="0"/>
          </a:p>
        </p:txBody>
      </p:sp>
      <p:sp>
        <p:nvSpPr>
          <p:cNvPr id="2" name="Content Placeholder 1">
            <a:extLst>
              <a:ext uri="{FF2B5EF4-FFF2-40B4-BE49-F238E27FC236}">
                <a16:creationId xmlns:a16="http://schemas.microsoft.com/office/drawing/2014/main" id="{D1E7DCE1-32B7-1508-FAE9-F83ADE35E1E8}"/>
              </a:ext>
            </a:extLst>
          </p:cNvPr>
          <p:cNvSpPr>
            <a:spLocks noGrp="1"/>
          </p:cNvSpPr>
          <p:nvPr>
            <p:ph idx="1"/>
          </p:nvPr>
        </p:nvSpPr>
        <p:spPr>
          <a:xfrm>
            <a:off x="609600" y="297052"/>
            <a:ext cx="10357647" cy="1455547"/>
          </a:xfrm>
        </p:spPr>
        <p:txBody>
          <a:bodyPr/>
          <a:lstStyle/>
          <a:p>
            <a:pPr marL="0" indent="0" algn="ctr">
              <a:buNone/>
            </a:pPr>
            <a:endParaRPr lang="en-US" sz="1600" dirty="0"/>
          </a:p>
          <a:p>
            <a:pPr marL="0" indent="0" algn="ctr">
              <a:buNone/>
            </a:pPr>
            <a:r>
              <a:rPr lang="en-US" sz="4800" dirty="0"/>
              <a:t>Thank you</a:t>
            </a:r>
          </a:p>
        </p:txBody>
      </p:sp>
      <p:sp>
        <p:nvSpPr>
          <p:cNvPr id="6" name="Date Placeholder 5">
            <a:extLst>
              <a:ext uri="{FF2B5EF4-FFF2-40B4-BE49-F238E27FC236}">
                <a16:creationId xmlns:a16="http://schemas.microsoft.com/office/drawing/2014/main" id="{7DC6C5BB-743C-283E-82B1-9849C21B2F85}"/>
              </a:ext>
            </a:extLst>
          </p:cNvPr>
          <p:cNvSpPr>
            <a:spLocks noGrp="1"/>
          </p:cNvSpPr>
          <p:nvPr>
            <p:ph type="dt" sz="half" idx="2"/>
          </p:nvPr>
        </p:nvSpPr>
        <p:spPr/>
        <p:txBody>
          <a:bodyPr/>
          <a:lstStyle/>
          <a:p>
            <a:r>
              <a:rPr lang="en-US" dirty="0"/>
              <a:t>© Canadian Cardiovascular Society 2023. All rights reserved. </a:t>
            </a:r>
            <a:endParaRPr lang="en-CA" dirty="0"/>
          </a:p>
        </p:txBody>
      </p:sp>
      <p:sp>
        <p:nvSpPr>
          <p:cNvPr id="8" name="TextBox 7">
            <a:extLst>
              <a:ext uri="{FF2B5EF4-FFF2-40B4-BE49-F238E27FC236}">
                <a16:creationId xmlns:a16="http://schemas.microsoft.com/office/drawing/2014/main" id="{7D26A88E-4B04-EBD0-097C-268F00128855}"/>
              </a:ext>
            </a:extLst>
          </p:cNvPr>
          <p:cNvSpPr txBox="1"/>
          <p:nvPr/>
        </p:nvSpPr>
        <p:spPr>
          <a:xfrm>
            <a:off x="685800" y="2913894"/>
            <a:ext cx="8391965" cy="1769715"/>
          </a:xfrm>
          <a:prstGeom prst="rect">
            <a:avLst/>
          </a:prstGeom>
          <a:noFill/>
        </p:spPr>
        <p:txBody>
          <a:bodyPr wrap="square">
            <a:spAutoFit/>
          </a:bodyPr>
          <a:lstStyle/>
          <a:p>
            <a:r>
              <a:rPr lang="en-CA" sz="2800" dirty="0"/>
              <a:t>On Demand includes almost every Vascular 2023 scientific and educational session. Look for the symbol to find all On Demand content available.</a:t>
            </a:r>
          </a:p>
          <a:p>
            <a:endParaRPr lang="en-CA" sz="2500" dirty="0"/>
          </a:p>
        </p:txBody>
      </p:sp>
      <p:pic>
        <p:nvPicPr>
          <p:cNvPr id="3" name="Picture 2">
            <a:extLst>
              <a:ext uri="{FF2B5EF4-FFF2-40B4-BE49-F238E27FC236}">
                <a16:creationId xmlns:a16="http://schemas.microsoft.com/office/drawing/2014/main" id="{5A1C3072-3CE4-00A5-62C2-8B8D3F760B86}"/>
              </a:ext>
            </a:extLst>
          </p:cNvPr>
          <p:cNvPicPr>
            <a:picLocks noChangeAspect="1"/>
          </p:cNvPicPr>
          <p:nvPr/>
        </p:nvPicPr>
        <p:blipFill rotWithShape="1">
          <a:blip r:link="rId4">
            <a:extLst>
              <a:ext uri="{28A0092B-C50C-407E-A947-70E740481C1C}">
                <a14:useLocalDpi xmlns:a14="http://schemas.microsoft.com/office/drawing/2010/main" val="0"/>
              </a:ext>
            </a:extLst>
          </a:blip>
          <a:srcRect l="88531"/>
          <a:stretch>
            <a:fillRect/>
          </a:stretch>
        </p:blipFill>
        <p:spPr bwMode="auto">
          <a:xfrm>
            <a:off x="9056199" y="2913894"/>
            <a:ext cx="1579897" cy="1353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43756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10B9E1-E5C3-A4B2-2D17-7F5CADD35A17}"/>
              </a:ext>
            </a:extLst>
          </p:cNvPr>
          <p:cNvSpPr>
            <a:spLocks noGrp="1"/>
          </p:cNvSpPr>
          <p:nvPr>
            <p:ph type="body" sz="quarter" idx="14"/>
          </p:nvPr>
        </p:nvSpPr>
        <p:spPr/>
        <p:txBody>
          <a:bodyPr>
            <a:normAutofit fontScale="62500" lnSpcReduction="20000"/>
          </a:bodyPr>
          <a:lstStyle/>
          <a:p>
            <a:pPr marL="571500" indent="-571500">
              <a:buFont typeface="Arial" panose="020B0604020202020204" pitchFamily="34" charset="0"/>
              <a:buChar char="•"/>
            </a:pPr>
            <a:r>
              <a:rPr lang="fr-CA" sz="4000" dirty="0"/>
              <a:t>Co-chairs </a:t>
            </a:r>
            <a:r>
              <a:rPr lang="fr-CA" sz="4000" dirty="0" err="1"/>
              <a:t>invited</a:t>
            </a:r>
            <a:r>
              <a:rPr lang="fr-CA" sz="4000" dirty="0"/>
              <a:t> by the CCS guidelines </a:t>
            </a:r>
            <a:r>
              <a:rPr lang="fr-CA" sz="4000" dirty="0" err="1"/>
              <a:t>committee</a:t>
            </a:r>
            <a:endParaRPr lang="fr-CA" sz="4000" dirty="0"/>
          </a:p>
          <a:p>
            <a:pPr marL="571500" indent="-571500">
              <a:buFont typeface="Arial" panose="020B0604020202020204" pitchFamily="34" charset="0"/>
              <a:buChar char="•"/>
            </a:pPr>
            <a:r>
              <a:rPr lang="fr-CA" sz="4000" dirty="0" err="1"/>
              <a:t>Primary</a:t>
            </a:r>
            <a:r>
              <a:rPr lang="fr-CA" sz="4000" dirty="0"/>
              <a:t> and </a:t>
            </a:r>
            <a:r>
              <a:rPr lang="fr-CA" sz="4000" dirty="0" err="1"/>
              <a:t>secondary</a:t>
            </a:r>
            <a:r>
              <a:rPr lang="fr-CA" sz="4000" dirty="0"/>
              <a:t> panel </a:t>
            </a:r>
            <a:r>
              <a:rPr lang="fr-CA" sz="4000" dirty="0" err="1"/>
              <a:t>appointed</a:t>
            </a:r>
            <a:r>
              <a:rPr lang="fr-CA" sz="4000" dirty="0"/>
              <a:t> by </a:t>
            </a:r>
            <a:r>
              <a:rPr lang="fr-CA" sz="4000" dirty="0" err="1"/>
              <a:t>co</a:t>
            </a:r>
            <a:r>
              <a:rPr lang="fr-CA" sz="4000" dirty="0"/>
              <a:t>-chairs</a:t>
            </a:r>
          </a:p>
          <a:p>
            <a:pPr marL="571500" indent="-571500">
              <a:buFont typeface="Arial" panose="020B0604020202020204" pitchFamily="34" charset="0"/>
              <a:buChar char="•"/>
            </a:pPr>
            <a:r>
              <a:rPr lang="fr-CA" sz="4000" dirty="0"/>
              <a:t>COI </a:t>
            </a:r>
            <a:r>
              <a:rPr lang="fr-CA" sz="4000" dirty="0" err="1"/>
              <a:t>collected</a:t>
            </a:r>
            <a:r>
              <a:rPr lang="fr-CA" sz="4000" dirty="0"/>
              <a:t> and </a:t>
            </a:r>
            <a:r>
              <a:rPr lang="fr-CA" sz="4000" dirty="0" err="1"/>
              <a:t>available</a:t>
            </a:r>
            <a:endParaRPr lang="fr-CA" sz="4000" dirty="0"/>
          </a:p>
          <a:p>
            <a:pPr marL="571500" indent="-571500">
              <a:buFont typeface="Arial" panose="020B0604020202020204" pitchFamily="34" charset="0"/>
              <a:buChar char="•"/>
            </a:pPr>
            <a:r>
              <a:rPr lang="fr-CA" sz="4000" dirty="0"/>
              <a:t>Topics </a:t>
            </a:r>
            <a:r>
              <a:rPr lang="fr-CA" sz="4000" dirty="0" err="1"/>
              <a:t>selected</a:t>
            </a:r>
            <a:r>
              <a:rPr lang="fr-CA" sz="4000" dirty="0"/>
              <a:t> by </a:t>
            </a:r>
            <a:r>
              <a:rPr lang="fr-CA" sz="4000" dirty="0" err="1"/>
              <a:t>co</a:t>
            </a:r>
            <a:r>
              <a:rPr lang="fr-CA" sz="4000" dirty="0"/>
              <a:t>-chairs + </a:t>
            </a:r>
            <a:r>
              <a:rPr lang="fr-CA" sz="4000" dirty="0" err="1"/>
              <a:t>primary</a:t>
            </a:r>
            <a:r>
              <a:rPr lang="fr-CA" sz="4000" dirty="0"/>
              <a:t> panel in the </a:t>
            </a:r>
            <a:r>
              <a:rPr lang="fr-CA" sz="4000" dirty="0" err="1"/>
              <a:t>form</a:t>
            </a:r>
            <a:r>
              <a:rPr lang="fr-CA" sz="4000" dirty="0"/>
              <a:t> of PICO questions</a:t>
            </a:r>
          </a:p>
          <a:p>
            <a:pPr marL="571500" indent="-571500">
              <a:buFont typeface="Arial" panose="020B0604020202020204" pitchFamily="34" charset="0"/>
              <a:buChar char="•"/>
            </a:pPr>
            <a:r>
              <a:rPr lang="fr-CA" sz="4000" b="1" u="sng" dirty="0"/>
              <a:t>NEW: </a:t>
            </a:r>
            <a:r>
              <a:rPr lang="fr-CA" sz="4000" b="1" u="sng" dirty="0" err="1"/>
              <a:t>Systematic</a:t>
            </a:r>
            <a:r>
              <a:rPr lang="fr-CA" sz="4000" b="1" u="sng" dirty="0"/>
              <a:t> </a:t>
            </a:r>
            <a:r>
              <a:rPr lang="fr-CA" sz="4000" b="1" u="sng" dirty="0" err="1"/>
              <a:t>review</a:t>
            </a:r>
            <a:r>
              <a:rPr lang="fr-CA" sz="4000" b="1" u="sng" dirty="0"/>
              <a:t> + </a:t>
            </a:r>
            <a:r>
              <a:rPr lang="fr-CA" sz="4000" b="1" u="sng" dirty="0" err="1"/>
              <a:t>meta-analysis</a:t>
            </a:r>
            <a:r>
              <a:rPr lang="fr-CA" sz="4000" b="1" u="sng" dirty="0"/>
              <a:t> for all PICO questions</a:t>
            </a:r>
          </a:p>
          <a:p>
            <a:pPr marL="571500" indent="-571500">
              <a:buFont typeface="Arial" panose="020B0604020202020204" pitchFamily="34" charset="0"/>
              <a:buChar char="•"/>
            </a:pPr>
            <a:r>
              <a:rPr lang="fr-CA" sz="4000" dirty="0" err="1"/>
              <a:t>Grading</a:t>
            </a:r>
            <a:r>
              <a:rPr lang="fr-CA" sz="4000" dirty="0"/>
              <a:t> of </a:t>
            </a:r>
            <a:r>
              <a:rPr lang="fr-CA" sz="4000" dirty="0" err="1"/>
              <a:t>Recommendations</a:t>
            </a:r>
            <a:r>
              <a:rPr lang="fr-CA" sz="4000" dirty="0"/>
              <a:t>, </a:t>
            </a:r>
            <a:r>
              <a:rPr lang="fr-CA" sz="4000" dirty="0" err="1"/>
              <a:t>Assessment</a:t>
            </a:r>
            <a:r>
              <a:rPr lang="fr-CA" sz="4000" dirty="0"/>
              <a:t>, </a:t>
            </a:r>
            <a:r>
              <a:rPr lang="fr-CA" sz="4000" dirty="0" err="1"/>
              <a:t>Development</a:t>
            </a:r>
            <a:r>
              <a:rPr lang="fr-CA" sz="4000" dirty="0"/>
              <a:t>, and </a:t>
            </a:r>
            <a:r>
              <a:rPr lang="fr-CA" sz="4000" dirty="0" err="1"/>
              <a:t>Evaluation</a:t>
            </a:r>
            <a:r>
              <a:rPr lang="fr-CA" sz="4000" dirty="0"/>
              <a:t> (GRADE) </a:t>
            </a:r>
            <a:r>
              <a:rPr lang="fr-CA" sz="4000" dirty="0" err="1"/>
              <a:t>approach</a:t>
            </a:r>
            <a:endParaRPr lang="fr-CA" sz="4000" dirty="0"/>
          </a:p>
          <a:p>
            <a:pPr marL="571500" indent="-571500">
              <a:buFont typeface="Arial" panose="020B0604020202020204" pitchFamily="34" charset="0"/>
              <a:buChar char="•"/>
            </a:pPr>
            <a:r>
              <a:rPr lang="fr-CA" sz="4000" dirty="0"/>
              <a:t>75% agreement </a:t>
            </a:r>
            <a:r>
              <a:rPr lang="fr-CA" sz="4000" dirty="0" err="1"/>
              <a:t>required</a:t>
            </a:r>
            <a:r>
              <a:rPr lang="fr-CA" sz="4000" dirty="0"/>
              <a:t> for all </a:t>
            </a:r>
            <a:r>
              <a:rPr lang="fr-CA" sz="4000" dirty="0" err="1"/>
              <a:t>recommendations</a:t>
            </a:r>
            <a:endParaRPr lang="fr-CA" sz="4000" dirty="0"/>
          </a:p>
          <a:p>
            <a:pPr marL="571500" indent="-571500">
              <a:buFont typeface="Arial" panose="020B0604020202020204" pitchFamily="34" charset="0"/>
              <a:buChar char="•"/>
            </a:pPr>
            <a:r>
              <a:rPr lang="fr-CA" sz="4000" dirty="0"/>
              <a:t>Final </a:t>
            </a:r>
            <a:r>
              <a:rPr lang="fr-CA" sz="4000" dirty="0" err="1"/>
              <a:t>manuscript</a:t>
            </a:r>
            <a:r>
              <a:rPr lang="fr-CA" sz="4000" dirty="0"/>
              <a:t> </a:t>
            </a:r>
            <a:r>
              <a:rPr lang="fr-CA" sz="4000" dirty="0" err="1"/>
              <a:t>reviewed</a:t>
            </a:r>
            <a:r>
              <a:rPr lang="fr-CA" sz="4000" dirty="0"/>
              <a:t> by </a:t>
            </a:r>
            <a:r>
              <a:rPr lang="fr-CA" sz="4000" dirty="0" err="1"/>
              <a:t>secondary</a:t>
            </a:r>
            <a:r>
              <a:rPr lang="fr-CA" sz="4000" dirty="0"/>
              <a:t> panel, guidelines </a:t>
            </a:r>
            <a:r>
              <a:rPr lang="fr-CA" sz="4000" dirty="0" err="1"/>
              <a:t>committee</a:t>
            </a:r>
            <a:r>
              <a:rPr lang="fr-CA" sz="4000" dirty="0"/>
              <a:t> and the </a:t>
            </a:r>
            <a:r>
              <a:rPr lang="fr-CA" sz="4000" i="1" dirty="0"/>
              <a:t>Canadian Journal of </a:t>
            </a:r>
            <a:r>
              <a:rPr lang="fr-CA" sz="4000" i="1" dirty="0" err="1"/>
              <a:t>Cardiology</a:t>
            </a:r>
            <a:endParaRPr lang="fr-CA" sz="4000" i="1" dirty="0"/>
          </a:p>
        </p:txBody>
      </p:sp>
      <p:sp>
        <p:nvSpPr>
          <p:cNvPr id="3" name="Content Placeholder 2">
            <a:extLst>
              <a:ext uri="{FF2B5EF4-FFF2-40B4-BE49-F238E27FC236}">
                <a16:creationId xmlns:a16="http://schemas.microsoft.com/office/drawing/2014/main" id="{B582CF55-EF06-255C-D7CC-A320DA1E0EB7}"/>
              </a:ext>
            </a:extLst>
          </p:cNvPr>
          <p:cNvSpPr>
            <a:spLocks noGrp="1"/>
          </p:cNvSpPr>
          <p:nvPr>
            <p:ph idx="1"/>
          </p:nvPr>
        </p:nvSpPr>
        <p:spPr/>
        <p:txBody>
          <a:bodyPr>
            <a:noAutofit/>
          </a:bodyPr>
          <a:lstStyle/>
          <a:p>
            <a:r>
              <a:rPr lang="fr-CA" sz="4400" dirty="0"/>
              <a:t>Guidelines </a:t>
            </a:r>
            <a:r>
              <a:rPr lang="fr-CA" sz="4400" dirty="0" err="1"/>
              <a:t>development</a:t>
            </a:r>
            <a:endParaRPr lang="fr-CA" sz="2500" dirty="0"/>
          </a:p>
        </p:txBody>
      </p:sp>
      <p:sp>
        <p:nvSpPr>
          <p:cNvPr id="7" name="Date Placeholder 6">
            <a:extLst>
              <a:ext uri="{FF2B5EF4-FFF2-40B4-BE49-F238E27FC236}">
                <a16:creationId xmlns:a16="http://schemas.microsoft.com/office/drawing/2014/main" id="{5693243F-9A48-3F89-1887-AEBBCF01822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022930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a:extLst>
              <a:ext uri="{FF2B5EF4-FFF2-40B4-BE49-F238E27FC236}">
                <a16:creationId xmlns:a16="http://schemas.microsoft.com/office/drawing/2014/main" id="{EE0E5EB0-C8C2-4971-A6C1-38F9CB126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1086" y="15123"/>
            <a:ext cx="7439025" cy="46958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8435" name="TextBox 1">
            <a:extLst>
              <a:ext uri="{FF2B5EF4-FFF2-40B4-BE49-F238E27FC236}">
                <a16:creationId xmlns:a16="http://schemas.microsoft.com/office/drawing/2014/main" id="{D1F7CE31-6013-47D0-84AE-050BCD200799}"/>
              </a:ext>
            </a:extLst>
          </p:cNvPr>
          <p:cNvSpPr txBox="1">
            <a:spLocks noChangeArrowheads="1"/>
          </p:cNvSpPr>
          <p:nvPr/>
        </p:nvSpPr>
        <p:spPr bwMode="auto">
          <a:xfrm>
            <a:off x="5213350" y="6488114"/>
            <a:ext cx="119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CA" altLang="en-US" dirty="0">
                <a:solidFill>
                  <a:schemeClr val="bg1"/>
                </a:solidFill>
              </a:rPr>
              <a:t>CJC 2011</a:t>
            </a:r>
          </a:p>
        </p:txBody>
      </p:sp>
      <p:pic>
        <p:nvPicPr>
          <p:cNvPr id="2" name="Content Placeholder 1">
            <a:extLst>
              <a:ext uri="{FF2B5EF4-FFF2-40B4-BE49-F238E27FC236}">
                <a16:creationId xmlns:a16="http://schemas.microsoft.com/office/drawing/2014/main" id="{379B3E61-874F-F8BA-891B-AC0C3D76D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570" y="1443456"/>
            <a:ext cx="6308861" cy="38957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1">
            <a:extLst>
              <a:ext uri="{FF2B5EF4-FFF2-40B4-BE49-F238E27FC236}">
                <a16:creationId xmlns:a16="http://schemas.microsoft.com/office/drawing/2014/main" id="{F40331F2-59C0-A971-4C3C-2FA4B2E56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9026" y="2962276"/>
            <a:ext cx="7038975" cy="38957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3D36F902-C257-38E1-3356-A3DE586D8267}"/>
              </a:ext>
            </a:extLst>
          </p:cNvPr>
          <p:cNvSpPr>
            <a:spLocks noGrp="1"/>
          </p:cNvSpPr>
          <p:nvPr>
            <p:ph type="dt" sz="half" idx="2"/>
          </p:nvPr>
        </p:nvSpPr>
        <p:spPr/>
        <p:txBody>
          <a:bodyPr/>
          <a:lstStyle/>
          <a:p>
            <a:r>
              <a:rPr lang="en-US"/>
              <a:t>© Canadian Cardiovascular Society 2023. All rights reserved. </a:t>
            </a:r>
            <a:endParaRPr lang="en-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04D3F2A-E421-8C11-DEE5-0879C80428A2}"/>
              </a:ext>
            </a:extLst>
          </p:cNvPr>
          <p:cNvSpPr>
            <a:spLocks noGrp="1"/>
          </p:cNvSpPr>
          <p:nvPr>
            <p:ph type="body" sz="quarter" idx="14"/>
          </p:nvPr>
        </p:nvSpPr>
        <p:spPr/>
        <p:txBody>
          <a:bodyPr/>
          <a:lstStyle/>
          <a:p>
            <a:pPr marL="457200" indent="-457200">
              <a:buFont typeface="Arial" panose="020B0604020202020204" pitchFamily="34" charset="0"/>
              <a:buChar char="•"/>
            </a:pPr>
            <a:r>
              <a:rPr lang="en-US" altLang="en-US" dirty="0"/>
              <a:t>ATP for secondary prevention</a:t>
            </a:r>
          </a:p>
          <a:p>
            <a:pPr lvl="1"/>
            <a:r>
              <a:rPr lang="en-US" altLang="en-US" dirty="0"/>
              <a:t>ACS</a:t>
            </a:r>
          </a:p>
          <a:p>
            <a:pPr lvl="1"/>
            <a:r>
              <a:rPr lang="en-US" altLang="en-US" dirty="0"/>
              <a:t>PCI </a:t>
            </a:r>
          </a:p>
          <a:p>
            <a:pPr lvl="1"/>
            <a:r>
              <a:rPr lang="en-US" altLang="en-US" dirty="0"/>
              <a:t>CABG</a:t>
            </a:r>
          </a:p>
          <a:p>
            <a:pPr lvl="1"/>
            <a:r>
              <a:rPr lang="en-US" altLang="en-US" dirty="0"/>
              <a:t>PAD</a:t>
            </a:r>
          </a:p>
          <a:p>
            <a:pPr lvl="1"/>
            <a:r>
              <a:rPr lang="en-US" altLang="en-US" dirty="0"/>
              <a:t>Beyond 1 year</a:t>
            </a:r>
          </a:p>
          <a:p>
            <a:pPr marL="457200" indent="-457200">
              <a:buFont typeface="Arial" panose="020B0604020202020204" pitchFamily="34" charset="0"/>
              <a:buChar char="•"/>
            </a:pPr>
            <a:r>
              <a:rPr lang="en-US" altLang="en-US" dirty="0"/>
              <a:t>ATP for primary prevention</a:t>
            </a:r>
          </a:p>
          <a:p>
            <a:pPr lvl="1"/>
            <a:r>
              <a:rPr lang="en-US" altLang="en-US" dirty="0"/>
              <a:t>Diabetes</a:t>
            </a:r>
          </a:p>
        </p:txBody>
      </p:sp>
      <p:sp>
        <p:nvSpPr>
          <p:cNvPr id="20483" name="Content Placeholder 3">
            <a:extLst>
              <a:ext uri="{FF2B5EF4-FFF2-40B4-BE49-F238E27FC236}">
                <a16:creationId xmlns:a16="http://schemas.microsoft.com/office/drawing/2014/main" id="{23F0BB6B-8DC1-40FF-B35B-93A081F4A1A6}"/>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endParaRPr lang="en-US" altLang="en-US" dirty="0"/>
          </a:p>
        </p:txBody>
      </p:sp>
      <p:sp>
        <p:nvSpPr>
          <p:cNvPr id="6" name="Date Placeholder 5">
            <a:extLst>
              <a:ext uri="{FF2B5EF4-FFF2-40B4-BE49-F238E27FC236}">
                <a16:creationId xmlns:a16="http://schemas.microsoft.com/office/drawing/2014/main" id="{89F7AEBC-5686-28B5-DE2A-788D669C0F25}"/>
              </a:ext>
            </a:extLst>
          </p:cNvPr>
          <p:cNvSpPr>
            <a:spLocks noGrp="1"/>
          </p:cNvSpPr>
          <p:nvPr>
            <p:ph type="dt" sz="half" idx="2"/>
          </p:nvPr>
        </p:nvSpPr>
        <p:spPr/>
        <p:txBody>
          <a:bodyPr/>
          <a:lstStyle/>
          <a:p>
            <a:r>
              <a:rPr lang="en-US"/>
              <a:t>© Canadian Cardiovascular Society 2023. All rights reserved. </a:t>
            </a:r>
            <a:endParaRPr lang="en-CA"/>
          </a:p>
        </p:txBody>
      </p:sp>
      <p:sp>
        <p:nvSpPr>
          <p:cNvPr id="20484" name="TextBox 1">
            <a:extLst>
              <a:ext uri="{FF2B5EF4-FFF2-40B4-BE49-F238E27FC236}">
                <a16:creationId xmlns:a16="http://schemas.microsoft.com/office/drawing/2014/main" id="{EF86F27D-A74F-4435-A54D-1BE7A86C200D}"/>
              </a:ext>
            </a:extLst>
          </p:cNvPr>
          <p:cNvSpPr txBox="1">
            <a:spLocks noChangeArrowheads="1"/>
          </p:cNvSpPr>
          <p:nvPr/>
        </p:nvSpPr>
        <p:spPr bwMode="auto">
          <a:xfrm>
            <a:off x="5348288" y="6450014"/>
            <a:ext cx="1193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CA" altLang="en-US" dirty="0">
                <a:solidFill>
                  <a:schemeClr val="bg1"/>
                </a:solidFill>
              </a:rPr>
              <a:t>CJC 2011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a:extLst>
              <a:ext uri="{FF2B5EF4-FFF2-40B4-BE49-F238E27FC236}">
                <a16:creationId xmlns:a16="http://schemas.microsoft.com/office/drawing/2014/main" id="{5BF1DFC0-6F40-4B4D-84F7-8E24714F1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956" y="228600"/>
            <a:ext cx="9082087" cy="572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a:extLst>
              <a:ext uri="{FF2B5EF4-FFF2-40B4-BE49-F238E27FC236}">
                <a16:creationId xmlns:a16="http://schemas.microsoft.com/office/drawing/2014/main" id="{2B1D6C91-2550-447F-85C4-42E9F27485E6}"/>
              </a:ext>
            </a:extLst>
          </p:cNvPr>
          <p:cNvSpPr/>
          <p:nvPr/>
        </p:nvSpPr>
        <p:spPr>
          <a:xfrm>
            <a:off x="5260975" y="1535113"/>
            <a:ext cx="1581150" cy="8001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1508" name="TextBox 1">
            <a:extLst>
              <a:ext uri="{FF2B5EF4-FFF2-40B4-BE49-F238E27FC236}">
                <a16:creationId xmlns:a16="http://schemas.microsoft.com/office/drawing/2014/main" id="{027FE189-446C-4A42-BAAA-108FE4FAE695}"/>
              </a:ext>
            </a:extLst>
          </p:cNvPr>
          <p:cNvSpPr txBox="1">
            <a:spLocks noChangeArrowheads="1"/>
          </p:cNvSpPr>
          <p:nvPr/>
        </p:nvSpPr>
        <p:spPr bwMode="auto">
          <a:xfrm>
            <a:off x="5368926" y="6467475"/>
            <a:ext cx="11922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CA" altLang="en-US" dirty="0">
                <a:solidFill>
                  <a:schemeClr val="bg1"/>
                </a:solidFill>
              </a:rPr>
              <a:t>CJC 2011</a:t>
            </a:r>
          </a:p>
        </p:txBody>
      </p:sp>
      <p:sp>
        <p:nvSpPr>
          <p:cNvPr id="5" name="Date Placeholder 4">
            <a:extLst>
              <a:ext uri="{FF2B5EF4-FFF2-40B4-BE49-F238E27FC236}">
                <a16:creationId xmlns:a16="http://schemas.microsoft.com/office/drawing/2014/main" id="{114587DF-F12E-BC55-99DA-C339F882FB3D}"/>
              </a:ext>
            </a:extLst>
          </p:cNvPr>
          <p:cNvSpPr>
            <a:spLocks noGrp="1"/>
          </p:cNvSpPr>
          <p:nvPr>
            <p:ph type="dt" sz="half" idx="2"/>
          </p:nvPr>
        </p:nvSpPr>
        <p:spPr/>
        <p:txBody>
          <a:bodyPr/>
          <a:lstStyle/>
          <a:p>
            <a:r>
              <a:rPr lang="en-US"/>
              <a:t>© Canadian Cardiovascular Society 2023. All rights reserved. </a:t>
            </a:r>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350E4F0-A6CC-E20A-8B7E-8192CE561F53}"/>
              </a:ext>
            </a:extLst>
          </p:cNvPr>
          <p:cNvSpPr>
            <a:spLocks noGrp="1"/>
          </p:cNvSpPr>
          <p:nvPr>
            <p:ph type="dt" sz="half" idx="2"/>
          </p:nvPr>
        </p:nvSpPr>
        <p:spPr/>
        <p:txBody>
          <a:bodyPr/>
          <a:lstStyle/>
          <a:p>
            <a:r>
              <a:rPr lang="en-US"/>
              <a:t>© Canadian Cardiovascular Society 2023. All rights reserved. </a:t>
            </a:r>
            <a:endParaRPr lang="en-CA"/>
          </a:p>
        </p:txBody>
      </p:sp>
      <p:sp>
        <p:nvSpPr>
          <p:cNvPr id="32771" name="TextBox 1">
            <a:extLst>
              <a:ext uri="{FF2B5EF4-FFF2-40B4-BE49-F238E27FC236}">
                <a16:creationId xmlns:a16="http://schemas.microsoft.com/office/drawing/2014/main" id="{F06BABFF-4F5A-4B86-A13F-97B1C00CE3E6}"/>
              </a:ext>
            </a:extLst>
          </p:cNvPr>
          <p:cNvSpPr txBox="1">
            <a:spLocks noChangeArrowheads="1"/>
          </p:cNvSpPr>
          <p:nvPr/>
        </p:nvSpPr>
        <p:spPr bwMode="auto">
          <a:xfrm>
            <a:off x="5272088" y="6488114"/>
            <a:ext cx="1346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CA" altLang="en-US" dirty="0">
                <a:solidFill>
                  <a:schemeClr val="bg1"/>
                </a:solidFill>
              </a:rPr>
              <a:t>CJC 2012</a:t>
            </a:r>
          </a:p>
        </p:txBody>
      </p:sp>
      <p:pic>
        <p:nvPicPr>
          <p:cNvPr id="7" name="Content Placeholder 1">
            <a:extLst>
              <a:ext uri="{FF2B5EF4-FFF2-40B4-BE49-F238E27FC236}">
                <a16:creationId xmlns:a16="http://schemas.microsoft.com/office/drawing/2014/main" id="{095227CE-F0A3-FB4B-C125-158BB0C2B1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914400"/>
            <a:ext cx="7329487" cy="4525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a:extLst>
              <a:ext uri="{FF2B5EF4-FFF2-40B4-BE49-F238E27FC236}">
                <a16:creationId xmlns:a16="http://schemas.microsoft.com/office/drawing/2014/main" id="{1C6588CA-B817-41DA-A61A-C03B680877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281113"/>
            <a:ext cx="576421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1">
            <a:extLst>
              <a:ext uri="{FF2B5EF4-FFF2-40B4-BE49-F238E27FC236}">
                <a16:creationId xmlns:a16="http://schemas.microsoft.com/office/drawing/2014/main" id="{3A8180F3-24C7-4375-9570-4AECED8E0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4189" y="1120775"/>
            <a:ext cx="37242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7640173E-E49D-4360-90E0-A15857CBAEDE}"/>
              </a:ext>
            </a:extLst>
          </p:cNvPr>
          <p:cNvSpPr/>
          <p:nvPr/>
        </p:nvSpPr>
        <p:spPr>
          <a:xfrm>
            <a:off x="2238376" y="965201"/>
            <a:ext cx="4340225" cy="119221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dirty="0"/>
          </a:p>
        </p:txBody>
      </p:sp>
      <p:sp>
        <p:nvSpPr>
          <p:cNvPr id="10" name="Oval 9">
            <a:extLst>
              <a:ext uri="{FF2B5EF4-FFF2-40B4-BE49-F238E27FC236}">
                <a16:creationId xmlns:a16="http://schemas.microsoft.com/office/drawing/2014/main" id="{D7B4F89E-9F50-4179-AF0A-B05473C7CBB2}"/>
              </a:ext>
            </a:extLst>
          </p:cNvPr>
          <p:cNvSpPr/>
          <p:nvPr/>
        </p:nvSpPr>
        <p:spPr>
          <a:xfrm>
            <a:off x="5116513" y="2324100"/>
            <a:ext cx="1333500" cy="101123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dirty="0"/>
          </a:p>
        </p:txBody>
      </p:sp>
      <p:sp>
        <p:nvSpPr>
          <p:cNvPr id="11" name="Arrow: Right 10">
            <a:extLst>
              <a:ext uri="{FF2B5EF4-FFF2-40B4-BE49-F238E27FC236}">
                <a16:creationId xmlns:a16="http://schemas.microsoft.com/office/drawing/2014/main" id="{26901568-38C0-46FD-B63E-11EDDCEEC11B}"/>
              </a:ext>
            </a:extLst>
          </p:cNvPr>
          <p:cNvSpPr/>
          <p:nvPr/>
        </p:nvSpPr>
        <p:spPr>
          <a:xfrm>
            <a:off x="1633539" y="3335339"/>
            <a:ext cx="657225" cy="522287"/>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dirty="0"/>
          </a:p>
        </p:txBody>
      </p:sp>
      <p:sp>
        <p:nvSpPr>
          <p:cNvPr id="12" name="Arrow: Right 11">
            <a:extLst>
              <a:ext uri="{FF2B5EF4-FFF2-40B4-BE49-F238E27FC236}">
                <a16:creationId xmlns:a16="http://schemas.microsoft.com/office/drawing/2014/main" id="{EA56585E-C445-47C2-AC40-4FAE94C38C23}"/>
              </a:ext>
            </a:extLst>
          </p:cNvPr>
          <p:cNvSpPr/>
          <p:nvPr/>
        </p:nvSpPr>
        <p:spPr>
          <a:xfrm>
            <a:off x="6824664" y="2682875"/>
            <a:ext cx="655637" cy="522288"/>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CA" dirty="0"/>
          </a:p>
        </p:txBody>
      </p:sp>
      <p:sp>
        <p:nvSpPr>
          <p:cNvPr id="33800" name="TextBox 12">
            <a:extLst>
              <a:ext uri="{FF2B5EF4-FFF2-40B4-BE49-F238E27FC236}">
                <a16:creationId xmlns:a16="http://schemas.microsoft.com/office/drawing/2014/main" id="{B201FBB7-2D7E-4C25-8E62-3C0E1A46070C}"/>
              </a:ext>
            </a:extLst>
          </p:cNvPr>
          <p:cNvSpPr txBox="1">
            <a:spLocks noChangeArrowheads="1"/>
          </p:cNvSpPr>
          <p:nvPr/>
        </p:nvSpPr>
        <p:spPr bwMode="auto">
          <a:xfrm>
            <a:off x="5526088" y="6486525"/>
            <a:ext cx="1346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CA" altLang="en-US" dirty="0">
                <a:solidFill>
                  <a:schemeClr val="bg1"/>
                </a:solidFill>
              </a:rPr>
              <a:t>CJC 2012</a:t>
            </a:r>
          </a:p>
        </p:txBody>
      </p:sp>
      <p:sp>
        <p:nvSpPr>
          <p:cNvPr id="6" name="Date Placeholder 5">
            <a:extLst>
              <a:ext uri="{FF2B5EF4-FFF2-40B4-BE49-F238E27FC236}">
                <a16:creationId xmlns:a16="http://schemas.microsoft.com/office/drawing/2014/main" id="{661249BE-FF42-5C38-38E4-A5BD85882811}"/>
              </a:ext>
            </a:extLst>
          </p:cNvPr>
          <p:cNvSpPr>
            <a:spLocks noGrp="1"/>
          </p:cNvSpPr>
          <p:nvPr>
            <p:ph type="dt" sz="half" idx="2"/>
          </p:nvPr>
        </p:nvSpPr>
        <p:spPr/>
        <p:txBody>
          <a:bodyPr/>
          <a:lstStyle/>
          <a:p>
            <a:r>
              <a:rPr lang="en-US"/>
              <a:t>© Canadian Cardiovascular Society 2023. All rights reserved. </a:t>
            </a:r>
            <a:endParaRPr lang="en-CA"/>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a16="http://schemas.microsoft.com/office/drawing/2014/main" id="{CE407921-F0CF-4597-85B7-AFDBDB6B2F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512" y="1219200"/>
            <a:ext cx="7038975"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1">
            <a:extLst>
              <a:ext uri="{FF2B5EF4-FFF2-40B4-BE49-F238E27FC236}">
                <a16:creationId xmlns:a16="http://schemas.microsoft.com/office/drawing/2014/main" id="{08539186-7954-4194-B0CA-B78C8B491D1D}"/>
              </a:ext>
            </a:extLst>
          </p:cNvPr>
          <p:cNvSpPr txBox="1">
            <a:spLocks noChangeArrowheads="1"/>
          </p:cNvSpPr>
          <p:nvPr/>
        </p:nvSpPr>
        <p:spPr bwMode="auto">
          <a:xfrm>
            <a:off x="5291138" y="6500814"/>
            <a:ext cx="1211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CA" altLang="en-US" dirty="0">
                <a:solidFill>
                  <a:schemeClr val="bg1"/>
                </a:solidFill>
              </a:rPr>
              <a:t>CJC 2018</a:t>
            </a:r>
          </a:p>
        </p:txBody>
      </p:sp>
      <p:sp>
        <p:nvSpPr>
          <p:cNvPr id="5" name="Date Placeholder 4">
            <a:extLst>
              <a:ext uri="{FF2B5EF4-FFF2-40B4-BE49-F238E27FC236}">
                <a16:creationId xmlns:a16="http://schemas.microsoft.com/office/drawing/2014/main" id="{DFAC8B20-2DD4-91F9-4FC8-5803A50E1846}"/>
              </a:ext>
            </a:extLst>
          </p:cNvPr>
          <p:cNvSpPr>
            <a:spLocks noGrp="1"/>
          </p:cNvSpPr>
          <p:nvPr>
            <p:ph type="dt" sz="half" idx="2"/>
          </p:nvPr>
        </p:nvSpPr>
        <p:spPr/>
        <p:txBody>
          <a:bodyPr/>
          <a:lstStyle/>
          <a:p>
            <a:r>
              <a:rPr lang="en-US"/>
              <a:t>© Canadian Cardiovascular Society 2023. All rights reserved. </a:t>
            </a:r>
            <a:endParaRPr lang="en-CA"/>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a:extLst>
              <a:ext uri="{FF2B5EF4-FFF2-40B4-BE49-F238E27FC236}">
                <a16:creationId xmlns:a16="http://schemas.microsoft.com/office/drawing/2014/main" id="{6A1C3675-5675-4DC8-A112-91BEC65CA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563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0ADEF93D-1CC6-4558-9786-9526E15844D2}"/>
              </a:ext>
            </a:extLst>
          </p:cNvPr>
          <p:cNvSpPr/>
          <p:nvPr/>
        </p:nvSpPr>
        <p:spPr>
          <a:xfrm>
            <a:off x="3290889" y="2813050"/>
            <a:ext cx="3133725" cy="138747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Oval 3">
            <a:extLst>
              <a:ext uri="{FF2B5EF4-FFF2-40B4-BE49-F238E27FC236}">
                <a16:creationId xmlns:a16="http://schemas.microsoft.com/office/drawing/2014/main" id="{AD8E122E-DA4D-42FD-80F5-ABE94B0E0625}"/>
              </a:ext>
            </a:extLst>
          </p:cNvPr>
          <p:cNvSpPr/>
          <p:nvPr/>
        </p:nvSpPr>
        <p:spPr>
          <a:xfrm>
            <a:off x="5873750" y="2751136"/>
            <a:ext cx="3454400" cy="151765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7" name="Date Placeholder 6">
            <a:extLst>
              <a:ext uri="{FF2B5EF4-FFF2-40B4-BE49-F238E27FC236}">
                <a16:creationId xmlns:a16="http://schemas.microsoft.com/office/drawing/2014/main" id="{74B76F08-693A-DFA5-550E-4BFAB32AF512}"/>
              </a:ext>
            </a:extLst>
          </p:cNvPr>
          <p:cNvSpPr>
            <a:spLocks noGrp="1"/>
          </p:cNvSpPr>
          <p:nvPr>
            <p:ph type="dt" sz="half" idx="2"/>
          </p:nvPr>
        </p:nvSpPr>
        <p:spPr/>
        <p:txBody>
          <a:bodyPr/>
          <a:lstStyle/>
          <a:p>
            <a:r>
              <a:rPr lang="en-US"/>
              <a:t>© Canadian Cardiovascular Society 2023. All rights reserved. </a:t>
            </a:r>
            <a:endParaRPr lang="en-CA"/>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DCF0108-CA97-9CEA-2E55-FBE315329702}"/>
              </a:ext>
            </a:extLst>
          </p:cNvPr>
          <p:cNvSpPr>
            <a:spLocks noGrp="1"/>
          </p:cNvSpPr>
          <p:nvPr>
            <p:ph type="dt" sz="half" idx="2"/>
          </p:nvPr>
        </p:nvSpPr>
        <p:spPr/>
        <p:txBody>
          <a:bodyPr/>
          <a:lstStyle/>
          <a:p>
            <a:r>
              <a:rPr lang="en-US"/>
              <a:t>© Canadian Cardiovascular Society 2023. All rights reserved. </a:t>
            </a:r>
            <a:endParaRPr lang="en-CA"/>
          </a:p>
        </p:txBody>
      </p:sp>
      <p:pic>
        <p:nvPicPr>
          <p:cNvPr id="13" name="Picture 1">
            <a:extLst>
              <a:ext uri="{FF2B5EF4-FFF2-40B4-BE49-F238E27FC236}">
                <a16:creationId xmlns:a16="http://schemas.microsoft.com/office/drawing/2014/main" id="{9D260A36-E06B-0708-3E44-8B1D3A11A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91440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BC3BE22B-C168-6ACE-C7EE-C3E728F06C49}"/>
              </a:ext>
            </a:extLst>
          </p:cNvPr>
          <p:cNvSpPr/>
          <p:nvPr/>
        </p:nvSpPr>
        <p:spPr>
          <a:xfrm>
            <a:off x="3308350" y="1838326"/>
            <a:ext cx="2787650" cy="273526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5" name="Rectangle 14">
            <a:extLst>
              <a:ext uri="{FF2B5EF4-FFF2-40B4-BE49-F238E27FC236}">
                <a16:creationId xmlns:a16="http://schemas.microsoft.com/office/drawing/2014/main" id="{4156E4B0-D93F-8FD2-065E-536CB5B654A0}"/>
              </a:ext>
            </a:extLst>
          </p:cNvPr>
          <p:cNvSpPr/>
          <p:nvPr/>
        </p:nvSpPr>
        <p:spPr>
          <a:xfrm>
            <a:off x="6362701" y="2078038"/>
            <a:ext cx="1979613" cy="131445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7463D1-A41E-45D1-85DA-8DFA90484A2C}"/>
              </a:ext>
            </a:extLst>
          </p:cNvPr>
          <p:cNvSpPr/>
          <p:nvPr/>
        </p:nvSpPr>
        <p:spPr>
          <a:xfrm>
            <a:off x="705059" y="1556792"/>
            <a:ext cx="10781880" cy="1025024"/>
          </a:xfrm>
          <a:prstGeom prst="rect">
            <a:avLst/>
          </a:prstGeom>
        </p:spPr>
        <p:txBody>
          <a:bodyPr wrap="square" lIns="91440" tIns="45720" rIns="91440" bIns="45720" anchor="t">
            <a:spAutoFit/>
          </a:bodyPr>
          <a:lstStyle/>
          <a:p>
            <a:pPr algn="ctr">
              <a:lnSpc>
                <a:spcPct val="120000"/>
              </a:lnSpc>
            </a:pPr>
            <a:r>
              <a:rPr lang="en-US" sz="2000" b="1" dirty="0">
                <a:latin typeface="Arial Nova Cond"/>
              </a:rPr>
              <a:t>© Canadian Cardiovascular Society. 2023. All rights reserved. </a:t>
            </a:r>
          </a:p>
          <a:p>
            <a:pPr algn="ctr">
              <a:lnSpc>
                <a:spcPct val="120000"/>
              </a:lnSpc>
            </a:pPr>
            <a:r>
              <a:rPr lang="en-US" sz="1600" dirty="0">
                <a:latin typeface="Arial Nova Cond"/>
              </a:rPr>
              <a:t>Distribution, transmission or republication is strictly prohibited without the prior written permission of the Canadian Cardiovascular Society.</a:t>
            </a:r>
          </a:p>
        </p:txBody>
      </p:sp>
      <p:sp>
        <p:nvSpPr>
          <p:cNvPr id="5" name="Content Placeholder 6">
            <a:extLst>
              <a:ext uri="{FF2B5EF4-FFF2-40B4-BE49-F238E27FC236}">
                <a16:creationId xmlns:a16="http://schemas.microsoft.com/office/drawing/2014/main" id="{6B30CB7F-0217-409A-8CC7-704849E6BDD7}"/>
              </a:ext>
            </a:extLst>
          </p:cNvPr>
          <p:cNvSpPr txBox="1">
            <a:spLocks/>
          </p:cNvSpPr>
          <p:nvPr/>
        </p:nvSpPr>
        <p:spPr bwMode="auto">
          <a:xfrm>
            <a:off x="838201" y="3068960"/>
            <a:ext cx="10515599" cy="266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spcBef>
                <a:spcPts val="1800"/>
              </a:spcBef>
            </a:pPr>
            <a:r>
              <a:rPr lang="en-US" altLang="en-US" sz="1600" kern="0" dirty="0">
                <a:latin typeface="Arial Nova Cond" panose="020B0506020202020204" pitchFamily="34" charset="0"/>
              </a:rPr>
              <a:t>For medical institution internal education or training (i.e. grand rounds, medical college/classroom education, etc.), kindly consider and implement the following:</a:t>
            </a:r>
          </a:p>
          <a:p>
            <a:pPr lvl="1" eaLnBrk="1" hangingPunct="1"/>
            <a:r>
              <a:rPr lang="en-US" altLang="en-US" sz="1200" kern="0" dirty="0">
                <a:latin typeface="Arial Nova Cond" panose="020B0506020202020204" pitchFamily="34" charset="0"/>
              </a:rPr>
              <a:t>Include the citation for the Canadian Journal of Cardiology</a:t>
            </a:r>
          </a:p>
          <a:p>
            <a:pPr lvl="1" eaLnBrk="1" hangingPunct="1"/>
            <a:r>
              <a:rPr lang="en-US" altLang="en-US" sz="1200" kern="0" dirty="0">
                <a:latin typeface="Arial Nova Cond" panose="020B0506020202020204" pitchFamily="34" charset="0"/>
              </a:rPr>
              <a:t>Add ‘Reproduced with permission from the Canadian Cardiovascular Society. [insert year].’</a:t>
            </a:r>
          </a:p>
          <a:p>
            <a:pPr lvl="1" eaLnBrk="1" hangingPunct="1"/>
            <a:r>
              <a:rPr lang="en-US" altLang="en-US" sz="1200" kern="0" dirty="0">
                <a:latin typeface="Arial Nova Cond" panose="020B0506020202020204" pitchFamily="34" charset="0"/>
              </a:rPr>
              <a:t>Avoid use of CCS logos or trademarks on slides, tools or publications that are not the property of the CCS</a:t>
            </a:r>
          </a:p>
          <a:p>
            <a:pPr lvl="1" eaLnBrk="1" hangingPunct="1"/>
            <a:r>
              <a:rPr lang="en-US" altLang="en-US" sz="1200" kern="0" dirty="0">
                <a:latin typeface="Arial Nova Cond" panose="020B0506020202020204" pitchFamily="34" charset="0"/>
              </a:rPr>
              <a:t>Do not modify the slide content and, the layout and CCS branding on the Guideline-related slides</a:t>
            </a:r>
          </a:p>
          <a:p>
            <a:pPr lvl="1" eaLnBrk="1" hangingPunct="1"/>
            <a:r>
              <a:rPr lang="en-US" altLang="en-US" sz="1200" kern="0" dirty="0">
                <a:latin typeface="Arial Nova Cond" panose="020B0506020202020204" pitchFamily="34" charset="0"/>
              </a:rPr>
              <a:t>Guideline recommendations must be reproduced exactly as published </a:t>
            </a:r>
          </a:p>
          <a:p>
            <a:pPr eaLnBrk="1" hangingPunct="1">
              <a:spcBef>
                <a:spcPts val="1800"/>
              </a:spcBef>
            </a:pPr>
            <a:r>
              <a:rPr lang="en-US" altLang="en-US" sz="1600" kern="0" dirty="0">
                <a:latin typeface="Arial Nova Cond" panose="020B0506020202020204" pitchFamily="34" charset="0"/>
              </a:rPr>
              <a:t>For an industry supported or involved program, permissions are required:</a:t>
            </a:r>
          </a:p>
          <a:p>
            <a:pPr lvl="1" eaLnBrk="1" hangingPunct="1"/>
            <a:r>
              <a:rPr lang="en-US" altLang="en-US" sz="1200" kern="0" dirty="0">
                <a:latin typeface="Arial Nova Cond" panose="020B0506020202020204" pitchFamily="34" charset="0"/>
              </a:rPr>
              <a:t>If content is published in the Canadian Journal of Cardiology, permissions must be sought through our publisher Elsevier (www.onlinecjc.com)</a:t>
            </a:r>
          </a:p>
          <a:p>
            <a:pPr lvl="1" eaLnBrk="1" hangingPunct="1"/>
            <a:r>
              <a:rPr lang="en-US" altLang="en-US" sz="1200" kern="0" dirty="0">
                <a:latin typeface="Arial Nova Cond" panose="020B0506020202020204" pitchFamily="34" charset="0"/>
              </a:rPr>
              <a:t>If content is property of the CCS, contact </a:t>
            </a:r>
            <a:r>
              <a:rPr lang="en-US" altLang="en-US" sz="1200" kern="0" dirty="0">
                <a:latin typeface="Arial Nova Cond" panose="020B0506020202020204" pitchFamily="34" charset="0"/>
                <a:hlinkClick r:id="rId2"/>
              </a:rPr>
              <a:t>guidelines@ccs.ca</a:t>
            </a:r>
            <a:r>
              <a:rPr lang="en-US" altLang="en-US" sz="1200" kern="0" dirty="0">
                <a:latin typeface="Arial Nova Cond" panose="020B0506020202020204" pitchFamily="34" charset="0"/>
              </a:rPr>
              <a:t>   </a:t>
            </a:r>
          </a:p>
        </p:txBody>
      </p:sp>
      <p:sp>
        <p:nvSpPr>
          <p:cNvPr id="3" name="Title 2">
            <a:extLst>
              <a:ext uri="{FF2B5EF4-FFF2-40B4-BE49-F238E27FC236}">
                <a16:creationId xmlns:a16="http://schemas.microsoft.com/office/drawing/2014/main" id="{E8512344-68E0-9E79-D6D1-5012616D96BD}"/>
              </a:ext>
            </a:extLst>
          </p:cNvPr>
          <p:cNvSpPr>
            <a:spLocks noGrp="1"/>
          </p:cNvSpPr>
          <p:nvPr>
            <p:ph type="title"/>
          </p:nvPr>
        </p:nvSpPr>
        <p:spPr/>
        <p:txBody>
          <a:bodyPr/>
          <a:lstStyle/>
          <a:p>
            <a:endParaRPr lang="en-CA"/>
          </a:p>
        </p:txBody>
      </p:sp>
      <p:sp>
        <p:nvSpPr>
          <p:cNvPr id="9" name="Date Placeholder 3">
            <a:extLst>
              <a:ext uri="{FF2B5EF4-FFF2-40B4-BE49-F238E27FC236}">
                <a16:creationId xmlns:a16="http://schemas.microsoft.com/office/drawing/2014/main" id="{3A9AE45C-1CCB-2F3E-244D-66BCF04A15F5}"/>
              </a:ext>
            </a:extLst>
          </p:cNvPr>
          <p:cNvSpPr txBox="1">
            <a:spLocks/>
          </p:cNvSpPr>
          <p:nvPr/>
        </p:nvSpPr>
        <p:spPr>
          <a:xfrm>
            <a:off x="0" y="6492875"/>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880539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443AAEFF-D70A-A620-3660-AFB6404732F0}"/>
              </a:ext>
            </a:extLst>
          </p:cNvPr>
          <p:cNvSpPr>
            <a:spLocks noGrp="1"/>
          </p:cNvSpPr>
          <p:nvPr>
            <p:ph type="dt" sz="half" idx="2"/>
          </p:nvPr>
        </p:nvSpPr>
        <p:spPr/>
        <p:txBody>
          <a:bodyPr/>
          <a:lstStyle/>
          <a:p>
            <a:r>
              <a:rPr lang="en-US"/>
              <a:t>© Canadian Cardiovascular Society 2023. All rights reserved. </a:t>
            </a:r>
            <a:endParaRPr lang="en-CA"/>
          </a:p>
        </p:txBody>
      </p:sp>
      <p:sp>
        <p:nvSpPr>
          <p:cNvPr id="57350" name="TextBox 1">
            <a:extLst>
              <a:ext uri="{FF2B5EF4-FFF2-40B4-BE49-F238E27FC236}">
                <a16:creationId xmlns:a16="http://schemas.microsoft.com/office/drawing/2014/main" id="{1669C164-7005-4F9B-B1DF-C52BA44FB19B}"/>
              </a:ext>
            </a:extLst>
          </p:cNvPr>
          <p:cNvSpPr txBox="1">
            <a:spLocks noChangeArrowheads="1"/>
          </p:cNvSpPr>
          <p:nvPr/>
        </p:nvSpPr>
        <p:spPr bwMode="auto">
          <a:xfrm>
            <a:off x="5291138" y="6500814"/>
            <a:ext cx="1211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CA" altLang="en-US" dirty="0">
                <a:solidFill>
                  <a:schemeClr val="bg1"/>
                </a:solidFill>
              </a:rPr>
              <a:t>CJC 2018</a:t>
            </a:r>
          </a:p>
        </p:txBody>
      </p:sp>
      <p:pic>
        <p:nvPicPr>
          <p:cNvPr id="13" name="Content Placeholder 4">
            <a:extLst>
              <a:ext uri="{FF2B5EF4-FFF2-40B4-BE49-F238E27FC236}">
                <a16:creationId xmlns:a16="http://schemas.microsoft.com/office/drawing/2014/main" id="{9829CF3A-1655-FDF5-F4DE-DA1AB83D78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189" y="682626"/>
            <a:ext cx="5100637" cy="25384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a:extLst>
              <a:ext uri="{FF2B5EF4-FFF2-40B4-BE49-F238E27FC236}">
                <a16:creationId xmlns:a16="http://schemas.microsoft.com/office/drawing/2014/main" id="{7EFBB05E-62E9-A15A-0E52-C4475E451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189" y="3714750"/>
            <a:ext cx="510063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a:extLst>
              <a:ext uri="{FF2B5EF4-FFF2-40B4-BE49-F238E27FC236}">
                <a16:creationId xmlns:a16="http://schemas.microsoft.com/office/drawing/2014/main" id="{FFD68699-EF8F-F5BC-DDC8-3347CFCA96D7}"/>
              </a:ext>
            </a:extLst>
          </p:cNvPr>
          <p:cNvSpPr/>
          <p:nvPr/>
        </p:nvSpPr>
        <p:spPr>
          <a:xfrm>
            <a:off x="5865813" y="4500563"/>
            <a:ext cx="2736850" cy="88741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16" name="Oval 15">
            <a:extLst>
              <a:ext uri="{FF2B5EF4-FFF2-40B4-BE49-F238E27FC236}">
                <a16:creationId xmlns:a16="http://schemas.microsoft.com/office/drawing/2014/main" id="{93A66629-09A8-92E7-A47C-D5F4A2D5B957}"/>
              </a:ext>
            </a:extLst>
          </p:cNvPr>
          <p:cNvSpPr/>
          <p:nvPr/>
        </p:nvSpPr>
        <p:spPr>
          <a:xfrm>
            <a:off x="5935663" y="5308600"/>
            <a:ext cx="2667000" cy="585788"/>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254CA8B-EA2F-DF12-C872-192628F8F69F}"/>
              </a:ext>
            </a:extLst>
          </p:cNvPr>
          <p:cNvSpPr>
            <a:spLocks noGrp="1"/>
          </p:cNvSpPr>
          <p:nvPr>
            <p:ph type="title"/>
          </p:nvPr>
        </p:nvSpPr>
        <p:spPr/>
        <p:txBody>
          <a:bodyPr/>
          <a:lstStyle/>
          <a:p>
            <a:endParaRPr lang="en-CA"/>
          </a:p>
        </p:txBody>
      </p:sp>
      <p:sp>
        <p:nvSpPr>
          <p:cNvPr id="6" name="Content Placeholder 5">
            <a:extLst>
              <a:ext uri="{FF2B5EF4-FFF2-40B4-BE49-F238E27FC236}">
                <a16:creationId xmlns:a16="http://schemas.microsoft.com/office/drawing/2014/main" id="{D8C3CC08-B4E2-6C7A-868A-24B741AAB1DA}"/>
              </a:ext>
            </a:extLst>
          </p:cNvPr>
          <p:cNvSpPr>
            <a:spLocks noGrp="1"/>
          </p:cNvSpPr>
          <p:nvPr>
            <p:ph type="body" sz="quarter" idx="10"/>
          </p:nvPr>
        </p:nvSpPr>
        <p:spPr/>
        <p:txBody>
          <a:bodyPr/>
          <a:lstStyle/>
          <a:p>
            <a:r>
              <a:rPr lang="en-US" sz="3600" b="1" dirty="0"/>
              <a:t>Aspirin in primary prevention OF ASCVD</a:t>
            </a:r>
            <a:endParaRPr lang="en-CA" sz="3600" b="1" dirty="0"/>
          </a:p>
        </p:txBody>
      </p:sp>
      <p:sp>
        <p:nvSpPr>
          <p:cNvPr id="13" name="Date Placeholder 12">
            <a:extLst>
              <a:ext uri="{FF2B5EF4-FFF2-40B4-BE49-F238E27FC236}">
                <a16:creationId xmlns:a16="http://schemas.microsoft.com/office/drawing/2014/main" id="{09EE7688-574B-5BB5-8572-E957BED36FC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590613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3B07DF1-D8B2-0C57-A058-63275A6061F8}"/>
              </a:ext>
            </a:extLst>
          </p:cNvPr>
          <p:cNvSpPr>
            <a:spLocks noGrp="1"/>
          </p:cNvSpPr>
          <p:nvPr>
            <p:ph idx="1"/>
          </p:nvPr>
        </p:nvSpPr>
        <p:spPr/>
        <p:txBody>
          <a:bodyPr/>
          <a:lstStyle/>
          <a:p>
            <a:r>
              <a:rPr lang="en-US" dirty="0"/>
              <a:t>Speakers</a:t>
            </a:r>
            <a:endParaRPr lang="en-CA" dirty="0"/>
          </a:p>
        </p:txBody>
      </p:sp>
      <p:sp>
        <p:nvSpPr>
          <p:cNvPr id="10" name="TextBox 9">
            <a:extLst>
              <a:ext uri="{FF2B5EF4-FFF2-40B4-BE49-F238E27FC236}">
                <a16:creationId xmlns:a16="http://schemas.microsoft.com/office/drawing/2014/main" id="{532EF7B0-4547-F8D7-63CC-8C39FA6C24F7}"/>
              </a:ext>
            </a:extLst>
          </p:cNvPr>
          <p:cNvSpPr txBox="1"/>
          <p:nvPr/>
        </p:nvSpPr>
        <p:spPr>
          <a:xfrm>
            <a:off x="2969645" y="4739778"/>
            <a:ext cx="3239190" cy="1169551"/>
          </a:xfrm>
          <a:prstGeom prst="rect">
            <a:avLst/>
          </a:prstGeom>
          <a:noFill/>
        </p:spPr>
        <p:txBody>
          <a:bodyPr wrap="square" rtlCol="0">
            <a:spAutoFit/>
          </a:bodyPr>
          <a:lstStyle/>
          <a:p>
            <a:pPr algn="ctr"/>
            <a:r>
              <a:rPr lang="en-US" sz="1400" b="1" dirty="0"/>
              <a:t>Marie Lordkipanidzé, BPharm, PhD</a:t>
            </a:r>
          </a:p>
          <a:p>
            <a:pPr algn="ctr"/>
            <a:r>
              <a:rPr lang="en-US" sz="1400" dirty="0"/>
              <a:t>Canada Research Chair in Platelets as biomarkers and vectors</a:t>
            </a:r>
          </a:p>
          <a:p>
            <a:pPr algn="ctr"/>
            <a:r>
              <a:rPr lang="en-US" sz="1400" dirty="0"/>
              <a:t>Université de Montréal</a:t>
            </a:r>
          </a:p>
          <a:p>
            <a:pPr algn="ctr"/>
            <a:r>
              <a:rPr lang="en-US" sz="1400" dirty="0"/>
              <a:t>Montreal Heart Institute</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1326361"/>
            <a:ext cx="2625280" cy="3281947"/>
          </a:xfrm>
          <a:prstGeom prst="rect">
            <a:avLst/>
          </a:prstGeom>
        </p:spPr>
      </p:pic>
      <p:sp>
        <p:nvSpPr>
          <p:cNvPr id="2" name="TextBox 1">
            <a:extLst>
              <a:ext uri="{FF2B5EF4-FFF2-40B4-BE49-F238E27FC236}">
                <a16:creationId xmlns:a16="http://schemas.microsoft.com/office/drawing/2014/main" id="{FB1E2330-FFA6-18D0-EC8E-29EBCE34286A}"/>
              </a:ext>
            </a:extLst>
          </p:cNvPr>
          <p:cNvSpPr txBox="1"/>
          <p:nvPr/>
        </p:nvSpPr>
        <p:spPr>
          <a:xfrm>
            <a:off x="6858000" y="2967335"/>
            <a:ext cx="2895600" cy="923330"/>
          </a:xfrm>
          <a:prstGeom prst="rect">
            <a:avLst/>
          </a:prstGeom>
          <a:noFill/>
        </p:spPr>
        <p:txBody>
          <a:bodyPr wrap="square" rtlCol="0">
            <a:spAutoFit/>
          </a:bodyPr>
          <a:lstStyle/>
          <a:p>
            <a:r>
              <a:rPr lang="fr-CA" dirty="0"/>
              <a:t>Co-leads: </a:t>
            </a:r>
          </a:p>
          <a:p>
            <a:r>
              <a:rPr lang="fr-CA" dirty="0"/>
              <a:t>-Dr. Brian J Potter</a:t>
            </a:r>
          </a:p>
          <a:p>
            <a:r>
              <a:rPr lang="fr-CA" dirty="0"/>
              <a:t>-Dr. Marie-</a:t>
            </a:r>
            <a:r>
              <a:rPr lang="fr-CA" dirty="0" err="1"/>
              <a:t>Lordkipanidzé</a:t>
            </a:r>
            <a:endParaRPr lang="fr-CA" dirty="0"/>
          </a:p>
        </p:txBody>
      </p:sp>
      <p:sp>
        <p:nvSpPr>
          <p:cNvPr id="11" name="Date Placeholder 10">
            <a:extLst>
              <a:ext uri="{FF2B5EF4-FFF2-40B4-BE49-F238E27FC236}">
                <a16:creationId xmlns:a16="http://schemas.microsoft.com/office/drawing/2014/main" id="{D8E45B15-D1CB-10C9-2F52-4042E28617EC}"/>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760663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4A642D4-7F7D-6D1F-319D-AA2504990418}"/>
              </a:ext>
            </a:extLst>
          </p:cNvPr>
          <p:cNvSpPr>
            <a:spLocks noGrp="1"/>
          </p:cNvSpPr>
          <p:nvPr>
            <p:ph idx="1"/>
          </p:nvPr>
        </p:nvSpPr>
        <p:spPr/>
        <p:txBody>
          <a:bodyPr/>
          <a:lstStyle/>
          <a:p>
            <a:r>
              <a:rPr lang="en-US" dirty="0"/>
              <a:t>Conflict of Interest</a:t>
            </a:r>
            <a:endParaRPr lang="en-CA" dirty="0"/>
          </a:p>
        </p:txBody>
      </p:sp>
      <p:graphicFrame>
        <p:nvGraphicFramePr>
          <p:cNvPr id="7" name="Table 6">
            <a:extLst>
              <a:ext uri="{FF2B5EF4-FFF2-40B4-BE49-F238E27FC236}">
                <a16:creationId xmlns:a16="http://schemas.microsoft.com/office/drawing/2014/main" id="{E4058B6C-AB80-4DB6-DD2C-36424D6F8F0C}"/>
              </a:ext>
            </a:extLst>
          </p:cNvPr>
          <p:cNvGraphicFramePr>
            <a:graphicFrameLocks/>
          </p:cNvGraphicFramePr>
          <p:nvPr>
            <p:extLst>
              <p:ext uri="{D42A27DB-BD31-4B8C-83A1-F6EECF244321}">
                <p14:modId xmlns:p14="http://schemas.microsoft.com/office/powerpoint/2010/main" val="1913174335"/>
              </p:ext>
            </p:extLst>
          </p:nvPr>
        </p:nvGraphicFramePr>
        <p:xfrm>
          <a:off x="1853267" y="2071767"/>
          <a:ext cx="8785976" cy="1363680"/>
        </p:xfrm>
        <a:graphic>
          <a:graphicData uri="http://schemas.openxmlformats.org/drawingml/2006/table">
            <a:tbl>
              <a:tblPr firstRow="1" firstCol="1" bandRow="1" bandCol="1">
                <a:tableStyleId>{5A111915-BE36-4E01-A7E5-04B1672EAD32}</a:tableStyleId>
              </a:tblPr>
              <a:tblGrid>
                <a:gridCol w="2148011">
                  <a:extLst>
                    <a:ext uri="{9D8B030D-6E8A-4147-A177-3AD203B41FA5}">
                      <a16:colId xmlns:a16="http://schemas.microsoft.com/office/drawing/2014/main" val="3003182203"/>
                    </a:ext>
                  </a:extLst>
                </a:gridCol>
                <a:gridCol w="2350898">
                  <a:extLst>
                    <a:ext uri="{9D8B030D-6E8A-4147-A177-3AD203B41FA5}">
                      <a16:colId xmlns:a16="http://schemas.microsoft.com/office/drawing/2014/main" val="230789228"/>
                    </a:ext>
                  </a:extLst>
                </a:gridCol>
                <a:gridCol w="1881996">
                  <a:extLst>
                    <a:ext uri="{9D8B030D-6E8A-4147-A177-3AD203B41FA5}">
                      <a16:colId xmlns:a16="http://schemas.microsoft.com/office/drawing/2014/main" val="1171031962"/>
                    </a:ext>
                  </a:extLst>
                </a:gridCol>
                <a:gridCol w="2405071">
                  <a:extLst>
                    <a:ext uri="{9D8B030D-6E8A-4147-A177-3AD203B41FA5}">
                      <a16:colId xmlns:a16="http://schemas.microsoft.com/office/drawing/2014/main" val="3328036950"/>
                    </a:ext>
                  </a:extLst>
                </a:gridCol>
              </a:tblGrid>
              <a:tr h="699685">
                <a:tc>
                  <a:txBody>
                    <a:bodyPr/>
                    <a:lstStyle/>
                    <a:p>
                      <a:pPr>
                        <a:lnSpc>
                          <a:spcPct val="85000"/>
                        </a:lnSpc>
                        <a:spcAft>
                          <a:spcPts val="300"/>
                        </a:spcAft>
                      </a:pP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Any direct financial payments including receipt of honoraria</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Membership on advisory boards or speaker’s bureaus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Funded grants or clinical trials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extLst>
                  <a:ext uri="{0D108BD9-81ED-4DB2-BD59-A6C34878D82A}">
                    <a16:rowId xmlns:a16="http://schemas.microsoft.com/office/drawing/2014/main" val="3963853567"/>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Marie Lordkipanidzé</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marR="0" lvl="0" indent="0" algn="ctr" defTabSz="914377" rtl="0" eaLnBrk="1" fontAlgn="auto" latinLnBrk="0" hangingPunct="1">
                        <a:lnSpc>
                          <a:spcPct val="85000"/>
                        </a:lnSpc>
                        <a:spcBef>
                          <a:spcPts val="0"/>
                        </a:spcBef>
                        <a:spcAft>
                          <a:spcPts val="300"/>
                        </a:spcAft>
                        <a:buClrTx/>
                        <a:buSzTx/>
                        <a:buFontTx/>
                        <a:buNone/>
                        <a:tabLst/>
                        <a:defRPr/>
                      </a:pPr>
                      <a:r>
                        <a:rPr lang="en-CA" sz="14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400" dirty="0"/>
                        <a:t>Stago</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lvl="0" algn="ctr">
                        <a:lnSpc>
                          <a:spcPct val="100000"/>
                        </a:lnSpc>
                        <a:spcBef>
                          <a:spcPts val="0"/>
                        </a:spcBef>
                        <a:spcAft>
                          <a:spcPts val="0"/>
                        </a:spcAft>
                        <a:buNone/>
                      </a:pPr>
                      <a:r>
                        <a:rPr lang="en-CA" sz="1500" b="0" i="0" u="none" strike="noStrike" noProof="0" dirty="0" err="1">
                          <a:solidFill>
                            <a:srgbClr val="000000"/>
                          </a:solidFill>
                          <a:latin typeface="Calibri"/>
                        </a:rPr>
                        <a:t>PhaseBio</a:t>
                      </a:r>
                      <a:r>
                        <a:rPr lang="en-CA" sz="1500" b="0" i="0" u="none" strike="noStrike" noProof="0" dirty="0">
                          <a:solidFill>
                            <a:srgbClr val="000000"/>
                          </a:solidFill>
                          <a:latin typeface="Calibri"/>
                        </a:rPr>
                        <a:t> Pharmaceuticals Inc</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187640076"/>
                  </a:ext>
                </a:extLst>
              </a:tr>
            </a:tbl>
          </a:graphicData>
        </a:graphic>
      </p:graphicFrame>
      <p:sp>
        <p:nvSpPr>
          <p:cNvPr id="6" name="Date Placeholder 5">
            <a:extLst>
              <a:ext uri="{FF2B5EF4-FFF2-40B4-BE49-F238E27FC236}">
                <a16:creationId xmlns:a16="http://schemas.microsoft.com/office/drawing/2014/main" id="{68C7C401-8D4E-7174-8171-7A3AB3535DA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0299017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p:txBody>
          <a:bodyPr>
            <a:normAutofit/>
          </a:bodyPr>
          <a:lstStyle/>
          <a:p>
            <a:pPr>
              <a:lnSpc>
                <a:spcPct val="90000"/>
              </a:lnSpc>
            </a:pPr>
            <a:r>
              <a:rPr lang="en-CA" sz="4000" dirty="0"/>
              <a:t>Case presentation</a:t>
            </a:r>
            <a:endParaRPr lang="en-CA" altLang="fr-FR" sz="2400" dirty="0"/>
          </a:p>
        </p:txBody>
      </p:sp>
      <p:sp>
        <p:nvSpPr>
          <p:cNvPr id="11" name="Text Placeholder 10">
            <a:extLst>
              <a:ext uri="{FF2B5EF4-FFF2-40B4-BE49-F238E27FC236}">
                <a16:creationId xmlns:a16="http://schemas.microsoft.com/office/drawing/2014/main" id="{218DA713-2878-BAC4-1E10-623831528298}"/>
              </a:ext>
            </a:extLst>
          </p:cNvPr>
          <p:cNvSpPr>
            <a:spLocks noGrp="1"/>
          </p:cNvSpPr>
          <p:nvPr>
            <p:ph type="body" sz="quarter" idx="15"/>
          </p:nvPr>
        </p:nvSpPr>
        <p:spPr/>
        <p:txBody>
          <a:bodyPr/>
          <a:lstStyle/>
          <a:p>
            <a:pPr marL="342900" marR="0" lvl="0" indent="-34290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CA" altLang="fr-FR" sz="2600" b="0" i="0" u="none" strike="noStrike" kern="1200" cap="none" spc="0" normalizeH="0" baseline="0" noProof="0" dirty="0">
                <a:ln>
                  <a:noFill/>
                </a:ln>
                <a:solidFill>
                  <a:prstClr val="black"/>
                </a:solidFill>
                <a:effectLst/>
                <a:uLnTx/>
                <a:uFillTx/>
                <a:latin typeface="Calibri"/>
                <a:ea typeface="+mn-ea"/>
                <a:cs typeface="+mn-cs"/>
              </a:rPr>
              <a:t>Blood lipids:</a:t>
            </a:r>
          </a:p>
          <a:p>
            <a:pPr marL="742950" marR="0" lvl="1" indent="-28575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Total cholesterol : 6,6 mmol/L</a:t>
            </a:r>
          </a:p>
          <a:p>
            <a:pPr marL="742950" marR="0" lvl="1" indent="-28575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CA" altLang="fr-FR" sz="1900" b="1" i="0" u="none" strike="noStrike" kern="1200" cap="none" spc="0" normalizeH="0" baseline="0" noProof="0" dirty="0">
                <a:ln>
                  <a:noFill/>
                </a:ln>
                <a:solidFill>
                  <a:srgbClr val="C00000"/>
                </a:solidFill>
                <a:effectLst/>
                <a:uLnTx/>
                <a:uFillTx/>
                <a:latin typeface="Calibri"/>
                <a:ea typeface="+mn-ea"/>
                <a:cs typeface="+mn-cs"/>
              </a:rPr>
              <a:t>LDL : 4,8 mmol/L</a:t>
            </a:r>
          </a:p>
          <a:p>
            <a:pPr marL="742950" marR="0" lvl="1" indent="-28575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HDL : 0,96 mmol/L</a:t>
            </a:r>
          </a:p>
          <a:p>
            <a:pPr marL="742950" marR="0" lvl="1" indent="-285750" algn="l" defTabSz="914400" rtl="0" eaLnBrk="1" fontAlgn="auto" latinLnBrk="0" hangingPunct="1">
              <a:lnSpc>
                <a:spcPct val="80000"/>
              </a:lnSpc>
              <a:spcBef>
                <a:spcPct val="20000"/>
              </a:spcBef>
              <a:spcAft>
                <a:spcPts val="0"/>
              </a:spcAft>
              <a:buClrTx/>
              <a:buSzTx/>
              <a:buFont typeface="Arial" panose="020B0604020202020204" pitchFamily="34" charset="0"/>
              <a:buChar char="–"/>
              <a:tabLst/>
              <a:defRPr/>
            </a:pP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TG : 3,9 mmol/L</a:t>
            </a:r>
          </a:p>
          <a:p>
            <a:pPr marL="257175" marR="0" lvl="1" indent="-25717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altLang="fr-FR" sz="1900" b="1" i="0" u="none" strike="noStrike" kern="1200" cap="none" spc="0" normalizeH="0" baseline="0" noProof="0" dirty="0">
                <a:ln>
                  <a:noFill/>
                </a:ln>
                <a:solidFill>
                  <a:srgbClr val="F79646">
                    <a:lumMod val="75000"/>
                  </a:srgbClr>
                </a:solidFill>
                <a:effectLst/>
                <a:uLnTx/>
                <a:uFillTx/>
                <a:latin typeface="Calibri"/>
                <a:ea typeface="+mn-ea"/>
                <a:cs typeface="+mn-cs"/>
              </a:rPr>
              <a:t>Fasting glucose : 6,3 mmol/L</a:t>
            </a:r>
          </a:p>
          <a:p>
            <a:pPr marL="257175" marR="0" lvl="1" indent="-25717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CA" altLang="fr-FR" sz="1700" b="1" i="0" u="none" strike="noStrike" kern="1200" cap="none" spc="0" normalizeH="0" baseline="0" noProof="0" dirty="0">
              <a:ln>
                <a:noFill/>
              </a:ln>
              <a:solidFill>
                <a:srgbClr val="F79646">
                  <a:lumMod val="75000"/>
                </a:srgbClr>
              </a:solidFill>
              <a:effectLst/>
              <a:uLnTx/>
              <a:uFillTx/>
              <a:latin typeface="Calibri"/>
              <a:ea typeface="+mn-ea"/>
              <a:cs typeface="+mn-cs"/>
            </a:endParaRPr>
          </a:p>
          <a:p>
            <a:pPr marL="257175" marR="0" lvl="1" indent="-25717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altLang="fr-FR" sz="2600" b="0" i="0" u="none" strike="noStrike" kern="1200" cap="none" spc="0" normalizeH="0" baseline="0" noProof="0" dirty="0">
                <a:ln>
                  <a:noFill/>
                </a:ln>
                <a:solidFill>
                  <a:prstClr val="black"/>
                </a:solidFill>
                <a:effectLst/>
                <a:uLnTx/>
                <a:uFillTx/>
                <a:latin typeface="Calibri"/>
                <a:ea typeface="+mn-ea"/>
                <a:cs typeface="+mn-cs"/>
              </a:rPr>
              <a:t>No history of bleeding</a:t>
            </a:r>
          </a:p>
          <a:p>
            <a:pPr marL="257175" marR="0" lvl="1" indent="-257175"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CA" altLang="fr-FR" sz="2600" b="0" i="0" u="none" strike="noStrike" kern="1200" cap="none" spc="0" normalizeH="0" baseline="0" noProof="0" dirty="0">
                <a:ln>
                  <a:noFill/>
                </a:ln>
                <a:solidFill>
                  <a:prstClr val="black"/>
                </a:solidFill>
                <a:effectLst/>
                <a:uLnTx/>
                <a:uFillTx/>
                <a:latin typeface="Calibri"/>
                <a:ea typeface="+mn-ea"/>
                <a:cs typeface="+mn-cs"/>
              </a:rPr>
              <a:t>Estimated CV risk:</a:t>
            </a:r>
          </a:p>
          <a:p>
            <a:pPr marL="514350" marR="0" lvl="2" indent="-214313" algn="l" defTabSz="914400" rtl="0" eaLnBrk="1" fontAlgn="auto" latinLnBrk="0" hangingPunct="1">
              <a:lnSpc>
                <a:spcPct val="100000"/>
              </a:lnSpc>
              <a:spcBef>
                <a:spcPct val="20000"/>
              </a:spcBef>
              <a:spcAft>
                <a:spcPts val="0"/>
              </a:spcAft>
              <a:buClrTx/>
              <a:buSzTx/>
              <a:buFontTx/>
              <a:buChar char="-"/>
              <a:tabLst/>
              <a:defRPr/>
            </a:pP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Framingham: 34-43%</a:t>
            </a:r>
          </a:p>
          <a:p>
            <a:pPr marL="514350" marR="0" lvl="2" indent="-214313" algn="l" defTabSz="914400" rtl="0" eaLnBrk="1" fontAlgn="auto" latinLnBrk="0" hangingPunct="1">
              <a:lnSpc>
                <a:spcPct val="100000"/>
              </a:lnSpc>
              <a:spcBef>
                <a:spcPct val="20000"/>
              </a:spcBef>
              <a:spcAft>
                <a:spcPts val="0"/>
              </a:spcAft>
              <a:buClrTx/>
              <a:buSzTx/>
              <a:buFontTx/>
              <a:buChar char="-"/>
              <a:tabLst/>
              <a:defRPr/>
            </a:pP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ACC/AHA ASCVD: 15%</a:t>
            </a:r>
          </a:p>
          <a:p>
            <a:pPr marL="514350" marR="0" lvl="2" indent="-214313" algn="l" defTabSz="914400" rtl="0" eaLnBrk="1" fontAlgn="auto" latinLnBrk="0" hangingPunct="1">
              <a:lnSpc>
                <a:spcPct val="100000"/>
              </a:lnSpc>
              <a:spcBef>
                <a:spcPct val="20000"/>
              </a:spcBef>
              <a:spcAft>
                <a:spcPts val="0"/>
              </a:spcAft>
              <a:buClrTx/>
              <a:buSzTx/>
              <a:buFontTx/>
              <a:buChar char="-"/>
              <a:tabLst/>
              <a:defRPr/>
            </a:pP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Cardiovascular age: 72 </a:t>
            </a:r>
            <a:r>
              <a:rPr kumimoji="0" lang="en-CA" altLang="fr-FR" sz="1900" b="0" i="0" u="none" strike="noStrike" kern="1200" cap="none" spc="0" normalizeH="0" baseline="0" noProof="0" dirty="0" err="1">
                <a:ln>
                  <a:noFill/>
                </a:ln>
                <a:solidFill>
                  <a:prstClr val="black"/>
                </a:solidFill>
                <a:effectLst/>
                <a:uLnTx/>
                <a:uFillTx/>
                <a:latin typeface="Calibri"/>
                <a:ea typeface="+mn-ea"/>
                <a:cs typeface="+mn-cs"/>
              </a:rPr>
              <a:t>y.o</a:t>
            </a: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CA" sz="2600" b="0" i="0" u="none" strike="noStrike" kern="1200" cap="none" spc="0" normalizeH="0" baseline="0" noProof="0" dirty="0">
              <a:ln>
                <a:noFill/>
              </a:ln>
              <a:solidFill>
                <a:prstClr val="black"/>
              </a:solidFill>
              <a:effectLst/>
              <a:uLnTx/>
              <a:uFillTx/>
              <a:latin typeface="Calibri"/>
              <a:ea typeface="+mn-ea"/>
              <a:cs typeface="+mn-cs"/>
            </a:endParaRPr>
          </a:p>
          <a:p>
            <a:endParaRPr lang="en-CA" dirty="0"/>
          </a:p>
        </p:txBody>
      </p:sp>
      <p:sp>
        <p:nvSpPr>
          <p:cNvPr id="13" name="Text Placeholder 12">
            <a:extLst>
              <a:ext uri="{FF2B5EF4-FFF2-40B4-BE49-F238E27FC236}">
                <a16:creationId xmlns:a16="http://schemas.microsoft.com/office/drawing/2014/main" id="{8AEBA336-9365-0A6D-0E85-6EDC2F57CFC7}"/>
              </a:ext>
            </a:extLst>
          </p:cNvPr>
          <p:cNvSpPr>
            <a:spLocks noGrp="1"/>
          </p:cNvSpPr>
          <p:nvPr>
            <p:ph type="body" sz="quarter" idx="14"/>
          </p:nvPr>
        </p:nvSpPr>
        <p:spPr/>
        <p:txBody>
          <a:bodyPr/>
          <a:lstStyle/>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CA" altLang="zh-CN" sz="2600" b="0" i="0" u="none" strike="noStrike" kern="1200" cap="none" spc="0" normalizeH="0" baseline="0" noProof="0" dirty="0">
                <a:ln>
                  <a:noFill/>
                </a:ln>
                <a:solidFill>
                  <a:prstClr val="black"/>
                </a:solidFill>
                <a:effectLst/>
                <a:uLnTx/>
                <a:uFillTx/>
                <a:latin typeface="Calibri"/>
                <a:ea typeface="SimSun" pitchFamily="2" charset="-122"/>
                <a:cs typeface="+mn-cs"/>
              </a:rPr>
              <a:t>53 </a:t>
            </a:r>
            <a:r>
              <a:rPr kumimoji="0" lang="en-CA" altLang="zh-CN" sz="2600" b="0" i="0" u="none" strike="noStrike" kern="1200" cap="none" spc="0" normalizeH="0" baseline="0" noProof="0" dirty="0" err="1">
                <a:ln>
                  <a:noFill/>
                </a:ln>
                <a:solidFill>
                  <a:prstClr val="black"/>
                </a:solidFill>
                <a:effectLst/>
                <a:uLnTx/>
                <a:uFillTx/>
                <a:latin typeface="Calibri"/>
                <a:ea typeface="SimSun" pitchFamily="2" charset="-122"/>
                <a:cs typeface="+mn-cs"/>
              </a:rPr>
              <a:t>y.o</a:t>
            </a:r>
            <a:r>
              <a:rPr kumimoji="0" lang="en-CA" altLang="zh-CN" sz="2600" b="0" i="0" u="none" strike="noStrike" kern="1200" cap="none" spc="0" normalizeH="0" baseline="0" noProof="0" dirty="0">
                <a:ln>
                  <a:noFill/>
                </a:ln>
                <a:solidFill>
                  <a:prstClr val="black"/>
                </a:solidFill>
                <a:effectLst/>
                <a:uLnTx/>
                <a:uFillTx/>
                <a:latin typeface="Calibri"/>
                <a:ea typeface="SimSun" pitchFamily="2" charset="-122"/>
                <a:cs typeface="+mn-cs"/>
              </a:rPr>
              <a:t>. male seen in outpatient clinic</a:t>
            </a:r>
          </a:p>
          <a:p>
            <a:pPr marL="342900" marR="0" lvl="0" indent="-3429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CA" altLang="zh-CN" sz="2600" b="0" i="0" u="none" strike="noStrike" kern="1200" cap="none" spc="0" normalizeH="0" baseline="0" noProof="0" dirty="0">
                <a:ln>
                  <a:noFill/>
                </a:ln>
                <a:solidFill>
                  <a:prstClr val="black"/>
                </a:solidFill>
                <a:effectLst/>
                <a:uLnTx/>
                <a:uFillTx/>
                <a:latin typeface="Calibri"/>
                <a:ea typeface="SimSun" pitchFamily="2" charset="-122"/>
                <a:cs typeface="+mn-cs"/>
              </a:rPr>
              <a:t>Previous medical history:</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No established ASCVD</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CA" altLang="fr-FR" sz="1900" b="1" i="0" u="none" strike="noStrike" kern="1200" cap="none" spc="0" normalizeH="0" baseline="0" noProof="0" dirty="0">
                <a:ln>
                  <a:noFill/>
                </a:ln>
                <a:solidFill>
                  <a:srgbClr val="C00000"/>
                </a:solidFill>
                <a:effectLst/>
                <a:uLnTx/>
                <a:uFillTx/>
                <a:latin typeface="Calibri"/>
                <a:ea typeface="+mn-ea"/>
                <a:cs typeface="+mn-cs"/>
              </a:rPr>
              <a:t>Hypertension </a:t>
            </a: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(BP = 130/84) treated with ramipril 5 mg once daily</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History of </a:t>
            </a:r>
            <a:r>
              <a:rPr kumimoji="0" lang="en-CA" altLang="fr-FR" sz="1900" b="1" i="0" u="none" strike="noStrike" kern="1200" cap="none" spc="0" normalizeH="0" baseline="0" noProof="0" dirty="0">
                <a:ln>
                  <a:noFill/>
                </a:ln>
                <a:solidFill>
                  <a:srgbClr val="00B050"/>
                </a:solidFill>
                <a:effectLst/>
                <a:uLnTx/>
                <a:uFillTx/>
                <a:latin typeface="Calibri"/>
                <a:ea typeface="+mn-ea"/>
                <a:cs typeface="+mn-cs"/>
              </a:rPr>
              <a:t>smoking, stopped </a:t>
            </a:r>
            <a:br>
              <a:rPr kumimoji="0" lang="en-CA" altLang="fr-FR" sz="1900" b="1" i="0" u="none" strike="noStrike" kern="1200" cap="none" spc="0" normalizeH="0" baseline="0" noProof="0" dirty="0">
                <a:ln>
                  <a:noFill/>
                </a:ln>
                <a:solidFill>
                  <a:srgbClr val="00B050"/>
                </a:solidFill>
                <a:effectLst/>
                <a:uLnTx/>
                <a:uFillTx/>
                <a:latin typeface="Calibri"/>
                <a:ea typeface="+mn-ea"/>
                <a:cs typeface="+mn-cs"/>
              </a:rPr>
            </a:b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3 years ago</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Alcohol: occasional</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CA" altLang="fr-FR" sz="1900" b="1" i="0" u="none" strike="noStrike" kern="1200" cap="none" spc="0" normalizeH="0" baseline="0" noProof="0" dirty="0">
                <a:ln>
                  <a:noFill/>
                </a:ln>
                <a:solidFill>
                  <a:srgbClr val="C00000"/>
                </a:solidFill>
                <a:effectLst/>
                <a:uLnTx/>
                <a:uFillTx/>
                <a:latin typeface="Calibri"/>
                <a:ea typeface="+mn-ea"/>
                <a:cs typeface="+mn-cs"/>
              </a:rPr>
              <a:t>Waist circumference : 105 cm</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Weight : 90 kg, Height : 1,80 m </a:t>
            </a:r>
            <a:br>
              <a:rPr kumimoji="0" lang="en-CA" altLang="fr-FR" sz="1900" b="0" i="0" u="none" strike="noStrike" kern="1200" cap="none" spc="0" normalizeH="0" baseline="0" noProof="0" dirty="0">
                <a:ln>
                  <a:noFill/>
                </a:ln>
                <a:solidFill>
                  <a:prstClr val="black"/>
                </a:solidFill>
                <a:effectLst/>
                <a:uLnTx/>
                <a:uFillTx/>
                <a:latin typeface="Calibri"/>
                <a:ea typeface="+mn-ea"/>
                <a:cs typeface="+mn-cs"/>
              </a:rPr>
            </a:b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	→ </a:t>
            </a:r>
            <a:r>
              <a:rPr kumimoji="0" lang="en-CA" altLang="fr-FR" sz="1900" b="1" i="0" u="none" strike="noStrike" kern="1200" cap="none" spc="0" normalizeH="0" baseline="0" noProof="0" dirty="0">
                <a:ln>
                  <a:noFill/>
                </a:ln>
                <a:solidFill>
                  <a:srgbClr val="C00000"/>
                </a:solidFill>
                <a:effectLst/>
                <a:uLnTx/>
                <a:uFillTx/>
                <a:latin typeface="Calibri"/>
                <a:ea typeface="+mn-ea"/>
                <a:cs typeface="+mn-cs"/>
              </a:rPr>
              <a:t>BMI= 27,8 kg/m</a:t>
            </a:r>
            <a:r>
              <a:rPr kumimoji="0" lang="en-CA" altLang="fr-FR" sz="1900" b="1" i="0" u="none" strike="noStrike" kern="1200" cap="none" spc="0" normalizeH="0" baseline="30000" noProof="0" dirty="0">
                <a:ln>
                  <a:noFill/>
                </a:ln>
                <a:solidFill>
                  <a:srgbClr val="C00000"/>
                </a:solidFill>
                <a:effectLst/>
                <a:uLnTx/>
                <a:uFillTx/>
                <a:latin typeface="Calibri"/>
                <a:ea typeface="+mn-ea"/>
                <a:cs typeface="+mn-cs"/>
              </a:rPr>
              <a:t>2</a:t>
            </a:r>
          </a:p>
          <a:p>
            <a:pPr marL="742950" marR="0" lvl="1" indent="-28575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CA" altLang="fr-FR" sz="1900" b="1" i="0" u="none" strike="noStrike" kern="1200" cap="none" spc="0" normalizeH="0" baseline="0" noProof="0" dirty="0">
                <a:ln>
                  <a:noFill/>
                </a:ln>
                <a:solidFill>
                  <a:srgbClr val="C00000"/>
                </a:solidFill>
                <a:effectLst/>
                <a:uLnTx/>
                <a:uFillTx/>
                <a:latin typeface="Calibri"/>
                <a:ea typeface="+mn-ea"/>
                <a:cs typeface="+mn-cs"/>
              </a:rPr>
              <a:t>Family history: </a:t>
            </a:r>
            <a:r>
              <a:rPr kumimoji="0" lang="en-CA" altLang="fr-FR" sz="1900" b="0" i="0" u="none" strike="noStrike" kern="1200" cap="none" spc="0" normalizeH="0" baseline="0" noProof="0" dirty="0">
                <a:ln>
                  <a:noFill/>
                </a:ln>
                <a:solidFill>
                  <a:prstClr val="black"/>
                </a:solidFill>
                <a:effectLst/>
                <a:uLnTx/>
                <a:uFillTx/>
                <a:latin typeface="Calibri"/>
                <a:ea typeface="+mn-ea"/>
                <a:cs typeface="+mn-cs"/>
              </a:rPr>
              <a:t>Father had MI at age 57, and mother had angina starting at age 51</a:t>
            </a:r>
          </a:p>
          <a:p>
            <a:endParaRPr lang="en-CA" dirty="0"/>
          </a:p>
        </p:txBody>
      </p:sp>
      <p:sp>
        <p:nvSpPr>
          <p:cNvPr id="14" name="Ellipse 4">
            <a:extLst>
              <a:ext uri="{FF2B5EF4-FFF2-40B4-BE49-F238E27FC236}">
                <a16:creationId xmlns:a16="http://schemas.microsoft.com/office/drawing/2014/main" id="{F1C1829A-0E02-EB71-A826-87C5C781B748}"/>
              </a:ext>
            </a:extLst>
          </p:cNvPr>
          <p:cNvSpPr/>
          <p:nvPr/>
        </p:nvSpPr>
        <p:spPr>
          <a:xfrm>
            <a:off x="9715500" y="3831811"/>
            <a:ext cx="1295400" cy="1096888"/>
          </a:xfrm>
          <a:prstGeom prst="ellipse">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dirty="0">
                <a:solidFill>
                  <a:srgbClr val="C00000"/>
                </a:solidFill>
              </a:rPr>
              <a:t>Moderate to high risk</a:t>
            </a:r>
          </a:p>
        </p:txBody>
      </p:sp>
    </p:spTree>
    <p:extLst>
      <p:ext uri="{BB962C8B-B14F-4D97-AF65-F5344CB8AC3E}">
        <p14:creationId xmlns:p14="http://schemas.microsoft.com/office/powerpoint/2010/main" val="3415756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1D2F21-0424-5A43-2138-25284F4AEC6F}"/>
              </a:ext>
            </a:extLst>
          </p:cNvPr>
          <p:cNvSpPr>
            <a:spLocks noGrp="1"/>
          </p:cNvSpPr>
          <p:nvPr>
            <p:ph type="body" sz="quarter" idx="14"/>
          </p:nvPr>
        </p:nvSpPr>
        <p:spPr/>
        <p:txBody>
          <a:bodyPr/>
          <a:lstStyle/>
          <a:p>
            <a:r>
              <a:rPr lang="en-CA" dirty="0"/>
              <a:t>Would you initiate ASA in primary prevention in this patient?</a:t>
            </a:r>
          </a:p>
          <a:p>
            <a:pPr marL="914388" lvl="1" indent="-457200">
              <a:buFont typeface="+mj-lt"/>
              <a:buAutoNum type="alphaUcPeriod"/>
            </a:pPr>
            <a:r>
              <a:rPr lang="en-CA" dirty="0"/>
              <a:t>Yes</a:t>
            </a:r>
          </a:p>
          <a:p>
            <a:pPr marL="914388" lvl="1" indent="-457200">
              <a:buFont typeface="+mj-lt"/>
              <a:buAutoNum type="alphaUcPeriod"/>
            </a:pPr>
            <a:r>
              <a:rPr lang="en-CA" dirty="0"/>
              <a:t>No</a:t>
            </a:r>
          </a:p>
          <a:p>
            <a:pPr marL="914388" lvl="1" indent="-457200">
              <a:buFont typeface="+mj-lt"/>
              <a:buAutoNum type="alphaUcPeriod"/>
            </a:pPr>
            <a:r>
              <a:rPr lang="en-US" dirty="0"/>
              <a:t>Not right away, would attempt cardiovascular risk management first</a:t>
            </a:r>
          </a:p>
          <a:p>
            <a:pPr marL="914388" lvl="1" indent="-457200">
              <a:buFont typeface="+mj-lt"/>
              <a:buAutoNum type="alphaUcPeriod"/>
            </a:pPr>
            <a:r>
              <a:rPr lang="en-CA" dirty="0"/>
              <a:t>It would depend on patient preferences</a:t>
            </a:r>
          </a:p>
          <a:p>
            <a:pPr marL="457188" lvl="1" indent="0">
              <a:buNone/>
            </a:pPr>
            <a:endParaRPr lang="en-CA" dirty="0"/>
          </a:p>
          <a:p>
            <a:endParaRPr lang="en-CA" dirty="0"/>
          </a:p>
        </p:txBody>
      </p:sp>
      <p:sp>
        <p:nvSpPr>
          <p:cNvPr id="6" name="Content Placeholder 5">
            <a:extLst>
              <a:ext uri="{FF2B5EF4-FFF2-40B4-BE49-F238E27FC236}">
                <a16:creationId xmlns:a16="http://schemas.microsoft.com/office/drawing/2014/main" id="{D0D7FF3D-8280-9750-EF81-4755ADD219F4}"/>
              </a:ext>
            </a:extLst>
          </p:cNvPr>
          <p:cNvSpPr>
            <a:spLocks noGrp="1"/>
          </p:cNvSpPr>
          <p:nvPr>
            <p:ph idx="1"/>
          </p:nvPr>
        </p:nvSpPr>
        <p:spPr/>
        <p:txBody>
          <a:bodyPr/>
          <a:lstStyle/>
          <a:p>
            <a:r>
              <a:rPr lang="en-CA" dirty="0"/>
              <a:t>Survey</a:t>
            </a:r>
          </a:p>
        </p:txBody>
      </p:sp>
      <p:sp>
        <p:nvSpPr>
          <p:cNvPr id="7" name="Date Placeholder 6">
            <a:extLst>
              <a:ext uri="{FF2B5EF4-FFF2-40B4-BE49-F238E27FC236}">
                <a16:creationId xmlns:a16="http://schemas.microsoft.com/office/drawing/2014/main" id="{4621CBDE-CD98-2FCE-A543-02EE15E2E826}"/>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528236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F647F62-9E3D-6977-F4E2-7BB942A80267}"/>
              </a:ext>
            </a:extLst>
          </p:cNvPr>
          <p:cNvSpPr>
            <a:spLocks noGrp="1"/>
          </p:cNvSpPr>
          <p:nvPr>
            <p:ph type="body" sz="quarter" idx="14"/>
          </p:nvPr>
        </p:nvSpPr>
        <p:spPr/>
        <p:txBody>
          <a:bodyPr/>
          <a:lstStyle/>
          <a:p>
            <a:r>
              <a:rPr lang="en-US" dirty="0"/>
              <a:t>We recommend against the </a:t>
            </a:r>
            <a:r>
              <a:rPr lang="en-US" b="1" u="sng" dirty="0"/>
              <a:t>routine</a:t>
            </a:r>
            <a:r>
              <a:rPr lang="en-US" dirty="0"/>
              <a:t> use of ASA for primary prevention of ASCVD </a:t>
            </a:r>
            <a:r>
              <a:rPr lang="en-US" b="1" i="1" dirty="0"/>
              <a:t>regardless</a:t>
            </a:r>
            <a:r>
              <a:rPr lang="en-US" dirty="0"/>
              <a:t> of sex, age or diabetes, in patients without atherosclerotic cardiovascular disease (Strong recommendation; High quality of evidence)</a:t>
            </a:r>
            <a:endParaRPr lang="en-CA" dirty="0"/>
          </a:p>
          <a:p>
            <a:endParaRPr lang="en-CA" dirty="0"/>
          </a:p>
        </p:txBody>
      </p:sp>
      <p:sp>
        <p:nvSpPr>
          <p:cNvPr id="4" name="Content Placeholder 3">
            <a:extLst>
              <a:ext uri="{FF2B5EF4-FFF2-40B4-BE49-F238E27FC236}">
                <a16:creationId xmlns:a16="http://schemas.microsoft.com/office/drawing/2014/main" id="{97887AEF-6B68-6083-F90F-280EE791EDD1}"/>
              </a:ext>
            </a:extLst>
          </p:cNvPr>
          <p:cNvSpPr>
            <a:spLocks noGrp="1"/>
          </p:cNvSpPr>
          <p:nvPr>
            <p:ph idx="1"/>
          </p:nvPr>
        </p:nvSpPr>
        <p:spPr/>
        <p:txBody>
          <a:bodyPr/>
          <a:lstStyle/>
          <a:p>
            <a:pPr marL="0" indent="0" algn="ctr">
              <a:buNone/>
            </a:pPr>
            <a:r>
              <a:rPr lang="en-US" dirty="0"/>
              <a:t>Recommendation</a:t>
            </a:r>
            <a:endParaRPr lang="en-CA" dirty="0"/>
          </a:p>
        </p:txBody>
      </p:sp>
      <p:sp>
        <p:nvSpPr>
          <p:cNvPr id="7" name="Date Placeholder 6">
            <a:extLst>
              <a:ext uri="{FF2B5EF4-FFF2-40B4-BE49-F238E27FC236}">
                <a16:creationId xmlns:a16="http://schemas.microsoft.com/office/drawing/2014/main" id="{681429EF-A09D-4634-9CF5-960D9DBBCE5C}"/>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2737621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A29497D-3E34-AB0C-5D66-5BB1B79841A2}"/>
              </a:ext>
            </a:extLst>
          </p:cNvPr>
          <p:cNvSpPr>
            <a:spLocks noGrp="1"/>
          </p:cNvSpPr>
          <p:nvPr>
            <p:ph type="body" sz="quarter" idx="14"/>
          </p:nvPr>
        </p:nvSpPr>
        <p:spPr/>
        <p:txBody>
          <a:bodyPr/>
          <a:lstStyle/>
          <a:p>
            <a:r>
              <a:rPr lang="en-US" dirty="0"/>
              <a:t>The use of ASA for primary prevention of ASCVD </a:t>
            </a:r>
            <a:r>
              <a:rPr lang="en-US" b="1" dirty="0"/>
              <a:t>may be appropriate</a:t>
            </a:r>
            <a:r>
              <a:rPr lang="en-US" dirty="0"/>
              <a:t> in certain individuals deemed to be at </a:t>
            </a:r>
            <a:r>
              <a:rPr lang="en-US" b="1" dirty="0">
                <a:solidFill>
                  <a:srgbClr val="00B050"/>
                </a:solidFill>
              </a:rPr>
              <a:t>high ASCVD risk </a:t>
            </a:r>
            <a:r>
              <a:rPr lang="en-US" dirty="0"/>
              <a:t>but with </a:t>
            </a:r>
            <a:r>
              <a:rPr lang="en-US" b="1" dirty="0">
                <a:solidFill>
                  <a:srgbClr val="FF0000"/>
                </a:solidFill>
              </a:rPr>
              <a:t>low bleeding risk </a:t>
            </a:r>
            <a:r>
              <a:rPr lang="en-US" dirty="0"/>
              <a:t>in the context of a </a:t>
            </a:r>
            <a:r>
              <a:rPr lang="en-US" b="1" dirty="0"/>
              <a:t>patient-centered, informed, shared decision-making process</a:t>
            </a:r>
            <a:endParaRPr lang="en-CA" b="1" dirty="0"/>
          </a:p>
          <a:p>
            <a:endParaRPr lang="en-CA" dirty="0"/>
          </a:p>
        </p:txBody>
      </p:sp>
      <p:sp>
        <p:nvSpPr>
          <p:cNvPr id="4" name="Content Placeholder 3">
            <a:extLst>
              <a:ext uri="{FF2B5EF4-FFF2-40B4-BE49-F238E27FC236}">
                <a16:creationId xmlns:a16="http://schemas.microsoft.com/office/drawing/2014/main" id="{97887AEF-6B68-6083-F90F-280EE791EDD1}"/>
              </a:ext>
            </a:extLst>
          </p:cNvPr>
          <p:cNvSpPr>
            <a:spLocks noGrp="1"/>
          </p:cNvSpPr>
          <p:nvPr>
            <p:ph idx="1"/>
          </p:nvPr>
        </p:nvSpPr>
        <p:spPr/>
        <p:txBody>
          <a:bodyPr/>
          <a:lstStyle/>
          <a:p>
            <a:pPr marL="0" indent="0" algn="ctr">
              <a:buNone/>
            </a:pPr>
            <a:r>
              <a:rPr lang="en-US" dirty="0"/>
              <a:t>Best practice statement</a:t>
            </a:r>
            <a:endParaRPr lang="en-CA" b="1" dirty="0"/>
          </a:p>
        </p:txBody>
      </p:sp>
      <p:sp>
        <p:nvSpPr>
          <p:cNvPr id="7" name="Date Placeholder 6">
            <a:extLst>
              <a:ext uri="{FF2B5EF4-FFF2-40B4-BE49-F238E27FC236}">
                <a16:creationId xmlns:a16="http://schemas.microsoft.com/office/drawing/2014/main" id="{76BAE9E3-202D-B808-26ED-0799989C1113}"/>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5742933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C452C4F5-A040-3D48-941D-8390036DDF5D}"/>
              </a:ext>
            </a:extLst>
          </p:cNvPr>
          <p:cNvSpPr>
            <a:spLocks noGrp="1"/>
          </p:cNvSpPr>
          <p:nvPr>
            <p:ph idx="1"/>
          </p:nvPr>
        </p:nvSpPr>
        <p:spPr>
          <a:xfrm>
            <a:off x="1371600" y="215582"/>
            <a:ext cx="9067800" cy="729179"/>
          </a:xfrm>
        </p:spPr>
        <p:txBody>
          <a:bodyPr/>
          <a:lstStyle/>
          <a:p>
            <a:pPr algn="ctr"/>
            <a:r>
              <a:rPr lang="en-US" sz="4000" dirty="0"/>
              <a:t>Consistent reduction in major adverse cardiac events</a:t>
            </a:r>
            <a:endParaRPr lang="en-CA" sz="4000" dirty="0"/>
          </a:p>
        </p:txBody>
      </p:sp>
      <p:grpSp>
        <p:nvGrpSpPr>
          <p:cNvPr id="13" name="Groupe 12"/>
          <p:cNvGrpSpPr/>
          <p:nvPr/>
        </p:nvGrpSpPr>
        <p:grpSpPr>
          <a:xfrm>
            <a:off x="1752600" y="1828800"/>
            <a:ext cx="8686800" cy="3352800"/>
            <a:chOff x="-81025" y="1266444"/>
            <a:chExt cx="12157443" cy="4463024"/>
          </a:xfrm>
        </p:grpSpPr>
        <p:pic>
          <p:nvPicPr>
            <p:cNvPr id="9" name="Picture 2" descr="A picture containing text, receipt, screenshot, font&#10;&#10;Description automatically generated">
              <a:extLst>
                <a:ext uri="{FF2B5EF4-FFF2-40B4-BE49-F238E27FC236}">
                  <a16:creationId xmlns:a16="http://schemas.microsoft.com/office/drawing/2014/main" id="{26F23B61-A665-D648-A1B4-8404915E4E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25" y="1266444"/>
              <a:ext cx="9880785" cy="4463024"/>
            </a:xfrm>
            <a:prstGeom prst="rect">
              <a:avLst/>
            </a:prstGeom>
          </p:spPr>
        </p:pic>
        <p:pic>
          <p:nvPicPr>
            <p:cNvPr id="10" name="Picture 5" descr="A picture containing text, screenshot, design&#10;&#10;Description automatically generated">
              <a:extLst>
                <a:ext uri="{FF2B5EF4-FFF2-40B4-BE49-F238E27FC236}">
                  <a16:creationId xmlns:a16="http://schemas.microsoft.com/office/drawing/2014/main" id="{CCA9CEC0-9E2F-F947-BD5F-AF4648CE795B}"/>
                </a:ext>
              </a:extLst>
            </p:cNvPr>
            <p:cNvPicPr>
              <a:picLocks noChangeAspect="1"/>
            </p:cNvPicPr>
            <p:nvPr/>
          </p:nvPicPr>
          <p:blipFill rotWithShape="1">
            <a:blip r:embed="rId3"/>
            <a:srcRect l="4471" t="24894" r="70763" b="10802"/>
            <a:stretch/>
          </p:blipFill>
          <p:spPr>
            <a:xfrm>
              <a:off x="9668231" y="1988868"/>
              <a:ext cx="2292686" cy="3352359"/>
            </a:xfrm>
            <a:prstGeom prst="rect">
              <a:avLst/>
            </a:prstGeom>
          </p:spPr>
        </p:pic>
        <p:pic>
          <p:nvPicPr>
            <p:cNvPr id="11" name="Picture 6" descr="A picture containing text, screenshot, design&#10;&#10;Description automatically generated">
              <a:extLst>
                <a:ext uri="{FF2B5EF4-FFF2-40B4-BE49-F238E27FC236}">
                  <a16:creationId xmlns:a16="http://schemas.microsoft.com/office/drawing/2014/main" id="{BD330682-71DD-BF4F-B761-F35290FF7F40}"/>
                </a:ext>
              </a:extLst>
            </p:cNvPr>
            <p:cNvPicPr>
              <a:picLocks noChangeAspect="1"/>
            </p:cNvPicPr>
            <p:nvPr/>
          </p:nvPicPr>
          <p:blipFill rotWithShape="1">
            <a:blip r:embed="rId4"/>
            <a:srcRect l="4560" t="2602" r="70812" b="86189"/>
            <a:stretch/>
          </p:blipFill>
          <p:spPr>
            <a:xfrm>
              <a:off x="9598868" y="1704934"/>
              <a:ext cx="1109892" cy="283933"/>
            </a:xfrm>
            <a:prstGeom prst="rect">
              <a:avLst/>
            </a:prstGeom>
          </p:spPr>
        </p:pic>
        <p:pic>
          <p:nvPicPr>
            <p:cNvPr id="12" name="Picture 7" descr="A picture containing text, screenshot, design&#10;&#10;Description automatically generated">
              <a:extLst>
                <a:ext uri="{FF2B5EF4-FFF2-40B4-BE49-F238E27FC236}">
                  <a16:creationId xmlns:a16="http://schemas.microsoft.com/office/drawing/2014/main" id="{6B02BB3C-E3A2-E342-BA8E-149B02D9D057}"/>
                </a:ext>
              </a:extLst>
            </p:cNvPr>
            <p:cNvPicPr>
              <a:picLocks noChangeAspect="1"/>
            </p:cNvPicPr>
            <p:nvPr/>
          </p:nvPicPr>
          <p:blipFill rotWithShape="1">
            <a:blip r:embed="rId4"/>
            <a:srcRect l="33923" t="2602" r="35728" b="86189"/>
            <a:stretch/>
          </p:blipFill>
          <p:spPr>
            <a:xfrm>
              <a:off x="10708760" y="1704935"/>
              <a:ext cx="1367658" cy="283933"/>
            </a:xfrm>
            <a:prstGeom prst="rect">
              <a:avLst/>
            </a:prstGeom>
          </p:spPr>
        </p:pic>
      </p:grpSp>
      <p:sp>
        <p:nvSpPr>
          <p:cNvPr id="14" name="Text Box 11"/>
          <p:cNvSpPr txBox="1">
            <a:spLocks noChangeArrowheads="1"/>
          </p:cNvSpPr>
          <p:nvPr/>
        </p:nvSpPr>
        <p:spPr bwMode="auto">
          <a:xfrm>
            <a:off x="1676400" y="6157043"/>
            <a:ext cx="6019800" cy="307777"/>
          </a:xfrm>
          <a:prstGeom prst="rect">
            <a:avLst/>
          </a:prstGeom>
          <a:noFill/>
          <a:ln w="9525">
            <a:noFill/>
            <a:miter lim="800000"/>
            <a:headEnd/>
            <a:tailEnd/>
          </a:ln>
          <a:effectLst/>
        </p:spPr>
        <p:txBody>
          <a:bodyPr wrap="square">
            <a:spAutoFit/>
          </a:bodyPr>
          <a:lstStyle/>
          <a:p>
            <a:pPr>
              <a:spcBef>
                <a:spcPct val="50000"/>
              </a:spcBef>
            </a:pPr>
            <a:r>
              <a:rPr lang="en-CA" sz="1400" b="1" dirty="0"/>
              <a:t>Laferrière et al</a:t>
            </a:r>
            <a:r>
              <a:rPr lang="en-CA" sz="1400" b="1" i="1" dirty="0"/>
              <a:t>.</a:t>
            </a:r>
            <a:r>
              <a:rPr lang="en-CA" sz="1400" b="1" dirty="0"/>
              <a:t> </a:t>
            </a:r>
            <a:r>
              <a:rPr lang="en-CA" sz="1400" b="1" i="1" dirty="0"/>
              <a:t>CJC Open </a:t>
            </a:r>
            <a:r>
              <a:rPr lang="en-CA" sz="1400" b="1" dirty="0"/>
              <a:t>2023; doi: </a:t>
            </a:r>
            <a:r>
              <a:rPr lang="fr-CA" sz="1400" b="1" dirty="0"/>
              <a:t>10.1016/j.cjco.2023.08.011</a:t>
            </a:r>
          </a:p>
        </p:txBody>
      </p:sp>
      <p:sp>
        <p:nvSpPr>
          <p:cNvPr id="15" name="Rectangle à coins arrondis 14"/>
          <p:cNvSpPr/>
          <p:nvPr/>
        </p:nvSpPr>
        <p:spPr>
          <a:xfrm>
            <a:off x="5334000" y="4038600"/>
            <a:ext cx="990600" cy="228600"/>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16" name="Rectangle 15"/>
          <p:cNvSpPr/>
          <p:nvPr/>
        </p:nvSpPr>
        <p:spPr>
          <a:xfrm>
            <a:off x="3124200" y="5355927"/>
            <a:ext cx="4572000" cy="646331"/>
          </a:xfrm>
          <a:prstGeom prst="rect">
            <a:avLst/>
          </a:prstGeom>
        </p:spPr>
        <p:txBody>
          <a:bodyPr>
            <a:spAutoFit/>
          </a:bodyPr>
          <a:lstStyle/>
          <a:p>
            <a:pPr marL="285750" indent="-285750">
              <a:buFont typeface="Arial" panose="020B0604020202020204" pitchFamily="34" charset="0"/>
              <a:buChar char="•"/>
            </a:pPr>
            <a:r>
              <a:rPr lang="en-US" dirty="0"/>
              <a:t>mainly driven by a ↓ in non-fatal MI</a:t>
            </a:r>
          </a:p>
          <a:p>
            <a:pPr marL="285750" indent="-285750">
              <a:buFont typeface="Arial" panose="020B0604020202020204" pitchFamily="34" charset="0"/>
              <a:buChar char="•"/>
            </a:pPr>
            <a:r>
              <a:rPr lang="en-US" dirty="0">
                <a:sym typeface="Wingdings 2" panose="05020102010507070707" pitchFamily="18" charset="2"/>
              </a:rPr>
              <a:t> </a:t>
            </a:r>
            <a:r>
              <a:rPr lang="en-US" dirty="0"/>
              <a:t>↓ in all-cause </a:t>
            </a:r>
            <a:r>
              <a:rPr lang="fr-CA" dirty="0"/>
              <a:t>mortality</a:t>
            </a:r>
          </a:p>
        </p:txBody>
      </p:sp>
      <p:sp>
        <p:nvSpPr>
          <p:cNvPr id="8" name="Date Placeholder 7">
            <a:extLst>
              <a:ext uri="{FF2B5EF4-FFF2-40B4-BE49-F238E27FC236}">
                <a16:creationId xmlns:a16="http://schemas.microsoft.com/office/drawing/2014/main" id="{C8EECCA3-7913-6D9C-C581-889A581369DE}"/>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46488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F81FB74-F05B-F2C3-AB8C-58FD85D3A65A}"/>
              </a:ext>
            </a:extLst>
          </p:cNvPr>
          <p:cNvSpPr>
            <a:spLocks noGrp="1"/>
          </p:cNvSpPr>
          <p:nvPr>
            <p:ph idx="1"/>
          </p:nvPr>
        </p:nvSpPr>
        <p:spPr/>
        <p:txBody>
          <a:bodyPr/>
          <a:lstStyle/>
          <a:p>
            <a:r>
              <a:rPr lang="fr-CA" dirty="0" err="1"/>
              <a:t>Benefit</a:t>
            </a:r>
            <a:r>
              <a:rPr lang="fr-CA" dirty="0"/>
              <a:t> </a:t>
            </a:r>
            <a:r>
              <a:rPr lang="fr-CA" dirty="0" err="1"/>
              <a:t>may</a:t>
            </a:r>
            <a:r>
              <a:rPr lang="fr-CA" dirty="0"/>
              <a:t> </a:t>
            </a:r>
            <a:r>
              <a:rPr lang="fr-CA" dirty="0" err="1"/>
              <a:t>be</a:t>
            </a:r>
            <a:r>
              <a:rPr lang="fr-CA" dirty="0"/>
              <a:t> offset by major </a:t>
            </a:r>
            <a:r>
              <a:rPr lang="fr-CA" dirty="0" err="1"/>
              <a:t>bleeding</a:t>
            </a:r>
            <a:r>
              <a:rPr lang="fr-CA" dirty="0"/>
              <a:t> </a:t>
            </a:r>
            <a:br>
              <a:rPr lang="fr-CA" dirty="0"/>
            </a:br>
            <a:endParaRPr lang="en-CA" dirty="0"/>
          </a:p>
        </p:txBody>
      </p:sp>
      <p:sp>
        <p:nvSpPr>
          <p:cNvPr id="14" name="Text Box 11"/>
          <p:cNvSpPr txBox="1">
            <a:spLocks noChangeArrowheads="1"/>
          </p:cNvSpPr>
          <p:nvPr/>
        </p:nvSpPr>
        <p:spPr bwMode="auto">
          <a:xfrm>
            <a:off x="1600202" y="6099281"/>
            <a:ext cx="6019800" cy="307777"/>
          </a:xfrm>
          <a:prstGeom prst="rect">
            <a:avLst/>
          </a:prstGeom>
          <a:noFill/>
          <a:ln w="9525">
            <a:noFill/>
            <a:miter lim="800000"/>
            <a:headEnd/>
            <a:tailEnd/>
          </a:ln>
          <a:effectLst/>
        </p:spPr>
        <p:txBody>
          <a:bodyPr wrap="square">
            <a:spAutoFit/>
          </a:bodyPr>
          <a:lstStyle/>
          <a:p>
            <a:pPr>
              <a:spcBef>
                <a:spcPct val="50000"/>
              </a:spcBef>
            </a:pPr>
            <a:r>
              <a:rPr lang="en-CA" sz="1400" b="1" dirty="0"/>
              <a:t>Laferrière et al</a:t>
            </a:r>
            <a:r>
              <a:rPr lang="en-CA" sz="1400" b="1" i="1" dirty="0"/>
              <a:t>.</a:t>
            </a:r>
            <a:r>
              <a:rPr lang="en-CA" sz="1400" b="1" dirty="0"/>
              <a:t> </a:t>
            </a:r>
            <a:r>
              <a:rPr lang="en-CA" sz="1400" b="1" i="1" dirty="0"/>
              <a:t>CJC Open </a:t>
            </a:r>
            <a:r>
              <a:rPr lang="en-CA" sz="1400" b="1" dirty="0"/>
              <a:t>2023; doi: </a:t>
            </a:r>
            <a:r>
              <a:rPr lang="fr-CA" sz="1400" b="1" dirty="0"/>
              <a:t>10.1016/j.cjco.2023.08.011</a:t>
            </a:r>
          </a:p>
        </p:txBody>
      </p:sp>
      <p:grpSp>
        <p:nvGrpSpPr>
          <p:cNvPr id="3" name="Groupe 2"/>
          <p:cNvGrpSpPr/>
          <p:nvPr/>
        </p:nvGrpSpPr>
        <p:grpSpPr>
          <a:xfrm>
            <a:off x="1600202" y="1905000"/>
            <a:ext cx="9067799" cy="3657600"/>
            <a:chOff x="-11157" y="1161148"/>
            <a:chExt cx="12087575" cy="4388005"/>
          </a:xfrm>
        </p:grpSpPr>
        <p:pic>
          <p:nvPicPr>
            <p:cNvPr id="15" name="Picture 3">
              <a:extLst>
                <a:ext uri="{FF2B5EF4-FFF2-40B4-BE49-F238E27FC236}">
                  <a16:creationId xmlns:a16="http://schemas.microsoft.com/office/drawing/2014/main" id="{9D0C38A1-2477-D641-A808-E0178096D6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8" r="1445"/>
            <a:stretch/>
          </p:blipFill>
          <p:spPr>
            <a:xfrm>
              <a:off x="-11157" y="1161148"/>
              <a:ext cx="9649746" cy="4388005"/>
            </a:xfrm>
            <a:prstGeom prst="rect">
              <a:avLst/>
            </a:prstGeom>
          </p:spPr>
        </p:pic>
        <p:pic>
          <p:nvPicPr>
            <p:cNvPr id="16" name="Picture 6" descr="A picture containing text, screenshot, design&#10;&#10;Description automatically generated">
              <a:extLst>
                <a:ext uri="{FF2B5EF4-FFF2-40B4-BE49-F238E27FC236}">
                  <a16:creationId xmlns:a16="http://schemas.microsoft.com/office/drawing/2014/main" id="{9E47CE25-12B0-B94D-9984-A89E64600F7F}"/>
                </a:ext>
              </a:extLst>
            </p:cNvPr>
            <p:cNvPicPr>
              <a:picLocks noChangeAspect="1"/>
            </p:cNvPicPr>
            <p:nvPr/>
          </p:nvPicPr>
          <p:blipFill rotWithShape="1">
            <a:blip r:embed="rId3"/>
            <a:srcRect l="34664" t="24894" r="39256" b="10802"/>
            <a:stretch/>
          </p:blipFill>
          <p:spPr>
            <a:xfrm>
              <a:off x="9619149" y="1993396"/>
              <a:ext cx="2414296" cy="3352359"/>
            </a:xfrm>
            <a:prstGeom prst="rect">
              <a:avLst/>
            </a:prstGeom>
          </p:spPr>
        </p:pic>
        <p:pic>
          <p:nvPicPr>
            <p:cNvPr id="17" name="Picture 7" descr="A picture containing text, screenshot, design&#10;&#10;Description automatically generated">
              <a:extLst>
                <a:ext uri="{FF2B5EF4-FFF2-40B4-BE49-F238E27FC236}">
                  <a16:creationId xmlns:a16="http://schemas.microsoft.com/office/drawing/2014/main" id="{21A1F31B-970C-C540-9635-5B3D2EC2DCE6}"/>
                </a:ext>
              </a:extLst>
            </p:cNvPr>
            <p:cNvPicPr>
              <a:picLocks noChangeAspect="1"/>
            </p:cNvPicPr>
            <p:nvPr/>
          </p:nvPicPr>
          <p:blipFill rotWithShape="1">
            <a:blip r:embed="rId4"/>
            <a:srcRect l="4560" t="2602" r="70812" b="86189"/>
            <a:stretch/>
          </p:blipFill>
          <p:spPr>
            <a:xfrm>
              <a:off x="9598868" y="1704934"/>
              <a:ext cx="1109892" cy="283933"/>
            </a:xfrm>
            <a:prstGeom prst="rect">
              <a:avLst/>
            </a:prstGeom>
          </p:spPr>
        </p:pic>
        <p:pic>
          <p:nvPicPr>
            <p:cNvPr id="18" name="Picture 8" descr="A picture containing text, screenshot, design&#10;&#10;Description automatically generated">
              <a:extLst>
                <a:ext uri="{FF2B5EF4-FFF2-40B4-BE49-F238E27FC236}">
                  <a16:creationId xmlns:a16="http://schemas.microsoft.com/office/drawing/2014/main" id="{BE52FBBB-42CA-9440-998A-519A5A447EA9}"/>
                </a:ext>
              </a:extLst>
            </p:cNvPr>
            <p:cNvPicPr>
              <a:picLocks noChangeAspect="1"/>
            </p:cNvPicPr>
            <p:nvPr/>
          </p:nvPicPr>
          <p:blipFill rotWithShape="1">
            <a:blip r:embed="rId4"/>
            <a:srcRect l="33923" t="2602" r="35728" b="86189"/>
            <a:stretch/>
          </p:blipFill>
          <p:spPr>
            <a:xfrm>
              <a:off x="10708760" y="1704935"/>
              <a:ext cx="1367658" cy="283933"/>
            </a:xfrm>
            <a:prstGeom prst="rect">
              <a:avLst/>
            </a:prstGeom>
          </p:spPr>
        </p:pic>
        <p:sp>
          <p:nvSpPr>
            <p:cNvPr id="19" name="Rectangle 18">
              <a:extLst>
                <a:ext uri="{FF2B5EF4-FFF2-40B4-BE49-F238E27FC236}">
                  <a16:creationId xmlns:a16="http://schemas.microsoft.com/office/drawing/2014/main" id="{B93108D6-42B0-B243-8DBC-214F649DA4FF}"/>
                </a:ext>
              </a:extLst>
            </p:cNvPr>
            <p:cNvSpPr/>
            <p:nvPr/>
          </p:nvSpPr>
          <p:spPr>
            <a:xfrm>
              <a:off x="239551" y="1618124"/>
              <a:ext cx="462987" cy="173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à coins arrondis 19"/>
          <p:cNvSpPr/>
          <p:nvPr/>
        </p:nvSpPr>
        <p:spPr>
          <a:xfrm>
            <a:off x="5334000" y="4267200"/>
            <a:ext cx="990600"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9" name="Date Placeholder 8">
            <a:extLst>
              <a:ext uri="{FF2B5EF4-FFF2-40B4-BE49-F238E27FC236}">
                <a16:creationId xmlns:a16="http://schemas.microsoft.com/office/drawing/2014/main" id="{E80A5B89-76CE-1DDA-2133-CE89861ECD4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75000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EE3DD-3192-9931-F1A7-6CE09D3CFDA8}"/>
              </a:ext>
            </a:extLst>
          </p:cNvPr>
          <p:cNvSpPr>
            <a:spLocks noGrp="1"/>
          </p:cNvSpPr>
          <p:nvPr>
            <p:ph idx="1"/>
          </p:nvPr>
        </p:nvSpPr>
        <p:spPr>
          <a:xfrm>
            <a:off x="612913" y="2438400"/>
            <a:ext cx="10972800" cy="3205762"/>
          </a:xfrm>
        </p:spPr>
        <p:txBody>
          <a:bodyPr/>
          <a:lstStyle/>
          <a:p>
            <a:r>
              <a:rPr lang="en-US" sz="1800" dirty="0"/>
              <a:t>These slides were presented at Vascular 2023 in Montreal, Quebec on October 28, 2023. Find this session On Demand on the </a:t>
            </a:r>
            <a:r>
              <a:rPr lang="en-US" sz="1800" dirty="0">
                <a:solidFill>
                  <a:srgbClr val="0070C0"/>
                </a:solidFill>
                <a:hlinkClick r:id="rId2">
                  <a:extLst>
                    <a:ext uri="{A12FA001-AC4F-418D-AE19-62706E023703}">
                      <ahyp:hlinkClr xmlns:ahyp="http://schemas.microsoft.com/office/drawing/2018/hyperlinkcolor" val="tx"/>
                    </a:ext>
                  </a:extLst>
                </a:hlinkClick>
              </a:rPr>
              <a:t>Vascular 2023 platform</a:t>
            </a:r>
            <a:r>
              <a:rPr lang="en-US" sz="1800" dirty="0"/>
              <a:t>.</a:t>
            </a:r>
          </a:p>
          <a:p>
            <a:endParaRPr lang="en-US" sz="1800" dirty="0"/>
          </a:p>
          <a:p>
            <a:r>
              <a:rPr lang="en-US" sz="1800" dirty="0"/>
              <a:t>Reference: Bainey K, Marquis-Gravel G, Belley-Cote E, et al. </a:t>
            </a:r>
            <a:r>
              <a:rPr lang="en-US" sz="1800" i="1" dirty="0"/>
              <a:t>Canadian Journal of Cardiology, </a:t>
            </a:r>
            <a:r>
              <a:rPr lang="en-US" sz="1800" dirty="0"/>
              <a:t>DOI: </a:t>
            </a:r>
            <a:r>
              <a:rPr lang="en-CA" sz="1800" dirty="0">
                <a:solidFill>
                  <a:srgbClr val="0070C0"/>
                </a:solidFill>
                <a:latin typeface="+mj-lt"/>
                <a:hlinkClick r:id="rId3">
                  <a:extLst>
                    <a:ext uri="{A12FA001-AC4F-418D-AE19-62706E023703}">
                      <ahyp:hlinkClr xmlns:ahyp="http://schemas.microsoft.com/office/drawing/2018/hyperlinkcolor" val="tx"/>
                    </a:ext>
                  </a:extLst>
                </a:hlinkClick>
              </a:rPr>
              <a:t>https://doi.org/10.1016/j.cjca.2023.10.013</a:t>
            </a:r>
            <a:r>
              <a:rPr lang="en-US" sz="1800" dirty="0">
                <a:solidFill>
                  <a:srgbClr val="0070C0"/>
                </a:solidFill>
              </a:rPr>
              <a:t>. </a:t>
            </a:r>
          </a:p>
        </p:txBody>
      </p:sp>
      <p:sp>
        <p:nvSpPr>
          <p:cNvPr id="7" name="Title 6">
            <a:extLst>
              <a:ext uri="{FF2B5EF4-FFF2-40B4-BE49-F238E27FC236}">
                <a16:creationId xmlns:a16="http://schemas.microsoft.com/office/drawing/2014/main" id="{114AA642-5D03-6FAE-C232-862C1051A4CC}"/>
              </a:ext>
            </a:extLst>
          </p:cNvPr>
          <p:cNvSpPr>
            <a:spLocks noGrp="1"/>
          </p:cNvSpPr>
          <p:nvPr>
            <p:ph type="title"/>
          </p:nvPr>
        </p:nvSpPr>
        <p:spPr/>
        <p:txBody>
          <a:bodyPr/>
          <a:lstStyle/>
          <a:p>
            <a:endParaRPr lang="en-CA"/>
          </a:p>
        </p:txBody>
      </p:sp>
      <p:sp>
        <p:nvSpPr>
          <p:cNvPr id="10" name="TextBox 9">
            <a:extLst>
              <a:ext uri="{FF2B5EF4-FFF2-40B4-BE49-F238E27FC236}">
                <a16:creationId xmlns:a16="http://schemas.microsoft.com/office/drawing/2014/main" id="{BBCB395D-0B0B-AEA2-D9D5-FA42F8B6427B}"/>
              </a:ext>
            </a:extLst>
          </p:cNvPr>
          <p:cNvSpPr txBox="1"/>
          <p:nvPr/>
        </p:nvSpPr>
        <p:spPr>
          <a:xfrm>
            <a:off x="2665343" y="1535503"/>
            <a:ext cx="6861313" cy="427233"/>
          </a:xfrm>
          <a:prstGeom prst="rect">
            <a:avLst/>
          </a:prstGeom>
          <a:noFill/>
        </p:spPr>
        <p:txBody>
          <a:bodyPr wrap="square">
            <a:spAutoFit/>
          </a:bodyPr>
          <a:lstStyle/>
          <a:p>
            <a:pPr algn="ctr">
              <a:lnSpc>
                <a:spcPct val="120000"/>
              </a:lnSpc>
            </a:pPr>
            <a:r>
              <a:rPr lang="en-US" sz="2000" b="1" dirty="0">
                <a:latin typeface="Arial Nova Cond"/>
              </a:rPr>
              <a:t>© Canadian Cardiovascular Society. 2023. All rights reserved. </a:t>
            </a:r>
          </a:p>
        </p:txBody>
      </p:sp>
      <p:sp>
        <p:nvSpPr>
          <p:cNvPr id="14" name="Date Placeholder 3">
            <a:extLst>
              <a:ext uri="{FF2B5EF4-FFF2-40B4-BE49-F238E27FC236}">
                <a16:creationId xmlns:a16="http://schemas.microsoft.com/office/drawing/2014/main" id="{D180464B-99C1-6F77-C3DB-87E741B72E5C}"/>
              </a:ext>
            </a:extLst>
          </p:cNvPr>
          <p:cNvSpPr txBox="1">
            <a:spLocks/>
          </p:cNvSpPr>
          <p:nvPr/>
        </p:nvSpPr>
        <p:spPr>
          <a:xfrm>
            <a:off x="0" y="6492875"/>
            <a:ext cx="5495190" cy="365125"/>
          </a:xfrm>
          <a:prstGeom prst="rect">
            <a:avLst/>
          </a:prstGeom>
        </p:spPr>
        <p:txBody>
          <a:bodyPr vert="horz" lIns="91440" tIns="45720" rIns="91440" bIns="45720" rtlCol="0" anchor="t"/>
          <a:lstStyle>
            <a:defPPr>
              <a:defRPr lang="en-US"/>
            </a:defPPr>
            <a:lvl1pPr marL="0" algn="l" defTabSz="914400" rtl="0" eaLnBrk="1" latinLnBrk="0" hangingPunct="1">
              <a:defRPr sz="1400" kern="1200">
                <a:solidFill>
                  <a:schemeClr val="tx1">
                    <a:tint val="75000"/>
                  </a:schemeClr>
                </a:solidFill>
                <a:latin typeface="Gill Sans MT" panose="020B050202010402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Canadian Cardiovascular Society. 2023. All rights reserved. </a:t>
            </a:r>
            <a:endParaRPr lang="en-CA" dirty="0"/>
          </a:p>
        </p:txBody>
      </p:sp>
    </p:spTree>
    <p:extLst>
      <p:ext uri="{BB962C8B-B14F-4D97-AF65-F5344CB8AC3E}">
        <p14:creationId xmlns:p14="http://schemas.microsoft.com/office/powerpoint/2010/main" val="1764452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7F9BB59-4A42-A48A-625D-60D7CDCCBBEA}"/>
              </a:ext>
            </a:extLst>
          </p:cNvPr>
          <p:cNvSpPr>
            <a:spLocks noGrp="1"/>
          </p:cNvSpPr>
          <p:nvPr>
            <p:ph idx="1"/>
          </p:nvPr>
        </p:nvSpPr>
        <p:spPr/>
        <p:txBody>
          <a:bodyPr/>
          <a:lstStyle/>
          <a:p>
            <a:r>
              <a:rPr lang="fr-CA" dirty="0"/>
              <a:t>Small </a:t>
            </a:r>
            <a:r>
              <a:rPr lang="fr-CA" dirty="0" err="1"/>
              <a:t>risk</a:t>
            </a:r>
            <a:r>
              <a:rPr lang="fr-CA" dirty="0"/>
              <a:t> of </a:t>
            </a:r>
            <a:r>
              <a:rPr lang="fr-CA" dirty="0" err="1"/>
              <a:t>intracranial</a:t>
            </a:r>
            <a:r>
              <a:rPr lang="fr-CA" dirty="0"/>
              <a:t> </a:t>
            </a:r>
            <a:r>
              <a:rPr lang="fr-CA" dirty="0" err="1"/>
              <a:t>bleeding</a:t>
            </a:r>
            <a:endParaRPr lang="en-CA" dirty="0"/>
          </a:p>
        </p:txBody>
      </p:sp>
      <p:sp>
        <p:nvSpPr>
          <p:cNvPr id="14" name="Text Box 11"/>
          <p:cNvSpPr txBox="1">
            <a:spLocks noChangeArrowheads="1"/>
          </p:cNvSpPr>
          <p:nvPr/>
        </p:nvSpPr>
        <p:spPr bwMode="auto">
          <a:xfrm>
            <a:off x="1624754" y="6132613"/>
            <a:ext cx="6019800" cy="307777"/>
          </a:xfrm>
          <a:prstGeom prst="rect">
            <a:avLst/>
          </a:prstGeom>
          <a:noFill/>
          <a:ln w="9525">
            <a:noFill/>
            <a:miter lim="800000"/>
            <a:headEnd/>
            <a:tailEnd/>
          </a:ln>
          <a:effectLst/>
        </p:spPr>
        <p:txBody>
          <a:bodyPr wrap="square">
            <a:spAutoFit/>
          </a:bodyPr>
          <a:lstStyle/>
          <a:p>
            <a:pPr>
              <a:spcBef>
                <a:spcPct val="50000"/>
              </a:spcBef>
            </a:pPr>
            <a:r>
              <a:rPr lang="en-CA" sz="1400" b="1" dirty="0"/>
              <a:t>Laferrière et al</a:t>
            </a:r>
            <a:r>
              <a:rPr lang="en-CA" sz="1400" b="1" i="1" dirty="0"/>
              <a:t>.</a:t>
            </a:r>
            <a:r>
              <a:rPr lang="en-CA" sz="1400" b="1" dirty="0"/>
              <a:t> </a:t>
            </a:r>
            <a:r>
              <a:rPr lang="en-CA" sz="1400" b="1" i="1" dirty="0"/>
              <a:t>CJC Open </a:t>
            </a:r>
            <a:r>
              <a:rPr lang="en-CA" sz="1400" b="1" dirty="0"/>
              <a:t>2023; doi: </a:t>
            </a:r>
            <a:r>
              <a:rPr lang="fr-CA" sz="1400" b="1" dirty="0"/>
              <a:t>10.1016/j.cjco.2023.08.011</a:t>
            </a:r>
          </a:p>
        </p:txBody>
      </p:sp>
      <p:grpSp>
        <p:nvGrpSpPr>
          <p:cNvPr id="5" name="Groupe 4"/>
          <p:cNvGrpSpPr/>
          <p:nvPr/>
        </p:nvGrpSpPr>
        <p:grpSpPr>
          <a:xfrm>
            <a:off x="1600200" y="1981200"/>
            <a:ext cx="8915400" cy="3733801"/>
            <a:chOff x="649" y="1192307"/>
            <a:chExt cx="12075769" cy="4479288"/>
          </a:xfrm>
        </p:grpSpPr>
        <p:pic>
          <p:nvPicPr>
            <p:cNvPr id="21" name="Picture 2" descr="A picture containing text, receipt, screenshot, font&#10;&#10;Description automatically generated">
              <a:extLst>
                <a:ext uri="{FF2B5EF4-FFF2-40B4-BE49-F238E27FC236}">
                  <a16:creationId xmlns:a16="http://schemas.microsoft.com/office/drawing/2014/main" id="{08D62F93-6B22-514E-AC0E-2BE3C92770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5" r="1815"/>
            <a:stretch/>
          </p:blipFill>
          <p:spPr>
            <a:xfrm>
              <a:off x="649" y="1192307"/>
              <a:ext cx="9598688" cy="4479288"/>
            </a:xfrm>
            <a:prstGeom prst="rect">
              <a:avLst/>
            </a:prstGeom>
          </p:spPr>
        </p:pic>
        <p:pic>
          <p:nvPicPr>
            <p:cNvPr id="22" name="Picture 8" descr="A picture containing text, screenshot, design&#10;&#10;Description automatically generated">
              <a:extLst>
                <a:ext uri="{FF2B5EF4-FFF2-40B4-BE49-F238E27FC236}">
                  <a16:creationId xmlns:a16="http://schemas.microsoft.com/office/drawing/2014/main" id="{8AEA29C2-79C5-5741-BFDC-C71C5AACA0FA}"/>
                </a:ext>
              </a:extLst>
            </p:cNvPr>
            <p:cNvPicPr>
              <a:picLocks noChangeAspect="1"/>
            </p:cNvPicPr>
            <p:nvPr/>
          </p:nvPicPr>
          <p:blipFill rotWithShape="1">
            <a:blip r:embed="rId3"/>
            <a:srcRect l="4560" t="2602" r="70812" b="86189"/>
            <a:stretch/>
          </p:blipFill>
          <p:spPr>
            <a:xfrm>
              <a:off x="9598868" y="1704934"/>
              <a:ext cx="1109892" cy="283933"/>
            </a:xfrm>
            <a:prstGeom prst="rect">
              <a:avLst/>
            </a:prstGeom>
          </p:spPr>
        </p:pic>
        <p:pic>
          <p:nvPicPr>
            <p:cNvPr id="23" name="Picture 9" descr="A picture containing text, screenshot, design&#10;&#10;Description automatically generated">
              <a:extLst>
                <a:ext uri="{FF2B5EF4-FFF2-40B4-BE49-F238E27FC236}">
                  <a16:creationId xmlns:a16="http://schemas.microsoft.com/office/drawing/2014/main" id="{E596A39F-89D5-5340-BF28-8056F5B0BC5D}"/>
                </a:ext>
              </a:extLst>
            </p:cNvPr>
            <p:cNvPicPr>
              <a:picLocks noChangeAspect="1"/>
            </p:cNvPicPr>
            <p:nvPr/>
          </p:nvPicPr>
          <p:blipFill rotWithShape="1">
            <a:blip r:embed="rId3"/>
            <a:srcRect l="33923" t="2602" r="35728" b="86189"/>
            <a:stretch/>
          </p:blipFill>
          <p:spPr>
            <a:xfrm>
              <a:off x="10708760" y="1704935"/>
              <a:ext cx="1367658" cy="283933"/>
            </a:xfrm>
            <a:prstGeom prst="rect">
              <a:avLst/>
            </a:prstGeom>
          </p:spPr>
        </p:pic>
        <p:pic>
          <p:nvPicPr>
            <p:cNvPr id="24" name="Picture 10" descr="A picture containing text, screenshot, design&#10;&#10;Description automatically generated">
              <a:extLst>
                <a:ext uri="{FF2B5EF4-FFF2-40B4-BE49-F238E27FC236}">
                  <a16:creationId xmlns:a16="http://schemas.microsoft.com/office/drawing/2014/main" id="{5348A162-67AB-1147-9A81-BAB9BC4EE59E}"/>
                </a:ext>
              </a:extLst>
            </p:cNvPr>
            <p:cNvPicPr>
              <a:picLocks noChangeAspect="1"/>
            </p:cNvPicPr>
            <p:nvPr/>
          </p:nvPicPr>
          <p:blipFill rotWithShape="1">
            <a:blip r:embed="rId3"/>
            <a:srcRect l="62679" t="24860" r="12978" b="10788"/>
            <a:stretch/>
          </p:blipFill>
          <p:spPr>
            <a:xfrm>
              <a:off x="9650679" y="1969949"/>
              <a:ext cx="2256105" cy="3352359"/>
            </a:xfrm>
            <a:prstGeom prst="rect">
              <a:avLst/>
            </a:prstGeom>
          </p:spPr>
        </p:pic>
        <p:sp>
          <p:nvSpPr>
            <p:cNvPr id="25" name="Rectangle 24">
              <a:extLst>
                <a:ext uri="{FF2B5EF4-FFF2-40B4-BE49-F238E27FC236}">
                  <a16:creationId xmlns:a16="http://schemas.microsoft.com/office/drawing/2014/main" id="{F8364511-7DE4-0441-BF1A-48CF49B184E7}"/>
                </a:ext>
              </a:extLst>
            </p:cNvPr>
            <p:cNvSpPr/>
            <p:nvPr/>
          </p:nvSpPr>
          <p:spPr>
            <a:xfrm>
              <a:off x="239551" y="1645019"/>
              <a:ext cx="462987" cy="173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ectangle à coins arrondis 25"/>
          <p:cNvSpPr/>
          <p:nvPr/>
        </p:nvSpPr>
        <p:spPr>
          <a:xfrm>
            <a:off x="5257800" y="4343400"/>
            <a:ext cx="909351" cy="22860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9" name="Date Placeholder 8">
            <a:extLst>
              <a:ext uri="{FF2B5EF4-FFF2-40B4-BE49-F238E27FC236}">
                <a16:creationId xmlns:a16="http://schemas.microsoft.com/office/drawing/2014/main" id="{EEA65DAA-EE41-3783-DDEB-55909D4B4769}"/>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5155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0652CD-777D-A274-DB9A-DEAC561C2463}"/>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In the </a:t>
            </a:r>
            <a:r>
              <a:rPr lang="en-US" b="1" dirty="0"/>
              <a:t>absence of a mortality benefit </a:t>
            </a:r>
            <a:r>
              <a:rPr lang="en-US" dirty="0"/>
              <a:t>with ASA in primary prevention, we valued nonfatal ischemic and major bleeding events equally.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In such circumstances, consideration of </a:t>
            </a:r>
            <a:r>
              <a:rPr lang="en-US" b="1" dirty="0"/>
              <a:t>patients’ values and preferences for nonfatal outcomes is </a:t>
            </a:r>
            <a:r>
              <a:rPr lang="en-US" b="1" u="sng" dirty="0"/>
              <a:t>essential</a:t>
            </a:r>
            <a:r>
              <a:rPr lang="en-US" dirty="0"/>
              <a:t>.</a:t>
            </a:r>
            <a:endParaRPr lang="fr-CA" dirty="0"/>
          </a:p>
        </p:txBody>
      </p:sp>
      <p:sp>
        <p:nvSpPr>
          <p:cNvPr id="3" name="Content Placeholder 2">
            <a:extLst>
              <a:ext uri="{FF2B5EF4-FFF2-40B4-BE49-F238E27FC236}">
                <a16:creationId xmlns:a16="http://schemas.microsoft.com/office/drawing/2014/main" id="{9536457E-3DCB-0A12-3662-51540827EC6C}"/>
              </a:ext>
            </a:extLst>
          </p:cNvPr>
          <p:cNvSpPr>
            <a:spLocks noGrp="1"/>
          </p:cNvSpPr>
          <p:nvPr>
            <p:ph idx="1"/>
          </p:nvPr>
        </p:nvSpPr>
        <p:spPr/>
        <p:txBody>
          <a:bodyPr/>
          <a:lstStyle/>
          <a:p>
            <a:r>
              <a:rPr lang="fr-CA" dirty="0"/>
              <a:t>Values and </a:t>
            </a:r>
            <a:r>
              <a:rPr lang="fr-CA" dirty="0" err="1"/>
              <a:t>preferences</a:t>
            </a:r>
            <a:endParaRPr lang="fr-CA" dirty="0"/>
          </a:p>
        </p:txBody>
      </p:sp>
      <p:sp>
        <p:nvSpPr>
          <p:cNvPr id="7" name="Date Placeholder 6">
            <a:extLst>
              <a:ext uri="{FF2B5EF4-FFF2-40B4-BE49-F238E27FC236}">
                <a16:creationId xmlns:a16="http://schemas.microsoft.com/office/drawing/2014/main" id="{D3BFD08E-4C9A-68BC-6754-25DB497CA265}"/>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792642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056E8C-2C7D-211D-426D-F7E61CD51869}"/>
              </a:ext>
            </a:extLst>
          </p:cNvPr>
          <p:cNvPicPr>
            <a:picLocks noChangeAspect="1"/>
          </p:cNvPicPr>
          <p:nvPr/>
        </p:nvPicPr>
        <p:blipFill>
          <a:blip r:embed="rId2"/>
          <a:stretch>
            <a:fillRect/>
          </a:stretch>
        </p:blipFill>
        <p:spPr>
          <a:xfrm>
            <a:off x="1550894" y="685800"/>
            <a:ext cx="9122002" cy="5029200"/>
          </a:xfrm>
          <a:prstGeom prst="rect">
            <a:avLst/>
          </a:prstGeom>
        </p:spPr>
      </p:pic>
      <p:sp>
        <p:nvSpPr>
          <p:cNvPr id="2" name="TextBox 1">
            <a:extLst>
              <a:ext uri="{FF2B5EF4-FFF2-40B4-BE49-F238E27FC236}">
                <a16:creationId xmlns:a16="http://schemas.microsoft.com/office/drawing/2014/main" id="{617972D9-C976-4DF6-A2FA-B35F756222B7}"/>
              </a:ext>
            </a:extLst>
          </p:cNvPr>
          <p:cNvSpPr txBox="1"/>
          <p:nvPr/>
        </p:nvSpPr>
        <p:spPr>
          <a:xfrm>
            <a:off x="1550894" y="6103747"/>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10" name="Date Placeholder 9">
            <a:extLst>
              <a:ext uri="{FF2B5EF4-FFF2-40B4-BE49-F238E27FC236}">
                <a16:creationId xmlns:a16="http://schemas.microsoft.com/office/drawing/2014/main" id="{60BD8968-60B4-1DCC-D632-ED484518416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317019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FACE06-2177-461F-A2BD-E6AE526E5008}"/>
              </a:ext>
            </a:extLst>
          </p:cNvPr>
          <p:cNvPicPr>
            <a:picLocks noChangeAspect="1"/>
          </p:cNvPicPr>
          <p:nvPr/>
        </p:nvPicPr>
        <p:blipFill>
          <a:blip r:embed="rId2"/>
          <a:stretch>
            <a:fillRect/>
          </a:stretch>
        </p:blipFill>
        <p:spPr>
          <a:xfrm>
            <a:off x="1676400" y="1371600"/>
            <a:ext cx="4038600" cy="4381912"/>
          </a:xfrm>
          <a:prstGeom prst="rect">
            <a:avLst/>
          </a:prstGeom>
        </p:spPr>
      </p:pic>
      <p:pic>
        <p:nvPicPr>
          <p:cNvPr id="5" name="Picture 4">
            <a:extLst>
              <a:ext uri="{FF2B5EF4-FFF2-40B4-BE49-F238E27FC236}">
                <a16:creationId xmlns:a16="http://schemas.microsoft.com/office/drawing/2014/main" id="{DDF231FC-4C6D-4D30-83F2-B4BB54A8FD88}"/>
              </a:ext>
            </a:extLst>
          </p:cNvPr>
          <p:cNvPicPr>
            <a:picLocks noChangeAspect="1"/>
          </p:cNvPicPr>
          <p:nvPr/>
        </p:nvPicPr>
        <p:blipFill>
          <a:blip r:embed="rId3"/>
          <a:stretch>
            <a:fillRect/>
          </a:stretch>
        </p:blipFill>
        <p:spPr>
          <a:xfrm>
            <a:off x="3141406" y="1868706"/>
            <a:ext cx="3886200" cy="4235189"/>
          </a:xfrm>
          <a:prstGeom prst="rect">
            <a:avLst/>
          </a:prstGeom>
        </p:spPr>
      </p:pic>
      <p:pic>
        <p:nvPicPr>
          <p:cNvPr id="6" name="Picture 5">
            <a:extLst>
              <a:ext uri="{FF2B5EF4-FFF2-40B4-BE49-F238E27FC236}">
                <a16:creationId xmlns:a16="http://schemas.microsoft.com/office/drawing/2014/main" id="{3E1415D8-AB48-47A2-93AC-09CDAB89898E}"/>
              </a:ext>
            </a:extLst>
          </p:cNvPr>
          <p:cNvPicPr>
            <a:picLocks noChangeAspect="1"/>
          </p:cNvPicPr>
          <p:nvPr/>
        </p:nvPicPr>
        <p:blipFill>
          <a:blip r:embed="rId4"/>
          <a:stretch>
            <a:fillRect/>
          </a:stretch>
        </p:blipFill>
        <p:spPr>
          <a:xfrm>
            <a:off x="3886200" y="2057401"/>
            <a:ext cx="3983728" cy="4710867"/>
          </a:xfrm>
          <a:prstGeom prst="rect">
            <a:avLst/>
          </a:prstGeom>
        </p:spPr>
      </p:pic>
      <p:pic>
        <p:nvPicPr>
          <p:cNvPr id="7" name="Picture 6">
            <a:extLst>
              <a:ext uri="{FF2B5EF4-FFF2-40B4-BE49-F238E27FC236}">
                <a16:creationId xmlns:a16="http://schemas.microsoft.com/office/drawing/2014/main" id="{3FCF6A98-68D0-403A-8432-078E2D5F3CEA}"/>
              </a:ext>
            </a:extLst>
          </p:cNvPr>
          <p:cNvPicPr>
            <a:picLocks noChangeAspect="1"/>
          </p:cNvPicPr>
          <p:nvPr/>
        </p:nvPicPr>
        <p:blipFill>
          <a:blip r:embed="rId5"/>
          <a:stretch>
            <a:fillRect/>
          </a:stretch>
        </p:blipFill>
        <p:spPr>
          <a:xfrm>
            <a:off x="6172200" y="3713215"/>
            <a:ext cx="4165344" cy="2067336"/>
          </a:xfrm>
          <a:prstGeom prst="rect">
            <a:avLst/>
          </a:prstGeom>
        </p:spPr>
      </p:pic>
      <p:sp>
        <p:nvSpPr>
          <p:cNvPr id="2" name="TextBox 1">
            <a:extLst>
              <a:ext uri="{FF2B5EF4-FFF2-40B4-BE49-F238E27FC236}">
                <a16:creationId xmlns:a16="http://schemas.microsoft.com/office/drawing/2014/main" id="{4D6321C4-7609-10F7-9EAE-0EE5E2851731}"/>
              </a:ext>
            </a:extLst>
          </p:cNvPr>
          <p:cNvSpPr txBox="1"/>
          <p:nvPr/>
        </p:nvSpPr>
        <p:spPr>
          <a:xfrm>
            <a:off x="0" y="6292590"/>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11" name="Content Placeholder 10">
            <a:extLst>
              <a:ext uri="{FF2B5EF4-FFF2-40B4-BE49-F238E27FC236}">
                <a16:creationId xmlns:a16="http://schemas.microsoft.com/office/drawing/2014/main" id="{C81BE655-D392-AF31-9188-D1238D3A7014}"/>
              </a:ext>
            </a:extLst>
          </p:cNvPr>
          <p:cNvSpPr>
            <a:spLocks noGrp="1"/>
          </p:cNvSpPr>
          <p:nvPr>
            <p:ph idx="1"/>
          </p:nvPr>
        </p:nvSpPr>
        <p:spPr>
          <a:xfrm>
            <a:off x="699240" y="328481"/>
            <a:ext cx="10357647" cy="729179"/>
          </a:xfrm>
        </p:spPr>
        <p:txBody>
          <a:bodyPr/>
          <a:lstStyle/>
          <a:p>
            <a:r>
              <a:rPr lang="en-CA" sz="4400" dirty="0"/>
              <a:t>Aspirin for Primary Prevention Decision Aid</a:t>
            </a:r>
            <a:endParaRPr lang="en-US" sz="4400" dirty="0"/>
          </a:p>
        </p:txBody>
      </p:sp>
      <p:sp>
        <p:nvSpPr>
          <p:cNvPr id="13" name="Date Placeholder 12">
            <a:extLst>
              <a:ext uri="{FF2B5EF4-FFF2-40B4-BE49-F238E27FC236}">
                <a16:creationId xmlns:a16="http://schemas.microsoft.com/office/drawing/2014/main" id="{4E849DEE-470A-F935-ECF1-2F62B15452D6}"/>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09757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76B341E-CD4D-D67B-9265-14874E5F0AB5}"/>
              </a:ext>
            </a:extLst>
          </p:cNvPr>
          <p:cNvSpPr>
            <a:spLocks noGrp="1"/>
          </p:cNvSpPr>
          <p:nvPr>
            <p:ph type="body" sz="quarter" idx="14"/>
          </p:nvPr>
        </p:nvSpPr>
        <p:spPr/>
        <p:txBody>
          <a:bodyPr>
            <a:normAutofit fontScale="77500" lnSpcReduction="20000"/>
          </a:bodyPr>
          <a:lstStyle/>
          <a:p>
            <a:pPr marL="514350" indent="-514350">
              <a:buFont typeface="+mj-lt"/>
              <a:buAutoNum type="arabicPeriod"/>
            </a:pPr>
            <a:r>
              <a:rPr lang="en-US" dirty="0"/>
              <a:t>Prescription of ASA based on </a:t>
            </a:r>
            <a:r>
              <a:rPr lang="en-US" b="1" dirty="0"/>
              <a:t>cardiovascular risk stratification tools </a:t>
            </a:r>
            <a:r>
              <a:rPr lang="en-US" dirty="0"/>
              <a:t>has not been prospectively validated in clinical trials, hence the lack of endorsement.</a:t>
            </a:r>
          </a:p>
          <a:p>
            <a:pPr marL="514350" indent="-514350">
              <a:buFont typeface="+mj-lt"/>
              <a:buAutoNum type="arabicPeriod"/>
            </a:pPr>
            <a:r>
              <a:rPr lang="en-US" dirty="0"/>
              <a:t>Clinicians should </a:t>
            </a:r>
            <a:r>
              <a:rPr lang="en-US" b="1" dirty="0"/>
              <a:t>emphasize optimization of cardiovascular risk factors </a:t>
            </a:r>
            <a:r>
              <a:rPr lang="en-US" dirty="0"/>
              <a:t>prior to initiation of ASA in primary prevention.</a:t>
            </a:r>
          </a:p>
          <a:p>
            <a:pPr marL="514350" indent="-514350">
              <a:buFont typeface="+mj-lt"/>
              <a:buAutoNum type="arabicPeriod"/>
            </a:pPr>
            <a:r>
              <a:rPr lang="en-US" dirty="0"/>
              <a:t>Most of the recent trials were carried out with </a:t>
            </a:r>
            <a:r>
              <a:rPr lang="en-US" b="1" dirty="0"/>
              <a:t>enteric-coated ASA tablets</a:t>
            </a:r>
            <a:r>
              <a:rPr lang="en-US" dirty="0"/>
              <a:t>. </a:t>
            </a:r>
          </a:p>
          <a:p>
            <a:pPr marL="514350" indent="-514350">
              <a:buFont typeface="+mj-lt"/>
              <a:buAutoNum type="arabicPeriod"/>
            </a:pPr>
            <a:r>
              <a:rPr lang="en-US" dirty="0"/>
              <a:t>The role of ASA in </a:t>
            </a:r>
            <a:r>
              <a:rPr lang="en-US" b="1" dirty="0"/>
              <a:t>subclinical ASCVD</a:t>
            </a:r>
            <a:r>
              <a:rPr lang="en-US" sz="4100" b="1" dirty="0"/>
              <a:t> </a:t>
            </a:r>
            <a:r>
              <a:rPr lang="fr-CA" sz="1800" dirty="0"/>
              <a:t>(e.g. incidental </a:t>
            </a:r>
            <a:r>
              <a:rPr lang="fr-CA" sz="1800" dirty="0" err="1"/>
              <a:t>finding</a:t>
            </a:r>
            <a:r>
              <a:rPr lang="fr-CA" sz="1800" dirty="0"/>
              <a:t> on </a:t>
            </a:r>
            <a:r>
              <a:rPr lang="fr-CA" sz="1800" dirty="0" err="1"/>
              <a:t>chest</a:t>
            </a:r>
            <a:r>
              <a:rPr lang="fr-CA" sz="1800" dirty="0"/>
              <a:t> CT)</a:t>
            </a:r>
            <a:r>
              <a:rPr lang="fr-CA" sz="4100" dirty="0"/>
              <a:t> </a:t>
            </a:r>
            <a:r>
              <a:rPr lang="en-US" b="1" dirty="0"/>
              <a:t>remains undefined </a:t>
            </a:r>
            <a:r>
              <a:rPr lang="en-US" dirty="0"/>
              <a:t>and we would encourage a patient-centered, informed, shared decision-making process.</a:t>
            </a:r>
          </a:p>
          <a:p>
            <a:pPr marL="514350" indent="-514350">
              <a:buFont typeface="+mj-lt"/>
              <a:buAutoNum type="arabicPeriod"/>
            </a:pPr>
            <a:r>
              <a:rPr lang="en-US" dirty="0"/>
              <a:t>Patients who opt for ASA in primary prevention could be offered screening for </a:t>
            </a:r>
            <a:r>
              <a:rPr lang="en-US" b="1" i="1" dirty="0"/>
              <a:t>H. pylori </a:t>
            </a:r>
            <a:r>
              <a:rPr lang="en-US" b="1" dirty="0"/>
              <a:t>with eradication therapy </a:t>
            </a:r>
            <a:r>
              <a:rPr lang="en-US" dirty="0"/>
              <a:t>as appropriate, be </a:t>
            </a:r>
            <a:r>
              <a:rPr lang="en-US" b="1" dirty="0"/>
              <a:t>co-prescribed a proton pump inhibitor</a:t>
            </a:r>
            <a:r>
              <a:rPr lang="en-US" dirty="0"/>
              <a:t>, and prescribers should preferentially consider </a:t>
            </a:r>
            <a:r>
              <a:rPr lang="en-US" b="1" dirty="0"/>
              <a:t>gastroprotective</a:t>
            </a:r>
            <a:r>
              <a:rPr lang="en-US" dirty="0"/>
              <a:t> formulations of ASA.</a:t>
            </a:r>
            <a:endParaRPr lang="fr-CA" dirty="0"/>
          </a:p>
          <a:p>
            <a:endParaRPr lang="en-CA" dirty="0"/>
          </a:p>
        </p:txBody>
      </p:sp>
      <p:sp>
        <p:nvSpPr>
          <p:cNvPr id="3" name="Content Placeholder 2">
            <a:extLst>
              <a:ext uri="{FF2B5EF4-FFF2-40B4-BE49-F238E27FC236}">
                <a16:creationId xmlns:a16="http://schemas.microsoft.com/office/drawing/2014/main" id="{9536457E-3DCB-0A12-3662-51540827EC6C}"/>
              </a:ext>
            </a:extLst>
          </p:cNvPr>
          <p:cNvSpPr>
            <a:spLocks noGrp="1"/>
          </p:cNvSpPr>
          <p:nvPr>
            <p:ph idx="1"/>
          </p:nvPr>
        </p:nvSpPr>
        <p:spPr/>
        <p:txBody>
          <a:bodyPr>
            <a:normAutofit/>
          </a:bodyPr>
          <a:lstStyle/>
          <a:p>
            <a:r>
              <a:rPr lang="fr-CA" dirty="0" err="1"/>
              <a:t>Practical</a:t>
            </a:r>
            <a:r>
              <a:rPr lang="fr-CA" dirty="0"/>
              <a:t> </a:t>
            </a:r>
            <a:r>
              <a:rPr lang="fr-CA" dirty="0" err="1"/>
              <a:t>tips</a:t>
            </a:r>
            <a:endParaRPr lang="fr-CA" dirty="0"/>
          </a:p>
        </p:txBody>
      </p:sp>
      <p:sp>
        <p:nvSpPr>
          <p:cNvPr id="7" name="Date Placeholder 6">
            <a:extLst>
              <a:ext uri="{FF2B5EF4-FFF2-40B4-BE49-F238E27FC236}">
                <a16:creationId xmlns:a16="http://schemas.microsoft.com/office/drawing/2014/main" id="{25F69565-7B2B-B39F-0BAD-3870033574E5}"/>
              </a:ext>
            </a:extLst>
          </p:cNvPr>
          <p:cNvSpPr>
            <a:spLocks noGrp="1"/>
          </p:cNvSpPr>
          <p:nvPr>
            <p:ph type="dt" sz="half" idx="2"/>
          </p:nvPr>
        </p:nvSpPr>
        <p:spPr/>
        <p:txBody>
          <a:bodyPr/>
          <a:lstStyle/>
          <a:p>
            <a:r>
              <a:rPr lang="en-US"/>
              <a:t>© Canadian Cardiovascular Society 2023. All rights reserved. </a:t>
            </a:r>
            <a:endParaRPr lang="en-CA"/>
          </a:p>
        </p:txBody>
      </p:sp>
    </p:spTree>
    <p:extLst>
      <p:ext uri="{BB962C8B-B14F-4D97-AF65-F5344CB8AC3E}">
        <p14:creationId xmlns:p14="http://schemas.microsoft.com/office/powerpoint/2010/main" val="3233138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396AF5-0332-065D-4050-7EF054A87468}"/>
              </a:ext>
            </a:extLst>
          </p:cNvPr>
          <p:cNvSpPr>
            <a:spLocks noGrp="1"/>
          </p:cNvSpPr>
          <p:nvPr>
            <p:ph type="title"/>
          </p:nvPr>
        </p:nvSpPr>
        <p:spPr>
          <a:xfrm>
            <a:off x="609600" y="1752600"/>
            <a:ext cx="10972800" cy="1995338"/>
          </a:xfrm>
        </p:spPr>
        <p:txBody>
          <a:bodyPr/>
          <a:lstStyle/>
          <a:p>
            <a:r>
              <a:rPr lang="en-US" dirty="0"/>
              <a:t>DAPT Duration after PCI in patients at High Bleeding Risk (HBR)</a:t>
            </a:r>
            <a:endParaRPr lang="en-CA" dirty="0"/>
          </a:p>
        </p:txBody>
      </p:sp>
      <p:sp>
        <p:nvSpPr>
          <p:cNvPr id="7" name="Date Placeholder 6">
            <a:extLst>
              <a:ext uri="{FF2B5EF4-FFF2-40B4-BE49-F238E27FC236}">
                <a16:creationId xmlns:a16="http://schemas.microsoft.com/office/drawing/2014/main" id="{2CBE7F2A-7FE7-50EB-FB7F-4B41391A984A}"/>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8288254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0CE5870-E00D-4EF7-585C-038E1C6638B4}"/>
              </a:ext>
            </a:extLst>
          </p:cNvPr>
          <p:cNvSpPr>
            <a:spLocks noGrp="1"/>
          </p:cNvSpPr>
          <p:nvPr>
            <p:ph idx="1"/>
          </p:nvPr>
        </p:nvSpPr>
        <p:spPr/>
        <p:txBody>
          <a:bodyPr/>
          <a:lstStyle/>
          <a:p>
            <a:r>
              <a:rPr lang="en-US" dirty="0"/>
              <a:t>Speakers</a:t>
            </a:r>
            <a:endParaRPr lang="en-CA" dirty="0"/>
          </a:p>
        </p:txBody>
      </p:sp>
      <p:sp>
        <p:nvSpPr>
          <p:cNvPr id="10" name="TextBox 9">
            <a:extLst>
              <a:ext uri="{FF2B5EF4-FFF2-40B4-BE49-F238E27FC236}">
                <a16:creationId xmlns:a16="http://schemas.microsoft.com/office/drawing/2014/main" id="{532EF7B0-4547-F8D7-63CC-8C39FA6C24F7}"/>
              </a:ext>
            </a:extLst>
          </p:cNvPr>
          <p:cNvSpPr txBox="1"/>
          <p:nvPr/>
        </p:nvSpPr>
        <p:spPr>
          <a:xfrm>
            <a:off x="2895600" y="4662884"/>
            <a:ext cx="2544744" cy="738664"/>
          </a:xfrm>
          <a:prstGeom prst="rect">
            <a:avLst/>
          </a:prstGeom>
          <a:noFill/>
        </p:spPr>
        <p:txBody>
          <a:bodyPr wrap="square" rtlCol="0">
            <a:spAutoFit/>
          </a:bodyPr>
          <a:lstStyle/>
          <a:p>
            <a:r>
              <a:rPr lang="en-US" sz="1400" dirty="0"/>
              <a:t>David Bewick, FACC, FACP, FRCP</a:t>
            </a:r>
          </a:p>
          <a:p>
            <a:r>
              <a:rPr lang="en-US" sz="1400" dirty="0"/>
              <a:t>Associate Professor,</a:t>
            </a:r>
          </a:p>
          <a:p>
            <a:r>
              <a:rPr lang="en-US" sz="1400" dirty="0"/>
              <a:t>New Brunswick Heart Center</a:t>
            </a:r>
          </a:p>
        </p:txBody>
      </p:sp>
      <p:pic>
        <p:nvPicPr>
          <p:cNvPr id="7" name="Picture 6" descr="A close-up of a person smiling&#10;&#10;Description automatically generated">
            <a:extLst>
              <a:ext uri="{FF2B5EF4-FFF2-40B4-BE49-F238E27FC236}">
                <a16:creationId xmlns:a16="http://schemas.microsoft.com/office/drawing/2014/main" id="{08F5978A-0354-6E31-B683-31AD51005A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909" y="2051303"/>
            <a:ext cx="1918629" cy="2521300"/>
          </a:xfrm>
          <a:prstGeom prst="rect">
            <a:avLst/>
          </a:prstGeom>
        </p:spPr>
      </p:pic>
      <p:pic>
        <p:nvPicPr>
          <p:cNvPr id="6" name="Picture 2" descr="Image preview">
            <a:extLst>
              <a:ext uri="{FF2B5EF4-FFF2-40B4-BE49-F238E27FC236}">
                <a16:creationId xmlns:a16="http://schemas.microsoft.com/office/drawing/2014/main" id="{DA1CF6FC-1D49-4754-8108-29DAB0354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0464" y="2176865"/>
            <a:ext cx="2142417" cy="22701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E450B73-A5B9-479C-9E3F-480A6C9E99C5}"/>
              </a:ext>
            </a:extLst>
          </p:cNvPr>
          <p:cNvSpPr txBox="1"/>
          <p:nvPr/>
        </p:nvSpPr>
        <p:spPr>
          <a:xfrm>
            <a:off x="6974636" y="4555162"/>
            <a:ext cx="2714072" cy="954107"/>
          </a:xfrm>
          <a:prstGeom prst="rect">
            <a:avLst/>
          </a:prstGeom>
          <a:noFill/>
        </p:spPr>
        <p:txBody>
          <a:bodyPr wrap="square" rtlCol="0">
            <a:spAutoFit/>
          </a:bodyPr>
          <a:lstStyle/>
          <a:p>
            <a:pPr algn="ctr"/>
            <a:r>
              <a:rPr lang="en-US" sz="1400" dirty="0"/>
              <a:t>Shamir R. Mehta, MD, MSc</a:t>
            </a:r>
          </a:p>
          <a:p>
            <a:pPr algn="ctr"/>
            <a:r>
              <a:rPr lang="en-US" sz="1400" dirty="0"/>
              <a:t>Population Health Research Institute, McMaster University, Hamilton Health Sciences</a:t>
            </a:r>
          </a:p>
        </p:txBody>
      </p:sp>
      <p:sp>
        <p:nvSpPr>
          <p:cNvPr id="2" name="TextBox 1">
            <a:extLst>
              <a:ext uri="{FF2B5EF4-FFF2-40B4-BE49-F238E27FC236}">
                <a16:creationId xmlns:a16="http://schemas.microsoft.com/office/drawing/2014/main" id="{427A4BA0-C925-720E-1FCE-1755BF780FBB}"/>
              </a:ext>
            </a:extLst>
          </p:cNvPr>
          <p:cNvSpPr txBox="1"/>
          <p:nvPr/>
        </p:nvSpPr>
        <p:spPr>
          <a:xfrm>
            <a:off x="9780588" y="2967335"/>
            <a:ext cx="1828800" cy="923330"/>
          </a:xfrm>
          <a:prstGeom prst="rect">
            <a:avLst/>
          </a:prstGeom>
          <a:noFill/>
        </p:spPr>
        <p:txBody>
          <a:bodyPr wrap="square" rtlCol="0">
            <a:spAutoFit/>
          </a:bodyPr>
          <a:lstStyle/>
          <a:p>
            <a:r>
              <a:rPr lang="fr-CA" dirty="0"/>
              <a:t>Co-leads:</a:t>
            </a:r>
          </a:p>
          <a:p>
            <a:r>
              <a:rPr lang="fr-CA" dirty="0"/>
              <a:t>-Dr. Andrew Yan</a:t>
            </a:r>
          </a:p>
          <a:p>
            <a:r>
              <a:rPr lang="fr-CA" dirty="0"/>
              <a:t>-Dr. David </a:t>
            </a:r>
            <a:r>
              <a:rPr lang="fr-CA" dirty="0" err="1"/>
              <a:t>Bewick</a:t>
            </a:r>
            <a:endParaRPr lang="fr-CA" dirty="0"/>
          </a:p>
        </p:txBody>
      </p:sp>
      <p:sp>
        <p:nvSpPr>
          <p:cNvPr id="11" name="Date Placeholder 10">
            <a:extLst>
              <a:ext uri="{FF2B5EF4-FFF2-40B4-BE49-F238E27FC236}">
                <a16:creationId xmlns:a16="http://schemas.microsoft.com/office/drawing/2014/main" id="{498B143D-40FC-4DDE-F6C6-7AD4921E097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617626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EFA7622-A13D-FB94-B2DD-B6156FC203FD}"/>
              </a:ext>
            </a:extLst>
          </p:cNvPr>
          <p:cNvSpPr>
            <a:spLocks noGrp="1"/>
          </p:cNvSpPr>
          <p:nvPr>
            <p:ph idx="1"/>
          </p:nvPr>
        </p:nvSpPr>
        <p:spPr/>
        <p:txBody>
          <a:bodyPr/>
          <a:lstStyle/>
          <a:p>
            <a:r>
              <a:rPr lang="en-US" dirty="0"/>
              <a:t>Conflict of Interest</a:t>
            </a:r>
            <a:endParaRPr lang="en-CA" dirty="0"/>
          </a:p>
        </p:txBody>
      </p:sp>
      <p:graphicFrame>
        <p:nvGraphicFramePr>
          <p:cNvPr id="7" name="Table 6">
            <a:extLst>
              <a:ext uri="{FF2B5EF4-FFF2-40B4-BE49-F238E27FC236}">
                <a16:creationId xmlns:a16="http://schemas.microsoft.com/office/drawing/2014/main" id="{E4058B6C-AB80-4DB6-DD2C-36424D6F8F0C}"/>
              </a:ext>
            </a:extLst>
          </p:cNvPr>
          <p:cNvGraphicFramePr>
            <a:graphicFrameLocks/>
          </p:cNvGraphicFramePr>
          <p:nvPr>
            <p:extLst>
              <p:ext uri="{D42A27DB-BD31-4B8C-83A1-F6EECF244321}">
                <p14:modId xmlns:p14="http://schemas.microsoft.com/office/powerpoint/2010/main" val="115765673"/>
              </p:ext>
            </p:extLst>
          </p:nvPr>
        </p:nvGraphicFramePr>
        <p:xfrm>
          <a:off x="1853268" y="2071767"/>
          <a:ext cx="8357533" cy="2014699"/>
        </p:xfrm>
        <a:graphic>
          <a:graphicData uri="http://schemas.openxmlformats.org/drawingml/2006/table">
            <a:tbl>
              <a:tblPr firstRow="1" firstCol="1" bandRow="1" bandCol="1">
                <a:tableStyleId>{5A111915-BE36-4E01-A7E5-04B1672EAD32}</a:tableStyleId>
              </a:tblPr>
              <a:tblGrid>
                <a:gridCol w="2043264">
                  <a:extLst>
                    <a:ext uri="{9D8B030D-6E8A-4147-A177-3AD203B41FA5}">
                      <a16:colId xmlns:a16="http://schemas.microsoft.com/office/drawing/2014/main" val="3003182203"/>
                    </a:ext>
                  </a:extLst>
                </a:gridCol>
                <a:gridCol w="2236258">
                  <a:extLst>
                    <a:ext uri="{9D8B030D-6E8A-4147-A177-3AD203B41FA5}">
                      <a16:colId xmlns:a16="http://schemas.microsoft.com/office/drawing/2014/main" val="230789228"/>
                    </a:ext>
                  </a:extLst>
                </a:gridCol>
                <a:gridCol w="2065041">
                  <a:extLst>
                    <a:ext uri="{9D8B030D-6E8A-4147-A177-3AD203B41FA5}">
                      <a16:colId xmlns:a16="http://schemas.microsoft.com/office/drawing/2014/main" val="1171031962"/>
                    </a:ext>
                  </a:extLst>
                </a:gridCol>
                <a:gridCol w="2012970">
                  <a:extLst>
                    <a:ext uri="{9D8B030D-6E8A-4147-A177-3AD203B41FA5}">
                      <a16:colId xmlns:a16="http://schemas.microsoft.com/office/drawing/2014/main" val="3328036950"/>
                    </a:ext>
                  </a:extLst>
                </a:gridCol>
              </a:tblGrid>
              <a:tr h="699685">
                <a:tc>
                  <a:txBody>
                    <a:bodyPr/>
                    <a:lstStyle/>
                    <a:p>
                      <a:pPr>
                        <a:lnSpc>
                          <a:spcPct val="85000"/>
                        </a:lnSpc>
                        <a:spcAft>
                          <a:spcPts val="300"/>
                        </a:spcAft>
                      </a:pP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Any direct financial payments including receipt of honoraria</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Membership on advisory boards or speaker’s bureaus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Funded grants or clinical trials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extLst>
                  <a:ext uri="{0D108BD9-81ED-4DB2-BD59-A6C34878D82A}">
                    <a16:rowId xmlns:a16="http://schemas.microsoft.com/office/drawing/2014/main" val="3963853567"/>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David Bewick</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noFill/>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noFill/>
                  </a:tcPr>
                </a:tc>
                <a:tc>
                  <a:txBody>
                    <a:bodyPr/>
                    <a:lstStyle/>
                    <a:p>
                      <a:pPr algn="ctr">
                        <a:lnSpc>
                          <a:spcPct val="85000"/>
                        </a:lnSpc>
                        <a:spcAft>
                          <a:spcPts val="300"/>
                        </a:spcAft>
                      </a:pPr>
                      <a:r>
                        <a:rPr lang="en-CA" sz="1500" dirty="0"/>
                        <a:t>N/A</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noFill/>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noFill/>
                  </a:tcPr>
                </a:tc>
                <a:extLst>
                  <a:ext uri="{0D108BD9-81ED-4DB2-BD59-A6C34878D82A}">
                    <a16:rowId xmlns:a16="http://schemas.microsoft.com/office/drawing/2014/main" val="1187640076"/>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Shamir Mehta</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noFill/>
                  </a:tcPr>
                </a:tc>
                <a:tc>
                  <a:txBody>
                    <a:bodyPr/>
                    <a:lstStyle/>
                    <a:p>
                      <a:pPr marL="0" lvl="0" algn="ctr" defTabSz="914400" rtl="0" eaLnBrk="1" latinLnBrk="0" hangingPunct="1">
                        <a:lnSpc>
                          <a:spcPct val="85000"/>
                        </a:lnSpc>
                        <a:spcAft>
                          <a:spcPts val="300"/>
                        </a:spcAft>
                        <a:buNone/>
                      </a:pPr>
                      <a:r>
                        <a:rPr lang="en-CA" sz="1500" kern="1200" dirty="0">
                          <a:solidFill>
                            <a:schemeClr val="tx1"/>
                          </a:solidFill>
                          <a:latin typeface="+mn-lt"/>
                          <a:ea typeface="+mn-ea"/>
                          <a:cs typeface="+mn-cs"/>
                        </a:rPr>
                        <a:t>None​</a:t>
                      </a:r>
                      <a:endParaRPr lang="en-US" sz="1500" kern="1200" dirty="0">
                        <a:solidFill>
                          <a:schemeClr val="tx1"/>
                        </a:solidFill>
                        <a:latin typeface="+mn-lt"/>
                        <a:ea typeface="+mn-ea"/>
                        <a:cs typeface="+mn-cs"/>
                      </a:endParaRP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noFill/>
                  </a:tcPr>
                </a:tc>
                <a:tc>
                  <a:txBody>
                    <a:bodyPr/>
                    <a:lstStyle/>
                    <a:p>
                      <a:pPr marL="0" lvl="0" algn="ctr" defTabSz="914400" rtl="0" eaLnBrk="1" latinLnBrk="0" hangingPunct="1">
                        <a:lnSpc>
                          <a:spcPct val="85000"/>
                        </a:lnSpc>
                        <a:spcAft>
                          <a:spcPts val="300"/>
                        </a:spcAft>
                        <a:buNone/>
                      </a:pPr>
                      <a:r>
                        <a:rPr lang="en-CA" sz="1500" kern="1200" dirty="0">
                          <a:solidFill>
                            <a:schemeClr val="tx1"/>
                          </a:solidFill>
                          <a:latin typeface="+mn-lt"/>
                          <a:ea typeface="+mn-ea"/>
                          <a:cs typeface="+mn-cs"/>
                        </a:rPr>
                        <a:t>​</a:t>
                      </a:r>
                      <a:endParaRPr lang="en-US" sz="1500" kern="1200" dirty="0">
                        <a:solidFill>
                          <a:schemeClr val="tx1"/>
                        </a:solidFill>
                        <a:latin typeface="+mn-lt"/>
                        <a:ea typeface="+mn-ea"/>
                        <a:cs typeface="+mn-cs"/>
                      </a:endParaRP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noFill/>
                  </a:tcPr>
                </a:tc>
                <a:tc>
                  <a:txBody>
                    <a:bodyPr/>
                    <a:lstStyle/>
                    <a:p>
                      <a:pPr marL="0" lvl="0" algn="ctr" defTabSz="914400" rtl="0" eaLnBrk="1" latinLnBrk="0" hangingPunct="1">
                        <a:lnSpc>
                          <a:spcPct val="85000"/>
                        </a:lnSpc>
                        <a:spcAft>
                          <a:spcPts val="300"/>
                        </a:spcAft>
                        <a:buNone/>
                      </a:pPr>
                      <a:r>
                        <a:rPr lang="en-CA" sz="1500" kern="1200" dirty="0">
                          <a:solidFill>
                            <a:schemeClr val="tx1"/>
                          </a:solidFill>
                          <a:latin typeface="+mn-lt"/>
                          <a:ea typeface="+mn-ea"/>
                          <a:cs typeface="+mn-cs"/>
                        </a:rPr>
                        <a:t>Abbott, Amgen, Bristol-Myers Squibb, Janssen</a:t>
                      </a:r>
                      <a:endParaRPr lang="en-US" sz="1500" kern="1200" dirty="0">
                        <a:solidFill>
                          <a:schemeClr val="tx1"/>
                        </a:solidFill>
                        <a:latin typeface="+mn-lt"/>
                        <a:ea typeface="+mn-ea"/>
                        <a:cs typeface="+mn-cs"/>
                      </a:endParaRP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noFill/>
                  </a:tcPr>
                </a:tc>
                <a:extLst>
                  <a:ext uri="{0D108BD9-81ED-4DB2-BD59-A6C34878D82A}">
                    <a16:rowId xmlns:a16="http://schemas.microsoft.com/office/drawing/2014/main" val="4020790970"/>
                  </a:ext>
                </a:extLst>
              </a:tr>
            </a:tbl>
          </a:graphicData>
        </a:graphic>
      </p:graphicFrame>
      <p:sp>
        <p:nvSpPr>
          <p:cNvPr id="6" name="Date Placeholder 5">
            <a:extLst>
              <a:ext uri="{FF2B5EF4-FFF2-40B4-BE49-F238E27FC236}">
                <a16:creationId xmlns:a16="http://schemas.microsoft.com/office/drawing/2014/main" id="{DA638EF3-4BE9-DBF1-4999-55B83F9343C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65928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C4B1727-A244-1A4B-60C9-E2601B47EAF5}"/>
              </a:ext>
            </a:extLst>
          </p:cNvPr>
          <p:cNvSpPr>
            <a:spLocks noGrp="1"/>
          </p:cNvSpPr>
          <p:nvPr>
            <p:ph type="body" sz="quarter" idx="14"/>
          </p:nvPr>
        </p:nvSpPr>
        <p:spPr>
          <a:xfrm>
            <a:off x="609600" y="1600200"/>
            <a:ext cx="10999788" cy="4053249"/>
          </a:xfrm>
        </p:spPr>
        <p:txBody>
          <a:bodyPr/>
          <a:lstStyle/>
          <a:p>
            <a:pPr marL="457200" indent="-457200">
              <a:buFont typeface="Arial" panose="020B0604020202020204" pitchFamily="34" charset="0"/>
              <a:buChar char="•"/>
            </a:pPr>
            <a:r>
              <a:rPr lang="en-CA" u="sng" dirty="0"/>
              <a:t>81 </a:t>
            </a:r>
            <a:r>
              <a:rPr lang="en-CA" u="sng" dirty="0" err="1"/>
              <a:t>y.o</a:t>
            </a:r>
            <a:r>
              <a:rPr lang="en-CA" u="sng" dirty="0"/>
              <a:t>.</a:t>
            </a:r>
            <a:r>
              <a:rPr lang="en-CA" dirty="0"/>
              <a:t> female</a:t>
            </a:r>
          </a:p>
          <a:p>
            <a:pPr marL="457200" indent="-457200">
              <a:buFont typeface="Arial" panose="020B0604020202020204" pitchFamily="34" charset="0"/>
              <a:buChar char="•"/>
            </a:pPr>
            <a:r>
              <a:rPr lang="en-CA" dirty="0"/>
              <a:t>Past medical history:</a:t>
            </a:r>
          </a:p>
          <a:p>
            <a:pPr lvl="1"/>
            <a:r>
              <a:rPr lang="en-CA" u="sng" dirty="0"/>
              <a:t>CKD (eGFR 35)</a:t>
            </a:r>
          </a:p>
          <a:p>
            <a:pPr lvl="1"/>
            <a:r>
              <a:rPr lang="en-CA" u="sng" dirty="0"/>
              <a:t>Chronic anemia 90 g/L</a:t>
            </a:r>
            <a:r>
              <a:rPr lang="en-CA" dirty="0"/>
              <a:t> </a:t>
            </a:r>
          </a:p>
          <a:p>
            <a:pPr marL="457200" indent="-457200">
              <a:buFont typeface="Arial" panose="020B0604020202020204" pitchFamily="34" charset="0"/>
              <a:buChar char="•"/>
            </a:pPr>
            <a:r>
              <a:rPr lang="en-CA" dirty="0"/>
              <a:t>Presents with inferior STEMI</a:t>
            </a:r>
          </a:p>
          <a:p>
            <a:pPr marL="457200" indent="-457200">
              <a:buFont typeface="Arial" panose="020B0604020202020204" pitchFamily="34" charset="0"/>
              <a:buChar char="•"/>
            </a:pPr>
            <a:r>
              <a:rPr lang="en-CA" dirty="0"/>
              <a:t>Primary PCI of RCA with DES x 1 (complete revascularization)</a:t>
            </a:r>
          </a:p>
          <a:p>
            <a:endParaRPr lang="en-CA" dirty="0"/>
          </a:p>
        </p:txBody>
      </p:sp>
      <p:sp>
        <p:nvSpPr>
          <p:cNvPr id="4" name="Content Placeholder 3">
            <a:extLst>
              <a:ext uri="{FF2B5EF4-FFF2-40B4-BE49-F238E27FC236}">
                <a16:creationId xmlns:a16="http://schemas.microsoft.com/office/drawing/2014/main" id="{F479144A-800F-6FE6-7A55-5F18E4DD6E44}"/>
              </a:ext>
            </a:extLst>
          </p:cNvPr>
          <p:cNvSpPr>
            <a:spLocks noGrp="1"/>
          </p:cNvSpPr>
          <p:nvPr>
            <p:ph idx="1"/>
          </p:nvPr>
        </p:nvSpPr>
        <p:spPr>
          <a:xfrm>
            <a:off x="609600" y="297053"/>
            <a:ext cx="10357647" cy="907498"/>
          </a:xfrm>
        </p:spPr>
        <p:txBody>
          <a:bodyPr>
            <a:normAutofit/>
          </a:bodyPr>
          <a:lstStyle/>
          <a:p>
            <a:r>
              <a:rPr lang="en-US" dirty="0"/>
              <a:t>Case presentation</a:t>
            </a:r>
            <a:endParaRPr lang="en-CA" dirty="0"/>
          </a:p>
        </p:txBody>
      </p:sp>
      <p:sp>
        <p:nvSpPr>
          <p:cNvPr id="8" name="Date Placeholder 7">
            <a:extLst>
              <a:ext uri="{FF2B5EF4-FFF2-40B4-BE49-F238E27FC236}">
                <a16:creationId xmlns:a16="http://schemas.microsoft.com/office/drawing/2014/main" id="{6915DF4C-1577-BE51-3240-C99FED567F2C}"/>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8435021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3B1C14-E827-5D1E-19A1-EF40678C0562}"/>
              </a:ext>
            </a:extLst>
          </p:cNvPr>
          <p:cNvSpPr>
            <a:spLocks noGrp="1"/>
          </p:cNvSpPr>
          <p:nvPr>
            <p:ph type="body" sz="quarter" idx="14"/>
          </p:nvPr>
        </p:nvSpPr>
        <p:spPr/>
        <p:txBody>
          <a:bodyPr/>
          <a:lstStyle/>
          <a:p>
            <a:pPr marL="0" indent="0">
              <a:buNone/>
            </a:pPr>
            <a:r>
              <a:rPr lang="en-CA" dirty="0"/>
              <a:t>Is this patient at high bleeding risk (HBR)?</a:t>
            </a:r>
          </a:p>
          <a:p>
            <a:pPr marL="914388" lvl="1" indent="-457200">
              <a:buFont typeface="+mj-lt"/>
              <a:buAutoNum type="alphaLcParenR"/>
            </a:pPr>
            <a:r>
              <a:rPr lang="en-CA" dirty="0"/>
              <a:t>Yes</a:t>
            </a:r>
          </a:p>
          <a:p>
            <a:pPr marL="914388" lvl="1" indent="-457200">
              <a:buFont typeface="+mj-lt"/>
              <a:buAutoNum type="alphaLcParenR"/>
            </a:pPr>
            <a:r>
              <a:rPr lang="en-CA" dirty="0"/>
              <a:t>No</a:t>
            </a:r>
          </a:p>
          <a:p>
            <a:pPr marL="914388" lvl="1" indent="-457200">
              <a:buFont typeface="+mj-lt"/>
              <a:buAutoNum type="alphaLcParenR"/>
            </a:pPr>
            <a:r>
              <a:rPr lang="en-CA" dirty="0"/>
              <a:t>Maybe</a:t>
            </a:r>
          </a:p>
          <a:p>
            <a:pPr marL="914388" lvl="1" indent="-457200">
              <a:buFont typeface="+mj-lt"/>
              <a:buAutoNum type="alphaLcParenR"/>
            </a:pPr>
            <a:r>
              <a:rPr lang="en-CA" dirty="0"/>
              <a:t>Do not know</a:t>
            </a:r>
          </a:p>
          <a:p>
            <a:pPr marL="457188" lvl="1" indent="0">
              <a:buNone/>
            </a:pPr>
            <a:endParaRPr lang="en-CA" dirty="0"/>
          </a:p>
          <a:p>
            <a:endParaRPr lang="en-CA" dirty="0"/>
          </a:p>
        </p:txBody>
      </p:sp>
      <p:sp>
        <p:nvSpPr>
          <p:cNvPr id="8" name="Content Placeholder 7">
            <a:extLst>
              <a:ext uri="{FF2B5EF4-FFF2-40B4-BE49-F238E27FC236}">
                <a16:creationId xmlns:a16="http://schemas.microsoft.com/office/drawing/2014/main" id="{61F905D4-87A3-F57C-CE83-886ACC66DE28}"/>
              </a:ext>
            </a:extLst>
          </p:cNvPr>
          <p:cNvSpPr>
            <a:spLocks noGrp="1"/>
          </p:cNvSpPr>
          <p:nvPr>
            <p:ph idx="1"/>
          </p:nvPr>
        </p:nvSpPr>
        <p:spPr/>
        <p:txBody>
          <a:bodyPr/>
          <a:lstStyle/>
          <a:p>
            <a:r>
              <a:rPr lang="en-US" dirty="0"/>
              <a:t>Survey</a:t>
            </a:r>
            <a:endParaRPr lang="en-CA" dirty="0"/>
          </a:p>
        </p:txBody>
      </p:sp>
      <p:sp>
        <p:nvSpPr>
          <p:cNvPr id="9" name="Date Placeholder 8">
            <a:extLst>
              <a:ext uri="{FF2B5EF4-FFF2-40B4-BE49-F238E27FC236}">
                <a16:creationId xmlns:a16="http://schemas.microsoft.com/office/drawing/2014/main" id="{A00A099A-0B3A-66CA-D0E6-C52175581A10}"/>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101639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D794087-5D0B-B0A5-410A-51A7ACD4C24F}"/>
              </a:ext>
            </a:extLst>
          </p:cNvPr>
          <p:cNvSpPr>
            <a:spLocks noGrp="1"/>
          </p:cNvSpPr>
          <p:nvPr>
            <p:ph type="body" sz="quarter" idx="14"/>
          </p:nvPr>
        </p:nvSpPr>
        <p:spPr>
          <a:xfrm>
            <a:off x="609600" y="1209490"/>
            <a:ext cx="10999788" cy="4439019"/>
          </a:xfrm>
        </p:spPr>
        <p:txBody>
          <a:bodyPr/>
          <a:lstStyle/>
          <a:p>
            <a:endParaRPr lang="en-CA"/>
          </a:p>
        </p:txBody>
      </p:sp>
      <p:sp>
        <p:nvSpPr>
          <p:cNvPr id="8" name="Content Placeholder 7">
            <a:extLst>
              <a:ext uri="{FF2B5EF4-FFF2-40B4-BE49-F238E27FC236}">
                <a16:creationId xmlns:a16="http://schemas.microsoft.com/office/drawing/2014/main" id="{51D7CEB0-1E25-D2D7-6010-55C821E334AD}"/>
              </a:ext>
            </a:extLst>
          </p:cNvPr>
          <p:cNvSpPr>
            <a:spLocks noGrp="1"/>
          </p:cNvSpPr>
          <p:nvPr>
            <p:ph idx="1"/>
          </p:nvPr>
        </p:nvSpPr>
        <p:spPr/>
        <p:txBody>
          <a:bodyPr/>
          <a:lstStyle/>
          <a:p>
            <a:r>
              <a:rPr lang="en-US" dirty="0"/>
              <a:t>CO-CHAIRS</a:t>
            </a:r>
            <a:endParaRPr lang="en-CA" dirty="0"/>
          </a:p>
        </p:txBody>
      </p:sp>
      <p:sp>
        <p:nvSpPr>
          <p:cNvPr id="4" name="Rectangle 3">
            <a:extLst>
              <a:ext uri="{FF2B5EF4-FFF2-40B4-BE49-F238E27FC236}">
                <a16:creationId xmlns:a16="http://schemas.microsoft.com/office/drawing/2014/main" id="{553CA14A-141F-0386-EB6C-44D7B87B93C1}"/>
              </a:ext>
            </a:extLst>
          </p:cNvPr>
          <p:cNvSpPr/>
          <p:nvPr/>
        </p:nvSpPr>
        <p:spPr>
          <a:xfrm>
            <a:off x="3276600" y="2353654"/>
            <a:ext cx="1678780" cy="1457324"/>
          </a:xfrm>
          <a:prstGeom prst="rect">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US" dirty="0"/>
              <a:t>Headshot</a:t>
            </a:r>
          </a:p>
        </p:txBody>
      </p:sp>
      <p:sp>
        <p:nvSpPr>
          <p:cNvPr id="11" name="TextBox 10">
            <a:extLst>
              <a:ext uri="{FF2B5EF4-FFF2-40B4-BE49-F238E27FC236}">
                <a16:creationId xmlns:a16="http://schemas.microsoft.com/office/drawing/2014/main" id="{53B2DCB8-3184-9DC3-FDFB-7305C7F75465}"/>
              </a:ext>
            </a:extLst>
          </p:cNvPr>
          <p:cNvSpPr txBox="1"/>
          <p:nvPr/>
        </p:nvSpPr>
        <p:spPr>
          <a:xfrm>
            <a:off x="6096001" y="4776700"/>
            <a:ext cx="4004169" cy="1323439"/>
          </a:xfrm>
          <a:prstGeom prst="rect">
            <a:avLst/>
          </a:prstGeom>
          <a:noFill/>
        </p:spPr>
        <p:txBody>
          <a:bodyPr wrap="square" rtlCol="0">
            <a:spAutoFit/>
          </a:bodyPr>
          <a:lstStyle/>
          <a:p>
            <a:pPr algn="ctr"/>
            <a:r>
              <a:rPr lang="en-US" sz="2000" dirty="0"/>
              <a:t>Guillaume Marquis-Gravel, MD, MSc</a:t>
            </a:r>
          </a:p>
          <a:p>
            <a:pPr algn="ctr"/>
            <a:r>
              <a:rPr lang="en-US" sz="2000" dirty="0"/>
              <a:t>Montreal Heart Institute</a:t>
            </a:r>
          </a:p>
          <a:p>
            <a:pPr algn="ctr"/>
            <a:r>
              <a:rPr lang="en-US" sz="2000" dirty="0"/>
              <a:t>Université de Montréal</a:t>
            </a:r>
          </a:p>
          <a:p>
            <a:pPr algn="ctr"/>
            <a:endParaRPr lang="en-US" sz="2000" dirty="0"/>
          </a:p>
        </p:txBody>
      </p:sp>
      <p:sp>
        <p:nvSpPr>
          <p:cNvPr id="2" name="TextBox 1">
            <a:extLst>
              <a:ext uri="{FF2B5EF4-FFF2-40B4-BE49-F238E27FC236}">
                <a16:creationId xmlns:a16="http://schemas.microsoft.com/office/drawing/2014/main" id="{0E58475A-D629-88DB-97CD-64D6D9F1316F}"/>
              </a:ext>
            </a:extLst>
          </p:cNvPr>
          <p:cNvSpPr txBox="1"/>
          <p:nvPr/>
        </p:nvSpPr>
        <p:spPr>
          <a:xfrm>
            <a:off x="2091832" y="4776699"/>
            <a:ext cx="4004169" cy="1631216"/>
          </a:xfrm>
          <a:prstGeom prst="rect">
            <a:avLst/>
          </a:prstGeom>
          <a:noFill/>
        </p:spPr>
        <p:txBody>
          <a:bodyPr wrap="square" rtlCol="0">
            <a:spAutoFit/>
          </a:bodyPr>
          <a:lstStyle/>
          <a:p>
            <a:pPr algn="ctr"/>
            <a:r>
              <a:rPr lang="en-US" sz="2000" dirty="0"/>
              <a:t>Kevin R. Bainey, MD, MSc</a:t>
            </a:r>
          </a:p>
          <a:p>
            <a:pPr algn="ctr"/>
            <a:r>
              <a:rPr lang="en-US" sz="2000" dirty="0"/>
              <a:t>Mazankowski Alberta Heart Institute</a:t>
            </a:r>
          </a:p>
          <a:p>
            <a:pPr algn="ctr"/>
            <a:r>
              <a:rPr lang="en-US" sz="2000" dirty="0"/>
              <a:t>University of Alberta </a:t>
            </a:r>
          </a:p>
          <a:p>
            <a:pPr algn="ctr"/>
            <a:endParaRPr lang="en-US" sz="2000" dirty="0"/>
          </a:p>
          <a:p>
            <a:pPr algn="ctr"/>
            <a:endParaRPr lang="en-US" sz="2000" dirty="0"/>
          </a:p>
        </p:txBody>
      </p:sp>
      <p:pic>
        <p:nvPicPr>
          <p:cNvPr id="5" name="Picture 4">
            <a:extLst>
              <a:ext uri="{FF2B5EF4-FFF2-40B4-BE49-F238E27FC236}">
                <a16:creationId xmlns:a16="http://schemas.microsoft.com/office/drawing/2014/main" id="{F98C5203-8692-ADED-FD0E-EF941645D703}"/>
              </a:ext>
            </a:extLst>
          </p:cNvPr>
          <p:cNvPicPr>
            <a:picLocks noChangeAspect="1"/>
          </p:cNvPicPr>
          <p:nvPr/>
        </p:nvPicPr>
        <p:blipFill>
          <a:blip r:embed="rId3"/>
          <a:stretch>
            <a:fillRect/>
          </a:stretch>
        </p:blipFill>
        <p:spPr>
          <a:xfrm>
            <a:off x="7086600" y="1924697"/>
            <a:ext cx="2210226" cy="2833623"/>
          </a:xfrm>
          <a:prstGeom prst="rect">
            <a:avLst/>
          </a:prstGeom>
        </p:spPr>
      </p:pic>
      <p:pic>
        <p:nvPicPr>
          <p:cNvPr id="6" name="Picture 5">
            <a:extLst>
              <a:ext uri="{FF2B5EF4-FFF2-40B4-BE49-F238E27FC236}">
                <a16:creationId xmlns:a16="http://schemas.microsoft.com/office/drawing/2014/main" id="{A8F9425F-DE31-41BD-A2A6-72D6F0B75B10}"/>
              </a:ext>
            </a:extLst>
          </p:cNvPr>
          <p:cNvPicPr>
            <a:picLocks noChangeAspect="1"/>
          </p:cNvPicPr>
          <p:nvPr/>
        </p:nvPicPr>
        <p:blipFill>
          <a:blip r:embed="rId4"/>
          <a:stretch>
            <a:fillRect/>
          </a:stretch>
        </p:blipFill>
        <p:spPr>
          <a:xfrm>
            <a:off x="2895174" y="1938422"/>
            <a:ext cx="2591226" cy="2855004"/>
          </a:xfrm>
          <a:prstGeom prst="rect">
            <a:avLst/>
          </a:prstGeom>
        </p:spPr>
      </p:pic>
      <p:sp>
        <p:nvSpPr>
          <p:cNvPr id="10" name="Date Placeholder 9">
            <a:extLst>
              <a:ext uri="{FF2B5EF4-FFF2-40B4-BE49-F238E27FC236}">
                <a16:creationId xmlns:a16="http://schemas.microsoft.com/office/drawing/2014/main" id="{05013238-44FD-2337-16C9-4D7BE286F43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3488894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67F416-85DE-10E8-065D-D9BE89C8519C}"/>
              </a:ext>
            </a:extLst>
          </p:cNvPr>
          <p:cNvSpPr/>
          <p:nvPr/>
        </p:nvSpPr>
        <p:spPr>
          <a:xfrm>
            <a:off x="1524000" y="381000"/>
            <a:ext cx="99060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dirty="0"/>
          </a:p>
        </p:txBody>
      </p:sp>
      <p:pic>
        <p:nvPicPr>
          <p:cNvPr id="3" name="Picture 2">
            <a:extLst>
              <a:ext uri="{FF2B5EF4-FFF2-40B4-BE49-F238E27FC236}">
                <a16:creationId xmlns:a16="http://schemas.microsoft.com/office/drawing/2014/main" id="{6E02FB8E-920A-4997-CF2E-60A6505887ED}"/>
              </a:ext>
            </a:extLst>
          </p:cNvPr>
          <p:cNvPicPr>
            <a:picLocks noChangeAspect="1"/>
          </p:cNvPicPr>
          <p:nvPr/>
        </p:nvPicPr>
        <p:blipFill>
          <a:blip r:embed="rId3"/>
          <a:stretch>
            <a:fillRect/>
          </a:stretch>
        </p:blipFill>
        <p:spPr>
          <a:xfrm>
            <a:off x="1600200" y="564776"/>
            <a:ext cx="9027160" cy="5074024"/>
          </a:xfrm>
          <a:prstGeom prst="rect">
            <a:avLst/>
          </a:prstGeom>
        </p:spPr>
      </p:pic>
      <p:sp>
        <p:nvSpPr>
          <p:cNvPr id="4" name="TextBox 3">
            <a:extLst>
              <a:ext uri="{FF2B5EF4-FFF2-40B4-BE49-F238E27FC236}">
                <a16:creationId xmlns:a16="http://schemas.microsoft.com/office/drawing/2014/main" id="{B8C1CE55-9CA4-D83E-0441-E1A8721C0FDA}"/>
              </a:ext>
            </a:extLst>
          </p:cNvPr>
          <p:cNvSpPr txBox="1"/>
          <p:nvPr/>
        </p:nvSpPr>
        <p:spPr>
          <a:xfrm>
            <a:off x="1616765" y="6107668"/>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9" name="Date Placeholder 8">
            <a:extLst>
              <a:ext uri="{FF2B5EF4-FFF2-40B4-BE49-F238E27FC236}">
                <a16:creationId xmlns:a16="http://schemas.microsoft.com/office/drawing/2014/main" id="{365CAE1C-0C98-8575-68A6-A6609F39C4B9}"/>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986412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4C2C8C2-86C3-0161-156F-96108E2F1CAD}"/>
              </a:ext>
            </a:extLst>
          </p:cNvPr>
          <p:cNvSpPr>
            <a:spLocks noGrp="1"/>
          </p:cNvSpPr>
          <p:nvPr>
            <p:ph type="body" sz="quarter" idx="14"/>
          </p:nvPr>
        </p:nvSpPr>
        <p:spPr>
          <a:xfrm>
            <a:off x="609600" y="2209800"/>
            <a:ext cx="10999788" cy="3443649"/>
          </a:xfrm>
        </p:spPr>
        <p:txBody>
          <a:bodyPr/>
          <a:lstStyle/>
          <a:p>
            <a:pPr>
              <a:buFont typeface="Wingdings" pitchFamily="2" charset="2"/>
              <a:buChar char="ü"/>
            </a:pPr>
            <a:r>
              <a:rPr lang="en-CA" dirty="0"/>
              <a:t>The patient is a high bleeding risk</a:t>
            </a:r>
          </a:p>
          <a:p>
            <a:pPr lvl="1">
              <a:buFont typeface="Wingdings" pitchFamily="2" charset="2"/>
              <a:buChar char="q"/>
            </a:pPr>
            <a:r>
              <a:rPr lang="en-CA" dirty="0"/>
              <a:t>2 minor criterion (age&gt;75 yrs., eGFR 30-59)</a:t>
            </a:r>
          </a:p>
          <a:p>
            <a:pPr lvl="1">
              <a:buFont typeface="Wingdings" pitchFamily="2" charset="2"/>
              <a:buChar char="q"/>
            </a:pPr>
            <a:r>
              <a:rPr lang="en-CA" dirty="0"/>
              <a:t>1 Major criterion (Hb&lt;110 g/L)</a:t>
            </a:r>
          </a:p>
          <a:p>
            <a:pPr lvl="1">
              <a:buFont typeface="Wingdings" pitchFamily="2" charset="2"/>
              <a:buChar char="q"/>
            </a:pPr>
            <a:endParaRPr lang="en-CA" dirty="0"/>
          </a:p>
          <a:p>
            <a:pPr marL="0" indent="0">
              <a:buNone/>
            </a:pPr>
            <a:endParaRPr lang="en-CA" dirty="0"/>
          </a:p>
          <a:p>
            <a:pPr marL="457188" lvl="1" indent="0">
              <a:buNone/>
            </a:pPr>
            <a:endParaRPr lang="en-CA" dirty="0"/>
          </a:p>
          <a:p>
            <a:endParaRPr lang="en-CA" dirty="0"/>
          </a:p>
        </p:txBody>
      </p:sp>
      <p:sp>
        <p:nvSpPr>
          <p:cNvPr id="2" name="TextBox 1">
            <a:extLst>
              <a:ext uri="{FF2B5EF4-FFF2-40B4-BE49-F238E27FC236}">
                <a16:creationId xmlns:a16="http://schemas.microsoft.com/office/drawing/2014/main" id="{0C3D4D36-5AFE-0A62-4F80-59E232CBF677}"/>
              </a:ext>
            </a:extLst>
          </p:cNvPr>
          <p:cNvSpPr txBox="1"/>
          <p:nvPr/>
        </p:nvSpPr>
        <p:spPr>
          <a:xfrm>
            <a:off x="2438400" y="1417639"/>
            <a:ext cx="8180894" cy="523220"/>
          </a:xfrm>
          <a:prstGeom prst="rect">
            <a:avLst/>
          </a:prstGeom>
          <a:noFill/>
        </p:spPr>
        <p:txBody>
          <a:bodyPr wrap="none" rtlCol="0">
            <a:spAutoFit/>
          </a:bodyPr>
          <a:lstStyle/>
          <a:p>
            <a:r>
              <a:rPr lang="en-US" sz="2800" b="1" dirty="0"/>
              <a:t>High Bleeding Risk(HBR)= 1 major </a:t>
            </a:r>
            <a:r>
              <a:rPr lang="en-US" sz="2800" b="1" u="sng" dirty="0"/>
              <a:t>or</a:t>
            </a:r>
            <a:r>
              <a:rPr lang="en-US" sz="2800" b="1" dirty="0"/>
              <a:t> 2 minor criterion</a:t>
            </a:r>
          </a:p>
        </p:txBody>
      </p:sp>
      <p:sp>
        <p:nvSpPr>
          <p:cNvPr id="7" name="Content Placeholder 7">
            <a:extLst>
              <a:ext uri="{FF2B5EF4-FFF2-40B4-BE49-F238E27FC236}">
                <a16:creationId xmlns:a16="http://schemas.microsoft.com/office/drawing/2014/main" id="{ABDBBC8D-685C-7B6B-638D-E3D6FDCB2A25}"/>
              </a:ext>
            </a:extLst>
          </p:cNvPr>
          <p:cNvSpPr txBox="1">
            <a:spLocks/>
          </p:cNvSpPr>
          <p:nvPr/>
        </p:nvSpPr>
        <p:spPr>
          <a:xfrm>
            <a:off x="762000" y="449453"/>
            <a:ext cx="10357647" cy="854990"/>
          </a:xfrm>
          <a:prstGeom prst="rect">
            <a:avLst/>
          </a:prstGeom>
        </p:spPr>
        <p:txBody>
          <a:bodyPr/>
          <a:lstStyle>
            <a:lvl1pPr marL="0" indent="0" algn="l" defTabSz="609570" rtl="0" eaLnBrk="1" latinLnBrk="0" hangingPunct="1">
              <a:spcBef>
                <a:spcPct val="20000"/>
              </a:spcBef>
              <a:buFont typeface="Arial"/>
              <a:buNone/>
              <a:defRPr sz="4400" b="0" kern="1200">
                <a:solidFill>
                  <a:schemeClr val="tx1"/>
                </a:solidFill>
                <a:latin typeface="+mn-lt"/>
                <a:ea typeface="+mn-ea"/>
                <a:cs typeface="+mn-cs"/>
              </a:defRPr>
            </a:lvl1pPr>
            <a:lvl2pPr marL="609569" indent="0" algn="l" defTabSz="609570" rtl="0" eaLnBrk="1" latinLnBrk="0" hangingPunct="1">
              <a:spcBef>
                <a:spcPct val="20000"/>
              </a:spcBef>
              <a:buFont typeface="Arial"/>
              <a:buNone/>
              <a:defRPr sz="3733" kern="1200">
                <a:solidFill>
                  <a:schemeClr val="tx1"/>
                </a:solidFill>
                <a:latin typeface="+mn-lt"/>
                <a:ea typeface="+mn-ea"/>
                <a:cs typeface="+mn-cs"/>
              </a:defRPr>
            </a:lvl2pPr>
            <a:lvl3pPr marL="1523923" indent="-304784" algn="l" defTabSz="60957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4pPr>
            <a:lvl5pPr marL="274306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Evidence</a:t>
            </a:r>
            <a:endParaRPr lang="en-CA" dirty="0"/>
          </a:p>
        </p:txBody>
      </p:sp>
      <p:sp>
        <p:nvSpPr>
          <p:cNvPr id="8" name="Date Placeholder 7">
            <a:extLst>
              <a:ext uri="{FF2B5EF4-FFF2-40B4-BE49-F238E27FC236}">
                <a16:creationId xmlns:a16="http://schemas.microsoft.com/office/drawing/2014/main" id="{2751E890-64F7-F5D6-873C-9F9BE99CA147}"/>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5777563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A0A4C1C-A4C0-1844-F4D5-5A17BE1CE4B6}"/>
              </a:ext>
            </a:extLst>
          </p:cNvPr>
          <p:cNvSpPr>
            <a:spLocks noGrp="1"/>
          </p:cNvSpPr>
          <p:nvPr>
            <p:ph type="body" sz="quarter" idx="14"/>
          </p:nvPr>
        </p:nvSpPr>
        <p:spPr/>
        <p:txBody>
          <a:bodyPr/>
          <a:lstStyle/>
          <a:p>
            <a:pPr marL="0" indent="0">
              <a:buNone/>
            </a:pPr>
            <a:r>
              <a:rPr lang="en-CA" dirty="0"/>
              <a:t>Assuming she experienced no bleeding or ischemic events in the </a:t>
            </a:r>
            <a:r>
              <a:rPr lang="en-CA" b="1" dirty="0"/>
              <a:t>first month with DAPT </a:t>
            </a:r>
            <a:r>
              <a:rPr lang="en-CA" dirty="0"/>
              <a:t>post-discharge, what APT strategy would you recommend?</a:t>
            </a:r>
          </a:p>
          <a:p>
            <a:pPr marL="914388" lvl="1" indent="-457200">
              <a:buFont typeface="+mj-lt"/>
              <a:buAutoNum type="alphaLcParenR"/>
            </a:pPr>
            <a:r>
              <a:rPr lang="en-CA" dirty="0"/>
              <a:t>De-escalate to SAPT </a:t>
            </a:r>
          </a:p>
          <a:p>
            <a:pPr marL="914388" lvl="1" indent="-457200">
              <a:buFont typeface="+mj-lt"/>
              <a:buAutoNum type="alphaLcParenR"/>
            </a:pPr>
            <a:r>
              <a:rPr lang="en-CA" dirty="0"/>
              <a:t>DAPT for total of 3 months </a:t>
            </a:r>
          </a:p>
          <a:p>
            <a:pPr marL="914388" lvl="1" indent="-457200">
              <a:buFont typeface="+mj-lt"/>
              <a:buAutoNum type="alphaLcParenR"/>
            </a:pPr>
            <a:r>
              <a:rPr lang="en-CA" dirty="0"/>
              <a:t>DAPT for total of 6 months</a:t>
            </a:r>
          </a:p>
          <a:p>
            <a:pPr marL="914388" lvl="1" indent="-457200">
              <a:buFont typeface="+mj-lt"/>
              <a:buAutoNum type="alphaLcParenR"/>
            </a:pPr>
            <a:r>
              <a:rPr lang="en-CA" dirty="0"/>
              <a:t>DAPT for total of 12 months</a:t>
            </a:r>
          </a:p>
          <a:p>
            <a:pPr marL="457188" lvl="1" indent="0">
              <a:buNone/>
            </a:pPr>
            <a:endParaRPr lang="en-CA" dirty="0"/>
          </a:p>
          <a:p>
            <a:endParaRPr lang="en-CA" dirty="0"/>
          </a:p>
        </p:txBody>
      </p:sp>
      <p:sp>
        <p:nvSpPr>
          <p:cNvPr id="6" name="Content Placeholder 7">
            <a:extLst>
              <a:ext uri="{FF2B5EF4-FFF2-40B4-BE49-F238E27FC236}">
                <a16:creationId xmlns:a16="http://schemas.microsoft.com/office/drawing/2014/main" id="{B8BFB0CF-503A-9A7E-C0EA-200E273329AA}"/>
              </a:ext>
            </a:extLst>
          </p:cNvPr>
          <p:cNvSpPr>
            <a:spLocks noGrp="1"/>
          </p:cNvSpPr>
          <p:nvPr>
            <p:ph idx="1"/>
          </p:nvPr>
        </p:nvSpPr>
        <p:spPr>
          <a:xfrm>
            <a:off x="609600" y="297053"/>
            <a:ext cx="10357647" cy="854990"/>
          </a:xfrm>
        </p:spPr>
        <p:txBody>
          <a:bodyPr/>
          <a:lstStyle/>
          <a:p>
            <a:r>
              <a:rPr lang="en-US" dirty="0"/>
              <a:t>Survey</a:t>
            </a:r>
            <a:endParaRPr lang="en-CA" dirty="0"/>
          </a:p>
        </p:txBody>
      </p:sp>
      <p:sp>
        <p:nvSpPr>
          <p:cNvPr id="7" name="Date Placeholder 6">
            <a:extLst>
              <a:ext uri="{FF2B5EF4-FFF2-40B4-BE49-F238E27FC236}">
                <a16:creationId xmlns:a16="http://schemas.microsoft.com/office/drawing/2014/main" id="{04463AE4-EE8D-4FD7-9987-D910AA2695EA}"/>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030909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313D2B5-737A-0E47-869B-874544F2CEA0}"/>
              </a:ext>
            </a:extLst>
          </p:cNvPr>
          <p:cNvSpPr>
            <a:spLocks noGrp="1"/>
          </p:cNvSpPr>
          <p:nvPr>
            <p:ph type="body" sz="quarter" idx="14"/>
          </p:nvPr>
        </p:nvSpPr>
        <p:spPr/>
        <p:txBody>
          <a:bodyPr/>
          <a:lstStyle/>
          <a:p>
            <a:r>
              <a:rPr lang="fr-CA" sz="3200" kern="100" dirty="0" err="1">
                <a:latin typeface="Calibri" panose="020F0502020204030204" pitchFamily="34" charset="0"/>
                <a:ea typeface="Calibri" panose="020F0502020204030204" pitchFamily="34" charset="0"/>
                <a:cs typeface="Calibri" panose="020F0502020204030204" pitchFamily="34" charset="0"/>
              </a:rPr>
              <a:t>We</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suggest</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using</a:t>
            </a:r>
            <a:r>
              <a:rPr lang="fr-CA" sz="3200" kern="100" dirty="0">
                <a:latin typeface="Calibri" panose="020F0502020204030204" pitchFamily="34" charset="0"/>
                <a:ea typeface="Calibri" panose="020F0502020204030204" pitchFamily="34" charset="0"/>
                <a:cs typeface="Calibri" panose="020F0502020204030204" pitchFamily="34" charset="0"/>
              </a:rPr>
              <a:t> short DAPT for 1-3 </a:t>
            </a:r>
            <a:r>
              <a:rPr lang="fr-CA" sz="3200" kern="100" dirty="0" err="1">
                <a:latin typeface="Calibri" panose="020F0502020204030204" pitchFamily="34" charset="0"/>
                <a:ea typeface="Calibri" panose="020F0502020204030204" pitchFamily="34" charset="0"/>
                <a:cs typeface="Calibri" panose="020F0502020204030204" pitchFamily="34" charset="0"/>
              </a:rPr>
              <a:t>months</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rather</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than</a:t>
            </a:r>
            <a:r>
              <a:rPr lang="fr-CA" sz="3200" kern="100" dirty="0">
                <a:latin typeface="Calibri" panose="020F0502020204030204" pitchFamily="34" charset="0"/>
                <a:ea typeface="Calibri" panose="020F0502020204030204" pitchFamily="34" charset="0"/>
                <a:cs typeface="Calibri" panose="020F0502020204030204" pitchFamily="34" charset="0"/>
              </a:rPr>
              <a:t> 6-12 </a:t>
            </a:r>
            <a:r>
              <a:rPr lang="fr-CA" sz="3200" kern="100" dirty="0" err="1">
                <a:latin typeface="Calibri" panose="020F0502020204030204" pitchFamily="34" charset="0"/>
                <a:ea typeface="Calibri" panose="020F0502020204030204" pitchFamily="34" charset="0"/>
                <a:cs typeface="Calibri" panose="020F0502020204030204" pitchFamily="34" charset="0"/>
              </a:rPr>
              <a:t>months</a:t>
            </a:r>
            <a:r>
              <a:rPr lang="fr-CA" sz="3200" kern="100" dirty="0">
                <a:latin typeface="Calibri" panose="020F0502020204030204" pitchFamily="34" charset="0"/>
                <a:ea typeface="Calibri" panose="020F0502020204030204" pitchFamily="34" charset="0"/>
                <a:cs typeface="Calibri" panose="020F0502020204030204" pitchFamily="34" charset="0"/>
              </a:rPr>
              <a:t> in patients at </a:t>
            </a:r>
            <a:r>
              <a:rPr lang="fr-CA" sz="3200" b="1" u="sng" kern="100" dirty="0">
                <a:latin typeface="Calibri" panose="020F0502020204030204" pitchFamily="34" charset="0"/>
                <a:ea typeface="Calibri" panose="020F0502020204030204" pitchFamily="34" charset="0"/>
                <a:cs typeface="Calibri" panose="020F0502020204030204" pitchFamily="34" charset="0"/>
              </a:rPr>
              <a:t>HBR</a:t>
            </a:r>
            <a:r>
              <a:rPr lang="fr-CA" sz="3200" b="1"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undergoing</a:t>
            </a:r>
            <a:r>
              <a:rPr lang="fr-CA" sz="3200" kern="100" dirty="0">
                <a:latin typeface="Calibri" panose="020F0502020204030204" pitchFamily="34" charset="0"/>
                <a:ea typeface="Calibri" panose="020F0502020204030204" pitchFamily="34" charset="0"/>
                <a:cs typeface="Calibri" panose="020F0502020204030204" pitchFamily="34" charset="0"/>
              </a:rPr>
              <a:t> PCI for ACS or </a:t>
            </a:r>
            <a:r>
              <a:rPr lang="fr-CA" sz="3200" kern="100" dirty="0" err="1">
                <a:latin typeface="Calibri" panose="020F0502020204030204" pitchFamily="34" charset="0"/>
                <a:ea typeface="Calibri" panose="020F0502020204030204" pitchFamily="34" charset="0"/>
                <a:cs typeface="Calibri" panose="020F0502020204030204" pitchFamily="34" charset="0"/>
              </a:rPr>
              <a:t>elective</a:t>
            </a:r>
            <a:r>
              <a:rPr lang="fr-CA" sz="3200" kern="100" dirty="0">
                <a:latin typeface="Calibri" panose="020F0502020204030204" pitchFamily="34" charset="0"/>
                <a:ea typeface="Calibri" panose="020F0502020204030204" pitchFamily="34" charset="0"/>
                <a:cs typeface="Calibri" panose="020F0502020204030204" pitchFamily="34" charset="0"/>
              </a:rPr>
              <a:t> PCI </a:t>
            </a:r>
            <a:r>
              <a:rPr lang="fr-CA" sz="3200" kern="100" dirty="0" err="1">
                <a:latin typeface="Calibri" panose="020F0502020204030204" pitchFamily="34" charset="0"/>
                <a:ea typeface="Calibri" panose="020F0502020204030204" pitchFamily="34" charset="0"/>
                <a:cs typeface="Calibri" panose="020F0502020204030204" pitchFamily="34" charset="0"/>
              </a:rPr>
              <a:t>with</a:t>
            </a:r>
            <a:r>
              <a:rPr lang="fr-CA" sz="3200" kern="100" dirty="0">
                <a:latin typeface="Calibri" panose="020F0502020204030204" pitchFamily="34" charset="0"/>
                <a:ea typeface="Calibri" panose="020F0502020204030204" pitchFamily="34" charset="0"/>
                <a:cs typeface="Calibri" panose="020F0502020204030204" pitchFamily="34" charset="0"/>
              </a:rPr>
              <a:t> maintenance single </a:t>
            </a:r>
            <a:r>
              <a:rPr lang="fr-CA" sz="3200" kern="100" dirty="0" err="1">
                <a:latin typeface="Calibri" panose="020F0502020204030204" pitchFamily="34" charset="0"/>
                <a:ea typeface="Calibri" panose="020F0502020204030204" pitchFamily="34" charset="0"/>
                <a:cs typeface="Calibri" panose="020F0502020204030204" pitchFamily="34" charset="0"/>
              </a:rPr>
              <a:t>antiplatelet</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therapy</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thereafter</a:t>
            </a:r>
            <a:r>
              <a:rPr lang="fr-CA" sz="3200" kern="100" dirty="0">
                <a:latin typeface="Calibri" panose="020F0502020204030204" pitchFamily="34" charset="0"/>
                <a:ea typeface="Calibri" panose="020F0502020204030204" pitchFamily="34" charset="0"/>
                <a:cs typeface="Calibri" panose="020F0502020204030204" pitchFamily="34" charset="0"/>
              </a:rPr>
              <a:t>, in </a:t>
            </a:r>
            <a:r>
              <a:rPr lang="fr-CA" sz="3200" kern="100" dirty="0" err="1">
                <a:latin typeface="Calibri" panose="020F0502020204030204" pitchFamily="34" charset="0"/>
                <a:ea typeface="Calibri" panose="020F0502020204030204" pitchFamily="34" charset="0"/>
                <a:cs typeface="Calibri" panose="020F0502020204030204" pitchFamily="34" charset="0"/>
              </a:rPr>
              <a:t>those</a:t>
            </a:r>
            <a:r>
              <a:rPr lang="fr-CA" sz="3200" kern="100" dirty="0">
                <a:latin typeface="Calibri" panose="020F0502020204030204" pitchFamily="34" charset="0"/>
                <a:ea typeface="Calibri" panose="020F0502020204030204" pitchFamily="34" charset="0"/>
                <a:cs typeface="Calibri" panose="020F0502020204030204" pitchFamily="34" charset="0"/>
              </a:rPr>
              <a:t> patients </a:t>
            </a:r>
            <a:r>
              <a:rPr lang="fr-CA" sz="3200" kern="100" dirty="0" err="1">
                <a:latin typeface="Calibri" panose="020F0502020204030204" pitchFamily="34" charset="0"/>
                <a:ea typeface="Calibri" panose="020F0502020204030204" pitchFamily="34" charset="0"/>
                <a:cs typeface="Calibri" panose="020F0502020204030204" pitchFamily="34" charset="0"/>
              </a:rPr>
              <a:t>who</a:t>
            </a:r>
            <a:r>
              <a:rPr lang="fr-CA" sz="3200" kern="100" dirty="0">
                <a:latin typeface="Calibri" panose="020F0502020204030204" pitchFamily="34" charset="0"/>
                <a:ea typeface="Calibri" panose="020F0502020204030204" pitchFamily="34" charset="0"/>
                <a:cs typeface="Calibri" panose="020F0502020204030204" pitchFamily="34" charset="0"/>
              </a:rPr>
              <a:t> do not have </a:t>
            </a:r>
            <a:r>
              <a:rPr lang="fr-CA" sz="3200" kern="100" dirty="0" err="1">
                <a:latin typeface="Calibri" panose="020F0502020204030204" pitchFamily="34" charset="0"/>
                <a:ea typeface="Calibri" panose="020F0502020204030204" pitchFamily="34" charset="0"/>
                <a:cs typeface="Calibri" panose="020F0502020204030204" pitchFamily="34" charset="0"/>
              </a:rPr>
              <a:t>any</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ischemic</a:t>
            </a:r>
            <a:r>
              <a:rPr lang="fr-CA" sz="3200" kern="100" dirty="0">
                <a:latin typeface="Calibri" panose="020F0502020204030204" pitchFamily="34" charset="0"/>
                <a:ea typeface="Calibri" panose="020F0502020204030204" pitchFamily="34" charset="0"/>
                <a:cs typeface="Calibri" panose="020F0502020204030204" pitchFamily="34" charset="0"/>
              </a:rPr>
              <a:t> or </a:t>
            </a:r>
            <a:r>
              <a:rPr lang="fr-CA" sz="3200" kern="100" dirty="0" err="1">
                <a:latin typeface="Calibri" panose="020F0502020204030204" pitchFamily="34" charset="0"/>
                <a:ea typeface="Calibri" panose="020F0502020204030204" pitchFamily="34" charset="0"/>
                <a:cs typeface="Calibri" panose="020F0502020204030204" pitchFamily="34" charset="0"/>
              </a:rPr>
              <a:t>bleeding</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events</a:t>
            </a:r>
            <a:r>
              <a:rPr lang="fr-CA" sz="3200" kern="100" dirty="0">
                <a:latin typeface="Calibri" panose="020F0502020204030204" pitchFamily="34" charset="0"/>
                <a:ea typeface="Calibri" panose="020F0502020204030204" pitchFamily="34" charset="0"/>
                <a:cs typeface="Calibri" panose="020F0502020204030204" pitchFamily="34" charset="0"/>
              </a:rPr>
              <a:t> in the first </a:t>
            </a:r>
            <a:r>
              <a:rPr lang="fr-CA" sz="3200" kern="100" dirty="0" err="1">
                <a:latin typeface="Calibri" panose="020F0502020204030204" pitchFamily="34" charset="0"/>
                <a:ea typeface="Calibri" panose="020F0502020204030204" pitchFamily="34" charset="0"/>
                <a:cs typeface="Calibri" panose="020F0502020204030204" pitchFamily="34" charset="0"/>
              </a:rPr>
              <a:t>month</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weak</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recommendation</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moderate</a:t>
            </a:r>
            <a:r>
              <a:rPr lang="fr-CA" sz="3200" kern="100" dirty="0">
                <a:latin typeface="Calibri" panose="020F0502020204030204" pitchFamily="34" charset="0"/>
                <a:ea typeface="Calibri" panose="020F0502020204030204" pitchFamily="34" charset="0"/>
                <a:cs typeface="Calibri" panose="020F0502020204030204" pitchFamily="34" charset="0"/>
              </a:rPr>
              <a:t> </a:t>
            </a:r>
            <a:r>
              <a:rPr lang="fr-CA" sz="3200" kern="100" dirty="0" err="1">
                <a:latin typeface="Calibri" panose="020F0502020204030204" pitchFamily="34" charset="0"/>
                <a:ea typeface="Calibri" panose="020F0502020204030204" pitchFamily="34" charset="0"/>
                <a:cs typeface="Calibri" panose="020F0502020204030204" pitchFamily="34" charset="0"/>
              </a:rPr>
              <a:t>quality</a:t>
            </a:r>
            <a:r>
              <a:rPr lang="fr-CA" sz="3200" kern="100" dirty="0">
                <a:latin typeface="Calibri" panose="020F0502020204030204" pitchFamily="34" charset="0"/>
                <a:ea typeface="Calibri" panose="020F0502020204030204" pitchFamily="34" charset="0"/>
                <a:cs typeface="Calibri" panose="020F0502020204030204" pitchFamily="34" charset="0"/>
              </a:rPr>
              <a:t> of </a:t>
            </a:r>
            <a:r>
              <a:rPr lang="fr-CA" sz="3200" kern="100" dirty="0" err="1">
                <a:latin typeface="Calibri" panose="020F0502020204030204" pitchFamily="34" charset="0"/>
                <a:ea typeface="Calibri" panose="020F0502020204030204" pitchFamily="34" charset="0"/>
                <a:cs typeface="Calibri" panose="020F0502020204030204" pitchFamily="34" charset="0"/>
              </a:rPr>
              <a:t>evidence</a:t>
            </a:r>
            <a:r>
              <a:rPr lang="fr-CA" sz="3200" kern="100" dirty="0">
                <a:latin typeface="Calibri" panose="020F0502020204030204" pitchFamily="34" charset="0"/>
                <a:ea typeface="Calibri" panose="020F0502020204030204" pitchFamily="34" charset="0"/>
                <a:cs typeface="Calibri" panose="020F0502020204030204" pitchFamily="34" charset="0"/>
              </a:rPr>
              <a:t>).</a:t>
            </a:r>
            <a:endParaRPr lang="fr-FR" sz="3200" dirty="0">
              <a:latin typeface="Calibri" panose="020F0502020204030204" pitchFamily="34" charset="0"/>
              <a:cs typeface="Calibri" panose="020F0502020204030204" pitchFamily="34" charset="0"/>
            </a:endParaRPr>
          </a:p>
          <a:p>
            <a:endParaRPr lang="en-CA" dirty="0"/>
          </a:p>
        </p:txBody>
      </p:sp>
      <p:sp>
        <p:nvSpPr>
          <p:cNvPr id="6" name="Content Placeholder 5">
            <a:extLst>
              <a:ext uri="{FF2B5EF4-FFF2-40B4-BE49-F238E27FC236}">
                <a16:creationId xmlns:a16="http://schemas.microsoft.com/office/drawing/2014/main" id="{68B8258B-C807-6CF7-5B2B-3224CA7479CF}"/>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Recommendations</a:t>
            </a:r>
            <a:endParaRPr lang="en-CA" dirty="0"/>
          </a:p>
        </p:txBody>
      </p:sp>
      <p:sp>
        <p:nvSpPr>
          <p:cNvPr id="7" name="Date Placeholder 6">
            <a:extLst>
              <a:ext uri="{FF2B5EF4-FFF2-40B4-BE49-F238E27FC236}">
                <a16:creationId xmlns:a16="http://schemas.microsoft.com/office/drawing/2014/main" id="{251C2393-2DC3-E5E5-F618-B797B656D91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6998268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CE2247C-203E-48EE-6E30-634AC6703547}"/>
              </a:ext>
            </a:extLst>
          </p:cNvPr>
          <p:cNvSpPr>
            <a:spLocks noGrp="1"/>
          </p:cNvSpPr>
          <p:nvPr>
            <p:ph idx="1"/>
          </p:nvPr>
        </p:nvSpPr>
        <p:spPr/>
        <p:txBody>
          <a:bodyPr/>
          <a:lstStyle/>
          <a:p>
            <a:r>
              <a:rPr lang="fr-CA" dirty="0" err="1"/>
              <a:t>Evidence</a:t>
            </a:r>
            <a:endParaRPr lang="en-CA" dirty="0"/>
          </a:p>
        </p:txBody>
      </p:sp>
      <p:pic>
        <p:nvPicPr>
          <p:cNvPr id="5" name="Picture 4">
            <a:extLst>
              <a:ext uri="{FF2B5EF4-FFF2-40B4-BE49-F238E27FC236}">
                <a16:creationId xmlns:a16="http://schemas.microsoft.com/office/drawing/2014/main" id="{58FEFAC7-9DFE-ED8F-9432-D8EFA9F3A227}"/>
              </a:ext>
            </a:extLst>
          </p:cNvPr>
          <p:cNvPicPr>
            <a:picLocks noChangeAspect="1"/>
          </p:cNvPicPr>
          <p:nvPr/>
        </p:nvPicPr>
        <p:blipFill>
          <a:blip r:embed="rId2"/>
          <a:stretch>
            <a:fillRect/>
          </a:stretch>
        </p:blipFill>
        <p:spPr>
          <a:xfrm>
            <a:off x="1706295" y="3874532"/>
            <a:ext cx="8851128" cy="2011362"/>
          </a:xfrm>
          <a:prstGeom prst="rect">
            <a:avLst/>
          </a:prstGeom>
        </p:spPr>
      </p:pic>
      <p:sp>
        <p:nvSpPr>
          <p:cNvPr id="6" name="TextBox 5">
            <a:extLst>
              <a:ext uri="{FF2B5EF4-FFF2-40B4-BE49-F238E27FC236}">
                <a16:creationId xmlns:a16="http://schemas.microsoft.com/office/drawing/2014/main" id="{AD8F51E8-EC17-DB0D-23EC-700266420E01}"/>
              </a:ext>
            </a:extLst>
          </p:cNvPr>
          <p:cNvSpPr txBox="1"/>
          <p:nvPr/>
        </p:nvSpPr>
        <p:spPr>
          <a:xfrm>
            <a:off x="2209800" y="1154668"/>
            <a:ext cx="990600" cy="369332"/>
          </a:xfrm>
          <a:prstGeom prst="rect">
            <a:avLst/>
          </a:prstGeom>
          <a:noFill/>
        </p:spPr>
        <p:txBody>
          <a:bodyPr wrap="square" rtlCol="0">
            <a:spAutoFit/>
          </a:bodyPr>
          <a:lstStyle/>
          <a:p>
            <a:r>
              <a:rPr lang="fr-CA" dirty="0"/>
              <a:t>MACE</a:t>
            </a:r>
          </a:p>
        </p:txBody>
      </p:sp>
      <p:sp>
        <p:nvSpPr>
          <p:cNvPr id="7" name="TextBox 6">
            <a:extLst>
              <a:ext uri="{FF2B5EF4-FFF2-40B4-BE49-F238E27FC236}">
                <a16:creationId xmlns:a16="http://schemas.microsoft.com/office/drawing/2014/main" id="{C3200C17-0BF9-9598-E3CB-53729701B377}"/>
              </a:ext>
            </a:extLst>
          </p:cNvPr>
          <p:cNvSpPr txBox="1"/>
          <p:nvPr/>
        </p:nvSpPr>
        <p:spPr>
          <a:xfrm>
            <a:off x="2214282" y="3505200"/>
            <a:ext cx="2205318" cy="369332"/>
          </a:xfrm>
          <a:prstGeom prst="rect">
            <a:avLst/>
          </a:prstGeom>
          <a:noFill/>
        </p:spPr>
        <p:txBody>
          <a:bodyPr wrap="square" rtlCol="0">
            <a:spAutoFit/>
          </a:bodyPr>
          <a:lstStyle/>
          <a:p>
            <a:r>
              <a:rPr lang="fr-CA" dirty="0"/>
              <a:t>Major bleeding</a:t>
            </a:r>
          </a:p>
        </p:txBody>
      </p:sp>
      <p:pic>
        <p:nvPicPr>
          <p:cNvPr id="8" name="Picture 7">
            <a:extLst>
              <a:ext uri="{FF2B5EF4-FFF2-40B4-BE49-F238E27FC236}">
                <a16:creationId xmlns:a16="http://schemas.microsoft.com/office/drawing/2014/main" id="{D6609494-D69B-3119-56EA-D2BB0B591D2E}"/>
              </a:ext>
            </a:extLst>
          </p:cNvPr>
          <p:cNvPicPr>
            <a:picLocks noChangeAspect="1"/>
          </p:cNvPicPr>
          <p:nvPr/>
        </p:nvPicPr>
        <p:blipFill>
          <a:blip r:embed="rId3"/>
          <a:stretch>
            <a:fillRect/>
          </a:stretch>
        </p:blipFill>
        <p:spPr>
          <a:xfrm>
            <a:off x="1706296" y="1427985"/>
            <a:ext cx="8800049" cy="1840865"/>
          </a:xfrm>
          <a:prstGeom prst="rect">
            <a:avLst/>
          </a:prstGeom>
        </p:spPr>
      </p:pic>
      <p:sp>
        <p:nvSpPr>
          <p:cNvPr id="3" name="TextBox 2">
            <a:extLst>
              <a:ext uri="{FF2B5EF4-FFF2-40B4-BE49-F238E27FC236}">
                <a16:creationId xmlns:a16="http://schemas.microsoft.com/office/drawing/2014/main" id="{43706FD4-9735-41AC-8AED-F38EC6E12030}"/>
              </a:ext>
            </a:extLst>
          </p:cNvPr>
          <p:cNvSpPr txBox="1"/>
          <p:nvPr/>
        </p:nvSpPr>
        <p:spPr>
          <a:xfrm>
            <a:off x="1524000" y="6191615"/>
            <a:ext cx="6663491" cy="369332"/>
          </a:xfrm>
          <a:prstGeom prst="rect">
            <a:avLst/>
          </a:prstGeom>
          <a:noFill/>
        </p:spPr>
        <p:txBody>
          <a:bodyPr wrap="none" rtlCol="0">
            <a:spAutoFit/>
          </a:bodyPr>
          <a:lstStyle/>
          <a:p>
            <a:r>
              <a:rPr lang="en-US" b="1" dirty="0" err="1"/>
              <a:t>Bainey</a:t>
            </a:r>
            <a:r>
              <a:rPr lang="en-US" b="1" dirty="0"/>
              <a:t>, Marquis-Gravel, et al. </a:t>
            </a:r>
            <a:r>
              <a:rPr lang="en-US" b="1" dirty="0" err="1"/>
              <a:t>PLoS</a:t>
            </a:r>
            <a:r>
              <a:rPr lang="en-US" b="1" dirty="0"/>
              <a:t> One. 2023 Sep 1;18(9):e0291061.</a:t>
            </a:r>
          </a:p>
        </p:txBody>
      </p:sp>
      <p:sp>
        <p:nvSpPr>
          <p:cNvPr id="11" name="Date Placeholder 10">
            <a:extLst>
              <a:ext uri="{FF2B5EF4-FFF2-40B4-BE49-F238E27FC236}">
                <a16:creationId xmlns:a16="http://schemas.microsoft.com/office/drawing/2014/main" id="{19ED72C8-3B2F-2B39-D9A5-2726BE933677}"/>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543243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064A0-C838-D3D3-8AB1-8946EC5719D7}"/>
              </a:ext>
            </a:extLst>
          </p:cNvPr>
          <p:cNvPicPr>
            <a:picLocks noChangeAspect="1"/>
          </p:cNvPicPr>
          <p:nvPr/>
        </p:nvPicPr>
        <p:blipFill>
          <a:blip r:embed="rId3"/>
          <a:stretch>
            <a:fillRect/>
          </a:stretch>
        </p:blipFill>
        <p:spPr>
          <a:xfrm>
            <a:off x="2971801" y="533401"/>
            <a:ext cx="5662701" cy="5550467"/>
          </a:xfrm>
          <a:prstGeom prst="rect">
            <a:avLst/>
          </a:prstGeom>
        </p:spPr>
      </p:pic>
      <p:sp>
        <p:nvSpPr>
          <p:cNvPr id="8" name="TextBox 7">
            <a:extLst>
              <a:ext uri="{FF2B5EF4-FFF2-40B4-BE49-F238E27FC236}">
                <a16:creationId xmlns:a16="http://schemas.microsoft.com/office/drawing/2014/main" id="{767703D2-E0B9-3D24-B500-F55A5BC360B2}"/>
              </a:ext>
            </a:extLst>
          </p:cNvPr>
          <p:cNvSpPr txBox="1"/>
          <p:nvPr/>
        </p:nvSpPr>
        <p:spPr>
          <a:xfrm>
            <a:off x="9663851" y="5712177"/>
            <a:ext cx="768159" cy="219291"/>
          </a:xfrm>
          <a:prstGeom prst="rect">
            <a:avLst/>
          </a:prstGeom>
          <a:noFill/>
        </p:spPr>
        <p:txBody>
          <a:bodyPr wrap="none" rtlCol="0">
            <a:spAutoFit/>
          </a:bodyPr>
          <a:lstStyle/>
          <a:p>
            <a:r>
              <a:rPr lang="en-US" sz="825" dirty="0"/>
              <a:t>Sept 8 Design</a:t>
            </a:r>
          </a:p>
        </p:txBody>
      </p:sp>
      <p:sp>
        <p:nvSpPr>
          <p:cNvPr id="2" name="Rectangle 1">
            <a:extLst>
              <a:ext uri="{FF2B5EF4-FFF2-40B4-BE49-F238E27FC236}">
                <a16:creationId xmlns:a16="http://schemas.microsoft.com/office/drawing/2014/main" id="{AFC1DAFB-98CF-CADE-0551-0B7DEC6521E8}"/>
              </a:ext>
            </a:extLst>
          </p:cNvPr>
          <p:cNvSpPr/>
          <p:nvPr/>
        </p:nvSpPr>
        <p:spPr>
          <a:xfrm>
            <a:off x="4648200" y="2062316"/>
            <a:ext cx="990600" cy="13716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4" name="Rectangle 3">
            <a:extLst>
              <a:ext uri="{FF2B5EF4-FFF2-40B4-BE49-F238E27FC236}">
                <a16:creationId xmlns:a16="http://schemas.microsoft.com/office/drawing/2014/main" id="{ECB8836A-9CF6-BD63-D553-7E845C005CDA}"/>
              </a:ext>
            </a:extLst>
          </p:cNvPr>
          <p:cNvSpPr/>
          <p:nvPr/>
        </p:nvSpPr>
        <p:spPr>
          <a:xfrm>
            <a:off x="7543800" y="2057400"/>
            <a:ext cx="990600" cy="13716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5" name="TextBox 4">
            <a:extLst>
              <a:ext uri="{FF2B5EF4-FFF2-40B4-BE49-F238E27FC236}">
                <a16:creationId xmlns:a16="http://schemas.microsoft.com/office/drawing/2014/main" id="{83966E96-F71F-8A8D-49C7-1E0DF558EA89}"/>
              </a:ext>
            </a:extLst>
          </p:cNvPr>
          <p:cNvSpPr txBox="1"/>
          <p:nvPr/>
        </p:nvSpPr>
        <p:spPr>
          <a:xfrm>
            <a:off x="1524000" y="6139933"/>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11" name="Date Placeholder 10">
            <a:extLst>
              <a:ext uri="{FF2B5EF4-FFF2-40B4-BE49-F238E27FC236}">
                <a16:creationId xmlns:a16="http://schemas.microsoft.com/office/drawing/2014/main" id="{15048332-812E-0E9A-CBE8-02568967FD8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48212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5E5645-45EC-C4BE-0FA6-AADB450AA117}"/>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In patients at HBR, after 1-3 months of DAPT, current practice emphasizes consideration of SAPT with a P2Y12 inhibitor over ASA monotherapy (ASA-free strategy).</a:t>
            </a:r>
          </a:p>
          <a:p>
            <a:pPr marL="457200" indent="-457200">
              <a:buFont typeface="Arial" panose="020B0604020202020204" pitchFamily="34" charset="0"/>
              <a:buChar char="•"/>
            </a:pPr>
            <a:r>
              <a:rPr lang="en-US" dirty="0"/>
              <a:t>The risk of stent thrombosis must be considered when contemplating short DAPT of 1-3 months. Patients undergoing complex PCI or with a history of stent thrombosis may not be suitable for short DAPT. Complex PCI is defined by the presence of at least 1 criterion as highlighted in Figure 2B. </a:t>
            </a:r>
            <a:endParaRPr lang="en-CA" dirty="0"/>
          </a:p>
        </p:txBody>
      </p:sp>
      <p:sp>
        <p:nvSpPr>
          <p:cNvPr id="6" name="Content Placeholder 5">
            <a:extLst>
              <a:ext uri="{FF2B5EF4-FFF2-40B4-BE49-F238E27FC236}">
                <a16:creationId xmlns:a16="http://schemas.microsoft.com/office/drawing/2014/main" id="{A7A66B0E-5340-BAD6-DDF3-299EDC178498}"/>
              </a:ext>
            </a:extLst>
          </p:cNvPr>
          <p:cNvSpPr>
            <a:spLocks noGrp="1"/>
          </p:cNvSpPr>
          <p:nvPr>
            <p:ph idx="1"/>
          </p:nvPr>
        </p:nvSpPr>
        <p:spPr/>
        <p:txBody>
          <a:bodyPr/>
          <a:lstStyle/>
          <a:p>
            <a:r>
              <a:rPr lang="en-US" dirty="0">
                <a:latin typeface="Calibri" panose="020F0502020204030204" pitchFamily="34" charset="0"/>
                <a:cs typeface="Calibri" panose="020F0502020204030204" pitchFamily="34" charset="0"/>
              </a:rPr>
              <a:t>Practical Tips</a:t>
            </a:r>
            <a:endParaRPr lang="en-CA" dirty="0"/>
          </a:p>
        </p:txBody>
      </p:sp>
      <p:sp>
        <p:nvSpPr>
          <p:cNvPr id="7" name="Date Placeholder 6">
            <a:extLst>
              <a:ext uri="{FF2B5EF4-FFF2-40B4-BE49-F238E27FC236}">
                <a16:creationId xmlns:a16="http://schemas.microsoft.com/office/drawing/2014/main" id="{AEA1D0D0-41FC-532B-4A21-CDAB403AB600}"/>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1370634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2F2E93-8AA5-DCFE-A0B1-A7C057582A54}"/>
              </a:ext>
            </a:extLst>
          </p:cNvPr>
          <p:cNvSpPr/>
          <p:nvPr/>
        </p:nvSpPr>
        <p:spPr>
          <a:xfrm>
            <a:off x="1905000" y="914400"/>
            <a:ext cx="106680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3" name="Picture 2">
            <a:extLst>
              <a:ext uri="{FF2B5EF4-FFF2-40B4-BE49-F238E27FC236}">
                <a16:creationId xmlns:a16="http://schemas.microsoft.com/office/drawing/2014/main" id="{DEC96221-05C6-02E2-A831-E6DFE7966CD0}"/>
              </a:ext>
            </a:extLst>
          </p:cNvPr>
          <p:cNvPicPr>
            <a:picLocks noChangeAspect="1"/>
          </p:cNvPicPr>
          <p:nvPr/>
        </p:nvPicPr>
        <p:blipFill>
          <a:blip r:embed="rId2"/>
          <a:stretch>
            <a:fillRect/>
          </a:stretch>
        </p:blipFill>
        <p:spPr>
          <a:xfrm>
            <a:off x="1524000" y="609600"/>
            <a:ext cx="9144000" cy="5045324"/>
          </a:xfrm>
          <a:prstGeom prst="rect">
            <a:avLst/>
          </a:prstGeom>
        </p:spPr>
      </p:pic>
      <p:sp>
        <p:nvSpPr>
          <p:cNvPr id="5" name="TextBox 4">
            <a:extLst>
              <a:ext uri="{FF2B5EF4-FFF2-40B4-BE49-F238E27FC236}">
                <a16:creationId xmlns:a16="http://schemas.microsoft.com/office/drawing/2014/main" id="{91B6CFB5-CCFF-2365-975E-D46FEB717EE8}"/>
              </a:ext>
            </a:extLst>
          </p:cNvPr>
          <p:cNvSpPr txBox="1"/>
          <p:nvPr/>
        </p:nvSpPr>
        <p:spPr>
          <a:xfrm>
            <a:off x="1524000" y="6063734"/>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8" name="Date Placeholder 7">
            <a:extLst>
              <a:ext uri="{FF2B5EF4-FFF2-40B4-BE49-F238E27FC236}">
                <a16:creationId xmlns:a16="http://schemas.microsoft.com/office/drawing/2014/main" id="{CBB0F593-E66B-BCA6-B731-64923F7FB087}"/>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827549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F0CBE68B-2DD6-A766-383A-1A0B3DF76106}"/>
              </a:ext>
            </a:extLst>
          </p:cNvPr>
          <p:cNvSpPr>
            <a:spLocks noGrp="1"/>
          </p:cNvSpPr>
          <p:nvPr>
            <p:ph type="body" sz="quarter" idx="14"/>
          </p:nvPr>
        </p:nvSpPr>
        <p:spPr>
          <a:xfrm>
            <a:off x="2362200" y="1371600"/>
            <a:ext cx="7848600" cy="4281849"/>
          </a:xfrm>
        </p:spPr>
        <p:txBody>
          <a:bodyPr/>
          <a:lstStyle/>
          <a:p>
            <a:pPr marL="457188" lvl="1" indent="0">
              <a:buNone/>
            </a:pPr>
            <a:endParaRPr lang="en-CA" dirty="0"/>
          </a:p>
          <a:p>
            <a:pPr marL="457188" lvl="1" indent="0">
              <a:buNone/>
            </a:pPr>
            <a:endParaRPr lang="en-CA" dirty="0"/>
          </a:p>
          <a:p>
            <a:pPr>
              <a:buFont typeface="Wingdings" pitchFamily="2" charset="2"/>
              <a:buChar char="ü"/>
            </a:pPr>
            <a:r>
              <a:rPr lang="en-CA" dirty="0"/>
              <a:t>This was not a complex PCI thus suitable for short DAPT</a:t>
            </a:r>
          </a:p>
          <a:p>
            <a:pPr marL="457188" lvl="1" indent="0">
              <a:buNone/>
            </a:pPr>
            <a:endParaRPr lang="en-CA" dirty="0"/>
          </a:p>
          <a:p>
            <a:endParaRPr lang="en-CA" dirty="0"/>
          </a:p>
        </p:txBody>
      </p:sp>
      <p:sp>
        <p:nvSpPr>
          <p:cNvPr id="5" name="TextBox 4">
            <a:extLst>
              <a:ext uri="{FF2B5EF4-FFF2-40B4-BE49-F238E27FC236}">
                <a16:creationId xmlns:a16="http://schemas.microsoft.com/office/drawing/2014/main" id="{854909C2-18AE-0742-0D1D-A564AAE9C805}"/>
              </a:ext>
            </a:extLst>
          </p:cNvPr>
          <p:cNvSpPr txBox="1"/>
          <p:nvPr/>
        </p:nvSpPr>
        <p:spPr>
          <a:xfrm>
            <a:off x="2362200" y="1588533"/>
            <a:ext cx="3510114" cy="461665"/>
          </a:xfrm>
          <a:prstGeom prst="rect">
            <a:avLst/>
          </a:prstGeom>
          <a:noFill/>
        </p:spPr>
        <p:txBody>
          <a:bodyPr wrap="square" rtlCol="0">
            <a:spAutoFit/>
          </a:bodyPr>
          <a:lstStyle/>
          <a:p>
            <a:r>
              <a:rPr lang="en-US" sz="2400" b="1" dirty="0"/>
              <a:t>Complex PCI= 1 criterion</a:t>
            </a:r>
          </a:p>
        </p:txBody>
      </p:sp>
      <p:sp>
        <p:nvSpPr>
          <p:cNvPr id="10" name="Content Placeholder 9">
            <a:extLst>
              <a:ext uri="{FF2B5EF4-FFF2-40B4-BE49-F238E27FC236}">
                <a16:creationId xmlns:a16="http://schemas.microsoft.com/office/drawing/2014/main" id="{724BE166-57A5-854F-D6F9-66A3981C11F1}"/>
              </a:ext>
            </a:extLst>
          </p:cNvPr>
          <p:cNvSpPr>
            <a:spLocks noGrp="1"/>
          </p:cNvSpPr>
          <p:nvPr>
            <p:ph idx="1"/>
          </p:nvPr>
        </p:nvSpPr>
        <p:spPr/>
        <p:txBody>
          <a:bodyPr/>
          <a:lstStyle/>
          <a:p>
            <a:r>
              <a:rPr lang="en-US" dirty="0"/>
              <a:t>Evidence</a:t>
            </a:r>
            <a:endParaRPr lang="en-CA" dirty="0"/>
          </a:p>
        </p:txBody>
      </p:sp>
      <p:sp>
        <p:nvSpPr>
          <p:cNvPr id="11" name="Date Placeholder 10">
            <a:extLst>
              <a:ext uri="{FF2B5EF4-FFF2-40B4-BE49-F238E27FC236}">
                <a16:creationId xmlns:a16="http://schemas.microsoft.com/office/drawing/2014/main" id="{FA1B2E2A-D2D3-F6FE-9686-90E0EBCA722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7144449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2EEE-BF2B-2E8C-FEFF-7484D06EDAC3}"/>
              </a:ext>
            </a:extLst>
          </p:cNvPr>
          <p:cNvSpPr>
            <a:spLocks noGrp="1"/>
          </p:cNvSpPr>
          <p:nvPr>
            <p:ph type="title"/>
          </p:nvPr>
        </p:nvSpPr>
        <p:spPr>
          <a:xfrm>
            <a:off x="609600" y="519262"/>
            <a:ext cx="10972800" cy="2757338"/>
          </a:xfrm>
        </p:spPr>
        <p:txBody>
          <a:bodyPr>
            <a:normAutofit fontScale="90000"/>
          </a:bodyPr>
          <a:lstStyle/>
          <a:p>
            <a:r>
              <a:rPr lang="en-CA" dirty="0"/>
              <a:t> </a:t>
            </a:r>
            <a:br>
              <a:rPr lang="fr-FR" dirty="0"/>
            </a:br>
            <a:r>
              <a:rPr lang="en-US" dirty="0"/>
              <a:t>Potent P2Y12 inhibitor choice in patients with acute coronary syndrome, and DAPT de-escalation strategies following PCI</a:t>
            </a:r>
            <a:endParaRPr lang="fr-FR" dirty="0"/>
          </a:p>
        </p:txBody>
      </p:sp>
      <p:sp>
        <p:nvSpPr>
          <p:cNvPr id="5" name="Date Placeholder 4">
            <a:extLst>
              <a:ext uri="{FF2B5EF4-FFF2-40B4-BE49-F238E27FC236}">
                <a16:creationId xmlns:a16="http://schemas.microsoft.com/office/drawing/2014/main" id="{160E7E61-195D-31C1-80CB-556E1371DD2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0789468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AB115F-3B2B-D54F-83AB-9BF9E1C42916}"/>
              </a:ext>
            </a:extLst>
          </p:cNvPr>
          <p:cNvSpPr txBox="1"/>
          <p:nvPr/>
        </p:nvSpPr>
        <p:spPr>
          <a:xfrm>
            <a:off x="3313" y="4184935"/>
            <a:ext cx="2714072" cy="954107"/>
          </a:xfrm>
          <a:prstGeom prst="rect">
            <a:avLst/>
          </a:prstGeom>
          <a:noFill/>
        </p:spPr>
        <p:txBody>
          <a:bodyPr wrap="square" rtlCol="0">
            <a:spAutoFit/>
          </a:bodyPr>
          <a:lstStyle/>
          <a:p>
            <a:pPr algn="ctr"/>
            <a:r>
              <a:rPr lang="en-US" sz="1400" dirty="0"/>
              <a:t>Shamir R. Mehta, MD, MSc</a:t>
            </a:r>
          </a:p>
          <a:p>
            <a:pPr algn="ctr"/>
            <a:r>
              <a:rPr lang="en-US" sz="1400" dirty="0"/>
              <a:t>Population Health Research Institute, McMaster University, Hamilton Health Sciences</a:t>
            </a:r>
          </a:p>
        </p:txBody>
      </p:sp>
      <p:sp>
        <p:nvSpPr>
          <p:cNvPr id="5" name="TextBox 4">
            <a:extLst>
              <a:ext uri="{FF2B5EF4-FFF2-40B4-BE49-F238E27FC236}">
                <a16:creationId xmlns:a16="http://schemas.microsoft.com/office/drawing/2014/main" id="{B7FBE592-F8F4-682A-3C2E-C109ABCFF9BB}"/>
              </a:ext>
            </a:extLst>
          </p:cNvPr>
          <p:cNvSpPr txBox="1"/>
          <p:nvPr/>
        </p:nvSpPr>
        <p:spPr>
          <a:xfrm>
            <a:off x="8636118" y="4217132"/>
            <a:ext cx="3269543" cy="1046440"/>
          </a:xfrm>
          <a:prstGeom prst="rect">
            <a:avLst/>
          </a:prstGeom>
          <a:noFill/>
        </p:spPr>
        <p:txBody>
          <a:bodyPr wrap="square" rtlCol="0">
            <a:spAutoFit/>
          </a:bodyPr>
          <a:lstStyle/>
          <a:p>
            <a:pPr algn="ctr"/>
            <a:r>
              <a:rPr lang="en-US" sz="1400" dirty="0"/>
              <a:t>Ricky D. Turgeon,  PharmD</a:t>
            </a:r>
          </a:p>
          <a:p>
            <a:pPr algn="ctr"/>
            <a:r>
              <a:rPr lang="en-US" sz="1400" dirty="0"/>
              <a:t>University of British Columbia</a:t>
            </a:r>
          </a:p>
          <a:p>
            <a:pPr algn="ctr"/>
            <a:r>
              <a:rPr lang="en-US" sz="1400" dirty="0"/>
              <a:t>St. Paul’s Hospital PHARM-HF Clinic</a:t>
            </a:r>
          </a:p>
          <a:p>
            <a:pPr algn="ctr"/>
            <a:endParaRPr lang="en-US" sz="2000" dirty="0"/>
          </a:p>
        </p:txBody>
      </p:sp>
      <p:sp>
        <p:nvSpPr>
          <p:cNvPr id="6" name="TextBox 5">
            <a:extLst>
              <a:ext uri="{FF2B5EF4-FFF2-40B4-BE49-F238E27FC236}">
                <a16:creationId xmlns:a16="http://schemas.microsoft.com/office/drawing/2014/main" id="{948AF8B5-1D21-B69F-1A59-3D3C1569D6C3}"/>
              </a:ext>
            </a:extLst>
          </p:cNvPr>
          <p:cNvSpPr txBox="1"/>
          <p:nvPr/>
        </p:nvSpPr>
        <p:spPr>
          <a:xfrm>
            <a:off x="2668719" y="4217132"/>
            <a:ext cx="3555803" cy="738664"/>
          </a:xfrm>
          <a:prstGeom prst="rect">
            <a:avLst/>
          </a:prstGeom>
          <a:noFill/>
        </p:spPr>
        <p:txBody>
          <a:bodyPr wrap="square" rtlCol="0">
            <a:spAutoFit/>
          </a:bodyPr>
          <a:lstStyle/>
          <a:p>
            <a:pPr algn="ctr"/>
            <a:r>
              <a:rPr lang="en-US" sz="1400" dirty="0"/>
              <a:t>Jean-François Tanguay, MD</a:t>
            </a:r>
          </a:p>
          <a:p>
            <a:pPr algn="ctr"/>
            <a:r>
              <a:rPr lang="en-US" sz="1400" dirty="0"/>
              <a:t>Montreal Heart Institute</a:t>
            </a:r>
          </a:p>
          <a:p>
            <a:pPr algn="ctr"/>
            <a:r>
              <a:rPr lang="en-US" sz="1400" dirty="0"/>
              <a:t>Université de Montréal</a:t>
            </a:r>
          </a:p>
        </p:txBody>
      </p:sp>
      <p:sp>
        <p:nvSpPr>
          <p:cNvPr id="14" name="TextBox 13">
            <a:extLst>
              <a:ext uri="{FF2B5EF4-FFF2-40B4-BE49-F238E27FC236}">
                <a16:creationId xmlns:a16="http://schemas.microsoft.com/office/drawing/2014/main" id="{5CA2ABFC-9382-C18A-1778-AE4E1BBA8FC0}"/>
              </a:ext>
            </a:extLst>
          </p:cNvPr>
          <p:cNvSpPr txBox="1"/>
          <p:nvPr/>
        </p:nvSpPr>
        <p:spPr>
          <a:xfrm>
            <a:off x="6224522" y="4152099"/>
            <a:ext cx="2483640" cy="954107"/>
          </a:xfrm>
          <a:prstGeom prst="rect">
            <a:avLst/>
          </a:prstGeom>
          <a:noFill/>
        </p:spPr>
        <p:txBody>
          <a:bodyPr wrap="square" rtlCol="0">
            <a:spAutoFit/>
          </a:bodyPr>
          <a:lstStyle/>
          <a:p>
            <a:pPr algn="ctr"/>
            <a:r>
              <a:rPr lang="en-US" sz="1400" dirty="0"/>
              <a:t>Emilie Belley-Côté, MD, PhD</a:t>
            </a:r>
          </a:p>
          <a:p>
            <a:pPr algn="ctr"/>
            <a:r>
              <a:rPr lang="en-US" sz="1400" dirty="0"/>
              <a:t>Population Health Research Institute, McMaster University, Hamilton Health Sciences</a:t>
            </a:r>
          </a:p>
        </p:txBody>
      </p:sp>
      <p:sp>
        <p:nvSpPr>
          <p:cNvPr id="15" name="TextBox 14">
            <a:extLst>
              <a:ext uri="{FF2B5EF4-FFF2-40B4-BE49-F238E27FC236}">
                <a16:creationId xmlns:a16="http://schemas.microsoft.com/office/drawing/2014/main" id="{96D38B5A-791B-D36F-AB98-0C229319A356}"/>
              </a:ext>
            </a:extLst>
          </p:cNvPr>
          <p:cNvSpPr txBox="1"/>
          <p:nvPr/>
        </p:nvSpPr>
        <p:spPr>
          <a:xfrm>
            <a:off x="2286000" y="1183963"/>
            <a:ext cx="1919284" cy="369332"/>
          </a:xfrm>
          <a:prstGeom prst="rect">
            <a:avLst/>
          </a:prstGeom>
          <a:noFill/>
        </p:spPr>
        <p:txBody>
          <a:bodyPr wrap="square" rtlCol="0">
            <a:spAutoFit/>
          </a:bodyPr>
          <a:lstStyle/>
          <a:p>
            <a:pPr algn="ctr"/>
            <a:r>
              <a:rPr lang="fr-CA" dirty="0"/>
              <a:t>Previous co-chairs</a:t>
            </a:r>
          </a:p>
        </p:txBody>
      </p:sp>
      <p:sp>
        <p:nvSpPr>
          <p:cNvPr id="16" name="TextBox 15">
            <a:extLst>
              <a:ext uri="{FF2B5EF4-FFF2-40B4-BE49-F238E27FC236}">
                <a16:creationId xmlns:a16="http://schemas.microsoft.com/office/drawing/2014/main" id="{E4667ECC-8573-BB72-FFA4-9B8854385C5C}"/>
              </a:ext>
            </a:extLst>
          </p:cNvPr>
          <p:cNvSpPr txBox="1"/>
          <p:nvPr/>
        </p:nvSpPr>
        <p:spPr>
          <a:xfrm>
            <a:off x="8052343" y="1235111"/>
            <a:ext cx="2245236" cy="369332"/>
          </a:xfrm>
          <a:prstGeom prst="rect">
            <a:avLst/>
          </a:prstGeom>
          <a:noFill/>
        </p:spPr>
        <p:txBody>
          <a:bodyPr wrap="square" rtlCol="0">
            <a:spAutoFit/>
          </a:bodyPr>
          <a:lstStyle/>
          <a:p>
            <a:pPr algn="ctr"/>
            <a:r>
              <a:rPr lang="fr-CA" dirty="0"/>
              <a:t>CCS methodologists</a:t>
            </a:r>
          </a:p>
        </p:txBody>
      </p:sp>
      <p:cxnSp>
        <p:nvCxnSpPr>
          <p:cNvPr id="18" name="Straight Connector 17">
            <a:extLst>
              <a:ext uri="{FF2B5EF4-FFF2-40B4-BE49-F238E27FC236}">
                <a16:creationId xmlns:a16="http://schemas.microsoft.com/office/drawing/2014/main" id="{EB66C0C1-CE75-FFF0-47DF-05224671E580}"/>
              </a:ext>
            </a:extLst>
          </p:cNvPr>
          <p:cNvCxnSpPr>
            <a:cxnSpLocks/>
          </p:cNvCxnSpPr>
          <p:nvPr/>
        </p:nvCxnSpPr>
        <p:spPr>
          <a:xfrm>
            <a:off x="6030687" y="1600328"/>
            <a:ext cx="0" cy="4136101"/>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Image preview">
            <a:extLst>
              <a:ext uri="{FF2B5EF4-FFF2-40B4-BE49-F238E27FC236}">
                <a16:creationId xmlns:a16="http://schemas.microsoft.com/office/drawing/2014/main" id="{270191FB-9970-53BB-0AEE-2181197CA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55" y="1791507"/>
            <a:ext cx="2157062" cy="228569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 1">
            <a:extLst>
              <a:ext uri="{FF2B5EF4-FFF2-40B4-BE49-F238E27FC236}">
                <a16:creationId xmlns:a16="http://schemas.microsoft.com/office/drawing/2014/main" id="{D37803E1-4A22-6E65-CB42-8C247620C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9139" y="1795989"/>
            <a:ext cx="2084361" cy="2396625"/>
          </a:xfrm>
          <a:prstGeom prst="rect">
            <a:avLst/>
          </a:prstGeom>
        </p:spPr>
      </p:pic>
      <p:pic>
        <p:nvPicPr>
          <p:cNvPr id="7" name="Picture 6">
            <a:extLst>
              <a:ext uri="{FF2B5EF4-FFF2-40B4-BE49-F238E27FC236}">
                <a16:creationId xmlns:a16="http://schemas.microsoft.com/office/drawing/2014/main" id="{324BEE14-2D7F-3575-83BB-F44B65724D0B}"/>
              </a:ext>
            </a:extLst>
          </p:cNvPr>
          <p:cNvPicPr>
            <a:picLocks noChangeAspect="1"/>
          </p:cNvPicPr>
          <p:nvPr/>
        </p:nvPicPr>
        <p:blipFill>
          <a:blip r:embed="rId5"/>
          <a:stretch>
            <a:fillRect/>
          </a:stretch>
        </p:blipFill>
        <p:spPr>
          <a:xfrm>
            <a:off x="6304645" y="1745385"/>
            <a:ext cx="2483639" cy="2439550"/>
          </a:xfrm>
          <a:prstGeom prst="rect">
            <a:avLst/>
          </a:prstGeom>
        </p:spPr>
      </p:pic>
      <p:pic>
        <p:nvPicPr>
          <p:cNvPr id="8" name="Picture 7">
            <a:extLst>
              <a:ext uri="{FF2B5EF4-FFF2-40B4-BE49-F238E27FC236}">
                <a16:creationId xmlns:a16="http://schemas.microsoft.com/office/drawing/2014/main" id="{9CE6DD22-378B-597E-EC96-BC11949B4B8B}"/>
              </a:ext>
            </a:extLst>
          </p:cNvPr>
          <p:cNvPicPr>
            <a:picLocks noChangeAspect="1"/>
          </p:cNvPicPr>
          <p:nvPr/>
        </p:nvPicPr>
        <p:blipFill>
          <a:blip r:embed="rId6"/>
          <a:stretch>
            <a:fillRect/>
          </a:stretch>
        </p:blipFill>
        <p:spPr>
          <a:xfrm>
            <a:off x="8868407" y="1787668"/>
            <a:ext cx="3139349" cy="2242122"/>
          </a:xfrm>
          <a:prstGeom prst="rect">
            <a:avLst/>
          </a:prstGeom>
        </p:spPr>
      </p:pic>
      <p:sp>
        <p:nvSpPr>
          <p:cNvPr id="12" name="Date Placeholder 11">
            <a:extLst>
              <a:ext uri="{FF2B5EF4-FFF2-40B4-BE49-F238E27FC236}">
                <a16:creationId xmlns:a16="http://schemas.microsoft.com/office/drawing/2014/main" id="{DD78532E-2C7B-902B-C035-5381C1B17381}"/>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5541891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D21852B3-E698-75BD-69EA-132B4DF0CBC8}"/>
              </a:ext>
            </a:extLst>
          </p:cNvPr>
          <p:cNvSpPr>
            <a:spLocks noGrp="1"/>
          </p:cNvSpPr>
          <p:nvPr>
            <p:ph idx="1"/>
          </p:nvPr>
        </p:nvSpPr>
        <p:spPr/>
        <p:txBody>
          <a:bodyPr/>
          <a:lstStyle/>
          <a:p>
            <a:r>
              <a:rPr lang="en-US" dirty="0"/>
              <a:t>Speakers</a:t>
            </a:r>
            <a:endParaRPr lang="en-CA" dirty="0"/>
          </a:p>
        </p:txBody>
      </p:sp>
      <p:sp>
        <p:nvSpPr>
          <p:cNvPr id="10" name="TextBox 9">
            <a:extLst>
              <a:ext uri="{FF2B5EF4-FFF2-40B4-BE49-F238E27FC236}">
                <a16:creationId xmlns:a16="http://schemas.microsoft.com/office/drawing/2014/main" id="{532EF7B0-4547-F8D7-63CC-8C39FA6C24F7}"/>
              </a:ext>
            </a:extLst>
          </p:cNvPr>
          <p:cNvSpPr txBox="1"/>
          <p:nvPr/>
        </p:nvSpPr>
        <p:spPr>
          <a:xfrm>
            <a:off x="2438400" y="4962525"/>
            <a:ext cx="3239190" cy="738664"/>
          </a:xfrm>
          <a:prstGeom prst="rect">
            <a:avLst/>
          </a:prstGeom>
          <a:noFill/>
        </p:spPr>
        <p:txBody>
          <a:bodyPr wrap="square" rtlCol="0">
            <a:spAutoFit/>
          </a:bodyPr>
          <a:lstStyle/>
          <a:p>
            <a:pPr algn="ctr"/>
            <a:r>
              <a:rPr lang="en-US" sz="1400" b="1" dirty="0"/>
              <a:t>Laurie-Anne </a:t>
            </a:r>
            <a:r>
              <a:rPr lang="en-US" sz="1400" b="1" dirty="0" err="1"/>
              <a:t>Boivin-Proulx</a:t>
            </a:r>
            <a:r>
              <a:rPr lang="en-US" sz="1400" b="1" dirty="0"/>
              <a:t> MD MSC</a:t>
            </a:r>
          </a:p>
          <a:p>
            <a:pPr algn="ctr"/>
            <a:r>
              <a:rPr lang="en-US" sz="1400" dirty="0"/>
              <a:t>Interventional Cardiology Fellow</a:t>
            </a:r>
          </a:p>
          <a:p>
            <a:pPr algn="ctr"/>
            <a:r>
              <a:rPr lang="en-US" sz="1400" dirty="0"/>
              <a:t>University of Ottawa Heart Institute</a:t>
            </a:r>
          </a:p>
        </p:txBody>
      </p:sp>
      <p:pic>
        <p:nvPicPr>
          <p:cNvPr id="5" name="Google Shape;186;p32" descr="https://lh4.googleusercontent.com/YzH3TEiLMVUde4fbmd2X-NjaxjZNxjdHcjukbPgfwHgpQkweGrMp8yLF4jQ191z7YPhbj5wBxwq-BSJRnsMY-_xd5zSJcmycFMs4Y5gb3101-b7LJH0RClR4BX3mDt8E38YJiY2qsqULzTwmhT5Rg7-CxXz_fmoXc-AO6FGjbNSJOXp6BDM2EwaixWc4"/>
          <p:cNvPicPr preferRelativeResize="0"/>
          <p:nvPr/>
        </p:nvPicPr>
        <p:blipFill rotWithShape="1">
          <a:blip r:embed="rId3">
            <a:alphaModFix/>
          </a:blip>
          <a:srcRect l="4705" r="3549"/>
          <a:stretch/>
        </p:blipFill>
        <p:spPr>
          <a:xfrm>
            <a:off x="2705790" y="1456100"/>
            <a:ext cx="2971800" cy="3231532"/>
          </a:xfrm>
          <a:prstGeom prst="rect">
            <a:avLst/>
          </a:prstGeom>
          <a:noFill/>
          <a:ln>
            <a:noFill/>
          </a:ln>
        </p:spPr>
      </p:pic>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15815" y="1445850"/>
            <a:ext cx="2819400" cy="3241782"/>
          </a:xfrm>
          <a:prstGeom prst="rect">
            <a:avLst/>
          </a:prstGeom>
        </p:spPr>
      </p:pic>
      <p:sp>
        <p:nvSpPr>
          <p:cNvPr id="7" name="TextBox 6">
            <a:extLst>
              <a:ext uri="{FF2B5EF4-FFF2-40B4-BE49-F238E27FC236}">
                <a16:creationId xmlns:a16="http://schemas.microsoft.com/office/drawing/2014/main" id="{A3F7AA4D-F64C-48A5-B13B-34F0753849F2}"/>
              </a:ext>
            </a:extLst>
          </p:cNvPr>
          <p:cNvSpPr txBox="1"/>
          <p:nvPr/>
        </p:nvSpPr>
        <p:spPr>
          <a:xfrm>
            <a:off x="6347614" y="4960067"/>
            <a:ext cx="3555803" cy="738664"/>
          </a:xfrm>
          <a:prstGeom prst="rect">
            <a:avLst/>
          </a:prstGeom>
          <a:noFill/>
        </p:spPr>
        <p:txBody>
          <a:bodyPr wrap="square" rtlCol="0">
            <a:spAutoFit/>
          </a:bodyPr>
          <a:lstStyle/>
          <a:p>
            <a:pPr algn="ctr"/>
            <a:r>
              <a:rPr lang="en-US" sz="1400" b="1" dirty="0"/>
              <a:t>Jean-François Tanguay, MD</a:t>
            </a:r>
          </a:p>
          <a:p>
            <a:pPr algn="ctr"/>
            <a:r>
              <a:rPr lang="en-US" sz="1400" dirty="0"/>
              <a:t>Montreal Heart Institute</a:t>
            </a:r>
          </a:p>
          <a:p>
            <a:pPr algn="ctr"/>
            <a:r>
              <a:rPr lang="en-US" sz="1400" dirty="0"/>
              <a:t>Université de Montréal</a:t>
            </a:r>
          </a:p>
        </p:txBody>
      </p:sp>
      <p:sp>
        <p:nvSpPr>
          <p:cNvPr id="4" name="TextBox 3">
            <a:extLst>
              <a:ext uri="{FF2B5EF4-FFF2-40B4-BE49-F238E27FC236}">
                <a16:creationId xmlns:a16="http://schemas.microsoft.com/office/drawing/2014/main" id="{B8FB9A08-E031-B446-4F30-FD42F60BDCF2}"/>
              </a:ext>
            </a:extLst>
          </p:cNvPr>
          <p:cNvSpPr txBox="1"/>
          <p:nvPr/>
        </p:nvSpPr>
        <p:spPr>
          <a:xfrm>
            <a:off x="9926608" y="2590800"/>
            <a:ext cx="1752600" cy="1477328"/>
          </a:xfrm>
          <a:prstGeom prst="rect">
            <a:avLst/>
          </a:prstGeom>
          <a:noFill/>
        </p:spPr>
        <p:txBody>
          <a:bodyPr wrap="square" rtlCol="0">
            <a:spAutoFit/>
          </a:bodyPr>
          <a:lstStyle/>
          <a:p>
            <a:r>
              <a:rPr lang="fr-CA" dirty="0"/>
              <a:t>Co-leads:</a:t>
            </a:r>
          </a:p>
          <a:p>
            <a:r>
              <a:rPr lang="fr-CA" dirty="0"/>
              <a:t>-Dr. Michelle Graham</a:t>
            </a:r>
          </a:p>
          <a:p>
            <a:r>
              <a:rPr lang="fr-CA" dirty="0"/>
              <a:t>-Dr. Laurie-Anne Boivin-Proulx</a:t>
            </a:r>
          </a:p>
        </p:txBody>
      </p:sp>
      <p:sp>
        <p:nvSpPr>
          <p:cNvPr id="11" name="Date Placeholder 10">
            <a:extLst>
              <a:ext uri="{FF2B5EF4-FFF2-40B4-BE49-F238E27FC236}">
                <a16:creationId xmlns:a16="http://schemas.microsoft.com/office/drawing/2014/main" id="{DACF2CE8-06DD-3243-F779-828531E9A6AE}"/>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742817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7B39E07-45C3-1627-6391-DAC44CE0A0CD}"/>
              </a:ext>
            </a:extLst>
          </p:cNvPr>
          <p:cNvSpPr>
            <a:spLocks noGrp="1"/>
          </p:cNvSpPr>
          <p:nvPr>
            <p:ph idx="1"/>
          </p:nvPr>
        </p:nvSpPr>
        <p:spPr/>
        <p:txBody>
          <a:bodyPr/>
          <a:lstStyle/>
          <a:p>
            <a:r>
              <a:rPr lang="en-US" dirty="0"/>
              <a:t>Conflict of Interest</a:t>
            </a:r>
            <a:endParaRPr lang="en-CA" dirty="0"/>
          </a:p>
        </p:txBody>
      </p:sp>
      <p:graphicFrame>
        <p:nvGraphicFramePr>
          <p:cNvPr id="7" name="Table 6">
            <a:extLst>
              <a:ext uri="{FF2B5EF4-FFF2-40B4-BE49-F238E27FC236}">
                <a16:creationId xmlns:a16="http://schemas.microsoft.com/office/drawing/2014/main" id="{E4058B6C-AB80-4DB6-DD2C-36424D6F8F0C}"/>
              </a:ext>
            </a:extLst>
          </p:cNvPr>
          <p:cNvGraphicFramePr>
            <a:graphicFrameLocks/>
          </p:cNvGraphicFramePr>
          <p:nvPr>
            <p:extLst>
              <p:ext uri="{D42A27DB-BD31-4B8C-83A1-F6EECF244321}">
                <p14:modId xmlns:p14="http://schemas.microsoft.com/office/powerpoint/2010/main" val="4036039220"/>
              </p:ext>
            </p:extLst>
          </p:nvPr>
        </p:nvGraphicFramePr>
        <p:xfrm>
          <a:off x="1853267" y="2071767"/>
          <a:ext cx="8485472" cy="2176083"/>
        </p:xfrm>
        <a:graphic>
          <a:graphicData uri="http://schemas.openxmlformats.org/drawingml/2006/table">
            <a:tbl>
              <a:tblPr firstRow="1" firstCol="1" bandRow="1" bandCol="1">
                <a:tableStyleId>{5A111915-BE36-4E01-A7E5-04B1672EAD32}</a:tableStyleId>
              </a:tblPr>
              <a:tblGrid>
                <a:gridCol w="2074543">
                  <a:extLst>
                    <a:ext uri="{9D8B030D-6E8A-4147-A177-3AD203B41FA5}">
                      <a16:colId xmlns:a16="http://schemas.microsoft.com/office/drawing/2014/main" val="3003182203"/>
                    </a:ext>
                  </a:extLst>
                </a:gridCol>
                <a:gridCol w="2270491">
                  <a:extLst>
                    <a:ext uri="{9D8B030D-6E8A-4147-A177-3AD203B41FA5}">
                      <a16:colId xmlns:a16="http://schemas.microsoft.com/office/drawing/2014/main" val="230789228"/>
                    </a:ext>
                  </a:extLst>
                </a:gridCol>
                <a:gridCol w="2096653">
                  <a:extLst>
                    <a:ext uri="{9D8B030D-6E8A-4147-A177-3AD203B41FA5}">
                      <a16:colId xmlns:a16="http://schemas.microsoft.com/office/drawing/2014/main" val="1171031962"/>
                    </a:ext>
                  </a:extLst>
                </a:gridCol>
                <a:gridCol w="2043785">
                  <a:extLst>
                    <a:ext uri="{9D8B030D-6E8A-4147-A177-3AD203B41FA5}">
                      <a16:colId xmlns:a16="http://schemas.microsoft.com/office/drawing/2014/main" val="3328036950"/>
                    </a:ext>
                  </a:extLst>
                </a:gridCol>
              </a:tblGrid>
              <a:tr h="699685">
                <a:tc>
                  <a:txBody>
                    <a:bodyPr/>
                    <a:lstStyle/>
                    <a:p>
                      <a:pPr>
                        <a:lnSpc>
                          <a:spcPct val="85000"/>
                        </a:lnSpc>
                        <a:spcAft>
                          <a:spcPts val="300"/>
                        </a:spcAft>
                      </a:pP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Any direct financial payments including receipt of honoraria</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Membership on advisory boards or speaker’s bureaus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Funded grants or clinical trials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extLst>
                  <a:ext uri="{0D108BD9-81ED-4DB2-BD59-A6C34878D82A}">
                    <a16:rowId xmlns:a16="http://schemas.microsoft.com/office/drawing/2014/main" val="3963853567"/>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Laurie-Anne</a:t>
                      </a:r>
                      <a:r>
                        <a:rPr lang="en-CA" sz="1500" b="1" baseline="0" dirty="0"/>
                        <a:t> </a:t>
                      </a:r>
                      <a:r>
                        <a:rPr lang="en-CA" sz="1500" b="1" baseline="0" dirty="0" err="1"/>
                        <a:t>Boivin-Proulx</a:t>
                      </a:r>
                      <a:endParaRPr lang="en-CA" sz="1500" b="1" baseline="0" dirty="0"/>
                    </a:p>
                    <a:p>
                      <a:pPr marL="0" marR="0" lvl="0" indent="0" algn="ctr" defTabSz="914400" rtl="0" eaLnBrk="1" fontAlgn="auto" latinLnBrk="0" hangingPunct="1">
                        <a:lnSpc>
                          <a:spcPct val="85000"/>
                        </a:lnSpc>
                        <a:spcBef>
                          <a:spcPts val="0"/>
                        </a:spcBef>
                        <a:spcAft>
                          <a:spcPts val="300"/>
                        </a:spcAft>
                        <a:buClrTx/>
                        <a:buSzTx/>
                        <a:buFontTx/>
                        <a:buNone/>
                        <a:tabLst/>
                        <a:defRPr/>
                      </a:pPr>
                      <a:endParaRPr lang="en-CA" sz="1500" b="1" baseline="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187640076"/>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Jean-François</a:t>
                      </a:r>
                      <a:r>
                        <a:rPr lang="en-CA" sz="1500" b="1" baseline="0" dirty="0"/>
                        <a:t> </a:t>
                      </a:r>
                      <a:r>
                        <a:rPr lang="en-CA" sz="1500" b="1" baseline="0" dirty="0" err="1"/>
                        <a:t>Tanguay</a:t>
                      </a:r>
                      <a:endParaRPr lang="en-CA" sz="1500" b="1"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a:t>None</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fr-FR" sz="1500" b="0" i="0" kern="1200" dirty="0">
                          <a:solidFill>
                            <a:schemeClr val="tx1"/>
                          </a:solidFill>
                          <a:effectLst/>
                          <a:latin typeface="+mn-lt"/>
                          <a:ea typeface="+mn-ea"/>
                          <a:cs typeface="+mn-cs"/>
                        </a:rPr>
                        <a:t>JAMP pharma, HLS, Novartis</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marR="0" indent="0" algn="ctr" defTabSz="914377" rtl="0" eaLnBrk="1" fontAlgn="auto" latinLnBrk="0" hangingPunct="1">
                        <a:lnSpc>
                          <a:spcPct val="85000"/>
                        </a:lnSpc>
                        <a:spcBef>
                          <a:spcPts val="0"/>
                        </a:spcBef>
                        <a:spcAft>
                          <a:spcPts val="300"/>
                        </a:spcAft>
                        <a:buClrTx/>
                        <a:buSzTx/>
                        <a:buFontTx/>
                        <a:buNone/>
                        <a:tabLst/>
                        <a:defRPr/>
                      </a:pPr>
                      <a:r>
                        <a:rPr lang="fr-FR" sz="1500" b="0" i="0" kern="1200" dirty="0">
                          <a:solidFill>
                            <a:schemeClr val="tx1"/>
                          </a:solidFill>
                          <a:effectLst/>
                          <a:latin typeface="+mn-lt"/>
                          <a:ea typeface="+mn-ea"/>
                          <a:cs typeface="+mn-cs"/>
                        </a:rPr>
                        <a:t>Abbott </a:t>
                      </a:r>
                      <a:r>
                        <a:rPr lang="fr-FR" sz="1500" b="0" i="0" kern="1200" dirty="0" err="1">
                          <a:solidFill>
                            <a:schemeClr val="tx1"/>
                          </a:solidFill>
                          <a:effectLst/>
                          <a:latin typeface="+mn-lt"/>
                          <a:ea typeface="+mn-ea"/>
                          <a:cs typeface="+mn-cs"/>
                        </a:rPr>
                        <a:t>Vascular</a:t>
                      </a:r>
                      <a:r>
                        <a:rPr lang="fr-FR" sz="1500" b="0" i="0" kern="1200" dirty="0">
                          <a:solidFill>
                            <a:schemeClr val="tx1"/>
                          </a:solidFill>
                          <a:effectLst/>
                          <a:latin typeface="+mn-lt"/>
                          <a:ea typeface="+mn-ea"/>
                          <a:cs typeface="+mn-cs"/>
                        </a:rPr>
                        <a:t>, </a:t>
                      </a:r>
                      <a:r>
                        <a:rPr lang="fr-FR" sz="1500" b="0" i="0" kern="1200" dirty="0" err="1">
                          <a:solidFill>
                            <a:schemeClr val="tx1"/>
                          </a:solidFill>
                          <a:effectLst/>
                          <a:latin typeface="+mn-lt"/>
                          <a:ea typeface="+mn-ea"/>
                          <a:cs typeface="+mn-cs"/>
                        </a:rPr>
                        <a:t>BioPhase</a:t>
                      </a:r>
                      <a:r>
                        <a:rPr lang="fr-FR" sz="1500" b="0" i="0" kern="1200" dirty="0">
                          <a:solidFill>
                            <a:schemeClr val="tx1"/>
                          </a:solidFill>
                          <a:effectLst/>
                          <a:latin typeface="+mn-lt"/>
                          <a:ea typeface="+mn-ea"/>
                          <a:cs typeface="+mn-cs"/>
                        </a:rPr>
                        <a:t>, </a:t>
                      </a:r>
                      <a:r>
                        <a:rPr lang="fr-FR" sz="1500" b="0" i="0" kern="1200" dirty="0" err="1">
                          <a:solidFill>
                            <a:schemeClr val="tx1"/>
                          </a:solidFill>
                          <a:effectLst/>
                          <a:latin typeface="+mn-lt"/>
                          <a:ea typeface="+mn-ea"/>
                          <a:cs typeface="+mn-cs"/>
                        </a:rPr>
                        <a:t>MicroPort</a:t>
                      </a:r>
                      <a:r>
                        <a:rPr lang="fr-FR" sz="1500" b="0" i="0" kern="1200" dirty="0">
                          <a:solidFill>
                            <a:schemeClr val="tx1"/>
                          </a:solidFill>
                          <a:effectLst/>
                          <a:latin typeface="+mn-lt"/>
                          <a:ea typeface="+mn-ea"/>
                          <a:cs typeface="+mn-cs"/>
                        </a:rPr>
                        <a:t>, Novartis</a:t>
                      </a:r>
                      <a:endParaRPr lang="fr-FR"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Date Placeholder 5">
            <a:extLst>
              <a:ext uri="{FF2B5EF4-FFF2-40B4-BE49-F238E27FC236}">
                <a16:creationId xmlns:a16="http://schemas.microsoft.com/office/drawing/2014/main" id="{BCB47EBE-7DEC-A9DC-6F21-4BB4DD847EA6}"/>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7579239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A2351B4-941E-D7B3-0B35-86286BB1D5EA}"/>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71 </a:t>
            </a:r>
            <a:r>
              <a:rPr lang="en-US" dirty="0" err="1"/>
              <a:t>y.o</a:t>
            </a:r>
            <a:r>
              <a:rPr lang="en-US" dirty="0"/>
              <a:t>. male </a:t>
            </a:r>
          </a:p>
          <a:p>
            <a:pPr marL="457200" indent="-457200">
              <a:buFont typeface="Arial" panose="020B0604020202020204" pitchFamily="34" charset="0"/>
              <a:buChar char="•"/>
            </a:pPr>
            <a:r>
              <a:rPr lang="en-US" dirty="0"/>
              <a:t>Past medical history: hypertension</a:t>
            </a:r>
          </a:p>
          <a:p>
            <a:pPr marL="457200" indent="-457200">
              <a:buFont typeface="Arial" panose="020B0604020202020204" pitchFamily="34" charset="0"/>
              <a:buChar char="•"/>
            </a:pPr>
            <a:r>
              <a:rPr lang="en-US" dirty="0"/>
              <a:t>Not at high bleeding risk</a:t>
            </a:r>
          </a:p>
          <a:p>
            <a:pPr marL="457200" indent="-457200">
              <a:buFont typeface="Arial" panose="020B0604020202020204" pitchFamily="34" charset="0"/>
              <a:buChar char="•"/>
            </a:pPr>
            <a:r>
              <a:rPr lang="en-US" dirty="0"/>
              <a:t>Presents with Killip 1 NSTEMI</a:t>
            </a:r>
          </a:p>
          <a:p>
            <a:pPr marL="457200" indent="-457200">
              <a:buFont typeface="Arial" panose="020B0604020202020204" pitchFamily="34" charset="0"/>
              <a:buChar char="•"/>
            </a:pPr>
            <a:r>
              <a:rPr lang="en-US" dirty="0"/>
              <a:t>Angiogram revealed a mid-LAD 95% stenosis that  was stented with a DES (26 mm x 3.0 mm).</a:t>
            </a:r>
          </a:p>
          <a:p>
            <a:pPr marL="457200" indent="-457200">
              <a:buFont typeface="Arial" panose="020B0604020202020204" pitchFamily="34" charset="0"/>
              <a:buChar char="•"/>
            </a:pPr>
            <a:r>
              <a:rPr lang="en-US" dirty="0"/>
              <a:t>Discharged on day 3.</a:t>
            </a:r>
          </a:p>
        </p:txBody>
      </p:sp>
      <p:sp>
        <p:nvSpPr>
          <p:cNvPr id="4" name="Content Placeholder 3">
            <a:extLst>
              <a:ext uri="{FF2B5EF4-FFF2-40B4-BE49-F238E27FC236}">
                <a16:creationId xmlns:a16="http://schemas.microsoft.com/office/drawing/2014/main" id="{F479144A-800F-6FE6-7A55-5F18E4DD6E44}"/>
              </a:ext>
            </a:extLst>
          </p:cNvPr>
          <p:cNvSpPr>
            <a:spLocks noGrp="1"/>
          </p:cNvSpPr>
          <p:nvPr>
            <p:ph idx="1"/>
          </p:nvPr>
        </p:nvSpPr>
        <p:spPr/>
        <p:txBody>
          <a:bodyPr/>
          <a:lstStyle/>
          <a:p>
            <a:r>
              <a:rPr lang="en-US" dirty="0"/>
              <a:t>Case presentation</a:t>
            </a:r>
            <a:endParaRPr lang="en-CA" dirty="0"/>
          </a:p>
        </p:txBody>
      </p:sp>
      <p:sp>
        <p:nvSpPr>
          <p:cNvPr id="6" name="Date Placeholder 5">
            <a:extLst>
              <a:ext uri="{FF2B5EF4-FFF2-40B4-BE49-F238E27FC236}">
                <a16:creationId xmlns:a16="http://schemas.microsoft.com/office/drawing/2014/main" id="{98C44AFB-6479-DECA-1F64-340D0C29F3BD}"/>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5041433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0678741-D773-727E-1C1A-B0019891CF84}"/>
              </a:ext>
            </a:extLst>
          </p:cNvPr>
          <p:cNvSpPr>
            <a:spLocks noGrp="1"/>
          </p:cNvSpPr>
          <p:nvPr>
            <p:ph type="body" sz="quarter" idx="14"/>
          </p:nvPr>
        </p:nvSpPr>
        <p:spPr/>
        <p:txBody>
          <a:bodyPr/>
          <a:lstStyle/>
          <a:p>
            <a:pPr marL="0" indent="0">
              <a:buNone/>
            </a:pPr>
            <a:r>
              <a:rPr lang="en-CA" dirty="0"/>
              <a:t>What antiplatelet strategy would you recommend after discharge?:</a:t>
            </a:r>
          </a:p>
          <a:p>
            <a:pPr marL="457188" lvl="1" indent="0">
              <a:buNone/>
            </a:pPr>
            <a:endParaRPr lang="en-CA" dirty="0"/>
          </a:p>
          <a:p>
            <a:pPr marL="457188" lvl="1" indent="0">
              <a:buNone/>
            </a:pPr>
            <a:r>
              <a:rPr lang="en-CA" dirty="0"/>
              <a:t>A) ASA + ticagrelor</a:t>
            </a:r>
          </a:p>
          <a:p>
            <a:pPr marL="457188" lvl="1" indent="0">
              <a:buNone/>
            </a:pPr>
            <a:r>
              <a:rPr lang="en-CA" dirty="0"/>
              <a:t>B) ASA + clopidogrel </a:t>
            </a:r>
          </a:p>
          <a:p>
            <a:pPr marL="457188" lvl="1" indent="0">
              <a:buNone/>
            </a:pPr>
            <a:r>
              <a:rPr lang="en-CA" dirty="0"/>
              <a:t>C) ASA + prasugrel </a:t>
            </a:r>
          </a:p>
          <a:p>
            <a:pPr marL="457188" lvl="1" indent="0">
              <a:buNone/>
            </a:pPr>
            <a:endParaRPr lang="en-CA" dirty="0"/>
          </a:p>
          <a:p>
            <a:endParaRPr lang="en-CA" dirty="0"/>
          </a:p>
        </p:txBody>
      </p:sp>
      <p:sp>
        <p:nvSpPr>
          <p:cNvPr id="6" name="Content Placeholder 5">
            <a:extLst>
              <a:ext uri="{FF2B5EF4-FFF2-40B4-BE49-F238E27FC236}">
                <a16:creationId xmlns:a16="http://schemas.microsoft.com/office/drawing/2014/main" id="{C4B025E0-EC68-8B52-D45E-DE0078CE49CC}"/>
              </a:ext>
            </a:extLst>
          </p:cNvPr>
          <p:cNvSpPr>
            <a:spLocks noGrp="1"/>
          </p:cNvSpPr>
          <p:nvPr>
            <p:ph idx="1"/>
          </p:nvPr>
        </p:nvSpPr>
        <p:spPr/>
        <p:txBody>
          <a:bodyPr/>
          <a:lstStyle/>
          <a:p>
            <a:r>
              <a:rPr lang="en-US" dirty="0"/>
              <a:t>Survey</a:t>
            </a:r>
            <a:endParaRPr lang="en-CA" dirty="0"/>
          </a:p>
        </p:txBody>
      </p:sp>
      <p:sp>
        <p:nvSpPr>
          <p:cNvPr id="7" name="Date Placeholder 6">
            <a:extLst>
              <a:ext uri="{FF2B5EF4-FFF2-40B4-BE49-F238E27FC236}">
                <a16:creationId xmlns:a16="http://schemas.microsoft.com/office/drawing/2014/main" id="{8B250351-A94E-A857-4FCD-F0B6551207B1}"/>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2075478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2DF93BC-8E80-E8BA-1F91-EF0D0B5CFA25}"/>
              </a:ext>
            </a:extLst>
          </p:cNvPr>
          <p:cNvSpPr>
            <a:spLocks noGrp="1"/>
          </p:cNvSpPr>
          <p:nvPr>
            <p:ph type="body" sz="quarter" idx="14"/>
          </p:nvPr>
        </p:nvSpPr>
        <p:spPr/>
        <p:txBody>
          <a:bodyPr/>
          <a:lstStyle/>
          <a:p>
            <a:pPr algn="ctr"/>
            <a:r>
              <a:rPr lang="en-US" sz="3200" dirty="0"/>
              <a:t>We suggest, when potent DAPT is considered in patients with ACS who receive PCI, </a:t>
            </a:r>
            <a:r>
              <a:rPr lang="en-US" sz="3200" b="1" dirty="0"/>
              <a:t>either ticagrelor or prasugrel </a:t>
            </a:r>
            <a:r>
              <a:rPr lang="en-US" sz="3200" dirty="0"/>
              <a:t>can be used, without preference for either agent (Weak recommendation; Low certainty of evidence)</a:t>
            </a:r>
            <a:endParaRPr lang="fr-FR" sz="3200" dirty="0"/>
          </a:p>
          <a:p>
            <a:endParaRPr lang="en-CA" dirty="0"/>
          </a:p>
        </p:txBody>
      </p:sp>
      <p:sp>
        <p:nvSpPr>
          <p:cNvPr id="6" name="Content Placeholder 5">
            <a:extLst>
              <a:ext uri="{FF2B5EF4-FFF2-40B4-BE49-F238E27FC236}">
                <a16:creationId xmlns:a16="http://schemas.microsoft.com/office/drawing/2014/main" id="{4CC6D8A9-B284-25FE-1E2D-0E6324039EA1}"/>
              </a:ext>
            </a:extLst>
          </p:cNvPr>
          <p:cNvSpPr>
            <a:spLocks noGrp="1"/>
          </p:cNvSpPr>
          <p:nvPr>
            <p:ph idx="1"/>
          </p:nvPr>
        </p:nvSpPr>
        <p:spPr/>
        <p:txBody>
          <a:bodyPr/>
          <a:lstStyle/>
          <a:p>
            <a:r>
              <a:rPr lang="en-US" dirty="0"/>
              <a:t>Recommendation</a:t>
            </a:r>
            <a:endParaRPr lang="en-CA" dirty="0"/>
          </a:p>
        </p:txBody>
      </p:sp>
      <p:sp>
        <p:nvSpPr>
          <p:cNvPr id="7" name="Date Placeholder 6">
            <a:extLst>
              <a:ext uri="{FF2B5EF4-FFF2-40B4-BE49-F238E27FC236}">
                <a16:creationId xmlns:a16="http://schemas.microsoft.com/office/drawing/2014/main" id="{8D2BF1C1-C026-B0C1-7811-F9D0AB42AAE5}"/>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3915581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1A8DD14-263D-12F0-5788-67DEABF1C29C}"/>
              </a:ext>
            </a:extLst>
          </p:cNvPr>
          <p:cNvSpPr>
            <a:spLocks noGrp="1"/>
          </p:cNvSpPr>
          <p:nvPr>
            <p:ph type="body" sz="quarter" idx="14"/>
          </p:nvPr>
        </p:nvSpPr>
        <p:spPr/>
        <p:txBody>
          <a:bodyPr/>
          <a:lstStyle/>
          <a:p>
            <a:pPr algn="ctr"/>
            <a:r>
              <a:rPr lang="en-CA" sz="2000" dirty="0"/>
              <a:t>All-cause death with ticagrelor versus prasugrel-based DAPT in ACS patients treated with PCI</a:t>
            </a:r>
            <a:endParaRPr lang="fr-FR" sz="2000" dirty="0"/>
          </a:p>
          <a:p>
            <a:endParaRPr lang="en-CA" sz="2000" dirty="0"/>
          </a:p>
        </p:txBody>
      </p:sp>
      <p:sp>
        <p:nvSpPr>
          <p:cNvPr id="8" name="Content Placeholder 7">
            <a:extLst>
              <a:ext uri="{FF2B5EF4-FFF2-40B4-BE49-F238E27FC236}">
                <a16:creationId xmlns:a16="http://schemas.microsoft.com/office/drawing/2014/main" id="{651F89F0-80C5-4C99-60ED-D660826F8A7E}"/>
              </a:ext>
            </a:extLst>
          </p:cNvPr>
          <p:cNvSpPr>
            <a:spLocks noGrp="1"/>
          </p:cNvSpPr>
          <p:nvPr>
            <p:ph idx="1"/>
          </p:nvPr>
        </p:nvSpPr>
        <p:spPr/>
        <p:txBody>
          <a:bodyPr/>
          <a:lstStyle/>
          <a:p>
            <a:r>
              <a:rPr lang="en-US" dirty="0"/>
              <a:t>Evidence</a:t>
            </a:r>
            <a:endParaRPr lang="en-CA" dirty="0"/>
          </a:p>
        </p:txBody>
      </p:sp>
      <p:pic>
        <p:nvPicPr>
          <p:cNvPr id="3" name="Picture 2">
            <a:extLst>
              <a:ext uri="{FF2B5EF4-FFF2-40B4-BE49-F238E27FC236}">
                <a16:creationId xmlns:a16="http://schemas.microsoft.com/office/drawing/2014/main" id="{07D8D08E-03F5-BCD2-9177-843FB19AC4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981200"/>
            <a:ext cx="9141246" cy="2971800"/>
          </a:xfrm>
          <a:prstGeom prst="rect">
            <a:avLst/>
          </a:prstGeom>
          <a:noFill/>
          <a:ln>
            <a:noFill/>
          </a:ln>
        </p:spPr>
      </p:pic>
      <p:sp>
        <p:nvSpPr>
          <p:cNvPr id="6" name="TextBox 5">
            <a:extLst>
              <a:ext uri="{FF2B5EF4-FFF2-40B4-BE49-F238E27FC236}">
                <a16:creationId xmlns:a16="http://schemas.microsoft.com/office/drawing/2014/main" id="{62D05679-A1B5-3377-9C3E-1B2A317DEB7D}"/>
              </a:ext>
            </a:extLst>
          </p:cNvPr>
          <p:cNvSpPr txBox="1"/>
          <p:nvPr/>
        </p:nvSpPr>
        <p:spPr>
          <a:xfrm>
            <a:off x="1676400" y="6078383"/>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9" name="Date Placeholder 8">
            <a:extLst>
              <a:ext uri="{FF2B5EF4-FFF2-40B4-BE49-F238E27FC236}">
                <a16:creationId xmlns:a16="http://schemas.microsoft.com/office/drawing/2014/main" id="{1D34C6AC-34F3-3B78-4057-59AF88793D35}"/>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133450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EFC5E3C-D9CD-05E2-F944-4A011260BFD0}"/>
              </a:ext>
            </a:extLst>
          </p:cNvPr>
          <p:cNvSpPr>
            <a:spLocks noGrp="1"/>
          </p:cNvSpPr>
          <p:nvPr>
            <p:ph type="body" sz="quarter" idx="14"/>
          </p:nvPr>
        </p:nvSpPr>
        <p:spPr/>
        <p:txBody>
          <a:bodyPr/>
          <a:lstStyle/>
          <a:p>
            <a:pPr algn="ctr"/>
            <a:r>
              <a:rPr lang="en-US" sz="3200" dirty="0"/>
              <a:t>We suggest that the option of de-escalating potent DAPT by switching to clopidogrel-based DAPT be considered </a:t>
            </a:r>
            <a:r>
              <a:rPr lang="en-US" sz="3200" b="1" dirty="0"/>
              <a:t>in appropriate patients</a:t>
            </a:r>
            <a:r>
              <a:rPr lang="en-US" sz="3200" dirty="0"/>
              <a:t> with ACS who receive PCI and tolerate at least 1 month of potent DAPT without a recurrent thrombotic event. (Weak recommendation; Moderate quality of evidence)</a:t>
            </a:r>
            <a:endParaRPr lang="en-CA" sz="3200" dirty="0"/>
          </a:p>
          <a:p>
            <a:pPr algn="ctr"/>
            <a:endParaRPr lang="en-CA" dirty="0"/>
          </a:p>
        </p:txBody>
      </p:sp>
      <p:sp>
        <p:nvSpPr>
          <p:cNvPr id="6" name="Content Placeholder 5">
            <a:extLst>
              <a:ext uri="{FF2B5EF4-FFF2-40B4-BE49-F238E27FC236}">
                <a16:creationId xmlns:a16="http://schemas.microsoft.com/office/drawing/2014/main" id="{03EB412F-B5E5-4984-D7FF-EE367ACA66E1}"/>
              </a:ext>
            </a:extLst>
          </p:cNvPr>
          <p:cNvSpPr>
            <a:spLocks noGrp="1"/>
          </p:cNvSpPr>
          <p:nvPr>
            <p:ph idx="1"/>
          </p:nvPr>
        </p:nvSpPr>
        <p:spPr/>
        <p:txBody>
          <a:bodyPr/>
          <a:lstStyle/>
          <a:p>
            <a:r>
              <a:rPr lang="en-US" dirty="0"/>
              <a:t>Recommendation</a:t>
            </a:r>
            <a:endParaRPr lang="en-CA" dirty="0"/>
          </a:p>
        </p:txBody>
      </p:sp>
      <p:sp>
        <p:nvSpPr>
          <p:cNvPr id="7" name="Date Placeholder 6">
            <a:extLst>
              <a:ext uri="{FF2B5EF4-FFF2-40B4-BE49-F238E27FC236}">
                <a16:creationId xmlns:a16="http://schemas.microsoft.com/office/drawing/2014/main" id="{4B7FBB56-60C9-0032-BD6B-7EA333230F5E}"/>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90698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C9E1DCB-FA8B-D1E7-89F2-32735864BC28}"/>
              </a:ext>
            </a:extLst>
          </p:cNvPr>
          <p:cNvSpPr>
            <a:spLocks noGrp="1"/>
          </p:cNvSpPr>
          <p:nvPr>
            <p:ph type="body" sz="quarter" idx="14"/>
          </p:nvPr>
        </p:nvSpPr>
        <p:spPr/>
        <p:txBody>
          <a:bodyPr/>
          <a:lstStyle/>
          <a:p>
            <a:pPr marL="0" indent="0">
              <a:buNone/>
            </a:pPr>
            <a:r>
              <a:rPr lang="fr-CA" dirty="0"/>
              <a:t>You </a:t>
            </a:r>
            <a:r>
              <a:rPr lang="fr-CA" dirty="0" err="1"/>
              <a:t>see</a:t>
            </a:r>
            <a:r>
              <a:rPr lang="fr-CA" dirty="0"/>
              <a:t> </a:t>
            </a:r>
            <a:r>
              <a:rPr lang="fr-CA" dirty="0" err="1"/>
              <a:t>this</a:t>
            </a:r>
            <a:r>
              <a:rPr lang="fr-CA" dirty="0"/>
              <a:t> patient in follow-up at 30 </a:t>
            </a:r>
            <a:r>
              <a:rPr lang="fr-CA" dirty="0" err="1"/>
              <a:t>days</a:t>
            </a:r>
            <a:r>
              <a:rPr lang="fr-CA" dirty="0"/>
              <a:t> and </a:t>
            </a:r>
            <a:r>
              <a:rPr lang="fr-CA" dirty="0" err="1"/>
              <a:t>he</a:t>
            </a:r>
            <a:r>
              <a:rPr lang="fr-CA" dirty="0"/>
              <a:t> complains about the </a:t>
            </a:r>
            <a:r>
              <a:rPr lang="fr-CA" dirty="0" err="1"/>
              <a:t>cost</a:t>
            </a:r>
            <a:r>
              <a:rPr lang="fr-CA" dirty="0"/>
              <a:t> of DAPT. </a:t>
            </a:r>
            <a:r>
              <a:rPr lang="fr-CA" dirty="0" err="1"/>
              <a:t>What</a:t>
            </a:r>
            <a:r>
              <a:rPr lang="fr-CA" dirty="0"/>
              <a:t> do </a:t>
            </a:r>
            <a:r>
              <a:rPr lang="fr-CA" dirty="0" err="1"/>
              <a:t>you</a:t>
            </a:r>
            <a:r>
              <a:rPr lang="fr-CA" dirty="0"/>
              <a:t> do </a:t>
            </a:r>
            <a:r>
              <a:rPr lang="fr-CA" dirty="0" err="1"/>
              <a:t>with</a:t>
            </a:r>
            <a:r>
              <a:rPr lang="fr-CA" dirty="0"/>
              <a:t> DAPT?</a:t>
            </a:r>
          </a:p>
          <a:p>
            <a:pPr marL="514350" indent="-514350">
              <a:buAutoNum type="alphaLcParenR"/>
            </a:pPr>
            <a:r>
              <a:rPr lang="fr-CA" dirty="0"/>
              <a:t>De-</a:t>
            </a:r>
            <a:r>
              <a:rPr lang="fr-CA" dirty="0" err="1"/>
              <a:t>escalate</a:t>
            </a:r>
            <a:r>
              <a:rPr lang="fr-CA" dirty="0"/>
              <a:t> to clopidogrel + ASA at 30 </a:t>
            </a:r>
            <a:r>
              <a:rPr lang="fr-CA" dirty="0" err="1"/>
              <a:t>days</a:t>
            </a:r>
            <a:endParaRPr lang="fr-CA" dirty="0"/>
          </a:p>
          <a:p>
            <a:pPr marL="514350" indent="-514350">
              <a:buAutoNum type="alphaLcParenR"/>
            </a:pPr>
            <a:r>
              <a:rPr lang="fr-CA" dirty="0"/>
              <a:t>Continue DAPT and ignore </a:t>
            </a:r>
            <a:r>
              <a:rPr lang="fr-CA" dirty="0" err="1"/>
              <a:t>his</a:t>
            </a:r>
            <a:r>
              <a:rPr lang="fr-CA" dirty="0"/>
              <a:t> </a:t>
            </a:r>
            <a:r>
              <a:rPr lang="fr-CA" dirty="0" err="1"/>
              <a:t>concerns</a:t>
            </a:r>
            <a:r>
              <a:rPr lang="fr-CA" dirty="0"/>
              <a:t> </a:t>
            </a:r>
            <a:r>
              <a:rPr lang="fr-CA" dirty="0" err="1"/>
              <a:t>regarding</a:t>
            </a:r>
            <a:r>
              <a:rPr lang="fr-CA" dirty="0"/>
              <a:t> </a:t>
            </a:r>
            <a:r>
              <a:rPr lang="fr-CA" dirty="0" err="1"/>
              <a:t>costs</a:t>
            </a:r>
            <a:endParaRPr lang="fr-CA" dirty="0"/>
          </a:p>
          <a:p>
            <a:endParaRPr lang="en-CA" dirty="0"/>
          </a:p>
        </p:txBody>
      </p:sp>
      <p:sp>
        <p:nvSpPr>
          <p:cNvPr id="3" name="Content Placeholder 2">
            <a:extLst>
              <a:ext uri="{FF2B5EF4-FFF2-40B4-BE49-F238E27FC236}">
                <a16:creationId xmlns:a16="http://schemas.microsoft.com/office/drawing/2014/main" id="{F4F3F3E8-6E2F-817F-B8ED-1A4D82A28283}"/>
              </a:ext>
            </a:extLst>
          </p:cNvPr>
          <p:cNvSpPr>
            <a:spLocks noGrp="1"/>
          </p:cNvSpPr>
          <p:nvPr>
            <p:ph idx="1"/>
          </p:nvPr>
        </p:nvSpPr>
        <p:spPr/>
        <p:txBody>
          <a:bodyPr/>
          <a:lstStyle/>
          <a:p>
            <a:pPr marL="0" indent="0">
              <a:buNone/>
            </a:pPr>
            <a:r>
              <a:rPr lang="fr-CA" dirty="0"/>
              <a:t>Survey</a:t>
            </a:r>
          </a:p>
        </p:txBody>
      </p:sp>
      <p:sp>
        <p:nvSpPr>
          <p:cNvPr id="6" name="Date Placeholder 5">
            <a:extLst>
              <a:ext uri="{FF2B5EF4-FFF2-40B4-BE49-F238E27FC236}">
                <a16:creationId xmlns:a16="http://schemas.microsoft.com/office/drawing/2014/main" id="{1241C84A-087E-60F0-5EF8-67BD8A7E2AE6}"/>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560798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4294967295"/>
          </p:nvPr>
        </p:nvSpPr>
        <p:spPr>
          <a:xfrm>
            <a:off x="1016364" y="281789"/>
            <a:ext cx="10358438" cy="855662"/>
          </a:xfrm>
          <a:prstGeom prst="rect">
            <a:avLst/>
          </a:prstGeom>
        </p:spPr>
        <p:txBody>
          <a:bodyPr>
            <a:normAutofit/>
          </a:bodyPr>
          <a:lstStyle/>
          <a:p>
            <a:pPr marL="0" indent="0" algn="ctr">
              <a:buNone/>
            </a:pPr>
            <a:r>
              <a:rPr lang="en-CA" sz="1600" b="1" dirty="0">
                <a:solidFill>
                  <a:schemeClr val="tx1"/>
                </a:solidFill>
              </a:rPr>
              <a:t>Potent P2Y12 inhibitors de-escalation strategies</a:t>
            </a:r>
            <a:r>
              <a:rPr lang="fr-FR" sz="1600" dirty="0">
                <a:solidFill>
                  <a:schemeClr val="tx1"/>
                </a:solidFill>
              </a:rPr>
              <a:t> </a:t>
            </a:r>
          </a:p>
        </p:txBody>
      </p:sp>
      <p:pic>
        <p:nvPicPr>
          <p:cNvPr id="8" name="Picture 7" descr="A graph of weight loss&#10;&#10;Description automatically generated with medium confidence">
            <a:extLst>
              <a:ext uri="{FF2B5EF4-FFF2-40B4-BE49-F238E27FC236}">
                <a16:creationId xmlns:a16="http://schemas.microsoft.com/office/drawing/2014/main" id="{3667CCD4-312D-2BC9-32EC-B5A5CB375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032" y="1151740"/>
            <a:ext cx="8919368" cy="1515259"/>
          </a:xfrm>
          <a:prstGeom prst="rect">
            <a:avLst/>
          </a:prstGeom>
        </p:spPr>
      </p:pic>
      <p:pic>
        <p:nvPicPr>
          <p:cNvPr id="10" name="Picture 9" descr="A graph with numbers and text&#10;&#10;Description automatically generated with medium confidence">
            <a:extLst>
              <a:ext uri="{FF2B5EF4-FFF2-40B4-BE49-F238E27FC236}">
                <a16:creationId xmlns:a16="http://schemas.microsoft.com/office/drawing/2014/main" id="{EE6EB103-9D33-D33C-FE08-A274B3A8B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932" y="3520109"/>
            <a:ext cx="8728869" cy="1618597"/>
          </a:xfrm>
          <a:prstGeom prst="rect">
            <a:avLst/>
          </a:prstGeom>
        </p:spPr>
      </p:pic>
      <p:sp>
        <p:nvSpPr>
          <p:cNvPr id="11" name="Espace réservé du contenu 3">
            <a:extLst>
              <a:ext uri="{FF2B5EF4-FFF2-40B4-BE49-F238E27FC236}">
                <a16:creationId xmlns:a16="http://schemas.microsoft.com/office/drawing/2014/main" id="{BE5AC1B6-903E-245D-E97C-6E6AEC2F3AD4}"/>
              </a:ext>
            </a:extLst>
          </p:cNvPr>
          <p:cNvSpPr txBox="1">
            <a:spLocks/>
          </p:cNvSpPr>
          <p:nvPr/>
        </p:nvSpPr>
        <p:spPr>
          <a:xfrm>
            <a:off x="2683670" y="715961"/>
            <a:ext cx="6824663" cy="639762"/>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CA" sz="1600" b="1" dirty="0"/>
              <a:t>Major bleeding</a:t>
            </a:r>
            <a:endParaRPr lang="fr-FR" sz="1600" dirty="0"/>
          </a:p>
        </p:txBody>
      </p:sp>
      <p:sp>
        <p:nvSpPr>
          <p:cNvPr id="12" name="Espace réservé du contenu 3">
            <a:extLst>
              <a:ext uri="{FF2B5EF4-FFF2-40B4-BE49-F238E27FC236}">
                <a16:creationId xmlns:a16="http://schemas.microsoft.com/office/drawing/2014/main" id="{3F69063D-540E-A6BE-6097-E66A13626B15}"/>
              </a:ext>
            </a:extLst>
          </p:cNvPr>
          <p:cNvSpPr txBox="1">
            <a:spLocks/>
          </p:cNvSpPr>
          <p:nvPr/>
        </p:nvSpPr>
        <p:spPr>
          <a:xfrm>
            <a:off x="2783252" y="3109119"/>
            <a:ext cx="6824663" cy="639762"/>
          </a:xfrm>
          <a:prstGeom prst="rect">
            <a:avLst/>
          </a:prstGeom>
        </p:spPr>
        <p:txBody>
          <a:bodyPr vert="horz" lIns="91440" tIns="45720" rIns="91440" bIns="45720" rtlCol="0">
            <a:normAutofit/>
          </a:bodyPr>
          <a:lstStyle>
            <a:lvl1pPr marL="342891" indent="-342891"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fr-CA" sz="1600" b="1" dirty="0"/>
              <a:t>MACE</a:t>
            </a:r>
            <a:endParaRPr lang="fr-FR" sz="1600" dirty="0"/>
          </a:p>
        </p:txBody>
      </p:sp>
      <p:pic>
        <p:nvPicPr>
          <p:cNvPr id="14" name="Picture 13" descr="A black and white grid with black text&#10;&#10;Description automatically generated">
            <a:extLst>
              <a:ext uri="{FF2B5EF4-FFF2-40B4-BE49-F238E27FC236}">
                <a16:creationId xmlns:a16="http://schemas.microsoft.com/office/drawing/2014/main" id="{4C795E0C-3CC8-5658-6466-675C5A2B36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1" y="5138706"/>
            <a:ext cx="3013869" cy="534103"/>
          </a:xfrm>
          <a:prstGeom prst="rect">
            <a:avLst/>
          </a:prstGeom>
        </p:spPr>
      </p:pic>
      <p:sp>
        <p:nvSpPr>
          <p:cNvPr id="2" name="TextBox 1">
            <a:extLst>
              <a:ext uri="{FF2B5EF4-FFF2-40B4-BE49-F238E27FC236}">
                <a16:creationId xmlns:a16="http://schemas.microsoft.com/office/drawing/2014/main" id="{8B54D8BF-3C9F-1B47-F3F2-8205895FD836}"/>
              </a:ext>
            </a:extLst>
          </p:cNvPr>
          <p:cNvSpPr txBox="1"/>
          <p:nvPr/>
        </p:nvSpPr>
        <p:spPr>
          <a:xfrm>
            <a:off x="1520032" y="6142039"/>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6" name="Date Placeholder 5">
            <a:extLst>
              <a:ext uri="{FF2B5EF4-FFF2-40B4-BE49-F238E27FC236}">
                <a16:creationId xmlns:a16="http://schemas.microsoft.com/office/drawing/2014/main" id="{9D839F5E-0575-EE71-1E1B-A8794DF986C3}"/>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5589680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hart of medication and medication&#10;&#10;Description automatically generated with medium confidence">
            <a:extLst>
              <a:ext uri="{FF2B5EF4-FFF2-40B4-BE49-F238E27FC236}">
                <a16:creationId xmlns:a16="http://schemas.microsoft.com/office/drawing/2014/main" id="{4ADB2D1C-A355-5703-0221-947791F76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0" y="304800"/>
            <a:ext cx="3556000" cy="6248400"/>
          </a:xfrm>
          <a:prstGeom prst="rect">
            <a:avLst/>
          </a:prstGeom>
        </p:spPr>
      </p:pic>
      <p:pic>
        <p:nvPicPr>
          <p:cNvPr id="2" name="Picture 1">
            <a:extLst>
              <a:ext uri="{FF2B5EF4-FFF2-40B4-BE49-F238E27FC236}">
                <a16:creationId xmlns:a16="http://schemas.microsoft.com/office/drawing/2014/main" id="{C93EC41A-A051-CE1F-E849-FE518130F725}"/>
              </a:ext>
            </a:extLst>
          </p:cNvPr>
          <p:cNvPicPr>
            <a:picLocks noChangeAspect="1"/>
          </p:cNvPicPr>
          <p:nvPr/>
        </p:nvPicPr>
        <p:blipFill>
          <a:blip r:embed="rId3"/>
          <a:stretch>
            <a:fillRect/>
          </a:stretch>
        </p:blipFill>
        <p:spPr>
          <a:xfrm>
            <a:off x="4318000" y="304800"/>
            <a:ext cx="3556000" cy="6248400"/>
          </a:xfrm>
          <a:prstGeom prst="rect">
            <a:avLst/>
          </a:prstGeom>
        </p:spPr>
      </p:pic>
      <p:sp>
        <p:nvSpPr>
          <p:cNvPr id="7" name="Rectangle 6">
            <a:extLst>
              <a:ext uri="{FF2B5EF4-FFF2-40B4-BE49-F238E27FC236}">
                <a16:creationId xmlns:a16="http://schemas.microsoft.com/office/drawing/2014/main" id="{A07CCE16-7113-D23F-D33B-1FB0B3C4AD36}"/>
              </a:ext>
            </a:extLst>
          </p:cNvPr>
          <p:cNvSpPr/>
          <p:nvPr/>
        </p:nvSpPr>
        <p:spPr>
          <a:xfrm>
            <a:off x="5334000" y="1609166"/>
            <a:ext cx="1143000" cy="349623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56053E86-63DC-B683-6F68-5FA7F4AE12F8}"/>
              </a:ext>
            </a:extLst>
          </p:cNvPr>
          <p:cNvSpPr/>
          <p:nvPr/>
        </p:nvSpPr>
        <p:spPr>
          <a:xfrm>
            <a:off x="6502400" y="3281082"/>
            <a:ext cx="990600" cy="1671918"/>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9" name="Picture 8" descr="A close-up of words&#10;&#10;Description automatically generated">
            <a:extLst>
              <a:ext uri="{FF2B5EF4-FFF2-40B4-BE49-F238E27FC236}">
                <a16:creationId xmlns:a16="http://schemas.microsoft.com/office/drawing/2014/main" id="{BC078EFF-1ECF-A5B9-9BA4-3B958E1C06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5500" y="5308600"/>
            <a:ext cx="1778000" cy="889000"/>
          </a:xfrm>
          <a:prstGeom prst="rect">
            <a:avLst/>
          </a:prstGeom>
        </p:spPr>
      </p:pic>
      <p:sp>
        <p:nvSpPr>
          <p:cNvPr id="3" name="TextBox 2">
            <a:extLst>
              <a:ext uri="{FF2B5EF4-FFF2-40B4-BE49-F238E27FC236}">
                <a16:creationId xmlns:a16="http://schemas.microsoft.com/office/drawing/2014/main" id="{ADCD65D8-8BCB-177B-64D6-8D0869DBD45E}"/>
              </a:ext>
            </a:extLst>
          </p:cNvPr>
          <p:cNvSpPr txBox="1"/>
          <p:nvPr/>
        </p:nvSpPr>
        <p:spPr>
          <a:xfrm>
            <a:off x="1877644" y="6225101"/>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6" name="Date Placeholder 5">
            <a:extLst>
              <a:ext uri="{FF2B5EF4-FFF2-40B4-BE49-F238E27FC236}">
                <a16:creationId xmlns:a16="http://schemas.microsoft.com/office/drawing/2014/main" id="{78308222-9D2B-5141-C819-0036744023A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80795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F405572-A689-6C12-AEAD-1AA9D0D94DDD}"/>
              </a:ext>
            </a:extLst>
          </p:cNvPr>
          <p:cNvSpPr>
            <a:spLocks noGrp="1"/>
          </p:cNvSpPr>
          <p:nvPr>
            <p:ph type="body" sz="quarter" idx="14"/>
          </p:nvPr>
        </p:nvSpPr>
        <p:spPr/>
        <p:txBody>
          <a:bodyPr/>
          <a:lstStyle/>
          <a:p>
            <a:endParaRPr lang="en-CA"/>
          </a:p>
        </p:txBody>
      </p:sp>
      <p:sp>
        <p:nvSpPr>
          <p:cNvPr id="5" name="Content Placeholder 4">
            <a:extLst>
              <a:ext uri="{FF2B5EF4-FFF2-40B4-BE49-F238E27FC236}">
                <a16:creationId xmlns:a16="http://schemas.microsoft.com/office/drawing/2014/main" id="{6D4A2D02-5475-35C2-CA43-2D37E8F2DAFE}"/>
              </a:ext>
            </a:extLst>
          </p:cNvPr>
          <p:cNvSpPr>
            <a:spLocks noGrp="1"/>
          </p:cNvSpPr>
          <p:nvPr>
            <p:ph idx="1"/>
          </p:nvPr>
        </p:nvSpPr>
        <p:spPr/>
        <p:txBody>
          <a:bodyPr/>
          <a:lstStyle/>
          <a:p>
            <a:r>
              <a:rPr lang="fr-CA" dirty="0"/>
              <a:t>PRIMARY PANEL MEMBERS</a:t>
            </a:r>
            <a:endParaRPr lang="en-CA" dirty="0"/>
          </a:p>
        </p:txBody>
      </p:sp>
      <p:pic>
        <p:nvPicPr>
          <p:cNvPr id="4" name="Picture 3">
            <a:extLst>
              <a:ext uri="{FF2B5EF4-FFF2-40B4-BE49-F238E27FC236}">
                <a16:creationId xmlns:a16="http://schemas.microsoft.com/office/drawing/2014/main" id="{D6E0218D-10DC-464F-AEF4-FD93674B89FE}"/>
              </a:ext>
            </a:extLst>
          </p:cNvPr>
          <p:cNvPicPr>
            <a:picLocks noChangeAspect="1"/>
          </p:cNvPicPr>
          <p:nvPr/>
        </p:nvPicPr>
        <p:blipFill>
          <a:blip r:embed="rId2"/>
          <a:stretch>
            <a:fillRect/>
          </a:stretch>
        </p:blipFill>
        <p:spPr>
          <a:xfrm>
            <a:off x="1136514" y="1257300"/>
            <a:ext cx="9918971" cy="4343400"/>
          </a:xfrm>
          <a:prstGeom prst="rect">
            <a:avLst/>
          </a:prstGeom>
        </p:spPr>
      </p:pic>
      <p:sp>
        <p:nvSpPr>
          <p:cNvPr id="7" name="Date Placeholder 6">
            <a:extLst>
              <a:ext uri="{FF2B5EF4-FFF2-40B4-BE49-F238E27FC236}">
                <a16:creationId xmlns:a16="http://schemas.microsoft.com/office/drawing/2014/main" id="{6EDED369-3B79-6C9F-710C-A2687B6098B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613341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2EEE-BF2B-2E8C-FEFF-7484D06EDAC3}"/>
              </a:ext>
            </a:extLst>
          </p:cNvPr>
          <p:cNvSpPr>
            <a:spLocks noGrp="1"/>
          </p:cNvSpPr>
          <p:nvPr>
            <p:ph type="title"/>
          </p:nvPr>
        </p:nvSpPr>
        <p:spPr>
          <a:xfrm>
            <a:off x="609600" y="519262"/>
            <a:ext cx="10972800" cy="2909738"/>
          </a:xfrm>
        </p:spPr>
        <p:txBody>
          <a:bodyPr>
            <a:normAutofit/>
          </a:bodyPr>
          <a:lstStyle/>
          <a:p>
            <a:r>
              <a:rPr lang="en-US" dirty="0"/>
              <a:t>Choice and duration of DAPT in ACS patients who are medically treated without</a:t>
            </a:r>
            <a:br>
              <a:rPr lang="en-US" dirty="0"/>
            </a:br>
            <a:r>
              <a:rPr lang="en-US" dirty="0"/>
              <a:t>revascularization</a:t>
            </a:r>
            <a:endParaRPr lang="fr-FR" dirty="0"/>
          </a:p>
        </p:txBody>
      </p:sp>
      <p:sp>
        <p:nvSpPr>
          <p:cNvPr id="5" name="Date Placeholder 4">
            <a:extLst>
              <a:ext uri="{FF2B5EF4-FFF2-40B4-BE49-F238E27FC236}">
                <a16:creationId xmlns:a16="http://schemas.microsoft.com/office/drawing/2014/main" id="{2428613D-5728-57DB-8874-1CF881ACC42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494518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6604213B-5B21-28F5-BBCA-C41D1BA2FB8D}"/>
              </a:ext>
            </a:extLst>
          </p:cNvPr>
          <p:cNvSpPr>
            <a:spLocks noGrp="1"/>
          </p:cNvSpPr>
          <p:nvPr>
            <p:ph type="body" sz="quarter" idx="14"/>
          </p:nvPr>
        </p:nvSpPr>
        <p:spPr/>
        <p:txBody>
          <a:bodyPr/>
          <a:lstStyle/>
          <a:p>
            <a:endParaRPr lang="en-CA"/>
          </a:p>
        </p:txBody>
      </p:sp>
      <p:sp>
        <p:nvSpPr>
          <p:cNvPr id="8" name="Content Placeholder 7">
            <a:extLst>
              <a:ext uri="{FF2B5EF4-FFF2-40B4-BE49-F238E27FC236}">
                <a16:creationId xmlns:a16="http://schemas.microsoft.com/office/drawing/2014/main" id="{5779C8B8-6DF4-BDFB-ACFC-0E37FA78A7B1}"/>
              </a:ext>
            </a:extLst>
          </p:cNvPr>
          <p:cNvSpPr>
            <a:spLocks noGrp="1"/>
          </p:cNvSpPr>
          <p:nvPr>
            <p:ph idx="1"/>
          </p:nvPr>
        </p:nvSpPr>
        <p:spPr/>
        <p:txBody>
          <a:bodyPr/>
          <a:lstStyle/>
          <a:p>
            <a:r>
              <a:rPr lang="en-US" dirty="0"/>
              <a:t>Speakers</a:t>
            </a:r>
            <a:endParaRPr lang="en-CA" dirty="0"/>
          </a:p>
        </p:txBody>
      </p:sp>
      <p:sp>
        <p:nvSpPr>
          <p:cNvPr id="10" name="TextBox 9">
            <a:extLst>
              <a:ext uri="{FF2B5EF4-FFF2-40B4-BE49-F238E27FC236}">
                <a16:creationId xmlns:a16="http://schemas.microsoft.com/office/drawing/2014/main" id="{532EF7B0-4547-F8D7-63CC-8C39FA6C24F7}"/>
              </a:ext>
            </a:extLst>
          </p:cNvPr>
          <p:cNvSpPr txBox="1"/>
          <p:nvPr/>
        </p:nvSpPr>
        <p:spPr>
          <a:xfrm>
            <a:off x="2438400" y="4962525"/>
            <a:ext cx="3239190" cy="738664"/>
          </a:xfrm>
          <a:prstGeom prst="rect">
            <a:avLst/>
          </a:prstGeom>
          <a:noFill/>
        </p:spPr>
        <p:txBody>
          <a:bodyPr wrap="square" rtlCol="0">
            <a:spAutoFit/>
          </a:bodyPr>
          <a:lstStyle/>
          <a:p>
            <a:pPr algn="ctr"/>
            <a:r>
              <a:rPr lang="en-US" sz="1400" b="1" dirty="0"/>
              <a:t>Laurie-Anne </a:t>
            </a:r>
            <a:r>
              <a:rPr lang="en-US" sz="1400" b="1" dirty="0" err="1"/>
              <a:t>Boivin-Proulx</a:t>
            </a:r>
            <a:r>
              <a:rPr lang="en-US" sz="1400" b="1" dirty="0"/>
              <a:t> MD MSC</a:t>
            </a:r>
          </a:p>
          <a:p>
            <a:pPr algn="ctr"/>
            <a:r>
              <a:rPr lang="en-US" sz="1400" dirty="0"/>
              <a:t>Interventional Cardiology Fellow</a:t>
            </a:r>
          </a:p>
          <a:p>
            <a:pPr algn="ctr"/>
            <a:r>
              <a:rPr lang="en-US" sz="1400" dirty="0"/>
              <a:t>University of Ottawa Heart Institute</a:t>
            </a:r>
          </a:p>
        </p:txBody>
      </p:sp>
      <p:pic>
        <p:nvPicPr>
          <p:cNvPr id="5" name="Google Shape;186;p32" descr="https://lh4.googleusercontent.com/YzH3TEiLMVUde4fbmd2X-NjaxjZNxjdHcjukbPgfwHgpQkweGrMp8yLF4jQ191z7YPhbj5wBxwq-BSJRnsMY-_xd5zSJcmycFMs4Y5gb3101-b7LJH0RClR4BX3mDt8E38YJiY2qsqULzTwmhT5Rg7-CxXz_fmoXc-AO6FGjbNSJOXp6BDM2EwaixWc4"/>
          <p:cNvPicPr preferRelativeResize="0"/>
          <p:nvPr/>
        </p:nvPicPr>
        <p:blipFill rotWithShape="1">
          <a:blip r:embed="rId3">
            <a:alphaModFix/>
          </a:blip>
          <a:srcRect l="4705" r="3549"/>
          <a:stretch/>
        </p:blipFill>
        <p:spPr>
          <a:xfrm>
            <a:off x="2705790" y="1456100"/>
            <a:ext cx="2971800" cy="3231532"/>
          </a:xfrm>
          <a:prstGeom prst="rect">
            <a:avLst/>
          </a:prstGeom>
          <a:noFill/>
          <a:ln>
            <a:noFill/>
          </a:ln>
        </p:spPr>
      </p:pic>
      <p:sp>
        <p:nvSpPr>
          <p:cNvPr id="6" name="TextBox 9">
            <a:extLst>
              <a:ext uri="{FF2B5EF4-FFF2-40B4-BE49-F238E27FC236}">
                <a16:creationId xmlns:a16="http://schemas.microsoft.com/office/drawing/2014/main" id="{532EF7B0-4547-F8D7-63CC-8C39FA6C24F7}"/>
              </a:ext>
            </a:extLst>
          </p:cNvPr>
          <p:cNvSpPr txBox="1"/>
          <p:nvPr/>
        </p:nvSpPr>
        <p:spPr>
          <a:xfrm>
            <a:off x="6296025" y="4962525"/>
            <a:ext cx="3239190" cy="738664"/>
          </a:xfrm>
          <a:prstGeom prst="rect">
            <a:avLst/>
          </a:prstGeom>
          <a:noFill/>
        </p:spPr>
        <p:txBody>
          <a:bodyPr wrap="square" rtlCol="0">
            <a:spAutoFit/>
          </a:bodyPr>
          <a:lstStyle/>
          <a:p>
            <a:pPr algn="ctr"/>
            <a:r>
              <a:rPr lang="en-US" sz="1400" b="1" dirty="0"/>
              <a:t>Robert C. Welsh MD </a:t>
            </a:r>
          </a:p>
          <a:p>
            <a:pPr algn="ctr"/>
            <a:r>
              <a:rPr lang="en-US" sz="1400" dirty="0"/>
              <a:t>Mazankowski Alberta Heart Institute</a:t>
            </a:r>
          </a:p>
          <a:p>
            <a:pPr algn="ctr"/>
            <a:r>
              <a:rPr lang="en-US" sz="1400" dirty="0"/>
              <a:t>University of Alberta</a:t>
            </a:r>
          </a:p>
        </p:txBody>
      </p:sp>
      <p:pic>
        <p:nvPicPr>
          <p:cNvPr id="7" name="Picture 6">
            <a:extLst>
              <a:ext uri="{FF2B5EF4-FFF2-40B4-BE49-F238E27FC236}">
                <a16:creationId xmlns:a16="http://schemas.microsoft.com/office/drawing/2014/main" id="{8B06C621-E7FC-BA35-8099-BCFFEE02619D}"/>
              </a:ext>
            </a:extLst>
          </p:cNvPr>
          <p:cNvPicPr>
            <a:picLocks noChangeAspect="1"/>
          </p:cNvPicPr>
          <p:nvPr/>
        </p:nvPicPr>
        <p:blipFill>
          <a:blip r:embed="rId4"/>
          <a:stretch>
            <a:fillRect/>
          </a:stretch>
        </p:blipFill>
        <p:spPr>
          <a:xfrm>
            <a:off x="6514412" y="1456100"/>
            <a:ext cx="2368947" cy="3231532"/>
          </a:xfrm>
          <a:prstGeom prst="rect">
            <a:avLst/>
          </a:prstGeom>
        </p:spPr>
      </p:pic>
      <p:sp>
        <p:nvSpPr>
          <p:cNvPr id="2" name="TextBox 1">
            <a:extLst>
              <a:ext uri="{FF2B5EF4-FFF2-40B4-BE49-F238E27FC236}">
                <a16:creationId xmlns:a16="http://schemas.microsoft.com/office/drawing/2014/main" id="{0B1120C8-A105-B49B-6153-A47E3FC252F0}"/>
              </a:ext>
            </a:extLst>
          </p:cNvPr>
          <p:cNvSpPr txBox="1"/>
          <p:nvPr/>
        </p:nvSpPr>
        <p:spPr>
          <a:xfrm>
            <a:off x="9180624" y="2819400"/>
            <a:ext cx="2514600" cy="923330"/>
          </a:xfrm>
          <a:prstGeom prst="rect">
            <a:avLst/>
          </a:prstGeom>
          <a:noFill/>
        </p:spPr>
        <p:txBody>
          <a:bodyPr wrap="square" rtlCol="0">
            <a:spAutoFit/>
          </a:bodyPr>
          <a:lstStyle/>
          <a:p>
            <a:r>
              <a:rPr lang="fr-CA" dirty="0"/>
              <a:t>Co-leads:</a:t>
            </a:r>
          </a:p>
          <a:p>
            <a:r>
              <a:rPr lang="fr-CA" dirty="0"/>
              <a:t>-Dr. Jay </a:t>
            </a:r>
            <a:r>
              <a:rPr lang="fr-CA" dirty="0" err="1"/>
              <a:t>Shavadia</a:t>
            </a:r>
            <a:endParaRPr lang="fr-CA" dirty="0"/>
          </a:p>
          <a:p>
            <a:r>
              <a:rPr lang="fr-CA" dirty="0"/>
              <a:t>-Dr. </a:t>
            </a:r>
            <a:r>
              <a:rPr lang="fr-CA" dirty="0" err="1"/>
              <a:t>Hazal</a:t>
            </a:r>
            <a:r>
              <a:rPr lang="fr-CA" dirty="0"/>
              <a:t> </a:t>
            </a:r>
            <a:r>
              <a:rPr lang="fr-CA" dirty="0" err="1"/>
              <a:t>Babadagli</a:t>
            </a:r>
            <a:endParaRPr lang="fr-CA" dirty="0"/>
          </a:p>
        </p:txBody>
      </p:sp>
      <p:sp>
        <p:nvSpPr>
          <p:cNvPr id="11" name="Date Placeholder 10">
            <a:extLst>
              <a:ext uri="{FF2B5EF4-FFF2-40B4-BE49-F238E27FC236}">
                <a16:creationId xmlns:a16="http://schemas.microsoft.com/office/drawing/2014/main" id="{E653308B-C5D3-E75F-4140-E09EEC757AA6}"/>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6196869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EA9AC30-90C8-10CC-0082-57E862693BA0}"/>
              </a:ext>
            </a:extLst>
          </p:cNvPr>
          <p:cNvSpPr>
            <a:spLocks noGrp="1"/>
          </p:cNvSpPr>
          <p:nvPr>
            <p:ph type="body" sz="quarter" idx="14"/>
          </p:nvPr>
        </p:nvSpPr>
        <p:spPr/>
        <p:txBody>
          <a:bodyPr/>
          <a:lstStyle/>
          <a:p>
            <a:endParaRPr lang="en-CA" dirty="0"/>
          </a:p>
        </p:txBody>
      </p:sp>
      <p:sp>
        <p:nvSpPr>
          <p:cNvPr id="4" name="Content Placeholder 3">
            <a:extLst>
              <a:ext uri="{FF2B5EF4-FFF2-40B4-BE49-F238E27FC236}">
                <a16:creationId xmlns:a16="http://schemas.microsoft.com/office/drawing/2014/main" id="{46E6E1B1-1E28-C672-733C-B34737FAEF89}"/>
              </a:ext>
            </a:extLst>
          </p:cNvPr>
          <p:cNvSpPr>
            <a:spLocks noGrp="1"/>
          </p:cNvSpPr>
          <p:nvPr>
            <p:ph idx="1"/>
          </p:nvPr>
        </p:nvSpPr>
        <p:spPr/>
        <p:txBody>
          <a:bodyPr/>
          <a:lstStyle/>
          <a:p>
            <a:r>
              <a:rPr lang="en-US" dirty="0"/>
              <a:t>Conflict of Interest</a:t>
            </a:r>
            <a:endParaRPr lang="en-CA" dirty="0"/>
          </a:p>
        </p:txBody>
      </p:sp>
      <p:graphicFrame>
        <p:nvGraphicFramePr>
          <p:cNvPr id="7" name="Table 6">
            <a:extLst>
              <a:ext uri="{FF2B5EF4-FFF2-40B4-BE49-F238E27FC236}">
                <a16:creationId xmlns:a16="http://schemas.microsoft.com/office/drawing/2014/main" id="{E4058B6C-AB80-4DB6-DD2C-36424D6F8F0C}"/>
              </a:ext>
            </a:extLst>
          </p:cNvPr>
          <p:cNvGraphicFramePr>
            <a:graphicFrameLocks/>
          </p:cNvGraphicFramePr>
          <p:nvPr>
            <p:extLst>
              <p:ext uri="{D42A27DB-BD31-4B8C-83A1-F6EECF244321}">
                <p14:modId xmlns:p14="http://schemas.microsoft.com/office/powerpoint/2010/main" val="3657820543"/>
              </p:ext>
            </p:extLst>
          </p:nvPr>
        </p:nvGraphicFramePr>
        <p:xfrm>
          <a:off x="1853267" y="2071767"/>
          <a:ext cx="8485472" cy="2114441"/>
        </p:xfrm>
        <a:graphic>
          <a:graphicData uri="http://schemas.openxmlformats.org/drawingml/2006/table">
            <a:tbl>
              <a:tblPr firstRow="1" firstCol="1" bandRow="1" bandCol="1">
                <a:tableStyleId>{5A111915-BE36-4E01-A7E5-04B1672EAD32}</a:tableStyleId>
              </a:tblPr>
              <a:tblGrid>
                <a:gridCol w="2074543">
                  <a:extLst>
                    <a:ext uri="{9D8B030D-6E8A-4147-A177-3AD203B41FA5}">
                      <a16:colId xmlns:a16="http://schemas.microsoft.com/office/drawing/2014/main" val="3003182203"/>
                    </a:ext>
                  </a:extLst>
                </a:gridCol>
                <a:gridCol w="2270491">
                  <a:extLst>
                    <a:ext uri="{9D8B030D-6E8A-4147-A177-3AD203B41FA5}">
                      <a16:colId xmlns:a16="http://schemas.microsoft.com/office/drawing/2014/main" val="230789228"/>
                    </a:ext>
                  </a:extLst>
                </a:gridCol>
                <a:gridCol w="2096653">
                  <a:extLst>
                    <a:ext uri="{9D8B030D-6E8A-4147-A177-3AD203B41FA5}">
                      <a16:colId xmlns:a16="http://schemas.microsoft.com/office/drawing/2014/main" val="1171031962"/>
                    </a:ext>
                  </a:extLst>
                </a:gridCol>
                <a:gridCol w="2043785">
                  <a:extLst>
                    <a:ext uri="{9D8B030D-6E8A-4147-A177-3AD203B41FA5}">
                      <a16:colId xmlns:a16="http://schemas.microsoft.com/office/drawing/2014/main" val="3328036950"/>
                    </a:ext>
                  </a:extLst>
                </a:gridCol>
              </a:tblGrid>
              <a:tr h="699685">
                <a:tc>
                  <a:txBody>
                    <a:bodyPr/>
                    <a:lstStyle/>
                    <a:p>
                      <a:pPr>
                        <a:lnSpc>
                          <a:spcPct val="85000"/>
                        </a:lnSpc>
                        <a:spcAft>
                          <a:spcPts val="300"/>
                        </a:spcAft>
                      </a:pP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Any direct financial payments including receipt of honoraria</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Membership on advisory boards or speaker’s bureaus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Funded grants or clinical trials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extLst>
                  <a:ext uri="{0D108BD9-81ED-4DB2-BD59-A6C34878D82A}">
                    <a16:rowId xmlns:a16="http://schemas.microsoft.com/office/drawing/2014/main" val="3963853567"/>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Laurie-Anne</a:t>
                      </a:r>
                      <a:r>
                        <a:rPr lang="en-CA" sz="1500" b="1" baseline="0" dirty="0"/>
                        <a:t> </a:t>
                      </a:r>
                      <a:r>
                        <a:rPr lang="en-CA" sz="1500" b="1" baseline="0" dirty="0" err="1"/>
                        <a:t>Boivin-Proulx</a:t>
                      </a:r>
                      <a:endParaRPr lang="en-CA" sz="1500" b="1" baseline="0" dirty="0"/>
                    </a:p>
                    <a:p>
                      <a:pPr marL="0" marR="0" lvl="0" indent="0" algn="ctr" defTabSz="914400" rtl="0" eaLnBrk="1" fontAlgn="auto" latinLnBrk="0" hangingPunct="1">
                        <a:lnSpc>
                          <a:spcPct val="85000"/>
                        </a:lnSpc>
                        <a:spcBef>
                          <a:spcPts val="0"/>
                        </a:spcBef>
                        <a:spcAft>
                          <a:spcPts val="300"/>
                        </a:spcAft>
                        <a:buClrTx/>
                        <a:buSzTx/>
                        <a:buFontTx/>
                        <a:buNone/>
                        <a:tabLst/>
                        <a:defRPr/>
                      </a:pPr>
                      <a:endParaRPr lang="en-CA" sz="1500" b="1" baseline="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187640076"/>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Robert C. Welsh </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Bayer, Novartis </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marR="0" indent="0" algn="ctr" defTabSz="914377" rtl="0" eaLnBrk="1" fontAlgn="auto" latinLnBrk="0" hangingPunct="1">
                        <a:lnSpc>
                          <a:spcPct val="85000"/>
                        </a:lnSpc>
                        <a:spcBef>
                          <a:spcPts val="0"/>
                        </a:spcBef>
                        <a:spcAft>
                          <a:spcPts val="300"/>
                        </a:spcAft>
                        <a:buClrTx/>
                        <a:buSzTx/>
                        <a:buFontTx/>
                        <a:buNone/>
                        <a:tabLst/>
                        <a:defRPr/>
                      </a:pPr>
                      <a:r>
                        <a:rPr lang="fr-FR" sz="1500" b="0" i="0" kern="1200" dirty="0">
                          <a:solidFill>
                            <a:schemeClr val="tx1"/>
                          </a:solidFill>
                          <a:effectLst/>
                          <a:latin typeface="+mn-lt"/>
                          <a:ea typeface="+mn-ea"/>
                          <a:cs typeface="+mn-cs"/>
                        </a:rPr>
                        <a:t>Astra Zeneca</a:t>
                      </a:r>
                      <a:endParaRPr lang="fr-FR"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Date Placeholder 5">
            <a:extLst>
              <a:ext uri="{FF2B5EF4-FFF2-40B4-BE49-F238E27FC236}">
                <a16:creationId xmlns:a16="http://schemas.microsoft.com/office/drawing/2014/main" id="{E5765171-CA43-A0C6-4077-ABEA7ED627AE}"/>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707396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2D983A-BB47-1F37-29BE-6D6EB0A1F7B5}"/>
              </a:ext>
            </a:extLst>
          </p:cNvPr>
          <p:cNvSpPr>
            <a:spLocks noGrp="1"/>
          </p:cNvSpPr>
          <p:nvPr>
            <p:ph type="body" sz="quarter" idx="14"/>
          </p:nvPr>
        </p:nvSpPr>
        <p:spPr/>
        <p:txBody>
          <a:bodyPr>
            <a:normAutofit fontScale="85000" lnSpcReduction="20000"/>
          </a:bodyPr>
          <a:lstStyle/>
          <a:p>
            <a:pPr marL="457200" indent="-457200">
              <a:buFont typeface="Arial" panose="020B0604020202020204" pitchFamily="34" charset="0"/>
              <a:buChar char="•"/>
            </a:pPr>
            <a:r>
              <a:rPr lang="en-CA" dirty="0"/>
              <a:t>60 </a:t>
            </a:r>
            <a:r>
              <a:rPr lang="en-CA" dirty="0" err="1"/>
              <a:t>y.o</a:t>
            </a:r>
            <a:r>
              <a:rPr lang="en-CA" dirty="0"/>
              <a:t>. male </a:t>
            </a:r>
          </a:p>
          <a:p>
            <a:pPr marL="457200" indent="-457200">
              <a:buFont typeface="Arial" panose="020B0604020202020204" pitchFamily="34" charset="0"/>
              <a:buChar char="•"/>
            </a:pPr>
            <a:r>
              <a:rPr lang="en-CA" dirty="0"/>
              <a:t>Previous medical history: hypertension, dyslipidemia </a:t>
            </a:r>
          </a:p>
          <a:p>
            <a:pPr marL="457200" indent="-457200">
              <a:buFont typeface="Arial" panose="020B0604020202020204" pitchFamily="34" charset="0"/>
              <a:buChar char="•"/>
            </a:pPr>
            <a:r>
              <a:rPr lang="en-CA" dirty="0"/>
              <a:t>Presents with NSTEMI</a:t>
            </a:r>
          </a:p>
          <a:p>
            <a:pPr marL="1447751" lvl="1" indent="-457200"/>
            <a:r>
              <a:rPr lang="en-CA" dirty="0" err="1"/>
              <a:t>hs</a:t>
            </a:r>
            <a:r>
              <a:rPr lang="en-CA" dirty="0"/>
              <a:t>-Troponins &gt;500</a:t>
            </a:r>
          </a:p>
          <a:p>
            <a:pPr marL="1447751" lvl="1" indent="-457200"/>
            <a:r>
              <a:rPr lang="en-CA" dirty="0"/>
              <a:t>ECG: new antero-lateral ST depressions</a:t>
            </a:r>
          </a:p>
          <a:p>
            <a:pPr marL="457200" indent="-457200">
              <a:buFont typeface="Arial" panose="020B0604020202020204" pitchFamily="34" charset="0"/>
              <a:buChar char="•"/>
            </a:pPr>
            <a:r>
              <a:rPr lang="en-CA" dirty="0"/>
              <a:t>Coronary </a:t>
            </a:r>
            <a:r>
              <a:rPr lang="en-CA" dirty="0" err="1"/>
              <a:t>cath</a:t>
            </a:r>
            <a:r>
              <a:rPr lang="en-CA" dirty="0"/>
              <a:t>: </a:t>
            </a:r>
          </a:p>
          <a:p>
            <a:pPr marL="1447751" lvl="1" indent="-457200"/>
            <a:r>
              <a:rPr lang="en-CA" dirty="0"/>
              <a:t>Diffuse CAD</a:t>
            </a:r>
          </a:p>
          <a:p>
            <a:pPr marL="1447751" lvl="1" indent="-457200"/>
            <a:r>
              <a:rPr lang="en-CA" dirty="0"/>
              <a:t>No significant stenosis of major epicardial vessel </a:t>
            </a:r>
          </a:p>
          <a:p>
            <a:pPr marL="1447751" lvl="1" indent="-457200"/>
            <a:r>
              <a:rPr lang="en-CA" dirty="0"/>
              <a:t>CTO of small 1st diagonal</a:t>
            </a:r>
          </a:p>
          <a:p>
            <a:pPr marL="457200" indent="-457200">
              <a:buFont typeface="Arial" panose="020B0604020202020204" pitchFamily="34" charset="0"/>
              <a:buChar char="•"/>
            </a:pPr>
            <a:r>
              <a:rPr lang="en-CA" dirty="0"/>
              <a:t>Revascularization was not indicated / doable</a:t>
            </a:r>
          </a:p>
          <a:p>
            <a:endParaRPr lang="en-CA" dirty="0"/>
          </a:p>
          <a:p>
            <a:endParaRPr lang="en-CA" dirty="0"/>
          </a:p>
        </p:txBody>
      </p:sp>
      <p:sp>
        <p:nvSpPr>
          <p:cNvPr id="6" name="Content Placeholder 5">
            <a:extLst>
              <a:ext uri="{FF2B5EF4-FFF2-40B4-BE49-F238E27FC236}">
                <a16:creationId xmlns:a16="http://schemas.microsoft.com/office/drawing/2014/main" id="{C9C98A44-2193-E1D2-993E-A61D2F1AAAF4}"/>
              </a:ext>
            </a:extLst>
          </p:cNvPr>
          <p:cNvSpPr>
            <a:spLocks noGrp="1"/>
          </p:cNvSpPr>
          <p:nvPr>
            <p:ph idx="1"/>
          </p:nvPr>
        </p:nvSpPr>
        <p:spPr/>
        <p:txBody>
          <a:bodyPr/>
          <a:lstStyle/>
          <a:p>
            <a:r>
              <a:rPr lang="en-US" dirty="0"/>
              <a:t>Case presentation</a:t>
            </a:r>
            <a:endParaRPr lang="en-CA" dirty="0"/>
          </a:p>
        </p:txBody>
      </p:sp>
      <p:sp>
        <p:nvSpPr>
          <p:cNvPr id="8" name="Date Placeholder 7">
            <a:extLst>
              <a:ext uri="{FF2B5EF4-FFF2-40B4-BE49-F238E27FC236}">
                <a16:creationId xmlns:a16="http://schemas.microsoft.com/office/drawing/2014/main" id="{2B7219FC-CBF0-3D7F-6414-7319F6993B16}"/>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1085651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2C4E6A0-BB3E-2FE5-BB0B-E6BD256B1995}"/>
              </a:ext>
            </a:extLst>
          </p:cNvPr>
          <p:cNvSpPr>
            <a:spLocks noGrp="1"/>
          </p:cNvSpPr>
          <p:nvPr>
            <p:ph type="body" sz="quarter" idx="14"/>
          </p:nvPr>
        </p:nvSpPr>
        <p:spPr/>
        <p:txBody>
          <a:bodyPr/>
          <a:lstStyle/>
          <a:p>
            <a:pPr marL="0" indent="0">
              <a:buNone/>
            </a:pPr>
            <a:r>
              <a:rPr lang="en-CA" dirty="0"/>
              <a:t>What antiplatelet regimen would you recommend during the first year after NSTEMI without revascularization?</a:t>
            </a:r>
          </a:p>
          <a:p>
            <a:pPr lvl="1"/>
            <a:endParaRPr lang="en-CA" dirty="0"/>
          </a:p>
          <a:p>
            <a:pPr marL="914388" lvl="1" indent="-457200">
              <a:buAutoNum type="alphaUcParenR"/>
            </a:pPr>
            <a:r>
              <a:rPr lang="en-CA" dirty="0"/>
              <a:t>ASA + Ticagrelor</a:t>
            </a:r>
          </a:p>
          <a:p>
            <a:pPr marL="914388" lvl="1" indent="-457200">
              <a:buAutoNum type="alphaUcParenR"/>
            </a:pPr>
            <a:r>
              <a:rPr lang="en-CA" dirty="0"/>
              <a:t>ASA + Prasugrel </a:t>
            </a:r>
          </a:p>
          <a:p>
            <a:pPr marL="914388" lvl="1" indent="-457200">
              <a:buAutoNum type="alphaUcParenR"/>
            </a:pPr>
            <a:r>
              <a:rPr lang="en-CA" dirty="0"/>
              <a:t>ASA + Clopidogrel</a:t>
            </a:r>
          </a:p>
          <a:p>
            <a:endParaRPr lang="en-CA" dirty="0"/>
          </a:p>
        </p:txBody>
      </p:sp>
      <p:sp>
        <p:nvSpPr>
          <p:cNvPr id="4" name="Content Placeholder 3">
            <a:extLst>
              <a:ext uri="{FF2B5EF4-FFF2-40B4-BE49-F238E27FC236}">
                <a16:creationId xmlns:a16="http://schemas.microsoft.com/office/drawing/2014/main" id="{C3731825-531E-8FD6-B9AD-D79A30B67047}"/>
              </a:ext>
            </a:extLst>
          </p:cNvPr>
          <p:cNvSpPr>
            <a:spLocks noGrp="1"/>
          </p:cNvSpPr>
          <p:nvPr>
            <p:ph idx="1"/>
          </p:nvPr>
        </p:nvSpPr>
        <p:spPr/>
        <p:txBody>
          <a:bodyPr>
            <a:normAutofit/>
          </a:bodyPr>
          <a:lstStyle/>
          <a:p>
            <a:pPr marL="0" indent="0">
              <a:buNone/>
            </a:pPr>
            <a:r>
              <a:rPr lang="en-US" dirty="0"/>
              <a:t>Survey</a:t>
            </a:r>
            <a:endParaRPr lang="en-CA" dirty="0"/>
          </a:p>
        </p:txBody>
      </p:sp>
      <p:sp>
        <p:nvSpPr>
          <p:cNvPr id="6" name="Date Placeholder 5">
            <a:extLst>
              <a:ext uri="{FF2B5EF4-FFF2-40B4-BE49-F238E27FC236}">
                <a16:creationId xmlns:a16="http://schemas.microsoft.com/office/drawing/2014/main" id="{EAD7F250-9923-D3B7-DB5E-7BEEBDAD5F79}"/>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1411486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798DCA-AD75-4A6A-9648-25CEE88798E5}"/>
              </a:ext>
            </a:extLst>
          </p:cNvPr>
          <p:cNvPicPr>
            <a:picLocks noChangeAspect="1"/>
          </p:cNvPicPr>
          <p:nvPr/>
        </p:nvPicPr>
        <p:blipFill>
          <a:blip r:embed="rId3"/>
          <a:stretch>
            <a:fillRect/>
          </a:stretch>
        </p:blipFill>
        <p:spPr>
          <a:xfrm>
            <a:off x="2209800" y="457200"/>
            <a:ext cx="7447370" cy="5610352"/>
          </a:xfrm>
          <a:prstGeom prst="rect">
            <a:avLst/>
          </a:prstGeom>
        </p:spPr>
      </p:pic>
      <p:sp>
        <p:nvSpPr>
          <p:cNvPr id="4" name="TextBox 3">
            <a:extLst>
              <a:ext uri="{FF2B5EF4-FFF2-40B4-BE49-F238E27FC236}">
                <a16:creationId xmlns:a16="http://schemas.microsoft.com/office/drawing/2014/main" id="{F2430467-8CD7-DDD2-D4C9-0D1BBD9F1C32}"/>
              </a:ext>
            </a:extLst>
          </p:cNvPr>
          <p:cNvSpPr txBox="1"/>
          <p:nvPr/>
        </p:nvSpPr>
        <p:spPr>
          <a:xfrm>
            <a:off x="1524000" y="6067552"/>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7" name="Date Placeholder 6">
            <a:extLst>
              <a:ext uri="{FF2B5EF4-FFF2-40B4-BE49-F238E27FC236}">
                <a16:creationId xmlns:a16="http://schemas.microsoft.com/office/drawing/2014/main" id="{249ADC32-46D2-C105-091F-34B31F6AD46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345539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CBAF156-185A-E392-1A50-A5D9940D6A20}"/>
              </a:ext>
            </a:extLst>
          </p:cNvPr>
          <p:cNvSpPr>
            <a:spLocks noGrp="1"/>
          </p:cNvSpPr>
          <p:nvPr>
            <p:ph type="body" sz="quarter" idx="14"/>
          </p:nvPr>
        </p:nvSpPr>
        <p:spPr/>
        <p:txBody>
          <a:bodyPr>
            <a:normAutofit lnSpcReduction="10000"/>
          </a:bodyPr>
          <a:lstStyle/>
          <a:p>
            <a:pPr marL="514350" indent="-514350" algn="ctr">
              <a:buAutoNum type="arabicPeriod"/>
            </a:pPr>
            <a:r>
              <a:rPr lang="en-US" dirty="0"/>
              <a:t>We </a:t>
            </a:r>
            <a:r>
              <a:rPr lang="en-US" u="sng" dirty="0"/>
              <a:t>recommend</a:t>
            </a:r>
            <a:r>
              <a:rPr lang="en-US" dirty="0"/>
              <a:t> clopidogrel over prasugrel (in addition to ASA) as part of a DAPT regimen for patients with medically managed ACS without coronary revascularization, (strong recommendation; moderate quality of evidence). </a:t>
            </a:r>
          </a:p>
          <a:p>
            <a:pPr marL="0" indent="0" algn="ctr">
              <a:buNone/>
            </a:pPr>
            <a:endParaRPr lang="en-US" dirty="0"/>
          </a:p>
          <a:p>
            <a:pPr marL="0" indent="0" algn="ctr">
              <a:buNone/>
            </a:pPr>
            <a:r>
              <a:rPr lang="en-US" dirty="0"/>
              <a:t>2. We </a:t>
            </a:r>
            <a:r>
              <a:rPr lang="en-US" u="sng" dirty="0"/>
              <a:t>suggest</a:t>
            </a:r>
            <a:r>
              <a:rPr lang="en-US" dirty="0"/>
              <a:t> ticagrelor over clopidogrel (in addition to ASA) as part of a DAPT regimen for patients with medically managed ACS without coronary revascularization, (weak recommendation; low-certainty of evidence). </a:t>
            </a:r>
          </a:p>
          <a:p>
            <a:endParaRPr lang="en-CA" dirty="0"/>
          </a:p>
        </p:txBody>
      </p:sp>
      <p:sp>
        <p:nvSpPr>
          <p:cNvPr id="4" name="Content Placeholder 3">
            <a:extLst>
              <a:ext uri="{FF2B5EF4-FFF2-40B4-BE49-F238E27FC236}">
                <a16:creationId xmlns:a16="http://schemas.microsoft.com/office/drawing/2014/main" id="{97887AEF-6B68-6083-F90F-280EE791EDD1}"/>
              </a:ext>
            </a:extLst>
          </p:cNvPr>
          <p:cNvSpPr>
            <a:spLocks noGrp="1"/>
          </p:cNvSpPr>
          <p:nvPr>
            <p:ph idx="1"/>
          </p:nvPr>
        </p:nvSpPr>
        <p:spPr/>
        <p:txBody>
          <a:bodyPr>
            <a:normAutofit/>
          </a:bodyPr>
          <a:lstStyle/>
          <a:p>
            <a:r>
              <a:rPr lang="en-US" dirty="0"/>
              <a:t>Recommendations</a:t>
            </a:r>
          </a:p>
        </p:txBody>
      </p:sp>
      <p:sp>
        <p:nvSpPr>
          <p:cNvPr id="6" name="Date Placeholder 5">
            <a:extLst>
              <a:ext uri="{FF2B5EF4-FFF2-40B4-BE49-F238E27FC236}">
                <a16:creationId xmlns:a16="http://schemas.microsoft.com/office/drawing/2014/main" id="{14B0A58B-F980-FBE8-C159-8B97338FA15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444819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8D8B3C-2F50-AA3E-A6EE-05B58A4A99FD}"/>
              </a:ext>
            </a:extLst>
          </p:cNvPr>
          <p:cNvSpPr>
            <a:spLocks noGrp="1"/>
          </p:cNvSpPr>
          <p:nvPr>
            <p:ph type="body" sz="quarter" idx="14"/>
          </p:nvPr>
        </p:nvSpPr>
        <p:spPr/>
        <p:txBody>
          <a:bodyPr>
            <a:normAutofit fontScale="70000" lnSpcReduction="20000"/>
          </a:bodyPr>
          <a:lstStyle/>
          <a:p>
            <a:pPr marL="0" indent="0">
              <a:buNone/>
            </a:pPr>
            <a:r>
              <a:rPr lang="en-US" sz="3200" dirty="0"/>
              <a:t>We value a patient centric shared-decision making approach weighing the risks of bleeding versus ischemic events in deciding on type and duration of P2Y12 inhibitor based dual antiplatelet therapy. </a:t>
            </a:r>
          </a:p>
          <a:p>
            <a:pPr marL="0" indent="0">
              <a:buNone/>
            </a:pPr>
            <a:r>
              <a:rPr lang="en-US" sz="3600" dirty="0"/>
              <a:t>Practical tips</a:t>
            </a:r>
          </a:p>
          <a:p>
            <a:pPr marL="0" indent="0">
              <a:buNone/>
            </a:pPr>
            <a:r>
              <a:rPr lang="en-US" sz="3600" dirty="0"/>
              <a:t> </a:t>
            </a:r>
            <a:r>
              <a:rPr lang="en-US" sz="3200" dirty="0"/>
              <a:t>1. These recommendations should apply to medically-managed patients with Type 1 MI, as there is insufficient data to determine the optimal therapy for Type 2 MI patients. </a:t>
            </a:r>
          </a:p>
          <a:p>
            <a:pPr marL="0" indent="0">
              <a:buNone/>
            </a:pPr>
            <a:r>
              <a:rPr lang="en-US" sz="3200" dirty="0"/>
              <a:t>2. There is no direct evidence from RCTs to guide DAPT after a myocardial infarction with non- obstructive coronary artery disease (MINOCA) or spontaneous coronary artery dissection (SCAD). </a:t>
            </a:r>
          </a:p>
          <a:p>
            <a:pPr marL="0" indent="0">
              <a:buNone/>
            </a:pPr>
            <a:r>
              <a:rPr lang="en-US" sz="3200" dirty="0"/>
              <a:t>3. In selected patients with low bleeding risk, high ischemic risk, and prior MI treated without revascularization and demonstrated severe coronary disease, extending ticagrelor-based DAPT to 3 years can be considered in clinical practice (given recurrent ischemic events in this population); however, the panel felt that there was insufficient evidence to make a definitive recommendation on this clinical question.</a:t>
            </a:r>
            <a:endParaRPr lang="en-CA" sz="3200" dirty="0"/>
          </a:p>
          <a:p>
            <a:endParaRPr lang="en-CA" dirty="0"/>
          </a:p>
        </p:txBody>
      </p:sp>
      <p:sp>
        <p:nvSpPr>
          <p:cNvPr id="9" name="Content Placeholder 8">
            <a:extLst>
              <a:ext uri="{FF2B5EF4-FFF2-40B4-BE49-F238E27FC236}">
                <a16:creationId xmlns:a16="http://schemas.microsoft.com/office/drawing/2014/main" id="{FDD6BAE4-C947-BDEC-7C73-F3F612445A64}"/>
              </a:ext>
            </a:extLst>
          </p:cNvPr>
          <p:cNvSpPr>
            <a:spLocks noGrp="1"/>
          </p:cNvSpPr>
          <p:nvPr>
            <p:ph idx="1"/>
          </p:nvPr>
        </p:nvSpPr>
        <p:spPr/>
        <p:txBody>
          <a:bodyPr/>
          <a:lstStyle/>
          <a:p>
            <a:r>
              <a:rPr lang="en-US" sz="4400" dirty="0"/>
              <a:t>Values and Preferences</a:t>
            </a:r>
            <a:endParaRPr lang="en-CA" sz="4400" dirty="0"/>
          </a:p>
          <a:p>
            <a:endParaRPr lang="en-CA" dirty="0"/>
          </a:p>
        </p:txBody>
      </p:sp>
      <p:sp>
        <p:nvSpPr>
          <p:cNvPr id="10" name="Date Placeholder 9">
            <a:extLst>
              <a:ext uri="{FF2B5EF4-FFF2-40B4-BE49-F238E27FC236}">
                <a16:creationId xmlns:a16="http://schemas.microsoft.com/office/drawing/2014/main" id="{FCE9AD27-734C-36D2-26DF-E3D939D59B4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280882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5B959AA-AFE6-1194-A454-54C5A7016606}"/>
              </a:ext>
            </a:extLst>
          </p:cNvPr>
          <p:cNvSpPr>
            <a:spLocks noGrp="1"/>
          </p:cNvSpPr>
          <p:nvPr>
            <p:ph type="title"/>
          </p:nvPr>
        </p:nvSpPr>
        <p:spPr>
          <a:xfrm>
            <a:off x="609600" y="519262"/>
            <a:ext cx="10972800" cy="2909738"/>
          </a:xfrm>
        </p:spPr>
        <p:txBody>
          <a:bodyPr/>
          <a:lstStyle/>
          <a:p>
            <a:r>
              <a:rPr lang="en-US" dirty="0"/>
              <a:t>Pre-treatment with DAPT (P2Y12 inhibitor) before elective or </a:t>
            </a:r>
            <a:br>
              <a:rPr lang="en-US" dirty="0"/>
            </a:br>
            <a:r>
              <a:rPr lang="en-US" dirty="0"/>
              <a:t>non-elective coronary angiography</a:t>
            </a:r>
            <a:br>
              <a:rPr lang="en-CA" dirty="0"/>
            </a:br>
            <a:endParaRPr lang="en-CA" dirty="0"/>
          </a:p>
        </p:txBody>
      </p:sp>
      <p:sp>
        <p:nvSpPr>
          <p:cNvPr id="7" name="Date Placeholder 6">
            <a:extLst>
              <a:ext uri="{FF2B5EF4-FFF2-40B4-BE49-F238E27FC236}">
                <a16:creationId xmlns:a16="http://schemas.microsoft.com/office/drawing/2014/main" id="{44B5EE59-A5E3-120C-A5AD-2B883A4256D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7693872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113484F-53B2-7D8E-C4CA-12CD83FC453E}"/>
              </a:ext>
            </a:extLst>
          </p:cNvPr>
          <p:cNvSpPr>
            <a:spLocks noGrp="1"/>
          </p:cNvSpPr>
          <p:nvPr>
            <p:ph idx="1"/>
          </p:nvPr>
        </p:nvSpPr>
        <p:spPr/>
        <p:txBody>
          <a:bodyPr/>
          <a:lstStyle/>
          <a:p>
            <a:r>
              <a:rPr lang="en-US" dirty="0"/>
              <a:t>Speakers</a:t>
            </a:r>
            <a:endParaRPr lang="en-CA" dirty="0"/>
          </a:p>
        </p:txBody>
      </p:sp>
      <p:sp>
        <p:nvSpPr>
          <p:cNvPr id="6" name="TextBox 9">
            <a:extLst>
              <a:ext uri="{FF2B5EF4-FFF2-40B4-BE49-F238E27FC236}">
                <a16:creationId xmlns:a16="http://schemas.microsoft.com/office/drawing/2014/main" id="{532EF7B0-4547-F8D7-63CC-8C39FA6C24F7}"/>
              </a:ext>
            </a:extLst>
          </p:cNvPr>
          <p:cNvSpPr txBox="1"/>
          <p:nvPr/>
        </p:nvSpPr>
        <p:spPr>
          <a:xfrm>
            <a:off x="2421669" y="4469872"/>
            <a:ext cx="3239190" cy="738664"/>
          </a:xfrm>
          <a:prstGeom prst="rect">
            <a:avLst/>
          </a:prstGeom>
          <a:noFill/>
        </p:spPr>
        <p:txBody>
          <a:bodyPr wrap="square" rtlCol="0">
            <a:spAutoFit/>
          </a:bodyPr>
          <a:lstStyle/>
          <a:p>
            <a:pPr algn="ctr"/>
            <a:r>
              <a:rPr lang="en-US" sz="1400" b="1" dirty="0"/>
              <a:t>Robert C. Welsh MD </a:t>
            </a:r>
          </a:p>
          <a:p>
            <a:pPr algn="ctr"/>
            <a:r>
              <a:rPr lang="en-US" sz="1400" dirty="0"/>
              <a:t>Mazankowski Alberta Heart Institute</a:t>
            </a:r>
          </a:p>
          <a:p>
            <a:pPr algn="ctr"/>
            <a:r>
              <a:rPr lang="en-US" sz="1400" dirty="0"/>
              <a:t>University of Alberta</a:t>
            </a:r>
          </a:p>
        </p:txBody>
      </p:sp>
      <p:pic>
        <p:nvPicPr>
          <p:cNvPr id="7" name="Picture 6">
            <a:extLst>
              <a:ext uri="{FF2B5EF4-FFF2-40B4-BE49-F238E27FC236}">
                <a16:creationId xmlns:a16="http://schemas.microsoft.com/office/drawing/2014/main" id="{8B06C621-E7FC-BA35-8099-BCFFEE02619D}"/>
              </a:ext>
            </a:extLst>
          </p:cNvPr>
          <p:cNvPicPr>
            <a:picLocks noChangeAspect="1"/>
          </p:cNvPicPr>
          <p:nvPr/>
        </p:nvPicPr>
        <p:blipFill>
          <a:blip r:embed="rId3"/>
          <a:stretch>
            <a:fillRect/>
          </a:stretch>
        </p:blipFill>
        <p:spPr>
          <a:xfrm>
            <a:off x="3308405" y="1981201"/>
            <a:ext cx="1675579" cy="2285693"/>
          </a:xfrm>
          <a:prstGeom prst="rect">
            <a:avLst/>
          </a:prstGeom>
        </p:spPr>
      </p:pic>
      <p:sp>
        <p:nvSpPr>
          <p:cNvPr id="5" name="TextBox 4">
            <a:extLst>
              <a:ext uri="{FF2B5EF4-FFF2-40B4-BE49-F238E27FC236}">
                <a16:creationId xmlns:a16="http://schemas.microsoft.com/office/drawing/2014/main" id="{DFD0ED19-4505-4981-BF97-3CA949EF4417}"/>
              </a:ext>
            </a:extLst>
          </p:cNvPr>
          <p:cNvSpPr txBox="1"/>
          <p:nvPr/>
        </p:nvSpPr>
        <p:spPr>
          <a:xfrm>
            <a:off x="6531142" y="4447750"/>
            <a:ext cx="2714072" cy="954107"/>
          </a:xfrm>
          <a:prstGeom prst="rect">
            <a:avLst/>
          </a:prstGeom>
          <a:noFill/>
        </p:spPr>
        <p:txBody>
          <a:bodyPr wrap="square" rtlCol="0">
            <a:spAutoFit/>
          </a:bodyPr>
          <a:lstStyle/>
          <a:p>
            <a:pPr algn="ctr"/>
            <a:r>
              <a:rPr lang="en-US" sz="1400" b="1" dirty="0"/>
              <a:t>Shamir R. Mehta, MD, MSc</a:t>
            </a:r>
          </a:p>
          <a:p>
            <a:pPr algn="ctr"/>
            <a:r>
              <a:rPr lang="en-US" sz="1400" dirty="0"/>
              <a:t>Population Health Research Institute, McMaster University, Hamilton Health Sciences</a:t>
            </a:r>
          </a:p>
        </p:txBody>
      </p:sp>
      <p:pic>
        <p:nvPicPr>
          <p:cNvPr id="8" name="Picture 2" descr="Image preview">
            <a:extLst>
              <a:ext uri="{FF2B5EF4-FFF2-40B4-BE49-F238E27FC236}">
                <a16:creationId xmlns:a16="http://schemas.microsoft.com/office/drawing/2014/main" id="{01235037-FCA9-4DF8-A8D8-EB807E74E7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1"/>
            <a:ext cx="2157062" cy="22856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6649DF0-9B5D-D4A8-1CA8-9E24B33C05FF}"/>
              </a:ext>
            </a:extLst>
          </p:cNvPr>
          <p:cNvSpPr txBox="1"/>
          <p:nvPr/>
        </p:nvSpPr>
        <p:spPr>
          <a:xfrm>
            <a:off x="9332843" y="2819400"/>
            <a:ext cx="2286000" cy="923330"/>
          </a:xfrm>
          <a:prstGeom prst="rect">
            <a:avLst/>
          </a:prstGeom>
          <a:noFill/>
        </p:spPr>
        <p:txBody>
          <a:bodyPr wrap="square" rtlCol="0">
            <a:spAutoFit/>
          </a:bodyPr>
          <a:lstStyle/>
          <a:p>
            <a:r>
              <a:rPr lang="fr-CA" dirty="0"/>
              <a:t>Co-leads:</a:t>
            </a:r>
          </a:p>
          <a:p>
            <a:r>
              <a:rPr lang="fr-CA" dirty="0"/>
              <a:t>-Dr. Mina </a:t>
            </a:r>
            <a:r>
              <a:rPr lang="fr-CA" dirty="0" err="1"/>
              <a:t>Madan</a:t>
            </a:r>
            <a:endParaRPr lang="fr-CA" dirty="0"/>
          </a:p>
          <a:p>
            <a:r>
              <a:rPr lang="fr-CA" dirty="0"/>
              <a:t>-Dr. Robert C. Welsh</a:t>
            </a:r>
          </a:p>
        </p:txBody>
      </p:sp>
      <p:sp>
        <p:nvSpPr>
          <p:cNvPr id="11" name="Date Placeholder 10">
            <a:extLst>
              <a:ext uri="{FF2B5EF4-FFF2-40B4-BE49-F238E27FC236}">
                <a16:creationId xmlns:a16="http://schemas.microsoft.com/office/drawing/2014/main" id="{5DAFE317-8485-C34F-F071-99418BAF5F7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856049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1621853-E848-1BB9-53B0-6788CC172557}"/>
              </a:ext>
            </a:extLst>
          </p:cNvPr>
          <p:cNvSpPr>
            <a:spLocks noGrp="1"/>
          </p:cNvSpPr>
          <p:nvPr>
            <p:ph type="body" sz="quarter" idx="14"/>
          </p:nvPr>
        </p:nvSpPr>
        <p:spPr/>
        <p:txBody>
          <a:bodyPr/>
          <a:lstStyle/>
          <a:p>
            <a:endParaRPr lang="en-CA"/>
          </a:p>
        </p:txBody>
      </p:sp>
      <p:sp>
        <p:nvSpPr>
          <p:cNvPr id="5" name="Content Placeholder 4">
            <a:extLst>
              <a:ext uri="{FF2B5EF4-FFF2-40B4-BE49-F238E27FC236}">
                <a16:creationId xmlns:a16="http://schemas.microsoft.com/office/drawing/2014/main" id="{90E6E3FE-E3DC-32CC-054D-B93B2A7B44E6}"/>
              </a:ext>
            </a:extLst>
          </p:cNvPr>
          <p:cNvSpPr>
            <a:spLocks noGrp="1"/>
          </p:cNvSpPr>
          <p:nvPr>
            <p:ph idx="1"/>
          </p:nvPr>
        </p:nvSpPr>
        <p:spPr/>
        <p:txBody>
          <a:bodyPr/>
          <a:lstStyle/>
          <a:p>
            <a:r>
              <a:rPr lang="fr-CA" dirty="0"/>
              <a:t>SECONDARY PANEL MEMBERS</a:t>
            </a:r>
            <a:endParaRPr lang="en-CA" dirty="0"/>
          </a:p>
        </p:txBody>
      </p:sp>
      <p:pic>
        <p:nvPicPr>
          <p:cNvPr id="4" name="Picture 3">
            <a:extLst>
              <a:ext uri="{FF2B5EF4-FFF2-40B4-BE49-F238E27FC236}">
                <a16:creationId xmlns:a16="http://schemas.microsoft.com/office/drawing/2014/main" id="{99423947-B61F-4269-8FE1-D61665D8FD98}"/>
              </a:ext>
            </a:extLst>
          </p:cNvPr>
          <p:cNvPicPr>
            <a:picLocks noChangeAspect="1"/>
          </p:cNvPicPr>
          <p:nvPr/>
        </p:nvPicPr>
        <p:blipFill>
          <a:blip r:embed="rId2"/>
          <a:stretch>
            <a:fillRect/>
          </a:stretch>
        </p:blipFill>
        <p:spPr>
          <a:xfrm>
            <a:off x="-267738" y="1905000"/>
            <a:ext cx="12727476" cy="2755433"/>
          </a:xfrm>
          <a:prstGeom prst="rect">
            <a:avLst/>
          </a:prstGeom>
        </p:spPr>
      </p:pic>
      <p:sp>
        <p:nvSpPr>
          <p:cNvPr id="9" name="Date Placeholder 8">
            <a:extLst>
              <a:ext uri="{FF2B5EF4-FFF2-40B4-BE49-F238E27FC236}">
                <a16:creationId xmlns:a16="http://schemas.microsoft.com/office/drawing/2014/main" id="{08F2F222-9D93-4D17-8029-F3FF5A3BED0C}"/>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6382249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9412149-7727-6D0F-7112-EEE2F1C9CB01}"/>
              </a:ext>
            </a:extLst>
          </p:cNvPr>
          <p:cNvSpPr>
            <a:spLocks noGrp="1"/>
          </p:cNvSpPr>
          <p:nvPr>
            <p:ph idx="1"/>
          </p:nvPr>
        </p:nvSpPr>
        <p:spPr/>
        <p:txBody>
          <a:bodyPr/>
          <a:lstStyle/>
          <a:p>
            <a:r>
              <a:rPr lang="en-US" dirty="0"/>
              <a:t>Conflict of Interest</a:t>
            </a:r>
            <a:endParaRPr lang="en-CA" dirty="0"/>
          </a:p>
        </p:txBody>
      </p:sp>
      <p:graphicFrame>
        <p:nvGraphicFramePr>
          <p:cNvPr id="7" name="Table 6">
            <a:extLst>
              <a:ext uri="{FF2B5EF4-FFF2-40B4-BE49-F238E27FC236}">
                <a16:creationId xmlns:a16="http://schemas.microsoft.com/office/drawing/2014/main" id="{E4058B6C-AB80-4DB6-DD2C-36424D6F8F0C}"/>
              </a:ext>
            </a:extLst>
          </p:cNvPr>
          <p:cNvGraphicFramePr>
            <a:graphicFrameLocks/>
          </p:cNvGraphicFramePr>
          <p:nvPr>
            <p:extLst>
              <p:ext uri="{D42A27DB-BD31-4B8C-83A1-F6EECF244321}">
                <p14:modId xmlns:p14="http://schemas.microsoft.com/office/powerpoint/2010/main" val="361567806"/>
              </p:ext>
            </p:extLst>
          </p:nvPr>
        </p:nvGraphicFramePr>
        <p:xfrm>
          <a:off x="1853267" y="2071767"/>
          <a:ext cx="8485472" cy="2014699"/>
        </p:xfrm>
        <a:graphic>
          <a:graphicData uri="http://schemas.openxmlformats.org/drawingml/2006/table">
            <a:tbl>
              <a:tblPr firstRow="1" firstCol="1" bandRow="1" bandCol="1">
                <a:tableStyleId>{5A111915-BE36-4E01-A7E5-04B1672EAD32}</a:tableStyleId>
              </a:tblPr>
              <a:tblGrid>
                <a:gridCol w="2074543">
                  <a:extLst>
                    <a:ext uri="{9D8B030D-6E8A-4147-A177-3AD203B41FA5}">
                      <a16:colId xmlns:a16="http://schemas.microsoft.com/office/drawing/2014/main" val="3003182203"/>
                    </a:ext>
                  </a:extLst>
                </a:gridCol>
                <a:gridCol w="2270491">
                  <a:extLst>
                    <a:ext uri="{9D8B030D-6E8A-4147-A177-3AD203B41FA5}">
                      <a16:colId xmlns:a16="http://schemas.microsoft.com/office/drawing/2014/main" val="230789228"/>
                    </a:ext>
                  </a:extLst>
                </a:gridCol>
                <a:gridCol w="2096653">
                  <a:extLst>
                    <a:ext uri="{9D8B030D-6E8A-4147-A177-3AD203B41FA5}">
                      <a16:colId xmlns:a16="http://schemas.microsoft.com/office/drawing/2014/main" val="1171031962"/>
                    </a:ext>
                  </a:extLst>
                </a:gridCol>
                <a:gridCol w="2043785">
                  <a:extLst>
                    <a:ext uri="{9D8B030D-6E8A-4147-A177-3AD203B41FA5}">
                      <a16:colId xmlns:a16="http://schemas.microsoft.com/office/drawing/2014/main" val="3328036950"/>
                    </a:ext>
                  </a:extLst>
                </a:gridCol>
              </a:tblGrid>
              <a:tr h="699685">
                <a:tc>
                  <a:txBody>
                    <a:bodyPr/>
                    <a:lstStyle/>
                    <a:p>
                      <a:pPr>
                        <a:lnSpc>
                          <a:spcPct val="85000"/>
                        </a:lnSpc>
                        <a:spcAft>
                          <a:spcPts val="300"/>
                        </a:spcAft>
                      </a:pP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Any direct financial payments including receipt of honoraria</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Membership on advisory boards or speaker’s bureaus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Funded grants or clinical trials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extLst>
                  <a:ext uri="{0D108BD9-81ED-4DB2-BD59-A6C34878D82A}">
                    <a16:rowId xmlns:a16="http://schemas.microsoft.com/office/drawing/2014/main" val="3963853567"/>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Robert C. Welsh </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Bayer, Novartis </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marR="0" indent="0" algn="ctr" defTabSz="914377" rtl="0" eaLnBrk="1" fontAlgn="auto" latinLnBrk="0" hangingPunct="1">
                        <a:lnSpc>
                          <a:spcPct val="85000"/>
                        </a:lnSpc>
                        <a:spcBef>
                          <a:spcPts val="0"/>
                        </a:spcBef>
                        <a:spcAft>
                          <a:spcPts val="300"/>
                        </a:spcAft>
                        <a:buClrTx/>
                        <a:buSzTx/>
                        <a:buFontTx/>
                        <a:buNone/>
                        <a:tabLst/>
                        <a:defRPr/>
                      </a:pPr>
                      <a:r>
                        <a:rPr lang="fr-FR" sz="1500" b="0" i="0" kern="1200" dirty="0">
                          <a:solidFill>
                            <a:schemeClr val="tx1"/>
                          </a:solidFill>
                          <a:effectLst/>
                          <a:latin typeface="+mn-lt"/>
                          <a:ea typeface="+mn-ea"/>
                          <a:cs typeface="+mn-cs"/>
                        </a:rPr>
                        <a:t>Astra Zeneca</a:t>
                      </a:r>
                      <a:endParaRPr lang="fr-FR"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187640076"/>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Shamir Mehta</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lvl="0" algn="ctr" defTabSz="914400" rtl="0" eaLnBrk="1" latinLnBrk="0" hangingPunct="1">
                        <a:lnSpc>
                          <a:spcPct val="85000"/>
                        </a:lnSpc>
                        <a:spcAft>
                          <a:spcPts val="300"/>
                        </a:spcAft>
                        <a:buNone/>
                      </a:pPr>
                      <a:r>
                        <a:rPr lang="en-CA" sz="1500" kern="1200" dirty="0">
                          <a:solidFill>
                            <a:schemeClr val="tx1"/>
                          </a:solidFill>
                          <a:latin typeface="+mn-lt"/>
                          <a:ea typeface="+mn-ea"/>
                          <a:cs typeface="+mn-cs"/>
                        </a:rPr>
                        <a:t>None​</a:t>
                      </a:r>
                      <a:endParaRPr lang="en-US" sz="1500" kern="1200" dirty="0">
                        <a:solidFill>
                          <a:schemeClr val="tx1"/>
                        </a:solidFill>
                        <a:latin typeface="+mn-lt"/>
                        <a:ea typeface="+mn-ea"/>
                        <a:cs typeface="+mn-cs"/>
                      </a:endParaRP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lvl="0" algn="ctr" defTabSz="914400" rtl="0" eaLnBrk="1" latinLnBrk="0" hangingPunct="1">
                        <a:lnSpc>
                          <a:spcPct val="85000"/>
                        </a:lnSpc>
                        <a:spcAft>
                          <a:spcPts val="300"/>
                        </a:spcAft>
                        <a:buNone/>
                      </a:pPr>
                      <a:r>
                        <a:rPr lang="en-CA" sz="1500" kern="1200" dirty="0">
                          <a:solidFill>
                            <a:schemeClr val="tx1"/>
                          </a:solidFill>
                          <a:latin typeface="+mn-lt"/>
                          <a:ea typeface="+mn-ea"/>
                          <a:cs typeface="+mn-cs"/>
                        </a:rPr>
                        <a:t>​</a:t>
                      </a:r>
                      <a:endParaRPr lang="en-US" sz="1500" kern="1200" dirty="0">
                        <a:solidFill>
                          <a:schemeClr val="tx1"/>
                        </a:solidFill>
                        <a:latin typeface="+mn-lt"/>
                        <a:ea typeface="+mn-ea"/>
                        <a:cs typeface="+mn-cs"/>
                      </a:endParaRP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lvl="0" algn="ctr" defTabSz="914400" rtl="0" eaLnBrk="1" latinLnBrk="0" hangingPunct="1">
                        <a:lnSpc>
                          <a:spcPct val="85000"/>
                        </a:lnSpc>
                        <a:spcAft>
                          <a:spcPts val="300"/>
                        </a:spcAft>
                        <a:buNone/>
                      </a:pPr>
                      <a:r>
                        <a:rPr lang="en-CA" sz="1500" kern="1200" dirty="0">
                          <a:solidFill>
                            <a:schemeClr val="tx1"/>
                          </a:solidFill>
                          <a:latin typeface="+mn-lt"/>
                          <a:ea typeface="+mn-ea"/>
                          <a:cs typeface="+mn-cs"/>
                        </a:rPr>
                        <a:t>Abbott, Amgen, Bristol-Myers Squibb, Janssen</a:t>
                      </a:r>
                      <a:endParaRPr lang="en-US" sz="1500" kern="1200" dirty="0">
                        <a:solidFill>
                          <a:schemeClr val="tx1"/>
                        </a:solidFill>
                        <a:latin typeface="+mn-lt"/>
                        <a:ea typeface="+mn-ea"/>
                        <a:cs typeface="+mn-cs"/>
                      </a:endParaRP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518847733"/>
                  </a:ext>
                </a:extLst>
              </a:tr>
            </a:tbl>
          </a:graphicData>
        </a:graphic>
      </p:graphicFrame>
      <p:sp>
        <p:nvSpPr>
          <p:cNvPr id="6" name="Date Placeholder 5">
            <a:extLst>
              <a:ext uri="{FF2B5EF4-FFF2-40B4-BE49-F238E27FC236}">
                <a16:creationId xmlns:a16="http://schemas.microsoft.com/office/drawing/2014/main" id="{557C97C2-979B-5352-0408-34E58C33727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8782703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6184D95-BEB1-9094-AC4F-433F547F182B}"/>
              </a:ext>
            </a:extLst>
          </p:cNvPr>
          <p:cNvSpPr>
            <a:spLocks noGrp="1"/>
          </p:cNvSpPr>
          <p:nvPr>
            <p:ph type="body" sz="quarter" idx="14"/>
          </p:nvPr>
        </p:nvSpPr>
        <p:spPr>
          <a:xfrm>
            <a:off x="609600" y="1417638"/>
            <a:ext cx="10999788" cy="4281849"/>
          </a:xfrm>
        </p:spPr>
        <p:txBody>
          <a:bodyPr>
            <a:normAutofit fontScale="92500" lnSpcReduction="10000"/>
          </a:bodyPr>
          <a:lstStyle/>
          <a:p>
            <a:pPr marL="457200" indent="-457200">
              <a:buFont typeface="Arial" panose="020B0604020202020204" pitchFamily="34" charset="0"/>
              <a:buChar char="•"/>
            </a:pPr>
            <a:r>
              <a:rPr lang="en-CA" dirty="0"/>
              <a:t>50 </a:t>
            </a:r>
            <a:r>
              <a:rPr lang="en-CA" dirty="0" err="1"/>
              <a:t>y.o</a:t>
            </a:r>
            <a:r>
              <a:rPr lang="en-CA" dirty="0"/>
              <a:t>. female </a:t>
            </a:r>
          </a:p>
          <a:p>
            <a:pPr marL="457200" indent="-457200">
              <a:buFont typeface="Arial" panose="020B0604020202020204" pitchFamily="34" charset="0"/>
              <a:buChar char="•"/>
            </a:pPr>
            <a:r>
              <a:rPr lang="en-CA" dirty="0"/>
              <a:t>Previous medical history: dyslipidemia </a:t>
            </a:r>
          </a:p>
          <a:p>
            <a:pPr marL="457200" indent="-457200">
              <a:buFont typeface="Arial" panose="020B0604020202020204" pitchFamily="34" charset="0"/>
              <a:buChar char="•"/>
            </a:pPr>
            <a:r>
              <a:rPr lang="en-CA" dirty="0"/>
              <a:t>Presents with NSTEMI</a:t>
            </a:r>
          </a:p>
          <a:p>
            <a:pPr lvl="1"/>
            <a:r>
              <a:rPr lang="en-CA" dirty="0" err="1"/>
              <a:t>hs</a:t>
            </a:r>
            <a:r>
              <a:rPr lang="en-CA" dirty="0"/>
              <a:t>-Troponins &gt;500</a:t>
            </a:r>
          </a:p>
          <a:p>
            <a:pPr lvl="1"/>
            <a:r>
              <a:rPr lang="en-CA" dirty="0"/>
              <a:t>ECG: new antero-lateral ST depressions</a:t>
            </a:r>
          </a:p>
          <a:p>
            <a:pPr marL="457200" indent="-457200">
              <a:buFont typeface="Arial" panose="020B0604020202020204" pitchFamily="34" charset="0"/>
              <a:buChar char="•"/>
            </a:pPr>
            <a:r>
              <a:rPr lang="en-CA" dirty="0"/>
              <a:t>Chest pain now resolved</a:t>
            </a:r>
          </a:p>
          <a:p>
            <a:pPr marL="457200" indent="-457200">
              <a:buFont typeface="Arial" panose="020B0604020202020204" pitchFamily="34" charset="0"/>
              <a:buChar char="•"/>
            </a:pPr>
            <a:r>
              <a:rPr lang="en-CA" dirty="0"/>
              <a:t>Cardiac catheterization booked the day of admission (Friday); the schedule was fully booked with existing patients and the angiogram unlikely to occur until next Monday. </a:t>
            </a:r>
          </a:p>
          <a:p>
            <a:endParaRPr lang="en-CA" dirty="0"/>
          </a:p>
        </p:txBody>
      </p:sp>
      <p:sp>
        <p:nvSpPr>
          <p:cNvPr id="4" name="Content Placeholder 3">
            <a:extLst>
              <a:ext uri="{FF2B5EF4-FFF2-40B4-BE49-F238E27FC236}">
                <a16:creationId xmlns:a16="http://schemas.microsoft.com/office/drawing/2014/main" id="{F479144A-800F-6FE6-7A55-5F18E4DD6E44}"/>
              </a:ext>
            </a:extLst>
          </p:cNvPr>
          <p:cNvSpPr>
            <a:spLocks noGrp="1"/>
          </p:cNvSpPr>
          <p:nvPr>
            <p:ph idx="1"/>
          </p:nvPr>
        </p:nvSpPr>
        <p:spPr/>
        <p:txBody>
          <a:bodyPr>
            <a:normAutofit/>
          </a:bodyPr>
          <a:lstStyle/>
          <a:p>
            <a:r>
              <a:rPr lang="en-US" dirty="0"/>
              <a:t>Case presentation</a:t>
            </a:r>
            <a:endParaRPr lang="en-CA" dirty="0"/>
          </a:p>
        </p:txBody>
      </p:sp>
      <p:sp>
        <p:nvSpPr>
          <p:cNvPr id="6" name="Date Placeholder 5">
            <a:extLst>
              <a:ext uri="{FF2B5EF4-FFF2-40B4-BE49-F238E27FC236}">
                <a16:creationId xmlns:a16="http://schemas.microsoft.com/office/drawing/2014/main" id="{6DD8920B-6637-CF56-6D29-CE279BC9CF9F}"/>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5601852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8F48A8D-95F9-73B4-21EB-6FF36F21D779}"/>
              </a:ext>
            </a:extLst>
          </p:cNvPr>
          <p:cNvSpPr>
            <a:spLocks noGrp="1"/>
          </p:cNvSpPr>
          <p:nvPr>
            <p:ph type="body" sz="quarter" idx="14"/>
          </p:nvPr>
        </p:nvSpPr>
        <p:spPr/>
        <p:txBody>
          <a:bodyPr/>
          <a:lstStyle/>
          <a:p>
            <a:pPr marL="0" indent="0">
              <a:buNone/>
            </a:pPr>
            <a:r>
              <a:rPr lang="en-CA" dirty="0"/>
              <a:t>What antiplatelet regimen would you recommend at admission for this patient with documented NSTEMI?</a:t>
            </a:r>
          </a:p>
          <a:p>
            <a:pPr lvl="1"/>
            <a:endParaRPr lang="en-CA" dirty="0"/>
          </a:p>
          <a:p>
            <a:pPr marL="457188" lvl="1" indent="0">
              <a:buNone/>
            </a:pPr>
            <a:r>
              <a:rPr lang="en-CA" dirty="0"/>
              <a:t>A) ASA alone (loading + maintenance doses)</a:t>
            </a:r>
          </a:p>
          <a:p>
            <a:pPr marL="457188" lvl="1" indent="0">
              <a:buNone/>
            </a:pPr>
            <a:r>
              <a:rPr lang="en-CA" dirty="0"/>
              <a:t>B) ASA + Prasugrel (loading and maintenance doses)</a:t>
            </a:r>
          </a:p>
          <a:p>
            <a:pPr marL="457188" lvl="1" indent="0">
              <a:buNone/>
            </a:pPr>
            <a:r>
              <a:rPr lang="en-CA" dirty="0"/>
              <a:t>C) ASA + Clopidogrel (loading and maintenance doses)</a:t>
            </a:r>
          </a:p>
          <a:p>
            <a:pPr marL="457188" lvl="1" indent="0">
              <a:buNone/>
            </a:pPr>
            <a:r>
              <a:rPr lang="en-CA" dirty="0"/>
              <a:t>D) ASA + Ticagrelor (loading and maintenance doses)</a:t>
            </a:r>
          </a:p>
          <a:p>
            <a:pPr marL="457188" lvl="1" indent="0">
              <a:buNone/>
            </a:pPr>
            <a:endParaRPr lang="en-CA" dirty="0"/>
          </a:p>
          <a:p>
            <a:endParaRPr lang="en-CA" dirty="0"/>
          </a:p>
        </p:txBody>
      </p:sp>
      <p:sp>
        <p:nvSpPr>
          <p:cNvPr id="7" name="Content Placeholder 6">
            <a:extLst>
              <a:ext uri="{FF2B5EF4-FFF2-40B4-BE49-F238E27FC236}">
                <a16:creationId xmlns:a16="http://schemas.microsoft.com/office/drawing/2014/main" id="{D07000B7-90BC-BAF8-860E-E401C6C24B50}"/>
              </a:ext>
            </a:extLst>
          </p:cNvPr>
          <p:cNvSpPr>
            <a:spLocks noGrp="1"/>
          </p:cNvSpPr>
          <p:nvPr>
            <p:ph idx="1"/>
          </p:nvPr>
        </p:nvSpPr>
        <p:spPr/>
        <p:txBody>
          <a:bodyPr/>
          <a:lstStyle/>
          <a:p>
            <a:r>
              <a:rPr lang="en-US" dirty="0"/>
              <a:t>Survey</a:t>
            </a:r>
            <a:endParaRPr lang="en-CA" dirty="0"/>
          </a:p>
        </p:txBody>
      </p:sp>
      <p:sp>
        <p:nvSpPr>
          <p:cNvPr id="8" name="Date Placeholder 7">
            <a:extLst>
              <a:ext uri="{FF2B5EF4-FFF2-40B4-BE49-F238E27FC236}">
                <a16:creationId xmlns:a16="http://schemas.microsoft.com/office/drawing/2014/main" id="{7E72778C-363B-E135-805D-F826188F1345}"/>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9969349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B45CA-33B7-431E-A911-43D3970D8541}"/>
              </a:ext>
            </a:extLst>
          </p:cNvPr>
          <p:cNvPicPr>
            <a:picLocks noChangeAspect="1"/>
          </p:cNvPicPr>
          <p:nvPr/>
        </p:nvPicPr>
        <p:blipFill>
          <a:blip r:embed="rId2"/>
          <a:stretch>
            <a:fillRect/>
          </a:stretch>
        </p:blipFill>
        <p:spPr>
          <a:xfrm>
            <a:off x="3005656" y="457200"/>
            <a:ext cx="6180688" cy="5663268"/>
          </a:xfrm>
          <a:prstGeom prst="rect">
            <a:avLst/>
          </a:prstGeom>
        </p:spPr>
      </p:pic>
      <p:sp>
        <p:nvSpPr>
          <p:cNvPr id="2" name="TextBox 1">
            <a:extLst>
              <a:ext uri="{FF2B5EF4-FFF2-40B4-BE49-F238E27FC236}">
                <a16:creationId xmlns:a16="http://schemas.microsoft.com/office/drawing/2014/main" id="{9231E81E-71F6-C0CA-B98D-9CE3698BAC7C}"/>
              </a:ext>
            </a:extLst>
          </p:cNvPr>
          <p:cNvSpPr txBox="1"/>
          <p:nvPr/>
        </p:nvSpPr>
        <p:spPr>
          <a:xfrm>
            <a:off x="1524000" y="6120468"/>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7" name="Date Placeholder 6">
            <a:extLst>
              <a:ext uri="{FF2B5EF4-FFF2-40B4-BE49-F238E27FC236}">
                <a16:creationId xmlns:a16="http://schemas.microsoft.com/office/drawing/2014/main" id="{68DFB534-BAEA-67B4-6547-6B07016E6131}"/>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7039754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C09B1E-1EB1-0185-E5EC-3428C73B7D48}"/>
              </a:ext>
            </a:extLst>
          </p:cNvPr>
          <p:cNvSpPr txBox="1"/>
          <p:nvPr/>
        </p:nvSpPr>
        <p:spPr>
          <a:xfrm>
            <a:off x="1541929" y="381001"/>
            <a:ext cx="8973671" cy="400110"/>
          </a:xfrm>
          <a:prstGeom prst="rect">
            <a:avLst/>
          </a:prstGeom>
          <a:solidFill>
            <a:schemeClr val="bg1"/>
          </a:solidFill>
        </p:spPr>
        <p:txBody>
          <a:bodyPr wrap="square">
            <a:spAutoFit/>
          </a:bodyPr>
          <a:lstStyle/>
          <a:p>
            <a:pPr algn="l"/>
            <a:endParaRPr lang="en-CA" sz="2000" dirty="0">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C6177325-EFF0-DA04-6344-06E99E321C22}"/>
              </a:ext>
            </a:extLst>
          </p:cNvPr>
          <p:cNvSpPr>
            <a:spLocks noGrp="1"/>
          </p:cNvSpPr>
          <p:nvPr>
            <p:ph type="body" sz="quarter" idx="14"/>
          </p:nvPr>
        </p:nvSpPr>
        <p:spPr>
          <a:xfrm>
            <a:off x="685800" y="1143000"/>
            <a:ext cx="10999788" cy="4281849"/>
          </a:xfrm>
        </p:spPr>
        <p:txBody>
          <a:bodyPr>
            <a:normAutofit fontScale="85000" lnSpcReduction="10000"/>
          </a:bodyPr>
          <a:lstStyle/>
          <a:p>
            <a:pPr algn="l"/>
            <a:r>
              <a:rPr lang="en-CA" sz="3200" b="1" dirty="0">
                <a:latin typeface="Calibri" panose="020F0502020204030204" pitchFamily="34" charset="0"/>
                <a:cs typeface="Calibri" panose="020F0502020204030204" pitchFamily="34" charset="0"/>
              </a:rPr>
              <a:t>NSTEACS:</a:t>
            </a:r>
          </a:p>
          <a:p>
            <a:pPr algn="l"/>
            <a:r>
              <a:rPr lang="en-US" sz="3200" dirty="0">
                <a:latin typeface="Calibri" panose="020F0502020204030204" pitchFamily="34" charset="0"/>
                <a:cs typeface="Calibri" panose="020F0502020204030204" pitchFamily="34" charset="0"/>
              </a:rPr>
              <a:t>We suggest </a:t>
            </a:r>
            <a:r>
              <a:rPr lang="en-US" sz="3200" b="1" dirty="0">
                <a:latin typeface="Calibri" panose="020F0502020204030204" pitchFamily="34" charset="0"/>
                <a:cs typeface="Calibri" panose="020F0502020204030204" pitchFamily="34" charset="0"/>
              </a:rPr>
              <a:t>against routine </a:t>
            </a:r>
            <a:r>
              <a:rPr lang="en-US" sz="3200" dirty="0">
                <a:latin typeface="Calibri" panose="020F0502020204030204" pitchFamily="34" charset="0"/>
                <a:cs typeface="Calibri" panose="020F0502020204030204" pitchFamily="34" charset="0"/>
              </a:rPr>
              <a:t>pre-treatment with a P2Y12 inhibitor before the procedure in patients undergoing coronary angiography for non-ST-elevation acute coronary syndrome, if the procedure is expected to occur </a:t>
            </a:r>
            <a:r>
              <a:rPr lang="en-US" sz="3200" b="1" dirty="0">
                <a:latin typeface="Calibri" panose="020F0502020204030204" pitchFamily="34" charset="0"/>
                <a:cs typeface="Calibri" panose="020F0502020204030204" pitchFamily="34" charset="0"/>
              </a:rPr>
              <a:t>≤ 24 hours </a:t>
            </a:r>
            <a:r>
              <a:rPr lang="en-US" sz="3200" dirty="0">
                <a:latin typeface="Calibri" panose="020F0502020204030204" pitchFamily="34" charset="0"/>
                <a:cs typeface="Calibri" panose="020F0502020204030204" pitchFamily="34" charset="0"/>
              </a:rPr>
              <a:t>following admission (</a:t>
            </a:r>
            <a:r>
              <a:rPr lang="en-US" sz="3200" b="1" dirty="0">
                <a:latin typeface="Calibri" panose="020F0502020204030204" pitchFamily="34" charset="0"/>
                <a:cs typeface="Calibri" panose="020F0502020204030204" pitchFamily="34" charset="0"/>
              </a:rPr>
              <a:t>weak </a:t>
            </a:r>
            <a:r>
              <a:rPr lang="en-CA" sz="3200" b="1" dirty="0">
                <a:latin typeface="Calibri" panose="020F0502020204030204" pitchFamily="34" charset="0"/>
                <a:cs typeface="Calibri" panose="020F0502020204030204" pitchFamily="34" charset="0"/>
              </a:rPr>
              <a:t>recommendation; moderate quality evidence</a:t>
            </a:r>
            <a:r>
              <a:rPr lang="en-CA" sz="3200" dirty="0">
                <a:latin typeface="Calibri" panose="020F0502020204030204" pitchFamily="34" charset="0"/>
                <a:cs typeface="Calibri" panose="020F0502020204030204" pitchFamily="34" charset="0"/>
              </a:rPr>
              <a:t>)</a:t>
            </a:r>
            <a:r>
              <a:rPr lang="en-CA" sz="3200" b="1" dirty="0">
                <a:latin typeface="Calibri" panose="020F0502020204030204" pitchFamily="34" charset="0"/>
                <a:cs typeface="Calibri" panose="020F0502020204030204" pitchFamily="34" charset="0"/>
              </a:rPr>
              <a:t>.</a:t>
            </a:r>
          </a:p>
          <a:p>
            <a:pPr algn="l"/>
            <a:endParaRPr lang="en-CA" sz="3200" b="1" dirty="0">
              <a:latin typeface="Calibri" panose="020F0502020204030204" pitchFamily="34" charset="0"/>
              <a:cs typeface="Calibri" panose="020F0502020204030204" pitchFamily="34" charset="0"/>
            </a:endParaRPr>
          </a:p>
          <a:p>
            <a:pPr algn="l"/>
            <a:r>
              <a:rPr lang="en-US" sz="3200" dirty="0">
                <a:latin typeface="Calibri" panose="020F0502020204030204" pitchFamily="34" charset="0"/>
                <a:cs typeface="Calibri" panose="020F0502020204030204" pitchFamily="34" charset="0"/>
              </a:rPr>
              <a:t>We suggest </a:t>
            </a:r>
            <a:r>
              <a:rPr lang="en-US" sz="3200" b="1" dirty="0">
                <a:latin typeface="Calibri" panose="020F0502020204030204" pitchFamily="34" charset="0"/>
                <a:cs typeface="Calibri" panose="020F0502020204030204" pitchFamily="34" charset="0"/>
              </a:rPr>
              <a:t>routine </a:t>
            </a:r>
            <a:r>
              <a:rPr lang="en-US" sz="3200" dirty="0">
                <a:latin typeface="Calibri" panose="020F0502020204030204" pitchFamily="34" charset="0"/>
                <a:cs typeface="Calibri" panose="020F0502020204030204" pitchFamily="34" charset="0"/>
              </a:rPr>
              <a:t>pre-treatment with a P2Y12 inhibitor before the procedure in patients undergoing coronary angiography for non-ST-elevation acute coronary syndrome, if the procedure is expected to occur </a:t>
            </a:r>
            <a:r>
              <a:rPr lang="en-US" sz="3200" b="1" dirty="0">
                <a:latin typeface="Calibri" panose="020F0502020204030204" pitchFamily="34" charset="0"/>
                <a:cs typeface="Calibri" panose="020F0502020204030204" pitchFamily="34" charset="0"/>
              </a:rPr>
              <a:t>&gt; 24 hours </a:t>
            </a:r>
            <a:r>
              <a:rPr lang="en-US" sz="3200" dirty="0">
                <a:latin typeface="Calibri" panose="020F0502020204030204" pitchFamily="34" charset="0"/>
                <a:cs typeface="Calibri" panose="020F0502020204030204" pitchFamily="34" charset="0"/>
              </a:rPr>
              <a:t>after admission (</a:t>
            </a:r>
            <a:r>
              <a:rPr lang="en-US" sz="3200" b="1" dirty="0">
                <a:latin typeface="Calibri" panose="020F0502020204030204" pitchFamily="34" charset="0"/>
                <a:cs typeface="Calibri" panose="020F0502020204030204" pitchFamily="34" charset="0"/>
              </a:rPr>
              <a:t>weak recommendation; low quality of evidence</a:t>
            </a:r>
            <a:r>
              <a:rPr lang="en-US" sz="3200" dirty="0">
                <a:latin typeface="Calibri" panose="020F0502020204030204" pitchFamily="34" charset="0"/>
                <a:cs typeface="Calibri" panose="020F0502020204030204" pitchFamily="34" charset="0"/>
              </a:rPr>
              <a:t>)</a:t>
            </a:r>
            <a:r>
              <a:rPr lang="en-US" sz="3200" b="1" dirty="0">
                <a:latin typeface="Calibri" panose="020F0502020204030204" pitchFamily="34" charset="0"/>
                <a:cs typeface="Calibri" panose="020F0502020204030204" pitchFamily="34" charset="0"/>
              </a:rPr>
              <a:t>.</a:t>
            </a:r>
          </a:p>
          <a:p>
            <a:pPr algn="l"/>
            <a:endParaRPr lang="en-US" sz="3200" b="1" dirty="0">
              <a:latin typeface="Calibri" panose="020F0502020204030204" pitchFamily="34" charset="0"/>
              <a:cs typeface="Calibri" panose="020F0502020204030204" pitchFamily="34" charset="0"/>
            </a:endParaRPr>
          </a:p>
          <a:p>
            <a:pPr algn="l"/>
            <a:endParaRPr lang="en-CA" sz="3200" dirty="0">
              <a:latin typeface="Calibri" panose="020F0502020204030204" pitchFamily="34" charset="0"/>
              <a:cs typeface="Calibri" panose="020F0502020204030204" pitchFamily="34" charset="0"/>
            </a:endParaRPr>
          </a:p>
          <a:p>
            <a:endParaRPr lang="en-CA" dirty="0"/>
          </a:p>
        </p:txBody>
      </p:sp>
      <p:sp>
        <p:nvSpPr>
          <p:cNvPr id="6" name="Date Placeholder 5">
            <a:extLst>
              <a:ext uri="{FF2B5EF4-FFF2-40B4-BE49-F238E27FC236}">
                <a16:creationId xmlns:a16="http://schemas.microsoft.com/office/drawing/2014/main" id="{71DE2F33-8906-4DD4-7274-8A62302C5AF9}"/>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0107234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87E150D-7B47-211F-8372-BE69498BF463}"/>
              </a:ext>
            </a:extLst>
          </p:cNvPr>
          <p:cNvSpPr>
            <a:spLocks noGrp="1"/>
          </p:cNvSpPr>
          <p:nvPr>
            <p:ph type="body" sz="quarter" idx="14"/>
          </p:nvPr>
        </p:nvSpPr>
        <p:spPr>
          <a:xfrm>
            <a:off x="609600" y="1152044"/>
            <a:ext cx="10999788" cy="3953356"/>
          </a:xfrm>
        </p:spPr>
        <p:txBody>
          <a:bodyPr>
            <a:normAutofit fontScale="77500" lnSpcReduction="20000"/>
          </a:bodyPr>
          <a:lstStyle/>
          <a:p>
            <a:pPr algn="l"/>
            <a:r>
              <a:rPr lang="en-CA" sz="3200" b="1" dirty="0">
                <a:latin typeface="Calibri" panose="020F0502020204030204" pitchFamily="34" charset="0"/>
                <a:cs typeface="Calibri" panose="020F0502020204030204" pitchFamily="34" charset="0"/>
              </a:rPr>
              <a:t>STEMI:</a:t>
            </a:r>
            <a:endParaRPr lang="en-CA" sz="3200" dirty="0">
              <a:latin typeface="Calibri" panose="020F0502020204030204" pitchFamily="34" charset="0"/>
              <a:cs typeface="Calibri" panose="020F0502020204030204" pitchFamily="34" charset="0"/>
            </a:endParaRPr>
          </a:p>
          <a:p>
            <a:pPr algn="l"/>
            <a:r>
              <a:rPr lang="en-US" sz="3200" dirty="0">
                <a:latin typeface="Calibri" panose="020F0502020204030204" pitchFamily="34" charset="0"/>
                <a:cs typeface="Calibri" panose="020F0502020204030204" pitchFamily="34" charset="0"/>
              </a:rPr>
              <a:t>We suggest routine pre-treatment with a P2Y12 inhibitor before the procedure in patients undergoing primary percutaneous coronary intervention for ST-elevation myocardial infarction (</a:t>
            </a:r>
            <a:r>
              <a:rPr lang="en-US" sz="3200" b="1" dirty="0">
                <a:latin typeface="Calibri" panose="020F0502020204030204" pitchFamily="34" charset="0"/>
                <a:cs typeface="Calibri" panose="020F0502020204030204" pitchFamily="34" charset="0"/>
              </a:rPr>
              <a:t>weak recommendation; low quality of evidence</a:t>
            </a:r>
            <a:r>
              <a:rPr lang="en-US" sz="3200" dirty="0">
                <a:latin typeface="Calibri" panose="020F0502020204030204" pitchFamily="34" charset="0"/>
                <a:cs typeface="Calibri" panose="020F0502020204030204" pitchFamily="34" charset="0"/>
              </a:rPr>
              <a:t>)</a:t>
            </a:r>
          </a:p>
          <a:p>
            <a:pPr algn="l"/>
            <a:endParaRPr lang="en-US" sz="3200" dirty="0">
              <a:latin typeface="Calibri" panose="020F0502020204030204" pitchFamily="34" charset="0"/>
              <a:cs typeface="Calibri" panose="020F0502020204030204" pitchFamily="34" charset="0"/>
            </a:endParaRPr>
          </a:p>
          <a:p>
            <a:pPr algn="l"/>
            <a:r>
              <a:rPr lang="en-US" sz="3200" b="1" dirty="0">
                <a:latin typeface="Calibri" panose="020F0502020204030204" pitchFamily="34" charset="0"/>
                <a:cs typeface="Calibri" panose="020F0502020204030204" pitchFamily="34" charset="0"/>
              </a:rPr>
              <a:t>Stable Ischemic Heart Disease for Elective PCI:</a:t>
            </a:r>
          </a:p>
          <a:p>
            <a:pPr algn="l"/>
            <a:r>
              <a:rPr lang="en-US" sz="3200" dirty="0">
                <a:latin typeface="Calibri" panose="020F0502020204030204" pitchFamily="34" charset="0"/>
                <a:cs typeface="Calibri" panose="020F0502020204030204" pitchFamily="34" charset="0"/>
              </a:rPr>
              <a:t>We suggest </a:t>
            </a:r>
            <a:r>
              <a:rPr lang="en-US" sz="3200" b="1" dirty="0">
                <a:latin typeface="Calibri" panose="020F0502020204030204" pitchFamily="34" charset="0"/>
                <a:cs typeface="Calibri" panose="020F0502020204030204" pitchFamily="34" charset="0"/>
              </a:rPr>
              <a:t>against routine </a:t>
            </a:r>
            <a:r>
              <a:rPr lang="en-US" sz="3200" dirty="0">
                <a:latin typeface="Calibri" panose="020F0502020204030204" pitchFamily="34" charset="0"/>
                <a:cs typeface="Calibri" panose="020F0502020204030204" pitchFamily="34" charset="0"/>
              </a:rPr>
              <a:t>pre-treatment with a P2Y12 inhibitor before the procedure in patients undergoing elective coronary angiography for suspected coronary artery disease, (</a:t>
            </a:r>
            <a:r>
              <a:rPr lang="en-US" sz="3200" b="1" dirty="0">
                <a:latin typeface="Calibri" panose="020F0502020204030204" pitchFamily="34" charset="0"/>
                <a:cs typeface="Calibri" panose="020F0502020204030204" pitchFamily="34" charset="0"/>
              </a:rPr>
              <a:t>weak recommendation; low quality evidence</a:t>
            </a:r>
            <a:r>
              <a:rPr lang="en-US" sz="3200" dirty="0">
                <a:latin typeface="Calibri" panose="020F0502020204030204" pitchFamily="34" charset="0"/>
                <a:cs typeface="Calibri" panose="020F0502020204030204" pitchFamily="34" charset="0"/>
              </a:rPr>
              <a:t>)</a:t>
            </a:r>
          </a:p>
          <a:p>
            <a:pPr algn="l"/>
            <a:endParaRPr lang="en-US" sz="3200" dirty="0">
              <a:latin typeface="Calibri" panose="020F0502020204030204" pitchFamily="34" charset="0"/>
              <a:cs typeface="Calibri" panose="020F0502020204030204" pitchFamily="34" charset="0"/>
            </a:endParaRPr>
          </a:p>
          <a:p>
            <a:endParaRPr lang="en-CA" dirty="0"/>
          </a:p>
        </p:txBody>
      </p:sp>
      <p:sp>
        <p:nvSpPr>
          <p:cNvPr id="6" name="Date Placeholder 5">
            <a:extLst>
              <a:ext uri="{FF2B5EF4-FFF2-40B4-BE49-F238E27FC236}">
                <a16:creationId xmlns:a16="http://schemas.microsoft.com/office/drawing/2014/main" id="{C36C5AB5-AB08-47B6-1574-4D4698A6EA8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6652902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3EFB3FC-E2BB-1D4D-E44D-740A33B55874}"/>
              </a:ext>
            </a:extLst>
          </p:cNvPr>
          <p:cNvSpPr>
            <a:spLocks noGrp="1"/>
          </p:cNvSpPr>
          <p:nvPr>
            <p:ph type="body" sz="quarter" idx="14"/>
          </p:nvPr>
        </p:nvSpPr>
        <p:spPr/>
        <p:txBody>
          <a:bodyPr>
            <a:normAutofit fontScale="77500" lnSpcReduction="20000"/>
          </a:bodyPr>
          <a:lstStyle/>
          <a:p>
            <a:pPr marL="0" indent="0">
              <a:buNone/>
            </a:pPr>
            <a:r>
              <a:rPr lang="en-US" sz="3200" dirty="0">
                <a:latin typeface="Times New Roman" panose="02020603050405020304" pitchFamily="18" charset="0"/>
              </a:rPr>
              <a:t>We value non-fatal ischemic and major bleeding events equally in this topic. In such circumstances, consideration of patient preferences for non-fatal outcomes is essential, </a:t>
            </a:r>
            <a:r>
              <a:rPr lang="en-CA" sz="3200" dirty="0">
                <a:latin typeface="Times New Roman" panose="02020603050405020304" pitchFamily="18" charset="0"/>
              </a:rPr>
              <a:t>whenever possible.</a:t>
            </a:r>
            <a:endParaRPr lang="en-CA" sz="3200" dirty="0">
              <a:latin typeface="Calibri" panose="020F0502020204030204" pitchFamily="34" charset="0"/>
            </a:endParaRPr>
          </a:p>
          <a:p>
            <a:pPr marL="0" indent="0">
              <a:buNone/>
            </a:pPr>
            <a:r>
              <a:rPr lang="en-CA" sz="3200" b="1" dirty="0">
                <a:latin typeface="Times New Roman,Bold"/>
              </a:rPr>
              <a:t>Practical tips</a:t>
            </a:r>
          </a:p>
          <a:p>
            <a:pPr marL="0" indent="0">
              <a:buNone/>
            </a:pPr>
            <a:r>
              <a:rPr lang="en-US" sz="3200" dirty="0">
                <a:latin typeface="Times New Roman" panose="02020603050405020304" pitchFamily="18" charset="0"/>
              </a:rPr>
              <a:t>1. Current practice emphasizes consideration for maintenance of chronic ASA therapy before elective coronary angiography. For elective coronary angiography with possibility of PCI, if a patient is not on chronic ASA therapy, a loading dose of ASA is usually administered orally before the procedure.</a:t>
            </a:r>
          </a:p>
          <a:p>
            <a:pPr marL="0" indent="0">
              <a:buNone/>
            </a:pPr>
            <a:r>
              <a:rPr lang="en-US" sz="3200" dirty="0">
                <a:latin typeface="Times New Roman" panose="02020603050405020304" pitchFamily="18" charset="0"/>
              </a:rPr>
              <a:t>2. For </a:t>
            </a:r>
            <a:r>
              <a:rPr lang="en-US" sz="3200" b="1" dirty="0">
                <a:latin typeface="Times New Roman" panose="02020603050405020304" pitchFamily="18" charset="0"/>
              </a:rPr>
              <a:t>planned </a:t>
            </a:r>
            <a:r>
              <a:rPr lang="en-US" sz="3200" dirty="0">
                <a:latin typeface="Times New Roman" panose="02020603050405020304" pitchFamily="18" charset="0"/>
              </a:rPr>
              <a:t>elective PCI, current practice emphasizes consideration for pre-treatment with DAPT at least 2 hours before PCI. </a:t>
            </a:r>
          </a:p>
          <a:p>
            <a:pPr marL="0" indent="0">
              <a:buNone/>
            </a:pPr>
            <a:r>
              <a:rPr lang="en-US" sz="3200" dirty="0">
                <a:latin typeface="Times New Roman" panose="02020603050405020304" pitchFamily="18" charset="0"/>
              </a:rPr>
              <a:t>3. In patients undergoing elective PCI, clopidogrel (with a loading dose of 600 mg) is the </a:t>
            </a:r>
            <a:r>
              <a:rPr lang="en-CA" sz="3200" dirty="0">
                <a:latin typeface="Times New Roman" panose="02020603050405020304" pitchFamily="18" charset="0"/>
              </a:rPr>
              <a:t>preferred P2Y12 inhibitor.</a:t>
            </a:r>
          </a:p>
          <a:p>
            <a:pPr marL="0" indent="0">
              <a:buNone/>
            </a:pPr>
            <a:endParaRPr lang="en-CA" sz="3200" dirty="0"/>
          </a:p>
          <a:p>
            <a:endParaRPr lang="en-CA" dirty="0"/>
          </a:p>
        </p:txBody>
      </p:sp>
      <p:sp>
        <p:nvSpPr>
          <p:cNvPr id="6" name="Content Placeholder 5">
            <a:extLst>
              <a:ext uri="{FF2B5EF4-FFF2-40B4-BE49-F238E27FC236}">
                <a16:creationId xmlns:a16="http://schemas.microsoft.com/office/drawing/2014/main" id="{FA38E821-3A1B-CF8F-2155-4A14731D263F}"/>
              </a:ext>
            </a:extLst>
          </p:cNvPr>
          <p:cNvSpPr>
            <a:spLocks noGrp="1"/>
          </p:cNvSpPr>
          <p:nvPr>
            <p:ph idx="1"/>
          </p:nvPr>
        </p:nvSpPr>
        <p:spPr/>
        <p:txBody>
          <a:bodyPr/>
          <a:lstStyle/>
          <a:p>
            <a:r>
              <a:rPr lang="en-US" sz="4400" dirty="0"/>
              <a:t>Values and Preferences</a:t>
            </a:r>
            <a:endParaRPr lang="en-CA" dirty="0"/>
          </a:p>
        </p:txBody>
      </p:sp>
      <p:sp>
        <p:nvSpPr>
          <p:cNvPr id="7" name="Date Placeholder 6">
            <a:extLst>
              <a:ext uri="{FF2B5EF4-FFF2-40B4-BE49-F238E27FC236}">
                <a16:creationId xmlns:a16="http://schemas.microsoft.com/office/drawing/2014/main" id="{0814DCFA-9744-7E07-DBA6-0F4D2FE39D4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2410636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AD84B6-7547-EA4A-DA52-A48FD9F4CBF0}"/>
              </a:ext>
            </a:extLst>
          </p:cNvPr>
          <p:cNvSpPr>
            <a:spLocks noGrp="1"/>
          </p:cNvSpPr>
          <p:nvPr>
            <p:ph type="body" sz="quarter" idx="14"/>
          </p:nvPr>
        </p:nvSpPr>
        <p:spPr/>
        <p:txBody>
          <a:bodyPr>
            <a:normAutofit fontScale="70000" lnSpcReduction="20000"/>
          </a:bodyPr>
          <a:lstStyle/>
          <a:p>
            <a:pPr marL="0" indent="0">
              <a:buNone/>
            </a:pPr>
            <a:r>
              <a:rPr lang="en-US" sz="3200" dirty="0">
                <a:latin typeface="Times New Roman" panose="02020603050405020304" pitchFamily="18" charset="0"/>
              </a:rPr>
              <a:t>4. In patients undergoing PCI for ACS (regardless of need for pre-treatment), loading doses are required for P2Y12 inhibitors - Ticagrelor 180 mg, Prasugrel 60 mg and Clopidogrel 600 mg (except for STEMI treated with fibrinolysis), with maintenance </a:t>
            </a:r>
            <a:r>
              <a:rPr lang="en-CA" sz="3200" dirty="0">
                <a:latin typeface="Times New Roman" panose="02020603050405020304" pitchFamily="18" charset="0"/>
              </a:rPr>
              <a:t>doses instituted thereafter.  </a:t>
            </a:r>
          </a:p>
          <a:p>
            <a:pPr marL="0" indent="0">
              <a:buNone/>
            </a:pPr>
            <a:r>
              <a:rPr lang="en-US" sz="3200" dirty="0">
                <a:latin typeface="Times New Roman" panose="02020603050405020304" pitchFamily="18" charset="0"/>
              </a:rPr>
              <a:t>5. Clopidogrel is the P2Y12 inhibitor that has been the most studied in patients undergoing </a:t>
            </a:r>
            <a:r>
              <a:rPr lang="en-CA" sz="3200" dirty="0">
                <a:latin typeface="Times New Roman" panose="02020603050405020304" pitchFamily="18" charset="0"/>
              </a:rPr>
              <a:t>elective PCI. </a:t>
            </a:r>
          </a:p>
          <a:p>
            <a:pPr marL="0" indent="0">
              <a:buNone/>
            </a:pPr>
            <a:r>
              <a:rPr lang="en-US" sz="3200" dirty="0">
                <a:latin typeface="Times New Roman" panose="02020603050405020304" pitchFamily="18" charset="0"/>
              </a:rPr>
              <a:t>6. Pre-treatment with P2Y12 inhibitor for NSTEMI depends on local practice and needs to be individualized based on access to catheterization laboratory. </a:t>
            </a:r>
          </a:p>
          <a:p>
            <a:pPr marL="0" indent="0">
              <a:buNone/>
            </a:pPr>
            <a:r>
              <a:rPr lang="en-US" sz="3200" dirty="0">
                <a:latin typeface="Times New Roman" panose="02020603050405020304" pitchFamily="18" charset="0"/>
              </a:rPr>
              <a:t>7. If the suspicion of a coronary anatomy requiring CABG is high before coronary angiography in ACS, it is reasonable to not pre-treat with a P2Y12 inhibitor even if the expected delay for the procedure is &gt;24 hours. </a:t>
            </a:r>
          </a:p>
          <a:p>
            <a:pPr marL="0" indent="0">
              <a:buNone/>
            </a:pPr>
            <a:r>
              <a:rPr lang="en-US" sz="3200" dirty="0">
                <a:latin typeface="Times New Roman" panose="02020603050405020304" pitchFamily="18" charset="0"/>
              </a:rPr>
              <a:t>8. Routine pre-loading with clopidogrel-based DAPT (300 mg) at the time of fibrinolysis (the only P2Y12 inhibitor of choice) and before coronary angiography is usually performed in patients undergoing reperfusion with a </a:t>
            </a:r>
            <a:r>
              <a:rPr lang="en-US" sz="3200" dirty="0" err="1">
                <a:latin typeface="Times New Roman" panose="02020603050405020304" pitchFamily="18" charset="0"/>
              </a:rPr>
              <a:t>pharmacoinvasive</a:t>
            </a:r>
            <a:r>
              <a:rPr lang="en-US" sz="3200" dirty="0">
                <a:latin typeface="Times New Roman" panose="02020603050405020304" pitchFamily="18" charset="0"/>
              </a:rPr>
              <a:t> approach for </a:t>
            </a:r>
            <a:r>
              <a:rPr lang="en-CA" sz="3200" dirty="0">
                <a:latin typeface="Times New Roman" panose="02020603050405020304" pitchFamily="18" charset="0"/>
              </a:rPr>
              <a:t>STEMI.</a:t>
            </a:r>
            <a:endParaRPr lang="en-CA" sz="3200" dirty="0"/>
          </a:p>
          <a:p>
            <a:endParaRPr lang="en-CA" dirty="0"/>
          </a:p>
        </p:txBody>
      </p:sp>
      <p:sp>
        <p:nvSpPr>
          <p:cNvPr id="5" name="Date Placeholder 4">
            <a:extLst>
              <a:ext uri="{FF2B5EF4-FFF2-40B4-BE49-F238E27FC236}">
                <a16:creationId xmlns:a16="http://schemas.microsoft.com/office/drawing/2014/main" id="{EE2E3407-BA5C-FF7F-CAEC-03AAB6D7DE7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2136330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92507C5-4DFD-8E62-DA1E-1A54E3A758F7}"/>
              </a:ext>
            </a:extLst>
          </p:cNvPr>
          <p:cNvSpPr>
            <a:spLocks noGrp="1"/>
          </p:cNvSpPr>
          <p:nvPr>
            <p:ph type="title"/>
          </p:nvPr>
        </p:nvSpPr>
        <p:spPr>
          <a:xfrm>
            <a:off x="609600" y="519262"/>
            <a:ext cx="10972800" cy="3519338"/>
          </a:xfrm>
        </p:spPr>
        <p:txBody>
          <a:bodyPr/>
          <a:lstStyle/>
          <a:p>
            <a:r>
              <a:rPr lang="en-US" dirty="0"/>
              <a:t>Peri-operative and longer-term APT management in patients requiring coronary artery</a:t>
            </a:r>
            <a:br>
              <a:rPr lang="en-US" dirty="0"/>
            </a:br>
            <a:r>
              <a:rPr lang="en-US" dirty="0"/>
              <a:t>bypass graft (CABG) surgery</a:t>
            </a:r>
            <a:br>
              <a:rPr lang="en-CA" dirty="0"/>
            </a:br>
            <a:endParaRPr lang="en-CA" dirty="0"/>
          </a:p>
        </p:txBody>
      </p:sp>
      <p:sp>
        <p:nvSpPr>
          <p:cNvPr id="7" name="Date Placeholder 6">
            <a:extLst>
              <a:ext uri="{FF2B5EF4-FFF2-40B4-BE49-F238E27FC236}">
                <a16:creationId xmlns:a16="http://schemas.microsoft.com/office/drawing/2014/main" id="{2F848E0C-4E5A-8367-FB7F-B97443D7D14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2315051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1F74A6A-9408-E350-7B93-7E333AF48FD3}"/>
              </a:ext>
            </a:extLst>
          </p:cNvPr>
          <p:cNvSpPr>
            <a:spLocks noGrp="1"/>
          </p:cNvSpPr>
          <p:nvPr>
            <p:ph idx="1"/>
          </p:nvPr>
        </p:nvSpPr>
        <p:spPr/>
        <p:txBody>
          <a:bodyPr/>
          <a:lstStyle/>
          <a:p>
            <a:r>
              <a:rPr lang="en-US" dirty="0"/>
              <a:t>Speakers</a:t>
            </a:r>
            <a:endParaRPr lang="en-CA" dirty="0"/>
          </a:p>
        </p:txBody>
      </p:sp>
      <p:sp>
        <p:nvSpPr>
          <p:cNvPr id="10" name="TextBox 9">
            <a:extLst>
              <a:ext uri="{FF2B5EF4-FFF2-40B4-BE49-F238E27FC236}">
                <a16:creationId xmlns:a16="http://schemas.microsoft.com/office/drawing/2014/main" id="{532EF7B0-4547-F8D7-63CC-8C39FA6C24F7}"/>
              </a:ext>
            </a:extLst>
          </p:cNvPr>
          <p:cNvSpPr txBox="1"/>
          <p:nvPr/>
        </p:nvSpPr>
        <p:spPr>
          <a:xfrm>
            <a:off x="2638424" y="4941249"/>
            <a:ext cx="3239190" cy="738664"/>
          </a:xfrm>
          <a:prstGeom prst="rect">
            <a:avLst/>
          </a:prstGeom>
          <a:noFill/>
        </p:spPr>
        <p:txBody>
          <a:bodyPr wrap="square" rtlCol="0">
            <a:spAutoFit/>
          </a:bodyPr>
          <a:lstStyle/>
          <a:p>
            <a:pPr algn="ctr"/>
            <a:r>
              <a:rPr lang="en-US" sz="1400" b="1" dirty="0"/>
              <a:t>Stephen Fremes MD MSc FRCS</a:t>
            </a:r>
          </a:p>
          <a:p>
            <a:pPr algn="ctr"/>
            <a:r>
              <a:rPr lang="en-US" sz="1400" dirty="0"/>
              <a:t>Cardiac Surgeon</a:t>
            </a:r>
          </a:p>
          <a:p>
            <a:pPr algn="ctr"/>
            <a:r>
              <a:rPr lang="en-US" sz="1400" dirty="0"/>
              <a:t>Sunnybrook HSC, University of Toronto</a:t>
            </a:r>
          </a:p>
        </p:txBody>
      </p:sp>
      <p:pic>
        <p:nvPicPr>
          <p:cNvPr id="7" name="Picture 6">
            <a:extLst>
              <a:ext uri="{FF2B5EF4-FFF2-40B4-BE49-F238E27FC236}">
                <a16:creationId xmlns:a16="http://schemas.microsoft.com/office/drawing/2014/main" id="{CADB5A62-263E-1BAE-4002-76E850B67276}"/>
              </a:ext>
            </a:extLst>
          </p:cNvPr>
          <p:cNvPicPr>
            <a:picLocks noChangeAspect="1"/>
          </p:cNvPicPr>
          <p:nvPr/>
        </p:nvPicPr>
        <p:blipFill>
          <a:blip r:embed="rId3"/>
          <a:stretch>
            <a:fillRect/>
          </a:stretch>
        </p:blipFill>
        <p:spPr>
          <a:xfrm>
            <a:off x="2399610" y="1127425"/>
            <a:ext cx="3696390" cy="3836080"/>
          </a:xfrm>
          <a:prstGeom prst="rect">
            <a:avLst/>
          </a:prstGeom>
        </p:spPr>
      </p:pic>
      <p:sp>
        <p:nvSpPr>
          <p:cNvPr id="4" name="TextBox 3">
            <a:extLst>
              <a:ext uri="{FF2B5EF4-FFF2-40B4-BE49-F238E27FC236}">
                <a16:creationId xmlns:a16="http://schemas.microsoft.com/office/drawing/2014/main" id="{A8D3D02C-3A58-317F-E756-84B8AF3C7025}"/>
              </a:ext>
            </a:extLst>
          </p:cNvPr>
          <p:cNvSpPr txBox="1"/>
          <p:nvPr/>
        </p:nvSpPr>
        <p:spPr>
          <a:xfrm>
            <a:off x="6477000" y="2606747"/>
            <a:ext cx="3276600" cy="1200329"/>
          </a:xfrm>
          <a:prstGeom prst="rect">
            <a:avLst/>
          </a:prstGeom>
          <a:noFill/>
        </p:spPr>
        <p:txBody>
          <a:bodyPr wrap="square" rtlCol="0">
            <a:spAutoFit/>
          </a:bodyPr>
          <a:lstStyle/>
          <a:p>
            <a:r>
              <a:rPr lang="fr-CA" dirty="0"/>
              <a:t>Co-leads:</a:t>
            </a:r>
          </a:p>
          <a:p>
            <a:r>
              <a:rPr lang="fr-CA" dirty="0"/>
              <a:t>-Dr. Derek F. So</a:t>
            </a:r>
          </a:p>
          <a:p>
            <a:r>
              <a:rPr lang="fr-CA" dirty="0"/>
              <a:t>-Dr. Stephen </a:t>
            </a:r>
            <a:r>
              <a:rPr lang="fr-CA" dirty="0" err="1"/>
              <a:t>Fremes</a:t>
            </a:r>
            <a:endParaRPr lang="fr-CA" dirty="0"/>
          </a:p>
          <a:p>
            <a:endParaRPr lang="fr-CA" dirty="0"/>
          </a:p>
        </p:txBody>
      </p:sp>
      <p:sp>
        <p:nvSpPr>
          <p:cNvPr id="11" name="Date Placeholder 10">
            <a:extLst>
              <a:ext uri="{FF2B5EF4-FFF2-40B4-BE49-F238E27FC236}">
                <a16:creationId xmlns:a16="http://schemas.microsoft.com/office/drawing/2014/main" id="{60E17887-94A7-335E-3FF7-C079FC016E5C}"/>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177310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5DC621-4386-E9BB-C1F4-8A534904B4FE}"/>
              </a:ext>
            </a:extLst>
          </p:cNvPr>
          <p:cNvSpPr>
            <a:spLocks noGrp="1"/>
          </p:cNvSpPr>
          <p:nvPr>
            <p:ph type="body" sz="quarter" idx="14"/>
          </p:nvPr>
        </p:nvSpPr>
        <p:spPr/>
        <p:txBody>
          <a:bodyPr/>
          <a:lstStyle/>
          <a:p>
            <a:endParaRPr lang="en-CA" dirty="0"/>
          </a:p>
        </p:txBody>
      </p:sp>
      <p:graphicFrame>
        <p:nvGraphicFramePr>
          <p:cNvPr id="5" name="Content Placeholder 4">
            <a:extLst>
              <a:ext uri="{FF2B5EF4-FFF2-40B4-BE49-F238E27FC236}">
                <a16:creationId xmlns:a16="http://schemas.microsoft.com/office/drawing/2014/main" id="{41785EFF-CD56-C409-B061-074B9681B99A}"/>
              </a:ext>
            </a:extLst>
          </p:cNvPr>
          <p:cNvGraphicFramePr>
            <a:graphicFrameLocks noGrp="1"/>
          </p:cNvGraphicFramePr>
          <p:nvPr>
            <p:ph idx="1"/>
            <p:extLst>
              <p:ext uri="{D42A27DB-BD31-4B8C-83A1-F6EECF244321}">
                <p14:modId xmlns:p14="http://schemas.microsoft.com/office/powerpoint/2010/main" val="3109254074"/>
              </p:ext>
            </p:extLst>
          </p:nvPr>
        </p:nvGraphicFramePr>
        <p:xfrm>
          <a:off x="762000" y="1687547"/>
          <a:ext cx="10358436" cy="3217308"/>
        </p:xfrm>
        <a:graphic>
          <a:graphicData uri="http://schemas.openxmlformats.org/drawingml/2006/table">
            <a:tbl>
              <a:tblPr firstRow="1" firstCol="1" bandRow="1" bandCol="1"/>
              <a:tblGrid>
                <a:gridCol w="2589609">
                  <a:extLst>
                    <a:ext uri="{9D8B030D-6E8A-4147-A177-3AD203B41FA5}">
                      <a16:colId xmlns:a16="http://schemas.microsoft.com/office/drawing/2014/main" val="3421900221"/>
                    </a:ext>
                  </a:extLst>
                </a:gridCol>
                <a:gridCol w="2589609">
                  <a:extLst>
                    <a:ext uri="{9D8B030D-6E8A-4147-A177-3AD203B41FA5}">
                      <a16:colId xmlns:a16="http://schemas.microsoft.com/office/drawing/2014/main" val="3930612734"/>
                    </a:ext>
                  </a:extLst>
                </a:gridCol>
                <a:gridCol w="2589609">
                  <a:extLst>
                    <a:ext uri="{9D8B030D-6E8A-4147-A177-3AD203B41FA5}">
                      <a16:colId xmlns:a16="http://schemas.microsoft.com/office/drawing/2014/main" val="3690388887"/>
                    </a:ext>
                  </a:extLst>
                </a:gridCol>
                <a:gridCol w="2589609">
                  <a:extLst>
                    <a:ext uri="{9D8B030D-6E8A-4147-A177-3AD203B41FA5}">
                      <a16:colId xmlns:a16="http://schemas.microsoft.com/office/drawing/2014/main" val="741246740"/>
                    </a:ext>
                  </a:extLst>
                </a:gridCol>
              </a:tblGrid>
              <a:tr h="478685">
                <a:tc>
                  <a:txBody>
                    <a:bodyPr/>
                    <a:lstStyle/>
                    <a:p>
                      <a:pPr algn="ctr" fontAlgn="ctr"/>
                      <a:endParaRPr lang="en-CA" sz="1500" b="1" i="0" u="none" strike="noStrike" dirty="0">
                        <a:solidFill>
                          <a:srgbClr val="000000"/>
                        </a:solidFill>
                        <a:effectLst/>
                        <a:latin typeface="Calibri" panose="020F0502020204030204" pitchFamily="34" charset="0"/>
                      </a:endParaRP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algn="ctr" rtl="0" fontAlgn="ctr"/>
                      <a:r>
                        <a:rPr lang="en-US" sz="1500" b="1" i="0" u="none" strike="noStrike" dirty="0">
                          <a:solidFill>
                            <a:srgbClr val="FFFFFF"/>
                          </a:solidFill>
                          <a:effectLst/>
                          <a:latin typeface="Calibri" panose="020F0502020204030204" pitchFamily="34" charset="0"/>
                        </a:rPr>
                        <a:t>Any direct financial payments including receipt of honoraria</a:t>
                      </a: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algn="ctr" rtl="0" fontAlgn="ctr"/>
                      <a:r>
                        <a:rPr lang="en-US" sz="1500" b="1" i="0" u="none" strike="noStrike" dirty="0">
                          <a:solidFill>
                            <a:srgbClr val="FFFFFF"/>
                          </a:solidFill>
                          <a:effectLst/>
                          <a:latin typeface="Calibri" panose="020F0502020204030204" pitchFamily="34" charset="0"/>
                        </a:rPr>
                        <a:t>Membership on advisory boards or speaker’s bureaus</a:t>
                      </a: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algn="ctr" rtl="0" fontAlgn="ctr"/>
                      <a:r>
                        <a:rPr lang="en-US" sz="1500" b="1" i="0" u="none" strike="noStrike" dirty="0">
                          <a:solidFill>
                            <a:srgbClr val="FFFFFF"/>
                          </a:solidFill>
                          <a:effectLst/>
                          <a:latin typeface="Calibri" panose="020F0502020204030204" pitchFamily="34" charset="0"/>
                        </a:rPr>
                        <a:t>Funded grants or clinical trials</a:t>
                      </a: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extLst>
                  <a:ext uri="{0D108BD9-81ED-4DB2-BD59-A6C34878D82A}">
                    <a16:rowId xmlns:a16="http://schemas.microsoft.com/office/drawing/2014/main" val="642407032"/>
                  </a:ext>
                </a:extLst>
              </a:tr>
              <a:tr h="321739">
                <a:tc>
                  <a:txBody>
                    <a:bodyPr/>
                    <a:lstStyle/>
                    <a:p>
                      <a:pPr algn="ctr" fontAlgn="b"/>
                      <a:r>
                        <a:rPr lang="en-CA" sz="1500" b="1" i="0" u="none" strike="noStrike" dirty="0">
                          <a:solidFill>
                            <a:srgbClr val="000000"/>
                          </a:solidFill>
                          <a:effectLst/>
                          <a:latin typeface="Calibri"/>
                        </a:rPr>
                        <a:t>Kevin Bainey</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fontAlgn="b"/>
                      <a:r>
                        <a:rPr lang="en-CA" sz="1500" b="0" i="0" u="none" strike="noStrike" dirty="0">
                          <a:solidFill>
                            <a:srgbClr val="000000"/>
                          </a:solidFill>
                          <a:effectLst/>
                          <a:latin typeface="Calibri"/>
                        </a:rPr>
                        <a:t>None</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fontAlgn="b"/>
                      <a:r>
                        <a:rPr lang="en-CA" sz="1500" b="0" i="0" u="none" strike="noStrike" dirty="0">
                          <a:solidFill>
                            <a:srgbClr val="000000"/>
                          </a:solidFill>
                          <a:effectLst/>
                          <a:latin typeface="Calibri" panose="020F0502020204030204" pitchFamily="34" charset="0"/>
                        </a:rPr>
                        <a:t>None</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fontAlgn="b"/>
                      <a:r>
                        <a:rPr lang="en-CA" sz="1500" b="0" i="0" u="none" strike="noStrike" dirty="0">
                          <a:solidFill>
                            <a:srgbClr val="000000"/>
                          </a:solidFill>
                          <a:effectLst/>
                          <a:latin typeface="Calibri"/>
                        </a:rPr>
                        <a:t>AstraZeneca, Bayer, Boston Scientific</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2287621339"/>
                  </a:ext>
                </a:extLst>
              </a:tr>
              <a:tr h="792578">
                <a:tc>
                  <a:txBody>
                    <a:bodyPr/>
                    <a:lstStyle/>
                    <a:p>
                      <a:pPr algn="ctr" rtl="0" fontAlgn="ctr"/>
                      <a:r>
                        <a:rPr lang="en-CA" sz="1500" b="1" i="0" u="none" strike="noStrike" dirty="0">
                          <a:solidFill>
                            <a:srgbClr val="000000"/>
                          </a:solidFill>
                          <a:effectLst/>
                          <a:latin typeface="Calibri" panose="020F0502020204030204" pitchFamily="34" charset="0"/>
                        </a:rPr>
                        <a:t>Guillaume Marquis-Gravel</a:t>
                      </a: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rtl="0" fontAlgn="ctr"/>
                      <a:r>
                        <a:rPr lang="en-CA" sz="1500" b="0" i="0" u="none" strike="noStrike" dirty="0">
                          <a:solidFill>
                            <a:srgbClr val="000000"/>
                          </a:solidFill>
                          <a:effectLst/>
                          <a:latin typeface="+mn-lt"/>
                        </a:rPr>
                        <a:t>None</a:t>
                      </a:r>
                      <a:endParaRPr lang="en-CA" sz="1500" b="0" i="0" u="none" strike="noStrike" dirty="0">
                        <a:solidFill>
                          <a:srgbClr val="000000"/>
                        </a:solidFill>
                        <a:effectLst/>
                        <a:latin typeface="Calibri"/>
                      </a:endParaRP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fontAlgn="ctr"/>
                      <a:r>
                        <a:rPr lang="en-CA" sz="1500" b="0" i="0" u="none" strike="noStrike" dirty="0">
                          <a:solidFill>
                            <a:srgbClr val="000000"/>
                          </a:solidFill>
                          <a:effectLst/>
                          <a:latin typeface="Calibri" panose="020F0502020204030204" pitchFamily="34" charset="0"/>
                        </a:rPr>
                        <a:t>Novartis, JAMP Pharma, </a:t>
                      </a:r>
                      <a:r>
                        <a:rPr lang="en-CA" sz="1500" b="0" i="0" u="none" strike="noStrike" dirty="0" err="1">
                          <a:solidFill>
                            <a:srgbClr val="000000"/>
                          </a:solidFill>
                          <a:effectLst/>
                          <a:latin typeface="Calibri" panose="020F0502020204030204" pitchFamily="34" charset="0"/>
                        </a:rPr>
                        <a:t>Servier</a:t>
                      </a:r>
                      <a:r>
                        <a:rPr lang="en-CA" sz="1500" b="0" i="0" u="none" strike="noStrike" dirty="0">
                          <a:solidFill>
                            <a:srgbClr val="000000"/>
                          </a:solidFill>
                          <a:effectLst/>
                          <a:latin typeface="Calibri" panose="020F0502020204030204" pitchFamily="34" charset="0"/>
                        </a:rPr>
                        <a:t>, KYE, </a:t>
                      </a:r>
                      <a:r>
                        <a:rPr lang="en-CA" sz="1500" b="0" i="0" u="none" strike="noStrike" dirty="0" err="1">
                          <a:solidFill>
                            <a:srgbClr val="000000"/>
                          </a:solidFill>
                          <a:effectLst/>
                          <a:latin typeface="Calibri" panose="020F0502020204030204" pitchFamily="34" charset="0"/>
                        </a:rPr>
                        <a:t>Pharmascience</a:t>
                      </a:r>
                      <a:r>
                        <a:rPr lang="en-CA" sz="1500" b="0" i="0" u="none" strike="noStrike" dirty="0">
                          <a:solidFill>
                            <a:srgbClr val="000000"/>
                          </a:solidFill>
                          <a:effectLst/>
                          <a:latin typeface="Calibri" panose="020F0502020204030204" pitchFamily="34" charset="0"/>
                        </a:rPr>
                        <a:t>, Boston Scientific,, Bayer, KYE, HLS</a:t>
                      </a: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fontAlgn="ctr"/>
                      <a:r>
                        <a:rPr lang="en-CA" sz="1500" b="0" i="0" u="none" strike="noStrike" dirty="0">
                          <a:solidFill>
                            <a:srgbClr val="000000"/>
                          </a:solidFill>
                          <a:effectLst/>
                          <a:latin typeface="Calibri"/>
                        </a:rPr>
                        <a:t>Bayer, Boston Scientific</a:t>
                      </a:r>
                      <a:endParaRPr lang="en-CA" sz="1500" b="0" i="0" u="none" strike="noStrike" dirty="0">
                        <a:solidFill>
                          <a:srgbClr val="000000"/>
                        </a:solidFill>
                        <a:effectLst/>
                        <a:latin typeface="Calibri" panose="020F0502020204030204" pitchFamily="34" charset="0"/>
                      </a:endParaRP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961939178"/>
                  </a:ext>
                </a:extLst>
              </a:tr>
              <a:tr h="164793">
                <a:tc>
                  <a:txBody>
                    <a:bodyPr/>
                    <a:lstStyle/>
                    <a:p>
                      <a:pPr algn="ctr" rtl="0" fontAlgn="ctr"/>
                      <a:r>
                        <a:rPr lang="en-CA" sz="1500" b="1" i="0" u="none" strike="noStrike" dirty="0">
                          <a:solidFill>
                            <a:srgbClr val="000000"/>
                          </a:solidFill>
                          <a:effectLst/>
                          <a:latin typeface="Calibri"/>
                        </a:rPr>
                        <a:t>David Bewick​</a:t>
                      </a: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rtl="0" fontAlgn="ctr"/>
                      <a:r>
                        <a:rPr lang="en-CA" sz="1500" b="0" i="0" u="none" strike="noStrike" dirty="0">
                          <a:solidFill>
                            <a:srgbClr val="000000"/>
                          </a:solidFill>
                          <a:effectLst/>
                          <a:latin typeface="Calibri"/>
                        </a:rPr>
                        <a:t>None​</a:t>
                      </a: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rtl="0" fontAlgn="ctr"/>
                      <a:r>
                        <a:rPr lang="en-CA" sz="1500" b="0" i="0" u="none" strike="noStrike" dirty="0">
                          <a:solidFill>
                            <a:srgbClr val="000000"/>
                          </a:solidFill>
                          <a:effectLst/>
                          <a:latin typeface="Calibri" panose="020F0502020204030204" pitchFamily="34" charset="0"/>
                        </a:rPr>
                        <a:t>N/A​</a:t>
                      </a: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rtl="0" fontAlgn="ctr"/>
                      <a:r>
                        <a:rPr lang="en-CA" sz="1500" b="0" i="0" u="none" strike="noStrike" dirty="0">
                          <a:solidFill>
                            <a:srgbClr val="000000"/>
                          </a:solidFill>
                          <a:effectLst/>
                          <a:latin typeface="Calibri"/>
                        </a:rPr>
                        <a:t>None​</a:t>
                      </a:r>
                    </a:p>
                  </a:txBody>
                  <a:tcPr marL="8036" marR="8036" marT="8036" marB="0"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471587705"/>
                  </a:ext>
                </a:extLst>
              </a:tr>
              <a:tr h="321738">
                <a:tc>
                  <a:txBody>
                    <a:bodyPr/>
                    <a:lstStyle/>
                    <a:p>
                      <a:pPr lvl="0" algn="ctr">
                        <a:buNone/>
                      </a:pPr>
                      <a:r>
                        <a:rPr lang="en-CA" sz="1500" b="1" i="0" u="none" strike="noStrike" dirty="0">
                          <a:solidFill>
                            <a:srgbClr val="000000"/>
                          </a:solidFill>
                          <a:effectLst/>
                          <a:latin typeface="Calibri"/>
                        </a:rPr>
                        <a:t>Laurie-Anne Boivin-Proulx​</a:t>
                      </a:r>
                      <a:endParaRPr lang="en-US"/>
                    </a:p>
                  </a:txBody>
                  <a:tcPr marL="8035" marR="8035" marT="8035" marB="0" anchor="ctr">
                    <a:lnL w="12700">
                      <a:solidFill>
                        <a:srgbClr val="19305C"/>
                      </a:solidFill>
                    </a:lnL>
                    <a:lnR w="12700">
                      <a:solidFill>
                        <a:srgbClr val="19305C"/>
                      </a:solidFill>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lvl="0" algn="ctr">
                        <a:buNone/>
                      </a:pPr>
                      <a:r>
                        <a:rPr lang="en-CA" sz="1500" b="0" i="0" u="none" strike="noStrike" dirty="0">
                          <a:solidFill>
                            <a:srgbClr val="000000"/>
                          </a:solidFill>
                          <a:effectLst/>
                          <a:latin typeface="Calibri"/>
                        </a:rPr>
                        <a:t>None​</a:t>
                      </a:r>
                      <a:endParaRPr lang="en-US"/>
                    </a:p>
                  </a:txBody>
                  <a:tcPr marL="8035" marR="8035" marT="8035" marB="0" anchor="ctr">
                    <a:lnL w="12700">
                      <a:solidFill>
                        <a:srgbClr val="19305C"/>
                      </a:solidFill>
                    </a:lnL>
                    <a:lnR w="12700">
                      <a:solidFill>
                        <a:srgbClr val="19305C"/>
                      </a:solidFill>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lvl="0" algn="ctr">
                        <a:buNone/>
                      </a:pPr>
                      <a:r>
                        <a:rPr lang="en-CA" sz="1500" b="0" i="0" u="none" strike="noStrike" dirty="0">
                          <a:solidFill>
                            <a:srgbClr val="000000"/>
                          </a:solidFill>
                          <a:effectLst/>
                          <a:latin typeface="Calibri"/>
                        </a:rPr>
                        <a:t>None​</a:t>
                      </a:r>
                      <a:endParaRPr lang="en-US"/>
                    </a:p>
                  </a:txBody>
                  <a:tcPr marL="8035" marR="8035" marT="8035" marB="0" anchor="ctr">
                    <a:lnL w="12700">
                      <a:solidFill>
                        <a:srgbClr val="19305C"/>
                      </a:solidFill>
                    </a:lnL>
                    <a:lnR w="12700">
                      <a:solidFill>
                        <a:srgbClr val="19305C"/>
                      </a:solidFill>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lvl="0" algn="ctr">
                        <a:buNone/>
                      </a:pPr>
                      <a:r>
                        <a:rPr lang="en-CA" sz="1500" b="0" i="0" u="none" strike="noStrike" dirty="0">
                          <a:solidFill>
                            <a:srgbClr val="000000"/>
                          </a:solidFill>
                          <a:effectLst/>
                          <a:latin typeface="Calibri"/>
                        </a:rPr>
                        <a:t>None​</a:t>
                      </a:r>
                      <a:endParaRPr lang="en-US"/>
                    </a:p>
                  </a:txBody>
                  <a:tcPr marL="8035" marR="8035" marT="8035" marB="0" anchor="ctr">
                    <a:lnL w="12700">
                      <a:solidFill>
                        <a:srgbClr val="19305C"/>
                      </a:solidFill>
                    </a:lnL>
                    <a:lnR w="12700">
                      <a:solidFill>
                        <a:srgbClr val="19305C"/>
                      </a:solidFill>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93739037"/>
                  </a:ext>
                </a:extLst>
              </a:tr>
              <a:tr h="321738">
                <a:tc>
                  <a:txBody>
                    <a:bodyPr/>
                    <a:lstStyle/>
                    <a:p>
                      <a:pPr lvl="0" algn="ctr">
                        <a:buNone/>
                      </a:pPr>
                      <a:r>
                        <a:rPr lang="en-CA" sz="1500" b="1" i="0" u="none" strike="noStrike" dirty="0">
                          <a:solidFill>
                            <a:srgbClr val="000000"/>
                          </a:solidFill>
                          <a:effectLst/>
                          <a:latin typeface="Calibri"/>
                        </a:rPr>
                        <a:t>Stephen </a:t>
                      </a:r>
                      <a:r>
                        <a:rPr lang="en-CA" sz="1500" b="1" i="0" u="none" strike="noStrike" err="1">
                          <a:solidFill>
                            <a:srgbClr val="000000"/>
                          </a:solidFill>
                          <a:effectLst/>
                          <a:latin typeface="Calibri"/>
                        </a:rPr>
                        <a:t>Fremes</a:t>
                      </a:r>
                      <a:r>
                        <a:rPr lang="en-CA" sz="1500" b="1" i="0" u="none" strike="noStrike" dirty="0">
                          <a:solidFill>
                            <a:srgbClr val="000000"/>
                          </a:solidFill>
                          <a:effectLst/>
                          <a:latin typeface="Calibri"/>
                        </a:rPr>
                        <a:t>​</a:t>
                      </a:r>
                      <a:endParaRPr lang="en-US"/>
                    </a:p>
                  </a:txBody>
                  <a:tcPr marL="8035" marR="8035" marT="8035" marB="0" anchor="ctr">
                    <a:lnL w="12700">
                      <a:solidFill>
                        <a:srgbClr val="19305C"/>
                      </a:solidFill>
                    </a:lnL>
                    <a:lnR w="12700">
                      <a:solidFill>
                        <a:srgbClr val="19305C"/>
                      </a:solidFill>
                    </a:lnR>
                    <a:lnT w="12700">
                      <a:solidFill>
                        <a:srgbClr val="19305C"/>
                      </a:solidFill>
                    </a:lnT>
                    <a:lnB w="12700" cap="flat" cmpd="sng" algn="ctr">
                      <a:solidFill>
                        <a:srgbClr val="19305C"/>
                      </a:solidFill>
                      <a:prstDash val="solid"/>
                      <a:round/>
                      <a:headEnd type="none" w="med" len="med"/>
                      <a:tailEnd type="none" w="med" len="med"/>
                    </a:lnB>
                  </a:tcPr>
                </a:tc>
                <a:tc>
                  <a:txBody>
                    <a:bodyPr/>
                    <a:lstStyle/>
                    <a:p>
                      <a:pPr lvl="0" algn="ctr">
                        <a:buNone/>
                      </a:pPr>
                      <a:r>
                        <a:rPr lang="en-CA" sz="1500" b="0" i="0" u="none" strike="noStrike" dirty="0">
                          <a:solidFill>
                            <a:srgbClr val="000000"/>
                          </a:solidFill>
                          <a:effectLst/>
                          <a:latin typeface="Calibri"/>
                        </a:rPr>
                        <a:t>None​</a:t>
                      </a:r>
                      <a:endParaRPr lang="en-US" dirty="0"/>
                    </a:p>
                  </a:txBody>
                  <a:tcPr marL="8035" marR="8035" marT="8035" marB="0" anchor="ctr">
                    <a:lnL w="12700">
                      <a:solidFill>
                        <a:srgbClr val="19305C"/>
                      </a:solidFill>
                    </a:lnL>
                    <a:lnR w="12700">
                      <a:solidFill>
                        <a:srgbClr val="19305C"/>
                      </a:solidFill>
                    </a:lnR>
                    <a:lnT w="12700">
                      <a:solidFill>
                        <a:srgbClr val="19305C"/>
                      </a:solidFill>
                    </a:lnT>
                    <a:lnB w="12700" cap="flat" cmpd="sng" algn="ctr">
                      <a:solidFill>
                        <a:srgbClr val="19305C"/>
                      </a:solidFill>
                      <a:prstDash val="solid"/>
                      <a:round/>
                      <a:headEnd type="none" w="med" len="med"/>
                      <a:tailEnd type="none" w="med" len="med"/>
                    </a:lnB>
                  </a:tcPr>
                </a:tc>
                <a:tc>
                  <a:txBody>
                    <a:bodyPr/>
                    <a:lstStyle/>
                    <a:p>
                      <a:pPr lvl="0" algn="ctr">
                        <a:buNone/>
                      </a:pPr>
                      <a:r>
                        <a:rPr lang="en-CA" sz="1500" b="0" i="0" u="none" strike="noStrike" err="1">
                          <a:solidFill>
                            <a:srgbClr val="000000"/>
                          </a:solidFill>
                          <a:effectLst/>
                          <a:latin typeface="Calibri"/>
                        </a:rPr>
                        <a:t>Polypid</a:t>
                      </a:r>
                      <a:r>
                        <a:rPr lang="en-CA" sz="1500" b="0" i="0" u="none" strike="noStrike" dirty="0">
                          <a:solidFill>
                            <a:srgbClr val="000000"/>
                          </a:solidFill>
                          <a:effectLst/>
                          <a:latin typeface="Calibri"/>
                        </a:rPr>
                        <a:t>​</a:t>
                      </a:r>
                      <a:endParaRPr lang="en-US"/>
                    </a:p>
                  </a:txBody>
                  <a:tcPr marL="8035" marR="8035" marT="8035" marB="0" anchor="ctr">
                    <a:lnL w="12700">
                      <a:solidFill>
                        <a:srgbClr val="19305C"/>
                      </a:solidFill>
                    </a:lnL>
                    <a:lnR w="12700">
                      <a:solidFill>
                        <a:srgbClr val="19305C"/>
                      </a:solidFill>
                    </a:lnR>
                    <a:lnT w="12700">
                      <a:solidFill>
                        <a:srgbClr val="19305C"/>
                      </a:solidFill>
                    </a:lnT>
                    <a:lnB w="12700" cap="flat" cmpd="sng" algn="ctr">
                      <a:solidFill>
                        <a:srgbClr val="19305C"/>
                      </a:solidFill>
                      <a:prstDash val="solid"/>
                      <a:round/>
                      <a:headEnd type="none" w="med" len="med"/>
                      <a:tailEnd type="none" w="med" len="med"/>
                    </a:lnB>
                  </a:tcPr>
                </a:tc>
                <a:tc>
                  <a:txBody>
                    <a:bodyPr/>
                    <a:lstStyle/>
                    <a:p>
                      <a:pPr lvl="0" algn="ctr">
                        <a:buNone/>
                      </a:pPr>
                      <a:r>
                        <a:rPr lang="en-CA" sz="1500" b="0" i="0" u="none" strike="noStrike" baseline="0" noProof="0" dirty="0">
                          <a:solidFill>
                            <a:srgbClr val="000000"/>
                          </a:solidFill>
                          <a:effectLst/>
                          <a:latin typeface="Calibri"/>
                        </a:rPr>
                        <a:t>Boston Scientific; Medtronic; CIHR-ODIN (1 month ticagrelor + aspirin vs aspirin for graft patency)</a:t>
                      </a:r>
                      <a:endParaRPr lang="en-US" dirty="0"/>
                    </a:p>
                  </a:txBody>
                  <a:tcPr marL="8035" marR="8035" marT="8035" marB="0" anchor="ctr">
                    <a:lnL w="12700">
                      <a:solidFill>
                        <a:srgbClr val="19305C"/>
                      </a:solidFill>
                    </a:lnL>
                    <a:lnR w="12700">
                      <a:solidFill>
                        <a:srgbClr val="19305C"/>
                      </a:solidFill>
                    </a:lnR>
                    <a:lnT w="12700">
                      <a:solidFill>
                        <a:srgbClr val="19305C"/>
                      </a:solidFill>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3380853640"/>
                  </a:ext>
                </a:extLst>
              </a:tr>
            </a:tbl>
          </a:graphicData>
        </a:graphic>
      </p:graphicFrame>
      <p:sp>
        <p:nvSpPr>
          <p:cNvPr id="8" name="Content Placeholder 4">
            <a:extLst>
              <a:ext uri="{FF2B5EF4-FFF2-40B4-BE49-F238E27FC236}">
                <a16:creationId xmlns:a16="http://schemas.microsoft.com/office/drawing/2014/main" id="{1A71C3EA-49F0-1C51-9AD8-373CB6A58A9C}"/>
              </a:ext>
            </a:extLst>
          </p:cNvPr>
          <p:cNvSpPr txBox="1">
            <a:spLocks/>
          </p:cNvSpPr>
          <p:nvPr/>
        </p:nvSpPr>
        <p:spPr>
          <a:xfrm>
            <a:off x="609600" y="297053"/>
            <a:ext cx="10357647" cy="729179"/>
          </a:xfrm>
          <a:prstGeom prst="rect">
            <a:avLst/>
          </a:prstGeom>
        </p:spPr>
        <p:txBody>
          <a:bodyPr/>
          <a:lstStyle>
            <a:lvl1pPr marL="0" indent="0" algn="l" defTabSz="609570" rtl="0" eaLnBrk="1" latinLnBrk="0" hangingPunct="1">
              <a:spcBef>
                <a:spcPct val="20000"/>
              </a:spcBef>
              <a:buFont typeface="Arial"/>
              <a:buNone/>
              <a:defRPr sz="3733" b="0" kern="1200">
                <a:solidFill>
                  <a:schemeClr val="tx1"/>
                </a:solidFill>
                <a:latin typeface="+mn-lt"/>
                <a:ea typeface="+mn-ea"/>
                <a:cs typeface="+mn-cs"/>
              </a:defRPr>
            </a:lvl1pPr>
            <a:lvl2pPr marL="609569" indent="0" algn="l" defTabSz="609570" rtl="0" eaLnBrk="1" latinLnBrk="0" hangingPunct="1">
              <a:spcBef>
                <a:spcPct val="20000"/>
              </a:spcBef>
              <a:buFont typeface="Arial"/>
              <a:buNone/>
              <a:defRPr sz="3733" kern="1200">
                <a:solidFill>
                  <a:schemeClr val="tx1"/>
                </a:solidFill>
                <a:latin typeface="+mn-lt"/>
                <a:ea typeface="+mn-ea"/>
                <a:cs typeface="+mn-cs"/>
              </a:defRPr>
            </a:lvl2pPr>
            <a:lvl3pPr marL="1523923" indent="-304784" algn="l" defTabSz="60957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4pPr>
            <a:lvl5pPr marL="274306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Conflict of Interest</a:t>
            </a:r>
            <a:endParaRPr lang="en-CA" dirty="0"/>
          </a:p>
        </p:txBody>
      </p:sp>
      <p:sp>
        <p:nvSpPr>
          <p:cNvPr id="9" name="Date Placeholder 8">
            <a:extLst>
              <a:ext uri="{FF2B5EF4-FFF2-40B4-BE49-F238E27FC236}">
                <a16:creationId xmlns:a16="http://schemas.microsoft.com/office/drawing/2014/main" id="{27EC3F92-B712-2482-AC35-D1721DEA434C}"/>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9242964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EA08C58-85CC-184F-D341-32CE0E571652}"/>
              </a:ext>
            </a:extLst>
          </p:cNvPr>
          <p:cNvSpPr>
            <a:spLocks noGrp="1"/>
          </p:cNvSpPr>
          <p:nvPr>
            <p:ph type="body" sz="quarter" idx="14"/>
          </p:nvPr>
        </p:nvSpPr>
        <p:spPr/>
        <p:txBody>
          <a:bodyPr/>
          <a:lstStyle/>
          <a:p>
            <a:endParaRPr lang="en-CA" dirty="0"/>
          </a:p>
        </p:txBody>
      </p:sp>
      <p:sp>
        <p:nvSpPr>
          <p:cNvPr id="4" name="Content Placeholder 3">
            <a:extLst>
              <a:ext uri="{FF2B5EF4-FFF2-40B4-BE49-F238E27FC236}">
                <a16:creationId xmlns:a16="http://schemas.microsoft.com/office/drawing/2014/main" id="{4C9796A9-ADE0-8978-576C-40ABDBD549E1}"/>
              </a:ext>
            </a:extLst>
          </p:cNvPr>
          <p:cNvSpPr>
            <a:spLocks noGrp="1"/>
          </p:cNvSpPr>
          <p:nvPr>
            <p:ph idx="1"/>
          </p:nvPr>
        </p:nvSpPr>
        <p:spPr/>
        <p:txBody>
          <a:bodyPr/>
          <a:lstStyle/>
          <a:p>
            <a:r>
              <a:rPr lang="en-US" dirty="0"/>
              <a:t>Conflict of Interest</a:t>
            </a:r>
            <a:endParaRPr lang="en-CA" dirty="0"/>
          </a:p>
        </p:txBody>
      </p:sp>
      <p:graphicFrame>
        <p:nvGraphicFramePr>
          <p:cNvPr id="7" name="Table 6">
            <a:extLst>
              <a:ext uri="{FF2B5EF4-FFF2-40B4-BE49-F238E27FC236}">
                <a16:creationId xmlns:a16="http://schemas.microsoft.com/office/drawing/2014/main" id="{E4058B6C-AB80-4DB6-DD2C-36424D6F8F0C}"/>
              </a:ext>
            </a:extLst>
          </p:cNvPr>
          <p:cNvGraphicFramePr>
            <a:graphicFrameLocks/>
          </p:cNvGraphicFramePr>
          <p:nvPr>
            <p:extLst>
              <p:ext uri="{D42A27DB-BD31-4B8C-83A1-F6EECF244321}">
                <p14:modId xmlns:p14="http://schemas.microsoft.com/office/powerpoint/2010/main" val="1047738802"/>
              </p:ext>
            </p:extLst>
          </p:nvPr>
        </p:nvGraphicFramePr>
        <p:xfrm>
          <a:off x="1853267" y="2071767"/>
          <a:ext cx="8485472" cy="1363680"/>
        </p:xfrm>
        <a:graphic>
          <a:graphicData uri="http://schemas.openxmlformats.org/drawingml/2006/table">
            <a:tbl>
              <a:tblPr firstRow="1" firstCol="1" bandRow="1" bandCol="1">
                <a:tableStyleId>{5A111915-BE36-4E01-A7E5-04B1672EAD32}</a:tableStyleId>
              </a:tblPr>
              <a:tblGrid>
                <a:gridCol w="2074543">
                  <a:extLst>
                    <a:ext uri="{9D8B030D-6E8A-4147-A177-3AD203B41FA5}">
                      <a16:colId xmlns:a16="http://schemas.microsoft.com/office/drawing/2014/main" val="3003182203"/>
                    </a:ext>
                  </a:extLst>
                </a:gridCol>
                <a:gridCol w="2270491">
                  <a:extLst>
                    <a:ext uri="{9D8B030D-6E8A-4147-A177-3AD203B41FA5}">
                      <a16:colId xmlns:a16="http://schemas.microsoft.com/office/drawing/2014/main" val="230789228"/>
                    </a:ext>
                  </a:extLst>
                </a:gridCol>
                <a:gridCol w="2096653">
                  <a:extLst>
                    <a:ext uri="{9D8B030D-6E8A-4147-A177-3AD203B41FA5}">
                      <a16:colId xmlns:a16="http://schemas.microsoft.com/office/drawing/2014/main" val="1171031962"/>
                    </a:ext>
                  </a:extLst>
                </a:gridCol>
                <a:gridCol w="2043785">
                  <a:extLst>
                    <a:ext uri="{9D8B030D-6E8A-4147-A177-3AD203B41FA5}">
                      <a16:colId xmlns:a16="http://schemas.microsoft.com/office/drawing/2014/main" val="3328036950"/>
                    </a:ext>
                  </a:extLst>
                </a:gridCol>
              </a:tblGrid>
              <a:tr h="699685">
                <a:tc>
                  <a:txBody>
                    <a:bodyPr/>
                    <a:lstStyle/>
                    <a:p>
                      <a:pPr>
                        <a:lnSpc>
                          <a:spcPct val="85000"/>
                        </a:lnSpc>
                        <a:spcAft>
                          <a:spcPts val="300"/>
                        </a:spcAft>
                      </a:pP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Any direct financial payments including receipt of honoraria</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Membership on advisory boards or speaker’s bureaus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Funded grants or clinical trials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extLst>
                  <a:ext uri="{0D108BD9-81ED-4DB2-BD59-A6C34878D82A}">
                    <a16:rowId xmlns:a16="http://schemas.microsoft.com/office/drawing/2014/main" val="3963853567"/>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baseline="0" dirty="0"/>
                        <a:t>Stephen Fremes</a:t>
                      </a:r>
                    </a:p>
                    <a:p>
                      <a:pPr marL="0" marR="0" lvl="0" indent="0" algn="ctr" defTabSz="914400" rtl="0" eaLnBrk="1" fontAlgn="auto" latinLnBrk="0" hangingPunct="1">
                        <a:lnSpc>
                          <a:spcPct val="85000"/>
                        </a:lnSpc>
                        <a:spcBef>
                          <a:spcPts val="0"/>
                        </a:spcBef>
                        <a:spcAft>
                          <a:spcPts val="300"/>
                        </a:spcAft>
                        <a:buClrTx/>
                        <a:buSzTx/>
                        <a:buFontTx/>
                        <a:buNone/>
                        <a:tabLst/>
                        <a:defRPr/>
                      </a:pPr>
                      <a:endParaRPr lang="en-CA" sz="1500" b="1" baseline="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err="1"/>
                        <a:t>Polypid</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lvl="0" algn="ctr">
                        <a:buNone/>
                      </a:pPr>
                      <a:r>
                        <a:rPr lang="en-CA" sz="1500" b="0" i="0" u="none" strike="noStrike" baseline="0" noProof="0" dirty="0">
                          <a:solidFill>
                            <a:srgbClr val="000000"/>
                          </a:solidFill>
                          <a:effectLst/>
                          <a:latin typeface="+mn-lt"/>
                        </a:rPr>
                        <a:t>Boston Scientific; Medtronic; CIHR-ODIN</a:t>
                      </a:r>
                      <a:endParaRPr lang="en-US" sz="16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187640076"/>
                  </a:ext>
                </a:extLst>
              </a:tr>
            </a:tbl>
          </a:graphicData>
        </a:graphic>
      </p:graphicFrame>
      <p:sp>
        <p:nvSpPr>
          <p:cNvPr id="6" name="Date Placeholder 5">
            <a:extLst>
              <a:ext uri="{FF2B5EF4-FFF2-40B4-BE49-F238E27FC236}">
                <a16:creationId xmlns:a16="http://schemas.microsoft.com/office/drawing/2014/main" id="{516F549F-7AA8-E1E3-6091-D68AC5A7445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5961711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E045DE6-68E9-0D25-4146-37380D4FCA31}"/>
              </a:ext>
            </a:extLst>
          </p:cNvPr>
          <p:cNvSpPr>
            <a:spLocks noGrp="1"/>
          </p:cNvSpPr>
          <p:nvPr>
            <p:ph type="body" sz="quarter" idx="14"/>
          </p:nvPr>
        </p:nvSpPr>
        <p:spPr/>
        <p:txBody>
          <a:bodyPr/>
          <a:lstStyle/>
          <a:p>
            <a:pPr marL="457200" indent="-457200">
              <a:buFont typeface="Arial" panose="020B0604020202020204" pitchFamily="34" charset="0"/>
              <a:buChar char="•"/>
            </a:pPr>
            <a:r>
              <a:rPr lang="en-US" dirty="0"/>
              <a:t>74 </a:t>
            </a:r>
            <a:r>
              <a:rPr lang="en-US" dirty="0" err="1"/>
              <a:t>y.o</a:t>
            </a:r>
            <a:r>
              <a:rPr lang="en-US" dirty="0"/>
              <a:t>. female</a:t>
            </a:r>
          </a:p>
          <a:p>
            <a:pPr marL="457200" indent="-457200">
              <a:buFont typeface="Arial" panose="020B0604020202020204" pitchFamily="34" charset="0"/>
              <a:buChar char="•"/>
            </a:pPr>
            <a:r>
              <a:rPr lang="en-US" dirty="0"/>
              <a:t>Past medical history: DM on oral meds, hypertension, hyperlipidemia</a:t>
            </a:r>
          </a:p>
          <a:p>
            <a:pPr marL="457200" indent="-457200">
              <a:buFont typeface="Arial" panose="020B0604020202020204" pitchFamily="34" charset="0"/>
              <a:buChar char="•"/>
            </a:pPr>
            <a:r>
              <a:rPr lang="en-US" dirty="0"/>
              <a:t>Presents Killip 1 NSTEMI and is loaded with ticagrelor and aspirin</a:t>
            </a:r>
          </a:p>
          <a:p>
            <a:pPr marL="457200" indent="-457200">
              <a:buFont typeface="Arial" panose="020B0604020202020204" pitchFamily="34" charset="0"/>
              <a:buChar char="•"/>
            </a:pPr>
            <a:r>
              <a:rPr lang="en-US" dirty="0"/>
              <a:t>Cath: 70% left main; 90% proximal RCA (dominant)</a:t>
            </a:r>
          </a:p>
          <a:p>
            <a:pPr marL="457200" indent="-457200">
              <a:buFont typeface="Arial" panose="020B0604020202020204" pitchFamily="34" charset="0"/>
              <a:buChar char="•"/>
            </a:pPr>
            <a:r>
              <a:rPr lang="en-US" dirty="0"/>
              <a:t>Heart Team: urgent surgery recommended</a:t>
            </a:r>
          </a:p>
        </p:txBody>
      </p:sp>
      <p:sp>
        <p:nvSpPr>
          <p:cNvPr id="3" name="Content Placeholder 2">
            <a:extLst>
              <a:ext uri="{FF2B5EF4-FFF2-40B4-BE49-F238E27FC236}">
                <a16:creationId xmlns:a16="http://schemas.microsoft.com/office/drawing/2014/main" id="{BB5B4CBE-7180-6602-451F-8C53276FDE85}"/>
              </a:ext>
            </a:extLst>
          </p:cNvPr>
          <p:cNvSpPr>
            <a:spLocks noGrp="1"/>
          </p:cNvSpPr>
          <p:nvPr>
            <p:ph idx="1"/>
          </p:nvPr>
        </p:nvSpPr>
        <p:spPr/>
        <p:txBody>
          <a:bodyPr>
            <a:normAutofit/>
          </a:bodyPr>
          <a:lstStyle/>
          <a:p>
            <a:r>
              <a:rPr lang="en-US" dirty="0"/>
              <a:t>Patient Awaiting CABG</a:t>
            </a:r>
            <a:endParaRPr lang="en-CA" dirty="0"/>
          </a:p>
        </p:txBody>
      </p:sp>
      <p:sp>
        <p:nvSpPr>
          <p:cNvPr id="6" name="Date Placeholder 5">
            <a:extLst>
              <a:ext uri="{FF2B5EF4-FFF2-40B4-BE49-F238E27FC236}">
                <a16:creationId xmlns:a16="http://schemas.microsoft.com/office/drawing/2014/main" id="{4FC65AAA-ADB7-9D66-F18E-AF19ED36594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7224793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E639355-A26A-1413-2259-FC51FD918EDE}"/>
              </a:ext>
            </a:extLst>
          </p:cNvPr>
          <p:cNvSpPr>
            <a:spLocks noGrp="1"/>
          </p:cNvSpPr>
          <p:nvPr>
            <p:ph type="body" sz="quarter" idx="14"/>
          </p:nvPr>
        </p:nvSpPr>
        <p:spPr/>
        <p:txBody>
          <a:bodyPr/>
          <a:lstStyle/>
          <a:p>
            <a:pPr marL="0" indent="0">
              <a:buNone/>
            </a:pPr>
            <a:r>
              <a:rPr lang="en-CA" dirty="0"/>
              <a:t>What would you do with the antiplatelet medications prior to CABG?</a:t>
            </a:r>
          </a:p>
          <a:p>
            <a:pPr marL="457188" lvl="1" indent="0">
              <a:buNone/>
            </a:pPr>
            <a:r>
              <a:rPr lang="en-CA" dirty="0"/>
              <a:t>A) Stop ticagrelor for a minimum of 5-7 days </a:t>
            </a:r>
          </a:p>
          <a:p>
            <a:pPr marL="457188" lvl="1" indent="0">
              <a:buNone/>
            </a:pPr>
            <a:r>
              <a:rPr lang="en-CA" dirty="0"/>
              <a:t>B) Stop ticagrelor for 2-3 days</a:t>
            </a:r>
          </a:p>
          <a:p>
            <a:pPr marL="457188" lvl="1" indent="0">
              <a:buNone/>
            </a:pPr>
            <a:r>
              <a:rPr lang="en-CA" dirty="0"/>
              <a:t>C) Maintain ticagrelor and operate within the next 48 hours  because the ischemic risk &gt;&gt; bleeding risk</a:t>
            </a:r>
          </a:p>
          <a:p>
            <a:pPr marL="457188" lvl="1" indent="0">
              <a:buNone/>
            </a:pPr>
            <a:endParaRPr lang="en-CA" dirty="0"/>
          </a:p>
          <a:p>
            <a:pPr marL="457188" lvl="1" indent="0">
              <a:buNone/>
            </a:pPr>
            <a:endParaRPr lang="en-CA" dirty="0"/>
          </a:p>
          <a:p>
            <a:endParaRPr lang="en-CA" dirty="0"/>
          </a:p>
        </p:txBody>
      </p:sp>
      <p:sp>
        <p:nvSpPr>
          <p:cNvPr id="6" name="Title 2">
            <a:extLst>
              <a:ext uri="{FF2B5EF4-FFF2-40B4-BE49-F238E27FC236}">
                <a16:creationId xmlns:a16="http://schemas.microsoft.com/office/drawing/2014/main" id="{4C9E1D1A-1A7A-0726-35F3-09F8B193CB21}"/>
              </a:ext>
            </a:extLst>
          </p:cNvPr>
          <p:cNvSpPr txBox="1">
            <a:spLocks/>
          </p:cNvSpPr>
          <p:nvPr/>
        </p:nvSpPr>
        <p:spPr>
          <a:xfrm>
            <a:off x="2133600" y="427038"/>
            <a:ext cx="8229600" cy="1143000"/>
          </a:xfrm>
          <a:prstGeom prst="rect">
            <a:avLst/>
          </a:prstGeom>
        </p:spPr>
        <p:txBody>
          <a:bodyPr vert="horz" lIns="91440" tIns="45720" rIns="91440" bIns="45720" rtlCol="0" anchor="ctr">
            <a:normAutofit/>
          </a:bodyPr>
          <a:lstStyle>
            <a:lvl1pPr algn="ctr" defTabSz="914377" rtl="0" eaLnBrk="1" latinLnBrk="0" hangingPunct="1">
              <a:spcBef>
                <a:spcPct val="0"/>
              </a:spcBef>
              <a:buNone/>
              <a:defRPr sz="3600" kern="1200">
                <a:solidFill>
                  <a:schemeClr val="tx1"/>
                </a:solidFill>
                <a:latin typeface="+mj-lt"/>
                <a:ea typeface="+mj-ea"/>
                <a:cs typeface="+mj-cs"/>
              </a:defRPr>
            </a:lvl1pPr>
          </a:lstStyle>
          <a:p>
            <a:endParaRPr lang="en-US" dirty="0"/>
          </a:p>
        </p:txBody>
      </p:sp>
      <p:sp>
        <p:nvSpPr>
          <p:cNvPr id="7" name="Content Placeholder 6">
            <a:extLst>
              <a:ext uri="{FF2B5EF4-FFF2-40B4-BE49-F238E27FC236}">
                <a16:creationId xmlns:a16="http://schemas.microsoft.com/office/drawing/2014/main" id="{C3B7527A-1C41-F8A1-03CE-FCD29EC7439D}"/>
              </a:ext>
            </a:extLst>
          </p:cNvPr>
          <p:cNvSpPr>
            <a:spLocks noGrp="1"/>
          </p:cNvSpPr>
          <p:nvPr>
            <p:ph idx="1"/>
          </p:nvPr>
        </p:nvSpPr>
        <p:spPr/>
        <p:txBody>
          <a:bodyPr/>
          <a:lstStyle/>
          <a:p>
            <a:r>
              <a:rPr lang="en-US" dirty="0"/>
              <a:t>Survey</a:t>
            </a:r>
          </a:p>
          <a:p>
            <a:endParaRPr lang="en-CA" dirty="0"/>
          </a:p>
        </p:txBody>
      </p:sp>
      <p:sp>
        <p:nvSpPr>
          <p:cNvPr id="8" name="Date Placeholder 7">
            <a:extLst>
              <a:ext uri="{FF2B5EF4-FFF2-40B4-BE49-F238E27FC236}">
                <a16:creationId xmlns:a16="http://schemas.microsoft.com/office/drawing/2014/main" id="{30521D68-64F8-5E14-82BA-7C44E753AAD3}"/>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5297187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33D71BC-B767-8E9A-0C7C-65243505CA9F}"/>
              </a:ext>
            </a:extLst>
          </p:cNvPr>
          <p:cNvSpPr>
            <a:spLocks noGrp="1"/>
          </p:cNvSpPr>
          <p:nvPr>
            <p:ph type="body" sz="quarter" idx="14"/>
          </p:nvPr>
        </p:nvSpPr>
        <p:spPr/>
        <p:txBody>
          <a:bodyPr/>
          <a:lstStyle/>
          <a:p>
            <a:pPr algn="ctr"/>
            <a:r>
              <a:rPr lang="en-US" dirty="0"/>
              <a:t>We suggest holding ticagrelor for 2-3 days rather than 5-7 days prior to coronary artery bypass graft surgery (weak recommendation; low quality of evidence).</a:t>
            </a:r>
          </a:p>
          <a:p>
            <a:pPr algn="ctr"/>
            <a:endParaRPr lang="en-CA" dirty="0"/>
          </a:p>
        </p:txBody>
      </p:sp>
      <p:sp>
        <p:nvSpPr>
          <p:cNvPr id="4" name="Content Placeholder 3">
            <a:extLst>
              <a:ext uri="{FF2B5EF4-FFF2-40B4-BE49-F238E27FC236}">
                <a16:creationId xmlns:a16="http://schemas.microsoft.com/office/drawing/2014/main" id="{97887AEF-6B68-6083-F90F-280EE791EDD1}"/>
              </a:ext>
            </a:extLst>
          </p:cNvPr>
          <p:cNvSpPr>
            <a:spLocks noGrp="1"/>
          </p:cNvSpPr>
          <p:nvPr>
            <p:ph idx="1"/>
          </p:nvPr>
        </p:nvSpPr>
        <p:spPr/>
        <p:txBody>
          <a:bodyPr>
            <a:normAutofit/>
          </a:bodyPr>
          <a:lstStyle/>
          <a:p>
            <a:pPr marL="0" indent="0">
              <a:buNone/>
            </a:pPr>
            <a:r>
              <a:rPr lang="en-US" sz="4400" dirty="0"/>
              <a:t>Recommendation</a:t>
            </a:r>
            <a:endParaRPr lang="en-US" dirty="0"/>
          </a:p>
        </p:txBody>
      </p:sp>
      <p:sp>
        <p:nvSpPr>
          <p:cNvPr id="6" name="Date Placeholder 5">
            <a:extLst>
              <a:ext uri="{FF2B5EF4-FFF2-40B4-BE49-F238E27FC236}">
                <a16:creationId xmlns:a16="http://schemas.microsoft.com/office/drawing/2014/main" id="{2D67456B-BF7C-A4E1-8977-9D3383002C71}"/>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2334434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B60D078-0716-C4BA-511F-C447C677A4B2}"/>
              </a:ext>
            </a:extLst>
          </p:cNvPr>
          <p:cNvSpPr>
            <a:spLocks noGrp="1"/>
          </p:cNvSpPr>
          <p:nvPr>
            <p:ph type="body" sz="quarter" idx="14"/>
          </p:nvPr>
        </p:nvSpPr>
        <p:spPr/>
        <p:txBody>
          <a:bodyPr/>
          <a:lstStyle/>
          <a:p>
            <a:pPr marL="0" indent="0" algn="ctr">
              <a:buNone/>
            </a:pPr>
            <a:r>
              <a:rPr lang="en-US" dirty="0"/>
              <a:t>Recognizing the limited evidence, the time from clopidogrel discontinuation to CABG surgery should be based on factors such as coronary anatomy, hemodynamic stability, bleeding risk, and surgical team expertise, with ideal timing anywhere between 2-7 days for patients not requiring urgent CABG surgery.</a:t>
            </a:r>
            <a:endParaRPr lang="en-CA" b="1" dirty="0"/>
          </a:p>
          <a:p>
            <a:endParaRPr lang="fr-CA" dirty="0"/>
          </a:p>
          <a:p>
            <a:endParaRPr lang="en-CA" dirty="0"/>
          </a:p>
        </p:txBody>
      </p:sp>
      <p:sp>
        <p:nvSpPr>
          <p:cNvPr id="3" name="Content Placeholder 2">
            <a:extLst>
              <a:ext uri="{FF2B5EF4-FFF2-40B4-BE49-F238E27FC236}">
                <a16:creationId xmlns:a16="http://schemas.microsoft.com/office/drawing/2014/main" id="{F8668E0D-AA28-0A33-5257-BE714D984BA4}"/>
              </a:ext>
            </a:extLst>
          </p:cNvPr>
          <p:cNvSpPr>
            <a:spLocks noGrp="1"/>
          </p:cNvSpPr>
          <p:nvPr>
            <p:ph idx="1"/>
          </p:nvPr>
        </p:nvSpPr>
        <p:spPr/>
        <p:txBody>
          <a:bodyPr/>
          <a:lstStyle/>
          <a:p>
            <a:r>
              <a:rPr lang="fr-CA" dirty="0"/>
              <a:t>Best Practice </a:t>
            </a:r>
            <a:r>
              <a:rPr lang="fr-CA" dirty="0" err="1"/>
              <a:t>Statement</a:t>
            </a:r>
            <a:endParaRPr lang="fr-CA" dirty="0"/>
          </a:p>
        </p:txBody>
      </p:sp>
      <p:sp>
        <p:nvSpPr>
          <p:cNvPr id="6" name="Date Placeholder 5">
            <a:extLst>
              <a:ext uri="{FF2B5EF4-FFF2-40B4-BE49-F238E27FC236}">
                <a16:creationId xmlns:a16="http://schemas.microsoft.com/office/drawing/2014/main" id="{10F98E52-E8CA-F405-1733-9C90BBC89D64}"/>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1545953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E514E-DA63-4E7A-82C9-DB80A820482F}"/>
              </a:ext>
            </a:extLst>
          </p:cNvPr>
          <p:cNvPicPr>
            <a:picLocks noChangeAspect="1"/>
          </p:cNvPicPr>
          <p:nvPr/>
        </p:nvPicPr>
        <p:blipFill>
          <a:blip r:embed="rId3"/>
          <a:stretch>
            <a:fillRect/>
          </a:stretch>
        </p:blipFill>
        <p:spPr>
          <a:xfrm>
            <a:off x="1828800" y="685801"/>
            <a:ext cx="8721760" cy="5285063"/>
          </a:xfrm>
          <a:prstGeom prst="rect">
            <a:avLst/>
          </a:prstGeom>
        </p:spPr>
      </p:pic>
      <p:sp>
        <p:nvSpPr>
          <p:cNvPr id="3" name="TextBox 2">
            <a:extLst>
              <a:ext uri="{FF2B5EF4-FFF2-40B4-BE49-F238E27FC236}">
                <a16:creationId xmlns:a16="http://schemas.microsoft.com/office/drawing/2014/main" id="{F4E761D9-C142-0442-2221-657DB8112FC1}"/>
              </a:ext>
            </a:extLst>
          </p:cNvPr>
          <p:cNvSpPr txBox="1"/>
          <p:nvPr/>
        </p:nvSpPr>
        <p:spPr>
          <a:xfrm>
            <a:off x="1524000" y="6172199"/>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7" name="Date Placeholder 6">
            <a:extLst>
              <a:ext uri="{FF2B5EF4-FFF2-40B4-BE49-F238E27FC236}">
                <a16:creationId xmlns:a16="http://schemas.microsoft.com/office/drawing/2014/main" id="{DD12B992-4C8B-6199-5063-48DCDB8E7EFA}"/>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6808481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F90531B-432A-C206-36BA-8302DE66FD01}"/>
              </a:ext>
            </a:extLst>
          </p:cNvPr>
          <p:cNvSpPr>
            <a:spLocks noGrp="1"/>
          </p:cNvSpPr>
          <p:nvPr>
            <p:ph type="body" sz="quarter" idx="14"/>
          </p:nvPr>
        </p:nvSpPr>
        <p:spPr/>
        <p:txBody>
          <a:bodyPr>
            <a:normAutofit fontScale="92500" lnSpcReduction="20000"/>
          </a:bodyPr>
          <a:lstStyle/>
          <a:p>
            <a:r>
              <a:rPr lang="fr-CA" b="1" dirty="0" err="1"/>
              <a:t>Ticagrelor</a:t>
            </a:r>
            <a:r>
              <a:rPr lang="fr-CA" b="1" dirty="0"/>
              <a:t>: </a:t>
            </a:r>
          </a:p>
          <a:p>
            <a:pPr lvl="1"/>
            <a:r>
              <a:rPr lang="fr-CA" dirty="0"/>
              <a:t>RAPID CABG trial (n=143)</a:t>
            </a:r>
          </a:p>
          <a:p>
            <a:pPr lvl="1"/>
            <a:r>
              <a:rPr lang="fr-CA" dirty="0"/>
              <a:t>2-3 </a:t>
            </a:r>
            <a:r>
              <a:rPr lang="fr-CA" dirty="0" err="1"/>
              <a:t>day</a:t>
            </a:r>
            <a:r>
              <a:rPr lang="fr-CA" dirty="0"/>
              <a:t> cessation vs 5-7 </a:t>
            </a:r>
            <a:r>
              <a:rPr lang="fr-CA" dirty="0" err="1"/>
              <a:t>days</a:t>
            </a:r>
            <a:endParaRPr lang="fr-CA" dirty="0"/>
          </a:p>
          <a:p>
            <a:pPr lvl="1"/>
            <a:r>
              <a:rPr lang="fr-CA" dirty="0" err="1"/>
              <a:t>Severe</a:t>
            </a:r>
            <a:r>
              <a:rPr lang="fr-CA" dirty="0"/>
              <a:t> or massive </a:t>
            </a:r>
            <a:r>
              <a:rPr lang="fr-CA" dirty="0" err="1"/>
              <a:t>peri-operative</a:t>
            </a:r>
            <a:r>
              <a:rPr lang="fr-CA" dirty="0"/>
              <a:t> </a:t>
            </a:r>
            <a:r>
              <a:rPr lang="fr-CA" dirty="0" err="1"/>
              <a:t>bleeding</a:t>
            </a:r>
            <a:r>
              <a:rPr lang="fr-CA" dirty="0"/>
              <a:t>: 4.6% vs 5.2%</a:t>
            </a:r>
          </a:p>
          <a:p>
            <a:pPr marL="457188" lvl="1" indent="0">
              <a:buNone/>
            </a:pPr>
            <a:r>
              <a:rPr lang="fr-CA" dirty="0"/>
              <a:t>p =0.03 for non-</a:t>
            </a:r>
            <a:r>
              <a:rPr lang="fr-CA" dirty="0" err="1"/>
              <a:t>inferiority</a:t>
            </a:r>
            <a:endParaRPr lang="fr-CA" dirty="0"/>
          </a:p>
          <a:p>
            <a:pPr lvl="1"/>
            <a:r>
              <a:rPr lang="fr-CA" dirty="0"/>
              <a:t>Large </a:t>
            </a:r>
            <a:r>
              <a:rPr lang="fr-CA" dirty="0" err="1"/>
              <a:t>European</a:t>
            </a:r>
            <a:r>
              <a:rPr lang="fr-CA" dirty="0"/>
              <a:t> </a:t>
            </a:r>
            <a:r>
              <a:rPr lang="fr-CA" dirty="0" err="1"/>
              <a:t>registries</a:t>
            </a:r>
            <a:r>
              <a:rPr lang="fr-CA" dirty="0"/>
              <a:t> support 2-3 </a:t>
            </a:r>
            <a:r>
              <a:rPr lang="fr-CA" dirty="0" err="1"/>
              <a:t>day</a:t>
            </a:r>
            <a:r>
              <a:rPr lang="fr-CA" dirty="0"/>
              <a:t> cessation of </a:t>
            </a:r>
            <a:r>
              <a:rPr lang="fr-CA" dirty="0" err="1"/>
              <a:t>ticagrelor</a:t>
            </a:r>
            <a:endParaRPr lang="fr-CA" dirty="0"/>
          </a:p>
          <a:p>
            <a:pPr lvl="1"/>
            <a:endParaRPr lang="fr-CA" b="1" dirty="0"/>
          </a:p>
          <a:p>
            <a:r>
              <a:rPr lang="fr-CA" b="1" dirty="0"/>
              <a:t>Clopidogrel: </a:t>
            </a:r>
          </a:p>
          <a:p>
            <a:pPr lvl="1"/>
            <a:r>
              <a:rPr lang="fr-CA" dirty="0"/>
              <a:t>1 </a:t>
            </a:r>
            <a:r>
              <a:rPr lang="fr-CA" dirty="0" err="1"/>
              <a:t>very</a:t>
            </a:r>
            <a:r>
              <a:rPr lang="fr-CA" dirty="0"/>
              <a:t> </a:t>
            </a:r>
            <a:r>
              <a:rPr lang="fr-CA" dirty="0" err="1"/>
              <a:t>small</a:t>
            </a:r>
            <a:r>
              <a:rPr lang="fr-CA" dirty="0"/>
              <a:t> RCT</a:t>
            </a:r>
          </a:p>
          <a:p>
            <a:pPr lvl="1"/>
            <a:r>
              <a:rPr lang="fr-CA" dirty="0" err="1"/>
              <a:t>Mostly</a:t>
            </a:r>
            <a:r>
              <a:rPr lang="fr-CA" dirty="0"/>
              <a:t> </a:t>
            </a:r>
            <a:r>
              <a:rPr lang="fr-CA" dirty="0" err="1"/>
              <a:t>observational</a:t>
            </a:r>
            <a:r>
              <a:rPr lang="fr-CA" dirty="0"/>
              <a:t> data </a:t>
            </a:r>
          </a:p>
        </p:txBody>
      </p:sp>
      <p:sp>
        <p:nvSpPr>
          <p:cNvPr id="6" name="Content Placeholder 5">
            <a:extLst>
              <a:ext uri="{FF2B5EF4-FFF2-40B4-BE49-F238E27FC236}">
                <a16:creationId xmlns:a16="http://schemas.microsoft.com/office/drawing/2014/main" id="{E61497D7-BCCA-1BE6-CBB2-5774879F0766}"/>
              </a:ext>
            </a:extLst>
          </p:cNvPr>
          <p:cNvSpPr>
            <a:spLocks noGrp="1"/>
          </p:cNvSpPr>
          <p:nvPr>
            <p:ph idx="1"/>
          </p:nvPr>
        </p:nvSpPr>
        <p:spPr/>
        <p:txBody>
          <a:bodyPr/>
          <a:lstStyle/>
          <a:p>
            <a:r>
              <a:rPr lang="fr-CA" dirty="0" err="1"/>
              <a:t>Evidence</a:t>
            </a:r>
            <a:r>
              <a:rPr lang="fr-CA" dirty="0"/>
              <a:t> for </a:t>
            </a:r>
            <a:r>
              <a:rPr lang="fr-CA" dirty="0" err="1"/>
              <a:t>Preoperative</a:t>
            </a:r>
            <a:r>
              <a:rPr lang="fr-CA" dirty="0"/>
              <a:t> Management</a:t>
            </a:r>
            <a:endParaRPr lang="en-CA" dirty="0"/>
          </a:p>
        </p:txBody>
      </p:sp>
      <p:sp>
        <p:nvSpPr>
          <p:cNvPr id="7" name="Date Placeholder 6">
            <a:extLst>
              <a:ext uri="{FF2B5EF4-FFF2-40B4-BE49-F238E27FC236}">
                <a16:creationId xmlns:a16="http://schemas.microsoft.com/office/drawing/2014/main" id="{54A8D5DA-7D90-1F19-3DF4-126FE3DA7CF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4422503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05BAA7D-AC2E-31FD-3541-9F474FA9DD35}"/>
              </a:ext>
            </a:extLst>
          </p:cNvPr>
          <p:cNvSpPr>
            <a:spLocks noGrp="1"/>
          </p:cNvSpPr>
          <p:nvPr>
            <p:ph type="body" sz="quarter" idx="14"/>
          </p:nvPr>
        </p:nvSpPr>
        <p:spPr>
          <a:xfrm>
            <a:off x="609600" y="1371600"/>
            <a:ext cx="7391400" cy="4281849"/>
          </a:xfrm>
        </p:spPr>
        <p:txBody>
          <a:bodyPr/>
          <a:lstStyle/>
          <a:p>
            <a:pPr marL="0" indent="0">
              <a:buNone/>
            </a:pPr>
            <a:r>
              <a:rPr lang="en-US" b="1" dirty="0"/>
              <a:t>Bob: </a:t>
            </a:r>
            <a:r>
              <a:rPr lang="en-US" dirty="0"/>
              <a:t>“What should we do about the anti-platelet meds for the patient in bed 6 who had urgent CABG this morning and was on ticagrelor preop?”</a:t>
            </a:r>
          </a:p>
          <a:p>
            <a:pPr marL="0" indent="0">
              <a:buNone/>
            </a:pPr>
            <a:r>
              <a:rPr lang="en-US" b="1" dirty="0"/>
              <a:t>Gail: </a:t>
            </a:r>
            <a:r>
              <a:rPr lang="en-US" dirty="0"/>
              <a:t>“I have no idea but check out  this issue of CJC – I think they have updated the CPGs”</a:t>
            </a:r>
          </a:p>
          <a:p>
            <a:endParaRPr lang="en-CA" dirty="0"/>
          </a:p>
        </p:txBody>
      </p:sp>
      <p:sp>
        <p:nvSpPr>
          <p:cNvPr id="3" name="Content Placeholder 2">
            <a:extLst>
              <a:ext uri="{FF2B5EF4-FFF2-40B4-BE49-F238E27FC236}">
                <a16:creationId xmlns:a16="http://schemas.microsoft.com/office/drawing/2014/main" id="{BA08A268-D905-BF93-E9E4-70610517B2D4}"/>
              </a:ext>
            </a:extLst>
          </p:cNvPr>
          <p:cNvSpPr>
            <a:spLocks noGrp="1"/>
          </p:cNvSpPr>
          <p:nvPr>
            <p:ph idx="1"/>
          </p:nvPr>
        </p:nvSpPr>
        <p:spPr/>
        <p:txBody>
          <a:bodyPr>
            <a:normAutofit/>
          </a:bodyPr>
          <a:lstStyle/>
          <a:p>
            <a:pPr marL="0" indent="0">
              <a:buNone/>
            </a:pPr>
            <a:r>
              <a:rPr lang="en-US" dirty="0"/>
              <a:t>What to do Postop?</a:t>
            </a:r>
          </a:p>
        </p:txBody>
      </p:sp>
      <p:pic>
        <p:nvPicPr>
          <p:cNvPr id="9" name="Content Placeholder 8" descr="A couple of doctors in scrubs">
            <a:extLst>
              <a:ext uri="{FF2B5EF4-FFF2-40B4-BE49-F238E27FC236}">
                <a16:creationId xmlns:a16="http://schemas.microsoft.com/office/drawing/2014/main" id="{C4A97101-7BEF-685E-9668-6BCAF7356E5B}"/>
              </a:ext>
            </a:extLst>
          </p:cNvPr>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8610600" y="1249542"/>
            <a:ext cx="3451225" cy="4525963"/>
          </a:xfrm>
          <a:prstGeom prst="rect">
            <a:avLst/>
          </a:prstGeom>
        </p:spPr>
      </p:pic>
      <p:sp>
        <p:nvSpPr>
          <p:cNvPr id="6" name="Date Placeholder 5">
            <a:extLst>
              <a:ext uri="{FF2B5EF4-FFF2-40B4-BE49-F238E27FC236}">
                <a16:creationId xmlns:a16="http://schemas.microsoft.com/office/drawing/2014/main" id="{9451E525-D053-3AD7-B7D1-68667D4D7C8F}"/>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322484075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7EB5F2D-76AF-9576-934D-5306F27F0B76}"/>
              </a:ext>
            </a:extLst>
          </p:cNvPr>
          <p:cNvSpPr>
            <a:spLocks noGrp="1"/>
          </p:cNvSpPr>
          <p:nvPr>
            <p:ph type="body" sz="quarter" idx="14"/>
          </p:nvPr>
        </p:nvSpPr>
        <p:spPr/>
        <p:txBody>
          <a:bodyPr/>
          <a:lstStyle/>
          <a:p>
            <a:pPr marL="0" indent="0" algn="ctr">
              <a:buNone/>
            </a:pPr>
            <a:r>
              <a:rPr lang="en-US" dirty="0"/>
              <a:t>We suggest the use of </a:t>
            </a:r>
            <a:r>
              <a:rPr lang="en-US" b="1" dirty="0"/>
              <a:t>DAPT over single antiplatelet therapy</a:t>
            </a:r>
            <a:r>
              <a:rPr lang="en-US" dirty="0"/>
              <a:t> after coronary artery bypass graft surgery with or without ACS (weak recommendation; moderate quality of evidence)</a:t>
            </a:r>
          </a:p>
          <a:p>
            <a:pPr marL="0" indent="0" algn="ctr">
              <a:buNone/>
            </a:pPr>
            <a:endParaRPr lang="en-US" dirty="0"/>
          </a:p>
          <a:p>
            <a:pPr marL="0" indent="0" algn="ctr">
              <a:buNone/>
            </a:pPr>
            <a:r>
              <a:rPr lang="en-US" dirty="0"/>
              <a:t>We suggest using DAPT with </a:t>
            </a:r>
            <a:r>
              <a:rPr lang="en-US" b="1" dirty="0"/>
              <a:t>ticagrelor/prasugrel rather than clopidogrel-based </a:t>
            </a:r>
            <a:r>
              <a:rPr lang="en-US" dirty="0"/>
              <a:t>DAPT in patients with a recent ACS who undergo coronary artery bypass graft surgery (weak recommendation; moderate quality of evidence)</a:t>
            </a:r>
          </a:p>
          <a:p>
            <a:pPr marL="0" indent="0" algn="ctr">
              <a:buNone/>
            </a:pPr>
            <a:endParaRPr lang="en-US" sz="1400" b="1" dirty="0"/>
          </a:p>
          <a:p>
            <a:pPr marL="0" indent="0">
              <a:buNone/>
            </a:pPr>
            <a:endParaRPr lang="en-US" b="1" dirty="0"/>
          </a:p>
          <a:p>
            <a:endParaRPr lang="en-CA" dirty="0"/>
          </a:p>
          <a:p>
            <a:endParaRPr lang="en-CA" dirty="0"/>
          </a:p>
        </p:txBody>
      </p:sp>
      <p:sp>
        <p:nvSpPr>
          <p:cNvPr id="4" name="Content Placeholder 3">
            <a:extLst>
              <a:ext uri="{FF2B5EF4-FFF2-40B4-BE49-F238E27FC236}">
                <a16:creationId xmlns:a16="http://schemas.microsoft.com/office/drawing/2014/main" id="{97887AEF-6B68-6083-F90F-280EE791EDD1}"/>
              </a:ext>
            </a:extLst>
          </p:cNvPr>
          <p:cNvSpPr>
            <a:spLocks noGrp="1"/>
          </p:cNvSpPr>
          <p:nvPr>
            <p:ph idx="1"/>
          </p:nvPr>
        </p:nvSpPr>
        <p:spPr/>
        <p:txBody>
          <a:bodyPr>
            <a:normAutofit/>
          </a:bodyPr>
          <a:lstStyle/>
          <a:p>
            <a:r>
              <a:rPr lang="en-US" dirty="0"/>
              <a:t>Recommendation</a:t>
            </a:r>
            <a:endParaRPr lang="en-CA" dirty="0"/>
          </a:p>
        </p:txBody>
      </p:sp>
      <p:sp>
        <p:nvSpPr>
          <p:cNvPr id="6" name="Date Placeholder 5">
            <a:extLst>
              <a:ext uri="{FF2B5EF4-FFF2-40B4-BE49-F238E27FC236}">
                <a16:creationId xmlns:a16="http://schemas.microsoft.com/office/drawing/2014/main" id="{B91988A4-3C5B-4146-3B96-F1760AD5D3CC}"/>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8057084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DE9613-4582-B39F-9498-A77FDAE36113}"/>
              </a:ext>
            </a:extLst>
          </p:cNvPr>
          <p:cNvSpPr>
            <a:spLocks noGrp="1"/>
          </p:cNvSpPr>
          <p:nvPr>
            <p:ph type="body" sz="quarter" idx="14"/>
          </p:nvPr>
        </p:nvSpPr>
        <p:spPr/>
        <p:txBody>
          <a:bodyPr/>
          <a:lstStyle/>
          <a:p>
            <a:pPr marL="0" indent="0" algn="ctr">
              <a:buNone/>
            </a:pPr>
            <a:r>
              <a:rPr lang="en-US" b="1" dirty="0"/>
              <a:t>Values and Preferences:  </a:t>
            </a:r>
            <a:r>
              <a:rPr lang="en-US" dirty="0"/>
              <a:t>Large mortality benefits with Ticagrelor/Prasugrel vs Clopidogrel based DAPT were observed in CABG subgroups of the PLATO and TRITON-TIMI-38 RCTS, despite the fact that these were mostly PCI trials and in which CABG was a post-randomization variable.</a:t>
            </a:r>
          </a:p>
          <a:p>
            <a:endParaRPr lang="en-US" b="1" dirty="0"/>
          </a:p>
          <a:p>
            <a:endParaRPr lang="en-CA" dirty="0"/>
          </a:p>
        </p:txBody>
      </p:sp>
      <p:sp>
        <p:nvSpPr>
          <p:cNvPr id="6" name="Content Placeholder 5">
            <a:extLst>
              <a:ext uri="{FF2B5EF4-FFF2-40B4-BE49-F238E27FC236}">
                <a16:creationId xmlns:a16="http://schemas.microsoft.com/office/drawing/2014/main" id="{D4D46F3A-EE0D-BD16-5DA3-2D8B4CC94935}"/>
              </a:ext>
            </a:extLst>
          </p:cNvPr>
          <p:cNvSpPr>
            <a:spLocks noGrp="1"/>
          </p:cNvSpPr>
          <p:nvPr>
            <p:ph idx="1"/>
          </p:nvPr>
        </p:nvSpPr>
        <p:spPr/>
        <p:txBody>
          <a:bodyPr/>
          <a:lstStyle/>
          <a:p>
            <a:r>
              <a:rPr lang="en-US" dirty="0"/>
              <a:t>Values and preferences</a:t>
            </a:r>
            <a:endParaRPr lang="en-CA" dirty="0"/>
          </a:p>
        </p:txBody>
      </p:sp>
      <p:sp>
        <p:nvSpPr>
          <p:cNvPr id="7" name="Date Placeholder 6">
            <a:extLst>
              <a:ext uri="{FF2B5EF4-FFF2-40B4-BE49-F238E27FC236}">
                <a16:creationId xmlns:a16="http://schemas.microsoft.com/office/drawing/2014/main" id="{8D466F3C-B38E-04A8-E180-46F6F75CB690}"/>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058235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C0BE65F-E076-10B1-2445-213C0939929A}"/>
              </a:ext>
            </a:extLst>
          </p:cNvPr>
          <p:cNvSpPr>
            <a:spLocks noGrp="1"/>
          </p:cNvSpPr>
          <p:nvPr>
            <p:ph type="body" sz="quarter" idx="14"/>
          </p:nvPr>
        </p:nvSpPr>
        <p:spPr/>
        <p:txBody>
          <a:bodyPr/>
          <a:lstStyle/>
          <a:p>
            <a:endParaRPr lang="en-CA"/>
          </a:p>
        </p:txBody>
      </p:sp>
      <p:graphicFrame>
        <p:nvGraphicFramePr>
          <p:cNvPr id="4" name="Content Placeholder 3">
            <a:extLst>
              <a:ext uri="{FF2B5EF4-FFF2-40B4-BE49-F238E27FC236}">
                <a16:creationId xmlns:a16="http://schemas.microsoft.com/office/drawing/2014/main" id="{1DBB2BE5-5CD8-11A3-F031-ADBF5FBF50F8}"/>
              </a:ext>
            </a:extLst>
          </p:cNvPr>
          <p:cNvGraphicFramePr>
            <a:graphicFrameLocks noGrp="1"/>
          </p:cNvGraphicFramePr>
          <p:nvPr>
            <p:ph idx="1"/>
            <p:extLst>
              <p:ext uri="{D42A27DB-BD31-4B8C-83A1-F6EECF244321}">
                <p14:modId xmlns:p14="http://schemas.microsoft.com/office/powerpoint/2010/main" val="1399169534"/>
              </p:ext>
            </p:extLst>
          </p:nvPr>
        </p:nvGraphicFramePr>
        <p:xfrm>
          <a:off x="1066800" y="2060923"/>
          <a:ext cx="10358436" cy="2736153"/>
        </p:xfrm>
        <a:graphic>
          <a:graphicData uri="http://schemas.openxmlformats.org/drawingml/2006/table">
            <a:tbl>
              <a:tblPr firstRow="1" firstCol="1" bandRow="1" bandCol="1"/>
              <a:tblGrid>
                <a:gridCol w="2589609">
                  <a:extLst>
                    <a:ext uri="{9D8B030D-6E8A-4147-A177-3AD203B41FA5}">
                      <a16:colId xmlns:a16="http://schemas.microsoft.com/office/drawing/2014/main" val="232690185"/>
                    </a:ext>
                  </a:extLst>
                </a:gridCol>
                <a:gridCol w="2589609">
                  <a:extLst>
                    <a:ext uri="{9D8B030D-6E8A-4147-A177-3AD203B41FA5}">
                      <a16:colId xmlns:a16="http://schemas.microsoft.com/office/drawing/2014/main" val="3057717711"/>
                    </a:ext>
                  </a:extLst>
                </a:gridCol>
                <a:gridCol w="2589609">
                  <a:extLst>
                    <a:ext uri="{9D8B030D-6E8A-4147-A177-3AD203B41FA5}">
                      <a16:colId xmlns:a16="http://schemas.microsoft.com/office/drawing/2014/main" val="3655103793"/>
                    </a:ext>
                  </a:extLst>
                </a:gridCol>
                <a:gridCol w="2589609">
                  <a:extLst>
                    <a:ext uri="{9D8B030D-6E8A-4147-A177-3AD203B41FA5}">
                      <a16:colId xmlns:a16="http://schemas.microsoft.com/office/drawing/2014/main" val="2860600382"/>
                    </a:ext>
                  </a:extLst>
                </a:gridCol>
              </a:tblGrid>
              <a:tr h="313892">
                <a:tc>
                  <a:txBody>
                    <a:bodyPr/>
                    <a:lstStyle/>
                    <a:p>
                      <a:pPr algn="ctr" fontAlgn="ctr"/>
                      <a:endParaRPr lang="en-CA" sz="1500" b="1" i="0" u="none" strike="noStrike" dirty="0">
                        <a:solidFill>
                          <a:srgbClr val="000000"/>
                        </a:solidFill>
                        <a:effectLst/>
                        <a:latin typeface="Calibri" panose="020F0502020204030204" pitchFamily="34" charset="0"/>
                      </a:endParaRPr>
                    </a:p>
                  </a:txBody>
                  <a:tcPr marL="8036" marR="8036" marT="8036" marB="0" anchor="ctr">
                    <a:lnL>
                      <a:noFill/>
                    </a:lnL>
                    <a:lnR>
                      <a:noFill/>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algn="ctr" rtl="0" fontAlgn="ctr"/>
                      <a:r>
                        <a:rPr lang="en-US" sz="1500" b="1" i="0" u="none" strike="noStrike" dirty="0">
                          <a:solidFill>
                            <a:srgbClr val="FFFFFF"/>
                          </a:solidFill>
                          <a:effectLst/>
                          <a:latin typeface="Calibri" panose="020F0502020204030204" pitchFamily="34" charset="0"/>
                        </a:rPr>
                        <a:t>Any direct financial payments including receipt of honoraria</a:t>
                      </a:r>
                    </a:p>
                  </a:txBody>
                  <a:tcPr marL="8036" marR="8036" marT="8036" marB="0" anchor="ctr">
                    <a:lnL>
                      <a:noFill/>
                    </a:lnL>
                    <a:lnR>
                      <a:noFill/>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algn="ctr" rtl="0" fontAlgn="ctr"/>
                      <a:r>
                        <a:rPr lang="en-US" sz="1500" b="1" i="0" u="none" strike="noStrike" dirty="0">
                          <a:solidFill>
                            <a:srgbClr val="FFFFFF"/>
                          </a:solidFill>
                          <a:effectLst/>
                          <a:latin typeface="Calibri" panose="020F0502020204030204" pitchFamily="34" charset="0"/>
                        </a:rPr>
                        <a:t>Membership on advisory boards or speaker’s bureaus</a:t>
                      </a:r>
                    </a:p>
                  </a:txBody>
                  <a:tcPr marL="8036" marR="8036" marT="8036" marB="0" anchor="ctr">
                    <a:lnL>
                      <a:noFill/>
                    </a:lnL>
                    <a:lnR>
                      <a:noFill/>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algn="ctr" rtl="0" fontAlgn="ctr"/>
                      <a:r>
                        <a:rPr lang="en-US" sz="1500" b="1" i="0" u="none" strike="noStrike" dirty="0">
                          <a:solidFill>
                            <a:srgbClr val="FFFFFF"/>
                          </a:solidFill>
                          <a:effectLst/>
                          <a:latin typeface="Calibri" panose="020F0502020204030204" pitchFamily="34" charset="0"/>
                        </a:rPr>
                        <a:t>Funded grants or clinical trials</a:t>
                      </a:r>
                    </a:p>
                  </a:txBody>
                  <a:tcPr marL="8036" marR="8036" marT="8036" marB="0" anchor="ctr">
                    <a:lnL>
                      <a:noFill/>
                    </a:lnL>
                    <a:lnR>
                      <a:noFill/>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extLst>
                  <a:ext uri="{0D108BD9-81ED-4DB2-BD59-A6C34878D82A}">
                    <a16:rowId xmlns:a16="http://schemas.microsoft.com/office/drawing/2014/main" val="717935055"/>
                  </a:ext>
                </a:extLst>
              </a:tr>
              <a:tr h="313892">
                <a:tc>
                  <a:txBody>
                    <a:bodyPr/>
                    <a:lstStyle/>
                    <a:p>
                      <a:pPr lvl="0" algn="ctr" rtl="0">
                        <a:buNone/>
                      </a:pPr>
                      <a:r>
                        <a:rPr lang="en-CA" sz="1500" b="1" i="0" u="none" strike="noStrike" dirty="0">
                          <a:solidFill>
                            <a:srgbClr val="000000"/>
                          </a:solidFill>
                          <a:effectLst/>
                          <a:latin typeface="Calibri"/>
                        </a:rPr>
                        <a:t>Marie </a:t>
                      </a:r>
                      <a:r>
                        <a:rPr lang="en-CA" sz="1500" b="1" i="0" u="none" strike="noStrike" err="1">
                          <a:solidFill>
                            <a:srgbClr val="000000"/>
                          </a:solidFill>
                          <a:effectLst/>
                          <a:latin typeface="Calibri"/>
                        </a:rPr>
                        <a:t>Lordkipanidzé</a:t>
                      </a:r>
                      <a:r>
                        <a:rPr lang="en-CA" sz="1500" b="1" i="0" u="none" strike="noStrike" dirty="0">
                          <a:solidFill>
                            <a:srgbClr val="000000"/>
                          </a:solidFill>
                          <a:effectLst/>
                          <a:latin typeface="Calibri"/>
                        </a:rPr>
                        <a:t>​</a:t>
                      </a:r>
                      <a:endParaRPr lang="en-US"/>
                    </a:p>
                  </a:txBody>
                  <a:tcPr marL="8035" marR="8035" marT="8035" marB="0" anchor="b">
                    <a:lnL w="12700">
                      <a:solidFill>
                        <a:srgbClr val="19305C"/>
                      </a:solidFill>
                    </a:lnL>
                    <a:lnR w="12700">
                      <a:solidFill>
                        <a:srgbClr val="19305C"/>
                      </a:solidFill>
                    </a:lnR>
                    <a:lnT w="12700">
                      <a:solidFill>
                        <a:srgbClr val="19305C"/>
                      </a:solidFill>
                    </a:lnT>
                    <a:lnB w="12700">
                      <a:solidFill>
                        <a:srgbClr val="19305C"/>
                      </a:solidFill>
                    </a:lnB>
                  </a:tcPr>
                </a:tc>
                <a:tc>
                  <a:txBody>
                    <a:bodyPr/>
                    <a:lstStyle/>
                    <a:p>
                      <a:pPr lvl="0" algn="ctr" rtl="0">
                        <a:buNone/>
                      </a:pPr>
                      <a:r>
                        <a:rPr lang="en-CA" sz="1500" b="0" i="0" u="none" strike="noStrike" dirty="0">
                          <a:solidFill>
                            <a:srgbClr val="000000"/>
                          </a:solidFill>
                          <a:effectLst/>
                          <a:latin typeface="Calibri"/>
                        </a:rPr>
                        <a:t>None​</a:t>
                      </a:r>
                      <a:endParaRPr lang="en-US"/>
                    </a:p>
                  </a:txBody>
                  <a:tcPr marL="8035" marR="8035" marT="8035" marB="0" anchor="b">
                    <a:lnL w="12700">
                      <a:solidFill>
                        <a:srgbClr val="19305C"/>
                      </a:solidFill>
                    </a:lnL>
                    <a:lnR w="12700">
                      <a:solidFill>
                        <a:srgbClr val="19305C"/>
                      </a:solidFill>
                    </a:lnR>
                    <a:lnT w="12700">
                      <a:solidFill>
                        <a:srgbClr val="19305C"/>
                      </a:solidFill>
                    </a:lnT>
                    <a:lnB w="12700">
                      <a:solidFill>
                        <a:srgbClr val="19305C"/>
                      </a:solidFill>
                    </a:lnB>
                  </a:tcPr>
                </a:tc>
                <a:tc>
                  <a:txBody>
                    <a:bodyPr/>
                    <a:lstStyle/>
                    <a:p>
                      <a:pPr lvl="0" algn="ctr" rtl="0">
                        <a:buNone/>
                      </a:pPr>
                      <a:r>
                        <a:rPr lang="en-CA" sz="1500" b="0" i="0" u="none" strike="noStrike" dirty="0">
                          <a:solidFill>
                            <a:srgbClr val="000000"/>
                          </a:solidFill>
                          <a:effectLst/>
                          <a:latin typeface="Calibri"/>
                        </a:rPr>
                        <a:t>Stago​</a:t>
                      </a:r>
                      <a:endParaRPr lang="en-US"/>
                    </a:p>
                  </a:txBody>
                  <a:tcPr marL="8035" marR="8035" marT="8035" marB="0" anchor="b">
                    <a:lnL w="12700">
                      <a:solidFill>
                        <a:srgbClr val="19305C"/>
                      </a:solidFill>
                    </a:lnL>
                    <a:lnR w="12700">
                      <a:solidFill>
                        <a:srgbClr val="19305C"/>
                      </a:solidFill>
                    </a:lnR>
                    <a:lnT w="12700">
                      <a:solidFill>
                        <a:srgbClr val="19305C"/>
                      </a:solidFill>
                    </a:lnT>
                    <a:lnB w="12700">
                      <a:solidFill>
                        <a:srgbClr val="19305C"/>
                      </a:solidFill>
                    </a:lnB>
                  </a:tcPr>
                </a:tc>
                <a:tc>
                  <a:txBody>
                    <a:bodyPr/>
                    <a:lstStyle/>
                    <a:p>
                      <a:pPr lvl="0" algn="ctr">
                        <a:buNone/>
                      </a:pPr>
                      <a:r>
                        <a:rPr lang="en-CA" sz="1500" b="0" i="0" u="none" strike="noStrike" baseline="0" noProof="0" dirty="0" err="1">
                          <a:solidFill>
                            <a:srgbClr val="000000"/>
                          </a:solidFill>
                          <a:effectLst/>
                          <a:latin typeface="Calibri"/>
                        </a:rPr>
                        <a:t>PhaseBio</a:t>
                      </a:r>
                      <a:r>
                        <a:rPr lang="en-CA" sz="1500" b="0" i="0" u="none" strike="noStrike" baseline="0" noProof="0" dirty="0">
                          <a:solidFill>
                            <a:srgbClr val="000000"/>
                          </a:solidFill>
                          <a:effectLst/>
                          <a:latin typeface="Calibri"/>
                        </a:rPr>
                        <a:t> Pharmaceuticals Inc</a:t>
                      </a:r>
                      <a:endParaRPr lang="en-US" dirty="0"/>
                    </a:p>
                  </a:txBody>
                  <a:tcPr marL="8035" marR="8035" marT="8035" marB="0" anchor="b">
                    <a:lnL w="12700">
                      <a:solidFill>
                        <a:srgbClr val="19305C"/>
                      </a:solidFill>
                    </a:lnL>
                    <a:lnR w="12700">
                      <a:solidFill>
                        <a:srgbClr val="19305C"/>
                      </a:solidFill>
                    </a:lnR>
                    <a:lnT w="12700">
                      <a:solidFill>
                        <a:srgbClr val="19305C"/>
                      </a:solidFill>
                    </a:lnT>
                    <a:lnB w="12700">
                      <a:solidFill>
                        <a:srgbClr val="19305C"/>
                      </a:solidFill>
                    </a:lnB>
                  </a:tcPr>
                </a:tc>
                <a:extLst>
                  <a:ext uri="{0D108BD9-81ED-4DB2-BD59-A6C34878D82A}">
                    <a16:rowId xmlns:a16="http://schemas.microsoft.com/office/drawing/2014/main" val="1406867369"/>
                  </a:ext>
                </a:extLst>
              </a:tr>
              <a:tr h="284072">
                <a:tc>
                  <a:txBody>
                    <a:bodyPr/>
                    <a:lstStyle/>
                    <a:p>
                      <a:pPr lvl="0" algn="ctr" rtl="0">
                        <a:buNone/>
                      </a:pPr>
                      <a:r>
                        <a:rPr lang="en-CA" sz="1500" b="1" i="0" u="none" strike="noStrike" dirty="0">
                          <a:solidFill>
                            <a:srgbClr val="000000"/>
                          </a:solidFill>
                          <a:effectLst/>
                          <a:latin typeface="Calibri"/>
                        </a:rPr>
                        <a:t>Shamir Mehta​</a:t>
                      </a:r>
                      <a:endParaRPr lang="en-US"/>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lvl="0" algn="ctr" rtl="0">
                        <a:buNone/>
                      </a:pPr>
                      <a:r>
                        <a:rPr lang="en-CA" sz="1500" b="0" i="0" u="none" strike="noStrike" dirty="0">
                          <a:solidFill>
                            <a:srgbClr val="000000"/>
                          </a:solidFill>
                          <a:effectLst/>
                          <a:latin typeface="Calibri"/>
                        </a:rPr>
                        <a:t>None​</a:t>
                      </a:r>
                      <a:endParaRPr lang="en-US"/>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lvl="0" algn="ctr" rtl="0">
                        <a:buNone/>
                      </a:pPr>
                      <a:r>
                        <a:rPr lang="en-CA" sz="1500" b="0" i="0" u="none" strike="noStrike" dirty="0">
                          <a:solidFill>
                            <a:srgbClr val="000000"/>
                          </a:solidFill>
                          <a:effectLst/>
                          <a:latin typeface="Calibri"/>
                        </a:rPr>
                        <a:t>​</a:t>
                      </a:r>
                      <a:endParaRPr lang="en-US"/>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lvl="0" algn="ctr" rtl="0">
                        <a:buNone/>
                      </a:pPr>
                      <a:r>
                        <a:rPr lang="en-CA" sz="1500" b="0" i="0" u="none" strike="noStrike" dirty="0">
                          <a:solidFill>
                            <a:srgbClr val="000000"/>
                          </a:solidFill>
                          <a:effectLst/>
                          <a:latin typeface="Calibri"/>
                        </a:rPr>
                        <a:t>Abbott, Amgen, Bristol-Myers Squibb, Janssen</a:t>
                      </a:r>
                      <a:endParaRPr lang="en-US"/>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344450442"/>
                  </a:ext>
                </a:extLst>
              </a:tr>
              <a:tr h="470838">
                <a:tc>
                  <a:txBody>
                    <a:bodyPr/>
                    <a:lstStyle/>
                    <a:p>
                      <a:pPr algn="ctr" fontAlgn="b"/>
                      <a:r>
                        <a:rPr lang="en-CA" sz="1500" b="1" i="0" u="none" strike="noStrike" dirty="0">
                          <a:solidFill>
                            <a:srgbClr val="000000"/>
                          </a:solidFill>
                          <a:effectLst/>
                          <a:latin typeface="Calibri" panose="020F0502020204030204" pitchFamily="34" charset="0"/>
                        </a:rPr>
                        <a:t>Samer Mansour</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marR="0" lvl="0" indent="0" algn="ctr" defTabSz="914377" rtl="0" eaLnBrk="1" fontAlgn="auto" latinLnBrk="0" hangingPunct="1">
                        <a:lnSpc>
                          <a:spcPct val="85000"/>
                        </a:lnSpc>
                        <a:spcBef>
                          <a:spcPts val="0"/>
                        </a:spcBef>
                        <a:spcAft>
                          <a:spcPts val="300"/>
                        </a:spcAft>
                        <a:buClrTx/>
                        <a:buSzTx/>
                        <a:buFontTx/>
                        <a:buNone/>
                        <a:tabLst/>
                        <a:defRPr/>
                      </a:pPr>
                      <a:r>
                        <a:rPr kumimoji="0" lang="en-CA" sz="1500" b="0" i="0" u="none" strike="noStrike" kern="1200" cap="none" spc="0" normalizeH="0" baseline="0" noProof="0" dirty="0">
                          <a:ln>
                            <a:noFill/>
                          </a:ln>
                          <a:solidFill>
                            <a:prstClr val="black"/>
                          </a:solidFill>
                          <a:effectLst/>
                          <a:uLnTx/>
                          <a:uFillTx/>
                          <a:latin typeface="+mn-lt"/>
                          <a:ea typeface="+mn-ea"/>
                          <a:cs typeface="+mn-cs"/>
                        </a:rPr>
                        <a:t>Pfizer, HLS, Sanofi, Amgen, Boehringer Ingelheim and Novartis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marR="0" lvl="0" indent="0" algn="ctr">
                        <a:lnSpc>
                          <a:spcPct val="85000"/>
                        </a:lnSpc>
                        <a:spcBef>
                          <a:spcPts val="0"/>
                        </a:spcBef>
                        <a:spcAft>
                          <a:spcPts val="300"/>
                        </a:spcAft>
                        <a:buNone/>
                      </a:pPr>
                      <a:r>
                        <a:rPr lang="en-CA" sz="1500" b="0" i="0" u="none" strike="noStrike" baseline="0" noProof="0" dirty="0">
                          <a:solidFill>
                            <a:srgbClr val="000000"/>
                          </a:solidFill>
                          <a:latin typeface="Calibri"/>
                        </a:rPr>
                        <a:t>Abbott Vascular, Amgen, AstraZeneca, Bayer, Novartis</a:t>
                      </a:r>
                      <a:endParaRPr lang="en-US"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2307690671"/>
                  </a:ext>
                </a:extLst>
              </a:tr>
              <a:tr h="313892">
                <a:tc>
                  <a:txBody>
                    <a:bodyPr/>
                    <a:lstStyle/>
                    <a:p>
                      <a:pPr algn="ctr" fontAlgn="b"/>
                      <a:r>
                        <a:rPr lang="en-CA" sz="1500" b="1" i="0" u="none" strike="noStrike" dirty="0">
                          <a:solidFill>
                            <a:srgbClr val="000000"/>
                          </a:solidFill>
                          <a:effectLst/>
                          <a:latin typeface="Calibri"/>
                        </a:rPr>
                        <a:t>Jean-François Tanguay​</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fontAlgn="b"/>
                      <a:r>
                        <a:rPr lang="en-CA" sz="1500" b="0" i="0" u="none" strike="noStrike" dirty="0">
                          <a:solidFill>
                            <a:srgbClr val="000000"/>
                          </a:solidFill>
                          <a:effectLst/>
                          <a:latin typeface="Calibri" panose="020F0502020204030204" pitchFamily="34" charset="0"/>
                        </a:rPr>
                        <a:t>None​</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fontAlgn="b"/>
                      <a:r>
                        <a:rPr lang="en-CA" sz="1500" b="0" i="0" u="none" strike="noStrike" dirty="0">
                          <a:solidFill>
                            <a:srgbClr val="000000"/>
                          </a:solidFill>
                          <a:effectLst/>
                          <a:latin typeface="Calibri" panose="020F0502020204030204" pitchFamily="34" charset="0"/>
                        </a:rPr>
                        <a:t>JAMP pharma, HLS, Novartis​</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lvl="0" algn="ctr">
                        <a:buNone/>
                      </a:pPr>
                      <a:r>
                        <a:rPr lang="fr-FR" sz="1500" b="0" i="0" u="none" strike="noStrike" baseline="0" noProof="0" dirty="0">
                          <a:solidFill>
                            <a:schemeClr val="tx1"/>
                          </a:solidFill>
                          <a:effectLst/>
                          <a:latin typeface="Calibri"/>
                        </a:rPr>
                        <a:t>Abbott </a:t>
                      </a:r>
                      <a:r>
                        <a:rPr lang="fr-FR" sz="1500" b="0" i="0" u="none" strike="noStrike" baseline="0" noProof="0" dirty="0" err="1">
                          <a:solidFill>
                            <a:schemeClr val="tx1"/>
                          </a:solidFill>
                          <a:effectLst/>
                          <a:latin typeface="Calibri"/>
                        </a:rPr>
                        <a:t>Vascular</a:t>
                      </a:r>
                      <a:r>
                        <a:rPr lang="fr-FR" sz="1500" b="0" i="0" u="none" strike="noStrike" baseline="0" noProof="0" dirty="0">
                          <a:solidFill>
                            <a:schemeClr val="tx1"/>
                          </a:solidFill>
                          <a:effectLst/>
                          <a:latin typeface="Calibri"/>
                        </a:rPr>
                        <a:t>, </a:t>
                      </a:r>
                      <a:r>
                        <a:rPr lang="fr-FR" sz="1500" b="0" i="0" u="none" strike="noStrike" baseline="0" noProof="0" dirty="0" err="1">
                          <a:solidFill>
                            <a:schemeClr val="tx1"/>
                          </a:solidFill>
                          <a:effectLst/>
                          <a:latin typeface="Calibri"/>
                        </a:rPr>
                        <a:t>BioPhase</a:t>
                      </a:r>
                      <a:r>
                        <a:rPr lang="fr-FR" sz="1500" b="0" i="0" u="none" strike="noStrike" baseline="0" noProof="0" dirty="0">
                          <a:solidFill>
                            <a:schemeClr val="tx1"/>
                          </a:solidFill>
                          <a:effectLst/>
                          <a:latin typeface="Calibri"/>
                        </a:rPr>
                        <a:t>, </a:t>
                      </a:r>
                      <a:r>
                        <a:rPr lang="fr-FR" sz="1500" b="0" i="0" u="none" strike="noStrike" baseline="0" noProof="0" dirty="0" err="1">
                          <a:solidFill>
                            <a:schemeClr val="tx1"/>
                          </a:solidFill>
                          <a:effectLst/>
                          <a:latin typeface="Calibri"/>
                        </a:rPr>
                        <a:t>MicroPort</a:t>
                      </a:r>
                      <a:r>
                        <a:rPr lang="fr-FR" sz="1500" b="0" i="0" u="none" strike="noStrike" baseline="0" noProof="0" dirty="0">
                          <a:solidFill>
                            <a:schemeClr val="tx1"/>
                          </a:solidFill>
                          <a:effectLst/>
                          <a:latin typeface="Calibri"/>
                        </a:rPr>
                        <a:t>, Novartis</a:t>
                      </a:r>
                      <a:endParaRPr lang="fr-FR" dirty="0">
                        <a:solidFill>
                          <a:schemeClr val="tx1"/>
                        </a:solidFill>
                      </a:endParaRP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2122163539"/>
                  </a:ext>
                </a:extLst>
              </a:tr>
              <a:tr h="313892">
                <a:tc>
                  <a:txBody>
                    <a:bodyPr/>
                    <a:lstStyle/>
                    <a:p>
                      <a:pPr algn="ctr" fontAlgn="b"/>
                      <a:r>
                        <a:rPr lang="en-CA" sz="1500" b="1" i="0" u="none" strike="noStrike" dirty="0">
                          <a:solidFill>
                            <a:srgbClr val="000000"/>
                          </a:solidFill>
                          <a:effectLst/>
                          <a:latin typeface="Calibri"/>
                        </a:rPr>
                        <a:t>Robert C. Welsh ​</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fontAlgn="b"/>
                      <a:r>
                        <a:rPr lang="en-CA" sz="1500" b="0" i="0" u="none" strike="noStrike" dirty="0">
                          <a:solidFill>
                            <a:srgbClr val="000000"/>
                          </a:solidFill>
                          <a:effectLst/>
                          <a:latin typeface="Calibri"/>
                        </a:rPr>
                        <a:t>None​</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fontAlgn="b"/>
                      <a:r>
                        <a:rPr lang="en-CA" sz="1500" b="0" i="0" u="none" strike="noStrike" dirty="0">
                          <a:solidFill>
                            <a:srgbClr val="000000"/>
                          </a:solidFill>
                          <a:effectLst/>
                          <a:latin typeface="Calibri"/>
                        </a:rPr>
                        <a:t>Bayer, Novartis ​</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fontAlgn="b"/>
                      <a:r>
                        <a:rPr lang="en-CA" sz="1500" b="0" i="0" u="none" strike="noStrike" dirty="0">
                          <a:solidFill>
                            <a:srgbClr val="000000"/>
                          </a:solidFill>
                          <a:effectLst/>
                          <a:latin typeface="Calibri"/>
                        </a:rPr>
                        <a:t>Astra Zeneca</a:t>
                      </a:r>
                    </a:p>
                  </a:txBody>
                  <a:tcPr marL="8036" marR="8036" marT="8036" marB="0" anchor="b">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203131786"/>
                  </a:ext>
                </a:extLst>
              </a:tr>
            </a:tbl>
          </a:graphicData>
        </a:graphic>
      </p:graphicFrame>
      <p:sp>
        <p:nvSpPr>
          <p:cNvPr id="6" name="Content Placeholder 4">
            <a:extLst>
              <a:ext uri="{FF2B5EF4-FFF2-40B4-BE49-F238E27FC236}">
                <a16:creationId xmlns:a16="http://schemas.microsoft.com/office/drawing/2014/main" id="{89EA1FCE-5CE6-5EB2-34FF-F76AE73EECD9}"/>
              </a:ext>
            </a:extLst>
          </p:cNvPr>
          <p:cNvSpPr txBox="1">
            <a:spLocks/>
          </p:cNvSpPr>
          <p:nvPr/>
        </p:nvSpPr>
        <p:spPr>
          <a:xfrm>
            <a:off x="609600" y="297053"/>
            <a:ext cx="10357647" cy="729179"/>
          </a:xfrm>
          <a:prstGeom prst="rect">
            <a:avLst/>
          </a:prstGeom>
        </p:spPr>
        <p:txBody>
          <a:bodyPr/>
          <a:lstStyle>
            <a:lvl1pPr marL="0" indent="0" algn="l" defTabSz="609570" rtl="0" eaLnBrk="1" latinLnBrk="0" hangingPunct="1">
              <a:spcBef>
                <a:spcPct val="20000"/>
              </a:spcBef>
              <a:buFont typeface="Arial"/>
              <a:buNone/>
              <a:defRPr sz="3733" b="0" kern="1200">
                <a:solidFill>
                  <a:schemeClr val="tx1"/>
                </a:solidFill>
                <a:latin typeface="+mn-lt"/>
                <a:ea typeface="+mn-ea"/>
                <a:cs typeface="+mn-cs"/>
              </a:defRPr>
            </a:lvl1pPr>
            <a:lvl2pPr marL="609569" indent="0" algn="l" defTabSz="609570" rtl="0" eaLnBrk="1" latinLnBrk="0" hangingPunct="1">
              <a:spcBef>
                <a:spcPct val="20000"/>
              </a:spcBef>
              <a:buFont typeface="Arial"/>
              <a:buNone/>
              <a:defRPr sz="3733" kern="1200">
                <a:solidFill>
                  <a:schemeClr val="tx1"/>
                </a:solidFill>
                <a:latin typeface="+mn-lt"/>
                <a:ea typeface="+mn-ea"/>
                <a:cs typeface="+mn-cs"/>
              </a:defRPr>
            </a:lvl2pPr>
            <a:lvl3pPr marL="1523923" indent="-304784" algn="l" defTabSz="609570" rtl="0" eaLnBrk="1" latinLnBrk="0" hangingPunct="1">
              <a:spcBef>
                <a:spcPct val="20000"/>
              </a:spcBef>
              <a:buFont typeface="Arial"/>
              <a:buChar char="•"/>
              <a:defRPr sz="3200" kern="1200">
                <a:solidFill>
                  <a:schemeClr val="tx1">
                    <a:lumMod val="65000"/>
                    <a:lumOff val="35000"/>
                  </a:schemeClr>
                </a:solidFill>
                <a:latin typeface="+mn-lt"/>
                <a:ea typeface="+mn-ea"/>
                <a:cs typeface="+mn-cs"/>
              </a:defRPr>
            </a:lvl3pPr>
            <a:lvl4pPr marL="213349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4pPr>
            <a:lvl5pPr marL="2743063" indent="-304784" algn="l" defTabSz="609570"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1"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r>
              <a:rPr lang="en-US" dirty="0"/>
              <a:t>Conflict of Interest (continued)</a:t>
            </a:r>
            <a:endParaRPr lang="en-CA" dirty="0"/>
          </a:p>
        </p:txBody>
      </p:sp>
      <p:sp>
        <p:nvSpPr>
          <p:cNvPr id="7" name="Date Placeholder 6">
            <a:extLst>
              <a:ext uri="{FF2B5EF4-FFF2-40B4-BE49-F238E27FC236}">
                <a16:creationId xmlns:a16="http://schemas.microsoft.com/office/drawing/2014/main" id="{ED17C5AB-75E0-998C-39FD-513E56D67D90}"/>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00802289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F1DBCB0-E7EF-ECFF-DD4F-8FEA19489A3E}"/>
              </a:ext>
            </a:extLst>
          </p:cNvPr>
          <p:cNvSpPr>
            <a:spLocks noGrp="1"/>
          </p:cNvSpPr>
          <p:nvPr>
            <p:ph type="body" sz="quarter" idx="14"/>
          </p:nvPr>
        </p:nvSpPr>
        <p:spPr/>
        <p:txBody>
          <a:bodyPr>
            <a:normAutofit fontScale="92500" lnSpcReduction="10000"/>
          </a:bodyPr>
          <a:lstStyle/>
          <a:p>
            <a:pPr marL="457200" indent="-457200">
              <a:buFont typeface="Arial" panose="020B0604020202020204" pitchFamily="34" charset="0"/>
              <a:buChar char="•"/>
            </a:pPr>
            <a:r>
              <a:rPr lang="en-US" dirty="0"/>
              <a:t>Continue ASA until surgery, resume ASA early postoperatively, and start the second antiplatelet agent when the bleeding risk is acceptable in the post-operative period according to the surgical team. </a:t>
            </a:r>
          </a:p>
          <a:p>
            <a:pPr marL="457200" indent="-457200">
              <a:buFont typeface="Arial" panose="020B0604020202020204" pitchFamily="34" charset="0"/>
              <a:buChar char="•"/>
            </a:pPr>
            <a:r>
              <a:rPr lang="en-US" dirty="0"/>
              <a:t>DAPT may be considered more strongly in patients who had </a:t>
            </a:r>
            <a:r>
              <a:rPr lang="en-US" b="1" dirty="0"/>
              <a:t>off-pump surgery </a:t>
            </a:r>
            <a:r>
              <a:rPr lang="en-US" dirty="0"/>
              <a:t>given the reduction in MACE in that subgroup</a:t>
            </a:r>
          </a:p>
          <a:p>
            <a:pPr marL="457200" indent="-457200">
              <a:buFont typeface="Arial" panose="020B0604020202020204" pitchFamily="34" charset="0"/>
              <a:buChar char="•"/>
            </a:pPr>
            <a:r>
              <a:rPr lang="en-US" dirty="0"/>
              <a:t>In patients at HBR, abbreviated DAPT may be preferred to SAPT after CABG for ACS, and SAPT could be considered for elective CABG</a:t>
            </a:r>
          </a:p>
          <a:p>
            <a:pPr marL="457200" indent="-457200">
              <a:buFont typeface="Arial" panose="020B0604020202020204" pitchFamily="34" charset="0"/>
              <a:buChar char="•"/>
            </a:pPr>
            <a:endParaRPr lang="en-CA" dirty="0"/>
          </a:p>
          <a:p>
            <a:pPr marL="457200" indent="-457200">
              <a:buFont typeface="Arial" panose="020B0604020202020204" pitchFamily="34" charset="0"/>
              <a:buChar char="•"/>
            </a:pPr>
            <a:endParaRPr lang="en-CA" dirty="0"/>
          </a:p>
        </p:txBody>
      </p:sp>
      <p:sp>
        <p:nvSpPr>
          <p:cNvPr id="4" name="Content Placeholder 3">
            <a:extLst>
              <a:ext uri="{FF2B5EF4-FFF2-40B4-BE49-F238E27FC236}">
                <a16:creationId xmlns:a16="http://schemas.microsoft.com/office/drawing/2014/main" id="{97887AEF-6B68-6083-F90F-280EE791EDD1}"/>
              </a:ext>
            </a:extLst>
          </p:cNvPr>
          <p:cNvSpPr>
            <a:spLocks noGrp="1"/>
          </p:cNvSpPr>
          <p:nvPr>
            <p:ph idx="1"/>
          </p:nvPr>
        </p:nvSpPr>
        <p:spPr/>
        <p:txBody>
          <a:bodyPr>
            <a:normAutofit/>
          </a:bodyPr>
          <a:lstStyle/>
          <a:p>
            <a:pPr marL="0" indent="0">
              <a:buNone/>
            </a:pPr>
            <a:r>
              <a:rPr lang="en-US" dirty="0"/>
              <a:t>Practical tips</a:t>
            </a:r>
            <a:endParaRPr lang="en-CA" dirty="0"/>
          </a:p>
        </p:txBody>
      </p:sp>
      <p:sp>
        <p:nvSpPr>
          <p:cNvPr id="6" name="Date Placeholder 5">
            <a:extLst>
              <a:ext uri="{FF2B5EF4-FFF2-40B4-BE49-F238E27FC236}">
                <a16:creationId xmlns:a16="http://schemas.microsoft.com/office/drawing/2014/main" id="{AB740355-0BB3-84B0-9753-B40F98FC551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88977246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F3767DE2-6F0C-CED1-6D6F-B1CAD7C55BC0}"/>
              </a:ext>
            </a:extLst>
          </p:cNvPr>
          <p:cNvCxnSpPr/>
          <p:nvPr/>
        </p:nvCxnSpPr>
        <p:spPr>
          <a:xfrm>
            <a:off x="3679373" y="7243763"/>
            <a:ext cx="7102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8C27DEB-89CC-E052-5A4E-F20E3C77ABF4}"/>
              </a:ext>
            </a:extLst>
          </p:cNvPr>
          <p:cNvCxnSpPr/>
          <p:nvPr/>
        </p:nvCxnSpPr>
        <p:spPr>
          <a:xfrm>
            <a:off x="5036683" y="7243763"/>
            <a:ext cx="718458"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E57D7976-B43E-4C29-9897-3FCC001B8ACB}"/>
              </a:ext>
            </a:extLst>
          </p:cNvPr>
          <p:cNvPicPr>
            <a:picLocks noChangeAspect="1"/>
          </p:cNvPicPr>
          <p:nvPr/>
        </p:nvPicPr>
        <p:blipFill>
          <a:blip r:embed="rId3"/>
          <a:stretch>
            <a:fillRect/>
          </a:stretch>
        </p:blipFill>
        <p:spPr>
          <a:xfrm>
            <a:off x="3200400" y="84495"/>
            <a:ext cx="4931349" cy="6019799"/>
          </a:xfrm>
          <a:prstGeom prst="rect">
            <a:avLst/>
          </a:prstGeom>
        </p:spPr>
      </p:pic>
      <p:sp>
        <p:nvSpPr>
          <p:cNvPr id="3" name="TextBox 2">
            <a:extLst>
              <a:ext uri="{FF2B5EF4-FFF2-40B4-BE49-F238E27FC236}">
                <a16:creationId xmlns:a16="http://schemas.microsoft.com/office/drawing/2014/main" id="{F9F1F553-5C45-DC22-A28B-C6D73784505F}"/>
              </a:ext>
            </a:extLst>
          </p:cNvPr>
          <p:cNvSpPr txBox="1"/>
          <p:nvPr/>
        </p:nvSpPr>
        <p:spPr>
          <a:xfrm>
            <a:off x="1474491" y="6120030"/>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7" name="Date Placeholder 6">
            <a:extLst>
              <a:ext uri="{FF2B5EF4-FFF2-40B4-BE49-F238E27FC236}">
                <a16:creationId xmlns:a16="http://schemas.microsoft.com/office/drawing/2014/main" id="{6A01DFFB-83A8-C28F-38DD-CBCB2CCC91AF}"/>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0439601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479C273-34FB-A70C-AE2C-5DC700AA0F64}"/>
              </a:ext>
            </a:extLst>
          </p:cNvPr>
          <p:cNvSpPr>
            <a:spLocks noGrp="1"/>
          </p:cNvSpPr>
          <p:nvPr>
            <p:ph idx="1"/>
          </p:nvPr>
        </p:nvSpPr>
        <p:spPr/>
        <p:txBody>
          <a:bodyPr/>
          <a:lstStyle/>
          <a:p>
            <a:r>
              <a:rPr lang="fr-CA" dirty="0"/>
              <a:t>Meta-</a:t>
            </a:r>
            <a:r>
              <a:rPr lang="fr-CA" dirty="0" err="1"/>
              <a:t>analysis</a:t>
            </a:r>
            <a:endParaRPr lang="en-CA" dirty="0"/>
          </a:p>
        </p:txBody>
      </p:sp>
      <p:pic>
        <p:nvPicPr>
          <p:cNvPr id="6" name="Picture 5">
            <a:extLst>
              <a:ext uri="{FF2B5EF4-FFF2-40B4-BE49-F238E27FC236}">
                <a16:creationId xmlns:a16="http://schemas.microsoft.com/office/drawing/2014/main" id="{6359E635-E614-B749-94DC-14E1EDEEF8E5}"/>
              </a:ext>
            </a:extLst>
          </p:cNvPr>
          <p:cNvPicPr>
            <a:picLocks noChangeAspect="1"/>
          </p:cNvPicPr>
          <p:nvPr/>
        </p:nvPicPr>
        <p:blipFill>
          <a:blip r:embed="rId3"/>
          <a:stretch>
            <a:fillRect/>
          </a:stretch>
        </p:blipFill>
        <p:spPr>
          <a:xfrm>
            <a:off x="2133600" y="1600200"/>
            <a:ext cx="7543800" cy="2340779"/>
          </a:xfrm>
          <a:prstGeom prst="rect">
            <a:avLst/>
          </a:prstGeom>
        </p:spPr>
      </p:pic>
      <p:sp>
        <p:nvSpPr>
          <p:cNvPr id="7" name="TextBox 6">
            <a:extLst>
              <a:ext uri="{FF2B5EF4-FFF2-40B4-BE49-F238E27FC236}">
                <a16:creationId xmlns:a16="http://schemas.microsoft.com/office/drawing/2014/main" id="{81B784EB-08B9-5339-C6DE-2B10BEC39734}"/>
              </a:ext>
            </a:extLst>
          </p:cNvPr>
          <p:cNvSpPr txBox="1"/>
          <p:nvPr/>
        </p:nvSpPr>
        <p:spPr>
          <a:xfrm>
            <a:off x="2514600" y="1320839"/>
            <a:ext cx="2971800" cy="369332"/>
          </a:xfrm>
          <a:prstGeom prst="rect">
            <a:avLst/>
          </a:prstGeom>
          <a:noFill/>
        </p:spPr>
        <p:txBody>
          <a:bodyPr wrap="square" rtlCol="0">
            <a:spAutoFit/>
          </a:bodyPr>
          <a:lstStyle/>
          <a:p>
            <a:r>
              <a:rPr lang="fr-CA" dirty="0" err="1"/>
              <a:t>Graft</a:t>
            </a:r>
            <a:r>
              <a:rPr lang="fr-CA" dirty="0"/>
              <a:t> </a:t>
            </a:r>
            <a:r>
              <a:rPr lang="fr-CA" dirty="0" err="1"/>
              <a:t>patency</a:t>
            </a:r>
            <a:endParaRPr lang="fr-CA" dirty="0"/>
          </a:p>
        </p:txBody>
      </p:sp>
      <p:sp>
        <p:nvSpPr>
          <p:cNvPr id="8" name="TextBox 7">
            <a:extLst>
              <a:ext uri="{FF2B5EF4-FFF2-40B4-BE49-F238E27FC236}">
                <a16:creationId xmlns:a16="http://schemas.microsoft.com/office/drawing/2014/main" id="{CBD84CE0-199F-DC1E-0387-945A2EEF5BD8}"/>
              </a:ext>
            </a:extLst>
          </p:cNvPr>
          <p:cNvSpPr txBox="1"/>
          <p:nvPr/>
        </p:nvSpPr>
        <p:spPr>
          <a:xfrm>
            <a:off x="2743200" y="4463533"/>
            <a:ext cx="4953000" cy="369332"/>
          </a:xfrm>
          <a:prstGeom prst="rect">
            <a:avLst/>
          </a:prstGeom>
          <a:noFill/>
        </p:spPr>
        <p:txBody>
          <a:bodyPr wrap="square" rtlCol="0">
            <a:spAutoFit/>
          </a:bodyPr>
          <a:lstStyle/>
          <a:p>
            <a:r>
              <a:rPr lang="fr-CA" dirty="0"/>
              <a:t>No </a:t>
            </a:r>
            <a:r>
              <a:rPr lang="fr-CA" dirty="0" err="1"/>
              <a:t>difference</a:t>
            </a:r>
            <a:r>
              <a:rPr lang="fr-CA" dirty="0"/>
              <a:t> in MACE, </a:t>
            </a:r>
            <a:r>
              <a:rPr lang="fr-CA" dirty="0" err="1"/>
              <a:t>death</a:t>
            </a:r>
            <a:r>
              <a:rPr lang="fr-CA" dirty="0"/>
              <a:t>, and major bleeding</a:t>
            </a:r>
          </a:p>
        </p:txBody>
      </p:sp>
      <p:sp>
        <p:nvSpPr>
          <p:cNvPr id="3" name="TextBox 2">
            <a:extLst>
              <a:ext uri="{FF2B5EF4-FFF2-40B4-BE49-F238E27FC236}">
                <a16:creationId xmlns:a16="http://schemas.microsoft.com/office/drawing/2014/main" id="{887B92C2-9427-6084-0724-07E522696E97}"/>
              </a:ext>
            </a:extLst>
          </p:cNvPr>
          <p:cNvSpPr txBox="1"/>
          <p:nvPr/>
        </p:nvSpPr>
        <p:spPr>
          <a:xfrm>
            <a:off x="1524000" y="6191615"/>
            <a:ext cx="5120056" cy="369332"/>
          </a:xfrm>
          <a:prstGeom prst="rect">
            <a:avLst/>
          </a:prstGeom>
          <a:noFill/>
        </p:spPr>
        <p:txBody>
          <a:bodyPr wrap="none" rtlCol="0">
            <a:spAutoFit/>
          </a:bodyPr>
          <a:lstStyle/>
          <a:p>
            <a:r>
              <a:rPr lang="en-US" b="1" dirty="0" err="1"/>
              <a:t>Bainey</a:t>
            </a:r>
            <a:r>
              <a:rPr lang="en-US" b="1" dirty="0"/>
              <a:t> K, Marquis-Gravel G, et al. CJC 2023 in Press </a:t>
            </a:r>
          </a:p>
        </p:txBody>
      </p:sp>
      <p:sp>
        <p:nvSpPr>
          <p:cNvPr id="10" name="Date Placeholder 9">
            <a:extLst>
              <a:ext uri="{FF2B5EF4-FFF2-40B4-BE49-F238E27FC236}">
                <a16:creationId xmlns:a16="http://schemas.microsoft.com/office/drawing/2014/main" id="{1C0F6376-3570-9460-3C2A-E9320E362EA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1045736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22EEE-BF2B-2E8C-FEFF-7484D06EDAC3}"/>
              </a:ext>
            </a:extLst>
          </p:cNvPr>
          <p:cNvSpPr>
            <a:spLocks noGrp="1"/>
          </p:cNvSpPr>
          <p:nvPr>
            <p:ph type="title"/>
          </p:nvPr>
        </p:nvSpPr>
        <p:spPr>
          <a:xfrm>
            <a:off x="609600" y="519262"/>
            <a:ext cx="10972800" cy="2223938"/>
          </a:xfrm>
          <a:prstGeom prst="rect">
            <a:avLst/>
          </a:prstGeom>
        </p:spPr>
        <p:txBody>
          <a:bodyPr>
            <a:normAutofit fontScale="90000"/>
          </a:bodyPr>
          <a:lstStyle/>
          <a:p>
            <a:r>
              <a:rPr lang="en-CA" dirty="0"/>
              <a:t> </a:t>
            </a:r>
            <a:br>
              <a:rPr lang="fr-FR" dirty="0"/>
            </a:br>
            <a:r>
              <a:rPr lang="en-US" kern="100" dirty="0">
                <a:ea typeface="Calibri" panose="020F0502020204030204" pitchFamily="34" charset="0"/>
                <a:cs typeface="Times New Roman" panose="02020603050405020304" pitchFamily="18" charset="0"/>
              </a:rPr>
              <a:t>Use of APT in patients with atrial fibrillation requiring oral anticoagulation after PCI or medically managed ACS  </a:t>
            </a:r>
            <a:br>
              <a:rPr lang="fr-CA" kern="100" dirty="0">
                <a:ea typeface="Calibri" panose="020F0502020204030204" pitchFamily="34" charset="0"/>
                <a:cs typeface="Times New Roman" panose="02020603050405020304" pitchFamily="18" charset="0"/>
              </a:rPr>
            </a:br>
            <a:endParaRPr lang="fr-FR" dirty="0"/>
          </a:p>
        </p:txBody>
      </p:sp>
      <p:sp>
        <p:nvSpPr>
          <p:cNvPr id="7" name="Date Placeholder 6">
            <a:extLst>
              <a:ext uri="{FF2B5EF4-FFF2-40B4-BE49-F238E27FC236}">
                <a16:creationId xmlns:a16="http://schemas.microsoft.com/office/drawing/2014/main" id="{7F62345D-C9E2-9B90-C0A2-A36190DC7D72}"/>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342732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1D6B0CD-D6F8-7907-EC2B-8AB42551B576}"/>
              </a:ext>
            </a:extLst>
          </p:cNvPr>
          <p:cNvSpPr>
            <a:spLocks noGrp="1"/>
          </p:cNvSpPr>
          <p:nvPr>
            <p:ph type="body" sz="quarter" idx="14"/>
          </p:nvPr>
        </p:nvSpPr>
        <p:spPr/>
        <p:txBody>
          <a:bodyPr/>
          <a:lstStyle/>
          <a:p>
            <a:endParaRPr lang="en-CA"/>
          </a:p>
        </p:txBody>
      </p:sp>
      <p:sp>
        <p:nvSpPr>
          <p:cNvPr id="7" name="Content Placeholder 6">
            <a:extLst>
              <a:ext uri="{FF2B5EF4-FFF2-40B4-BE49-F238E27FC236}">
                <a16:creationId xmlns:a16="http://schemas.microsoft.com/office/drawing/2014/main" id="{5E2CB3BA-5532-1079-BEB0-A2D0EDC832FB}"/>
              </a:ext>
            </a:extLst>
          </p:cNvPr>
          <p:cNvSpPr>
            <a:spLocks noGrp="1"/>
          </p:cNvSpPr>
          <p:nvPr>
            <p:ph idx="1"/>
          </p:nvPr>
        </p:nvSpPr>
        <p:spPr/>
        <p:txBody>
          <a:bodyPr/>
          <a:lstStyle/>
          <a:p>
            <a:r>
              <a:rPr lang="en-US" dirty="0"/>
              <a:t>Speakers</a:t>
            </a:r>
            <a:endParaRPr lang="en-CA" dirty="0"/>
          </a:p>
        </p:txBody>
      </p:sp>
      <p:sp>
        <p:nvSpPr>
          <p:cNvPr id="10" name="TextBox 9">
            <a:extLst>
              <a:ext uri="{FF2B5EF4-FFF2-40B4-BE49-F238E27FC236}">
                <a16:creationId xmlns:a16="http://schemas.microsoft.com/office/drawing/2014/main" id="{532EF7B0-4547-F8D7-63CC-8C39FA6C24F7}"/>
              </a:ext>
            </a:extLst>
          </p:cNvPr>
          <p:cNvSpPr txBox="1"/>
          <p:nvPr/>
        </p:nvSpPr>
        <p:spPr>
          <a:xfrm>
            <a:off x="2286000" y="4962525"/>
            <a:ext cx="3686176" cy="738664"/>
          </a:xfrm>
          <a:prstGeom prst="rect">
            <a:avLst/>
          </a:prstGeom>
          <a:noFill/>
        </p:spPr>
        <p:txBody>
          <a:bodyPr wrap="square" rtlCol="0">
            <a:spAutoFit/>
          </a:bodyPr>
          <a:lstStyle/>
          <a:p>
            <a:pPr algn="ctr"/>
            <a:r>
              <a:rPr lang="en-US" sz="1400" b="1" dirty="0"/>
              <a:t>Samer Mansour MD</a:t>
            </a:r>
          </a:p>
          <a:p>
            <a:pPr algn="ctr"/>
            <a:r>
              <a:rPr lang="fr-FR" sz="1400" dirty="0"/>
              <a:t>Centre Hospitalier de l’Université de Montréal (CHUM), </a:t>
            </a:r>
            <a:r>
              <a:rPr lang="fr-FR" sz="1400" dirty="0" err="1"/>
              <a:t>Montreal</a:t>
            </a:r>
            <a:endParaRPr lang="en-US" sz="1400"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5815" y="1445850"/>
            <a:ext cx="2819400" cy="3241782"/>
          </a:xfrm>
          <a:prstGeom prst="rect">
            <a:avLst/>
          </a:prstGeom>
        </p:spPr>
      </p:pic>
      <p:pic>
        <p:nvPicPr>
          <p:cNvPr id="5" name="Picture 4">
            <a:extLst>
              <a:ext uri="{FF2B5EF4-FFF2-40B4-BE49-F238E27FC236}">
                <a16:creationId xmlns:a16="http://schemas.microsoft.com/office/drawing/2014/main" id="{2B256524-308D-42A0-9CAA-7380659CA1EE}"/>
              </a:ext>
            </a:extLst>
          </p:cNvPr>
          <p:cNvPicPr>
            <a:picLocks noChangeAspect="1"/>
          </p:cNvPicPr>
          <p:nvPr/>
        </p:nvPicPr>
        <p:blipFill>
          <a:blip r:embed="rId4"/>
          <a:stretch>
            <a:fillRect/>
          </a:stretch>
        </p:blipFill>
        <p:spPr>
          <a:xfrm>
            <a:off x="2744437" y="1445850"/>
            <a:ext cx="2769302" cy="3249970"/>
          </a:xfrm>
          <a:prstGeom prst="rect">
            <a:avLst/>
          </a:prstGeom>
        </p:spPr>
      </p:pic>
      <p:sp>
        <p:nvSpPr>
          <p:cNvPr id="8" name="TextBox 7">
            <a:extLst>
              <a:ext uri="{FF2B5EF4-FFF2-40B4-BE49-F238E27FC236}">
                <a16:creationId xmlns:a16="http://schemas.microsoft.com/office/drawing/2014/main" id="{ACFD63B8-0139-450C-AAA9-D46541BF2782}"/>
              </a:ext>
            </a:extLst>
          </p:cNvPr>
          <p:cNvSpPr txBox="1"/>
          <p:nvPr/>
        </p:nvSpPr>
        <p:spPr>
          <a:xfrm>
            <a:off x="6477001" y="4962525"/>
            <a:ext cx="3555803" cy="738664"/>
          </a:xfrm>
          <a:prstGeom prst="rect">
            <a:avLst/>
          </a:prstGeom>
          <a:noFill/>
        </p:spPr>
        <p:txBody>
          <a:bodyPr wrap="square" rtlCol="0">
            <a:spAutoFit/>
          </a:bodyPr>
          <a:lstStyle/>
          <a:p>
            <a:pPr algn="ctr"/>
            <a:r>
              <a:rPr lang="en-US" sz="1400" b="1" dirty="0"/>
              <a:t>Jean-François Tanguay, MD</a:t>
            </a:r>
          </a:p>
          <a:p>
            <a:pPr algn="ctr"/>
            <a:r>
              <a:rPr lang="en-US" sz="1400" dirty="0"/>
              <a:t>Montreal Heart Institute</a:t>
            </a:r>
          </a:p>
          <a:p>
            <a:pPr algn="ctr"/>
            <a:r>
              <a:rPr lang="en-US" sz="1400" dirty="0"/>
              <a:t>Université de Montréal</a:t>
            </a:r>
          </a:p>
        </p:txBody>
      </p:sp>
      <p:sp>
        <p:nvSpPr>
          <p:cNvPr id="4" name="TextBox 3">
            <a:extLst>
              <a:ext uri="{FF2B5EF4-FFF2-40B4-BE49-F238E27FC236}">
                <a16:creationId xmlns:a16="http://schemas.microsoft.com/office/drawing/2014/main" id="{449082FF-4A84-DD40-FE61-55CD1663D47A}"/>
              </a:ext>
            </a:extLst>
          </p:cNvPr>
          <p:cNvSpPr txBox="1"/>
          <p:nvPr/>
        </p:nvSpPr>
        <p:spPr>
          <a:xfrm>
            <a:off x="10032804" y="2743200"/>
            <a:ext cx="2006796" cy="1754326"/>
          </a:xfrm>
          <a:prstGeom prst="rect">
            <a:avLst/>
          </a:prstGeom>
          <a:noFill/>
        </p:spPr>
        <p:txBody>
          <a:bodyPr wrap="square" rtlCol="0">
            <a:spAutoFit/>
          </a:bodyPr>
          <a:lstStyle/>
          <a:p>
            <a:r>
              <a:rPr lang="fr-CA" dirty="0"/>
              <a:t>Co-leads:</a:t>
            </a:r>
          </a:p>
          <a:p>
            <a:r>
              <a:rPr lang="fr-CA" dirty="0"/>
              <a:t>-Dr. Warren Cantor</a:t>
            </a:r>
          </a:p>
          <a:p>
            <a:r>
              <a:rPr lang="fr-CA" dirty="0"/>
              <a:t>-Dr. Margaret </a:t>
            </a:r>
            <a:r>
              <a:rPr lang="fr-CA" dirty="0" err="1"/>
              <a:t>Ackman</a:t>
            </a:r>
            <a:endParaRPr lang="fr-CA" dirty="0"/>
          </a:p>
          <a:p>
            <a:r>
              <a:rPr lang="fr-CA" dirty="0"/>
              <a:t>-Dr. Samer Mansour</a:t>
            </a:r>
          </a:p>
        </p:txBody>
      </p:sp>
      <p:sp>
        <p:nvSpPr>
          <p:cNvPr id="11" name="Date Placeholder 10">
            <a:extLst>
              <a:ext uri="{FF2B5EF4-FFF2-40B4-BE49-F238E27FC236}">
                <a16:creationId xmlns:a16="http://schemas.microsoft.com/office/drawing/2014/main" id="{5BFF66E9-D061-F52E-7EAF-C2C6FEDE211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31973606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A6DC03-25D7-E261-CF4D-F96AA0713B49}"/>
              </a:ext>
            </a:extLst>
          </p:cNvPr>
          <p:cNvSpPr>
            <a:spLocks noGrp="1"/>
          </p:cNvSpPr>
          <p:nvPr>
            <p:ph idx="1"/>
          </p:nvPr>
        </p:nvSpPr>
        <p:spPr/>
        <p:txBody>
          <a:bodyPr/>
          <a:lstStyle/>
          <a:p>
            <a:r>
              <a:rPr lang="en-US" dirty="0"/>
              <a:t>Conflict of Interest</a:t>
            </a:r>
            <a:endParaRPr lang="en-CA" dirty="0"/>
          </a:p>
        </p:txBody>
      </p:sp>
      <p:graphicFrame>
        <p:nvGraphicFramePr>
          <p:cNvPr id="7" name="Table 6">
            <a:extLst>
              <a:ext uri="{FF2B5EF4-FFF2-40B4-BE49-F238E27FC236}">
                <a16:creationId xmlns:a16="http://schemas.microsoft.com/office/drawing/2014/main" id="{E4058B6C-AB80-4DB6-DD2C-36424D6F8F0C}"/>
              </a:ext>
            </a:extLst>
          </p:cNvPr>
          <p:cNvGraphicFramePr>
            <a:graphicFrameLocks/>
          </p:cNvGraphicFramePr>
          <p:nvPr>
            <p:extLst>
              <p:ext uri="{D42A27DB-BD31-4B8C-83A1-F6EECF244321}">
                <p14:modId xmlns:p14="http://schemas.microsoft.com/office/powerpoint/2010/main" val="1101622010"/>
              </p:ext>
            </p:extLst>
          </p:nvPr>
        </p:nvGraphicFramePr>
        <p:xfrm>
          <a:off x="1853267" y="2071767"/>
          <a:ext cx="8485472" cy="2137983"/>
        </p:xfrm>
        <a:graphic>
          <a:graphicData uri="http://schemas.openxmlformats.org/drawingml/2006/table">
            <a:tbl>
              <a:tblPr firstRow="1" firstCol="1" bandRow="1" bandCol="1">
                <a:tableStyleId>{5A111915-BE36-4E01-A7E5-04B1672EAD32}</a:tableStyleId>
              </a:tblPr>
              <a:tblGrid>
                <a:gridCol w="2074543">
                  <a:extLst>
                    <a:ext uri="{9D8B030D-6E8A-4147-A177-3AD203B41FA5}">
                      <a16:colId xmlns:a16="http://schemas.microsoft.com/office/drawing/2014/main" val="3003182203"/>
                    </a:ext>
                  </a:extLst>
                </a:gridCol>
                <a:gridCol w="2270491">
                  <a:extLst>
                    <a:ext uri="{9D8B030D-6E8A-4147-A177-3AD203B41FA5}">
                      <a16:colId xmlns:a16="http://schemas.microsoft.com/office/drawing/2014/main" val="230789228"/>
                    </a:ext>
                  </a:extLst>
                </a:gridCol>
                <a:gridCol w="2096653">
                  <a:extLst>
                    <a:ext uri="{9D8B030D-6E8A-4147-A177-3AD203B41FA5}">
                      <a16:colId xmlns:a16="http://schemas.microsoft.com/office/drawing/2014/main" val="1171031962"/>
                    </a:ext>
                  </a:extLst>
                </a:gridCol>
                <a:gridCol w="2043785">
                  <a:extLst>
                    <a:ext uri="{9D8B030D-6E8A-4147-A177-3AD203B41FA5}">
                      <a16:colId xmlns:a16="http://schemas.microsoft.com/office/drawing/2014/main" val="3328036950"/>
                    </a:ext>
                  </a:extLst>
                </a:gridCol>
              </a:tblGrid>
              <a:tr h="699685">
                <a:tc>
                  <a:txBody>
                    <a:bodyPr/>
                    <a:lstStyle/>
                    <a:p>
                      <a:pPr>
                        <a:lnSpc>
                          <a:spcPct val="85000"/>
                        </a:lnSpc>
                        <a:spcAft>
                          <a:spcPts val="300"/>
                        </a:spcAft>
                      </a:pP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Any direct financial payments including receipt of honoraria</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Membership on advisory boards or speaker’s bureaus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tc>
                  <a:txBody>
                    <a:bodyPr/>
                    <a:lstStyle/>
                    <a:p>
                      <a:pPr marL="0" marR="0" lvl="0" indent="0" algn="ctr" defTabSz="457189" rtl="0" eaLnBrk="1" fontAlgn="auto" latinLnBrk="0" hangingPunct="1">
                        <a:lnSpc>
                          <a:spcPct val="85000"/>
                        </a:lnSpc>
                        <a:spcBef>
                          <a:spcPts val="0"/>
                        </a:spcBef>
                        <a:spcAft>
                          <a:spcPts val="300"/>
                        </a:spcAft>
                        <a:buClrTx/>
                        <a:buSzTx/>
                        <a:buFontTx/>
                        <a:buNone/>
                        <a:tabLst/>
                        <a:defRPr/>
                      </a:pPr>
                      <a:r>
                        <a:rPr lang="en-US" sz="1500" dirty="0"/>
                        <a:t>Funded grants or clinical trials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solidFill>
                      <a:srgbClr val="00B2A9"/>
                    </a:solidFill>
                  </a:tcPr>
                </a:tc>
                <a:extLst>
                  <a:ext uri="{0D108BD9-81ED-4DB2-BD59-A6C34878D82A}">
                    <a16:rowId xmlns:a16="http://schemas.microsoft.com/office/drawing/2014/main" val="3963853567"/>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Samer Mansour </a:t>
                      </a:r>
                      <a:endParaRPr lang="en-CA" sz="1500" b="1" baseline="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marR="0" lvl="0" indent="0" algn="ctr" defTabSz="914377" rtl="0" eaLnBrk="1" fontAlgn="auto" latinLnBrk="0" hangingPunct="1">
                        <a:lnSpc>
                          <a:spcPct val="85000"/>
                        </a:lnSpc>
                        <a:spcBef>
                          <a:spcPts val="0"/>
                        </a:spcBef>
                        <a:spcAft>
                          <a:spcPts val="300"/>
                        </a:spcAft>
                        <a:buClrTx/>
                        <a:buSzTx/>
                        <a:buFontTx/>
                        <a:buNone/>
                        <a:tabLst/>
                        <a:defRPr/>
                      </a:pPr>
                      <a:r>
                        <a:rPr kumimoji="0" lang="en-CA" sz="1500" b="0" i="0" u="none" strike="noStrike" kern="1200" cap="none" spc="0" normalizeH="0" baseline="0" noProof="0" dirty="0">
                          <a:ln>
                            <a:noFill/>
                          </a:ln>
                          <a:solidFill>
                            <a:prstClr val="black"/>
                          </a:solidFill>
                          <a:effectLst/>
                          <a:uLnTx/>
                          <a:uFillTx/>
                          <a:latin typeface="+mn-lt"/>
                          <a:ea typeface="+mn-ea"/>
                          <a:cs typeface="+mn-cs"/>
                        </a:rPr>
                        <a:t>Pfizer, HLS, Sanofi, Amgen, Boehringer Ingelheim and Novartis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marR="0" lvl="0" indent="0" algn="ctr" defTabSz="914377" rtl="0" eaLnBrk="1" fontAlgn="auto" latinLnBrk="0" hangingPunct="1">
                        <a:lnSpc>
                          <a:spcPct val="85000"/>
                        </a:lnSpc>
                        <a:spcBef>
                          <a:spcPts val="0"/>
                        </a:spcBef>
                        <a:spcAft>
                          <a:spcPts val="300"/>
                        </a:spcAft>
                        <a:buClrTx/>
                        <a:buSzTx/>
                        <a:buFontTx/>
                        <a:buNone/>
                        <a:tabLst/>
                        <a:defRPr/>
                      </a:pPr>
                      <a:r>
                        <a:rPr lang="en-CA" sz="1500" dirty="0"/>
                        <a:t>Abbott Vascular, Amgen, AstraZeneca, Bayer, Novartis</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187640076"/>
                  </a:ext>
                </a:extLst>
              </a:tr>
              <a:tr h="651019">
                <a:tc>
                  <a:txBody>
                    <a:bodyPr/>
                    <a:lstStyle/>
                    <a:p>
                      <a:pPr marL="0" marR="0" lvl="0" indent="0" algn="ctr" defTabSz="914400" rtl="0" eaLnBrk="1" fontAlgn="auto" latinLnBrk="0" hangingPunct="1">
                        <a:lnSpc>
                          <a:spcPct val="85000"/>
                        </a:lnSpc>
                        <a:spcBef>
                          <a:spcPts val="0"/>
                        </a:spcBef>
                        <a:spcAft>
                          <a:spcPts val="300"/>
                        </a:spcAft>
                        <a:buClrTx/>
                        <a:buSzTx/>
                        <a:buFontTx/>
                        <a:buNone/>
                        <a:tabLst/>
                        <a:defRPr/>
                      </a:pPr>
                      <a:r>
                        <a:rPr lang="en-CA" sz="1500" b="1" dirty="0"/>
                        <a:t>Jean-François</a:t>
                      </a:r>
                      <a:r>
                        <a:rPr lang="en-CA" sz="1500" b="1" baseline="0" dirty="0"/>
                        <a:t> Tanguay</a:t>
                      </a:r>
                      <a:endParaRPr lang="en-CA" sz="1500" b="1"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en-CA" sz="1500" dirty="0"/>
                        <a:t>None</a:t>
                      </a:r>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algn="ctr">
                        <a:lnSpc>
                          <a:spcPct val="85000"/>
                        </a:lnSpc>
                        <a:spcAft>
                          <a:spcPts val="300"/>
                        </a:spcAft>
                      </a:pPr>
                      <a:r>
                        <a:rPr lang="fr-FR" sz="1500" b="0" i="0" kern="1200" dirty="0">
                          <a:solidFill>
                            <a:schemeClr val="tx1"/>
                          </a:solidFill>
                          <a:effectLst/>
                          <a:latin typeface="+mn-lt"/>
                          <a:ea typeface="+mn-ea"/>
                          <a:cs typeface="+mn-cs"/>
                        </a:rPr>
                        <a:t>JAMP pharma, HLS, Novartis</a:t>
                      </a:r>
                      <a:endParaRPr lang="en-CA"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tc>
                  <a:txBody>
                    <a:bodyPr/>
                    <a:lstStyle/>
                    <a:p>
                      <a:pPr marL="0" marR="0" indent="0" algn="ctr" defTabSz="914377" rtl="0" eaLnBrk="1" fontAlgn="auto" latinLnBrk="0" hangingPunct="1">
                        <a:lnSpc>
                          <a:spcPct val="85000"/>
                        </a:lnSpc>
                        <a:spcBef>
                          <a:spcPts val="0"/>
                        </a:spcBef>
                        <a:spcAft>
                          <a:spcPts val="300"/>
                        </a:spcAft>
                        <a:buClrTx/>
                        <a:buSzTx/>
                        <a:buFontTx/>
                        <a:buNone/>
                        <a:tabLst/>
                        <a:defRPr/>
                      </a:pPr>
                      <a:r>
                        <a:rPr lang="fr-FR" sz="1500" b="0" i="0" kern="1200" dirty="0">
                          <a:solidFill>
                            <a:schemeClr val="tx1"/>
                          </a:solidFill>
                          <a:effectLst/>
                          <a:latin typeface="+mn-lt"/>
                          <a:ea typeface="+mn-ea"/>
                          <a:cs typeface="+mn-cs"/>
                        </a:rPr>
                        <a:t>Abbott Vascular, </a:t>
                      </a:r>
                      <a:r>
                        <a:rPr lang="fr-FR" sz="1500" b="0" i="0" kern="1200" dirty="0" err="1">
                          <a:solidFill>
                            <a:schemeClr val="tx1"/>
                          </a:solidFill>
                          <a:effectLst/>
                          <a:latin typeface="+mn-lt"/>
                          <a:ea typeface="+mn-ea"/>
                          <a:cs typeface="+mn-cs"/>
                        </a:rPr>
                        <a:t>BioPhase</a:t>
                      </a:r>
                      <a:r>
                        <a:rPr lang="fr-FR" sz="1500" b="0" i="0" kern="1200" dirty="0">
                          <a:solidFill>
                            <a:schemeClr val="tx1"/>
                          </a:solidFill>
                          <a:effectLst/>
                          <a:latin typeface="+mn-lt"/>
                          <a:ea typeface="+mn-ea"/>
                          <a:cs typeface="+mn-cs"/>
                        </a:rPr>
                        <a:t>, </a:t>
                      </a:r>
                      <a:r>
                        <a:rPr lang="fr-FR" sz="1500" b="0" i="0" kern="1200" dirty="0" err="1">
                          <a:solidFill>
                            <a:schemeClr val="tx1"/>
                          </a:solidFill>
                          <a:effectLst/>
                          <a:latin typeface="+mn-lt"/>
                          <a:ea typeface="+mn-ea"/>
                          <a:cs typeface="+mn-cs"/>
                        </a:rPr>
                        <a:t>MicroPort</a:t>
                      </a:r>
                      <a:r>
                        <a:rPr lang="fr-FR" sz="1500" b="0" i="0" kern="1200" dirty="0">
                          <a:solidFill>
                            <a:schemeClr val="tx1"/>
                          </a:solidFill>
                          <a:effectLst/>
                          <a:latin typeface="+mn-lt"/>
                          <a:ea typeface="+mn-ea"/>
                          <a:cs typeface="+mn-cs"/>
                        </a:rPr>
                        <a:t>, Novartis</a:t>
                      </a:r>
                      <a:endParaRPr lang="fr-FR" sz="1500" dirty="0"/>
                    </a:p>
                  </a:txBody>
                  <a:tcPr marT="64008" marB="64008" anchor="ctr">
                    <a:lnL w="12700" cap="flat" cmpd="sng" algn="ctr">
                      <a:solidFill>
                        <a:srgbClr val="19305C"/>
                      </a:solidFill>
                      <a:prstDash val="solid"/>
                      <a:round/>
                      <a:headEnd type="none" w="med" len="med"/>
                      <a:tailEnd type="none" w="med" len="med"/>
                    </a:lnL>
                    <a:lnR w="12700" cap="flat" cmpd="sng" algn="ctr">
                      <a:solidFill>
                        <a:srgbClr val="19305C"/>
                      </a:solidFill>
                      <a:prstDash val="solid"/>
                      <a:round/>
                      <a:headEnd type="none" w="med" len="med"/>
                      <a:tailEnd type="none" w="med" len="med"/>
                    </a:lnR>
                    <a:lnT w="12700" cap="flat" cmpd="sng" algn="ctr">
                      <a:solidFill>
                        <a:srgbClr val="19305C"/>
                      </a:solidFill>
                      <a:prstDash val="solid"/>
                      <a:round/>
                      <a:headEnd type="none" w="med" len="med"/>
                      <a:tailEnd type="none" w="med" len="med"/>
                    </a:lnT>
                    <a:lnB w="12700" cap="flat" cmpd="sng" algn="ctr">
                      <a:solidFill>
                        <a:srgbClr val="19305C"/>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Date Placeholder 5">
            <a:extLst>
              <a:ext uri="{FF2B5EF4-FFF2-40B4-BE49-F238E27FC236}">
                <a16:creationId xmlns:a16="http://schemas.microsoft.com/office/drawing/2014/main" id="{498BC56A-7127-EDDD-2ECF-8E8EB43CEFDB}"/>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06535197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CB80CC2-AB21-8BB1-0EAB-4F18BD893DAB}"/>
              </a:ext>
            </a:extLst>
          </p:cNvPr>
          <p:cNvSpPr>
            <a:spLocks noGrp="1"/>
          </p:cNvSpPr>
          <p:nvPr>
            <p:ph type="body" sz="quarter" idx="14"/>
          </p:nvPr>
        </p:nvSpPr>
        <p:spPr/>
        <p:txBody>
          <a:bodyPr/>
          <a:lstStyle/>
          <a:p>
            <a:pPr marL="457200" indent="-457200">
              <a:spcAft>
                <a:spcPts val="600"/>
              </a:spcAft>
              <a:buFont typeface="Arial" panose="020B0604020202020204" pitchFamily="34" charset="0"/>
              <a:buChar char="•"/>
              <a:defRPr/>
            </a:pPr>
            <a:r>
              <a:rPr lang="en-US" sz="3200" dirty="0">
                <a:solidFill>
                  <a:prstClr val="black"/>
                </a:solidFill>
                <a:latin typeface="Calibri" panose="020F0502020204030204"/>
              </a:rPr>
              <a:t>79 </a:t>
            </a:r>
            <a:r>
              <a:rPr lang="en-US" sz="3200" dirty="0" err="1">
                <a:solidFill>
                  <a:prstClr val="black"/>
                </a:solidFill>
                <a:latin typeface="Calibri" panose="020F0502020204030204"/>
              </a:rPr>
              <a:t>y.o</a:t>
            </a:r>
            <a:r>
              <a:rPr lang="en-US" sz="3200" dirty="0">
                <a:solidFill>
                  <a:prstClr val="black"/>
                </a:solidFill>
                <a:latin typeface="Calibri" panose="020F0502020204030204"/>
              </a:rPr>
              <a:t>. female </a:t>
            </a:r>
          </a:p>
          <a:p>
            <a:pPr marL="457200" indent="-457200">
              <a:spcAft>
                <a:spcPts val="600"/>
              </a:spcAft>
              <a:buFont typeface="Arial" panose="020B0604020202020204" pitchFamily="34" charset="0"/>
              <a:buChar char="•"/>
              <a:defRPr/>
            </a:pPr>
            <a:r>
              <a:rPr lang="en-US" sz="3200" dirty="0">
                <a:solidFill>
                  <a:prstClr val="black"/>
                </a:solidFill>
                <a:latin typeface="Calibri" panose="020F0502020204030204"/>
              </a:rPr>
              <a:t>Past medical history: permanent AF (on DOAC), hypertension</a:t>
            </a:r>
          </a:p>
          <a:p>
            <a:pPr marL="457200" indent="-457200">
              <a:spcAft>
                <a:spcPts val="600"/>
              </a:spcAft>
              <a:buFont typeface="Arial" panose="020B0604020202020204" pitchFamily="34" charset="0"/>
              <a:buChar char="•"/>
              <a:defRPr/>
            </a:pPr>
            <a:r>
              <a:rPr lang="en-US" sz="3200" dirty="0">
                <a:solidFill>
                  <a:prstClr val="black"/>
                </a:solidFill>
                <a:latin typeface="Calibri" panose="020F0502020204030204"/>
              </a:rPr>
              <a:t>Presents with STEMI</a:t>
            </a:r>
          </a:p>
          <a:p>
            <a:pPr marL="457200" indent="-457200">
              <a:spcAft>
                <a:spcPts val="600"/>
              </a:spcAft>
              <a:buFont typeface="Arial" panose="020B0604020202020204" pitchFamily="34" charset="0"/>
              <a:buChar char="•"/>
              <a:defRPr/>
            </a:pPr>
            <a:r>
              <a:rPr lang="en-US" sz="3200" dirty="0">
                <a:solidFill>
                  <a:prstClr val="black"/>
                </a:solidFill>
                <a:latin typeface="Calibri" panose="020F0502020204030204"/>
              </a:rPr>
              <a:t>Primary PCI of the mid-LAD with 2 drug-eluting stents</a:t>
            </a:r>
          </a:p>
          <a:p>
            <a:pPr marL="457200" indent="-457200">
              <a:spcAft>
                <a:spcPts val="600"/>
              </a:spcAft>
              <a:buFont typeface="Arial" panose="020B0604020202020204" pitchFamily="34" charset="0"/>
              <a:buChar char="•"/>
              <a:defRPr/>
            </a:pPr>
            <a:r>
              <a:rPr lang="en-US" sz="3200" dirty="0">
                <a:solidFill>
                  <a:prstClr val="black"/>
                </a:solidFill>
                <a:latin typeface="Calibri" panose="020F0502020204030204"/>
              </a:rPr>
              <a:t>Discharged on day 3</a:t>
            </a:r>
          </a:p>
          <a:p>
            <a:pPr marL="514347" indent="-457200">
              <a:defRPr/>
            </a:pPr>
            <a:endParaRPr lang="en-US" sz="3200" dirty="0">
              <a:solidFill>
                <a:prstClr val="black"/>
              </a:solidFill>
              <a:latin typeface="Calibri" panose="020F0502020204030204"/>
            </a:endParaRPr>
          </a:p>
          <a:p>
            <a:endParaRPr lang="en-CA" dirty="0"/>
          </a:p>
        </p:txBody>
      </p:sp>
      <p:sp>
        <p:nvSpPr>
          <p:cNvPr id="7" name="Content Placeholder 6">
            <a:extLst>
              <a:ext uri="{FF2B5EF4-FFF2-40B4-BE49-F238E27FC236}">
                <a16:creationId xmlns:a16="http://schemas.microsoft.com/office/drawing/2014/main" id="{7CDF4A22-F0EE-3A8E-9DE7-9549FA4E5128}"/>
              </a:ext>
            </a:extLst>
          </p:cNvPr>
          <p:cNvSpPr>
            <a:spLocks noGrp="1"/>
          </p:cNvSpPr>
          <p:nvPr>
            <p:ph idx="1"/>
          </p:nvPr>
        </p:nvSpPr>
        <p:spPr/>
        <p:txBody>
          <a:bodyPr/>
          <a:lstStyle/>
          <a:p>
            <a:r>
              <a:rPr lang="en-CA" dirty="0"/>
              <a:t>Case presentation</a:t>
            </a:r>
          </a:p>
          <a:p>
            <a:endParaRPr lang="en-CA" dirty="0"/>
          </a:p>
        </p:txBody>
      </p:sp>
      <p:sp>
        <p:nvSpPr>
          <p:cNvPr id="8" name="Date Placeholder 7">
            <a:extLst>
              <a:ext uri="{FF2B5EF4-FFF2-40B4-BE49-F238E27FC236}">
                <a16:creationId xmlns:a16="http://schemas.microsoft.com/office/drawing/2014/main" id="{D51C7C75-02BE-74D0-74CE-3C7A0180E061}"/>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2473071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Text Placeholder 7">
            <a:extLst>
              <a:ext uri="{FF2B5EF4-FFF2-40B4-BE49-F238E27FC236}">
                <a16:creationId xmlns:a16="http://schemas.microsoft.com/office/drawing/2014/main" id="{A9242012-525B-8D76-A9C3-B2F5A7259499}"/>
              </a:ext>
            </a:extLst>
          </p:cNvPr>
          <p:cNvSpPr>
            <a:spLocks noGrp="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p>
            <a:r>
              <a:rPr lang="en-US" dirty="0"/>
              <a:t>Coronary Angiography and PCI</a:t>
            </a:r>
            <a:endParaRPr lang="en-US" altLang="en-US" kern="0" dirty="0"/>
          </a:p>
        </p:txBody>
      </p:sp>
      <p:pic>
        <p:nvPicPr>
          <p:cNvPr id="4" name="Image 3">
            <a:extLst>
              <a:ext uri="{FF2B5EF4-FFF2-40B4-BE49-F238E27FC236}">
                <a16:creationId xmlns:a16="http://schemas.microsoft.com/office/drawing/2014/main" id="{11B6F417-C944-D0E5-450C-2D1821AD4718}"/>
              </a:ext>
            </a:extLst>
          </p:cNvPr>
          <p:cNvPicPr>
            <a:picLocks/>
          </p:cNvPicPr>
          <p:nvPr/>
        </p:nvPicPr>
        <p:blipFill rotWithShape="1">
          <a:blip r:embed="rId3"/>
          <a:srcRect t="7637"/>
          <a:stretch/>
        </p:blipFill>
        <p:spPr>
          <a:xfrm>
            <a:off x="1981195" y="2059800"/>
            <a:ext cx="3960000" cy="3960000"/>
          </a:xfrm>
          <a:prstGeom prst="rect">
            <a:avLst/>
          </a:prstGeom>
        </p:spPr>
      </p:pic>
      <p:pic>
        <p:nvPicPr>
          <p:cNvPr id="5" name="Image 4">
            <a:extLst>
              <a:ext uri="{FF2B5EF4-FFF2-40B4-BE49-F238E27FC236}">
                <a16:creationId xmlns:a16="http://schemas.microsoft.com/office/drawing/2014/main" id="{B4930E7F-8E76-9F3F-D5F4-9E60083AFFEE}"/>
              </a:ext>
            </a:extLst>
          </p:cNvPr>
          <p:cNvPicPr>
            <a:picLocks/>
          </p:cNvPicPr>
          <p:nvPr/>
        </p:nvPicPr>
        <p:blipFill rotWithShape="1">
          <a:blip r:embed="rId4"/>
          <a:srcRect t="9610"/>
          <a:stretch/>
        </p:blipFill>
        <p:spPr>
          <a:xfrm>
            <a:off x="6128882" y="2059800"/>
            <a:ext cx="3960000" cy="3960000"/>
          </a:xfrm>
          <a:prstGeom prst="rect">
            <a:avLst/>
          </a:prstGeom>
        </p:spPr>
      </p:pic>
      <p:sp>
        <p:nvSpPr>
          <p:cNvPr id="8" name="Title 1">
            <a:extLst>
              <a:ext uri="{FF2B5EF4-FFF2-40B4-BE49-F238E27FC236}">
                <a16:creationId xmlns:a16="http://schemas.microsoft.com/office/drawing/2014/main" id="{42EE0F31-C2A6-7E39-B856-8D1447FF2EF8}"/>
              </a:ext>
            </a:extLst>
          </p:cNvPr>
          <p:cNvSpPr txBox="1">
            <a:spLocks/>
          </p:cNvSpPr>
          <p:nvPr/>
        </p:nvSpPr>
        <p:spPr bwMode="auto">
          <a:xfrm>
            <a:off x="1251257" y="24747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fontScale="90000" lnSpcReduction="20000"/>
          </a:bodyPr>
          <a:lstStyle>
            <a:lvl1pPr algn="ctr" rtl="0" eaLnBrk="0" fontAlgn="base" hangingPunct="0">
              <a:spcBef>
                <a:spcPct val="0"/>
              </a:spcBef>
              <a:spcAft>
                <a:spcPct val="0"/>
              </a:spcAft>
              <a:defRPr sz="3200">
                <a:solidFill>
                  <a:schemeClr val="tx1"/>
                </a:solidFill>
                <a:latin typeface="+mj-lt"/>
                <a:ea typeface="+mj-ea"/>
                <a:cs typeface="+mj-cs"/>
              </a:defRPr>
            </a:lvl1pPr>
            <a:lvl2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2pPr>
            <a:lvl3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3pPr>
            <a:lvl4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4pPr>
            <a:lvl5pPr algn="ctr" rtl="0" eaLnBrk="0" fontAlgn="base" hangingPunct="0">
              <a:spcBef>
                <a:spcPct val="0"/>
              </a:spcBef>
              <a:spcAft>
                <a:spcPct val="0"/>
              </a:spcAft>
              <a:defRPr sz="3200">
                <a:solidFill>
                  <a:schemeClr val="tx1"/>
                </a:solidFill>
                <a:latin typeface="Arial Black" pitchFamily="34" charset="0"/>
                <a:ea typeface="ＭＳ Ｐゴシック" pitchFamily="34" charset="-128"/>
                <a:cs typeface="Arial" charset="0"/>
              </a:defRPr>
            </a:lvl5pPr>
            <a:lvl6pPr marL="4572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6pPr>
            <a:lvl7pPr marL="9144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7pPr>
            <a:lvl8pPr marL="13716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8pPr>
            <a:lvl9pPr marL="1828800" algn="l" rtl="0" fontAlgn="base">
              <a:spcBef>
                <a:spcPct val="0"/>
              </a:spcBef>
              <a:spcAft>
                <a:spcPct val="0"/>
              </a:spcAft>
              <a:defRPr sz="3200">
                <a:solidFill>
                  <a:srgbClr val="CC9915"/>
                </a:solidFill>
                <a:latin typeface="Arial Black" pitchFamily="34" charset="0"/>
                <a:ea typeface="ＭＳ Ｐゴシック" pitchFamily="34" charset="-128"/>
                <a:cs typeface="Arial" charset="0"/>
              </a:defRPr>
            </a:lvl9pPr>
          </a:lstStyle>
          <a:p>
            <a:pPr>
              <a:defRPr/>
            </a:pPr>
            <a:endParaRPr lang="en-US" altLang="en-US" b="1" kern="0" dirty="0"/>
          </a:p>
        </p:txBody>
      </p:sp>
      <p:sp>
        <p:nvSpPr>
          <p:cNvPr id="14" name="Text Placeholder 5">
            <a:extLst>
              <a:ext uri="{FF2B5EF4-FFF2-40B4-BE49-F238E27FC236}">
                <a16:creationId xmlns:a16="http://schemas.microsoft.com/office/drawing/2014/main" id="{4A35FD2A-14B5-503C-0C95-247368800C5D}"/>
              </a:ext>
            </a:extLst>
          </p:cNvPr>
          <p:cNvSpPr txBox="1">
            <a:spLocks/>
          </p:cNvSpPr>
          <p:nvPr/>
        </p:nvSpPr>
        <p:spPr bwMode="auto">
          <a:xfrm>
            <a:off x="2193925" y="1473278"/>
            <a:ext cx="3614738"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ysClr val="windowText" lastClr="000000"/>
                </a:solidFill>
                <a:effectLst/>
                <a:uLnTx/>
                <a:uFillTx/>
                <a:latin typeface="Calibri"/>
                <a:ea typeface="+mn-ea"/>
                <a:cs typeface="+mn-cs"/>
              </a:rPr>
              <a:t>Critical mid LAD stenosis</a:t>
            </a:r>
            <a:endParaRPr kumimoji="0" lang="en-US" altLang="en-US" sz="2400" b="1" i="0" u="none" strike="noStrike" kern="1200" cap="none" spc="0" normalizeH="0" baseline="0" noProof="0" dirty="0">
              <a:ln>
                <a:noFill/>
              </a:ln>
              <a:solidFill>
                <a:sysClr val="windowText" lastClr="000000"/>
              </a:solidFill>
              <a:effectLst/>
              <a:uLnTx/>
              <a:uFillTx/>
              <a:latin typeface="Calibri"/>
              <a:ea typeface="+mn-ea"/>
              <a:cs typeface="+mn-cs"/>
            </a:endParaRPr>
          </a:p>
        </p:txBody>
      </p:sp>
      <p:sp>
        <p:nvSpPr>
          <p:cNvPr id="15" name="Text Placeholder 7">
            <a:extLst>
              <a:ext uri="{FF2B5EF4-FFF2-40B4-BE49-F238E27FC236}">
                <a16:creationId xmlns:a16="http://schemas.microsoft.com/office/drawing/2014/main" id="{2B997BCF-5CDB-03F3-7FBF-4B9FE9679771}"/>
              </a:ext>
            </a:extLst>
          </p:cNvPr>
          <p:cNvSpPr txBox="1">
            <a:spLocks/>
          </p:cNvSpPr>
          <p:nvPr/>
        </p:nvSpPr>
        <p:spPr bwMode="auto">
          <a:xfrm>
            <a:off x="6481581" y="1449000"/>
            <a:ext cx="3233737"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b" anchorCtr="0" compatLnSpc="1">
            <a:prstTxWarp prst="textNoShape">
              <a:avLst/>
            </a:prstTxWarp>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ysClr val="windowText" lastClr="000000"/>
                </a:solidFill>
                <a:effectLst/>
                <a:uLnTx/>
                <a:uFillTx/>
                <a:latin typeface="Calibri"/>
                <a:ea typeface="+mn-ea"/>
                <a:cs typeface="+mn-cs"/>
              </a:rPr>
              <a:t>LAD PCI with 2 DES</a:t>
            </a:r>
            <a:endParaRPr kumimoji="0" lang="en-US" altLang="en-US" sz="2400" b="1" i="0" u="none" strike="noStrike" kern="1200" cap="none" spc="0" normalizeH="0" baseline="0" noProof="0" dirty="0">
              <a:ln>
                <a:noFill/>
              </a:ln>
              <a:solidFill>
                <a:sysClr val="windowText" lastClr="000000"/>
              </a:solidFill>
              <a:effectLst/>
              <a:uLnTx/>
              <a:uFillTx/>
              <a:latin typeface="Calibri"/>
              <a:ea typeface="+mn-ea"/>
              <a:cs typeface="+mn-c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983C31-7997-113F-9644-E2EBFA3FB4F1}"/>
              </a:ext>
            </a:extLst>
          </p:cNvPr>
          <p:cNvSpPr>
            <a:spLocks noGrp="1"/>
          </p:cNvSpPr>
          <p:nvPr>
            <p:ph type="body" sz="quarter" idx="14"/>
          </p:nvPr>
        </p:nvSpPr>
        <p:spPr/>
        <p:txBody>
          <a:bodyPr/>
          <a:lstStyle/>
          <a:p>
            <a:pPr marL="0" indent="0">
              <a:buNone/>
            </a:pPr>
            <a:r>
              <a:rPr lang="en-US" b="1" dirty="0"/>
              <a:t>Which regimen would you choose post discharge?</a:t>
            </a:r>
          </a:p>
          <a:p>
            <a:pPr marL="0" indent="0">
              <a:buNone/>
            </a:pPr>
            <a:endParaRPr lang="en-US" dirty="0"/>
          </a:p>
          <a:p>
            <a:pPr marL="514350" indent="-514350">
              <a:buFont typeface="Arial Black" panose="020B0604020202020204" pitchFamily="34" charset="0"/>
              <a:buAutoNum type="alphaUcPeriod"/>
            </a:pPr>
            <a:r>
              <a:rPr lang="en-US" altLang="en-US" sz="3200" dirty="0"/>
              <a:t>ASA+ ticagrelor </a:t>
            </a:r>
          </a:p>
          <a:p>
            <a:pPr marL="514350" indent="-514350">
              <a:buFont typeface="Arial Black" panose="020B0604020202020204" pitchFamily="34" charset="0"/>
              <a:buAutoNum type="alphaUcPeriod"/>
            </a:pPr>
            <a:r>
              <a:rPr lang="en-US" altLang="en-US" sz="3200" dirty="0"/>
              <a:t>ASA + clopidogrel + DOAC </a:t>
            </a:r>
          </a:p>
          <a:p>
            <a:pPr marL="514350" indent="-514350">
              <a:buFont typeface="Arial Black" panose="020B0604020202020204" pitchFamily="34" charset="0"/>
              <a:buAutoNum type="alphaUcPeriod"/>
            </a:pPr>
            <a:r>
              <a:rPr lang="en-US" altLang="en-US" sz="3200" dirty="0"/>
              <a:t>Clopidogrel + DOAC</a:t>
            </a:r>
          </a:p>
          <a:p>
            <a:pPr marL="514350" indent="-514350">
              <a:buFont typeface="Arial Black" panose="020B0604020202020204" pitchFamily="34" charset="0"/>
              <a:buAutoNum type="alphaUcPeriod"/>
            </a:pPr>
            <a:r>
              <a:rPr lang="en-US" altLang="en-US" sz="3200" dirty="0"/>
              <a:t>Prasugrel + DOAC</a:t>
            </a:r>
          </a:p>
          <a:p>
            <a:endParaRPr lang="en-CA" dirty="0"/>
          </a:p>
        </p:txBody>
      </p:sp>
      <p:sp>
        <p:nvSpPr>
          <p:cNvPr id="5" name="Content Placeholder 4">
            <a:extLst>
              <a:ext uri="{FF2B5EF4-FFF2-40B4-BE49-F238E27FC236}">
                <a16:creationId xmlns:a16="http://schemas.microsoft.com/office/drawing/2014/main" id="{D097DB3E-735C-2990-C532-4F8B68C871DD}"/>
              </a:ext>
            </a:extLst>
          </p:cNvPr>
          <p:cNvSpPr>
            <a:spLocks noGrp="1"/>
          </p:cNvSpPr>
          <p:nvPr>
            <p:ph idx="1"/>
          </p:nvPr>
        </p:nvSpPr>
        <p:spPr/>
        <p:txBody>
          <a:bodyPr/>
          <a:lstStyle/>
          <a:p>
            <a:r>
              <a:rPr lang="en-US" sz="4400" dirty="0"/>
              <a:t>Survey</a:t>
            </a:r>
            <a:endParaRPr lang="en-US" altLang="en-US" sz="3200" dirty="0"/>
          </a:p>
          <a:p>
            <a:endParaRPr lang="en-CA" dirty="0"/>
          </a:p>
        </p:txBody>
      </p:sp>
      <p:sp>
        <p:nvSpPr>
          <p:cNvPr id="7" name="Date Placeholder 6">
            <a:extLst>
              <a:ext uri="{FF2B5EF4-FFF2-40B4-BE49-F238E27FC236}">
                <a16:creationId xmlns:a16="http://schemas.microsoft.com/office/drawing/2014/main" id="{06FA5F90-D613-F401-13C7-393C66C1B788}"/>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17500037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C7EC23D-6779-83AC-A4F8-A9A733C3D835}"/>
              </a:ext>
            </a:extLst>
          </p:cNvPr>
          <p:cNvSpPr>
            <a:spLocks noGrp="1"/>
          </p:cNvSpPr>
          <p:nvPr>
            <p:ph type="body" sz="quarter" idx="14"/>
          </p:nvPr>
        </p:nvSpPr>
        <p:spPr/>
        <p:txBody>
          <a:bodyPr/>
          <a:lstStyle/>
          <a:p>
            <a:pPr algn="ctr"/>
            <a:r>
              <a:rPr lang="en-US" kern="100" dirty="0">
                <a:effectLst/>
                <a:ea typeface="Calibri" panose="020F0502020204030204" pitchFamily="34" charset="0"/>
              </a:rPr>
              <a:t>We suggest </a:t>
            </a:r>
            <a:r>
              <a:rPr lang="en-US" b="1" kern="100" dirty="0">
                <a:effectLst/>
                <a:ea typeface="Calibri" panose="020F0502020204030204" pitchFamily="34" charset="0"/>
              </a:rPr>
              <a:t>dual pathway therapy </a:t>
            </a:r>
            <a:r>
              <a:rPr lang="en-US" kern="100" dirty="0">
                <a:effectLst/>
                <a:ea typeface="Calibri" panose="020F0502020204030204" pitchFamily="34" charset="0"/>
              </a:rPr>
              <a:t>(P2Y12 inhibitor plus OAC and </a:t>
            </a:r>
            <a:r>
              <a:rPr lang="en-US" b="1" kern="100" dirty="0">
                <a:effectLst/>
                <a:ea typeface="Calibri" panose="020F0502020204030204" pitchFamily="34" charset="0"/>
              </a:rPr>
              <a:t>discontinue ASA after 1-30 days</a:t>
            </a:r>
            <a:r>
              <a:rPr lang="en-US" kern="100" dirty="0">
                <a:effectLst/>
                <a:ea typeface="Calibri" panose="020F0502020204030204" pitchFamily="34" charset="0"/>
              </a:rPr>
              <a:t>) </a:t>
            </a:r>
            <a:r>
              <a:rPr lang="en-US" b="1" kern="100" dirty="0">
                <a:effectLst/>
                <a:ea typeface="Calibri" panose="020F0502020204030204" pitchFamily="34" charset="0"/>
              </a:rPr>
              <a:t>rather than triple therapy</a:t>
            </a:r>
            <a:r>
              <a:rPr lang="en-US" kern="100" dirty="0">
                <a:effectLst/>
                <a:ea typeface="Calibri" panose="020F0502020204030204" pitchFamily="34" charset="0"/>
              </a:rPr>
              <a:t> (DAPT plus OAC) in the majority of patients with AF with an indication for OAC, and who have undergone PCI or who are medically-managed for an ACS (weak recommendation; moderate quality of evidence) </a:t>
            </a:r>
            <a:endParaRPr lang="fr-FR" dirty="0"/>
          </a:p>
          <a:p>
            <a:endParaRPr lang="en-CA" dirty="0"/>
          </a:p>
        </p:txBody>
      </p:sp>
      <p:sp>
        <p:nvSpPr>
          <p:cNvPr id="4" name="Content Placeholder 3">
            <a:extLst>
              <a:ext uri="{FF2B5EF4-FFF2-40B4-BE49-F238E27FC236}">
                <a16:creationId xmlns:a16="http://schemas.microsoft.com/office/drawing/2014/main" id="{97887AEF-6B68-6083-F90F-280EE791EDD1}"/>
              </a:ext>
            </a:extLst>
          </p:cNvPr>
          <p:cNvSpPr>
            <a:spLocks noGrp="1"/>
          </p:cNvSpPr>
          <p:nvPr>
            <p:ph idx="1"/>
          </p:nvPr>
        </p:nvSpPr>
        <p:spPr/>
        <p:txBody>
          <a:bodyPr>
            <a:normAutofit/>
          </a:bodyPr>
          <a:lstStyle/>
          <a:p>
            <a:pPr marL="0" indent="0">
              <a:buNone/>
            </a:pPr>
            <a:r>
              <a:rPr lang="en-US" dirty="0"/>
              <a:t>Recommendation: first 12 months</a:t>
            </a:r>
            <a:endParaRPr lang="fr-FR" dirty="0"/>
          </a:p>
        </p:txBody>
      </p:sp>
      <p:sp>
        <p:nvSpPr>
          <p:cNvPr id="6" name="Date Placeholder 5">
            <a:extLst>
              <a:ext uri="{FF2B5EF4-FFF2-40B4-BE49-F238E27FC236}">
                <a16:creationId xmlns:a16="http://schemas.microsoft.com/office/drawing/2014/main" id="{91682A10-2A7E-E1FE-632B-BD9FE6B3D375}"/>
              </a:ext>
            </a:extLst>
          </p:cNvPr>
          <p:cNvSpPr>
            <a:spLocks noGrp="1"/>
          </p:cNvSpPr>
          <p:nvPr>
            <p:ph type="dt" sz="half" idx="2"/>
          </p:nvPr>
        </p:nvSpPr>
        <p:spPr/>
        <p:txBody>
          <a:bodyPr/>
          <a:lstStyle/>
          <a:p>
            <a:r>
              <a:rPr lang="en-US"/>
              <a:t>© Canadian Cardiovascular Society 2023. All rights reserved. </a:t>
            </a:r>
            <a:endParaRPr lang="en-CA" dirty="0"/>
          </a:p>
        </p:txBody>
      </p:sp>
    </p:spTree>
    <p:extLst>
      <p:ext uri="{BB962C8B-B14F-4D97-AF65-F5344CB8AC3E}">
        <p14:creationId xmlns:p14="http://schemas.microsoft.com/office/powerpoint/2010/main" val="4156716873"/>
      </p:ext>
    </p:extLst>
  </p:cSld>
  <p:clrMapOvr>
    <a:masterClrMapping/>
  </p:clrMapOvr>
</p:sld>
</file>

<file path=ppt/theme/theme1.xml><?xml version="1.0" encoding="utf-8"?>
<a:theme xmlns:a="http://schemas.openxmlformats.org/drawingml/2006/main" name="2_Office Theme">
  <a:themeElements>
    <a:clrScheme name="Custom 77">
      <a:dk1>
        <a:sysClr val="windowText" lastClr="000000"/>
      </a:dk1>
      <a:lt1>
        <a:sysClr val="window" lastClr="FFFFFF"/>
      </a:lt1>
      <a:dk2>
        <a:srgbClr val="1F497D"/>
      </a:dk2>
      <a:lt2>
        <a:srgbClr val="EEECE1"/>
      </a:lt2>
      <a:accent1>
        <a:srgbClr val="009CDE"/>
      </a:accent1>
      <a:accent2>
        <a:srgbClr val="DE7C00"/>
      </a:accent2>
      <a:accent3>
        <a:srgbClr val="00B2A9"/>
      </a:accent3>
      <a:accent4>
        <a:srgbClr val="F9423A"/>
      </a:accent4>
      <a:accent5>
        <a:srgbClr val="8064A2"/>
      </a:accent5>
      <a:accent6>
        <a:srgbClr val="005392"/>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9268354A-1295-AA41-87E1-E5278E753A2B}" vid="{3FF7137A-A944-0047-8C58-A71369C374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14498</TotalTime>
  <Words>7362</Words>
  <Application>Microsoft Office PowerPoint</Application>
  <PresentationFormat>Widescreen</PresentationFormat>
  <Paragraphs>817</Paragraphs>
  <Slides>106</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106</vt:i4>
      </vt:variant>
    </vt:vector>
  </HeadingPairs>
  <TitlesOfParts>
    <vt:vector size="116" baseType="lpstr">
      <vt:lpstr>Arial</vt:lpstr>
      <vt:lpstr>Arial Black</vt:lpstr>
      <vt:lpstr>Arial Nova Cond</vt:lpstr>
      <vt:lpstr>Calibri</vt:lpstr>
      <vt:lpstr>Courier New</vt:lpstr>
      <vt:lpstr>Gill Sans MT</vt:lpstr>
      <vt:lpstr>Times New Roman</vt:lpstr>
      <vt:lpstr>Times New Roman,Bold</vt:lpstr>
      <vt:lpstr>Wingdings</vt:lpstr>
      <vt:lpstr>2_Office Theme</vt:lpstr>
      <vt:lpstr>Canadian Cardiovascular Society / Canadian Association Of Interventional Cardiology Focused Update Of The Guidelines For The Use Of Antiplatelet Therapy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DAPT Duration after PCI in patients at High Bleeding Risk (HBR)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Potent P2Y12 inhibitor choice in patients with acute coronary syndrome, and DAPT de-escalation strategies following PCI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Choice and duration of DAPT in ACS patients who are medically treated without revascularization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Pre-treatment with DAPT (P2Y12 inhibitor) before elective or  non-elective coronary angiography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Peri-operative and longer-term APT management in patients requiring coronary artery bypass graft (CABG) surgery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Use of APT in patients with atrial fibrillation requiring oral anticoagulation after PCI or medically managed ACS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dc:creator>
  <cp:lastModifiedBy>Sandra Tsui</cp:lastModifiedBy>
  <cp:revision>269</cp:revision>
  <cp:lastPrinted>2017-05-01T14:46:32Z</cp:lastPrinted>
  <dcterms:created xsi:type="dcterms:W3CDTF">2016-04-21T15:32:12Z</dcterms:created>
  <dcterms:modified xsi:type="dcterms:W3CDTF">2023-12-19T19:58:58Z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ID">
    <vt:lpwstr>d71e303783b04e7597f769a6b17d8fee</vt:lpwstr>
  </property>
  <property fmtid="{D5CDD505-2E9C-101B-9397-08002B2CF9AE}" pid="3" name="SlidesCount">
    <vt:lpwstr>27</vt:lpwstr>
  </property>
</Properties>
</file>