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61" r:id="rId2"/>
    <p:sldId id="457" r:id="rId3"/>
    <p:sldId id="284" r:id="rId4"/>
    <p:sldId id="267" r:id="rId5"/>
    <p:sldId id="286" r:id="rId6"/>
    <p:sldId id="283" r:id="rId7"/>
    <p:sldId id="287" r:id="rId8"/>
    <p:sldId id="276" r:id="rId9"/>
    <p:sldId id="265" r:id="rId10"/>
    <p:sldId id="2147375648" r:id="rId11"/>
    <p:sldId id="2147375667" r:id="rId12"/>
    <p:sldId id="2147375672" r:id="rId13"/>
    <p:sldId id="2147375673" r:id="rId14"/>
    <p:sldId id="2147375674" r:id="rId15"/>
    <p:sldId id="2147375675" r:id="rId16"/>
    <p:sldId id="2147375676" r:id="rId17"/>
    <p:sldId id="2147375668" r:id="rId18"/>
    <p:sldId id="2147375669" r:id="rId19"/>
    <p:sldId id="2147375756" r:id="rId20"/>
    <p:sldId id="270" r:id="rId21"/>
    <p:sldId id="2147375691" r:id="rId22"/>
    <p:sldId id="854" r:id="rId23"/>
    <p:sldId id="2147375757" r:id="rId24"/>
    <p:sldId id="856" r:id="rId25"/>
    <p:sldId id="464" r:id="rId26"/>
    <p:sldId id="472" r:id="rId27"/>
    <p:sldId id="477" r:id="rId28"/>
    <p:sldId id="853" r:id="rId29"/>
    <p:sldId id="859" r:id="rId30"/>
    <p:sldId id="862" r:id="rId31"/>
    <p:sldId id="861" r:id="rId32"/>
    <p:sldId id="857" r:id="rId33"/>
    <p:sldId id="2147375760" r:id="rId34"/>
    <p:sldId id="274" r:id="rId35"/>
    <p:sldId id="2147375677" r:id="rId36"/>
    <p:sldId id="2147375758" r:id="rId37"/>
    <p:sldId id="2147375678" r:id="rId38"/>
    <p:sldId id="2147375759" r:id="rId39"/>
    <p:sldId id="2147375679" r:id="rId40"/>
    <p:sldId id="272" r:id="rId41"/>
    <p:sldId id="2147375761" r:id="rId42"/>
    <p:sldId id="2147375681" r:id="rId43"/>
    <p:sldId id="2147375762" r:id="rId44"/>
    <p:sldId id="2147375670" r:id="rId45"/>
    <p:sldId id="2147375763" r:id="rId46"/>
    <p:sldId id="2147375764" r:id="rId47"/>
    <p:sldId id="2147375680" r:id="rId48"/>
    <p:sldId id="2147375765" r:id="rId49"/>
    <p:sldId id="2147375766" r:id="rId50"/>
    <p:sldId id="2147375682" r:id="rId51"/>
    <p:sldId id="290" r:id="rId52"/>
    <p:sldId id="2147375737" r:id="rId53"/>
    <p:sldId id="298" r:id="rId54"/>
    <p:sldId id="2147375755" r:id="rId55"/>
    <p:sldId id="2147375660" r:id="rId56"/>
    <p:sldId id="2147375661" r:id="rId57"/>
    <p:sldId id="2147375662" r:id="rId58"/>
    <p:sldId id="2147375663"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A9"/>
    <a:srgbClr val="00DED3"/>
    <a:srgbClr val="EE1D25"/>
    <a:srgbClr val="E00034"/>
    <a:srgbClr val="EA0A2A"/>
    <a:srgbClr val="B3E8E2"/>
    <a:srgbClr val="FFFFFF"/>
    <a:srgbClr val="11FFF4"/>
    <a:srgbClr val="4F81BD"/>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8" autoAdjust="0"/>
    <p:restoredTop sz="87312" autoAdjust="0"/>
  </p:normalViewPr>
  <p:slideViewPr>
    <p:cSldViewPr snapToGrid="0" snapToObjects="1">
      <p:cViewPr varScale="1">
        <p:scale>
          <a:sx n="126" d="100"/>
          <a:sy n="126" d="100"/>
        </p:scale>
        <p:origin x="840" y="12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46ECB7-EFB3-4346-B3D6-003A538A4BFB}" type="datetimeFigureOut">
              <a:rPr lang="en-US" smtClean="0"/>
              <a:t>4/20/2023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04373F-39C6-8244-8C43-1A47FE473C7C}" type="slidenum">
              <a:rPr lang="en-US" smtClean="0"/>
              <a:t>‹#›</a:t>
            </a:fld>
            <a:endParaRPr lang="en-US"/>
          </a:p>
        </p:txBody>
      </p:sp>
    </p:spTree>
    <p:extLst>
      <p:ext uri="{BB962C8B-B14F-4D97-AF65-F5344CB8AC3E}">
        <p14:creationId xmlns:p14="http://schemas.microsoft.com/office/powerpoint/2010/main" val="1011365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3B642-4400-9F44-BFDE-69AFC6116D05}"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84ABD-A73C-9348-B410-0D3560491814}" type="slidenum">
              <a:rPr lang="en-US" smtClean="0"/>
              <a:t>‹#›</a:t>
            </a:fld>
            <a:endParaRPr lang="en-US"/>
          </a:p>
        </p:txBody>
      </p:sp>
    </p:spTree>
    <p:extLst>
      <p:ext uri="{BB962C8B-B14F-4D97-AF65-F5344CB8AC3E}">
        <p14:creationId xmlns:p14="http://schemas.microsoft.com/office/powerpoint/2010/main" val="2102977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sciencedirect-com.uml.idm.oclc.org/science/article/pii/S0828282X22001568?via%3Dihub#bib120" TargetMode="External"/><Relationship Id="rId3" Type="http://schemas.openxmlformats.org/officeDocument/2006/relationships/hyperlink" Target="https://www-sciencedirect-com.uml.idm.oclc.org/science/article/pii/S0828282X22001568?via%3Dihub#bib115" TargetMode="External"/><Relationship Id="rId7" Type="http://schemas.openxmlformats.org/officeDocument/2006/relationships/hyperlink" Target="https://www-sciencedirect-com.uml.idm.oclc.org/science/article/pii/S0828282X22001568?via%3Dihub#bib119"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sciencedirect-com.uml.idm.oclc.org/science/article/pii/S0828282X22001568?via%3Dihub#bib118" TargetMode="External"/><Relationship Id="rId5" Type="http://schemas.openxmlformats.org/officeDocument/2006/relationships/hyperlink" Target="https://www-sciencedirect-com.uml.idm.oclc.org/science/article/pii/S0828282X22001568?via%3Dihub#bib117" TargetMode="External"/><Relationship Id="rId4" Type="http://schemas.openxmlformats.org/officeDocument/2006/relationships/hyperlink" Target="https://www-sciencedirect-com.uml.idm.oclc.org/science/article/pii/S0828282X22001568?via%3Dihub#bib11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2113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55</a:t>
            </a:fld>
            <a:endParaRPr lang="en-US"/>
          </a:p>
        </p:txBody>
      </p:sp>
    </p:spTree>
    <p:extLst>
      <p:ext uri="{BB962C8B-B14F-4D97-AF65-F5344CB8AC3E}">
        <p14:creationId xmlns:p14="http://schemas.microsoft.com/office/powerpoint/2010/main" val="3345993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56</a:t>
            </a:fld>
            <a:endParaRPr lang="en-US"/>
          </a:p>
        </p:txBody>
      </p:sp>
    </p:spTree>
    <p:extLst>
      <p:ext uri="{BB962C8B-B14F-4D97-AF65-F5344CB8AC3E}">
        <p14:creationId xmlns:p14="http://schemas.microsoft.com/office/powerpoint/2010/main" val="2615691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57</a:t>
            </a:fld>
            <a:endParaRPr lang="en-US"/>
          </a:p>
        </p:txBody>
      </p:sp>
    </p:spTree>
    <p:extLst>
      <p:ext uri="{BB962C8B-B14F-4D97-AF65-F5344CB8AC3E}">
        <p14:creationId xmlns:p14="http://schemas.microsoft.com/office/powerpoint/2010/main" val="885097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58</a:t>
            </a:fld>
            <a:endParaRPr lang="en-US"/>
          </a:p>
        </p:txBody>
      </p:sp>
    </p:spTree>
    <p:extLst>
      <p:ext uri="{BB962C8B-B14F-4D97-AF65-F5344CB8AC3E}">
        <p14:creationId xmlns:p14="http://schemas.microsoft.com/office/powerpoint/2010/main" val="103498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13</a:t>
            </a:fld>
            <a:endParaRPr lang="en-US"/>
          </a:p>
        </p:txBody>
      </p:sp>
    </p:spTree>
    <p:extLst>
      <p:ext uri="{BB962C8B-B14F-4D97-AF65-F5344CB8AC3E}">
        <p14:creationId xmlns:p14="http://schemas.microsoft.com/office/powerpoint/2010/main" val="3645814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0" dirty="0">
                <a:effectLst/>
                <a:latin typeface="Times New Roman" panose="02020603050405020304" pitchFamily="18" charset="0"/>
                <a:ea typeface="Times New Roman" panose="02020603050405020304" pitchFamily="18" charset="0"/>
              </a:rPr>
              <a:t>Minimally invasive procedures use variations of balloon dilatation and stent technologies</a:t>
            </a:r>
          </a:p>
          <a:p>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Primary option for severely comorbid patients with CLI or claudication, in whom an open surgical revascularization procedure would not have been tolerated, is not feasible as a result of anatomy or conduit availability, or is undesirable because of concomitant morbidity and recovery time. Although less invasive, these endovascular therapies continue to face challenges with respect to limited durability compared with open surgical repair.</a:t>
            </a:r>
            <a:r>
              <a:rPr lang="en-CA" sz="1200" u="none" strike="noStrike" kern="0" baseline="30000" dirty="0">
                <a:solidFill>
                  <a:srgbClr val="0C7DBB"/>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115</a:t>
            </a:r>
            <a:r>
              <a:rPr lang="en-CA" sz="1200" kern="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1200" u="none" strike="noStrike" kern="0" baseline="30000" dirty="0">
                <a:solidFill>
                  <a:srgbClr val="0C7DBB"/>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116</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The objective of endovascular therapy is to target lesions that are hemodynamically significant, usually in the range of 75%-100% occlusion, with the goal of creating inline flow to the affected muscle group or ischemic tissue in the lower extremity. In addition to considering patient factors, anatomical characteristics of lesions considered favourable for endovascular therapy include short lesion length, stenosis (vs chronic total occlusions), proximal lesions (iliac vs femoropopliteal vs tibial), those with minimal calcification, and good distal runoff. Common femoral and profunda artery lesions are generally not considered for standard endovascular therapy.</a:t>
            </a:r>
            <a:r>
              <a:rPr lang="en-CA" sz="1200" u="none" strike="noStrike" kern="0" dirty="0">
                <a:solidFill>
                  <a:srgbClr val="0C7DBB"/>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117</a:t>
            </a: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200" u="none" strike="noStrike" kern="0" dirty="0">
                <a:solidFill>
                  <a:srgbClr val="0C7DBB"/>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118</a:t>
            </a: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200" u="none" strike="noStrike" kern="0" dirty="0">
                <a:solidFill>
                  <a:srgbClr val="0C7DBB"/>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119</a:t>
            </a: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200" u="none" strike="noStrike" kern="0" dirty="0">
                <a:solidFill>
                  <a:srgbClr val="0C7DBB"/>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rPr>
              <a:t>120</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5484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24</a:t>
            </a:fld>
            <a:endParaRPr lang="en-US"/>
          </a:p>
        </p:txBody>
      </p:sp>
    </p:spTree>
    <p:extLst>
      <p:ext uri="{BB962C8B-B14F-4D97-AF65-F5344CB8AC3E}">
        <p14:creationId xmlns:p14="http://schemas.microsoft.com/office/powerpoint/2010/main" val="962221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9908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505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33</a:t>
            </a:fld>
            <a:endParaRPr lang="en-US"/>
          </a:p>
        </p:txBody>
      </p:sp>
    </p:spTree>
    <p:extLst>
      <p:ext uri="{BB962C8B-B14F-4D97-AF65-F5344CB8AC3E}">
        <p14:creationId xmlns:p14="http://schemas.microsoft.com/office/powerpoint/2010/main" val="63978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BASIL supports the superior durability of surgical bypass relative to balloon angioplasty in patients with chronic limb-threatening ischemia.</a:t>
            </a:r>
          </a:p>
          <a:p>
            <a:r>
              <a:rPr lang="en-US" sz="1200" b="0" i="0" kern="1200" dirty="0">
                <a:solidFill>
                  <a:schemeClr val="tx1"/>
                </a:solidFill>
                <a:effectLst/>
                <a:latin typeface="+mn-lt"/>
                <a:ea typeface="+mn-ea"/>
                <a:cs typeface="+mn-cs"/>
              </a:rPr>
              <a:t>There are, however, no trials that have compared open surgical vs endovascular revascularization that include: (1) </a:t>
            </a:r>
            <a:r>
              <a:rPr lang="en-US" sz="1200" b="0" i="0" kern="1200" dirty="0" err="1">
                <a:solidFill>
                  <a:schemeClr val="tx1"/>
                </a:solidFill>
                <a:effectLst/>
                <a:latin typeface="+mn-lt"/>
                <a:ea typeface="+mn-ea"/>
                <a:cs typeface="+mn-cs"/>
              </a:rPr>
              <a:t>aortoiliac</a:t>
            </a:r>
            <a:r>
              <a:rPr lang="en-US" sz="1200" b="0" i="0" kern="1200" dirty="0">
                <a:solidFill>
                  <a:schemeClr val="tx1"/>
                </a:solidFill>
                <a:effectLst/>
                <a:latin typeface="+mn-lt"/>
                <a:ea typeface="+mn-ea"/>
                <a:cs typeface="+mn-cs"/>
              </a:rPr>
              <a:t> disease; (2) the full spectrum of open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endarterectomy) and hybrid revascularization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iliac stent and femoral patch angioplasty); or (3) the full spectrum of contemporary endovascular revascularization approaches.</a:t>
            </a:r>
          </a:p>
          <a:p>
            <a:endParaRPr lang="en-US" dirty="0"/>
          </a:p>
        </p:txBody>
      </p:sp>
      <p:sp>
        <p:nvSpPr>
          <p:cNvPr id="4" name="Slide Number Placeholder 3"/>
          <p:cNvSpPr>
            <a:spLocks noGrp="1"/>
          </p:cNvSpPr>
          <p:nvPr>
            <p:ph type="sldNum" sz="quarter" idx="10"/>
          </p:nvPr>
        </p:nvSpPr>
        <p:spPr/>
        <p:txBody>
          <a:bodyPr/>
          <a:lstStyle/>
          <a:p>
            <a:fld id="{8BB84ABD-A73C-9348-B410-0D3560491814}" type="slidenum">
              <a:rPr lang="en-US" smtClean="0"/>
              <a:t>39</a:t>
            </a:fld>
            <a:endParaRPr lang="en-US"/>
          </a:p>
        </p:txBody>
      </p:sp>
    </p:spTree>
    <p:extLst>
      <p:ext uri="{BB962C8B-B14F-4D97-AF65-F5344CB8AC3E}">
        <p14:creationId xmlns:p14="http://schemas.microsoft.com/office/powerpoint/2010/main" val="3167988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53</a:t>
            </a:fld>
            <a:endParaRPr lang="en-US"/>
          </a:p>
        </p:txBody>
      </p:sp>
    </p:spTree>
    <p:extLst>
      <p:ext uri="{BB962C8B-B14F-4D97-AF65-F5344CB8AC3E}">
        <p14:creationId xmlns:p14="http://schemas.microsoft.com/office/powerpoint/2010/main" val="2277850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95497AC8-63D3-AB4E-B2E9-CDC844521C4F}"/>
              </a:ext>
            </a:extLst>
          </p:cNvPr>
          <p:cNvPicPr>
            <a:picLocks noChangeAspect="1"/>
          </p:cNvPicPr>
          <p:nvPr userDrawn="1"/>
        </p:nvPicPr>
        <p:blipFill>
          <a:blip r:embed="rId2"/>
          <a:stretch>
            <a:fillRect/>
          </a:stretch>
        </p:blipFill>
        <p:spPr>
          <a:xfrm>
            <a:off x="6003680" y="4233122"/>
            <a:ext cx="2923192" cy="730798"/>
          </a:xfrm>
          <a:prstGeom prst="rect">
            <a:avLst/>
          </a:prstGeom>
        </p:spPr>
      </p:pic>
      <p:sp>
        <p:nvSpPr>
          <p:cNvPr id="3" name="Content Placeholder 2"/>
          <p:cNvSpPr>
            <a:spLocks noGrp="1"/>
          </p:cNvSpPr>
          <p:nvPr>
            <p:ph idx="1" hasCustomPrompt="1"/>
          </p:nvPr>
        </p:nvSpPr>
        <p:spPr>
          <a:xfrm>
            <a:off x="457200" y="910378"/>
            <a:ext cx="8229600" cy="546884"/>
          </a:xfrm>
          <a:prstGeom prst="rect">
            <a:avLst/>
          </a:prstGeom>
        </p:spPr>
        <p:txBody>
          <a:bodyPr/>
          <a:lstStyle>
            <a:lvl1pPr marL="0" indent="0">
              <a:buNone/>
              <a:defRPr sz="2800" b="1">
                <a:solidFill>
                  <a:schemeClr val="tx1"/>
                </a:solidFill>
                <a:latin typeface="Gill Sans MT" panose="020B0502020104020203" pitchFamily="34" charset="0"/>
              </a:defRPr>
            </a:lvl1pPr>
            <a:lvl2pPr marL="457188" indent="0">
              <a:buNone/>
              <a:defRPr/>
            </a:lvl2pPr>
            <a:lvl3pPr>
              <a:defRPr/>
            </a:lvl3pPr>
            <a:lvl4pPr>
              <a:defRPr/>
            </a:lvl4pPr>
            <a:lvl5pPr>
              <a:defRPr/>
            </a:lvl5pPr>
          </a:lstStyle>
          <a:p>
            <a:pPr lvl="0"/>
            <a:r>
              <a:rPr lang="en-US" dirty="0"/>
              <a:t>INTRODUCTION</a:t>
            </a:r>
          </a:p>
          <a:p>
            <a:pPr lvl="0"/>
            <a:endParaRPr lang="en-US" dirty="0"/>
          </a:p>
        </p:txBody>
      </p:sp>
      <p:sp>
        <p:nvSpPr>
          <p:cNvPr id="7" name="Title 6"/>
          <p:cNvSpPr>
            <a:spLocks noGrp="1"/>
          </p:cNvSpPr>
          <p:nvPr>
            <p:ph type="title" hasCustomPrompt="1"/>
          </p:nvPr>
        </p:nvSpPr>
        <p:spPr>
          <a:xfrm>
            <a:off x="0" y="0"/>
            <a:ext cx="4822168" cy="810705"/>
          </a:xfrm>
          <a:prstGeom prst="rect">
            <a:avLst/>
          </a:prstGeom>
        </p:spPr>
        <p:txBody>
          <a:bodyPr anchor="ctr"/>
          <a:lstStyle>
            <a:lvl1pPr marL="457200" indent="0" algn="l">
              <a:defRPr sz="1800">
                <a:solidFill>
                  <a:schemeClr val="bg1">
                    <a:lumMod val="65000"/>
                  </a:schemeClr>
                </a:solidFill>
                <a:latin typeface="Gill Sans MT" panose="020B0502020104020203" pitchFamily="34" charset="0"/>
              </a:defRPr>
            </a:lvl1pPr>
          </a:lstStyle>
          <a:p>
            <a:r>
              <a:rPr lang="en-US" dirty="0"/>
              <a:t>TITLE OF SECTION</a:t>
            </a:r>
          </a:p>
        </p:txBody>
      </p:sp>
      <p:cxnSp>
        <p:nvCxnSpPr>
          <p:cNvPr id="4" name="Straight Connector 3">
            <a:extLst>
              <a:ext uri="{FF2B5EF4-FFF2-40B4-BE49-F238E27FC236}">
                <a16:creationId xmlns:a16="http://schemas.microsoft.com/office/drawing/2014/main" id="{D77431C0-BD9C-A2D0-9F10-0160813D77D3}"/>
              </a:ext>
            </a:extLst>
          </p:cNvPr>
          <p:cNvCxnSpPr>
            <a:cxnSpLocks/>
          </p:cNvCxnSpPr>
          <p:nvPr userDrawn="1"/>
        </p:nvCxnSpPr>
        <p:spPr>
          <a:xfrm flipV="1">
            <a:off x="457200" y="4651771"/>
            <a:ext cx="5534526" cy="10591"/>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3AEBAA3F-6571-6625-4AFB-8E2F2F3E4BB3}"/>
              </a:ext>
            </a:extLst>
          </p:cNvPr>
          <p:cNvSpPr>
            <a:spLocks noGrp="1"/>
          </p:cNvSpPr>
          <p:nvPr>
            <p:ph idx="10" hasCustomPrompt="1"/>
          </p:nvPr>
        </p:nvSpPr>
        <p:spPr>
          <a:xfrm>
            <a:off x="457200" y="1636122"/>
            <a:ext cx="8229600" cy="546884"/>
          </a:xfrm>
          <a:prstGeom prst="rect">
            <a:avLst/>
          </a:prstGeom>
        </p:spPr>
        <p:txBody>
          <a:bodyPr/>
          <a:lstStyle>
            <a:lvl1pPr marL="0" indent="0">
              <a:buNone/>
              <a:defRPr sz="1600" b="0">
                <a:solidFill>
                  <a:schemeClr val="tx1"/>
                </a:solidFill>
                <a:latin typeface="Gill Sans MT" panose="020B0502020104020203" pitchFamily="34" charset="0"/>
              </a:defRPr>
            </a:lvl1pPr>
            <a:lvl2pPr marL="457188" indent="0">
              <a:buNone/>
              <a:defRPr/>
            </a:lvl2pPr>
            <a:lvl3pPr>
              <a:defRPr/>
            </a:lvl3pPr>
            <a:lvl4pPr>
              <a:defRPr/>
            </a:lvl4pPr>
            <a:lvl5pPr>
              <a:defRPr/>
            </a:lvl5pPr>
          </a:lstStyle>
          <a:p>
            <a:pPr lvl="0"/>
            <a:r>
              <a:rPr lang="en-US" dirty="0"/>
              <a:t>Paragraph copy</a:t>
            </a:r>
          </a:p>
          <a:p>
            <a:pPr lvl="0"/>
            <a:endParaRPr lang="en-US" dirty="0"/>
          </a:p>
        </p:txBody>
      </p:sp>
      <p:pic>
        <p:nvPicPr>
          <p:cNvPr id="6" name="Picture 5">
            <a:extLst>
              <a:ext uri="{FF2B5EF4-FFF2-40B4-BE49-F238E27FC236}">
                <a16:creationId xmlns:a16="http://schemas.microsoft.com/office/drawing/2014/main" id="{B28EA39D-1F7C-BD2E-B56B-ECE8027ED75F}"/>
              </a:ext>
            </a:extLst>
          </p:cNvPr>
          <p:cNvPicPr>
            <a:picLocks noChangeAspect="1"/>
          </p:cNvPicPr>
          <p:nvPr userDrawn="1"/>
        </p:nvPicPr>
        <p:blipFill>
          <a:blip r:embed="rId3"/>
          <a:stretch>
            <a:fillRect/>
          </a:stretch>
        </p:blipFill>
        <p:spPr>
          <a:xfrm>
            <a:off x="8225433" y="-8189"/>
            <a:ext cx="918567" cy="918567"/>
          </a:xfrm>
          <a:prstGeom prst="rect">
            <a:avLst/>
          </a:prstGeom>
        </p:spPr>
      </p:pic>
    </p:spTree>
    <p:extLst>
      <p:ext uri="{BB962C8B-B14F-4D97-AF65-F5344CB8AC3E}">
        <p14:creationId xmlns:p14="http://schemas.microsoft.com/office/powerpoint/2010/main" val="413418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6">
            <a:extLst>
              <a:ext uri="{FF2B5EF4-FFF2-40B4-BE49-F238E27FC236}">
                <a16:creationId xmlns:a16="http://schemas.microsoft.com/office/drawing/2014/main" id="{7A137B66-4A0F-1B89-9175-A5380387BA05}"/>
              </a:ext>
            </a:extLst>
          </p:cNvPr>
          <p:cNvSpPr>
            <a:spLocks noGrp="1"/>
          </p:cNvSpPr>
          <p:nvPr>
            <p:ph type="title"/>
          </p:nvPr>
        </p:nvSpPr>
        <p:spPr>
          <a:xfrm>
            <a:off x="0" y="0"/>
            <a:ext cx="9144000" cy="803564"/>
          </a:xfrm>
          <a:prstGeom prst="rect">
            <a:avLst/>
          </a:prstGeom>
        </p:spPr>
        <p:txBody>
          <a:bodyPr anchor="ctr"/>
          <a:lstStyle>
            <a:lvl1pPr algn="ctr">
              <a:defRPr sz="3200" b="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628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755EA3-9C83-4AE1-8876-3D50E5EC739D}"/>
              </a:ext>
            </a:extLst>
          </p:cNvPr>
          <p:cNvSpPr>
            <a:spLocks noGrp="1"/>
          </p:cNvSpPr>
          <p:nvPr>
            <p:ph type="dt" sz="half" idx="10"/>
          </p:nvPr>
        </p:nvSpPr>
        <p:spPr/>
        <p:txBody>
          <a:bodyPr/>
          <a:lstStyle/>
          <a:p>
            <a:fld id="{3B707E7A-5C33-4C90-B425-7AF183E50BFC}" type="datetimeFigureOut">
              <a:rPr lang="en-US" smtClean="0"/>
              <a:t>4/20/2023</a:t>
            </a:fld>
            <a:endParaRPr lang="en-US"/>
          </a:p>
        </p:txBody>
      </p:sp>
      <p:sp>
        <p:nvSpPr>
          <p:cNvPr id="3" name="Footer Placeholder 2">
            <a:extLst>
              <a:ext uri="{FF2B5EF4-FFF2-40B4-BE49-F238E27FC236}">
                <a16:creationId xmlns:a16="http://schemas.microsoft.com/office/drawing/2014/main" id="{D57B0EB2-33FA-4013-BC45-EA74128A1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A39E7-0F79-4C47-A3B4-907B74CB7F11}"/>
              </a:ext>
            </a:extLst>
          </p:cNvPr>
          <p:cNvSpPr>
            <a:spLocks noGrp="1"/>
          </p:cNvSpPr>
          <p:nvPr>
            <p:ph type="sldNum" sz="quarter" idx="12"/>
          </p:nvPr>
        </p:nvSpPr>
        <p:spPr/>
        <p:txBody>
          <a:bodyPr/>
          <a:lstStyle/>
          <a:p>
            <a:fld id="{22250B4F-F87F-4A41-89A1-72E4B44A6E18}" type="slidenum">
              <a:rPr lang="en-US" smtClean="0"/>
              <a:t>‹#›</a:t>
            </a:fld>
            <a:endParaRPr lang="en-US"/>
          </a:p>
        </p:txBody>
      </p:sp>
    </p:spTree>
    <p:extLst>
      <p:ext uri="{BB962C8B-B14F-4D97-AF65-F5344CB8AC3E}">
        <p14:creationId xmlns:p14="http://schemas.microsoft.com/office/powerpoint/2010/main" val="52636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20170"/>
            <a:ext cx="8229600" cy="85725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17200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solidFill>
                  <a:schemeClr val="tx2">
                    <a:lumMod val="50000"/>
                  </a:schemeClr>
                </a:solidFill>
                <a:latin typeface="Mulish ExtraBold" pitchFamily="2"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Mulish Light" pitchFamily="2" charset="0"/>
                <a:cs typeface="Arial" panose="020B0604020202020204" pitchFamily="34" charset="0"/>
              </a:defRPr>
            </a:lvl1pPr>
            <a:lvl2pPr>
              <a:defRPr>
                <a:latin typeface="Mulish Light" pitchFamily="2" charset="0"/>
                <a:cs typeface="Arial" panose="020B0604020202020204" pitchFamily="34" charset="0"/>
              </a:defRPr>
            </a:lvl2pPr>
            <a:lvl3pPr>
              <a:defRPr>
                <a:latin typeface="Mulish Light" pitchFamily="2" charset="0"/>
                <a:cs typeface="Arial" panose="020B0604020202020204" pitchFamily="34" charset="0"/>
              </a:defRPr>
            </a:lvl3pPr>
            <a:lvl4pPr>
              <a:defRPr>
                <a:latin typeface="Mulish Light" pitchFamily="2" charset="0"/>
                <a:cs typeface="Arial" panose="020B0604020202020204" pitchFamily="34" charset="0"/>
              </a:defRPr>
            </a:lvl4pPr>
            <a:lvl5pPr>
              <a:defRPr>
                <a:latin typeface="Mulish Light"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4BF9525E-5918-40E0-AF7E-4B83929B04B7}" type="datetime1">
              <a:rPr lang="en-GB" smtClean="0">
                <a:solidFill>
                  <a:prstClr val="black">
                    <a:tint val="75000"/>
                  </a:prstClr>
                </a:solidFill>
              </a:rPr>
              <a:t>20/04/2023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6CF2C65-B50D-4F7F-8164-566FA705FCE4}" type="slidenum">
              <a:rPr lang="en-GB">
                <a:solidFill>
                  <a:prstClr val="black">
                    <a:tint val="75000"/>
                  </a:prstClr>
                </a:solidFill>
              </a:rPr>
              <a:pPr/>
              <a:t>‹#›</a:t>
            </a:fld>
            <a:endParaRPr lang="en-GB">
              <a:solidFill>
                <a:prstClr val="black">
                  <a:tint val="75000"/>
                </a:prstClr>
              </a:solidFill>
            </a:endParaRPr>
          </a:p>
        </p:txBody>
      </p:sp>
      <p:cxnSp>
        <p:nvCxnSpPr>
          <p:cNvPr id="12" name="Straight Connector 11"/>
          <p:cNvCxnSpPr/>
          <p:nvPr userDrawn="1"/>
        </p:nvCxnSpPr>
        <p:spPr>
          <a:xfrm>
            <a:off x="450927" y="1073492"/>
            <a:ext cx="8242146" cy="0"/>
          </a:xfrm>
          <a:prstGeom prst="line">
            <a:avLst/>
          </a:prstGeom>
          <a:ln w="28575">
            <a:solidFill>
              <a:srgbClr val="001C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713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 Subtitle Layou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ED14D5AF-917D-4505-BC6B-D42C522A4106}"/>
              </a:ext>
            </a:extLst>
          </p:cNvPr>
          <p:cNvSpPr>
            <a:spLocks noGrp="1"/>
          </p:cNvSpPr>
          <p:nvPr>
            <p:ph type="body" sz="quarter" idx="13" hasCustomPrompt="1"/>
          </p:nvPr>
        </p:nvSpPr>
        <p:spPr>
          <a:xfrm>
            <a:off x="467916" y="1080000"/>
            <a:ext cx="2683800" cy="324000"/>
          </a:xfrm>
          <a:prstGeom prst="rect">
            <a:avLst/>
          </a:prstGeom>
        </p:spPr>
        <p:txBody>
          <a:bodyPr anchor="t">
            <a:noAutofit/>
          </a:bodyPr>
          <a:lstStyle>
            <a:lvl1pPr marL="0" indent="0">
              <a:lnSpc>
                <a:spcPct val="90000"/>
              </a:lnSpc>
              <a:spcBef>
                <a:spcPts val="0"/>
              </a:spcBef>
              <a:buNone/>
              <a:defRPr sz="1500" b="1">
                <a:solidFill>
                  <a:schemeClr val="accent1"/>
                </a:solidFill>
              </a:defRPr>
            </a:lvl1pPr>
          </a:lstStyle>
          <a:p>
            <a:pPr lvl="0"/>
            <a:r>
              <a:rPr lang="en-US" dirty="0"/>
              <a:t>Subhead Edit Master text styles</a:t>
            </a:r>
          </a:p>
        </p:txBody>
      </p:sp>
      <p:sp>
        <p:nvSpPr>
          <p:cNvPr id="7" name="Footer Placeholder 6">
            <a:extLst>
              <a:ext uri="{FF2B5EF4-FFF2-40B4-BE49-F238E27FC236}">
                <a16:creationId xmlns:a16="http://schemas.microsoft.com/office/drawing/2014/main" id="{1A05E90F-941D-2340-857D-B076061D575C}"/>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2BA0F59B-759E-BC45-9C24-DA6F6AD17CE8}"/>
              </a:ext>
            </a:extLst>
          </p:cNvPr>
          <p:cNvSpPr>
            <a:spLocks noGrp="1"/>
          </p:cNvSpPr>
          <p:nvPr>
            <p:ph type="sldNum" sz="quarter" idx="19"/>
          </p:nvPr>
        </p:nvSpPr>
        <p:spPr/>
        <p:txBody>
          <a:bodyPr/>
          <a:lstStyle/>
          <a:p>
            <a:fld id="{7AF8E309-D608-654D-B811-6A2C46C88181}" type="slidenum">
              <a:rPr lang="en-US" smtClean="0"/>
              <a:pPr/>
              <a:t>‹#›</a:t>
            </a:fld>
            <a:endParaRPr lang="en-US" dirty="0"/>
          </a:p>
        </p:txBody>
      </p:sp>
      <p:sp>
        <p:nvSpPr>
          <p:cNvPr id="9" name="Title 8">
            <a:extLst>
              <a:ext uri="{FF2B5EF4-FFF2-40B4-BE49-F238E27FC236}">
                <a16:creationId xmlns:a16="http://schemas.microsoft.com/office/drawing/2014/main" id="{E523B870-FD52-FA4E-9F6A-11833864108C}"/>
              </a:ext>
            </a:extLst>
          </p:cNvPr>
          <p:cNvSpPr>
            <a:spLocks noGrp="1"/>
          </p:cNvSpPr>
          <p:nvPr>
            <p:ph type="title"/>
          </p:nvPr>
        </p:nvSpPr>
        <p:spPr/>
        <p:txBody>
          <a:bodyPr/>
          <a:lstStyle/>
          <a:p>
            <a:r>
              <a:rPr lang="en-GB" dirty="0"/>
              <a:t>Click to edit Master title style</a:t>
            </a:r>
          </a:p>
        </p:txBody>
      </p:sp>
      <p:sp>
        <p:nvSpPr>
          <p:cNvPr id="11" name="Content Placeholder 10">
            <a:extLst>
              <a:ext uri="{FF2B5EF4-FFF2-40B4-BE49-F238E27FC236}">
                <a16:creationId xmlns:a16="http://schemas.microsoft.com/office/drawing/2014/main" id="{DA7CFF13-BDFB-AA49-B3AC-2DB9CC0EE757}"/>
              </a:ext>
            </a:extLst>
          </p:cNvPr>
          <p:cNvSpPr>
            <a:spLocks noGrp="1"/>
          </p:cNvSpPr>
          <p:nvPr>
            <p:ph sz="quarter" idx="20"/>
          </p:nvPr>
        </p:nvSpPr>
        <p:spPr>
          <a:xfrm>
            <a:off x="467916" y="1491853"/>
            <a:ext cx="2683800" cy="307803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12">
            <a:extLst>
              <a:ext uri="{FF2B5EF4-FFF2-40B4-BE49-F238E27FC236}">
                <a16:creationId xmlns:a16="http://schemas.microsoft.com/office/drawing/2014/main" id="{1CD22A0B-01D2-164B-969F-B0D917CE9A8E}"/>
              </a:ext>
            </a:extLst>
          </p:cNvPr>
          <p:cNvSpPr>
            <a:spLocks noGrp="1"/>
          </p:cNvSpPr>
          <p:nvPr>
            <p:ph sz="quarter" idx="21"/>
          </p:nvPr>
        </p:nvSpPr>
        <p:spPr>
          <a:xfrm>
            <a:off x="3249891" y="1080000"/>
            <a:ext cx="5400000" cy="350136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345440390"/>
      </p:ext>
    </p:extLst>
  </p:cSld>
  <p:clrMapOvr>
    <a:masterClrMapping/>
  </p:clrMapOvr>
  <p:extLst>
    <p:ext uri="{DCECCB84-F9BA-43D5-87BE-67443E8EF086}">
      <p15:sldGuideLst xmlns:p15="http://schemas.microsoft.com/office/powerpoint/2012/main">
        <p15:guide id="1" orient="horz" pos="1185">
          <p15:clr>
            <a:srgbClr val="FBAE40"/>
          </p15:clr>
        </p15:guide>
        <p15:guide id="3" pos="7265">
          <p15:clr>
            <a:srgbClr val="FBAE40"/>
          </p15:clr>
        </p15:guide>
        <p15:guide id="4" pos="60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9144000" cy="200024"/>
          </a:xfrm>
          <a:prstGeom prst="rect">
            <a:avLst/>
          </a:prstGeom>
          <a:noFill/>
          <a:ln>
            <a:noFill/>
          </a:ln>
        </p:spPr>
      </p:pic>
      <p:pic>
        <p:nvPicPr>
          <p:cNvPr id="18" name="Google Shape;18;p3"/>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7115" y="201613"/>
            <a:ext cx="9129770" cy="5049804"/>
          </a:xfrm>
          <a:prstGeom prst="rect">
            <a:avLst/>
          </a:prstGeom>
          <a:noFill/>
          <a:ln>
            <a:noFill/>
          </a:ln>
        </p:spPr>
      </p:pic>
      <p:sp>
        <p:nvSpPr>
          <p:cNvPr id="19" name="Google Shape;19;p3"/>
          <p:cNvSpPr/>
          <p:nvPr/>
        </p:nvSpPr>
        <p:spPr>
          <a:xfrm>
            <a:off x="21346" y="200025"/>
            <a:ext cx="9129770" cy="4943475"/>
          </a:xfrm>
          <a:prstGeom prst="rect">
            <a:avLst/>
          </a:prstGeom>
          <a:solidFill>
            <a:schemeClr val="lt1">
              <a:alpha val="89411"/>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sp>
        <p:nvSpPr>
          <p:cNvPr id="20" name="Google Shape;20;p3"/>
          <p:cNvSpPr/>
          <p:nvPr/>
        </p:nvSpPr>
        <p:spPr>
          <a:xfrm>
            <a:off x="0" y="4854363"/>
            <a:ext cx="9144000" cy="289137"/>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Arial"/>
              <a:ea typeface="Arial"/>
              <a:cs typeface="Arial"/>
              <a:sym typeface="Arial"/>
            </a:endParaRPr>
          </a:p>
        </p:txBody>
      </p:sp>
      <p:pic>
        <p:nvPicPr>
          <p:cNvPr id="21" name="Google Shape;21;p3" descr="KDIGO Logo - transparent.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546607" y="4628491"/>
            <a:ext cx="502143" cy="451742"/>
          </a:xfrm>
          <a:prstGeom prst="rect">
            <a:avLst/>
          </a:prstGeom>
          <a:noFill/>
          <a:ln>
            <a:noFill/>
          </a:ln>
        </p:spPr>
      </p:pic>
      <p:sp>
        <p:nvSpPr>
          <p:cNvPr id="22" name="Google Shape;22;p3"/>
          <p:cNvSpPr txBox="1">
            <a:spLocks noGrp="1"/>
          </p:cNvSpPr>
          <p:nvPr>
            <p:ph type="ctrTitle" hasCustomPrompt="1"/>
          </p:nvPr>
        </p:nvSpPr>
        <p:spPr>
          <a:xfrm>
            <a:off x="228600" y="231998"/>
            <a:ext cx="8318007" cy="57708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33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dirty="0">
                <a:latin typeface="Malgun Gothic" panose="020B0503020000020004" pitchFamily="34" charset="-127"/>
                <a:ea typeface="Malgun Gothic" panose="020B0503020000020004" pitchFamily="34" charset="-127"/>
              </a:rPr>
              <a:t>Header</a:t>
            </a:r>
            <a:endParaRPr dirty="0"/>
          </a:p>
        </p:txBody>
      </p:sp>
      <p:sp>
        <p:nvSpPr>
          <p:cNvPr id="23" name="Google Shape;23;p3"/>
          <p:cNvSpPr txBox="1">
            <a:spLocks noGrp="1"/>
          </p:cNvSpPr>
          <p:nvPr>
            <p:ph type="subTitle" idx="1" hasCustomPrompt="1"/>
          </p:nvPr>
        </p:nvSpPr>
        <p:spPr>
          <a:xfrm>
            <a:off x="228600" y="1132922"/>
            <a:ext cx="8318007" cy="51792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2"/>
              </a:buClr>
              <a:buSzPts val="2400"/>
              <a:buFont typeface="Arial"/>
              <a:buChar char="•"/>
              <a:defRPr sz="18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r>
              <a:rPr lang="en-US" dirty="0"/>
              <a:t> Text</a:t>
            </a:r>
            <a:endParaRPr dirty="0"/>
          </a:p>
        </p:txBody>
      </p:sp>
    </p:spTree>
    <p:extLst>
      <p:ext uri="{BB962C8B-B14F-4D97-AF65-F5344CB8AC3E}">
        <p14:creationId xmlns:p14="http://schemas.microsoft.com/office/powerpoint/2010/main" val="162766186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4"/>
          </p:nvPr>
        </p:nvSpPr>
        <p:spPr/>
        <p:txBody>
          <a:bodyPr/>
          <a:lstStyle/>
          <a:p>
            <a:fld id="{4AD7133C-5F9C-4F7F-9637-3E296898A784}" type="slidenum">
              <a:rPr lang="en-GB" smtClean="0"/>
              <a:pPr/>
              <a:t>‹#›</a:t>
            </a:fld>
            <a:endParaRPr lang="en-GB" dirty="0"/>
          </a:p>
        </p:txBody>
      </p:sp>
      <p:sp>
        <p:nvSpPr>
          <p:cNvPr id="5" name="Footer Placeholder 4"/>
          <p:cNvSpPr>
            <a:spLocks noGrp="1"/>
          </p:cNvSpPr>
          <p:nvPr>
            <p:ph type="ftr" sz="quarter" idx="15"/>
          </p:nvPr>
        </p:nvSpPr>
        <p:spPr/>
        <p:txBody>
          <a:bodyPr/>
          <a:lstStyle/>
          <a:p>
            <a:endParaRPr lang="en-GB" dirty="0"/>
          </a:p>
        </p:txBody>
      </p:sp>
      <p:sp>
        <p:nvSpPr>
          <p:cNvPr id="7" name="Content Placeholder 6"/>
          <p:cNvSpPr>
            <a:spLocks noGrp="1"/>
          </p:cNvSpPr>
          <p:nvPr>
            <p:ph sz="quarter" idx="16"/>
          </p:nvPr>
        </p:nvSpPr>
        <p:spPr>
          <a:xfrm>
            <a:off x="252000" y="1491630"/>
            <a:ext cx="8640000" cy="28067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quarter" idx="17" hasCustomPrompt="1"/>
          </p:nvPr>
        </p:nvSpPr>
        <p:spPr>
          <a:xfrm>
            <a:off x="252000" y="997201"/>
            <a:ext cx="8640000" cy="458426"/>
          </a:xfrm>
        </p:spPr>
        <p:txBody>
          <a:bodyPr/>
          <a:lstStyle>
            <a:lvl1pPr marL="0" indent="0">
              <a:buNone/>
              <a:defRPr b="1" baseline="0"/>
            </a:lvl1pPr>
          </a:lstStyle>
          <a:p>
            <a:pPr lvl="0"/>
            <a:r>
              <a:rPr lang="en-GB" dirty="0"/>
              <a:t>Click to edit subtitle</a:t>
            </a:r>
          </a:p>
        </p:txBody>
      </p:sp>
    </p:spTree>
    <p:extLst>
      <p:ext uri="{BB962C8B-B14F-4D97-AF65-F5344CB8AC3E}">
        <p14:creationId xmlns:p14="http://schemas.microsoft.com/office/powerpoint/2010/main" val="2150209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685070">
              <a:defRPr/>
            </a:pPr>
            <a:fld id="{DA750F86-A438-41EC-AD12-6D0A7C9C08AD}" type="slidenum">
              <a:rPr lang="en-CA" smtClean="0"/>
              <a:pPr defTabSz="685070">
                <a:defRPr/>
              </a:pPr>
              <a:t>‹#›</a:t>
            </a:fld>
            <a:endParaRPr lang="en-CA" dirty="0"/>
          </a:p>
        </p:txBody>
      </p:sp>
    </p:spTree>
    <p:extLst>
      <p:ext uri="{BB962C8B-B14F-4D97-AF65-F5344CB8AC3E}">
        <p14:creationId xmlns:p14="http://schemas.microsoft.com/office/powerpoint/2010/main" val="181945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0B2A9"/>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200" y="389446"/>
            <a:ext cx="8229600" cy="810705"/>
          </a:xfrm>
          <a:prstGeom prst="rect">
            <a:avLst/>
          </a:prstGeom>
        </p:spPr>
        <p:txBody>
          <a:bodyPr anchor="ctr"/>
          <a:lstStyle>
            <a:lvl1pPr algn="l">
              <a:defRPr sz="2400">
                <a:solidFill>
                  <a:schemeClr val="bg1"/>
                </a:solidFill>
                <a:latin typeface="Gill Sans MT" panose="020B0502020104020203" pitchFamily="34" charset="0"/>
              </a:defRPr>
            </a:lvl1pPr>
          </a:lstStyle>
          <a:p>
            <a:r>
              <a:rPr lang="en-US" dirty="0"/>
              <a:t>TITLE OF SECTION</a:t>
            </a:r>
          </a:p>
        </p:txBody>
      </p:sp>
      <p:cxnSp>
        <p:nvCxnSpPr>
          <p:cNvPr id="5" name="Straight Connector 4">
            <a:extLst>
              <a:ext uri="{FF2B5EF4-FFF2-40B4-BE49-F238E27FC236}">
                <a16:creationId xmlns:a16="http://schemas.microsoft.com/office/drawing/2014/main" id="{490589D3-A139-253F-4A12-42BEC8AD532F}"/>
              </a:ext>
            </a:extLst>
          </p:cNvPr>
          <p:cNvCxnSpPr>
            <a:cxnSpLocks/>
          </p:cNvCxnSpPr>
          <p:nvPr userDrawn="1"/>
        </p:nvCxnSpPr>
        <p:spPr>
          <a:xfrm>
            <a:off x="457200" y="389446"/>
            <a:ext cx="82682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37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73F0D9-D691-A147-98D2-DB7AF7C568BF}"/>
              </a:ext>
            </a:extLst>
          </p:cNvPr>
          <p:cNvSpPr txBox="1"/>
          <p:nvPr userDrawn="1"/>
        </p:nvSpPr>
        <p:spPr>
          <a:xfrm>
            <a:off x="1020536" y="1020536"/>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3693F87D-5723-D19E-53B9-F99A6247E5B1}"/>
              </a:ext>
            </a:extLst>
          </p:cNvPr>
          <p:cNvPicPr>
            <a:picLocks noChangeAspect="1"/>
          </p:cNvPicPr>
          <p:nvPr userDrawn="1"/>
        </p:nvPicPr>
        <p:blipFill>
          <a:blip r:embed="rId2"/>
          <a:stretch>
            <a:fillRect/>
          </a:stretch>
        </p:blipFill>
        <p:spPr>
          <a:xfrm>
            <a:off x="8225433" y="-8189"/>
            <a:ext cx="918567" cy="918567"/>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E0AD7044-B118-1320-52F5-86FFC73E0FBA}"/>
              </a:ext>
            </a:extLst>
          </p:cNvPr>
          <p:cNvPicPr>
            <a:picLocks noChangeAspect="1"/>
          </p:cNvPicPr>
          <p:nvPr userDrawn="1"/>
        </p:nvPicPr>
        <p:blipFill>
          <a:blip r:embed="rId3"/>
          <a:stretch>
            <a:fillRect/>
          </a:stretch>
        </p:blipFill>
        <p:spPr>
          <a:xfrm>
            <a:off x="6003680" y="4233122"/>
            <a:ext cx="2923192" cy="730798"/>
          </a:xfrm>
          <a:prstGeom prst="rect">
            <a:avLst/>
          </a:prstGeom>
        </p:spPr>
      </p:pic>
      <p:cxnSp>
        <p:nvCxnSpPr>
          <p:cNvPr id="5" name="Straight Connector 4">
            <a:extLst>
              <a:ext uri="{FF2B5EF4-FFF2-40B4-BE49-F238E27FC236}">
                <a16:creationId xmlns:a16="http://schemas.microsoft.com/office/drawing/2014/main" id="{F48F2C8B-F46F-449F-26DF-A11D2B5154E1}"/>
              </a:ext>
            </a:extLst>
          </p:cNvPr>
          <p:cNvCxnSpPr>
            <a:cxnSpLocks/>
          </p:cNvCxnSpPr>
          <p:nvPr userDrawn="1"/>
        </p:nvCxnSpPr>
        <p:spPr>
          <a:xfrm flipV="1">
            <a:off x="457200" y="4651771"/>
            <a:ext cx="5534526" cy="10591"/>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726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54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0" y="4994446"/>
            <a:ext cx="8892480" cy="148500"/>
          </a:xfrm>
          <a:prstGeom prst="rect">
            <a:avLst/>
          </a:prstGeom>
        </p:spPr>
        <p:txBody>
          <a:bodyPr anchor="b"/>
          <a:lstStyle>
            <a:lvl1pPr marL="0" indent="0">
              <a:spcBef>
                <a:spcPts val="0"/>
              </a:spcBef>
              <a:spcAft>
                <a:spcPts val="0"/>
              </a:spcAft>
              <a:buNone/>
              <a:defRPr sz="800" baseline="0">
                <a:solidFill>
                  <a:schemeClr val="bg1"/>
                </a:solidFill>
                <a:latin typeface="Arial" panose="020B0604020202020204" pitchFamily="34" charset="0"/>
                <a:cs typeface="Arial" panose="020B0604020202020204" pitchFamily="34" charset="0"/>
              </a:defRPr>
            </a:lvl1pPr>
          </a:lstStyle>
          <a:p>
            <a:pPr lvl="0"/>
            <a:r>
              <a:rPr lang="en-US" dirty="0"/>
              <a:t>Click to edit footnote</a:t>
            </a:r>
          </a:p>
        </p:txBody>
      </p:sp>
      <p:sp>
        <p:nvSpPr>
          <p:cNvPr id="10" name="Line 5"/>
          <p:cNvSpPr>
            <a:spLocks noChangeShapeType="1"/>
          </p:cNvSpPr>
          <p:nvPr userDrawn="1"/>
        </p:nvSpPr>
        <p:spPr bwMode="auto">
          <a:xfrm>
            <a:off x="307800" y="819691"/>
            <a:ext cx="8528400" cy="0"/>
          </a:xfrm>
          <a:prstGeom prst="line">
            <a:avLst/>
          </a:prstGeom>
          <a:noFill/>
          <a:ln w="31750">
            <a:solidFill>
              <a:srgbClr val="CC00CC"/>
            </a:solidFill>
            <a:round/>
            <a:headEnd/>
            <a:tailEnd/>
          </a:ln>
          <a:extLst>
            <a:ext uri="{909E8E84-426E-40DD-AFC4-6F175D3DCCD1}">
              <a14:hiddenFill xmlns:a14="http://schemas.microsoft.com/office/drawing/2010/main">
                <a:noFill/>
              </a14:hiddenFill>
            </a:ext>
          </a:extLst>
        </p:spPr>
        <p:txBody>
          <a:bodyPr lIns="91424" tIns="45712" rIns="91424" bIns="45712"/>
          <a:lstStyle/>
          <a:p>
            <a:pPr marL="0" marR="0" lvl="0" indent="0" algn="l" defTabSz="91392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Black" charset="0"/>
              <a:ea typeface="MS PGothic" charset="0"/>
              <a:cs typeface="+mn-cs"/>
            </a:endParaRPr>
          </a:p>
        </p:txBody>
      </p:sp>
      <p:sp>
        <p:nvSpPr>
          <p:cNvPr id="11" name="Rectangle 2"/>
          <p:cNvSpPr>
            <a:spLocks noGrp="1" noChangeArrowheads="1"/>
          </p:cNvSpPr>
          <p:nvPr>
            <p:ph type="title"/>
          </p:nvPr>
        </p:nvSpPr>
        <p:spPr bwMode="auto">
          <a:xfrm>
            <a:off x="309568" y="395878"/>
            <a:ext cx="8528400" cy="383382"/>
          </a:xfrm>
          <a:prstGeom prst="rect">
            <a:avLst/>
          </a:prstGeom>
          <a:noFill/>
          <a:ln w="9525">
            <a:noFill/>
            <a:miter lim="800000"/>
            <a:headEnd/>
            <a:tailEnd/>
          </a:ln>
        </p:spPr>
        <p:txBody>
          <a:bodyPr vert="horz" wrap="square" lIns="91422" tIns="45711" rIns="91422" bIns="45711" numCol="1" anchor="b" anchorCtr="0" compatLnSpc="1">
            <a:prstTxWarp prst="textNoShape">
              <a:avLst/>
            </a:prstTxWarp>
          </a:bodyPr>
          <a:lstStyle>
            <a:lvl1pPr algn="l">
              <a:defRPr sz="2200" b="1">
                <a:solidFill>
                  <a:srgbClr val="FFFF00"/>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4161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A52A8-2842-48A7-81DC-B8026646162D}"/>
              </a:ext>
            </a:extLst>
          </p:cNvPr>
          <p:cNvSpPr/>
          <p:nvPr userDrawn="1"/>
        </p:nvSpPr>
        <p:spPr>
          <a:xfrm>
            <a:off x="0" y="863203"/>
            <a:ext cx="179785" cy="42802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solidFill>
                <a:schemeClr val="accent1"/>
              </a:solidFill>
            </a:endParaRPr>
          </a:p>
        </p:txBody>
      </p:sp>
      <p:sp>
        <p:nvSpPr>
          <p:cNvPr id="6" name="Rectangle 5">
            <a:extLst>
              <a:ext uri="{FF2B5EF4-FFF2-40B4-BE49-F238E27FC236}">
                <a16:creationId xmlns:a16="http://schemas.microsoft.com/office/drawing/2014/main" id="{F8B813FF-525F-4E94-B2E9-E88BD88B748F}"/>
              </a:ext>
            </a:extLst>
          </p:cNvPr>
          <p:cNvSpPr/>
          <p:nvPr userDrawn="1"/>
        </p:nvSpPr>
        <p:spPr>
          <a:xfrm>
            <a:off x="8964216" y="860823"/>
            <a:ext cx="179784" cy="428267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solidFill>
                <a:schemeClr val="accent2"/>
              </a:solidFill>
            </a:endParaRPr>
          </a:p>
        </p:txBody>
      </p:sp>
      <p:cxnSp>
        <p:nvCxnSpPr>
          <p:cNvPr id="8" name="Straight Connector 7">
            <a:extLst>
              <a:ext uri="{FF2B5EF4-FFF2-40B4-BE49-F238E27FC236}">
                <a16:creationId xmlns:a16="http://schemas.microsoft.com/office/drawing/2014/main" id="{15741744-B313-4A2C-AFFD-50B5C0B89F30}"/>
              </a:ext>
            </a:extLst>
          </p:cNvPr>
          <p:cNvCxnSpPr/>
          <p:nvPr userDrawn="1"/>
        </p:nvCxnSpPr>
        <p:spPr>
          <a:xfrm>
            <a:off x="0" y="860822"/>
            <a:ext cx="9144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9" descr="Logo&#10;&#10;Description automatically generated">
            <a:extLst>
              <a:ext uri="{FF2B5EF4-FFF2-40B4-BE49-F238E27FC236}">
                <a16:creationId xmlns:a16="http://schemas.microsoft.com/office/drawing/2014/main" id="{21637A38-6D74-48DF-9AD0-2E6E09CEB10A}"/>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8067676" y="15479"/>
            <a:ext cx="984647" cy="88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199" y="1471204"/>
            <a:ext cx="8229600" cy="3152775"/>
          </a:xfrm>
        </p:spPr>
        <p:txBody>
          <a:bodyPr/>
          <a:lstStyle>
            <a:lvl1pPr marL="177796" indent="-177796">
              <a:defRPr>
                <a:solidFill>
                  <a:schemeClr val="tx2"/>
                </a:solidFill>
              </a:defRPr>
            </a:lvl1pPr>
            <a:lvl2pPr marL="450839" indent="-273044">
              <a:defRPr sz="1800">
                <a:solidFill>
                  <a:schemeClr val="tx2"/>
                </a:solidFill>
              </a:defRPr>
            </a:lvl2pPr>
            <a:lvl3pPr marL="628634" indent="-177796">
              <a:defRPr>
                <a:solidFill>
                  <a:schemeClr val="tx2"/>
                </a:solidFill>
              </a:defRPr>
            </a:lvl3pPr>
            <a:lvl4pPr marL="895328" indent="-266693">
              <a:defRPr>
                <a:solidFill>
                  <a:schemeClr val="tx2"/>
                </a:solidFill>
              </a:defRPr>
            </a:lvl4pPr>
            <a:lvl5pPr marL="1079473" indent="-184145">
              <a:buFont typeface="Arial" panose="020B0604020202020204" pitchFamily="34" charset="0"/>
              <a:buChar cha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b="0">
                <a:solidFill>
                  <a:schemeClr val="accent1"/>
                </a:solidFill>
              </a:defRPr>
            </a:lvl1pPr>
          </a:lstStyle>
          <a:p>
            <a:r>
              <a:rPr lang="en-US"/>
              <a:t>Click to edit Master title style</a:t>
            </a:r>
            <a:endParaRPr lang="en-GB"/>
          </a:p>
        </p:txBody>
      </p:sp>
      <p:sp>
        <p:nvSpPr>
          <p:cNvPr id="14" name="Text Placeholder 11"/>
          <p:cNvSpPr>
            <a:spLocks noGrp="1"/>
          </p:cNvSpPr>
          <p:nvPr>
            <p:ph type="body" sz="quarter" idx="13"/>
          </p:nvPr>
        </p:nvSpPr>
        <p:spPr>
          <a:xfrm>
            <a:off x="457198" y="1034365"/>
            <a:ext cx="8229600" cy="436838"/>
          </a:xfrm>
        </p:spPr>
        <p:txBody>
          <a:bodyPr/>
          <a:lstStyle>
            <a:lvl1pPr marL="0" indent="0">
              <a:buNone/>
              <a:defRPr sz="1800" b="1">
                <a:solidFill>
                  <a:schemeClr val="tx2"/>
                </a:solidFill>
              </a:defRPr>
            </a:lvl1pPr>
          </a:lstStyle>
          <a:p>
            <a:pPr lvl="0"/>
            <a:r>
              <a:rPr lang="en-US"/>
              <a:t>Click to edit Master text styles</a:t>
            </a:r>
          </a:p>
        </p:txBody>
      </p:sp>
      <p:sp>
        <p:nvSpPr>
          <p:cNvPr id="10" name="Footer Placeholder 5">
            <a:extLst>
              <a:ext uri="{FF2B5EF4-FFF2-40B4-BE49-F238E27FC236}">
                <a16:creationId xmlns:a16="http://schemas.microsoft.com/office/drawing/2014/main" id="{ABCFCE83-3FC7-4964-981F-67D2719F1280}"/>
              </a:ext>
            </a:extLst>
          </p:cNvPr>
          <p:cNvSpPr>
            <a:spLocks noGrp="1"/>
          </p:cNvSpPr>
          <p:nvPr>
            <p:ph type="ftr" sz="quarter" idx="14"/>
          </p:nvPr>
        </p:nvSpPr>
        <p:spPr/>
        <p:txBody>
          <a:bodyPr/>
          <a:lstStyle>
            <a:lvl1pPr>
              <a:defRPr/>
            </a:lvl1pPr>
          </a:lstStyle>
          <a:p>
            <a:pPr>
              <a:defRPr/>
            </a:pPr>
            <a:endParaRPr lang="en-GB" dirty="0"/>
          </a:p>
        </p:txBody>
      </p:sp>
      <p:sp>
        <p:nvSpPr>
          <p:cNvPr id="11" name="Slide Number Placeholder 7">
            <a:extLst>
              <a:ext uri="{FF2B5EF4-FFF2-40B4-BE49-F238E27FC236}">
                <a16:creationId xmlns:a16="http://schemas.microsoft.com/office/drawing/2014/main" id="{974118C9-BCA0-4859-AD91-C66C2123764C}"/>
              </a:ext>
            </a:extLst>
          </p:cNvPr>
          <p:cNvSpPr>
            <a:spLocks noGrp="1"/>
          </p:cNvSpPr>
          <p:nvPr>
            <p:ph type="sldNum" sz="quarter" idx="15"/>
          </p:nvPr>
        </p:nvSpPr>
        <p:spPr/>
        <p:txBody>
          <a:bodyPr/>
          <a:lstStyle>
            <a:lvl1pPr>
              <a:defRPr/>
            </a:lvl1pPr>
          </a:lstStyle>
          <a:p>
            <a:pPr>
              <a:defRPr/>
            </a:pPr>
            <a:fld id="{7FA6C90C-FD19-484F-9E95-2CE56B3A0E21}" type="slidenum">
              <a:rPr lang="en-GB"/>
              <a:pPr>
                <a:defRPr/>
              </a:pPr>
              <a:t>‹#›</a:t>
            </a:fld>
            <a:endParaRPr lang="en-GB" dirty="0"/>
          </a:p>
        </p:txBody>
      </p:sp>
    </p:spTree>
    <p:extLst>
      <p:ext uri="{BB962C8B-B14F-4D97-AF65-F5344CB8AC3E}">
        <p14:creationId xmlns:p14="http://schemas.microsoft.com/office/powerpoint/2010/main" val="3976290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F707B504-7E4E-4BAE-A42C-0D72AC0E9A53}" type="slidenum">
              <a:rPr lang="en-GB" smtClean="0"/>
              <a:t>‹#›</a:t>
            </a:fld>
            <a:endParaRPr lang="en-GB"/>
          </a:p>
        </p:txBody>
      </p:sp>
      <p:sp>
        <p:nvSpPr>
          <p:cNvPr id="6" name="Text Placeholder 6"/>
          <p:cNvSpPr>
            <a:spLocks noGrp="1"/>
          </p:cNvSpPr>
          <p:nvPr>
            <p:ph type="body" sz="quarter" idx="13"/>
          </p:nvPr>
        </p:nvSpPr>
        <p:spPr>
          <a:xfrm>
            <a:off x="404813" y="4725591"/>
            <a:ext cx="4114800" cy="273844"/>
          </a:xfrm>
        </p:spPr>
        <p:txBody>
          <a:bodyPr anchor="ctr" anchorCtr="0"/>
          <a:lstStyle>
            <a:lvl1pPr marL="0" indent="0">
              <a:buNone/>
              <a:defRPr sz="675"/>
            </a:lvl1pPr>
            <a:lvl3pPr>
              <a:defRPr/>
            </a:lvl3pPr>
          </a:lstStyle>
          <a:p>
            <a:pPr lvl="0"/>
            <a:r>
              <a:rPr lang="en-US" dirty="0"/>
              <a:t>Edit Master text styles</a:t>
            </a:r>
          </a:p>
        </p:txBody>
      </p:sp>
    </p:spTree>
    <p:extLst>
      <p:ext uri="{BB962C8B-B14F-4D97-AF65-F5344CB8AC3E}">
        <p14:creationId xmlns:p14="http://schemas.microsoft.com/office/powerpoint/2010/main" val="4079534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3"/>
          </p:nvPr>
        </p:nvSpPr>
        <p:spPr/>
        <p:txBody>
          <a:bodyPr/>
          <a:lstStyle/>
          <a:p>
            <a:endParaRPr lang="en-GB" dirty="0">
              <a:solidFill>
                <a:srgbClr val="5A5A5A">
                  <a:lumMod val="60000"/>
                  <a:lumOff val="40000"/>
                </a:srgbClr>
              </a:solidFill>
            </a:endParaRPr>
          </a:p>
        </p:txBody>
      </p:sp>
      <p:sp>
        <p:nvSpPr>
          <p:cNvPr id="4" name="Slide Number Placeholder 3"/>
          <p:cNvSpPr>
            <a:spLocks noGrp="1"/>
          </p:cNvSpPr>
          <p:nvPr>
            <p:ph type="sldNum" sz="quarter" idx="14"/>
          </p:nvPr>
        </p:nvSpPr>
        <p:spPr/>
        <p:txBody>
          <a:bodyPr/>
          <a:lstStyle/>
          <a:p>
            <a:fld id="{4AD7133C-5F9C-4F7F-9637-3E296898A784}" type="slidenum">
              <a:rPr lang="en-GB" smtClean="0">
                <a:solidFill>
                  <a:srgbClr val="5A5A5A">
                    <a:lumMod val="60000"/>
                    <a:lumOff val="40000"/>
                  </a:srgbClr>
                </a:solidFill>
              </a:rPr>
              <a:pPr/>
              <a:t>‹#›</a:t>
            </a:fld>
            <a:endParaRPr lang="en-GB" dirty="0">
              <a:solidFill>
                <a:srgbClr val="5A5A5A">
                  <a:lumMod val="60000"/>
                  <a:lumOff val="40000"/>
                </a:srgbClr>
              </a:solidFill>
            </a:endParaRPr>
          </a:p>
        </p:txBody>
      </p:sp>
      <p:sp>
        <p:nvSpPr>
          <p:cNvPr id="5" name="Text Placeholder 3"/>
          <p:cNvSpPr>
            <a:spLocks noGrp="1"/>
          </p:cNvSpPr>
          <p:nvPr>
            <p:ph type="body" sz="quarter" idx="17" hasCustomPrompt="1"/>
          </p:nvPr>
        </p:nvSpPr>
        <p:spPr>
          <a:xfrm>
            <a:off x="252000" y="906361"/>
            <a:ext cx="8640000" cy="458426"/>
          </a:xfrm>
        </p:spPr>
        <p:txBody>
          <a:bodyPr/>
          <a:lstStyle>
            <a:lvl1pPr marL="0" indent="0">
              <a:buNone/>
              <a:defRPr b="1" baseline="0"/>
            </a:lvl1pPr>
          </a:lstStyle>
          <a:p>
            <a:pPr lvl="0"/>
            <a:r>
              <a:rPr lang="en-GB" dirty="0"/>
              <a:t>Click to edit subtitle</a:t>
            </a:r>
          </a:p>
        </p:txBody>
      </p:sp>
    </p:spTree>
    <p:extLst>
      <p:ext uri="{BB962C8B-B14F-4D97-AF65-F5344CB8AC3E}">
        <p14:creationId xmlns:p14="http://schemas.microsoft.com/office/powerpoint/2010/main" val="2103278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584201" y="4767264"/>
            <a:ext cx="7931150" cy="273844"/>
          </a:xfrm>
        </p:spPr>
        <p:txBody>
          <a:bodyPr bIns="0" anchor="b">
            <a:noAutofit/>
          </a:bodyPr>
          <a:lstStyle>
            <a:lvl1pPr marL="0" indent="0">
              <a:spcBef>
                <a:spcPts val="0"/>
              </a:spcBef>
              <a:spcAft>
                <a:spcPts val="0"/>
              </a:spcAft>
              <a:buNone/>
              <a:defRPr sz="675"/>
            </a:lvl1pPr>
            <a:lvl2pPr marL="342952"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
        <p:nvSpPr>
          <p:cNvPr id="6" name="TextBox 5">
            <a:extLst>
              <a:ext uri="{FF2B5EF4-FFF2-40B4-BE49-F238E27FC236}">
                <a16:creationId xmlns:a16="http://schemas.microsoft.com/office/drawing/2014/main" id="{16F0BDFA-312D-4815-96CC-38BD6EC45661}"/>
              </a:ext>
            </a:extLst>
          </p:cNvPr>
          <p:cNvSpPr txBox="1"/>
          <p:nvPr userDrawn="1"/>
        </p:nvSpPr>
        <p:spPr>
          <a:xfrm>
            <a:off x="0" y="4288"/>
            <a:ext cx="9144000" cy="196208"/>
          </a:xfrm>
          <a:prstGeom prst="rect">
            <a:avLst/>
          </a:prstGeom>
          <a:noFill/>
        </p:spPr>
        <p:txBody>
          <a:bodyPr wrap="square" rtlCol="0">
            <a:spAutoFit/>
          </a:bodyPr>
          <a:lstStyle/>
          <a:p>
            <a:pPr algn="ctr" defTabSz="685664"/>
            <a:r>
              <a:rPr lang="en-US" sz="675" dirty="0">
                <a:solidFill>
                  <a:srgbClr val="2C3A3E"/>
                </a:solidFill>
                <a:latin typeface="Arial" panose="020B0604020202020204"/>
              </a:rPr>
              <a:t>Boehringer Ingelheim (Canada) Ltd. and </a:t>
            </a:r>
            <a:r>
              <a:rPr lang="en-CA" sz="675" dirty="0">
                <a:solidFill>
                  <a:srgbClr val="2C3A3E"/>
                </a:solidFill>
                <a:latin typeface="Arial" panose="020B0604020202020204"/>
              </a:rPr>
              <a:t>Eli Lilly (Canada) Inc.</a:t>
            </a:r>
            <a:r>
              <a:rPr lang="en-US" sz="675" dirty="0">
                <a:solidFill>
                  <a:srgbClr val="2C3A3E"/>
                </a:solidFill>
                <a:latin typeface="Arial" panose="020B0604020202020204"/>
              </a:rPr>
              <a:t> cannot recommend the use of products outside the Canadian Product Monograph</a:t>
            </a:r>
          </a:p>
        </p:txBody>
      </p:sp>
    </p:spTree>
    <p:extLst>
      <p:ext uri="{BB962C8B-B14F-4D97-AF65-F5344CB8AC3E}">
        <p14:creationId xmlns:p14="http://schemas.microsoft.com/office/powerpoint/2010/main" val="3503787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225734"/>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8" r:id="rId3"/>
    <p:sldLayoutId id="2147483649"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guidelines@ccs.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09B842-4C03-8E02-23A1-78AD2D00294F}"/>
              </a:ext>
            </a:extLst>
          </p:cNvPr>
          <p:cNvPicPr>
            <a:picLocks noChangeAspect="1"/>
          </p:cNvPicPr>
          <p:nvPr/>
        </p:nvPicPr>
        <p:blipFill>
          <a:blip r:embed="rId2"/>
          <a:stretch>
            <a:fillRect/>
          </a:stretch>
        </p:blipFill>
        <p:spPr>
          <a:xfrm>
            <a:off x="4443660" y="0"/>
            <a:ext cx="4692530" cy="51435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F7874A4C-864F-2978-1910-1CF041F5FD55}"/>
              </a:ext>
            </a:extLst>
          </p:cNvPr>
          <p:cNvPicPr>
            <a:picLocks noChangeAspect="1"/>
          </p:cNvPicPr>
          <p:nvPr/>
        </p:nvPicPr>
        <p:blipFill>
          <a:blip r:embed="rId3"/>
          <a:stretch>
            <a:fillRect/>
          </a:stretch>
        </p:blipFill>
        <p:spPr>
          <a:xfrm>
            <a:off x="7810" y="-4588"/>
            <a:ext cx="4572074" cy="1371622"/>
          </a:xfrm>
          <a:prstGeom prst="rect">
            <a:avLst/>
          </a:prstGeom>
        </p:spPr>
      </p:pic>
      <p:pic>
        <p:nvPicPr>
          <p:cNvPr id="10" name="Picture 9" descr="Shape, circle&#10;&#10;Description automatically generated">
            <a:extLst>
              <a:ext uri="{FF2B5EF4-FFF2-40B4-BE49-F238E27FC236}">
                <a16:creationId xmlns:a16="http://schemas.microsoft.com/office/drawing/2014/main" id="{52414943-6C5D-637E-F874-F9379056A699}"/>
              </a:ext>
            </a:extLst>
          </p:cNvPr>
          <p:cNvPicPr>
            <a:picLocks noChangeAspect="1"/>
          </p:cNvPicPr>
          <p:nvPr/>
        </p:nvPicPr>
        <p:blipFill rotWithShape="1">
          <a:blip r:embed="rId4"/>
          <a:srcRect t="29397" r="28798"/>
          <a:stretch/>
        </p:blipFill>
        <p:spPr>
          <a:xfrm>
            <a:off x="4561073" y="0"/>
            <a:ext cx="4572000" cy="5143500"/>
          </a:xfrm>
          <a:prstGeom prst="rect">
            <a:avLst/>
          </a:prstGeom>
        </p:spPr>
      </p:pic>
      <p:sp>
        <p:nvSpPr>
          <p:cNvPr id="13" name="TextBox 12">
            <a:extLst>
              <a:ext uri="{FF2B5EF4-FFF2-40B4-BE49-F238E27FC236}">
                <a16:creationId xmlns:a16="http://schemas.microsoft.com/office/drawing/2014/main" id="{7FF27D14-E86C-7A5A-46C1-511F970D2076}"/>
              </a:ext>
            </a:extLst>
          </p:cNvPr>
          <p:cNvSpPr txBox="1"/>
          <p:nvPr/>
        </p:nvSpPr>
        <p:spPr>
          <a:xfrm>
            <a:off x="393683" y="1616407"/>
            <a:ext cx="4386133" cy="1015663"/>
          </a:xfrm>
          <a:prstGeom prst="rect">
            <a:avLst/>
          </a:prstGeom>
          <a:noFill/>
        </p:spPr>
        <p:txBody>
          <a:bodyPr wrap="square" rtlCol="0">
            <a:spAutoFit/>
          </a:bodyPr>
          <a:lstStyle/>
          <a:p>
            <a:r>
              <a:rPr lang="en-US" sz="2000" b="1" dirty="0">
                <a:latin typeface="Gill Sans MT" panose="020B0502020104020203" pitchFamily="34" charset="0"/>
              </a:rPr>
              <a:t>Peripheral Arterial Disease (PAD)</a:t>
            </a:r>
          </a:p>
          <a:p>
            <a:r>
              <a:rPr lang="en-US" sz="2000" b="1" dirty="0">
                <a:latin typeface="Gill Sans MT" panose="020B0502020104020203" pitchFamily="34" charset="0"/>
              </a:rPr>
              <a:t>Webinar 3: Revascularization Procedures in PAD </a:t>
            </a:r>
          </a:p>
        </p:txBody>
      </p:sp>
      <p:sp>
        <p:nvSpPr>
          <p:cNvPr id="14" name="TextBox 13">
            <a:extLst>
              <a:ext uri="{FF2B5EF4-FFF2-40B4-BE49-F238E27FC236}">
                <a16:creationId xmlns:a16="http://schemas.microsoft.com/office/drawing/2014/main" id="{CB46843D-DD75-1052-E4FD-0E82C83EA739}"/>
              </a:ext>
            </a:extLst>
          </p:cNvPr>
          <p:cNvSpPr txBox="1"/>
          <p:nvPr/>
        </p:nvSpPr>
        <p:spPr>
          <a:xfrm>
            <a:off x="402947" y="2877907"/>
            <a:ext cx="4024127" cy="369332"/>
          </a:xfrm>
          <a:prstGeom prst="rect">
            <a:avLst/>
          </a:prstGeom>
          <a:noFill/>
        </p:spPr>
        <p:txBody>
          <a:bodyPr wrap="square" rtlCol="0">
            <a:spAutoFit/>
          </a:bodyPr>
          <a:lstStyle/>
          <a:p>
            <a:r>
              <a:rPr lang="en-US" dirty="0">
                <a:latin typeface="Gill Sans MT" panose="020B0502020104020203" pitchFamily="34" charset="0"/>
              </a:rPr>
              <a:t>Date: April 19, 2023</a:t>
            </a:r>
          </a:p>
        </p:txBody>
      </p:sp>
      <p:sp>
        <p:nvSpPr>
          <p:cNvPr id="5" name="TextBox 4">
            <a:extLst>
              <a:ext uri="{FF2B5EF4-FFF2-40B4-BE49-F238E27FC236}">
                <a16:creationId xmlns:a16="http://schemas.microsoft.com/office/drawing/2014/main" id="{80D8DCB9-A063-F11A-56B5-A752A2E9436E}"/>
              </a:ext>
            </a:extLst>
          </p:cNvPr>
          <p:cNvSpPr txBox="1"/>
          <p:nvPr/>
        </p:nvSpPr>
        <p:spPr>
          <a:xfrm>
            <a:off x="426936" y="3919514"/>
            <a:ext cx="2678670" cy="830997"/>
          </a:xfrm>
          <a:prstGeom prst="rect">
            <a:avLst/>
          </a:prstGeom>
          <a:noFill/>
        </p:spPr>
        <p:txBody>
          <a:bodyPr wrap="square" rtlCol="0">
            <a:spAutoFit/>
          </a:bodyPr>
          <a:lstStyle/>
          <a:p>
            <a:pPr algn="just"/>
            <a:r>
              <a:rPr lang="en-US" sz="1200" b="1" dirty="0">
                <a:solidFill>
                  <a:srgbClr val="00B2A9"/>
                </a:solidFill>
                <a:latin typeface="Gill Sans MT" panose="020B0502020104020203" pitchFamily="34" charset="0"/>
              </a:rPr>
              <a:t>Scan the QR Code to fill out the Pre-survey </a:t>
            </a:r>
            <a:r>
              <a:rPr lang="en-US" sz="1200" b="1" dirty="0">
                <a:latin typeface="Gill Sans MT" panose="020B0502020104020203" pitchFamily="34" charset="0"/>
              </a:rPr>
              <a:t>for this session.</a:t>
            </a:r>
            <a:r>
              <a:rPr lang="en-US" sz="1200" dirty="0">
                <a:latin typeface="Gill Sans MT" panose="020B0502020104020203" pitchFamily="34" charset="0"/>
              </a:rPr>
              <a:t> All data are anonymous and will be used only for quality improvement.</a:t>
            </a:r>
          </a:p>
        </p:txBody>
      </p:sp>
      <p:pic>
        <p:nvPicPr>
          <p:cNvPr id="6" name="Picture 5" descr="Qr code&#10;&#10;Description automatically generated">
            <a:extLst>
              <a:ext uri="{FF2B5EF4-FFF2-40B4-BE49-F238E27FC236}">
                <a16:creationId xmlns:a16="http://schemas.microsoft.com/office/drawing/2014/main" id="{8913892B-C6A6-D5BA-98AE-94B069B8CFAB}"/>
              </a:ext>
            </a:extLst>
          </p:cNvPr>
          <p:cNvPicPr>
            <a:picLocks noChangeAspect="1"/>
          </p:cNvPicPr>
          <p:nvPr/>
        </p:nvPicPr>
        <p:blipFill>
          <a:blip r:embed="rId5"/>
          <a:stretch>
            <a:fillRect/>
          </a:stretch>
        </p:blipFill>
        <p:spPr>
          <a:xfrm>
            <a:off x="3454581" y="3891463"/>
            <a:ext cx="887098" cy="887098"/>
          </a:xfrm>
          <a:prstGeom prst="rect">
            <a:avLst/>
          </a:prstGeom>
        </p:spPr>
      </p:pic>
    </p:spTree>
    <p:extLst>
      <p:ext uri="{BB962C8B-B14F-4D97-AF65-F5344CB8AC3E}">
        <p14:creationId xmlns:p14="http://schemas.microsoft.com/office/powerpoint/2010/main" val="27927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85787" y="286117"/>
            <a:ext cx="8229600" cy="546884"/>
          </a:xfrm>
        </p:spPr>
        <p:txBody>
          <a:bodyPr/>
          <a:lstStyle/>
          <a:p>
            <a:r>
              <a:rPr lang="en-US" sz="24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1114057"/>
            <a:ext cx="8229600" cy="2324602"/>
          </a:xfrm>
        </p:spPr>
        <p:txBody>
          <a:bodyPr/>
          <a:lstStyle/>
          <a:p>
            <a:r>
              <a:rPr lang="en-US" sz="2000" dirty="0"/>
              <a:t>During this section, participants will:</a:t>
            </a:r>
          </a:p>
          <a:p>
            <a:endParaRPr lang="en-US" sz="2000" dirty="0"/>
          </a:p>
          <a:p>
            <a:pPr marL="457200" indent="-457200">
              <a:buFont typeface="+mj-lt"/>
              <a:buAutoNum type="arabicPeriod"/>
            </a:pPr>
            <a:r>
              <a:rPr lang="en-US" sz="2000" dirty="0"/>
              <a:t>Review the importance of preoperative assessment for people with PAD</a:t>
            </a:r>
          </a:p>
          <a:p>
            <a:pPr marL="457200" indent="-457200">
              <a:buFont typeface="+mj-lt"/>
              <a:buAutoNum type="arabicPeriod"/>
            </a:pPr>
            <a:r>
              <a:rPr lang="en-US" sz="2000" dirty="0"/>
              <a:t>Differentiate PAD preoperative assessment from non-PAD preoperative assessment</a:t>
            </a:r>
          </a:p>
          <a:p>
            <a:pPr marL="457200" indent="-457200">
              <a:buFont typeface="+mj-lt"/>
              <a:buAutoNum type="arabicPeriod"/>
            </a:pPr>
            <a:r>
              <a:rPr lang="en-US" sz="2000" dirty="0"/>
              <a:t>Apply key recommendations from the 2022 CCS PAD guidelines for pre-operative risk assessment</a:t>
            </a:r>
          </a:p>
          <a:p>
            <a:endParaRPr lang="en-US" sz="2000" dirty="0"/>
          </a:p>
          <a:p>
            <a:endParaRPr lang="en-US" sz="2000" dirty="0"/>
          </a:p>
          <a:p>
            <a:pPr marL="342900" indent="-342900">
              <a:buFont typeface="Arial" panose="020B0604020202020204" pitchFamily="34" charset="0"/>
              <a:buChar char="•"/>
            </a:pPr>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286290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5BAF0B-C76F-2687-6346-AE4DC562B67F}"/>
              </a:ext>
            </a:extLst>
          </p:cNvPr>
          <p:cNvSpPr>
            <a:spLocks noGrp="1"/>
          </p:cNvSpPr>
          <p:nvPr>
            <p:ph idx="1"/>
          </p:nvPr>
        </p:nvSpPr>
        <p:spPr>
          <a:xfrm>
            <a:off x="457200" y="201051"/>
            <a:ext cx="8229600" cy="546884"/>
          </a:xfrm>
        </p:spPr>
        <p:txBody>
          <a:bodyPr/>
          <a:lstStyle/>
          <a:p>
            <a:r>
              <a:rPr lang="en-US" sz="2400" dirty="0"/>
              <a:t>WHAT IS KNOWN ABOUT PERIOPERATIVE ASSESSMENT IN PAD?</a:t>
            </a:r>
          </a:p>
        </p:txBody>
      </p:sp>
      <p:sp>
        <p:nvSpPr>
          <p:cNvPr id="4" name="Content Placeholder 3">
            <a:extLst>
              <a:ext uri="{FF2B5EF4-FFF2-40B4-BE49-F238E27FC236}">
                <a16:creationId xmlns:a16="http://schemas.microsoft.com/office/drawing/2014/main" id="{096D5D69-96F0-26C5-543B-1F32A6186CBF}"/>
              </a:ext>
            </a:extLst>
          </p:cNvPr>
          <p:cNvSpPr>
            <a:spLocks noGrp="1"/>
          </p:cNvSpPr>
          <p:nvPr>
            <p:ph idx="10"/>
          </p:nvPr>
        </p:nvSpPr>
        <p:spPr>
          <a:xfrm>
            <a:off x="457200" y="1297876"/>
            <a:ext cx="8229600" cy="546884"/>
          </a:xfrm>
        </p:spPr>
        <p:txBody>
          <a:bodyPr/>
          <a:lstStyle/>
          <a:p>
            <a:pPr marL="285750" indent="-285750">
              <a:buFont typeface="Arial" panose="020B0604020202020204" pitchFamily="34" charset="0"/>
              <a:buChar char="•"/>
            </a:pPr>
            <a:r>
              <a:rPr lang="en-US" sz="1800" dirty="0"/>
              <a:t>Individuals with PAD are at high risk for perioperative complications</a:t>
            </a:r>
          </a:p>
          <a:p>
            <a:pPr marL="285750" indent="-285750">
              <a:buFont typeface="Arial" panose="020B0604020202020204" pitchFamily="34" charset="0"/>
              <a:buChar char="•"/>
            </a:pPr>
            <a:r>
              <a:rPr lang="en-US" sz="1800" dirty="0"/>
              <a:t>Essential for patients and healthcare providers to have reliable tools to guide risk stratification based on outcomes, and inform management decisions</a:t>
            </a:r>
          </a:p>
          <a:p>
            <a:pPr marL="285750" indent="-285750">
              <a:buFont typeface="Arial" panose="020B0604020202020204" pitchFamily="34" charset="0"/>
              <a:buChar char="•"/>
            </a:pPr>
            <a:r>
              <a:rPr lang="en-US" sz="1800" dirty="0"/>
              <a:t>The 2017 CCS guidelines have been broadly applied to the PAD population</a:t>
            </a:r>
          </a:p>
          <a:p>
            <a:pPr marL="285750" indent="-285750">
              <a:buFont typeface="Arial" panose="020B0604020202020204" pitchFamily="34" charset="0"/>
              <a:buChar char="•"/>
            </a:pPr>
            <a:r>
              <a:rPr lang="en-US" sz="1800" dirty="0"/>
              <a:t>Evidence derived from non-cardiac surgery includes a heterogenous population that may not capture the perioperative risk properly</a:t>
            </a:r>
          </a:p>
          <a:p>
            <a:endParaRPr lang="en-US" sz="1800" dirty="0"/>
          </a:p>
          <a:p>
            <a:pPr marL="285750" indent="-285750">
              <a:buFont typeface="Arial" panose="020B0604020202020204" pitchFamily="34" charset="0"/>
              <a:buChar char="•"/>
            </a:pPr>
            <a:endParaRPr lang="en-US" sz="1800" dirty="0"/>
          </a:p>
        </p:txBody>
      </p:sp>
      <p:pic>
        <p:nvPicPr>
          <p:cNvPr id="5" name="Picture 4">
            <a:extLst>
              <a:ext uri="{FF2B5EF4-FFF2-40B4-BE49-F238E27FC236}">
                <a16:creationId xmlns:a16="http://schemas.microsoft.com/office/drawing/2014/main" id="{02475438-4E39-62E0-D76E-C905E8BAEBB8}"/>
              </a:ext>
            </a:extLst>
          </p:cNvPr>
          <p:cNvPicPr>
            <a:picLocks noChangeAspect="1"/>
          </p:cNvPicPr>
          <p:nvPr/>
        </p:nvPicPr>
        <p:blipFill>
          <a:blip r:embed="rId2"/>
          <a:stretch>
            <a:fillRect/>
          </a:stretch>
        </p:blipFill>
        <p:spPr>
          <a:xfrm>
            <a:off x="4417017" y="3441178"/>
            <a:ext cx="4497572" cy="1511314"/>
          </a:xfrm>
          <a:prstGeom prst="rect">
            <a:avLst/>
          </a:prstGeom>
        </p:spPr>
      </p:pic>
    </p:spTree>
    <p:extLst>
      <p:ext uri="{BB962C8B-B14F-4D97-AF65-F5344CB8AC3E}">
        <p14:creationId xmlns:p14="http://schemas.microsoft.com/office/powerpoint/2010/main" val="20634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3DE395-BA08-B650-C935-379885337637}"/>
              </a:ext>
            </a:extLst>
          </p:cNvPr>
          <p:cNvSpPr>
            <a:spLocks noGrp="1"/>
          </p:cNvSpPr>
          <p:nvPr>
            <p:ph idx="1"/>
          </p:nvPr>
        </p:nvSpPr>
        <p:spPr>
          <a:xfrm>
            <a:off x="457200" y="235675"/>
            <a:ext cx="8229600" cy="546884"/>
          </a:xfrm>
        </p:spPr>
        <p:txBody>
          <a:bodyPr/>
          <a:lstStyle/>
          <a:p>
            <a:r>
              <a:rPr lang="en-US" sz="2400" dirty="0"/>
              <a:t>HOW DO CURRENT 2022 CCS PAD GUIDELINES COMPARE TO PRIOR PERIOPERATIVE GUIDELINES? </a:t>
            </a:r>
          </a:p>
        </p:txBody>
      </p:sp>
      <p:sp>
        <p:nvSpPr>
          <p:cNvPr id="4" name="Content Placeholder 3">
            <a:extLst>
              <a:ext uri="{FF2B5EF4-FFF2-40B4-BE49-F238E27FC236}">
                <a16:creationId xmlns:a16="http://schemas.microsoft.com/office/drawing/2014/main" id="{1AFDC078-93D2-9B58-65F8-92579A614EFA}"/>
              </a:ext>
            </a:extLst>
          </p:cNvPr>
          <p:cNvSpPr>
            <a:spLocks noGrp="1"/>
          </p:cNvSpPr>
          <p:nvPr>
            <p:ph idx="10"/>
          </p:nvPr>
        </p:nvSpPr>
        <p:spPr>
          <a:xfrm>
            <a:off x="457200" y="1359041"/>
            <a:ext cx="8229600" cy="546884"/>
          </a:xfrm>
        </p:spPr>
        <p:txBody>
          <a:bodyPr/>
          <a:lstStyle/>
          <a:p>
            <a:pPr marL="285750" indent="-285750">
              <a:buFont typeface="Arial" panose="020B0604020202020204" pitchFamily="34" charset="0"/>
              <a:buChar char="•"/>
            </a:pPr>
            <a:r>
              <a:rPr lang="en-US" sz="1800" dirty="0"/>
              <a:t>Prior tools likely underestimate the perioperative risk</a:t>
            </a:r>
          </a:p>
          <a:p>
            <a:pPr marL="285750" indent="-285750">
              <a:buFont typeface="Arial" panose="020B0604020202020204" pitchFamily="34" charset="0"/>
              <a:buChar char="•"/>
            </a:pPr>
            <a:r>
              <a:rPr lang="en-US" sz="1800" dirty="0"/>
              <a:t>GRADE framework applied:</a:t>
            </a:r>
          </a:p>
          <a:p>
            <a:pPr marL="742938" lvl="1" indent="-285750">
              <a:buFont typeface="Arial" panose="020B0604020202020204" pitchFamily="34" charset="0"/>
              <a:buChar char="•"/>
            </a:pPr>
            <a:r>
              <a:rPr lang="en-US" sz="1800" dirty="0">
                <a:latin typeface="Gill Sans MT" panose="020B0502020104020203" pitchFamily="34" charset="0"/>
              </a:rPr>
              <a:t>Evaluating evidence across outcomes</a:t>
            </a:r>
          </a:p>
          <a:p>
            <a:pPr marL="742938" lvl="1" indent="-285750">
              <a:buFont typeface="Arial" panose="020B0604020202020204" pitchFamily="34" charset="0"/>
              <a:buChar char="•"/>
            </a:pPr>
            <a:r>
              <a:rPr lang="en-US" sz="1800" dirty="0">
                <a:latin typeface="Gill Sans MT" panose="020B0502020104020203" pitchFamily="34" charset="0"/>
              </a:rPr>
              <a:t>Analysis of PAD population: tools specifically developed from and assessed in PAD</a:t>
            </a:r>
          </a:p>
          <a:p>
            <a:pPr lvl="1"/>
            <a:r>
              <a:rPr lang="en-US" sz="1800" dirty="0">
                <a:latin typeface="Gill Sans MT" panose="020B0502020104020203" pitchFamily="34" charset="0"/>
              </a:rPr>
              <a:t> </a:t>
            </a:r>
          </a:p>
          <a:p>
            <a:pPr lvl="1"/>
            <a:r>
              <a:rPr lang="en-CA" sz="1800" b="1" dirty="0">
                <a:effectLst/>
                <a:latin typeface="Gill Sans MT" panose="020B0502020104020203" pitchFamily="34" charset="0"/>
              </a:rPr>
              <a:t>GRADE= </a:t>
            </a:r>
            <a:r>
              <a:rPr lang="en-CA" sz="1800" dirty="0">
                <a:effectLst/>
                <a:latin typeface="Gill Sans MT" panose="020B0502020104020203" pitchFamily="34" charset="0"/>
              </a:rPr>
              <a:t>Grading of Recommendations Assessment, Development, and Evaluation (GRADE) system of evidence assessment for guidelines </a:t>
            </a:r>
            <a:endParaRPr lang="en-CA" sz="1800" dirty="0">
              <a:latin typeface="Gill Sans MT" panose="020B0502020104020203" pitchFamily="34" charset="0"/>
            </a:endParaRPr>
          </a:p>
          <a:p>
            <a:pPr lvl="1"/>
            <a:endParaRPr lang="en-US" sz="1800" dirty="0"/>
          </a:p>
        </p:txBody>
      </p:sp>
    </p:spTree>
    <p:extLst>
      <p:ext uri="{BB962C8B-B14F-4D97-AF65-F5344CB8AC3E}">
        <p14:creationId xmlns:p14="http://schemas.microsoft.com/office/powerpoint/2010/main" val="2665251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36735C-F3B3-4A37-AABF-53FACC03AC64}"/>
              </a:ext>
            </a:extLst>
          </p:cNvPr>
          <p:cNvSpPr>
            <a:spLocks noGrp="1"/>
          </p:cNvSpPr>
          <p:nvPr>
            <p:ph idx="1"/>
          </p:nvPr>
        </p:nvSpPr>
        <p:spPr>
          <a:xfrm>
            <a:off x="457200" y="275269"/>
            <a:ext cx="8229600" cy="546884"/>
          </a:xfrm>
        </p:spPr>
        <p:txBody>
          <a:bodyPr/>
          <a:lstStyle/>
          <a:p>
            <a:r>
              <a:rPr lang="en-US" sz="2400" dirty="0"/>
              <a:t>KEY RECOMMENDATIONS FROM 2022 PAD GUIDELINES</a:t>
            </a:r>
          </a:p>
        </p:txBody>
      </p:sp>
      <p:sp>
        <p:nvSpPr>
          <p:cNvPr id="8" name="Content Placeholder 7">
            <a:extLst>
              <a:ext uri="{FF2B5EF4-FFF2-40B4-BE49-F238E27FC236}">
                <a16:creationId xmlns:a16="http://schemas.microsoft.com/office/drawing/2014/main" id="{73ACBD1E-B375-0509-10FE-2169E0FDBB1D}"/>
              </a:ext>
            </a:extLst>
          </p:cNvPr>
          <p:cNvSpPr>
            <a:spLocks noGrp="1"/>
          </p:cNvSpPr>
          <p:nvPr>
            <p:ph idx="10"/>
          </p:nvPr>
        </p:nvSpPr>
        <p:spPr>
          <a:xfrm>
            <a:off x="457200" y="1863470"/>
            <a:ext cx="8229600" cy="546884"/>
          </a:xfrm>
        </p:spPr>
        <p:txBody>
          <a:bodyPr/>
          <a:lstStyle/>
          <a:p>
            <a:r>
              <a:rPr lang="en-US" dirty="0"/>
              <a:t>1. </a:t>
            </a:r>
          </a:p>
        </p:txBody>
      </p:sp>
      <p:pic>
        <p:nvPicPr>
          <p:cNvPr id="9" name="Picture 8">
            <a:extLst>
              <a:ext uri="{FF2B5EF4-FFF2-40B4-BE49-F238E27FC236}">
                <a16:creationId xmlns:a16="http://schemas.microsoft.com/office/drawing/2014/main" id="{25E07D0B-1D9C-F32F-6D64-66B5769185E3}"/>
              </a:ext>
            </a:extLst>
          </p:cNvPr>
          <p:cNvPicPr>
            <a:picLocks noChangeAspect="1"/>
          </p:cNvPicPr>
          <p:nvPr/>
        </p:nvPicPr>
        <p:blipFill>
          <a:blip r:embed="rId3"/>
          <a:stretch>
            <a:fillRect/>
          </a:stretch>
        </p:blipFill>
        <p:spPr>
          <a:xfrm>
            <a:off x="1177872" y="1814643"/>
            <a:ext cx="6271432" cy="1587500"/>
          </a:xfrm>
          <a:prstGeom prst="rect">
            <a:avLst/>
          </a:prstGeom>
        </p:spPr>
      </p:pic>
      <p:pic>
        <p:nvPicPr>
          <p:cNvPr id="12" name="Graphic 11" descr="Heart organ outline">
            <a:extLst>
              <a:ext uri="{FF2B5EF4-FFF2-40B4-BE49-F238E27FC236}">
                <a16:creationId xmlns:a16="http://schemas.microsoft.com/office/drawing/2014/main" id="{73BEB55A-9547-F951-D19D-DB94F47EDA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9230" y="1010299"/>
            <a:ext cx="881492" cy="881492"/>
          </a:xfrm>
          <a:prstGeom prst="rect">
            <a:avLst/>
          </a:prstGeom>
        </p:spPr>
      </p:pic>
      <p:sp>
        <p:nvSpPr>
          <p:cNvPr id="13" name="Rounded Rectangle 12">
            <a:extLst>
              <a:ext uri="{FF2B5EF4-FFF2-40B4-BE49-F238E27FC236}">
                <a16:creationId xmlns:a16="http://schemas.microsoft.com/office/drawing/2014/main" id="{B1560874-E834-A96D-D35E-40B4D79DCA8C}"/>
              </a:ext>
            </a:extLst>
          </p:cNvPr>
          <p:cNvSpPr/>
          <p:nvPr/>
        </p:nvSpPr>
        <p:spPr>
          <a:xfrm>
            <a:off x="5682497" y="1199801"/>
            <a:ext cx="1766807" cy="469259"/>
          </a:xfrm>
          <a:prstGeom prst="roundRect">
            <a:avLst/>
          </a:prstGeom>
          <a:solidFill>
            <a:srgbClr val="00B2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00D441C-80F1-3A8C-A145-70F7E8CF39BE}"/>
              </a:ext>
            </a:extLst>
          </p:cNvPr>
          <p:cNvSpPr txBox="1"/>
          <p:nvPr/>
        </p:nvSpPr>
        <p:spPr>
          <a:xfrm>
            <a:off x="5938428" y="1249764"/>
            <a:ext cx="1548915" cy="369332"/>
          </a:xfrm>
          <a:prstGeom prst="rect">
            <a:avLst/>
          </a:prstGeom>
          <a:noFill/>
        </p:spPr>
        <p:txBody>
          <a:bodyPr wrap="square" rtlCol="0">
            <a:spAutoFit/>
          </a:bodyPr>
          <a:lstStyle/>
          <a:p>
            <a:r>
              <a:rPr lang="en-US" dirty="0">
                <a:latin typeface="Gill Sans MT" panose="020B0502020104020203" pitchFamily="34" charset="0"/>
              </a:rPr>
              <a:t>Cardiac Risk </a:t>
            </a:r>
          </a:p>
        </p:txBody>
      </p:sp>
      <p:cxnSp>
        <p:nvCxnSpPr>
          <p:cNvPr id="15" name="Straight Connector 14">
            <a:extLst>
              <a:ext uri="{FF2B5EF4-FFF2-40B4-BE49-F238E27FC236}">
                <a16:creationId xmlns:a16="http://schemas.microsoft.com/office/drawing/2014/main" id="{BA5542B3-F7D0-39C9-C40D-4D7C0B9D1057}"/>
              </a:ext>
            </a:extLst>
          </p:cNvPr>
          <p:cNvCxnSpPr>
            <a:cxnSpLocks/>
          </p:cNvCxnSpPr>
          <p:nvPr/>
        </p:nvCxnSpPr>
        <p:spPr>
          <a:xfrm>
            <a:off x="5682497" y="3089370"/>
            <a:ext cx="1183252" cy="0"/>
          </a:xfrm>
          <a:prstGeom prst="line">
            <a:avLst/>
          </a:prstGeom>
          <a:ln w="60325"/>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C569D4A2-00DB-A68D-9C68-0D71371C82AF}"/>
              </a:ext>
            </a:extLst>
          </p:cNvPr>
          <p:cNvCxnSpPr>
            <a:cxnSpLocks/>
          </p:cNvCxnSpPr>
          <p:nvPr/>
        </p:nvCxnSpPr>
        <p:spPr>
          <a:xfrm>
            <a:off x="1324942" y="3402143"/>
            <a:ext cx="1929702" cy="0"/>
          </a:xfrm>
          <a:prstGeom prst="line">
            <a:avLst/>
          </a:prstGeom>
          <a:ln w="60325"/>
        </p:spPr>
        <p:style>
          <a:lnRef idx="2">
            <a:schemeClr val="accent2"/>
          </a:lnRef>
          <a:fillRef idx="0">
            <a:schemeClr val="accent2"/>
          </a:fillRef>
          <a:effectRef idx="1">
            <a:schemeClr val="accent2"/>
          </a:effectRef>
          <a:fontRef idx="minor">
            <a:schemeClr val="tx1"/>
          </a:fontRef>
        </p:style>
      </p:cxnSp>
      <p:sp>
        <p:nvSpPr>
          <p:cNvPr id="6" name="Title 2">
            <a:extLst>
              <a:ext uri="{FF2B5EF4-FFF2-40B4-BE49-F238E27FC236}">
                <a16:creationId xmlns:a16="http://schemas.microsoft.com/office/drawing/2014/main" id="{A24F713F-19DD-5D9F-A013-85FCB3890D71}"/>
              </a:ext>
            </a:extLst>
          </p:cNvPr>
          <p:cNvSpPr>
            <a:spLocks noGrp="1"/>
          </p:cNvSpPr>
          <p:nvPr>
            <p:ph type="title"/>
          </p:nvPr>
        </p:nvSpPr>
        <p:spPr>
          <a:xfrm>
            <a:off x="457199" y="4642934"/>
            <a:ext cx="5598827" cy="390355"/>
          </a:xfrm>
        </p:spPr>
        <p:txBody>
          <a:bodyPr/>
          <a:lstStyle/>
          <a:p>
            <a:pPr marL="0"/>
            <a:r>
              <a:rPr lang="en-US" sz="900" dirty="0"/>
              <a:t>RCRI, Revised Cardiac Risk Index; INTRA VQI-CRI, </a:t>
            </a:r>
            <a:r>
              <a:rPr lang="en-US" sz="900" dirty="0" err="1"/>
              <a:t>Infrainguinal</a:t>
            </a:r>
            <a:r>
              <a:rPr lang="en-US" sz="900" dirty="0"/>
              <a:t> Vascular Quality Initiative Cardiac Risk Index; VSG-CRI, Vascular Study Group of New England Cardiac Risk Index </a:t>
            </a:r>
          </a:p>
        </p:txBody>
      </p:sp>
    </p:spTree>
    <p:extLst>
      <p:ext uri="{BB962C8B-B14F-4D97-AF65-F5344CB8AC3E}">
        <p14:creationId xmlns:p14="http://schemas.microsoft.com/office/powerpoint/2010/main" val="3937746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D968B70-4B0A-E244-B947-3800B03A9238}"/>
              </a:ext>
            </a:extLst>
          </p:cNvPr>
          <p:cNvSpPr/>
          <p:nvPr/>
        </p:nvSpPr>
        <p:spPr>
          <a:xfrm>
            <a:off x="5284006" y="400314"/>
            <a:ext cx="1766807" cy="469259"/>
          </a:xfrm>
          <a:prstGeom prst="roundRect">
            <a:avLst/>
          </a:prstGeom>
          <a:solidFill>
            <a:srgbClr val="00B2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ext&#10;&#10;Description automatically generated">
            <a:extLst>
              <a:ext uri="{FF2B5EF4-FFF2-40B4-BE49-F238E27FC236}">
                <a16:creationId xmlns:a16="http://schemas.microsoft.com/office/drawing/2014/main" id="{B062F6E1-BE81-C2AD-90E2-56F93806CED6}"/>
              </a:ext>
            </a:extLst>
          </p:cNvPr>
          <p:cNvPicPr>
            <a:picLocks noChangeAspect="1"/>
          </p:cNvPicPr>
          <p:nvPr/>
        </p:nvPicPr>
        <p:blipFill>
          <a:blip r:embed="rId2"/>
          <a:stretch>
            <a:fillRect/>
          </a:stretch>
        </p:blipFill>
        <p:spPr>
          <a:xfrm>
            <a:off x="1443172" y="1219200"/>
            <a:ext cx="6600448" cy="2705100"/>
          </a:xfrm>
          <a:prstGeom prst="rect">
            <a:avLst/>
          </a:prstGeom>
        </p:spPr>
      </p:pic>
      <p:sp>
        <p:nvSpPr>
          <p:cNvPr id="3" name="TextBox 2">
            <a:extLst>
              <a:ext uri="{FF2B5EF4-FFF2-40B4-BE49-F238E27FC236}">
                <a16:creationId xmlns:a16="http://schemas.microsoft.com/office/drawing/2014/main" id="{340A5F1C-ED0E-1F73-1DDA-F0EB64BC4977}"/>
              </a:ext>
            </a:extLst>
          </p:cNvPr>
          <p:cNvSpPr txBox="1"/>
          <p:nvPr/>
        </p:nvSpPr>
        <p:spPr>
          <a:xfrm>
            <a:off x="774916" y="1219200"/>
            <a:ext cx="412292" cy="369332"/>
          </a:xfrm>
          <a:prstGeom prst="rect">
            <a:avLst/>
          </a:prstGeom>
          <a:noFill/>
        </p:spPr>
        <p:txBody>
          <a:bodyPr wrap="none" rtlCol="0">
            <a:spAutoFit/>
          </a:bodyPr>
          <a:lstStyle/>
          <a:p>
            <a:r>
              <a:rPr lang="en-US" dirty="0"/>
              <a:t>2. </a:t>
            </a:r>
          </a:p>
        </p:txBody>
      </p:sp>
      <p:pic>
        <p:nvPicPr>
          <p:cNvPr id="5" name="Graphic 4" descr="Heart organ outline">
            <a:extLst>
              <a:ext uri="{FF2B5EF4-FFF2-40B4-BE49-F238E27FC236}">
                <a16:creationId xmlns:a16="http://schemas.microsoft.com/office/drawing/2014/main" id="{9AA26F62-3CCF-BFF9-D3E4-59DC943F0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9760" y="164171"/>
            <a:ext cx="931271" cy="931271"/>
          </a:xfrm>
          <a:prstGeom prst="rect">
            <a:avLst/>
          </a:prstGeom>
        </p:spPr>
      </p:pic>
      <p:sp>
        <p:nvSpPr>
          <p:cNvPr id="8" name="TextBox 7">
            <a:extLst>
              <a:ext uri="{FF2B5EF4-FFF2-40B4-BE49-F238E27FC236}">
                <a16:creationId xmlns:a16="http://schemas.microsoft.com/office/drawing/2014/main" id="{54D27C53-7F9C-B43A-B225-1AEF28F40BFD}"/>
              </a:ext>
            </a:extLst>
          </p:cNvPr>
          <p:cNvSpPr txBox="1"/>
          <p:nvPr/>
        </p:nvSpPr>
        <p:spPr>
          <a:xfrm>
            <a:off x="5392953" y="445141"/>
            <a:ext cx="1548915" cy="369332"/>
          </a:xfrm>
          <a:prstGeom prst="rect">
            <a:avLst/>
          </a:prstGeom>
          <a:noFill/>
        </p:spPr>
        <p:txBody>
          <a:bodyPr wrap="square" rtlCol="0">
            <a:spAutoFit/>
          </a:bodyPr>
          <a:lstStyle/>
          <a:p>
            <a:r>
              <a:rPr lang="en-US" dirty="0">
                <a:latin typeface="Gill Sans MT" panose="020B0502020104020203" pitchFamily="34" charset="0"/>
              </a:rPr>
              <a:t>Cardiac Risk </a:t>
            </a:r>
          </a:p>
        </p:txBody>
      </p:sp>
      <p:cxnSp>
        <p:nvCxnSpPr>
          <p:cNvPr id="11" name="Straight Connector 10">
            <a:extLst>
              <a:ext uri="{FF2B5EF4-FFF2-40B4-BE49-F238E27FC236}">
                <a16:creationId xmlns:a16="http://schemas.microsoft.com/office/drawing/2014/main" id="{47F3A92A-0F8B-86B4-227A-3C8DB819CE22}"/>
              </a:ext>
            </a:extLst>
          </p:cNvPr>
          <p:cNvCxnSpPr/>
          <p:nvPr/>
        </p:nvCxnSpPr>
        <p:spPr>
          <a:xfrm>
            <a:off x="6399427" y="1828800"/>
            <a:ext cx="1084882" cy="0"/>
          </a:xfrm>
          <a:prstGeom prst="line">
            <a:avLst/>
          </a:prstGeom>
          <a:ln w="60325"/>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C12C8704-7A56-6D0D-B685-A4BBCB3EF90A}"/>
              </a:ext>
            </a:extLst>
          </p:cNvPr>
          <p:cNvCxnSpPr>
            <a:cxnSpLocks/>
          </p:cNvCxnSpPr>
          <p:nvPr/>
        </p:nvCxnSpPr>
        <p:spPr>
          <a:xfrm>
            <a:off x="6209491" y="3004089"/>
            <a:ext cx="1694645" cy="0"/>
          </a:xfrm>
          <a:prstGeom prst="line">
            <a:avLst/>
          </a:prstGeom>
          <a:ln w="60325"/>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0CAB72A0-643F-8C3A-30CA-100C1AE85561}"/>
              </a:ext>
            </a:extLst>
          </p:cNvPr>
          <p:cNvCxnSpPr>
            <a:cxnSpLocks/>
          </p:cNvCxnSpPr>
          <p:nvPr/>
        </p:nvCxnSpPr>
        <p:spPr>
          <a:xfrm>
            <a:off x="1913877" y="3326971"/>
            <a:ext cx="1309770" cy="0"/>
          </a:xfrm>
          <a:prstGeom prst="line">
            <a:avLst/>
          </a:prstGeom>
          <a:ln w="60325"/>
        </p:spPr>
        <p:style>
          <a:lnRef idx="2">
            <a:schemeClr val="accent2"/>
          </a:lnRef>
          <a:fillRef idx="0">
            <a:schemeClr val="accent2"/>
          </a:fillRef>
          <a:effectRef idx="1">
            <a:schemeClr val="accent2"/>
          </a:effectRef>
          <a:fontRef idx="minor">
            <a:schemeClr val="tx1"/>
          </a:fontRef>
        </p:style>
      </p:cxnSp>
      <p:sp>
        <p:nvSpPr>
          <p:cNvPr id="4" name="Title 2">
            <a:extLst>
              <a:ext uri="{FF2B5EF4-FFF2-40B4-BE49-F238E27FC236}">
                <a16:creationId xmlns:a16="http://schemas.microsoft.com/office/drawing/2014/main" id="{3B460FB5-1DB7-3162-796D-505F36BFF06C}"/>
              </a:ext>
            </a:extLst>
          </p:cNvPr>
          <p:cNvSpPr txBox="1">
            <a:spLocks/>
          </p:cNvSpPr>
          <p:nvPr/>
        </p:nvSpPr>
        <p:spPr>
          <a:xfrm>
            <a:off x="457199" y="4642934"/>
            <a:ext cx="5598827" cy="39035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MACE, major adverse cardiac event; MI, myocadiac infraction; RCRI, Revised Cardiac Risk Index; INTRA VQI-CRI, </a:t>
            </a:r>
            <a:r>
              <a:rPr lang="en-US" sz="900" dirty="0" err="1">
                <a:solidFill>
                  <a:schemeClr val="bg1">
                    <a:lumMod val="65000"/>
                  </a:schemeClr>
                </a:solidFill>
                <a:latin typeface="Gill Sans MT" panose="020B0502020104020203" pitchFamily="34" charset="0"/>
              </a:rPr>
              <a:t>Infrainguinal</a:t>
            </a:r>
            <a:r>
              <a:rPr lang="en-US" sz="900" dirty="0">
                <a:solidFill>
                  <a:schemeClr val="bg1">
                    <a:lumMod val="65000"/>
                  </a:schemeClr>
                </a:solidFill>
                <a:latin typeface="Gill Sans MT" panose="020B0502020104020203" pitchFamily="34" charset="0"/>
              </a:rPr>
              <a:t> Vascular Quality Initiative Cardiac Risk Index; VSG-CRI, Vascular Study Group of New England Cardiac Risk Index</a:t>
            </a:r>
          </a:p>
        </p:txBody>
      </p:sp>
    </p:spTree>
    <p:extLst>
      <p:ext uri="{BB962C8B-B14F-4D97-AF65-F5344CB8AC3E}">
        <p14:creationId xmlns:p14="http://schemas.microsoft.com/office/powerpoint/2010/main" val="3732829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B2A24F0-BCE2-A7A6-33F5-08CE8E1A60E8}"/>
              </a:ext>
            </a:extLst>
          </p:cNvPr>
          <p:cNvSpPr/>
          <p:nvPr/>
        </p:nvSpPr>
        <p:spPr>
          <a:xfrm>
            <a:off x="5883334" y="433952"/>
            <a:ext cx="1766807" cy="469259"/>
          </a:xfrm>
          <a:prstGeom prst="roundRect">
            <a:avLst/>
          </a:prstGeom>
          <a:solidFill>
            <a:srgbClr val="00B2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Text&#10;&#10;Description automatically generated">
            <a:extLst>
              <a:ext uri="{FF2B5EF4-FFF2-40B4-BE49-F238E27FC236}">
                <a16:creationId xmlns:a16="http://schemas.microsoft.com/office/drawing/2014/main" id="{390320BF-B9EB-2110-5840-FB76D7A73BB3}"/>
              </a:ext>
            </a:extLst>
          </p:cNvPr>
          <p:cNvPicPr>
            <a:picLocks noChangeAspect="1"/>
          </p:cNvPicPr>
          <p:nvPr/>
        </p:nvPicPr>
        <p:blipFill rotWithShape="1">
          <a:blip r:embed="rId2"/>
          <a:srcRect t="3309"/>
          <a:stretch/>
        </p:blipFill>
        <p:spPr>
          <a:xfrm>
            <a:off x="1638300" y="1255362"/>
            <a:ext cx="6591300" cy="2726087"/>
          </a:xfrm>
          <a:prstGeom prst="rect">
            <a:avLst/>
          </a:prstGeom>
        </p:spPr>
      </p:pic>
      <p:sp>
        <p:nvSpPr>
          <p:cNvPr id="3" name="TextBox 2">
            <a:extLst>
              <a:ext uri="{FF2B5EF4-FFF2-40B4-BE49-F238E27FC236}">
                <a16:creationId xmlns:a16="http://schemas.microsoft.com/office/drawing/2014/main" id="{06420305-ADA5-1EE4-4335-790B77F51D1E}"/>
              </a:ext>
            </a:extLst>
          </p:cNvPr>
          <p:cNvSpPr txBox="1"/>
          <p:nvPr/>
        </p:nvSpPr>
        <p:spPr>
          <a:xfrm>
            <a:off x="712922" y="1255363"/>
            <a:ext cx="412292" cy="369332"/>
          </a:xfrm>
          <a:prstGeom prst="rect">
            <a:avLst/>
          </a:prstGeom>
          <a:noFill/>
        </p:spPr>
        <p:txBody>
          <a:bodyPr wrap="none" rtlCol="0">
            <a:spAutoFit/>
          </a:bodyPr>
          <a:lstStyle/>
          <a:p>
            <a:r>
              <a:rPr lang="en-US" dirty="0"/>
              <a:t>3. </a:t>
            </a:r>
          </a:p>
        </p:txBody>
      </p:sp>
      <p:sp>
        <p:nvSpPr>
          <p:cNvPr id="5" name="TextBox 4">
            <a:extLst>
              <a:ext uri="{FF2B5EF4-FFF2-40B4-BE49-F238E27FC236}">
                <a16:creationId xmlns:a16="http://schemas.microsoft.com/office/drawing/2014/main" id="{72439B90-DEB7-F0E2-3B2E-47C1B3A02D4E}"/>
              </a:ext>
            </a:extLst>
          </p:cNvPr>
          <p:cNvSpPr txBox="1"/>
          <p:nvPr/>
        </p:nvSpPr>
        <p:spPr>
          <a:xfrm>
            <a:off x="5904855" y="433952"/>
            <a:ext cx="1745286" cy="369332"/>
          </a:xfrm>
          <a:prstGeom prst="rect">
            <a:avLst/>
          </a:prstGeom>
          <a:noFill/>
        </p:spPr>
        <p:txBody>
          <a:bodyPr wrap="none" rtlCol="0">
            <a:spAutoFit/>
          </a:bodyPr>
          <a:lstStyle/>
          <a:p>
            <a:r>
              <a:rPr lang="en-US" dirty="0">
                <a:latin typeface="Gill Sans MT" panose="020B0502020104020203" pitchFamily="34" charset="0"/>
              </a:rPr>
              <a:t>30-day Mortality</a:t>
            </a:r>
          </a:p>
        </p:txBody>
      </p:sp>
      <p:cxnSp>
        <p:nvCxnSpPr>
          <p:cNvPr id="7" name="Straight Connector 6">
            <a:extLst>
              <a:ext uri="{FF2B5EF4-FFF2-40B4-BE49-F238E27FC236}">
                <a16:creationId xmlns:a16="http://schemas.microsoft.com/office/drawing/2014/main" id="{5BAE483B-A96B-C62B-0BC1-0A1A45682A96}"/>
              </a:ext>
            </a:extLst>
          </p:cNvPr>
          <p:cNvCxnSpPr>
            <a:cxnSpLocks/>
          </p:cNvCxnSpPr>
          <p:nvPr/>
        </p:nvCxnSpPr>
        <p:spPr>
          <a:xfrm>
            <a:off x="1638300" y="2738035"/>
            <a:ext cx="5738893" cy="0"/>
          </a:xfrm>
          <a:prstGeom prst="line">
            <a:avLst/>
          </a:prstGeom>
          <a:ln w="60325"/>
        </p:spPr>
        <p:style>
          <a:lnRef idx="2">
            <a:schemeClr val="accent2"/>
          </a:lnRef>
          <a:fillRef idx="0">
            <a:schemeClr val="accent2"/>
          </a:fillRef>
          <a:effectRef idx="1">
            <a:schemeClr val="accent2"/>
          </a:effectRef>
          <a:fontRef idx="minor">
            <a:schemeClr val="tx1"/>
          </a:fontRef>
        </p:style>
      </p:cxnSp>
      <p:sp>
        <p:nvSpPr>
          <p:cNvPr id="4" name="Title 2">
            <a:extLst>
              <a:ext uri="{FF2B5EF4-FFF2-40B4-BE49-F238E27FC236}">
                <a16:creationId xmlns:a16="http://schemas.microsoft.com/office/drawing/2014/main" id="{2A44283A-D18A-838A-E132-55103E9400B7}"/>
              </a:ext>
            </a:extLst>
          </p:cNvPr>
          <p:cNvSpPr txBox="1">
            <a:spLocks/>
          </p:cNvSpPr>
          <p:nvPr/>
        </p:nvSpPr>
        <p:spPr>
          <a:xfrm>
            <a:off x="457199" y="4642934"/>
            <a:ext cx="5598827" cy="39035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65000"/>
                  </a:schemeClr>
                </a:solidFill>
                <a:latin typeface="Gill Sans MT" panose="020B0502020104020203" pitchFamily="34" charset="0"/>
              </a:rPr>
              <a:t>mFI</a:t>
            </a:r>
            <a:r>
              <a:rPr lang="en-US" sz="900" dirty="0">
                <a:solidFill>
                  <a:schemeClr val="bg1">
                    <a:lumMod val="65000"/>
                  </a:schemeClr>
                </a:solidFill>
                <a:latin typeface="Gill Sans MT" panose="020B0502020104020203" pitchFamily="34" charset="0"/>
              </a:rPr>
              <a:t>, modified Frailty Index; RCRI, Revised Cardiac Risk Index</a:t>
            </a:r>
          </a:p>
        </p:txBody>
      </p:sp>
    </p:spTree>
    <p:extLst>
      <p:ext uri="{BB962C8B-B14F-4D97-AF65-F5344CB8AC3E}">
        <p14:creationId xmlns:p14="http://schemas.microsoft.com/office/powerpoint/2010/main" val="22920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48D9121-0BF7-1C0E-82FD-596B94234EAB}"/>
              </a:ext>
            </a:extLst>
          </p:cNvPr>
          <p:cNvPicPr>
            <a:picLocks noChangeAspect="1"/>
          </p:cNvPicPr>
          <p:nvPr/>
        </p:nvPicPr>
        <p:blipFill>
          <a:blip r:embed="rId2"/>
          <a:stretch>
            <a:fillRect/>
          </a:stretch>
        </p:blipFill>
        <p:spPr>
          <a:xfrm>
            <a:off x="1651000" y="1924050"/>
            <a:ext cx="5842000" cy="1295400"/>
          </a:xfrm>
          <a:prstGeom prst="rect">
            <a:avLst/>
          </a:prstGeom>
        </p:spPr>
      </p:pic>
      <p:sp>
        <p:nvSpPr>
          <p:cNvPr id="4" name="TextBox 3">
            <a:extLst>
              <a:ext uri="{FF2B5EF4-FFF2-40B4-BE49-F238E27FC236}">
                <a16:creationId xmlns:a16="http://schemas.microsoft.com/office/drawing/2014/main" id="{A3BE4EE8-F6A2-F921-45C3-6E5573DBA663}"/>
              </a:ext>
            </a:extLst>
          </p:cNvPr>
          <p:cNvSpPr txBox="1"/>
          <p:nvPr/>
        </p:nvSpPr>
        <p:spPr>
          <a:xfrm>
            <a:off x="1208868" y="1952786"/>
            <a:ext cx="412292" cy="369332"/>
          </a:xfrm>
          <a:prstGeom prst="rect">
            <a:avLst/>
          </a:prstGeom>
          <a:noFill/>
        </p:spPr>
        <p:txBody>
          <a:bodyPr wrap="none" rtlCol="0">
            <a:spAutoFit/>
          </a:bodyPr>
          <a:lstStyle/>
          <a:p>
            <a:r>
              <a:rPr lang="en-US" dirty="0"/>
              <a:t>4. </a:t>
            </a:r>
          </a:p>
        </p:txBody>
      </p:sp>
      <p:sp>
        <p:nvSpPr>
          <p:cNvPr id="5" name="TextBox 4">
            <a:extLst>
              <a:ext uri="{FF2B5EF4-FFF2-40B4-BE49-F238E27FC236}">
                <a16:creationId xmlns:a16="http://schemas.microsoft.com/office/drawing/2014/main" id="{8E5F02B0-0DAD-2164-849F-F1152B604B4C}"/>
              </a:ext>
            </a:extLst>
          </p:cNvPr>
          <p:cNvSpPr txBox="1"/>
          <p:nvPr/>
        </p:nvSpPr>
        <p:spPr>
          <a:xfrm>
            <a:off x="411985" y="4136242"/>
            <a:ext cx="3227550" cy="369332"/>
          </a:xfrm>
          <a:prstGeom prst="rect">
            <a:avLst/>
          </a:prstGeom>
          <a:noFill/>
        </p:spPr>
        <p:txBody>
          <a:bodyPr wrap="none" rtlCol="0">
            <a:spAutoFit/>
          </a:bodyPr>
          <a:lstStyle/>
          <a:p>
            <a:r>
              <a:rPr lang="en-US" dirty="0">
                <a:latin typeface="Gill Sans MT" panose="020B0502020104020203" pitchFamily="34" charset="0"/>
              </a:rPr>
              <a:t>Biomarkers: BNP or NT-</a:t>
            </a:r>
            <a:r>
              <a:rPr lang="en-US" dirty="0" err="1">
                <a:latin typeface="Gill Sans MT" panose="020B0502020104020203" pitchFamily="34" charset="0"/>
              </a:rPr>
              <a:t>proBNP</a:t>
            </a:r>
            <a:endParaRPr lang="en-US" dirty="0">
              <a:latin typeface="Gill Sans MT" panose="020B0502020104020203" pitchFamily="34" charset="0"/>
            </a:endParaRPr>
          </a:p>
        </p:txBody>
      </p:sp>
      <p:sp>
        <p:nvSpPr>
          <p:cNvPr id="2" name="Title 2">
            <a:extLst>
              <a:ext uri="{FF2B5EF4-FFF2-40B4-BE49-F238E27FC236}">
                <a16:creationId xmlns:a16="http://schemas.microsoft.com/office/drawing/2014/main" id="{337078BF-068B-024F-323B-F917C3A71FD4}"/>
              </a:ext>
            </a:extLst>
          </p:cNvPr>
          <p:cNvSpPr txBox="1">
            <a:spLocks/>
          </p:cNvSpPr>
          <p:nvPr/>
        </p:nvSpPr>
        <p:spPr>
          <a:xfrm>
            <a:off x="457199" y="4642934"/>
            <a:ext cx="5598827" cy="39035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BNP, brain natriuretic peptide, NT-</a:t>
            </a:r>
            <a:r>
              <a:rPr lang="en-US" sz="900" dirty="0" err="1">
                <a:solidFill>
                  <a:schemeClr val="bg1">
                    <a:lumMod val="65000"/>
                  </a:schemeClr>
                </a:solidFill>
                <a:latin typeface="Gill Sans MT" panose="020B0502020104020203" pitchFamily="34" charset="0"/>
              </a:rPr>
              <a:t>proBNP</a:t>
            </a:r>
            <a:r>
              <a:rPr lang="en-US" sz="900" dirty="0">
                <a:solidFill>
                  <a:schemeClr val="bg1">
                    <a:lumMod val="65000"/>
                  </a:schemeClr>
                </a:solidFill>
                <a:latin typeface="Gill Sans MT" panose="020B0502020104020203" pitchFamily="34" charset="0"/>
              </a:rPr>
              <a:t>, </a:t>
            </a:r>
            <a:r>
              <a:rPr lang="pt-BR" sz="900" dirty="0">
                <a:solidFill>
                  <a:schemeClr val="bg1">
                    <a:lumMod val="65000"/>
                  </a:schemeClr>
                </a:solidFill>
                <a:latin typeface="Gill Sans MT" panose="020B0502020104020203" pitchFamily="34" charset="0"/>
              </a:rPr>
              <a:t>N-terminal fragment pro hormone BNP</a:t>
            </a:r>
            <a:r>
              <a:rPr lang="en-US" sz="900" dirty="0">
                <a:solidFill>
                  <a:schemeClr val="bg1">
                    <a:lumMod val="65000"/>
                  </a:schemeClr>
                </a:solidFill>
                <a:latin typeface="Gill Sans MT" panose="020B0502020104020203" pitchFamily="34" charset="0"/>
              </a:rPr>
              <a:t> </a:t>
            </a:r>
          </a:p>
        </p:txBody>
      </p:sp>
    </p:spTree>
    <p:extLst>
      <p:ext uri="{BB962C8B-B14F-4D97-AF65-F5344CB8AC3E}">
        <p14:creationId xmlns:p14="http://schemas.microsoft.com/office/powerpoint/2010/main" val="2986076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19E17D1-8B39-6E97-AEF4-92AC254E2F7C}"/>
              </a:ext>
            </a:extLst>
          </p:cNvPr>
          <p:cNvSpPr/>
          <p:nvPr/>
        </p:nvSpPr>
        <p:spPr>
          <a:xfrm>
            <a:off x="108488" y="1274153"/>
            <a:ext cx="1797803" cy="1441342"/>
          </a:xfrm>
          <a:prstGeom prst="roundRect">
            <a:avLst/>
          </a:prstGeom>
          <a:solidFill>
            <a:srgbClr val="00B2A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Content Placeholder 5" descr="Table&#10;&#10;Description automatically generated">
            <a:extLst>
              <a:ext uri="{FF2B5EF4-FFF2-40B4-BE49-F238E27FC236}">
                <a16:creationId xmlns:a16="http://schemas.microsoft.com/office/drawing/2014/main" id="{6C725415-624D-B157-C9FE-FAACD221F715}"/>
              </a:ext>
            </a:extLst>
          </p:cNvPr>
          <p:cNvPicPr>
            <a:picLocks noChangeAspect="1"/>
          </p:cNvPicPr>
          <p:nvPr/>
        </p:nvPicPr>
        <p:blipFill>
          <a:blip r:embed="rId2"/>
          <a:stretch>
            <a:fillRect/>
          </a:stretch>
        </p:blipFill>
        <p:spPr>
          <a:xfrm>
            <a:off x="1952786" y="253801"/>
            <a:ext cx="4154685" cy="4287203"/>
          </a:xfrm>
          <a:prstGeom prst="rect">
            <a:avLst/>
          </a:prstGeom>
        </p:spPr>
      </p:pic>
      <p:sp>
        <p:nvSpPr>
          <p:cNvPr id="3" name="TextBox 2">
            <a:extLst>
              <a:ext uri="{FF2B5EF4-FFF2-40B4-BE49-F238E27FC236}">
                <a16:creationId xmlns:a16="http://schemas.microsoft.com/office/drawing/2014/main" id="{531A32E7-FDFD-84F7-0D84-25CA3E747BD8}"/>
              </a:ext>
            </a:extLst>
          </p:cNvPr>
          <p:cNvSpPr txBox="1"/>
          <p:nvPr/>
        </p:nvSpPr>
        <p:spPr>
          <a:xfrm>
            <a:off x="263470" y="1533159"/>
            <a:ext cx="1487837" cy="923330"/>
          </a:xfrm>
          <a:prstGeom prst="rect">
            <a:avLst/>
          </a:prstGeom>
          <a:noFill/>
        </p:spPr>
        <p:txBody>
          <a:bodyPr wrap="square" rtlCol="0">
            <a:spAutoFit/>
          </a:bodyPr>
          <a:lstStyle/>
          <a:p>
            <a:r>
              <a:rPr lang="en-US" b="1" dirty="0">
                <a:latin typeface="Gill Sans MT" panose="020B0502020104020203" pitchFamily="34" charset="0"/>
              </a:rPr>
              <a:t>Modified Frailty Index (</a:t>
            </a:r>
            <a:r>
              <a:rPr lang="en-US" b="1" dirty="0" err="1">
                <a:latin typeface="Gill Sans MT" panose="020B0502020104020203" pitchFamily="34" charset="0"/>
              </a:rPr>
              <a:t>mFI</a:t>
            </a:r>
            <a:r>
              <a:rPr lang="en-US" b="1" dirty="0">
                <a:latin typeface="Gill Sans MT" panose="020B0502020104020203" pitchFamily="34" charset="0"/>
              </a:rPr>
              <a:t>)</a:t>
            </a:r>
          </a:p>
        </p:txBody>
      </p:sp>
    </p:spTree>
    <p:extLst>
      <p:ext uri="{BB962C8B-B14F-4D97-AF65-F5344CB8AC3E}">
        <p14:creationId xmlns:p14="http://schemas.microsoft.com/office/powerpoint/2010/main" val="41316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0B847A-8A4B-1A69-BC9E-B00DC976E473}"/>
              </a:ext>
            </a:extLst>
          </p:cNvPr>
          <p:cNvPicPr>
            <a:picLocks noChangeAspect="1"/>
          </p:cNvPicPr>
          <p:nvPr/>
        </p:nvPicPr>
        <p:blipFill>
          <a:blip r:embed="rId2"/>
          <a:stretch>
            <a:fillRect/>
          </a:stretch>
        </p:blipFill>
        <p:spPr>
          <a:xfrm>
            <a:off x="1286358" y="341790"/>
            <a:ext cx="7171841" cy="4081640"/>
          </a:xfrm>
          <a:prstGeom prst="rect">
            <a:avLst/>
          </a:prstGeom>
        </p:spPr>
      </p:pic>
      <p:sp>
        <p:nvSpPr>
          <p:cNvPr id="3" name="Rounded Rectangle 2">
            <a:extLst>
              <a:ext uri="{FF2B5EF4-FFF2-40B4-BE49-F238E27FC236}">
                <a16:creationId xmlns:a16="http://schemas.microsoft.com/office/drawing/2014/main" id="{D47C3AA3-3361-8F92-67DF-572C2803D6C8}"/>
              </a:ext>
            </a:extLst>
          </p:cNvPr>
          <p:cNvSpPr/>
          <p:nvPr/>
        </p:nvSpPr>
        <p:spPr>
          <a:xfrm>
            <a:off x="108488" y="1274153"/>
            <a:ext cx="1797803" cy="1441342"/>
          </a:xfrm>
          <a:prstGeom prst="roundRect">
            <a:avLst/>
          </a:prstGeom>
          <a:solidFill>
            <a:srgbClr val="00B2A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Gill Sans MT" panose="020B0502020104020203" pitchFamily="34" charset="0"/>
              </a:rPr>
              <a:t>VSG-CRI Score </a:t>
            </a:r>
          </a:p>
        </p:txBody>
      </p:sp>
    </p:spTree>
    <p:extLst>
      <p:ext uri="{BB962C8B-B14F-4D97-AF65-F5344CB8AC3E}">
        <p14:creationId xmlns:p14="http://schemas.microsoft.com/office/powerpoint/2010/main" val="429351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FA5ECF-BF55-36BA-0844-7F4218F99B17}"/>
              </a:ext>
            </a:extLst>
          </p:cNvPr>
          <p:cNvSpPr>
            <a:spLocks noGrp="1"/>
          </p:cNvSpPr>
          <p:nvPr>
            <p:ph idx="1"/>
          </p:nvPr>
        </p:nvSpPr>
        <p:spPr>
          <a:xfrm>
            <a:off x="457200" y="359029"/>
            <a:ext cx="8229600" cy="546884"/>
          </a:xfrm>
        </p:spPr>
        <p:txBody>
          <a:bodyPr/>
          <a:lstStyle/>
          <a:p>
            <a:r>
              <a:rPr lang="en-US" sz="2400" dirty="0"/>
              <a:t>IN SUMMARY </a:t>
            </a:r>
          </a:p>
        </p:txBody>
      </p:sp>
      <p:sp>
        <p:nvSpPr>
          <p:cNvPr id="4" name="Content Placeholder 3">
            <a:extLst>
              <a:ext uri="{FF2B5EF4-FFF2-40B4-BE49-F238E27FC236}">
                <a16:creationId xmlns:a16="http://schemas.microsoft.com/office/drawing/2014/main" id="{322C443E-AF0C-6CE1-886F-D6B01D4F50ED}"/>
              </a:ext>
            </a:extLst>
          </p:cNvPr>
          <p:cNvSpPr>
            <a:spLocks noGrp="1"/>
          </p:cNvSpPr>
          <p:nvPr>
            <p:ph idx="10"/>
          </p:nvPr>
        </p:nvSpPr>
        <p:spPr>
          <a:xfrm>
            <a:off x="457200" y="1138977"/>
            <a:ext cx="8229600" cy="546884"/>
          </a:xfrm>
        </p:spPr>
        <p:txBody>
          <a:bodyPr/>
          <a:lstStyle/>
          <a:p>
            <a:pPr marL="285750" indent="-285750">
              <a:buFont typeface="Arial" panose="020B0604020202020204" pitchFamily="34" charset="0"/>
              <a:buChar char="•"/>
            </a:pPr>
            <a:r>
              <a:rPr lang="en-US" sz="1800" b="1" dirty="0"/>
              <a:t>For cardiac outcomes:</a:t>
            </a:r>
          </a:p>
          <a:p>
            <a:pPr marL="742938" lvl="1" indent="-285750">
              <a:buFont typeface="Arial" panose="020B0604020202020204" pitchFamily="34" charset="0"/>
              <a:buChar char="•"/>
            </a:pPr>
            <a:r>
              <a:rPr lang="en-US" sz="1800" dirty="0">
                <a:latin typeface="Gill Sans MT" panose="020B0502020104020203" pitchFamily="34" charset="0"/>
              </a:rPr>
              <a:t>Tools: VSG-CRI score, INFRA-VQI CRI, Modified Frailty Index (</a:t>
            </a:r>
            <a:r>
              <a:rPr lang="en-US" sz="1800" dirty="0" err="1">
                <a:latin typeface="Gill Sans MT" panose="020B0502020104020203" pitchFamily="34" charset="0"/>
              </a:rPr>
              <a:t>mFI</a:t>
            </a:r>
            <a:r>
              <a:rPr lang="en-US" sz="1800" dirty="0">
                <a:latin typeface="Gill Sans MT" panose="020B0502020104020203" pitchFamily="34" charset="0"/>
              </a:rPr>
              <a:t>)</a:t>
            </a:r>
          </a:p>
          <a:p>
            <a:pPr marL="742938" lvl="1" indent="-285750">
              <a:buFont typeface="Arial" panose="020B0604020202020204" pitchFamily="34" charset="0"/>
              <a:buChar char="•"/>
            </a:pPr>
            <a:r>
              <a:rPr lang="en-US" sz="1800" dirty="0">
                <a:latin typeface="Gill Sans MT" panose="020B0502020104020203" pitchFamily="34" charset="0"/>
              </a:rPr>
              <a:t>         RCRI</a:t>
            </a:r>
          </a:p>
          <a:p>
            <a:pPr marL="285750" indent="-285750">
              <a:buFont typeface="Arial" panose="020B0604020202020204" pitchFamily="34" charset="0"/>
              <a:buChar char="•"/>
            </a:pPr>
            <a:r>
              <a:rPr lang="en-US" sz="1800" b="1" dirty="0"/>
              <a:t>For 30-day Mortality:</a:t>
            </a:r>
          </a:p>
          <a:p>
            <a:pPr marL="742938" lvl="1" indent="-285750">
              <a:buFont typeface="Arial" panose="020B0604020202020204" pitchFamily="34" charset="0"/>
              <a:buChar char="•"/>
            </a:pPr>
            <a:r>
              <a:rPr lang="en-US" sz="1800" dirty="0">
                <a:latin typeface="Gill Sans MT" panose="020B0502020104020203" pitchFamily="34" charset="0"/>
              </a:rPr>
              <a:t>Frailty Scores (functional dependency, </a:t>
            </a:r>
            <a:r>
              <a:rPr lang="en-US" sz="1800" dirty="0" err="1">
                <a:latin typeface="Gill Sans MT" panose="020B0502020104020203" pitchFamily="34" charset="0"/>
              </a:rPr>
              <a:t>mFI</a:t>
            </a:r>
            <a:r>
              <a:rPr lang="en-US" sz="1800" dirty="0">
                <a:latin typeface="Gill Sans MT" panose="020B0502020104020203" pitchFamily="34" charset="0"/>
              </a:rPr>
              <a:t>)</a:t>
            </a:r>
          </a:p>
          <a:p>
            <a:pPr marL="742938" lvl="1" indent="-285750">
              <a:buFont typeface="Arial" panose="020B0604020202020204" pitchFamily="34" charset="0"/>
              <a:buChar char="•"/>
            </a:pPr>
            <a:r>
              <a:rPr lang="en-US" sz="1800" dirty="0">
                <a:latin typeface="Gill Sans MT" panose="020B0502020104020203" pitchFamily="34" charset="0"/>
              </a:rPr>
              <a:t>         RCRI</a:t>
            </a:r>
          </a:p>
          <a:p>
            <a:pPr marL="742938" lvl="1" indent="-285750">
              <a:buFont typeface="Arial" panose="020B0604020202020204" pitchFamily="34" charset="0"/>
              <a:buChar char="•"/>
            </a:pPr>
            <a:endParaRPr lang="en-US" sz="1800" dirty="0">
              <a:latin typeface="Gill Sans MT" panose="020B0502020104020203" pitchFamily="34" charset="0"/>
            </a:endParaRPr>
          </a:p>
          <a:p>
            <a:pPr marL="742938" lvl="1" indent="-285750">
              <a:buFont typeface="Arial" panose="020B0604020202020204" pitchFamily="34" charset="0"/>
              <a:buChar char="•"/>
            </a:pPr>
            <a:endParaRPr lang="en-US" sz="1800" dirty="0">
              <a:latin typeface="Gill Sans MT" panose="020B0502020104020203" pitchFamily="34" charset="0"/>
            </a:endParaRPr>
          </a:p>
          <a:p>
            <a:pPr marL="742938" lvl="1" indent="-285750">
              <a:buFont typeface="Arial" panose="020B0604020202020204" pitchFamily="34" charset="0"/>
              <a:buChar char="•"/>
            </a:pPr>
            <a:endParaRPr lang="en-US" sz="1800" dirty="0">
              <a:latin typeface="Gill Sans MT" panose="020B0502020104020203" pitchFamily="34" charset="0"/>
            </a:endParaRPr>
          </a:p>
          <a:p>
            <a:pPr lvl="1"/>
            <a:r>
              <a:rPr lang="en-US" sz="1800" dirty="0">
                <a:latin typeface="Gill Sans MT" panose="020B0502020104020203" pitchFamily="34" charset="0"/>
              </a:rPr>
              <a:t>	</a:t>
            </a:r>
          </a:p>
          <a:p>
            <a:pPr marL="742938" lvl="1" indent="-285750">
              <a:buFont typeface="Arial" panose="020B0604020202020204" pitchFamily="34" charset="0"/>
              <a:buChar char="•"/>
            </a:pPr>
            <a:endParaRPr lang="en-US" sz="1800" dirty="0">
              <a:latin typeface="Gill Sans MT" panose="020B0502020104020203" pitchFamily="34" charset="0"/>
            </a:endParaRPr>
          </a:p>
        </p:txBody>
      </p:sp>
      <p:pic>
        <p:nvPicPr>
          <p:cNvPr id="7" name="Graphic 6" descr="No sign with solid fill">
            <a:extLst>
              <a:ext uri="{FF2B5EF4-FFF2-40B4-BE49-F238E27FC236}">
                <a16:creationId xmlns:a16="http://schemas.microsoft.com/office/drawing/2014/main" id="{3DCE9403-D8F5-7215-F396-622DE5C74A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0" y="2741337"/>
            <a:ext cx="371357" cy="371357"/>
          </a:xfrm>
          <a:prstGeom prst="rect">
            <a:avLst/>
          </a:prstGeom>
        </p:spPr>
      </p:pic>
      <p:pic>
        <p:nvPicPr>
          <p:cNvPr id="9" name="Graphic 8" descr="No sign with solid fill">
            <a:extLst>
              <a:ext uri="{FF2B5EF4-FFF2-40B4-BE49-F238E27FC236}">
                <a16:creationId xmlns:a16="http://schemas.microsoft.com/office/drawing/2014/main" id="{40C69A2D-5993-6911-2A04-BE1DF1EF1C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600" y="1775710"/>
            <a:ext cx="371357" cy="371357"/>
          </a:xfrm>
          <a:prstGeom prst="rect">
            <a:avLst/>
          </a:prstGeom>
        </p:spPr>
      </p:pic>
      <p:sp>
        <p:nvSpPr>
          <p:cNvPr id="11" name="Title 2">
            <a:extLst>
              <a:ext uri="{FF2B5EF4-FFF2-40B4-BE49-F238E27FC236}">
                <a16:creationId xmlns:a16="http://schemas.microsoft.com/office/drawing/2014/main" id="{84BC6097-2C38-3192-99E8-A7B50194D306}"/>
              </a:ext>
            </a:extLst>
          </p:cNvPr>
          <p:cNvSpPr>
            <a:spLocks noGrp="1"/>
          </p:cNvSpPr>
          <p:nvPr>
            <p:ph type="title"/>
          </p:nvPr>
        </p:nvSpPr>
        <p:spPr>
          <a:xfrm>
            <a:off x="457199" y="4642934"/>
            <a:ext cx="5598827" cy="390355"/>
          </a:xfrm>
        </p:spPr>
        <p:txBody>
          <a:bodyPr/>
          <a:lstStyle/>
          <a:p>
            <a:pPr marL="0"/>
            <a:r>
              <a:rPr lang="en-US" sz="900" dirty="0"/>
              <a:t>RCRI, Revised Cardiac Risk Index; VSG-CRI, Vascular Study Group of New England Cardiac Risk Index; INTRA VQI-CRI, </a:t>
            </a:r>
            <a:r>
              <a:rPr lang="en-US" sz="900" dirty="0" err="1"/>
              <a:t>Infrainguinal</a:t>
            </a:r>
            <a:r>
              <a:rPr lang="en-US" sz="900" dirty="0"/>
              <a:t> Vascular Quality Initiative Cardiac Risk Index</a:t>
            </a:r>
          </a:p>
        </p:txBody>
      </p:sp>
    </p:spTree>
    <p:extLst>
      <p:ext uri="{BB962C8B-B14F-4D97-AF65-F5344CB8AC3E}">
        <p14:creationId xmlns:p14="http://schemas.microsoft.com/office/powerpoint/2010/main" val="1099050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34442-6BFF-485E-85A6-21CFD8EAA87A}"/>
              </a:ext>
            </a:extLst>
          </p:cNvPr>
          <p:cNvSpPr/>
          <p:nvPr/>
        </p:nvSpPr>
        <p:spPr>
          <a:xfrm>
            <a:off x="528794" y="776868"/>
            <a:ext cx="8086410" cy="768800"/>
          </a:xfrm>
          <a:prstGeom prst="rect">
            <a:avLst/>
          </a:prstGeom>
        </p:spPr>
        <p:txBody>
          <a:bodyPr wrap="square" lIns="68580" tIns="34290" rIns="68580" bIns="34290" anchor="t">
            <a:spAutoFit/>
          </a:bodyPr>
          <a:lstStyle/>
          <a:p>
            <a:pPr algn="ctr">
              <a:lnSpc>
                <a:spcPct val="120000"/>
              </a:lnSpc>
            </a:pPr>
            <a:r>
              <a:rPr lang="en-US" sz="1500" b="1" dirty="0">
                <a:solidFill>
                  <a:schemeClr val="bg1"/>
                </a:solidFill>
                <a:latin typeface="Gill Sans MT" panose="020B0502020104020203" pitchFamily="34" charset="0"/>
              </a:rPr>
              <a:t>© Canadian Cardiovascular Society. 2022. All rights reserved. </a:t>
            </a:r>
          </a:p>
          <a:p>
            <a:pPr algn="ctr">
              <a:lnSpc>
                <a:spcPct val="120000"/>
              </a:lnSpc>
            </a:pPr>
            <a:r>
              <a:rPr lang="en-US" sz="1200" dirty="0">
                <a:solidFill>
                  <a:schemeClr val="bg1"/>
                </a:solidFill>
                <a:latin typeface="Gill Sans MT" panose="020B0502020104020203" pitchFamily="34" charset="0"/>
              </a:rPr>
              <a:t>Distribution, transmission or republication is strictly prohibited without the prior written permission of the Canadian Cardiovascular Society.</a:t>
            </a:r>
          </a:p>
        </p:txBody>
      </p:sp>
      <p:sp>
        <p:nvSpPr>
          <p:cNvPr id="6" name="Content Placeholder 6">
            <a:extLst>
              <a:ext uri="{FF2B5EF4-FFF2-40B4-BE49-F238E27FC236}">
                <a16:creationId xmlns:a16="http://schemas.microsoft.com/office/drawing/2014/main" id="{F3F32212-C129-4EF2-9210-F53720CBEE45}"/>
              </a:ext>
            </a:extLst>
          </p:cNvPr>
          <p:cNvSpPr txBox="1">
            <a:spLocks/>
          </p:cNvSpPr>
          <p:nvPr/>
        </p:nvSpPr>
        <p:spPr bwMode="auto">
          <a:xfrm>
            <a:off x="628651" y="2137798"/>
            <a:ext cx="7886699" cy="200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350"/>
              </a:spcBef>
            </a:pPr>
            <a:r>
              <a:rPr lang="en-US" altLang="en-US" sz="1200" kern="0" dirty="0">
                <a:solidFill>
                  <a:schemeClr val="bg1"/>
                </a:solidFill>
                <a:latin typeface="Gill Sans MT" panose="020B0502020104020203" pitchFamily="34" charset="0"/>
              </a:rPr>
              <a:t>For medical institution internal education or training (i.e. grand rounds, medical college/classroom education, etc.), kindly consider and implement the following:</a:t>
            </a:r>
          </a:p>
          <a:p>
            <a:pPr lvl="1" eaLnBrk="1" hangingPunct="1"/>
            <a:r>
              <a:rPr lang="en-US" altLang="en-US" sz="900" kern="0" dirty="0">
                <a:solidFill>
                  <a:schemeClr val="bg1"/>
                </a:solidFill>
                <a:latin typeface="Gill Sans MT" panose="020B0502020104020203" pitchFamily="34" charset="0"/>
              </a:rPr>
              <a:t>Include the citation for the Canadian Journal of Cardiology</a:t>
            </a:r>
          </a:p>
          <a:p>
            <a:pPr lvl="1" eaLnBrk="1" hangingPunct="1"/>
            <a:r>
              <a:rPr lang="en-US" altLang="en-US" sz="900" kern="0" dirty="0">
                <a:solidFill>
                  <a:schemeClr val="bg1"/>
                </a:solidFill>
                <a:latin typeface="Gill Sans MT" panose="020B0502020104020203" pitchFamily="34" charset="0"/>
              </a:rPr>
              <a:t>Add ‘Reproduced with permission from the Canadian Cardiovascular Society. [insert year].’</a:t>
            </a:r>
          </a:p>
          <a:p>
            <a:pPr lvl="1" eaLnBrk="1" hangingPunct="1"/>
            <a:r>
              <a:rPr lang="en-US" altLang="en-US" sz="900" kern="0" dirty="0">
                <a:solidFill>
                  <a:schemeClr val="bg1"/>
                </a:solidFill>
                <a:latin typeface="Gill Sans MT" panose="020B0502020104020203" pitchFamily="34" charset="0"/>
              </a:rPr>
              <a:t>Avoid use of CCS logos or trademarks on slides, tools or publications that are not the property of the CCS</a:t>
            </a:r>
          </a:p>
          <a:p>
            <a:pPr lvl="1" eaLnBrk="1" hangingPunct="1"/>
            <a:r>
              <a:rPr lang="en-US" altLang="en-US" sz="900" kern="0" dirty="0">
                <a:solidFill>
                  <a:schemeClr val="bg1"/>
                </a:solidFill>
                <a:latin typeface="Gill Sans MT" panose="020B0502020104020203" pitchFamily="34" charset="0"/>
              </a:rPr>
              <a:t>Do not modify the slide content and, the layout and CCS branding on the Guideline-related slides</a:t>
            </a:r>
          </a:p>
          <a:p>
            <a:pPr lvl="1" eaLnBrk="1" hangingPunct="1"/>
            <a:r>
              <a:rPr lang="en-US" altLang="en-US" sz="900" kern="0" dirty="0">
                <a:solidFill>
                  <a:schemeClr val="bg1"/>
                </a:solidFill>
                <a:latin typeface="Gill Sans MT" panose="020B0502020104020203" pitchFamily="34" charset="0"/>
              </a:rPr>
              <a:t>Guideline recommendations must be reproduced exactly as published </a:t>
            </a:r>
          </a:p>
          <a:p>
            <a:pPr eaLnBrk="1" hangingPunct="1">
              <a:spcBef>
                <a:spcPts val="1350"/>
              </a:spcBef>
            </a:pPr>
            <a:r>
              <a:rPr lang="en-US" altLang="en-US" sz="1200" kern="0" dirty="0">
                <a:solidFill>
                  <a:schemeClr val="bg1"/>
                </a:solidFill>
                <a:latin typeface="Gill Sans MT" panose="020B0502020104020203" pitchFamily="34" charset="0"/>
              </a:rPr>
              <a:t>For an industry supported or involved program, permissions are required:</a:t>
            </a:r>
          </a:p>
          <a:p>
            <a:pPr lvl="1" eaLnBrk="1" hangingPunct="1"/>
            <a:r>
              <a:rPr lang="en-US" altLang="en-US" sz="900" kern="0" dirty="0">
                <a:solidFill>
                  <a:schemeClr val="bg1"/>
                </a:solidFill>
                <a:latin typeface="Gill Sans MT" panose="020B0502020104020203" pitchFamily="34" charset="0"/>
              </a:rPr>
              <a:t>If content is published in the Canadian Journal of Cardiology, permissions must be sought through our publisher Elsevier (www.onlinecjc.com)</a:t>
            </a:r>
          </a:p>
          <a:p>
            <a:pPr lvl="1" eaLnBrk="1" hangingPunct="1"/>
            <a:r>
              <a:rPr lang="en-US" altLang="en-US" sz="900" kern="0" dirty="0">
                <a:solidFill>
                  <a:schemeClr val="bg1"/>
                </a:solidFill>
                <a:latin typeface="Gill Sans MT" panose="020B0502020104020203" pitchFamily="34" charset="0"/>
              </a:rPr>
              <a:t>If content is property of the CCS, contact </a:t>
            </a:r>
            <a:r>
              <a:rPr lang="en-US" altLang="en-US" sz="900" kern="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guidelines@ccs.ca</a:t>
            </a:r>
            <a:r>
              <a:rPr lang="en-US" altLang="en-US" sz="900" kern="0" dirty="0">
                <a:solidFill>
                  <a:schemeClr val="bg1"/>
                </a:solidFill>
                <a:latin typeface="Gill Sans MT" panose="020B0502020104020203" pitchFamily="34" charset="0"/>
              </a:rPr>
              <a:t>   </a:t>
            </a:r>
          </a:p>
        </p:txBody>
      </p:sp>
    </p:spTree>
    <p:extLst>
      <p:ext uri="{BB962C8B-B14F-4D97-AF65-F5344CB8AC3E}">
        <p14:creationId xmlns:p14="http://schemas.microsoft.com/office/powerpoint/2010/main" val="117615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solidFill>
                  <a:prstClr val="white"/>
                </a:solidFill>
              </a:rPr>
              <a:t>TECHNIQUES FOR REVASCULARIZATION </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57200" y="3068465"/>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solidFill>
                  <a:prstClr val="white"/>
                </a:solidFill>
              </a:rPr>
              <a:t>Randolph Guzman MD, FRCSC, FACS, RVT, RPVI, ICD.D</a:t>
            </a:r>
          </a:p>
        </p:txBody>
      </p:sp>
    </p:spTree>
    <p:extLst>
      <p:ext uri="{BB962C8B-B14F-4D97-AF65-F5344CB8AC3E}">
        <p14:creationId xmlns:p14="http://schemas.microsoft.com/office/powerpoint/2010/main" val="1630896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85787" y="278613"/>
            <a:ext cx="8229600" cy="546884"/>
          </a:xfrm>
        </p:spPr>
        <p:txBody>
          <a:bodyPr/>
          <a:lstStyle/>
          <a:p>
            <a:r>
              <a:rPr lang="en-US" sz="2400" dirty="0"/>
              <a:t>LEARNING OBJECTIVES</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585787" y="1114057"/>
            <a:ext cx="8229600" cy="546884"/>
          </a:xfrm>
        </p:spPr>
        <p:txBody>
          <a:bodyPr/>
          <a:lstStyle/>
          <a:p>
            <a:r>
              <a:rPr lang="en-US" sz="1800" dirty="0"/>
              <a:t>During this section, participants will:</a:t>
            </a:r>
          </a:p>
          <a:p>
            <a:endParaRPr lang="en-US" sz="1800" dirty="0"/>
          </a:p>
          <a:p>
            <a:pPr marL="342900" indent="-342900">
              <a:spcBef>
                <a:spcPts val="1200"/>
              </a:spcBef>
              <a:buFont typeface="+mj-lt"/>
              <a:buAutoNum type="arabicPeriod"/>
            </a:pPr>
            <a:r>
              <a:rPr lang="en-US" sz="1800" dirty="0"/>
              <a:t>Recognize the 2 main different techniques of revascularization</a:t>
            </a:r>
          </a:p>
          <a:p>
            <a:pPr marL="342900" indent="-342900">
              <a:spcBef>
                <a:spcPts val="1200"/>
              </a:spcBef>
              <a:buFont typeface="+mj-lt"/>
              <a:buAutoNum type="arabicPeriod"/>
            </a:pPr>
            <a:r>
              <a:rPr lang="en-US" sz="1800" dirty="0"/>
              <a:t>Appreciate the general approaches and considerations of endovascular revascularization </a:t>
            </a:r>
          </a:p>
          <a:p>
            <a:pPr marL="342900" indent="-342900">
              <a:spcBef>
                <a:spcPts val="1200"/>
              </a:spcBef>
              <a:buFont typeface="+mj-lt"/>
              <a:buAutoNum type="arabicPeriod"/>
            </a:pPr>
            <a:r>
              <a:rPr lang="en-US" sz="1800" dirty="0"/>
              <a:t>Appreciate the general approaches and considerations of open revascularization</a:t>
            </a:r>
          </a:p>
          <a:p>
            <a:endParaRPr lang="en-US" sz="1800" dirty="0"/>
          </a:p>
          <a:p>
            <a:pPr marL="342900" indent="-342900">
              <a:buFont typeface="Arial" panose="020B0604020202020204" pitchFamily="34" charset="0"/>
              <a:buChar char="•"/>
            </a:pPr>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472673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23515A-7409-6076-2EF4-D6FCB6519046}"/>
              </a:ext>
            </a:extLst>
          </p:cNvPr>
          <p:cNvSpPr>
            <a:spLocks noGrp="1"/>
          </p:cNvSpPr>
          <p:nvPr>
            <p:ph idx="1"/>
          </p:nvPr>
        </p:nvSpPr>
        <p:spPr>
          <a:xfrm>
            <a:off x="457200" y="1122501"/>
            <a:ext cx="8331693" cy="546884"/>
          </a:xfrm>
        </p:spPr>
        <p:txBody>
          <a:bodyPr/>
          <a:lstStyle/>
          <a:p>
            <a:pPr marL="285750" indent="-285750">
              <a:buFont typeface="Arial" panose="020B0604020202020204" pitchFamily="34" charset="0"/>
              <a:buChar char="•"/>
            </a:pPr>
            <a:r>
              <a:rPr lang="en-CA" sz="1800" b="0" kern="0" dirty="0">
                <a:ea typeface="Times New Roman" panose="02020603050405020304" pitchFamily="18" charset="0"/>
                <a:cs typeface="Times New Roman" panose="02020603050405020304" pitchFamily="18" charset="0"/>
              </a:rPr>
              <a:t>Target hemodynamically significant lesions ( 75%-100%)</a:t>
            </a:r>
          </a:p>
          <a:p>
            <a:pPr marL="285750" indent="-285750">
              <a:buFont typeface="Arial" panose="020B0604020202020204" pitchFamily="34" charset="0"/>
              <a:buChar char="•"/>
            </a:pPr>
            <a:r>
              <a:rPr lang="en-CA" sz="1800" b="0" kern="0" dirty="0">
                <a:ea typeface="Times New Roman" panose="02020603050405020304" pitchFamily="18" charset="0"/>
                <a:cs typeface="Times New Roman" panose="02020603050405020304" pitchFamily="18" charset="0"/>
              </a:rPr>
              <a:t>Re-establish inline flow to affected muscle group or ischemic tissue lower extremity</a:t>
            </a:r>
          </a:p>
          <a:p>
            <a:pPr marL="285750" indent="-285750">
              <a:buFont typeface="Arial" panose="020B0604020202020204" pitchFamily="34" charset="0"/>
              <a:buChar char="•"/>
            </a:pPr>
            <a:r>
              <a:rPr lang="en-CA" sz="1800" b="0" kern="0" dirty="0">
                <a:ea typeface="Times New Roman" panose="02020603050405020304" pitchFamily="18" charset="0"/>
              </a:rPr>
              <a:t>Outcomes are separated into anatomical regions </a:t>
            </a:r>
          </a:p>
          <a:p>
            <a:pPr marL="285750" indent="-285750">
              <a:buFont typeface="Arial" panose="020B0604020202020204" pitchFamily="34" charset="0"/>
              <a:buChar char="•"/>
            </a:pPr>
            <a:endParaRPr lang="en-CA" sz="1800" b="0" kern="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CA" sz="1800" b="0" kern="0" dirty="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b="0" dirty="0"/>
          </a:p>
        </p:txBody>
      </p:sp>
      <p:sp>
        <p:nvSpPr>
          <p:cNvPr id="2" name="Title 1">
            <a:extLst>
              <a:ext uri="{FF2B5EF4-FFF2-40B4-BE49-F238E27FC236}">
                <a16:creationId xmlns:a16="http://schemas.microsoft.com/office/drawing/2014/main" id="{3F5CDBAA-C80C-FADF-1FCC-6E36C5209EAF}"/>
              </a:ext>
            </a:extLst>
          </p:cNvPr>
          <p:cNvSpPr>
            <a:spLocks noGrp="1"/>
          </p:cNvSpPr>
          <p:nvPr>
            <p:ph type="title"/>
          </p:nvPr>
        </p:nvSpPr>
        <p:spPr>
          <a:xfrm>
            <a:off x="457200" y="247791"/>
            <a:ext cx="8052047" cy="810705"/>
          </a:xfrm>
        </p:spPr>
        <p:txBody>
          <a:bodyPr/>
          <a:lstStyle/>
          <a:p>
            <a:pPr marL="0">
              <a:spcBef>
                <a:spcPct val="20000"/>
              </a:spcBef>
              <a:buFont typeface="Arial"/>
            </a:pPr>
            <a:r>
              <a:rPr lang="en-US" sz="2400" b="1" dirty="0">
                <a:solidFill>
                  <a:schemeClr val="tx1"/>
                </a:solidFill>
                <a:ea typeface="+mn-ea"/>
                <a:cs typeface="+mn-cs"/>
              </a:rPr>
              <a:t>TECHNIQUES OF REVASUCLARIZATION: OBJECTIVE</a:t>
            </a:r>
          </a:p>
        </p:txBody>
      </p:sp>
      <p:pic>
        <p:nvPicPr>
          <p:cNvPr id="4" name="Picture 6" descr="DSCN2449">
            <a:extLst>
              <a:ext uri="{FF2B5EF4-FFF2-40B4-BE49-F238E27FC236}">
                <a16:creationId xmlns:a16="http://schemas.microsoft.com/office/drawing/2014/main" id="{E13FEC02-3CAF-4A6E-4C87-8BE2A5038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59125" y="2284307"/>
            <a:ext cx="2932292" cy="19474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713018-312E-84BA-C6FF-4C9CC58F1602}"/>
              </a:ext>
            </a:extLst>
          </p:cNvPr>
          <p:cNvSpPr txBox="1"/>
          <p:nvPr/>
        </p:nvSpPr>
        <p:spPr>
          <a:xfrm>
            <a:off x="1493658" y="4297666"/>
            <a:ext cx="1776215" cy="369332"/>
          </a:xfrm>
          <a:prstGeom prst="rect">
            <a:avLst/>
          </a:prstGeom>
          <a:noFill/>
        </p:spPr>
        <p:txBody>
          <a:bodyPr wrap="square" rtlCol="0">
            <a:spAutoFit/>
          </a:bodyPr>
          <a:lstStyle/>
          <a:p>
            <a:r>
              <a:rPr lang="en-US" b="1" dirty="0">
                <a:latin typeface="Gill Sans MT" panose="020B0502020104020203" pitchFamily="34" charset="0"/>
              </a:rPr>
              <a:t>Endovascular</a:t>
            </a:r>
          </a:p>
        </p:txBody>
      </p:sp>
      <p:sp>
        <p:nvSpPr>
          <p:cNvPr id="8" name="TextBox 7">
            <a:extLst>
              <a:ext uri="{FF2B5EF4-FFF2-40B4-BE49-F238E27FC236}">
                <a16:creationId xmlns:a16="http://schemas.microsoft.com/office/drawing/2014/main" id="{6A37C018-5B89-DC0C-AF81-82FC5030316C}"/>
              </a:ext>
            </a:extLst>
          </p:cNvPr>
          <p:cNvSpPr txBox="1"/>
          <p:nvPr/>
        </p:nvSpPr>
        <p:spPr>
          <a:xfrm>
            <a:off x="4399186" y="4297666"/>
            <a:ext cx="2169228" cy="369332"/>
          </a:xfrm>
          <a:prstGeom prst="rect">
            <a:avLst/>
          </a:prstGeom>
          <a:noFill/>
        </p:spPr>
        <p:txBody>
          <a:bodyPr wrap="square">
            <a:spAutoFit/>
          </a:bodyPr>
          <a:lstStyle/>
          <a:p>
            <a:pPr defTabSz="685800" hangingPunct="0">
              <a:defRPr/>
            </a:pPr>
            <a:r>
              <a:rPr lang="en-US" b="1" kern="0" dirty="0">
                <a:solidFill>
                  <a:srgbClr val="000000"/>
                </a:solidFill>
                <a:latin typeface="Gill Sans MT" panose="020B0502020104020203" pitchFamily="34" charset="0"/>
                <a:ea typeface="+mj-ea"/>
                <a:cs typeface="+mj-cs"/>
                <a:sym typeface="Calibri"/>
              </a:rPr>
              <a:t>Open surgery</a:t>
            </a:r>
          </a:p>
        </p:txBody>
      </p:sp>
      <p:pic>
        <p:nvPicPr>
          <p:cNvPr id="7" name="Picture 5" descr="CHARTRANDPETER_20060428_9_0002">
            <a:extLst>
              <a:ext uri="{FF2B5EF4-FFF2-40B4-BE49-F238E27FC236}">
                <a16:creationId xmlns:a16="http://schemas.microsoft.com/office/drawing/2014/main" id="{E94AA324-BF27-AE20-BF05-34801F494EBC}"/>
              </a:ext>
            </a:extLst>
          </p:cNvPr>
          <p:cNvPicPr>
            <a:picLocks noChangeAspect="1" noChangeArrowheads="1"/>
          </p:cNvPicPr>
          <p:nvPr/>
        </p:nvPicPr>
        <p:blipFill>
          <a:blip r:embed="rId3" cstate="email">
            <a:lum bright="12000" contrast="54000"/>
            <a:extLst>
              <a:ext uri="{28A0092B-C50C-407E-A947-70E740481C1C}">
                <a14:useLocalDpi xmlns:a14="http://schemas.microsoft.com/office/drawing/2010/main"/>
              </a:ext>
            </a:extLst>
          </a:blip>
          <a:srcRect/>
          <a:stretch>
            <a:fillRect/>
          </a:stretch>
        </p:blipFill>
        <p:spPr>
          <a:xfrm>
            <a:off x="1493658" y="2288341"/>
            <a:ext cx="1506994" cy="2009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4862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62BB34-A975-4C3B-B6F1-5030C22ADCB6}"/>
              </a:ext>
            </a:extLst>
          </p:cNvPr>
          <p:cNvSpPr>
            <a:spLocks noGrp="1"/>
          </p:cNvSpPr>
          <p:nvPr>
            <p:ph idx="1"/>
          </p:nvPr>
        </p:nvSpPr>
        <p:spPr>
          <a:xfrm>
            <a:off x="457199" y="910377"/>
            <a:ext cx="8234039" cy="1910213"/>
          </a:xfrm>
          <a:ln w="28575">
            <a:noFill/>
          </a:ln>
        </p:spPr>
        <p:txBody>
          <a:bodyPr>
            <a:noAutofit/>
          </a:bodyPr>
          <a:lstStyle/>
          <a:p>
            <a:pPr marL="342900" indent="-342900">
              <a:buFont typeface="Arial" panose="020B0604020202020204" pitchFamily="34" charset="0"/>
              <a:buChar char="•"/>
            </a:pPr>
            <a:r>
              <a:rPr lang="en-CA" sz="1800" kern="0" dirty="0">
                <a:solidFill>
                  <a:srgbClr val="00B2A9"/>
                </a:solidFill>
                <a:effectLst/>
                <a:ea typeface="Times New Roman" panose="02020603050405020304" pitchFamily="18" charset="0"/>
              </a:rPr>
              <a:t>Minimally invasive procedures: variations of balloon dilatation, stent technologies</a:t>
            </a:r>
          </a:p>
          <a:p>
            <a:pPr marL="342900" indent="-342900">
              <a:buFont typeface="Arial" panose="020B0604020202020204" pitchFamily="34" charset="0"/>
              <a:buChar char="•"/>
            </a:pPr>
            <a:r>
              <a:rPr lang="en-CA" sz="1800" kern="0" dirty="0">
                <a:solidFill>
                  <a:srgbClr val="00B2A9"/>
                </a:solidFill>
                <a:ea typeface="Times New Roman" panose="02020603050405020304" pitchFamily="18" charset="0"/>
                <a:cs typeface="Times New Roman" panose="02020603050405020304" pitchFamily="18" charset="0"/>
              </a:rPr>
              <a:t>Primary option  </a:t>
            </a:r>
          </a:p>
          <a:p>
            <a:pPr marL="800088" lvl="1" indent="-342900">
              <a:buFont typeface="Courier New" panose="02070309020205020404" pitchFamily="49" charset="0"/>
              <a:buChar char="o"/>
            </a:pPr>
            <a:r>
              <a:rPr lang="en-CA" sz="1800" kern="0" dirty="0">
                <a:latin typeface="Gill Sans MT" panose="020B0502020104020203" pitchFamily="34" charset="0"/>
                <a:ea typeface="Times New Roman" panose="02020603050405020304" pitchFamily="18" charset="0"/>
                <a:cs typeface="Times New Roman" panose="02020603050405020304" pitchFamily="18" charset="0"/>
              </a:rPr>
              <a:t>Severely comorbid patients  (PATIENT RISK)</a:t>
            </a:r>
          </a:p>
          <a:p>
            <a:pPr marL="800088" lvl="1" indent="-342900">
              <a:buFont typeface="Courier New" panose="02070309020205020404" pitchFamily="49" charset="0"/>
              <a:buChar char="o"/>
            </a:pPr>
            <a:r>
              <a:rPr lang="en-CA" sz="1800" kern="0" dirty="0">
                <a:latin typeface="Gill Sans MT" panose="020B0502020104020203" pitchFamily="34" charset="0"/>
                <a:ea typeface="Times New Roman" panose="02020603050405020304" pitchFamily="18" charset="0"/>
                <a:cs typeface="Times New Roman" panose="02020603050405020304" pitchFamily="18" charset="0"/>
              </a:rPr>
              <a:t>Open revascularization not feasible anatomy or conduit availability  								  (ANATOMIC RISK)</a:t>
            </a:r>
          </a:p>
          <a:p>
            <a:pPr marL="0" indent="0">
              <a:buNone/>
            </a:pPr>
            <a:endParaRPr lang="en-CA" sz="1800" kern="100" dirty="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56546B82-FB9B-4408-9EC6-B22FB59C2C65}"/>
              </a:ext>
            </a:extLst>
          </p:cNvPr>
          <p:cNvSpPr>
            <a:spLocks noGrp="1"/>
          </p:cNvSpPr>
          <p:nvPr>
            <p:ph type="title"/>
          </p:nvPr>
        </p:nvSpPr>
        <p:spPr>
          <a:xfrm>
            <a:off x="73614" y="120264"/>
            <a:ext cx="6419752" cy="810705"/>
          </a:xfrm>
        </p:spPr>
        <p:txBody>
          <a:bodyPr>
            <a:normAutofit fontScale="90000"/>
          </a:bodyPr>
          <a:lstStyle/>
          <a:p>
            <a:r>
              <a:rPr lang="en-US" sz="2400" b="1" cap="all" dirty="0">
                <a:solidFill>
                  <a:schemeClr val="tx1"/>
                </a:solidFill>
                <a:ea typeface="+mn-ea"/>
                <a:cs typeface="+mn-cs"/>
              </a:rPr>
              <a:t>Endovascular</a:t>
            </a:r>
            <a:r>
              <a:rPr lang="en-US" sz="2400" cap="all" dirty="0"/>
              <a:t> </a:t>
            </a:r>
            <a:r>
              <a:rPr lang="en-US" sz="2400" b="1" cap="all" dirty="0">
                <a:solidFill>
                  <a:schemeClr val="tx1"/>
                </a:solidFill>
                <a:ea typeface="+mn-ea"/>
                <a:cs typeface="+mn-cs"/>
              </a:rPr>
              <a:t>Revascularization</a:t>
            </a:r>
          </a:p>
        </p:txBody>
      </p:sp>
      <p:grpSp>
        <p:nvGrpSpPr>
          <p:cNvPr id="4" name="Group 2">
            <a:extLst>
              <a:ext uri="{FF2B5EF4-FFF2-40B4-BE49-F238E27FC236}">
                <a16:creationId xmlns:a16="http://schemas.microsoft.com/office/drawing/2014/main" id="{781AF30F-029C-7A78-3D15-9827DC72652F}"/>
              </a:ext>
            </a:extLst>
          </p:cNvPr>
          <p:cNvGrpSpPr>
            <a:grpSpLocks/>
          </p:cNvGrpSpPr>
          <p:nvPr/>
        </p:nvGrpSpPr>
        <p:grpSpPr bwMode="auto">
          <a:xfrm>
            <a:off x="5398346" y="2987040"/>
            <a:ext cx="3246785" cy="1327794"/>
            <a:chOff x="914399" y="2260047"/>
            <a:chExt cx="8172409" cy="3645453"/>
          </a:xfrm>
        </p:grpSpPr>
        <p:sp>
          <p:nvSpPr>
            <p:cNvPr id="5" name="Isosceles Triangle 3">
              <a:extLst>
                <a:ext uri="{FF2B5EF4-FFF2-40B4-BE49-F238E27FC236}">
                  <a16:creationId xmlns:a16="http://schemas.microsoft.com/office/drawing/2014/main" id="{DB2D71BB-BEE2-DD33-8115-47F0B7022C1A}"/>
                </a:ext>
              </a:extLst>
            </p:cNvPr>
            <p:cNvSpPr>
              <a:spLocks noChangeArrowheads="1"/>
            </p:cNvSpPr>
            <p:nvPr/>
          </p:nvSpPr>
          <p:spPr bwMode="auto">
            <a:xfrm>
              <a:off x="3543166" y="4152900"/>
              <a:ext cx="2209800" cy="1752600"/>
            </a:xfrm>
            <a:prstGeom prst="triangle">
              <a:avLst>
                <a:gd name="adj" fmla="val 50000"/>
              </a:avLst>
            </a:prstGeom>
            <a:solidFill>
              <a:srgbClr val="FF0000"/>
            </a:solidFill>
            <a:ln w="9525" algn="ctr">
              <a:solidFill>
                <a:schemeClr val="tx1"/>
              </a:solidFill>
              <a:round/>
              <a:headEnd/>
              <a:tailEnd/>
            </a:ln>
          </p:spPr>
          <p:txBody>
            <a:bodyPr/>
            <a:lstStyle/>
            <a:p>
              <a:pPr defTabSz="685587" eaLnBrk="0" hangingPunct="0"/>
              <a:endParaRPr lang="en-US" sz="1350">
                <a:solidFill>
                  <a:srgbClr val="FFFFFF"/>
                </a:solidFill>
                <a:latin typeface="Arial"/>
              </a:endParaRPr>
            </a:p>
          </p:txBody>
        </p:sp>
        <p:cxnSp>
          <p:nvCxnSpPr>
            <p:cNvPr id="6" name="Straight Connector 5">
              <a:extLst>
                <a:ext uri="{FF2B5EF4-FFF2-40B4-BE49-F238E27FC236}">
                  <a16:creationId xmlns:a16="http://schemas.microsoft.com/office/drawing/2014/main" id="{1D65C07B-6E2F-768F-B556-386AB81F0B7D}"/>
                </a:ext>
              </a:extLst>
            </p:cNvPr>
            <p:cNvCxnSpPr>
              <a:cxnSpLocks noChangeShapeType="1"/>
            </p:cNvCxnSpPr>
            <p:nvPr/>
          </p:nvCxnSpPr>
          <p:spPr bwMode="auto">
            <a:xfrm>
              <a:off x="990600" y="4111625"/>
              <a:ext cx="7086600" cy="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cxnSp>
        <p:sp>
          <p:nvSpPr>
            <p:cNvPr id="7" name="Snip Same Side Corner Rectangle 6">
              <a:extLst>
                <a:ext uri="{FF2B5EF4-FFF2-40B4-BE49-F238E27FC236}">
                  <a16:creationId xmlns:a16="http://schemas.microsoft.com/office/drawing/2014/main" id="{65271F2F-0E5E-00F7-9B30-18F580E2881D}"/>
                </a:ext>
              </a:extLst>
            </p:cNvPr>
            <p:cNvSpPr/>
            <p:nvPr/>
          </p:nvSpPr>
          <p:spPr bwMode="auto">
            <a:xfrm>
              <a:off x="914399" y="2260047"/>
              <a:ext cx="3366834" cy="1851579"/>
            </a:xfrm>
            <a:prstGeom prst="snip2SameRect">
              <a:avLst/>
            </a:prstGeom>
            <a:solidFill>
              <a:schemeClr val="bg2">
                <a:lumMod val="25000"/>
                <a:lumOff val="75000"/>
              </a:schemeClr>
            </a:solidFill>
            <a:ln w="9525" cap="flat" cmpd="sng" algn="ctr">
              <a:solidFill>
                <a:schemeClr val="tx1"/>
              </a:solidFill>
              <a:prstDash val="solid"/>
              <a:round/>
              <a:headEnd type="none" w="med" len="med"/>
              <a:tailEnd type="none" w="med" len="med"/>
            </a:ln>
            <a:effectLst/>
          </p:spPr>
          <p:txBody>
            <a:bodyPr/>
            <a:lstStyle/>
            <a:p>
              <a:pPr defTabSz="685587" eaLnBrk="0">
                <a:defRPr/>
              </a:pPr>
              <a:r>
                <a:rPr lang="en-US" sz="1500" b="1" dirty="0">
                  <a:solidFill>
                    <a:srgbClr val="000514"/>
                  </a:solidFill>
                  <a:latin typeface="Arial" pitchFamily="34" charset="0"/>
                </a:rPr>
                <a:t>Disease Anatomy</a:t>
              </a:r>
              <a:endParaRPr lang="en-US" sz="2100" b="1" dirty="0">
                <a:solidFill>
                  <a:srgbClr val="000514"/>
                </a:solidFill>
                <a:latin typeface="Arial" pitchFamily="34" charset="0"/>
              </a:endParaRPr>
            </a:p>
          </p:txBody>
        </p:sp>
        <p:sp>
          <p:nvSpPr>
            <p:cNvPr id="8" name="Snip Same Side Corner Rectangle 7">
              <a:extLst>
                <a:ext uri="{FF2B5EF4-FFF2-40B4-BE49-F238E27FC236}">
                  <a16:creationId xmlns:a16="http://schemas.microsoft.com/office/drawing/2014/main" id="{1058D120-46A1-C14E-FF3E-856E246D7D5B}"/>
                </a:ext>
              </a:extLst>
            </p:cNvPr>
            <p:cNvSpPr/>
            <p:nvPr/>
          </p:nvSpPr>
          <p:spPr bwMode="auto">
            <a:xfrm>
              <a:off x="4973744" y="2260047"/>
              <a:ext cx="4113064" cy="1851577"/>
            </a:xfrm>
            <a:prstGeom prst="snip2SameRect">
              <a:avLst/>
            </a:prstGeom>
            <a:noFill/>
            <a:ln w="9525" cap="flat" cmpd="sng" algn="ctr">
              <a:solidFill>
                <a:schemeClr val="tx1"/>
              </a:solidFill>
              <a:prstDash val="solid"/>
              <a:round/>
              <a:headEnd type="none" w="med" len="med"/>
              <a:tailEnd type="none" w="med" len="med"/>
            </a:ln>
            <a:effectLst/>
          </p:spPr>
          <p:txBody>
            <a:bodyPr/>
            <a:lstStyle/>
            <a:p>
              <a:pPr algn="ctr" defTabSz="685587" eaLnBrk="0" hangingPunct="0">
                <a:defRPr/>
              </a:pPr>
              <a:r>
                <a:rPr lang="en-US" sz="1500" b="1" dirty="0">
                  <a:solidFill>
                    <a:srgbClr val="000514"/>
                  </a:solidFill>
                  <a:latin typeface="Arial" pitchFamily="34" charset="0"/>
                </a:rPr>
                <a:t>Patient</a:t>
              </a:r>
              <a:r>
                <a:rPr lang="en-US" sz="2100" b="1" dirty="0">
                  <a:solidFill>
                    <a:srgbClr val="000514"/>
                  </a:solidFill>
                  <a:latin typeface="Arial" pitchFamily="34" charset="0"/>
                </a:rPr>
                <a:t> </a:t>
              </a:r>
              <a:r>
                <a:rPr lang="en-US" sz="1500" b="1" dirty="0">
                  <a:solidFill>
                    <a:srgbClr val="000514"/>
                  </a:solidFill>
                  <a:latin typeface="Arial" pitchFamily="34" charset="0"/>
                </a:rPr>
                <a:t>Risk </a:t>
              </a:r>
              <a:br>
                <a:rPr lang="en-US" sz="1500" b="1" dirty="0">
                  <a:solidFill>
                    <a:srgbClr val="000514"/>
                  </a:solidFill>
                  <a:latin typeface="Arial" pitchFamily="34" charset="0"/>
                </a:rPr>
              </a:br>
              <a:r>
                <a:rPr lang="en-US" sz="1500" b="1" dirty="0">
                  <a:solidFill>
                    <a:srgbClr val="000514"/>
                  </a:solidFill>
                  <a:latin typeface="Arial" pitchFamily="34" charset="0"/>
                </a:rPr>
                <a:t>and Preference</a:t>
              </a:r>
              <a:endParaRPr lang="en-US" sz="2100" b="1" dirty="0">
                <a:solidFill>
                  <a:srgbClr val="000514"/>
                </a:solidFill>
                <a:latin typeface="Arial" pitchFamily="34" charset="0"/>
              </a:endParaRPr>
            </a:p>
          </p:txBody>
        </p:sp>
      </p:grpSp>
      <p:sp>
        <p:nvSpPr>
          <p:cNvPr id="9" name="Rectangle 8">
            <a:extLst>
              <a:ext uri="{FF2B5EF4-FFF2-40B4-BE49-F238E27FC236}">
                <a16:creationId xmlns:a16="http://schemas.microsoft.com/office/drawing/2014/main" id="{2BFA4500-8384-3000-2881-A674FA209B22}"/>
              </a:ext>
            </a:extLst>
          </p:cNvPr>
          <p:cNvSpPr/>
          <p:nvPr/>
        </p:nvSpPr>
        <p:spPr>
          <a:xfrm>
            <a:off x="55859" y="2820590"/>
            <a:ext cx="4860540" cy="1568751"/>
          </a:xfrm>
          <a:prstGeom prst="rect">
            <a:avLst/>
          </a:prstGeom>
          <a:noFill/>
          <a:ln w="38100">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9D1456E-C6E3-A115-396C-DB7E0015ACF6}"/>
              </a:ext>
            </a:extLst>
          </p:cNvPr>
          <p:cNvSpPr/>
          <p:nvPr/>
        </p:nvSpPr>
        <p:spPr>
          <a:xfrm>
            <a:off x="5086350" y="2820590"/>
            <a:ext cx="3894364" cy="1568751"/>
          </a:xfrm>
          <a:prstGeom prst="rect">
            <a:avLst/>
          </a:prstGeom>
          <a:noFill/>
          <a:ln w="38100">
            <a:solidFill>
              <a:srgbClr val="EE1D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70D4002-9C09-C2A2-42F8-1BEAE13D8DD6}"/>
              </a:ext>
            </a:extLst>
          </p:cNvPr>
          <p:cNvSpPr txBox="1"/>
          <p:nvPr/>
        </p:nvSpPr>
        <p:spPr>
          <a:xfrm>
            <a:off x="168675" y="2820590"/>
            <a:ext cx="4693209" cy="1754326"/>
          </a:xfrm>
          <a:prstGeom prst="rect">
            <a:avLst/>
          </a:prstGeom>
          <a:noFill/>
        </p:spPr>
        <p:txBody>
          <a:bodyPr wrap="square" rtlCol="0">
            <a:spAutoFit/>
          </a:bodyPr>
          <a:lstStyle/>
          <a:p>
            <a:pPr marL="0" indent="0">
              <a:buNone/>
            </a:pPr>
            <a:r>
              <a:rPr lang="en-CA" sz="1500" b="1" kern="0" dirty="0">
                <a:solidFill>
                  <a:srgbClr val="00B2A9"/>
                </a:solidFill>
                <a:latin typeface="Gill Sans MT" panose="020B0502020104020203" pitchFamily="34" charset="0"/>
                <a:ea typeface="Times New Roman" panose="02020603050405020304" pitchFamily="18" charset="0"/>
                <a:cs typeface="Times New Roman" panose="02020603050405020304" pitchFamily="18" charset="0"/>
              </a:rPr>
              <a:t>Favourable anatomical characteristics of lesions (all relative!)</a:t>
            </a:r>
          </a:p>
          <a:p>
            <a:pPr marL="285750" indent="-285750">
              <a:buFont typeface="Arial" panose="020B0604020202020204" pitchFamily="34" charset="0"/>
              <a:buChar char="•"/>
            </a:pPr>
            <a:r>
              <a:rPr lang="en-CA" sz="1500" kern="0" dirty="0">
                <a:latin typeface="Gill Sans MT" panose="020B0502020104020203" pitchFamily="34" charset="0"/>
                <a:ea typeface="Times New Roman" panose="02020603050405020304" pitchFamily="18" charset="0"/>
                <a:cs typeface="Times New Roman" panose="02020603050405020304" pitchFamily="18" charset="0"/>
              </a:rPr>
              <a:t>short lesion length </a:t>
            </a:r>
          </a:p>
          <a:p>
            <a:pPr marL="285750" indent="-285750">
              <a:buFont typeface="Arial" panose="020B0604020202020204" pitchFamily="34" charset="0"/>
              <a:buChar char="•"/>
            </a:pPr>
            <a:r>
              <a:rPr lang="en-CA" sz="1500" kern="0" dirty="0">
                <a:latin typeface="Gill Sans MT" panose="020B0502020104020203" pitchFamily="34" charset="0"/>
                <a:ea typeface="Times New Roman" panose="02020603050405020304" pitchFamily="18" charset="0"/>
                <a:cs typeface="Times New Roman" panose="02020603050405020304" pitchFamily="18" charset="0"/>
              </a:rPr>
              <a:t>stenosis (vs chronic total occlusions)</a:t>
            </a:r>
          </a:p>
          <a:p>
            <a:pPr marL="285750" indent="-285750">
              <a:buFont typeface="Arial" panose="020B0604020202020204" pitchFamily="34" charset="0"/>
              <a:buChar char="•"/>
            </a:pPr>
            <a:r>
              <a:rPr lang="en-CA" sz="1500" kern="0" dirty="0">
                <a:latin typeface="Gill Sans MT" panose="020B0502020104020203" pitchFamily="34" charset="0"/>
                <a:ea typeface="Times New Roman" panose="02020603050405020304" pitchFamily="18" charset="0"/>
                <a:cs typeface="Times New Roman" panose="02020603050405020304" pitchFamily="18" charset="0"/>
              </a:rPr>
              <a:t>proximal lesions (iliac vs femoropopliteal vs tibial)</a:t>
            </a:r>
          </a:p>
          <a:p>
            <a:pPr marL="285750" indent="-285750">
              <a:buFont typeface="Arial" panose="020B0604020202020204" pitchFamily="34" charset="0"/>
              <a:buChar char="•"/>
            </a:pPr>
            <a:r>
              <a:rPr lang="en-CA" sz="1500" kern="0" dirty="0">
                <a:latin typeface="Gill Sans MT" panose="020B0502020104020203" pitchFamily="34" charset="0"/>
                <a:ea typeface="Times New Roman" panose="02020603050405020304" pitchFamily="18" charset="0"/>
                <a:cs typeface="Times New Roman" panose="02020603050405020304" pitchFamily="18" charset="0"/>
              </a:rPr>
              <a:t>minimal calcification, good distal runoff</a:t>
            </a:r>
          </a:p>
          <a:p>
            <a:endParaRPr lang="en-US" dirty="0"/>
          </a:p>
        </p:txBody>
      </p:sp>
    </p:spTree>
    <p:extLst>
      <p:ext uri="{BB962C8B-B14F-4D97-AF65-F5344CB8AC3E}">
        <p14:creationId xmlns:p14="http://schemas.microsoft.com/office/powerpoint/2010/main" val="1973603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F637-53F3-E04E-E077-164D991F5FEB}"/>
              </a:ext>
            </a:extLst>
          </p:cNvPr>
          <p:cNvSpPr>
            <a:spLocks noGrp="1"/>
          </p:cNvSpPr>
          <p:nvPr>
            <p:ph type="title"/>
          </p:nvPr>
        </p:nvSpPr>
        <p:spPr>
          <a:xfrm>
            <a:off x="-1" y="108191"/>
            <a:ext cx="7492753" cy="810705"/>
          </a:xfrm>
        </p:spPr>
        <p:txBody>
          <a:bodyPr anchor="ctr">
            <a:normAutofit/>
          </a:bodyPr>
          <a:lstStyle/>
          <a:p>
            <a:r>
              <a:rPr lang="en-US" sz="2400" b="1" cap="all" dirty="0">
                <a:solidFill>
                  <a:schemeClr val="tx1"/>
                </a:solidFill>
                <a:ea typeface="+mn-ea"/>
                <a:cs typeface="+mn-cs"/>
              </a:rPr>
              <a:t>Endovascular Revascularization</a:t>
            </a:r>
          </a:p>
        </p:txBody>
      </p:sp>
      <p:pic>
        <p:nvPicPr>
          <p:cNvPr id="5" name="Picture 5" descr="df">
            <a:extLst>
              <a:ext uri="{FF2B5EF4-FFF2-40B4-BE49-F238E27FC236}">
                <a16:creationId xmlns:a16="http://schemas.microsoft.com/office/drawing/2014/main" id="{F67E7384-D35E-5900-FA30-9EC377C1B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38130" y="805774"/>
            <a:ext cx="1228424" cy="3820936"/>
          </a:xfrm>
          <a:prstGeom prst="rect">
            <a:avLst/>
          </a:prstGeom>
          <a:ln>
            <a:noFill/>
          </a:ln>
          <a:effectLst>
            <a:outerShdw blurRad="292100" dist="139700" dir="2700000" algn="tl" rotWithShape="0">
              <a:srgbClr val="333333">
                <a:alpha val="65000"/>
              </a:srgbClr>
            </a:outerShdw>
          </a:effectLst>
        </p:spPr>
      </p:pic>
      <p:sp>
        <p:nvSpPr>
          <p:cNvPr id="6" name="Right Brace 5">
            <a:extLst>
              <a:ext uri="{FF2B5EF4-FFF2-40B4-BE49-F238E27FC236}">
                <a16:creationId xmlns:a16="http://schemas.microsoft.com/office/drawing/2014/main" id="{E2A52D34-0BC2-DE13-DCDD-7C181D09B591}"/>
              </a:ext>
            </a:extLst>
          </p:cNvPr>
          <p:cNvSpPr/>
          <p:nvPr/>
        </p:nvSpPr>
        <p:spPr>
          <a:xfrm>
            <a:off x="1737855" y="1178260"/>
            <a:ext cx="134745" cy="432048"/>
          </a:xfrm>
          <a:prstGeom prst="rightBrace">
            <a:avLst/>
          </a:prstGeom>
          <a:ln w="38100">
            <a:solidFill>
              <a:srgbClr val="00B2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7" name="Right Brace 6">
            <a:extLst>
              <a:ext uri="{FF2B5EF4-FFF2-40B4-BE49-F238E27FC236}">
                <a16:creationId xmlns:a16="http://schemas.microsoft.com/office/drawing/2014/main" id="{240D48B5-21BC-8B7F-D924-F39369EE0004}"/>
              </a:ext>
            </a:extLst>
          </p:cNvPr>
          <p:cNvSpPr/>
          <p:nvPr/>
        </p:nvSpPr>
        <p:spPr>
          <a:xfrm>
            <a:off x="1750062" y="1798140"/>
            <a:ext cx="136866" cy="918102"/>
          </a:xfrm>
          <a:prstGeom prst="rightBrace">
            <a:avLst/>
          </a:prstGeom>
          <a:ln w="38100">
            <a:solidFill>
              <a:srgbClr val="00B2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8" name="Right Brace 7">
            <a:extLst>
              <a:ext uri="{FF2B5EF4-FFF2-40B4-BE49-F238E27FC236}">
                <a16:creationId xmlns:a16="http://schemas.microsoft.com/office/drawing/2014/main" id="{193F7F07-3D8D-ABDF-F724-C51E88DE19E9}"/>
              </a:ext>
            </a:extLst>
          </p:cNvPr>
          <p:cNvSpPr/>
          <p:nvPr/>
        </p:nvSpPr>
        <p:spPr>
          <a:xfrm>
            <a:off x="1748635" y="2990245"/>
            <a:ext cx="136866" cy="918102"/>
          </a:xfrm>
          <a:prstGeom prst="rightBrace">
            <a:avLst/>
          </a:prstGeom>
          <a:ln w="38100">
            <a:solidFill>
              <a:srgbClr val="00B2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a:extLst>
              <a:ext uri="{FF2B5EF4-FFF2-40B4-BE49-F238E27FC236}">
                <a16:creationId xmlns:a16="http://schemas.microsoft.com/office/drawing/2014/main" id="{E316CA48-BF99-6DBB-77DE-061C63BCE6AF}"/>
              </a:ext>
            </a:extLst>
          </p:cNvPr>
          <p:cNvSpPr txBox="1"/>
          <p:nvPr/>
        </p:nvSpPr>
        <p:spPr>
          <a:xfrm>
            <a:off x="1951743" y="1204784"/>
            <a:ext cx="1476276" cy="369332"/>
          </a:xfrm>
          <a:prstGeom prst="rect">
            <a:avLst/>
          </a:prstGeom>
          <a:noFill/>
        </p:spPr>
        <p:txBody>
          <a:bodyPr wrap="square">
            <a:spAutoFit/>
          </a:bodyPr>
          <a:lstStyle/>
          <a:p>
            <a:r>
              <a:rPr lang="en-CA" kern="0" dirty="0">
                <a:ea typeface="Times New Roman" panose="02020603050405020304" pitchFamily="18" charset="0"/>
              </a:rPr>
              <a:t>Aortoiliac</a:t>
            </a:r>
          </a:p>
        </p:txBody>
      </p:sp>
      <p:sp>
        <p:nvSpPr>
          <p:cNvPr id="14" name="Rectangle 13">
            <a:extLst>
              <a:ext uri="{FF2B5EF4-FFF2-40B4-BE49-F238E27FC236}">
                <a16:creationId xmlns:a16="http://schemas.microsoft.com/office/drawing/2014/main" id="{98397C63-5D7B-221F-6C13-A522E10D6313}"/>
              </a:ext>
            </a:extLst>
          </p:cNvPr>
          <p:cNvSpPr/>
          <p:nvPr/>
        </p:nvSpPr>
        <p:spPr>
          <a:xfrm>
            <a:off x="3463857" y="824599"/>
            <a:ext cx="5385318" cy="731732"/>
          </a:xfrm>
          <a:prstGeom prst="rect">
            <a:avLst/>
          </a:prstGeom>
          <a:noFill/>
          <a:ln w="28575">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ECE6BBAF-E257-C1AA-0557-1C1E37122FDB}"/>
              </a:ext>
            </a:extLst>
          </p:cNvPr>
          <p:cNvSpPr/>
          <p:nvPr/>
        </p:nvSpPr>
        <p:spPr>
          <a:xfrm>
            <a:off x="3444538" y="1676640"/>
            <a:ext cx="5404097" cy="1127999"/>
          </a:xfrm>
          <a:prstGeom prst="rect">
            <a:avLst/>
          </a:prstGeom>
          <a:noFill/>
          <a:ln w="28575">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2C73EE9D-0390-7F6A-8A92-3934C71481E9}"/>
              </a:ext>
            </a:extLst>
          </p:cNvPr>
          <p:cNvSpPr/>
          <p:nvPr/>
        </p:nvSpPr>
        <p:spPr>
          <a:xfrm>
            <a:off x="3445020" y="2927166"/>
            <a:ext cx="5385318" cy="1270433"/>
          </a:xfrm>
          <a:prstGeom prst="rect">
            <a:avLst/>
          </a:prstGeom>
          <a:noFill/>
          <a:ln w="28575">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63B098AD-90E5-C770-92E9-859143EF451E}"/>
              </a:ext>
            </a:extLst>
          </p:cNvPr>
          <p:cNvSpPr txBox="1"/>
          <p:nvPr/>
        </p:nvSpPr>
        <p:spPr>
          <a:xfrm>
            <a:off x="3445020" y="867299"/>
            <a:ext cx="5298708" cy="61555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Preferred option, excellent patency rates</a:t>
            </a:r>
          </a:p>
          <a:p>
            <a:pPr marL="742950" lvl="1" indent="-285750">
              <a:buFont typeface="Courier New" panose="02070309020205020404" pitchFamily="49" charset="0"/>
              <a:buChar char="o"/>
            </a:pPr>
            <a:r>
              <a:rPr lang="en-US" sz="1600" dirty="0">
                <a:latin typeface="Gill Sans MT" panose="020B0502020104020203" pitchFamily="34" charset="0"/>
              </a:rPr>
              <a:t>Low incidence of morbidity and mortality  </a:t>
            </a:r>
          </a:p>
        </p:txBody>
      </p:sp>
      <p:sp>
        <p:nvSpPr>
          <p:cNvPr id="13" name="TextBox 12">
            <a:extLst>
              <a:ext uri="{FF2B5EF4-FFF2-40B4-BE49-F238E27FC236}">
                <a16:creationId xmlns:a16="http://schemas.microsoft.com/office/drawing/2014/main" id="{19BE75FA-2255-2E9E-DE9B-1AABE38CA56F}"/>
              </a:ext>
            </a:extLst>
          </p:cNvPr>
          <p:cNvSpPr txBox="1"/>
          <p:nvPr/>
        </p:nvSpPr>
        <p:spPr>
          <a:xfrm>
            <a:off x="3428019" y="1696643"/>
            <a:ext cx="5512747" cy="110799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Multiple techniques available </a:t>
            </a:r>
          </a:p>
          <a:p>
            <a:pPr marL="742950" lvl="1" indent="-285750">
              <a:buFont typeface="Courier New" panose="02070309020205020404" pitchFamily="49" charset="0"/>
              <a:buChar char="o"/>
            </a:pPr>
            <a:r>
              <a:rPr lang="en-US" sz="1600" dirty="0">
                <a:latin typeface="Gill Sans MT" panose="020B0502020104020203" pitchFamily="34" charset="0"/>
              </a:rPr>
              <a:t>Balloon, stent, drug eluting, covered, atherectomy, others</a:t>
            </a:r>
          </a:p>
          <a:p>
            <a:pPr marL="742950" lvl="1" indent="-285750">
              <a:buFont typeface="Courier New" panose="02070309020205020404" pitchFamily="49" charset="0"/>
              <a:buChar char="o"/>
            </a:pPr>
            <a:r>
              <a:rPr lang="en-US" sz="1600" dirty="0">
                <a:latin typeface="Gill Sans MT" panose="020B0502020104020203" pitchFamily="34" charset="0"/>
              </a:rPr>
              <a:t>Recent data for DES patency rates (86%1 </a:t>
            </a:r>
            <a:r>
              <a:rPr lang="en-US" sz="1600" dirty="0" err="1">
                <a:latin typeface="Gill Sans MT" panose="020B0502020104020203" pitchFamily="34" charset="0"/>
              </a:rPr>
              <a:t>yr</a:t>
            </a:r>
            <a:r>
              <a:rPr lang="en-US" sz="1600" dirty="0">
                <a:latin typeface="Gill Sans MT" panose="020B0502020104020203" pitchFamily="34" charset="0"/>
              </a:rPr>
              <a:t>, 66% 5 </a:t>
            </a:r>
            <a:r>
              <a:rPr lang="en-US" sz="1600" dirty="0" err="1">
                <a:latin typeface="Gill Sans MT" panose="020B0502020104020203" pitchFamily="34" charset="0"/>
              </a:rPr>
              <a:t>yrs</a:t>
            </a:r>
            <a:r>
              <a:rPr lang="en-US" sz="1600" dirty="0">
                <a:latin typeface="Gill Sans MT" panose="020B0502020104020203" pitchFamily="34" charset="0"/>
              </a:rPr>
              <a:t>)</a:t>
            </a:r>
          </a:p>
        </p:txBody>
      </p:sp>
      <p:sp>
        <p:nvSpPr>
          <p:cNvPr id="17" name="TextBox 16">
            <a:extLst>
              <a:ext uri="{FF2B5EF4-FFF2-40B4-BE49-F238E27FC236}">
                <a16:creationId xmlns:a16="http://schemas.microsoft.com/office/drawing/2014/main" id="{F2F57F89-3B1A-7F44-FF01-936A70550EE5}"/>
              </a:ext>
            </a:extLst>
          </p:cNvPr>
          <p:cNvSpPr txBox="1"/>
          <p:nvPr/>
        </p:nvSpPr>
        <p:spPr>
          <a:xfrm>
            <a:off x="3444538" y="2998427"/>
            <a:ext cx="5298708" cy="110799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0"/>
              </a:rPr>
              <a:t>High incidence of restenosis</a:t>
            </a:r>
          </a:p>
          <a:p>
            <a:pPr marL="742950" lvl="1" indent="-285750">
              <a:buFont typeface="Courier New" panose="02070309020205020404" pitchFamily="49" charset="0"/>
              <a:buChar char="o"/>
            </a:pPr>
            <a:r>
              <a:rPr lang="en-US" sz="1600" dirty="0">
                <a:latin typeface="Gill Sans MT" panose="020B0502020104020203" pitchFamily="34" charset="0"/>
              </a:rPr>
              <a:t>1</a:t>
            </a:r>
            <a:r>
              <a:rPr lang="en-US" sz="1600" baseline="30000" dirty="0">
                <a:latin typeface="Gill Sans MT" panose="020B0502020104020203" pitchFamily="34" charset="0"/>
              </a:rPr>
              <a:t>0</a:t>
            </a:r>
            <a:r>
              <a:rPr lang="en-US" sz="1600" dirty="0">
                <a:latin typeface="Gill Sans MT" panose="020B0502020104020203" pitchFamily="34" charset="0"/>
              </a:rPr>
              <a:t> patency rates1yr (22% - 92%) </a:t>
            </a:r>
          </a:p>
          <a:p>
            <a:pPr marL="742950" lvl="1" indent="-285750">
              <a:buFont typeface="Courier New" panose="02070309020205020404" pitchFamily="49" charset="0"/>
              <a:buChar char="o"/>
            </a:pPr>
            <a:r>
              <a:rPr lang="en-US" sz="1600" dirty="0">
                <a:latin typeface="Gill Sans MT" panose="020B0502020104020203" pitchFamily="34" charset="0"/>
              </a:rPr>
              <a:t>Limb salvage can be obtained and maintained despite relatively poor vessel patency rates</a:t>
            </a:r>
          </a:p>
        </p:txBody>
      </p:sp>
      <p:sp>
        <p:nvSpPr>
          <p:cNvPr id="18" name="TextBox 17">
            <a:extLst>
              <a:ext uri="{FF2B5EF4-FFF2-40B4-BE49-F238E27FC236}">
                <a16:creationId xmlns:a16="http://schemas.microsoft.com/office/drawing/2014/main" id="{932EE039-5530-31FA-ADDD-28E014C4C7AF}"/>
              </a:ext>
            </a:extLst>
          </p:cNvPr>
          <p:cNvSpPr txBox="1"/>
          <p:nvPr/>
        </p:nvSpPr>
        <p:spPr>
          <a:xfrm>
            <a:off x="1987581" y="2072525"/>
            <a:ext cx="1476276" cy="369332"/>
          </a:xfrm>
          <a:prstGeom prst="rect">
            <a:avLst/>
          </a:prstGeom>
          <a:noFill/>
        </p:spPr>
        <p:txBody>
          <a:bodyPr wrap="square">
            <a:spAutoFit/>
          </a:bodyPr>
          <a:lstStyle/>
          <a:p>
            <a:r>
              <a:rPr lang="en-CA" kern="0" dirty="0" err="1">
                <a:ea typeface="Times New Roman" panose="02020603050405020304" pitchFamily="18" charset="0"/>
              </a:rPr>
              <a:t>Infrainguinal</a:t>
            </a:r>
            <a:endParaRPr lang="en-CA" kern="0" dirty="0">
              <a:ea typeface="Times New Roman" panose="02020603050405020304" pitchFamily="18" charset="0"/>
            </a:endParaRPr>
          </a:p>
        </p:txBody>
      </p:sp>
      <p:sp>
        <p:nvSpPr>
          <p:cNvPr id="19" name="TextBox 18">
            <a:extLst>
              <a:ext uri="{FF2B5EF4-FFF2-40B4-BE49-F238E27FC236}">
                <a16:creationId xmlns:a16="http://schemas.microsoft.com/office/drawing/2014/main" id="{2AC9AE30-A246-4978-7479-4520942F8176}"/>
              </a:ext>
            </a:extLst>
          </p:cNvPr>
          <p:cNvSpPr txBox="1"/>
          <p:nvPr/>
        </p:nvSpPr>
        <p:spPr>
          <a:xfrm>
            <a:off x="1926641" y="3264630"/>
            <a:ext cx="1476276" cy="369332"/>
          </a:xfrm>
          <a:prstGeom prst="rect">
            <a:avLst/>
          </a:prstGeom>
          <a:noFill/>
        </p:spPr>
        <p:txBody>
          <a:bodyPr wrap="square">
            <a:spAutoFit/>
          </a:bodyPr>
          <a:lstStyle/>
          <a:p>
            <a:r>
              <a:rPr lang="en-CA" kern="0" dirty="0" err="1">
                <a:ea typeface="Times New Roman" panose="02020603050405020304" pitchFamily="18" charset="0"/>
              </a:rPr>
              <a:t>Infrapopliteal</a:t>
            </a:r>
            <a:endParaRPr lang="en-CA" kern="0" dirty="0">
              <a:ea typeface="Times New Roman" panose="02020603050405020304" pitchFamily="18" charset="0"/>
            </a:endParaRPr>
          </a:p>
        </p:txBody>
      </p:sp>
    </p:spTree>
    <p:extLst>
      <p:ext uri="{BB962C8B-B14F-4D97-AF65-F5344CB8AC3E}">
        <p14:creationId xmlns:p14="http://schemas.microsoft.com/office/powerpoint/2010/main" val="3923150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7" name="Picture 3" descr="397_9738"/>
          <p:cNvPicPr>
            <a:picLocks noChangeAspect="1" noChangeArrowheads="1"/>
          </p:cNvPicPr>
          <p:nvPr/>
        </p:nvPicPr>
        <p:blipFill>
          <a:blip r:embed="rId2" cstate="email">
            <a:lum contrast="24000"/>
            <a:grayscl/>
            <a:extLst>
              <a:ext uri="{28A0092B-C50C-407E-A947-70E740481C1C}">
                <a14:useLocalDpi xmlns:a14="http://schemas.microsoft.com/office/drawing/2010/main"/>
              </a:ext>
            </a:extLst>
          </a:blip>
          <a:srcRect/>
          <a:stretch>
            <a:fillRect/>
          </a:stretch>
        </p:blipFill>
        <p:spPr bwMode="auto">
          <a:xfrm>
            <a:off x="2728132" y="1166821"/>
            <a:ext cx="2732486" cy="326027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502788" name="Picture 4" descr="397_9739"/>
          <p:cNvPicPr>
            <a:picLocks noChangeAspect="1" noChangeArrowheads="1"/>
          </p:cNvPicPr>
          <p:nvPr/>
        </p:nvPicPr>
        <p:blipFill>
          <a:blip r:embed="rId3" cstate="email">
            <a:lum contrast="12000"/>
            <a:grayscl/>
            <a:extLst>
              <a:ext uri="{28A0092B-C50C-407E-A947-70E740481C1C}">
                <a14:useLocalDpi xmlns:a14="http://schemas.microsoft.com/office/drawing/2010/main"/>
              </a:ext>
            </a:extLst>
          </a:blip>
          <a:srcRect b="-1471"/>
          <a:stretch>
            <a:fillRect/>
          </a:stretch>
        </p:blipFill>
        <p:spPr bwMode="auto">
          <a:xfrm>
            <a:off x="5714955" y="1225999"/>
            <a:ext cx="2598033" cy="326027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02789" name="Oval 5"/>
          <p:cNvSpPr>
            <a:spLocks noChangeArrowheads="1"/>
          </p:cNvSpPr>
          <p:nvPr/>
        </p:nvSpPr>
        <p:spPr bwMode="auto">
          <a:xfrm>
            <a:off x="6287139" y="1481102"/>
            <a:ext cx="971550" cy="1485900"/>
          </a:xfrm>
          <a:prstGeom prst="ellipse">
            <a:avLst/>
          </a:prstGeom>
          <a:noFill/>
          <a:ln w="28575">
            <a:solidFill>
              <a:srgbClr val="00CC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02790" name="Oval 6"/>
          <p:cNvSpPr>
            <a:spLocks noChangeArrowheads="1"/>
          </p:cNvSpPr>
          <p:nvPr/>
        </p:nvSpPr>
        <p:spPr bwMode="auto">
          <a:xfrm>
            <a:off x="3554654" y="1771650"/>
            <a:ext cx="971550" cy="16002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 name="TextBox 2">
            <a:extLst>
              <a:ext uri="{FF2B5EF4-FFF2-40B4-BE49-F238E27FC236}">
                <a16:creationId xmlns:a16="http://schemas.microsoft.com/office/drawing/2014/main" id="{CA317FE7-6F34-96AE-32D1-59BC587DD58F}"/>
              </a:ext>
            </a:extLst>
          </p:cNvPr>
          <p:cNvSpPr txBox="1"/>
          <p:nvPr/>
        </p:nvSpPr>
        <p:spPr>
          <a:xfrm>
            <a:off x="8345878" y="1583952"/>
            <a:ext cx="963287" cy="369332"/>
          </a:xfrm>
          <a:prstGeom prst="rect">
            <a:avLst/>
          </a:prstGeom>
          <a:noFill/>
        </p:spPr>
        <p:txBody>
          <a:bodyPr wrap="square">
            <a:spAutoFit/>
          </a:bodyPr>
          <a:lstStyle/>
          <a:p>
            <a:r>
              <a:rPr lang="en-US" b="1" dirty="0">
                <a:latin typeface="Gill Sans MT" panose="020B0502020104020203" pitchFamily="34" charset="0"/>
              </a:rPr>
              <a:t>POST</a:t>
            </a:r>
          </a:p>
        </p:txBody>
      </p:sp>
      <p:sp>
        <p:nvSpPr>
          <p:cNvPr id="5" name="TextBox 4">
            <a:extLst>
              <a:ext uri="{FF2B5EF4-FFF2-40B4-BE49-F238E27FC236}">
                <a16:creationId xmlns:a16="http://schemas.microsoft.com/office/drawing/2014/main" id="{4F29D374-F489-F507-8C3B-CE238B915519}"/>
              </a:ext>
            </a:extLst>
          </p:cNvPr>
          <p:cNvSpPr txBox="1"/>
          <p:nvPr/>
        </p:nvSpPr>
        <p:spPr>
          <a:xfrm>
            <a:off x="1882853" y="1575442"/>
            <a:ext cx="4572000" cy="369332"/>
          </a:xfrm>
          <a:prstGeom prst="rect">
            <a:avLst/>
          </a:prstGeom>
          <a:noFill/>
        </p:spPr>
        <p:txBody>
          <a:bodyPr wrap="square">
            <a:spAutoFit/>
          </a:bodyPr>
          <a:lstStyle/>
          <a:p>
            <a:pPr defTabSz="685800" hangingPunct="0">
              <a:defRPr/>
            </a:pPr>
            <a:r>
              <a:rPr lang="en-US" b="1" kern="0" dirty="0">
                <a:solidFill>
                  <a:prstClr val="black"/>
                </a:solidFill>
                <a:latin typeface="Gill Sans MT" panose="020B0502020104020203" pitchFamily="34" charset="0"/>
                <a:ea typeface="+mj-ea"/>
                <a:cs typeface="+mj-cs"/>
                <a:sym typeface="Calibri"/>
              </a:rPr>
              <a:t>PRE</a:t>
            </a:r>
            <a:endParaRPr lang="en-US" sz="2100" b="1" kern="0" dirty="0">
              <a:solidFill>
                <a:prstClr val="black"/>
              </a:solidFill>
              <a:latin typeface="Gill Sans MT" panose="020B0502020104020203" pitchFamily="34" charset="0"/>
              <a:ea typeface="+mj-ea"/>
              <a:cs typeface="+mj-cs"/>
              <a:sym typeface="Calibri"/>
            </a:endParaRPr>
          </a:p>
        </p:txBody>
      </p:sp>
      <p:pic>
        <p:nvPicPr>
          <p:cNvPr id="8" name="Picture 7" descr="189190417.jpg">
            <a:extLst>
              <a:ext uri="{FF2B5EF4-FFF2-40B4-BE49-F238E27FC236}">
                <a16:creationId xmlns:a16="http://schemas.microsoft.com/office/drawing/2014/main" id="{350C4CEE-E47E-9C74-1651-047522AAD8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4420" y="918896"/>
            <a:ext cx="1271988" cy="3730417"/>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377EFA7E-0094-0860-A9E7-D5C1FBE0CDF9}"/>
              </a:ext>
            </a:extLst>
          </p:cNvPr>
          <p:cNvSpPr/>
          <p:nvPr/>
        </p:nvSpPr>
        <p:spPr>
          <a:xfrm>
            <a:off x="1019581" y="1399873"/>
            <a:ext cx="606437" cy="81009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a:extLst>
              <a:ext uri="{FF2B5EF4-FFF2-40B4-BE49-F238E27FC236}">
                <a16:creationId xmlns:a16="http://schemas.microsoft.com/office/drawing/2014/main" id="{3332E7B6-C141-E193-F1AC-4FE664A5B7CA}"/>
              </a:ext>
            </a:extLst>
          </p:cNvPr>
          <p:cNvSpPr>
            <a:spLocks noGrp="1"/>
          </p:cNvSpPr>
          <p:nvPr>
            <p:ph type="title"/>
          </p:nvPr>
        </p:nvSpPr>
        <p:spPr>
          <a:xfrm>
            <a:off x="-1" y="108191"/>
            <a:ext cx="7492753" cy="810705"/>
          </a:xfrm>
        </p:spPr>
        <p:txBody>
          <a:bodyPr anchor="ctr">
            <a:normAutofit/>
          </a:bodyPr>
          <a:lstStyle/>
          <a:p>
            <a:r>
              <a:rPr lang="en-US" sz="2400" b="1" cap="all" dirty="0">
                <a:solidFill>
                  <a:schemeClr val="tx1"/>
                </a:solidFill>
                <a:ea typeface="+mn-ea"/>
                <a:cs typeface="+mn-cs"/>
              </a:rPr>
              <a:t>Common iliac stenosis: stent</a:t>
            </a:r>
          </a:p>
        </p:txBody>
      </p:sp>
    </p:spTree>
    <p:extLst>
      <p:ext uri="{BB962C8B-B14F-4D97-AF65-F5344CB8AC3E}">
        <p14:creationId xmlns:p14="http://schemas.microsoft.com/office/powerpoint/2010/main" val="1987637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9" name="Picture 3" descr="397_9733"/>
          <p:cNvPicPr>
            <a:picLocks noChangeAspect="1" noChangeArrowheads="1"/>
          </p:cNvPicPr>
          <p:nvPr/>
        </p:nvPicPr>
        <p:blipFill>
          <a:blip r:embed="rId2" cstate="email">
            <a:lum contrast="42000"/>
            <a:grayscl/>
            <a:extLst>
              <a:ext uri="{28A0092B-C50C-407E-A947-70E740481C1C}">
                <a14:useLocalDpi xmlns:a14="http://schemas.microsoft.com/office/drawing/2010/main"/>
              </a:ext>
            </a:extLst>
          </a:blip>
          <a:srcRect/>
          <a:stretch>
            <a:fillRect/>
          </a:stretch>
        </p:blipFill>
        <p:spPr bwMode="auto">
          <a:xfrm>
            <a:off x="3162618" y="1113498"/>
            <a:ext cx="1391067" cy="346527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510980" name="Picture 4" descr="397_9735"/>
          <p:cNvPicPr>
            <a:picLocks noChangeAspect="1" noChangeArrowheads="1"/>
          </p:cNvPicPr>
          <p:nvPr/>
        </p:nvPicPr>
        <p:blipFill>
          <a:blip r:embed="rId3" cstate="email">
            <a:lum bright="6000" contrast="42000"/>
            <a:grayscl/>
            <a:extLst>
              <a:ext uri="{28A0092B-C50C-407E-A947-70E740481C1C}">
                <a14:useLocalDpi xmlns:a14="http://schemas.microsoft.com/office/drawing/2010/main"/>
              </a:ext>
            </a:extLst>
          </a:blip>
          <a:srcRect/>
          <a:stretch>
            <a:fillRect/>
          </a:stretch>
        </p:blipFill>
        <p:spPr bwMode="auto">
          <a:xfrm>
            <a:off x="5244821" y="1118110"/>
            <a:ext cx="1437702" cy="346066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10981" name="Oval 5"/>
          <p:cNvSpPr>
            <a:spLocks noChangeArrowheads="1"/>
          </p:cNvSpPr>
          <p:nvPr/>
        </p:nvSpPr>
        <p:spPr bwMode="auto">
          <a:xfrm>
            <a:off x="3582136" y="1828800"/>
            <a:ext cx="971550" cy="1828800"/>
          </a:xfrm>
          <a:prstGeom prst="ellipse">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10982" name="Oval 6"/>
          <p:cNvSpPr>
            <a:spLocks noChangeArrowheads="1"/>
          </p:cNvSpPr>
          <p:nvPr/>
        </p:nvSpPr>
        <p:spPr bwMode="auto">
          <a:xfrm>
            <a:off x="5639536" y="1828800"/>
            <a:ext cx="971550" cy="2417136"/>
          </a:xfrm>
          <a:prstGeom prst="ellipse">
            <a:avLst/>
          </a:prstGeom>
          <a:noFill/>
          <a:ln w="38100">
            <a:solidFill>
              <a:srgbClr val="00B05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dirty="0"/>
          </a:p>
        </p:txBody>
      </p:sp>
      <p:sp>
        <p:nvSpPr>
          <p:cNvPr id="3" name="TextBox 2">
            <a:extLst>
              <a:ext uri="{FF2B5EF4-FFF2-40B4-BE49-F238E27FC236}">
                <a16:creationId xmlns:a16="http://schemas.microsoft.com/office/drawing/2014/main" id="{1CD67E5E-32A7-01CB-0FEB-CA8FF29596D8}"/>
              </a:ext>
            </a:extLst>
          </p:cNvPr>
          <p:cNvSpPr txBox="1"/>
          <p:nvPr/>
        </p:nvSpPr>
        <p:spPr>
          <a:xfrm>
            <a:off x="6791424" y="1854993"/>
            <a:ext cx="4572000" cy="415498"/>
          </a:xfrm>
          <a:prstGeom prst="rect">
            <a:avLst/>
          </a:prstGeom>
          <a:noFill/>
        </p:spPr>
        <p:txBody>
          <a:bodyPr wrap="square">
            <a:spAutoFit/>
          </a:bodyPr>
          <a:lstStyle/>
          <a:p>
            <a:pPr defTabSz="685800" hangingPunct="0">
              <a:defRPr/>
            </a:pPr>
            <a:r>
              <a:rPr lang="en-US" sz="2000" b="1" kern="0" dirty="0">
                <a:solidFill>
                  <a:prstClr val="black"/>
                </a:solidFill>
                <a:latin typeface="Gill Sans MT" panose="020B0502020104020203" pitchFamily="34" charset="0"/>
                <a:ea typeface="+mj-ea"/>
                <a:cs typeface="+mj-cs"/>
                <a:sym typeface="Calibri"/>
              </a:rPr>
              <a:t>POST</a:t>
            </a:r>
          </a:p>
        </p:txBody>
      </p:sp>
      <p:sp>
        <p:nvSpPr>
          <p:cNvPr id="5" name="TextBox 4">
            <a:extLst>
              <a:ext uri="{FF2B5EF4-FFF2-40B4-BE49-F238E27FC236}">
                <a16:creationId xmlns:a16="http://schemas.microsoft.com/office/drawing/2014/main" id="{662712DE-4EE7-E095-546E-83C0AA0D8B7E}"/>
              </a:ext>
            </a:extLst>
          </p:cNvPr>
          <p:cNvSpPr txBox="1"/>
          <p:nvPr/>
        </p:nvSpPr>
        <p:spPr>
          <a:xfrm>
            <a:off x="2020644" y="1828800"/>
            <a:ext cx="868377" cy="369332"/>
          </a:xfrm>
          <a:prstGeom prst="rect">
            <a:avLst/>
          </a:prstGeom>
          <a:noFill/>
        </p:spPr>
        <p:txBody>
          <a:bodyPr wrap="square">
            <a:spAutoFit/>
          </a:bodyPr>
          <a:lstStyle/>
          <a:p>
            <a:pPr defTabSz="685800" hangingPunct="0">
              <a:defRPr/>
            </a:pPr>
            <a:r>
              <a:rPr lang="en-US" b="1" kern="0" dirty="0">
                <a:solidFill>
                  <a:prstClr val="black"/>
                </a:solidFill>
                <a:latin typeface="Gill Sans MT" panose="020B0502020104020203" pitchFamily="34" charset="0"/>
                <a:ea typeface="+mj-ea"/>
                <a:cs typeface="+mj-cs"/>
                <a:sym typeface="Calibri"/>
              </a:rPr>
              <a:t>PRE</a:t>
            </a:r>
          </a:p>
        </p:txBody>
      </p:sp>
      <p:pic>
        <p:nvPicPr>
          <p:cNvPr id="6" name="Picture 5" descr="189190417.jpg">
            <a:extLst>
              <a:ext uri="{FF2B5EF4-FFF2-40B4-BE49-F238E27FC236}">
                <a16:creationId xmlns:a16="http://schemas.microsoft.com/office/drawing/2014/main" id="{6B6F7909-AD94-4D08-6D56-874B37823F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2117" y="1113499"/>
            <a:ext cx="1181581" cy="3465274"/>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C531677E-77F4-BCC4-F00B-1A41335C8793}"/>
              </a:ext>
            </a:extLst>
          </p:cNvPr>
          <p:cNvSpPr/>
          <p:nvPr/>
        </p:nvSpPr>
        <p:spPr>
          <a:xfrm>
            <a:off x="582840" y="2031941"/>
            <a:ext cx="606437" cy="81009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a:extLst>
              <a:ext uri="{FF2B5EF4-FFF2-40B4-BE49-F238E27FC236}">
                <a16:creationId xmlns:a16="http://schemas.microsoft.com/office/drawing/2014/main" id="{AD0F8522-3C0A-5BCE-092C-4941DBC8F60D}"/>
              </a:ext>
            </a:extLst>
          </p:cNvPr>
          <p:cNvSpPr>
            <a:spLocks noGrp="1"/>
          </p:cNvSpPr>
          <p:nvPr>
            <p:ph type="title"/>
          </p:nvPr>
        </p:nvSpPr>
        <p:spPr>
          <a:xfrm>
            <a:off x="-1" y="118251"/>
            <a:ext cx="7492753" cy="1005307"/>
          </a:xfrm>
        </p:spPr>
        <p:txBody>
          <a:bodyPr anchor="ctr">
            <a:normAutofit/>
          </a:bodyPr>
          <a:lstStyle/>
          <a:p>
            <a:r>
              <a:rPr lang="en-US" sz="2400" b="1" cap="all" dirty="0">
                <a:solidFill>
                  <a:schemeClr val="tx1"/>
                </a:solidFill>
                <a:ea typeface="+mn-ea"/>
                <a:cs typeface="+mn-cs"/>
              </a:rPr>
              <a:t>Superficial femoral artery stenosis: Stent</a:t>
            </a:r>
          </a:p>
        </p:txBody>
      </p:sp>
    </p:spTree>
    <p:extLst>
      <p:ext uri="{BB962C8B-B14F-4D97-AF65-F5344CB8AC3E}">
        <p14:creationId xmlns:p14="http://schemas.microsoft.com/office/powerpoint/2010/main" val="7066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9" name="Picture 3" descr="397_9736"/>
          <p:cNvPicPr>
            <a:picLocks noChangeAspect="1" noChangeArrowheads="1"/>
          </p:cNvPicPr>
          <p:nvPr/>
        </p:nvPicPr>
        <p:blipFill>
          <a:blip r:embed="rId2" cstate="email">
            <a:lum bright="-24000" contrast="30000"/>
            <a:grayscl/>
            <a:extLst>
              <a:ext uri="{28A0092B-C50C-407E-A947-70E740481C1C}">
                <a14:useLocalDpi xmlns:a14="http://schemas.microsoft.com/office/drawing/2010/main"/>
              </a:ext>
            </a:extLst>
          </a:blip>
          <a:srcRect/>
          <a:stretch>
            <a:fillRect/>
          </a:stretch>
        </p:blipFill>
        <p:spPr bwMode="auto">
          <a:xfrm>
            <a:off x="2854013" y="1163818"/>
            <a:ext cx="2569304" cy="329579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516100" name="Picture 4" descr="397_9737"/>
          <p:cNvPicPr>
            <a:picLocks noChangeAspect="1" noChangeArrowheads="1"/>
          </p:cNvPicPr>
          <p:nvPr/>
        </p:nvPicPr>
        <p:blipFill>
          <a:blip r:embed="rId3" cstate="email">
            <a:lum contrast="12000"/>
            <a:grayscl/>
            <a:extLst>
              <a:ext uri="{28A0092B-C50C-407E-A947-70E740481C1C}">
                <a14:useLocalDpi xmlns:a14="http://schemas.microsoft.com/office/drawing/2010/main"/>
              </a:ext>
            </a:extLst>
          </a:blip>
          <a:srcRect/>
          <a:stretch>
            <a:fillRect/>
          </a:stretch>
        </p:blipFill>
        <p:spPr bwMode="auto">
          <a:xfrm>
            <a:off x="6006121" y="1163818"/>
            <a:ext cx="2269236" cy="329579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16101" name="Oval 5"/>
          <p:cNvSpPr>
            <a:spLocks noChangeArrowheads="1"/>
          </p:cNvSpPr>
          <p:nvPr/>
        </p:nvSpPr>
        <p:spPr bwMode="auto">
          <a:xfrm>
            <a:off x="6559776" y="1505166"/>
            <a:ext cx="1543050" cy="1771650"/>
          </a:xfrm>
          <a:prstGeom prst="ellipse">
            <a:avLst/>
          </a:prstGeom>
          <a:noFill/>
          <a:ln w="38100">
            <a:solidFill>
              <a:srgbClr val="00CC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16102" name="Oval 6"/>
          <p:cNvSpPr>
            <a:spLocks noChangeArrowheads="1"/>
          </p:cNvSpPr>
          <p:nvPr/>
        </p:nvSpPr>
        <p:spPr bwMode="auto">
          <a:xfrm>
            <a:off x="3420767" y="1828800"/>
            <a:ext cx="1714500" cy="1771650"/>
          </a:xfrm>
          <a:prstGeom prst="ellipse">
            <a:avLst/>
          </a:prstGeom>
          <a:noFill/>
          <a:ln w="381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7" name="Rectangle 6"/>
          <p:cNvSpPr/>
          <p:nvPr/>
        </p:nvSpPr>
        <p:spPr>
          <a:xfrm>
            <a:off x="8306930" y="1632592"/>
            <a:ext cx="767133" cy="415498"/>
          </a:xfrm>
          <a:prstGeom prst="rect">
            <a:avLst/>
          </a:prstGeom>
        </p:spPr>
        <p:txBody>
          <a:bodyPr wrap="none">
            <a:spAutoFit/>
          </a:bodyPr>
          <a:lstStyle/>
          <a:p>
            <a:r>
              <a:rPr lang="en-US" sz="2100" b="1" dirty="0"/>
              <a:t>POST</a:t>
            </a:r>
          </a:p>
        </p:txBody>
      </p:sp>
      <p:sp>
        <p:nvSpPr>
          <p:cNvPr id="6" name="TextBox 5">
            <a:extLst>
              <a:ext uri="{FF2B5EF4-FFF2-40B4-BE49-F238E27FC236}">
                <a16:creationId xmlns:a16="http://schemas.microsoft.com/office/drawing/2014/main" id="{3318BAA3-2D43-CE44-86C4-3799F6C41FE3}"/>
              </a:ext>
            </a:extLst>
          </p:cNvPr>
          <p:cNvSpPr txBox="1"/>
          <p:nvPr/>
        </p:nvSpPr>
        <p:spPr>
          <a:xfrm>
            <a:off x="1942872" y="1608569"/>
            <a:ext cx="757042" cy="415498"/>
          </a:xfrm>
          <a:prstGeom prst="rect">
            <a:avLst/>
          </a:prstGeom>
          <a:noFill/>
        </p:spPr>
        <p:txBody>
          <a:bodyPr wrap="square">
            <a:spAutoFit/>
          </a:bodyPr>
          <a:lstStyle/>
          <a:p>
            <a:r>
              <a:rPr lang="en-US" sz="2100" b="1" dirty="0"/>
              <a:t>PRE</a:t>
            </a:r>
          </a:p>
        </p:txBody>
      </p:sp>
      <p:pic>
        <p:nvPicPr>
          <p:cNvPr id="10" name="Picture 9" descr="189190417.jpg">
            <a:extLst>
              <a:ext uri="{FF2B5EF4-FFF2-40B4-BE49-F238E27FC236}">
                <a16:creationId xmlns:a16="http://schemas.microsoft.com/office/drawing/2014/main" id="{BA05FA05-B0B7-B2FC-7293-060426161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5055" y="1163818"/>
            <a:ext cx="1096315" cy="3215212"/>
          </a:xfrm>
          <a:prstGeom prst="rect">
            <a:avLst/>
          </a:prstGeom>
          <a:ln>
            <a:noFill/>
          </a:ln>
          <a:effectLst>
            <a:outerShdw blurRad="292100" dist="139700" dir="2700000" algn="tl" rotWithShape="0">
              <a:srgbClr val="333333">
                <a:alpha val="65000"/>
              </a:srgbClr>
            </a:outerShdw>
          </a:effectLst>
        </p:spPr>
      </p:pic>
      <p:sp>
        <p:nvSpPr>
          <p:cNvPr id="11" name="Oval 10">
            <a:extLst>
              <a:ext uri="{FF2B5EF4-FFF2-40B4-BE49-F238E27FC236}">
                <a16:creationId xmlns:a16="http://schemas.microsoft.com/office/drawing/2014/main" id="{D4F7FDA6-19AA-3119-EBF5-E61A71DE7D26}"/>
              </a:ext>
            </a:extLst>
          </p:cNvPr>
          <p:cNvSpPr/>
          <p:nvPr/>
        </p:nvSpPr>
        <p:spPr>
          <a:xfrm>
            <a:off x="1009891" y="3089423"/>
            <a:ext cx="531480" cy="73751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0E7D7DA2-88DE-9416-898D-69894ADEC9D1}"/>
              </a:ext>
            </a:extLst>
          </p:cNvPr>
          <p:cNvSpPr>
            <a:spLocks noGrp="1"/>
          </p:cNvSpPr>
          <p:nvPr>
            <p:ph type="title"/>
          </p:nvPr>
        </p:nvSpPr>
        <p:spPr>
          <a:xfrm>
            <a:off x="-1" y="118251"/>
            <a:ext cx="7492753" cy="1005307"/>
          </a:xfrm>
        </p:spPr>
        <p:txBody>
          <a:bodyPr anchor="ctr">
            <a:normAutofit/>
          </a:bodyPr>
          <a:lstStyle/>
          <a:p>
            <a:r>
              <a:rPr lang="en-US" sz="2400" b="1" cap="all" dirty="0">
                <a:solidFill>
                  <a:schemeClr val="tx1"/>
                </a:solidFill>
                <a:ea typeface="+mn-ea"/>
                <a:cs typeface="+mn-cs"/>
              </a:rPr>
              <a:t>Tibial stenosis: stent </a:t>
            </a:r>
          </a:p>
        </p:txBody>
      </p:sp>
    </p:spTree>
    <p:extLst>
      <p:ext uri="{BB962C8B-B14F-4D97-AF65-F5344CB8AC3E}">
        <p14:creationId xmlns:p14="http://schemas.microsoft.com/office/powerpoint/2010/main" val="1024982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671FB-7954-1F2D-1AA4-FACC2CDEAED2}"/>
              </a:ext>
            </a:extLst>
          </p:cNvPr>
          <p:cNvSpPr>
            <a:spLocks noGrp="1"/>
          </p:cNvSpPr>
          <p:nvPr>
            <p:ph idx="1"/>
          </p:nvPr>
        </p:nvSpPr>
        <p:spPr>
          <a:xfrm>
            <a:off x="457200" y="1004472"/>
            <a:ext cx="8229600" cy="546884"/>
          </a:xfrm>
        </p:spPr>
        <p:txBody>
          <a:bodyPr/>
          <a:lstStyle/>
          <a:p>
            <a:pPr marL="342900" indent="-342900">
              <a:buFont typeface="Arial" panose="020B0604020202020204" pitchFamily="34" charset="0"/>
              <a:buChar char="•"/>
            </a:pPr>
            <a:r>
              <a:rPr lang="en-CA" sz="1800" b="0" kern="0" dirty="0">
                <a:ea typeface="Times New Roman" panose="02020603050405020304" pitchFamily="18" charset="0"/>
                <a:cs typeface="Times New Roman" panose="02020603050405020304" pitchFamily="18" charset="0"/>
              </a:rPr>
              <a:t>Common femoral and profunda artery lesions are generally </a:t>
            </a:r>
            <a:r>
              <a:rPr lang="en-CA" sz="1800" b="0" u="sng" kern="0" dirty="0">
                <a:ea typeface="Times New Roman" panose="02020603050405020304" pitchFamily="18" charset="0"/>
                <a:cs typeface="Times New Roman" panose="02020603050405020304" pitchFamily="18" charset="0"/>
              </a:rPr>
              <a:t>not</a:t>
            </a:r>
            <a:r>
              <a:rPr lang="en-CA" sz="1800" b="0" kern="0" dirty="0">
                <a:ea typeface="Times New Roman" panose="02020603050405020304" pitchFamily="18" charset="0"/>
                <a:cs typeface="Times New Roman" panose="02020603050405020304" pitchFamily="18" charset="0"/>
              </a:rPr>
              <a:t> considered for standard endovascular therapy.</a:t>
            </a:r>
            <a:endParaRPr lang="en-CA" sz="1800" b="0" kern="0" dirty="0">
              <a:solidFill>
                <a:srgbClr val="0C7DBB"/>
              </a:solidFill>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CA" sz="1800" b="0" kern="0" dirty="0">
                <a:ea typeface="Times New Roman" panose="02020603050405020304" pitchFamily="18" charset="0"/>
                <a:cs typeface="Times New Roman" panose="02020603050405020304" pitchFamily="18" charset="0"/>
              </a:rPr>
              <a:t>Although less invasive, ? limited durability vs. open surgical repair</a:t>
            </a:r>
          </a:p>
          <a:p>
            <a:endParaRPr lang="en-US" sz="2400" dirty="0"/>
          </a:p>
        </p:txBody>
      </p:sp>
      <p:sp>
        <p:nvSpPr>
          <p:cNvPr id="2" name="Title 1">
            <a:extLst>
              <a:ext uri="{FF2B5EF4-FFF2-40B4-BE49-F238E27FC236}">
                <a16:creationId xmlns:a16="http://schemas.microsoft.com/office/drawing/2014/main" id="{1F06D26C-4965-1A72-73CD-0CC3F6E1D9D9}"/>
              </a:ext>
            </a:extLst>
          </p:cNvPr>
          <p:cNvSpPr>
            <a:spLocks noGrp="1"/>
          </p:cNvSpPr>
          <p:nvPr>
            <p:ph type="title"/>
          </p:nvPr>
        </p:nvSpPr>
        <p:spPr>
          <a:xfrm>
            <a:off x="-1" y="181584"/>
            <a:ext cx="8300621" cy="810705"/>
          </a:xfrm>
        </p:spPr>
        <p:txBody>
          <a:bodyPr/>
          <a:lstStyle/>
          <a:p>
            <a:r>
              <a:rPr lang="en-US" sz="2400" b="1" cap="all" dirty="0">
                <a:solidFill>
                  <a:schemeClr val="tx1"/>
                </a:solidFill>
                <a:ea typeface="+mn-ea"/>
                <a:cs typeface="+mn-cs"/>
              </a:rPr>
              <a:t>Endovascular</a:t>
            </a:r>
            <a:r>
              <a:rPr lang="en-US" sz="2400" dirty="0"/>
              <a:t> </a:t>
            </a:r>
            <a:r>
              <a:rPr lang="en-US" sz="2400" b="1" cap="all" dirty="0">
                <a:solidFill>
                  <a:schemeClr val="tx1"/>
                </a:solidFill>
                <a:ea typeface="+mn-ea"/>
                <a:cs typeface="+mn-cs"/>
              </a:rPr>
              <a:t>Revascularization:  Not for CFA </a:t>
            </a:r>
          </a:p>
        </p:txBody>
      </p:sp>
      <p:pic>
        <p:nvPicPr>
          <p:cNvPr id="4" name="Picture 3">
            <a:extLst>
              <a:ext uri="{FF2B5EF4-FFF2-40B4-BE49-F238E27FC236}">
                <a16:creationId xmlns:a16="http://schemas.microsoft.com/office/drawing/2014/main" id="{DAEA2031-613E-0C92-6037-BB015E1E5EE5}"/>
              </a:ext>
            </a:extLst>
          </p:cNvPr>
          <p:cNvPicPr>
            <a:picLocks noChangeAspect="1"/>
          </p:cNvPicPr>
          <p:nvPr/>
        </p:nvPicPr>
        <p:blipFill>
          <a:blip r:embed="rId2"/>
          <a:stretch>
            <a:fillRect/>
          </a:stretch>
        </p:blipFill>
        <p:spPr>
          <a:xfrm>
            <a:off x="6468561" y="2206914"/>
            <a:ext cx="1434788" cy="220717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FE18DBD-6751-C3E4-FFC8-9740BB4F43DD}"/>
              </a:ext>
            </a:extLst>
          </p:cNvPr>
          <p:cNvPicPr>
            <a:picLocks noChangeAspect="1"/>
          </p:cNvPicPr>
          <p:nvPr/>
        </p:nvPicPr>
        <p:blipFill>
          <a:blip r:embed="rId3"/>
          <a:stretch>
            <a:fillRect/>
          </a:stretch>
        </p:blipFill>
        <p:spPr>
          <a:xfrm>
            <a:off x="935943" y="2064443"/>
            <a:ext cx="1955766" cy="2492120"/>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C85900D1-3EAE-4A4F-C7A3-7C85E9DE8C0C}"/>
              </a:ext>
            </a:extLst>
          </p:cNvPr>
          <p:cNvSpPr/>
          <p:nvPr/>
        </p:nvSpPr>
        <p:spPr>
          <a:xfrm>
            <a:off x="2050547" y="3074454"/>
            <a:ext cx="702078" cy="702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537830D7-C6E0-0324-CC35-EB35EBEEFBC4}"/>
              </a:ext>
            </a:extLst>
          </p:cNvPr>
          <p:cNvSpPr/>
          <p:nvPr/>
        </p:nvSpPr>
        <p:spPr>
          <a:xfrm>
            <a:off x="1211748" y="3093597"/>
            <a:ext cx="702078" cy="702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ECA8D1E8-5D93-C318-3156-1DC6A49FCD85}"/>
              </a:ext>
            </a:extLst>
          </p:cNvPr>
          <p:cNvSpPr txBox="1"/>
          <p:nvPr/>
        </p:nvSpPr>
        <p:spPr>
          <a:xfrm>
            <a:off x="1032282" y="4200130"/>
            <a:ext cx="2126801" cy="300082"/>
          </a:xfrm>
          <a:prstGeom prst="rect">
            <a:avLst/>
          </a:prstGeom>
          <a:solidFill>
            <a:srgbClr val="00B2A9"/>
          </a:solidFill>
          <a:ln>
            <a:solidFill>
              <a:srgbClr val="00B2A9"/>
            </a:solidFill>
          </a:ln>
        </p:spPr>
        <p:txBody>
          <a:bodyPr wrap="none" rtlCol="0">
            <a:spAutoFit/>
          </a:bodyPr>
          <a:lstStyle/>
          <a:p>
            <a:r>
              <a:rPr lang="en-US" sz="1350" dirty="0">
                <a:solidFill>
                  <a:schemeClr val="bg1"/>
                </a:solidFill>
              </a:rPr>
              <a:t>Femoral Endarterectomies  </a:t>
            </a:r>
          </a:p>
        </p:txBody>
      </p:sp>
      <p:pic>
        <p:nvPicPr>
          <p:cNvPr id="8" name="Picture 3">
            <a:extLst>
              <a:ext uri="{FF2B5EF4-FFF2-40B4-BE49-F238E27FC236}">
                <a16:creationId xmlns:a16="http://schemas.microsoft.com/office/drawing/2014/main" id="{69AC8245-925B-A5B6-46C8-1F6A42C19EEA}"/>
              </a:ext>
            </a:extLst>
          </p:cNvPr>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a:xfrm>
            <a:off x="3789697" y="2155522"/>
            <a:ext cx="1513622" cy="2277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Striped Right Arrow 12">
            <a:extLst>
              <a:ext uri="{FF2B5EF4-FFF2-40B4-BE49-F238E27FC236}">
                <a16:creationId xmlns:a16="http://schemas.microsoft.com/office/drawing/2014/main" id="{ACF6B889-DDDD-1113-DB68-93CFF48107AD}"/>
              </a:ext>
            </a:extLst>
          </p:cNvPr>
          <p:cNvSpPr/>
          <p:nvPr/>
        </p:nvSpPr>
        <p:spPr>
          <a:xfrm>
            <a:off x="3104004" y="3093597"/>
            <a:ext cx="549895" cy="288243"/>
          </a:xfrm>
          <a:prstGeom prst="stripedRightArrow">
            <a:avLst/>
          </a:prstGeom>
          <a:solidFill>
            <a:srgbClr val="00DED3"/>
          </a:solid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Striped Right Arrow 13">
            <a:extLst>
              <a:ext uri="{FF2B5EF4-FFF2-40B4-BE49-F238E27FC236}">
                <a16:creationId xmlns:a16="http://schemas.microsoft.com/office/drawing/2014/main" id="{BA8738DC-4D76-7D60-3BEB-C896274A508C}"/>
              </a:ext>
            </a:extLst>
          </p:cNvPr>
          <p:cNvSpPr/>
          <p:nvPr/>
        </p:nvSpPr>
        <p:spPr>
          <a:xfrm>
            <a:off x="5455402" y="3116548"/>
            <a:ext cx="861076" cy="288243"/>
          </a:xfrm>
          <a:prstGeom prst="stripedRightArrow">
            <a:avLst/>
          </a:prstGeom>
          <a:solidFill>
            <a:srgbClr val="00DED3"/>
          </a:solid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37239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
            <a:extLst>
              <a:ext uri="{FF2B5EF4-FFF2-40B4-BE49-F238E27FC236}">
                <a16:creationId xmlns:a16="http://schemas.microsoft.com/office/drawing/2014/main" id="{0B5881A9-0B09-E4C5-1C68-0F547EB4677A}"/>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414476" y="994299"/>
            <a:ext cx="1087798" cy="357673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D31D1F-F96A-A5C6-FD1D-C64D499E6076}"/>
              </a:ext>
            </a:extLst>
          </p:cNvPr>
          <p:cNvSpPr>
            <a:spLocks noGrp="1"/>
          </p:cNvSpPr>
          <p:nvPr>
            <p:ph type="title"/>
          </p:nvPr>
        </p:nvSpPr>
        <p:spPr>
          <a:xfrm>
            <a:off x="0" y="312669"/>
            <a:ext cx="8291744" cy="810705"/>
          </a:xfrm>
        </p:spPr>
        <p:txBody>
          <a:bodyPr>
            <a:noAutofit/>
          </a:bodyPr>
          <a:lstStyle/>
          <a:p>
            <a:r>
              <a:rPr lang="en-US" altLang="en-US" sz="2400" b="1" cap="all" dirty="0">
                <a:solidFill>
                  <a:schemeClr val="tx1"/>
                </a:solidFill>
                <a:ea typeface="+mn-ea"/>
                <a:cs typeface="+mn-cs"/>
              </a:rPr>
              <a:t>Open surgical revascularization (Proximal to distal)</a:t>
            </a:r>
            <a:br>
              <a:rPr lang="en-US" altLang="en-US" sz="2400" b="0" dirty="0"/>
            </a:br>
            <a:endParaRPr lang="en-US" sz="2400" b="0" dirty="0"/>
          </a:p>
        </p:txBody>
      </p:sp>
      <p:sp>
        <p:nvSpPr>
          <p:cNvPr id="8" name="TextBox 7">
            <a:extLst>
              <a:ext uri="{FF2B5EF4-FFF2-40B4-BE49-F238E27FC236}">
                <a16:creationId xmlns:a16="http://schemas.microsoft.com/office/drawing/2014/main" id="{AFB97F94-98EE-557F-D1D5-430B5B093C92}"/>
              </a:ext>
            </a:extLst>
          </p:cNvPr>
          <p:cNvSpPr txBox="1"/>
          <p:nvPr/>
        </p:nvSpPr>
        <p:spPr>
          <a:xfrm>
            <a:off x="829893" y="3847621"/>
            <a:ext cx="860906" cy="577081"/>
          </a:xfrm>
          <a:prstGeom prst="rect">
            <a:avLst/>
          </a:prstGeom>
          <a:noFill/>
        </p:spPr>
        <p:txBody>
          <a:bodyPr wrap="square">
            <a:spAutoFit/>
          </a:bodyPr>
          <a:lstStyle/>
          <a:p>
            <a:r>
              <a:rPr lang="en-US" sz="1050" dirty="0">
                <a:solidFill>
                  <a:schemeClr val="bg1"/>
                </a:solidFill>
              </a:rPr>
              <a:t>Vein harvest</a:t>
            </a:r>
          </a:p>
          <a:p>
            <a:r>
              <a:rPr lang="en-US" sz="1050" dirty="0">
                <a:solidFill>
                  <a:schemeClr val="bg1"/>
                </a:solidFill>
              </a:rPr>
              <a:t>Below-knee popliteal</a:t>
            </a:r>
          </a:p>
        </p:txBody>
      </p:sp>
      <p:sp>
        <p:nvSpPr>
          <p:cNvPr id="10" name="TextBox 9">
            <a:extLst>
              <a:ext uri="{FF2B5EF4-FFF2-40B4-BE49-F238E27FC236}">
                <a16:creationId xmlns:a16="http://schemas.microsoft.com/office/drawing/2014/main" id="{F8FF863B-AAAC-4901-3855-CE0A16FA3CA5}"/>
              </a:ext>
            </a:extLst>
          </p:cNvPr>
          <p:cNvSpPr txBox="1"/>
          <p:nvPr/>
        </p:nvSpPr>
        <p:spPr>
          <a:xfrm>
            <a:off x="1905353" y="1124429"/>
            <a:ext cx="7043338" cy="1643527"/>
          </a:xfrm>
          <a:prstGeom prst="rect">
            <a:avLst/>
          </a:prstGeom>
          <a:noFill/>
          <a:ln>
            <a:solidFill>
              <a:schemeClr val="tx1"/>
            </a:solidFill>
          </a:ln>
        </p:spPr>
        <p:txBody>
          <a:bodyPr wrap="square">
            <a:spAutoFit/>
          </a:bodyPr>
          <a:lstStyle/>
          <a:p>
            <a:pPr>
              <a:lnSpc>
                <a:spcPct val="90000"/>
              </a:lnSpc>
            </a:pPr>
            <a:r>
              <a:rPr lang="en-US" altLang="en-US" sz="1600" dirty="0">
                <a:latin typeface="Gill Sans MT" panose="020B0502020104020203" pitchFamily="34" charset="0"/>
              </a:rPr>
              <a:t>Aorto-iliac			           </a:t>
            </a:r>
            <a:r>
              <a:rPr lang="en-US" altLang="en-US" sz="1600" dirty="0" err="1">
                <a:latin typeface="Gill Sans MT" panose="020B0502020104020203" pitchFamily="34" charset="0"/>
              </a:rPr>
              <a:t>Aortobifemoral</a:t>
            </a:r>
            <a:r>
              <a:rPr lang="en-US" altLang="en-US" sz="1600" dirty="0">
                <a:latin typeface="Gill Sans MT" panose="020B0502020104020203" pitchFamily="34" charset="0"/>
              </a:rPr>
              <a:t>; Axillofemoral</a:t>
            </a:r>
          </a:p>
          <a:p>
            <a:pPr>
              <a:lnSpc>
                <a:spcPct val="90000"/>
              </a:lnSpc>
            </a:pPr>
            <a:r>
              <a:rPr lang="en-US" altLang="en-US" sz="1600" dirty="0">
                <a:latin typeface="Gill Sans MT" panose="020B0502020104020203" pitchFamily="34" charset="0"/>
              </a:rPr>
              <a:t>Iliac 				           </a:t>
            </a:r>
            <a:r>
              <a:rPr lang="en-US" altLang="en-US" sz="1600" dirty="0" err="1">
                <a:latin typeface="Gill Sans MT" panose="020B0502020104020203" pitchFamily="34" charset="0"/>
              </a:rPr>
              <a:t>Femoro</a:t>
            </a:r>
            <a:r>
              <a:rPr lang="en-US" altLang="en-US" sz="1600" dirty="0">
                <a:latin typeface="Gill Sans MT" panose="020B0502020104020203" pitchFamily="34" charset="0"/>
              </a:rPr>
              <a:t>-femoral, </a:t>
            </a:r>
            <a:r>
              <a:rPr lang="en-US" altLang="en-US" sz="1600" dirty="0" err="1">
                <a:latin typeface="Gill Sans MT" panose="020B0502020104020203" pitchFamily="34" charset="0"/>
              </a:rPr>
              <a:t>ilio</a:t>
            </a:r>
            <a:r>
              <a:rPr lang="en-US" altLang="en-US" sz="1600" dirty="0">
                <a:latin typeface="Gill Sans MT" panose="020B0502020104020203" pitchFamily="34" charset="0"/>
              </a:rPr>
              <a:t> femoral</a:t>
            </a:r>
          </a:p>
          <a:p>
            <a:pPr>
              <a:lnSpc>
                <a:spcPct val="90000"/>
              </a:lnSpc>
            </a:pPr>
            <a:r>
              <a:rPr lang="en-US" altLang="en-US" sz="1600" dirty="0">
                <a:latin typeface="Gill Sans MT" panose="020B0502020104020203" pitchFamily="34" charset="0"/>
              </a:rPr>
              <a:t>Common Femoral (CFA)	   Endarterectomy			</a:t>
            </a:r>
          </a:p>
          <a:p>
            <a:pPr>
              <a:lnSpc>
                <a:spcPct val="90000"/>
              </a:lnSpc>
            </a:pPr>
            <a:br>
              <a:rPr lang="en-US" altLang="en-US" sz="1600" dirty="0">
                <a:latin typeface="Gill Sans MT" panose="020B0502020104020203" pitchFamily="34" charset="0"/>
              </a:rPr>
            </a:br>
            <a:r>
              <a:rPr lang="en-US" altLang="en-US" sz="1600" dirty="0">
                <a:latin typeface="Gill Sans MT" panose="020B0502020104020203" pitchFamily="34" charset="0"/>
              </a:rPr>
              <a:t>Femoral to    Popliteal	   </a:t>
            </a:r>
            <a:r>
              <a:rPr lang="en-US" altLang="en-US" sz="1600" dirty="0" err="1">
                <a:latin typeface="Gill Sans MT" panose="020B0502020104020203" pitchFamily="34" charset="0"/>
              </a:rPr>
              <a:t>Femoro</a:t>
            </a:r>
            <a:r>
              <a:rPr lang="en-US" altLang="en-US" sz="1600" dirty="0">
                <a:latin typeface="Gill Sans MT" panose="020B0502020104020203" pitchFamily="34" charset="0"/>
              </a:rPr>
              <a:t> Popliteal ( Above or Below)</a:t>
            </a:r>
            <a:br>
              <a:rPr lang="en-US" altLang="en-US" sz="1600" dirty="0">
                <a:latin typeface="Gill Sans MT" panose="020B0502020104020203" pitchFamily="34" charset="0"/>
              </a:rPr>
            </a:br>
            <a:r>
              <a:rPr lang="en-US" altLang="en-US" sz="1600" dirty="0">
                <a:latin typeface="Gill Sans MT" panose="020B0502020104020203" pitchFamily="34" charset="0"/>
              </a:rPr>
              <a:t>		    Tibial	 	   </a:t>
            </a:r>
            <a:r>
              <a:rPr lang="en-US" altLang="en-US" sz="1600" dirty="0" err="1">
                <a:latin typeface="Gill Sans MT" panose="020B0502020104020203" pitchFamily="34" charset="0"/>
              </a:rPr>
              <a:t>Femoro</a:t>
            </a:r>
            <a:r>
              <a:rPr lang="en-US" altLang="en-US" sz="1600" dirty="0">
                <a:latin typeface="Gill Sans MT" panose="020B0502020104020203" pitchFamily="34" charset="0"/>
              </a:rPr>
              <a:t>- Anterior Tibial/Posterior Tibial/Peroneal,</a:t>
            </a:r>
            <a:br>
              <a:rPr lang="en-US" altLang="en-US" sz="1600" dirty="0">
                <a:latin typeface="Gill Sans MT" panose="020B0502020104020203" pitchFamily="34" charset="0"/>
              </a:rPr>
            </a:br>
            <a:r>
              <a:rPr lang="en-US" altLang="en-US" sz="1600" dirty="0">
                <a:latin typeface="Gill Sans MT" panose="020B0502020104020203" pitchFamily="34" charset="0"/>
              </a:rPr>
              <a:t>		    Pedal 		   DP, PT/Plantar</a:t>
            </a:r>
            <a:r>
              <a:rPr lang="en-US" altLang="en-US" sz="1350" dirty="0">
                <a:latin typeface="Gill Sans MT" panose="020B0502020104020203" pitchFamily="34" charset="0"/>
              </a:rPr>
              <a:t>	</a:t>
            </a:r>
          </a:p>
        </p:txBody>
      </p:sp>
      <p:sp>
        <p:nvSpPr>
          <p:cNvPr id="12" name="TextBox 11">
            <a:extLst>
              <a:ext uri="{FF2B5EF4-FFF2-40B4-BE49-F238E27FC236}">
                <a16:creationId xmlns:a16="http://schemas.microsoft.com/office/drawing/2014/main" id="{7ED700E1-12E0-636C-23D3-C893B896FE3C}"/>
              </a:ext>
            </a:extLst>
          </p:cNvPr>
          <p:cNvSpPr txBox="1"/>
          <p:nvPr/>
        </p:nvSpPr>
        <p:spPr>
          <a:xfrm>
            <a:off x="1905352" y="2816704"/>
            <a:ext cx="6956818" cy="1569660"/>
          </a:xfrm>
          <a:prstGeom prst="rect">
            <a:avLst/>
          </a:prstGeom>
          <a:noFill/>
          <a:ln>
            <a:solidFill>
              <a:schemeClr val="tx1"/>
            </a:solidFill>
          </a:ln>
        </p:spPr>
        <p:txBody>
          <a:bodyPr wrap="square">
            <a:spAutoFit/>
          </a:bodyPr>
          <a:lstStyle/>
          <a:p>
            <a:r>
              <a:rPr lang="en-US" altLang="en-US" sz="1600" dirty="0">
                <a:latin typeface="Gill Sans MT" panose="020B0502020104020203" pitchFamily="34" charset="0"/>
              </a:rPr>
              <a:t>Conduits </a:t>
            </a:r>
          </a:p>
          <a:p>
            <a:pPr marL="285750" indent="-285750">
              <a:buFont typeface="Arial" panose="020B0604020202020204" pitchFamily="34" charset="0"/>
              <a:buChar char="•"/>
            </a:pPr>
            <a:r>
              <a:rPr lang="en-US" altLang="en-US" sz="1600" dirty="0">
                <a:latin typeface="Gill Sans MT" panose="020B0502020104020203" pitchFamily="34" charset="0"/>
              </a:rPr>
              <a:t>Autogenous </a:t>
            </a:r>
          </a:p>
          <a:p>
            <a:pPr marL="285750" indent="-285750">
              <a:buFont typeface="Arial" panose="020B0604020202020204" pitchFamily="34" charset="0"/>
              <a:buChar char="•"/>
            </a:pPr>
            <a:r>
              <a:rPr lang="en-US" altLang="en-US" sz="1600" dirty="0">
                <a:latin typeface="Gill Sans MT" panose="020B0502020104020203" pitchFamily="34" charset="0"/>
              </a:rPr>
              <a:t>Greater Saphenous Vein   •    Ipsilateral, contralateral				</a:t>
            </a:r>
          </a:p>
          <a:p>
            <a:pPr marL="285750" indent="-285750">
              <a:buFont typeface="Arial" panose="020B0604020202020204" pitchFamily="34" charset="0"/>
              <a:buChar char="•"/>
            </a:pPr>
            <a:r>
              <a:rPr lang="en-US" altLang="en-US" sz="1600" dirty="0">
                <a:latin typeface="Gill Sans MT" panose="020B0502020104020203" pitchFamily="34" charset="0"/>
              </a:rPr>
              <a:t>Reverse or In-situ </a:t>
            </a:r>
          </a:p>
          <a:p>
            <a:pPr marL="285750" indent="-285750">
              <a:buFont typeface="Arial" panose="020B0604020202020204" pitchFamily="34" charset="0"/>
              <a:buChar char="•"/>
            </a:pPr>
            <a:r>
              <a:rPr lang="en-US" altLang="en-US" sz="1600" dirty="0">
                <a:latin typeface="Gill Sans MT" panose="020B0502020104020203" pitchFamily="34" charset="0"/>
              </a:rPr>
              <a:t>Arm veins  		          •    Basilic ,Cephalic</a:t>
            </a:r>
          </a:p>
          <a:p>
            <a:pPr marL="285750" indent="-285750">
              <a:buFont typeface="Arial" panose="020B0604020202020204" pitchFamily="34" charset="0"/>
              <a:buChar char="•"/>
            </a:pPr>
            <a:r>
              <a:rPr lang="en-US" altLang="en-US" sz="1600" dirty="0">
                <a:latin typeface="Gill Sans MT" panose="020B0502020104020203" pitchFamily="34" charset="0"/>
              </a:rPr>
              <a:t>Prosthetic (PTFE, Dacron , others)</a:t>
            </a:r>
            <a:endParaRPr lang="en-US" altLang="en-US" sz="1350" dirty="0">
              <a:latin typeface="Gill Sans MT" panose="020B0502020104020203" pitchFamily="34" charset="0"/>
            </a:endParaRPr>
          </a:p>
        </p:txBody>
      </p:sp>
      <p:pic>
        <p:nvPicPr>
          <p:cNvPr id="6" name="Picture 4">
            <a:extLst>
              <a:ext uri="{FF2B5EF4-FFF2-40B4-BE49-F238E27FC236}">
                <a16:creationId xmlns:a16="http://schemas.microsoft.com/office/drawing/2014/main" id="{F3610DFC-9913-41FF-C08A-092350E57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430382" y="3618235"/>
            <a:ext cx="1431788" cy="835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CB9B67E4-2073-EE6A-8A8F-0434E107B362}"/>
              </a:ext>
            </a:extLst>
          </p:cNvPr>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6640851" y="2775043"/>
            <a:ext cx="1299873" cy="917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Right Arrow 4">
            <a:extLst>
              <a:ext uri="{FF2B5EF4-FFF2-40B4-BE49-F238E27FC236}">
                <a16:creationId xmlns:a16="http://schemas.microsoft.com/office/drawing/2014/main" id="{D46023F4-F1B1-7A0A-7AA4-DC3CCE9C811B}"/>
              </a:ext>
            </a:extLst>
          </p:cNvPr>
          <p:cNvSpPr/>
          <p:nvPr/>
        </p:nvSpPr>
        <p:spPr>
          <a:xfrm>
            <a:off x="7152450" y="3618235"/>
            <a:ext cx="810090" cy="244955"/>
          </a:xfrm>
          <a:prstGeom prst="rightArrow">
            <a:avLst/>
          </a:prstGeom>
          <a:solidFill>
            <a:srgbClr val="00DED3"/>
          </a:solid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26509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BCD1-AAE7-A6EE-3142-832413CE2FBE}"/>
              </a:ext>
            </a:extLst>
          </p:cNvPr>
          <p:cNvSpPr>
            <a:spLocks noGrp="1"/>
          </p:cNvSpPr>
          <p:nvPr>
            <p:ph type="title"/>
          </p:nvPr>
        </p:nvSpPr>
        <p:spPr>
          <a:xfrm>
            <a:off x="628650" y="1578769"/>
            <a:ext cx="7693819" cy="2107407"/>
          </a:xfrm>
        </p:spPr>
        <p:txBody>
          <a:bodyPr/>
          <a:lstStyle/>
          <a:p>
            <a:pPr algn="ctr"/>
            <a:r>
              <a:rPr lang="en-US" sz="1600" b="0" i="0" dirty="0">
                <a:effectLst/>
              </a:rPr>
              <a:t>We extend our respect to all First Nations, Inuit and Métis peoples for their valuable </a:t>
            </a:r>
            <a:br>
              <a:rPr lang="en-US" sz="1600" b="0" i="0" dirty="0">
                <a:effectLst/>
              </a:rPr>
            </a:br>
            <a:r>
              <a:rPr lang="en-US" sz="1600" b="0" i="0" dirty="0">
                <a:effectLst/>
              </a:rPr>
              <a:t>past and present contributions to this land we call Canada.</a:t>
            </a:r>
            <a:br>
              <a:rPr lang="en-US" sz="1600" b="0" i="0" dirty="0">
                <a:effectLst/>
              </a:rPr>
            </a:br>
            <a:br>
              <a:rPr lang="en-US" sz="1600" dirty="0"/>
            </a:br>
            <a:r>
              <a:rPr lang="en-US" sz="1600" b="0" i="0" dirty="0">
                <a:effectLst/>
              </a:rPr>
              <a:t>We acknowledge the Indigenous Peoples of all the lands that we are each on today, and reaffirm our commitment and responsibility as individuals, to improving relationships between nations and to collaborating in a spirit of reconciliation.</a:t>
            </a:r>
            <a:endParaRPr lang="en-US" sz="1600" dirty="0"/>
          </a:p>
        </p:txBody>
      </p:sp>
    </p:spTree>
    <p:extLst>
      <p:ext uri="{BB962C8B-B14F-4D97-AF65-F5344CB8AC3E}">
        <p14:creationId xmlns:p14="http://schemas.microsoft.com/office/powerpoint/2010/main" val="3446721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09C86-6BA4-B6AA-71C7-D2C633CBEE20}"/>
              </a:ext>
            </a:extLst>
          </p:cNvPr>
          <p:cNvPicPr>
            <a:picLocks noChangeAspect="1"/>
          </p:cNvPicPr>
          <p:nvPr/>
        </p:nvPicPr>
        <p:blipFill>
          <a:blip r:embed="rId3"/>
          <a:stretch>
            <a:fillRect/>
          </a:stretch>
        </p:blipFill>
        <p:spPr>
          <a:xfrm>
            <a:off x="7388281" y="733030"/>
            <a:ext cx="1360625" cy="379791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D1B1D9C-0BB0-3796-BFCB-5B5C5B3913B4}"/>
              </a:ext>
            </a:extLst>
          </p:cNvPr>
          <p:cNvPicPr>
            <a:picLocks noChangeAspect="1"/>
          </p:cNvPicPr>
          <p:nvPr/>
        </p:nvPicPr>
        <p:blipFill>
          <a:blip r:embed="rId4"/>
          <a:stretch>
            <a:fillRect/>
          </a:stretch>
        </p:blipFill>
        <p:spPr>
          <a:xfrm>
            <a:off x="485666" y="740588"/>
            <a:ext cx="2070133" cy="379791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D2B234A-3224-B37E-C9E1-DA49EF47264F}"/>
              </a:ext>
            </a:extLst>
          </p:cNvPr>
          <p:cNvSpPr>
            <a:spLocks noGrp="1"/>
          </p:cNvSpPr>
          <p:nvPr>
            <p:ph type="title"/>
          </p:nvPr>
        </p:nvSpPr>
        <p:spPr>
          <a:xfrm>
            <a:off x="-1" y="117259"/>
            <a:ext cx="7494079" cy="810705"/>
          </a:xfrm>
        </p:spPr>
        <p:txBody>
          <a:bodyPr/>
          <a:lstStyle/>
          <a:p>
            <a:r>
              <a:rPr lang="en-US" altLang="en-US" sz="2400" b="1" cap="all" dirty="0">
                <a:solidFill>
                  <a:schemeClr val="tx1"/>
                </a:solidFill>
                <a:ea typeface="+mn-ea"/>
                <a:cs typeface="+mn-cs"/>
              </a:rPr>
              <a:t>Open surgical revascularization</a:t>
            </a:r>
            <a:endParaRPr lang="en-US" sz="2400" b="1" cap="all" dirty="0">
              <a:solidFill>
                <a:schemeClr val="tx1"/>
              </a:solidFill>
              <a:ea typeface="+mn-ea"/>
              <a:cs typeface="+mn-cs"/>
            </a:endParaRPr>
          </a:p>
        </p:txBody>
      </p:sp>
      <p:sp>
        <p:nvSpPr>
          <p:cNvPr id="5" name="TextBox 4">
            <a:extLst>
              <a:ext uri="{FF2B5EF4-FFF2-40B4-BE49-F238E27FC236}">
                <a16:creationId xmlns:a16="http://schemas.microsoft.com/office/drawing/2014/main" id="{C10367A6-820D-4C9E-B2A9-F21EAB4EE031}"/>
              </a:ext>
            </a:extLst>
          </p:cNvPr>
          <p:cNvSpPr txBox="1"/>
          <p:nvPr/>
        </p:nvSpPr>
        <p:spPr>
          <a:xfrm>
            <a:off x="2195736" y="1906756"/>
            <a:ext cx="2376264" cy="300082"/>
          </a:xfrm>
          <a:prstGeom prst="rect">
            <a:avLst/>
          </a:prstGeom>
          <a:solidFill>
            <a:srgbClr val="00B2A9"/>
          </a:solidFill>
          <a:ln>
            <a:solidFill>
              <a:srgbClr val="00B2A9"/>
            </a:solidFill>
          </a:ln>
        </p:spPr>
        <p:txBody>
          <a:bodyPr wrap="square">
            <a:spAutoFit/>
          </a:bodyPr>
          <a:lstStyle/>
          <a:p>
            <a:r>
              <a:rPr lang="en-US" sz="1350" dirty="0">
                <a:solidFill>
                  <a:schemeClr val="bg1"/>
                </a:solidFill>
                <a:latin typeface="Gill Sans MT" panose="020B0502020104020203" pitchFamily="34" charset="0"/>
              </a:rPr>
              <a:t>(</a:t>
            </a:r>
            <a:r>
              <a:rPr lang="en-US" sz="1350" dirty="0" err="1">
                <a:solidFill>
                  <a:schemeClr val="bg1"/>
                </a:solidFill>
                <a:latin typeface="Gill Sans MT" panose="020B0502020104020203" pitchFamily="34" charset="0"/>
              </a:rPr>
              <a:t>Aortofemoral</a:t>
            </a:r>
            <a:r>
              <a:rPr lang="en-US" sz="1350" dirty="0">
                <a:solidFill>
                  <a:schemeClr val="bg1"/>
                </a:solidFill>
                <a:latin typeface="Gill Sans MT" panose="020B0502020104020203" pitchFamily="34" charset="0"/>
              </a:rPr>
              <a:t> 90% at 5 years)</a:t>
            </a:r>
          </a:p>
        </p:txBody>
      </p:sp>
      <p:sp>
        <p:nvSpPr>
          <p:cNvPr id="7" name="TextBox 6">
            <a:extLst>
              <a:ext uri="{FF2B5EF4-FFF2-40B4-BE49-F238E27FC236}">
                <a16:creationId xmlns:a16="http://schemas.microsoft.com/office/drawing/2014/main" id="{87053ECA-02CD-26D0-8DCE-3DD54DE1FC75}"/>
              </a:ext>
            </a:extLst>
          </p:cNvPr>
          <p:cNvSpPr txBox="1"/>
          <p:nvPr/>
        </p:nvSpPr>
        <p:spPr>
          <a:xfrm>
            <a:off x="4866085" y="1451641"/>
            <a:ext cx="2831969" cy="715581"/>
          </a:xfrm>
          <a:prstGeom prst="rect">
            <a:avLst/>
          </a:prstGeom>
          <a:solidFill>
            <a:srgbClr val="00B2A9"/>
          </a:solidFill>
          <a:ln>
            <a:solidFill>
              <a:srgbClr val="00B2A9"/>
            </a:solidFill>
          </a:ln>
        </p:spPr>
        <p:txBody>
          <a:bodyPr wrap="square">
            <a:spAutoFit/>
          </a:bodyPr>
          <a:lstStyle/>
          <a:p>
            <a:r>
              <a:rPr lang="en-US" sz="1350" dirty="0">
                <a:solidFill>
                  <a:schemeClr val="bg1"/>
                </a:solidFill>
                <a:latin typeface="Gill Sans MT" panose="020B0502020104020203" pitchFamily="34" charset="0"/>
              </a:rPr>
              <a:t>Lower but acceptable 5-yr patency </a:t>
            </a:r>
          </a:p>
          <a:p>
            <a:r>
              <a:rPr lang="en-US" sz="1350" dirty="0">
                <a:solidFill>
                  <a:schemeClr val="bg1"/>
                </a:solidFill>
                <a:latin typeface="Gill Sans MT" panose="020B0502020104020203" pitchFamily="34" charset="0"/>
              </a:rPr>
              <a:t>femoral-femoral(60%-80%)  </a:t>
            </a:r>
          </a:p>
          <a:p>
            <a:r>
              <a:rPr lang="en-US" sz="1350" dirty="0" err="1">
                <a:solidFill>
                  <a:schemeClr val="bg1"/>
                </a:solidFill>
                <a:latin typeface="Gill Sans MT" panose="020B0502020104020203" pitchFamily="34" charset="0"/>
              </a:rPr>
              <a:t>axillo</a:t>
            </a:r>
            <a:r>
              <a:rPr lang="en-US" sz="1350" dirty="0">
                <a:solidFill>
                  <a:schemeClr val="bg1"/>
                </a:solidFill>
                <a:latin typeface="Gill Sans MT" panose="020B0502020104020203" pitchFamily="34" charset="0"/>
              </a:rPr>
              <a:t>-femoral bypasses (80%)</a:t>
            </a:r>
          </a:p>
        </p:txBody>
      </p:sp>
      <p:sp>
        <p:nvSpPr>
          <p:cNvPr id="11" name="TextBox 10">
            <a:extLst>
              <a:ext uri="{FF2B5EF4-FFF2-40B4-BE49-F238E27FC236}">
                <a16:creationId xmlns:a16="http://schemas.microsoft.com/office/drawing/2014/main" id="{7F4A9220-D86D-0B09-FF67-9742E444EF2B}"/>
              </a:ext>
            </a:extLst>
          </p:cNvPr>
          <p:cNvSpPr txBox="1"/>
          <p:nvPr/>
        </p:nvSpPr>
        <p:spPr>
          <a:xfrm>
            <a:off x="2091341" y="2665326"/>
            <a:ext cx="3878709" cy="507831"/>
          </a:xfrm>
          <a:prstGeom prst="rect">
            <a:avLst/>
          </a:prstGeom>
          <a:solidFill>
            <a:srgbClr val="00B2A9"/>
          </a:solidFill>
          <a:ln>
            <a:solidFill>
              <a:srgbClr val="00B2A9"/>
            </a:solidFill>
          </a:ln>
        </p:spPr>
        <p:txBody>
          <a:bodyPr wrap="square">
            <a:spAutoFit/>
          </a:bodyPr>
          <a:lstStyle/>
          <a:p>
            <a:r>
              <a:rPr lang="en-US" sz="1350" dirty="0">
                <a:solidFill>
                  <a:schemeClr val="bg1"/>
                </a:solidFill>
                <a:latin typeface="Gill Sans MT" panose="020B0502020104020203" pitchFamily="34" charset="0"/>
              </a:rPr>
              <a:t>Bypass patency is generally highest with autogenous (saphenous or other) vein grafts. (60%-80%) 5 years</a:t>
            </a:r>
          </a:p>
        </p:txBody>
      </p:sp>
      <p:sp>
        <p:nvSpPr>
          <p:cNvPr id="6" name="Left Arrow 5">
            <a:extLst>
              <a:ext uri="{FF2B5EF4-FFF2-40B4-BE49-F238E27FC236}">
                <a16:creationId xmlns:a16="http://schemas.microsoft.com/office/drawing/2014/main" id="{14278330-90C6-657F-0F97-492E1771532A}"/>
              </a:ext>
            </a:extLst>
          </p:cNvPr>
          <p:cNvSpPr/>
          <p:nvPr/>
        </p:nvSpPr>
        <p:spPr>
          <a:xfrm>
            <a:off x="8623641" y="1385923"/>
            <a:ext cx="239703" cy="158023"/>
          </a:xfrm>
          <a:prstGeom prst="leftArrow">
            <a:avLst/>
          </a:prstGeom>
          <a:solidFill>
            <a:srgbClr val="00DED3"/>
          </a:solid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eft Arrow 7">
            <a:extLst>
              <a:ext uri="{FF2B5EF4-FFF2-40B4-BE49-F238E27FC236}">
                <a16:creationId xmlns:a16="http://schemas.microsoft.com/office/drawing/2014/main" id="{3C2019EF-FE97-2C2B-143E-CC9B3DA9BD5B}"/>
              </a:ext>
            </a:extLst>
          </p:cNvPr>
          <p:cNvSpPr/>
          <p:nvPr/>
        </p:nvSpPr>
        <p:spPr>
          <a:xfrm>
            <a:off x="8629054" y="2196838"/>
            <a:ext cx="239703" cy="158023"/>
          </a:xfrm>
          <a:prstGeom prst="leftArrow">
            <a:avLst/>
          </a:prstGeom>
          <a:solidFill>
            <a:srgbClr val="00DED3"/>
          </a:solid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Left Arrow 8">
            <a:extLst>
              <a:ext uri="{FF2B5EF4-FFF2-40B4-BE49-F238E27FC236}">
                <a16:creationId xmlns:a16="http://schemas.microsoft.com/office/drawing/2014/main" id="{CECE44AF-379F-BAC8-5809-090ACF8970E4}"/>
              </a:ext>
            </a:extLst>
          </p:cNvPr>
          <p:cNvSpPr/>
          <p:nvPr/>
        </p:nvSpPr>
        <p:spPr>
          <a:xfrm>
            <a:off x="1639149" y="2840231"/>
            <a:ext cx="239703" cy="158023"/>
          </a:xfrm>
          <a:prstGeom prst="leftArrow">
            <a:avLst/>
          </a:prstGeom>
          <a:solidFill>
            <a:srgbClr val="00DED3"/>
          </a:solid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Left Arrow 9">
            <a:extLst>
              <a:ext uri="{FF2B5EF4-FFF2-40B4-BE49-F238E27FC236}">
                <a16:creationId xmlns:a16="http://schemas.microsoft.com/office/drawing/2014/main" id="{858958BB-B82B-DF93-7C4A-35D38C8DD1E5}"/>
              </a:ext>
            </a:extLst>
          </p:cNvPr>
          <p:cNvSpPr/>
          <p:nvPr/>
        </p:nvSpPr>
        <p:spPr>
          <a:xfrm>
            <a:off x="1778786" y="1977786"/>
            <a:ext cx="239703" cy="158023"/>
          </a:xfrm>
          <a:prstGeom prst="leftArrow">
            <a:avLst/>
          </a:prstGeom>
          <a:solidFill>
            <a:srgbClr val="00DED3"/>
          </a:solid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11017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671FB-7954-1F2D-1AA4-FACC2CDEAED2}"/>
              </a:ext>
            </a:extLst>
          </p:cNvPr>
          <p:cNvSpPr>
            <a:spLocks noGrp="1"/>
          </p:cNvSpPr>
          <p:nvPr>
            <p:ph idx="1"/>
          </p:nvPr>
        </p:nvSpPr>
        <p:spPr>
          <a:xfrm>
            <a:off x="457200" y="1132683"/>
            <a:ext cx="8229600" cy="546884"/>
          </a:xfrm>
        </p:spPr>
        <p:txBody>
          <a:bodyPr>
            <a:noAutofit/>
          </a:bodyPr>
          <a:lstStyle/>
          <a:p>
            <a:pPr marL="171450" indent="-171450" defTabSz="685800">
              <a:lnSpc>
                <a:spcPct val="90000"/>
              </a:lnSpc>
              <a:spcBef>
                <a:spcPts val="750"/>
              </a:spcBef>
              <a:buFont typeface="Arial" panose="020B0604020202020204" pitchFamily="34" charset="0"/>
              <a:buChar char="•"/>
              <a:defRPr/>
            </a:pPr>
            <a:r>
              <a:rPr lang="en-CA" sz="1600" b="0" kern="0" dirty="0">
                <a:solidFill>
                  <a:prstClr val="black"/>
                </a:solidFill>
                <a:ea typeface="Times New Roman" panose="02020603050405020304" pitchFamily="18" charset="0"/>
                <a:cs typeface="Times New Roman" panose="02020603050405020304" pitchFamily="18" charset="0"/>
              </a:rPr>
              <a:t>Where endovascular treatment alone might be insufficient or is not anatomically feasible</a:t>
            </a:r>
          </a:p>
          <a:p>
            <a:pPr marL="171450" indent="-171450" defTabSz="685800">
              <a:lnSpc>
                <a:spcPct val="90000"/>
              </a:lnSpc>
              <a:spcBef>
                <a:spcPts val="750"/>
              </a:spcBef>
              <a:buFont typeface="Arial" panose="020B0604020202020204" pitchFamily="34" charset="0"/>
              <a:buChar char="•"/>
              <a:defRPr/>
            </a:pPr>
            <a:r>
              <a:rPr lang="en-CA" sz="1600" b="0" kern="0" dirty="0">
                <a:solidFill>
                  <a:prstClr val="black"/>
                </a:solidFill>
                <a:ea typeface="Times New Roman" panose="02020603050405020304" pitchFamily="18" charset="0"/>
                <a:cs typeface="Times New Roman" panose="02020603050405020304" pitchFamily="18" charset="0"/>
              </a:rPr>
              <a:t>Angioplasty with or without stent is performed proximal or distal to a surgical bypass or endarterectomy to optimize inflow or outflow (limiting surgical exposure and operative time) </a:t>
            </a:r>
          </a:p>
          <a:p>
            <a:endParaRPr lang="en-US" sz="1600" b="0" dirty="0"/>
          </a:p>
        </p:txBody>
      </p:sp>
      <p:sp>
        <p:nvSpPr>
          <p:cNvPr id="2" name="Title 1">
            <a:extLst>
              <a:ext uri="{FF2B5EF4-FFF2-40B4-BE49-F238E27FC236}">
                <a16:creationId xmlns:a16="http://schemas.microsoft.com/office/drawing/2014/main" id="{1F06D26C-4965-1A72-73CD-0CC3F6E1D9D9}"/>
              </a:ext>
            </a:extLst>
          </p:cNvPr>
          <p:cNvSpPr>
            <a:spLocks noGrp="1"/>
          </p:cNvSpPr>
          <p:nvPr>
            <p:ph type="title"/>
          </p:nvPr>
        </p:nvSpPr>
        <p:spPr>
          <a:xfrm>
            <a:off x="0" y="340627"/>
            <a:ext cx="8486539" cy="810705"/>
          </a:xfrm>
        </p:spPr>
        <p:txBody>
          <a:bodyPr>
            <a:noAutofit/>
          </a:bodyPr>
          <a:lstStyle/>
          <a:p>
            <a:r>
              <a:rPr lang="en-CA" sz="2400" b="1" cap="all" dirty="0">
                <a:solidFill>
                  <a:schemeClr val="tx1"/>
                </a:solidFill>
                <a:ea typeface="+mn-ea"/>
                <a:cs typeface="+mn-cs"/>
              </a:rPr>
              <a:t>Hybrid procedures:</a:t>
            </a:r>
            <a:br>
              <a:rPr lang="en-CA" sz="2400" b="1" cap="all" dirty="0">
                <a:solidFill>
                  <a:schemeClr val="tx1"/>
                </a:solidFill>
                <a:ea typeface="+mn-ea"/>
                <a:cs typeface="+mn-cs"/>
              </a:rPr>
            </a:br>
            <a:r>
              <a:rPr lang="en-CA" sz="2400" b="1" cap="all" dirty="0">
                <a:solidFill>
                  <a:schemeClr val="tx1"/>
                </a:solidFill>
                <a:ea typeface="+mn-ea"/>
                <a:cs typeface="+mn-cs"/>
              </a:rPr>
              <a:t>Concurrent endovascular + open revascularization techniques</a:t>
            </a:r>
            <a:br>
              <a:rPr lang="en-CA" sz="2400" kern="100" dirty="0">
                <a:solidFill>
                  <a:prstClr val="black"/>
                </a:solidFill>
                <a:latin typeface="+mn-lt"/>
                <a:ea typeface="Calibri" panose="020F0502020204030204" pitchFamily="34" charset="0"/>
                <a:cs typeface="Times New Roman" panose="02020603050405020304" pitchFamily="18" charset="0"/>
              </a:rPr>
            </a:br>
            <a:endParaRPr lang="en-US" sz="2400" dirty="0">
              <a:latin typeface="+mn-lt"/>
            </a:endParaRPr>
          </a:p>
        </p:txBody>
      </p:sp>
      <p:pic>
        <p:nvPicPr>
          <p:cNvPr id="4" name="Picture 3">
            <a:extLst>
              <a:ext uri="{FF2B5EF4-FFF2-40B4-BE49-F238E27FC236}">
                <a16:creationId xmlns:a16="http://schemas.microsoft.com/office/drawing/2014/main" id="{DAEA2031-613E-0C92-6037-BB015E1E5EE5}"/>
              </a:ext>
            </a:extLst>
          </p:cNvPr>
          <p:cNvPicPr>
            <a:picLocks noChangeAspect="1"/>
          </p:cNvPicPr>
          <p:nvPr/>
        </p:nvPicPr>
        <p:blipFill>
          <a:blip r:embed="rId2"/>
          <a:stretch>
            <a:fillRect/>
          </a:stretch>
        </p:blipFill>
        <p:spPr>
          <a:xfrm>
            <a:off x="3554403" y="2062674"/>
            <a:ext cx="1674433" cy="257583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FE18DBD-6751-C3E4-FFC8-9740BB4F43DD}"/>
              </a:ext>
            </a:extLst>
          </p:cNvPr>
          <p:cNvPicPr>
            <a:picLocks noChangeAspect="1"/>
          </p:cNvPicPr>
          <p:nvPr/>
        </p:nvPicPr>
        <p:blipFill>
          <a:blip r:embed="rId3"/>
          <a:stretch>
            <a:fillRect/>
          </a:stretch>
        </p:blipFill>
        <p:spPr>
          <a:xfrm>
            <a:off x="876354" y="2062674"/>
            <a:ext cx="2021460" cy="257583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4A9A80F-89C2-346A-8796-2297F22FD5A4}"/>
              </a:ext>
            </a:extLst>
          </p:cNvPr>
          <p:cNvPicPr>
            <a:picLocks noChangeAspect="1"/>
          </p:cNvPicPr>
          <p:nvPr/>
        </p:nvPicPr>
        <p:blipFill>
          <a:blip r:embed="rId4"/>
          <a:stretch>
            <a:fillRect/>
          </a:stretch>
        </p:blipFill>
        <p:spPr>
          <a:xfrm>
            <a:off x="5706126" y="2020878"/>
            <a:ext cx="1646046" cy="2422430"/>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C85900D1-3EAE-4A4F-C7A3-7C85E9DE8C0C}"/>
              </a:ext>
            </a:extLst>
          </p:cNvPr>
          <p:cNvSpPr/>
          <p:nvPr/>
        </p:nvSpPr>
        <p:spPr>
          <a:xfrm>
            <a:off x="2050547" y="3074454"/>
            <a:ext cx="702078" cy="702078"/>
          </a:xfrm>
          <a:prstGeom prst="ellipse">
            <a:avLst/>
          </a:prstGeom>
          <a:noFill/>
          <a:ln w="38100">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68BE7BAF-36FE-2AAC-9E87-57A5A632C379}"/>
              </a:ext>
            </a:extLst>
          </p:cNvPr>
          <p:cNvSpPr/>
          <p:nvPr/>
        </p:nvSpPr>
        <p:spPr>
          <a:xfrm>
            <a:off x="6248824" y="2713239"/>
            <a:ext cx="702078" cy="702078"/>
          </a:xfrm>
          <a:prstGeom prst="ellipse">
            <a:avLst/>
          </a:prstGeom>
          <a:noFill/>
          <a:ln w="38100">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537830D7-C6E0-0324-CC35-EB35EBEEFBC4}"/>
              </a:ext>
            </a:extLst>
          </p:cNvPr>
          <p:cNvSpPr/>
          <p:nvPr/>
        </p:nvSpPr>
        <p:spPr>
          <a:xfrm>
            <a:off x="1211748" y="3093597"/>
            <a:ext cx="702078" cy="702078"/>
          </a:xfrm>
          <a:prstGeom prst="ellipse">
            <a:avLst/>
          </a:prstGeom>
          <a:noFill/>
          <a:ln w="38100">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ECA8D1E8-5D93-C318-3156-1DC6A49FCD85}"/>
              </a:ext>
            </a:extLst>
          </p:cNvPr>
          <p:cNvSpPr txBox="1"/>
          <p:nvPr/>
        </p:nvSpPr>
        <p:spPr>
          <a:xfrm>
            <a:off x="1032282" y="4200130"/>
            <a:ext cx="2126801" cy="300082"/>
          </a:xfrm>
          <a:prstGeom prst="rect">
            <a:avLst/>
          </a:prstGeom>
          <a:solidFill>
            <a:srgbClr val="00B2A9"/>
          </a:solidFill>
          <a:ln>
            <a:solidFill>
              <a:srgbClr val="00B2A9"/>
            </a:solidFill>
          </a:ln>
        </p:spPr>
        <p:txBody>
          <a:bodyPr wrap="none" rtlCol="0">
            <a:spAutoFit/>
          </a:bodyPr>
          <a:lstStyle/>
          <a:p>
            <a:r>
              <a:rPr lang="en-US" sz="1350" dirty="0">
                <a:solidFill>
                  <a:schemeClr val="bg1"/>
                </a:solidFill>
              </a:rPr>
              <a:t>Femoral Endarterectomies  </a:t>
            </a:r>
          </a:p>
        </p:txBody>
      </p:sp>
      <p:sp>
        <p:nvSpPr>
          <p:cNvPr id="12" name="TextBox 11">
            <a:extLst>
              <a:ext uri="{FF2B5EF4-FFF2-40B4-BE49-F238E27FC236}">
                <a16:creationId xmlns:a16="http://schemas.microsoft.com/office/drawing/2014/main" id="{DFC45539-7373-8BD9-D452-9D6A2F1DCD1C}"/>
              </a:ext>
            </a:extLst>
          </p:cNvPr>
          <p:cNvSpPr txBox="1"/>
          <p:nvPr/>
        </p:nvSpPr>
        <p:spPr>
          <a:xfrm>
            <a:off x="6671816" y="2351317"/>
            <a:ext cx="862538" cy="300082"/>
          </a:xfrm>
          <a:prstGeom prst="rect">
            <a:avLst/>
          </a:prstGeom>
          <a:solidFill>
            <a:srgbClr val="00B2A9"/>
          </a:solidFill>
          <a:ln>
            <a:solidFill>
              <a:srgbClr val="00B2A9"/>
            </a:solidFill>
          </a:ln>
        </p:spPr>
        <p:txBody>
          <a:bodyPr wrap="square" rtlCol="0">
            <a:spAutoFit/>
          </a:bodyPr>
          <a:lstStyle/>
          <a:p>
            <a:r>
              <a:rPr lang="en-US" sz="1350" dirty="0">
                <a:solidFill>
                  <a:schemeClr val="bg1"/>
                </a:solidFill>
              </a:rPr>
              <a:t>Iliac stent</a:t>
            </a:r>
          </a:p>
        </p:txBody>
      </p:sp>
      <p:sp>
        <p:nvSpPr>
          <p:cNvPr id="8" name="Right Arrow 7">
            <a:extLst>
              <a:ext uri="{FF2B5EF4-FFF2-40B4-BE49-F238E27FC236}">
                <a16:creationId xmlns:a16="http://schemas.microsoft.com/office/drawing/2014/main" id="{7BA0E6F9-D0FB-1EAB-A8B0-E70B0DACD02B}"/>
              </a:ext>
            </a:extLst>
          </p:cNvPr>
          <p:cNvSpPr/>
          <p:nvPr/>
        </p:nvSpPr>
        <p:spPr>
          <a:xfrm>
            <a:off x="2897814" y="3327834"/>
            <a:ext cx="888445" cy="276999"/>
          </a:xfrm>
          <a:prstGeom prst="rightArrow">
            <a:avLst/>
          </a:prstGeom>
          <a:solidFill>
            <a:srgbClr val="00DED3"/>
          </a:solidFill>
          <a:ln>
            <a:solidFill>
              <a:srgbClr val="00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96363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14B8289-1A1B-61BE-B42B-DEA7697B7BB6}"/>
              </a:ext>
            </a:extLst>
          </p:cNvPr>
          <p:cNvPicPr>
            <a:picLocks noGrp="1" noChangeAspect="1"/>
          </p:cNvPicPr>
          <p:nvPr>
            <p:ph idx="1"/>
          </p:nvPr>
        </p:nvPicPr>
        <p:blipFill>
          <a:blip r:embed="rId2"/>
          <a:stretch>
            <a:fillRect/>
          </a:stretch>
        </p:blipFill>
        <p:spPr>
          <a:xfrm>
            <a:off x="2827805" y="305076"/>
            <a:ext cx="4124658" cy="4174476"/>
          </a:xfrm>
          <a:prstGeom prst="rect">
            <a:avLst/>
          </a:prstGeom>
        </p:spPr>
      </p:pic>
      <p:pic>
        <p:nvPicPr>
          <p:cNvPr id="4" name="Picture 6" descr="1">
            <a:extLst>
              <a:ext uri="{FF2B5EF4-FFF2-40B4-BE49-F238E27FC236}">
                <a16:creationId xmlns:a16="http://schemas.microsoft.com/office/drawing/2014/main" id="{3141D20A-5621-91E6-2D03-F5D9D26133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983867" y="215025"/>
            <a:ext cx="1321026" cy="43364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69732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A8DF1F-6334-D9EC-3314-51934F046403}"/>
              </a:ext>
            </a:extLst>
          </p:cNvPr>
          <p:cNvPicPr>
            <a:picLocks noChangeAspect="1"/>
          </p:cNvPicPr>
          <p:nvPr/>
        </p:nvPicPr>
        <p:blipFill>
          <a:blip r:embed="rId3"/>
          <a:stretch>
            <a:fillRect/>
          </a:stretch>
        </p:blipFill>
        <p:spPr>
          <a:xfrm>
            <a:off x="654200" y="783770"/>
            <a:ext cx="1968946" cy="361227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BBC07C7-4B7A-8E20-960B-F8EF7B1B1D23}"/>
              </a:ext>
            </a:extLst>
          </p:cNvPr>
          <p:cNvPicPr>
            <a:picLocks noChangeAspect="1"/>
          </p:cNvPicPr>
          <p:nvPr/>
        </p:nvPicPr>
        <p:blipFill rotWithShape="1">
          <a:blip r:embed="rId4"/>
          <a:srcRect l="1823" t="6671" r="6727"/>
          <a:stretch/>
        </p:blipFill>
        <p:spPr>
          <a:xfrm>
            <a:off x="2955471" y="852595"/>
            <a:ext cx="5534329" cy="3438309"/>
          </a:xfrm>
          <a:prstGeom prst="rect">
            <a:avLst/>
          </a:prstGeom>
          <a:ln>
            <a:solidFill>
              <a:schemeClr val="tx1"/>
            </a:solidFill>
          </a:ln>
        </p:spPr>
      </p:pic>
    </p:spTree>
    <p:extLst>
      <p:ext uri="{BB962C8B-B14F-4D97-AF65-F5344CB8AC3E}">
        <p14:creationId xmlns:p14="http://schemas.microsoft.com/office/powerpoint/2010/main" val="1896645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CHOOSING BETWEEN SURGICAL AND ENDOVASCULAR PROCEDURES </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57200" y="3505648"/>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Charles de </a:t>
            </a:r>
            <a:r>
              <a:rPr lang="en-US" sz="2000" dirty="0" err="1"/>
              <a:t>Mestral</a:t>
            </a:r>
            <a:r>
              <a:rPr lang="en-US" sz="2000" dirty="0"/>
              <a:t> MD, FRCSC</a:t>
            </a:r>
          </a:p>
          <a:p>
            <a:r>
              <a:rPr lang="en-US" sz="2000" dirty="0"/>
              <a:t> </a:t>
            </a:r>
          </a:p>
        </p:txBody>
      </p:sp>
    </p:spTree>
    <p:extLst>
      <p:ext uri="{BB962C8B-B14F-4D97-AF65-F5344CB8AC3E}">
        <p14:creationId xmlns:p14="http://schemas.microsoft.com/office/powerpoint/2010/main" val="2221980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62131" y="202146"/>
            <a:ext cx="8229600" cy="546884"/>
          </a:xfrm>
        </p:spPr>
        <p:txBody>
          <a:bodyPr/>
          <a:lstStyle/>
          <a:p>
            <a:r>
              <a:rPr lang="en-US" sz="2400" dirty="0"/>
              <a:t>LEARNING</a:t>
            </a:r>
            <a:r>
              <a:rPr lang="en-US" sz="3200" dirty="0"/>
              <a:t> </a:t>
            </a:r>
            <a:r>
              <a:rPr lang="en-US" sz="2400" dirty="0"/>
              <a:t>OBJECTIVES</a:t>
            </a:r>
            <a:endParaRPr lang="en-US" sz="3200" dirty="0"/>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457200" y="1259482"/>
            <a:ext cx="8229600" cy="546884"/>
          </a:xfrm>
        </p:spPr>
        <p:txBody>
          <a:bodyPr/>
          <a:lstStyle/>
          <a:p>
            <a:r>
              <a:rPr lang="en-US" sz="1800" b="0" dirty="0"/>
              <a:t>During this sections, participants will:</a:t>
            </a:r>
          </a:p>
          <a:p>
            <a:endParaRPr lang="en-US" sz="1800" b="0" dirty="0"/>
          </a:p>
          <a:p>
            <a:pPr marL="342900" indent="-342900">
              <a:buFont typeface="Arial" panose="020B0604020202020204" pitchFamily="34" charset="0"/>
              <a:buChar char="•"/>
            </a:pPr>
            <a:r>
              <a:rPr lang="en-US" sz="1800" dirty="0"/>
              <a:t>Understand key considerations around approach to revascularization in PAD</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endParaRPr lang="en-US" sz="1800" dirty="0"/>
          </a:p>
          <a:p>
            <a:endParaRPr lang="en-US" sz="1800" dirty="0"/>
          </a:p>
        </p:txBody>
      </p:sp>
    </p:spTree>
    <p:extLst>
      <p:ext uri="{BB962C8B-B14F-4D97-AF65-F5344CB8AC3E}">
        <p14:creationId xmlns:p14="http://schemas.microsoft.com/office/powerpoint/2010/main" val="1456456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1C06B59-54B9-EEE7-88A5-DEC399593B85}"/>
              </a:ext>
            </a:extLst>
          </p:cNvPr>
          <p:cNvSpPr txBox="1">
            <a:spLocks/>
          </p:cNvSpPr>
          <p:nvPr/>
        </p:nvSpPr>
        <p:spPr>
          <a:xfrm>
            <a:off x="521435" y="286564"/>
            <a:ext cx="7545494" cy="68778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2400" b="1" dirty="0">
                <a:latin typeface="Gill Sans MT" panose="020B0502020104020203" pitchFamily="34" charset="0"/>
                <a:ea typeface="+mn-ea"/>
                <a:cs typeface="+mn-cs"/>
              </a:rPr>
              <a:t>APPROACH TO REVASCULARIZATION IN PAD</a:t>
            </a:r>
          </a:p>
        </p:txBody>
      </p:sp>
      <p:sp>
        <p:nvSpPr>
          <p:cNvPr id="3" name="Content Placeholder 1">
            <a:extLst>
              <a:ext uri="{FF2B5EF4-FFF2-40B4-BE49-F238E27FC236}">
                <a16:creationId xmlns:a16="http://schemas.microsoft.com/office/drawing/2014/main" id="{5A265D91-1B8F-BFBC-8E3A-23FA0C26CE52}"/>
              </a:ext>
            </a:extLst>
          </p:cNvPr>
          <p:cNvSpPr txBox="1">
            <a:spLocks/>
          </p:cNvSpPr>
          <p:nvPr/>
        </p:nvSpPr>
        <p:spPr>
          <a:xfrm>
            <a:off x="521435" y="974352"/>
            <a:ext cx="8229600" cy="3394472"/>
          </a:xfrm>
          <a:prstGeom prst="rect">
            <a:avLst/>
          </a:prstGeom>
        </p:spPr>
        <p:txBody>
          <a:bodyPr>
            <a:normAutofit lnSpcReduction="10000"/>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u="sng" dirty="0">
                <a:solidFill>
                  <a:schemeClr val="tx1"/>
                </a:solidFill>
                <a:latin typeface="Gill Sans MT" panose="020B0502020104020203" pitchFamily="34" charset="0"/>
              </a:rPr>
              <a:t>Endovascular, open, or hybrid revascularization should be considered on the basis of</a:t>
            </a:r>
          </a:p>
          <a:p>
            <a:r>
              <a:rPr lang="en-US" sz="1600" dirty="0">
                <a:solidFill>
                  <a:schemeClr val="tx1"/>
                </a:solidFill>
                <a:latin typeface="Gill Sans MT" panose="020B0502020104020203" pitchFamily="34" charset="0"/>
              </a:rPr>
              <a:t>Degree of ischemia;</a:t>
            </a:r>
          </a:p>
          <a:p>
            <a:r>
              <a:rPr lang="en-US" sz="1600" dirty="0">
                <a:solidFill>
                  <a:schemeClr val="tx1"/>
                </a:solidFill>
                <a:latin typeface="Gill Sans MT" panose="020B0502020104020203" pitchFamily="34" charset="0"/>
              </a:rPr>
              <a:t>Anatomical pattern of disease;</a:t>
            </a:r>
          </a:p>
          <a:p>
            <a:r>
              <a:rPr lang="en-US" sz="1600" dirty="0">
                <a:solidFill>
                  <a:schemeClr val="tx1"/>
                </a:solidFill>
                <a:latin typeface="Gill Sans MT" panose="020B0502020104020203" pitchFamily="34" charset="0"/>
              </a:rPr>
              <a:t>Expected durability of the procedure;</a:t>
            </a:r>
          </a:p>
          <a:p>
            <a:r>
              <a:rPr lang="en-US" sz="1600" dirty="0">
                <a:solidFill>
                  <a:schemeClr val="tx1"/>
                </a:solidFill>
                <a:latin typeface="Gill Sans MT" panose="020B0502020104020203" pitchFamily="34" charset="0"/>
              </a:rPr>
              <a:t>Perioperative risk;</a:t>
            </a:r>
          </a:p>
          <a:p>
            <a:r>
              <a:rPr lang="en-US" sz="1600" dirty="0">
                <a:solidFill>
                  <a:schemeClr val="tx1"/>
                </a:solidFill>
                <a:latin typeface="Gill Sans MT" panose="020B0502020104020203" pitchFamily="34" charset="0"/>
              </a:rPr>
              <a:t>Patient life expectancy;</a:t>
            </a:r>
          </a:p>
          <a:p>
            <a:r>
              <a:rPr lang="en-US" sz="1600" dirty="0">
                <a:solidFill>
                  <a:schemeClr val="tx1"/>
                </a:solidFill>
                <a:latin typeface="Gill Sans MT" panose="020B0502020104020203" pitchFamily="34" charset="0"/>
              </a:rPr>
              <a:t>Operator expertise;</a:t>
            </a:r>
          </a:p>
          <a:p>
            <a:r>
              <a:rPr lang="en-US" sz="1600" dirty="0">
                <a:solidFill>
                  <a:schemeClr val="tx1"/>
                </a:solidFill>
                <a:latin typeface="Gill Sans MT" panose="020B0502020104020203" pitchFamily="34" charset="0"/>
              </a:rPr>
              <a:t>Resource availability</a:t>
            </a:r>
          </a:p>
          <a:p>
            <a:pPr marL="0" indent="0">
              <a:buFont typeface="Arial"/>
              <a:buNone/>
            </a:pPr>
            <a:r>
              <a:rPr lang="en-US" sz="1600" dirty="0">
                <a:solidFill>
                  <a:schemeClr val="tx1"/>
                </a:solidFill>
                <a:latin typeface="Gill Sans MT" panose="020B0502020104020203" pitchFamily="34" charset="0"/>
              </a:rPr>
              <a:t>(</a:t>
            </a:r>
            <a:r>
              <a:rPr lang="en-US" sz="1600" i="1" dirty="0">
                <a:solidFill>
                  <a:srgbClr val="00B2A9"/>
                </a:solidFill>
                <a:latin typeface="Gill Sans MT" panose="020B0502020104020203" pitchFamily="34" charset="0"/>
              </a:rPr>
              <a:t>Strong Recommendation</a:t>
            </a:r>
            <a:r>
              <a:rPr lang="en-US" sz="1600" i="1" dirty="0">
                <a:solidFill>
                  <a:schemeClr val="tx1"/>
                </a:solidFill>
                <a:latin typeface="Gill Sans MT" panose="020B0502020104020203" pitchFamily="34" charset="0"/>
              </a:rPr>
              <a:t>; Low-Quality Evidence</a:t>
            </a:r>
            <a:r>
              <a:rPr lang="en-US" sz="1600" dirty="0">
                <a:solidFill>
                  <a:schemeClr val="tx1"/>
                </a:solidFill>
                <a:latin typeface="Gill Sans MT" panose="020B0502020104020203" pitchFamily="34" charset="0"/>
              </a:rPr>
              <a:t>)</a:t>
            </a:r>
          </a:p>
          <a:p>
            <a:pPr marL="0" indent="0">
              <a:buFont typeface="Arial"/>
              <a:buNone/>
            </a:pPr>
            <a:endParaRPr lang="en-US" sz="1600" dirty="0">
              <a:solidFill>
                <a:schemeClr val="tx1"/>
              </a:solidFill>
              <a:latin typeface="Gill Sans MT" panose="020B0502020104020203" pitchFamily="34" charset="0"/>
            </a:endParaRPr>
          </a:p>
          <a:p>
            <a:pPr marL="0" indent="0">
              <a:buNone/>
            </a:pPr>
            <a:r>
              <a:rPr lang="en-US" sz="1600" u="sng" dirty="0">
                <a:solidFill>
                  <a:schemeClr val="tx1"/>
                </a:solidFill>
                <a:latin typeface="Gill Sans MT" panose="020B0502020104020203" pitchFamily="34" charset="0"/>
              </a:rPr>
              <a:t>Values and preferences: </a:t>
            </a:r>
            <a:r>
              <a:rPr lang="en-US" sz="1600" dirty="0">
                <a:solidFill>
                  <a:schemeClr val="tx1"/>
                </a:solidFill>
                <a:latin typeface="Gill Sans MT" panose="020B0502020104020203" pitchFamily="34" charset="0"/>
              </a:rPr>
              <a:t>This recommendation places a high value on individualizing revascularization strategies for PAD patients.</a:t>
            </a:r>
          </a:p>
        </p:txBody>
      </p:sp>
    </p:spTree>
    <p:extLst>
      <p:ext uri="{BB962C8B-B14F-4D97-AF65-F5344CB8AC3E}">
        <p14:creationId xmlns:p14="http://schemas.microsoft.com/office/powerpoint/2010/main" val="1781327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0227" y="853440"/>
            <a:ext cx="5137080" cy="3714133"/>
          </a:xfrm>
          <a:prstGeom prst="rect">
            <a:avLst/>
          </a:prstGeom>
        </p:spPr>
      </p:pic>
      <p:sp>
        <p:nvSpPr>
          <p:cNvPr id="3" name="Title 2">
            <a:extLst>
              <a:ext uri="{FF2B5EF4-FFF2-40B4-BE49-F238E27FC236}">
                <a16:creationId xmlns:a16="http://schemas.microsoft.com/office/drawing/2014/main" id="{43ED86AD-C7A6-9F9C-CAC2-CAF0E59DCCD6}"/>
              </a:ext>
            </a:extLst>
          </p:cNvPr>
          <p:cNvSpPr txBox="1">
            <a:spLocks/>
          </p:cNvSpPr>
          <p:nvPr/>
        </p:nvSpPr>
        <p:spPr>
          <a:xfrm>
            <a:off x="521435" y="286564"/>
            <a:ext cx="7545494" cy="68778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2400" b="1" dirty="0">
                <a:latin typeface="Gill Sans MT" panose="020B0502020104020203" pitchFamily="34" charset="0"/>
                <a:ea typeface="+mn-ea"/>
                <a:cs typeface="+mn-cs"/>
              </a:rPr>
              <a:t>APPROACH TO REVASCULARIZATION IN PAD</a:t>
            </a:r>
          </a:p>
        </p:txBody>
      </p:sp>
    </p:spTree>
    <p:extLst>
      <p:ext uri="{BB962C8B-B14F-4D97-AF65-F5344CB8AC3E}">
        <p14:creationId xmlns:p14="http://schemas.microsoft.com/office/powerpoint/2010/main" val="2929107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5A265D91-1B8F-BFBC-8E3A-23FA0C26CE52}"/>
              </a:ext>
            </a:extLst>
          </p:cNvPr>
          <p:cNvSpPr txBox="1">
            <a:spLocks/>
          </p:cNvSpPr>
          <p:nvPr/>
        </p:nvSpPr>
        <p:spPr>
          <a:xfrm>
            <a:off x="521435" y="1210409"/>
            <a:ext cx="8229600" cy="2147206"/>
          </a:xfrm>
          <a:prstGeom prst="rect">
            <a:avLst/>
          </a:prstGeom>
        </p:spPr>
        <p:txBody>
          <a:bodyPr>
            <a:normAutofit/>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solidFill>
                <a:latin typeface="Gill Sans MT" panose="020B0502020104020203" pitchFamily="34" charset="0"/>
              </a:rPr>
              <a:t>No contemporary trials that have compared surgical with endovascular revascularization</a:t>
            </a:r>
          </a:p>
          <a:p>
            <a:r>
              <a:rPr lang="en-US" sz="1600" dirty="0">
                <a:solidFill>
                  <a:schemeClr val="tx1"/>
                </a:solidFill>
                <a:latin typeface="Gill Sans MT" panose="020B0502020104020203" pitchFamily="34" charset="0"/>
              </a:rPr>
              <a:t>Offering the lowest possible risk intervention when moving forward with revascularization for debilitating claudication</a:t>
            </a:r>
          </a:p>
        </p:txBody>
      </p:sp>
      <p:sp>
        <p:nvSpPr>
          <p:cNvPr id="4" name="Title 2">
            <a:extLst>
              <a:ext uri="{FF2B5EF4-FFF2-40B4-BE49-F238E27FC236}">
                <a16:creationId xmlns:a16="http://schemas.microsoft.com/office/drawing/2014/main" id="{E1E99FBC-8537-F403-534D-0F0B705BAA77}"/>
              </a:ext>
            </a:extLst>
          </p:cNvPr>
          <p:cNvSpPr txBox="1">
            <a:spLocks/>
          </p:cNvSpPr>
          <p:nvPr/>
        </p:nvSpPr>
        <p:spPr>
          <a:xfrm>
            <a:off x="521435" y="286564"/>
            <a:ext cx="7545494" cy="68778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2400" b="1" dirty="0">
                <a:latin typeface="Gill Sans MT" panose="020B0502020104020203" pitchFamily="34" charset="0"/>
                <a:ea typeface="+mn-ea"/>
                <a:cs typeface="+mn-cs"/>
              </a:rPr>
              <a:t>APPROACH TO REVASCULARIZATION IN CLAUDICATION </a:t>
            </a:r>
          </a:p>
        </p:txBody>
      </p:sp>
    </p:spTree>
    <p:extLst>
      <p:ext uri="{BB962C8B-B14F-4D97-AF65-F5344CB8AC3E}">
        <p14:creationId xmlns:p14="http://schemas.microsoft.com/office/powerpoint/2010/main" val="4146531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5A265D91-1B8F-BFBC-8E3A-23FA0C26CE52}"/>
              </a:ext>
            </a:extLst>
          </p:cNvPr>
          <p:cNvSpPr txBox="1">
            <a:spLocks/>
          </p:cNvSpPr>
          <p:nvPr/>
        </p:nvSpPr>
        <p:spPr>
          <a:xfrm>
            <a:off x="521435" y="974352"/>
            <a:ext cx="8229600" cy="3394472"/>
          </a:xfrm>
          <a:prstGeom prst="rect">
            <a:avLst/>
          </a:prstGeom>
        </p:spPr>
        <p:txBody>
          <a:bodyPr>
            <a:normAutofit/>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u="sng" dirty="0">
                <a:solidFill>
                  <a:schemeClr val="tx1"/>
                </a:solidFill>
                <a:latin typeface="Gill Sans MT" panose="020B0502020104020203" pitchFamily="34" charset="0"/>
              </a:rPr>
              <a:t>BASIL (Bradbury et al. Lancet 2005)</a:t>
            </a:r>
          </a:p>
          <a:p>
            <a:r>
              <a:rPr lang="en-US" sz="1600" dirty="0" err="1">
                <a:solidFill>
                  <a:schemeClr val="tx1"/>
                </a:solidFill>
                <a:latin typeface="Gill Sans MT" panose="020B0502020104020203" pitchFamily="34" charset="0"/>
              </a:rPr>
              <a:t>Infrainguinal</a:t>
            </a:r>
            <a:r>
              <a:rPr lang="en-US" sz="1600" dirty="0">
                <a:solidFill>
                  <a:schemeClr val="tx1"/>
                </a:solidFill>
                <a:latin typeface="Gill Sans MT" panose="020B0502020104020203" pitchFamily="34" charset="0"/>
              </a:rPr>
              <a:t> PAD with CLI: Open surgical bypass vs. balloon angioplasty </a:t>
            </a:r>
          </a:p>
          <a:p>
            <a:r>
              <a:rPr lang="en-US" sz="1600" dirty="0">
                <a:solidFill>
                  <a:schemeClr val="tx1"/>
                </a:solidFill>
                <a:latin typeface="Gill Sans MT" panose="020B0502020104020203" pitchFamily="34" charset="0"/>
              </a:rPr>
              <a:t>No differences in amputation-free survival at 1 or 5 years but post hoc analysis suggested greater amputation-free survival with bypass surgery starting 2 years after randomization</a:t>
            </a:r>
          </a:p>
          <a:p>
            <a:pPr marL="0" indent="0">
              <a:buNone/>
            </a:pPr>
            <a:r>
              <a:rPr lang="en-US" sz="1600" u="sng" dirty="0">
                <a:solidFill>
                  <a:schemeClr val="tx1"/>
                </a:solidFill>
                <a:latin typeface="Gill Sans MT" panose="020B0502020104020203" pitchFamily="34" charset="0"/>
              </a:rPr>
              <a:t>BEST-CLI (Farber et al. NEJM 2022)</a:t>
            </a:r>
          </a:p>
        </p:txBody>
      </p:sp>
      <p:pic>
        <p:nvPicPr>
          <p:cNvPr id="5" name="Picture 4"/>
          <p:cNvPicPr>
            <a:picLocks noChangeAspect="1"/>
          </p:cNvPicPr>
          <p:nvPr/>
        </p:nvPicPr>
        <p:blipFill>
          <a:blip r:embed="rId3"/>
          <a:stretch>
            <a:fillRect/>
          </a:stretch>
        </p:blipFill>
        <p:spPr>
          <a:xfrm>
            <a:off x="902790" y="2571750"/>
            <a:ext cx="3253573" cy="1891854"/>
          </a:xfrm>
          <a:prstGeom prst="rect">
            <a:avLst/>
          </a:prstGeom>
        </p:spPr>
      </p:pic>
      <p:pic>
        <p:nvPicPr>
          <p:cNvPr id="6" name="Picture 5"/>
          <p:cNvPicPr>
            <a:picLocks noChangeAspect="1"/>
          </p:cNvPicPr>
          <p:nvPr/>
        </p:nvPicPr>
        <p:blipFill>
          <a:blip r:embed="rId4"/>
          <a:stretch>
            <a:fillRect/>
          </a:stretch>
        </p:blipFill>
        <p:spPr>
          <a:xfrm>
            <a:off x="4760651" y="2438259"/>
            <a:ext cx="3775008" cy="1956743"/>
          </a:xfrm>
          <a:prstGeom prst="rect">
            <a:avLst/>
          </a:prstGeom>
        </p:spPr>
      </p:pic>
      <p:sp>
        <p:nvSpPr>
          <p:cNvPr id="4" name="Title 2">
            <a:extLst>
              <a:ext uri="{FF2B5EF4-FFF2-40B4-BE49-F238E27FC236}">
                <a16:creationId xmlns:a16="http://schemas.microsoft.com/office/drawing/2014/main" id="{C21D2D38-F174-FDE8-08A0-D7CF986DE0A4}"/>
              </a:ext>
            </a:extLst>
          </p:cNvPr>
          <p:cNvSpPr txBox="1">
            <a:spLocks/>
          </p:cNvSpPr>
          <p:nvPr/>
        </p:nvSpPr>
        <p:spPr>
          <a:xfrm>
            <a:off x="521435" y="286564"/>
            <a:ext cx="7545494" cy="68778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n-US" sz="2400" b="1" dirty="0">
                <a:latin typeface="Gill Sans MT" panose="020B0502020104020203" pitchFamily="34" charset="0"/>
                <a:ea typeface="+mn-ea"/>
                <a:cs typeface="+mn-cs"/>
              </a:rPr>
              <a:t>APPROACH TO REVASCULARIZATION IN CLTI</a:t>
            </a:r>
          </a:p>
        </p:txBody>
      </p:sp>
      <p:sp>
        <p:nvSpPr>
          <p:cNvPr id="7" name="Title 2">
            <a:extLst>
              <a:ext uri="{FF2B5EF4-FFF2-40B4-BE49-F238E27FC236}">
                <a16:creationId xmlns:a16="http://schemas.microsoft.com/office/drawing/2014/main" id="{E89D991E-5F21-6004-C681-500918548FA1}"/>
              </a:ext>
            </a:extLst>
          </p:cNvPr>
          <p:cNvSpPr txBox="1">
            <a:spLocks/>
          </p:cNvSpPr>
          <p:nvPr/>
        </p:nvSpPr>
        <p:spPr>
          <a:xfrm>
            <a:off x="457199" y="4642934"/>
            <a:ext cx="5598827" cy="390355"/>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900" dirty="0">
                <a:solidFill>
                  <a:schemeClr val="bg1">
                    <a:lumMod val="65000"/>
                  </a:schemeClr>
                </a:solidFill>
                <a:latin typeface="Gill Sans MT" panose="020B0502020104020203" pitchFamily="34" charset="0"/>
              </a:rPr>
              <a:t>CLI, chronic limb ischemia</a:t>
            </a:r>
          </a:p>
        </p:txBody>
      </p:sp>
    </p:spTree>
    <p:extLst>
      <p:ext uri="{BB962C8B-B14F-4D97-AF65-F5344CB8AC3E}">
        <p14:creationId xmlns:p14="http://schemas.microsoft.com/office/powerpoint/2010/main" val="1098041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5239"/>
            <a:ext cx="8229600" cy="546884"/>
          </a:xfrm>
        </p:spPr>
        <p:txBody>
          <a:bodyPr/>
          <a:lstStyle/>
          <a:p>
            <a:pPr marL="0" indent="0">
              <a:buNone/>
            </a:pPr>
            <a:r>
              <a:rPr lang="en-US" sz="2800" dirty="0">
                <a:solidFill>
                  <a:schemeClr val="tx1"/>
                </a:solidFill>
                <a:latin typeface="Gill Sans MT" panose="020B0502020104020203" pitchFamily="34" charset="0"/>
              </a:rPr>
              <a:t>LEARNING OBJECTIVES</a:t>
            </a:r>
          </a:p>
        </p:txBody>
      </p:sp>
      <p:sp>
        <p:nvSpPr>
          <p:cNvPr id="6" name="TextBox 5">
            <a:extLst>
              <a:ext uri="{FF2B5EF4-FFF2-40B4-BE49-F238E27FC236}">
                <a16:creationId xmlns:a16="http://schemas.microsoft.com/office/drawing/2014/main" id="{DC041629-DCA7-C8F8-A9CB-A8A72B8A611B}"/>
              </a:ext>
            </a:extLst>
          </p:cNvPr>
          <p:cNvSpPr txBox="1"/>
          <p:nvPr/>
        </p:nvSpPr>
        <p:spPr>
          <a:xfrm>
            <a:off x="457200" y="1231733"/>
            <a:ext cx="8109284" cy="3016210"/>
          </a:xfrm>
          <a:prstGeom prst="rect">
            <a:avLst/>
          </a:prstGeom>
          <a:noFill/>
        </p:spPr>
        <p:txBody>
          <a:bodyPr wrap="square" rtlCol="0">
            <a:spAutoFit/>
          </a:bodyPr>
          <a:lstStyle/>
          <a:p>
            <a:r>
              <a:rPr lang="en-US" sz="2000" dirty="0">
                <a:latin typeface="Gill Sans MT" panose="020B0502020104020203" pitchFamily="34" charset="0"/>
              </a:rPr>
              <a:t>At the end of the session, participants will be able to:</a:t>
            </a:r>
          </a:p>
          <a:p>
            <a:pPr marL="457200" indent="-457200">
              <a:spcBef>
                <a:spcPts val="1200"/>
              </a:spcBef>
              <a:buAutoNum type="alphaLcParenR"/>
            </a:pPr>
            <a:r>
              <a:rPr lang="en-US" sz="2000" dirty="0">
                <a:latin typeface="Gill Sans MT" panose="020B0502020104020203" pitchFamily="34" charset="0"/>
              </a:rPr>
              <a:t>identify key recommendations from the 2022 CCS Peripheral Arterial Disease (PAD) guidelines on revascularization procedures for patients with PAD (Professional)</a:t>
            </a:r>
          </a:p>
          <a:p>
            <a:pPr marL="457200" indent="-457200">
              <a:spcBef>
                <a:spcPts val="1200"/>
              </a:spcBef>
              <a:buAutoNum type="alphaLcParenR"/>
            </a:pPr>
            <a:r>
              <a:rPr lang="en-US" sz="2000" dirty="0">
                <a:latin typeface="Gill Sans MT" panose="020B0502020104020203" pitchFamily="34" charset="0"/>
              </a:rPr>
              <a:t>be informed recommended pre-operative risk assessment in PAD (Expert, Communicator, Scholar)</a:t>
            </a:r>
          </a:p>
          <a:p>
            <a:pPr marL="457200" indent="-457200">
              <a:spcBef>
                <a:spcPts val="1200"/>
              </a:spcBef>
              <a:buAutoNum type="alphaLcParenR"/>
            </a:pPr>
            <a:r>
              <a:rPr lang="en-US" sz="2000" dirty="0">
                <a:latin typeface="Gill Sans MT" panose="020B0502020104020203" pitchFamily="34" charset="0"/>
              </a:rPr>
              <a:t>understand key considerations around revascularization in PAD (Expert, Communicator, Scholar)</a:t>
            </a:r>
          </a:p>
        </p:txBody>
      </p:sp>
    </p:spTree>
    <p:extLst>
      <p:ext uri="{BB962C8B-B14F-4D97-AF65-F5344CB8AC3E}">
        <p14:creationId xmlns:p14="http://schemas.microsoft.com/office/powerpoint/2010/main" val="3982649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INDICATION FOR REVASULARIZATION</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3201478"/>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Thomas Lindsay MDCM, FRCSC</a:t>
            </a:r>
          </a:p>
          <a:p>
            <a:r>
              <a:rPr lang="en-US" sz="2000" dirty="0"/>
              <a:t> </a:t>
            </a:r>
          </a:p>
        </p:txBody>
      </p:sp>
    </p:spTree>
    <p:extLst>
      <p:ext uri="{BB962C8B-B14F-4D97-AF65-F5344CB8AC3E}">
        <p14:creationId xmlns:p14="http://schemas.microsoft.com/office/powerpoint/2010/main" val="3216803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C06B59-54B9-EEE7-88A5-DEC399593B85}"/>
              </a:ext>
            </a:extLst>
          </p:cNvPr>
          <p:cNvSpPr txBox="1">
            <a:spLocks/>
          </p:cNvSpPr>
          <p:nvPr/>
        </p:nvSpPr>
        <p:spPr>
          <a:xfrm>
            <a:off x="457200" y="333292"/>
            <a:ext cx="7545494" cy="68778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0"/>
              </a:rPr>
              <a:t>REVASCULARIZATION IN ASYMPTOMATIC PAD</a:t>
            </a:r>
          </a:p>
        </p:txBody>
      </p:sp>
      <p:sp>
        <p:nvSpPr>
          <p:cNvPr id="4" name="Content Placeholder 1">
            <a:extLst>
              <a:ext uri="{FF2B5EF4-FFF2-40B4-BE49-F238E27FC236}">
                <a16:creationId xmlns:a16="http://schemas.microsoft.com/office/drawing/2014/main" id="{5A265D91-1B8F-BFBC-8E3A-23FA0C26CE52}"/>
              </a:ext>
            </a:extLst>
          </p:cNvPr>
          <p:cNvSpPr txBox="1">
            <a:spLocks/>
          </p:cNvSpPr>
          <p:nvPr/>
        </p:nvSpPr>
        <p:spPr>
          <a:xfrm>
            <a:off x="472440" y="1200151"/>
            <a:ext cx="8229600" cy="3394472"/>
          </a:xfrm>
          <a:prstGeom prst="rect">
            <a:avLst/>
          </a:prstGeom>
        </p:spPr>
        <p:txBody>
          <a:bodyPr>
            <a:normAutofit/>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600" u="sng" dirty="0">
              <a:latin typeface="Gill Sans MT" panose="020B0502020104020203" pitchFamily="34" charset="0"/>
            </a:endParaRPr>
          </a:p>
          <a:p>
            <a:pPr marL="0" indent="0">
              <a:buFont typeface="Arial"/>
              <a:buNone/>
            </a:pPr>
            <a:r>
              <a:rPr lang="en-US" sz="1600" u="sng" dirty="0">
                <a:solidFill>
                  <a:schemeClr val="tx1"/>
                </a:solidFill>
                <a:latin typeface="Gill Sans MT" panose="020B0502020104020203" pitchFamily="34" charset="0"/>
              </a:rPr>
              <a:t>We recommend not offering revascularization to patients with asymptomatic PAD </a:t>
            </a:r>
          </a:p>
          <a:p>
            <a:pPr marL="0" indent="0">
              <a:buFont typeface="Arial"/>
              <a:buNone/>
            </a:pPr>
            <a:r>
              <a:rPr lang="en-US" sz="1600" dirty="0">
                <a:solidFill>
                  <a:schemeClr val="tx1"/>
                </a:solidFill>
                <a:latin typeface="Gill Sans MT" panose="020B0502020104020203" pitchFamily="34" charset="0"/>
              </a:rPr>
              <a:t>(</a:t>
            </a:r>
            <a:r>
              <a:rPr lang="en-US" sz="1600" i="1" dirty="0">
                <a:solidFill>
                  <a:srgbClr val="00B2A9"/>
                </a:solidFill>
                <a:latin typeface="Gill Sans MT" panose="020B0502020104020203" pitchFamily="34" charset="0"/>
              </a:rPr>
              <a:t>Strong Recommendation</a:t>
            </a:r>
            <a:r>
              <a:rPr lang="en-US" sz="1600" i="1" dirty="0">
                <a:solidFill>
                  <a:schemeClr val="tx1"/>
                </a:solidFill>
                <a:latin typeface="Gill Sans MT" panose="020B0502020104020203" pitchFamily="34" charset="0"/>
              </a:rPr>
              <a:t>; Low-Quality Evidence</a:t>
            </a:r>
            <a:r>
              <a:rPr lang="en-US" sz="1600" dirty="0">
                <a:solidFill>
                  <a:schemeClr val="tx1"/>
                </a:solidFill>
                <a:latin typeface="Gill Sans MT" panose="020B0502020104020203" pitchFamily="34" charset="0"/>
              </a:rPr>
              <a:t>).</a:t>
            </a:r>
          </a:p>
          <a:p>
            <a:pPr marL="0" indent="0">
              <a:buFont typeface="Arial"/>
              <a:buNone/>
            </a:pPr>
            <a:endParaRPr lang="en-US" sz="1600" dirty="0">
              <a:solidFill>
                <a:schemeClr val="tx1"/>
              </a:solidFill>
              <a:latin typeface="Gill Sans MT" panose="020B0502020104020203" pitchFamily="34" charset="0"/>
            </a:endParaRPr>
          </a:p>
          <a:p>
            <a:pPr marL="0" indent="0">
              <a:buFont typeface="Arial"/>
              <a:buNone/>
            </a:pPr>
            <a:r>
              <a:rPr lang="en-US" sz="1600" u="sng" dirty="0">
                <a:solidFill>
                  <a:schemeClr val="tx1"/>
                </a:solidFill>
                <a:latin typeface="Gill Sans MT" panose="020B0502020104020203" pitchFamily="34" charset="0"/>
              </a:rPr>
              <a:t>We recommend against performing endovascular therapy for lesions in asymptomatic patients or lesions that are not hemodynamically significant </a:t>
            </a:r>
          </a:p>
          <a:p>
            <a:pPr marL="0" indent="0">
              <a:buFont typeface="Arial"/>
              <a:buNone/>
            </a:pPr>
            <a:r>
              <a:rPr lang="en-US" sz="1600" i="1" dirty="0">
                <a:solidFill>
                  <a:schemeClr val="tx1"/>
                </a:solidFill>
                <a:latin typeface="Gill Sans MT" panose="020B0502020104020203" pitchFamily="34" charset="0"/>
              </a:rPr>
              <a:t>(</a:t>
            </a:r>
            <a:r>
              <a:rPr lang="en-US" sz="1600" i="1" dirty="0">
                <a:solidFill>
                  <a:srgbClr val="00B2A9"/>
                </a:solidFill>
                <a:latin typeface="Gill Sans MT" panose="020B0502020104020203" pitchFamily="34" charset="0"/>
              </a:rPr>
              <a:t>Strong Recommendation</a:t>
            </a:r>
            <a:r>
              <a:rPr lang="en-US" sz="1600" i="1" dirty="0">
                <a:solidFill>
                  <a:schemeClr val="tx1"/>
                </a:solidFill>
                <a:latin typeface="Gill Sans MT" panose="020B0502020104020203" pitchFamily="34" charset="0"/>
              </a:rPr>
              <a:t>; Low-Quality Evidence).</a:t>
            </a:r>
          </a:p>
          <a:p>
            <a:pPr marL="0" indent="0">
              <a:buFont typeface="Arial"/>
              <a:buNone/>
            </a:pPr>
            <a:endParaRPr lang="en-US" sz="1600" dirty="0">
              <a:latin typeface="Gill Sans MT" panose="020B0502020104020203" pitchFamily="34" charset="0"/>
            </a:endParaRPr>
          </a:p>
        </p:txBody>
      </p:sp>
    </p:spTree>
    <p:extLst>
      <p:ext uri="{BB962C8B-B14F-4D97-AF65-F5344CB8AC3E}">
        <p14:creationId xmlns:p14="http://schemas.microsoft.com/office/powerpoint/2010/main" val="2177534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457200" y="351702"/>
            <a:ext cx="8229600" cy="546884"/>
          </a:xfrm>
        </p:spPr>
        <p:txBody>
          <a:bodyPr/>
          <a:lstStyle/>
          <a:p>
            <a:r>
              <a:rPr lang="en-US" sz="2400" dirty="0"/>
              <a:t>INDICATIONS FOR INTERVENTION IN PAD </a:t>
            </a:r>
          </a:p>
        </p:txBody>
      </p:sp>
      <p:pic>
        <p:nvPicPr>
          <p:cNvPr id="6" name="Picture 5">
            <a:extLst>
              <a:ext uri="{FF2B5EF4-FFF2-40B4-BE49-F238E27FC236}">
                <a16:creationId xmlns:a16="http://schemas.microsoft.com/office/drawing/2014/main" id="{4DA99987-CB26-887E-DAA4-E37C2EE45A2D}"/>
              </a:ext>
            </a:extLst>
          </p:cNvPr>
          <p:cNvPicPr>
            <a:picLocks noChangeAspect="1"/>
          </p:cNvPicPr>
          <p:nvPr/>
        </p:nvPicPr>
        <p:blipFill>
          <a:blip r:embed="rId2"/>
          <a:stretch>
            <a:fillRect/>
          </a:stretch>
        </p:blipFill>
        <p:spPr>
          <a:xfrm>
            <a:off x="1763881" y="1587184"/>
            <a:ext cx="5231280" cy="1644200"/>
          </a:xfrm>
          <a:prstGeom prst="rect">
            <a:avLst/>
          </a:prstGeom>
        </p:spPr>
      </p:pic>
    </p:spTree>
    <p:extLst>
      <p:ext uri="{BB962C8B-B14F-4D97-AF65-F5344CB8AC3E}">
        <p14:creationId xmlns:p14="http://schemas.microsoft.com/office/powerpoint/2010/main" val="116784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1C06B59-54B9-EEE7-88A5-DEC399593B85}"/>
              </a:ext>
            </a:extLst>
          </p:cNvPr>
          <p:cNvSpPr txBox="1">
            <a:spLocks/>
          </p:cNvSpPr>
          <p:nvPr/>
        </p:nvSpPr>
        <p:spPr>
          <a:xfrm>
            <a:off x="457200" y="342901"/>
            <a:ext cx="7673340" cy="68778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0"/>
              </a:rPr>
              <a:t>APPROACH TO REVASCULARIZATION IN CLAUDICATION</a:t>
            </a:r>
          </a:p>
        </p:txBody>
      </p:sp>
      <p:sp>
        <p:nvSpPr>
          <p:cNvPr id="3" name="Content Placeholder 1">
            <a:extLst>
              <a:ext uri="{FF2B5EF4-FFF2-40B4-BE49-F238E27FC236}">
                <a16:creationId xmlns:a16="http://schemas.microsoft.com/office/drawing/2014/main" id="{0BBCC08B-98C4-2505-9423-3AD7792FDD67}"/>
              </a:ext>
            </a:extLst>
          </p:cNvPr>
          <p:cNvSpPr txBox="1">
            <a:spLocks/>
          </p:cNvSpPr>
          <p:nvPr/>
        </p:nvSpPr>
        <p:spPr>
          <a:xfrm>
            <a:off x="457200" y="1497331"/>
            <a:ext cx="8229600" cy="2838450"/>
          </a:xfrm>
          <a:prstGeom prst="rect">
            <a:avLst/>
          </a:prstGeom>
        </p:spPr>
        <p:txBody>
          <a:bodyPr>
            <a:normAutofit/>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u="sng" dirty="0">
                <a:solidFill>
                  <a:schemeClr val="tx1"/>
                </a:solidFill>
                <a:latin typeface="Gill Sans MT" panose="020B0502020104020203" pitchFamily="34" charset="0"/>
              </a:rPr>
              <a:t>Choice of revascularization procedure should</a:t>
            </a:r>
            <a:r>
              <a:rPr lang="en-US" sz="1600" dirty="0">
                <a:solidFill>
                  <a:schemeClr val="tx1"/>
                </a:solidFill>
                <a:latin typeface="Gill Sans MT" panose="020B0502020104020203" pitchFamily="34" charset="0"/>
              </a:rPr>
              <a:t>: </a:t>
            </a:r>
          </a:p>
          <a:p>
            <a:r>
              <a:rPr lang="en-US" sz="1600" dirty="0">
                <a:solidFill>
                  <a:schemeClr val="tx1"/>
                </a:solidFill>
                <a:latin typeface="Gill Sans MT" panose="020B0502020104020203" pitchFamily="34" charset="0"/>
              </a:rPr>
              <a:t>be individualized;</a:t>
            </a:r>
          </a:p>
          <a:p>
            <a:r>
              <a:rPr lang="en-US" sz="1600" dirty="0">
                <a:solidFill>
                  <a:schemeClr val="tx1"/>
                </a:solidFill>
                <a:latin typeface="Gill Sans MT" panose="020B0502020104020203" pitchFamily="34" charset="0"/>
              </a:rPr>
              <a:t>have the expectation of low perioperative morbidity;</a:t>
            </a:r>
          </a:p>
          <a:p>
            <a:r>
              <a:rPr lang="en-US" sz="1600" dirty="0">
                <a:solidFill>
                  <a:schemeClr val="tx1"/>
                </a:solidFill>
                <a:latin typeface="Gill Sans MT" panose="020B0502020104020203" pitchFamily="34" charset="0"/>
              </a:rPr>
              <a:t>have a reasonable likelihood of providing sustained symptomatic benefit.</a:t>
            </a:r>
          </a:p>
          <a:p>
            <a:pPr marL="0" indent="0">
              <a:buFont typeface="Arial"/>
              <a:buNone/>
            </a:pPr>
            <a:r>
              <a:rPr lang="en-US" sz="1600" dirty="0">
                <a:solidFill>
                  <a:schemeClr val="tx1"/>
                </a:solidFill>
                <a:latin typeface="Gill Sans MT" panose="020B0502020104020203" pitchFamily="34" charset="0"/>
              </a:rPr>
              <a:t>(</a:t>
            </a:r>
            <a:r>
              <a:rPr lang="en-US" sz="1600" i="1" dirty="0">
                <a:solidFill>
                  <a:srgbClr val="00B2A9"/>
                </a:solidFill>
                <a:latin typeface="Gill Sans MT" panose="020B0502020104020203" pitchFamily="34" charset="0"/>
              </a:rPr>
              <a:t>Strong Recommendation</a:t>
            </a:r>
            <a:r>
              <a:rPr lang="en-US" sz="1600" i="1" dirty="0">
                <a:solidFill>
                  <a:schemeClr val="tx1"/>
                </a:solidFill>
                <a:latin typeface="Gill Sans MT" panose="020B0502020104020203" pitchFamily="34" charset="0"/>
              </a:rPr>
              <a:t>; Low-Quality Evidence</a:t>
            </a:r>
            <a:r>
              <a:rPr lang="en-US" sz="1600" dirty="0">
                <a:solidFill>
                  <a:schemeClr val="tx1"/>
                </a:solidFill>
                <a:latin typeface="Gill Sans MT" panose="020B0502020104020203" pitchFamily="34" charset="0"/>
              </a:rPr>
              <a:t>).</a:t>
            </a:r>
          </a:p>
        </p:txBody>
      </p:sp>
    </p:spTree>
    <p:extLst>
      <p:ext uri="{BB962C8B-B14F-4D97-AF65-F5344CB8AC3E}">
        <p14:creationId xmlns:p14="http://schemas.microsoft.com/office/powerpoint/2010/main" val="326907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C06B59-54B9-EEE7-88A5-DEC399593B85}"/>
              </a:ext>
            </a:extLst>
          </p:cNvPr>
          <p:cNvSpPr txBox="1">
            <a:spLocks/>
          </p:cNvSpPr>
          <p:nvPr/>
        </p:nvSpPr>
        <p:spPr>
          <a:xfrm>
            <a:off x="556260" y="342901"/>
            <a:ext cx="7545494" cy="68778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0"/>
              </a:rPr>
              <a:t>REVASCULARIZATION IN CLAUDICATION</a:t>
            </a:r>
          </a:p>
        </p:txBody>
      </p:sp>
      <p:sp>
        <p:nvSpPr>
          <p:cNvPr id="4" name="Content Placeholder 1">
            <a:extLst>
              <a:ext uri="{FF2B5EF4-FFF2-40B4-BE49-F238E27FC236}">
                <a16:creationId xmlns:a16="http://schemas.microsoft.com/office/drawing/2014/main" id="{0BBCC08B-98C4-2505-9423-3AD7792FDD67}"/>
              </a:ext>
            </a:extLst>
          </p:cNvPr>
          <p:cNvSpPr txBox="1">
            <a:spLocks/>
          </p:cNvSpPr>
          <p:nvPr/>
        </p:nvSpPr>
        <p:spPr>
          <a:xfrm>
            <a:off x="457200" y="1200150"/>
            <a:ext cx="8229600" cy="3600449"/>
          </a:xfrm>
          <a:prstGeom prst="rect">
            <a:avLst/>
          </a:prstGeom>
        </p:spPr>
        <p:txBody>
          <a:bodyPr>
            <a:normAutofit/>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u="sng" dirty="0">
                <a:solidFill>
                  <a:schemeClr val="tx1"/>
                </a:solidFill>
                <a:latin typeface="Gill Sans MT" panose="020B0502020104020203" pitchFamily="34" charset="0"/>
              </a:rPr>
              <a:t>Revascularization may be considered in patients</a:t>
            </a:r>
            <a:r>
              <a:rPr lang="en-US" sz="1600" dirty="0">
                <a:solidFill>
                  <a:schemeClr val="tx1"/>
                </a:solidFill>
                <a:latin typeface="Gill Sans MT" panose="020B0502020104020203" pitchFamily="34" charset="0"/>
              </a:rPr>
              <a:t>:</a:t>
            </a:r>
          </a:p>
          <a:p>
            <a:r>
              <a:rPr lang="en-US" sz="1600" dirty="0">
                <a:solidFill>
                  <a:schemeClr val="tx1"/>
                </a:solidFill>
                <a:latin typeface="Gill Sans MT" panose="020B0502020104020203" pitchFamily="34" charset="0"/>
              </a:rPr>
              <a:t>with limited vocational, recreational, or daily living activities; </a:t>
            </a:r>
          </a:p>
          <a:p>
            <a:r>
              <a:rPr lang="en-US" sz="1600" dirty="0">
                <a:solidFill>
                  <a:schemeClr val="tx1"/>
                </a:solidFill>
                <a:latin typeface="Gill Sans MT" panose="020B0502020104020203" pitchFamily="34" charset="0"/>
              </a:rPr>
              <a:t>who have an acceptable risk profile;</a:t>
            </a:r>
          </a:p>
          <a:p>
            <a:r>
              <a:rPr lang="en-US" sz="1600" dirty="0">
                <a:solidFill>
                  <a:schemeClr val="tx1"/>
                </a:solidFill>
                <a:latin typeface="Gill Sans MT" panose="020B0502020104020203" pitchFamily="34" charset="0"/>
              </a:rPr>
              <a:t>reasonable expectation for function and life expectancy;</a:t>
            </a:r>
          </a:p>
          <a:p>
            <a:r>
              <a:rPr lang="en-US" sz="1600" dirty="0">
                <a:solidFill>
                  <a:schemeClr val="tx1"/>
                </a:solidFill>
                <a:latin typeface="Gill Sans MT" panose="020B0502020104020203" pitchFamily="34" charset="0"/>
              </a:rPr>
              <a:t>In whom a trial of </a:t>
            </a:r>
            <a:r>
              <a:rPr lang="en-US" sz="1600" dirty="0" err="1">
                <a:solidFill>
                  <a:schemeClr val="tx1"/>
                </a:solidFill>
                <a:latin typeface="Gill Sans MT" panose="020B0502020104020203" pitchFamily="34" charset="0"/>
              </a:rPr>
              <a:t>nonoperative</a:t>
            </a:r>
            <a:r>
              <a:rPr lang="en-US" sz="1600" dirty="0">
                <a:solidFill>
                  <a:schemeClr val="tx1"/>
                </a:solidFill>
                <a:latin typeface="Gill Sans MT" panose="020B0502020104020203" pitchFamily="34" charset="0"/>
              </a:rPr>
              <a:t> therapy with an exercise program and optimal medical therapy has failed </a:t>
            </a:r>
          </a:p>
          <a:p>
            <a:pPr marL="0" indent="0">
              <a:buFont typeface="Arial"/>
              <a:buNone/>
            </a:pPr>
            <a:r>
              <a:rPr lang="en-US" sz="1600" dirty="0">
                <a:solidFill>
                  <a:schemeClr val="tx1"/>
                </a:solidFill>
                <a:latin typeface="Gill Sans MT" panose="020B0502020104020203" pitchFamily="34" charset="0"/>
              </a:rPr>
              <a:t>(</a:t>
            </a:r>
            <a:r>
              <a:rPr lang="en-US" sz="1600" i="1" dirty="0">
                <a:solidFill>
                  <a:srgbClr val="C00000"/>
                </a:solidFill>
                <a:latin typeface="Gill Sans MT" panose="020B0502020104020203" pitchFamily="34" charset="0"/>
              </a:rPr>
              <a:t>Weak Recommendation</a:t>
            </a:r>
            <a:r>
              <a:rPr lang="en-US" sz="1600" i="1" dirty="0">
                <a:solidFill>
                  <a:schemeClr val="tx1"/>
                </a:solidFill>
                <a:latin typeface="Gill Sans MT" panose="020B0502020104020203" pitchFamily="34" charset="0"/>
              </a:rPr>
              <a:t>; Moderate-Quality Evidence</a:t>
            </a:r>
            <a:r>
              <a:rPr lang="en-US" sz="1600" dirty="0">
                <a:solidFill>
                  <a:schemeClr val="tx1"/>
                </a:solidFill>
                <a:latin typeface="Gill Sans MT" panose="020B0502020104020203" pitchFamily="34" charset="0"/>
              </a:rPr>
              <a:t>). </a:t>
            </a:r>
          </a:p>
          <a:p>
            <a:pPr marL="0" indent="0">
              <a:buFont typeface="Arial"/>
              <a:buNone/>
            </a:pPr>
            <a:endParaRPr lang="en-US" sz="1600" dirty="0">
              <a:solidFill>
                <a:schemeClr val="tx1"/>
              </a:solidFill>
              <a:latin typeface="Gill Sans MT" panose="020B0502020104020203" pitchFamily="34" charset="0"/>
            </a:endParaRPr>
          </a:p>
          <a:p>
            <a:pPr marL="0" indent="0">
              <a:buNone/>
            </a:pPr>
            <a:r>
              <a:rPr lang="en-US" sz="1600" u="sng" dirty="0">
                <a:solidFill>
                  <a:schemeClr val="tx1"/>
                </a:solidFill>
                <a:latin typeface="Gill Sans MT" panose="020B0502020104020203" pitchFamily="34" charset="0"/>
              </a:rPr>
              <a:t>We recommend against performing femoral-</a:t>
            </a:r>
            <a:r>
              <a:rPr lang="en-US" sz="1600" u="sng" dirty="0" err="1">
                <a:solidFill>
                  <a:schemeClr val="tx1"/>
                </a:solidFill>
                <a:latin typeface="Gill Sans MT" panose="020B0502020104020203" pitchFamily="34" charset="0"/>
              </a:rPr>
              <a:t>tibial</a:t>
            </a:r>
            <a:r>
              <a:rPr lang="en-US" sz="1600" u="sng" dirty="0">
                <a:solidFill>
                  <a:schemeClr val="tx1"/>
                </a:solidFill>
                <a:latin typeface="Gill Sans MT" panose="020B0502020104020203" pitchFamily="34" charset="0"/>
              </a:rPr>
              <a:t> artery bypasses for the treatment of intermittent claudication</a:t>
            </a:r>
          </a:p>
          <a:p>
            <a:pPr marL="0" indent="0">
              <a:buNone/>
            </a:pPr>
            <a:r>
              <a:rPr lang="en-US" sz="1600" i="1" dirty="0">
                <a:solidFill>
                  <a:schemeClr val="tx1"/>
                </a:solidFill>
                <a:latin typeface="Gill Sans MT" panose="020B0502020104020203" pitchFamily="34" charset="0"/>
              </a:rPr>
              <a:t>(</a:t>
            </a:r>
            <a:r>
              <a:rPr lang="en-US" sz="1600" i="1" dirty="0">
                <a:solidFill>
                  <a:srgbClr val="00B2A9"/>
                </a:solidFill>
                <a:latin typeface="Gill Sans MT" panose="020B0502020104020203" pitchFamily="34" charset="0"/>
              </a:rPr>
              <a:t>Strong recommendation</a:t>
            </a:r>
            <a:r>
              <a:rPr lang="en-US" sz="1600" i="1" dirty="0">
                <a:solidFill>
                  <a:schemeClr val="tx1"/>
                </a:solidFill>
                <a:latin typeface="Gill Sans MT" panose="020B0502020104020203" pitchFamily="34" charset="0"/>
              </a:rPr>
              <a:t>; Moderate-Quality Evidence).</a:t>
            </a:r>
          </a:p>
          <a:p>
            <a:pPr marL="0" indent="0">
              <a:buFont typeface="Arial"/>
              <a:buNone/>
            </a:pPr>
            <a:endParaRPr lang="en-US" sz="1600" dirty="0">
              <a:solidFill>
                <a:schemeClr val="tx1"/>
              </a:solidFill>
              <a:latin typeface="Gill Sans MT" panose="020B0502020104020203" pitchFamily="34" charset="0"/>
            </a:endParaRPr>
          </a:p>
          <a:p>
            <a:pPr marL="0" indent="0">
              <a:buFont typeface="Arial"/>
              <a:buNone/>
            </a:pPr>
            <a:endParaRPr lang="en-US" sz="16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08698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33400" y="336923"/>
            <a:ext cx="8229600" cy="546884"/>
          </a:xfrm>
        </p:spPr>
        <p:txBody>
          <a:bodyPr/>
          <a:lstStyle/>
          <a:p>
            <a:r>
              <a:rPr lang="en-US" sz="2400" dirty="0"/>
              <a:t>INDICATIONS FOR INTERVENTION IN PAD </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789297" y="1387499"/>
            <a:ext cx="8229600" cy="546884"/>
          </a:xfrm>
        </p:spPr>
        <p:txBody>
          <a:bodyPr/>
          <a:lstStyle/>
          <a:p>
            <a:r>
              <a:rPr lang="en-US" sz="2000" dirty="0"/>
              <a:t>Claudication</a:t>
            </a:r>
          </a:p>
          <a:p>
            <a:endParaRPr lang="en-US" sz="2000" dirty="0"/>
          </a:p>
          <a:p>
            <a:endParaRPr lang="en-US" sz="2000" dirty="0"/>
          </a:p>
          <a:p>
            <a:endParaRPr lang="en-US" sz="2000" dirty="0"/>
          </a:p>
        </p:txBody>
      </p:sp>
      <p:pic>
        <p:nvPicPr>
          <p:cNvPr id="7" name="Picture 6">
            <a:extLst>
              <a:ext uri="{FF2B5EF4-FFF2-40B4-BE49-F238E27FC236}">
                <a16:creationId xmlns:a16="http://schemas.microsoft.com/office/drawing/2014/main" id="{7BE0211D-0BA7-D69D-A312-01F8EA80AEED}"/>
              </a:ext>
            </a:extLst>
          </p:cNvPr>
          <p:cNvPicPr>
            <a:picLocks noChangeAspect="1"/>
          </p:cNvPicPr>
          <p:nvPr/>
        </p:nvPicPr>
        <p:blipFill>
          <a:blip r:embed="rId2"/>
          <a:stretch>
            <a:fillRect/>
          </a:stretch>
        </p:blipFill>
        <p:spPr>
          <a:xfrm>
            <a:off x="2906110" y="928203"/>
            <a:ext cx="3331779" cy="3442465"/>
          </a:xfrm>
          <a:prstGeom prst="rect">
            <a:avLst/>
          </a:prstGeom>
        </p:spPr>
      </p:pic>
    </p:spTree>
    <p:extLst>
      <p:ext uri="{BB962C8B-B14F-4D97-AF65-F5344CB8AC3E}">
        <p14:creationId xmlns:p14="http://schemas.microsoft.com/office/powerpoint/2010/main" val="234803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1C06B59-54B9-EEE7-88A5-DEC399593B85}"/>
              </a:ext>
            </a:extLst>
          </p:cNvPr>
          <p:cNvSpPr txBox="1">
            <a:spLocks/>
          </p:cNvSpPr>
          <p:nvPr/>
        </p:nvSpPr>
        <p:spPr>
          <a:xfrm>
            <a:off x="541020" y="302812"/>
            <a:ext cx="7545494" cy="68778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0"/>
              </a:rPr>
              <a:t>REVASCULARIZATION IN CLTI</a:t>
            </a:r>
          </a:p>
        </p:txBody>
      </p:sp>
      <p:sp>
        <p:nvSpPr>
          <p:cNvPr id="3" name="Content Placeholder 1">
            <a:extLst>
              <a:ext uri="{FF2B5EF4-FFF2-40B4-BE49-F238E27FC236}">
                <a16:creationId xmlns:a16="http://schemas.microsoft.com/office/drawing/2014/main" id="{5A265D91-1B8F-BFBC-8E3A-23FA0C26CE52}"/>
              </a:ext>
            </a:extLst>
          </p:cNvPr>
          <p:cNvSpPr txBox="1">
            <a:spLocks/>
          </p:cNvSpPr>
          <p:nvPr/>
        </p:nvSpPr>
        <p:spPr>
          <a:xfrm>
            <a:off x="457200" y="1200151"/>
            <a:ext cx="8229600" cy="3394472"/>
          </a:xfrm>
          <a:prstGeom prst="rect">
            <a:avLst/>
          </a:prstGeom>
        </p:spPr>
        <p:txBody>
          <a:bodyPr>
            <a:normAutofit fontScale="92500" lnSpcReduction="20000"/>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u="sng" dirty="0">
                <a:solidFill>
                  <a:schemeClr val="tx1"/>
                </a:solidFill>
                <a:latin typeface="Gill Sans MT" panose="020B0502020104020203" pitchFamily="34" charset="0"/>
              </a:rPr>
              <a:t>Patients with CLTI should be urgently referred to a vascular specialist for consideration of revascularization </a:t>
            </a:r>
          </a:p>
          <a:p>
            <a:pPr marL="0" indent="0">
              <a:buFont typeface="Arial"/>
              <a:buNone/>
            </a:pPr>
            <a:r>
              <a:rPr lang="en-US" sz="1600" dirty="0">
                <a:solidFill>
                  <a:schemeClr val="tx1"/>
                </a:solidFill>
                <a:latin typeface="Gill Sans MT" panose="020B0502020104020203" pitchFamily="34" charset="0"/>
              </a:rPr>
              <a:t>(</a:t>
            </a:r>
            <a:r>
              <a:rPr lang="en-US" sz="1600" i="1" dirty="0">
                <a:solidFill>
                  <a:srgbClr val="00B2A9"/>
                </a:solidFill>
                <a:latin typeface="Gill Sans MT" panose="020B0502020104020203" pitchFamily="34" charset="0"/>
              </a:rPr>
              <a:t>Strong Recommendation</a:t>
            </a:r>
            <a:r>
              <a:rPr lang="en-US" sz="1600" i="1" dirty="0">
                <a:solidFill>
                  <a:schemeClr val="tx1"/>
                </a:solidFill>
                <a:latin typeface="Gill Sans MT" panose="020B0502020104020203" pitchFamily="34" charset="0"/>
              </a:rPr>
              <a:t>; Low-Quality Evidence</a:t>
            </a:r>
            <a:r>
              <a:rPr lang="en-US" sz="1600" dirty="0">
                <a:solidFill>
                  <a:schemeClr val="tx1"/>
                </a:solidFill>
                <a:latin typeface="Gill Sans MT" panose="020B0502020104020203" pitchFamily="34" charset="0"/>
              </a:rPr>
              <a:t>).</a:t>
            </a:r>
          </a:p>
          <a:p>
            <a:pPr marL="0" indent="0">
              <a:buFont typeface="Arial"/>
              <a:buNone/>
            </a:pPr>
            <a:endParaRPr lang="en-US" sz="1600" dirty="0">
              <a:solidFill>
                <a:schemeClr val="tx1"/>
              </a:solidFill>
              <a:latin typeface="Gill Sans MT" panose="020B0502020104020203" pitchFamily="34" charset="0"/>
            </a:endParaRPr>
          </a:p>
          <a:p>
            <a:pPr marL="0" indent="0">
              <a:buNone/>
            </a:pPr>
            <a:r>
              <a:rPr lang="en-US" sz="1600" u="sng" dirty="0">
                <a:solidFill>
                  <a:schemeClr val="tx1"/>
                </a:solidFill>
                <a:latin typeface="Gill Sans MT" panose="020B0502020104020203" pitchFamily="34" charset="0"/>
              </a:rPr>
              <a:t>Wound debridement and/or minor amputation simultaneously with revascularization or in a staged manner </a:t>
            </a:r>
            <a:r>
              <a:rPr lang="en-US" sz="1600" dirty="0">
                <a:solidFill>
                  <a:schemeClr val="tx1"/>
                </a:solidFill>
                <a:latin typeface="Gill Sans MT" panose="020B0502020104020203" pitchFamily="34" charset="0"/>
              </a:rPr>
              <a:t>depending on the degree of tissue loss, gangrene, and/or infection </a:t>
            </a:r>
          </a:p>
          <a:p>
            <a:pPr marL="0" indent="0">
              <a:buNone/>
            </a:pPr>
            <a:r>
              <a:rPr lang="en-US" sz="1600" dirty="0">
                <a:solidFill>
                  <a:schemeClr val="tx1"/>
                </a:solidFill>
                <a:latin typeface="Gill Sans MT" panose="020B0502020104020203" pitchFamily="34" charset="0"/>
              </a:rPr>
              <a:t>(</a:t>
            </a:r>
            <a:r>
              <a:rPr lang="en-US" sz="1600" i="1" dirty="0">
                <a:solidFill>
                  <a:srgbClr val="00B2A9"/>
                </a:solidFill>
                <a:latin typeface="Gill Sans MT" panose="020B0502020104020203" pitchFamily="34" charset="0"/>
              </a:rPr>
              <a:t>Strong Recommendation</a:t>
            </a:r>
            <a:r>
              <a:rPr lang="en-US" sz="1600" i="1" dirty="0">
                <a:solidFill>
                  <a:schemeClr val="tx1"/>
                </a:solidFill>
                <a:latin typeface="Gill Sans MT" panose="020B0502020104020203" pitchFamily="34" charset="0"/>
              </a:rPr>
              <a:t>; Low-Quality Evidence</a:t>
            </a:r>
            <a:r>
              <a:rPr lang="en-US" sz="1600" dirty="0">
                <a:solidFill>
                  <a:schemeClr val="tx1"/>
                </a:solidFill>
                <a:latin typeface="Gill Sans MT" panose="020B0502020104020203" pitchFamily="34" charset="0"/>
              </a:rPr>
              <a:t>).</a:t>
            </a:r>
          </a:p>
          <a:p>
            <a:pPr marL="0" indent="0">
              <a:buNone/>
            </a:pPr>
            <a:endParaRPr lang="en-US" sz="1600" dirty="0">
              <a:solidFill>
                <a:schemeClr val="tx1"/>
              </a:solidFill>
              <a:latin typeface="Gill Sans MT" panose="020B0502020104020203" pitchFamily="34" charset="0"/>
            </a:endParaRPr>
          </a:p>
          <a:p>
            <a:pPr marL="0" indent="0">
              <a:buNone/>
            </a:pPr>
            <a:r>
              <a:rPr lang="en-US" sz="1600" u="sng" dirty="0">
                <a:solidFill>
                  <a:schemeClr val="tx1"/>
                </a:solidFill>
                <a:latin typeface="Gill Sans MT" panose="020B0502020104020203" pitchFamily="34" charset="0"/>
              </a:rPr>
              <a:t>Primary major amputation in patients with: </a:t>
            </a:r>
          </a:p>
          <a:p>
            <a:r>
              <a:rPr lang="en-US" sz="1600" dirty="0">
                <a:solidFill>
                  <a:schemeClr val="tx1"/>
                </a:solidFill>
                <a:latin typeface="Gill Sans MT" panose="020B0502020104020203" pitchFamily="34" charset="0"/>
              </a:rPr>
              <a:t>non-</a:t>
            </a:r>
            <a:r>
              <a:rPr lang="en-US" sz="1600" dirty="0" err="1">
                <a:solidFill>
                  <a:schemeClr val="tx1"/>
                </a:solidFill>
                <a:latin typeface="Gill Sans MT" panose="020B0502020104020203" pitchFamily="34" charset="0"/>
              </a:rPr>
              <a:t>reconstructible</a:t>
            </a:r>
            <a:r>
              <a:rPr lang="en-US" sz="1600" dirty="0">
                <a:solidFill>
                  <a:schemeClr val="tx1"/>
                </a:solidFill>
                <a:latin typeface="Gill Sans MT" panose="020B0502020104020203" pitchFamily="34" charset="0"/>
              </a:rPr>
              <a:t> disease/non-salvageable limb</a:t>
            </a:r>
          </a:p>
          <a:p>
            <a:r>
              <a:rPr lang="en-US" sz="1600" dirty="0">
                <a:solidFill>
                  <a:schemeClr val="tx1"/>
                </a:solidFill>
                <a:latin typeface="Gill Sans MT" panose="020B0502020104020203" pitchFamily="34" charset="0"/>
              </a:rPr>
              <a:t>non-ambulatory status</a:t>
            </a:r>
          </a:p>
          <a:p>
            <a:r>
              <a:rPr lang="en-US" sz="1600" dirty="0">
                <a:solidFill>
                  <a:schemeClr val="tx1"/>
                </a:solidFill>
                <a:latin typeface="Gill Sans MT" panose="020B0502020104020203" pitchFamily="34" charset="0"/>
              </a:rPr>
              <a:t>severe sepsis</a:t>
            </a:r>
          </a:p>
          <a:p>
            <a:r>
              <a:rPr lang="en-US" sz="1600" dirty="0">
                <a:solidFill>
                  <a:schemeClr val="tx1"/>
                </a:solidFill>
                <a:latin typeface="Gill Sans MT" panose="020B0502020104020203" pitchFamily="34" charset="0"/>
              </a:rPr>
              <a:t>for palliation for those with a short life expectancy and who are unfit for revascularization </a:t>
            </a:r>
          </a:p>
          <a:p>
            <a:pPr marL="0" indent="0">
              <a:buNone/>
            </a:pPr>
            <a:r>
              <a:rPr lang="en-US" sz="1600" dirty="0">
                <a:solidFill>
                  <a:schemeClr val="tx1"/>
                </a:solidFill>
                <a:latin typeface="Gill Sans MT" panose="020B0502020104020203" pitchFamily="34" charset="0"/>
              </a:rPr>
              <a:t>(</a:t>
            </a:r>
            <a:r>
              <a:rPr lang="en-US" sz="1600" i="1" dirty="0">
                <a:solidFill>
                  <a:srgbClr val="00B2A9"/>
                </a:solidFill>
                <a:latin typeface="Gill Sans MT" panose="020B0502020104020203" pitchFamily="34" charset="0"/>
              </a:rPr>
              <a:t>Strong Recommendation</a:t>
            </a:r>
            <a:r>
              <a:rPr lang="en-US" sz="1600" i="1" dirty="0">
                <a:solidFill>
                  <a:schemeClr val="tx1"/>
                </a:solidFill>
                <a:latin typeface="Gill Sans MT" panose="020B0502020104020203" pitchFamily="34" charset="0"/>
              </a:rPr>
              <a:t>; Low-Quality Evidence</a:t>
            </a:r>
            <a:r>
              <a:rPr lang="en-US" sz="1600" dirty="0">
                <a:solidFill>
                  <a:schemeClr val="tx1"/>
                </a:solidFill>
                <a:latin typeface="Gill Sans MT" panose="020B0502020104020203" pitchFamily="34" charset="0"/>
              </a:rPr>
              <a:t>).</a:t>
            </a:r>
          </a:p>
          <a:p>
            <a:pPr marL="0" indent="0">
              <a:buFont typeface="Arial"/>
              <a:buNone/>
            </a:pPr>
            <a:endParaRPr lang="en-US" sz="1600" dirty="0">
              <a:solidFill>
                <a:schemeClr val="tx1"/>
              </a:solidFill>
              <a:latin typeface="Gill Sans MT" panose="020B0502020104020203" pitchFamily="34" charset="0"/>
            </a:endParaRPr>
          </a:p>
          <a:p>
            <a:pPr marL="0" indent="0">
              <a:buFont typeface="Arial"/>
              <a:buNone/>
            </a:pPr>
            <a:endParaRPr lang="en-US" sz="16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966924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457200" y="260234"/>
            <a:ext cx="8229600" cy="546884"/>
          </a:xfrm>
        </p:spPr>
        <p:txBody>
          <a:bodyPr/>
          <a:lstStyle/>
          <a:p>
            <a:r>
              <a:rPr lang="en-US" sz="2400" dirty="0"/>
              <a:t>INDICATIONS FOR INTERVENTION IN PAD </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370197" y="1387499"/>
            <a:ext cx="8229600" cy="546884"/>
          </a:xfrm>
        </p:spPr>
        <p:txBody>
          <a:bodyPr/>
          <a:lstStyle/>
          <a:p>
            <a:r>
              <a:rPr lang="en-US" sz="2000" dirty="0"/>
              <a:t>Critical Limb Threatening Ischemia</a:t>
            </a:r>
          </a:p>
          <a:p>
            <a:endParaRPr lang="en-US" sz="2000" dirty="0"/>
          </a:p>
          <a:p>
            <a:endParaRPr lang="en-US" sz="2000" dirty="0"/>
          </a:p>
          <a:p>
            <a:endParaRPr lang="en-US" sz="2000" dirty="0"/>
          </a:p>
        </p:txBody>
      </p:sp>
      <p:pic>
        <p:nvPicPr>
          <p:cNvPr id="8" name="Picture 7">
            <a:extLst>
              <a:ext uri="{FF2B5EF4-FFF2-40B4-BE49-F238E27FC236}">
                <a16:creationId xmlns:a16="http://schemas.microsoft.com/office/drawing/2014/main" id="{5C9B447A-73FA-859B-7F4A-593D1088756B}"/>
              </a:ext>
            </a:extLst>
          </p:cNvPr>
          <p:cNvPicPr>
            <a:picLocks noChangeAspect="1"/>
          </p:cNvPicPr>
          <p:nvPr/>
        </p:nvPicPr>
        <p:blipFill>
          <a:blip r:embed="rId2"/>
          <a:stretch>
            <a:fillRect/>
          </a:stretch>
        </p:blipFill>
        <p:spPr>
          <a:xfrm>
            <a:off x="2607733" y="1934383"/>
            <a:ext cx="3928533" cy="2408663"/>
          </a:xfrm>
          <a:prstGeom prst="rect">
            <a:avLst/>
          </a:prstGeom>
        </p:spPr>
      </p:pic>
    </p:spTree>
    <p:extLst>
      <p:ext uri="{BB962C8B-B14F-4D97-AF65-F5344CB8AC3E}">
        <p14:creationId xmlns:p14="http://schemas.microsoft.com/office/powerpoint/2010/main" val="1816478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79120" y="317013"/>
            <a:ext cx="8229600" cy="546884"/>
          </a:xfrm>
        </p:spPr>
        <p:txBody>
          <a:bodyPr/>
          <a:lstStyle/>
          <a:p>
            <a:r>
              <a:rPr lang="en-US" sz="2400" dirty="0"/>
              <a:t>INDICATIONS FOR INTERVENTION IN PAD </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370197" y="1387499"/>
            <a:ext cx="8229600" cy="546884"/>
          </a:xfrm>
        </p:spPr>
        <p:txBody>
          <a:bodyPr/>
          <a:lstStyle/>
          <a:p>
            <a:endParaRPr lang="en-US" sz="2000" dirty="0"/>
          </a:p>
          <a:p>
            <a:endParaRPr lang="en-US" sz="2000" dirty="0"/>
          </a:p>
          <a:p>
            <a:endParaRPr lang="en-US" sz="2000" dirty="0"/>
          </a:p>
          <a:p>
            <a:endParaRPr lang="en-US" sz="2000" dirty="0"/>
          </a:p>
        </p:txBody>
      </p:sp>
      <p:pic>
        <p:nvPicPr>
          <p:cNvPr id="5" name="Picture 4">
            <a:extLst>
              <a:ext uri="{FF2B5EF4-FFF2-40B4-BE49-F238E27FC236}">
                <a16:creationId xmlns:a16="http://schemas.microsoft.com/office/drawing/2014/main" id="{63907011-8132-2649-8A42-E00B1713B43C}"/>
              </a:ext>
            </a:extLst>
          </p:cNvPr>
          <p:cNvPicPr>
            <a:picLocks noChangeAspect="1"/>
          </p:cNvPicPr>
          <p:nvPr/>
        </p:nvPicPr>
        <p:blipFill>
          <a:blip r:embed="rId2"/>
          <a:stretch>
            <a:fillRect/>
          </a:stretch>
        </p:blipFill>
        <p:spPr>
          <a:xfrm>
            <a:off x="2520730" y="1387499"/>
            <a:ext cx="3928533" cy="2732049"/>
          </a:xfrm>
          <a:prstGeom prst="rect">
            <a:avLst/>
          </a:prstGeom>
        </p:spPr>
      </p:pic>
    </p:spTree>
    <p:extLst>
      <p:ext uri="{BB962C8B-B14F-4D97-AF65-F5344CB8AC3E}">
        <p14:creationId xmlns:p14="http://schemas.microsoft.com/office/powerpoint/2010/main" val="1715877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1C06B59-54B9-EEE7-88A5-DEC399593B85}"/>
              </a:ext>
            </a:extLst>
          </p:cNvPr>
          <p:cNvSpPr txBox="1">
            <a:spLocks/>
          </p:cNvSpPr>
          <p:nvPr/>
        </p:nvSpPr>
        <p:spPr>
          <a:xfrm>
            <a:off x="533400" y="310432"/>
            <a:ext cx="7545494" cy="687788"/>
          </a:xfrm>
          <a:prstGeom prst="rect">
            <a:avLst/>
          </a:prstGeom>
        </p:spPr>
        <p:txBody>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algn="l"/>
            <a:r>
              <a:rPr lang="en-US" sz="2400" b="1" dirty="0">
                <a:latin typeface="Gill Sans MT" panose="020B0502020104020203" pitchFamily="34" charset="0"/>
              </a:rPr>
              <a:t>APPROACH TO REVASCULARIZATION IN CLTI</a:t>
            </a:r>
          </a:p>
        </p:txBody>
      </p:sp>
      <p:sp>
        <p:nvSpPr>
          <p:cNvPr id="3" name="Content Placeholder 1">
            <a:extLst>
              <a:ext uri="{FF2B5EF4-FFF2-40B4-BE49-F238E27FC236}">
                <a16:creationId xmlns:a16="http://schemas.microsoft.com/office/drawing/2014/main" id="{5A265D91-1B8F-BFBC-8E3A-23FA0C26CE52}"/>
              </a:ext>
            </a:extLst>
          </p:cNvPr>
          <p:cNvSpPr txBox="1">
            <a:spLocks/>
          </p:cNvSpPr>
          <p:nvPr/>
        </p:nvSpPr>
        <p:spPr>
          <a:xfrm>
            <a:off x="457200" y="1200151"/>
            <a:ext cx="8229600" cy="3394472"/>
          </a:xfrm>
          <a:prstGeom prst="rect">
            <a:avLst/>
          </a:prstGeom>
        </p:spPr>
        <p:txBody>
          <a:bodyPr>
            <a:normAutofit/>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u="sng" dirty="0">
                <a:solidFill>
                  <a:schemeClr val="tx1"/>
                </a:solidFill>
                <a:latin typeface="Gill Sans MT" panose="020B0502020104020203" pitchFamily="34" charset="0"/>
              </a:rPr>
              <a:t>Endovascular, open, or hybrid revascularization should be considered on the basis of</a:t>
            </a:r>
          </a:p>
          <a:p>
            <a:r>
              <a:rPr lang="en-US" sz="1600" dirty="0">
                <a:solidFill>
                  <a:schemeClr val="tx1"/>
                </a:solidFill>
                <a:latin typeface="Gill Sans MT" panose="020B0502020104020203" pitchFamily="34" charset="0"/>
              </a:rPr>
              <a:t>anatomical pattern of disease;</a:t>
            </a:r>
          </a:p>
          <a:p>
            <a:r>
              <a:rPr lang="en-US" sz="1600" dirty="0">
                <a:solidFill>
                  <a:schemeClr val="tx1"/>
                </a:solidFill>
                <a:latin typeface="Gill Sans MT" panose="020B0502020104020203" pitchFamily="34" charset="0"/>
              </a:rPr>
              <a:t>degree of ischemia;</a:t>
            </a:r>
          </a:p>
          <a:p>
            <a:r>
              <a:rPr lang="en-US" sz="1600" dirty="0">
                <a:solidFill>
                  <a:schemeClr val="tx1"/>
                </a:solidFill>
                <a:latin typeface="Gill Sans MT" panose="020B0502020104020203" pitchFamily="34" charset="0"/>
              </a:rPr>
              <a:t>expected durability of the procedure;</a:t>
            </a:r>
          </a:p>
          <a:p>
            <a:r>
              <a:rPr lang="en-US" sz="1600" dirty="0">
                <a:solidFill>
                  <a:schemeClr val="tx1"/>
                </a:solidFill>
                <a:latin typeface="Gill Sans MT" panose="020B0502020104020203" pitchFamily="34" charset="0"/>
              </a:rPr>
              <a:t>perioperative risk;</a:t>
            </a:r>
          </a:p>
          <a:p>
            <a:r>
              <a:rPr lang="en-US" sz="1600" dirty="0">
                <a:solidFill>
                  <a:schemeClr val="tx1"/>
                </a:solidFill>
                <a:latin typeface="Gill Sans MT" panose="020B0502020104020203" pitchFamily="34" charset="0"/>
              </a:rPr>
              <a:t>patient life expectancy;</a:t>
            </a:r>
          </a:p>
          <a:p>
            <a:pPr marL="0" indent="0">
              <a:buFont typeface="Arial"/>
              <a:buNone/>
            </a:pPr>
            <a:r>
              <a:rPr lang="en-US" sz="1600" dirty="0">
                <a:solidFill>
                  <a:schemeClr val="tx1"/>
                </a:solidFill>
                <a:latin typeface="Gill Sans MT" panose="020B0502020104020203" pitchFamily="34" charset="0"/>
              </a:rPr>
              <a:t>(</a:t>
            </a:r>
            <a:r>
              <a:rPr lang="en-US" sz="1600" i="1" dirty="0">
                <a:solidFill>
                  <a:srgbClr val="00B2A9"/>
                </a:solidFill>
                <a:latin typeface="Gill Sans MT" panose="020B0502020104020203" pitchFamily="34" charset="0"/>
              </a:rPr>
              <a:t>Strong Recommendation</a:t>
            </a:r>
            <a:r>
              <a:rPr lang="en-US" sz="1600" i="1" dirty="0">
                <a:solidFill>
                  <a:schemeClr val="tx1"/>
                </a:solidFill>
                <a:latin typeface="Gill Sans MT" panose="020B0502020104020203" pitchFamily="34" charset="0"/>
              </a:rPr>
              <a:t>; Low-Quality Evidence</a:t>
            </a:r>
            <a:r>
              <a:rPr lang="en-US" sz="1600" dirty="0">
                <a:solidFill>
                  <a:schemeClr val="tx1"/>
                </a:solidFill>
                <a:latin typeface="Gill Sans MT" panose="020B0502020104020203" pitchFamily="34" charset="0"/>
              </a:rPr>
              <a:t>).</a:t>
            </a:r>
          </a:p>
        </p:txBody>
      </p:sp>
    </p:spTree>
    <p:extLst>
      <p:ext uri="{BB962C8B-B14F-4D97-AF65-F5344CB8AC3E}">
        <p14:creationId xmlns:p14="http://schemas.microsoft.com/office/powerpoint/2010/main" val="3713132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29172A-1C6C-40B0-259D-62124F704D06}"/>
              </a:ext>
            </a:extLst>
          </p:cNvPr>
          <p:cNvSpPr/>
          <p:nvPr/>
        </p:nvSpPr>
        <p:spPr>
          <a:xfrm>
            <a:off x="6056025" y="2157419"/>
            <a:ext cx="2057817" cy="2057134"/>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C04393FF-FF50-D2FE-6F77-16316DAB212E}"/>
              </a:ext>
            </a:extLst>
          </p:cNvPr>
          <p:cNvSpPr>
            <a:spLocks noGrp="1"/>
          </p:cNvSpPr>
          <p:nvPr>
            <p:ph idx="1"/>
          </p:nvPr>
        </p:nvSpPr>
        <p:spPr>
          <a:xfrm>
            <a:off x="457200" y="2464531"/>
            <a:ext cx="4429125" cy="546884"/>
          </a:xfrm>
        </p:spPr>
        <p:txBody>
          <a:bodyPr/>
          <a:lstStyle/>
          <a:p>
            <a:r>
              <a:rPr lang="en-US" sz="2400" dirty="0"/>
              <a:t>MODERATOR</a:t>
            </a:r>
            <a:r>
              <a:rPr lang="en-US" dirty="0"/>
              <a:t> </a:t>
            </a:r>
          </a:p>
        </p:txBody>
      </p:sp>
      <p:sp>
        <p:nvSpPr>
          <p:cNvPr id="4" name="Content Placeholder 3">
            <a:extLst>
              <a:ext uri="{FF2B5EF4-FFF2-40B4-BE49-F238E27FC236}">
                <a16:creationId xmlns:a16="http://schemas.microsoft.com/office/drawing/2014/main" id="{EB29CBC7-F392-A950-5B8B-105C5C4A16F6}"/>
              </a:ext>
            </a:extLst>
          </p:cNvPr>
          <p:cNvSpPr>
            <a:spLocks noGrp="1"/>
          </p:cNvSpPr>
          <p:nvPr>
            <p:ph idx="10"/>
          </p:nvPr>
        </p:nvSpPr>
        <p:spPr>
          <a:xfrm>
            <a:off x="457200" y="3154822"/>
            <a:ext cx="4893469" cy="1360028"/>
          </a:xfrm>
        </p:spPr>
        <p:txBody>
          <a:bodyPr/>
          <a:lstStyle/>
          <a:p>
            <a:r>
              <a:rPr lang="en-US" sz="1800" b="1" dirty="0">
                <a:solidFill>
                  <a:srgbClr val="00B2A9"/>
                </a:solidFill>
              </a:rPr>
              <a:t>Dr. Thomas Lindsay </a:t>
            </a:r>
          </a:p>
          <a:p>
            <a:r>
              <a:rPr lang="en-US" sz="1400" b="1" dirty="0"/>
              <a:t>MDCM, FRCSC</a:t>
            </a:r>
          </a:p>
          <a:p>
            <a:r>
              <a:rPr lang="en-US" sz="1200" dirty="0"/>
              <a:t>University Health Network</a:t>
            </a:r>
          </a:p>
          <a:p>
            <a:r>
              <a:rPr lang="en-US" sz="1200" dirty="0"/>
              <a:t>University of Toronto</a:t>
            </a:r>
            <a:endParaRPr lang="en-US" b="1" dirty="0"/>
          </a:p>
        </p:txBody>
      </p:sp>
      <p:pic>
        <p:nvPicPr>
          <p:cNvPr id="6" name="Picture 5" descr="A person in a suit and tie&#10;&#10;Description automatically generated with medium confidence">
            <a:extLst>
              <a:ext uri="{FF2B5EF4-FFF2-40B4-BE49-F238E27FC236}">
                <a16:creationId xmlns:a16="http://schemas.microsoft.com/office/drawing/2014/main" id="{B792074A-4163-C73A-FCDC-6321EC355B01}"/>
              </a:ext>
            </a:extLst>
          </p:cNvPr>
          <p:cNvPicPr>
            <a:picLocks noChangeAspect="1"/>
          </p:cNvPicPr>
          <p:nvPr/>
        </p:nvPicPr>
        <p:blipFill rotWithShape="1">
          <a:blip r:embed="rId2"/>
          <a:srcRect l="23091" t="12223" r="16896" b="47475"/>
          <a:stretch/>
        </p:blipFill>
        <p:spPr>
          <a:xfrm>
            <a:off x="6108694" y="2198984"/>
            <a:ext cx="1980209" cy="1994806"/>
          </a:xfrm>
          <a:prstGeom prst="rect">
            <a:avLst/>
          </a:prstGeom>
        </p:spPr>
      </p:pic>
    </p:spTree>
    <p:extLst>
      <p:ext uri="{BB962C8B-B14F-4D97-AF65-F5344CB8AC3E}">
        <p14:creationId xmlns:p14="http://schemas.microsoft.com/office/powerpoint/2010/main" val="793054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73242C-1A04-85AC-5527-A3199B2AEEAD}"/>
              </a:ext>
            </a:extLst>
          </p:cNvPr>
          <p:cNvSpPr>
            <a:spLocks noGrp="1"/>
          </p:cNvSpPr>
          <p:nvPr>
            <p:ph idx="1"/>
          </p:nvPr>
        </p:nvSpPr>
        <p:spPr>
          <a:xfrm>
            <a:off x="525780" y="260234"/>
            <a:ext cx="8229600" cy="546884"/>
          </a:xfrm>
        </p:spPr>
        <p:txBody>
          <a:bodyPr/>
          <a:lstStyle/>
          <a:p>
            <a:r>
              <a:rPr lang="en-US" sz="2400" dirty="0"/>
              <a:t>INDICATIONS FOR INTERVENTION IN PAD </a:t>
            </a:r>
          </a:p>
        </p:txBody>
      </p:sp>
      <p:sp>
        <p:nvSpPr>
          <p:cNvPr id="4" name="Content Placeholder 3">
            <a:extLst>
              <a:ext uri="{FF2B5EF4-FFF2-40B4-BE49-F238E27FC236}">
                <a16:creationId xmlns:a16="http://schemas.microsoft.com/office/drawing/2014/main" id="{DD70139F-1797-2ADA-C7D5-4396750613AD}"/>
              </a:ext>
            </a:extLst>
          </p:cNvPr>
          <p:cNvSpPr>
            <a:spLocks noGrp="1"/>
          </p:cNvSpPr>
          <p:nvPr>
            <p:ph idx="10"/>
          </p:nvPr>
        </p:nvSpPr>
        <p:spPr>
          <a:xfrm>
            <a:off x="370197" y="1387499"/>
            <a:ext cx="8229600" cy="546884"/>
          </a:xfrm>
        </p:spPr>
        <p:txBody>
          <a:bodyPr/>
          <a:lstStyle/>
          <a:p>
            <a:endParaRPr lang="en-US" sz="2000" dirty="0"/>
          </a:p>
          <a:p>
            <a:endParaRPr lang="en-US" sz="2000" dirty="0"/>
          </a:p>
          <a:p>
            <a:endParaRPr lang="en-US" sz="2000" dirty="0"/>
          </a:p>
          <a:p>
            <a:endParaRPr lang="en-US" sz="2000" dirty="0"/>
          </a:p>
        </p:txBody>
      </p:sp>
      <p:pic>
        <p:nvPicPr>
          <p:cNvPr id="6" name="Picture 5">
            <a:extLst>
              <a:ext uri="{FF2B5EF4-FFF2-40B4-BE49-F238E27FC236}">
                <a16:creationId xmlns:a16="http://schemas.microsoft.com/office/drawing/2014/main" id="{E0847B96-C779-A7D7-84D0-FDD00566C472}"/>
              </a:ext>
            </a:extLst>
          </p:cNvPr>
          <p:cNvPicPr>
            <a:picLocks noChangeAspect="1"/>
          </p:cNvPicPr>
          <p:nvPr/>
        </p:nvPicPr>
        <p:blipFill>
          <a:blip r:embed="rId2"/>
          <a:stretch>
            <a:fillRect/>
          </a:stretch>
        </p:blipFill>
        <p:spPr>
          <a:xfrm>
            <a:off x="2562578" y="1172272"/>
            <a:ext cx="4018844" cy="2798956"/>
          </a:xfrm>
          <a:prstGeom prst="rect">
            <a:avLst/>
          </a:prstGeom>
        </p:spPr>
      </p:pic>
    </p:spTree>
    <p:extLst>
      <p:ext uri="{BB962C8B-B14F-4D97-AF65-F5344CB8AC3E}">
        <p14:creationId xmlns:p14="http://schemas.microsoft.com/office/powerpoint/2010/main" val="1799924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3200" dirty="0"/>
              <a:t>AUDIENCE QUESTIONS AND DISCUSSION</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 </a:t>
            </a:r>
          </a:p>
        </p:txBody>
      </p:sp>
    </p:spTree>
    <p:extLst>
      <p:ext uri="{BB962C8B-B14F-4D97-AF65-F5344CB8AC3E}">
        <p14:creationId xmlns:p14="http://schemas.microsoft.com/office/powerpoint/2010/main" val="3959143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D8D774-8E49-E215-9215-7DBAC04BA42B}"/>
              </a:ext>
            </a:extLst>
          </p:cNvPr>
          <p:cNvSpPr>
            <a:spLocks noGrp="1"/>
          </p:cNvSpPr>
          <p:nvPr>
            <p:ph idx="1"/>
          </p:nvPr>
        </p:nvSpPr>
        <p:spPr>
          <a:xfrm>
            <a:off x="562131" y="250981"/>
            <a:ext cx="8229600" cy="546884"/>
          </a:xfrm>
        </p:spPr>
        <p:txBody>
          <a:bodyPr/>
          <a:lstStyle/>
          <a:p>
            <a:r>
              <a:rPr lang="en-US" sz="2400" dirty="0"/>
              <a:t>SAVE</a:t>
            </a:r>
            <a:r>
              <a:rPr lang="en-US" sz="2000" dirty="0"/>
              <a:t> </a:t>
            </a:r>
            <a:r>
              <a:rPr lang="en-US" sz="2400" dirty="0"/>
              <a:t>LIMB</a:t>
            </a:r>
            <a:r>
              <a:rPr lang="en-US" sz="2000" dirty="0"/>
              <a:t> </a:t>
            </a:r>
            <a:endParaRPr lang="en-US" sz="1800" dirty="0"/>
          </a:p>
        </p:txBody>
      </p:sp>
      <p:pic>
        <p:nvPicPr>
          <p:cNvPr id="6" name="Content Placeholder 5">
            <a:extLst>
              <a:ext uri="{FF2B5EF4-FFF2-40B4-BE49-F238E27FC236}">
                <a16:creationId xmlns:a16="http://schemas.microsoft.com/office/drawing/2014/main" id="{CE42BE9E-82B7-BFEC-7B69-1A8AAAFED511}"/>
              </a:ext>
            </a:extLst>
          </p:cNvPr>
          <p:cNvPicPr>
            <a:picLocks noChangeAspect="1"/>
          </p:cNvPicPr>
          <p:nvPr/>
        </p:nvPicPr>
        <p:blipFill>
          <a:blip r:embed="rId2"/>
          <a:stretch>
            <a:fillRect/>
          </a:stretch>
        </p:blipFill>
        <p:spPr>
          <a:xfrm>
            <a:off x="1565635" y="862977"/>
            <a:ext cx="2548685" cy="3298299"/>
          </a:xfrm>
          <a:prstGeom prst="rect">
            <a:avLst/>
          </a:prstGeom>
          <a:ln>
            <a:solidFill>
              <a:schemeClr val="tx1"/>
            </a:solidFill>
          </a:ln>
        </p:spPr>
      </p:pic>
      <p:pic>
        <p:nvPicPr>
          <p:cNvPr id="7" name="Content Placeholder 7" descr="Diagram&#10;&#10;Description automatically generated">
            <a:extLst>
              <a:ext uri="{FF2B5EF4-FFF2-40B4-BE49-F238E27FC236}">
                <a16:creationId xmlns:a16="http://schemas.microsoft.com/office/drawing/2014/main" id="{6C596F83-09EC-E7D4-DB34-94188B76553B}"/>
              </a:ext>
            </a:extLst>
          </p:cNvPr>
          <p:cNvPicPr>
            <a:picLocks noChangeAspect="1"/>
          </p:cNvPicPr>
          <p:nvPr/>
        </p:nvPicPr>
        <p:blipFill rotWithShape="1">
          <a:blip r:embed="rId3"/>
          <a:srcRect t="8178"/>
          <a:stretch/>
        </p:blipFill>
        <p:spPr>
          <a:xfrm>
            <a:off x="4813763" y="862977"/>
            <a:ext cx="2548685" cy="3291371"/>
          </a:xfrm>
          <a:prstGeom prst="rect">
            <a:avLst/>
          </a:prstGeom>
          <a:ln>
            <a:solidFill>
              <a:schemeClr val="tx1"/>
            </a:solidFill>
          </a:ln>
        </p:spPr>
      </p:pic>
      <p:sp>
        <p:nvSpPr>
          <p:cNvPr id="9" name="TextBox 8">
            <a:extLst>
              <a:ext uri="{FF2B5EF4-FFF2-40B4-BE49-F238E27FC236}">
                <a16:creationId xmlns:a16="http://schemas.microsoft.com/office/drawing/2014/main" id="{CB1A89BC-AFC4-85AB-8C31-CAE85D25CF69}"/>
              </a:ext>
            </a:extLst>
          </p:cNvPr>
          <p:cNvSpPr txBox="1"/>
          <p:nvPr/>
        </p:nvSpPr>
        <p:spPr>
          <a:xfrm>
            <a:off x="3089564" y="4280523"/>
            <a:ext cx="4572000" cy="338554"/>
          </a:xfrm>
          <a:prstGeom prst="rect">
            <a:avLst/>
          </a:prstGeom>
          <a:noFill/>
        </p:spPr>
        <p:txBody>
          <a:bodyPr wrap="square">
            <a:spAutoFit/>
          </a:bodyPr>
          <a:lstStyle/>
          <a:p>
            <a:r>
              <a:rPr lang="en-US" sz="1600" b="1" dirty="0">
                <a:latin typeface="Gill Sans MT" panose="020B0502020104020203" pitchFamily="34" charset="0"/>
              </a:rPr>
              <a:t>ccs.ca/companion-resources/</a:t>
            </a:r>
          </a:p>
        </p:txBody>
      </p:sp>
    </p:spTree>
    <p:extLst>
      <p:ext uri="{BB962C8B-B14F-4D97-AF65-F5344CB8AC3E}">
        <p14:creationId xmlns:p14="http://schemas.microsoft.com/office/powerpoint/2010/main" val="3663569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BCCAA3-0E27-75A2-D2B1-A01B5E6D0010}"/>
              </a:ext>
            </a:extLst>
          </p:cNvPr>
          <p:cNvSpPr>
            <a:spLocks noGrp="1"/>
          </p:cNvSpPr>
          <p:nvPr>
            <p:ph idx="1"/>
          </p:nvPr>
        </p:nvSpPr>
        <p:spPr/>
        <p:txBody>
          <a:bodyPr/>
          <a:lstStyle/>
          <a:p>
            <a:r>
              <a:rPr lang="en-US" dirty="0"/>
              <a:t>ACCESS ON-DEMAND</a:t>
            </a:r>
          </a:p>
        </p:txBody>
      </p:sp>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sp>
        <p:nvSpPr>
          <p:cNvPr id="4" name="Content Placeholder 3">
            <a:extLst>
              <a:ext uri="{FF2B5EF4-FFF2-40B4-BE49-F238E27FC236}">
                <a16:creationId xmlns:a16="http://schemas.microsoft.com/office/drawing/2014/main" id="{CEC0BB71-CF65-D366-AAD9-A0AB9B63E438}"/>
              </a:ext>
            </a:extLst>
          </p:cNvPr>
          <p:cNvSpPr>
            <a:spLocks noGrp="1"/>
          </p:cNvSpPr>
          <p:nvPr>
            <p:ph idx="10"/>
          </p:nvPr>
        </p:nvSpPr>
        <p:spPr/>
        <p:txBody>
          <a:bodyPr/>
          <a:lstStyle/>
          <a:p>
            <a:r>
              <a:rPr lang="en-US" dirty="0"/>
              <a:t>This webinar will be available for On-Demand access.</a:t>
            </a:r>
          </a:p>
          <a:p>
            <a:endParaRPr lang="en-US" dirty="0"/>
          </a:p>
          <a:p>
            <a:r>
              <a:rPr lang="en-US" dirty="0"/>
              <a:t>View this webinar, as well as the Atrial Fibrillation, Heart Failure and Pulmonary Hypertension webinars, On-Demand: </a:t>
            </a:r>
            <a:r>
              <a:rPr lang="en-US" dirty="0">
                <a:solidFill>
                  <a:srgbClr val="00B2A9"/>
                </a:solidFill>
              </a:rPr>
              <a:t>CCS.ca/On-Demand-Guideline-Webinars/</a:t>
            </a:r>
          </a:p>
        </p:txBody>
      </p:sp>
    </p:spTree>
    <p:extLst>
      <p:ext uri="{BB962C8B-B14F-4D97-AF65-F5344CB8AC3E}">
        <p14:creationId xmlns:p14="http://schemas.microsoft.com/office/powerpoint/2010/main" val="2756333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Display 12">
            <a:extLst>
              <a:ext uri="{FF2B5EF4-FFF2-40B4-BE49-F238E27FC236}">
                <a16:creationId xmlns:a16="http://schemas.microsoft.com/office/drawing/2014/main" id="{74E8D770-0AE5-F663-ED20-6852D39136C6}"/>
              </a:ext>
            </a:extLst>
          </p:cNvPr>
          <p:cNvSpPr/>
          <p:nvPr/>
        </p:nvSpPr>
        <p:spPr>
          <a:xfrm>
            <a:off x="-54659" y="1305737"/>
            <a:ext cx="4208206" cy="2676424"/>
          </a:xfrm>
          <a:custGeom>
            <a:avLst/>
            <a:gdLst>
              <a:gd name="connsiteX0" fmla="*/ 0 w 10000"/>
              <a:gd name="connsiteY0" fmla="*/ 5000 h 10000"/>
              <a:gd name="connsiteX1" fmla="*/ 1667 w 10000"/>
              <a:gd name="connsiteY1" fmla="*/ 0 h 10000"/>
              <a:gd name="connsiteX2" fmla="*/ 8333 w 10000"/>
              <a:gd name="connsiteY2" fmla="*/ 0 h 10000"/>
              <a:gd name="connsiteX3" fmla="*/ 10000 w 10000"/>
              <a:gd name="connsiteY3" fmla="*/ 5000 h 10000"/>
              <a:gd name="connsiteX4" fmla="*/ 8333 w 10000"/>
              <a:gd name="connsiteY4" fmla="*/ 10000 h 10000"/>
              <a:gd name="connsiteX5" fmla="*/ 1667 w 10000"/>
              <a:gd name="connsiteY5" fmla="*/ 10000 h 10000"/>
              <a:gd name="connsiteX6" fmla="*/ 0 w 10000"/>
              <a:gd name="connsiteY6" fmla="*/ 5000 h 10000"/>
              <a:gd name="connsiteX0" fmla="*/ 0 w 8360"/>
              <a:gd name="connsiteY0" fmla="*/ 4706 h 10000"/>
              <a:gd name="connsiteX1" fmla="*/ 27 w 8360"/>
              <a:gd name="connsiteY1" fmla="*/ 0 h 10000"/>
              <a:gd name="connsiteX2" fmla="*/ 6693 w 8360"/>
              <a:gd name="connsiteY2" fmla="*/ 0 h 10000"/>
              <a:gd name="connsiteX3" fmla="*/ 8360 w 8360"/>
              <a:gd name="connsiteY3" fmla="*/ 5000 h 10000"/>
              <a:gd name="connsiteX4" fmla="*/ 6693 w 8360"/>
              <a:gd name="connsiteY4" fmla="*/ 10000 h 10000"/>
              <a:gd name="connsiteX5" fmla="*/ 27 w 8360"/>
              <a:gd name="connsiteY5" fmla="*/ 10000 h 10000"/>
              <a:gd name="connsiteX6" fmla="*/ 0 w 8360"/>
              <a:gd name="connsiteY6" fmla="*/ 4706 h 10000"/>
              <a:gd name="connsiteX0" fmla="*/ 0 w 10000"/>
              <a:gd name="connsiteY0" fmla="*/ 4706 h 10059"/>
              <a:gd name="connsiteX1" fmla="*/ 32 w 10000"/>
              <a:gd name="connsiteY1" fmla="*/ 0 h 10059"/>
              <a:gd name="connsiteX2" fmla="*/ 8006 w 10000"/>
              <a:gd name="connsiteY2" fmla="*/ 0 h 10059"/>
              <a:gd name="connsiteX3" fmla="*/ 10000 w 10000"/>
              <a:gd name="connsiteY3" fmla="*/ 5000 h 10059"/>
              <a:gd name="connsiteX4" fmla="*/ 8006 w 10000"/>
              <a:gd name="connsiteY4" fmla="*/ 10000 h 10059"/>
              <a:gd name="connsiteX5" fmla="*/ 1824 w 10000"/>
              <a:gd name="connsiteY5" fmla="*/ 10059 h 10059"/>
              <a:gd name="connsiteX6" fmla="*/ 0 w 10000"/>
              <a:gd name="connsiteY6" fmla="*/ 4706 h 10059"/>
              <a:gd name="connsiteX0" fmla="*/ 0 w 10000"/>
              <a:gd name="connsiteY0" fmla="*/ 4794 h 10147"/>
              <a:gd name="connsiteX1" fmla="*/ 1841 w 10000"/>
              <a:gd name="connsiteY1" fmla="*/ 0 h 10147"/>
              <a:gd name="connsiteX2" fmla="*/ 8006 w 10000"/>
              <a:gd name="connsiteY2" fmla="*/ 88 h 10147"/>
              <a:gd name="connsiteX3" fmla="*/ 10000 w 10000"/>
              <a:gd name="connsiteY3" fmla="*/ 5088 h 10147"/>
              <a:gd name="connsiteX4" fmla="*/ 8006 w 10000"/>
              <a:gd name="connsiteY4" fmla="*/ 10088 h 10147"/>
              <a:gd name="connsiteX5" fmla="*/ 1824 w 10000"/>
              <a:gd name="connsiteY5" fmla="*/ 10147 h 10147"/>
              <a:gd name="connsiteX6" fmla="*/ 0 w 10000"/>
              <a:gd name="connsiteY6" fmla="*/ 4794 h 10147"/>
              <a:gd name="connsiteX0" fmla="*/ 0 w 8225"/>
              <a:gd name="connsiteY0" fmla="*/ 4559 h 10147"/>
              <a:gd name="connsiteX1" fmla="*/ 66 w 8225"/>
              <a:gd name="connsiteY1" fmla="*/ 0 h 10147"/>
              <a:gd name="connsiteX2" fmla="*/ 6231 w 8225"/>
              <a:gd name="connsiteY2" fmla="*/ 88 h 10147"/>
              <a:gd name="connsiteX3" fmla="*/ 8225 w 8225"/>
              <a:gd name="connsiteY3" fmla="*/ 5088 h 10147"/>
              <a:gd name="connsiteX4" fmla="*/ 6231 w 8225"/>
              <a:gd name="connsiteY4" fmla="*/ 10088 h 10147"/>
              <a:gd name="connsiteX5" fmla="*/ 49 w 8225"/>
              <a:gd name="connsiteY5" fmla="*/ 10147 h 10147"/>
              <a:gd name="connsiteX6" fmla="*/ 0 w 8225"/>
              <a:gd name="connsiteY6" fmla="*/ 4559 h 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0147">
                <a:moveTo>
                  <a:pt x="0" y="4559"/>
                </a:moveTo>
                <a:cubicBezTo>
                  <a:pt x="11" y="2990"/>
                  <a:pt x="56" y="1569"/>
                  <a:pt x="66" y="0"/>
                </a:cubicBezTo>
                <a:lnTo>
                  <a:pt x="6231" y="88"/>
                </a:lnTo>
                <a:cubicBezTo>
                  <a:pt x="7333" y="88"/>
                  <a:pt x="8225" y="2327"/>
                  <a:pt x="8225" y="5088"/>
                </a:cubicBezTo>
                <a:cubicBezTo>
                  <a:pt x="8225" y="7849"/>
                  <a:pt x="7333" y="10088"/>
                  <a:pt x="6231" y="10088"/>
                </a:cubicBezTo>
                <a:lnTo>
                  <a:pt x="49" y="10147"/>
                </a:lnTo>
                <a:cubicBezTo>
                  <a:pt x="39" y="8382"/>
                  <a:pt x="11" y="6324"/>
                  <a:pt x="0" y="4559"/>
                </a:cubicBezTo>
                <a:close/>
              </a:path>
            </a:pathLst>
          </a:custGeom>
          <a:solidFill>
            <a:srgbClr val="E0003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6" name="Title 1">
            <a:extLst>
              <a:ext uri="{FF2B5EF4-FFF2-40B4-BE49-F238E27FC236}">
                <a16:creationId xmlns:a16="http://schemas.microsoft.com/office/drawing/2014/main" id="{960E53B1-C704-73B4-8742-4C1834240FE6}"/>
              </a:ext>
            </a:extLst>
          </p:cNvPr>
          <p:cNvSpPr>
            <a:spLocks noGrp="1"/>
          </p:cNvSpPr>
          <p:nvPr>
            <p:ph type="title"/>
          </p:nvPr>
        </p:nvSpPr>
        <p:spPr>
          <a:xfrm>
            <a:off x="302539" y="859707"/>
            <a:ext cx="3261336" cy="1498698"/>
          </a:xfrm>
        </p:spPr>
        <p:txBody>
          <a:bodyPr anchor="b">
            <a:normAutofit/>
          </a:bodyPr>
          <a:lstStyle/>
          <a:p>
            <a:r>
              <a:rPr lang="en-US" sz="2000" b="1" dirty="0">
                <a:solidFill>
                  <a:schemeClr val="bg1"/>
                </a:solidFill>
                <a:effectLst>
                  <a:outerShdw blurRad="38100" dist="38100" dir="2700000" algn="tl">
                    <a:srgbClr val="000000">
                      <a:alpha val="43137"/>
                    </a:srgbClr>
                  </a:outerShdw>
                </a:effectLst>
              </a:rPr>
              <a:t>Join our new </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CCS Affiliate Society!</a:t>
            </a:r>
          </a:p>
        </p:txBody>
      </p:sp>
      <p:pic>
        <p:nvPicPr>
          <p:cNvPr id="7" name="Picture 6" descr="Logo, company name&#10;&#10;Description automatically generated">
            <a:extLst>
              <a:ext uri="{FF2B5EF4-FFF2-40B4-BE49-F238E27FC236}">
                <a16:creationId xmlns:a16="http://schemas.microsoft.com/office/drawing/2014/main" id="{0B5BF5AE-AC0D-DD11-291C-34478A367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733" y="1095473"/>
            <a:ext cx="3897760" cy="2952553"/>
          </a:xfrm>
          <a:prstGeom prst="rect">
            <a:avLst/>
          </a:prstGeom>
          <a:noFill/>
        </p:spPr>
      </p:pic>
      <p:sp>
        <p:nvSpPr>
          <p:cNvPr id="8" name="Subtitle 2">
            <a:extLst>
              <a:ext uri="{FF2B5EF4-FFF2-40B4-BE49-F238E27FC236}">
                <a16:creationId xmlns:a16="http://schemas.microsoft.com/office/drawing/2014/main" id="{A7A12002-B2D1-9A9B-94B8-177104FF795F}"/>
              </a:ext>
            </a:extLst>
          </p:cNvPr>
          <p:cNvSpPr txBox="1">
            <a:spLocks/>
          </p:cNvSpPr>
          <p:nvPr/>
        </p:nvSpPr>
        <p:spPr>
          <a:xfrm>
            <a:off x="753346" y="2583758"/>
            <a:ext cx="2592196" cy="1172894"/>
          </a:xfrm>
          <a:prstGeom prst="rect">
            <a:avLst/>
          </a:prstGeom>
        </p:spPr>
        <p:txBody>
          <a:bodyPr>
            <a:normAutofit fontScale="47500" lnSpcReduction="20000"/>
          </a:bodyPr>
          <a:lstStyle>
            <a:lvl1pPr marL="342891" indent="-342891" algn="l" defTabSz="457189" rtl="0" eaLnBrk="1" latinLnBrk="0" hangingPunct="1">
              <a:spcBef>
                <a:spcPct val="20000"/>
              </a:spcBef>
              <a:buFont typeface="Arial"/>
              <a:buChar char="•"/>
              <a:defRPr sz="3200" kern="1200">
                <a:solidFill>
                  <a:srgbClr val="DA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bg1"/>
                </a:solidFill>
                <a:latin typeface="Gill Sans MT" panose="020B0502020104020203" pitchFamily="34" charset="0"/>
              </a:rPr>
              <a:t>Kick off meeting at Vascular 2023 in Montreal, October 27, 28</a:t>
            </a:r>
            <a:r>
              <a:rPr lang="en-US" baseline="30000" dirty="0">
                <a:solidFill>
                  <a:schemeClr val="bg1"/>
                </a:solidFill>
                <a:latin typeface="Gill Sans MT" panose="020B0502020104020203" pitchFamily="34" charset="0"/>
              </a:rPr>
              <a:t>th</a:t>
            </a:r>
            <a:r>
              <a:rPr lang="en-US" dirty="0">
                <a:solidFill>
                  <a:schemeClr val="bg1"/>
                </a:solidFill>
                <a:latin typeface="Gill Sans MT" panose="020B0502020104020203" pitchFamily="34" charset="0"/>
              </a:rPr>
              <a:t>!</a:t>
            </a:r>
          </a:p>
          <a:p>
            <a:endParaRPr lang="en-US" dirty="0">
              <a:solidFill>
                <a:schemeClr val="bg1"/>
              </a:solidFill>
              <a:latin typeface="Gill Sans MT" panose="020B0502020104020203" pitchFamily="34" charset="0"/>
            </a:endParaRPr>
          </a:p>
          <a:p>
            <a:pPr marL="0" indent="0">
              <a:buNone/>
            </a:pPr>
            <a:r>
              <a:rPr lang="en-US" dirty="0">
                <a:solidFill>
                  <a:schemeClr val="bg1"/>
                </a:solidFill>
                <a:latin typeface="Gill Sans MT" panose="020B0502020104020203" pitchFamily="34" charset="0"/>
              </a:rPr>
              <a:t>Hope to </a:t>
            </a:r>
            <a:r>
              <a:rPr lang="en-US" dirty="0">
                <a:solidFill>
                  <a:schemeClr val="bg1"/>
                </a:solidFill>
                <a:effectLst>
                  <a:outerShdw blurRad="38100" dist="38100" dir="2700000" algn="tl">
                    <a:srgbClr val="000000">
                      <a:alpha val="43137"/>
                    </a:srgbClr>
                  </a:outerShdw>
                </a:effectLst>
                <a:latin typeface="Gill Sans MT" panose="020B0502020104020203" pitchFamily="34" charset="0"/>
              </a:rPr>
              <a:t>see</a:t>
            </a:r>
            <a:r>
              <a:rPr lang="en-US" dirty="0">
                <a:solidFill>
                  <a:schemeClr val="bg1"/>
                </a:solidFill>
                <a:latin typeface="Gill Sans MT" panose="020B0502020104020203" pitchFamily="34" charset="0"/>
              </a:rPr>
              <a:t> you there!</a:t>
            </a:r>
          </a:p>
        </p:txBody>
      </p:sp>
      <p:sp>
        <p:nvSpPr>
          <p:cNvPr id="10" name="Title 2">
            <a:extLst>
              <a:ext uri="{FF2B5EF4-FFF2-40B4-BE49-F238E27FC236}">
                <a16:creationId xmlns:a16="http://schemas.microsoft.com/office/drawing/2014/main" id="{7DCFB644-6790-2D1F-2B9F-79F0D52703FB}"/>
              </a:ext>
            </a:extLst>
          </p:cNvPr>
          <p:cNvSpPr txBox="1">
            <a:spLocks/>
          </p:cNvSpPr>
          <p:nvPr/>
        </p:nvSpPr>
        <p:spPr>
          <a:xfrm>
            <a:off x="0" y="0"/>
            <a:ext cx="4822168" cy="810705"/>
          </a:xfrm>
          <a:prstGeom prst="rect">
            <a:avLst/>
          </a:prstGeom>
        </p:spPr>
        <p:txBody>
          <a:bodyPr anchor="ctr"/>
          <a:lstStyle>
            <a:lvl1pPr marL="457200" indent="0" algn="l" defTabSz="457189" rtl="0" eaLnBrk="1" latinLnBrk="0" hangingPunct="1">
              <a:spcBef>
                <a:spcPct val="0"/>
              </a:spcBef>
              <a:buNone/>
              <a:defRPr sz="1800" kern="1200">
                <a:solidFill>
                  <a:schemeClr val="bg1">
                    <a:lumMod val="65000"/>
                  </a:schemeClr>
                </a:solidFill>
                <a:latin typeface="Gill Sans MT" panose="020B0502020104020203" pitchFamily="34" charset="0"/>
                <a:ea typeface="+mj-ea"/>
                <a:cs typeface="+mj-cs"/>
              </a:defRPr>
            </a:lvl1pPr>
          </a:lstStyle>
          <a:p>
            <a:r>
              <a:rPr lang="en-US">
                <a:solidFill>
                  <a:srgbClr val="00B2A9"/>
                </a:solidFill>
              </a:rPr>
              <a:t>THANK YOU!</a:t>
            </a:r>
            <a:endParaRPr lang="en-US" dirty="0">
              <a:solidFill>
                <a:srgbClr val="00B2A9"/>
              </a:solidFill>
            </a:endParaRPr>
          </a:p>
        </p:txBody>
      </p:sp>
    </p:spTree>
    <p:extLst>
      <p:ext uri="{BB962C8B-B14F-4D97-AF65-F5344CB8AC3E}">
        <p14:creationId xmlns:p14="http://schemas.microsoft.com/office/powerpoint/2010/main" val="1069632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pic>
        <p:nvPicPr>
          <p:cNvPr id="11" name="Picture 10" descr="A group of people posing for a photo&#10;&#10;Description automatically generated">
            <a:extLst>
              <a:ext uri="{FF2B5EF4-FFF2-40B4-BE49-F238E27FC236}">
                <a16:creationId xmlns:a16="http://schemas.microsoft.com/office/drawing/2014/main" id="{6A89C3FC-4C1E-3B8B-08B0-85FF5EBDFDF0}"/>
              </a:ext>
            </a:extLst>
          </p:cNvPr>
          <p:cNvPicPr>
            <a:picLocks noChangeAspect="1"/>
          </p:cNvPicPr>
          <p:nvPr/>
        </p:nvPicPr>
        <p:blipFill>
          <a:blip r:embed="rId3"/>
          <a:stretch>
            <a:fillRect/>
          </a:stretch>
        </p:blipFill>
        <p:spPr>
          <a:xfrm>
            <a:off x="1175089" y="599795"/>
            <a:ext cx="6725785" cy="3784105"/>
          </a:xfrm>
          <a:prstGeom prst="rect">
            <a:avLst/>
          </a:prstGeom>
          <a:solidFill>
            <a:srgbClr val="E00034"/>
          </a:solidFill>
        </p:spPr>
      </p:pic>
    </p:spTree>
    <p:extLst>
      <p:ext uri="{BB962C8B-B14F-4D97-AF65-F5344CB8AC3E}">
        <p14:creationId xmlns:p14="http://schemas.microsoft.com/office/powerpoint/2010/main" val="1658178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pic>
        <p:nvPicPr>
          <p:cNvPr id="2" name="Picture 3" descr="A group of people posing for a photo&#10;&#10;Description automatically generated">
            <a:extLst>
              <a:ext uri="{FF2B5EF4-FFF2-40B4-BE49-F238E27FC236}">
                <a16:creationId xmlns:a16="http://schemas.microsoft.com/office/drawing/2014/main" id="{E102FA8C-77A4-2E0B-860A-65492DD359A4}"/>
              </a:ext>
            </a:extLst>
          </p:cNvPr>
          <p:cNvPicPr>
            <a:picLocks noChangeAspect="1"/>
          </p:cNvPicPr>
          <p:nvPr/>
        </p:nvPicPr>
        <p:blipFill>
          <a:blip r:embed="rId3"/>
          <a:stretch>
            <a:fillRect/>
          </a:stretch>
        </p:blipFill>
        <p:spPr>
          <a:xfrm>
            <a:off x="1200150" y="630010"/>
            <a:ext cx="6689271" cy="3754210"/>
          </a:xfrm>
          <a:prstGeom prst="rect">
            <a:avLst/>
          </a:prstGeom>
        </p:spPr>
      </p:pic>
    </p:spTree>
    <p:extLst>
      <p:ext uri="{BB962C8B-B14F-4D97-AF65-F5344CB8AC3E}">
        <p14:creationId xmlns:p14="http://schemas.microsoft.com/office/powerpoint/2010/main" val="3758440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pic>
        <p:nvPicPr>
          <p:cNvPr id="2" name="Picture 3" descr="Qr code&#10;&#10;Description automatically generated">
            <a:extLst>
              <a:ext uri="{FF2B5EF4-FFF2-40B4-BE49-F238E27FC236}">
                <a16:creationId xmlns:a16="http://schemas.microsoft.com/office/drawing/2014/main" id="{B89B6AA5-A99C-B385-9E39-E8753A0412CB}"/>
              </a:ext>
            </a:extLst>
          </p:cNvPr>
          <p:cNvPicPr>
            <a:picLocks noChangeAspect="1"/>
          </p:cNvPicPr>
          <p:nvPr/>
        </p:nvPicPr>
        <p:blipFill>
          <a:blip r:embed="rId3"/>
          <a:stretch>
            <a:fillRect/>
          </a:stretch>
        </p:blipFill>
        <p:spPr>
          <a:xfrm>
            <a:off x="1186543" y="561975"/>
            <a:ext cx="6716485" cy="3767817"/>
          </a:xfrm>
          <a:prstGeom prst="rect">
            <a:avLst/>
          </a:prstGeom>
        </p:spPr>
      </p:pic>
    </p:spTree>
    <p:extLst>
      <p:ext uri="{BB962C8B-B14F-4D97-AF65-F5344CB8AC3E}">
        <p14:creationId xmlns:p14="http://schemas.microsoft.com/office/powerpoint/2010/main" val="820165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98B88-0129-8188-C759-9A7A31C89F11}"/>
              </a:ext>
            </a:extLst>
          </p:cNvPr>
          <p:cNvSpPr>
            <a:spLocks noGrp="1"/>
          </p:cNvSpPr>
          <p:nvPr>
            <p:ph type="title"/>
          </p:nvPr>
        </p:nvSpPr>
        <p:spPr/>
        <p:txBody>
          <a:bodyPr/>
          <a:lstStyle/>
          <a:p>
            <a:r>
              <a:rPr lang="en-US" dirty="0">
                <a:solidFill>
                  <a:srgbClr val="00B2A9"/>
                </a:solidFill>
              </a:rPr>
              <a:t>THANK YOU!</a:t>
            </a:r>
          </a:p>
        </p:txBody>
      </p:sp>
      <p:pic>
        <p:nvPicPr>
          <p:cNvPr id="2" name="Picture 3" descr="Qr code&#10;&#10;Description automatically generated">
            <a:extLst>
              <a:ext uri="{FF2B5EF4-FFF2-40B4-BE49-F238E27FC236}">
                <a16:creationId xmlns:a16="http://schemas.microsoft.com/office/drawing/2014/main" id="{2E5E7ACF-F041-3CD0-AB86-3B14B1372E47}"/>
              </a:ext>
            </a:extLst>
          </p:cNvPr>
          <p:cNvPicPr>
            <a:picLocks noChangeAspect="1"/>
          </p:cNvPicPr>
          <p:nvPr/>
        </p:nvPicPr>
        <p:blipFill>
          <a:blip r:embed="rId3"/>
          <a:stretch>
            <a:fillRect/>
          </a:stretch>
        </p:blipFill>
        <p:spPr>
          <a:xfrm>
            <a:off x="1206953" y="568779"/>
            <a:ext cx="6723289" cy="3767817"/>
          </a:xfrm>
          <a:prstGeom prst="rect">
            <a:avLst/>
          </a:prstGeom>
        </p:spPr>
      </p:pic>
    </p:spTree>
    <p:extLst>
      <p:ext uri="{BB962C8B-B14F-4D97-AF65-F5344CB8AC3E}">
        <p14:creationId xmlns:p14="http://schemas.microsoft.com/office/powerpoint/2010/main" val="3201230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E6169D-8B45-C0C3-E6AD-EB785E375361}"/>
              </a:ext>
            </a:extLst>
          </p:cNvPr>
          <p:cNvSpPr/>
          <p:nvPr/>
        </p:nvSpPr>
        <p:spPr>
          <a:xfrm>
            <a:off x="621505" y="2858404"/>
            <a:ext cx="1178716" cy="1281197"/>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C6F3A5-E3F9-1A37-8E62-750E553C71E6}"/>
              </a:ext>
            </a:extLst>
          </p:cNvPr>
          <p:cNvSpPr/>
          <p:nvPr/>
        </p:nvSpPr>
        <p:spPr>
          <a:xfrm>
            <a:off x="621506" y="1139977"/>
            <a:ext cx="1178717" cy="1383121"/>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92933" y="461534"/>
            <a:ext cx="8229600" cy="546884"/>
          </a:xfrm>
        </p:spPr>
        <p:txBody>
          <a:bodyPr/>
          <a:lstStyle/>
          <a:p>
            <a:pPr marL="0" indent="0">
              <a:buNone/>
            </a:pPr>
            <a:r>
              <a:rPr lang="en-US" sz="2400" dirty="0"/>
              <a:t>PANELIST</a:t>
            </a:r>
            <a:endParaRPr lang="en-US" sz="2400" dirty="0">
              <a:solidFill>
                <a:schemeClr val="tx1"/>
              </a:solidFill>
              <a:latin typeface="Gill Sans MT" panose="020B0502020104020203" pitchFamily="34" charset="0"/>
            </a:endParaRPr>
          </a:p>
        </p:txBody>
      </p:sp>
      <p:sp>
        <p:nvSpPr>
          <p:cNvPr id="14" name="Content Placeholder 3">
            <a:extLst>
              <a:ext uri="{FF2B5EF4-FFF2-40B4-BE49-F238E27FC236}">
                <a16:creationId xmlns:a16="http://schemas.microsoft.com/office/drawing/2014/main" id="{49CD8917-0F0C-6A30-27AB-0146E88FFE97}"/>
              </a:ext>
            </a:extLst>
          </p:cNvPr>
          <p:cNvSpPr>
            <a:spLocks noGrp="1"/>
          </p:cNvSpPr>
          <p:nvPr>
            <p:ph idx="10"/>
          </p:nvPr>
        </p:nvSpPr>
        <p:spPr>
          <a:xfrm>
            <a:off x="1933628" y="1182256"/>
            <a:ext cx="2291860" cy="731378"/>
          </a:xfrm>
        </p:spPr>
        <p:txBody>
          <a:bodyPr/>
          <a:lstStyle/>
          <a:p>
            <a:r>
              <a:rPr lang="en-US" sz="1400" b="1" dirty="0">
                <a:solidFill>
                  <a:srgbClr val="00B2A9"/>
                </a:solidFill>
              </a:rPr>
              <a:t>Dr.  Zaina Albalawi </a:t>
            </a:r>
          </a:p>
          <a:p>
            <a:r>
              <a:rPr lang="en-US" sz="1050" b="1" dirty="0"/>
              <a:t>MD, MSc, FRCPC</a:t>
            </a:r>
          </a:p>
          <a:p>
            <a:r>
              <a:rPr lang="en-US" sz="1050" dirty="0"/>
              <a:t>Clinical Assistant Professor, </a:t>
            </a:r>
          </a:p>
          <a:p>
            <a:r>
              <a:rPr lang="en-US" sz="1050" dirty="0"/>
              <a:t>Memorial University </a:t>
            </a:r>
          </a:p>
          <a:p>
            <a:r>
              <a:rPr lang="en-US" sz="1050" dirty="0"/>
              <a:t>Department of Medicine, Division of Endocrinology and Metabolism</a:t>
            </a:r>
          </a:p>
          <a:p>
            <a:endParaRPr lang="en-US" sz="1200" b="1" dirty="0"/>
          </a:p>
        </p:txBody>
      </p:sp>
      <p:sp>
        <p:nvSpPr>
          <p:cNvPr id="15" name="Content Placeholder 3">
            <a:extLst>
              <a:ext uri="{FF2B5EF4-FFF2-40B4-BE49-F238E27FC236}">
                <a16:creationId xmlns:a16="http://schemas.microsoft.com/office/drawing/2014/main" id="{8761A72D-EE4F-3E7C-D8B3-7D737A5D71FB}"/>
              </a:ext>
            </a:extLst>
          </p:cNvPr>
          <p:cNvSpPr txBox="1">
            <a:spLocks/>
          </p:cNvSpPr>
          <p:nvPr/>
        </p:nvSpPr>
        <p:spPr>
          <a:xfrm>
            <a:off x="6252640" y="1051008"/>
            <a:ext cx="2727054"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Randolph Guzman</a:t>
            </a:r>
          </a:p>
          <a:p>
            <a:r>
              <a:rPr lang="en-US" sz="1050" b="1" dirty="0"/>
              <a:t>M.D. FRCSC, FACS, RVT, RPVI, ICD.D</a:t>
            </a:r>
          </a:p>
          <a:p>
            <a:pPr>
              <a:spcBef>
                <a:spcPts val="0"/>
              </a:spcBef>
            </a:pPr>
            <a:r>
              <a:rPr lang="en-US" sz="1050" dirty="0"/>
              <a:t>Professor of Surgery and Head, Section of Vascular Surgery</a:t>
            </a:r>
          </a:p>
          <a:p>
            <a:pPr>
              <a:spcBef>
                <a:spcPts val="0"/>
              </a:spcBef>
            </a:pPr>
            <a:r>
              <a:rPr lang="en-US" sz="1050" dirty="0"/>
              <a:t>University of Manitoba, Max Rady College of Medicine</a:t>
            </a:r>
          </a:p>
          <a:p>
            <a:pPr>
              <a:spcBef>
                <a:spcPts val="0"/>
              </a:spcBef>
            </a:pPr>
            <a:r>
              <a:rPr lang="en-US" sz="1050" dirty="0"/>
              <a:t>Regional Lead, Section of Vascular Surgery, WRHA</a:t>
            </a:r>
          </a:p>
          <a:p>
            <a:pPr>
              <a:spcBef>
                <a:spcPts val="0"/>
              </a:spcBef>
            </a:pPr>
            <a:r>
              <a:rPr lang="en-US" sz="1050" dirty="0"/>
              <a:t>St. Boniface Hospital, Winnipeg, Manitoba</a:t>
            </a:r>
          </a:p>
          <a:p>
            <a:endParaRPr lang="en-US" sz="1200" b="1" dirty="0"/>
          </a:p>
        </p:txBody>
      </p:sp>
      <p:sp>
        <p:nvSpPr>
          <p:cNvPr id="16" name="Content Placeholder 3">
            <a:extLst>
              <a:ext uri="{FF2B5EF4-FFF2-40B4-BE49-F238E27FC236}">
                <a16:creationId xmlns:a16="http://schemas.microsoft.com/office/drawing/2014/main" id="{5D970ED8-3972-8310-0DBD-6968DBACA5B4}"/>
              </a:ext>
            </a:extLst>
          </p:cNvPr>
          <p:cNvSpPr txBox="1">
            <a:spLocks/>
          </p:cNvSpPr>
          <p:nvPr/>
        </p:nvSpPr>
        <p:spPr>
          <a:xfrm>
            <a:off x="1933628" y="2778137"/>
            <a:ext cx="2638372" cy="731378"/>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Charles de </a:t>
            </a:r>
            <a:r>
              <a:rPr lang="en-US" sz="1400" b="1" dirty="0" err="1">
                <a:solidFill>
                  <a:srgbClr val="00B2A9"/>
                </a:solidFill>
              </a:rPr>
              <a:t>Mestral</a:t>
            </a:r>
            <a:r>
              <a:rPr lang="en-US" sz="1400" b="1" dirty="0">
                <a:solidFill>
                  <a:srgbClr val="00B2A9"/>
                </a:solidFill>
              </a:rPr>
              <a:t> </a:t>
            </a:r>
          </a:p>
          <a:p>
            <a:r>
              <a:rPr lang="en-US" sz="1050" b="1" dirty="0"/>
              <a:t>MDCM, PhD, FRCSC</a:t>
            </a:r>
          </a:p>
          <a:p>
            <a:r>
              <a:rPr lang="en-US" sz="1050" dirty="0"/>
              <a:t>University of Toronto</a:t>
            </a:r>
          </a:p>
          <a:p>
            <a:r>
              <a:rPr lang="en-US" sz="1050" dirty="0"/>
              <a:t>Division of Vascular Surgery</a:t>
            </a:r>
          </a:p>
          <a:p>
            <a:endParaRPr lang="en-US" sz="1200" dirty="0"/>
          </a:p>
        </p:txBody>
      </p:sp>
      <p:pic>
        <p:nvPicPr>
          <p:cNvPr id="6" name="Picture 5" descr="A person wearing a head scarf&#10;&#10;Description automatically generated with low confidence">
            <a:extLst>
              <a:ext uri="{FF2B5EF4-FFF2-40B4-BE49-F238E27FC236}">
                <a16:creationId xmlns:a16="http://schemas.microsoft.com/office/drawing/2014/main" id="{F373C47D-A953-3538-326E-8F80F2AB2C13}"/>
              </a:ext>
            </a:extLst>
          </p:cNvPr>
          <p:cNvPicPr>
            <a:picLocks noChangeAspect="1"/>
          </p:cNvPicPr>
          <p:nvPr/>
        </p:nvPicPr>
        <p:blipFill>
          <a:blip r:embed="rId2"/>
          <a:stretch>
            <a:fillRect/>
          </a:stretch>
        </p:blipFill>
        <p:spPr>
          <a:xfrm>
            <a:off x="671387" y="1157192"/>
            <a:ext cx="1078951" cy="1348689"/>
          </a:xfrm>
          <a:prstGeom prst="rect">
            <a:avLst/>
          </a:prstGeom>
        </p:spPr>
      </p:pic>
      <p:pic>
        <p:nvPicPr>
          <p:cNvPr id="13" name="Picture 12" descr="A person wearing glasses&#10;&#10;Description automatically generated with medium confidence">
            <a:extLst>
              <a:ext uri="{FF2B5EF4-FFF2-40B4-BE49-F238E27FC236}">
                <a16:creationId xmlns:a16="http://schemas.microsoft.com/office/drawing/2014/main" id="{59E00B90-F1D6-B16D-A090-9907AFF95F50}"/>
              </a:ext>
            </a:extLst>
          </p:cNvPr>
          <p:cNvPicPr>
            <a:picLocks noChangeAspect="1"/>
          </p:cNvPicPr>
          <p:nvPr/>
        </p:nvPicPr>
        <p:blipFill rotWithShape="1">
          <a:blip r:embed="rId3"/>
          <a:srcRect l="11421" r="13796"/>
          <a:stretch/>
        </p:blipFill>
        <p:spPr>
          <a:xfrm>
            <a:off x="658756" y="2893110"/>
            <a:ext cx="1120838" cy="1221552"/>
          </a:xfrm>
          <a:prstGeom prst="rect">
            <a:avLst/>
          </a:prstGeom>
        </p:spPr>
      </p:pic>
      <p:sp>
        <p:nvSpPr>
          <p:cNvPr id="18" name="Rectangle 17">
            <a:extLst>
              <a:ext uri="{FF2B5EF4-FFF2-40B4-BE49-F238E27FC236}">
                <a16:creationId xmlns:a16="http://schemas.microsoft.com/office/drawing/2014/main" id="{AAAC8CB2-F612-72BB-742A-054BD8987AB1}"/>
              </a:ext>
            </a:extLst>
          </p:cNvPr>
          <p:cNvSpPr/>
          <p:nvPr/>
        </p:nvSpPr>
        <p:spPr>
          <a:xfrm>
            <a:off x="4837083" y="1154123"/>
            <a:ext cx="1178717" cy="1383121"/>
          </a:xfrm>
          <a:prstGeom prst="rect">
            <a:avLst/>
          </a:prstGeom>
          <a:solidFill>
            <a:srgbClr val="00B2A9"/>
          </a:solidFill>
          <a:ln>
            <a:solidFill>
              <a:srgbClr val="00B2A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 person wearing glasses&#10;&#10;Description automatically generated with medium confidence">
            <a:extLst>
              <a:ext uri="{FF2B5EF4-FFF2-40B4-BE49-F238E27FC236}">
                <a16:creationId xmlns:a16="http://schemas.microsoft.com/office/drawing/2014/main" id="{9BEFBC88-2AB3-D2FD-C309-19D3A98D8C54}"/>
              </a:ext>
            </a:extLst>
          </p:cNvPr>
          <p:cNvPicPr>
            <a:picLocks noChangeAspect="1"/>
          </p:cNvPicPr>
          <p:nvPr/>
        </p:nvPicPr>
        <p:blipFill rotWithShape="1">
          <a:blip r:embed="rId4">
            <a:extLst>
              <a:ext uri="{28A0092B-C50C-407E-A947-70E740481C1C}">
                <a14:useLocalDpi xmlns:a14="http://schemas.microsoft.com/office/drawing/2010/main" val="0"/>
              </a:ext>
            </a:extLst>
          </a:blip>
          <a:srcRect l="14756"/>
          <a:stretch/>
        </p:blipFill>
        <p:spPr>
          <a:xfrm>
            <a:off x="4878110" y="1180494"/>
            <a:ext cx="1112989" cy="1347003"/>
          </a:xfrm>
          <a:prstGeom prst="rect">
            <a:avLst/>
          </a:prstGeom>
          <a:ln>
            <a:noFill/>
          </a:ln>
          <a:effectLst/>
        </p:spPr>
      </p:pic>
    </p:spTree>
    <p:extLst>
      <p:ext uri="{BB962C8B-B14F-4D97-AF65-F5344CB8AC3E}">
        <p14:creationId xmlns:p14="http://schemas.microsoft.com/office/powerpoint/2010/main" val="3705962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2933" y="461534"/>
            <a:ext cx="8229600" cy="546884"/>
          </a:xfrm>
        </p:spPr>
        <p:txBody>
          <a:bodyPr/>
          <a:lstStyle/>
          <a:p>
            <a:pPr marL="0" indent="0">
              <a:buNone/>
            </a:pPr>
            <a:r>
              <a:rPr lang="en-US" sz="2400" dirty="0">
                <a:solidFill>
                  <a:schemeClr val="tx1"/>
                </a:solidFill>
                <a:latin typeface="Gill Sans MT" panose="020B0502020104020203" pitchFamily="34" charset="0"/>
              </a:rPr>
              <a:t>DISCLOSURES OF CONFLICT OF INTEREST</a:t>
            </a:r>
          </a:p>
        </p:txBody>
      </p:sp>
      <p:sp>
        <p:nvSpPr>
          <p:cNvPr id="14" name="Content Placeholder 3">
            <a:extLst>
              <a:ext uri="{FF2B5EF4-FFF2-40B4-BE49-F238E27FC236}">
                <a16:creationId xmlns:a16="http://schemas.microsoft.com/office/drawing/2014/main" id="{49CD8917-0F0C-6A30-27AB-0146E88FFE97}"/>
              </a:ext>
            </a:extLst>
          </p:cNvPr>
          <p:cNvSpPr>
            <a:spLocks noGrp="1"/>
          </p:cNvSpPr>
          <p:nvPr>
            <p:ph idx="10"/>
          </p:nvPr>
        </p:nvSpPr>
        <p:spPr>
          <a:xfrm>
            <a:off x="636923" y="2518041"/>
            <a:ext cx="3442160" cy="1125272"/>
          </a:xfrm>
        </p:spPr>
        <p:txBody>
          <a:bodyPr/>
          <a:lstStyle/>
          <a:p>
            <a:r>
              <a:rPr lang="en-US" sz="1400" b="1" dirty="0">
                <a:solidFill>
                  <a:srgbClr val="00B2A9"/>
                </a:solidFill>
              </a:rPr>
              <a:t>Dr. Charles de </a:t>
            </a:r>
            <a:r>
              <a:rPr lang="en-US" sz="1400" b="1" dirty="0" err="1">
                <a:solidFill>
                  <a:srgbClr val="00B2A9"/>
                </a:solidFill>
              </a:rPr>
              <a:t>Mestral</a:t>
            </a:r>
            <a:endParaRPr lang="en-US" sz="1400" b="1" dirty="0">
              <a:solidFill>
                <a:srgbClr val="00B2A9"/>
              </a:solidFill>
            </a:endParaRPr>
          </a:p>
          <a:p>
            <a:r>
              <a:rPr lang="en-US" sz="1050" b="1" dirty="0"/>
              <a:t>Consulting fees/Honoraria: </a:t>
            </a:r>
            <a:r>
              <a:rPr lang="en-US" sz="1050" dirty="0"/>
              <a:t>NA</a:t>
            </a:r>
            <a:endParaRPr lang="en-US" sz="1050" b="1" dirty="0"/>
          </a:p>
          <a:p>
            <a:r>
              <a:rPr lang="en-US" sz="1050" b="1" dirty="0"/>
              <a:t>Funded Grants/Clinical Trials: </a:t>
            </a:r>
            <a:r>
              <a:rPr lang="en-US" sz="1050" dirty="0"/>
              <a:t>NA</a:t>
            </a:r>
            <a:endParaRPr lang="en-US" sz="1050" b="1" dirty="0"/>
          </a:p>
          <a:p>
            <a:r>
              <a:rPr lang="en-US" sz="1050" b="1" dirty="0"/>
              <a:t>Advisory Boards/Speakers Bureaus: </a:t>
            </a:r>
            <a:r>
              <a:rPr lang="en-US" sz="1050" dirty="0"/>
              <a:t>Canadian Cardiovascular Society </a:t>
            </a:r>
          </a:p>
          <a:p>
            <a:endParaRPr lang="en-US" sz="1050" dirty="0"/>
          </a:p>
          <a:p>
            <a:endParaRPr lang="en-US" sz="1200" b="1" dirty="0"/>
          </a:p>
        </p:txBody>
      </p:sp>
      <p:sp>
        <p:nvSpPr>
          <p:cNvPr id="3" name="Content Placeholder 3">
            <a:extLst>
              <a:ext uri="{FF2B5EF4-FFF2-40B4-BE49-F238E27FC236}">
                <a16:creationId xmlns:a16="http://schemas.microsoft.com/office/drawing/2014/main" id="{D331B884-504F-7C18-2C1F-646C63397101}"/>
              </a:ext>
            </a:extLst>
          </p:cNvPr>
          <p:cNvSpPr txBox="1">
            <a:spLocks/>
          </p:cNvSpPr>
          <p:nvPr/>
        </p:nvSpPr>
        <p:spPr>
          <a:xfrm>
            <a:off x="598001" y="1031850"/>
            <a:ext cx="3442160" cy="1189855"/>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Zaina Albalawi</a:t>
            </a:r>
          </a:p>
          <a:p>
            <a:r>
              <a:rPr lang="en-US" sz="1050" b="1" dirty="0"/>
              <a:t>Consulting fees/Honoraria: </a:t>
            </a:r>
            <a:r>
              <a:rPr lang="en-US" sz="1050" dirty="0"/>
              <a:t>Canadian Medical &amp; Surgical Knowledge Translation, EOCI, Palliser Primary Care Network, </a:t>
            </a:r>
          </a:p>
          <a:p>
            <a:r>
              <a:rPr lang="en-US" sz="1050" b="1" dirty="0"/>
              <a:t>Funded Grants/Clinical Trials: </a:t>
            </a:r>
            <a:r>
              <a:rPr lang="en-US" sz="1050" dirty="0"/>
              <a:t>Allergan</a:t>
            </a:r>
            <a:r>
              <a:rPr lang="en-US" sz="1050" b="1" dirty="0"/>
              <a:t>, </a:t>
            </a:r>
            <a:r>
              <a:rPr lang="en-US" sz="1050" dirty="0"/>
              <a:t>CIHR, </a:t>
            </a:r>
            <a:r>
              <a:rPr lang="en-US" sz="1050" dirty="0" err="1"/>
              <a:t>NovoNordisk</a:t>
            </a:r>
            <a:r>
              <a:rPr lang="en-US" sz="1050" dirty="0"/>
              <a:t>, </a:t>
            </a:r>
            <a:r>
              <a:rPr lang="en-US" sz="1050" dirty="0" err="1"/>
              <a:t>UofA</a:t>
            </a:r>
            <a:r>
              <a:rPr lang="en-US" sz="1050" dirty="0"/>
              <a:t> Hospital Foundation</a:t>
            </a:r>
          </a:p>
          <a:p>
            <a:r>
              <a:rPr lang="en-US" sz="1050" b="1" dirty="0"/>
              <a:t>Advisory Boards/Speakers Bureaus: </a:t>
            </a:r>
            <a:r>
              <a:rPr lang="en-US" sz="1050" dirty="0"/>
              <a:t>Canadian Cardiovascular Society </a:t>
            </a:r>
          </a:p>
          <a:p>
            <a:endParaRPr lang="en-US" sz="1200" b="1" dirty="0"/>
          </a:p>
        </p:txBody>
      </p:sp>
      <p:sp>
        <p:nvSpPr>
          <p:cNvPr id="4" name="Content Placeholder 3">
            <a:extLst>
              <a:ext uri="{FF2B5EF4-FFF2-40B4-BE49-F238E27FC236}">
                <a16:creationId xmlns:a16="http://schemas.microsoft.com/office/drawing/2014/main" id="{A2169F6F-6508-60FC-0D54-9D3B82EC5282}"/>
              </a:ext>
            </a:extLst>
          </p:cNvPr>
          <p:cNvSpPr txBox="1">
            <a:spLocks/>
          </p:cNvSpPr>
          <p:nvPr/>
        </p:nvSpPr>
        <p:spPr>
          <a:xfrm>
            <a:off x="4572000" y="2518041"/>
            <a:ext cx="3442160" cy="1189855"/>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Thomas Lindsay</a:t>
            </a:r>
          </a:p>
          <a:p>
            <a:r>
              <a:rPr lang="en-US" sz="1050" b="1" dirty="0"/>
              <a:t>Consulting fees/Honoraria: </a:t>
            </a:r>
            <a:r>
              <a:rPr lang="en-US" sz="1050" dirty="0"/>
              <a:t>Bayer, HLS Therapeutics, Cook Canada</a:t>
            </a:r>
            <a:endParaRPr lang="en-US" sz="1050" b="1" dirty="0"/>
          </a:p>
          <a:p>
            <a:r>
              <a:rPr lang="en-US" sz="1050" b="1" dirty="0"/>
              <a:t>Funded Grants/Clinical Trials: </a:t>
            </a:r>
            <a:r>
              <a:rPr lang="en-US" sz="1050" dirty="0"/>
              <a:t>Cook Canada</a:t>
            </a:r>
          </a:p>
          <a:p>
            <a:r>
              <a:rPr lang="en-US" sz="1050" b="1" dirty="0"/>
              <a:t>Advisory Boards/Speakers Bureaus: </a:t>
            </a:r>
            <a:r>
              <a:rPr lang="en-US" sz="1050" dirty="0"/>
              <a:t>Canadian Cardiovascular Society </a:t>
            </a:r>
          </a:p>
          <a:p>
            <a:endParaRPr lang="en-US" sz="1050" b="1" dirty="0"/>
          </a:p>
          <a:p>
            <a:endParaRPr lang="en-US" sz="1200" b="1" dirty="0"/>
          </a:p>
        </p:txBody>
      </p:sp>
      <p:sp>
        <p:nvSpPr>
          <p:cNvPr id="6" name="Content Placeholder 3">
            <a:extLst>
              <a:ext uri="{FF2B5EF4-FFF2-40B4-BE49-F238E27FC236}">
                <a16:creationId xmlns:a16="http://schemas.microsoft.com/office/drawing/2014/main" id="{5915CB03-D84C-DFD1-B47A-75AF71A7E91A}"/>
              </a:ext>
            </a:extLst>
          </p:cNvPr>
          <p:cNvSpPr txBox="1">
            <a:spLocks/>
          </p:cNvSpPr>
          <p:nvPr/>
        </p:nvSpPr>
        <p:spPr>
          <a:xfrm>
            <a:off x="4572000" y="1008418"/>
            <a:ext cx="3442160" cy="1125272"/>
          </a:xfrm>
          <a:prstGeom prst="rect">
            <a:avLst/>
          </a:prstGeom>
        </p:spPr>
        <p:txBody>
          <a:bodyPr/>
          <a:lstStyle>
            <a:lvl1pPr marL="0" indent="0" algn="l" defTabSz="457189" rtl="0" eaLnBrk="1" latinLnBrk="0" hangingPunct="1">
              <a:spcBef>
                <a:spcPct val="20000"/>
              </a:spcBef>
              <a:buFont typeface="Arial"/>
              <a:buNone/>
              <a:defRPr sz="1600" b="0" kern="1200">
                <a:solidFill>
                  <a:schemeClr val="tx1"/>
                </a:solidFill>
                <a:latin typeface="Gill Sans MT" panose="020B0502020104020203" pitchFamily="34" charset="0"/>
                <a:ea typeface="+mn-ea"/>
                <a:cs typeface="+mn-cs"/>
              </a:defRPr>
            </a:lvl1pPr>
            <a:lvl2pPr marL="457188" indent="0" algn="l" defTabSz="457189" rtl="0" eaLnBrk="1" latinLnBrk="0" hangingPunct="1">
              <a:spcBef>
                <a:spcPct val="20000"/>
              </a:spcBef>
              <a:buFont typeface="Arial"/>
              <a:buNone/>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solidFill>
                  <a:srgbClr val="00B2A9"/>
                </a:solidFill>
              </a:rPr>
              <a:t>Dr.  Randolph Guzman</a:t>
            </a:r>
          </a:p>
          <a:p>
            <a:r>
              <a:rPr lang="en-US" sz="1050" b="1" dirty="0"/>
              <a:t>Consulting fees/Honoraria: </a:t>
            </a:r>
            <a:r>
              <a:rPr lang="en-US" sz="1050" dirty="0"/>
              <a:t>NA</a:t>
            </a:r>
          </a:p>
          <a:p>
            <a:r>
              <a:rPr lang="en-US" sz="1050" b="1" dirty="0"/>
              <a:t>Funded Grants/Clinical Trials </a:t>
            </a:r>
            <a:r>
              <a:rPr lang="en-US" sz="1050" dirty="0"/>
              <a:t>NA</a:t>
            </a:r>
          </a:p>
          <a:p>
            <a:r>
              <a:rPr lang="en-US" sz="1050" b="1" dirty="0"/>
              <a:t>Advisory Boards/Speakers Bureaus: </a:t>
            </a:r>
            <a:r>
              <a:rPr lang="en-US" sz="1050" dirty="0"/>
              <a:t>Canadian Cardiovascular Society</a:t>
            </a:r>
          </a:p>
          <a:p>
            <a:endParaRPr lang="en-US" sz="1200" b="1" dirty="0"/>
          </a:p>
        </p:txBody>
      </p:sp>
    </p:spTree>
    <p:extLst>
      <p:ext uri="{BB962C8B-B14F-4D97-AF65-F5344CB8AC3E}">
        <p14:creationId xmlns:p14="http://schemas.microsoft.com/office/powerpoint/2010/main" val="2439268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INTRODUCTION</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284818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Dr. Thomas Lindsay, MDCM, FRCSC</a:t>
            </a:r>
          </a:p>
          <a:p>
            <a:r>
              <a:rPr lang="en-US" sz="2000" dirty="0"/>
              <a:t> </a:t>
            </a:r>
          </a:p>
        </p:txBody>
      </p:sp>
    </p:spTree>
    <p:extLst>
      <p:ext uri="{BB962C8B-B14F-4D97-AF65-F5344CB8AC3E}">
        <p14:creationId xmlns:p14="http://schemas.microsoft.com/office/powerpoint/2010/main" val="1330305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46F6FC7-A7FA-CE6C-6628-019D15C29C57}"/>
              </a:ext>
            </a:extLst>
          </p:cNvPr>
          <p:cNvSpPr txBox="1">
            <a:spLocks/>
          </p:cNvSpPr>
          <p:nvPr/>
        </p:nvSpPr>
        <p:spPr>
          <a:xfrm>
            <a:off x="457200" y="2166397"/>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4000" dirty="0"/>
              <a:t>PREOPERATIVE ASSESSMENT AND RISK STRATIFICATION</a:t>
            </a:r>
          </a:p>
        </p:txBody>
      </p:sp>
      <p:sp>
        <p:nvSpPr>
          <p:cNvPr id="6" name="Title 6">
            <a:extLst>
              <a:ext uri="{FF2B5EF4-FFF2-40B4-BE49-F238E27FC236}">
                <a16:creationId xmlns:a16="http://schemas.microsoft.com/office/drawing/2014/main" id="{652B7F29-B525-AC91-5CCE-9937567CE20A}"/>
              </a:ext>
            </a:extLst>
          </p:cNvPr>
          <p:cNvSpPr txBox="1">
            <a:spLocks/>
          </p:cNvSpPr>
          <p:nvPr/>
        </p:nvSpPr>
        <p:spPr>
          <a:xfrm>
            <a:off x="476500" y="3123392"/>
            <a:ext cx="8229600" cy="810705"/>
          </a:xfrm>
          <a:prstGeom prst="rect">
            <a:avLst/>
          </a:prstGeom>
        </p:spPr>
        <p:txBody>
          <a:bodyPr anchor="ctr"/>
          <a:lstStyle>
            <a:lvl1pPr algn="l" defTabSz="457189" rtl="0" eaLnBrk="1" latinLnBrk="0" hangingPunct="1">
              <a:spcBef>
                <a:spcPct val="0"/>
              </a:spcBef>
              <a:buNone/>
              <a:defRPr sz="2400" kern="1200">
                <a:solidFill>
                  <a:schemeClr val="bg1"/>
                </a:solidFill>
                <a:latin typeface="Gill Sans MT" panose="020B0502020104020203" pitchFamily="34" charset="0"/>
                <a:ea typeface="+mj-ea"/>
                <a:cs typeface="+mj-cs"/>
              </a:defRPr>
            </a:lvl1pPr>
          </a:lstStyle>
          <a:p>
            <a:r>
              <a:rPr lang="en-US" sz="2000" dirty="0"/>
              <a:t>Zaina Albalawi MD, MSc, FRCPC</a:t>
            </a:r>
          </a:p>
          <a:p>
            <a:r>
              <a:rPr lang="en-US" sz="2000" dirty="0"/>
              <a:t> </a:t>
            </a:r>
          </a:p>
        </p:txBody>
      </p:sp>
    </p:spTree>
    <p:extLst>
      <p:ext uri="{BB962C8B-B14F-4D97-AF65-F5344CB8AC3E}">
        <p14:creationId xmlns:p14="http://schemas.microsoft.com/office/powerpoint/2010/main" val="115739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268354A-1295-AA41-87E1-E5278E753A2B}" vid="{3FF7137A-A944-0047-8C58-A71369C374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CCC2020_PPT_Template_Slides16_9_2020</Template>
  <TotalTime>10701</TotalTime>
  <Words>2462</Words>
  <Application>Microsoft Office PowerPoint</Application>
  <PresentationFormat>On-screen Show (16:9)</PresentationFormat>
  <Paragraphs>318</Paragraphs>
  <Slides>58</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Malgun Gothic</vt:lpstr>
      <vt:lpstr>Arial</vt:lpstr>
      <vt:lpstr>Arial Black</vt:lpstr>
      <vt:lpstr>Calibri</vt:lpstr>
      <vt:lpstr>Courier New</vt:lpstr>
      <vt:lpstr>Gill Sans MT</vt:lpstr>
      <vt:lpstr>Mulish ExtraBold</vt:lpstr>
      <vt:lpstr>Mulish Light</vt:lpstr>
      <vt:lpstr>Times New Roman</vt:lpstr>
      <vt:lpstr>Office Theme</vt:lpstr>
      <vt:lpstr>PowerPoint Presentation</vt:lpstr>
      <vt:lpstr>PowerPoint Presentation</vt:lpstr>
      <vt:lpstr>We extend our respect to all First Nations, Inuit and Métis peoples for their valuable  past and present contributions to this land we call Canada.  We acknowledge the Indigenous Peoples of all the lands that we are each on today, and reaffirm our commitment and responsibility as individuals, to improving relationships between nations and to collaborating in a spirit of reconciliation.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RCRI, Revised Cardiac Risk Index; INTRA VQI-CRI, Infrainguinal Vascular Quality Initiative Cardiac Risk Index; VSG-CRI, Vascular Study Group of New England Cardiac Risk Index </vt:lpstr>
      <vt:lpstr>PowerPoint Presentation</vt:lpstr>
      <vt:lpstr>PowerPoint Presentation</vt:lpstr>
      <vt:lpstr>PowerPoint Presentation</vt:lpstr>
      <vt:lpstr>PowerPoint Presentation</vt:lpstr>
      <vt:lpstr>PowerPoint Presentation</vt:lpstr>
      <vt:lpstr>RCRI, Revised Cardiac Risk Index; VSG-CRI, Vascular Study Group of New England Cardiac Risk Index; INTRA VQI-CRI, Infrainguinal Vascular Quality Initiative Cardiac Risk Index</vt:lpstr>
      <vt:lpstr>PowerPoint Presentation</vt:lpstr>
      <vt:lpstr>PowerPoint Presentation</vt:lpstr>
      <vt:lpstr>TECHNIQUES OF REVASUCLARIZATION: OBJECTIVE</vt:lpstr>
      <vt:lpstr>Endovascular Revascularization</vt:lpstr>
      <vt:lpstr>Endovascular Revascularization</vt:lpstr>
      <vt:lpstr>Common iliac stenosis: stent</vt:lpstr>
      <vt:lpstr>Superficial femoral artery stenosis: Stent</vt:lpstr>
      <vt:lpstr>Tibial stenosis: stent </vt:lpstr>
      <vt:lpstr>Endovascular Revascularization:  Not for CFA </vt:lpstr>
      <vt:lpstr>Open surgical revascularization (Proximal to distal) </vt:lpstr>
      <vt:lpstr>Open surgical revascularization</vt:lpstr>
      <vt:lpstr>Hybrid procedures: Concurrent endovascular + open revascularization techniques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Join our new  CCS Affiliate Society!</vt:lpstr>
      <vt:lpstr>THANK YOU!</vt:lpstr>
      <vt:lpstr>THANK YOU!</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Cartwright</dc:creator>
  <cp:lastModifiedBy>Stephanie Hong</cp:lastModifiedBy>
  <cp:revision>88</cp:revision>
  <dcterms:created xsi:type="dcterms:W3CDTF">2020-03-25T16:28:05Z</dcterms:created>
  <dcterms:modified xsi:type="dcterms:W3CDTF">2023-04-20T14:39:17Z</dcterms:modified>
</cp:coreProperties>
</file>