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handoutMasterIdLst>
    <p:handoutMasterId r:id="rId74"/>
  </p:handoutMasterIdLst>
  <p:sldIdLst>
    <p:sldId id="261" r:id="rId2"/>
    <p:sldId id="457" r:id="rId3"/>
    <p:sldId id="284" r:id="rId4"/>
    <p:sldId id="267" r:id="rId5"/>
    <p:sldId id="286" r:id="rId6"/>
    <p:sldId id="283" r:id="rId7"/>
    <p:sldId id="287" r:id="rId8"/>
    <p:sldId id="288" r:id="rId9"/>
    <p:sldId id="276" r:id="rId10"/>
    <p:sldId id="2147375735" r:id="rId11"/>
    <p:sldId id="2147375666" r:id="rId12"/>
    <p:sldId id="265" r:id="rId13"/>
    <p:sldId id="2147375648" r:id="rId14"/>
    <p:sldId id="2147375667" r:id="rId15"/>
    <p:sldId id="2147375749" r:id="rId16"/>
    <p:sldId id="2147375675" r:id="rId17"/>
    <p:sldId id="2147375750" r:id="rId18"/>
    <p:sldId id="2147375676" r:id="rId19"/>
    <p:sldId id="2147375674" r:id="rId20"/>
    <p:sldId id="2147375751" r:id="rId21"/>
    <p:sldId id="2147375752" r:id="rId22"/>
    <p:sldId id="2147375753" r:id="rId23"/>
    <p:sldId id="2147375684" r:id="rId24"/>
    <p:sldId id="2147375754" r:id="rId25"/>
    <p:sldId id="2147375671" r:id="rId26"/>
    <p:sldId id="272" r:id="rId27"/>
    <p:sldId id="2147375659" r:id="rId28"/>
    <p:sldId id="2147375670" r:id="rId29"/>
    <p:sldId id="2147375736" r:id="rId30"/>
    <p:sldId id="270" r:id="rId31"/>
    <p:sldId id="2147375691" r:id="rId32"/>
    <p:sldId id="2147375718" r:id="rId33"/>
    <p:sldId id="2147375719" r:id="rId34"/>
    <p:sldId id="2147375726" r:id="rId35"/>
    <p:sldId id="2147375724" r:id="rId36"/>
    <p:sldId id="2147375727" r:id="rId37"/>
    <p:sldId id="2147375725" r:id="rId38"/>
    <p:sldId id="2147375728" r:id="rId39"/>
    <p:sldId id="274" r:id="rId40"/>
    <p:sldId id="2147375677" r:id="rId41"/>
    <p:sldId id="2147375729" r:id="rId42"/>
    <p:sldId id="2147375730" r:id="rId43"/>
    <p:sldId id="2147375731" r:id="rId44"/>
    <p:sldId id="2147375732" r:id="rId45"/>
    <p:sldId id="2147375733" r:id="rId46"/>
    <p:sldId id="2147375681" r:id="rId47"/>
    <p:sldId id="2147375738" r:id="rId48"/>
    <p:sldId id="2147375739" r:id="rId49"/>
    <p:sldId id="2147375740" r:id="rId50"/>
    <p:sldId id="2147375741" r:id="rId51"/>
    <p:sldId id="2147375742" r:id="rId52"/>
    <p:sldId id="2147375743" r:id="rId53"/>
    <p:sldId id="2147375745" r:id="rId54"/>
    <p:sldId id="2147375746" r:id="rId55"/>
    <p:sldId id="2147375747" r:id="rId56"/>
    <p:sldId id="2147375683" r:id="rId57"/>
    <p:sldId id="2147375748" r:id="rId58"/>
    <p:sldId id="2147375694" r:id="rId59"/>
    <p:sldId id="2147375690" r:id="rId60"/>
    <p:sldId id="2147375695" r:id="rId61"/>
    <p:sldId id="2147375686" r:id="rId62"/>
    <p:sldId id="2147375682" r:id="rId63"/>
    <p:sldId id="2147375688" r:id="rId64"/>
    <p:sldId id="2147375737" r:id="rId65"/>
    <p:sldId id="290" r:id="rId66"/>
    <p:sldId id="298" r:id="rId67"/>
    <p:sldId id="2147375755" r:id="rId68"/>
    <p:sldId id="2147375660" r:id="rId69"/>
    <p:sldId id="2147375661" r:id="rId70"/>
    <p:sldId id="2147375662" r:id="rId71"/>
    <p:sldId id="2147375663" r:id="rId7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4"/>
    <a:srgbClr val="EA0A2A"/>
    <a:srgbClr val="EE1D25"/>
    <a:srgbClr val="00B2A9"/>
    <a:srgbClr val="B3E8E2"/>
    <a:srgbClr val="00DED3"/>
    <a:srgbClr val="FFFFFF"/>
    <a:srgbClr val="11FFF4"/>
    <a:srgbClr val="4F81BD"/>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8" autoAdjust="0"/>
    <p:restoredTop sz="79904" autoAdjust="0"/>
  </p:normalViewPr>
  <p:slideViewPr>
    <p:cSldViewPr snapToGrid="0" snapToObjects="1">
      <p:cViewPr varScale="1">
        <p:scale>
          <a:sx n="115" d="100"/>
          <a:sy n="115" d="100"/>
        </p:scale>
        <p:origin x="1140" y="10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Gill Sans MT" panose="020B0502020104020203" pitchFamily="34" charset="0"/>
                <a:ea typeface="+mn-ea"/>
                <a:cs typeface="+mn-cs"/>
              </a:defRPr>
            </a:pPr>
            <a:r>
              <a:rPr lang="en-US">
                <a:solidFill>
                  <a:schemeClr val="tx1"/>
                </a:solidFill>
              </a:rPr>
              <a:t>ISTH major bleeding rate at 1 year with differing clopidogrel strategies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bar"/>
        <c:grouping val="clustered"/>
        <c:varyColors val="0"/>
        <c:ser>
          <c:idx val="0"/>
          <c:order val="0"/>
          <c:spPr>
            <a:solidFill>
              <a:schemeClr val="accent5"/>
            </a:solidFill>
            <a:ln>
              <a:noFill/>
            </a:ln>
            <a:effectLst/>
          </c:spPr>
          <c:invertIfNegative val="0"/>
          <c:dLbls>
            <c:dLbl>
              <c:idx val="0"/>
              <c:tx>
                <c:rich>
                  <a:bodyPr/>
                  <a:lstStyle/>
                  <a:p>
                    <a:fld id="{7238ED84-2538-814A-BB1C-10DBD82822C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C77-8645-AB18-87EDB5E37EF4}"/>
                </c:ext>
              </c:extLst>
            </c:dLbl>
            <c:dLbl>
              <c:idx val="1"/>
              <c:tx>
                <c:rich>
                  <a:bodyPr/>
                  <a:lstStyle/>
                  <a:p>
                    <a:fld id="{C5E1082D-62A8-E943-A203-F0DE2686A81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C77-8645-AB18-87EDB5E37EF4}"/>
                </c:ext>
              </c:extLst>
            </c:dLbl>
            <c:dLbl>
              <c:idx val="2"/>
              <c:tx>
                <c:rich>
                  <a:bodyPr/>
                  <a:lstStyle/>
                  <a:p>
                    <a:fld id="{F9AC27B5-FBD0-1A42-A2BC-7010CD3D456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C77-8645-AB18-87EDB5E37EF4}"/>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Sheet1!$Q$22:$Q$24</c:f>
              <c:strCache>
                <c:ptCount val="3"/>
                <c:pt idx="0">
                  <c:v>No Clopidogrel</c:v>
                </c:pt>
                <c:pt idx="1">
                  <c:v>Clopidogrel ≤ 30 days</c:v>
                </c:pt>
                <c:pt idx="2">
                  <c:v>Clopidogrel &gt; 30 days</c:v>
                </c:pt>
              </c:strCache>
            </c:strRef>
          </c:cat>
          <c:val>
            <c:numRef>
              <c:f>Sheet1!$R$22:$R$24</c:f>
              <c:numCache>
                <c:formatCode>General</c:formatCode>
                <c:ptCount val="3"/>
                <c:pt idx="0">
                  <c:v>0.68</c:v>
                </c:pt>
                <c:pt idx="1">
                  <c:v>0.46</c:v>
                </c:pt>
                <c:pt idx="2">
                  <c:v>2.79</c:v>
                </c:pt>
              </c:numCache>
            </c:numRef>
          </c:val>
          <c:extLst>
            <c:ext xmlns:c16="http://schemas.microsoft.com/office/drawing/2014/chart" uri="{C3380CC4-5D6E-409C-BE32-E72D297353CC}">
              <c16:uniqueId val="{00000000-EC77-8645-AB18-87EDB5E37EF4}"/>
            </c:ext>
          </c:extLst>
        </c:ser>
        <c:dLbls>
          <c:showLegendKey val="0"/>
          <c:showVal val="0"/>
          <c:showCatName val="0"/>
          <c:showSerName val="0"/>
          <c:showPercent val="0"/>
          <c:showBubbleSize val="0"/>
        </c:dLbls>
        <c:gapWidth val="182"/>
        <c:axId val="1506500288"/>
        <c:axId val="1506501520"/>
      </c:barChart>
      <c:catAx>
        <c:axId val="15065002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1506501520"/>
        <c:crosses val="autoZero"/>
        <c:auto val="1"/>
        <c:lblAlgn val="ctr"/>
        <c:lblOffset val="100"/>
        <c:noMultiLvlLbl val="0"/>
      </c:catAx>
      <c:valAx>
        <c:axId val="1506501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506500288"/>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Gill Sans MT" panose="020B05020201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46ECB7-EFB3-4346-B3D6-003A538A4BFB}" type="datetimeFigureOut">
              <a:rPr lang="en-US" smtClean="0"/>
              <a:t>4/20/2023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04373F-39C6-8244-8C43-1A47FE473C7C}" type="slidenum">
              <a:rPr lang="en-US" smtClean="0"/>
              <a:t>‹#›</a:t>
            </a:fld>
            <a:endParaRPr lang="en-US"/>
          </a:p>
        </p:txBody>
      </p:sp>
    </p:spTree>
    <p:extLst>
      <p:ext uri="{BB962C8B-B14F-4D97-AF65-F5344CB8AC3E}">
        <p14:creationId xmlns:p14="http://schemas.microsoft.com/office/powerpoint/2010/main" val="1011365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3B642-4400-9F44-BFDE-69AFC6116D05}"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84ABD-A73C-9348-B410-0D3560491814}" type="slidenum">
              <a:rPr lang="en-US" smtClean="0"/>
              <a:t>‹#›</a:t>
            </a:fld>
            <a:endParaRPr lang="en-US"/>
          </a:p>
        </p:txBody>
      </p:sp>
    </p:spTree>
    <p:extLst>
      <p:ext uri="{BB962C8B-B14F-4D97-AF65-F5344CB8AC3E}">
        <p14:creationId xmlns:p14="http://schemas.microsoft.com/office/powerpoint/2010/main" val="2102977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2113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Figure 2:</a:t>
            </a:r>
            <a:r>
              <a:rPr lang="en-CA" sz="1200" dirty="0"/>
              <a:t> Estimated number of Ischemic Events Prevented and Bleeding Events Caused per 1,000 Patients When Treated With Rivaroxaban and Aspirin in Combination as Compared to Aspirin alone over 30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a:buFont typeface="Courier New" charset="0"/>
              <a:buChar char="o"/>
            </a:pPr>
            <a:r>
              <a:rPr lang="en-CA" dirty="0"/>
              <a:t>High Risk Comorbidities (HRCM)</a:t>
            </a:r>
            <a:endParaRPr lang="en-US" i="1" dirty="0">
              <a:solidFill>
                <a:schemeClr val="tx1"/>
              </a:solidFill>
            </a:endParaRPr>
          </a:p>
          <a:p>
            <a:pPr lvl="1">
              <a:buFont typeface="Courier New" charset="0"/>
              <a:buChar char="o"/>
            </a:pPr>
            <a:r>
              <a:rPr lang="en-US" i="1" dirty="0">
                <a:solidFill>
                  <a:schemeClr val="tx1"/>
                </a:solidFill>
              </a:rPr>
              <a:t>Prognosticates risk of MACE, MALE and Major amputation in PAD patients:</a:t>
            </a:r>
            <a:endParaRPr lang="en-US" b="1" i="1" u="sng" dirty="0">
              <a:solidFill>
                <a:schemeClr val="tx1"/>
              </a:solidFill>
            </a:endParaRPr>
          </a:p>
          <a:p>
            <a:pPr lvl="2">
              <a:buFont typeface="Courier New" charset="0"/>
              <a:buChar char="o"/>
            </a:pPr>
            <a:r>
              <a:rPr lang="en-US" b="1" i="1" u="sng" dirty="0">
                <a:solidFill>
                  <a:schemeClr val="tx1"/>
                </a:solidFill>
              </a:rPr>
              <a:t>Polyvascular Disease: </a:t>
            </a:r>
            <a:r>
              <a:rPr lang="en-CA" dirty="0"/>
              <a:t>12.8%</a:t>
            </a:r>
          </a:p>
          <a:p>
            <a:pPr lvl="2">
              <a:buFont typeface="Courier New" charset="0"/>
              <a:buChar char="o"/>
            </a:pPr>
            <a:r>
              <a:rPr lang="en-CA" b="1" u="sng" dirty="0">
                <a:solidFill>
                  <a:schemeClr val="tx1"/>
                </a:solidFill>
              </a:rPr>
              <a:t>Diabetes: </a:t>
            </a:r>
            <a:r>
              <a:rPr lang="en-CA" dirty="0">
                <a:solidFill>
                  <a:schemeClr val="tx1"/>
                </a:solidFill>
              </a:rPr>
              <a:t>13.4%</a:t>
            </a:r>
          </a:p>
          <a:p>
            <a:pPr lvl="2">
              <a:buFont typeface="Courier New" charset="0"/>
              <a:buChar char="o"/>
            </a:pPr>
            <a:r>
              <a:rPr lang="en-CA" b="1" i="1" u="sng" dirty="0">
                <a:solidFill>
                  <a:schemeClr val="tx1"/>
                </a:solidFill>
              </a:rPr>
              <a:t>Heart Failure: </a:t>
            </a:r>
            <a:r>
              <a:rPr lang="en-CA" i="1" dirty="0">
                <a:solidFill>
                  <a:schemeClr val="tx1"/>
                </a:solidFill>
              </a:rPr>
              <a:t>13.5%</a:t>
            </a:r>
          </a:p>
          <a:p>
            <a:pPr lvl="2">
              <a:buFont typeface="Courier New" charset="0"/>
              <a:buChar char="o"/>
            </a:pPr>
            <a:r>
              <a:rPr lang="en-CA" b="1" i="1" u="sng" dirty="0">
                <a:solidFill>
                  <a:schemeClr val="tx1"/>
                </a:solidFill>
              </a:rPr>
              <a:t>Renal insufficiency (</a:t>
            </a:r>
            <a:r>
              <a:rPr lang="en-CA" b="1" i="1" u="sng" dirty="0" err="1">
                <a:solidFill>
                  <a:schemeClr val="tx1"/>
                </a:solidFill>
              </a:rPr>
              <a:t>gfr</a:t>
            </a:r>
            <a:r>
              <a:rPr lang="en-CA" b="1" i="1" u="sng" dirty="0">
                <a:solidFill>
                  <a:schemeClr val="tx1"/>
                </a:solidFill>
              </a:rPr>
              <a:t> &lt;60): </a:t>
            </a:r>
            <a:r>
              <a:rPr lang="en-CA" i="1" dirty="0">
                <a:solidFill>
                  <a:schemeClr val="tx1"/>
                </a:solidFill>
              </a:rPr>
              <a:t>14.1%</a:t>
            </a:r>
            <a:endParaRPr lang="en-US" i="1" dirty="0"/>
          </a:p>
          <a:p>
            <a:pPr marL="0" indent="0">
              <a:buNone/>
            </a:pPr>
            <a:endParaRPr lang="en-US" sz="1350" dirty="0"/>
          </a:p>
          <a:p>
            <a:pPr>
              <a:buFont typeface="Courier New" charset="0"/>
              <a:buChar char="o"/>
            </a:pPr>
            <a:r>
              <a:rPr lang="en-CA" dirty="0"/>
              <a:t>High Risk Limb presentations (HRLP)</a:t>
            </a:r>
          </a:p>
          <a:p>
            <a:pPr>
              <a:buFont typeface="Courier New" charset="0"/>
              <a:buChar char="o"/>
            </a:pPr>
            <a:r>
              <a:rPr lang="en-US" i="1" dirty="0">
                <a:solidFill>
                  <a:schemeClr val="tx1"/>
                </a:solidFill>
              </a:rPr>
              <a:t>Prognosticates risk of MACE, MALE and major amputation in PAD patients:</a:t>
            </a:r>
            <a:endParaRPr lang="en-US" i="1" u="sng" dirty="0">
              <a:solidFill>
                <a:schemeClr val="tx1"/>
              </a:solidFill>
            </a:endParaRPr>
          </a:p>
          <a:p>
            <a:pPr lvl="1">
              <a:buFont typeface="Courier New" charset="0"/>
              <a:buChar char="o"/>
            </a:pPr>
            <a:r>
              <a:rPr lang="en-US" b="1" i="1" u="sng" dirty="0">
                <a:solidFill>
                  <a:srgbClr val="C00000"/>
                </a:solidFill>
              </a:rPr>
              <a:t>Prior Amputation: </a:t>
            </a:r>
            <a:r>
              <a:rPr lang="en-CA" i="1" dirty="0">
                <a:solidFill>
                  <a:schemeClr val="tx1"/>
                </a:solidFill>
              </a:rPr>
              <a:t>22.6</a:t>
            </a:r>
            <a:r>
              <a:rPr lang="en-CA" dirty="0"/>
              <a:t>%</a:t>
            </a:r>
          </a:p>
          <a:p>
            <a:pPr lvl="1">
              <a:buFont typeface="Courier New" charset="0"/>
              <a:buChar char="o"/>
            </a:pPr>
            <a:r>
              <a:rPr lang="en-CA" b="1" u="sng" dirty="0">
                <a:solidFill>
                  <a:schemeClr val="tx1"/>
                </a:solidFill>
              </a:rPr>
              <a:t>Fontaine III/IV: </a:t>
            </a:r>
            <a:r>
              <a:rPr lang="en-CA" dirty="0">
                <a:solidFill>
                  <a:schemeClr val="tx1"/>
                </a:solidFill>
              </a:rPr>
              <a:t>17.6%</a:t>
            </a:r>
          </a:p>
          <a:p>
            <a:pPr lvl="1">
              <a:buFont typeface="Courier New" charset="0"/>
              <a:buChar char="o"/>
            </a:pPr>
            <a:r>
              <a:rPr lang="en-CA" b="1" i="1" u="sng" dirty="0">
                <a:solidFill>
                  <a:srgbClr val="0070C0"/>
                </a:solidFill>
              </a:rPr>
              <a:t>Previous Revascularization: </a:t>
            </a:r>
            <a:r>
              <a:rPr lang="en-CA" i="1" dirty="0">
                <a:solidFill>
                  <a:schemeClr val="tx1"/>
                </a:solidFill>
              </a:rPr>
              <a:t>11.8%</a:t>
            </a:r>
          </a:p>
          <a:p>
            <a:pPr marL="0" indent="0">
              <a:buNone/>
            </a:pPr>
            <a:endParaRPr lang="en-US" sz="13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C8EEF095-98A1-4BD3-B7D3-3DE745826CE1}" type="slidenum">
              <a:rPr lang="en-CA" smtClean="0"/>
              <a:pPr/>
              <a:t>55</a:t>
            </a:fld>
            <a:endParaRPr lang="en-CA" dirty="0"/>
          </a:p>
        </p:txBody>
      </p:sp>
    </p:spTree>
    <p:extLst>
      <p:ext uri="{BB962C8B-B14F-4D97-AF65-F5344CB8AC3E}">
        <p14:creationId xmlns:p14="http://schemas.microsoft.com/office/powerpoint/2010/main" val="728166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does choose to use clopidogrel, which seems not strictly necessary, very recent data also advocates for a short 30 day course or less, AS WE SEE THAT THERE WAS SIGNIFICANTLY</a:t>
            </a:r>
          </a:p>
        </p:txBody>
      </p:sp>
      <p:sp>
        <p:nvSpPr>
          <p:cNvPr id="4" name="Slide Number Placeholder 3"/>
          <p:cNvSpPr>
            <a:spLocks noGrp="1"/>
          </p:cNvSpPr>
          <p:nvPr>
            <p:ph type="sldNum" sz="quarter" idx="5"/>
          </p:nvPr>
        </p:nvSpPr>
        <p:spPr/>
        <p:txBody>
          <a:bodyPr/>
          <a:lstStyle/>
          <a:p>
            <a:fld id="{C8EEF095-98A1-4BD3-B7D3-3DE745826CE1}" type="slidenum">
              <a:rPr lang="en-CA" smtClean="0"/>
              <a:pPr/>
              <a:t>56</a:t>
            </a:fld>
            <a:endParaRPr lang="en-CA" dirty="0"/>
          </a:p>
        </p:txBody>
      </p:sp>
    </p:spTree>
    <p:extLst>
      <p:ext uri="{BB962C8B-B14F-4D97-AF65-F5344CB8AC3E}">
        <p14:creationId xmlns:p14="http://schemas.microsoft.com/office/powerpoint/2010/main" val="820128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AHA, ESC,</a:t>
            </a:r>
            <a:r>
              <a:rPr lang="en-US" baseline="0" dirty="0"/>
              <a:t> </a:t>
            </a:r>
            <a:r>
              <a:rPr lang="en-US" baseline="0" dirty="0" err="1"/>
              <a:t>eurapean</a:t>
            </a:r>
            <a:r>
              <a:rPr lang="en-US" baseline="0" dirty="0"/>
              <a:t> and </a:t>
            </a:r>
            <a:r>
              <a:rPr lang="en-US" baseline="0" dirty="0" err="1"/>
              <a:t>american</a:t>
            </a:r>
            <a:r>
              <a:rPr lang="en-US" baseline="0" dirty="0"/>
              <a:t> society for vascular surgery all agree that Aspirin therapy is reasonable for </a:t>
            </a:r>
            <a:r>
              <a:rPr lang="en-US" baseline="0" dirty="0" err="1"/>
              <a:t>anithrombotic</a:t>
            </a:r>
            <a:r>
              <a:rPr lang="en-US" baseline="0" dirty="0"/>
              <a:t> treatment for CAD</a:t>
            </a:r>
          </a:p>
          <a:p>
            <a:endParaRPr lang="en-US"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t>23% reduction in ‘serious vascular events’:</a:t>
            </a:r>
            <a:r>
              <a:rPr lang="en-US" b="1" baseline="0" dirty="0"/>
              <a:t> </a:t>
            </a:r>
            <a:r>
              <a:rPr lang="en-US" b="1" dirty="0"/>
              <a:t>non-fatal myocardial infarction, non-fatal stroke, or vascular death</a:t>
            </a:r>
          </a:p>
          <a:p>
            <a:endParaRPr lang="en-US" baseline="0" dirty="0"/>
          </a:p>
          <a:p>
            <a:pPr marL="285750" indent="-285750">
              <a:buFont typeface="Arial" charset="0"/>
              <a:buChar char="•"/>
            </a:pPr>
            <a:r>
              <a:rPr lang="en-US" dirty="0"/>
              <a:t>2011 Cochrane Review</a:t>
            </a:r>
          </a:p>
          <a:p>
            <a:pPr marL="742950" lvl="1" indent="-285750">
              <a:buFont typeface="Arial" charset="0"/>
              <a:buChar char="•"/>
            </a:pPr>
            <a:r>
              <a:rPr lang="en-US" dirty="0"/>
              <a:t>34% decrease in all-cause mortality</a:t>
            </a:r>
          </a:p>
          <a:p>
            <a:pPr marL="742950" lvl="1" indent="-285750">
              <a:buFont typeface="Arial" charset="0"/>
              <a:buChar char="•"/>
            </a:pPr>
            <a:r>
              <a:rPr lang="en-US" dirty="0"/>
              <a:t>Non-significant, but likely real, increase in major bleeding</a:t>
            </a:r>
          </a:p>
          <a:p>
            <a:pPr marL="742950" lvl="1" indent="-285750">
              <a:buFont typeface="Arial" charset="0"/>
              <a:buChar char="•"/>
            </a:pPr>
            <a:r>
              <a:rPr lang="en-US" dirty="0"/>
              <a:t>Again, largely non-aspirin</a:t>
            </a:r>
          </a:p>
          <a:p>
            <a:endParaRPr lang="en-US" baseline="0" dirty="0"/>
          </a:p>
          <a:p>
            <a:endParaRPr lang="en-US" baseline="0" dirty="0"/>
          </a:p>
          <a:p>
            <a:r>
              <a:rPr lang="en-US" baseline="0" dirty="0"/>
              <a:t>287 studies included in the AAT. Up to 1997</a:t>
            </a:r>
            <a:endParaRPr lang="en-US" dirty="0"/>
          </a:p>
          <a:p>
            <a:endParaRPr lang="en-US" dirty="0"/>
          </a:p>
          <a:p>
            <a:r>
              <a:rPr lang="en-US" dirty="0"/>
              <a:t>s Overall, among these high risk patients, allocation to antiplatelet therapy reduced the combined outcome of any serious vascular event by about one quarter; non-fatal myocardial infarction was reduced by one third, non-fatal stroke by one quarter, and vascular mortality by one sixth (with no apparent adverse effect on other deaths)</a:t>
            </a:r>
          </a:p>
          <a:p>
            <a:endParaRPr lang="en-US" dirty="0"/>
          </a:p>
          <a:p>
            <a:r>
              <a:rPr lang="en-US" sz="1200" kern="1200" dirty="0">
                <a:solidFill>
                  <a:schemeClr val="tx1"/>
                </a:solidFill>
                <a:effectLst/>
                <a:latin typeface="Arial Narrow"/>
                <a:ea typeface="+mn-ea"/>
                <a:cs typeface="+mn-cs"/>
              </a:rPr>
              <a:t> However,</a:t>
            </a:r>
          </a:p>
          <a:p>
            <a:r>
              <a:rPr lang="en-US" sz="1200" kern="1200" dirty="0">
                <a:solidFill>
                  <a:schemeClr val="tx1"/>
                </a:solidFill>
                <a:effectLst/>
                <a:latin typeface="Arial Narrow"/>
                <a:ea typeface="+mn-ea"/>
                <a:cs typeface="+mn-cs"/>
              </a:rPr>
              <a:t>nearly 60% of the data incorporated into that meta-analysis</a:t>
            </a:r>
          </a:p>
          <a:p>
            <a:r>
              <a:rPr lang="en-US" sz="1200" kern="1200" dirty="0">
                <a:solidFill>
                  <a:schemeClr val="tx1"/>
                </a:solidFill>
                <a:effectLst/>
                <a:latin typeface="Arial Narrow"/>
                <a:ea typeface="+mn-ea"/>
                <a:cs typeface="+mn-cs"/>
              </a:rPr>
              <a:t>was derived from studies of antiplatelet agents other than</a:t>
            </a:r>
          </a:p>
          <a:p>
            <a:r>
              <a:rPr lang="en-US" sz="1200" kern="1200" dirty="0">
                <a:solidFill>
                  <a:schemeClr val="tx1"/>
                </a:solidFill>
                <a:effectLst/>
                <a:latin typeface="Arial Narrow"/>
                <a:ea typeface="+mn-ea"/>
                <a:cs typeface="+mn-cs"/>
              </a:rPr>
              <a:t>aspirin, such as </a:t>
            </a:r>
            <a:r>
              <a:rPr lang="en-US" sz="1200" kern="1200" dirty="0" err="1">
                <a:solidFill>
                  <a:schemeClr val="tx1"/>
                </a:solidFill>
                <a:effectLst/>
                <a:latin typeface="Arial Narrow"/>
                <a:ea typeface="+mn-ea"/>
                <a:cs typeface="+mn-cs"/>
              </a:rPr>
              <a:t>picotamide</a:t>
            </a:r>
            <a:r>
              <a:rPr lang="en-US" sz="1200" kern="1200" dirty="0">
                <a:solidFill>
                  <a:schemeClr val="tx1"/>
                </a:solidFill>
                <a:effectLst/>
                <a:latin typeface="Arial Narrow"/>
                <a:ea typeface="+mn-ea"/>
                <a:cs typeface="+mn-cs"/>
              </a:rPr>
              <a:t>.</a:t>
            </a:r>
          </a:p>
          <a:p>
            <a:r>
              <a:rPr lang="en-US" sz="1200" kern="1200" dirty="0">
                <a:solidFill>
                  <a:schemeClr val="tx1"/>
                </a:solidFill>
                <a:effectLst/>
                <a:latin typeface="Arial Narrow"/>
                <a:ea typeface="+mn-ea"/>
                <a:cs typeface="+mn-cs"/>
              </a:rPr>
              <a:t>	</a:t>
            </a:r>
            <a:r>
              <a:rPr lang="en-US" dirty="0"/>
              <a:t>Much of the new evidence came from the atherosclerotic disease evolution by </a:t>
            </a:r>
            <a:r>
              <a:rPr lang="en-US" dirty="0" err="1"/>
              <a:t>picotamide</a:t>
            </a:r>
            <a:r>
              <a:rPr lang="en-US" dirty="0"/>
              <a:t> trial, in which 2304 patients with intermittent claudication were allocated to receive the thromboxane synthase inhibitor </a:t>
            </a:r>
            <a:r>
              <a:rPr lang="en-US" dirty="0" err="1"/>
              <a:t>picotamide</a:t>
            </a:r>
            <a:r>
              <a:rPr lang="en-US" dirty="0"/>
              <a:t> or placebo</a:t>
            </a:r>
            <a:endParaRPr lang="en-US" sz="1200" kern="1200" dirty="0">
              <a:solidFill>
                <a:schemeClr val="tx1"/>
              </a:solidFill>
              <a:effectLst/>
              <a:latin typeface="Arial Narrow"/>
              <a:ea typeface="+mn-ea"/>
              <a:cs typeface="+mn-cs"/>
            </a:endParaRPr>
          </a:p>
          <a:p>
            <a:endParaRPr lang="en-US" dirty="0"/>
          </a:p>
          <a:p>
            <a:pPr marL="742950" lvl="1" indent="-285750">
              <a:buFont typeface="Arial" charset="0"/>
              <a:buChar char="•"/>
            </a:pPr>
            <a:endParaRPr lang="en-US" dirty="0"/>
          </a:p>
          <a:p>
            <a:pPr marL="742950" lvl="1" indent="-285750">
              <a:buFont typeface="Arial" charset="0"/>
              <a:buChar char="•"/>
            </a:pPr>
            <a:endParaRPr lang="en-US" dirty="0"/>
          </a:p>
          <a:p>
            <a:r>
              <a:rPr lang="en-US" dirty="0" err="1"/>
              <a:t>Randomised</a:t>
            </a:r>
            <a:r>
              <a:rPr lang="en-US" dirty="0"/>
              <a:t> trials of an antiplatelet regimen versus control or of one antiplatelet regimen versus another in high risk patients (with acute or previous vascular disease or some other predisposing condition) from which results were available before September 1997</a:t>
            </a:r>
          </a:p>
          <a:p>
            <a:r>
              <a:rPr lang="en-US" dirty="0"/>
              <a:t>287 studies involving 135 000 patients in comparisons of antiplatelet therapy versus control and 77 000 in comparisons of different antiplatelet regimens. Main outcome measure “Serious vascular event”: non-fatal myocardial infarction, non-fatal stroke, or vascular death.</a:t>
            </a:r>
          </a:p>
          <a:p>
            <a:endParaRPr lang="en-US" dirty="0"/>
          </a:p>
          <a:p>
            <a:r>
              <a:rPr lang="en-US" dirty="0"/>
              <a:t>Patients with peripheral arterial disease Overall, among 9214 patients with peripheral arterial disease in 42 trials (compared with 4939 such patients in 33 trials previously1 ) there was a proportional reduction of 23% (8%) in serious vascular events (P = 0.004; fig 4), with similar benefits among patients with intermittent claudication, those having peripheral grafting, and those having peripheral angioplasty (heterogeneity test ÷2 = 3.8, df = 3; NS). Much of the new evidence came from the atherosclerotic disease evolution by </a:t>
            </a:r>
            <a:r>
              <a:rPr lang="en-US" dirty="0" err="1"/>
              <a:t>picotamide</a:t>
            </a:r>
            <a:r>
              <a:rPr lang="en-US" dirty="0"/>
              <a:t> trial, in which 2304 patients with intermittent claudication were allocated to receive the thromboxane synthase inhibitor </a:t>
            </a:r>
            <a:r>
              <a:rPr lang="en-US" dirty="0" err="1"/>
              <a:t>picotamide</a:t>
            </a:r>
            <a:r>
              <a:rPr lang="en-US" dirty="0"/>
              <a:t> or placebo.6</a:t>
            </a:r>
          </a:p>
          <a:p>
            <a:endParaRPr lang="en-US" dirty="0"/>
          </a:p>
          <a:p>
            <a:endParaRPr lang="en-US" dirty="0"/>
          </a:p>
          <a:p>
            <a:r>
              <a:rPr lang="en-US" dirty="0"/>
              <a:t>JAMA. -</a:t>
            </a:r>
            <a:r>
              <a:rPr lang="en-US" sz="1200" kern="1200" dirty="0">
                <a:solidFill>
                  <a:schemeClr val="tx1"/>
                </a:solidFill>
                <a:effectLst/>
                <a:latin typeface="Arial Narrow"/>
                <a:ea typeface="+mn-ea"/>
                <a:cs typeface="+mn-cs"/>
              </a:rPr>
              <a:t>Antiplatelet Therapy to Prevent</a:t>
            </a:r>
          </a:p>
          <a:p>
            <a:r>
              <a:rPr lang="en-US" sz="1200" kern="1200" dirty="0">
                <a:solidFill>
                  <a:schemeClr val="tx1"/>
                </a:solidFill>
                <a:effectLst/>
                <a:latin typeface="Arial Narrow"/>
                <a:ea typeface="+mn-ea"/>
                <a:cs typeface="+mn-cs"/>
              </a:rPr>
              <a:t>Cardiovascular Events and Mortality</a:t>
            </a:r>
          </a:p>
          <a:p>
            <a:r>
              <a:rPr lang="en-US" sz="1200" kern="1200" dirty="0">
                <a:solidFill>
                  <a:schemeClr val="tx1"/>
                </a:solidFill>
                <a:effectLst/>
                <a:latin typeface="Arial Narrow"/>
                <a:ea typeface="+mn-ea"/>
                <a:cs typeface="+mn-cs"/>
              </a:rPr>
              <a:t>in Patients With Intermittent Claudication</a:t>
            </a:r>
          </a:p>
          <a:p>
            <a:endParaRPr lang="en-US" dirty="0"/>
          </a:p>
          <a:p>
            <a:r>
              <a:rPr lang="en-US" sz="1200" b="1" i="0" kern="1200" dirty="0" err="1">
                <a:solidFill>
                  <a:schemeClr val="tx1"/>
                </a:solidFill>
                <a:effectLst/>
                <a:latin typeface="Arial Narrow"/>
                <a:ea typeface="+mn-ea"/>
                <a:cs typeface="+mn-cs"/>
              </a:rPr>
              <a:t>Picotamide</a:t>
            </a:r>
            <a:r>
              <a:rPr lang="en-US" sz="1200" b="1" i="0" kern="1200" dirty="0">
                <a:solidFill>
                  <a:schemeClr val="tx1"/>
                </a:solidFill>
                <a:effectLst/>
                <a:latin typeface="Arial Narrow"/>
                <a:ea typeface="+mn-ea"/>
                <a:cs typeface="+mn-cs"/>
              </a:rPr>
              <a:t> is a platelet aggregation inhibitor. It works as a thromboxane synthase inhibitor and a thromboxane receptor inhibitor,</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C8EEF095-98A1-4BD3-B7D3-3DE745826CE1}" type="slidenum">
              <a:rPr lang="en-CA" smtClean="0"/>
              <a:pPr/>
              <a:t>58</a:t>
            </a:fld>
            <a:endParaRPr lang="en-CA" dirty="0"/>
          </a:p>
        </p:txBody>
      </p:sp>
    </p:spTree>
    <p:extLst>
      <p:ext uri="{BB962C8B-B14F-4D97-AF65-F5344CB8AC3E}">
        <p14:creationId xmlns:p14="http://schemas.microsoft.com/office/powerpoint/2010/main" val="4116233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60</a:t>
            </a:fld>
            <a:endParaRPr lang="en-US"/>
          </a:p>
        </p:txBody>
      </p:sp>
    </p:spTree>
    <p:extLst>
      <p:ext uri="{BB962C8B-B14F-4D97-AF65-F5344CB8AC3E}">
        <p14:creationId xmlns:p14="http://schemas.microsoft.com/office/powerpoint/2010/main" val="2091410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66</a:t>
            </a:fld>
            <a:endParaRPr lang="en-US"/>
          </a:p>
        </p:txBody>
      </p:sp>
    </p:spTree>
    <p:extLst>
      <p:ext uri="{BB962C8B-B14F-4D97-AF65-F5344CB8AC3E}">
        <p14:creationId xmlns:p14="http://schemas.microsoft.com/office/powerpoint/2010/main" val="227785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68</a:t>
            </a:fld>
            <a:endParaRPr lang="en-US"/>
          </a:p>
        </p:txBody>
      </p:sp>
    </p:spTree>
    <p:extLst>
      <p:ext uri="{BB962C8B-B14F-4D97-AF65-F5344CB8AC3E}">
        <p14:creationId xmlns:p14="http://schemas.microsoft.com/office/powerpoint/2010/main" val="3345993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69</a:t>
            </a:fld>
            <a:endParaRPr lang="en-US"/>
          </a:p>
        </p:txBody>
      </p:sp>
    </p:spTree>
    <p:extLst>
      <p:ext uri="{BB962C8B-B14F-4D97-AF65-F5344CB8AC3E}">
        <p14:creationId xmlns:p14="http://schemas.microsoft.com/office/powerpoint/2010/main" val="2615691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70</a:t>
            </a:fld>
            <a:endParaRPr lang="en-US"/>
          </a:p>
        </p:txBody>
      </p:sp>
    </p:spTree>
    <p:extLst>
      <p:ext uri="{BB962C8B-B14F-4D97-AF65-F5344CB8AC3E}">
        <p14:creationId xmlns:p14="http://schemas.microsoft.com/office/powerpoint/2010/main" val="88509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71</a:t>
            </a:fld>
            <a:endParaRPr lang="en-US"/>
          </a:p>
        </p:txBody>
      </p:sp>
    </p:spTree>
    <p:extLst>
      <p:ext uri="{BB962C8B-B14F-4D97-AF65-F5344CB8AC3E}">
        <p14:creationId xmlns:p14="http://schemas.microsoft.com/office/powerpoint/2010/main" val="103498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Major adverse limb event</a:t>
            </a:r>
          </a:p>
        </p:txBody>
      </p:sp>
      <p:sp>
        <p:nvSpPr>
          <p:cNvPr id="4" name="Slide Number Placeholder 3"/>
          <p:cNvSpPr>
            <a:spLocks noGrp="1"/>
          </p:cNvSpPr>
          <p:nvPr>
            <p:ph type="sldNum" sz="quarter" idx="5"/>
          </p:nvPr>
        </p:nvSpPr>
        <p:spPr/>
        <p:txBody>
          <a:bodyPr/>
          <a:lstStyle/>
          <a:p>
            <a:fld id="{8BB84ABD-A73C-9348-B410-0D3560491814}" type="slidenum">
              <a:rPr lang="en-US" smtClean="0"/>
              <a:t>14</a:t>
            </a:fld>
            <a:endParaRPr lang="en-US"/>
          </a:p>
        </p:txBody>
      </p:sp>
    </p:spTree>
    <p:extLst>
      <p:ext uri="{BB962C8B-B14F-4D97-AF65-F5344CB8AC3E}">
        <p14:creationId xmlns:p14="http://schemas.microsoft.com/office/powerpoint/2010/main" val="2459751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17%, 25%, 26%, </a:t>
            </a:r>
          </a:p>
        </p:txBody>
      </p:sp>
      <p:sp>
        <p:nvSpPr>
          <p:cNvPr id="4" name="Slide Number Placeholder 3"/>
          <p:cNvSpPr>
            <a:spLocks noGrp="1"/>
          </p:cNvSpPr>
          <p:nvPr>
            <p:ph type="sldNum" sz="quarter" idx="5"/>
          </p:nvPr>
        </p:nvSpPr>
        <p:spPr/>
        <p:txBody>
          <a:bodyPr/>
          <a:lstStyle/>
          <a:p>
            <a:fld id="{8BB84ABD-A73C-9348-B410-0D3560491814}" type="slidenum">
              <a:rPr lang="en-US" smtClean="0"/>
              <a:t>17</a:t>
            </a:fld>
            <a:endParaRPr lang="en-US"/>
          </a:p>
        </p:txBody>
      </p:sp>
    </p:spTree>
    <p:extLst>
      <p:ext uri="{BB962C8B-B14F-4D97-AF65-F5344CB8AC3E}">
        <p14:creationId xmlns:p14="http://schemas.microsoft.com/office/powerpoint/2010/main" val="4097786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PAD is not only common, its not a benign condition</a:t>
            </a:r>
          </a:p>
          <a:p>
            <a:endParaRPr lang="en-CA" dirty="0"/>
          </a:p>
          <a:p>
            <a:endParaRPr lang="en-CA" dirty="0"/>
          </a:p>
          <a:p>
            <a:r>
              <a:rPr lang="en-CA" dirty="0"/>
              <a:t>Global atherosclerotic disease, </a:t>
            </a:r>
          </a:p>
          <a:p>
            <a:endParaRPr lang="en-CA" dirty="0"/>
          </a:p>
          <a:p>
            <a:endParaRPr lang="en-CA" dirty="0"/>
          </a:p>
          <a:p>
            <a:r>
              <a:rPr lang="en-CA" dirty="0"/>
              <a:t>Not only is PAD common, patients with PAD are at high risk for cardiovascular events.</a:t>
            </a:r>
          </a:p>
          <a:p>
            <a:endParaRPr lang="en-CA" dirty="0"/>
          </a:p>
          <a:p>
            <a:r>
              <a:rPr lang="en-CA" dirty="0"/>
              <a:t>Most of us are familiar with the concept of mace – MI stroke, CV death.</a:t>
            </a:r>
          </a:p>
          <a:p>
            <a:endParaRPr lang="en-CA" dirty="0"/>
          </a:p>
          <a:p>
            <a:r>
              <a:rPr lang="en-CA" dirty="0"/>
              <a:t>But a major outcome and important vernacular in the PAD world is MALE</a:t>
            </a:r>
          </a:p>
          <a:p>
            <a:endParaRPr lang="en-CA" dirty="0"/>
          </a:p>
          <a:p>
            <a:endParaRPr lang="en-CA" dirty="0"/>
          </a:p>
          <a:p>
            <a:r>
              <a:rPr lang="en-CA" dirty="0"/>
              <a:t>MALE</a:t>
            </a:r>
          </a:p>
          <a:p>
            <a:r>
              <a:rPr lang="en-CA" dirty="0"/>
              <a:t>Acute limb ischemia</a:t>
            </a:r>
          </a:p>
          <a:p>
            <a:r>
              <a:rPr lang="en-CA" dirty="0"/>
              <a:t>Chronic limb ischemia</a:t>
            </a:r>
          </a:p>
          <a:p>
            <a:r>
              <a:rPr lang="en-CA" dirty="0"/>
              <a:t>Amputation</a:t>
            </a:r>
          </a:p>
          <a:p>
            <a:endParaRPr lang="en-CA" dirty="0"/>
          </a:p>
          <a:p>
            <a:r>
              <a:rPr lang="en-CA" dirty="0"/>
              <a:t>MALE can be devastating – </a:t>
            </a:r>
            <a:r>
              <a:rPr lang="en-CA" dirty="0" err="1"/>
              <a:t>loimation</a:t>
            </a:r>
            <a:r>
              <a:rPr lang="en-CA" dirty="0"/>
              <a:t>, pain, </a:t>
            </a:r>
            <a:r>
              <a:rPr lang="en-CA" dirty="0" err="1"/>
              <a:t>gangerene</a:t>
            </a:r>
            <a:r>
              <a:rPr lang="en-CA" dirty="0"/>
              <a:t>, </a:t>
            </a:r>
            <a:r>
              <a:rPr lang="en-CA" dirty="0" err="1"/>
              <a:t>infectiom</a:t>
            </a:r>
            <a:r>
              <a:rPr lang="en-CA" dirty="0"/>
              <a:t> amputation. </a:t>
            </a:r>
          </a:p>
          <a:p>
            <a:r>
              <a:rPr lang="en-CA" dirty="0"/>
              <a:t> </a:t>
            </a:r>
          </a:p>
          <a:p>
            <a:endParaRPr lang="en-CA" dirty="0"/>
          </a:p>
          <a:p>
            <a:r>
              <a:rPr lang="en-CA" dirty="0"/>
              <a:t>OBVIOUS PUN NOT INTENDED</a:t>
            </a:r>
          </a:p>
          <a:p>
            <a:endParaRPr lang="en-CA" dirty="0"/>
          </a:p>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48</a:t>
            </a:fld>
            <a:endParaRPr lang="en-US"/>
          </a:p>
        </p:txBody>
      </p:sp>
    </p:spTree>
    <p:extLst>
      <p:ext uri="{BB962C8B-B14F-4D97-AF65-F5344CB8AC3E}">
        <p14:creationId xmlns:p14="http://schemas.microsoft.com/office/powerpoint/2010/main" val="3272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AHA, ESC,</a:t>
            </a:r>
            <a:r>
              <a:rPr lang="en-US" baseline="0" dirty="0"/>
              <a:t> </a:t>
            </a:r>
            <a:r>
              <a:rPr lang="en-US" baseline="0" dirty="0" err="1"/>
              <a:t>eurapean</a:t>
            </a:r>
            <a:r>
              <a:rPr lang="en-US" baseline="0" dirty="0"/>
              <a:t> and </a:t>
            </a:r>
            <a:r>
              <a:rPr lang="en-US" baseline="0" dirty="0" err="1"/>
              <a:t>american</a:t>
            </a:r>
            <a:r>
              <a:rPr lang="en-US" baseline="0" dirty="0"/>
              <a:t> society for vascular surgery all agree that Aspirin therapy is reasonable for </a:t>
            </a:r>
            <a:r>
              <a:rPr lang="en-US" baseline="0" dirty="0" err="1"/>
              <a:t>anithrombotic</a:t>
            </a:r>
            <a:r>
              <a:rPr lang="en-US" baseline="0" dirty="0"/>
              <a:t> treatment for CAD</a:t>
            </a:r>
          </a:p>
          <a:p>
            <a:endParaRPr lang="en-US"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t>23% reduction in ‘serious vascular events’:</a:t>
            </a:r>
            <a:r>
              <a:rPr lang="en-US" b="1" baseline="0" dirty="0"/>
              <a:t> </a:t>
            </a:r>
            <a:r>
              <a:rPr lang="en-US" b="1" dirty="0"/>
              <a:t>non-fatal myocardial infarction, non-fatal stroke, or vascular death</a:t>
            </a:r>
          </a:p>
          <a:p>
            <a:endParaRPr lang="en-US" baseline="0" dirty="0"/>
          </a:p>
          <a:p>
            <a:pPr marL="285750" indent="-285750">
              <a:buFont typeface="Arial" charset="0"/>
              <a:buChar char="•"/>
            </a:pPr>
            <a:r>
              <a:rPr lang="en-US" dirty="0"/>
              <a:t>2011 Cochrane Review</a:t>
            </a:r>
          </a:p>
          <a:p>
            <a:pPr marL="742950" lvl="1" indent="-285750">
              <a:buFont typeface="Arial" charset="0"/>
              <a:buChar char="•"/>
            </a:pPr>
            <a:r>
              <a:rPr lang="en-US" dirty="0"/>
              <a:t>34% decrease in all-cause mortality</a:t>
            </a:r>
          </a:p>
          <a:p>
            <a:pPr marL="742950" lvl="1" indent="-285750">
              <a:buFont typeface="Arial" charset="0"/>
              <a:buChar char="•"/>
            </a:pPr>
            <a:r>
              <a:rPr lang="en-US" dirty="0"/>
              <a:t>Non-significant, but likely real, increase in major bleeding</a:t>
            </a:r>
          </a:p>
          <a:p>
            <a:pPr marL="742950" lvl="1" indent="-285750">
              <a:buFont typeface="Arial" charset="0"/>
              <a:buChar char="•"/>
            </a:pPr>
            <a:r>
              <a:rPr lang="en-US" dirty="0"/>
              <a:t>Again, largely non-aspirin</a:t>
            </a:r>
          </a:p>
          <a:p>
            <a:endParaRPr lang="en-US" baseline="0" dirty="0"/>
          </a:p>
          <a:p>
            <a:endParaRPr lang="en-US" baseline="0" dirty="0"/>
          </a:p>
          <a:p>
            <a:r>
              <a:rPr lang="en-US" baseline="0" dirty="0"/>
              <a:t>287 studies included in the AAT. Up to 1997</a:t>
            </a:r>
            <a:endParaRPr lang="en-US" dirty="0"/>
          </a:p>
          <a:p>
            <a:endParaRPr lang="en-US" dirty="0"/>
          </a:p>
          <a:p>
            <a:r>
              <a:rPr lang="en-US" dirty="0"/>
              <a:t>s Overall, among these high risk patients, allocation to antiplatelet therapy reduced the combined outcome of any serious vascular event by about one quarter; non-fatal myocardial infarction was reduced by one third, non-fatal stroke by one quarter, and vascular mortality by one sixth (with no apparent adverse effect on other deaths)</a:t>
            </a:r>
          </a:p>
          <a:p>
            <a:endParaRPr lang="en-US" dirty="0"/>
          </a:p>
          <a:p>
            <a:r>
              <a:rPr lang="en-US" sz="1200" kern="1200" dirty="0">
                <a:solidFill>
                  <a:schemeClr val="tx1"/>
                </a:solidFill>
                <a:effectLst/>
                <a:latin typeface="Arial Narrow"/>
                <a:ea typeface="+mn-ea"/>
                <a:cs typeface="+mn-cs"/>
              </a:rPr>
              <a:t> However,</a:t>
            </a:r>
          </a:p>
          <a:p>
            <a:r>
              <a:rPr lang="en-US" sz="1200" kern="1200" dirty="0">
                <a:solidFill>
                  <a:schemeClr val="tx1"/>
                </a:solidFill>
                <a:effectLst/>
                <a:latin typeface="Arial Narrow"/>
                <a:ea typeface="+mn-ea"/>
                <a:cs typeface="+mn-cs"/>
              </a:rPr>
              <a:t>nearly 60% of the data incorporated into that meta-analysis</a:t>
            </a:r>
          </a:p>
          <a:p>
            <a:r>
              <a:rPr lang="en-US" sz="1200" kern="1200" dirty="0">
                <a:solidFill>
                  <a:schemeClr val="tx1"/>
                </a:solidFill>
                <a:effectLst/>
                <a:latin typeface="Arial Narrow"/>
                <a:ea typeface="+mn-ea"/>
                <a:cs typeface="+mn-cs"/>
              </a:rPr>
              <a:t>was derived from studies of antiplatelet agents other than</a:t>
            </a:r>
          </a:p>
          <a:p>
            <a:r>
              <a:rPr lang="en-US" sz="1200" kern="1200" dirty="0">
                <a:solidFill>
                  <a:schemeClr val="tx1"/>
                </a:solidFill>
                <a:effectLst/>
                <a:latin typeface="Arial Narrow"/>
                <a:ea typeface="+mn-ea"/>
                <a:cs typeface="+mn-cs"/>
              </a:rPr>
              <a:t>aspirin, such as </a:t>
            </a:r>
            <a:r>
              <a:rPr lang="en-US" sz="1200" kern="1200" dirty="0" err="1">
                <a:solidFill>
                  <a:schemeClr val="tx1"/>
                </a:solidFill>
                <a:effectLst/>
                <a:latin typeface="Arial Narrow"/>
                <a:ea typeface="+mn-ea"/>
                <a:cs typeface="+mn-cs"/>
              </a:rPr>
              <a:t>picotamide</a:t>
            </a:r>
            <a:r>
              <a:rPr lang="en-US" sz="1200" kern="1200" dirty="0">
                <a:solidFill>
                  <a:schemeClr val="tx1"/>
                </a:solidFill>
                <a:effectLst/>
                <a:latin typeface="Arial Narrow"/>
                <a:ea typeface="+mn-ea"/>
                <a:cs typeface="+mn-cs"/>
              </a:rPr>
              <a:t>.</a:t>
            </a:r>
          </a:p>
          <a:p>
            <a:r>
              <a:rPr lang="en-US" sz="1200" kern="1200" dirty="0">
                <a:solidFill>
                  <a:schemeClr val="tx1"/>
                </a:solidFill>
                <a:effectLst/>
                <a:latin typeface="Arial Narrow"/>
                <a:ea typeface="+mn-ea"/>
                <a:cs typeface="+mn-cs"/>
              </a:rPr>
              <a:t>	</a:t>
            </a:r>
            <a:r>
              <a:rPr lang="en-US" dirty="0"/>
              <a:t>Much of the new evidence came from the atherosclerotic disease evolution by </a:t>
            </a:r>
            <a:r>
              <a:rPr lang="en-US" dirty="0" err="1"/>
              <a:t>picotamide</a:t>
            </a:r>
            <a:r>
              <a:rPr lang="en-US" dirty="0"/>
              <a:t> trial, in which 2304 patients with intermittent claudication were allocated to receive the thromboxane synthase inhibitor </a:t>
            </a:r>
            <a:r>
              <a:rPr lang="en-US" dirty="0" err="1"/>
              <a:t>picotamide</a:t>
            </a:r>
            <a:r>
              <a:rPr lang="en-US" dirty="0"/>
              <a:t> or placebo</a:t>
            </a:r>
            <a:endParaRPr lang="en-US" sz="1200" kern="1200" dirty="0">
              <a:solidFill>
                <a:schemeClr val="tx1"/>
              </a:solidFill>
              <a:effectLst/>
              <a:latin typeface="Arial Narrow"/>
              <a:ea typeface="+mn-ea"/>
              <a:cs typeface="+mn-cs"/>
            </a:endParaRPr>
          </a:p>
          <a:p>
            <a:endParaRPr lang="en-US" dirty="0"/>
          </a:p>
          <a:p>
            <a:pPr marL="742950" lvl="1" indent="-285750">
              <a:buFont typeface="Arial" charset="0"/>
              <a:buChar char="•"/>
            </a:pPr>
            <a:endParaRPr lang="en-US" dirty="0"/>
          </a:p>
          <a:p>
            <a:pPr marL="742950" lvl="1" indent="-285750">
              <a:buFont typeface="Arial" charset="0"/>
              <a:buChar char="•"/>
            </a:pPr>
            <a:endParaRPr lang="en-US" dirty="0"/>
          </a:p>
          <a:p>
            <a:r>
              <a:rPr lang="en-US" dirty="0" err="1"/>
              <a:t>Randomised</a:t>
            </a:r>
            <a:r>
              <a:rPr lang="en-US" dirty="0"/>
              <a:t> trials of an antiplatelet regimen versus control or of one antiplatelet regimen versus another in high risk patients (with acute or previous vascular disease or some other predisposing condition) from which results were available before September 1997</a:t>
            </a:r>
          </a:p>
          <a:p>
            <a:r>
              <a:rPr lang="en-US" dirty="0"/>
              <a:t>287 studies involving 135 000 patients in comparisons of antiplatelet therapy versus control and 77 000 in comparisons of different antiplatelet regimens. Main outcome measure “Serious vascular event”: non-fatal myocardial infarction, non-fatal stroke, or vascular death.</a:t>
            </a:r>
          </a:p>
          <a:p>
            <a:endParaRPr lang="en-US" dirty="0"/>
          </a:p>
          <a:p>
            <a:r>
              <a:rPr lang="en-US" dirty="0"/>
              <a:t>Patients with peripheral arterial disease Overall, among 9214 patients with peripheral arterial disease in 42 trials (compared with 4939 such patients in 33 trials previously1 ) there was a proportional reduction of 23% (8%) in serious vascular events (P = 0.004; fig 4), with similar benefits among patients with intermittent claudication, those having peripheral grafting, and those having peripheral angioplasty (heterogeneity test ÷2 = 3.8, </a:t>
            </a:r>
            <a:r>
              <a:rPr lang="en-US" dirty="0" err="1"/>
              <a:t>df</a:t>
            </a:r>
            <a:r>
              <a:rPr lang="en-US" dirty="0"/>
              <a:t> = 3; NS). Much of the new evidence came from the atherosclerotic disease evolution by </a:t>
            </a:r>
            <a:r>
              <a:rPr lang="en-US" dirty="0" err="1"/>
              <a:t>picotamide</a:t>
            </a:r>
            <a:r>
              <a:rPr lang="en-US" dirty="0"/>
              <a:t> trial, in which 2304 patients with intermittent claudication were allocated to receive the thromboxane synthase inhibitor </a:t>
            </a:r>
            <a:r>
              <a:rPr lang="en-US" dirty="0" err="1"/>
              <a:t>picotamide</a:t>
            </a:r>
            <a:r>
              <a:rPr lang="en-US" dirty="0"/>
              <a:t> or placebo.6</a:t>
            </a:r>
          </a:p>
          <a:p>
            <a:endParaRPr lang="en-US" dirty="0"/>
          </a:p>
          <a:p>
            <a:endParaRPr lang="en-US" dirty="0"/>
          </a:p>
          <a:p>
            <a:r>
              <a:rPr lang="en-US" dirty="0"/>
              <a:t>JAMA. -</a:t>
            </a:r>
            <a:r>
              <a:rPr lang="en-US" sz="1200" kern="1200" dirty="0">
                <a:solidFill>
                  <a:schemeClr val="tx1"/>
                </a:solidFill>
                <a:effectLst/>
                <a:latin typeface="Arial Narrow"/>
                <a:ea typeface="+mn-ea"/>
                <a:cs typeface="+mn-cs"/>
              </a:rPr>
              <a:t>Antiplatelet Therapy to Prevent</a:t>
            </a:r>
          </a:p>
          <a:p>
            <a:r>
              <a:rPr lang="en-US" sz="1200" kern="1200" dirty="0">
                <a:solidFill>
                  <a:schemeClr val="tx1"/>
                </a:solidFill>
                <a:effectLst/>
                <a:latin typeface="Arial Narrow"/>
                <a:ea typeface="+mn-ea"/>
                <a:cs typeface="+mn-cs"/>
              </a:rPr>
              <a:t>Cardiovascular Events and Mortality</a:t>
            </a:r>
          </a:p>
          <a:p>
            <a:r>
              <a:rPr lang="en-US" sz="1200" kern="1200" dirty="0">
                <a:solidFill>
                  <a:schemeClr val="tx1"/>
                </a:solidFill>
                <a:effectLst/>
                <a:latin typeface="Arial Narrow"/>
                <a:ea typeface="+mn-ea"/>
                <a:cs typeface="+mn-cs"/>
              </a:rPr>
              <a:t>in Patients With Intermittent Claudication</a:t>
            </a:r>
          </a:p>
          <a:p>
            <a:endParaRPr lang="en-US" dirty="0"/>
          </a:p>
          <a:p>
            <a:r>
              <a:rPr lang="en-US" sz="1200" b="1" i="0" kern="1200" dirty="0" err="1">
                <a:solidFill>
                  <a:schemeClr val="tx1"/>
                </a:solidFill>
                <a:effectLst/>
                <a:latin typeface="Arial Narrow"/>
                <a:ea typeface="+mn-ea"/>
                <a:cs typeface="+mn-cs"/>
              </a:rPr>
              <a:t>Picotamide</a:t>
            </a:r>
            <a:r>
              <a:rPr lang="en-US" sz="1200" b="1" i="0" kern="1200" dirty="0">
                <a:solidFill>
                  <a:schemeClr val="tx1"/>
                </a:solidFill>
                <a:effectLst/>
                <a:latin typeface="Arial Narrow"/>
                <a:ea typeface="+mn-ea"/>
                <a:cs typeface="+mn-cs"/>
              </a:rPr>
              <a:t> is a platelet aggregation inhibitor. It works as a thromboxane synthase inhibitor and a thromboxane receptor inhibitor,</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49</a:t>
            </a:fld>
            <a:endParaRPr lang="en-US"/>
          </a:p>
        </p:txBody>
      </p:sp>
    </p:spTree>
    <p:extLst>
      <p:ext uri="{BB962C8B-B14F-4D97-AF65-F5344CB8AC3E}">
        <p14:creationId xmlns:p14="http://schemas.microsoft.com/office/powerpoint/2010/main" val="2985292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charset="0"/>
              <a:buChar char="o"/>
              <a:tabLst/>
              <a:defRPr/>
            </a:pPr>
            <a:r>
              <a:rPr lang="en-US" dirty="0"/>
              <a:t>COMPASS PAD </a:t>
            </a:r>
            <a:r>
              <a:rPr lang="en-US" dirty="0">
                <a:latin typeface="Gill Sans MT" panose="020B0502020104020203" pitchFamily="34" charset="77"/>
              </a:rPr>
              <a:t>7,470 patients with symptomatic PAD, CAD with low ABI, or carotid stenosis (previous </a:t>
            </a:r>
            <a:r>
              <a:rPr lang="en-US" dirty="0" err="1">
                <a:latin typeface="Gill Sans MT" panose="020B0502020104020203" pitchFamily="34" charset="77"/>
              </a:rPr>
              <a:t>revasc</a:t>
            </a:r>
            <a:r>
              <a:rPr lang="en-US" dirty="0">
                <a:latin typeface="Gill Sans MT" panose="020B0502020104020203" pitchFamily="34" charset="77"/>
              </a:rPr>
              <a:t> or &gt;50%)</a:t>
            </a:r>
          </a:p>
          <a:p>
            <a:pPr>
              <a:buFont typeface="Courier New" charset="0"/>
              <a:buChar char="o"/>
            </a:pPr>
            <a:endParaRPr lang="en-US" dirty="0"/>
          </a:p>
          <a:p>
            <a:pPr>
              <a:buFont typeface="Courier New" charset="0"/>
              <a:buChar char="o"/>
            </a:pPr>
            <a:endParaRPr lang="en-US" dirty="0"/>
          </a:p>
          <a:p>
            <a:pPr>
              <a:buFont typeface="Courier New" charset="0"/>
              <a:buChar char="o"/>
            </a:pPr>
            <a:endParaRPr lang="en-US" dirty="0"/>
          </a:p>
          <a:p>
            <a:pPr>
              <a:buFont typeface="Courier New" charset="0"/>
              <a:buChar char="o"/>
            </a:pPr>
            <a:r>
              <a:rPr lang="en-US" dirty="0"/>
              <a:t>OVERALL COMPASS</a:t>
            </a:r>
          </a:p>
          <a:p>
            <a:pPr>
              <a:buFont typeface="Courier New" charset="0"/>
              <a:buChar char="o"/>
            </a:pPr>
            <a:endParaRPr lang="en-US" dirty="0"/>
          </a:p>
          <a:p>
            <a:pPr>
              <a:buFont typeface="Courier New" charset="0"/>
              <a:buChar char="o"/>
            </a:pPr>
            <a:r>
              <a:rPr lang="en-US" dirty="0"/>
              <a:t>27,395 patients with CAD, PAD or both</a:t>
            </a:r>
          </a:p>
          <a:p>
            <a:pPr lvl="1">
              <a:buFont typeface="Courier New" charset="0"/>
              <a:buChar char="o"/>
            </a:pPr>
            <a:r>
              <a:rPr lang="en-US" dirty="0"/>
              <a:t>1:1:1 Randomization</a:t>
            </a:r>
          </a:p>
          <a:p>
            <a:pPr lvl="2"/>
            <a:r>
              <a:rPr lang="en-US" dirty="0"/>
              <a:t>Aspirin 100mg + Placebo</a:t>
            </a:r>
          </a:p>
          <a:p>
            <a:pPr lvl="2"/>
            <a:r>
              <a:rPr lang="en-US" dirty="0"/>
              <a:t>Aspirin 100mg + Riva 2.5 BID</a:t>
            </a:r>
          </a:p>
          <a:p>
            <a:pPr lvl="2"/>
            <a:r>
              <a:rPr lang="en-US" dirty="0"/>
              <a:t>Riva 5 BID + placebo</a:t>
            </a:r>
          </a:p>
          <a:p>
            <a:pPr lvl="2"/>
            <a:endParaRPr lang="en-US" dirty="0">
              <a:solidFill>
                <a:schemeClr val="tx1"/>
              </a:solidFill>
            </a:endParaRPr>
          </a:p>
          <a:p>
            <a:pPr>
              <a:buFont typeface="Courier New" charset="0"/>
              <a:buChar char="o"/>
            </a:pPr>
            <a:r>
              <a:rPr lang="en-US" dirty="0">
                <a:solidFill>
                  <a:schemeClr val="tx1"/>
                </a:solidFill>
              </a:rPr>
              <a:t>Enrolled on average </a:t>
            </a:r>
            <a:r>
              <a:rPr lang="en-US" dirty="0"/>
              <a:t>7.1 years after the acute event</a:t>
            </a:r>
          </a:p>
          <a:p>
            <a:pPr>
              <a:buFont typeface="Courier New" charset="0"/>
              <a:buChar char="o"/>
            </a:pPr>
            <a:endParaRPr lang="en-US" dirty="0">
              <a:solidFill>
                <a:schemeClr val="tx1"/>
              </a:solidFill>
            </a:endParaRPr>
          </a:p>
          <a:p>
            <a:pPr>
              <a:buFont typeface="Courier New" charset="0"/>
              <a:buChar char="o"/>
            </a:pPr>
            <a:r>
              <a:rPr lang="en-US" dirty="0">
                <a:solidFill>
                  <a:schemeClr val="tx1"/>
                </a:solidFill>
              </a:rPr>
              <a:t>Mean follow up 23 months</a:t>
            </a:r>
          </a:p>
          <a:p>
            <a:pPr>
              <a:buFont typeface="Courier New" charset="0"/>
              <a:buChar char="o"/>
            </a:pPr>
            <a:endParaRPr lang="en-US" dirty="0">
              <a:solidFill>
                <a:schemeClr val="tx1"/>
              </a:solidFill>
            </a:endParaRPr>
          </a:p>
          <a:p>
            <a:pPr>
              <a:buFont typeface="Courier New" charset="0"/>
              <a:buChar char="o"/>
            </a:pPr>
            <a:r>
              <a:rPr lang="en-US" b="1" i="1" u="sng" dirty="0">
                <a:solidFill>
                  <a:srgbClr val="FF0000"/>
                </a:solidFill>
              </a:rPr>
              <a:t>Stopped early!</a:t>
            </a:r>
          </a:p>
          <a:p>
            <a:pPr lvl="1"/>
            <a:r>
              <a:rPr lang="en-US" dirty="0">
                <a:solidFill>
                  <a:schemeClr val="tx1"/>
                </a:solidFill>
              </a:rPr>
              <a:t>At first interim analysis (50% of planned events)</a:t>
            </a:r>
          </a:p>
          <a:p>
            <a:pPr lvl="1"/>
            <a:endParaRPr lang="en-US" dirty="0">
              <a:solidFill>
                <a:schemeClr val="tx1"/>
              </a:solidFill>
            </a:endParaRPr>
          </a:p>
          <a:p>
            <a:pPr>
              <a:buFont typeface="Courier New" charset="0"/>
              <a:buChar char="o"/>
            </a:pPr>
            <a:r>
              <a:rPr lang="en-US" b="1" i="1" u="sng" dirty="0">
                <a:solidFill>
                  <a:schemeClr val="tx1"/>
                </a:solidFill>
              </a:rPr>
              <a:t>24% decrease </a:t>
            </a:r>
            <a:r>
              <a:rPr lang="en-US" dirty="0"/>
              <a:t>i</a:t>
            </a:r>
            <a:r>
              <a:rPr lang="en-US" dirty="0">
                <a:solidFill>
                  <a:schemeClr val="tx1"/>
                </a:solidFill>
              </a:rPr>
              <a:t>n MACE (MI, stroke, CV death)</a:t>
            </a:r>
          </a:p>
          <a:p>
            <a:pPr>
              <a:buFont typeface="Courier New" charset="0"/>
              <a:buChar char="o"/>
            </a:pPr>
            <a:endParaRPr lang="en-US" dirty="0"/>
          </a:p>
          <a:p>
            <a:pPr>
              <a:buFont typeface="Courier New" charset="0"/>
              <a:buChar char="o"/>
            </a:pPr>
            <a:r>
              <a:rPr lang="en-US" b="1" i="1" u="sng" dirty="0">
                <a:solidFill>
                  <a:schemeClr val="tx1"/>
                </a:solidFill>
              </a:rPr>
              <a:t>18% decrease </a:t>
            </a:r>
            <a:r>
              <a:rPr lang="en-US" dirty="0">
                <a:solidFill>
                  <a:schemeClr val="tx1"/>
                </a:solidFill>
              </a:rPr>
              <a:t>in death from any cause</a:t>
            </a:r>
            <a:endParaRPr lang="en-US" dirty="0"/>
          </a:p>
          <a:p>
            <a:endParaRPr lang="en-US" dirty="0"/>
          </a:p>
          <a:p>
            <a:endParaRPr lang="en-US" dirty="0"/>
          </a:p>
          <a:p>
            <a:endParaRPr lang="en-US" dirty="0"/>
          </a:p>
          <a:p>
            <a:endParaRPr lang="en-US" dirty="0"/>
          </a:p>
          <a:p>
            <a:endParaRPr lang="en-US" dirty="0"/>
          </a:p>
          <a:p>
            <a:r>
              <a:rPr lang="en-US" dirty="0"/>
              <a:t>Z score for ASA + Riva was greater than 4</a:t>
            </a:r>
          </a:p>
          <a:p>
            <a:endParaRPr lang="en-CA" dirty="0"/>
          </a:p>
          <a:p>
            <a:endParaRPr lang="en-CA" dirty="0"/>
          </a:p>
          <a:p>
            <a:r>
              <a:rPr lang="en-CA" sz="1200" kern="1200" dirty="0">
                <a:solidFill>
                  <a:schemeClr val="tx1"/>
                </a:solidFill>
                <a:effectLst/>
                <a:latin typeface="Arial Narrow"/>
                <a:ea typeface="+mn-ea"/>
                <a:cs typeface="+mn-cs"/>
              </a:rPr>
              <a:t>Key composite outcomes for peripheral artery</a:t>
            </a:r>
          </a:p>
          <a:p>
            <a:r>
              <a:rPr lang="en-CA" sz="1200" kern="1200" dirty="0">
                <a:solidFill>
                  <a:schemeClr val="tx1"/>
                </a:solidFill>
                <a:effectLst/>
                <a:latin typeface="Arial Narrow"/>
                <a:ea typeface="+mn-ea"/>
                <a:cs typeface="+mn-cs"/>
              </a:rPr>
              <a:t>disease were major adverse limb events (defined as the</a:t>
            </a:r>
          </a:p>
          <a:p>
            <a:r>
              <a:rPr lang="en-CA" sz="1200" kern="1200" dirty="0">
                <a:solidFill>
                  <a:schemeClr val="tx1"/>
                </a:solidFill>
                <a:effectLst/>
                <a:latin typeface="Arial Narrow"/>
                <a:ea typeface="+mn-ea"/>
                <a:cs typeface="+mn-cs"/>
              </a:rPr>
              <a:t>development of acute or chronic limb </a:t>
            </a:r>
            <a:r>
              <a:rPr lang="en-CA" sz="1200" kern="1200" dirty="0" err="1">
                <a:solidFill>
                  <a:schemeClr val="tx1"/>
                </a:solidFill>
                <a:effectLst/>
                <a:latin typeface="Arial Narrow"/>
                <a:ea typeface="+mn-ea"/>
                <a:cs typeface="+mn-cs"/>
              </a:rPr>
              <a:t>ischaemia</a:t>
            </a:r>
            <a:r>
              <a:rPr lang="en-CA" sz="1200" kern="1200" dirty="0">
                <a:solidFill>
                  <a:schemeClr val="tx1"/>
                </a:solidFill>
                <a:effectLst/>
                <a:latin typeface="Arial Narrow"/>
                <a:ea typeface="+mn-ea"/>
                <a:cs typeface="+mn-cs"/>
              </a:rPr>
              <a:t> over the course of the trial follow-up, including any additional</a:t>
            </a:r>
          </a:p>
          <a:p>
            <a:r>
              <a:rPr lang="en-CA" sz="1200" kern="1200" dirty="0">
                <a:solidFill>
                  <a:schemeClr val="tx1"/>
                </a:solidFill>
                <a:effectLst/>
                <a:latin typeface="Arial Narrow"/>
                <a:ea typeface="+mn-ea"/>
                <a:cs typeface="+mn-cs"/>
              </a:rPr>
              <a:t>major amputations due to a vascular event that was not</a:t>
            </a:r>
          </a:p>
          <a:p>
            <a:r>
              <a:rPr lang="en-CA" sz="1200" kern="1200" dirty="0">
                <a:solidFill>
                  <a:schemeClr val="tx1"/>
                </a:solidFill>
                <a:effectLst/>
                <a:latin typeface="Arial Narrow"/>
                <a:ea typeface="+mn-ea"/>
                <a:cs typeface="+mn-cs"/>
              </a:rPr>
              <a:t>included in acute or chronic limb </a:t>
            </a:r>
            <a:r>
              <a:rPr lang="en-CA" sz="1200" kern="1200" dirty="0" err="1">
                <a:solidFill>
                  <a:schemeClr val="tx1"/>
                </a:solidFill>
                <a:effectLst/>
                <a:latin typeface="Arial Narrow"/>
                <a:ea typeface="+mn-ea"/>
                <a:cs typeface="+mn-cs"/>
              </a:rPr>
              <a:t>ischaemia</a:t>
            </a:r>
            <a:r>
              <a:rPr lang="en-CA" sz="1200" kern="1200" dirty="0">
                <a:solidFill>
                  <a:schemeClr val="tx1"/>
                </a:solidFill>
                <a:effectLst/>
                <a:latin typeface="Arial Narrow"/>
                <a:ea typeface="+mn-ea"/>
                <a:cs typeface="+mn-cs"/>
              </a:rPr>
              <a:t>),</a:t>
            </a:r>
          </a:p>
          <a:p>
            <a:endParaRPr lang="en-CA" sz="1200" kern="1200" dirty="0">
              <a:solidFill>
                <a:schemeClr val="tx1"/>
              </a:solidFill>
              <a:effectLst/>
              <a:latin typeface="Arial Narrow"/>
              <a:ea typeface="+mn-ea"/>
              <a:cs typeface="+mn-cs"/>
            </a:endParaRPr>
          </a:p>
          <a:p>
            <a:endParaRPr lang="en-CA" dirty="0"/>
          </a:p>
          <a:p>
            <a:endParaRPr lang="en-CA" dirty="0"/>
          </a:p>
          <a:p>
            <a:r>
              <a:rPr lang="en-CA" sz="1200" kern="1200" dirty="0">
                <a:solidFill>
                  <a:schemeClr val="tx1"/>
                </a:solidFill>
                <a:effectLst/>
                <a:latin typeface="Arial Narrow"/>
                <a:ea typeface="+mn-ea"/>
                <a:cs typeface="+mn-cs"/>
              </a:rPr>
              <a:t>Peripheral artery disease outcomes were</a:t>
            </a:r>
          </a:p>
          <a:p>
            <a:r>
              <a:rPr lang="en-CA" sz="1200" kern="1200" dirty="0">
                <a:solidFill>
                  <a:schemeClr val="tx1"/>
                </a:solidFill>
                <a:effectLst/>
                <a:latin typeface="Arial Narrow"/>
                <a:ea typeface="+mn-ea"/>
                <a:cs typeface="+mn-cs"/>
              </a:rPr>
              <a:t>prespecified and included: acute limb </a:t>
            </a:r>
            <a:r>
              <a:rPr lang="en-CA" sz="1200" kern="1200" dirty="0" err="1">
                <a:solidFill>
                  <a:schemeClr val="tx1"/>
                </a:solidFill>
                <a:effectLst/>
                <a:latin typeface="Arial Narrow"/>
                <a:ea typeface="+mn-ea"/>
                <a:cs typeface="+mn-cs"/>
              </a:rPr>
              <a:t>ischaemia</a:t>
            </a:r>
            <a:r>
              <a:rPr lang="en-CA" sz="1200" kern="1200" dirty="0">
                <a:solidFill>
                  <a:schemeClr val="tx1"/>
                </a:solidFill>
                <a:effectLst/>
                <a:latin typeface="Arial Narrow"/>
                <a:ea typeface="+mn-ea"/>
                <a:cs typeface="+mn-cs"/>
              </a:rPr>
              <a:t>, chronic</a:t>
            </a:r>
          </a:p>
          <a:p>
            <a:r>
              <a:rPr lang="en-CA" sz="1200" kern="1200" dirty="0">
                <a:solidFill>
                  <a:schemeClr val="tx1"/>
                </a:solidFill>
                <a:effectLst/>
                <a:latin typeface="Arial Narrow"/>
                <a:ea typeface="+mn-ea"/>
                <a:cs typeface="+mn-cs"/>
              </a:rPr>
              <a:t>limb </a:t>
            </a:r>
            <a:r>
              <a:rPr lang="en-CA" sz="1200" kern="1200" dirty="0" err="1">
                <a:solidFill>
                  <a:schemeClr val="tx1"/>
                </a:solidFill>
                <a:effectLst/>
                <a:latin typeface="Arial Narrow"/>
                <a:ea typeface="+mn-ea"/>
                <a:cs typeface="+mn-cs"/>
              </a:rPr>
              <a:t>ischaemia</a:t>
            </a:r>
            <a:r>
              <a:rPr lang="en-CA" sz="1200" kern="1200" dirty="0">
                <a:solidFill>
                  <a:schemeClr val="tx1"/>
                </a:solidFill>
                <a:effectLst/>
                <a:latin typeface="Arial Narrow"/>
                <a:ea typeface="+mn-ea"/>
                <a:cs typeface="+mn-cs"/>
              </a:rPr>
              <a:t>, and amputation (appendix). Acute limb</a:t>
            </a:r>
          </a:p>
          <a:p>
            <a:r>
              <a:rPr lang="en-CA" sz="1200" kern="1200" dirty="0" err="1">
                <a:solidFill>
                  <a:schemeClr val="tx1"/>
                </a:solidFill>
                <a:effectLst/>
                <a:latin typeface="Arial Narrow"/>
                <a:ea typeface="+mn-ea"/>
                <a:cs typeface="+mn-cs"/>
              </a:rPr>
              <a:t>ischaemia</a:t>
            </a:r>
            <a:r>
              <a:rPr lang="en-CA" sz="1200" kern="1200" dirty="0">
                <a:solidFill>
                  <a:schemeClr val="tx1"/>
                </a:solidFill>
                <a:effectLst/>
                <a:latin typeface="Arial Narrow"/>
                <a:ea typeface="+mn-ea"/>
                <a:cs typeface="+mn-cs"/>
              </a:rPr>
              <a:t> was defined as limb threatening </a:t>
            </a:r>
            <a:r>
              <a:rPr lang="en-CA" sz="1200" kern="1200" dirty="0" err="1">
                <a:solidFill>
                  <a:schemeClr val="tx1"/>
                </a:solidFill>
                <a:effectLst/>
                <a:latin typeface="Arial Narrow"/>
                <a:ea typeface="+mn-ea"/>
                <a:cs typeface="+mn-cs"/>
              </a:rPr>
              <a:t>ischaemia</a:t>
            </a:r>
            <a:r>
              <a:rPr lang="en-CA" sz="1200" kern="1200" dirty="0">
                <a:solidFill>
                  <a:schemeClr val="tx1"/>
                </a:solidFill>
                <a:effectLst/>
                <a:latin typeface="Arial Narrow"/>
                <a:ea typeface="+mn-ea"/>
                <a:cs typeface="+mn-cs"/>
              </a:rPr>
              <a:t> with</a:t>
            </a:r>
          </a:p>
          <a:p>
            <a:r>
              <a:rPr lang="en-CA" sz="1200" kern="1200" dirty="0">
                <a:solidFill>
                  <a:schemeClr val="tx1"/>
                </a:solidFill>
                <a:effectLst/>
                <a:latin typeface="Arial Narrow"/>
                <a:ea typeface="+mn-ea"/>
                <a:cs typeface="+mn-cs"/>
              </a:rPr>
              <a:t>evidence of acute arterial obstruction by radiological</a:t>
            </a:r>
          </a:p>
          <a:p>
            <a:r>
              <a:rPr lang="en-CA" sz="1200" kern="1200" dirty="0">
                <a:solidFill>
                  <a:schemeClr val="tx1"/>
                </a:solidFill>
                <a:effectLst/>
                <a:latin typeface="Arial Narrow"/>
                <a:ea typeface="+mn-ea"/>
                <a:cs typeface="+mn-cs"/>
              </a:rPr>
              <a:t>criteria or a new pulse deficit leading to an intervention</a:t>
            </a:r>
          </a:p>
          <a:p>
            <a:r>
              <a:rPr lang="en-CA" sz="1200" kern="1200" dirty="0">
                <a:solidFill>
                  <a:schemeClr val="tx1"/>
                </a:solidFill>
                <a:effectLst/>
                <a:latin typeface="Arial Narrow"/>
                <a:ea typeface="+mn-ea"/>
                <a:cs typeface="+mn-cs"/>
              </a:rPr>
              <a:t>(</a:t>
            </a:r>
            <a:r>
              <a:rPr lang="en-CA" sz="1200" kern="1200" dirty="0" err="1">
                <a:solidFill>
                  <a:schemeClr val="tx1"/>
                </a:solidFill>
                <a:effectLst/>
                <a:latin typeface="Arial Narrow"/>
                <a:ea typeface="+mn-ea"/>
                <a:cs typeface="+mn-cs"/>
              </a:rPr>
              <a:t>ie</a:t>
            </a:r>
            <a:r>
              <a:rPr lang="en-CA" sz="1200" kern="1200" dirty="0">
                <a:solidFill>
                  <a:schemeClr val="tx1"/>
                </a:solidFill>
                <a:effectLst/>
                <a:latin typeface="Arial Narrow"/>
                <a:ea typeface="+mn-ea"/>
                <a:cs typeface="+mn-cs"/>
              </a:rPr>
              <a:t>, surgery, thrombolysis, peripheral angioplasty, or</a:t>
            </a:r>
          </a:p>
          <a:p>
            <a:r>
              <a:rPr lang="en-CA" sz="1200" kern="1200" dirty="0">
                <a:solidFill>
                  <a:schemeClr val="tx1"/>
                </a:solidFill>
                <a:effectLst/>
                <a:latin typeface="Arial Narrow"/>
                <a:ea typeface="+mn-ea"/>
                <a:cs typeface="+mn-cs"/>
              </a:rPr>
              <a:t>amputation) within 30 days of symptoms onset. All cases</a:t>
            </a:r>
          </a:p>
          <a:p>
            <a:r>
              <a:rPr lang="en-CA" sz="1200" kern="1200" dirty="0">
                <a:solidFill>
                  <a:schemeClr val="tx1"/>
                </a:solidFill>
                <a:effectLst/>
                <a:latin typeface="Arial Narrow"/>
                <a:ea typeface="+mn-ea"/>
                <a:cs typeface="+mn-cs"/>
              </a:rPr>
              <a:t>of reported acute limb </a:t>
            </a:r>
            <a:r>
              <a:rPr lang="en-CA" sz="1200" kern="1200" dirty="0" err="1">
                <a:solidFill>
                  <a:schemeClr val="tx1"/>
                </a:solidFill>
                <a:effectLst/>
                <a:latin typeface="Arial Narrow"/>
                <a:ea typeface="+mn-ea"/>
                <a:cs typeface="+mn-cs"/>
              </a:rPr>
              <a:t>ischaemia</a:t>
            </a:r>
            <a:r>
              <a:rPr lang="en-CA" sz="1200" kern="1200" dirty="0">
                <a:solidFill>
                  <a:schemeClr val="tx1"/>
                </a:solidFill>
                <a:effectLst/>
                <a:latin typeface="Arial Narrow"/>
                <a:ea typeface="+mn-ea"/>
                <a:cs typeface="+mn-cs"/>
              </a:rPr>
              <a:t> were verified using a</a:t>
            </a:r>
          </a:p>
          <a:p>
            <a:r>
              <a:rPr lang="en-CA" sz="1200" kern="1200" dirty="0">
                <a:solidFill>
                  <a:schemeClr val="tx1"/>
                </a:solidFill>
                <a:effectLst/>
                <a:latin typeface="Arial Narrow"/>
                <a:ea typeface="+mn-ea"/>
                <a:cs typeface="+mn-cs"/>
              </a:rPr>
              <a:t>diagnostic algorithm developed for use in COMPASS, and</a:t>
            </a:r>
          </a:p>
          <a:p>
            <a:r>
              <a:rPr lang="en-CA" sz="1200" kern="1200" dirty="0">
                <a:solidFill>
                  <a:schemeClr val="tx1"/>
                </a:solidFill>
                <a:effectLst/>
                <a:latin typeface="Arial Narrow"/>
                <a:ea typeface="+mn-ea"/>
                <a:cs typeface="+mn-cs"/>
              </a:rPr>
              <a:t>an adjudicator reviewed the event if the diagnostic</a:t>
            </a:r>
          </a:p>
          <a:p>
            <a:r>
              <a:rPr lang="en-CA" sz="1200" kern="1200" dirty="0">
                <a:solidFill>
                  <a:schemeClr val="tx1"/>
                </a:solidFill>
                <a:effectLst/>
                <a:latin typeface="Arial Narrow"/>
                <a:ea typeface="+mn-ea"/>
                <a:cs typeface="+mn-cs"/>
              </a:rPr>
              <a:t>algorithm did not confirm the event. Chronic limb</a:t>
            </a:r>
          </a:p>
          <a:p>
            <a:r>
              <a:rPr lang="en-CA" sz="1200" kern="1200" dirty="0" err="1">
                <a:solidFill>
                  <a:schemeClr val="tx1"/>
                </a:solidFill>
                <a:effectLst/>
                <a:latin typeface="Arial Narrow"/>
                <a:ea typeface="+mn-ea"/>
                <a:cs typeface="+mn-cs"/>
              </a:rPr>
              <a:t>ischaemia</a:t>
            </a:r>
            <a:r>
              <a:rPr lang="en-CA" sz="1200" kern="1200" dirty="0">
                <a:solidFill>
                  <a:schemeClr val="tx1"/>
                </a:solidFill>
                <a:effectLst/>
                <a:latin typeface="Arial Narrow"/>
                <a:ea typeface="+mn-ea"/>
                <a:cs typeface="+mn-cs"/>
              </a:rPr>
              <a:t> was defined as severe limb </a:t>
            </a:r>
            <a:r>
              <a:rPr lang="en-CA" sz="1200" kern="1200" dirty="0" err="1">
                <a:solidFill>
                  <a:schemeClr val="tx1"/>
                </a:solidFill>
                <a:effectLst/>
                <a:latin typeface="Arial Narrow"/>
                <a:ea typeface="+mn-ea"/>
                <a:cs typeface="+mn-cs"/>
              </a:rPr>
              <a:t>ischaemia</a:t>
            </a:r>
            <a:r>
              <a:rPr lang="en-CA" sz="1200" kern="1200" dirty="0">
                <a:solidFill>
                  <a:schemeClr val="tx1"/>
                </a:solidFill>
                <a:effectLst/>
                <a:latin typeface="Arial Narrow"/>
                <a:ea typeface="+mn-ea"/>
                <a:cs typeface="+mn-cs"/>
              </a:rPr>
              <a:t> leading to</a:t>
            </a:r>
          </a:p>
          <a:p>
            <a:r>
              <a:rPr lang="en-CA" sz="1200" kern="1200" dirty="0">
                <a:solidFill>
                  <a:schemeClr val="tx1"/>
                </a:solidFill>
                <a:effectLst/>
                <a:latin typeface="Arial Narrow"/>
                <a:ea typeface="+mn-ea"/>
                <a:cs typeface="+mn-cs"/>
              </a:rPr>
              <a:t>a vascular intervention. Major amputation was defined as</a:t>
            </a:r>
          </a:p>
          <a:p>
            <a:r>
              <a:rPr lang="en-CA" sz="1200" kern="1200" dirty="0">
                <a:solidFill>
                  <a:schemeClr val="tx1"/>
                </a:solidFill>
                <a:effectLst/>
                <a:latin typeface="Arial Narrow"/>
                <a:ea typeface="+mn-ea"/>
                <a:cs typeface="+mn-cs"/>
              </a:rPr>
              <a:t>amputations due to a vascular event above the forefoot, or</a:t>
            </a:r>
          </a:p>
          <a:p>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rPr>
              <a:t> High bleeding risk was excluded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i="1" dirty="0">
                <a:solidFill>
                  <a:srgbClr val="FF0000"/>
                </a:solidFill>
              </a:rPr>
              <a:t>A</a:t>
            </a:r>
            <a:r>
              <a:rPr lang="en-US" b="1" i="1" dirty="0" err="1">
                <a:solidFill>
                  <a:srgbClr val="FF0000"/>
                </a:solidFill>
              </a:rPr>
              <a:t>fter</a:t>
            </a:r>
            <a:r>
              <a:rPr lang="en-US" b="1" i="1" dirty="0">
                <a:solidFill>
                  <a:srgbClr val="FF0000"/>
                </a:solidFill>
              </a:rPr>
              <a:t> a run in period</a:t>
            </a:r>
            <a:endParaRPr lang="en-US" dirty="0">
              <a:solidFill>
                <a:schemeClr val="tx1">
                  <a:lumMod val="95000"/>
                  <a:lumOff val="5000"/>
                </a:schemeClr>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50</a:t>
            </a:fld>
            <a:endParaRPr lang="en-US"/>
          </a:p>
        </p:txBody>
      </p:sp>
    </p:spTree>
    <p:extLst>
      <p:ext uri="{BB962C8B-B14F-4D97-AF65-F5344CB8AC3E}">
        <p14:creationId xmlns:p14="http://schemas.microsoft.com/office/powerpoint/2010/main" val="3264702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Figure 2:</a:t>
            </a:r>
            <a:r>
              <a:rPr lang="en-CA" sz="1200" dirty="0"/>
              <a:t> Estimated number of Ischemic Events Prevented and Bleeding Events Caused per 1,000 Patients When Treated With Rivaroxaban and Aspirin in Combination as Compared to Aspirin alone over 30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a:buFont typeface="Courier New" charset="0"/>
              <a:buChar char="o"/>
            </a:pPr>
            <a:r>
              <a:rPr lang="en-CA" dirty="0"/>
              <a:t>High Risk Comorbidities (HRCM)</a:t>
            </a:r>
            <a:endParaRPr lang="en-US" i="1" dirty="0">
              <a:solidFill>
                <a:schemeClr val="tx1"/>
              </a:solidFill>
            </a:endParaRPr>
          </a:p>
          <a:p>
            <a:pPr lvl="1">
              <a:buFont typeface="Courier New" charset="0"/>
              <a:buChar char="o"/>
            </a:pPr>
            <a:r>
              <a:rPr lang="en-US" i="1" dirty="0">
                <a:solidFill>
                  <a:schemeClr val="tx1"/>
                </a:solidFill>
              </a:rPr>
              <a:t>Prognosticates risk of MACE, MALE and Major amputation in PAD patients:</a:t>
            </a:r>
            <a:endParaRPr lang="en-US" b="1" i="1" u="sng" dirty="0">
              <a:solidFill>
                <a:schemeClr val="tx1"/>
              </a:solidFill>
            </a:endParaRPr>
          </a:p>
          <a:p>
            <a:pPr lvl="2">
              <a:buFont typeface="Courier New" charset="0"/>
              <a:buChar char="o"/>
            </a:pPr>
            <a:r>
              <a:rPr lang="en-US" b="1" i="1" u="sng" dirty="0" err="1">
                <a:solidFill>
                  <a:schemeClr val="tx1"/>
                </a:solidFill>
              </a:rPr>
              <a:t>Polyvascular</a:t>
            </a:r>
            <a:r>
              <a:rPr lang="en-US" b="1" i="1" u="sng" dirty="0">
                <a:solidFill>
                  <a:schemeClr val="tx1"/>
                </a:solidFill>
              </a:rPr>
              <a:t> Disease: </a:t>
            </a:r>
            <a:r>
              <a:rPr lang="en-CA" dirty="0"/>
              <a:t>12.8%</a:t>
            </a:r>
          </a:p>
          <a:p>
            <a:pPr lvl="2">
              <a:buFont typeface="Courier New" charset="0"/>
              <a:buChar char="o"/>
            </a:pPr>
            <a:r>
              <a:rPr lang="en-CA" b="1" u="sng" dirty="0">
                <a:solidFill>
                  <a:schemeClr val="tx1"/>
                </a:solidFill>
              </a:rPr>
              <a:t>Diabetes: </a:t>
            </a:r>
            <a:r>
              <a:rPr lang="en-CA" dirty="0">
                <a:solidFill>
                  <a:schemeClr val="tx1"/>
                </a:solidFill>
              </a:rPr>
              <a:t>13.4%</a:t>
            </a:r>
          </a:p>
          <a:p>
            <a:pPr lvl="2">
              <a:buFont typeface="Courier New" charset="0"/>
              <a:buChar char="o"/>
            </a:pPr>
            <a:r>
              <a:rPr lang="en-CA" b="1" i="1" u="sng" dirty="0">
                <a:solidFill>
                  <a:schemeClr val="tx1"/>
                </a:solidFill>
              </a:rPr>
              <a:t>Heart Failure: </a:t>
            </a:r>
            <a:r>
              <a:rPr lang="en-CA" i="1" dirty="0">
                <a:solidFill>
                  <a:schemeClr val="tx1"/>
                </a:solidFill>
              </a:rPr>
              <a:t>13.5%</a:t>
            </a:r>
          </a:p>
          <a:p>
            <a:pPr lvl="2">
              <a:buFont typeface="Courier New" charset="0"/>
              <a:buChar char="o"/>
            </a:pPr>
            <a:r>
              <a:rPr lang="en-CA" b="1" i="1" u="sng" dirty="0">
                <a:solidFill>
                  <a:schemeClr val="tx1"/>
                </a:solidFill>
              </a:rPr>
              <a:t>Renal insufficiency (</a:t>
            </a:r>
            <a:r>
              <a:rPr lang="en-CA" b="1" i="1" u="sng" dirty="0" err="1">
                <a:solidFill>
                  <a:schemeClr val="tx1"/>
                </a:solidFill>
              </a:rPr>
              <a:t>gfr</a:t>
            </a:r>
            <a:r>
              <a:rPr lang="en-CA" b="1" i="1" u="sng" dirty="0">
                <a:solidFill>
                  <a:schemeClr val="tx1"/>
                </a:solidFill>
              </a:rPr>
              <a:t> &lt;60): </a:t>
            </a:r>
            <a:r>
              <a:rPr lang="en-CA" i="1" dirty="0">
                <a:solidFill>
                  <a:schemeClr val="tx1"/>
                </a:solidFill>
              </a:rPr>
              <a:t>14.1%</a:t>
            </a:r>
            <a:endParaRPr lang="en-US" i="1" dirty="0"/>
          </a:p>
          <a:p>
            <a:pPr marL="0" indent="0">
              <a:buNone/>
            </a:pPr>
            <a:endParaRPr lang="en-US" sz="1350" dirty="0"/>
          </a:p>
          <a:p>
            <a:pPr>
              <a:buFont typeface="Courier New" charset="0"/>
              <a:buChar char="o"/>
            </a:pPr>
            <a:r>
              <a:rPr lang="en-CA" dirty="0"/>
              <a:t>High Risk Limb presentations (HRLP)</a:t>
            </a:r>
          </a:p>
          <a:p>
            <a:pPr>
              <a:buFont typeface="Courier New" charset="0"/>
              <a:buChar char="o"/>
            </a:pPr>
            <a:r>
              <a:rPr lang="en-US" i="1" dirty="0">
                <a:solidFill>
                  <a:schemeClr val="tx1"/>
                </a:solidFill>
              </a:rPr>
              <a:t>Prognosticates risk of MACE, MALE and major amputation in PAD patients:</a:t>
            </a:r>
            <a:endParaRPr lang="en-US" i="1" u="sng" dirty="0">
              <a:solidFill>
                <a:schemeClr val="tx1"/>
              </a:solidFill>
            </a:endParaRPr>
          </a:p>
          <a:p>
            <a:pPr lvl="1">
              <a:buFont typeface="Courier New" charset="0"/>
              <a:buChar char="o"/>
            </a:pPr>
            <a:r>
              <a:rPr lang="en-US" b="1" i="1" u="sng" dirty="0">
                <a:solidFill>
                  <a:srgbClr val="C00000"/>
                </a:solidFill>
              </a:rPr>
              <a:t>Prior Amputation: </a:t>
            </a:r>
            <a:r>
              <a:rPr lang="en-CA" i="1" dirty="0">
                <a:solidFill>
                  <a:schemeClr val="tx1"/>
                </a:solidFill>
              </a:rPr>
              <a:t>22.6</a:t>
            </a:r>
            <a:r>
              <a:rPr lang="en-CA" dirty="0"/>
              <a:t>%</a:t>
            </a:r>
          </a:p>
          <a:p>
            <a:pPr lvl="1">
              <a:buFont typeface="Courier New" charset="0"/>
              <a:buChar char="o"/>
            </a:pPr>
            <a:r>
              <a:rPr lang="en-CA" b="1" u="sng" dirty="0">
                <a:solidFill>
                  <a:schemeClr val="tx1"/>
                </a:solidFill>
              </a:rPr>
              <a:t>Fontaine III/IV: </a:t>
            </a:r>
            <a:r>
              <a:rPr lang="en-CA" dirty="0">
                <a:solidFill>
                  <a:schemeClr val="tx1"/>
                </a:solidFill>
              </a:rPr>
              <a:t>17.6%</a:t>
            </a:r>
          </a:p>
          <a:p>
            <a:pPr lvl="1">
              <a:buFont typeface="Courier New" charset="0"/>
              <a:buChar char="o"/>
            </a:pPr>
            <a:r>
              <a:rPr lang="en-CA" b="1" i="1" u="sng" dirty="0">
                <a:solidFill>
                  <a:srgbClr val="0070C0"/>
                </a:solidFill>
              </a:rPr>
              <a:t>Previous Revascularization: </a:t>
            </a:r>
            <a:r>
              <a:rPr lang="en-CA" i="1" dirty="0">
                <a:solidFill>
                  <a:schemeClr val="tx1"/>
                </a:solidFill>
              </a:rPr>
              <a:t>11.8%</a:t>
            </a:r>
          </a:p>
          <a:p>
            <a:pPr marL="0" indent="0">
              <a:buNone/>
            </a:pPr>
            <a:endParaRPr lang="en-US" sz="13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52</a:t>
            </a:fld>
            <a:endParaRPr lang="en-US"/>
          </a:p>
        </p:txBody>
      </p:sp>
    </p:spTree>
    <p:extLst>
      <p:ext uri="{BB962C8B-B14F-4D97-AF65-F5344CB8AC3E}">
        <p14:creationId xmlns:p14="http://schemas.microsoft.com/office/powerpoint/2010/main" val="4173516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53</a:t>
            </a:fld>
            <a:endParaRPr lang="en-US"/>
          </a:p>
        </p:txBody>
      </p:sp>
    </p:spTree>
    <p:extLst>
      <p:ext uri="{BB962C8B-B14F-4D97-AF65-F5344CB8AC3E}">
        <p14:creationId xmlns:p14="http://schemas.microsoft.com/office/powerpoint/2010/main" val="1475964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CA" b="0" i="0" dirty="0">
                <a:solidFill>
                  <a:srgbClr val="4D4D4D"/>
                </a:solidFill>
                <a:effectLst/>
                <a:latin typeface="ff-quadraat-web-pro"/>
              </a:rPr>
              <a:t>In a double-blind trial, patients with peripheral artery disease who had undergone revascularization were randomly assigned to receive rivaroxaban (2.5 mg twice daily) plus aspirin or placebo plus aspirin. The primary efficacy outcome was a composite of acute limb ischemia, major amputation for vascular causes, myocardial infarction, ischemic stroke, or death from cardiovascular causes. The principal safety outcome was major bleeding, defined according to the Thrombolysis in Myocardial Infarction (TIMI) classification; major bleeding as defined by the International Society on Thrombosis and Haemostasis (ISTH) was a secondary safety outcome.</a:t>
            </a:r>
          </a:p>
          <a:p>
            <a:br>
              <a:rPr lang="en-CA" dirty="0"/>
            </a:b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Figure 2:</a:t>
            </a:r>
            <a:r>
              <a:rPr lang="en-CA" sz="1200" dirty="0"/>
              <a:t> Estimated number of Ischemic Events Prevented and Bleeding Events Caused per 1,000 Patients When Treated With Rivaroxaban and Aspirin in Combination as Compared to Aspirin alone over 30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a:buFont typeface="Courier New" charset="0"/>
              <a:buChar char="o"/>
            </a:pPr>
            <a:r>
              <a:rPr lang="en-CA" dirty="0"/>
              <a:t>High Risk Comorbidities (HRCM)</a:t>
            </a:r>
            <a:endParaRPr lang="en-US" i="1" dirty="0">
              <a:solidFill>
                <a:schemeClr val="tx1"/>
              </a:solidFill>
            </a:endParaRPr>
          </a:p>
          <a:p>
            <a:pPr lvl="1">
              <a:buFont typeface="Courier New" charset="0"/>
              <a:buChar char="o"/>
            </a:pPr>
            <a:r>
              <a:rPr lang="en-US" i="1" dirty="0">
                <a:solidFill>
                  <a:schemeClr val="tx1"/>
                </a:solidFill>
              </a:rPr>
              <a:t>Prognosticates risk of MACE, MALE and Major amputation in PAD patients:</a:t>
            </a:r>
            <a:endParaRPr lang="en-US" b="1" i="1" u="sng" dirty="0">
              <a:solidFill>
                <a:schemeClr val="tx1"/>
              </a:solidFill>
            </a:endParaRPr>
          </a:p>
          <a:p>
            <a:pPr lvl="2">
              <a:buFont typeface="Courier New" charset="0"/>
              <a:buChar char="o"/>
            </a:pPr>
            <a:r>
              <a:rPr lang="en-US" b="1" i="1" u="sng" dirty="0">
                <a:solidFill>
                  <a:schemeClr val="tx1"/>
                </a:solidFill>
              </a:rPr>
              <a:t>Polyvascular Disease: </a:t>
            </a:r>
            <a:r>
              <a:rPr lang="en-CA" dirty="0"/>
              <a:t>12.8%</a:t>
            </a:r>
          </a:p>
          <a:p>
            <a:pPr lvl="2">
              <a:buFont typeface="Courier New" charset="0"/>
              <a:buChar char="o"/>
            </a:pPr>
            <a:r>
              <a:rPr lang="en-CA" b="1" u="sng" dirty="0">
                <a:solidFill>
                  <a:schemeClr val="tx1"/>
                </a:solidFill>
              </a:rPr>
              <a:t>Diabetes: </a:t>
            </a:r>
            <a:r>
              <a:rPr lang="en-CA" dirty="0">
                <a:solidFill>
                  <a:schemeClr val="tx1"/>
                </a:solidFill>
              </a:rPr>
              <a:t>13.4%</a:t>
            </a:r>
          </a:p>
          <a:p>
            <a:pPr lvl="2">
              <a:buFont typeface="Courier New" charset="0"/>
              <a:buChar char="o"/>
            </a:pPr>
            <a:r>
              <a:rPr lang="en-CA" b="1" i="1" u="sng" dirty="0">
                <a:solidFill>
                  <a:schemeClr val="tx1"/>
                </a:solidFill>
              </a:rPr>
              <a:t>Heart Failure: </a:t>
            </a:r>
            <a:r>
              <a:rPr lang="en-CA" i="1" dirty="0">
                <a:solidFill>
                  <a:schemeClr val="tx1"/>
                </a:solidFill>
              </a:rPr>
              <a:t>13.5%</a:t>
            </a:r>
          </a:p>
          <a:p>
            <a:pPr lvl="2">
              <a:buFont typeface="Courier New" charset="0"/>
              <a:buChar char="o"/>
            </a:pPr>
            <a:r>
              <a:rPr lang="en-CA" b="1" i="1" u="sng" dirty="0">
                <a:solidFill>
                  <a:schemeClr val="tx1"/>
                </a:solidFill>
              </a:rPr>
              <a:t>Renal insufficiency (</a:t>
            </a:r>
            <a:r>
              <a:rPr lang="en-CA" b="1" i="1" u="sng" dirty="0" err="1">
                <a:solidFill>
                  <a:schemeClr val="tx1"/>
                </a:solidFill>
              </a:rPr>
              <a:t>gfr</a:t>
            </a:r>
            <a:r>
              <a:rPr lang="en-CA" b="1" i="1" u="sng" dirty="0">
                <a:solidFill>
                  <a:schemeClr val="tx1"/>
                </a:solidFill>
              </a:rPr>
              <a:t> &lt;60): </a:t>
            </a:r>
            <a:r>
              <a:rPr lang="en-CA" i="1" dirty="0">
                <a:solidFill>
                  <a:schemeClr val="tx1"/>
                </a:solidFill>
              </a:rPr>
              <a:t>14.1%</a:t>
            </a:r>
            <a:endParaRPr lang="en-US" i="1" dirty="0"/>
          </a:p>
          <a:p>
            <a:pPr marL="0" indent="0">
              <a:buNone/>
            </a:pPr>
            <a:endParaRPr lang="en-US" sz="1350" dirty="0"/>
          </a:p>
          <a:p>
            <a:pPr>
              <a:buFont typeface="Courier New" charset="0"/>
              <a:buChar char="o"/>
            </a:pPr>
            <a:r>
              <a:rPr lang="en-CA" dirty="0"/>
              <a:t>High Risk Limb presentations (HRLP)</a:t>
            </a:r>
          </a:p>
          <a:p>
            <a:pPr>
              <a:buFont typeface="Courier New" charset="0"/>
              <a:buChar char="o"/>
            </a:pPr>
            <a:r>
              <a:rPr lang="en-US" i="1" dirty="0">
                <a:solidFill>
                  <a:schemeClr val="tx1"/>
                </a:solidFill>
              </a:rPr>
              <a:t>Prognosticates risk of MACE, MALE and major amputation in PAD patients:</a:t>
            </a:r>
            <a:endParaRPr lang="en-US" i="1" u="sng" dirty="0">
              <a:solidFill>
                <a:schemeClr val="tx1"/>
              </a:solidFill>
            </a:endParaRPr>
          </a:p>
          <a:p>
            <a:pPr lvl="1">
              <a:buFont typeface="Courier New" charset="0"/>
              <a:buChar char="o"/>
            </a:pPr>
            <a:r>
              <a:rPr lang="en-US" b="1" i="1" u="sng" dirty="0">
                <a:solidFill>
                  <a:srgbClr val="C00000"/>
                </a:solidFill>
              </a:rPr>
              <a:t>Prior Amputation: </a:t>
            </a:r>
            <a:r>
              <a:rPr lang="en-CA" i="1" dirty="0">
                <a:solidFill>
                  <a:schemeClr val="tx1"/>
                </a:solidFill>
              </a:rPr>
              <a:t>22.6</a:t>
            </a:r>
            <a:r>
              <a:rPr lang="en-CA" dirty="0"/>
              <a:t>%</a:t>
            </a:r>
          </a:p>
          <a:p>
            <a:pPr lvl="1">
              <a:buFont typeface="Courier New" charset="0"/>
              <a:buChar char="o"/>
            </a:pPr>
            <a:r>
              <a:rPr lang="en-CA" b="1" u="sng" dirty="0">
                <a:solidFill>
                  <a:schemeClr val="tx1"/>
                </a:solidFill>
              </a:rPr>
              <a:t>Fontaine III/IV: </a:t>
            </a:r>
            <a:r>
              <a:rPr lang="en-CA" dirty="0">
                <a:solidFill>
                  <a:schemeClr val="tx1"/>
                </a:solidFill>
              </a:rPr>
              <a:t>17.6%</a:t>
            </a:r>
          </a:p>
          <a:p>
            <a:pPr lvl="1">
              <a:buFont typeface="Courier New" charset="0"/>
              <a:buChar char="o"/>
            </a:pPr>
            <a:r>
              <a:rPr lang="en-CA" b="1" i="1" u="sng" dirty="0">
                <a:solidFill>
                  <a:srgbClr val="0070C0"/>
                </a:solidFill>
              </a:rPr>
              <a:t>Previous Revascularization: </a:t>
            </a:r>
            <a:r>
              <a:rPr lang="en-CA" i="1" dirty="0">
                <a:solidFill>
                  <a:schemeClr val="tx1"/>
                </a:solidFill>
              </a:rPr>
              <a:t>11.8%</a:t>
            </a:r>
          </a:p>
          <a:p>
            <a:pPr marL="0" indent="0">
              <a:buNone/>
            </a:pPr>
            <a:endParaRPr lang="en-US" sz="13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C8EEF095-98A1-4BD3-B7D3-3DE745826CE1}" type="slidenum">
              <a:rPr lang="en-CA" smtClean="0"/>
              <a:pPr/>
              <a:t>54</a:t>
            </a:fld>
            <a:endParaRPr lang="en-CA" dirty="0"/>
          </a:p>
        </p:txBody>
      </p:sp>
    </p:spTree>
    <p:extLst>
      <p:ext uri="{BB962C8B-B14F-4D97-AF65-F5344CB8AC3E}">
        <p14:creationId xmlns:p14="http://schemas.microsoft.com/office/powerpoint/2010/main" val="2182187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95497AC8-63D3-AB4E-B2E9-CDC844521C4F}"/>
              </a:ext>
            </a:extLst>
          </p:cNvPr>
          <p:cNvPicPr>
            <a:picLocks noChangeAspect="1"/>
          </p:cNvPicPr>
          <p:nvPr userDrawn="1"/>
        </p:nvPicPr>
        <p:blipFill>
          <a:blip r:embed="rId2"/>
          <a:stretch>
            <a:fillRect/>
          </a:stretch>
        </p:blipFill>
        <p:spPr>
          <a:xfrm>
            <a:off x="6003680" y="4233122"/>
            <a:ext cx="2923192" cy="730798"/>
          </a:xfrm>
          <a:prstGeom prst="rect">
            <a:avLst/>
          </a:prstGeom>
        </p:spPr>
      </p:pic>
      <p:sp>
        <p:nvSpPr>
          <p:cNvPr id="3" name="Content Placeholder 2"/>
          <p:cNvSpPr>
            <a:spLocks noGrp="1"/>
          </p:cNvSpPr>
          <p:nvPr>
            <p:ph idx="1" hasCustomPrompt="1"/>
          </p:nvPr>
        </p:nvSpPr>
        <p:spPr>
          <a:xfrm>
            <a:off x="457200" y="910378"/>
            <a:ext cx="8229600" cy="546884"/>
          </a:xfrm>
          <a:prstGeom prst="rect">
            <a:avLst/>
          </a:prstGeom>
        </p:spPr>
        <p:txBody>
          <a:bodyPr/>
          <a:lstStyle>
            <a:lvl1pPr marL="0" indent="0">
              <a:buNone/>
              <a:defRPr sz="2800" b="1">
                <a:solidFill>
                  <a:schemeClr val="tx1"/>
                </a:solidFill>
                <a:latin typeface="Gill Sans MT" panose="020B0502020104020203" pitchFamily="34" charset="0"/>
              </a:defRPr>
            </a:lvl1pPr>
            <a:lvl2pPr marL="457188" indent="0">
              <a:buNone/>
              <a:defRPr/>
            </a:lvl2pPr>
            <a:lvl3pPr>
              <a:defRPr/>
            </a:lvl3pPr>
            <a:lvl4pPr>
              <a:defRPr/>
            </a:lvl4pPr>
            <a:lvl5pPr>
              <a:defRPr/>
            </a:lvl5pPr>
          </a:lstStyle>
          <a:p>
            <a:pPr lvl="0"/>
            <a:r>
              <a:rPr lang="en-US" dirty="0"/>
              <a:t>INTRODUCTION</a:t>
            </a:r>
          </a:p>
          <a:p>
            <a:pPr lvl="0"/>
            <a:endParaRPr lang="en-US" dirty="0"/>
          </a:p>
        </p:txBody>
      </p:sp>
      <p:sp>
        <p:nvSpPr>
          <p:cNvPr id="7" name="Title 6"/>
          <p:cNvSpPr>
            <a:spLocks noGrp="1"/>
          </p:cNvSpPr>
          <p:nvPr>
            <p:ph type="title" hasCustomPrompt="1"/>
          </p:nvPr>
        </p:nvSpPr>
        <p:spPr>
          <a:xfrm>
            <a:off x="0" y="0"/>
            <a:ext cx="4822168" cy="810705"/>
          </a:xfrm>
          <a:prstGeom prst="rect">
            <a:avLst/>
          </a:prstGeom>
        </p:spPr>
        <p:txBody>
          <a:bodyPr anchor="ctr"/>
          <a:lstStyle>
            <a:lvl1pPr marL="457200" indent="0" algn="l">
              <a:defRPr sz="1800">
                <a:solidFill>
                  <a:schemeClr val="bg1">
                    <a:lumMod val="65000"/>
                  </a:schemeClr>
                </a:solidFill>
                <a:latin typeface="Gill Sans MT" panose="020B0502020104020203" pitchFamily="34" charset="0"/>
              </a:defRPr>
            </a:lvl1pPr>
          </a:lstStyle>
          <a:p>
            <a:r>
              <a:rPr lang="en-US" dirty="0"/>
              <a:t>TITLE OF SECTION</a:t>
            </a:r>
          </a:p>
        </p:txBody>
      </p:sp>
      <p:cxnSp>
        <p:nvCxnSpPr>
          <p:cNvPr id="4" name="Straight Connector 3">
            <a:extLst>
              <a:ext uri="{FF2B5EF4-FFF2-40B4-BE49-F238E27FC236}">
                <a16:creationId xmlns:a16="http://schemas.microsoft.com/office/drawing/2014/main" id="{D77431C0-BD9C-A2D0-9F10-0160813D77D3}"/>
              </a:ext>
            </a:extLst>
          </p:cNvPr>
          <p:cNvCxnSpPr>
            <a:cxnSpLocks/>
          </p:cNvCxnSpPr>
          <p:nvPr userDrawn="1"/>
        </p:nvCxnSpPr>
        <p:spPr>
          <a:xfrm flipV="1">
            <a:off x="457200" y="4651771"/>
            <a:ext cx="5534526" cy="10591"/>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a:extLst>
              <a:ext uri="{FF2B5EF4-FFF2-40B4-BE49-F238E27FC236}">
                <a16:creationId xmlns:a16="http://schemas.microsoft.com/office/drawing/2014/main" id="{3AEBAA3F-6571-6625-4AFB-8E2F2F3E4BB3}"/>
              </a:ext>
            </a:extLst>
          </p:cNvPr>
          <p:cNvSpPr>
            <a:spLocks noGrp="1"/>
          </p:cNvSpPr>
          <p:nvPr>
            <p:ph idx="10" hasCustomPrompt="1"/>
          </p:nvPr>
        </p:nvSpPr>
        <p:spPr>
          <a:xfrm>
            <a:off x="457200" y="1636122"/>
            <a:ext cx="8229600" cy="546884"/>
          </a:xfrm>
          <a:prstGeom prst="rect">
            <a:avLst/>
          </a:prstGeom>
        </p:spPr>
        <p:txBody>
          <a:bodyPr/>
          <a:lstStyle>
            <a:lvl1pPr marL="0" indent="0">
              <a:buNone/>
              <a:defRPr sz="1600" b="0">
                <a:solidFill>
                  <a:schemeClr val="tx1"/>
                </a:solidFill>
                <a:latin typeface="Gill Sans MT" panose="020B0502020104020203" pitchFamily="34" charset="0"/>
              </a:defRPr>
            </a:lvl1pPr>
            <a:lvl2pPr marL="457188" indent="0">
              <a:buNone/>
              <a:defRPr/>
            </a:lvl2pPr>
            <a:lvl3pPr>
              <a:defRPr/>
            </a:lvl3pPr>
            <a:lvl4pPr>
              <a:defRPr/>
            </a:lvl4pPr>
            <a:lvl5pPr>
              <a:defRPr/>
            </a:lvl5pPr>
          </a:lstStyle>
          <a:p>
            <a:pPr lvl="0"/>
            <a:r>
              <a:rPr lang="en-US" dirty="0"/>
              <a:t>Paragraph copy</a:t>
            </a:r>
          </a:p>
          <a:p>
            <a:pPr lvl="0"/>
            <a:endParaRPr lang="en-US" dirty="0"/>
          </a:p>
        </p:txBody>
      </p:sp>
      <p:pic>
        <p:nvPicPr>
          <p:cNvPr id="6" name="Picture 5">
            <a:extLst>
              <a:ext uri="{FF2B5EF4-FFF2-40B4-BE49-F238E27FC236}">
                <a16:creationId xmlns:a16="http://schemas.microsoft.com/office/drawing/2014/main" id="{B28EA39D-1F7C-BD2E-B56B-ECE8027ED75F}"/>
              </a:ext>
            </a:extLst>
          </p:cNvPr>
          <p:cNvPicPr>
            <a:picLocks noChangeAspect="1"/>
          </p:cNvPicPr>
          <p:nvPr userDrawn="1"/>
        </p:nvPicPr>
        <p:blipFill>
          <a:blip r:embed="rId3"/>
          <a:stretch>
            <a:fillRect/>
          </a:stretch>
        </p:blipFill>
        <p:spPr>
          <a:xfrm>
            <a:off x="8225433" y="-8189"/>
            <a:ext cx="918567" cy="918567"/>
          </a:xfrm>
          <a:prstGeom prst="rect">
            <a:avLst/>
          </a:prstGeom>
        </p:spPr>
      </p:pic>
    </p:spTree>
    <p:extLst>
      <p:ext uri="{BB962C8B-B14F-4D97-AF65-F5344CB8AC3E}">
        <p14:creationId xmlns:p14="http://schemas.microsoft.com/office/powerpoint/2010/main" val="413418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6">
            <a:extLst>
              <a:ext uri="{FF2B5EF4-FFF2-40B4-BE49-F238E27FC236}">
                <a16:creationId xmlns:a16="http://schemas.microsoft.com/office/drawing/2014/main" id="{7A137B66-4A0F-1B89-9175-A5380387BA05}"/>
              </a:ext>
            </a:extLst>
          </p:cNvPr>
          <p:cNvSpPr>
            <a:spLocks noGrp="1"/>
          </p:cNvSpPr>
          <p:nvPr>
            <p:ph type="title"/>
          </p:nvPr>
        </p:nvSpPr>
        <p:spPr>
          <a:xfrm>
            <a:off x="0" y="0"/>
            <a:ext cx="9144000" cy="803564"/>
          </a:xfrm>
          <a:prstGeom prst="rect">
            <a:avLst/>
          </a:prstGeom>
        </p:spPr>
        <p:txBody>
          <a:bodyPr anchor="ctr"/>
          <a:lstStyle>
            <a:lvl1pPr algn="ctr">
              <a:defRPr sz="3200" b="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8628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755EA3-9C83-4AE1-8876-3D50E5EC739D}"/>
              </a:ext>
            </a:extLst>
          </p:cNvPr>
          <p:cNvSpPr>
            <a:spLocks noGrp="1"/>
          </p:cNvSpPr>
          <p:nvPr>
            <p:ph type="dt" sz="half" idx="10"/>
          </p:nvPr>
        </p:nvSpPr>
        <p:spPr/>
        <p:txBody>
          <a:bodyPr/>
          <a:lstStyle/>
          <a:p>
            <a:fld id="{3B707E7A-5C33-4C90-B425-7AF183E50BFC}" type="datetimeFigureOut">
              <a:rPr lang="en-US" smtClean="0"/>
              <a:t>4/20/2023</a:t>
            </a:fld>
            <a:endParaRPr lang="en-US"/>
          </a:p>
        </p:txBody>
      </p:sp>
      <p:sp>
        <p:nvSpPr>
          <p:cNvPr id="3" name="Footer Placeholder 2">
            <a:extLst>
              <a:ext uri="{FF2B5EF4-FFF2-40B4-BE49-F238E27FC236}">
                <a16:creationId xmlns:a16="http://schemas.microsoft.com/office/drawing/2014/main" id="{D57B0EB2-33FA-4013-BC45-EA74128A1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A39E7-0F79-4C47-A3B4-907B74CB7F11}"/>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52636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720170"/>
            <a:ext cx="8229600" cy="85725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7200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solidFill>
                  <a:schemeClr val="tx2">
                    <a:lumMod val="50000"/>
                  </a:schemeClr>
                </a:solidFill>
                <a:latin typeface="Mulish ExtraBold" pitchFamily="2"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Mulish Light" pitchFamily="2" charset="0"/>
                <a:cs typeface="Arial" panose="020B0604020202020204" pitchFamily="34" charset="0"/>
              </a:defRPr>
            </a:lvl1pPr>
            <a:lvl2pPr>
              <a:defRPr>
                <a:latin typeface="Mulish Light" pitchFamily="2" charset="0"/>
                <a:cs typeface="Arial" panose="020B0604020202020204" pitchFamily="34" charset="0"/>
              </a:defRPr>
            </a:lvl2pPr>
            <a:lvl3pPr>
              <a:defRPr>
                <a:latin typeface="Mulish Light" pitchFamily="2" charset="0"/>
                <a:cs typeface="Arial" panose="020B0604020202020204" pitchFamily="34" charset="0"/>
              </a:defRPr>
            </a:lvl3pPr>
            <a:lvl4pPr>
              <a:defRPr>
                <a:latin typeface="Mulish Light" pitchFamily="2" charset="0"/>
                <a:cs typeface="Arial" panose="020B0604020202020204" pitchFamily="34" charset="0"/>
              </a:defRPr>
            </a:lvl4pPr>
            <a:lvl5pPr>
              <a:defRPr>
                <a:latin typeface="Mulish Light"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4BF9525E-5918-40E0-AF7E-4B83929B04B7}" type="datetime1">
              <a:rPr lang="en-GB" smtClean="0">
                <a:solidFill>
                  <a:prstClr val="black">
                    <a:tint val="75000"/>
                  </a:prstClr>
                </a:solidFill>
              </a:rPr>
              <a:t>20/04/2023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6CF2C65-B50D-4F7F-8164-566FA705FCE4}" type="slidenum">
              <a:rPr lang="en-GB">
                <a:solidFill>
                  <a:prstClr val="black">
                    <a:tint val="75000"/>
                  </a:prstClr>
                </a:solidFill>
              </a:rPr>
              <a:pPr/>
              <a:t>‹#›</a:t>
            </a:fld>
            <a:endParaRPr lang="en-GB">
              <a:solidFill>
                <a:prstClr val="black">
                  <a:tint val="75000"/>
                </a:prstClr>
              </a:solidFill>
            </a:endParaRPr>
          </a:p>
        </p:txBody>
      </p:sp>
      <p:cxnSp>
        <p:nvCxnSpPr>
          <p:cNvPr id="12" name="Straight Connector 11"/>
          <p:cNvCxnSpPr/>
          <p:nvPr userDrawn="1"/>
        </p:nvCxnSpPr>
        <p:spPr>
          <a:xfrm>
            <a:off x="450927" y="1073492"/>
            <a:ext cx="8242146" cy="0"/>
          </a:xfrm>
          <a:prstGeom prst="line">
            <a:avLst/>
          </a:prstGeom>
          <a:ln w="28575">
            <a:solidFill>
              <a:srgbClr val="001C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713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 Subtitle Layout">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467916" y="1080000"/>
            <a:ext cx="2683800" cy="324000"/>
          </a:xfrm>
          <a:prstGeom prst="rect">
            <a:avLst/>
          </a:prstGeom>
        </p:spPr>
        <p:txBody>
          <a:bodyPr anchor="t">
            <a:noAutofit/>
          </a:bodyPr>
          <a:lstStyle>
            <a:lvl1pPr marL="0" indent="0">
              <a:lnSpc>
                <a:spcPct val="90000"/>
              </a:lnSpc>
              <a:spcBef>
                <a:spcPts val="0"/>
              </a:spcBef>
              <a:buNone/>
              <a:defRPr sz="1500" b="1">
                <a:solidFill>
                  <a:schemeClr val="accent1"/>
                </a:solidFill>
              </a:defRPr>
            </a:lvl1pPr>
          </a:lstStyle>
          <a:p>
            <a:pPr lvl="0"/>
            <a:r>
              <a:rPr lang="en-US" dirty="0"/>
              <a:t>Subhead Edit Master text styles</a:t>
            </a:r>
          </a:p>
        </p:txBody>
      </p:sp>
      <p:sp>
        <p:nvSpPr>
          <p:cNvPr id="7" name="Footer Placeholder 6">
            <a:extLst>
              <a:ext uri="{FF2B5EF4-FFF2-40B4-BE49-F238E27FC236}">
                <a16:creationId xmlns:a16="http://schemas.microsoft.com/office/drawing/2014/main" id="{1A05E90F-941D-2340-857D-B076061D575C}"/>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2BA0F59B-759E-BC45-9C24-DA6F6AD17CE8}"/>
              </a:ext>
            </a:extLst>
          </p:cNvPr>
          <p:cNvSpPr>
            <a:spLocks noGrp="1"/>
          </p:cNvSpPr>
          <p:nvPr>
            <p:ph type="sldNum" sz="quarter" idx="19"/>
          </p:nvPr>
        </p:nvSpPr>
        <p:spPr/>
        <p:txBody>
          <a:bodyPr/>
          <a:lstStyle/>
          <a:p>
            <a:fld id="{7AF8E309-D608-654D-B811-6A2C46C88181}" type="slidenum">
              <a:rPr lang="en-US" smtClean="0"/>
              <a:pPr/>
              <a:t>‹#›</a:t>
            </a:fld>
            <a:endParaRPr lang="en-US" dirty="0"/>
          </a:p>
        </p:txBody>
      </p:sp>
      <p:sp>
        <p:nvSpPr>
          <p:cNvPr id="9" name="Title 8">
            <a:extLst>
              <a:ext uri="{FF2B5EF4-FFF2-40B4-BE49-F238E27FC236}">
                <a16:creationId xmlns:a16="http://schemas.microsoft.com/office/drawing/2014/main" id="{E523B870-FD52-FA4E-9F6A-11833864108C}"/>
              </a:ext>
            </a:extLst>
          </p:cNvPr>
          <p:cNvSpPr>
            <a:spLocks noGrp="1"/>
          </p:cNvSpPr>
          <p:nvPr>
            <p:ph type="title"/>
          </p:nvPr>
        </p:nvSpPr>
        <p:spPr/>
        <p:txBody>
          <a:bodyPr/>
          <a:lstStyle/>
          <a:p>
            <a:r>
              <a:rPr lang="en-GB" dirty="0"/>
              <a:t>Click to edit Master title style</a:t>
            </a:r>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467916" y="1491853"/>
            <a:ext cx="2683800" cy="307803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3249891" y="1080000"/>
            <a:ext cx="5400000" cy="350136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345440390"/>
      </p:ext>
    </p:extLst>
  </p:cSld>
  <p:clrMapOvr>
    <a:masterClrMapping/>
  </p:clrMapOvr>
  <p:extLst>
    <p:ext uri="{DCECCB84-F9BA-43D5-87BE-67443E8EF086}">
      <p15:sldGuideLst xmlns:p15="http://schemas.microsoft.com/office/powerpoint/2012/main">
        <p15:guide id="1" orient="horz" pos="1185">
          <p15:clr>
            <a:srgbClr val="FBAE40"/>
          </p15:clr>
        </p15:guide>
        <p15:guide id="3" pos="7265">
          <p15:clr>
            <a:srgbClr val="FBAE40"/>
          </p15:clr>
        </p15:guide>
        <p15:guide id="4" pos="601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9144000" cy="200024"/>
          </a:xfrm>
          <a:prstGeom prst="rect">
            <a:avLst/>
          </a:prstGeom>
          <a:noFill/>
          <a:ln>
            <a:noFill/>
          </a:ln>
        </p:spPr>
      </p:pic>
      <p:pic>
        <p:nvPicPr>
          <p:cNvPr id="18" name="Google Shape;18;p3"/>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7115" y="201613"/>
            <a:ext cx="9129770" cy="5049804"/>
          </a:xfrm>
          <a:prstGeom prst="rect">
            <a:avLst/>
          </a:prstGeom>
          <a:noFill/>
          <a:ln>
            <a:noFill/>
          </a:ln>
        </p:spPr>
      </p:pic>
      <p:sp>
        <p:nvSpPr>
          <p:cNvPr id="19" name="Google Shape;19;p3"/>
          <p:cNvSpPr/>
          <p:nvPr/>
        </p:nvSpPr>
        <p:spPr>
          <a:xfrm>
            <a:off x="21346" y="200025"/>
            <a:ext cx="9129770" cy="4943475"/>
          </a:xfrm>
          <a:prstGeom prst="rect">
            <a:avLst/>
          </a:prstGeom>
          <a:solidFill>
            <a:schemeClr val="lt1">
              <a:alpha val="89411"/>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20" name="Google Shape;20;p3"/>
          <p:cNvSpPr/>
          <p:nvPr/>
        </p:nvSpPr>
        <p:spPr>
          <a:xfrm>
            <a:off x="0" y="4854363"/>
            <a:ext cx="9144000" cy="289137"/>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pic>
        <p:nvPicPr>
          <p:cNvPr id="21" name="Google Shape;21;p3" descr="KDIGO Logo - transparent.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546607" y="4628491"/>
            <a:ext cx="502143" cy="451742"/>
          </a:xfrm>
          <a:prstGeom prst="rect">
            <a:avLst/>
          </a:prstGeom>
          <a:noFill/>
          <a:ln>
            <a:noFill/>
          </a:ln>
        </p:spPr>
      </p:pic>
      <p:sp>
        <p:nvSpPr>
          <p:cNvPr id="22" name="Google Shape;22;p3"/>
          <p:cNvSpPr txBox="1">
            <a:spLocks noGrp="1"/>
          </p:cNvSpPr>
          <p:nvPr>
            <p:ph type="ctrTitle" hasCustomPrompt="1"/>
          </p:nvPr>
        </p:nvSpPr>
        <p:spPr>
          <a:xfrm>
            <a:off x="228600" y="231998"/>
            <a:ext cx="8318007" cy="57708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33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dirty="0">
                <a:latin typeface="Malgun Gothic" panose="020B0503020000020004" pitchFamily="34" charset="-127"/>
                <a:ea typeface="Malgun Gothic" panose="020B0503020000020004" pitchFamily="34" charset="-127"/>
              </a:rPr>
              <a:t>Header</a:t>
            </a:r>
            <a:endParaRPr dirty="0"/>
          </a:p>
        </p:txBody>
      </p:sp>
      <p:sp>
        <p:nvSpPr>
          <p:cNvPr id="23" name="Google Shape;23;p3"/>
          <p:cNvSpPr txBox="1">
            <a:spLocks noGrp="1"/>
          </p:cNvSpPr>
          <p:nvPr>
            <p:ph type="subTitle" idx="1" hasCustomPrompt="1"/>
          </p:nvPr>
        </p:nvSpPr>
        <p:spPr>
          <a:xfrm>
            <a:off x="228600" y="1132922"/>
            <a:ext cx="8318007" cy="51792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2"/>
              </a:buClr>
              <a:buSzPts val="2400"/>
              <a:buFont typeface="Arial"/>
              <a:buChar char="•"/>
              <a:defRPr sz="18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r>
              <a:rPr lang="en-US" dirty="0"/>
              <a:t> Text</a:t>
            </a:r>
            <a:endParaRPr dirty="0"/>
          </a:p>
        </p:txBody>
      </p:sp>
    </p:spTree>
    <p:extLst>
      <p:ext uri="{BB962C8B-B14F-4D97-AF65-F5344CB8AC3E}">
        <p14:creationId xmlns:p14="http://schemas.microsoft.com/office/powerpoint/2010/main" val="162766186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4"/>
          </p:nvPr>
        </p:nvSpPr>
        <p:spPr/>
        <p:txBody>
          <a:bodyPr/>
          <a:lstStyle/>
          <a:p>
            <a:fld id="{4AD7133C-5F9C-4F7F-9637-3E296898A784}" type="slidenum">
              <a:rPr lang="en-GB" smtClean="0"/>
              <a:pPr/>
              <a:t>‹#›</a:t>
            </a:fld>
            <a:endParaRPr lang="en-GB" dirty="0"/>
          </a:p>
        </p:txBody>
      </p:sp>
      <p:sp>
        <p:nvSpPr>
          <p:cNvPr id="5" name="Footer Placeholder 4"/>
          <p:cNvSpPr>
            <a:spLocks noGrp="1"/>
          </p:cNvSpPr>
          <p:nvPr>
            <p:ph type="ftr" sz="quarter" idx="15"/>
          </p:nvPr>
        </p:nvSpPr>
        <p:spPr/>
        <p:txBody>
          <a:bodyPr/>
          <a:lstStyle/>
          <a:p>
            <a:endParaRPr lang="en-GB" dirty="0"/>
          </a:p>
        </p:txBody>
      </p:sp>
      <p:sp>
        <p:nvSpPr>
          <p:cNvPr id="7" name="Content Placeholder 6"/>
          <p:cNvSpPr>
            <a:spLocks noGrp="1"/>
          </p:cNvSpPr>
          <p:nvPr>
            <p:ph sz="quarter" idx="16"/>
          </p:nvPr>
        </p:nvSpPr>
        <p:spPr>
          <a:xfrm>
            <a:off x="252000" y="1491630"/>
            <a:ext cx="8640000" cy="28067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quarter" idx="17" hasCustomPrompt="1"/>
          </p:nvPr>
        </p:nvSpPr>
        <p:spPr>
          <a:xfrm>
            <a:off x="252000" y="997201"/>
            <a:ext cx="8640000" cy="458426"/>
          </a:xfrm>
        </p:spPr>
        <p:txBody>
          <a:bodyPr/>
          <a:lstStyle>
            <a:lvl1pPr marL="0" indent="0">
              <a:buNone/>
              <a:defRPr b="1" baseline="0"/>
            </a:lvl1pPr>
          </a:lstStyle>
          <a:p>
            <a:pPr lvl="0"/>
            <a:r>
              <a:rPr lang="en-GB" dirty="0"/>
              <a:t>Click to edit subtitle</a:t>
            </a:r>
          </a:p>
        </p:txBody>
      </p:sp>
    </p:spTree>
    <p:extLst>
      <p:ext uri="{BB962C8B-B14F-4D97-AF65-F5344CB8AC3E}">
        <p14:creationId xmlns:p14="http://schemas.microsoft.com/office/powerpoint/2010/main" val="2150209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070">
              <a:defRPr/>
            </a:pPr>
            <a:fld id="{DA750F86-A438-41EC-AD12-6D0A7C9C08AD}" type="slidenum">
              <a:rPr lang="en-CA" smtClean="0"/>
              <a:pPr defTabSz="685070">
                <a:defRPr/>
              </a:pPr>
              <a:t>‹#›</a:t>
            </a:fld>
            <a:endParaRPr lang="en-CA" dirty="0"/>
          </a:p>
        </p:txBody>
      </p:sp>
    </p:spTree>
    <p:extLst>
      <p:ext uri="{BB962C8B-B14F-4D97-AF65-F5344CB8AC3E}">
        <p14:creationId xmlns:p14="http://schemas.microsoft.com/office/powerpoint/2010/main" val="181945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00B2A9"/>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7200" y="389446"/>
            <a:ext cx="8229600" cy="810705"/>
          </a:xfrm>
          <a:prstGeom prst="rect">
            <a:avLst/>
          </a:prstGeom>
        </p:spPr>
        <p:txBody>
          <a:bodyPr anchor="ctr"/>
          <a:lstStyle>
            <a:lvl1pPr algn="l">
              <a:defRPr sz="2400">
                <a:solidFill>
                  <a:schemeClr val="bg1"/>
                </a:solidFill>
                <a:latin typeface="Gill Sans MT" panose="020B0502020104020203" pitchFamily="34" charset="0"/>
              </a:defRPr>
            </a:lvl1pPr>
          </a:lstStyle>
          <a:p>
            <a:r>
              <a:rPr lang="en-US" dirty="0"/>
              <a:t>TITLE OF SECTION</a:t>
            </a:r>
          </a:p>
        </p:txBody>
      </p:sp>
      <p:cxnSp>
        <p:nvCxnSpPr>
          <p:cNvPr id="5" name="Straight Connector 4">
            <a:extLst>
              <a:ext uri="{FF2B5EF4-FFF2-40B4-BE49-F238E27FC236}">
                <a16:creationId xmlns:a16="http://schemas.microsoft.com/office/drawing/2014/main" id="{490589D3-A139-253F-4A12-42BEC8AD532F}"/>
              </a:ext>
            </a:extLst>
          </p:cNvPr>
          <p:cNvCxnSpPr>
            <a:cxnSpLocks/>
          </p:cNvCxnSpPr>
          <p:nvPr userDrawn="1"/>
        </p:nvCxnSpPr>
        <p:spPr>
          <a:xfrm>
            <a:off x="457200" y="389446"/>
            <a:ext cx="82682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373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73F0D9-D691-A147-98D2-DB7AF7C568BF}"/>
              </a:ext>
            </a:extLst>
          </p:cNvPr>
          <p:cNvSpPr txBox="1"/>
          <p:nvPr userDrawn="1"/>
        </p:nvSpPr>
        <p:spPr>
          <a:xfrm>
            <a:off x="1020536" y="1020536"/>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3693F87D-5723-D19E-53B9-F99A6247E5B1}"/>
              </a:ext>
            </a:extLst>
          </p:cNvPr>
          <p:cNvPicPr>
            <a:picLocks noChangeAspect="1"/>
          </p:cNvPicPr>
          <p:nvPr userDrawn="1"/>
        </p:nvPicPr>
        <p:blipFill>
          <a:blip r:embed="rId2"/>
          <a:stretch>
            <a:fillRect/>
          </a:stretch>
        </p:blipFill>
        <p:spPr>
          <a:xfrm>
            <a:off x="8225433" y="-8189"/>
            <a:ext cx="918567" cy="918567"/>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E0AD7044-B118-1320-52F5-86FFC73E0FBA}"/>
              </a:ext>
            </a:extLst>
          </p:cNvPr>
          <p:cNvPicPr>
            <a:picLocks noChangeAspect="1"/>
          </p:cNvPicPr>
          <p:nvPr userDrawn="1"/>
        </p:nvPicPr>
        <p:blipFill>
          <a:blip r:embed="rId3"/>
          <a:stretch>
            <a:fillRect/>
          </a:stretch>
        </p:blipFill>
        <p:spPr>
          <a:xfrm>
            <a:off x="6003680" y="4233122"/>
            <a:ext cx="2923192" cy="730798"/>
          </a:xfrm>
          <a:prstGeom prst="rect">
            <a:avLst/>
          </a:prstGeom>
        </p:spPr>
      </p:pic>
      <p:cxnSp>
        <p:nvCxnSpPr>
          <p:cNvPr id="5" name="Straight Connector 4">
            <a:extLst>
              <a:ext uri="{FF2B5EF4-FFF2-40B4-BE49-F238E27FC236}">
                <a16:creationId xmlns:a16="http://schemas.microsoft.com/office/drawing/2014/main" id="{F48F2C8B-F46F-449F-26DF-A11D2B5154E1}"/>
              </a:ext>
            </a:extLst>
          </p:cNvPr>
          <p:cNvCxnSpPr>
            <a:cxnSpLocks/>
          </p:cNvCxnSpPr>
          <p:nvPr userDrawn="1"/>
        </p:nvCxnSpPr>
        <p:spPr>
          <a:xfrm flipV="1">
            <a:off x="457200" y="4651771"/>
            <a:ext cx="5534526" cy="10591"/>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726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54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0" y="4994446"/>
            <a:ext cx="8892480" cy="148500"/>
          </a:xfrm>
          <a:prstGeom prst="rect">
            <a:avLst/>
          </a:prstGeom>
        </p:spPr>
        <p:txBody>
          <a:bodyPr anchor="b"/>
          <a:lstStyle>
            <a:lvl1pPr marL="0" indent="0">
              <a:spcBef>
                <a:spcPts val="0"/>
              </a:spcBef>
              <a:spcAft>
                <a:spcPts val="0"/>
              </a:spcAft>
              <a:buNone/>
              <a:defRPr sz="800" baseline="0">
                <a:solidFill>
                  <a:schemeClr val="bg1"/>
                </a:solidFill>
                <a:latin typeface="Arial" panose="020B0604020202020204" pitchFamily="34" charset="0"/>
                <a:cs typeface="Arial" panose="020B0604020202020204" pitchFamily="34" charset="0"/>
              </a:defRPr>
            </a:lvl1pPr>
          </a:lstStyle>
          <a:p>
            <a:pPr lvl="0"/>
            <a:r>
              <a:rPr lang="en-US" dirty="0"/>
              <a:t>Click to edit footnote</a:t>
            </a:r>
          </a:p>
        </p:txBody>
      </p:sp>
      <p:sp>
        <p:nvSpPr>
          <p:cNvPr id="10" name="Line 5"/>
          <p:cNvSpPr>
            <a:spLocks noChangeShapeType="1"/>
          </p:cNvSpPr>
          <p:nvPr userDrawn="1"/>
        </p:nvSpPr>
        <p:spPr bwMode="auto">
          <a:xfrm>
            <a:off x="307800" y="819691"/>
            <a:ext cx="8528400" cy="0"/>
          </a:xfrm>
          <a:prstGeom prst="line">
            <a:avLst/>
          </a:prstGeom>
          <a:noFill/>
          <a:ln w="31750">
            <a:solidFill>
              <a:srgbClr val="CC00CC"/>
            </a:solidFill>
            <a:round/>
            <a:headEnd/>
            <a:tailEnd/>
          </a:ln>
          <a:extLst>
            <a:ext uri="{909E8E84-426E-40DD-AFC4-6F175D3DCCD1}">
              <a14:hiddenFill xmlns:a14="http://schemas.microsoft.com/office/drawing/2010/main">
                <a:noFill/>
              </a14:hiddenFill>
            </a:ext>
          </a:extLst>
        </p:spPr>
        <p:txBody>
          <a:bodyPr lIns="91424" tIns="45712" rIns="91424" bIns="45712"/>
          <a:lstStyle/>
          <a:p>
            <a:pPr marL="0" marR="0" lvl="0" indent="0" algn="l" defTabSz="91392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Black" charset="0"/>
              <a:ea typeface="MS PGothic" charset="0"/>
              <a:cs typeface="+mn-cs"/>
            </a:endParaRPr>
          </a:p>
        </p:txBody>
      </p:sp>
      <p:sp>
        <p:nvSpPr>
          <p:cNvPr id="11" name="Rectangle 2"/>
          <p:cNvSpPr>
            <a:spLocks noGrp="1" noChangeArrowheads="1"/>
          </p:cNvSpPr>
          <p:nvPr>
            <p:ph type="title"/>
          </p:nvPr>
        </p:nvSpPr>
        <p:spPr bwMode="auto">
          <a:xfrm>
            <a:off x="309568" y="395878"/>
            <a:ext cx="8528400" cy="383382"/>
          </a:xfrm>
          <a:prstGeom prst="rect">
            <a:avLst/>
          </a:prstGeom>
          <a:noFill/>
          <a:ln w="9525">
            <a:noFill/>
            <a:miter lim="800000"/>
            <a:headEnd/>
            <a:tailEnd/>
          </a:ln>
        </p:spPr>
        <p:txBody>
          <a:bodyPr vert="horz" wrap="square" lIns="91422" tIns="45711" rIns="91422" bIns="45711" numCol="1" anchor="b" anchorCtr="0" compatLnSpc="1">
            <a:prstTxWarp prst="textNoShape">
              <a:avLst/>
            </a:prstTxWarp>
          </a:bodyPr>
          <a:lstStyle>
            <a:lvl1pPr algn="l">
              <a:defRPr sz="2200" b="1">
                <a:solidFill>
                  <a:srgbClr val="FFFF00"/>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4161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8A52A8-2842-48A7-81DC-B8026646162D}"/>
              </a:ext>
            </a:extLst>
          </p:cNvPr>
          <p:cNvSpPr/>
          <p:nvPr userDrawn="1"/>
        </p:nvSpPr>
        <p:spPr>
          <a:xfrm>
            <a:off x="0" y="863203"/>
            <a:ext cx="179785" cy="42802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solidFill>
                <a:schemeClr val="accent1"/>
              </a:solidFill>
            </a:endParaRPr>
          </a:p>
        </p:txBody>
      </p:sp>
      <p:sp>
        <p:nvSpPr>
          <p:cNvPr id="6" name="Rectangle 5">
            <a:extLst>
              <a:ext uri="{FF2B5EF4-FFF2-40B4-BE49-F238E27FC236}">
                <a16:creationId xmlns:a16="http://schemas.microsoft.com/office/drawing/2014/main" id="{F8B813FF-525F-4E94-B2E9-E88BD88B748F}"/>
              </a:ext>
            </a:extLst>
          </p:cNvPr>
          <p:cNvSpPr/>
          <p:nvPr userDrawn="1"/>
        </p:nvSpPr>
        <p:spPr>
          <a:xfrm>
            <a:off x="8964216" y="860823"/>
            <a:ext cx="179784" cy="428267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15741744-B313-4A2C-AFFD-50B5C0B89F30}"/>
              </a:ext>
            </a:extLst>
          </p:cNvPr>
          <p:cNvCxnSpPr/>
          <p:nvPr userDrawn="1"/>
        </p:nvCxnSpPr>
        <p:spPr>
          <a:xfrm>
            <a:off x="0" y="860822"/>
            <a:ext cx="9144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9" descr="Logo&#10;&#10;Description automatically generated">
            <a:extLst>
              <a:ext uri="{FF2B5EF4-FFF2-40B4-BE49-F238E27FC236}">
                <a16:creationId xmlns:a16="http://schemas.microsoft.com/office/drawing/2014/main" id="{21637A38-6D74-48DF-9AD0-2E6E09CEB10A}"/>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067676" y="15479"/>
            <a:ext cx="984647" cy="88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199" y="1471204"/>
            <a:ext cx="8229600" cy="3152775"/>
          </a:xfrm>
        </p:spPr>
        <p:txBody>
          <a:bodyPr/>
          <a:lstStyle>
            <a:lvl1pPr marL="177796" indent="-177796">
              <a:defRPr>
                <a:solidFill>
                  <a:schemeClr val="tx2"/>
                </a:solidFill>
              </a:defRPr>
            </a:lvl1pPr>
            <a:lvl2pPr marL="450839" indent="-273044">
              <a:defRPr sz="1800">
                <a:solidFill>
                  <a:schemeClr val="tx2"/>
                </a:solidFill>
              </a:defRPr>
            </a:lvl2pPr>
            <a:lvl3pPr marL="628634" indent="-177796">
              <a:defRPr>
                <a:solidFill>
                  <a:schemeClr val="tx2"/>
                </a:solidFill>
              </a:defRPr>
            </a:lvl3pPr>
            <a:lvl4pPr marL="895328" indent="-266693">
              <a:defRPr>
                <a:solidFill>
                  <a:schemeClr val="tx2"/>
                </a:solidFill>
              </a:defRPr>
            </a:lvl4pPr>
            <a:lvl5pPr marL="1079473" indent="-184145">
              <a:buFont typeface="Arial" panose="020B0604020202020204" pitchFamily="34" charset="0"/>
              <a:buChar cha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lvl1pPr>
              <a:defRPr b="0">
                <a:solidFill>
                  <a:schemeClr val="accent1"/>
                </a:solidFill>
              </a:defRPr>
            </a:lvl1pPr>
          </a:lstStyle>
          <a:p>
            <a:r>
              <a:rPr lang="en-US"/>
              <a:t>Click to edit Master title style</a:t>
            </a:r>
            <a:endParaRPr lang="en-GB"/>
          </a:p>
        </p:txBody>
      </p:sp>
      <p:sp>
        <p:nvSpPr>
          <p:cNvPr id="14" name="Text Placeholder 11"/>
          <p:cNvSpPr>
            <a:spLocks noGrp="1"/>
          </p:cNvSpPr>
          <p:nvPr>
            <p:ph type="body" sz="quarter" idx="13"/>
          </p:nvPr>
        </p:nvSpPr>
        <p:spPr>
          <a:xfrm>
            <a:off x="457198" y="1034365"/>
            <a:ext cx="8229600" cy="436838"/>
          </a:xfrm>
        </p:spPr>
        <p:txBody>
          <a:bodyPr/>
          <a:lstStyle>
            <a:lvl1pPr marL="0" indent="0">
              <a:buNone/>
              <a:defRPr sz="1800" b="1">
                <a:solidFill>
                  <a:schemeClr val="tx2"/>
                </a:solidFill>
              </a:defRPr>
            </a:lvl1pPr>
          </a:lstStyle>
          <a:p>
            <a:pPr lvl="0"/>
            <a:r>
              <a:rPr lang="en-US"/>
              <a:t>Click to edit Master text styles</a:t>
            </a:r>
          </a:p>
        </p:txBody>
      </p:sp>
      <p:sp>
        <p:nvSpPr>
          <p:cNvPr id="10" name="Footer Placeholder 5">
            <a:extLst>
              <a:ext uri="{FF2B5EF4-FFF2-40B4-BE49-F238E27FC236}">
                <a16:creationId xmlns:a16="http://schemas.microsoft.com/office/drawing/2014/main" id="{ABCFCE83-3FC7-4964-981F-67D2719F1280}"/>
              </a:ext>
            </a:extLst>
          </p:cNvPr>
          <p:cNvSpPr>
            <a:spLocks noGrp="1"/>
          </p:cNvSpPr>
          <p:nvPr>
            <p:ph type="ftr" sz="quarter" idx="14"/>
          </p:nvPr>
        </p:nvSpPr>
        <p:spPr/>
        <p:txBody>
          <a:bodyPr/>
          <a:lstStyle>
            <a:lvl1pPr>
              <a:defRPr/>
            </a:lvl1pPr>
          </a:lstStyle>
          <a:p>
            <a:pPr>
              <a:defRPr/>
            </a:pPr>
            <a:endParaRPr lang="en-GB" dirty="0"/>
          </a:p>
        </p:txBody>
      </p:sp>
      <p:sp>
        <p:nvSpPr>
          <p:cNvPr id="11" name="Slide Number Placeholder 7">
            <a:extLst>
              <a:ext uri="{FF2B5EF4-FFF2-40B4-BE49-F238E27FC236}">
                <a16:creationId xmlns:a16="http://schemas.microsoft.com/office/drawing/2014/main" id="{974118C9-BCA0-4859-AD91-C66C2123764C}"/>
              </a:ext>
            </a:extLst>
          </p:cNvPr>
          <p:cNvSpPr>
            <a:spLocks noGrp="1"/>
          </p:cNvSpPr>
          <p:nvPr>
            <p:ph type="sldNum" sz="quarter" idx="15"/>
          </p:nvPr>
        </p:nvSpPr>
        <p:spPr/>
        <p:txBody>
          <a:bodyPr/>
          <a:lstStyle>
            <a:lvl1pPr>
              <a:defRPr/>
            </a:lvl1pPr>
          </a:lstStyle>
          <a:p>
            <a:pPr>
              <a:defRPr/>
            </a:pPr>
            <a:fld id="{7FA6C90C-FD19-484F-9E95-2CE56B3A0E21}" type="slidenum">
              <a:rPr lang="en-GB"/>
              <a:pPr>
                <a:defRPr/>
              </a:pPr>
              <a:t>‹#›</a:t>
            </a:fld>
            <a:endParaRPr lang="en-GB" dirty="0"/>
          </a:p>
        </p:txBody>
      </p:sp>
    </p:spTree>
    <p:extLst>
      <p:ext uri="{BB962C8B-B14F-4D97-AF65-F5344CB8AC3E}">
        <p14:creationId xmlns:p14="http://schemas.microsoft.com/office/powerpoint/2010/main" val="3976290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F707B504-7E4E-4BAE-A42C-0D72AC0E9A53}" type="slidenum">
              <a:rPr lang="en-GB" smtClean="0"/>
              <a:t>‹#›</a:t>
            </a:fld>
            <a:endParaRPr lang="en-GB"/>
          </a:p>
        </p:txBody>
      </p:sp>
      <p:sp>
        <p:nvSpPr>
          <p:cNvPr id="6" name="Text Placeholder 6"/>
          <p:cNvSpPr>
            <a:spLocks noGrp="1"/>
          </p:cNvSpPr>
          <p:nvPr>
            <p:ph type="body" sz="quarter" idx="13"/>
          </p:nvPr>
        </p:nvSpPr>
        <p:spPr>
          <a:xfrm>
            <a:off x="404813" y="4725591"/>
            <a:ext cx="4114800" cy="273844"/>
          </a:xfrm>
        </p:spPr>
        <p:txBody>
          <a:bodyPr anchor="ctr" anchorCtr="0"/>
          <a:lstStyle>
            <a:lvl1pPr marL="0" indent="0">
              <a:buNone/>
              <a:defRPr sz="675"/>
            </a:lvl1pPr>
            <a:lvl3pPr>
              <a:defRPr/>
            </a:lvl3pPr>
          </a:lstStyle>
          <a:p>
            <a:pPr lvl="0"/>
            <a:r>
              <a:rPr lang="en-US" dirty="0"/>
              <a:t>Edit Master text styles</a:t>
            </a:r>
          </a:p>
        </p:txBody>
      </p:sp>
    </p:spTree>
    <p:extLst>
      <p:ext uri="{BB962C8B-B14F-4D97-AF65-F5344CB8AC3E}">
        <p14:creationId xmlns:p14="http://schemas.microsoft.com/office/powerpoint/2010/main" val="4079534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3"/>
          </p:nvPr>
        </p:nvSpPr>
        <p:spPr/>
        <p:txBody>
          <a:bodyPr/>
          <a:lstStyle/>
          <a:p>
            <a:endParaRPr lang="en-GB" dirty="0">
              <a:solidFill>
                <a:srgbClr val="5A5A5A">
                  <a:lumMod val="60000"/>
                  <a:lumOff val="40000"/>
                </a:srgbClr>
              </a:solidFill>
            </a:endParaRPr>
          </a:p>
        </p:txBody>
      </p:sp>
      <p:sp>
        <p:nvSpPr>
          <p:cNvPr id="4" name="Slide Number Placeholder 3"/>
          <p:cNvSpPr>
            <a:spLocks noGrp="1"/>
          </p:cNvSpPr>
          <p:nvPr>
            <p:ph type="sldNum" sz="quarter" idx="14"/>
          </p:nvPr>
        </p:nvSpPr>
        <p:spPr/>
        <p:txBody>
          <a:bodyPr/>
          <a:lstStyle/>
          <a:p>
            <a:fld id="{4AD7133C-5F9C-4F7F-9637-3E296898A784}" type="slidenum">
              <a:rPr lang="en-GB" smtClean="0">
                <a:solidFill>
                  <a:srgbClr val="5A5A5A">
                    <a:lumMod val="60000"/>
                    <a:lumOff val="40000"/>
                  </a:srgbClr>
                </a:solidFill>
              </a:rPr>
              <a:pPr/>
              <a:t>‹#›</a:t>
            </a:fld>
            <a:endParaRPr lang="en-GB" dirty="0">
              <a:solidFill>
                <a:srgbClr val="5A5A5A">
                  <a:lumMod val="60000"/>
                  <a:lumOff val="40000"/>
                </a:srgbClr>
              </a:solidFill>
            </a:endParaRPr>
          </a:p>
        </p:txBody>
      </p:sp>
      <p:sp>
        <p:nvSpPr>
          <p:cNvPr id="5" name="Text Placeholder 3"/>
          <p:cNvSpPr>
            <a:spLocks noGrp="1"/>
          </p:cNvSpPr>
          <p:nvPr>
            <p:ph type="body" sz="quarter" idx="17" hasCustomPrompt="1"/>
          </p:nvPr>
        </p:nvSpPr>
        <p:spPr>
          <a:xfrm>
            <a:off x="252000" y="906361"/>
            <a:ext cx="8640000" cy="458426"/>
          </a:xfrm>
        </p:spPr>
        <p:txBody>
          <a:bodyPr/>
          <a:lstStyle>
            <a:lvl1pPr marL="0" indent="0">
              <a:buNone/>
              <a:defRPr b="1" baseline="0"/>
            </a:lvl1pPr>
          </a:lstStyle>
          <a:p>
            <a:pPr lvl="0"/>
            <a:r>
              <a:rPr lang="en-GB" dirty="0"/>
              <a:t>Click to edit subtitle</a:t>
            </a:r>
          </a:p>
        </p:txBody>
      </p:sp>
    </p:spTree>
    <p:extLst>
      <p:ext uri="{BB962C8B-B14F-4D97-AF65-F5344CB8AC3E}">
        <p14:creationId xmlns:p14="http://schemas.microsoft.com/office/powerpoint/2010/main" val="2103278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584201" y="4767264"/>
            <a:ext cx="7931150" cy="273844"/>
          </a:xfrm>
        </p:spPr>
        <p:txBody>
          <a:bodyPr bIns="0" anchor="b">
            <a:noAutofit/>
          </a:bodyPr>
          <a:lstStyle>
            <a:lvl1pPr marL="0" indent="0">
              <a:spcBef>
                <a:spcPts val="0"/>
              </a:spcBef>
              <a:spcAft>
                <a:spcPts val="0"/>
              </a:spcAft>
              <a:buNone/>
              <a:defRPr sz="675"/>
            </a:lvl1pPr>
            <a:lvl2pPr marL="342952"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
        <p:nvSpPr>
          <p:cNvPr id="6" name="TextBox 5">
            <a:extLst>
              <a:ext uri="{FF2B5EF4-FFF2-40B4-BE49-F238E27FC236}">
                <a16:creationId xmlns:a16="http://schemas.microsoft.com/office/drawing/2014/main" id="{16F0BDFA-312D-4815-96CC-38BD6EC45661}"/>
              </a:ext>
            </a:extLst>
          </p:cNvPr>
          <p:cNvSpPr txBox="1"/>
          <p:nvPr userDrawn="1"/>
        </p:nvSpPr>
        <p:spPr>
          <a:xfrm>
            <a:off x="0" y="4288"/>
            <a:ext cx="9144000" cy="196208"/>
          </a:xfrm>
          <a:prstGeom prst="rect">
            <a:avLst/>
          </a:prstGeom>
          <a:noFill/>
        </p:spPr>
        <p:txBody>
          <a:bodyPr wrap="square" rtlCol="0">
            <a:spAutoFit/>
          </a:bodyPr>
          <a:lstStyle/>
          <a:p>
            <a:pPr algn="ctr" defTabSz="685664"/>
            <a:r>
              <a:rPr lang="en-US" sz="675" dirty="0">
                <a:solidFill>
                  <a:srgbClr val="2C3A3E"/>
                </a:solidFill>
                <a:latin typeface="Arial" panose="020B0604020202020204"/>
              </a:rPr>
              <a:t>Boehringer Ingelheim (Canada) Ltd. and </a:t>
            </a:r>
            <a:r>
              <a:rPr lang="en-CA" sz="675" dirty="0">
                <a:solidFill>
                  <a:srgbClr val="2C3A3E"/>
                </a:solidFill>
                <a:latin typeface="Arial" panose="020B0604020202020204"/>
              </a:rPr>
              <a:t>Eli Lilly (Canada) Inc.</a:t>
            </a:r>
            <a:r>
              <a:rPr lang="en-US" sz="675" dirty="0">
                <a:solidFill>
                  <a:srgbClr val="2C3A3E"/>
                </a:solidFill>
                <a:latin typeface="Arial" panose="020B0604020202020204"/>
              </a:rPr>
              <a:t> cannot recommend the use of products outside the Canadian Product Monograph</a:t>
            </a:r>
          </a:p>
        </p:txBody>
      </p:sp>
    </p:spTree>
    <p:extLst>
      <p:ext uri="{BB962C8B-B14F-4D97-AF65-F5344CB8AC3E}">
        <p14:creationId xmlns:p14="http://schemas.microsoft.com/office/powerpoint/2010/main" val="3503787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225734"/>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8" r:id="rId3"/>
    <p:sldLayoutId id="2147483649"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a/url?sa=i&amp;rct=j&amp;q=&amp;esrc=s&amp;frm=1&amp;source=images&amp;cd=&amp;cad=rja&amp;uact=8&amp;ved=0CAcQjRw&amp;url=http://jeffreysterlingmd.com/tag/smoking-cessation/&amp;ei=hYhgVckMk5bKBL28gJAO&amp;bvm=bv.93990622,d.aWw&amp;psig=AFQjCNG7WcbLhVMrp-pPfzDJzi1fvMaNnA&amp;ust=1432476152497784"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guidelines@ccs.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image" Target="../media/image42.tmp"/><Relationship Id="rId5" Type="http://schemas.openxmlformats.org/officeDocument/2006/relationships/image" Target="../media/image41.tmp"/><Relationship Id="rId4" Type="http://schemas.openxmlformats.org/officeDocument/2006/relationships/image" Target="../media/image40.tm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tiff"/><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 Id="rId9" Type="http://schemas.openxmlformats.org/officeDocument/2006/relationships/image" Target="../media/image49.tiff"/></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7.tiff"/><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09B842-4C03-8E02-23A1-78AD2D00294F}"/>
              </a:ext>
            </a:extLst>
          </p:cNvPr>
          <p:cNvPicPr>
            <a:picLocks noChangeAspect="1"/>
          </p:cNvPicPr>
          <p:nvPr/>
        </p:nvPicPr>
        <p:blipFill>
          <a:blip r:embed="rId2"/>
          <a:stretch>
            <a:fillRect/>
          </a:stretch>
        </p:blipFill>
        <p:spPr>
          <a:xfrm>
            <a:off x="4443660" y="0"/>
            <a:ext cx="4692530" cy="51435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F7874A4C-864F-2978-1910-1CF041F5FD55}"/>
              </a:ext>
            </a:extLst>
          </p:cNvPr>
          <p:cNvPicPr>
            <a:picLocks noChangeAspect="1"/>
          </p:cNvPicPr>
          <p:nvPr/>
        </p:nvPicPr>
        <p:blipFill>
          <a:blip r:embed="rId3"/>
          <a:stretch>
            <a:fillRect/>
          </a:stretch>
        </p:blipFill>
        <p:spPr>
          <a:xfrm>
            <a:off x="7810" y="-4588"/>
            <a:ext cx="4572074" cy="1371622"/>
          </a:xfrm>
          <a:prstGeom prst="rect">
            <a:avLst/>
          </a:prstGeom>
        </p:spPr>
      </p:pic>
      <p:pic>
        <p:nvPicPr>
          <p:cNvPr id="10" name="Picture 9" descr="Shape, circle&#10;&#10;Description automatically generated">
            <a:extLst>
              <a:ext uri="{FF2B5EF4-FFF2-40B4-BE49-F238E27FC236}">
                <a16:creationId xmlns:a16="http://schemas.microsoft.com/office/drawing/2014/main" id="{52414943-6C5D-637E-F874-F9379056A699}"/>
              </a:ext>
            </a:extLst>
          </p:cNvPr>
          <p:cNvPicPr>
            <a:picLocks noChangeAspect="1"/>
          </p:cNvPicPr>
          <p:nvPr/>
        </p:nvPicPr>
        <p:blipFill rotWithShape="1">
          <a:blip r:embed="rId4"/>
          <a:srcRect t="29397" r="28798"/>
          <a:stretch/>
        </p:blipFill>
        <p:spPr>
          <a:xfrm>
            <a:off x="4561073" y="0"/>
            <a:ext cx="4572000" cy="5143500"/>
          </a:xfrm>
          <a:prstGeom prst="rect">
            <a:avLst/>
          </a:prstGeom>
        </p:spPr>
      </p:pic>
      <p:sp>
        <p:nvSpPr>
          <p:cNvPr id="13" name="TextBox 12">
            <a:extLst>
              <a:ext uri="{FF2B5EF4-FFF2-40B4-BE49-F238E27FC236}">
                <a16:creationId xmlns:a16="http://schemas.microsoft.com/office/drawing/2014/main" id="{7FF27D14-E86C-7A5A-46C1-511F970D2076}"/>
              </a:ext>
            </a:extLst>
          </p:cNvPr>
          <p:cNvSpPr txBox="1"/>
          <p:nvPr/>
        </p:nvSpPr>
        <p:spPr>
          <a:xfrm>
            <a:off x="426936" y="1616407"/>
            <a:ext cx="4028976" cy="707886"/>
          </a:xfrm>
          <a:prstGeom prst="rect">
            <a:avLst/>
          </a:prstGeom>
          <a:noFill/>
        </p:spPr>
        <p:txBody>
          <a:bodyPr wrap="square" rtlCol="0">
            <a:spAutoFit/>
          </a:bodyPr>
          <a:lstStyle/>
          <a:p>
            <a:r>
              <a:rPr lang="en-US" sz="2000" b="1" dirty="0">
                <a:latin typeface="Gill Sans MT" panose="020B0502020104020203" pitchFamily="34" charset="0"/>
              </a:rPr>
              <a:t>Peripheral Arterial Disease</a:t>
            </a:r>
          </a:p>
          <a:p>
            <a:r>
              <a:rPr lang="en-US" sz="2000" b="1" dirty="0">
                <a:latin typeface="Gill Sans MT" panose="020B0502020104020203" pitchFamily="34" charset="0"/>
              </a:rPr>
              <a:t>Webinar 2: Management </a:t>
            </a:r>
          </a:p>
        </p:txBody>
      </p:sp>
      <p:sp>
        <p:nvSpPr>
          <p:cNvPr id="14" name="TextBox 13">
            <a:extLst>
              <a:ext uri="{FF2B5EF4-FFF2-40B4-BE49-F238E27FC236}">
                <a16:creationId xmlns:a16="http://schemas.microsoft.com/office/drawing/2014/main" id="{CB46843D-DD75-1052-E4FD-0E82C83EA739}"/>
              </a:ext>
            </a:extLst>
          </p:cNvPr>
          <p:cNvSpPr txBox="1"/>
          <p:nvPr/>
        </p:nvSpPr>
        <p:spPr>
          <a:xfrm>
            <a:off x="461138" y="2811403"/>
            <a:ext cx="4024127" cy="369332"/>
          </a:xfrm>
          <a:prstGeom prst="rect">
            <a:avLst/>
          </a:prstGeom>
          <a:noFill/>
        </p:spPr>
        <p:txBody>
          <a:bodyPr wrap="square" rtlCol="0">
            <a:spAutoFit/>
          </a:bodyPr>
          <a:lstStyle/>
          <a:p>
            <a:r>
              <a:rPr lang="en-US" dirty="0">
                <a:latin typeface="Gill Sans MT" panose="020B0502020104020203" pitchFamily="34" charset="0"/>
              </a:rPr>
              <a:t>Date: March 31, 2023</a:t>
            </a:r>
          </a:p>
        </p:txBody>
      </p:sp>
      <p:sp>
        <p:nvSpPr>
          <p:cNvPr id="5" name="TextBox 4">
            <a:extLst>
              <a:ext uri="{FF2B5EF4-FFF2-40B4-BE49-F238E27FC236}">
                <a16:creationId xmlns:a16="http://schemas.microsoft.com/office/drawing/2014/main" id="{80D8DCB9-A063-F11A-56B5-A752A2E9436E}"/>
              </a:ext>
            </a:extLst>
          </p:cNvPr>
          <p:cNvSpPr txBox="1"/>
          <p:nvPr/>
        </p:nvSpPr>
        <p:spPr>
          <a:xfrm>
            <a:off x="426936" y="3919514"/>
            <a:ext cx="2678670" cy="830997"/>
          </a:xfrm>
          <a:prstGeom prst="rect">
            <a:avLst/>
          </a:prstGeom>
          <a:noFill/>
        </p:spPr>
        <p:txBody>
          <a:bodyPr wrap="square" rtlCol="0">
            <a:spAutoFit/>
          </a:bodyPr>
          <a:lstStyle/>
          <a:p>
            <a:pPr algn="just"/>
            <a:r>
              <a:rPr lang="en-US" sz="1200" b="1" dirty="0">
                <a:solidFill>
                  <a:srgbClr val="00B2A9"/>
                </a:solidFill>
                <a:latin typeface="Gill Sans MT" panose="020B0502020104020203" pitchFamily="34" charset="0"/>
              </a:rPr>
              <a:t>Scan the QR Code to fill out the Pre-survey </a:t>
            </a:r>
            <a:r>
              <a:rPr lang="en-US" sz="1200" b="1" dirty="0">
                <a:latin typeface="Gill Sans MT" panose="020B0502020104020203" pitchFamily="34" charset="0"/>
              </a:rPr>
              <a:t>for this session.</a:t>
            </a:r>
            <a:r>
              <a:rPr lang="en-US" sz="1200" dirty="0">
                <a:latin typeface="Gill Sans MT" panose="020B0502020104020203" pitchFamily="34" charset="0"/>
              </a:rPr>
              <a:t> All data are anonymous and will be used only for quality improvement.</a:t>
            </a:r>
          </a:p>
        </p:txBody>
      </p:sp>
      <p:pic>
        <p:nvPicPr>
          <p:cNvPr id="4" name="Picture 3" descr="Qr code&#10;&#10;Description automatically generated">
            <a:extLst>
              <a:ext uri="{FF2B5EF4-FFF2-40B4-BE49-F238E27FC236}">
                <a16:creationId xmlns:a16="http://schemas.microsoft.com/office/drawing/2014/main" id="{9EA0F760-3706-4DE4-0948-5070F4E3F086}"/>
              </a:ext>
            </a:extLst>
          </p:cNvPr>
          <p:cNvPicPr>
            <a:picLocks noChangeAspect="1"/>
          </p:cNvPicPr>
          <p:nvPr/>
        </p:nvPicPr>
        <p:blipFill>
          <a:blip r:embed="rId5"/>
          <a:stretch>
            <a:fillRect/>
          </a:stretch>
        </p:blipFill>
        <p:spPr>
          <a:xfrm>
            <a:off x="3337204" y="3888569"/>
            <a:ext cx="892886" cy="892886"/>
          </a:xfrm>
          <a:prstGeom prst="rect">
            <a:avLst/>
          </a:prstGeom>
        </p:spPr>
      </p:pic>
    </p:spTree>
    <p:extLst>
      <p:ext uri="{BB962C8B-B14F-4D97-AF65-F5344CB8AC3E}">
        <p14:creationId xmlns:p14="http://schemas.microsoft.com/office/powerpoint/2010/main" val="27927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70659F-DBDA-81CF-6D19-1C172F5833F4}"/>
              </a:ext>
            </a:extLst>
          </p:cNvPr>
          <p:cNvSpPr>
            <a:spLocks noGrp="1"/>
          </p:cNvSpPr>
          <p:nvPr>
            <p:ph idx="1"/>
          </p:nvPr>
        </p:nvSpPr>
        <p:spPr>
          <a:xfrm>
            <a:off x="457200" y="374254"/>
            <a:ext cx="8229600" cy="546884"/>
          </a:xfrm>
        </p:spPr>
        <p:txBody>
          <a:bodyPr/>
          <a:lstStyle/>
          <a:p>
            <a:r>
              <a:rPr lang="en-US" sz="2000" dirty="0"/>
              <a:t>CCS 2022 GUIDELINES FOR PAD</a:t>
            </a:r>
          </a:p>
        </p:txBody>
      </p:sp>
      <p:pic>
        <p:nvPicPr>
          <p:cNvPr id="5" name="Content Placeholder 3">
            <a:extLst>
              <a:ext uri="{FF2B5EF4-FFF2-40B4-BE49-F238E27FC236}">
                <a16:creationId xmlns:a16="http://schemas.microsoft.com/office/drawing/2014/main" id="{8D62A205-CEE5-C857-0E6D-848D10B32CDC}"/>
              </a:ext>
            </a:extLst>
          </p:cNvPr>
          <p:cNvPicPr>
            <a:picLocks noChangeAspect="1"/>
          </p:cNvPicPr>
          <p:nvPr/>
        </p:nvPicPr>
        <p:blipFill>
          <a:blip r:embed="rId2"/>
          <a:stretch>
            <a:fillRect/>
          </a:stretch>
        </p:blipFill>
        <p:spPr>
          <a:xfrm>
            <a:off x="1261709" y="1099604"/>
            <a:ext cx="6620582" cy="2770972"/>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169E8376-E279-120B-CFC2-F72BCBA74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227" y="2950884"/>
            <a:ext cx="1024128" cy="1371600"/>
          </a:xfrm>
          <a:prstGeom prst="rect">
            <a:avLst/>
          </a:prstGeom>
        </p:spPr>
      </p:pic>
    </p:spTree>
    <p:extLst>
      <p:ext uri="{BB962C8B-B14F-4D97-AF65-F5344CB8AC3E}">
        <p14:creationId xmlns:p14="http://schemas.microsoft.com/office/powerpoint/2010/main" val="3234712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AF6BAC-5955-0FD7-2C88-E27D2F01944A}"/>
              </a:ext>
            </a:extLst>
          </p:cNvPr>
          <p:cNvSpPr>
            <a:spLocks noGrp="1"/>
          </p:cNvSpPr>
          <p:nvPr>
            <p:ph idx="1"/>
          </p:nvPr>
        </p:nvSpPr>
        <p:spPr>
          <a:xfrm>
            <a:off x="457200" y="363494"/>
            <a:ext cx="8229600" cy="546884"/>
          </a:xfrm>
        </p:spPr>
        <p:txBody>
          <a:bodyPr/>
          <a:lstStyle/>
          <a:p>
            <a:r>
              <a:rPr lang="en-US" sz="2000" dirty="0"/>
              <a:t>MEDICAL MANAGEMENT OF PAD</a:t>
            </a:r>
          </a:p>
        </p:txBody>
      </p:sp>
      <p:graphicFrame>
        <p:nvGraphicFramePr>
          <p:cNvPr id="5" name="Content Placeholder 3">
            <a:extLst>
              <a:ext uri="{FF2B5EF4-FFF2-40B4-BE49-F238E27FC236}">
                <a16:creationId xmlns:a16="http://schemas.microsoft.com/office/drawing/2014/main" id="{0A77A950-D3EE-993C-E011-25787848E219}"/>
              </a:ext>
            </a:extLst>
          </p:cNvPr>
          <p:cNvGraphicFramePr>
            <a:graphicFrameLocks/>
          </p:cNvGraphicFramePr>
          <p:nvPr>
            <p:extLst>
              <p:ext uri="{D42A27DB-BD31-4B8C-83A1-F6EECF244321}">
                <p14:modId xmlns:p14="http://schemas.microsoft.com/office/powerpoint/2010/main" val="2982825015"/>
              </p:ext>
            </p:extLst>
          </p:nvPr>
        </p:nvGraphicFramePr>
        <p:xfrm>
          <a:off x="886357" y="1118196"/>
          <a:ext cx="7371285" cy="3174184"/>
        </p:xfrm>
        <a:graphic>
          <a:graphicData uri="http://schemas.openxmlformats.org/drawingml/2006/table">
            <a:tbl>
              <a:tblPr firstRow="1" firstCol="1" bandRow="1" bandCol="1">
                <a:tableStyleId>{5A111915-BE36-4E01-A7E5-04B1672EAD32}</a:tableStyleId>
              </a:tblPr>
              <a:tblGrid>
                <a:gridCol w="4847178">
                  <a:extLst>
                    <a:ext uri="{9D8B030D-6E8A-4147-A177-3AD203B41FA5}">
                      <a16:colId xmlns:a16="http://schemas.microsoft.com/office/drawing/2014/main" val="1405582508"/>
                    </a:ext>
                  </a:extLst>
                </a:gridCol>
                <a:gridCol w="1328718">
                  <a:extLst>
                    <a:ext uri="{9D8B030D-6E8A-4147-A177-3AD203B41FA5}">
                      <a16:colId xmlns:a16="http://schemas.microsoft.com/office/drawing/2014/main" val="2124903489"/>
                    </a:ext>
                  </a:extLst>
                </a:gridCol>
                <a:gridCol w="1195389">
                  <a:extLst>
                    <a:ext uri="{9D8B030D-6E8A-4147-A177-3AD203B41FA5}">
                      <a16:colId xmlns:a16="http://schemas.microsoft.com/office/drawing/2014/main" val="342194466"/>
                    </a:ext>
                  </a:extLst>
                </a:gridCol>
              </a:tblGrid>
              <a:tr h="244121">
                <a:tc>
                  <a:txBody>
                    <a:bodyPr/>
                    <a:lstStyle/>
                    <a:p>
                      <a:pPr marL="0" marR="0" algn="ctr" defTabSz="457189" rtl="0" eaLnBrk="1" latinLnBrk="0" hangingPunct="1">
                        <a:lnSpc>
                          <a:spcPct val="107000"/>
                        </a:lnSpc>
                        <a:spcBef>
                          <a:spcPts val="0"/>
                        </a:spcBef>
                        <a:spcAft>
                          <a:spcPts val="0"/>
                        </a:spcAft>
                      </a:pPr>
                      <a:r>
                        <a:rPr lang="en-CA" sz="1200" b="1" kern="1200" dirty="0">
                          <a:solidFill>
                            <a:schemeClr val="bg1"/>
                          </a:solidFill>
                          <a:effectLst/>
                        </a:rPr>
                        <a:t>Domain</a:t>
                      </a:r>
                      <a:endParaRPr lang="en-CA" sz="1200" b="1" kern="1200" dirty="0">
                        <a:solidFill>
                          <a:schemeClr val="bg1"/>
                        </a:solidFill>
                        <a:effectLst/>
                        <a:latin typeface="+mn-lt"/>
                        <a:ea typeface="+mn-ea"/>
                        <a:cs typeface="+mn-cs"/>
                      </a:endParaRPr>
                    </a:p>
                  </a:txBody>
                  <a:tcPr marL="56352" marR="56352" marT="0" marB="0">
                    <a:solidFill>
                      <a:srgbClr val="00B2A9"/>
                    </a:solidFill>
                  </a:tcPr>
                </a:tc>
                <a:tc>
                  <a:txBody>
                    <a:bodyPr/>
                    <a:lstStyle/>
                    <a:p>
                      <a:pPr marL="0" marR="0" algn="ctr" defTabSz="457189" rtl="0" eaLnBrk="1" latinLnBrk="0" hangingPunct="1">
                        <a:lnSpc>
                          <a:spcPct val="107000"/>
                        </a:lnSpc>
                        <a:spcBef>
                          <a:spcPts val="0"/>
                        </a:spcBef>
                        <a:spcAft>
                          <a:spcPts val="0"/>
                        </a:spcAft>
                      </a:pPr>
                      <a:r>
                        <a:rPr lang="en-CA" sz="1200" b="1" kern="1200" dirty="0">
                          <a:solidFill>
                            <a:schemeClr val="bg1"/>
                          </a:solidFill>
                          <a:effectLst/>
                        </a:rPr>
                        <a:t>Recommendation</a:t>
                      </a:r>
                      <a:endParaRPr lang="en-CA" sz="1200" b="1" kern="1200" dirty="0">
                        <a:solidFill>
                          <a:schemeClr val="bg1"/>
                        </a:solidFill>
                        <a:effectLst/>
                        <a:latin typeface="+mn-lt"/>
                        <a:ea typeface="+mn-ea"/>
                        <a:cs typeface="+mn-cs"/>
                      </a:endParaRPr>
                    </a:p>
                  </a:txBody>
                  <a:tcPr marL="56352" marR="56352" marT="0" marB="0">
                    <a:solidFill>
                      <a:srgbClr val="00B2A9"/>
                    </a:solidFill>
                  </a:tcPr>
                </a:tc>
                <a:tc>
                  <a:txBody>
                    <a:bodyPr/>
                    <a:lstStyle/>
                    <a:p>
                      <a:pPr marL="0" marR="0" algn="ctr" defTabSz="457189" rtl="0" eaLnBrk="1" latinLnBrk="0" hangingPunct="1">
                        <a:lnSpc>
                          <a:spcPct val="107000"/>
                        </a:lnSpc>
                        <a:spcBef>
                          <a:spcPts val="0"/>
                        </a:spcBef>
                        <a:spcAft>
                          <a:spcPts val="0"/>
                        </a:spcAft>
                      </a:pPr>
                      <a:r>
                        <a:rPr lang="en-CA" sz="1200" b="1" kern="1200" dirty="0">
                          <a:solidFill>
                            <a:schemeClr val="bg1"/>
                          </a:solidFill>
                          <a:effectLst/>
                        </a:rPr>
                        <a:t>Evidence</a:t>
                      </a:r>
                      <a:endParaRPr lang="en-CA" sz="1200" b="1" kern="1200" dirty="0">
                        <a:solidFill>
                          <a:schemeClr val="bg1"/>
                        </a:solidFill>
                        <a:effectLst/>
                        <a:latin typeface="+mn-lt"/>
                        <a:ea typeface="+mn-ea"/>
                        <a:cs typeface="+mn-cs"/>
                      </a:endParaRPr>
                    </a:p>
                  </a:txBody>
                  <a:tcPr marL="56352" marR="56352" marT="0" marB="0">
                    <a:solidFill>
                      <a:srgbClr val="00B2A9"/>
                    </a:solidFill>
                  </a:tcPr>
                </a:tc>
                <a:extLst>
                  <a:ext uri="{0D108BD9-81ED-4DB2-BD59-A6C34878D82A}">
                    <a16:rowId xmlns:a16="http://schemas.microsoft.com/office/drawing/2014/main" val="3574874516"/>
                  </a:ext>
                </a:extLst>
              </a:tr>
              <a:tr h="187560">
                <a:tc>
                  <a:txBody>
                    <a:bodyPr/>
                    <a:lstStyle/>
                    <a:p>
                      <a:pPr marL="0" marR="0" algn="l">
                        <a:lnSpc>
                          <a:spcPct val="107000"/>
                        </a:lnSpc>
                        <a:spcBef>
                          <a:spcPts val="0"/>
                        </a:spcBef>
                        <a:spcAft>
                          <a:spcPts val="0"/>
                        </a:spcAft>
                      </a:pPr>
                      <a:r>
                        <a:rPr lang="en-CA" sz="1050" dirty="0">
                          <a:effectLst/>
                        </a:rPr>
                        <a:t>Smoking- smoking cessation to prevent MACE and MALE</a:t>
                      </a:r>
                    </a:p>
                  </a:txBody>
                  <a:tcPr marL="56352" marR="56352" marT="0" marB="0">
                    <a:noFill/>
                  </a:tcPr>
                </a:tc>
                <a:tc>
                  <a:txBody>
                    <a:bodyPr/>
                    <a:lstStyle/>
                    <a:p>
                      <a:pPr marL="0" marR="0" algn="ctr">
                        <a:lnSpc>
                          <a:spcPct val="107000"/>
                        </a:lnSpc>
                        <a:spcBef>
                          <a:spcPts val="0"/>
                        </a:spcBef>
                        <a:spcAft>
                          <a:spcPts val="0"/>
                        </a:spcAft>
                      </a:pPr>
                      <a:r>
                        <a:rPr lang="en-CA" sz="1050" b="1" dirty="0">
                          <a:effectLst/>
                        </a:rPr>
                        <a:t>Strong</a:t>
                      </a:r>
                    </a:p>
                  </a:txBody>
                  <a:tcPr marL="56352" marR="56352" marT="0" marB="0">
                    <a:solidFill>
                      <a:schemeClr val="accent3">
                        <a:lumMod val="40000"/>
                        <a:lumOff val="60000"/>
                      </a:schemeClr>
                    </a:solidFill>
                  </a:tcPr>
                </a:tc>
                <a:tc>
                  <a:txBody>
                    <a:bodyPr/>
                    <a:lstStyle/>
                    <a:p>
                      <a:pPr marL="0" marR="0" algn="ctr">
                        <a:lnSpc>
                          <a:spcPct val="107000"/>
                        </a:lnSpc>
                        <a:spcBef>
                          <a:spcPts val="0"/>
                        </a:spcBef>
                        <a:spcAft>
                          <a:spcPts val="0"/>
                        </a:spcAft>
                      </a:pPr>
                      <a:r>
                        <a:rPr lang="en-CA" sz="1050" b="1" kern="1200" dirty="0">
                          <a:solidFill>
                            <a:schemeClr val="tx1"/>
                          </a:solidFill>
                          <a:effectLst/>
                          <a:latin typeface="+mn-lt"/>
                          <a:ea typeface="+mn-ea"/>
                          <a:cs typeface="+mn-cs"/>
                        </a:rPr>
                        <a:t>Moderate</a:t>
                      </a:r>
                      <a:r>
                        <a:rPr lang="en-CA" sz="1050" b="1" dirty="0">
                          <a:effectLst/>
                        </a:rPr>
                        <a:t> Quality</a:t>
                      </a:r>
                    </a:p>
                  </a:txBody>
                  <a:tcPr marL="56352" marR="56352" marT="0" marB="0">
                    <a:solidFill>
                      <a:srgbClr val="00DED3"/>
                    </a:solidFill>
                  </a:tcPr>
                </a:tc>
                <a:extLst>
                  <a:ext uri="{0D108BD9-81ED-4DB2-BD59-A6C34878D82A}">
                    <a16:rowId xmlns:a16="http://schemas.microsoft.com/office/drawing/2014/main" val="2188519009"/>
                  </a:ext>
                </a:extLst>
              </a:tr>
              <a:tr h="187560">
                <a:tc>
                  <a:txBody>
                    <a:bodyPr/>
                    <a:lstStyle/>
                    <a:p>
                      <a:pPr marL="0" marR="0" algn="l">
                        <a:lnSpc>
                          <a:spcPct val="107000"/>
                        </a:lnSpc>
                        <a:spcBef>
                          <a:spcPts val="0"/>
                        </a:spcBef>
                        <a:spcAft>
                          <a:spcPts val="0"/>
                        </a:spcAft>
                      </a:pPr>
                      <a:r>
                        <a:rPr lang="en-CA" sz="1050">
                          <a:effectLst/>
                        </a:rPr>
                        <a:t>Smoking – intensive counselling, NRT, bupropion, vernicline</a:t>
                      </a:r>
                    </a:p>
                  </a:txBody>
                  <a:tcPr marL="56352" marR="56352" marT="0" marB="0">
                    <a:noFill/>
                  </a:tcPr>
                </a:tc>
                <a:tc>
                  <a:txBody>
                    <a:bodyPr/>
                    <a:lstStyle/>
                    <a:p>
                      <a:pPr marL="0" marR="0" algn="ctr">
                        <a:lnSpc>
                          <a:spcPct val="107000"/>
                        </a:lnSpc>
                        <a:spcBef>
                          <a:spcPts val="0"/>
                        </a:spcBef>
                        <a:spcAft>
                          <a:spcPts val="0"/>
                        </a:spcAft>
                      </a:pPr>
                      <a:r>
                        <a:rPr lang="en-CA" sz="1050" b="1" dirty="0">
                          <a:effectLst/>
                        </a:rPr>
                        <a:t>Strong</a:t>
                      </a:r>
                    </a:p>
                  </a:txBody>
                  <a:tcPr marL="56352" marR="56352" marT="0" marB="0">
                    <a:solidFill>
                      <a:schemeClr val="accent3">
                        <a:lumMod val="40000"/>
                        <a:lumOff val="60000"/>
                      </a:schemeClr>
                    </a:solidFill>
                  </a:tcPr>
                </a:tc>
                <a:tc>
                  <a:txBody>
                    <a:bodyPr/>
                    <a:lstStyle/>
                    <a:p>
                      <a:pPr marL="0" marR="0" algn="ctr">
                        <a:lnSpc>
                          <a:spcPct val="107000"/>
                        </a:lnSpc>
                        <a:spcBef>
                          <a:spcPts val="0"/>
                        </a:spcBef>
                        <a:spcAft>
                          <a:spcPts val="0"/>
                        </a:spcAft>
                      </a:pPr>
                      <a:r>
                        <a:rPr lang="en-CA" sz="1050" b="1" dirty="0">
                          <a:solidFill>
                            <a:schemeClr val="bg1"/>
                          </a:solidFill>
                          <a:effectLst/>
                        </a:rPr>
                        <a:t>High Quality</a:t>
                      </a:r>
                    </a:p>
                  </a:txBody>
                  <a:tcPr marL="56352" marR="56352" marT="0" marB="0">
                    <a:solidFill>
                      <a:srgbClr val="00B2A9"/>
                    </a:solidFill>
                  </a:tcPr>
                </a:tc>
                <a:extLst>
                  <a:ext uri="{0D108BD9-81ED-4DB2-BD59-A6C34878D82A}">
                    <a16:rowId xmlns:a16="http://schemas.microsoft.com/office/drawing/2014/main" val="3938435491"/>
                  </a:ext>
                </a:extLst>
              </a:tr>
              <a:tr h="187560">
                <a:tc>
                  <a:txBody>
                    <a:bodyPr/>
                    <a:lstStyle/>
                    <a:p>
                      <a:pPr marL="0" marR="0" algn="l">
                        <a:lnSpc>
                          <a:spcPct val="107000"/>
                        </a:lnSpc>
                        <a:spcBef>
                          <a:spcPts val="0"/>
                        </a:spcBef>
                        <a:spcAft>
                          <a:spcPts val="0"/>
                        </a:spcAft>
                      </a:pPr>
                      <a:r>
                        <a:rPr lang="en-CA" sz="1050" dirty="0">
                          <a:effectLst/>
                        </a:rPr>
                        <a:t>Exercise – Supervised exercise or structured home-based; </a:t>
                      </a:r>
                      <a:r>
                        <a:rPr lang="en-CA" sz="1050" dirty="0" err="1">
                          <a:effectLst/>
                        </a:rPr>
                        <a:t>pref</a:t>
                      </a:r>
                      <a:r>
                        <a:rPr lang="en-CA" sz="1050" dirty="0">
                          <a:effectLst/>
                        </a:rPr>
                        <a:t> walking</a:t>
                      </a:r>
                    </a:p>
                  </a:txBody>
                  <a:tcPr marL="56352" marR="56352" marT="0" marB="0">
                    <a:noFill/>
                  </a:tcPr>
                </a:tc>
                <a:tc>
                  <a:txBody>
                    <a:bodyPr/>
                    <a:lstStyle/>
                    <a:p>
                      <a:pPr marL="0" marR="0" algn="ctr">
                        <a:lnSpc>
                          <a:spcPct val="107000"/>
                        </a:lnSpc>
                        <a:spcBef>
                          <a:spcPts val="0"/>
                        </a:spcBef>
                        <a:spcAft>
                          <a:spcPts val="0"/>
                        </a:spcAft>
                      </a:pPr>
                      <a:r>
                        <a:rPr lang="en-CA" sz="1050" b="1" dirty="0">
                          <a:effectLst/>
                        </a:rPr>
                        <a:t>Strong</a:t>
                      </a:r>
                    </a:p>
                  </a:txBody>
                  <a:tcPr marL="56352" marR="56352" marT="0" marB="0">
                    <a:solidFill>
                      <a:schemeClr val="accent3">
                        <a:lumMod val="40000"/>
                        <a:lumOff val="60000"/>
                      </a:schemeClr>
                    </a:solidFill>
                  </a:tcPr>
                </a:tc>
                <a:tc>
                  <a:txBody>
                    <a:bodyPr/>
                    <a:lstStyle/>
                    <a:p>
                      <a:pPr marL="0" marR="0" algn="ctr">
                        <a:lnSpc>
                          <a:spcPct val="107000"/>
                        </a:lnSpc>
                        <a:spcBef>
                          <a:spcPts val="0"/>
                        </a:spcBef>
                        <a:spcAft>
                          <a:spcPts val="0"/>
                        </a:spcAft>
                      </a:pPr>
                      <a:r>
                        <a:rPr lang="en-CA" sz="1050" b="1" dirty="0">
                          <a:solidFill>
                            <a:schemeClr val="bg1"/>
                          </a:solidFill>
                          <a:effectLst/>
                        </a:rPr>
                        <a:t>High-Quality</a:t>
                      </a:r>
                    </a:p>
                  </a:txBody>
                  <a:tcPr marL="56352" marR="56352" marT="0" marB="0">
                    <a:solidFill>
                      <a:srgbClr val="00B2A9"/>
                    </a:solidFill>
                  </a:tcPr>
                </a:tc>
                <a:extLst>
                  <a:ext uri="{0D108BD9-81ED-4DB2-BD59-A6C34878D82A}">
                    <a16:rowId xmlns:a16="http://schemas.microsoft.com/office/drawing/2014/main" val="3666874204"/>
                  </a:ext>
                </a:extLst>
              </a:tr>
              <a:tr h="187560">
                <a:tc>
                  <a:txBody>
                    <a:bodyPr/>
                    <a:lstStyle/>
                    <a:p>
                      <a:pPr marL="0" marR="0" algn="l">
                        <a:lnSpc>
                          <a:spcPct val="107000"/>
                        </a:lnSpc>
                        <a:spcBef>
                          <a:spcPts val="0"/>
                        </a:spcBef>
                        <a:spcAft>
                          <a:spcPts val="0"/>
                        </a:spcAft>
                      </a:pPr>
                      <a:r>
                        <a:rPr lang="en-CA" sz="1050" dirty="0">
                          <a:effectLst/>
                        </a:rPr>
                        <a:t>If can’t walk try alternative forms of exercise or resistance training</a:t>
                      </a:r>
                    </a:p>
                  </a:txBody>
                  <a:tcPr marL="56352" marR="56352" marT="0" marB="0">
                    <a:noFill/>
                  </a:tcPr>
                </a:tc>
                <a:tc>
                  <a:txBody>
                    <a:bodyPr/>
                    <a:lstStyle/>
                    <a:p>
                      <a:pPr marL="0" marR="0" algn="ctr">
                        <a:lnSpc>
                          <a:spcPct val="107000"/>
                        </a:lnSpc>
                        <a:spcBef>
                          <a:spcPts val="0"/>
                        </a:spcBef>
                        <a:spcAft>
                          <a:spcPts val="0"/>
                        </a:spcAft>
                      </a:pPr>
                      <a:r>
                        <a:rPr lang="en-CA" sz="1050" b="1" dirty="0">
                          <a:effectLst/>
                        </a:rPr>
                        <a:t>Weak</a:t>
                      </a:r>
                    </a:p>
                  </a:txBody>
                  <a:tcPr marL="56352" marR="56352" marT="0" marB="0">
                    <a:solidFill>
                      <a:schemeClr val="accent6">
                        <a:lumMod val="40000"/>
                        <a:lumOff val="60000"/>
                      </a:schemeClr>
                    </a:solidFill>
                  </a:tcPr>
                </a:tc>
                <a:tc>
                  <a:txBody>
                    <a:bodyPr/>
                    <a:lstStyle/>
                    <a:p>
                      <a:pPr marL="0" marR="0" algn="ctr">
                        <a:lnSpc>
                          <a:spcPct val="107000"/>
                        </a:lnSpc>
                        <a:spcBef>
                          <a:spcPts val="0"/>
                        </a:spcBef>
                        <a:spcAft>
                          <a:spcPts val="0"/>
                        </a:spcAft>
                      </a:pPr>
                      <a:r>
                        <a:rPr lang="en-CA" sz="1050" b="1" kern="1200" dirty="0">
                          <a:solidFill>
                            <a:schemeClr val="tx1"/>
                          </a:solidFill>
                          <a:effectLst/>
                          <a:latin typeface="+mn-lt"/>
                          <a:ea typeface="+mn-ea"/>
                          <a:cs typeface="+mn-cs"/>
                        </a:rPr>
                        <a:t>Moderate-quality</a:t>
                      </a:r>
                    </a:p>
                  </a:txBody>
                  <a:tcPr marL="56352" marR="56352" marT="0" marB="0">
                    <a:solidFill>
                      <a:srgbClr val="00DED3"/>
                    </a:solidFill>
                  </a:tcPr>
                </a:tc>
                <a:extLst>
                  <a:ext uri="{0D108BD9-81ED-4DB2-BD59-A6C34878D82A}">
                    <a16:rowId xmlns:a16="http://schemas.microsoft.com/office/drawing/2014/main" val="3797002638"/>
                  </a:ext>
                </a:extLst>
              </a:tr>
              <a:tr h="238029">
                <a:tc>
                  <a:txBody>
                    <a:bodyPr/>
                    <a:lstStyle/>
                    <a:p>
                      <a:pPr algn="l" fontAlgn="b"/>
                      <a:r>
                        <a:rPr lang="en-US" sz="1050" b="1" u="none" strike="noStrike" dirty="0">
                          <a:solidFill>
                            <a:srgbClr val="000000"/>
                          </a:solidFill>
                          <a:effectLst/>
                        </a:rPr>
                        <a:t>  Glucose Control – Tight Glycemic control</a:t>
                      </a:r>
                      <a:endParaRPr lang="en-US" sz="1050" b="1" i="0" u="none" strike="noStrike" dirty="0">
                        <a:solidFill>
                          <a:srgbClr val="000000"/>
                        </a:solidFill>
                        <a:effectLst/>
                        <a:latin typeface="Calibri" panose="020F0502020204030204" pitchFamily="34" charset="0"/>
                      </a:endParaRPr>
                    </a:p>
                  </a:txBody>
                  <a:tcPr marL="6261" marR="6261" marT="6261" marB="37568">
                    <a:noFill/>
                  </a:tcPr>
                </a:tc>
                <a:tc>
                  <a:txBody>
                    <a:bodyPr/>
                    <a:lstStyle/>
                    <a:p>
                      <a:pPr marL="0" marR="0" algn="ctr">
                        <a:lnSpc>
                          <a:spcPct val="107000"/>
                        </a:lnSpc>
                        <a:spcBef>
                          <a:spcPts val="0"/>
                        </a:spcBef>
                        <a:spcAft>
                          <a:spcPts val="0"/>
                        </a:spcAft>
                      </a:pPr>
                      <a:r>
                        <a:rPr lang="en-CA" sz="1050" b="1" dirty="0">
                          <a:effectLst/>
                        </a:rPr>
                        <a:t>Weak</a:t>
                      </a:r>
                    </a:p>
                  </a:txBody>
                  <a:tcPr marL="56352" marR="56352" marT="0" marB="0">
                    <a:solidFill>
                      <a:schemeClr val="accent6">
                        <a:lumMod val="40000"/>
                        <a:lumOff val="60000"/>
                      </a:schemeClr>
                    </a:solidFill>
                  </a:tcPr>
                </a:tc>
                <a:tc>
                  <a:txBody>
                    <a:bodyPr/>
                    <a:lstStyle/>
                    <a:p>
                      <a:pPr marL="0" marR="0" algn="ctr">
                        <a:lnSpc>
                          <a:spcPct val="107000"/>
                        </a:lnSpc>
                        <a:spcBef>
                          <a:spcPts val="0"/>
                        </a:spcBef>
                        <a:spcAft>
                          <a:spcPts val="0"/>
                        </a:spcAft>
                      </a:pPr>
                      <a:r>
                        <a:rPr lang="en-CA" sz="1050" b="1" dirty="0">
                          <a:solidFill>
                            <a:schemeClr val="tx1"/>
                          </a:solidFill>
                          <a:effectLst/>
                        </a:rPr>
                        <a:t>Low-Quality</a:t>
                      </a:r>
                    </a:p>
                  </a:txBody>
                  <a:tcPr marL="56352" marR="56352" marT="0" marB="0">
                    <a:solidFill>
                      <a:srgbClr val="B3E8E2"/>
                    </a:solidFill>
                  </a:tcPr>
                </a:tc>
                <a:extLst>
                  <a:ext uri="{0D108BD9-81ED-4DB2-BD59-A6C34878D82A}">
                    <a16:rowId xmlns:a16="http://schemas.microsoft.com/office/drawing/2014/main" val="2750190599"/>
                  </a:ext>
                </a:extLst>
              </a:tr>
              <a:tr h="238029">
                <a:tc>
                  <a:txBody>
                    <a:bodyPr/>
                    <a:lstStyle/>
                    <a:p>
                      <a:pPr marL="0" indent="0" algn="l" fontAlgn="b"/>
                      <a:r>
                        <a:rPr lang="en-US" sz="1050" b="1" u="none" strike="noStrike" dirty="0">
                          <a:solidFill>
                            <a:srgbClr val="000000"/>
                          </a:solidFill>
                          <a:effectLst/>
                        </a:rPr>
                        <a:t>  SGLT-2 inhibitor in PAD for MACE</a:t>
                      </a:r>
                      <a:endParaRPr lang="en-US" sz="1050" b="1" i="0" u="none" strike="noStrike" dirty="0">
                        <a:solidFill>
                          <a:srgbClr val="000000"/>
                        </a:solidFill>
                        <a:effectLst/>
                        <a:latin typeface="Calibri" panose="020F0502020204030204" pitchFamily="34" charset="0"/>
                      </a:endParaRPr>
                    </a:p>
                  </a:txBody>
                  <a:tcPr marL="6261" marR="6261" marT="6261" marB="37568">
                    <a:noFill/>
                  </a:tcPr>
                </a:tc>
                <a:tc>
                  <a:txBody>
                    <a:bodyPr/>
                    <a:lstStyle/>
                    <a:p>
                      <a:pPr marL="0" marR="0" algn="ctr">
                        <a:lnSpc>
                          <a:spcPct val="107000"/>
                        </a:lnSpc>
                        <a:spcBef>
                          <a:spcPts val="0"/>
                        </a:spcBef>
                        <a:spcAft>
                          <a:spcPts val="0"/>
                        </a:spcAft>
                      </a:pPr>
                      <a:r>
                        <a:rPr lang="en-CA" sz="1050" b="1" dirty="0">
                          <a:effectLst/>
                        </a:rPr>
                        <a:t>Strong</a:t>
                      </a:r>
                    </a:p>
                  </a:txBody>
                  <a:tcPr marL="56352" marR="56352" marT="0" marB="0">
                    <a:solidFill>
                      <a:schemeClr val="accent3">
                        <a:lumMod val="40000"/>
                        <a:lumOff val="60000"/>
                      </a:schemeClr>
                    </a:solidFill>
                  </a:tcPr>
                </a:tc>
                <a:tc>
                  <a:txBody>
                    <a:bodyPr/>
                    <a:lstStyle/>
                    <a:p>
                      <a:pPr marL="0" marR="0" algn="ctr">
                        <a:lnSpc>
                          <a:spcPct val="107000"/>
                        </a:lnSpc>
                        <a:spcBef>
                          <a:spcPts val="0"/>
                        </a:spcBef>
                        <a:spcAft>
                          <a:spcPts val="0"/>
                        </a:spcAft>
                      </a:pPr>
                      <a:r>
                        <a:rPr lang="en-CA" sz="1050" b="1" dirty="0">
                          <a:solidFill>
                            <a:schemeClr val="bg1"/>
                          </a:solidFill>
                          <a:effectLst/>
                        </a:rPr>
                        <a:t>High-Quality</a:t>
                      </a:r>
                    </a:p>
                  </a:txBody>
                  <a:tcPr marL="56352" marR="56352" marT="0" marB="0">
                    <a:solidFill>
                      <a:srgbClr val="00B2A9"/>
                    </a:solidFill>
                  </a:tcPr>
                </a:tc>
                <a:extLst>
                  <a:ext uri="{0D108BD9-81ED-4DB2-BD59-A6C34878D82A}">
                    <a16:rowId xmlns:a16="http://schemas.microsoft.com/office/drawing/2014/main" val="3485700675"/>
                  </a:ext>
                </a:extLst>
              </a:tr>
              <a:tr h="238029">
                <a:tc>
                  <a:txBody>
                    <a:bodyPr/>
                    <a:lstStyle/>
                    <a:p>
                      <a:pPr algn="l" fontAlgn="b"/>
                      <a:r>
                        <a:rPr lang="en-US" sz="1050" b="1" u="none" strike="noStrike" dirty="0">
                          <a:solidFill>
                            <a:srgbClr val="000000"/>
                          </a:solidFill>
                          <a:effectLst/>
                        </a:rPr>
                        <a:t>  PAD and diabetes use GLP-1 or DPP-4</a:t>
                      </a:r>
                      <a:endParaRPr lang="en-US" sz="1050" b="1" i="0" u="none" strike="noStrike" dirty="0">
                        <a:solidFill>
                          <a:srgbClr val="000000"/>
                        </a:solidFill>
                        <a:effectLst/>
                        <a:latin typeface="Calibri" panose="020F0502020204030204" pitchFamily="34" charset="0"/>
                      </a:endParaRPr>
                    </a:p>
                  </a:txBody>
                  <a:tcPr marL="6261" marR="6261" marT="6261" marB="37568">
                    <a:noFill/>
                  </a:tcPr>
                </a:tc>
                <a:tc>
                  <a:txBody>
                    <a:bodyPr/>
                    <a:lstStyle/>
                    <a:p>
                      <a:pPr marL="0" marR="0" algn="ctr">
                        <a:lnSpc>
                          <a:spcPct val="107000"/>
                        </a:lnSpc>
                        <a:spcBef>
                          <a:spcPts val="0"/>
                        </a:spcBef>
                        <a:spcAft>
                          <a:spcPts val="0"/>
                        </a:spcAft>
                      </a:pPr>
                      <a:r>
                        <a:rPr lang="en-CA" sz="1050" b="1" dirty="0">
                          <a:effectLst/>
                        </a:rPr>
                        <a:t>Weak</a:t>
                      </a:r>
                    </a:p>
                  </a:txBody>
                  <a:tcPr marL="56352" marR="56352" marT="0" marB="0">
                    <a:solidFill>
                      <a:schemeClr val="accent6">
                        <a:lumMod val="40000"/>
                        <a:lumOff val="60000"/>
                      </a:schemeClr>
                    </a:solidFill>
                  </a:tcPr>
                </a:tc>
                <a:tc>
                  <a:txBody>
                    <a:bodyPr/>
                    <a:lstStyle/>
                    <a:p>
                      <a:pPr marL="0" marR="0" algn="ctr">
                        <a:lnSpc>
                          <a:spcPct val="107000"/>
                        </a:lnSpc>
                        <a:spcBef>
                          <a:spcPts val="0"/>
                        </a:spcBef>
                        <a:spcAft>
                          <a:spcPts val="0"/>
                        </a:spcAft>
                      </a:pPr>
                      <a:r>
                        <a:rPr lang="en-CA" sz="1050" b="1" dirty="0">
                          <a:solidFill>
                            <a:schemeClr val="tx1"/>
                          </a:solidFill>
                          <a:effectLst/>
                        </a:rPr>
                        <a:t>Low-Quality</a:t>
                      </a:r>
                    </a:p>
                  </a:txBody>
                  <a:tcPr marL="56352" marR="56352" marT="0" marB="0">
                    <a:solidFill>
                      <a:srgbClr val="B3E8E2"/>
                    </a:solidFill>
                  </a:tcPr>
                </a:tc>
                <a:extLst>
                  <a:ext uri="{0D108BD9-81ED-4DB2-BD59-A6C34878D82A}">
                    <a16:rowId xmlns:a16="http://schemas.microsoft.com/office/drawing/2014/main" val="1351805885"/>
                  </a:ext>
                </a:extLst>
              </a:tr>
              <a:tr h="238029">
                <a:tc>
                  <a:txBody>
                    <a:bodyPr/>
                    <a:lstStyle/>
                    <a:p>
                      <a:pPr algn="l" fontAlgn="b"/>
                      <a:r>
                        <a:rPr lang="en-US" sz="1050" b="1" u="none" strike="noStrike">
                          <a:solidFill>
                            <a:srgbClr val="000000"/>
                          </a:solidFill>
                          <a:effectLst/>
                        </a:rPr>
                        <a:t>  Blood Pressure Management – Use ACE or ARB as first choice</a:t>
                      </a:r>
                      <a:endParaRPr lang="en-US" sz="1050" b="1" i="0" u="none" strike="noStrike">
                        <a:solidFill>
                          <a:srgbClr val="000000"/>
                        </a:solidFill>
                        <a:effectLst/>
                        <a:latin typeface="Calibri" panose="020F0502020204030204" pitchFamily="34" charset="0"/>
                      </a:endParaRPr>
                    </a:p>
                  </a:txBody>
                  <a:tcPr marL="6261" marR="6261" marT="6261" marB="37568">
                    <a:noFill/>
                  </a:tcPr>
                </a:tc>
                <a:tc>
                  <a:txBody>
                    <a:bodyPr/>
                    <a:lstStyle/>
                    <a:p>
                      <a:pPr marL="0" marR="0" algn="ctr">
                        <a:lnSpc>
                          <a:spcPct val="107000"/>
                        </a:lnSpc>
                        <a:spcBef>
                          <a:spcPts val="0"/>
                        </a:spcBef>
                        <a:spcAft>
                          <a:spcPts val="0"/>
                        </a:spcAft>
                      </a:pPr>
                      <a:r>
                        <a:rPr lang="en-CA" sz="1050" b="1" dirty="0">
                          <a:effectLst/>
                        </a:rPr>
                        <a:t>Strong </a:t>
                      </a:r>
                    </a:p>
                  </a:txBody>
                  <a:tcPr marL="56352" marR="56352" marT="0" marB="0">
                    <a:solidFill>
                      <a:schemeClr val="accent3">
                        <a:lumMod val="40000"/>
                        <a:lumOff val="60000"/>
                      </a:schemeClr>
                    </a:solidFill>
                  </a:tcPr>
                </a:tc>
                <a:tc>
                  <a:txBody>
                    <a:bodyPr/>
                    <a:lstStyle/>
                    <a:p>
                      <a:pPr marL="0" marR="0" algn="ctr">
                        <a:lnSpc>
                          <a:spcPct val="107000"/>
                        </a:lnSpc>
                        <a:spcBef>
                          <a:spcPts val="0"/>
                        </a:spcBef>
                        <a:spcAft>
                          <a:spcPts val="0"/>
                        </a:spcAft>
                      </a:pPr>
                      <a:r>
                        <a:rPr lang="en-CA" sz="1050" b="1" dirty="0">
                          <a:solidFill>
                            <a:schemeClr val="tx1"/>
                          </a:solidFill>
                          <a:effectLst/>
                        </a:rPr>
                        <a:t>Moderate-Quality</a:t>
                      </a:r>
                    </a:p>
                  </a:txBody>
                  <a:tcPr marL="56352" marR="56352" marT="0" marB="0">
                    <a:solidFill>
                      <a:srgbClr val="00DED3"/>
                    </a:solidFill>
                  </a:tcPr>
                </a:tc>
                <a:extLst>
                  <a:ext uri="{0D108BD9-81ED-4DB2-BD59-A6C34878D82A}">
                    <a16:rowId xmlns:a16="http://schemas.microsoft.com/office/drawing/2014/main" val="4204269798"/>
                  </a:ext>
                </a:extLst>
              </a:tr>
              <a:tr h="238029">
                <a:tc>
                  <a:txBody>
                    <a:bodyPr/>
                    <a:lstStyle/>
                    <a:p>
                      <a:pPr algn="l" fontAlgn="b"/>
                      <a:r>
                        <a:rPr lang="en-US" sz="1050" b="1" u="none" strike="noStrike">
                          <a:solidFill>
                            <a:srgbClr val="000000"/>
                          </a:solidFill>
                          <a:effectLst/>
                        </a:rPr>
                        <a:t>  Lipid Lowering – Statin + ezetimibe, +PCSK-9i</a:t>
                      </a:r>
                      <a:endParaRPr lang="en-US" sz="1050" b="1" i="0" u="none" strike="noStrike">
                        <a:solidFill>
                          <a:srgbClr val="000000"/>
                        </a:solidFill>
                        <a:effectLst/>
                        <a:latin typeface="Calibri" panose="020F0502020204030204" pitchFamily="34" charset="0"/>
                      </a:endParaRPr>
                    </a:p>
                  </a:txBody>
                  <a:tcPr marL="6261" marR="6261" marT="6261" marB="37568">
                    <a:noFill/>
                  </a:tcPr>
                </a:tc>
                <a:tc>
                  <a:txBody>
                    <a:bodyPr/>
                    <a:lstStyle/>
                    <a:p>
                      <a:pPr marL="0" marR="0" algn="ctr">
                        <a:lnSpc>
                          <a:spcPct val="107000"/>
                        </a:lnSpc>
                        <a:spcBef>
                          <a:spcPts val="0"/>
                        </a:spcBef>
                        <a:spcAft>
                          <a:spcPts val="0"/>
                        </a:spcAft>
                      </a:pPr>
                      <a:r>
                        <a:rPr lang="en-CA" sz="1050" b="1" dirty="0">
                          <a:effectLst/>
                        </a:rPr>
                        <a:t>Strong</a:t>
                      </a:r>
                    </a:p>
                  </a:txBody>
                  <a:tcPr marL="56352" marR="56352" marT="0" marB="0">
                    <a:solidFill>
                      <a:schemeClr val="accent3">
                        <a:lumMod val="40000"/>
                        <a:lumOff val="60000"/>
                      </a:schemeClr>
                    </a:solidFill>
                  </a:tcPr>
                </a:tc>
                <a:tc>
                  <a:txBody>
                    <a:bodyPr/>
                    <a:lstStyle/>
                    <a:p>
                      <a:pPr marL="0" marR="0" algn="ctr">
                        <a:lnSpc>
                          <a:spcPct val="107000"/>
                        </a:lnSpc>
                        <a:spcBef>
                          <a:spcPts val="0"/>
                        </a:spcBef>
                        <a:spcAft>
                          <a:spcPts val="0"/>
                        </a:spcAft>
                      </a:pPr>
                      <a:r>
                        <a:rPr lang="en-CA" sz="1050" b="1" dirty="0">
                          <a:solidFill>
                            <a:schemeClr val="bg1"/>
                          </a:solidFill>
                          <a:effectLst/>
                        </a:rPr>
                        <a:t>High-Quality</a:t>
                      </a:r>
                    </a:p>
                  </a:txBody>
                  <a:tcPr marL="56352" marR="56352" marT="0" marB="0">
                    <a:solidFill>
                      <a:srgbClr val="00B2A9"/>
                    </a:solidFill>
                  </a:tcPr>
                </a:tc>
                <a:extLst>
                  <a:ext uri="{0D108BD9-81ED-4DB2-BD59-A6C34878D82A}">
                    <a16:rowId xmlns:a16="http://schemas.microsoft.com/office/drawing/2014/main" val="1947410909"/>
                  </a:ext>
                </a:extLst>
              </a:tr>
              <a:tr h="238029">
                <a:tc>
                  <a:txBody>
                    <a:bodyPr/>
                    <a:lstStyle/>
                    <a:p>
                      <a:pPr algn="l" fontAlgn="b"/>
                      <a:r>
                        <a:rPr lang="en-US" sz="1050" b="1" u="none" strike="noStrike">
                          <a:solidFill>
                            <a:srgbClr val="000000"/>
                          </a:solidFill>
                          <a:effectLst/>
                        </a:rPr>
                        <a:t>  Maximal statin with elevated triglycerides add Highly purified fish oil.</a:t>
                      </a:r>
                      <a:endParaRPr lang="en-US" sz="1050" b="1" i="0" u="none" strike="noStrike">
                        <a:solidFill>
                          <a:srgbClr val="000000"/>
                        </a:solidFill>
                        <a:effectLst/>
                        <a:latin typeface="Calibri" panose="020F0502020204030204" pitchFamily="34" charset="0"/>
                      </a:endParaRPr>
                    </a:p>
                  </a:txBody>
                  <a:tcPr marL="6261" marR="6261" marT="6261" marB="37568">
                    <a:noFill/>
                  </a:tcPr>
                </a:tc>
                <a:tc>
                  <a:txBody>
                    <a:bodyPr/>
                    <a:lstStyle/>
                    <a:p>
                      <a:pPr marL="0" marR="0" algn="ctr">
                        <a:lnSpc>
                          <a:spcPct val="107000"/>
                        </a:lnSpc>
                        <a:spcBef>
                          <a:spcPts val="0"/>
                        </a:spcBef>
                        <a:spcAft>
                          <a:spcPts val="0"/>
                        </a:spcAft>
                      </a:pPr>
                      <a:r>
                        <a:rPr lang="en-CA" sz="1050" b="1" dirty="0">
                          <a:effectLst/>
                        </a:rPr>
                        <a:t>Strong</a:t>
                      </a:r>
                    </a:p>
                  </a:txBody>
                  <a:tcPr marL="56352" marR="56352" marT="0" marB="0">
                    <a:solidFill>
                      <a:schemeClr val="accent3">
                        <a:lumMod val="40000"/>
                        <a:lumOff val="60000"/>
                      </a:schemeClr>
                    </a:solidFill>
                  </a:tcPr>
                </a:tc>
                <a:tc>
                  <a:txBody>
                    <a:bodyPr/>
                    <a:lstStyle/>
                    <a:p>
                      <a:pPr marL="0" marR="0" algn="ctr">
                        <a:lnSpc>
                          <a:spcPct val="107000"/>
                        </a:lnSpc>
                        <a:spcBef>
                          <a:spcPts val="0"/>
                        </a:spcBef>
                        <a:spcAft>
                          <a:spcPts val="0"/>
                        </a:spcAft>
                      </a:pPr>
                      <a:r>
                        <a:rPr lang="en-CA" sz="1050" b="1" dirty="0">
                          <a:solidFill>
                            <a:schemeClr val="tx1"/>
                          </a:solidFill>
                          <a:effectLst/>
                        </a:rPr>
                        <a:t>Moderate-Quality</a:t>
                      </a:r>
                    </a:p>
                  </a:txBody>
                  <a:tcPr marL="56352" marR="56352" marT="0" marB="0">
                    <a:solidFill>
                      <a:srgbClr val="00DED3"/>
                    </a:solidFill>
                  </a:tcPr>
                </a:tc>
                <a:extLst>
                  <a:ext uri="{0D108BD9-81ED-4DB2-BD59-A6C34878D82A}">
                    <a16:rowId xmlns:a16="http://schemas.microsoft.com/office/drawing/2014/main" val="910321138"/>
                  </a:ext>
                </a:extLst>
              </a:tr>
              <a:tr h="376529">
                <a:tc>
                  <a:txBody>
                    <a:bodyPr/>
                    <a:lstStyle/>
                    <a:p>
                      <a:pPr marL="0" marR="0" algn="l">
                        <a:lnSpc>
                          <a:spcPct val="107000"/>
                        </a:lnSpc>
                        <a:spcBef>
                          <a:spcPts val="0"/>
                        </a:spcBef>
                        <a:spcAft>
                          <a:spcPts val="0"/>
                        </a:spcAft>
                      </a:pPr>
                      <a:r>
                        <a:rPr lang="en-CA" sz="1050" dirty="0">
                          <a:effectLst/>
                        </a:rPr>
                        <a:t>Dual pathway inhibition: Aspirin and low dose rivaroxaban for symptomatic LEPAD with high risk features (if low bleeding risk)</a:t>
                      </a:r>
                    </a:p>
                  </a:txBody>
                  <a:tcPr marL="56352" marR="56352" marT="0" marB="0">
                    <a:noFill/>
                  </a:tcPr>
                </a:tc>
                <a:tc>
                  <a:txBody>
                    <a:bodyPr/>
                    <a:lstStyle/>
                    <a:p>
                      <a:pPr marL="0" marR="0" algn="ctr">
                        <a:lnSpc>
                          <a:spcPct val="107000"/>
                        </a:lnSpc>
                        <a:spcBef>
                          <a:spcPts val="0"/>
                        </a:spcBef>
                        <a:spcAft>
                          <a:spcPts val="0"/>
                        </a:spcAft>
                      </a:pPr>
                      <a:r>
                        <a:rPr lang="en-CA" sz="1050" b="1" dirty="0">
                          <a:effectLst/>
                        </a:rPr>
                        <a:t>Strong</a:t>
                      </a:r>
                    </a:p>
                  </a:txBody>
                  <a:tcPr marL="56352" marR="56352" marT="0" marB="0">
                    <a:solidFill>
                      <a:schemeClr val="accent3">
                        <a:lumMod val="40000"/>
                        <a:lumOff val="60000"/>
                      </a:schemeClr>
                    </a:solidFill>
                  </a:tcPr>
                </a:tc>
                <a:tc>
                  <a:txBody>
                    <a:bodyPr/>
                    <a:lstStyle/>
                    <a:p>
                      <a:pPr marL="0" marR="0" algn="ctr">
                        <a:lnSpc>
                          <a:spcPct val="107000"/>
                        </a:lnSpc>
                        <a:spcBef>
                          <a:spcPts val="0"/>
                        </a:spcBef>
                        <a:spcAft>
                          <a:spcPts val="0"/>
                        </a:spcAft>
                      </a:pPr>
                      <a:r>
                        <a:rPr lang="en-CA" sz="1050" b="1" dirty="0">
                          <a:solidFill>
                            <a:schemeClr val="bg1"/>
                          </a:solidFill>
                          <a:effectLst/>
                        </a:rPr>
                        <a:t>High-Quality</a:t>
                      </a:r>
                    </a:p>
                  </a:txBody>
                  <a:tcPr marL="56352" marR="56352" marT="0" marB="0">
                    <a:solidFill>
                      <a:srgbClr val="00B2A9"/>
                    </a:solidFill>
                  </a:tcPr>
                </a:tc>
                <a:extLst>
                  <a:ext uri="{0D108BD9-81ED-4DB2-BD59-A6C34878D82A}">
                    <a16:rowId xmlns:a16="http://schemas.microsoft.com/office/drawing/2014/main" val="3107387845"/>
                  </a:ext>
                </a:extLst>
              </a:tr>
              <a:tr h="187560">
                <a:tc>
                  <a:txBody>
                    <a:bodyPr/>
                    <a:lstStyle/>
                    <a:p>
                      <a:pPr marL="0" marR="0" algn="l">
                        <a:lnSpc>
                          <a:spcPct val="107000"/>
                        </a:lnSpc>
                        <a:spcBef>
                          <a:spcPts val="0"/>
                        </a:spcBef>
                        <a:spcAft>
                          <a:spcPts val="0"/>
                        </a:spcAft>
                      </a:pPr>
                      <a:r>
                        <a:rPr lang="en-CA" sz="1050">
                          <a:effectLst/>
                        </a:rPr>
                        <a:t>Dual pathway inhibition or SAPT for low risk symptomatic PAD (if low bleeding risk)</a:t>
                      </a:r>
                    </a:p>
                  </a:txBody>
                  <a:tcPr marL="56352" marR="56352" marT="0" marB="0">
                    <a:noFill/>
                  </a:tcPr>
                </a:tc>
                <a:tc>
                  <a:txBody>
                    <a:bodyPr/>
                    <a:lstStyle/>
                    <a:p>
                      <a:pPr marL="0" marR="0" algn="ctr">
                        <a:lnSpc>
                          <a:spcPct val="107000"/>
                        </a:lnSpc>
                        <a:spcBef>
                          <a:spcPts val="0"/>
                        </a:spcBef>
                        <a:spcAft>
                          <a:spcPts val="0"/>
                        </a:spcAft>
                      </a:pPr>
                      <a:r>
                        <a:rPr lang="en-CA" sz="1050" b="1" dirty="0">
                          <a:effectLst/>
                        </a:rPr>
                        <a:t>Strong</a:t>
                      </a:r>
                    </a:p>
                  </a:txBody>
                  <a:tcPr marL="56352" marR="56352" marT="0" marB="0">
                    <a:solidFill>
                      <a:schemeClr val="accent3">
                        <a:lumMod val="40000"/>
                        <a:lumOff val="60000"/>
                      </a:schemeClr>
                    </a:solidFill>
                  </a:tcPr>
                </a:tc>
                <a:tc>
                  <a:txBody>
                    <a:bodyPr/>
                    <a:lstStyle/>
                    <a:p>
                      <a:pPr marL="0" marR="0" algn="ctr">
                        <a:lnSpc>
                          <a:spcPct val="107000"/>
                        </a:lnSpc>
                        <a:spcBef>
                          <a:spcPts val="0"/>
                        </a:spcBef>
                        <a:spcAft>
                          <a:spcPts val="0"/>
                        </a:spcAft>
                      </a:pPr>
                      <a:r>
                        <a:rPr lang="en-CA" sz="1050" b="1" dirty="0">
                          <a:solidFill>
                            <a:schemeClr val="bg1"/>
                          </a:solidFill>
                          <a:effectLst/>
                        </a:rPr>
                        <a:t>High-Quality</a:t>
                      </a:r>
                    </a:p>
                  </a:txBody>
                  <a:tcPr marL="56352" marR="56352" marT="0" marB="0">
                    <a:solidFill>
                      <a:srgbClr val="00B2A9"/>
                    </a:solidFill>
                  </a:tcPr>
                </a:tc>
                <a:extLst>
                  <a:ext uri="{0D108BD9-81ED-4DB2-BD59-A6C34878D82A}">
                    <a16:rowId xmlns:a16="http://schemas.microsoft.com/office/drawing/2014/main" val="1775169547"/>
                  </a:ext>
                </a:extLst>
              </a:tr>
              <a:tr h="187560">
                <a:tc>
                  <a:txBody>
                    <a:bodyPr/>
                    <a:lstStyle/>
                    <a:p>
                      <a:pPr marL="0" marR="0" algn="l">
                        <a:lnSpc>
                          <a:spcPct val="107000"/>
                        </a:lnSpc>
                        <a:spcBef>
                          <a:spcPts val="0"/>
                        </a:spcBef>
                        <a:spcAft>
                          <a:spcPts val="0"/>
                        </a:spcAft>
                      </a:pPr>
                      <a:r>
                        <a:rPr lang="en-CA" sz="1050" dirty="0">
                          <a:effectLst/>
                        </a:rPr>
                        <a:t>OAC and AP for PAD</a:t>
                      </a:r>
                    </a:p>
                  </a:txBody>
                  <a:tcPr marL="56352" marR="56352" marT="0" marB="0">
                    <a:noFill/>
                  </a:tcPr>
                </a:tc>
                <a:tc>
                  <a:txBody>
                    <a:bodyPr/>
                    <a:lstStyle/>
                    <a:p>
                      <a:pPr marL="0" marR="0" algn="ctr">
                        <a:lnSpc>
                          <a:spcPct val="107000"/>
                        </a:lnSpc>
                        <a:spcBef>
                          <a:spcPts val="0"/>
                        </a:spcBef>
                        <a:spcAft>
                          <a:spcPts val="0"/>
                        </a:spcAft>
                      </a:pPr>
                      <a:r>
                        <a:rPr lang="en-CA" sz="1050" b="1" dirty="0">
                          <a:effectLst/>
                        </a:rPr>
                        <a:t>Strong</a:t>
                      </a:r>
                    </a:p>
                  </a:txBody>
                  <a:tcPr marL="56352" marR="56352" marT="0" marB="0">
                    <a:solidFill>
                      <a:schemeClr val="accent3">
                        <a:lumMod val="40000"/>
                        <a:lumOff val="60000"/>
                      </a:schemeClr>
                    </a:solidFill>
                  </a:tcPr>
                </a:tc>
                <a:tc>
                  <a:txBody>
                    <a:bodyPr/>
                    <a:lstStyle/>
                    <a:p>
                      <a:pPr marL="0" marR="0" algn="ctr">
                        <a:lnSpc>
                          <a:spcPct val="107000"/>
                        </a:lnSpc>
                        <a:spcBef>
                          <a:spcPts val="0"/>
                        </a:spcBef>
                        <a:spcAft>
                          <a:spcPts val="0"/>
                        </a:spcAft>
                      </a:pPr>
                      <a:r>
                        <a:rPr lang="en-CA" sz="1050" b="1" dirty="0">
                          <a:solidFill>
                            <a:schemeClr val="bg1"/>
                          </a:solidFill>
                          <a:effectLst/>
                        </a:rPr>
                        <a:t>High-Quality</a:t>
                      </a:r>
                    </a:p>
                  </a:txBody>
                  <a:tcPr marL="56352" marR="56352" marT="0" marB="0">
                    <a:solidFill>
                      <a:srgbClr val="00B2A9"/>
                    </a:solidFill>
                  </a:tcPr>
                </a:tc>
                <a:extLst>
                  <a:ext uri="{0D108BD9-81ED-4DB2-BD59-A6C34878D82A}">
                    <a16:rowId xmlns:a16="http://schemas.microsoft.com/office/drawing/2014/main" val="2786733469"/>
                  </a:ext>
                </a:extLst>
              </a:tr>
            </a:tbl>
          </a:graphicData>
        </a:graphic>
      </p:graphicFrame>
    </p:spTree>
    <p:extLst>
      <p:ext uri="{BB962C8B-B14F-4D97-AF65-F5344CB8AC3E}">
        <p14:creationId xmlns:p14="http://schemas.microsoft.com/office/powerpoint/2010/main" val="2602192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SMOKING</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Hassan Mir MD, FRCPC</a:t>
            </a:r>
          </a:p>
          <a:p>
            <a:r>
              <a:rPr lang="en-US" sz="2000" dirty="0"/>
              <a:t> </a:t>
            </a:r>
          </a:p>
        </p:txBody>
      </p:sp>
    </p:spTree>
    <p:extLst>
      <p:ext uri="{BB962C8B-B14F-4D97-AF65-F5344CB8AC3E}">
        <p14:creationId xmlns:p14="http://schemas.microsoft.com/office/powerpoint/2010/main" val="11573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457200" y="260234"/>
            <a:ext cx="8229600" cy="546884"/>
          </a:xfrm>
        </p:spPr>
        <p:txBody>
          <a:bodyPr/>
          <a:lstStyle/>
          <a:p>
            <a:r>
              <a:rPr lang="en-US"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585787" y="1114057"/>
            <a:ext cx="8229600" cy="2324602"/>
          </a:xfrm>
        </p:spPr>
        <p:txBody>
          <a:bodyPr/>
          <a:lstStyle/>
          <a:p>
            <a:r>
              <a:rPr lang="en-US" sz="1800" dirty="0"/>
              <a:t>During this section, participants will:</a:t>
            </a:r>
          </a:p>
          <a:p>
            <a:endParaRPr lang="en-US" sz="1800" dirty="0"/>
          </a:p>
          <a:p>
            <a:pPr marL="457200" indent="-457200">
              <a:buFont typeface="+mj-lt"/>
              <a:buAutoNum type="arabicPeriod"/>
            </a:pPr>
            <a:r>
              <a:rPr lang="en-US" sz="1800" dirty="0"/>
              <a:t>Review the importance of smoking cessation for patients with PAD</a:t>
            </a:r>
          </a:p>
          <a:p>
            <a:pPr marL="457200" indent="-457200">
              <a:buFont typeface="+mj-lt"/>
              <a:buAutoNum type="arabicPeriod"/>
            </a:pPr>
            <a:r>
              <a:rPr lang="en-US" sz="1800" dirty="0"/>
              <a:t>Discuss an approach to smoking cessation including an evidence review</a:t>
            </a:r>
          </a:p>
          <a:p>
            <a:endParaRPr lang="en-US" sz="1800" dirty="0"/>
          </a:p>
          <a:p>
            <a:endParaRPr lang="en-US" sz="1800" dirty="0"/>
          </a:p>
          <a:p>
            <a:pPr marL="342900" indent="-342900">
              <a:buFont typeface="Arial" panose="020B0604020202020204" pitchFamily="34" charset="0"/>
              <a:buChar char="•"/>
            </a:pPr>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2862907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BAF0B-C76F-2687-6346-AE4DC562B67F}"/>
              </a:ext>
            </a:extLst>
          </p:cNvPr>
          <p:cNvSpPr>
            <a:spLocks noGrp="1"/>
          </p:cNvSpPr>
          <p:nvPr>
            <p:ph idx="1"/>
          </p:nvPr>
        </p:nvSpPr>
        <p:spPr>
          <a:xfrm>
            <a:off x="517161" y="385723"/>
            <a:ext cx="8229600" cy="546884"/>
          </a:xfrm>
        </p:spPr>
        <p:txBody>
          <a:bodyPr/>
          <a:lstStyle/>
          <a:p>
            <a:r>
              <a:rPr lang="en-US" sz="2000" dirty="0"/>
              <a:t>TOBACCO AND PAD</a:t>
            </a:r>
          </a:p>
        </p:txBody>
      </p:sp>
      <p:sp>
        <p:nvSpPr>
          <p:cNvPr id="4" name="Content Placeholder 3">
            <a:extLst>
              <a:ext uri="{FF2B5EF4-FFF2-40B4-BE49-F238E27FC236}">
                <a16:creationId xmlns:a16="http://schemas.microsoft.com/office/drawing/2014/main" id="{096D5D69-96F0-26C5-543B-1F32A6186CBF}"/>
              </a:ext>
            </a:extLst>
          </p:cNvPr>
          <p:cNvSpPr>
            <a:spLocks noGrp="1"/>
          </p:cNvSpPr>
          <p:nvPr>
            <p:ph idx="10"/>
          </p:nvPr>
        </p:nvSpPr>
        <p:spPr>
          <a:xfrm>
            <a:off x="517161" y="1253872"/>
            <a:ext cx="8229600" cy="2143827"/>
          </a:xfrm>
        </p:spPr>
        <p:txBody>
          <a:bodyPr/>
          <a:lstStyle/>
          <a:p>
            <a:pPr marL="285750" indent="-285750">
              <a:buFont typeface="Arial" panose="020B0604020202020204" pitchFamily="34" charset="0"/>
              <a:buChar char="•"/>
            </a:pPr>
            <a:r>
              <a:rPr lang="en-US" sz="1800" dirty="0"/>
              <a:t>Smoking is the strongest risk factor for developing PAD</a:t>
            </a:r>
          </a:p>
          <a:p>
            <a:pPr marL="285750" indent="-285750">
              <a:buFont typeface="Arial" panose="020B0604020202020204" pitchFamily="34" charset="0"/>
              <a:buChar char="•"/>
            </a:pPr>
            <a:r>
              <a:rPr lang="en-US" sz="1800" dirty="0"/>
              <a:t>It is strongly associated with MI, stroke, CV death, and MALE</a:t>
            </a:r>
          </a:p>
          <a:p>
            <a:pPr marL="285750" indent="-285750">
              <a:buFont typeface="Arial" panose="020B0604020202020204" pitchFamily="34" charset="0"/>
              <a:buChar char="•"/>
            </a:pPr>
            <a:r>
              <a:rPr lang="en-US" sz="1800" dirty="0"/>
              <a:t>Cessation is an effective tool to prevent the development or progression of PAD</a:t>
            </a:r>
          </a:p>
        </p:txBody>
      </p:sp>
      <p:sp>
        <p:nvSpPr>
          <p:cNvPr id="3" name="Title 2">
            <a:extLst>
              <a:ext uri="{FF2B5EF4-FFF2-40B4-BE49-F238E27FC236}">
                <a16:creationId xmlns:a16="http://schemas.microsoft.com/office/drawing/2014/main" id="{94105169-87F5-B1AC-E1A6-5AE924D5BAB2}"/>
              </a:ext>
            </a:extLst>
          </p:cNvPr>
          <p:cNvSpPr>
            <a:spLocks noGrp="1"/>
          </p:cNvSpPr>
          <p:nvPr>
            <p:ph type="title"/>
          </p:nvPr>
        </p:nvSpPr>
        <p:spPr>
          <a:xfrm>
            <a:off x="457199" y="4642934"/>
            <a:ext cx="5598827" cy="390355"/>
          </a:xfrm>
        </p:spPr>
        <p:txBody>
          <a:bodyPr/>
          <a:lstStyle/>
          <a:p>
            <a:pPr marL="0"/>
            <a:r>
              <a:rPr lang="en-US" sz="900" dirty="0"/>
              <a:t>CV, cardiovascular; MALE, major adverse limb event; MI myocardial infraction; </a:t>
            </a:r>
          </a:p>
        </p:txBody>
      </p:sp>
    </p:spTree>
    <p:extLst>
      <p:ext uri="{BB962C8B-B14F-4D97-AF65-F5344CB8AC3E}">
        <p14:creationId xmlns:p14="http://schemas.microsoft.com/office/powerpoint/2010/main" val="2063414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BAF0B-C76F-2687-6346-AE4DC562B67F}"/>
              </a:ext>
            </a:extLst>
          </p:cNvPr>
          <p:cNvSpPr>
            <a:spLocks noGrp="1"/>
          </p:cNvSpPr>
          <p:nvPr>
            <p:ph idx="1"/>
          </p:nvPr>
        </p:nvSpPr>
        <p:spPr>
          <a:xfrm>
            <a:off x="562131" y="408464"/>
            <a:ext cx="8229600" cy="546884"/>
          </a:xfrm>
        </p:spPr>
        <p:txBody>
          <a:bodyPr/>
          <a:lstStyle/>
          <a:p>
            <a:r>
              <a:rPr lang="en-US" sz="2000" dirty="0"/>
              <a:t>APPROACH TO SMOKING CESSATION </a:t>
            </a:r>
          </a:p>
        </p:txBody>
      </p:sp>
      <p:sp>
        <p:nvSpPr>
          <p:cNvPr id="4" name="Content Placeholder 3">
            <a:extLst>
              <a:ext uri="{FF2B5EF4-FFF2-40B4-BE49-F238E27FC236}">
                <a16:creationId xmlns:a16="http://schemas.microsoft.com/office/drawing/2014/main" id="{096D5D69-96F0-26C5-543B-1F32A6186CBF}"/>
              </a:ext>
            </a:extLst>
          </p:cNvPr>
          <p:cNvSpPr>
            <a:spLocks noGrp="1"/>
          </p:cNvSpPr>
          <p:nvPr>
            <p:ph idx="10"/>
          </p:nvPr>
        </p:nvSpPr>
        <p:spPr>
          <a:xfrm>
            <a:off x="562131" y="1291500"/>
            <a:ext cx="8229600" cy="2597000"/>
          </a:xfrm>
        </p:spPr>
        <p:txBody>
          <a:bodyPr/>
          <a:lstStyle/>
          <a:p>
            <a:pPr marL="285750" indent="-285750">
              <a:buFont typeface="Arial" panose="020B0604020202020204" pitchFamily="34" charset="0"/>
              <a:buChar char="•"/>
            </a:pPr>
            <a:r>
              <a:rPr lang="en-US" sz="1800" b="1" dirty="0"/>
              <a:t>Systematic approach</a:t>
            </a:r>
          </a:p>
          <a:p>
            <a:pPr marL="742938" lvl="1" indent="-285750">
              <a:buFont typeface="Arial" panose="020B0604020202020204" pitchFamily="34" charset="0"/>
              <a:buChar char="•"/>
            </a:pPr>
            <a:r>
              <a:rPr lang="en-US" sz="1800" dirty="0">
                <a:latin typeface="Gill Sans MT" panose="020B0502020104020203" pitchFamily="34" charset="0"/>
              </a:rPr>
              <a:t>Identify</a:t>
            </a:r>
          </a:p>
          <a:p>
            <a:pPr marL="742938" lvl="1" indent="-285750">
              <a:buFont typeface="Arial" panose="020B0604020202020204" pitchFamily="34" charset="0"/>
              <a:buChar char="•"/>
            </a:pPr>
            <a:r>
              <a:rPr lang="en-US" sz="1800" dirty="0">
                <a:latin typeface="Gill Sans MT" panose="020B0502020104020203" pitchFamily="34" charset="0"/>
              </a:rPr>
              <a:t>Advise</a:t>
            </a:r>
          </a:p>
          <a:p>
            <a:pPr marL="742938" lvl="1" indent="-285750">
              <a:buFont typeface="Arial" panose="020B0604020202020204" pitchFamily="34" charset="0"/>
              <a:buChar char="•"/>
            </a:pPr>
            <a:r>
              <a:rPr lang="en-US" sz="1800" dirty="0">
                <a:latin typeface="Gill Sans MT" panose="020B0502020104020203" pitchFamily="34" charset="0"/>
              </a:rPr>
              <a:t>Manage</a:t>
            </a:r>
          </a:p>
        </p:txBody>
      </p:sp>
      <p:pic>
        <p:nvPicPr>
          <p:cNvPr id="5" name="Picture 4" descr="http://jeffreysterlingmd.files.wordpress.com/2013/09/smoking-cessation-as.jpg">
            <a:hlinkClick r:id="rId2"/>
            <a:extLst>
              <a:ext uri="{FF2B5EF4-FFF2-40B4-BE49-F238E27FC236}">
                <a16:creationId xmlns:a16="http://schemas.microsoft.com/office/drawing/2014/main" id="{627D1918-864E-BB08-1CEC-11E92229A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311" y="955348"/>
            <a:ext cx="1918741" cy="322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916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6D5D69-96F0-26C5-543B-1F32A6186CBF}"/>
              </a:ext>
            </a:extLst>
          </p:cNvPr>
          <p:cNvSpPr>
            <a:spLocks noGrp="1"/>
          </p:cNvSpPr>
          <p:nvPr>
            <p:ph idx="10"/>
          </p:nvPr>
        </p:nvSpPr>
        <p:spPr>
          <a:xfrm>
            <a:off x="562131" y="1273250"/>
            <a:ext cx="8229600" cy="2597000"/>
          </a:xfrm>
        </p:spPr>
        <p:txBody>
          <a:bodyPr/>
          <a:lstStyle/>
          <a:p>
            <a:pPr marL="285750" indent="-285750">
              <a:buFont typeface="Arial" panose="020B0604020202020204" pitchFamily="34" charset="0"/>
              <a:buChar char="•"/>
            </a:pPr>
            <a:r>
              <a:rPr lang="en-US" sz="1800" b="1" dirty="0"/>
              <a:t>Counselling and Follow-up</a:t>
            </a:r>
          </a:p>
          <a:p>
            <a:pPr marL="742938" lvl="1" indent="-285750">
              <a:buFont typeface="Arial" panose="020B0604020202020204" pitchFamily="34" charset="0"/>
              <a:buChar char="•"/>
            </a:pPr>
            <a:r>
              <a:rPr lang="en-US" sz="1800" dirty="0">
                <a:latin typeface="Gill Sans MT" panose="020B0502020104020203" pitchFamily="34" charset="0"/>
              </a:rPr>
              <a:t>Relevance</a:t>
            </a:r>
          </a:p>
          <a:p>
            <a:pPr marL="742938" lvl="1" indent="-285750">
              <a:buFont typeface="Arial" panose="020B0604020202020204" pitchFamily="34" charset="0"/>
              <a:buChar char="•"/>
            </a:pPr>
            <a:r>
              <a:rPr lang="en-US" sz="1800" dirty="0">
                <a:latin typeface="Gill Sans MT" panose="020B0502020104020203" pitchFamily="34" charset="0"/>
              </a:rPr>
              <a:t>Risks</a:t>
            </a:r>
          </a:p>
          <a:p>
            <a:pPr marL="742938" lvl="1" indent="-285750">
              <a:buFont typeface="Arial" panose="020B0604020202020204" pitchFamily="34" charset="0"/>
              <a:buChar char="•"/>
            </a:pPr>
            <a:r>
              <a:rPr lang="en-US" sz="1800" dirty="0">
                <a:latin typeface="Gill Sans MT" panose="020B0502020104020203" pitchFamily="34" charset="0"/>
              </a:rPr>
              <a:t>Rewards</a:t>
            </a:r>
          </a:p>
          <a:p>
            <a:pPr marL="742938" lvl="1" indent="-285750">
              <a:buFont typeface="Arial" panose="020B0604020202020204" pitchFamily="34" charset="0"/>
              <a:buChar char="•"/>
            </a:pPr>
            <a:r>
              <a:rPr lang="en-US" sz="1800" dirty="0">
                <a:latin typeface="Gill Sans MT" panose="020B0502020104020203" pitchFamily="34" charset="0"/>
              </a:rPr>
              <a:t>Roadblocks</a:t>
            </a:r>
          </a:p>
          <a:p>
            <a:pPr marL="742938" lvl="1" indent="-285750">
              <a:buFont typeface="Arial" panose="020B0604020202020204" pitchFamily="34" charset="0"/>
              <a:buChar char="•"/>
            </a:pPr>
            <a:r>
              <a:rPr lang="en-US" sz="1800" dirty="0">
                <a:latin typeface="Gill Sans MT" panose="020B0502020104020203" pitchFamily="34" charset="0"/>
              </a:rPr>
              <a:t>Repetition</a:t>
            </a:r>
          </a:p>
          <a:p>
            <a:pPr marL="285750" indent="-285750">
              <a:buFont typeface="Arial" panose="020B0604020202020204" pitchFamily="34" charset="0"/>
              <a:buChar char="•"/>
            </a:pPr>
            <a:endParaRPr lang="en-US" sz="1800" dirty="0"/>
          </a:p>
        </p:txBody>
      </p:sp>
      <p:sp>
        <p:nvSpPr>
          <p:cNvPr id="9" name="Content Placeholder 1">
            <a:extLst>
              <a:ext uri="{FF2B5EF4-FFF2-40B4-BE49-F238E27FC236}">
                <a16:creationId xmlns:a16="http://schemas.microsoft.com/office/drawing/2014/main" id="{6D81C4CA-8F35-85C1-2888-184FC53600C3}"/>
              </a:ext>
            </a:extLst>
          </p:cNvPr>
          <p:cNvSpPr>
            <a:spLocks noGrp="1"/>
          </p:cNvSpPr>
          <p:nvPr>
            <p:ph idx="1"/>
          </p:nvPr>
        </p:nvSpPr>
        <p:spPr>
          <a:xfrm>
            <a:off x="562131" y="408464"/>
            <a:ext cx="8229600" cy="546884"/>
          </a:xfrm>
        </p:spPr>
        <p:txBody>
          <a:bodyPr/>
          <a:lstStyle/>
          <a:p>
            <a:r>
              <a:rPr lang="en-US" sz="2000" dirty="0"/>
              <a:t>APPROACH TO SMOKING CESSATION </a:t>
            </a:r>
          </a:p>
        </p:txBody>
      </p:sp>
    </p:spTree>
    <p:extLst>
      <p:ext uri="{BB962C8B-B14F-4D97-AF65-F5344CB8AC3E}">
        <p14:creationId xmlns:p14="http://schemas.microsoft.com/office/powerpoint/2010/main" val="2599239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6D5D69-96F0-26C5-543B-1F32A6186CBF}"/>
              </a:ext>
            </a:extLst>
          </p:cNvPr>
          <p:cNvSpPr>
            <a:spLocks noGrp="1"/>
          </p:cNvSpPr>
          <p:nvPr>
            <p:ph idx="10"/>
          </p:nvPr>
        </p:nvSpPr>
        <p:spPr>
          <a:xfrm>
            <a:off x="562131" y="1273250"/>
            <a:ext cx="8229600" cy="2597000"/>
          </a:xfrm>
        </p:spPr>
        <p:txBody>
          <a:bodyPr/>
          <a:lstStyle/>
          <a:p>
            <a:pPr marL="285750" indent="-285750">
              <a:buFont typeface="Arial" panose="020B0604020202020204" pitchFamily="34" charset="0"/>
              <a:buChar char="•"/>
            </a:pPr>
            <a:r>
              <a:rPr lang="en-US" sz="1800" b="1" dirty="0"/>
              <a:t>Counselling and Follow-up</a:t>
            </a:r>
          </a:p>
          <a:p>
            <a:pPr marL="742938" lvl="1" indent="-285750">
              <a:buFont typeface="Arial" panose="020B0604020202020204" pitchFamily="34" charset="0"/>
              <a:buChar char="•"/>
            </a:pPr>
            <a:r>
              <a:rPr lang="en-CA" sz="1800" dirty="0">
                <a:latin typeface="Gill Sans MT" panose="020B0502020104020203" pitchFamily="34" charset="0"/>
              </a:rPr>
              <a:t>High‐certainty evidence of benefit for the provision of counselling </a:t>
            </a:r>
          </a:p>
          <a:p>
            <a:pPr marL="742938" lvl="1" indent="-285750">
              <a:buFont typeface="Arial" panose="020B0604020202020204" pitchFamily="34" charset="0"/>
              <a:buChar char="•"/>
            </a:pPr>
            <a:r>
              <a:rPr lang="en-CA" sz="1800" dirty="0">
                <a:latin typeface="Gill Sans MT" panose="020B0502020104020203" pitchFamily="34" charset="0"/>
              </a:rPr>
              <a:t>OR 1.44, 95% CI 1.22-1.70</a:t>
            </a:r>
          </a:p>
          <a:p>
            <a:pPr marL="742938" lvl="1" indent="-285750">
              <a:buFont typeface="Arial" panose="020B0604020202020204" pitchFamily="34" charset="0"/>
              <a:buChar char="•"/>
            </a:pPr>
            <a:r>
              <a:rPr lang="en-CA" sz="1800" dirty="0">
                <a:latin typeface="Gill Sans MT" panose="020B0502020104020203" pitchFamily="34" charset="0"/>
              </a:rPr>
              <a:t>194 studies, n = 72,273</a:t>
            </a:r>
            <a:endParaRPr lang="en-US" sz="1800" dirty="0">
              <a:latin typeface="Gill Sans MT" panose="020B0502020104020203" pitchFamily="34" charset="0"/>
            </a:endParaRPr>
          </a:p>
        </p:txBody>
      </p:sp>
      <p:sp>
        <p:nvSpPr>
          <p:cNvPr id="5" name="TextBox 4">
            <a:extLst>
              <a:ext uri="{FF2B5EF4-FFF2-40B4-BE49-F238E27FC236}">
                <a16:creationId xmlns:a16="http://schemas.microsoft.com/office/drawing/2014/main" id="{8220BD71-E162-E31C-AF36-AF392CC3FFF8}"/>
              </a:ext>
            </a:extLst>
          </p:cNvPr>
          <p:cNvSpPr txBox="1"/>
          <p:nvPr/>
        </p:nvSpPr>
        <p:spPr>
          <a:xfrm>
            <a:off x="7532661" y="4897279"/>
            <a:ext cx="1611339" cy="246221"/>
          </a:xfrm>
          <a:prstGeom prst="rect">
            <a:avLst/>
          </a:prstGeom>
          <a:noFill/>
        </p:spPr>
        <p:txBody>
          <a:bodyPr wrap="none" rtlCol="0">
            <a:spAutoFit/>
          </a:bodyPr>
          <a:lstStyle/>
          <a:p>
            <a:r>
              <a:rPr lang="en-CA" sz="1000" dirty="0"/>
              <a:t>Hartmann-Boyce et al 2021</a:t>
            </a:r>
          </a:p>
        </p:txBody>
      </p:sp>
      <p:sp>
        <p:nvSpPr>
          <p:cNvPr id="10" name="Content Placeholder 1">
            <a:extLst>
              <a:ext uri="{FF2B5EF4-FFF2-40B4-BE49-F238E27FC236}">
                <a16:creationId xmlns:a16="http://schemas.microsoft.com/office/drawing/2014/main" id="{AEA65D6A-FB6C-E30F-5B7D-D10F88731ADD}"/>
              </a:ext>
            </a:extLst>
          </p:cNvPr>
          <p:cNvSpPr>
            <a:spLocks noGrp="1"/>
          </p:cNvSpPr>
          <p:nvPr>
            <p:ph idx="1"/>
          </p:nvPr>
        </p:nvSpPr>
        <p:spPr>
          <a:xfrm>
            <a:off x="562131" y="408464"/>
            <a:ext cx="8229600" cy="546884"/>
          </a:xfrm>
        </p:spPr>
        <p:txBody>
          <a:bodyPr/>
          <a:lstStyle/>
          <a:p>
            <a:r>
              <a:rPr lang="en-US" sz="2000" dirty="0"/>
              <a:t>APPROACH TO SMOKING CESSATION </a:t>
            </a:r>
          </a:p>
        </p:txBody>
      </p:sp>
    </p:spTree>
    <p:extLst>
      <p:ext uri="{BB962C8B-B14F-4D97-AF65-F5344CB8AC3E}">
        <p14:creationId xmlns:p14="http://schemas.microsoft.com/office/powerpoint/2010/main" val="2148602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6D5D69-96F0-26C5-543B-1F32A6186CBF}"/>
              </a:ext>
            </a:extLst>
          </p:cNvPr>
          <p:cNvSpPr>
            <a:spLocks noGrp="1"/>
          </p:cNvSpPr>
          <p:nvPr>
            <p:ph idx="10"/>
          </p:nvPr>
        </p:nvSpPr>
        <p:spPr>
          <a:xfrm>
            <a:off x="562131" y="1273250"/>
            <a:ext cx="8229600" cy="2597000"/>
          </a:xfrm>
        </p:spPr>
        <p:txBody>
          <a:bodyPr/>
          <a:lstStyle/>
          <a:p>
            <a:pPr marL="285750" indent="-285750">
              <a:buFont typeface="Arial" panose="020B0604020202020204" pitchFamily="34" charset="0"/>
              <a:buChar char="•"/>
            </a:pPr>
            <a:r>
              <a:rPr lang="en-US" sz="1800" b="1" dirty="0"/>
              <a:t>Pharmacotherapy</a:t>
            </a:r>
          </a:p>
          <a:p>
            <a:pPr marL="742938" lvl="1" indent="-285750">
              <a:buFont typeface="Arial" panose="020B0604020202020204" pitchFamily="34" charset="0"/>
              <a:buChar char="•"/>
            </a:pPr>
            <a:r>
              <a:rPr lang="en-US" sz="1800" dirty="0">
                <a:latin typeface="Gill Sans MT" panose="020B0502020104020203" pitchFamily="34" charset="0"/>
              </a:rPr>
              <a:t>Nicotine Replacement Therapy (NRT)</a:t>
            </a:r>
          </a:p>
          <a:p>
            <a:pPr marL="742938" lvl="1" indent="-285750">
              <a:buFont typeface="Arial" panose="020B0604020202020204" pitchFamily="34" charset="0"/>
              <a:buChar char="•"/>
            </a:pPr>
            <a:r>
              <a:rPr lang="en-US" sz="1800" dirty="0">
                <a:latin typeface="Gill Sans MT" panose="020B0502020104020203" pitchFamily="34" charset="0"/>
              </a:rPr>
              <a:t>Bupropion</a:t>
            </a:r>
          </a:p>
          <a:p>
            <a:pPr marL="742938" lvl="1" indent="-285750">
              <a:buFont typeface="Arial" panose="020B0604020202020204" pitchFamily="34" charset="0"/>
              <a:buChar char="•"/>
            </a:pPr>
            <a:r>
              <a:rPr lang="en-US" sz="1800" dirty="0">
                <a:latin typeface="Gill Sans MT" panose="020B0502020104020203" pitchFamily="34" charset="0"/>
              </a:rPr>
              <a:t>Varenicline</a:t>
            </a:r>
          </a:p>
          <a:p>
            <a:pPr marL="742938" lvl="1" indent="-285750">
              <a:buFont typeface="Arial" panose="020B0604020202020204" pitchFamily="34" charset="0"/>
              <a:buChar char="•"/>
            </a:pPr>
            <a:r>
              <a:rPr lang="en-US" sz="1800" dirty="0">
                <a:latin typeface="Gill Sans MT" panose="020B0502020104020203" pitchFamily="34" charset="0"/>
              </a:rPr>
              <a:t>Nicotine-containing E-cigarettes*</a:t>
            </a:r>
          </a:p>
        </p:txBody>
      </p:sp>
      <p:sp>
        <p:nvSpPr>
          <p:cNvPr id="9" name="Content Placeholder 1">
            <a:extLst>
              <a:ext uri="{FF2B5EF4-FFF2-40B4-BE49-F238E27FC236}">
                <a16:creationId xmlns:a16="http://schemas.microsoft.com/office/drawing/2014/main" id="{546A048F-0815-C168-C34A-A04116DE7504}"/>
              </a:ext>
            </a:extLst>
          </p:cNvPr>
          <p:cNvSpPr>
            <a:spLocks noGrp="1"/>
          </p:cNvSpPr>
          <p:nvPr>
            <p:ph idx="1"/>
          </p:nvPr>
        </p:nvSpPr>
        <p:spPr>
          <a:xfrm>
            <a:off x="562131" y="408464"/>
            <a:ext cx="8229600" cy="546884"/>
          </a:xfrm>
        </p:spPr>
        <p:txBody>
          <a:bodyPr/>
          <a:lstStyle/>
          <a:p>
            <a:r>
              <a:rPr lang="en-US" sz="2000" dirty="0"/>
              <a:t>APPROACH TO SMOKING CESSATION </a:t>
            </a:r>
          </a:p>
        </p:txBody>
      </p:sp>
    </p:spTree>
    <p:extLst>
      <p:ext uri="{BB962C8B-B14F-4D97-AF65-F5344CB8AC3E}">
        <p14:creationId xmlns:p14="http://schemas.microsoft.com/office/powerpoint/2010/main" val="2950418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E1AB8029-6A77-E709-B8ED-CFCE1F146D3B}"/>
              </a:ext>
            </a:extLst>
          </p:cNvPr>
          <p:cNvGraphicFramePr>
            <a:graphicFrameLocks/>
          </p:cNvGraphicFramePr>
          <p:nvPr>
            <p:extLst>
              <p:ext uri="{D42A27DB-BD31-4B8C-83A1-F6EECF244321}">
                <p14:modId xmlns:p14="http://schemas.microsoft.com/office/powerpoint/2010/main" val="3144389389"/>
              </p:ext>
            </p:extLst>
          </p:nvPr>
        </p:nvGraphicFramePr>
        <p:xfrm>
          <a:off x="457201" y="1457262"/>
          <a:ext cx="8229600" cy="2819400"/>
        </p:xfrm>
        <a:graphic>
          <a:graphicData uri="http://schemas.openxmlformats.org/drawingml/2006/table">
            <a:tbl>
              <a:tblPr firstRow="1" bandRow="1">
                <a:tableStyleId>{7DF18680-E054-41AD-8BC1-D1AEF772440D}</a:tableStyleId>
              </a:tblPr>
              <a:tblGrid>
                <a:gridCol w="1838143">
                  <a:extLst>
                    <a:ext uri="{9D8B030D-6E8A-4147-A177-3AD203B41FA5}">
                      <a16:colId xmlns:a16="http://schemas.microsoft.com/office/drawing/2014/main" val="20000"/>
                    </a:ext>
                  </a:extLst>
                </a:gridCol>
                <a:gridCol w="1495874">
                  <a:extLst>
                    <a:ext uri="{9D8B030D-6E8A-4147-A177-3AD203B41FA5}">
                      <a16:colId xmlns:a16="http://schemas.microsoft.com/office/drawing/2014/main" val="20001"/>
                    </a:ext>
                  </a:extLst>
                </a:gridCol>
                <a:gridCol w="1767850">
                  <a:extLst>
                    <a:ext uri="{9D8B030D-6E8A-4147-A177-3AD203B41FA5}">
                      <a16:colId xmlns:a16="http://schemas.microsoft.com/office/drawing/2014/main" val="20002"/>
                    </a:ext>
                  </a:extLst>
                </a:gridCol>
                <a:gridCol w="1699855">
                  <a:extLst>
                    <a:ext uri="{9D8B030D-6E8A-4147-A177-3AD203B41FA5}">
                      <a16:colId xmlns:a16="http://schemas.microsoft.com/office/drawing/2014/main" val="20003"/>
                    </a:ext>
                  </a:extLst>
                </a:gridCol>
                <a:gridCol w="1427878">
                  <a:extLst>
                    <a:ext uri="{9D8B030D-6E8A-4147-A177-3AD203B41FA5}">
                      <a16:colId xmlns:a16="http://schemas.microsoft.com/office/drawing/2014/main" val="20004"/>
                    </a:ext>
                  </a:extLst>
                </a:gridCol>
              </a:tblGrid>
              <a:tr h="198262">
                <a:tc>
                  <a:txBody>
                    <a:bodyPr/>
                    <a:lstStyle/>
                    <a:p>
                      <a:r>
                        <a:rPr lang="en-CA" sz="1400" b="1" dirty="0">
                          <a:latin typeface="Gill Sans MT" panose="020B0502020104020203" pitchFamily="34" charset="0"/>
                        </a:rPr>
                        <a:t>Agent</a:t>
                      </a:r>
                    </a:p>
                  </a:txBody>
                  <a:tcPr/>
                </a:tc>
                <a:tc gridSpan="4">
                  <a:txBody>
                    <a:bodyPr/>
                    <a:lstStyle/>
                    <a:p>
                      <a:r>
                        <a:rPr lang="en-CA" sz="1400" b="1" dirty="0">
                          <a:latin typeface="Gill Sans MT" panose="020B0502020104020203" pitchFamily="34" charset="0"/>
                        </a:rPr>
                        <a:t>Dose</a:t>
                      </a:r>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0"/>
                  </a:ext>
                </a:extLst>
              </a:tr>
              <a:tr h="198262">
                <a:tc rowSpan="2">
                  <a:txBody>
                    <a:bodyPr/>
                    <a:lstStyle/>
                    <a:p>
                      <a:r>
                        <a:rPr lang="en-CA" sz="1400" b="1" baseline="0" dirty="0">
                          <a:latin typeface="Gill Sans MT" panose="020B0502020104020203" pitchFamily="34" charset="0"/>
                        </a:rPr>
                        <a:t>NRT </a:t>
                      </a:r>
                      <a:r>
                        <a:rPr lang="en-CA" sz="1400" b="0" baseline="0" dirty="0">
                          <a:latin typeface="Gill Sans MT" panose="020B0502020104020203" pitchFamily="34" charset="0"/>
                        </a:rPr>
                        <a:t>– long acting </a:t>
                      </a:r>
                      <a:r>
                        <a:rPr lang="en-CA" sz="1400" b="1" baseline="0" dirty="0">
                          <a:latin typeface="Gill Sans MT" panose="020B0502020104020203" pitchFamily="34" charset="0"/>
                        </a:rPr>
                        <a:t>(patch)</a:t>
                      </a:r>
                    </a:p>
                  </a:txBody>
                  <a:tcPr/>
                </a:tc>
                <a:tc>
                  <a:txBody>
                    <a:bodyPr/>
                    <a:lstStyle/>
                    <a:p>
                      <a:pPr algn="ctr"/>
                      <a:r>
                        <a:rPr lang="en-CA" sz="1400" dirty="0">
                          <a:latin typeface="Gill Sans MT" panose="020B0502020104020203" pitchFamily="34" charset="0"/>
                        </a:rPr>
                        <a:t>&lt;10 cig/d</a:t>
                      </a:r>
                    </a:p>
                  </a:txBody>
                  <a:tcPr/>
                </a:tc>
                <a:tc>
                  <a:txBody>
                    <a:bodyPr/>
                    <a:lstStyle/>
                    <a:p>
                      <a:pPr algn="ctr"/>
                      <a:r>
                        <a:rPr lang="en-CA" sz="1400" dirty="0">
                          <a:latin typeface="Gill Sans MT" panose="020B0502020104020203" pitchFamily="34" charset="0"/>
                        </a:rPr>
                        <a:t>10-30</a:t>
                      </a:r>
                      <a:r>
                        <a:rPr lang="en-CA" sz="1400" baseline="0" dirty="0">
                          <a:latin typeface="Gill Sans MT" panose="020B0502020104020203" pitchFamily="34" charset="0"/>
                        </a:rPr>
                        <a:t> cig/d</a:t>
                      </a:r>
                      <a:endParaRPr lang="en-CA" sz="1400" dirty="0">
                        <a:latin typeface="Gill Sans MT" panose="020B0502020104020203" pitchFamily="34" charset="0"/>
                      </a:endParaRPr>
                    </a:p>
                  </a:txBody>
                  <a:tcPr/>
                </a:tc>
                <a:tc>
                  <a:txBody>
                    <a:bodyPr/>
                    <a:lstStyle/>
                    <a:p>
                      <a:pPr algn="ctr"/>
                      <a:r>
                        <a:rPr lang="en-CA" sz="1400" kern="1200" baseline="0" dirty="0">
                          <a:solidFill>
                            <a:schemeClr val="dk1"/>
                          </a:solidFill>
                          <a:latin typeface="Gill Sans MT" panose="020B0502020104020203" pitchFamily="34" charset="0"/>
                        </a:rPr>
                        <a:t>30-40 cig/d</a:t>
                      </a:r>
                      <a:endParaRPr lang="en-CA" sz="1400" kern="1200" baseline="0" dirty="0">
                        <a:solidFill>
                          <a:schemeClr val="dk1"/>
                        </a:solidFill>
                        <a:latin typeface="Gill Sans MT" panose="020B0502020104020203" pitchFamily="34" charset="0"/>
                        <a:ea typeface="+mn-ea"/>
                        <a:cs typeface="+mn-cs"/>
                      </a:endParaRPr>
                    </a:p>
                  </a:txBody>
                  <a:tcPr/>
                </a:tc>
                <a:tc>
                  <a:txBody>
                    <a:bodyPr/>
                    <a:lstStyle/>
                    <a:p>
                      <a:pPr algn="ctr"/>
                      <a:r>
                        <a:rPr lang="en-CA" sz="1400" kern="1200" baseline="0" dirty="0">
                          <a:solidFill>
                            <a:schemeClr val="dk1"/>
                          </a:solidFill>
                          <a:latin typeface="Gill Sans MT" panose="020B0502020104020203" pitchFamily="34" charset="0"/>
                        </a:rPr>
                        <a:t>&gt;40 cig/d</a:t>
                      </a:r>
                      <a:endParaRPr lang="en-CA" sz="1400" kern="1200" baseline="0" dirty="0">
                        <a:solidFill>
                          <a:schemeClr val="dk1"/>
                        </a:solidFill>
                        <a:latin typeface="Gill Sans MT" panose="020B0502020104020203" pitchFamily="34" charset="0"/>
                        <a:ea typeface="+mn-ea"/>
                        <a:cs typeface="+mn-cs"/>
                      </a:endParaRPr>
                    </a:p>
                  </a:txBody>
                  <a:tcPr/>
                </a:tc>
                <a:extLst>
                  <a:ext uri="{0D108BD9-81ED-4DB2-BD59-A6C34878D82A}">
                    <a16:rowId xmlns:a16="http://schemas.microsoft.com/office/drawing/2014/main" val="10001"/>
                  </a:ext>
                </a:extLst>
              </a:tr>
              <a:tr h="198262">
                <a:tc vMerge="1">
                  <a:txBody>
                    <a:bodyPr/>
                    <a:lstStyle/>
                    <a:p>
                      <a:endParaRPr lang="en-CA"/>
                    </a:p>
                  </a:txBody>
                  <a:tcPr/>
                </a:tc>
                <a:tc>
                  <a:txBody>
                    <a:bodyPr/>
                    <a:lstStyle/>
                    <a:p>
                      <a:pPr algn="ctr"/>
                      <a:r>
                        <a:rPr lang="en-CA" sz="1400" dirty="0">
                          <a:latin typeface="Gill Sans MT" panose="020B0502020104020203" pitchFamily="34" charset="0"/>
                        </a:rPr>
                        <a:t>14 mg</a:t>
                      </a:r>
                    </a:p>
                  </a:txBody>
                  <a:tcPr/>
                </a:tc>
                <a:tc>
                  <a:txBody>
                    <a:bodyPr/>
                    <a:lstStyle/>
                    <a:p>
                      <a:pPr algn="ctr"/>
                      <a:r>
                        <a:rPr lang="en-CA" sz="1400" dirty="0">
                          <a:latin typeface="Gill Sans MT" panose="020B0502020104020203" pitchFamily="34" charset="0"/>
                        </a:rPr>
                        <a:t>21 mg</a:t>
                      </a:r>
                    </a:p>
                  </a:txBody>
                  <a:tcPr/>
                </a:tc>
                <a:tc>
                  <a:txBody>
                    <a:bodyPr/>
                    <a:lstStyle/>
                    <a:p>
                      <a:pPr algn="ctr"/>
                      <a:r>
                        <a:rPr lang="en-CA" sz="1400" kern="1200" baseline="0" dirty="0">
                          <a:solidFill>
                            <a:schemeClr val="dk1"/>
                          </a:solidFill>
                          <a:latin typeface="Gill Sans MT" panose="020B0502020104020203" pitchFamily="34" charset="0"/>
                        </a:rPr>
                        <a:t>28 mg</a:t>
                      </a:r>
                      <a:endParaRPr lang="en-CA" sz="1400" kern="1200" baseline="0" dirty="0">
                        <a:solidFill>
                          <a:schemeClr val="dk1"/>
                        </a:solidFill>
                        <a:latin typeface="Gill Sans MT" panose="020B0502020104020203" pitchFamily="34" charset="0"/>
                        <a:ea typeface="+mn-ea"/>
                        <a:cs typeface="+mn-cs"/>
                      </a:endParaRPr>
                    </a:p>
                  </a:txBody>
                  <a:tcPr/>
                </a:tc>
                <a:tc>
                  <a:txBody>
                    <a:bodyPr/>
                    <a:lstStyle/>
                    <a:p>
                      <a:pPr algn="ctr"/>
                      <a:r>
                        <a:rPr lang="en-CA" sz="1400" kern="1200" baseline="0" dirty="0">
                          <a:solidFill>
                            <a:schemeClr val="dk1"/>
                          </a:solidFill>
                          <a:latin typeface="Gill Sans MT" panose="020B0502020104020203" pitchFamily="34" charset="0"/>
                        </a:rPr>
                        <a:t>42 mg</a:t>
                      </a:r>
                      <a:endParaRPr lang="en-CA" sz="1400" kern="1200" baseline="0" dirty="0">
                        <a:solidFill>
                          <a:schemeClr val="dk1"/>
                        </a:solidFill>
                        <a:latin typeface="Gill Sans MT" panose="020B0502020104020203" pitchFamily="34" charset="0"/>
                        <a:ea typeface="+mn-ea"/>
                        <a:cs typeface="+mn-cs"/>
                      </a:endParaRPr>
                    </a:p>
                  </a:txBody>
                  <a:tcPr/>
                </a:tc>
                <a:extLst>
                  <a:ext uri="{0D108BD9-81ED-4DB2-BD59-A6C34878D82A}">
                    <a16:rowId xmlns:a16="http://schemas.microsoft.com/office/drawing/2014/main" val="10002"/>
                  </a:ext>
                </a:extLst>
              </a:tr>
              <a:tr h="19826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b="1" baseline="0" dirty="0">
                          <a:latin typeface="Gill Sans MT" panose="020B0502020104020203" pitchFamily="34" charset="0"/>
                        </a:rPr>
                        <a:t>NRT </a:t>
                      </a:r>
                      <a:r>
                        <a:rPr lang="en-CA" sz="1400" b="0" baseline="0" dirty="0">
                          <a:latin typeface="Gill Sans MT" panose="020B0502020104020203" pitchFamily="34" charset="0"/>
                        </a:rPr>
                        <a:t>– short acting</a:t>
                      </a:r>
                      <a:endParaRPr lang="en-CA" sz="1400" b="0" dirty="0">
                        <a:latin typeface="Gill Sans MT" panose="020B0502020104020203" pitchFamily="34" charset="0"/>
                      </a:endParaRPr>
                    </a:p>
                  </a:txBody>
                  <a:tcPr/>
                </a:tc>
                <a:tc gridSpan="4">
                  <a:txBody>
                    <a:bodyPr/>
                    <a:lstStyle/>
                    <a:p>
                      <a:r>
                        <a:rPr lang="en-CA" sz="1400" b="1" dirty="0">
                          <a:latin typeface="Gill Sans MT" panose="020B0502020104020203" pitchFamily="34" charset="0"/>
                        </a:rPr>
                        <a:t>Gum or Lozenge</a:t>
                      </a:r>
                      <a:r>
                        <a:rPr lang="en-CA" sz="1400" dirty="0">
                          <a:latin typeface="Gill Sans MT" panose="020B0502020104020203" pitchFamily="34" charset="0"/>
                        </a:rPr>
                        <a:t>: 2 mg q30min prn</a:t>
                      </a:r>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3"/>
                  </a:ext>
                </a:extLst>
              </a:tr>
              <a:tr h="198262">
                <a:tc vMerge="1">
                  <a:txBody>
                    <a:bodyPr/>
                    <a:lstStyle/>
                    <a:p>
                      <a:endParaRPr lang="en-CA"/>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b="1" dirty="0">
                          <a:latin typeface="Gill Sans MT" panose="020B0502020104020203" pitchFamily="34" charset="0"/>
                        </a:rPr>
                        <a:t>Inhaler</a:t>
                      </a:r>
                      <a:r>
                        <a:rPr lang="en-CA" sz="1400" dirty="0">
                          <a:latin typeface="Gill Sans MT" panose="020B0502020104020203" pitchFamily="34" charset="0"/>
                        </a:rPr>
                        <a:t>: 1 cartridge</a:t>
                      </a:r>
                      <a:r>
                        <a:rPr lang="en-CA" sz="1400" baseline="0" dirty="0">
                          <a:latin typeface="Gill Sans MT" panose="020B0502020104020203" pitchFamily="34" charset="0"/>
                        </a:rPr>
                        <a:t> q30min prn</a:t>
                      </a:r>
                      <a:endParaRPr lang="en-CA" sz="1400" dirty="0">
                        <a:latin typeface="Gill Sans MT" panose="020B0502020104020203" pitchFamily="34" charset="0"/>
                      </a:endParaRPr>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4"/>
                  </a:ext>
                </a:extLst>
              </a:tr>
              <a:tr h="350771">
                <a:tc>
                  <a:txBody>
                    <a:bodyPr/>
                    <a:lstStyle/>
                    <a:p>
                      <a:r>
                        <a:rPr lang="en-CA" sz="1400" b="1" dirty="0">
                          <a:latin typeface="Gill Sans MT" panose="020B0502020104020203" pitchFamily="34" charset="0"/>
                        </a:rPr>
                        <a:t>Bupropion </a:t>
                      </a:r>
                      <a:endParaRPr lang="en-CA" sz="1400" b="0" dirty="0">
                        <a:latin typeface="Gill Sans MT" panose="020B0502020104020203" pitchFamily="34" charset="0"/>
                      </a:endParaRPr>
                    </a:p>
                  </a:txBody>
                  <a:tcPr/>
                </a:tc>
                <a:tc gridSpan="4">
                  <a:txBody>
                    <a:bodyPr/>
                    <a:lstStyle/>
                    <a:p>
                      <a:r>
                        <a:rPr lang="en-CA" sz="1400" dirty="0">
                          <a:latin typeface="Gill Sans MT" panose="020B0502020104020203" pitchFamily="34" charset="0"/>
                        </a:rPr>
                        <a:t>150 mg daily x 3 days</a:t>
                      </a:r>
                      <a:r>
                        <a:rPr lang="en-CA" sz="1400" baseline="0" dirty="0">
                          <a:latin typeface="Gill Sans MT" panose="020B0502020104020203" pitchFamily="34" charset="0"/>
                        </a:rPr>
                        <a:t> then </a:t>
                      </a:r>
                    </a:p>
                    <a:p>
                      <a:r>
                        <a:rPr lang="en-CA" sz="1400" baseline="0" dirty="0">
                          <a:latin typeface="Gill Sans MT" panose="020B0502020104020203" pitchFamily="34" charset="0"/>
                        </a:rPr>
                        <a:t>150 mg bid x 12 weeks</a:t>
                      </a:r>
                      <a:endParaRPr lang="en-CA" sz="1400" dirty="0">
                        <a:latin typeface="Gill Sans MT" panose="020B0502020104020203" pitchFamily="34" charset="0"/>
                      </a:endParaRPr>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5"/>
                  </a:ext>
                </a:extLst>
              </a:tr>
              <a:tr h="350771">
                <a:tc>
                  <a:txBody>
                    <a:bodyPr/>
                    <a:lstStyle/>
                    <a:p>
                      <a:r>
                        <a:rPr lang="en-CA" sz="1400" b="1" dirty="0">
                          <a:latin typeface="Gill Sans MT" panose="020B0502020104020203" pitchFamily="34" charset="0"/>
                        </a:rPr>
                        <a:t>Varenicline </a:t>
                      </a:r>
                      <a:endParaRPr lang="en-CA" sz="1400" b="0" dirty="0">
                        <a:latin typeface="Gill Sans MT" panose="020B0502020104020203" pitchFamily="34" charset="0"/>
                      </a:endParaRPr>
                    </a:p>
                  </a:txBody>
                  <a:tcPr/>
                </a:tc>
                <a:tc gridSpan="4">
                  <a:txBody>
                    <a:bodyPr/>
                    <a:lstStyle/>
                    <a:p>
                      <a:r>
                        <a:rPr lang="en-CA" sz="1400" dirty="0">
                          <a:latin typeface="Gill Sans MT" panose="020B0502020104020203" pitchFamily="34" charset="0"/>
                        </a:rPr>
                        <a:t>0.5 mg daily x 3 days, 0.5 mg bid x 4 days,</a:t>
                      </a:r>
                      <a:r>
                        <a:rPr lang="en-CA" sz="1400" baseline="0" dirty="0">
                          <a:latin typeface="Gill Sans MT" panose="020B0502020104020203" pitchFamily="34" charset="0"/>
                        </a:rPr>
                        <a:t> then </a:t>
                      </a:r>
                    </a:p>
                    <a:p>
                      <a:r>
                        <a:rPr lang="en-CA" sz="1400" baseline="0" dirty="0">
                          <a:latin typeface="Gill Sans MT" panose="020B0502020104020203" pitchFamily="34" charset="0"/>
                        </a:rPr>
                        <a:t>1 mg bid x 11 weeks</a:t>
                      </a:r>
                      <a:endParaRPr lang="en-CA" sz="1400" dirty="0">
                        <a:latin typeface="Gill Sans MT" panose="020B0502020104020203" pitchFamily="34" charset="0"/>
                      </a:endParaRPr>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6"/>
                  </a:ext>
                </a:extLst>
              </a:tr>
              <a:tr h="167760">
                <a:tc gridSpan="5">
                  <a:txBody>
                    <a:bodyPr/>
                    <a:lstStyle/>
                    <a:p>
                      <a:r>
                        <a:rPr lang="en-CA" sz="1100" b="1" dirty="0">
                          <a:latin typeface="Gill Sans MT" panose="020B0502020104020203" pitchFamily="34" charset="0"/>
                        </a:rPr>
                        <a:t>NRT = nicotine replacement therapy</a:t>
                      </a:r>
                      <a:endParaRPr lang="en-CA" sz="1100" b="1" i="1" dirty="0">
                        <a:latin typeface="Gill Sans MT" panose="020B0502020104020203" pitchFamily="34" charset="0"/>
                      </a:endParaRPr>
                    </a:p>
                  </a:txBody>
                  <a:tcPr/>
                </a:tc>
                <a:tc hMerge="1">
                  <a:txBody>
                    <a:bodyPr/>
                    <a:lstStyle/>
                    <a:p>
                      <a:endParaRPr lang="en-CA" sz="2400" dirty="0"/>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7"/>
                  </a:ext>
                </a:extLst>
              </a:tr>
            </a:tbl>
          </a:graphicData>
        </a:graphic>
      </p:graphicFrame>
      <p:sp>
        <p:nvSpPr>
          <p:cNvPr id="9" name="Content Placeholder 1">
            <a:extLst>
              <a:ext uri="{FF2B5EF4-FFF2-40B4-BE49-F238E27FC236}">
                <a16:creationId xmlns:a16="http://schemas.microsoft.com/office/drawing/2014/main" id="{53ECBA27-2971-F9AF-E515-AEDD7AF1FDD0}"/>
              </a:ext>
            </a:extLst>
          </p:cNvPr>
          <p:cNvSpPr>
            <a:spLocks noGrp="1"/>
          </p:cNvSpPr>
          <p:nvPr>
            <p:ph idx="1"/>
          </p:nvPr>
        </p:nvSpPr>
        <p:spPr>
          <a:xfrm>
            <a:off x="562131" y="408464"/>
            <a:ext cx="8229600" cy="546884"/>
          </a:xfrm>
        </p:spPr>
        <p:txBody>
          <a:bodyPr/>
          <a:lstStyle/>
          <a:p>
            <a:r>
              <a:rPr lang="en-US" sz="2000" dirty="0"/>
              <a:t>APPROACH TO SMOKING CESSATION </a:t>
            </a:r>
          </a:p>
        </p:txBody>
      </p:sp>
    </p:spTree>
    <p:extLst>
      <p:ext uri="{BB962C8B-B14F-4D97-AF65-F5344CB8AC3E}">
        <p14:creationId xmlns:p14="http://schemas.microsoft.com/office/powerpoint/2010/main" val="3959512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334442-6BFF-485E-85A6-21CFD8EAA87A}"/>
              </a:ext>
            </a:extLst>
          </p:cNvPr>
          <p:cNvSpPr/>
          <p:nvPr/>
        </p:nvSpPr>
        <p:spPr>
          <a:xfrm>
            <a:off x="528794" y="776868"/>
            <a:ext cx="8086410" cy="768800"/>
          </a:xfrm>
          <a:prstGeom prst="rect">
            <a:avLst/>
          </a:prstGeom>
        </p:spPr>
        <p:txBody>
          <a:bodyPr wrap="square" lIns="68580" tIns="34290" rIns="68580" bIns="34290" anchor="t">
            <a:spAutoFit/>
          </a:bodyPr>
          <a:lstStyle/>
          <a:p>
            <a:pPr algn="ctr">
              <a:lnSpc>
                <a:spcPct val="120000"/>
              </a:lnSpc>
            </a:pPr>
            <a:r>
              <a:rPr lang="en-US" sz="1500" b="1" dirty="0">
                <a:solidFill>
                  <a:schemeClr val="bg1"/>
                </a:solidFill>
                <a:latin typeface="Gill Sans MT" panose="020B0502020104020203" pitchFamily="34" charset="0"/>
              </a:rPr>
              <a:t>© Canadian Cardiovascular Society. 2022. All rights reserved. </a:t>
            </a:r>
          </a:p>
          <a:p>
            <a:pPr algn="ctr">
              <a:lnSpc>
                <a:spcPct val="120000"/>
              </a:lnSpc>
            </a:pPr>
            <a:r>
              <a:rPr lang="en-US" sz="1200" dirty="0">
                <a:solidFill>
                  <a:schemeClr val="bg1"/>
                </a:solidFill>
                <a:latin typeface="Gill Sans MT" panose="020B0502020104020203" pitchFamily="34" charset="0"/>
              </a:rPr>
              <a:t>Distribution, transmission or republication is strictly prohibited without the prior written permission of the Canadian Cardiovascular Society.</a:t>
            </a:r>
          </a:p>
        </p:txBody>
      </p:sp>
      <p:sp>
        <p:nvSpPr>
          <p:cNvPr id="6" name="Content Placeholder 6">
            <a:extLst>
              <a:ext uri="{FF2B5EF4-FFF2-40B4-BE49-F238E27FC236}">
                <a16:creationId xmlns:a16="http://schemas.microsoft.com/office/drawing/2014/main" id="{F3F32212-C129-4EF2-9210-F53720CBEE45}"/>
              </a:ext>
            </a:extLst>
          </p:cNvPr>
          <p:cNvSpPr txBox="1">
            <a:spLocks/>
          </p:cNvSpPr>
          <p:nvPr/>
        </p:nvSpPr>
        <p:spPr bwMode="auto">
          <a:xfrm>
            <a:off x="628651" y="2137798"/>
            <a:ext cx="7886699" cy="200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spcBef>
                <a:spcPts val="1350"/>
              </a:spcBef>
            </a:pPr>
            <a:r>
              <a:rPr lang="en-US" altLang="en-US" sz="1200" kern="0" dirty="0">
                <a:solidFill>
                  <a:schemeClr val="bg1"/>
                </a:solidFill>
                <a:latin typeface="Gill Sans MT" panose="020B0502020104020203" pitchFamily="34" charset="0"/>
              </a:rPr>
              <a:t>For medical institution internal education or training (i.e. grand rounds, medical college/classroom education, etc.), kindly consider and implement the following:</a:t>
            </a:r>
          </a:p>
          <a:p>
            <a:pPr lvl="1" eaLnBrk="1" hangingPunct="1"/>
            <a:r>
              <a:rPr lang="en-US" altLang="en-US" sz="900" kern="0" dirty="0">
                <a:solidFill>
                  <a:schemeClr val="bg1"/>
                </a:solidFill>
                <a:latin typeface="Gill Sans MT" panose="020B0502020104020203" pitchFamily="34" charset="0"/>
              </a:rPr>
              <a:t>Include the citation for the Canadian Journal of Cardiology</a:t>
            </a:r>
          </a:p>
          <a:p>
            <a:pPr lvl="1" eaLnBrk="1" hangingPunct="1"/>
            <a:r>
              <a:rPr lang="en-US" altLang="en-US" sz="900" kern="0" dirty="0">
                <a:solidFill>
                  <a:schemeClr val="bg1"/>
                </a:solidFill>
                <a:latin typeface="Gill Sans MT" panose="020B0502020104020203" pitchFamily="34" charset="0"/>
              </a:rPr>
              <a:t>Add ‘Reproduced with permission from the Canadian Cardiovascular Society. [insert year].’</a:t>
            </a:r>
          </a:p>
          <a:p>
            <a:pPr lvl="1" eaLnBrk="1" hangingPunct="1"/>
            <a:r>
              <a:rPr lang="en-US" altLang="en-US" sz="900" kern="0" dirty="0">
                <a:solidFill>
                  <a:schemeClr val="bg1"/>
                </a:solidFill>
                <a:latin typeface="Gill Sans MT" panose="020B0502020104020203" pitchFamily="34" charset="0"/>
              </a:rPr>
              <a:t>Avoid use of CCS logos or trademarks on slides, tools or publications that are not the property of the CCS</a:t>
            </a:r>
          </a:p>
          <a:p>
            <a:pPr lvl="1" eaLnBrk="1" hangingPunct="1"/>
            <a:r>
              <a:rPr lang="en-US" altLang="en-US" sz="900" kern="0" dirty="0">
                <a:solidFill>
                  <a:schemeClr val="bg1"/>
                </a:solidFill>
                <a:latin typeface="Gill Sans MT" panose="020B0502020104020203" pitchFamily="34" charset="0"/>
              </a:rPr>
              <a:t>Do not modify the slide content and, the layout and CCS branding on the Guideline-related slides</a:t>
            </a:r>
          </a:p>
          <a:p>
            <a:pPr lvl="1" eaLnBrk="1" hangingPunct="1"/>
            <a:r>
              <a:rPr lang="en-US" altLang="en-US" sz="900" kern="0" dirty="0">
                <a:solidFill>
                  <a:schemeClr val="bg1"/>
                </a:solidFill>
                <a:latin typeface="Gill Sans MT" panose="020B0502020104020203" pitchFamily="34" charset="0"/>
              </a:rPr>
              <a:t>Guideline recommendations must be reproduced exactly as published </a:t>
            </a:r>
          </a:p>
          <a:p>
            <a:pPr eaLnBrk="1" hangingPunct="1">
              <a:spcBef>
                <a:spcPts val="1350"/>
              </a:spcBef>
            </a:pPr>
            <a:r>
              <a:rPr lang="en-US" altLang="en-US" sz="1200" kern="0" dirty="0">
                <a:solidFill>
                  <a:schemeClr val="bg1"/>
                </a:solidFill>
                <a:latin typeface="Gill Sans MT" panose="020B0502020104020203" pitchFamily="34" charset="0"/>
              </a:rPr>
              <a:t>For an industry supported or involved program, permissions are required:</a:t>
            </a:r>
          </a:p>
          <a:p>
            <a:pPr lvl="1" eaLnBrk="1" hangingPunct="1"/>
            <a:r>
              <a:rPr lang="en-US" altLang="en-US" sz="900" kern="0" dirty="0">
                <a:solidFill>
                  <a:schemeClr val="bg1"/>
                </a:solidFill>
                <a:latin typeface="Gill Sans MT" panose="020B0502020104020203" pitchFamily="34" charset="0"/>
              </a:rPr>
              <a:t>If content is published in the Canadian Journal of Cardiology, permissions must be sought through our publisher Elsevier (www.onlinecjc.com)</a:t>
            </a:r>
          </a:p>
          <a:p>
            <a:pPr lvl="1" eaLnBrk="1" hangingPunct="1"/>
            <a:r>
              <a:rPr lang="en-US" altLang="en-US" sz="900" kern="0" dirty="0">
                <a:solidFill>
                  <a:schemeClr val="bg1"/>
                </a:solidFill>
                <a:latin typeface="Gill Sans MT" panose="020B0502020104020203" pitchFamily="34" charset="0"/>
              </a:rPr>
              <a:t>If content is property of the CCS, contact </a:t>
            </a:r>
            <a:r>
              <a:rPr lang="en-US" altLang="en-US" sz="900" kern="0"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guidelines@ccs.ca</a:t>
            </a:r>
            <a:r>
              <a:rPr lang="en-US" altLang="en-US" sz="900" kern="0" dirty="0">
                <a:solidFill>
                  <a:schemeClr val="bg1"/>
                </a:solidFill>
                <a:latin typeface="Gill Sans MT" panose="020B0502020104020203" pitchFamily="34" charset="0"/>
              </a:rPr>
              <a:t>   </a:t>
            </a:r>
          </a:p>
        </p:txBody>
      </p:sp>
    </p:spTree>
    <p:extLst>
      <p:ext uri="{BB962C8B-B14F-4D97-AF65-F5344CB8AC3E}">
        <p14:creationId xmlns:p14="http://schemas.microsoft.com/office/powerpoint/2010/main" val="1176158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EB1AE2-2BFE-AA79-7198-2932C3F11B03}"/>
              </a:ext>
            </a:extLst>
          </p:cNvPr>
          <p:cNvPicPr>
            <a:picLocks noChangeAspect="1"/>
          </p:cNvPicPr>
          <p:nvPr/>
        </p:nvPicPr>
        <p:blipFill rotWithShape="1">
          <a:blip r:embed="rId2"/>
          <a:srcRect l="25178" t="18329" r="22800" b="10798"/>
          <a:stretch/>
        </p:blipFill>
        <p:spPr>
          <a:xfrm>
            <a:off x="1545007" y="242262"/>
            <a:ext cx="5801575" cy="4116763"/>
          </a:xfrm>
          <a:prstGeom prst="rect">
            <a:avLst/>
          </a:prstGeom>
        </p:spPr>
      </p:pic>
      <p:sp>
        <p:nvSpPr>
          <p:cNvPr id="11" name="Rectangle 10">
            <a:extLst>
              <a:ext uri="{FF2B5EF4-FFF2-40B4-BE49-F238E27FC236}">
                <a16:creationId xmlns:a16="http://schemas.microsoft.com/office/drawing/2014/main" id="{69A5D862-5038-E72B-A281-A58F3A67D97A}"/>
              </a:ext>
            </a:extLst>
          </p:cNvPr>
          <p:cNvSpPr/>
          <p:nvPr/>
        </p:nvSpPr>
        <p:spPr>
          <a:xfrm>
            <a:off x="4806370" y="2167134"/>
            <a:ext cx="830951" cy="18632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CA4D0BAC-2E6C-9B5C-573E-64640C659122}"/>
              </a:ext>
            </a:extLst>
          </p:cNvPr>
          <p:cNvSpPr/>
          <p:nvPr/>
        </p:nvSpPr>
        <p:spPr>
          <a:xfrm>
            <a:off x="1800860" y="2138284"/>
            <a:ext cx="980836" cy="23016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AE490839-DF16-F25E-28E1-58A3FA9E6A83}"/>
              </a:ext>
            </a:extLst>
          </p:cNvPr>
          <p:cNvSpPr txBox="1"/>
          <p:nvPr/>
        </p:nvSpPr>
        <p:spPr>
          <a:xfrm>
            <a:off x="443492" y="4710023"/>
            <a:ext cx="859531" cy="215444"/>
          </a:xfrm>
          <a:prstGeom prst="rect">
            <a:avLst/>
          </a:prstGeom>
          <a:noFill/>
        </p:spPr>
        <p:txBody>
          <a:bodyPr wrap="none" rtlCol="0">
            <a:spAutoFit/>
          </a:bodyPr>
          <a:lstStyle/>
          <a:p>
            <a:r>
              <a:rPr lang="en-CA" sz="800" dirty="0">
                <a:solidFill>
                  <a:schemeClr val="bg1">
                    <a:lumMod val="65000"/>
                  </a:schemeClr>
                </a:solidFill>
                <a:latin typeface="Gill Sans MT" panose="020B0502020104020203" pitchFamily="34" charset="0"/>
              </a:rPr>
              <a:t>Cahill et al 2013</a:t>
            </a:r>
          </a:p>
        </p:txBody>
      </p:sp>
    </p:spTree>
    <p:extLst>
      <p:ext uri="{BB962C8B-B14F-4D97-AF65-F5344CB8AC3E}">
        <p14:creationId xmlns:p14="http://schemas.microsoft.com/office/powerpoint/2010/main" val="4086163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F333BE-4BB6-4857-86CB-F1361B1E0D48}"/>
              </a:ext>
            </a:extLst>
          </p:cNvPr>
          <p:cNvPicPr>
            <a:picLocks noChangeAspect="1"/>
          </p:cNvPicPr>
          <p:nvPr/>
        </p:nvPicPr>
        <p:blipFill rotWithShape="1">
          <a:blip r:embed="rId2"/>
          <a:srcRect l="25095" t="15547" r="22882" b="57914"/>
          <a:stretch/>
        </p:blipFill>
        <p:spPr>
          <a:xfrm>
            <a:off x="497556" y="965275"/>
            <a:ext cx="8148887" cy="2337229"/>
          </a:xfrm>
          <a:prstGeom prst="rect">
            <a:avLst/>
          </a:prstGeom>
        </p:spPr>
      </p:pic>
      <p:sp>
        <p:nvSpPr>
          <p:cNvPr id="4" name="Rectangle 3">
            <a:extLst>
              <a:ext uri="{FF2B5EF4-FFF2-40B4-BE49-F238E27FC236}">
                <a16:creationId xmlns:a16="http://schemas.microsoft.com/office/drawing/2014/main" id="{1A18E7F5-221D-9505-9F04-CAB9527A88DB}"/>
              </a:ext>
            </a:extLst>
          </p:cNvPr>
          <p:cNvSpPr/>
          <p:nvPr/>
        </p:nvSpPr>
        <p:spPr>
          <a:xfrm>
            <a:off x="5356974" y="2744853"/>
            <a:ext cx="954192" cy="17515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FBB984E4-59FD-4B99-D2C7-4E51EC6C0F56}"/>
              </a:ext>
            </a:extLst>
          </p:cNvPr>
          <p:cNvSpPr/>
          <p:nvPr/>
        </p:nvSpPr>
        <p:spPr>
          <a:xfrm>
            <a:off x="5282022" y="3063794"/>
            <a:ext cx="1029143" cy="18548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F4B3CDCE-E13E-435D-22C7-960EED849B6D}"/>
              </a:ext>
            </a:extLst>
          </p:cNvPr>
          <p:cNvSpPr/>
          <p:nvPr/>
        </p:nvSpPr>
        <p:spPr>
          <a:xfrm>
            <a:off x="837006" y="3081612"/>
            <a:ext cx="1258005" cy="18548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BB3F1F49-1954-E4B5-120B-C8D4BB1D29D4}"/>
              </a:ext>
            </a:extLst>
          </p:cNvPr>
          <p:cNvSpPr/>
          <p:nvPr/>
        </p:nvSpPr>
        <p:spPr>
          <a:xfrm>
            <a:off x="871755" y="2732171"/>
            <a:ext cx="1511681" cy="18548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ED702D27-CB05-864E-9CC9-9B0C8A2B155A}"/>
              </a:ext>
            </a:extLst>
          </p:cNvPr>
          <p:cNvSpPr txBox="1"/>
          <p:nvPr/>
        </p:nvSpPr>
        <p:spPr>
          <a:xfrm>
            <a:off x="443492" y="4710023"/>
            <a:ext cx="859531" cy="215444"/>
          </a:xfrm>
          <a:prstGeom prst="rect">
            <a:avLst/>
          </a:prstGeom>
          <a:noFill/>
        </p:spPr>
        <p:txBody>
          <a:bodyPr wrap="none" rtlCol="0">
            <a:spAutoFit/>
          </a:bodyPr>
          <a:lstStyle/>
          <a:p>
            <a:r>
              <a:rPr lang="en-CA" sz="800" dirty="0">
                <a:solidFill>
                  <a:schemeClr val="bg1">
                    <a:lumMod val="65000"/>
                  </a:schemeClr>
                </a:solidFill>
                <a:latin typeface="Gill Sans MT" panose="020B0502020104020203" pitchFamily="34" charset="0"/>
              </a:rPr>
              <a:t>Cahill et al 2013</a:t>
            </a:r>
          </a:p>
        </p:txBody>
      </p:sp>
    </p:spTree>
    <p:extLst>
      <p:ext uri="{BB962C8B-B14F-4D97-AF65-F5344CB8AC3E}">
        <p14:creationId xmlns:p14="http://schemas.microsoft.com/office/powerpoint/2010/main" val="3002921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40C255-B59F-7FD6-6006-55C7EA0A3C9A}"/>
              </a:ext>
            </a:extLst>
          </p:cNvPr>
          <p:cNvPicPr>
            <a:picLocks noChangeAspect="1"/>
          </p:cNvPicPr>
          <p:nvPr/>
        </p:nvPicPr>
        <p:blipFill rotWithShape="1">
          <a:blip r:embed="rId2"/>
          <a:srcRect l="33182" t="35634" r="5758" b="26321"/>
          <a:stretch/>
        </p:blipFill>
        <p:spPr>
          <a:xfrm>
            <a:off x="955161" y="908141"/>
            <a:ext cx="7233678" cy="2816915"/>
          </a:xfrm>
          <a:prstGeom prst="rect">
            <a:avLst/>
          </a:prstGeom>
        </p:spPr>
      </p:pic>
      <p:sp>
        <p:nvSpPr>
          <p:cNvPr id="5" name="TextBox 4">
            <a:extLst>
              <a:ext uri="{FF2B5EF4-FFF2-40B4-BE49-F238E27FC236}">
                <a16:creationId xmlns:a16="http://schemas.microsoft.com/office/drawing/2014/main" id="{DDFC3E36-0A42-F9A3-824F-E03D2894993B}"/>
              </a:ext>
            </a:extLst>
          </p:cNvPr>
          <p:cNvSpPr txBox="1"/>
          <p:nvPr/>
        </p:nvSpPr>
        <p:spPr>
          <a:xfrm>
            <a:off x="442313" y="4717397"/>
            <a:ext cx="1329210" cy="215444"/>
          </a:xfrm>
          <a:prstGeom prst="rect">
            <a:avLst/>
          </a:prstGeom>
          <a:noFill/>
        </p:spPr>
        <p:txBody>
          <a:bodyPr wrap="none" rtlCol="0">
            <a:spAutoFit/>
          </a:bodyPr>
          <a:lstStyle/>
          <a:p>
            <a:r>
              <a:rPr lang="en-CA" sz="800" dirty="0">
                <a:solidFill>
                  <a:schemeClr val="bg1">
                    <a:lumMod val="65000"/>
                  </a:schemeClr>
                </a:solidFill>
                <a:latin typeface="Gill Sans MT" panose="020B0502020104020203" pitchFamily="34" charset="0"/>
              </a:rPr>
              <a:t>Hartmann-Boyce et al 2022</a:t>
            </a:r>
          </a:p>
        </p:txBody>
      </p:sp>
    </p:spTree>
    <p:extLst>
      <p:ext uri="{BB962C8B-B14F-4D97-AF65-F5344CB8AC3E}">
        <p14:creationId xmlns:p14="http://schemas.microsoft.com/office/powerpoint/2010/main" val="2819176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1C8AB-E692-EB43-B5BD-5AF651F0B869}"/>
              </a:ext>
            </a:extLst>
          </p:cNvPr>
          <p:cNvPicPr>
            <a:picLocks noChangeAspect="1"/>
          </p:cNvPicPr>
          <p:nvPr/>
        </p:nvPicPr>
        <p:blipFill rotWithShape="1">
          <a:blip r:embed="rId2"/>
          <a:srcRect l="45526" t="34440" r="17937" b="33614"/>
          <a:stretch/>
        </p:blipFill>
        <p:spPr>
          <a:xfrm>
            <a:off x="1297034" y="495911"/>
            <a:ext cx="6549931" cy="3579440"/>
          </a:xfrm>
          <a:prstGeom prst="rect">
            <a:avLst/>
          </a:prstGeom>
        </p:spPr>
      </p:pic>
      <p:sp>
        <p:nvSpPr>
          <p:cNvPr id="4" name="TextBox 3">
            <a:extLst>
              <a:ext uri="{FF2B5EF4-FFF2-40B4-BE49-F238E27FC236}">
                <a16:creationId xmlns:a16="http://schemas.microsoft.com/office/drawing/2014/main" id="{F4DC13E2-3227-0C70-4A6C-5FA618C49D0B}"/>
              </a:ext>
            </a:extLst>
          </p:cNvPr>
          <p:cNvSpPr txBox="1"/>
          <p:nvPr/>
        </p:nvSpPr>
        <p:spPr>
          <a:xfrm>
            <a:off x="442313" y="4717397"/>
            <a:ext cx="1329210" cy="215444"/>
          </a:xfrm>
          <a:prstGeom prst="rect">
            <a:avLst/>
          </a:prstGeom>
          <a:noFill/>
        </p:spPr>
        <p:txBody>
          <a:bodyPr wrap="none" rtlCol="0">
            <a:spAutoFit/>
          </a:bodyPr>
          <a:lstStyle/>
          <a:p>
            <a:r>
              <a:rPr lang="en-CA" sz="800" dirty="0">
                <a:solidFill>
                  <a:schemeClr val="bg1">
                    <a:lumMod val="65000"/>
                  </a:schemeClr>
                </a:solidFill>
                <a:latin typeface="Gill Sans MT" panose="020B0502020104020203" pitchFamily="34" charset="0"/>
              </a:rPr>
              <a:t>Hartmann-Boyce et al 2022</a:t>
            </a:r>
          </a:p>
        </p:txBody>
      </p:sp>
    </p:spTree>
    <p:extLst>
      <p:ext uri="{BB962C8B-B14F-4D97-AF65-F5344CB8AC3E}">
        <p14:creationId xmlns:p14="http://schemas.microsoft.com/office/powerpoint/2010/main" val="1264862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BAF0B-C76F-2687-6346-AE4DC562B67F}"/>
              </a:ext>
            </a:extLst>
          </p:cNvPr>
          <p:cNvSpPr>
            <a:spLocks noGrp="1"/>
          </p:cNvSpPr>
          <p:nvPr>
            <p:ph idx="1"/>
          </p:nvPr>
        </p:nvSpPr>
        <p:spPr>
          <a:xfrm>
            <a:off x="566670" y="359215"/>
            <a:ext cx="8229600" cy="546884"/>
          </a:xfrm>
        </p:spPr>
        <p:txBody>
          <a:bodyPr/>
          <a:lstStyle/>
          <a:p>
            <a:r>
              <a:rPr lang="en-US" sz="2000" dirty="0"/>
              <a:t>SMOKING CESSATION IN PAD</a:t>
            </a:r>
          </a:p>
        </p:txBody>
      </p:sp>
      <p:sp>
        <p:nvSpPr>
          <p:cNvPr id="4" name="Content Placeholder 3">
            <a:extLst>
              <a:ext uri="{FF2B5EF4-FFF2-40B4-BE49-F238E27FC236}">
                <a16:creationId xmlns:a16="http://schemas.microsoft.com/office/drawing/2014/main" id="{096D5D69-96F0-26C5-543B-1F32A6186CBF}"/>
              </a:ext>
            </a:extLst>
          </p:cNvPr>
          <p:cNvSpPr>
            <a:spLocks noGrp="1"/>
          </p:cNvSpPr>
          <p:nvPr>
            <p:ph idx="10"/>
          </p:nvPr>
        </p:nvSpPr>
        <p:spPr>
          <a:xfrm>
            <a:off x="566670" y="1190769"/>
            <a:ext cx="8229600" cy="935628"/>
          </a:xfrm>
        </p:spPr>
        <p:txBody>
          <a:bodyPr/>
          <a:lstStyle/>
          <a:p>
            <a:pPr marL="285750" indent="-285750">
              <a:buFont typeface="Arial" panose="020B0604020202020204" pitchFamily="34" charset="0"/>
              <a:buChar char="•"/>
            </a:pPr>
            <a:r>
              <a:rPr lang="en-US" sz="1800" dirty="0">
                <a:latin typeface="Gill Sans MT" panose="020B0502020104020203" pitchFamily="34" charset="0"/>
              </a:rPr>
              <a:t>Few studies </a:t>
            </a:r>
            <a:r>
              <a:rPr lang="en-US" sz="1800" dirty="0"/>
              <a:t>(n=6) with small sample size (n=558)</a:t>
            </a:r>
          </a:p>
          <a:p>
            <a:pPr marL="285750" indent="-285750">
              <a:buFont typeface="Arial" panose="020B0604020202020204" pitchFamily="34" charset="0"/>
              <a:buChar char="•"/>
            </a:pPr>
            <a:r>
              <a:rPr lang="en-US" sz="1800" dirty="0">
                <a:latin typeface="Gill Sans MT" panose="020B0502020104020203" pitchFamily="34" charset="0"/>
              </a:rPr>
              <a:t>Combined interventions (advice, counselling, NRT, and/or varenicline)</a:t>
            </a:r>
          </a:p>
          <a:p>
            <a:pPr marL="285750" indent="-285750">
              <a:buFont typeface="Arial" panose="020B0604020202020204" pitchFamily="34" charset="0"/>
              <a:buChar char="•"/>
            </a:pPr>
            <a:r>
              <a:rPr lang="en-US" sz="1800" dirty="0"/>
              <a:t>Trend to benefit but not statistically significant</a:t>
            </a:r>
            <a:endParaRPr lang="en-US" sz="1800" dirty="0">
              <a:latin typeface="Gill Sans MT" panose="020B0502020104020203" pitchFamily="34" charset="0"/>
            </a:endParaRPr>
          </a:p>
        </p:txBody>
      </p:sp>
      <p:pic>
        <p:nvPicPr>
          <p:cNvPr id="5" name="Picture 4">
            <a:extLst>
              <a:ext uri="{FF2B5EF4-FFF2-40B4-BE49-F238E27FC236}">
                <a16:creationId xmlns:a16="http://schemas.microsoft.com/office/drawing/2014/main" id="{77B73149-7A11-2259-21D3-99259F8CA238}"/>
              </a:ext>
            </a:extLst>
          </p:cNvPr>
          <p:cNvPicPr>
            <a:picLocks noChangeAspect="1"/>
          </p:cNvPicPr>
          <p:nvPr/>
        </p:nvPicPr>
        <p:blipFill rotWithShape="1">
          <a:blip r:embed="rId2"/>
          <a:srcRect l="3521" t="29109" b="17440"/>
          <a:stretch/>
        </p:blipFill>
        <p:spPr>
          <a:xfrm>
            <a:off x="948919" y="2306136"/>
            <a:ext cx="5309474" cy="1838455"/>
          </a:xfrm>
          <a:prstGeom prst="rect">
            <a:avLst/>
          </a:prstGeom>
        </p:spPr>
      </p:pic>
      <p:sp>
        <p:nvSpPr>
          <p:cNvPr id="6" name="TextBox 5">
            <a:extLst>
              <a:ext uri="{FF2B5EF4-FFF2-40B4-BE49-F238E27FC236}">
                <a16:creationId xmlns:a16="http://schemas.microsoft.com/office/drawing/2014/main" id="{E9CB03E8-7E4C-9391-B00E-CD89FF6F53E6}"/>
              </a:ext>
            </a:extLst>
          </p:cNvPr>
          <p:cNvSpPr txBox="1"/>
          <p:nvPr/>
        </p:nvSpPr>
        <p:spPr>
          <a:xfrm>
            <a:off x="435926" y="4706543"/>
            <a:ext cx="1160895" cy="215444"/>
          </a:xfrm>
          <a:prstGeom prst="rect">
            <a:avLst/>
          </a:prstGeom>
          <a:noFill/>
        </p:spPr>
        <p:txBody>
          <a:bodyPr wrap="none" rtlCol="0">
            <a:spAutoFit/>
          </a:bodyPr>
          <a:lstStyle/>
          <a:p>
            <a:r>
              <a:rPr lang="en-CA" sz="800" dirty="0" err="1">
                <a:solidFill>
                  <a:schemeClr val="bg1">
                    <a:lumMod val="65000"/>
                  </a:schemeClr>
                </a:solidFill>
                <a:latin typeface="Gill Sans MT" panose="020B0502020104020203" pitchFamily="34" charset="0"/>
              </a:rPr>
              <a:t>Thanigaimani</a:t>
            </a:r>
            <a:r>
              <a:rPr lang="en-CA" sz="800" dirty="0">
                <a:solidFill>
                  <a:schemeClr val="bg1">
                    <a:lumMod val="65000"/>
                  </a:schemeClr>
                </a:solidFill>
                <a:latin typeface="Gill Sans MT" panose="020B0502020104020203" pitchFamily="34" charset="0"/>
              </a:rPr>
              <a:t> et al 2022</a:t>
            </a:r>
          </a:p>
        </p:txBody>
      </p:sp>
    </p:spTree>
    <p:extLst>
      <p:ext uri="{BB962C8B-B14F-4D97-AF65-F5344CB8AC3E}">
        <p14:creationId xmlns:p14="http://schemas.microsoft.com/office/powerpoint/2010/main" val="678627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BAF0B-C76F-2687-6346-AE4DC562B67F}"/>
              </a:ext>
            </a:extLst>
          </p:cNvPr>
          <p:cNvSpPr>
            <a:spLocks noGrp="1"/>
          </p:cNvSpPr>
          <p:nvPr>
            <p:ph idx="1"/>
          </p:nvPr>
        </p:nvSpPr>
        <p:spPr>
          <a:xfrm>
            <a:off x="547141" y="366708"/>
            <a:ext cx="8229600" cy="546884"/>
          </a:xfrm>
        </p:spPr>
        <p:txBody>
          <a:bodyPr/>
          <a:lstStyle/>
          <a:p>
            <a:r>
              <a:rPr lang="en-US" sz="2000" dirty="0"/>
              <a:t>RECOMMENDATIONS</a:t>
            </a:r>
          </a:p>
        </p:txBody>
      </p:sp>
      <p:sp>
        <p:nvSpPr>
          <p:cNvPr id="4" name="Content Placeholder 3">
            <a:extLst>
              <a:ext uri="{FF2B5EF4-FFF2-40B4-BE49-F238E27FC236}">
                <a16:creationId xmlns:a16="http://schemas.microsoft.com/office/drawing/2014/main" id="{096D5D69-96F0-26C5-543B-1F32A6186CBF}"/>
              </a:ext>
            </a:extLst>
          </p:cNvPr>
          <p:cNvSpPr>
            <a:spLocks noGrp="1"/>
          </p:cNvSpPr>
          <p:nvPr>
            <p:ph idx="10"/>
          </p:nvPr>
        </p:nvSpPr>
        <p:spPr>
          <a:xfrm>
            <a:off x="547141" y="1261367"/>
            <a:ext cx="8229600" cy="2420723"/>
          </a:xfrm>
        </p:spPr>
        <p:txBody>
          <a:bodyPr/>
          <a:lstStyle/>
          <a:p>
            <a:pPr marL="285750" indent="-285750" algn="l">
              <a:buFont typeface="Arial" panose="020B0604020202020204" pitchFamily="34" charset="0"/>
              <a:buChar char="•"/>
            </a:pPr>
            <a:r>
              <a:rPr lang="en-CA" sz="1800" dirty="0"/>
              <a:t>We recommend smoking cessation to prevent PAD, and to prevent MACE and MALE in patients with PAD (Strong Recommendation; Moderate-Quality Evidence).</a:t>
            </a:r>
          </a:p>
          <a:p>
            <a:pPr marL="285750" indent="-285750" algn="l">
              <a:buFont typeface="Arial" panose="020B0604020202020204" pitchFamily="34" charset="0"/>
              <a:buChar char="•"/>
            </a:pPr>
            <a:endParaRPr lang="en-CA" sz="1800" dirty="0"/>
          </a:p>
          <a:p>
            <a:pPr marL="285750" indent="-285750" algn="l">
              <a:buFont typeface="Arial" panose="020B0604020202020204" pitchFamily="34" charset="0"/>
              <a:buChar char="•"/>
            </a:pPr>
            <a:r>
              <a:rPr lang="en-CA" sz="1800" dirty="0"/>
              <a:t>We recommend smoking cessation interventions ranging from intensive counselling, NRT, bupropion, varenicline, and sometimes nicotine EC (Strong Recommendation; High-Quality Evidence).</a:t>
            </a:r>
          </a:p>
        </p:txBody>
      </p:sp>
      <p:sp>
        <p:nvSpPr>
          <p:cNvPr id="7" name="Title 2">
            <a:extLst>
              <a:ext uri="{FF2B5EF4-FFF2-40B4-BE49-F238E27FC236}">
                <a16:creationId xmlns:a16="http://schemas.microsoft.com/office/drawing/2014/main" id="{D5F542E7-0060-415C-F8C3-FE2F42363A78}"/>
              </a:ext>
            </a:extLst>
          </p:cNvPr>
          <p:cNvSpPr>
            <a:spLocks noGrp="1"/>
          </p:cNvSpPr>
          <p:nvPr>
            <p:ph type="title"/>
          </p:nvPr>
        </p:nvSpPr>
        <p:spPr>
          <a:xfrm>
            <a:off x="457199" y="4642934"/>
            <a:ext cx="5598827" cy="390355"/>
          </a:xfrm>
        </p:spPr>
        <p:txBody>
          <a:bodyPr/>
          <a:lstStyle/>
          <a:p>
            <a:pPr marL="0"/>
            <a:r>
              <a:rPr lang="en-US" sz="900" dirty="0"/>
              <a:t>EC, electric cigarettes; MACE, major adverse cardiovascular event; MALE, major adverse limb event; NRT, nicotine replacement therapy</a:t>
            </a:r>
          </a:p>
        </p:txBody>
      </p:sp>
    </p:spTree>
    <p:extLst>
      <p:ext uri="{BB962C8B-B14F-4D97-AF65-F5344CB8AC3E}">
        <p14:creationId xmlns:p14="http://schemas.microsoft.com/office/powerpoint/2010/main" val="479915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GLUCOSE CONTROL, DIABETES AND PAD </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3201478"/>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Sonia Anand MD, FRCPC</a:t>
            </a:r>
          </a:p>
          <a:p>
            <a:r>
              <a:rPr lang="en-US" sz="2000" dirty="0"/>
              <a:t> </a:t>
            </a:r>
          </a:p>
        </p:txBody>
      </p:sp>
    </p:spTree>
    <p:extLst>
      <p:ext uri="{BB962C8B-B14F-4D97-AF65-F5344CB8AC3E}">
        <p14:creationId xmlns:p14="http://schemas.microsoft.com/office/powerpoint/2010/main" val="3216803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39646" y="375213"/>
            <a:ext cx="8229600" cy="546884"/>
          </a:xfrm>
        </p:spPr>
        <p:txBody>
          <a:bodyPr/>
          <a:lstStyle/>
          <a:p>
            <a:r>
              <a:rPr lang="en-US" sz="2000"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457200" y="1259482"/>
            <a:ext cx="8229600" cy="546884"/>
          </a:xfrm>
        </p:spPr>
        <p:txBody>
          <a:bodyPr/>
          <a:lstStyle/>
          <a:p>
            <a:r>
              <a:rPr lang="en-US" sz="1800" b="0" dirty="0"/>
              <a:t>During this sections, participants will:</a:t>
            </a:r>
          </a:p>
          <a:p>
            <a:endParaRPr lang="en-US" sz="1800" dirty="0"/>
          </a:p>
          <a:p>
            <a:r>
              <a:rPr lang="en-US" sz="1800" b="0" dirty="0"/>
              <a:t>Review the CCS PAD Guidelines rationale for choice of glucose lowering medications for patients with PAD and diabetes</a:t>
            </a:r>
          </a:p>
          <a:p>
            <a:endParaRPr lang="en-US" sz="2000" dirty="0"/>
          </a:p>
          <a:p>
            <a:pPr marL="342900" indent="-342900">
              <a:buFont typeface="Arial" panose="020B0604020202020204" pitchFamily="34" charset="0"/>
              <a:buChar char="•"/>
            </a:pPr>
            <a:endParaRPr lang="en-US" sz="1800" dirty="0"/>
          </a:p>
          <a:p>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1817379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395B33-5A7D-BF68-99C6-7903911C1DF5}"/>
              </a:ext>
            </a:extLst>
          </p:cNvPr>
          <p:cNvSpPr>
            <a:spLocks noGrp="1"/>
          </p:cNvSpPr>
          <p:nvPr>
            <p:ph idx="1"/>
          </p:nvPr>
        </p:nvSpPr>
        <p:spPr>
          <a:xfrm>
            <a:off x="509665" y="359034"/>
            <a:ext cx="8229600" cy="546884"/>
          </a:xfrm>
        </p:spPr>
        <p:txBody>
          <a:bodyPr/>
          <a:lstStyle/>
          <a:p>
            <a:r>
              <a:rPr lang="en-US" sz="2000" dirty="0"/>
              <a:t>GLUCOSE CONTROL, DIABETES AND PAD</a:t>
            </a:r>
          </a:p>
        </p:txBody>
      </p:sp>
      <p:sp>
        <p:nvSpPr>
          <p:cNvPr id="4" name="Content Placeholder 3">
            <a:extLst>
              <a:ext uri="{FF2B5EF4-FFF2-40B4-BE49-F238E27FC236}">
                <a16:creationId xmlns:a16="http://schemas.microsoft.com/office/drawing/2014/main" id="{3FA11C69-B6CA-BB79-9BA0-478CE22126FC}"/>
              </a:ext>
            </a:extLst>
          </p:cNvPr>
          <p:cNvSpPr>
            <a:spLocks noGrp="1"/>
          </p:cNvSpPr>
          <p:nvPr>
            <p:ph idx="10"/>
          </p:nvPr>
        </p:nvSpPr>
        <p:spPr>
          <a:xfrm>
            <a:off x="457199" y="1264208"/>
            <a:ext cx="8229600" cy="546884"/>
          </a:xfrm>
        </p:spPr>
        <p:txBody>
          <a:bodyPr/>
          <a:lstStyle/>
          <a:p>
            <a:pPr marL="285750" indent="-285750">
              <a:buFont typeface="Arial" panose="020B0604020202020204" pitchFamily="34" charset="0"/>
              <a:buChar char="•"/>
            </a:pPr>
            <a:r>
              <a:rPr lang="en-US" sz="1800" dirty="0"/>
              <a:t>Glucose Control –Tight Glycemic control (Weak Recommendation; Low Quality evidence)</a:t>
            </a:r>
          </a:p>
          <a:p>
            <a:pPr marL="285750" indent="-285750">
              <a:buFont typeface="Arial" panose="020B0604020202020204" pitchFamily="34" charset="0"/>
              <a:buChar char="•"/>
            </a:pPr>
            <a:r>
              <a:rPr lang="en-US" sz="1800" dirty="0"/>
              <a:t>SGLT-2 inhibitor in PAD for major adverse cardiovascular event (MACE) (Strong Recommendation; High Quality evidence)</a:t>
            </a:r>
          </a:p>
          <a:p>
            <a:pPr marL="285750" indent="-285750">
              <a:buFont typeface="Arial" panose="020B0604020202020204" pitchFamily="34" charset="0"/>
              <a:buChar char="•"/>
            </a:pPr>
            <a:r>
              <a:rPr lang="en-US" sz="1800" dirty="0"/>
              <a:t>PAD and diabetes use GLP-1 receptor antagonist or DPP-4 inhibitors (Weak Recommendation; Low Quality evidence)</a:t>
            </a:r>
          </a:p>
        </p:txBody>
      </p:sp>
      <p:sp>
        <p:nvSpPr>
          <p:cNvPr id="7" name="Title 2">
            <a:extLst>
              <a:ext uri="{FF2B5EF4-FFF2-40B4-BE49-F238E27FC236}">
                <a16:creationId xmlns:a16="http://schemas.microsoft.com/office/drawing/2014/main" id="{98A23C1F-D3F5-4E82-DE58-42A48E2F1873}"/>
              </a:ext>
            </a:extLst>
          </p:cNvPr>
          <p:cNvSpPr>
            <a:spLocks noGrp="1"/>
          </p:cNvSpPr>
          <p:nvPr>
            <p:ph type="title"/>
          </p:nvPr>
        </p:nvSpPr>
        <p:spPr>
          <a:xfrm>
            <a:off x="457199" y="4596616"/>
            <a:ext cx="5811982" cy="546884"/>
          </a:xfrm>
        </p:spPr>
        <p:txBody>
          <a:bodyPr/>
          <a:lstStyle/>
          <a:p>
            <a:pPr marL="0"/>
            <a:r>
              <a:rPr lang="en-US" sz="900" dirty="0"/>
              <a:t>DPP-4, Dipeptidyl peptidase 4; GLP-1, Glucagon-like peptide-1; MACE, major adverse cardiovascular event; SGLT-2 inhibitors; Sodium-Glucose Transport Protein 2 Inhibitors</a:t>
            </a:r>
          </a:p>
        </p:txBody>
      </p:sp>
    </p:spTree>
    <p:extLst>
      <p:ext uri="{BB962C8B-B14F-4D97-AF65-F5344CB8AC3E}">
        <p14:creationId xmlns:p14="http://schemas.microsoft.com/office/powerpoint/2010/main" val="2168951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0C154C7-5F1A-E06C-9FE8-E2286CCF4E6A}"/>
              </a:ext>
            </a:extLst>
          </p:cNvPr>
          <p:cNvSpPr>
            <a:spLocks noGrp="1"/>
          </p:cNvSpPr>
          <p:nvPr>
            <p:ph idx="10"/>
          </p:nvPr>
        </p:nvSpPr>
        <p:spPr>
          <a:xfrm>
            <a:off x="762001" y="811017"/>
            <a:ext cx="8229600" cy="546884"/>
          </a:xfrm>
        </p:spPr>
        <p:txBody>
          <a:bodyPr/>
          <a:lstStyle/>
          <a:p>
            <a:pPr marL="285750" indent="-285750">
              <a:buFont typeface="Arial" panose="020B0604020202020204" pitchFamily="34" charset="0"/>
              <a:buChar char="•"/>
            </a:pPr>
            <a:r>
              <a:rPr lang="en-US" sz="1800" dirty="0"/>
              <a:t>Many guidelines recommend metformin as the first line medication in patients with type 2 diabetes (UKPDS)</a:t>
            </a:r>
          </a:p>
          <a:p>
            <a:pPr marL="285750" indent="-285750">
              <a:buFont typeface="Arial" panose="020B0604020202020204" pitchFamily="34" charset="0"/>
              <a:buChar char="•"/>
            </a:pPr>
            <a:r>
              <a:rPr lang="en-US" sz="1800" dirty="0"/>
              <a:t>No evidence that metformin reduces MALE</a:t>
            </a:r>
          </a:p>
          <a:p>
            <a:pPr marL="285750" indent="-285750">
              <a:buFont typeface="Arial" panose="020B0604020202020204" pitchFamily="34" charset="0"/>
              <a:buChar char="•"/>
            </a:pPr>
            <a:r>
              <a:rPr lang="en-US" sz="1800" dirty="0"/>
              <a:t>Commonly used first line, and reduces MI, and associated with reduced off-target effects</a:t>
            </a:r>
          </a:p>
          <a:p>
            <a:endParaRPr lang="en-US" sz="1800" dirty="0"/>
          </a:p>
        </p:txBody>
      </p:sp>
      <p:sp>
        <p:nvSpPr>
          <p:cNvPr id="6" name="Content Placeholder 1">
            <a:extLst>
              <a:ext uri="{FF2B5EF4-FFF2-40B4-BE49-F238E27FC236}">
                <a16:creationId xmlns:a16="http://schemas.microsoft.com/office/drawing/2014/main" id="{A49593F8-A601-68BD-31B4-DC61B28E025F}"/>
              </a:ext>
            </a:extLst>
          </p:cNvPr>
          <p:cNvSpPr txBox="1">
            <a:spLocks/>
          </p:cNvSpPr>
          <p:nvPr/>
        </p:nvSpPr>
        <p:spPr>
          <a:xfrm>
            <a:off x="517160" y="359034"/>
            <a:ext cx="8229600" cy="546884"/>
          </a:xfrm>
          <a:prstGeom prst="rect">
            <a:avLst/>
          </a:prstGeom>
        </p:spPr>
        <p:txBody>
          <a:bodyPr/>
          <a:lstStyle>
            <a:lvl1pPr marL="0" indent="0" algn="l" defTabSz="457189" rtl="0" eaLnBrk="1" latinLnBrk="0" hangingPunct="1">
              <a:spcBef>
                <a:spcPct val="20000"/>
              </a:spcBef>
              <a:buFont typeface="Arial"/>
              <a:buNone/>
              <a:defRPr sz="2800" b="1"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RECENT DIAGNOSIS OF DIABETES</a:t>
            </a:r>
          </a:p>
        </p:txBody>
      </p:sp>
      <p:pic>
        <p:nvPicPr>
          <p:cNvPr id="8" name="Picture 4" descr="Effects of metformin on clinical cardiovascular outcomes in the UKPDS.... |  Download Scientific Diagram">
            <a:extLst>
              <a:ext uri="{FF2B5EF4-FFF2-40B4-BE49-F238E27FC236}">
                <a16:creationId xmlns:a16="http://schemas.microsoft.com/office/drawing/2014/main" id="{407A2832-F0A1-043F-C502-A79793BF1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2167910"/>
            <a:ext cx="2499724" cy="15867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Metformin: Definition, Uses, Side Effects - Diabetes Self-Management">
            <a:extLst>
              <a:ext uri="{FF2B5EF4-FFF2-40B4-BE49-F238E27FC236}">
                <a16:creationId xmlns:a16="http://schemas.microsoft.com/office/drawing/2014/main" id="{25F394FE-603B-2689-C084-73D4D25E8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928" y="2382114"/>
            <a:ext cx="1604672" cy="10702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03174D5-F0E4-7732-492D-3372908D93B6}"/>
              </a:ext>
            </a:extLst>
          </p:cNvPr>
          <p:cNvSpPr txBox="1"/>
          <p:nvPr/>
        </p:nvSpPr>
        <p:spPr>
          <a:xfrm>
            <a:off x="762001" y="3777169"/>
            <a:ext cx="7924800" cy="829201"/>
          </a:xfrm>
          <a:prstGeom prst="rect">
            <a:avLst/>
          </a:prstGeom>
          <a:noFill/>
        </p:spPr>
        <p:txBody>
          <a:bodyPr wrap="square">
            <a:spAutoFit/>
          </a:bodyPr>
          <a:lstStyle/>
          <a:p>
            <a:pPr algn="ctr"/>
            <a:r>
              <a:rPr lang="en-US" sz="1600" b="1" dirty="0">
                <a:solidFill>
                  <a:srgbClr val="00B2A9"/>
                </a:solidFill>
                <a:latin typeface="Gill Sans MT" panose="020B0502020104020203" pitchFamily="34" charset="0"/>
              </a:rPr>
              <a:t>Use metformin as the primary hypoglycemic agent in patients </a:t>
            </a:r>
          </a:p>
          <a:p>
            <a:pPr algn="ctr"/>
            <a:r>
              <a:rPr lang="en-US" sz="1600" b="1" dirty="0">
                <a:solidFill>
                  <a:srgbClr val="00B2A9"/>
                </a:solidFill>
                <a:latin typeface="Gill Sans MT" panose="020B0502020104020203" pitchFamily="34" charset="0"/>
              </a:rPr>
              <a:t>with type 2 diabetes and CLTI. </a:t>
            </a:r>
          </a:p>
          <a:p>
            <a:pPr algn="ctr">
              <a:lnSpc>
                <a:spcPct val="150000"/>
              </a:lnSpc>
            </a:pPr>
            <a:r>
              <a:rPr lang="en-US" sz="1200" dirty="0">
                <a:solidFill>
                  <a:schemeClr val="bg1">
                    <a:lumMod val="65000"/>
                  </a:schemeClr>
                </a:solidFill>
                <a:latin typeface="Gill Sans MT" panose="020B0502020104020203" pitchFamily="34" charset="0"/>
              </a:rPr>
              <a:t>Strength: 1 (Strong); </a:t>
            </a:r>
            <a:r>
              <a:rPr lang="en-US" sz="1200" dirty="0" err="1">
                <a:solidFill>
                  <a:schemeClr val="bg1">
                    <a:lumMod val="65000"/>
                  </a:schemeClr>
                </a:solidFill>
                <a:latin typeface="Gill Sans MT" panose="020B0502020104020203" pitchFamily="34" charset="0"/>
              </a:rPr>
              <a:t>QoE</a:t>
            </a:r>
            <a:r>
              <a:rPr lang="en-US" sz="1200" dirty="0">
                <a:solidFill>
                  <a:schemeClr val="bg1">
                    <a:lumMod val="65000"/>
                  </a:schemeClr>
                </a:solidFill>
                <a:latin typeface="Gill Sans MT" panose="020B0502020104020203" pitchFamily="34" charset="0"/>
              </a:rPr>
              <a:t>:  A (High)</a:t>
            </a:r>
            <a:endParaRPr lang="en-US" dirty="0">
              <a:solidFill>
                <a:schemeClr val="bg1">
                  <a:lumMod val="65000"/>
                </a:schemeClr>
              </a:solidFill>
              <a:latin typeface="Gill Sans MT" panose="020B0502020104020203" pitchFamily="34" charset="0"/>
            </a:endParaRPr>
          </a:p>
        </p:txBody>
      </p:sp>
      <p:sp>
        <p:nvSpPr>
          <p:cNvPr id="11" name="Title 2">
            <a:extLst>
              <a:ext uri="{FF2B5EF4-FFF2-40B4-BE49-F238E27FC236}">
                <a16:creationId xmlns:a16="http://schemas.microsoft.com/office/drawing/2014/main" id="{8B5EBAC8-8AF5-1F0C-C44A-33EC5A4AE916}"/>
              </a:ext>
            </a:extLst>
          </p:cNvPr>
          <p:cNvSpPr>
            <a:spLocks noGrp="1"/>
          </p:cNvSpPr>
          <p:nvPr>
            <p:ph type="title"/>
          </p:nvPr>
        </p:nvSpPr>
        <p:spPr>
          <a:xfrm>
            <a:off x="457199" y="4680409"/>
            <a:ext cx="5811982" cy="390355"/>
          </a:xfrm>
        </p:spPr>
        <p:txBody>
          <a:bodyPr/>
          <a:lstStyle/>
          <a:p>
            <a:pPr marL="0"/>
            <a:r>
              <a:rPr lang="en-US" sz="900" dirty="0"/>
              <a:t>CLTI, chronic limb-threating ischemia; MALE, major adverse limb event; </a:t>
            </a:r>
            <a:r>
              <a:rPr lang="en-US" sz="900" dirty="0" err="1"/>
              <a:t>QoE</a:t>
            </a:r>
            <a:r>
              <a:rPr lang="en-US" sz="900" dirty="0"/>
              <a:t>, quality of evidence; UKPDS, UK Prospective Diabetes Study  </a:t>
            </a:r>
          </a:p>
        </p:txBody>
      </p:sp>
    </p:spTree>
    <p:extLst>
      <p:ext uri="{BB962C8B-B14F-4D97-AF65-F5344CB8AC3E}">
        <p14:creationId xmlns:p14="http://schemas.microsoft.com/office/powerpoint/2010/main" val="543214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BCD1-AAE7-A6EE-3142-832413CE2FBE}"/>
              </a:ext>
            </a:extLst>
          </p:cNvPr>
          <p:cNvSpPr>
            <a:spLocks noGrp="1"/>
          </p:cNvSpPr>
          <p:nvPr>
            <p:ph type="title"/>
          </p:nvPr>
        </p:nvSpPr>
        <p:spPr>
          <a:xfrm>
            <a:off x="628650" y="1578769"/>
            <a:ext cx="7693819" cy="2107407"/>
          </a:xfrm>
        </p:spPr>
        <p:txBody>
          <a:bodyPr/>
          <a:lstStyle/>
          <a:p>
            <a:pPr algn="ctr"/>
            <a:r>
              <a:rPr lang="en-US" sz="1600" b="0" i="0" dirty="0">
                <a:effectLst/>
              </a:rPr>
              <a:t>We extend our respect to all First Nations, Inuit and Métis peoples for their valuable </a:t>
            </a:r>
            <a:br>
              <a:rPr lang="en-US" sz="1600" b="0" i="0" dirty="0">
                <a:effectLst/>
              </a:rPr>
            </a:br>
            <a:r>
              <a:rPr lang="en-US" sz="1600" b="0" i="0" dirty="0">
                <a:effectLst/>
              </a:rPr>
              <a:t>past and present contributions to this land we call Canada.</a:t>
            </a:r>
            <a:br>
              <a:rPr lang="en-US" sz="1600" b="0" i="0" dirty="0">
                <a:effectLst/>
              </a:rPr>
            </a:br>
            <a:br>
              <a:rPr lang="en-US" sz="1600" dirty="0"/>
            </a:br>
            <a:r>
              <a:rPr lang="en-US" sz="1600" b="0" i="0" dirty="0">
                <a:effectLst/>
              </a:rPr>
              <a:t>We acknowledge the Indigenous Peoples of all the lands that we are each on today, and reaffirm our commitment and responsibility as individuals, to improving relationships between nations and to collaborating in a spirit of reconciliation.</a:t>
            </a:r>
            <a:endParaRPr lang="en-US" sz="1600" dirty="0"/>
          </a:p>
        </p:txBody>
      </p:sp>
    </p:spTree>
    <p:extLst>
      <p:ext uri="{BB962C8B-B14F-4D97-AF65-F5344CB8AC3E}">
        <p14:creationId xmlns:p14="http://schemas.microsoft.com/office/powerpoint/2010/main" val="3446721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solidFill>
                  <a:prstClr val="white"/>
                </a:solidFill>
              </a:rPr>
              <a:t>DYSLIPIDEMIA MANAGEMENT AND REDUCTION OF MACE AND MALE</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347683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solidFill>
                  <a:prstClr val="white"/>
                </a:solidFill>
              </a:rPr>
              <a:t>G. B. John Mancini MD, FRCPC, FACC</a:t>
            </a:r>
          </a:p>
          <a:p>
            <a:r>
              <a:rPr lang="en-US" sz="2000" dirty="0">
                <a:solidFill>
                  <a:prstClr val="white"/>
                </a:solidFill>
              </a:rPr>
              <a:t>Darryl Wan MD, FRCPC</a:t>
            </a:r>
          </a:p>
        </p:txBody>
      </p:sp>
    </p:spTree>
    <p:extLst>
      <p:ext uri="{BB962C8B-B14F-4D97-AF65-F5344CB8AC3E}">
        <p14:creationId xmlns:p14="http://schemas.microsoft.com/office/powerpoint/2010/main" val="1630896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85787" y="367390"/>
            <a:ext cx="8229600" cy="546884"/>
          </a:xfrm>
        </p:spPr>
        <p:txBody>
          <a:bodyPr/>
          <a:lstStyle/>
          <a:p>
            <a:r>
              <a:rPr lang="en-US" sz="2000"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585787" y="1114057"/>
            <a:ext cx="8229600" cy="546884"/>
          </a:xfrm>
        </p:spPr>
        <p:txBody>
          <a:bodyPr/>
          <a:lstStyle/>
          <a:p>
            <a:r>
              <a:rPr lang="en-US" sz="1800" dirty="0"/>
              <a:t>During this section, participants will:</a:t>
            </a:r>
          </a:p>
          <a:p>
            <a:endParaRPr lang="en-US" sz="1800" dirty="0"/>
          </a:p>
          <a:p>
            <a:r>
              <a:rPr lang="en-US" sz="1800" dirty="0"/>
              <a:t>Identify opportunities to reduce MACE and MALE in patients with PAD and dyslipidemia using:</a:t>
            </a:r>
          </a:p>
          <a:p>
            <a:pPr marL="800088" lvl="1" indent="-342900">
              <a:buFont typeface="Courier New" panose="02070309020205020404" pitchFamily="49" charset="0"/>
              <a:buChar char="o"/>
            </a:pPr>
            <a:r>
              <a:rPr lang="en-US" sz="1800" dirty="0"/>
              <a:t>Statins</a:t>
            </a:r>
          </a:p>
          <a:p>
            <a:pPr marL="800088" lvl="1" indent="-342900">
              <a:buFont typeface="Courier New" panose="02070309020205020404" pitchFamily="49" charset="0"/>
              <a:buChar char="o"/>
            </a:pPr>
            <a:r>
              <a:rPr lang="en-US" sz="1800" dirty="0"/>
              <a:t>Ezetimibe</a:t>
            </a:r>
          </a:p>
          <a:p>
            <a:pPr marL="800088" lvl="1" indent="-342900">
              <a:buFont typeface="Courier New" panose="02070309020205020404" pitchFamily="49" charset="0"/>
              <a:buChar char="o"/>
            </a:pPr>
            <a:r>
              <a:rPr lang="en-US" sz="1800" dirty="0"/>
              <a:t>PCSK9i</a:t>
            </a:r>
          </a:p>
          <a:p>
            <a:pPr marL="800088" lvl="1" indent="-342900">
              <a:buFont typeface="Courier New" panose="02070309020205020404" pitchFamily="49" charset="0"/>
              <a:buChar char="o"/>
            </a:pPr>
            <a:r>
              <a:rPr lang="en-US" sz="1800" dirty="0"/>
              <a:t>IPE</a:t>
            </a:r>
          </a:p>
          <a:p>
            <a:endParaRPr lang="en-US" sz="1800" dirty="0"/>
          </a:p>
          <a:p>
            <a:pPr marL="342900" indent="-342900">
              <a:buFont typeface="Arial" panose="020B0604020202020204" pitchFamily="34" charset="0"/>
              <a:buChar char="•"/>
            </a:pPr>
            <a:endParaRPr lang="en-US" sz="1800" dirty="0"/>
          </a:p>
          <a:p>
            <a:endParaRPr lang="en-US" sz="1800" dirty="0"/>
          </a:p>
          <a:p>
            <a:endParaRPr lang="en-US" sz="1800" dirty="0"/>
          </a:p>
          <a:p>
            <a:endParaRPr lang="en-US" sz="1800" dirty="0"/>
          </a:p>
        </p:txBody>
      </p:sp>
      <p:sp>
        <p:nvSpPr>
          <p:cNvPr id="3" name="Title 2">
            <a:extLst>
              <a:ext uri="{FF2B5EF4-FFF2-40B4-BE49-F238E27FC236}">
                <a16:creationId xmlns:a16="http://schemas.microsoft.com/office/drawing/2014/main" id="{841988C9-B193-3611-910B-5E2A6E956098}"/>
              </a:ext>
            </a:extLst>
          </p:cNvPr>
          <p:cNvSpPr txBox="1">
            <a:spLocks/>
          </p:cNvSpPr>
          <p:nvPr/>
        </p:nvSpPr>
        <p:spPr>
          <a:xfrm>
            <a:off x="422170" y="4682729"/>
            <a:ext cx="5811982" cy="81070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IPE, </a:t>
            </a:r>
            <a:r>
              <a:rPr lang="en-US" sz="900" dirty="0" err="1">
                <a:solidFill>
                  <a:schemeClr val="bg1">
                    <a:lumMod val="65000"/>
                  </a:schemeClr>
                </a:solidFill>
                <a:latin typeface="Gill Sans MT" panose="020B0502020104020203" pitchFamily="34" charset="0"/>
              </a:rPr>
              <a:t>icosapent</a:t>
            </a:r>
            <a:r>
              <a:rPr lang="en-US" sz="900" dirty="0">
                <a:solidFill>
                  <a:schemeClr val="bg1">
                    <a:lumMod val="65000"/>
                  </a:schemeClr>
                </a:solidFill>
                <a:latin typeface="Gill Sans MT" panose="020B0502020104020203" pitchFamily="34" charset="0"/>
              </a:rPr>
              <a:t> ethyl; MACE, major adverse cardiovascular event; MALE, major adverse limb event; proprotein convertase subtilisin/</a:t>
            </a:r>
            <a:r>
              <a:rPr lang="en-US" sz="900" dirty="0" err="1">
                <a:solidFill>
                  <a:schemeClr val="bg1">
                    <a:lumMod val="65000"/>
                  </a:schemeClr>
                </a:solidFill>
                <a:latin typeface="Gill Sans MT" panose="020B0502020104020203" pitchFamily="34" charset="0"/>
              </a:rPr>
              <a:t>kexin</a:t>
            </a:r>
            <a:r>
              <a:rPr lang="en-US" sz="900" dirty="0">
                <a:solidFill>
                  <a:schemeClr val="bg1">
                    <a:lumMod val="65000"/>
                  </a:schemeClr>
                </a:solidFill>
                <a:latin typeface="Gill Sans MT" panose="020B0502020104020203" pitchFamily="34" charset="0"/>
              </a:rPr>
              <a:t> type 9 inhibitors, PCSK9i</a:t>
            </a:r>
          </a:p>
        </p:txBody>
      </p:sp>
    </p:spTree>
    <p:extLst>
      <p:ext uri="{BB962C8B-B14F-4D97-AF65-F5344CB8AC3E}">
        <p14:creationId xmlns:p14="http://schemas.microsoft.com/office/powerpoint/2010/main" val="472673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line chart&#10;&#10;Description automatically generated">
            <a:extLst>
              <a:ext uri="{FF2B5EF4-FFF2-40B4-BE49-F238E27FC236}">
                <a16:creationId xmlns:a16="http://schemas.microsoft.com/office/drawing/2014/main" id="{2504C39C-3635-43A6-90C3-231E90A50A26}"/>
              </a:ext>
            </a:extLst>
          </p:cNvPr>
          <p:cNvPicPr>
            <a:picLocks noChangeAspect="1"/>
          </p:cNvPicPr>
          <p:nvPr/>
        </p:nvPicPr>
        <p:blipFill>
          <a:blip r:embed="rId2"/>
          <a:stretch>
            <a:fillRect/>
          </a:stretch>
        </p:blipFill>
        <p:spPr>
          <a:xfrm>
            <a:off x="2319629" y="195486"/>
            <a:ext cx="5781385" cy="4226649"/>
          </a:xfrm>
          <a:prstGeom prst="rect">
            <a:avLst/>
          </a:prstGeom>
        </p:spPr>
      </p:pic>
      <p:sp>
        <p:nvSpPr>
          <p:cNvPr id="3" name="TextBox 2">
            <a:extLst>
              <a:ext uri="{FF2B5EF4-FFF2-40B4-BE49-F238E27FC236}">
                <a16:creationId xmlns:a16="http://schemas.microsoft.com/office/drawing/2014/main" id="{33C6921E-8E72-467D-B395-4D86225C575E}"/>
              </a:ext>
            </a:extLst>
          </p:cNvPr>
          <p:cNvSpPr txBox="1"/>
          <p:nvPr/>
        </p:nvSpPr>
        <p:spPr>
          <a:xfrm>
            <a:off x="4270376" y="1229287"/>
            <a:ext cx="1007120" cy="369332"/>
          </a:xfrm>
          <a:prstGeom prst="rect">
            <a:avLst/>
          </a:prstGeom>
          <a:noFill/>
        </p:spPr>
        <p:txBody>
          <a:bodyPr wrap="square" rtlCol="0">
            <a:spAutoFit/>
          </a:bodyPr>
          <a:lstStyle/>
          <a:p>
            <a:r>
              <a:rPr lang="en-CA" dirty="0">
                <a:solidFill>
                  <a:srgbClr val="00B2A9"/>
                </a:solidFill>
                <a:latin typeface="Gill Sans MT" panose="020B0502020104020203" pitchFamily="34" charset="0"/>
              </a:rPr>
              <a:t>-38%</a:t>
            </a:r>
          </a:p>
        </p:txBody>
      </p:sp>
      <p:sp>
        <p:nvSpPr>
          <p:cNvPr id="4" name="TextBox 3">
            <a:extLst>
              <a:ext uri="{FF2B5EF4-FFF2-40B4-BE49-F238E27FC236}">
                <a16:creationId xmlns:a16="http://schemas.microsoft.com/office/drawing/2014/main" id="{195BAE43-2A68-4449-8E53-1505D5E9D733}"/>
              </a:ext>
            </a:extLst>
          </p:cNvPr>
          <p:cNvSpPr txBox="1"/>
          <p:nvPr/>
        </p:nvSpPr>
        <p:spPr>
          <a:xfrm>
            <a:off x="7093894" y="1385762"/>
            <a:ext cx="1007120" cy="369332"/>
          </a:xfrm>
          <a:prstGeom prst="rect">
            <a:avLst/>
          </a:prstGeom>
          <a:noFill/>
        </p:spPr>
        <p:txBody>
          <a:bodyPr wrap="square" rtlCol="0">
            <a:spAutoFit/>
          </a:bodyPr>
          <a:lstStyle/>
          <a:p>
            <a:r>
              <a:rPr lang="en-CA" dirty="0">
                <a:solidFill>
                  <a:srgbClr val="00B2A9"/>
                </a:solidFill>
                <a:latin typeface="Gill Sans MT" panose="020B0502020104020203" pitchFamily="34" charset="0"/>
              </a:rPr>
              <a:t>-48%</a:t>
            </a:r>
          </a:p>
        </p:txBody>
      </p:sp>
      <p:sp>
        <p:nvSpPr>
          <p:cNvPr id="5" name="TextBox 4">
            <a:extLst>
              <a:ext uri="{FF2B5EF4-FFF2-40B4-BE49-F238E27FC236}">
                <a16:creationId xmlns:a16="http://schemas.microsoft.com/office/drawing/2014/main" id="{D2F9D83A-B0D8-41A1-B4B1-CE0253F99162}"/>
              </a:ext>
            </a:extLst>
          </p:cNvPr>
          <p:cNvSpPr txBox="1"/>
          <p:nvPr/>
        </p:nvSpPr>
        <p:spPr>
          <a:xfrm>
            <a:off x="7022652" y="3286993"/>
            <a:ext cx="1007120" cy="369332"/>
          </a:xfrm>
          <a:prstGeom prst="rect">
            <a:avLst/>
          </a:prstGeom>
          <a:noFill/>
        </p:spPr>
        <p:txBody>
          <a:bodyPr wrap="square" rtlCol="0">
            <a:spAutoFit/>
          </a:bodyPr>
          <a:lstStyle/>
          <a:p>
            <a:r>
              <a:rPr lang="en-CA" dirty="0">
                <a:solidFill>
                  <a:srgbClr val="00B2A9"/>
                </a:solidFill>
                <a:latin typeface="Gill Sans MT" panose="020B0502020104020203" pitchFamily="34" charset="0"/>
              </a:rPr>
              <a:t>-30%</a:t>
            </a:r>
          </a:p>
        </p:txBody>
      </p:sp>
      <p:sp>
        <p:nvSpPr>
          <p:cNvPr id="6" name="Text Placeholder 7">
            <a:extLst>
              <a:ext uri="{FF2B5EF4-FFF2-40B4-BE49-F238E27FC236}">
                <a16:creationId xmlns:a16="http://schemas.microsoft.com/office/drawing/2014/main" id="{3E3518CB-9F5D-4581-940F-1A6F93839B8C}"/>
              </a:ext>
            </a:extLst>
          </p:cNvPr>
          <p:cNvSpPr txBox="1">
            <a:spLocks/>
          </p:cNvSpPr>
          <p:nvPr/>
        </p:nvSpPr>
        <p:spPr>
          <a:xfrm>
            <a:off x="439739" y="331926"/>
            <a:ext cx="7661275" cy="623887"/>
          </a:xfrm>
          <a:prstGeom prst="rect">
            <a:avLst/>
          </a:prstGeom>
        </p:spPr>
        <p:txBody>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CA" sz="2000" b="1" dirty="0">
                <a:solidFill>
                  <a:schemeClr val="tx1"/>
                </a:solidFill>
                <a:latin typeface="Gill Sans MT" panose="020B0502020104020203" pitchFamily="34" charset="0"/>
              </a:rPr>
              <a:t>4S TRIAL</a:t>
            </a:r>
          </a:p>
        </p:txBody>
      </p:sp>
    </p:spTree>
    <p:extLst>
      <p:ext uri="{BB962C8B-B14F-4D97-AF65-F5344CB8AC3E}">
        <p14:creationId xmlns:p14="http://schemas.microsoft.com/office/powerpoint/2010/main" val="147538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773DDDF6-DDFF-4E9D-8AF1-60BFA5CDA113}"/>
              </a:ext>
            </a:extLst>
          </p:cNvPr>
          <p:cNvPicPr>
            <a:picLocks noChangeAspect="1"/>
          </p:cNvPicPr>
          <p:nvPr/>
        </p:nvPicPr>
        <p:blipFill rotWithShape="1">
          <a:blip r:embed="rId2"/>
          <a:srcRect l="22438" t="25457" r="36613" b="31564"/>
          <a:stretch/>
        </p:blipFill>
        <p:spPr>
          <a:xfrm>
            <a:off x="-108520" y="1349938"/>
            <a:ext cx="4736018" cy="2711372"/>
          </a:xfrm>
          <a:prstGeom prst="rect">
            <a:avLst/>
          </a:prstGeom>
        </p:spPr>
      </p:pic>
      <p:pic>
        <p:nvPicPr>
          <p:cNvPr id="3" name="Picture 2" descr="Graphical user interface, chart, application&#10;&#10;Description automatically generated">
            <a:extLst>
              <a:ext uri="{FF2B5EF4-FFF2-40B4-BE49-F238E27FC236}">
                <a16:creationId xmlns:a16="http://schemas.microsoft.com/office/drawing/2014/main" id="{ACC3D3BA-400D-47AD-8594-3A5B0D8581F1}"/>
              </a:ext>
            </a:extLst>
          </p:cNvPr>
          <p:cNvPicPr>
            <a:picLocks noChangeAspect="1"/>
          </p:cNvPicPr>
          <p:nvPr/>
        </p:nvPicPr>
        <p:blipFill rotWithShape="1">
          <a:blip r:embed="rId3"/>
          <a:srcRect l="24013" t="29788" r="36613" b="26135"/>
          <a:stretch/>
        </p:blipFill>
        <p:spPr>
          <a:xfrm>
            <a:off x="4584193" y="1296363"/>
            <a:ext cx="4481334" cy="2736304"/>
          </a:xfrm>
          <a:prstGeom prst="rect">
            <a:avLst/>
          </a:prstGeom>
        </p:spPr>
      </p:pic>
      <p:sp>
        <p:nvSpPr>
          <p:cNvPr id="4" name="Text Placeholder 7">
            <a:extLst>
              <a:ext uri="{FF2B5EF4-FFF2-40B4-BE49-F238E27FC236}">
                <a16:creationId xmlns:a16="http://schemas.microsoft.com/office/drawing/2014/main" id="{EE48D16E-4449-4A8E-847F-9439BD05EE07}"/>
              </a:ext>
            </a:extLst>
          </p:cNvPr>
          <p:cNvSpPr txBox="1">
            <a:spLocks/>
          </p:cNvSpPr>
          <p:nvPr/>
        </p:nvSpPr>
        <p:spPr>
          <a:xfrm>
            <a:off x="439739" y="364644"/>
            <a:ext cx="7661275" cy="623887"/>
          </a:xfrm>
          <a:prstGeom prst="rect">
            <a:avLst/>
          </a:prstGeom>
        </p:spPr>
        <p:txBody>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CA" sz="2000" b="1" dirty="0">
                <a:solidFill>
                  <a:schemeClr val="tx1"/>
                </a:solidFill>
                <a:latin typeface="Gill Sans MT" panose="020B0502020104020203" pitchFamily="34" charset="0"/>
              </a:rPr>
              <a:t>FOURIER: EVOLOCUMAB AND PAD</a:t>
            </a:r>
          </a:p>
        </p:txBody>
      </p:sp>
      <p:sp>
        <p:nvSpPr>
          <p:cNvPr id="5" name="TextBox 4">
            <a:extLst>
              <a:ext uri="{FF2B5EF4-FFF2-40B4-BE49-F238E27FC236}">
                <a16:creationId xmlns:a16="http://schemas.microsoft.com/office/drawing/2014/main" id="{57CA1E9E-7DFC-46EF-AD38-D37C67D8B796}"/>
              </a:ext>
            </a:extLst>
          </p:cNvPr>
          <p:cNvSpPr txBox="1"/>
          <p:nvPr/>
        </p:nvSpPr>
        <p:spPr>
          <a:xfrm>
            <a:off x="439739" y="4894181"/>
            <a:ext cx="2839452" cy="215444"/>
          </a:xfrm>
          <a:prstGeom prst="rect">
            <a:avLst/>
          </a:prstGeom>
          <a:noFill/>
        </p:spPr>
        <p:txBody>
          <a:bodyPr wrap="square" rtlCol="0">
            <a:spAutoFit/>
          </a:bodyPr>
          <a:lstStyle/>
          <a:p>
            <a:r>
              <a:rPr lang="en-CA" sz="800" dirty="0" err="1">
                <a:solidFill>
                  <a:schemeClr val="bg1">
                    <a:lumMod val="65000"/>
                  </a:schemeClr>
                </a:solidFill>
                <a:latin typeface="Gill Sans MT" panose="020B0502020104020203" pitchFamily="34" charset="0"/>
              </a:rPr>
              <a:t>Bonaca</a:t>
            </a:r>
            <a:r>
              <a:rPr lang="en-CA" sz="800" dirty="0">
                <a:solidFill>
                  <a:schemeClr val="bg1">
                    <a:lumMod val="65000"/>
                  </a:schemeClr>
                </a:solidFill>
                <a:latin typeface="Gill Sans MT" panose="020B0502020104020203" pitchFamily="34" charset="0"/>
              </a:rPr>
              <a:t>, M </a:t>
            </a:r>
            <a:r>
              <a:rPr lang="en-CA" sz="800" i="1" dirty="0">
                <a:solidFill>
                  <a:schemeClr val="bg1">
                    <a:lumMod val="65000"/>
                  </a:schemeClr>
                </a:solidFill>
                <a:latin typeface="Gill Sans MT" panose="020B0502020104020203" pitchFamily="34" charset="0"/>
              </a:rPr>
              <a:t>et. Al. </a:t>
            </a:r>
            <a:r>
              <a:rPr lang="en-CA" sz="800" dirty="0">
                <a:solidFill>
                  <a:schemeClr val="bg1">
                    <a:lumMod val="65000"/>
                  </a:schemeClr>
                </a:solidFill>
                <a:latin typeface="Gill Sans MT" panose="020B0502020104020203" pitchFamily="34" charset="0"/>
              </a:rPr>
              <a:t>Circulation 2018.</a:t>
            </a:r>
          </a:p>
        </p:txBody>
      </p:sp>
      <p:sp>
        <p:nvSpPr>
          <p:cNvPr id="6" name="Title 2">
            <a:extLst>
              <a:ext uri="{FF2B5EF4-FFF2-40B4-BE49-F238E27FC236}">
                <a16:creationId xmlns:a16="http://schemas.microsoft.com/office/drawing/2014/main" id="{94F7AE96-40BD-DC4F-43AB-AB4E1254993E}"/>
              </a:ext>
            </a:extLst>
          </p:cNvPr>
          <p:cNvSpPr txBox="1">
            <a:spLocks/>
          </p:cNvSpPr>
          <p:nvPr/>
        </p:nvSpPr>
        <p:spPr>
          <a:xfrm>
            <a:off x="422170" y="4682729"/>
            <a:ext cx="5811982" cy="81070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CV, cardiovascular; myocardial infraction; MI</a:t>
            </a:r>
          </a:p>
        </p:txBody>
      </p:sp>
    </p:spTree>
    <p:extLst>
      <p:ext uri="{BB962C8B-B14F-4D97-AF65-F5344CB8AC3E}">
        <p14:creationId xmlns:p14="http://schemas.microsoft.com/office/powerpoint/2010/main" val="3815090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chart&#10;&#10;Description automatically generated">
            <a:extLst>
              <a:ext uri="{FF2B5EF4-FFF2-40B4-BE49-F238E27FC236}">
                <a16:creationId xmlns:a16="http://schemas.microsoft.com/office/drawing/2014/main" id="{97B22658-2EF0-41A7-88C4-923FDD91D18F}"/>
              </a:ext>
            </a:extLst>
          </p:cNvPr>
          <p:cNvPicPr>
            <a:picLocks noChangeAspect="1"/>
          </p:cNvPicPr>
          <p:nvPr/>
        </p:nvPicPr>
        <p:blipFill rotWithShape="1">
          <a:blip r:embed="rId2">
            <a:extLst>
              <a:ext uri="{28A0092B-C50C-407E-A947-70E740481C1C}">
                <a14:useLocalDpi xmlns:a14="http://schemas.microsoft.com/office/drawing/2010/main" val="0"/>
              </a:ext>
            </a:extLst>
          </a:blip>
          <a:srcRect l="22763" t="24491" r="35526" b="27631"/>
          <a:stretch/>
        </p:blipFill>
        <p:spPr>
          <a:xfrm>
            <a:off x="832365" y="122687"/>
            <a:ext cx="6821905" cy="4271211"/>
          </a:xfrm>
          <a:prstGeom prst="rect">
            <a:avLst/>
          </a:prstGeom>
        </p:spPr>
      </p:pic>
    </p:spTree>
    <p:extLst>
      <p:ext uri="{BB962C8B-B14F-4D97-AF65-F5344CB8AC3E}">
        <p14:creationId xmlns:p14="http://schemas.microsoft.com/office/powerpoint/2010/main" val="2771014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chart, application&#10;&#10;Description automatically generated">
            <a:extLst>
              <a:ext uri="{FF2B5EF4-FFF2-40B4-BE49-F238E27FC236}">
                <a16:creationId xmlns:a16="http://schemas.microsoft.com/office/drawing/2014/main" id="{4C94E3C5-B9D1-43DC-8341-E262CAAF47B6}"/>
              </a:ext>
            </a:extLst>
          </p:cNvPr>
          <p:cNvPicPr>
            <a:picLocks noChangeAspect="1"/>
          </p:cNvPicPr>
          <p:nvPr/>
        </p:nvPicPr>
        <p:blipFill rotWithShape="1">
          <a:blip r:embed="rId2">
            <a:extLst>
              <a:ext uri="{28A0092B-C50C-407E-A947-70E740481C1C}">
                <a14:useLocalDpi xmlns:a14="http://schemas.microsoft.com/office/drawing/2010/main" val="0"/>
              </a:ext>
            </a:extLst>
          </a:blip>
          <a:srcRect l="18422" t="26903" r="31258" b="12549"/>
          <a:stretch/>
        </p:blipFill>
        <p:spPr>
          <a:xfrm>
            <a:off x="1703027" y="918103"/>
            <a:ext cx="5490730" cy="3603640"/>
          </a:xfrm>
          <a:prstGeom prst="rect">
            <a:avLst/>
          </a:prstGeom>
        </p:spPr>
      </p:pic>
      <p:sp>
        <p:nvSpPr>
          <p:cNvPr id="3" name="Oval 2">
            <a:extLst>
              <a:ext uri="{FF2B5EF4-FFF2-40B4-BE49-F238E27FC236}">
                <a16:creationId xmlns:a16="http://schemas.microsoft.com/office/drawing/2014/main" id="{F3FA2567-EA26-49E0-B63C-D860678D6966}"/>
              </a:ext>
            </a:extLst>
          </p:cNvPr>
          <p:cNvSpPr/>
          <p:nvPr/>
        </p:nvSpPr>
        <p:spPr>
          <a:xfrm>
            <a:off x="5884214" y="1558429"/>
            <a:ext cx="1309543" cy="1937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rgbClr val="00B2A9"/>
              </a:solidFill>
              <a:latin typeface="Gill Sans MT" panose="020B0502020104020203" pitchFamily="34" charset="0"/>
            </a:endParaRPr>
          </a:p>
        </p:txBody>
      </p:sp>
      <p:sp>
        <p:nvSpPr>
          <p:cNvPr id="4" name="Oval 3">
            <a:extLst>
              <a:ext uri="{FF2B5EF4-FFF2-40B4-BE49-F238E27FC236}">
                <a16:creationId xmlns:a16="http://schemas.microsoft.com/office/drawing/2014/main" id="{BE7DF62F-AC25-4DF4-A313-84D6210306CC}"/>
              </a:ext>
            </a:extLst>
          </p:cNvPr>
          <p:cNvSpPr/>
          <p:nvPr/>
        </p:nvSpPr>
        <p:spPr>
          <a:xfrm>
            <a:off x="5884214" y="2212375"/>
            <a:ext cx="1309543" cy="1937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latin typeface="Gill Sans MT" panose="020B0502020104020203" pitchFamily="34" charset="0"/>
            </a:endParaRPr>
          </a:p>
        </p:txBody>
      </p:sp>
      <p:sp>
        <p:nvSpPr>
          <p:cNvPr id="5" name="TextBox 4"/>
          <p:cNvSpPr txBox="1"/>
          <p:nvPr/>
        </p:nvSpPr>
        <p:spPr>
          <a:xfrm>
            <a:off x="400222" y="348976"/>
            <a:ext cx="7573069" cy="400110"/>
          </a:xfrm>
          <a:prstGeom prst="rect">
            <a:avLst/>
          </a:prstGeom>
          <a:noFill/>
        </p:spPr>
        <p:txBody>
          <a:bodyPr wrap="square" rtlCol="0">
            <a:spAutoFit/>
          </a:bodyPr>
          <a:lstStyle/>
          <a:p>
            <a:r>
              <a:rPr lang="en-CA" sz="2000" b="1" dirty="0">
                <a:latin typeface="Gill Sans MT" panose="020B0502020104020203" pitchFamily="34" charset="0"/>
              </a:rPr>
              <a:t>ODYSSEY OUTCOMES: ALIROCUMAB and PAD</a:t>
            </a:r>
          </a:p>
        </p:txBody>
      </p:sp>
    </p:spTree>
    <p:extLst>
      <p:ext uri="{BB962C8B-B14F-4D97-AF65-F5344CB8AC3E}">
        <p14:creationId xmlns:p14="http://schemas.microsoft.com/office/powerpoint/2010/main" val="1591433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41E17D08-16CF-4025-A6FB-5B139474BDD1}"/>
              </a:ext>
            </a:extLst>
          </p:cNvPr>
          <p:cNvSpPr txBox="1">
            <a:spLocks/>
          </p:cNvSpPr>
          <p:nvPr/>
        </p:nvSpPr>
        <p:spPr>
          <a:xfrm>
            <a:off x="418931" y="360185"/>
            <a:ext cx="7661275" cy="623887"/>
          </a:xfrm>
          <a:prstGeom prst="rect">
            <a:avLst/>
          </a:prstGeom>
        </p:spPr>
        <p:txBody>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CA" sz="2000" b="1" dirty="0">
                <a:solidFill>
                  <a:schemeClr val="tx1"/>
                </a:solidFill>
                <a:latin typeface="Gill Sans MT" panose="020B0502020104020203" pitchFamily="34" charset="0"/>
              </a:rPr>
              <a:t>ODYSSEY PAD and VTE</a:t>
            </a:r>
          </a:p>
        </p:txBody>
      </p:sp>
      <p:pic>
        <p:nvPicPr>
          <p:cNvPr id="3" name="Picture 2" descr="A picture containing graphical user interface&#10;&#10;Description automatically generated">
            <a:extLst>
              <a:ext uri="{FF2B5EF4-FFF2-40B4-BE49-F238E27FC236}">
                <a16:creationId xmlns:a16="http://schemas.microsoft.com/office/drawing/2014/main" id="{604DF75F-BBAB-44E7-BE8D-90A03AB7627C}"/>
              </a:ext>
            </a:extLst>
          </p:cNvPr>
          <p:cNvPicPr>
            <a:picLocks noChangeAspect="1"/>
          </p:cNvPicPr>
          <p:nvPr/>
        </p:nvPicPr>
        <p:blipFill rotWithShape="1">
          <a:blip r:embed="rId2">
            <a:extLst>
              <a:ext uri="{28A0092B-C50C-407E-A947-70E740481C1C}">
                <a14:useLocalDpi xmlns:a14="http://schemas.microsoft.com/office/drawing/2010/main" val="0"/>
              </a:ext>
            </a:extLst>
          </a:blip>
          <a:srcRect l="15000" t="23767" r="30395" b="37396"/>
          <a:stretch/>
        </p:blipFill>
        <p:spPr>
          <a:xfrm>
            <a:off x="558528" y="752929"/>
            <a:ext cx="7730546" cy="299907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A4EEBAF-146F-4B6A-9090-E47E59013F1A}"/>
              </a:ext>
            </a:extLst>
          </p:cNvPr>
          <p:cNvPicPr>
            <a:picLocks noChangeAspect="1"/>
          </p:cNvPicPr>
          <p:nvPr/>
        </p:nvPicPr>
        <p:blipFill rotWithShape="1">
          <a:blip r:embed="rId3">
            <a:extLst>
              <a:ext uri="{28A0092B-C50C-407E-A947-70E740481C1C}">
                <a14:useLocalDpi xmlns:a14="http://schemas.microsoft.com/office/drawing/2010/main" val="0"/>
              </a:ext>
            </a:extLst>
          </a:blip>
          <a:srcRect l="19211" t="47165" r="27763" b="39326"/>
          <a:stretch/>
        </p:blipFill>
        <p:spPr>
          <a:xfrm>
            <a:off x="1752766" y="3753743"/>
            <a:ext cx="5064652" cy="703774"/>
          </a:xfrm>
          <a:prstGeom prst="rect">
            <a:avLst/>
          </a:prstGeom>
        </p:spPr>
      </p:pic>
    </p:spTree>
    <p:extLst>
      <p:ext uri="{BB962C8B-B14F-4D97-AF65-F5344CB8AC3E}">
        <p14:creationId xmlns:p14="http://schemas.microsoft.com/office/powerpoint/2010/main" val="1922048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E3518CB-9F5D-4581-940F-1A6F93839B8C}"/>
              </a:ext>
            </a:extLst>
          </p:cNvPr>
          <p:cNvSpPr txBox="1">
            <a:spLocks/>
          </p:cNvSpPr>
          <p:nvPr/>
        </p:nvSpPr>
        <p:spPr>
          <a:xfrm>
            <a:off x="513747" y="300315"/>
            <a:ext cx="4192067" cy="623887"/>
          </a:xfrm>
          <a:prstGeom prst="rect">
            <a:avLst/>
          </a:prstGeom>
        </p:spPr>
        <p:txBody>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CA" sz="2000" b="1" dirty="0">
                <a:solidFill>
                  <a:schemeClr val="tx1"/>
                </a:solidFill>
                <a:latin typeface="Gill Sans MT" panose="020B0502020104020203" pitchFamily="34" charset="0"/>
              </a:rPr>
              <a:t>REDUCE-IT: ICOSAPENT ETHYL AND PAD</a:t>
            </a:r>
          </a:p>
        </p:txBody>
      </p:sp>
      <p:sp>
        <p:nvSpPr>
          <p:cNvPr id="3" name="Text Placeholder 6">
            <a:extLst>
              <a:ext uri="{FF2B5EF4-FFF2-40B4-BE49-F238E27FC236}">
                <a16:creationId xmlns:a16="http://schemas.microsoft.com/office/drawing/2014/main" id="{16E27CDB-7478-44F2-ACCB-1D9E04A553AE}"/>
              </a:ext>
            </a:extLst>
          </p:cNvPr>
          <p:cNvSpPr txBox="1">
            <a:spLocks/>
          </p:cNvSpPr>
          <p:nvPr/>
        </p:nvSpPr>
        <p:spPr bwMode="auto">
          <a:xfrm>
            <a:off x="513747" y="1350682"/>
            <a:ext cx="3725018" cy="25971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ct val="0"/>
              </a:spcBef>
              <a:buNone/>
            </a:pPr>
            <a:r>
              <a:rPr lang="en-CA" altLang="en-US" sz="1800" dirty="0">
                <a:latin typeface="Gill Sans MT" panose="020B0502020104020203" pitchFamily="34" charset="0"/>
                <a:ea typeface="ＭＳ Ｐゴシック" panose="020B0600070205080204" pitchFamily="34" charset="-128"/>
                <a:cs typeface="Arial" panose="020B0604020202020204" pitchFamily="34" charset="0"/>
              </a:rPr>
              <a:t>PAD patients</a:t>
            </a:r>
          </a:p>
          <a:p>
            <a:pPr marL="461963" lvl="2" indent="-341313">
              <a:spcBef>
                <a:spcPct val="0"/>
              </a:spcBef>
              <a:spcAft>
                <a:spcPts val="600"/>
              </a:spcAft>
            </a:pPr>
            <a:r>
              <a:rPr lang="en-CA" altLang="en-US" sz="1800" dirty="0">
                <a:solidFill>
                  <a:schemeClr val="tx1"/>
                </a:solidFill>
                <a:latin typeface="Gill Sans MT" panose="020B0502020104020203" pitchFamily="34" charset="0"/>
                <a:ea typeface="ＭＳ Ｐゴシック" panose="020B0600070205080204" pitchFamily="34" charset="-128"/>
                <a:cs typeface="Arial" panose="020B0604020202020204" pitchFamily="34" charset="0"/>
              </a:rPr>
              <a:t>First event rate: </a:t>
            </a:r>
            <a:r>
              <a:rPr lang="en-CA" altLang="en-US" sz="1800" dirty="0">
                <a:solidFill>
                  <a:srgbClr val="00B2A9"/>
                </a:solidFill>
                <a:latin typeface="Gill Sans MT" panose="020B0502020104020203" pitchFamily="34" charset="0"/>
                <a:ea typeface="ＭＳ Ｐゴシック" panose="020B0600070205080204" pitchFamily="34" charset="-128"/>
                <a:cs typeface="Arial" panose="020B0604020202020204" pitchFamily="34" charset="0"/>
              </a:rPr>
              <a:t>32.8% </a:t>
            </a:r>
            <a:r>
              <a:rPr lang="en-CA" altLang="en-US" sz="1800" dirty="0">
                <a:solidFill>
                  <a:schemeClr val="tx1"/>
                </a:solidFill>
                <a:latin typeface="Gill Sans MT" panose="020B0502020104020203" pitchFamily="34" charset="0"/>
                <a:ea typeface="ＭＳ Ｐゴシック" panose="020B0600070205080204" pitchFamily="34" charset="-128"/>
                <a:cs typeface="Arial" panose="020B0604020202020204" pitchFamily="34" charset="0"/>
              </a:rPr>
              <a:t>(with PAD) vs. </a:t>
            </a:r>
            <a:r>
              <a:rPr lang="en-CA" altLang="en-US" sz="1800" dirty="0">
                <a:solidFill>
                  <a:srgbClr val="00B2A9"/>
                </a:solidFill>
                <a:latin typeface="Gill Sans MT" panose="020B0502020104020203" pitchFamily="34" charset="0"/>
                <a:ea typeface="ＭＳ Ｐゴシック" panose="020B0600070205080204" pitchFamily="34" charset="-128"/>
                <a:cs typeface="Arial" panose="020B0604020202020204" pitchFamily="34" charset="0"/>
              </a:rPr>
              <a:t>24.5% </a:t>
            </a:r>
            <a:r>
              <a:rPr lang="en-CA" altLang="en-US" sz="1800" dirty="0">
                <a:solidFill>
                  <a:schemeClr val="tx1"/>
                </a:solidFill>
                <a:latin typeface="Gill Sans MT" panose="020B0502020104020203" pitchFamily="34" charset="0"/>
                <a:ea typeface="ＭＳ Ｐゴシック" panose="020B0600070205080204" pitchFamily="34" charset="-128"/>
                <a:cs typeface="Arial" panose="020B0604020202020204" pitchFamily="34" charset="0"/>
              </a:rPr>
              <a:t>(without)</a:t>
            </a:r>
          </a:p>
          <a:p>
            <a:pPr marL="461963" lvl="2" indent="-341313">
              <a:spcBef>
                <a:spcPct val="0"/>
              </a:spcBef>
              <a:spcAft>
                <a:spcPts val="600"/>
              </a:spcAft>
            </a:pPr>
            <a:r>
              <a:rPr lang="en-CA" altLang="en-US" sz="1800" dirty="0">
                <a:solidFill>
                  <a:schemeClr val="tx1"/>
                </a:solidFill>
                <a:latin typeface="Gill Sans MT" panose="020B0502020104020203" pitchFamily="34" charset="0"/>
                <a:ea typeface="ＭＳ Ｐゴシック" panose="020B0600070205080204" pitchFamily="34" charset="-128"/>
                <a:cs typeface="Arial" panose="020B0604020202020204" pitchFamily="34" charset="0"/>
              </a:rPr>
              <a:t>Primary composite: </a:t>
            </a:r>
            <a:r>
              <a:rPr lang="en-CA" altLang="en-US" sz="1800" dirty="0">
                <a:solidFill>
                  <a:srgbClr val="00B2A9"/>
                </a:solidFill>
                <a:latin typeface="Gill Sans MT" panose="020B0502020104020203" pitchFamily="34" charset="0"/>
                <a:ea typeface="ＭＳ Ｐゴシック" panose="020B0600070205080204" pitchFamily="34" charset="-128"/>
                <a:cs typeface="Arial" panose="020B0604020202020204" pitchFamily="34" charset="0"/>
              </a:rPr>
              <a:t>26.2% </a:t>
            </a:r>
            <a:r>
              <a:rPr lang="en-CA" altLang="en-US" sz="1800" dirty="0">
                <a:solidFill>
                  <a:schemeClr val="tx1"/>
                </a:solidFill>
                <a:latin typeface="Gill Sans MT" panose="020B0502020104020203" pitchFamily="34" charset="0"/>
                <a:ea typeface="ＭＳ Ｐゴシック" panose="020B0600070205080204" pitchFamily="34" charset="-128"/>
                <a:cs typeface="Arial" panose="020B0604020202020204" pitchFamily="34" charset="0"/>
              </a:rPr>
              <a:t>with IPE vs. </a:t>
            </a:r>
            <a:r>
              <a:rPr lang="en-CA" altLang="en-US" sz="1800" dirty="0">
                <a:solidFill>
                  <a:srgbClr val="00B2A9"/>
                </a:solidFill>
                <a:latin typeface="Gill Sans MT" panose="020B0502020104020203" pitchFamily="34" charset="0"/>
                <a:ea typeface="ＭＳ Ｐゴシック" panose="020B0600070205080204" pitchFamily="34" charset="-128"/>
                <a:cs typeface="Arial" panose="020B0604020202020204" pitchFamily="34" charset="0"/>
              </a:rPr>
              <a:t>32.8%</a:t>
            </a:r>
            <a:r>
              <a:rPr lang="en-CA" altLang="en-US" sz="1800" dirty="0">
                <a:solidFill>
                  <a:srgbClr val="FF0000"/>
                </a:solidFill>
                <a:latin typeface="Gill Sans MT" panose="020B0502020104020203" pitchFamily="34" charset="0"/>
                <a:ea typeface="ＭＳ Ｐゴシック" panose="020B0600070205080204" pitchFamily="34" charset="-128"/>
                <a:cs typeface="Arial" panose="020B0604020202020204" pitchFamily="34" charset="0"/>
              </a:rPr>
              <a:t> </a:t>
            </a:r>
            <a:r>
              <a:rPr lang="en-CA" altLang="en-US" sz="1800" dirty="0">
                <a:solidFill>
                  <a:schemeClr val="tx1"/>
                </a:solidFill>
                <a:latin typeface="Gill Sans MT" panose="020B0502020104020203" pitchFamily="34" charset="0"/>
                <a:ea typeface="ＭＳ Ｐゴシック" panose="020B0600070205080204" pitchFamily="34" charset="-128"/>
                <a:cs typeface="Arial" panose="020B0604020202020204" pitchFamily="34" charset="0"/>
              </a:rPr>
              <a:t>with placebo </a:t>
            </a:r>
          </a:p>
          <a:p>
            <a:pPr marL="461963" lvl="2" indent="-341313">
              <a:spcBef>
                <a:spcPct val="0"/>
              </a:spcBef>
              <a:spcAft>
                <a:spcPts val="600"/>
              </a:spcAft>
            </a:pPr>
            <a:r>
              <a:rPr lang="en-CA" altLang="en-US" sz="1800" dirty="0">
                <a:solidFill>
                  <a:schemeClr val="tx1"/>
                </a:solidFill>
                <a:latin typeface="Gill Sans MT" panose="020B0502020104020203" pitchFamily="34" charset="0"/>
                <a:ea typeface="ＭＳ Ｐゴシック" panose="020B0600070205080204" pitchFamily="34" charset="-128"/>
                <a:cs typeface="Arial" panose="020B0604020202020204" pitchFamily="34" charset="0"/>
              </a:rPr>
              <a:t>No (published) data on limb outcomes</a:t>
            </a:r>
          </a:p>
        </p:txBody>
      </p:sp>
      <p:pic>
        <p:nvPicPr>
          <p:cNvPr id="4" name="Picture 3" descr="Chart, line chart&#10;&#10;Description automatically generated">
            <a:extLst>
              <a:ext uri="{FF2B5EF4-FFF2-40B4-BE49-F238E27FC236}">
                <a16:creationId xmlns:a16="http://schemas.microsoft.com/office/drawing/2014/main" id="{B7DEC906-1388-4104-8A4F-90C953566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527" y="50945"/>
            <a:ext cx="4390015" cy="4323413"/>
          </a:xfrm>
          <a:prstGeom prst="rect">
            <a:avLst/>
          </a:prstGeom>
        </p:spPr>
      </p:pic>
      <p:sp>
        <p:nvSpPr>
          <p:cNvPr id="5" name="Title 2">
            <a:extLst>
              <a:ext uri="{FF2B5EF4-FFF2-40B4-BE49-F238E27FC236}">
                <a16:creationId xmlns:a16="http://schemas.microsoft.com/office/drawing/2014/main" id="{30721440-8BA8-407D-1C1A-39335EF6898A}"/>
              </a:ext>
            </a:extLst>
          </p:cNvPr>
          <p:cNvSpPr txBox="1">
            <a:spLocks/>
          </p:cNvSpPr>
          <p:nvPr/>
        </p:nvSpPr>
        <p:spPr>
          <a:xfrm>
            <a:off x="422170" y="4682729"/>
            <a:ext cx="5811982" cy="81070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IPE, </a:t>
            </a:r>
            <a:r>
              <a:rPr lang="en-US" sz="900" dirty="0" err="1">
                <a:solidFill>
                  <a:schemeClr val="bg1">
                    <a:lumMod val="65000"/>
                  </a:schemeClr>
                </a:solidFill>
                <a:latin typeface="Gill Sans MT" panose="020B0502020104020203" pitchFamily="34" charset="0"/>
              </a:rPr>
              <a:t>icosapent</a:t>
            </a:r>
            <a:r>
              <a:rPr lang="en-US" sz="900" dirty="0">
                <a:solidFill>
                  <a:schemeClr val="bg1">
                    <a:lumMod val="65000"/>
                  </a:schemeClr>
                </a:solidFill>
                <a:latin typeface="Gill Sans MT" panose="020B0502020104020203" pitchFamily="34" charset="0"/>
              </a:rPr>
              <a:t> ethyl</a:t>
            </a:r>
          </a:p>
        </p:txBody>
      </p:sp>
    </p:spTree>
    <p:extLst>
      <p:ext uri="{BB962C8B-B14F-4D97-AF65-F5344CB8AC3E}">
        <p14:creationId xmlns:p14="http://schemas.microsoft.com/office/powerpoint/2010/main" val="3230865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549" y="243994"/>
            <a:ext cx="3602576" cy="3793564"/>
          </a:xfrm>
          <a:prstGeom prst="rect">
            <a:avLst/>
          </a:prstGeom>
        </p:spPr>
      </p:pic>
      <p:pic>
        <p:nvPicPr>
          <p:cNvPr id="3" name="Picture 2"/>
          <p:cNvPicPr>
            <a:picLocks noChangeAspect="1"/>
          </p:cNvPicPr>
          <p:nvPr/>
        </p:nvPicPr>
        <p:blipFill>
          <a:blip r:embed="rId3"/>
          <a:stretch>
            <a:fillRect/>
          </a:stretch>
        </p:blipFill>
        <p:spPr>
          <a:xfrm>
            <a:off x="621561" y="4086049"/>
            <a:ext cx="3374564" cy="515678"/>
          </a:xfrm>
          <a:prstGeom prst="rect">
            <a:avLst/>
          </a:prstGeom>
        </p:spPr>
      </p:pic>
      <p:sp>
        <p:nvSpPr>
          <p:cNvPr id="4" name="TextBox 3"/>
          <p:cNvSpPr txBox="1"/>
          <p:nvPr/>
        </p:nvSpPr>
        <p:spPr>
          <a:xfrm>
            <a:off x="4495800" y="374073"/>
            <a:ext cx="4046034" cy="3970318"/>
          </a:xfrm>
          <a:prstGeom prst="rect">
            <a:avLst/>
          </a:prstGeom>
          <a:noFill/>
        </p:spPr>
        <p:txBody>
          <a:bodyPr wrap="square" rtlCol="0">
            <a:spAutoFit/>
          </a:bodyPr>
          <a:lstStyle/>
          <a:p>
            <a:r>
              <a:rPr lang="en-CA" sz="2000" b="1" dirty="0">
                <a:latin typeface="Gill Sans MT" panose="020B0502020104020203" pitchFamily="34" charset="0"/>
              </a:rPr>
              <a:t>In Patients with PAD:</a:t>
            </a:r>
          </a:p>
          <a:p>
            <a:endParaRPr lang="en-CA" b="1" dirty="0">
              <a:solidFill>
                <a:srgbClr val="00B2A9"/>
              </a:solidFill>
              <a:latin typeface="Gill Sans MT" panose="020B0502020104020203" pitchFamily="34" charset="0"/>
            </a:endParaRPr>
          </a:p>
          <a:p>
            <a:r>
              <a:rPr lang="en-CA" b="1" dirty="0">
                <a:solidFill>
                  <a:srgbClr val="00B2A9"/>
                </a:solidFill>
                <a:latin typeface="Gill Sans MT" panose="020B0502020104020203" pitchFamily="34" charset="0"/>
              </a:rPr>
              <a:t>To reduce MACE and MALE use:</a:t>
            </a:r>
          </a:p>
          <a:p>
            <a:pPr marL="285750" indent="-285750">
              <a:buFont typeface="Arial" panose="020B0604020202020204" pitchFamily="34" charset="0"/>
              <a:buChar char="•"/>
            </a:pPr>
            <a:r>
              <a:rPr lang="en-CA" dirty="0">
                <a:latin typeface="Gill Sans MT" panose="020B0502020104020203" pitchFamily="34" charset="0"/>
              </a:rPr>
              <a:t>maximally tolerated </a:t>
            </a:r>
            <a:r>
              <a:rPr lang="en-CA" b="1" dirty="0">
                <a:solidFill>
                  <a:srgbClr val="00B2A9"/>
                </a:solidFill>
                <a:latin typeface="Gill Sans MT" panose="020B0502020104020203" pitchFamily="34" charset="0"/>
              </a:rPr>
              <a:t>statins</a:t>
            </a:r>
          </a:p>
          <a:p>
            <a:pPr marL="285750" indent="-285750">
              <a:buFont typeface="Arial" panose="020B0604020202020204" pitchFamily="34" charset="0"/>
              <a:buChar char="•"/>
            </a:pPr>
            <a:r>
              <a:rPr lang="en-CA" dirty="0">
                <a:latin typeface="Gill Sans MT" panose="020B0502020104020203" pitchFamily="34" charset="0"/>
              </a:rPr>
              <a:t>statin add-ons (</a:t>
            </a:r>
            <a:r>
              <a:rPr lang="en-CA" b="1" dirty="0">
                <a:solidFill>
                  <a:srgbClr val="00B2A9"/>
                </a:solidFill>
                <a:latin typeface="Gill Sans MT" panose="020B0502020104020203" pitchFamily="34" charset="0"/>
              </a:rPr>
              <a:t>ezetimibe and PCSK9i</a:t>
            </a:r>
            <a:r>
              <a:rPr lang="en-CA" dirty="0">
                <a:latin typeface="Gill Sans MT" panose="020B0502020104020203" pitchFamily="34" charset="0"/>
              </a:rPr>
              <a:t>) if LDL-C &gt; 1.8 </a:t>
            </a:r>
            <a:r>
              <a:rPr lang="en-CA" dirty="0" err="1">
                <a:latin typeface="Gill Sans MT" panose="020B0502020104020203" pitchFamily="34" charset="0"/>
              </a:rPr>
              <a:t>mmol</a:t>
            </a:r>
            <a:r>
              <a:rPr lang="en-CA" dirty="0">
                <a:latin typeface="Gill Sans MT" panose="020B0502020104020203" pitchFamily="34" charset="0"/>
              </a:rPr>
              <a:t>/L, non-HDL-C &gt; 2.4 </a:t>
            </a:r>
            <a:r>
              <a:rPr lang="en-CA" dirty="0" err="1">
                <a:latin typeface="Gill Sans MT" panose="020B0502020104020203" pitchFamily="34" charset="0"/>
              </a:rPr>
              <a:t>mmol</a:t>
            </a:r>
            <a:r>
              <a:rPr lang="en-CA" dirty="0">
                <a:latin typeface="Gill Sans MT" panose="020B0502020104020203" pitchFamily="34" charset="0"/>
              </a:rPr>
              <a:t>/l, </a:t>
            </a:r>
            <a:r>
              <a:rPr lang="en-CA" dirty="0" err="1">
                <a:latin typeface="Gill Sans MT" panose="020B0502020104020203" pitchFamily="34" charset="0"/>
              </a:rPr>
              <a:t>apoB</a:t>
            </a:r>
            <a:r>
              <a:rPr lang="en-CA" dirty="0">
                <a:latin typeface="Gill Sans MT" panose="020B0502020104020203" pitchFamily="34" charset="0"/>
              </a:rPr>
              <a:t> &gt; 0.7 mg/</a:t>
            </a:r>
            <a:r>
              <a:rPr lang="en-CA" dirty="0" err="1">
                <a:latin typeface="Gill Sans MT" panose="020B0502020104020203" pitchFamily="34" charset="0"/>
              </a:rPr>
              <a:t>dL</a:t>
            </a:r>
            <a:r>
              <a:rPr lang="en-CA" dirty="0">
                <a:latin typeface="Gill Sans MT" panose="020B0502020104020203" pitchFamily="34" charset="0"/>
              </a:rPr>
              <a:t> (i.e. THRESHOLDS for HIGH RISK)</a:t>
            </a:r>
          </a:p>
          <a:p>
            <a:endParaRPr lang="en-CA" dirty="0">
              <a:latin typeface="Gill Sans MT" panose="020B0502020104020203" pitchFamily="34" charset="0"/>
            </a:endParaRPr>
          </a:p>
          <a:p>
            <a:r>
              <a:rPr lang="en-CA" b="1" dirty="0">
                <a:solidFill>
                  <a:srgbClr val="00B2A9"/>
                </a:solidFill>
                <a:latin typeface="Gill Sans MT" panose="020B0502020104020203" pitchFamily="34" charset="0"/>
              </a:rPr>
              <a:t>To reduce MACE if TG 1.5 – 5.6 </a:t>
            </a:r>
            <a:r>
              <a:rPr lang="en-CA" b="1" dirty="0" err="1">
                <a:solidFill>
                  <a:srgbClr val="00B2A9"/>
                </a:solidFill>
                <a:latin typeface="Gill Sans MT" panose="020B0502020104020203" pitchFamily="34" charset="0"/>
              </a:rPr>
              <a:t>mmol</a:t>
            </a:r>
            <a:r>
              <a:rPr lang="en-CA" b="1" dirty="0">
                <a:solidFill>
                  <a:srgbClr val="00B2A9"/>
                </a:solidFill>
                <a:latin typeface="Gill Sans MT" panose="020B0502020104020203" pitchFamily="34" charset="0"/>
              </a:rPr>
              <a:t>/L on maximally tolerated statins use:</a:t>
            </a:r>
          </a:p>
          <a:p>
            <a:pPr marL="285750" indent="-285750">
              <a:buFont typeface="Arial" panose="020B0604020202020204" pitchFamily="34" charset="0"/>
              <a:buChar char="•"/>
            </a:pPr>
            <a:r>
              <a:rPr lang="en-CA" b="1" dirty="0">
                <a:solidFill>
                  <a:srgbClr val="00B2A9"/>
                </a:solidFill>
                <a:latin typeface="Gill Sans MT" panose="020B0502020104020203" pitchFamily="34" charset="0"/>
              </a:rPr>
              <a:t>IPE</a:t>
            </a:r>
          </a:p>
        </p:txBody>
      </p:sp>
      <p:sp>
        <p:nvSpPr>
          <p:cNvPr id="5" name="Title 2">
            <a:extLst>
              <a:ext uri="{FF2B5EF4-FFF2-40B4-BE49-F238E27FC236}">
                <a16:creationId xmlns:a16="http://schemas.microsoft.com/office/drawing/2014/main" id="{FD84BE46-462D-26F3-9933-088AAAFDAA5D}"/>
              </a:ext>
            </a:extLst>
          </p:cNvPr>
          <p:cNvSpPr txBox="1">
            <a:spLocks/>
          </p:cNvSpPr>
          <p:nvPr/>
        </p:nvSpPr>
        <p:spPr>
          <a:xfrm>
            <a:off x="422170" y="4682729"/>
            <a:ext cx="5811982" cy="81070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IPE, </a:t>
            </a:r>
            <a:r>
              <a:rPr lang="en-US" sz="900" dirty="0" err="1">
                <a:solidFill>
                  <a:schemeClr val="bg1">
                    <a:lumMod val="65000"/>
                  </a:schemeClr>
                </a:solidFill>
                <a:latin typeface="Gill Sans MT" panose="020B0502020104020203" pitchFamily="34" charset="0"/>
              </a:rPr>
              <a:t>icosapent</a:t>
            </a:r>
            <a:r>
              <a:rPr lang="en-US" sz="900" dirty="0">
                <a:solidFill>
                  <a:schemeClr val="bg1">
                    <a:lumMod val="65000"/>
                  </a:schemeClr>
                </a:solidFill>
                <a:latin typeface="Gill Sans MT" panose="020B0502020104020203" pitchFamily="34" charset="0"/>
              </a:rPr>
              <a:t> ethyl; MACE, major adverse cardiovascular event; MALE, major adverse limb event; TG, triglycerides  </a:t>
            </a:r>
          </a:p>
        </p:txBody>
      </p:sp>
    </p:spTree>
    <p:extLst>
      <p:ext uri="{BB962C8B-B14F-4D97-AF65-F5344CB8AC3E}">
        <p14:creationId xmlns:p14="http://schemas.microsoft.com/office/powerpoint/2010/main" val="1080338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HYPERTENSION</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Darryl Wan MD, FRCPC</a:t>
            </a:r>
          </a:p>
          <a:p>
            <a:r>
              <a:rPr lang="en-US" sz="2000" dirty="0"/>
              <a:t> </a:t>
            </a:r>
          </a:p>
        </p:txBody>
      </p:sp>
    </p:spTree>
    <p:extLst>
      <p:ext uri="{BB962C8B-B14F-4D97-AF65-F5344CB8AC3E}">
        <p14:creationId xmlns:p14="http://schemas.microsoft.com/office/powerpoint/2010/main" val="2221980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45239"/>
            <a:ext cx="8229600" cy="546884"/>
          </a:xfrm>
        </p:spPr>
        <p:txBody>
          <a:bodyPr/>
          <a:lstStyle/>
          <a:p>
            <a:pPr marL="0" indent="0">
              <a:buNone/>
            </a:pPr>
            <a:r>
              <a:rPr lang="en-US" sz="2800" dirty="0">
                <a:solidFill>
                  <a:schemeClr val="tx1"/>
                </a:solidFill>
                <a:latin typeface="Gill Sans MT" panose="020B0502020104020203" pitchFamily="34" charset="0"/>
              </a:rPr>
              <a:t>LEARNING OBJECTIVES</a:t>
            </a:r>
          </a:p>
        </p:txBody>
      </p:sp>
      <p:sp>
        <p:nvSpPr>
          <p:cNvPr id="6" name="TextBox 5">
            <a:extLst>
              <a:ext uri="{FF2B5EF4-FFF2-40B4-BE49-F238E27FC236}">
                <a16:creationId xmlns:a16="http://schemas.microsoft.com/office/drawing/2014/main" id="{DC041629-DCA7-C8F8-A9CB-A8A72B8A611B}"/>
              </a:ext>
            </a:extLst>
          </p:cNvPr>
          <p:cNvSpPr txBox="1"/>
          <p:nvPr/>
        </p:nvSpPr>
        <p:spPr>
          <a:xfrm>
            <a:off x="457200" y="1231733"/>
            <a:ext cx="8109284" cy="3170099"/>
          </a:xfrm>
          <a:prstGeom prst="rect">
            <a:avLst/>
          </a:prstGeom>
          <a:noFill/>
        </p:spPr>
        <p:txBody>
          <a:bodyPr wrap="square" rtlCol="0">
            <a:spAutoFit/>
          </a:bodyPr>
          <a:lstStyle/>
          <a:p>
            <a:r>
              <a:rPr lang="en-US" sz="2000" dirty="0">
                <a:latin typeface="Gill Sans MT" panose="020B0502020104020203" pitchFamily="34" charset="0"/>
              </a:rPr>
              <a:t>At the end of the session, participants will be able to:</a:t>
            </a:r>
          </a:p>
          <a:p>
            <a:pPr marL="457200" indent="-457200">
              <a:spcBef>
                <a:spcPts val="600"/>
              </a:spcBef>
              <a:buAutoNum type="alphaLcParenR"/>
            </a:pPr>
            <a:r>
              <a:rPr lang="en-US" sz="2000" dirty="0">
                <a:latin typeface="Gill Sans MT" panose="020B0502020104020203" pitchFamily="34" charset="0"/>
              </a:rPr>
              <a:t>identify key recommendations from the 2022 CCS Peripheral Arterial Disease (PAD) guidelines on management of PAD, that they can apply to their patients with PAD </a:t>
            </a:r>
          </a:p>
          <a:p>
            <a:pPr marL="457200" indent="-457200">
              <a:spcBef>
                <a:spcPts val="600"/>
              </a:spcBef>
              <a:buAutoNum type="alphaLcParenR"/>
            </a:pPr>
            <a:r>
              <a:rPr lang="en-US" sz="2000" dirty="0">
                <a:latin typeface="Gill Sans MT" panose="020B0502020104020203" pitchFamily="34" charset="0"/>
              </a:rPr>
              <a:t>describe key evidence that supports risk factor modification and drug therapy for patients with PAD </a:t>
            </a:r>
          </a:p>
          <a:p>
            <a:pPr marL="457200" indent="-457200">
              <a:spcBef>
                <a:spcPts val="600"/>
              </a:spcBef>
              <a:buAutoNum type="alphaLcParenR"/>
            </a:pPr>
            <a:r>
              <a:rPr lang="en-US" sz="2000" dirty="0">
                <a:latin typeface="Gill Sans MT" panose="020B0502020104020203" pitchFamily="34" charset="0"/>
              </a:rPr>
              <a:t>recognize the efficacy and safety of antithrombotic therapy in patients with PAD</a:t>
            </a:r>
          </a:p>
          <a:p>
            <a:pPr marL="457200" indent="-457200">
              <a:spcBef>
                <a:spcPts val="600"/>
              </a:spcBef>
              <a:buAutoNum type="alphaLcParenR"/>
            </a:pPr>
            <a:r>
              <a:rPr lang="en-US" sz="2000" dirty="0">
                <a:latin typeface="Gill Sans MT" panose="020B0502020104020203" pitchFamily="34" charset="0"/>
              </a:rPr>
              <a:t>advise optimal lifestyle strategies for patients with PAD</a:t>
            </a:r>
          </a:p>
        </p:txBody>
      </p:sp>
    </p:spTree>
    <p:extLst>
      <p:ext uri="{BB962C8B-B14F-4D97-AF65-F5344CB8AC3E}">
        <p14:creationId xmlns:p14="http://schemas.microsoft.com/office/powerpoint/2010/main" val="3982649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62131" y="277716"/>
            <a:ext cx="8229600" cy="546884"/>
          </a:xfrm>
        </p:spPr>
        <p:txBody>
          <a:bodyPr/>
          <a:lstStyle/>
          <a:p>
            <a:r>
              <a:rPr lang="en-US" sz="2000" dirty="0"/>
              <a:t>LEARNING</a:t>
            </a:r>
            <a:r>
              <a:rPr lang="en-US" dirty="0"/>
              <a:t> </a:t>
            </a:r>
            <a:r>
              <a:rPr lang="en-US" sz="2000" dirty="0"/>
              <a:t>OBJECTIVES</a:t>
            </a:r>
            <a:endParaRPr lang="en-US" dirty="0"/>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457200" y="1259482"/>
            <a:ext cx="8229600" cy="546884"/>
          </a:xfrm>
        </p:spPr>
        <p:txBody>
          <a:bodyPr/>
          <a:lstStyle/>
          <a:p>
            <a:r>
              <a:rPr lang="en-US" sz="1800" b="0" dirty="0"/>
              <a:t>During this sections, participants will:</a:t>
            </a:r>
          </a:p>
          <a:p>
            <a:endParaRPr lang="en-US" sz="1800" b="0" dirty="0"/>
          </a:p>
          <a:p>
            <a:pPr marL="457200" indent="-457200">
              <a:buFont typeface="+mj-lt"/>
              <a:buAutoNum type="arabicPeriod"/>
            </a:pPr>
            <a:r>
              <a:rPr lang="en-US" sz="1800" dirty="0"/>
              <a:t>Review the diagnosis of hypertension in PAD patients</a:t>
            </a:r>
          </a:p>
          <a:p>
            <a:pPr marL="457200" indent="-457200">
              <a:buFont typeface="+mj-lt"/>
              <a:buAutoNum type="arabicPeriod"/>
            </a:pPr>
            <a:r>
              <a:rPr lang="en-US" sz="1800" dirty="0"/>
              <a:t>Discuss management considerations of hypertension in PAD</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endParaRPr lang="en-US" sz="1800" dirty="0"/>
          </a:p>
          <a:p>
            <a:endParaRPr lang="en-US" sz="1800" dirty="0"/>
          </a:p>
        </p:txBody>
      </p:sp>
    </p:spTree>
    <p:extLst>
      <p:ext uri="{BB962C8B-B14F-4D97-AF65-F5344CB8AC3E}">
        <p14:creationId xmlns:p14="http://schemas.microsoft.com/office/powerpoint/2010/main" val="1456456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015" y="242454"/>
            <a:ext cx="6163990" cy="4208474"/>
          </a:xfrm>
          <a:prstGeom prst="rect">
            <a:avLst/>
          </a:prstGeom>
        </p:spPr>
      </p:pic>
    </p:spTree>
    <p:extLst>
      <p:ext uri="{BB962C8B-B14F-4D97-AF65-F5344CB8AC3E}">
        <p14:creationId xmlns:p14="http://schemas.microsoft.com/office/powerpoint/2010/main" val="4090406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BAF0B-C76F-2687-6346-AE4DC562B67F}"/>
              </a:ext>
            </a:extLst>
          </p:cNvPr>
          <p:cNvSpPr>
            <a:spLocks noGrp="1"/>
          </p:cNvSpPr>
          <p:nvPr>
            <p:ph idx="1"/>
          </p:nvPr>
        </p:nvSpPr>
        <p:spPr>
          <a:xfrm>
            <a:off x="457200" y="339570"/>
            <a:ext cx="8229600" cy="546884"/>
          </a:xfrm>
        </p:spPr>
        <p:txBody>
          <a:bodyPr/>
          <a:lstStyle/>
          <a:p>
            <a:r>
              <a:rPr lang="en-US" sz="2000" dirty="0"/>
              <a:t>DIAGNOSIS</a:t>
            </a:r>
            <a:endParaRPr lang="en-US" sz="2400" dirty="0"/>
          </a:p>
        </p:txBody>
      </p:sp>
      <p:sp>
        <p:nvSpPr>
          <p:cNvPr id="4" name="Content Placeholder 3">
            <a:extLst>
              <a:ext uri="{FF2B5EF4-FFF2-40B4-BE49-F238E27FC236}">
                <a16:creationId xmlns:a16="http://schemas.microsoft.com/office/drawing/2014/main" id="{096D5D69-96F0-26C5-543B-1F32A6186CBF}"/>
              </a:ext>
            </a:extLst>
          </p:cNvPr>
          <p:cNvSpPr>
            <a:spLocks noGrp="1"/>
          </p:cNvSpPr>
          <p:nvPr>
            <p:ph idx="10"/>
          </p:nvPr>
        </p:nvSpPr>
        <p:spPr>
          <a:xfrm>
            <a:off x="616527" y="1084544"/>
            <a:ext cx="7710055" cy="546884"/>
          </a:xfrm>
        </p:spPr>
        <p:txBody>
          <a:bodyPr/>
          <a:lstStyle/>
          <a:p>
            <a:r>
              <a:rPr lang="en-US" sz="1800" dirty="0"/>
              <a:t>Additional considerations</a:t>
            </a:r>
          </a:p>
          <a:p>
            <a:endParaRPr lang="en-US" sz="1800" dirty="0"/>
          </a:p>
          <a:p>
            <a:pPr marL="285750" indent="-285750">
              <a:buFont typeface="Arial" panose="020B0604020202020204" pitchFamily="34" charset="0"/>
              <a:buChar char="•"/>
            </a:pPr>
            <a:r>
              <a:rPr lang="en-US" sz="1800" dirty="0"/>
              <a:t>Out-of-office recordings are preferred over in-office recordings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24-hour ambulatory BP monitor remains the preferred method</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Consider measuring bilateral upper extremity blood pressures (to assess for subclavian stenosis) </a:t>
            </a:r>
          </a:p>
        </p:txBody>
      </p:sp>
      <p:sp>
        <p:nvSpPr>
          <p:cNvPr id="3" name="Title 2">
            <a:extLst>
              <a:ext uri="{FF2B5EF4-FFF2-40B4-BE49-F238E27FC236}">
                <a16:creationId xmlns:a16="http://schemas.microsoft.com/office/drawing/2014/main" id="{AF517D45-A042-CDEC-1E96-6244AE5AC825}"/>
              </a:ext>
            </a:extLst>
          </p:cNvPr>
          <p:cNvSpPr txBox="1">
            <a:spLocks/>
          </p:cNvSpPr>
          <p:nvPr/>
        </p:nvSpPr>
        <p:spPr>
          <a:xfrm>
            <a:off x="422170" y="4682729"/>
            <a:ext cx="5811982" cy="81070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BP, blood pressure</a:t>
            </a:r>
          </a:p>
        </p:txBody>
      </p:sp>
    </p:spTree>
    <p:extLst>
      <p:ext uri="{BB962C8B-B14F-4D97-AF65-F5344CB8AC3E}">
        <p14:creationId xmlns:p14="http://schemas.microsoft.com/office/powerpoint/2010/main" val="1856160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BAF0B-C76F-2687-6346-AE4DC562B67F}"/>
              </a:ext>
            </a:extLst>
          </p:cNvPr>
          <p:cNvSpPr>
            <a:spLocks noGrp="1"/>
          </p:cNvSpPr>
          <p:nvPr>
            <p:ph idx="1"/>
          </p:nvPr>
        </p:nvSpPr>
        <p:spPr>
          <a:xfrm>
            <a:off x="457200" y="368399"/>
            <a:ext cx="8229600" cy="546884"/>
          </a:xfrm>
        </p:spPr>
        <p:txBody>
          <a:bodyPr/>
          <a:lstStyle/>
          <a:p>
            <a:r>
              <a:rPr lang="en-US" sz="2000" dirty="0"/>
              <a:t>TARGETS</a:t>
            </a:r>
            <a:endParaRPr lang="en-US" sz="2400" dirty="0"/>
          </a:p>
        </p:txBody>
      </p:sp>
      <p:sp>
        <p:nvSpPr>
          <p:cNvPr id="4" name="Content Placeholder 3">
            <a:extLst>
              <a:ext uri="{FF2B5EF4-FFF2-40B4-BE49-F238E27FC236}">
                <a16:creationId xmlns:a16="http://schemas.microsoft.com/office/drawing/2014/main" id="{096D5D69-96F0-26C5-543B-1F32A6186CBF}"/>
              </a:ext>
            </a:extLst>
          </p:cNvPr>
          <p:cNvSpPr>
            <a:spLocks noGrp="1"/>
          </p:cNvSpPr>
          <p:nvPr>
            <p:ph idx="10"/>
          </p:nvPr>
        </p:nvSpPr>
        <p:spPr>
          <a:xfrm>
            <a:off x="457200" y="1292362"/>
            <a:ext cx="4891696" cy="1382086"/>
          </a:xfrm>
        </p:spPr>
        <p:txBody>
          <a:bodyPr/>
          <a:lstStyle/>
          <a:p>
            <a:pPr>
              <a:spcAft>
                <a:spcPts val="600"/>
              </a:spcAft>
            </a:pPr>
            <a:r>
              <a:rPr lang="en-US" sz="1800" b="1" dirty="0">
                <a:solidFill>
                  <a:srgbClr val="00B2A9"/>
                </a:solidFill>
              </a:rPr>
              <a:t>Standard targets</a:t>
            </a:r>
            <a:endParaRPr lang="en-US" sz="1800" dirty="0"/>
          </a:p>
          <a:p>
            <a:pPr marL="285750" indent="-285750">
              <a:spcAft>
                <a:spcPts val="600"/>
              </a:spcAft>
              <a:buFont typeface="Arial" panose="020B0604020202020204" pitchFamily="34" charset="0"/>
              <a:buChar char="•"/>
            </a:pPr>
            <a:r>
              <a:rPr lang="en-US" sz="1800" dirty="0"/>
              <a:t>&lt;140/90mmHg is reasonable for most patients without compelling indications for other targets (</a:t>
            </a:r>
            <a:r>
              <a:rPr lang="en-US" sz="1800" dirty="0" err="1"/>
              <a:t>eg</a:t>
            </a:r>
            <a:r>
              <a:rPr lang="en-US" sz="1800" dirty="0"/>
              <a:t>. Diabetes)</a:t>
            </a:r>
          </a:p>
          <a:p>
            <a:pPr marL="285750" indent="-285750">
              <a:buFont typeface="Arial" panose="020B0604020202020204" pitchFamily="34" charset="0"/>
              <a:buChar char="•"/>
            </a:pPr>
            <a:endParaRPr lang="en-US" sz="1800" dirty="0"/>
          </a:p>
        </p:txBody>
      </p:sp>
      <p:sp>
        <p:nvSpPr>
          <p:cNvPr id="5" name="Content Placeholder 3">
            <a:extLst>
              <a:ext uri="{FF2B5EF4-FFF2-40B4-BE49-F238E27FC236}">
                <a16:creationId xmlns:a16="http://schemas.microsoft.com/office/drawing/2014/main" id="{096D5D69-96F0-26C5-543B-1F32A6186CBF}"/>
              </a:ext>
            </a:extLst>
          </p:cNvPr>
          <p:cNvSpPr txBox="1">
            <a:spLocks/>
          </p:cNvSpPr>
          <p:nvPr/>
        </p:nvSpPr>
        <p:spPr>
          <a:xfrm>
            <a:off x="457200" y="3004602"/>
            <a:ext cx="5735782" cy="1382086"/>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b="1" dirty="0">
                <a:solidFill>
                  <a:srgbClr val="00B2A9"/>
                </a:solidFill>
              </a:rPr>
              <a:t>Intensive targets</a:t>
            </a:r>
            <a:endParaRPr lang="en-US" sz="1800" dirty="0"/>
          </a:p>
          <a:p>
            <a:pPr marL="285750" indent="-285750">
              <a:buFont typeface="Arial" panose="020B0604020202020204" pitchFamily="34" charset="0"/>
              <a:buChar char="•"/>
            </a:pPr>
            <a:r>
              <a:rPr lang="en-US" sz="1800" dirty="0"/>
              <a:t>&lt;120mmHg systolic can be considered in select patients, but SBP &lt;110mmHg has been associated with an increased risk of adverse events in patients with PAD </a:t>
            </a:r>
          </a:p>
          <a:p>
            <a:pPr marL="285750" indent="-285750">
              <a:buFont typeface="Arial" panose="020B0604020202020204" pitchFamily="34" charset="0"/>
              <a:buChar char="•"/>
            </a:pPr>
            <a:endParaRPr lang="en-US" sz="1800"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2746" y="641841"/>
            <a:ext cx="3348111" cy="2683128"/>
          </a:xfrm>
          <a:prstGeom prst="rect">
            <a:avLst/>
          </a:prstGeom>
        </p:spPr>
      </p:pic>
      <p:sp>
        <p:nvSpPr>
          <p:cNvPr id="6" name="Title 2">
            <a:extLst>
              <a:ext uri="{FF2B5EF4-FFF2-40B4-BE49-F238E27FC236}">
                <a16:creationId xmlns:a16="http://schemas.microsoft.com/office/drawing/2014/main" id="{2AE947AA-C999-ED44-C8AD-4D1266DD45CB}"/>
              </a:ext>
            </a:extLst>
          </p:cNvPr>
          <p:cNvSpPr txBox="1">
            <a:spLocks/>
          </p:cNvSpPr>
          <p:nvPr/>
        </p:nvSpPr>
        <p:spPr>
          <a:xfrm>
            <a:off x="422170" y="4682729"/>
            <a:ext cx="5811982" cy="81070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SBP, systolic blood pressure</a:t>
            </a:r>
          </a:p>
        </p:txBody>
      </p:sp>
    </p:spTree>
    <p:extLst>
      <p:ext uri="{BB962C8B-B14F-4D97-AF65-F5344CB8AC3E}">
        <p14:creationId xmlns:p14="http://schemas.microsoft.com/office/powerpoint/2010/main" val="4014801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8B840D-129E-FD94-AB89-A7C7D789192C}"/>
              </a:ext>
            </a:extLst>
          </p:cNvPr>
          <p:cNvSpPr/>
          <p:nvPr/>
        </p:nvSpPr>
        <p:spPr>
          <a:xfrm>
            <a:off x="5610475" y="3209130"/>
            <a:ext cx="1613700" cy="1110678"/>
          </a:xfrm>
          <a:prstGeom prst="rect">
            <a:avLst/>
          </a:prstGeom>
          <a:solidFill>
            <a:srgbClr val="00B2A9"/>
          </a:solidFill>
          <a:ln>
            <a:solidFill>
              <a:srgbClr val="00B2A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794A32-A299-95A7-FE13-0C5701319F78}"/>
              </a:ext>
            </a:extLst>
          </p:cNvPr>
          <p:cNvSpPr/>
          <p:nvPr/>
        </p:nvSpPr>
        <p:spPr>
          <a:xfrm>
            <a:off x="7040135" y="1309281"/>
            <a:ext cx="1416815" cy="1005840"/>
          </a:xfrm>
          <a:prstGeom prst="rect">
            <a:avLst/>
          </a:prstGeom>
          <a:solidFill>
            <a:srgbClr val="00B2A9"/>
          </a:solidFill>
          <a:ln>
            <a:solidFill>
              <a:srgbClr val="00B2A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5634D7-E22A-E640-2F98-F69BAFC21DAC}"/>
              </a:ext>
            </a:extLst>
          </p:cNvPr>
          <p:cNvSpPr/>
          <p:nvPr/>
        </p:nvSpPr>
        <p:spPr>
          <a:xfrm>
            <a:off x="2020271" y="3209130"/>
            <a:ext cx="1526307" cy="1150750"/>
          </a:xfrm>
          <a:prstGeom prst="rect">
            <a:avLst/>
          </a:prstGeom>
          <a:solidFill>
            <a:srgbClr val="00B2A9"/>
          </a:solidFill>
          <a:ln>
            <a:solidFill>
              <a:srgbClr val="00B2A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649079E-584B-BC3D-54D3-627BF0EEF8E0}"/>
              </a:ext>
            </a:extLst>
          </p:cNvPr>
          <p:cNvSpPr/>
          <p:nvPr/>
        </p:nvSpPr>
        <p:spPr>
          <a:xfrm>
            <a:off x="3900445" y="193003"/>
            <a:ext cx="1343107" cy="1004549"/>
          </a:xfrm>
          <a:prstGeom prst="rect">
            <a:avLst/>
          </a:prstGeom>
          <a:solidFill>
            <a:srgbClr val="00B2A9"/>
          </a:solidFill>
          <a:ln>
            <a:solidFill>
              <a:srgbClr val="00B2A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1F3E40-AB84-22C0-7191-4F9DC2D840E3}"/>
              </a:ext>
            </a:extLst>
          </p:cNvPr>
          <p:cNvSpPr/>
          <p:nvPr/>
        </p:nvSpPr>
        <p:spPr>
          <a:xfrm>
            <a:off x="828150" y="1469192"/>
            <a:ext cx="1300008" cy="1150750"/>
          </a:xfrm>
          <a:prstGeom prst="rect">
            <a:avLst/>
          </a:prstGeom>
          <a:solidFill>
            <a:srgbClr val="00B2A9"/>
          </a:solidFill>
          <a:ln>
            <a:solidFill>
              <a:srgbClr val="00B2A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 picture containing dish, different, several&#10;&#10;Description automatically generated">
            <a:extLst>
              <a:ext uri="{FF2B5EF4-FFF2-40B4-BE49-F238E27FC236}">
                <a16:creationId xmlns:a16="http://schemas.microsoft.com/office/drawing/2014/main" id="{67A069A6-B67B-4963-AB55-5D33B12A90D4}"/>
              </a:ext>
            </a:extLst>
          </p:cNvPr>
          <p:cNvPicPr>
            <a:picLocks noChangeAspect="1"/>
          </p:cNvPicPr>
          <p:nvPr/>
        </p:nvPicPr>
        <p:blipFill rotWithShape="1">
          <a:blip r:embed="rId2">
            <a:extLst>
              <a:ext uri="{28A0092B-C50C-407E-A947-70E740481C1C}">
                <a14:useLocalDpi xmlns:a14="http://schemas.microsoft.com/office/drawing/2010/main" val="0"/>
              </a:ext>
            </a:extLst>
          </a:blip>
          <a:srcRect l="42384" t="41218" r="15020" b="14061"/>
          <a:stretch/>
        </p:blipFill>
        <p:spPr>
          <a:xfrm>
            <a:off x="828150" y="1517386"/>
            <a:ext cx="1307442" cy="1054363"/>
          </a:xfrm>
          <a:prstGeom prst="rect">
            <a:avLst/>
          </a:prstGeom>
          <a:ln>
            <a:solidFill>
              <a:srgbClr val="00B2A9"/>
            </a:solidFill>
          </a:ln>
        </p:spPr>
      </p:pic>
      <p:pic>
        <p:nvPicPr>
          <p:cNvPr id="3" name="Picture 2" descr="A person jumping in the air&#10;&#10;Description automatically generated with medium confidence">
            <a:extLst>
              <a:ext uri="{FF2B5EF4-FFF2-40B4-BE49-F238E27FC236}">
                <a16:creationId xmlns:a16="http://schemas.microsoft.com/office/drawing/2014/main" id="{114CBDE7-9C6A-4427-9918-95EBA52448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00445" y="256991"/>
            <a:ext cx="1343107" cy="889808"/>
          </a:xfrm>
          <a:prstGeom prst="rect">
            <a:avLst/>
          </a:prstGeom>
          <a:ln>
            <a:solidFill>
              <a:srgbClr val="00B2A9"/>
            </a:solidFill>
          </a:ln>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72" y="3260650"/>
            <a:ext cx="1526307" cy="1059158"/>
          </a:xfrm>
          <a:prstGeom prst="rect">
            <a:avLst/>
          </a:prstGeom>
          <a:ln>
            <a:solidFill>
              <a:srgbClr val="00B2A9"/>
            </a:solidFill>
          </a:ln>
        </p:spPr>
      </p:pic>
      <p:pic>
        <p:nvPicPr>
          <p:cNvPr id="5" name="Picture 4" descr="Screen Clipping"/>
          <p:cNvPicPr>
            <a:picLocks noChangeAspect="1"/>
          </p:cNvPicPr>
          <p:nvPr/>
        </p:nvPicPr>
        <p:blipFill rotWithShape="1">
          <a:blip r:embed="rId5">
            <a:extLst>
              <a:ext uri="{28A0092B-C50C-407E-A947-70E740481C1C}">
                <a14:useLocalDpi xmlns:a14="http://schemas.microsoft.com/office/drawing/2010/main" val="0"/>
              </a:ext>
            </a:extLst>
          </a:blip>
          <a:srcRect l="12501" r="14538"/>
          <a:stretch/>
        </p:blipFill>
        <p:spPr>
          <a:xfrm>
            <a:off x="7047569" y="1372683"/>
            <a:ext cx="1419923" cy="906760"/>
          </a:xfrm>
          <a:prstGeom prst="rect">
            <a:avLst/>
          </a:prstGeom>
          <a:ln>
            <a:solidFill>
              <a:srgbClr val="00B2A9"/>
            </a:solidFill>
          </a:ln>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0475" y="3267158"/>
            <a:ext cx="1613699" cy="994621"/>
          </a:xfrm>
          <a:prstGeom prst="rect">
            <a:avLst/>
          </a:prstGeom>
          <a:ln>
            <a:solidFill>
              <a:srgbClr val="00B2A9"/>
            </a:solidFill>
          </a:ln>
        </p:spPr>
      </p:pic>
      <p:sp>
        <p:nvSpPr>
          <p:cNvPr id="7" name="Content Placeholder 1">
            <a:extLst>
              <a:ext uri="{FF2B5EF4-FFF2-40B4-BE49-F238E27FC236}">
                <a16:creationId xmlns:a16="http://schemas.microsoft.com/office/drawing/2014/main" id="{B35BAF0B-C76F-2687-6346-AE4DC562B67F}"/>
              </a:ext>
            </a:extLst>
          </p:cNvPr>
          <p:cNvSpPr txBox="1">
            <a:spLocks/>
          </p:cNvSpPr>
          <p:nvPr/>
        </p:nvSpPr>
        <p:spPr>
          <a:xfrm>
            <a:off x="0" y="1925464"/>
            <a:ext cx="9143999" cy="546884"/>
          </a:xfrm>
          <a:prstGeom prst="rect">
            <a:avLst/>
          </a:prstGeom>
        </p:spPr>
        <p:txBody>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a:solidFill>
                  <a:schemeClr val="tx1"/>
                </a:solidFill>
                <a:latin typeface="Gill Sans MT" panose="020B0502020104020203" pitchFamily="34" charset="0"/>
              </a:rPr>
              <a:t>NON-PHARMACOLOGIC</a:t>
            </a:r>
          </a:p>
        </p:txBody>
      </p:sp>
      <p:sp>
        <p:nvSpPr>
          <p:cNvPr id="8" name="TextBox 7"/>
          <p:cNvSpPr txBox="1"/>
          <p:nvPr/>
        </p:nvSpPr>
        <p:spPr>
          <a:xfrm>
            <a:off x="1038852" y="1148054"/>
            <a:ext cx="800986" cy="369332"/>
          </a:xfrm>
          <a:prstGeom prst="rect">
            <a:avLst/>
          </a:prstGeom>
          <a:noFill/>
        </p:spPr>
        <p:txBody>
          <a:bodyPr wrap="square" rtlCol="0">
            <a:spAutoFit/>
          </a:bodyPr>
          <a:lstStyle/>
          <a:p>
            <a:pPr algn="ctr"/>
            <a:r>
              <a:rPr lang="en-US" i="1" dirty="0">
                <a:solidFill>
                  <a:srgbClr val="00B2A9"/>
                </a:solidFill>
                <a:latin typeface="Gill Sans MT" panose="020B0502020104020203" pitchFamily="34" charset="0"/>
              </a:rPr>
              <a:t>Diet</a:t>
            </a:r>
            <a:endParaRPr lang="en-CA" i="1" dirty="0">
              <a:solidFill>
                <a:srgbClr val="00B2A9"/>
              </a:solidFill>
              <a:latin typeface="Gill Sans MT" panose="020B0502020104020203" pitchFamily="34" charset="0"/>
            </a:endParaRPr>
          </a:p>
        </p:txBody>
      </p:sp>
      <p:sp>
        <p:nvSpPr>
          <p:cNvPr id="9" name="TextBox 8"/>
          <p:cNvSpPr txBox="1"/>
          <p:nvPr/>
        </p:nvSpPr>
        <p:spPr>
          <a:xfrm>
            <a:off x="2382932" y="2810677"/>
            <a:ext cx="800986" cy="369332"/>
          </a:xfrm>
          <a:prstGeom prst="rect">
            <a:avLst/>
          </a:prstGeom>
          <a:noFill/>
        </p:spPr>
        <p:txBody>
          <a:bodyPr wrap="square" rtlCol="0">
            <a:spAutoFit/>
          </a:bodyPr>
          <a:lstStyle/>
          <a:p>
            <a:pPr algn="ctr"/>
            <a:r>
              <a:rPr lang="en-US" i="1" dirty="0">
                <a:solidFill>
                  <a:srgbClr val="00B2A9"/>
                </a:solidFill>
                <a:latin typeface="Gill Sans MT" panose="020B0502020104020203" pitchFamily="34" charset="0"/>
              </a:rPr>
              <a:t>Salt</a:t>
            </a:r>
            <a:endParaRPr lang="en-CA" i="1" dirty="0">
              <a:solidFill>
                <a:srgbClr val="00B2A9"/>
              </a:solidFill>
              <a:latin typeface="Gill Sans MT" panose="020B0502020104020203" pitchFamily="34" charset="0"/>
            </a:endParaRPr>
          </a:p>
        </p:txBody>
      </p:sp>
      <p:sp>
        <p:nvSpPr>
          <p:cNvPr id="10" name="TextBox 9"/>
          <p:cNvSpPr txBox="1"/>
          <p:nvPr/>
        </p:nvSpPr>
        <p:spPr>
          <a:xfrm>
            <a:off x="5419283" y="2810677"/>
            <a:ext cx="1926003" cy="369332"/>
          </a:xfrm>
          <a:prstGeom prst="rect">
            <a:avLst/>
          </a:prstGeom>
          <a:noFill/>
        </p:spPr>
        <p:txBody>
          <a:bodyPr wrap="square" rtlCol="0">
            <a:spAutoFit/>
          </a:bodyPr>
          <a:lstStyle/>
          <a:p>
            <a:pPr algn="ctr"/>
            <a:r>
              <a:rPr lang="en-US" i="1" dirty="0">
                <a:solidFill>
                  <a:srgbClr val="00B2A9"/>
                </a:solidFill>
                <a:latin typeface="Gill Sans MT" panose="020B0502020104020203" pitchFamily="34" charset="0"/>
              </a:rPr>
              <a:t>Stress reduction</a:t>
            </a:r>
            <a:endParaRPr lang="en-CA" i="1" dirty="0">
              <a:solidFill>
                <a:srgbClr val="00B2A9"/>
              </a:solidFill>
              <a:latin typeface="Gill Sans MT" panose="020B0502020104020203" pitchFamily="34" charset="0"/>
            </a:endParaRPr>
          </a:p>
        </p:txBody>
      </p:sp>
      <p:sp>
        <p:nvSpPr>
          <p:cNvPr id="11" name="TextBox 10"/>
          <p:cNvSpPr txBox="1"/>
          <p:nvPr/>
        </p:nvSpPr>
        <p:spPr>
          <a:xfrm>
            <a:off x="6787094" y="2293746"/>
            <a:ext cx="1926003" cy="369332"/>
          </a:xfrm>
          <a:prstGeom prst="rect">
            <a:avLst/>
          </a:prstGeom>
          <a:noFill/>
        </p:spPr>
        <p:txBody>
          <a:bodyPr wrap="square" rtlCol="0">
            <a:spAutoFit/>
          </a:bodyPr>
          <a:lstStyle/>
          <a:p>
            <a:pPr algn="ctr"/>
            <a:r>
              <a:rPr lang="en-US" i="1" dirty="0">
                <a:solidFill>
                  <a:srgbClr val="00B2A9"/>
                </a:solidFill>
                <a:latin typeface="Gill Sans MT" panose="020B0502020104020203" pitchFamily="34" charset="0"/>
              </a:rPr>
              <a:t>Weight loss</a:t>
            </a:r>
            <a:endParaRPr lang="en-CA" i="1" dirty="0">
              <a:solidFill>
                <a:srgbClr val="00B2A9"/>
              </a:solidFill>
              <a:latin typeface="Gill Sans MT" panose="020B0502020104020203" pitchFamily="34" charset="0"/>
            </a:endParaRPr>
          </a:p>
        </p:txBody>
      </p:sp>
      <p:sp>
        <p:nvSpPr>
          <p:cNvPr id="12" name="TextBox 11"/>
          <p:cNvSpPr txBox="1"/>
          <p:nvPr/>
        </p:nvSpPr>
        <p:spPr>
          <a:xfrm>
            <a:off x="3546579" y="1236333"/>
            <a:ext cx="1926003" cy="369332"/>
          </a:xfrm>
          <a:prstGeom prst="rect">
            <a:avLst/>
          </a:prstGeom>
          <a:noFill/>
        </p:spPr>
        <p:txBody>
          <a:bodyPr wrap="square" rtlCol="0">
            <a:spAutoFit/>
          </a:bodyPr>
          <a:lstStyle/>
          <a:p>
            <a:pPr algn="ctr"/>
            <a:r>
              <a:rPr lang="en-US" i="1" dirty="0">
                <a:solidFill>
                  <a:srgbClr val="00B2A9"/>
                </a:solidFill>
                <a:latin typeface="Gill Sans MT" panose="020B0502020104020203" pitchFamily="34" charset="0"/>
              </a:rPr>
              <a:t>Exercise</a:t>
            </a:r>
            <a:endParaRPr lang="en-CA" i="1" dirty="0">
              <a:solidFill>
                <a:srgbClr val="00B2A9"/>
              </a:solidFill>
              <a:latin typeface="Gill Sans MT" panose="020B0502020104020203" pitchFamily="34" charset="0"/>
            </a:endParaRPr>
          </a:p>
        </p:txBody>
      </p:sp>
    </p:spTree>
    <p:extLst>
      <p:ext uri="{BB962C8B-B14F-4D97-AF65-F5344CB8AC3E}">
        <p14:creationId xmlns:p14="http://schemas.microsoft.com/office/powerpoint/2010/main" val="725350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BAF0B-C76F-2687-6346-AE4DC562B67F}"/>
              </a:ext>
            </a:extLst>
          </p:cNvPr>
          <p:cNvSpPr>
            <a:spLocks noGrp="1"/>
          </p:cNvSpPr>
          <p:nvPr>
            <p:ph idx="1"/>
          </p:nvPr>
        </p:nvSpPr>
        <p:spPr>
          <a:xfrm>
            <a:off x="457200" y="363494"/>
            <a:ext cx="8229600" cy="546884"/>
          </a:xfrm>
        </p:spPr>
        <p:txBody>
          <a:bodyPr/>
          <a:lstStyle/>
          <a:p>
            <a:r>
              <a:rPr lang="en-US" sz="2000" dirty="0"/>
              <a:t>PHARMACOLOGIC</a:t>
            </a:r>
            <a:r>
              <a:rPr lang="en-US" sz="2400" dirty="0"/>
              <a:t> </a:t>
            </a:r>
            <a:r>
              <a:rPr lang="en-US" sz="2000" dirty="0"/>
              <a:t>THERAPY</a:t>
            </a:r>
            <a:endParaRPr lang="en-US" sz="2400" dirty="0"/>
          </a:p>
        </p:txBody>
      </p:sp>
      <p:sp>
        <p:nvSpPr>
          <p:cNvPr id="4" name="Content Placeholder 3">
            <a:extLst>
              <a:ext uri="{FF2B5EF4-FFF2-40B4-BE49-F238E27FC236}">
                <a16:creationId xmlns:a16="http://schemas.microsoft.com/office/drawing/2014/main" id="{096D5D69-96F0-26C5-543B-1F32A6186CBF}"/>
              </a:ext>
            </a:extLst>
          </p:cNvPr>
          <p:cNvSpPr>
            <a:spLocks noGrp="1"/>
          </p:cNvSpPr>
          <p:nvPr>
            <p:ph idx="10"/>
          </p:nvPr>
        </p:nvSpPr>
        <p:spPr>
          <a:xfrm>
            <a:off x="457200" y="1292362"/>
            <a:ext cx="8229600" cy="1382086"/>
          </a:xfrm>
        </p:spPr>
        <p:txBody>
          <a:bodyPr/>
          <a:lstStyle/>
          <a:p>
            <a:r>
              <a:rPr lang="en-US" sz="1800" b="1" dirty="0">
                <a:solidFill>
                  <a:srgbClr val="00B2A9"/>
                </a:solidFill>
              </a:rPr>
              <a:t>ACE inhibitors or ARBs</a:t>
            </a:r>
          </a:p>
          <a:p>
            <a:endParaRPr lang="en-US" sz="1800" dirty="0"/>
          </a:p>
          <a:p>
            <a:pPr marL="285750" indent="-285750">
              <a:buFont typeface="Arial" panose="020B0604020202020204" pitchFamily="34" charset="0"/>
              <a:buChar char="•"/>
            </a:pPr>
            <a:r>
              <a:rPr lang="en-US" sz="1800" dirty="0"/>
              <a:t>Remain the first choice for the reduction of MACE</a:t>
            </a:r>
          </a:p>
          <a:p>
            <a:pPr marL="285750" indent="-285750">
              <a:buFont typeface="Arial" panose="020B0604020202020204" pitchFamily="34" charset="0"/>
              <a:buChar char="•"/>
            </a:pPr>
            <a:endParaRPr lang="en-US" sz="1800" dirty="0"/>
          </a:p>
        </p:txBody>
      </p:sp>
      <p:sp>
        <p:nvSpPr>
          <p:cNvPr id="5" name="Content Placeholder 3">
            <a:extLst>
              <a:ext uri="{FF2B5EF4-FFF2-40B4-BE49-F238E27FC236}">
                <a16:creationId xmlns:a16="http://schemas.microsoft.com/office/drawing/2014/main" id="{096D5D69-96F0-26C5-543B-1F32A6186CBF}"/>
              </a:ext>
            </a:extLst>
          </p:cNvPr>
          <p:cNvSpPr txBox="1">
            <a:spLocks/>
          </p:cNvSpPr>
          <p:nvPr/>
        </p:nvSpPr>
        <p:spPr>
          <a:xfrm>
            <a:off x="457200" y="2682469"/>
            <a:ext cx="8229600" cy="1382086"/>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rgbClr val="00B2A9"/>
                </a:solidFill>
              </a:rPr>
              <a:t>Other agents</a:t>
            </a:r>
          </a:p>
          <a:p>
            <a:endParaRPr lang="en-US" sz="1800" dirty="0"/>
          </a:p>
          <a:p>
            <a:pPr marL="285750" indent="-285750">
              <a:buFont typeface="Arial" panose="020B0604020202020204" pitchFamily="34" charset="0"/>
              <a:buChar char="•"/>
            </a:pPr>
            <a:r>
              <a:rPr lang="en-US" sz="1800" dirty="0"/>
              <a:t>Calcium channel blockers, diuretics etc. can be used as per standard approach in Hypertension Canada guidelines</a:t>
            </a:r>
          </a:p>
          <a:p>
            <a:pPr marL="285750" indent="-285750">
              <a:buFont typeface="Arial" panose="020B0604020202020204" pitchFamily="34" charset="0"/>
              <a:buChar char="•"/>
            </a:pPr>
            <a:endParaRPr lang="en-US" sz="1800" dirty="0"/>
          </a:p>
        </p:txBody>
      </p:sp>
      <p:sp>
        <p:nvSpPr>
          <p:cNvPr id="3" name="Title 2">
            <a:extLst>
              <a:ext uri="{FF2B5EF4-FFF2-40B4-BE49-F238E27FC236}">
                <a16:creationId xmlns:a16="http://schemas.microsoft.com/office/drawing/2014/main" id="{7F59F77D-FA7B-7FCC-7B2D-9419F07482EE}"/>
              </a:ext>
            </a:extLst>
          </p:cNvPr>
          <p:cNvSpPr txBox="1">
            <a:spLocks/>
          </p:cNvSpPr>
          <p:nvPr/>
        </p:nvSpPr>
        <p:spPr>
          <a:xfrm>
            <a:off x="422170" y="4682729"/>
            <a:ext cx="5811982" cy="81070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MACE, major adverse cardiovascular event</a:t>
            </a:r>
          </a:p>
        </p:txBody>
      </p:sp>
    </p:spTree>
    <p:extLst>
      <p:ext uri="{BB962C8B-B14F-4D97-AF65-F5344CB8AC3E}">
        <p14:creationId xmlns:p14="http://schemas.microsoft.com/office/powerpoint/2010/main" val="600295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ANTITHROMBOTIC THERAPY</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Eric Kaplovitch MD, FRCPC</a:t>
            </a:r>
          </a:p>
          <a:p>
            <a:r>
              <a:rPr lang="en-US" sz="2000" dirty="0"/>
              <a:t> </a:t>
            </a:r>
          </a:p>
        </p:txBody>
      </p:sp>
    </p:spTree>
    <p:extLst>
      <p:ext uri="{BB962C8B-B14F-4D97-AF65-F5344CB8AC3E}">
        <p14:creationId xmlns:p14="http://schemas.microsoft.com/office/powerpoint/2010/main" val="992613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85787" y="365165"/>
            <a:ext cx="8229600" cy="546884"/>
          </a:xfrm>
        </p:spPr>
        <p:txBody>
          <a:bodyPr/>
          <a:lstStyle/>
          <a:p>
            <a:r>
              <a:rPr lang="en-US" sz="2000"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585787" y="1114057"/>
            <a:ext cx="8229600" cy="546884"/>
          </a:xfrm>
        </p:spPr>
        <p:txBody>
          <a:bodyPr/>
          <a:lstStyle/>
          <a:p>
            <a:r>
              <a:rPr lang="en-US" sz="1800" dirty="0"/>
              <a:t>During this section, participants will:</a:t>
            </a:r>
          </a:p>
          <a:p>
            <a:endParaRPr lang="en-US" sz="1800" dirty="0"/>
          </a:p>
          <a:p>
            <a:r>
              <a:rPr lang="en-US" sz="1800" dirty="0"/>
              <a:t>1dentify the optimal antithrombotic therapy for,</a:t>
            </a:r>
          </a:p>
          <a:p>
            <a:pPr marL="457200" indent="-457200">
              <a:buFont typeface="+mj-lt"/>
              <a:buAutoNum type="arabicPeriod"/>
            </a:pPr>
            <a:endParaRPr lang="en-US" sz="1800" dirty="0"/>
          </a:p>
          <a:p>
            <a:pPr marL="457200" indent="-457200">
              <a:buFont typeface="+mj-lt"/>
              <a:buAutoNum type="arabicPeriod"/>
            </a:pPr>
            <a:r>
              <a:rPr lang="en-US" sz="1800" dirty="0"/>
              <a:t>Patients with symptomatic stable PAD </a:t>
            </a:r>
          </a:p>
          <a:p>
            <a:pPr marL="457200" indent="-457200">
              <a:buFont typeface="+mj-lt"/>
              <a:buAutoNum type="arabicPeriod"/>
            </a:pPr>
            <a:r>
              <a:rPr lang="en-US" sz="1800" dirty="0"/>
              <a:t>Patients undergoing elective peripheral revascularization</a:t>
            </a:r>
          </a:p>
          <a:p>
            <a:pPr marL="457200" indent="-457200">
              <a:buFont typeface="+mj-lt"/>
              <a:buAutoNum type="arabicPeriod"/>
            </a:pPr>
            <a:r>
              <a:rPr lang="en-US" sz="1800" dirty="0"/>
              <a:t>Patients requiring urgent/emergent revascularization</a:t>
            </a:r>
          </a:p>
          <a:p>
            <a:pPr marL="342900" indent="-342900">
              <a:buFont typeface="Arial" panose="020B0604020202020204" pitchFamily="34" charset="0"/>
              <a:buChar char="•"/>
            </a:pPr>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2146797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325194-AF6B-EC76-E81E-66042DCA3FDD}"/>
              </a:ext>
            </a:extLst>
          </p:cNvPr>
          <p:cNvSpPr>
            <a:spLocks noGrp="1"/>
          </p:cNvSpPr>
          <p:nvPr>
            <p:ph idx="1"/>
          </p:nvPr>
        </p:nvSpPr>
        <p:spPr>
          <a:xfrm>
            <a:off x="516673" y="407278"/>
            <a:ext cx="8229600" cy="546884"/>
          </a:xfrm>
        </p:spPr>
        <p:txBody>
          <a:bodyPr/>
          <a:lstStyle/>
          <a:p>
            <a:r>
              <a:rPr lang="en-US" sz="2000" dirty="0"/>
              <a:t>ANTITHROMBOTICS IN PAD – </a:t>
            </a:r>
            <a:r>
              <a:rPr lang="en-US" sz="2000" i="1" dirty="0">
                <a:solidFill>
                  <a:srgbClr val="00B2A9"/>
                </a:solidFill>
              </a:rPr>
              <a:t>RATIONALE FOR USE</a:t>
            </a:r>
          </a:p>
        </p:txBody>
      </p:sp>
      <p:grpSp>
        <p:nvGrpSpPr>
          <p:cNvPr id="5" name="Group 4">
            <a:extLst>
              <a:ext uri="{FF2B5EF4-FFF2-40B4-BE49-F238E27FC236}">
                <a16:creationId xmlns:a16="http://schemas.microsoft.com/office/drawing/2014/main" id="{29DD8BF0-D824-CCB8-1FD9-6AE6F693B74E}"/>
              </a:ext>
            </a:extLst>
          </p:cNvPr>
          <p:cNvGrpSpPr/>
          <p:nvPr/>
        </p:nvGrpSpPr>
        <p:grpSpPr>
          <a:xfrm>
            <a:off x="771050" y="900657"/>
            <a:ext cx="3800944" cy="3482760"/>
            <a:chOff x="1283955" y="1183152"/>
            <a:chExt cx="3288047" cy="2933323"/>
          </a:xfrm>
        </p:grpSpPr>
        <p:pic>
          <p:nvPicPr>
            <p:cNvPr id="6" name="Picture 5">
              <a:extLst>
                <a:ext uri="{FF2B5EF4-FFF2-40B4-BE49-F238E27FC236}">
                  <a16:creationId xmlns:a16="http://schemas.microsoft.com/office/drawing/2014/main" id="{0B1397B3-A255-7A5B-65A8-7116AC3EFF1D}"/>
                </a:ext>
              </a:extLst>
            </p:cNvPr>
            <p:cNvPicPr>
              <a:picLocks noChangeAspect="1"/>
            </p:cNvPicPr>
            <p:nvPr/>
          </p:nvPicPr>
          <p:blipFill>
            <a:blip r:embed="rId3"/>
            <a:stretch>
              <a:fillRect/>
            </a:stretch>
          </p:blipFill>
          <p:spPr>
            <a:xfrm>
              <a:off x="1283955" y="1820011"/>
              <a:ext cx="1538170" cy="1154669"/>
            </a:xfrm>
            <a:prstGeom prst="rect">
              <a:avLst/>
            </a:prstGeom>
          </p:spPr>
        </p:pic>
        <p:sp>
          <p:nvSpPr>
            <p:cNvPr id="7" name="TextBox 6">
              <a:extLst>
                <a:ext uri="{FF2B5EF4-FFF2-40B4-BE49-F238E27FC236}">
                  <a16:creationId xmlns:a16="http://schemas.microsoft.com/office/drawing/2014/main" id="{4DCD0FDB-4DA7-30B3-3ED4-E84F60CF924E}"/>
                </a:ext>
              </a:extLst>
            </p:cNvPr>
            <p:cNvSpPr txBox="1"/>
            <p:nvPr/>
          </p:nvSpPr>
          <p:spPr>
            <a:xfrm>
              <a:off x="2123657" y="3911349"/>
              <a:ext cx="159804" cy="176271"/>
            </a:xfrm>
            <a:prstGeom prst="rect">
              <a:avLst/>
            </a:prstGeom>
            <a:noFill/>
          </p:spPr>
          <p:txBody>
            <a:bodyPr wrap="none" rtlCol="0">
              <a:spAutoFit/>
            </a:bodyPr>
            <a:lstStyle/>
            <a:p>
              <a:endParaRPr lang="en-US" sz="760" dirty="0">
                <a:latin typeface="Gill Sans MT" panose="020B0502020104020203" pitchFamily="34" charset="0"/>
              </a:endParaRPr>
            </a:p>
          </p:txBody>
        </p:sp>
        <p:pic>
          <p:nvPicPr>
            <p:cNvPr id="8" name="Picture 7">
              <a:extLst>
                <a:ext uri="{FF2B5EF4-FFF2-40B4-BE49-F238E27FC236}">
                  <a16:creationId xmlns:a16="http://schemas.microsoft.com/office/drawing/2014/main" id="{1D53F4D2-0D6A-A02E-C73F-DCAE10BC65E3}"/>
                </a:ext>
              </a:extLst>
            </p:cNvPr>
            <p:cNvPicPr>
              <a:picLocks noChangeAspect="1"/>
            </p:cNvPicPr>
            <p:nvPr/>
          </p:nvPicPr>
          <p:blipFill rotWithShape="1">
            <a:blip r:embed="rId4"/>
            <a:srcRect l="18903" t="8657" r="52357" b="6738"/>
            <a:stretch/>
          </p:blipFill>
          <p:spPr>
            <a:xfrm>
              <a:off x="2869592" y="1786224"/>
              <a:ext cx="1338702" cy="1240319"/>
            </a:xfrm>
            <a:prstGeom prst="rect">
              <a:avLst/>
            </a:prstGeom>
          </p:spPr>
        </p:pic>
        <p:sp>
          <p:nvSpPr>
            <p:cNvPr id="9" name="TextBox 8">
              <a:extLst>
                <a:ext uri="{FF2B5EF4-FFF2-40B4-BE49-F238E27FC236}">
                  <a16:creationId xmlns:a16="http://schemas.microsoft.com/office/drawing/2014/main" id="{9F329128-E2BB-6ECE-3492-9A56840F656D}"/>
                </a:ext>
              </a:extLst>
            </p:cNvPr>
            <p:cNvSpPr txBox="1"/>
            <p:nvPr/>
          </p:nvSpPr>
          <p:spPr>
            <a:xfrm>
              <a:off x="1523396" y="1202683"/>
              <a:ext cx="2888652" cy="492521"/>
            </a:xfrm>
            <a:prstGeom prst="rect">
              <a:avLst/>
            </a:prstGeom>
            <a:noFill/>
          </p:spPr>
          <p:txBody>
            <a:bodyPr wrap="none" rtlCol="0">
              <a:spAutoFit/>
            </a:bodyPr>
            <a:lstStyle/>
            <a:p>
              <a:pPr algn="ctr"/>
              <a:r>
                <a:rPr lang="en-CA" sz="1600" dirty="0">
                  <a:latin typeface="Gill Sans MT" panose="020B0502020104020203" pitchFamily="34" charset="0"/>
                </a:rPr>
                <a:t>Major Adverse Cardiovascular Events </a:t>
              </a:r>
            </a:p>
            <a:p>
              <a:pPr algn="ctr"/>
              <a:r>
                <a:rPr lang="en-CA" sz="1600" dirty="0">
                  <a:latin typeface="Gill Sans MT" panose="020B0502020104020203" pitchFamily="34" charset="0"/>
                </a:rPr>
                <a:t>(</a:t>
              </a:r>
              <a:r>
                <a:rPr lang="en-CA" sz="1600" b="1" i="1" dirty="0">
                  <a:latin typeface="Gill Sans MT" panose="020B0502020104020203" pitchFamily="34" charset="0"/>
                </a:rPr>
                <a:t>MACE</a:t>
              </a:r>
              <a:r>
                <a:rPr lang="en-CA" sz="1600" dirty="0">
                  <a:latin typeface="Gill Sans MT" panose="020B0502020104020203" pitchFamily="34" charset="0"/>
                </a:rPr>
                <a:t>)</a:t>
              </a:r>
              <a:endParaRPr lang="en-US" sz="1600" dirty="0">
                <a:latin typeface="Gill Sans MT" panose="020B0502020104020203" pitchFamily="34" charset="0"/>
              </a:endParaRPr>
            </a:p>
          </p:txBody>
        </p:sp>
        <p:pic>
          <p:nvPicPr>
            <p:cNvPr id="10" name="Picture 9">
              <a:extLst>
                <a:ext uri="{FF2B5EF4-FFF2-40B4-BE49-F238E27FC236}">
                  <a16:creationId xmlns:a16="http://schemas.microsoft.com/office/drawing/2014/main" id="{D578DC76-8B14-4699-1F51-8272D60C2D94}"/>
                </a:ext>
              </a:extLst>
            </p:cNvPr>
            <p:cNvPicPr>
              <a:picLocks noChangeAspect="1"/>
            </p:cNvPicPr>
            <p:nvPr/>
          </p:nvPicPr>
          <p:blipFill rotWithShape="1">
            <a:blip r:embed="rId5"/>
            <a:srcRect l="8495" t="9950" r="13812" b="3846"/>
            <a:stretch/>
          </p:blipFill>
          <p:spPr>
            <a:xfrm>
              <a:off x="1283955" y="3026544"/>
              <a:ext cx="2945145" cy="1070962"/>
            </a:xfrm>
            <a:prstGeom prst="rect">
              <a:avLst/>
            </a:prstGeom>
          </p:spPr>
        </p:pic>
        <p:cxnSp>
          <p:nvCxnSpPr>
            <p:cNvPr id="11" name="Straight Connector 10">
              <a:extLst>
                <a:ext uri="{FF2B5EF4-FFF2-40B4-BE49-F238E27FC236}">
                  <a16:creationId xmlns:a16="http://schemas.microsoft.com/office/drawing/2014/main" id="{1C1DC1A0-6F02-A585-3FB4-B4B2879F9770}"/>
                </a:ext>
              </a:extLst>
            </p:cNvPr>
            <p:cNvCxnSpPr>
              <a:cxnSpLocks/>
            </p:cNvCxnSpPr>
            <p:nvPr/>
          </p:nvCxnSpPr>
          <p:spPr>
            <a:xfrm flipH="1">
              <a:off x="4571616" y="1183152"/>
              <a:ext cx="386" cy="2933323"/>
            </a:xfrm>
            <a:prstGeom prst="line">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Down Arrow 14">
              <a:extLst>
                <a:ext uri="{FF2B5EF4-FFF2-40B4-BE49-F238E27FC236}">
                  <a16:creationId xmlns:a16="http://schemas.microsoft.com/office/drawing/2014/main" id="{732E2788-D5FC-E17C-7AD6-A9FA4D3B8B19}"/>
                </a:ext>
              </a:extLst>
            </p:cNvPr>
            <p:cNvSpPr/>
            <p:nvPr/>
          </p:nvSpPr>
          <p:spPr>
            <a:xfrm>
              <a:off x="1301070" y="1273886"/>
              <a:ext cx="222326" cy="364083"/>
            </a:xfrm>
            <a:prstGeom prst="downArrow">
              <a:avLst/>
            </a:prstGeom>
            <a:solidFill>
              <a:srgbClr val="00B2A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grpSp>
        <p:nvGrpSpPr>
          <p:cNvPr id="13" name="Group 12">
            <a:extLst>
              <a:ext uri="{FF2B5EF4-FFF2-40B4-BE49-F238E27FC236}">
                <a16:creationId xmlns:a16="http://schemas.microsoft.com/office/drawing/2014/main" id="{55742868-6F5D-93A9-2B59-817240C56B2C}"/>
              </a:ext>
            </a:extLst>
          </p:cNvPr>
          <p:cNvGrpSpPr/>
          <p:nvPr/>
        </p:nvGrpSpPr>
        <p:grpSpPr>
          <a:xfrm>
            <a:off x="4985869" y="919599"/>
            <a:ext cx="3345766" cy="3441298"/>
            <a:chOff x="4985869" y="1205721"/>
            <a:chExt cx="2730901" cy="2871565"/>
          </a:xfrm>
        </p:grpSpPr>
        <p:pic>
          <p:nvPicPr>
            <p:cNvPr id="14" name="Content Placeholder 3">
              <a:extLst>
                <a:ext uri="{FF2B5EF4-FFF2-40B4-BE49-F238E27FC236}">
                  <a16:creationId xmlns:a16="http://schemas.microsoft.com/office/drawing/2014/main" id="{41A8A1E9-BBA6-D947-6F17-02467BB7C4D0}"/>
                </a:ext>
              </a:extLst>
            </p:cNvPr>
            <p:cNvPicPr>
              <a:picLocks noChangeAspect="1"/>
            </p:cNvPicPr>
            <p:nvPr/>
          </p:nvPicPr>
          <p:blipFill rotWithShape="1">
            <a:blip r:embed="rId6"/>
            <a:srcRect r="26367"/>
            <a:stretch/>
          </p:blipFill>
          <p:spPr>
            <a:xfrm>
              <a:off x="6329421" y="1812352"/>
              <a:ext cx="1387349" cy="1256090"/>
            </a:xfrm>
            <a:prstGeom prst="rect">
              <a:avLst/>
            </a:prstGeom>
          </p:spPr>
        </p:pic>
        <p:pic>
          <p:nvPicPr>
            <p:cNvPr id="15" name="Picture 14">
              <a:extLst>
                <a:ext uri="{FF2B5EF4-FFF2-40B4-BE49-F238E27FC236}">
                  <a16:creationId xmlns:a16="http://schemas.microsoft.com/office/drawing/2014/main" id="{D7BDD9E9-541D-17F7-3487-C0531DC27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3777" y="1798599"/>
              <a:ext cx="1279666" cy="1263997"/>
            </a:xfrm>
            <a:prstGeom prst="rect">
              <a:avLst/>
            </a:prstGeom>
          </p:spPr>
        </p:pic>
        <p:pic>
          <p:nvPicPr>
            <p:cNvPr id="16" name="Picture 15">
              <a:extLst>
                <a:ext uri="{FF2B5EF4-FFF2-40B4-BE49-F238E27FC236}">
                  <a16:creationId xmlns:a16="http://schemas.microsoft.com/office/drawing/2014/main" id="{9D3F3F6E-05E4-C2E2-E771-A72553DB8197}"/>
                </a:ext>
              </a:extLst>
            </p:cNvPr>
            <p:cNvPicPr>
              <a:picLocks noChangeAspect="1"/>
            </p:cNvPicPr>
            <p:nvPr/>
          </p:nvPicPr>
          <p:blipFill>
            <a:blip r:embed="rId8"/>
            <a:stretch>
              <a:fillRect/>
            </a:stretch>
          </p:blipFill>
          <p:spPr>
            <a:xfrm>
              <a:off x="4985869" y="3119405"/>
              <a:ext cx="1287287" cy="957881"/>
            </a:xfrm>
            <a:prstGeom prst="rect">
              <a:avLst/>
            </a:prstGeom>
          </p:spPr>
        </p:pic>
        <p:pic>
          <p:nvPicPr>
            <p:cNvPr id="17" name="Picture 16">
              <a:extLst>
                <a:ext uri="{FF2B5EF4-FFF2-40B4-BE49-F238E27FC236}">
                  <a16:creationId xmlns:a16="http://schemas.microsoft.com/office/drawing/2014/main" id="{345158AF-C416-6532-1DB1-911EF3549239}"/>
                </a:ext>
              </a:extLst>
            </p:cNvPr>
            <p:cNvPicPr>
              <a:picLocks noChangeAspect="1"/>
            </p:cNvPicPr>
            <p:nvPr/>
          </p:nvPicPr>
          <p:blipFill>
            <a:blip r:embed="rId9"/>
            <a:stretch>
              <a:fillRect/>
            </a:stretch>
          </p:blipFill>
          <p:spPr>
            <a:xfrm>
              <a:off x="6329421" y="3119405"/>
              <a:ext cx="1387349" cy="957881"/>
            </a:xfrm>
            <a:prstGeom prst="rect">
              <a:avLst/>
            </a:prstGeom>
          </p:spPr>
        </p:pic>
        <p:sp>
          <p:nvSpPr>
            <p:cNvPr id="18" name="TextBox 17">
              <a:extLst>
                <a:ext uri="{FF2B5EF4-FFF2-40B4-BE49-F238E27FC236}">
                  <a16:creationId xmlns:a16="http://schemas.microsoft.com/office/drawing/2014/main" id="{BD62C972-263B-29B0-69BC-AA607E9FD9CE}"/>
                </a:ext>
              </a:extLst>
            </p:cNvPr>
            <p:cNvSpPr txBox="1"/>
            <p:nvPr/>
          </p:nvSpPr>
          <p:spPr>
            <a:xfrm>
              <a:off x="5476535" y="1205721"/>
              <a:ext cx="2048033" cy="487961"/>
            </a:xfrm>
            <a:prstGeom prst="rect">
              <a:avLst/>
            </a:prstGeom>
            <a:noFill/>
          </p:spPr>
          <p:txBody>
            <a:bodyPr wrap="none" rtlCol="0">
              <a:spAutoFit/>
            </a:bodyPr>
            <a:lstStyle/>
            <a:p>
              <a:pPr algn="ctr"/>
              <a:r>
                <a:rPr lang="en-CA" sz="1600" dirty="0">
                  <a:latin typeface="Gill Sans MT" panose="020B0502020104020203" pitchFamily="34" charset="0"/>
                </a:rPr>
                <a:t>Major Adverse Limb Events </a:t>
              </a:r>
            </a:p>
            <a:p>
              <a:pPr algn="ctr"/>
              <a:r>
                <a:rPr lang="en-CA" sz="1600" dirty="0">
                  <a:latin typeface="Gill Sans MT" panose="020B0502020104020203" pitchFamily="34" charset="0"/>
                </a:rPr>
                <a:t>(</a:t>
              </a:r>
              <a:r>
                <a:rPr lang="en-CA" sz="1600" b="1" i="1" dirty="0">
                  <a:latin typeface="Gill Sans MT" panose="020B0502020104020203" pitchFamily="34" charset="0"/>
                </a:rPr>
                <a:t>MALE</a:t>
              </a:r>
              <a:r>
                <a:rPr lang="en-CA" sz="1600" dirty="0">
                  <a:latin typeface="Gill Sans MT" panose="020B0502020104020203" pitchFamily="34" charset="0"/>
                </a:rPr>
                <a:t>)</a:t>
              </a:r>
              <a:endParaRPr lang="en-US" sz="1600" dirty="0">
                <a:latin typeface="Gill Sans MT" panose="020B0502020104020203" pitchFamily="34" charset="0"/>
              </a:endParaRPr>
            </a:p>
          </p:txBody>
        </p:sp>
        <p:sp>
          <p:nvSpPr>
            <p:cNvPr id="19" name="Down Arrow 15">
              <a:extLst>
                <a:ext uri="{FF2B5EF4-FFF2-40B4-BE49-F238E27FC236}">
                  <a16:creationId xmlns:a16="http://schemas.microsoft.com/office/drawing/2014/main" id="{7D17058D-D35C-70A8-1FA9-1CDE244A0D3B}"/>
                </a:ext>
              </a:extLst>
            </p:cNvPr>
            <p:cNvSpPr/>
            <p:nvPr/>
          </p:nvSpPr>
          <p:spPr>
            <a:xfrm>
              <a:off x="5203197" y="1248847"/>
              <a:ext cx="222326" cy="364083"/>
            </a:xfrm>
            <a:prstGeom prst="downArrow">
              <a:avLst/>
            </a:prstGeom>
            <a:solidFill>
              <a:srgbClr val="00B2A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spTree>
    <p:extLst>
      <p:ext uri="{BB962C8B-B14F-4D97-AF65-F5344CB8AC3E}">
        <p14:creationId xmlns:p14="http://schemas.microsoft.com/office/powerpoint/2010/main" val="1984651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A2253D-161A-32A2-1FAE-51B5A4C76F9F}"/>
              </a:ext>
            </a:extLst>
          </p:cNvPr>
          <p:cNvSpPr>
            <a:spLocks noGrp="1"/>
          </p:cNvSpPr>
          <p:nvPr>
            <p:ph idx="1"/>
          </p:nvPr>
        </p:nvSpPr>
        <p:spPr>
          <a:xfrm>
            <a:off x="542441" y="375560"/>
            <a:ext cx="8229600" cy="546884"/>
          </a:xfrm>
        </p:spPr>
        <p:txBody>
          <a:bodyPr/>
          <a:lstStyle/>
          <a:p>
            <a:r>
              <a:rPr lang="en-US" sz="2000" dirty="0"/>
              <a:t>STABLE PAD – </a:t>
            </a:r>
            <a:r>
              <a:rPr lang="en-US" sz="2000" i="1" dirty="0">
                <a:solidFill>
                  <a:srgbClr val="00B2A9"/>
                </a:solidFill>
              </a:rPr>
              <a:t>SINGLE ANTIPLATELET THERAPY</a:t>
            </a:r>
            <a:endParaRPr lang="en-US" sz="2000" dirty="0">
              <a:solidFill>
                <a:srgbClr val="00B2A9"/>
              </a:solidFill>
            </a:endParaRPr>
          </a:p>
        </p:txBody>
      </p:sp>
      <p:grpSp>
        <p:nvGrpSpPr>
          <p:cNvPr id="5" name="Group 4">
            <a:extLst>
              <a:ext uri="{FF2B5EF4-FFF2-40B4-BE49-F238E27FC236}">
                <a16:creationId xmlns:a16="http://schemas.microsoft.com/office/drawing/2014/main" id="{1ECF76B6-15B5-A373-8838-5D8D8DC9A0D6}"/>
              </a:ext>
            </a:extLst>
          </p:cNvPr>
          <p:cNvGrpSpPr/>
          <p:nvPr/>
        </p:nvGrpSpPr>
        <p:grpSpPr>
          <a:xfrm>
            <a:off x="4052884" y="1640032"/>
            <a:ext cx="4953391" cy="1863435"/>
            <a:chOff x="5917660" y="1780354"/>
            <a:chExt cx="4637524" cy="1235897"/>
          </a:xfrm>
        </p:grpSpPr>
        <p:pic>
          <p:nvPicPr>
            <p:cNvPr id="6" name="Content Placeholder 3">
              <a:extLst>
                <a:ext uri="{FF2B5EF4-FFF2-40B4-BE49-F238E27FC236}">
                  <a16:creationId xmlns:a16="http://schemas.microsoft.com/office/drawing/2014/main" id="{FF09EB83-4818-1844-0E35-76C19880DFA6}"/>
                </a:ext>
              </a:extLst>
            </p:cNvPr>
            <p:cNvPicPr>
              <a:picLocks noChangeAspect="1"/>
            </p:cNvPicPr>
            <p:nvPr/>
          </p:nvPicPr>
          <p:blipFill rotWithShape="1">
            <a:blip r:embed="rId3">
              <a:extLst>
                <a:ext uri="{28A0092B-C50C-407E-A947-70E740481C1C}">
                  <a14:useLocalDpi xmlns:a14="http://schemas.microsoft.com/office/drawing/2010/main" val="0"/>
                </a:ext>
              </a:extLst>
            </a:blip>
            <a:srcRect t="2061" b="89949"/>
            <a:stretch/>
          </p:blipFill>
          <p:spPr>
            <a:xfrm>
              <a:off x="5917660" y="1780354"/>
              <a:ext cx="4637524" cy="347703"/>
            </a:xfrm>
            <a:prstGeom prst="rect">
              <a:avLst/>
            </a:prstGeom>
          </p:spPr>
        </p:pic>
        <p:pic>
          <p:nvPicPr>
            <p:cNvPr id="7" name="Content Placeholder 3">
              <a:extLst>
                <a:ext uri="{FF2B5EF4-FFF2-40B4-BE49-F238E27FC236}">
                  <a16:creationId xmlns:a16="http://schemas.microsoft.com/office/drawing/2014/main" id="{301BEFE2-E64D-3326-CF35-627EBC79DDB0}"/>
                </a:ext>
              </a:extLst>
            </p:cNvPr>
            <p:cNvPicPr>
              <a:picLocks noChangeAspect="1"/>
            </p:cNvPicPr>
            <p:nvPr/>
          </p:nvPicPr>
          <p:blipFill rotWithShape="1">
            <a:blip r:embed="rId3">
              <a:extLst>
                <a:ext uri="{28A0092B-C50C-407E-A947-70E740481C1C}">
                  <a14:useLocalDpi xmlns:a14="http://schemas.microsoft.com/office/drawing/2010/main" val="0"/>
                </a:ext>
              </a:extLst>
            </a:blip>
            <a:srcRect t="79119" b="-1"/>
            <a:stretch/>
          </p:blipFill>
          <p:spPr>
            <a:xfrm>
              <a:off x="5917660" y="2107601"/>
              <a:ext cx="4637524" cy="908650"/>
            </a:xfrm>
            <a:prstGeom prst="rect">
              <a:avLst/>
            </a:prstGeom>
          </p:spPr>
        </p:pic>
      </p:grpSp>
      <p:sp>
        <p:nvSpPr>
          <p:cNvPr id="8" name="Content Placeholder 2">
            <a:extLst>
              <a:ext uri="{FF2B5EF4-FFF2-40B4-BE49-F238E27FC236}">
                <a16:creationId xmlns:a16="http://schemas.microsoft.com/office/drawing/2014/main" id="{526AF0FA-E27E-C4D0-69DE-994DEC58B0B6}"/>
              </a:ext>
            </a:extLst>
          </p:cNvPr>
          <p:cNvSpPr txBox="1">
            <a:spLocks/>
          </p:cNvSpPr>
          <p:nvPr/>
        </p:nvSpPr>
        <p:spPr>
          <a:xfrm>
            <a:off x="542441" y="1143088"/>
            <a:ext cx="3400798" cy="2857323"/>
          </a:xfrm>
          <a:prstGeom prst="rect">
            <a:avLst/>
          </a:prstGeom>
        </p:spPr>
        <p:txBody>
          <a:bodyPr/>
          <a:lstStyle>
            <a:lvl1pPr marL="0" indent="0" algn="l" defTabSz="457189" rtl="0" eaLnBrk="1" latinLnBrk="0" hangingPunct="1">
              <a:spcBef>
                <a:spcPct val="20000"/>
              </a:spcBef>
              <a:buFont typeface="Arial"/>
              <a:buNone/>
              <a:defRPr sz="2800" b="1"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latin typeface="Gill Sans MT" panose="020B0502020104020203" pitchFamily="34" charset="77"/>
              </a:rPr>
              <a:t> Antithrombotic Trialists' Collaboration</a:t>
            </a:r>
          </a:p>
          <a:p>
            <a:pPr marL="742938" lvl="1" indent="-285750">
              <a:buFont typeface="Arial" panose="020B0604020202020204" pitchFamily="34" charset="0"/>
              <a:buChar char="•"/>
            </a:pPr>
            <a:r>
              <a:rPr lang="en-US" sz="1400" b="1" i="1" u="sng" dirty="0">
                <a:solidFill>
                  <a:srgbClr val="00B2A9"/>
                </a:solidFill>
                <a:latin typeface="Gill Sans MT" panose="020B0502020104020203" pitchFamily="34" charset="77"/>
              </a:rPr>
              <a:t>23% reduction</a:t>
            </a:r>
            <a:r>
              <a:rPr lang="en-US" sz="1400" b="1" i="1" dirty="0">
                <a:solidFill>
                  <a:srgbClr val="00B2A9"/>
                </a:solidFill>
                <a:latin typeface="Gill Sans MT" panose="020B0502020104020203" pitchFamily="34" charset="77"/>
              </a:rPr>
              <a:t> </a:t>
            </a:r>
            <a:r>
              <a:rPr lang="en-US" sz="1400" i="1" dirty="0">
                <a:latin typeface="Gill Sans MT" panose="020B0502020104020203" pitchFamily="34" charset="77"/>
              </a:rPr>
              <a:t>in ‘serious vascular events’</a:t>
            </a:r>
          </a:p>
          <a:p>
            <a:pPr marL="742938" lvl="1" indent="-285750">
              <a:buFont typeface="Arial" panose="020B0604020202020204" pitchFamily="34" charset="0"/>
              <a:buChar char="•"/>
            </a:pPr>
            <a:r>
              <a:rPr lang="en-US" sz="1400" i="1" dirty="0">
                <a:solidFill>
                  <a:schemeClr val="tx1"/>
                </a:solidFill>
                <a:latin typeface="Gill Sans MT" panose="020B0502020104020203" pitchFamily="34" charset="77"/>
              </a:rPr>
              <a:t>Similar across all symptomatic groups</a:t>
            </a:r>
          </a:p>
          <a:p>
            <a:pPr lvl="1"/>
            <a:endParaRPr lang="en-US" sz="1400" i="1" dirty="0">
              <a:solidFill>
                <a:schemeClr val="tx1"/>
              </a:solidFill>
              <a:latin typeface="Gill Sans MT" panose="020B0502020104020203" pitchFamily="34" charset="77"/>
            </a:endParaRPr>
          </a:p>
          <a:p>
            <a:pPr marL="675085" lvl="2" indent="-160735">
              <a:buFont typeface="Courier New" charset="0"/>
              <a:buChar char="o"/>
            </a:pPr>
            <a:endParaRPr lang="en-US" sz="900" dirty="0">
              <a:solidFill>
                <a:schemeClr val="tx1"/>
              </a:solidFill>
              <a:latin typeface="Gill Sans MT" panose="020B0502020104020203" pitchFamily="34" charset="77"/>
            </a:endParaRPr>
          </a:p>
          <a:p>
            <a:pPr marL="285750" indent="-285750">
              <a:buFont typeface="Arial" panose="020B0604020202020204" pitchFamily="34" charset="0"/>
              <a:buChar char="•"/>
            </a:pPr>
            <a:r>
              <a:rPr lang="en-US" sz="1800" dirty="0">
                <a:latin typeface="Gill Sans MT" panose="020B0502020104020203" pitchFamily="34" charset="77"/>
              </a:rPr>
              <a:t> 2011 Cochrane Review</a:t>
            </a:r>
          </a:p>
          <a:p>
            <a:pPr marL="742938" lvl="1" indent="-285750">
              <a:buFont typeface="Arial" panose="020B0604020202020204" pitchFamily="34" charset="0"/>
              <a:buChar char="•"/>
            </a:pPr>
            <a:r>
              <a:rPr lang="en-US" sz="1400" b="1" i="1" u="sng" dirty="0">
                <a:solidFill>
                  <a:srgbClr val="00B2A9"/>
                </a:solidFill>
                <a:latin typeface="Gill Sans MT" panose="020B0502020104020203" pitchFamily="34" charset="77"/>
              </a:rPr>
              <a:t>34% decrease</a:t>
            </a:r>
            <a:r>
              <a:rPr lang="en-US" sz="1400" b="1" i="1" dirty="0">
                <a:solidFill>
                  <a:srgbClr val="00B2A9"/>
                </a:solidFill>
                <a:latin typeface="Gill Sans MT" panose="020B0502020104020203" pitchFamily="34" charset="77"/>
              </a:rPr>
              <a:t> </a:t>
            </a:r>
            <a:r>
              <a:rPr lang="en-US" sz="1400" dirty="0">
                <a:latin typeface="Gill Sans MT" panose="020B0502020104020203" pitchFamily="34" charset="77"/>
              </a:rPr>
              <a:t>in all-cause mortality</a:t>
            </a:r>
          </a:p>
          <a:p>
            <a:endParaRPr lang="en-US" sz="1350" dirty="0"/>
          </a:p>
        </p:txBody>
      </p:sp>
      <p:sp>
        <p:nvSpPr>
          <p:cNvPr id="9" name="Content Placeholder 1">
            <a:extLst>
              <a:ext uri="{FF2B5EF4-FFF2-40B4-BE49-F238E27FC236}">
                <a16:creationId xmlns:a16="http://schemas.microsoft.com/office/drawing/2014/main" id="{316C8F68-D5E6-5221-960A-1903E4107F69}"/>
              </a:ext>
            </a:extLst>
          </p:cNvPr>
          <p:cNvSpPr txBox="1">
            <a:spLocks/>
          </p:cNvSpPr>
          <p:nvPr/>
        </p:nvSpPr>
        <p:spPr>
          <a:xfrm>
            <a:off x="457200" y="260234"/>
            <a:ext cx="8229600" cy="546884"/>
          </a:xfrm>
        </p:spPr>
        <p:txBody>
          <a:bodyPr/>
          <a:lstStyle>
            <a:lvl1pPr marL="342891" indent="-342891" algn="l" defTabSz="457189" rtl="0" eaLnBrk="1" latinLnBrk="0" hangingPunct="1">
              <a:spcBef>
                <a:spcPct val="20000"/>
              </a:spcBef>
              <a:buFont typeface="Arial"/>
              <a:buChar char="•"/>
              <a:defRPr sz="3200" kern="1200">
                <a:solidFill>
                  <a:srgbClr val="DA0000"/>
                </a:solidFill>
                <a:latin typeface="Mulish Light" pitchFamily="2" charset="0"/>
                <a:ea typeface="+mn-ea"/>
                <a:cs typeface="Arial" panose="020B0604020202020204" pitchFamily="34" charset="0"/>
              </a:defRPr>
            </a:lvl1pPr>
            <a:lvl2pPr marL="742932" indent="-285744" algn="l" defTabSz="457189" rtl="0" eaLnBrk="1" latinLnBrk="0" hangingPunct="1">
              <a:spcBef>
                <a:spcPct val="20000"/>
              </a:spcBef>
              <a:buFont typeface="Arial"/>
              <a:buChar char="–"/>
              <a:defRPr sz="2800" kern="1200">
                <a:solidFill>
                  <a:schemeClr val="tx1"/>
                </a:solidFill>
                <a:latin typeface="Mulish Light" pitchFamily="2" charset="0"/>
                <a:ea typeface="+mn-ea"/>
                <a:cs typeface="Arial" panose="020B0604020202020204" pitchFamily="34" charset="0"/>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ulish Light" pitchFamily="2" charset="0"/>
                <a:ea typeface="+mn-ea"/>
                <a:cs typeface="Arial" panose="020B0604020202020204" pitchFamily="34" charset="0"/>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11" name="TextBox 10">
            <a:extLst>
              <a:ext uri="{FF2B5EF4-FFF2-40B4-BE49-F238E27FC236}">
                <a16:creationId xmlns:a16="http://schemas.microsoft.com/office/drawing/2014/main" id="{CD7642FD-4271-8C72-0156-B7BA33AA8665}"/>
              </a:ext>
            </a:extLst>
          </p:cNvPr>
          <p:cNvSpPr txBox="1"/>
          <p:nvPr/>
        </p:nvSpPr>
        <p:spPr>
          <a:xfrm>
            <a:off x="432796" y="4759039"/>
            <a:ext cx="5818051" cy="215444"/>
          </a:xfrm>
          <a:prstGeom prst="rect">
            <a:avLst/>
          </a:prstGeom>
          <a:noFill/>
        </p:spPr>
        <p:txBody>
          <a:bodyPr wrap="square" rtlCol="0">
            <a:spAutoFit/>
          </a:bodyPr>
          <a:lstStyle/>
          <a:p>
            <a:r>
              <a:rPr lang="en-CA" sz="800" dirty="0">
                <a:solidFill>
                  <a:schemeClr val="bg1">
                    <a:lumMod val="50000"/>
                  </a:schemeClr>
                </a:solidFill>
                <a:effectLst/>
                <a:latin typeface="Gill Sans MT" panose="020B0502020104020203" pitchFamily="34" charset="0"/>
              </a:rPr>
              <a:t>1) ATC. </a:t>
            </a:r>
            <a:r>
              <a:rPr lang="en-CA" sz="800" b="0" i="1" dirty="0">
                <a:solidFill>
                  <a:schemeClr val="bg1">
                    <a:lumMod val="50000"/>
                  </a:schemeClr>
                </a:solidFill>
                <a:effectLst/>
                <a:latin typeface="Gill Sans MT" panose="020B0502020104020203" pitchFamily="34" charset="0"/>
              </a:rPr>
              <a:t>BMJ</a:t>
            </a:r>
            <a:r>
              <a:rPr lang="en-CA" sz="800" b="0" i="0" dirty="0">
                <a:solidFill>
                  <a:schemeClr val="bg1">
                    <a:lumMod val="50000"/>
                  </a:schemeClr>
                </a:solidFill>
                <a:effectLst/>
                <a:latin typeface="Gill Sans MT" panose="020B0502020104020203" pitchFamily="34" charset="0"/>
              </a:rPr>
              <a:t> 324.7329 (2002): 71-86 ; 2) Wong et al. </a:t>
            </a:r>
            <a:r>
              <a:rPr lang="en-CA" sz="800" b="0" i="1" dirty="0">
                <a:solidFill>
                  <a:schemeClr val="bg1">
                    <a:lumMod val="50000"/>
                  </a:schemeClr>
                </a:solidFill>
                <a:effectLst/>
                <a:latin typeface="Gill Sans MT" panose="020B0502020104020203" pitchFamily="34" charset="0"/>
              </a:rPr>
              <a:t>Cochrane </a:t>
            </a:r>
            <a:r>
              <a:rPr lang="en-CA" sz="800" b="0" i="0" dirty="0">
                <a:solidFill>
                  <a:schemeClr val="bg1">
                    <a:lumMod val="50000"/>
                  </a:schemeClr>
                </a:solidFill>
                <a:effectLst/>
                <a:latin typeface="Gill Sans MT" panose="020B0502020104020203" pitchFamily="34" charset="0"/>
              </a:rPr>
              <a:t>(2011): 11</a:t>
            </a:r>
            <a:endParaRPr lang="en-US" sz="800" dirty="0">
              <a:solidFill>
                <a:schemeClr val="bg1">
                  <a:lumMod val="50000"/>
                </a:schemeClr>
              </a:solidFill>
              <a:latin typeface="Gill Sans MT" panose="020B0502020104020203" pitchFamily="34" charset="0"/>
            </a:endParaRPr>
          </a:p>
        </p:txBody>
      </p:sp>
    </p:spTree>
    <p:extLst>
      <p:ext uri="{BB962C8B-B14F-4D97-AF65-F5344CB8AC3E}">
        <p14:creationId xmlns:p14="http://schemas.microsoft.com/office/powerpoint/2010/main" val="2254333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29172A-1C6C-40B0-259D-62124F704D06}"/>
              </a:ext>
            </a:extLst>
          </p:cNvPr>
          <p:cNvSpPr/>
          <p:nvPr/>
        </p:nvSpPr>
        <p:spPr>
          <a:xfrm>
            <a:off x="6056025" y="2033253"/>
            <a:ext cx="2057817" cy="2243138"/>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C04393FF-FF50-D2FE-6F77-16316DAB212E}"/>
              </a:ext>
            </a:extLst>
          </p:cNvPr>
          <p:cNvSpPr>
            <a:spLocks noGrp="1"/>
          </p:cNvSpPr>
          <p:nvPr>
            <p:ph idx="1"/>
          </p:nvPr>
        </p:nvSpPr>
        <p:spPr>
          <a:xfrm>
            <a:off x="457200" y="2464531"/>
            <a:ext cx="4429125" cy="546884"/>
          </a:xfrm>
        </p:spPr>
        <p:txBody>
          <a:bodyPr/>
          <a:lstStyle/>
          <a:p>
            <a:r>
              <a:rPr lang="en-US" sz="2400" dirty="0"/>
              <a:t>MODERATOR</a:t>
            </a:r>
            <a:r>
              <a:rPr lang="en-US" dirty="0"/>
              <a:t> </a:t>
            </a:r>
          </a:p>
        </p:txBody>
      </p:sp>
      <p:sp>
        <p:nvSpPr>
          <p:cNvPr id="4" name="Content Placeholder 3">
            <a:extLst>
              <a:ext uri="{FF2B5EF4-FFF2-40B4-BE49-F238E27FC236}">
                <a16:creationId xmlns:a16="http://schemas.microsoft.com/office/drawing/2014/main" id="{EB29CBC7-F392-A950-5B8B-105C5C4A16F6}"/>
              </a:ext>
            </a:extLst>
          </p:cNvPr>
          <p:cNvSpPr>
            <a:spLocks noGrp="1"/>
          </p:cNvSpPr>
          <p:nvPr>
            <p:ph idx="10"/>
          </p:nvPr>
        </p:nvSpPr>
        <p:spPr>
          <a:xfrm>
            <a:off x="457200" y="3154822"/>
            <a:ext cx="4893469" cy="1360028"/>
          </a:xfrm>
        </p:spPr>
        <p:txBody>
          <a:bodyPr/>
          <a:lstStyle/>
          <a:p>
            <a:r>
              <a:rPr lang="en-US" sz="1800" b="1" dirty="0">
                <a:solidFill>
                  <a:srgbClr val="00B2A9"/>
                </a:solidFill>
              </a:rPr>
              <a:t>Dr. Sonia Anand (co-chair)</a:t>
            </a:r>
          </a:p>
          <a:p>
            <a:r>
              <a:rPr lang="en-US" sz="1400" b="1" dirty="0"/>
              <a:t>MD, PhD, FRCPC</a:t>
            </a:r>
          </a:p>
          <a:p>
            <a:pPr>
              <a:spcBef>
                <a:spcPts val="0"/>
              </a:spcBef>
            </a:pPr>
            <a:r>
              <a:rPr lang="en-US" sz="1200" dirty="0"/>
              <a:t>Professor of Medicine, McMaster University</a:t>
            </a:r>
          </a:p>
          <a:p>
            <a:pPr>
              <a:spcBef>
                <a:spcPts val="0"/>
              </a:spcBef>
            </a:pPr>
            <a:r>
              <a:rPr lang="en-US" sz="1200" dirty="0"/>
              <a:t>Centre for Cardiovascular Innovation </a:t>
            </a:r>
          </a:p>
          <a:p>
            <a:endParaRPr lang="en-US" b="1" dirty="0"/>
          </a:p>
        </p:txBody>
      </p:sp>
      <p:pic>
        <p:nvPicPr>
          <p:cNvPr id="7" name="Picture 6" descr="A close-up of a person&#10;&#10;Description automatically generated">
            <a:extLst>
              <a:ext uri="{FF2B5EF4-FFF2-40B4-BE49-F238E27FC236}">
                <a16:creationId xmlns:a16="http://schemas.microsoft.com/office/drawing/2014/main" id="{688F2D46-E1B5-3A8C-D9FC-923ECE04F7A2}"/>
              </a:ext>
            </a:extLst>
          </p:cNvPr>
          <p:cNvPicPr>
            <a:picLocks noChangeAspect="1"/>
          </p:cNvPicPr>
          <p:nvPr/>
        </p:nvPicPr>
        <p:blipFill>
          <a:blip r:embed="rId2"/>
          <a:stretch>
            <a:fillRect/>
          </a:stretch>
        </p:blipFill>
        <p:spPr>
          <a:xfrm>
            <a:off x="6093963" y="2033253"/>
            <a:ext cx="1974909" cy="2243138"/>
          </a:xfrm>
          <a:prstGeom prst="rect">
            <a:avLst/>
          </a:prstGeom>
        </p:spPr>
      </p:pic>
    </p:spTree>
    <p:extLst>
      <p:ext uri="{BB962C8B-B14F-4D97-AF65-F5344CB8AC3E}">
        <p14:creationId xmlns:p14="http://schemas.microsoft.com/office/powerpoint/2010/main" val="793054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9A2E1D-3FA4-310F-ED84-DAC759421105}"/>
              </a:ext>
            </a:extLst>
          </p:cNvPr>
          <p:cNvSpPr>
            <a:spLocks noGrp="1"/>
          </p:cNvSpPr>
          <p:nvPr>
            <p:ph idx="1"/>
          </p:nvPr>
        </p:nvSpPr>
        <p:spPr>
          <a:xfrm>
            <a:off x="517162" y="375122"/>
            <a:ext cx="8229600" cy="546884"/>
          </a:xfrm>
        </p:spPr>
        <p:txBody>
          <a:bodyPr/>
          <a:lstStyle/>
          <a:p>
            <a:r>
              <a:rPr lang="en-US" sz="2000" dirty="0"/>
              <a:t>STABLE PAD – </a:t>
            </a:r>
            <a:r>
              <a:rPr lang="en-US" sz="2000" i="1" dirty="0">
                <a:solidFill>
                  <a:srgbClr val="00B2A9"/>
                </a:solidFill>
              </a:rPr>
              <a:t>DUAL PATHWAY THERAPY </a:t>
            </a:r>
            <a:endParaRPr lang="en-US" sz="2000" dirty="0">
              <a:solidFill>
                <a:srgbClr val="00B2A9"/>
              </a:solidFill>
            </a:endParaRPr>
          </a:p>
        </p:txBody>
      </p:sp>
      <p:sp>
        <p:nvSpPr>
          <p:cNvPr id="5" name="Content Placeholder 2">
            <a:extLst>
              <a:ext uri="{FF2B5EF4-FFF2-40B4-BE49-F238E27FC236}">
                <a16:creationId xmlns:a16="http://schemas.microsoft.com/office/drawing/2014/main" id="{8C817DE8-2CB5-40C1-A388-10AF16B79A8C}"/>
              </a:ext>
            </a:extLst>
          </p:cNvPr>
          <p:cNvSpPr txBox="1">
            <a:spLocks/>
          </p:cNvSpPr>
          <p:nvPr/>
        </p:nvSpPr>
        <p:spPr>
          <a:xfrm>
            <a:off x="112905" y="932606"/>
            <a:ext cx="5058702" cy="3699355"/>
          </a:xfrm>
          <a:prstGeom prst="rect">
            <a:avLst/>
          </a:prstGeom>
        </p:spPr>
        <p:txBody>
          <a:bodyPr>
            <a:noAutofit/>
          </a:bodyPr>
          <a:lstStyle>
            <a:lvl1pPr marL="0" indent="0" algn="l" defTabSz="457189" rtl="0" eaLnBrk="1" latinLnBrk="0" hangingPunct="1">
              <a:spcBef>
                <a:spcPct val="20000"/>
              </a:spcBef>
              <a:buFont typeface="Arial"/>
              <a:buNone/>
              <a:defRPr sz="2800" b="1"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478621"/>
            <a:r>
              <a:rPr lang="en-US" sz="1800" dirty="0"/>
              <a:t>COMPASS-PAD</a:t>
            </a:r>
          </a:p>
          <a:p>
            <a:pPr marL="478621"/>
            <a:r>
              <a:rPr lang="en-US" sz="1600" b="0" dirty="0">
                <a:latin typeface="Gill Sans MT" panose="020B0502020104020203" pitchFamily="34" charset="0"/>
              </a:rPr>
              <a:t>Patients with </a:t>
            </a:r>
            <a:r>
              <a:rPr lang="en-US" sz="1600" b="1" i="1" dirty="0" err="1">
                <a:latin typeface="Gill Sans MT" panose="020B0502020104020203" pitchFamily="34" charset="0"/>
              </a:rPr>
              <a:t>symp</a:t>
            </a:r>
            <a:r>
              <a:rPr lang="en-US" sz="1600" b="1" i="1" dirty="0">
                <a:latin typeface="Gill Sans MT" panose="020B0502020104020203" pitchFamily="34" charset="0"/>
              </a:rPr>
              <a:t>. PAD, CAD w/ ↓ABI, or CAS</a:t>
            </a:r>
          </a:p>
          <a:p>
            <a:pPr marL="1050112" lvl="1" indent="-285750">
              <a:buFont typeface="Arial" panose="020B0604020202020204" pitchFamily="34" charset="0"/>
              <a:buChar char="•"/>
            </a:pPr>
            <a:r>
              <a:rPr lang="en-US" sz="1600" dirty="0">
                <a:latin typeface="Gill Sans MT" panose="020B0502020104020203" pitchFamily="34" charset="0"/>
              </a:rPr>
              <a:t>1:1:1 Randomization</a:t>
            </a:r>
          </a:p>
          <a:p>
            <a:pPr lvl="2"/>
            <a:r>
              <a:rPr lang="en-US" sz="1200" b="1" i="1" dirty="0">
                <a:solidFill>
                  <a:srgbClr val="00B2A9"/>
                </a:solidFill>
                <a:latin typeface="Gill Sans MT" panose="020B0502020104020203" pitchFamily="34" charset="0"/>
              </a:rPr>
              <a:t>Aspirin 100mg + Placebo</a:t>
            </a:r>
          </a:p>
          <a:p>
            <a:pPr lvl="2"/>
            <a:r>
              <a:rPr lang="en-US" sz="1200" b="1" i="1" dirty="0">
                <a:solidFill>
                  <a:srgbClr val="00B2A9"/>
                </a:solidFill>
                <a:latin typeface="Gill Sans MT" panose="020B0502020104020203" pitchFamily="34" charset="0"/>
              </a:rPr>
              <a:t>Aspirin 100mg + Riva 2.5 BID</a:t>
            </a:r>
          </a:p>
          <a:p>
            <a:pPr lvl="2"/>
            <a:r>
              <a:rPr lang="en-US" sz="1200" dirty="0">
                <a:latin typeface="Gill Sans MT" panose="020B0502020104020203" pitchFamily="34" charset="0"/>
              </a:rPr>
              <a:t>Riva 5 BID + placebo</a:t>
            </a:r>
          </a:p>
          <a:p>
            <a:pPr marL="914377" lvl="2" indent="0">
              <a:buNone/>
            </a:pPr>
            <a:endParaRPr lang="en-US" sz="1600" dirty="0">
              <a:latin typeface="Gill Sans MT" panose="020B0502020104020203" pitchFamily="34" charset="0"/>
            </a:endParaRPr>
          </a:p>
          <a:p>
            <a:pPr marL="478621">
              <a:spcAft>
                <a:spcPts val="600"/>
              </a:spcAft>
            </a:pPr>
            <a:r>
              <a:rPr lang="en-US" sz="1600" i="1" u="sng" dirty="0">
                <a:solidFill>
                  <a:schemeClr val="accent2"/>
                </a:solidFill>
              </a:rPr>
              <a:t>28% decrease</a:t>
            </a:r>
            <a:r>
              <a:rPr lang="en-US" sz="1600" i="1" dirty="0">
                <a:solidFill>
                  <a:schemeClr val="accent2"/>
                </a:solidFill>
              </a:rPr>
              <a:t> </a:t>
            </a:r>
            <a:r>
              <a:rPr lang="en-US" sz="1600" b="0" dirty="0"/>
              <a:t>in MACE (MI, stroke, CV death)</a:t>
            </a:r>
            <a:endParaRPr lang="en-CA" sz="1600" b="0" dirty="0">
              <a:solidFill>
                <a:schemeClr val="tx1"/>
              </a:solidFill>
            </a:endParaRPr>
          </a:p>
          <a:p>
            <a:pPr marL="478621">
              <a:spcAft>
                <a:spcPts val="600"/>
              </a:spcAft>
            </a:pPr>
            <a:r>
              <a:rPr lang="en-CA" sz="1600" i="1" u="sng" dirty="0">
                <a:solidFill>
                  <a:schemeClr val="accent2"/>
                </a:solidFill>
              </a:rPr>
              <a:t>46% decrease</a:t>
            </a:r>
            <a:r>
              <a:rPr lang="en-CA" sz="1600" i="1" dirty="0">
                <a:solidFill>
                  <a:schemeClr val="accent2"/>
                </a:solidFill>
              </a:rPr>
              <a:t> </a:t>
            </a:r>
            <a:r>
              <a:rPr lang="en-CA" sz="1600" b="0" dirty="0"/>
              <a:t>in MALE (acute or chronic limb ischemia, or amputation)</a:t>
            </a:r>
            <a:endParaRPr lang="en-US" sz="1600" b="0" dirty="0"/>
          </a:p>
          <a:p>
            <a:pPr marL="478621">
              <a:spcAft>
                <a:spcPts val="600"/>
              </a:spcAft>
            </a:pPr>
            <a:r>
              <a:rPr lang="en-US" sz="1600" i="1" u="sng" dirty="0">
                <a:solidFill>
                  <a:srgbClr val="00B2A9"/>
                </a:solidFill>
              </a:rPr>
              <a:t>61% increase</a:t>
            </a:r>
            <a:r>
              <a:rPr lang="en-US" sz="1600" i="1" dirty="0">
                <a:solidFill>
                  <a:schemeClr val="accent1"/>
                </a:solidFill>
              </a:rPr>
              <a:t> </a:t>
            </a:r>
            <a:r>
              <a:rPr lang="en-US" sz="1600" b="0" dirty="0"/>
              <a:t>in ISTH major bleeding</a:t>
            </a:r>
            <a:endParaRPr lang="en-CA" sz="1600" b="0" dirty="0"/>
          </a:p>
          <a:p>
            <a:pPr marL="478621">
              <a:spcAft>
                <a:spcPts val="600"/>
              </a:spcAft>
            </a:pPr>
            <a:r>
              <a:rPr lang="en-CA" sz="1600" i="1" u="sng" dirty="0">
                <a:solidFill>
                  <a:srgbClr val="00B2A9"/>
                </a:solidFill>
              </a:rPr>
              <a:t>NO DIFFERENCE</a:t>
            </a:r>
            <a:r>
              <a:rPr lang="en-CA" sz="1600" i="1" dirty="0">
                <a:solidFill>
                  <a:srgbClr val="00B2A9"/>
                </a:solidFill>
              </a:rPr>
              <a:t> </a:t>
            </a:r>
            <a:r>
              <a:rPr lang="en-CA" sz="1600" b="0" dirty="0"/>
              <a:t>in fatal or critical organ bleeding</a:t>
            </a:r>
          </a:p>
          <a:p>
            <a:pPr lvl="1"/>
            <a:endParaRPr lang="en-US" sz="1800" dirty="0">
              <a:latin typeface="Gill Sans MT" panose="020B0502020104020203" pitchFamily="34" charset="0"/>
            </a:endParaRPr>
          </a:p>
          <a:p>
            <a:endParaRPr lang="en-US" sz="1800" dirty="0"/>
          </a:p>
        </p:txBody>
      </p:sp>
      <p:pic>
        <p:nvPicPr>
          <p:cNvPr id="6" name="Picture 5">
            <a:extLst>
              <a:ext uri="{FF2B5EF4-FFF2-40B4-BE49-F238E27FC236}">
                <a16:creationId xmlns:a16="http://schemas.microsoft.com/office/drawing/2014/main" id="{54A0FAAB-2615-9DED-F70C-3A30DCA51852}"/>
              </a:ext>
            </a:extLst>
          </p:cNvPr>
          <p:cNvPicPr>
            <a:picLocks noChangeAspect="1"/>
          </p:cNvPicPr>
          <p:nvPr/>
        </p:nvPicPr>
        <p:blipFill>
          <a:blip r:embed="rId3"/>
          <a:stretch>
            <a:fillRect/>
          </a:stretch>
        </p:blipFill>
        <p:spPr>
          <a:xfrm>
            <a:off x="4739036" y="1206965"/>
            <a:ext cx="4334209" cy="2953386"/>
          </a:xfrm>
          <a:prstGeom prst="rect">
            <a:avLst/>
          </a:prstGeom>
        </p:spPr>
      </p:pic>
      <p:sp>
        <p:nvSpPr>
          <p:cNvPr id="7" name="Title 2">
            <a:extLst>
              <a:ext uri="{FF2B5EF4-FFF2-40B4-BE49-F238E27FC236}">
                <a16:creationId xmlns:a16="http://schemas.microsoft.com/office/drawing/2014/main" id="{BC3DDA44-C14B-18DB-37BE-DB95C7B5EC09}"/>
              </a:ext>
            </a:extLst>
          </p:cNvPr>
          <p:cNvSpPr txBox="1">
            <a:spLocks/>
          </p:cNvSpPr>
          <p:nvPr/>
        </p:nvSpPr>
        <p:spPr>
          <a:xfrm>
            <a:off x="422168" y="4661941"/>
            <a:ext cx="8324593" cy="81070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ABI, ankle-brachial index; CAD, coronary artery disease, disease; CAS, carotid artery stenting; COMPASS-PAD, </a:t>
            </a:r>
          </a:p>
          <a:p>
            <a:pPr algn="l"/>
            <a:r>
              <a:rPr lang="en-US" sz="900" dirty="0">
                <a:solidFill>
                  <a:schemeClr val="bg1">
                    <a:lumMod val="65000"/>
                  </a:schemeClr>
                </a:solidFill>
                <a:latin typeface="Gill Sans MT" panose="020B0502020104020203" pitchFamily="34" charset="0"/>
              </a:rPr>
              <a:t>Cardiovascular Outcomes for People Using Anticoagulation Strategies; CV, cardiovascular; ISTH, International Society on </a:t>
            </a:r>
          </a:p>
          <a:p>
            <a:pPr algn="l"/>
            <a:r>
              <a:rPr lang="en-US" sz="900" dirty="0">
                <a:solidFill>
                  <a:schemeClr val="bg1">
                    <a:lumMod val="65000"/>
                  </a:schemeClr>
                </a:solidFill>
                <a:latin typeface="Gill Sans MT" panose="020B0502020104020203" pitchFamily="34" charset="0"/>
              </a:rPr>
              <a:t>Thrombosis and Haemostasias; MACE, major adverse cardiovascular event; MALE, major adverse limb event; MI, myocardial infraction; Riva, rivaroxaban</a:t>
            </a:r>
          </a:p>
        </p:txBody>
      </p:sp>
    </p:spTree>
    <p:extLst>
      <p:ext uri="{BB962C8B-B14F-4D97-AF65-F5344CB8AC3E}">
        <p14:creationId xmlns:p14="http://schemas.microsoft.com/office/powerpoint/2010/main" val="36951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DA8EF9BB-7B91-7052-8412-9B04D8FD1F97}"/>
              </a:ext>
            </a:extLst>
          </p:cNvPr>
          <p:cNvSpPr txBox="1">
            <a:spLocks/>
          </p:cNvSpPr>
          <p:nvPr/>
        </p:nvSpPr>
        <p:spPr>
          <a:xfrm>
            <a:off x="517162" y="375122"/>
            <a:ext cx="8229600" cy="546884"/>
          </a:xfrm>
          <a:prstGeom prst="rect">
            <a:avLst/>
          </a:prstGeom>
        </p:spPr>
        <p:txBody>
          <a:bodyPr/>
          <a:lstStyle>
            <a:lvl1pPr marL="0" indent="0" algn="l" defTabSz="457189" rtl="0" eaLnBrk="1" latinLnBrk="0" hangingPunct="1">
              <a:spcBef>
                <a:spcPct val="20000"/>
              </a:spcBef>
              <a:buFont typeface="Arial"/>
              <a:buNone/>
              <a:defRPr sz="2800" b="1"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STABLE PAD – </a:t>
            </a:r>
            <a:r>
              <a:rPr lang="en-US" sz="2000" i="1">
                <a:solidFill>
                  <a:srgbClr val="00B2A9"/>
                </a:solidFill>
              </a:rPr>
              <a:t>DUAL PATHWAY THERAPY </a:t>
            </a:r>
            <a:endParaRPr lang="en-US" sz="2000" dirty="0">
              <a:solidFill>
                <a:srgbClr val="00B2A9"/>
              </a:solidFill>
            </a:endParaRPr>
          </a:p>
        </p:txBody>
      </p:sp>
      <p:graphicFrame>
        <p:nvGraphicFramePr>
          <p:cNvPr id="6" name="Table 5">
            <a:extLst>
              <a:ext uri="{FF2B5EF4-FFF2-40B4-BE49-F238E27FC236}">
                <a16:creationId xmlns:a16="http://schemas.microsoft.com/office/drawing/2014/main" id="{19C31CAB-7F96-43A9-97DF-52D828D170FC}"/>
              </a:ext>
            </a:extLst>
          </p:cNvPr>
          <p:cNvGraphicFramePr>
            <a:graphicFrameLocks noGrp="1"/>
          </p:cNvGraphicFramePr>
          <p:nvPr>
            <p:extLst>
              <p:ext uri="{D42A27DB-BD31-4B8C-83A1-F6EECF244321}">
                <p14:modId xmlns:p14="http://schemas.microsoft.com/office/powerpoint/2010/main" val="1757586460"/>
              </p:ext>
            </p:extLst>
          </p:nvPr>
        </p:nvGraphicFramePr>
        <p:xfrm>
          <a:off x="1985075" y="1720464"/>
          <a:ext cx="4949335" cy="1556885"/>
        </p:xfrm>
        <a:graphic>
          <a:graphicData uri="http://schemas.openxmlformats.org/drawingml/2006/table">
            <a:tbl>
              <a:tblPr firstRow="1" firstCol="1" bandRow="1">
                <a:tableStyleId>{5C22544A-7EE6-4342-B048-85BDC9FD1C3A}</a:tableStyleId>
              </a:tblPr>
              <a:tblGrid>
                <a:gridCol w="1154379">
                  <a:extLst>
                    <a:ext uri="{9D8B030D-6E8A-4147-A177-3AD203B41FA5}">
                      <a16:colId xmlns:a16="http://schemas.microsoft.com/office/drawing/2014/main" val="20000"/>
                    </a:ext>
                  </a:extLst>
                </a:gridCol>
                <a:gridCol w="938949">
                  <a:extLst>
                    <a:ext uri="{9D8B030D-6E8A-4147-A177-3AD203B41FA5}">
                      <a16:colId xmlns:a16="http://schemas.microsoft.com/office/drawing/2014/main" val="20001"/>
                    </a:ext>
                  </a:extLst>
                </a:gridCol>
                <a:gridCol w="938949">
                  <a:extLst>
                    <a:ext uri="{9D8B030D-6E8A-4147-A177-3AD203B41FA5}">
                      <a16:colId xmlns:a16="http://schemas.microsoft.com/office/drawing/2014/main" val="20003"/>
                    </a:ext>
                  </a:extLst>
                </a:gridCol>
                <a:gridCol w="1077383">
                  <a:extLst>
                    <a:ext uri="{9D8B030D-6E8A-4147-A177-3AD203B41FA5}">
                      <a16:colId xmlns:a16="http://schemas.microsoft.com/office/drawing/2014/main" val="20004"/>
                    </a:ext>
                  </a:extLst>
                </a:gridCol>
                <a:gridCol w="839675">
                  <a:extLst>
                    <a:ext uri="{9D8B030D-6E8A-4147-A177-3AD203B41FA5}">
                      <a16:colId xmlns:a16="http://schemas.microsoft.com/office/drawing/2014/main" val="20005"/>
                    </a:ext>
                  </a:extLst>
                </a:gridCol>
              </a:tblGrid>
              <a:tr h="489974">
                <a:tc rowSpan="2">
                  <a:txBody>
                    <a:bodyPr/>
                    <a:lstStyle/>
                    <a:p>
                      <a:pPr marL="0" marR="0" algn="ctr">
                        <a:spcBef>
                          <a:spcPts val="0"/>
                        </a:spcBef>
                        <a:spcAft>
                          <a:spcPts val="0"/>
                        </a:spcAft>
                      </a:pPr>
                      <a:r>
                        <a:rPr lang="en-US" sz="1500" b="1" dirty="0">
                          <a:solidFill>
                            <a:schemeClr val="tx1"/>
                          </a:solidFill>
                          <a:effectLst/>
                          <a:latin typeface="+mn-lt"/>
                        </a:rPr>
                        <a:t>Outcome</a:t>
                      </a:r>
                      <a:endParaRPr lang="en-US" sz="1500" b="1" dirty="0">
                        <a:solidFill>
                          <a:schemeClr val="tx1"/>
                        </a:solidFill>
                        <a:effectLst/>
                        <a:latin typeface="+mn-lt"/>
                        <a:ea typeface="Times New Roman" panose="02020603050405020304" pitchFamily="18" charset="0"/>
                      </a:endParaRPr>
                    </a:p>
                  </a:txBody>
                  <a:tcPr marL="57865" marR="57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8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effectLst/>
                          <a:latin typeface="+mn-lt"/>
                        </a:rPr>
                        <a:t>R +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effectLst/>
                          <a:latin typeface="+mn-lt"/>
                        </a:rPr>
                        <a:t>N=2,492</a:t>
                      </a:r>
                      <a:endParaRPr lang="en-US" sz="1500" b="1" dirty="0">
                        <a:solidFill>
                          <a:schemeClr val="tx1"/>
                        </a:solidFill>
                        <a:effectLst/>
                        <a:latin typeface="+mn-lt"/>
                        <a:ea typeface="Times New Roman" panose="02020603050405020304" pitchFamily="18" charset="0"/>
                        <a:cs typeface="Times New Roman" panose="02020603050405020304" pitchFamily="18" charset="0"/>
                      </a:endParaRPr>
                    </a:p>
                  </a:txBody>
                  <a:tcPr marL="57865" marR="57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8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rgbClr val="00B2A9"/>
                          </a:solidFill>
                          <a:effectLst/>
                          <a:latin typeface="+mn-lt"/>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rgbClr val="00B2A9"/>
                          </a:solidFill>
                          <a:effectLst/>
                          <a:latin typeface="+mn-lt"/>
                        </a:rPr>
                        <a:t>N=2,504</a:t>
                      </a:r>
                    </a:p>
                  </a:txBody>
                  <a:tcPr marL="57865" marR="57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8E2"/>
                    </a:solidFill>
                  </a:tcPr>
                </a:tc>
                <a:tc gridSpan="2">
                  <a:txBody>
                    <a:bodyPr/>
                    <a:lstStyle/>
                    <a:p>
                      <a:pPr marL="0" marR="0" algn="ctr">
                        <a:spcBef>
                          <a:spcPts val="0"/>
                        </a:spcBef>
                        <a:spcAft>
                          <a:spcPts val="0"/>
                        </a:spcAft>
                      </a:pPr>
                      <a:r>
                        <a:rPr lang="en-US" sz="1500" b="1" dirty="0">
                          <a:solidFill>
                            <a:schemeClr val="tx1"/>
                          </a:solidFill>
                          <a:effectLst/>
                          <a:latin typeface="+mn-lt"/>
                        </a:rPr>
                        <a:t>Riva +</a:t>
                      </a:r>
                      <a:r>
                        <a:rPr lang="en-US" sz="1500" b="1" baseline="0" dirty="0">
                          <a:solidFill>
                            <a:schemeClr val="tx1"/>
                          </a:solidFill>
                          <a:effectLst/>
                          <a:latin typeface="+mn-lt"/>
                        </a:rPr>
                        <a:t> </a:t>
                      </a:r>
                      <a:r>
                        <a:rPr lang="en-US" sz="1500" b="1" dirty="0">
                          <a:solidFill>
                            <a:schemeClr val="tx1"/>
                          </a:solidFill>
                          <a:effectLst/>
                          <a:latin typeface="+mn-lt"/>
                        </a:rPr>
                        <a:t>aspirin vs. aspirin</a:t>
                      </a:r>
                      <a:endParaRPr lang="en-US" sz="1500" b="1" dirty="0">
                        <a:solidFill>
                          <a:schemeClr val="tx1"/>
                        </a:solidFill>
                        <a:effectLst/>
                        <a:latin typeface="+mn-lt"/>
                        <a:ea typeface="Times New Roman" panose="02020603050405020304" pitchFamily="18" charset="0"/>
                      </a:endParaRPr>
                    </a:p>
                  </a:txBody>
                  <a:tcPr marL="57865" marR="57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8E2"/>
                    </a:solidFill>
                  </a:tcPr>
                </a:tc>
                <a:tc hMerge="1">
                  <a:txBody>
                    <a:bodyPr/>
                    <a:lstStyle/>
                    <a:p>
                      <a:endParaRPr lang="en-US" dirty="0"/>
                    </a:p>
                  </a:txBody>
                  <a:tcPr/>
                </a:tc>
                <a:extLst>
                  <a:ext uri="{0D108BD9-81ED-4DB2-BD59-A6C34878D82A}">
                    <a16:rowId xmlns:a16="http://schemas.microsoft.com/office/drawing/2014/main" val="10000"/>
                  </a:ext>
                </a:extLst>
              </a:tr>
              <a:tr h="491692">
                <a:tc vMerge="1">
                  <a:txBody>
                    <a:bodyPr/>
                    <a:lstStyle/>
                    <a:p>
                      <a:pPr marL="0" marR="0">
                        <a:spcBef>
                          <a:spcPts val="0"/>
                        </a:spcBef>
                        <a:spcAft>
                          <a:spcPts val="0"/>
                        </a:spcAft>
                      </a:pPr>
                      <a:endParaRPr lang="en-US" sz="1800" b="1" dirty="0">
                        <a:solidFill>
                          <a:schemeClr val="tx1"/>
                        </a:solidFill>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500" b="1" dirty="0">
                          <a:solidFill>
                            <a:schemeClr val="tx1"/>
                          </a:solidFill>
                          <a:effectLst/>
                          <a:latin typeface="+mn-lt"/>
                          <a:ea typeface="Times New Roman" panose="02020603050405020304" pitchFamily="18" charset="0"/>
                        </a:rPr>
                        <a:t>N</a:t>
                      </a:r>
                    </a:p>
                    <a:p>
                      <a:pPr marL="0" marR="0" algn="ctr">
                        <a:spcBef>
                          <a:spcPts val="0"/>
                        </a:spcBef>
                        <a:spcAft>
                          <a:spcPts val="0"/>
                        </a:spcAft>
                      </a:pPr>
                      <a:r>
                        <a:rPr lang="en-US" sz="1500" b="1" dirty="0">
                          <a:solidFill>
                            <a:schemeClr val="tx1"/>
                          </a:solidFill>
                          <a:effectLst/>
                          <a:latin typeface="+mn-lt"/>
                          <a:ea typeface="Times New Roman" panose="02020603050405020304" pitchFamily="18" charset="0"/>
                        </a:rPr>
                        <a:t>(%)</a:t>
                      </a:r>
                    </a:p>
                  </a:txBody>
                  <a:tcPr marL="57865" marR="57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8E2"/>
                    </a:solidFill>
                  </a:tcPr>
                </a:tc>
                <a:tc>
                  <a:txBody>
                    <a:bodyPr/>
                    <a:lstStyle/>
                    <a:p>
                      <a:pPr marL="0" marR="0" algn="ctr">
                        <a:spcBef>
                          <a:spcPts val="0"/>
                        </a:spcBef>
                        <a:spcAft>
                          <a:spcPts val="0"/>
                        </a:spcAft>
                      </a:pPr>
                      <a:r>
                        <a:rPr lang="en-US" sz="1500" b="1" dirty="0">
                          <a:solidFill>
                            <a:srgbClr val="00B2A9"/>
                          </a:solidFill>
                          <a:effectLst/>
                          <a:latin typeface="+mn-lt"/>
                          <a:ea typeface="Times New Roman" panose="02020603050405020304" pitchFamily="18" charset="0"/>
                        </a:rPr>
                        <a:t>N</a:t>
                      </a:r>
                    </a:p>
                    <a:p>
                      <a:pPr marL="0" marR="0" algn="ctr">
                        <a:spcBef>
                          <a:spcPts val="0"/>
                        </a:spcBef>
                        <a:spcAft>
                          <a:spcPts val="0"/>
                        </a:spcAft>
                      </a:pPr>
                      <a:r>
                        <a:rPr lang="en-US" sz="1500" b="1" dirty="0">
                          <a:solidFill>
                            <a:srgbClr val="00B2A9"/>
                          </a:solidFill>
                          <a:effectLst/>
                          <a:latin typeface="+mn-lt"/>
                          <a:ea typeface="Times New Roman" panose="02020603050405020304" pitchFamily="18" charset="0"/>
                        </a:rPr>
                        <a:t>(%)</a:t>
                      </a:r>
                    </a:p>
                  </a:txBody>
                  <a:tcPr marL="57865" marR="57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8E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effectLst/>
                          <a:latin typeface="+mn-lt"/>
                          <a:ea typeface="Times New Roman" panose="02020603050405020304" pitchFamily="18" charset="0"/>
                        </a:rPr>
                        <a:t>HR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effectLst/>
                          <a:latin typeface="+mn-lt"/>
                          <a:ea typeface="Times New Roman" panose="02020603050405020304" pitchFamily="18" charset="0"/>
                        </a:rPr>
                        <a:t>(95% CI)</a:t>
                      </a:r>
                    </a:p>
                  </a:txBody>
                  <a:tcPr marL="57865" marR="57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8E2"/>
                    </a:solidFill>
                  </a:tcPr>
                </a:tc>
                <a:tc>
                  <a:txBody>
                    <a:bodyPr/>
                    <a:lstStyle/>
                    <a:p>
                      <a:pPr marL="0" marR="0" algn="ctr">
                        <a:spcBef>
                          <a:spcPts val="0"/>
                        </a:spcBef>
                        <a:spcAft>
                          <a:spcPts val="0"/>
                        </a:spcAft>
                      </a:pPr>
                      <a:r>
                        <a:rPr lang="en-US" sz="1500" b="1" dirty="0">
                          <a:solidFill>
                            <a:schemeClr val="tx1"/>
                          </a:solidFill>
                          <a:effectLst/>
                          <a:latin typeface="+mn-lt"/>
                          <a:ea typeface="Times New Roman" panose="02020603050405020304" pitchFamily="18" charset="0"/>
                        </a:rPr>
                        <a:t>P</a:t>
                      </a:r>
                    </a:p>
                  </a:txBody>
                  <a:tcPr marL="57865" marR="57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8E2"/>
                    </a:solidFill>
                  </a:tcPr>
                </a:tc>
                <a:extLst>
                  <a:ext uri="{0D108BD9-81ED-4DB2-BD59-A6C34878D82A}">
                    <a16:rowId xmlns:a16="http://schemas.microsoft.com/office/drawing/2014/main" val="10001"/>
                  </a:ext>
                </a:extLst>
              </a:tr>
              <a:tr h="575219">
                <a:tc>
                  <a:txBody>
                    <a:bodyPr/>
                    <a:lstStyle/>
                    <a:p>
                      <a:pPr algn="ctr"/>
                      <a:r>
                        <a:rPr lang="en-US" sz="1500" b="1" dirty="0">
                          <a:solidFill>
                            <a:schemeClr val="tx1"/>
                          </a:solidFill>
                        </a:rPr>
                        <a:t>Net Clinical Benefit</a:t>
                      </a:r>
                    </a:p>
                  </a:txBody>
                  <a:tcPr marL="77153" marR="77153" marT="28932" marB="289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8E2"/>
                    </a:solidFill>
                  </a:tcPr>
                </a:tc>
                <a:tc>
                  <a:txBody>
                    <a:bodyPr/>
                    <a:lstStyle/>
                    <a:p>
                      <a:pPr algn="ctr"/>
                      <a:r>
                        <a:rPr lang="en-US" sz="1500" dirty="0">
                          <a:solidFill>
                            <a:schemeClr val="tx1"/>
                          </a:solidFill>
                        </a:rPr>
                        <a:t>169 (6.8)</a:t>
                      </a:r>
                    </a:p>
                  </a:txBody>
                  <a:tcPr marL="77153" marR="77153" marT="28932" marB="2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8E2"/>
                    </a:solidFill>
                  </a:tcPr>
                </a:tc>
                <a:tc>
                  <a:txBody>
                    <a:bodyPr/>
                    <a:lstStyle/>
                    <a:p>
                      <a:pPr algn="ctr"/>
                      <a:r>
                        <a:rPr lang="en-US" sz="1500" b="1" dirty="0">
                          <a:solidFill>
                            <a:srgbClr val="00B2A9"/>
                          </a:solidFill>
                        </a:rPr>
                        <a:t>234 (9.3)</a:t>
                      </a:r>
                    </a:p>
                  </a:txBody>
                  <a:tcPr marL="77153" marR="77153" marT="28932" marB="2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8E2"/>
                    </a:solidFill>
                  </a:tcPr>
                </a:tc>
                <a:tc>
                  <a:txBody>
                    <a:bodyPr/>
                    <a:lstStyle/>
                    <a:p>
                      <a:pPr algn="ctr"/>
                      <a:r>
                        <a:rPr lang="en-US" sz="1500" b="1" i="1" dirty="0">
                          <a:solidFill>
                            <a:schemeClr val="tx1"/>
                          </a:solidFill>
                        </a:rPr>
                        <a:t>0.72 </a:t>
                      </a:r>
                    </a:p>
                    <a:p>
                      <a:pPr algn="ctr"/>
                      <a:r>
                        <a:rPr lang="en-US" sz="1500" dirty="0">
                          <a:solidFill>
                            <a:schemeClr val="tx1"/>
                          </a:solidFill>
                        </a:rPr>
                        <a:t>(0.59-0.87)</a:t>
                      </a:r>
                    </a:p>
                  </a:txBody>
                  <a:tcPr marL="77153" marR="77153" marT="28932" marB="2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2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1" dirty="0">
                          <a:solidFill>
                            <a:schemeClr val="tx1"/>
                          </a:solidFill>
                        </a:rPr>
                        <a:t>0.0008</a:t>
                      </a:r>
                    </a:p>
                  </a:txBody>
                  <a:tcPr marL="77153" marR="77153" marT="28932" marB="289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2A9"/>
                    </a:solidFill>
                  </a:tcPr>
                </a:tc>
                <a:extLst>
                  <a:ext uri="{0D108BD9-81ED-4DB2-BD59-A6C34878D82A}">
                    <a16:rowId xmlns:a16="http://schemas.microsoft.com/office/drawing/2014/main" val="10004"/>
                  </a:ext>
                </a:extLst>
              </a:tr>
            </a:tbl>
          </a:graphicData>
        </a:graphic>
      </p:graphicFrame>
      <p:sp>
        <p:nvSpPr>
          <p:cNvPr id="7" name="Title 3">
            <a:extLst>
              <a:ext uri="{FF2B5EF4-FFF2-40B4-BE49-F238E27FC236}">
                <a16:creationId xmlns:a16="http://schemas.microsoft.com/office/drawing/2014/main" id="{E7BB1493-0755-84C1-8FDD-FB966102B914}"/>
              </a:ext>
            </a:extLst>
          </p:cNvPr>
          <p:cNvSpPr txBox="1">
            <a:spLocks/>
          </p:cNvSpPr>
          <p:nvPr/>
        </p:nvSpPr>
        <p:spPr>
          <a:xfrm>
            <a:off x="1985075" y="1176430"/>
            <a:ext cx="4949335" cy="1088068"/>
          </a:xfrm>
          <a:solidFill>
            <a:srgbClr val="E7BAB8"/>
          </a:solidFill>
        </p:spPr>
        <p:txBody>
          <a:bodyPr>
            <a:normAutofit/>
          </a:bodyPr>
          <a:lstStyle>
            <a:lvl1pPr algn="ctr" defTabSz="457189" rtl="0" eaLnBrk="1" latinLnBrk="0" hangingPunct="1">
              <a:spcBef>
                <a:spcPct val="0"/>
              </a:spcBef>
              <a:buNone/>
              <a:defRPr sz="3000" b="1" kern="1200">
                <a:solidFill>
                  <a:schemeClr val="tx2">
                    <a:lumMod val="50000"/>
                  </a:schemeClr>
                </a:solidFill>
                <a:latin typeface="Mulish ExtraBold" pitchFamily="2" charset="0"/>
                <a:ea typeface="+mj-ea"/>
                <a:cs typeface="Arial" panose="020B0604020202020204" pitchFamily="34" charset="0"/>
              </a:defRPr>
            </a:lvl1pPr>
          </a:lstStyle>
          <a:p>
            <a:r>
              <a:rPr lang="en-US" sz="2000" dirty="0">
                <a:latin typeface="Gill Sans MT" panose="020B0502020104020203" pitchFamily="34" charset="0"/>
              </a:rPr>
              <a:t>Net Clinical Benefit</a:t>
            </a:r>
          </a:p>
        </p:txBody>
      </p:sp>
      <p:sp>
        <p:nvSpPr>
          <p:cNvPr id="8" name="TextBox 7">
            <a:extLst>
              <a:ext uri="{FF2B5EF4-FFF2-40B4-BE49-F238E27FC236}">
                <a16:creationId xmlns:a16="http://schemas.microsoft.com/office/drawing/2014/main" id="{14164FE0-CE46-B93F-43BC-47AFEE39D2B9}"/>
              </a:ext>
            </a:extLst>
          </p:cNvPr>
          <p:cNvSpPr txBox="1"/>
          <p:nvPr/>
        </p:nvSpPr>
        <p:spPr>
          <a:xfrm>
            <a:off x="1832327" y="3498217"/>
            <a:ext cx="5254830" cy="646331"/>
          </a:xfrm>
          <a:prstGeom prst="rect">
            <a:avLst/>
          </a:prstGeom>
          <a:noFill/>
        </p:spPr>
        <p:txBody>
          <a:bodyPr wrap="square">
            <a:spAutoFit/>
          </a:bodyPr>
          <a:lstStyle/>
          <a:p>
            <a:pPr algn="ctr"/>
            <a:r>
              <a:rPr lang="en-CA" i="1" dirty="0">
                <a:effectLst/>
                <a:latin typeface="Gill Sans MT" panose="020B0502020104020203" pitchFamily="34" charset="0"/>
              </a:rPr>
              <a:t>CV death, MI, stroke or MALE, major amputation, or fatal or critical organ</a:t>
            </a:r>
            <a:r>
              <a:rPr lang="en-CA" dirty="0">
                <a:latin typeface="Gill Sans MT" panose="020B0502020104020203" pitchFamily="34" charset="0"/>
              </a:rPr>
              <a:t> </a:t>
            </a:r>
            <a:r>
              <a:rPr lang="en-CA" i="1" dirty="0">
                <a:effectLst/>
                <a:latin typeface="Gill Sans MT" panose="020B0502020104020203" pitchFamily="34" charset="0"/>
              </a:rPr>
              <a:t>bleeding</a:t>
            </a:r>
            <a:endParaRPr lang="en-CA" dirty="0">
              <a:effectLst/>
              <a:latin typeface="Gill Sans MT" panose="020B0502020104020203" pitchFamily="34" charset="0"/>
            </a:endParaRPr>
          </a:p>
        </p:txBody>
      </p:sp>
      <p:sp>
        <p:nvSpPr>
          <p:cNvPr id="9" name="TextBox 8">
            <a:extLst>
              <a:ext uri="{FF2B5EF4-FFF2-40B4-BE49-F238E27FC236}">
                <a16:creationId xmlns:a16="http://schemas.microsoft.com/office/drawing/2014/main" id="{DE244718-A897-9E37-EF68-3133D8CAD6C6}"/>
              </a:ext>
            </a:extLst>
          </p:cNvPr>
          <p:cNvSpPr txBox="1"/>
          <p:nvPr/>
        </p:nvSpPr>
        <p:spPr>
          <a:xfrm>
            <a:off x="403968" y="4855551"/>
            <a:ext cx="5818051" cy="215444"/>
          </a:xfrm>
          <a:prstGeom prst="rect">
            <a:avLst/>
          </a:prstGeom>
          <a:noFill/>
        </p:spPr>
        <p:txBody>
          <a:bodyPr wrap="square" rtlCol="0">
            <a:spAutoFit/>
          </a:bodyPr>
          <a:lstStyle/>
          <a:p>
            <a:r>
              <a:rPr lang="en-CA" sz="800" dirty="0">
                <a:solidFill>
                  <a:schemeClr val="bg1">
                    <a:lumMod val="65000"/>
                  </a:schemeClr>
                </a:solidFill>
                <a:effectLst/>
                <a:latin typeface="Gill Sans MT" panose="020B0502020104020203" pitchFamily="34" charset="0"/>
              </a:rPr>
              <a:t>Anand et al. </a:t>
            </a:r>
            <a:r>
              <a:rPr lang="en-CA" sz="800" i="1" dirty="0">
                <a:solidFill>
                  <a:schemeClr val="bg1">
                    <a:lumMod val="65000"/>
                  </a:schemeClr>
                </a:solidFill>
                <a:effectLst/>
                <a:latin typeface="Gill Sans MT" panose="020B0502020104020203" pitchFamily="34" charset="0"/>
              </a:rPr>
              <a:t>Lancet </a:t>
            </a:r>
            <a:r>
              <a:rPr lang="en-CA" sz="800" b="0" i="0" dirty="0">
                <a:solidFill>
                  <a:schemeClr val="bg1">
                    <a:lumMod val="65000"/>
                  </a:schemeClr>
                </a:solidFill>
                <a:effectLst/>
                <a:latin typeface="Gill Sans MT" panose="020B0502020104020203" pitchFamily="34" charset="0"/>
              </a:rPr>
              <a:t>(2018): 219-229</a:t>
            </a:r>
            <a:endParaRPr lang="en-US" sz="800" i="1" dirty="0">
              <a:solidFill>
                <a:schemeClr val="bg1">
                  <a:lumMod val="65000"/>
                </a:schemeClr>
              </a:solidFill>
              <a:latin typeface="Gill Sans MT" panose="020B0502020104020203" pitchFamily="34" charset="0"/>
            </a:endParaRPr>
          </a:p>
        </p:txBody>
      </p:sp>
      <p:sp>
        <p:nvSpPr>
          <p:cNvPr id="10" name="Title 2">
            <a:extLst>
              <a:ext uri="{FF2B5EF4-FFF2-40B4-BE49-F238E27FC236}">
                <a16:creationId xmlns:a16="http://schemas.microsoft.com/office/drawing/2014/main" id="{F3BBA949-C10A-EE18-053A-3432C1C3DA44}"/>
              </a:ext>
            </a:extLst>
          </p:cNvPr>
          <p:cNvSpPr txBox="1">
            <a:spLocks/>
          </p:cNvSpPr>
          <p:nvPr/>
        </p:nvSpPr>
        <p:spPr>
          <a:xfrm>
            <a:off x="403968" y="4660656"/>
            <a:ext cx="8324593" cy="215444"/>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CV, cardiovascular; MALE, major adverse limb event; MI, myocardial infraction; Riva, rivaroxaban</a:t>
            </a:r>
          </a:p>
        </p:txBody>
      </p:sp>
    </p:spTree>
    <p:extLst>
      <p:ext uri="{BB962C8B-B14F-4D97-AF65-F5344CB8AC3E}">
        <p14:creationId xmlns:p14="http://schemas.microsoft.com/office/powerpoint/2010/main" val="2333990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4AC90FE2-A113-57AC-257C-17CC955481E5}"/>
              </a:ext>
            </a:extLst>
          </p:cNvPr>
          <p:cNvSpPr>
            <a:spLocks noGrp="1"/>
          </p:cNvSpPr>
          <p:nvPr>
            <p:ph idx="1"/>
          </p:nvPr>
        </p:nvSpPr>
        <p:spPr>
          <a:xfrm>
            <a:off x="517162" y="375122"/>
            <a:ext cx="8229600" cy="546884"/>
          </a:xfrm>
        </p:spPr>
        <p:txBody>
          <a:bodyPr/>
          <a:lstStyle/>
          <a:p>
            <a:r>
              <a:rPr lang="en-US" sz="2000" dirty="0"/>
              <a:t>STABLE PAD – </a:t>
            </a:r>
            <a:r>
              <a:rPr lang="en-US" sz="2000" i="1" dirty="0">
                <a:solidFill>
                  <a:srgbClr val="00B2A9"/>
                </a:solidFill>
              </a:rPr>
              <a:t>DUAL PATHWAY THERAPY </a:t>
            </a:r>
            <a:endParaRPr lang="en-US" sz="2000" dirty="0">
              <a:solidFill>
                <a:srgbClr val="00B2A9"/>
              </a:solidFill>
            </a:endParaRPr>
          </a:p>
        </p:txBody>
      </p:sp>
      <p:sp>
        <p:nvSpPr>
          <p:cNvPr id="6" name="Content Placeholder 2">
            <a:extLst>
              <a:ext uri="{FF2B5EF4-FFF2-40B4-BE49-F238E27FC236}">
                <a16:creationId xmlns:a16="http://schemas.microsoft.com/office/drawing/2014/main" id="{10DDE50D-5BA3-55C9-AA14-FCA6C9B7D9B4}"/>
              </a:ext>
            </a:extLst>
          </p:cNvPr>
          <p:cNvSpPr txBox="1">
            <a:spLocks/>
          </p:cNvSpPr>
          <p:nvPr/>
        </p:nvSpPr>
        <p:spPr>
          <a:xfrm>
            <a:off x="76055" y="1105435"/>
            <a:ext cx="3430515" cy="3726414"/>
          </a:xfrm>
          <a:prstGeom prst="rect">
            <a:avLst/>
          </a:prstGeom>
        </p:spPr>
        <p:txBody>
          <a:bodyPr/>
          <a:lstStyle>
            <a:lvl1pPr marL="0" indent="0" algn="l" defTabSz="457189" rtl="0" eaLnBrk="1" latinLnBrk="0" hangingPunct="1">
              <a:spcBef>
                <a:spcPct val="20000"/>
              </a:spcBef>
              <a:buFont typeface="Arial"/>
              <a:buNone/>
              <a:defRPr sz="2800" b="1"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92921" indent="-285750">
              <a:lnSpc>
                <a:spcPct val="80000"/>
              </a:lnSpc>
              <a:buFont typeface="Arial" panose="020B0604020202020204" pitchFamily="34" charset="0"/>
              <a:buChar char="•"/>
            </a:pPr>
            <a:r>
              <a:rPr lang="en-CA" sz="1800" dirty="0"/>
              <a:t>High Risk Comorbidities (HRCM)</a:t>
            </a:r>
            <a:endParaRPr lang="en-US" sz="1800" dirty="0"/>
          </a:p>
          <a:p>
            <a:pPr marL="992962" lvl="1" indent="-285750">
              <a:lnSpc>
                <a:spcPct val="80000"/>
              </a:lnSpc>
              <a:buFont typeface="Arial" panose="020B0604020202020204" pitchFamily="34" charset="0"/>
              <a:buChar char="•"/>
            </a:pPr>
            <a:r>
              <a:rPr lang="en-US" sz="1800" i="1" dirty="0" err="1">
                <a:solidFill>
                  <a:srgbClr val="00B2A9"/>
                </a:solidFill>
                <a:latin typeface="Gill Sans MT" panose="020B0502020104020203" pitchFamily="34" charset="0"/>
              </a:rPr>
              <a:t>Polyvascular</a:t>
            </a:r>
            <a:r>
              <a:rPr lang="en-US" sz="1800" i="1" dirty="0">
                <a:solidFill>
                  <a:srgbClr val="00B2A9"/>
                </a:solidFill>
                <a:latin typeface="Gill Sans MT" panose="020B0502020104020203" pitchFamily="34" charset="0"/>
              </a:rPr>
              <a:t> Disease</a:t>
            </a:r>
          </a:p>
          <a:p>
            <a:pPr marL="992962" lvl="1" indent="-285750">
              <a:lnSpc>
                <a:spcPct val="80000"/>
              </a:lnSpc>
              <a:buFont typeface="Arial" panose="020B0604020202020204" pitchFamily="34" charset="0"/>
              <a:buChar char="•"/>
            </a:pPr>
            <a:r>
              <a:rPr lang="en-CA" sz="1800" i="1" dirty="0">
                <a:solidFill>
                  <a:srgbClr val="00B2A9"/>
                </a:solidFill>
                <a:latin typeface="Gill Sans MT" panose="020B0502020104020203" pitchFamily="34" charset="0"/>
              </a:rPr>
              <a:t>Diabetes</a:t>
            </a:r>
          </a:p>
          <a:p>
            <a:pPr marL="992962" lvl="1" indent="-285750">
              <a:lnSpc>
                <a:spcPct val="80000"/>
              </a:lnSpc>
              <a:buFont typeface="Arial" panose="020B0604020202020204" pitchFamily="34" charset="0"/>
              <a:buChar char="•"/>
            </a:pPr>
            <a:r>
              <a:rPr lang="en-CA" sz="1800" i="1" dirty="0">
                <a:solidFill>
                  <a:srgbClr val="00B2A9"/>
                </a:solidFill>
                <a:latin typeface="Gill Sans MT" panose="020B0502020104020203" pitchFamily="34" charset="0"/>
              </a:rPr>
              <a:t>Heart Failure</a:t>
            </a:r>
          </a:p>
          <a:p>
            <a:pPr marL="992962" lvl="1" indent="-285750">
              <a:lnSpc>
                <a:spcPct val="80000"/>
              </a:lnSpc>
              <a:buFont typeface="Arial" panose="020B0604020202020204" pitchFamily="34" charset="0"/>
              <a:buChar char="•"/>
            </a:pPr>
            <a:r>
              <a:rPr lang="en-CA" sz="1800" i="1" dirty="0">
                <a:solidFill>
                  <a:srgbClr val="00B2A9"/>
                </a:solidFill>
                <a:latin typeface="Gill Sans MT" panose="020B0502020104020203" pitchFamily="34" charset="0"/>
              </a:rPr>
              <a:t>Renal insufficiency</a:t>
            </a:r>
            <a:endParaRPr lang="en-US" sz="1800" i="1" dirty="0">
              <a:solidFill>
                <a:srgbClr val="00B2A9"/>
              </a:solidFill>
              <a:latin typeface="Gill Sans MT" panose="020B0502020104020203" pitchFamily="34" charset="0"/>
            </a:endParaRPr>
          </a:p>
          <a:p>
            <a:pPr marL="125015" indent="-160735">
              <a:lnSpc>
                <a:spcPct val="80000"/>
              </a:lnSpc>
              <a:buFont typeface="Courier New" charset="0"/>
              <a:buChar char="o"/>
            </a:pPr>
            <a:endParaRPr lang="en-US" sz="1800" dirty="0"/>
          </a:p>
          <a:p>
            <a:pPr marL="592921" indent="-285750">
              <a:lnSpc>
                <a:spcPct val="80000"/>
              </a:lnSpc>
              <a:buFont typeface="Arial" panose="020B0604020202020204" pitchFamily="34" charset="0"/>
              <a:buChar char="•"/>
            </a:pPr>
            <a:r>
              <a:rPr lang="en-CA" sz="1800" dirty="0"/>
              <a:t>High Risk Limb Presentations (HRLP)</a:t>
            </a:r>
          </a:p>
          <a:p>
            <a:pPr marL="992962" lvl="1" indent="-285750">
              <a:lnSpc>
                <a:spcPct val="80000"/>
              </a:lnSpc>
              <a:buFont typeface="Arial" panose="020B0604020202020204" pitchFamily="34" charset="0"/>
              <a:buChar char="•"/>
            </a:pPr>
            <a:r>
              <a:rPr lang="en-US" sz="1800" i="1" dirty="0">
                <a:solidFill>
                  <a:srgbClr val="00B2A9"/>
                </a:solidFill>
                <a:latin typeface="Gill Sans MT" panose="020B0502020104020203" pitchFamily="34" charset="0"/>
              </a:rPr>
              <a:t>Prior Amputation</a:t>
            </a:r>
            <a:endParaRPr lang="en-CA" sz="1800" i="1" dirty="0">
              <a:solidFill>
                <a:srgbClr val="00B2A9"/>
              </a:solidFill>
              <a:latin typeface="Gill Sans MT" panose="020B0502020104020203" pitchFamily="34" charset="0"/>
            </a:endParaRPr>
          </a:p>
          <a:p>
            <a:pPr marL="992962" lvl="1" indent="-285750">
              <a:lnSpc>
                <a:spcPct val="80000"/>
              </a:lnSpc>
              <a:buFont typeface="Arial" panose="020B0604020202020204" pitchFamily="34" charset="0"/>
              <a:buChar char="•"/>
            </a:pPr>
            <a:r>
              <a:rPr lang="en-CA" sz="1800" i="1" dirty="0">
                <a:solidFill>
                  <a:srgbClr val="00B2A9"/>
                </a:solidFill>
                <a:latin typeface="Gill Sans MT" panose="020B0502020104020203" pitchFamily="34" charset="0"/>
              </a:rPr>
              <a:t>Fontaine III/IV</a:t>
            </a:r>
          </a:p>
          <a:p>
            <a:pPr marL="992962" lvl="1" indent="-285750">
              <a:lnSpc>
                <a:spcPct val="80000"/>
              </a:lnSpc>
              <a:buFont typeface="Arial" panose="020B0604020202020204" pitchFamily="34" charset="0"/>
              <a:buChar char="•"/>
            </a:pPr>
            <a:r>
              <a:rPr lang="en-CA" sz="1800" i="1" dirty="0">
                <a:solidFill>
                  <a:srgbClr val="00B2A9"/>
                </a:solidFill>
                <a:latin typeface="Gill Sans MT" panose="020B0502020104020203" pitchFamily="34" charset="0"/>
              </a:rPr>
              <a:t>Previous Revascularization</a:t>
            </a:r>
            <a:endParaRPr lang="en-US" sz="1800" i="1" dirty="0">
              <a:solidFill>
                <a:srgbClr val="00B2A9"/>
              </a:solidFill>
              <a:latin typeface="Gill Sans MT" panose="020B0502020104020203" pitchFamily="34" charset="0"/>
            </a:endParaRPr>
          </a:p>
        </p:txBody>
      </p:sp>
      <p:pic>
        <p:nvPicPr>
          <p:cNvPr id="7" name="Picture 6">
            <a:extLst>
              <a:ext uri="{FF2B5EF4-FFF2-40B4-BE49-F238E27FC236}">
                <a16:creationId xmlns:a16="http://schemas.microsoft.com/office/drawing/2014/main" id="{368D5A99-4C56-092A-EDED-FDF09DE89E42}"/>
              </a:ext>
            </a:extLst>
          </p:cNvPr>
          <p:cNvPicPr>
            <a:picLocks noChangeAspect="1"/>
          </p:cNvPicPr>
          <p:nvPr/>
        </p:nvPicPr>
        <p:blipFill>
          <a:blip r:embed="rId3"/>
          <a:stretch>
            <a:fillRect/>
          </a:stretch>
        </p:blipFill>
        <p:spPr>
          <a:xfrm>
            <a:off x="3506570" y="1185622"/>
            <a:ext cx="5456903" cy="3108184"/>
          </a:xfrm>
          <a:prstGeom prst="rect">
            <a:avLst/>
          </a:prstGeom>
        </p:spPr>
      </p:pic>
      <p:sp>
        <p:nvSpPr>
          <p:cNvPr id="8" name="TextBox 7">
            <a:extLst>
              <a:ext uri="{FF2B5EF4-FFF2-40B4-BE49-F238E27FC236}">
                <a16:creationId xmlns:a16="http://schemas.microsoft.com/office/drawing/2014/main" id="{3D2AEC83-4E9A-5DB4-B61E-824D0EFA19BD}"/>
              </a:ext>
            </a:extLst>
          </p:cNvPr>
          <p:cNvSpPr txBox="1"/>
          <p:nvPr/>
        </p:nvSpPr>
        <p:spPr>
          <a:xfrm>
            <a:off x="7255433" y="1853280"/>
            <a:ext cx="1027012" cy="369332"/>
          </a:xfrm>
          <a:prstGeom prst="rect">
            <a:avLst/>
          </a:prstGeom>
          <a:noFill/>
        </p:spPr>
        <p:txBody>
          <a:bodyPr wrap="none" rtlCol="0">
            <a:spAutoFit/>
          </a:bodyPr>
          <a:lstStyle/>
          <a:p>
            <a:r>
              <a:rPr lang="en-US" b="1" i="1" dirty="0">
                <a:solidFill>
                  <a:schemeClr val="accent2"/>
                </a:solidFill>
                <a:latin typeface="Gill Sans MT" panose="020B0502020104020203" pitchFamily="34" charset="0"/>
              </a:rPr>
              <a:t>↑ ↑ ARR!</a:t>
            </a:r>
          </a:p>
        </p:txBody>
      </p:sp>
      <p:cxnSp>
        <p:nvCxnSpPr>
          <p:cNvPr id="9" name="Straight Arrow Connector 8">
            <a:extLst>
              <a:ext uri="{FF2B5EF4-FFF2-40B4-BE49-F238E27FC236}">
                <a16:creationId xmlns:a16="http://schemas.microsoft.com/office/drawing/2014/main" id="{1C077A04-2C15-3405-6200-4493D5B67F6E}"/>
              </a:ext>
            </a:extLst>
          </p:cNvPr>
          <p:cNvCxnSpPr/>
          <p:nvPr/>
        </p:nvCxnSpPr>
        <p:spPr>
          <a:xfrm flipH="1">
            <a:off x="7496216" y="2299667"/>
            <a:ext cx="481913" cy="360316"/>
          </a:xfrm>
          <a:prstGeom prst="straightConnector1">
            <a:avLst/>
          </a:prstGeom>
          <a:ln w="34925">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34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85787" y="369461"/>
            <a:ext cx="8229600" cy="546884"/>
          </a:xfrm>
        </p:spPr>
        <p:txBody>
          <a:bodyPr/>
          <a:lstStyle/>
          <a:p>
            <a:r>
              <a:rPr lang="en-US" sz="2000"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585787" y="916345"/>
            <a:ext cx="8229600" cy="3584634"/>
          </a:xfrm>
        </p:spPr>
        <p:txBody>
          <a:bodyPr/>
          <a:lstStyle/>
          <a:p>
            <a:r>
              <a:rPr lang="en-US" sz="1800" dirty="0"/>
              <a:t>During this section, participants will identify the optimal antithrombotic therapy for:</a:t>
            </a:r>
          </a:p>
          <a:p>
            <a:endParaRPr lang="en-US" sz="1800" dirty="0"/>
          </a:p>
          <a:p>
            <a:pPr marL="342900" indent="-342900">
              <a:buFont typeface="+mj-lt"/>
              <a:buAutoNum type="arabicPeriod"/>
            </a:pPr>
            <a:r>
              <a:rPr lang="en-US" sz="1800" dirty="0"/>
              <a:t>Patients with symptomatic PAD </a:t>
            </a:r>
          </a:p>
          <a:p>
            <a:pPr marL="684213" indent="-285750">
              <a:buFont typeface="Arial" panose="020B0604020202020204" pitchFamily="34" charset="0"/>
              <a:buChar char="•"/>
            </a:pPr>
            <a:r>
              <a:rPr lang="en-US" sz="1800" b="1" dirty="0"/>
              <a:t>RECOMMENDATION 19:  </a:t>
            </a:r>
            <a:r>
              <a:rPr lang="en-US" sz="1800" dirty="0"/>
              <a:t>We recommend treatment with </a:t>
            </a:r>
            <a:r>
              <a:rPr lang="en-US" sz="1800" b="1" i="1" dirty="0">
                <a:solidFill>
                  <a:srgbClr val="00B2A9"/>
                </a:solidFill>
              </a:rPr>
              <a:t>aspirin (80-100mg daily) and rivaroxaban 2.5mg BID in combination</a:t>
            </a:r>
            <a:r>
              <a:rPr lang="en-US" sz="1800" dirty="0">
                <a:solidFill>
                  <a:srgbClr val="00B2A9"/>
                </a:solidFill>
              </a:rPr>
              <a:t> </a:t>
            </a:r>
            <a:r>
              <a:rPr lang="en-US" sz="1800" dirty="0"/>
              <a:t>for patients at low bleeding risk with </a:t>
            </a:r>
            <a:r>
              <a:rPr lang="en-US" sz="1800" b="1" i="1" dirty="0">
                <a:solidFill>
                  <a:srgbClr val="00B2A9"/>
                </a:solidFill>
              </a:rPr>
              <a:t>either HRCM and/or HRLP</a:t>
            </a:r>
          </a:p>
          <a:p>
            <a:pPr marL="684213" indent="-285750">
              <a:buFont typeface="Arial" panose="020B0604020202020204" pitchFamily="34" charset="0"/>
              <a:buChar char="•"/>
            </a:pPr>
            <a:endParaRPr lang="en-US" sz="1200" b="1" dirty="0"/>
          </a:p>
          <a:p>
            <a:pPr marL="684213" indent="-285750">
              <a:buFont typeface="Arial" panose="020B0604020202020204" pitchFamily="34" charset="0"/>
              <a:buChar char="•"/>
            </a:pPr>
            <a:r>
              <a:rPr lang="en-US" sz="1800" b="1" dirty="0"/>
              <a:t>RECOMMENDATION 20: </a:t>
            </a:r>
            <a:r>
              <a:rPr lang="en-US" sz="1800" dirty="0"/>
              <a:t>We recommend treatment with </a:t>
            </a:r>
            <a:r>
              <a:rPr lang="en-US" sz="1800" b="1" i="1" dirty="0">
                <a:solidFill>
                  <a:schemeClr val="accent2"/>
                </a:solidFill>
              </a:rPr>
              <a:t>either</a:t>
            </a:r>
            <a:r>
              <a:rPr lang="en-US" sz="1800" b="1" i="1" dirty="0"/>
              <a:t> </a:t>
            </a:r>
            <a:r>
              <a:rPr lang="en-US" sz="1800" b="1" i="1" dirty="0">
                <a:solidFill>
                  <a:srgbClr val="00B2A9"/>
                </a:solidFill>
              </a:rPr>
              <a:t>single antiplatelet therapy </a:t>
            </a:r>
            <a:r>
              <a:rPr lang="en-US" sz="1800" b="1" i="1" dirty="0"/>
              <a:t>or </a:t>
            </a:r>
            <a:r>
              <a:rPr lang="en-US" sz="1800" b="1" i="1" dirty="0">
                <a:solidFill>
                  <a:srgbClr val="00B2A9"/>
                </a:solidFill>
              </a:rPr>
              <a:t>aspirin (80-100mg daily) and rivaroxaban 2.5mg BID in combination</a:t>
            </a:r>
            <a:r>
              <a:rPr lang="en-US" sz="1800" b="1" i="1" dirty="0">
                <a:solidFill>
                  <a:schemeClr val="accent1"/>
                </a:solidFill>
              </a:rPr>
              <a:t> </a:t>
            </a:r>
            <a:r>
              <a:rPr lang="en-US" sz="1800" dirty="0"/>
              <a:t>for patients without</a:t>
            </a:r>
            <a:r>
              <a:rPr lang="en-US" sz="1800" b="1" i="1" dirty="0">
                <a:solidFill>
                  <a:schemeClr val="accent1"/>
                </a:solidFill>
              </a:rPr>
              <a:t> </a:t>
            </a:r>
            <a:r>
              <a:rPr lang="en-US" sz="1800" b="1" i="1" dirty="0">
                <a:solidFill>
                  <a:srgbClr val="00B2A9"/>
                </a:solidFill>
              </a:rPr>
              <a:t>HRCM or HRLP</a:t>
            </a:r>
          </a:p>
          <a:p>
            <a:endParaRPr lang="en-US" sz="1800" dirty="0"/>
          </a:p>
          <a:p>
            <a:endParaRPr lang="en-US" sz="1800" dirty="0"/>
          </a:p>
          <a:p>
            <a:endParaRPr lang="en-US" sz="1800" dirty="0"/>
          </a:p>
        </p:txBody>
      </p:sp>
      <p:sp>
        <p:nvSpPr>
          <p:cNvPr id="3" name="Title 2">
            <a:extLst>
              <a:ext uri="{FF2B5EF4-FFF2-40B4-BE49-F238E27FC236}">
                <a16:creationId xmlns:a16="http://schemas.microsoft.com/office/drawing/2014/main" id="{745D4CC2-34A2-7EA1-5905-D3C06AEB5E32}"/>
              </a:ext>
            </a:extLst>
          </p:cNvPr>
          <p:cNvSpPr txBox="1">
            <a:spLocks/>
          </p:cNvSpPr>
          <p:nvPr/>
        </p:nvSpPr>
        <p:spPr>
          <a:xfrm>
            <a:off x="403968" y="4660656"/>
            <a:ext cx="8324593" cy="215444"/>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HRCM, high risk comorbidities; HRLP, high risk limb presentations </a:t>
            </a:r>
          </a:p>
        </p:txBody>
      </p:sp>
    </p:spTree>
    <p:extLst>
      <p:ext uri="{BB962C8B-B14F-4D97-AF65-F5344CB8AC3E}">
        <p14:creationId xmlns:p14="http://schemas.microsoft.com/office/powerpoint/2010/main" val="306001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331805-5A1A-0941-9141-BDDBC8B07065}"/>
              </a:ext>
            </a:extLst>
          </p:cNvPr>
          <p:cNvSpPr>
            <a:spLocks noGrp="1"/>
          </p:cNvSpPr>
          <p:nvPr>
            <p:ph idx="1"/>
          </p:nvPr>
        </p:nvSpPr>
        <p:spPr>
          <a:xfrm>
            <a:off x="247070" y="912067"/>
            <a:ext cx="4307300" cy="546884"/>
          </a:xfrm>
        </p:spPr>
        <p:txBody>
          <a:bodyPr/>
          <a:lstStyle/>
          <a:p>
            <a:pPr marL="592921" indent="-285750">
              <a:buFont typeface="Arial" panose="020B0604020202020204" pitchFamily="34" charset="0"/>
              <a:buChar char="•"/>
            </a:pPr>
            <a:r>
              <a:rPr lang="en-US" sz="1600" b="1" dirty="0">
                <a:solidFill>
                  <a:schemeClr val="tx1"/>
                </a:solidFill>
                <a:latin typeface="Gill Sans MT" panose="020B0502020104020203" pitchFamily="34" charset="77"/>
              </a:rPr>
              <a:t>VOYAGER-PAD</a:t>
            </a:r>
          </a:p>
          <a:p>
            <a:pPr marL="878662" lvl="1" indent="-285750">
              <a:buFont typeface="Arial" panose="020B0604020202020204" pitchFamily="34" charset="0"/>
              <a:buChar char="•"/>
            </a:pPr>
            <a:r>
              <a:rPr lang="en-CA" sz="1350" dirty="0">
                <a:latin typeface="Gill Sans MT" panose="020B0502020104020203" pitchFamily="34" charset="77"/>
              </a:rPr>
              <a:t>Patients with symptomatic PAD </a:t>
            </a:r>
          </a:p>
          <a:p>
            <a:pPr marL="592912" lvl="1"/>
            <a:r>
              <a:rPr lang="en-CA" sz="1350" dirty="0">
                <a:latin typeface="Gill Sans MT" panose="020B0502020104020203" pitchFamily="34" charset="77"/>
              </a:rPr>
              <a:t>      undergoing peripheral revascularization</a:t>
            </a:r>
          </a:p>
          <a:p>
            <a:pPr marL="878662" lvl="1" indent="-285750">
              <a:buFont typeface="Arial" panose="020B0604020202020204" pitchFamily="34" charset="0"/>
              <a:buChar char="•"/>
            </a:pPr>
            <a:r>
              <a:rPr lang="en-US" sz="1350" kern="0" dirty="0">
                <a:solidFill>
                  <a:schemeClr val="tx1"/>
                </a:solidFill>
                <a:latin typeface="Gill Sans MT" panose="020B0502020104020203" pitchFamily="34" charset="77"/>
              </a:rPr>
              <a:t>Randomization to:</a:t>
            </a:r>
          </a:p>
          <a:p>
            <a:pPr marL="1153686" lvl="2" indent="-160735">
              <a:buFont typeface="Courier New" charset="0"/>
              <a:buChar char="o"/>
            </a:pPr>
            <a:r>
              <a:rPr lang="en-US" sz="1100" b="1" kern="0" dirty="0">
                <a:solidFill>
                  <a:srgbClr val="00B2A9"/>
                </a:solidFill>
                <a:latin typeface="Gill Sans MT" panose="020B0502020104020203" pitchFamily="34" charset="77"/>
              </a:rPr>
              <a:t>Aspirin + Rivaroxaban 2.5 BID</a:t>
            </a:r>
          </a:p>
          <a:p>
            <a:pPr marL="1153686" lvl="2" indent="-160735">
              <a:buFont typeface="Courier New" charset="0"/>
              <a:buChar char="o"/>
            </a:pPr>
            <a:r>
              <a:rPr lang="en-US" sz="1100" b="1" kern="0" dirty="0">
                <a:solidFill>
                  <a:srgbClr val="00B2A9"/>
                </a:solidFill>
                <a:latin typeface="Gill Sans MT" panose="020B0502020104020203" pitchFamily="34" charset="77"/>
              </a:rPr>
              <a:t>Aspirin + Placebo</a:t>
            </a:r>
            <a:endParaRPr lang="en-CA" sz="1350" dirty="0">
              <a:solidFill>
                <a:srgbClr val="00B2A9"/>
              </a:solidFill>
              <a:latin typeface="Gill Sans MT" panose="020B0502020104020203" pitchFamily="34" charset="77"/>
            </a:endParaRPr>
          </a:p>
          <a:p>
            <a:pPr marL="878662" lvl="1" indent="-285750">
              <a:buFont typeface="Arial" panose="020B0604020202020204" pitchFamily="34" charset="0"/>
              <a:buChar char="•"/>
            </a:pPr>
            <a:r>
              <a:rPr lang="en-CA" sz="1350" dirty="0">
                <a:latin typeface="Gill Sans MT" panose="020B0502020104020203" pitchFamily="34" charset="77"/>
              </a:rPr>
              <a:t>Clopidogrel (Max 6 months) at </a:t>
            </a:r>
            <a:r>
              <a:rPr lang="en-CA" sz="1350" i="1" dirty="0">
                <a:latin typeface="Gill Sans MT" panose="020B0502020104020203" pitchFamily="34" charset="77"/>
              </a:rPr>
              <a:t>discretion</a:t>
            </a:r>
          </a:p>
          <a:p>
            <a:pPr marL="592912" lvl="1"/>
            <a:r>
              <a:rPr lang="en-CA" sz="1350" i="1" dirty="0">
                <a:latin typeface="Gill Sans MT" panose="020B0502020104020203" pitchFamily="34" charset="77"/>
              </a:rPr>
              <a:t>      of investigator</a:t>
            </a:r>
          </a:p>
          <a:p>
            <a:pPr marL="592912" lvl="1"/>
            <a:endParaRPr lang="en-US" sz="1400" dirty="0">
              <a:solidFill>
                <a:schemeClr val="tx1"/>
              </a:solidFill>
              <a:latin typeface="Gill Sans MT" panose="020B0502020104020203" pitchFamily="34" charset="77"/>
            </a:endParaRPr>
          </a:p>
          <a:p>
            <a:pPr marL="592921" indent="-285750">
              <a:buFont typeface="Arial" panose="020B0604020202020204" pitchFamily="34" charset="0"/>
              <a:buChar char="•"/>
            </a:pPr>
            <a:r>
              <a:rPr lang="en-US" sz="1600" dirty="0">
                <a:solidFill>
                  <a:schemeClr val="tx1"/>
                </a:solidFill>
                <a:latin typeface="Gill Sans MT" panose="020B0502020104020203" pitchFamily="34" charset="77"/>
              </a:rPr>
              <a:t>Non-emergent patients</a:t>
            </a:r>
          </a:p>
          <a:p>
            <a:pPr marL="992962" lvl="1" indent="-285750">
              <a:buFont typeface="Arial" panose="020B0604020202020204" pitchFamily="34" charset="0"/>
              <a:buChar char="•"/>
            </a:pPr>
            <a:r>
              <a:rPr lang="en-US" sz="1350" dirty="0">
                <a:latin typeface="Gill Sans MT" panose="020B0502020104020203" pitchFamily="34" charset="77"/>
              </a:rPr>
              <a:t>&gt;75% Claudication</a:t>
            </a:r>
          </a:p>
          <a:p>
            <a:pPr marL="992962" lvl="1" indent="-285750">
              <a:buFont typeface="Arial" panose="020B0604020202020204" pitchFamily="34" charset="0"/>
              <a:buChar char="•"/>
            </a:pPr>
            <a:r>
              <a:rPr lang="en-US" sz="1350" b="1" u="sng" dirty="0">
                <a:latin typeface="Gill Sans MT" panose="020B0502020104020203" pitchFamily="34" charset="77"/>
              </a:rPr>
              <a:t>Excluded ALI</a:t>
            </a:r>
          </a:p>
          <a:p>
            <a:pPr marL="867947" lvl="1" indent="-160735">
              <a:buFont typeface="Courier New" charset="0"/>
              <a:buChar char="o"/>
            </a:pPr>
            <a:endParaRPr lang="en-US" sz="1300" dirty="0">
              <a:latin typeface="Gill Sans MT" panose="020B0502020104020203" pitchFamily="34" charset="77"/>
            </a:endParaRPr>
          </a:p>
          <a:p>
            <a:pPr marL="592921" indent="-285750">
              <a:buFont typeface="Arial" panose="020B0604020202020204" pitchFamily="34" charset="0"/>
              <a:buChar char="•"/>
            </a:pPr>
            <a:r>
              <a:rPr lang="en-US" sz="1600" dirty="0">
                <a:solidFill>
                  <a:schemeClr val="tx1"/>
                </a:solidFill>
                <a:latin typeface="Gill Sans MT" panose="020B0502020104020203" pitchFamily="34" charset="77"/>
              </a:rPr>
              <a:t>Representative revascularization</a:t>
            </a:r>
          </a:p>
          <a:p>
            <a:pPr marL="878662" lvl="1" indent="-285750">
              <a:buFont typeface="Arial" panose="020B0604020202020204" pitchFamily="34" charset="0"/>
              <a:buChar char="•"/>
            </a:pPr>
            <a:r>
              <a:rPr lang="en-US" sz="1350" dirty="0">
                <a:latin typeface="Gill Sans MT" panose="020B0502020104020203" pitchFamily="34" charset="77"/>
              </a:rPr>
              <a:t>65.5% Endovascular vs. 34.5% Surgical</a:t>
            </a:r>
          </a:p>
          <a:p>
            <a:pPr marL="0" indent="0">
              <a:buNone/>
            </a:pPr>
            <a:endParaRPr lang="en-US" sz="1350" dirty="0"/>
          </a:p>
        </p:txBody>
      </p:sp>
      <p:sp>
        <p:nvSpPr>
          <p:cNvPr id="8" name="Content Placeholder 1">
            <a:extLst>
              <a:ext uri="{FF2B5EF4-FFF2-40B4-BE49-F238E27FC236}">
                <a16:creationId xmlns:a16="http://schemas.microsoft.com/office/drawing/2014/main" id="{C96F6265-D0B8-3A66-C01B-AD37CCCD856B}"/>
              </a:ext>
            </a:extLst>
          </p:cNvPr>
          <p:cNvSpPr txBox="1">
            <a:spLocks/>
          </p:cNvSpPr>
          <p:nvPr/>
        </p:nvSpPr>
        <p:spPr>
          <a:xfrm>
            <a:off x="457200" y="260234"/>
            <a:ext cx="8229600" cy="546884"/>
          </a:xfrm>
        </p:spPr>
        <p:txBody>
          <a:bodyPr/>
          <a:lstStyle>
            <a:lvl1pPr marL="342891" indent="-342891" algn="l" defTabSz="457189" rtl="0" eaLnBrk="1" latinLnBrk="0" hangingPunct="1">
              <a:spcBef>
                <a:spcPct val="20000"/>
              </a:spcBef>
              <a:buFont typeface="Arial"/>
              <a:buChar char="•"/>
              <a:defRPr sz="3200" kern="1200">
                <a:solidFill>
                  <a:srgbClr val="DA0000"/>
                </a:solidFill>
                <a:latin typeface="Mulish Light" pitchFamily="2" charset="0"/>
                <a:ea typeface="+mn-ea"/>
                <a:cs typeface="Arial" panose="020B0604020202020204" pitchFamily="34" charset="0"/>
              </a:defRPr>
            </a:lvl1pPr>
            <a:lvl2pPr marL="742932" indent="-285744" algn="l" defTabSz="457189" rtl="0" eaLnBrk="1" latinLnBrk="0" hangingPunct="1">
              <a:spcBef>
                <a:spcPct val="20000"/>
              </a:spcBef>
              <a:buFont typeface="Arial"/>
              <a:buChar char="–"/>
              <a:defRPr sz="2800" kern="1200">
                <a:solidFill>
                  <a:schemeClr val="tx1"/>
                </a:solidFill>
                <a:latin typeface="Mulish Light" pitchFamily="2" charset="0"/>
                <a:ea typeface="+mn-ea"/>
                <a:cs typeface="Arial" panose="020B0604020202020204" pitchFamily="34" charset="0"/>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ulish Light" pitchFamily="2" charset="0"/>
                <a:ea typeface="+mn-ea"/>
                <a:cs typeface="Arial" panose="020B0604020202020204" pitchFamily="34" charset="0"/>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9" name="Content Placeholder 1">
            <a:extLst>
              <a:ext uri="{FF2B5EF4-FFF2-40B4-BE49-F238E27FC236}">
                <a16:creationId xmlns:a16="http://schemas.microsoft.com/office/drawing/2014/main" id="{8A465548-D8A0-5F6A-0974-5BD42F9EDB7D}"/>
              </a:ext>
            </a:extLst>
          </p:cNvPr>
          <p:cNvSpPr txBox="1">
            <a:spLocks/>
          </p:cNvSpPr>
          <p:nvPr/>
        </p:nvSpPr>
        <p:spPr>
          <a:xfrm>
            <a:off x="540327" y="365938"/>
            <a:ext cx="8229600" cy="546884"/>
          </a:xfrm>
        </p:spPr>
        <p:txBody>
          <a:bodyPr/>
          <a:lstStyle>
            <a:lvl1pPr marL="342891" indent="-342891" algn="l" defTabSz="457189" rtl="0" eaLnBrk="1" latinLnBrk="0" hangingPunct="1">
              <a:spcBef>
                <a:spcPct val="20000"/>
              </a:spcBef>
              <a:buFont typeface="Arial"/>
              <a:buChar char="•"/>
              <a:defRPr sz="3200" kern="1200">
                <a:solidFill>
                  <a:srgbClr val="DA0000"/>
                </a:solidFill>
                <a:latin typeface="Mulish Light" pitchFamily="2" charset="0"/>
                <a:ea typeface="+mn-ea"/>
                <a:cs typeface="Arial" panose="020B0604020202020204" pitchFamily="34" charset="0"/>
              </a:defRPr>
            </a:lvl1pPr>
            <a:lvl2pPr marL="742932" indent="-285744" algn="l" defTabSz="457189" rtl="0" eaLnBrk="1" latinLnBrk="0" hangingPunct="1">
              <a:spcBef>
                <a:spcPct val="20000"/>
              </a:spcBef>
              <a:buFont typeface="Arial"/>
              <a:buChar char="–"/>
              <a:defRPr sz="2800" kern="1200">
                <a:solidFill>
                  <a:schemeClr val="tx1"/>
                </a:solidFill>
                <a:latin typeface="Mulish Light" pitchFamily="2" charset="0"/>
                <a:ea typeface="+mn-ea"/>
                <a:cs typeface="Arial" panose="020B0604020202020204" pitchFamily="34" charset="0"/>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ulish Light" pitchFamily="2" charset="0"/>
                <a:ea typeface="+mn-ea"/>
                <a:cs typeface="Arial" panose="020B0604020202020204" pitchFamily="34" charset="0"/>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1"/>
                </a:solidFill>
                <a:latin typeface="Gill Sans MT" panose="020B0502020104020203" pitchFamily="34" charset="77"/>
              </a:rPr>
              <a:t>AFTER REVASCULARIZATION </a:t>
            </a:r>
            <a:r>
              <a:rPr lang="en-US" sz="2000" dirty="0">
                <a:solidFill>
                  <a:schemeClr val="tx1"/>
                </a:solidFill>
                <a:latin typeface="Gill Sans MT" panose="020B0502020104020203" pitchFamily="34" charset="77"/>
              </a:rPr>
              <a:t>– </a:t>
            </a:r>
            <a:r>
              <a:rPr lang="en-US" sz="2000" b="1" i="1" dirty="0">
                <a:solidFill>
                  <a:srgbClr val="00B2A9"/>
                </a:solidFill>
                <a:latin typeface="Gill Sans MT" panose="020B0502020104020203" pitchFamily="34" charset="77"/>
              </a:rPr>
              <a:t>DUAL PATHWAY THERAPY</a:t>
            </a:r>
          </a:p>
        </p:txBody>
      </p:sp>
      <p:grpSp>
        <p:nvGrpSpPr>
          <p:cNvPr id="4" name="Group 3">
            <a:extLst>
              <a:ext uri="{FF2B5EF4-FFF2-40B4-BE49-F238E27FC236}">
                <a16:creationId xmlns:a16="http://schemas.microsoft.com/office/drawing/2014/main" id="{4E336362-6BB2-5937-E95F-8DC2FC21F8DB}"/>
              </a:ext>
            </a:extLst>
          </p:cNvPr>
          <p:cNvGrpSpPr/>
          <p:nvPr/>
        </p:nvGrpSpPr>
        <p:grpSpPr>
          <a:xfrm>
            <a:off x="4012413" y="1237076"/>
            <a:ext cx="5310138" cy="3094028"/>
            <a:chOff x="1415480" y="1124744"/>
            <a:chExt cx="8079585" cy="4320480"/>
          </a:xfrm>
        </p:grpSpPr>
        <p:pic>
          <p:nvPicPr>
            <p:cNvPr id="5" name="Picture 4" descr="Image">
              <a:extLst>
                <a:ext uri="{FF2B5EF4-FFF2-40B4-BE49-F238E27FC236}">
                  <a16:creationId xmlns:a16="http://schemas.microsoft.com/office/drawing/2014/main" id="{D59E72A2-E30E-8C0F-BA5F-6682138FE979}"/>
                </a:ext>
              </a:extLst>
            </p:cNvPr>
            <p:cNvPicPr>
              <a:picLocks noChangeAspect="1"/>
            </p:cNvPicPr>
            <p:nvPr/>
          </p:nvPicPr>
          <p:blipFill rotWithShape="1">
            <a:blip r:embed="rId3" cstate="print"/>
            <a:srcRect l="7365" t="2626" r="818" b="40937"/>
            <a:stretch/>
          </p:blipFill>
          <p:spPr>
            <a:xfrm>
              <a:off x="1415480" y="1124744"/>
              <a:ext cx="8079585" cy="3096344"/>
            </a:xfrm>
            <a:prstGeom prst="rect">
              <a:avLst/>
            </a:prstGeom>
          </p:spPr>
        </p:pic>
        <p:pic>
          <p:nvPicPr>
            <p:cNvPr id="6" name="Picture 5" descr="Image">
              <a:extLst>
                <a:ext uri="{FF2B5EF4-FFF2-40B4-BE49-F238E27FC236}">
                  <a16:creationId xmlns:a16="http://schemas.microsoft.com/office/drawing/2014/main" id="{22993279-C41B-1E44-2B38-9F16DF1B03B6}"/>
                </a:ext>
              </a:extLst>
            </p:cNvPr>
            <p:cNvPicPr>
              <a:picLocks noChangeAspect="1"/>
            </p:cNvPicPr>
            <p:nvPr/>
          </p:nvPicPr>
          <p:blipFill rotWithShape="1">
            <a:blip r:embed="rId3" cstate="print"/>
            <a:srcRect l="33483" t="2625" r="629" b="41812"/>
            <a:stretch/>
          </p:blipFill>
          <p:spPr>
            <a:xfrm>
              <a:off x="1868707" y="1196752"/>
              <a:ext cx="7395645" cy="3888432"/>
            </a:xfrm>
            <a:prstGeom prst="rect">
              <a:avLst/>
            </a:prstGeom>
          </p:spPr>
        </p:pic>
        <p:pic>
          <p:nvPicPr>
            <p:cNvPr id="11" name="Picture 10" descr="Image">
              <a:extLst>
                <a:ext uri="{FF2B5EF4-FFF2-40B4-BE49-F238E27FC236}">
                  <a16:creationId xmlns:a16="http://schemas.microsoft.com/office/drawing/2014/main" id="{F0D80901-1AA9-1C9A-6FA2-045F8E9EEF41}"/>
                </a:ext>
              </a:extLst>
            </p:cNvPr>
            <p:cNvPicPr>
              <a:picLocks noChangeAspect="1"/>
            </p:cNvPicPr>
            <p:nvPr/>
          </p:nvPicPr>
          <p:blipFill rotWithShape="1">
            <a:blip r:embed="rId3" cstate="print"/>
            <a:srcRect l="40847" t="80499" r="28875" b="14251"/>
            <a:stretch/>
          </p:blipFill>
          <p:spPr>
            <a:xfrm>
              <a:off x="3863752" y="5157192"/>
              <a:ext cx="2664296" cy="288032"/>
            </a:xfrm>
            <a:prstGeom prst="rect">
              <a:avLst/>
            </a:prstGeom>
          </p:spPr>
        </p:pic>
      </p:grpSp>
      <p:sp>
        <p:nvSpPr>
          <p:cNvPr id="13" name="Rectangle 12">
            <a:extLst>
              <a:ext uri="{FF2B5EF4-FFF2-40B4-BE49-F238E27FC236}">
                <a16:creationId xmlns:a16="http://schemas.microsoft.com/office/drawing/2014/main" id="{80267A7F-0250-075E-0073-6D2D100146DD}"/>
              </a:ext>
            </a:extLst>
          </p:cNvPr>
          <p:cNvSpPr/>
          <p:nvPr/>
        </p:nvSpPr>
        <p:spPr>
          <a:xfrm>
            <a:off x="5024583" y="915185"/>
            <a:ext cx="3275131" cy="507831"/>
          </a:xfrm>
          <a:prstGeom prst="rect">
            <a:avLst/>
          </a:prstGeom>
        </p:spPr>
        <p:txBody>
          <a:bodyPr wrap="square">
            <a:spAutoFit/>
          </a:bodyPr>
          <a:lstStyle/>
          <a:p>
            <a:pPr algn="ctr"/>
            <a:r>
              <a:rPr lang="en-CA" sz="1350" i="1" dirty="0">
                <a:latin typeface="Gill Sans MT" panose="020B0502020104020203" pitchFamily="34" charset="0"/>
              </a:rPr>
              <a:t>ALI, major amputation for vascular causes, MI, ischemic stroke, or CV death</a:t>
            </a:r>
          </a:p>
        </p:txBody>
      </p:sp>
      <p:sp>
        <p:nvSpPr>
          <p:cNvPr id="14" name="TextBox 13">
            <a:extLst>
              <a:ext uri="{FF2B5EF4-FFF2-40B4-BE49-F238E27FC236}">
                <a16:creationId xmlns:a16="http://schemas.microsoft.com/office/drawing/2014/main" id="{7B449E83-9478-E1FF-4A9D-D15ECF9C0D34}"/>
              </a:ext>
            </a:extLst>
          </p:cNvPr>
          <p:cNvSpPr txBox="1"/>
          <p:nvPr/>
        </p:nvSpPr>
        <p:spPr>
          <a:xfrm>
            <a:off x="6409418" y="2784090"/>
            <a:ext cx="2541401" cy="646331"/>
          </a:xfrm>
          <a:prstGeom prst="rect">
            <a:avLst/>
          </a:prstGeom>
          <a:noFill/>
        </p:spPr>
        <p:txBody>
          <a:bodyPr wrap="square">
            <a:spAutoFit/>
          </a:bodyPr>
          <a:lstStyle/>
          <a:p>
            <a:r>
              <a:rPr lang="en-US" b="1" i="1" dirty="0">
                <a:solidFill>
                  <a:srgbClr val="00B2A9"/>
                </a:solidFill>
              </a:rPr>
              <a:t>Significant 33% ↓ in Acute Limb Ischemia</a:t>
            </a:r>
          </a:p>
        </p:txBody>
      </p:sp>
      <p:sp>
        <p:nvSpPr>
          <p:cNvPr id="16" name="TextBox 15">
            <a:extLst>
              <a:ext uri="{FF2B5EF4-FFF2-40B4-BE49-F238E27FC236}">
                <a16:creationId xmlns:a16="http://schemas.microsoft.com/office/drawing/2014/main" id="{79EC6F7C-9A94-E881-00DB-A90ABE4BD9B1}"/>
              </a:ext>
            </a:extLst>
          </p:cNvPr>
          <p:cNvSpPr txBox="1"/>
          <p:nvPr/>
        </p:nvSpPr>
        <p:spPr>
          <a:xfrm>
            <a:off x="422168" y="4931099"/>
            <a:ext cx="5818051" cy="215444"/>
          </a:xfrm>
          <a:prstGeom prst="rect">
            <a:avLst/>
          </a:prstGeom>
          <a:noFill/>
        </p:spPr>
        <p:txBody>
          <a:bodyPr wrap="square" rtlCol="0">
            <a:spAutoFit/>
          </a:bodyPr>
          <a:lstStyle/>
          <a:p>
            <a:r>
              <a:rPr lang="en-CA" sz="800" dirty="0" err="1">
                <a:solidFill>
                  <a:schemeClr val="bg1">
                    <a:lumMod val="65000"/>
                  </a:schemeClr>
                </a:solidFill>
                <a:effectLst/>
                <a:latin typeface="Gill Sans MT" panose="020B0502020104020203" pitchFamily="34" charset="0"/>
              </a:rPr>
              <a:t>Bonaca</a:t>
            </a:r>
            <a:r>
              <a:rPr lang="en-CA" sz="800" dirty="0">
                <a:solidFill>
                  <a:schemeClr val="bg1">
                    <a:lumMod val="65000"/>
                  </a:schemeClr>
                </a:solidFill>
                <a:effectLst/>
                <a:latin typeface="Gill Sans MT" panose="020B0502020104020203" pitchFamily="34" charset="0"/>
              </a:rPr>
              <a:t> et al. </a:t>
            </a:r>
            <a:r>
              <a:rPr lang="en-CA" sz="800" i="1" dirty="0">
                <a:solidFill>
                  <a:schemeClr val="bg1">
                    <a:lumMod val="65000"/>
                  </a:schemeClr>
                </a:solidFill>
                <a:effectLst/>
                <a:latin typeface="Gill Sans MT" panose="020B0502020104020203" pitchFamily="34" charset="0"/>
              </a:rPr>
              <a:t>NEJM </a:t>
            </a:r>
            <a:r>
              <a:rPr lang="en-CA" sz="800" b="0" i="0" dirty="0">
                <a:solidFill>
                  <a:schemeClr val="bg1">
                    <a:lumMod val="65000"/>
                  </a:schemeClr>
                </a:solidFill>
                <a:effectLst/>
                <a:latin typeface="Gill Sans MT" panose="020B0502020104020203" pitchFamily="34" charset="0"/>
              </a:rPr>
              <a:t>(2020): 1994-2004</a:t>
            </a:r>
            <a:endParaRPr lang="en-US" sz="800" i="1" dirty="0">
              <a:solidFill>
                <a:schemeClr val="bg1">
                  <a:lumMod val="65000"/>
                </a:schemeClr>
              </a:solidFill>
              <a:latin typeface="Gill Sans MT" panose="020B0502020104020203" pitchFamily="34" charset="0"/>
            </a:endParaRPr>
          </a:p>
        </p:txBody>
      </p:sp>
      <p:sp>
        <p:nvSpPr>
          <p:cNvPr id="12" name="Title 2">
            <a:extLst>
              <a:ext uri="{FF2B5EF4-FFF2-40B4-BE49-F238E27FC236}">
                <a16:creationId xmlns:a16="http://schemas.microsoft.com/office/drawing/2014/main" id="{36E83F0B-F90E-B78D-749E-DC99CDC80011}"/>
              </a:ext>
            </a:extLst>
          </p:cNvPr>
          <p:cNvSpPr txBox="1">
            <a:spLocks/>
          </p:cNvSpPr>
          <p:nvPr/>
        </p:nvSpPr>
        <p:spPr>
          <a:xfrm>
            <a:off x="422168" y="4661942"/>
            <a:ext cx="8324593" cy="215444"/>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ALI, acute limb ischemia, CV, cardiovascular; MI, myocardial infraction </a:t>
            </a:r>
          </a:p>
        </p:txBody>
      </p:sp>
    </p:spTree>
    <p:extLst>
      <p:ext uri="{BB962C8B-B14F-4D97-AF65-F5344CB8AC3E}">
        <p14:creationId xmlns:p14="http://schemas.microsoft.com/office/powerpoint/2010/main" val="286766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C96F6265-D0B8-3A66-C01B-AD37CCCD856B}"/>
              </a:ext>
            </a:extLst>
          </p:cNvPr>
          <p:cNvSpPr txBox="1">
            <a:spLocks/>
          </p:cNvSpPr>
          <p:nvPr/>
        </p:nvSpPr>
        <p:spPr>
          <a:xfrm>
            <a:off x="457200" y="260234"/>
            <a:ext cx="8229600" cy="546884"/>
          </a:xfrm>
        </p:spPr>
        <p:txBody>
          <a:bodyPr/>
          <a:lstStyle>
            <a:lvl1pPr marL="342891" indent="-342891" algn="l" defTabSz="457189" rtl="0" eaLnBrk="1" latinLnBrk="0" hangingPunct="1">
              <a:spcBef>
                <a:spcPct val="20000"/>
              </a:spcBef>
              <a:buFont typeface="Arial"/>
              <a:buChar char="•"/>
              <a:defRPr sz="3200" kern="1200">
                <a:solidFill>
                  <a:srgbClr val="DA0000"/>
                </a:solidFill>
                <a:latin typeface="Mulish Light" pitchFamily="2" charset="0"/>
                <a:ea typeface="+mn-ea"/>
                <a:cs typeface="Arial" panose="020B0604020202020204" pitchFamily="34" charset="0"/>
              </a:defRPr>
            </a:lvl1pPr>
            <a:lvl2pPr marL="742932" indent="-285744" algn="l" defTabSz="457189" rtl="0" eaLnBrk="1" latinLnBrk="0" hangingPunct="1">
              <a:spcBef>
                <a:spcPct val="20000"/>
              </a:spcBef>
              <a:buFont typeface="Arial"/>
              <a:buChar char="–"/>
              <a:defRPr sz="2800" kern="1200">
                <a:solidFill>
                  <a:schemeClr val="tx1"/>
                </a:solidFill>
                <a:latin typeface="Mulish Light" pitchFamily="2" charset="0"/>
                <a:ea typeface="+mn-ea"/>
                <a:cs typeface="Arial" panose="020B0604020202020204" pitchFamily="34" charset="0"/>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ulish Light" pitchFamily="2" charset="0"/>
                <a:ea typeface="+mn-ea"/>
                <a:cs typeface="Arial" panose="020B0604020202020204" pitchFamily="34" charset="0"/>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pic>
        <p:nvPicPr>
          <p:cNvPr id="12" name="Content Placeholder 4" descr="Chart, line chart&#10;&#10;Description automatically generated">
            <a:extLst>
              <a:ext uri="{FF2B5EF4-FFF2-40B4-BE49-F238E27FC236}">
                <a16:creationId xmlns:a16="http://schemas.microsoft.com/office/drawing/2014/main" id="{F00729AF-1907-79E1-C13F-14F9084040E2}"/>
              </a:ext>
            </a:extLst>
          </p:cNvPr>
          <p:cNvPicPr>
            <a:picLocks noChangeAspect="1"/>
          </p:cNvPicPr>
          <p:nvPr/>
        </p:nvPicPr>
        <p:blipFill rotWithShape="1">
          <a:blip r:embed="rId3">
            <a:extLst>
              <a:ext uri="{28A0092B-C50C-407E-A947-70E740481C1C}">
                <a14:useLocalDpi xmlns:a14="http://schemas.microsoft.com/office/drawing/2010/main" val="0"/>
              </a:ext>
            </a:extLst>
          </a:blip>
          <a:srcRect t="2129" b="-1415"/>
          <a:stretch/>
        </p:blipFill>
        <p:spPr>
          <a:xfrm>
            <a:off x="803759" y="884068"/>
            <a:ext cx="7254735" cy="3587641"/>
          </a:xfrm>
          <a:prstGeom prst="rect">
            <a:avLst/>
          </a:prstGeom>
        </p:spPr>
      </p:pic>
      <p:sp>
        <p:nvSpPr>
          <p:cNvPr id="16" name="TextBox 15">
            <a:extLst>
              <a:ext uri="{FF2B5EF4-FFF2-40B4-BE49-F238E27FC236}">
                <a16:creationId xmlns:a16="http://schemas.microsoft.com/office/drawing/2014/main" id="{59D4C2ED-57B2-FE8E-AB35-CAFC321A28B3}"/>
              </a:ext>
            </a:extLst>
          </p:cNvPr>
          <p:cNvSpPr txBox="1"/>
          <p:nvPr/>
        </p:nvSpPr>
        <p:spPr>
          <a:xfrm>
            <a:off x="5729182" y="884068"/>
            <a:ext cx="2948243" cy="253916"/>
          </a:xfrm>
          <a:prstGeom prst="rect">
            <a:avLst/>
          </a:prstGeom>
          <a:noFill/>
          <a:ln>
            <a:solidFill>
              <a:schemeClr val="accent1">
                <a:shade val="95000"/>
                <a:satMod val="105000"/>
              </a:schemeClr>
            </a:solidFill>
          </a:ln>
        </p:spPr>
        <p:txBody>
          <a:bodyPr wrap="none" rtlCol="0">
            <a:spAutoFit/>
          </a:bodyPr>
          <a:lstStyle/>
          <a:p>
            <a:r>
              <a:rPr lang="en-US" sz="1050" b="1" i="1" dirty="0">
                <a:solidFill>
                  <a:srgbClr val="00B2A9"/>
                </a:solidFill>
                <a:latin typeface="Gill Sans MT" panose="020B0502020104020203" pitchFamily="34" charset="0"/>
              </a:rPr>
              <a:t>90% of those on clopidogrel were endovascular</a:t>
            </a:r>
          </a:p>
        </p:txBody>
      </p:sp>
      <p:sp>
        <p:nvSpPr>
          <p:cNvPr id="17" name="TextBox 16">
            <a:extLst>
              <a:ext uri="{FF2B5EF4-FFF2-40B4-BE49-F238E27FC236}">
                <a16:creationId xmlns:a16="http://schemas.microsoft.com/office/drawing/2014/main" id="{28238183-1554-AFE4-2036-06C2BA668423}"/>
              </a:ext>
            </a:extLst>
          </p:cNvPr>
          <p:cNvSpPr txBox="1"/>
          <p:nvPr/>
        </p:nvSpPr>
        <p:spPr>
          <a:xfrm>
            <a:off x="457200" y="4719102"/>
            <a:ext cx="5818051" cy="215444"/>
          </a:xfrm>
          <a:prstGeom prst="rect">
            <a:avLst/>
          </a:prstGeom>
          <a:noFill/>
        </p:spPr>
        <p:txBody>
          <a:bodyPr wrap="square" rtlCol="0">
            <a:spAutoFit/>
          </a:bodyPr>
          <a:lstStyle/>
          <a:p>
            <a:r>
              <a:rPr lang="en-CA" sz="800" dirty="0">
                <a:solidFill>
                  <a:schemeClr val="bg1">
                    <a:lumMod val="65000"/>
                  </a:schemeClr>
                </a:solidFill>
                <a:effectLst/>
                <a:latin typeface="Gill Sans MT" panose="020B0502020104020203" pitchFamily="34" charset="0"/>
              </a:rPr>
              <a:t>Hiatt et al. </a:t>
            </a:r>
            <a:r>
              <a:rPr lang="en-CA" sz="800" b="0" i="1" dirty="0">
                <a:solidFill>
                  <a:schemeClr val="bg1">
                    <a:lumMod val="65000"/>
                  </a:schemeClr>
                </a:solidFill>
                <a:effectLst/>
                <a:latin typeface="Gill Sans MT" panose="020B0502020104020203" pitchFamily="34" charset="0"/>
              </a:rPr>
              <a:t>Circulation</a:t>
            </a:r>
            <a:r>
              <a:rPr lang="en-CA" sz="800" b="0" i="0" dirty="0">
                <a:solidFill>
                  <a:schemeClr val="bg1">
                    <a:lumMod val="65000"/>
                  </a:schemeClr>
                </a:solidFill>
                <a:effectLst/>
                <a:latin typeface="Gill Sans MT" panose="020B0502020104020203" pitchFamily="34" charset="0"/>
              </a:rPr>
              <a:t> (2020): 2219-2230</a:t>
            </a:r>
            <a:endParaRPr lang="en-US" sz="800" i="1" dirty="0">
              <a:solidFill>
                <a:schemeClr val="bg1">
                  <a:lumMod val="65000"/>
                </a:schemeClr>
              </a:solidFill>
              <a:latin typeface="Gill Sans MT" panose="020B0502020104020203" pitchFamily="34" charset="0"/>
            </a:endParaRPr>
          </a:p>
        </p:txBody>
      </p:sp>
      <p:sp>
        <p:nvSpPr>
          <p:cNvPr id="11" name="Content Placeholder 1">
            <a:extLst>
              <a:ext uri="{FF2B5EF4-FFF2-40B4-BE49-F238E27FC236}">
                <a16:creationId xmlns:a16="http://schemas.microsoft.com/office/drawing/2014/main" id="{634CED7E-D8AE-C93D-9BE1-D80CEA5301DA}"/>
              </a:ext>
            </a:extLst>
          </p:cNvPr>
          <p:cNvSpPr txBox="1">
            <a:spLocks/>
          </p:cNvSpPr>
          <p:nvPr/>
        </p:nvSpPr>
        <p:spPr>
          <a:xfrm>
            <a:off x="540327" y="365938"/>
            <a:ext cx="8229600" cy="546884"/>
          </a:xfrm>
        </p:spPr>
        <p:txBody>
          <a:bodyPr/>
          <a:lstStyle>
            <a:lvl1pPr marL="342891" indent="-342891" algn="l" defTabSz="457189" rtl="0" eaLnBrk="1" latinLnBrk="0" hangingPunct="1">
              <a:spcBef>
                <a:spcPct val="20000"/>
              </a:spcBef>
              <a:buFont typeface="Arial"/>
              <a:buChar char="•"/>
              <a:defRPr sz="3200" kern="1200">
                <a:solidFill>
                  <a:srgbClr val="DA0000"/>
                </a:solidFill>
                <a:latin typeface="Mulish Light" pitchFamily="2" charset="0"/>
                <a:ea typeface="+mn-ea"/>
                <a:cs typeface="Arial" panose="020B0604020202020204" pitchFamily="34" charset="0"/>
              </a:defRPr>
            </a:lvl1pPr>
            <a:lvl2pPr marL="742932" indent="-285744" algn="l" defTabSz="457189" rtl="0" eaLnBrk="1" latinLnBrk="0" hangingPunct="1">
              <a:spcBef>
                <a:spcPct val="20000"/>
              </a:spcBef>
              <a:buFont typeface="Arial"/>
              <a:buChar char="–"/>
              <a:defRPr sz="2800" kern="1200">
                <a:solidFill>
                  <a:schemeClr val="tx1"/>
                </a:solidFill>
                <a:latin typeface="Mulish Light" pitchFamily="2" charset="0"/>
                <a:ea typeface="+mn-ea"/>
                <a:cs typeface="Arial" panose="020B0604020202020204" pitchFamily="34" charset="0"/>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ulish Light" pitchFamily="2" charset="0"/>
                <a:ea typeface="+mn-ea"/>
                <a:cs typeface="Arial" panose="020B0604020202020204" pitchFamily="34" charset="0"/>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1"/>
                </a:solidFill>
                <a:latin typeface="Gill Sans MT" panose="020B0502020104020203" pitchFamily="34" charset="77"/>
              </a:rPr>
              <a:t>AFTER REVASCULARIZATION </a:t>
            </a:r>
            <a:r>
              <a:rPr lang="en-US" sz="2000" dirty="0">
                <a:solidFill>
                  <a:schemeClr val="tx1"/>
                </a:solidFill>
                <a:latin typeface="Gill Sans MT" panose="020B0502020104020203" pitchFamily="34" charset="77"/>
              </a:rPr>
              <a:t>– </a:t>
            </a:r>
            <a:r>
              <a:rPr lang="en-US" sz="2000" b="1" i="1" dirty="0">
                <a:solidFill>
                  <a:srgbClr val="00B2A9"/>
                </a:solidFill>
                <a:latin typeface="Gill Sans MT" panose="020B0502020104020203" pitchFamily="34" charset="77"/>
              </a:rPr>
              <a:t>TRIPLE THERAPY?</a:t>
            </a:r>
          </a:p>
        </p:txBody>
      </p:sp>
    </p:spTree>
    <p:extLst>
      <p:ext uri="{BB962C8B-B14F-4D97-AF65-F5344CB8AC3E}">
        <p14:creationId xmlns:p14="http://schemas.microsoft.com/office/powerpoint/2010/main" val="7503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84E41BA-BBD9-F646-BA5B-EC44DBA30FB8}"/>
              </a:ext>
            </a:extLst>
          </p:cNvPr>
          <p:cNvGraphicFramePr>
            <a:graphicFrameLocks/>
          </p:cNvGraphicFramePr>
          <p:nvPr>
            <p:extLst>
              <p:ext uri="{D42A27DB-BD31-4B8C-83A1-F6EECF244321}">
                <p14:modId xmlns:p14="http://schemas.microsoft.com/office/powerpoint/2010/main" val="2140310601"/>
              </p:ext>
            </p:extLst>
          </p:nvPr>
        </p:nvGraphicFramePr>
        <p:xfrm>
          <a:off x="999751" y="934616"/>
          <a:ext cx="7310752"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B31B815-027D-E643-8F32-DA13AF2225AC}"/>
              </a:ext>
            </a:extLst>
          </p:cNvPr>
          <p:cNvSpPr txBox="1"/>
          <p:nvPr/>
        </p:nvSpPr>
        <p:spPr>
          <a:xfrm>
            <a:off x="7727555" y="4734156"/>
            <a:ext cx="1462260" cy="230832"/>
          </a:xfrm>
          <a:prstGeom prst="rect">
            <a:avLst/>
          </a:prstGeom>
          <a:noFill/>
        </p:spPr>
        <p:txBody>
          <a:bodyPr wrap="none" rtlCol="0">
            <a:spAutoFit/>
          </a:bodyPr>
          <a:lstStyle/>
          <a:p>
            <a:r>
              <a:rPr lang="en-CA" sz="900" dirty="0">
                <a:solidFill>
                  <a:schemeClr val="bg1"/>
                </a:solidFill>
              </a:rPr>
              <a:t>Hiatt et al. Circulation 2020</a:t>
            </a:r>
            <a:endParaRPr lang="en-US" sz="900" dirty="0">
              <a:solidFill>
                <a:schemeClr val="bg1"/>
              </a:solidFill>
            </a:endParaRPr>
          </a:p>
        </p:txBody>
      </p:sp>
      <p:sp>
        <p:nvSpPr>
          <p:cNvPr id="11" name="Content Placeholder 1">
            <a:extLst>
              <a:ext uri="{FF2B5EF4-FFF2-40B4-BE49-F238E27FC236}">
                <a16:creationId xmlns:a16="http://schemas.microsoft.com/office/drawing/2014/main" id="{05C33FD0-23B8-698A-8403-25B4AE46F91B}"/>
              </a:ext>
            </a:extLst>
          </p:cNvPr>
          <p:cNvSpPr txBox="1">
            <a:spLocks/>
          </p:cNvSpPr>
          <p:nvPr/>
        </p:nvSpPr>
        <p:spPr>
          <a:xfrm>
            <a:off x="540327" y="365938"/>
            <a:ext cx="8229600" cy="546884"/>
          </a:xfrm>
        </p:spPr>
        <p:txBody>
          <a:bodyPr/>
          <a:lstStyle>
            <a:lvl1pPr marL="342891" indent="-342891" algn="l" defTabSz="457189" rtl="0" eaLnBrk="1" latinLnBrk="0" hangingPunct="1">
              <a:spcBef>
                <a:spcPct val="20000"/>
              </a:spcBef>
              <a:buFont typeface="Arial"/>
              <a:buChar char="•"/>
              <a:defRPr sz="3200" kern="1200">
                <a:solidFill>
                  <a:srgbClr val="DA0000"/>
                </a:solidFill>
                <a:latin typeface="Mulish Light" pitchFamily="2" charset="0"/>
                <a:ea typeface="+mn-ea"/>
                <a:cs typeface="Arial" panose="020B0604020202020204" pitchFamily="34" charset="0"/>
              </a:defRPr>
            </a:lvl1pPr>
            <a:lvl2pPr marL="742932" indent="-285744" algn="l" defTabSz="457189" rtl="0" eaLnBrk="1" latinLnBrk="0" hangingPunct="1">
              <a:spcBef>
                <a:spcPct val="20000"/>
              </a:spcBef>
              <a:buFont typeface="Arial"/>
              <a:buChar char="–"/>
              <a:defRPr sz="2800" kern="1200">
                <a:solidFill>
                  <a:schemeClr val="tx1"/>
                </a:solidFill>
                <a:latin typeface="Mulish Light" pitchFamily="2" charset="0"/>
                <a:ea typeface="+mn-ea"/>
                <a:cs typeface="Arial" panose="020B0604020202020204" pitchFamily="34" charset="0"/>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ulish Light" pitchFamily="2" charset="0"/>
                <a:ea typeface="+mn-ea"/>
                <a:cs typeface="Arial" panose="020B0604020202020204" pitchFamily="34" charset="0"/>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1"/>
                </a:solidFill>
                <a:latin typeface="Gill Sans MT" panose="020B0502020104020203" pitchFamily="34" charset="77"/>
              </a:rPr>
              <a:t>AFTER REVASCULARIZATION </a:t>
            </a:r>
            <a:r>
              <a:rPr lang="en-US" sz="2000" dirty="0">
                <a:solidFill>
                  <a:schemeClr val="tx1"/>
                </a:solidFill>
                <a:latin typeface="Gill Sans MT" panose="020B0502020104020203" pitchFamily="34" charset="77"/>
              </a:rPr>
              <a:t>– </a:t>
            </a:r>
            <a:r>
              <a:rPr lang="en-US" sz="2000" b="1" i="1" dirty="0">
                <a:solidFill>
                  <a:srgbClr val="00B2A9"/>
                </a:solidFill>
                <a:latin typeface="Gill Sans MT" panose="020B0502020104020203" pitchFamily="34" charset="77"/>
              </a:rPr>
              <a:t>TRIPLE THERAPY?</a:t>
            </a:r>
          </a:p>
        </p:txBody>
      </p:sp>
      <p:sp>
        <p:nvSpPr>
          <p:cNvPr id="14" name="TextBox 13">
            <a:extLst>
              <a:ext uri="{FF2B5EF4-FFF2-40B4-BE49-F238E27FC236}">
                <a16:creationId xmlns:a16="http://schemas.microsoft.com/office/drawing/2014/main" id="{2374C0C2-7E5A-E6B0-1C4A-61BE0D3D9E28}"/>
              </a:ext>
            </a:extLst>
          </p:cNvPr>
          <p:cNvSpPr txBox="1"/>
          <p:nvPr/>
        </p:nvSpPr>
        <p:spPr>
          <a:xfrm>
            <a:off x="457200" y="4915848"/>
            <a:ext cx="5818051" cy="215444"/>
          </a:xfrm>
          <a:prstGeom prst="rect">
            <a:avLst/>
          </a:prstGeom>
          <a:noFill/>
        </p:spPr>
        <p:txBody>
          <a:bodyPr wrap="square" rtlCol="0">
            <a:spAutoFit/>
          </a:bodyPr>
          <a:lstStyle/>
          <a:p>
            <a:r>
              <a:rPr lang="en-CA" sz="800" dirty="0">
                <a:solidFill>
                  <a:schemeClr val="bg1">
                    <a:lumMod val="65000"/>
                  </a:schemeClr>
                </a:solidFill>
                <a:effectLst/>
                <a:latin typeface="Gill Sans MT" panose="020B0502020104020203" pitchFamily="34" charset="0"/>
              </a:rPr>
              <a:t>Hiatt et al. </a:t>
            </a:r>
            <a:r>
              <a:rPr lang="en-CA" sz="800" b="0" i="1" dirty="0">
                <a:solidFill>
                  <a:schemeClr val="bg1">
                    <a:lumMod val="65000"/>
                  </a:schemeClr>
                </a:solidFill>
                <a:effectLst/>
                <a:latin typeface="Gill Sans MT" panose="020B0502020104020203" pitchFamily="34" charset="0"/>
              </a:rPr>
              <a:t>Circulation</a:t>
            </a:r>
            <a:r>
              <a:rPr lang="en-CA" sz="800" b="0" i="0" dirty="0">
                <a:solidFill>
                  <a:schemeClr val="bg1">
                    <a:lumMod val="65000"/>
                  </a:schemeClr>
                </a:solidFill>
                <a:effectLst/>
                <a:latin typeface="Gill Sans MT" panose="020B0502020104020203" pitchFamily="34" charset="0"/>
              </a:rPr>
              <a:t> (2020): 2219-2230</a:t>
            </a:r>
            <a:endParaRPr lang="en-US" sz="800" i="1" dirty="0">
              <a:solidFill>
                <a:schemeClr val="bg1">
                  <a:lumMod val="65000"/>
                </a:schemeClr>
              </a:solidFill>
              <a:latin typeface="Gill Sans MT" panose="020B0502020104020203" pitchFamily="34" charset="0"/>
            </a:endParaRPr>
          </a:p>
        </p:txBody>
      </p:sp>
      <p:sp>
        <p:nvSpPr>
          <p:cNvPr id="15" name="Title 2">
            <a:extLst>
              <a:ext uri="{FF2B5EF4-FFF2-40B4-BE49-F238E27FC236}">
                <a16:creationId xmlns:a16="http://schemas.microsoft.com/office/drawing/2014/main" id="{DA4929E6-2FA7-315C-B974-65AD98EA16C6}"/>
              </a:ext>
            </a:extLst>
          </p:cNvPr>
          <p:cNvSpPr txBox="1">
            <a:spLocks/>
          </p:cNvSpPr>
          <p:nvPr/>
        </p:nvSpPr>
        <p:spPr>
          <a:xfrm>
            <a:off x="422168" y="4661941"/>
            <a:ext cx="8324593" cy="81070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ISTH, International Society on Thrombosis and Haemostasias</a:t>
            </a:r>
          </a:p>
        </p:txBody>
      </p:sp>
    </p:spTree>
    <p:extLst>
      <p:ext uri="{BB962C8B-B14F-4D97-AF65-F5344CB8AC3E}">
        <p14:creationId xmlns:p14="http://schemas.microsoft.com/office/powerpoint/2010/main" val="3750595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85787" y="369461"/>
            <a:ext cx="8229600" cy="546884"/>
          </a:xfrm>
        </p:spPr>
        <p:txBody>
          <a:bodyPr/>
          <a:lstStyle/>
          <a:p>
            <a:r>
              <a:rPr lang="en-US" sz="2000"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585787" y="916345"/>
            <a:ext cx="8229600" cy="3220940"/>
          </a:xfrm>
        </p:spPr>
        <p:txBody>
          <a:bodyPr/>
          <a:lstStyle/>
          <a:p>
            <a:r>
              <a:rPr lang="en-US" sz="1800" dirty="0"/>
              <a:t>During this section, participants will identify the optimal antithrombotic therapy for:</a:t>
            </a:r>
          </a:p>
          <a:p>
            <a:endParaRPr lang="en-US" sz="1800" dirty="0"/>
          </a:p>
          <a:p>
            <a:pPr marL="342900" indent="-342900">
              <a:buFont typeface="+mj-lt"/>
              <a:buAutoNum type="arabicPeriod" startAt="2"/>
            </a:pPr>
            <a:r>
              <a:rPr lang="en-US" sz="1800" dirty="0"/>
              <a:t>Patients undergoing elective peripheral revascularization</a:t>
            </a:r>
          </a:p>
          <a:p>
            <a:pPr marL="684213" indent="-342900">
              <a:buFont typeface="Arial" panose="020B0604020202020204" pitchFamily="34" charset="0"/>
              <a:buChar char="•"/>
            </a:pPr>
            <a:r>
              <a:rPr lang="en-US" sz="1800" b="1" dirty="0"/>
              <a:t>RECOMMENDATION 25:  </a:t>
            </a:r>
            <a:r>
              <a:rPr lang="en-US" sz="1800" dirty="0"/>
              <a:t>We </a:t>
            </a:r>
            <a:r>
              <a:rPr lang="en-US" sz="1800" dirty="0">
                <a:latin typeface="Gill Sans MT" panose="020B0502020104020203" pitchFamily="34" charset="77"/>
              </a:rPr>
              <a:t>recommend treatment with </a:t>
            </a:r>
            <a:r>
              <a:rPr lang="en-US" sz="1800" b="1" i="1" dirty="0">
                <a:solidFill>
                  <a:srgbClr val="00B2A9"/>
                </a:solidFill>
                <a:latin typeface="Gill Sans MT" panose="020B0502020104020203" pitchFamily="34" charset="77"/>
              </a:rPr>
              <a:t>aspirin (80-100mg daily) and rivaroxaban 2.5mg BID in combination</a:t>
            </a:r>
            <a:r>
              <a:rPr lang="en-US" sz="1800" dirty="0">
                <a:latin typeface="Gill Sans MT" panose="020B0502020104020203" pitchFamily="34" charset="77"/>
              </a:rPr>
              <a:t> </a:t>
            </a:r>
            <a:r>
              <a:rPr lang="en-CA" sz="1800" b="1" i="0" dirty="0">
                <a:solidFill>
                  <a:schemeClr val="accent2"/>
                </a:solidFill>
                <a:effectLst/>
                <a:latin typeface="Gill Sans MT" panose="020B0502020104020203" pitchFamily="34" charset="77"/>
              </a:rPr>
              <a:t>with or without short-term clopidogrel</a:t>
            </a:r>
            <a:r>
              <a:rPr lang="en-CA" sz="1800" i="0" dirty="0">
                <a:solidFill>
                  <a:srgbClr val="272727"/>
                </a:solidFill>
                <a:effectLst/>
                <a:latin typeface="Gill Sans MT" panose="020B0502020104020203" pitchFamily="34" charset="77"/>
              </a:rPr>
              <a:t> </a:t>
            </a:r>
            <a:r>
              <a:rPr lang="en-CA" sz="1800" b="1" i="0" dirty="0">
                <a:solidFill>
                  <a:schemeClr val="accent2"/>
                </a:solidFill>
                <a:effectLst/>
                <a:latin typeface="Gill Sans MT" panose="020B0502020104020203" pitchFamily="34" charset="77"/>
              </a:rPr>
              <a:t>use</a:t>
            </a:r>
            <a:r>
              <a:rPr lang="en-CA" sz="1800" i="0" dirty="0">
                <a:solidFill>
                  <a:srgbClr val="272727"/>
                </a:solidFill>
                <a:effectLst/>
                <a:latin typeface="Gill Sans MT" panose="020B0502020104020203" pitchFamily="34" charset="77"/>
              </a:rPr>
              <a:t> after elective endovascular revascularization</a:t>
            </a:r>
            <a:endParaRPr lang="en-US" sz="1800" i="1" dirty="0">
              <a:solidFill>
                <a:schemeClr val="accent1"/>
              </a:solidFill>
              <a:latin typeface="Gill Sans MT" panose="020B0502020104020203" pitchFamily="34" charset="77"/>
            </a:endParaRPr>
          </a:p>
          <a:p>
            <a:pPr marL="684213" indent="-342900">
              <a:buFont typeface="Arial" panose="020B0604020202020204" pitchFamily="34" charset="0"/>
              <a:buChar char="•"/>
            </a:pPr>
            <a:endParaRPr lang="en-US" sz="1200" b="1" dirty="0"/>
          </a:p>
          <a:p>
            <a:pPr marL="684213" indent="-342900">
              <a:buFont typeface="Arial" panose="020B0604020202020204" pitchFamily="34" charset="0"/>
              <a:buChar char="•"/>
            </a:pPr>
            <a:r>
              <a:rPr lang="en-US" sz="1800" b="1" dirty="0"/>
              <a:t>RECOMMENDATION 26: </a:t>
            </a:r>
            <a:r>
              <a:rPr lang="en-US" sz="1800" dirty="0"/>
              <a:t>We </a:t>
            </a:r>
            <a:r>
              <a:rPr lang="en-US" sz="1800" dirty="0">
                <a:latin typeface="Gill Sans MT" panose="020B0502020104020203" pitchFamily="34" charset="77"/>
              </a:rPr>
              <a:t>recommend treatment with </a:t>
            </a:r>
            <a:r>
              <a:rPr lang="en-US" sz="1800" b="1" i="1" dirty="0">
                <a:solidFill>
                  <a:srgbClr val="00B2A9"/>
                </a:solidFill>
                <a:latin typeface="Gill Sans MT" panose="020B0502020104020203" pitchFamily="34" charset="77"/>
              </a:rPr>
              <a:t>aspirin (80-100mg daily) and rivaroxaban 2.5mg BID in combination</a:t>
            </a:r>
            <a:r>
              <a:rPr lang="en-US" sz="1800" b="1" i="1" dirty="0">
                <a:solidFill>
                  <a:schemeClr val="accent1"/>
                </a:solidFill>
                <a:latin typeface="Gill Sans MT" panose="020B0502020104020203" pitchFamily="34" charset="77"/>
              </a:rPr>
              <a:t> </a:t>
            </a:r>
            <a:r>
              <a:rPr lang="en-CA" sz="1800" i="0" dirty="0">
                <a:solidFill>
                  <a:srgbClr val="272727"/>
                </a:solidFill>
                <a:effectLst/>
                <a:latin typeface="Gill Sans MT" panose="020B0502020104020203" pitchFamily="34" charset="77"/>
              </a:rPr>
              <a:t>after elective open revascularization</a:t>
            </a:r>
            <a:endParaRPr lang="en-US" sz="1800" b="1" i="1" dirty="0">
              <a:solidFill>
                <a:schemeClr val="accent1"/>
              </a:solidFill>
            </a:endParaRPr>
          </a:p>
          <a:p>
            <a:endParaRPr lang="en-US" sz="1800" dirty="0"/>
          </a:p>
          <a:p>
            <a:endParaRPr lang="en-US" sz="1800" dirty="0"/>
          </a:p>
          <a:p>
            <a:endParaRPr lang="en-US" sz="1800" dirty="0"/>
          </a:p>
        </p:txBody>
      </p:sp>
    </p:spTree>
    <p:extLst>
      <p:ext uri="{BB962C8B-B14F-4D97-AF65-F5344CB8AC3E}">
        <p14:creationId xmlns:p14="http://schemas.microsoft.com/office/powerpoint/2010/main" val="1488239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331805-5A1A-0941-9141-BDDBC8B07065}"/>
              </a:ext>
            </a:extLst>
          </p:cNvPr>
          <p:cNvSpPr>
            <a:spLocks noGrp="1"/>
          </p:cNvSpPr>
          <p:nvPr>
            <p:ph idx="1"/>
          </p:nvPr>
        </p:nvSpPr>
        <p:spPr>
          <a:xfrm>
            <a:off x="457200" y="910378"/>
            <a:ext cx="4215286" cy="546884"/>
          </a:xfrm>
        </p:spPr>
        <p:txBody>
          <a:bodyPr/>
          <a:lstStyle/>
          <a:p>
            <a:pPr marL="592921" indent="-285750">
              <a:buFont typeface="Arial" panose="020B0604020202020204" pitchFamily="34" charset="0"/>
              <a:buChar char="•"/>
            </a:pPr>
            <a:r>
              <a:rPr lang="en-US" sz="1800" dirty="0">
                <a:solidFill>
                  <a:schemeClr val="tx1"/>
                </a:solidFill>
                <a:latin typeface="Gill Sans MT" panose="020B0502020104020203" pitchFamily="34" charset="77"/>
              </a:rPr>
              <a:t>CANALISE-1</a:t>
            </a:r>
          </a:p>
          <a:p>
            <a:pPr marL="752400" lvl="1" indent="-160735">
              <a:buFont typeface="Courier New" charset="0"/>
              <a:buChar char="o"/>
            </a:pPr>
            <a:r>
              <a:rPr lang="en-US" sz="1350" dirty="0">
                <a:solidFill>
                  <a:schemeClr val="tx1"/>
                </a:solidFill>
                <a:latin typeface="Gill Sans MT" panose="020B0502020104020203" pitchFamily="34" charset="77"/>
              </a:rPr>
              <a:t>Audit of antithrombotics prescribed following urgent/emergent revascularization</a:t>
            </a:r>
          </a:p>
          <a:p>
            <a:pPr marL="867947" lvl="1" indent="-160735">
              <a:buFont typeface="Courier New" charset="0"/>
              <a:buChar char="o"/>
            </a:pPr>
            <a:endParaRPr lang="en-US" sz="1400" dirty="0">
              <a:latin typeface="Gill Sans MT" panose="020B0502020104020203" pitchFamily="34" charset="77"/>
            </a:endParaRPr>
          </a:p>
          <a:p>
            <a:pPr marL="592921" indent="-285750">
              <a:buFont typeface="Arial" panose="020B0604020202020204" pitchFamily="34" charset="0"/>
              <a:buChar char="•"/>
            </a:pPr>
            <a:r>
              <a:rPr lang="en-US" sz="1800" dirty="0">
                <a:solidFill>
                  <a:schemeClr val="tx1"/>
                </a:solidFill>
                <a:latin typeface="Gill Sans MT" panose="020B0502020104020203" pitchFamily="34" charset="77"/>
              </a:rPr>
              <a:t>CANALISE Survey</a:t>
            </a:r>
          </a:p>
          <a:p>
            <a:pPr marL="753647" lvl="1" indent="-160735">
              <a:buFont typeface="Courier New" charset="0"/>
              <a:buChar char="o"/>
            </a:pPr>
            <a:r>
              <a:rPr lang="en-US" sz="1350" dirty="0">
                <a:latin typeface="Gill Sans MT" panose="020B0502020104020203" pitchFamily="34" charset="77"/>
              </a:rPr>
              <a:t>Survey of Canadian Vascular Surgeons</a:t>
            </a:r>
          </a:p>
          <a:p>
            <a:pPr marL="753647" lvl="1" indent="-160735">
              <a:buFont typeface="Courier New" charset="0"/>
              <a:buChar char="o"/>
            </a:pPr>
            <a:r>
              <a:rPr lang="en-US" sz="1350" dirty="0">
                <a:latin typeface="Gill Sans MT" panose="020B0502020104020203" pitchFamily="34" charset="77"/>
              </a:rPr>
              <a:t>66% with &gt;10 years of practice</a:t>
            </a:r>
          </a:p>
          <a:p>
            <a:pPr marL="467906" indent="-160735">
              <a:buFont typeface="Courier New" charset="0"/>
              <a:buChar char="o"/>
            </a:pPr>
            <a:endParaRPr lang="en-US" sz="1800" dirty="0">
              <a:solidFill>
                <a:schemeClr val="tx1"/>
              </a:solidFill>
              <a:latin typeface="Gill Sans MT" panose="020B0502020104020203" pitchFamily="34" charset="77"/>
            </a:endParaRPr>
          </a:p>
          <a:p>
            <a:pPr marL="592921" indent="-285750">
              <a:buFont typeface="Arial" panose="020B0604020202020204" pitchFamily="34" charset="0"/>
              <a:buChar char="•"/>
            </a:pPr>
            <a:r>
              <a:rPr lang="en-US" sz="1800" dirty="0">
                <a:solidFill>
                  <a:schemeClr val="tx1"/>
                </a:solidFill>
                <a:latin typeface="Gill Sans MT" panose="020B0502020104020203" pitchFamily="34" charset="77"/>
              </a:rPr>
              <a:t>What therapy options are considered when concerned re: risk of re-thrombosis?</a:t>
            </a:r>
          </a:p>
          <a:p>
            <a:pPr marL="996553" lvl="2" indent="-160735">
              <a:buFont typeface="Courier New" charset="0"/>
              <a:buChar char="o"/>
            </a:pPr>
            <a:r>
              <a:rPr lang="en-US" sz="1350" b="1" i="1" dirty="0">
                <a:solidFill>
                  <a:srgbClr val="00B2A9"/>
                </a:solidFill>
                <a:latin typeface="Gill Sans MT" panose="020B0502020104020203" pitchFamily="34" charset="77"/>
              </a:rPr>
              <a:t>#1: ASA and full dose anticoagulation</a:t>
            </a:r>
          </a:p>
          <a:p>
            <a:pPr marL="996553" lvl="2" indent="-160735">
              <a:buFont typeface="Courier New" charset="0"/>
              <a:buChar char="o"/>
            </a:pPr>
            <a:r>
              <a:rPr lang="en-US" sz="1350" dirty="0">
                <a:solidFill>
                  <a:schemeClr val="tx1"/>
                </a:solidFill>
                <a:latin typeface="Gill Sans MT" panose="020B0502020104020203" pitchFamily="34" charset="77"/>
              </a:rPr>
              <a:t>#2: DAPT</a:t>
            </a:r>
          </a:p>
        </p:txBody>
      </p:sp>
      <p:sp>
        <p:nvSpPr>
          <p:cNvPr id="8" name="Content Placeholder 1">
            <a:extLst>
              <a:ext uri="{FF2B5EF4-FFF2-40B4-BE49-F238E27FC236}">
                <a16:creationId xmlns:a16="http://schemas.microsoft.com/office/drawing/2014/main" id="{C96F6265-D0B8-3A66-C01B-AD37CCCD856B}"/>
              </a:ext>
            </a:extLst>
          </p:cNvPr>
          <p:cNvSpPr txBox="1">
            <a:spLocks/>
          </p:cNvSpPr>
          <p:nvPr/>
        </p:nvSpPr>
        <p:spPr>
          <a:xfrm>
            <a:off x="457200" y="260234"/>
            <a:ext cx="8229600" cy="546884"/>
          </a:xfrm>
        </p:spPr>
        <p:txBody>
          <a:bodyPr/>
          <a:lstStyle>
            <a:lvl1pPr marL="342891" indent="-342891" algn="l" defTabSz="457189" rtl="0" eaLnBrk="1" latinLnBrk="0" hangingPunct="1">
              <a:spcBef>
                <a:spcPct val="20000"/>
              </a:spcBef>
              <a:buFont typeface="Arial"/>
              <a:buChar char="•"/>
              <a:defRPr sz="3200" kern="1200">
                <a:solidFill>
                  <a:srgbClr val="DA0000"/>
                </a:solidFill>
                <a:latin typeface="Mulish Light" pitchFamily="2" charset="0"/>
                <a:ea typeface="+mn-ea"/>
                <a:cs typeface="Arial" panose="020B0604020202020204" pitchFamily="34" charset="0"/>
              </a:defRPr>
            </a:lvl1pPr>
            <a:lvl2pPr marL="742932" indent="-285744" algn="l" defTabSz="457189" rtl="0" eaLnBrk="1" latinLnBrk="0" hangingPunct="1">
              <a:spcBef>
                <a:spcPct val="20000"/>
              </a:spcBef>
              <a:buFont typeface="Arial"/>
              <a:buChar char="–"/>
              <a:defRPr sz="2800" kern="1200">
                <a:solidFill>
                  <a:schemeClr val="tx1"/>
                </a:solidFill>
                <a:latin typeface="Mulish Light" pitchFamily="2" charset="0"/>
                <a:ea typeface="+mn-ea"/>
                <a:cs typeface="Arial" panose="020B0604020202020204" pitchFamily="34" charset="0"/>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ulish Light" pitchFamily="2" charset="0"/>
                <a:ea typeface="+mn-ea"/>
                <a:cs typeface="Arial" panose="020B0604020202020204" pitchFamily="34" charset="0"/>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ulish Light" pitchFamily="2"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4" name="Rectangle 3">
            <a:extLst>
              <a:ext uri="{FF2B5EF4-FFF2-40B4-BE49-F238E27FC236}">
                <a16:creationId xmlns:a16="http://schemas.microsoft.com/office/drawing/2014/main" id="{6B037552-15C8-4D49-DC5E-EFA4C13FA0AE}"/>
              </a:ext>
            </a:extLst>
          </p:cNvPr>
          <p:cNvSpPr/>
          <p:nvPr/>
        </p:nvSpPr>
        <p:spPr>
          <a:xfrm>
            <a:off x="5221218" y="1194729"/>
            <a:ext cx="3304903" cy="923330"/>
          </a:xfrm>
          <a:prstGeom prst="rect">
            <a:avLst/>
          </a:prstGeom>
        </p:spPr>
        <p:txBody>
          <a:bodyPr wrap="square">
            <a:spAutoFit/>
          </a:bodyPr>
          <a:lstStyle/>
          <a:p>
            <a:pPr algn="ctr"/>
            <a:r>
              <a:rPr lang="en-CA" i="1" dirty="0">
                <a:latin typeface="Gill Sans MT" panose="020B0502020104020203" pitchFamily="34" charset="0"/>
              </a:rPr>
              <a:t>Antithrombotics at Discharge Following Urgent/Emergent Revascularization</a:t>
            </a:r>
          </a:p>
        </p:txBody>
      </p:sp>
      <p:pic>
        <p:nvPicPr>
          <p:cNvPr id="5" name="Content Placeholder 4">
            <a:extLst>
              <a:ext uri="{FF2B5EF4-FFF2-40B4-BE49-F238E27FC236}">
                <a16:creationId xmlns:a16="http://schemas.microsoft.com/office/drawing/2014/main" id="{78FBDC22-5912-F9E8-6EC0-2B373121F95E}"/>
              </a:ext>
            </a:extLst>
          </p:cNvPr>
          <p:cNvPicPr>
            <a:picLocks noChangeAspect="1"/>
          </p:cNvPicPr>
          <p:nvPr/>
        </p:nvPicPr>
        <p:blipFill rotWithShape="1">
          <a:blip r:embed="rId3"/>
          <a:srcRect t="84053"/>
          <a:stretch/>
        </p:blipFill>
        <p:spPr>
          <a:xfrm>
            <a:off x="3998677" y="3943630"/>
            <a:ext cx="5749984" cy="384094"/>
          </a:xfrm>
          <a:prstGeom prst="rect">
            <a:avLst/>
          </a:prstGeom>
        </p:spPr>
      </p:pic>
      <p:pic>
        <p:nvPicPr>
          <p:cNvPr id="6" name="Picture 5" descr="Chart, pie chart&#10;&#10;Description automatically generated">
            <a:extLst>
              <a:ext uri="{FF2B5EF4-FFF2-40B4-BE49-F238E27FC236}">
                <a16:creationId xmlns:a16="http://schemas.microsoft.com/office/drawing/2014/main" id="{3FB84AEA-229E-9F88-6BF7-DA0B3921AE9D}"/>
              </a:ext>
            </a:extLst>
          </p:cNvPr>
          <p:cNvPicPr>
            <a:picLocks noChangeAspect="1"/>
          </p:cNvPicPr>
          <p:nvPr/>
        </p:nvPicPr>
        <p:blipFill rotWithShape="1">
          <a:blip r:embed="rId4"/>
          <a:srcRect t="1786"/>
          <a:stretch/>
        </p:blipFill>
        <p:spPr>
          <a:xfrm>
            <a:off x="5912539" y="2194924"/>
            <a:ext cx="1758053" cy="1577862"/>
          </a:xfrm>
          <a:prstGeom prst="rect">
            <a:avLst/>
          </a:prstGeom>
        </p:spPr>
      </p:pic>
      <p:pic>
        <p:nvPicPr>
          <p:cNvPr id="7" name="Picture 6">
            <a:extLst>
              <a:ext uri="{FF2B5EF4-FFF2-40B4-BE49-F238E27FC236}">
                <a16:creationId xmlns:a16="http://schemas.microsoft.com/office/drawing/2014/main" id="{172FEBF1-9F8F-B771-F9F1-FFAE39591829}"/>
              </a:ext>
            </a:extLst>
          </p:cNvPr>
          <p:cNvPicPr>
            <a:picLocks noChangeAspect="1"/>
          </p:cNvPicPr>
          <p:nvPr/>
        </p:nvPicPr>
        <p:blipFill>
          <a:blip r:embed="rId5"/>
          <a:stretch>
            <a:fillRect/>
          </a:stretch>
        </p:blipFill>
        <p:spPr>
          <a:xfrm>
            <a:off x="4572000" y="2114913"/>
            <a:ext cx="4215286" cy="1296144"/>
          </a:xfrm>
          <a:prstGeom prst="rect">
            <a:avLst/>
          </a:prstGeom>
        </p:spPr>
      </p:pic>
      <p:sp>
        <p:nvSpPr>
          <p:cNvPr id="12" name="TextBox 11">
            <a:extLst>
              <a:ext uri="{FF2B5EF4-FFF2-40B4-BE49-F238E27FC236}">
                <a16:creationId xmlns:a16="http://schemas.microsoft.com/office/drawing/2014/main" id="{AA98390C-E8FA-1787-E6AF-BD75C2BEA58F}"/>
              </a:ext>
            </a:extLst>
          </p:cNvPr>
          <p:cNvSpPr txBox="1"/>
          <p:nvPr/>
        </p:nvSpPr>
        <p:spPr>
          <a:xfrm>
            <a:off x="585787" y="4753834"/>
            <a:ext cx="5818051" cy="215444"/>
          </a:xfrm>
          <a:prstGeom prst="rect">
            <a:avLst/>
          </a:prstGeom>
          <a:noFill/>
        </p:spPr>
        <p:txBody>
          <a:bodyPr wrap="square" rtlCol="0">
            <a:spAutoFit/>
          </a:bodyPr>
          <a:lstStyle/>
          <a:p>
            <a:r>
              <a:rPr lang="en-CA" sz="800" dirty="0">
                <a:solidFill>
                  <a:schemeClr val="bg1">
                    <a:lumMod val="65000"/>
                  </a:schemeClr>
                </a:solidFill>
                <a:effectLst/>
                <a:latin typeface="Gill Sans MT" panose="020B0502020104020203" pitchFamily="34" charset="0"/>
              </a:rPr>
              <a:t>1) Kaplovitch et al. </a:t>
            </a:r>
            <a:r>
              <a:rPr lang="en-CA" sz="800" i="1" dirty="0">
                <a:solidFill>
                  <a:schemeClr val="bg1">
                    <a:lumMod val="65000"/>
                  </a:schemeClr>
                </a:solidFill>
                <a:effectLst/>
                <a:latin typeface="Gill Sans MT" panose="020B0502020104020203" pitchFamily="34" charset="0"/>
              </a:rPr>
              <a:t>CJC open </a:t>
            </a:r>
            <a:r>
              <a:rPr lang="en-CA" sz="800" b="0" i="0" dirty="0">
                <a:solidFill>
                  <a:schemeClr val="bg1">
                    <a:lumMod val="65000"/>
                  </a:schemeClr>
                </a:solidFill>
                <a:effectLst/>
                <a:latin typeface="Gill Sans MT" panose="020B0502020104020203" pitchFamily="34" charset="0"/>
              </a:rPr>
              <a:t>(2021): 1325-1332; 2) McClure et al. </a:t>
            </a:r>
            <a:r>
              <a:rPr lang="en-CA" sz="800" b="0" i="1" dirty="0">
                <a:solidFill>
                  <a:schemeClr val="bg1">
                    <a:lumMod val="65000"/>
                  </a:schemeClr>
                </a:solidFill>
                <a:effectLst/>
                <a:latin typeface="Gill Sans MT" panose="020B0502020104020203" pitchFamily="34" charset="0"/>
              </a:rPr>
              <a:t>CJC </a:t>
            </a:r>
            <a:r>
              <a:rPr lang="en-CA" sz="800" b="0" i="0" dirty="0">
                <a:solidFill>
                  <a:schemeClr val="bg1">
                    <a:lumMod val="65000"/>
                  </a:schemeClr>
                </a:solidFill>
                <a:effectLst/>
                <a:latin typeface="Gill Sans MT" panose="020B0502020104020203" pitchFamily="34" charset="0"/>
              </a:rPr>
              <a:t>(2021): 504-507</a:t>
            </a:r>
            <a:endParaRPr lang="en-US" sz="800" i="1" dirty="0">
              <a:solidFill>
                <a:schemeClr val="bg1">
                  <a:lumMod val="65000"/>
                </a:schemeClr>
              </a:solidFill>
              <a:latin typeface="Gill Sans MT" panose="020B0502020104020203" pitchFamily="34" charset="0"/>
            </a:endParaRPr>
          </a:p>
        </p:txBody>
      </p:sp>
      <p:sp>
        <p:nvSpPr>
          <p:cNvPr id="15" name="Content Placeholder 1">
            <a:extLst>
              <a:ext uri="{FF2B5EF4-FFF2-40B4-BE49-F238E27FC236}">
                <a16:creationId xmlns:a16="http://schemas.microsoft.com/office/drawing/2014/main" id="{A241EE06-7681-DD7E-5C4C-C176D6544E84}"/>
              </a:ext>
            </a:extLst>
          </p:cNvPr>
          <p:cNvSpPr txBox="1">
            <a:spLocks/>
          </p:cNvSpPr>
          <p:nvPr/>
        </p:nvSpPr>
        <p:spPr>
          <a:xfrm>
            <a:off x="585787" y="369461"/>
            <a:ext cx="8229600" cy="546884"/>
          </a:xfrm>
          <a:prstGeom prst="rect">
            <a:avLst/>
          </a:prstGeom>
        </p:spPr>
        <p:txBody>
          <a:bodyPr/>
          <a:lstStyle>
            <a:lvl1pPr marL="0" indent="0" algn="l" defTabSz="457189" rtl="0" eaLnBrk="1" latinLnBrk="0" hangingPunct="1">
              <a:spcBef>
                <a:spcPct val="20000"/>
              </a:spcBef>
              <a:buFont typeface="Arial"/>
              <a:buNone/>
              <a:defRPr sz="2800" b="1"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URGENT/EMERGENT REVASC – </a:t>
            </a:r>
            <a:r>
              <a:rPr lang="en-US" sz="2000" i="1" dirty="0">
                <a:solidFill>
                  <a:srgbClr val="00B2A9"/>
                </a:solidFill>
              </a:rPr>
              <a:t>PAUCITY OF EVIDENCE </a:t>
            </a:r>
            <a:endParaRPr lang="en-US" sz="2000" dirty="0">
              <a:solidFill>
                <a:srgbClr val="00B2A9"/>
              </a:solidFill>
            </a:endParaRPr>
          </a:p>
        </p:txBody>
      </p:sp>
      <p:sp>
        <p:nvSpPr>
          <p:cNvPr id="10" name="TextBox 9">
            <a:extLst>
              <a:ext uri="{FF2B5EF4-FFF2-40B4-BE49-F238E27FC236}">
                <a16:creationId xmlns:a16="http://schemas.microsoft.com/office/drawing/2014/main" id="{522C784E-052D-6247-CB83-28B018C670A4}"/>
              </a:ext>
            </a:extLst>
          </p:cNvPr>
          <p:cNvSpPr txBox="1"/>
          <p:nvPr/>
        </p:nvSpPr>
        <p:spPr>
          <a:xfrm>
            <a:off x="699539" y="4068708"/>
            <a:ext cx="3972947" cy="369332"/>
          </a:xfrm>
          <a:prstGeom prst="rect">
            <a:avLst/>
          </a:prstGeom>
          <a:solidFill>
            <a:srgbClr val="B3E8E2"/>
          </a:solidFill>
          <a:ln>
            <a:solidFill>
              <a:srgbClr val="00B2A9"/>
            </a:solidFill>
          </a:ln>
        </p:spPr>
        <p:txBody>
          <a:bodyPr wrap="square" rtlCol="0">
            <a:spAutoFit/>
          </a:bodyPr>
          <a:lstStyle/>
          <a:p>
            <a:r>
              <a:rPr lang="en-US" b="1" dirty="0"/>
              <a:t>What about a VOYAGER-PAD Strategy??</a:t>
            </a:r>
          </a:p>
        </p:txBody>
      </p:sp>
    </p:spTree>
    <p:extLst>
      <p:ext uri="{BB962C8B-B14F-4D97-AF65-F5344CB8AC3E}">
        <p14:creationId xmlns:p14="http://schemas.microsoft.com/office/powerpoint/2010/main" val="131597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85787" y="369461"/>
            <a:ext cx="8229600" cy="546884"/>
          </a:xfrm>
        </p:spPr>
        <p:txBody>
          <a:bodyPr/>
          <a:lstStyle/>
          <a:p>
            <a:r>
              <a:rPr lang="en-US" sz="2000"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585787" y="916345"/>
            <a:ext cx="8229600" cy="546884"/>
          </a:xfrm>
        </p:spPr>
        <p:txBody>
          <a:bodyPr/>
          <a:lstStyle/>
          <a:p>
            <a:r>
              <a:rPr lang="en-US" sz="1800" dirty="0"/>
              <a:t>During this section, participants will identify the optimal antithrombotic therapy for:</a:t>
            </a:r>
          </a:p>
          <a:p>
            <a:endParaRPr lang="en-US" sz="1800" dirty="0"/>
          </a:p>
          <a:p>
            <a:pPr marL="342900" indent="-342900">
              <a:buFont typeface="+mj-lt"/>
              <a:buAutoNum type="arabicPeriod" startAt="3"/>
            </a:pPr>
            <a:r>
              <a:rPr lang="en-US" sz="1800" dirty="0"/>
              <a:t>Patients requiring urgent/emergent revascularization</a:t>
            </a:r>
          </a:p>
          <a:p>
            <a:pPr marL="684213" indent="-342900">
              <a:buFont typeface="Arial" panose="020B0604020202020204" pitchFamily="34" charset="0"/>
              <a:buChar char="•"/>
            </a:pPr>
            <a:r>
              <a:rPr lang="en-US" sz="1800" b="1" dirty="0"/>
              <a:t>RECOMMENDATION 29:  </a:t>
            </a:r>
            <a:r>
              <a:rPr lang="en-US" sz="1800" dirty="0"/>
              <a:t>After urgent/emergent revascularization, we </a:t>
            </a:r>
            <a:r>
              <a:rPr lang="en-US" sz="1800" dirty="0">
                <a:latin typeface="Gill Sans MT" panose="020B0502020104020203" pitchFamily="34" charset="77"/>
              </a:rPr>
              <a:t>recommend treatment with any of </a:t>
            </a:r>
          </a:p>
          <a:p>
            <a:pPr marL="684213" lvl="1" indent="-342900">
              <a:buFont typeface="+mj-lt"/>
              <a:buAutoNum type="alphaLcParenR"/>
            </a:pPr>
            <a:r>
              <a:rPr lang="en-CA" sz="1800" i="1" dirty="0">
                <a:solidFill>
                  <a:srgbClr val="00B2A9"/>
                </a:solidFill>
                <a:latin typeface="Gill Sans MT" panose="020B0502020104020203" pitchFamily="34" charset="77"/>
              </a:rPr>
              <a:t>F</a:t>
            </a:r>
            <a:r>
              <a:rPr lang="en-CA" sz="1800" i="1" dirty="0">
                <a:solidFill>
                  <a:srgbClr val="00B2A9"/>
                </a:solidFill>
                <a:effectLst/>
                <a:latin typeface="Gill Sans MT" panose="020B0502020104020203" pitchFamily="34" charset="77"/>
              </a:rPr>
              <a:t>ull-dose anticoagulation in combination with single antiplatelet therapy</a:t>
            </a:r>
            <a:endParaRPr lang="en-US" sz="1800" i="1" dirty="0">
              <a:solidFill>
                <a:srgbClr val="00B2A9"/>
              </a:solidFill>
              <a:latin typeface="Gill Sans MT" panose="020B0502020104020203" pitchFamily="34" charset="77"/>
            </a:endParaRPr>
          </a:p>
          <a:p>
            <a:pPr marL="684213" lvl="1" indent="-342900">
              <a:buFont typeface="+mj-lt"/>
              <a:buAutoNum type="alphaLcParenR"/>
            </a:pPr>
            <a:r>
              <a:rPr lang="en-CA" sz="1800" i="1" dirty="0">
                <a:solidFill>
                  <a:srgbClr val="00B2A9"/>
                </a:solidFill>
                <a:latin typeface="Gill Sans MT" panose="020B0502020104020203" pitchFamily="34" charset="77"/>
              </a:rPr>
              <a:t>R</a:t>
            </a:r>
            <a:r>
              <a:rPr lang="en-CA" sz="1800" i="1" dirty="0">
                <a:solidFill>
                  <a:srgbClr val="00B2A9"/>
                </a:solidFill>
                <a:effectLst/>
                <a:latin typeface="Gill Sans MT" panose="020B0502020104020203" pitchFamily="34" charset="77"/>
              </a:rPr>
              <a:t>ivaroxaban 2.5 mg twice daily in combination with aspirin, with or without short-term use of clopidogrel </a:t>
            </a:r>
            <a:endParaRPr lang="en-US" sz="1800" i="1" dirty="0">
              <a:solidFill>
                <a:srgbClr val="00B2A9"/>
              </a:solidFill>
              <a:effectLst/>
              <a:latin typeface="Gill Sans MT" panose="020B0502020104020203" pitchFamily="34" charset="77"/>
            </a:endParaRPr>
          </a:p>
          <a:p>
            <a:pPr marL="684213" lvl="1" indent="-342900">
              <a:buFont typeface="+mj-lt"/>
              <a:buAutoNum type="alphaLcParenR"/>
            </a:pPr>
            <a:r>
              <a:rPr lang="en-US" sz="1800" i="1" dirty="0">
                <a:solidFill>
                  <a:srgbClr val="00B2A9"/>
                </a:solidFill>
                <a:latin typeface="Gill Sans MT" panose="020B0502020104020203" pitchFamily="34" charset="77"/>
              </a:rPr>
              <a:t>Dual antiplatelet therapy</a:t>
            </a:r>
          </a:p>
          <a:p>
            <a:pPr marL="684213" indent="-342900">
              <a:buFont typeface="Arial" panose="020B0604020202020204" pitchFamily="34" charset="0"/>
              <a:buChar char="•"/>
            </a:pPr>
            <a:endParaRPr lang="en-US" sz="1100" dirty="0">
              <a:latin typeface="Gill Sans MT" panose="020B0502020104020203" pitchFamily="34" charset="77"/>
            </a:endParaRPr>
          </a:p>
          <a:p>
            <a:pPr marL="684213" indent="-342900">
              <a:buFont typeface="Arial" panose="020B0604020202020204" pitchFamily="34" charset="0"/>
              <a:buChar char="•"/>
            </a:pPr>
            <a:r>
              <a:rPr lang="en-US" sz="1800" b="1" i="1" dirty="0">
                <a:solidFill>
                  <a:schemeClr val="accent2"/>
                </a:solidFill>
                <a:latin typeface="Gill Sans MT" panose="020B0502020104020203" pitchFamily="34" charset="77"/>
              </a:rPr>
              <a:t>MORE EVIDENCE NEEDED</a:t>
            </a:r>
          </a:p>
          <a:p>
            <a:pPr marL="514350" indent="-514350">
              <a:buFont typeface="+mj-lt"/>
              <a:buAutoNum type="alphaLcParenR"/>
            </a:pPr>
            <a:endParaRPr lang="en-US" sz="500" i="1" dirty="0">
              <a:solidFill>
                <a:schemeClr val="accent1"/>
              </a:solidFill>
              <a:latin typeface="Gill Sans MT" panose="020B0502020104020203" pitchFamily="34" charset="77"/>
            </a:endParaRPr>
          </a:p>
        </p:txBody>
      </p:sp>
    </p:spTree>
    <p:extLst>
      <p:ext uri="{BB962C8B-B14F-4D97-AF65-F5344CB8AC3E}">
        <p14:creationId xmlns:p14="http://schemas.microsoft.com/office/powerpoint/2010/main" val="766750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AE26DF-A09C-A730-0F04-A213AC938107}"/>
              </a:ext>
            </a:extLst>
          </p:cNvPr>
          <p:cNvSpPr/>
          <p:nvPr/>
        </p:nvSpPr>
        <p:spPr>
          <a:xfrm>
            <a:off x="4918509" y="2855625"/>
            <a:ext cx="1225116" cy="1370471"/>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C4885F-4683-22DA-3B97-A5D1EC7BCCE9}"/>
              </a:ext>
            </a:extLst>
          </p:cNvPr>
          <p:cNvSpPr/>
          <p:nvPr/>
        </p:nvSpPr>
        <p:spPr>
          <a:xfrm>
            <a:off x="4918511" y="1119623"/>
            <a:ext cx="1178717" cy="1377946"/>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E6169D-8B45-C0C3-E6AD-EB785E375361}"/>
              </a:ext>
            </a:extLst>
          </p:cNvPr>
          <p:cNvSpPr/>
          <p:nvPr/>
        </p:nvSpPr>
        <p:spPr>
          <a:xfrm>
            <a:off x="621505" y="2858404"/>
            <a:ext cx="1178716" cy="1340842"/>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C6F3A5-E3F9-1A37-8E62-750E553C71E6}"/>
              </a:ext>
            </a:extLst>
          </p:cNvPr>
          <p:cNvSpPr/>
          <p:nvPr/>
        </p:nvSpPr>
        <p:spPr>
          <a:xfrm>
            <a:off x="621506" y="1139977"/>
            <a:ext cx="1178717" cy="1383121"/>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92933" y="461534"/>
            <a:ext cx="8229600" cy="546884"/>
          </a:xfrm>
        </p:spPr>
        <p:txBody>
          <a:bodyPr/>
          <a:lstStyle/>
          <a:p>
            <a:pPr marL="0" indent="0">
              <a:buNone/>
            </a:pPr>
            <a:r>
              <a:rPr lang="en-US" sz="2400" dirty="0"/>
              <a:t>PANELIST</a:t>
            </a:r>
            <a:endParaRPr lang="en-US" sz="2400" dirty="0">
              <a:solidFill>
                <a:schemeClr val="tx1"/>
              </a:solidFill>
              <a:latin typeface="Gill Sans MT" panose="020B0502020104020203" pitchFamily="34" charset="0"/>
            </a:endParaRPr>
          </a:p>
        </p:txBody>
      </p:sp>
      <p:sp>
        <p:nvSpPr>
          <p:cNvPr id="14" name="Content Placeholder 3">
            <a:extLst>
              <a:ext uri="{FF2B5EF4-FFF2-40B4-BE49-F238E27FC236}">
                <a16:creationId xmlns:a16="http://schemas.microsoft.com/office/drawing/2014/main" id="{49CD8917-0F0C-6A30-27AB-0146E88FFE97}"/>
              </a:ext>
            </a:extLst>
          </p:cNvPr>
          <p:cNvSpPr>
            <a:spLocks noGrp="1"/>
          </p:cNvSpPr>
          <p:nvPr>
            <p:ph idx="10"/>
          </p:nvPr>
        </p:nvSpPr>
        <p:spPr>
          <a:xfrm>
            <a:off x="1933628" y="1182256"/>
            <a:ext cx="2291860" cy="731378"/>
          </a:xfrm>
        </p:spPr>
        <p:txBody>
          <a:bodyPr/>
          <a:lstStyle/>
          <a:p>
            <a:r>
              <a:rPr lang="en-US" sz="1400" b="1" dirty="0">
                <a:solidFill>
                  <a:srgbClr val="00B2A9"/>
                </a:solidFill>
              </a:rPr>
              <a:t>Dr.  Eric Kaplovitch</a:t>
            </a:r>
          </a:p>
          <a:p>
            <a:r>
              <a:rPr lang="en-US" sz="1050" b="1" dirty="0"/>
              <a:t>MD, FRCPC</a:t>
            </a:r>
          </a:p>
          <a:p>
            <a:pPr>
              <a:spcBef>
                <a:spcPts val="0"/>
              </a:spcBef>
            </a:pPr>
            <a:r>
              <a:rPr lang="en-US" sz="1050" dirty="0"/>
              <a:t>Internal Medicine, Thrombosis and Vascular Medicine</a:t>
            </a:r>
          </a:p>
          <a:p>
            <a:pPr>
              <a:spcBef>
                <a:spcPts val="0"/>
              </a:spcBef>
            </a:pPr>
            <a:r>
              <a:rPr lang="en-US" sz="1050" dirty="0"/>
              <a:t>University Health Network / Sinai Health System</a:t>
            </a:r>
          </a:p>
          <a:p>
            <a:pPr>
              <a:spcBef>
                <a:spcPts val="0"/>
              </a:spcBef>
            </a:pPr>
            <a:r>
              <a:rPr lang="en-US" sz="1050" dirty="0"/>
              <a:t>University of Toronto</a:t>
            </a:r>
          </a:p>
          <a:p>
            <a:endParaRPr lang="en-US" sz="1200" b="1" dirty="0"/>
          </a:p>
        </p:txBody>
      </p:sp>
      <p:sp>
        <p:nvSpPr>
          <p:cNvPr id="15" name="Content Placeholder 3">
            <a:extLst>
              <a:ext uri="{FF2B5EF4-FFF2-40B4-BE49-F238E27FC236}">
                <a16:creationId xmlns:a16="http://schemas.microsoft.com/office/drawing/2014/main" id="{8761A72D-EE4F-3E7C-D8B3-7D737A5D71FB}"/>
              </a:ext>
            </a:extLst>
          </p:cNvPr>
          <p:cNvSpPr txBox="1">
            <a:spLocks/>
          </p:cNvSpPr>
          <p:nvPr/>
        </p:nvSpPr>
        <p:spPr>
          <a:xfrm>
            <a:off x="6252640" y="1051008"/>
            <a:ext cx="2727054" cy="731378"/>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Hassan Mir</a:t>
            </a:r>
          </a:p>
          <a:p>
            <a:r>
              <a:rPr lang="en-US" sz="1050" b="1" dirty="0"/>
              <a:t>MD, FRCPC</a:t>
            </a:r>
          </a:p>
          <a:p>
            <a:pPr>
              <a:spcBef>
                <a:spcPts val="0"/>
              </a:spcBef>
            </a:pPr>
            <a:r>
              <a:rPr lang="en-US" sz="1050" dirty="0"/>
              <a:t>Cardiology and Echocardiography</a:t>
            </a:r>
          </a:p>
          <a:p>
            <a:pPr>
              <a:spcBef>
                <a:spcPts val="0"/>
              </a:spcBef>
            </a:pPr>
            <a:r>
              <a:rPr lang="en-US" sz="1050" dirty="0"/>
              <a:t>Division of Cardiology and Division of Cardiac Prevention &amp; Rehabilitation</a:t>
            </a:r>
          </a:p>
          <a:p>
            <a:pPr>
              <a:spcBef>
                <a:spcPts val="0"/>
              </a:spcBef>
            </a:pPr>
            <a:r>
              <a:rPr lang="en-US" sz="1050" dirty="0"/>
              <a:t>Assistant Professor, Department of Medicine</a:t>
            </a:r>
          </a:p>
          <a:p>
            <a:pPr>
              <a:spcBef>
                <a:spcPts val="0"/>
              </a:spcBef>
            </a:pPr>
            <a:r>
              <a:rPr lang="en-US" sz="1050" dirty="0"/>
              <a:t>University of Ottawa Heart Institute, University of Ottawa</a:t>
            </a:r>
          </a:p>
          <a:p>
            <a:endParaRPr lang="en-US" sz="1200" b="1" dirty="0"/>
          </a:p>
        </p:txBody>
      </p:sp>
      <p:sp>
        <p:nvSpPr>
          <p:cNvPr id="16" name="Content Placeholder 3">
            <a:extLst>
              <a:ext uri="{FF2B5EF4-FFF2-40B4-BE49-F238E27FC236}">
                <a16:creationId xmlns:a16="http://schemas.microsoft.com/office/drawing/2014/main" id="{5D970ED8-3972-8310-0DBD-6968DBACA5B4}"/>
              </a:ext>
            </a:extLst>
          </p:cNvPr>
          <p:cNvSpPr txBox="1">
            <a:spLocks/>
          </p:cNvSpPr>
          <p:nvPr/>
        </p:nvSpPr>
        <p:spPr>
          <a:xfrm>
            <a:off x="1933628" y="2778137"/>
            <a:ext cx="2638372" cy="731378"/>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G B John Mancini</a:t>
            </a:r>
          </a:p>
          <a:p>
            <a:r>
              <a:rPr lang="en-US" sz="1050" b="1" dirty="0"/>
              <a:t>MD, FRCPC</a:t>
            </a:r>
          </a:p>
          <a:p>
            <a:r>
              <a:rPr lang="en-US" sz="1050" dirty="0"/>
              <a:t>Professor of Medicine</a:t>
            </a:r>
          </a:p>
          <a:p>
            <a:r>
              <a:rPr lang="en-US" sz="1050" dirty="0"/>
              <a:t>University of British Columbia </a:t>
            </a:r>
          </a:p>
          <a:p>
            <a:r>
              <a:rPr lang="en-US" sz="1050" dirty="0"/>
              <a:t>Centre for Cardiovascular Innovation</a:t>
            </a:r>
            <a:endParaRPr lang="en-US" sz="1200" dirty="0"/>
          </a:p>
        </p:txBody>
      </p:sp>
      <p:sp>
        <p:nvSpPr>
          <p:cNvPr id="20" name="Content Placeholder 3">
            <a:extLst>
              <a:ext uri="{FF2B5EF4-FFF2-40B4-BE49-F238E27FC236}">
                <a16:creationId xmlns:a16="http://schemas.microsoft.com/office/drawing/2014/main" id="{E8CF0CB2-A57B-98A3-9F25-5636161936A6}"/>
              </a:ext>
            </a:extLst>
          </p:cNvPr>
          <p:cNvSpPr txBox="1">
            <a:spLocks/>
          </p:cNvSpPr>
          <p:nvPr/>
        </p:nvSpPr>
        <p:spPr>
          <a:xfrm>
            <a:off x="6252640" y="2909347"/>
            <a:ext cx="2834214" cy="731378"/>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Darryl Wan</a:t>
            </a:r>
          </a:p>
          <a:p>
            <a:r>
              <a:rPr lang="en-US" sz="1050" b="1" dirty="0"/>
              <a:t>MD, FRCPC</a:t>
            </a:r>
          </a:p>
          <a:p>
            <a:r>
              <a:rPr lang="en-US" sz="1050" dirty="0"/>
              <a:t>Cardiology and Vascular Medicine</a:t>
            </a:r>
          </a:p>
          <a:p>
            <a:r>
              <a:rPr lang="en-US" sz="1050" dirty="0"/>
              <a:t>University of British Columbia</a:t>
            </a:r>
          </a:p>
        </p:txBody>
      </p:sp>
      <p:pic>
        <p:nvPicPr>
          <p:cNvPr id="3" name="Picture 2">
            <a:extLst>
              <a:ext uri="{FF2B5EF4-FFF2-40B4-BE49-F238E27FC236}">
                <a16:creationId xmlns:a16="http://schemas.microsoft.com/office/drawing/2014/main" id="{B7D9DEBF-AEE0-AEE0-A4F4-BF543035D0E2}"/>
              </a:ext>
            </a:extLst>
          </p:cNvPr>
          <p:cNvPicPr>
            <a:picLocks noChangeAspect="1"/>
          </p:cNvPicPr>
          <p:nvPr/>
        </p:nvPicPr>
        <p:blipFill rotWithShape="1">
          <a:blip r:embed="rId2">
            <a:extLst>
              <a:ext uri="{28A0092B-C50C-407E-A947-70E740481C1C}">
                <a14:useLocalDpi xmlns:a14="http://schemas.microsoft.com/office/drawing/2010/main" val="0"/>
              </a:ext>
            </a:extLst>
          </a:blip>
          <a:srcRect l="9820" t="12621" r="13555" b="22872"/>
          <a:stretch/>
        </p:blipFill>
        <p:spPr>
          <a:xfrm>
            <a:off x="692343" y="2854480"/>
            <a:ext cx="1068030" cy="1348689"/>
          </a:xfrm>
          <a:prstGeom prst="rect">
            <a:avLst/>
          </a:prstGeom>
        </p:spPr>
      </p:pic>
      <p:pic>
        <p:nvPicPr>
          <p:cNvPr id="5" name="Picture 4" descr="A person wearing a white coat&#10;&#10;Description automatically generated with medium confidence">
            <a:extLst>
              <a:ext uri="{FF2B5EF4-FFF2-40B4-BE49-F238E27FC236}">
                <a16:creationId xmlns:a16="http://schemas.microsoft.com/office/drawing/2014/main" id="{4BFA5B67-CF03-DEA3-0AAB-10A6C0FF1491}"/>
              </a:ext>
            </a:extLst>
          </p:cNvPr>
          <p:cNvPicPr>
            <a:picLocks noChangeAspect="1"/>
          </p:cNvPicPr>
          <p:nvPr/>
        </p:nvPicPr>
        <p:blipFill rotWithShape="1">
          <a:blip r:embed="rId3"/>
          <a:srcRect l="17605" t="6866" r="11489"/>
          <a:stretch/>
        </p:blipFill>
        <p:spPr>
          <a:xfrm>
            <a:off x="5005884" y="1119623"/>
            <a:ext cx="1053015" cy="1383121"/>
          </a:xfrm>
          <a:prstGeom prst="rect">
            <a:avLst/>
          </a:prstGeom>
        </p:spPr>
      </p:pic>
      <p:pic>
        <p:nvPicPr>
          <p:cNvPr id="7" name="Picture 6" descr="A person wearing glasses&#10;&#10;Description automatically generated with medium confidence">
            <a:extLst>
              <a:ext uri="{FF2B5EF4-FFF2-40B4-BE49-F238E27FC236}">
                <a16:creationId xmlns:a16="http://schemas.microsoft.com/office/drawing/2014/main" id="{72188E83-5645-271A-9B46-889E4855CE02}"/>
              </a:ext>
            </a:extLst>
          </p:cNvPr>
          <p:cNvPicPr>
            <a:picLocks noChangeAspect="1"/>
          </p:cNvPicPr>
          <p:nvPr/>
        </p:nvPicPr>
        <p:blipFill>
          <a:blip r:embed="rId4"/>
          <a:stretch>
            <a:fillRect/>
          </a:stretch>
        </p:blipFill>
        <p:spPr>
          <a:xfrm>
            <a:off x="4987483" y="2858461"/>
            <a:ext cx="1103605" cy="1377946"/>
          </a:xfrm>
          <a:prstGeom prst="rect">
            <a:avLst/>
          </a:prstGeom>
        </p:spPr>
      </p:pic>
      <p:pic>
        <p:nvPicPr>
          <p:cNvPr id="1027" name="Picture 1" descr="Image">
            <a:extLst>
              <a:ext uri="{FF2B5EF4-FFF2-40B4-BE49-F238E27FC236}">
                <a16:creationId xmlns:a16="http://schemas.microsoft.com/office/drawing/2014/main" id="{C0265A44-138B-439A-5445-707F9A7E6B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567" r="10797"/>
          <a:stretch/>
        </p:blipFill>
        <p:spPr bwMode="auto">
          <a:xfrm>
            <a:off x="696760" y="1148827"/>
            <a:ext cx="1028206" cy="139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962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85787" y="365165"/>
            <a:ext cx="8229600" cy="546884"/>
          </a:xfrm>
        </p:spPr>
        <p:txBody>
          <a:bodyPr/>
          <a:lstStyle/>
          <a:p>
            <a:r>
              <a:rPr lang="en-US" sz="2000"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585787" y="912049"/>
            <a:ext cx="8229600" cy="546884"/>
          </a:xfrm>
        </p:spPr>
        <p:txBody>
          <a:bodyPr/>
          <a:lstStyle/>
          <a:p>
            <a:r>
              <a:rPr lang="en-US" sz="1800" dirty="0"/>
              <a:t>During this section, participants will identify the optimal antithrombotic therapy for:</a:t>
            </a:r>
          </a:p>
          <a:p>
            <a:endParaRPr lang="en-US" sz="1800" dirty="0"/>
          </a:p>
          <a:p>
            <a:pPr marL="457200" indent="-457200">
              <a:buFont typeface="+mj-lt"/>
              <a:buAutoNum type="arabicPeriod"/>
            </a:pPr>
            <a:r>
              <a:rPr lang="en-US" sz="1800" dirty="0"/>
              <a:t>Patients with symptomatic stable PAD </a:t>
            </a:r>
          </a:p>
          <a:p>
            <a:pPr marL="719138" lvl="1" indent="-257175">
              <a:buFont typeface="Arial" panose="020B0604020202020204" pitchFamily="34" charset="0"/>
              <a:buChar char="•"/>
            </a:pPr>
            <a:r>
              <a:rPr lang="en-US" sz="1400" i="1" dirty="0">
                <a:solidFill>
                  <a:schemeClr val="accent2"/>
                </a:solidFill>
                <a:latin typeface="Gill Sans MT" panose="020B0502020104020203" pitchFamily="34" charset="77"/>
              </a:rPr>
              <a:t>ASA + rivaroxaban 2.5 BID for patients </a:t>
            </a:r>
            <a:r>
              <a:rPr lang="en-US" sz="1400" b="1" i="1" dirty="0">
                <a:solidFill>
                  <a:schemeClr val="accent2"/>
                </a:solidFill>
                <a:latin typeface="Gill Sans MT" panose="020B0502020104020203" pitchFamily="34" charset="77"/>
              </a:rPr>
              <a:t>with</a:t>
            </a:r>
            <a:r>
              <a:rPr lang="en-US" sz="1400" i="1" dirty="0">
                <a:solidFill>
                  <a:schemeClr val="accent2"/>
                </a:solidFill>
                <a:latin typeface="Gill Sans MT" panose="020B0502020104020203" pitchFamily="34" charset="77"/>
              </a:rPr>
              <a:t> HRCM and/or HRLP and at low bleeding risk</a:t>
            </a:r>
          </a:p>
          <a:p>
            <a:pPr marL="719138" lvl="1" indent="-257175">
              <a:buFont typeface="Arial" panose="020B0604020202020204" pitchFamily="34" charset="0"/>
              <a:buChar char="•"/>
            </a:pPr>
            <a:r>
              <a:rPr lang="en-US" sz="1400" b="1" u="sng" dirty="0">
                <a:solidFill>
                  <a:srgbClr val="00B2A9"/>
                </a:solidFill>
                <a:latin typeface="Gill Sans MT" panose="020B0502020104020203" pitchFamily="34" charset="77"/>
              </a:rPr>
              <a:t>Either </a:t>
            </a:r>
            <a:r>
              <a:rPr lang="en-US" sz="1400" dirty="0">
                <a:solidFill>
                  <a:srgbClr val="00B2A9"/>
                </a:solidFill>
                <a:latin typeface="Gill Sans MT" panose="020B0502020104020203" pitchFamily="34" charset="77"/>
              </a:rPr>
              <a:t>SAPT alone </a:t>
            </a:r>
            <a:r>
              <a:rPr lang="en-US" sz="1400" b="1" dirty="0">
                <a:solidFill>
                  <a:srgbClr val="00B2A9"/>
                </a:solidFill>
                <a:latin typeface="Gill Sans MT" panose="020B0502020104020203" pitchFamily="34" charset="77"/>
              </a:rPr>
              <a:t>or</a:t>
            </a:r>
            <a:r>
              <a:rPr lang="en-US" sz="1400" dirty="0">
                <a:solidFill>
                  <a:srgbClr val="00B2A9"/>
                </a:solidFill>
                <a:latin typeface="Gill Sans MT" panose="020B0502020104020203" pitchFamily="34" charset="77"/>
              </a:rPr>
              <a:t> ASA + rivaroxaban 2.5 BID for patients </a:t>
            </a:r>
            <a:r>
              <a:rPr lang="en-US" sz="1400" b="1" dirty="0">
                <a:solidFill>
                  <a:srgbClr val="00B2A9"/>
                </a:solidFill>
                <a:latin typeface="Gill Sans MT" panose="020B0502020104020203" pitchFamily="34" charset="77"/>
              </a:rPr>
              <a:t>without </a:t>
            </a:r>
            <a:r>
              <a:rPr lang="en-US" sz="1400" dirty="0">
                <a:solidFill>
                  <a:srgbClr val="00B2A9"/>
                </a:solidFill>
                <a:latin typeface="Gill Sans MT" panose="020B0502020104020203" pitchFamily="34" charset="77"/>
              </a:rPr>
              <a:t>HRCM or HRLP</a:t>
            </a:r>
            <a:endParaRPr lang="en-US" sz="1400" b="1" dirty="0">
              <a:solidFill>
                <a:srgbClr val="00B2A9"/>
              </a:solidFill>
              <a:latin typeface="Gill Sans MT" panose="020B0502020104020203" pitchFamily="34" charset="77"/>
            </a:endParaRPr>
          </a:p>
          <a:p>
            <a:pPr marL="457200" indent="-457200">
              <a:buFont typeface="+mj-lt"/>
              <a:buAutoNum type="arabicPeriod"/>
            </a:pPr>
            <a:r>
              <a:rPr lang="en-US" sz="1800" dirty="0"/>
              <a:t>Patients undergoing elective peripheral revascularization</a:t>
            </a:r>
          </a:p>
          <a:p>
            <a:pPr marL="719138" lvl="1" indent="-257175">
              <a:buFont typeface="Arial" panose="020B0604020202020204" pitchFamily="34" charset="0"/>
              <a:buChar char="•"/>
            </a:pPr>
            <a:r>
              <a:rPr lang="en-US" sz="1400" i="1" dirty="0">
                <a:solidFill>
                  <a:schemeClr val="accent2"/>
                </a:solidFill>
                <a:latin typeface="Gill Sans MT" panose="020B0502020104020203" pitchFamily="34" charset="77"/>
              </a:rPr>
              <a:t>ASA + rivaroxaban 2.5 BID with or without short term clopidogrel after elective endovascular revascularization</a:t>
            </a:r>
          </a:p>
          <a:p>
            <a:pPr marL="719138" lvl="1" indent="-257175">
              <a:buFont typeface="Arial" panose="020B0604020202020204" pitchFamily="34" charset="0"/>
              <a:buChar char="•"/>
            </a:pPr>
            <a:r>
              <a:rPr lang="en-US" sz="1400" i="1" dirty="0">
                <a:solidFill>
                  <a:srgbClr val="00B2A9"/>
                </a:solidFill>
                <a:latin typeface="Gill Sans MT" panose="020B0502020104020203" pitchFamily="34" charset="77"/>
              </a:rPr>
              <a:t>ASA + rivaroxaban 2.5 BID after elective open revascularization</a:t>
            </a:r>
          </a:p>
          <a:p>
            <a:pPr marL="457200" indent="-457200">
              <a:buFont typeface="+mj-lt"/>
              <a:buAutoNum type="arabicPeriod"/>
            </a:pPr>
            <a:r>
              <a:rPr lang="en-US" sz="1800" dirty="0"/>
              <a:t>Patients requiring urgent/emergent revascularization</a:t>
            </a:r>
          </a:p>
          <a:p>
            <a:pPr marL="719138" lvl="1" indent="-257175">
              <a:buFont typeface="Arial" panose="020B0604020202020204" pitchFamily="34" charset="0"/>
              <a:buChar char="•"/>
            </a:pPr>
            <a:r>
              <a:rPr lang="en-US" sz="1400" i="1" dirty="0">
                <a:solidFill>
                  <a:schemeClr val="accent2"/>
                </a:solidFill>
                <a:latin typeface="Gill Sans MT" panose="020B0502020104020203" pitchFamily="34" charset="77"/>
              </a:rPr>
              <a:t>Any of a) SAPT + Full dose AC; b) ASA + rivaroxaban 2.5 BID; or c) DAPT, informed by bleeding risk and perceived risk of re-thrombosis</a:t>
            </a:r>
          </a:p>
          <a:p>
            <a:pPr marL="719138" lvl="1" indent="-257175">
              <a:buFont typeface="Arial" panose="020B0604020202020204" pitchFamily="34" charset="0"/>
              <a:buChar char="•"/>
            </a:pPr>
            <a:r>
              <a:rPr lang="en-US" sz="1400" i="1" dirty="0">
                <a:solidFill>
                  <a:srgbClr val="00B2A9"/>
                </a:solidFill>
                <a:latin typeface="Gill Sans MT" panose="020B0502020104020203" pitchFamily="34" charset="77"/>
              </a:rPr>
              <a:t>MORE EVIDENCE NEEDED</a:t>
            </a:r>
          </a:p>
          <a:p>
            <a:endParaRPr lang="en-US" sz="1800" dirty="0"/>
          </a:p>
          <a:p>
            <a:endParaRPr lang="en-US" sz="1800" dirty="0"/>
          </a:p>
          <a:p>
            <a:endParaRPr lang="en-US" sz="1800" dirty="0"/>
          </a:p>
        </p:txBody>
      </p:sp>
      <p:sp>
        <p:nvSpPr>
          <p:cNvPr id="3" name="Title 2">
            <a:extLst>
              <a:ext uri="{FF2B5EF4-FFF2-40B4-BE49-F238E27FC236}">
                <a16:creationId xmlns:a16="http://schemas.microsoft.com/office/drawing/2014/main" id="{321642DA-4F94-2052-A1FE-305DA03F1D4C}"/>
              </a:ext>
            </a:extLst>
          </p:cNvPr>
          <p:cNvSpPr txBox="1">
            <a:spLocks/>
          </p:cNvSpPr>
          <p:nvPr/>
        </p:nvSpPr>
        <p:spPr>
          <a:xfrm>
            <a:off x="422168" y="4661942"/>
            <a:ext cx="5641353" cy="412228"/>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ASA, aspirin; AC, anticoagulant; DAPT, dual antiplatelet therapy; HRCM, high risk comorbidities; HRLP, high risk limb presentations; SAPT, single antiplatelet therapy; </a:t>
            </a:r>
          </a:p>
        </p:txBody>
      </p:sp>
    </p:spTree>
    <p:extLst>
      <p:ext uri="{BB962C8B-B14F-4D97-AF65-F5344CB8AC3E}">
        <p14:creationId xmlns:p14="http://schemas.microsoft.com/office/powerpoint/2010/main" val="1238380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EXERCISE THERAPY FOR INTERMITTENT CLAUDICATION </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3551304"/>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Sonia Anand MD, PhD, FRCPC</a:t>
            </a:r>
          </a:p>
          <a:p>
            <a:r>
              <a:rPr lang="en-US" sz="2000" dirty="0"/>
              <a:t>Thais Coutinho MD, FRCPC </a:t>
            </a:r>
          </a:p>
          <a:p>
            <a:r>
              <a:rPr lang="en-US" sz="2000" dirty="0"/>
              <a:t>Heather L. Gill MDCM, MPH, FRCPC</a:t>
            </a:r>
          </a:p>
          <a:p>
            <a:r>
              <a:rPr lang="en-US" sz="2000" dirty="0"/>
              <a:t> </a:t>
            </a:r>
          </a:p>
        </p:txBody>
      </p:sp>
    </p:spTree>
    <p:extLst>
      <p:ext uri="{BB962C8B-B14F-4D97-AF65-F5344CB8AC3E}">
        <p14:creationId xmlns:p14="http://schemas.microsoft.com/office/powerpoint/2010/main" val="3173397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47141" y="397698"/>
            <a:ext cx="8229600" cy="546884"/>
          </a:xfrm>
        </p:spPr>
        <p:txBody>
          <a:bodyPr/>
          <a:lstStyle/>
          <a:p>
            <a:r>
              <a:rPr lang="en-US" sz="2000"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457200" y="1259482"/>
            <a:ext cx="8229600" cy="546884"/>
          </a:xfrm>
        </p:spPr>
        <p:txBody>
          <a:bodyPr/>
          <a:lstStyle/>
          <a:p>
            <a:r>
              <a:rPr lang="en-US" sz="1800" b="0" dirty="0"/>
              <a:t>During this sections, participants will:</a:t>
            </a:r>
          </a:p>
          <a:p>
            <a:endParaRPr lang="en-US" sz="1800" dirty="0"/>
          </a:p>
          <a:p>
            <a:r>
              <a:rPr lang="en-US" sz="1800" dirty="0"/>
              <a:t>R</a:t>
            </a:r>
            <a:r>
              <a:rPr lang="en-US" sz="1800" b="0" dirty="0"/>
              <a:t>eview the CCS PAD Guidelines recommendation for exercise programs to improves outcomes among patients with PAD</a:t>
            </a:r>
          </a:p>
          <a:p>
            <a:endParaRPr lang="en-US" sz="2000" dirty="0"/>
          </a:p>
          <a:p>
            <a:pPr marL="342900" indent="-342900">
              <a:buFont typeface="Arial" panose="020B0604020202020204" pitchFamily="34" charset="0"/>
              <a:buChar char="•"/>
            </a:pPr>
            <a:endParaRPr lang="en-US" sz="1800" dirty="0"/>
          </a:p>
          <a:p>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33137407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D8D774-8E49-E215-9215-7DBAC04BA42B}"/>
              </a:ext>
            </a:extLst>
          </p:cNvPr>
          <p:cNvSpPr>
            <a:spLocks noGrp="1"/>
          </p:cNvSpPr>
          <p:nvPr>
            <p:ph idx="1"/>
          </p:nvPr>
        </p:nvSpPr>
        <p:spPr>
          <a:xfrm>
            <a:off x="532150" y="365395"/>
            <a:ext cx="8229600" cy="546884"/>
          </a:xfrm>
        </p:spPr>
        <p:txBody>
          <a:bodyPr/>
          <a:lstStyle/>
          <a:p>
            <a:r>
              <a:rPr lang="en-US" sz="2000" dirty="0"/>
              <a:t>RECOMMENDATIONS</a:t>
            </a:r>
            <a:endParaRPr lang="en-US" sz="1800" dirty="0"/>
          </a:p>
        </p:txBody>
      </p:sp>
      <p:sp>
        <p:nvSpPr>
          <p:cNvPr id="4" name="Content Placeholder 3">
            <a:extLst>
              <a:ext uri="{FF2B5EF4-FFF2-40B4-BE49-F238E27FC236}">
                <a16:creationId xmlns:a16="http://schemas.microsoft.com/office/drawing/2014/main" id="{0CA0A4F3-ED3D-597A-C7E2-5F52F33F2BE0}"/>
              </a:ext>
            </a:extLst>
          </p:cNvPr>
          <p:cNvSpPr>
            <a:spLocks noGrp="1"/>
          </p:cNvSpPr>
          <p:nvPr>
            <p:ph idx="10"/>
          </p:nvPr>
        </p:nvSpPr>
        <p:spPr>
          <a:xfrm>
            <a:off x="831272" y="1234340"/>
            <a:ext cx="7315201" cy="546884"/>
          </a:xfrm>
        </p:spPr>
        <p:txBody>
          <a:bodyPr/>
          <a:lstStyle/>
          <a:p>
            <a:pPr marL="285750" indent="-285750">
              <a:spcAft>
                <a:spcPts val="600"/>
              </a:spcAft>
              <a:buFont typeface="Arial" panose="020B0604020202020204" pitchFamily="34" charset="0"/>
              <a:buChar char="•"/>
            </a:pPr>
            <a:r>
              <a:rPr lang="en-US" sz="1800" dirty="0"/>
              <a:t>Supervised exercise is optimal</a:t>
            </a:r>
          </a:p>
          <a:p>
            <a:pPr marL="285750" indent="-285750">
              <a:spcAft>
                <a:spcPts val="600"/>
              </a:spcAft>
              <a:buFont typeface="Arial" panose="020B0604020202020204" pitchFamily="34" charset="0"/>
              <a:buChar char="•"/>
            </a:pPr>
            <a:r>
              <a:rPr lang="en-CA" sz="1800" dirty="0"/>
              <a:t>Structured home-based or community exercise program when supervised exercise not available</a:t>
            </a:r>
          </a:p>
          <a:p>
            <a:pPr marL="285750" indent="-285750">
              <a:spcAft>
                <a:spcPts val="600"/>
              </a:spcAft>
              <a:buFont typeface="Arial" panose="020B0604020202020204" pitchFamily="34" charset="0"/>
              <a:buChar char="•"/>
            </a:pPr>
            <a:r>
              <a:rPr lang="en-CA" sz="1800" dirty="0"/>
              <a:t>Walking preferred over other forms</a:t>
            </a:r>
          </a:p>
          <a:p>
            <a:pPr marL="285750" indent="-285750">
              <a:spcAft>
                <a:spcPts val="600"/>
              </a:spcAft>
              <a:buFont typeface="Arial" panose="020B0604020202020204" pitchFamily="34" charset="0"/>
              <a:buChar char="•"/>
            </a:pPr>
            <a:r>
              <a:rPr lang="en-CA" sz="1800" dirty="0"/>
              <a:t>If cannot walk, resistance training second to walking for PAD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950054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D8D774-8E49-E215-9215-7DBAC04BA42B}"/>
              </a:ext>
            </a:extLst>
          </p:cNvPr>
          <p:cNvSpPr>
            <a:spLocks noGrp="1"/>
          </p:cNvSpPr>
          <p:nvPr>
            <p:ph idx="1"/>
          </p:nvPr>
        </p:nvSpPr>
        <p:spPr>
          <a:xfrm>
            <a:off x="562131" y="348541"/>
            <a:ext cx="8229600" cy="546884"/>
          </a:xfrm>
        </p:spPr>
        <p:txBody>
          <a:bodyPr/>
          <a:lstStyle/>
          <a:p>
            <a:r>
              <a:rPr lang="en-US" sz="2000" dirty="0"/>
              <a:t>SAVE LIMB </a:t>
            </a:r>
            <a:endParaRPr lang="en-US" sz="1800" dirty="0"/>
          </a:p>
        </p:txBody>
      </p:sp>
      <p:pic>
        <p:nvPicPr>
          <p:cNvPr id="6" name="Content Placeholder 5">
            <a:extLst>
              <a:ext uri="{FF2B5EF4-FFF2-40B4-BE49-F238E27FC236}">
                <a16:creationId xmlns:a16="http://schemas.microsoft.com/office/drawing/2014/main" id="{CE42BE9E-82B7-BFEC-7B69-1A8AAAFED511}"/>
              </a:ext>
            </a:extLst>
          </p:cNvPr>
          <p:cNvPicPr>
            <a:picLocks noChangeAspect="1"/>
          </p:cNvPicPr>
          <p:nvPr/>
        </p:nvPicPr>
        <p:blipFill>
          <a:blip r:embed="rId2"/>
          <a:stretch>
            <a:fillRect/>
          </a:stretch>
        </p:blipFill>
        <p:spPr>
          <a:xfrm>
            <a:off x="1565635" y="862977"/>
            <a:ext cx="2548685" cy="3298299"/>
          </a:xfrm>
          <a:prstGeom prst="rect">
            <a:avLst/>
          </a:prstGeom>
          <a:ln>
            <a:solidFill>
              <a:schemeClr val="tx1"/>
            </a:solidFill>
          </a:ln>
        </p:spPr>
      </p:pic>
      <p:pic>
        <p:nvPicPr>
          <p:cNvPr id="7" name="Content Placeholder 7" descr="Diagram&#10;&#10;Description automatically generated">
            <a:extLst>
              <a:ext uri="{FF2B5EF4-FFF2-40B4-BE49-F238E27FC236}">
                <a16:creationId xmlns:a16="http://schemas.microsoft.com/office/drawing/2014/main" id="{6C596F83-09EC-E7D4-DB34-94188B76553B}"/>
              </a:ext>
            </a:extLst>
          </p:cNvPr>
          <p:cNvPicPr>
            <a:picLocks noChangeAspect="1"/>
          </p:cNvPicPr>
          <p:nvPr/>
        </p:nvPicPr>
        <p:blipFill rotWithShape="1">
          <a:blip r:embed="rId3"/>
          <a:srcRect t="8178"/>
          <a:stretch/>
        </p:blipFill>
        <p:spPr>
          <a:xfrm>
            <a:off x="4813763" y="862977"/>
            <a:ext cx="2548685" cy="3291371"/>
          </a:xfrm>
          <a:prstGeom prst="rect">
            <a:avLst/>
          </a:prstGeom>
          <a:ln>
            <a:solidFill>
              <a:schemeClr val="tx1"/>
            </a:solidFill>
          </a:ln>
        </p:spPr>
      </p:pic>
      <p:sp>
        <p:nvSpPr>
          <p:cNvPr id="9" name="TextBox 8">
            <a:extLst>
              <a:ext uri="{FF2B5EF4-FFF2-40B4-BE49-F238E27FC236}">
                <a16:creationId xmlns:a16="http://schemas.microsoft.com/office/drawing/2014/main" id="{CB1A89BC-AFC4-85AB-8C31-CAE85D25CF69}"/>
              </a:ext>
            </a:extLst>
          </p:cNvPr>
          <p:cNvSpPr txBox="1"/>
          <p:nvPr/>
        </p:nvSpPr>
        <p:spPr>
          <a:xfrm>
            <a:off x="3089564" y="4280523"/>
            <a:ext cx="4572000" cy="338554"/>
          </a:xfrm>
          <a:prstGeom prst="rect">
            <a:avLst/>
          </a:prstGeom>
          <a:noFill/>
        </p:spPr>
        <p:txBody>
          <a:bodyPr wrap="square">
            <a:spAutoFit/>
          </a:bodyPr>
          <a:lstStyle/>
          <a:p>
            <a:r>
              <a:rPr lang="en-US" sz="1600" b="1" dirty="0">
                <a:latin typeface="Gill Sans MT" panose="020B0502020104020203" pitchFamily="34" charset="0"/>
              </a:rPr>
              <a:t>ccs.ca/companion-resources/</a:t>
            </a:r>
          </a:p>
        </p:txBody>
      </p:sp>
    </p:spTree>
    <p:extLst>
      <p:ext uri="{BB962C8B-B14F-4D97-AF65-F5344CB8AC3E}">
        <p14:creationId xmlns:p14="http://schemas.microsoft.com/office/powerpoint/2010/main" val="36635691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3200" dirty="0"/>
              <a:t>AUDIENCE QUESTIONS AND DISCUSSION</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 </a:t>
            </a:r>
          </a:p>
        </p:txBody>
      </p:sp>
    </p:spTree>
    <p:extLst>
      <p:ext uri="{BB962C8B-B14F-4D97-AF65-F5344CB8AC3E}">
        <p14:creationId xmlns:p14="http://schemas.microsoft.com/office/powerpoint/2010/main" val="3959143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BCCAA3-0E27-75A2-D2B1-A01B5E6D0010}"/>
              </a:ext>
            </a:extLst>
          </p:cNvPr>
          <p:cNvSpPr>
            <a:spLocks noGrp="1"/>
          </p:cNvSpPr>
          <p:nvPr>
            <p:ph idx="1"/>
          </p:nvPr>
        </p:nvSpPr>
        <p:spPr/>
        <p:txBody>
          <a:bodyPr/>
          <a:lstStyle/>
          <a:p>
            <a:r>
              <a:rPr lang="en-US" dirty="0"/>
              <a:t>ACCESS ON-DEMAND</a:t>
            </a:r>
          </a:p>
        </p:txBody>
      </p:sp>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sp>
        <p:nvSpPr>
          <p:cNvPr id="4" name="Content Placeholder 3">
            <a:extLst>
              <a:ext uri="{FF2B5EF4-FFF2-40B4-BE49-F238E27FC236}">
                <a16:creationId xmlns:a16="http://schemas.microsoft.com/office/drawing/2014/main" id="{CEC0BB71-CF65-D366-AAD9-A0AB9B63E438}"/>
              </a:ext>
            </a:extLst>
          </p:cNvPr>
          <p:cNvSpPr>
            <a:spLocks noGrp="1"/>
          </p:cNvSpPr>
          <p:nvPr>
            <p:ph idx="10"/>
          </p:nvPr>
        </p:nvSpPr>
        <p:spPr/>
        <p:txBody>
          <a:bodyPr/>
          <a:lstStyle/>
          <a:p>
            <a:r>
              <a:rPr lang="en-US" dirty="0"/>
              <a:t>This webinar will be available for On-Demand access.</a:t>
            </a:r>
          </a:p>
          <a:p>
            <a:endParaRPr lang="en-US" dirty="0"/>
          </a:p>
          <a:p>
            <a:r>
              <a:rPr lang="en-US" dirty="0"/>
              <a:t>View this webinar, as well as the Atrial Fibrillation, Heart Failure and Pulmonary Hypertension webinars, On-Demand: </a:t>
            </a:r>
            <a:r>
              <a:rPr lang="en-US" dirty="0">
                <a:solidFill>
                  <a:srgbClr val="00B2A9"/>
                </a:solidFill>
              </a:rPr>
              <a:t>CCS.ca/On-Demand-Guideline-Webinars/</a:t>
            </a:r>
          </a:p>
        </p:txBody>
      </p:sp>
    </p:spTree>
    <p:extLst>
      <p:ext uri="{BB962C8B-B14F-4D97-AF65-F5344CB8AC3E}">
        <p14:creationId xmlns:p14="http://schemas.microsoft.com/office/powerpoint/2010/main" val="27563339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Display 12">
            <a:extLst>
              <a:ext uri="{FF2B5EF4-FFF2-40B4-BE49-F238E27FC236}">
                <a16:creationId xmlns:a16="http://schemas.microsoft.com/office/drawing/2014/main" id="{74E8D770-0AE5-F663-ED20-6852D39136C6}"/>
              </a:ext>
            </a:extLst>
          </p:cNvPr>
          <p:cNvSpPr/>
          <p:nvPr/>
        </p:nvSpPr>
        <p:spPr>
          <a:xfrm>
            <a:off x="-54659" y="1305737"/>
            <a:ext cx="4208206" cy="2676424"/>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8360"/>
              <a:gd name="connsiteY0" fmla="*/ 4706 h 10000"/>
              <a:gd name="connsiteX1" fmla="*/ 27 w 8360"/>
              <a:gd name="connsiteY1" fmla="*/ 0 h 10000"/>
              <a:gd name="connsiteX2" fmla="*/ 6693 w 8360"/>
              <a:gd name="connsiteY2" fmla="*/ 0 h 10000"/>
              <a:gd name="connsiteX3" fmla="*/ 8360 w 8360"/>
              <a:gd name="connsiteY3" fmla="*/ 5000 h 10000"/>
              <a:gd name="connsiteX4" fmla="*/ 6693 w 8360"/>
              <a:gd name="connsiteY4" fmla="*/ 10000 h 10000"/>
              <a:gd name="connsiteX5" fmla="*/ 27 w 8360"/>
              <a:gd name="connsiteY5" fmla="*/ 10000 h 10000"/>
              <a:gd name="connsiteX6" fmla="*/ 0 w 8360"/>
              <a:gd name="connsiteY6" fmla="*/ 4706 h 10000"/>
              <a:gd name="connsiteX0" fmla="*/ 0 w 10000"/>
              <a:gd name="connsiteY0" fmla="*/ 4706 h 10059"/>
              <a:gd name="connsiteX1" fmla="*/ 32 w 10000"/>
              <a:gd name="connsiteY1" fmla="*/ 0 h 10059"/>
              <a:gd name="connsiteX2" fmla="*/ 8006 w 10000"/>
              <a:gd name="connsiteY2" fmla="*/ 0 h 10059"/>
              <a:gd name="connsiteX3" fmla="*/ 10000 w 10000"/>
              <a:gd name="connsiteY3" fmla="*/ 5000 h 10059"/>
              <a:gd name="connsiteX4" fmla="*/ 8006 w 10000"/>
              <a:gd name="connsiteY4" fmla="*/ 10000 h 10059"/>
              <a:gd name="connsiteX5" fmla="*/ 1824 w 10000"/>
              <a:gd name="connsiteY5" fmla="*/ 10059 h 10059"/>
              <a:gd name="connsiteX6" fmla="*/ 0 w 10000"/>
              <a:gd name="connsiteY6" fmla="*/ 4706 h 10059"/>
              <a:gd name="connsiteX0" fmla="*/ 0 w 10000"/>
              <a:gd name="connsiteY0" fmla="*/ 4794 h 10147"/>
              <a:gd name="connsiteX1" fmla="*/ 1841 w 10000"/>
              <a:gd name="connsiteY1" fmla="*/ 0 h 10147"/>
              <a:gd name="connsiteX2" fmla="*/ 8006 w 10000"/>
              <a:gd name="connsiteY2" fmla="*/ 88 h 10147"/>
              <a:gd name="connsiteX3" fmla="*/ 10000 w 10000"/>
              <a:gd name="connsiteY3" fmla="*/ 5088 h 10147"/>
              <a:gd name="connsiteX4" fmla="*/ 8006 w 10000"/>
              <a:gd name="connsiteY4" fmla="*/ 10088 h 10147"/>
              <a:gd name="connsiteX5" fmla="*/ 1824 w 10000"/>
              <a:gd name="connsiteY5" fmla="*/ 10147 h 10147"/>
              <a:gd name="connsiteX6" fmla="*/ 0 w 10000"/>
              <a:gd name="connsiteY6" fmla="*/ 4794 h 10147"/>
              <a:gd name="connsiteX0" fmla="*/ 0 w 8225"/>
              <a:gd name="connsiteY0" fmla="*/ 4559 h 10147"/>
              <a:gd name="connsiteX1" fmla="*/ 66 w 8225"/>
              <a:gd name="connsiteY1" fmla="*/ 0 h 10147"/>
              <a:gd name="connsiteX2" fmla="*/ 6231 w 8225"/>
              <a:gd name="connsiteY2" fmla="*/ 88 h 10147"/>
              <a:gd name="connsiteX3" fmla="*/ 8225 w 8225"/>
              <a:gd name="connsiteY3" fmla="*/ 5088 h 10147"/>
              <a:gd name="connsiteX4" fmla="*/ 6231 w 8225"/>
              <a:gd name="connsiteY4" fmla="*/ 10088 h 10147"/>
              <a:gd name="connsiteX5" fmla="*/ 49 w 8225"/>
              <a:gd name="connsiteY5" fmla="*/ 10147 h 10147"/>
              <a:gd name="connsiteX6" fmla="*/ 0 w 8225"/>
              <a:gd name="connsiteY6" fmla="*/ 4559 h 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0147">
                <a:moveTo>
                  <a:pt x="0" y="4559"/>
                </a:moveTo>
                <a:cubicBezTo>
                  <a:pt x="11" y="2990"/>
                  <a:pt x="56" y="1569"/>
                  <a:pt x="66" y="0"/>
                </a:cubicBezTo>
                <a:lnTo>
                  <a:pt x="6231" y="88"/>
                </a:lnTo>
                <a:cubicBezTo>
                  <a:pt x="7333" y="88"/>
                  <a:pt x="8225" y="2327"/>
                  <a:pt x="8225" y="5088"/>
                </a:cubicBezTo>
                <a:cubicBezTo>
                  <a:pt x="8225" y="7849"/>
                  <a:pt x="7333" y="10088"/>
                  <a:pt x="6231" y="10088"/>
                </a:cubicBezTo>
                <a:lnTo>
                  <a:pt x="49" y="10147"/>
                </a:lnTo>
                <a:cubicBezTo>
                  <a:pt x="39" y="8382"/>
                  <a:pt x="11" y="6324"/>
                  <a:pt x="0" y="4559"/>
                </a:cubicBezTo>
                <a:close/>
              </a:path>
            </a:pathLst>
          </a:custGeom>
          <a:solidFill>
            <a:srgbClr val="E000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6" name="Title 1">
            <a:extLst>
              <a:ext uri="{FF2B5EF4-FFF2-40B4-BE49-F238E27FC236}">
                <a16:creationId xmlns:a16="http://schemas.microsoft.com/office/drawing/2014/main" id="{960E53B1-C704-73B4-8742-4C1834240FE6}"/>
              </a:ext>
            </a:extLst>
          </p:cNvPr>
          <p:cNvSpPr>
            <a:spLocks noGrp="1"/>
          </p:cNvSpPr>
          <p:nvPr>
            <p:ph type="title"/>
          </p:nvPr>
        </p:nvSpPr>
        <p:spPr>
          <a:xfrm>
            <a:off x="302539" y="859707"/>
            <a:ext cx="3261336" cy="1498698"/>
          </a:xfrm>
        </p:spPr>
        <p:txBody>
          <a:bodyPr anchor="b">
            <a:normAutofit/>
          </a:bodyPr>
          <a:lstStyle/>
          <a:p>
            <a:r>
              <a:rPr lang="en-US" sz="2000" b="1" dirty="0">
                <a:solidFill>
                  <a:schemeClr val="bg1"/>
                </a:solidFill>
                <a:effectLst>
                  <a:outerShdw blurRad="38100" dist="38100" dir="2700000" algn="tl">
                    <a:srgbClr val="000000">
                      <a:alpha val="43137"/>
                    </a:srgbClr>
                  </a:outerShdw>
                </a:effectLst>
              </a:rPr>
              <a:t>Join our new </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CCS Affiliate Society!</a:t>
            </a:r>
          </a:p>
        </p:txBody>
      </p:sp>
      <p:pic>
        <p:nvPicPr>
          <p:cNvPr id="7" name="Picture 6" descr="Logo, company name&#10;&#10;Description automatically generated">
            <a:extLst>
              <a:ext uri="{FF2B5EF4-FFF2-40B4-BE49-F238E27FC236}">
                <a16:creationId xmlns:a16="http://schemas.microsoft.com/office/drawing/2014/main" id="{0B5BF5AE-AC0D-DD11-291C-34478A367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1733" y="1095473"/>
            <a:ext cx="3897760" cy="2952553"/>
          </a:xfrm>
          <a:prstGeom prst="rect">
            <a:avLst/>
          </a:prstGeom>
          <a:noFill/>
        </p:spPr>
      </p:pic>
      <p:sp>
        <p:nvSpPr>
          <p:cNvPr id="8" name="Subtitle 2">
            <a:extLst>
              <a:ext uri="{FF2B5EF4-FFF2-40B4-BE49-F238E27FC236}">
                <a16:creationId xmlns:a16="http://schemas.microsoft.com/office/drawing/2014/main" id="{A7A12002-B2D1-9A9B-94B8-177104FF795F}"/>
              </a:ext>
            </a:extLst>
          </p:cNvPr>
          <p:cNvSpPr txBox="1">
            <a:spLocks/>
          </p:cNvSpPr>
          <p:nvPr/>
        </p:nvSpPr>
        <p:spPr>
          <a:xfrm>
            <a:off x="753346" y="2583758"/>
            <a:ext cx="2592196" cy="1172894"/>
          </a:xfrm>
          <a:prstGeom prst="rect">
            <a:avLst/>
          </a:prstGeom>
        </p:spPr>
        <p:txBody>
          <a:bodyPr>
            <a:normAutofit fontScale="47500" lnSpcReduction="20000"/>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bg1"/>
                </a:solidFill>
                <a:latin typeface="Gill Sans MT" panose="020B0502020104020203" pitchFamily="34" charset="0"/>
              </a:rPr>
              <a:t>Kick off meeting at Vascular 2023 in Montreal, October 27, 28</a:t>
            </a:r>
            <a:r>
              <a:rPr lang="en-US" baseline="30000" dirty="0">
                <a:solidFill>
                  <a:schemeClr val="bg1"/>
                </a:solidFill>
                <a:latin typeface="Gill Sans MT" panose="020B0502020104020203" pitchFamily="34" charset="0"/>
              </a:rPr>
              <a:t>th</a:t>
            </a:r>
            <a:r>
              <a:rPr lang="en-US" dirty="0">
                <a:solidFill>
                  <a:schemeClr val="bg1"/>
                </a:solidFill>
                <a:latin typeface="Gill Sans MT" panose="020B0502020104020203" pitchFamily="34" charset="0"/>
              </a:rPr>
              <a:t>!</a:t>
            </a:r>
          </a:p>
          <a:p>
            <a:endParaRPr lang="en-US" dirty="0">
              <a:solidFill>
                <a:schemeClr val="bg1"/>
              </a:solidFill>
              <a:latin typeface="Gill Sans MT" panose="020B0502020104020203" pitchFamily="34" charset="0"/>
            </a:endParaRPr>
          </a:p>
          <a:p>
            <a:pPr marL="0" indent="0">
              <a:buNone/>
            </a:pPr>
            <a:r>
              <a:rPr lang="en-US" dirty="0">
                <a:solidFill>
                  <a:schemeClr val="bg1"/>
                </a:solidFill>
                <a:latin typeface="Gill Sans MT" panose="020B0502020104020203" pitchFamily="34" charset="0"/>
              </a:rPr>
              <a:t>Hope to </a:t>
            </a:r>
            <a:r>
              <a:rPr lang="en-US" dirty="0">
                <a:solidFill>
                  <a:schemeClr val="bg1"/>
                </a:solidFill>
                <a:effectLst>
                  <a:outerShdw blurRad="38100" dist="38100" dir="2700000" algn="tl">
                    <a:srgbClr val="000000">
                      <a:alpha val="43137"/>
                    </a:srgbClr>
                  </a:outerShdw>
                </a:effectLst>
                <a:latin typeface="Gill Sans MT" panose="020B0502020104020203" pitchFamily="34" charset="0"/>
              </a:rPr>
              <a:t>see</a:t>
            </a:r>
            <a:r>
              <a:rPr lang="en-US" dirty="0">
                <a:solidFill>
                  <a:schemeClr val="bg1"/>
                </a:solidFill>
                <a:latin typeface="Gill Sans MT" panose="020B0502020104020203" pitchFamily="34" charset="0"/>
              </a:rPr>
              <a:t> you there!</a:t>
            </a:r>
          </a:p>
        </p:txBody>
      </p:sp>
      <p:sp>
        <p:nvSpPr>
          <p:cNvPr id="10" name="Title 2">
            <a:extLst>
              <a:ext uri="{FF2B5EF4-FFF2-40B4-BE49-F238E27FC236}">
                <a16:creationId xmlns:a16="http://schemas.microsoft.com/office/drawing/2014/main" id="{7DCFB644-6790-2D1F-2B9F-79F0D52703FB}"/>
              </a:ext>
            </a:extLst>
          </p:cNvPr>
          <p:cNvSpPr txBox="1">
            <a:spLocks/>
          </p:cNvSpPr>
          <p:nvPr/>
        </p:nvSpPr>
        <p:spPr>
          <a:xfrm>
            <a:off x="0" y="0"/>
            <a:ext cx="4822168" cy="810705"/>
          </a:xfrm>
          <a:prstGeom prst="rect">
            <a:avLst/>
          </a:prstGeom>
        </p:spPr>
        <p:txBody>
          <a:bodyPr anchor="ctr"/>
          <a:lstStyle>
            <a:lvl1pPr marL="457200" indent="0" algn="l" defTabSz="457189" rtl="0" eaLnBrk="1" latinLnBrk="0" hangingPunct="1">
              <a:spcBef>
                <a:spcPct val="0"/>
              </a:spcBef>
              <a:buNone/>
              <a:defRPr sz="1800" kern="1200">
                <a:solidFill>
                  <a:schemeClr val="bg1">
                    <a:lumMod val="65000"/>
                  </a:schemeClr>
                </a:solidFill>
                <a:latin typeface="Gill Sans MT" panose="020B0502020104020203" pitchFamily="34" charset="0"/>
                <a:ea typeface="+mj-ea"/>
                <a:cs typeface="+mj-cs"/>
              </a:defRPr>
            </a:lvl1pPr>
          </a:lstStyle>
          <a:p>
            <a:r>
              <a:rPr lang="en-US">
                <a:solidFill>
                  <a:srgbClr val="00B2A9"/>
                </a:solidFill>
              </a:rPr>
              <a:t>THANK YOU!</a:t>
            </a:r>
            <a:endParaRPr lang="en-US" dirty="0">
              <a:solidFill>
                <a:srgbClr val="00B2A9"/>
              </a:solidFill>
            </a:endParaRPr>
          </a:p>
        </p:txBody>
      </p:sp>
    </p:spTree>
    <p:extLst>
      <p:ext uri="{BB962C8B-B14F-4D97-AF65-F5344CB8AC3E}">
        <p14:creationId xmlns:p14="http://schemas.microsoft.com/office/powerpoint/2010/main" val="1069632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pic>
        <p:nvPicPr>
          <p:cNvPr id="11" name="Picture 10" descr="A group of people posing for a photo&#10;&#10;Description automatically generated">
            <a:extLst>
              <a:ext uri="{FF2B5EF4-FFF2-40B4-BE49-F238E27FC236}">
                <a16:creationId xmlns:a16="http://schemas.microsoft.com/office/drawing/2014/main" id="{6A89C3FC-4C1E-3B8B-08B0-85FF5EBDFDF0}"/>
              </a:ext>
            </a:extLst>
          </p:cNvPr>
          <p:cNvPicPr>
            <a:picLocks noChangeAspect="1"/>
          </p:cNvPicPr>
          <p:nvPr/>
        </p:nvPicPr>
        <p:blipFill>
          <a:blip r:embed="rId3"/>
          <a:stretch>
            <a:fillRect/>
          </a:stretch>
        </p:blipFill>
        <p:spPr>
          <a:xfrm>
            <a:off x="1175089" y="599795"/>
            <a:ext cx="6725785" cy="3784105"/>
          </a:xfrm>
          <a:prstGeom prst="rect">
            <a:avLst/>
          </a:prstGeom>
          <a:solidFill>
            <a:srgbClr val="E00034"/>
          </a:solidFill>
        </p:spPr>
      </p:pic>
    </p:spTree>
    <p:extLst>
      <p:ext uri="{BB962C8B-B14F-4D97-AF65-F5344CB8AC3E}">
        <p14:creationId xmlns:p14="http://schemas.microsoft.com/office/powerpoint/2010/main" val="16581781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pic>
        <p:nvPicPr>
          <p:cNvPr id="2" name="Picture 3" descr="A group of people posing for a photo&#10;&#10;Description automatically generated">
            <a:extLst>
              <a:ext uri="{FF2B5EF4-FFF2-40B4-BE49-F238E27FC236}">
                <a16:creationId xmlns:a16="http://schemas.microsoft.com/office/drawing/2014/main" id="{E102FA8C-77A4-2E0B-860A-65492DD359A4}"/>
              </a:ext>
            </a:extLst>
          </p:cNvPr>
          <p:cNvPicPr>
            <a:picLocks noChangeAspect="1"/>
          </p:cNvPicPr>
          <p:nvPr/>
        </p:nvPicPr>
        <p:blipFill>
          <a:blip r:embed="rId3"/>
          <a:stretch>
            <a:fillRect/>
          </a:stretch>
        </p:blipFill>
        <p:spPr>
          <a:xfrm>
            <a:off x="1200150" y="630010"/>
            <a:ext cx="6689271" cy="3754210"/>
          </a:xfrm>
          <a:prstGeom prst="rect">
            <a:avLst/>
          </a:prstGeom>
        </p:spPr>
      </p:pic>
    </p:spTree>
    <p:extLst>
      <p:ext uri="{BB962C8B-B14F-4D97-AF65-F5344CB8AC3E}">
        <p14:creationId xmlns:p14="http://schemas.microsoft.com/office/powerpoint/2010/main" val="3758440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2933" y="461534"/>
            <a:ext cx="8229600" cy="546884"/>
          </a:xfrm>
        </p:spPr>
        <p:txBody>
          <a:bodyPr/>
          <a:lstStyle/>
          <a:p>
            <a:pPr marL="0" indent="0">
              <a:buNone/>
            </a:pPr>
            <a:r>
              <a:rPr lang="en-US" sz="2400" dirty="0">
                <a:solidFill>
                  <a:schemeClr val="tx1"/>
                </a:solidFill>
                <a:latin typeface="Gill Sans MT" panose="020B0502020104020203" pitchFamily="34" charset="0"/>
              </a:rPr>
              <a:t>DISCLOSURES OF CONFLICT OF INTEREST</a:t>
            </a:r>
          </a:p>
        </p:txBody>
      </p:sp>
      <p:sp>
        <p:nvSpPr>
          <p:cNvPr id="14" name="Content Placeholder 3">
            <a:extLst>
              <a:ext uri="{FF2B5EF4-FFF2-40B4-BE49-F238E27FC236}">
                <a16:creationId xmlns:a16="http://schemas.microsoft.com/office/drawing/2014/main" id="{49CD8917-0F0C-6A30-27AB-0146E88FFE97}"/>
              </a:ext>
            </a:extLst>
          </p:cNvPr>
          <p:cNvSpPr>
            <a:spLocks noGrp="1"/>
          </p:cNvSpPr>
          <p:nvPr>
            <p:ph idx="10"/>
          </p:nvPr>
        </p:nvSpPr>
        <p:spPr>
          <a:xfrm>
            <a:off x="636923" y="2518041"/>
            <a:ext cx="3442160" cy="1125272"/>
          </a:xfrm>
        </p:spPr>
        <p:txBody>
          <a:bodyPr/>
          <a:lstStyle/>
          <a:p>
            <a:r>
              <a:rPr lang="en-US" sz="1400" b="1" dirty="0">
                <a:solidFill>
                  <a:srgbClr val="00B2A9"/>
                </a:solidFill>
              </a:rPr>
              <a:t>Dr. Eric Kaplovitch </a:t>
            </a:r>
          </a:p>
          <a:p>
            <a:r>
              <a:rPr lang="en-US" sz="1050" b="1" dirty="0"/>
              <a:t>Consulting fees/Honoraria: </a:t>
            </a:r>
            <a:r>
              <a:rPr lang="en-US" sz="1050" dirty="0"/>
              <a:t>NA</a:t>
            </a:r>
            <a:endParaRPr lang="en-US" sz="1050" b="1" dirty="0"/>
          </a:p>
          <a:p>
            <a:r>
              <a:rPr lang="en-US" sz="1050" b="1" dirty="0"/>
              <a:t>Funded Grants/Clinical Trials: </a:t>
            </a:r>
            <a:r>
              <a:rPr lang="en-US" sz="1050" dirty="0"/>
              <a:t>NA</a:t>
            </a:r>
            <a:endParaRPr lang="en-US" sz="1050" b="1" dirty="0"/>
          </a:p>
          <a:p>
            <a:r>
              <a:rPr lang="en-US" sz="1050" b="1" dirty="0"/>
              <a:t>Advisory Boards/Speakers Bureaus: </a:t>
            </a:r>
            <a:r>
              <a:rPr lang="en-US" sz="1050" dirty="0"/>
              <a:t>Canadian Cardiovascular Society </a:t>
            </a:r>
          </a:p>
          <a:p>
            <a:endParaRPr lang="en-US" sz="1050" dirty="0"/>
          </a:p>
          <a:p>
            <a:endParaRPr lang="en-US" sz="1200" b="1" dirty="0"/>
          </a:p>
        </p:txBody>
      </p:sp>
      <p:sp>
        <p:nvSpPr>
          <p:cNvPr id="3" name="Content Placeholder 3">
            <a:extLst>
              <a:ext uri="{FF2B5EF4-FFF2-40B4-BE49-F238E27FC236}">
                <a16:creationId xmlns:a16="http://schemas.microsoft.com/office/drawing/2014/main" id="{D331B884-504F-7C18-2C1F-646C63397101}"/>
              </a:ext>
            </a:extLst>
          </p:cNvPr>
          <p:cNvSpPr txBox="1">
            <a:spLocks/>
          </p:cNvSpPr>
          <p:nvPr/>
        </p:nvSpPr>
        <p:spPr>
          <a:xfrm>
            <a:off x="598001" y="1031850"/>
            <a:ext cx="3442160" cy="1189855"/>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Sonia Anand</a:t>
            </a:r>
          </a:p>
          <a:p>
            <a:r>
              <a:rPr lang="en-US" sz="1050" b="1" dirty="0"/>
              <a:t>Consulting fees/Honoraria: </a:t>
            </a:r>
            <a:r>
              <a:rPr lang="en-US" sz="1050" dirty="0"/>
              <a:t>Bayer AG, Daiichi Sankyo Inc, Janssen Pharmaceuticals </a:t>
            </a:r>
          </a:p>
          <a:p>
            <a:r>
              <a:rPr lang="en-US" sz="1050" b="1" dirty="0"/>
              <a:t>Funded Grants/Clinical Trials: </a:t>
            </a:r>
            <a:r>
              <a:rPr lang="en-US" sz="1050" dirty="0"/>
              <a:t>NA</a:t>
            </a:r>
          </a:p>
          <a:p>
            <a:r>
              <a:rPr lang="en-US" sz="1050" b="1" dirty="0"/>
              <a:t>Advisory Boards/Speakers Bureaus: </a:t>
            </a:r>
            <a:r>
              <a:rPr lang="en-US" sz="1050" dirty="0"/>
              <a:t>Bayer, Canadian Cardiovascular Society, Canadian Vascular Medicine Society, </a:t>
            </a:r>
            <a:endParaRPr lang="en-US" sz="1050" b="1" dirty="0"/>
          </a:p>
          <a:p>
            <a:r>
              <a:rPr lang="en-US" sz="1050" dirty="0"/>
              <a:t>Janssen, National Heart &amp; Stroke Foundation Advisory Board </a:t>
            </a:r>
            <a:endParaRPr lang="en-US" sz="1200" b="1" dirty="0"/>
          </a:p>
        </p:txBody>
      </p:sp>
      <p:sp>
        <p:nvSpPr>
          <p:cNvPr id="4" name="Content Placeholder 3">
            <a:extLst>
              <a:ext uri="{FF2B5EF4-FFF2-40B4-BE49-F238E27FC236}">
                <a16:creationId xmlns:a16="http://schemas.microsoft.com/office/drawing/2014/main" id="{A2169F6F-6508-60FC-0D54-9D3B82EC5282}"/>
              </a:ext>
            </a:extLst>
          </p:cNvPr>
          <p:cNvSpPr txBox="1">
            <a:spLocks/>
          </p:cNvSpPr>
          <p:nvPr/>
        </p:nvSpPr>
        <p:spPr>
          <a:xfrm>
            <a:off x="4572000" y="2518041"/>
            <a:ext cx="3442160" cy="1189855"/>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Hassan Mir</a:t>
            </a:r>
          </a:p>
          <a:p>
            <a:r>
              <a:rPr lang="en-US" sz="1050" b="1" dirty="0"/>
              <a:t>Consulting fees/Honoraria: </a:t>
            </a:r>
            <a:r>
              <a:rPr lang="en-US" sz="1050" dirty="0"/>
              <a:t>NA </a:t>
            </a:r>
            <a:endParaRPr lang="en-US" sz="1050" b="1" dirty="0"/>
          </a:p>
          <a:p>
            <a:r>
              <a:rPr lang="en-US" sz="1050" b="1" dirty="0"/>
              <a:t>Funded Grants/Clinical Trials: </a:t>
            </a:r>
            <a:r>
              <a:rPr lang="en-US" sz="1050" dirty="0"/>
              <a:t>NA</a:t>
            </a:r>
          </a:p>
          <a:p>
            <a:r>
              <a:rPr lang="en-US" sz="1050" b="1" dirty="0"/>
              <a:t>Advisory Boards/Speakers Bureaus: </a:t>
            </a:r>
            <a:r>
              <a:rPr lang="en-US" sz="1050" dirty="0"/>
              <a:t>Canadian Cancer Society, Canadian Institute of Health Research, University of Ottawa Heart Institute, Hamilton Health Sciences</a:t>
            </a:r>
            <a:endParaRPr lang="en-US" sz="1050" b="1" dirty="0"/>
          </a:p>
          <a:p>
            <a:endParaRPr lang="en-US" sz="1200" b="1" dirty="0"/>
          </a:p>
        </p:txBody>
      </p:sp>
      <p:sp>
        <p:nvSpPr>
          <p:cNvPr id="6" name="Content Placeholder 3">
            <a:extLst>
              <a:ext uri="{FF2B5EF4-FFF2-40B4-BE49-F238E27FC236}">
                <a16:creationId xmlns:a16="http://schemas.microsoft.com/office/drawing/2014/main" id="{5915CB03-D84C-DFD1-B47A-75AF71A7E91A}"/>
              </a:ext>
            </a:extLst>
          </p:cNvPr>
          <p:cNvSpPr txBox="1">
            <a:spLocks/>
          </p:cNvSpPr>
          <p:nvPr/>
        </p:nvSpPr>
        <p:spPr>
          <a:xfrm>
            <a:off x="4572000" y="1008418"/>
            <a:ext cx="3442160" cy="1125272"/>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G. B. John Mancini</a:t>
            </a:r>
          </a:p>
          <a:p>
            <a:r>
              <a:rPr lang="en-US" sz="1050" b="1" dirty="0"/>
              <a:t>Consulting fees/Honoraria: </a:t>
            </a:r>
            <a:r>
              <a:rPr lang="en-US" sz="1050" dirty="0"/>
              <a:t>Astra Zeneca, Boehringer Ingelheim/Lilly, Janssen, Novo Nordisk</a:t>
            </a:r>
          </a:p>
          <a:p>
            <a:r>
              <a:rPr lang="en-US" sz="1050" b="1" dirty="0"/>
              <a:t>Funded Grants/Clinical Trials: </a:t>
            </a:r>
            <a:r>
              <a:rPr lang="en-US" sz="1050" dirty="0"/>
              <a:t>Novo Nordisk</a:t>
            </a:r>
            <a:endParaRPr lang="en-US" sz="1050" b="1" dirty="0"/>
          </a:p>
          <a:p>
            <a:r>
              <a:rPr lang="en-US" sz="1050" b="1" dirty="0"/>
              <a:t>Advisory Boards/Speakers Bureaus: </a:t>
            </a:r>
            <a:r>
              <a:rPr lang="en-US" sz="1050" dirty="0"/>
              <a:t>Esperion, Novo Nordisk, Canadian Cardiovascular Society</a:t>
            </a:r>
          </a:p>
          <a:p>
            <a:endParaRPr lang="en-US" sz="1200" b="1" dirty="0"/>
          </a:p>
        </p:txBody>
      </p:sp>
    </p:spTree>
    <p:extLst>
      <p:ext uri="{BB962C8B-B14F-4D97-AF65-F5344CB8AC3E}">
        <p14:creationId xmlns:p14="http://schemas.microsoft.com/office/powerpoint/2010/main" val="24392680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pic>
        <p:nvPicPr>
          <p:cNvPr id="2" name="Picture 3" descr="Qr code&#10;&#10;Description automatically generated">
            <a:extLst>
              <a:ext uri="{FF2B5EF4-FFF2-40B4-BE49-F238E27FC236}">
                <a16:creationId xmlns:a16="http://schemas.microsoft.com/office/drawing/2014/main" id="{B89B6AA5-A99C-B385-9E39-E8753A0412CB}"/>
              </a:ext>
            </a:extLst>
          </p:cNvPr>
          <p:cNvPicPr>
            <a:picLocks noChangeAspect="1"/>
          </p:cNvPicPr>
          <p:nvPr/>
        </p:nvPicPr>
        <p:blipFill>
          <a:blip r:embed="rId3"/>
          <a:stretch>
            <a:fillRect/>
          </a:stretch>
        </p:blipFill>
        <p:spPr>
          <a:xfrm>
            <a:off x="1186543" y="561975"/>
            <a:ext cx="6716485" cy="3767817"/>
          </a:xfrm>
          <a:prstGeom prst="rect">
            <a:avLst/>
          </a:prstGeom>
        </p:spPr>
      </p:pic>
    </p:spTree>
    <p:extLst>
      <p:ext uri="{BB962C8B-B14F-4D97-AF65-F5344CB8AC3E}">
        <p14:creationId xmlns:p14="http://schemas.microsoft.com/office/powerpoint/2010/main" val="820165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pic>
        <p:nvPicPr>
          <p:cNvPr id="2" name="Picture 3" descr="Qr code&#10;&#10;Description automatically generated">
            <a:extLst>
              <a:ext uri="{FF2B5EF4-FFF2-40B4-BE49-F238E27FC236}">
                <a16:creationId xmlns:a16="http://schemas.microsoft.com/office/drawing/2014/main" id="{2E5E7ACF-F041-3CD0-AB86-3B14B1372E47}"/>
              </a:ext>
            </a:extLst>
          </p:cNvPr>
          <p:cNvPicPr>
            <a:picLocks noChangeAspect="1"/>
          </p:cNvPicPr>
          <p:nvPr/>
        </p:nvPicPr>
        <p:blipFill>
          <a:blip r:embed="rId3"/>
          <a:stretch>
            <a:fillRect/>
          </a:stretch>
        </p:blipFill>
        <p:spPr>
          <a:xfrm>
            <a:off x="1206953" y="568779"/>
            <a:ext cx="6723289" cy="3767817"/>
          </a:xfrm>
          <a:prstGeom prst="rect">
            <a:avLst/>
          </a:prstGeom>
        </p:spPr>
      </p:pic>
    </p:spTree>
    <p:extLst>
      <p:ext uri="{BB962C8B-B14F-4D97-AF65-F5344CB8AC3E}">
        <p14:creationId xmlns:p14="http://schemas.microsoft.com/office/powerpoint/2010/main" val="3201230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2933" y="461534"/>
            <a:ext cx="8229600" cy="546884"/>
          </a:xfrm>
        </p:spPr>
        <p:txBody>
          <a:bodyPr/>
          <a:lstStyle/>
          <a:p>
            <a:pPr marL="0" indent="0">
              <a:buNone/>
            </a:pPr>
            <a:r>
              <a:rPr lang="en-US" sz="2400" dirty="0">
                <a:solidFill>
                  <a:schemeClr val="tx1"/>
                </a:solidFill>
                <a:latin typeface="Gill Sans MT" panose="020B0502020104020203" pitchFamily="34" charset="0"/>
              </a:rPr>
              <a:t>DISCLOSURES OF CONFLICT OF INTEREST (cont’d)</a:t>
            </a:r>
          </a:p>
        </p:txBody>
      </p:sp>
      <p:sp>
        <p:nvSpPr>
          <p:cNvPr id="5" name="Content Placeholder 3">
            <a:extLst>
              <a:ext uri="{FF2B5EF4-FFF2-40B4-BE49-F238E27FC236}">
                <a16:creationId xmlns:a16="http://schemas.microsoft.com/office/drawing/2014/main" id="{A25A0F6C-9991-015A-93F2-76CA5A035C0F}"/>
              </a:ext>
            </a:extLst>
          </p:cNvPr>
          <p:cNvSpPr txBox="1">
            <a:spLocks/>
          </p:cNvSpPr>
          <p:nvPr/>
        </p:nvSpPr>
        <p:spPr>
          <a:xfrm>
            <a:off x="564370" y="1031849"/>
            <a:ext cx="3442160" cy="731378"/>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Darryl Wan </a:t>
            </a:r>
          </a:p>
          <a:p>
            <a:r>
              <a:rPr lang="en-US" sz="1050" b="1" dirty="0"/>
              <a:t>Consulting fees/Honoraria: </a:t>
            </a:r>
            <a:r>
              <a:rPr lang="en-US" sz="1050" dirty="0"/>
              <a:t>Amgen Canada, HLS Therapeutics Inc., Sanofi</a:t>
            </a:r>
          </a:p>
          <a:p>
            <a:r>
              <a:rPr lang="en-US" sz="1050" b="1" dirty="0"/>
              <a:t>Funded Grants/Clinical Trials: </a:t>
            </a:r>
            <a:r>
              <a:rPr lang="en-US" sz="1050" dirty="0"/>
              <a:t>NA</a:t>
            </a:r>
            <a:endParaRPr lang="en-US" sz="1050" b="1" dirty="0"/>
          </a:p>
          <a:p>
            <a:r>
              <a:rPr lang="en-US" sz="1050" b="1" dirty="0"/>
              <a:t>Advisory Boards/Speakers Bureaus: </a:t>
            </a:r>
            <a:r>
              <a:rPr lang="en-US" sz="1050" dirty="0"/>
              <a:t>Canadian Cardiovascular Society </a:t>
            </a:r>
            <a:endParaRPr lang="en-US" sz="1200" b="1" dirty="0"/>
          </a:p>
        </p:txBody>
      </p:sp>
    </p:spTree>
    <p:extLst>
      <p:ext uri="{BB962C8B-B14F-4D97-AF65-F5344CB8AC3E}">
        <p14:creationId xmlns:p14="http://schemas.microsoft.com/office/powerpoint/2010/main" val="16673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INTRODUCTION</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Dr. Sonia Anand, MD PhD FRCPC </a:t>
            </a:r>
          </a:p>
          <a:p>
            <a:r>
              <a:rPr lang="en-US" sz="2000" dirty="0"/>
              <a:t> </a:t>
            </a:r>
          </a:p>
        </p:txBody>
      </p:sp>
    </p:spTree>
    <p:extLst>
      <p:ext uri="{BB962C8B-B14F-4D97-AF65-F5344CB8AC3E}">
        <p14:creationId xmlns:p14="http://schemas.microsoft.com/office/powerpoint/2010/main" val="1330305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268354A-1295-AA41-87E1-E5278E753A2B}" vid="{3FF7137A-A944-0047-8C58-A71369C374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CCC2020_PPT_Template_Slides16_9_2020</Template>
  <TotalTime>10133</TotalTime>
  <Words>4936</Words>
  <Application>Microsoft Office PowerPoint</Application>
  <PresentationFormat>On-screen Show (16:9)</PresentationFormat>
  <Paragraphs>718</Paragraphs>
  <Slides>71</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Malgun Gothic</vt:lpstr>
      <vt:lpstr>Arial</vt:lpstr>
      <vt:lpstr>Arial Black</vt:lpstr>
      <vt:lpstr>Arial Narrow</vt:lpstr>
      <vt:lpstr>Calibri</vt:lpstr>
      <vt:lpstr>Courier New</vt:lpstr>
      <vt:lpstr>ff-quadraat-web-pro</vt:lpstr>
      <vt:lpstr>Gill Sans MT</vt:lpstr>
      <vt:lpstr>Mulish ExtraBold</vt:lpstr>
      <vt:lpstr>Mulish Light</vt:lpstr>
      <vt:lpstr>Office Theme</vt:lpstr>
      <vt:lpstr>PowerPoint Presentation</vt:lpstr>
      <vt:lpstr>PowerPoint Presentation</vt:lpstr>
      <vt:lpstr>We extend our respect to all First Nations, Inuit and Métis peoples for their valuable  past and present contributions to this land we call Canada.  We acknowledge the Indigenous Peoples of all the lands that we are each on today, and reaffirm our commitment and responsibility as individuals, to improving relationships between nations and to collaborating in a spirit of reconciliation.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CV, cardiovascular; MALE, major adverse limb event; MI myocardial infraction;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 electric cigarettes; MACE, major adverse cardiovascular event; MALE, major adverse limb event; NRT, nicotine replacement therapy</vt:lpstr>
      <vt:lpstr>PowerPoint Presentation</vt:lpstr>
      <vt:lpstr>PowerPoint Presentation</vt:lpstr>
      <vt:lpstr>DPP-4, Dipeptidyl peptidase 4; GLP-1, Glucagon-like peptide-1; MACE, major adverse cardiovascular event; SGLT-2 inhibitors; Sodium-Glucose Transport Protein 2 Inhibitors</vt:lpstr>
      <vt:lpstr>CLTI, chronic limb-threating ischemia; MALE, major adverse limb event; QoE, quality of evidence; UKPDS, UK Prospective Diabetes Study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Join our new  CCS Affiliate Society!</vt:lpstr>
      <vt:lpstr>THANK YOU!</vt:lpstr>
      <vt:lpstr>THANK YOU!</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Cartwright</dc:creator>
  <cp:lastModifiedBy>Stephanie Hong</cp:lastModifiedBy>
  <cp:revision>74</cp:revision>
  <dcterms:created xsi:type="dcterms:W3CDTF">2020-03-25T16:28:05Z</dcterms:created>
  <dcterms:modified xsi:type="dcterms:W3CDTF">2023-04-20T14:36:56Z</dcterms:modified>
</cp:coreProperties>
</file>