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261" r:id="rId2"/>
    <p:sldId id="457" r:id="rId3"/>
    <p:sldId id="284" r:id="rId4"/>
    <p:sldId id="267" r:id="rId5"/>
    <p:sldId id="286" r:id="rId6"/>
    <p:sldId id="283" r:id="rId7"/>
    <p:sldId id="287" r:id="rId8"/>
    <p:sldId id="288" r:id="rId9"/>
    <p:sldId id="276" r:id="rId10"/>
    <p:sldId id="295" r:id="rId11"/>
    <p:sldId id="278" r:id="rId12"/>
    <p:sldId id="308" r:id="rId13"/>
    <p:sldId id="309" r:id="rId14"/>
    <p:sldId id="2147375646" r:id="rId15"/>
    <p:sldId id="2147375647" r:id="rId16"/>
    <p:sldId id="265" r:id="rId17"/>
    <p:sldId id="2147375648" r:id="rId18"/>
    <p:sldId id="2142533842" r:id="rId19"/>
    <p:sldId id="2147375598" r:id="rId20"/>
    <p:sldId id="2147375599" r:id="rId21"/>
    <p:sldId id="2147375649" r:id="rId22"/>
    <p:sldId id="257" r:id="rId23"/>
    <p:sldId id="2145706999" r:id="rId24"/>
    <p:sldId id="2145707011" r:id="rId25"/>
    <p:sldId id="2142533964" r:id="rId26"/>
    <p:sldId id="330" r:id="rId27"/>
    <p:sldId id="338" r:id="rId28"/>
    <p:sldId id="272" r:id="rId29"/>
    <p:sldId id="2147375659" r:id="rId30"/>
    <p:sldId id="307" r:id="rId31"/>
    <p:sldId id="306" r:id="rId32"/>
    <p:sldId id="299" r:id="rId33"/>
    <p:sldId id="302" r:id="rId34"/>
    <p:sldId id="300" r:id="rId35"/>
    <p:sldId id="301" r:id="rId36"/>
    <p:sldId id="303" r:id="rId37"/>
    <p:sldId id="304" r:id="rId38"/>
    <p:sldId id="2147375650" r:id="rId39"/>
    <p:sldId id="310" r:id="rId40"/>
    <p:sldId id="305" r:id="rId41"/>
    <p:sldId id="270" r:id="rId42"/>
    <p:sldId id="2147375651" r:id="rId43"/>
    <p:sldId id="2147375621" r:id="rId44"/>
    <p:sldId id="2147375622" r:id="rId45"/>
    <p:sldId id="389" r:id="rId46"/>
    <p:sldId id="2147375619" r:id="rId47"/>
    <p:sldId id="2147375624" r:id="rId48"/>
    <p:sldId id="2147375625" r:id="rId49"/>
    <p:sldId id="2147375615" r:id="rId50"/>
    <p:sldId id="2147375616" r:id="rId51"/>
    <p:sldId id="2147375617" r:id="rId52"/>
    <p:sldId id="2147375626" r:id="rId53"/>
    <p:sldId id="2147375618" r:id="rId54"/>
    <p:sldId id="2147375652" r:id="rId55"/>
    <p:sldId id="274" r:id="rId56"/>
    <p:sldId id="2147375658" r:id="rId57"/>
    <p:sldId id="2147375655" r:id="rId58"/>
    <p:sldId id="2147375656" r:id="rId59"/>
    <p:sldId id="2147375657" r:id="rId60"/>
    <p:sldId id="290" r:id="rId61"/>
    <p:sldId id="298" r:id="rId62"/>
    <p:sldId id="2147375660" r:id="rId63"/>
    <p:sldId id="2147375661" r:id="rId64"/>
    <p:sldId id="2147375662" r:id="rId65"/>
    <p:sldId id="2147375663"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4F81BD"/>
    <a:srgbClr val="EEECE1"/>
    <a:srgbClr val="FFFFFF"/>
    <a:srgbClr val="009CDE"/>
    <a:srgbClr val="EA0A2A"/>
    <a:srgbClr val="E00034"/>
    <a:srgbClr val="F9423A"/>
    <a:srgbClr val="ED3D42"/>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48F4A-A75E-4F50-A404-E110EFF3712E}" v="43" dt="2023-02-10T16:48:02.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39"/>
    <p:restoredTop sz="94694"/>
  </p:normalViewPr>
  <p:slideViewPr>
    <p:cSldViewPr snapToGrid="0" snapToObjects="1">
      <p:cViewPr varScale="1">
        <p:scale>
          <a:sx n="142" d="100"/>
          <a:sy n="142" d="100"/>
        </p:scale>
        <p:origin x="312" y="12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yardley.medergygroup.com\Shared\Data\Client%20Files\J&amp;J%20%20%20(J)\PGSM%20%20(G)\CANA%20(L)\JGL-CAN-64666%20CREDENCE%20Primary%20Manuscript%20(NEJM)\Drafts\Figures\timeto_JGL-6466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96047851939483"/>
          <c:y val="2.6770012036532786E-2"/>
          <c:w val="0.84949182233542253"/>
          <c:h val="0.77295699801241113"/>
        </c:manualLayout>
      </c:layout>
      <c:scatterChart>
        <c:scatterStyle val="lineMarker"/>
        <c:varyColors val="0"/>
        <c:ser>
          <c:idx val="1"/>
          <c:order val="0"/>
          <c:tx>
            <c:v>Placebo</c:v>
          </c:tx>
          <c:spPr>
            <a:ln w="25400" cap="rnd">
              <a:solidFill>
                <a:srgbClr val="00B2A9"/>
              </a:solidFill>
              <a:round/>
            </a:ln>
            <a:effectLst/>
          </c:spPr>
          <c:marker>
            <c:symbol val="none"/>
          </c:marker>
          <c:xVal>
            <c:numRef>
              <c:f>'Fig 1A - T2PRYCOM'!$C$221:$C$481</c:f>
              <c:numCache>
                <c:formatCode>General</c:formatCode>
                <c:ptCount val="261"/>
                <c:pt idx="0">
                  <c:v>0</c:v>
                </c:pt>
                <c:pt idx="1">
                  <c:v>8.1428571428571406</c:v>
                </c:pt>
                <c:pt idx="2">
                  <c:v>9.5714285714285694</c:v>
                </c:pt>
                <c:pt idx="3">
                  <c:v>10.5714285714286</c:v>
                </c:pt>
                <c:pt idx="4">
                  <c:v>12.8571428571429</c:v>
                </c:pt>
                <c:pt idx="5">
                  <c:v>13</c:v>
                </c:pt>
                <c:pt idx="6">
                  <c:v>13.1428571428571</c:v>
                </c:pt>
                <c:pt idx="7">
                  <c:v>14.714285714285699</c:v>
                </c:pt>
                <c:pt idx="8">
                  <c:v>15.1428571428571</c:v>
                </c:pt>
                <c:pt idx="9">
                  <c:v>15.5714285714286</c:v>
                </c:pt>
                <c:pt idx="10">
                  <c:v>16.428571428571399</c:v>
                </c:pt>
                <c:pt idx="11">
                  <c:v>17.1428571428571</c:v>
                </c:pt>
                <c:pt idx="12">
                  <c:v>17.571428571428601</c:v>
                </c:pt>
                <c:pt idx="13">
                  <c:v>18.285714285714299</c:v>
                </c:pt>
                <c:pt idx="14">
                  <c:v>19.1428571428571</c:v>
                </c:pt>
                <c:pt idx="15">
                  <c:v>22.428571428571399</c:v>
                </c:pt>
                <c:pt idx="16">
                  <c:v>26.8571428571429</c:v>
                </c:pt>
                <c:pt idx="17">
                  <c:v>28.1428571428571</c:v>
                </c:pt>
                <c:pt idx="18">
                  <c:v>29.1428571428571</c:v>
                </c:pt>
                <c:pt idx="19">
                  <c:v>29.571428571428601</c:v>
                </c:pt>
                <c:pt idx="20">
                  <c:v>30.1428571428571</c:v>
                </c:pt>
                <c:pt idx="21">
                  <c:v>32.428571428571402</c:v>
                </c:pt>
                <c:pt idx="22">
                  <c:v>32.571428571428598</c:v>
                </c:pt>
                <c:pt idx="23">
                  <c:v>33.714285714285701</c:v>
                </c:pt>
                <c:pt idx="24">
                  <c:v>35</c:v>
                </c:pt>
                <c:pt idx="25">
                  <c:v>35.428571428571402</c:v>
                </c:pt>
                <c:pt idx="26">
                  <c:v>35.571428571428598</c:v>
                </c:pt>
                <c:pt idx="27">
                  <c:v>39</c:v>
                </c:pt>
                <c:pt idx="28">
                  <c:v>39.714285714285701</c:v>
                </c:pt>
                <c:pt idx="29">
                  <c:v>40.428571428571402</c:v>
                </c:pt>
                <c:pt idx="30">
                  <c:v>40.571428571428598</c:v>
                </c:pt>
                <c:pt idx="31">
                  <c:v>42.571428571428598</c:v>
                </c:pt>
                <c:pt idx="32">
                  <c:v>43.285714285714299</c:v>
                </c:pt>
                <c:pt idx="33">
                  <c:v>43.857142857142897</c:v>
                </c:pt>
                <c:pt idx="34">
                  <c:v>44</c:v>
                </c:pt>
                <c:pt idx="35">
                  <c:v>44.142857142857103</c:v>
                </c:pt>
                <c:pt idx="36">
                  <c:v>45.857142857142897</c:v>
                </c:pt>
                <c:pt idx="37">
                  <c:v>46.857142857142897</c:v>
                </c:pt>
                <c:pt idx="38">
                  <c:v>47.142857142857103</c:v>
                </c:pt>
                <c:pt idx="39">
                  <c:v>47.428571428571402</c:v>
                </c:pt>
                <c:pt idx="40">
                  <c:v>48</c:v>
                </c:pt>
                <c:pt idx="41">
                  <c:v>49.428571428571402</c:v>
                </c:pt>
                <c:pt idx="42">
                  <c:v>50.857142857142897</c:v>
                </c:pt>
                <c:pt idx="43">
                  <c:v>51</c:v>
                </c:pt>
                <c:pt idx="44">
                  <c:v>51.142857142857103</c:v>
                </c:pt>
                <c:pt idx="45">
                  <c:v>51.428571428571402</c:v>
                </c:pt>
                <c:pt idx="46">
                  <c:v>51.571428571428598</c:v>
                </c:pt>
                <c:pt idx="47">
                  <c:v>51.857142857142897</c:v>
                </c:pt>
                <c:pt idx="48">
                  <c:v>52.142857142857103</c:v>
                </c:pt>
                <c:pt idx="49">
                  <c:v>52.285714285714299</c:v>
                </c:pt>
                <c:pt idx="50">
                  <c:v>52.428571428571402</c:v>
                </c:pt>
                <c:pt idx="51">
                  <c:v>52.571428571428598</c:v>
                </c:pt>
                <c:pt idx="52">
                  <c:v>52.857142857142897</c:v>
                </c:pt>
                <c:pt idx="53">
                  <c:v>53</c:v>
                </c:pt>
                <c:pt idx="54">
                  <c:v>53.714285714285701</c:v>
                </c:pt>
                <c:pt idx="55">
                  <c:v>54</c:v>
                </c:pt>
                <c:pt idx="56">
                  <c:v>54.285714285714299</c:v>
                </c:pt>
                <c:pt idx="57">
                  <c:v>54.571428571428598</c:v>
                </c:pt>
                <c:pt idx="58">
                  <c:v>55</c:v>
                </c:pt>
                <c:pt idx="59">
                  <c:v>55.142857142857103</c:v>
                </c:pt>
                <c:pt idx="60">
                  <c:v>55.285714285714299</c:v>
                </c:pt>
                <c:pt idx="61">
                  <c:v>56.142857142857103</c:v>
                </c:pt>
                <c:pt idx="62">
                  <c:v>56.285714285714299</c:v>
                </c:pt>
                <c:pt idx="63">
                  <c:v>58</c:v>
                </c:pt>
                <c:pt idx="64">
                  <c:v>58.142857142857103</c:v>
                </c:pt>
                <c:pt idx="65">
                  <c:v>58.285714285714299</c:v>
                </c:pt>
                <c:pt idx="66">
                  <c:v>58.714285714285701</c:v>
                </c:pt>
                <c:pt idx="67">
                  <c:v>58.857142857142897</c:v>
                </c:pt>
                <c:pt idx="68">
                  <c:v>60</c:v>
                </c:pt>
                <c:pt idx="69">
                  <c:v>60.714285714285701</c:v>
                </c:pt>
                <c:pt idx="70">
                  <c:v>61.571428571428598</c:v>
                </c:pt>
                <c:pt idx="71">
                  <c:v>61.857142857142897</c:v>
                </c:pt>
                <c:pt idx="72">
                  <c:v>62</c:v>
                </c:pt>
                <c:pt idx="73">
                  <c:v>62.714285714285701</c:v>
                </c:pt>
                <c:pt idx="74">
                  <c:v>62.857142857142897</c:v>
                </c:pt>
                <c:pt idx="75">
                  <c:v>63.142857142857103</c:v>
                </c:pt>
                <c:pt idx="76">
                  <c:v>63.428571428571402</c:v>
                </c:pt>
                <c:pt idx="77">
                  <c:v>64</c:v>
                </c:pt>
                <c:pt idx="78">
                  <c:v>64.285714285714306</c:v>
                </c:pt>
                <c:pt idx="79">
                  <c:v>64.428571428571402</c:v>
                </c:pt>
                <c:pt idx="80">
                  <c:v>64.571428571428598</c:v>
                </c:pt>
                <c:pt idx="81">
                  <c:v>66</c:v>
                </c:pt>
                <c:pt idx="82">
                  <c:v>67.142857142857096</c:v>
                </c:pt>
                <c:pt idx="83">
                  <c:v>68.571428571428598</c:v>
                </c:pt>
                <c:pt idx="84">
                  <c:v>68.714285714285694</c:v>
                </c:pt>
                <c:pt idx="85">
                  <c:v>69.142857142857096</c:v>
                </c:pt>
                <c:pt idx="86">
                  <c:v>69.571428571428598</c:v>
                </c:pt>
                <c:pt idx="87">
                  <c:v>70.714285714285694</c:v>
                </c:pt>
                <c:pt idx="88">
                  <c:v>70.857142857142904</c:v>
                </c:pt>
                <c:pt idx="89">
                  <c:v>71.142857142857096</c:v>
                </c:pt>
                <c:pt idx="90">
                  <c:v>72.285714285714306</c:v>
                </c:pt>
                <c:pt idx="91">
                  <c:v>72.571428571428598</c:v>
                </c:pt>
                <c:pt idx="92">
                  <c:v>73.714285714285694</c:v>
                </c:pt>
                <c:pt idx="93">
                  <c:v>76.142857142857096</c:v>
                </c:pt>
                <c:pt idx="94">
                  <c:v>76.285714285714306</c:v>
                </c:pt>
                <c:pt idx="95">
                  <c:v>76.428571428571402</c:v>
                </c:pt>
                <c:pt idx="96">
                  <c:v>76.857142857142904</c:v>
                </c:pt>
                <c:pt idx="97">
                  <c:v>77</c:v>
                </c:pt>
                <c:pt idx="98">
                  <c:v>77.142857142857096</c:v>
                </c:pt>
                <c:pt idx="99">
                  <c:v>77.285714285714306</c:v>
                </c:pt>
                <c:pt idx="100">
                  <c:v>77.428571428571402</c:v>
                </c:pt>
                <c:pt idx="101">
                  <c:v>77.857142857142904</c:v>
                </c:pt>
                <c:pt idx="102">
                  <c:v>78</c:v>
                </c:pt>
                <c:pt idx="103">
                  <c:v>78.142857142857096</c:v>
                </c:pt>
                <c:pt idx="104">
                  <c:v>78.285714285714306</c:v>
                </c:pt>
                <c:pt idx="105">
                  <c:v>78.428571428571402</c:v>
                </c:pt>
                <c:pt idx="106">
                  <c:v>78.714285714285694</c:v>
                </c:pt>
                <c:pt idx="107">
                  <c:v>78.857142857142904</c:v>
                </c:pt>
                <c:pt idx="108">
                  <c:v>79</c:v>
                </c:pt>
                <c:pt idx="109">
                  <c:v>79.142857142857096</c:v>
                </c:pt>
                <c:pt idx="110">
                  <c:v>79.571428571428598</c:v>
                </c:pt>
                <c:pt idx="111">
                  <c:v>79.857142857142904</c:v>
                </c:pt>
                <c:pt idx="112">
                  <c:v>80</c:v>
                </c:pt>
                <c:pt idx="113">
                  <c:v>80.285714285714306</c:v>
                </c:pt>
                <c:pt idx="114">
                  <c:v>80.714285714285694</c:v>
                </c:pt>
                <c:pt idx="115">
                  <c:v>81</c:v>
                </c:pt>
                <c:pt idx="116">
                  <c:v>82.571428571428598</c:v>
                </c:pt>
                <c:pt idx="117">
                  <c:v>83.428571428571402</c:v>
                </c:pt>
                <c:pt idx="118">
                  <c:v>83.714285714285694</c:v>
                </c:pt>
                <c:pt idx="119">
                  <c:v>83.857142857142904</c:v>
                </c:pt>
                <c:pt idx="120">
                  <c:v>84.571428571428598</c:v>
                </c:pt>
                <c:pt idx="121">
                  <c:v>85.285714285714306</c:v>
                </c:pt>
                <c:pt idx="122">
                  <c:v>86</c:v>
                </c:pt>
                <c:pt idx="123">
                  <c:v>86.428571428571402</c:v>
                </c:pt>
                <c:pt idx="124">
                  <c:v>87</c:v>
                </c:pt>
                <c:pt idx="125">
                  <c:v>88</c:v>
                </c:pt>
                <c:pt idx="126">
                  <c:v>88.428571428571402</c:v>
                </c:pt>
                <c:pt idx="127">
                  <c:v>88.571428571428598</c:v>
                </c:pt>
                <c:pt idx="128">
                  <c:v>88.857142857142904</c:v>
                </c:pt>
                <c:pt idx="129">
                  <c:v>89.142857142857096</c:v>
                </c:pt>
                <c:pt idx="130">
                  <c:v>89.428571428571402</c:v>
                </c:pt>
                <c:pt idx="131">
                  <c:v>90</c:v>
                </c:pt>
                <c:pt idx="132">
                  <c:v>90.285714285714306</c:v>
                </c:pt>
                <c:pt idx="133">
                  <c:v>90.428571428571402</c:v>
                </c:pt>
                <c:pt idx="134">
                  <c:v>91.142857142857096</c:v>
                </c:pt>
                <c:pt idx="135">
                  <c:v>91.714285714285694</c:v>
                </c:pt>
                <c:pt idx="136">
                  <c:v>91.857142857142904</c:v>
                </c:pt>
                <c:pt idx="137">
                  <c:v>92</c:v>
                </c:pt>
                <c:pt idx="138">
                  <c:v>92.285714285714306</c:v>
                </c:pt>
                <c:pt idx="139">
                  <c:v>93.857142857142904</c:v>
                </c:pt>
                <c:pt idx="140">
                  <c:v>94.285714285714306</c:v>
                </c:pt>
                <c:pt idx="141">
                  <c:v>94.857142857142904</c:v>
                </c:pt>
                <c:pt idx="142">
                  <c:v>97.285714285714306</c:v>
                </c:pt>
                <c:pt idx="143">
                  <c:v>97.714285714285694</c:v>
                </c:pt>
                <c:pt idx="144">
                  <c:v>98.857142857142904</c:v>
                </c:pt>
                <c:pt idx="145">
                  <c:v>99</c:v>
                </c:pt>
                <c:pt idx="146">
                  <c:v>99.285714285714306</c:v>
                </c:pt>
                <c:pt idx="147">
                  <c:v>99.428571428571402</c:v>
                </c:pt>
                <c:pt idx="148">
                  <c:v>100.428571428571</c:v>
                </c:pt>
                <c:pt idx="149">
                  <c:v>100.71428571428601</c:v>
                </c:pt>
                <c:pt idx="150">
                  <c:v>100.857142857143</c:v>
                </c:pt>
                <c:pt idx="151">
                  <c:v>101</c:v>
                </c:pt>
                <c:pt idx="152">
                  <c:v>102.28571428571399</c:v>
                </c:pt>
                <c:pt idx="153">
                  <c:v>102.428571428571</c:v>
                </c:pt>
                <c:pt idx="154">
                  <c:v>102.571428571429</c:v>
                </c:pt>
                <c:pt idx="155">
                  <c:v>102.857142857143</c:v>
                </c:pt>
                <c:pt idx="156">
                  <c:v>103.142857142857</c:v>
                </c:pt>
                <c:pt idx="157">
                  <c:v>103.857142857143</c:v>
                </c:pt>
                <c:pt idx="158">
                  <c:v>104</c:v>
                </c:pt>
                <c:pt idx="159">
                  <c:v>104.142857142857</c:v>
                </c:pt>
                <c:pt idx="160">
                  <c:v>104.28571428571399</c:v>
                </c:pt>
                <c:pt idx="161">
                  <c:v>104.571428571429</c:v>
                </c:pt>
                <c:pt idx="162">
                  <c:v>104.71428571428601</c:v>
                </c:pt>
                <c:pt idx="163">
                  <c:v>104.857142857143</c:v>
                </c:pt>
                <c:pt idx="164">
                  <c:v>105.142857142857</c:v>
                </c:pt>
                <c:pt idx="165">
                  <c:v>105.28571428571399</c:v>
                </c:pt>
                <c:pt idx="166">
                  <c:v>105.71428571428601</c:v>
                </c:pt>
                <c:pt idx="167">
                  <c:v>106.142857142857</c:v>
                </c:pt>
                <c:pt idx="168">
                  <c:v>106.28571428571399</c:v>
                </c:pt>
                <c:pt idx="169">
                  <c:v>106.71428571428601</c:v>
                </c:pt>
                <c:pt idx="170">
                  <c:v>107.857142857143</c:v>
                </c:pt>
                <c:pt idx="171">
                  <c:v>108</c:v>
                </c:pt>
                <c:pt idx="172">
                  <c:v>108.571428571429</c:v>
                </c:pt>
                <c:pt idx="173">
                  <c:v>109.142857142857</c:v>
                </c:pt>
                <c:pt idx="174">
                  <c:v>110</c:v>
                </c:pt>
                <c:pt idx="175">
                  <c:v>110.71428571428601</c:v>
                </c:pt>
                <c:pt idx="176">
                  <c:v>111.571428571429</c:v>
                </c:pt>
                <c:pt idx="177">
                  <c:v>112.571428571429</c:v>
                </c:pt>
                <c:pt idx="178">
                  <c:v>113.71428571428601</c:v>
                </c:pt>
                <c:pt idx="179">
                  <c:v>114.142857142857</c:v>
                </c:pt>
                <c:pt idx="180">
                  <c:v>114.71428571428601</c:v>
                </c:pt>
                <c:pt idx="181">
                  <c:v>114.857142857143</c:v>
                </c:pt>
                <c:pt idx="182">
                  <c:v>115.571428571429</c:v>
                </c:pt>
                <c:pt idx="183">
                  <c:v>117.428571428571</c:v>
                </c:pt>
                <c:pt idx="184">
                  <c:v>117.71428571428601</c:v>
                </c:pt>
                <c:pt idx="185">
                  <c:v>118</c:v>
                </c:pt>
                <c:pt idx="186">
                  <c:v>118.428571428571</c:v>
                </c:pt>
                <c:pt idx="187">
                  <c:v>119</c:v>
                </c:pt>
                <c:pt idx="188">
                  <c:v>119.142857142857</c:v>
                </c:pt>
                <c:pt idx="189">
                  <c:v>122.142857142857</c:v>
                </c:pt>
                <c:pt idx="190">
                  <c:v>123.28571428571399</c:v>
                </c:pt>
                <c:pt idx="191">
                  <c:v>123.71428571428601</c:v>
                </c:pt>
                <c:pt idx="192">
                  <c:v>123.857142857143</c:v>
                </c:pt>
                <c:pt idx="193">
                  <c:v>124.142857142857</c:v>
                </c:pt>
                <c:pt idx="194">
                  <c:v>124.71428571428601</c:v>
                </c:pt>
                <c:pt idx="195">
                  <c:v>124.857142857143</c:v>
                </c:pt>
                <c:pt idx="196">
                  <c:v>125.142857142857</c:v>
                </c:pt>
                <c:pt idx="197">
                  <c:v>125.428571428571</c:v>
                </c:pt>
                <c:pt idx="198">
                  <c:v>126</c:v>
                </c:pt>
                <c:pt idx="199">
                  <c:v>126.571428571429</c:v>
                </c:pt>
                <c:pt idx="200">
                  <c:v>127.71428571428601</c:v>
                </c:pt>
                <c:pt idx="201">
                  <c:v>128.142857142857</c:v>
                </c:pt>
                <c:pt idx="202">
                  <c:v>128.28571428571399</c:v>
                </c:pt>
                <c:pt idx="203">
                  <c:v>128.71428571428601</c:v>
                </c:pt>
                <c:pt idx="204">
                  <c:v>128.857142857143</c:v>
                </c:pt>
                <c:pt idx="205">
                  <c:v>129</c:v>
                </c:pt>
                <c:pt idx="206">
                  <c:v>129.142857142857</c:v>
                </c:pt>
                <c:pt idx="207">
                  <c:v>129.42857142857099</c:v>
                </c:pt>
                <c:pt idx="208">
                  <c:v>129.71428571428601</c:v>
                </c:pt>
                <c:pt idx="209">
                  <c:v>129.857142857143</c:v>
                </c:pt>
                <c:pt idx="210">
                  <c:v>130</c:v>
                </c:pt>
                <c:pt idx="211">
                  <c:v>130.142857142857</c:v>
                </c:pt>
                <c:pt idx="212">
                  <c:v>130.57142857142901</c:v>
                </c:pt>
                <c:pt idx="213">
                  <c:v>130.71428571428601</c:v>
                </c:pt>
                <c:pt idx="214">
                  <c:v>130.857142857143</c:v>
                </c:pt>
                <c:pt idx="215">
                  <c:v>131.42857142857099</c:v>
                </c:pt>
                <c:pt idx="216">
                  <c:v>131.57142857142901</c:v>
                </c:pt>
                <c:pt idx="217">
                  <c:v>131.71428571428601</c:v>
                </c:pt>
                <c:pt idx="218">
                  <c:v>132.142857142857</c:v>
                </c:pt>
                <c:pt idx="219">
                  <c:v>132.28571428571399</c:v>
                </c:pt>
                <c:pt idx="220">
                  <c:v>133</c:v>
                </c:pt>
                <c:pt idx="221">
                  <c:v>133.28571428571399</c:v>
                </c:pt>
                <c:pt idx="222">
                  <c:v>133.42857142857099</c:v>
                </c:pt>
                <c:pt idx="223">
                  <c:v>133.71428571428601</c:v>
                </c:pt>
                <c:pt idx="224">
                  <c:v>136.28571428571399</c:v>
                </c:pt>
                <c:pt idx="225">
                  <c:v>137.71428571428601</c:v>
                </c:pt>
                <c:pt idx="226">
                  <c:v>139.142857142857</c:v>
                </c:pt>
                <c:pt idx="227">
                  <c:v>139.42857142857099</c:v>
                </c:pt>
                <c:pt idx="228">
                  <c:v>140</c:v>
                </c:pt>
                <c:pt idx="229">
                  <c:v>140.142857142857</c:v>
                </c:pt>
                <c:pt idx="230">
                  <c:v>141.57142857142901</c:v>
                </c:pt>
                <c:pt idx="231">
                  <c:v>142</c:v>
                </c:pt>
                <c:pt idx="232">
                  <c:v>143.857142857143</c:v>
                </c:pt>
                <c:pt idx="233">
                  <c:v>144.42857142857099</c:v>
                </c:pt>
                <c:pt idx="234">
                  <c:v>148.71428571428601</c:v>
                </c:pt>
                <c:pt idx="235">
                  <c:v>149.28571428571399</c:v>
                </c:pt>
                <c:pt idx="236">
                  <c:v>150.142857142857</c:v>
                </c:pt>
                <c:pt idx="237">
                  <c:v>150.71428571428601</c:v>
                </c:pt>
                <c:pt idx="238">
                  <c:v>151.71428571428601</c:v>
                </c:pt>
                <c:pt idx="239">
                  <c:v>153</c:v>
                </c:pt>
                <c:pt idx="240">
                  <c:v>154.42857142857099</c:v>
                </c:pt>
                <c:pt idx="241">
                  <c:v>156.142857142857</c:v>
                </c:pt>
                <c:pt idx="242">
                  <c:v>156.28571428571399</c:v>
                </c:pt>
                <c:pt idx="243">
                  <c:v>157</c:v>
                </c:pt>
                <c:pt idx="244">
                  <c:v>157.28571428571399</c:v>
                </c:pt>
                <c:pt idx="245">
                  <c:v>158</c:v>
                </c:pt>
                <c:pt idx="246">
                  <c:v>159.142857142857</c:v>
                </c:pt>
                <c:pt idx="247">
                  <c:v>160.857142857143</c:v>
                </c:pt>
                <c:pt idx="248">
                  <c:v>165.142857142857</c:v>
                </c:pt>
                <c:pt idx="249">
                  <c:v>165.42857142857099</c:v>
                </c:pt>
                <c:pt idx="250">
                  <c:v>166.142857142857</c:v>
                </c:pt>
                <c:pt idx="251">
                  <c:v>169.57142857142901</c:v>
                </c:pt>
                <c:pt idx="252">
                  <c:v>173.28571428571399</c:v>
                </c:pt>
                <c:pt idx="253">
                  <c:v>175.28571428571399</c:v>
                </c:pt>
                <c:pt idx="254">
                  <c:v>176</c:v>
                </c:pt>
                <c:pt idx="255">
                  <c:v>176.142857142857</c:v>
                </c:pt>
                <c:pt idx="256">
                  <c:v>179.71428571428601</c:v>
                </c:pt>
                <c:pt idx="257">
                  <c:v>181.42857142857099</c:v>
                </c:pt>
                <c:pt idx="258">
                  <c:v>182.28571428571399</c:v>
                </c:pt>
                <c:pt idx="259">
                  <c:v>187.142857142857</c:v>
                </c:pt>
                <c:pt idx="260">
                  <c:v>232.57142857142901</c:v>
                </c:pt>
              </c:numCache>
            </c:numRef>
          </c:xVal>
          <c:yVal>
            <c:numRef>
              <c:f>'Fig 1A - T2PRYCOM'!$D$221:$D$481</c:f>
              <c:numCache>
                <c:formatCode>General</c:formatCode>
                <c:ptCount val="261"/>
                <c:pt idx="0">
                  <c:v>0</c:v>
                </c:pt>
                <c:pt idx="1">
                  <c:v>4.5495905368520002E-2</c:v>
                </c:pt>
                <c:pt idx="2">
                  <c:v>9.0991810737040005E-2</c:v>
                </c:pt>
                <c:pt idx="3">
                  <c:v>0.13648771610555999</c:v>
                </c:pt>
                <c:pt idx="4">
                  <c:v>0.18198362147406899</c:v>
                </c:pt>
                <c:pt idx="5">
                  <c:v>0.22747952684257799</c:v>
                </c:pt>
                <c:pt idx="6">
                  <c:v>0.27297543221109799</c:v>
                </c:pt>
                <c:pt idx="7">
                  <c:v>0.31847133757961799</c:v>
                </c:pt>
                <c:pt idx="8">
                  <c:v>0.36396724294813798</c:v>
                </c:pt>
                <c:pt idx="9">
                  <c:v>0.40948393219302198</c:v>
                </c:pt>
                <c:pt idx="10">
                  <c:v>0.45500062143790698</c:v>
                </c:pt>
                <c:pt idx="11">
                  <c:v>0.50051731068279104</c:v>
                </c:pt>
                <c:pt idx="12">
                  <c:v>0.54603399992767498</c:v>
                </c:pt>
                <c:pt idx="13">
                  <c:v>0.63706737841744399</c:v>
                </c:pt>
                <c:pt idx="14">
                  <c:v>0.68258406766232804</c:v>
                </c:pt>
                <c:pt idx="15">
                  <c:v>0.72814251533771501</c:v>
                </c:pt>
                <c:pt idx="16">
                  <c:v>0.77372188057401903</c:v>
                </c:pt>
                <c:pt idx="17">
                  <c:v>0.81930124581032204</c:v>
                </c:pt>
                <c:pt idx="18">
                  <c:v>0.86488061104662595</c:v>
                </c:pt>
                <c:pt idx="19">
                  <c:v>0.95603934151922099</c:v>
                </c:pt>
                <c:pt idx="20">
                  <c:v>1.0471980719918199</c:v>
                </c:pt>
                <c:pt idx="21">
                  <c:v>1.09277743722812</c:v>
                </c:pt>
                <c:pt idx="22">
                  <c:v>1.1383568024644199</c:v>
                </c:pt>
                <c:pt idx="23">
                  <c:v>1.1839361677007301</c:v>
                </c:pt>
                <c:pt idx="24">
                  <c:v>1.22951553293702</c:v>
                </c:pt>
                <c:pt idx="25">
                  <c:v>1.2750948981733199</c:v>
                </c:pt>
                <c:pt idx="26">
                  <c:v>1.32067426340963</c:v>
                </c:pt>
                <c:pt idx="27">
                  <c:v>1.3662746911991801</c:v>
                </c:pt>
                <c:pt idx="28">
                  <c:v>1.41187511898873</c:v>
                </c:pt>
                <c:pt idx="29">
                  <c:v>1.4574755467782801</c:v>
                </c:pt>
                <c:pt idx="30">
                  <c:v>1.5030759745678199</c:v>
                </c:pt>
                <c:pt idx="31">
                  <c:v>1.5487186641069499</c:v>
                </c:pt>
                <c:pt idx="32">
                  <c:v>1.5943613536460799</c:v>
                </c:pt>
                <c:pt idx="33">
                  <c:v>1.6400040431852101</c:v>
                </c:pt>
                <c:pt idx="34">
                  <c:v>1.6856467327243301</c:v>
                </c:pt>
                <c:pt idx="35">
                  <c:v>1.77693211180259</c:v>
                </c:pt>
                <c:pt idx="36">
                  <c:v>1.82257480134171</c:v>
                </c:pt>
                <c:pt idx="37">
                  <c:v>1.91394513656615</c:v>
                </c:pt>
                <c:pt idx="38">
                  <c:v>2.0053154717905799</c:v>
                </c:pt>
                <c:pt idx="39">
                  <c:v>2.0510006394028002</c:v>
                </c:pt>
                <c:pt idx="40">
                  <c:v>2.0966858070150201</c:v>
                </c:pt>
                <c:pt idx="41">
                  <c:v>2.1423709746272399</c:v>
                </c:pt>
                <c:pt idx="42">
                  <c:v>2.2337413098516801</c:v>
                </c:pt>
                <c:pt idx="43">
                  <c:v>2.2794264774638999</c:v>
                </c:pt>
                <c:pt idx="44">
                  <c:v>2.4164819803005599</c:v>
                </c:pt>
                <c:pt idx="45">
                  <c:v>2.46216714791277</c:v>
                </c:pt>
                <c:pt idx="46">
                  <c:v>2.5078523155249899</c:v>
                </c:pt>
                <c:pt idx="47">
                  <c:v>2.59922265074943</c:v>
                </c:pt>
                <c:pt idx="48">
                  <c:v>2.7362781535860901</c:v>
                </c:pt>
                <c:pt idx="49">
                  <c:v>2.8276484888105302</c:v>
                </c:pt>
                <c:pt idx="50">
                  <c:v>2.8733336564227501</c:v>
                </c:pt>
                <c:pt idx="51">
                  <c:v>2.9647039916471898</c:v>
                </c:pt>
                <c:pt idx="52">
                  <c:v>3.10175949448384</c:v>
                </c:pt>
                <c:pt idx="53">
                  <c:v>3.1474446620960599</c:v>
                </c:pt>
                <c:pt idx="54">
                  <c:v>3.19312982970827</c:v>
                </c:pt>
                <c:pt idx="55">
                  <c:v>3.2388149973204898</c:v>
                </c:pt>
                <c:pt idx="56">
                  <c:v>3.2845001649327101</c:v>
                </c:pt>
                <c:pt idx="57">
                  <c:v>3.33018533254493</c:v>
                </c:pt>
                <c:pt idx="58">
                  <c:v>3.3759137216969899</c:v>
                </c:pt>
                <c:pt idx="59">
                  <c:v>3.42164211084904</c:v>
                </c:pt>
                <c:pt idx="60">
                  <c:v>3.51309888915317</c:v>
                </c:pt>
                <c:pt idx="61">
                  <c:v>3.5588272783052202</c:v>
                </c:pt>
                <c:pt idx="62">
                  <c:v>3.6045556674572801</c:v>
                </c:pt>
                <c:pt idx="63">
                  <c:v>3.65030575968914</c:v>
                </c:pt>
                <c:pt idx="64">
                  <c:v>3.69605585192101</c:v>
                </c:pt>
                <c:pt idx="65">
                  <c:v>3.7418059441528801</c:v>
                </c:pt>
                <c:pt idx="66">
                  <c:v>3.7875995664439599</c:v>
                </c:pt>
                <c:pt idx="67">
                  <c:v>3.8333931887350299</c:v>
                </c:pt>
                <c:pt idx="68">
                  <c:v>3.8791868110261101</c:v>
                </c:pt>
                <c:pt idx="69">
                  <c:v>3.9249804333171898</c:v>
                </c:pt>
                <c:pt idx="70">
                  <c:v>3.97077405560827</c:v>
                </c:pt>
                <c:pt idx="71">
                  <c:v>4.0165676778993502</c:v>
                </c:pt>
                <c:pt idx="72">
                  <c:v>4.06236130019043</c:v>
                </c:pt>
                <c:pt idx="73">
                  <c:v>4.1081549224815097</c:v>
                </c:pt>
                <c:pt idx="74">
                  <c:v>4.1539485447725903</c:v>
                </c:pt>
                <c:pt idx="75">
                  <c:v>4.1997421670636701</c:v>
                </c:pt>
                <c:pt idx="76">
                  <c:v>4.2455576897001697</c:v>
                </c:pt>
                <c:pt idx="77">
                  <c:v>4.2913732123366799</c:v>
                </c:pt>
                <c:pt idx="78">
                  <c:v>4.3372106772733003</c:v>
                </c:pt>
                <c:pt idx="79">
                  <c:v>4.3830481422099101</c:v>
                </c:pt>
                <c:pt idx="80">
                  <c:v>4.4288856071465297</c:v>
                </c:pt>
                <c:pt idx="81">
                  <c:v>4.4747450670279303</c:v>
                </c:pt>
                <c:pt idx="82">
                  <c:v>4.5665521356804701</c:v>
                </c:pt>
                <c:pt idx="83">
                  <c:v>4.6124556700067396</c:v>
                </c:pt>
                <c:pt idx="84">
                  <c:v>4.6583592043330198</c:v>
                </c:pt>
                <c:pt idx="85">
                  <c:v>4.7042627386592804</c:v>
                </c:pt>
                <c:pt idx="86">
                  <c:v>4.7501662729855498</c:v>
                </c:pt>
                <c:pt idx="87">
                  <c:v>4.7960698073118104</c:v>
                </c:pt>
                <c:pt idx="88">
                  <c:v>4.8419733416380799</c:v>
                </c:pt>
                <c:pt idx="89">
                  <c:v>4.88787687596436</c:v>
                </c:pt>
                <c:pt idx="90">
                  <c:v>4.9338469693060896</c:v>
                </c:pt>
                <c:pt idx="91">
                  <c:v>4.97981706264782</c:v>
                </c:pt>
                <c:pt idx="92">
                  <c:v>5.0258094067607599</c:v>
                </c:pt>
                <c:pt idx="93">
                  <c:v>5.0718240339861698</c:v>
                </c:pt>
                <c:pt idx="94">
                  <c:v>5.1178386612115698</c:v>
                </c:pt>
                <c:pt idx="95">
                  <c:v>5.1638532884369797</c:v>
                </c:pt>
                <c:pt idx="96">
                  <c:v>5.2098679156623797</c:v>
                </c:pt>
                <c:pt idx="97">
                  <c:v>5.2559048909340396</c:v>
                </c:pt>
                <c:pt idx="98">
                  <c:v>5.3940158167490102</c:v>
                </c:pt>
                <c:pt idx="99">
                  <c:v>5.44005279202067</c:v>
                </c:pt>
                <c:pt idx="100">
                  <c:v>5.57816371783563</c:v>
                </c:pt>
                <c:pt idx="101">
                  <c:v>5.7162746436505998</c:v>
                </c:pt>
                <c:pt idx="102">
                  <c:v>5.8083935741404504</c:v>
                </c:pt>
                <c:pt idx="103">
                  <c:v>5.9926314351201198</c:v>
                </c:pt>
                <c:pt idx="104">
                  <c:v>6.0847503656099597</c:v>
                </c:pt>
                <c:pt idx="105">
                  <c:v>6.1308098308548802</c:v>
                </c:pt>
                <c:pt idx="106">
                  <c:v>6.1768692960997997</c:v>
                </c:pt>
                <c:pt idx="107">
                  <c:v>6.3150476918345504</c:v>
                </c:pt>
                <c:pt idx="108">
                  <c:v>6.3611071570794699</c:v>
                </c:pt>
                <c:pt idx="109">
                  <c:v>6.4992855528142304</c:v>
                </c:pt>
                <c:pt idx="110">
                  <c:v>6.5453450180591499</c:v>
                </c:pt>
                <c:pt idx="111">
                  <c:v>6.5914044833040597</c:v>
                </c:pt>
                <c:pt idx="112">
                  <c:v>6.6374639485489801</c:v>
                </c:pt>
                <c:pt idx="113">
                  <c:v>6.6835461479820797</c:v>
                </c:pt>
                <c:pt idx="114">
                  <c:v>6.7296511153002703</c:v>
                </c:pt>
                <c:pt idx="115">
                  <c:v>6.7757560826184697</c:v>
                </c:pt>
                <c:pt idx="116">
                  <c:v>6.8219295565745801</c:v>
                </c:pt>
                <c:pt idx="117">
                  <c:v>6.8681259226843698</c:v>
                </c:pt>
                <c:pt idx="118">
                  <c:v>6.91432228879414</c:v>
                </c:pt>
                <c:pt idx="119">
                  <c:v>6.96051865490392</c:v>
                </c:pt>
                <c:pt idx="120">
                  <c:v>7.00673797002817</c:v>
                </c:pt>
                <c:pt idx="121">
                  <c:v>7.0529802684021004</c:v>
                </c:pt>
                <c:pt idx="122">
                  <c:v>7.0992455843461499</c:v>
                </c:pt>
                <c:pt idx="123">
                  <c:v>7.1455801252018301</c:v>
                </c:pt>
                <c:pt idx="124">
                  <c:v>7.1919609543101304</c:v>
                </c:pt>
                <c:pt idx="125">
                  <c:v>7.2849549814100101</c:v>
                </c:pt>
                <c:pt idx="126">
                  <c:v>7.3314753251222902</c:v>
                </c:pt>
                <c:pt idx="127">
                  <c:v>7.4245160125468699</c:v>
                </c:pt>
                <c:pt idx="128">
                  <c:v>7.47113005282253</c:v>
                </c:pt>
                <c:pt idx="129">
                  <c:v>7.5177675880781596</c:v>
                </c:pt>
                <c:pt idx="130">
                  <c:v>7.5644286538763001</c:v>
                </c:pt>
                <c:pt idx="131">
                  <c:v>7.6111132858692896</c:v>
                </c:pt>
                <c:pt idx="132">
                  <c:v>7.6577979178622897</c:v>
                </c:pt>
                <c:pt idx="133">
                  <c:v>7.7044825498552703</c:v>
                </c:pt>
                <c:pt idx="134">
                  <c:v>7.7511908076741696</c:v>
                </c:pt>
                <c:pt idx="135">
                  <c:v>7.8447020182087197</c:v>
                </c:pt>
                <c:pt idx="136">
                  <c:v>7.8914576234759997</c:v>
                </c:pt>
                <c:pt idx="137">
                  <c:v>7.9382132287432698</c:v>
                </c:pt>
                <c:pt idx="138">
                  <c:v>7.98496883401054</c:v>
                </c:pt>
                <c:pt idx="139">
                  <c:v>8.0790537329532803</c:v>
                </c:pt>
                <c:pt idx="140">
                  <c:v>8.1261202697003494</c:v>
                </c:pt>
                <c:pt idx="141">
                  <c:v>8.1732834523134503</c:v>
                </c:pt>
                <c:pt idx="142">
                  <c:v>8.2210104359660896</c:v>
                </c:pt>
                <c:pt idx="143">
                  <c:v>8.3644151071598891</c:v>
                </c:pt>
                <c:pt idx="144">
                  <c:v>8.4127716163381798</c:v>
                </c:pt>
                <c:pt idx="145">
                  <c:v>8.4612304673348202</c:v>
                </c:pt>
                <c:pt idx="146">
                  <c:v>8.5098695584786395</c:v>
                </c:pt>
                <c:pt idx="147">
                  <c:v>8.5585604208743504</c:v>
                </c:pt>
                <c:pt idx="148">
                  <c:v>8.6081221767437892</c:v>
                </c:pt>
                <c:pt idx="149">
                  <c:v>8.6579270147946197</c:v>
                </c:pt>
                <c:pt idx="150">
                  <c:v>8.7077862249393796</c:v>
                </c:pt>
                <c:pt idx="151">
                  <c:v>8.7577819608512506</c:v>
                </c:pt>
                <c:pt idx="152">
                  <c:v>8.8090704476635899</c:v>
                </c:pt>
                <c:pt idx="153">
                  <c:v>8.8605616557676701</c:v>
                </c:pt>
                <c:pt idx="154">
                  <c:v>8.9121111118447196</c:v>
                </c:pt>
                <c:pt idx="155">
                  <c:v>9.0158558600089105</c:v>
                </c:pt>
                <c:pt idx="156">
                  <c:v>9.1197783547433406</c:v>
                </c:pt>
                <c:pt idx="157">
                  <c:v>9.2773741148218107</c:v>
                </c:pt>
                <c:pt idx="158">
                  <c:v>9.3299669414219206</c:v>
                </c:pt>
                <c:pt idx="159">
                  <c:v>9.3826514463949398</c:v>
                </c:pt>
                <c:pt idx="160">
                  <c:v>9.5413508309021307</c:v>
                </c:pt>
                <c:pt idx="161">
                  <c:v>9.6475852985111601</c:v>
                </c:pt>
                <c:pt idx="162">
                  <c:v>9.8604296205405895</c:v>
                </c:pt>
                <c:pt idx="163">
                  <c:v>9.9137351027283298</c:v>
                </c:pt>
                <c:pt idx="164">
                  <c:v>10.234707542979899</c:v>
                </c:pt>
                <c:pt idx="165">
                  <c:v>10.2883628283696</c:v>
                </c:pt>
                <c:pt idx="166">
                  <c:v>10.342340949411501</c:v>
                </c:pt>
                <c:pt idx="167">
                  <c:v>10.3967779008691</c:v>
                </c:pt>
                <c:pt idx="168">
                  <c:v>10.5060501229412</c:v>
                </c:pt>
                <c:pt idx="169">
                  <c:v>10.560887102032501</c:v>
                </c:pt>
                <c:pt idx="170">
                  <c:v>10.616543052809099</c:v>
                </c:pt>
                <c:pt idx="171">
                  <c:v>10.7280632735791</c:v>
                </c:pt>
                <c:pt idx="172">
                  <c:v>10.7845287617046</c:v>
                </c:pt>
                <c:pt idx="173">
                  <c:v>10.8415354525917</c:v>
                </c:pt>
                <c:pt idx="174">
                  <c:v>10.899168590631399</c:v>
                </c:pt>
                <c:pt idx="175">
                  <c:v>10.9572147348721</c:v>
                </c:pt>
                <c:pt idx="176">
                  <c:v>11.0158340800104</c:v>
                </c:pt>
                <c:pt idx="177">
                  <c:v>11.074881303580399</c:v>
                </c:pt>
                <c:pt idx="178">
                  <c:v>11.1944846912017</c:v>
                </c:pt>
                <c:pt idx="179">
                  <c:v>11.254407441072701</c:v>
                </c:pt>
                <c:pt idx="180">
                  <c:v>11.314696566452399</c:v>
                </c:pt>
                <c:pt idx="181">
                  <c:v>11.3749856918321</c:v>
                </c:pt>
                <c:pt idx="182">
                  <c:v>11.435604716666701</c:v>
                </c:pt>
                <c:pt idx="183">
                  <c:v>11.4977115857293</c:v>
                </c:pt>
                <c:pt idx="184">
                  <c:v>11.5600371409506</c:v>
                </c:pt>
                <c:pt idx="185">
                  <c:v>11.6224947418398</c:v>
                </c:pt>
                <c:pt idx="186">
                  <c:v>11.6852628563697</c:v>
                </c:pt>
                <c:pt idx="187">
                  <c:v>11.748480277374499</c:v>
                </c:pt>
                <c:pt idx="188">
                  <c:v>11.811924935694099</c:v>
                </c:pt>
                <c:pt idx="189">
                  <c:v>11.878633010629301</c:v>
                </c:pt>
                <c:pt idx="190">
                  <c:v>11.946997143281999</c:v>
                </c:pt>
                <c:pt idx="191">
                  <c:v>12.015950160397701</c:v>
                </c:pt>
                <c:pt idx="192">
                  <c:v>12.085011424008099</c:v>
                </c:pt>
                <c:pt idx="193">
                  <c:v>12.292848276433601</c:v>
                </c:pt>
                <c:pt idx="194">
                  <c:v>12.362512416007499</c:v>
                </c:pt>
                <c:pt idx="195">
                  <c:v>12.4321765555814</c:v>
                </c:pt>
                <c:pt idx="196">
                  <c:v>12.502007355776399</c:v>
                </c:pt>
                <c:pt idx="197">
                  <c:v>12.572399948410499</c:v>
                </c:pt>
                <c:pt idx="198">
                  <c:v>12.643421556900799</c:v>
                </c:pt>
                <c:pt idx="199">
                  <c:v>12.7154385218168</c:v>
                </c:pt>
                <c:pt idx="200">
                  <c:v>12.862135263796899</c:v>
                </c:pt>
                <c:pt idx="201">
                  <c:v>12.9361691335813</c:v>
                </c:pt>
                <c:pt idx="202">
                  <c:v>13.0105826642364</c:v>
                </c:pt>
                <c:pt idx="203">
                  <c:v>13.0855089496246</c:v>
                </c:pt>
                <c:pt idx="204">
                  <c:v>13.1606944955159</c:v>
                </c:pt>
                <c:pt idx="205">
                  <c:v>13.235945193526801</c:v>
                </c:pt>
                <c:pt idx="206">
                  <c:v>13.311457860895301</c:v>
                </c:pt>
                <c:pt idx="207">
                  <c:v>13.387367267321901</c:v>
                </c:pt>
                <c:pt idx="208">
                  <c:v>13.463543725310201</c:v>
                </c:pt>
                <c:pt idx="209">
                  <c:v>13.6161653413149</c:v>
                </c:pt>
                <c:pt idx="210">
                  <c:v>13.922219671372201</c:v>
                </c:pt>
                <c:pt idx="211">
                  <c:v>14.3821187648467</c:v>
                </c:pt>
                <c:pt idx="212">
                  <c:v>14.4595309540285</c:v>
                </c:pt>
                <c:pt idx="213">
                  <c:v>14.5372243864045</c:v>
                </c:pt>
                <c:pt idx="214">
                  <c:v>14.6149178187805</c:v>
                </c:pt>
                <c:pt idx="215">
                  <c:v>14.7720200859033</c:v>
                </c:pt>
                <c:pt idx="216">
                  <c:v>14.8508618804584</c:v>
                </c:pt>
                <c:pt idx="217">
                  <c:v>14.9297767443319</c:v>
                </c:pt>
                <c:pt idx="218">
                  <c:v>15.009059338232801</c:v>
                </c:pt>
                <c:pt idx="219">
                  <c:v>15.088490123898</c:v>
                </c:pt>
                <c:pt idx="220">
                  <c:v>15.248398805397301</c:v>
                </c:pt>
                <c:pt idx="221">
                  <c:v>15.409830426720401</c:v>
                </c:pt>
                <c:pt idx="222">
                  <c:v>15.490546237381899</c:v>
                </c:pt>
                <c:pt idx="223">
                  <c:v>15.5714165280638</c:v>
                </c:pt>
                <c:pt idx="224">
                  <c:v>15.655425068831899</c:v>
                </c:pt>
                <c:pt idx="225">
                  <c:v>15.741054078914299</c:v>
                </c:pt>
                <c:pt idx="226">
                  <c:v>15.828008615468599</c:v>
                </c:pt>
                <c:pt idx="227">
                  <c:v>15.915779200853899</c:v>
                </c:pt>
                <c:pt idx="228">
                  <c:v>16.004288906958301</c:v>
                </c:pt>
                <c:pt idx="229">
                  <c:v>16.270378804824301</c:v>
                </c:pt>
                <c:pt idx="230">
                  <c:v>16.452796280194999</c:v>
                </c:pt>
                <c:pt idx="231">
                  <c:v>16.5452157533364</c:v>
                </c:pt>
                <c:pt idx="232">
                  <c:v>16.6412511782463</c:v>
                </c:pt>
                <c:pt idx="233">
                  <c:v>16.738860954384201</c:v>
                </c:pt>
                <c:pt idx="234">
                  <c:v>16.848127541058201</c:v>
                </c:pt>
                <c:pt idx="235">
                  <c:v>17.0704587508415</c:v>
                </c:pt>
                <c:pt idx="236">
                  <c:v>17.184060862141699</c:v>
                </c:pt>
                <c:pt idx="237">
                  <c:v>17.2990829998332</c:v>
                </c:pt>
                <c:pt idx="238">
                  <c:v>17.417396185813399</c:v>
                </c:pt>
                <c:pt idx="239">
                  <c:v>17.539922304232</c:v>
                </c:pt>
                <c:pt idx="240">
                  <c:v>17.667372192479</c:v>
                </c:pt>
                <c:pt idx="241">
                  <c:v>17.933390376025098</c:v>
                </c:pt>
                <c:pt idx="242">
                  <c:v>18.201144404162001</c:v>
                </c:pt>
                <c:pt idx="243">
                  <c:v>18.3367975643541</c:v>
                </c:pt>
                <c:pt idx="244">
                  <c:v>18.475209771872201</c:v>
                </c:pt>
                <c:pt idx="245">
                  <c:v>18.757791367117001</c:v>
                </c:pt>
                <c:pt idx="246">
                  <c:v>18.903910447392001</c:v>
                </c:pt>
                <c:pt idx="247">
                  <c:v>19.062301247299398</c:v>
                </c:pt>
                <c:pt idx="248">
                  <c:v>19.427708465144601</c:v>
                </c:pt>
                <c:pt idx="249">
                  <c:v>19.6116634686488</c:v>
                </c:pt>
                <c:pt idx="250">
                  <c:v>19.8026096361817</c:v>
                </c:pt>
                <c:pt idx="251">
                  <c:v>20.024763072092501</c:v>
                </c:pt>
                <c:pt idx="252">
                  <c:v>20.2895817374167</c:v>
                </c:pt>
                <c:pt idx="253">
                  <c:v>20.578387600687002</c:v>
                </c:pt>
                <c:pt idx="254">
                  <c:v>20.8803709177946</c:v>
                </c:pt>
                <c:pt idx="255">
                  <c:v>21.183511259105799</c:v>
                </c:pt>
                <c:pt idx="256">
                  <c:v>21.571769824331799</c:v>
                </c:pt>
                <c:pt idx="257">
                  <c:v>22.462999712691701</c:v>
                </c:pt>
                <c:pt idx="258">
                  <c:v>22.941623171255301</c:v>
                </c:pt>
                <c:pt idx="259">
                  <c:v>23.578469260749099</c:v>
                </c:pt>
                <c:pt idx="260">
                  <c:v>23.578469260749099</c:v>
                </c:pt>
              </c:numCache>
            </c:numRef>
          </c:yVal>
          <c:smooth val="0"/>
          <c:extLst>
            <c:ext xmlns:c16="http://schemas.microsoft.com/office/drawing/2014/chart" uri="{C3380CC4-5D6E-409C-BE32-E72D297353CC}">
              <c16:uniqueId val="{00000001-1A56-4210-9346-8B06D1B00761}"/>
            </c:ext>
          </c:extLst>
        </c:ser>
        <c:ser>
          <c:idx val="0"/>
          <c:order val="1"/>
          <c:tx>
            <c:v>Canagliflozin</c:v>
          </c:tx>
          <c:spPr>
            <a:ln w="25400" cap="rnd">
              <a:solidFill>
                <a:srgbClr val="002F6C"/>
              </a:solidFill>
              <a:round/>
            </a:ln>
            <a:effectLst/>
          </c:spPr>
          <c:marker>
            <c:symbol val="none"/>
          </c:marker>
          <c:xVal>
            <c:numRef>
              <c:f>'Fig 1A - T2PRYCOM'!$C$2:$C$220</c:f>
              <c:numCache>
                <c:formatCode>General</c:formatCode>
                <c:ptCount val="219"/>
                <c:pt idx="0">
                  <c:v>0</c:v>
                </c:pt>
                <c:pt idx="1">
                  <c:v>1.28571428571429</c:v>
                </c:pt>
                <c:pt idx="2">
                  <c:v>3.1428571428571401</c:v>
                </c:pt>
                <c:pt idx="3">
                  <c:v>7.8571428571428603</c:v>
                </c:pt>
                <c:pt idx="4">
                  <c:v>8.5714285714285694</c:v>
                </c:pt>
                <c:pt idx="5">
                  <c:v>8.8571428571428594</c:v>
                </c:pt>
                <c:pt idx="6">
                  <c:v>12.4285714285714</c:v>
                </c:pt>
                <c:pt idx="7">
                  <c:v>13.285714285714301</c:v>
                </c:pt>
                <c:pt idx="8">
                  <c:v>13.714285714285699</c:v>
                </c:pt>
                <c:pt idx="9">
                  <c:v>14.1428571428571</c:v>
                </c:pt>
                <c:pt idx="10">
                  <c:v>16.1428571428571</c:v>
                </c:pt>
                <c:pt idx="11">
                  <c:v>18.571428571428601</c:v>
                </c:pt>
                <c:pt idx="12">
                  <c:v>19</c:v>
                </c:pt>
                <c:pt idx="13">
                  <c:v>20.571428571428601</c:v>
                </c:pt>
                <c:pt idx="14">
                  <c:v>20.714285714285701</c:v>
                </c:pt>
                <c:pt idx="15">
                  <c:v>25.428571428571399</c:v>
                </c:pt>
                <c:pt idx="16">
                  <c:v>26.1428571428571</c:v>
                </c:pt>
                <c:pt idx="17">
                  <c:v>26.571428571428601</c:v>
                </c:pt>
                <c:pt idx="18">
                  <c:v>27.285714285714299</c:v>
                </c:pt>
                <c:pt idx="19">
                  <c:v>30.285714285714299</c:v>
                </c:pt>
                <c:pt idx="20">
                  <c:v>30.428571428571399</c:v>
                </c:pt>
                <c:pt idx="21">
                  <c:v>30.714285714285701</c:v>
                </c:pt>
                <c:pt idx="22">
                  <c:v>32.285714285714299</c:v>
                </c:pt>
                <c:pt idx="23">
                  <c:v>32.714285714285701</c:v>
                </c:pt>
                <c:pt idx="24">
                  <c:v>34.142857142857103</c:v>
                </c:pt>
                <c:pt idx="25">
                  <c:v>34.714285714285701</c:v>
                </c:pt>
                <c:pt idx="26">
                  <c:v>35.142857142857103</c:v>
                </c:pt>
                <c:pt idx="27">
                  <c:v>36.714285714285701</c:v>
                </c:pt>
                <c:pt idx="28">
                  <c:v>37.142857142857103</c:v>
                </c:pt>
                <c:pt idx="29">
                  <c:v>39.571428571428598</c:v>
                </c:pt>
                <c:pt idx="30">
                  <c:v>42.857142857142897</c:v>
                </c:pt>
                <c:pt idx="31">
                  <c:v>43</c:v>
                </c:pt>
                <c:pt idx="32">
                  <c:v>43.142857142857103</c:v>
                </c:pt>
                <c:pt idx="33">
                  <c:v>44</c:v>
                </c:pt>
                <c:pt idx="34">
                  <c:v>44.571428571428598</c:v>
                </c:pt>
                <c:pt idx="35">
                  <c:v>44.714285714285701</c:v>
                </c:pt>
                <c:pt idx="36">
                  <c:v>45.714285714285701</c:v>
                </c:pt>
                <c:pt idx="37">
                  <c:v>46</c:v>
                </c:pt>
                <c:pt idx="38">
                  <c:v>48.142857142857103</c:v>
                </c:pt>
                <c:pt idx="39">
                  <c:v>48.714285714285701</c:v>
                </c:pt>
                <c:pt idx="40">
                  <c:v>50.714285714285701</c:v>
                </c:pt>
                <c:pt idx="41">
                  <c:v>51.285714285714299</c:v>
                </c:pt>
                <c:pt idx="42">
                  <c:v>52.142857142857103</c:v>
                </c:pt>
                <c:pt idx="43">
                  <c:v>52.285714285714299</c:v>
                </c:pt>
                <c:pt idx="44">
                  <c:v>52.428571428571402</c:v>
                </c:pt>
                <c:pt idx="45">
                  <c:v>52.857142857142897</c:v>
                </c:pt>
                <c:pt idx="46">
                  <c:v>53.571428571428598</c:v>
                </c:pt>
                <c:pt idx="47">
                  <c:v>54.142857142857103</c:v>
                </c:pt>
                <c:pt idx="48">
                  <c:v>55.428571428571402</c:v>
                </c:pt>
                <c:pt idx="49">
                  <c:v>56.142857142857103</c:v>
                </c:pt>
                <c:pt idx="50">
                  <c:v>56.428571428571402</c:v>
                </c:pt>
                <c:pt idx="51">
                  <c:v>57</c:v>
                </c:pt>
                <c:pt idx="52">
                  <c:v>57.142857142857103</c:v>
                </c:pt>
                <c:pt idx="53">
                  <c:v>58.285714285714299</c:v>
                </c:pt>
                <c:pt idx="54">
                  <c:v>59</c:v>
                </c:pt>
                <c:pt idx="55">
                  <c:v>59.142857142857103</c:v>
                </c:pt>
                <c:pt idx="56">
                  <c:v>60</c:v>
                </c:pt>
                <c:pt idx="57">
                  <c:v>61.285714285714299</c:v>
                </c:pt>
                <c:pt idx="58">
                  <c:v>61.571428571428598</c:v>
                </c:pt>
                <c:pt idx="59">
                  <c:v>62.285714285714299</c:v>
                </c:pt>
                <c:pt idx="60">
                  <c:v>62.571428571428598</c:v>
                </c:pt>
                <c:pt idx="61">
                  <c:v>63.285714285714299</c:v>
                </c:pt>
                <c:pt idx="62">
                  <c:v>63.714285714285701</c:v>
                </c:pt>
                <c:pt idx="63">
                  <c:v>64.285714285714306</c:v>
                </c:pt>
                <c:pt idx="64">
                  <c:v>64.571428571428598</c:v>
                </c:pt>
                <c:pt idx="65">
                  <c:v>65.571428571428598</c:v>
                </c:pt>
                <c:pt idx="66">
                  <c:v>67.285714285714306</c:v>
                </c:pt>
                <c:pt idx="67">
                  <c:v>68.142857142857096</c:v>
                </c:pt>
                <c:pt idx="68">
                  <c:v>68.714285714285694</c:v>
                </c:pt>
                <c:pt idx="69">
                  <c:v>69</c:v>
                </c:pt>
                <c:pt idx="70">
                  <c:v>69.714285714285694</c:v>
                </c:pt>
                <c:pt idx="71">
                  <c:v>69.857142857142904</c:v>
                </c:pt>
                <c:pt idx="72">
                  <c:v>70.857142857142904</c:v>
                </c:pt>
                <c:pt idx="73">
                  <c:v>71.142857142857096</c:v>
                </c:pt>
                <c:pt idx="74">
                  <c:v>71.285714285714306</c:v>
                </c:pt>
                <c:pt idx="75">
                  <c:v>73.714285714285694</c:v>
                </c:pt>
                <c:pt idx="76">
                  <c:v>74.571428571428598</c:v>
                </c:pt>
                <c:pt idx="77">
                  <c:v>75.428571428571402</c:v>
                </c:pt>
                <c:pt idx="78">
                  <c:v>75.857142857142904</c:v>
                </c:pt>
                <c:pt idx="79">
                  <c:v>76.142857142857096</c:v>
                </c:pt>
                <c:pt idx="80">
                  <c:v>76.285714285714306</c:v>
                </c:pt>
                <c:pt idx="81">
                  <c:v>77.142857142857096</c:v>
                </c:pt>
                <c:pt idx="82">
                  <c:v>77.857142857142904</c:v>
                </c:pt>
                <c:pt idx="83">
                  <c:v>78.142857142857096</c:v>
                </c:pt>
                <c:pt idx="84">
                  <c:v>78.285714285714306</c:v>
                </c:pt>
                <c:pt idx="85">
                  <c:v>78.571428571428598</c:v>
                </c:pt>
                <c:pt idx="86">
                  <c:v>78.714285714285694</c:v>
                </c:pt>
                <c:pt idx="87">
                  <c:v>79.142857142857096</c:v>
                </c:pt>
                <c:pt idx="88">
                  <c:v>79.857142857142904</c:v>
                </c:pt>
                <c:pt idx="89">
                  <c:v>80</c:v>
                </c:pt>
                <c:pt idx="90">
                  <c:v>80.428571428571402</c:v>
                </c:pt>
                <c:pt idx="91">
                  <c:v>80.571428571428598</c:v>
                </c:pt>
                <c:pt idx="92">
                  <c:v>81</c:v>
                </c:pt>
                <c:pt idx="93">
                  <c:v>81.857142857142904</c:v>
                </c:pt>
                <c:pt idx="94">
                  <c:v>82.285714285714306</c:v>
                </c:pt>
                <c:pt idx="95">
                  <c:v>84.142857142857096</c:v>
                </c:pt>
                <c:pt idx="96">
                  <c:v>84.714285714285694</c:v>
                </c:pt>
                <c:pt idx="97">
                  <c:v>85.571428571428598</c:v>
                </c:pt>
                <c:pt idx="98">
                  <c:v>86.142857142857096</c:v>
                </c:pt>
                <c:pt idx="99">
                  <c:v>87</c:v>
                </c:pt>
                <c:pt idx="100">
                  <c:v>87.285714285714306</c:v>
                </c:pt>
                <c:pt idx="101">
                  <c:v>89.142857142857096</c:v>
                </c:pt>
                <c:pt idx="102">
                  <c:v>89.428571428571402</c:v>
                </c:pt>
                <c:pt idx="103">
                  <c:v>89.857142857142904</c:v>
                </c:pt>
                <c:pt idx="104">
                  <c:v>90.428571428571402</c:v>
                </c:pt>
                <c:pt idx="105">
                  <c:v>91.857142857142904</c:v>
                </c:pt>
                <c:pt idx="106">
                  <c:v>92.142857142857096</c:v>
                </c:pt>
                <c:pt idx="107">
                  <c:v>92.428571428571402</c:v>
                </c:pt>
                <c:pt idx="108">
                  <c:v>92.714285714285694</c:v>
                </c:pt>
                <c:pt idx="109">
                  <c:v>93.285714285714306</c:v>
                </c:pt>
                <c:pt idx="110">
                  <c:v>94.142857142857096</c:v>
                </c:pt>
                <c:pt idx="111">
                  <c:v>94.714285714285694</c:v>
                </c:pt>
                <c:pt idx="112">
                  <c:v>95.857142857142904</c:v>
                </c:pt>
                <c:pt idx="113">
                  <c:v>96.428571428571402</c:v>
                </c:pt>
                <c:pt idx="114">
                  <c:v>97.142857142857096</c:v>
                </c:pt>
                <c:pt idx="115">
                  <c:v>97.857142857142904</c:v>
                </c:pt>
                <c:pt idx="116">
                  <c:v>98</c:v>
                </c:pt>
                <c:pt idx="117">
                  <c:v>98.714285714285694</c:v>
                </c:pt>
                <c:pt idx="118">
                  <c:v>98.857142857142904</c:v>
                </c:pt>
                <c:pt idx="119">
                  <c:v>100.142857142857</c:v>
                </c:pt>
                <c:pt idx="120">
                  <c:v>100.71428571428601</c:v>
                </c:pt>
                <c:pt idx="121">
                  <c:v>101.28571428571399</c:v>
                </c:pt>
                <c:pt idx="122">
                  <c:v>101.571428571429</c:v>
                </c:pt>
                <c:pt idx="123">
                  <c:v>101.857142857143</c:v>
                </c:pt>
                <c:pt idx="124">
                  <c:v>102.428571428571</c:v>
                </c:pt>
                <c:pt idx="125">
                  <c:v>102.71428571428601</c:v>
                </c:pt>
                <c:pt idx="126">
                  <c:v>103</c:v>
                </c:pt>
                <c:pt idx="127">
                  <c:v>103.28571428571399</c:v>
                </c:pt>
                <c:pt idx="128">
                  <c:v>104.142857142857</c:v>
                </c:pt>
                <c:pt idx="129">
                  <c:v>104.428571428571</c:v>
                </c:pt>
                <c:pt idx="130">
                  <c:v>104.857142857143</c:v>
                </c:pt>
                <c:pt idx="131">
                  <c:v>105.142857142857</c:v>
                </c:pt>
                <c:pt idx="132">
                  <c:v>105.28571428571399</c:v>
                </c:pt>
                <c:pt idx="133">
                  <c:v>105.571428571429</c:v>
                </c:pt>
                <c:pt idx="134">
                  <c:v>107.28571428571399</c:v>
                </c:pt>
                <c:pt idx="135">
                  <c:v>107.71428571428601</c:v>
                </c:pt>
                <c:pt idx="136">
                  <c:v>108</c:v>
                </c:pt>
                <c:pt idx="137">
                  <c:v>108.28571428571399</c:v>
                </c:pt>
                <c:pt idx="138">
                  <c:v>108.857142857143</c:v>
                </c:pt>
                <c:pt idx="139">
                  <c:v>109</c:v>
                </c:pt>
                <c:pt idx="140">
                  <c:v>110.142857142857</c:v>
                </c:pt>
                <c:pt idx="141">
                  <c:v>110.428571428571</c:v>
                </c:pt>
                <c:pt idx="142">
                  <c:v>111</c:v>
                </c:pt>
                <c:pt idx="143">
                  <c:v>111.142857142857</c:v>
                </c:pt>
                <c:pt idx="144">
                  <c:v>111.28571428571399</c:v>
                </c:pt>
                <c:pt idx="145">
                  <c:v>111.71428571428601</c:v>
                </c:pt>
                <c:pt idx="146">
                  <c:v>112.142857142857</c:v>
                </c:pt>
                <c:pt idx="147">
                  <c:v>112.28571428571399</c:v>
                </c:pt>
                <c:pt idx="148">
                  <c:v>113</c:v>
                </c:pt>
                <c:pt idx="149">
                  <c:v>114</c:v>
                </c:pt>
                <c:pt idx="150">
                  <c:v>115.428571428571</c:v>
                </c:pt>
                <c:pt idx="151">
                  <c:v>115.857142857143</c:v>
                </c:pt>
                <c:pt idx="152">
                  <c:v>116.142857142857</c:v>
                </c:pt>
                <c:pt idx="153">
                  <c:v>116.571428571429</c:v>
                </c:pt>
                <c:pt idx="154">
                  <c:v>117.428571428571</c:v>
                </c:pt>
                <c:pt idx="155">
                  <c:v>117.571428571429</c:v>
                </c:pt>
                <c:pt idx="156">
                  <c:v>118.142857142857</c:v>
                </c:pt>
                <c:pt idx="157">
                  <c:v>119</c:v>
                </c:pt>
                <c:pt idx="158">
                  <c:v>119.28571428571399</c:v>
                </c:pt>
                <c:pt idx="159">
                  <c:v>120.142857142857</c:v>
                </c:pt>
                <c:pt idx="160">
                  <c:v>121.71428571428601</c:v>
                </c:pt>
                <c:pt idx="161">
                  <c:v>122.142857142857</c:v>
                </c:pt>
                <c:pt idx="162">
                  <c:v>122.571428571429</c:v>
                </c:pt>
                <c:pt idx="163">
                  <c:v>122.71428571428601</c:v>
                </c:pt>
                <c:pt idx="164">
                  <c:v>125.28571428571399</c:v>
                </c:pt>
                <c:pt idx="165">
                  <c:v>126.142857142857</c:v>
                </c:pt>
                <c:pt idx="166">
                  <c:v>128.142857142857</c:v>
                </c:pt>
                <c:pt idx="167">
                  <c:v>128.42857142857099</c:v>
                </c:pt>
                <c:pt idx="168">
                  <c:v>129.28571428571399</c:v>
                </c:pt>
                <c:pt idx="169">
                  <c:v>130.142857142857</c:v>
                </c:pt>
                <c:pt idx="170">
                  <c:v>130.42857142857099</c:v>
                </c:pt>
                <c:pt idx="171">
                  <c:v>130.57142857142901</c:v>
                </c:pt>
                <c:pt idx="172">
                  <c:v>130.857142857143</c:v>
                </c:pt>
                <c:pt idx="173">
                  <c:v>131</c:v>
                </c:pt>
                <c:pt idx="174">
                  <c:v>131.28571428571399</c:v>
                </c:pt>
                <c:pt idx="175">
                  <c:v>131.42857142857099</c:v>
                </c:pt>
                <c:pt idx="176">
                  <c:v>132.142857142857</c:v>
                </c:pt>
                <c:pt idx="177">
                  <c:v>132.42857142857099</c:v>
                </c:pt>
                <c:pt idx="178">
                  <c:v>132.57142857142901</c:v>
                </c:pt>
                <c:pt idx="179">
                  <c:v>132.71428571428601</c:v>
                </c:pt>
                <c:pt idx="180">
                  <c:v>133.857142857143</c:v>
                </c:pt>
                <c:pt idx="181">
                  <c:v>134.57142857142901</c:v>
                </c:pt>
                <c:pt idx="182">
                  <c:v>135</c:v>
                </c:pt>
                <c:pt idx="183">
                  <c:v>135.142857142857</c:v>
                </c:pt>
                <c:pt idx="184">
                  <c:v>136</c:v>
                </c:pt>
                <c:pt idx="185">
                  <c:v>137.57142857142901</c:v>
                </c:pt>
                <c:pt idx="186">
                  <c:v>140</c:v>
                </c:pt>
                <c:pt idx="187">
                  <c:v>141.71428571428601</c:v>
                </c:pt>
                <c:pt idx="188">
                  <c:v>142.42857142857099</c:v>
                </c:pt>
                <c:pt idx="189">
                  <c:v>143.57142857142901</c:v>
                </c:pt>
                <c:pt idx="190">
                  <c:v>144.57142857142901</c:v>
                </c:pt>
                <c:pt idx="191">
                  <c:v>145.42857142857099</c:v>
                </c:pt>
                <c:pt idx="192">
                  <c:v>146.857142857143</c:v>
                </c:pt>
                <c:pt idx="193">
                  <c:v>148</c:v>
                </c:pt>
                <c:pt idx="194">
                  <c:v>148.42857142857099</c:v>
                </c:pt>
                <c:pt idx="195">
                  <c:v>150.28571428571399</c:v>
                </c:pt>
                <c:pt idx="196">
                  <c:v>151</c:v>
                </c:pt>
                <c:pt idx="197">
                  <c:v>151.71428571428601</c:v>
                </c:pt>
                <c:pt idx="198">
                  <c:v>152.42857142857099</c:v>
                </c:pt>
                <c:pt idx="199">
                  <c:v>153</c:v>
                </c:pt>
                <c:pt idx="200">
                  <c:v>154.142857142857</c:v>
                </c:pt>
                <c:pt idx="201">
                  <c:v>154.42857142857099</c:v>
                </c:pt>
                <c:pt idx="202">
                  <c:v>155</c:v>
                </c:pt>
                <c:pt idx="203">
                  <c:v>156.142857142857</c:v>
                </c:pt>
                <c:pt idx="204">
                  <c:v>156.57142857142901</c:v>
                </c:pt>
                <c:pt idx="205">
                  <c:v>156.857142857143</c:v>
                </c:pt>
                <c:pt idx="206">
                  <c:v>161.857142857143</c:v>
                </c:pt>
                <c:pt idx="207">
                  <c:v>168.42857142857099</c:v>
                </c:pt>
                <c:pt idx="208">
                  <c:v>169</c:v>
                </c:pt>
                <c:pt idx="209">
                  <c:v>171.28571428571399</c:v>
                </c:pt>
                <c:pt idx="210">
                  <c:v>173</c:v>
                </c:pt>
                <c:pt idx="211">
                  <c:v>173.28571428571399</c:v>
                </c:pt>
                <c:pt idx="212">
                  <c:v>176.42857142857099</c:v>
                </c:pt>
                <c:pt idx="213">
                  <c:v>178.57142857142901</c:v>
                </c:pt>
                <c:pt idx="214">
                  <c:v>182.28571428571399</c:v>
                </c:pt>
                <c:pt idx="215">
                  <c:v>182.71428571428601</c:v>
                </c:pt>
                <c:pt idx="216">
                  <c:v>188.71428571428601</c:v>
                </c:pt>
                <c:pt idx="217">
                  <c:v>206.42857142857099</c:v>
                </c:pt>
                <c:pt idx="218">
                  <c:v>236.142857142857</c:v>
                </c:pt>
              </c:numCache>
            </c:numRef>
          </c:xVal>
          <c:yVal>
            <c:numRef>
              <c:f>'Fig 1A - T2PRYCOM'!$D$2:$D$220</c:f>
              <c:numCache>
                <c:formatCode>General</c:formatCode>
                <c:ptCount val="219"/>
                <c:pt idx="0">
                  <c:v>0</c:v>
                </c:pt>
                <c:pt idx="1">
                  <c:v>4.5413260672111398E-2</c:v>
                </c:pt>
                <c:pt idx="2">
                  <c:v>9.0826521344222796E-2</c:v>
                </c:pt>
                <c:pt idx="3">
                  <c:v>0.13630179375144799</c:v>
                </c:pt>
                <c:pt idx="4">
                  <c:v>0.18177706615866199</c:v>
                </c:pt>
                <c:pt idx="5">
                  <c:v>0.22725233856587501</c:v>
                </c:pt>
                <c:pt idx="6">
                  <c:v>0.27274834753141503</c:v>
                </c:pt>
                <c:pt idx="7">
                  <c:v>0.31824435649695498</c:v>
                </c:pt>
                <c:pt idx="8">
                  <c:v>0.363740365462495</c:v>
                </c:pt>
                <c:pt idx="9">
                  <c:v>0.40925715835172799</c:v>
                </c:pt>
                <c:pt idx="10">
                  <c:v>0.454794763674848</c:v>
                </c:pt>
                <c:pt idx="11">
                  <c:v>0.50033236899795797</c:v>
                </c:pt>
                <c:pt idx="12">
                  <c:v>0.54586997432107798</c:v>
                </c:pt>
                <c:pt idx="13">
                  <c:v>0.591407579644188</c:v>
                </c:pt>
                <c:pt idx="14">
                  <c:v>0.63694518496730801</c:v>
                </c:pt>
                <c:pt idx="15">
                  <c:v>0.68248279029042802</c:v>
                </c:pt>
                <c:pt idx="16">
                  <c:v>0.81909560625976796</c:v>
                </c:pt>
                <c:pt idx="17">
                  <c:v>0.86463321158288797</c:v>
                </c:pt>
                <c:pt idx="18">
                  <c:v>0.91019174411433001</c:v>
                </c:pt>
                <c:pt idx="19">
                  <c:v>0.95577123273249398</c:v>
                </c:pt>
                <c:pt idx="20">
                  <c:v>1.0013507213506601</c:v>
                </c:pt>
                <c:pt idx="21">
                  <c:v>1.04695120466648</c:v>
                </c:pt>
                <c:pt idx="22">
                  <c:v>1.0925516879823001</c:v>
                </c:pt>
                <c:pt idx="23">
                  <c:v>1.13815217129812</c:v>
                </c:pt>
                <c:pt idx="24">
                  <c:v>1.1837736977534501</c:v>
                </c:pt>
                <c:pt idx="25">
                  <c:v>1.22939522420878</c:v>
                </c:pt>
                <c:pt idx="26">
                  <c:v>1.2750167506641199</c:v>
                </c:pt>
                <c:pt idx="27">
                  <c:v>1.32063827711945</c:v>
                </c:pt>
                <c:pt idx="28">
                  <c:v>1.3662598035747799</c:v>
                </c:pt>
                <c:pt idx="29">
                  <c:v>1.4118813300301101</c:v>
                </c:pt>
                <c:pt idx="30">
                  <c:v>1.45750285648544</c:v>
                </c:pt>
                <c:pt idx="31">
                  <c:v>1.5031243829407701</c:v>
                </c:pt>
                <c:pt idx="32">
                  <c:v>1.5487459093961</c:v>
                </c:pt>
                <c:pt idx="33">
                  <c:v>1.5943885863041301</c:v>
                </c:pt>
                <c:pt idx="34">
                  <c:v>1.6856739401201699</c:v>
                </c:pt>
                <c:pt idx="35">
                  <c:v>1.73133781659944</c:v>
                </c:pt>
                <c:pt idx="36">
                  <c:v>1.77700169307872</c:v>
                </c:pt>
                <c:pt idx="37">
                  <c:v>1.8226655695579901</c:v>
                </c:pt>
                <c:pt idx="38">
                  <c:v>1.8683506949327899</c:v>
                </c:pt>
                <c:pt idx="39">
                  <c:v>1.91403582030759</c:v>
                </c:pt>
                <c:pt idx="40">
                  <c:v>1.9597209456824001</c:v>
                </c:pt>
                <c:pt idx="41">
                  <c:v>2.0054060710571902</c:v>
                </c:pt>
                <c:pt idx="42">
                  <c:v>2.1424614471815899</c:v>
                </c:pt>
                <c:pt idx="43">
                  <c:v>2.1881465725563798</c:v>
                </c:pt>
                <c:pt idx="44">
                  <c:v>2.2338316979311901</c:v>
                </c:pt>
                <c:pt idx="45">
                  <c:v>2.2795168233059799</c:v>
                </c:pt>
                <c:pt idx="46">
                  <c:v>2.3708870740555801</c:v>
                </c:pt>
                <c:pt idx="47">
                  <c:v>2.4165721994303802</c:v>
                </c:pt>
                <c:pt idx="48">
                  <c:v>2.46227872299036</c:v>
                </c:pt>
                <c:pt idx="49">
                  <c:v>2.50798524655035</c:v>
                </c:pt>
                <c:pt idx="50">
                  <c:v>2.5536917701103299</c:v>
                </c:pt>
                <c:pt idx="51">
                  <c:v>2.5993982936703199</c:v>
                </c:pt>
                <c:pt idx="52">
                  <c:v>2.6451048172303002</c:v>
                </c:pt>
                <c:pt idx="53">
                  <c:v>2.6908113407902898</c:v>
                </c:pt>
                <c:pt idx="54">
                  <c:v>2.7365178643502701</c:v>
                </c:pt>
                <c:pt idx="55">
                  <c:v>2.7822243879102602</c:v>
                </c:pt>
                <c:pt idx="56">
                  <c:v>2.8279524103054099</c:v>
                </c:pt>
                <c:pt idx="57">
                  <c:v>2.8736804327005601</c:v>
                </c:pt>
                <c:pt idx="58">
                  <c:v>2.9194084550957098</c:v>
                </c:pt>
                <c:pt idx="59">
                  <c:v>2.96513647749086</c:v>
                </c:pt>
                <c:pt idx="60">
                  <c:v>3.0108644998859999</c:v>
                </c:pt>
                <c:pt idx="61">
                  <c:v>3.0565925222811501</c:v>
                </c:pt>
                <c:pt idx="62">
                  <c:v>3.10232054467631</c:v>
                </c:pt>
                <c:pt idx="63">
                  <c:v>3.1480485670714602</c:v>
                </c:pt>
                <c:pt idx="64">
                  <c:v>3.1937765894666099</c:v>
                </c:pt>
                <c:pt idx="65">
                  <c:v>3.2395262224583599</c:v>
                </c:pt>
                <c:pt idx="66">
                  <c:v>3.2853191584628698</c:v>
                </c:pt>
                <c:pt idx="67">
                  <c:v>3.3311337869998399</c:v>
                </c:pt>
                <c:pt idx="68">
                  <c:v>3.3769484155368099</c:v>
                </c:pt>
                <c:pt idx="69">
                  <c:v>3.4227847777685301</c:v>
                </c:pt>
                <c:pt idx="70">
                  <c:v>3.4686211400002498</c:v>
                </c:pt>
                <c:pt idx="71">
                  <c:v>3.51445750223197</c:v>
                </c:pt>
                <c:pt idx="72">
                  <c:v>3.5603592826781099</c:v>
                </c:pt>
                <c:pt idx="73">
                  <c:v>3.6521628435703701</c:v>
                </c:pt>
                <c:pt idx="74">
                  <c:v>3.69806462401651</c:v>
                </c:pt>
                <c:pt idx="75">
                  <c:v>3.74401020387146</c:v>
                </c:pt>
                <c:pt idx="76">
                  <c:v>3.7899777252640701</c:v>
                </c:pt>
                <c:pt idx="77">
                  <c:v>3.8359452466566801</c:v>
                </c:pt>
                <c:pt idx="78">
                  <c:v>3.8819127680492902</c:v>
                </c:pt>
                <c:pt idx="79">
                  <c:v>3.9278802894418998</c:v>
                </c:pt>
                <c:pt idx="80">
                  <c:v>3.9738698153923799</c:v>
                </c:pt>
                <c:pt idx="81">
                  <c:v>4.0198813775316298</c:v>
                </c:pt>
                <c:pt idx="82">
                  <c:v>4.0659813384454004</c:v>
                </c:pt>
                <c:pt idx="83">
                  <c:v>4.2503811821004804</c:v>
                </c:pt>
                <c:pt idx="84">
                  <c:v>4.2964811430142502</c:v>
                </c:pt>
                <c:pt idx="85">
                  <c:v>4.34258110392802</c:v>
                </c:pt>
                <c:pt idx="86">
                  <c:v>4.4347810257555604</c:v>
                </c:pt>
                <c:pt idx="87">
                  <c:v>4.5269809475831</c:v>
                </c:pt>
                <c:pt idx="88">
                  <c:v>4.6192254104356802</c:v>
                </c:pt>
                <c:pt idx="89">
                  <c:v>4.6653476418619597</c:v>
                </c:pt>
                <c:pt idx="90">
                  <c:v>4.7114698732882498</c:v>
                </c:pt>
                <c:pt idx="91">
                  <c:v>4.75759210471454</c:v>
                </c:pt>
                <c:pt idx="92">
                  <c:v>4.8037143361408203</c:v>
                </c:pt>
                <c:pt idx="93">
                  <c:v>4.8498365675671096</c:v>
                </c:pt>
                <c:pt idx="94">
                  <c:v>4.8959811667099098</c:v>
                </c:pt>
                <c:pt idx="95">
                  <c:v>4.9421930320321996</c:v>
                </c:pt>
                <c:pt idx="96">
                  <c:v>4.9884498724059103</c:v>
                </c:pt>
                <c:pt idx="97">
                  <c:v>5.0347292441193101</c:v>
                </c:pt>
                <c:pt idx="98">
                  <c:v>5.0810086158327001</c:v>
                </c:pt>
                <c:pt idx="99">
                  <c:v>5.1272879875460902</c:v>
                </c:pt>
                <c:pt idx="100">
                  <c:v>5.1736805117575599</c:v>
                </c:pt>
                <c:pt idx="101">
                  <c:v>5.2669675943824901</c:v>
                </c:pt>
                <c:pt idx="102">
                  <c:v>5.3136341128089102</c:v>
                </c:pt>
                <c:pt idx="103">
                  <c:v>5.3603236423390701</c:v>
                </c:pt>
                <c:pt idx="104">
                  <c:v>5.4070592849848298</c:v>
                </c:pt>
                <c:pt idx="105">
                  <c:v>5.4538643026567701</c:v>
                </c:pt>
                <c:pt idx="106">
                  <c:v>5.5007389361210102</c:v>
                </c:pt>
                <c:pt idx="107">
                  <c:v>5.5476368324306202</c:v>
                </c:pt>
                <c:pt idx="108">
                  <c:v>5.6414326250498599</c:v>
                </c:pt>
                <c:pt idx="109">
                  <c:v>5.6883538420438704</c:v>
                </c:pt>
                <c:pt idx="110">
                  <c:v>5.7353451953861496</c:v>
                </c:pt>
                <c:pt idx="111">
                  <c:v>5.7823834462866497</c:v>
                </c:pt>
                <c:pt idx="112">
                  <c:v>5.82951582075074</c:v>
                </c:pt>
                <c:pt idx="113">
                  <c:v>5.8767664400077599</c:v>
                </c:pt>
                <c:pt idx="114">
                  <c:v>5.9241836861337003</c:v>
                </c:pt>
                <c:pt idx="115">
                  <c:v>5.9718170108495796</c:v>
                </c:pt>
                <c:pt idx="116">
                  <c:v>6.0195228368207498</c:v>
                </c:pt>
                <c:pt idx="117">
                  <c:v>6.0675455640375002</c:v>
                </c:pt>
                <c:pt idx="118">
                  <c:v>6.1156174445062597</c:v>
                </c:pt>
                <c:pt idx="119">
                  <c:v>6.1645665490711696</c:v>
                </c:pt>
                <c:pt idx="120">
                  <c:v>6.2140839282009397</c:v>
                </c:pt>
                <c:pt idx="121">
                  <c:v>6.2642636585764402</c:v>
                </c:pt>
                <c:pt idx="122">
                  <c:v>6.3146592157492396</c:v>
                </c:pt>
                <c:pt idx="123">
                  <c:v>6.3652725819211797</c:v>
                </c:pt>
                <c:pt idx="124">
                  <c:v>6.4164950805087404</c:v>
                </c:pt>
                <c:pt idx="125">
                  <c:v>6.4679428567151804</c:v>
                </c:pt>
                <c:pt idx="126">
                  <c:v>6.5195325186805899</c:v>
                </c:pt>
                <c:pt idx="127">
                  <c:v>6.5714084717778798</c:v>
                </c:pt>
                <c:pt idx="128">
                  <c:v>6.6238669734781803</c:v>
                </c:pt>
                <c:pt idx="129">
                  <c:v>6.6767413409903602</c:v>
                </c:pt>
                <c:pt idx="130">
                  <c:v>6.7832139692379503</c:v>
                </c:pt>
                <c:pt idx="131">
                  <c:v>6.99738234610356</c:v>
                </c:pt>
                <c:pt idx="132">
                  <c:v>7.0511100281682104</c:v>
                </c:pt>
                <c:pt idx="133">
                  <c:v>7.1050559886858</c:v>
                </c:pt>
                <c:pt idx="134">
                  <c:v>7.1602520338499804</c:v>
                </c:pt>
                <c:pt idx="135">
                  <c:v>7.2157118593972696</c:v>
                </c:pt>
                <c:pt idx="136">
                  <c:v>7.2713379314240001</c:v>
                </c:pt>
                <c:pt idx="137">
                  <c:v>7.3273335003059996</c:v>
                </c:pt>
                <c:pt idx="138">
                  <c:v>7.3836352418003504</c:v>
                </c:pt>
                <c:pt idx="139">
                  <c:v>7.4400398488394401</c:v>
                </c:pt>
                <c:pt idx="140">
                  <c:v>7.4971051756897298</c:v>
                </c:pt>
                <c:pt idx="141">
                  <c:v>7.5543116659954297</c:v>
                </c:pt>
                <c:pt idx="142">
                  <c:v>7.6118027657056304</c:v>
                </c:pt>
                <c:pt idx="143">
                  <c:v>7.6693296631117898</c:v>
                </c:pt>
                <c:pt idx="144">
                  <c:v>7.7269642887902501</c:v>
                </c:pt>
                <c:pt idx="145">
                  <c:v>7.7848883538945897</c:v>
                </c:pt>
                <c:pt idx="146">
                  <c:v>7.8429949144781501</c:v>
                </c:pt>
                <c:pt idx="147">
                  <c:v>7.9011381353522996</c:v>
                </c:pt>
                <c:pt idx="148">
                  <c:v>7.95953944281246</c:v>
                </c:pt>
                <c:pt idx="149">
                  <c:v>8.0184264937127701</c:v>
                </c:pt>
                <c:pt idx="150">
                  <c:v>8.0785059016202005</c:v>
                </c:pt>
                <c:pt idx="151">
                  <c:v>8.13902038094764</c:v>
                </c:pt>
                <c:pt idx="152">
                  <c:v>8.1996947400091003</c:v>
                </c:pt>
                <c:pt idx="153">
                  <c:v>8.2606916205805199</c:v>
                </c:pt>
                <c:pt idx="154">
                  <c:v>8.3223858427590205</c:v>
                </c:pt>
                <c:pt idx="155">
                  <c:v>8.3840800649375105</c:v>
                </c:pt>
                <c:pt idx="156">
                  <c:v>8.5082208778576405</c:v>
                </c:pt>
                <c:pt idx="157">
                  <c:v>8.6334662976004797</c:v>
                </c:pt>
                <c:pt idx="158">
                  <c:v>8.7592289042108007</c:v>
                </c:pt>
                <c:pt idx="159">
                  <c:v>8.8228556622971404</c:v>
                </c:pt>
                <c:pt idx="160">
                  <c:v>8.8883094629702892</c:v>
                </c:pt>
                <c:pt idx="161">
                  <c:v>8.9542846190434506</c:v>
                </c:pt>
                <c:pt idx="162">
                  <c:v>9.0206928724212396</c:v>
                </c:pt>
                <c:pt idx="163">
                  <c:v>9.0872955862774401</c:v>
                </c:pt>
                <c:pt idx="164">
                  <c:v>9.1566416613451196</c:v>
                </c:pt>
                <c:pt idx="165">
                  <c:v>9.22717221906146</c:v>
                </c:pt>
                <c:pt idx="166">
                  <c:v>9.2997324331149702</c:v>
                </c:pt>
                <c:pt idx="167">
                  <c:v>9.3726426160465603</c:v>
                </c:pt>
                <c:pt idx="168">
                  <c:v>9.4466241322783606</c:v>
                </c:pt>
                <c:pt idx="169">
                  <c:v>9.5966711511146805</c:v>
                </c:pt>
                <c:pt idx="170">
                  <c:v>9.6720700909386004</c:v>
                </c:pt>
                <c:pt idx="171">
                  <c:v>9.7475951159461793</c:v>
                </c:pt>
                <c:pt idx="172">
                  <c:v>9.8234374729915999</c:v>
                </c:pt>
                <c:pt idx="173">
                  <c:v>9.9757627475304709</c:v>
                </c:pt>
                <c:pt idx="174">
                  <c:v>10.0521840015648</c:v>
                </c:pt>
                <c:pt idx="175">
                  <c:v>10.1290624767772</c:v>
                </c:pt>
                <c:pt idx="176">
                  <c:v>10.206738308690101</c:v>
                </c:pt>
                <c:pt idx="177">
                  <c:v>10.284548760762201</c:v>
                </c:pt>
                <c:pt idx="178">
                  <c:v>10.3625621966225</c:v>
                </c:pt>
                <c:pt idx="179">
                  <c:v>10.4408481685031</c:v>
                </c:pt>
                <c:pt idx="180">
                  <c:v>10.520883156735</c:v>
                </c:pt>
                <c:pt idx="181">
                  <c:v>10.6023759771752</c:v>
                </c:pt>
                <c:pt idx="182">
                  <c:v>10.684241933239999</c:v>
                </c:pt>
                <c:pt idx="183">
                  <c:v>10.7661829956866</c:v>
                </c:pt>
                <c:pt idx="184">
                  <c:v>10.8495790863448</c:v>
                </c:pt>
                <c:pt idx="185">
                  <c:v>10.9346462818731</c:v>
                </c:pt>
                <c:pt idx="186">
                  <c:v>11.0220509469547</c:v>
                </c:pt>
                <c:pt idx="187">
                  <c:v>11.112200844678201</c:v>
                </c:pt>
                <c:pt idx="188">
                  <c:v>11.2038377510238</c:v>
                </c:pt>
                <c:pt idx="189">
                  <c:v>11.297603497854899</c:v>
                </c:pt>
                <c:pt idx="190">
                  <c:v>11.490016505451701</c:v>
                </c:pt>
                <c:pt idx="191">
                  <c:v>11.5887999691733</c:v>
                </c:pt>
                <c:pt idx="192">
                  <c:v>11.690773671631</c:v>
                </c:pt>
                <c:pt idx="193">
                  <c:v>11.797042295371501</c:v>
                </c:pt>
                <c:pt idx="194">
                  <c:v>11.9046068779381</c:v>
                </c:pt>
                <c:pt idx="195">
                  <c:v>12.0178400310513</c:v>
                </c:pt>
                <c:pt idx="196">
                  <c:v>12.132699247721</c:v>
                </c:pt>
                <c:pt idx="197">
                  <c:v>12.249544062551101</c:v>
                </c:pt>
                <c:pt idx="198">
                  <c:v>12.369750166575001</c:v>
                </c:pt>
                <c:pt idx="199">
                  <c:v>12.491628121837101</c:v>
                </c:pt>
                <c:pt idx="200">
                  <c:v>12.6177208767048</c:v>
                </c:pt>
                <c:pt idx="201">
                  <c:v>12.7458473856832</c:v>
                </c:pt>
                <c:pt idx="202">
                  <c:v>12.876467374626801</c:v>
                </c:pt>
                <c:pt idx="203">
                  <c:v>13.2823223402729</c:v>
                </c:pt>
                <c:pt idx="204">
                  <c:v>13.4186708900524</c:v>
                </c:pt>
                <c:pt idx="205">
                  <c:v>13.555666663960499</c:v>
                </c:pt>
                <c:pt idx="206">
                  <c:v>13.720952196151799</c:v>
                </c:pt>
                <c:pt idx="207">
                  <c:v>13.9355766931763</c:v>
                </c:pt>
                <c:pt idx="208">
                  <c:v>14.153461309142999</c:v>
                </c:pt>
                <c:pt idx="209">
                  <c:v>14.3939278040753</c:v>
                </c:pt>
                <c:pt idx="210">
                  <c:v>14.6565231175598</c:v>
                </c:pt>
                <c:pt idx="211">
                  <c:v>15.1915919381393</c:v>
                </c:pt>
                <c:pt idx="212">
                  <c:v>15.499986149273401</c:v>
                </c:pt>
                <c:pt idx="213">
                  <c:v>15.855028224276399</c:v>
                </c:pt>
                <c:pt idx="214">
                  <c:v>16.297896496780201</c:v>
                </c:pt>
                <c:pt idx="215">
                  <c:v>16.750340299500301</c:v>
                </c:pt>
                <c:pt idx="216">
                  <c:v>17.4936408325405</c:v>
                </c:pt>
                <c:pt idx="217">
                  <c:v>21.243929885606899</c:v>
                </c:pt>
                <c:pt idx="218">
                  <c:v>21.243929885606899</c:v>
                </c:pt>
              </c:numCache>
            </c:numRef>
          </c:yVal>
          <c:smooth val="0"/>
          <c:extLst>
            <c:ext xmlns:c16="http://schemas.microsoft.com/office/drawing/2014/chart" uri="{C3380CC4-5D6E-409C-BE32-E72D297353CC}">
              <c16:uniqueId val="{00000000-1A56-4210-9346-8B06D1B00761}"/>
            </c:ext>
          </c:extLst>
        </c:ser>
        <c:dLbls>
          <c:showLegendKey val="0"/>
          <c:showVal val="0"/>
          <c:showCatName val="0"/>
          <c:showSerName val="0"/>
          <c:showPercent val="0"/>
          <c:showBubbleSize val="0"/>
        </c:dLbls>
        <c:axId val="120413184"/>
        <c:axId val="120427648"/>
      </c:scatterChart>
      <c:valAx>
        <c:axId val="120413184"/>
        <c:scaling>
          <c:orientation val="minMax"/>
          <c:max val="182"/>
          <c:min val="0"/>
        </c:scaling>
        <c:delete val="0"/>
        <c:axPos val="b"/>
        <c:title>
          <c:tx>
            <c:rich>
              <a:bodyPr rot="0" spcFirstLastPara="1" vertOverflow="ellipsis" vert="horz" wrap="square" anchor="ctr" anchorCtr="1"/>
              <a:lstStyle/>
              <a:p>
                <a:pPr>
                  <a:defRPr sz="16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r>
                  <a:rPr lang="en-US" sz="1600" dirty="0"/>
                  <a:t>Months since randomization</a:t>
                </a:r>
              </a:p>
            </c:rich>
          </c:tx>
          <c:layout>
            <c:manualLayout>
              <c:xMode val="edge"/>
              <c:yMode val="edge"/>
              <c:x val="0.35074115644195897"/>
              <c:y val="0.89475067237451156"/>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crossAx val="120427648"/>
        <c:crosses val="autoZero"/>
        <c:crossBetween val="midCat"/>
        <c:majorUnit val="26"/>
      </c:valAx>
      <c:valAx>
        <c:axId val="120427648"/>
        <c:scaling>
          <c:orientation val="minMax"/>
          <c:max val="25"/>
        </c:scaling>
        <c:delete val="0"/>
        <c:axPos val="l"/>
        <c:title>
          <c:tx>
            <c:rich>
              <a:bodyPr rot="-5400000" spcFirstLastPara="1" vertOverflow="ellipsis" vert="horz" wrap="square" anchor="ctr" anchorCtr="1"/>
              <a:lstStyle/>
              <a:p>
                <a:pPr>
                  <a:defRPr sz="105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r>
                  <a:rPr lang="en-US" sz="1050" dirty="0"/>
                  <a:t>Participants with an event (%)</a:t>
                </a:r>
              </a:p>
            </c:rich>
          </c:tx>
          <c:layout>
            <c:manualLayout>
              <c:xMode val="edge"/>
              <c:yMode val="edge"/>
              <c:x val="0"/>
              <c:y val="0.1458142274657182"/>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crossAx val="1204131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ysClr val="windowText" lastClr="000000"/>
          </a:solidFill>
          <a:latin typeface="Verdana" panose="020B0604030504040204" pitchFamily="34" charset="0"/>
          <a:ea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46ECB7-EFB3-4346-B3D6-003A538A4BFB}" type="datetimeFigureOut">
              <a:rPr lang="en-US" smtClean="0"/>
              <a:t>3/10/2023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04373F-39C6-8244-8C43-1A47FE473C7C}" type="slidenum">
              <a:rPr lang="en-US" smtClean="0"/>
              <a:t>‹#›</a:t>
            </a:fld>
            <a:endParaRPr lang="en-US"/>
          </a:p>
        </p:txBody>
      </p:sp>
    </p:spTree>
    <p:extLst>
      <p:ext uri="{BB962C8B-B14F-4D97-AF65-F5344CB8AC3E}">
        <p14:creationId xmlns:p14="http://schemas.microsoft.com/office/powerpoint/2010/main" val="1011365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3B642-4400-9F44-BFDE-69AFC6116D05}"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84ABD-A73C-9348-B410-0D3560491814}" type="slidenum">
              <a:rPr lang="en-US" smtClean="0"/>
              <a:t>‹#›</a:t>
            </a:fld>
            <a:endParaRPr lang="en-US"/>
          </a:p>
        </p:txBody>
      </p:sp>
    </p:spTree>
    <p:extLst>
      <p:ext uri="{BB962C8B-B14F-4D97-AF65-F5344CB8AC3E}">
        <p14:creationId xmlns:p14="http://schemas.microsoft.com/office/powerpoint/2010/main" val="210297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11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F993B7-3883-4FF2-A74A-67750E8D52DD}" type="slidenum">
              <a:rPr kumimoji="0" lang="en-US" sz="1200" b="0" i="0" u="none" strike="noStrike" kern="1200" cap="none" spc="0" normalizeH="0" baseline="0" noProof="0" smtClean="0">
                <a:ln>
                  <a:noFill/>
                </a:ln>
                <a:solidFill>
                  <a:prstClr val="black"/>
                </a:solidFill>
                <a:effectLst/>
                <a:uLnTx/>
                <a:uFillTx/>
                <a:latin typeface="Verdana" pitchFamily="-105" charset="0"/>
                <a:ea typeface="ＭＳ Ｐゴシック" pitchFamily="-105" charset="-128"/>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Verdana" pitchFamily="-105" charset="0"/>
              <a:ea typeface="ＭＳ Ｐゴシック" pitchFamily="-105" charset="-128"/>
            </a:endParaRPr>
          </a:p>
        </p:txBody>
      </p:sp>
    </p:spTree>
    <p:extLst>
      <p:ext uri="{BB962C8B-B14F-4D97-AF65-F5344CB8AC3E}">
        <p14:creationId xmlns:p14="http://schemas.microsoft.com/office/powerpoint/2010/main" val="3410677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Speaker Notes:</a:t>
            </a:r>
          </a:p>
          <a:p>
            <a:pPr marL="171450" marR="0" lvl="0" indent="-171450" algn="l" defTabSz="914400" rtl="0" eaLnBrk="1" fontAlgn="auto" latinLnBrk="0" hangingPunct="1">
              <a:lnSpc>
                <a:spcPct val="100000"/>
              </a:lnSpc>
              <a:spcBef>
                <a:spcPts val="1000"/>
              </a:spcBef>
              <a:spcAft>
                <a:spcPts val="0"/>
              </a:spcAft>
              <a:buClr>
                <a:schemeClr val="accent1"/>
              </a:buClr>
              <a:buSzPct val="100000"/>
              <a:buFont typeface="Arial" panose="020B0604020202020204" pitchFamily="34" charset="0"/>
              <a:buChar char="•"/>
              <a:tabLst/>
              <a:defRPr/>
            </a:pPr>
            <a:r>
              <a:rPr lang="en-US" sz="1000" b="0" kern="1200">
                <a:solidFill>
                  <a:schemeClr val="tx1"/>
                </a:solidFill>
                <a:effectLst/>
                <a:latin typeface="+mn-lt"/>
                <a:ea typeface="+mn-ea"/>
                <a:cs typeface="+mn-cs"/>
              </a:rPr>
              <a:t>The effect of dapagliflozin on the primary outcome was generally consistent across prespecified subgroups, including patients with or without T2D, those with eGFR &lt;45 or ≥45 mL/min/1.73m</a:t>
            </a:r>
            <a:r>
              <a:rPr lang="en-US" sz="1000" b="0" kern="1200" baseline="30000">
                <a:solidFill>
                  <a:schemeClr val="tx1"/>
                </a:solidFill>
                <a:effectLst/>
                <a:latin typeface="+mn-lt"/>
                <a:ea typeface="+mn-ea"/>
                <a:cs typeface="+mn-cs"/>
              </a:rPr>
              <a:t>2</a:t>
            </a:r>
            <a:r>
              <a:rPr lang="en-US" sz="1000" b="0" kern="1200">
                <a:solidFill>
                  <a:schemeClr val="tx1"/>
                </a:solidFill>
                <a:effectLst/>
                <a:latin typeface="+mn-lt"/>
                <a:ea typeface="+mn-ea"/>
                <a:cs typeface="+mn-cs"/>
              </a:rPr>
              <a:t>, and those with UACR ≤1000 or &gt;1000 mg/g at baseline.</a:t>
            </a:r>
            <a:endParaRPr lang="en-US" sz="1000" b="0" kern="1200">
              <a:solidFill>
                <a:schemeClr val="tx1"/>
              </a:solidFill>
              <a:latin typeface="+mn-lt"/>
              <a:ea typeface="+mn-ea"/>
              <a:cs typeface="+mn-cs"/>
            </a:endParaRPr>
          </a:p>
          <a:p>
            <a:pPr marL="0" indent="0">
              <a:buNone/>
            </a:pPr>
            <a:r>
              <a:rPr lang="en-US" b="1"/>
              <a:t>Reference:</a:t>
            </a:r>
          </a:p>
          <a:p>
            <a:pPr marL="0" marR="0" lvl="0" indent="0" algn="l" defTabSz="914400" rtl="0" eaLnBrk="1" fontAlgn="auto" latinLnBrk="0" hangingPunct="1">
              <a:lnSpc>
                <a:spcPct val="100000"/>
              </a:lnSpc>
              <a:spcBef>
                <a:spcPts val="600"/>
              </a:spcBef>
              <a:spcAft>
                <a:spcPts val="0"/>
              </a:spcAft>
              <a:buClr>
                <a:schemeClr val="accent1"/>
              </a:buClr>
              <a:buSzPct val="100000"/>
              <a:buFont typeface="Arial" panose="020B0604020202020204" pitchFamily="34" charset="0"/>
              <a:buNone/>
              <a:tabLst/>
              <a:defRPr/>
            </a:pPr>
            <a:r>
              <a:rPr lang="en-US" sz="1000">
                <a:latin typeface="+mn-lt"/>
                <a:ea typeface="+mn-lt"/>
                <a:cs typeface="+mn-lt"/>
              </a:rPr>
              <a:t>Heerspink HJL. Dapagliflozin in patients with chronic kidney disease [presentation]. Presented at:</a:t>
            </a:r>
            <a:r>
              <a:rPr lang="en-US" sz="1000">
                <a:latin typeface="+mn-lt"/>
              </a:rPr>
              <a:t> European Society of Cardiology Congress – The Digital Experience; August 29 - September 1, 2020.</a:t>
            </a:r>
          </a:p>
          <a:p>
            <a:pPr marL="0" inden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156970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510A4-ABD8-4407-86C1-D56D67D88B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52874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510A4-ABD8-4407-86C1-D56D67D88B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29988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1007">
              <a:defRPr/>
            </a:pPr>
            <a:r>
              <a:rPr lang="en-US" b="1" u="sng" dirty="0">
                <a:latin typeface="Arial" panose="020B0604020202020204" pitchFamily="34" charset="0"/>
                <a:cs typeface="Arial" panose="020B0604020202020204" pitchFamily="34" charset="0"/>
              </a:rPr>
              <a:t>Mention: ARR 2.2% at 3yrs</a:t>
            </a:r>
          </a:p>
          <a:p>
            <a:pPr lvl="0" defTabSz="911007">
              <a:defRPr/>
            </a:pPr>
            <a:endParaRPr lang="en-US" b="1" u="sng" dirty="0">
              <a:latin typeface="Arial" panose="020B0604020202020204" pitchFamily="34" charset="0"/>
              <a:cs typeface="Arial" panose="020B0604020202020204" pitchFamily="34" charset="0"/>
            </a:endParaRPr>
          </a:p>
          <a:p>
            <a:pPr lvl="0" defTabSz="911007">
              <a:defRPr/>
            </a:pPr>
            <a:endParaRPr lang="en-US" b="1" u="sng" dirty="0">
              <a:latin typeface="Arial" panose="020B0604020202020204" pitchFamily="34" charset="0"/>
              <a:cs typeface="Arial" panose="020B0604020202020204" pitchFamily="34" charset="0"/>
            </a:endParaRPr>
          </a:p>
          <a:p>
            <a:pPr lvl="0" defTabSz="911007">
              <a:defRPr/>
            </a:pPr>
            <a:endParaRPr lang="en-US" b="1" u="sng" dirty="0">
              <a:latin typeface="Arial" panose="020B0604020202020204" pitchFamily="34" charset="0"/>
              <a:cs typeface="Arial" panose="020B0604020202020204" pitchFamily="34" charset="0"/>
            </a:endParaRPr>
          </a:p>
          <a:p>
            <a:pPr lvl="0" defTabSz="911007">
              <a:defRPr/>
            </a:pPr>
            <a:r>
              <a:rPr lang="en-US" b="1" u="sng" dirty="0">
                <a:latin typeface="Arial" panose="020B0604020202020204" pitchFamily="34" charset="0"/>
                <a:cs typeface="Arial" panose="020B0604020202020204" pitchFamily="34" charset="0"/>
              </a:rPr>
              <a:t>Notes</a:t>
            </a:r>
          </a:p>
          <a:p>
            <a:pPr marL="0" marR="0" lvl="0" indent="0" algn="l" defTabSz="911007"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For effect of </a:t>
            </a:r>
            <a:r>
              <a:rPr lang="en-US" sz="1200" dirty="0" err="1">
                <a:latin typeface="Arial" panose="020B0604020202020204" pitchFamily="34" charset="0"/>
                <a:cs typeface="Arial" panose="020B0604020202020204" pitchFamily="34" charset="0"/>
              </a:rPr>
              <a:t>finerenone</a:t>
            </a:r>
            <a:r>
              <a:rPr lang="en-US" sz="1200" dirty="0">
                <a:latin typeface="Arial" panose="020B0604020202020204" pitchFamily="34" charset="0"/>
                <a:cs typeface="Arial" panose="020B0604020202020204" pitchFamily="34" charset="0"/>
              </a:rPr>
              <a:t> on </a:t>
            </a:r>
            <a:r>
              <a:rPr lang="en-GB" sz="1200" dirty="0">
                <a:effectLst/>
                <a:latin typeface="Arial" panose="020B0604020202020204" pitchFamily="34" charset="0"/>
                <a:cs typeface="Arial" panose="020B0604020202020204" pitchFamily="34" charset="0"/>
              </a:rPr>
              <a:t>CV outcomes by subgroups, please refer to back-up slides 27</a:t>
            </a:r>
            <a:r>
              <a:rPr kumimoji="0" lang="en-GB" sz="1200"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–28.</a:t>
            </a:r>
            <a:endParaRPr lang="en-US" sz="1200" dirty="0">
              <a:latin typeface="Arial" panose="020B0604020202020204" pitchFamily="34" charset="0"/>
              <a:cs typeface="Arial" panose="020B0604020202020204" pitchFamily="34" charset="0"/>
            </a:endParaRPr>
          </a:p>
          <a:p>
            <a:pPr marL="0" marR="0" lvl="0" indent="0" algn="l" defTabSz="91100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Statistical analyses will be of explorative and descriptive nature. No confirmatory hypothesis tests will be performed. In the case that statistical tests are performed, </a:t>
            </a:r>
            <a:r>
              <a:rPr lang="en-GB" sz="1200" i="1" dirty="0">
                <a:latin typeface="Arial" panose="020B0604020202020204" pitchFamily="34" charset="0"/>
                <a:cs typeface="Arial" panose="020B0604020202020204" pitchFamily="34" charset="0"/>
              </a:rPr>
              <a:t>p</a:t>
            </a:r>
            <a:r>
              <a:rPr lang="en-GB" sz="1200" dirty="0">
                <a:latin typeface="Arial" panose="020B0604020202020204" pitchFamily="34" charset="0"/>
                <a:cs typeface="Arial" panose="020B0604020202020204" pitchFamily="34" charset="0"/>
              </a:rPr>
              <a:t>-values will be provided in an exploratory manner only. Therefore, no adjustment for multiplicity is necessary</a:t>
            </a:r>
            <a:endParaRPr lang="en-US" sz="1200" dirty="0">
              <a:latin typeface="Arial" panose="020B0604020202020204" pitchFamily="34" charset="0"/>
              <a:cs typeface="Arial" panose="020B0604020202020204" pitchFamily="34" charset="0"/>
            </a:endParaRPr>
          </a:p>
          <a:p>
            <a:pPr lvl="0" defTabSz="911007">
              <a:defRPr/>
            </a:pPr>
            <a:endParaRPr lang="en-US" dirty="0">
              <a:latin typeface="Arial" panose="020B0604020202020204" pitchFamily="34" charset="0"/>
              <a:cs typeface="Arial" panose="020B0604020202020204" pitchFamily="34" charset="0"/>
            </a:endParaRPr>
          </a:p>
          <a:p>
            <a:pPr lvl="0" defTabSz="911007">
              <a:defRPr/>
            </a:pPr>
            <a:r>
              <a:rPr lang="en-US" b="1" u="sng" dirty="0">
                <a:latin typeface="Arial" panose="020B0604020202020204" pitchFamily="34" charset="0"/>
                <a:cs typeface="Arial" panose="020B0604020202020204" pitchFamily="34" charset="0"/>
              </a:rPr>
              <a:t>Abbreviations</a:t>
            </a:r>
          </a:p>
          <a:p>
            <a:pPr marL="0" marR="0" lvl="0" indent="0" algn="l" defTabSz="911007"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ARR, absolute risk reduction; CI, confidence interval; </a:t>
            </a:r>
            <a:r>
              <a:rPr lang="en-US" dirty="0">
                <a:latin typeface="Arial" panose="020B0604020202020204" pitchFamily="34" charset="0"/>
                <a:cs typeface="Arial" panose="020B0604020202020204" pitchFamily="34" charset="0"/>
              </a:rPr>
              <a:t>CV, cardiovascular; HF, heart failure;</a:t>
            </a:r>
            <a:r>
              <a:rPr lang="en-GB" dirty="0">
                <a:latin typeface="Arial" panose="020B0604020202020204" pitchFamily="34" charset="0"/>
                <a:cs typeface="Arial" panose="020B0604020202020204" pitchFamily="34" charset="0"/>
              </a:rPr>
              <a:t> </a:t>
            </a:r>
            <a:r>
              <a:rPr kumimoji="0" lang="en-GB"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HR, hazard ratio; </a:t>
            </a:r>
            <a:r>
              <a:rPr lang="en-US" dirty="0">
                <a:latin typeface="Arial" panose="020B0604020202020204" pitchFamily="34" charset="0"/>
                <a:cs typeface="Arial" panose="020B0604020202020204" pitchFamily="34" charset="0"/>
              </a:rPr>
              <a:t>MI, myocardial infarction; </a:t>
            </a:r>
            <a:r>
              <a:rPr kumimoji="0" lang="en-GB"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NNT, number needed to treat </a:t>
            </a:r>
          </a:p>
          <a:p>
            <a:pPr lvl="0" defTabSz="911007">
              <a:defRPr/>
            </a:pPr>
            <a:endParaRPr lang="en-US" b="1" u="sng" dirty="0">
              <a:latin typeface="Arial" panose="020B0604020202020204" pitchFamily="34" charset="0"/>
              <a:cs typeface="Arial" panose="020B0604020202020204" pitchFamily="34" charset="0"/>
            </a:endParaRPr>
          </a:p>
          <a:p>
            <a:pPr lvl="0" defTabSz="911007">
              <a:defRPr/>
            </a:pPr>
            <a:r>
              <a:rPr lang="en-US" b="1" u="sng" dirty="0">
                <a:latin typeface="Arial" panose="020B0604020202020204" pitchFamily="34" charset="0"/>
                <a:cs typeface="Arial" panose="020B0604020202020204" pitchFamily="34" charset="0"/>
              </a:rPr>
              <a:t>Script</a:t>
            </a:r>
          </a:p>
          <a:p>
            <a:pPr lvl="0" defTabSz="911007">
              <a:defRPr/>
            </a:pPr>
            <a:endParaRPr lang="en-US" b="1" u="sng" dirty="0">
              <a:latin typeface="Arial" panose="020B0604020202020204" pitchFamily="34" charset="0"/>
              <a:cs typeface="Arial" panose="020B0604020202020204" pitchFamily="34" charset="0"/>
            </a:endParaRPr>
          </a:p>
          <a:p>
            <a:pPr lvl="0" defTabSz="911007">
              <a:defRPr/>
            </a:pPr>
            <a:r>
              <a:rPr lang="en-US" b="1" u="sng" dirty="0">
                <a:latin typeface="Arial" panose="020B0604020202020204" pitchFamily="34" charset="0"/>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effectLst/>
                <a:uLnTx/>
                <a:uFillTx/>
                <a:latin typeface="Arial" panose="020B0604020202020204" pitchFamily="34" charset="0"/>
                <a:ea typeface="MS PGothic" charset="0"/>
                <a:cs typeface="Arial" panose="020B0604020202020204" pitchFamily="34" charset="0"/>
              </a:rPr>
              <a:t>Filippatos</a:t>
            </a:r>
            <a:r>
              <a:rPr kumimoji="0" lang="en-GB" sz="1200"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 G, </a:t>
            </a:r>
            <a:r>
              <a:rPr kumimoji="0" lang="en-GB" sz="1200" b="0" i="1"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et al. ESC</a:t>
            </a:r>
            <a:r>
              <a:rPr kumimoji="0" lang="en-GB" sz="1200"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 2021; abstract 7161</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Arial"/>
              </a:rPr>
              <a:pPr marL="0" marR="0" lvl="0" indent="0" algn="r" defTabSz="609585"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Arial"/>
            </a:endParaRPr>
          </a:p>
        </p:txBody>
      </p:sp>
    </p:spTree>
    <p:extLst>
      <p:ext uri="{BB962C8B-B14F-4D97-AF65-F5344CB8AC3E}">
        <p14:creationId xmlns:p14="http://schemas.microsoft.com/office/powerpoint/2010/main" val="354573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007" rtl="0" eaLnBrk="1" fontAlgn="auto" latinLnBrk="0" hangingPunct="1">
              <a:lnSpc>
                <a:spcPct val="100000"/>
              </a:lnSpc>
              <a:spcBef>
                <a:spcPts val="0"/>
              </a:spcBef>
              <a:spcAft>
                <a:spcPts val="0"/>
              </a:spcAft>
              <a:buClrTx/>
              <a:buSzTx/>
              <a:buFontTx/>
              <a:buNone/>
              <a:tabLst/>
              <a:defRPr/>
            </a:pPr>
            <a:r>
              <a:rPr lang="en-US" sz="1100" b="1" u="sng" dirty="0">
                <a:latin typeface="Arial" panose="020B0604020202020204" pitchFamily="34" charset="0"/>
                <a:cs typeface="Arial" panose="020B0604020202020204" pitchFamily="34" charset="0"/>
              </a:rPr>
              <a:t>Mention: ARR 1.7% at 3yrs</a:t>
            </a:r>
          </a:p>
          <a:p>
            <a:pPr lvl="0" defTabSz="911007">
              <a:defRPr/>
            </a:pPr>
            <a:endParaRPr lang="en-US" sz="1100" b="1" u="sng" dirty="0">
              <a:latin typeface="Arial" panose="020B0604020202020204" pitchFamily="34" charset="0"/>
              <a:cs typeface="Arial" panose="020B0604020202020204" pitchFamily="34" charset="0"/>
            </a:endParaRPr>
          </a:p>
          <a:p>
            <a:pPr lvl="0" defTabSz="911007">
              <a:defRPr/>
            </a:pPr>
            <a:endParaRPr lang="en-US" sz="1100" b="1" u="sng" dirty="0">
              <a:latin typeface="Arial" panose="020B0604020202020204" pitchFamily="34" charset="0"/>
              <a:cs typeface="Arial" panose="020B0604020202020204" pitchFamily="34" charset="0"/>
            </a:endParaRPr>
          </a:p>
          <a:p>
            <a:pPr lvl="0" defTabSz="911007">
              <a:defRPr/>
            </a:pPr>
            <a:endParaRPr lang="en-US" sz="1100" b="1" u="sng" dirty="0">
              <a:latin typeface="Arial" panose="020B0604020202020204" pitchFamily="34" charset="0"/>
              <a:cs typeface="Arial" panose="020B0604020202020204" pitchFamily="34" charset="0"/>
            </a:endParaRPr>
          </a:p>
          <a:p>
            <a:pPr lvl="0" defTabSz="911007">
              <a:defRPr/>
            </a:pPr>
            <a:r>
              <a:rPr lang="en-US" sz="1100" b="1" u="sng" dirty="0">
                <a:latin typeface="Arial" panose="020B0604020202020204" pitchFamily="34" charset="0"/>
                <a:cs typeface="Arial" panose="020B0604020202020204" pitchFamily="34" charset="0"/>
              </a:rPr>
              <a:t>Notes</a:t>
            </a:r>
          </a:p>
          <a:p>
            <a:pPr lvl="0" defTabSz="911007">
              <a:defRPr/>
            </a:pPr>
            <a:endParaRPr lang="en-US" sz="1100" dirty="0">
              <a:latin typeface="Arial" panose="020B0604020202020204" pitchFamily="34" charset="0"/>
              <a:cs typeface="Arial" panose="020B0604020202020204" pitchFamily="34" charset="0"/>
            </a:endParaRPr>
          </a:p>
          <a:p>
            <a:pPr lvl="0" defTabSz="911007">
              <a:defRPr/>
            </a:pPr>
            <a:r>
              <a:rPr lang="en-US" sz="1100" b="1" u="sng" dirty="0">
                <a:latin typeface="Arial" panose="020B0604020202020204" pitchFamily="34" charset="0"/>
                <a:cs typeface="Arial" panose="020B0604020202020204" pitchFamily="34" charset="0"/>
              </a:rPr>
              <a:t>Abbreviations</a:t>
            </a:r>
          </a:p>
          <a:p>
            <a:pPr marL="0" marR="0" lvl="0" indent="0" algn="l" defTabSz="91100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ARR, absolute risk reduction; CI, confidence interval; CV, cardiovascular; eGFR, estimated glomerular filtration rate; ESKD, end-stage kidney disease; HR, hazard ratio; KRT, kidney replacement therapy; NNT, number needed to treat; PY, patient-years</a:t>
            </a:r>
          </a:p>
          <a:p>
            <a:pPr lvl="0" defTabSz="911007">
              <a:defRPr/>
            </a:pPr>
            <a:endParaRPr lang="en-US" sz="1100" b="1" u="sng" dirty="0">
              <a:latin typeface="Arial" panose="020B0604020202020204" pitchFamily="34" charset="0"/>
              <a:cs typeface="Arial" panose="020B0604020202020204" pitchFamily="34" charset="0"/>
            </a:endParaRPr>
          </a:p>
          <a:p>
            <a:pPr lvl="0" defTabSz="911007">
              <a:defRPr/>
            </a:pPr>
            <a:r>
              <a:rPr lang="en-US" sz="1100" b="1" u="sng" dirty="0">
                <a:latin typeface="Arial" panose="020B0604020202020204" pitchFamily="34" charset="0"/>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effectLst/>
                <a:uLnTx/>
                <a:uFillTx/>
                <a:latin typeface="Arial" panose="020B0604020202020204" pitchFamily="34" charset="0"/>
                <a:ea typeface="MS PGothic" charset="0"/>
                <a:cs typeface="Arial" panose="020B0604020202020204" pitchFamily="34" charset="0"/>
              </a:rPr>
              <a:t>Filippatos</a:t>
            </a:r>
            <a:r>
              <a:rPr kumimoji="0" lang="en-GB" sz="1100"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 G, </a:t>
            </a:r>
            <a:r>
              <a:rPr kumimoji="0" lang="en-GB" sz="1100" b="0" i="1"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et al. ESC</a:t>
            </a:r>
            <a:r>
              <a:rPr kumimoji="0" lang="en-GB" sz="1100" b="0" i="0" u="none" strike="noStrike" kern="1200" cap="none" spc="0" normalizeH="0" baseline="0" noProof="0" dirty="0">
                <a:ln>
                  <a:noFill/>
                </a:ln>
                <a:effectLst/>
                <a:uLnTx/>
                <a:uFillTx/>
                <a:latin typeface="Arial" panose="020B0604020202020204" pitchFamily="34" charset="0"/>
                <a:ea typeface="MS PGothic" charset="0"/>
                <a:cs typeface="Arial" panose="020B0604020202020204" pitchFamily="34" charset="0"/>
              </a:rPr>
              <a:t> 2021; abstract 7161</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Arial"/>
              </a:rPr>
              <a:pPr marL="0" marR="0" lvl="0" indent="0" algn="r" defTabSz="609585"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Arial"/>
            </a:endParaRPr>
          </a:p>
        </p:txBody>
      </p:sp>
    </p:spTree>
    <p:extLst>
      <p:ext uri="{BB962C8B-B14F-4D97-AF65-F5344CB8AC3E}">
        <p14:creationId xmlns:p14="http://schemas.microsoft.com/office/powerpoint/2010/main" val="1469228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p:cNvSpPr>
          <p:nvPr>
            <p:ph type="sldImg"/>
          </p:nvPr>
        </p:nvSpPr>
        <p:spPr bwMode="auto">
          <a:xfrm>
            <a:off x="422275" y="704850"/>
            <a:ext cx="6257925" cy="3521075"/>
          </a:xfrm>
          <a:noFill/>
          <a:ln>
            <a:solidFill>
              <a:srgbClr val="000000"/>
            </a:solidFill>
            <a:miter lim="800000"/>
            <a:headEnd/>
            <a:tailEnd/>
          </a:ln>
        </p:spPr>
      </p:sp>
      <p:sp>
        <p:nvSpPr>
          <p:cNvPr id="41574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The fourth element of the ABCDESSS mnemonic is </a:t>
            </a:r>
            <a:r>
              <a:rPr lang="en-US" b="1" dirty="0">
                <a:ea typeface="ＭＳ Ｐゴシック" pitchFamily="34" charset="-128"/>
              </a:rPr>
              <a:t>Drugs to protect the heart</a:t>
            </a:r>
            <a:r>
              <a:rPr lang="en-US" dirty="0">
                <a:ea typeface="ＭＳ Ｐゴシック" pitchFamily="34" charset="-128"/>
              </a:rPr>
              <a:t>, which is a composite of the several evidence-based therapies that have been proven to be cardioprotective among patients with type 2 diabetes. This includes ACE inhibitors / ARBs, statins, ASA if indicated, and two types of antihyperglycemics that have also been shown to reduce cardiovascular risk: SGLT-2 inhibitors and GLP-1 receptor agonists. These latter medications are discussed in detail in the second section of this program and are not summarized on the ensuing slides.</a:t>
            </a:r>
          </a:p>
          <a:p>
            <a:endParaRPr lang="en-US" dirty="0">
              <a:ea typeface="ＭＳ Ｐゴシック" pitchFamily="34" charset="-128"/>
            </a:endParaRPr>
          </a:p>
          <a:p>
            <a:r>
              <a:rPr lang="en-US" dirty="0">
                <a:ea typeface="ＭＳ Ｐゴシック" pitchFamily="34" charset="-128"/>
              </a:rPr>
              <a:t>Reference:</a:t>
            </a:r>
          </a:p>
          <a:p>
            <a:r>
              <a:rPr lang="en-CA" sz="1300" dirty="0"/>
              <a:t>Diabetes Canada Clinical Practice Guidelines Expert Committee. </a:t>
            </a:r>
            <a:r>
              <a:rPr lang="en-CA" sz="1300" i="1" dirty="0"/>
              <a:t>Diabetes Canada 2018 Clinical Practice Guidelines for the Prevention and Management of Diabetes in Canada</a:t>
            </a:r>
            <a:r>
              <a:rPr lang="en-CA" sz="1300" dirty="0"/>
              <a:t>. Can J Diabetes. 2018; 42(Suppl 1):S1-S325.</a:t>
            </a:r>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15747" name="Slide Number Placeholder 3"/>
          <p:cNvSpPr>
            <a:spLocks noGrp="1"/>
          </p:cNvSpPr>
          <p:nvPr>
            <p:ph type="sldNum" sz="quarter" idx="5"/>
          </p:nvPr>
        </p:nvSpPr>
        <p:spPr bwMode="auto">
          <a:noFill/>
          <a:ln>
            <a:miter lim="800000"/>
            <a:headEnd/>
            <a:tailEnd/>
          </a:ln>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20741B7-2D44-4DFE-B04C-B36E0EA7DC02}"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490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A1c, glycosylated hemoglobin; ASCVD, atherosclerotic cardiovascular disease; CLI, critical limb ischemia; DKA, diabetic ketoacidosis; DM, diabetes mellitus; </a:t>
            </a:r>
            <a:r>
              <a:rPr lang="en-CA" dirty="0" err="1"/>
              <a:t>eGFR</a:t>
            </a:r>
            <a:r>
              <a:rPr lang="en-CA" dirty="0"/>
              <a:t>, estimated glomerular filtration rate; GMI, genital mycotic infection; od </a:t>
            </a:r>
            <a:r>
              <a:rPr lang="en-CA" dirty="0" err="1"/>
              <a:t>qam</a:t>
            </a:r>
            <a:r>
              <a:rPr lang="en-CA" dirty="0"/>
              <a:t>, once daily every morning; SADMANS, sulfonylureas, angiotensin-converting enzyme inhibitors, diuretics and direct renin inhibitors, metformin, angiotensin receptor blockers, nonsteroidal anti-inflammatory drugs, sodium-glucose co-transporter 2 inhibitors; T2D, type 2 diabetes.</a:t>
            </a:r>
          </a:p>
        </p:txBody>
      </p:sp>
    </p:spTree>
    <p:extLst>
      <p:ext uri="{BB962C8B-B14F-4D97-AF65-F5344CB8AC3E}">
        <p14:creationId xmlns:p14="http://schemas.microsoft.com/office/powerpoint/2010/main" val="1983828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lIns="93177" tIns="46589" rIns="93177" bIns="46589"/>
          <a:lstStyle/>
          <a:p>
            <a:fld id="{36D28FDE-F028-AF4C-A735-BBDA7371A6EB}" type="slidenum">
              <a:rPr lang="en-US" smtClean="0"/>
              <a:t>50</a:t>
            </a:fld>
            <a:endParaRPr lang="en-US" dirty="0"/>
          </a:p>
        </p:txBody>
      </p:sp>
    </p:spTree>
    <p:extLst>
      <p:ext uri="{BB962C8B-B14F-4D97-AF65-F5344CB8AC3E}">
        <p14:creationId xmlns:p14="http://schemas.microsoft.com/office/powerpoint/2010/main" val="901713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lIns="93177" tIns="46589" rIns="93177" bIns="46589"/>
          <a:lstStyle/>
          <a:p>
            <a:pPr marL="0" marR="0" lvl="0" indent="0" algn="l" defTabSz="914400" rtl="0" eaLnBrk="1" fontAlgn="auto" latinLnBrk="0" hangingPunct="0">
              <a:lnSpc>
                <a:spcPct val="100000"/>
              </a:lnSpc>
              <a:spcBef>
                <a:spcPts val="0"/>
              </a:spcBef>
              <a:spcAft>
                <a:spcPts val="0"/>
              </a:spcAft>
              <a:buClrTx/>
              <a:buSzTx/>
              <a:buFontTx/>
              <a:buNone/>
              <a:tabLst/>
              <a:defRPr/>
            </a:pPr>
            <a:fld id="{36D28FDE-F028-AF4C-A735-BBDA7371A6EB}"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43486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BB84ABD-A73C-9348-B410-0D3560491814}" type="slidenum">
              <a:rPr lang="en-US" smtClean="0"/>
              <a:t>15</a:t>
            </a:fld>
            <a:endParaRPr lang="en-US"/>
          </a:p>
        </p:txBody>
      </p:sp>
    </p:spTree>
    <p:extLst>
      <p:ext uri="{BB962C8B-B14F-4D97-AF65-F5344CB8AC3E}">
        <p14:creationId xmlns:p14="http://schemas.microsoft.com/office/powerpoint/2010/main" val="710245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61</a:t>
            </a:fld>
            <a:endParaRPr lang="en-US"/>
          </a:p>
        </p:txBody>
      </p:sp>
    </p:spTree>
    <p:extLst>
      <p:ext uri="{BB962C8B-B14F-4D97-AF65-F5344CB8AC3E}">
        <p14:creationId xmlns:p14="http://schemas.microsoft.com/office/powerpoint/2010/main" val="2277850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62</a:t>
            </a:fld>
            <a:endParaRPr lang="en-US"/>
          </a:p>
        </p:txBody>
      </p:sp>
    </p:spTree>
    <p:extLst>
      <p:ext uri="{BB962C8B-B14F-4D97-AF65-F5344CB8AC3E}">
        <p14:creationId xmlns:p14="http://schemas.microsoft.com/office/powerpoint/2010/main" val="3345993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63</a:t>
            </a:fld>
            <a:endParaRPr lang="en-US"/>
          </a:p>
        </p:txBody>
      </p:sp>
    </p:spTree>
    <p:extLst>
      <p:ext uri="{BB962C8B-B14F-4D97-AF65-F5344CB8AC3E}">
        <p14:creationId xmlns:p14="http://schemas.microsoft.com/office/powerpoint/2010/main" val="2615691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64</a:t>
            </a:fld>
            <a:endParaRPr lang="en-US"/>
          </a:p>
        </p:txBody>
      </p:sp>
    </p:spTree>
    <p:extLst>
      <p:ext uri="{BB962C8B-B14F-4D97-AF65-F5344CB8AC3E}">
        <p14:creationId xmlns:p14="http://schemas.microsoft.com/office/powerpoint/2010/main" val="885097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65</a:t>
            </a:fld>
            <a:endParaRPr lang="en-US"/>
          </a:p>
        </p:txBody>
      </p:sp>
    </p:spTree>
    <p:extLst>
      <p:ext uri="{BB962C8B-B14F-4D97-AF65-F5344CB8AC3E}">
        <p14:creationId xmlns:p14="http://schemas.microsoft.com/office/powerpoint/2010/main" val="103498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CA" dirty="0"/>
              <a:t>Andrea</a:t>
            </a:r>
          </a:p>
          <a:p>
            <a:pPr marL="0" marR="0" lvl="0" indent="0" algn="l" defTabSz="914218" rtl="0" eaLnBrk="1" fontAlgn="auto" latinLnBrk="0" hangingPunct="1">
              <a:lnSpc>
                <a:spcPct val="100000"/>
              </a:lnSpc>
              <a:spcBef>
                <a:spcPts val="0"/>
              </a:spcBef>
              <a:spcAft>
                <a:spcPts val="0"/>
              </a:spcAft>
              <a:buClrTx/>
              <a:buSzTx/>
              <a:buFontTx/>
              <a:buNone/>
              <a:tabLst/>
              <a:defRPr/>
            </a:pPr>
            <a:r>
              <a:rPr lang="en-CA" dirty="0"/>
              <a:t>Speak to slide</a:t>
            </a:r>
          </a:p>
          <a:p>
            <a:endParaRPr lang="en-CA" dirty="0"/>
          </a:p>
        </p:txBody>
      </p:sp>
      <p:sp>
        <p:nvSpPr>
          <p:cNvPr id="4" name="Slide Number Placeholder 3"/>
          <p:cNvSpPr>
            <a:spLocks noGrp="1"/>
          </p:cNvSpPr>
          <p:nvPr>
            <p:ph type="sldNum" sz="quarter" idx="5"/>
          </p:nvPr>
        </p:nvSpPr>
        <p:spPr/>
        <p:txBody>
          <a:bodyPr/>
          <a:lstStyle/>
          <a:p>
            <a:fld id="{00AC2BFD-7DF5-43F3-B370-424F643A0134}" type="slidenum">
              <a:rPr lang="en-CA" smtClean="0"/>
              <a:t>18</a:t>
            </a:fld>
            <a:endParaRPr lang="en-CA"/>
          </a:p>
        </p:txBody>
      </p:sp>
    </p:spTree>
    <p:extLst>
      <p:ext uri="{BB962C8B-B14F-4D97-AF65-F5344CB8AC3E}">
        <p14:creationId xmlns:p14="http://schemas.microsoft.com/office/powerpoint/2010/main" val="80473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DELIVER trial was a randomized, double-blind, placebo controlled trial </a:t>
            </a:r>
            <a:r>
              <a:rPr lang="en-GB" sz="1200" b="1" dirty="0">
                <a:solidFill>
                  <a:srgbClr val="7F0127"/>
                </a:solidFill>
                <a:latin typeface="Arial" panose="020B0604020202020204" pitchFamily="34" charset="0"/>
                <a:cs typeface="Arial" panose="020B0604020202020204" pitchFamily="34" charset="0"/>
              </a:rPr>
              <a:t>testing the hypothesis that dapagliflozin would reduce cardiovascular death or worsening heart failure in patients with heart failure and mildly reduced or preserved ejection fraction</a:t>
            </a:r>
            <a:r>
              <a:rPr lang="en-US" dirty="0"/>
              <a:t> </a:t>
            </a:r>
          </a:p>
          <a:p>
            <a:endParaRPr lang="en-US" dirty="0"/>
          </a:p>
          <a:p>
            <a:r>
              <a:rPr lang="en-US" dirty="0"/>
              <a:t>Patients were eligible of they were 40 years of age or older, had NYHA class 2-4 heart failure, had a left ventricular ejection fraction greater than 40%, even if they had had a previous LVEF of less than 40%, had evidence of structural heart disease, elevation in natriuretic peptides, and were either ambulatory or hospitalized for heart failure</a:t>
            </a:r>
          </a:p>
          <a:p>
            <a:endParaRPr lang="en-US" dirty="0"/>
          </a:p>
          <a:p>
            <a:r>
              <a:rPr lang="en-US" dirty="0"/>
              <a:t>Patients were randomized to dapagliflozin 10mg once daily or placebo, with a median </a:t>
            </a:r>
            <a:r>
              <a:rPr lang="en-US" dirty="0" err="1"/>
              <a:t>followup</a:t>
            </a:r>
            <a:r>
              <a:rPr lang="en-US" dirty="0"/>
              <a:t> time of 2.3 years.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8CB53-AE30-964C-8C69-4007AC3321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815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22</a:t>
            </a:fld>
            <a:endParaRPr lang="en-US"/>
          </a:p>
        </p:txBody>
      </p:sp>
    </p:spTree>
    <p:extLst>
      <p:ext uri="{BB962C8B-B14F-4D97-AF65-F5344CB8AC3E}">
        <p14:creationId xmlns:p14="http://schemas.microsoft.com/office/powerpoint/2010/main" val="3430473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900" dirty="0"/>
          </a:p>
          <a:p>
            <a:endParaRPr lang="en-US" sz="9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1999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E7346-17D5-4CAE-B992-B51C83124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2359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9494" lvl="2" indent="0" defTabSz="462294">
              <a:buFont typeface="Arial" panose="020B0604020202020204" pitchFamily="34" charset="0"/>
              <a:buNone/>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29167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9" name="Slide Image Placeholder 8">
            <a:extLst>
              <a:ext uri="{FF2B5EF4-FFF2-40B4-BE49-F238E27FC236}">
                <a16:creationId xmlns:a16="http://schemas.microsoft.com/office/drawing/2014/main" id="{7AE5426B-DBA2-4C61-B497-6D528F6AB3BD}"/>
              </a:ext>
            </a:extLst>
          </p:cNvPr>
          <p:cNvSpPr>
            <a:spLocks noGrp="1" noRot="1" noChangeAspect="1"/>
          </p:cNvSpPr>
          <p:nvPr>
            <p:ph type="sldImg"/>
          </p:nvPr>
        </p:nvSpPr>
        <p:spPr>
          <a:xfrm>
            <a:off x="304800" y="439738"/>
            <a:ext cx="6059488" cy="3408362"/>
          </a:xfrm>
        </p:spPr>
      </p:sp>
      <p:sp>
        <p:nvSpPr>
          <p:cNvPr id="10" name="Notes Placeholder 9">
            <a:extLst>
              <a:ext uri="{FF2B5EF4-FFF2-40B4-BE49-F238E27FC236}">
                <a16:creationId xmlns:a16="http://schemas.microsoft.com/office/drawing/2014/main" id="{88C73011-A108-4922-98B2-F945DE573EA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95473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95497AC8-63D3-AB4E-B2E9-CDC844521C4F}"/>
              </a:ext>
            </a:extLst>
          </p:cNvPr>
          <p:cNvPicPr>
            <a:picLocks noChangeAspect="1"/>
          </p:cNvPicPr>
          <p:nvPr userDrawn="1"/>
        </p:nvPicPr>
        <p:blipFill>
          <a:blip r:embed="rId2"/>
          <a:stretch>
            <a:fillRect/>
          </a:stretch>
        </p:blipFill>
        <p:spPr>
          <a:xfrm>
            <a:off x="6003680" y="4233122"/>
            <a:ext cx="2923192" cy="730798"/>
          </a:xfrm>
          <a:prstGeom prst="rect">
            <a:avLst/>
          </a:prstGeom>
        </p:spPr>
      </p:pic>
      <p:sp>
        <p:nvSpPr>
          <p:cNvPr id="3" name="Content Placeholder 2"/>
          <p:cNvSpPr>
            <a:spLocks noGrp="1"/>
          </p:cNvSpPr>
          <p:nvPr>
            <p:ph idx="1" hasCustomPrompt="1"/>
          </p:nvPr>
        </p:nvSpPr>
        <p:spPr>
          <a:xfrm>
            <a:off x="457200" y="910378"/>
            <a:ext cx="8229600" cy="546884"/>
          </a:xfrm>
          <a:prstGeom prst="rect">
            <a:avLst/>
          </a:prstGeom>
        </p:spPr>
        <p:txBody>
          <a:bodyPr/>
          <a:lstStyle>
            <a:lvl1pPr marL="0" indent="0">
              <a:buNone/>
              <a:defRPr sz="2800" b="1">
                <a:solidFill>
                  <a:schemeClr val="tx1"/>
                </a:solidFill>
                <a:latin typeface="Gill Sans MT" panose="020B0502020104020203" pitchFamily="34" charset="0"/>
              </a:defRPr>
            </a:lvl1pPr>
            <a:lvl2pPr marL="457188" indent="0">
              <a:buNone/>
              <a:defRPr/>
            </a:lvl2pPr>
            <a:lvl3pPr>
              <a:defRPr/>
            </a:lvl3pPr>
            <a:lvl4pPr>
              <a:defRPr/>
            </a:lvl4pPr>
            <a:lvl5pPr>
              <a:defRPr/>
            </a:lvl5pPr>
          </a:lstStyle>
          <a:p>
            <a:pPr lvl="0"/>
            <a:r>
              <a:rPr lang="en-US" dirty="0"/>
              <a:t>INTRODUCTION</a:t>
            </a:r>
          </a:p>
          <a:p>
            <a:pPr lvl="0"/>
            <a:endParaRPr lang="en-US" dirty="0"/>
          </a:p>
        </p:txBody>
      </p:sp>
      <p:sp>
        <p:nvSpPr>
          <p:cNvPr id="7" name="Title 6"/>
          <p:cNvSpPr>
            <a:spLocks noGrp="1"/>
          </p:cNvSpPr>
          <p:nvPr>
            <p:ph type="title" hasCustomPrompt="1"/>
          </p:nvPr>
        </p:nvSpPr>
        <p:spPr>
          <a:xfrm>
            <a:off x="0" y="0"/>
            <a:ext cx="4822168" cy="810705"/>
          </a:xfrm>
          <a:prstGeom prst="rect">
            <a:avLst/>
          </a:prstGeom>
        </p:spPr>
        <p:txBody>
          <a:bodyPr anchor="ctr"/>
          <a:lstStyle>
            <a:lvl1pPr marL="457200" indent="0" algn="l">
              <a:defRPr sz="1800">
                <a:solidFill>
                  <a:schemeClr val="bg1">
                    <a:lumMod val="65000"/>
                  </a:schemeClr>
                </a:solidFill>
                <a:latin typeface="Gill Sans MT" panose="020B0502020104020203" pitchFamily="34" charset="0"/>
              </a:defRPr>
            </a:lvl1pPr>
          </a:lstStyle>
          <a:p>
            <a:r>
              <a:rPr lang="en-US" dirty="0"/>
              <a:t>TITLE OF SECTION</a:t>
            </a:r>
          </a:p>
        </p:txBody>
      </p:sp>
      <p:cxnSp>
        <p:nvCxnSpPr>
          <p:cNvPr id="4" name="Straight Connector 3">
            <a:extLst>
              <a:ext uri="{FF2B5EF4-FFF2-40B4-BE49-F238E27FC236}">
                <a16:creationId xmlns:a16="http://schemas.microsoft.com/office/drawing/2014/main" id="{D77431C0-BD9C-A2D0-9F10-0160813D77D3}"/>
              </a:ext>
            </a:extLst>
          </p:cNvPr>
          <p:cNvCxnSpPr>
            <a:cxnSpLocks/>
          </p:cNvCxnSpPr>
          <p:nvPr userDrawn="1"/>
        </p:nvCxnSpPr>
        <p:spPr>
          <a:xfrm flipV="1">
            <a:off x="457200" y="4651771"/>
            <a:ext cx="5534526" cy="10591"/>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3AEBAA3F-6571-6625-4AFB-8E2F2F3E4BB3}"/>
              </a:ext>
            </a:extLst>
          </p:cNvPr>
          <p:cNvSpPr>
            <a:spLocks noGrp="1"/>
          </p:cNvSpPr>
          <p:nvPr>
            <p:ph idx="10" hasCustomPrompt="1"/>
          </p:nvPr>
        </p:nvSpPr>
        <p:spPr>
          <a:xfrm>
            <a:off x="457200" y="1636122"/>
            <a:ext cx="8229600" cy="546884"/>
          </a:xfrm>
          <a:prstGeom prst="rect">
            <a:avLst/>
          </a:prstGeom>
        </p:spPr>
        <p:txBody>
          <a:bodyPr/>
          <a:lstStyle>
            <a:lvl1pPr marL="0" indent="0">
              <a:buNone/>
              <a:defRPr sz="1600" b="0">
                <a:solidFill>
                  <a:schemeClr val="tx1"/>
                </a:solidFill>
                <a:latin typeface="Gill Sans MT" panose="020B0502020104020203" pitchFamily="34" charset="0"/>
              </a:defRPr>
            </a:lvl1pPr>
            <a:lvl2pPr marL="457188" indent="0">
              <a:buNone/>
              <a:defRPr/>
            </a:lvl2pPr>
            <a:lvl3pPr>
              <a:defRPr/>
            </a:lvl3pPr>
            <a:lvl4pPr>
              <a:defRPr/>
            </a:lvl4pPr>
            <a:lvl5pPr>
              <a:defRPr/>
            </a:lvl5pPr>
          </a:lstStyle>
          <a:p>
            <a:pPr lvl="0"/>
            <a:r>
              <a:rPr lang="en-US" dirty="0"/>
              <a:t>Paragraph copy</a:t>
            </a:r>
          </a:p>
          <a:p>
            <a:pPr lvl="0"/>
            <a:endParaRPr lang="en-US" dirty="0"/>
          </a:p>
        </p:txBody>
      </p:sp>
      <p:pic>
        <p:nvPicPr>
          <p:cNvPr id="6" name="Picture 5">
            <a:extLst>
              <a:ext uri="{FF2B5EF4-FFF2-40B4-BE49-F238E27FC236}">
                <a16:creationId xmlns:a16="http://schemas.microsoft.com/office/drawing/2014/main" id="{B28EA39D-1F7C-BD2E-B56B-ECE8027ED75F}"/>
              </a:ext>
            </a:extLst>
          </p:cNvPr>
          <p:cNvPicPr>
            <a:picLocks noChangeAspect="1"/>
          </p:cNvPicPr>
          <p:nvPr userDrawn="1"/>
        </p:nvPicPr>
        <p:blipFill>
          <a:blip r:embed="rId3"/>
          <a:stretch>
            <a:fillRect/>
          </a:stretch>
        </p:blipFill>
        <p:spPr>
          <a:xfrm>
            <a:off x="8225433" y="-8189"/>
            <a:ext cx="918567" cy="918567"/>
          </a:xfrm>
          <a:prstGeom prst="rect">
            <a:avLst/>
          </a:prstGeom>
        </p:spPr>
      </p:pic>
    </p:spTree>
    <p:extLst>
      <p:ext uri="{BB962C8B-B14F-4D97-AF65-F5344CB8AC3E}">
        <p14:creationId xmlns:p14="http://schemas.microsoft.com/office/powerpoint/2010/main" val="413418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6">
            <a:extLst>
              <a:ext uri="{FF2B5EF4-FFF2-40B4-BE49-F238E27FC236}">
                <a16:creationId xmlns:a16="http://schemas.microsoft.com/office/drawing/2014/main" id="{7A137B66-4A0F-1B89-9175-A5380387BA05}"/>
              </a:ext>
            </a:extLst>
          </p:cNvPr>
          <p:cNvSpPr>
            <a:spLocks noGrp="1"/>
          </p:cNvSpPr>
          <p:nvPr>
            <p:ph type="title"/>
          </p:nvPr>
        </p:nvSpPr>
        <p:spPr>
          <a:xfrm>
            <a:off x="0" y="0"/>
            <a:ext cx="9144000" cy="803564"/>
          </a:xfrm>
          <a:prstGeom prst="rect">
            <a:avLst/>
          </a:prstGeom>
        </p:spPr>
        <p:txBody>
          <a:bodyPr anchor="ctr"/>
          <a:lstStyle>
            <a:lvl1pPr algn="ctr">
              <a:defRPr sz="3200" b="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628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55EA3-9C83-4AE1-8876-3D50E5EC739D}"/>
              </a:ext>
            </a:extLst>
          </p:cNvPr>
          <p:cNvSpPr>
            <a:spLocks noGrp="1"/>
          </p:cNvSpPr>
          <p:nvPr>
            <p:ph type="dt" sz="half" idx="10"/>
          </p:nvPr>
        </p:nvSpPr>
        <p:spPr/>
        <p:txBody>
          <a:bodyPr/>
          <a:lstStyle/>
          <a:p>
            <a:fld id="{3B707E7A-5C33-4C90-B425-7AF183E50BFC}" type="datetimeFigureOut">
              <a:rPr lang="en-US" smtClean="0"/>
              <a:t>3/10/2023</a:t>
            </a:fld>
            <a:endParaRPr lang="en-US"/>
          </a:p>
        </p:txBody>
      </p:sp>
      <p:sp>
        <p:nvSpPr>
          <p:cNvPr id="3" name="Footer Placeholder 2">
            <a:extLst>
              <a:ext uri="{FF2B5EF4-FFF2-40B4-BE49-F238E27FC236}">
                <a16:creationId xmlns:a16="http://schemas.microsoft.com/office/drawing/2014/main" id="{D57B0EB2-33FA-4013-BC45-EA74128A1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A39E7-0F79-4C47-A3B4-907B74CB7F11}"/>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52636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70"/>
            <a:ext cx="8229600" cy="8572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7200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solidFill>
                  <a:schemeClr val="tx2">
                    <a:lumMod val="50000"/>
                  </a:schemeClr>
                </a:solidFill>
                <a:latin typeface="Mulish ExtraBold" pitchFamily="2"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Mulish Light" pitchFamily="2" charset="0"/>
                <a:cs typeface="Arial" panose="020B0604020202020204" pitchFamily="34" charset="0"/>
              </a:defRPr>
            </a:lvl1pPr>
            <a:lvl2pPr>
              <a:defRPr>
                <a:latin typeface="Mulish Light" pitchFamily="2" charset="0"/>
                <a:cs typeface="Arial" panose="020B0604020202020204" pitchFamily="34" charset="0"/>
              </a:defRPr>
            </a:lvl2pPr>
            <a:lvl3pPr>
              <a:defRPr>
                <a:latin typeface="Mulish Light" pitchFamily="2" charset="0"/>
                <a:cs typeface="Arial" panose="020B0604020202020204" pitchFamily="34" charset="0"/>
              </a:defRPr>
            </a:lvl3pPr>
            <a:lvl4pPr>
              <a:defRPr>
                <a:latin typeface="Mulish Light" pitchFamily="2" charset="0"/>
                <a:cs typeface="Arial" panose="020B0604020202020204" pitchFamily="34" charset="0"/>
              </a:defRPr>
            </a:lvl4pPr>
            <a:lvl5pPr>
              <a:defRPr>
                <a:latin typeface="Mulish Light"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BF9525E-5918-40E0-AF7E-4B83929B04B7}" type="datetime1">
              <a:rPr lang="en-GB" smtClean="0">
                <a:solidFill>
                  <a:prstClr val="black">
                    <a:tint val="75000"/>
                  </a:prstClr>
                </a:solidFill>
              </a:rPr>
              <a:t>10/03/2023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6CF2C65-B50D-4F7F-8164-566FA705FCE4}" type="slidenum">
              <a:rPr lang="en-GB">
                <a:solidFill>
                  <a:prstClr val="black">
                    <a:tint val="75000"/>
                  </a:prstClr>
                </a:solidFill>
              </a:rPr>
              <a:pPr/>
              <a:t>‹#›</a:t>
            </a:fld>
            <a:endParaRPr lang="en-GB">
              <a:solidFill>
                <a:prstClr val="black">
                  <a:tint val="75000"/>
                </a:prstClr>
              </a:solidFill>
            </a:endParaRPr>
          </a:p>
        </p:txBody>
      </p:sp>
      <p:cxnSp>
        <p:nvCxnSpPr>
          <p:cNvPr id="12" name="Straight Connector 11"/>
          <p:cNvCxnSpPr/>
          <p:nvPr userDrawn="1"/>
        </p:nvCxnSpPr>
        <p:spPr>
          <a:xfrm>
            <a:off x="450927" y="1073492"/>
            <a:ext cx="8242146" cy="0"/>
          </a:xfrm>
          <a:prstGeom prst="line">
            <a:avLst/>
          </a:prstGeom>
          <a:ln w="28575">
            <a:solidFill>
              <a:srgbClr val="001C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713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 Subtitle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467916" y="1080000"/>
            <a:ext cx="2683800" cy="324000"/>
          </a:xfrm>
          <a:prstGeom prst="rect">
            <a:avLst/>
          </a:prstGeom>
        </p:spPr>
        <p:txBody>
          <a:bodyPr anchor="t">
            <a:noAutofit/>
          </a:bodyPr>
          <a:lstStyle>
            <a:lvl1pPr marL="0" indent="0">
              <a:lnSpc>
                <a:spcPct val="90000"/>
              </a:lnSpc>
              <a:spcBef>
                <a:spcPts val="0"/>
              </a:spcBef>
              <a:buNone/>
              <a:defRPr sz="1500" b="1">
                <a:solidFill>
                  <a:schemeClr val="accent1"/>
                </a:solidFill>
              </a:defRPr>
            </a:lvl1pPr>
          </a:lstStyle>
          <a:p>
            <a:pPr lvl="0"/>
            <a:r>
              <a:rPr lang="en-US" dirty="0"/>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dirty="0"/>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GB" dirty="0"/>
              <a:t>Click to edit Master title style</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467916" y="1491853"/>
            <a:ext cx="2683800" cy="307803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3249891" y="1080000"/>
            <a:ext cx="5400000" cy="350136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45440390"/>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9144000" cy="200024"/>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7115" y="201613"/>
            <a:ext cx="9129770" cy="5049804"/>
          </a:xfrm>
          <a:prstGeom prst="rect">
            <a:avLst/>
          </a:prstGeom>
          <a:noFill/>
          <a:ln>
            <a:noFill/>
          </a:ln>
        </p:spPr>
      </p:pic>
      <p:sp>
        <p:nvSpPr>
          <p:cNvPr id="19" name="Google Shape;19;p3"/>
          <p:cNvSpPr/>
          <p:nvPr/>
        </p:nvSpPr>
        <p:spPr>
          <a:xfrm>
            <a:off x="21346" y="200025"/>
            <a:ext cx="9129770" cy="4943475"/>
          </a:xfrm>
          <a:prstGeom prst="rect">
            <a:avLst/>
          </a:prstGeom>
          <a:solidFill>
            <a:schemeClr val="lt1">
              <a:alpha val="89411"/>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20" name="Google Shape;20;p3"/>
          <p:cNvSpPr/>
          <p:nvPr/>
        </p:nvSpPr>
        <p:spPr>
          <a:xfrm>
            <a:off x="0" y="4854363"/>
            <a:ext cx="9144000" cy="28913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46607" y="4628491"/>
            <a:ext cx="502143" cy="451742"/>
          </a:xfrm>
          <a:prstGeom prst="rect">
            <a:avLst/>
          </a:prstGeom>
          <a:noFill/>
          <a:ln>
            <a:noFill/>
          </a:ln>
        </p:spPr>
      </p:pic>
      <p:sp>
        <p:nvSpPr>
          <p:cNvPr id="22" name="Google Shape;22;p3"/>
          <p:cNvSpPr txBox="1">
            <a:spLocks noGrp="1"/>
          </p:cNvSpPr>
          <p:nvPr>
            <p:ph type="ctrTitle" hasCustomPrompt="1"/>
          </p:nvPr>
        </p:nvSpPr>
        <p:spPr>
          <a:xfrm>
            <a:off x="228600" y="231998"/>
            <a:ext cx="8318007" cy="57708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33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dirty="0">
                <a:latin typeface="Malgun Gothic" panose="020B0503020000020004" pitchFamily="34" charset="-127"/>
                <a:ea typeface="Malgun Gothic" panose="020B0503020000020004" pitchFamily="34" charset="-127"/>
              </a:rPr>
              <a:t>Header</a:t>
            </a:r>
            <a:endParaRPr dirty="0"/>
          </a:p>
        </p:txBody>
      </p:sp>
      <p:sp>
        <p:nvSpPr>
          <p:cNvPr id="23" name="Google Shape;23;p3"/>
          <p:cNvSpPr txBox="1">
            <a:spLocks noGrp="1"/>
          </p:cNvSpPr>
          <p:nvPr>
            <p:ph type="subTitle" idx="1" hasCustomPrompt="1"/>
          </p:nvPr>
        </p:nvSpPr>
        <p:spPr>
          <a:xfrm>
            <a:off x="228600" y="1132922"/>
            <a:ext cx="8318007" cy="51792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2"/>
              </a:buClr>
              <a:buSzPts val="2400"/>
              <a:buFont typeface="Arial"/>
              <a:buChar char="•"/>
              <a:defRPr sz="18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r>
              <a:rPr lang="en-US" dirty="0"/>
              <a:t> Text</a:t>
            </a:r>
            <a:endParaRPr dirty="0"/>
          </a:p>
        </p:txBody>
      </p:sp>
    </p:spTree>
    <p:extLst>
      <p:ext uri="{BB962C8B-B14F-4D97-AF65-F5344CB8AC3E}">
        <p14:creationId xmlns:p14="http://schemas.microsoft.com/office/powerpoint/2010/main" val="162766186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4"/>
          </p:nvPr>
        </p:nvSpPr>
        <p:spPr/>
        <p:txBody>
          <a:bodyPr/>
          <a:lstStyle/>
          <a:p>
            <a:fld id="{4AD7133C-5F9C-4F7F-9637-3E296898A784}" type="slidenum">
              <a:rPr lang="en-GB" smtClean="0"/>
              <a:pPr/>
              <a:t>‹#›</a:t>
            </a:fld>
            <a:endParaRPr lang="en-GB" dirty="0"/>
          </a:p>
        </p:txBody>
      </p:sp>
      <p:sp>
        <p:nvSpPr>
          <p:cNvPr id="5" name="Footer Placeholder 4"/>
          <p:cNvSpPr>
            <a:spLocks noGrp="1"/>
          </p:cNvSpPr>
          <p:nvPr>
            <p:ph type="ftr" sz="quarter" idx="15"/>
          </p:nvPr>
        </p:nvSpPr>
        <p:spPr/>
        <p:txBody>
          <a:bodyPr/>
          <a:lstStyle/>
          <a:p>
            <a:endParaRPr lang="en-GB" dirty="0"/>
          </a:p>
        </p:txBody>
      </p:sp>
      <p:sp>
        <p:nvSpPr>
          <p:cNvPr id="7" name="Content Placeholder 6"/>
          <p:cNvSpPr>
            <a:spLocks noGrp="1"/>
          </p:cNvSpPr>
          <p:nvPr>
            <p:ph sz="quarter" idx="16"/>
          </p:nvPr>
        </p:nvSpPr>
        <p:spPr>
          <a:xfrm>
            <a:off x="252000" y="1491630"/>
            <a:ext cx="8640000" cy="28067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quarter" idx="17" hasCustomPrompt="1"/>
          </p:nvPr>
        </p:nvSpPr>
        <p:spPr>
          <a:xfrm>
            <a:off x="252000" y="997201"/>
            <a:ext cx="8640000" cy="458426"/>
          </a:xfrm>
        </p:spPr>
        <p:txBody>
          <a:bodyPr/>
          <a:lstStyle>
            <a:lvl1pPr marL="0" indent="0">
              <a:buNone/>
              <a:defRPr b="1" baseline="0"/>
            </a:lvl1pPr>
          </a:lstStyle>
          <a:p>
            <a:pPr lvl="0"/>
            <a:r>
              <a:rPr lang="en-GB" dirty="0"/>
              <a:t>Click to edit subtitle</a:t>
            </a:r>
          </a:p>
        </p:txBody>
      </p:sp>
    </p:spTree>
    <p:extLst>
      <p:ext uri="{BB962C8B-B14F-4D97-AF65-F5344CB8AC3E}">
        <p14:creationId xmlns:p14="http://schemas.microsoft.com/office/powerpoint/2010/main" val="2150209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070">
              <a:defRPr/>
            </a:pPr>
            <a:fld id="{DA750F86-A438-41EC-AD12-6D0A7C9C08AD}" type="slidenum">
              <a:rPr lang="en-CA" smtClean="0"/>
              <a:pPr defTabSz="685070">
                <a:defRPr/>
              </a:pPr>
              <a:t>‹#›</a:t>
            </a:fld>
            <a:endParaRPr lang="en-CA" dirty="0"/>
          </a:p>
        </p:txBody>
      </p:sp>
    </p:spTree>
    <p:extLst>
      <p:ext uri="{BB962C8B-B14F-4D97-AF65-F5344CB8AC3E}">
        <p14:creationId xmlns:p14="http://schemas.microsoft.com/office/powerpoint/2010/main" val="181945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0B2A9"/>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389446"/>
            <a:ext cx="8229600" cy="810705"/>
          </a:xfrm>
          <a:prstGeom prst="rect">
            <a:avLst/>
          </a:prstGeom>
        </p:spPr>
        <p:txBody>
          <a:bodyPr anchor="ctr"/>
          <a:lstStyle>
            <a:lvl1pPr algn="l">
              <a:defRPr sz="2400">
                <a:solidFill>
                  <a:schemeClr val="bg1"/>
                </a:solidFill>
                <a:latin typeface="Gill Sans MT" panose="020B0502020104020203" pitchFamily="34" charset="0"/>
              </a:defRPr>
            </a:lvl1pPr>
          </a:lstStyle>
          <a:p>
            <a:r>
              <a:rPr lang="en-US" dirty="0"/>
              <a:t>TITLE OF SECTION</a:t>
            </a:r>
          </a:p>
        </p:txBody>
      </p:sp>
      <p:cxnSp>
        <p:nvCxnSpPr>
          <p:cNvPr id="5" name="Straight Connector 4">
            <a:extLst>
              <a:ext uri="{FF2B5EF4-FFF2-40B4-BE49-F238E27FC236}">
                <a16:creationId xmlns:a16="http://schemas.microsoft.com/office/drawing/2014/main" id="{490589D3-A139-253F-4A12-42BEC8AD532F}"/>
              </a:ext>
            </a:extLst>
          </p:cNvPr>
          <p:cNvCxnSpPr>
            <a:cxnSpLocks/>
          </p:cNvCxnSpPr>
          <p:nvPr userDrawn="1"/>
        </p:nvCxnSpPr>
        <p:spPr>
          <a:xfrm>
            <a:off x="457200" y="389446"/>
            <a:ext cx="82682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37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3F0D9-D691-A147-98D2-DB7AF7C568BF}"/>
              </a:ext>
            </a:extLst>
          </p:cNvPr>
          <p:cNvSpPr txBox="1"/>
          <p:nvPr userDrawn="1"/>
        </p:nvSpPr>
        <p:spPr>
          <a:xfrm>
            <a:off x="1020536" y="1020536"/>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3693F87D-5723-D19E-53B9-F99A6247E5B1}"/>
              </a:ext>
            </a:extLst>
          </p:cNvPr>
          <p:cNvPicPr>
            <a:picLocks noChangeAspect="1"/>
          </p:cNvPicPr>
          <p:nvPr userDrawn="1"/>
        </p:nvPicPr>
        <p:blipFill>
          <a:blip r:embed="rId2"/>
          <a:stretch>
            <a:fillRect/>
          </a:stretch>
        </p:blipFill>
        <p:spPr>
          <a:xfrm>
            <a:off x="8225433" y="-8189"/>
            <a:ext cx="918567" cy="918567"/>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E0AD7044-B118-1320-52F5-86FFC73E0FBA}"/>
              </a:ext>
            </a:extLst>
          </p:cNvPr>
          <p:cNvPicPr>
            <a:picLocks noChangeAspect="1"/>
          </p:cNvPicPr>
          <p:nvPr userDrawn="1"/>
        </p:nvPicPr>
        <p:blipFill>
          <a:blip r:embed="rId3"/>
          <a:stretch>
            <a:fillRect/>
          </a:stretch>
        </p:blipFill>
        <p:spPr>
          <a:xfrm>
            <a:off x="6003680" y="4233122"/>
            <a:ext cx="2923192" cy="730798"/>
          </a:xfrm>
          <a:prstGeom prst="rect">
            <a:avLst/>
          </a:prstGeom>
        </p:spPr>
      </p:pic>
      <p:cxnSp>
        <p:nvCxnSpPr>
          <p:cNvPr id="5" name="Straight Connector 4">
            <a:extLst>
              <a:ext uri="{FF2B5EF4-FFF2-40B4-BE49-F238E27FC236}">
                <a16:creationId xmlns:a16="http://schemas.microsoft.com/office/drawing/2014/main" id="{F48F2C8B-F46F-449F-26DF-A11D2B5154E1}"/>
              </a:ext>
            </a:extLst>
          </p:cNvPr>
          <p:cNvCxnSpPr>
            <a:cxnSpLocks/>
          </p:cNvCxnSpPr>
          <p:nvPr userDrawn="1"/>
        </p:nvCxnSpPr>
        <p:spPr>
          <a:xfrm flipV="1">
            <a:off x="457200" y="4651771"/>
            <a:ext cx="5534526" cy="10591"/>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26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54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0" y="4994446"/>
            <a:ext cx="8892480" cy="148500"/>
          </a:xfrm>
          <a:prstGeom prst="rect">
            <a:avLst/>
          </a:prstGeom>
        </p:spPr>
        <p:txBody>
          <a:bodyPr anchor="b"/>
          <a:lstStyle>
            <a:lvl1pPr marL="0" indent="0">
              <a:spcBef>
                <a:spcPts val="0"/>
              </a:spcBef>
              <a:spcAft>
                <a:spcPts val="0"/>
              </a:spcAft>
              <a:buNone/>
              <a:defRPr sz="800" baseline="0">
                <a:solidFill>
                  <a:schemeClr val="bg1"/>
                </a:solidFill>
                <a:latin typeface="Arial" panose="020B0604020202020204" pitchFamily="34" charset="0"/>
                <a:cs typeface="Arial" panose="020B0604020202020204" pitchFamily="34" charset="0"/>
              </a:defRPr>
            </a:lvl1pPr>
          </a:lstStyle>
          <a:p>
            <a:pPr lvl="0"/>
            <a:r>
              <a:rPr lang="en-US" dirty="0"/>
              <a:t>Click to edit footnote</a:t>
            </a:r>
          </a:p>
        </p:txBody>
      </p:sp>
      <p:sp>
        <p:nvSpPr>
          <p:cNvPr id="10" name="Line 5"/>
          <p:cNvSpPr>
            <a:spLocks noChangeShapeType="1"/>
          </p:cNvSpPr>
          <p:nvPr userDrawn="1"/>
        </p:nvSpPr>
        <p:spPr bwMode="auto">
          <a:xfrm>
            <a:off x="307800" y="819691"/>
            <a:ext cx="8528400" cy="0"/>
          </a:xfrm>
          <a:prstGeom prst="line">
            <a:avLst/>
          </a:prstGeom>
          <a:noFill/>
          <a:ln w="31750">
            <a:solidFill>
              <a:srgbClr val="CC00CC"/>
            </a:solidFill>
            <a:round/>
            <a:headEnd/>
            <a:tailEnd/>
          </a:ln>
          <a:extLst>
            <a:ext uri="{909E8E84-426E-40DD-AFC4-6F175D3DCCD1}">
              <a14:hiddenFill xmlns:a14="http://schemas.microsoft.com/office/drawing/2010/main">
                <a:noFill/>
              </a14:hiddenFill>
            </a:ext>
          </a:extLst>
        </p:spPr>
        <p:txBody>
          <a:bodyPr lIns="91424" tIns="45712" rIns="91424" bIns="45712"/>
          <a:lstStyle/>
          <a:p>
            <a:pPr marL="0" marR="0" lvl="0" indent="0" algn="l" defTabSz="91392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Black" charset="0"/>
              <a:ea typeface="MS PGothic" charset="0"/>
              <a:cs typeface="+mn-cs"/>
            </a:endParaRPr>
          </a:p>
        </p:txBody>
      </p:sp>
      <p:sp>
        <p:nvSpPr>
          <p:cNvPr id="11" name="Rectangle 2"/>
          <p:cNvSpPr>
            <a:spLocks noGrp="1" noChangeArrowheads="1"/>
          </p:cNvSpPr>
          <p:nvPr>
            <p:ph type="title"/>
          </p:nvPr>
        </p:nvSpPr>
        <p:spPr bwMode="auto">
          <a:xfrm>
            <a:off x="309568" y="395878"/>
            <a:ext cx="8528400" cy="383382"/>
          </a:xfrm>
          <a:prstGeom prst="rect">
            <a:avLst/>
          </a:prstGeom>
          <a:noFill/>
          <a:ln w="9525">
            <a:noFill/>
            <a:miter lim="800000"/>
            <a:headEnd/>
            <a:tailEnd/>
          </a:ln>
        </p:spPr>
        <p:txBody>
          <a:bodyPr vert="horz" wrap="square" lIns="91422" tIns="45711" rIns="91422" bIns="45711" numCol="1" anchor="b" anchorCtr="0" compatLnSpc="1">
            <a:prstTxWarp prst="textNoShape">
              <a:avLst/>
            </a:prstTxWarp>
          </a:bodyPr>
          <a:lstStyle>
            <a:lvl1pPr algn="l">
              <a:defRPr sz="2200" b="1">
                <a:solidFill>
                  <a:srgbClr val="FFFF00"/>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4161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A52A8-2842-48A7-81DC-B8026646162D}"/>
              </a:ext>
            </a:extLst>
          </p:cNvPr>
          <p:cNvSpPr/>
          <p:nvPr userDrawn="1"/>
        </p:nvSpPr>
        <p:spPr>
          <a:xfrm>
            <a:off x="0" y="863203"/>
            <a:ext cx="179785" cy="42802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chemeClr val="accent1"/>
              </a:solidFill>
            </a:endParaRPr>
          </a:p>
        </p:txBody>
      </p:sp>
      <p:sp>
        <p:nvSpPr>
          <p:cNvPr id="6" name="Rectangle 5">
            <a:extLst>
              <a:ext uri="{FF2B5EF4-FFF2-40B4-BE49-F238E27FC236}">
                <a16:creationId xmlns:a16="http://schemas.microsoft.com/office/drawing/2014/main" id="{F8B813FF-525F-4E94-B2E9-E88BD88B748F}"/>
              </a:ext>
            </a:extLst>
          </p:cNvPr>
          <p:cNvSpPr/>
          <p:nvPr userDrawn="1"/>
        </p:nvSpPr>
        <p:spPr>
          <a:xfrm>
            <a:off x="8964216" y="860823"/>
            <a:ext cx="179784" cy="42826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15741744-B313-4A2C-AFFD-50B5C0B89F30}"/>
              </a:ext>
            </a:extLst>
          </p:cNvPr>
          <p:cNvCxnSpPr/>
          <p:nvPr userDrawn="1"/>
        </p:nvCxnSpPr>
        <p:spPr>
          <a:xfrm>
            <a:off x="0" y="860822"/>
            <a:ext cx="9144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9" descr="Logo&#10;&#10;Description automatically generated">
            <a:extLst>
              <a:ext uri="{FF2B5EF4-FFF2-40B4-BE49-F238E27FC236}">
                <a16:creationId xmlns:a16="http://schemas.microsoft.com/office/drawing/2014/main" id="{21637A38-6D74-48DF-9AD0-2E6E09CEB10A}"/>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067676" y="15479"/>
            <a:ext cx="984647" cy="88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199" y="1471204"/>
            <a:ext cx="8229600" cy="3152775"/>
          </a:xfrm>
        </p:spPr>
        <p:txBody>
          <a:bodyPr/>
          <a:lstStyle>
            <a:lvl1pPr marL="177796" indent="-177796">
              <a:defRPr>
                <a:solidFill>
                  <a:schemeClr val="tx2"/>
                </a:solidFill>
              </a:defRPr>
            </a:lvl1pPr>
            <a:lvl2pPr marL="450839" indent="-273044">
              <a:defRPr sz="1800">
                <a:solidFill>
                  <a:schemeClr val="tx2"/>
                </a:solidFill>
              </a:defRPr>
            </a:lvl2pPr>
            <a:lvl3pPr marL="628634" indent="-177796">
              <a:defRPr>
                <a:solidFill>
                  <a:schemeClr val="tx2"/>
                </a:solidFill>
              </a:defRPr>
            </a:lvl3pPr>
            <a:lvl4pPr marL="895328" indent="-266693">
              <a:defRPr>
                <a:solidFill>
                  <a:schemeClr val="tx2"/>
                </a:solidFill>
              </a:defRPr>
            </a:lvl4pPr>
            <a:lvl5pPr marL="1079473" indent="-184145">
              <a:buFont typeface="Arial" panose="020B0604020202020204" pitchFamily="34" charset="0"/>
              <a:buChar cha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b="0">
                <a:solidFill>
                  <a:schemeClr val="accent1"/>
                </a:solidFill>
              </a:defRPr>
            </a:lvl1pPr>
          </a:lstStyle>
          <a:p>
            <a:r>
              <a:rPr lang="en-US"/>
              <a:t>Click to edit Master title style</a:t>
            </a:r>
            <a:endParaRPr lang="en-GB"/>
          </a:p>
        </p:txBody>
      </p:sp>
      <p:sp>
        <p:nvSpPr>
          <p:cNvPr id="14" name="Text Placeholder 11"/>
          <p:cNvSpPr>
            <a:spLocks noGrp="1"/>
          </p:cNvSpPr>
          <p:nvPr>
            <p:ph type="body" sz="quarter" idx="13"/>
          </p:nvPr>
        </p:nvSpPr>
        <p:spPr>
          <a:xfrm>
            <a:off x="457198" y="1034365"/>
            <a:ext cx="8229600" cy="436838"/>
          </a:xfrm>
        </p:spPr>
        <p:txBody>
          <a:bodyPr/>
          <a:lstStyle>
            <a:lvl1pPr marL="0" indent="0">
              <a:buNone/>
              <a:defRPr sz="1800" b="1">
                <a:solidFill>
                  <a:schemeClr val="tx2"/>
                </a:solidFill>
              </a:defRPr>
            </a:lvl1pPr>
          </a:lstStyle>
          <a:p>
            <a:pPr lvl="0"/>
            <a:r>
              <a:rPr lang="en-US"/>
              <a:t>Click to edit Master text styles</a:t>
            </a:r>
          </a:p>
        </p:txBody>
      </p:sp>
      <p:sp>
        <p:nvSpPr>
          <p:cNvPr id="10" name="Footer Placeholder 5">
            <a:extLst>
              <a:ext uri="{FF2B5EF4-FFF2-40B4-BE49-F238E27FC236}">
                <a16:creationId xmlns:a16="http://schemas.microsoft.com/office/drawing/2014/main" id="{ABCFCE83-3FC7-4964-981F-67D2719F1280}"/>
              </a:ext>
            </a:extLst>
          </p:cNvPr>
          <p:cNvSpPr>
            <a:spLocks noGrp="1"/>
          </p:cNvSpPr>
          <p:nvPr>
            <p:ph type="ftr" sz="quarter" idx="14"/>
          </p:nvPr>
        </p:nvSpPr>
        <p:spPr/>
        <p:txBody>
          <a:bodyPr/>
          <a:lstStyle>
            <a:lvl1pPr>
              <a:defRPr/>
            </a:lvl1pPr>
          </a:lstStyle>
          <a:p>
            <a:pPr>
              <a:defRPr/>
            </a:pPr>
            <a:endParaRPr lang="en-GB" dirty="0"/>
          </a:p>
        </p:txBody>
      </p:sp>
      <p:sp>
        <p:nvSpPr>
          <p:cNvPr id="11" name="Slide Number Placeholder 7">
            <a:extLst>
              <a:ext uri="{FF2B5EF4-FFF2-40B4-BE49-F238E27FC236}">
                <a16:creationId xmlns:a16="http://schemas.microsoft.com/office/drawing/2014/main" id="{974118C9-BCA0-4859-AD91-C66C2123764C}"/>
              </a:ext>
            </a:extLst>
          </p:cNvPr>
          <p:cNvSpPr>
            <a:spLocks noGrp="1"/>
          </p:cNvSpPr>
          <p:nvPr>
            <p:ph type="sldNum" sz="quarter" idx="15"/>
          </p:nvPr>
        </p:nvSpPr>
        <p:spPr/>
        <p:txBody>
          <a:bodyPr/>
          <a:lstStyle>
            <a:lvl1pPr>
              <a:defRPr/>
            </a:lvl1pPr>
          </a:lstStyle>
          <a:p>
            <a:pPr>
              <a:defRPr/>
            </a:pPr>
            <a:fld id="{7FA6C90C-FD19-484F-9E95-2CE56B3A0E21}" type="slidenum">
              <a:rPr lang="en-GB"/>
              <a:pPr>
                <a:defRPr/>
              </a:pPr>
              <a:t>‹#›</a:t>
            </a:fld>
            <a:endParaRPr lang="en-GB" dirty="0"/>
          </a:p>
        </p:txBody>
      </p:sp>
    </p:spTree>
    <p:extLst>
      <p:ext uri="{BB962C8B-B14F-4D97-AF65-F5344CB8AC3E}">
        <p14:creationId xmlns:p14="http://schemas.microsoft.com/office/powerpoint/2010/main" val="397629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F707B504-7E4E-4BAE-A42C-0D72AC0E9A53}" type="slidenum">
              <a:rPr lang="en-GB" smtClean="0"/>
              <a:t>‹#›</a:t>
            </a:fld>
            <a:endParaRPr lang="en-GB"/>
          </a:p>
        </p:txBody>
      </p:sp>
      <p:sp>
        <p:nvSpPr>
          <p:cNvPr id="6" name="Text Placeholder 6"/>
          <p:cNvSpPr>
            <a:spLocks noGrp="1"/>
          </p:cNvSpPr>
          <p:nvPr>
            <p:ph type="body" sz="quarter" idx="13"/>
          </p:nvPr>
        </p:nvSpPr>
        <p:spPr>
          <a:xfrm>
            <a:off x="404813" y="4725591"/>
            <a:ext cx="4114800" cy="273844"/>
          </a:xfrm>
        </p:spPr>
        <p:txBody>
          <a:bodyPr anchor="ctr" anchorCtr="0"/>
          <a:lstStyle>
            <a:lvl1pPr marL="0" indent="0">
              <a:buNone/>
              <a:defRPr sz="675"/>
            </a:lvl1pPr>
            <a:lvl3pPr>
              <a:defRPr/>
            </a:lvl3pPr>
          </a:lstStyle>
          <a:p>
            <a:pPr lvl="0"/>
            <a:r>
              <a:rPr lang="en-US" dirty="0"/>
              <a:t>Edit Master text styles</a:t>
            </a:r>
          </a:p>
        </p:txBody>
      </p:sp>
    </p:spTree>
    <p:extLst>
      <p:ext uri="{BB962C8B-B14F-4D97-AF65-F5344CB8AC3E}">
        <p14:creationId xmlns:p14="http://schemas.microsoft.com/office/powerpoint/2010/main" val="4079534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3"/>
          </p:nvPr>
        </p:nvSpPr>
        <p:spPr/>
        <p:txBody>
          <a:bodyPr/>
          <a:lstStyle/>
          <a:p>
            <a:endParaRPr lang="en-GB" dirty="0">
              <a:solidFill>
                <a:srgbClr val="5A5A5A">
                  <a:lumMod val="60000"/>
                  <a:lumOff val="40000"/>
                </a:srgbClr>
              </a:solidFill>
            </a:endParaRPr>
          </a:p>
        </p:txBody>
      </p:sp>
      <p:sp>
        <p:nvSpPr>
          <p:cNvPr id="4" name="Slide Number Placeholder 3"/>
          <p:cNvSpPr>
            <a:spLocks noGrp="1"/>
          </p:cNvSpPr>
          <p:nvPr>
            <p:ph type="sldNum" sz="quarter" idx="14"/>
          </p:nvPr>
        </p:nvSpPr>
        <p:spPr/>
        <p:txBody>
          <a:bodyPr/>
          <a:lstStyle/>
          <a:p>
            <a:fld id="{4AD7133C-5F9C-4F7F-9637-3E296898A784}" type="slidenum">
              <a:rPr lang="en-GB" smtClean="0">
                <a:solidFill>
                  <a:srgbClr val="5A5A5A">
                    <a:lumMod val="60000"/>
                    <a:lumOff val="40000"/>
                  </a:srgbClr>
                </a:solidFill>
              </a:rPr>
              <a:pPr/>
              <a:t>‹#›</a:t>
            </a:fld>
            <a:endParaRPr lang="en-GB" dirty="0">
              <a:solidFill>
                <a:srgbClr val="5A5A5A">
                  <a:lumMod val="60000"/>
                  <a:lumOff val="40000"/>
                </a:srgbClr>
              </a:solidFill>
            </a:endParaRPr>
          </a:p>
        </p:txBody>
      </p:sp>
      <p:sp>
        <p:nvSpPr>
          <p:cNvPr id="5" name="Text Placeholder 3"/>
          <p:cNvSpPr>
            <a:spLocks noGrp="1"/>
          </p:cNvSpPr>
          <p:nvPr>
            <p:ph type="body" sz="quarter" idx="17" hasCustomPrompt="1"/>
          </p:nvPr>
        </p:nvSpPr>
        <p:spPr>
          <a:xfrm>
            <a:off x="252000" y="906361"/>
            <a:ext cx="8640000" cy="458426"/>
          </a:xfrm>
        </p:spPr>
        <p:txBody>
          <a:bodyPr/>
          <a:lstStyle>
            <a:lvl1pPr marL="0" indent="0">
              <a:buNone/>
              <a:defRPr b="1" baseline="0"/>
            </a:lvl1pPr>
          </a:lstStyle>
          <a:p>
            <a:pPr lvl="0"/>
            <a:r>
              <a:rPr lang="en-GB" dirty="0"/>
              <a:t>Click to edit subtitle</a:t>
            </a:r>
          </a:p>
        </p:txBody>
      </p:sp>
    </p:spTree>
    <p:extLst>
      <p:ext uri="{BB962C8B-B14F-4D97-AF65-F5344CB8AC3E}">
        <p14:creationId xmlns:p14="http://schemas.microsoft.com/office/powerpoint/2010/main" val="2103278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584201" y="4767264"/>
            <a:ext cx="7931150" cy="273844"/>
          </a:xfrm>
        </p:spPr>
        <p:txBody>
          <a:bodyPr bIns="0" anchor="b">
            <a:noAutofit/>
          </a:bodyPr>
          <a:lstStyle>
            <a:lvl1pPr marL="0" indent="0">
              <a:spcBef>
                <a:spcPts val="0"/>
              </a:spcBef>
              <a:spcAft>
                <a:spcPts val="0"/>
              </a:spcAft>
              <a:buNone/>
              <a:defRPr sz="675"/>
            </a:lvl1pPr>
            <a:lvl2pPr marL="342952"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
        <p:nvSpPr>
          <p:cNvPr id="6" name="TextBox 5">
            <a:extLst>
              <a:ext uri="{FF2B5EF4-FFF2-40B4-BE49-F238E27FC236}">
                <a16:creationId xmlns:a16="http://schemas.microsoft.com/office/drawing/2014/main" id="{16F0BDFA-312D-4815-96CC-38BD6EC45661}"/>
              </a:ext>
            </a:extLst>
          </p:cNvPr>
          <p:cNvSpPr txBox="1"/>
          <p:nvPr userDrawn="1"/>
        </p:nvSpPr>
        <p:spPr>
          <a:xfrm>
            <a:off x="0" y="4288"/>
            <a:ext cx="9144000" cy="196208"/>
          </a:xfrm>
          <a:prstGeom prst="rect">
            <a:avLst/>
          </a:prstGeom>
          <a:noFill/>
        </p:spPr>
        <p:txBody>
          <a:bodyPr wrap="square" rtlCol="0">
            <a:spAutoFit/>
          </a:bodyPr>
          <a:lstStyle/>
          <a:p>
            <a:pPr algn="ctr" defTabSz="685664"/>
            <a:r>
              <a:rPr lang="en-US" sz="675" dirty="0">
                <a:solidFill>
                  <a:srgbClr val="2C3A3E"/>
                </a:solidFill>
                <a:latin typeface="Arial" panose="020B0604020202020204"/>
              </a:rPr>
              <a:t>Boehringer Ingelheim (Canada) Ltd. and </a:t>
            </a:r>
            <a:r>
              <a:rPr lang="en-CA" sz="675" dirty="0">
                <a:solidFill>
                  <a:srgbClr val="2C3A3E"/>
                </a:solidFill>
                <a:latin typeface="Arial" panose="020B0604020202020204"/>
              </a:rPr>
              <a:t>Eli Lilly (Canada) Inc.</a:t>
            </a:r>
            <a:r>
              <a:rPr lang="en-US" sz="675" dirty="0">
                <a:solidFill>
                  <a:srgbClr val="2C3A3E"/>
                </a:solidFill>
                <a:latin typeface="Arial" panose="020B0604020202020204"/>
              </a:rPr>
              <a:t> cannot recommend the use of products outside the Canadian Product Monograph</a:t>
            </a:r>
          </a:p>
        </p:txBody>
      </p:sp>
    </p:spTree>
    <p:extLst>
      <p:ext uri="{BB962C8B-B14F-4D97-AF65-F5344CB8AC3E}">
        <p14:creationId xmlns:p14="http://schemas.microsoft.com/office/powerpoint/2010/main" val="3503787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225734"/>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8" r:id="rId3"/>
    <p:sldLayoutId id="2147483649"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heartandstroke.ca/heart-disease/conditions/heart-failur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guidelines@ccs.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09B842-4C03-8E02-23A1-78AD2D00294F}"/>
              </a:ext>
            </a:extLst>
          </p:cNvPr>
          <p:cNvPicPr>
            <a:picLocks noChangeAspect="1"/>
          </p:cNvPicPr>
          <p:nvPr/>
        </p:nvPicPr>
        <p:blipFill>
          <a:blip r:embed="rId2"/>
          <a:stretch>
            <a:fillRect/>
          </a:stretch>
        </p:blipFill>
        <p:spPr>
          <a:xfrm>
            <a:off x="4443660" y="0"/>
            <a:ext cx="4692530" cy="51435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F7874A4C-864F-2978-1910-1CF041F5FD55}"/>
              </a:ext>
            </a:extLst>
          </p:cNvPr>
          <p:cNvPicPr>
            <a:picLocks noChangeAspect="1"/>
          </p:cNvPicPr>
          <p:nvPr/>
        </p:nvPicPr>
        <p:blipFill>
          <a:blip r:embed="rId3"/>
          <a:stretch>
            <a:fillRect/>
          </a:stretch>
        </p:blipFill>
        <p:spPr>
          <a:xfrm>
            <a:off x="7810" y="-4588"/>
            <a:ext cx="4572074" cy="1371622"/>
          </a:xfrm>
          <a:prstGeom prst="rect">
            <a:avLst/>
          </a:prstGeom>
        </p:spPr>
      </p:pic>
      <p:pic>
        <p:nvPicPr>
          <p:cNvPr id="10" name="Picture 9" descr="Shape, circle&#10;&#10;Description automatically generated">
            <a:extLst>
              <a:ext uri="{FF2B5EF4-FFF2-40B4-BE49-F238E27FC236}">
                <a16:creationId xmlns:a16="http://schemas.microsoft.com/office/drawing/2014/main" id="{52414943-6C5D-637E-F874-F9379056A699}"/>
              </a:ext>
            </a:extLst>
          </p:cNvPr>
          <p:cNvPicPr>
            <a:picLocks noChangeAspect="1"/>
          </p:cNvPicPr>
          <p:nvPr/>
        </p:nvPicPr>
        <p:blipFill rotWithShape="1">
          <a:blip r:embed="rId4"/>
          <a:srcRect t="29397" r="28798"/>
          <a:stretch/>
        </p:blipFill>
        <p:spPr>
          <a:xfrm>
            <a:off x="4561073" y="0"/>
            <a:ext cx="4572000" cy="5143500"/>
          </a:xfrm>
          <a:prstGeom prst="rect">
            <a:avLst/>
          </a:prstGeom>
        </p:spPr>
      </p:pic>
      <p:sp>
        <p:nvSpPr>
          <p:cNvPr id="13" name="TextBox 12">
            <a:extLst>
              <a:ext uri="{FF2B5EF4-FFF2-40B4-BE49-F238E27FC236}">
                <a16:creationId xmlns:a16="http://schemas.microsoft.com/office/drawing/2014/main" id="{7FF27D14-E86C-7A5A-46C1-511F970D2076}"/>
              </a:ext>
            </a:extLst>
          </p:cNvPr>
          <p:cNvSpPr txBox="1"/>
          <p:nvPr/>
        </p:nvSpPr>
        <p:spPr>
          <a:xfrm>
            <a:off x="426936" y="1616407"/>
            <a:ext cx="4028976" cy="1015663"/>
          </a:xfrm>
          <a:prstGeom prst="rect">
            <a:avLst/>
          </a:prstGeom>
          <a:noFill/>
        </p:spPr>
        <p:txBody>
          <a:bodyPr wrap="square" rtlCol="0">
            <a:spAutoFit/>
          </a:bodyPr>
          <a:lstStyle/>
          <a:p>
            <a:r>
              <a:rPr lang="en-US" sz="2000" b="1" dirty="0">
                <a:latin typeface="Gill Sans MT" panose="020B0502020104020203" pitchFamily="34" charset="0"/>
              </a:rPr>
              <a:t>CCS 2022 Cardiorenal Guidelines in Action </a:t>
            </a:r>
          </a:p>
          <a:p>
            <a:r>
              <a:rPr lang="en-US" sz="2000" b="1" dirty="0">
                <a:latin typeface="Gill Sans MT" panose="020B0502020104020203" pitchFamily="34" charset="0"/>
              </a:rPr>
              <a:t>Webinar </a:t>
            </a:r>
          </a:p>
        </p:txBody>
      </p:sp>
      <p:sp>
        <p:nvSpPr>
          <p:cNvPr id="14" name="TextBox 13">
            <a:extLst>
              <a:ext uri="{FF2B5EF4-FFF2-40B4-BE49-F238E27FC236}">
                <a16:creationId xmlns:a16="http://schemas.microsoft.com/office/drawing/2014/main" id="{CB46843D-DD75-1052-E4FD-0E82C83EA739}"/>
              </a:ext>
            </a:extLst>
          </p:cNvPr>
          <p:cNvSpPr txBox="1"/>
          <p:nvPr/>
        </p:nvSpPr>
        <p:spPr>
          <a:xfrm>
            <a:off x="461138" y="2811403"/>
            <a:ext cx="4024127" cy="369332"/>
          </a:xfrm>
          <a:prstGeom prst="rect">
            <a:avLst/>
          </a:prstGeom>
          <a:noFill/>
        </p:spPr>
        <p:txBody>
          <a:bodyPr wrap="square" rtlCol="0">
            <a:spAutoFit/>
          </a:bodyPr>
          <a:lstStyle/>
          <a:p>
            <a:r>
              <a:rPr lang="en-US" dirty="0">
                <a:latin typeface="Gill Sans MT" panose="020B0502020104020203" pitchFamily="34" charset="0"/>
              </a:rPr>
              <a:t>Date: February 10, 2023</a:t>
            </a:r>
          </a:p>
        </p:txBody>
      </p:sp>
      <p:pic>
        <p:nvPicPr>
          <p:cNvPr id="4" name="Picture 3" descr="Qr code&#10;&#10;Description automatically generated">
            <a:extLst>
              <a:ext uri="{FF2B5EF4-FFF2-40B4-BE49-F238E27FC236}">
                <a16:creationId xmlns:a16="http://schemas.microsoft.com/office/drawing/2014/main" id="{4C3066E1-4678-9C50-14A9-D42C62B66434}"/>
              </a:ext>
            </a:extLst>
          </p:cNvPr>
          <p:cNvPicPr>
            <a:picLocks noChangeAspect="1"/>
          </p:cNvPicPr>
          <p:nvPr/>
        </p:nvPicPr>
        <p:blipFill>
          <a:blip r:embed="rId5"/>
          <a:stretch>
            <a:fillRect/>
          </a:stretch>
        </p:blipFill>
        <p:spPr>
          <a:xfrm>
            <a:off x="3330907" y="3835022"/>
            <a:ext cx="999982" cy="999982"/>
          </a:xfrm>
          <a:prstGeom prst="rect">
            <a:avLst/>
          </a:prstGeom>
        </p:spPr>
      </p:pic>
      <p:sp>
        <p:nvSpPr>
          <p:cNvPr id="5" name="TextBox 4">
            <a:extLst>
              <a:ext uri="{FF2B5EF4-FFF2-40B4-BE49-F238E27FC236}">
                <a16:creationId xmlns:a16="http://schemas.microsoft.com/office/drawing/2014/main" id="{80D8DCB9-A063-F11A-56B5-A752A2E9436E}"/>
              </a:ext>
            </a:extLst>
          </p:cNvPr>
          <p:cNvSpPr txBox="1"/>
          <p:nvPr/>
        </p:nvSpPr>
        <p:spPr>
          <a:xfrm>
            <a:off x="426936" y="3919514"/>
            <a:ext cx="2678670" cy="830997"/>
          </a:xfrm>
          <a:prstGeom prst="rect">
            <a:avLst/>
          </a:prstGeom>
          <a:noFill/>
        </p:spPr>
        <p:txBody>
          <a:bodyPr wrap="square" rtlCol="0">
            <a:spAutoFit/>
          </a:bodyPr>
          <a:lstStyle/>
          <a:p>
            <a:pPr algn="just"/>
            <a:r>
              <a:rPr lang="en-US" sz="1200" b="1" dirty="0">
                <a:solidFill>
                  <a:srgbClr val="00B2A9"/>
                </a:solidFill>
                <a:latin typeface="Gill Sans MT" panose="020B0502020104020203" pitchFamily="34" charset="0"/>
              </a:rPr>
              <a:t>Scan the QR Code to fill out the Pre-survey </a:t>
            </a:r>
            <a:r>
              <a:rPr lang="en-US" sz="1200" b="1" dirty="0">
                <a:latin typeface="Gill Sans MT" panose="020B0502020104020203" pitchFamily="34" charset="0"/>
              </a:rPr>
              <a:t>for this session.</a:t>
            </a:r>
            <a:r>
              <a:rPr lang="en-US" sz="1200" dirty="0">
                <a:latin typeface="Gill Sans MT" panose="020B0502020104020203" pitchFamily="34" charset="0"/>
              </a:rPr>
              <a:t> All data are anonymous and will be used only for quality improvement.</a:t>
            </a:r>
          </a:p>
        </p:txBody>
      </p:sp>
    </p:spTree>
    <p:extLst>
      <p:ext uri="{BB962C8B-B14F-4D97-AF65-F5344CB8AC3E}">
        <p14:creationId xmlns:p14="http://schemas.microsoft.com/office/powerpoint/2010/main" val="27927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6EB46E89-EA45-1478-776A-77BDBE7E6578}"/>
              </a:ext>
            </a:extLst>
          </p:cNvPr>
          <p:cNvPicPr>
            <a:picLocks noChangeAspect="1"/>
          </p:cNvPicPr>
          <p:nvPr/>
        </p:nvPicPr>
        <p:blipFill rotWithShape="1">
          <a:blip r:embed="rId2"/>
          <a:srcRect l="661" t="9" r="7351" b="249"/>
          <a:stretch/>
        </p:blipFill>
        <p:spPr>
          <a:xfrm>
            <a:off x="824346" y="153159"/>
            <a:ext cx="7141636" cy="4220058"/>
          </a:xfrm>
          <a:prstGeom prst="rect">
            <a:avLst/>
          </a:prstGeom>
        </p:spPr>
      </p:pic>
    </p:spTree>
    <p:extLst>
      <p:ext uri="{BB962C8B-B14F-4D97-AF65-F5344CB8AC3E}">
        <p14:creationId xmlns:p14="http://schemas.microsoft.com/office/powerpoint/2010/main" val="45279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47F40CC4-F0E1-8167-CC36-DFCA6EAE50B3}"/>
              </a:ext>
            </a:extLst>
          </p:cNvPr>
          <p:cNvPicPr>
            <a:picLocks noChangeAspect="1"/>
          </p:cNvPicPr>
          <p:nvPr/>
        </p:nvPicPr>
        <p:blipFill rotWithShape="1">
          <a:blip r:embed="rId2"/>
          <a:srcRect l="1" t="10" r="-319" b="26548"/>
          <a:stretch/>
        </p:blipFill>
        <p:spPr>
          <a:xfrm>
            <a:off x="618963" y="664194"/>
            <a:ext cx="7920880" cy="3384376"/>
          </a:xfrm>
          <a:prstGeom prst="rect">
            <a:avLst/>
          </a:prstGeom>
        </p:spPr>
      </p:pic>
    </p:spTree>
    <p:extLst>
      <p:ext uri="{BB962C8B-B14F-4D97-AF65-F5344CB8AC3E}">
        <p14:creationId xmlns:p14="http://schemas.microsoft.com/office/powerpoint/2010/main" val="1479181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CE0113CC-445C-7EF3-E5B3-43F531860D67}"/>
              </a:ext>
            </a:extLst>
          </p:cNvPr>
          <p:cNvPicPr>
            <a:picLocks noChangeAspect="1"/>
          </p:cNvPicPr>
          <p:nvPr/>
        </p:nvPicPr>
        <p:blipFill>
          <a:blip r:embed="rId2"/>
          <a:stretch>
            <a:fillRect/>
          </a:stretch>
        </p:blipFill>
        <p:spPr>
          <a:xfrm>
            <a:off x="49913" y="923885"/>
            <a:ext cx="9041123" cy="3521545"/>
          </a:xfrm>
          <a:prstGeom prst="rect">
            <a:avLst/>
          </a:prstGeom>
        </p:spPr>
      </p:pic>
      <p:sp>
        <p:nvSpPr>
          <p:cNvPr id="3" name="TextBox 2">
            <a:extLst>
              <a:ext uri="{FF2B5EF4-FFF2-40B4-BE49-F238E27FC236}">
                <a16:creationId xmlns:a16="http://schemas.microsoft.com/office/drawing/2014/main" id="{182E5019-855A-B151-ECD5-589FB543EDBC}"/>
              </a:ext>
            </a:extLst>
          </p:cNvPr>
          <p:cNvSpPr txBox="1"/>
          <p:nvPr/>
        </p:nvSpPr>
        <p:spPr>
          <a:xfrm>
            <a:off x="65809" y="0"/>
            <a:ext cx="8409709" cy="923330"/>
          </a:xfrm>
          <a:prstGeom prst="rect">
            <a:avLst/>
          </a:prstGeom>
          <a:noFill/>
        </p:spPr>
        <p:txBody>
          <a:bodyPr wrap="square" rtlCol="0">
            <a:spAutoFit/>
          </a:bodyPr>
          <a:lstStyle/>
          <a:p>
            <a:r>
              <a:rPr lang="en-CA" b="1" dirty="0"/>
              <a:t>Summary of relative (hazard ratios) and absolute event reductions per 1000 treated patients for cardiorenal outcomes in study populations with heart failure, chronic kidney disease, or type 2 diabetes</a:t>
            </a:r>
            <a:endParaRPr lang="en-CA" b="1" dirty="0">
              <a:ln>
                <a:solidFill>
                  <a:schemeClr val="bg1"/>
                </a:solidFill>
              </a:ln>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3789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AD5C076-ADB1-CAB2-111C-E9B05F292224}"/>
              </a:ext>
            </a:extLst>
          </p:cNvPr>
          <p:cNvPicPr>
            <a:picLocks noChangeAspect="1"/>
          </p:cNvPicPr>
          <p:nvPr/>
        </p:nvPicPr>
        <p:blipFill rotWithShape="1">
          <a:blip r:embed="rId2"/>
          <a:srcRect t="-370" r="26719" b="1258"/>
          <a:stretch/>
        </p:blipFill>
        <p:spPr>
          <a:xfrm>
            <a:off x="1351384" y="34636"/>
            <a:ext cx="4827744" cy="4500678"/>
          </a:xfrm>
          <a:prstGeom prst="rect">
            <a:avLst/>
          </a:prstGeom>
        </p:spPr>
      </p:pic>
    </p:spTree>
    <p:extLst>
      <p:ext uri="{BB962C8B-B14F-4D97-AF65-F5344CB8AC3E}">
        <p14:creationId xmlns:p14="http://schemas.microsoft.com/office/powerpoint/2010/main" val="23105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srcRect t="-305" r="26360" b="79868"/>
          <a:stretch/>
        </p:blipFill>
        <p:spPr>
          <a:xfrm>
            <a:off x="54147" y="422564"/>
            <a:ext cx="8201937" cy="1569027"/>
          </a:xfrm>
          <a:prstGeom prst="rect">
            <a:avLst/>
          </a:prstGeom>
        </p:spPr>
      </p:pic>
      <p:sp>
        <p:nvSpPr>
          <p:cNvPr id="3" name="Rectangle 2"/>
          <p:cNvSpPr/>
          <p:nvPr/>
        </p:nvSpPr>
        <p:spPr>
          <a:xfrm>
            <a:off x="3273884" y="2576943"/>
            <a:ext cx="2448272" cy="360040"/>
          </a:xfrm>
          <a:prstGeom prst="rect">
            <a:avLst/>
          </a:prstGeom>
          <a:solidFill>
            <a:srgbClr val="00B2A9"/>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atin typeface="Gill Sans MT" panose="020B0502020104020203" pitchFamily="34" charset="0"/>
              </a:rPr>
              <a:t>Change CV practice!</a:t>
            </a:r>
          </a:p>
        </p:txBody>
      </p:sp>
      <p:cxnSp>
        <p:nvCxnSpPr>
          <p:cNvPr id="4" name="Straight Arrow Connector 3"/>
          <p:cNvCxnSpPr/>
          <p:nvPr/>
        </p:nvCxnSpPr>
        <p:spPr>
          <a:xfrm flipH="1" flipV="1">
            <a:off x="3851920" y="1626987"/>
            <a:ext cx="648072" cy="936104"/>
          </a:xfrm>
          <a:prstGeom prst="straightConnector1">
            <a:avLst/>
          </a:prstGeom>
          <a:ln w="57150">
            <a:solidFill>
              <a:srgbClr val="00B2A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37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5726" t="16766" r="15506" b="15455"/>
          <a:stretch/>
        </p:blipFill>
        <p:spPr>
          <a:xfrm>
            <a:off x="35496" y="915566"/>
            <a:ext cx="4252973" cy="3240360"/>
          </a:xfrm>
          <a:prstGeom prst="rect">
            <a:avLst/>
          </a:prstGeom>
        </p:spPr>
      </p:pic>
      <p:pic>
        <p:nvPicPr>
          <p:cNvPr id="3" name="Picture 2"/>
          <p:cNvPicPr>
            <a:picLocks noChangeAspect="1"/>
          </p:cNvPicPr>
          <p:nvPr/>
        </p:nvPicPr>
        <p:blipFill>
          <a:blip r:embed="rId4"/>
          <a:stretch>
            <a:fillRect/>
          </a:stretch>
        </p:blipFill>
        <p:spPr>
          <a:xfrm>
            <a:off x="4424300" y="51470"/>
            <a:ext cx="4612196" cy="4413580"/>
          </a:xfrm>
          <a:prstGeom prst="rect">
            <a:avLst/>
          </a:prstGeom>
        </p:spPr>
      </p:pic>
      <p:sp>
        <p:nvSpPr>
          <p:cNvPr id="5" name="Content Placeholder 1">
            <a:extLst>
              <a:ext uri="{FF2B5EF4-FFF2-40B4-BE49-F238E27FC236}">
                <a16:creationId xmlns:a16="http://schemas.microsoft.com/office/drawing/2014/main" id="{6022E87F-A8F7-1FA6-8274-229C9B511EEA}"/>
              </a:ext>
            </a:extLst>
          </p:cNvPr>
          <p:cNvSpPr txBox="1">
            <a:spLocks/>
          </p:cNvSpPr>
          <p:nvPr/>
        </p:nvSpPr>
        <p:spPr>
          <a:xfrm>
            <a:off x="297470" y="237207"/>
            <a:ext cx="3729023" cy="546884"/>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b="1" dirty="0">
                <a:solidFill>
                  <a:schemeClr val="tx1"/>
                </a:solidFill>
                <a:latin typeface="Gill Sans MT" panose="020B0502020104020203" pitchFamily="34" charset="0"/>
              </a:rPr>
              <a:t>“ONE PAGER”</a:t>
            </a:r>
          </a:p>
        </p:txBody>
      </p:sp>
      <p:sp>
        <p:nvSpPr>
          <p:cNvPr id="6" name="TextBox 5">
            <a:extLst>
              <a:ext uri="{FF2B5EF4-FFF2-40B4-BE49-F238E27FC236}">
                <a16:creationId xmlns:a16="http://schemas.microsoft.com/office/drawing/2014/main" id="{E1C81132-8C16-3855-862F-2A1C3240639F}"/>
              </a:ext>
            </a:extLst>
          </p:cNvPr>
          <p:cNvSpPr txBox="1"/>
          <p:nvPr/>
        </p:nvSpPr>
        <p:spPr>
          <a:xfrm>
            <a:off x="392907" y="4775488"/>
            <a:ext cx="5257800" cy="261610"/>
          </a:xfrm>
          <a:prstGeom prst="rect">
            <a:avLst/>
          </a:prstGeom>
          <a:noFill/>
        </p:spPr>
        <p:txBody>
          <a:bodyPr wrap="square" rtlCol="0">
            <a:spAutoFit/>
          </a:bodyPr>
          <a:lstStyle/>
          <a:p>
            <a:r>
              <a:rPr lang="en-US" sz="1050" dirty="0"/>
              <a:t>Available at ccs.ca/companion-resources/</a:t>
            </a:r>
          </a:p>
        </p:txBody>
      </p:sp>
    </p:spTree>
    <p:extLst>
      <p:ext uri="{BB962C8B-B14F-4D97-AF65-F5344CB8AC3E}">
        <p14:creationId xmlns:p14="http://schemas.microsoft.com/office/powerpoint/2010/main" val="235345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HEART FAILURE</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Dr. Eileen O’Meara MD, FRCPC</a:t>
            </a:r>
          </a:p>
          <a:p>
            <a:r>
              <a:rPr lang="en-US" sz="2000" dirty="0"/>
              <a:t> </a:t>
            </a:r>
          </a:p>
        </p:txBody>
      </p:sp>
    </p:spTree>
    <p:extLst>
      <p:ext uri="{BB962C8B-B14F-4D97-AF65-F5344CB8AC3E}">
        <p14:creationId xmlns:p14="http://schemas.microsoft.com/office/powerpoint/2010/main" val="115739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457200" y="260234"/>
            <a:ext cx="8229600" cy="546884"/>
          </a:xfrm>
        </p:spPr>
        <p:txBody>
          <a:bodyPr/>
          <a:lstStyle/>
          <a:p>
            <a:r>
              <a:rPr lang="en-US"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1114057"/>
            <a:ext cx="8229600" cy="546884"/>
          </a:xfrm>
        </p:spPr>
        <p:txBody>
          <a:bodyPr/>
          <a:lstStyle/>
          <a:p>
            <a:r>
              <a:rPr lang="en-US" sz="2000" dirty="0"/>
              <a:t>During this section, participants will:</a:t>
            </a:r>
          </a:p>
          <a:p>
            <a:endParaRPr lang="en-US" sz="2000" dirty="0"/>
          </a:p>
          <a:p>
            <a:pPr marL="285750" indent="-285750">
              <a:buFont typeface="Wingdings" pitchFamily="2" charset="2"/>
              <a:buChar char="ü"/>
            </a:pPr>
            <a:r>
              <a:rPr lang="en-US" sz="2000" dirty="0"/>
              <a:t>Review the burden of heart failure in 2022</a:t>
            </a:r>
          </a:p>
          <a:p>
            <a:pPr marL="285750" indent="-285750">
              <a:buFont typeface="Wingdings" pitchFamily="2" charset="2"/>
              <a:buChar char="ü"/>
            </a:pPr>
            <a:r>
              <a:rPr lang="en-US" sz="2000" dirty="0"/>
              <a:t>Understand the indications for treatment with a SGLT2 inhibitor in heart failure (HF)</a:t>
            </a:r>
          </a:p>
          <a:p>
            <a:pPr marL="285750" indent="-285750">
              <a:buFont typeface="Wingdings" pitchFamily="2" charset="2"/>
              <a:buChar char="ü"/>
            </a:pPr>
            <a:r>
              <a:rPr lang="en-US" sz="2000" dirty="0"/>
              <a:t>Review the data from recent large clinical trials on the clinical impact of SGLT2 inhibitors in </a:t>
            </a:r>
            <a:r>
              <a:rPr lang="en-US" sz="2000" dirty="0" err="1"/>
              <a:t>HFrEF</a:t>
            </a:r>
            <a:r>
              <a:rPr lang="en-US" sz="2000" dirty="0"/>
              <a:t> and </a:t>
            </a:r>
            <a:r>
              <a:rPr lang="en-US" sz="2000" dirty="0" err="1"/>
              <a:t>HFpEF</a:t>
            </a:r>
            <a:endParaRPr lang="en-US" sz="2000" dirty="0"/>
          </a:p>
          <a:p>
            <a:pPr marL="285750" indent="-285750">
              <a:buFont typeface="Wingdings" pitchFamily="2" charset="2"/>
              <a:buChar char="ü"/>
            </a:pPr>
            <a:r>
              <a:rPr lang="en-US" sz="2000" dirty="0"/>
              <a:t>Find out if there are any interactions between the benefits of SGLT2 inhibitors in HF and baseline NT-</a:t>
            </a:r>
            <a:r>
              <a:rPr lang="en-US" sz="2000" dirty="0" err="1"/>
              <a:t>proBNP</a:t>
            </a:r>
            <a:r>
              <a:rPr lang="en-US" sz="2000" dirty="0"/>
              <a:t> levels or baseline LVEF</a:t>
            </a:r>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862907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8A10-6E12-46B5-B3DF-E946E0605A64}"/>
              </a:ext>
            </a:extLst>
          </p:cNvPr>
          <p:cNvSpPr>
            <a:spLocks noGrp="1"/>
          </p:cNvSpPr>
          <p:nvPr>
            <p:ph type="title" idx="4294967295"/>
          </p:nvPr>
        </p:nvSpPr>
        <p:spPr>
          <a:xfrm>
            <a:off x="0" y="0"/>
            <a:ext cx="0" cy="0"/>
          </a:xfrm>
        </p:spPr>
        <p:txBody>
          <a:bodyPr>
            <a:noAutofit/>
          </a:bodyPr>
          <a:lstStyle/>
          <a:p>
            <a:r>
              <a:rPr lang="en-CA" dirty="0"/>
              <a:t>					</a:t>
            </a:r>
          </a:p>
        </p:txBody>
      </p:sp>
      <p:sp>
        <p:nvSpPr>
          <p:cNvPr id="4" name="Text Placeholder 3">
            <a:extLst>
              <a:ext uri="{FF2B5EF4-FFF2-40B4-BE49-F238E27FC236}">
                <a16:creationId xmlns:a16="http://schemas.microsoft.com/office/drawing/2014/main" id="{2C442654-6488-40E3-95C9-4C4F8CEB2D38}"/>
              </a:ext>
            </a:extLst>
          </p:cNvPr>
          <p:cNvSpPr>
            <a:spLocks noGrp="1"/>
          </p:cNvSpPr>
          <p:nvPr>
            <p:ph type="body" sz="quarter" idx="4294967295"/>
          </p:nvPr>
        </p:nvSpPr>
        <p:spPr>
          <a:xfrm>
            <a:off x="170213" y="3883682"/>
            <a:ext cx="6156856" cy="407406"/>
          </a:xfrm>
        </p:spPr>
        <p:txBody>
          <a:bodyPr/>
          <a:lstStyle/>
          <a:p>
            <a:pPr marL="0" indent="0" defTabSz="685835">
              <a:buNone/>
              <a:defRPr/>
            </a:pPr>
            <a:r>
              <a:rPr lang="en-CA" sz="900" dirty="0">
                <a:solidFill>
                  <a:schemeClr val="tx1"/>
                </a:solidFill>
                <a:latin typeface="Gill Sans MT" panose="020B0502020104020203" pitchFamily="34" charset="0"/>
              </a:rPr>
              <a:t>EF, ejection fraction; </a:t>
            </a:r>
            <a:r>
              <a:rPr lang="en-CA" sz="900" dirty="0" err="1">
                <a:solidFill>
                  <a:schemeClr val="tx1"/>
                </a:solidFill>
                <a:latin typeface="Gill Sans MT" panose="020B0502020104020203" pitchFamily="34" charset="0"/>
              </a:rPr>
              <a:t>est</a:t>
            </a:r>
            <a:r>
              <a:rPr lang="en-CA" sz="900" dirty="0">
                <a:solidFill>
                  <a:schemeClr val="tx1"/>
                </a:solidFill>
                <a:latin typeface="Gill Sans MT" panose="020B0502020104020203" pitchFamily="34" charset="0"/>
              </a:rPr>
              <a:t>, estimated; HF, heart failure; HFpEF, heart failure with preserved ejection fraction.</a:t>
            </a:r>
          </a:p>
          <a:p>
            <a:pPr marL="0" indent="0" defTabSz="685835">
              <a:buNone/>
              <a:defRPr/>
            </a:pPr>
            <a:r>
              <a:rPr lang="en-CA" sz="900" dirty="0">
                <a:solidFill>
                  <a:schemeClr val="tx1"/>
                </a:solidFill>
                <a:latin typeface="Gill Sans MT" panose="020B0502020104020203" pitchFamily="34" charset="0"/>
              </a:rPr>
              <a:t>1. </a:t>
            </a:r>
            <a:r>
              <a:rPr lang="en-GB" sz="900" dirty="0">
                <a:solidFill>
                  <a:schemeClr val="tx1"/>
                </a:solidFill>
                <a:latin typeface="Gill Sans MT" panose="020B0502020104020203" pitchFamily="34" charset="0"/>
              </a:rPr>
              <a:t>Heart and Stroke Foundation of Canada. Heart Failure. Online at </a:t>
            </a:r>
            <a:r>
              <a:rPr lang="en-GB" sz="900" dirty="0">
                <a:solidFill>
                  <a:schemeClr val="tx1"/>
                </a:solidFill>
                <a:latin typeface="Gill Sans MT" panose="020B0502020104020203" pitchFamily="34" charset="0"/>
                <a:hlinkClick r:id="rId3">
                  <a:extLst>
                    <a:ext uri="{A12FA001-AC4F-418D-AE19-62706E023703}">
                      <ahyp:hlinkClr xmlns:ahyp="http://schemas.microsoft.com/office/drawing/2018/hyperlinkcolor" val="tx"/>
                    </a:ext>
                  </a:extLst>
                </a:hlinkClick>
              </a:rPr>
              <a:t>https://www.heartandstroke.ca/heart-disease/conditions/heart-failure</a:t>
            </a:r>
            <a:r>
              <a:rPr lang="en-GB" sz="900" dirty="0">
                <a:solidFill>
                  <a:schemeClr val="tx1"/>
                </a:solidFill>
                <a:latin typeface="Gill Sans MT" panose="020B0502020104020203" pitchFamily="34" charset="0"/>
              </a:rPr>
              <a:t>. Accessed April 29, 2022; </a:t>
            </a:r>
            <a:r>
              <a:rPr lang="en-US" sz="900" dirty="0">
                <a:solidFill>
                  <a:schemeClr val="tx1"/>
                </a:solidFill>
                <a:latin typeface="Gill Sans MT" panose="020B0502020104020203" pitchFamily="34" charset="0"/>
              </a:rPr>
              <a:t>2. Borlaug BA. Nat Rev </a:t>
            </a:r>
            <a:r>
              <a:rPr lang="en-US" sz="900" dirty="0" err="1">
                <a:solidFill>
                  <a:schemeClr val="tx1"/>
                </a:solidFill>
                <a:latin typeface="Gill Sans MT" panose="020B0502020104020203" pitchFamily="34" charset="0"/>
              </a:rPr>
              <a:t>Cardiol</a:t>
            </a:r>
            <a:r>
              <a:rPr lang="en-US" sz="900" dirty="0">
                <a:solidFill>
                  <a:schemeClr val="tx1"/>
                </a:solidFill>
                <a:latin typeface="Gill Sans MT" panose="020B0502020104020203" pitchFamily="34" charset="0"/>
              </a:rPr>
              <a:t>. 2020 Sep;17(9):559–73; </a:t>
            </a:r>
            <a:r>
              <a:rPr lang="en-CA" sz="900" dirty="0">
                <a:solidFill>
                  <a:schemeClr val="tx1"/>
                </a:solidFill>
                <a:latin typeface="Gill Sans MT" panose="020B0502020104020203" pitchFamily="34" charset="0"/>
              </a:rPr>
              <a:t>3. </a:t>
            </a:r>
            <a:r>
              <a:rPr lang="en-CA" sz="900" dirty="0" err="1">
                <a:solidFill>
                  <a:schemeClr val="tx1"/>
                </a:solidFill>
                <a:latin typeface="Gill Sans MT" panose="020B0502020104020203" pitchFamily="34" charset="0"/>
              </a:rPr>
              <a:t>Lenzen</a:t>
            </a:r>
            <a:r>
              <a:rPr lang="en-CA" sz="900" dirty="0">
                <a:solidFill>
                  <a:schemeClr val="tx1"/>
                </a:solidFill>
                <a:latin typeface="Gill Sans MT" panose="020B0502020104020203" pitchFamily="34" charset="0"/>
              </a:rPr>
              <a:t> MJ et al. </a:t>
            </a:r>
            <a:r>
              <a:rPr lang="en-US" sz="900" dirty="0">
                <a:solidFill>
                  <a:schemeClr val="tx1"/>
                </a:solidFill>
                <a:latin typeface="Gill Sans MT" panose="020B0502020104020203" pitchFamily="34" charset="0"/>
              </a:rPr>
              <a:t>Eur Heart J. </a:t>
            </a:r>
            <a:r>
              <a:rPr lang="en-CA" sz="900" dirty="0">
                <a:solidFill>
                  <a:schemeClr val="tx1"/>
                </a:solidFill>
                <a:latin typeface="Gill Sans MT" panose="020B0502020104020203" pitchFamily="34" charset="0"/>
              </a:rPr>
              <a:t>2004;</a:t>
            </a:r>
            <a:r>
              <a:rPr lang="en-US" sz="900" dirty="0">
                <a:solidFill>
                  <a:schemeClr val="tx1"/>
                </a:solidFill>
                <a:latin typeface="Gill Sans MT" panose="020B0502020104020203" pitchFamily="34" charset="0"/>
              </a:rPr>
              <a:t>25(14): 1214-20; 4. </a:t>
            </a:r>
            <a:r>
              <a:rPr lang="en-US" sz="900" dirty="0" err="1">
                <a:solidFill>
                  <a:schemeClr val="tx1"/>
                </a:solidFill>
                <a:latin typeface="Gill Sans MT" panose="020B0502020104020203" pitchFamily="34" charset="0"/>
              </a:rPr>
              <a:t>Mavrea</a:t>
            </a:r>
            <a:r>
              <a:rPr lang="en-US" sz="900" dirty="0">
                <a:solidFill>
                  <a:schemeClr val="tx1"/>
                </a:solidFill>
                <a:latin typeface="Gill Sans MT" panose="020B0502020104020203" pitchFamily="34" charset="0"/>
              </a:rPr>
              <a:t> AM et al. </a:t>
            </a:r>
            <a:r>
              <a:rPr lang="en-CA" sz="900" dirty="0">
                <a:solidFill>
                  <a:schemeClr val="tx1"/>
                </a:solidFill>
                <a:latin typeface="Gill Sans MT" panose="020B0502020104020203" pitchFamily="34" charset="0"/>
              </a:rPr>
              <a:t>Clin </a:t>
            </a:r>
            <a:r>
              <a:rPr lang="en-CA" sz="900" dirty="0" err="1">
                <a:solidFill>
                  <a:schemeClr val="tx1"/>
                </a:solidFill>
                <a:latin typeface="Gill Sans MT" panose="020B0502020104020203" pitchFamily="34" charset="0"/>
              </a:rPr>
              <a:t>Interv</a:t>
            </a:r>
            <a:r>
              <a:rPr lang="en-CA" sz="900" dirty="0">
                <a:solidFill>
                  <a:schemeClr val="tx1"/>
                </a:solidFill>
                <a:latin typeface="Gill Sans MT" panose="020B0502020104020203" pitchFamily="34" charset="0"/>
              </a:rPr>
              <a:t> Aging. 2015;10: 979-90; 5. C</a:t>
            </a:r>
            <a:r>
              <a:rPr lang="en-US" sz="900" dirty="0" err="1">
                <a:solidFill>
                  <a:schemeClr val="tx1"/>
                </a:solidFill>
                <a:latin typeface="Gill Sans MT" panose="020B0502020104020203" pitchFamily="34" charset="0"/>
              </a:rPr>
              <a:t>respo-Leiro</a:t>
            </a:r>
            <a:r>
              <a:rPr lang="en-US" sz="900" dirty="0">
                <a:solidFill>
                  <a:schemeClr val="tx1"/>
                </a:solidFill>
                <a:latin typeface="Gill Sans MT" panose="020B0502020104020203" pitchFamily="34" charset="0"/>
              </a:rPr>
              <a:t> MG et al. Eur J Heart Fail. 2016;18(6): 613-25; 6. </a:t>
            </a:r>
            <a:r>
              <a:rPr lang="en-US" sz="900" dirty="0" err="1">
                <a:solidFill>
                  <a:schemeClr val="tx1"/>
                </a:solidFill>
                <a:latin typeface="Gill Sans MT" panose="020B0502020104020203" pitchFamily="34" charset="0"/>
              </a:rPr>
              <a:t>Oktay</a:t>
            </a:r>
            <a:r>
              <a:rPr lang="en-US" sz="900" dirty="0">
                <a:solidFill>
                  <a:schemeClr val="tx1"/>
                </a:solidFill>
                <a:latin typeface="Gill Sans MT" panose="020B0502020104020203" pitchFamily="34" charset="0"/>
              </a:rPr>
              <a:t> AA et al. </a:t>
            </a:r>
            <a:r>
              <a:rPr lang="en-US" sz="900" dirty="0" err="1">
                <a:solidFill>
                  <a:schemeClr val="tx1"/>
                </a:solidFill>
                <a:latin typeface="Gill Sans MT" panose="020B0502020104020203" pitchFamily="34" charset="0"/>
              </a:rPr>
              <a:t>Curr</a:t>
            </a:r>
            <a:r>
              <a:rPr lang="en-US" sz="900" dirty="0">
                <a:solidFill>
                  <a:schemeClr val="tx1"/>
                </a:solidFill>
                <a:latin typeface="Gill Sans MT" panose="020B0502020104020203" pitchFamily="34" charset="0"/>
              </a:rPr>
              <a:t> Heart Fail Rep. 2013;10(4):401–10; 7. </a:t>
            </a:r>
            <a:r>
              <a:rPr lang="en-CA" sz="900" dirty="0" err="1">
                <a:solidFill>
                  <a:schemeClr val="tx1"/>
                </a:solidFill>
                <a:latin typeface="Gill Sans MT" panose="020B0502020104020203" pitchFamily="34" charset="0"/>
              </a:rPr>
              <a:t>Fonarow</a:t>
            </a:r>
            <a:r>
              <a:rPr lang="en-CA" sz="900" dirty="0">
                <a:solidFill>
                  <a:schemeClr val="tx1"/>
                </a:solidFill>
                <a:latin typeface="Gill Sans MT" panose="020B0502020104020203" pitchFamily="34" charset="0"/>
              </a:rPr>
              <a:t> GC al. J Am Coll </a:t>
            </a:r>
            <a:r>
              <a:rPr lang="en-CA" sz="900" dirty="0" err="1">
                <a:solidFill>
                  <a:schemeClr val="tx1"/>
                </a:solidFill>
                <a:latin typeface="Gill Sans MT" panose="020B0502020104020203" pitchFamily="34" charset="0"/>
              </a:rPr>
              <a:t>Cardiol</a:t>
            </a:r>
            <a:r>
              <a:rPr lang="en-CA" sz="900" dirty="0">
                <a:solidFill>
                  <a:schemeClr val="tx1"/>
                </a:solidFill>
                <a:latin typeface="Gill Sans MT" panose="020B0502020104020203" pitchFamily="34" charset="0"/>
              </a:rPr>
              <a:t>. 2007;50(8):768–77; 8. Shah KS et al. JACC. 2017;70(20):2476–86; 9. </a:t>
            </a:r>
            <a:r>
              <a:rPr lang="en-US" sz="900" dirty="0">
                <a:solidFill>
                  <a:schemeClr val="tx1"/>
                </a:solidFill>
                <a:latin typeface="Gill Sans MT" panose="020B0502020104020203" pitchFamily="34" charset="0"/>
              </a:rPr>
              <a:t>Groenewegen A et al. Eur J Heart Fail. 2020;22(8):1342–56.</a:t>
            </a:r>
            <a:endParaRPr lang="en-CA" sz="900" dirty="0">
              <a:solidFill>
                <a:schemeClr val="tx1"/>
              </a:solidFill>
              <a:latin typeface="Gill Sans MT" panose="020B0502020104020203" pitchFamily="34" charset="0"/>
            </a:endParaRPr>
          </a:p>
        </p:txBody>
      </p:sp>
      <p:sp>
        <p:nvSpPr>
          <p:cNvPr id="5" name="Slide Number Placeholder 4">
            <a:extLst>
              <a:ext uri="{FF2B5EF4-FFF2-40B4-BE49-F238E27FC236}">
                <a16:creationId xmlns:a16="http://schemas.microsoft.com/office/drawing/2014/main" id="{F2ECF745-BE0F-4252-A534-9A8773CBD15B}"/>
              </a:ext>
            </a:extLst>
          </p:cNvPr>
          <p:cNvSpPr>
            <a:spLocks noGrp="1"/>
          </p:cNvSpPr>
          <p:nvPr>
            <p:ph type="sldNum" sz="quarter" idx="4294967295"/>
          </p:nvPr>
        </p:nvSpPr>
        <p:spPr>
          <a:xfrm>
            <a:off x="0" y="0"/>
            <a:ext cx="0" cy="0"/>
          </a:xfrm>
        </p:spPr>
        <p:txBody>
          <a:bodyPr/>
          <a:lstStyle/>
          <a:p>
            <a:r>
              <a:rPr lang="en-CA" dirty="0">
                <a:latin typeface="+mj-lt"/>
              </a:rPr>
              <a:t>	</a:t>
            </a:r>
          </a:p>
        </p:txBody>
      </p:sp>
      <p:grpSp>
        <p:nvGrpSpPr>
          <p:cNvPr id="9" name="Group 8">
            <a:extLst>
              <a:ext uri="{FF2B5EF4-FFF2-40B4-BE49-F238E27FC236}">
                <a16:creationId xmlns:a16="http://schemas.microsoft.com/office/drawing/2014/main" id="{F9A5ADB1-3F60-4324-B1C8-DE0D8BBC70FE}"/>
              </a:ext>
            </a:extLst>
          </p:cNvPr>
          <p:cNvGrpSpPr/>
          <p:nvPr/>
        </p:nvGrpSpPr>
        <p:grpSpPr>
          <a:xfrm>
            <a:off x="933165" y="957850"/>
            <a:ext cx="1957016" cy="2780323"/>
            <a:chOff x="1317038" y="1473188"/>
            <a:chExt cx="2959191" cy="4091284"/>
          </a:xfrm>
        </p:grpSpPr>
        <p:grpSp>
          <p:nvGrpSpPr>
            <p:cNvPr id="13" name="Groupe 12">
              <a:extLst>
                <a:ext uri="{FF2B5EF4-FFF2-40B4-BE49-F238E27FC236}">
                  <a16:creationId xmlns:a16="http://schemas.microsoft.com/office/drawing/2014/main" id="{5C47BEFD-C4AA-CC47-83A3-452D90E930CD}"/>
                </a:ext>
              </a:extLst>
            </p:cNvPr>
            <p:cNvGrpSpPr/>
            <p:nvPr/>
          </p:nvGrpSpPr>
          <p:grpSpPr>
            <a:xfrm>
              <a:off x="1317038" y="2619214"/>
              <a:ext cx="2959191" cy="2945258"/>
              <a:chOff x="1317038" y="2471980"/>
              <a:chExt cx="2959191" cy="2945258"/>
            </a:xfrm>
          </p:grpSpPr>
          <p:sp>
            <p:nvSpPr>
              <p:cNvPr id="6" name="Rectangle 5">
                <a:extLst>
                  <a:ext uri="{FF2B5EF4-FFF2-40B4-BE49-F238E27FC236}">
                    <a16:creationId xmlns:a16="http://schemas.microsoft.com/office/drawing/2014/main" id="{949ED4DB-D6D7-4568-A6F7-38EA089B2B66}"/>
                  </a:ext>
                </a:extLst>
              </p:cNvPr>
              <p:cNvSpPr/>
              <p:nvPr/>
            </p:nvSpPr>
            <p:spPr>
              <a:xfrm>
                <a:off x="1317038" y="2471980"/>
                <a:ext cx="2959191" cy="2945258"/>
              </a:xfrm>
              <a:prstGeom prst="rect">
                <a:avLst/>
              </a:prstGeom>
              <a:solidFill>
                <a:schemeClr val="accent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sz="900" dirty="0">
                  <a:latin typeface="+mj-lt"/>
                </a:endParaRPr>
              </a:p>
            </p:txBody>
          </p:sp>
          <p:sp>
            <p:nvSpPr>
              <p:cNvPr id="8" name="TextBox 7">
                <a:extLst>
                  <a:ext uri="{FF2B5EF4-FFF2-40B4-BE49-F238E27FC236}">
                    <a16:creationId xmlns:a16="http://schemas.microsoft.com/office/drawing/2014/main" id="{14015FB4-13FC-4C19-B7E5-7CED0ABDCD4C}"/>
                  </a:ext>
                </a:extLst>
              </p:cNvPr>
              <p:cNvSpPr txBox="1"/>
              <p:nvPr/>
            </p:nvSpPr>
            <p:spPr>
              <a:xfrm>
                <a:off x="1796359" y="2594284"/>
                <a:ext cx="2000550" cy="492443"/>
              </a:xfrm>
              <a:prstGeom prst="rect">
                <a:avLst/>
              </a:prstGeom>
              <a:noFill/>
            </p:spPr>
            <p:txBody>
              <a:bodyPr wrap="square">
                <a:spAutoFit/>
              </a:bodyPr>
              <a:lstStyle/>
              <a:p>
                <a:pPr algn="ctr"/>
                <a:r>
                  <a:rPr lang="en-US" b="1" dirty="0">
                    <a:solidFill>
                      <a:schemeClr val="accent1"/>
                    </a:solidFill>
                    <a:latin typeface="+mj-lt"/>
                  </a:rPr>
                  <a:t>Prevalence</a:t>
                </a:r>
              </a:p>
            </p:txBody>
          </p:sp>
          <p:sp>
            <p:nvSpPr>
              <p:cNvPr id="14" name="TextBox 13">
                <a:extLst>
                  <a:ext uri="{FF2B5EF4-FFF2-40B4-BE49-F238E27FC236}">
                    <a16:creationId xmlns:a16="http://schemas.microsoft.com/office/drawing/2014/main" id="{4E609B09-5508-4947-879B-81172158A790}"/>
                  </a:ext>
                </a:extLst>
              </p:cNvPr>
              <p:cNvSpPr txBox="1"/>
              <p:nvPr/>
            </p:nvSpPr>
            <p:spPr>
              <a:xfrm>
                <a:off x="1317038" y="3055950"/>
                <a:ext cx="2959191" cy="2222146"/>
              </a:xfrm>
              <a:prstGeom prst="rect">
                <a:avLst/>
              </a:prstGeom>
              <a:noFill/>
            </p:spPr>
            <p:txBody>
              <a:bodyPr wrap="square" lIns="54000" rIns="54000" anchor="ctr">
                <a:noAutofit/>
              </a:bodyPr>
              <a:lstStyle>
                <a:defPPr>
                  <a:defRPr lang="en-US"/>
                </a:defPPr>
                <a:lvl1pPr algn="ctr">
                  <a:defRPr sz="1800"/>
                </a:lvl1pPr>
              </a:lstStyle>
              <a:p>
                <a:r>
                  <a:rPr lang="en-CA" sz="2700" dirty="0">
                    <a:solidFill>
                      <a:schemeClr val="accent1"/>
                    </a:solidFill>
                    <a:latin typeface="+mj-lt"/>
                    <a:cs typeface="Arial" panose="020B0604020202020204" pitchFamily="34" charset="0"/>
                  </a:rPr>
                  <a:t>750,000 </a:t>
                </a:r>
              </a:p>
              <a:p>
                <a:r>
                  <a:rPr lang="en-CA" sz="1200" dirty="0">
                    <a:latin typeface="+mj-lt"/>
                    <a:cs typeface="Arial" panose="020B0604020202020204" pitchFamily="34" charset="0"/>
                  </a:rPr>
                  <a:t>Canadians are living </a:t>
                </a:r>
                <a:br>
                  <a:rPr lang="en-CA" sz="1200" dirty="0">
                    <a:latin typeface="+mj-lt"/>
                    <a:cs typeface="Arial" panose="020B0604020202020204" pitchFamily="34" charset="0"/>
                  </a:rPr>
                </a:br>
                <a:r>
                  <a:rPr lang="en-CA" sz="1200" dirty="0">
                    <a:latin typeface="+mj-lt"/>
                    <a:cs typeface="Arial" panose="020B0604020202020204" pitchFamily="34" charset="0"/>
                  </a:rPr>
                  <a:t>with HF</a:t>
                </a:r>
                <a:r>
                  <a:rPr lang="en-CA" sz="1200" baseline="30000" dirty="0">
                    <a:latin typeface="+mj-lt"/>
                    <a:cs typeface="Arial" panose="020B0604020202020204" pitchFamily="34" charset="0"/>
                  </a:rPr>
                  <a:t>1</a:t>
                </a:r>
              </a:p>
              <a:p>
                <a:endParaRPr lang="en-CA" sz="1200" dirty="0">
                  <a:latin typeface="+mj-lt"/>
                  <a:cs typeface="Arial" panose="020B0604020202020204" pitchFamily="34" charset="0"/>
                </a:endParaRPr>
              </a:p>
              <a:p>
                <a:r>
                  <a:rPr lang="en-CA" sz="2700" dirty="0">
                    <a:solidFill>
                      <a:schemeClr val="accent1"/>
                    </a:solidFill>
                    <a:latin typeface="+mj-lt"/>
                    <a:cs typeface="Arial" panose="020B0604020202020204" pitchFamily="34" charset="0"/>
                  </a:rPr>
                  <a:t>50%</a:t>
                </a:r>
                <a:r>
                  <a:rPr lang="en-CA" sz="2700" dirty="0">
                    <a:solidFill>
                      <a:schemeClr val="accent4">
                        <a:lumMod val="75000"/>
                      </a:schemeClr>
                    </a:solidFill>
                    <a:latin typeface="+mj-lt"/>
                    <a:cs typeface="Arial" panose="020B0604020202020204" pitchFamily="34" charset="0"/>
                  </a:rPr>
                  <a:t> </a:t>
                </a:r>
              </a:p>
              <a:p>
                <a:r>
                  <a:rPr lang="en-CA" sz="1200" dirty="0">
                    <a:latin typeface="+mj-lt"/>
                    <a:cs typeface="Arial" panose="020B0604020202020204" pitchFamily="34" charset="0"/>
                  </a:rPr>
                  <a:t>have EF &gt; 40%</a:t>
                </a:r>
                <a:r>
                  <a:rPr lang="en-CA" sz="1200" baseline="30000" dirty="0">
                    <a:latin typeface="+mj-lt"/>
                    <a:cs typeface="Arial" panose="020B0604020202020204" pitchFamily="34" charset="0"/>
                  </a:rPr>
                  <a:t>2</a:t>
                </a:r>
                <a:endParaRPr lang="en-CA" sz="1200" dirty="0">
                  <a:latin typeface="+mj-lt"/>
                  <a:cs typeface="Arial" panose="020B0604020202020204" pitchFamily="34" charset="0"/>
                </a:endParaRPr>
              </a:p>
            </p:txBody>
          </p:sp>
        </p:grpSp>
        <p:sp>
          <p:nvSpPr>
            <p:cNvPr id="21" name="Oval 8">
              <a:extLst>
                <a:ext uri="{FF2B5EF4-FFF2-40B4-BE49-F238E27FC236}">
                  <a16:creationId xmlns:a16="http://schemas.microsoft.com/office/drawing/2014/main" id="{2F3D2684-7DA9-574A-876C-EB70332ED566}"/>
                </a:ext>
              </a:extLst>
            </p:cNvPr>
            <p:cNvSpPr>
              <a:spLocks noChangeAspect="1"/>
            </p:cNvSpPr>
            <p:nvPr/>
          </p:nvSpPr>
          <p:spPr>
            <a:xfrm>
              <a:off x="2372788" y="1473188"/>
              <a:ext cx="658036" cy="658036"/>
            </a:xfrm>
            <a:prstGeom prst="ellipse">
              <a:avLst/>
            </a:prstGeom>
            <a:solidFill>
              <a:schemeClr val="accent1"/>
            </a:solidFill>
            <a:ln>
              <a:noFill/>
            </a:ln>
            <a:effectLst/>
          </p:spPr>
          <p:txBody>
            <a:bodyPr wrap="none" anchor="ctr"/>
            <a:lstStyle/>
            <a:p>
              <a:pPr algn="ctr" defTabSz="685697"/>
              <a:r>
                <a:rPr lang="en-CA" sz="2449" kern="0" dirty="0">
                  <a:solidFill>
                    <a:schemeClr val="bg1"/>
                  </a:solidFill>
                  <a:latin typeface="+mj-lt"/>
                </a:rPr>
                <a:t>1</a:t>
              </a:r>
            </a:p>
          </p:txBody>
        </p:sp>
        <p:cxnSp>
          <p:nvCxnSpPr>
            <p:cNvPr id="26" name="Connecteur droit 25">
              <a:extLst>
                <a:ext uri="{FF2B5EF4-FFF2-40B4-BE49-F238E27FC236}">
                  <a16:creationId xmlns:a16="http://schemas.microsoft.com/office/drawing/2014/main" id="{215D3D44-CF07-1A42-A700-5C7AF637D3BC}"/>
                </a:ext>
              </a:extLst>
            </p:cNvPr>
            <p:cNvCxnSpPr/>
            <p:nvPr/>
          </p:nvCxnSpPr>
          <p:spPr>
            <a:xfrm>
              <a:off x="2696705" y="2007030"/>
              <a:ext cx="0" cy="626545"/>
            </a:xfrm>
            <a:prstGeom prst="line">
              <a:avLst/>
            </a:prstGeom>
            <a:ln w="15875">
              <a:tailEnd type="ova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D18CFB2-F9DD-4EA7-9CE0-F1E1CE8E53F9}"/>
              </a:ext>
            </a:extLst>
          </p:cNvPr>
          <p:cNvGrpSpPr/>
          <p:nvPr/>
        </p:nvGrpSpPr>
        <p:grpSpPr>
          <a:xfrm>
            <a:off x="3613391" y="947318"/>
            <a:ext cx="1957016" cy="2790855"/>
            <a:chOff x="4890672" y="1457690"/>
            <a:chExt cx="2959191" cy="4106782"/>
          </a:xfrm>
        </p:grpSpPr>
        <p:grpSp>
          <p:nvGrpSpPr>
            <p:cNvPr id="12" name="Groupe 11">
              <a:extLst>
                <a:ext uri="{FF2B5EF4-FFF2-40B4-BE49-F238E27FC236}">
                  <a16:creationId xmlns:a16="http://schemas.microsoft.com/office/drawing/2014/main" id="{775842D8-47E3-6B46-8014-762F4D751502}"/>
                </a:ext>
              </a:extLst>
            </p:cNvPr>
            <p:cNvGrpSpPr/>
            <p:nvPr/>
          </p:nvGrpSpPr>
          <p:grpSpPr>
            <a:xfrm>
              <a:off x="4890672" y="2619214"/>
              <a:ext cx="2959191" cy="2945258"/>
              <a:chOff x="4890672" y="2471980"/>
              <a:chExt cx="2959191" cy="2945258"/>
            </a:xfrm>
          </p:grpSpPr>
          <p:sp>
            <p:nvSpPr>
              <p:cNvPr id="7" name="Rectangle 6">
                <a:extLst>
                  <a:ext uri="{FF2B5EF4-FFF2-40B4-BE49-F238E27FC236}">
                    <a16:creationId xmlns:a16="http://schemas.microsoft.com/office/drawing/2014/main" id="{9B9121AB-BDE8-466B-A9EA-80180085E276}"/>
                  </a:ext>
                </a:extLst>
              </p:cNvPr>
              <p:cNvSpPr/>
              <p:nvPr/>
            </p:nvSpPr>
            <p:spPr>
              <a:xfrm>
                <a:off x="4890672" y="2471980"/>
                <a:ext cx="2959191" cy="2945258"/>
              </a:xfrm>
              <a:prstGeom prst="rect">
                <a:avLst/>
              </a:prstGeom>
              <a:solidFill>
                <a:schemeClr val="accent5">
                  <a:lumMod val="10000"/>
                  <a:lumOff val="9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sz="900">
                  <a:latin typeface="+mj-lt"/>
                </a:endParaRPr>
              </a:p>
            </p:txBody>
          </p:sp>
          <p:sp>
            <p:nvSpPr>
              <p:cNvPr id="10" name="TextBox 9">
                <a:extLst>
                  <a:ext uri="{FF2B5EF4-FFF2-40B4-BE49-F238E27FC236}">
                    <a16:creationId xmlns:a16="http://schemas.microsoft.com/office/drawing/2014/main" id="{F165096E-D96D-40AF-AAD0-A7FCC25B64C2}"/>
                  </a:ext>
                </a:extLst>
              </p:cNvPr>
              <p:cNvSpPr txBox="1"/>
              <p:nvPr/>
            </p:nvSpPr>
            <p:spPr>
              <a:xfrm>
                <a:off x="5379621" y="2594287"/>
                <a:ext cx="1981294" cy="492443"/>
              </a:xfrm>
              <a:prstGeom prst="rect">
                <a:avLst/>
              </a:prstGeom>
              <a:noFill/>
            </p:spPr>
            <p:txBody>
              <a:bodyPr wrap="square">
                <a:spAutoFit/>
              </a:bodyPr>
              <a:lstStyle/>
              <a:p>
                <a:pPr algn="ctr"/>
                <a:r>
                  <a:rPr lang="en-US" b="1" dirty="0">
                    <a:solidFill>
                      <a:schemeClr val="accent5"/>
                    </a:solidFill>
                    <a:latin typeface="+mj-lt"/>
                  </a:rPr>
                  <a:t>Burden</a:t>
                </a:r>
              </a:p>
            </p:txBody>
          </p:sp>
          <p:sp>
            <p:nvSpPr>
              <p:cNvPr id="15" name="TextBox 14">
                <a:extLst>
                  <a:ext uri="{FF2B5EF4-FFF2-40B4-BE49-F238E27FC236}">
                    <a16:creationId xmlns:a16="http://schemas.microsoft.com/office/drawing/2014/main" id="{8BD22EB8-ABCA-490C-A265-BECC45A5129C}"/>
                  </a:ext>
                </a:extLst>
              </p:cNvPr>
              <p:cNvSpPr txBox="1"/>
              <p:nvPr/>
            </p:nvSpPr>
            <p:spPr>
              <a:xfrm>
                <a:off x="4890672" y="3055950"/>
                <a:ext cx="2959191" cy="2222146"/>
              </a:xfrm>
              <a:prstGeom prst="rect">
                <a:avLst/>
              </a:prstGeom>
              <a:noFill/>
            </p:spPr>
            <p:txBody>
              <a:bodyPr wrap="square" lIns="54000" rIns="54000" anchor="ctr">
                <a:noAutofit/>
              </a:bodyPr>
              <a:lstStyle>
                <a:defPPr>
                  <a:defRPr lang="en-US"/>
                </a:defPPr>
                <a:lvl1pPr algn="ctr">
                  <a:defRPr sz="1800"/>
                </a:lvl1pPr>
              </a:lstStyle>
              <a:p>
                <a:r>
                  <a:rPr lang="en-CA" sz="2100" dirty="0">
                    <a:solidFill>
                      <a:schemeClr val="accent5"/>
                    </a:solidFill>
                    <a:latin typeface="+mj-lt"/>
                    <a:cs typeface="Arial" panose="020B0604020202020204" pitchFamily="34" charset="0"/>
                  </a:rPr>
                  <a:t>est. </a:t>
                </a:r>
                <a:r>
                  <a:rPr lang="en-CA" sz="2700" dirty="0">
                    <a:solidFill>
                      <a:schemeClr val="accent5"/>
                    </a:solidFill>
                    <a:latin typeface="+mj-lt"/>
                    <a:cs typeface="Arial" panose="020B0604020202020204" pitchFamily="34" charset="0"/>
                  </a:rPr>
                  <a:t>50% </a:t>
                </a:r>
              </a:p>
              <a:p>
                <a:r>
                  <a:rPr lang="en-CA" sz="1200" dirty="0">
                    <a:latin typeface="+mj-lt"/>
                    <a:cs typeface="Arial" panose="020B0604020202020204" pitchFamily="34" charset="0"/>
                  </a:rPr>
                  <a:t>of HF hospitalizations </a:t>
                </a:r>
                <a:br>
                  <a:rPr lang="en-CA" sz="1200" dirty="0">
                    <a:latin typeface="+mj-lt"/>
                    <a:cs typeface="Arial" panose="020B0604020202020204" pitchFamily="34" charset="0"/>
                  </a:rPr>
                </a:br>
                <a:r>
                  <a:rPr lang="en-CA" sz="1200" dirty="0">
                    <a:latin typeface="+mj-lt"/>
                    <a:cs typeface="Arial" panose="020B0604020202020204" pitchFamily="34" charset="0"/>
                  </a:rPr>
                  <a:t>are for HFpEF</a:t>
                </a:r>
                <a:r>
                  <a:rPr lang="en-CA" sz="1200" baseline="30000" dirty="0">
                    <a:latin typeface="+mj-lt"/>
                    <a:cs typeface="Arial" panose="020B0604020202020204" pitchFamily="34" charset="0"/>
                  </a:rPr>
                  <a:t>3-7</a:t>
                </a:r>
                <a:endParaRPr lang="en-CA" sz="1200" dirty="0">
                  <a:latin typeface="+mj-lt"/>
                  <a:cs typeface="Arial" panose="020B0604020202020204" pitchFamily="34" charset="0"/>
                </a:endParaRPr>
              </a:p>
              <a:p>
                <a:endParaRPr lang="en-CA" sz="1200" dirty="0">
                  <a:latin typeface="+mj-lt"/>
                  <a:cs typeface="Arial" panose="020B0604020202020204" pitchFamily="34" charset="0"/>
                </a:endParaRPr>
              </a:p>
              <a:p>
                <a:r>
                  <a:rPr lang="en-CA" sz="2100" dirty="0">
                    <a:solidFill>
                      <a:schemeClr val="accent5"/>
                    </a:solidFill>
                    <a:latin typeface="+mj-lt"/>
                    <a:cs typeface="Arial" panose="020B0604020202020204" pitchFamily="34" charset="0"/>
                  </a:rPr>
                  <a:t>up to </a:t>
                </a:r>
                <a:r>
                  <a:rPr lang="en-CA" sz="2700" dirty="0">
                    <a:solidFill>
                      <a:schemeClr val="accent5"/>
                    </a:solidFill>
                    <a:latin typeface="+mj-lt"/>
                    <a:cs typeface="Arial" panose="020B0604020202020204" pitchFamily="34" charset="0"/>
                  </a:rPr>
                  <a:t>75% </a:t>
                </a:r>
              </a:p>
              <a:p>
                <a:r>
                  <a:rPr lang="en-CA" sz="1200" dirty="0">
                    <a:latin typeface="+mj-lt"/>
                    <a:cs typeface="Arial" panose="020B0604020202020204" pitchFamily="34" charset="0"/>
                  </a:rPr>
                  <a:t>5-year mortality rate</a:t>
                </a:r>
                <a:r>
                  <a:rPr lang="en-CA" sz="1200" baseline="30000" dirty="0">
                    <a:latin typeface="+mj-lt"/>
                    <a:cs typeface="Arial" panose="020B0604020202020204" pitchFamily="34" charset="0"/>
                  </a:rPr>
                  <a:t>8</a:t>
                </a:r>
                <a:endParaRPr lang="en-CA" sz="1200" dirty="0">
                  <a:latin typeface="+mj-lt"/>
                  <a:cs typeface="Arial" panose="020B0604020202020204" pitchFamily="34" charset="0"/>
                </a:endParaRPr>
              </a:p>
            </p:txBody>
          </p:sp>
        </p:grpSp>
        <p:sp>
          <p:nvSpPr>
            <p:cNvPr id="22" name="Oval 10">
              <a:extLst>
                <a:ext uri="{FF2B5EF4-FFF2-40B4-BE49-F238E27FC236}">
                  <a16:creationId xmlns:a16="http://schemas.microsoft.com/office/drawing/2014/main" id="{31E7AB80-9925-4B41-A024-1740FC1095C7}"/>
                </a:ext>
              </a:extLst>
            </p:cNvPr>
            <p:cNvSpPr>
              <a:spLocks noChangeAspect="1"/>
            </p:cNvSpPr>
            <p:nvPr/>
          </p:nvSpPr>
          <p:spPr>
            <a:xfrm>
              <a:off x="5924704" y="1457690"/>
              <a:ext cx="658036" cy="658036"/>
            </a:xfrm>
            <a:prstGeom prst="ellipse">
              <a:avLst/>
            </a:prstGeom>
            <a:solidFill>
              <a:schemeClr val="accent5"/>
            </a:solidFill>
            <a:ln>
              <a:noFill/>
            </a:ln>
            <a:effectLst/>
          </p:spPr>
          <p:txBody>
            <a:bodyPr wrap="none" anchor="ctr"/>
            <a:lstStyle/>
            <a:p>
              <a:pPr algn="ctr" defTabSz="685697"/>
              <a:r>
                <a:rPr lang="en-CA" sz="2449" kern="0" dirty="0">
                  <a:solidFill>
                    <a:schemeClr val="bg1"/>
                  </a:solidFill>
                  <a:latin typeface="+mj-lt"/>
                </a:rPr>
                <a:t>2</a:t>
              </a:r>
            </a:p>
          </p:txBody>
        </p:sp>
        <p:cxnSp>
          <p:nvCxnSpPr>
            <p:cNvPr id="28" name="Connecteur droit 27">
              <a:extLst>
                <a:ext uri="{FF2B5EF4-FFF2-40B4-BE49-F238E27FC236}">
                  <a16:creationId xmlns:a16="http://schemas.microsoft.com/office/drawing/2014/main" id="{C2C4055A-3436-9D44-BC29-6D429E8F23D5}"/>
                </a:ext>
              </a:extLst>
            </p:cNvPr>
            <p:cNvCxnSpPr/>
            <p:nvPr/>
          </p:nvCxnSpPr>
          <p:spPr>
            <a:xfrm>
              <a:off x="6261315" y="2007030"/>
              <a:ext cx="0" cy="626545"/>
            </a:xfrm>
            <a:prstGeom prst="line">
              <a:avLst/>
            </a:prstGeom>
            <a:ln w="15875">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BC6B562-086C-4DA3-B12A-6F6F7B09F106}"/>
              </a:ext>
            </a:extLst>
          </p:cNvPr>
          <p:cNvGrpSpPr/>
          <p:nvPr/>
        </p:nvGrpSpPr>
        <p:grpSpPr>
          <a:xfrm>
            <a:off x="6241344" y="946693"/>
            <a:ext cx="1957016" cy="2784831"/>
            <a:chOff x="8394610" y="1457690"/>
            <a:chExt cx="2959191" cy="4097917"/>
          </a:xfrm>
        </p:grpSpPr>
        <p:grpSp>
          <p:nvGrpSpPr>
            <p:cNvPr id="3" name="Groupe 2">
              <a:extLst>
                <a:ext uri="{FF2B5EF4-FFF2-40B4-BE49-F238E27FC236}">
                  <a16:creationId xmlns:a16="http://schemas.microsoft.com/office/drawing/2014/main" id="{90063578-8034-124F-864A-A96ED2911485}"/>
                </a:ext>
              </a:extLst>
            </p:cNvPr>
            <p:cNvGrpSpPr/>
            <p:nvPr/>
          </p:nvGrpSpPr>
          <p:grpSpPr>
            <a:xfrm>
              <a:off x="8394610" y="2618077"/>
              <a:ext cx="2959191" cy="2937530"/>
              <a:chOff x="8394610" y="2470843"/>
              <a:chExt cx="2959191" cy="2937530"/>
            </a:xfrm>
          </p:grpSpPr>
          <p:sp>
            <p:nvSpPr>
              <p:cNvPr id="19" name="Rectangle 18">
                <a:extLst>
                  <a:ext uri="{FF2B5EF4-FFF2-40B4-BE49-F238E27FC236}">
                    <a16:creationId xmlns:a16="http://schemas.microsoft.com/office/drawing/2014/main" id="{D9274E61-E8EE-4294-9DFB-71A02C160A6B}"/>
                  </a:ext>
                </a:extLst>
              </p:cNvPr>
              <p:cNvSpPr/>
              <p:nvPr/>
            </p:nvSpPr>
            <p:spPr>
              <a:xfrm>
                <a:off x="8394610" y="2470843"/>
                <a:ext cx="2959191" cy="2937530"/>
              </a:xfrm>
              <a:prstGeom prst="rect">
                <a:avLst/>
              </a:prstGeom>
              <a:solidFill>
                <a:schemeClr val="accent3">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sz="900">
                  <a:latin typeface="+mj-lt"/>
                </a:endParaRPr>
              </a:p>
            </p:txBody>
          </p:sp>
          <p:sp>
            <p:nvSpPr>
              <p:cNvPr id="16" name="TextBox 15">
                <a:extLst>
                  <a:ext uri="{FF2B5EF4-FFF2-40B4-BE49-F238E27FC236}">
                    <a16:creationId xmlns:a16="http://schemas.microsoft.com/office/drawing/2014/main" id="{F5A518C5-222F-4E55-BE68-F613C7198253}"/>
                  </a:ext>
                </a:extLst>
              </p:cNvPr>
              <p:cNvSpPr txBox="1"/>
              <p:nvPr/>
            </p:nvSpPr>
            <p:spPr>
              <a:xfrm>
                <a:off x="8658055" y="2917938"/>
                <a:ext cx="2432298" cy="492443"/>
              </a:xfrm>
              <a:prstGeom prst="rect">
                <a:avLst/>
              </a:prstGeom>
              <a:noFill/>
            </p:spPr>
            <p:txBody>
              <a:bodyPr wrap="square">
                <a:spAutoFit/>
              </a:bodyPr>
              <a:lstStyle/>
              <a:p>
                <a:pPr algn="ctr"/>
                <a:r>
                  <a:rPr lang="en-US" b="1" dirty="0">
                    <a:solidFill>
                      <a:schemeClr val="accent3"/>
                    </a:solidFill>
                    <a:latin typeface="+mj-lt"/>
                  </a:rPr>
                  <a:t>Undetected</a:t>
                </a:r>
              </a:p>
            </p:txBody>
          </p:sp>
          <p:sp>
            <p:nvSpPr>
              <p:cNvPr id="20" name="TextBox 19">
                <a:extLst>
                  <a:ext uri="{FF2B5EF4-FFF2-40B4-BE49-F238E27FC236}">
                    <a16:creationId xmlns:a16="http://schemas.microsoft.com/office/drawing/2014/main" id="{3C4E82C2-D8C0-47BB-A744-742AFDCD1347}"/>
                  </a:ext>
                </a:extLst>
              </p:cNvPr>
              <p:cNvSpPr txBox="1"/>
              <p:nvPr/>
            </p:nvSpPr>
            <p:spPr>
              <a:xfrm>
                <a:off x="8394610" y="3173809"/>
                <a:ext cx="2959191" cy="1783171"/>
              </a:xfrm>
              <a:prstGeom prst="rect">
                <a:avLst/>
              </a:prstGeom>
              <a:noFill/>
            </p:spPr>
            <p:txBody>
              <a:bodyPr wrap="square" lIns="54000" rIns="54000" anchor="ctr">
                <a:noAutofit/>
              </a:bodyPr>
              <a:lstStyle>
                <a:defPPr>
                  <a:defRPr lang="en-US"/>
                </a:defPPr>
                <a:lvl1pPr algn="ctr">
                  <a:defRPr sz="1800"/>
                </a:lvl1pPr>
              </a:lstStyle>
              <a:p>
                <a:r>
                  <a:rPr lang="en-CA" sz="4800" dirty="0">
                    <a:solidFill>
                      <a:schemeClr val="accent3"/>
                    </a:solidFill>
                    <a:latin typeface="+mj-lt"/>
                    <a:cs typeface="Arial" panose="020B0604020202020204" pitchFamily="34" charset="0"/>
                  </a:rPr>
                  <a:t>&gt;50% </a:t>
                </a:r>
              </a:p>
              <a:p>
                <a:r>
                  <a:rPr lang="en-CA" sz="1200" dirty="0">
                    <a:latin typeface="+mj-lt"/>
                    <a:cs typeface="Arial" panose="020B0604020202020204" pitchFamily="34" charset="0"/>
                  </a:rPr>
                  <a:t>are undiagnosed</a:t>
                </a:r>
                <a:r>
                  <a:rPr lang="en-CA" sz="1200" baseline="30000" dirty="0">
                    <a:latin typeface="+mj-lt"/>
                    <a:cs typeface="Arial" panose="020B0604020202020204" pitchFamily="34" charset="0"/>
                  </a:rPr>
                  <a:t>9</a:t>
                </a:r>
                <a:endParaRPr lang="en-CA" sz="1200" dirty="0">
                  <a:latin typeface="+mj-lt"/>
                  <a:cs typeface="Arial" panose="020B0604020202020204" pitchFamily="34" charset="0"/>
                </a:endParaRPr>
              </a:p>
            </p:txBody>
          </p:sp>
        </p:grpSp>
        <p:sp>
          <p:nvSpPr>
            <p:cNvPr id="23" name="Oval 16">
              <a:extLst>
                <a:ext uri="{FF2B5EF4-FFF2-40B4-BE49-F238E27FC236}">
                  <a16:creationId xmlns:a16="http://schemas.microsoft.com/office/drawing/2014/main" id="{1A7CD7B0-B05C-BB45-9570-AB5831EABD79}"/>
                </a:ext>
              </a:extLst>
            </p:cNvPr>
            <p:cNvSpPr>
              <a:spLocks noChangeAspect="1"/>
            </p:cNvSpPr>
            <p:nvPr/>
          </p:nvSpPr>
          <p:spPr>
            <a:xfrm>
              <a:off x="9395728" y="1457690"/>
              <a:ext cx="658036" cy="658036"/>
            </a:xfrm>
            <a:prstGeom prst="ellipse">
              <a:avLst/>
            </a:prstGeom>
            <a:solidFill>
              <a:schemeClr val="accent3"/>
            </a:solidFill>
            <a:ln>
              <a:noFill/>
            </a:ln>
            <a:effectLst/>
          </p:spPr>
          <p:txBody>
            <a:bodyPr wrap="none" anchor="ctr"/>
            <a:lstStyle/>
            <a:p>
              <a:pPr algn="ctr" defTabSz="685697"/>
              <a:r>
                <a:rPr lang="en-CA" sz="2449" kern="0" dirty="0">
                  <a:solidFill>
                    <a:schemeClr val="bg1"/>
                  </a:solidFill>
                  <a:latin typeface="+mj-lt"/>
                </a:rPr>
                <a:t>3</a:t>
              </a:r>
            </a:p>
          </p:txBody>
        </p:sp>
        <p:cxnSp>
          <p:nvCxnSpPr>
            <p:cNvPr id="29" name="Connecteur droit 28">
              <a:extLst>
                <a:ext uri="{FF2B5EF4-FFF2-40B4-BE49-F238E27FC236}">
                  <a16:creationId xmlns:a16="http://schemas.microsoft.com/office/drawing/2014/main" id="{2C88F341-52BA-7647-A7C1-3D427EB78DB8}"/>
                </a:ext>
              </a:extLst>
            </p:cNvPr>
            <p:cNvCxnSpPr/>
            <p:nvPr/>
          </p:nvCxnSpPr>
          <p:spPr>
            <a:xfrm>
              <a:off x="9748434" y="2007030"/>
              <a:ext cx="0" cy="626545"/>
            </a:xfrm>
            <a:prstGeom prst="line">
              <a:avLst/>
            </a:prstGeom>
            <a:ln w="1587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pic>
        <p:nvPicPr>
          <p:cNvPr id="25" name="Image 24">
            <a:extLst>
              <a:ext uri="{FF2B5EF4-FFF2-40B4-BE49-F238E27FC236}">
                <a16:creationId xmlns:a16="http://schemas.microsoft.com/office/drawing/2014/main" id="{7759BA57-BD51-406E-00A8-421B8FA58748}"/>
              </a:ext>
            </a:extLst>
          </p:cNvPr>
          <p:cNvPicPr>
            <a:picLocks noChangeAspect="1"/>
          </p:cNvPicPr>
          <p:nvPr/>
        </p:nvPicPr>
        <p:blipFill rotWithShape="1">
          <a:blip r:embed="rId4"/>
          <a:srcRect l="3852" t="56901" r="7820" b="11332"/>
          <a:stretch/>
        </p:blipFill>
        <p:spPr>
          <a:xfrm>
            <a:off x="0" y="3114702"/>
            <a:ext cx="9128839" cy="1874409"/>
          </a:xfrm>
          <a:prstGeom prst="rect">
            <a:avLst/>
          </a:prstGeom>
        </p:spPr>
      </p:pic>
      <p:sp>
        <p:nvSpPr>
          <p:cNvPr id="27" name="Content Placeholder 1">
            <a:extLst>
              <a:ext uri="{FF2B5EF4-FFF2-40B4-BE49-F238E27FC236}">
                <a16:creationId xmlns:a16="http://schemas.microsoft.com/office/drawing/2014/main" id="{B0E076D4-BFB5-AD30-5E72-DF41C4AD6CAC}"/>
              </a:ext>
            </a:extLst>
          </p:cNvPr>
          <p:cNvSpPr txBox="1">
            <a:spLocks/>
          </p:cNvSpPr>
          <p:nvPr/>
        </p:nvSpPr>
        <p:spPr>
          <a:xfrm>
            <a:off x="550042" y="170353"/>
            <a:ext cx="8229600" cy="546884"/>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chemeClr val="tx1"/>
                </a:solidFill>
                <a:latin typeface="Gill Sans MT" panose="020B0502020104020203" pitchFamily="34" charset="0"/>
              </a:rPr>
              <a:t>Heart Failure</a:t>
            </a:r>
          </a:p>
        </p:txBody>
      </p:sp>
    </p:spTree>
    <p:extLst>
      <p:ext uri="{BB962C8B-B14F-4D97-AF65-F5344CB8AC3E}">
        <p14:creationId xmlns:p14="http://schemas.microsoft.com/office/powerpoint/2010/main" val="367415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1631" y="1696243"/>
            <a:ext cx="1827213" cy="1054100"/>
          </a:xfrm>
          <a:prstGeom prst="rect">
            <a:avLst/>
          </a:prstGeom>
          <a:ln>
            <a:solidFill>
              <a:schemeClr val="tx1"/>
            </a:solidFill>
          </a:ln>
        </p:spPr>
        <p:txBody>
          <a:bodyPr lIns="91440" tIns="45720" rIns="91440" bIns="45720" anchor="ctr">
            <a:noAutofit/>
          </a:bodyPr>
          <a:lstStyle/>
          <a:p>
            <a:r>
              <a:rPr lang="en-CA" sz="2400" dirty="0">
                <a:solidFill>
                  <a:srgbClr val="00B2A9"/>
                </a:solidFill>
              </a:rPr>
              <a:t>HF and LVEF </a:t>
            </a:r>
            <a:br>
              <a:rPr lang="en-CA" sz="2400" dirty="0">
                <a:solidFill>
                  <a:srgbClr val="00B2A9"/>
                </a:solidFill>
              </a:rPr>
            </a:br>
            <a:r>
              <a:rPr lang="en-CA" sz="2400" dirty="0">
                <a:solidFill>
                  <a:srgbClr val="00B2A9"/>
                </a:solidFill>
              </a:rPr>
              <a:t>≤ 40%</a:t>
            </a:r>
          </a:p>
        </p:txBody>
      </p:sp>
      <p:pic>
        <p:nvPicPr>
          <p:cNvPr id="4" name="Content Placeholder 3"/>
          <p:cNvPicPr>
            <a:picLocks noGrp="1" noChangeAspect="1"/>
          </p:cNvPicPr>
          <p:nvPr>
            <p:ph idx="4294967295"/>
          </p:nvPr>
        </p:nvPicPr>
        <p:blipFill>
          <a:blip r:embed="rId2"/>
          <a:stretch>
            <a:fillRect/>
          </a:stretch>
        </p:blipFill>
        <p:spPr>
          <a:xfrm>
            <a:off x="2323640" y="0"/>
            <a:ext cx="4496720" cy="4446587"/>
          </a:xfrm>
          <a:prstGeom prst="rect">
            <a:avLst/>
          </a:prstGeom>
        </p:spPr>
      </p:pic>
      <p:sp>
        <p:nvSpPr>
          <p:cNvPr id="5" name="TextBox 4"/>
          <p:cNvSpPr txBox="1"/>
          <p:nvPr/>
        </p:nvSpPr>
        <p:spPr>
          <a:xfrm>
            <a:off x="417386" y="4772473"/>
            <a:ext cx="3294366" cy="230832"/>
          </a:xfrm>
          <a:prstGeom prst="rect">
            <a:avLst/>
          </a:prstGeom>
          <a:noFill/>
        </p:spPr>
        <p:txBody>
          <a:bodyPr wrap="square" rtlCol="0">
            <a:spAutoFit/>
          </a:bodyPr>
          <a:lstStyle/>
          <a:p>
            <a:r>
              <a:rPr lang="en-CA" sz="900" dirty="0">
                <a:latin typeface="Gill Sans MT" panose="020B0502020104020203" pitchFamily="34" charset="0"/>
              </a:rPr>
              <a:t>Mancini et al. Can J </a:t>
            </a:r>
            <a:r>
              <a:rPr lang="en-CA" sz="900" dirty="0" err="1">
                <a:latin typeface="Gill Sans MT" panose="020B0502020104020203" pitchFamily="34" charset="0"/>
              </a:rPr>
              <a:t>Cardiol</a:t>
            </a:r>
            <a:r>
              <a:rPr lang="en-CA" sz="900" dirty="0">
                <a:latin typeface="Gill Sans MT" panose="020B0502020104020203" pitchFamily="34" charset="0"/>
              </a:rPr>
              <a:t> 2022;38:1153-67</a:t>
            </a:r>
          </a:p>
        </p:txBody>
      </p:sp>
    </p:spTree>
    <p:extLst>
      <p:ext uri="{BB962C8B-B14F-4D97-AF65-F5344CB8AC3E}">
        <p14:creationId xmlns:p14="http://schemas.microsoft.com/office/powerpoint/2010/main" val="317288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34442-6BFF-485E-85A6-21CFD8EAA87A}"/>
              </a:ext>
            </a:extLst>
          </p:cNvPr>
          <p:cNvSpPr/>
          <p:nvPr/>
        </p:nvSpPr>
        <p:spPr>
          <a:xfrm>
            <a:off x="528794" y="776868"/>
            <a:ext cx="8086410" cy="768800"/>
          </a:xfrm>
          <a:prstGeom prst="rect">
            <a:avLst/>
          </a:prstGeom>
        </p:spPr>
        <p:txBody>
          <a:bodyPr wrap="square" lIns="68580" tIns="34290" rIns="68580" bIns="34290" anchor="t">
            <a:spAutoFit/>
          </a:bodyPr>
          <a:lstStyle/>
          <a:p>
            <a:pPr algn="ctr">
              <a:lnSpc>
                <a:spcPct val="120000"/>
              </a:lnSpc>
            </a:pPr>
            <a:r>
              <a:rPr lang="en-US" sz="1500" b="1" dirty="0">
                <a:solidFill>
                  <a:schemeClr val="bg1"/>
                </a:solidFill>
                <a:latin typeface="Gill Sans MT" panose="020B0502020104020203" pitchFamily="34" charset="0"/>
              </a:rPr>
              <a:t>© Canadian Cardiovascular Society. 2022. All rights reserved. </a:t>
            </a:r>
          </a:p>
          <a:p>
            <a:pPr algn="ctr">
              <a:lnSpc>
                <a:spcPct val="120000"/>
              </a:lnSpc>
            </a:pPr>
            <a:r>
              <a:rPr lang="en-US" sz="1200" dirty="0">
                <a:solidFill>
                  <a:schemeClr val="bg1"/>
                </a:solidFill>
                <a:latin typeface="Gill Sans MT" panose="020B0502020104020203" pitchFamily="34" charset="0"/>
              </a:rPr>
              <a:t>Distribution, transmission or republication is strictly prohibited without the prior written permission of the Canadian Cardiovascular Society.</a:t>
            </a:r>
          </a:p>
        </p:txBody>
      </p:sp>
      <p:sp>
        <p:nvSpPr>
          <p:cNvPr id="6" name="Content Placeholder 6">
            <a:extLst>
              <a:ext uri="{FF2B5EF4-FFF2-40B4-BE49-F238E27FC236}">
                <a16:creationId xmlns:a16="http://schemas.microsoft.com/office/drawing/2014/main" id="{F3F32212-C129-4EF2-9210-F53720CBEE45}"/>
              </a:ext>
            </a:extLst>
          </p:cNvPr>
          <p:cNvSpPr txBox="1">
            <a:spLocks/>
          </p:cNvSpPr>
          <p:nvPr/>
        </p:nvSpPr>
        <p:spPr bwMode="auto">
          <a:xfrm>
            <a:off x="628651" y="2137798"/>
            <a:ext cx="7886699" cy="20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350"/>
              </a:spcBef>
            </a:pPr>
            <a:r>
              <a:rPr lang="en-US" altLang="en-US" sz="1200" kern="0" dirty="0">
                <a:solidFill>
                  <a:schemeClr val="bg1"/>
                </a:solidFill>
                <a:latin typeface="Gill Sans MT" panose="020B0502020104020203" pitchFamily="34" charset="0"/>
              </a:rPr>
              <a:t>For medical institution internal education or training (i.e. grand rounds, medical college/classroom education, etc.), kindly consider and implement the following:</a:t>
            </a:r>
          </a:p>
          <a:p>
            <a:pPr lvl="1" eaLnBrk="1" hangingPunct="1"/>
            <a:r>
              <a:rPr lang="en-US" altLang="en-US" sz="900" kern="0" dirty="0">
                <a:solidFill>
                  <a:schemeClr val="bg1"/>
                </a:solidFill>
                <a:latin typeface="Gill Sans MT" panose="020B0502020104020203" pitchFamily="34" charset="0"/>
              </a:rPr>
              <a:t>Include the citation for the Canadian Journal of Cardiology</a:t>
            </a:r>
          </a:p>
          <a:p>
            <a:pPr lvl="1" eaLnBrk="1" hangingPunct="1"/>
            <a:r>
              <a:rPr lang="en-US" altLang="en-US" sz="900" kern="0" dirty="0">
                <a:solidFill>
                  <a:schemeClr val="bg1"/>
                </a:solidFill>
                <a:latin typeface="Gill Sans MT" panose="020B0502020104020203" pitchFamily="34" charset="0"/>
              </a:rPr>
              <a:t>Add ‘Reproduced with permission from the Canadian Cardiovascular Society. [insert year].’</a:t>
            </a:r>
          </a:p>
          <a:p>
            <a:pPr lvl="1" eaLnBrk="1" hangingPunct="1"/>
            <a:r>
              <a:rPr lang="en-US" altLang="en-US" sz="900" kern="0" dirty="0">
                <a:solidFill>
                  <a:schemeClr val="bg1"/>
                </a:solidFill>
                <a:latin typeface="Gill Sans MT" panose="020B0502020104020203" pitchFamily="34" charset="0"/>
              </a:rPr>
              <a:t>Avoid use of CCS logos or trademarks on slides, tools or publications that are not the property of the CCS</a:t>
            </a:r>
          </a:p>
          <a:p>
            <a:pPr lvl="1" eaLnBrk="1" hangingPunct="1"/>
            <a:r>
              <a:rPr lang="en-US" altLang="en-US" sz="900" kern="0" dirty="0">
                <a:solidFill>
                  <a:schemeClr val="bg1"/>
                </a:solidFill>
                <a:latin typeface="Gill Sans MT" panose="020B0502020104020203" pitchFamily="34" charset="0"/>
              </a:rPr>
              <a:t>Do not modify the slide content and, the layout and CCS branding on the Guideline-related slides</a:t>
            </a:r>
          </a:p>
          <a:p>
            <a:pPr lvl="1" eaLnBrk="1" hangingPunct="1"/>
            <a:r>
              <a:rPr lang="en-US" altLang="en-US" sz="900" kern="0" dirty="0">
                <a:solidFill>
                  <a:schemeClr val="bg1"/>
                </a:solidFill>
                <a:latin typeface="Gill Sans MT" panose="020B0502020104020203" pitchFamily="34" charset="0"/>
              </a:rPr>
              <a:t>Guideline recommendations must be reproduced exactly as published </a:t>
            </a:r>
          </a:p>
          <a:p>
            <a:pPr eaLnBrk="1" hangingPunct="1">
              <a:spcBef>
                <a:spcPts val="1350"/>
              </a:spcBef>
            </a:pPr>
            <a:r>
              <a:rPr lang="en-US" altLang="en-US" sz="1200" kern="0" dirty="0">
                <a:solidFill>
                  <a:schemeClr val="bg1"/>
                </a:solidFill>
                <a:latin typeface="Gill Sans MT" panose="020B0502020104020203" pitchFamily="34" charset="0"/>
              </a:rPr>
              <a:t>For an industry supported or involved program, permissions are required:</a:t>
            </a:r>
          </a:p>
          <a:p>
            <a:pPr lvl="1" eaLnBrk="1" hangingPunct="1"/>
            <a:r>
              <a:rPr lang="en-US" altLang="en-US" sz="900" kern="0" dirty="0">
                <a:solidFill>
                  <a:schemeClr val="bg1"/>
                </a:solidFill>
                <a:latin typeface="Gill Sans MT" panose="020B0502020104020203" pitchFamily="34" charset="0"/>
              </a:rPr>
              <a:t>If content is published in the Canadian Journal of Cardiology, permissions must be sought through our publisher Elsevier (www.onlinecjc.com)</a:t>
            </a:r>
          </a:p>
          <a:p>
            <a:pPr lvl="1" eaLnBrk="1" hangingPunct="1"/>
            <a:r>
              <a:rPr lang="en-US" altLang="en-US" sz="900" kern="0" dirty="0">
                <a:solidFill>
                  <a:schemeClr val="bg1"/>
                </a:solidFill>
                <a:latin typeface="Gill Sans MT" panose="020B0502020104020203" pitchFamily="34" charset="0"/>
              </a:rPr>
              <a:t>If content is property of the CCS, contact </a:t>
            </a:r>
            <a:r>
              <a:rPr lang="en-US" altLang="en-US" sz="900" kern="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guidelines@ccs.ca</a:t>
            </a:r>
            <a:r>
              <a:rPr lang="en-US" altLang="en-US" sz="900" kern="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117615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1450" y="1570038"/>
            <a:ext cx="1692275" cy="1149350"/>
          </a:xfrm>
          <a:prstGeom prst="rect">
            <a:avLst/>
          </a:prstGeom>
          <a:ln>
            <a:solidFill>
              <a:schemeClr val="tx1"/>
            </a:solidFill>
          </a:ln>
        </p:spPr>
        <p:txBody>
          <a:bodyPr lIns="91440" tIns="45720" rIns="91440" bIns="45720" anchor="ctr">
            <a:noAutofit/>
          </a:bodyPr>
          <a:lstStyle/>
          <a:p>
            <a:r>
              <a:rPr lang="en-CA" sz="2400" dirty="0">
                <a:solidFill>
                  <a:srgbClr val="00B2A9"/>
                </a:solidFill>
              </a:rPr>
              <a:t>HF and LVEF </a:t>
            </a:r>
            <a:br>
              <a:rPr lang="en-CA" sz="2400" dirty="0">
                <a:solidFill>
                  <a:srgbClr val="00B2A9"/>
                </a:solidFill>
              </a:rPr>
            </a:br>
            <a:r>
              <a:rPr lang="en-CA" sz="2400" dirty="0">
                <a:solidFill>
                  <a:srgbClr val="00B2A9"/>
                </a:solidFill>
              </a:rPr>
              <a:t>&gt; 40%</a:t>
            </a:r>
          </a:p>
        </p:txBody>
      </p:sp>
      <p:pic>
        <p:nvPicPr>
          <p:cNvPr id="4" name="Content Placeholder 3"/>
          <p:cNvPicPr>
            <a:picLocks noGrp="1" noChangeAspect="1"/>
          </p:cNvPicPr>
          <p:nvPr>
            <p:ph idx="4294967295"/>
          </p:nvPr>
        </p:nvPicPr>
        <p:blipFill>
          <a:blip r:embed="rId2"/>
          <a:stretch>
            <a:fillRect/>
          </a:stretch>
        </p:blipFill>
        <p:spPr>
          <a:xfrm>
            <a:off x="2006451" y="225425"/>
            <a:ext cx="5131097" cy="4189412"/>
          </a:xfrm>
          <a:prstGeom prst="rect">
            <a:avLst/>
          </a:prstGeom>
        </p:spPr>
      </p:pic>
      <p:sp>
        <p:nvSpPr>
          <p:cNvPr id="6" name="TextBox 5">
            <a:extLst>
              <a:ext uri="{FF2B5EF4-FFF2-40B4-BE49-F238E27FC236}">
                <a16:creationId xmlns:a16="http://schemas.microsoft.com/office/drawing/2014/main" id="{6B7C1A9A-0960-C1B4-FEE4-DE45721E59C0}"/>
              </a:ext>
            </a:extLst>
          </p:cNvPr>
          <p:cNvSpPr txBox="1"/>
          <p:nvPr/>
        </p:nvSpPr>
        <p:spPr>
          <a:xfrm>
            <a:off x="417386" y="4772473"/>
            <a:ext cx="3294366" cy="230832"/>
          </a:xfrm>
          <a:prstGeom prst="rect">
            <a:avLst/>
          </a:prstGeom>
          <a:noFill/>
        </p:spPr>
        <p:txBody>
          <a:bodyPr wrap="square" rtlCol="0">
            <a:spAutoFit/>
          </a:bodyPr>
          <a:lstStyle/>
          <a:p>
            <a:r>
              <a:rPr lang="en-CA" sz="900" dirty="0">
                <a:latin typeface="Gill Sans MT" panose="020B0502020104020203" pitchFamily="34" charset="0"/>
              </a:rPr>
              <a:t>Mancini et al. Can J </a:t>
            </a:r>
            <a:r>
              <a:rPr lang="en-CA" sz="900" dirty="0" err="1">
                <a:latin typeface="Gill Sans MT" panose="020B0502020104020203" pitchFamily="34" charset="0"/>
              </a:rPr>
              <a:t>Cardiol</a:t>
            </a:r>
            <a:r>
              <a:rPr lang="en-CA" sz="900" dirty="0">
                <a:latin typeface="Gill Sans MT" panose="020B0502020104020203" pitchFamily="34" charset="0"/>
              </a:rPr>
              <a:t> 2022;38:1153-67</a:t>
            </a:r>
          </a:p>
        </p:txBody>
      </p:sp>
    </p:spTree>
    <p:extLst>
      <p:ext uri="{BB962C8B-B14F-4D97-AF65-F5344CB8AC3E}">
        <p14:creationId xmlns:p14="http://schemas.microsoft.com/office/powerpoint/2010/main" val="2164375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0A8C33D-7278-9D3E-7A71-25C9C4D6B771}"/>
              </a:ext>
            </a:extLst>
          </p:cNvPr>
          <p:cNvSpPr>
            <a:spLocks noGrp="1"/>
          </p:cNvSpPr>
          <p:nvPr>
            <p:ph idx="1"/>
          </p:nvPr>
        </p:nvSpPr>
        <p:spPr>
          <a:xfrm>
            <a:off x="457200" y="276975"/>
            <a:ext cx="8229600" cy="546884"/>
          </a:xfrm>
        </p:spPr>
        <p:txBody>
          <a:bodyPr/>
          <a:lstStyle/>
          <a:p>
            <a:r>
              <a:rPr lang="en-US" sz="2400" dirty="0"/>
              <a:t>DELIVER Study Design</a:t>
            </a:r>
          </a:p>
        </p:txBody>
      </p:sp>
      <p:grpSp>
        <p:nvGrpSpPr>
          <p:cNvPr id="7" name="Group 6">
            <a:extLst>
              <a:ext uri="{FF2B5EF4-FFF2-40B4-BE49-F238E27FC236}">
                <a16:creationId xmlns:a16="http://schemas.microsoft.com/office/drawing/2014/main" id="{0C7779F8-8360-7D5F-A1A6-DCDFF30F8DB0}"/>
              </a:ext>
            </a:extLst>
          </p:cNvPr>
          <p:cNvGrpSpPr/>
          <p:nvPr/>
        </p:nvGrpSpPr>
        <p:grpSpPr>
          <a:xfrm>
            <a:off x="1060697" y="2594675"/>
            <a:ext cx="6529544" cy="1803128"/>
            <a:chOff x="1414263" y="3529949"/>
            <a:chExt cx="5686295" cy="1668113"/>
          </a:xfrm>
        </p:grpSpPr>
        <p:grpSp>
          <p:nvGrpSpPr>
            <p:cNvPr id="15" name="Group 14">
              <a:extLst>
                <a:ext uri="{FF2B5EF4-FFF2-40B4-BE49-F238E27FC236}">
                  <a16:creationId xmlns:a16="http://schemas.microsoft.com/office/drawing/2014/main" id="{2A54E1A1-6923-4B86-82D7-AE70FBEC6B8A}"/>
                </a:ext>
              </a:extLst>
            </p:cNvPr>
            <p:cNvGrpSpPr/>
            <p:nvPr/>
          </p:nvGrpSpPr>
          <p:grpSpPr>
            <a:xfrm>
              <a:off x="2427612" y="3529949"/>
              <a:ext cx="4575241" cy="703190"/>
              <a:chOff x="4083051" y="2312727"/>
              <a:chExt cx="4712942" cy="937803"/>
            </a:xfrm>
          </p:grpSpPr>
          <p:sp>
            <p:nvSpPr>
              <p:cNvPr id="16" name="Rectangle 15">
                <a:extLst>
                  <a:ext uri="{FF2B5EF4-FFF2-40B4-BE49-F238E27FC236}">
                    <a16:creationId xmlns:a16="http://schemas.microsoft.com/office/drawing/2014/main" id="{9650B02F-1BF5-45DB-A768-B598BF707A47}"/>
                  </a:ext>
                </a:extLst>
              </p:cNvPr>
              <p:cNvSpPr/>
              <p:nvPr/>
            </p:nvSpPr>
            <p:spPr>
              <a:xfrm>
                <a:off x="5746651" y="2312727"/>
                <a:ext cx="1426784" cy="512633"/>
              </a:xfrm>
              <a:prstGeom prst="rect">
                <a:avLst/>
              </a:prstGeom>
            </p:spPr>
            <p:txBody>
              <a:bodyPr wrap="none" anchor="b">
                <a:spAutoFit/>
              </a:bodyPr>
              <a:lstStyle/>
              <a:p>
                <a:pPr algn="ctr" defTabSz="514213" fontAlgn="base">
                  <a:spcAft>
                    <a:spcPct val="0"/>
                  </a:spcAft>
                  <a:defRPr/>
                </a:pPr>
                <a:r>
                  <a:rPr lang="en-US" sz="1050" b="1" kern="0" dirty="0">
                    <a:solidFill>
                      <a:srgbClr val="5E5E5E">
                        <a:lumMod val="50000"/>
                      </a:srgbClr>
                    </a:solidFill>
                    <a:latin typeface="Gill Sans MT" panose="020B0502020104020203" pitchFamily="34" charset="0"/>
                    <a:cs typeface="Arial" panose="020B0604020202020204" pitchFamily="34" charset="0"/>
                  </a:rPr>
                  <a:t>Double-</a:t>
                </a:r>
                <a:r>
                  <a:rPr lang="en-US" sz="1050" b="1" kern="0" dirty="0" err="1">
                    <a:solidFill>
                      <a:srgbClr val="5E5E5E">
                        <a:lumMod val="50000"/>
                      </a:srgbClr>
                    </a:solidFill>
                    <a:latin typeface="Gill Sans MT" panose="020B0502020104020203" pitchFamily="34" charset="0"/>
                    <a:cs typeface="Arial" panose="020B0604020202020204" pitchFamily="34" charset="0"/>
                  </a:rPr>
                  <a:t>insu</a:t>
                </a:r>
                <a:r>
                  <a:rPr lang="en-US" sz="1050" b="1" kern="0" dirty="0">
                    <a:solidFill>
                      <a:srgbClr val="5E5E5E">
                        <a:lumMod val="50000"/>
                      </a:srgbClr>
                    </a:solidFill>
                    <a:latin typeface="Gill Sans MT" panose="020B0502020104020203" pitchFamily="34" charset="0"/>
                    <a:cs typeface="Arial" panose="020B0604020202020204" pitchFamily="34" charset="0"/>
                  </a:rPr>
                  <a:t> </a:t>
                </a:r>
              </a:p>
              <a:p>
                <a:pPr algn="ctr" defTabSz="514213" fontAlgn="base">
                  <a:spcAft>
                    <a:spcPct val="0"/>
                  </a:spcAft>
                  <a:defRPr/>
                </a:pPr>
                <a:r>
                  <a:rPr lang="en-US" sz="1050" b="1" kern="0" dirty="0" err="1">
                    <a:solidFill>
                      <a:srgbClr val="5E5E5E">
                        <a:lumMod val="50000"/>
                      </a:srgbClr>
                    </a:solidFill>
                    <a:latin typeface="Gill Sans MT" panose="020B0502020104020203" pitchFamily="34" charset="0"/>
                    <a:cs typeface="Arial" panose="020B0604020202020204" pitchFamily="34" charset="0"/>
                  </a:rPr>
                  <a:t>Période</a:t>
                </a:r>
                <a:r>
                  <a:rPr lang="en-US" sz="1050" b="1" kern="0" dirty="0">
                    <a:solidFill>
                      <a:srgbClr val="5E5E5E">
                        <a:lumMod val="50000"/>
                      </a:srgbClr>
                    </a:solidFill>
                    <a:latin typeface="Gill Sans MT" panose="020B0502020104020203" pitchFamily="34" charset="0"/>
                    <a:cs typeface="Arial" panose="020B0604020202020204" pitchFamily="34" charset="0"/>
                  </a:rPr>
                  <a:t> de </a:t>
                </a:r>
                <a:r>
                  <a:rPr lang="en-US" sz="1050" b="1" kern="0" dirty="0" err="1">
                    <a:solidFill>
                      <a:srgbClr val="5E5E5E">
                        <a:lumMod val="50000"/>
                      </a:srgbClr>
                    </a:solidFill>
                    <a:latin typeface="Gill Sans MT" panose="020B0502020104020203" pitchFamily="34" charset="0"/>
                    <a:cs typeface="Arial" panose="020B0604020202020204" pitchFamily="34" charset="0"/>
                  </a:rPr>
                  <a:t>traitement</a:t>
                </a:r>
                <a:endParaRPr lang="en-US" sz="1050" b="1" kern="0" dirty="0">
                  <a:solidFill>
                    <a:srgbClr val="5E5E5E">
                      <a:lumMod val="50000"/>
                    </a:srgbClr>
                  </a:solidFill>
                  <a:latin typeface="Gill Sans MT" panose="020B0502020104020203" pitchFamily="34" charset="0"/>
                  <a:cs typeface="Arial" panose="020B0604020202020204" pitchFamily="34" charset="0"/>
                </a:endParaRPr>
              </a:p>
            </p:txBody>
          </p:sp>
          <p:sp>
            <p:nvSpPr>
              <p:cNvPr id="17" name="Left Brace 16">
                <a:extLst>
                  <a:ext uri="{FF2B5EF4-FFF2-40B4-BE49-F238E27FC236}">
                    <a16:creationId xmlns:a16="http://schemas.microsoft.com/office/drawing/2014/main" id="{1895EB5A-171C-4EA6-A682-9EB0D41747C8}"/>
                  </a:ext>
                </a:extLst>
              </p:cNvPr>
              <p:cNvSpPr/>
              <p:nvPr/>
            </p:nvSpPr>
            <p:spPr bwMode="auto">
              <a:xfrm rot="5400000">
                <a:off x="6258902" y="713440"/>
                <a:ext cx="361239" cy="4712942"/>
              </a:xfrm>
              <a:prstGeom prst="leftBrace">
                <a:avLst>
                  <a:gd name="adj1" fmla="val 45248"/>
                  <a:gd name="adj2" fmla="val 50000"/>
                </a:avLst>
              </a:prstGeom>
              <a:noFill/>
              <a:ln w="19050" cap="rnd" cmpd="sng" algn="ctr">
                <a:solidFill>
                  <a:srgbClr val="FFFFFF">
                    <a:lumMod val="85000"/>
                  </a:srgbClr>
                </a:solidFill>
                <a:prstDash val="solid"/>
                <a:round/>
                <a:headEnd type="none" w="med" len="med"/>
                <a:tailEnd type="none" w="med" len="med"/>
              </a:ln>
              <a:effectLst/>
            </p:spPr>
            <p:txBody>
              <a:bodyPr rtlCol="0" anchor="ctr"/>
              <a:lstStyle/>
              <a:p>
                <a:pPr algn="ctr" defTabSz="514213">
                  <a:defRPr/>
                </a:pPr>
                <a:endParaRPr lang="en-GB" sz="1050" kern="0">
                  <a:solidFill>
                    <a:srgbClr val="474749"/>
                  </a:solidFill>
                  <a:latin typeface="Gill Sans MT" panose="020B0502020104020203" pitchFamily="34" charset="0"/>
                  <a:cs typeface="Arial" panose="020B0604020202020204" pitchFamily="34" charset="0"/>
                </a:endParaRPr>
              </a:p>
            </p:txBody>
          </p:sp>
        </p:grpSp>
        <p:sp>
          <p:nvSpPr>
            <p:cNvPr id="22" name="AutoShape 8">
              <a:extLst>
                <a:ext uri="{FF2B5EF4-FFF2-40B4-BE49-F238E27FC236}">
                  <a16:creationId xmlns:a16="http://schemas.microsoft.com/office/drawing/2014/main" id="{73039D55-F12C-4A64-903B-AC48B7025FF7}"/>
                </a:ext>
              </a:extLst>
            </p:cNvPr>
            <p:cNvSpPr>
              <a:spLocks noChangeArrowheads="1"/>
            </p:cNvSpPr>
            <p:nvPr/>
          </p:nvSpPr>
          <p:spPr bwMode="auto">
            <a:xfrm>
              <a:off x="2412972" y="4733826"/>
              <a:ext cx="4687586" cy="464236"/>
            </a:xfrm>
            <a:prstGeom prst="homePlate">
              <a:avLst>
                <a:gd name="adj" fmla="val 23879"/>
              </a:avLst>
            </a:prstGeom>
            <a:solidFill>
              <a:srgbClr val="C00000"/>
            </a:solidFill>
            <a:ln w="9525" algn="ctr">
              <a:noFill/>
              <a:miter lim="800000"/>
              <a:headEnd/>
              <a:tailEnd/>
            </a:ln>
          </p:spPr>
          <p:txBody>
            <a:bodyPr wrap="none" lIns="40491" tIns="0" rIns="40491" bIns="0" anchor="ctr"/>
            <a:lstStyle/>
            <a:p>
              <a:pPr defTabSz="514213" eaLnBrk="0" hangingPunct="0">
                <a:lnSpc>
                  <a:spcPct val="90000"/>
                </a:lnSpc>
                <a:defRPr/>
              </a:pPr>
              <a:r>
                <a:rPr lang="en-US" sz="1350" b="1">
                  <a:solidFill>
                    <a:srgbClr val="FFFFFF"/>
                  </a:solidFill>
                  <a:latin typeface="Gill Sans MT" panose="020B0502020104020203" pitchFamily="34" charset="0"/>
                  <a:ea typeface="Arial Unicode MS" pitchFamily="34" charset="-128"/>
                  <a:cs typeface="Arial" panose="020B0604020202020204" pitchFamily="34" charset="0"/>
                </a:rPr>
                <a:t>Placebo</a:t>
              </a:r>
              <a:endParaRPr lang="en-US" sz="1350" b="1" baseline="30000">
                <a:solidFill>
                  <a:srgbClr val="FFFFFF"/>
                </a:solidFill>
                <a:latin typeface="Gill Sans MT" panose="020B0502020104020203" pitchFamily="34" charset="0"/>
                <a:ea typeface="Arial Unicode MS" pitchFamily="34" charset="-128"/>
                <a:cs typeface="Arial" panose="020B0604020202020204" pitchFamily="34" charset="0"/>
              </a:endParaRPr>
            </a:p>
          </p:txBody>
        </p:sp>
        <p:sp>
          <p:nvSpPr>
            <p:cNvPr id="23" name="AutoShape 9">
              <a:extLst>
                <a:ext uri="{FF2B5EF4-FFF2-40B4-BE49-F238E27FC236}">
                  <a16:creationId xmlns:a16="http://schemas.microsoft.com/office/drawing/2014/main" id="{9FE0C141-0A93-4068-9E91-DA194CAEE601}"/>
                </a:ext>
              </a:extLst>
            </p:cNvPr>
            <p:cNvSpPr>
              <a:spLocks noChangeArrowheads="1"/>
            </p:cNvSpPr>
            <p:nvPr/>
          </p:nvSpPr>
          <p:spPr bwMode="auto">
            <a:xfrm>
              <a:off x="2412972" y="3893201"/>
              <a:ext cx="4687586" cy="464236"/>
            </a:xfrm>
            <a:prstGeom prst="homePlate">
              <a:avLst>
                <a:gd name="adj" fmla="val 22659"/>
              </a:avLst>
            </a:prstGeom>
            <a:solidFill>
              <a:srgbClr val="00B2A9"/>
            </a:solidFill>
            <a:ln w="9525" algn="ctr">
              <a:noFill/>
              <a:miter lim="800000"/>
              <a:headEnd/>
              <a:tailEnd/>
            </a:ln>
          </p:spPr>
          <p:txBody>
            <a:bodyPr wrap="none" lIns="40491" tIns="0" rIns="40491" bIns="0" anchor="ctr"/>
            <a:lstStyle/>
            <a:p>
              <a:pPr defTabSz="514213" eaLnBrk="0" hangingPunct="0">
                <a:defRPr/>
              </a:pPr>
              <a:r>
                <a:rPr lang="en-US" sz="1350" b="1" dirty="0">
                  <a:solidFill>
                    <a:srgbClr val="FFFFFF"/>
                  </a:solidFill>
                  <a:latin typeface="Gill Sans MT" panose="020B0502020104020203" pitchFamily="34" charset="0"/>
                  <a:cs typeface="Arial" panose="020B0604020202020204" pitchFamily="34" charset="0"/>
                </a:rPr>
                <a:t>Dapagliflozin 10mg die</a:t>
              </a:r>
              <a:endParaRPr lang="en-US" sz="1350" b="1" baseline="30000" dirty="0">
                <a:solidFill>
                  <a:srgbClr val="FFFFFF"/>
                </a:solidFill>
                <a:latin typeface="Gill Sans MT" panose="020B0502020104020203" pitchFamily="34" charset="0"/>
                <a:ea typeface="Arial Unicode MS" pitchFamily="34" charset="-128"/>
                <a:cs typeface="Arial" panose="020B0604020202020204" pitchFamily="34" charset="0"/>
              </a:endParaRPr>
            </a:p>
          </p:txBody>
        </p:sp>
        <p:pic>
          <p:nvPicPr>
            <p:cNvPr id="27" name="Graphic 26" descr="Woman">
              <a:extLst>
                <a:ext uri="{FF2B5EF4-FFF2-40B4-BE49-F238E27FC236}">
                  <a16:creationId xmlns:a16="http://schemas.microsoft.com/office/drawing/2014/main" id="{EBDC3534-BD08-453C-BEB6-2B1EA1F280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4263" y="4078933"/>
              <a:ext cx="914400" cy="914400"/>
            </a:xfrm>
            <a:prstGeom prst="rect">
              <a:avLst/>
            </a:prstGeom>
          </p:spPr>
        </p:pic>
        <p:pic>
          <p:nvPicPr>
            <p:cNvPr id="28" name="Graphic 27" descr="Team">
              <a:extLst>
                <a:ext uri="{FF2B5EF4-FFF2-40B4-BE49-F238E27FC236}">
                  <a16:creationId xmlns:a16="http://schemas.microsoft.com/office/drawing/2014/main" id="{D0424A61-C060-4CC2-8117-24426121BF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4263" y="4014867"/>
              <a:ext cx="914400" cy="914400"/>
            </a:xfrm>
            <a:prstGeom prst="rect">
              <a:avLst/>
            </a:prstGeom>
          </p:spPr>
        </p:pic>
      </p:grpSp>
      <p:sp>
        <p:nvSpPr>
          <p:cNvPr id="31" name="Rectangle 30">
            <a:extLst>
              <a:ext uri="{FF2B5EF4-FFF2-40B4-BE49-F238E27FC236}">
                <a16:creationId xmlns:a16="http://schemas.microsoft.com/office/drawing/2014/main" id="{FC2BC9A4-092E-4BB1-B725-27D6D288C8A2}"/>
              </a:ext>
            </a:extLst>
          </p:cNvPr>
          <p:cNvSpPr/>
          <p:nvPr/>
        </p:nvSpPr>
        <p:spPr>
          <a:xfrm>
            <a:off x="1796987" y="1436011"/>
            <a:ext cx="2543743" cy="923330"/>
          </a:xfrm>
          <a:prstGeom prst="rect">
            <a:avLst/>
          </a:prstGeom>
          <a:ln w="25400">
            <a:noFill/>
          </a:ln>
        </p:spPr>
        <p:txBody>
          <a:bodyPr wrap="square" anchor="b">
            <a:spAutoFit/>
          </a:bodyPr>
          <a:lstStyle/>
          <a:p>
            <a:pPr marL="214313" indent="-214313" defTabSz="514213" fontAlgn="base">
              <a:spcAft>
                <a:spcPct val="0"/>
              </a:spcAft>
              <a:buFont typeface="Arial" panose="020B0604020202020204" pitchFamily="34" charset="0"/>
              <a:buChar char="•"/>
              <a:defRPr/>
            </a:pPr>
            <a:r>
              <a:rPr lang="en-US" sz="1350" b="1" kern="0" dirty="0">
                <a:solidFill>
                  <a:srgbClr val="424242"/>
                </a:solidFill>
                <a:latin typeface="Gill Sans MT" panose="020B0502020104020203" pitchFamily="34" charset="0"/>
                <a:cs typeface="Arial" panose="020B0604020202020204" pitchFamily="34" charset="0"/>
              </a:rPr>
              <a:t>Age ≥ 40 years</a:t>
            </a:r>
          </a:p>
          <a:p>
            <a:pPr marL="214313" indent="-214313" defTabSz="514213" fontAlgn="base">
              <a:spcAft>
                <a:spcPct val="0"/>
              </a:spcAft>
              <a:buFont typeface="Arial" panose="020B0604020202020204" pitchFamily="34" charset="0"/>
              <a:buChar char="•"/>
              <a:defRPr/>
            </a:pPr>
            <a:r>
              <a:rPr lang="en-US" sz="1350" b="1" kern="0" dirty="0">
                <a:solidFill>
                  <a:srgbClr val="424242"/>
                </a:solidFill>
                <a:latin typeface="Gill Sans MT" panose="020B0502020104020203" pitchFamily="34" charset="0"/>
                <a:cs typeface="Arial" panose="020B0604020202020204" pitchFamily="34" charset="0"/>
              </a:rPr>
              <a:t>NYHA class II-IV</a:t>
            </a:r>
          </a:p>
          <a:p>
            <a:pPr marL="214313" indent="-214313" defTabSz="514213" fontAlgn="base">
              <a:spcAft>
                <a:spcPct val="0"/>
              </a:spcAft>
              <a:buFont typeface="Arial" panose="020B0604020202020204" pitchFamily="34" charset="0"/>
              <a:buChar char="•"/>
              <a:defRPr/>
            </a:pPr>
            <a:r>
              <a:rPr lang="en-US" sz="1350" b="1" kern="0" dirty="0">
                <a:solidFill>
                  <a:srgbClr val="424242"/>
                </a:solidFill>
                <a:latin typeface="Gill Sans MT" panose="020B0502020104020203" pitchFamily="34" charset="0"/>
                <a:cs typeface="Arial" panose="020B0604020202020204" pitchFamily="34" charset="0"/>
              </a:rPr>
              <a:t>LVEF &gt; 40% (including improved EF)</a:t>
            </a:r>
          </a:p>
        </p:txBody>
      </p:sp>
      <p:sp>
        <p:nvSpPr>
          <p:cNvPr id="4" name="TextBox 3">
            <a:extLst>
              <a:ext uri="{FF2B5EF4-FFF2-40B4-BE49-F238E27FC236}">
                <a16:creationId xmlns:a16="http://schemas.microsoft.com/office/drawing/2014/main" id="{9D91C73D-B702-B4BC-400A-3A7779305CF7}"/>
              </a:ext>
            </a:extLst>
          </p:cNvPr>
          <p:cNvSpPr txBox="1"/>
          <p:nvPr/>
        </p:nvSpPr>
        <p:spPr>
          <a:xfrm>
            <a:off x="457200" y="4751109"/>
            <a:ext cx="1871025" cy="230832"/>
          </a:xfrm>
          <a:prstGeom prst="rect">
            <a:avLst/>
          </a:prstGeom>
          <a:noFill/>
        </p:spPr>
        <p:txBody>
          <a:bodyPr wrap="none" rtlCol="0">
            <a:spAutoFit/>
          </a:bodyPr>
          <a:lstStyle/>
          <a:p>
            <a:pPr defTabSz="685800">
              <a:defRPr/>
            </a:pPr>
            <a:r>
              <a:rPr lang="en-US" sz="900" dirty="0">
                <a:latin typeface="Gill Sans MT" panose="020B0502020104020203" pitchFamily="34" charset="0"/>
              </a:rPr>
              <a:t>Solomon et al. </a:t>
            </a:r>
            <a:r>
              <a:rPr lang="en-US" sz="900" dirty="0" err="1">
                <a:latin typeface="Gill Sans MT" panose="020B0502020104020203" pitchFamily="34" charset="0"/>
              </a:rPr>
              <a:t>Eur</a:t>
            </a:r>
            <a:r>
              <a:rPr lang="en-US" sz="900" dirty="0">
                <a:latin typeface="Gill Sans MT" panose="020B0502020104020203" pitchFamily="34" charset="0"/>
              </a:rPr>
              <a:t> J Heart Fail 2021</a:t>
            </a:r>
          </a:p>
        </p:txBody>
      </p:sp>
      <p:sp>
        <p:nvSpPr>
          <p:cNvPr id="8" name="TextBox 7">
            <a:extLst>
              <a:ext uri="{FF2B5EF4-FFF2-40B4-BE49-F238E27FC236}">
                <a16:creationId xmlns:a16="http://schemas.microsoft.com/office/drawing/2014/main" id="{35005CF0-17A4-AA4B-B853-D7E946EE2C3F}"/>
              </a:ext>
            </a:extLst>
          </p:cNvPr>
          <p:cNvSpPr txBox="1"/>
          <p:nvPr/>
        </p:nvSpPr>
        <p:spPr>
          <a:xfrm>
            <a:off x="4340730" y="1390659"/>
            <a:ext cx="3249511" cy="1084912"/>
          </a:xfrm>
          <a:prstGeom prst="rect">
            <a:avLst/>
          </a:prstGeom>
          <a:noFill/>
        </p:spPr>
        <p:txBody>
          <a:bodyPr wrap="square">
            <a:spAutoFit/>
          </a:bodyPr>
          <a:lstStyle/>
          <a:p>
            <a:pPr marL="214313" indent="-214313" defTabSz="514213" fontAlgn="base">
              <a:spcAft>
                <a:spcPct val="0"/>
              </a:spcAft>
              <a:buFont typeface="Arial" panose="020B0604020202020204" pitchFamily="34" charset="0"/>
              <a:buChar char="•"/>
              <a:defRPr/>
            </a:pPr>
            <a:r>
              <a:rPr lang="en-US" sz="1350" b="1" kern="0" dirty="0">
                <a:solidFill>
                  <a:srgbClr val="424242"/>
                </a:solidFill>
                <a:latin typeface="Gill Sans MT" panose="020B0502020104020203" pitchFamily="34" charset="0"/>
                <a:cs typeface="Arial" panose="020B0604020202020204" pitchFamily="34" charset="0"/>
              </a:rPr>
              <a:t>Evidence of structural heart disease (LVH or LA dilatation) </a:t>
            </a:r>
            <a:r>
              <a:rPr lang="en-US" sz="1350" b="1" kern="0" dirty="0" err="1">
                <a:solidFill>
                  <a:srgbClr val="424242"/>
                </a:solidFill>
                <a:latin typeface="Gill Sans MT" panose="020B0502020104020203" pitchFamily="34" charset="0"/>
                <a:cs typeface="Arial" panose="020B0604020202020204" pitchFamily="34" charset="0"/>
              </a:rPr>
              <a:t>Elevatated</a:t>
            </a:r>
            <a:r>
              <a:rPr lang="en-US" sz="1350" b="1" kern="0" dirty="0">
                <a:solidFill>
                  <a:srgbClr val="424242"/>
                </a:solidFill>
                <a:latin typeface="Gill Sans MT" panose="020B0502020104020203" pitchFamily="34" charset="0"/>
                <a:cs typeface="Arial" panose="020B0604020202020204" pitchFamily="34" charset="0"/>
              </a:rPr>
              <a:t> NP levels </a:t>
            </a:r>
            <a:r>
              <a:rPr lang="en-US" sz="1050" b="1" kern="0" dirty="0">
                <a:solidFill>
                  <a:srgbClr val="424242"/>
                </a:solidFill>
                <a:latin typeface="Gill Sans MT" panose="020B0502020104020203" pitchFamily="34" charset="0"/>
                <a:cs typeface="Arial" panose="020B0604020202020204" pitchFamily="34" charset="0"/>
              </a:rPr>
              <a:t>(</a:t>
            </a:r>
            <a:r>
              <a:rPr lang="en-US" sz="1050" b="1" kern="0" dirty="0" err="1">
                <a:solidFill>
                  <a:srgbClr val="424242"/>
                </a:solidFill>
                <a:latin typeface="Gill Sans MT" panose="020B0502020104020203" pitchFamily="34" charset="0"/>
                <a:cs typeface="Arial" panose="020B0604020202020204" pitchFamily="34" charset="0"/>
              </a:rPr>
              <a:t>NTproBNP</a:t>
            </a:r>
            <a:r>
              <a:rPr lang="en-US" sz="1050" b="1" kern="0" dirty="0">
                <a:solidFill>
                  <a:srgbClr val="424242"/>
                </a:solidFill>
                <a:latin typeface="Gill Sans MT" panose="020B0502020104020203" pitchFamily="34" charset="0"/>
                <a:cs typeface="Arial" panose="020B0604020202020204" pitchFamily="34" charset="0"/>
              </a:rPr>
              <a:t> &gt; 300 </a:t>
            </a:r>
            <a:r>
              <a:rPr lang="en-US" sz="1050" b="1" kern="0" dirty="0" err="1">
                <a:solidFill>
                  <a:srgbClr val="424242"/>
                </a:solidFill>
                <a:latin typeface="Gill Sans MT" panose="020B0502020104020203" pitchFamily="34" charset="0"/>
                <a:cs typeface="Arial" panose="020B0604020202020204" pitchFamily="34" charset="0"/>
              </a:rPr>
              <a:t>pg</a:t>
            </a:r>
            <a:r>
              <a:rPr lang="en-US" sz="1050" b="1" kern="0" dirty="0">
                <a:solidFill>
                  <a:srgbClr val="424242"/>
                </a:solidFill>
                <a:latin typeface="Gill Sans MT" panose="020B0502020104020203" pitchFamily="34" charset="0"/>
                <a:cs typeface="Arial" panose="020B0604020202020204" pitchFamily="34" charset="0"/>
              </a:rPr>
              <a:t>/ml or 600 </a:t>
            </a:r>
            <a:r>
              <a:rPr lang="en-US" sz="1050" b="1" kern="0" dirty="0" err="1">
                <a:solidFill>
                  <a:srgbClr val="424242"/>
                </a:solidFill>
                <a:latin typeface="Gill Sans MT" panose="020B0502020104020203" pitchFamily="34" charset="0"/>
                <a:cs typeface="Arial" panose="020B0604020202020204" pitchFamily="34" charset="0"/>
              </a:rPr>
              <a:t>pg</a:t>
            </a:r>
            <a:r>
              <a:rPr lang="en-US" sz="1050" b="1" kern="0" dirty="0">
                <a:solidFill>
                  <a:srgbClr val="424242"/>
                </a:solidFill>
                <a:latin typeface="Gill Sans MT" panose="020B0502020104020203" pitchFamily="34" charset="0"/>
                <a:cs typeface="Arial" panose="020B0604020202020204" pitchFamily="34" charset="0"/>
              </a:rPr>
              <a:t>/ml in AFF)</a:t>
            </a:r>
          </a:p>
          <a:p>
            <a:pPr marL="214313" indent="-214313" defTabSz="514213" fontAlgn="base">
              <a:spcAft>
                <a:spcPct val="0"/>
              </a:spcAft>
              <a:buFont typeface="Arial" panose="020B0604020202020204" pitchFamily="34" charset="0"/>
              <a:buChar char="•"/>
              <a:defRPr/>
            </a:pPr>
            <a:r>
              <a:rPr lang="en-US" sz="1350" b="1" kern="0" dirty="0">
                <a:solidFill>
                  <a:srgbClr val="424242"/>
                </a:solidFill>
                <a:latin typeface="Gill Sans MT" panose="020B0502020104020203" pitchFamily="34" charset="0"/>
                <a:cs typeface="Arial" panose="020B0604020202020204" pitchFamily="34" charset="0"/>
              </a:rPr>
              <a:t>Ambulatory or hospitalized for HF</a:t>
            </a:r>
          </a:p>
        </p:txBody>
      </p:sp>
      <p:sp>
        <p:nvSpPr>
          <p:cNvPr id="10" name="TextBox 9">
            <a:extLst>
              <a:ext uri="{FF2B5EF4-FFF2-40B4-BE49-F238E27FC236}">
                <a16:creationId xmlns:a16="http://schemas.microsoft.com/office/drawing/2014/main" id="{5BF0179C-FE4E-FC62-FCDB-788BA4552F16}"/>
              </a:ext>
            </a:extLst>
          </p:cNvPr>
          <p:cNvSpPr txBox="1"/>
          <p:nvPr/>
        </p:nvSpPr>
        <p:spPr>
          <a:xfrm>
            <a:off x="3588878" y="1054346"/>
            <a:ext cx="1966244" cy="300082"/>
          </a:xfrm>
          <a:prstGeom prst="rect">
            <a:avLst/>
          </a:prstGeom>
          <a:noFill/>
        </p:spPr>
        <p:txBody>
          <a:bodyPr wrap="square">
            <a:spAutoFit/>
          </a:bodyPr>
          <a:lstStyle/>
          <a:p>
            <a:pPr defTabSz="514213" fontAlgn="base">
              <a:spcAft>
                <a:spcPct val="0"/>
              </a:spcAft>
              <a:defRPr/>
            </a:pPr>
            <a:r>
              <a:rPr lang="en-US" sz="1350" b="1" u="sng" kern="0" dirty="0">
                <a:solidFill>
                  <a:srgbClr val="424242"/>
                </a:solidFill>
                <a:latin typeface="Gill Sans MT" panose="020B0502020104020203" pitchFamily="34" charset="0"/>
                <a:cs typeface="Arial" panose="020B0604020202020204" pitchFamily="34" charset="0"/>
              </a:rPr>
              <a:t>Eligibility Criteria</a:t>
            </a:r>
          </a:p>
        </p:txBody>
      </p:sp>
      <p:sp>
        <p:nvSpPr>
          <p:cNvPr id="11" name="Rectangle 10">
            <a:extLst>
              <a:ext uri="{FF2B5EF4-FFF2-40B4-BE49-F238E27FC236}">
                <a16:creationId xmlns:a16="http://schemas.microsoft.com/office/drawing/2014/main" id="{48AE0AF4-BE0F-0BF5-00A4-0B8955E85B32}"/>
              </a:ext>
            </a:extLst>
          </p:cNvPr>
          <p:cNvSpPr/>
          <p:nvPr/>
        </p:nvSpPr>
        <p:spPr>
          <a:xfrm>
            <a:off x="1060697" y="1032136"/>
            <a:ext cx="7197478" cy="1555378"/>
          </a:xfrm>
          <a:prstGeom prst="rect">
            <a:avLst/>
          </a:prstGeom>
          <a:no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Gill Sans MT" panose="020B0502020104020203" pitchFamily="34" charset="0"/>
            </a:endParaRPr>
          </a:p>
        </p:txBody>
      </p:sp>
      <p:sp>
        <p:nvSpPr>
          <p:cNvPr id="3" name="TextBox 2">
            <a:extLst>
              <a:ext uri="{FF2B5EF4-FFF2-40B4-BE49-F238E27FC236}">
                <a16:creationId xmlns:a16="http://schemas.microsoft.com/office/drawing/2014/main" id="{6362E632-425D-9D08-977E-5403FDFD2F00}"/>
              </a:ext>
            </a:extLst>
          </p:cNvPr>
          <p:cNvSpPr txBox="1"/>
          <p:nvPr/>
        </p:nvSpPr>
        <p:spPr>
          <a:xfrm>
            <a:off x="5060886" y="3562536"/>
            <a:ext cx="2831031" cy="300082"/>
          </a:xfrm>
          <a:prstGeom prst="rect">
            <a:avLst/>
          </a:prstGeom>
          <a:noFill/>
        </p:spPr>
        <p:txBody>
          <a:bodyPr wrap="none" rtlCol="0">
            <a:spAutoFit/>
          </a:bodyPr>
          <a:lstStyle/>
          <a:p>
            <a:pPr defTabSz="685800">
              <a:defRPr/>
            </a:pPr>
            <a:r>
              <a:rPr lang="en-US" sz="1350" dirty="0">
                <a:solidFill>
                  <a:srgbClr val="424242"/>
                </a:solidFill>
                <a:latin typeface="Gill Sans MT" panose="020B0502020104020203" pitchFamily="34" charset="0"/>
              </a:rPr>
              <a:t>Event Driven (1117 estimated events)</a:t>
            </a:r>
          </a:p>
        </p:txBody>
      </p:sp>
    </p:spTree>
    <p:extLst>
      <p:ext uri="{BB962C8B-B14F-4D97-AF65-F5344CB8AC3E}">
        <p14:creationId xmlns:p14="http://schemas.microsoft.com/office/powerpoint/2010/main" val="2683387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25744" y="3001022"/>
            <a:ext cx="472916" cy="136576"/>
          </a:xfrm>
          <a:prstGeom prst="rect">
            <a:avLst/>
          </a:prstGeom>
        </p:spPr>
        <p:txBody>
          <a:bodyPr vert="horz" wrap="square" lIns="0" tIns="9525" rIns="0" bIns="0" rtlCol="0">
            <a:spAutoFit/>
          </a:bodyPr>
          <a:lstStyle/>
          <a:p>
            <a:pPr marL="9525" hangingPunct="0">
              <a:spcBef>
                <a:spcPts val="75"/>
              </a:spcBef>
            </a:pPr>
            <a:r>
              <a:rPr sz="825" b="1" kern="0" spc="-8" dirty="0">
                <a:solidFill>
                  <a:srgbClr val="000000"/>
                </a:solidFill>
                <a:latin typeface="Gill Sans MT" panose="020B0502020104020203" pitchFamily="34" charset="0"/>
                <a:ea typeface="+mj-ea"/>
                <a:cs typeface="Arial"/>
                <a:sym typeface="Calibri"/>
              </a:rPr>
              <a:t>DELIVER</a:t>
            </a:r>
            <a:endParaRPr sz="825" kern="0">
              <a:solidFill>
                <a:srgbClr val="000000"/>
              </a:solidFill>
              <a:latin typeface="Gill Sans MT" panose="020B0502020104020203" pitchFamily="34" charset="0"/>
              <a:ea typeface="+mj-ea"/>
              <a:cs typeface="Arial"/>
              <a:sym typeface="Calibri"/>
            </a:endParaRPr>
          </a:p>
        </p:txBody>
      </p:sp>
      <p:sp>
        <p:nvSpPr>
          <p:cNvPr id="3" name="object 3"/>
          <p:cNvSpPr txBox="1"/>
          <p:nvPr/>
        </p:nvSpPr>
        <p:spPr>
          <a:xfrm>
            <a:off x="4625744" y="3217749"/>
            <a:ext cx="1091089" cy="136576"/>
          </a:xfrm>
          <a:prstGeom prst="rect">
            <a:avLst/>
          </a:prstGeom>
        </p:spPr>
        <p:txBody>
          <a:bodyPr vert="horz" wrap="square" lIns="0" tIns="9525" rIns="0" bIns="0" rtlCol="0">
            <a:spAutoFit/>
          </a:bodyPr>
          <a:lstStyle/>
          <a:p>
            <a:pPr marL="9525" hangingPunct="0">
              <a:spcBef>
                <a:spcPts val="75"/>
              </a:spcBef>
            </a:pPr>
            <a:r>
              <a:rPr sz="825" b="1" kern="0" spc="-8" dirty="0">
                <a:solidFill>
                  <a:srgbClr val="000000"/>
                </a:solidFill>
                <a:latin typeface="Gill Sans MT" panose="020B0502020104020203" pitchFamily="34" charset="0"/>
                <a:ea typeface="+mj-ea"/>
                <a:cs typeface="Arial"/>
                <a:sym typeface="Calibri"/>
              </a:rPr>
              <a:t>EMPEROR-Preserved</a:t>
            </a:r>
            <a:endParaRPr sz="825" kern="0">
              <a:solidFill>
                <a:srgbClr val="000000"/>
              </a:solidFill>
              <a:latin typeface="Gill Sans MT" panose="020B0502020104020203" pitchFamily="34" charset="0"/>
              <a:ea typeface="+mj-ea"/>
              <a:cs typeface="Arial"/>
              <a:sym typeface="Calibri"/>
            </a:endParaRPr>
          </a:p>
        </p:txBody>
      </p:sp>
      <p:sp>
        <p:nvSpPr>
          <p:cNvPr id="4" name="object 4"/>
          <p:cNvSpPr txBox="1"/>
          <p:nvPr/>
        </p:nvSpPr>
        <p:spPr>
          <a:xfrm>
            <a:off x="4636364" y="3474960"/>
            <a:ext cx="375285" cy="136576"/>
          </a:xfrm>
          <a:prstGeom prst="rect">
            <a:avLst/>
          </a:prstGeom>
        </p:spPr>
        <p:txBody>
          <a:bodyPr vert="horz" wrap="square" lIns="0" tIns="9525" rIns="0" bIns="0" rtlCol="0">
            <a:spAutoFit/>
          </a:bodyPr>
          <a:lstStyle/>
          <a:p>
            <a:pPr marL="9525" hangingPunct="0">
              <a:spcBef>
                <a:spcPts val="75"/>
              </a:spcBef>
            </a:pPr>
            <a:r>
              <a:rPr sz="825" b="1" kern="0" spc="-8" dirty="0">
                <a:solidFill>
                  <a:srgbClr val="000000"/>
                </a:solidFill>
                <a:latin typeface="Gill Sans MT" panose="020B0502020104020203" pitchFamily="34" charset="0"/>
                <a:ea typeface="+mj-ea"/>
                <a:cs typeface="Arial"/>
                <a:sym typeface="Calibri"/>
              </a:rPr>
              <a:t>Overall</a:t>
            </a:r>
            <a:endParaRPr sz="825" kern="0">
              <a:solidFill>
                <a:srgbClr val="000000"/>
              </a:solidFill>
              <a:latin typeface="Gill Sans MT" panose="020B0502020104020203" pitchFamily="34" charset="0"/>
              <a:ea typeface="+mj-ea"/>
              <a:cs typeface="Arial"/>
              <a:sym typeface="Calibri"/>
            </a:endParaRPr>
          </a:p>
        </p:txBody>
      </p:sp>
      <p:sp>
        <p:nvSpPr>
          <p:cNvPr id="5" name="object 5"/>
          <p:cNvSpPr txBox="1"/>
          <p:nvPr/>
        </p:nvSpPr>
        <p:spPr>
          <a:xfrm>
            <a:off x="4594679" y="2778860"/>
            <a:ext cx="291941" cy="115416"/>
          </a:xfrm>
          <a:prstGeom prst="rect">
            <a:avLst/>
          </a:prstGeom>
        </p:spPr>
        <p:txBody>
          <a:bodyPr vert="horz" wrap="square" lIns="0" tIns="0" rIns="0" bIns="0" rtlCol="0">
            <a:spAutoFit/>
          </a:bodyPr>
          <a:lstStyle/>
          <a:p>
            <a:pPr hangingPunct="0">
              <a:lnSpc>
                <a:spcPts val="915"/>
              </a:lnSpc>
            </a:pPr>
            <a:r>
              <a:rPr sz="825" b="1" kern="0" spc="-15" dirty="0">
                <a:solidFill>
                  <a:srgbClr val="000000"/>
                </a:solidFill>
                <a:latin typeface="Gill Sans MT" panose="020B0502020104020203" pitchFamily="34" charset="0"/>
                <a:ea typeface="+mj-ea"/>
                <a:cs typeface="Arial"/>
                <a:sym typeface="Calibri"/>
              </a:rPr>
              <a:t>Study</a:t>
            </a:r>
            <a:endParaRPr sz="825" kern="0">
              <a:solidFill>
                <a:srgbClr val="000000"/>
              </a:solidFill>
              <a:latin typeface="Gill Sans MT" panose="020B0502020104020203" pitchFamily="34" charset="0"/>
              <a:ea typeface="+mj-ea"/>
              <a:cs typeface="Arial"/>
              <a:sym typeface="Calibri"/>
            </a:endParaRPr>
          </a:p>
        </p:txBody>
      </p:sp>
      <p:grpSp>
        <p:nvGrpSpPr>
          <p:cNvPr id="6" name="object 6"/>
          <p:cNvGrpSpPr/>
          <p:nvPr/>
        </p:nvGrpSpPr>
        <p:grpSpPr>
          <a:xfrm>
            <a:off x="6379058" y="3045003"/>
            <a:ext cx="464344" cy="114776"/>
            <a:chOff x="8416290" y="4487957"/>
            <a:chExt cx="619125" cy="153035"/>
          </a:xfrm>
        </p:grpSpPr>
        <p:sp>
          <p:nvSpPr>
            <p:cNvPr id="7" name="object 7"/>
            <p:cNvSpPr/>
            <p:nvPr/>
          </p:nvSpPr>
          <p:spPr>
            <a:xfrm>
              <a:off x="8416290" y="4565142"/>
              <a:ext cx="619125" cy="0"/>
            </a:xfrm>
            <a:custGeom>
              <a:avLst/>
              <a:gdLst/>
              <a:ahLst/>
              <a:cxnLst/>
              <a:rect l="l" t="t" r="r" b="b"/>
              <a:pathLst>
                <a:path w="619125">
                  <a:moveTo>
                    <a:pt x="309372" y="0"/>
                  </a:moveTo>
                  <a:lnTo>
                    <a:pt x="0" y="0"/>
                  </a:lnTo>
                </a:path>
                <a:path w="619125">
                  <a:moveTo>
                    <a:pt x="309372" y="0"/>
                  </a:moveTo>
                  <a:lnTo>
                    <a:pt x="618744" y="0"/>
                  </a:lnTo>
                </a:path>
              </a:pathLst>
            </a:custGeom>
            <a:ln w="25400">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8" name="object 8"/>
            <p:cNvSpPr/>
            <p:nvPr/>
          </p:nvSpPr>
          <p:spPr>
            <a:xfrm>
              <a:off x="8648700" y="4488180"/>
              <a:ext cx="152400" cy="152400"/>
            </a:xfrm>
            <a:custGeom>
              <a:avLst/>
              <a:gdLst/>
              <a:ahLst/>
              <a:cxnLst/>
              <a:rect l="l" t="t" r="r" b="b"/>
              <a:pathLst>
                <a:path w="152400" h="152400">
                  <a:moveTo>
                    <a:pt x="152400" y="0"/>
                  </a:moveTo>
                  <a:lnTo>
                    <a:pt x="0" y="0"/>
                  </a:lnTo>
                  <a:lnTo>
                    <a:pt x="0" y="152400"/>
                  </a:lnTo>
                  <a:lnTo>
                    <a:pt x="152400" y="152400"/>
                  </a:lnTo>
                  <a:lnTo>
                    <a:pt x="152400" y="0"/>
                  </a:lnTo>
                  <a:close/>
                </a:path>
              </a:pathLst>
            </a:custGeom>
            <a:solidFill>
              <a:srgbClr val="1A466E"/>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9" name="object 9"/>
            <p:cNvSpPr/>
            <p:nvPr/>
          </p:nvSpPr>
          <p:spPr>
            <a:xfrm>
              <a:off x="8655558" y="4493514"/>
              <a:ext cx="142240" cy="142240"/>
            </a:xfrm>
            <a:custGeom>
              <a:avLst/>
              <a:gdLst/>
              <a:ahLst/>
              <a:cxnLst/>
              <a:rect l="l" t="t" r="r" b="b"/>
              <a:pathLst>
                <a:path w="142240" h="142239">
                  <a:moveTo>
                    <a:pt x="0" y="0"/>
                  </a:moveTo>
                  <a:lnTo>
                    <a:pt x="141731" y="0"/>
                  </a:lnTo>
                  <a:lnTo>
                    <a:pt x="141731" y="141731"/>
                  </a:lnTo>
                  <a:lnTo>
                    <a:pt x="0" y="141731"/>
                  </a:lnTo>
                  <a:lnTo>
                    <a:pt x="0" y="0"/>
                  </a:lnTo>
                  <a:close/>
                </a:path>
              </a:pathLst>
            </a:custGeom>
            <a:ln w="11112">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grpSp>
        <p:nvGrpSpPr>
          <p:cNvPr id="10" name="object 10"/>
          <p:cNvGrpSpPr/>
          <p:nvPr/>
        </p:nvGrpSpPr>
        <p:grpSpPr>
          <a:xfrm>
            <a:off x="6213322" y="3286176"/>
            <a:ext cx="531495" cy="102394"/>
            <a:chOff x="8195309" y="4809521"/>
            <a:chExt cx="708660" cy="136525"/>
          </a:xfrm>
        </p:grpSpPr>
        <p:sp>
          <p:nvSpPr>
            <p:cNvPr id="11" name="object 11"/>
            <p:cNvSpPr/>
            <p:nvPr/>
          </p:nvSpPr>
          <p:spPr>
            <a:xfrm>
              <a:off x="8195309" y="4877562"/>
              <a:ext cx="708660" cy="0"/>
            </a:xfrm>
            <a:custGeom>
              <a:avLst/>
              <a:gdLst/>
              <a:ahLst/>
              <a:cxnLst/>
              <a:rect l="l" t="t" r="r" b="b"/>
              <a:pathLst>
                <a:path w="708659">
                  <a:moveTo>
                    <a:pt x="353568" y="0"/>
                  </a:moveTo>
                  <a:lnTo>
                    <a:pt x="0" y="0"/>
                  </a:lnTo>
                </a:path>
                <a:path w="708659">
                  <a:moveTo>
                    <a:pt x="353568" y="0"/>
                  </a:moveTo>
                  <a:lnTo>
                    <a:pt x="708660" y="0"/>
                  </a:lnTo>
                </a:path>
              </a:pathLst>
            </a:custGeom>
            <a:ln w="25400">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12" name="object 12"/>
            <p:cNvSpPr/>
            <p:nvPr/>
          </p:nvSpPr>
          <p:spPr>
            <a:xfrm>
              <a:off x="8481059" y="4809744"/>
              <a:ext cx="134620" cy="135890"/>
            </a:xfrm>
            <a:custGeom>
              <a:avLst/>
              <a:gdLst/>
              <a:ahLst/>
              <a:cxnLst/>
              <a:rect l="l" t="t" r="r" b="b"/>
              <a:pathLst>
                <a:path w="134620" h="135889">
                  <a:moveTo>
                    <a:pt x="134111" y="0"/>
                  </a:moveTo>
                  <a:lnTo>
                    <a:pt x="0" y="0"/>
                  </a:lnTo>
                  <a:lnTo>
                    <a:pt x="0" y="135635"/>
                  </a:lnTo>
                  <a:lnTo>
                    <a:pt x="134111" y="135635"/>
                  </a:lnTo>
                  <a:lnTo>
                    <a:pt x="134111" y="0"/>
                  </a:lnTo>
                  <a:close/>
                </a:path>
              </a:pathLst>
            </a:custGeom>
            <a:solidFill>
              <a:srgbClr val="1A466E"/>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13" name="object 13"/>
            <p:cNvSpPr/>
            <p:nvPr/>
          </p:nvSpPr>
          <p:spPr>
            <a:xfrm>
              <a:off x="8487917" y="4815078"/>
              <a:ext cx="123825" cy="125095"/>
            </a:xfrm>
            <a:custGeom>
              <a:avLst/>
              <a:gdLst/>
              <a:ahLst/>
              <a:cxnLst/>
              <a:rect l="l" t="t" r="r" b="b"/>
              <a:pathLst>
                <a:path w="123825" h="125095">
                  <a:moveTo>
                    <a:pt x="0" y="0"/>
                  </a:moveTo>
                  <a:lnTo>
                    <a:pt x="123444" y="0"/>
                  </a:lnTo>
                  <a:lnTo>
                    <a:pt x="123444" y="124968"/>
                  </a:lnTo>
                  <a:lnTo>
                    <a:pt x="0" y="124968"/>
                  </a:lnTo>
                  <a:lnTo>
                    <a:pt x="0" y="0"/>
                  </a:lnTo>
                  <a:close/>
                </a:path>
              </a:pathLst>
            </a:custGeom>
            <a:ln w="11112">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grpSp>
        <p:nvGrpSpPr>
          <p:cNvPr id="14" name="object 14"/>
          <p:cNvGrpSpPr/>
          <p:nvPr/>
        </p:nvGrpSpPr>
        <p:grpSpPr>
          <a:xfrm>
            <a:off x="5901616" y="2912344"/>
            <a:ext cx="1505903" cy="937736"/>
            <a:chOff x="7779702" y="4311078"/>
            <a:chExt cx="2007870" cy="1250315"/>
          </a:xfrm>
        </p:grpSpPr>
        <p:sp>
          <p:nvSpPr>
            <p:cNvPr id="15" name="object 15"/>
            <p:cNvSpPr/>
            <p:nvPr/>
          </p:nvSpPr>
          <p:spPr>
            <a:xfrm>
              <a:off x="9295638" y="4315205"/>
              <a:ext cx="0" cy="1191895"/>
            </a:xfrm>
            <a:custGeom>
              <a:avLst/>
              <a:gdLst/>
              <a:ahLst/>
              <a:cxnLst/>
              <a:rect l="l" t="t" r="r" b="b"/>
              <a:pathLst>
                <a:path h="1191895">
                  <a:moveTo>
                    <a:pt x="0" y="0"/>
                  </a:moveTo>
                  <a:lnTo>
                    <a:pt x="0" y="1191768"/>
                  </a:lnTo>
                </a:path>
              </a:pathLst>
            </a:custGeom>
            <a:ln w="7937">
              <a:solidFill>
                <a:srgbClr val="808080"/>
              </a:solidFill>
              <a:prstDash val="sysDash"/>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16" name="object 16"/>
            <p:cNvSpPr/>
            <p:nvPr/>
          </p:nvSpPr>
          <p:spPr>
            <a:xfrm>
              <a:off x="7783830" y="5506973"/>
              <a:ext cx="1999614" cy="50800"/>
            </a:xfrm>
            <a:custGeom>
              <a:avLst/>
              <a:gdLst/>
              <a:ahLst/>
              <a:cxnLst/>
              <a:rect l="l" t="t" r="r" b="b"/>
              <a:pathLst>
                <a:path w="1999615" h="50800">
                  <a:moveTo>
                    <a:pt x="0" y="0"/>
                  </a:moveTo>
                  <a:lnTo>
                    <a:pt x="1999488" y="0"/>
                  </a:lnTo>
                </a:path>
                <a:path w="1999615" h="50800">
                  <a:moveTo>
                    <a:pt x="0" y="0"/>
                  </a:moveTo>
                  <a:lnTo>
                    <a:pt x="0" y="50292"/>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17" name="object 17"/>
            <p:cNvSpPr/>
            <p:nvPr/>
          </p:nvSpPr>
          <p:spPr>
            <a:xfrm>
              <a:off x="8669274" y="5506973"/>
              <a:ext cx="0" cy="50800"/>
            </a:xfrm>
            <a:custGeom>
              <a:avLst/>
              <a:gdLst/>
              <a:ahLst/>
              <a:cxnLst/>
              <a:rect l="l" t="t" r="r" b="b"/>
              <a:pathLst>
                <a:path h="50800">
                  <a:moveTo>
                    <a:pt x="0" y="0"/>
                  </a:moveTo>
                  <a:lnTo>
                    <a:pt x="0" y="50292"/>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18" name="object 18"/>
            <p:cNvSpPr/>
            <p:nvPr/>
          </p:nvSpPr>
          <p:spPr>
            <a:xfrm>
              <a:off x="9295638" y="5506973"/>
              <a:ext cx="0" cy="50800"/>
            </a:xfrm>
            <a:custGeom>
              <a:avLst/>
              <a:gdLst/>
              <a:ahLst/>
              <a:cxnLst/>
              <a:rect l="l" t="t" r="r" b="b"/>
              <a:pathLst>
                <a:path h="50800">
                  <a:moveTo>
                    <a:pt x="0" y="0"/>
                  </a:moveTo>
                  <a:lnTo>
                    <a:pt x="0" y="50292"/>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19" name="object 19"/>
            <p:cNvSpPr/>
            <p:nvPr/>
          </p:nvSpPr>
          <p:spPr>
            <a:xfrm>
              <a:off x="9783318" y="5506973"/>
              <a:ext cx="0" cy="50800"/>
            </a:xfrm>
            <a:custGeom>
              <a:avLst/>
              <a:gdLst/>
              <a:ahLst/>
              <a:cxnLst/>
              <a:rect l="l" t="t" r="r" b="b"/>
              <a:pathLst>
                <a:path h="50800">
                  <a:moveTo>
                    <a:pt x="0" y="0"/>
                  </a:moveTo>
                  <a:lnTo>
                    <a:pt x="0" y="50292"/>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20" name="object 20"/>
            <p:cNvSpPr/>
            <p:nvPr/>
          </p:nvSpPr>
          <p:spPr>
            <a:xfrm>
              <a:off x="8416290" y="5167120"/>
              <a:ext cx="466725" cy="181610"/>
            </a:xfrm>
            <a:custGeom>
              <a:avLst/>
              <a:gdLst/>
              <a:ahLst/>
              <a:cxnLst/>
              <a:rect l="l" t="t" r="r" b="b"/>
              <a:pathLst>
                <a:path w="466725" h="181610">
                  <a:moveTo>
                    <a:pt x="0" y="89890"/>
                  </a:moveTo>
                  <a:lnTo>
                    <a:pt x="233172" y="181355"/>
                  </a:lnTo>
                  <a:lnTo>
                    <a:pt x="466344" y="89890"/>
                  </a:lnTo>
                  <a:lnTo>
                    <a:pt x="233172" y="0"/>
                  </a:lnTo>
                  <a:lnTo>
                    <a:pt x="0" y="89890"/>
                  </a:lnTo>
                  <a:close/>
                </a:path>
              </a:pathLst>
            </a:custGeom>
            <a:ln w="22225">
              <a:solidFill>
                <a:srgbClr val="7E0027"/>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sp>
        <p:nvSpPr>
          <p:cNvPr id="21" name="object 21"/>
          <p:cNvSpPr txBox="1"/>
          <p:nvPr/>
        </p:nvSpPr>
        <p:spPr>
          <a:xfrm>
            <a:off x="5792557" y="3852319"/>
            <a:ext cx="223838" cy="136576"/>
          </a:xfrm>
          <a:prstGeom prst="rect">
            <a:avLst/>
          </a:prstGeom>
        </p:spPr>
        <p:txBody>
          <a:bodyPr vert="horz" wrap="square" lIns="0" tIns="9525" rIns="0" bIns="0" rtlCol="0">
            <a:spAutoFit/>
          </a:bodyPr>
          <a:lstStyle/>
          <a:p>
            <a:pPr marL="9525" hangingPunct="0">
              <a:spcBef>
                <a:spcPts val="75"/>
              </a:spcBef>
            </a:pPr>
            <a:r>
              <a:rPr sz="825" b="1" kern="0" spc="-15" dirty="0">
                <a:solidFill>
                  <a:srgbClr val="000000"/>
                </a:solidFill>
                <a:latin typeface="Gill Sans MT" panose="020B0502020104020203" pitchFamily="34" charset="0"/>
                <a:ea typeface="+mj-ea"/>
                <a:cs typeface="Arial"/>
                <a:sym typeface="Calibri"/>
              </a:rPr>
              <a:t>0.50</a:t>
            </a:r>
            <a:endParaRPr sz="825" kern="0">
              <a:solidFill>
                <a:srgbClr val="000000"/>
              </a:solidFill>
              <a:latin typeface="Gill Sans MT" panose="020B0502020104020203" pitchFamily="34" charset="0"/>
              <a:ea typeface="+mj-ea"/>
              <a:cs typeface="Arial"/>
              <a:sym typeface="Calibri"/>
            </a:endParaRPr>
          </a:p>
        </p:txBody>
      </p:sp>
      <p:sp>
        <p:nvSpPr>
          <p:cNvPr id="22" name="object 22"/>
          <p:cNvSpPr txBox="1"/>
          <p:nvPr/>
        </p:nvSpPr>
        <p:spPr>
          <a:xfrm>
            <a:off x="6455734" y="3852319"/>
            <a:ext cx="223838" cy="136576"/>
          </a:xfrm>
          <a:prstGeom prst="rect">
            <a:avLst/>
          </a:prstGeom>
        </p:spPr>
        <p:txBody>
          <a:bodyPr vert="horz" wrap="square" lIns="0" tIns="9525" rIns="0" bIns="0" rtlCol="0">
            <a:spAutoFit/>
          </a:bodyPr>
          <a:lstStyle/>
          <a:p>
            <a:pPr marL="9525" hangingPunct="0">
              <a:spcBef>
                <a:spcPts val="75"/>
              </a:spcBef>
            </a:pPr>
            <a:r>
              <a:rPr sz="825" b="1" kern="0" spc="-15" dirty="0">
                <a:solidFill>
                  <a:srgbClr val="000000"/>
                </a:solidFill>
                <a:latin typeface="Gill Sans MT" panose="020B0502020104020203" pitchFamily="34" charset="0"/>
                <a:ea typeface="+mj-ea"/>
                <a:cs typeface="Arial"/>
                <a:sym typeface="Calibri"/>
              </a:rPr>
              <a:t>0.75</a:t>
            </a:r>
            <a:endParaRPr sz="825" kern="0">
              <a:solidFill>
                <a:srgbClr val="000000"/>
              </a:solidFill>
              <a:latin typeface="Gill Sans MT" panose="020B0502020104020203" pitchFamily="34" charset="0"/>
              <a:ea typeface="+mj-ea"/>
              <a:cs typeface="Arial"/>
              <a:sym typeface="Calibri"/>
            </a:endParaRPr>
          </a:p>
        </p:txBody>
      </p:sp>
      <p:sp>
        <p:nvSpPr>
          <p:cNvPr id="23" name="object 23"/>
          <p:cNvSpPr txBox="1"/>
          <p:nvPr/>
        </p:nvSpPr>
        <p:spPr>
          <a:xfrm>
            <a:off x="6926032" y="3852319"/>
            <a:ext cx="589121" cy="136576"/>
          </a:xfrm>
          <a:prstGeom prst="rect">
            <a:avLst/>
          </a:prstGeom>
        </p:spPr>
        <p:txBody>
          <a:bodyPr vert="horz" wrap="square" lIns="0" tIns="9525" rIns="0" bIns="0" rtlCol="0">
            <a:spAutoFit/>
          </a:bodyPr>
          <a:lstStyle/>
          <a:p>
            <a:pPr marL="9525" hangingPunct="0">
              <a:spcBef>
                <a:spcPts val="75"/>
              </a:spcBef>
              <a:tabLst>
                <a:tab pos="374809" algn="l"/>
              </a:tabLst>
            </a:pPr>
            <a:r>
              <a:rPr sz="825" b="1" kern="0" spc="-15" dirty="0">
                <a:solidFill>
                  <a:srgbClr val="000000"/>
                </a:solidFill>
                <a:latin typeface="Gill Sans MT" panose="020B0502020104020203" pitchFamily="34" charset="0"/>
                <a:ea typeface="+mj-ea"/>
                <a:cs typeface="Arial"/>
                <a:sym typeface="Calibri"/>
              </a:rPr>
              <a:t>1.00</a:t>
            </a:r>
            <a:r>
              <a:rPr sz="825" b="1" kern="0" dirty="0">
                <a:solidFill>
                  <a:srgbClr val="000000"/>
                </a:solidFill>
                <a:latin typeface="Gill Sans MT" panose="020B0502020104020203" pitchFamily="34" charset="0"/>
                <a:ea typeface="+mj-ea"/>
                <a:cs typeface="Arial"/>
                <a:sym typeface="Calibri"/>
              </a:rPr>
              <a:t>	</a:t>
            </a:r>
            <a:r>
              <a:rPr sz="825" b="1" kern="0" spc="-15" dirty="0">
                <a:solidFill>
                  <a:srgbClr val="000000"/>
                </a:solidFill>
                <a:latin typeface="Gill Sans MT" panose="020B0502020104020203" pitchFamily="34" charset="0"/>
                <a:ea typeface="+mj-ea"/>
                <a:cs typeface="Arial"/>
                <a:sym typeface="Calibri"/>
              </a:rPr>
              <a:t>1.25</a:t>
            </a:r>
            <a:endParaRPr sz="825" kern="0">
              <a:solidFill>
                <a:srgbClr val="000000"/>
              </a:solidFill>
              <a:latin typeface="Gill Sans MT" panose="020B0502020104020203" pitchFamily="34" charset="0"/>
              <a:ea typeface="+mj-ea"/>
              <a:cs typeface="Arial"/>
              <a:sym typeface="Calibri"/>
            </a:endParaRPr>
          </a:p>
        </p:txBody>
      </p:sp>
      <p:sp>
        <p:nvSpPr>
          <p:cNvPr id="24" name="object 24"/>
          <p:cNvSpPr txBox="1"/>
          <p:nvPr/>
        </p:nvSpPr>
        <p:spPr>
          <a:xfrm>
            <a:off x="7540352" y="2759328"/>
            <a:ext cx="612933" cy="136576"/>
          </a:xfrm>
          <a:prstGeom prst="rect">
            <a:avLst/>
          </a:prstGeom>
        </p:spPr>
        <p:txBody>
          <a:bodyPr vert="horz" wrap="square" lIns="0" tIns="9525" rIns="0" bIns="0" rtlCol="0">
            <a:spAutoFit/>
          </a:bodyPr>
          <a:lstStyle/>
          <a:p>
            <a:pPr marL="9525" hangingPunct="0">
              <a:spcBef>
                <a:spcPts val="75"/>
              </a:spcBef>
            </a:pPr>
            <a:r>
              <a:rPr sz="825" b="1" kern="0" dirty="0">
                <a:solidFill>
                  <a:srgbClr val="000000"/>
                </a:solidFill>
                <a:latin typeface="Gill Sans MT" panose="020B0502020104020203" pitchFamily="34" charset="0"/>
                <a:ea typeface="+mj-ea"/>
                <a:cs typeface="Arial"/>
                <a:sym typeface="Calibri"/>
              </a:rPr>
              <a:t>HR</a:t>
            </a:r>
            <a:r>
              <a:rPr sz="825" b="1" kern="0" spc="-11" dirty="0">
                <a:solidFill>
                  <a:srgbClr val="000000"/>
                </a:solidFill>
                <a:latin typeface="Gill Sans MT" panose="020B0502020104020203" pitchFamily="34" charset="0"/>
                <a:ea typeface="+mj-ea"/>
                <a:cs typeface="Arial"/>
                <a:sym typeface="Calibri"/>
              </a:rPr>
              <a:t> </a:t>
            </a:r>
            <a:r>
              <a:rPr sz="825" b="1" kern="0" dirty="0">
                <a:solidFill>
                  <a:srgbClr val="000000"/>
                </a:solidFill>
                <a:latin typeface="Gill Sans MT" panose="020B0502020104020203" pitchFamily="34" charset="0"/>
                <a:ea typeface="+mj-ea"/>
                <a:cs typeface="Arial"/>
                <a:sym typeface="Calibri"/>
              </a:rPr>
              <a:t>(95%</a:t>
            </a:r>
            <a:r>
              <a:rPr sz="825" b="1" kern="0" spc="-15" dirty="0">
                <a:solidFill>
                  <a:srgbClr val="000000"/>
                </a:solidFill>
                <a:latin typeface="Gill Sans MT" panose="020B0502020104020203" pitchFamily="34" charset="0"/>
                <a:ea typeface="+mj-ea"/>
                <a:cs typeface="Arial"/>
                <a:sym typeface="Calibri"/>
              </a:rPr>
              <a:t> </a:t>
            </a:r>
            <a:r>
              <a:rPr sz="825" b="1" kern="0" spc="-19" dirty="0">
                <a:solidFill>
                  <a:srgbClr val="000000"/>
                </a:solidFill>
                <a:latin typeface="Gill Sans MT" panose="020B0502020104020203" pitchFamily="34" charset="0"/>
                <a:ea typeface="+mj-ea"/>
                <a:cs typeface="Arial"/>
                <a:sym typeface="Calibri"/>
              </a:rPr>
              <a:t>CI)</a:t>
            </a:r>
            <a:endParaRPr sz="825" kern="0">
              <a:solidFill>
                <a:srgbClr val="000000"/>
              </a:solidFill>
              <a:latin typeface="Gill Sans MT" panose="020B0502020104020203" pitchFamily="34" charset="0"/>
              <a:ea typeface="+mj-ea"/>
              <a:cs typeface="Arial"/>
              <a:sym typeface="Calibri"/>
            </a:endParaRPr>
          </a:p>
        </p:txBody>
      </p:sp>
      <p:sp>
        <p:nvSpPr>
          <p:cNvPr id="25" name="object 25"/>
          <p:cNvSpPr txBox="1"/>
          <p:nvPr/>
        </p:nvSpPr>
        <p:spPr>
          <a:xfrm>
            <a:off x="7433155" y="3574108"/>
            <a:ext cx="821531" cy="115416"/>
          </a:xfrm>
          <a:prstGeom prst="rect">
            <a:avLst/>
          </a:prstGeom>
        </p:spPr>
        <p:txBody>
          <a:bodyPr vert="horz" wrap="square" lIns="0" tIns="0" rIns="0" bIns="0" rtlCol="0">
            <a:spAutoFit/>
          </a:bodyPr>
          <a:lstStyle/>
          <a:p>
            <a:pPr hangingPunct="0">
              <a:lnSpc>
                <a:spcPts val="915"/>
              </a:lnSpc>
            </a:pPr>
            <a:r>
              <a:rPr sz="825" b="1" kern="0" dirty="0">
                <a:solidFill>
                  <a:srgbClr val="000000"/>
                </a:solidFill>
                <a:latin typeface="Gill Sans MT" panose="020B0502020104020203" pitchFamily="34" charset="0"/>
                <a:ea typeface="+mj-ea"/>
                <a:cs typeface="Arial"/>
                <a:sym typeface="Calibri"/>
              </a:rPr>
              <a:t>0.74</a:t>
            </a:r>
            <a:r>
              <a:rPr sz="825" b="1" kern="0" spc="-23" dirty="0">
                <a:solidFill>
                  <a:srgbClr val="000000"/>
                </a:solidFill>
                <a:latin typeface="Gill Sans MT" panose="020B0502020104020203" pitchFamily="34" charset="0"/>
                <a:ea typeface="+mj-ea"/>
                <a:cs typeface="Arial"/>
                <a:sym typeface="Calibri"/>
              </a:rPr>
              <a:t> </a:t>
            </a:r>
            <a:r>
              <a:rPr sz="825" b="1" kern="0" dirty="0">
                <a:solidFill>
                  <a:srgbClr val="000000"/>
                </a:solidFill>
                <a:latin typeface="Gill Sans MT" panose="020B0502020104020203" pitchFamily="34" charset="0"/>
                <a:ea typeface="+mj-ea"/>
                <a:cs typeface="Arial"/>
                <a:sym typeface="Calibri"/>
              </a:rPr>
              <a:t>(</a:t>
            </a:r>
            <a:r>
              <a:rPr sz="825" b="1" kern="0" spc="26" dirty="0">
                <a:solidFill>
                  <a:srgbClr val="000000"/>
                </a:solidFill>
                <a:latin typeface="Gill Sans MT" panose="020B0502020104020203" pitchFamily="34" charset="0"/>
                <a:ea typeface="+mj-ea"/>
                <a:cs typeface="Arial"/>
                <a:sym typeface="Calibri"/>
              </a:rPr>
              <a:t> </a:t>
            </a:r>
            <a:r>
              <a:rPr sz="825" b="1" kern="0" dirty="0">
                <a:solidFill>
                  <a:srgbClr val="000000"/>
                </a:solidFill>
                <a:latin typeface="Gill Sans MT" panose="020B0502020104020203" pitchFamily="34" charset="0"/>
                <a:ea typeface="+mj-ea"/>
                <a:cs typeface="Arial"/>
                <a:sym typeface="Calibri"/>
              </a:rPr>
              <a:t>0.67,</a:t>
            </a:r>
            <a:r>
              <a:rPr sz="825" b="1" kern="0" spc="143" dirty="0">
                <a:solidFill>
                  <a:srgbClr val="000000"/>
                </a:solidFill>
                <a:latin typeface="Gill Sans MT" panose="020B0502020104020203" pitchFamily="34" charset="0"/>
                <a:ea typeface="+mj-ea"/>
                <a:cs typeface="Arial"/>
                <a:sym typeface="Calibri"/>
              </a:rPr>
              <a:t> </a:t>
            </a:r>
            <a:r>
              <a:rPr sz="825" b="1" kern="0" spc="-15" dirty="0">
                <a:solidFill>
                  <a:srgbClr val="000000"/>
                </a:solidFill>
                <a:latin typeface="Gill Sans MT" panose="020B0502020104020203" pitchFamily="34" charset="0"/>
                <a:ea typeface="+mj-ea"/>
                <a:cs typeface="Arial"/>
                <a:sym typeface="Calibri"/>
              </a:rPr>
              <a:t>0.83)</a:t>
            </a:r>
            <a:endParaRPr sz="825" kern="0">
              <a:solidFill>
                <a:srgbClr val="000000"/>
              </a:solidFill>
              <a:latin typeface="Gill Sans MT" panose="020B0502020104020203" pitchFamily="34" charset="0"/>
              <a:ea typeface="+mj-ea"/>
              <a:cs typeface="Arial"/>
              <a:sym typeface="Calibri"/>
            </a:endParaRPr>
          </a:p>
        </p:txBody>
      </p:sp>
      <p:grpSp>
        <p:nvGrpSpPr>
          <p:cNvPr id="26" name="object 26"/>
          <p:cNvGrpSpPr/>
          <p:nvPr/>
        </p:nvGrpSpPr>
        <p:grpSpPr>
          <a:xfrm>
            <a:off x="4510824" y="2687411"/>
            <a:ext cx="4207669" cy="229076"/>
            <a:chOff x="5925311" y="4011167"/>
            <a:chExt cx="5610225" cy="305435"/>
          </a:xfrm>
        </p:grpSpPr>
        <p:sp>
          <p:nvSpPr>
            <p:cNvPr id="27" name="object 27"/>
            <p:cNvSpPr/>
            <p:nvPr/>
          </p:nvSpPr>
          <p:spPr>
            <a:xfrm>
              <a:off x="6011417" y="4310633"/>
              <a:ext cx="5518785" cy="0"/>
            </a:xfrm>
            <a:custGeom>
              <a:avLst/>
              <a:gdLst/>
              <a:ahLst/>
              <a:cxnLst/>
              <a:rect l="l" t="t" r="r" b="b"/>
              <a:pathLst>
                <a:path w="5518784">
                  <a:moveTo>
                    <a:pt x="0" y="0"/>
                  </a:moveTo>
                  <a:lnTo>
                    <a:pt x="5518404" y="0"/>
                  </a:lnTo>
                </a:path>
              </a:pathLst>
            </a:custGeom>
            <a:ln w="11112">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28" name="object 28"/>
            <p:cNvSpPr/>
            <p:nvPr/>
          </p:nvSpPr>
          <p:spPr>
            <a:xfrm>
              <a:off x="5925311" y="4011167"/>
              <a:ext cx="3290570" cy="277495"/>
            </a:xfrm>
            <a:custGeom>
              <a:avLst/>
              <a:gdLst/>
              <a:ahLst/>
              <a:cxnLst/>
              <a:rect l="l" t="t" r="r" b="b"/>
              <a:pathLst>
                <a:path w="3290570" h="277495">
                  <a:moveTo>
                    <a:pt x="3290316" y="0"/>
                  </a:moveTo>
                  <a:lnTo>
                    <a:pt x="0" y="0"/>
                  </a:lnTo>
                  <a:lnTo>
                    <a:pt x="0" y="277367"/>
                  </a:lnTo>
                  <a:lnTo>
                    <a:pt x="3290316" y="277367"/>
                  </a:lnTo>
                  <a:lnTo>
                    <a:pt x="3290316" y="0"/>
                  </a:lnTo>
                  <a:close/>
                </a:path>
              </a:pathLst>
            </a:custGeom>
            <a:solidFill>
              <a:srgbClr val="FFFFFF"/>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sp>
        <p:nvSpPr>
          <p:cNvPr id="29" name="object 29"/>
          <p:cNvSpPr txBox="1"/>
          <p:nvPr/>
        </p:nvSpPr>
        <p:spPr>
          <a:xfrm>
            <a:off x="391881" y="2995069"/>
            <a:ext cx="1091089" cy="353302"/>
          </a:xfrm>
          <a:prstGeom prst="rect">
            <a:avLst/>
          </a:prstGeom>
        </p:spPr>
        <p:txBody>
          <a:bodyPr vert="horz" wrap="square" lIns="0" tIns="9525" rIns="0" bIns="0" rtlCol="0">
            <a:spAutoFit/>
          </a:bodyPr>
          <a:lstStyle/>
          <a:p>
            <a:pPr marL="9525" hangingPunct="0">
              <a:spcBef>
                <a:spcPts val="75"/>
              </a:spcBef>
            </a:pPr>
            <a:r>
              <a:rPr sz="825" b="1" kern="0" spc="-8" dirty="0">
                <a:solidFill>
                  <a:srgbClr val="000000"/>
                </a:solidFill>
                <a:latin typeface="Gill Sans MT" panose="020B0502020104020203" pitchFamily="34" charset="0"/>
                <a:ea typeface="+mj-ea"/>
                <a:cs typeface="Arial"/>
                <a:sym typeface="Calibri"/>
              </a:rPr>
              <a:t>DELIVER</a:t>
            </a:r>
            <a:endParaRPr sz="825" kern="0">
              <a:solidFill>
                <a:srgbClr val="000000"/>
              </a:solidFill>
              <a:latin typeface="Gill Sans MT" panose="020B0502020104020203" pitchFamily="34" charset="0"/>
              <a:ea typeface="+mj-ea"/>
              <a:cs typeface="Arial"/>
              <a:sym typeface="Calibri"/>
            </a:endParaRPr>
          </a:p>
          <a:p>
            <a:pPr marL="9525" hangingPunct="0">
              <a:spcBef>
                <a:spcPts val="679"/>
              </a:spcBef>
            </a:pPr>
            <a:r>
              <a:rPr sz="825" b="1" kern="0" spc="-8" dirty="0">
                <a:solidFill>
                  <a:srgbClr val="000000"/>
                </a:solidFill>
                <a:latin typeface="Gill Sans MT" panose="020B0502020104020203" pitchFamily="34" charset="0"/>
                <a:ea typeface="+mj-ea"/>
                <a:cs typeface="Arial"/>
                <a:sym typeface="Calibri"/>
              </a:rPr>
              <a:t>EMPEROR-Preserved</a:t>
            </a:r>
            <a:endParaRPr sz="825" kern="0">
              <a:solidFill>
                <a:srgbClr val="000000"/>
              </a:solidFill>
              <a:latin typeface="Gill Sans MT" panose="020B0502020104020203" pitchFamily="34" charset="0"/>
              <a:ea typeface="+mj-ea"/>
              <a:cs typeface="Arial"/>
              <a:sym typeface="Calibri"/>
            </a:endParaRPr>
          </a:p>
        </p:txBody>
      </p:sp>
      <p:sp>
        <p:nvSpPr>
          <p:cNvPr id="30" name="object 30"/>
          <p:cNvSpPr txBox="1"/>
          <p:nvPr/>
        </p:nvSpPr>
        <p:spPr>
          <a:xfrm>
            <a:off x="402501" y="3459333"/>
            <a:ext cx="375285" cy="136576"/>
          </a:xfrm>
          <a:prstGeom prst="rect">
            <a:avLst/>
          </a:prstGeom>
        </p:spPr>
        <p:txBody>
          <a:bodyPr vert="horz" wrap="square" lIns="0" tIns="9525" rIns="0" bIns="0" rtlCol="0">
            <a:spAutoFit/>
          </a:bodyPr>
          <a:lstStyle/>
          <a:p>
            <a:pPr marL="9525" hangingPunct="0">
              <a:spcBef>
                <a:spcPts val="75"/>
              </a:spcBef>
            </a:pPr>
            <a:r>
              <a:rPr sz="825" b="1" kern="0" spc="-8" dirty="0">
                <a:solidFill>
                  <a:srgbClr val="000000"/>
                </a:solidFill>
                <a:latin typeface="Gill Sans MT" panose="020B0502020104020203" pitchFamily="34" charset="0"/>
                <a:ea typeface="+mj-ea"/>
                <a:cs typeface="Arial"/>
                <a:sym typeface="Calibri"/>
              </a:rPr>
              <a:t>Overall</a:t>
            </a:r>
            <a:endParaRPr sz="825" kern="0">
              <a:solidFill>
                <a:srgbClr val="000000"/>
              </a:solidFill>
              <a:latin typeface="Gill Sans MT" panose="020B0502020104020203" pitchFamily="34" charset="0"/>
              <a:ea typeface="+mj-ea"/>
              <a:cs typeface="Arial"/>
              <a:sym typeface="Calibri"/>
            </a:endParaRPr>
          </a:p>
        </p:txBody>
      </p:sp>
      <p:sp>
        <p:nvSpPr>
          <p:cNvPr id="31" name="object 31"/>
          <p:cNvSpPr txBox="1"/>
          <p:nvPr/>
        </p:nvSpPr>
        <p:spPr>
          <a:xfrm>
            <a:off x="360816" y="2776377"/>
            <a:ext cx="291941" cy="115416"/>
          </a:xfrm>
          <a:prstGeom prst="rect">
            <a:avLst/>
          </a:prstGeom>
        </p:spPr>
        <p:txBody>
          <a:bodyPr vert="horz" wrap="square" lIns="0" tIns="0" rIns="0" bIns="0" rtlCol="0">
            <a:spAutoFit/>
          </a:bodyPr>
          <a:lstStyle/>
          <a:p>
            <a:pPr hangingPunct="0">
              <a:lnSpc>
                <a:spcPts val="915"/>
              </a:lnSpc>
            </a:pPr>
            <a:r>
              <a:rPr sz="825" b="1" kern="0" spc="-15" dirty="0">
                <a:solidFill>
                  <a:srgbClr val="000000"/>
                </a:solidFill>
                <a:latin typeface="Gill Sans MT" panose="020B0502020104020203" pitchFamily="34" charset="0"/>
                <a:ea typeface="+mj-ea"/>
                <a:cs typeface="Arial"/>
                <a:sym typeface="Calibri"/>
              </a:rPr>
              <a:t>Study</a:t>
            </a:r>
            <a:endParaRPr sz="825" kern="0">
              <a:solidFill>
                <a:srgbClr val="000000"/>
              </a:solidFill>
              <a:latin typeface="Gill Sans MT" panose="020B0502020104020203" pitchFamily="34" charset="0"/>
              <a:ea typeface="+mj-ea"/>
              <a:cs typeface="Arial"/>
              <a:sym typeface="Calibri"/>
            </a:endParaRPr>
          </a:p>
        </p:txBody>
      </p:sp>
      <p:grpSp>
        <p:nvGrpSpPr>
          <p:cNvPr id="32" name="object 32"/>
          <p:cNvGrpSpPr/>
          <p:nvPr/>
        </p:nvGrpSpPr>
        <p:grpSpPr>
          <a:xfrm>
            <a:off x="1643942" y="2908915"/>
            <a:ext cx="1476375" cy="918686"/>
            <a:chOff x="2102802" y="4306506"/>
            <a:chExt cx="1968500" cy="1224915"/>
          </a:xfrm>
        </p:grpSpPr>
        <p:sp>
          <p:nvSpPr>
            <p:cNvPr id="33" name="object 33"/>
            <p:cNvSpPr/>
            <p:nvPr/>
          </p:nvSpPr>
          <p:spPr>
            <a:xfrm>
              <a:off x="3589781" y="4310634"/>
              <a:ext cx="0" cy="1167765"/>
            </a:xfrm>
            <a:custGeom>
              <a:avLst/>
              <a:gdLst/>
              <a:ahLst/>
              <a:cxnLst/>
              <a:rect l="l" t="t" r="r" b="b"/>
              <a:pathLst>
                <a:path h="1167764">
                  <a:moveTo>
                    <a:pt x="0" y="0"/>
                  </a:moveTo>
                  <a:lnTo>
                    <a:pt x="0" y="1167383"/>
                  </a:lnTo>
                </a:path>
              </a:pathLst>
            </a:custGeom>
            <a:ln w="7937">
              <a:solidFill>
                <a:srgbClr val="808080"/>
              </a:solidFill>
              <a:prstDash val="sysDash"/>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34" name="object 34"/>
            <p:cNvSpPr/>
            <p:nvPr/>
          </p:nvSpPr>
          <p:spPr>
            <a:xfrm>
              <a:off x="2942081" y="4554474"/>
              <a:ext cx="748665" cy="0"/>
            </a:xfrm>
            <a:custGeom>
              <a:avLst/>
              <a:gdLst/>
              <a:ahLst/>
              <a:cxnLst/>
              <a:rect l="l" t="t" r="r" b="b"/>
              <a:pathLst>
                <a:path w="748664">
                  <a:moveTo>
                    <a:pt x="373380" y="0"/>
                  </a:moveTo>
                  <a:lnTo>
                    <a:pt x="0" y="0"/>
                  </a:lnTo>
                </a:path>
                <a:path w="748664">
                  <a:moveTo>
                    <a:pt x="373380" y="0"/>
                  </a:moveTo>
                  <a:lnTo>
                    <a:pt x="748284" y="0"/>
                  </a:lnTo>
                </a:path>
              </a:pathLst>
            </a:custGeom>
            <a:ln w="25400">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35" name="object 35"/>
            <p:cNvSpPr/>
            <p:nvPr/>
          </p:nvSpPr>
          <p:spPr>
            <a:xfrm>
              <a:off x="2907029" y="4862322"/>
              <a:ext cx="818515" cy="0"/>
            </a:xfrm>
            <a:custGeom>
              <a:avLst/>
              <a:gdLst/>
              <a:ahLst/>
              <a:cxnLst/>
              <a:rect l="l" t="t" r="r" b="b"/>
              <a:pathLst>
                <a:path w="818514">
                  <a:moveTo>
                    <a:pt x="408431" y="0"/>
                  </a:moveTo>
                  <a:lnTo>
                    <a:pt x="0" y="0"/>
                  </a:lnTo>
                </a:path>
                <a:path w="818514">
                  <a:moveTo>
                    <a:pt x="408431" y="0"/>
                  </a:moveTo>
                  <a:lnTo>
                    <a:pt x="818388" y="0"/>
                  </a:lnTo>
                </a:path>
              </a:pathLst>
            </a:custGeom>
            <a:ln w="25400">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36" name="object 36"/>
            <p:cNvSpPr/>
            <p:nvPr/>
          </p:nvSpPr>
          <p:spPr>
            <a:xfrm>
              <a:off x="3240023" y="4479036"/>
              <a:ext cx="149860" cy="147955"/>
            </a:xfrm>
            <a:custGeom>
              <a:avLst/>
              <a:gdLst/>
              <a:ahLst/>
              <a:cxnLst/>
              <a:rect l="l" t="t" r="r" b="b"/>
              <a:pathLst>
                <a:path w="149860" h="147954">
                  <a:moveTo>
                    <a:pt x="149351" y="0"/>
                  </a:moveTo>
                  <a:lnTo>
                    <a:pt x="0" y="0"/>
                  </a:lnTo>
                  <a:lnTo>
                    <a:pt x="0" y="147827"/>
                  </a:lnTo>
                  <a:lnTo>
                    <a:pt x="149351" y="147827"/>
                  </a:lnTo>
                  <a:lnTo>
                    <a:pt x="149351" y="0"/>
                  </a:lnTo>
                  <a:close/>
                </a:path>
              </a:pathLst>
            </a:custGeom>
            <a:solidFill>
              <a:srgbClr val="1A466E"/>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37" name="object 37"/>
            <p:cNvSpPr/>
            <p:nvPr/>
          </p:nvSpPr>
          <p:spPr>
            <a:xfrm>
              <a:off x="3246881" y="4485894"/>
              <a:ext cx="139065" cy="137160"/>
            </a:xfrm>
            <a:custGeom>
              <a:avLst/>
              <a:gdLst/>
              <a:ahLst/>
              <a:cxnLst/>
              <a:rect l="l" t="t" r="r" b="b"/>
              <a:pathLst>
                <a:path w="139064" h="137160">
                  <a:moveTo>
                    <a:pt x="0" y="0"/>
                  </a:moveTo>
                  <a:lnTo>
                    <a:pt x="138683" y="0"/>
                  </a:lnTo>
                  <a:lnTo>
                    <a:pt x="138683" y="137159"/>
                  </a:lnTo>
                  <a:lnTo>
                    <a:pt x="0" y="137159"/>
                  </a:lnTo>
                  <a:lnTo>
                    <a:pt x="0" y="0"/>
                  </a:lnTo>
                  <a:close/>
                </a:path>
              </a:pathLst>
            </a:custGeom>
            <a:ln w="11112">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38" name="object 38"/>
            <p:cNvSpPr/>
            <p:nvPr/>
          </p:nvSpPr>
          <p:spPr>
            <a:xfrm>
              <a:off x="3246119" y="4792980"/>
              <a:ext cx="139065" cy="135890"/>
            </a:xfrm>
            <a:custGeom>
              <a:avLst/>
              <a:gdLst/>
              <a:ahLst/>
              <a:cxnLst/>
              <a:rect l="l" t="t" r="r" b="b"/>
              <a:pathLst>
                <a:path w="139064" h="135889">
                  <a:moveTo>
                    <a:pt x="138683" y="0"/>
                  </a:moveTo>
                  <a:lnTo>
                    <a:pt x="0" y="0"/>
                  </a:lnTo>
                  <a:lnTo>
                    <a:pt x="0" y="135636"/>
                  </a:lnTo>
                  <a:lnTo>
                    <a:pt x="138683" y="135636"/>
                  </a:lnTo>
                  <a:lnTo>
                    <a:pt x="138683" y="0"/>
                  </a:lnTo>
                  <a:close/>
                </a:path>
              </a:pathLst>
            </a:custGeom>
            <a:solidFill>
              <a:srgbClr val="1A466E"/>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39" name="object 39"/>
            <p:cNvSpPr/>
            <p:nvPr/>
          </p:nvSpPr>
          <p:spPr>
            <a:xfrm>
              <a:off x="3251453" y="4798313"/>
              <a:ext cx="128270" cy="127000"/>
            </a:xfrm>
            <a:custGeom>
              <a:avLst/>
              <a:gdLst/>
              <a:ahLst/>
              <a:cxnLst/>
              <a:rect l="l" t="t" r="r" b="b"/>
              <a:pathLst>
                <a:path w="128270" h="127000">
                  <a:moveTo>
                    <a:pt x="0" y="0"/>
                  </a:moveTo>
                  <a:lnTo>
                    <a:pt x="128015" y="0"/>
                  </a:lnTo>
                  <a:lnTo>
                    <a:pt x="128015" y="126492"/>
                  </a:lnTo>
                  <a:lnTo>
                    <a:pt x="0" y="126492"/>
                  </a:lnTo>
                  <a:lnTo>
                    <a:pt x="0" y="0"/>
                  </a:lnTo>
                  <a:close/>
                </a:path>
              </a:pathLst>
            </a:custGeom>
            <a:ln w="11112">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40" name="object 40"/>
            <p:cNvSpPr/>
            <p:nvPr/>
          </p:nvSpPr>
          <p:spPr>
            <a:xfrm>
              <a:off x="3039617" y="5144258"/>
              <a:ext cx="551815" cy="180340"/>
            </a:xfrm>
            <a:custGeom>
              <a:avLst/>
              <a:gdLst/>
              <a:ahLst/>
              <a:cxnLst/>
              <a:rect l="l" t="t" r="r" b="b"/>
              <a:pathLst>
                <a:path w="551814" h="180339">
                  <a:moveTo>
                    <a:pt x="0" y="90716"/>
                  </a:moveTo>
                  <a:lnTo>
                    <a:pt x="275844" y="179831"/>
                  </a:lnTo>
                  <a:lnTo>
                    <a:pt x="551688" y="90716"/>
                  </a:lnTo>
                  <a:lnTo>
                    <a:pt x="275844" y="0"/>
                  </a:lnTo>
                  <a:lnTo>
                    <a:pt x="0" y="90716"/>
                  </a:lnTo>
                  <a:close/>
                </a:path>
              </a:pathLst>
            </a:custGeom>
            <a:ln w="22225">
              <a:solidFill>
                <a:srgbClr val="7E0027"/>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41" name="object 41"/>
            <p:cNvSpPr/>
            <p:nvPr/>
          </p:nvSpPr>
          <p:spPr>
            <a:xfrm>
              <a:off x="2106929" y="5478018"/>
              <a:ext cx="1960245" cy="48895"/>
            </a:xfrm>
            <a:custGeom>
              <a:avLst/>
              <a:gdLst/>
              <a:ahLst/>
              <a:cxnLst/>
              <a:rect l="l" t="t" r="r" b="b"/>
              <a:pathLst>
                <a:path w="1960245" h="48895">
                  <a:moveTo>
                    <a:pt x="0" y="0"/>
                  </a:moveTo>
                  <a:lnTo>
                    <a:pt x="1959864" y="0"/>
                  </a:lnTo>
                </a:path>
                <a:path w="1960245" h="48895">
                  <a:moveTo>
                    <a:pt x="0" y="0"/>
                  </a:moveTo>
                  <a:lnTo>
                    <a:pt x="0" y="48767"/>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42" name="object 42"/>
            <p:cNvSpPr/>
            <p:nvPr/>
          </p:nvSpPr>
          <p:spPr>
            <a:xfrm>
              <a:off x="2974086" y="5478018"/>
              <a:ext cx="0" cy="48895"/>
            </a:xfrm>
            <a:custGeom>
              <a:avLst/>
              <a:gdLst/>
              <a:ahLst/>
              <a:cxnLst/>
              <a:rect l="l" t="t" r="r" b="b"/>
              <a:pathLst>
                <a:path h="48895">
                  <a:moveTo>
                    <a:pt x="0" y="0"/>
                  </a:moveTo>
                  <a:lnTo>
                    <a:pt x="0" y="48767"/>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43" name="object 43"/>
            <p:cNvSpPr/>
            <p:nvPr/>
          </p:nvSpPr>
          <p:spPr>
            <a:xfrm>
              <a:off x="3589781" y="5478018"/>
              <a:ext cx="0" cy="48895"/>
            </a:xfrm>
            <a:custGeom>
              <a:avLst/>
              <a:gdLst/>
              <a:ahLst/>
              <a:cxnLst/>
              <a:rect l="l" t="t" r="r" b="b"/>
              <a:pathLst>
                <a:path h="48895">
                  <a:moveTo>
                    <a:pt x="0" y="0"/>
                  </a:moveTo>
                  <a:lnTo>
                    <a:pt x="0" y="48767"/>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44" name="object 44"/>
            <p:cNvSpPr/>
            <p:nvPr/>
          </p:nvSpPr>
          <p:spPr>
            <a:xfrm>
              <a:off x="4066794" y="5478018"/>
              <a:ext cx="0" cy="48895"/>
            </a:xfrm>
            <a:custGeom>
              <a:avLst/>
              <a:gdLst/>
              <a:ahLst/>
              <a:cxnLst/>
              <a:rect l="l" t="t" r="r" b="b"/>
              <a:pathLst>
                <a:path h="48895">
                  <a:moveTo>
                    <a:pt x="0" y="0"/>
                  </a:moveTo>
                  <a:lnTo>
                    <a:pt x="0" y="48767"/>
                  </a:lnTo>
                </a:path>
              </a:pathLst>
            </a:custGeom>
            <a:ln w="7937">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sp>
        <p:nvSpPr>
          <p:cNvPr id="45" name="object 45"/>
          <p:cNvSpPr txBox="1"/>
          <p:nvPr/>
        </p:nvSpPr>
        <p:spPr>
          <a:xfrm>
            <a:off x="1536071" y="3829697"/>
            <a:ext cx="223838" cy="136576"/>
          </a:xfrm>
          <a:prstGeom prst="rect">
            <a:avLst/>
          </a:prstGeom>
        </p:spPr>
        <p:txBody>
          <a:bodyPr vert="horz" wrap="square" lIns="0" tIns="9525" rIns="0" bIns="0" rtlCol="0">
            <a:spAutoFit/>
          </a:bodyPr>
          <a:lstStyle/>
          <a:p>
            <a:pPr marL="9525" hangingPunct="0">
              <a:spcBef>
                <a:spcPts val="75"/>
              </a:spcBef>
            </a:pPr>
            <a:r>
              <a:rPr sz="825" b="1" kern="0" spc="-15" dirty="0">
                <a:solidFill>
                  <a:srgbClr val="000000"/>
                </a:solidFill>
                <a:latin typeface="Gill Sans MT" panose="020B0502020104020203" pitchFamily="34" charset="0"/>
                <a:ea typeface="+mj-ea"/>
                <a:cs typeface="Arial"/>
                <a:sym typeface="Calibri"/>
              </a:rPr>
              <a:t>0.50</a:t>
            </a:r>
            <a:endParaRPr sz="825" kern="0">
              <a:solidFill>
                <a:srgbClr val="000000"/>
              </a:solidFill>
              <a:latin typeface="Gill Sans MT" panose="020B0502020104020203" pitchFamily="34" charset="0"/>
              <a:ea typeface="+mj-ea"/>
              <a:cs typeface="Arial"/>
              <a:sym typeface="Calibri"/>
            </a:endParaRPr>
          </a:p>
        </p:txBody>
      </p:sp>
      <p:sp>
        <p:nvSpPr>
          <p:cNvPr id="46" name="object 46"/>
          <p:cNvSpPr txBox="1"/>
          <p:nvPr/>
        </p:nvSpPr>
        <p:spPr>
          <a:xfrm>
            <a:off x="2186152" y="3829697"/>
            <a:ext cx="223838" cy="136576"/>
          </a:xfrm>
          <a:prstGeom prst="rect">
            <a:avLst/>
          </a:prstGeom>
        </p:spPr>
        <p:txBody>
          <a:bodyPr vert="horz" wrap="square" lIns="0" tIns="9525" rIns="0" bIns="0" rtlCol="0">
            <a:spAutoFit/>
          </a:bodyPr>
          <a:lstStyle/>
          <a:p>
            <a:pPr marL="9525" hangingPunct="0">
              <a:spcBef>
                <a:spcPts val="75"/>
              </a:spcBef>
            </a:pPr>
            <a:r>
              <a:rPr sz="825" b="1" kern="0" spc="-15" dirty="0">
                <a:solidFill>
                  <a:srgbClr val="000000"/>
                </a:solidFill>
                <a:latin typeface="Gill Sans MT" panose="020B0502020104020203" pitchFamily="34" charset="0"/>
                <a:ea typeface="+mj-ea"/>
                <a:cs typeface="Arial"/>
                <a:sym typeface="Calibri"/>
              </a:rPr>
              <a:t>0.75</a:t>
            </a:r>
            <a:endParaRPr sz="825" kern="0">
              <a:solidFill>
                <a:srgbClr val="000000"/>
              </a:solidFill>
              <a:latin typeface="Gill Sans MT" panose="020B0502020104020203" pitchFamily="34" charset="0"/>
              <a:ea typeface="+mj-ea"/>
              <a:cs typeface="Arial"/>
              <a:sym typeface="Calibri"/>
            </a:endParaRPr>
          </a:p>
        </p:txBody>
      </p:sp>
      <p:sp>
        <p:nvSpPr>
          <p:cNvPr id="47" name="object 47"/>
          <p:cNvSpPr txBox="1"/>
          <p:nvPr/>
        </p:nvSpPr>
        <p:spPr>
          <a:xfrm>
            <a:off x="2648115" y="3829697"/>
            <a:ext cx="581978" cy="136576"/>
          </a:xfrm>
          <a:prstGeom prst="rect">
            <a:avLst/>
          </a:prstGeom>
        </p:spPr>
        <p:txBody>
          <a:bodyPr vert="horz" wrap="square" lIns="0" tIns="9525" rIns="0" bIns="0" rtlCol="0">
            <a:spAutoFit/>
          </a:bodyPr>
          <a:lstStyle/>
          <a:p>
            <a:pPr marL="9525" hangingPunct="0">
              <a:spcBef>
                <a:spcPts val="75"/>
              </a:spcBef>
              <a:tabLst>
                <a:tab pos="367665" algn="l"/>
              </a:tabLst>
            </a:pPr>
            <a:r>
              <a:rPr sz="825" b="1" kern="0" spc="-15" dirty="0">
                <a:solidFill>
                  <a:srgbClr val="000000"/>
                </a:solidFill>
                <a:latin typeface="Gill Sans MT" panose="020B0502020104020203" pitchFamily="34" charset="0"/>
                <a:ea typeface="+mj-ea"/>
                <a:cs typeface="Arial"/>
                <a:sym typeface="Calibri"/>
              </a:rPr>
              <a:t>1.00</a:t>
            </a:r>
            <a:r>
              <a:rPr sz="825" b="1" kern="0" dirty="0">
                <a:solidFill>
                  <a:srgbClr val="000000"/>
                </a:solidFill>
                <a:latin typeface="Gill Sans MT" panose="020B0502020104020203" pitchFamily="34" charset="0"/>
                <a:ea typeface="+mj-ea"/>
                <a:cs typeface="Arial"/>
                <a:sym typeface="Calibri"/>
              </a:rPr>
              <a:t>	</a:t>
            </a:r>
            <a:r>
              <a:rPr sz="825" b="1" kern="0" spc="-15" dirty="0">
                <a:solidFill>
                  <a:srgbClr val="000000"/>
                </a:solidFill>
                <a:latin typeface="Gill Sans MT" panose="020B0502020104020203" pitchFamily="34" charset="0"/>
                <a:ea typeface="+mj-ea"/>
                <a:cs typeface="Arial"/>
                <a:sym typeface="Calibri"/>
              </a:rPr>
              <a:t>1.25</a:t>
            </a:r>
            <a:endParaRPr sz="825" kern="0">
              <a:solidFill>
                <a:srgbClr val="000000"/>
              </a:solidFill>
              <a:latin typeface="Gill Sans MT" panose="020B0502020104020203" pitchFamily="34" charset="0"/>
              <a:ea typeface="+mj-ea"/>
              <a:cs typeface="Arial"/>
              <a:sym typeface="Calibri"/>
            </a:endParaRPr>
          </a:p>
        </p:txBody>
      </p:sp>
      <p:sp>
        <p:nvSpPr>
          <p:cNvPr id="48" name="object 48"/>
          <p:cNvSpPr txBox="1"/>
          <p:nvPr/>
        </p:nvSpPr>
        <p:spPr>
          <a:xfrm>
            <a:off x="3250560" y="2756895"/>
            <a:ext cx="612933" cy="136576"/>
          </a:xfrm>
          <a:prstGeom prst="rect">
            <a:avLst/>
          </a:prstGeom>
        </p:spPr>
        <p:txBody>
          <a:bodyPr vert="horz" wrap="square" lIns="0" tIns="9525" rIns="0" bIns="0" rtlCol="0">
            <a:spAutoFit/>
          </a:bodyPr>
          <a:lstStyle/>
          <a:p>
            <a:pPr marL="9525" hangingPunct="0">
              <a:spcBef>
                <a:spcPts val="75"/>
              </a:spcBef>
            </a:pPr>
            <a:r>
              <a:rPr sz="825" b="1" kern="0" dirty="0">
                <a:solidFill>
                  <a:srgbClr val="000000"/>
                </a:solidFill>
                <a:latin typeface="Gill Sans MT" panose="020B0502020104020203" pitchFamily="34" charset="0"/>
                <a:ea typeface="+mj-ea"/>
                <a:cs typeface="Arial"/>
                <a:sym typeface="Calibri"/>
              </a:rPr>
              <a:t>HR</a:t>
            </a:r>
            <a:r>
              <a:rPr sz="825" b="1" kern="0" spc="-11" dirty="0">
                <a:solidFill>
                  <a:srgbClr val="000000"/>
                </a:solidFill>
                <a:latin typeface="Gill Sans MT" panose="020B0502020104020203" pitchFamily="34" charset="0"/>
                <a:ea typeface="+mj-ea"/>
                <a:cs typeface="Arial"/>
                <a:sym typeface="Calibri"/>
              </a:rPr>
              <a:t> </a:t>
            </a:r>
            <a:r>
              <a:rPr sz="825" b="1" kern="0" dirty="0">
                <a:solidFill>
                  <a:srgbClr val="000000"/>
                </a:solidFill>
                <a:latin typeface="Gill Sans MT" panose="020B0502020104020203" pitchFamily="34" charset="0"/>
                <a:ea typeface="+mj-ea"/>
                <a:cs typeface="Arial"/>
                <a:sym typeface="Calibri"/>
              </a:rPr>
              <a:t>(95%</a:t>
            </a:r>
            <a:r>
              <a:rPr sz="825" b="1" kern="0" spc="-15" dirty="0">
                <a:solidFill>
                  <a:srgbClr val="000000"/>
                </a:solidFill>
                <a:latin typeface="Gill Sans MT" panose="020B0502020104020203" pitchFamily="34" charset="0"/>
                <a:ea typeface="+mj-ea"/>
                <a:cs typeface="Arial"/>
                <a:sym typeface="Calibri"/>
              </a:rPr>
              <a:t> </a:t>
            </a:r>
            <a:r>
              <a:rPr sz="825" b="1" kern="0" spc="-19" dirty="0">
                <a:solidFill>
                  <a:srgbClr val="000000"/>
                </a:solidFill>
                <a:latin typeface="Gill Sans MT" panose="020B0502020104020203" pitchFamily="34" charset="0"/>
                <a:ea typeface="+mj-ea"/>
                <a:cs typeface="Arial"/>
                <a:sym typeface="Calibri"/>
              </a:rPr>
              <a:t>CI)</a:t>
            </a:r>
            <a:endParaRPr sz="825" kern="0">
              <a:solidFill>
                <a:srgbClr val="000000"/>
              </a:solidFill>
              <a:latin typeface="Gill Sans MT" panose="020B0502020104020203" pitchFamily="34" charset="0"/>
              <a:ea typeface="+mj-ea"/>
              <a:cs typeface="Arial"/>
              <a:sym typeface="Calibri"/>
            </a:endParaRPr>
          </a:p>
        </p:txBody>
      </p:sp>
      <p:grpSp>
        <p:nvGrpSpPr>
          <p:cNvPr id="49" name="object 49"/>
          <p:cNvGrpSpPr/>
          <p:nvPr/>
        </p:nvGrpSpPr>
        <p:grpSpPr>
          <a:xfrm>
            <a:off x="220704" y="2687696"/>
            <a:ext cx="4139089" cy="224314"/>
            <a:chOff x="266700" y="4011167"/>
            <a:chExt cx="5518785" cy="299085"/>
          </a:xfrm>
        </p:grpSpPr>
        <p:sp>
          <p:nvSpPr>
            <p:cNvPr id="50" name="object 50"/>
            <p:cNvSpPr/>
            <p:nvPr/>
          </p:nvSpPr>
          <p:spPr>
            <a:xfrm>
              <a:off x="368046" y="4304537"/>
              <a:ext cx="5412105" cy="0"/>
            </a:xfrm>
            <a:custGeom>
              <a:avLst/>
              <a:gdLst/>
              <a:ahLst/>
              <a:cxnLst/>
              <a:rect l="l" t="t" r="r" b="b"/>
              <a:pathLst>
                <a:path w="5412105">
                  <a:moveTo>
                    <a:pt x="0" y="0"/>
                  </a:moveTo>
                  <a:lnTo>
                    <a:pt x="5411724" y="0"/>
                  </a:lnTo>
                </a:path>
              </a:pathLst>
            </a:custGeom>
            <a:ln w="11112">
              <a:solidFill>
                <a:srgbClr val="000000"/>
              </a:solidFill>
            </a:ln>
          </p:spPr>
          <p:txBody>
            <a:bodyPr wrap="square" lIns="0" tIns="0" rIns="0" bIns="0" rtlCol="0"/>
            <a:lstStyle/>
            <a:p>
              <a:pPr hangingPunct="0"/>
              <a:endParaRPr sz="1350" kern="0">
                <a:solidFill>
                  <a:srgbClr val="00B2A9"/>
                </a:solidFill>
                <a:latin typeface="Gill Sans MT" panose="020B0502020104020203" pitchFamily="34" charset="0"/>
                <a:ea typeface="+mj-ea"/>
                <a:cs typeface="+mj-cs"/>
                <a:sym typeface="Calibri"/>
              </a:endParaRPr>
            </a:p>
          </p:txBody>
        </p:sp>
        <p:sp>
          <p:nvSpPr>
            <p:cNvPr id="51" name="object 51"/>
            <p:cNvSpPr/>
            <p:nvPr/>
          </p:nvSpPr>
          <p:spPr>
            <a:xfrm>
              <a:off x="266700" y="4011167"/>
              <a:ext cx="3912235" cy="277495"/>
            </a:xfrm>
            <a:custGeom>
              <a:avLst/>
              <a:gdLst/>
              <a:ahLst/>
              <a:cxnLst/>
              <a:rect l="l" t="t" r="r" b="b"/>
              <a:pathLst>
                <a:path w="3912235" h="277495">
                  <a:moveTo>
                    <a:pt x="3912108" y="0"/>
                  </a:moveTo>
                  <a:lnTo>
                    <a:pt x="0" y="0"/>
                  </a:lnTo>
                  <a:lnTo>
                    <a:pt x="0" y="277367"/>
                  </a:lnTo>
                  <a:lnTo>
                    <a:pt x="3912108" y="277367"/>
                  </a:lnTo>
                  <a:lnTo>
                    <a:pt x="3912108" y="0"/>
                  </a:lnTo>
                  <a:close/>
                </a:path>
              </a:pathLst>
            </a:custGeom>
            <a:solidFill>
              <a:srgbClr val="FFFFFF"/>
            </a:solidFill>
          </p:spPr>
          <p:txBody>
            <a:bodyPr wrap="square" lIns="0" tIns="0" rIns="0" bIns="0" rtlCol="0"/>
            <a:lstStyle/>
            <a:p>
              <a:pPr hangingPunct="0"/>
              <a:endParaRPr sz="1350" kern="0">
                <a:solidFill>
                  <a:srgbClr val="00B2A9"/>
                </a:solidFill>
                <a:latin typeface="Gill Sans MT" panose="020B0502020104020203" pitchFamily="34" charset="0"/>
                <a:ea typeface="+mj-ea"/>
                <a:cs typeface="+mj-cs"/>
                <a:sym typeface="Calibri"/>
              </a:endParaRPr>
            </a:p>
          </p:txBody>
        </p:sp>
      </p:grpSp>
      <p:sp>
        <p:nvSpPr>
          <p:cNvPr id="52" name="object 52"/>
          <p:cNvSpPr txBox="1"/>
          <p:nvPr/>
        </p:nvSpPr>
        <p:spPr>
          <a:xfrm>
            <a:off x="326331" y="2709003"/>
            <a:ext cx="2733199" cy="148117"/>
          </a:xfrm>
          <a:prstGeom prst="rect">
            <a:avLst/>
          </a:prstGeom>
        </p:spPr>
        <p:txBody>
          <a:bodyPr vert="horz" wrap="square" lIns="0" tIns="9525" rIns="0" bIns="0" rtlCol="0">
            <a:spAutoFit/>
          </a:bodyPr>
          <a:lstStyle/>
          <a:p>
            <a:pPr marL="9525" hangingPunct="0">
              <a:spcBef>
                <a:spcPts val="75"/>
              </a:spcBef>
            </a:pPr>
            <a:r>
              <a:rPr sz="900" b="1" kern="0" dirty="0">
                <a:solidFill>
                  <a:srgbClr val="00B2A9"/>
                </a:solidFill>
                <a:latin typeface="Gill Sans MT" panose="020B0502020104020203" pitchFamily="34" charset="0"/>
                <a:ea typeface="+mj-ea"/>
                <a:cs typeface="Arial"/>
                <a:sym typeface="Calibri"/>
              </a:rPr>
              <a:t>Cardiovascular</a:t>
            </a:r>
            <a:r>
              <a:rPr sz="900" b="1" kern="0" spc="-30"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Death</a:t>
            </a:r>
            <a:r>
              <a:rPr sz="900" b="1" kern="0" spc="-23"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(excluding</a:t>
            </a:r>
            <a:r>
              <a:rPr sz="900" b="1" kern="0" spc="-11"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Unknown</a:t>
            </a:r>
            <a:r>
              <a:rPr sz="900" b="1" kern="0" spc="-11" dirty="0">
                <a:solidFill>
                  <a:srgbClr val="00B2A9"/>
                </a:solidFill>
                <a:latin typeface="Gill Sans MT" panose="020B0502020104020203" pitchFamily="34" charset="0"/>
                <a:ea typeface="+mj-ea"/>
                <a:cs typeface="Arial"/>
                <a:sym typeface="Calibri"/>
              </a:rPr>
              <a:t> </a:t>
            </a:r>
            <a:r>
              <a:rPr sz="900" b="1" kern="0" spc="-8" dirty="0">
                <a:solidFill>
                  <a:srgbClr val="00B2A9"/>
                </a:solidFill>
                <a:latin typeface="Gill Sans MT" panose="020B0502020104020203" pitchFamily="34" charset="0"/>
                <a:ea typeface="+mj-ea"/>
                <a:cs typeface="Arial"/>
                <a:sym typeface="Calibri"/>
              </a:rPr>
              <a:t>Death)</a:t>
            </a:r>
            <a:endParaRPr sz="900" kern="0" dirty="0">
              <a:solidFill>
                <a:srgbClr val="00B2A9"/>
              </a:solidFill>
              <a:latin typeface="Gill Sans MT" panose="020B0502020104020203" pitchFamily="34" charset="0"/>
              <a:ea typeface="+mj-ea"/>
              <a:cs typeface="Arial"/>
              <a:sym typeface="Calibri"/>
            </a:endParaRPr>
          </a:p>
        </p:txBody>
      </p:sp>
      <p:sp>
        <p:nvSpPr>
          <p:cNvPr id="53" name="object 53"/>
          <p:cNvSpPr txBox="1"/>
          <p:nvPr/>
        </p:nvSpPr>
        <p:spPr>
          <a:xfrm>
            <a:off x="4569849" y="2709003"/>
            <a:ext cx="1202531" cy="148117"/>
          </a:xfrm>
          <a:prstGeom prst="rect">
            <a:avLst/>
          </a:prstGeom>
        </p:spPr>
        <p:txBody>
          <a:bodyPr vert="horz" wrap="square" lIns="0" tIns="9525" rIns="0" bIns="0" rtlCol="0">
            <a:spAutoFit/>
          </a:bodyPr>
          <a:lstStyle/>
          <a:p>
            <a:pPr marL="9525" hangingPunct="0">
              <a:spcBef>
                <a:spcPts val="75"/>
              </a:spcBef>
            </a:pPr>
            <a:r>
              <a:rPr sz="900" b="1" kern="0" dirty="0">
                <a:solidFill>
                  <a:srgbClr val="00B2A9"/>
                </a:solidFill>
                <a:latin typeface="Gill Sans MT" panose="020B0502020104020203" pitchFamily="34" charset="0"/>
                <a:ea typeface="+mj-ea"/>
                <a:cs typeface="Arial"/>
                <a:sym typeface="Calibri"/>
              </a:rPr>
              <a:t>Hospitalization</a:t>
            </a:r>
            <a:r>
              <a:rPr sz="900" b="1" kern="0" spc="-8"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for</a:t>
            </a:r>
            <a:r>
              <a:rPr sz="900" b="1" kern="0" spc="-11" dirty="0">
                <a:solidFill>
                  <a:srgbClr val="00B2A9"/>
                </a:solidFill>
                <a:latin typeface="Gill Sans MT" panose="020B0502020104020203" pitchFamily="34" charset="0"/>
                <a:ea typeface="+mj-ea"/>
                <a:cs typeface="Arial"/>
                <a:sym typeface="Calibri"/>
              </a:rPr>
              <a:t> </a:t>
            </a:r>
            <a:r>
              <a:rPr sz="900" b="1" kern="0" spc="-19" dirty="0">
                <a:solidFill>
                  <a:srgbClr val="00B2A9"/>
                </a:solidFill>
                <a:latin typeface="Gill Sans MT" panose="020B0502020104020203" pitchFamily="34" charset="0"/>
                <a:ea typeface="+mj-ea"/>
                <a:cs typeface="Arial"/>
                <a:sym typeface="Calibri"/>
              </a:rPr>
              <a:t>HF</a:t>
            </a:r>
            <a:endParaRPr sz="900" kern="0" dirty="0">
              <a:solidFill>
                <a:srgbClr val="00B2A9"/>
              </a:solidFill>
              <a:latin typeface="Gill Sans MT" panose="020B0502020104020203" pitchFamily="34" charset="0"/>
              <a:ea typeface="+mj-ea"/>
              <a:cs typeface="Arial"/>
              <a:sym typeface="Calibri"/>
            </a:endParaRPr>
          </a:p>
        </p:txBody>
      </p:sp>
      <p:grpSp>
        <p:nvGrpSpPr>
          <p:cNvPr id="54" name="object 54"/>
          <p:cNvGrpSpPr/>
          <p:nvPr/>
        </p:nvGrpSpPr>
        <p:grpSpPr>
          <a:xfrm>
            <a:off x="2342410" y="3537656"/>
            <a:ext cx="421005" cy="142399"/>
            <a:chOff x="3034093" y="5144828"/>
            <a:chExt cx="561340" cy="189865"/>
          </a:xfrm>
        </p:grpSpPr>
        <p:sp>
          <p:nvSpPr>
            <p:cNvPr id="55" name="object 55"/>
            <p:cNvSpPr/>
            <p:nvPr/>
          </p:nvSpPr>
          <p:spPr>
            <a:xfrm>
              <a:off x="3038855" y="5149591"/>
              <a:ext cx="551815" cy="180340"/>
            </a:xfrm>
            <a:custGeom>
              <a:avLst/>
              <a:gdLst/>
              <a:ahLst/>
              <a:cxnLst/>
              <a:rect l="l" t="t" r="r" b="b"/>
              <a:pathLst>
                <a:path w="551814" h="180339">
                  <a:moveTo>
                    <a:pt x="275844" y="0"/>
                  </a:moveTo>
                  <a:lnTo>
                    <a:pt x="0" y="90716"/>
                  </a:lnTo>
                  <a:lnTo>
                    <a:pt x="275844" y="179832"/>
                  </a:lnTo>
                  <a:lnTo>
                    <a:pt x="551688" y="90716"/>
                  </a:lnTo>
                  <a:lnTo>
                    <a:pt x="275844" y="0"/>
                  </a:lnTo>
                  <a:close/>
                </a:path>
              </a:pathLst>
            </a:custGeom>
            <a:solidFill>
              <a:srgbClr val="7E0127"/>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56" name="object 56"/>
            <p:cNvSpPr/>
            <p:nvPr/>
          </p:nvSpPr>
          <p:spPr>
            <a:xfrm>
              <a:off x="3038855" y="5149591"/>
              <a:ext cx="551815" cy="180340"/>
            </a:xfrm>
            <a:custGeom>
              <a:avLst/>
              <a:gdLst/>
              <a:ahLst/>
              <a:cxnLst/>
              <a:rect l="l" t="t" r="r" b="b"/>
              <a:pathLst>
                <a:path w="551814" h="180339">
                  <a:moveTo>
                    <a:pt x="0" y="90716"/>
                  </a:moveTo>
                  <a:lnTo>
                    <a:pt x="275844" y="179832"/>
                  </a:lnTo>
                  <a:lnTo>
                    <a:pt x="551688" y="90716"/>
                  </a:lnTo>
                  <a:lnTo>
                    <a:pt x="275844" y="0"/>
                  </a:lnTo>
                  <a:lnTo>
                    <a:pt x="0" y="90716"/>
                  </a:lnTo>
                  <a:close/>
                </a:path>
              </a:pathLst>
            </a:custGeom>
            <a:ln w="9525">
              <a:solidFill>
                <a:srgbClr val="7E0027"/>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grpSp>
        <p:nvGrpSpPr>
          <p:cNvPr id="57" name="object 57"/>
          <p:cNvGrpSpPr/>
          <p:nvPr/>
        </p:nvGrpSpPr>
        <p:grpSpPr>
          <a:xfrm>
            <a:off x="6370485" y="3445219"/>
            <a:ext cx="2461259" cy="346710"/>
            <a:chOff x="8404859" y="5021579"/>
            <a:chExt cx="3281679" cy="462280"/>
          </a:xfrm>
        </p:grpSpPr>
        <p:sp>
          <p:nvSpPr>
            <p:cNvPr id="58" name="object 58"/>
            <p:cNvSpPr/>
            <p:nvPr/>
          </p:nvSpPr>
          <p:spPr>
            <a:xfrm>
              <a:off x="8404859" y="5160268"/>
              <a:ext cx="467995" cy="182880"/>
            </a:xfrm>
            <a:custGeom>
              <a:avLst/>
              <a:gdLst/>
              <a:ahLst/>
              <a:cxnLst/>
              <a:rect l="l" t="t" r="r" b="b"/>
              <a:pathLst>
                <a:path w="467995" h="182879">
                  <a:moveTo>
                    <a:pt x="233934" y="0"/>
                  </a:moveTo>
                  <a:lnTo>
                    <a:pt x="0" y="90639"/>
                  </a:lnTo>
                  <a:lnTo>
                    <a:pt x="233934" y="182880"/>
                  </a:lnTo>
                  <a:lnTo>
                    <a:pt x="467868" y="90639"/>
                  </a:lnTo>
                  <a:lnTo>
                    <a:pt x="233934" y="0"/>
                  </a:lnTo>
                  <a:close/>
                </a:path>
              </a:pathLst>
            </a:custGeom>
            <a:solidFill>
              <a:srgbClr val="7E0027"/>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59" name="object 59"/>
            <p:cNvSpPr/>
            <p:nvPr/>
          </p:nvSpPr>
          <p:spPr>
            <a:xfrm>
              <a:off x="9663683" y="5021579"/>
              <a:ext cx="2022475" cy="462280"/>
            </a:xfrm>
            <a:custGeom>
              <a:avLst/>
              <a:gdLst/>
              <a:ahLst/>
              <a:cxnLst/>
              <a:rect l="l" t="t" r="r" b="b"/>
              <a:pathLst>
                <a:path w="2022475" h="462279">
                  <a:moveTo>
                    <a:pt x="2022348" y="0"/>
                  </a:moveTo>
                  <a:lnTo>
                    <a:pt x="0" y="0"/>
                  </a:lnTo>
                  <a:lnTo>
                    <a:pt x="0" y="461772"/>
                  </a:lnTo>
                  <a:lnTo>
                    <a:pt x="2022348" y="461772"/>
                  </a:lnTo>
                  <a:lnTo>
                    <a:pt x="2022348" y="0"/>
                  </a:lnTo>
                  <a:close/>
                </a:path>
              </a:pathLst>
            </a:custGeom>
            <a:solidFill>
              <a:srgbClr val="FFFFFF"/>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sp>
        <p:nvSpPr>
          <p:cNvPr id="60" name="object 60"/>
          <p:cNvSpPr txBox="1"/>
          <p:nvPr/>
        </p:nvSpPr>
        <p:spPr>
          <a:xfrm>
            <a:off x="7373635" y="3467025"/>
            <a:ext cx="1398746" cy="286617"/>
          </a:xfrm>
          <a:prstGeom prst="rect">
            <a:avLst/>
          </a:prstGeom>
        </p:spPr>
        <p:txBody>
          <a:bodyPr vert="horz" wrap="square" lIns="0" tIns="9525" rIns="0" bIns="0" rtlCol="0">
            <a:spAutoFit/>
          </a:bodyPr>
          <a:lstStyle/>
          <a:p>
            <a:pPr marL="9525" marR="3810" hangingPunct="0">
              <a:spcBef>
                <a:spcPts val="75"/>
              </a:spcBef>
            </a:pPr>
            <a:r>
              <a:rPr sz="900" b="1" kern="0" dirty="0">
                <a:solidFill>
                  <a:srgbClr val="00B2A9"/>
                </a:solidFill>
                <a:latin typeface="Gill Sans MT" panose="020B0502020104020203" pitchFamily="34" charset="0"/>
                <a:ea typeface="+mj-ea"/>
                <a:cs typeface="Arial"/>
                <a:sym typeface="Calibri"/>
              </a:rPr>
              <a:t>HR</a:t>
            </a:r>
            <a:r>
              <a:rPr sz="900" b="1" kern="0" spc="4"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0.74;</a:t>
            </a:r>
            <a:r>
              <a:rPr sz="900" b="1" kern="0" spc="-15"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95%</a:t>
            </a:r>
            <a:r>
              <a:rPr sz="900" b="1" kern="0" spc="-11"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CI</a:t>
            </a:r>
            <a:r>
              <a:rPr sz="900" b="1" kern="0" spc="11" dirty="0">
                <a:solidFill>
                  <a:srgbClr val="00B2A9"/>
                </a:solidFill>
                <a:latin typeface="Gill Sans MT" panose="020B0502020104020203" pitchFamily="34" charset="0"/>
                <a:ea typeface="+mj-ea"/>
                <a:cs typeface="Arial"/>
                <a:sym typeface="Calibri"/>
              </a:rPr>
              <a:t> </a:t>
            </a:r>
            <a:r>
              <a:rPr sz="900" b="1" kern="0" spc="-8" dirty="0">
                <a:solidFill>
                  <a:srgbClr val="00B2A9"/>
                </a:solidFill>
                <a:latin typeface="Gill Sans MT" panose="020B0502020104020203" pitchFamily="34" charset="0"/>
                <a:ea typeface="+mj-ea"/>
                <a:cs typeface="Arial"/>
                <a:sym typeface="Calibri"/>
              </a:rPr>
              <a:t>0.67-</a:t>
            </a:r>
            <a:r>
              <a:rPr sz="900" b="1" kern="0" spc="-15" dirty="0">
                <a:solidFill>
                  <a:srgbClr val="00B2A9"/>
                </a:solidFill>
                <a:latin typeface="Gill Sans MT" panose="020B0502020104020203" pitchFamily="34" charset="0"/>
                <a:ea typeface="+mj-ea"/>
                <a:cs typeface="Arial"/>
                <a:sym typeface="Calibri"/>
              </a:rPr>
              <a:t>0.83 </a:t>
            </a:r>
            <a:r>
              <a:rPr sz="900" b="1" kern="0" spc="-8" dirty="0">
                <a:solidFill>
                  <a:srgbClr val="00B2A9"/>
                </a:solidFill>
                <a:latin typeface="Gill Sans MT" panose="020B0502020104020203" pitchFamily="34" charset="0"/>
                <a:ea typeface="+mj-ea"/>
                <a:cs typeface="Arial"/>
                <a:sym typeface="Calibri"/>
              </a:rPr>
              <a:t>P&lt;0.0001</a:t>
            </a:r>
            <a:endParaRPr sz="900" kern="0" dirty="0">
              <a:solidFill>
                <a:srgbClr val="00B2A9"/>
              </a:solidFill>
              <a:latin typeface="Gill Sans MT" panose="020B0502020104020203" pitchFamily="34" charset="0"/>
              <a:ea typeface="+mj-ea"/>
              <a:cs typeface="Arial"/>
              <a:sym typeface="Calibri"/>
            </a:endParaRPr>
          </a:p>
        </p:txBody>
      </p:sp>
      <p:sp>
        <p:nvSpPr>
          <p:cNvPr id="61" name="object 61"/>
          <p:cNvSpPr txBox="1"/>
          <p:nvPr/>
        </p:nvSpPr>
        <p:spPr>
          <a:xfrm>
            <a:off x="3393403" y="4294633"/>
            <a:ext cx="2694492" cy="194284"/>
          </a:xfrm>
          <a:prstGeom prst="rect">
            <a:avLst/>
          </a:prstGeom>
        </p:spPr>
        <p:txBody>
          <a:bodyPr vert="horz" wrap="square" lIns="0" tIns="9525" rIns="0" bIns="0" rtlCol="0">
            <a:spAutoFit/>
          </a:bodyPr>
          <a:lstStyle/>
          <a:p>
            <a:pPr marL="28575" hangingPunct="0">
              <a:spcBef>
                <a:spcPts val="75"/>
              </a:spcBef>
            </a:pPr>
            <a:r>
              <a:rPr sz="1200" b="1" kern="0" dirty="0">
                <a:solidFill>
                  <a:srgbClr val="00B2A9"/>
                </a:solidFill>
                <a:latin typeface="Gill Sans MT" panose="020B0502020104020203" pitchFamily="34" charset="0"/>
                <a:ea typeface="+mj-ea"/>
                <a:cs typeface="Arial"/>
                <a:sym typeface="Calibri"/>
              </a:rPr>
              <a:t>P</a:t>
            </a:r>
            <a:r>
              <a:rPr sz="1200" b="1" kern="0" baseline="-20833" dirty="0">
                <a:solidFill>
                  <a:srgbClr val="00B2A9"/>
                </a:solidFill>
                <a:latin typeface="Gill Sans MT" panose="020B0502020104020203" pitchFamily="34" charset="0"/>
                <a:ea typeface="+mj-ea"/>
                <a:cs typeface="Arial"/>
                <a:sym typeface="Calibri"/>
              </a:rPr>
              <a:t>heterogeneity</a:t>
            </a:r>
            <a:r>
              <a:rPr sz="1200" b="1" kern="0" spc="-33" baseline="-20833" dirty="0">
                <a:solidFill>
                  <a:srgbClr val="00B2A9"/>
                </a:solidFill>
                <a:latin typeface="Gill Sans MT" panose="020B0502020104020203" pitchFamily="34" charset="0"/>
                <a:ea typeface="+mj-ea"/>
                <a:cs typeface="Arial"/>
                <a:sym typeface="Calibri"/>
              </a:rPr>
              <a:t> </a:t>
            </a:r>
            <a:r>
              <a:rPr sz="1200" b="1" kern="0" dirty="0">
                <a:solidFill>
                  <a:srgbClr val="00B2A9"/>
                </a:solidFill>
                <a:latin typeface="Gill Sans MT" panose="020B0502020104020203" pitchFamily="34" charset="0"/>
                <a:ea typeface="+mj-ea"/>
                <a:cs typeface="Arial"/>
                <a:sym typeface="Calibri"/>
              </a:rPr>
              <a:t>&gt;0.40</a:t>
            </a:r>
            <a:r>
              <a:rPr sz="1200" b="1" kern="0" spc="-11" dirty="0">
                <a:solidFill>
                  <a:srgbClr val="00B2A9"/>
                </a:solidFill>
                <a:latin typeface="Gill Sans MT" panose="020B0502020104020203" pitchFamily="34" charset="0"/>
                <a:ea typeface="+mj-ea"/>
                <a:cs typeface="Arial"/>
                <a:sym typeface="Calibri"/>
              </a:rPr>
              <a:t> </a:t>
            </a:r>
            <a:r>
              <a:rPr sz="1200" b="1" kern="0" dirty="0">
                <a:solidFill>
                  <a:srgbClr val="00B2A9"/>
                </a:solidFill>
                <a:latin typeface="Gill Sans MT" panose="020B0502020104020203" pitchFamily="34" charset="0"/>
                <a:ea typeface="+mj-ea"/>
                <a:cs typeface="Arial"/>
                <a:sym typeface="Calibri"/>
              </a:rPr>
              <a:t>for</a:t>
            </a:r>
            <a:r>
              <a:rPr sz="1200" b="1" kern="0" spc="-11" dirty="0">
                <a:solidFill>
                  <a:srgbClr val="00B2A9"/>
                </a:solidFill>
                <a:latin typeface="Gill Sans MT" panose="020B0502020104020203" pitchFamily="34" charset="0"/>
                <a:ea typeface="+mj-ea"/>
                <a:cs typeface="Arial"/>
                <a:sym typeface="Calibri"/>
              </a:rPr>
              <a:t> </a:t>
            </a:r>
            <a:r>
              <a:rPr sz="1200" b="1" kern="0" dirty="0">
                <a:solidFill>
                  <a:srgbClr val="00B2A9"/>
                </a:solidFill>
                <a:latin typeface="Gill Sans MT" panose="020B0502020104020203" pitchFamily="34" charset="0"/>
                <a:ea typeface="+mj-ea"/>
                <a:cs typeface="Arial"/>
                <a:sym typeface="Calibri"/>
              </a:rPr>
              <a:t>all</a:t>
            </a:r>
            <a:r>
              <a:rPr sz="1200" b="1" kern="0" spc="-11" dirty="0">
                <a:solidFill>
                  <a:srgbClr val="00B2A9"/>
                </a:solidFill>
                <a:latin typeface="Gill Sans MT" panose="020B0502020104020203" pitchFamily="34" charset="0"/>
                <a:ea typeface="+mj-ea"/>
                <a:cs typeface="Arial"/>
                <a:sym typeface="Calibri"/>
              </a:rPr>
              <a:t> </a:t>
            </a:r>
            <a:r>
              <a:rPr sz="1200" b="1" kern="0" spc="-8" dirty="0">
                <a:solidFill>
                  <a:srgbClr val="00B2A9"/>
                </a:solidFill>
                <a:latin typeface="Gill Sans MT" panose="020B0502020104020203" pitchFamily="34" charset="0"/>
                <a:ea typeface="+mj-ea"/>
                <a:cs typeface="Arial"/>
                <a:sym typeface="Calibri"/>
              </a:rPr>
              <a:t>endpoints</a:t>
            </a:r>
            <a:endParaRPr sz="1200" kern="0" dirty="0">
              <a:solidFill>
                <a:srgbClr val="00B2A9"/>
              </a:solidFill>
              <a:latin typeface="Gill Sans MT" panose="020B0502020104020203" pitchFamily="34" charset="0"/>
              <a:ea typeface="+mj-ea"/>
              <a:cs typeface="Arial"/>
              <a:sym typeface="Calibri"/>
            </a:endParaRPr>
          </a:p>
        </p:txBody>
      </p:sp>
      <p:sp>
        <p:nvSpPr>
          <p:cNvPr id="62" name="object 62"/>
          <p:cNvSpPr txBox="1"/>
          <p:nvPr/>
        </p:nvSpPr>
        <p:spPr>
          <a:xfrm>
            <a:off x="1547293" y="1208178"/>
            <a:ext cx="636270" cy="182742"/>
          </a:xfrm>
          <a:prstGeom prst="rect">
            <a:avLst/>
          </a:prstGeom>
        </p:spPr>
        <p:txBody>
          <a:bodyPr vert="horz" wrap="square" lIns="0" tIns="9525" rIns="0" bIns="0" rtlCol="0">
            <a:spAutoFit/>
          </a:bodyPr>
          <a:lstStyle/>
          <a:p>
            <a:pPr marL="9525" hangingPunct="0">
              <a:spcBef>
                <a:spcPts val="75"/>
              </a:spcBef>
            </a:pPr>
            <a:r>
              <a:rPr sz="1125" b="1" kern="0" spc="-8" dirty="0">
                <a:solidFill>
                  <a:srgbClr val="000000"/>
                </a:solidFill>
                <a:latin typeface="Gill Sans MT" panose="020B0502020104020203" pitchFamily="34" charset="0"/>
                <a:ea typeface="+mj-ea"/>
                <a:cs typeface="Arial"/>
                <a:sym typeface="Calibri"/>
              </a:rPr>
              <a:t>DELIVER</a:t>
            </a:r>
            <a:endParaRPr sz="1125" kern="0">
              <a:solidFill>
                <a:srgbClr val="000000"/>
              </a:solidFill>
              <a:latin typeface="Gill Sans MT" panose="020B0502020104020203" pitchFamily="34" charset="0"/>
              <a:ea typeface="+mj-ea"/>
              <a:cs typeface="Arial"/>
              <a:sym typeface="Calibri"/>
            </a:endParaRPr>
          </a:p>
        </p:txBody>
      </p:sp>
      <p:sp>
        <p:nvSpPr>
          <p:cNvPr id="63" name="object 63"/>
          <p:cNvSpPr txBox="1"/>
          <p:nvPr/>
        </p:nvSpPr>
        <p:spPr>
          <a:xfrm>
            <a:off x="1547293" y="1503500"/>
            <a:ext cx="1478756" cy="182742"/>
          </a:xfrm>
          <a:prstGeom prst="rect">
            <a:avLst/>
          </a:prstGeom>
        </p:spPr>
        <p:txBody>
          <a:bodyPr vert="horz" wrap="square" lIns="0" tIns="9525" rIns="0" bIns="0" rtlCol="0">
            <a:spAutoFit/>
          </a:bodyPr>
          <a:lstStyle/>
          <a:p>
            <a:pPr marL="9525" hangingPunct="0">
              <a:spcBef>
                <a:spcPts val="75"/>
              </a:spcBef>
            </a:pPr>
            <a:r>
              <a:rPr sz="1125" b="1" kern="0" spc="-8" dirty="0">
                <a:solidFill>
                  <a:srgbClr val="000000"/>
                </a:solidFill>
                <a:latin typeface="Gill Sans MT" panose="020B0502020104020203" pitchFamily="34" charset="0"/>
                <a:ea typeface="+mj-ea"/>
                <a:cs typeface="Arial"/>
                <a:sym typeface="Calibri"/>
              </a:rPr>
              <a:t>EMPEROR-Preserved</a:t>
            </a:r>
            <a:endParaRPr sz="1125" kern="0" dirty="0">
              <a:solidFill>
                <a:srgbClr val="000000"/>
              </a:solidFill>
              <a:latin typeface="Gill Sans MT" panose="020B0502020104020203" pitchFamily="34" charset="0"/>
              <a:ea typeface="+mj-ea"/>
              <a:cs typeface="Arial"/>
              <a:sym typeface="Calibri"/>
            </a:endParaRPr>
          </a:p>
        </p:txBody>
      </p:sp>
      <p:sp>
        <p:nvSpPr>
          <p:cNvPr id="64" name="object 64"/>
          <p:cNvSpPr txBox="1"/>
          <p:nvPr/>
        </p:nvSpPr>
        <p:spPr>
          <a:xfrm>
            <a:off x="1561581" y="1853544"/>
            <a:ext cx="502444" cy="182742"/>
          </a:xfrm>
          <a:prstGeom prst="rect">
            <a:avLst/>
          </a:prstGeom>
        </p:spPr>
        <p:txBody>
          <a:bodyPr vert="horz" wrap="square" lIns="0" tIns="9525" rIns="0" bIns="0" rtlCol="0">
            <a:spAutoFit/>
          </a:bodyPr>
          <a:lstStyle/>
          <a:p>
            <a:pPr marL="9525" hangingPunct="0">
              <a:spcBef>
                <a:spcPts val="75"/>
              </a:spcBef>
            </a:pPr>
            <a:r>
              <a:rPr sz="1125" b="1" kern="0" spc="-8" dirty="0">
                <a:solidFill>
                  <a:srgbClr val="000000"/>
                </a:solidFill>
                <a:latin typeface="Gill Sans MT" panose="020B0502020104020203" pitchFamily="34" charset="0"/>
                <a:ea typeface="+mj-ea"/>
                <a:cs typeface="Arial"/>
                <a:sym typeface="Calibri"/>
              </a:rPr>
              <a:t>Overall</a:t>
            </a:r>
            <a:endParaRPr sz="1125" kern="0">
              <a:solidFill>
                <a:srgbClr val="000000"/>
              </a:solidFill>
              <a:latin typeface="Gill Sans MT" panose="020B0502020104020203" pitchFamily="34" charset="0"/>
              <a:ea typeface="+mj-ea"/>
              <a:cs typeface="Arial"/>
              <a:sym typeface="Calibri"/>
            </a:endParaRPr>
          </a:p>
        </p:txBody>
      </p:sp>
      <p:sp>
        <p:nvSpPr>
          <p:cNvPr id="65" name="object 65"/>
          <p:cNvSpPr txBox="1"/>
          <p:nvPr/>
        </p:nvSpPr>
        <p:spPr>
          <a:xfrm>
            <a:off x="1500811" y="900338"/>
            <a:ext cx="395764" cy="153888"/>
          </a:xfrm>
          <a:prstGeom prst="rect">
            <a:avLst/>
          </a:prstGeom>
        </p:spPr>
        <p:txBody>
          <a:bodyPr vert="horz" wrap="square" lIns="0" tIns="0" rIns="0" bIns="0" rtlCol="0">
            <a:spAutoFit/>
          </a:bodyPr>
          <a:lstStyle/>
          <a:p>
            <a:pPr hangingPunct="0">
              <a:lnSpc>
                <a:spcPts val="1245"/>
              </a:lnSpc>
            </a:pPr>
            <a:r>
              <a:rPr sz="1125" b="1" kern="0" spc="-15" dirty="0">
                <a:solidFill>
                  <a:srgbClr val="000000"/>
                </a:solidFill>
                <a:latin typeface="Gill Sans MT" panose="020B0502020104020203" pitchFamily="34" charset="0"/>
                <a:ea typeface="+mj-ea"/>
                <a:cs typeface="Arial"/>
                <a:sym typeface="Calibri"/>
              </a:rPr>
              <a:t>Study</a:t>
            </a:r>
            <a:endParaRPr sz="1125" kern="0">
              <a:solidFill>
                <a:srgbClr val="000000"/>
              </a:solidFill>
              <a:latin typeface="Gill Sans MT" panose="020B0502020104020203" pitchFamily="34" charset="0"/>
              <a:ea typeface="+mj-ea"/>
              <a:cs typeface="Arial"/>
              <a:sym typeface="Calibri"/>
            </a:endParaRPr>
          </a:p>
        </p:txBody>
      </p:sp>
      <p:grpSp>
        <p:nvGrpSpPr>
          <p:cNvPr id="66" name="object 66"/>
          <p:cNvGrpSpPr/>
          <p:nvPr/>
        </p:nvGrpSpPr>
        <p:grpSpPr>
          <a:xfrm>
            <a:off x="4059178" y="1263471"/>
            <a:ext cx="553403" cy="157163"/>
            <a:chOff x="5401817" y="1959864"/>
            <a:chExt cx="737870" cy="209550"/>
          </a:xfrm>
        </p:grpSpPr>
        <p:sp>
          <p:nvSpPr>
            <p:cNvPr id="67" name="object 67"/>
            <p:cNvSpPr/>
            <p:nvPr/>
          </p:nvSpPr>
          <p:spPr>
            <a:xfrm>
              <a:off x="5401817" y="2064258"/>
              <a:ext cx="737870" cy="0"/>
            </a:xfrm>
            <a:custGeom>
              <a:avLst/>
              <a:gdLst/>
              <a:ahLst/>
              <a:cxnLst/>
              <a:rect l="l" t="t" r="r" b="b"/>
              <a:pathLst>
                <a:path w="737870">
                  <a:moveTo>
                    <a:pt x="368808" y="0"/>
                  </a:moveTo>
                  <a:lnTo>
                    <a:pt x="0" y="0"/>
                  </a:lnTo>
                </a:path>
                <a:path w="737870">
                  <a:moveTo>
                    <a:pt x="368808" y="0"/>
                  </a:moveTo>
                  <a:lnTo>
                    <a:pt x="737616" y="0"/>
                  </a:lnTo>
                </a:path>
              </a:pathLst>
            </a:custGeom>
            <a:ln w="25400">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68" name="object 68"/>
            <p:cNvSpPr/>
            <p:nvPr/>
          </p:nvSpPr>
          <p:spPr>
            <a:xfrm>
              <a:off x="5666231" y="1959864"/>
              <a:ext cx="207645" cy="208915"/>
            </a:xfrm>
            <a:custGeom>
              <a:avLst/>
              <a:gdLst/>
              <a:ahLst/>
              <a:cxnLst/>
              <a:rect l="l" t="t" r="r" b="b"/>
              <a:pathLst>
                <a:path w="207645" h="208914">
                  <a:moveTo>
                    <a:pt x="207263" y="0"/>
                  </a:moveTo>
                  <a:lnTo>
                    <a:pt x="0" y="0"/>
                  </a:lnTo>
                  <a:lnTo>
                    <a:pt x="0" y="208787"/>
                  </a:lnTo>
                  <a:lnTo>
                    <a:pt x="207263" y="208787"/>
                  </a:lnTo>
                  <a:lnTo>
                    <a:pt x="207263" y="0"/>
                  </a:lnTo>
                  <a:close/>
                </a:path>
              </a:pathLst>
            </a:custGeom>
            <a:solidFill>
              <a:srgbClr val="1A466E"/>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69" name="object 69"/>
            <p:cNvSpPr/>
            <p:nvPr/>
          </p:nvSpPr>
          <p:spPr>
            <a:xfrm>
              <a:off x="5674613" y="1968246"/>
              <a:ext cx="193675" cy="193675"/>
            </a:xfrm>
            <a:custGeom>
              <a:avLst/>
              <a:gdLst/>
              <a:ahLst/>
              <a:cxnLst/>
              <a:rect l="l" t="t" r="r" b="b"/>
              <a:pathLst>
                <a:path w="193675" h="193675">
                  <a:moveTo>
                    <a:pt x="0" y="0"/>
                  </a:moveTo>
                  <a:lnTo>
                    <a:pt x="193548" y="0"/>
                  </a:lnTo>
                  <a:lnTo>
                    <a:pt x="193548" y="193548"/>
                  </a:lnTo>
                  <a:lnTo>
                    <a:pt x="0" y="193548"/>
                  </a:lnTo>
                  <a:lnTo>
                    <a:pt x="0" y="0"/>
                  </a:lnTo>
                  <a:close/>
                </a:path>
              </a:pathLst>
            </a:custGeom>
            <a:ln w="14287">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grpSp>
        <p:nvGrpSpPr>
          <p:cNvPr id="70" name="object 70"/>
          <p:cNvGrpSpPr/>
          <p:nvPr/>
        </p:nvGrpSpPr>
        <p:grpSpPr>
          <a:xfrm>
            <a:off x="4012316" y="1589226"/>
            <a:ext cx="592455" cy="146685"/>
            <a:chOff x="5339334" y="2394204"/>
            <a:chExt cx="789940" cy="195580"/>
          </a:xfrm>
        </p:grpSpPr>
        <p:sp>
          <p:nvSpPr>
            <p:cNvPr id="71" name="object 71"/>
            <p:cNvSpPr/>
            <p:nvPr/>
          </p:nvSpPr>
          <p:spPr>
            <a:xfrm>
              <a:off x="5339334" y="2492502"/>
              <a:ext cx="789940" cy="0"/>
            </a:xfrm>
            <a:custGeom>
              <a:avLst/>
              <a:gdLst/>
              <a:ahLst/>
              <a:cxnLst/>
              <a:rect l="l" t="t" r="r" b="b"/>
              <a:pathLst>
                <a:path w="789939">
                  <a:moveTo>
                    <a:pt x="393191" y="0"/>
                  </a:moveTo>
                  <a:lnTo>
                    <a:pt x="0" y="0"/>
                  </a:lnTo>
                </a:path>
                <a:path w="789939">
                  <a:moveTo>
                    <a:pt x="393191" y="0"/>
                  </a:moveTo>
                  <a:lnTo>
                    <a:pt x="789431" y="0"/>
                  </a:lnTo>
                </a:path>
              </a:pathLst>
            </a:custGeom>
            <a:ln w="25400">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72" name="object 72"/>
            <p:cNvSpPr/>
            <p:nvPr/>
          </p:nvSpPr>
          <p:spPr>
            <a:xfrm>
              <a:off x="5635752" y="2394204"/>
              <a:ext cx="195580" cy="195580"/>
            </a:xfrm>
            <a:custGeom>
              <a:avLst/>
              <a:gdLst/>
              <a:ahLst/>
              <a:cxnLst/>
              <a:rect l="l" t="t" r="r" b="b"/>
              <a:pathLst>
                <a:path w="195579" h="195580">
                  <a:moveTo>
                    <a:pt x="195072" y="0"/>
                  </a:moveTo>
                  <a:lnTo>
                    <a:pt x="0" y="0"/>
                  </a:lnTo>
                  <a:lnTo>
                    <a:pt x="0" y="195072"/>
                  </a:lnTo>
                  <a:lnTo>
                    <a:pt x="195072" y="195072"/>
                  </a:lnTo>
                  <a:lnTo>
                    <a:pt x="195072" y="0"/>
                  </a:lnTo>
                  <a:close/>
                </a:path>
              </a:pathLst>
            </a:custGeom>
            <a:solidFill>
              <a:srgbClr val="1A466E"/>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73" name="object 73"/>
            <p:cNvSpPr/>
            <p:nvPr/>
          </p:nvSpPr>
          <p:spPr>
            <a:xfrm>
              <a:off x="5644134" y="2402586"/>
              <a:ext cx="180340" cy="180340"/>
            </a:xfrm>
            <a:custGeom>
              <a:avLst/>
              <a:gdLst/>
              <a:ahLst/>
              <a:cxnLst/>
              <a:rect l="l" t="t" r="r" b="b"/>
              <a:pathLst>
                <a:path w="180339" h="180339">
                  <a:moveTo>
                    <a:pt x="0" y="0"/>
                  </a:moveTo>
                  <a:lnTo>
                    <a:pt x="179832" y="0"/>
                  </a:lnTo>
                  <a:lnTo>
                    <a:pt x="179832" y="179832"/>
                  </a:lnTo>
                  <a:lnTo>
                    <a:pt x="0" y="179832"/>
                  </a:lnTo>
                  <a:lnTo>
                    <a:pt x="0" y="0"/>
                  </a:lnTo>
                  <a:close/>
                </a:path>
              </a:pathLst>
            </a:custGeom>
            <a:ln w="14287">
              <a:solidFill>
                <a:srgbClr val="1A466E"/>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grpSp>
        <p:nvGrpSpPr>
          <p:cNvPr id="74" name="object 74"/>
          <p:cNvGrpSpPr/>
          <p:nvPr/>
        </p:nvGrpSpPr>
        <p:grpSpPr>
          <a:xfrm>
            <a:off x="3284653" y="1083877"/>
            <a:ext cx="2049780" cy="1277303"/>
            <a:chOff x="4369117" y="1720405"/>
            <a:chExt cx="2733040" cy="1703070"/>
          </a:xfrm>
        </p:grpSpPr>
        <p:sp>
          <p:nvSpPr>
            <p:cNvPr id="75" name="object 75"/>
            <p:cNvSpPr/>
            <p:nvPr/>
          </p:nvSpPr>
          <p:spPr>
            <a:xfrm>
              <a:off x="6434327" y="1725167"/>
              <a:ext cx="0" cy="1623060"/>
            </a:xfrm>
            <a:custGeom>
              <a:avLst/>
              <a:gdLst/>
              <a:ahLst/>
              <a:cxnLst/>
              <a:rect l="l" t="t" r="r" b="b"/>
              <a:pathLst>
                <a:path h="1623060">
                  <a:moveTo>
                    <a:pt x="0" y="0"/>
                  </a:moveTo>
                  <a:lnTo>
                    <a:pt x="0" y="1623059"/>
                  </a:lnTo>
                </a:path>
              </a:pathLst>
            </a:custGeom>
            <a:ln w="9525">
              <a:solidFill>
                <a:srgbClr val="808080"/>
              </a:solidFill>
              <a:prstDash val="sysDash"/>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76" name="object 76"/>
            <p:cNvSpPr/>
            <p:nvPr/>
          </p:nvSpPr>
          <p:spPr>
            <a:xfrm>
              <a:off x="4373879" y="3348227"/>
              <a:ext cx="2723515" cy="70485"/>
            </a:xfrm>
            <a:custGeom>
              <a:avLst/>
              <a:gdLst/>
              <a:ahLst/>
              <a:cxnLst/>
              <a:rect l="l" t="t" r="r" b="b"/>
              <a:pathLst>
                <a:path w="2723515" h="70485">
                  <a:moveTo>
                    <a:pt x="0" y="0"/>
                  </a:moveTo>
                  <a:lnTo>
                    <a:pt x="2723388" y="0"/>
                  </a:lnTo>
                </a:path>
                <a:path w="2723515" h="70485">
                  <a:moveTo>
                    <a:pt x="0" y="0"/>
                  </a:moveTo>
                  <a:lnTo>
                    <a:pt x="0" y="70104"/>
                  </a:lnTo>
                </a:path>
              </a:pathLst>
            </a:custGeom>
            <a:ln w="9525">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77" name="object 77"/>
            <p:cNvSpPr/>
            <p:nvPr/>
          </p:nvSpPr>
          <p:spPr>
            <a:xfrm>
              <a:off x="5577839" y="3348227"/>
              <a:ext cx="0" cy="70485"/>
            </a:xfrm>
            <a:custGeom>
              <a:avLst/>
              <a:gdLst/>
              <a:ahLst/>
              <a:cxnLst/>
              <a:rect l="l" t="t" r="r" b="b"/>
              <a:pathLst>
                <a:path h="70485">
                  <a:moveTo>
                    <a:pt x="0" y="0"/>
                  </a:moveTo>
                  <a:lnTo>
                    <a:pt x="0" y="70104"/>
                  </a:lnTo>
                </a:path>
              </a:pathLst>
            </a:custGeom>
            <a:ln w="9525">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78" name="object 78"/>
            <p:cNvSpPr/>
            <p:nvPr/>
          </p:nvSpPr>
          <p:spPr>
            <a:xfrm>
              <a:off x="6434327" y="3348227"/>
              <a:ext cx="0" cy="70485"/>
            </a:xfrm>
            <a:custGeom>
              <a:avLst/>
              <a:gdLst/>
              <a:ahLst/>
              <a:cxnLst/>
              <a:rect l="l" t="t" r="r" b="b"/>
              <a:pathLst>
                <a:path h="70485">
                  <a:moveTo>
                    <a:pt x="0" y="0"/>
                  </a:moveTo>
                  <a:lnTo>
                    <a:pt x="0" y="70104"/>
                  </a:lnTo>
                </a:path>
              </a:pathLst>
            </a:custGeom>
            <a:ln w="9525">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79" name="object 79"/>
            <p:cNvSpPr/>
            <p:nvPr/>
          </p:nvSpPr>
          <p:spPr>
            <a:xfrm>
              <a:off x="7097267" y="3348227"/>
              <a:ext cx="0" cy="70485"/>
            </a:xfrm>
            <a:custGeom>
              <a:avLst/>
              <a:gdLst/>
              <a:ahLst/>
              <a:cxnLst/>
              <a:rect l="l" t="t" r="r" b="b"/>
              <a:pathLst>
                <a:path h="70485">
                  <a:moveTo>
                    <a:pt x="0" y="0"/>
                  </a:moveTo>
                  <a:lnTo>
                    <a:pt x="0" y="70104"/>
                  </a:lnTo>
                </a:path>
              </a:pathLst>
            </a:custGeom>
            <a:ln w="9525">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80" name="object 80"/>
            <p:cNvSpPr/>
            <p:nvPr/>
          </p:nvSpPr>
          <p:spPr>
            <a:xfrm>
              <a:off x="5483351" y="2886455"/>
              <a:ext cx="539750" cy="247015"/>
            </a:xfrm>
            <a:custGeom>
              <a:avLst/>
              <a:gdLst/>
              <a:ahLst/>
              <a:cxnLst/>
              <a:rect l="l" t="t" r="r" b="b"/>
              <a:pathLst>
                <a:path w="539750" h="247014">
                  <a:moveTo>
                    <a:pt x="0" y="123444"/>
                  </a:moveTo>
                  <a:lnTo>
                    <a:pt x="269748" y="246888"/>
                  </a:lnTo>
                  <a:lnTo>
                    <a:pt x="539496" y="123444"/>
                  </a:lnTo>
                  <a:lnTo>
                    <a:pt x="269748" y="0"/>
                  </a:lnTo>
                  <a:lnTo>
                    <a:pt x="0" y="123444"/>
                  </a:lnTo>
                  <a:close/>
                </a:path>
              </a:pathLst>
            </a:custGeom>
            <a:ln w="30162">
              <a:solidFill>
                <a:srgbClr val="7E0127"/>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sp>
        <p:nvSpPr>
          <p:cNvPr id="81" name="object 81"/>
          <p:cNvSpPr txBox="1"/>
          <p:nvPr/>
        </p:nvSpPr>
        <p:spPr>
          <a:xfrm>
            <a:off x="3137968" y="2367847"/>
            <a:ext cx="299085" cy="182742"/>
          </a:xfrm>
          <a:prstGeom prst="rect">
            <a:avLst/>
          </a:prstGeom>
        </p:spPr>
        <p:txBody>
          <a:bodyPr vert="horz" wrap="square" lIns="0" tIns="9525" rIns="0" bIns="0" rtlCol="0">
            <a:spAutoFit/>
          </a:bodyPr>
          <a:lstStyle/>
          <a:p>
            <a:pPr marL="9525" hangingPunct="0">
              <a:spcBef>
                <a:spcPts val="75"/>
              </a:spcBef>
            </a:pPr>
            <a:r>
              <a:rPr sz="1125" b="1" kern="0" spc="-15" dirty="0">
                <a:solidFill>
                  <a:srgbClr val="000000"/>
                </a:solidFill>
                <a:latin typeface="Gill Sans MT" panose="020B0502020104020203" pitchFamily="34" charset="0"/>
                <a:ea typeface="+mj-ea"/>
                <a:cs typeface="Arial"/>
                <a:sym typeface="Calibri"/>
              </a:rPr>
              <a:t>0.50</a:t>
            </a:r>
            <a:endParaRPr sz="1125" kern="0">
              <a:solidFill>
                <a:srgbClr val="000000"/>
              </a:solidFill>
              <a:latin typeface="Gill Sans MT" panose="020B0502020104020203" pitchFamily="34" charset="0"/>
              <a:ea typeface="+mj-ea"/>
              <a:cs typeface="Arial"/>
              <a:sym typeface="Calibri"/>
            </a:endParaRPr>
          </a:p>
        </p:txBody>
      </p:sp>
      <p:sp>
        <p:nvSpPr>
          <p:cNvPr id="82" name="object 82"/>
          <p:cNvSpPr txBox="1"/>
          <p:nvPr/>
        </p:nvSpPr>
        <p:spPr>
          <a:xfrm>
            <a:off x="4041653" y="2367847"/>
            <a:ext cx="299085" cy="182742"/>
          </a:xfrm>
          <a:prstGeom prst="rect">
            <a:avLst/>
          </a:prstGeom>
        </p:spPr>
        <p:txBody>
          <a:bodyPr vert="horz" wrap="square" lIns="0" tIns="9525" rIns="0" bIns="0" rtlCol="0">
            <a:spAutoFit/>
          </a:bodyPr>
          <a:lstStyle/>
          <a:p>
            <a:pPr marL="9525" hangingPunct="0">
              <a:spcBef>
                <a:spcPts val="75"/>
              </a:spcBef>
            </a:pPr>
            <a:r>
              <a:rPr sz="1125" b="1" kern="0" spc="-15" dirty="0">
                <a:solidFill>
                  <a:srgbClr val="000000"/>
                </a:solidFill>
                <a:latin typeface="Gill Sans MT" panose="020B0502020104020203" pitchFamily="34" charset="0"/>
                <a:ea typeface="+mj-ea"/>
                <a:cs typeface="Arial"/>
                <a:sym typeface="Calibri"/>
              </a:rPr>
              <a:t>0.75</a:t>
            </a:r>
            <a:endParaRPr sz="1125" kern="0">
              <a:solidFill>
                <a:srgbClr val="000000"/>
              </a:solidFill>
              <a:latin typeface="Gill Sans MT" panose="020B0502020104020203" pitchFamily="34" charset="0"/>
              <a:ea typeface="+mj-ea"/>
              <a:cs typeface="Arial"/>
              <a:sym typeface="Calibri"/>
            </a:endParaRPr>
          </a:p>
        </p:txBody>
      </p:sp>
      <p:sp>
        <p:nvSpPr>
          <p:cNvPr id="83" name="object 83"/>
          <p:cNvSpPr txBox="1"/>
          <p:nvPr/>
        </p:nvSpPr>
        <p:spPr>
          <a:xfrm>
            <a:off x="4684590" y="2367847"/>
            <a:ext cx="795814" cy="182742"/>
          </a:xfrm>
          <a:prstGeom prst="rect">
            <a:avLst/>
          </a:prstGeom>
        </p:spPr>
        <p:txBody>
          <a:bodyPr vert="horz" wrap="square" lIns="0" tIns="9525" rIns="0" bIns="0" rtlCol="0">
            <a:spAutoFit/>
          </a:bodyPr>
          <a:lstStyle/>
          <a:p>
            <a:pPr marL="9525" hangingPunct="0">
              <a:spcBef>
                <a:spcPts val="75"/>
              </a:spcBef>
              <a:tabLst>
                <a:tab pos="505778" algn="l"/>
              </a:tabLst>
            </a:pPr>
            <a:r>
              <a:rPr sz="1125" b="1" kern="0" spc="-15" dirty="0">
                <a:solidFill>
                  <a:srgbClr val="000000"/>
                </a:solidFill>
                <a:latin typeface="Gill Sans MT" panose="020B0502020104020203" pitchFamily="34" charset="0"/>
                <a:ea typeface="+mj-ea"/>
                <a:cs typeface="Arial"/>
                <a:sym typeface="Calibri"/>
              </a:rPr>
              <a:t>1.00</a:t>
            </a:r>
            <a:r>
              <a:rPr sz="1125" b="1" kern="0" dirty="0">
                <a:solidFill>
                  <a:srgbClr val="000000"/>
                </a:solidFill>
                <a:latin typeface="Gill Sans MT" panose="020B0502020104020203" pitchFamily="34" charset="0"/>
                <a:ea typeface="+mj-ea"/>
                <a:cs typeface="Arial"/>
                <a:sym typeface="Calibri"/>
              </a:rPr>
              <a:t>	</a:t>
            </a:r>
            <a:r>
              <a:rPr sz="1125" b="1" kern="0" spc="-15" dirty="0">
                <a:solidFill>
                  <a:srgbClr val="000000"/>
                </a:solidFill>
                <a:latin typeface="Gill Sans MT" panose="020B0502020104020203" pitchFamily="34" charset="0"/>
                <a:ea typeface="+mj-ea"/>
                <a:cs typeface="Arial"/>
                <a:sym typeface="Calibri"/>
              </a:rPr>
              <a:t>1.25</a:t>
            </a:r>
            <a:endParaRPr sz="1125" kern="0">
              <a:solidFill>
                <a:srgbClr val="000000"/>
              </a:solidFill>
              <a:latin typeface="Gill Sans MT" panose="020B0502020104020203" pitchFamily="34" charset="0"/>
              <a:ea typeface="+mj-ea"/>
              <a:cs typeface="Arial"/>
              <a:sym typeface="Calibri"/>
            </a:endParaRPr>
          </a:p>
        </p:txBody>
      </p:sp>
      <p:sp>
        <p:nvSpPr>
          <p:cNvPr id="84" name="object 84"/>
          <p:cNvSpPr txBox="1"/>
          <p:nvPr/>
        </p:nvSpPr>
        <p:spPr>
          <a:xfrm>
            <a:off x="5521553" y="877232"/>
            <a:ext cx="830104" cy="182742"/>
          </a:xfrm>
          <a:prstGeom prst="rect">
            <a:avLst/>
          </a:prstGeom>
        </p:spPr>
        <p:txBody>
          <a:bodyPr vert="horz" wrap="square" lIns="0" tIns="9525" rIns="0" bIns="0" rtlCol="0">
            <a:spAutoFit/>
          </a:bodyPr>
          <a:lstStyle/>
          <a:p>
            <a:pPr marL="9525" hangingPunct="0">
              <a:spcBef>
                <a:spcPts val="75"/>
              </a:spcBef>
            </a:pPr>
            <a:r>
              <a:rPr sz="1125" b="1" kern="0" dirty="0">
                <a:solidFill>
                  <a:srgbClr val="000000"/>
                </a:solidFill>
                <a:latin typeface="Gill Sans MT" panose="020B0502020104020203" pitchFamily="34" charset="0"/>
                <a:ea typeface="+mj-ea"/>
                <a:cs typeface="Arial"/>
                <a:sym typeface="Calibri"/>
              </a:rPr>
              <a:t>HR</a:t>
            </a:r>
            <a:r>
              <a:rPr sz="1125" b="1" kern="0" spc="8" dirty="0">
                <a:solidFill>
                  <a:srgbClr val="000000"/>
                </a:solidFill>
                <a:latin typeface="Gill Sans MT" panose="020B0502020104020203" pitchFamily="34" charset="0"/>
                <a:ea typeface="+mj-ea"/>
                <a:cs typeface="Arial"/>
                <a:sym typeface="Calibri"/>
              </a:rPr>
              <a:t> </a:t>
            </a:r>
            <a:r>
              <a:rPr sz="1125" b="1" kern="0" dirty="0">
                <a:solidFill>
                  <a:srgbClr val="000000"/>
                </a:solidFill>
                <a:latin typeface="Gill Sans MT" panose="020B0502020104020203" pitchFamily="34" charset="0"/>
                <a:ea typeface="+mj-ea"/>
                <a:cs typeface="Arial"/>
                <a:sym typeface="Calibri"/>
              </a:rPr>
              <a:t>(95%</a:t>
            </a:r>
            <a:r>
              <a:rPr sz="1125" b="1" kern="0" spc="-8" dirty="0">
                <a:solidFill>
                  <a:srgbClr val="000000"/>
                </a:solidFill>
                <a:latin typeface="Gill Sans MT" panose="020B0502020104020203" pitchFamily="34" charset="0"/>
                <a:ea typeface="+mj-ea"/>
                <a:cs typeface="Arial"/>
                <a:sym typeface="Calibri"/>
              </a:rPr>
              <a:t> </a:t>
            </a:r>
            <a:r>
              <a:rPr sz="1125" b="1" kern="0" spc="-19" dirty="0">
                <a:solidFill>
                  <a:srgbClr val="000000"/>
                </a:solidFill>
                <a:latin typeface="Gill Sans MT" panose="020B0502020104020203" pitchFamily="34" charset="0"/>
                <a:ea typeface="+mj-ea"/>
                <a:cs typeface="Arial"/>
                <a:sym typeface="Calibri"/>
              </a:rPr>
              <a:t>CI)</a:t>
            </a:r>
            <a:endParaRPr sz="1125" kern="0">
              <a:solidFill>
                <a:srgbClr val="000000"/>
              </a:solidFill>
              <a:latin typeface="Gill Sans MT" panose="020B0502020104020203" pitchFamily="34" charset="0"/>
              <a:ea typeface="+mj-ea"/>
              <a:cs typeface="Arial"/>
              <a:sym typeface="Calibri"/>
            </a:endParaRPr>
          </a:p>
        </p:txBody>
      </p:sp>
      <p:grpSp>
        <p:nvGrpSpPr>
          <p:cNvPr id="85" name="object 85"/>
          <p:cNvGrpSpPr/>
          <p:nvPr/>
        </p:nvGrpSpPr>
        <p:grpSpPr>
          <a:xfrm>
            <a:off x="1420563" y="794841"/>
            <a:ext cx="5701665" cy="292894"/>
            <a:chOff x="1883664" y="1335024"/>
            <a:chExt cx="7602220" cy="390525"/>
          </a:xfrm>
        </p:grpSpPr>
        <p:sp>
          <p:nvSpPr>
            <p:cNvPr id="86" name="object 86"/>
            <p:cNvSpPr/>
            <p:nvPr/>
          </p:nvSpPr>
          <p:spPr>
            <a:xfrm>
              <a:off x="1955292" y="1717548"/>
              <a:ext cx="7522845" cy="0"/>
            </a:xfrm>
            <a:custGeom>
              <a:avLst/>
              <a:gdLst/>
              <a:ahLst/>
              <a:cxnLst/>
              <a:rect l="l" t="t" r="r" b="b"/>
              <a:pathLst>
                <a:path w="7522845">
                  <a:moveTo>
                    <a:pt x="0" y="0"/>
                  </a:moveTo>
                  <a:lnTo>
                    <a:pt x="7522464" y="0"/>
                  </a:lnTo>
                </a:path>
              </a:pathLst>
            </a:custGeom>
            <a:ln w="15875">
              <a:solidFill>
                <a:srgbClr val="000000"/>
              </a:solidFill>
            </a:ln>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87" name="object 87"/>
            <p:cNvSpPr/>
            <p:nvPr/>
          </p:nvSpPr>
          <p:spPr>
            <a:xfrm>
              <a:off x="1883664" y="1335024"/>
              <a:ext cx="5236845" cy="338455"/>
            </a:xfrm>
            <a:custGeom>
              <a:avLst/>
              <a:gdLst/>
              <a:ahLst/>
              <a:cxnLst/>
              <a:rect l="l" t="t" r="r" b="b"/>
              <a:pathLst>
                <a:path w="5236845" h="338455">
                  <a:moveTo>
                    <a:pt x="5236464" y="0"/>
                  </a:moveTo>
                  <a:lnTo>
                    <a:pt x="0" y="0"/>
                  </a:lnTo>
                  <a:lnTo>
                    <a:pt x="0" y="338327"/>
                  </a:lnTo>
                  <a:lnTo>
                    <a:pt x="5236464" y="338327"/>
                  </a:lnTo>
                  <a:lnTo>
                    <a:pt x="5236464" y="0"/>
                  </a:lnTo>
                  <a:close/>
                </a:path>
              </a:pathLst>
            </a:custGeom>
            <a:solidFill>
              <a:srgbClr val="FFFFFF"/>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grpSp>
      <p:sp>
        <p:nvSpPr>
          <p:cNvPr id="101" name="Content Placeholder 100">
            <a:extLst>
              <a:ext uri="{FF2B5EF4-FFF2-40B4-BE49-F238E27FC236}">
                <a16:creationId xmlns:a16="http://schemas.microsoft.com/office/drawing/2014/main" id="{19C1B61D-D304-4A81-A723-EF28EA48E003}"/>
              </a:ext>
            </a:extLst>
          </p:cNvPr>
          <p:cNvSpPr>
            <a:spLocks noGrp="1"/>
          </p:cNvSpPr>
          <p:nvPr>
            <p:ph idx="1"/>
          </p:nvPr>
        </p:nvSpPr>
        <p:spPr>
          <a:xfrm>
            <a:off x="479879" y="196616"/>
            <a:ext cx="8229600" cy="546884"/>
          </a:xfrm>
        </p:spPr>
        <p:txBody>
          <a:bodyPr/>
          <a:lstStyle/>
          <a:p>
            <a:r>
              <a:rPr lang="en-US" sz="2400" dirty="0"/>
              <a:t>DELIVER and EMPEROR-Preserved meta-analysis</a:t>
            </a:r>
          </a:p>
        </p:txBody>
      </p:sp>
      <p:sp>
        <p:nvSpPr>
          <p:cNvPr id="89" name="object 89"/>
          <p:cNvSpPr txBox="1"/>
          <p:nvPr/>
        </p:nvSpPr>
        <p:spPr>
          <a:xfrm>
            <a:off x="101401" y="981822"/>
            <a:ext cx="1378756" cy="1337867"/>
          </a:xfrm>
          <a:prstGeom prst="rect">
            <a:avLst/>
          </a:prstGeom>
          <a:ln w="19050">
            <a:solidFill>
              <a:srgbClr val="00B2A9"/>
            </a:solidFill>
          </a:ln>
        </p:spPr>
        <p:txBody>
          <a:bodyPr vert="horz" wrap="square" lIns="0" tIns="44768" rIns="0" bIns="0" rtlCol="0" anchor="ctr">
            <a:spAutoFit/>
          </a:bodyPr>
          <a:lstStyle/>
          <a:p>
            <a:pPr marL="91440" marR="3810" hangingPunct="0">
              <a:spcBef>
                <a:spcPts val="353"/>
              </a:spcBef>
              <a:spcAft>
                <a:spcPts val="300"/>
              </a:spcAft>
            </a:pPr>
            <a:r>
              <a:rPr sz="1200" b="1" kern="0" dirty="0">
                <a:latin typeface="Gill Sans MT" panose="020B0502020104020203" pitchFamily="34" charset="0"/>
                <a:ea typeface="+mj-ea"/>
                <a:cs typeface="Times New Roman"/>
                <a:sym typeface="Calibri"/>
              </a:rPr>
              <a:t>↓</a:t>
            </a:r>
            <a:r>
              <a:rPr sz="1200" b="1" kern="0" spc="19" dirty="0">
                <a:latin typeface="Gill Sans MT" panose="020B0502020104020203" pitchFamily="34" charset="0"/>
                <a:ea typeface="+mj-ea"/>
                <a:cs typeface="Times New Roman"/>
                <a:sym typeface="Calibri"/>
              </a:rPr>
              <a:t> </a:t>
            </a:r>
            <a:r>
              <a:rPr sz="1200" b="1" kern="0" spc="38" dirty="0">
                <a:latin typeface="Gill Sans MT" panose="020B0502020104020203" pitchFamily="34" charset="0"/>
                <a:ea typeface="+mj-ea"/>
                <a:cs typeface="Gill Sans MT"/>
                <a:sym typeface="Calibri"/>
              </a:rPr>
              <a:t>20%</a:t>
            </a:r>
            <a:r>
              <a:rPr sz="1200" b="1" kern="0" spc="-26" dirty="0">
                <a:latin typeface="Gill Sans MT" panose="020B0502020104020203" pitchFamily="34" charset="0"/>
                <a:ea typeface="+mj-ea"/>
                <a:cs typeface="Gill Sans MT"/>
                <a:sym typeface="Calibri"/>
              </a:rPr>
              <a:t> </a:t>
            </a:r>
            <a:r>
              <a:rPr sz="1200" b="1" kern="0" dirty="0">
                <a:latin typeface="Gill Sans MT" panose="020B0502020104020203" pitchFamily="34" charset="0"/>
                <a:ea typeface="+mj-ea"/>
                <a:cs typeface="Gill Sans MT"/>
                <a:sym typeface="Calibri"/>
              </a:rPr>
              <a:t>(13-27%)</a:t>
            </a:r>
            <a:r>
              <a:rPr sz="1200" b="1" kern="0" spc="-11" dirty="0">
                <a:latin typeface="Gill Sans MT" panose="020B0502020104020203" pitchFamily="34" charset="0"/>
                <a:ea typeface="+mj-ea"/>
                <a:cs typeface="Gill Sans MT"/>
                <a:sym typeface="Calibri"/>
              </a:rPr>
              <a:t> </a:t>
            </a:r>
            <a:r>
              <a:rPr sz="1200" b="1" kern="0" spc="-38" dirty="0">
                <a:latin typeface="Gill Sans MT" panose="020B0502020104020203" pitchFamily="34" charset="0"/>
                <a:ea typeface="+mj-ea"/>
                <a:cs typeface="Gill Sans MT"/>
                <a:sym typeface="Calibri"/>
              </a:rPr>
              <a:t>Relative</a:t>
            </a:r>
            <a:r>
              <a:rPr sz="1200" b="1" kern="0" spc="-41" dirty="0">
                <a:latin typeface="Gill Sans MT" panose="020B0502020104020203" pitchFamily="34" charset="0"/>
                <a:ea typeface="+mj-ea"/>
                <a:cs typeface="Gill Sans MT"/>
                <a:sym typeface="Calibri"/>
              </a:rPr>
              <a:t> </a:t>
            </a:r>
            <a:r>
              <a:rPr sz="1200" b="1" kern="0" dirty="0">
                <a:latin typeface="Gill Sans MT" panose="020B0502020104020203" pitchFamily="34" charset="0"/>
                <a:ea typeface="+mj-ea"/>
                <a:cs typeface="Gill Sans MT"/>
                <a:sym typeface="Calibri"/>
              </a:rPr>
              <a:t>Risk</a:t>
            </a:r>
            <a:r>
              <a:rPr sz="1200" b="1" kern="0" spc="-26" dirty="0">
                <a:latin typeface="Gill Sans MT" panose="020B0502020104020203" pitchFamily="34" charset="0"/>
                <a:ea typeface="+mj-ea"/>
                <a:cs typeface="Gill Sans MT"/>
                <a:sym typeface="Calibri"/>
              </a:rPr>
              <a:t> </a:t>
            </a:r>
            <a:r>
              <a:rPr sz="1200" b="1" kern="0" spc="-49" dirty="0">
                <a:latin typeface="Gill Sans MT" panose="020B0502020104020203" pitchFamily="34" charset="0"/>
                <a:ea typeface="+mj-ea"/>
                <a:cs typeface="Gill Sans MT"/>
                <a:sym typeface="Calibri"/>
              </a:rPr>
              <a:t>Reduction</a:t>
            </a:r>
            <a:r>
              <a:rPr sz="1200" b="1" kern="0" spc="-34" dirty="0">
                <a:latin typeface="Gill Sans MT" panose="020B0502020104020203" pitchFamily="34" charset="0"/>
                <a:ea typeface="+mj-ea"/>
                <a:cs typeface="Gill Sans MT"/>
                <a:sym typeface="Calibri"/>
              </a:rPr>
              <a:t> </a:t>
            </a:r>
            <a:r>
              <a:rPr sz="1200" b="1" kern="0" dirty="0">
                <a:latin typeface="Gill Sans MT" panose="020B0502020104020203" pitchFamily="34" charset="0"/>
                <a:ea typeface="+mj-ea"/>
                <a:cs typeface="Gill Sans MT"/>
                <a:sym typeface="Calibri"/>
              </a:rPr>
              <a:t>of</a:t>
            </a:r>
            <a:r>
              <a:rPr sz="1200" b="1" kern="0" spc="-49" dirty="0">
                <a:latin typeface="Gill Sans MT" panose="020B0502020104020203" pitchFamily="34" charset="0"/>
                <a:ea typeface="+mj-ea"/>
                <a:cs typeface="Gill Sans MT"/>
                <a:sym typeface="Calibri"/>
              </a:rPr>
              <a:t> </a:t>
            </a:r>
            <a:r>
              <a:rPr sz="1200" b="1" kern="0" spc="-98" dirty="0">
                <a:latin typeface="Gill Sans MT" panose="020B0502020104020203" pitchFamily="34" charset="0"/>
                <a:ea typeface="+mj-ea"/>
                <a:cs typeface="Gill Sans MT"/>
                <a:sym typeface="Calibri"/>
              </a:rPr>
              <a:t>Primary</a:t>
            </a:r>
            <a:r>
              <a:rPr sz="1200" b="1" kern="0" spc="-34" dirty="0">
                <a:latin typeface="Gill Sans MT" panose="020B0502020104020203" pitchFamily="34" charset="0"/>
                <a:ea typeface="+mj-ea"/>
                <a:cs typeface="Gill Sans MT"/>
                <a:sym typeface="Calibri"/>
              </a:rPr>
              <a:t> </a:t>
            </a:r>
            <a:r>
              <a:rPr sz="1200" b="1" kern="0" spc="-79" dirty="0">
                <a:latin typeface="Gill Sans MT" panose="020B0502020104020203" pitchFamily="34" charset="0"/>
                <a:ea typeface="+mj-ea"/>
                <a:cs typeface="Gill Sans MT"/>
                <a:sym typeface="Calibri"/>
              </a:rPr>
              <a:t>Endpoint</a:t>
            </a:r>
            <a:r>
              <a:rPr sz="1200" b="1" kern="0" spc="-41" dirty="0">
                <a:latin typeface="Gill Sans MT" panose="020B0502020104020203" pitchFamily="34" charset="0"/>
                <a:ea typeface="+mj-ea"/>
                <a:cs typeface="Gill Sans MT"/>
                <a:sym typeface="Calibri"/>
              </a:rPr>
              <a:t> </a:t>
            </a:r>
            <a:r>
              <a:rPr sz="1200" b="1" kern="0" spc="-15" dirty="0">
                <a:latin typeface="Gill Sans MT" panose="020B0502020104020203" pitchFamily="34" charset="0"/>
                <a:ea typeface="+mj-ea"/>
                <a:cs typeface="Gill Sans MT"/>
                <a:sym typeface="Calibri"/>
              </a:rPr>
              <a:t>with </a:t>
            </a:r>
            <a:r>
              <a:rPr sz="1200" b="1" kern="0" spc="-38" dirty="0">
                <a:latin typeface="Gill Sans MT" panose="020B0502020104020203" pitchFamily="34" charset="0"/>
                <a:ea typeface="+mj-ea"/>
                <a:cs typeface="Gill Sans MT"/>
                <a:sym typeface="Calibri"/>
              </a:rPr>
              <a:t>Consistent</a:t>
            </a:r>
            <a:r>
              <a:rPr sz="1200" b="1" kern="0" spc="-109" dirty="0">
                <a:latin typeface="Gill Sans MT" panose="020B0502020104020203" pitchFamily="34" charset="0"/>
                <a:ea typeface="+mj-ea"/>
                <a:cs typeface="Gill Sans MT"/>
                <a:sym typeface="Calibri"/>
              </a:rPr>
              <a:t> </a:t>
            </a:r>
            <a:r>
              <a:rPr sz="1200" b="1" kern="0" spc="-26" dirty="0">
                <a:latin typeface="Gill Sans MT" panose="020B0502020104020203" pitchFamily="34" charset="0"/>
                <a:ea typeface="+mj-ea"/>
                <a:cs typeface="Gill Sans MT"/>
                <a:sym typeface="Calibri"/>
              </a:rPr>
              <a:t>Reductions</a:t>
            </a:r>
            <a:r>
              <a:rPr sz="1200" b="1" kern="0" spc="-98" dirty="0">
                <a:latin typeface="Gill Sans MT" panose="020B0502020104020203" pitchFamily="34" charset="0"/>
                <a:ea typeface="+mj-ea"/>
                <a:cs typeface="Gill Sans MT"/>
                <a:sym typeface="Calibri"/>
              </a:rPr>
              <a:t> </a:t>
            </a:r>
            <a:r>
              <a:rPr sz="1200" b="1" kern="0" dirty="0">
                <a:latin typeface="Gill Sans MT" panose="020B0502020104020203" pitchFamily="34" charset="0"/>
                <a:ea typeface="+mj-ea"/>
                <a:cs typeface="Gill Sans MT"/>
                <a:sym typeface="Calibri"/>
              </a:rPr>
              <a:t>in</a:t>
            </a:r>
            <a:r>
              <a:rPr sz="1200" b="1" kern="0" spc="-90" dirty="0">
                <a:latin typeface="Gill Sans MT" panose="020B0502020104020203" pitchFamily="34" charset="0"/>
                <a:ea typeface="+mj-ea"/>
                <a:cs typeface="Gill Sans MT"/>
                <a:sym typeface="Calibri"/>
              </a:rPr>
              <a:t> </a:t>
            </a:r>
            <a:r>
              <a:rPr sz="1200" b="1" kern="0" spc="-113" dirty="0">
                <a:latin typeface="Gill Sans MT" panose="020B0502020104020203" pitchFamily="34" charset="0"/>
                <a:ea typeface="+mj-ea"/>
                <a:cs typeface="Gill Sans MT"/>
                <a:sym typeface="Calibri"/>
              </a:rPr>
              <a:t>Both</a:t>
            </a:r>
            <a:r>
              <a:rPr sz="1200" b="1" kern="0" spc="-68" dirty="0">
                <a:latin typeface="Gill Sans MT" panose="020B0502020104020203" pitchFamily="34" charset="0"/>
                <a:ea typeface="+mj-ea"/>
                <a:cs typeface="Gill Sans MT"/>
                <a:sym typeface="Calibri"/>
              </a:rPr>
              <a:t> </a:t>
            </a:r>
            <a:r>
              <a:rPr sz="1200" b="1" kern="0" spc="-8" dirty="0">
                <a:latin typeface="Gill Sans MT" panose="020B0502020104020203" pitchFamily="34" charset="0"/>
                <a:ea typeface="+mj-ea"/>
                <a:cs typeface="Gill Sans MT"/>
                <a:sym typeface="Calibri"/>
              </a:rPr>
              <a:t>Components</a:t>
            </a:r>
            <a:endParaRPr lang="en-US" sz="1200" b="1" kern="0" spc="-8" dirty="0">
              <a:latin typeface="Gill Sans MT" panose="020B0502020104020203" pitchFamily="34" charset="0"/>
              <a:ea typeface="+mj-ea"/>
              <a:cs typeface="Gill Sans MT"/>
              <a:sym typeface="Calibri"/>
            </a:endParaRPr>
          </a:p>
        </p:txBody>
      </p:sp>
      <p:sp>
        <p:nvSpPr>
          <p:cNvPr id="90" name="object 90"/>
          <p:cNvSpPr txBox="1"/>
          <p:nvPr/>
        </p:nvSpPr>
        <p:spPr>
          <a:xfrm>
            <a:off x="1480157" y="815670"/>
            <a:ext cx="3772376" cy="193803"/>
          </a:xfrm>
          <a:prstGeom prst="rect">
            <a:avLst/>
          </a:prstGeom>
        </p:spPr>
        <p:txBody>
          <a:bodyPr vert="horz" wrap="square" lIns="0" tIns="9049" rIns="0" bIns="0" rtlCol="0">
            <a:spAutoFit/>
          </a:bodyPr>
          <a:lstStyle/>
          <a:p>
            <a:pPr marL="9525" hangingPunct="0">
              <a:spcBef>
                <a:spcPts val="71"/>
              </a:spcBef>
            </a:pPr>
            <a:r>
              <a:rPr sz="1200" b="1" kern="0" spc="-8" dirty="0">
                <a:solidFill>
                  <a:srgbClr val="00B2A9"/>
                </a:solidFill>
                <a:latin typeface="Gill Sans MT" panose="020B0502020104020203" pitchFamily="34" charset="0"/>
                <a:ea typeface="+mj-ea"/>
                <a:cs typeface="Arial"/>
                <a:sym typeface="Calibri"/>
              </a:rPr>
              <a:t>Cardiovascular </a:t>
            </a:r>
            <a:r>
              <a:rPr sz="1200" b="1" kern="0" dirty="0">
                <a:solidFill>
                  <a:srgbClr val="00B2A9"/>
                </a:solidFill>
                <a:latin typeface="Gill Sans MT" panose="020B0502020104020203" pitchFamily="34" charset="0"/>
                <a:ea typeface="+mj-ea"/>
                <a:cs typeface="Arial"/>
                <a:sym typeface="Calibri"/>
              </a:rPr>
              <a:t>Death</a:t>
            </a:r>
            <a:r>
              <a:rPr sz="1200" b="1" kern="0" spc="-41" dirty="0">
                <a:solidFill>
                  <a:srgbClr val="00B2A9"/>
                </a:solidFill>
                <a:latin typeface="Gill Sans MT" panose="020B0502020104020203" pitchFamily="34" charset="0"/>
                <a:ea typeface="+mj-ea"/>
                <a:cs typeface="Arial"/>
                <a:sym typeface="Calibri"/>
              </a:rPr>
              <a:t> </a:t>
            </a:r>
            <a:r>
              <a:rPr sz="1200" b="1" kern="0" dirty="0">
                <a:solidFill>
                  <a:srgbClr val="00B2A9"/>
                </a:solidFill>
                <a:latin typeface="Gill Sans MT" panose="020B0502020104020203" pitchFamily="34" charset="0"/>
                <a:ea typeface="+mj-ea"/>
                <a:cs typeface="Arial"/>
                <a:sym typeface="Calibri"/>
              </a:rPr>
              <a:t>or</a:t>
            </a:r>
            <a:r>
              <a:rPr sz="1200" b="1" kern="0" spc="-41" dirty="0">
                <a:solidFill>
                  <a:srgbClr val="00B2A9"/>
                </a:solidFill>
                <a:latin typeface="Gill Sans MT" panose="020B0502020104020203" pitchFamily="34" charset="0"/>
                <a:ea typeface="+mj-ea"/>
                <a:cs typeface="Arial"/>
                <a:sym typeface="Calibri"/>
              </a:rPr>
              <a:t> </a:t>
            </a:r>
            <a:r>
              <a:rPr sz="1200" b="1" kern="0" dirty="0">
                <a:solidFill>
                  <a:srgbClr val="00B2A9"/>
                </a:solidFill>
                <a:latin typeface="Gill Sans MT" panose="020B0502020104020203" pitchFamily="34" charset="0"/>
                <a:ea typeface="+mj-ea"/>
                <a:cs typeface="Arial"/>
                <a:sym typeface="Calibri"/>
              </a:rPr>
              <a:t>First</a:t>
            </a:r>
            <a:r>
              <a:rPr sz="1200" b="1" kern="0" spc="-34" dirty="0">
                <a:solidFill>
                  <a:srgbClr val="00B2A9"/>
                </a:solidFill>
                <a:latin typeface="Gill Sans MT" panose="020B0502020104020203" pitchFamily="34" charset="0"/>
                <a:ea typeface="+mj-ea"/>
                <a:cs typeface="Arial"/>
                <a:sym typeface="Calibri"/>
              </a:rPr>
              <a:t> </a:t>
            </a:r>
            <a:r>
              <a:rPr sz="1200" b="1" kern="0" dirty="0">
                <a:solidFill>
                  <a:srgbClr val="00B2A9"/>
                </a:solidFill>
                <a:latin typeface="Gill Sans MT" panose="020B0502020104020203" pitchFamily="34" charset="0"/>
                <a:ea typeface="+mj-ea"/>
                <a:cs typeface="Arial"/>
                <a:sym typeface="Calibri"/>
              </a:rPr>
              <a:t>Hospitalization</a:t>
            </a:r>
            <a:r>
              <a:rPr sz="1200" b="1" kern="0" spc="-8" dirty="0">
                <a:solidFill>
                  <a:srgbClr val="00B2A9"/>
                </a:solidFill>
                <a:latin typeface="Gill Sans MT" panose="020B0502020104020203" pitchFamily="34" charset="0"/>
                <a:ea typeface="+mj-ea"/>
                <a:cs typeface="Arial"/>
                <a:sym typeface="Calibri"/>
              </a:rPr>
              <a:t> </a:t>
            </a:r>
            <a:r>
              <a:rPr sz="1200" b="1" kern="0" dirty="0">
                <a:solidFill>
                  <a:srgbClr val="00B2A9"/>
                </a:solidFill>
                <a:latin typeface="Gill Sans MT" panose="020B0502020104020203" pitchFamily="34" charset="0"/>
                <a:ea typeface="+mj-ea"/>
                <a:cs typeface="Arial"/>
                <a:sym typeface="Calibri"/>
              </a:rPr>
              <a:t>for</a:t>
            </a:r>
            <a:r>
              <a:rPr sz="1200" b="1" kern="0" spc="-41" dirty="0">
                <a:solidFill>
                  <a:srgbClr val="00B2A9"/>
                </a:solidFill>
                <a:latin typeface="Gill Sans MT" panose="020B0502020104020203" pitchFamily="34" charset="0"/>
                <a:ea typeface="+mj-ea"/>
                <a:cs typeface="Arial"/>
                <a:sym typeface="Calibri"/>
              </a:rPr>
              <a:t> </a:t>
            </a:r>
            <a:r>
              <a:rPr sz="1200" b="1" kern="0" spc="-19" dirty="0">
                <a:solidFill>
                  <a:srgbClr val="00B2A9"/>
                </a:solidFill>
                <a:latin typeface="Gill Sans MT" panose="020B0502020104020203" pitchFamily="34" charset="0"/>
                <a:ea typeface="+mj-ea"/>
                <a:cs typeface="Arial"/>
                <a:sym typeface="Calibri"/>
              </a:rPr>
              <a:t>HF</a:t>
            </a:r>
            <a:endParaRPr sz="1200" kern="0" dirty="0">
              <a:solidFill>
                <a:srgbClr val="00B2A9"/>
              </a:solidFill>
              <a:latin typeface="Gill Sans MT" panose="020B0502020104020203" pitchFamily="34" charset="0"/>
              <a:ea typeface="+mj-ea"/>
              <a:cs typeface="Arial"/>
              <a:sym typeface="Calibri"/>
            </a:endParaRPr>
          </a:p>
        </p:txBody>
      </p:sp>
      <p:sp>
        <p:nvSpPr>
          <p:cNvPr id="91" name="object 91"/>
          <p:cNvSpPr/>
          <p:nvPr/>
        </p:nvSpPr>
        <p:spPr>
          <a:xfrm>
            <a:off x="4124900" y="1961844"/>
            <a:ext cx="404813" cy="185261"/>
          </a:xfrm>
          <a:custGeom>
            <a:avLst/>
            <a:gdLst/>
            <a:ahLst/>
            <a:cxnLst/>
            <a:rect l="l" t="t" r="r" b="b"/>
            <a:pathLst>
              <a:path w="539750" h="247014">
                <a:moveTo>
                  <a:pt x="269748" y="0"/>
                </a:moveTo>
                <a:lnTo>
                  <a:pt x="0" y="123444"/>
                </a:lnTo>
                <a:lnTo>
                  <a:pt x="269748" y="246888"/>
                </a:lnTo>
                <a:lnTo>
                  <a:pt x="539496" y="123444"/>
                </a:lnTo>
                <a:lnTo>
                  <a:pt x="269748" y="0"/>
                </a:lnTo>
                <a:close/>
              </a:path>
            </a:pathLst>
          </a:custGeom>
          <a:solidFill>
            <a:srgbClr val="7E0027"/>
          </a:solidFill>
        </p:spPr>
        <p:txBody>
          <a:bodyPr wrap="square" lIns="0" tIns="0" rIns="0" bIns="0" rtlCol="0"/>
          <a:lstStyle/>
          <a:p>
            <a:pPr hangingPunct="0"/>
            <a:endParaRPr sz="1350" kern="0">
              <a:solidFill>
                <a:srgbClr val="000000"/>
              </a:solidFill>
              <a:latin typeface="Gill Sans MT" panose="020B0502020104020203" pitchFamily="34" charset="0"/>
              <a:ea typeface="+mj-ea"/>
              <a:cs typeface="+mj-cs"/>
              <a:sym typeface="Calibri"/>
            </a:endParaRPr>
          </a:p>
        </p:txBody>
      </p:sp>
      <p:sp>
        <p:nvSpPr>
          <p:cNvPr id="92" name="object 92"/>
          <p:cNvSpPr txBox="1"/>
          <p:nvPr/>
        </p:nvSpPr>
        <p:spPr>
          <a:xfrm>
            <a:off x="5362055" y="1253422"/>
            <a:ext cx="1041083" cy="182742"/>
          </a:xfrm>
          <a:prstGeom prst="rect">
            <a:avLst/>
          </a:prstGeom>
        </p:spPr>
        <p:txBody>
          <a:bodyPr vert="horz" wrap="square" lIns="0" tIns="9525" rIns="0" bIns="0" rtlCol="0">
            <a:spAutoFit/>
          </a:bodyPr>
          <a:lstStyle/>
          <a:p>
            <a:pPr marL="9525" hangingPunct="0">
              <a:spcBef>
                <a:spcPts val="75"/>
              </a:spcBef>
            </a:pPr>
            <a:r>
              <a:rPr sz="1125" b="1" kern="0" dirty="0">
                <a:solidFill>
                  <a:srgbClr val="000000"/>
                </a:solidFill>
                <a:latin typeface="Gill Sans MT" panose="020B0502020104020203" pitchFamily="34" charset="0"/>
                <a:ea typeface="+mj-ea"/>
                <a:cs typeface="Arial"/>
                <a:sym typeface="Calibri"/>
              </a:rPr>
              <a:t>0.80</a:t>
            </a:r>
            <a:r>
              <a:rPr sz="1125" b="1" kern="0" spc="8" dirty="0">
                <a:solidFill>
                  <a:srgbClr val="000000"/>
                </a:solidFill>
                <a:latin typeface="Gill Sans MT" panose="020B0502020104020203" pitchFamily="34" charset="0"/>
                <a:ea typeface="+mj-ea"/>
                <a:cs typeface="Arial"/>
                <a:sym typeface="Calibri"/>
              </a:rPr>
              <a:t> </a:t>
            </a:r>
            <a:r>
              <a:rPr sz="1125" b="1" kern="0" dirty="0">
                <a:solidFill>
                  <a:srgbClr val="000000"/>
                </a:solidFill>
                <a:latin typeface="Gill Sans MT" panose="020B0502020104020203" pitchFamily="34" charset="0"/>
                <a:ea typeface="+mj-ea"/>
                <a:cs typeface="Arial"/>
                <a:sym typeface="Calibri"/>
              </a:rPr>
              <a:t>(0.71-</a:t>
            </a:r>
            <a:r>
              <a:rPr sz="1125" b="1" kern="0" spc="-15" dirty="0">
                <a:solidFill>
                  <a:srgbClr val="000000"/>
                </a:solidFill>
                <a:latin typeface="Gill Sans MT" panose="020B0502020104020203" pitchFamily="34" charset="0"/>
                <a:ea typeface="+mj-ea"/>
                <a:cs typeface="Arial"/>
                <a:sym typeface="Calibri"/>
              </a:rPr>
              <a:t>0.91)</a:t>
            </a:r>
            <a:endParaRPr sz="1125" kern="0">
              <a:solidFill>
                <a:srgbClr val="000000"/>
              </a:solidFill>
              <a:latin typeface="Gill Sans MT" panose="020B0502020104020203" pitchFamily="34" charset="0"/>
              <a:ea typeface="+mj-ea"/>
              <a:cs typeface="Arial"/>
              <a:sym typeface="Calibri"/>
            </a:endParaRPr>
          </a:p>
        </p:txBody>
      </p:sp>
      <p:sp>
        <p:nvSpPr>
          <p:cNvPr id="93" name="object 93"/>
          <p:cNvSpPr txBox="1"/>
          <p:nvPr/>
        </p:nvSpPr>
        <p:spPr>
          <a:xfrm>
            <a:off x="5357332" y="1574890"/>
            <a:ext cx="1627346" cy="608500"/>
          </a:xfrm>
          <a:prstGeom prst="rect">
            <a:avLst/>
          </a:prstGeom>
        </p:spPr>
        <p:txBody>
          <a:bodyPr vert="horz" wrap="square" lIns="0" tIns="9525" rIns="0" bIns="0" rtlCol="0">
            <a:spAutoFit/>
          </a:bodyPr>
          <a:lstStyle/>
          <a:p>
            <a:pPr marL="13811" hangingPunct="0">
              <a:spcBef>
                <a:spcPts val="75"/>
              </a:spcBef>
            </a:pPr>
            <a:r>
              <a:rPr sz="1125" b="1" kern="0" dirty="0">
                <a:solidFill>
                  <a:srgbClr val="000000"/>
                </a:solidFill>
                <a:latin typeface="Gill Sans MT" panose="020B0502020104020203" pitchFamily="34" charset="0"/>
                <a:ea typeface="+mj-ea"/>
                <a:cs typeface="Arial"/>
                <a:sym typeface="Calibri"/>
              </a:rPr>
              <a:t>0.79</a:t>
            </a:r>
            <a:r>
              <a:rPr sz="1125" b="1" kern="0" spc="8" dirty="0">
                <a:solidFill>
                  <a:srgbClr val="000000"/>
                </a:solidFill>
                <a:latin typeface="Gill Sans MT" panose="020B0502020104020203" pitchFamily="34" charset="0"/>
                <a:ea typeface="+mj-ea"/>
                <a:cs typeface="Arial"/>
                <a:sym typeface="Calibri"/>
              </a:rPr>
              <a:t> </a:t>
            </a:r>
            <a:r>
              <a:rPr sz="1125" b="1" kern="0" dirty="0">
                <a:solidFill>
                  <a:srgbClr val="000000"/>
                </a:solidFill>
                <a:latin typeface="Gill Sans MT" panose="020B0502020104020203" pitchFamily="34" charset="0"/>
                <a:ea typeface="+mj-ea"/>
                <a:cs typeface="Arial"/>
                <a:sym typeface="Calibri"/>
              </a:rPr>
              <a:t>(0.69-</a:t>
            </a:r>
            <a:r>
              <a:rPr sz="1125" b="1" kern="0" spc="-15" dirty="0">
                <a:solidFill>
                  <a:srgbClr val="000000"/>
                </a:solidFill>
                <a:latin typeface="Gill Sans MT" panose="020B0502020104020203" pitchFamily="34" charset="0"/>
                <a:ea typeface="+mj-ea"/>
                <a:cs typeface="Arial"/>
                <a:sym typeface="Calibri"/>
              </a:rPr>
              <a:t>0.90)</a:t>
            </a:r>
            <a:endParaRPr sz="1125" kern="0" dirty="0">
              <a:solidFill>
                <a:srgbClr val="000000"/>
              </a:solidFill>
              <a:latin typeface="Gill Sans MT" panose="020B0502020104020203" pitchFamily="34" charset="0"/>
              <a:ea typeface="+mj-ea"/>
              <a:cs typeface="Arial"/>
              <a:sym typeface="Calibri"/>
            </a:endParaRPr>
          </a:p>
          <a:p>
            <a:pPr marL="9525" marR="3810" hangingPunct="0">
              <a:spcBef>
                <a:spcPts val="832"/>
              </a:spcBef>
            </a:pPr>
            <a:r>
              <a:rPr sz="1050" b="1" kern="0" dirty="0">
                <a:solidFill>
                  <a:srgbClr val="00B2A9"/>
                </a:solidFill>
                <a:latin typeface="Gill Sans MT" panose="020B0502020104020203" pitchFamily="34" charset="0"/>
                <a:ea typeface="+mj-ea"/>
                <a:cs typeface="Arial"/>
                <a:sym typeface="Calibri"/>
              </a:rPr>
              <a:t>HR 0.80;</a:t>
            </a:r>
            <a:r>
              <a:rPr sz="1050" b="1" kern="0" spc="-23" dirty="0">
                <a:solidFill>
                  <a:srgbClr val="00B2A9"/>
                </a:solidFill>
                <a:latin typeface="Gill Sans MT" panose="020B0502020104020203" pitchFamily="34" charset="0"/>
                <a:ea typeface="+mj-ea"/>
                <a:cs typeface="Arial"/>
                <a:sym typeface="Calibri"/>
              </a:rPr>
              <a:t> </a:t>
            </a:r>
            <a:r>
              <a:rPr sz="1050" b="1" kern="0" dirty="0">
                <a:solidFill>
                  <a:srgbClr val="00B2A9"/>
                </a:solidFill>
                <a:latin typeface="Gill Sans MT" panose="020B0502020104020203" pitchFamily="34" charset="0"/>
                <a:ea typeface="+mj-ea"/>
                <a:cs typeface="Arial"/>
                <a:sym typeface="Calibri"/>
              </a:rPr>
              <a:t>95%</a:t>
            </a:r>
            <a:r>
              <a:rPr sz="1050" b="1" kern="0" spc="-8" dirty="0">
                <a:solidFill>
                  <a:srgbClr val="00B2A9"/>
                </a:solidFill>
                <a:latin typeface="Gill Sans MT" panose="020B0502020104020203" pitchFamily="34" charset="0"/>
                <a:ea typeface="+mj-ea"/>
                <a:cs typeface="Arial"/>
                <a:sym typeface="Calibri"/>
              </a:rPr>
              <a:t> </a:t>
            </a:r>
            <a:r>
              <a:rPr sz="1050" b="1" kern="0" dirty="0">
                <a:solidFill>
                  <a:srgbClr val="00B2A9"/>
                </a:solidFill>
                <a:latin typeface="Gill Sans MT" panose="020B0502020104020203" pitchFamily="34" charset="0"/>
                <a:ea typeface="+mj-ea"/>
                <a:cs typeface="Arial"/>
                <a:sym typeface="Calibri"/>
              </a:rPr>
              <a:t>CI</a:t>
            </a:r>
            <a:r>
              <a:rPr sz="1050" b="1" kern="0" spc="-8" dirty="0">
                <a:solidFill>
                  <a:srgbClr val="00B2A9"/>
                </a:solidFill>
                <a:latin typeface="Gill Sans MT" panose="020B0502020104020203" pitchFamily="34" charset="0"/>
                <a:ea typeface="+mj-ea"/>
                <a:cs typeface="Arial"/>
                <a:sym typeface="Calibri"/>
              </a:rPr>
              <a:t> 0.73-</a:t>
            </a:r>
            <a:r>
              <a:rPr sz="1050" b="1" kern="0" spc="-15" dirty="0">
                <a:solidFill>
                  <a:srgbClr val="00B2A9"/>
                </a:solidFill>
                <a:latin typeface="Gill Sans MT" panose="020B0502020104020203" pitchFamily="34" charset="0"/>
                <a:ea typeface="+mj-ea"/>
                <a:cs typeface="Arial"/>
                <a:sym typeface="Calibri"/>
              </a:rPr>
              <a:t>0.87 </a:t>
            </a:r>
            <a:r>
              <a:rPr sz="1050" b="1" kern="0" spc="-8" dirty="0">
                <a:solidFill>
                  <a:srgbClr val="00B2A9"/>
                </a:solidFill>
                <a:latin typeface="Gill Sans MT" panose="020B0502020104020203" pitchFamily="34" charset="0"/>
                <a:ea typeface="+mj-ea"/>
                <a:cs typeface="Arial"/>
                <a:sym typeface="Calibri"/>
              </a:rPr>
              <a:t>P&lt;0.0001</a:t>
            </a:r>
            <a:endParaRPr sz="1050" kern="0" dirty="0">
              <a:solidFill>
                <a:srgbClr val="00B2A9"/>
              </a:solidFill>
              <a:latin typeface="Gill Sans MT" panose="020B0502020104020203" pitchFamily="34" charset="0"/>
              <a:ea typeface="+mj-ea"/>
              <a:cs typeface="Arial"/>
              <a:sym typeface="Calibri"/>
            </a:endParaRPr>
          </a:p>
        </p:txBody>
      </p:sp>
      <p:sp>
        <p:nvSpPr>
          <p:cNvPr id="94" name="object 94"/>
          <p:cNvSpPr txBox="1"/>
          <p:nvPr/>
        </p:nvSpPr>
        <p:spPr>
          <a:xfrm>
            <a:off x="3136271" y="3027215"/>
            <a:ext cx="765810" cy="136576"/>
          </a:xfrm>
          <a:prstGeom prst="rect">
            <a:avLst/>
          </a:prstGeom>
        </p:spPr>
        <p:txBody>
          <a:bodyPr vert="horz" wrap="square" lIns="0" tIns="9525" rIns="0" bIns="0" rtlCol="0">
            <a:spAutoFit/>
          </a:bodyPr>
          <a:lstStyle/>
          <a:p>
            <a:pPr marL="9525" hangingPunct="0">
              <a:spcBef>
                <a:spcPts val="75"/>
              </a:spcBef>
            </a:pPr>
            <a:r>
              <a:rPr sz="825" b="1" kern="0" dirty="0">
                <a:solidFill>
                  <a:srgbClr val="000000"/>
                </a:solidFill>
                <a:latin typeface="Gill Sans MT" panose="020B0502020104020203" pitchFamily="34" charset="0"/>
                <a:ea typeface="+mj-ea"/>
                <a:cs typeface="Arial"/>
                <a:sym typeface="Calibri"/>
              </a:rPr>
              <a:t>0.88</a:t>
            </a:r>
            <a:r>
              <a:rPr sz="825" b="1" kern="0" spc="11" dirty="0">
                <a:solidFill>
                  <a:srgbClr val="000000"/>
                </a:solidFill>
                <a:latin typeface="Gill Sans MT" panose="020B0502020104020203" pitchFamily="34" charset="0"/>
                <a:ea typeface="+mj-ea"/>
                <a:cs typeface="Arial"/>
                <a:sym typeface="Calibri"/>
              </a:rPr>
              <a:t> </a:t>
            </a:r>
            <a:r>
              <a:rPr sz="825" b="1" kern="0" spc="-8" dirty="0">
                <a:solidFill>
                  <a:srgbClr val="000000"/>
                </a:solidFill>
                <a:latin typeface="Gill Sans MT" panose="020B0502020104020203" pitchFamily="34" charset="0"/>
                <a:ea typeface="+mj-ea"/>
                <a:cs typeface="Arial"/>
                <a:sym typeface="Calibri"/>
              </a:rPr>
              <a:t>(0.74-1.05)</a:t>
            </a:r>
            <a:endParaRPr sz="825" kern="0">
              <a:solidFill>
                <a:srgbClr val="000000"/>
              </a:solidFill>
              <a:latin typeface="Gill Sans MT" panose="020B0502020104020203" pitchFamily="34" charset="0"/>
              <a:ea typeface="+mj-ea"/>
              <a:cs typeface="Arial"/>
              <a:sym typeface="Calibri"/>
            </a:endParaRPr>
          </a:p>
        </p:txBody>
      </p:sp>
      <p:sp>
        <p:nvSpPr>
          <p:cNvPr id="95" name="object 95"/>
          <p:cNvSpPr txBox="1"/>
          <p:nvPr/>
        </p:nvSpPr>
        <p:spPr>
          <a:xfrm>
            <a:off x="3052933" y="3219053"/>
            <a:ext cx="1398746" cy="491962"/>
          </a:xfrm>
          <a:prstGeom prst="rect">
            <a:avLst/>
          </a:prstGeom>
        </p:spPr>
        <p:txBody>
          <a:bodyPr vert="horz" wrap="square" lIns="0" tIns="49054" rIns="0" bIns="0" rtlCol="0">
            <a:spAutoFit/>
          </a:bodyPr>
          <a:lstStyle/>
          <a:p>
            <a:pPr marL="92392" hangingPunct="0">
              <a:spcBef>
                <a:spcPts val="386"/>
              </a:spcBef>
            </a:pPr>
            <a:r>
              <a:rPr sz="825" b="1" kern="0" dirty="0">
                <a:solidFill>
                  <a:srgbClr val="000000"/>
                </a:solidFill>
                <a:latin typeface="Gill Sans MT" panose="020B0502020104020203" pitchFamily="34" charset="0"/>
                <a:ea typeface="+mj-ea"/>
                <a:cs typeface="Arial"/>
                <a:sym typeface="Calibri"/>
              </a:rPr>
              <a:t>0.88</a:t>
            </a:r>
            <a:r>
              <a:rPr sz="825" b="1" kern="0" spc="11" dirty="0">
                <a:solidFill>
                  <a:srgbClr val="000000"/>
                </a:solidFill>
                <a:latin typeface="Gill Sans MT" panose="020B0502020104020203" pitchFamily="34" charset="0"/>
                <a:ea typeface="+mj-ea"/>
                <a:cs typeface="Arial"/>
                <a:sym typeface="Calibri"/>
              </a:rPr>
              <a:t> </a:t>
            </a:r>
            <a:r>
              <a:rPr sz="825" b="1" kern="0" spc="-8" dirty="0">
                <a:solidFill>
                  <a:srgbClr val="000000"/>
                </a:solidFill>
                <a:latin typeface="Gill Sans MT" panose="020B0502020104020203" pitchFamily="34" charset="0"/>
                <a:ea typeface="+mj-ea"/>
                <a:cs typeface="Arial"/>
                <a:sym typeface="Calibri"/>
              </a:rPr>
              <a:t>(0.73-1.07)</a:t>
            </a:r>
            <a:endParaRPr sz="825" kern="0" dirty="0">
              <a:solidFill>
                <a:srgbClr val="000000"/>
              </a:solidFill>
              <a:latin typeface="Gill Sans MT" panose="020B0502020104020203" pitchFamily="34" charset="0"/>
              <a:ea typeface="+mj-ea"/>
              <a:cs typeface="Arial"/>
              <a:sym typeface="Calibri"/>
            </a:endParaRPr>
          </a:p>
          <a:p>
            <a:pPr marL="9525" marR="3810" hangingPunct="0">
              <a:spcBef>
                <a:spcPts val="334"/>
              </a:spcBef>
            </a:pPr>
            <a:r>
              <a:rPr sz="900" b="1" kern="0" dirty="0">
                <a:solidFill>
                  <a:srgbClr val="00B2A9"/>
                </a:solidFill>
                <a:latin typeface="Gill Sans MT" panose="020B0502020104020203" pitchFamily="34" charset="0"/>
                <a:ea typeface="+mj-ea"/>
                <a:cs typeface="Arial"/>
                <a:sym typeface="Calibri"/>
              </a:rPr>
              <a:t>HR</a:t>
            </a:r>
            <a:r>
              <a:rPr sz="900" b="1" kern="0" spc="4"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0.88;</a:t>
            </a:r>
            <a:r>
              <a:rPr sz="900" b="1" kern="0" spc="-15"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95%</a:t>
            </a:r>
            <a:r>
              <a:rPr sz="900" b="1" kern="0" spc="-11" dirty="0">
                <a:solidFill>
                  <a:srgbClr val="00B2A9"/>
                </a:solidFill>
                <a:latin typeface="Gill Sans MT" panose="020B0502020104020203" pitchFamily="34" charset="0"/>
                <a:ea typeface="+mj-ea"/>
                <a:cs typeface="Arial"/>
                <a:sym typeface="Calibri"/>
              </a:rPr>
              <a:t> </a:t>
            </a:r>
            <a:r>
              <a:rPr sz="900" b="1" kern="0" dirty="0">
                <a:solidFill>
                  <a:srgbClr val="00B2A9"/>
                </a:solidFill>
                <a:latin typeface="Gill Sans MT" panose="020B0502020104020203" pitchFamily="34" charset="0"/>
                <a:ea typeface="+mj-ea"/>
                <a:cs typeface="Arial"/>
                <a:sym typeface="Calibri"/>
              </a:rPr>
              <a:t>CI</a:t>
            </a:r>
            <a:r>
              <a:rPr sz="900" b="1" kern="0" spc="11" dirty="0">
                <a:solidFill>
                  <a:srgbClr val="00B2A9"/>
                </a:solidFill>
                <a:latin typeface="Gill Sans MT" panose="020B0502020104020203" pitchFamily="34" charset="0"/>
                <a:ea typeface="+mj-ea"/>
                <a:cs typeface="Arial"/>
                <a:sym typeface="Calibri"/>
              </a:rPr>
              <a:t> </a:t>
            </a:r>
            <a:r>
              <a:rPr sz="900" b="1" kern="0" spc="-8" dirty="0">
                <a:solidFill>
                  <a:srgbClr val="00B2A9"/>
                </a:solidFill>
                <a:latin typeface="Gill Sans MT" panose="020B0502020104020203" pitchFamily="34" charset="0"/>
                <a:ea typeface="+mj-ea"/>
                <a:cs typeface="Arial"/>
                <a:sym typeface="Calibri"/>
              </a:rPr>
              <a:t>0.77-</a:t>
            </a:r>
            <a:r>
              <a:rPr sz="900" b="1" kern="0" spc="-15" dirty="0">
                <a:solidFill>
                  <a:srgbClr val="00B2A9"/>
                </a:solidFill>
                <a:latin typeface="Gill Sans MT" panose="020B0502020104020203" pitchFamily="34" charset="0"/>
                <a:ea typeface="+mj-ea"/>
                <a:cs typeface="Arial"/>
                <a:sym typeface="Calibri"/>
              </a:rPr>
              <a:t>1.00 </a:t>
            </a:r>
            <a:r>
              <a:rPr sz="900" b="1" kern="0" spc="-8" dirty="0">
                <a:solidFill>
                  <a:srgbClr val="00B2A9"/>
                </a:solidFill>
                <a:latin typeface="Gill Sans MT" panose="020B0502020104020203" pitchFamily="34" charset="0"/>
                <a:ea typeface="+mj-ea"/>
                <a:cs typeface="Arial"/>
                <a:sym typeface="Calibri"/>
              </a:rPr>
              <a:t>P=0.052</a:t>
            </a:r>
            <a:endParaRPr sz="900" kern="0" dirty="0">
              <a:solidFill>
                <a:srgbClr val="00B2A9"/>
              </a:solidFill>
              <a:latin typeface="Gill Sans MT" panose="020B0502020104020203" pitchFamily="34" charset="0"/>
              <a:ea typeface="+mj-ea"/>
              <a:cs typeface="Arial"/>
              <a:sym typeface="Calibri"/>
            </a:endParaRPr>
          </a:p>
        </p:txBody>
      </p:sp>
      <p:sp>
        <p:nvSpPr>
          <p:cNvPr id="96" name="object 96"/>
          <p:cNvSpPr txBox="1"/>
          <p:nvPr/>
        </p:nvSpPr>
        <p:spPr>
          <a:xfrm>
            <a:off x="7423691" y="3034365"/>
            <a:ext cx="765810" cy="136576"/>
          </a:xfrm>
          <a:prstGeom prst="rect">
            <a:avLst/>
          </a:prstGeom>
        </p:spPr>
        <p:txBody>
          <a:bodyPr vert="horz" wrap="square" lIns="0" tIns="9525" rIns="0" bIns="0" rtlCol="0">
            <a:spAutoFit/>
          </a:bodyPr>
          <a:lstStyle/>
          <a:p>
            <a:pPr marL="9525" hangingPunct="0">
              <a:spcBef>
                <a:spcPts val="75"/>
              </a:spcBef>
            </a:pPr>
            <a:r>
              <a:rPr sz="825" b="1" kern="0" dirty="0">
                <a:solidFill>
                  <a:srgbClr val="000000"/>
                </a:solidFill>
                <a:latin typeface="Gill Sans MT" panose="020B0502020104020203" pitchFamily="34" charset="0"/>
                <a:ea typeface="+mj-ea"/>
                <a:cs typeface="Arial"/>
                <a:sym typeface="Calibri"/>
              </a:rPr>
              <a:t>0.77</a:t>
            </a:r>
            <a:r>
              <a:rPr sz="825" b="1" kern="0" spc="15" dirty="0">
                <a:solidFill>
                  <a:srgbClr val="000000"/>
                </a:solidFill>
                <a:latin typeface="Gill Sans MT" panose="020B0502020104020203" pitchFamily="34" charset="0"/>
                <a:ea typeface="+mj-ea"/>
                <a:cs typeface="Arial"/>
                <a:sym typeface="Calibri"/>
              </a:rPr>
              <a:t> </a:t>
            </a:r>
            <a:r>
              <a:rPr sz="825" b="1" kern="0" spc="-8" dirty="0">
                <a:solidFill>
                  <a:srgbClr val="000000"/>
                </a:solidFill>
                <a:latin typeface="Gill Sans MT" panose="020B0502020104020203" pitchFamily="34" charset="0"/>
                <a:ea typeface="+mj-ea"/>
                <a:cs typeface="Arial"/>
                <a:sym typeface="Calibri"/>
              </a:rPr>
              <a:t>(0.67-0.89)</a:t>
            </a:r>
            <a:endParaRPr sz="825" kern="0">
              <a:solidFill>
                <a:srgbClr val="000000"/>
              </a:solidFill>
              <a:latin typeface="Gill Sans MT" panose="020B0502020104020203" pitchFamily="34" charset="0"/>
              <a:ea typeface="+mj-ea"/>
              <a:cs typeface="Arial"/>
              <a:sym typeface="Calibri"/>
            </a:endParaRPr>
          </a:p>
        </p:txBody>
      </p:sp>
      <p:sp>
        <p:nvSpPr>
          <p:cNvPr id="97" name="object 97"/>
          <p:cNvSpPr txBox="1"/>
          <p:nvPr/>
        </p:nvSpPr>
        <p:spPr>
          <a:xfrm>
            <a:off x="7423691" y="3270125"/>
            <a:ext cx="765810" cy="136576"/>
          </a:xfrm>
          <a:prstGeom prst="rect">
            <a:avLst/>
          </a:prstGeom>
        </p:spPr>
        <p:txBody>
          <a:bodyPr vert="horz" wrap="square" lIns="0" tIns="9525" rIns="0" bIns="0" rtlCol="0">
            <a:spAutoFit/>
          </a:bodyPr>
          <a:lstStyle/>
          <a:p>
            <a:pPr marL="9525" hangingPunct="0">
              <a:spcBef>
                <a:spcPts val="75"/>
              </a:spcBef>
            </a:pPr>
            <a:r>
              <a:rPr sz="825" b="1" kern="0" dirty="0">
                <a:solidFill>
                  <a:srgbClr val="000000"/>
                </a:solidFill>
                <a:latin typeface="Gill Sans MT" panose="020B0502020104020203" pitchFamily="34" charset="0"/>
                <a:ea typeface="+mj-ea"/>
                <a:cs typeface="Arial"/>
                <a:sym typeface="Calibri"/>
              </a:rPr>
              <a:t>0.71</a:t>
            </a:r>
            <a:r>
              <a:rPr sz="825" b="1" kern="0" spc="15" dirty="0">
                <a:solidFill>
                  <a:srgbClr val="000000"/>
                </a:solidFill>
                <a:latin typeface="Gill Sans MT" panose="020B0502020104020203" pitchFamily="34" charset="0"/>
                <a:ea typeface="+mj-ea"/>
                <a:cs typeface="Arial"/>
                <a:sym typeface="Calibri"/>
              </a:rPr>
              <a:t> </a:t>
            </a:r>
            <a:r>
              <a:rPr sz="825" b="1" kern="0" spc="-8" dirty="0">
                <a:solidFill>
                  <a:srgbClr val="000000"/>
                </a:solidFill>
                <a:latin typeface="Gill Sans MT" panose="020B0502020104020203" pitchFamily="34" charset="0"/>
                <a:ea typeface="+mj-ea"/>
                <a:cs typeface="Arial"/>
                <a:sym typeface="Calibri"/>
              </a:rPr>
              <a:t>(0.60-0.84)</a:t>
            </a:r>
            <a:endParaRPr sz="825" kern="0">
              <a:solidFill>
                <a:srgbClr val="000000"/>
              </a:solidFill>
              <a:latin typeface="Gill Sans MT" panose="020B0502020104020203" pitchFamily="34" charset="0"/>
              <a:ea typeface="+mj-ea"/>
              <a:cs typeface="Arial"/>
              <a:sym typeface="Calibri"/>
            </a:endParaRPr>
          </a:p>
        </p:txBody>
      </p:sp>
      <p:sp>
        <p:nvSpPr>
          <p:cNvPr id="98" name="TextBox 97"/>
          <p:cNvSpPr txBox="1"/>
          <p:nvPr/>
        </p:nvSpPr>
        <p:spPr>
          <a:xfrm>
            <a:off x="7175139" y="794842"/>
            <a:ext cx="1833169" cy="1754326"/>
          </a:xfrm>
          <a:prstGeom prst="rect">
            <a:avLst/>
          </a:prstGeom>
          <a:noFill/>
          <a:ln w="19050">
            <a:solidFill>
              <a:srgbClr val="00B2A9"/>
            </a:solidFill>
          </a:ln>
        </p:spPr>
        <p:txBody>
          <a:bodyPr wrap="square" rtlCol="0">
            <a:spAutoFit/>
          </a:bodyPr>
          <a:lstStyle/>
          <a:p>
            <a:pPr algn="ctr" hangingPunct="0"/>
            <a:r>
              <a:rPr lang="en-CA" sz="1350" b="1" kern="0" dirty="0">
                <a:latin typeface="Gill Sans MT" panose="020B0502020104020203" pitchFamily="34" charset="0"/>
                <a:ea typeface="+mj-ea"/>
                <a:cs typeface="+mj-cs"/>
                <a:sym typeface="Calibri"/>
              </a:rPr>
              <a:t>Despite methodological differences, CCS guideline conclusions remain unchanged.</a:t>
            </a:r>
          </a:p>
          <a:p>
            <a:pPr algn="ctr" hangingPunct="0"/>
            <a:r>
              <a:rPr lang="en-CA" sz="1350" b="1" i="1" u="sng" kern="0" dirty="0">
                <a:effectLst>
                  <a:outerShdw blurRad="38100" dist="38100" dir="2700000" algn="tl">
                    <a:srgbClr val="000000">
                      <a:alpha val="43137"/>
                    </a:srgbClr>
                  </a:outerShdw>
                </a:effectLst>
                <a:latin typeface="Gill Sans MT" panose="020B0502020104020203" pitchFamily="34" charset="0"/>
                <a:ea typeface="+mj-ea"/>
                <a:cs typeface="+mj-cs"/>
                <a:sym typeface="Calibri"/>
              </a:rPr>
              <a:t>CVD or HHF:</a:t>
            </a:r>
          </a:p>
          <a:p>
            <a:pPr algn="ctr" hangingPunct="0"/>
            <a:r>
              <a:rPr lang="en-CA" sz="1350" b="1" i="1" u="sng" kern="0" dirty="0">
                <a:effectLst>
                  <a:outerShdw blurRad="38100" dist="38100" dir="2700000" algn="tl">
                    <a:srgbClr val="000000">
                      <a:alpha val="43137"/>
                    </a:srgbClr>
                  </a:outerShdw>
                </a:effectLst>
                <a:latin typeface="Gill Sans MT" panose="020B0502020104020203" pitchFamily="34" charset="0"/>
                <a:ea typeface="+mj-ea"/>
                <a:cs typeface="+mj-cs"/>
                <a:sym typeface="Calibri"/>
              </a:rPr>
              <a:t>0.77 (0.68 – 0.87)</a:t>
            </a:r>
          </a:p>
        </p:txBody>
      </p:sp>
      <p:sp>
        <p:nvSpPr>
          <p:cNvPr id="99" name="TextBox 98"/>
          <p:cNvSpPr txBox="1"/>
          <p:nvPr/>
        </p:nvSpPr>
        <p:spPr>
          <a:xfrm>
            <a:off x="1418786" y="3969587"/>
            <a:ext cx="2268252" cy="300082"/>
          </a:xfrm>
          <a:prstGeom prst="rect">
            <a:avLst/>
          </a:prstGeom>
          <a:noFill/>
        </p:spPr>
        <p:txBody>
          <a:bodyPr wrap="square" rtlCol="0">
            <a:spAutoFit/>
          </a:bodyPr>
          <a:lstStyle/>
          <a:p>
            <a:pPr hangingPunct="0"/>
            <a:r>
              <a:rPr lang="en-CA" sz="1350" b="1" i="1" u="sng" kern="0" dirty="0">
                <a:effectLst>
                  <a:outerShdw blurRad="38100" dist="38100" dir="2700000" algn="tl">
                    <a:srgbClr val="000000">
                      <a:alpha val="43137"/>
                    </a:srgbClr>
                  </a:outerShdw>
                </a:effectLst>
                <a:latin typeface="Gill Sans MT" panose="020B0502020104020203" pitchFamily="34" charset="0"/>
                <a:ea typeface="+mj-ea"/>
                <a:cs typeface="+mj-cs"/>
                <a:sym typeface="Calibri"/>
              </a:rPr>
              <a:t>CVD: 1.06 (0.80 – 1.40)</a:t>
            </a:r>
          </a:p>
        </p:txBody>
      </p:sp>
      <p:sp>
        <p:nvSpPr>
          <p:cNvPr id="100" name="TextBox 99"/>
          <p:cNvSpPr txBox="1"/>
          <p:nvPr/>
        </p:nvSpPr>
        <p:spPr>
          <a:xfrm>
            <a:off x="5772380" y="3966273"/>
            <a:ext cx="2332432" cy="300082"/>
          </a:xfrm>
          <a:prstGeom prst="rect">
            <a:avLst/>
          </a:prstGeom>
          <a:noFill/>
        </p:spPr>
        <p:txBody>
          <a:bodyPr wrap="square" rtlCol="0">
            <a:spAutoFit/>
          </a:bodyPr>
          <a:lstStyle/>
          <a:p>
            <a:pPr hangingPunct="0"/>
            <a:r>
              <a:rPr lang="en-CA" sz="1350" b="1" i="1" u="sng" kern="0" dirty="0" err="1">
                <a:effectLst>
                  <a:outerShdw blurRad="38100" dist="38100" dir="2700000" algn="tl">
                    <a:srgbClr val="000000">
                      <a:alpha val="43137"/>
                    </a:srgbClr>
                  </a:outerShdw>
                </a:effectLst>
                <a:latin typeface="Gill Sans MT" panose="020B0502020104020203" pitchFamily="34" charset="0"/>
                <a:ea typeface="+mj-ea"/>
                <a:cs typeface="+mj-cs"/>
                <a:sym typeface="Calibri"/>
              </a:rPr>
              <a:t>hHF</a:t>
            </a:r>
            <a:r>
              <a:rPr lang="en-CA" sz="1350" b="1" i="1" u="sng" kern="0" dirty="0">
                <a:effectLst>
                  <a:outerShdw blurRad="38100" dist="38100" dir="2700000" algn="tl">
                    <a:srgbClr val="000000">
                      <a:alpha val="43137"/>
                    </a:srgbClr>
                  </a:outerShdw>
                </a:effectLst>
                <a:latin typeface="Gill Sans MT" panose="020B0502020104020203" pitchFamily="34" charset="0"/>
                <a:ea typeface="+mj-ea"/>
                <a:cs typeface="+mj-cs"/>
                <a:sym typeface="Calibri"/>
              </a:rPr>
              <a:t>: 0.71 (0.62 – 0.82)</a:t>
            </a:r>
          </a:p>
        </p:txBody>
      </p:sp>
    </p:spTree>
    <p:extLst>
      <p:ext uri="{BB962C8B-B14F-4D97-AF65-F5344CB8AC3E}">
        <p14:creationId xmlns:p14="http://schemas.microsoft.com/office/powerpoint/2010/main" val="1971737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Arrow: Right 64">
            <a:extLst>
              <a:ext uri="{FF2B5EF4-FFF2-40B4-BE49-F238E27FC236}">
                <a16:creationId xmlns:a16="http://schemas.microsoft.com/office/drawing/2014/main" id="{D6AD1F80-F4DD-4E23-BC0D-0C8FAF32BCE3}"/>
              </a:ext>
            </a:extLst>
          </p:cNvPr>
          <p:cNvSpPr/>
          <p:nvPr/>
        </p:nvSpPr>
        <p:spPr>
          <a:xfrm>
            <a:off x="8010358" y="2308086"/>
            <a:ext cx="701937" cy="514045"/>
          </a:xfrm>
          <a:prstGeom prst="rightArrow">
            <a:avLst/>
          </a:prstGeom>
          <a:solidFill>
            <a:schemeClr val="bg1"/>
          </a:solidFill>
          <a:ln w="28575" cap="flat" cmpd="sng" algn="ctr">
            <a:solidFill>
              <a:srgbClr val="006599"/>
            </a:solidFill>
            <a:prstDash val="sysDash"/>
          </a:ln>
          <a:effectLst/>
        </p:spPr>
        <p:txBody>
          <a:bodyPr rtlCol="0" anchor="ctr"/>
          <a:lstStyle/>
          <a:p>
            <a:pPr algn="ctr" defTabSz="685766">
              <a:defRPr/>
            </a:pPr>
            <a:endParaRPr lang="en-GB" sz="1350" kern="0" dirty="0">
              <a:solidFill>
                <a:srgbClr val="FFFFFF"/>
              </a:solidFill>
              <a:latin typeface="Gill Sans MT" panose="020B0502020104020203" pitchFamily="34" charset="0"/>
              <a:cs typeface="Arial"/>
            </a:endParaRPr>
          </a:p>
        </p:txBody>
      </p:sp>
      <p:sp>
        <p:nvSpPr>
          <p:cNvPr id="22" name="Content Placeholder 21">
            <a:extLst>
              <a:ext uri="{FF2B5EF4-FFF2-40B4-BE49-F238E27FC236}">
                <a16:creationId xmlns:a16="http://schemas.microsoft.com/office/drawing/2014/main" id="{C1BF8510-AE4B-6749-179F-D413353E7E65}"/>
              </a:ext>
            </a:extLst>
          </p:cNvPr>
          <p:cNvSpPr>
            <a:spLocks noGrp="1"/>
          </p:cNvSpPr>
          <p:nvPr>
            <p:ph idx="1"/>
          </p:nvPr>
        </p:nvSpPr>
        <p:spPr>
          <a:xfrm>
            <a:off x="516923" y="116607"/>
            <a:ext cx="8229600" cy="546884"/>
          </a:xfrm>
        </p:spPr>
        <p:txBody>
          <a:bodyPr/>
          <a:lstStyle/>
          <a:p>
            <a:r>
              <a:rPr lang="en-US" sz="2400" dirty="0"/>
              <a:t>DAPA-HF and DELIVER pooled dataset</a:t>
            </a:r>
          </a:p>
        </p:txBody>
      </p:sp>
      <p:sp>
        <p:nvSpPr>
          <p:cNvPr id="20" name="Text Box 46">
            <a:extLst>
              <a:ext uri="{FF2B5EF4-FFF2-40B4-BE49-F238E27FC236}">
                <a16:creationId xmlns:a16="http://schemas.microsoft.com/office/drawing/2014/main" id="{0EC3D4A3-F9F0-43A7-8140-1769DCCF7C03}"/>
              </a:ext>
            </a:extLst>
          </p:cNvPr>
          <p:cNvSpPr txBox="1">
            <a:spLocks noChangeArrowheads="1"/>
          </p:cNvSpPr>
          <p:nvPr/>
        </p:nvSpPr>
        <p:spPr bwMode="auto">
          <a:xfrm>
            <a:off x="4075613" y="4351575"/>
            <a:ext cx="1131141" cy="31393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defTabSz="685766" eaLnBrk="0" hangingPunct="0">
              <a:lnSpc>
                <a:spcPct val="90000"/>
              </a:lnSpc>
              <a:defRPr/>
            </a:pPr>
            <a:r>
              <a:rPr lang="en-GB" b="1" kern="0" dirty="0">
                <a:solidFill>
                  <a:srgbClr val="000000"/>
                </a:solidFill>
                <a:latin typeface="Gill Sans MT" panose="020B0502020104020203" pitchFamily="34" charset="0"/>
                <a:cs typeface="Arial" charset="0"/>
              </a:rPr>
              <a:t>LVEF (%)</a:t>
            </a:r>
            <a:endParaRPr lang="en-US" b="1" kern="0" dirty="0">
              <a:solidFill>
                <a:srgbClr val="000000"/>
              </a:solidFill>
              <a:latin typeface="Gill Sans MT" panose="020B0502020104020203" pitchFamily="34" charset="0"/>
              <a:cs typeface="Arial" charset="0"/>
            </a:endParaRPr>
          </a:p>
        </p:txBody>
      </p:sp>
      <p:sp>
        <p:nvSpPr>
          <p:cNvPr id="38" name="Rectangle 38">
            <a:extLst>
              <a:ext uri="{FF2B5EF4-FFF2-40B4-BE49-F238E27FC236}">
                <a16:creationId xmlns:a16="http://schemas.microsoft.com/office/drawing/2014/main" id="{3F0D87CF-C025-4BF5-9661-E7747480594B}"/>
              </a:ext>
            </a:extLst>
          </p:cNvPr>
          <p:cNvSpPr>
            <a:spLocks noChangeArrowheads="1"/>
          </p:cNvSpPr>
          <p:nvPr/>
        </p:nvSpPr>
        <p:spPr bwMode="auto">
          <a:xfrm>
            <a:off x="650169" y="2299137"/>
            <a:ext cx="3226107" cy="527234"/>
          </a:xfrm>
          <a:prstGeom prst="rect">
            <a:avLst/>
          </a:prstGeom>
          <a:solidFill>
            <a:srgbClr val="00B2A9"/>
          </a:solidFill>
          <a:ln w="9525">
            <a:noFill/>
            <a:miter lim="800000"/>
            <a:headEnd/>
            <a:tailEnd/>
          </a:ln>
        </p:spPr>
        <p:txBody>
          <a:bodyPr wrap="none" lIns="64007" tIns="32003" rIns="64007" bIns="32003" anchor="ctr"/>
          <a:lstStyle/>
          <a:p>
            <a:pPr defTabSz="685766" eaLnBrk="0" hangingPunct="0">
              <a:lnSpc>
                <a:spcPct val="90000"/>
              </a:lnSpc>
              <a:defRPr/>
            </a:pPr>
            <a:endParaRPr lang="en-US" sz="1350" kern="0" dirty="0">
              <a:solidFill>
                <a:srgbClr val="7030A0"/>
              </a:solidFill>
              <a:latin typeface="Gill Sans MT" panose="020B0502020104020203" pitchFamily="34" charset="0"/>
              <a:cs typeface="Arial" charset="0"/>
            </a:endParaRPr>
          </a:p>
        </p:txBody>
      </p:sp>
      <p:sp>
        <p:nvSpPr>
          <p:cNvPr id="41" name="Arrow: Right 40">
            <a:extLst>
              <a:ext uri="{FF2B5EF4-FFF2-40B4-BE49-F238E27FC236}">
                <a16:creationId xmlns:a16="http://schemas.microsoft.com/office/drawing/2014/main" id="{EAEDBD42-52D5-4AFD-B83E-28C9D96BBD17}"/>
              </a:ext>
            </a:extLst>
          </p:cNvPr>
          <p:cNvSpPr/>
          <p:nvPr/>
        </p:nvSpPr>
        <p:spPr>
          <a:xfrm rot="10800000">
            <a:off x="386289" y="2298437"/>
            <a:ext cx="1437161" cy="531105"/>
          </a:xfrm>
          <a:prstGeom prst="rightArrow">
            <a:avLst>
              <a:gd name="adj1" fmla="val 50000"/>
              <a:gd name="adj2" fmla="val 50000"/>
            </a:avLst>
          </a:prstGeom>
          <a:solidFill>
            <a:srgbClr val="00B2A9"/>
          </a:solidFill>
          <a:ln w="3175" cap="flat" cmpd="sng" algn="ctr">
            <a:noFill/>
            <a:prstDash val="solid"/>
          </a:ln>
          <a:effectLst/>
        </p:spPr>
        <p:txBody>
          <a:bodyPr rtlCol="0" anchor="ctr"/>
          <a:lstStyle/>
          <a:p>
            <a:pPr algn="ctr" defTabSz="685766">
              <a:defRPr/>
            </a:pPr>
            <a:endParaRPr lang="en-GB" sz="1350" kern="0" dirty="0">
              <a:solidFill>
                <a:srgbClr val="006599"/>
              </a:solidFill>
              <a:latin typeface="Gill Sans MT" panose="020B0502020104020203" pitchFamily="34" charset="0"/>
              <a:cs typeface="Arial"/>
            </a:endParaRPr>
          </a:p>
        </p:txBody>
      </p:sp>
      <p:sp>
        <p:nvSpPr>
          <p:cNvPr id="43" name="Text Box 43">
            <a:extLst>
              <a:ext uri="{FF2B5EF4-FFF2-40B4-BE49-F238E27FC236}">
                <a16:creationId xmlns:a16="http://schemas.microsoft.com/office/drawing/2014/main" id="{B7E44A02-410C-47F1-87A2-1B24B45835B1}"/>
              </a:ext>
            </a:extLst>
          </p:cNvPr>
          <p:cNvSpPr txBox="1">
            <a:spLocks noChangeArrowheads="1"/>
          </p:cNvSpPr>
          <p:nvPr/>
        </p:nvSpPr>
        <p:spPr bwMode="auto">
          <a:xfrm>
            <a:off x="1637366" y="2400097"/>
            <a:ext cx="1232131" cy="31393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b="1" kern="0" dirty="0">
                <a:solidFill>
                  <a:srgbClr val="FFFFFF"/>
                </a:solidFill>
                <a:latin typeface="Gill Sans MT" panose="020B0502020104020203" pitchFamily="34" charset="0"/>
                <a:cs typeface="Arial" charset="0"/>
              </a:rPr>
              <a:t>DAPA-HF</a:t>
            </a:r>
            <a:endParaRPr lang="en-US" b="1" kern="0" dirty="0">
              <a:solidFill>
                <a:srgbClr val="FFFFFF"/>
              </a:solidFill>
              <a:latin typeface="Gill Sans MT" panose="020B0502020104020203" pitchFamily="34" charset="0"/>
              <a:cs typeface="Arial" charset="0"/>
            </a:endParaRPr>
          </a:p>
        </p:txBody>
      </p:sp>
      <p:sp>
        <p:nvSpPr>
          <p:cNvPr id="21" name="TextBox 20">
            <a:extLst>
              <a:ext uri="{FF2B5EF4-FFF2-40B4-BE49-F238E27FC236}">
                <a16:creationId xmlns:a16="http://schemas.microsoft.com/office/drawing/2014/main" id="{252CDB34-C107-4728-B656-365A1FDA1438}"/>
              </a:ext>
            </a:extLst>
          </p:cNvPr>
          <p:cNvSpPr txBox="1"/>
          <p:nvPr/>
        </p:nvSpPr>
        <p:spPr>
          <a:xfrm>
            <a:off x="1838707" y="1919729"/>
            <a:ext cx="885179" cy="323165"/>
          </a:xfrm>
          <a:prstGeom prst="rect">
            <a:avLst/>
          </a:prstGeom>
          <a:noFill/>
        </p:spPr>
        <p:txBody>
          <a:bodyPr wrap="none" rtlCol="0">
            <a:spAutoFit/>
          </a:bodyPr>
          <a:lstStyle/>
          <a:p>
            <a:pPr defTabSz="685766" fontAlgn="base">
              <a:spcBef>
                <a:spcPct val="0"/>
              </a:spcBef>
              <a:spcAft>
                <a:spcPct val="0"/>
              </a:spcAft>
              <a:defRPr/>
            </a:pPr>
            <a:r>
              <a:rPr lang="en-GB" sz="1500" b="1" dirty="0">
                <a:solidFill>
                  <a:prstClr val="black"/>
                </a:solidFill>
                <a:latin typeface="Gill Sans MT" panose="020B0502020104020203" pitchFamily="34" charset="0"/>
                <a:cs typeface="Arial" charset="0"/>
              </a:rPr>
              <a:t>n=4,744</a:t>
            </a:r>
          </a:p>
        </p:txBody>
      </p:sp>
      <p:sp>
        <p:nvSpPr>
          <p:cNvPr id="66" name="Rectangle 38">
            <a:extLst>
              <a:ext uri="{FF2B5EF4-FFF2-40B4-BE49-F238E27FC236}">
                <a16:creationId xmlns:a16="http://schemas.microsoft.com/office/drawing/2014/main" id="{ABBAE3C4-1B5A-4886-95AF-D712ADC8A135}"/>
              </a:ext>
            </a:extLst>
          </p:cNvPr>
          <p:cNvSpPr>
            <a:spLocks noChangeArrowheads="1"/>
          </p:cNvSpPr>
          <p:nvPr/>
        </p:nvSpPr>
        <p:spPr bwMode="auto">
          <a:xfrm>
            <a:off x="3882402" y="2307603"/>
            <a:ext cx="4556642" cy="510173"/>
          </a:xfrm>
          <a:prstGeom prst="rect">
            <a:avLst/>
          </a:prstGeom>
          <a:solidFill>
            <a:schemeClr val="bg1"/>
          </a:solidFill>
          <a:ln w="28575">
            <a:solidFill>
              <a:srgbClr val="00B2A9"/>
            </a:solidFill>
            <a:prstDash val="sysDash"/>
            <a:miter lim="800000"/>
            <a:headEnd/>
            <a:tailEnd/>
          </a:ln>
        </p:spPr>
        <p:txBody>
          <a:bodyPr wrap="none" lIns="64007" tIns="32003" rIns="64007" bIns="32003" anchor="ctr"/>
          <a:lstStyle/>
          <a:p>
            <a:pPr defTabSz="685766" eaLnBrk="0" hangingPunct="0">
              <a:lnSpc>
                <a:spcPct val="90000"/>
              </a:lnSpc>
              <a:defRPr/>
            </a:pPr>
            <a:endParaRPr lang="en-US" sz="1350" kern="0" dirty="0">
              <a:solidFill>
                <a:srgbClr val="000000"/>
              </a:solidFill>
              <a:latin typeface="Gill Sans MT" panose="020B0502020104020203" pitchFamily="34" charset="0"/>
              <a:cs typeface="Arial" charset="0"/>
            </a:endParaRPr>
          </a:p>
        </p:txBody>
      </p:sp>
      <p:sp>
        <p:nvSpPr>
          <p:cNvPr id="67" name="Rectangle 66">
            <a:extLst>
              <a:ext uri="{FF2B5EF4-FFF2-40B4-BE49-F238E27FC236}">
                <a16:creationId xmlns:a16="http://schemas.microsoft.com/office/drawing/2014/main" id="{4A317B78-7A9A-4971-A32E-5433515A20CE}"/>
              </a:ext>
            </a:extLst>
          </p:cNvPr>
          <p:cNvSpPr/>
          <p:nvPr/>
        </p:nvSpPr>
        <p:spPr>
          <a:xfrm>
            <a:off x="8353215" y="2333778"/>
            <a:ext cx="101534" cy="446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fontAlgn="base">
              <a:spcBef>
                <a:spcPct val="0"/>
              </a:spcBef>
              <a:spcAft>
                <a:spcPct val="0"/>
              </a:spcAft>
              <a:defRPr/>
            </a:pPr>
            <a:endParaRPr lang="en-GB" sz="1500" dirty="0">
              <a:solidFill>
                <a:prstClr val="white"/>
              </a:solidFill>
              <a:latin typeface="Gill Sans MT" panose="020B0502020104020203" pitchFamily="34" charset="0"/>
            </a:endParaRPr>
          </a:p>
        </p:txBody>
      </p:sp>
      <p:sp>
        <p:nvSpPr>
          <p:cNvPr id="68" name="Text Box 43">
            <a:extLst>
              <a:ext uri="{FF2B5EF4-FFF2-40B4-BE49-F238E27FC236}">
                <a16:creationId xmlns:a16="http://schemas.microsoft.com/office/drawing/2014/main" id="{15903EAE-1C80-4FC0-870D-56F7E7B2AEB6}"/>
              </a:ext>
            </a:extLst>
          </p:cNvPr>
          <p:cNvSpPr txBox="1">
            <a:spLocks noChangeArrowheads="1"/>
          </p:cNvSpPr>
          <p:nvPr/>
        </p:nvSpPr>
        <p:spPr bwMode="auto">
          <a:xfrm>
            <a:off x="5796694" y="2395029"/>
            <a:ext cx="1147172" cy="31393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b="1" kern="0" dirty="0">
                <a:solidFill>
                  <a:srgbClr val="00B2A9"/>
                </a:solidFill>
                <a:latin typeface="Gill Sans MT" panose="020B0502020104020203" pitchFamily="34" charset="0"/>
                <a:cs typeface="Arial" charset="0"/>
              </a:rPr>
              <a:t>DELIVER</a:t>
            </a:r>
            <a:endParaRPr lang="en-US" b="1" kern="0" baseline="42000" dirty="0">
              <a:solidFill>
                <a:srgbClr val="00B2A9"/>
              </a:solidFill>
              <a:latin typeface="Gill Sans MT" panose="020B0502020104020203" pitchFamily="34" charset="0"/>
              <a:cs typeface="Arial" charset="0"/>
            </a:endParaRPr>
          </a:p>
        </p:txBody>
      </p:sp>
      <p:sp>
        <p:nvSpPr>
          <p:cNvPr id="69" name="TextBox 68">
            <a:extLst>
              <a:ext uri="{FF2B5EF4-FFF2-40B4-BE49-F238E27FC236}">
                <a16:creationId xmlns:a16="http://schemas.microsoft.com/office/drawing/2014/main" id="{BF6800CA-6FD1-442D-8BDD-DC551D07EAC0}"/>
              </a:ext>
            </a:extLst>
          </p:cNvPr>
          <p:cNvSpPr txBox="1"/>
          <p:nvPr/>
        </p:nvSpPr>
        <p:spPr>
          <a:xfrm>
            <a:off x="5709758" y="1918566"/>
            <a:ext cx="938077" cy="323165"/>
          </a:xfrm>
          <a:prstGeom prst="rect">
            <a:avLst/>
          </a:prstGeom>
          <a:noFill/>
        </p:spPr>
        <p:txBody>
          <a:bodyPr wrap="none" rtlCol="0">
            <a:spAutoFit/>
          </a:bodyPr>
          <a:lstStyle/>
          <a:p>
            <a:pPr defTabSz="685766" fontAlgn="base">
              <a:spcBef>
                <a:spcPct val="0"/>
              </a:spcBef>
              <a:spcAft>
                <a:spcPct val="0"/>
              </a:spcAft>
              <a:defRPr/>
            </a:pPr>
            <a:r>
              <a:rPr lang="en-GB" sz="1500" b="1" dirty="0">
                <a:solidFill>
                  <a:prstClr val="black"/>
                </a:solidFill>
                <a:latin typeface="Gill Sans MT" panose="020B0502020104020203" pitchFamily="34" charset="0"/>
                <a:cs typeface="Arial" charset="0"/>
              </a:rPr>
              <a:t>n=6,263 </a:t>
            </a:r>
          </a:p>
        </p:txBody>
      </p:sp>
      <p:sp>
        <p:nvSpPr>
          <p:cNvPr id="56" name="TextBox 55">
            <a:extLst>
              <a:ext uri="{FF2B5EF4-FFF2-40B4-BE49-F238E27FC236}">
                <a16:creationId xmlns:a16="http://schemas.microsoft.com/office/drawing/2014/main" id="{844C310A-4EB1-6095-968A-D1F58CE42A89}"/>
              </a:ext>
            </a:extLst>
          </p:cNvPr>
          <p:cNvSpPr txBox="1"/>
          <p:nvPr/>
        </p:nvSpPr>
        <p:spPr>
          <a:xfrm>
            <a:off x="462476" y="4698181"/>
            <a:ext cx="2932562" cy="369332"/>
          </a:xfrm>
          <a:prstGeom prst="rect">
            <a:avLst/>
          </a:prstGeom>
          <a:noFill/>
        </p:spPr>
        <p:txBody>
          <a:bodyPr wrap="square">
            <a:spAutoFit/>
          </a:bodyPr>
          <a:lstStyle/>
          <a:p>
            <a:r>
              <a:rPr lang="en-US" sz="900" dirty="0">
                <a:latin typeface="Gill Sans MT" panose="020B0502020104020203" pitchFamily="34" charset="0"/>
              </a:rPr>
              <a:t>McMurray JJV et al </a:t>
            </a:r>
            <a:r>
              <a:rPr lang="en-US" sz="900" dirty="0" err="1">
                <a:latin typeface="Gill Sans MT" panose="020B0502020104020203" pitchFamily="34" charset="0"/>
              </a:rPr>
              <a:t>Eur</a:t>
            </a:r>
            <a:r>
              <a:rPr lang="en-US" sz="900" dirty="0">
                <a:latin typeface="Gill Sans MT" panose="020B0502020104020203" pitchFamily="34" charset="0"/>
              </a:rPr>
              <a:t> J Heart Fail. 2019;21:665-675 </a:t>
            </a:r>
          </a:p>
          <a:p>
            <a:r>
              <a:rPr lang="en-US" sz="900" dirty="0">
                <a:latin typeface="Gill Sans MT" panose="020B0502020104020203" pitchFamily="34" charset="0"/>
              </a:rPr>
              <a:t>Solomon SD et al </a:t>
            </a:r>
            <a:r>
              <a:rPr lang="en-US" sz="900" dirty="0" err="1">
                <a:latin typeface="Gill Sans MT" panose="020B0502020104020203" pitchFamily="34" charset="0"/>
              </a:rPr>
              <a:t>Eur</a:t>
            </a:r>
            <a:r>
              <a:rPr lang="en-US" sz="900" dirty="0">
                <a:latin typeface="Gill Sans MT" panose="020B0502020104020203" pitchFamily="34" charset="0"/>
              </a:rPr>
              <a:t> J Heart Fail 2021;23:1217-1225 </a:t>
            </a:r>
          </a:p>
        </p:txBody>
      </p:sp>
      <p:sp>
        <p:nvSpPr>
          <p:cNvPr id="64" name="TextBox 63">
            <a:extLst>
              <a:ext uri="{FF2B5EF4-FFF2-40B4-BE49-F238E27FC236}">
                <a16:creationId xmlns:a16="http://schemas.microsoft.com/office/drawing/2014/main" id="{0F59C5C1-F258-3E01-F0FC-AEB544827463}"/>
              </a:ext>
            </a:extLst>
          </p:cNvPr>
          <p:cNvSpPr txBox="1"/>
          <p:nvPr/>
        </p:nvSpPr>
        <p:spPr>
          <a:xfrm>
            <a:off x="2142182" y="545571"/>
            <a:ext cx="4888289" cy="369332"/>
          </a:xfrm>
          <a:prstGeom prst="rect">
            <a:avLst/>
          </a:prstGeom>
          <a:noFill/>
        </p:spPr>
        <p:txBody>
          <a:bodyPr wrap="square">
            <a:spAutoFit/>
          </a:bodyPr>
          <a:lstStyle/>
          <a:p>
            <a:pPr algn="ctr" defTabSz="514213" fontAlgn="base">
              <a:spcAft>
                <a:spcPct val="0"/>
              </a:spcAft>
              <a:defRPr/>
            </a:pPr>
            <a:r>
              <a:rPr lang="en-US" b="1" kern="0" dirty="0">
                <a:latin typeface="Gill Sans MT" panose="020B0502020104020203" pitchFamily="34" charset="0"/>
                <a:cs typeface="Arial" panose="020B0604020202020204" pitchFamily="34" charset="0"/>
              </a:rPr>
              <a:t>Dapagliflozin 10mg once daily vs placebo </a:t>
            </a:r>
          </a:p>
        </p:txBody>
      </p:sp>
      <p:sp>
        <p:nvSpPr>
          <p:cNvPr id="71" name="TextBox 70">
            <a:extLst>
              <a:ext uri="{FF2B5EF4-FFF2-40B4-BE49-F238E27FC236}">
                <a16:creationId xmlns:a16="http://schemas.microsoft.com/office/drawing/2014/main" id="{BE68CA0A-3441-50B3-7ED1-AB018EB12547}"/>
              </a:ext>
            </a:extLst>
          </p:cNvPr>
          <p:cNvSpPr txBox="1"/>
          <p:nvPr/>
        </p:nvSpPr>
        <p:spPr>
          <a:xfrm>
            <a:off x="1426291" y="992835"/>
            <a:ext cx="6291419" cy="369332"/>
          </a:xfrm>
          <a:prstGeom prst="rect">
            <a:avLst/>
          </a:prstGeom>
          <a:noFill/>
        </p:spPr>
        <p:txBody>
          <a:bodyPr wrap="square">
            <a:spAutoFit/>
          </a:bodyPr>
          <a:lstStyle/>
          <a:p>
            <a:pPr algn="ctr"/>
            <a:r>
              <a:rPr lang="en-GB" b="1" kern="0" dirty="0">
                <a:latin typeface="Gill Sans MT" panose="020B0502020104020203" pitchFamily="34" charset="0"/>
                <a:ea typeface="MS Mincho" panose="02020609040205080304" pitchFamily="49" charset="-128"/>
                <a:cs typeface="Arial" panose="020B0604020202020204" pitchFamily="34" charset="0"/>
              </a:rPr>
              <a:t>Median follow-up = 22 (IQR 17-30) months</a:t>
            </a:r>
          </a:p>
        </p:txBody>
      </p:sp>
      <p:sp>
        <p:nvSpPr>
          <p:cNvPr id="85" name="Text Box 14">
            <a:extLst>
              <a:ext uri="{FF2B5EF4-FFF2-40B4-BE49-F238E27FC236}">
                <a16:creationId xmlns:a16="http://schemas.microsoft.com/office/drawing/2014/main" id="{A0B2A547-B863-6670-EE27-98FDB1A4FC92}"/>
              </a:ext>
            </a:extLst>
          </p:cNvPr>
          <p:cNvSpPr txBox="1">
            <a:spLocks noChangeArrowheads="1"/>
          </p:cNvSpPr>
          <p:nvPr/>
        </p:nvSpPr>
        <p:spPr bwMode="auto">
          <a:xfrm>
            <a:off x="134548" y="3208287"/>
            <a:ext cx="225444" cy="251605"/>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dirty="0">
                <a:solidFill>
                  <a:srgbClr val="000000"/>
                </a:solidFill>
                <a:latin typeface="Gill Sans MT" panose="020B0502020104020203" pitchFamily="34" charset="0"/>
                <a:cs typeface="Arial" charset="0"/>
              </a:rPr>
              <a:t>2</a:t>
            </a:r>
            <a:endParaRPr lang="en-US" sz="1350" b="1" kern="0" dirty="0">
              <a:solidFill>
                <a:srgbClr val="000000"/>
              </a:solidFill>
              <a:latin typeface="Gill Sans MT" panose="020B0502020104020203" pitchFamily="34" charset="0"/>
              <a:cs typeface="Arial" charset="0"/>
            </a:endParaRPr>
          </a:p>
        </p:txBody>
      </p:sp>
      <p:grpSp>
        <p:nvGrpSpPr>
          <p:cNvPr id="87" name="Group 86">
            <a:extLst>
              <a:ext uri="{FF2B5EF4-FFF2-40B4-BE49-F238E27FC236}">
                <a16:creationId xmlns:a16="http://schemas.microsoft.com/office/drawing/2014/main" id="{FBC7FA88-05B1-033F-0AD8-4205D3930C7E}"/>
              </a:ext>
            </a:extLst>
          </p:cNvPr>
          <p:cNvGrpSpPr/>
          <p:nvPr/>
        </p:nvGrpSpPr>
        <p:grpSpPr>
          <a:xfrm>
            <a:off x="390557" y="2291261"/>
            <a:ext cx="8494718" cy="1654853"/>
            <a:chOff x="92602" y="1736277"/>
            <a:chExt cx="12409848" cy="1871475"/>
          </a:xfrm>
        </p:grpSpPr>
        <p:sp>
          <p:nvSpPr>
            <p:cNvPr id="3" name="Line 4">
              <a:extLst>
                <a:ext uri="{FF2B5EF4-FFF2-40B4-BE49-F238E27FC236}">
                  <a16:creationId xmlns:a16="http://schemas.microsoft.com/office/drawing/2014/main" id="{683015E4-3221-4E7C-9590-E6C5EEA3E044}"/>
                </a:ext>
              </a:extLst>
            </p:cNvPr>
            <p:cNvSpPr>
              <a:spLocks noChangeShapeType="1"/>
            </p:cNvSpPr>
            <p:nvPr/>
          </p:nvSpPr>
          <p:spPr bwMode="auto">
            <a:xfrm>
              <a:off x="92602" y="2915801"/>
              <a:ext cx="11960502" cy="44894"/>
            </a:xfrm>
            <a:prstGeom prst="line">
              <a:avLst/>
            </a:prstGeom>
            <a:noFill/>
            <a:ln w="76200">
              <a:solidFill>
                <a:srgbClr val="000000"/>
              </a:solidFill>
              <a:round/>
              <a:headEnd type="triangle" w="med" len="med"/>
              <a:tailEnd type="triangle" w="med" len="me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4" name="Line 5">
              <a:extLst>
                <a:ext uri="{FF2B5EF4-FFF2-40B4-BE49-F238E27FC236}">
                  <a16:creationId xmlns:a16="http://schemas.microsoft.com/office/drawing/2014/main" id="{888BA506-5199-465A-BA56-291189C6CABE}"/>
                </a:ext>
              </a:extLst>
            </p:cNvPr>
            <p:cNvSpPr>
              <a:spLocks noChangeShapeType="1"/>
            </p:cNvSpPr>
            <p:nvPr/>
          </p:nvSpPr>
          <p:spPr bwMode="auto">
            <a:xfrm>
              <a:off x="2420752"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5" name="Line 6">
              <a:extLst>
                <a:ext uri="{FF2B5EF4-FFF2-40B4-BE49-F238E27FC236}">
                  <a16:creationId xmlns:a16="http://schemas.microsoft.com/office/drawing/2014/main" id="{4D723597-A462-4F00-8DBD-0D0979C0FAF8}"/>
                </a:ext>
              </a:extLst>
            </p:cNvPr>
            <p:cNvSpPr>
              <a:spLocks noChangeShapeType="1"/>
            </p:cNvSpPr>
            <p:nvPr/>
          </p:nvSpPr>
          <p:spPr bwMode="auto">
            <a:xfrm>
              <a:off x="3341502"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6" name="Line 7">
              <a:extLst>
                <a:ext uri="{FF2B5EF4-FFF2-40B4-BE49-F238E27FC236}">
                  <a16:creationId xmlns:a16="http://schemas.microsoft.com/office/drawing/2014/main" id="{7CAE6C99-309D-4FB7-B3C5-BBCDBB17D3CF}"/>
                </a:ext>
              </a:extLst>
            </p:cNvPr>
            <p:cNvSpPr>
              <a:spLocks noChangeShapeType="1"/>
            </p:cNvSpPr>
            <p:nvPr/>
          </p:nvSpPr>
          <p:spPr bwMode="auto">
            <a:xfrm>
              <a:off x="4263839"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7" name="Line 8">
              <a:extLst>
                <a:ext uri="{FF2B5EF4-FFF2-40B4-BE49-F238E27FC236}">
                  <a16:creationId xmlns:a16="http://schemas.microsoft.com/office/drawing/2014/main" id="{69739EA0-09BA-4F4E-8310-21E46210875F}"/>
                </a:ext>
              </a:extLst>
            </p:cNvPr>
            <p:cNvSpPr>
              <a:spLocks noChangeShapeType="1"/>
            </p:cNvSpPr>
            <p:nvPr/>
          </p:nvSpPr>
          <p:spPr bwMode="auto">
            <a:xfrm flipH="1">
              <a:off x="5186175" y="1736277"/>
              <a:ext cx="6353" cy="1356749"/>
            </a:xfrm>
            <a:prstGeom prst="line">
              <a:avLst/>
            </a:prstGeom>
            <a:noFill/>
            <a:ln w="38100">
              <a:solidFill>
                <a:srgbClr val="00B2A9"/>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8" name="Line 9">
              <a:extLst>
                <a:ext uri="{FF2B5EF4-FFF2-40B4-BE49-F238E27FC236}">
                  <a16:creationId xmlns:a16="http://schemas.microsoft.com/office/drawing/2014/main" id="{9F7D9662-807F-4353-8DCA-BC3D2CECC392}"/>
                </a:ext>
              </a:extLst>
            </p:cNvPr>
            <p:cNvSpPr>
              <a:spLocks noChangeShapeType="1"/>
            </p:cNvSpPr>
            <p:nvPr/>
          </p:nvSpPr>
          <p:spPr bwMode="auto">
            <a:xfrm>
              <a:off x="6106927"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9" name="Line 10">
              <a:extLst>
                <a:ext uri="{FF2B5EF4-FFF2-40B4-BE49-F238E27FC236}">
                  <a16:creationId xmlns:a16="http://schemas.microsoft.com/office/drawing/2014/main" id="{1BA59754-AB54-44E9-B4E5-E87A81ABC2B0}"/>
                </a:ext>
              </a:extLst>
            </p:cNvPr>
            <p:cNvSpPr>
              <a:spLocks noChangeShapeType="1"/>
            </p:cNvSpPr>
            <p:nvPr/>
          </p:nvSpPr>
          <p:spPr bwMode="auto">
            <a:xfrm>
              <a:off x="7029264"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10" name="Line 11">
              <a:extLst>
                <a:ext uri="{FF2B5EF4-FFF2-40B4-BE49-F238E27FC236}">
                  <a16:creationId xmlns:a16="http://schemas.microsoft.com/office/drawing/2014/main" id="{B98DFF23-A8C9-4DA2-92EC-74730DC585AF}"/>
                </a:ext>
              </a:extLst>
            </p:cNvPr>
            <p:cNvSpPr>
              <a:spLocks noChangeShapeType="1"/>
            </p:cNvSpPr>
            <p:nvPr/>
          </p:nvSpPr>
          <p:spPr bwMode="auto">
            <a:xfrm>
              <a:off x="7951602"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11" name="Line 12">
              <a:extLst>
                <a:ext uri="{FF2B5EF4-FFF2-40B4-BE49-F238E27FC236}">
                  <a16:creationId xmlns:a16="http://schemas.microsoft.com/office/drawing/2014/main" id="{20EB026C-4269-491F-9C77-8885E1B74969}"/>
                </a:ext>
              </a:extLst>
            </p:cNvPr>
            <p:cNvSpPr>
              <a:spLocks noChangeShapeType="1"/>
            </p:cNvSpPr>
            <p:nvPr/>
          </p:nvSpPr>
          <p:spPr bwMode="auto">
            <a:xfrm>
              <a:off x="8873939"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12" name="Text Box 14">
              <a:extLst>
                <a:ext uri="{FF2B5EF4-FFF2-40B4-BE49-F238E27FC236}">
                  <a16:creationId xmlns:a16="http://schemas.microsoft.com/office/drawing/2014/main" id="{B5615595-6B7A-4A14-9EF2-8B2AC5459941}"/>
                </a:ext>
              </a:extLst>
            </p:cNvPr>
            <p:cNvSpPr txBox="1">
              <a:spLocks noChangeArrowheads="1"/>
            </p:cNvSpPr>
            <p:nvPr/>
          </p:nvSpPr>
          <p:spPr bwMode="auto">
            <a:xfrm>
              <a:off x="2181064" y="32057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dirty="0">
                  <a:solidFill>
                    <a:srgbClr val="000000"/>
                  </a:solidFill>
                  <a:latin typeface="Gill Sans MT" panose="020B0502020104020203" pitchFamily="34" charset="0"/>
                  <a:cs typeface="Arial" charset="0"/>
                </a:rPr>
                <a:t>25</a:t>
              </a:r>
              <a:endParaRPr lang="en-US" sz="1350" b="1" kern="0" dirty="0">
                <a:solidFill>
                  <a:srgbClr val="000000"/>
                </a:solidFill>
                <a:latin typeface="Gill Sans MT" panose="020B0502020104020203" pitchFamily="34" charset="0"/>
                <a:cs typeface="Arial" charset="0"/>
              </a:endParaRPr>
            </a:p>
          </p:txBody>
        </p:sp>
        <p:sp>
          <p:nvSpPr>
            <p:cNvPr id="13" name="Text Box 15">
              <a:extLst>
                <a:ext uri="{FF2B5EF4-FFF2-40B4-BE49-F238E27FC236}">
                  <a16:creationId xmlns:a16="http://schemas.microsoft.com/office/drawing/2014/main" id="{27302F76-A72B-4ADE-90E3-F7DB71B6DA92}"/>
                </a:ext>
              </a:extLst>
            </p:cNvPr>
            <p:cNvSpPr txBox="1">
              <a:spLocks noChangeArrowheads="1"/>
            </p:cNvSpPr>
            <p:nvPr/>
          </p:nvSpPr>
          <p:spPr bwMode="auto">
            <a:xfrm>
              <a:off x="3101815" y="32057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a:solidFill>
                    <a:srgbClr val="000000"/>
                  </a:solidFill>
                  <a:latin typeface="Gill Sans MT" panose="020B0502020104020203" pitchFamily="34" charset="0"/>
                  <a:cs typeface="Arial" charset="0"/>
                </a:rPr>
                <a:t>30</a:t>
              </a:r>
              <a:endParaRPr lang="en-US" sz="1350" b="1" kern="0" dirty="0">
                <a:solidFill>
                  <a:srgbClr val="000000"/>
                </a:solidFill>
                <a:latin typeface="Gill Sans MT" panose="020B0502020104020203" pitchFamily="34" charset="0"/>
                <a:cs typeface="Arial" charset="0"/>
              </a:endParaRPr>
            </a:p>
          </p:txBody>
        </p:sp>
        <p:sp>
          <p:nvSpPr>
            <p:cNvPr id="14" name="Text Box 16">
              <a:extLst>
                <a:ext uri="{FF2B5EF4-FFF2-40B4-BE49-F238E27FC236}">
                  <a16:creationId xmlns:a16="http://schemas.microsoft.com/office/drawing/2014/main" id="{1C14857E-970F-4955-9F49-19AB170DB5D9}"/>
                </a:ext>
              </a:extLst>
            </p:cNvPr>
            <p:cNvSpPr txBox="1">
              <a:spLocks noChangeArrowheads="1"/>
            </p:cNvSpPr>
            <p:nvPr/>
          </p:nvSpPr>
          <p:spPr bwMode="auto">
            <a:xfrm>
              <a:off x="4024150" y="32057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a:solidFill>
                    <a:srgbClr val="000000"/>
                  </a:solidFill>
                  <a:latin typeface="Gill Sans MT" panose="020B0502020104020203" pitchFamily="34" charset="0"/>
                  <a:cs typeface="Arial" charset="0"/>
                </a:rPr>
                <a:t>35</a:t>
              </a:r>
              <a:endParaRPr lang="en-US" sz="1350" b="1" kern="0" dirty="0">
                <a:solidFill>
                  <a:srgbClr val="000000"/>
                </a:solidFill>
                <a:latin typeface="Gill Sans MT" panose="020B0502020104020203" pitchFamily="34" charset="0"/>
                <a:cs typeface="Arial" charset="0"/>
              </a:endParaRPr>
            </a:p>
          </p:txBody>
        </p:sp>
        <p:sp>
          <p:nvSpPr>
            <p:cNvPr id="15" name="Text Box 17">
              <a:extLst>
                <a:ext uri="{FF2B5EF4-FFF2-40B4-BE49-F238E27FC236}">
                  <a16:creationId xmlns:a16="http://schemas.microsoft.com/office/drawing/2014/main" id="{4002C2FF-4C7F-4B76-8749-F6DD0768259E}"/>
                </a:ext>
              </a:extLst>
            </p:cNvPr>
            <p:cNvSpPr txBox="1">
              <a:spLocks noChangeArrowheads="1"/>
            </p:cNvSpPr>
            <p:nvPr/>
          </p:nvSpPr>
          <p:spPr bwMode="auto">
            <a:xfrm>
              <a:off x="4869207" y="3205739"/>
              <a:ext cx="624419" cy="402013"/>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2100" b="1" kern="0" dirty="0">
                  <a:solidFill>
                    <a:srgbClr val="000000"/>
                  </a:solidFill>
                  <a:latin typeface="Gill Sans MT" panose="020B0502020104020203" pitchFamily="34" charset="0"/>
                  <a:cs typeface="Arial" charset="0"/>
                </a:rPr>
                <a:t>40</a:t>
              </a:r>
              <a:endParaRPr lang="en-US" sz="1350" b="1" kern="0" dirty="0">
                <a:solidFill>
                  <a:srgbClr val="000000"/>
                </a:solidFill>
                <a:latin typeface="Gill Sans MT" panose="020B0502020104020203" pitchFamily="34" charset="0"/>
                <a:cs typeface="Arial" charset="0"/>
              </a:endParaRPr>
            </a:p>
          </p:txBody>
        </p:sp>
        <p:sp>
          <p:nvSpPr>
            <p:cNvPr id="16" name="Text Box 18">
              <a:extLst>
                <a:ext uri="{FF2B5EF4-FFF2-40B4-BE49-F238E27FC236}">
                  <a16:creationId xmlns:a16="http://schemas.microsoft.com/office/drawing/2014/main" id="{EAD7F1BD-07B6-4DEE-8F6F-04758440260B}"/>
                </a:ext>
              </a:extLst>
            </p:cNvPr>
            <p:cNvSpPr txBox="1">
              <a:spLocks noChangeArrowheads="1"/>
            </p:cNvSpPr>
            <p:nvPr/>
          </p:nvSpPr>
          <p:spPr bwMode="auto">
            <a:xfrm>
              <a:off x="5789959" y="3205739"/>
              <a:ext cx="624419" cy="402013"/>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2100" b="1" kern="0" dirty="0">
                  <a:solidFill>
                    <a:srgbClr val="00B2A9"/>
                  </a:solidFill>
                  <a:latin typeface="Gill Sans MT" panose="020B0502020104020203" pitchFamily="34" charset="0"/>
                  <a:cs typeface="Arial" charset="0"/>
                </a:rPr>
                <a:t>44</a:t>
              </a:r>
              <a:endParaRPr lang="en-US" sz="2100" b="1" kern="0" dirty="0">
                <a:solidFill>
                  <a:srgbClr val="00B2A9"/>
                </a:solidFill>
                <a:latin typeface="Gill Sans MT" panose="020B0502020104020203" pitchFamily="34" charset="0"/>
                <a:cs typeface="Arial" charset="0"/>
              </a:endParaRPr>
            </a:p>
          </p:txBody>
        </p:sp>
        <p:sp>
          <p:nvSpPr>
            <p:cNvPr id="17" name="Text Box 19">
              <a:extLst>
                <a:ext uri="{FF2B5EF4-FFF2-40B4-BE49-F238E27FC236}">
                  <a16:creationId xmlns:a16="http://schemas.microsoft.com/office/drawing/2014/main" id="{8149E62D-3308-46CD-97FA-C381353509A7}"/>
                </a:ext>
              </a:extLst>
            </p:cNvPr>
            <p:cNvSpPr txBox="1">
              <a:spLocks noChangeArrowheads="1"/>
            </p:cNvSpPr>
            <p:nvPr/>
          </p:nvSpPr>
          <p:spPr bwMode="auto">
            <a:xfrm>
              <a:off x="6789576" y="32057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a:solidFill>
                    <a:srgbClr val="000000"/>
                  </a:solidFill>
                  <a:latin typeface="Gill Sans MT" panose="020B0502020104020203" pitchFamily="34" charset="0"/>
                  <a:cs typeface="Arial" charset="0"/>
                </a:rPr>
                <a:t>50</a:t>
              </a:r>
              <a:endParaRPr lang="en-US" sz="1350" b="1" kern="0" dirty="0">
                <a:solidFill>
                  <a:srgbClr val="000000"/>
                </a:solidFill>
                <a:latin typeface="Gill Sans MT" panose="020B0502020104020203" pitchFamily="34" charset="0"/>
                <a:cs typeface="Arial" charset="0"/>
              </a:endParaRPr>
            </a:p>
          </p:txBody>
        </p:sp>
        <p:sp>
          <p:nvSpPr>
            <p:cNvPr id="18" name="Text Box 20">
              <a:extLst>
                <a:ext uri="{FF2B5EF4-FFF2-40B4-BE49-F238E27FC236}">
                  <a16:creationId xmlns:a16="http://schemas.microsoft.com/office/drawing/2014/main" id="{3C65F09F-CA61-4FFE-BF8D-D84B455A9543}"/>
                </a:ext>
              </a:extLst>
            </p:cNvPr>
            <p:cNvSpPr txBox="1">
              <a:spLocks noChangeArrowheads="1"/>
            </p:cNvSpPr>
            <p:nvPr/>
          </p:nvSpPr>
          <p:spPr bwMode="auto">
            <a:xfrm>
              <a:off x="7711916" y="32057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a:solidFill>
                    <a:srgbClr val="000000"/>
                  </a:solidFill>
                  <a:latin typeface="Gill Sans MT" panose="020B0502020104020203" pitchFamily="34" charset="0"/>
                  <a:cs typeface="Arial" charset="0"/>
                </a:rPr>
                <a:t>55</a:t>
              </a:r>
              <a:endParaRPr lang="en-US" sz="1350" b="1" kern="0" dirty="0">
                <a:solidFill>
                  <a:srgbClr val="000000"/>
                </a:solidFill>
                <a:latin typeface="Gill Sans MT" panose="020B0502020104020203" pitchFamily="34" charset="0"/>
                <a:cs typeface="Arial" charset="0"/>
              </a:endParaRPr>
            </a:p>
          </p:txBody>
        </p:sp>
        <p:sp>
          <p:nvSpPr>
            <p:cNvPr id="19" name="Text Box 21">
              <a:extLst>
                <a:ext uri="{FF2B5EF4-FFF2-40B4-BE49-F238E27FC236}">
                  <a16:creationId xmlns:a16="http://schemas.microsoft.com/office/drawing/2014/main" id="{B06C8AB7-4479-4960-B8E1-9C1278083E1B}"/>
                </a:ext>
              </a:extLst>
            </p:cNvPr>
            <p:cNvSpPr txBox="1">
              <a:spLocks noChangeArrowheads="1"/>
            </p:cNvSpPr>
            <p:nvPr/>
          </p:nvSpPr>
          <p:spPr bwMode="auto">
            <a:xfrm>
              <a:off x="8634252" y="32057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a:solidFill>
                    <a:srgbClr val="000000"/>
                  </a:solidFill>
                  <a:latin typeface="Gill Sans MT" panose="020B0502020104020203" pitchFamily="34" charset="0"/>
                  <a:cs typeface="Arial" charset="0"/>
                </a:rPr>
                <a:t>60</a:t>
              </a:r>
              <a:endParaRPr lang="en-US" sz="1350" b="1" kern="0" dirty="0">
                <a:solidFill>
                  <a:srgbClr val="000000"/>
                </a:solidFill>
                <a:latin typeface="Gill Sans MT" panose="020B0502020104020203" pitchFamily="34" charset="0"/>
                <a:cs typeface="Arial" charset="0"/>
              </a:endParaRPr>
            </a:p>
          </p:txBody>
        </p:sp>
        <p:sp>
          <p:nvSpPr>
            <p:cNvPr id="73" name="Line 9">
              <a:extLst>
                <a:ext uri="{FF2B5EF4-FFF2-40B4-BE49-F238E27FC236}">
                  <a16:creationId xmlns:a16="http://schemas.microsoft.com/office/drawing/2014/main" id="{0357AB49-4A70-D47B-961D-64014DA3D835}"/>
                </a:ext>
              </a:extLst>
            </p:cNvPr>
            <p:cNvSpPr>
              <a:spLocks noChangeShapeType="1"/>
            </p:cNvSpPr>
            <p:nvPr/>
          </p:nvSpPr>
          <p:spPr bwMode="auto">
            <a:xfrm>
              <a:off x="8875208" y="27763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74" name="Line 10">
              <a:extLst>
                <a:ext uri="{FF2B5EF4-FFF2-40B4-BE49-F238E27FC236}">
                  <a16:creationId xmlns:a16="http://schemas.microsoft.com/office/drawing/2014/main" id="{8B93C7BB-3F09-DCA3-DC12-EDE672A188D6}"/>
                </a:ext>
              </a:extLst>
            </p:cNvPr>
            <p:cNvSpPr>
              <a:spLocks noChangeShapeType="1"/>
            </p:cNvSpPr>
            <p:nvPr/>
          </p:nvSpPr>
          <p:spPr bwMode="auto">
            <a:xfrm>
              <a:off x="9797545" y="27763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75" name="Line 11">
              <a:extLst>
                <a:ext uri="{FF2B5EF4-FFF2-40B4-BE49-F238E27FC236}">
                  <a16:creationId xmlns:a16="http://schemas.microsoft.com/office/drawing/2014/main" id="{4BFE3674-B5D1-5935-5E09-7597BAB63711}"/>
                </a:ext>
              </a:extLst>
            </p:cNvPr>
            <p:cNvSpPr>
              <a:spLocks noChangeShapeType="1"/>
            </p:cNvSpPr>
            <p:nvPr/>
          </p:nvSpPr>
          <p:spPr bwMode="auto">
            <a:xfrm>
              <a:off x="10719883" y="27763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76" name="Line 12">
              <a:extLst>
                <a:ext uri="{FF2B5EF4-FFF2-40B4-BE49-F238E27FC236}">
                  <a16:creationId xmlns:a16="http://schemas.microsoft.com/office/drawing/2014/main" id="{3B554AB7-699F-1D73-45D4-1E31B325975E}"/>
                </a:ext>
              </a:extLst>
            </p:cNvPr>
            <p:cNvSpPr>
              <a:spLocks noChangeShapeType="1"/>
            </p:cNvSpPr>
            <p:nvPr/>
          </p:nvSpPr>
          <p:spPr bwMode="auto">
            <a:xfrm>
              <a:off x="11642220" y="27763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77" name="Text Box 19">
              <a:extLst>
                <a:ext uri="{FF2B5EF4-FFF2-40B4-BE49-F238E27FC236}">
                  <a16:creationId xmlns:a16="http://schemas.microsoft.com/office/drawing/2014/main" id="{724CDBF4-6D72-B20F-BB0F-0899708C09AD}"/>
                </a:ext>
              </a:extLst>
            </p:cNvPr>
            <p:cNvSpPr txBox="1">
              <a:spLocks noChangeArrowheads="1"/>
            </p:cNvSpPr>
            <p:nvPr/>
          </p:nvSpPr>
          <p:spPr bwMode="auto">
            <a:xfrm>
              <a:off x="9557858" y="32192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dirty="0">
                  <a:solidFill>
                    <a:srgbClr val="000000"/>
                  </a:solidFill>
                  <a:latin typeface="Gill Sans MT" panose="020B0502020104020203" pitchFamily="34" charset="0"/>
                  <a:cs typeface="Arial" charset="0"/>
                </a:rPr>
                <a:t>65</a:t>
              </a:r>
              <a:endParaRPr lang="en-US" sz="1350" b="1" kern="0" dirty="0">
                <a:solidFill>
                  <a:srgbClr val="000000"/>
                </a:solidFill>
                <a:latin typeface="Gill Sans MT" panose="020B0502020104020203" pitchFamily="34" charset="0"/>
                <a:cs typeface="Arial" charset="0"/>
              </a:endParaRPr>
            </a:p>
          </p:txBody>
        </p:sp>
        <p:sp>
          <p:nvSpPr>
            <p:cNvPr id="78" name="Text Box 20">
              <a:extLst>
                <a:ext uri="{FF2B5EF4-FFF2-40B4-BE49-F238E27FC236}">
                  <a16:creationId xmlns:a16="http://schemas.microsoft.com/office/drawing/2014/main" id="{ACEB6763-E3B7-68CB-37ED-655639DA55C9}"/>
                </a:ext>
              </a:extLst>
            </p:cNvPr>
            <p:cNvSpPr txBox="1">
              <a:spLocks noChangeArrowheads="1"/>
            </p:cNvSpPr>
            <p:nvPr/>
          </p:nvSpPr>
          <p:spPr bwMode="auto">
            <a:xfrm>
              <a:off x="10480199" y="32192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dirty="0">
                  <a:solidFill>
                    <a:srgbClr val="000000"/>
                  </a:solidFill>
                  <a:latin typeface="Gill Sans MT" panose="020B0502020104020203" pitchFamily="34" charset="0"/>
                  <a:cs typeface="Arial" charset="0"/>
                </a:rPr>
                <a:t>70</a:t>
              </a:r>
              <a:endParaRPr lang="en-US" sz="1350" b="1" kern="0" dirty="0">
                <a:solidFill>
                  <a:srgbClr val="000000"/>
                </a:solidFill>
                <a:latin typeface="Gill Sans MT" panose="020B0502020104020203" pitchFamily="34" charset="0"/>
                <a:cs typeface="Arial" charset="0"/>
              </a:endParaRPr>
            </a:p>
          </p:txBody>
        </p:sp>
        <p:sp>
          <p:nvSpPr>
            <p:cNvPr id="79" name="Text Box 21">
              <a:extLst>
                <a:ext uri="{FF2B5EF4-FFF2-40B4-BE49-F238E27FC236}">
                  <a16:creationId xmlns:a16="http://schemas.microsoft.com/office/drawing/2014/main" id="{BF42A44C-B497-A3A0-60DD-4AB670C12C5D}"/>
                </a:ext>
              </a:extLst>
            </p:cNvPr>
            <p:cNvSpPr txBox="1">
              <a:spLocks noChangeArrowheads="1"/>
            </p:cNvSpPr>
            <p:nvPr/>
          </p:nvSpPr>
          <p:spPr bwMode="auto">
            <a:xfrm>
              <a:off x="11321445" y="3169111"/>
              <a:ext cx="624419" cy="402013"/>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2100" b="1" kern="0" dirty="0">
                  <a:solidFill>
                    <a:srgbClr val="000000"/>
                  </a:solidFill>
                  <a:latin typeface="Gill Sans MT" panose="020B0502020104020203" pitchFamily="34" charset="0"/>
                  <a:cs typeface="Arial" charset="0"/>
                </a:rPr>
                <a:t>74</a:t>
              </a:r>
              <a:endParaRPr lang="en-US" sz="2100" b="1" kern="0" dirty="0">
                <a:solidFill>
                  <a:srgbClr val="000000"/>
                </a:solidFill>
                <a:latin typeface="Gill Sans MT" panose="020B0502020104020203" pitchFamily="34" charset="0"/>
                <a:cs typeface="Arial" charset="0"/>
              </a:endParaRPr>
            </a:p>
          </p:txBody>
        </p:sp>
        <p:sp>
          <p:nvSpPr>
            <p:cNvPr id="80" name="Line 5">
              <a:extLst>
                <a:ext uri="{FF2B5EF4-FFF2-40B4-BE49-F238E27FC236}">
                  <a16:creationId xmlns:a16="http://schemas.microsoft.com/office/drawing/2014/main" id="{CEE6AB20-B948-9B73-FF9E-31C9FF3F2A2F}"/>
                </a:ext>
              </a:extLst>
            </p:cNvPr>
            <p:cNvSpPr>
              <a:spLocks noChangeShapeType="1"/>
            </p:cNvSpPr>
            <p:nvPr/>
          </p:nvSpPr>
          <p:spPr bwMode="auto">
            <a:xfrm>
              <a:off x="575443"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81" name="Line 6">
              <a:extLst>
                <a:ext uri="{FF2B5EF4-FFF2-40B4-BE49-F238E27FC236}">
                  <a16:creationId xmlns:a16="http://schemas.microsoft.com/office/drawing/2014/main" id="{431A4118-8EBC-FC44-24D7-2FDA4D23B4B5}"/>
                </a:ext>
              </a:extLst>
            </p:cNvPr>
            <p:cNvSpPr>
              <a:spLocks noChangeShapeType="1"/>
            </p:cNvSpPr>
            <p:nvPr/>
          </p:nvSpPr>
          <p:spPr bwMode="auto">
            <a:xfrm>
              <a:off x="1496193"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82" name="Line 7">
              <a:extLst>
                <a:ext uri="{FF2B5EF4-FFF2-40B4-BE49-F238E27FC236}">
                  <a16:creationId xmlns:a16="http://schemas.microsoft.com/office/drawing/2014/main" id="{E535236E-B8FD-1243-B50A-3A2710409DF2}"/>
                </a:ext>
              </a:extLst>
            </p:cNvPr>
            <p:cNvSpPr>
              <a:spLocks noChangeShapeType="1"/>
            </p:cNvSpPr>
            <p:nvPr/>
          </p:nvSpPr>
          <p:spPr bwMode="auto">
            <a:xfrm>
              <a:off x="2418530" y="2762826"/>
              <a:ext cx="0" cy="330200"/>
            </a:xfrm>
            <a:prstGeom prst="line">
              <a:avLst/>
            </a:prstGeom>
            <a:noFill/>
            <a:ln w="38100">
              <a:solidFill>
                <a:srgbClr val="000000"/>
              </a:solidFill>
              <a:round/>
              <a:headEnd/>
              <a:tailEnd/>
            </a:ln>
          </p:spPr>
          <p:txBody>
            <a:bodyPr lIns="64007" tIns="32003" rIns="64007" bIns="32003"/>
            <a:lstStyle/>
            <a:p>
              <a:pPr defTabSz="685766">
                <a:defRPr/>
              </a:pPr>
              <a:endParaRPr lang="en-US" sz="1350" kern="0" dirty="0">
                <a:solidFill>
                  <a:srgbClr val="000000"/>
                </a:solidFill>
                <a:latin typeface="Gill Sans MT" panose="020B0502020104020203" pitchFamily="34" charset="0"/>
                <a:cs typeface="Arial" charset="0"/>
              </a:endParaRPr>
            </a:p>
          </p:txBody>
        </p:sp>
        <p:sp>
          <p:nvSpPr>
            <p:cNvPr id="83" name="Text Box 14">
              <a:extLst>
                <a:ext uri="{FF2B5EF4-FFF2-40B4-BE49-F238E27FC236}">
                  <a16:creationId xmlns:a16="http://schemas.microsoft.com/office/drawing/2014/main" id="{2AB82403-27AD-ACDB-DFE9-8759CA4B464F}"/>
                </a:ext>
              </a:extLst>
            </p:cNvPr>
            <p:cNvSpPr txBox="1">
              <a:spLocks noChangeArrowheads="1"/>
            </p:cNvSpPr>
            <p:nvPr/>
          </p:nvSpPr>
          <p:spPr bwMode="auto">
            <a:xfrm>
              <a:off x="258474" y="3205739"/>
              <a:ext cx="624419" cy="402013"/>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2100" b="1" kern="0" dirty="0">
                  <a:solidFill>
                    <a:srgbClr val="000000"/>
                  </a:solidFill>
                  <a:latin typeface="Gill Sans MT" panose="020B0502020104020203" pitchFamily="34" charset="0"/>
                  <a:cs typeface="Arial" charset="0"/>
                </a:rPr>
                <a:t>16</a:t>
              </a:r>
              <a:endParaRPr lang="en-US" sz="1350" b="1" kern="0" dirty="0">
                <a:solidFill>
                  <a:srgbClr val="000000"/>
                </a:solidFill>
                <a:latin typeface="Gill Sans MT" panose="020B0502020104020203" pitchFamily="34" charset="0"/>
                <a:cs typeface="Arial" charset="0"/>
              </a:endParaRPr>
            </a:p>
          </p:txBody>
        </p:sp>
        <p:sp>
          <p:nvSpPr>
            <p:cNvPr id="84" name="Text Box 15">
              <a:extLst>
                <a:ext uri="{FF2B5EF4-FFF2-40B4-BE49-F238E27FC236}">
                  <a16:creationId xmlns:a16="http://schemas.microsoft.com/office/drawing/2014/main" id="{3E658F90-6FC5-CCE7-EAC1-1E30773A9079}"/>
                </a:ext>
              </a:extLst>
            </p:cNvPr>
            <p:cNvSpPr txBox="1">
              <a:spLocks noChangeArrowheads="1"/>
            </p:cNvSpPr>
            <p:nvPr/>
          </p:nvSpPr>
          <p:spPr bwMode="auto">
            <a:xfrm>
              <a:off x="1256508" y="3205739"/>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dirty="0">
                  <a:solidFill>
                    <a:srgbClr val="000000"/>
                  </a:solidFill>
                  <a:latin typeface="Gill Sans MT" panose="020B0502020104020203" pitchFamily="34" charset="0"/>
                  <a:cs typeface="Arial" charset="0"/>
                </a:rPr>
                <a:t>20</a:t>
              </a:r>
              <a:endParaRPr lang="en-US" sz="1350" b="1" kern="0" dirty="0">
                <a:solidFill>
                  <a:srgbClr val="000000"/>
                </a:solidFill>
                <a:latin typeface="Gill Sans MT" panose="020B0502020104020203" pitchFamily="34" charset="0"/>
                <a:cs typeface="Arial" charset="0"/>
              </a:endParaRPr>
            </a:p>
          </p:txBody>
        </p:sp>
        <p:sp>
          <p:nvSpPr>
            <p:cNvPr id="86" name="Text Box 14">
              <a:extLst>
                <a:ext uri="{FF2B5EF4-FFF2-40B4-BE49-F238E27FC236}">
                  <a16:creationId xmlns:a16="http://schemas.microsoft.com/office/drawing/2014/main" id="{7D17DA82-5F93-C0AB-1ECF-EF4C06F44CA2}"/>
                </a:ext>
              </a:extLst>
            </p:cNvPr>
            <p:cNvSpPr txBox="1">
              <a:spLocks noChangeArrowheads="1"/>
            </p:cNvSpPr>
            <p:nvPr/>
          </p:nvSpPr>
          <p:spPr bwMode="auto">
            <a:xfrm>
              <a:off x="12032593" y="2827002"/>
              <a:ext cx="469857" cy="284540"/>
            </a:xfrm>
            <a:prstGeom prst="rect">
              <a:avLst/>
            </a:prstGeom>
            <a:noFill/>
            <a:ln w="9525">
              <a:noFill/>
              <a:miter lim="800000"/>
              <a:headEnd/>
              <a:tailEnd/>
            </a:ln>
            <a:effectLst>
              <a:prstShdw prst="shdw17" dist="17961" dir="2700000">
                <a:srgbClr val="789F43">
                  <a:gamma/>
                  <a:shade val="60000"/>
                  <a:invGamma/>
                </a:srgbClr>
              </a:prstShdw>
            </a:effectLst>
          </p:spPr>
          <p:txBody>
            <a:bodyPr wrap="none" lIns="64007" tIns="32003" rIns="64007" bIns="32003">
              <a:spAutoFit/>
            </a:bodyPr>
            <a:lstStyle/>
            <a:p>
              <a:pPr algn="ctr" defTabSz="685766" eaLnBrk="0" hangingPunct="0">
                <a:lnSpc>
                  <a:spcPct val="90000"/>
                </a:lnSpc>
                <a:defRPr/>
              </a:pPr>
              <a:r>
                <a:rPr lang="sv-SE" sz="1350" b="1" kern="0" dirty="0">
                  <a:solidFill>
                    <a:srgbClr val="000000"/>
                  </a:solidFill>
                  <a:latin typeface="Gill Sans MT" panose="020B0502020104020203" pitchFamily="34" charset="0"/>
                  <a:cs typeface="Arial" charset="0"/>
                </a:rPr>
                <a:t>88</a:t>
              </a:r>
              <a:endParaRPr lang="en-US" sz="1350" b="1" kern="0" dirty="0">
                <a:solidFill>
                  <a:srgbClr val="000000"/>
                </a:solidFill>
                <a:latin typeface="Gill Sans MT" panose="020B0502020104020203" pitchFamily="34" charset="0"/>
                <a:cs typeface="Arial" charset="0"/>
              </a:endParaRPr>
            </a:p>
          </p:txBody>
        </p:sp>
      </p:grpSp>
      <p:sp>
        <p:nvSpPr>
          <p:cNvPr id="88" name="TextBox 87">
            <a:extLst>
              <a:ext uri="{FF2B5EF4-FFF2-40B4-BE49-F238E27FC236}">
                <a16:creationId xmlns:a16="http://schemas.microsoft.com/office/drawing/2014/main" id="{B5DCCBDF-17A6-81E0-6F24-492DDBC77A72}"/>
              </a:ext>
            </a:extLst>
          </p:cNvPr>
          <p:cNvSpPr txBox="1"/>
          <p:nvPr/>
        </p:nvSpPr>
        <p:spPr>
          <a:xfrm>
            <a:off x="183554" y="3969555"/>
            <a:ext cx="1353256" cy="323165"/>
          </a:xfrm>
          <a:prstGeom prst="rect">
            <a:avLst/>
          </a:prstGeom>
          <a:noFill/>
        </p:spPr>
        <p:txBody>
          <a:bodyPr wrap="none" rtlCol="0">
            <a:spAutoFit/>
          </a:bodyPr>
          <a:lstStyle/>
          <a:p>
            <a:r>
              <a:rPr lang="en-US" sz="1500" b="1" dirty="0">
                <a:latin typeface="Gill Sans MT" panose="020B0502020104020203" pitchFamily="34" charset="0"/>
              </a:rPr>
              <a:t>1</a:t>
            </a:r>
            <a:r>
              <a:rPr lang="en-US" sz="1500" b="1" baseline="30000" dirty="0">
                <a:latin typeface="Gill Sans MT" panose="020B0502020104020203" pitchFamily="34" charset="0"/>
              </a:rPr>
              <a:t>st</a:t>
            </a:r>
            <a:r>
              <a:rPr lang="en-US" sz="1500" b="1" dirty="0">
                <a:latin typeface="Gill Sans MT" panose="020B0502020104020203" pitchFamily="34" charset="0"/>
              </a:rPr>
              <a:t> percentile</a:t>
            </a:r>
          </a:p>
        </p:txBody>
      </p:sp>
      <p:sp>
        <p:nvSpPr>
          <p:cNvPr id="89" name="TextBox 88">
            <a:extLst>
              <a:ext uri="{FF2B5EF4-FFF2-40B4-BE49-F238E27FC236}">
                <a16:creationId xmlns:a16="http://schemas.microsoft.com/office/drawing/2014/main" id="{59CD05EE-6C45-6949-8713-057A7C72C7A1}"/>
              </a:ext>
            </a:extLst>
          </p:cNvPr>
          <p:cNvSpPr txBox="1"/>
          <p:nvPr/>
        </p:nvSpPr>
        <p:spPr>
          <a:xfrm>
            <a:off x="7692799" y="3969065"/>
            <a:ext cx="1479892" cy="323165"/>
          </a:xfrm>
          <a:prstGeom prst="rect">
            <a:avLst/>
          </a:prstGeom>
          <a:noFill/>
        </p:spPr>
        <p:txBody>
          <a:bodyPr wrap="none" rtlCol="0">
            <a:spAutoFit/>
          </a:bodyPr>
          <a:lstStyle/>
          <a:p>
            <a:r>
              <a:rPr lang="en-US" sz="1500" b="1" dirty="0">
                <a:latin typeface="Gill Sans MT" panose="020B0502020104020203" pitchFamily="34" charset="0"/>
              </a:rPr>
              <a:t>99</a:t>
            </a:r>
            <a:r>
              <a:rPr lang="en-US" sz="1500" b="1" baseline="30000" dirty="0">
                <a:latin typeface="Gill Sans MT" panose="020B0502020104020203" pitchFamily="34" charset="0"/>
              </a:rPr>
              <a:t>th</a:t>
            </a:r>
            <a:r>
              <a:rPr lang="en-US" sz="1500" b="1" dirty="0">
                <a:latin typeface="Gill Sans MT" panose="020B0502020104020203" pitchFamily="34" charset="0"/>
              </a:rPr>
              <a:t> percentile</a:t>
            </a:r>
          </a:p>
        </p:txBody>
      </p:sp>
      <p:sp>
        <p:nvSpPr>
          <p:cNvPr id="90" name="TextBox 89">
            <a:extLst>
              <a:ext uri="{FF2B5EF4-FFF2-40B4-BE49-F238E27FC236}">
                <a16:creationId xmlns:a16="http://schemas.microsoft.com/office/drawing/2014/main" id="{08E1A791-E2F7-F179-C73C-AE67D4FFBF55}"/>
              </a:ext>
            </a:extLst>
          </p:cNvPr>
          <p:cNvSpPr txBox="1"/>
          <p:nvPr/>
        </p:nvSpPr>
        <p:spPr>
          <a:xfrm>
            <a:off x="4202908" y="3958013"/>
            <a:ext cx="675185" cy="323165"/>
          </a:xfrm>
          <a:prstGeom prst="rect">
            <a:avLst/>
          </a:prstGeom>
          <a:noFill/>
        </p:spPr>
        <p:txBody>
          <a:bodyPr wrap="none" rtlCol="0">
            <a:spAutoFit/>
          </a:bodyPr>
          <a:lstStyle/>
          <a:p>
            <a:r>
              <a:rPr lang="en-US" sz="1500" b="1" dirty="0">
                <a:solidFill>
                  <a:srgbClr val="00B2A9"/>
                </a:solidFill>
                <a:latin typeface="Gill Sans MT" panose="020B0502020104020203" pitchFamily="34" charset="0"/>
              </a:rPr>
              <a:t>Mean</a:t>
            </a:r>
          </a:p>
        </p:txBody>
      </p:sp>
      <p:sp>
        <p:nvSpPr>
          <p:cNvPr id="33" name="Text Box 43">
            <a:extLst>
              <a:ext uri="{FF2B5EF4-FFF2-40B4-BE49-F238E27FC236}">
                <a16:creationId xmlns:a16="http://schemas.microsoft.com/office/drawing/2014/main" id="{3EF4F816-5054-926E-7EF3-24E252123CAC}"/>
              </a:ext>
            </a:extLst>
          </p:cNvPr>
          <p:cNvSpPr txBox="1">
            <a:spLocks noChangeArrowheads="1"/>
          </p:cNvSpPr>
          <p:nvPr/>
        </p:nvSpPr>
        <p:spPr bwMode="auto">
          <a:xfrm>
            <a:off x="2810197" y="1456541"/>
            <a:ext cx="3502553" cy="355480"/>
          </a:xfrm>
          <a:prstGeom prst="rect">
            <a:avLst/>
          </a:prstGeom>
          <a:noFill/>
          <a:ln w="9525">
            <a:noFill/>
            <a:miter lim="800000"/>
            <a:headEnd/>
            <a:tailEnd/>
          </a:ln>
          <a:effectLst>
            <a:prstShdw prst="shdw17" dist="17961" dir="2700000">
              <a:srgbClr val="789F43">
                <a:gamma/>
                <a:shade val="60000"/>
                <a:invGamma/>
              </a:srgbClr>
            </a:prstShdw>
          </a:effectLst>
        </p:spPr>
        <p:txBody>
          <a:bodyPr wrap="square" lIns="64007" tIns="32003" rIns="64007" bIns="32003">
            <a:spAutoFit/>
          </a:bodyPr>
          <a:lstStyle/>
          <a:p>
            <a:pPr algn="ctr" defTabSz="685766" eaLnBrk="0" hangingPunct="0">
              <a:lnSpc>
                <a:spcPct val="90000"/>
              </a:lnSpc>
              <a:defRPr/>
            </a:pPr>
            <a:r>
              <a:rPr lang="sv-SE" sz="2100" b="1" kern="0" dirty="0">
                <a:solidFill>
                  <a:srgbClr val="00B2A9"/>
                </a:solidFill>
                <a:latin typeface="Gill Sans MT" panose="020B0502020104020203" pitchFamily="34" charset="0"/>
                <a:cs typeface="Arial" charset="0"/>
              </a:rPr>
              <a:t>Pooled dataset </a:t>
            </a:r>
            <a:r>
              <a:rPr lang="en-GB" sz="2100" b="1" dirty="0">
                <a:solidFill>
                  <a:srgbClr val="00B2A9"/>
                </a:solidFill>
                <a:latin typeface="Gill Sans MT" panose="020B0502020104020203" pitchFamily="34" charset="0"/>
                <a:cs typeface="Arial" charset="0"/>
              </a:rPr>
              <a:t>n=11,007 </a:t>
            </a:r>
          </a:p>
        </p:txBody>
      </p:sp>
    </p:spTree>
    <p:extLst>
      <p:ext uri="{BB962C8B-B14F-4D97-AF65-F5344CB8AC3E}">
        <p14:creationId xmlns:p14="http://schemas.microsoft.com/office/powerpoint/2010/main" val="3624634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53C04726-8924-18BC-BA87-78953C029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279"/>
          <a:stretch/>
        </p:blipFill>
        <p:spPr>
          <a:xfrm>
            <a:off x="967995" y="646978"/>
            <a:ext cx="6020522" cy="3813129"/>
          </a:xfrm>
          <a:prstGeom prst="rect">
            <a:avLst/>
          </a:prstGeom>
        </p:spPr>
      </p:pic>
      <p:sp>
        <p:nvSpPr>
          <p:cNvPr id="3" name="TextBox 2">
            <a:extLst>
              <a:ext uri="{FF2B5EF4-FFF2-40B4-BE49-F238E27FC236}">
                <a16:creationId xmlns:a16="http://schemas.microsoft.com/office/drawing/2014/main" id="{EED09E61-849E-83E2-C4B5-04485C9459C3}"/>
              </a:ext>
            </a:extLst>
          </p:cNvPr>
          <p:cNvSpPr txBox="1"/>
          <p:nvPr/>
        </p:nvSpPr>
        <p:spPr>
          <a:xfrm>
            <a:off x="2151287" y="1182531"/>
            <a:ext cx="3653938" cy="369332"/>
          </a:xfrm>
          <a:prstGeom prst="rect">
            <a:avLst/>
          </a:prstGeom>
          <a:solidFill>
            <a:schemeClr val="bg1"/>
          </a:solidFill>
        </p:spPr>
        <p:txBody>
          <a:bodyPr wrap="square" rtlCol="0">
            <a:spAutoFit/>
          </a:bodyPr>
          <a:lstStyle/>
          <a:p>
            <a:pPr algn="ctr"/>
            <a:r>
              <a:rPr lang="en-GB" b="1" dirty="0">
                <a:cs typeface="Arial" panose="020B0604020202020204" pitchFamily="34" charset="0"/>
              </a:rPr>
              <a:t>HR 0.78 (95% CI 0.72-0.86) p&lt;0.001</a:t>
            </a:r>
          </a:p>
        </p:txBody>
      </p:sp>
      <p:sp>
        <p:nvSpPr>
          <p:cNvPr id="7" name="TextBox 6">
            <a:extLst>
              <a:ext uri="{FF2B5EF4-FFF2-40B4-BE49-F238E27FC236}">
                <a16:creationId xmlns:a16="http://schemas.microsoft.com/office/drawing/2014/main" id="{7ECDAC6D-B302-E717-D72B-0E4AAE14C87E}"/>
              </a:ext>
            </a:extLst>
          </p:cNvPr>
          <p:cNvSpPr txBox="1"/>
          <p:nvPr/>
        </p:nvSpPr>
        <p:spPr>
          <a:xfrm>
            <a:off x="2636966" y="3215650"/>
            <a:ext cx="2682580" cy="369332"/>
          </a:xfrm>
          <a:prstGeom prst="rect">
            <a:avLst/>
          </a:prstGeom>
          <a:noFill/>
        </p:spPr>
        <p:txBody>
          <a:bodyPr wrap="square">
            <a:spAutoFit/>
          </a:bodyPr>
          <a:lstStyle/>
          <a:p>
            <a:pPr algn="ctr"/>
            <a:r>
              <a:rPr lang="en-GB" b="1" dirty="0">
                <a:cs typeface="Arial" panose="020B0604020202020204" pitchFamily="34" charset="0"/>
              </a:rPr>
              <a:t>P for interaction =0.71</a:t>
            </a:r>
          </a:p>
        </p:txBody>
      </p:sp>
      <p:sp>
        <p:nvSpPr>
          <p:cNvPr id="10" name="Title 3">
            <a:extLst>
              <a:ext uri="{FF2B5EF4-FFF2-40B4-BE49-F238E27FC236}">
                <a16:creationId xmlns:a16="http://schemas.microsoft.com/office/drawing/2014/main" id="{BCC048FF-9C45-4875-9140-CDAD7368F6AB}"/>
              </a:ext>
            </a:extLst>
          </p:cNvPr>
          <p:cNvSpPr txBox="1">
            <a:spLocks/>
          </p:cNvSpPr>
          <p:nvPr/>
        </p:nvSpPr>
        <p:spPr>
          <a:xfrm>
            <a:off x="457201" y="106835"/>
            <a:ext cx="7943843" cy="642938"/>
          </a:xfrm>
          <a:prstGeom prst="rect">
            <a:avLst/>
          </a:prstGeom>
        </p:spPr>
        <p:txBody>
          <a:bodyPr lIns="91352" tIns="45676" rIns="91352" bIns="45676"/>
          <a:lstStyle>
            <a:lvl1pPr algn="ctr" defTabSz="914378" rtl="0" eaLnBrk="1" latinLnBrk="0" hangingPunct="1">
              <a:spcBef>
                <a:spcPct val="0"/>
              </a:spcBef>
              <a:buNone/>
              <a:defRPr sz="4400" kern="1200">
                <a:solidFill>
                  <a:schemeClr val="tx1"/>
                </a:solidFill>
                <a:latin typeface="+mj-lt"/>
                <a:ea typeface="+mj-ea"/>
                <a:cs typeface="+mj-cs"/>
              </a:defRPr>
            </a:lvl1pPr>
          </a:lstStyle>
          <a:p>
            <a:pPr algn="l" defTabSz="685121">
              <a:defRPr/>
            </a:pPr>
            <a:r>
              <a:rPr lang="en-GB" sz="2400" b="1" dirty="0">
                <a:latin typeface="Gill Sans MT" panose="020B0502020104020203" pitchFamily="34" charset="0"/>
                <a:cs typeface="Arial" panose="020B0604020202020204" pitchFamily="34" charset="0"/>
              </a:rPr>
              <a:t>DAPA-HF &amp; DELIVER: CV death/HF hospitalization</a:t>
            </a:r>
            <a:endParaRPr lang="en-GB" sz="2000" b="1" dirty="0">
              <a:latin typeface="Gill Sans MT" panose="020B050202010402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03D9A36C-6997-4CEB-8082-21F7923EE409}"/>
              </a:ext>
            </a:extLst>
          </p:cNvPr>
          <p:cNvSpPr/>
          <p:nvPr/>
        </p:nvSpPr>
        <p:spPr>
          <a:xfrm>
            <a:off x="7618391" y="1109367"/>
            <a:ext cx="939299" cy="553998"/>
          </a:xfrm>
          <a:prstGeom prst="rect">
            <a:avLst/>
          </a:prstGeom>
        </p:spPr>
        <p:txBody>
          <a:bodyPr wrap="square">
            <a:spAutoFit/>
          </a:bodyPr>
          <a:lstStyle/>
          <a:p>
            <a:pPr defTabSz="514350"/>
            <a:r>
              <a:rPr lang="en-GB" sz="1500" b="1" dirty="0">
                <a:cs typeface="Arial" panose="020B0604020202020204" pitchFamily="34" charset="0"/>
              </a:rPr>
              <a:t>Placebo better</a:t>
            </a:r>
          </a:p>
        </p:txBody>
      </p:sp>
      <p:sp>
        <p:nvSpPr>
          <p:cNvPr id="12" name="Rectangle 11">
            <a:extLst>
              <a:ext uri="{FF2B5EF4-FFF2-40B4-BE49-F238E27FC236}">
                <a16:creationId xmlns:a16="http://schemas.microsoft.com/office/drawing/2014/main" id="{D3F4D957-A53E-4E43-A44C-6BCD689D1E22}"/>
              </a:ext>
            </a:extLst>
          </p:cNvPr>
          <p:cNvSpPr/>
          <p:nvPr/>
        </p:nvSpPr>
        <p:spPr>
          <a:xfrm>
            <a:off x="7597006" y="1857210"/>
            <a:ext cx="1306829" cy="553998"/>
          </a:xfrm>
          <a:prstGeom prst="rect">
            <a:avLst/>
          </a:prstGeom>
        </p:spPr>
        <p:txBody>
          <a:bodyPr wrap="square">
            <a:spAutoFit/>
          </a:bodyPr>
          <a:lstStyle/>
          <a:p>
            <a:pPr defTabSz="514350"/>
            <a:r>
              <a:rPr lang="en-GB" sz="1500" b="1" dirty="0">
                <a:cs typeface="Arial" panose="020B0604020202020204" pitchFamily="34" charset="0"/>
              </a:rPr>
              <a:t>Dapagliflozin better</a:t>
            </a:r>
          </a:p>
        </p:txBody>
      </p:sp>
      <p:cxnSp>
        <p:nvCxnSpPr>
          <p:cNvPr id="13" name="Straight Arrow Connector 12">
            <a:extLst>
              <a:ext uri="{FF2B5EF4-FFF2-40B4-BE49-F238E27FC236}">
                <a16:creationId xmlns:a16="http://schemas.microsoft.com/office/drawing/2014/main" id="{87CAED6B-6A92-4D4B-9414-FDD4467DA37C}"/>
              </a:ext>
            </a:extLst>
          </p:cNvPr>
          <p:cNvCxnSpPr>
            <a:cxnSpLocks/>
          </p:cNvCxnSpPr>
          <p:nvPr/>
        </p:nvCxnSpPr>
        <p:spPr>
          <a:xfrm flipV="1">
            <a:off x="7541347" y="1074353"/>
            <a:ext cx="0" cy="5856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ACD882-89A0-4CEF-B56B-4DE2B004740C}"/>
              </a:ext>
            </a:extLst>
          </p:cNvPr>
          <p:cNvCxnSpPr>
            <a:cxnSpLocks/>
          </p:cNvCxnSpPr>
          <p:nvPr/>
        </p:nvCxnSpPr>
        <p:spPr>
          <a:xfrm>
            <a:off x="7541347" y="1935109"/>
            <a:ext cx="0" cy="4698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51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E420-181E-9F78-C513-02DD956E6362}"/>
              </a:ext>
            </a:extLst>
          </p:cNvPr>
          <p:cNvSpPr>
            <a:spLocks noGrp="1"/>
          </p:cNvSpPr>
          <p:nvPr>
            <p:ph type="title" idx="4294967295"/>
          </p:nvPr>
        </p:nvSpPr>
        <p:spPr>
          <a:xfrm>
            <a:off x="1434943" y="423574"/>
            <a:ext cx="6812404" cy="1251011"/>
          </a:xfrm>
          <a:prstGeom prst="rect">
            <a:avLst/>
          </a:prstGeom>
        </p:spPr>
        <p:txBody>
          <a:bodyPr/>
          <a:lstStyle/>
          <a:p>
            <a:br>
              <a:rPr lang="en-US" sz="1800" dirty="0">
                <a:solidFill>
                  <a:srgbClr val="00B2A9"/>
                </a:solidFill>
                <a:latin typeface="Gill Sans MT" panose="020B0502020104020203" pitchFamily="34" charset="0"/>
              </a:rPr>
            </a:br>
            <a:r>
              <a:rPr lang="en-US" sz="1800" dirty="0">
                <a:solidFill>
                  <a:srgbClr val="00B2A9"/>
                </a:solidFill>
                <a:latin typeface="Gill Sans MT" panose="020B0502020104020203" pitchFamily="34" charset="0"/>
              </a:rPr>
              <a:t>↓ </a:t>
            </a:r>
            <a:r>
              <a:rPr lang="en-US" sz="1800" i="0" dirty="0">
                <a:solidFill>
                  <a:srgbClr val="00B2A9"/>
                </a:solidFill>
                <a:effectLst/>
                <a:latin typeface="Gill Sans MT" panose="020B0502020104020203" pitchFamily="34" charset="0"/>
              </a:rPr>
              <a:t>23% (18-28%) Relative Risk Reduction of Primary Endpoint </a:t>
            </a:r>
            <a:br>
              <a:rPr lang="en-US" sz="1800" i="0" dirty="0">
                <a:solidFill>
                  <a:srgbClr val="00B2A9"/>
                </a:solidFill>
                <a:effectLst/>
                <a:latin typeface="Gill Sans MT" panose="020B0502020104020203" pitchFamily="34" charset="0"/>
              </a:rPr>
            </a:br>
            <a:r>
              <a:rPr lang="en-US" sz="1800" i="0" dirty="0">
                <a:solidFill>
                  <a:srgbClr val="00B2A9"/>
                </a:solidFill>
                <a:effectLst/>
                <a:latin typeface="Gill Sans MT" panose="020B0502020104020203" pitchFamily="34" charset="0"/>
              </a:rPr>
              <a:t>(CV Death or HF Hospitalization)</a:t>
            </a:r>
            <a:endParaRPr lang="en-US" sz="1800" dirty="0">
              <a:solidFill>
                <a:srgbClr val="00B2A9"/>
              </a:solidFill>
              <a:latin typeface="Gill Sans MT" panose="020B0502020104020203" pitchFamily="34" charset="0"/>
            </a:endParaRPr>
          </a:p>
        </p:txBody>
      </p:sp>
      <p:grpSp>
        <p:nvGrpSpPr>
          <p:cNvPr id="90" name="Group 4">
            <a:extLst>
              <a:ext uri="{FF2B5EF4-FFF2-40B4-BE49-F238E27FC236}">
                <a16:creationId xmlns:a16="http://schemas.microsoft.com/office/drawing/2014/main" id="{60116DD6-0630-4C9D-4DA1-F773214BFE4A}"/>
              </a:ext>
            </a:extLst>
          </p:cNvPr>
          <p:cNvGrpSpPr>
            <a:grpSpLocks noChangeAspect="1"/>
          </p:cNvGrpSpPr>
          <p:nvPr/>
        </p:nvGrpSpPr>
        <p:grpSpPr bwMode="auto">
          <a:xfrm>
            <a:off x="900760" y="1332831"/>
            <a:ext cx="6543713" cy="3302909"/>
            <a:chOff x="7692" y="1205"/>
            <a:chExt cx="3328" cy="1527"/>
          </a:xfrm>
        </p:grpSpPr>
        <p:sp>
          <p:nvSpPr>
            <p:cNvPr id="99" name="Rectangle 14">
              <a:extLst>
                <a:ext uri="{FF2B5EF4-FFF2-40B4-BE49-F238E27FC236}">
                  <a16:creationId xmlns:a16="http://schemas.microsoft.com/office/drawing/2014/main" id="{CF8F4159-0BB0-8412-9D80-F9ABB4740807}"/>
                </a:ext>
              </a:extLst>
            </p:cNvPr>
            <p:cNvSpPr>
              <a:spLocks noChangeArrowheads="1"/>
            </p:cNvSpPr>
            <p:nvPr/>
          </p:nvSpPr>
          <p:spPr bwMode="auto">
            <a:xfrm>
              <a:off x="7704" y="1385"/>
              <a:ext cx="39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DAPA-HF</a:t>
              </a:r>
              <a:endParaRPr lang="en-US" altLang="en-US" sz="1350" b="1">
                <a:latin typeface="Gill Sans MT" panose="020B0502020104020203" pitchFamily="34" charset="0"/>
              </a:endParaRPr>
            </a:p>
          </p:txBody>
        </p:sp>
        <p:sp>
          <p:nvSpPr>
            <p:cNvPr id="100" name="Rectangle 15">
              <a:extLst>
                <a:ext uri="{FF2B5EF4-FFF2-40B4-BE49-F238E27FC236}">
                  <a16:creationId xmlns:a16="http://schemas.microsoft.com/office/drawing/2014/main" id="{93E14AC1-8697-1A6C-B30F-51DF06560FB9}"/>
                </a:ext>
              </a:extLst>
            </p:cNvPr>
            <p:cNvSpPr>
              <a:spLocks noChangeArrowheads="1"/>
            </p:cNvSpPr>
            <p:nvPr/>
          </p:nvSpPr>
          <p:spPr bwMode="auto">
            <a:xfrm>
              <a:off x="7704" y="1555"/>
              <a:ext cx="38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DELIVER</a:t>
              </a:r>
              <a:endParaRPr lang="en-US" altLang="en-US" sz="1350" b="1">
                <a:latin typeface="Gill Sans MT" panose="020B0502020104020203" pitchFamily="34" charset="0"/>
              </a:endParaRPr>
            </a:p>
          </p:txBody>
        </p:sp>
        <p:sp>
          <p:nvSpPr>
            <p:cNvPr id="101" name="Rectangle 16">
              <a:extLst>
                <a:ext uri="{FF2B5EF4-FFF2-40B4-BE49-F238E27FC236}">
                  <a16:creationId xmlns:a16="http://schemas.microsoft.com/office/drawing/2014/main" id="{28DEA003-EA86-F09E-6FBC-8B6B68A6DD91}"/>
                </a:ext>
              </a:extLst>
            </p:cNvPr>
            <p:cNvSpPr>
              <a:spLocks noChangeArrowheads="1"/>
            </p:cNvSpPr>
            <p:nvPr/>
          </p:nvSpPr>
          <p:spPr bwMode="auto">
            <a:xfrm>
              <a:off x="7704" y="1725"/>
              <a:ext cx="88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EMPEROR-Preserved</a:t>
              </a:r>
              <a:endParaRPr lang="en-US" altLang="en-US" sz="1350" b="1">
                <a:latin typeface="Gill Sans MT" panose="020B0502020104020203" pitchFamily="34" charset="0"/>
              </a:endParaRPr>
            </a:p>
          </p:txBody>
        </p:sp>
        <p:sp>
          <p:nvSpPr>
            <p:cNvPr id="102" name="Rectangle 17">
              <a:extLst>
                <a:ext uri="{FF2B5EF4-FFF2-40B4-BE49-F238E27FC236}">
                  <a16:creationId xmlns:a16="http://schemas.microsoft.com/office/drawing/2014/main" id="{BCD30E84-B3DA-8EAA-A042-5960CE13AA25}"/>
                </a:ext>
              </a:extLst>
            </p:cNvPr>
            <p:cNvSpPr>
              <a:spLocks noChangeArrowheads="1"/>
            </p:cNvSpPr>
            <p:nvPr/>
          </p:nvSpPr>
          <p:spPr bwMode="auto">
            <a:xfrm>
              <a:off x="7704" y="1895"/>
              <a:ext cx="82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EMPEROR-Reduced</a:t>
              </a:r>
              <a:endParaRPr lang="en-US" altLang="en-US" sz="1350" b="1">
                <a:latin typeface="Gill Sans MT" panose="020B0502020104020203" pitchFamily="34" charset="0"/>
              </a:endParaRPr>
            </a:p>
          </p:txBody>
        </p:sp>
        <p:sp>
          <p:nvSpPr>
            <p:cNvPr id="103" name="Rectangle 18">
              <a:extLst>
                <a:ext uri="{FF2B5EF4-FFF2-40B4-BE49-F238E27FC236}">
                  <a16:creationId xmlns:a16="http://schemas.microsoft.com/office/drawing/2014/main" id="{BC06650E-A871-C45B-48C8-631539EE79D0}"/>
                </a:ext>
              </a:extLst>
            </p:cNvPr>
            <p:cNvSpPr>
              <a:spLocks noChangeArrowheads="1"/>
            </p:cNvSpPr>
            <p:nvPr/>
          </p:nvSpPr>
          <p:spPr bwMode="auto">
            <a:xfrm>
              <a:off x="7704" y="2064"/>
              <a:ext cx="67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dirty="0">
                  <a:solidFill>
                    <a:srgbClr val="000000"/>
                  </a:solidFill>
                  <a:latin typeface="Gill Sans MT" panose="020B0502020104020203" pitchFamily="34" charset="0"/>
                </a:rPr>
                <a:t>SOLOIST-WHF*</a:t>
              </a:r>
              <a:endParaRPr lang="en-US" altLang="en-US" sz="1350" b="1" dirty="0">
                <a:latin typeface="Gill Sans MT" panose="020B0502020104020203" pitchFamily="34" charset="0"/>
              </a:endParaRPr>
            </a:p>
          </p:txBody>
        </p:sp>
        <p:sp>
          <p:nvSpPr>
            <p:cNvPr id="104" name="Rectangle 19">
              <a:extLst>
                <a:ext uri="{FF2B5EF4-FFF2-40B4-BE49-F238E27FC236}">
                  <a16:creationId xmlns:a16="http://schemas.microsoft.com/office/drawing/2014/main" id="{BD0E9A6D-07FC-2E61-D769-FBD0C8F68E7A}"/>
                </a:ext>
              </a:extLst>
            </p:cNvPr>
            <p:cNvSpPr>
              <a:spLocks noChangeArrowheads="1"/>
            </p:cNvSpPr>
            <p:nvPr/>
          </p:nvSpPr>
          <p:spPr bwMode="auto">
            <a:xfrm>
              <a:off x="7722" y="2266"/>
              <a:ext cx="3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dirty="0">
                  <a:solidFill>
                    <a:srgbClr val="00B2A9"/>
                  </a:solidFill>
                  <a:latin typeface="Gill Sans MT" panose="020B0502020104020203" pitchFamily="34" charset="0"/>
                </a:rPr>
                <a:t>Overall</a:t>
              </a:r>
            </a:p>
          </p:txBody>
        </p:sp>
        <p:sp>
          <p:nvSpPr>
            <p:cNvPr id="105" name="Line 20">
              <a:extLst>
                <a:ext uri="{FF2B5EF4-FFF2-40B4-BE49-F238E27FC236}">
                  <a16:creationId xmlns:a16="http://schemas.microsoft.com/office/drawing/2014/main" id="{9A4E2E01-7F43-14C8-393C-F6B3F30A7806}"/>
                </a:ext>
              </a:extLst>
            </p:cNvPr>
            <p:cNvSpPr>
              <a:spLocks noChangeShapeType="1"/>
            </p:cNvSpPr>
            <p:nvPr/>
          </p:nvSpPr>
          <p:spPr bwMode="auto">
            <a:xfrm flipV="1">
              <a:off x="9614" y="1310"/>
              <a:ext cx="0" cy="1279"/>
            </a:xfrm>
            <a:prstGeom prst="line">
              <a:avLst/>
            </a:prstGeom>
            <a:noFill/>
            <a:ln w="11113"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06" name="Line 21">
              <a:extLst>
                <a:ext uri="{FF2B5EF4-FFF2-40B4-BE49-F238E27FC236}">
                  <a16:creationId xmlns:a16="http://schemas.microsoft.com/office/drawing/2014/main" id="{406661B7-4DFC-7735-6BA5-C6138FFA7E32}"/>
                </a:ext>
              </a:extLst>
            </p:cNvPr>
            <p:cNvSpPr>
              <a:spLocks noChangeShapeType="1"/>
            </p:cNvSpPr>
            <p:nvPr/>
          </p:nvSpPr>
          <p:spPr bwMode="auto">
            <a:xfrm flipV="1">
              <a:off x="9255" y="1310"/>
              <a:ext cx="0" cy="1279"/>
            </a:xfrm>
            <a:prstGeom prst="line">
              <a:avLst/>
            </a:prstGeom>
            <a:noFill/>
            <a:ln w="25400" cap="flat">
              <a:solidFill>
                <a:srgbClr val="00B2A9"/>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07" name="Line 22">
              <a:extLst>
                <a:ext uri="{FF2B5EF4-FFF2-40B4-BE49-F238E27FC236}">
                  <a16:creationId xmlns:a16="http://schemas.microsoft.com/office/drawing/2014/main" id="{0D6117CC-8706-7D83-6AF9-092C5AE819B5}"/>
                </a:ext>
              </a:extLst>
            </p:cNvPr>
            <p:cNvSpPr>
              <a:spLocks noChangeShapeType="1"/>
            </p:cNvSpPr>
            <p:nvPr/>
          </p:nvSpPr>
          <p:spPr bwMode="auto">
            <a:xfrm flipH="1">
              <a:off x="9035" y="1451"/>
              <a:ext cx="184"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08" name="Line 23">
              <a:extLst>
                <a:ext uri="{FF2B5EF4-FFF2-40B4-BE49-F238E27FC236}">
                  <a16:creationId xmlns:a16="http://schemas.microsoft.com/office/drawing/2014/main" id="{539CC6DB-30B0-A771-CF6A-55249C338DA4}"/>
                </a:ext>
              </a:extLst>
            </p:cNvPr>
            <p:cNvSpPr>
              <a:spLocks noChangeShapeType="1"/>
            </p:cNvSpPr>
            <p:nvPr/>
          </p:nvSpPr>
          <p:spPr bwMode="auto">
            <a:xfrm flipH="1">
              <a:off x="9137" y="1627"/>
              <a:ext cx="171"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09" name="Line 24">
              <a:extLst>
                <a:ext uri="{FF2B5EF4-FFF2-40B4-BE49-F238E27FC236}">
                  <a16:creationId xmlns:a16="http://schemas.microsoft.com/office/drawing/2014/main" id="{491B3209-1D6B-9064-63A9-8DA08E88DFB9}"/>
                </a:ext>
              </a:extLst>
            </p:cNvPr>
            <p:cNvSpPr>
              <a:spLocks noChangeShapeType="1"/>
            </p:cNvSpPr>
            <p:nvPr/>
          </p:nvSpPr>
          <p:spPr bwMode="auto">
            <a:xfrm flipH="1">
              <a:off x="9108" y="1803"/>
              <a:ext cx="183"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0" name="Line 25">
              <a:extLst>
                <a:ext uri="{FF2B5EF4-FFF2-40B4-BE49-F238E27FC236}">
                  <a16:creationId xmlns:a16="http://schemas.microsoft.com/office/drawing/2014/main" id="{12679E5B-BC26-C136-16B6-E10F4673F322}"/>
                </a:ext>
              </a:extLst>
            </p:cNvPr>
            <p:cNvSpPr>
              <a:spLocks noChangeShapeType="1"/>
            </p:cNvSpPr>
            <p:nvPr/>
          </p:nvSpPr>
          <p:spPr bwMode="auto">
            <a:xfrm flipH="1">
              <a:off x="9027" y="1979"/>
              <a:ext cx="192"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1" name="Line 26">
              <a:extLst>
                <a:ext uri="{FF2B5EF4-FFF2-40B4-BE49-F238E27FC236}">
                  <a16:creationId xmlns:a16="http://schemas.microsoft.com/office/drawing/2014/main" id="{A82B6EB3-2E9E-DBC4-7D5B-F7194DAD68B6}"/>
                </a:ext>
              </a:extLst>
            </p:cNvPr>
            <p:cNvSpPr>
              <a:spLocks noChangeShapeType="1"/>
            </p:cNvSpPr>
            <p:nvPr/>
          </p:nvSpPr>
          <p:spPr bwMode="auto">
            <a:xfrm flipH="1">
              <a:off x="8826" y="2155"/>
              <a:ext cx="318"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2" name="Line 27">
              <a:extLst>
                <a:ext uri="{FF2B5EF4-FFF2-40B4-BE49-F238E27FC236}">
                  <a16:creationId xmlns:a16="http://schemas.microsoft.com/office/drawing/2014/main" id="{D02FFBD1-0787-4766-10D1-E8DA9854DD28}"/>
                </a:ext>
              </a:extLst>
            </p:cNvPr>
            <p:cNvSpPr>
              <a:spLocks noChangeShapeType="1"/>
            </p:cNvSpPr>
            <p:nvPr/>
          </p:nvSpPr>
          <p:spPr bwMode="auto">
            <a:xfrm>
              <a:off x="9219" y="1451"/>
              <a:ext cx="184"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3" name="Line 28">
              <a:extLst>
                <a:ext uri="{FF2B5EF4-FFF2-40B4-BE49-F238E27FC236}">
                  <a16:creationId xmlns:a16="http://schemas.microsoft.com/office/drawing/2014/main" id="{8B46A737-1100-8820-C655-7BC7173406BB}"/>
                </a:ext>
              </a:extLst>
            </p:cNvPr>
            <p:cNvSpPr>
              <a:spLocks noChangeShapeType="1"/>
            </p:cNvSpPr>
            <p:nvPr/>
          </p:nvSpPr>
          <p:spPr bwMode="auto">
            <a:xfrm>
              <a:off x="9308" y="1627"/>
              <a:ext cx="170"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4" name="Line 29">
              <a:extLst>
                <a:ext uri="{FF2B5EF4-FFF2-40B4-BE49-F238E27FC236}">
                  <a16:creationId xmlns:a16="http://schemas.microsoft.com/office/drawing/2014/main" id="{50A89EA2-4B55-F2F7-077C-3D842A073836}"/>
                </a:ext>
              </a:extLst>
            </p:cNvPr>
            <p:cNvSpPr>
              <a:spLocks noChangeShapeType="1"/>
            </p:cNvSpPr>
            <p:nvPr/>
          </p:nvSpPr>
          <p:spPr bwMode="auto">
            <a:xfrm>
              <a:off x="9291" y="1803"/>
              <a:ext cx="182"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5" name="Line 30">
              <a:extLst>
                <a:ext uri="{FF2B5EF4-FFF2-40B4-BE49-F238E27FC236}">
                  <a16:creationId xmlns:a16="http://schemas.microsoft.com/office/drawing/2014/main" id="{E0E7D159-5518-8A84-F89A-29D1321ABFAC}"/>
                </a:ext>
              </a:extLst>
            </p:cNvPr>
            <p:cNvSpPr>
              <a:spLocks noChangeShapeType="1"/>
            </p:cNvSpPr>
            <p:nvPr/>
          </p:nvSpPr>
          <p:spPr bwMode="auto">
            <a:xfrm>
              <a:off x="9219" y="1979"/>
              <a:ext cx="192"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6" name="Line 31">
              <a:extLst>
                <a:ext uri="{FF2B5EF4-FFF2-40B4-BE49-F238E27FC236}">
                  <a16:creationId xmlns:a16="http://schemas.microsoft.com/office/drawing/2014/main" id="{263A7DB6-0B9B-9B4D-9FE4-64908FA80B5F}"/>
                </a:ext>
              </a:extLst>
            </p:cNvPr>
            <p:cNvSpPr>
              <a:spLocks noChangeShapeType="1"/>
            </p:cNvSpPr>
            <p:nvPr/>
          </p:nvSpPr>
          <p:spPr bwMode="auto">
            <a:xfrm>
              <a:off x="9144" y="2155"/>
              <a:ext cx="318" cy="0"/>
            </a:xfrm>
            <a:prstGeom prst="line">
              <a:avLst/>
            </a:prstGeom>
            <a:noFill/>
            <a:ln w="11113" cap="flat">
              <a:solidFill>
                <a:srgbClr val="1A476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7" name="Rectangle 32">
              <a:extLst>
                <a:ext uri="{FF2B5EF4-FFF2-40B4-BE49-F238E27FC236}">
                  <a16:creationId xmlns:a16="http://schemas.microsoft.com/office/drawing/2014/main" id="{1939AB8E-568B-9C9C-246A-A06D33020B80}"/>
                </a:ext>
              </a:extLst>
            </p:cNvPr>
            <p:cNvSpPr>
              <a:spLocks noChangeArrowheads="1"/>
            </p:cNvSpPr>
            <p:nvPr/>
          </p:nvSpPr>
          <p:spPr bwMode="auto">
            <a:xfrm>
              <a:off x="9174" y="1406"/>
              <a:ext cx="90" cy="89"/>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8" name="Rectangle 33">
              <a:extLst>
                <a:ext uri="{FF2B5EF4-FFF2-40B4-BE49-F238E27FC236}">
                  <a16:creationId xmlns:a16="http://schemas.microsoft.com/office/drawing/2014/main" id="{F600560C-4A12-8129-E868-3FA68A1F3F39}"/>
                </a:ext>
              </a:extLst>
            </p:cNvPr>
            <p:cNvSpPr>
              <a:spLocks noChangeArrowheads="1"/>
            </p:cNvSpPr>
            <p:nvPr/>
          </p:nvSpPr>
          <p:spPr bwMode="auto">
            <a:xfrm>
              <a:off x="9178" y="1409"/>
              <a:ext cx="82" cy="83"/>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19" name="Rectangle 34">
              <a:extLst>
                <a:ext uri="{FF2B5EF4-FFF2-40B4-BE49-F238E27FC236}">
                  <a16:creationId xmlns:a16="http://schemas.microsoft.com/office/drawing/2014/main" id="{FF0C4CFA-C6AD-36E5-6A3C-949DAD0D9FF9}"/>
                </a:ext>
              </a:extLst>
            </p:cNvPr>
            <p:cNvSpPr>
              <a:spLocks noChangeArrowheads="1"/>
            </p:cNvSpPr>
            <p:nvPr/>
          </p:nvSpPr>
          <p:spPr bwMode="auto">
            <a:xfrm>
              <a:off x="9260" y="1579"/>
              <a:ext cx="96" cy="9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0" name="Rectangle 35">
              <a:extLst>
                <a:ext uri="{FF2B5EF4-FFF2-40B4-BE49-F238E27FC236}">
                  <a16:creationId xmlns:a16="http://schemas.microsoft.com/office/drawing/2014/main" id="{7E5BBBEE-D4DD-06CC-FDF7-F5868C3DFCFA}"/>
                </a:ext>
              </a:extLst>
            </p:cNvPr>
            <p:cNvSpPr>
              <a:spLocks noChangeArrowheads="1"/>
            </p:cNvSpPr>
            <p:nvPr/>
          </p:nvSpPr>
          <p:spPr bwMode="auto">
            <a:xfrm>
              <a:off x="9263" y="1582"/>
              <a:ext cx="89" cy="89"/>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1" name="Rectangle 36">
              <a:extLst>
                <a:ext uri="{FF2B5EF4-FFF2-40B4-BE49-F238E27FC236}">
                  <a16:creationId xmlns:a16="http://schemas.microsoft.com/office/drawing/2014/main" id="{79BCF8B7-D8F5-C6B9-1994-DFA6EA79FE13}"/>
                </a:ext>
              </a:extLst>
            </p:cNvPr>
            <p:cNvSpPr>
              <a:spLocks noChangeArrowheads="1"/>
            </p:cNvSpPr>
            <p:nvPr/>
          </p:nvSpPr>
          <p:spPr bwMode="auto">
            <a:xfrm>
              <a:off x="9245" y="1758"/>
              <a:ext cx="91" cy="9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2" name="Rectangle 37">
              <a:extLst>
                <a:ext uri="{FF2B5EF4-FFF2-40B4-BE49-F238E27FC236}">
                  <a16:creationId xmlns:a16="http://schemas.microsoft.com/office/drawing/2014/main" id="{D417A391-56A2-1892-27DB-59C85E5AB5EF}"/>
                </a:ext>
              </a:extLst>
            </p:cNvPr>
            <p:cNvSpPr>
              <a:spLocks noChangeArrowheads="1"/>
            </p:cNvSpPr>
            <p:nvPr/>
          </p:nvSpPr>
          <p:spPr bwMode="auto">
            <a:xfrm>
              <a:off x="9249" y="1761"/>
              <a:ext cx="83" cy="84"/>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3" name="Rectangle 38">
              <a:extLst>
                <a:ext uri="{FF2B5EF4-FFF2-40B4-BE49-F238E27FC236}">
                  <a16:creationId xmlns:a16="http://schemas.microsoft.com/office/drawing/2014/main" id="{A9B4E2DE-0003-34BC-BE53-4444348BEB9F}"/>
                </a:ext>
              </a:extLst>
            </p:cNvPr>
            <p:cNvSpPr>
              <a:spLocks noChangeArrowheads="1"/>
            </p:cNvSpPr>
            <p:nvPr/>
          </p:nvSpPr>
          <p:spPr bwMode="auto">
            <a:xfrm>
              <a:off x="9176" y="1936"/>
              <a:ext cx="86" cy="8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4" name="Rectangle 39">
              <a:extLst>
                <a:ext uri="{FF2B5EF4-FFF2-40B4-BE49-F238E27FC236}">
                  <a16:creationId xmlns:a16="http://schemas.microsoft.com/office/drawing/2014/main" id="{E0E8968A-D6B1-4843-F725-8A5E6E8F14DA}"/>
                </a:ext>
              </a:extLst>
            </p:cNvPr>
            <p:cNvSpPr>
              <a:spLocks noChangeArrowheads="1"/>
            </p:cNvSpPr>
            <p:nvPr/>
          </p:nvSpPr>
          <p:spPr bwMode="auto">
            <a:xfrm>
              <a:off x="9180" y="1940"/>
              <a:ext cx="79" cy="79"/>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5" name="Rectangle 40">
              <a:extLst>
                <a:ext uri="{FF2B5EF4-FFF2-40B4-BE49-F238E27FC236}">
                  <a16:creationId xmlns:a16="http://schemas.microsoft.com/office/drawing/2014/main" id="{D159FF5C-6688-3A64-F8F2-901CA3BB2146}"/>
                </a:ext>
              </a:extLst>
            </p:cNvPr>
            <p:cNvSpPr>
              <a:spLocks noChangeArrowheads="1"/>
            </p:cNvSpPr>
            <p:nvPr/>
          </p:nvSpPr>
          <p:spPr bwMode="auto">
            <a:xfrm>
              <a:off x="9116" y="2128"/>
              <a:ext cx="56" cy="5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6" name="Rectangle 41">
              <a:extLst>
                <a:ext uri="{FF2B5EF4-FFF2-40B4-BE49-F238E27FC236}">
                  <a16:creationId xmlns:a16="http://schemas.microsoft.com/office/drawing/2014/main" id="{1D10C7C3-4697-C011-6DF6-C92C0F24C51A}"/>
                </a:ext>
              </a:extLst>
            </p:cNvPr>
            <p:cNvSpPr>
              <a:spLocks noChangeArrowheads="1"/>
            </p:cNvSpPr>
            <p:nvPr/>
          </p:nvSpPr>
          <p:spPr bwMode="auto">
            <a:xfrm>
              <a:off x="9120" y="2131"/>
              <a:ext cx="48" cy="48"/>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7" name="Freeform 42">
              <a:extLst>
                <a:ext uri="{FF2B5EF4-FFF2-40B4-BE49-F238E27FC236}">
                  <a16:creationId xmlns:a16="http://schemas.microsoft.com/office/drawing/2014/main" id="{C382ABE4-05E1-90E9-F5D1-2CCBD7F008AF}"/>
                </a:ext>
              </a:extLst>
            </p:cNvPr>
            <p:cNvSpPr>
              <a:spLocks/>
            </p:cNvSpPr>
            <p:nvPr/>
          </p:nvSpPr>
          <p:spPr bwMode="auto">
            <a:xfrm>
              <a:off x="9166" y="2318"/>
              <a:ext cx="175" cy="102"/>
            </a:xfrm>
            <a:custGeom>
              <a:avLst/>
              <a:gdLst>
                <a:gd name="T0" fmla="*/ 0 w 175"/>
                <a:gd name="T1" fmla="*/ 51 h 102"/>
                <a:gd name="T2" fmla="*/ 87 w 175"/>
                <a:gd name="T3" fmla="*/ 102 h 102"/>
                <a:gd name="T4" fmla="*/ 175 w 175"/>
                <a:gd name="T5" fmla="*/ 51 h 102"/>
                <a:gd name="T6" fmla="*/ 87 w 175"/>
                <a:gd name="T7" fmla="*/ 0 h 102"/>
                <a:gd name="T8" fmla="*/ 0 w 175"/>
                <a:gd name="T9" fmla="*/ 51 h 102"/>
              </a:gdLst>
              <a:ahLst/>
              <a:cxnLst>
                <a:cxn ang="0">
                  <a:pos x="T0" y="T1"/>
                </a:cxn>
                <a:cxn ang="0">
                  <a:pos x="T2" y="T3"/>
                </a:cxn>
                <a:cxn ang="0">
                  <a:pos x="T4" y="T5"/>
                </a:cxn>
                <a:cxn ang="0">
                  <a:pos x="T6" y="T7"/>
                </a:cxn>
                <a:cxn ang="0">
                  <a:pos x="T8" y="T9"/>
                </a:cxn>
              </a:cxnLst>
              <a:rect l="0" t="0" r="r" b="b"/>
              <a:pathLst>
                <a:path w="175" h="102">
                  <a:moveTo>
                    <a:pt x="0" y="51"/>
                  </a:moveTo>
                  <a:lnTo>
                    <a:pt x="87" y="102"/>
                  </a:lnTo>
                  <a:lnTo>
                    <a:pt x="175" y="51"/>
                  </a:lnTo>
                  <a:lnTo>
                    <a:pt x="87" y="0"/>
                  </a:lnTo>
                  <a:lnTo>
                    <a:pt x="0" y="51"/>
                  </a:lnTo>
                  <a:close/>
                </a:path>
              </a:pathLst>
            </a:custGeom>
            <a:solidFill>
              <a:srgbClr val="00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8" name="Freeform 43">
              <a:extLst>
                <a:ext uri="{FF2B5EF4-FFF2-40B4-BE49-F238E27FC236}">
                  <a16:creationId xmlns:a16="http://schemas.microsoft.com/office/drawing/2014/main" id="{2E6449EC-C694-6EB8-0E5B-16C22DAC50EA}"/>
                </a:ext>
              </a:extLst>
            </p:cNvPr>
            <p:cNvSpPr>
              <a:spLocks/>
            </p:cNvSpPr>
            <p:nvPr/>
          </p:nvSpPr>
          <p:spPr bwMode="auto">
            <a:xfrm>
              <a:off x="9166" y="2318"/>
              <a:ext cx="175" cy="102"/>
            </a:xfrm>
            <a:custGeom>
              <a:avLst/>
              <a:gdLst>
                <a:gd name="T0" fmla="*/ 0 w 175"/>
                <a:gd name="T1" fmla="*/ 51 h 102"/>
                <a:gd name="T2" fmla="*/ 87 w 175"/>
                <a:gd name="T3" fmla="*/ 102 h 102"/>
                <a:gd name="T4" fmla="*/ 175 w 175"/>
                <a:gd name="T5" fmla="*/ 51 h 102"/>
                <a:gd name="T6" fmla="*/ 87 w 175"/>
                <a:gd name="T7" fmla="*/ 0 h 102"/>
                <a:gd name="T8" fmla="*/ 0 w 175"/>
                <a:gd name="T9" fmla="*/ 51 h 102"/>
              </a:gdLst>
              <a:ahLst/>
              <a:cxnLst>
                <a:cxn ang="0">
                  <a:pos x="T0" y="T1"/>
                </a:cxn>
                <a:cxn ang="0">
                  <a:pos x="T2" y="T3"/>
                </a:cxn>
                <a:cxn ang="0">
                  <a:pos x="T4" y="T5"/>
                </a:cxn>
                <a:cxn ang="0">
                  <a:pos x="T6" y="T7"/>
                </a:cxn>
                <a:cxn ang="0">
                  <a:pos x="T8" y="T9"/>
                </a:cxn>
              </a:cxnLst>
              <a:rect l="0" t="0" r="r" b="b"/>
              <a:pathLst>
                <a:path w="175" h="102">
                  <a:moveTo>
                    <a:pt x="0" y="51"/>
                  </a:moveTo>
                  <a:lnTo>
                    <a:pt x="87" y="102"/>
                  </a:lnTo>
                  <a:lnTo>
                    <a:pt x="175" y="51"/>
                  </a:lnTo>
                  <a:lnTo>
                    <a:pt x="87" y="0"/>
                  </a:lnTo>
                  <a:lnTo>
                    <a:pt x="0" y="51"/>
                  </a:lnTo>
                  <a:close/>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29" name="Line 44">
              <a:extLst>
                <a:ext uri="{FF2B5EF4-FFF2-40B4-BE49-F238E27FC236}">
                  <a16:creationId xmlns:a16="http://schemas.microsoft.com/office/drawing/2014/main" id="{4B72DE19-916A-6C89-B0D8-139B8CE6B44E}"/>
                </a:ext>
              </a:extLst>
            </p:cNvPr>
            <p:cNvSpPr>
              <a:spLocks noChangeShapeType="1"/>
            </p:cNvSpPr>
            <p:nvPr/>
          </p:nvSpPr>
          <p:spPr bwMode="auto">
            <a:xfrm>
              <a:off x="8662" y="2589"/>
              <a:ext cx="1259"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30" name="Line 45">
              <a:extLst>
                <a:ext uri="{FF2B5EF4-FFF2-40B4-BE49-F238E27FC236}">
                  <a16:creationId xmlns:a16="http://schemas.microsoft.com/office/drawing/2014/main" id="{5D6B5D28-7AF6-C935-288A-CB56BE49BEBF}"/>
                </a:ext>
              </a:extLst>
            </p:cNvPr>
            <p:cNvSpPr>
              <a:spLocks noChangeShapeType="1"/>
            </p:cNvSpPr>
            <p:nvPr/>
          </p:nvSpPr>
          <p:spPr bwMode="auto">
            <a:xfrm>
              <a:off x="8662" y="2589"/>
              <a:ext cx="0" cy="32"/>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31" name="Rectangle 46">
              <a:extLst>
                <a:ext uri="{FF2B5EF4-FFF2-40B4-BE49-F238E27FC236}">
                  <a16:creationId xmlns:a16="http://schemas.microsoft.com/office/drawing/2014/main" id="{131A1B53-E659-62D0-20B5-75BE7B59AC28}"/>
                </a:ext>
              </a:extLst>
            </p:cNvPr>
            <p:cNvSpPr>
              <a:spLocks noChangeArrowheads="1"/>
            </p:cNvSpPr>
            <p:nvPr/>
          </p:nvSpPr>
          <p:spPr bwMode="auto">
            <a:xfrm>
              <a:off x="8576" y="2638"/>
              <a:ext cx="1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0.50</a:t>
              </a:r>
              <a:endParaRPr lang="en-US" altLang="en-US" sz="1350" b="1">
                <a:latin typeface="Gill Sans MT" panose="020B0502020104020203" pitchFamily="34" charset="0"/>
              </a:endParaRPr>
            </a:p>
          </p:txBody>
        </p:sp>
        <p:sp>
          <p:nvSpPr>
            <p:cNvPr id="132" name="Line 47">
              <a:extLst>
                <a:ext uri="{FF2B5EF4-FFF2-40B4-BE49-F238E27FC236}">
                  <a16:creationId xmlns:a16="http://schemas.microsoft.com/office/drawing/2014/main" id="{15D96C8A-8AAD-AAFF-1140-237735DB94F6}"/>
                </a:ext>
              </a:extLst>
            </p:cNvPr>
            <p:cNvSpPr>
              <a:spLocks noChangeShapeType="1"/>
            </p:cNvSpPr>
            <p:nvPr/>
          </p:nvSpPr>
          <p:spPr bwMode="auto">
            <a:xfrm>
              <a:off x="9219" y="2589"/>
              <a:ext cx="0" cy="32"/>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33" name="Rectangle 48">
              <a:extLst>
                <a:ext uri="{FF2B5EF4-FFF2-40B4-BE49-F238E27FC236}">
                  <a16:creationId xmlns:a16="http://schemas.microsoft.com/office/drawing/2014/main" id="{5C58B5CE-E471-63BF-377F-FA5615114999}"/>
                </a:ext>
              </a:extLst>
            </p:cNvPr>
            <p:cNvSpPr>
              <a:spLocks noChangeArrowheads="1"/>
            </p:cNvSpPr>
            <p:nvPr/>
          </p:nvSpPr>
          <p:spPr bwMode="auto">
            <a:xfrm>
              <a:off x="9133" y="2638"/>
              <a:ext cx="1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0.75</a:t>
              </a:r>
              <a:endParaRPr lang="en-US" altLang="en-US" sz="1350" b="1">
                <a:latin typeface="Gill Sans MT" panose="020B0502020104020203" pitchFamily="34" charset="0"/>
              </a:endParaRPr>
            </a:p>
          </p:txBody>
        </p:sp>
        <p:sp>
          <p:nvSpPr>
            <p:cNvPr id="134" name="Line 49">
              <a:extLst>
                <a:ext uri="{FF2B5EF4-FFF2-40B4-BE49-F238E27FC236}">
                  <a16:creationId xmlns:a16="http://schemas.microsoft.com/office/drawing/2014/main" id="{2940E691-23E7-0F04-902C-ADB1D45D8D52}"/>
                </a:ext>
              </a:extLst>
            </p:cNvPr>
            <p:cNvSpPr>
              <a:spLocks noChangeShapeType="1"/>
            </p:cNvSpPr>
            <p:nvPr/>
          </p:nvSpPr>
          <p:spPr bwMode="auto">
            <a:xfrm>
              <a:off x="9614" y="2589"/>
              <a:ext cx="0" cy="32"/>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35" name="Rectangle 50">
              <a:extLst>
                <a:ext uri="{FF2B5EF4-FFF2-40B4-BE49-F238E27FC236}">
                  <a16:creationId xmlns:a16="http://schemas.microsoft.com/office/drawing/2014/main" id="{52B5185B-40A9-BDD0-8500-FBDE2171ECA5}"/>
                </a:ext>
              </a:extLst>
            </p:cNvPr>
            <p:cNvSpPr>
              <a:spLocks noChangeArrowheads="1"/>
            </p:cNvSpPr>
            <p:nvPr/>
          </p:nvSpPr>
          <p:spPr bwMode="auto">
            <a:xfrm>
              <a:off x="9528" y="2638"/>
              <a:ext cx="1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1.00</a:t>
              </a:r>
              <a:endParaRPr lang="en-US" altLang="en-US" sz="1350" b="1">
                <a:latin typeface="Gill Sans MT" panose="020B0502020104020203" pitchFamily="34" charset="0"/>
              </a:endParaRPr>
            </a:p>
          </p:txBody>
        </p:sp>
        <p:sp>
          <p:nvSpPr>
            <p:cNvPr id="136" name="Line 51">
              <a:extLst>
                <a:ext uri="{FF2B5EF4-FFF2-40B4-BE49-F238E27FC236}">
                  <a16:creationId xmlns:a16="http://schemas.microsoft.com/office/drawing/2014/main" id="{E8E2254B-8CA5-DC5F-BD7A-7485FCC404C1}"/>
                </a:ext>
              </a:extLst>
            </p:cNvPr>
            <p:cNvSpPr>
              <a:spLocks noChangeShapeType="1"/>
            </p:cNvSpPr>
            <p:nvPr/>
          </p:nvSpPr>
          <p:spPr bwMode="auto">
            <a:xfrm>
              <a:off x="9921" y="2589"/>
              <a:ext cx="0" cy="32"/>
            </a:xfrm>
            <a:prstGeom prst="line">
              <a:avLst/>
            </a:prstGeom>
            <a:noFill/>
            <a:ln w="79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sp>
          <p:nvSpPr>
            <p:cNvPr id="137" name="Rectangle 52">
              <a:extLst>
                <a:ext uri="{FF2B5EF4-FFF2-40B4-BE49-F238E27FC236}">
                  <a16:creationId xmlns:a16="http://schemas.microsoft.com/office/drawing/2014/main" id="{C650BF20-CADF-9DD7-4FD9-7A053C3CFF83}"/>
                </a:ext>
              </a:extLst>
            </p:cNvPr>
            <p:cNvSpPr>
              <a:spLocks noChangeArrowheads="1"/>
            </p:cNvSpPr>
            <p:nvPr/>
          </p:nvSpPr>
          <p:spPr bwMode="auto">
            <a:xfrm>
              <a:off x="9835" y="2638"/>
              <a:ext cx="1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1.25</a:t>
              </a:r>
              <a:endParaRPr lang="en-US" altLang="en-US" sz="1350" b="1">
                <a:latin typeface="Gill Sans MT" panose="020B0502020104020203" pitchFamily="34" charset="0"/>
              </a:endParaRPr>
            </a:p>
          </p:txBody>
        </p:sp>
        <p:sp>
          <p:nvSpPr>
            <p:cNvPr id="138" name="Rectangle 53">
              <a:extLst>
                <a:ext uri="{FF2B5EF4-FFF2-40B4-BE49-F238E27FC236}">
                  <a16:creationId xmlns:a16="http://schemas.microsoft.com/office/drawing/2014/main" id="{B346FFF7-9197-64FA-1807-E61C4243231E}"/>
                </a:ext>
              </a:extLst>
            </p:cNvPr>
            <p:cNvSpPr>
              <a:spLocks noChangeArrowheads="1"/>
            </p:cNvSpPr>
            <p:nvPr/>
          </p:nvSpPr>
          <p:spPr bwMode="auto">
            <a:xfrm>
              <a:off x="10065" y="1205"/>
              <a:ext cx="49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dirty="0">
                  <a:solidFill>
                    <a:srgbClr val="000000"/>
                  </a:solidFill>
                  <a:latin typeface="Gill Sans MT" panose="020B0502020104020203" pitchFamily="34" charset="0"/>
                </a:rPr>
                <a:t>HR (95% CI)</a:t>
              </a:r>
              <a:endParaRPr lang="en-US" altLang="en-US" sz="1350" b="1" dirty="0">
                <a:latin typeface="Gill Sans MT" panose="020B0502020104020203" pitchFamily="34" charset="0"/>
              </a:endParaRPr>
            </a:p>
          </p:txBody>
        </p:sp>
        <p:sp>
          <p:nvSpPr>
            <p:cNvPr id="139" name="Rectangle 54">
              <a:extLst>
                <a:ext uri="{FF2B5EF4-FFF2-40B4-BE49-F238E27FC236}">
                  <a16:creationId xmlns:a16="http://schemas.microsoft.com/office/drawing/2014/main" id="{77F9CFC2-37F2-EADA-9BC9-F15A640F209E}"/>
                </a:ext>
              </a:extLst>
            </p:cNvPr>
            <p:cNvSpPr>
              <a:spLocks noChangeArrowheads="1"/>
            </p:cNvSpPr>
            <p:nvPr/>
          </p:nvSpPr>
          <p:spPr bwMode="auto">
            <a:xfrm>
              <a:off x="9946" y="1406"/>
              <a:ext cx="22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0.75 (</a:t>
              </a:r>
              <a:endParaRPr lang="en-US" altLang="en-US" sz="1350" b="1">
                <a:latin typeface="Gill Sans MT" panose="020B0502020104020203" pitchFamily="34" charset="0"/>
              </a:endParaRPr>
            </a:p>
          </p:txBody>
        </p:sp>
        <p:sp>
          <p:nvSpPr>
            <p:cNvPr id="140" name="Rectangle 55">
              <a:extLst>
                <a:ext uri="{FF2B5EF4-FFF2-40B4-BE49-F238E27FC236}">
                  <a16:creationId xmlns:a16="http://schemas.microsoft.com/office/drawing/2014/main" id="{C9F60318-F976-CB7B-0D41-F11256BF6173}"/>
                </a:ext>
              </a:extLst>
            </p:cNvPr>
            <p:cNvSpPr>
              <a:spLocks noChangeArrowheads="1"/>
            </p:cNvSpPr>
            <p:nvPr/>
          </p:nvSpPr>
          <p:spPr bwMode="auto">
            <a:xfrm>
              <a:off x="9946" y="1582"/>
              <a:ext cx="22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0.80 (</a:t>
              </a:r>
              <a:endParaRPr lang="en-US" altLang="en-US" sz="1350" b="1">
                <a:latin typeface="Gill Sans MT" panose="020B0502020104020203" pitchFamily="34" charset="0"/>
              </a:endParaRPr>
            </a:p>
          </p:txBody>
        </p:sp>
        <p:sp>
          <p:nvSpPr>
            <p:cNvPr id="141" name="Rectangle 56">
              <a:extLst>
                <a:ext uri="{FF2B5EF4-FFF2-40B4-BE49-F238E27FC236}">
                  <a16:creationId xmlns:a16="http://schemas.microsoft.com/office/drawing/2014/main" id="{8E4D52AC-DC8D-0180-8CD5-5B27F0CE7983}"/>
                </a:ext>
              </a:extLst>
            </p:cNvPr>
            <p:cNvSpPr>
              <a:spLocks noChangeArrowheads="1"/>
            </p:cNvSpPr>
            <p:nvPr/>
          </p:nvSpPr>
          <p:spPr bwMode="auto">
            <a:xfrm>
              <a:off x="9946" y="1758"/>
              <a:ext cx="22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0.79 (</a:t>
              </a:r>
              <a:endParaRPr lang="en-US" altLang="en-US" sz="1350" b="1">
                <a:latin typeface="Gill Sans MT" panose="020B0502020104020203" pitchFamily="34" charset="0"/>
              </a:endParaRPr>
            </a:p>
          </p:txBody>
        </p:sp>
        <p:sp>
          <p:nvSpPr>
            <p:cNvPr id="142" name="Rectangle 57">
              <a:extLst>
                <a:ext uri="{FF2B5EF4-FFF2-40B4-BE49-F238E27FC236}">
                  <a16:creationId xmlns:a16="http://schemas.microsoft.com/office/drawing/2014/main" id="{E5CC99BA-7CEF-C7E8-E501-ED8088DC4856}"/>
                </a:ext>
              </a:extLst>
            </p:cNvPr>
            <p:cNvSpPr>
              <a:spLocks noChangeArrowheads="1"/>
            </p:cNvSpPr>
            <p:nvPr/>
          </p:nvSpPr>
          <p:spPr bwMode="auto">
            <a:xfrm>
              <a:off x="9946" y="1934"/>
              <a:ext cx="22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0.75 (</a:t>
              </a:r>
              <a:endParaRPr lang="en-US" altLang="en-US" sz="1350" b="1">
                <a:latin typeface="Gill Sans MT" panose="020B0502020104020203" pitchFamily="34" charset="0"/>
              </a:endParaRPr>
            </a:p>
          </p:txBody>
        </p:sp>
        <p:sp>
          <p:nvSpPr>
            <p:cNvPr id="143" name="Rectangle 58">
              <a:extLst>
                <a:ext uri="{FF2B5EF4-FFF2-40B4-BE49-F238E27FC236}">
                  <a16:creationId xmlns:a16="http://schemas.microsoft.com/office/drawing/2014/main" id="{8765E7B9-5469-245E-89C2-2B5FB3EA3F3D}"/>
                </a:ext>
              </a:extLst>
            </p:cNvPr>
            <p:cNvSpPr>
              <a:spLocks noChangeArrowheads="1"/>
            </p:cNvSpPr>
            <p:nvPr/>
          </p:nvSpPr>
          <p:spPr bwMode="auto">
            <a:xfrm>
              <a:off x="9946" y="2111"/>
              <a:ext cx="22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0.71 (</a:t>
              </a:r>
              <a:endParaRPr lang="en-US" altLang="en-US" sz="1350" b="1">
                <a:latin typeface="Gill Sans MT" panose="020B0502020104020203" pitchFamily="34" charset="0"/>
              </a:endParaRPr>
            </a:p>
          </p:txBody>
        </p:sp>
        <p:sp>
          <p:nvSpPr>
            <p:cNvPr id="144" name="Rectangle 60">
              <a:extLst>
                <a:ext uri="{FF2B5EF4-FFF2-40B4-BE49-F238E27FC236}">
                  <a16:creationId xmlns:a16="http://schemas.microsoft.com/office/drawing/2014/main" id="{3C9D9F69-1FED-FD92-B180-244D394A5765}"/>
                </a:ext>
              </a:extLst>
            </p:cNvPr>
            <p:cNvSpPr>
              <a:spLocks noChangeArrowheads="1"/>
            </p:cNvSpPr>
            <p:nvPr/>
          </p:nvSpPr>
          <p:spPr bwMode="auto">
            <a:xfrm>
              <a:off x="10165" y="1406"/>
              <a:ext cx="19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0.65,</a:t>
              </a:r>
              <a:endParaRPr lang="en-US" altLang="en-US" sz="1350" b="1">
                <a:latin typeface="Gill Sans MT" panose="020B0502020104020203" pitchFamily="34" charset="0"/>
              </a:endParaRPr>
            </a:p>
          </p:txBody>
        </p:sp>
        <p:sp>
          <p:nvSpPr>
            <p:cNvPr id="145" name="Rectangle 61">
              <a:extLst>
                <a:ext uri="{FF2B5EF4-FFF2-40B4-BE49-F238E27FC236}">
                  <a16:creationId xmlns:a16="http://schemas.microsoft.com/office/drawing/2014/main" id="{F3862A68-2899-FAA9-9ED4-3946FB3854ED}"/>
                </a:ext>
              </a:extLst>
            </p:cNvPr>
            <p:cNvSpPr>
              <a:spLocks noChangeArrowheads="1"/>
            </p:cNvSpPr>
            <p:nvPr/>
          </p:nvSpPr>
          <p:spPr bwMode="auto">
            <a:xfrm>
              <a:off x="10165" y="1582"/>
              <a:ext cx="19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0.71,</a:t>
              </a:r>
              <a:endParaRPr lang="en-US" altLang="en-US" sz="1350" b="1">
                <a:latin typeface="Gill Sans MT" panose="020B0502020104020203" pitchFamily="34" charset="0"/>
              </a:endParaRPr>
            </a:p>
          </p:txBody>
        </p:sp>
        <p:sp>
          <p:nvSpPr>
            <p:cNvPr id="146" name="Rectangle 62">
              <a:extLst>
                <a:ext uri="{FF2B5EF4-FFF2-40B4-BE49-F238E27FC236}">
                  <a16:creationId xmlns:a16="http://schemas.microsoft.com/office/drawing/2014/main" id="{5FFC7C72-3BD8-355A-2F23-869618BB38C7}"/>
                </a:ext>
              </a:extLst>
            </p:cNvPr>
            <p:cNvSpPr>
              <a:spLocks noChangeArrowheads="1"/>
            </p:cNvSpPr>
            <p:nvPr/>
          </p:nvSpPr>
          <p:spPr bwMode="auto">
            <a:xfrm>
              <a:off x="10165" y="1758"/>
              <a:ext cx="19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0.69,</a:t>
              </a:r>
              <a:endParaRPr lang="en-US" altLang="en-US" sz="1350" b="1">
                <a:latin typeface="Gill Sans MT" panose="020B0502020104020203" pitchFamily="34" charset="0"/>
              </a:endParaRPr>
            </a:p>
          </p:txBody>
        </p:sp>
        <p:sp>
          <p:nvSpPr>
            <p:cNvPr id="147" name="Rectangle 63">
              <a:extLst>
                <a:ext uri="{FF2B5EF4-FFF2-40B4-BE49-F238E27FC236}">
                  <a16:creationId xmlns:a16="http://schemas.microsoft.com/office/drawing/2014/main" id="{2D5AE8C2-9599-58D1-F886-32D94F3042F9}"/>
                </a:ext>
              </a:extLst>
            </p:cNvPr>
            <p:cNvSpPr>
              <a:spLocks noChangeArrowheads="1"/>
            </p:cNvSpPr>
            <p:nvPr/>
          </p:nvSpPr>
          <p:spPr bwMode="auto">
            <a:xfrm>
              <a:off x="10165" y="1934"/>
              <a:ext cx="19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0.65,</a:t>
              </a:r>
              <a:endParaRPr lang="en-US" altLang="en-US" sz="1350" b="1">
                <a:latin typeface="Gill Sans MT" panose="020B0502020104020203" pitchFamily="34" charset="0"/>
              </a:endParaRPr>
            </a:p>
          </p:txBody>
        </p:sp>
        <p:sp>
          <p:nvSpPr>
            <p:cNvPr id="148" name="Rectangle 64">
              <a:extLst>
                <a:ext uri="{FF2B5EF4-FFF2-40B4-BE49-F238E27FC236}">
                  <a16:creationId xmlns:a16="http://schemas.microsoft.com/office/drawing/2014/main" id="{9D056108-9340-91D8-0E24-C0264B1F1747}"/>
                </a:ext>
              </a:extLst>
            </p:cNvPr>
            <p:cNvSpPr>
              <a:spLocks noChangeArrowheads="1"/>
            </p:cNvSpPr>
            <p:nvPr/>
          </p:nvSpPr>
          <p:spPr bwMode="auto">
            <a:xfrm>
              <a:off x="10165" y="2111"/>
              <a:ext cx="19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0.56,</a:t>
              </a:r>
              <a:endParaRPr lang="en-US" altLang="en-US" sz="1350" b="1">
                <a:latin typeface="Gill Sans MT" panose="020B0502020104020203" pitchFamily="34" charset="0"/>
              </a:endParaRPr>
            </a:p>
          </p:txBody>
        </p:sp>
        <p:sp>
          <p:nvSpPr>
            <p:cNvPr id="149" name="Rectangle 66">
              <a:extLst>
                <a:ext uri="{FF2B5EF4-FFF2-40B4-BE49-F238E27FC236}">
                  <a16:creationId xmlns:a16="http://schemas.microsoft.com/office/drawing/2014/main" id="{E80FDB29-28AC-1AB9-E9B3-7E94A08B27D5}"/>
                </a:ext>
              </a:extLst>
            </p:cNvPr>
            <p:cNvSpPr>
              <a:spLocks noChangeArrowheads="1"/>
            </p:cNvSpPr>
            <p:nvPr/>
          </p:nvSpPr>
          <p:spPr bwMode="auto">
            <a:xfrm>
              <a:off x="10381" y="1406"/>
              <a:ext cx="2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0.85)</a:t>
              </a:r>
              <a:endParaRPr lang="en-US" altLang="en-US" sz="1350" b="1">
                <a:latin typeface="Gill Sans MT" panose="020B0502020104020203" pitchFamily="34" charset="0"/>
              </a:endParaRPr>
            </a:p>
          </p:txBody>
        </p:sp>
        <p:sp>
          <p:nvSpPr>
            <p:cNvPr id="150" name="Rectangle 67">
              <a:extLst>
                <a:ext uri="{FF2B5EF4-FFF2-40B4-BE49-F238E27FC236}">
                  <a16:creationId xmlns:a16="http://schemas.microsoft.com/office/drawing/2014/main" id="{39F431F5-B187-6C23-8DAE-6007F010A7DC}"/>
                </a:ext>
              </a:extLst>
            </p:cNvPr>
            <p:cNvSpPr>
              <a:spLocks noChangeArrowheads="1"/>
            </p:cNvSpPr>
            <p:nvPr/>
          </p:nvSpPr>
          <p:spPr bwMode="auto">
            <a:xfrm>
              <a:off x="10381" y="1582"/>
              <a:ext cx="2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0.91)</a:t>
              </a:r>
              <a:endParaRPr lang="en-US" altLang="en-US" sz="1350" b="1">
                <a:latin typeface="Gill Sans MT" panose="020B0502020104020203" pitchFamily="34" charset="0"/>
              </a:endParaRPr>
            </a:p>
          </p:txBody>
        </p:sp>
        <p:sp>
          <p:nvSpPr>
            <p:cNvPr id="151" name="Rectangle 68">
              <a:extLst>
                <a:ext uri="{FF2B5EF4-FFF2-40B4-BE49-F238E27FC236}">
                  <a16:creationId xmlns:a16="http://schemas.microsoft.com/office/drawing/2014/main" id="{F3C77696-1836-B7AA-E31D-55EED575D182}"/>
                </a:ext>
              </a:extLst>
            </p:cNvPr>
            <p:cNvSpPr>
              <a:spLocks noChangeArrowheads="1"/>
            </p:cNvSpPr>
            <p:nvPr/>
          </p:nvSpPr>
          <p:spPr bwMode="auto">
            <a:xfrm>
              <a:off x="10381" y="1758"/>
              <a:ext cx="2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0.90)</a:t>
              </a:r>
              <a:endParaRPr lang="en-US" altLang="en-US" sz="1350" b="1">
                <a:latin typeface="Gill Sans MT" panose="020B0502020104020203" pitchFamily="34" charset="0"/>
              </a:endParaRPr>
            </a:p>
          </p:txBody>
        </p:sp>
        <p:sp>
          <p:nvSpPr>
            <p:cNvPr id="152" name="Rectangle 69">
              <a:extLst>
                <a:ext uri="{FF2B5EF4-FFF2-40B4-BE49-F238E27FC236}">
                  <a16:creationId xmlns:a16="http://schemas.microsoft.com/office/drawing/2014/main" id="{6143253B-990C-DE7A-BA00-48341DBBC334}"/>
                </a:ext>
              </a:extLst>
            </p:cNvPr>
            <p:cNvSpPr>
              <a:spLocks noChangeArrowheads="1"/>
            </p:cNvSpPr>
            <p:nvPr/>
          </p:nvSpPr>
          <p:spPr bwMode="auto">
            <a:xfrm>
              <a:off x="10381" y="1934"/>
              <a:ext cx="2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0.86)</a:t>
              </a:r>
              <a:endParaRPr lang="en-US" altLang="en-US" sz="1350" b="1">
                <a:latin typeface="Gill Sans MT" panose="020B0502020104020203" pitchFamily="34" charset="0"/>
              </a:endParaRPr>
            </a:p>
          </p:txBody>
        </p:sp>
        <p:sp>
          <p:nvSpPr>
            <p:cNvPr id="153" name="Rectangle 70">
              <a:extLst>
                <a:ext uri="{FF2B5EF4-FFF2-40B4-BE49-F238E27FC236}">
                  <a16:creationId xmlns:a16="http://schemas.microsoft.com/office/drawing/2014/main" id="{EAD7CD98-56ED-DFB5-B1AF-FC069F7F0D2A}"/>
                </a:ext>
              </a:extLst>
            </p:cNvPr>
            <p:cNvSpPr>
              <a:spLocks noChangeArrowheads="1"/>
            </p:cNvSpPr>
            <p:nvPr/>
          </p:nvSpPr>
          <p:spPr bwMode="auto">
            <a:xfrm>
              <a:off x="10381" y="2111"/>
              <a:ext cx="2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a:solidFill>
                    <a:srgbClr val="000000"/>
                  </a:solidFill>
                  <a:latin typeface="Gill Sans MT" panose="020B0502020104020203" pitchFamily="34" charset="0"/>
                </a:rPr>
                <a:t>0.90)</a:t>
              </a:r>
              <a:endParaRPr lang="en-US" altLang="en-US" sz="1350" b="1">
                <a:latin typeface="Gill Sans MT" panose="020B0502020104020203" pitchFamily="34" charset="0"/>
              </a:endParaRPr>
            </a:p>
          </p:txBody>
        </p:sp>
        <p:sp>
          <p:nvSpPr>
            <p:cNvPr id="154" name="Line 72">
              <a:extLst>
                <a:ext uri="{FF2B5EF4-FFF2-40B4-BE49-F238E27FC236}">
                  <a16:creationId xmlns:a16="http://schemas.microsoft.com/office/drawing/2014/main" id="{5810A923-D23A-DC0C-74F8-04224186CCA4}"/>
                </a:ext>
              </a:extLst>
            </p:cNvPr>
            <p:cNvSpPr>
              <a:spLocks noChangeShapeType="1"/>
            </p:cNvSpPr>
            <p:nvPr/>
          </p:nvSpPr>
          <p:spPr bwMode="auto">
            <a:xfrm>
              <a:off x="7692" y="1306"/>
              <a:ext cx="3328"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b="1">
                <a:latin typeface="Gill Sans MT" panose="020B0502020104020203" pitchFamily="34" charset="0"/>
              </a:endParaRPr>
            </a:p>
          </p:txBody>
        </p:sp>
      </p:grpSp>
      <p:sp>
        <p:nvSpPr>
          <p:cNvPr id="155" name="TextBox 154">
            <a:extLst>
              <a:ext uri="{FF2B5EF4-FFF2-40B4-BE49-F238E27FC236}">
                <a16:creationId xmlns:a16="http://schemas.microsoft.com/office/drawing/2014/main" id="{14271F6F-6DBB-2EEA-0A08-47DE332BFD11}"/>
              </a:ext>
            </a:extLst>
          </p:cNvPr>
          <p:cNvSpPr txBox="1"/>
          <p:nvPr/>
        </p:nvSpPr>
        <p:spPr>
          <a:xfrm>
            <a:off x="5239810" y="3509087"/>
            <a:ext cx="2183522" cy="923330"/>
          </a:xfrm>
          <a:prstGeom prst="rect">
            <a:avLst/>
          </a:prstGeom>
          <a:solidFill>
            <a:schemeClr val="bg1"/>
          </a:solidFill>
        </p:spPr>
        <p:txBody>
          <a:bodyPr wrap="square" rtlCol="0">
            <a:spAutoFit/>
          </a:bodyPr>
          <a:lstStyle/>
          <a:p>
            <a:r>
              <a:rPr lang="en-US" sz="1350" b="1" dirty="0">
                <a:solidFill>
                  <a:srgbClr val="00B2A9"/>
                </a:solidFill>
                <a:latin typeface="Gill Sans MT" panose="020B0502020104020203" pitchFamily="34" charset="0"/>
              </a:rPr>
              <a:t>HR 0.77; 95% CI 0.72-0.82</a:t>
            </a:r>
          </a:p>
          <a:p>
            <a:r>
              <a:rPr lang="en-US" sz="1350" b="1" dirty="0">
                <a:solidFill>
                  <a:srgbClr val="00B2A9"/>
                </a:solidFill>
                <a:latin typeface="Gill Sans MT" panose="020B0502020104020203" pitchFamily="34" charset="0"/>
              </a:rPr>
              <a:t>P&lt;0.001</a:t>
            </a:r>
          </a:p>
          <a:p>
            <a:r>
              <a:rPr lang="en-US" sz="1350" b="1" dirty="0" err="1">
                <a:solidFill>
                  <a:srgbClr val="00B2A9"/>
                </a:solidFill>
                <a:latin typeface="Gill Sans MT" panose="020B0502020104020203" pitchFamily="34" charset="0"/>
              </a:rPr>
              <a:t>P</a:t>
            </a:r>
            <a:r>
              <a:rPr lang="en-US" sz="1350" b="1" baseline="-25000" dirty="0" err="1">
                <a:solidFill>
                  <a:srgbClr val="00B2A9"/>
                </a:solidFill>
                <a:latin typeface="Gill Sans MT" panose="020B0502020104020203" pitchFamily="34" charset="0"/>
              </a:rPr>
              <a:t>heterogeneity</a:t>
            </a:r>
            <a:r>
              <a:rPr lang="en-US" sz="1350" b="1" dirty="0">
                <a:solidFill>
                  <a:srgbClr val="00B2A9"/>
                </a:solidFill>
                <a:latin typeface="Gill Sans MT" panose="020B0502020104020203" pitchFamily="34" charset="0"/>
              </a:rPr>
              <a:t> = 0.87</a:t>
            </a:r>
          </a:p>
        </p:txBody>
      </p:sp>
      <p:sp>
        <p:nvSpPr>
          <p:cNvPr id="156" name="Rectangle 20">
            <a:extLst>
              <a:ext uri="{FF2B5EF4-FFF2-40B4-BE49-F238E27FC236}">
                <a16:creationId xmlns:a16="http://schemas.microsoft.com/office/drawing/2014/main" id="{1A7DD6E0-A443-591F-7084-DBA8BDA75072}"/>
              </a:ext>
            </a:extLst>
          </p:cNvPr>
          <p:cNvSpPr>
            <a:spLocks noChangeArrowheads="1"/>
          </p:cNvSpPr>
          <p:nvPr/>
        </p:nvSpPr>
        <p:spPr bwMode="auto">
          <a:xfrm>
            <a:off x="1056863" y="1310179"/>
            <a:ext cx="57739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dirty="0">
                <a:solidFill>
                  <a:srgbClr val="000000"/>
                </a:solidFill>
                <a:latin typeface="Gill Sans MT" panose="020B0502020104020203" pitchFamily="34" charset="0"/>
              </a:rPr>
              <a:t>Study</a:t>
            </a:r>
            <a:endParaRPr lang="en-US" altLang="en-US" sz="1350" b="1" dirty="0">
              <a:latin typeface="Gill Sans MT" panose="020B0502020104020203" pitchFamily="34" charset="0"/>
            </a:endParaRPr>
          </a:p>
        </p:txBody>
      </p:sp>
      <p:sp>
        <p:nvSpPr>
          <p:cNvPr id="3" name="TextBox 2">
            <a:extLst>
              <a:ext uri="{FF2B5EF4-FFF2-40B4-BE49-F238E27FC236}">
                <a16:creationId xmlns:a16="http://schemas.microsoft.com/office/drawing/2014/main" id="{C9DC818A-3689-49EE-C7A0-4876EAA3805B}"/>
              </a:ext>
            </a:extLst>
          </p:cNvPr>
          <p:cNvSpPr txBox="1"/>
          <p:nvPr/>
        </p:nvSpPr>
        <p:spPr>
          <a:xfrm>
            <a:off x="404811" y="4771205"/>
            <a:ext cx="3339700" cy="230832"/>
          </a:xfrm>
          <a:prstGeom prst="rect">
            <a:avLst/>
          </a:prstGeom>
          <a:noFill/>
        </p:spPr>
        <p:txBody>
          <a:bodyPr wrap="square" rtlCol="0">
            <a:spAutoFit/>
          </a:bodyPr>
          <a:lstStyle/>
          <a:p>
            <a:r>
              <a:rPr lang="en-US" sz="900" dirty="0">
                <a:latin typeface="Gill Sans MT" panose="020B0502020104020203" pitchFamily="34" charset="0"/>
              </a:rPr>
              <a:t>*SOLOIST-WHF evaluated an SGLT1/2 inhibitor</a:t>
            </a:r>
          </a:p>
        </p:txBody>
      </p:sp>
      <p:sp>
        <p:nvSpPr>
          <p:cNvPr id="6" name="Title 3">
            <a:extLst>
              <a:ext uri="{FF2B5EF4-FFF2-40B4-BE49-F238E27FC236}">
                <a16:creationId xmlns:a16="http://schemas.microsoft.com/office/drawing/2014/main" id="{25EF2D7E-A733-7C35-9209-875E546FB1F4}"/>
              </a:ext>
            </a:extLst>
          </p:cNvPr>
          <p:cNvSpPr txBox="1">
            <a:spLocks/>
          </p:cNvSpPr>
          <p:nvPr/>
        </p:nvSpPr>
        <p:spPr>
          <a:xfrm>
            <a:off x="457201" y="106835"/>
            <a:ext cx="7636668" cy="642938"/>
          </a:xfrm>
          <a:prstGeom prst="rect">
            <a:avLst/>
          </a:prstGeom>
        </p:spPr>
        <p:txBody>
          <a:bodyPr lIns="91352" tIns="45676" rIns="91352" bIns="45676"/>
          <a:lstStyle>
            <a:lvl1pPr algn="ctr" defTabSz="914378" rtl="0" eaLnBrk="1" latinLnBrk="0" hangingPunct="1">
              <a:spcBef>
                <a:spcPct val="0"/>
              </a:spcBef>
              <a:buNone/>
              <a:defRPr sz="4400" kern="1200">
                <a:solidFill>
                  <a:schemeClr val="tx1"/>
                </a:solidFill>
                <a:latin typeface="+mj-lt"/>
                <a:ea typeface="+mj-ea"/>
                <a:cs typeface="+mj-cs"/>
              </a:defRPr>
            </a:lvl1pPr>
          </a:lstStyle>
          <a:p>
            <a:pPr algn="l" defTabSz="685121">
              <a:defRPr/>
            </a:pPr>
            <a:r>
              <a:rPr lang="en-US" sz="2800" b="1" dirty="0">
                <a:latin typeface="Gill Sans MT" panose="020B0502020104020203" pitchFamily="34" charset="0"/>
                <a:cs typeface="Arial" panose="020B0604020202020204" pitchFamily="34" charset="0"/>
              </a:rPr>
              <a:t>Meta-Analysis of 5 Large Placebo-Controlled Trials:</a:t>
            </a:r>
            <a:endParaRPr lang="en-GB" sz="2400" b="1" dirty="0">
              <a:latin typeface="+mn-lt"/>
              <a:cs typeface="Arial" panose="020B0604020202020204" pitchFamily="34" charset="0"/>
            </a:endParaRPr>
          </a:p>
        </p:txBody>
      </p:sp>
    </p:spTree>
    <p:extLst>
      <p:ext uri="{BB962C8B-B14F-4D97-AF65-F5344CB8AC3E}">
        <p14:creationId xmlns:p14="http://schemas.microsoft.com/office/powerpoint/2010/main" val="1249003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C173F3A-9CA6-0FD0-6D06-F8C1FE2F29AE}"/>
              </a:ext>
            </a:extLst>
          </p:cNvPr>
          <p:cNvPicPr>
            <a:picLocks noChangeAspect="1"/>
          </p:cNvPicPr>
          <p:nvPr/>
        </p:nvPicPr>
        <p:blipFill rotWithShape="1">
          <a:blip r:embed="rId2"/>
          <a:srcRect l="7895" t="18693" r="10299" b="1379"/>
          <a:stretch/>
        </p:blipFill>
        <p:spPr>
          <a:xfrm>
            <a:off x="214312" y="0"/>
            <a:ext cx="4540060" cy="2803560"/>
          </a:xfrm>
          <a:prstGeom prst="rect">
            <a:avLst/>
          </a:prstGeom>
        </p:spPr>
      </p:pic>
      <p:pic>
        <p:nvPicPr>
          <p:cNvPr id="26" name="Image 25">
            <a:extLst>
              <a:ext uri="{FF2B5EF4-FFF2-40B4-BE49-F238E27FC236}">
                <a16:creationId xmlns:a16="http://schemas.microsoft.com/office/drawing/2014/main" id="{BE54F198-CA0F-E226-31D9-D55BCE8D6D83}"/>
              </a:ext>
            </a:extLst>
          </p:cNvPr>
          <p:cNvPicPr>
            <a:picLocks noChangeAspect="1"/>
          </p:cNvPicPr>
          <p:nvPr/>
        </p:nvPicPr>
        <p:blipFill rotWithShape="1">
          <a:blip r:embed="rId3"/>
          <a:srcRect l="9223" t="32685" r="15642" b="5185"/>
          <a:stretch/>
        </p:blipFill>
        <p:spPr>
          <a:xfrm>
            <a:off x="214312" y="1745710"/>
            <a:ext cx="5531057" cy="2890584"/>
          </a:xfrm>
          <a:prstGeom prst="rect">
            <a:avLst/>
          </a:prstGeom>
        </p:spPr>
      </p:pic>
      <p:pic>
        <p:nvPicPr>
          <p:cNvPr id="2" name="Image 1">
            <a:extLst>
              <a:ext uri="{FF2B5EF4-FFF2-40B4-BE49-F238E27FC236}">
                <a16:creationId xmlns:a16="http://schemas.microsoft.com/office/drawing/2014/main" id="{94593CC5-8A73-FFF4-D7CD-91C3FBAE8760}"/>
              </a:ext>
            </a:extLst>
          </p:cNvPr>
          <p:cNvPicPr>
            <a:picLocks noChangeAspect="1"/>
          </p:cNvPicPr>
          <p:nvPr/>
        </p:nvPicPr>
        <p:blipFill rotWithShape="1">
          <a:blip r:embed="rId4"/>
          <a:srcRect l="9885" t="22113" r="52214" b="12036"/>
          <a:stretch/>
        </p:blipFill>
        <p:spPr>
          <a:xfrm>
            <a:off x="4698211" y="131791"/>
            <a:ext cx="4298848" cy="4720429"/>
          </a:xfrm>
          <a:prstGeom prst="rect">
            <a:avLst/>
          </a:prstGeom>
          <a:ln w="38100">
            <a:solidFill>
              <a:schemeClr val="accent2">
                <a:lumMod val="75000"/>
              </a:schemeClr>
            </a:solidFill>
          </a:ln>
        </p:spPr>
      </p:pic>
    </p:spTree>
    <p:extLst>
      <p:ext uri="{BB962C8B-B14F-4D97-AF65-F5344CB8AC3E}">
        <p14:creationId xmlns:p14="http://schemas.microsoft.com/office/powerpoint/2010/main" val="187799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ZoneTexte 76">
            <a:extLst>
              <a:ext uri="{FF2B5EF4-FFF2-40B4-BE49-F238E27FC236}">
                <a16:creationId xmlns:a16="http://schemas.microsoft.com/office/drawing/2014/main" id="{A63DFC83-CFAB-B73C-B7E8-F8E61F04F194}"/>
              </a:ext>
            </a:extLst>
          </p:cNvPr>
          <p:cNvSpPr txBox="1"/>
          <p:nvPr/>
        </p:nvSpPr>
        <p:spPr>
          <a:xfrm>
            <a:off x="435570" y="4736604"/>
            <a:ext cx="2775119" cy="230832"/>
          </a:xfrm>
          <a:prstGeom prst="rect">
            <a:avLst/>
          </a:prstGeom>
          <a:noFill/>
          <a:ln>
            <a:noFill/>
          </a:ln>
        </p:spPr>
        <p:txBody>
          <a:bodyPr wrap="none" rtlCol="0">
            <a:spAutoFit/>
          </a:bodyPr>
          <a:lstStyle/>
          <a:p>
            <a:r>
              <a:rPr lang="fr-CA" sz="900" dirty="0" err="1">
                <a:latin typeface="Gill Sans MT" panose="020B0502020104020203" pitchFamily="34" charset="0"/>
              </a:rPr>
              <a:t>Januzzi</a:t>
            </a:r>
            <a:r>
              <a:rPr lang="fr-CA" sz="900" dirty="0">
                <a:latin typeface="Gill Sans MT" panose="020B0502020104020203" pitchFamily="34" charset="0"/>
              </a:rPr>
              <a:t> JL, et al. J Am Coll </a:t>
            </a:r>
            <a:r>
              <a:rPr lang="fr-CA" sz="900" dirty="0" err="1">
                <a:latin typeface="Gill Sans MT" panose="020B0502020104020203" pitchFamily="34" charset="0"/>
              </a:rPr>
              <a:t>Cardiol</a:t>
            </a:r>
            <a:r>
              <a:rPr lang="fr-CA" sz="900" dirty="0">
                <a:latin typeface="Gill Sans MT" panose="020B0502020104020203" pitchFamily="34" charset="0"/>
              </a:rPr>
              <a:t>. 2021;78:1321–1332.</a:t>
            </a:r>
          </a:p>
        </p:txBody>
      </p:sp>
      <p:pic>
        <p:nvPicPr>
          <p:cNvPr id="3" name="Image 2">
            <a:extLst>
              <a:ext uri="{FF2B5EF4-FFF2-40B4-BE49-F238E27FC236}">
                <a16:creationId xmlns:a16="http://schemas.microsoft.com/office/drawing/2014/main" id="{9BD0DE3E-1A81-1899-52A7-754342DFF03D}"/>
              </a:ext>
            </a:extLst>
          </p:cNvPr>
          <p:cNvPicPr>
            <a:picLocks noChangeAspect="1"/>
          </p:cNvPicPr>
          <p:nvPr/>
        </p:nvPicPr>
        <p:blipFill rotWithShape="1">
          <a:blip r:embed="rId2"/>
          <a:srcRect l="23025" t="22782" r="23341" b="9137"/>
          <a:stretch/>
        </p:blipFill>
        <p:spPr>
          <a:xfrm>
            <a:off x="210247" y="460938"/>
            <a:ext cx="5340248" cy="3671554"/>
          </a:xfrm>
          <a:prstGeom prst="rect">
            <a:avLst/>
          </a:prstGeom>
        </p:spPr>
      </p:pic>
      <p:pic>
        <p:nvPicPr>
          <p:cNvPr id="6" name="Image 5">
            <a:extLst>
              <a:ext uri="{FF2B5EF4-FFF2-40B4-BE49-F238E27FC236}">
                <a16:creationId xmlns:a16="http://schemas.microsoft.com/office/drawing/2014/main" id="{1A05EBB1-3F50-CB60-2A65-C49B2B587F98}"/>
              </a:ext>
            </a:extLst>
          </p:cNvPr>
          <p:cNvPicPr>
            <a:picLocks noChangeAspect="1"/>
          </p:cNvPicPr>
          <p:nvPr/>
        </p:nvPicPr>
        <p:blipFill rotWithShape="1">
          <a:blip r:embed="rId3"/>
          <a:srcRect l="29587" t="18117" r="31420" b="8690"/>
          <a:stretch/>
        </p:blipFill>
        <p:spPr>
          <a:xfrm>
            <a:off x="5368725" y="192881"/>
            <a:ext cx="3546742" cy="4207669"/>
          </a:xfrm>
          <a:prstGeom prst="rect">
            <a:avLst/>
          </a:prstGeom>
        </p:spPr>
      </p:pic>
    </p:spTree>
    <p:extLst>
      <p:ext uri="{BB962C8B-B14F-4D97-AF65-F5344CB8AC3E}">
        <p14:creationId xmlns:p14="http://schemas.microsoft.com/office/powerpoint/2010/main" val="859360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CHRONIC KIDNEY DISEASE</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Dr. David Cherney MD, FRCPC</a:t>
            </a:r>
          </a:p>
          <a:p>
            <a:r>
              <a:rPr lang="en-US" sz="2000" dirty="0"/>
              <a:t> </a:t>
            </a:r>
          </a:p>
        </p:txBody>
      </p:sp>
    </p:spTree>
    <p:extLst>
      <p:ext uri="{BB962C8B-B14F-4D97-AF65-F5344CB8AC3E}">
        <p14:creationId xmlns:p14="http://schemas.microsoft.com/office/powerpoint/2010/main" val="3216803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457200" y="397698"/>
            <a:ext cx="8229600" cy="546884"/>
          </a:xfrm>
        </p:spPr>
        <p:txBody>
          <a:bodyPr/>
          <a:lstStyle/>
          <a:p>
            <a:r>
              <a:rPr lang="en-US"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457200" y="1259482"/>
            <a:ext cx="8229600" cy="546884"/>
          </a:xfrm>
        </p:spPr>
        <p:txBody>
          <a:bodyPr/>
          <a:lstStyle/>
          <a:p>
            <a:r>
              <a:rPr lang="en-US" sz="2000" b="0" dirty="0"/>
              <a:t>During this sections, participants will:</a:t>
            </a:r>
          </a:p>
          <a:p>
            <a:endParaRPr lang="en-US" sz="2400" dirty="0"/>
          </a:p>
          <a:p>
            <a:pPr marL="342900" indent="-342900">
              <a:buFont typeface="Wingdings" panose="05000000000000000000" pitchFamily="2" charset="2"/>
              <a:buChar char="ü"/>
            </a:pPr>
            <a:r>
              <a:rPr lang="en-US" sz="2000" dirty="0"/>
              <a:t>Review the epidemiology and diagnosis of Chronic Kidney Disease (CKD)</a:t>
            </a:r>
          </a:p>
          <a:p>
            <a:pPr marL="342900" indent="-342900">
              <a:buFont typeface="Wingdings" panose="05000000000000000000" pitchFamily="2" charset="2"/>
              <a:buChar char="ü"/>
            </a:pPr>
            <a:r>
              <a:rPr lang="en-US" sz="2000" dirty="0"/>
              <a:t>Updated on the evidence for clinical approaches to management </a:t>
            </a:r>
          </a:p>
          <a:p>
            <a:pPr marL="342900" indent="-342900">
              <a:buFont typeface="Wingdings" panose="05000000000000000000" pitchFamily="2" charset="2"/>
              <a:buChar char="ü"/>
            </a:pPr>
            <a:r>
              <a:rPr lang="en-US" sz="2000" dirty="0"/>
              <a:t>Understand the practice recommendation for the treatment of CKD based on the 2022 CCS Cardiorenal Guidelines </a:t>
            </a:r>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817379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BCD1-AAE7-A6EE-3142-832413CE2FBE}"/>
              </a:ext>
            </a:extLst>
          </p:cNvPr>
          <p:cNvSpPr>
            <a:spLocks noGrp="1"/>
          </p:cNvSpPr>
          <p:nvPr>
            <p:ph type="title"/>
          </p:nvPr>
        </p:nvSpPr>
        <p:spPr>
          <a:xfrm>
            <a:off x="628650" y="1578769"/>
            <a:ext cx="7693819" cy="2107407"/>
          </a:xfrm>
        </p:spPr>
        <p:txBody>
          <a:bodyPr/>
          <a:lstStyle/>
          <a:p>
            <a:pPr algn="ctr"/>
            <a:r>
              <a:rPr lang="en-US" sz="1600" b="0" i="0" dirty="0">
                <a:effectLst/>
              </a:rPr>
              <a:t>We extend our respect to all First Nations, Inuit and Métis peoples for their valuable </a:t>
            </a:r>
            <a:br>
              <a:rPr lang="en-US" sz="1600" b="0" i="0" dirty="0">
                <a:effectLst/>
              </a:rPr>
            </a:br>
            <a:r>
              <a:rPr lang="en-US" sz="1600" b="0" i="0" dirty="0">
                <a:effectLst/>
              </a:rPr>
              <a:t>past and present contributions to this land we call Canada.</a:t>
            </a:r>
            <a:br>
              <a:rPr lang="en-US" sz="1600" b="0" i="0" dirty="0">
                <a:effectLst/>
              </a:rPr>
            </a:br>
            <a:br>
              <a:rPr lang="en-US" sz="1600" dirty="0"/>
            </a:br>
            <a:r>
              <a:rPr lang="en-US" sz="1600" b="0" i="0" dirty="0">
                <a:effectLst/>
              </a:rPr>
              <a:t>We acknowledge the Indigenous Peoples of all the lands that we are each on today, and reaffirm our commitment and responsibility as individuals, to improving relationships between nations and to collaborating in a spirit of reconciliation.</a:t>
            </a:r>
            <a:endParaRPr lang="en-US" sz="1600" dirty="0"/>
          </a:p>
        </p:txBody>
      </p:sp>
    </p:spTree>
    <p:extLst>
      <p:ext uri="{BB962C8B-B14F-4D97-AF65-F5344CB8AC3E}">
        <p14:creationId xmlns:p14="http://schemas.microsoft.com/office/powerpoint/2010/main" val="3446721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592931" y="3879057"/>
            <a:ext cx="8229600" cy="546884"/>
          </a:xfrm>
        </p:spPr>
        <p:txBody>
          <a:bodyPr/>
          <a:lstStyle/>
          <a:p>
            <a:r>
              <a:rPr lang="en-US" sz="1100" dirty="0"/>
              <a:t>Absolute differences in mortality risk were estimated using linear regression and were adjusted for age, sex, and race. Standardized 10-year all-cause cumulative incidences were estimated for the mean levels of the covariates in the study population. The dashed line indicates mortality in persons without diabetes or kidney disease (the reference group). Afkarian et al. J Am </a:t>
            </a:r>
            <a:r>
              <a:rPr lang="en-US" sz="1100" dirty="0" err="1"/>
              <a:t>Soc</a:t>
            </a:r>
            <a:r>
              <a:rPr lang="en-US" sz="1100" dirty="0"/>
              <a:t> </a:t>
            </a:r>
            <a:r>
              <a:rPr lang="en-US" sz="1100" dirty="0" err="1"/>
              <a:t>Nephrol</a:t>
            </a:r>
            <a:r>
              <a:rPr lang="en-US" sz="1100" dirty="0"/>
              <a:t> 24: 302–308, 2013</a:t>
            </a:r>
          </a:p>
        </p:txBody>
      </p:sp>
      <p:sp>
        <p:nvSpPr>
          <p:cNvPr id="3" name="Title 2"/>
          <p:cNvSpPr>
            <a:spLocks noGrp="1"/>
          </p:cNvSpPr>
          <p:nvPr>
            <p:ph type="title"/>
          </p:nvPr>
        </p:nvSpPr>
        <p:spPr>
          <a:xfrm>
            <a:off x="478631" y="0"/>
            <a:ext cx="7900987" cy="1007269"/>
          </a:xfrm>
        </p:spPr>
        <p:txBody>
          <a:bodyPr/>
          <a:lstStyle/>
          <a:p>
            <a:pPr marL="0">
              <a:spcBef>
                <a:spcPct val="20000"/>
              </a:spcBef>
              <a:buFont typeface="Arial"/>
            </a:pPr>
            <a:r>
              <a:rPr lang="en-US" sz="2400" b="1" dirty="0">
                <a:solidFill>
                  <a:schemeClr val="tx1"/>
                </a:solidFill>
                <a:ea typeface="+mn-ea"/>
                <a:cs typeface="+mn-cs"/>
              </a:rPr>
              <a:t>Ten-year mortality in type 2 diabetes by kidney disease manifestation</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5" t="4437" r="1084" b="3042"/>
          <a:stretch/>
        </p:blipFill>
        <p:spPr bwMode="auto">
          <a:xfrm>
            <a:off x="2137171" y="923167"/>
            <a:ext cx="5141120" cy="295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832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4AA637-242D-4A62-927C-FD7C8700B269}"/>
              </a:ext>
            </a:extLst>
          </p:cNvPr>
          <p:cNvSpPr>
            <a:spLocks noGrp="1"/>
          </p:cNvSpPr>
          <p:nvPr>
            <p:ph idx="1"/>
          </p:nvPr>
        </p:nvSpPr>
        <p:spPr/>
        <p:txBody>
          <a:bodyPr/>
          <a:lstStyle/>
          <a:p>
            <a:pPr algn="ctr"/>
            <a:r>
              <a:rPr lang="en-US" sz="1600" dirty="0"/>
              <a:t>ADA 2022 Standards of Medical Care </a:t>
            </a:r>
            <a:r>
              <a:rPr lang="en-GB" sz="1600" dirty="0"/>
              <a:t>recommendations</a:t>
            </a:r>
            <a:r>
              <a:rPr lang="en-GB" sz="1600" baseline="30000" dirty="0"/>
              <a:t>1</a:t>
            </a:r>
            <a:r>
              <a:rPr lang="en-GB" sz="1600" dirty="0"/>
              <a:t> </a:t>
            </a:r>
          </a:p>
        </p:txBody>
      </p:sp>
      <p:sp>
        <p:nvSpPr>
          <p:cNvPr id="4" name="Title 3">
            <a:extLst>
              <a:ext uri="{FF2B5EF4-FFF2-40B4-BE49-F238E27FC236}">
                <a16:creationId xmlns:a16="http://schemas.microsoft.com/office/drawing/2014/main" id="{A2115FE3-407D-4190-B2DE-ABCD086FF1C8}"/>
              </a:ext>
            </a:extLst>
          </p:cNvPr>
          <p:cNvSpPr>
            <a:spLocks noGrp="1"/>
          </p:cNvSpPr>
          <p:nvPr>
            <p:ph type="title"/>
          </p:nvPr>
        </p:nvSpPr>
        <p:spPr>
          <a:xfrm>
            <a:off x="457200" y="-1171"/>
            <a:ext cx="7926759" cy="911549"/>
          </a:xfrm>
        </p:spPr>
        <p:txBody>
          <a:bodyPr/>
          <a:lstStyle/>
          <a:p>
            <a:pPr marL="0">
              <a:spcBef>
                <a:spcPct val="20000"/>
              </a:spcBef>
            </a:pPr>
            <a:r>
              <a:rPr lang="en-US" sz="2000" b="1" dirty="0">
                <a:solidFill>
                  <a:schemeClr val="tx1"/>
                </a:solidFill>
                <a:ea typeface="+mn-ea"/>
                <a:cs typeface="+mn-cs"/>
              </a:rPr>
              <a:t>It is </a:t>
            </a:r>
            <a:r>
              <a:rPr lang="en-GB" sz="2000" b="1" dirty="0">
                <a:solidFill>
                  <a:schemeClr val="tx1"/>
                </a:solidFill>
                <a:ea typeface="+mn-ea"/>
                <a:cs typeface="+mn-cs"/>
              </a:rPr>
              <a:t>recommended that all people with T2D are screened for CKD at least annually with dual assessment of eGFR and albuminuria</a:t>
            </a:r>
          </a:p>
        </p:txBody>
      </p:sp>
      <p:sp>
        <p:nvSpPr>
          <p:cNvPr id="6" name="TextBox 5">
            <a:extLst>
              <a:ext uri="{FF2B5EF4-FFF2-40B4-BE49-F238E27FC236}">
                <a16:creationId xmlns:a16="http://schemas.microsoft.com/office/drawing/2014/main" id="{E038FF4E-0AE1-4380-98DF-3CEFD3C034CD}"/>
              </a:ext>
            </a:extLst>
          </p:cNvPr>
          <p:cNvSpPr txBox="1"/>
          <p:nvPr/>
        </p:nvSpPr>
        <p:spPr>
          <a:xfrm>
            <a:off x="760037" y="2063607"/>
            <a:ext cx="7623922" cy="507831"/>
          </a:xfrm>
          <a:prstGeom prst="rect">
            <a:avLst/>
          </a:prstGeom>
          <a:solidFill>
            <a:schemeClr val="bg1"/>
          </a:solidFill>
          <a:ln w="9525">
            <a:solidFill>
              <a:schemeClr val="tx1"/>
            </a:solidFill>
          </a:ln>
        </p:spPr>
        <p:txBody>
          <a:bodyPr wrap="square" rtlCol="0" anchor="ctr">
            <a:spAutoFit/>
          </a:bodyPr>
          <a:lstStyle/>
          <a:p>
            <a:pPr marL="0" marR="0" lvl="0" indent="0" algn="l" defTabSz="457178" rtl="0" eaLnBrk="0" fontAlgn="base" latinLnBrk="0" hangingPunct="0">
              <a:lnSpc>
                <a:spcPct val="100000"/>
              </a:lnSpc>
              <a:spcBef>
                <a:spcPts val="450"/>
              </a:spcBef>
              <a:spcAft>
                <a:spcPct val="0"/>
              </a:spcAft>
              <a:buClrTx/>
              <a:buSzTx/>
              <a:buFontTx/>
              <a:buNone/>
              <a:tabLst/>
              <a:defRPr/>
            </a:pPr>
            <a:r>
              <a:rPr kumimoji="0" lang="en-US" sz="135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11.1b</a:t>
            </a:r>
            <a:r>
              <a:rPr kumimoji="0" lang="en-US" sz="135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 People with diabetes and </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UACR ≥300 mg/g </a:t>
            </a:r>
            <a:r>
              <a:rPr kumimoji="0" lang="en-US" sz="1350" b="0"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and/or an </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eGFR 30–60 ml/min/1.73 m</a:t>
            </a:r>
            <a:r>
              <a:rPr kumimoji="0" lang="en-US" sz="1350" b="1" i="0" u="none" strike="noStrike" kern="1200" cap="none" spc="0" normalizeH="0" baseline="30000" noProof="0" dirty="0">
                <a:ln>
                  <a:noFill/>
                </a:ln>
                <a:solidFill>
                  <a:srgbClr val="00B2A9"/>
                </a:solidFill>
                <a:effectLst/>
                <a:uLnTx/>
                <a:uFillTx/>
                <a:latin typeface="Gill Sans MT" panose="020B0502020104020203" pitchFamily="34" charset="0"/>
                <a:ea typeface="MS PGothic" charset="0"/>
              </a:rPr>
              <a:t>2</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 </a:t>
            </a:r>
            <a:r>
              <a:rPr kumimoji="0" lang="en-US" sz="135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should be monitored </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twice annually </a:t>
            </a:r>
            <a:r>
              <a:rPr kumimoji="0" lang="en-US" sz="135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to guide therapy.</a:t>
            </a:r>
            <a:r>
              <a:rPr kumimoji="0" lang="en-US" sz="1350" b="0"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 </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B</a:t>
            </a:r>
            <a:endParaRPr kumimoji="0" lang="en-GB"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endParaRPr>
          </a:p>
        </p:txBody>
      </p:sp>
      <p:sp>
        <p:nvSpPr>
          <p:cNvPr id="9" name="TextBox 8">
            <a:extLst>
              <a:ext uri="{FF2B5EF4-FFF2-40B4-BE49-F238E27FC236}">
                <a16:creationId xmlns:a16="http://schemas.microsoft.com/office/drawing/2014/main" id="{729758A1-85AA-418C-92D0-3165C613EC63}"/>
              </a:ext>
            </a:extLst>
          </p:cNvPr>
          <p:cNvSpPr txBox="1"/>
          <p:nvPr/>
        </p:nvSpPr>
        <p:spPr>
          <a:xfrm>
            <a:off x="760036" y="1307288"/>
            <a:ext cx="7623923" cy="715581"/>
          </a:xfrm>
          <a:prstGeom prst="rect">
            <a:avLst/>
          </a:prstGeom>
          <a:solidFill>
            <a:schemeClr val="bg1"/>
          </a:solidFill>
          <a:ln w="9525">
            <a:solidFill>
              <a:schemeClr val="tx1"/>
            </a:solidFill>
          </a:ln>
        </p:spPr>
        <p:txBody>
          <a:bodyPr wrap="square" rtlCol="0" anchor="ctr">
            <a:spAutoFit/>
          </a:bodyPr>
          <a:lstStyle/>
          <a:p>
            <a:pPr marL="0" marR="0" lvl="0" indent="0" algn="l" defTabSz="457178" rtl="0" eaLnBrk="0" fontAlgn="base" latinLnBrk="0" hangingPunct="0">
              <a:lnSpc>
                <a:spcPct val="100000"/>
              </a:lnSpc>
              <a:spcBef>
                <a:spcPts val="450"/>
              </a:spcBef>
              <a:spcAft>
                <a:spcPct val="0"/>
              </a:spcAft>
              <a:buClrTx/>
              <a:buSzTx/>
              <a:buFontTx/>
              <a:buNone/>
              <a:tabLst/>
              <a:defRPr/>
            </a:pPr>
            <a:r>
              <a:rPr kumimoji="0" lang="en-US" sz="135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11.1a</a:t>
            </a:r>
            <a:r>
              <a:rPr kumimoji="0" lang="en-US" sz="135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 </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At least annually</a:t>
            </a:r>
            <a:r>
              <a:rPr kumimoji="0" lang="en-US" sz="135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 urinary albumin (e.g. spot urinary albumin-to-creatinine ratio [UACR]) and estimated glomerular filtration rate (eGFR) should be assessed in people with type 1 diabetes with duration of ≥5 years and in </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all people with type 2 diabetes </a:t>
            </a:r>
            <a:r>
              <a:rPr kumimoji="0" lang="en-US" sz="135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regardless of treatment. </a:t>
            </a:r>
            <a:r>
              <a:rPr kumimoji="0" lang="en-US" sz="13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B </a:t>
            </a:r>
          </a:p>
        </p:txBody>
      </p:sp>
      <p:grpSp>
        <p:nvGrpSpPr>
          <p:cNvPr id="25" name="Group 24">
            <a:extLst>
              <a:ext uri="{FF2B5EF4-FFF2-40B4-BE49-F238E27FC236}">
                <a16:creationId xmlns:a16="http://schemas.microsoft.com/office/drawing/2014/main" id="{E178907E-9260-02CD-7358-28763103EE3D}"/>
              </a:ext>
            </a:extLst>
          </p:cNvPr>
          <p:cNvGrpSpPr/>
          <p:nvPr/>
        </p:nvGrpSpPr>
        <p:grpSpPr>
          <a:xfrm>
            <a:off x="1657342" y="2626176"/>
            <a:ext cx="5941490" cy="1892465"/>
            <a:chOff x="2374188" y="3404702"/>
            <a:chExt cx="7921986" cy="2523286"/>
          </a:xfrm>
        </p:grpSpPr>
        <p:grpSp>
          <p:nvGrpSpPr>
            <p:cNvPr id="20" name="Group 19">
              <a:extLst>
                <a:ext uri="{FF2B5EF4-FFF2-40B4-BE49-F238E27FC236}">
                  <a16:creationId xmlns:a16="http://schemas.microsoft.com/office/drawing/2014/main" id="{2843432B-7EAD-424E-0306-68A0CF0EDA78}"/>
                </a:ext>
              </a:extLst>
            </p:cNvPr>
            <p:cNvGrpSpPr/>
            <p:nvPr/>
          </p:nvGrpSpPr>
          <p:grpSpPr>
            <a:xfrm>
              <a:off x="2657021" y="3885858"/>
              <a:ext cx="7279063" cy="1881752"/>
              <a:chOff x="1529164" y="1101844"/>
              <a:chExt cx="8807666" cy="2276921"/>
            </a:xfrm>
          </p:grpSpPr>
          <p:sp>
            <p:nvSpPr>
              <p:cNvPr id="14" name="Rounded Rectangle 8">
                <a:extLst>
                  <a:ext uri="{FF2B5EF4-FFF2-40B4-BE49-F238E27FC236}">
                    <a16:creationId xmlns:a16="http://schemas.microsoft.com/office/drawing/2014/main" id="{3FF23C39-5ACB-4860-97B3-3C55B2E1627E}"/>
                  </a:ext>
                </a:extLst>
              </p:cNvPr>
              <p:cNvSpPr>
                <a:spLocks/>
              </p:cNvSpPr>
              <p:nvPr/>
            </p:nvSpPr>
            <p:spPr>
              <a:xfrm>
                <a:off x="5932994" y="1901501"/>
                <a:ext cx="4403836" cy="1477264"/>
              </a:xfrm>
              <a:prstGeom prst="rect">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b" anchorCtr="0">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1" indent="0" algn="ctr" defTabSz="457189" rtl="0" eaLnBrk="1" fontAlgn="auto" latinLnBrk="0" hangingPunct="1">
                  <a:lnSpc>
                    <a:spcPct val="100000"/>
                  </a:lnSpc>
                  <a:spcBef>
                    <a:spcPts val="0"/>
                  </a:spcBef>
                  <a:spcAft>
                    <a:spcPts val="900"/>
                  </a:spcAft>
                  <a:buClrTx/>
                  <a:buSzTx/>
                  <a:buFontTx/>
                  <a:buNone/>
                  <a:tabLst/>
                  <a:defRPr/>
                </a:pPr>
                <a:r>
                  <a:rPr kumimoji="0" lang="en-GB" sz="1200" b="1" i="0" u="none" strike="noStrike" kern="1200" cap="none" spc="0" normalizeH="0" baseline="0" noProof="0" dirty="0">
                    <a:ln>
                      <a:noFill/>
                    </a:ln>
                    <a:solidFill>
                      <a:srgbClr val="F0414B"/>
                    </a:solidFill>
                    <a:effectLst/>
                    <a:uLnTx/>
                    <a:uFillTx/>
                    <a:latin typeface="Arial"/>
                    <a:ea typeface="+mn-ea"/>
                    <a:cs typeface="+mn-cs"/>
                  </a:rPr>
                  <a:t>Albuminuria:</a:t>
                </a:r>
                <a:br>
                  <a:rPr kumimoji="0" lang="en-GB" sz="1200" b="1" i="0" u="none" strike="noStrike" kern="1200" cap="none" spc="0" normalizeH="0" baseline="0" noProof="0" dirty="0">
                    <a:ln>
                      <a:noFill/>
                    </a:ln>
                    <a:solidFill>
                      <a:srgbClr val="F0414B"/>
                    </a:solidFill>
                    <a:effectLst/>
                    <a:uLnTx/>
                    <a:uFillTx/>
                    <a:latin typeface="Arial"/>
                    <a:ea typeface="+mn-ea"/>
                    <a:cs typeface="+mn-cs"/>
                  </a:rPr>
                </a:br>
                <a:r>
                  <a:rPr kumimoji="0" lang="en-GB" sz="1200" b="0" i="0" u="none" strike="noStrike" kern="1200" cap="none" spc="0" normalizeH="0" baseline="0" noProof="0" dirty="0" err="1">
                    <a:ln>
                      <a:noFill/>
                    </a:ln>
                    <a:solidFill>
                      <a:srgbClr val="5A5A5A"/>
                    </a:solidFill>
                    <a:effectLst/>
                    <a:uLnTx/>
                    <a:uFillTx/>
                    <a:latin typeface="Arial" panose="020B0604020202020204" pitchFamily="34" charset="0"/>
                    <a:ea typeface="+mn-ea"/>
                    <a:cs typeface="+mn-cs"/>
                  </a:rPr>
                  <a:t>i</a:t>
                </a:r>
                <a:r>
                  <a:rPr kumimoji="0" lang="en-GB" sz="1200" b="0" i="0" u="none" strike="noStrike" kern="1200" cap="none" spc="0" normalizeH="0" baseline="0" noProof="0" dirty="0">
                    <a:ln>
                      <a:noFill/>
                    </a:ln>
                    <a:solidFill>
                      <a:srgbClr val="5A5A5A"/>
                    </a:solidFill>
                    <a:effectLst/>
                    <a:uLnTx/>
                    <a:uFillTx/>
                    <a:latin typeface="Arial" panose="020B0604020202020204" pitchFamily="34" charset="0"/>
                    <a:ea typeface="+mn-ea"/>
                    <a:cs typeface="+mn-cs"/>
                  </a:rPr>
                  <a:t>ndicates increased glomerular permeability and is a </a:t>
                </a:r>
                <a:r>
                  <a:rPr kumimoji="0" lang="en-GB" sz="1200" b="1" i="0" u="none" strike="noStrike" kern="1200" cap="none" spc="0" normalizeH="0" baseline="0" noProof="0" dirty="0">
                    <a:ln>
                      <a:noFill/>
                    </a:ln>
                    <a:solidFill>
                      <a:srgbClr val="F0414B"/>
                    </a:solidFill>
                    <a:effectLst/>
                    <a:uLnTx/>
                    <a:uFillTx/>
                    <a:latin typeface="Arial" panose="020B0604020202020204" pitchFamily="34" charset="0"/>
                    <a:ea typeface="+mn-ea"/>
                    <a:cs typeface="+mn-cs"/>
                  </a:rPr>
                  <a:t>m</a:t>
                </a:r>
                <a:r>
                  <a:rPr kumimoji="0" lang="en-GB" sz="1200" b="1" i="0" u="none" strike="noStrike" kern="1200" cap="none" spc="0" normalizeH="0" baseline="0" noProof="0" dirty="0">
                    <a:ln>
                      <a:noFill/>
                    </a:ln>
                    <a:solidFill>
                      <a:srgbClr val="F0414B"/>
                    </a:solidFill>
                    <a:effectLst/>
                    <a:uLnTx/>
                    <a:uFillTx/>
                    <a:latin typeface="Arial"/>
                    <a:ea typeface="+mn-ea"/>
                    <a:cs typeface="+mn-cs"/>
                  </a:rPr>
                  <a:t>easure of kidney damage</a:t>
                </a:r>
                <a:r>
                  <a:rPr kumimoji="0" lang="en-GB" sz="1200" b="1" i="0" u="none" strike="noStrike" kern="1200" cap="none" spc="0" normalizeH="0" baseline="30000" noProof="0" dirty="0">
                    <a:ln>
                      <a:noFill/>
                    </a:ln>
                    <a:solidFill>
                      <a:srgbClr val="F0414B"/>
                    </a:solidFill>
                    <a:effectLst/>
                    <a:uLnTx/>
                    <a:uFillTx/>
                    <a:latin typeface="Arial" panose="020B0604020202020204" pitchFamily="34" charset="0"/>
                    <a:ea typeface="+mn-ea"/>
                    <a:cs typeface="+mn-cs"/>
                  </a:rPr>
                  <a:t>3</a:t>
                </a:r>
                <a:endParaRPr kumimoji="0" lang="en-GB" sz="900" b="1" i="0" u="none" strike="noStrike" kern="1200" cap="none" spc="0" normalizeH="0" baseline="30000" noProof="0" dirty="0">
                  <a:ln>
                    <a:noFill/>
                  </a:ln>
                  <a:solidFill>
                    <a:srgbClr val="F0414B"/>
                  </a:solidFill>
                  <a:effectLst/>
                  <a:uLnTx/>
                  <a:uFillTx/>
                  <a:latin typeface="Arial" panose="020B0604020202020204" pitchFamily="34" charset="0"/>
                  <a:ea typeface="+mn-ea"/>
                  <a:cs typeface="+mn-cs"/>
                </a:endParaRPr>
              </a:p>
            </p:txBody>
          </p:sp>
          <p:sp>
            <p:nvSpPr>
              <p:cNvPr id="15" name="Rounded Rectangle 8">
                <a:extLst>
                  <a:ext uri="{FF2B5EF4-FFF2-40B4-BE49-F238E27FC236}">
                    <a16:creationId xmlns:a16="http://schemas.microsoft.com/office/drawing/2014/main" id="{109AED9E-589B-4C1B-B7BB-665F90315E69}"/>
                  </a:ext>
                </a:extLst>
              </p:cNvPr>
              <p:cNvSpPr>
                <a:spLocks/>
              </p:cNvSpPr>
              <p:nvPr/>
            </p:nvSpPr>
            <p:spPr>
              <a:xfrm>
                <a:off x="1529164" y="1901501"/>
                <a:ext cx="4297027" cy="1477264"/>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b" anchorCtr="0">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1" indent="0" algn="ctr" defTabSz="457189" rtl="0" eaLnBrk="1" fontAlgn="auto" latinLnBrk="0" hangingPunct="1">
                  <a:lnSpc>
                    <a:spcPct val="100000"/>
                  </a:lnSpc>
                  <a:spcBef>
                    <a:spcPts val="0"/>
                  </a:spcBef>
                  <a:spcAft>
                    <a:spcPts val="900"/>
                  </a:spcAft>
                  <a:buClrTx/>
                  <a:buSzTx/>
                  <a:buFontTx/>
                  <a:buNone/>
                  <a:tabLst/>
                  <a:defRPr/>
                </a:pPr>
                <a:r>
                  <a:rPr kumimoji="0" lang="en-GB" sz="1200" b="1" i="0" u="none" strike="noStrike" kern="1200" cap="none" spc="0" normalizeH="0" baseline="0" noProof="0" dirty="0">
                    <a:ln>
                      <a:noFill/>
                    </a:ln>
                    <a:solidFill>
                      <a:srgbClr val="6482C3"/>
                    </a:solidFill>
                    <a:effectLst/>
                    <a:uLnTx/>
                    <a:uFillTx/>
                    <a:latin typeface="Gill Sans MT" panose="020B0502020104020203" pitchFamily="34" charset="0"/>
                  </a:rPr>
                  <a:t>Glomerular filtration rate:</a:t>
                </a:r>
                <a:br>
                  <a:rPr kumimoji="0" lang="en-GB" sz="1200" b="1" i="0" u="none" strike="noStrike" kern="1200" cap="none" spc="0" normalizeH="0" baseline="0" noProof="0" dirty="0">
                    <a:ln>
                      <a:noFill/>
                    </a:ln>
                    <a:solidFill>
                      <a:srgbClr val="6482C3"/>
                    </a:solidFill>
                    <a:effectLst/>
                    <a:uLnTx/>
                    <a:uFillTx/>
                    <a:latin typeface="Gill Sans MT" panose="020B0502020104020203" pitchFamily="34" charset="0"/>
                  </a:rPr>
                </a:br>
                <a:r>
                  <a:rPr kumimoji="0" lang="en-GB" sz="1200" b="0" i="0" u="none" strike="noStrike" kern="1200" cap="none" spc="0" normalizeH="0" baseline="0" noProof="0" dirty="0">
                    <a:ln>
                      <a:noFill/>
                    </a:ln>
                    <a:solidFill>
                      <a:srgbClr val="5A5A5A"/>
                    </a:solidFill>
                    <a:effectLst/>
                    <a:uLnTx/>
                    <a:uFillTx/>
                    <a:latin typeface="Gill Sans MT" panose="020B0502020104020203" pitchFamily="34" charset="0"/>
                  </a:rPr>
                  <a:t>flow rate of filtered fluid throughout the kidney</a:t>
                </a:r>
                <a:r>
                  <a:rPr kumimoji="0" lang="en-US" sz="1200" b="0" i="0" u="none" strike="noStrike" kern="1200" cap="none" spc="0" normalizeH="0" baseline="0" noProof="0" dirty="0">
                    <a:ln>
                      <a:noFill/>
                    </a:ln>
                    <a:solidFill>
                      <a:srgbClr val="5A5A5A"/>
                    </a:solidFill>
                    <a:effectLst/>
                    <a:uLnTx/>
                    <a:uFillTx/>
                    <a:latin typeface="Gill Sans MT" panose="020B0502020104020203" pitchFamily="34" charset="0"/>
                  </a:rPr>
                  <a:t> and a </a:t>
                </a:r>
                <a:r>
                  <a:rPr kumimoji="0" lang="en-US" sz="1200" b="1" i="0" u="none" strike="noStrike" kern="1200" cap="none" spc="0" normalizeH="0" baseline="0" noProof="0" dirty="0">
                    <a:ln>
                      <a:noFill/>
                    </a:ln>
                    <a:solidFill>
                      <a:srgbClr val="6482C3"/>
                    </a:solidFill>
                    <a:effectLst/>
                    <a:uLnTx/>
                    <a:uFillTx/>
                    <a:latin typeface="Gill Sans MT" panose="020B0502020104020203" pitchFamily="34" charset="0"/>
                  </a:rPr>
                  <a:t>m</a:t>
                </a:r>
                <a:r>
                  <a:rPr kumimoji="0" lang="en-GB" sz="1200" b="1" i="0" u="none" strike="noStrike" kern="1200" cap="none" spc="0" normalizeH="0" baseline="0" noProof="0" dirty="0">
                    <a:ln>
                      <a:noFill/>
                    </a:ln>
                    <a:solidFill>
                      <a:srgbClr val="6482C3"/>
                    </a:solidFill>
                    <a:effectLst/>
                    <a:uLnTx/>
                    <a:uFillTx/>
                    <a:latin typeface="Gill Sans MT" panose="020B0502020104020203" pitchFamily="34" charset="0"/>
                  </a:rPr>
                  <a:t>easure of kidney function</a:t>
                </a:r>
                <a:r>
                  <a:rPr kumimoji="0" lang="en-GB" sz="1200" b="1" i="0" u="none" strike="noStrike" kern="1200" cap="none" spc="0" normalizeH="0" baseline="30000" noProof="0" dirty="0">
                    <a:ln>
                      <a:noFill/>
                    </a:ln>
                    <a:solidFill>
                      <a:srgbClr val="6482C3"/>
                    </a:solidFill>
                    <a:effectLst/>
                    <a:uLnTx/>
                    <a:uFillTx/>
                    <a:latin typeface="Gill Sans MT" panose="020B0502020104020203" pitchFamily="34" charset="0"/>
                  </a:rPr>
                  <a:t>2</a:t>
                </a:r>
                <a:endParaRPr kumimoji="0" lang="en-GB" sz="1200" b="1" i="0" u="none" strike="noStrike" kern="1200" cap="none" spc="0" normalizeH="0" baseline="0" noProof="0" dirty="0">
                  <a:ln>
                    <a:noFill/>
                  </a:ln>
                  <a:solidFill>
                    <a:srgbClr val="6482C3"/>
                  </a:solidFill>
                  <a:effectLst/>
                  <a:uLnTx/>
                  <a:uFillTx/>
                  <a:latin typeface="Gill Sans MT" panose="020B0502020104020203" pitchFamily="34" charset="0"/>
                </a:endParaRPr>
              </a:p>
            </p:txBody>
          </p:sp>
          <p:pic>
            <p:nvPicPr>
              <p:cNvPr id="16" name="Picture 15">
                <a:extLst>
                  <a:ext uri="{FF2B5EF4-FFF2-40B4-BE49-F238E27FC236}">
                    <a16:creationId xmlns:a16="http://schemas.microsoft.com/office/drawing/2014/main" id="{F5B006D1-28B6-4D9A-94A3-7CD4012DE3A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7011" y="1103485"/>
                <a:ext cx="1001334" cy="1001334"/>
              </a:xfrm>
              <a:prstGeom prst="rect">
                <a:avLst/>
              </a:prstGeom>
              <a:effectLst/>
            </p:spPr>
          </p:pic>
          <p:pic>
            <p:nvPicPr>
              <p:cNvPr id="17" name="Picture 16">
                <a:extLst>
                  <a:ext uri="{FF2B5EF4-FFF2-40B4-BE49-F238E27FC236}">
                    <a16:creationId xmlns:a16="http://schemas.microsoft.com/office/drawing/2014/main" id="{AE2BC62D-B1DD-4543-AE52-14DA787C556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34058" y="1101844"/>
                <a:ext cx="1001708" cy="1001709"/>
              </a:xfrm>
              <a:prstGeom prst="rect">
                <a:avLst/>
              </a:prstGeom>
              <a:effectLst/>
            </p:spPr>
          </p:pic>
        </p:grpSp>
        <p:sp>
          <p:nvSpPr>
            <p:cNvPr id="24" name="Rectangle: Rounded Corners 23">
              <a:extLst>
                <a:ext uri="{FF2B5EF4-FFF2-40B4-BE49-F238E27FC236}">
                  <a16:creationId xmlns:a16="http://schemas.microsoft.com/office/drawing/2014/main" id="{AE9E3616-945E-239C-6134-531F2D50FFD6}"/>
                </a:ext>
              </a:extLst>
            </p:cNvPr>
            <p:cNvSpPr/>
            <p:nvPr/>
          </p:nvSpPr>
          <p:spPr>
            <a:xfrm>
              <a:off x="2374188" y="3578123"/>
              <a:ext cx="7921986" cy="2349865"/>
            </a:xfrm>
            <a:prstGeom prst="roundRect">
              <a:avLst>
                <a:gd name="adj" fmla="val 10067"/>
              </a:avLst>
            </a:prstGeom>
            <a:noFill/>
            <a:ln w="28575">
              <a:solidFill>
                <a:srgbClr val="00B2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srgbClr val="5A5A5A"/>
                </a:solidFill>
                <a:effectLst/>
                <a:uLnTx/>
                <a:uFillTx/>
                <a:latin typeface="Arial"/>
                <a:ea typeface="+mn-ea"/>
                <a:cs typeface="+mn-cs"/>
              </a:endParaRPr>
            </a:p>
          </p:txBody>
        </p:sp>
        <p:sp>
          <p:nvSpPr>
            <p:cNvPr id="22" name="TextBox 21">
              <a:extLst>
                <a:ext uri="{FF2B5EF4-FFF2-40B4-BE49-F238E27FC236}">
                  <a16:creationId xmlns:a16="http://schemas.microsoft.com/office/drawing/2014/main" id="{9D16EF91-8304-17C8-A3FE-CEDAEDF932FD}"/>
                </a:ext>
              </a:extLst>
            </p:cNvPr>
            <p:cNvSpPr txBox="1"/>
            <p:nvPr/>
          </p:nvSpPr>
          <p:spPr>
            <a:xfrm>
              <a:off x="3448845" y="3404702"/>
              <a:ext cx="5772672" cy="400109"/>
            </a:xfrm>
            <a:prstGeom prst="rect">
              <a:avLst/>
            </a:prstGeom>
            <a:solidFill>
              <a:srgbClr val="00B2A9"/>
            </a:solidFill>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Gill Sans MT" panose="020B0502020104020203" pitchFamily="34" charset="0"/>
                  <a:ea typeface="MS PGothic" charset="0"/>
                </a:rPr>
                <a:t>Dual assessment of eGFR and albuminuria</a:t>
              </a:r>
              <a:r>
                <a:rPr kumimoji="0" lang="en-US" sz="1350" b="1" i="0" u="none" strike="noStrike" kern="1200" cap="none" spc="0" normalizeH="0" baseline="30000" noProof="0" dirty="0">
                  <a:ln>
                    <a:noFill/>
                  </a:ln>
                  <a:solidFill>
                    <a:srgbClr val="FFFFFF"/>
                  </a:solidFill>
                  <a:effectLst/>
                  <a:uLnTx/>
                  <a:uFillTx/>
                  <a:latin typeface="Gill Sans MT" panose="020B0502020104020203" pitchFamily="34" charset="0"/>
                  <a:ea typeface="MS PGothic" charset="0"/>
                </a:rPr>
                <a:t>2,3</a:t>
              </a:r>
              <a:endParaRPr kumimoji="0" lang="en-GB" sz="1350" b="1" i="0" u="none" strike="noStrike" kern="1200" cap="none" spc="0" normalizeH="0" baseline="30000" noProof="0" dirty="0">
                <a:ln>
                  <a:noFill/>
                </a:ln>
                <a:solidFill>
                  <a:srgbClr val="FFFFFF"/>
                </a:solidFill>
                <a:effectLst/>
                <a:uLnTx/>
                <a:uFillTx/>
                <a:latin typeface="Gill Sans MT" panose="020B0502020104020203" pitchFamily="34" charset="0"/>
                <a:ea typeface="MS PGothic" charset="0"/>
              </a:endParaRPr>
            </a:p>
          </p:txBody>
        </p:sp>
      </p:grpSp>
      <p:sp>
        <p:nvSpPr>
          <p:cNvPr id="5" name="Footer Placeholder 2">
            <a:extLst>
              <a:ext uri="{FF2B5EF4-FFF2-40B4-BE49-F238E27FC236}">
                <a16:creationId xmlns:a16="http://schemas.microsoft.com/office/drawing/2014/main" id="{AD0C870E-99F9-072A-A2AC-900664D41CD6}"/>
              </a:ext>
            </a:extLst>
          </p:cNvPr>
          <p:cNvSpPr txBox="1">
            <a:spLocks/>
          </p:cNvSpPr>
          <p:nvPr/>
        </p:nvSpPr>
        <p:spPr>
          <a:xfrm>
            <a:off x="457200" y="4761213"/>
            <a:ext cx="5693569" cy="363600"/>
          </a:xfrm>
          <a:prstGeom prst="rect">
            <a:avLst/>
          </a:prstGeom>
        </p:spPr>
        <p:txBody>
          <a:bodyPr vert="horz" lIns="0" tIns="0" rIns="0" bIns="0" rtlCol="0" anchor="b" anchorCtr="0"/>
          <a:lstStyle>
            <a:defPPr>
              <a:defRPr lang="en-US"/>
            </a:defPPr>
            <a:lvl1pPr marL="0" algn="l" defTabSz="457189" rtl="0" eaLnBrk="1" latinLnBrk="0" hangingPunct="1">
              <a:defRPr sz="825"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GB" sz="900" dirty="0">
                <a:solidFill>
                  <a:srgbClr val="5A5A5A"/>
                </a:solidFill>
                <a:latin typeface="Gill Sans MT" panose="020B0502020104020203" pitchFamily="34" charset="0"/>
              </a:rPr>
              <a:t>CKD, chronic kidney disease; eGFR, estimated glomerular filtration rate; UACR, urine albumin-to-creatinine ratio. 1. American Diabetes Association. </a:t>
            </a:r>
            <a:r>
              <a:rPr lang="en-GB" sz="900" i="1" dirty="0">
                <a:solidFill>
                  <a:srgbClr val="5A5A5A"/>
                </a:solidFill>
                <a:latin typeface="Gill Sans MT" panose="020B0502020104020203" pitchFamily="34" charset="0"/>
              </a:rPr>
              <a:t>Diabetes Care </a:t>
            </a:r>
            <a:r>
              <a:rPr lang="en-GB" sz="900" dirty="0">
                <a:solidFill>
                  <a:srgbClr val="5A5A5A"/>
                </a:solidFill>
                <a:latin typeface="Gill Sans MT" panose="020B0502020104020203" pitchFamily="34" charset="0"/>
              </a:rPr>
              <a:t>2022;45:S1; 2. Kidney Disease: Improving Global Outcomes (KDIGO) CKD Work Group. </a:t>
            </a:r>
            <a:r>
              <a:rPr lang="en-GB" sz="900" i="1" dirty="0">
                <a:solidFill>
                  <a:srgbClr val="5A5A5A"/>
                </a:solidFill>
                <a:latin typeface="Gill Sans MT" panose="020B0502020104020203" pitchFamily="34" charset="0"/>
              </a:rPr>
              <a:t>Kidney Int </a:t>
            </a:r>
            <a:r>
              <a:rPr lang="en-GB" sz="900" i="1" dirty="0" err="1">
                <a:solidFill>
                  <a:srgbClr val="5A5A5A"/>
                </a:solidFill>
                <a:latin typeface="Gill Sans MT" panose="020B0502020104020203" pitchFamily="34" charset="0"/>
              </a:rPr>
              <a:t>Suppl</a:t>
            </a:r>
            <a:r>
              <a:rPr lang="en-GB" sz="900" i="1" dirty="0">
                <a:solidFill>
                  <a:srgbClr val="5A5A5A"/>
                </a:solidFill>
                <a:latin typeface="Gill Sans MT" panose="020B0502020104020203" pitchFamily="34" charset="0"/>
              </a:rPr>
              <a:t> </a:t>
            </a:r>
            <a:r>
              <a:rPr lang="en-GB" sz="900" dirty="0">
                <a:solidFill>
                  <a:srgbClr val="5A5A5A"/>
                </a:solidFill>
                <a:latin typeface="Gill Sans MT" panose="020B0502020104020203" pitchFamily="34" charset="0"/>
              </a:rPr>
              <a:t>2013;3:1; 3. </a:t>
            </a:r>
            <a:r>
              <a:rPr lang="en-GB" sz="900" dirty="0" err="1">
                <a:solidFill>
                  <a:srgbClr val="5A5A5A"/>
                </a:solidFill>
                <a:latin typeface="Gill Sans MT" panose="020B0502020104020203" pitchFamily="34" charset="0"/>
              </a:rPr>
              <a:t>Shlipak</a:t>
            </a:r>
            <a:r>
              <a:rPr lang="en-GB" sz="900" dirty="0">
                <a:solidFill>
                  <a:srgbClr val="5A5A5A"/>
                </a:solidFill>
                <a:latin typeface="Gill Sans MT" panose="020B0502020104020203" pitchFamily="34" charset="0"/>
              </a:rPr>
              <a:t> MG </a:t>
            </a:r>
            <a:r>
              <a:rPr lang="en-GB" sz="900" i="1" dirty="0">
                <a:solidFill>
                  <a:srgbClr val="5A5A5A"/>
                </a:solidFill>
                <a:latin typeface="Gill Sans MT" panose="020B0502020104020203" pitchFamily="34" charset="0"/>
              </a:rPr>
              <a:t>et al. Kidney International </a:t>
            </a:r>
            <a:r>
              <a:rPr lang="en-GB" sz="900" dirty="0">
                <a:solidFill>
                  <a:srgbClr val="5A5A5A"/>
                </a:solidFill>
                <a:latin typeface="Gill Sans MT" panose="020B0502020104020203" pitchFamily="34" charset="0"/>
              </a:rPr>
              <a:t>2021;99:34</a:t>
            </a:r>
          </a:p>
        </p:txBody>
      </p:sp>
    </p:spTree>
    <p:extLst>
      <p:ext uri="{BB962C8B-B14F-4D97-AF65-F5344CB8AC3E}">
        <p14:creationId xmlns:p14="http://schemas.microsoft.com/office/powerpoint/2010/main" val="3080025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2E8836-357E-4B87-953F-1ED05373D680}"/>
              </a:ext>
            </a:extLst>
          </p:cNvPr>
          <p:cNvSpPr>
            <a:spLocks noGrp="1"/>
          </p:cNvSpPr>
          <p:nvPr>
            <p:ph idx="1"/>
          </p:nvPr>
        </p:nvSpPr>
        <p:spPr>
          <a:xfrm>
            <a:off x="459997" y="4702378"/>
            <a:ext cx="6086475" cy="546884"/>
          </a:xfrm>
        </p:spPr>
        <p:txBody>
          <a:bodyPr/>
          <a:lstStyle/>
          <a:p>
            <a:r>
              <a:rPr lang="en-GB" sz="900" b="0" dirty="0" err="1"/>
              <a:t>Perkovic</a:t>
            </a:r>
            <a:r>
              <a:rPr lang="en-GB" sz="900" b="0" dirty="0"/>
              <a:t> V et al. </a:t>
            </a:r>
            <a:r>
              <a:rPr lang="en-GB" sz="900" b="0" i="1" dirty="0"/>
              <a:t>Nephrol Dial Transplant </a:t>
            </a:r>
            <a:r>
              <a:rPr lang="en-GB" sz="900" b="0" dirty="0"/>
              <a:t>(2019) 1–9, Neal B et al</a:t>
            </a:r>
            <a:r>
              <a:rPr lang="en-GB" sz="900" b="0" i="1" dirty="0"/>
              <a:t>. N Engl J Med </a:t>
            </a:r>
            <a:r>
              <a:rPr lang="en-GB" sz="900" b="0" dirty="0"/>
              <a:t>2017;377:644-657; </a:t>
            </a:r>
            <a:r>
              <a:rPr lang="en-GB" sz="900" b="0" baseline="30000" dirty="0"/>
              <a:t>3</a:t>
            </a:r>
            <a:r>
              <a:rPr lang="en-GB" sz="900" b="0" dirty="0"/>
              <a:t>Wiviott SD et al. </a:t>
            </a:r>
            <a:r>
              <a:rPr lang="en-GB" sz="900" b="0" i="1" dirty="0"/>
              <a:t>N Engl J Med </a:t>
            </a:r>
            <a:r>
              <a:rPr lang="en-GB" sz="900" b="0" dirty="0"/>
              <a:t>2019;380:347-357.</a:t>
            </a:r>
            <a:r>
              <a:rPr lang="en-GB" sz="900" b="0" baseline="30000" dirty="0">
                <a:solidFill>
                  <a:schemeClr val="tx1"/>
                </a:solidFill>
              </a:rPr>
              <a:t> 4</a:t>
            </a:r>
            <a:r>
              <a:rPr lang="en-GB" sz="900" b="0" dirty="0">
                <a:solidFill>
                  <a:schemeClr val="tx1"/>
                </a:solidFill>
              </a:rPr>
              <a:t>Cherney et al. Diabetologia 2021</a:t>
            </a:r>
            <a:endParaRPr lang="en-GB" sz="900" b="0" dirty="0"/>
          </a:p>
        </p:txBody>
      </p:sp>
      <p:sp>
        <p:nvSpPr>
          <p:cNvPr id="27" name="Title 5">
            <a:extLst>
              <a:ext uri="{FF2B5EF4-FFF2-40B4-BE49-F238E27FC236}">
                <a16:creationId xmlns:a16="http://schemas.microsoft.com/office/drawing/2014/main" id="{64CDDDAA-79C3-49E9-A21B-B16BD61E82C2}"/>
              </a:ext>
            </a:extLst>
          </p:cNvPr>
          <p:cNvSpPr>
            <a:spLocks noGrp="1"/>
          </p:cNvSpPr>
          <p:nvPr>
            <p:ph type="title"/>
          </p:nvPr>
        </p:nvSpPr>
        <p:spPr>
          <a:xfrm>
            <a:off x="-1" y="0"/>
            <a:ext cx="8415337" cy="903170"/>
          </a:xfrm>
        </p:spPr>
        <p:txBody>
          <a:bodyPr>
            <a:normAutofit fontScale="90000"/>
          </a:bodyPr>
          <a:lstStyle/>
          <a:p>
            <a:r>
              <a:rPr lang="en-US" sz="2400" b="1" dirty="0">
                <a:solidFill>
                  <a:schemeClr val="tx1"/>
                </a:solidFill>
              </a:rPr>
              <a:t>Kidney outcomes using generally consistent definitions</a:t>
            </a:r>
            <a:r>
              <a:rPr lang="en-GB" sz="2400" b="1" dirty="0">
                <a:solidFill>
                  <a:schemeClr val="tx1"/>
                </a:solidFill>
              </a:rPr>
              <a:t>: </a:t>
            </a:r>
            <a:br>
              <a:rPr lang="en-GB" sz="2400" b="1" dirty="0">
                <a:solidFill>
                  <a:schemeClr val="tx1"/>
                </a:solidFill>
              </a:rPr>
            </a:br>
            <a:r>
              <a:rPr lang="en-GB" sz="2400" b="1" dirty="0">
                <a:solidFill>
                  <a:schemeClr val="tx1"/>
                </a:solidFill>
              </a:rPr>
              <a:t>Sustained </a:t>
            </a:r>
            <a:r>
              <a:rPr lang="en-US" sz="2400" b="1" dirty="0">
                <a:solidFill>
                  <a:schemeClr val="tx1"/>
                </a:solidFill>
              </a:rPr>
              <a:t>≥</a:t>
            </a:r>
            <a:r>
              <a:rPr lang="en-GB" sz="2400" b="1" dirty="0">
                <a:solidFill>
                  <a:schemeClr val="tx1"/>
                </a:solidFill>
              </a:rPr>
              <a:t>40% decline in eGFR, ESKD or renal death</a:t>
            </a:r>
          </a:p>
        </p:txBody>
      </p:sp>
      <p:sp>
        <p:nvSpPr>
          <p:cNvPr id="3" name="Slide Number Placeholder 2">
            <a:extLst>
              <a:ext uri="{FF2B5EF4-FFF2-40B4-BE49-F238E27FC236}">
                <a16:creationId xmlns:a16="http://schemas.microsoft.com/office/drawing/2014/main" id="{97B8AFE1-B9B1-431A-96D9-8583C6AAAAA9}"/>
              </a:ext>
            </a:extLst>
          </p:cNvPr>
          <p:cNvSpPr>
            <a:spLocks noGrp="1"/>
          </p:cNvSpPr>
          <p:nvPr>
            <p:ph type="sldNum" sz="quarter" idx="4294967295"/>
          </p:nvPr>
        </p:nvSpPr>
        <p:spPr>
          <a:xfrm>
            <a:off x="0" y="0"/>
            <a:ext cx="0" cy="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prstClr val="black">
                  <a:lumMod val="65000"/>
                  <a:lumOff val="35000"/>
                </a:prstClr>
              </a:solidFill>
              <a:effectLst/>
              <a:uLnTx/>
              <a:uFillTx/>
              <a:latin typeface="Gill Sans MT" panose="020B0502020104020203" pitchFamily="34" charset="0"/>
              <a:ea typeface="MS PGothic" charset="0"/>
            </a:endParaRPr>
          </a:p>
        </p:txBody>
      </p:sp>
      <p:sp>
        <p:nvSpPr>
          <p:cNvPr id="9" name="Rectangle: Rounded Corners 8">
            <a:extLst>
              <a:ext uri="{FF2B5EF4-FFF2-40B4-BE49-F238E27FC236}">
                <a16:creationId xmlns:a16="http://schemas.microsoft.com/office/drawing/2014/main" id="{B36E40EF-5715-4F0F-9BDF-E70397A0F712}"/>
              </a:ext>
            </a:extLst>
          </p:cNvPr>
          <p:cNvSpPr/>
          <p:nvPr/>
        </p:nvSpPr>
        <p:spPr>
          <a:xfrm>
            <a:off x="3222961" y="903170"/>
            <a:ext cx="2998145" cy="355118"/>
          </a:xfrm>
          <a:prstGeom prst="roundRect">
            <a:avLst/>
          </a:prstGeom>
          <a:solidFill>
            <a:srgbClr val="00B2A9"/>
          </a:solidFill>
          <a:ln>
            <a:solidFill>
              <a:srgbClr val="00B2A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pitchFamily="34" charset="0"/>
              </a:rPr>
              <a:t>Kidney composite outcomes</a:t>
            </a:r>
          </a:p>
        </p:txBody>
      </p:sp>
      <p:grpSp>
        <p:nvGrpSpPr>
          <p:cNvPr id="7" name="Group 6">
            <a:extLst>
              <a:ext uri="{FF2B5EF4-FFF2-40B4-BE49-F238E27FC236}">
                <a16:creationId xmlns:a16="http://schemas.microsoft.com/office/drawing/2014/main" id="{06A61A15-806C-46BE-AFED-4A90EAEFD9E5}"/>
              </a:ext>
            </a:extLst>
          </p:cNvPr>
          <p:cNvGrpSpPr/>
          <p:nvPr/>
        </p:nvGrpSpPr>
        <p:grpSpPr>
          <a:xfrm>
            <a:off x="706620" y="1392404"/>
            <a:ext cx="7620237" cy="715089"/>
            <a:chOff x="1130549" y="1906435"/>
            <a:chExt cx="10613270" cy="904452"/>
          </a:xfrm>
        </p:grpSpPr>
        <p:sp>
          <p:nvSpPr>
            <p:cNvPr id="20" name="TextBox 19">
              <a:extLst>
                <a:ext uri="{FF2B5EF4-FFF2-40B4-BE49-F238E27FC236}">
                  <a16:creationId xmlns:a16="http://schemas.microsoft.com/office/drawing/2014/main" id="{07083405-01C9-4AC7-9E18-FD600428FA59}"/>
                </a:ext>
              </a:extLst>
            </p:cNvPr>
            <p:cNvSpPr txBox="1"/>
            <p:nvPr/>
          </p:nvSpPr>
          <p:spPr>
            <a:xfrm>
              <a:off x="4086098" y="1906435"/>
              <a:ext cx="5343348" cy="904452"/>
            </a:xfrm>
            <a:prstGeom prst="roundRect">
              <a:avLst/>
            </a:prstGeom>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Sustained ≥40% reduction in eGFR, renal-replacement therapy (dialysis or transplantation), or death from renal causes</a:t>
              </a:r>
            </a:p>
          </p:txBody>
        </p:sp>
        <p:sp>
          <p:nvSpPr>
            <p:cNvPr id="15" name="Rectangle: Rounded Corners 14">
              <a:extLst>
                <a:ext uri="{FF2B5EF4-FFF2-40B4-BE49-F238E27FC236}">
                  <a16:creationId xmlns:a16="http://schemas.microsoft.com/office/drawing/2014/main" id="{75F0F62F-4FC7-46E4-93FE-C114B45C44F1}"/>
                </a:ext>
              </a:extLst>
            </p:cNvPr>
            <p:cNvSpPr/>
            <p:nvPr/>
          </p:nvSpPr>
          <p:spPr>
            <a:xfrm>
              <a:off x="1130549" y="1964782"/>
              <a:ext cx="2593812" cy="730556"/>
            </a:xfrm>
            <a:prstGeom prst="roundRect">
              <a:avLst/>
            </a:prstGeom>
            <a:solidFill>
              <a:schemeClr val="bg1">
                <a:lumMod val="95000"/>
              </a:schemeClr>
            </a:solidFill>
            <a:ln w="6350" cap="flat" cmpd="sng" algn="ctr">
              <a:solidFill>
                <a:srgbClr val="00B2A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3" normalizeH="0" baseline="0" noProof="0" dirty="0">
                  <a:ln>
                    <a:noFill/>
                  </a:ln>
                  <a:solidFill>
                    <a:prstClr val="black"/>
                  </a:solidFill>
                  <a:effectLst/>
                  <a:uLnTx/>
                  <a:uFillTx/>
                  <a:latin typeface="Gill Sans MT" panose="020B0502020104020203" pitchFamily="34" charset="0"/>
                  <a:cs typeface="Calibri" panose="020F0502020204030204" pitchFamily="34" charset="0"/>
                </a:rPr>
                <a:t>EMPA-REG OUTCOME</a:t>
              </a:r>
              <a:r>
                <a:rPr kumimoji="0" lang="en-US" sz="1600" b="1" i="0" u="none" strike="noStrike" kern="600" cap="none" spc="23" normalizeH="0" baseline="30000" noProof="0" dirty="0">
                  <a:ln>
                    <a:noFill/>
                  </a:ln>
                  <a:solidFill>
                    <a:prstClr val="black"/>
                  </a:solidFill>
                  <a:effectLst/>
                  <a:uLnTx/>
                  <a:uFillTx/>
                  <a:latin typeface="Gill Sans MT" panose="020B0502020104020203" pitchFamily="34" charset="0"/>
                  <a:cs typeface="Calibri" panose="020F0502020204030204" pitchFamily="34" charset="0"/>
                </a:rPr>
                <a:t>1</a:t>
              </a:r>
            </a:p>
          </p:txBody>
        </p:sp>
        <p:sp>
          <p:nvSpPr>
            <p:cNvPr id="14" name="TextBox 13">
              <a:extLst>
                <a:ext uri="{FF2B5EF4-FFF2-40B4-BE49-F238E27FC236}">
                  <a16:creationId xmlns:a16="http://schemas.microsoft.com/office/drawing/2014/main" id="{08069AF6-5F57-49F2-9DD8-0B6842FEF322}"/>
                </a:ext>
              </a:extLst>
            </p:cNvPr>
            <p:cNvSpPr txBox="1"/>
            <p:nvPr/>
          </p:nvSpPr>
          <p:spPr>
            <a:xfrm>
              <a:off x="9726303" y="1906435"/>
              <a:ext cx="2017516" cy="732176"/>
            </a:xfrm>
            <a:prstGeom prst="roundRect">
              <a:avLst/>
            </a:prstGeom>
            <a:solidFill>
              <a:schemeClr val="accent2">
                <a:lumMod val="40000"/>
                <a:lumOff val="60000"/>
              </a:schemeClr>
            </a:solidFill>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rPr>
                <a:t>0.55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rPr>
                <a:t>(0.41, 0.73)</a:t>
              </a:r>
            </a:p>
          </p:txBody>
        </p:sp>
      </p:grpSp>
      <p:grpSp>
        <p:nvGrpSpPr>
          <p:cNvPr id="6" name="Group 5">
            <a:extLst>
              <a:ext uri="{FF2B5EF4-FFF2-40B4-BE49-F238E27FC236}">
                <a16:creationId xmlns:a16="http://schemas.microsoft.com/office/drawing/2014/main" id="{AD0944ED-F9DC-48E1-8802-79027A92472D}"/>
              </a:ext>
            </a:extLst>
          </p:cNvPr>
          <p:cNvGrpSpPr/>
          <p:nvPr/>
        </p:nvGrpSpPr>
        <p:grpSpPr>
          <a:xfrm>
            <a:off x="719469" y="2171132"/>
            <a:ext cx="7604581" cy="715256"/>
            <a:chOff x="1154930" y="3095273"/>
            <a:chExt cx="10632686" cy="1003126"/>
          </a:xfrm>
        </p:grpSpPr>
        <p:sp>
          <p:nvSpPr>
            <p:cNvPr id="19" name="TextBox 18">
              <a:extLst>
                <a:ext uri="{FF2B5EF4-FFF2-40B4-BE49-F238E27FC236}">
                  <a16:creationId xmlns:a16="http://schemas.microsoft.com/office/drawing/2014/main" id="{98BA68E3-2DBD-4859-AE3F-34C1DF9C69E9}"/>
                </a:ext>
              </a:extLst>
            </p:cNvPr>
            <p:cNvSpPr txBox="1"/>
            <p:nvPr/>
          </p:nvSpPr>
          <p:spPr>
            <a:xfrm>
              <a:off x="4086099" y="3095507"/>
              <a:ext cx="5343348" cy="1002892"/>
            </a:xfrm>
            <a:prstGeom prst="roundRect">
              <a:avLst/>
            </a:prstGeom>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Sustained ≥40% reduction in eGFR, renal-replacement therapy (dialysis or transplantation), or death from renal causes</a:t>
              </a:r>
            </a:p>
          </p:txBody>
        </p:sp>
        <p:sp>
          <p:nvSpPr>
            <p:cNvPr id="16" name="Rectangle: Rounded Corners 15">
              <a:extLst>
                <a:ext uri="{FF2B5EF4-FFF2-40B4-BE49-F238E27FC236}">
                  <a16:creationId xmlns:a16="http://schemas.microsoft.com/office/drawing/2014/main" id="{1C684E4E-1966-429B-BEF6-1971879CD637}"/>
                </a:ext>
              </a:extLst>
            </p:cNvPr>
            <p:cNvSpPr/>
            <p:nvPr/>
          </p:nvSpPr>
          <p:spPr>
            <a:xfrm>
              <a:off x="1154930" y="3167854"/>
              <a:ext cx="2603907" cy="808757"/>
            </a:xfrm>
            <a:prstGeom prst="roundRect">
              <a:avLst/>
            </a:prstGeom>
            <a:solidFill>
              <a:schemeClr val="bg1">
                <a:lumMod val="95000"/>
              </a:schemeClr>
            </a:solidFill>
            <a:ln w="6350" cap="flat" cmpd="sng" algn="ctr">
              <a:solidFill>
                <a:srgbClr val="00B2A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600" cap="none" spc="23" normalizeH="0" baseline="0" noProof="0" dirty="0">
                <a:ln>
                  <a:noFill/>
                </a:ln>
                <a:solidFill>
                  <a:prstClr val="black"/>
                </a:solidFill>
                <a:effectLst/>
                <a:uLnTx/>
                <a:uFillTx/>
                <a:latin typeface="Gill Sans MT" panose="020B0502020104020203" pitchFamily="34" charset="0"/>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3" normalizeH="0" baseline="0" noProof="0" dirty="0">
                  <a:ln>
                    <a:noFill/>
                  </a:ln>
                  <a:solidFill>
                    <a:prstClr val="black"/>
                  </a:solidFill>
                  <a:effectLst/>
                  <a:uLnTx/>
                  <a:uFillTx/>
                  <a:latin typeface="Gill Sans MT" panose="020B0502020104020203" pitchFamily="34" charset="0"/>
                  <a:cs typeface="Calibri" panose="020F0502020204030204" pitchFamily="34" charset="0"/>
                </a:rPr>
                <a:t>CANVAS Program</a:t>
              </a:r>
              <a:r>
                <a:rPr kumimoji="0" lang="en-US" sz="1600" b="1" i="0" u="none" strike="noStrike" kern="600" cap="none" spc="23" normalizeH="0" baseline="30000" noProof="0" dirty="0">
                  <a:ln>
                    <a:noFill/>
                  </a:ln>
                  <a:solidFill>
                    <a:prstClr val="black"/>
                  </a:solidFill>
                  <a:effectLst/>
                  <a:uLnTx/>
                  <a:uFillTx/>
                  <a:latin typeface="Gill Sans MT" panose="020B0502020104020203" pitchFamily="34" charset="0"/>
                  <a:cs typeface="Calibri" panose="020F0502020204030204" pitchFamily="34" charset="0"/>
                </a:rPr>
                <a:t>2</a:t>
              </a:r>
              <a:endParaRPr kumimoji="0" lang="en-US" sz="1600" b="0" i="0" u="none" strike="noStrike" kern="600" cap="none" spc="23" normalizeH="0" baseline="0" noProof="0" dirty="0">
                <a:ln>
                  <a:noFill/>
                </a:ln>
                <a:solidFill>
                  <a:prstClr val="black"/>
                </a:solidFill>
                <a:effectLst/>
                <a:uLnTx/>
                <a:uFillTx/>
                <a:latin typeface="Gill Sans MT" panose="020B0502020104020203" pitchFamily="34" charset="0"/>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600" cap="none" spc="23" normalizeH="0" baseline="0" noProof="0" dirty="0">
                <a:ln>
                  <a:noFill/>
                </a:ln>
                <a:solidFill>
                  <a:prstClr val="black"/>
                </a:solidFill>
                <a:effectLst/>
                <a:uLnTx/>
                <a:uFillTx/>
                <a:latin typeface="Gill Sans MT" panose="020B0502020104020203" pitchFamily="34" charset="0"/>
                <a:cs typeface="Calibri" panose="020F0502020204030204" pitchFamily="34" charset="0"/>
              </a:endParaRPr>
            </a:p>
          </p:txBody>
        </p:sp>
        <p:sp>
          <p:nvSpPr>
            <p:cNvPr id="23" name="TextBox 22">
              <a:extLst>
                <a:ext uri="{FF2B5EF4-FFF2-40B4-BE49-F238E27FC236}">
                  <a16:creationId xmlns:a16="http://schemas.microsoft.com/office/drawing/2014/main" id="{2DEB2BE9-7C9A-4246-AE89-6A36D26D24F2}"/>
                </a:ext>
              </a:extLst>
            </p:cNvPr>
            <p:cNvSpPr txBox="1"/>
            <p:nvPr/>
          </p:nvSpPr>
          <p:spPr>
            <a:xfrm>
              <a:off x="9770100" y="3095273"/>
              <a:ext cx="2017516" cy="811865"/>
            </a:xfrm>
            <a:prstGeom prst="roundRect">
              <a:avLst/>
            </a:prstGeom>
            <a:solidFill>
              <a:schemeClr val="accent2">
                <a:lumMod val="40000"/>
                <a:lumOff val="60000"/>
              </a:schemeClr>
            </a:solidFill>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rPr>
                <a:t>0.60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rPr>
                <a:t>(0.47, 0.77)</a:t>
              </a:r>
            </a:p>
          </p:txBody>
        </p:sp>
      </p:grpSp>
      <p:grpSp>
        <p:nvGrpSpPr>
          <p:cNvPr id="5" name="Group 4">
            <a:extLst>
              <a:ext uri="{FF2B5EF4-FFF2-40B4-BE49-F238E27FC236}">
                <a16:creationId xmlns:a16="http://schemas.microsoft.com/office/drawing/2014/main" id="{36DE9271-4720-424D-A2E3-1B6FF9F4620F}"/>
              </a:ext>
            </a:extLst>
          </p:cNvPr>
          <p:cNvGrpSpPr/>
          <p:nvPr/>
        </p:nvGrpSpPr>
        <p:grpSpPr>
          <a:xfrm>
            <a:off x="716002" y="2950195"/>
            <a:ext cx="7618991" cy="715391"/>
            <a:chOff x="1154932" y="4169900"/>
            <a:chExt cx="10652834" cy="1003317"/>
          </a:xfrm>
        </p:grpSpPr>
        <p:sp>
          <p:nvSpPr>
            <p:cNvPr id="21" name="TextBox 20">
              <a:extLst>
                <a:ext uri="{FF2B5EF4-FFF2-40B4-BE49-F238E27FC236}">
                  <a16:creationId xmlns:a16="http://schemas.microsoft.com/office/drawing/2014/main" id="{B2A3DBB0-CA69-47FC-BD7D-03C7C1964536}"/>
                </a:ext>
              </a:extLst>
            </p:cNvPr>
            <p:cNvSpPr txBox="1"/>
            <p:nvPr/>
          </p:nvSpPr>
          <p:spPr>
            <a:xfrm>
              <a:off x="4086098" y="4170324"/>
              <a:ext cx="5340096" cy="1002893"/>
            </a:xfrm>
            <a:prstGeom prst="roundRect">
              <a:avLst/>
            </a:prstGeom>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Sustained ≥40% decrease in eGFR to </a:t>
              </a:r>
              <a:b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b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&lt;60 mL/min/1.73 m</a:t>
              </a:r>
              <a:r>
                <a:rPr kumimoji="0" lang="en-US" sz="1200" b="0" i="0" u="none" strike="noStrike" kern="1200" cap="none" spc="0" normalizeH="0" baseline="30000" noProof="0" dirty="0">
                  <a:ln>
                    <a:noFill/>
                  </a:ln>
                  <a:solidFill>
                    <a:prstClr val="black"/>
                  </a:solidFill>
                  <a:effectLst/>
                  <a:uLnTx/>
                  <a:uFillTx/>
                  <a:latin typeface="Gill Sans MT" panose="020B0502020104020203" pitchFamily="34" charset="0"/>
                </a:rPr>
                <a:t>2</a:t>
              </a:r>
              <a:r>
                <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rPr>
                <a:t> and/or end-stage renal disease and/or renal death</a:t>
              </a:r>
            </a:p>
          </p:txBody>
        </p:sp>
        <p:sp>
          <p:nvSpPr>
            <p:cNvPr id="17" name="Rectangle: Rounded Corners 16">
              <a:extLst>
                <a:ext uri="{FF2B5EF4-FFF2-40B4-BE49-F238E27FC236}">
                  <a16:creationId xmlns:a16="http://schemas.microsoft.com/office/drawing/2014/main" id="{D4E80254-FCF7-4FF3-B483-B7C18EB7E7E0}"/>
                </a:ext>
              </a:extLst>
            </p:cNvPr>
            <p:cNvSpPr/>
            <p:nvPr/>
          </p:nvSpPr>
          <p:spPr>
            <a:xfrm>
              <a:off x="1154932" y="4242670"/>
              <a:ext cx="2603398" cy="808758"/>
            </a:xfrm>
            <a:prstGeom prst="roundRect">
              <a:avLst/>
            </a:prstGeom>
            <a:solidFill>
              <a:schemeClr val="bg1">
                <a:lumMod val="95000"/>
              </a:schemeClr>
            </a:solidFill>
            <a:ln w="6350" cap="flat" cmpd="sng" algn="ctr">
              <a:solidFill>
                <a:srgbClr val="00B2A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3" normalizeH="0" baseline="0" noProof="0" dirty="0">
                  <a:ln>
                    <a:noFill/>
                  </a:ln>
                  <a:solidFill>
                    <a:prstClr val="black"/>
                  </a:solidFill>
                  <a:effectLst/>
                  <a:uLnTx/>
                  <a:uFillTx/>
                  <a:latin typeface="Gill Sans MT" panose="020B0502020104020203" pitchFamily="34" charset="0"/>
                  <a:cs typeface="Calibri" panose="020F0502020204030204" pitchFamily="34" charset="0"/>
                </a:rPr>
                <a:t>DECLARE-TIMI 58</a:t>
              </a:r>
              <a:r>
                <a:rPr kumimoji="0" lang="en-US" sz="1600" b="1" i="0" u="none" strike="noStrike" kern="600" cap="none" spc="23" normalizeH="0" baseline="30000" noProof="0" dirty="0">
                  <a:ln>
                    <a:noFill/>
                  </a:ln>
                  <a:solidFill>
                    <a:prstClr val="black"/>
                  </a:solidFill>
                  <a:effectLst/>
                  <a:uLnTx/>
                  <a:uFillTx/>
                  <a:latin typeface="Gill Sans MT" panose="020B0502020104020203" pitchFamily="34" charset="0"/>
                  <a:cs typeface="Calibri" panose="020F0502020204030204" pitchFamily="34" charset="0"/>
                </a:rPr>
                <a:t>3</a:t>
              </a:r>
            </a:p>
          </p:txBody>
        </p:sp>
        <p:sp>
          <p:nvSpPr>
            <p:cNvPr id="24" name="TextBox 23">
              <a:extLst>
                <a:ext uri="{FF2B5EF4-FFF2-40B4-BE49-F238E27FC236}">
                  <a16:creationId xmlns:a16="http://schemas.microsoft.com/office/drawing/2014/main" id="{4A52C671-24E8-4104-93E7-D59901B2426F}"/>
                </a:ext>
              </a:extLst>
            </p:cNvPr>
            <p:cNvSpPr txBox="1"/>
            <p:nvPr/>
          </p:nvSpPr>
          <p:spPr>
            <a:xfrm>
              <a:off x="9790251" y="4169900"/>
              <a:ext cx="2017515" cy="811866"/>
            </a:xfrm>
            <a:prstGeom prst="roundRect">
              <a:avLst/>
            </a:prstGeom>
            <a:solidFill>
              <a:schemeClr val="accent2">
                <a:lumMod val="40000"/>
                <a:lumOff val="60000"/>
              </a:schemeClr>
            </a:solidFill>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rPr>
                <a:t>0.53</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rPr>
                <a:t>(0.43, 0.66)</a:t>
              </a:r>
            </a:p>
          </p:txBody>
        </p:sp>
      </p:grpSp>
      <p:grpSp>
        <p:nvGrpSpPr>
          <p:cNvPr id="4" name="Group 3">
            <a:extLst>
              <a:ext uri="{FF2B5EF4-FFF2-40B4-BE49-F238E27FC236}">
                <a16:creationId xmlns:a16="http://schemas.microsoft.com/office/drawing/2014/main" id="{EB8D8ACC-B808-4EEE-93B5-AC0D9933A903}"/>
              </a:ext>
            </a:extLst>
          </p:cNvPr>
          <p:cNvGrpSpPr/>
          <p:nvPr/>
        </p:nvGrpSpPr>
        <p:grpSpPr>
          <a:xfrm>
            <a:off x="719469" y="3745639"/>
            <a:ext cx="7615523" cy="715089"/>
            <a:chOff x="1150718" y="5315395"/>
            <a:chExt cx="10647984" cy="1002892"/>
          </a:xfrm>
        </p:grpSpPr>
        <p:sp>
          <p:nvSpPr>
            <p:cNvPr id="22" name="TextBox 21">
              <a:extLst>
                <a:ext uri="{FF2B5EF4-FFF2-40B4-BE49-F238E27FC236}">
                  <a16:creationId xmlns:a16="http://schemas.microsoft.com/office/drawing/2014/main" id="{C64AAA3F-3F67-4D7C-ABB4-5E07DC5D1826}"/>
                </a:ext>
              </a:extLst>
            </p:cNvPr>
            <p:cNvSpPr txBox="1"/>
            <p:nvPr/>
          </p:nvSpPr>
          <p:spPr>
            <a:xfrm>
              <a:off x="4102391" y="5315395"/>
              <a:ext cx="5340096" cy="1002892"/>
            </a:xfrm>
            <a:prstGeom prst="roundRect">
              <a:avLst/>
            </a:prstGeom>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Gill Sans MT" panose="020B0502020104020203" pitchFamily="34" charset="0"/>
                </a:rPr>
                <a:t>Sustained ≥40% reduction in eGFR, renal-replacement therapy (dialysis or transplantation), or death from renal causes</a:t>
              </a:r>
            </a:p>
          </p:txBody>
        </p:sp>
        <p:sp>
          <p:nvSpPr>
            <p:cNvPr id="18" name="Rectangle: Rounded Corners 17">
              <a:extLst>
                <a:ext uri="{FF2B5EF4-FFF2-40B4-BE49-F238E27FC236}">
                  <a16:creationId xmlns:a16="http://schemas.microsoft.com/office/drawing/2014/main" id="{9C311396-6747-49BD-8DBA-5356A7CD8366}"/>
                </a:ext>
              </a:extLst>
            </p:cNvPr>
            <p:cNvSpPr/>
            <p:nvPr/>
          </p:nvSpPr>
          <p:spPr>
            <a:xfrm>
              <a:off x="1150718" y="5404885"/>
              <a:ext cx="2603907" cy="823909"/>
            </a:xfrm>
            <a:prstGeom prst="roundRect">
              <a:avLst/>
            </a:prstGeom>
            <a:solidFill>
              <a:schemeClr val="bg1">
                <a:lumMod val="95000"/>
              </a:schemeClr>
            </a:solidFill>
            <a:ln w="6350" cap="flat" cmpd="sng" algn="ctr">
              <a:solidFill>
                <a:srgbClr val="00B2A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3" normalizeH="0" baseline="0" noProof="0" dirty="0">
                  <a:ln>
                    <a:noFill/>
                  </a:ln>
                  <a:solidFill>
                    <a:prstClr val="black">
                      <a:lumMod val="50000"/>
                    </a:prstClr>
                  </a:solidFill>
                  <a:effectLst/>
                  <a:uLnTx/>
                  <a:uFillTx/>
                  <a:latin typeface="Gill Sans MT" panose="020B0502020104020203" pitchFamily="34" charset="0"/>
                  <a:cs typeface="Calibri" panose="020F0502020204030204" pitchFamily="34" charset="0"/>
                </a:rPr>
                <a:t>VERTIS CV</a:t>
              </a:r>
              <a:r>
                <a:rPr kumimoji="0" lang="en-US" sz="1600" b="1" i="0" u="none" strike="noStrike" kern="600" cap="none" spc="23" normalizeH="0" baseline="30000" noProof="0" dirty="0">
                  <a:ln>
                    <a:noFill/>
                  </a:ln>
                  <a:solidFill>
                    <a:prstClr val="black">
                      <a:lumMod val="50000"/>
                    </a:prstClr>
                  </a:solidFill>
                  <a:effectLst/>
                  <a:uLnTx/>
                  <a:uFillTx/>
                  <a:latin typeface="Gill Sans MT" panose="020B0502020104020203" pitchFamily="34" charset="0"/>
                  <a:cs typeface="Calibri" panose="020F0502020204030204" pitchFamily="34" charset="0"/>
                </a:rPr>
                <a:t>4</a:t>
              </a:r>
              <a:endParaRPr kumimoji="0" lang="en-US" sz="1600" b="1" i="0" u="none" strike="noStrike" kern="600" cap="none" spc="23" normalizeH="0" baseline="0" noProof="0" dirty="0">
                <a:ln>
                  <a:noFill/>
                </a:ln>
                <a:solidFill>
                  <a:prstClr val="black">
                    <a:lumMod val="50000"/>
                  </a:prstClr>
                </a:solidFill>
                <a:effectLst/>
                <a:uLnTx/>
                <a:uFillTx/>
                <a:latin typeface="Gill Sans MT" panose="020B0502020104020203" pitchFamily="34" charset="0"/>
                <a:cs typeface="Calibri" panose="020F0502020204030204" pitchFamily="34" charset="0"/>
              </a:endParaRPr>
            </a:p>
          </p:txBody>
        </p:sp>
        <p:sp>
          <p:nvSpPr>
            <p:cNvPr id="25" name="TextBox 24">
              <a:extLst>
                <a:ext uri="{FF2B5EF4-FFF2-40B4-BE49-F238E27FC236}">
                  <a16:creationId xmlns:a16="http://schemas.microsoft.com/office/drawing/2014/main" id="{FA381F88-1E70-42F7-92C9-70F7A0C7ACFB}"/>
                </a:ext>
              </a:extLst>
            </p:cNvPr>
            <p:cNvSpPr txBox="1"/>
            <p:nvPr/>
          </p:nvSpPr>
          <p:spPr>
            <a:xfrm>
              <a:off x="9781187" y="5398376"/>
              <a:ext cx="2017515" cy="811866"/>
            </a:xfrm>
            <a:prstGeom prst="roundRect">
              <a:avLst/>
            </a:prstGeom>
            <a:solidFill>
              <a:schemeClr val="accent2">
                <a:lumMod val="40000"/>
                <a:lumOff val="60000"/>
              </a:schemeClr>
            </a:solidFill>
            <a:ln>
              <a:solidFill>
                <a:srgbClr val="00B2A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prstClr>
                  </a:solidFill>
                  <a:effectLst/>
                  <a:uLnTx/>
                  <a:uFillTx/>
                  <a:latin typeface="Gill Sans MT" panose="020B0502020104020203" pitchFamily="34" charset="0"/>
                </a:rPr>
                <a:t>0.66</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prstClr>
                  </a:solidFill>
                  <a:effectLst/>
                  <a:uLnTx/>
                  <a:uFillTx/>
                  <a:latin typeface="Gill Sans MT" panose="020B0502020104020203" pitchFamily="34" charset="0"/>
                </a:rPr>
                <a:t>(0.50, 0.88)</a:t>
              </a:r>
            </a:p>
          </p:txBody>
        </p:sp>
      </p:grpSp>
      <p:sp>
        <p:nvSpPr>
          <p:cNvPr id="26" name="TextBox 25">
            <a:extLst>
              <a:ext uri="{FF2B5EF4-FFF2-40B4-BE49-F238E27FC236}">
                <a16:creationId xmlns:a16="http://schemas.microsoft.com/office/drawing/2014/main" id="{18792E03-4A43-4F30-A5E2-4B8E4A6C5761}"/>
              </a:ext>
            </a:extLst>
          </p:cNvPr>
          <p:cNvSpPr txBox="1"/>
          <p:nvPr/>
        </p:nvSpPr>
        <p:spPr>
          <a:xfrm>
            <a:off x="6979495" y="1031730"/>
            <a:ext cx="1435842" cy="369332"/>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HR (95% CI)</a:t>
            </a:r>
          </a:p>
        </p:txBody>
      </p:sp>
    </p:spTree>
    <p:extLst>
      <p:ext uri="{BB962C8B-B14F-4D97-AF65-F5344CB8AC3E}">
        <p14:creationId xmlns:p14="http://schemas.microsoft.com/office/powerpoint/2010/main" val="852969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ontent Placeholder 4">
            <a:extLst>
              <a:ext uri="{FF2B5EF4-FFF2-40B4-BE49-F238E27FC236}">
                <a16:creationId xmlns:a16="http://schemas.microsoft.com/office/drawing/2014/main" id="{3B95EF51-EFAB-4F8F-A4E2-3D0E82AA4589}"/>
              </a:ext>
            </a:extLst>
          </p:cNvPr>
          <p:cNvGraphicFramePr>
            <a:graphicFrameLocks/>
          </p:cNvGraphicFramePr>
          <p:nvPr/>
        </p:nvGraphicFramePr>
        <p:xfrm>
          <a:off x="307214" y="915566"/>
          <a:ext cx="6414807" cy="2953774"/>
        </p:xfrm>
        <a:graphic>
          <a:graphicData uri="http://schemas.openxmlformats.org/drawingml/2006/table">
            <a:tbl>
              <a:tblPr firstRow="1" bandRow="1"/>
              <a:tblGrid>
                <a:gridCol w="402807">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792000">
                  <a:extLst>
                    <a:ext uri="{9D8B030D-6E8A-4147-A177-3AD203B41FA5}">
                      <a16:colId xmlns:a16="http://schemas.microsoft.com/office/drawing/2014/main" val="20003"/>
                    </a:ext>
                  </a:extLst>
                </a:gridCol>
                <a:gridCol w="1476000">
                  <a:extLst>
                    <a:ext uri="{9D8B030D-6E8A-4147-A177-3AD203B41FA5}">
                      <a16:colId xmlns:a16="http://schemas.microsoft.com/office/drawing/2014/main" val="20004"/>
                    </a:ext>
                  </a:extLst>
                </a:gridCol>
                <a:gridCol w="1476000">
                  <a:extLst>
                    <a:ext uri="{9D8B030D-6E8A-4147-A177-3AD203B41FA5}">
                      <a16:colId xmlns:a16="http://schemas.microsoft.com/office/drawing/2014/main" val="20005"/>
                    </a:ext>
                  </a:extLst>
                </a:gridCol>
                <a:gridCol w="1476000">
                  <a:extLst>
                    <a:ext uri="{9D8B030D-6E8A-4147-A177-3AD203B41FA5}">
                      <a16:colId xmlns:a16="http://schemas.microsoft.com/office/drawing/2014/main" val="20006"/>
                    </a:ext>
                  </a:extLst>
                </a:gridCol>
              </a:tblGrid>
              <a:tr h="27265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200" dirty="0">
                        <a:solidFill>
                          <a:srgbClr val="003366"/>
                        </a:solidFill>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200" dirty="0">
                        <a:solidFill>
                          <a:srgbClr val="003366"/>
                        </a:solidFill>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200" dirty="0">
                        <a:solidFill>
                          <a:srgbClr val="003366"/>
                        </a:solidFill>
                        <a:latin typeface="+mn-lt"/>
                      </a:endParaRPr>
                    </a:p>
                  </a:txBody>
                  <a:tcPr marL="43561" marR="43561" marT="29805" marB="2980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200" dirty="0">
                          <a:solidFill>
                            <a:schemeClr val="bg1"/>
                          </a:solidFill>
                          <a:latin typeface="+mn-lt"/>
                        </a:rPr>
                        <a:t>Albuminuria</a:t>
                      </a:r>
                      <a:r>
                        <a:rPr lang="en-GB" sz="1200" baseline="0" dirty="0">
                          <a:solidFill>
                            <a:schemeClr val="bg1"/>
                          </a:solidFill>
                          <a:latin typeface="+mn-lt"/>
                        </a:rPr>
                        <a:t> stage, description and range (mg/g)</a:t>
                      </a:r>
                      <a:endParaRPr lang="en-GB" sz="1200" dirty="0">
                        <a:solidFill>
                          <a:schemeClr val="bg1"/>
                        </a:solidFill>
                        <a:latin typeface="+mn-lt"/>
                      </a:endParaRPr>
                    </a:p>
                  </a:txBody>
                  <a:tcPr marL="100584" marR="100584"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2485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dirty="0">
                          <a:latin typeface="+mn-lt"/>
                        </a:rPr>
                        <a:t>A1</a:t>
                      </a:r>
                    </a:p>
                  </a:txBody>
                  <a:tcPr marL="43561" marR="43561" marT="29805" marB="298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dirty="0">
                          <a:latin typeface="+mn-lt"/>
                        </a:rPr>
                        <a:t>A2</a:t>
                      </a:r>
                    </a:p>
                  </a:txBody>
                  <a:tcPr marL="43561" marR="43561" marT="29805" marB="298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200" b="1" dirty="0">
                          <a:latin typeface="+mn-lt"/>
                        </a:rPr>
                        <a:t>A3</a:t>
                      </a:r>
                    </a:p>
                  </a:txBody>
                  <a:tcPr marL="43561" marR="43561" marT="29805" marB="298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28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u="none" kern="1200" dirty="0">
                          <a:solidFill>
                            <a:schemeClr val="tx1"/>
                          </a:solidFill>
                          <a:effectLst/>
                          <a:latin typeface="+mn-lt"/>
                          <a:ea typeface="Times New Roman"/>
                          <a:cs typeface="Times New Roman"/>
                        </a:rPr>
                        <a:t>Normal to mildly increased</a:t>
                      </a:r>
                      <a:endParaRPr lang="en-US" sz="1200" u="none" kern="1200" dirty="0">
                        <a:solidFill>
                          <a:schemeClr val="tx1"/>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US" sz="1200" u="none" dirty="0">
                          <a:solidFill>
                            <a:schemeClr val="tx1"/>
                          </a:solidFill>
                          <a:effectLst/>
                          <a:latin typeface="+mn-lt"/>
                          <a:ea typeface="Times New Roman"/>
                          <a:cs typeface="Times New Roman"/>
                        </a:rPr>
                        <a:t>Moderately increased</a:t>
                      </a:r>
                      <a:endParaRPr lang="en-US" sz="1200" u="none" dirty="0">
                        <a:solidFill>
                          <a:schemeClr val="tx1"/>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u="none" dirty="0">
                          <a:solidFill>
                            <a:schemeClr val="tx1"/>
                          </a:solidFill>
                          <a:effectLst/>
                          <a:latin typeface="+mn-lt"/>
                          <a:ea typeface="Times New Roman"/>
                          <a:cs typeface="Times New Roman"/>
                        </a:rPr>
                        <a:t>Severely increased</a:t>
                      </a:r>
                      <a:endParaRPr lang="en-US" sz="1200" u="none" dirty="0">
                        <a:solidFill>
                          <a:schemeClr val="tx1"/>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85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dirty="0">
                        <a:latin typeface="+mn-lt"/>
                      </a:endParaRPr>
                    </a:p>
                  </a:txBody>
                  <a:tcPr marL="43561" marR="43561" marT="29805" marB="2980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&lt;30</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30–300</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&gt;300</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5196">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latin typeface="Arial" panose="020B0604020202020204"/>
                          <a:ea typeface="+mn-ea"/>
                          <a:cs typeface="+mn-cs"/>
                        </a:rPr>
                        <a:t>eGFR category, description and range (ml/min/1.73 m</a:t>
                      </a:r>
                      <a:r>
                        <a:rPr lang="en-GB" sz="900" b="1" kern="1200" baseline="30000" dirty="0">
                          <a:solidFill>
                            <a:schemeClr val="bg1"/>
                          </a:solidFill>
                          <a:latin typeface="Arial" panose="020B0604020202020204"/>
                          <a:ea typeface="+mn-ea"/>
                          <a:cs typeface="+mn-cs"/>
                        </a:rPr>
                        <a:t>2</a:t>
                      </a:r>
                      <a:r>
                        <a:rPr lang="en-GB" sz="1000" b="1" kern="1200" dirty="0">
                          <a:solidFill>
                            <a:schemeClr val="bg1"/>
                          </a:solidFill>
                          <a:latin typeface="Arial" panose="020B0604020202020204"/>
                          <a:ea typeface="+mn-ea"/>
                          <a:cs typeface="+mn-cs"/>
                        </a:rPr>
                        <a:t>)</a:t>
                      </a:r>
                    </a:p>
                  </a:txBody>
                  <a:tcPr marL="100584" marR="100584" marT="41564" marB="4156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b="1" dirty="0">
                          <a:effectLst/>
                          <a:latin typeface="+mn-lt"/>
                          <a:ea typeface="Times New Roman"/>
                          <a:cs typeface="Times New Roman"/>
                        </a:rPr>
                        <a:t>G1</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≥90</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b="1" dirty="0">
                        <a:latin typeface="+mn-lt"/>
                      </a:endParaRPr>
                    </a:p>
                  </a:txBody>
                  <a:tcPr marL="43561" marR="43561" marT="29805" marB="2980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295196">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b="1" dirty="0">
                          <a:effectLst/>
                          <a:latin typeface="+mn-lt"/>
                          <a:ea typeface="Times New Roman"/>
                          <a:cs typeface="Times New Roman"/>
                        </a:rPr>
                        <a:t>G2</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60–89</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b="1" dirty="0">
                        <a:latin typeface="+mn-lt"/>
                      </a:endParaRPr>
                    </a:p>
                  </a:txBody>
                  <a:tcPr marL="43561" marR="43561" marT="29805" marB="2980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295196">
                <a:tc vMerge="1">
                  <a:txBody>
                    <a:bodyPr/>
                    <a:lstStyle/>
                    <a:p>
                      <a:pPr algn="ctr"/>
                      <a:endParaRPr lang="en-GB" dirty="0"/>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b="1" dirty="0">
                          <a:effectLst/>
                          <a:latin typeface="+mn-lt"/>
                          <a:ea typeface="Times New Roman"/>
                          <a:cs typeface="Times New Roman"/>
                        </a:rPr>
                        <a:t>G3a</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45–59</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6"/>
                  </a:ext>
                </a:extLst>
              </a:tr>
              <a:tr h="295196">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b="1" dirty="0">
                          <a:effectLst/>
                          <a:latin typeface="+mn-lt"/>
                          <a:ea typeface="Times New Roman"/>
                          <a:cs typeface="Times New Roman"/>
                        </a:rPr>
                        <a:t>G3b</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30–44</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7"/>
                  </a:ext>
                </a:extLst>
              </a:tr>
              <a:tr h="295196">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b="1" dirty="0">
                          <a:effectLst/>
                          <a:latin typeface="+mn-lt"/>
                          <a:ea typeface="Times New Roman"/>
                          <a:cs typeface="Times New Roman"/>
                        </a:rPr>
                        <a:t>G4</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15–29</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2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8"/>
                  </a:ext>
                </a:extLst>
              </a:tr>
              <a:tr h="295196">
                <a:tc vMerge="1">
                  <a:txBody>
                    <a:bodyPr/>
                    <a:lstStyle/>
                    <a:p>
                      <a:pPr algn="ctr"/>
                      <a:endParaRPr lang="en-GB" dirty="0"/>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b="1" dirty="0">
                          <a:effectLst/>
                          <a:latin typeface="+mn-lt"/>
                          <a:ea typeface="Times New Roman"/>
                          <a:cs typeface="Times New Roman"/>
                        </a:rPr>
                        <a:t>G5</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200" dirty="0">
                          <a:effectLst/>
                          <a:latin typeface="+mn-lt"/>
                          <a:ea typeface="Times New Roman"/>
                          <a:cs typeface="Times New Roman"/>
                        </a:rPr>
                        <a:t>&lt;15</a:t>
                      </a:r>
                      <a:endParaRPr lang="en-US" sz="12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200" b="1" dirty="0">
                        <a:solidFill>
                          <a:schemeClr val="bg1"/>
                        </a:solidFill>
                        <a:latin typeface="+mn-lt"/>
                      </a:endParaRPr>
                    </a:p>
                  </a:txBody>
                  <a:tcPr marL="43561" marR="43561" marT="29805" marB="2980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1200" b="1" dirty="0">
                        <a:solidFill>
                          <a:schemeClr val="bg1"/>
                        </a:solidFill>
                        <a:latin typeface="+mn-lt"/>
                      </a:endParaRPr>
                    </a:p>
                  </a:txBody>
                  <a:tcPr marL="43561" marR="43561" marT="29805" marB="2980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1200" b="1" dirty="0">
                        <a:solidFill>
                          <a:schemeClr val="bg1"/>
                        </a:solidFill>
                        <a:latin typeface="+mn-lt"/>
                      </a:endParaRPr>
                    </a:p>
                  </a:txBody>
                  <a:tcPr marL="43561" marR="43561" marT="29805" marB="2980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9"/>
                  </a:ext>
                </a:extLst>
              </a:tr>
            </a:tbl>
          </a:graphicData>
        </a:graphic>
      </p:graphicFrame>
      <p:sp>
        <p:nvSpPr>
          <p:cNvPr id="6" name="Content Placeholder 5">
            <a:extLst>
              <a:ext uri="{FF2B5EF4-FFF2-40B4-BE49-F238E27FC236}">
                <a16:creationId xmlns:a16="http://schemas.microsoft.com/office/drawing/2014/main" id="{26797BCC-7899-F1F5-7695-DCFC87C4A1B7}"/>
              </a:ext>
            </a:extLst>
          </p:cNvPr>
          <p:cNvSpPr>
            <a:spLocks noGrp="1"/>
          </p:cNvSpPr>
          <p:nvPr>
            <p:ph idx="1"/>
          </p:nvPr>
        </p:nvSpPr>
        <p:spPr>
          <a:xfrm>
            <a:off x="457200" y="130520"/>
            <a:ext cx="7922386" cy="546884"/>
          </a:xfrm>
        </p:spPr>
        <p:txBody>
          <a:bodyPr/>
          <a:lstStyle/>
          <a:p>
            <a:r>
              <a:rPr lang="en-US" sz="2400" dirty="0"/>
              <a:t>EMPA-KIDNEY</a:t>
            </a:r>
            <a:r>
              <a:rPr lang="en-US" dirty="0"/>
              <a:t> enrolls a broad CKD population</a:t>
            </a:r>
          </a:p>
        </p:txBody>
      </p:sp>
      <p:sp>
        <p:nvSpPr>
          <p:cNvPr id="3" name="Footer Placeholder 2">
            <a:extLst>
              <a:ext uri="{FF2B5EF4-FFF2-40B4-BE49-F238E27FC236}">
                <a16:creationId xmlns:a16="http://schemas.microsoft.com/office/drawing/2014/main" id="{CA701311-9BC6-47E4-A28F-0C1F1CC51880}"/>
              </a:ext>
            </a:extLst>
          </p:cNvPr>
          <p:cNvSpPr>
            <a:spLocks noGrp="1"/>
          </p:cNvSpPr>
          <p:nvPr>
            <p:ph type="ftr" sz="quarter" idx="4294967295"/>
          </p:nvPr>
        </p:nvSpPr>
        <p:spPr>
          <a:xfrm>
            <a:off x="457200" y="4645848"/>
            <a:ext cx="7270750" cy="3111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Gill Sans MT" panose="020B0502020104020203" pitchFamily="34" charset="0"/>
                <a:ea typeface="MS PGothic" charset="0"/>
              </a:rPr>
              <a:t>Adapted from </a:t>
            </a:r>
            <a:r>
              <a:rPr kumimoji="0" lang="en-GB" sz="800" i="0" u="none" strike="noStrike" kern="1200" cap="none" spc="0" normalizeH="0" baseline="0" noProof="0" dirty="0">
                <a:ln>
                  <a:noFill/>
                </a:ln>
                <a:effectLst/>
                <a:uLnTx/>
                <a:uFillTx/>
                <a:latin typeface="Gill Sans MT" panose="020B0502020104020203" pitchFamily="34" charset="0"/>
                <a:ea typeface="MS PGothic" charset="0"/>
              </a:rPr>
              <a:t>Kidney Disease: Improving Global Outcomes (KDIGO) CKD Work Group. </a:t>
            </a:r>
            <a:r>
              <a:rPr kumimoji="0" lang="en-GB" sz="800" i="1" u="none" strike="noStrike" kern="1200" cap="none" spc="0" normalizeH="0" baseline="0" noProof="0" dirty="0">
                <a:ln>
                  <a:noFill/>
                </a:ln>
                <a:effectLst/>
                <a:uLnTx/>
                <a:uFillTx/>
                <a:latin typeface="Gill Sans MT" panose="020B0502020104020203" pitchFamily="34" charset="0"/>
                <a:ea typeface="MS PGothic" charset="0"/>
              </a:rPr>
              <a:t>Kidney Int </a:t>
            </a:r>
            <a:r>
              <a:rPr kumimoji="0" lang="en-GB" sz="800" i="1" u="none" strike="noStrike" kern="1200" cap="none" spc="0" normalizeH="0" baseline="0" noProof="0" dirty="0" err="1">
                <a:ln>
                  <a:noFill/>
                </a:ln>
                <a:effectLst/>
                <a:uLnTx/>
                <a:uFillTx/>
                <a:latin typeface="Gill Sans MT" panose="020B0502020104020203" pitchFamily="34" charset="0"/>
                <a:ea typeface="MS PGothic" charset="0"/>
              </a:rPr>
              <a:t>Suppl</a:t>
            </a:r>
            <a:r>
              <a:rPr kumimoji="0" lang="en-GB" sz="800" i="0" u="none" strike="noStrike" kern="1200" cap="none" spc="0" normalizeH="0" baseline="0" noProof="0" dirty="0">
                <a:ln>
                  <a:noFill/>
                </a:ln>
                <a:effectLst/>
                <a:uLnTx/>
                <a:uFillTx/>
                <a:latin typeface="Gill Sans MT" panose="020B0502020104020203" pitchFamily="34" charset="0"/>
                <a:ea typeface="MS PGothic" charset="0"/>
              </a:rPr>
              <a:t> 2013;3:1 </a:t>
            </a:r>
            <a:br>
              <a:rPr kumimoji="0" lang="en-GB" sz="800" i="0" u="none" strike="noStrike" kern="1200" cap="none" spc="0" normalizeH="0" baseline="0" noProof="0" dirty="0">
                <a:ln>
                  <a:noFill/>
                </a:ln>
                <a:effectLst/>
                <a:uLnTx/>
                <a:uFillTx/>
                <a:latin typeface="Gill Sans MT" panose="020B0502020104020203" pitchFamily="34" charset="0"/>
                <a:ea typeface="MS PGothic" charset="0"/>
              </a:rPr>
            </a:br>
            <a:r>
              <a:rPr kumimoji="0" lang="en-US" altLang="ja-JP" sz="800" i="0" u="none" strike="noStrike" kern="1200" cap="none" spc="0" normalizeH="0" baseline="0" noProof="0" dirty="0">
                <a:ln>
                  <a:noFill/>
                </a:ln>
                <a:effectLst/>
                <a:uLnTx/>
                <a:uFillTx/>
                <a:latin typeface="Gill Sans MT" panose="020B0502020104020203" pitchFamily="34" charset="0"/>
                <a:ea typeface="MS PGothic" charset="0"/>
              </a:rPr>
              <a:t>*If no other markers of kidney disease, no CKD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i="0" u="none" strike="noStrike" kern="1200" cap="none" spc="0" normalizeH="0" baseline="0" noProof="0" dirty="0">
                <a:ln>
                  <a:noFill/>
                </a:ln>
                <a:effectLst/>
                <a:uLnTx/>
                <a:uFillTx/>
                <a:latin typeface="Gill Sans MT" panose="020B0502020104020203" pitchFamily="34" charset="0"/>
                <a:ea typeface="MS PGothic" charset="0"/>
              </a:rPr>
              <a:t>CKD, chronic kidney disease; </a:t>
            </a:r>
            <a:r>
              <a:rPr kumimoji="0" lang="en-GB" sz="800" i="0" u="none" strike="noStrike" kern="1200" cap="none" spc="0" normalizeH="0" baseline="0" noProof="0" dirty="0">
                <a:ln>
                  <a:noFill/>
                </a:ln>
                <a:effectLst/>
                <a:uLnTx/>
                <a:uFillTx/>
                <a:latin typeface="Gill Sans MT" panose="020B0502020104020203" pitchFamily="34" charset="0"/>
                <a:ea typeface="MS PGothic" charset="0"/>
              </a:rPr>
              <a:t>eGFR, estimated glomerular filtration rate; UACR, urine albumin-to-creatinine ratio</a:t>
            </a:r>
            <a:br>
              <a:rPr kumimoji="0" lang="en-US" sz="800" i="0" u="none" strike="noStrike" kern="1200" cap="none" spc="0" normalizeH="0" baseline="0" noProof="0" dirty="0">
                <a:ln>
                  <a:noFill/>
                </a:ln>
                <a:effectLst/>
                <a:uLnTx/>
                <a:uFillTx/>
                <a:latin typeface="Gill Sans MT" panose="020B0502020104020203" pitchFamily="34" charset="0"/>
                <a:ea typeface="MS PGothic" charset="0"/>
              </a:rPr>
            </a:br>
            <a:r>
              <a:rPr kumimoji="0" lang="en-GB" sz="800" i="0" u="none" strike="noStrike" kern="1200" cap="none" spc="0" normalizeH="0" baseline="0" noProof="0" dirty="0">
                <a:ln>
                  <a:noFill/>
                </a:ln>
                <a:effectLst/>
                <a:uLnTx/>
                <a:uFillTx/>
                <a:latin typeface="Gill Sans MT" panose="020B0502020104020203" pitchFamily="34" charset="0"/>
                <a:ea typeface="MS PGothic" charset="0"/>
              </a:rPr>
              <a:t>1. </a:t>
            </a:r>
            <a:r>
              <a:rPr kumimoji="0" lang="nl-NL" sz="800" i="0" u="none" strike="noStrike" kern="1200" cap="none" spc="0" normalizeH="0" baseline="0" noProof="0" dirty="0">
                <a:ln>
                  <a:noFill/>
                </a:ln>
                <a:effectLst/>
                <a:uLnTx/>
                <a:uFillTx/>
                <a:latin typeface="Gill Sans MT" panose="020B0502020104020203" pitchFamily="34" charset="0"/>
                <a:ea typeface="MS PGothic" charset="0"/>
              </a:rPr>
              <a:t>Jardine MJ </a:t>
            </a:r>
            <a:r>
              <a:rPr kumimoji="0" lang="nl-NL" sz="800" i="1" u="none" strike="noStrike" kern="1200" cap="none" spc="0" normalizeH="0" baseline="0" noProof="0" dirty="0">
                <a:ln>
                  <a:noFill/>
                </a:ln>
                <a:effectLst/>
                <a:uLnTx/>
                <a:uFillTx/>
                <a:latin typeface="Gill Sans MT" panose="020B0502020104020203" pitchFamily="34" charset="0"/>
                <a:ea typeface="MS PGothic" charset="0"/>
              </a:rPr>
              <a:t>et al. Am J Nephrol </a:t>
            </a:r>
            <a:r>
              <a:rPr kumimoji="0" lang="nl-NL" sz="800" i="0" u="none" strike="noStrike" kern="1200" cap="none" spc="0" normalizeH="0" baseline="0" noProof="0" dirty="0">
                <a:ln>
                  <a:noFill/>
                </a:ln>
                <a:effectLst/>
                <a:uLnTx/>
                <a:uFillTx/>
                <a:latin typeface="Gill Sans MT" panose="020B0502020104020203" pitchFamily="34" charset="0"/>
                <a:ea typeface="MS PGothic" charset="0"/>
              </a:rPr>
              <a:t>2017;46:462; 2. ClinicalTrials.gov. </a:t>
            </a:r>
            <a:r>
              <a:rPr kumimoji="0" lang="en-GB" sz="800" i="0" u="none" strike="noStrike" kern="1200" cap="none" spc="0" normalizeH="0" baseline="0" noProof="0" dirty="0">
                <a:ln>
                  <a:noFill/>
                </a:ln>
                <a:effectLst/>
                <a:uLnTx/>
                <a:uFillTx/>
                <a:latin typeface="Gill Sans MT" panose="020B0502020104020203" pitchFamily="34" charset="0"/>
                <a:ea typeface="MS PGothic" charset="0"/>
              </a:rPr>
              <a:t>NCT03036150 (accessed April 2019); </a:t>
            </a:r>
            <a:r>
              <a:rPr kumimoji="0" lang="nl-NL" sz="800" i="0" u="none" strike="noStrike" kern="1200" cap="none" spc="0" normalizeH="0" baseline="0" noProof="0" dirty="0">
                <a:ln>
                  <a:noFill/>
                </a:ln>
                <a:effectLst/>
                <a:uLnTx/>
                <a:uFillTx/>
                <a:latin typeface="Gill Sans MT" panose="020B0502020104020203" pitchFamily="34" charset="0"/>
                <a:ea typeface="MS PGothic" charset="0"/>
              </a:rPr>
              <a:t>3. </a:t>
            </a:r>
            <a:r>
              <a:rPr kumimoji="0" lang="en-GB" sz="800" i="0" u="none" strike="noStrike" kern="1200" cap="none" spc="0" normalizeH="0" baseline="0" noProof="0" dirty="0">
                <a:ln>
                  <a:noFill/>
                </a:ln>
                <a:effectLst/>
                <a:uLnTx/>
                <a:uFillTx/>
                <a:latin typeface="Gill Sans MT" panose="020B0502020104020203" pitchFamily="34" charset="0"/>
                <a:ea typeface="MS PGothic" charset="0"/>
              </a:rPr>
              <a:t>ClinicalTrials.gov. </a:t>
            </a:r>
            <a:r>
              <a:rPr kumimoji="0" lang="en-US" sz="800" i="0" u="none" strike="noStrike" kern="1200" cap="none" spc="0" normalizeH="0" baseline="0" noProof="0" dirty="0">
                <a:ln>
                  <a:noFill/>
                </a:ln>
                <a:effectLst/>
                <a:uLnTx/>
                <a:uFillTx/>
                <a:latin typeface="Gill Sans MT" panose="020B0502020104020203" pitchFamily="34" charset="0"/>
                <a:ea typeface="MS PGothic" charset="0"/>
              </a:rPr>
              <a:t>NCT03594110 </a:t>
            </a:r>
            <a:r>
              <a:rPr kumimoji="0" lang="en-GB" sz="800" i="0" u="none" strike="noStrike" kern="1200" cap="none" spc="0" normalizeH="0" baseline="0" noProof="0" dirty="0">
                <a:ln>
                  <a:noFill/>
                </a:ln>
                <a:effectLst/>
                <a:uLnTx/>
                <a:uFillTx/>
                <a:latin typeface="Gill Sans MT" panose="020B0502020104020203" pitchFamily="34" charset="0"/>
                <a:ea typeface="MS PGothic" charset="0"/>
              </a:rPr>
              <a:t>(accessed April 2019)</a:t>
            </a:r>
          </a:p>
        </p:txBody>
      </p:sp>
      <p:sp>
        <p:nvSpPr>
          <p:cNvPr id="4" name="Slide Number Placeholder 3"/>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55C4-4F5A-416B-997D-6CE47EB0A945}" type="slidenum">
              <a:rPr kumimoji="0" lang="en-GB" sz="800" b="0" i="0" u="none" strike="noStrike" kern="1200" cap="none" spc="0" normalizeH="0" baseline="0" noProof="0" smtClean="0">
                <a:ln>
                  <a:noFill/>
                </a:ln>
                <a:solidFill>
                  <a:srgbClr val="5A5A5A">
                    <a:lumMod val="60000"/>
                    <a:lumOff val="40000"/>
                  </a:srgbClr>
                </a:solidFill>
                <a:effectLst/>
                <a:uLnTx/>
                <a:uFillTx/>
                <a:latin typeface="Gill Sans MT" panose="020B0502020104020203" pitchFamily="34"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800" b="0" i="0" u="none" strike="noStrike" kern="1200" cap="none" spc="0" normalizeH="0" baseline="0" noProof="0" dirty="0">
              <a:ln>
                <a:noFill/>
              </a:ln>
              <a:solidFill>
                <a:srgbClr val="5A5A5A">
                  <a:lumMod val="60000"/>
                  <a:lumOff val="40000"/>
                </a:srgbClr>
              </a:solidFill>
              <a:effectLst/>
              <a:uLnTx/>
              <a:uFillTx/>
              <a:latin typeface="Gill Sans MT" panose="020B0502020104020203" pitchFamily="34" charset="0"/>
              <a:ea typeface="MS PGothic" charset="0"/>
            </a:endParaRPr>
          </a:p>
        </p:txBody>
      </p:sp>
      <p:sp>
        <p:nvSpPr>
          <p:cNvPr id="64" name="Text Placeholder 3">
            <a:extLst>
              <a:ext uri="{FF2B5EF4-FFF2-40B4-BE49-F238E27FC236}">
                <a16:creationId xmlns:a16="http://schemas.microsoft.com/office/drawing/2014/main" id="{437986AC-E9D6-45DF-9A79-78BF8573FB45}"/>
              </a:ext>
            </a:extLst>
          </p:cNvPr>
          <p:cNvSpPr txBox="1">
            <a:spLocks/>
          </p:cNvSpPr>
          <p:nvPr/>
        </p:nvSpPr>
        <p:spPr>
          <a:xfrm>
            <a:off x="1431683" y="4013359"/>
            <a:ext cx="2295524" cy="180002"/>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5A5A5A"/>
                </a:solidFill>
                <a:effectLst/>
                <a:uLnTx/>
                <a:uFillTx/>
                <a:latin typeface="Gill Sans MT" panose="020B0502020104020203" pitchFamily="34" charset="0"/>
              </a:rPr>
              <a:t>Low risk*</a:t>
            </a:r>
          </a:p>
        </p:txBody>
      </p:sp>
      <p:sp>
        <p:nvSpPr>
          <p:cNvPr id="65" name="Rectangle 64">
            <a:extLst>
              <a:ext uri="{FF2B5EF4-FFF2-40B4-BE49-F238E27FC236}">
                <a16:creationId xmlns:a16="http://schemas.microsoft.com/office/drawing/2014/main" id="{24E3BAA1-CE58-45D5-9052-F0E85EE68906}"/>
              </a:ext>
            </a:extLst>
          </p:cNvPr>
          <p:cNvSpPr/>
          <p:nvPr/>
        </p:nvSpPr>
        <p:spPr>
          <a:xfrm>
            <a:off x="1210641" y="4013359"/>
            <a:ext cx="180000" cy="180002"/>
          </a:xfrm>
          <a:prstGeom prst="rect">
            <a:avLst/>
          </a:prstGeom>
          <a:solidFill>
            <a:srgbClr val="92D05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A5A5A"/>
              </a:solidFill>
              <a:effectLst/>
              <a:uLnTx/>
              <a:uFillTx/>
              <a:latin typeface="Gill Sans MT" panose="020B0502020104020203" pitchFamily="34" charset="0"/>
              <a:ea typeface="MS PGothic" charset="0"/>
            </a:endParaRPr>
          </a:p>
        </p:txBody>
      </p:sp>
      <p:sp>
        <p:nvSpPr>
          <p:cNvPr id="66" name="Rectangle 65">
            <a:extLst>
              <a:ext uri="{FF2B5EF4-FFF2-40B4-BE49-F238E27FC236}">
                <a16:creationId xmlns:a16="http://schemas.microsoft.com/office/drawing/2014/main" id="{12FF134E-3964-464C-AF5E-EF993E16CF8B}"/>
              </a:ext>
            </a:extLst>
          </p:cNvPr>
          <p:cNvSpPr/>
          <p:nvPr/>
        </p:nvSpPr>
        <p:spPr>
          <a:xfrm>
            <a:off x="2582241" y="4013359"/>
            <a:ext cx="180000" cy="180002"/>
          </a:xfrm>
          <a:prstGeom prst="rect">
            <a:avLst/>
          </a:prstGeom>
          <a:solidFill>
            <a:srgbClr val="FFFF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A5A5A"/>
              </a:solidFill>
              <a:effectLst/>
              <a:uLnTx/>
              <a:uFillTx/>
              <a:latin typeface="Gill Sans MT" panose="020B0502020104020203" pitchFamily="34" charset="0"/>
              <a:ea typeface="MS PGothic" charset="0"/>
            </a:endParaRPr>
          </a:p>
        </p:txBody>
      </p:sp>
      <p:sp>
        <p:nvSpPr>
          <p:cNvPr id="67" name="Rectangle 66">
            <a:extLst>
              <a:ext uri="{FF2B5EF4-FFF2-40B4-BE49-F238E27FC236}">
                <a16:creationId xmlns:a16="http://schemas.microsoft.com/office/drawing/2014/main" id="{98281C73-D6EC-4DA8-91AA-D47595847446}"/>
              </a:ext>
            </a:extLst>
          </p:cNvPr>
          <p:cNvSpPr/>
          <p:nvPr/>
        </p:nvSpPr>
        <p:spPr>
          <a:xfrm>
            <a:off x="5146146" y="4013359"/>
            <a:ext cx="180000" cy="180002"/>
          </a:xfrm>
          <a:prstGeom prst="rect">
            <a:avLst/>
          </a:prstGeom>
          <a:solidFill>
            <a:srgbClr val="FFC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A5A5A"/>
              </a:solidFill>
              <a:effectLst/>
              <a:uLnTx/>
              <a:uFillTx/>
              <a:latin typeface="Gill Sans MT" panose="020B0502020104020203" pitchFamily="34" charset="0"/>
              <a:ea typeface="MS PGothic" charset="0"/>
            </a:endParaRPr>
          </a:p>
        </p:txBody>
      </p:sp>
      <p:sp>
        <p:nvSpPr>
          <p:cNvPr id="68" name="Rectangle 67">
            <a:extLst>
              <a:ext uri="{FF2B5EF4-FFF2-40B4-BE49-F238E27FC236}">
                <a16:creationId xmlns:a16="http://schemas.microsoft.com/office/drawing/2014/main" id="{7D49831E-CF19-4591-9639-E1D338DB25C5}"/>
              </a:ext>
            </a:extLst>
          </p:cNvPr>
          <p:cNvSpPr/>
          <p:nvPr/>
        </p:nvSpPr>
        <p:spPr>
          <a:xfrm>
            <a:off x="6517745" y="4013359"/>
            <a:ext cx="180000" cy="180002"/>
          </a:xfrm>
          <a:prstGeom prst="rect">
            <a:avLst/>
          </a:prstGeom>
          <a:solidFill>
            <a:srgbClr val="FF0000"/>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A5A5A"/>
              </a:solidFill>
              <a:effectLst/>
              <a:uLnTx/>
              <a:uFillTx/>
              <a:latin typeface="Gill Sans MT" panose="020B0502020104020203" pitchFamily="34" charset="0"/>
              <a:ea typeface="MS PGothic" charset="0"/>
            </a:endParaRPr>
          </a:p>
        </p:txBody>
      </p:sp>
      <p:sp>
        <p:nvSpPr>
          <p:cNvPr id="69" name="Text Placeholder 3">
            <a:extLst>
              <a:ext uri="{FF2B5EF4-FFF2-40B4-BE49-F238E27FC236}">
                <a16:creationId xmlns:a16="http://schemas.microsoft.com/office/drawing/2014/main" id="{8CEB8403-3246-40A5-9A1B-A1A1CBFD46FA}"/>
              </a:ext>
            </a:extLst>
          </p:cNvPr>
          <p:cNvSpPr txBox="1">
            <a:spLocks/>
          </p:cNvSpPr>
          <p:nvPr/>
        </p:nvSpPr>
        <p:spPr>
          <a:xfrm>
            <a:off x="2809633" y="4015644"/>
            <a:ext cx="2234914" cy="175433"/>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5A5A5A"/>
                </a:solidFill>
                <a:effectLst/>
                <a:uLnTx/>
                <a:uFillTx/>
                <a:latin typeface="Gill Sans MT" panose="020B0502020104020203" pitchFamily="34" charset="0"/>
              </a:rPr>
              <a:t>Moderately</a:t>
            </a:r>
            <a:r>
              <a:rPr kumimoji="0" lang="en-US" sz="1050" b="0" i="0" u="none" strike="noStrike" kern="1200" cap="none" spc="0" normalizeH="0" baseline="0" noProof="0" dirty="0">
                <a:ln>
                  <a:noFill/>
                </a:ln>
                <a:solidFill>
                  <a:srgbClr val="5A5A5A"/>
                </a:solidFill>
                <a:effectLst/>
                <a:uLnTx/>
                <a:uFillTx/>
                <a:latin typeface="Gill Sans MT" panose="020B0502020104020203" pitchFamily="34" charset="0"/>
              </a:rPr>
              <a:t> </a:t>
            </a:r>
            <a:r>
              <a:rPr kumimoji="0" lang="en-US" sz="1200" b="0" i="0" u="none" strike="noStrike" kern="1200" cap="none" spc="0" normalizeH="0" baseline="0" noProof="0" dirty="0">
                <a:ln>
                  <a:noFill/>
                </a:ln>
                <a:solidFill>
                  <a:srgbClr val="5A5A5A"/>
                </a:solidFill>
                <a:effectLst/>
                <a:uLnTx/>
                <a:uFillTx/>
                <a:latin typeface="Gill Sans MT" panose="020B0502020104020203" pitchFamily="34" charset="0"/>
              </a:rPr>
              <a:t>increased risk</a:t>
            </a:r>
          </a:p>
        </p:txBody>
      </p:sp>
      <p:sp>
        <p:nvSpPr>
          <p:cNvPr id="70" name="Text Placeholder 3">
            <a:extLst>
              <a:ext uri="{FF2B5EF4-FFF2-40B4-BE49-F238E27FC236}">
                <a16:creationId xmlns:a16="http://schemas.microsoft.com/office/drawing/2014/main" id="{6313EDC6-18C1-4CE3-A00B-4EBB169403D3}"/>
              </a:ext>
            </a:extLst>
          </p:cNvPr>
          <p:cNvSpPr txBox="1">
            <a:spLocks/>
          </p:cNvSpPr>
          <p:nvPr/>
        </p:nvSpPr>
        <p:spPr>
          <a:xfrm>
            <a:off x="5373540" y="4013359"/>
            <a:ext cx="1144206" cy="177718"/>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5A5A5A"/>
                </a:solidFill>
                <a:effectLst/>
                <a:uLnTx/>
                <a:uFillTx/>
                <a:latin typeface="Gill Sans MT" panose="020B0502020104020203" pitchFamily="34" charset="0"/>
              </a:rPr>
              <a:t>High risk</a:t>
            </a:r>
          </a:p>
        </p:txBody>
      </p:sp>
      <p:sp>
        <p:nvSpPr>
          <p:cNvPr id="71" name="Text Placeholder 3">
            <a:extLst>
              <a:ext uri="{FF2B5EF4-FFF2-40B4-BE49-F238E27FC236}">
                <a16:creationId xmlns:a16="http://schemas.microsoft.com/office/drawing/2014/main" id="{8B6F3395-AE97-4146-BC39-457B29A7E0C7}"/>
              </a:ext>
            </a:extLst>
          </p:cNvPr>
          <p:cNvSpPr txBox="1">
            <a:spLocks/>
          </p:cNvSpPr>
          <p:nvPr/>
        </p:nvSpPr>
        <p:spPr>
          <a:xfrm>
            <a:off x="6744553" y="4016575"/>
            <a:ext cx="1698407" cy="207358"/>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5A5A5A"/>
                </a:solidFill>
                <a:effectLst/>
                <a:uLnTx/>
                <a:uFillTx/>
                <a:latin typeface="Gill Sans MT" panose="020B0502020104020203" pitchFamily="34" charset="0"/>
              </a:rPr>
              <a:t>Very high risk</a:t>
            </a:r>
          </a:p>
        </p:txBody>
      </p:sp>
      <p:grpSp>
        <p:nvGrpSpPr>
          <p:cNvPr id="477" name="Group 476">
            <a:extLst>
              <a:ext uri="{FF2B5EF4-FFF2-40B4-BE49-F238E27FC236}">
                <a16:creationId xmlns:a16="http://schemas.microsoft.com/office/drawing/2014/main" id="{3C92FF50-BB33-4480-ADB8-7F3DDFB8ADA5}"/>
              </a:ext>
            </a:extLst>
          </p:cNvPr>
          <p:cNvGrpSpPr/>
          <p:nvPr/>
        </p:nvGrpSpPr>
        <p:grpSpPr>
          <a:xfrm>
            <a:off x="4695825" y="1889884"/>
            <a:ext cx="4196653" cy="1468584"/>
            <a:chOff x="4699594" y="2453562"/>
            <a:chExt cx="4192159" cy="1468584"/>
          </a:xfrm>
        </p:grpSpPr>
        <p:sp>
          <p:nvSpPr>
            <p:cNvPr id="480" name="Rectangle 479">
              <a:extLst>
                <a:ext uri="{FF2B5EF4-FFF2-40B4-BE49-F238E27FC236}">
                  <a16:creationId xmlns:a16="http://schemas.microsoft.com/office/drawing/2014/main" id="{AA8DE7DB-AF6B-40D3-A64E-48369940630B}"/>
                </a:ext>
              </a:extLst>
            </p:cNvPr>
            <p:cNvSpPr/>
            <p:nvPr/>
          </p:nvSpPr>
          <p:spPr bwMode="auto">
            <a:xfrm>
              <a:off x="6871427" y="2453562"/>
              <a:ext cx="2020326" cy="799876"/>
            </a:xfrm>
            <a:prstGeom prst="rect">
              <a:avLst/>
            </a:prstGeom>
            <a:solidFill>
              <a:schemeClr val="bg1"/>
            </a:solidFill>
            <a:ln w="19050" algn="ctr">
              <a:solidFill>
                <a:schemeClr val="accent5"/>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F0414B"/>
                </a:buClr>
                <a:buSzTx/>
                <a:buFontTx/>
                <a:buNone/>
                <a:tabLst/>
                <a:defRPr/>
              </a:pPr>
              <a:r>
                <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DAPA-CKD population</a:t>
              </a:r>
              <a:r>
                <a:rPr kumimoji="0" lang="en-GB" sz="1100" b="1" i="0" u="none" strike="noStrike" kern="1200" cap="none" spc="0" normalizeH="0" baseline="30000" noProof="0" dirty="0">
                  <a:ln>
                    <a:noFill/>
                  </a:ln>
                  <a:solidFill>
                    <a:srgbClr val="5A5A5A"/>
                  </a:solidFill>
                  <a:effectLst/>
                  <a:uLnTx/>
                  <a:uFillTx/>
                  <a:latin typeface="Gill Sans MT" panose="020B0502020104020203" pitchFamily="34" charset="0"/>
                  <a:ea typeface="MS PGothic" charset="0"/>
                </a:rPr>
                <a:t>2</a:t>
              </a:r>
              <a:endPar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endParaRPr>
            </a:p>
            <a:p>
              <a:pPr marL="0" marR="0" lvl="0" indent="0" algn="ctr" defTabSz="914400" rtl="0" eaLnBrk="1" fontAlgn="auto" latinLnBrk="0" hangingPunct="1">
                <a:lnSpc>
                  <a:spcPct val="100000"/>
                </a:lnSpc>
                <a:spcBef>
                  <a:spcPts val="600"/>
                </a:spcBef>
                <a:spcAft>
                  <a:spcPts val="0"/>
                </a:spcAft>
                <a:buClr>
                  <a:srgbClr val="43AC99"/>
                </a:buClr>
                <a:buSzTx/>
                <a:buFontTx/>
                <a:buNone/>
                <a:tabLst/>
                <a:defRPr/>
              </a:pP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eGFR </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&gt;25 to &lt;75 ml/min/1.73 m</a:t>
              </a:r>
              <a:r>
                <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2 </a:t>
              </a:r>
              <a:br>
                <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br>
              <a:r>
                <a:rPr kumimoji="0" lang="en-GB" sz="1000" b="1"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and</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 UACR &gt;200 mg/g </a:t>
              </a:r>
              <a:endPar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endParaRPr>
            </a:p>
          </p:txBody>
        </p:sp>
        <p:cxnSp>
          <p:nvCxnSpPr>
            <p:cNvPr id="481" name="Connector: Elbow 13">
              <a:extLst>
                <a:ext uri="{FF2B5EF4-FFF2-40B4-BE49-F238E27FC236}">
                  <a16:creationId xmlns:a16="http://schemas.microsoft.com/office/drawing/2014/main" id="{818456CA-A1C2-44A9-B1CC-ACD6505CEA90}"/>
                </a:ext>
              </a:extLst>
            </p:cNvPr>
            <p:cNvCxnSpPr>
              <a:cxnSpLocks/>
              <a:stCxn id="480" idx="1"/>
              <a:endCxn id="479" idx="3"/>
            </p:cNvCxnSpPr>
            <p:nvPr/>
          </p:nvCxnSpPr>
          <p:spPr>
            <a:xfrm rot="10800000" flipV="1">
              <a:off x="6724774" y="2853500"/>
              <a:ext cx="146653" cy="654646"/>
            </a:xfrm>
            <a:prstGeom prst="bentConnector3">
              <a:avLst/>
            </a:prstGeom>
            <a:ln w="19050">
              <a:solidFill>
                <a:schemeClr val="accent5"/>
              </a:solidFill>
              <a:prstDash val="solid"/>
            </a:ln>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id="{BBE1787A-BBD4-41AF-BE4D-2FAD725E459F}"/>
                </a:ext>
              </a:extLst>
            </p:cNvPr>
            <p:cNvSpPr/>
            <p:nvPr/>
          </p:nvSpPr>
          <p:spPr bwMode="auto">
            <a:xfrm>
              <a:off x="4699594" y="3094146"/>
              <a:ext cx="2025180" cy="828000"/>
            </a:xfrm>
            <a:prstGeom prst="rect">
              <a:avLst/>
            </a:prstGeom>
            <a:solidFill>
              <a:schemeClr val="bg1">
                <a:lumMod val="95000"/>
                <a:alpha val="61000"/>
              </a:schemeClr>
            </a:solidFill>
            <a:ln w="19050" algn="ctr">
              <a:solidFill>
                <a:schemeClr val="accent5"/>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F0414B"/>
                </a:buClr>
                <a:buSzTx/>
                <a:buFontTx/>
                <a:buNone/>
                <a:tabLst/>
                <a:defRPr/>
              </a:pPr>
              <a:endPar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endParaRPr>
            </a:p>
          </p:txBody>
        </p:sp>
      </p:grpSp>
      <p:grpSp>
        <p:nvGrpSpPr>
          <p:cNvPr id="483" name="Group 482">
            <a:extLst>
              <a:ext uri="{FF2B5EF4-FFF2-40B4-BE49-F238E27FC236}">
                <a16:creationId xmlns:a16="http://schemas.microsoft.com/office/drawing/2014/main" id="{1A0D84E7-B433-4448-B1B6-41698E7E6DD1}"/>
              </a:ext>
            </a:extLst>
          </p:cNvPr>
          <p:cNvGrpSpPr/>
          <p:nvPr/>
        </p:nvGrpSpPr>
        <p:grpSpPr>
          <a:xfrm>
            <a:off x="2304782" y="2389345"/>
            <a:ext cx="6580621" cy="1444755"/>
            <a:chOff x="2311131" y="2932134"/>
            <a:chExt cx="6580621" cy="1444755"/>
          </a:xfrm>
        </p:grpSpPr>
        <p:sp>
          <p:nvSpPr>
            <p:cNvPr id="487" name="Rectangle 486">
              <a:extLst>
                <a:ext uri="{FF2B5EF4-FFF2-40B4-BE49-F238E27FC236}">
                  <a16:creationId xmlns:a16="http://schemas.microsoft.com/office/drawing/2014/main" id="{835CEE92-B4B6-45CB-AFF6-0B6EEEFADD7F}"/>
                </a:ext>
              </a:extLst>
            </p:cNvPr>
            <p:cNvSpPr/>
            <p:nvPr/>
          </p:nvSpPr>
          <p:spPr bwMode="auto">
            <a:xfrm>
              <a:off x="6871427" y="3342794"/>
              <a:ext cx="2020325" cy="1034095"/>
            </a:xfrm>
            <a:prstGeom prst="rect">
              <a:avLst/>
            </a:prstGeom>
            <a:solidFill>
              <a:schemeClr val="bg1"/>
            </a:solidFill>
            <a:ln w="19050" algn="ctr">
              <a:solidFill>
                <a:schemeClr val="accent1"/>
              </a:solidFill>
              <a:miter lim="800000"/>
              <a:headEnd/>
              <a:tailEnd/>
            </a:ln>
            <a:effectLst/>
          </p:spPr>
          <p:txBody>
            <a:bodyPr rot="0" spcFirstLastPara="0" vertOverflow="overflow" horzOverflow="overflow" vert="horz" wrap="none" lIns="69949" tIns="34974" rIns="69949" bIns="3497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F0414B"/>
                </a:buClr>
                <a:buSzTx/>
                <a:buFontTx/>
                <a:buNone/>
                <a:tabLst/>
                <a:defRPr/>
              </a:pPr>
              <a:r>
                <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EMPA-KIDNEY population</a:t>
              </a:r>
              <a:r>
                <a:rPr kumimoji="0" lang="en-GB" sz="1100" b="1" i="0" u="none" strike="noStrike" kern="1200" cap="none" spc="0" normalizeH="0" baseline="30000" noProof="0" dirty="0">
                  <a:ln>
                    <a:noFill/>
                  </a:ln>
                  <a:solidFill>
                    <a:srgbClr val="5A5A5A"/>
                  </a:solidFill>
                  <a:effectLst/>
                  <a:uLnTx/>
                  <a:uFillTx/>
                  <a:latin typeface="Gill Sans MT" panose="020B0502020104020203" pitchFamily="34" charset="0"/>
                  <a:ea typeface="MS PGothic" charset="0"/>
                </a:rPr>
                <a:t>3</a:t>
              </a:r>
              <a:endPar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endParaRPr>
            </a:p>
            <a:p>
              <a:pPr marL="0" marR="0" lvl="0" indent="0" algn="ctr" defTabSz="914400" rtl="0" eaLnBrk="1" fontAlgn="auto" latinLnBrk="0" hangingPunct="1">
                <a:lnSpc>
                  <a:spcPct val="100000"/>
                </a:lnSpc>
                <a:spcBef>
                  <a:spcPts val="600"/>
                </a:spcBef>
                <a:spcAft>
                  <a:spcPts val="0"/>
                </a:spcAft>
                <a:buClr>
                  <a:srgbClr val="43AC99"/>
                </a:buClr>
                <a:buSzTx/>
                <a:buFontTx/>
                <a:buNone/>
                <a:tabLst/>
                <a:defRPr/>
              </a:pP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eGFR </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≥20 to &lt;45 ml/min/1.73 m</a:t>
              </a:r>
              <a:r>
                <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2</a:t>
              </a:r>
            </a:p>
            <a:p>
              <a:pPr marL="0" marR="0" lvl="0" indent="0" algn="ctr" defTabSz="914400" rtl="0" eaLnBrk="1" fontAlgn="auto" latinLnBrk="0" hangingPunct="1">
                <a:lnSpc>
                  <a:spcPct val="100000"/>
                </a:lnSpc>
                <a:spcBef>
                  <a:spcPts val="600"/>
                </a:spcBef>
                <a:spcAft>
                  <a:spcPts val="0"/>
                </a:spcAft>
                <a:buClr>
                  <a:srgbClr val="43AC99"/>
                </a:buClr>
                <a:buSzTx/>
                <a:buFontTx/>
                <a:buNone/>
                <a:tabLst/>
                <a:defRPr/>
              </a:pP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eGFR </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≥45 to &lt;90 ml/min/1.73 m</a:t>
              </a:r>
              <a:r>
                <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2 </a:t>
              </a:r>
              <a:br>
                <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br>
              <a:r>
                <a:rPr kumimoji="0" lang="en-GB" sz="1000" b="1"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and</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 UACR ≥200 mg/g </a:t>
              </a:r>
              <a:endPar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endParaRPr>
            </a:p>
          </p:txBody>
        </p:sp>
        <p:sp>
          <p:nvSpPr>
            <p:cNvPr id="488" name="Freeform: Shape 5">
              <a:extLst>
                <a:ext uri="{FF2B5EF4-FFF2-40B4-BE49-F238E27FC236}">
                  <a16:creationId xmlns:a16="http://schemas.microsoft.com/office/drawing/2014/main" id="{C975B645-121B-4820-A455-127FEEE0F87F}"/>
                </a:ext>
              </a:extLst>
            </p:cNvPr>
            <p:cNvSpPr/>
            <p:nvPr/>
          </p:nvSpPr>
          <p:spPr bwMode="auto">
            <a:xfrm>
              <a:off x="2311131" y="2932134"/>
              <a:ext cx="4427458" cy="1066727"/>
            </a:xfrm>
            <a:custGeom>
              <a:avLst/>
              <a:gdLst>
                <a:gd name="connsiteX0" fmla="*/ 5510254 w 5510254"/>
                <a:gd name="connsiteY0" fmla="*/ 0 h 1447138"/>
                <a:gd name="connsiteX1" fmla="*/ 3196424 w 5510254"/>
                <a:gd name="connsiteY1" fmla="*/ 0 h 1447138"/>
                <a:gd name="connsiteX2" fmla="*/ 3196424 w 5510254"/>
                <a:gd name="connsiteY2" fmla="*/ 874644 h 1447138"/>
                <a:gd name="connsiteX3" fmla="*/ 0 w 5510254"/>
                <a:gd name="connsiteY3" fmla="*/ 874644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184541 w 5510254"/>
                <a:gd name="connsiteY2" fmla="*/ 802242 h 1447138"/>
                <a:gd name="connsiteX3" fmla="*/ 0 w 5510254"/>
                <a:gd name="connsiteY3" fmla="*/ 874644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184541 w 5510254"/>
                <a:gd name="connsiteY2" fmla="*/ 802242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196425 w 5510254"/>
                <a:gd name="connsiteY2" fmla="*/ 802242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200386 w 5510254"/>
                <a:gd name="connsiteY2" fmla="*/ 797854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204347 w 5510254"/>
                <a:gd name="connsiteY2" fmla="*/ 797854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200386 w 5510254"/>
                <a:gd name="connsiteY2" fmla="*/ 793466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2978114 w 5510254"/>
                <a:gd name="connsiteY2" fmla="*/ 793467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3319 h 1450457"/>
                <a:gd name="connsiteX1" fmla="*/ 2974153 w 5510254"/>
                <a:gd name="connsiteY1" fmla="*/ 0 h 1450457"/>
                <a:gd name="connsiteX2" fmla="*/ 2978114 w 5510254"/>
                <a:gd name="connsiteY2" fmla="*/ 796786 h 1450457"/>
                <a:gd name="connsiteX3" fmla="*/ 0 w 5510254"/>
                <a:gd name="connsiteY3" fmla="*/ 798980 h 1450457"/>
                <a:gd name="connsiteX4" fmla="*/ 0 w 5510254"/>
                <a:gd name="connsiteY4" fmla="*/ 1450457 h 1450457"/>
                <a:gd name="connsiteX5" fmla="*/ 5510254 w 5510254"/>
                <a:gd name="connsiteY5" fmla="*/ 1450457 h 1450457"/>
                <a:gd name="connsiteX6" fmla="*/ 5510254 w 5510254"/>
                <a:gd name="connsiteY6" fmla="*/ 3319 h 145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0254" h="1450457">
                  <a:moveTo>
                    <a:pt x="5510254" y="3319"/>
                  </a:moveTo>
                  <a:lnTo>
                    <a:pt x="2974153" y="0"/>
                  </a:lnTo>
                  <a:cubicBezTo>
                    <a:pt x="2974153" y="267414"/>
                    <a:pt x="2978114" y="529372"/>
                    <a:pt x="2978114" y="796786"/>
                  </a:cubicBezTo>
                  <a:lnTo>
                    <a:pt x="0" y="798980"/>
                  </a:lnTo>
                  <a:lnTo>
                    <a:pt x="0" y="1450457"/>
                  </a:lnTo>
                  <a:lnTo>
                    <a:pt x="5510254" y="1450457"/>
                  </a:lnTo>
                  <a:lnTo>
                    <a:pt x="5510254" y="3319"/>
                  </a:lnTo>
                  <a:close/>
                </a:path>
              </a:pathLst>
            </a:custGeom>
            <a:solidFill>
              <a:schemeClr val="bg1">
                <a:lumMod val="95000"/>
                <a:alpha val="62000"/>
              </a:schemeClr>
            </a:solidFill>
            <a:ln w="19050" algn="ctr">
              <a:solidFill>
                <a:schemeClr val="accent1"/>
              </a:solidFill>
              <a:miter lim="800000"/>
              <a:headEnd/>
              <a:tailEnd/>
            </a:ln>
            <a:effectLst/>
          </p:spPr>
          <p:txBody>
            <a:bodyPr lIns="69949" tIns="34974" rIns="69949" bIns="34974" rtlCol="0" anchor="ctr"/>
            <a:lstStyle/>
            <a:p>
              <a:pPr marL="228600" marR="0" lvl="0" indent="-228600" algn="ctr" defTabSz="914400"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endParaRPr>
            </a:p>
          </p:txBody>
        </p:sp>
        <p:cxnSp>
          <p:nvCxnSpPr>
            <p:cNvPr id="489" name="Connector: Elbow 23">
              <a:extLst>
                <a:ext uri="{FF2B5EF4-FFF2-40B4-BE49-F238E27FC236}">
                  <a16:creationId xmlns:a16="http://schemas.microsoft.com/office/drawing/2014/main" id="{792C95EB-2634-4878-A608-2C032B3CC21C}"/>
                </a:ext>
              </a:extLst>
            </p:cNvPr>
            <p:cNvCxnSpPr/>
            <p:nvPr/>
          </p:nvCxnSpPr>
          <p:spPr>
            <a:xfrm rot="10800000">
              <a:off x="6810373" y="3478699"/>
              <a:ext cx="61054" cy="378762"/>
            </a:xfrm>
            <a:prstGeom prst="bentConnector2">
              <a:avLst/>
            </a:prstGeom>
            <a:ln w="19050">
              <a:solidFill>
                <a:schemeClr val="accent1"/>
              </a:solidFill>
              <a:prstDash val="solid"/>
            </a:ln>
          </p:spPr>
          <p:style>
            <a:lnRef idx="1">
              <a:schemeClr val="dk1"/>
            </a:lnRef>
            <a:fillRef idx="0">
              <a:schemeClr val="dk1"/>
            </a:fillRef>
            <a:effectRef idx="0">
              <a:schemeClr val="dk1"/>
            </a:effectRef>
            <a:fontRef idx="minor">
              <a:schemeClr val="tx1"/>
            </a:fontRef>
          </p:style>
        </p:cxnSp>
        <p:cxnSp>
          <p:nvCxnSpPr>
            <p:cNvPr id="490" name="Straight Connector 489">
              <a:extLst>
                <a:ext uri="{FF2B5EF4-FFF2-40B4-BE49-F238E27FC236}">
                  <a16:creationId xmlns:a16="http://schemas.microsoft.com/office/drawing/2014/main" id="{B878F5C4-5B0E-44C3-9DBE-75C848A0E911}"/>
                </a:ext>
              </a:extLst>
            </p:cNvPr>
            <p:cNvCxnSpPr/>
            <p:nvPr/>
          </p:nvCxnSpPr>
          <p:spPr>
            <a:xfrm flipH="1">
              <a:off x="6751696" y="3481080"/>
              <a:ext cx="64800" cy="0"/>
            </a:xfrm>
            <a:prstGeom prst="line">
              <a:avLst/>
            </a:prstGeom>
            <a:ln w="19050">
              <a:solidFill>
                <a:schemeClr val="accent1"/>
              </a:solidFill>
              <a:prstDash val="solid"/>
            </a:ln>
          </p:spPr>
          <p:style>
            <a:lnRef idx="1">
              <a:schemeClr val="dk1"/>
            </a:lnRef>
            <a:fillRef idx="0">
              <a:schemeClr val="dk1"/>
            </a:fillRef>
            <a:effectRef idx="0">
              <a:schemeClr val="dk1"/>
            </a:effectRef>
            <a:fontRef idx="minor">
              <a:schemeClr val="tx1"/>
            </a:fontRef>
          </p:style>
        </p:cxnSp>
      </p:grpSp>
      <p:grpSp>
        <p:nvGrpSpPr>
          <p:cNvPr id="465" name="Group 464"/>
          <p:cNvGrpSpPr/>
          <p:nvPr/>
        </p:nvGrpSpPr>
        <p:grpSpPr>
          <a:xfrm>
            <a:off x="5250598" y="1014741"/>
            <a:ext cx="3629004" cy="2253192"/>
            <a:chOff x="5262748" y="1454865"/>
            <a:chExt cx="3629004" cy="2253192"/>
          </a:xfrm>
        </p:grpSpPr>
        <p:grpSp>
          <p:nvGrpSpPr>
            <p:cNvPr id="471" name="Group 470">
              <a:extLst>
                <a:ext uri="{FF2B5EF4-FFF2-40B4-BE49-F238E27FC236}">
                  <a16:creationId xmlns:a16="http://schemas.microsoft.com/office/drawing/2014/main" id="{3A4B8525-2D3C-4F42-BADA-D2F1DAAE54C9}"/>
                </a:ext>
              </a:extLst>
            </p:cNvPr>
            <p:cNvGrpSpPr/>
            <p:nvPr/>
          </p:nvGrpSpPr>
          <p:grpSpPr>
            <a:xfrm>
              <a:off x="6742349" y="1454865"/>
              <a:ext cx="2149403" cy="1834954"/>
              <a:chOff x="6742349" y="1555621"/>
              <a:chExt cx="2149403" cy="1834954"/>
            </a:xfrm>
          </p:grpSpPr>
          <p:sp>
            <p:nvSpPr>
              <p:cNvPr id="474" name="Rectangle 473">
                <a:extLst>
                  <a:ext uri="{FF2B5EF4-FFF2-40B4-BE49-F238E27FC236}">
                    <a16:creationId xmlns:a16="http://schemas.microsoft.com/office/drawing/2014/main" id="{9FDF67A1-B0AB-4F5D-8B54-92F2CF3A1001}"/>
                  </a:ext>
                </a:extLst>
              </p:cNvPr>
              <p:cNvSpPr/>
              <p:nvPr/>
            </p:nvSpPr>
            <p:spPr bwMode="auto">
              <a:xfrm>
                <a:off x="6879705" y="1555621"/>
                <a:ext cx="2012047" cy="799876"/>
              </a:xfrm>
              <a:prstGeom prst="rect">
                <a:avLst/>
              </a:prstGeom>
              <a:solidFill>
                <a:schemeClr val="bg1"/>
              </a:solidFill>
              <a:ln w="19050" algn="ctr">
                <a:solidFill>
                  <a:schemeClr val="accent5">
                    <a:lumMod val="40000"/>
                    <a:lumOff val="60000"/>
                  </a:schemeClr>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F0414B"/>
                  </a:buClr>
                  <a:buSzTx/>
                  <a:buFontTx/>
                  <a:buNone/>
                  <a:tabLst/>
                  <a:defRPr/>
                </a:pPr>
                <a:r>
                  <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CREDENCE population</a:t>
                </a:r>
                <a:r>
                  <a:rPr kumimoji="0" lang="en-GB" sz="1100" b="1" i="0" u="none" strike="noStrike" kern="1200" cap="none" spc="0" normalizeH="0" baseline="30000" noProof="0" dirty="0">
                    <a:ln>
                      <a:noFill/>
                    </a:ln>
                    <a:solidFill>
                      <a:srgbClr val="5A5A5A"/>
                    </a:solidFill>
                    <a:effectLst/>
                    <a:uLnTx/>
                    <a:uFillTx/>
                    <a:latin typeface="Gill Sans MT" panose="020B0502020104020203" pitchFamily="34" charset="0"/>
                    <a:ea typeface="MS PGothic" charset="0"/>
                  </a:rPr>
                  <a:t>1</a:t>
                </a:r>
                <a:endPar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endParaRPr>
              </a:p>
              <a:p>
                <a:pPr marL="0" marR="0" lvl="0" indent="0" algn="ctr" defTabSz="914400" rtl="0" eaLnBrk="1" fontAlgn="auto" latinLnBrk="0" hangingPunct="1">
                  <a:lnSpc>
                    <a:spcPct val="100000"/>
                  </a:lnSpc>
                  <a:spcBef>
                    <a:spcPts val="600"/>
                  </a:spcBef>
                  <a:spcAft>
                    <a:spcPts val="0"/>
                  </a:spcAft>
                  <a:buClr>
                    <a:srgbClr val="43AC99"/>
                  </a:buClr>
                  <a:buSzTx/>
                  <a:buFontTx/>
                  <a:buNone/>
                  <a:tabLst/>
                  <a:defRPr/>
                </a:pP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eGFR </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≥30 to &lt;90 ml/min/1.73 m</a:t>
                </a:r>
                <a:r>
                  <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2</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 </a:t>
                </a:r>
                <a:r>
                  <a:rPr kumimoji="0" lang="en-GB" sz="1000" b="1"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and</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 UACR &gt;300 mg/g </a:t>
                </a:r>
                <a:endPar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endParaRPr>
              </a:p>
            </p:txBody>
          </p:sp>
          <p:cxnSp>
            <p:nvCxnSpPr>
              <p:cNvPr id="475" name="Connector: Elbow 9">
                <a:extLst>
                  <a:ext uri="{FF2B5EF4-FFF2-40B4-BE49-F238E27FC236}">
                    <a16:creationId xmlns:a16="http://schemas.microsoft.com/office/drawing/2014/main" id="{62138FD2-5ABD-4254-91BD-592D5FEF99CA}"/>
                  </a:ext>
                </a:extLst>
              </p:cNvPr>
              <p:cNvCxnSpPr/>
              <p:nvPr/>
            </p:nvCxnSpPr>
            <p:spPr>
              <a:xfrm rot="10800000" flipV="1">
                <a:off x="6742349" y="1965084"/>
                <a:ext cx="137357" cy="1425491"/>
              </a:xfrm>
              <a:prstGeom prst="bentConnector3">
                <a:avLst/>
              </a:prstGeom>
              <a:solidFill>
                <a:schemeClr val="bg1"/>
              </a:solidFill>
              <a:ln w="19050" algn="ctr">
                <a:solidFill>
                  <a:schemeClr val="tx2"/>
                </a:solidFill>
                <a:miter lim="800000"/>
                <a:headEnd/>
                <a:tailEnd/>
              </a:ln>
              <a:effectLst/>
            </p:spPr>
          </p:cxnSp>
        </p:grpSp>
        <p:grpSp>
          <p:nvGrpSpPr>
            <p:cNvPr id="467" name="Group 466">
              <a:extLst>
                <a:ext uri="{FF2B5EF4-FFF2-40B4-BE49-F238E27FC236}">
                  <a16:creationId xmlns:a16="http://schemas.microsoft.com/office/drawing/2014/main" id="{3A4B8525-2D3C-4F42-BADA-D2F1DAAE54C9}"/>
                </a:ext>
              </a:extLst>
            </p:cNvPr>
            <p:cNvGrpSpPr/>
            <p:nvPr/>
          </p:nvGrpSpPr>
          <p:grpSpPr>
            <a:xfrm>
              <a:off x="5262748" y="1454865"/>
              <a:ext cx="3629004" cy="2253192"/>
              <a:chOff x="5262748" y="1555621"/>
              <a:chExt cx="3629004" cy="2253192"/>
            </a:xfrm>
          </p:grpSpPr>
          <p:sp>
            <p:nvSpPr>
              <p:cNvPr id="468" name="Rectangle 467">
                <a:extLst>
                  <a:ext uri="{FF2B5EF4-FFF2-40B4-BE49-F238E27FC236}">
                    <a16:creationId xmlns:a16="http://schemas.microsoft.com/office/drawing/2014/main" id="{6D94C0D1-C83A-4CFF-87BF-08592B1C189A}"/>
                  </a:ext>
                </a:extLst>
              </p:cNvPr>
              <p:cNvSpPr/>
              <p:nvPr/>
            </p:nvSpPr>
            <p:spPr bwMode="auto">
              <a:xfrm>
                <a:off x="5262748" y="2933318"/>
                <a:ext cx="1479600" cy="875495"/>
              </a:xfrm>
              <a:prstGeom prst="rect">
                <a:avLst/>
              </a:prstGeom>
              <a:solidFill>
                <a:schemeClr val="bg1">
                  <a:lumMod val="95000"/>
                  <a:alpha val="62000"/>
                </a:schemeClr>
              </a:solidFill>
              <a:ln w="19050" algn="ctr">
                <a:solidFill>
                  <a:schemeClr val="accent5">
                    <a:lumMod val="40000"/>
                    <a:lumOff val="60000"/>
                  </a:schemeClr>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F0414B"/>
                  </a:buClr>
                  <a:buSzTx/>
                  <a:buFontTx/>
                  <a:buNone/>
                  <a:tabLst/>
                  <a:defRPr/>
                </a:pPr>
                <a:endPar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endParaRPr>
              </a:p>
            </p:txBody>
          </p:sp>
          <p:sp>
            <p:nvSpPr>
              <p:cNvPr id="469" name="Rectangle 468">
                <a:extLst>
                  <a:ext uri="{FF2B5EF4-FFF2-40B4-BE49-F238E27FC236}">
                    <a16:creationId xmlns:a16="http://schemas.microsoft.com/office/drawing/2014/main" id="{9FDF67A1-B0AB-4F5D-8B54-92F2CF3A1001}"/>
                  </a:ext>
                </a:extLst>
              </p:cNvPr>
              <p:cNvSpPr/>
              <p:nvPr/>
            </p:nvSpPr>
            <p:spPr bwMode="auto">
              <a:xfrm>
                <a:off x="6879705" y="1555621"/>
                <a:ext cx="2012047" cy="799876"/>
              </a:xfrm>
              <a:prstGeom prst="rect">
                <a:avLst/>
              </a:prstGeom>
              <a:solidFill>
                <a:schemeClr val="bg1"/>
              </a:solidFill>
              <a:ln w="19050" algn="ctr">
                <a:solidFill>
                  <a:schemeClr val="accent5">
                    <a:lumMod val="40000"/>
                    <a:lumOff val="60000"/>
                  </a:schemeClr>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F0414B"/>
                  </a:buClr>
                  <a:buSzTx/>
                  <a:buFontTx/>
                  <a:buNone/>
                  <a:tabLst/>
                  <a:defRPr/>
                </a:pPr>
                <a:r>
                  <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CREDENCE population</a:t>
                </a:r>
                <a:r>
                  <a:rPr kumimoji="0" lang="en-GB" sz="1100" b="1" i="0" u="none" strike="noStrike" kern="1200" cap="none" spc="0" normalizeH="0" baseline="30000" noProof="0" dirty="0">
                    <a:ln>
                      <a:noFill/>
                    </a:ln>
                    <a:solidFill>
                      <a:srgbClr val="5A5A5A"/>
                    </a:solidFill>
                    <a:effectLst/>
                    <a:uLnTx/>
                    <a:uFillTx/>
                    <a:latin typeface="Gill Sans MT" panose="020B0502020104020203" pitchFamily="34" charset="0"/>
                    <a:ea typeface="MS PGothic" charset="0"/>
                  </a:rPr>
                  <a:t>1</a:t>
                </a:r>
                <a:endParaRPr kumimoji="0" lang="en-GB" sz="1100" b="1"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endParaRPr>
              </a:p>
              <a:p>
                <a:pPr marL="0" marR="0" lvl="0" indent="0" algn="ctr" defTabSz="914400" rtl="0" eaLnBrk="1" fontAlgn="auto" latinLnBrk="0" hangingPunct="1">
                  <a:lnSpc>
                    <a:spcPct val="100000"/>
                  </a:lnSpc>
                  <a:spcBef>
                    <a:spcPts val="600"/>
                  </a:spcBef>
                  <a:spcAft>
                    <a:spcPts val="0"/>
                  </a:spcAft>
                  <a:buClr>
                    <a:srgbClr val="43AC99"/>
                  </a:buClr>
                  <a:buSzTx/>
                  <a:buFontTx/>
                  <a:buNone/>
                  <a:tabLst/>
                  <a:defRPr/>
                </a:pP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eGFR </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≥30 to &lt;90 ml/min/1.73 m</a:t>
                </a:r>
                <a:r>
                  <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2</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 </a:t>
                </a:r>
                <a:r>
                  <a:rPr kumimoji="0" lang="en-GB" sz="1000" b="1"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and</a:t>
                </a:r>
                <a:r>
                  <a:rPr kumimoji="0" lang="en-GB" sz="1000" b="0" i="0" u="none" strike="noStrike" kern="1200" cap="none" spc="0" normalizeH="0" baseline="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rPr>
                  <a:t> UACR &gt;300 mg/g </a:t>
                </a:r>
                <a:endParaRPr kumimoji="0" lang="en-GB" sz="1000" b="0" i="0" u="none" strike="noStrike" kern="1200" cap="none" spc="0" normalizeH="0" baseline="30000" noProof="0" dirty="0">
                  <a:ln>
                    <a:noFill/>
                  </a:ln>
                  <a:solidFill>
                    <a:srgbClr val="5A5A5A"/>
                  </a:solidFill>
                  <a:effectLst/>
                  <a:uLnTx/>
                  <a:uFillTx/>
                  <a:latin typeface="Gill Sans MT" panose="020B0502020104020203" pitchFamily="34" charset="0"/>
                  <a:ea typeface="ＭＳ Ｐゴシック" pitchFamily="34" charset="-128"/>
                  <a:cs typeface="Arial" pitchFamily="34" charset="0"/>
                </a:endParaRPr>
              </a:p>
            </p:txBody>
          </p:sp>
          <p:cxnSp>
            <p:nvCxnSpPr>
              <p:cNvPr id="470" name="Connector: Elbow 9">
                <a:extLst>
                  <a:ext uri="{FF2B5EF4-FFF2-40B4-BE49-F238E27FC236}">
                    <a16:creationId xmlns:a16="http://schemas.microsoft.com/office/drawing/2014/main" id="{62138FD2-5ABD-4254-91BD-592D5FEF99CA}"/>
                  </a:ext>
                </a:extLst>
              </p:cNvPr>
              <p:cNvCxnSpPr/>
              <p:nvPr/>
            </p:nvCxnSpPr>
            <p:spPr>
              <a:xfrm rot="10800000" flipV="1">
                <a:off x="6742349" y="1965084"/>
                <a:ext cx="137357" cy="1425491"/>
              </a:xfrm>
              <a:prstGeom prst="bentConnector3">
                <a:avLst/>
              </a:prstGeom>
              <a:solidFill>
                <a:schemeClr val="bg1"/>
              </a:solidFill>
              <a:ln w="19050" algn="ctr">
                <a:solidFill>
                  <a:schemeClr val="accent5">
                    <a:lumMod val="40000"/>
                    <a:lumOff val="60000"/>
                  </a:schemeClr>
                </a:solidFill>
                <a:miter lim="800000"/>
                <a:headEnd/>
                <a:tailEnd/>
              </a:ln>
              <a:effectLst/>
            </p:spPr>
          </p:cxnSp>
        </p:grpSp>
      </p:grpSp>
      <p:sp>
        <p:nvSpPr>
          <p:cNvPr id="10" name="TextBox 9">
            <a:extLst>
              <a:ext uri="{FF2B5EF4-FFF2-40B4-BE49-F238E27FC236}">
                <a16:creationId xmlns:a16="http://schemas.microsoft.com/office/drawing/2014/main" id="{831C420C-9B4B-CADA-A10E-F5FEA5A76537}"/>
              </a:ext>
            </a:extLst>
          </p:cNvPr>
          <p:cNvSpPr txBox="1"/>
          <p:nvPr/>
        </p:nvSpPr>
        <p:spPr>
          <a:xfrm>
            <a:off x="8229600" y="4228867"/>
            <a:ext cx="12954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A5A5A"/>
                </a:solidFill>
                <a:effectLst/>
                <a:uLnTx/>
                <a:uFillTx/>
                <a:latin typeface="Gill Sans MT" panose="020B0502020104020203" pitchFamily="34" charset="0"/>
                <a:ea typeface="MS PGothic" charset="0"/>
              </a:rPr>
              <a:t>EMPA-Kidney</a:t>
            </a:r>
          </a:p>
        </p:txBody>
      </p:sp>
    </p:spTree>
    <p:extLst>
      <p:ext uri="{BB962C8B-B14F-4D97-AF65-F5344CB8AC3E}">
        <p14:creationId xmlns:p14="http://schemas.microsoft.com/office/powerpoint/2010/main" val="117526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65"/>
                                        </p:tgtEl>
                                      </p:cBhvr>
                                    </p:animEffect>
                                    <p:set>
                                      <p:cBhvr>
                                        <p:cTn id="12" dur="1" fill="hold">
                                          <p:stCondLst>
                                            <p:cond delay="499"/>
                                          </p:stCondLst>
                                        </p:cTn>
                                        <p:tgtEl>
                                          <p:spTgt spid="46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77"/>
                                        </p:tgtEl>
                                        <p:attrNameLst>
                                          <p:attrName>style.visibility</p:attrName>
                                        </p:attrNameLst>
                                      </p:cBhvr>
                                      <p:to>
                                        <p:strVal val="visible"/>
                                      </p:to>
                                    </p:set>
                                    <p:animEffect transition="in" filter="fade">
                                      <p:cBhvr>
                                        <p:cTn id="15" dur="500"/>
                                        <p:tgtEl>
                                          <p:spTgt spid="4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7"/>
                                        </p:tgtEl>
                                      </p:cBhvr>
                                    </p:animEffect>
                                    <p:set>
                                      <p:cBhvr>
                                        <p:cTn id="20" dur="1" fill="hold">
                                          <p:stCondLst>
                                            <p:cond delay="499"/>
                                          </p:stCondLst>
                                        </p:cTn>
                                        <p:tgtEl>
                                          <p:spTgt spid="47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83"/>
                                        </p:tgtEl>
                                        <p:attrNameLst>
                                          <p:attrName>style.visibility</p:attrName>
                                        </p:attrNameLst>
                                      </p:cBhvr>
                                      <p:to>
                                        <p:strVal val="visible"/>
                                      </p:to>
                                    </p:set>
                                    <p:animEffect transition="in" filter="fade">
                                      <p:cBhvr>
                                        <p:cTn id="23" dur="500"/>
                                        <p:tgtEl>
                                          <p:spTgt spid="48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5"/>
                                        </p:tgtEl>
                                        <p:attrNameLst>
                                          <p:attrName>style.visibility</p:attrName>
                                        </p:attrNameLst>
                                      </p:cBhvr>
                                      <p:to>
                                        <p:strVal val="visible"/>
                                      </p:to>
                                    </p:set>
                                    <p:animEffect transition="in" filter="fade">
                                      <p:cBhvr>
                                        <p:cTn id="28" dur="500"/>
                                        <p:tgtEl>
                                          <p:spTgt spid="465"/>
                                        </p:tgtEl>
                                      </p:cBhvr>
                                    </p:animEffect>
                                  </p:childTnLst>
                                </p:cTn>
                              </p:par>
                              <p:par>
                                <p:cTn id="29" presetID="10" presetClass="entr" presetSubtype="0" fill="hold" nodeType="withEffect">
                                  <p:stCondLst>
                                    <p:cond delay="0"/>
                                  </p:stCondLst>
                                  <p:childTnLst>
                                    <p:set>
                                      <p:cBhvr>
                                        <p:cTn id="30" dur="1" fill="hold">
                                          <p:stCondLst>
                                            <p:cond delay="0"/>
                                          </p:stCondLst>
                                        </p:cTn>
                                        <p:tgtEl>
                                          <p:spTgt spid="477"/>
                                        </p:tgtEl>
                                        <p:attrNameLst>
                                          <p:attrName>style.visibility</p:attrName>
                                        </p:attrNameLst>
                                      </p:cBhvr>
                                      <p:to>
                                        <p:strVal val="visible"/>
                                      </p:to>
                                    </p:set>
                                    <p:animEffect transition="in" filter="fade">
                                      <p:cBhvr>
                                        <p:cTn id="31"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85750" y="83400"/>
            <a:ext cx="8365331" cy="692150"/>
          </a:xfrm>
          <a:prstGeom prst="rect">
            <a:avLst/>
          </a:prstGeom>
        </p:spPr>
        <p:txBody>
          <a:bodyPr/>
          <a:lstStyle/>
          <a:p>
            <a:pPr algn="l"/>
            <a:r>
              <a:rPr lang="en-US" sz="2400" b="1" dirty="0">
                <a:latin typeface="Gill Sans MT" panose="020B0502020104020203" pitchFamily="34" charset="0"/>
              </a:rPr>
              <a:t>CREDENCE Primary Outcome: ESKD, Doubling of Serum Creatinine, or Renal or CV Death</a:t>
            </a:r>
          </a:p>
        </p:txBody>
      </p:sp>
      <p:graphicFrame>
        <p:nvGraphicFramePr>
          <p:cNvPr id="7" name="Chart 6"/>
          <p:cNvGraphicFramePr>
            <a:graphicFrameLocks/>
          </p:cNvGraphicFramePr>
          <p:nvPr>
            <p:extLst>
              <p:ext uri="{D42A27DB-BD31-4B8C-83A1-F6EECF244321}">
                <p14:modId xmlns:p14="http://schemas.microsoft.com/office/powerpoint/2010/main" val="3161076021"/>
              </p:ext>
            </p:extLst>
          </p:nvPr>
        </p:nvGraphicFramePr>
        <p:xfrm>
          <a:off x="1091388" y="1146577"/>
          <a:ext cx="6447829" cy="285034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p:cNvSpPr txBox="1"/>
          <p:nvPr/>
        </p:nvSpPr>
        <p:spPr>
          <a:xfrm>
            <a:off x="1958427" y="1174653"/>
            <a:ext cx="2033019" cy="4529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Gill Sans MT" panose="020B0502020104020203" pitchFamily="34" charset="0"/>
                <a:ea typeface="Verdana" panose="020B0604030504040204" pitchFamily="34" charset="0"/>
              </a:rPr>
              <a:t>Hazard ratio, 0.70 (95% CI, 0.59–0.82)</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200" i="1" u="none" strike="noStrike" kern="1200" cap="none" spc="0" normalizeH="0" baseline="0" noProof="0" dirty="0">
                <a:ln>
                  <a:noFill/>
                </a:ln>
                <a:solidFill>
                  <a:srgbClr val="000000"/>
                </a:solidFill>
                <a:effectLst/>
                <a:uLnTx/>
                <a:uFillTx/>
                <a:latin typeface="Gill Sans MT" panose="020B0502020104020203" pitchFamily="34" charset="0"/>
                <a:ea typeface="Verdana" panose="020B0604030504040204" pitchFamily="34" charset="0"/>
              </a:rPr>
              <a:t>P</a:t>
            </a:r>
            <a:r>
              <a:rPr kumimoji="0" lang="en-US" sz="1200" i="0" u="none" strike="noStrike" kern="1200" cap="none" spc="0" normalizeH="0" baseline="0" noProof="0" dirty="0">
                <a:ln>
                  <a:noFill/>
                </a:ln>
                <a:solidFill>
                  <a:srgbClr val="000000"/>
                </a:solidFill>
                <a:effectLst/>
                <a:uLnTx/>
                <a:uFillTx/>
                <a:latin typeface="Gill Sans MT" panose="020B0502020104020203" pitchFamily="34" charset="0"/>
                <a:ea typeface="Verdana" panose="020B0604030504040204" pitchFamily="34" charset="0"/>
              </a:rPr>
              <a:t> = 0.00001</a:t>
            </a:r>
          </a:p>
        </p:txBody>
      </p:sp>
      <p:grpSp>
        <p:nvGrpSpPr>
          <p:cNvPr id="5" name="Group 4"/>
          <p:cNvGrpSpPr/>
          <p:nvPr/>
        </p:nvGrpSpPr>
        <p:grpSpPr>
          <a:xfrm>
            <a:off x="2429018" y="3536192"/>
            <a:ext cx="5029832" cy="265718"/>
            <a:chOff x="3200400" y="4707570"/>
            <a:chExt cx="7137398" cy="376252"/>
          </a:xfrm>
        </p:grpSpPr>
        <p:sp>
          <p:nvSpPr>
            <p:cNvPr id="3" name="Rectangle 2"/>
            <p:cNvSpPr/>
            <p:nvPr/>
          </p:nvSpPr>
          <p:spPr bwMode="auto">
            <a:xfrm>
              <a:off x="3200400" y="4724400"/>
              <a:ext cx="381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6</a:t>
              </a:r>
            </a:p>
          </p:txBody>
        </p:sp>
        <p:grpSp>
          <p:nvGrpSpPr>
            <p:cNvPr id="22" name="Group 21"/>
            <p:cNvGrpSpPr/>
            <p:nvPr/>
          </p:nvGrpSpPr>
          <p:grpSpPr>
            <a:xfrm>
              <a:off x="4209829" y="4707570"/>
              <a:ext cx="6127969" cy="376252"/>
              <a:chOff x="4209829" y="4707570"/>
              <a:chExt cx="6127969" cy="376252"/>
            </a:xfrm>
          </p:grpSpPr>
          <p:sp>
            <p:nvSpPr>
              <p:cNvPr id="23" name="Rectangle 22"/>
              <p:cNvSpPr/>
              <p:nvPr/>
            </p:nvSpPr>
            <p:spPr bwMode="auto">
              <a:xfrm>
                <a:off x="4209829" y="4724400"/>
                <a:ext cx="646146"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12</a:t>
                </a:r>
              </a:p>
            </p:txBody>
          </p:sp>
          <p:sp>
            <p:nvSpPr>
              <p:cNvPr id="24" name="Rectangle 23"/>
              <p:cNvSpPr/>
              <p:nvPr/>
            </p:nvSpPr>
            <p:spPr bwMode="auto">
              <a:xfrm>
                <a:off x="5417506" y="4724400"/>
                <a:ext cx="440094"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18</a:t>
                </a:r>
              </a:p>
            </p:txBody>
          </p:sp>
          <p:sp>
            <p:nvSpPr>
              <p:cNvPr id="25" name="Rectangle 24"/>
              <p:cNvSpPr/>
              <p:nvPr/>
            </p:nvSpPr>
            <p:spPr bwMode="auto">
              <a:xfrm>
                <a:off x="6476998" y="4707570"/>
                <a:ext cx="637948" cy="35942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24</a:t>
                </a:r>
              </a:p>
            </p:txBody>
          </p:sp>
          <p:sp>
            <p:nvSpPr>
              <p:cNvPr id="26" name="Rectangle 25"/>
              <p:cNvSpPr/>
              <p:nvPr/>
            </p:nvSpPr>
            <p:spPr bwMode="auto">
              <a:xfrm>
                <a:off x="7592637" y="4724400"/>
                <a:ext cx="568225"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30</a:t>
                </a:r>
              </a:p>
            </p:txBody>
          </p:sp>
          <p:sp>
            <p:nvSpPr>
              <p:cNvPr id="27" name="Rectangle 26"/>
              <p:cNvSpPr/>
              <p:nvPr/>
            </p:nvSpPr>
            <p:spPr bwMode="auto">
              <a:xfrm>
                <a:off x="8712199" y="4724400"/>
                <a:ext cx="60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36</a:t>
                </a:r>
              </a:p>
            </p:txBody>
          </p:sp>
          <p:sp>
            <p:nvSpPr>
              <p:cNvPr id="28" name="Rectangle 27"/>
              <p:cNvSpPr/>
              <p:nvPr/>
            </p:nvSpPr>
            <p:spPr bwMode="auto">
              <a:xfrm>
                <a:off x="9741473" y="4724399"/>
                <a:ext cx="596325" cy="35942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42</a:t>
                </a:r>
              </a:p>
            </p:txBody>
          </p:sp>
        </p:grpSp>
      </p:grpSp>
      <p:sp>
        <p:nvSpPr>
          <p:cNvPr id="8" name="TextBox 7"/>
          <p:cNvSpPr txBox="1"/>
          <p:nvPr/>
        </p:nvSpPr>
        <p:spPr>
          <a:xfrm>
            <a:off x="7382234" y="1170292"/>
            <a:ext cx="1462077" cy="276999"/>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dirty="0">
                <a:ln>
                  <a:noFill/>
                </a:ln>
                <a:solidFill>
                  <a:srgbClr val="00B2A9"/>
                </a:solidFill>
                <a:effectLst/>
                <a:uLnTx/>
                <a:uFillTx/>
                <a:latin typeface="Gill Sans MT" panose="020B0502020104020203" pitchFamily="34" charset="0"/>
                <a:ea typeface="ＭＳ Ｐゴシック" pitchFamily="-105" charset="-128"/>
              </a:rPr>
              <a:t>340 participants</a:t>
            </a:r>
          </a:p>
        </p:txBody>
      </p:sp>
      <p:sp>
        <p:nvSpPr>
          <p:cNvPr id="31" name="TextBox 30"/>
          <p:cNvSpPr txBox="1"/>
          <p:nvPr/>
        </p:nvSpPr>
        <p:spPr>
          <a:xfrm>
            <a:off x="7388655" y="1798942"/>
            <a:ext cx="1481232" cy="276999"/>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dirty="0">
                <a:ln>
                  <a:noFill/>
                </a:ln>
                <a:solidFill>
                  <a:srgbClr val="09357A"/>
                </a:solidFill>
                <a:effectLst/>
                <a:uLnTx/>
                <a:uFillTx/>
                <a:latin typeface="Gill Sans MT" panose="020B0502020104020203" pitchFamily="34" charset="0"/>
                <a:ea typeface="ＭＳ Ｐゴシック" pitchFamily="-105" charset="-128"/>
              </a:rPr>
              <a:t>245 participants</a:t>
            </a:r>
          </a:p>
        </p:txBody>
      </p:sp>
      <p:grpSp>
        <p:nvGrpSpPr>
          <p:cNvPr id="30" name="Group 29"/>
          <p:cNvGrpSpPr/>
          <p:nvPr/>
        </p:nvGrpSpPr>
        <p:grpSpPr>
          <a:xfrm>
            <a:off x="6019628" y="2908457"/>
            <a:ext cx="1319307" cy="468667"/>
            <a:chOff x="7071214" y="1343435"/>
            <a:chExt cx="1872114" cy="663625"/>
          </a:xfrm>
        </p:grpSpPr>
        <p:cxnSp>
          <p:nvCxnSpPr>
            <p:cNvPr id="32" name="Straight Connector 31"/>
            <p:cNvCxnSpPr/>
            <p:nvPr/>
          </p:nvCxnSpPr>
          <p:spPr bwMode="auto">
            <a:xfrm>
              <a:off x="7071214" y="1512712"/>
              <a:ext cx="367324" cy="0"/>
            </a:xfrm>
            <a:prstGeom prst="line">
              <a:avLst/>
            </a:prstGeom>
            <a:solidFill>
              <a:schemeClr val="accent1"/>
            </a:solidFill>
            <a:ln w="28575" cap="flat" cmpd="sng" algn="ctr">
              <a:solidFill>
                <a:srgbClr val="00B2A9"/>
              </a:solidFill>
              <a:prstDash val="solid"/>
              <a:round/>
              <a:headEnd type="none" w="med" len="med"/>
              <a:tailEnd type="none" w="med" len="med"/>
            </a:ln>
            <a:effectLst/>
          </p:spPr>
        </p:cxnSp>
        <p:sp>
          <p:nvSpPr>
            <p:cNvPr id="34" name="TextBox 33"/>
            <p:cNvSpPr txBox="1"/>
            <p:nvPr/>
          </p:nvSpPr>
          <p:spPr>
            <a:xfrm>
              <a:off x="7522850" y="1343435"/>
              <a:ext cx="887422" cy="36933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20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Placebo</a:t>
              </a:r>
              <a:endParaRPr kumimoji="1" lang="ja-JP" altLang="en-US" sz="120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endParaRPr>
            </a:p>
          </p:txBody>
        </p:sp>
        <p:cxnSp>
          <p:nvCxnSpPr>
            <p:cNvPr id="35" name="Straight Connector 34"/>
            <p:cNvCxnSpPr/>
            <p:nvPr/>
          </p:nvCxnSpPr>
          <p:spPr bwMode="auto">
            <a:xfrm>
              <a:off x="7071214" y="1823882"/>
              <a:ext cx="36732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6" name="TextBox 35"/>
            <p:cNvSpPr txBox="1"/>
            <p:nvPr/>
          </p:nvSpPr>
          <p:spPr>
            <a:xfrm>
              <a:off x="7654087" y="1637728"/>
              <a:ext cx="1289241" cy="36933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20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rPr>
                <a:t>Canagliflozin</a:t>
              </a:r>
              <a:endParaRPr kumimoji="1" lang="ja-JP" altLang="en-US" sz="1200" i="0" u="none" strike="noStrike" kern="1200" cap="none" spc="0" normalizeH="0" baseline="0" noProof="0" dirty="0">
                <a:ln>
                  <a:noFill/>
                </a:ln>
                <a:solidFill>
                  <a:srgbClr val="000000"/>
                </a:solidFill>
                <a:effectLst/>
                <a:uLnTx/>
                <a:uFillTx/>
                <a:latin typeface="Gill Sans MT" panose="020B0502020104020203" pitchFamily="34" charset="0"/>
                <a:ea typeface="ＭＳ Ｐゴシック" pitchFamily="-105" charset="-128"/>
              </a:endParaRPr>
            </a:p>
          </p:txBody>
        </p:sp>
      </p:grpSp>
      <p:graphicFrame>
        <p:nvGraphicFramePr>
          <p:cNvPr id="2" name="Table 1"/>
          <p:cNvGraphicFramePr>
            <a:graphicFrameLocks noGrp="1"/>
          </p:cNvGraphicFramePr>
          <p:nvPr>
            <p:extLst>
              <p:ext uri="{D42A27DB-BD31-4B8C-83A1-F6EECF244321}">
                <p14:modId xmlns:p14="http://schemas.microsoft.com/office/powerpoint/2010/main" val="4103170411"/>
              </p:ext>
            </p:extLst>
          </p:nvPr>
        </p:nvGraphicFramePr>
        <p:xfrm>
          <a:off x="435769" y="3897261"/>
          <a:ext cx="7279926" cy="432912"/>
        </p:xfrm>
        <a:graphic>
          <a:graphicData uri="http://schemas.openxmlformats.org/drawingml/2006/table">
            <a:tbl>
              <a:tblPr>
                <a:tableStyleId>{2D5ABB26-0587-4C30-8999-92F81FD0307C}</a:tableStyleId>
              </a:tblPr>
              <a:tblGrid>
                <a:gridCol w="987990">
                  <a:extLst>
                    <a:ext uri="{9D8B030D-6E8A-4147-A177-3AD203B41FA5}">
                      <a16:colId xmlns:a16="http://schemas.microsoft.com/office/drawing/2014/main" val="382463058"/>
                    </a:ext>
                  </a:extLst>
                </a:gridCol>
                <a:gridCol w="786492">
                  <a:extLst>
                    <a:ext uri="{9D8B030D-6E8A-4147-A177-3AD203B41FA5}">
                      <a16:colId xmlns:a16="http://schemas.microsoft.com/office/drawing/2014/main" val="665633604"/>
                    </a:ext>
                  </a:extLst>
                </a:gridCol>
                <a:gridCol w="786492">
                  <a:extLst>
                    <a:ext uri="{9D8B030D-6E8A-4147-A177-3AD203B41FA5}">
                      <a16:colId xmlns:a16="http://schemas.microsoft.com/office/drawing/2014/main" val="1235645658"/>
                    </a:ext>
                  </a:extLst>
                </a:gridCol>
                <a:gridCol w="786492">
                  <a:extLst>
                    <a:ext uri="{9D8B030D-6E8A-4147-A177-3AD203B41FA5}">
                      <a16:colId xmlns:a16="http://schemas.microsoft.com/office/drawing/2014/main" val="4110559018"/>
                    </a:ext>
                  </a:extLst>
                </a:gridCol>
                <a:gridCol w="786492">
                  <a:extLst>
                    <a:ext uri="{9D8B030D-6E8A-4147-A177-3AD203B41FA5}">
                      <a16:colId xmlns:a16="http://schemas.microsoft.com/office/drawing/2014/main" val="580561868"/>
                    </a:ext>
                  </a:extLst>
                </a:gridCol>
                <a:gridCol w="786492">
                  <a:extLst>
                    <a:ext uri="{9D8B030D-6E8A-4147-A177-3AD203B41FA5}">
                      <a16:colId xmlns:a16="http://schemas.microsoft.com/office/drawing/2014/main" val="2962544970"/>
                    </a:ext>
                  </a:extLst>
                </a:gridCol>
                <a:gridCol w="786492">
                  <a:extLst>
                    <a:ext uri="{9D8B030D-6E8A-4147-A177-3AD203B41FA5}">
                      <a16:colId xmlns:a16="http://schemas.microsoft.com/office/drawing/2014/main" val="2283605645"/>
                    </a:ext>
                  </a:extLst>
                </a:gridCol>
                <a:gridCol w="786492">
                  <a:extLst>
                    <a:ext uri="{9D8B030D-6E8A-4147-A177-3AD203B41FA5}">
                      <a16:colId xmlns:a16="http://schemas.microsoft.com/office/drawing/2014/main" val="3626210223"/>
                    </a:ext>
                  </a:extLst>
                </a:gridCol>
                <a:gridCol w="786492">
                  <a:extLst>
                    <a:ext uri="{9D8B030D-6E8A-4147-A177-3AD203B41FA5}">
                      <a16:colId xmlns:a16="http://schemas.microsoft.com/office/drawing/2014/main" val="3287508449"/>
                    </a:ext>
                  </a:extLst>
                </a:gridCol>
              </a:tblGrid>
              <a:tr h="135881">
                <a:tc>
                  <a:txBody>
                    <a:bodyPr/>
                    <a:lstStyle/>
                    <a:p>
                      <a:pPr algn="r" fontAlgn="b"/>
                      <a:r>
                        <a:rPr lang="en-US" sz="900" b="0" u="none" strike="noStrike" dirty="0">
                          <a:solidFill>
                            <a:srgbClr val="000000"/>
                          </a:solidFill>
                          <a:effectLst/>
                        </a:rPr>
                        <a:t>No. at risk</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736647726"/>
                  </a:ext>
                </a:extLst>
              </a:tr>
              <a:tr h="135881">
                <a:tc>
                  <a:txBody>
                    <a:bodyPr/>
                    <a:lstStyle/>
                    <a:p>
                      <a:pPr algn="r" fontAlgn="b"/>
                      <a:r>
                        <a:rPr lang="en-US" sz="900" b="0" u="none" strike="noStrike" dirty="0">
                          <a:solidFill>
                            <a:srgbClr val="000000"/>
                          </a:solidFill>
                          <a:effectLst/>
                        </a:rPr>
                        <a:t>Placebo</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2199</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2178</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2132</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2047</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1725</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1129</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621</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170</a:t>
                      </a:r>
                      <a:endParaRPr lang="en-US" sz="9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028733551"/>
                  </a:ext>
                </a:extLst>
              </a:tr>
              <a:tr h="135881">
                <a:tc>
                  <a:txBody>
                    <a:bodyPr/>
                    <a:lstStyle/>
                    <a:p>
                      <a:pPr algn="r" fontAlgn="b"/>
                      <a:r>
                        <a:rPr lang="en-US" sz="900" b="0" u="none" strike="noStrike" dirty="0">
                          <a:solidFill>
                            <a:srgbClr val="000000"/>
                          </a:solidFill>
                          <a:effectLst/>
                        </a:rPr>
                        <a:t>Canagliflozin</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a:solidFill>
                            <a:srgbClr val="000000"/>
                          </a:solidFill>
                          <a:effectLst/>
                        </a:rPr>
                        <a:t>2202</a:t>
                      </a:r>
                      <a:endParaRPr lang="en-US" sz="9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a:solidFill>
                            <a:srgbClr val="000000"/>
                          </a:solidFill>
                          <a:effectLst/>
                        </a:rPr>
                        <a:t>2181</a:t>
                      </a:r>
                      <a:endParaRPr lang="en-US" sz="9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2145</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a:solidFill>
                            <a:srgbClr val="000000"/>
                          </a:solidFill>
                          <a:effectLst/>
                        </a:rPr>
                        <a:t>2081</a:t>
                      </a:r>
                      <a:endParaRPr lang="en-US" sz="9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1786</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1211</a:t>
                      </a:r>
                      <a:endParaRPr lang="en-US" sz="9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a:solidFill>
                            <a:srgbClr val="000000"/>
                          </a:solidFill>
                          <a:effectLst/>
                        </a:rPr>
                        <a:t>646</a:t>
                      </a:r>
                      <a:endParaRPr lang="en-US" sz="9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900" b="0" u="none" strike="noStrike" dirty="0">
                          <a:solidFill>
                            <a:srgbClr val="000000"/>
                          </a:solidFill>
                          <a:effectLst/>
                        </a:rPr>
                        <a:t>196</a:t>
                      </a:r>
                      <a:endParaRPr lang="en-US" sz="9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917832527"/>
                  </a:ext>
                </a:extLst>
              </a:tr>
            </a:tbl>
          </a:graphicData>
        </a:graphic>
      </p:graphicFrame>
      <p:sp>
        <p:nvSpPr>
          <p:cNvPr id="4" name="TextBox 3">
            <a:extLst>
              <a:ext uri="{FF2B5EF4-FFF2-40B4-BE49-F238E27FC236}">
                <a16:creationId xmlns:a16="http://schemas.microsoft.com/office/drawing/2014/main" id="{CF58706E-4DC7-834C-AFFE-0B711E7881B8}"/>
              </a:ext>
            </a:extLst>
          </p:cNvPr>
          <p:cNvSpPr txBox="1"/>
          <p:nvPr/>
        </p:nvSpPr>
        <p:spPr>
          <a:xfrm>
            <a:off x="435769" y="4764399"/>
            <a:ext cx="1410964"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i="0" u="none" strike="noStrike" kern="1200" cap="none" spc="0" normalizeH="0" baseline="0" noProof="0" dirty="0" err="1">
                <a:ln>
                  <a:noFill/>
                </a:ln>
                <a:effectLst/>
                <a:uLnTx/>
                <a:uFillTx/>
                <a:latin typeface="Gill Sans MT" panose="020B0502020104020203" pitchFamily="34" charset="0"/>
                <a:ea typeface="MS PGothic" charset="0"/>
              </a:rPr>
              <a:t>Perkovic</a:t>
            </a:r>
            <a:r>
              <a:rPr kumimoji="0" lang="en-US" sz="900" i="0" u="none" strike="noStrike" kern="1200" cap="none" spc="0" normalizeH="0" baseline="0" noProof="0" dirty="0">
                <a:ln>
                  <a:noFill/>
                </a:ln>
                <a:effectLst/>
                <a:uLnTx/>
                <a:uFillTx/>
                <a:latin typeface="Gill Sans MT" panose="020B0502020104020203" pitchFamily="34" charset="0"/>
                <a:ea typeface="MS PGothic" charset="0"/>
              </a:rPr>
              <a:t> et al. NEJM 2019</a:t>
            </a:r>
          </a:p>
        </p:txBody>
      </p:sp>
    </p:spTree>
    <p:extLst>
      <p:ext uri="{BB962C8B-B14F-4D97-AF65-F5344CB8AC3E}">
        <p14:creationId xmlns:p14="http://schemas.microsoft.com/office/powerpoint/2010/main" val="158781284"/>
      </p:ext>
    </p:extLst>
  </p:cSld>
  <p:clrMapOvr>
    <a:masterClrMapping/>
  </p:clrMapOvr>
  <mc:AlternateContent xmlns:mc="http://schemas.openxmlformats.org/markup-compatibility/2006" xmlns:p14="http://schemas.microsoft.com/office/powerpoint/2010/main">
    <mc:Choice Requires="p14">
      <p:transition spd="slow" p14:dur="2000" advTm="38901"/>
    </mc:Choice>
    <mc:Fallback xmlns="">
      <p:transition spd="slow" advTm="3890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6">
            <a:extLst>
              <a:ext uri="{FF2B5EF4-FFF2-40B4-BE49-F238E27FC236}">
                <a16:creationId xmlns:a16="http://schemas.microsoft.com/office/drawing/2014/main" id="{8F0E5733-50D7-468A-B4EA-2574C65F7F38}"/>
              </a:ext>
            </a:extLst>
          </p:cNvPr>
          <p:cNvGraphicFramePr>
            <a:graphicFrameLocks noGrp="1"/>
          </p:cNvGraphicFramePr>
          <p:nvPr>
            <p:extLst>
              <p:ext uri="{D42A27DB-BD31-4B8C-83A1-F6EECF244321}">
                <p14:modId xmlns:p14="http://schemas.microsoft.com/office/powerpoint/2010/main" val="2640118896"/>
              </p:ext>
            </p:extLst>
          </p:nvPr>
        </p:nvGraphicFramePr>
        <p:xfrm>
          <a:off x="342900" y="942975"/>
          <a:ext cx="8458201" cy="2649730"/>
        </p:xfrm>
        <a:graphic>
          <a:graphicData uri="http://schemas.openxmlformats.org/drawingml/2006/table">
            <a:tbl>
              <a:tblPr firstRow="1">
                <a:tableStyleId>{21E4AEA4-8DFA-4A89-87EB-49C32662AFE0}</a:tableStyleId>
              </a:tblPr>
              <a:tblGrid>
                <a:gridCol w="1467287">
                  <a:extLst>
                    <a:ext uri="{9D8B030D-6E8A-4147-A177-3AD203B41FA5}">
                      <a16:colId xmlns:a16="http://schemas.microsoft.com/office/drawing/2014/main" val="212774987"/>
                    </a:ext>
                  </a:extLst>
                </a:gridCol>
                <a:gridCol w="549050">
                  <a:extLst>
                    <a:ext uri="{9D8B030D-6E8A-4147-A177-3AD203B41FA5}">
                      <a16:colId xmlns:a16="http://schemas.microsoft.com/office/drawing/2014/main" val="1827767185"/>
                    </a:ext>
                  </a:extLst>
                </a:gridCol>
                <a:gridCol w="132530">
                  <a:extLst>
                    <a:ext uri="{9D8B030D-6E8A-4147-A177-3AD203B41FA5}">
                      <a16:colId xmlns:a16="http://schemas.microsoft.com/office/drawing/2014/main" val="1531907822"/>
                    </a:ext>
                  </a:extLst>
                </a:gridCol>
                <a:gridCol w="1672362">
                  <a:extLst>
                    <a:ext uri="{9D8B030D-6E8A-4147-A177-3AD203B41FA5}">
                      <a16:colId xmlns:a16="http://schemas.microsoft.com/office/drawing/2014/main" val="1772312381"/>
                    </a:ext>
                  </a:extLst>
                </a:gridCol>
                <a:gridCol w="929467">
                  <a:extLst>
                    <a:ext uri="{9D8B030D-6E8A-4147-A177-3AD203B41FA5}">
                      <a16:colId xmlns:a16="http://schemas.microsoft.com/office/drawing/2014/main" val="4154604543"/>
                    </a:ext>
                  </a:extLst>
                </a:gridCol>
                <a:gridCol w="929467">
                  <a:extLst>
                    <a:ext uri="{9D8B030D-6E8A-4147-A177-3AD203B41FA5}">
                      <a16:colId xmlns:a16="http://schemas.microsoft.com/office/drawing/2014/main" val="678470334"/>
                    </a:ext>
                  </a:extLst>
                </a:gridCol>
                <a:gridCol w="929467">
                  <a:extLst>
                    <a:ext uri="{9D8B030D-6E8A-4147-A177-3AD203B41FA5}">
                      <a16:colId xmlns:a16="http://schemas.microsoft.com/office/drawing/2014/main" val="2609612865"/>
                    </a:ext>
                  </a:extLst>
                </a:gridCol>
                <a:gridCol w="985904">
                  <a:extLst>
                    <a:ext uri="{9D8B030D-6E8A-4147-A177-3AD203B41FA5}">
                      <a16:colId xmlns:a16="http://schemas.microsoft.com/office/drawing/2014/main" val="3286639567"/>
                    </a:ext>
                  </a:extLst>
                </a:gridCol>
                <a:gridCol w="862667">
                  <a:extLst>
                    <a:ext uri="{9D8B030D-6E8A-4147-A177-3AD203B41FA5}">
                      <a16:colId xmlns:a16="http://schemas.microsoft.com/office/drawing/2014/main" val="2836511149"/>
                    </a:ext>
                  </a:extLst>
                </a:gridCol>
              </a:tblGrid>
              <a:tr h="258362">
                <a:tc gridSpan="4">
                  <a:txBody>
                    <a:bodyPr/>
                    <a:lstStyle/>
                    <a:p>
                      <a:pPr algn="ctr"/>
                      <a:endParaRPr lang="en-US" sz="900" b="1" dirty="0"/>
                    </a:p>
                  </a:txBody>
                  <a:tcPr marL="68580" marR="68580" marT="34290" marB="34290" anchor="b">
                    <a:lnB w="12700" cap="flat" cmpd="sng" algn="ctr">
                      <a:solidFill>
                        <a:schemeClr val="bg1"/>
                      </a:solidFill>
                      <a:prstDash val="solid"/>
                      <a:round/>
                      <a:headEnd type="none" w="med" len="med"/>
                      <a:tailEnd type="none" w="med" len="med"/>
                    </a:lnB>
                    <a:solidFill>
                      <a:srgbClr val="00B2A9"/>
                    </a:solidFill>
                  </a:tcPr>
                </a:tc>
                <a:tc hMerge="1">
                  <a:txBody>
                    <a:bodyPr/>
                    <a:lstStyle/>
                    <a:p>
                      <a:pPr algn="ctr"/>
                      <a:endParaRPr lang="en-US" sz="1000" b="1"/>
                    </a:p>
                  </a:txBody>
                  <a:tcPr anchor="b">
                    <a:lnB w="12700" cap="flat" cmpd="sng" algn="ctr">
                      <a:solidFill>
                        <a:schemeClr val="bg1"/>
                      </a:solidFill>
                      <a:prstDash val="solid"/>
                      <a:round/>
                      <a:headEnd type="none" w="med" len="med"/>
                      <a:tailEnd type="none" w="med" len="med"/>
                    </a:lnB>
                  </a:tcPr>
                </a:tc>
                <a:tc hMerge="1">
                  <a:txBody>
                    <a:bodyPr/>
                    <a:lstStyle/>
                    <a:p>
                      <a:pPr algn="ctr"/>
                      <a:endParaRPr lang="en-US" sz="1000" b="1"/>
                    </a:p>
                  </a:txBody>
                  <a:tcPr anchor="b">
                    <a:lnB w="12700" cap="flat" cmpd="sng" algn="ctr">
                      <a:solidFill>
                        <a:schemeClr val="bg1"/>
                      </a:solidFill>
                      <a:prstDash val="solid"/>
                      <a:round/>
                      <a:headEnd type="none" w="med" len="med"/>
                      <a:tailEnd type="none" w="med" len="med"/>
                    </a:lnB>
                  </a:tcPr>
                </a:tc>
                <a:tc hMerge="1">
                  <a:txBody>
                    <a:bodyPr/>
                    <a:lstStyle/>
                    <a:p>
                      <a:pPr algn="ctr"/>
                      <a:endParaRPr lang="en-US" sz="1000" b="1"/>
                    </a:p>
                  </a:txBody>
                  <a:tcPr anchor="b">
                    <a:lnB w="12700" cap="flat" cmpd="sng" algn="ctr">
                      <a:solidFill>
                        <a:schemeClr val="bg1"/>
                      </a:solidFill>
                      <a:prstDash val="solid"/>
                      <a:round/>
                      <a:headEnd type="none" w="med" len="med"/>
                      <a:tailEnd type="none" w="med" len="med"/>
                    </a:lnB>
                  </a:tcPr>
                </a:tc>
                <a:tc gridSpan="2">
                  <a:txBody>
                    <a:bodyPr/>
                    <a:lstStyle/>
                    <a:p>
                      <a:pPr algn="ctr"/>
                      <a:r>
                        <a:rPr lang="en-US" sz="900" b="1" dirty="0"/>
                        <a:t>Number of Events</a:t>
                      </a:r>
                    </a:p>
                  </a:txBody>
                  <a:tcPr marL="68580" marR="68580" marT="34290" marB="34290" anchor="b">
                    <a:lnB w="12700" cap="flat" cmpd="sng" algn="ctr">
                      <a:solidFill>
                        <a:schemeClr val="bg1"/>
                      </a:solidFill>
                      <a:prstDash val="solid"/>
                      <a:round/>
                      <a:headEnd type="none" w="med" len="med"/>
                      <a:tailEnd type="none" w="med" len="med"/>
                    </a:lnB>
                    <a:solidFill>
                      <a:srgbClr val="00B2A9"/>
                    </a:solidFill>
                  </a:tcPr>
                </a:tc>
                <a:tc hMerge="1">
                  <a:txBody>
                    <a:bodyPr/>
                    <a:lstStyle/>
                    <a:p>
                      <a:endParaRPr lang="en-US" sz="1000" b="1"/>
                    </a:p>
                  </a:txBody>
                  <a:tcPr anchor="b"/>
                </a:tc>
                <a:tc gridSpan="3">
                  <a:txBody>
                    <a:bodyPr/>
                    <a:lstStyle/>
                    <a:p>
                      <a:pPr algn="ctr"/>
                      <a:endParaRPr lang="en-US" sz="900" b="1" dirty="0"/>
                    </a:p>
                  </a:txBody>
                  <a:tcPr marL="68580" marR="68580" marT="34290" marB="34290" anchor="b">
                    <a:lnB w="12700" cap="flat" cmpd="sng" algn="ctr">
                      <a:solidFill>
                        <a:schemeClr val="bg1"/>
                      </a:solidFill>
                      <a:prstDash val="solid"/>
                      <a:round/>
                      <a:headEnd type="none" w="med" len="med"/>
                      <a:tailEnd type="none" w="med" len="med"/>
                    </a:lnB>
                    <a:solidFill>
                      <a:srgbClr val="00B2A9"/>
                    </a:solidFill>
                  </a:tcPr>
                </a:tc>
                <a:tc hMerge="1">
                  <a:txBody>
                    <a:bodyPr/>
                    <a:lstStyle/>
                    <a:p>
                      <a:pPr algn="ctr"/>
                      <a:endParaRPr lang="en-US" sz="1000" b="1"/>
                    </a:p>
                  </a:txBody>
                  <a:tcPr anchor="b">
                    <a:lnB w="12700" cap="flat" cmpd="sng" algn="ctr">
                      <a:solidFill>
                        <a:schemeClr val="bg1"/>
                      </a:solidFill>
                      <a:prstDash val="solid"/>
                      <a:round/>
                      <a:headEnd type="none" w="med" len="med"/>
                      <a:tailEnd type="none" w="med" len="med"/>
                    </a:lnB>
                  </a:tcPr>
                </a:tc>
                <a:tc hMerge="1">
                  <a:txBody>
                    <a:bodyPr/>
                    <a:lstStyle/>
                    <a:p>
                      <a:pPr algn="ctr"/>
                      <a:endParaRPr lang="en-US" sz="1000" b="1"/>
                    </a:p>
                  </a:txBody>
                  <a:tcPr anchor="b">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46412"/>
                  </a:ext>
                </a:extLst>
              </a:tr>
              <a:tr h="419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solidFill>
                          <a:schemeClr val="bg1"/>
                        </a:solidFill>
                      </a:endParaRPr>
                    </a:p>
                  </a:txBody>
                  <a:tcPr marL="68580" marR="68580" marT="34290" marB="34290" anchor="b">
                    <a:lnR w="12700" cap="flat" cmpd="sng" algn="ctr">
                      <a:solidFill>
                        <a:srgbClr val="00B2A9"/>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2A9"/>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HR (95% CI)</a:t>
                      </a:r>
                    </a:p>
                  </a:txBody>
                  <a:tcPr marL="68580" marR="68580" marT="34290" marB="34290" anchor="b">
                    <a:lnL w="12700" cap="flat" cmpd="sng" algn="ctr">
                      <a:solidFill>
                        <a:srgbClr val="00B2A9"/>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2A9"/>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chemeClr val="bg1"/>
                        </a:solidFill>
                      </a:endParaRPr>
                    </a:p>
                  </a:txBody>
                  <a:tcPr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chemeClr val="bg1"/>
                        </a:solidFill>
                      </a:endParaRPr>
                    </a:p>
                  </a:txBody>
                  <a:tcPr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900" b="1" dirty="0">
                          <a:solidFill>
                            <a:schemeClr val="bg1"/>
                          </a:solidFill>
                        </a:rPr>
                        <a:t>DAPA 10 mg (N=2152)</a:t>
                      </a:r>
                    </a:p>
                  </a:txBody>
                  <a:tcPr marL="68580" marR="68580" marT="34290" marB="34290"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2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Placebo (N=2152)</a:t>
                      </a:r>
                    </a:p>
                  </a:txBody>
                  <a:tcPr marL="68580" marR="68580" marT="34290" marB="34290"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2A9"/>
                    </a:solidFill>
                  </a:tcPr>
                </a:tc>
                <a:tc>
                  <a:txBody>
                    <a:bodyPr/>
                    <a:lstStyle/>
                    <a:p>
                      <a:pPr algn="ctr"/>
                      <a:r>
                        <a:rPr lang="en-US" sz="900" b="1" dirty="0">
                          <a:solidFill>
                            <a:schemeClr val="bg1"/>
                          </a:solidFill>
                        </a:rPr>
                        <a:t>HR</a:t>
                      </a:r>
                    </a:p>
                  </a:txBody>
                  <a:tcPr marL="68580" marR="68580" marT="34290" marB="34290"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2A9"/>
                    </a:solidFill>
                  </a:tcPr>
                </a:tc>
                <a:tc>
                  <a:txBody>
                    <a:bodyPr/>
                    <a:lstStyle/>
                    <a:p>
                      <a:pPr algn="ctr"/>
                      <a:r>
                        <a:rPr lang="en-US" sz="900" b="1" dirty="0">
                          <a:solidFill>
                            <a:schemeClr val="bg1"/>
                          </a:solidFill>
                        </a:rPr>
                        <a:t>95% CI</a:t>
                      </a:r>
                    </a:p>
                  </a:txBody>
                  <a:tcPr marL="68580" marR="68580" marT="34290" marB="34290"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2A9"/>
                    </a:solidFill>
                  </a:tcPr>
                </a:tc>
                <a:tc>
                  <a:txBody>
                    <a:bodyPr/>
                    <a:lstStyle/>
                    <a:p>
                      <a:pPr algn="ctr"/>
                      <a:r>
                        <a:rPr lang="en-US" sz="900" b="1" dirty="0">
                          <a:solidFill>
                            <a:schemeClr val="bg1"/>
                          </a:solidFill>
                        </a:rPr>
                        <a:t>p-value</a:t>
                      </a:r>
                    </a:p>
                    <a:p>
                      <a:pPr algn="ctr"/>
                      <a:r>
                        <a:rPr lang="en-US" sz="900" b="1" dirty="0">
                          <a:solidFill>
                            <a:schemeClr val="bg1"/>
                          </a:solidFill>
                        </a:rPr>
                        <a:t>Interaction</a:t>
                      </a:r>
                    </a:p>
                  </a:txBody>
                  <a:tcPr marL="68580" marR="68580" marT="34290" marB="34290"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2A9"/>
                    </a:solidFill>
                  </a:tcPr>
                </a:tc>
                <a:extLst>
                  <a:ext uri="{0D108BD9-81ED-4DB2-BD59-A6C34878D82A}">
                    <a16:rowId xmlns:a16="http://schemas.microsoft.com/office/drawing/2014/main" val="128210683"/>
                  </a:ext>
                </a:extLst>
              </a:tr>
              <a:tr h="179230">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Composite of ≥50% eGFR Decline, ESKD, or Renal or CV Death</a:t>
                      </a:r>
                    </a:p>
                  </a:txBody>
                  <a:tcPr marL="6858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chemeClr val="bg1">
                        <a:lumMod val="85000"/>
                      </a:schemeClr>
                    </a:solidFill>
                  </a:tcPr>
                </a:tc>
                <a:tc hMerge="1">
                  <a:txBody>
                    <a:bodyPr/>
                    <a:lstStyle/>
                    <a:p>
                      <a:endParaRPr lang="en-US"/>
                    </a:p>
                  </a:txBody>
                  <a:tcPr>
                    <a:lnL w="12700" cmpd="sng">
                      <a:noFill/>
                    </a:lnL>
                    <a:lnT w="2857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pPr algn="ctr"/>
                      <a:endParaRPr lang="en-US" sz="1000"/>
                    </a:p>
                  </a:txBody>
                  <a:tcPr marL="45720" marR="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endParaRPr lang="en-US" sz="1000"/>
                    </a:p>
                  </a:txBody>
                  <a:tcPr marL="45720" marR="4572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endParaRPr lang="en-US" sz="1000"/>
                    </a:p>
                  </a:txBody>
                  <a:tcPr marL="45720" marR="4572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endParaRPr lang="en-US" sz="1000"/>
                    </a:p>
                  </a:txBody>
                  <a:tcPr marL="45720" marR="4572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r"/>
                      <a:endParaRPr lang="en-US" sz="1000"/>
                    </a:p>
                  </a:txBody>
                  <a:tcPr marL="45720" marR="4572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439411"/>
                  </a:ext>
                </a:extLst>
              </a:tr>
              <a:tr h="179230">
                <a:tc>
                  <a:txBody>
                    <a:bodyPr/>
                    <a:lstStyle/>
                    <a:p>
                      <a:pPr marL="166688" indent="0"/>
                      <a:r>
                        <a:rPr lang="en-US" sz="900" dirty="0"/>
                        <a:t>All Patients</a:t>
                      </a:r>
                    </a:p>
                  </a:txBody>
                  <a:tcPr marL="68580" marR="0" marT="0" marB="0" anchor="ctr">
                    <a:lnL w="12700" cmpd="sng">
                      <a:noFill/>
                    </a:lnL>
                    <a:lnR w="12700" cmpd="sng">
                      <a:noFill/>
                    </a:lnR>
                    <a:lnT w="28575" cap="flat" cmpd="sng" algn="ctr">
                      <a:noFill/>
                      <a:prstDash val="solid"/>
                      <a:round/>
                      <a:headEnd type="none" w="med" len="med"/>
                      <a:tailEnd type="none" w="med" len="med"/>
                    </a:lnT>
                    <a:lnB w="12700" cmpd="sng">
                      <a:noFill/>
                    </a:lnB>
                    <a:noFill/>
                  </a:tcPr>
                </a:tc>
                <a:tc gridSpan="3">
                  <a:txBody>
                    <a:bodyPr/>
                    <a:lstStyle/>
                    <a:p>
                      <a:endParaRPr lang="en-US" sz="900" dirty="0"/>
                    </a:p>
                  </a:txBody>
                  <a:tcPr marL="68580" marR="0" marT="0" marB="0" anchor="ctr">
                    <a:lnL w="12700" cmpd="sng">
                      <a:noFill/>
                    </a:lnL>
                    <a:lnR w="12700" cmpd="sng">
                      <a:noFill/>
                    </a:lnR>
                    <a:lnB w="19050" cap="flat" cmpd="sng" algn="ctr">
                      <a:noFill/>
                      <a:prstDash val="solid"/>
                      <a:round/>
                      <a:headEnd type="none" w="med" len="med"/>
                      <a:tailEnd type="none" w="med" len="med"/>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lang="en-US" sz="900" dirty="0"/>
                        <a:t>197</a:t>
                      </a:r>
                    </a:p>
                  </a:txBody>
                  <a:tcPr marL="34290" marR="342900" marT="0" marB="0" anchor="ctr">
                    <a:lnL w="12700" cmpd="sng">
                      <a:noFill/>
                    </a:lnL>
                    <a:lnR w="12700" cmpd="sng">
                      <a:noFill/>
                    </a:lnR>
                    <a:lnT w="28575" cap="flat" cmpd="sng" algn="ctr">
                      <a:noFill/>
                      <a:prstDash val="solid"/>
                      <a:round/>
                      <a:headEnd type="none" w="med" len="med"/>
                      <a:tailEnd type="none" w="med" len="med"/>
                    </a:lnT>
                    <a:lnB w="12700" cmpd="sng">
                      <a:noFill/>
                    </a:lnB>
                    <a:noFill/>
                  </a:tcPr>
                </a:tc>
                <a:tc>
                  <a:txBody>
                    <a:bodyPr/>
                    <a:lstStyle/>
                    <a:p>
                      <a:pPr algn="r"/>
                      <a:r>
                        <a:rPr lang="en-US" sz="900" dirty="0"/>
                        <a:t>312</a:t>
                      </a:r>
                    </a:p>
                  </a:txBody>
                  <a:tcPr marL="34290" marR="342900" marT="0" marB="0" anchor="ctr">
                    <a:lnL w="12700" cmpd="sng">
                      <a:noFill/>
                    </a:lnL>
                    <a:lnR w="12700" cmpd="sng">
                      <a:noFill/>
                    </a:lnR>
                    <a:lnT w="28575" cap="flat" cmpd="sng" algn="ctr">
                      <a:noFill/>
                      <a:prstDash val="solid"/>
                      <a:round/>
                      <a:headEnd type="none" w="med" len="med"/>
                      <a:tailEnd type="none" w="med" len="med"/>
                    </a:lnT>
                    <a:lnB w="12700" cmpd="sng">
                      <a:noFill/>
                    </a:lnB>
                    <a:noFill/>
                  </a:tcPr>
                </a:tc>
                <a:tc>
                  <a:txBody>
                    <a:bodyPr/>
                    <a:lstStyle/>
                    <a:p>
                      <a:pPr algn="ctr"/>
                      <a:r>
                        <a:rPr lang="en-US" sz="900" dirty="0"/>
                        <a:t>0.61</a:t>
                      </a:r>
                    </a:p>
                  </a:txBody>
                  <a:tcPr marL="34290" marR="34290" marT="0" marB="0" anchor="ctr">
                    <a:lnL w="12700" cmpd="sng">
                      <a:noFill/>
                    </a:lnL>
                    <a:lnR w="12700" cmpd="sng">
                      <a:noFill/>
                    </a:lnR>
                    <a:lnT w="28575" cap="flat" cmpd="sng" algn="ctr">
                      <a:noFill/>
                      <a:prstDash val="solid"/>
                      <a:round/>
                      <a:headEnd type="none" w="med" len="med"/>
                      <a:tailEnd type="none" w="med" len="med"/>
                    </a:lnT>
                    <a:lnB w="12700" cmpd="sng">
                      <a:noFill/>
                    </a:lnB>
                    <a:noFill/>
                  </a:tcPr>
                </a:tc>
                <a:tc>
                  <a:txBody>
                    <a:bodyPr/>
                    <a:lstStyle/>
                    <a:p>
                      <a:pPr algn="ctr"/>
                      <a:r>
                        <a:rPr lang="en-US" sz="900" dirty="0"/>
                        <a:t>(0.51, 0.72)</a:t>
                      </a:r>
                    </a:p>
                  </a:txBody>
                  <a:tcPr marL="34290" marR="34290" marT="0" marB="0" anchor="ctr">
                    <a:lnL w="12700" cmpd="sng">
                      <a:noFill/>
                    </a:lnL>
                    <a:lnR w="12700" cmpd="sng">
                      <a:noFill/>
                    </a:lnR>
                    <a:lnT w="28575" cap="flat" cmpd="sng" algn="ctr">
                      <a:noFill/>
                      <a:prstDash val="solid"/>
                      <a:round/>
                      <a:headEnd type="none" w="med" len="med"/>
                      <a:tailEnd type="none" w="med" len="med"/>
                    </a:lnT>
                    <a:lnB w="12700" cmpd="sng">
                      <a:noFill/>
                    </a:lnB>
                    <a:noFill/>
                  </a:tcPr>
                </a:tc>
                <a:tc>
                  <a:txBody>
                    <a:bodyPr/>
                    <a:lstStyle/>
                    <a:p>
                      <a:pPr algn="r"/>
                      <a:endParaRPr lang="en-US" sz="900" dirty="0"/>
                    </a:p>
                  </a:txBody>
                  <a:tcPr marL="34290" marR="34290" marT="0" marB="0" anchor="ctr">
                    <a:lnL w="12700" cmpd="sng">
                      <a:noFill/>
                    </a:lnL>
                    <a:lnR w="12700" cmpd="sng">
                      <a:noFill/>
                    </a:lnR>
                    <a:lnT w="28575"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3733721382"/>
                  </a:ext>
                </a:extLst>
              </a:tr>
              <a:tr h="179230">
                <a:tc gridSpan="8">
                  <a:txBody>
                    <a:bodyPr/>
                    <a:lstStyle/>
                    <a:p>
                      <a:r>
                        <a:rPr lang="en-US" sz="900" b="1" dirty="0"/>
                        <a:t>T2D at Baseline</a:t>
                      </a:r>
                    </a:p>
                  </a:txBody>
                  <a:tcPr marL="68580" marR="0" marT="0" marB="0" anchor="ctr">
                    <a:lnL w="12700" cmpd="sng">
                      <a:noFill/>
                    </a:lnL>
                    <a:lnR w="12700" cmpd="sng">
                      <a:noFill/>
                    </a:lnR>
                    <a:lnT w="12700" cmpd="sng">
                      <a:noFill/>
                    </a:lnT>
                    <a:lnB w="12700" cmpd="sng">
                      <a:noFill/>
                    </a:lnB>
                    <a:solidFill>
                      <a:schemeClr val="bg1">
                        <a:lumMod val="85000"/>
                      </a:schemeClr>
                    </a:solidFill>
                  </a:tcPr>
                </a:tc>
                <a:tc hMerge="1">
                  <a:txBody>
                    <a:bodyPr/>
                    <a:lstStyle/>
                    <a:p>
                      <a:endParaRPr lang="en-US"/>
                    </a:p>
                  </a:txBody>
                  <a:tcPr>
                    <a:lnL w="12700" cmpd="sng">
                      <a:noFill/>
                    </a:lnL>
                    <a:lnT w="12700" cmpd="sng">
                      <a:noFill/>
                    </a:lnT>
                  </a:tcPr>
                </a:tc>
                <a:tc hMerge="1">
                  <a:txBody>
                    <a:bodyPr/>
                    <a:lstStyle/>
                    <a:p>
                      <a:endParaRPr lang="en-US"/>
                    </a:p>
                  </a:txBody>
                  <a:tcPr/>
                </a:tc>
                <a:tc hMerge="1">
                  <a:txBody>
                    <a:bodyPr/>
                    <a:lstStyle/>
                    <a:p>
                      <a:endParaRPr lang="en-US"/>
                    </a:p>
                  </a:txBody>
                  <a:tcPr/>
                </a:tc>
                <a:tc hMerge="1">
                  <a:txBody>
                    <a:bodyPr/>
                    <a:lstStyle/>
                    <a:p>
                      <a:endParaRPr lang="en-US"/>
                    </a:p>
                  </a:txBody>
                  <a:tcPr marL="45720" marR="0" anchor="ctr">
                    <a:lnL w="12700" cmpd="sng">
                      <a:noFill/>
                    </a:lnL>
                    <a:lnR w="12700" cmpd="sng">
                      <a:noFill/>
                    </a:lnR>
                    <a:lnT w="12700" cmpd="sng">
                      <a:noFill/>
                    </a:lnT>
                    <a:lnB w="12700" cmpd="sng">
                      <a:noFill/>
                    </a:lnB>
                    <a:noFill/>
                  </a:tcPr>
                </a:tc>
                <a:tc hMerge="1">
                  <a:txBody>
                    <a:bodyPr/>
                    <a:lstStyle/>
                    <a:p>
                      <a:endParaRPr lang="en-US"/>
                    </a:p>
                  </a:txBody>
                  <a:tcPr marL="45720" marR="45720" anchor="ctr">
                    <a:lnL w="12700" cmpd="sng">
                      <a:noFill/>
                    </a:lnL>
                    <a:lnR w="12700" cmpd="sng">
                      <a:noFill/>
                    </a:lnR>
                    <a:lnT w="12700" cmpd="sng">
                      <a:noFill/>
                    </a:lnT>
                    <a:lnB w="12700" cmpd="sng">
                      <a:noFill/>
                    </a:lnB>
                    <a:noFill/>
                  </a:tcPr>
                </a:tc>
                <a:tc hMerge="1">
                  <a:txBody>
                    <a:bodyPr/>
                    <a:lstStyle/>
                    <a:p>
                      <a:endParaRPr lang="en-US"/>
                    </a:p>
                  </a:txBody>
                  <a:tcPr marL="45720" marR="45720" anchor="ctr">
                    <a:lnL w="12700" cmpd="sng">
                      <a:noFill/>
                    </a:lnL>
                    <a:lnR w="12700" cmpd="sng">
                      <a:noFill/>
                    </a:lnR>
                    <a:lnT w="12700" cmpd="sng">
                      <a:noFill/>
                    </a:lnT>
                    <a:lnB w="12700" cmpd="sng">
                      <a:noFill/>
                    </a:lnB>
                    <a:noFill/>
                  </a:tcPr>
                </a:tc>
                <a:tc hMerge="1">
                  <a:txBody>
                    <a:bodyPr/>
                    <a:lstStyle/>
                    <a:p>
                      <a:endParaRPr lang="en-US"/>
                    </a:p>
                  </a:txBody>
                  <a:tcPr marL="45720" marR="45720" anchor="ctr">
                    <a:lnL w="12700" cmpd="sng">
                      <a:noFill/>
                    </a:lnL>
                    <a:lnR w="12700" cmpd="sng">
                      <a:noFill/>
                    </a:lnR>
                    <a:lnT w="12700" cmpd="sng">
                      <a:noFill/>
                    </a:lnT>
                    <a:lnB w="12700" cmpd="sng">
                      <a:noFill/>
                    </a:lnB>
                    <a:noFill/>
                  </a:tcPr>
                </a:tc>
                <a:tc>
                  <a:txBody>
                    <a:bodyPr/>
                    <a:lstStyle/>
                    <a:p>
                      <a:pPr algn="r"/>
                      <a:r>
                        <a:rPr lang="en-US" sz="900" dirty="0"/>
                        <a:t>0.24</a:t>
                      </a:r>
                    </a:p>
                  </a:txBody>
                  <a:tcPr marL="34290" marR="274320" marT="0" marB="0" anchor="ctr">
                    <a:lnL w="12700" cmpd="sng">
                      <a:noFill/>
                    </a:lnL>
                    <a:lnR w="12700" cmpd="sng">
                      <a:noFill/>
                    </a:lnR>
                    <a:lnT w="12700" cmpd="sng">
                      <a:noFill/>
                    </a:lnT>
                    <a:lnB w="12700" cmpd="sng">
                      <a:noFill/>
                    </a:lnB>
                    <a:solidFill>
                      <a:schemeClr val="bg1">
                        <a:lumMod val="85000"/>
                      </a:schemeClr>
                    </a:solidFill>
                  </a:tcPr>
                </a:tc>
                <a:extLst>
                  <a:ext uri="{0D108BD9-81ED-4DB2-BD59-A6C34878D82A}">
                    <a16:rowId xmlns:a16="http://schemas.microsoft.com/office/drawing/2014/main" val="452836156"/>
                  </a:ext>
                </a:extLst>
              </a:tr>
              <a:tr h="179230">
                <a:tc gridSpan="2">
                  <a:txBody>
                    <a:bodyPr/>
                    <a:lstStyle/>
                    <a:p>
                      <a:pPr marL="166688" indent="0"/>
                      <a:r>
                        <a:rPr lang="en-US" sz="900" dirty="0"/>
                        <a:t>Yes</a:t>
                      </a:r>
                    </a:p>
                  </a:txBody>
                  <a:tcPr marL="68580" marR="0" marT="0" marB="0" anchor="ctr">
                    <a:lnL w="12700" cmpd="sng">
                      <a:noFill/>
                    </a:lnL>
                    <a:lnR w="12700" cmpd="sng">
                      <a:noFill/>
                    </a:lnR>
                    <a:lnT w="12700" cmpd="sng">
                      <a:noFill/>
                    </a:lnT>
                    <a:lnB w="12700" cmpd="sng">
                      <a:noFill/>
                    </a:lnB>
                    <a:noFill/>
                  </a:tcPr>
                </a:tc>
                <a:tc hMerge="1">
                  <a:txBody>
                    <a:bodyPr/>
                    <a:lstStyle/>
                    <a:p>
                      <a:endParaRPr lang="en-US" sz="1000"/>
                    </a:p>
                  </a:txBody>
                  <a:tcPr marR="0" marT="0" marB="0" anchor="ctr">
                    <a:lnL w="12700" cmpd="sng">
                      <a:noFill/>
                    </a:lnL>
                    <a:lnR w="12700" cmpd="sng">
                      <a:noFill/>
                    </a:lnR>
                    <a:lnB w="19050" cap="flat" cmpd="sng" algn="ctr">
                      <a:noFill/>
                      <a:prstDash val="solid"/>
                      <a:round/>
                      <a:headEnd type="none" w="med" len="med"/>
                      <a:tailEnd type="none" w="med" len="med"/>
                    </a:lnB>
                    <a:noFill/>
                  </a:tcPr>
                </a:tc>
                <a:tc gridSpan="2">
                  <a:txBody>
                    <a:bodyPr/>
                    <a:lstStyle/>
                    <a:p>
                      <a:endParaRPr lang="en-US" sz="900" dirty="0"/>
                    </a:p>
                  </a:txBody>
                  <a:tcPr marL="6858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lang="en-US" sz="900" dirty="0"/>
                        <a:t>152</a:t>
                      </a:r>
                    </a:p>
                  </a:txBody>
                  <a:tcPr marL="34290" marR="342900" marT="0" marB="0" anchor="ctr">
                    <a:lnL w="12700" cmpd="sng">
                      <a:noFill/>
                    </a:lnL>
                    <a:lnR w="12700" cmpd="sng">
                      <a:noFill/>
                    </a:lnR>
                    <a:lnT w="12700" cmpd="sng">
                      <a:noFill/>
                    </a:lnT>
                    <a:lnB w="12700" cmpd="sng">
                      <a:noFill/>
                    </a:lnB>
                    <a:noFill/>
                  </a:tcPr>
                </a:tc>
                <a:tc>
                  <a:txBody>
                    <a:bodyPr/>
                    <a:lstStyle/>
                    <a:p>
                      <a:pPr algn="r"/>
                      <a:r>
                        <a:rPr lang="en-US" sz="900" dirty="0"/>
                        <a:t>229</a:t>
                      </a:r>
                    </a:p>
                  </a:txBody>
                  <a:tcPr marL="34290" marR="342900" marT="0" marB="0" anchor="ctr">
                    <a:lnL w="12700" cmpd="sng">
                      <a:noFill/>
                    </a:lnL>
                    <a:lnR w="12700" cmpd="sng">
                      <a:noFill/>
                    </a:lnR>
                    <a:lnT w="12700" cmpd="sng">
                      <a:noFill/>
                    </a:lnT>
                    <a:lnB w="12700" cmpd="sng">
                      <a:noFill/>
                    </a:lnB>
                    <a:noFill/>
                  </a:tcPr>
                </a:tc>
                <a:tc>
                  <a:txBody>
                    <a:bodyPr/>
                    <a:lstStyle/>
                    <a:p>
                      <a:pPr algn="ctr"/>
                      <a:r>
                        <a:rPr lang="en-US" sz="900" dirty="0"/>
                        <a:t>0.64</a:t>
                      </a:r>
                    </a:p>
                  </a:txBody>
                  <a:tcPr marL="34290" marR="34290" marT="0" marB="0" anchor="ctr">
                    <a:lnL w="12700" cmpd="sng">
                      <a:noFill/>
                    </a:lnL>
                    <a:lnR w="12700" cmpd="sng">
                      <a:noFill/>
                    </a:lnR>
                    <a:lnT w="12700" cmpd="sng">
                      <a:noFill/>
                    </a:lnT>
                    <a:lnB w="12700" cmpd="sng">
                      <a:noFill/>
                    </a:lnB>
                    <a:noFill/>
                  </a:tcPr>
                </a:tc>
                <a:tc>
                  <a:txBody>
                    <a:bodyPr/>
                    <a:lstStyle/>
                    <a:p>
                      <a:pPr algn="ctr"/>
                      <a:r>
                        <a:rPr lang="en-US" sz="900" dirty="0"/>
                        <a:t>(0.52, 0.79)</a:t>
                      </a:r>
                    </a:p>
                  </a:txBody>
                  <a:tcPr marL="34290" marR="34290" marT="0" marB="0" anchor="ctr">
                    <a:lnL w="12700" cmpd="sng">
                      <a:noFill/>
                    </a:lnL>
                    <a:lnR w="12700" cmpd="sng">
                      <a:noFill/>
                    </a:lnR>
                    <a:lnT w="12700" cmpd="sng">
                      <a:noFill/>
                    </a:lnT>
                    <a:lnB w="12700" cmpd="sng">
                      <a:noFill/>
                    </a:lnB>
                    <a:noFill/>
                  </a:tcPr>
                </a:tc>
                <a:tc>
                  <a:txBody>
                    <a:bodyPr/>
                    <a:lstStyle/>
                    <a:p>
                      <a:pPr algn="r"/>
                      <a:endParaRPr lang="en-US" sz="900" dirty="0"/>
                    </a:p>
                  </a:txBody>
                  <a:tcPr marL="34290" marR="34290" marT="0" marB="0" anchor="ctr">
                    <a:lnL w="12700" cmpd="sng">
                      <a:noFill/>
                    </a:lnL>
                    <a:lnR w="12700" cmpd="sng">
                      <a:noFill/>
                    </a:lnR>
                    <a:lnT w="12700" cmpd="sng">
                      <a:noFill/>
                    </a:lnT>
                    <a:lnB w="12700" cmpd="sng">
                      <a:noFill/>
                    </a:lnB>
                    <a:noFill/>
                  </a:tcPr>
                </a:tc>
                <a:extLst>
                  <a:ext uri="{0D108BD9-81ED-4DB2-BD59-A6C34878D82A}">
                    <a16:rowId xmlns:a16="http://schemas.microsoft.com/office/drawing/2014/main" val="2022178486"/>
                  </a:ext>
                </a:extLst>
              </a:tr>
              <a:tr h="179230">
                <a:tc gridSpan="2">
                  <a:txBody>
                    <a:bodyPr/>
                    <a:lstStyle/>
                    <a:p>
                      <a:pPr marL="166688" indent="0"/>
                      <a:r>
                        <a:rPr lang="en-US" sz="900" dirty="0"/>
                        <a:t>No</a:t>
                      </a:r>
                    </a:p>
                  </a:txBody>
                  <a:tcPr marL="68580" marR="0" marT="0" marB="0" anchor="ctr">
                    <a:lnL w="12700" cmpd="sng">
                      <a:noFill/>
                    </a:lnL>
                    <a:lnR w="12700" cmpd="sng">
                      <a:noFill/>
                    </a:lnR>
                    <a:lnT w="12700" cmpd="sng">
                      <a:noFill/>
                    </a:lnT>
                    <a:lnB w="12700" cmpd="sng">
                      <a:noFill/>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gridSpan="2">
                  <a:txBody>
                    <a:bodyPr/>
                    <a:lstStyle/>
                    <a:p>
                      <a:endParaRPr lang="en-US" sz="900" dirty="0"/>
                    </a:p>
                  </a:txBody>
                  <a:tcPr marL="6858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lang="en-US" sz="900" dirty="0"/>
                        <a:t>45</a:t>
                      </a:r>
                    </a:p>
                  </a:txBody>
                  <a:tcPr marL="34290" marR="342900" marT="0" marB="0" anchor="ctr">
                    <a:lnL w="12700" cmpd="sng">
                      <a:noFill/>
                    </a:lnL>
                    <a:lnR w="12700" cmpd="sng">
                      <a:noFill/>
                    </a:lnR>
                    <a:lnT w="12700" cmpd="sng">
                      <a:noFill/>
                    </a:lnT>
                    <a:lnB w="12700" cmpd="sng">
                      <a:noFill/>
                    </a:lnB>
                    <a:noFill/>
                  </a:tcPr>
                </a:tc>
                <a:tc>
                  <a:txBody>
                    <a:bodyPr/>
                    <a:lstStyle/>
                    <a:p>
                      <a:pPr algn="r"/>
                      <a:r>
                        <a:rPr lang="en-US" sz="900" dirty="0"/>
                        <a:t>83</a:t>
                      </a:r>
                    </a:p>
                  </a:txBody>
                  <a:tcPr marL="34290" marR="342900" marT="0" marB="0" anchor="ctr">
                    <a:lnL w="12700" cmpd="sng">
                      <a:noFill/>
                    </a:lnL>
                    <a:lnR w="12700" cmpd="sng">
                      <a:noFill/>
                    </a:lnR>
                    <a:lnT w="12700" cmpd="sng">
                      <a:noFill/>
                    </a:lnT>
                    <a:lnB w="12700" cmpd="sng">
                      <a:noFill/>
                    </a:lnB>
                    <a:noFill/>
                  </a:tcPr>
                </a:tc>
                <a:tc>
                  <a:txBody>
                    <a:bodyPr/>
                    <a:lstStyle/>
                    <a:p>
                      <a:pPr algn="ctr"/>
                      <a:r>
                        <a:rPr lang="en-US" sz="900" dirty="0"/>
                        <a:t>0.50</a:t>
                      </a:r>
                    </a:p>
                  </a:txBody>
                  <a:tcPr marL="34290" marR="34290" marT="0" marB="0" anchor="ctr">
                    <a:lnL w="12700" cmpd="sng">
                      <a:noFill/>
                    </a:lnL>
                    <a:lnR w="12700" cmpd="sng">
                      <a:noFill/>
                    </a:lnR>
                    <a:lnT w="12700" cmpd="sng">
                      <a:noFill/>
                    </a:lnT>
                    <a:lnB w="12700" cmpd="sng">
                      <a:noFill/>
                    </a:lnB>
                    <a:noFill/>
                  </a:tcPr>
                </a:tc>
                <a:tc>
                  <a:txBody>
                    <a:bodyPr/>
                    <a:lstStyle/>
                    <a:p>
                      <a:pPr algn="ctr"/>
                      <a:r>
                        <a:rPr lang="en-US" sz="900" dirty="0"/>
                        <a:t>(0.35, 0.72)</a:t>
                      </a:r>
                    </a:p>
                  </a:txBody>
                  <a:tcPr marL="34290" marR="34290" marT="0" marB="0" anchor="ctr">
                    <a:lnL w="12700" cmpd="sng">
                      <a:noFill/>
                    </a:lnL>
                    <a:lnR w="12700" cmpd="sng">
                      <a:noFill/>
                    </a:lnR>
                    <a:lnT w="12700" cmpd="sng">
                      <a:noFill/>
                    </a:lnT>
                    <a:lnB w="12700" cmpd="sng">
                      <a:noFill/>
                    </a:lnB>
                    <a:noFill/>
                  </a:tcPr>
                </a:tc>
                <a:tc>
                  <a:txBody>
                    <a:bodyPr/>
                    <a:lstStyle/>
                    <a:p>
                      <a:pPr algn="r"/>
                      <a:endParaRPr lang="en-US" sz="900" dirty="0"/>
                    </a:p>
                  </a:txBody>
                  <a:tcPr marL="34290" marR="34290" marT="0" marB="0" anchor="ctr">
                    <a:lnL w="12700" cmpd="sng">
                      <a:noFill/>
                    </a:lnL>
                    <a:lnR w="12700" cmpd="sng">
                      <a:noFill/>
                    </a:lnR>
                    <a:lnT w="12700" cmpd="sng">
                      <a:noFill/>
                    </a:lnT>
                    <a:lnB w="12700" cmpd="sng">
                      <a:noFill/>
                    </a:lnB>
                    <a:noFill/>
                  </a:tcPr>
                </a:tc>
                <a:extLst>
                  <a:ext uri="{0D108BD9-81ED-4DB2-BD59-A6C34878D82A}">
                    <a16:rowId xmlns:a16="http://schemas.microsoft.com/office/drawing/2014/main" val="1689726768"/>
                  </a:ext>
                </a:extLst>
              </a:tr>
              <a:tr h="179230">
                <a:tc gridSpan="8">
                  <a:txBody>
                    <a:bodyPr/>
                    <a:lstStyle/>
                    <a:p>
                      <a:r>
                        <a:rPr lang="en-US" sz="900" b="1" dirty="0"/>
                        <a:t>UACR (mg/g) at Baseline</a:t>
                      </a:r>
                    </a:p>
                  </a:txBody>
                  <a:tcPr marL="68580" marR="0" marT="0" marB="0" anchor="ctr">
                    <a:lnL w="12700" cmpd="sng">
                      <a:noFill/>
                    </a:lnL>
                    <a:lnR w="12700" cmpd="sng">
                      <a:noFill/>
                    </a:lnR>
                    <a:lnT w="12700" cmpd="sng">
                      <a:noFill/>
                    </a:lnT>
                    <a:lnB w="12700" cmpd="sng">
                      <a:noFill/>
                    </a:lnB>
                    <a:solidFill>
                      <a:schemeClr val="bg1">
                        <a:lumMod val="85000"/>
                      </a:schemeClr>
                    </a:solidFill>
                  </a:tcPr>
                </a:tc>
                <a:tc hMerge="1">
                  <a:txBody>
                    <a:bodyPr/>
                    <a:lstStyle/>
                    <a:p>
                      <a:endParaRPr lang="en-US"/>
                    </a:p>
                  </a:txBody>
                  <a:tcPr>
                    <a:lnL w="12700" cmpd="sng">
                      <a:noFill/>
                    </a:lnL>
                    <a:lnT w="12700" cmpd="sng">
                      <a:noFill/>
                    </a:lnT>
                  </a:tcPr>
                </a:tc>
                <a:tc hMerge="1">
                  <a:txBody>
                    <a:bodyPr/>
                    <a:lstStyle/>
                    <a:p>
                      <a:endParaRPr lang="en-US"/>
                    </a:p>
                  </a:txBody>
                  <a:tcPr/>
                </a:tc>
                <a:tc hMerge="1">
                  <a:txBody>
                    <a:bodyPr/>
                    <a:lstStyle/>
                    <a:p>
                      <a:endParaRPr lang="en-US"/>
                    </a:p>
                  </a:txBody>
                  <a:tcPr/>
                </a:tc>
                <a:tc hMerge="1">
                  <a:txBody>
                    <a:bodyPr/>
                    <a:lstStyle/>
                    <a:p>
                      <a:pPr algn="ctr"/>
                      <a:endParaRPr lang="en-US" sz="1000"/>
                    </a:p>
                  </a:txBody>
                  <a:tcPr marL="45720" marR="0" anchor="ctr">
                    <a:lnL w="12700" cmpd="sng">
                      <a:noFill/>
                    </a:lnL>
                    <a:lnR w="12700" cmpd="sng">
                      <a:noFill/>
                    </a:lnR>
                    <a:lnT w="12700" cmpd="sng">
                      <a:noFill/>
                    </a:lnT>
                    <a:lnB w="12700" cmpd="sng">
                      <a:noFill/>
                    </a:lnB>
                    <a:noFill/>
                  </a:tcPr>
                </a:tc>
                <a:tc hMerge="1">
                  <a:txBody>
                    <a:bodyPr/>
                    <a:lstStyle/>
                    <a:p>
                      <a:pPr algn="ctr"/>
                      <a:endParaRPr lang="en-US" sz="1000"/>
                    </a:p>
                  </a:txBody>
                  <a:tcPr marL="45720" marR="45720" anchor="ctr">
                    <a:lnL w="12700" cmpd="sng">
                      <a:noFill/>
                    </a:lnL>
                    <a:lnR w="12700" cmpd="sng">
                      <a:noFill/>
                    </a:lnR>
                    <a:lnT w="12700" cmpd="sng">
                      <a:noFill/>
                    </a:lnT>
                    <a:lnB w="12700" cmpd="sng">
                      <a:noFill/>
                    </a:lnB>
                    <a:noFill/>
                  </a:tcPr>
                </a:tc>
                <a:tc hMerge="1">
                  <a:txBody>
                    <a:bodyPr/>
                    <a:lstStyle/>
                    <a:p>
                      <a:pPr algn="ctr"/>
                      <a:endParaRPr lang="en-US" sz="1000"/>
                    </a:p>
                  </a:txBody>
                  <a:tcPr marL="45720" marR="45720" anchor="ctr">
                    <a:lnL w="12700" cmpd="sng">
                      <a:noFill/>
                    </a:lnL>
                    <a:lnR w="12700" cmpd="sng">
                      <a:noFill/>
                    </a:lnR>
                    <a:lnT w="12700" cmpd="sng">
                      <a:noFill/>
                    </a:lnT>
                    <a:lnB w="12700" cmpd="sng">
                      <a:noFill/>
                    </a:lnB>
                    <a:noFill/>
                  </a:tcPr>
                </a:tc>
                <a:tc hMerge="1">
                  <a:txBody>
                    <a:bodyPr/>
                    <a:lstStyle/>
                    <a:p>
                      <a:pPr algn="ctr"/>
                      <a:endParaRPr lang="en-US" sz="1000"/>
                    </a:p>
                  </a:txBody>
                  <a:tcPr marL="45720" marR="45720" anchor="ctr">
                    <a:lnL w="12700" cmpd="sng">
                      <a:noFill/>
                    </a:lnL>
                    <a:lnR w="12700" cmpd="sng">
                      <a:noFill/>
                    </a:lnR>
                    <a:lnT w="12700" cmpd="sng">
                      <a:noFill/>
                    </a:lnT>
                    <a:lnB w="12700" cmpd="sng">
                      <a:noFill/>
                    </a:lnB>
                    <a:noFill/>
                  </a:tcPr>
                </a:tc>
                <a:tc>
                  <a:txBody>
                    <a:bodyPr/>
                    <a:lstStyle/>
                    <a:p>
                      <a:pPr algn="r"/>
                      <a:r>
                        <a:rPr lang="en-US" sz="900" dirty="0"/>
                        <a:t>0.52</a:t>
                      </a:r>
                    </a:p>
                  </a:txBody>
                  <a:tcPr marL="34290" marR="274320" marT="0" marB="0" anchor="ctr">
                    <a:lnL w="12700" cmpd="sng">
                      <a:noFill/>
                    </a:lnL>
                    <a:lnR w="12700" cmpd="sng">
                      <a:noFill/>
                    </a:lnR>
                    <a:lnT w="12700" cmpd="sng">
                      <a:noFill/>
                    </a:lnT>
                    <a:lnB w="12700" cmpd="sng">
                      <a:noFill/>
                    </a:lnB>
                    <a:solidFill>
                      <a:schemeClr val="bg1">
                        <a:lumMod val="85000"/>
                      </a:schemeClr>
                    </a:solidFill>
                  </a:tcPr>
                </a:tc>
                <a:extLst>
                  <a:ext uri="{0D108BD9-81ED-4DB2-BD59-A6C34878D82A}">
                    <a16:rowId xmlns:a16="http://schemas.microsoft.com/office/drawing/2014/main" val="2865548124"/>
                  </a:ext>
                </a:extLst>
              </a:tr>
              <a:tr h="179230">
                <a:tc gridSpan="3">
                  <a:txBody>
                    <a:bodyPr/>
                    <a:lstStyle/>
                    <a:p>
                      <a:pPr marL="166688" indent="0"/>
                      <a:r>
                        <a:rPr lang="en-US" sz="900" dirty="0"/>
                        <a:t>≤1000</a:t>
                      </a:r>
                    </a:p>
                  </a:txBody>
                  <a:tcPr marL="68580" marR="0" marT="0" marB="0" anchor="ctr">
                    <a:lnL w="12700" cmpd="sng">
                      <a:noFill/>
                    </a:lnL>
                    <a:lnR w="12700" cmpd="sng">
                      <a:noFill/>
                    </a:lnR>
                    <a:lnT w="12700" cmpd="sng">
                      <a:noFill/>
                    </a:lnT>
                    <a:lnB w="12700" cmpd="sng">
                      <a:noFill/>
                    </a:lnB>
                    <a:noFill/>
                  </a:tcPr>
                </a:tc>
                <a:tc hMerge="1">
                  <a:txBody>
                    <a:bodyPr/>
                    <a:lstStyle/>
                    <a:p>
                      <a:endParaRPr lang="en-US" sz="1000"/>
                    </a:p>
                  </a:txBody>
                  <a:tcPr marR="0" marT="0" marB="0" anchor="ctr">
                    <a:lnL w="12700" cmpd="sng">
                      <a:noFill/>
                    </a:lnL>
                    <a:lnR w="12700" cmpd="sng">
                      <a:noFill/>
                    </a:lnR>
                    <a:lnB w="19050" cap="flat" cmpd="sng" algn="ctr">
                      <a:noFill/>
                      <a:prstDash val="solid"/>
                      <a:round/>
                      <a:headEnd type="none" w="med" len="med"/>
                      <a:tailEnd type="none" w="med" len="med"/>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endParaRPr lang="en-US" sz="900" dirty="0"/>
                    </a:p>
                  </a:txBody>
                  <a:tcPr marL="6858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lang="en-US" sz="900" dirty="0"/>
                        <a:t>44</a:t>
                      </a:r>
                    </a:p>
                  </a:txBody>
                  <a:tcPr marL="34290" marR="342900" marT="0" marB="0" anchor="ctr">
                    <a:lnL w="12700" cmpd="sng">
                      <a:noFill/>
                    </a:lnL>
                    <a:lnR w="12700" cmpd="sng">
                      <a:noFill/>
                    </a:lnR>
                    <a:lnT w="12700" cmpd="sng">
                      <a:noFill/>
                    </a:lnT>
                    <a:lnB w="12700" cmpd="sng">
                      <a:noFill/>
                    </a:lnB>
                    <a:noFill/>
                  </a:tcPr>
                </a:tc>
                <a:tc>
                  <a:txBody>
                    <a:bodyPr/>
                    <a:lstStyle/>
                    <a:p>
                      <a:pPr algn="r"/>
                      <a:r>
                        <a:rPr lang="en-US" sz="900" dirty="0"/>
                        <a:t>84</a:t>
                      </a:r>
                    </a:p>
                  </a:txBody>
                  <a:tcPr marL="34290" marR="342900" marT="0" marB="0" anchor="ctr">
                    <a:lnL w="12700" cmpd="sng">
                      <a:noFill/>
                    </a:lnL>
                    <a:lnR w="12700" cmpd="sng">
                      <a:noFill/>
                    </a:lnR>
                    <a:lnT w="12700" cmpd="sng">
                      <a:noFill/>
                    </a:lnT>
                    <a:lnB w="12700" cmpd="sng">
                      <a:noFill/>
                    </a:lnB>
                    <a:noFill/>
                  </a:tcPr>
                </a:tc>
                <a:tc>
                  <a:txBody>
                    <a:bodyPr/>
                    <a:lstStyle/>
                    <a:p>
                      <a:pPr algn="ctr"/>
                      <a:r>
                        <a:rPr lang="en-US" sz="900" dirty="0"/>
                        <a:t>0.54</a:t>
                      </a:r>
                    </a:p>
                  </a:txBody>
                  <a:tcPr marL="34290" marR="34290" marT="0" marB="0" anchor="ctr">
                    <a:lnL w="12700" cmpd="sng">
                      <a:noFill/>
                    </a:lnL>
                    <a:lnR w="12700" cmpd="sng">
                      <a:noFill/>
                    </a:lnR>
                    <a:lnT w="12700" cmpd="sng">
                      <a:noFill/>
                    </a:lnT>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(0.37, 0.77)</a:t>
                      </a:r>
                    </a:p>
                  </a:txBody>
                  <a:tcPr marL="34290" marR="34290" marT="0" marB="0" anchor="ctr">
                    <a:lnL w="12700" cmpd="sng">
                      <a:noFill/>
                    </a:lnL>
                    <a:lnR w="12700" cmpd="sng">
                      <a:noFill/>
                    </a:lnR>
                    <a:lnT w="12700" cmpd="sng">
                      <a:noFill/>
                    </a:lnT>
                    <a:lnB w="12700" cmpd="sng">
                      <a:noFill/>
                    </a:lnB>
                    <a:noFill/>
                  </a:tcPr>
                </a:tc>
                <a:tc>
                  <a:txBody>
                    <a:bodyPr/>
                    <a:lstStyle/>
                    <a:p>
                      <a:pPr algn="r"/>
                      <a:endParaRPr lang="en-US" sz="900" dirty="0"/>
                    </a:p>
                  </a:txBody>
                  <a:tcPr marL="34290" marR="34290" marT="0" marB="0" anchor="ctr">
                    <a:lnL w="12700" cmpd="sng">
                      <a:noFill/>
                    </a:lnL>
                    <a:lnR w="12700" cmpd="sng">
                      <a:noFill/>
                    </a:lnR>
                    <a:lnT w="12700" cmpd="sng">
                      <a:noFill/>
                    </a:lnT>
                    <a:lnB w="12700" cmpd="sng">
                      <a:noFill/>
                    </a:lnB>
                    <a:noFill/>
                  </a:tcPr>
                </a:tc>
                <a:extLst>
                  <a:ext uri="{0D108BD9-81ED-4DB2-BD59-A6C34878D82A}">
                    <a16:rowId xmlns:a16="http://schemas.microsoft.com/office/drawing/2014/main" val="307176065"/>
                  </a:ext>
                </a:extLst>
              </a:tr>
              <a:tr h="179230">
                <a:tc gridSpan="3">
                  <a:txBody>
                    <a:bodyPr/>
                    <a:lstStyle/>
                    <a:p>
                      <a:pPr marL="166688" indent="0"/>
                      <a:r>
                        <a:rPr lang="en-US" sz="900" dirty="0"/>
                        <a:t>&gt;1000</a:t>
                      </a:r>
                    </a:p>
                  </a:txBody>
                  <a:tcPr marL="68580" marR="0" marT="0" marB="0" anchor="ctr">
                    <a:lnL w="12700" cmpd="sng">
                      <a:noFill/>
                    </a:lnL>
                    <a:lnR w="12700" cmpd="sng">
                      <a:noFill/>
                    </a:lnR>
                    <a:lnT w="12700" cmpd="sng">
                      <a:noFill/>
                    </a:lnT>
                    <a:lnB w="12700" cmpd="sng">
                      <a:noFill/>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en-US" sz="1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endParaRPr lang="en-US" sz="900" dirty="0"/>
                    </a:p>
                  </a:txBody>
                  <a:tcPr marL="6858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lang="en-US" sz="900" dirty="0"/>
                        <a:t>153</a:t>
                      </a:r>
                    </a:p>
                  </a:txBody>
                  <a:tcPr marL="34290" marR="342900" marT="0" marB="0" anchor="ctr">
                    <a:lnL w="12700" cmpd="sng">
                      <a:noFill/>
                    </a:lnL>
                    <a:lnR w="12700" cmpd="sng">
                      <a:noFill/>
                    </a:lnR>
                    <a:lnT w="12700" cmpd="sng">
                      <a:noFill/>
                    </a:lnT>
                    <a:lnB w="12700" cmpd="sng">
                      <a:noFill/>
                    </a:lnB>
                    <a:noFill/>
                  </a:tcPr>
                </a:tc>
                <a:tc>
                  <a:txBody>
                    <a:bodyPr/>
                    <a:lstStyle/>
                    <a:p>
                      <a:pPr algn="r"/>
                      <a:r>
                        <a:rPr lang="en-US" sz="900" dirty="0"/>
                        <a:t>228</a:t>
                      </a:r>
                    </a:p>
                  </a:txBody>
                  <a:tcPr marL="34290" marR="342900" marT="0" marB="0" anchor="ctr">
                    <a:lnL w="12700" cmpd="sng">
                      <a:noFill/>
                    </a:lnL>
                    <a:lnR w="12700" cmpd="sng">
                      <a:noFill/>
                    </a:lnR>
                    <a:lnT w="12700" cmpd="sng">
                      <a:noFill/>
                    </a:lnT>
                    <a:lnB w="12700" cmpd="sng">
                      <a:noFill/>
                    </a:lnB>
                    <a:noFill/>
                  </a:tcPr>
                </a:tc>
                <a:tc>
                  <a:txBody>
                    <a:bodyPr/>
                    <a:lstStyle/>
                    <a:p>
                      <a:pPr algn="ctr"/>
                      <a:r>
                        <a:rPr lang="en-US" sz="900" dirty="0"/>
                        <a:t>0.62</a:t>
                      </a:r>
                    </a:p>
                  </a:txBody>
                  <a:tcPr marL="34290" marR="34290" marT="0" marB="0" anchor="ctr">
                    <a:lnL w="12700" cmpd="sng">
                      <a:noFill/>
                    </a:lnL>
                    <a:lnR w="12700" cmpd="sng">
                      <a:noFill/>
                    </a:lnR>
                    <a:lnT w="12700" cmpd="sng">
                      <a:noFill/>
                    </a:lnT>
                    <a:lnB w="12700" cmpd="sng">
                      <a:noFill/>
                    </a:lnB>
                    <a:noFill/>
                  </a:tcPr>
                </a:tc>
                <a:tc>
                  <a:txBody>
                    <a:bodyPr/>
                    <a:lstStyle/>
                    <a:p>
                      <a:pPr algn="ctr"/>
                      <a:r>
                        <a:rPr lang="en-US" sz="900" dirty="0"/>
                        <a:t>(0.50, 0.76)</a:t>
                      </a:r>
                    </a:p>
                  </a:txBody>
                  <a:tcPr marL="34290" marR="34290" marT="0" marB="0" anchor="ctr">
                    <a:lnL w="12700" cmpd="sng">
                      <a:noFill/>
                    </a:lnL>
                    <a:lnR w="12700" cmpd="sng">
                      <a:noFill/>
                    </a:lnR>
                    <a:lnT w="12700" cmpd="sng">
                      <a:noFill/>
                    </a:lnT>
                    <a:lnB w="12700" cmpd="sng">
                      <a:noFill/>
                    </a:lnB>
                    <a:noFill/>
                  </a:tcPr>
                </a:tc>
                <a:tc>
                  <a:txBody>
                    <a:bodyPr/>
                    <a:lstStyle/>
                    <a:p>
                      <a:pPr algn="r"/>
                      <a:endParaRPr lang="en-US" sz="900" dirty="0"/>
                    </a:p>
                  </a:txBody>
                  <a:tcPr marL="34290" marR="34290" marT="0" marB="0" anchor="ctr">
                    <a:lnL w="12700" cmpd="sng">
                      <a:noFill/>
                    </a:lnL>
                    <a:lnR w="12700" cmpd="sng">
                      <a:noFill/>
                    </a:lnR>
                    <a:lnT w="12700" cmpd="sng">
                      <a:noFill/>
                    </a:lnT>
                    <a:lnB w="12700" cmpd="sng">
                      <a:noFill/>
                    </a:lnB>
                    <a:noFill/>
                  </a:tcPr>
                </a:tc>
                <a:extLst>
                  <a:ext uri="{0D108BD9-81ED-4DB2-BD59-A6C34878D82A}">
                    <a16:rowId xmlns:a16="http://schemas.microsoft.com/office/drawing/2014/main" val="3980026402"/>
                  </a:ext>
                </a:extLst>
              </a:tr>
              <a:tr h="179230">
                <a:tc gridSpan="8">
                  <a:txBody>
                    <a:bodyPr/>
                    <a:lstStyle/>
                    <a:p>
                      <a:r>
                        <a:rPr lang="en-US" sz="900" b="1" dirty="0"/>
                        <a:t>eGFR (mL/min/1.73m</a:t>
                      </a:r>
                      <a:r>
                        <a:rPr lang="en-US" sz="900" b="1" baseline="30000" dirty="0"/>
                        <a:t>2</a:t>
                      </a:r>
                      <a:r>
                        <a:rPr lang="en-US" sz="900" b="1" baseline="0" dirty="0"/>
                        <a:t>) at Baseline</a:t>
                      </a:r>
                      <a:endParaRPr lang="en-US" sz="900" b="1" baseline="30000" dirty="0"/>
                    </a:p>
                  </a:txBody>
                  <a:tcPr marL="68580" marR="0" marT="0" marB="0" anchor="ctr">
                    <a:lnL w="12700" cmpd="sng">
                      <a:noFill/>
                    </a:lnL>
                    <a:lnR w="12700" cmpd="sng">
                      <a:noFill/>
                    </a:lnR>
                    <a:lnT w="12700" cmpd="sng">
                      <a:noFill/>
                    </a:lnT>
                    <a:lnB w="12700" cmpd="sng">
                      <a:noFill/>
                    </a:lnB>
                    <a:solidFill>
                      <a:schemeClr val="bg1">
                        <a:lumMod val="85000"/>
                      </a:schemeClr>
                    </a:solidFill>
                  </a:tcPr>
                </a:tc>
                <a:tc hMerge="1">
                  <a:txBody>
                    <a:bodyPr/>
                    <a:lstStyle/>
                    <a:p>
                      <a:endParaRPr lang="en-US"/>
                    </a:p>
                  </a:txBody>
                  <a:tcPr>
                    <a:lnL w="12700" cmpd="sng">
                      <a:noFill/>
                    </a:lnL>
                    <a:lnT w="12700" cmpd="sng">
                      <a:noFill/>
                    </a:lnT>
                  </a:tcPr>
                </a:tc>
                <a:tc hMerge="1">
                  <a:txBody>
                    <a:bodyPr/>
                    <a:lstStyle/>
                    <a:p>
                      <a:endParaRPr lang="en-US"/>
                    </a:p>
                  </a:txBody>
                  <a:tcPr/>
                </a:tc>
                <a:tc hMerge="1">
                  <a:txBody>
                    <a:bodyPr/>
                    <a:lstStyle/>
                    <a:p>
                      <a:endParaRPr lang="en-US"/>
                    </a:p>
                  </a:txBody>
                  <a:tcPr/>
                </a:tc>
                <a:tc hMerge="1">
                  <a:txBody>
                    <a:bodyPr/>
                    <a:lstStyle/>
                    <a:p>
                      <a:endParaRPr lang="en-US"/>
                    </a:p>
                  </a:txBody>
                  <a:tcPr marL="45720" marR="0" anchor="ctr">
                    <a:lnL w="12700" cmpd="sng">
                      <a:noFill/>
                    </a:lnL>
                    <a:lnR w="12700" cmpd="sng">
                      <a:noFill/>
                    </a:lnR>
                    <a:lnT w="12700" cmpd="sng">
                      <a:noFill/>
                    </a:lnT>
                    <a:lnB w="12700" cmpd="sng">
                      <a:noFill/>
                    </a:lnB>
                    <a:noFill/>
                  </a:tcPr>
                </a:tc>
                <a:tc hMerge="1">
                  <a:txBody>
                    <a:bodyPr/>
                    <a:lstStyle/>
                    <a:p>
                      <a:endParaRPr lang="en-US"/>
                    </a:p>
                  </a:txBody>
                  <a:tcPr marL="45720" marR="45720" anchor="ctr">
                    <a:lnL w="12700" cmpd="sng">
                      <a:noFill/>
                    </a:lnL>
                    <a:lnR w="12700" cmpd="sng">
                      <a:noFill/>
                    </a:lnR>
                    <a:lnT w="12700" cmpd="sng">
                      <a:noFill/>
                    </a:lnT>
                    <a:lnB w="12700" cmpd="sng">
                      <a:noFill/>
                    </a:lnB>
                    <a:noFill/>
                  </a:tcPr>
                </a:tc>
                <a:tc hMerge="1">
                  <a:txBody>
                    <a:bodyPr/>
                    <a:lstStyle/>
                    <a:p>
                      <a:endParaRPr lang="en-US"/>
                    </a:p>
                  </a:txBody>
                  <a:tcPr marL="45720" marR="45720" anchor="ctr">
                    <a:lnL w="12700" cmpd="sng">
                      <a:noFill/>
                    </a:lnL>
                    <a:lnR w="12700" cmpd="sng">
                      <a:noFill/>
                    </a:lnR>
                    <a:lnT w="12700" cmpd="sng">
                      <a:noFill/>
                    </a:lnT>
                    <a:lnB w="12700" cmpd="sng">
                      <a:noFill/>
                    </a:lnB>
                    <a:noFill/>
                  </a:tcPr>
                </a:tc>
                <a:tc hMerge="1">
                  <a:txBody>
                    <a:bodyPr/>
                    <a:lstStyle/>
                    <a:p>
                      <a:endParaRPr lang="en-US"/>
                    </a:p>
                  </a:txBody>
                  <a:tcPr marL="45720" marR="45720" anchor="ctr">
                    <a:lnL w="12700" cmpd="sng">
                      <a:noFill/>
                    </a:lnL>
                    <a:lnR w="12700" cmpd="sng">
                      <a:noFill/>
                    </a:lnR>
                    <a:lnT w="12700" cmpd="sng">
                      <a:noFill/>
                    </a:lnT>
                    <a:lnB w="12700" cmpd="sng">
                      <a:noFill/>
                    </a:lnB>
                    <a:noFill/>
                  </a:tcPr>
                </a:tc>
                <a:tc>
                  <a:txBody>
                    <a:bodyPr/>
                    <a:lstStyle/>
                    <a:p>
                      <a:pPr algn="r"/>
                      <a:r>
                        <a:rPr lang="en-US" sz="900" dirty="0"/>
                        <a:t>0.22</a:t>
                      </a:r>
                    </a:p>
                  </a:txBody>
                  <a:tcPr marL="34290" marR="274320" marT="0" marB="0" anchor="ctr">
                    <a:lnL w="12700" cmpd="sng">
                      <a:noFill/>
                    </a:lnL>
                    <a:lnR w="12700" cmpd="sng">
                      <a:noFill/>
                    </a:lnR>
                    <a:lnT w="12700" cmpd="sng">
                      <a:noFill/>
                    </a:lnT>
                    <a:lnB w="12700" cmpd="sng">
                      <a:noFill/>
                    </a:lnB>
                    <a:solidFill>
                      <a:schemeClr val="bg1">
                        <a:lumMod val="85000"/>
                      </a:schemeClr>
                    </a:solidFill>
                  </a:tcPr>
                </a:tc>
                <a:extLst>
                  <a:ext uri="{0D108BD9-81ED-4DB2-BD59-A6C34878D82A}">
                    <a16:rowId xmlns:a16="http://schemas.microsoft.com/office/drawing/2014/main" val="918506865"/>
                  </a:ext>
                </a:extLst>
              </a:tr>
              <a:tr h="179230">
                <a:tc gridSpan="2">
                  <a:txBody>
                    <a:bodyPr/>
                    <a:lstStyle/>
                    <a:p>
                      <a:pPr marL="166688" indent="0"/>
                      <a:r>
                        <a:rPr lang="en-US" sz="900" baseline="0" dirty="0"/>
                        <a:t>&lt;45</a:t>
                      </a:r>
                    </a:p>
                  </a:txBody>
                  <a:tcPr marL="68580" marR="0" marT="0" marB="0" anchor="ctr">
                    <a:lnL w="12700" cmpd="sng">
                      <a:noFill/>
                    </a:lnL>
                    <a:lnR w="12700" cmpd="sng">
                      <a:noFill/>
                    </a:lnR>
                    <a:lnT w="12700" cmpd="sng">
                      <a:noFill/>
                    </a:lnT>
                    <a:lnB w="12700" cmpd="sng">
                      <a:noFill/>
                    </a:lnB>
                    <a:noFill/>
                  </a:tcPr>
                </a:tc>
                <a:tc hMerge="1">
                  <a:txBody>
                    <a:bodyPr/>
                    <a:lstStyle/>
                    <a:p>
                      <a:endParaRPr lang="en-US" sz="1000" baseline="30000"/>
                    </a:p>
                  </a:txBody>
                  <a:tcPr marR="0" marT="0" marB="0" anchor="ctr">
                    <a:lnL w="12700" cmpd="sng">
                      <a:noFill/>
                    </a:lnL>
                    <a:lnR w="12700" cmpd="sng">
                      <a:noFill/>
                    </a:lnR>
                    <a:lnB w="19050" cap="flat" cmpd="sng" algn="ctr">
                      <a:noFill/>
                      <a:prstDash val="solid"/>
                      <a:round/>
                      <a:headEnd type="none" w="med" len="med"/>
                      <a:tailEnd type="none" w="med" len="med"/>
                    </a:lnB>
                    <a:noFill/>
                  </a:tcPr>
                </a:tc>
                <a:tc gridSpan="2">
                  <a:txBody>
                    <a:bodyPr/>
                    <a:lstStyle/>
                    <a:p>
                      <a:endParaRPr lang="en-US" sz="900" baseline="30000" dirty="0"/>
                    </a:p>
                  </a:txBody>
                  <a:tcPr marL="6858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en-US" sz="1000" baseline="30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lang="en-US" sz="900" dirty="0"/>
                        <a:t>152</a:t>
                      </a:r>
                    </a:p>
                  </a:txBody>
                  <a:tcPr marL="34290" marR="342900" marT="0" marB="0" anchor="ctr">
                    <a:lnL w="12700" cmpd="sng">
                      <a:noFill/>
                    </a:lnL>
                    <a:lnR w="12700" cmpd="sng">
                      <a:noFill/>
                    </a:lnR>
                    <a:lnT w="12700" cmpd="sng">
                      <a:noFill/>
                    </a:lnT>
                    <a:lnB w="12700" cmpd="sng">
                      <a:noFill/>
                    </a:lnB>
                    <a:noFill/>
                  </a:tcPr>
                </a:tc>
                <a:tc>
                  <a:txBody>
                    <a:bodyPr/>
                    <a:lstStyle/>
                    <a:p>
                      <a:pPr algn="r"/>
                      <a:r>
                        <a:rPr lang="en-US" sz="900" dirty="0"/>
                        <a:t>217</a:t>
                      </a:r>
                    </a:p>
                  </a:txBody>
                  <a:tcPr marL="34290" marR="342900" marT="0" marB="0" anchor="ctr">
                    <a:lnL w="12700" cmpd="sng">
                      <a:noFill/>
                    </a:lnL>
                    <a:lnR w="12700" cmpd="sng">
                      <a:noFill/>
                    </a:lnR>
                    <a:lnT w="12700" cmpd="sng">
                      <a:noFill/>
                    </a:lnT>
                    <a:lnB w="12700" cmpd="sng">
                      <a:noFill/>
                    </a:lnB>
                    <a:noFill/>
                  </a:tcPr>
                </a:tc>
                <a:tc>
                  <a:txBody>
                    <a:bodyPr/>
                    <a:lstStyle/>
                    <a:p>
                      <a:pPr algn="ctr"/>
                      <a:r>
                        <a:rPr lang="en-US" sz="900" dirty="0"/>
                        <a:t>0.63</a:t>
                      </a:r>
                    </a:p>
                  </a:txBody>
                  <a:tcPr marL="34290" marR="34290" marT="0" marB="0" anchor="ctr">
                    <a:lnL w="12700" cmpd="sng">
                      <a:noFill/>
                    </a:lnL>
                    <a:lnR w="12700" cmpd="sng">
                      <a:noFill/>
                    </a:lnR>
                    <a:lnT w="12700" cmpd="sng">
                      <a:noFill/>
                    </a:lnT>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(0.51, 0.78)</a:t>
                      </a:r>
                    </a:p>
                  </a:txBody>
                  <a:tcPr marL="34290" marR="34290" marT="0" marB="0" anchor="ctr">
                    <a:lnL w="12700" cmpd="sng">
                      <a:noFill/>
                    </a:lnL>
                    <a:lnR w="12700" cmpd="sng">
                      <a:noFill/>
                    </a:lnR>
                    <a:lnT w="12700" cmpd="sng">
                      <a:noFill/>
                    </a:lnT>
                    <a:lnB w="12700" cmpd="sng">
                      <a:noFill/>
                    </a:lnB>
                    <a:noFill/>
                  </a:tcPr>
                </a:tc>
                <a:tc>
                  <a:txBody>
                    <a:bodyPr/>
                    <a:lstStyle/>
                    <a:p>
                      <a:pPr algn="r"/>
                      <a:endParaRPr lang="en-US" sz="900" dirty="0"/>
                    </a:p>
                  </a:txBody>
                  <a:tcPr marL="34290" marR="34290" marT="0" marB="0" anchor="ctr">
                    <a:lnL w="12700" cmpd="sng">
                      <a:noFill/>
                    </a:lnL>
                    <a:lnR w="12700" cmpd="sng">
                      <a:noFill/>
                    </a:lnR>
                    <a:lnT w="12700" cmpd="sng">
                      <a:noFill/>
                    </a:lnT>
                    <a:lnB w="12700" cmpd="sng">
                      <a:noFill/>
                    </a:lnB>
                    <a:noFill/>
                  </a:tcPr>
                </a:tc>
                <a:extLst>
                  <a:ext uri="{0D108BD9-81ED-4DB2-BD59-A6C34878D82A}">
                    <a16:rowId xmlns:a16="http://schemas.microsoft.com/office/drawing/2014/main" val="2062980573"/>
                  </a:ext>
                </a:extLst>
              </a:tr>
              <a:tr h="179230">
                <a:tc gridSpan="2">
                  <a:txBody>
                    <a:bodyPr/>
                    <a:lstStyle/>
                    <a:p>
                      <a:pPr marL="166688" indent="0"/>
                      <a:r>
                        <a:rPr lang="en-US" sz="900" baseline="0" dirty="0"/>
                        <a:t>≥45</a:t>
                      </a:r>
                    </a:p>
                  </a:txBody>
                  <a:tcPr marL="68580" marR="0" marT="0" marB="0" anchor="ctr">
                    <a:lnL w="12700" cmpd="sng">
                      <a:noFill/>
                    </a:lnL>
                    <a:lnR w="12700" cmpd="sng">
                      <a:noFill/>
                    </a:lnR>
                    <a:lnT w="12700" cmpd="sng">
                      <a:noFill/>
                    </a:lnT>
                    <a:lnB w="12700" cmpd="sng">
                      <a:noFill/>
                    </a:lnB>
                    <a:noFill/>
                  </a:tcPr>
                </a:tc>
                <a:tc hMerge="1">
                  <a:txBody>
                    <a:bodyPr/>
                    <a:lstStyle/>
                    <a:p>
                      <a:endParaRPr lang="en-US" sz="1000" baseline="30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gridSpan="2">
                  <a:txBody>
                    <a:bodyPr/>
                    <a:lstStyle/>
                    <a:p>
                      <a:endParaRPr lang="en-US" sz="900" baseline="30000" dirty="0"/>
                    </a:p>
                  </a:txBody>
                  <a:tcPr marL="6858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en-US" sz="1000" baseline="30000"/>
                    </a:p>
                  </a:txBody>
                  <a:tcPr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r"/>
                      <a:r>
                        <a:rPr lang="en-US" sz="900" dirty="0"/>
                        <a:t>45</a:t>
                      </a:r>
                    </a:p>
                  </a:txBody>
                  <a:tcPr marL="34290" marR="342900" marT="0" marB="0" anchor="ctr">
                    <a:lnL w="12700" cmpd="sng">
                      <a:noFill/>
                    </a:lnL>
                    <a:lnR w="12700" cmpd="sng">
                      <a:noFill/>
                    </a:lnR>
                    <a:lnT w="12700" cmpd="sng">
                      <a:noFill/>
                    </a:lnT>
                    <a:lnB w="12700" cmpd="sng">
                      <a:noFill/>
                    </a:lnB>
                    <a:noFill/>
                  </a:tcPr>
                </a:tc>
                <a:tc>
                  <a:txBody>
                    <a:bodyPr/>
                    <a:lstStyle/>
                    <a:p>
                      <a:pPr algn="r"/>
                      <a:r>
                        <a:rPr lang="en-US" sz="900" dirty="0"/>
                        <a:t>95</a:t>
                      </a:r>
                    </a:p>
                  </a:txBody>
                  <a:tcPr marL="34290" marR="342900" marT="0" marB="0" anchor="ctr">
                    <a:lnL w="12700" cmpd="sng">
                      <a:noFill/>
                    </a:lnL>
                    <a:lnR w="12700" cmpd="sng">
                      <a:noFill/>
                    </a:lnR>
                    <a:lnT w="12700" cmpd="sng">
                      <a:noFill/>
                    </a:lnT>
                    <a:lnB w="12700" cmpd="sng">
                      <a:noFill/>
                    </a:lnB>
                    <a:noFill/>
                  </a:tcPr>
                </a:tc>
                <a:tc>
                  <a:txBody>
                    <a:bodyPr/>
                    <a:lstStyle/>
                    <a:p>
                      <a:pPr algn="ctr"/>
                      <a:r>
                        <a:rPr lang="en-US" sz="900" dirty="0"/>
                        <a:t>0.49</a:t>
                      </a:r>
                    </a:p>
                  </a:txBody>
                  <a:tcPr marL="34290" marR="34290" marT="0" marB="0" anchor="ctr">
                    <a:lnL w="12700" cmpd="sng">
                      <a:noFill/>
                    </a:lnL>
                    <a:lnR w="12700" cmpd="sng">
                      <a:noFill/>
                    </a:lnR>
                    <a:lnT w="12700" cmpd="sng">
                      <a:noFill/>
                    </a:lnT>
                    <a:lnB w="12700" cmpd="sng">
                      <a:noFill/>
                    </a:lnB>
                    <a:noFill/>
                  </a:tcPr>
                </a:tc>
                <a:tc>
                  <a:txBody>
                    <a:bodyPr/>
                    <a:lstStyle/>
                    <a:p>
                      <a:pPr algn="ctr"/>
                      <a:r>
                        <a:rPr lang="en-US" sz="900" dirty="0"/>
                        <a:t>(0.34, 0.69)</a:t>
                      </a:r>
                    </a:p>
                  </a:txBody>
                  <a:tcPr marL="34290" marR="34290" marT="0" marB="0" anchor="ctr">
                    <a:lnL w="12700" cmpd="sng">
                      <a:noFill/>
                    </a:lnL>
                    <a:lnR w="12700" cmpd="sng">
                      <a:noFill/>
                    </a:lnR>
                    <a:lnT w="12700" cmpd="sng">
                      <a:noFill/>
                    </a:lnT>
                    <a:lnB w="12700" cmpd="sng">
                      <a:noFill/>
                    </a:lnB>
                    <a:noFill/>
                  </a:tcPr>
                </a:tc>
                <a:tc>
                  <a:txBody>
                    <a:bodyPr/>
                    <a:lstStyle/>
                    <a:p>
                      <a:pPr algn="r"/>
                      <a:endParaRPr lang="en-US" sz="900" dirty="0"/>
                    </a:p>
                  </a:txBody>
                  <a:tcPr marL="34290" marR="34290" marT="0" marB="0" anchor="ctr">
                    <a:lnL w="12700" cmpd="sng">
                      <a:noFill/>
                    </a:lnL>
                    <a:lnR w="12700" cmpd="sng">
                      <a:noFill/>
                    </a:lnR>
                    <a:lnT w="12700" cmpd="sng">
                      <a:noFill/>
                    </a:lnT>
                    <a:lnB w="12700" cmpd="sng">
                      <a:noFill/>
                    </a:lnB>
                    <a:noFill/>
                  </a:tcPr>
                </a:tc>
                <a:extLst>
                  <a:ext uri="{0D108BD9-81ED-4DB2-BD59-A6C34878D82A}">
                    <a16:rowId xmlns:a16="http://schemas.microsoft.com/office/drawing/2014/main" val="3677641562"/>
                  </a:ext>
                </a:extLst>
              </a:tr>
            </a:tbl>
          </a:graphicData>
        </a:graphic>
      </p:graphicFrame>
      <p:sp>
        <p:nvSpPr>
          <p:cNvPr id="14" name="Text Placeholder 13">
            <a:extLst>
              <a:ext uri="{FF2B5EF4-FFF2-40B4-BE49-F238E27FC236}">
                <a16:creationId xmlns:a16="http://schemas.microsoft.com/office/drawing/2014/main" id="{803F0E72-E7F7-4AE0-AE2F-62F7AE726775}"/>
              </a:ext>
            </a:extLst>
          </p:cNvPr>
          <p:cNvSpPr>
            <a:spLocks noGrp="1"/>
          </p:cNvSpPr>
          <p:nvPr>
            <p:ph idx="1"/>
          </p:nvPr>
        </p:nvSpPr>
        <p:spPr>
          <a:xfrm>
            <a:off x="485708" y="4729493"/>
            <a:ext cx="5238536" cy="265156"/>
          </a:xfrm>
        </p:spPr>
        <p:txBody>
          <a:bodyPr/>
          <a:lstStyle/>
          <a:p>
            <a:r>
              <a:rPr lang="en-US" sz="900" b="0" dirty="0" err="1">
                <a:latin typeface="Gill Sans MT" panose="020B0502020104020203" pitchFamily="34" charset="0"/>
                <a:ea typeface="+mn-lt"/>
                <a:cs typeface="+mn-lt"/>
              </a:rPr>
              <a:t>Heerspink</a:t>
            </a:r>
            <a:r>
              <a:rPr lang="en-US" sz="900" b="0" dirty="0">
                <a:latin typeface="Gill Sans MT" panose="020B0502020104020203" pitchFamily="34" charset="0"/>
                <a:ea typeface="+mn-lt"/>
                <a:cs typeface="+mn-lt"/>
              </a:rPr>
              <a:t> HJL. Presented at:</a:t>
            </a:r>
            <a:r>
              <a:rPr lang="en-US" sz="900" b="0" dirty="0">
                <a:latin typeface="Gill Sans MT" panose="020B0502020104020203" pitchFamily="34" charset="0"/>
              </a:rPr>
              <a:t> ESC Congress – The Digital Experience; August 29 - September 1, 2020.</a:t>
            </a:r>
            <a:endParaRPr lang="en-US" sz="900" b="0" dirty="0">
              <a:latin typeface="Gill Sans MT" panose="020B0502020104020203" pitchFamily="34" charset="0"/>
              <a:ea typeface="+mn-lt"/>
              <a:cs typeface="+mn-lt"/>
            </a:endParaRPr>
          </a:p>
        </p:txBody>
      </p:sp>
      <p:grpSp>
        <p:nvGrpSpPr>
          <p:cNvPr id="6" name="Group 5">
            <a:extLst>
              <a:ext uri="{FF2B5EF4-FFF2-40B4-BE49-F238E27FC236}">
                <a16:creationId xmlns:a16="http://schemas.microsoft.com/office/drawing/2014/main" id="{561AED50-7BD4-43E0-A829-FC51C1B72626}"/>
              </a:ext>
            </a:extLst>
          </p:cNvPr>
          <p:cNvGrpSpPr/>
          <p:nvPr/>
        </p:nvGrpSpPr>
        <p:grpSpPr>
          <a:xfrm>
            <a:off x="2003213" y="1596201"/>
            <a:ext cx="2373739" cy="2485077"/>
            <a:chOff x="4716063" y="1756793"/>
            <a:chExt cx="3164985" cy="3313436"/>
          </a:xfrm>
        </p:grpSpPr>
        <p:cxnSp>
          <p:nvCxnSpPr>
            <p:cNvPr id="5" name="Straight Connector 4">
              <a:extLst>
                <a:ext uri="{FF2B5EF4-FFF2-40B4-BE49-F238E27FC236}">
                  <a16:creationId xmlns:a16="http://schemas.microsoft.com/office/drawing/2014/main" id="{5C6AF4D8-ABAD-4DEB-BD91-431C623507CB}"/>
                </a:ext>
              </a:extLst>
            </p:cNvPr>
            <p:cNvCxnSpPr>
              <a:cxnSpLocks/>
            </p:cNvCxnSpPr>
            <p:nvPr/>
          </p:nvCxnSpPr>
          <p:spPr>
            <a:xfrm>
              <a:off x="4927874" y="4790272"/>
              <a:ext cx="27368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43FA6E-F90C-47BE-A9F0-3C69E7C7CBDA}"/>
                </a:ext>
              </a:extLst>
            </p:cNvPr>
            <p:cNvCxnSpPr/>
            <p:nvPr/>
          </p:nvCxnSpPr>
          <p:spPr>
            <a:xfrm>
              <a:off x="4927874" y="4790272"/>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492F892-7A54-42AE-A8EB-78FFE6F1CC11}"/>
                </a:ext>
              </a:extLst>
            </p:cNvPr>
            <p:cNvCxnSpPr/>
            <p:nvPr/>
          </p:nvCxnSpPr>
          <p:spPr>
            <a:xfrm>
              <a:off x="6558447" y="4790272"/>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17AFDA-038E-4B41-90F9-49D1485D2084}"/>
                </a:ext>
              </a:extLst>
            </p:cNvPr>
            <p:cNvCxnSpPr/>
            <p:nvPr/>
          </p:nvCxnSpPr>
          <p:spPr>
            <a:xfrm>
              <a:off x="7392917" y="4782918"/>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7FC128-28CB-4697-AFC6-BB2E9D538DAB}"/>
                </a:ext>
              </a:extLst>
            </p:cNvPr>
            <p:cNvCxnSpPr/>
            <p:nvPr/>
          </p:nvCxnSpPr>
          <p:spPr>
            <a:xfrm>
              <a:off x="7664680" y="4785156"/>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45FA9E6-03DC-4B63-9393-04CE19DF4CC6}"/>
                </a:ext>
              </a:extLst>
            </p:cNvPr>
            <p:cNvSpPr txBox="1"/>
            <p:nvPr/>
          </p:nvSpPr>
          <p:spPr>
            <a:xfrm>
              <a:off x="4716063" y="4824008"/>
              <a:ext cx="423621" cy="24622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7F134C"/>
                </a:buClr>
                <a:buSzTx/>
                <a:buFontTx/>
                <a:buNone/>
                <a:tabLst/>
                <a:defRPr/>
              </a:pPr>
              <a:r>
                <a:rPr kumimoji="0" lang="en-US" sz="600" b="0" i="0" u="none" strike="noStrike" kern="1200" cap="none" spc="0" normalizeH="0" baseline="0" noProof="0" dirty="0">
                  <a:ln>
                    <a:noFill/>
                  </a:ln>
                  <a:solidFill>
                    <a:srgbClr val="000000"/>
                  </a:solidFill>
                  <a:effectLst/>
                  <a:uLnTx/>
                  <a:uFillTx/>
                  <a:latin typeface="Gill Sans MT" panose="020B0502020104020203" pitchFamily="34" charset="0"/>
                  <a:ea typeface="MS PGothic" charset="0"/>
                </a:rPr>
                <a:t>0.13</a:t>
              </a:r>
            </a:p>
          </p:txBody>
        </p:sp>
        <p:sp>
          <p:nvSpPr>
            <p:cNvPr id="23" name="TextBox 22">
              <a:extLst>
                <a:ext uri="{FF2B5EF4-FFF2-40B4-BE49-F238E27FC236}">
                  <a16:creationId xmlns:a16="http://schemas.microsoft.com/office/drawing/2014/main" id="{8D7D746D-3A42-4A90-A1F0-1E3177328F02}"/>
                </a:ext>
              </a:extLst>
            </p:cNvPr>
            <p:cNvSpPr txBox="1"/>
            <p:nvPr/>
          </p:nvSpPr>
          <p:spPr>
            <a:xfrm>
              <a:off x="6346636" y="4824008"/>
              <a:ext cx="423621" cy="24622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7F134C"/>
                </a:buClr>
                <a:buSzTx/>
                <a:buFontTx/>
                <a:buNone/>
                <a:tabLst/>
                <a:defRPr/>
              </a:pPr>
              <a:r>
                <a:rPr kumimoji="0" lang="en-US" sz="600" b="0" i="0" u="none" strike="noStrike" kern="1200" cap="none" spc="0" normalizeH="0" baseline="0" noProof="0" dirty="0">
                  <a:ln>
                    <a:noFill/>
                  </a:ln>
                  <a:solidFill>
                    <a:srgbClr val="000000"/>
                  </a:solidFill>
                  <a:effectLst/>
                  <a:uLnTx/>
                  <a:uFillTx/>
                  <a:latin typeface="Gill Sans MT" panose="020B0502020104020203" pitchFamily="34" charset="0"/>
                  <a:ea typeface="MS PGothic" charset="0"/>
                </a:rPr>
                <a:t>0.50</a:t>
              </a:r>
            </a:p>
          </p:txBody>
        </p:sp>
        <p:sp>
          <p:nvSpPr>
            <p:cNvPr id="24" name="TextBox 23">
              <a:extLst>
                <a:ext uri="{FF2B5EF4-FFF2-40B4-BE49-F238E27FC236}">
                  <a16:creationId xmlns:a16="http://schemas.microsoft.com/office/drawing/2014/main" id="{9C4A1871-5F51-440C-BC03-DB0A11CF7902}"/>
                </a:ext>
              </a:extLst>
            </p:cNvPr>
            <p:cNvSpPr txBox="1"/>
            <p:nvPr/>
          </p:nvSpPr>
          <p:spPr>
            <a:xfrm>
              <a:off x="7177908" y="4824008"/>
              <a:ext cx="423621" cy="24622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7F134C"/>
                </a:buClr>
                <a:buSzTx/>
                <a:buFontTx/>
                <a:buNone/>
                <a:tabLst/>
                <a:defRPr/>
              </a:pPr>
              <a:r>
                <a:rPr kumimoji="0" lang="en-US" sz="600" b="0" i="0" u="none" strike="noStrike" kern="1200" cap="none" spc="0" normalizeH="0" baseline="0" noProof="0" dirty="0">
                  <a:ln>
                    <a:noFill/>
                  </a:ln>
                  <a:solidFill>
                    <a:srgbClr val="000000"/>
                  </a:solidFill>
                  <a:effectLst/>
                  <a:uLnTx/>
                  <a:uFillTx/>
                  <a:latin typeface="Gill Sans MT" panose="020B0502020104020203" pitchFamily="34" charset="0"/>
                  <a:ea typeface="MS PGothic" charset="0"/>
                </a:rPr>
                <a:t>1.00</a:t>
              </a:r>
            </a:p>
          </p:txBody>
        </p:sp>
        <p:sp>
          <p:nvSpPr>
            <p:cNvPr id="25" name="TextBox 24">
              <a:extLst>
                <a:ext uri="{FF2B5EF4-FFF2-40B4-BE49-F238E27FC236}">
                  <a16:creationId xmlns:a16="http://schemas.microsoft.com/office/drawing/2014/main" id="{A2EDA5C8-3958-4FC5-8216-DB577463B712}"/>
                </a:ext>
              </a:extLst>
            </p:cNvPr>
            <p:cNvSpPr txBox="1"/>
            <p:nvPr/>
          </p:nvSpPr>
          <p:spPr>
            <a:xfrm>
              <a:off x="7457427" y="4824008"/>
              <a:ext cx="423621" cy="24622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7F134C"/>
                </a:buClr>
                <a:buSzTx/>
                <a:buFontTx/>
                <a:buNone/>
                <a:tabLst/>
                <a:defRPr/>
              </a:pPr>
              <a:r>
                <a:rPr kumimoji="0" lang="en-US" sz="600" b="0" i="0" u="none" strike="noStrike" kern="1200" cap="none" spc="0" normalizeH="0" baseline="0" noProof="0" dirty="0">
                  <a:ln>
                    <a:noFill/>
                  </a:ln>
                  <a:solidFill>
                    <a:srgbClr val="000000"/>
                  </a:solidFill>
                  <a:effectLst/>
                  <a:uLnTx/>
                  <a:uFillTx/>
                  <a:latin typeface="Gill Sans MT" panose="020B0502020104020203" pitchFamily="34" charset="0"/>
                  <a:ea typeface="MS PGothic" charset="0"/>
                </a:rPr>
                <a:t>1.25</a:t>
              </a:r>
            </a:p>
          </p:txBody>
        </p:sp>
        <p:grpSp>
          <p:nvGrpSpPr>
            <p:cNvPr id="77" name="Group 76">
              <a:extLst>
                <a:ext uri="{FF2B5EF4-FFF2-40B4-BE49-F238E27FC236}">
                  <a16:creationId xmlns:a16="http://schemas.microsoft.com/office/drawing/2014/main" id="{472C3ED0-842F-49BB-B3C1-28E55A460BDD}"/>
                </a:ext>
              </a:extLst>
            </p:cNvPr>
            <p:cNvGrpSpPr/>
            <p:nvPr/>
          </p:nvGrpSpPr>
          <p:grpSpPr>
            <a:xfrm>
              <a:off x="6082539" y="4270527"/>
              <a:ext cx="862853" cy="76489"/>
              <a:chOff x="5020083" y="4241291"/>
              <a:chExt cx="862853" cy="76489"/>
            </a:xfrm>
          </p:grpSpPr>
          <p:cxnSp>
            <p:nvCxnSpPr>
              <p:cNvPr id="53" name="Straight Connector 52">
                <a:extLst>
                  <a:ext uri="{FF2B5EF4-FFF2-40B4-BE49-F238E27FC236}">
                    <a16:creationId xmlns:a16="http://schemas.microsoft.com/office/drawing/2014/main" id="{283F4558-5162-4C89-9EDF-08B4390935E0}"/>
                  </a:ext>
                </a:extLst>
              </p:cNvPr>
              <p:cNvCxnSpPr>
                <a:cxnSpLocks/>
              </p:cNvCxnSpPr>
              <p:nvPr/>
            </p:nvCxnSpPr>
            <p:spPr>
              <a:xfrm>
                <a:off x="5020083" y="4279535"/>
                <a:ext cx="8628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4B7E8DB-4A1F-4727-B879-179A8D5DC50A}"/>
                  </a:ext>
                </a:extLst>
              </p:cNvPr>
              <p:cNvSpPr/>
              <p:nvPr/>
            </p:nvSpPr>
            <p:spPr>
              <a:xfrm>
                <a:off x="5419870" y="4241291"/>
                <a:ext cx="76489" cy="76489"/>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pitchFamily="34" charset="0"/>
                </a:endParaRPr>
              </a:p>
            </p:txBody>
          </p:sp>
        </p:grpSp>
        <p:grpSp>
          <p:nvGrpSpPr>
            <p:cNvPr id="76" name="Group 75">
              <a:extLst>
                <a:ext uri="{FF2B5EF4-FFF2-40B4-BE49-F238E27FC236}">
                  <a16:creationId xmlns:a16="http://schemas.microsoft.com/office/drawing/2014/main" id="{6800831D-F516-4AB6-A4D3-49398A03D3E8}"/>
                </a:ext>
              </a:extLst>
            </p:cNvPr>
            <p:cNvGrpSpPr/>
            <p:nvPr/>
          </p:nvGrpSpPr>
          <p:grpSpPr>
            <a:xfrm>
              <a:off x="6573607" y="4048507"/>
              <a:ext cx="519787" cy="76489"/>
              <a:chOff x="5511151" y="3934152"/>
              <a:chExt cx="519787" cy="76489"/>
            </a:xfrm>
          </p:grpSpPr>
          <p:cxnSp>
            <p:nvCxnSpPr>
              <p:cNvPr id="52" name="Straight Connector 51">
                <a:extLst>
                  <a:ext uri="{FF2B5EF4-FFF2-40B4-BE49-F238E27FC236}">
                    <a16:creationId xmlns:a16="http://schemas.microsoft.com/office/drawing/2014/main" id="{EA51305B-B9DD-44C8-BDBE-4222AAAB54B3}"/>
                  </a:ext>
                </a:extLst>
              </p:cNvPr>
              <p:cNvCxnSpPr>
                <a:cxnSpLocks/>
              </p:cNvCxnSpPr>
              <p:nvPr/>
            </p:nvCxnSpPr>
            <p:spPr>
              <a:xfrm>
                <a:off x="5511151" y="3972396"/>
                <a:ext cx="5197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E2E563F-BB9B-4A93-8AD4-838F00A80A07}"/>
                  </a:ext>
                </a:extLst>
              </p:cNvPr>
              <p:cNvSpPr/>
              <p:nvPr/>
            </p:nvSpPr>
            <p:spPr>
              <a:xfrm>
                <a:off x="5739950" y="3934152"/>
                <a:ext cx="76489" cy="76489"/>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pitchFamily="34" charset="0"/>
                </a:endParaRPr>
              </a:p>
            </p:txBody>
          </p:sp>
        </p:grpSp>
        <p:grpSp>
          <p:nvGrpSpPr>
            <p:cNvPr id="75" name="Group 74">
              <a:extLst>
                <a:ext uri="{FF2B5EF4-FFF2-40B4-BE49-F238E27FC236}">
                  <a16:creationId xmlns:a16="http://schemas.microsoft.com/office/drawing/2014/main" id="{271849FE-9C1B-44B9-B80C-B1E85012324E}"/>
                </a:ext>
              </a:extLst>
            </p:cNvPr>
            <p:cNvGrpSpPr/>
            <p:nvPr/>
          </p:nvGrpSpPr>
          <p:grpSpPr>
            <a:xfrm>
              <a:off x="6557316" y="3553861"/>
              <a:ext cx="498299" cy="76489"/>
              <a:chOff x="5494860" y="3225721"/>
              <a:chExt cx="498299" cy="76489"/>
            </a:xfrm>
          </p:grpSpPr>
          <p:cxnSp>
            <p:nvCxnSpPr>
              <p:cNvPr id="51" name="Straight Connector 50">
                <a:extLst>
                  <a:ext uri="{FF2B5EF4-FFF2-40B4-BE49-F238E27FC236}">
                    <a16:creationId xmlns:a16="http://schemas.microsoft.com/office/drawing/2014/main" id="{402149DA-1F83-4D9F-8A9F-A56866BF1EA8}"/>
                  </a:ext>
                </a:extLst>
              </p:cNvPr>
              <p:cNvCxnSpPr>
                <a:cxnSpLocks/>
              </p:cNvCxnSpPr>
              <p:nvPr/>
            </p:nvCxnSpPr>
            <p:spPr>
              <a:xfrm>
                <a:off x="5494860" y="3263965"/>
                <a:ext cx="4982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35E20CB-0600-4E45-AF57-A455C408FF6E}"/>
                  </a:ext>
                </a:extLst>
              </p:cNvPr>
              <p:cNvSpPr/>
              <p:nvPr/>
            </p:nvSpPr>
            <p:spPr>
              <a:xfrm>
                <a:off x="5716871" y="3225721"/>
                <a:ext cx="76489" cy="76489"/>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pitchFamily="34" charset="0"/>
                </a:endParaRPr>
              </a:p>
            </p:txBody>
          </p:sp>
        </p:grpSp>
        <p:grpSp>
          <p:nvGrpSpPr>
            <p:cNvPr id="74" name="Group 73">
              <a:extLst>
                <a:ext uri="{FF2B5EF4-FFF2-40B4-BE49-F238E27FC236}">
                  <a16:creationId xmlns:a16="http://schemas.microsoft.com/office/drawing/2014/main" id="{809D0456-46B6-4329-B596-DE2A215A17CE}"/>
                </a:ext>
              </a:extLst>
            </p:cNvPr>
            <p:cNvGrpSpPr/>
            <p:nvPr/>
          </p:nvGrpSpPr>
          <p:grpSpPr>
            <a:xfrm>
              <a:off x="6185080" y="3356359"/>
              <a:ext cx="870535" cy="76489"/>
              <a:chOff x="5122624" y="2970350"/>
              <a:chExt cx="870535" cy="76489"/>
            </a:xfrm>
          </p:grpSpPr>
          <p:cxnSp>
            <p:nvCxnSpPr>
              <p:cNvPr id="50" name="Straight Connector 49">
                <a:extLst>
                  <a:ext uri="{FF2B5EF4-FFF2-40B4-BE49-F238E27FC236}">
                    <a16:creationId xmlns:a16="http://schemas.microsoft.com/office/drawing/2014/main" id="{B82907C1-F3F2-4C2E-9DEA-527C63618927}"/>
                  </a:ext>
                </a:extLst>
              </p:cNvPr>
              <p:cNvCxnSpPr>
                <a:cxnSpLocks/>
              </p:cNvCxnSpPr>
              <p:nvPr/>
            </p:nvCxnSpPr>
            <p:spPr>
              <a:xfrm>
                <a:off x="5122624" y="3008594"/>
                <a:ext cx="8705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EBC804C-66E1-422D-8C17-8A7B6E26457E}"/>
                  </a:ext>
                </a:extLst>
              </p:cNvPr>
              <p:cNvSpPr/>
              <p:nvPr/>
            </p:nvSpPr>
            <p:spPr>
              <a:xfrm>
                <a:off x="5538628" y="2970350"/>
                <a:ext cx="76489" cy="76489"/>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pitchFamily="34" charset="0"/>
                </a:endParaRPr>
              </a:p>
            </p:txBody>
          </p:sp>
        </p:grpSp>
        <p:grpSp>
          <p:nvGrpSpPr>
            <p:cNvPr id="73" name="Group 72">
              <a:extLst>
                <a:ext uri="{FF2B5EF4-FFF2-40B4-BE49-F238E27FC236}">
                  <a16:creationId xmlns:a16="http://schemas.microsoft.com/office/drawing/2014/main" id="{616B1187-5373-4E06-864C-ECF6F73F406E}"/>
                </a:ext>
              </a:extLst>
            </p:cNvPr>
            <p:cNvGrpSpPr/>
            <p:nvPr/>
          </p:nvGrpSpPr>
          <p:grpSpPr>
            <a:xfrm>
              <a:off x="6118733" y="2813457"/>
              <a:ext cx="872402" cy="76489"/>
              <a:chOff x="5056277" y="2224620"/>
              <a:chExt cx="872402" cy="76489"/>
            </a:xfrm>
          </p:grpSpPr>
          <p:cxnSp>
            <p:nvCxnSpPr>
              <p:cNvPr id="49" name="Straight Connector 48">
                <a:extLst>
                  <a:ext uri="{FF2B5EF4-FFF2-40B4-BE49-F238E27FC236}">
                    <a16:creationId xmlns:a16="http://schemas.microsoft.com/office/drawing/2014/main" id="{9EDC28E7-CB35-4E3B-9494-5C32C36580C4}"/>
                  </a:ext>
                </a:extLst>
              </p:cNvPr>
              <p:cNvCxnSpPr>
                <a:cxnSpLocks/>
              </p:cNvCxnSpPr>
              <p:nvPr/>
            </p:nvCxnSpPr>
            <p:spPr>
              <a:xfrm>
                <a:off x="5056277" y="2262864"/>
                <a:ext cx="872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F4C4195-BB31-4E43-A121-8E29D3013F3B}"/>
                  </a:ext>
                </a:extLst>
              </p:cNvPr>
              <p:cNvSpPr/>
              <p:nvPr/>
            </p:nvSpPr>
            <p:spPr>
              <a:xfrm>
                <a:off x="5457746" y="2224620"/>
                <a:ext cx="76489" cy="76489"/>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pitchFamily="34" charset="0"/>
                </a:endParaRPr>
              </a:p>
            </p:txBody>
          </p:sp>
        </p:grpSp>
        <p:grpSp>
          <p:nvGrpSpPr>
            <p:cNvPr id="72" name="Group 71">
              <a:extLst>
                <a:ext uri="{FF2B5EF4-FFF2-40B4-BE49-F238E27FC236}">
                  <a16:creationId xmlns:a16="http://schemas.microsoft.com/office/drawing/2014/main" id="{269614BF-E3D9-410C-AAE8-50ADA22E6405}"/>
                </a:ext>
              </a:extLst>
            </p:cNvPr>
            <p:cNvGrpSpPr/>
            <p:nvPr/>
          </p:nvGrpSpPr>
          <p:grpSpPr>
            <a:xfrm>
              <a:off x="6596520" y="2650928"/>
              <a:ext cx="496874" cy="76489"/>
              <a:chOff x="5534064" y="1968263"/>
              <a:chExt cx="496874" cy="76489"/>
            </a:xfrm>
          </p:grpSpPr>
          <p:cxnSp>
            <p:nvCxnSpPr>
              <p:cNvPr id="48" name="Straight Connector 47">
                <a:extLst>
                  <a:ext uri="{FF2B5EF4-FFF2-40B4-BE49-F238E27FC236}">
                    <a16:creationId xmlns:a16="http://schemas.microsoft.com/office/drawing/2014/main" id="{E72DADD6-9CFB-4A55-9D39-6BC3782AAB29}"/>
                  </a:ext>
                </a:extLst>
              </p:cNvPr>
              <p:cNvCxnSpPr>
                <a:cxnSpLocks/>
              </p:cNvCxnSpPr>
              <p:nvPr/>
            </p:nvCxnSpPr>
            <p:spPr>
              <a:xfrm>
                <a:off x="5534064" y="1996982"/>
                <a:ext cx="4968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F0ACB6C-4105-4B70-9C0B-72814110707F}"/>
                  </a:ext>
                </a:extLst>
              </p:cNvPr>
              <p:cNvSpPr/>
              <p:nvPr/>
            </p:nvSpPr>
            <p:spPr>
              <a:xfrm>
                <a:off x="5761287" y="1968263"/>
                <a:ext cx="76489" cy="76489"/>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pitchFamily="34" charset="0"/>
                </a:endParaRPr>
              </a:p>
            </p:txBody>
          </p:sp>
        </p:grpSp>
        <p:grpSp>
          <p:nvGrpSpPr>
            <p:cNvPr id="47" name="Group 46">
              <a:extLst>
                <a:ext uri="{FF2B5EF4-FFF2-40B4-BE49-F238E27FC236}">
                  <a16:creationId xmlns:a16="http://schemas.microsoft.com/office/drawing/2014/main" id="{88EF8AC5-E8A5-4708-918B-E50D22E3B9D3}"/>
                </a:ext>
              </a:extLst>
            </p:cNvPr>
            <p:cNvGrpSpPr/>
            <p:nvPr/>
          </p:nvGrpSpPr>
          <p:grpSpPr>
            <a:xfrm>
              <a:off x="6579695" y="2110995"/>
              <a:ext cx="411440" cy="76489"/>
              <a:chOff x="5517239" y="1239550"/>
              <a:chExt cx="411440" cy="76489"/>
            </a:xfrm>
          </p:grpSpPr>
          <p:sp>
            <p:nvSpPr>
              <p:cNvPr id="42" name="Rectangle 41">
                <a:extLst>
                  <a:ext uri="{FF2B5EF4-FFF2-40B4-BE49-F238E27FC236}">
                    <a16:creationId xmlns:a16="http://schemas.microsoft.com/office/drawing/2014/main" id="{DF53B510-7BDF-4C2C-8212-6F6218AC6B04}"/>
                  </a:ext>
                </a:extLst>
              </p:cNvPr>
              <p:cNvSpPr/>
              <p:nvPr/>
            </p:nvSpPr>
            <p:spPr>
              <a:xfrm>
                <a:off x="5684715" y="1239550"/>
                <a:ext cx="76489" cy="76489"/>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pitchFamily="34" charset="0"/>
                </a:endParaRPr>
              </a:p>
            </p:txBody>
          </p:sp>
          <p:cxnSp>
            <p:nvCxnSpPr>
              <p:cNvPr id="44" name="Straight Connector 43">
                <a:extLst>
                  <a:ext uri="{FF2B5EF4-FFF2-40B4-BE49-F238E27FC236}">
                    <a16:creationId xmlns:a16="http://schemas.microsoft.com/office/drawing/2014/main" id="{A7D4D534-3645-405C-A5C4-6FBBF4CE3654}"/>
                  </a:ext>
                </a:extLst>
              </p:cNvPr>
              <p:cNvCxnSpPr>
                <a:cxnSpLocks/>
              </p:cNvCxnSpPr>
              <p:nvPr/>
            </p:nvCxnSpPr>
            <p:spPr>
              <a:xfrm>
                <a:off x="5517239" y="1277794"/>
                <a:ext cx="41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A5926AB8-720D-4CC8-8377-0CA71A7BD8EF}"/>
                </a:ext>
              </a:extLst>
            </p:cNvPr>
            <p:cNvCxnSpPr>
              <a:cxnSpLocks/>
            </p:cNvCxnSpPr>
            <p:nvPr/>
          </p:nvCxnSpPr>
          <p:spPr>
            <a:xfrm>
              <a:off x="7389719" y="1756793"/>
              <a:ext cx="1" cy="30133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B3A72990-03D2-4504-A263-163592B44A19}"/>
              </a:ext>
            </a:extLst>
          </p:cNvPr>
          <p:cNvSpPr txBox="1"/>
          <p:nvPr/>
        </p:nvSpPr>
        <p:spPr>
          <a:xfrm>
            <a:off x="2997697" y="4222653"/>
            <a:ext cx="1018548" cy="32316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
                <a:srgbClr val="7F134C"/>
              </a:buClr>
              <a:buSzTx/>
              <a:buFontTx/>
              <a:buNone/>
              <a:tabLst/>
              <a:defRPr/>
            </a:pPr>
            <a:r>
              <a:rPr kumimoji="0" lang="en-US" sz="750" b="1" i="0" u="none" strike="noStrike" kern="1200" cap="none" spc="0" normalizeH="0" baseline="0" noProof="0" dirty="0">
                <a:ln>
                  <a:noFill/>
                </a:ln>
                <a:solidFill>
                  <a:srgbClr val="00B2A9"/>
                </a:solidFill>
                <a:effectLst/>
                <a:uLnTx/>
                <a:uFillTx/>
                <a:latin typeface="Gill Sans MT" panose="020B0502020104020203" pitchFamily="34" charset="0"/>
                <a:ea typeface="MS PGothic" charset="0"/>
              </a:rPr>
              <a:t>DAPA 10 mg Better</a:t>
            </a:r>
          </a:p>
        </p:txBody>
      </p:sp>
      <p:sp>
        <p:nvSpPr>
          <p:cNvPr id="45" name="TextBox 44">
            <a:extLst>
              <a:ext uri="{FF2B5EF4-FFF2-40B4-BE49-F238E27FC236}">
                <a16:creationId xmlns:a16="http://schemas.microsoft.com/office/drawing/2014/main" id="{998DA76B-CD54-4503-9E43-AA272F4E2248}"/>
              </a:ext>
            </a:extLst>
          </p:cNvPr>
          <p:cNvSpPr txBox="1"/>
          <p:nvPr/>
        </p:nvSpPr>
        <p:spPr>
          <a:xfrm>
            <a:off x="4021009" y="4222653"/>
            <a:ext cx="809357"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7F134C"/>
              </a:buClr>
              <a:buSzTx/>
              <a:buFontTx/>
              <a:buNone/>
              <a:tabLst/>
              <a:defRPr/>
            </a:pPr>
            <a:r>
              <a:rPr kumimoji="0" lang="en-US" sz="750" b="1" i="0" u="none" strike="noStrike" kern="1200" cap="none" spc="0" normalizeH="0" baseline="0" noProof="0" dirty="0">
                <a:ln>
                  <a:noFill/>
                </a:ln>
                <a:solidFill>
                  <a:srgbClr val="FFFFFF">
                    <a:lumMod val="50000"/>
                  </a:srgbClr>
                </a:solidFill>
                <a:effectLst/>
                <a:uLnTx/>
                <a:uFillTx/>
                <a:latin typeface="Gill Sans MT" panose="020B0502020104020203" pitchFamily="34" charset="0"/>
                <a:ea typeface="MS PGothic" charset="0"/>
              </a:rPr>
              <a:t>Placebo Better</a:t>
            </a:r>
          </a:p>
        </p:txBody>
      </p:sp>
      <p:cxnSp>
        <p:nvCxnSpPr>
          <p:cNvPr id="46" name="Straight Arrow Connector 45">
            <a:extLst>
              <a:ext uri="{FF2B5EF4-FFF2-40B4-BE49-F238E27FC236}">
                <a16:creationId xmlns:a16="http://schemas.microsoft.com/office/drawing/2014/main" id="{ECC49CE4-5DD2-4064-8903-E5DE8FE733CF}"/>
              </a:ext>
            </a:extLst>
          </p:cNvPr>
          <p:cNvCxnSpPr/>
          <p:nvPr/>
        </p:nvCxnSpPr>
        <p:spPr>
          <a:xfrm>
            <a:off x="4097774" y="4552950"/>
            <a:ext cx="47478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2E9735C-4F1F-4B21-BC7A-3940B72A4657}"/>
              </a:ext>
            </a:extLst>
          </p:cNvPr>
          <p:cNvCxnSpPr>
            <a:cxnSpLocks/>
          </p:cNvCxnSpPr>
          <p:nvPr/>
        </p:nvCxnSpPr>
        <p:spPr>
          <a:xfrm flipH="1">
            <a:off x="3463130" y="4552950"/>
            <a:ext cx="474785" cy="0"/>
          </a:xfrm>
          <a:prstGeom prst="straightConnector1">
            <a:avLst/>
          </a:prstGeom>
          <a:ln w="38100">
            <a:solidFill>
              <a:srgbClr val="00B2A9"/>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1AED196-B6C3-4640-8E0D-6D324F241091}"/>
              </a:ext>
            </a:extLst>
          </p:cNvPr>
          <p:cNvSpPr/>
          <p:nvPr/>
        </p:nvSpPr>
        <p:spPr>
          <a:xfrm>
            <a:off x="342900" y="1990758"/>
            <a:ext cx="8458200" cy="504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pitchFamily="34" charset="0"/>
            </a:endParaRPr>
          </a:p>
        </p:txBody>
      </p:sp>
      <p:sp>
        <p:nvSpPr>
          <p:cNvPr id="55" name="Rectangle 54">
            <a:extLst>
              <a:ext uri="{FF2B5EF4-FFF2-40B4-BE49-F238E27FC236}">
                <a16:creationId xmlns:a16="http://schemas.microsoft.com/office/drawing/2014/main" id="{48C834F8-7F01-6A4C-B0FE-4A8665A93E1B}"/>
              </a:ext>
            </a:extLst>
          </p:cNvPr>
          <p:cNvSpPr/>
          <p:nvPr/>
        </p:nvSpPr>
        <p:spPr>
          <a:xfrm>
            <a:off x="8153400" y="4933950"/>
            <a:ext cx="914400" cy="192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pitchFamily="34" charset="0"/>
            </a:endParaRPr>
          </a:p>
        </p:txBody>
      </p:sp>
      <p:sp>
        <p:nvSpPr>
          <p:cNvPr id="9" name="Text Placeholder 13">
            <a:extLst>
              <a:ext uri="{FF2B5EF4-FFF2-40B4-BE49-F238E27FC236}">
                <a16:creationId xmlns:a16="http://schemas.microsoft.com/office/drawing/2014/main" id="{D19378CC-1C81-98FD-AC1A-F1A4F3516BB2}"/>
              </a:ext>
            </a:extLst>
          </p:cNvPr>
          <p:cNvSpPr txBox="1">
            <a:spLocks/>
          </p:cNvSpPr>
          <p:nvPr/>
        </p:nvSpPr>
        <p:spPr>
          <a:xfrm>
            <a:off x="361277" y="74602"/>
            <a:ext cx="7792123" cy="546884"/>
          </a:xfrm>
          <a:prstGeom prst="rect">
            <a:avLst/>
          </a:prstGeom>
        </p:spPr>
        <p:txBody>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dirty="0">
                <a:latin typeface="Gill Sans MT" panose="020B0502020104020203" pitchFamily="34" charset="0"/>
              </a:rPr>
              <a:t>DAPA-CKD Primary Composite Outcome: </a:t>
            </a:r>
            <a:r>
              <a:rPr lang="en-US" sz="2400" dirty="0">
                <a:latin typeface="Gill Sans MT" panose="020B0502020104020203" pitchFamily="34" charset="0"/>
              </a:rPr>
              <a:t>Prespecified Subgroup Analyses</a:t>
            </a:r>
            <a:endParaRPr lang="en-US" sz="2400" dirty="0">
              <a:ea typeface="+mn-lt"/>
              <a:cs typeface="+mn-lt"/>
            </a:endParaRPr>
          </a:p>
        </p:txBody>
      </p:sp>
    </p:spTree>
    <p:extLst>
      <p:ext uri="{BB962C8B-B14F-4D97-AF65-F5344CB8AC3E}">
        <p14:creationId xmlns:p14="http://schemas.microsoft.com/office/powerpoint/2010/main" val="3222798384"/>
      </p:ext>
    </p:extLst>
  </p:cSld>
  <p:clrMapOvr>
    <a:masterClrMapping/>
  </p:clrMapOvr>
  <mc:AlternateContent xmlns:mc="http://schemas.openxmlformats.org/markup-compatibility/2006" xmlns:p14="http://schemas.microsoft.com/office/powerpoint/2010/main">
    <mc:Choice Requires="p14">
      <p:transition spd="slow" p14:dur="2000" advTm="28558"/>
    </mc:Choice>
    <mc:Fallback xmlns="">
      <p:transition spd="slow" advTm="2855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27" y="1003696"/>
            <a:ext cx="7914818" cy="3452159"/>
          </a:xfrm>
          <a:prstGeom prst="rect">
            <a:avLst/>
          </a:prstGeom>
        </p:spPr>
      </p:pic>
      <p:sp>
        <p:nvSpPr>
          <p:cNvPr id="5" name="TextBox 4">
            <a:extLst>
              <a:ext uri="{FF2B5EF4-FFF2-40B4-BE49-F238E27FC236}">
                <a16:creationId xmlns:a16="http://schemas.microsoft.com/office/drawing/2014/main" id="{3525B823-EAF6-42CE-BF9E-FE191BDD0B63}"/>
              </a:ext>
            </a:extLst>
          </p:cNvPr>
          <p:cNvSpPr txBox="1"/>
          <p:nvPr/>
        </p:nvSpPr>
        <p:spPr>
          <a:xfrm>
            <a:off x="481855" y="4703525"/>
            <a:ext cx="2782957" cy="2308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900" dirty="0">
                <a:solidFill>
                  <a:prstClr val="black"/>
                </a:solidFill>
                <a:latin typeface="Gill Sans MT" panose="020B0502020104020203" pitchFamily="34" charset="0"/>
                <a:ea typeface="MS PGothic" charset="0"/>
              </a:rPr>
              <a:t>Herrington et al NEJM 2023</a:t>
            </a:r>
            <a:endParaRPr kumimoji="0" lang="en-US" sz="900" b="0" i="0" u="none" strike="noStrike" kern="1200" cap="none" spc="0" normalizeH="0" baseline="0" noProof="0" dirty="0">
              <a:ln>
                <a:noFill/>
              </a:ln>
              <a:solidFill>
                <a:prstClr val="black"/>
              </a:solidFill>
              <a:effectLst/>
              <a:uLnTx/>
              <a:uFillTx/>
              <a:latin typeface="Gill Sans MT" panose="020B0502020104020203" pitchFamily="34" charset="0"/>
              <a:ea typeface="MS PGothic" charset="0"/>
            </a:endParaRPr>
          </a:p>
        </p:txBody>
      </p:sp>
      <p:sp>
        <p:nvSpPr>
          <p:cNvPr id="4" name="Text Placeholder 13">
            <a:extLst>
              <a:ext uri="{FF2B5EF4-FFF2-40B4-BE49-F238E27FC236}">
                <a16:creationId xmlns:a16="http://schemas.microsoft.com/office/drawing/2014/main" id="{4A14F175-8F50-BE8D-0937-144F60B37AAA}"/>
              </a:ext>
            </a:extLst>
          </p:cNvPr>
          <p:cNvSpPr txBox="1">
            <a:spLocks/>
          </p:cNvSpPr>
          <p:nvPr/>
        </p:nvSpPr>
        <p:spPr>
          <a:xfrm>
            <a:off x="418427" y="209143"/>
            <a:ext cx="7792123" cy="546884"/>
          </a:xfrm>
          <a:prstGeom prst="rect">
            <a:avLst/>
          </a:prstGeom>
        </p:spPr>
        <p:txBody>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latin typeface="Gill Sans MT" panose="020B0502020104020203" pitchFamily="34" charset="0"/>
              </a:rPr>
              <a:t>Primary Composite Outcome</a:t>
            </a:r>
            <a:endParaRPr lang="en-US" dirty="0">
              <a:ea typeface="+mn-lt"/>
              <a:cs typeface="+mn-lt"/>
            </a:endParaRPr>
          </a:p>
        </p:txBody>
      </p:sp>
    </p:spTree>
    <p:extLst>
      <p:ext uri="{BB962C8B-B14F-4D97-AF65-F5344CB8AC3E}">
        <p14:creationId xmlns:p14="http://schemas.microsoft.com/office/powerpoint/2010/main" val="4120522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58355" y="4201108"/>
            <a:ext cx="5428445"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black">
                    <a:lumMod val="50000"/>
                    <a:lumOff val="50000"/>
                  </a:prstClr>
                </a:solidFill>
                <a:effectLst/>
                <a:uLnTx/>
                <a:uFillTx/>
                <a:latin typeface="Gill Sans MT" panose="020B0502020104020203" pitchFamily="34" charset="0"/>
                <a:ea typeface="MS PGothic" charset="0"/>
              </a:rPr>
              <a:t>Prespecified</a:t>
            </a:r>
            <a:r>
              <a:rPr kumimoji="0" lang="en-GB" sz="1050" b="0" i="0" u="none" strike="noStrike" kern="1200" cap="none" spc="0" normalizeH="0" baseline="0" noProof="0" dirty="0">
                <a:ln>
                  <a:noFill/>
                </a:ln>
                <a:solidFill>
                  <a:prstClr val="black">
                    <a:lumMod val="50000"/>
                    <a:lumOff val="50000"/>
                  </a:prstClr>
                </a:solidFill>
                <a:effectLst/>
                <a:uLnTx/>
                <a:uFillTx/>
                <a:latin typeface="Gill Sans MT" panose="020B0502020104020203" pitchFamily="34" charset="0"/>
                <a:ea typeface="MS PGothic" charset="0"/>
              </a:rPr>
              <a:t> exploratory analyses</a:t>
            </a:r>
          </a:p>
        </p:txBody>
      </p:sp>
      <p:sp>
        <p:nvSpPr>
          <p:cNvPr id="4" name="Content Placeholder 3">
            <a:extLst>
              <a:ext uri="{FF2B5EF4-FFF2-40B4-BE49-F238E27FC236}">
                <a16:creationId xmlns:a16="http://schemas.microsoft.com/office/drawing/2014/main" id="{3CA8732C-C951-DEA4-1EEC-B405174D1EB6}"/>
              </a:ext>
            </a:extLst>
          </p:cNvPr>
          <p:cNvSpPr>
            <a:spLocks noGrp="1"/>
          </p:cNvSpPr>
          <p:nvPr>
            <p:ph idx="1"/>
          </p:nvPr>
        </p:nvSpPr>
        <p:spPr>
          <a:xfrm>
            <a:off x="488964" y="192380"/>
            <a:ext cx="8229600" cy="546884"/>
          </a:xfrm>
        </p:spPr>
        <p:txBody>
          <a:bodyPr/>
          <a:lstStyle/>
          <a:p>
            <a:r>
              <a:rPr lang="en-GB" sz="2400" dirty="0"/>
              <a:t>Chronic eGFR slopes by albuminuria</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371" y="843900"/>
            <a:ext cx="6529382" cy="3484166"/>
          </a:xfrm>
          <a:prstGeom prst="rect">
            <a:avLst/>
          </a:prstGeom>
        </p:spPr>
      </p:pic>
      <p:sp>
        <p:nvSpPr>
          <p:cNvPr id="8" name="TextBox 7">
            <a:extLst>
              <a:ext uri="{FF2B5EF4-FFF2-40B4-BE49-F238E27FC236}">
                <a16:creationId xmlns:a16="http://schemas.microsoft.com/office/drawing/2014/main" id="{7C7AAFDC-BDCD-4E88-94E8-CAB0F39B61AA}"/>
              </a:ext>
            </a:extLst>
          </p:cNvPr>
          <p:cNvSpPr txBox="1"/>
          <p:nvPr/>
        </p:nvSpPr>
        <p:spPr>
          <a:xfrm>
            <a:off x="488964" y="4722438"/>
            <a:ext cx="1295400" cy="2308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ill Sans MT" panose="020B0502020104020203" pitchFamily="34" charset="0"/>
                <a:ea typeface="MS PGothic" charset="0"/>
              </a:rPr>
              <a:t>EMPA-Kidney</a:t>
            </a:r>
          </a:p>
        </p:txBody>
      </p:sp>
    </p:spTree>
    <p:extLst>
      <p:ext uri="{BB962C8B-B14F-4D97-AF65-F5344CB8AC3E}">
        <p14:creationId xmlns:p14="http://schemas.microsoft.com/office/powerpoint/2010/main" val="3149919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5E5B2EBA-B7E9-4D02-9D2F-9BBD74BC87B8}"/>
              </a:ext>
            </a:extLst>
          </p:cNvPr>
          <p:cNvGraphicFramePr>
            <a:graphicFrameLocks noGrp="1"/>
          </p:cNvGraphicFramePr>
          <p:nvPr>
            <p:extLst>
              <p:ext uri="{D42A27DB-BD31-4B8C-83A1-F6EECF244321}">
                <p14:modId xmlns:p14="http://schemas.microsoft.com/office/powerpoint/2010/main" val="1667651604"/>
              </p:ext>
            </p:extLst>
          </p:nvPr>
        </p:nvGraphicFramePr>
        <p:xfrm>
          <a:off x="4221007" y="1503646"/>
          <a:ext cx="4697400" cy="2527644"/>
        </p:xfrm>
        <a:graphic>
          <a:graphicData uri="http://schemas.openxmlformats.org/drawingml/2006/table">
            <a:tbl>
              <a:tblPr firstRow="1">
                <a:tableStyleId>{B301B821-A1FF-4177-AEE7-76D212191A09}</a:tableStyleId>
              </a:tblPr>
              <a:tblGrid>
                <a:gridCol w="1064781">
                  <a:extLst>
                    <a:ext uri="{9D8B030D-6E8A-4147-A177-3AD203B41FA5}">
                      <a16:colId xmlns:a16="http://schemas.microsoft.com/office/drawing/2014/main" val="277607258"/>
                    </a:ext>
                  </a:extLst>
                </a:gridCol>
                <a:gridCol w="751212">
                  <a:extLst>
                    <a:ext uri="{9D8B030D-6E8A-4147-A177-3AD203B41FA5}">
                      <a16:colId xmlns:a16="http://schemas.microsoft.com/office/drawing/2014/main" val="2606802723"/>
                    </a:ext>
                  </a:extLst>
                </a:gridCol>
                <a:gridCol w="751212">
                  <a:extLst>
                    <a:ext uri="{9D8B030D-6E8A-4147-A177-3AD203B41FA5}">
                      <a16:colId xmlns:a16="http://schemas.microsoft.com/office/drawing/2014/main" val="2408730613"/>
                    </a:ext>
                  </a:extLst>
                </a:gridCol>
                <a:gridCol w="956090">
                  <a:extLst>
                    <a:ext uri="{9D8B030D-6E8A-4147-A177-3AD203B41FA5}">
                      <a16:colId xmlns:a16="http://schemas.microsoft.com/office/drawing/2014/main" val="3526231574"/>
                    </a:ext>
                  </a:extLst>
                </a:gridCol>
                <a:gridCol w="688626">
                  <a:extLst>
                    <a:ext uri="{9D8B030D-6E8A-4147-A177-3AD203B41FA5}">
                      <a16:colId xmlns:a16="http://schemas.microsoft.com/office/drawing/2014/main" val="2985513044"/>
                    </a:ext>
                  </a:extLst>
                </a:gridCol>
                <a:gridCol w="485479">
                  <a:extLst>
                    <a:ext uri="{9D8B030D-6E8A-4147-A177-3AD203B41FA5}">
                      <a16:colId xmlns:a16="http://schemas.microsoft.com/office/drawing/2014/main" val="2675155992"/>
                    </a:ext>
                  </a:extLst>
                </a:gridCol>
              </a:tblGrid>
              <a:tr h="308570">
                <a:tc rowSpan="2">
                  <a:txBody>
                    <a:bodyPr/>
                    <a:lstStyle/>
                    <a:p>
                      <a:pPr algn="l"/>
                      <a:r>
                        <a:rPr lang="en-GB" sz="800" dirty="0"/>
                        <a:t>Outcome</a:t>
                      </a:r>
                      <a:endParaRPr lang="en-US" sz="800" b="1" dirty="0">
                        <a:solidFill>
                          <a:schemeClr val="bg1"/>
                        </a:solidFill>
                      </a:endParaRPr>
                    </a:p>
                  </a:txBody>
                  <a:tcPr marL="68571" marR="68571" marT="34286" marB="34286">
                    <a:solidFill>
                      <a:srgbClr val="4F81BD"/>
                    </a:solidFill>
                  </a:tcPr>
                </a:tc>
                <a:tc>
                  <a:txBody>
                    <a:bodyPr/>
                    <a:lstStyle/>
                    <a:p>
                      <a:pPr algn="ctr"/>
                      <a:r>
                        <a:rPr lang="en-GB" sz="800" dirty="0" err="1"/>
                        <a:t>Finerenone</a:t>
                      </a:r>
                      <a:r>
                        <a:rPr lang="en-GB" sz="800" dirty="0"/>
                        <a:t> (n=6519)</a:t>
                      </a:r>
                      <a:endParaRPr lang="en-GB" sz="800" b="1" dirty="0">
                        <a:solidFill>
                          <a:schemeClr val="bg1"/>
                        </a:solidFill>
                      </a:endParaRPr>
                    </a:p>
                  </a:txBody>
                  <a:tcPr marL="68571" marR="68571" marT="34286" marB="34286">
                    <a:lnB w="12700" cap="flat" cmpd="sng" algn="ctr">
                      <a:solidFill>
                        <a:schemeClr val="bg1"/>
                      </a:solidFill>
                      <a:prstDash val="solid"/>
                      <a:round/>
                      <a:headEnd type="none" w="med" len="med"/>
                      <a:tailEnd type="none" w="med" len="med"/>
                    </a:lnB>
                  </a:tcPr>
                </a:tc>
                <a:tc>
                  <a:txBody>
                    <a:bodyPr/>
                    <a:lstStyle/>
                    <a:p>
                      <a:pPr algn="ctr"/>
                      <a:r>
                        <a:rPr lang="en-GB" sz="800" dirty="0"/>
                        <a:t>Placebo </a:t>
                      </a:r>
                      <a:br>
                        <a:rPr lang="en-GB" sz="800" dirty="0"/>
                      </a:br>
                      <a:r>
                        <a:rPr lang="en-GB" sz="800" dirty="0"/>
                        <a:t>(n=6507)</a:t>
                      </a:r>
                      <a:endParaRPr lang="en-GB" sz="800" b="1" dirty="0">
                        <a:solidFill>
                          <a:schemeClr val="bg1"/>
                        </a:solidFill>
                      </a:endParaRPr>
                    </a:p>
                  </a:txBody>
                  <a:tcPr marL="68571" marR="68571" marT="34286" marB="34286">
                    <a:lnB w="12700" cap="flat" cmpd="sng" algn="ctr">
                      <a:solidFill>
                        <a:schemeClr val="bg1"/>
                      </a:solidFill>
                      <a:prstDash val="solid"/>
                      <a:round/>
                      <a:headEnd type="none" w="med" len="med"/>
                      <a:tailEnd type="none" w="med" len="med"/>
                    </a:lnB>
                  </a:tcPr>
                </a:tc>
                <a:tc rowSpan="2" gridSpan="2">
                  <a:txBody>
                    <a:bodyPr/>
                    <a:lstStyle/>
                    <a:p>
                      <a:pPr algn="ctr"/>
                      <a:r>
                        <a:rPr lang="en-GB" sz="800" dirty="0"/>
                        <a:t>Hazard ratio (95% CI)</a:t>
                      </a:r>
                      <a:endParaRPr lang="en-US" sz="800" b="1" dirty="0">
                        <a:solidFill>
                          <a:schemeClr val="bg1"/>
                        </a:solidFill>
                      </a:endParaRPr>
                    </a:p>
                  </a:txBody>
                  <a:tcPr marL="68571" marR="68571" marT="34286" marB="34286"/>
                </a:tc>
                <a:tc rowSpan="2" hMerge="1">
                  <a:txBody>
                    <a:bodyPr/>
                    <a:lstStyle/>
                    <a:p>
                      <a:pPr algn="ctr"/>
                      <a:endParaRPr lang="en-US" sz="1100" b="1">
                        <a:solidFill>
                          <a:schemeClr val="tx2"/>
                        </a:solidFill>
                      </a:endParaRPr>
                    </a:p>
                  </a:txBody>
                  <a:tcPr anchor="ctr">
                    <a:solidFill>
                      <a:schemeClr val="bg1"/>
                    </a:solidFill>
                  </a:tcPr>
                </a:tc>
                <a:tc rowSpan="2">
                  <a:txBody>
                    <a:bodyPr/>
                    <a:lstStyle/>
                    <a:p>
                      <a:pPr algn="ctr"/>
                      <a:r>
                        <a:rPr lang="en-GB" sz="800" i="1" dirty="0"/>
                        <a:t>p</a:t>
                      </a:r>
                      <a:r>
                        <a:rPr lang="en-GB" sz="800" dirty="0"/>
                        <a:t>-value</a:t>
                      </a:r>
                      <a:endParaRPr lang="en-US" sz="800" b="1" dirty="0">
                        <a:solidFill>
                          <a:schemeClr val="bg1"/>
                        </a:solidFill>
                      </a:endParaRPr>
                    </a:p>
                  </a:txBody>
                  <a:tcPr marL="68571" marR="68571" marT="34286" marB="34286"/>
                </a:tc>
                <a:extLst>
                  <a:ext uri="{0D108BD9-81ED-4DB2-BD59-A6C34878D82A}">
                    <a16:rowId xmlns:a16="http://schemas.microsoft.com/office/drawing/2014/main" val="1781909705"/>
                  </a:ext>
                </a:extLst>
              </a:tr>
              <a:tr h="188570">
                <a:tc vMerge="1">
                  <a:txBody>
                    <a:bodyPr/>
                    <a:lstStyle/>
                    <a:p>
                      <a:endParaRPr lang="en-US" sz="1100" b="1">
                        <a:solidFill>
                          <a:schemeClr val="tx2"/>
                        </a:solidFill>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800" b="1" dirty="0">
                          <a:solidFill>
                            <a:schemeClr val="bg1"/>
                          </a:solidFill>
                        </a:rPr>
                        <a:t>n (%)</a:t>
                      </a:r>
                      <a:endParaRPr lang="en-US" sz="800" b="1" i="1" dirty="0">
                        <a:solidFill>
                          <a:schemeClr val="bg1"/>
                        </a:solidFill>
                      </a:endParaRPr>
                    </a:p>
                  </a:txBody>
                  <a:tcPr marL="68571" marR="68571" marT="34286" marB="34286">
                    <a:lnT w="12700" cap="flat" cmpd="sng" algn="ctr">
                      <a:solidFill>
                        <a:schemeClr val="bg1"/>
                      </a:solidFill>
                      <a:prstDash val="solid"/>
                      <a:round/>
                      <a:headEnd type="none" w="med" len="med"/>
                      <a:tailEnd type="none" w="med" len="med"/>
                    </a:lnT>
                    <a:solidFill>
                      <a:srgbClr val="4F81BD"/>
                    </a:solidFill>
                  </a:tcPr>
                </a:tc>
                <a:tc>
                  <a:txBody>
                    <a:bodyPr/>
                    <a:lstStyle/>
                    <a:p>
                      <a:pPr algn="ctr"/>
                      <a:r>
                        <a:rPr lang="en-GB" sz="800" b="1" dirty="0">
                          <a:solidFill>
                            <a:schemeClr val="bg1"/>
                          </a:solidFill>
                        </a:rPr>
                        <a:t>n (%)</a:t>
                      </a:r>
                      <a:endParaRPr lang="en-US" sz="800" b="1" i="1" dirty="0">
                        <a:solidFill>
                          <a:schemeClr val="bg1"/>
                        </a:solidFill>
                      </a:endParaRPr>
                    </a:p>
                  </a:txBody>
                  <a:tcPr marL="68571" marR="68571" marT="34286" marB="34286">
                    <a:lnT w="12700" cap="flat" cmpd="sng" algn="ctr">
                      <a:solidFill>
                        <a:schemeClr val="bg1"/>
                      </a:solidFill>
                      <a:prstDash val="solid"/>
                      <a:round/>
                      <a:headEnd type="none" w="med" len="med"/>
                      <a:tailEnd type="none" w="med" len="med"/>
                    </a:lnT>
                    <a:solidFill>
                      <a:srgbClr val="4F81BD"/>
                    </a:solidFill>
                  </a:tcPr>
                </a:tc>
                <a:tc gridSpan="2" vMerge="1">
                  <a:txBody>
                    <a:bodyPr/>
                    <a:lstStyle/>
                    <a:p>
                      <a:endParaRPr lang="en-US" sz="1100" b="1">
                        <a:solidFill>
                          <a:schemeClr val="tx2"/>
                        </a:solidFill>
                      </a:endParaRPr>
                    </a:p>
                  </a:txBody>
                  <a:tcPr anchor="ctr">
                    <a:solidFill>
                      <a:schemeClr val="bg1"/>
                    </a:solidFill>
                  </a:tcPr>
                </a:tc>
                <a:tc hMerge="1" vMerge="1">
                  <a:txBody>
                    <a:bodyPr/>
                    <a:lstStyle/>
                    <a:p>
                      <a:pPr algn="ctr"/>
                      <a:endParaRPr lang="en-US" sz="1100" b="1">
                        <a:solidFill>
                          <a:schemeClr val="tx2"/>
                        </a:solidFill>
                      </a:endParaRPr>
                    </a:p>
                  </a:txBody>
                  <a:tcPr anchor="ctr">
                    <a:solidFill>
                      <a:schemeClr val="bg1"/>
                    </a:solidFill>
                  </a:tcPr>
                </a:tc>
                <a:tc vMerge="1">
                  <a:txBody>
                    <a:bodyPr/>
                    <a:lstStyle/>
                    <a:p>
                      <a:pPr algn="ctr"/>
                      <a:endParaRPr lang="en-US" sz="1100" b="1">
                        <a:solidFill>
                          <a:schemeClr val="tx2"/>
                        </a:solidFill>
                      </a:endParaRPr>
                    </a:p>
                  </a:txBody>
                  <a:tcPr>
                    <a:solidFill>
                      <a:schemeClr val="bg1"/>
                    </a:solidFill>
                  </a:tcPr>
                </a:tc>
                <a:extLst>
                  <a:ext uri="{0D108BD9-81ED-4DB2-BD59-A6C34878D82A}">
                    <a16:rowId xmlns:a16="http://schemas.microsoft.com/office/drawing/2014/main" val="3620426605"/>
                  </a:ext>
                </a:extLst>
              </a:tr>
              <a:tr h="404948">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algn="l"/>
                      <a:r>
                        <a:rPr lang="en-GB" sz="800" b="1" noProof="0"/>
                        <a:t>Composite CV outcome</a:t>
                      </a:r>
                      <a:r>
                        <a:rPr lang="en-GB" sz="800" kern="1200" baseline="30000">
                          <a:solidFill>
                            <a:schemeClr val="dk1"/>
                          </a:solidFill>
                          <a:effectLst/>
                          <a:latin typeface="Arial"/>
                          <a:ea typeface="Arial Unicode MS"/>
                          <a:cs typeface="Arial"/>
                        </a:rPr>
                        <a:t>§ </a:t>
                      </a:r>
                      <a:endParaRPr lang="en-GB" sz="800" b="1" noProof="0">
                        <a:solidFill>
                          <a:schemeClr val="tx2">
                            <a:lumMod val="65000"/>
                            <a:lumOff val="35000"/>
                          </a:schemeClr>
                        </a:solidFill>
                      </a:endParaRPr>
                    </a:p>
                  </a:txBody>
                  <a:tcPr marL="68571" marR="68571" marT="34286" marB="34286" anchor="ctr">
                    <a:solidFill>
                      <a:srgbClr val="E7EEF9"/>
                    </a:solidFill>
                  </a:tcPr>
                </a:tc>
                <a:tc>
                  <a:txBody>
                    <a:bodyPr/>
                    <a:lstStyle/>
                    <a:p>
                      <a:pPr algn="ctr">
                        <a:lnSpc>
                          <a:spcPct val="100000"/>
                        </a:lnSpc>
                        <a:spcAft>
                          <a:spcPts val="0"/>
                        </a:spcAft>
                      </a:pPr>
                      <a:r>
                        <a:rPr lang="en-GB" sz="800" b="1" kern="1200">
                          <a:solidFill>
                            <a:schemeClr val="dk1"/>
                          </a:solidFill>
                          <a:latin typeface="Arial"/>
                          <a:ea typeface="Times New Roman" panose="02020603050405020304" pitchFamily="18" charset="0"/>
                          <a:cs typeface="Arial"/>
                        </a:rPr>
                        <a:t>825 </a:t>
                      </a:r>
                      <a:br>
                        <a:rPr lang="en-GB" sz="800" b="1" kern="1200">
                          <a:solidFill>
                            <a:schemeClr val="dk1"/>
                          </a:solidFill>
                          <a:latin typeface="Arial"/>
                          <a:ea typeface="Times New Roman" panose="02020603050405020304" pitchFamily="18" charset="0"/>
                          <a:cs typeface="Arial"/>
                        </a:rPr>
                      </a:br>
                      <a:r>
                        <a:rPr lang="en-GB" sz="800" b="1" kern="1200">
                          <a:solidFill>
                            <a:schemeClr val="dk1"/>
                          </a:solidFill>
                          <a:latin typeface="Arial"/>
                          <a:ea typeface="Times New Roman" panose="02020603050405020304" pitchFamily="18" charset="0"/>
                          <a:cs typeface="Arial"/>
                        </a:rPr>
                        <a:t>(12.7)</a:t>
                      </a:r>
                      <a:endParaRPr lang="en-US" sz="800" b="1"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b="1" kern="1200">
                          <a:solidFill>
                            <a:schemeClr val="dk1"/>
                          </a:solidFill>
                          <a:latin typeface="Arial"/>
                          <a:ea typeface="Times New Roman" panose="02020603050405020304" pitchFamily="18" charset="0"/>
                          <a:cs typeface="Arial"/>
                        </a:rPr>
                        <a:t>939</a:t>
                      </a:r>
                      <a:br>
                        <a:rPr lang="en-GB" sz="800" b="1" kern="1200">
                          <a:solidFill>
                            <a:schemeClr val="dk1"/>
                          </a:solidFill>
                          <a:latin typeface="Arial"/>
                          <a:ea typeface="Times New Roman" panose="02020603050405020304" pitchFamily="18" charset="0"/>
                          <a:cs typeface="Arial"/>
                        </a:rPr>
                      </a:br>
                      <a:r>
                        <a:rPr lang="en-GB" sz="800" b="1" kern="1200">
                          <a:solidFill>
                            <a:schemeClr val="dk1"/>
                          </a:solidFill>
                          <a:latin typeface="Arial"/>
                          <a:ea typeface="Times New Roman" panose="02020603050405020304" pitchFamily="18" charset="0"/>
                          <a:cs typeface="Arial"/>
                        </a:rPr>
                        <a:t>(14.4)</a:t>
                      </a:r>
                      <a:endParaRPr lang="en-US" sz="800" b="1"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nSpc>
                          <a:spcPct val="100000"/>
                        </a:lnSpc>
                      </a:pPr>
                      <a:endParaRPr lang="en-US" sz="800" b="1" kern="1200">
                        <a:solidFill>
                          <a:schemeClr val="dk1"/>
                        </a:solidFill>
                        <a:latin typeface="Arial"/>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b="1" kern="1200" dirty="0">
                          <a:solidFill>
                            <a:schemeClr val="dk1"/>
                          </a:solidFill>
                          <a:latin typeface="Arial"/>
                          <a:ea typeface="Times New Roman" panose="02020603050405020304" pitchFamily="18" charset="0"/>
                          <a:cs typeface="Arial"/>
                        </a:rPr>
                        <a:t>0.86 </a:t>
                      </a:r>
                      <a:br>
                        <a:rPr lang="en-GB" sz="800" b="1" kern="1200" dirty="0">
                          <a:solidFill>
                            <a:schemeClr val="dk1"/>
                          </a:solidFill>
                          <a:latin typeface="Arial"/>
                          <a:ea typeface="Times New Roman" panose="02020603050405020304" pitchFamily="18" charset="0"/>
                          <a:cs typeface="Arial"/>
                        </a:rPr>
                      </a:br>
                      <a:r>
                        <a:rPr lang="en-GB" sz="800" b="1" kern="1200" dirty="0">
                          <a:solidFill>
                            <a:schemeClr val="dk1"/>
                          </a:solidFill>
                          <a:latin typeface="Arial"/>
                          <a:ea typeface="Times New Roman" panose="02020603050405020304" pitchFamily="18" charset="0"/>
                          <a:cs typeface="Arial"/>
                        </a:rPr>
                        <a:t>(0.78–0.95)</a:t>
                      </a:r>
                      <a:endParaRPr lang="en-US" sz="800" b="1" kern="1200" dirty="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b="1" kern="1200">
                          <a:solidFill>
                            <a:schemeClr val="dk1"/>
                          </a:solidFill>
                          <a:latin typeface="Arial"/>
                          <a:ea typeface="Times New Roman" panose="02020603050405020304" pitchFamily="18" charset="0"/>
                          <a:cs typeface="Arial"/>
                        </a:rPr>
                        <a:t>0.0018</a:t>
                      </a:r>
                      <a:endParaRPr lang="en-US" sz="800" b="1"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extLst>
                  <a:ext uri="{0D108BD9-81ED-4DB2-BD59-A6C34878D82A}">
                    <a16:rowId xmlns:a16="http://schemas.microsoft.com/office/drawing/2014/main" val="700394202"/>
                  </a:ext>
                </a:extLst>
              </a:tr>
              <a:tr h="404948">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indent="0" algn="l"/>
                      <a:r>
                        <a:rPr lang="en-GB" sz="800" noProof="0"/>
                        <a:t>CV death</a:t>
                      </a:r>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322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(4.9)</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364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(5.6)</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tc>
                  <a:txBody>
                    <a:bodyPr/>
                    <a:lstStyle/>
                    <a:p>
                      <a:pPr>
                        <a:lnSpc>
                          <a:spcPct val="100000"/>
                        </a:lnSpc>
                      </a:pPr>
                      <a:endParaRPr lang="en-US" sz="800" kern="1200">
                        <a:solidFill>
                          <a:schemeClr val="dk1"/>
                        </a:solidFill>
                        <a:latin typeface="Arial"/>
                        <a:cs typeface="Arial"/>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0.88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(0.76–1.02)</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0.0922</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extLst>
                  <a:ext uri="{0D108BD9-81ED-4DB2-BD59-A6C34878D82A}">
                    <a16:rowId xmlns:a16="http://schemas.microsoft.com/office/drawing/2014/main" val="3008681510"/>
                  </a:ext>
                </a:extLst>
              </a:tr>
              <a:tr h="404948">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lvl="0" indent="0" algn="l"/>
                      <a:r>
                        <a:rPr lang="en-GB" sz="800" noProof="0"/>
                        <a:t>Non-fatal MI</a:t>
                      </a: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173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(2.7)</a:t>
                      </a:r>
                      <a:endParaRPr lang="en-US" sz="800"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189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(2.8)</a:t>
                      </a:r>
                      <a:endParaRPr lang="en-US" sz="800"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nSpc>
                          <a:spcPct val="100000"/>
                        </a:lnSpc>
                      </a:pPr>
                      <a:endParaRPr lang="en-US" sz="800" kern="1200">
                        <a:solidFill>
                          <a:schemeClr val="dk1"/>
                        </a:solidFill>
                        <a:latin typeface="Arial"/>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0.91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(0.74–1.12)</a:t>
                      </a:r>
                      <a:endParaRPr lang="en-US" sz="800"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0.3601</a:t>
                      </a:r>
                      <a:endParaRPr lang="en-US" sz="800"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extLst>
                  <a:ext uri="{0D108BD9-81ED-4DB2-BD59-A6C34878D82A}">
                    <a16:rowId xmlns:a16="http://schemas.microsoft.com/office/drawing/2014/main" val="3311679446"/>
                  </a:ext>
                </a:extLst>
              </a:tr>
              <a:tr h="404948">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indent="0"/>
                      <a:r>
                        <a:rPr lang="en-GB" sz="800" u="none" strike="noStrike" kern="1200" baseline="0" noProof="0"/>
                        <a:t>Non-fatal stroke</a:t>
                      </a:r>
                      <a:endParaRPr lang="en-GB" sz="800" noProof="0"/>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198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(3.0)</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198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(3.0)</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tc>
                  <a:txBody>
                    <a:bodyPr/>
                    <a:lstStyle/>
                    <a:p>
                      <a:pPr>
                        <a:lnSpc>
                          <a:spcPct val="100000"/>
                        </a:lnSpc>
                      </a:pPr>
                      <a:endParaRPr lang="en-US" sz="800" kern="1200">
                        <a:solidFill>
                          <a:schemeClr val="dk1"/>
                        </a:solidFill>
                        <a:latin typeface="Arial"/>
                        <a:cs typeface="Arial"/>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0.99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(0.82–1.21)</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0.9460</a:t>
                      </a:r>
                      <a:endParaRPr lang="en-US" sz="800" kern="1200">
                        <a:solidFill>
                          <a:schemeClr val="dk1"/>
                        </a:solidFill>
                        <a:latin typeface="Arial"/>
                        <a:ea typeface="Times New Roman" panose="02020603050405020304" pitchFamily="18" charset="0"/>
                        <a:cs typeface="Arial"/>
                      </a:endParaRPr>
                    </a:p>
                  </a:txBody>
                  <a:tcPr marL="68571" marR="68571" marT="34286" marB="34286" anchor="ctr"/>
                </a:tc>
                <a:extLst>
                  <a:ext uri="{0D108BD9-81ED-4DB2-BD59-A6C34878D82A}">
                    <a16:rowId xmlns:a16="http://schemas.microsoft.com/office/drawing/2014/main" val="3832388328"/>
                  </a:ext>
                </a:extLst>
              </a:tr>
              <a:tr h="404948">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marR="0" lvl="0" indent="0" algn="l" defTabSz="914400" rtl="0" eaLnBrk="1" fontAlgn="auto" latinLnBrk="0" hangingPunct="1">
                        <a:lnSpc>
                          <a:spcPct val="100000"/>
                        </a:lnSpc>
                        <a:spcBef>
                          <a:spcPts val="0"/>
                        </a:spcBef>
                        <a:spcAft>
                          <a:spcPts val="0"/>
                        </a:spcAft>
                        <a:buClrTx/>
                        <a:buSzTx/>
                        <a:buFontTx/>
                        <a:buNone/>
                        <a:tabLst/>
                        <a:defRPr/>
                      </a:pPr>
                      <a:r>
                        <a:rPr lang="en-GB" sz="800" u="none" strike="noStrike" kern="1200" baseline="0" noProof="0"/>
                        <a:t>Hospitalisation for HF</a:t>
                      </a:r>
                      <a:endParaRPr lang="en-GB" sz="800" b="0" i="0" u="none" strike="noStrike" kern="1200" baseline="0" noProof="0">
                        <a:solidFill>
                          <a:schemeClr val="dk1"/>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256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(3.9)</a:t>
                      </a:r>
                      <a:endParaRPr lang="en-US" sz="800"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325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(5.0)</a:t>
                      </a:r>
                      <a:endParaRPr lang="en-US" sz="800"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nSpc>
                          <a:spcPct val="100000"/>
                        </a:lnSpc>
                      </a:pPr>
                      <a:endParaRPr lang="en-US" sz="800" kern="1200">
                        <a:solidFill>
                          <a:schemeClr val="dk1"/>
                        </a:solidFill>
                        <a:latin typeface="Arial"/>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Arial"/>
                          <a:ea typeface="Times New Roman" panose="02020603050405020304" pitchFamily="18" charset="0"/>
                          <a:cs typeface="Arial"/>
                        </a:rPr>
                        <a:t>0.78 </a:t>
                      </a:r>
                      <a:br>
                        <a:rPr lang="en-GB" sz="800" kern="1200">
                          <a:solidFill>
                            <a:schemeClr val="dk1"/>
                          </a:solidFill>
                          <a:latin typeface="Arial"/>
                          <a:ea typeface="Times New Roman" panose="02020603050405020304" pitchFamily="18" charset="0"/>
                          <a:cs typeface="Arial"/>
                        </a:rPr>
                      </a:br>
                      <a:r>
                        <a:rPr lang="en-GB" sz="800" kern="1200">
                          <a:solidFill>
                            <a:schemeClr val="dk1"/>
                          </a:solidFill>
                          <a:latin typeface="Arial"/>
                          <a:ea typeface="Times New Roman" panose="02020603050405020304" pitchFamily="18" charset="0"/>
                          <a:cs typeface="Arial"/>
                        </a:rPr>
                        <a:t>(0.66–0.92)</a:t>
                      </a:r>
                      <a:endParaRPr lang="en-US" sz="800" kern="120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tc>
                  <a:txBody>
                    <a:bodyPr/>
                    <a:lstStyle/>
                    <a:p>
                      <a:pPr algn="ctr">
                        <a:lnSpc>
                          <a:spcPct val="100000"/>
                        </a:lnSpc>
                        <a:spcAft>
                          <a:spcPts val="0"/>
                        </a:spcAft>
                      </a:pPr>
                      <a:r>
                        <a:rPr lang="en-GB" sz="800" kern="1200" dirty="0">
                          <a:solidFill>
                            <a:schemeClr val="dk1"/>
                          </a:solidFill>
                          <a:latin typeface="Arial"/>
                          <a:ea typeface="Times New Roman" panose="02020603050405020304" pitchFamily="18" charset="0"/>
                          <a:cs typeface="Arial"/>
                        </a:rPr>
                        <a:t>0.0030</a:t>
                      </a:r>
                      <a:endParaRPr lang="en-US" sz="800" kern="1200" dirty="0">
                        <a:solidFill>
                          <a:schemeClr val="dk1"/>
                        </a:solidFill>
                        <a:latin typeface="Arial"/>
                        <a:ea typeface="Times New Roman" panose="02020603050405020304" pitchFamily="18" charset="0"/>
                        <a:cs typeface="Arial"/>
                      </a:endParaRPr>
                    </a:p>
                  </a:txBody>
                  <a:tcPr marL="68571" marR="68571" marT="34286" marB="34286" anchor="ctr">
                    <a:solidFill>
                      <a:srgbClr val="E7EEF9"/>
                    </a:solidFill>
                  </a:tcPr>
                </a:tc>
                <a:extLst>
                  <a:ext uri="{0D108BD9-81ED-4DB2-BD59-A6C34878D82A}">
                    <a16:rowId xmlns:a16="http://schemas.microsoft.com/office/drawing/2014/main" val="344183111"/>
                  </a:ext>
                </a:extLst>
              </a:tr>
            </a:tbl>
          </a:graphicData>
        </a:graphic>
      </p:graphicFrame>
      <p:sp>
        <p:nvSpPr>
          <p:cNvPr id="2" name="Text Placeholder 1">
            <a:extLst>
              <a:ext uri="{FF2B5EF4-FFF2-40B4-BE49-F238E27FC236}">
                <a16:creationId xmlns:a16="http://schemas.microsoft.com/office/drawing/2014/main" id="{9DFFFADB-3AF1-4050-83CD-43EFCEF795C7}"/>
              </a:ext>
            </a:extLst>
          </p:cNvPr>
          <p:cNvSpPr>
            <a:spLocks noGrp="1"/>
          </p:cNvSpPr>
          <p:nvPr>
            <p:ph idx="4294967295"/>
          </p:nvPr>
        </p:nvSpPr>
        <p:spPr>
          <a:xfrm>
            <a:off x="627978" y="1177051"/>
            <a:ext cx="2843885" cy="547687"/>
          </a:xfrm>
          <a:prstGeom prst="rect">
            <a:avLst/>
          </a:prstGeom>
        </p:spPr>
        <p:txBody>
          <a:bodyPr/>
          <a:lstStyle/>
          <a:p>
            <a:pPr marL="0" indent="0">
              <a:buNone/>
            </a:pPr>
            <a:r>
              <a:rPr lang="en-GB" sz="1200" dirty="0">
                <a:solidFill>
                  <a:srgbClr val="00B2A9"/>
                </a:solidFill>
                <a:latin typeface="Gill Sans MT" panose="020B0502020104020203" pitchFamily="34" charset="0"/>
              </a:rPr>
              <a:t>Time to CV death, non-fatal MI, non‑fatal stroke, or hospitalisation for HF </a:t>
            </a:r>
          </a:p>
        </p:txBody>
      </p:sp>
      <p:sp>
        <p:nvSpPr>
          <p:cNvPr id="5" name="Title 4">
            <a:extLst>
              <a:ext uri="{FF2B5EF4-FFF2-40B4-BE49-F238E27FC236}">
                <a16:creationId xmlns:a16="http://schemas.microsoft.com/office/drawing/2014/main" id="{F0816A0F-4736-48C0-B537-B6679BFA31B6}"/>
              </a:ext>
            </a:extLst>
          </p:cNvPr>
          <p:cNvSpPr>
            <a:spLocks noGrp="1"/>
          </p:cNvSpPr>
          <p:nvPr>
            <p:ph type="title" idx="4294967295"/>
          </p:nvPr>
        </p:nvSpPr>
        <p:spPr>
          <a:xfrm>
            <a:off x="468451" y="0"/>
            <a:ext cx="7827233" cy="811213"/>
          </a:xfrm>
          <a:prstGeom prst="rect">
            <a:avLst/>
          </a:prstGeom>
        </p:spPr>
        <p:txBody>
          <a:bodyPr>
            <a:noAutofit/>
          </a:bodyPr>
          <a:lstStyle/>
          <a:p>
            <a:pPr algn="l"/>
            <a:r>
              <a:rPr lang="en-US" sz="2400" b="1" dirty="0" err="1">
                <a:latin typeface="Gill Sans MT" panose="020B0502020104020203" pitchFamily="34" charset="0"/>
              </a:rPr>
              <a:t>Finerenone</a:t>
            </a:r>
            <a:r>
              <a:rPr lang="en-US" sz="2400" b="1" dirty="0">
                <a:latin typeface="Gill Sans MT" panose="020B0502020104020203" pitchFamily="34" charset="0"/>
              </a:rPr>
              <a:t> significantly reduced the risk of the CV composite outcome by 14% and </a:t>
            </a:r>
            <a:r>
              <a:rPr lang="en-GB" sz="2400" b="1" dirty="0">
                <a:latin typeface="Gill Sans MT" panose="020B0502020104020203" pitchFamily="34" charset="0"/>
              </a:rPr>
              <a:t>had consistent effects on CV death, MI and hospitalisation for HF</a:t>
            </a:r>
          </a:p>
        </p:txBody>
      </p:sp>
      <p:sp>
        <p:nvSpPr>
          <p:cNvPr id="14" name="Footer Placeholder 13">
            <a:extLst>
              <a:ext uri="{FF2B5EF4-FFF2-40B4-BE49-F238E27FC236}">
                <a16:creationId xmlns:a16="http://schemas.microsoft.com/office/drawing/2014/main" id="{A00266A5-E4DA-4DE7-8E59-1A469E4E857C}"/>
              </a:ext>
            </a:extLst>
          </p:cNvPr>
          <p:cNvSpPr>
            <a:spLocks noGrp="1"/>
          </p:cNvSpPr>
          <p:nvPr>
            <p:ph type="ftr" sz="quarter" idx="4294967295"/>
          </p:nvPr>
        </p:nvSpPr>
        <p:spPr>
          <a:xfrm>
            <a:off x="333213" y="4603321"/>
            <a:ext cx="6236494" cy="379413"/>
          </a:xfrm>
        </p:spPr>
        <p:txBody>
          <a:bodyPr/>
          <a:lstStyle/>
          <a:p>
            <a:pPr defTabSz="457143" eaLnBrk="0" fontAlgn="base" hangingPunct="0">
              <a:spcBef>
                <a:spcPct val="0"/>
              </a:spcBef>
              <a:spcAft>
                <a:spcPct val="0"/>
              </a:spcAft>
            </a:pPr>
            <a:r>
              <a:rPr lang="en-GB" sz="800" dirty="0">
                <a:solidFill>
                  <a:srgbClr val="53585A"/>
                </a:solidFill>
                <a:latin typeface="Gill Sans MT" panose="020B0502020104020203" pitchFamily="34" charset="0"/>
                <a:ea typeface="MS PGothic" charset="0"/>
              </a:rPr>
              <a:t>*Cumulative incidence calculated by Aalen-Johansen estimator using deaths due to other causes as competing risk; </a:t>
            </a:r>
            <a:r>
              <a:rPr lang="en-GB" sz="800" baseline="30000" dirty="0">
                <a:solidFill>
                  <a:srgbClr val="53585A"/>
                </a:solidFill>
                <a:latin typeface="Gill Sans MT" panose="020B0502020104020203" pitchFamily="34" charset="0"/>
                <a:ea typeface="MS PGothic" charset="0"/>
              </a:rPr>
              <a:t>#</a:t>
            </a:r>
            <a:r>
              <a:rPr lang="en-GB" sz="800" dirty="0">
                <a:solidFill>
                  <a:srgbClr val="53585A"/>
                </a:solidFill>
                <a:latin typeface="Gill Sans MT" panose="020B0502020104020203" pitchFamily="34" charset="0"/>
                <a:ea typeface="MS PGothic" charset="0"/>
              </a:rPr>
              <a:t>at-risk subjects were calculated at start of time point; </a:t>
            </a:r>
            <a:r>
              <a:rPr lang="en-GB" sz="800" baseline="30000" dirty="0">
                <a:solidFill>
                  <a:srgbClr val="53585A"/>
                </a:solidFill>
                <a:latin typeface="Gill Sans MT" panose="020B0502020104020203" pitchFamily="34" charset="0"/>
                <a:ea typeface="MS PGothic" charset="0"/>
              </a:rPr>
              <a:t>‡</a:t>
            </a:r>
            <a:r>
              <a:rPr lang="en-GB" sz="800" dirty="0">
                <a:solidFill>
                  <a:srgbClr val="53585A"/>
                </a:solidFill>
                <a:latin typeface="Gill Sans MT" panose="020B0502020104020203" pitchFamily="34" charset="0"/>
                <a:ea typeface="MS PGothic" charset="0"/>
              </a:rPr>
              <a:t>number of patients with an event over a median of 3.0 years of follow-up; </a:t>
            </a:r>
            <a:r>
              <a:rPr lang="en-GB" sz="800" baseline="30000" dirty="0">
                <a:solidFill>
                  <a:srgbClr val="53585A"/>
                </a:solidFill>
                <a:latin typeface="Gill Sans MT" panose="020B0502020104020203" pitchFamily="34" charset="0"/>
                <a:ea typeface="Arial Unicode MS"/>
                <a:cs typeface="Arial"/>
              </a:rPr>
              <a:t>§ </a:t>
            </a:r>
            <a:r>
              <a:rPr lang="en-GB" sz="800" dirty="0">
                <a:solidFill>
                  <a:srgbClr val="53585A"/>
                </a:solidFill>
                <a:latin typeface="Gill Sans MT" panose="020B0502020104020203" pitchFamily="34" charset="0"/>
                <a:ea typeface="Arial Unicode MS"/>
                <a:cs typeface="Arial"/>
              </a:rPr>
              <a:t>c</a:t>
            </a:r>
            <a:r>
              <a:rPr lang="en-GB" sz="800" dirty="0">
                <a:solidFill>
                  <a:srgbClr val="53585A"/>
                </a:solidFill>
                <a:latin typeface="Gill Sans MT" panose="020B0502020104020203" pitchFamily="34" charset="0"/>
                <a:ea typeface="MS PGothic" charset="0"/>
              </a:rPr>
              <a:t>omposite of time to first onset of CV death, non-fatal MI, non-fatal stroke or hospitalisation for HF</a:t>
            </a:r>
            <a:endParaRPr lang="en-US" sz="800" dirty="0">
              <a:solidFill>
                <a:srgbClr val="53585A"/>
              </a:solidFill>
              <a:latin typeface="Gill Sans MT" panose="020B0502020104020203" pitchFamily="34" charset="0"/>
              <a:ea typeface="MS PGothic" charset="0"/>
            </a:endParaRPr>
          </a:p>
          <a:p>
            <a:pPr defTabSz="685732">
              <a:defRPr/>
            </a:pPr>
            <a:r>
              <a:rPr lang="en-GB" sz="800" dirty="0" err="1">
                <a:solidFill>
                  <a:srgbClr val="53585A"/>
                </a:solidFill>
                <a:latin typeface="Gill Sans MT" panose="020B0502020104020203" pitchFamily="34" charset="0"/>
                <a:ea typeface="MS PGothic" charset="0"/>
                <a:cs typeface="Arial" panose="020B0604020202020204" pitchFamily="34" charset="0"/>
              </a:rPr>
              <a:t>Filippatos</a:t>
            </a:r>
            <a:r>
              <a:rPr lang="en-GB" sz="800" dirty="0">
                <a:solidFill>
                  <a:srgbClr val="53585A"/>
                </a:solidFill>
                <a:latin typeface="Gill Sans MT" panose="020B0502020104020203" pitchFamily="34" charset="0"/>
                <a:ea typeface="MS PGothic" charset="0"/>
                <a:cs typeface="Arial" panose="020B0604020202020204" pitchFamily="34" charset="0"/>
              </a:rPr>
              <a:t> G, </a:t>
            </a:r>
            <a:r>
              <a:rPr lang="en-GB" sz="800" i="1" dirty="0">
                <a:solidFill>
                  <a:srgbClr val="53585A"/>
                </a:solidFill>
                <a:latin typeface="Gill Sans MT" panose="020B0502020104020203" pitchFamily="34" charset="0"/>
                <a:ea typeface="MS PGothic" charset="0"/>
                <a:cs typeface="Arial" panose="020B0604020202020204" pitchFamily="34" charset="0"/>
              </a:rPr>
              <a:t>et al. ESC</a:t>
            </a:r>
            <a:r>
              <a:rPr lang="en-GB" sz="800" dirty="0">
                <a:solidFill>
                  <a:srgbClr val="53585A"/>
                </a:solidFill>
                <a:latin typeface="Gill Sans MT" panose="020B0502020104020203" pitchFamily="34" charset="0"/>
                <a:ea typeface="MS PGothic" charset="0"/>
                <a:cs typeface="Arial" panose="020B0604020202020204" pitchFamily="34" charset="0"/>
              </a:rPr>
              <a:t> 2021; abstract 7161</a:t>
            </a:r>
          </a:p>
        </p:txBody>
      </p:sp>
      <p:grpSp>
        <p:nvGrpSpPr>
          <p:cNvPr id="16" name="Group 15">
            <a:extLst>
              <a:ext uri="{FF2B5EF4-FFF2-40B4-BE49-F238E27FC236}">
                <a16:creationId xmlns:a16="http://schemas.microsoft.com/office/drawing/2014/main" id="{269EB0F5-C0EB-4BCD-AA0E-259917B04644}"/>
              </a:ext>
            </a:extLst>
          </p:cNvPr>
          <p:cNvGrpSpPr/>
          <p:nvPr/>
        </p:nvGrpSpPr>
        <p:grpSpPr>
          <a:xfrm>
            <a:off x="6164224" y="4249757"/>
            <a:ext cx="2131460" cy="221907"/>
            <a:chOff x="6624347" y="5020211"/>
            <a:chExt cx="2842316" cy="295913"/>
          </a:xfrm>
        </p:grpSpPr>
        <p:sp>
          <p:nvSpPr>
            <p:cNvPr id="17" name="TextBox 16">
              <a:extLst>
                <a:ext uri="{FF2B5EF4-FFF2-40B4-BE49-F238E27FC236}">
                  <a16:creationId xmlns:a16="http://schemas.microsoft.com/office/drawing/2014/main" id="{C3E27DBA-1094-4FC8-9B9F-21E60456B808}"/>
                </a:ext>
              </a:extLst>
            </p:cNvPr>
            <p:cNvSpPr txBox="1"/>
            <p:nvPr/>
          </p:nvSpPr>
          <p:spPr>
            <a:xfrm>
              <a:off x="6624347" y="5072300"/>
              <a:ext cx="1526514" cy="230851"/>
            </a:xfrm>
            <a:prstGeom prst="rect">
              <a:avLst/>
            </a:prstGeom>
            <a:ln>
              <a:noFill/>
            </a:ln>
          </p:spPr>
          <p:txBody>
            <a:bodyPr vert="horz" wrap="square" lIns="68571" tIns="34286" rIns="68571" bIns="34286" rtlCol="0">
              <a:spAutoFit/>
            </a:bodyPr>
            <a:lstStyle/>
            <a:p>
              <a:pPr algn="r" defTabSz="457143" eaLnBrk="0" fontAlgn="base" hangingPunct="0">
                <a:spcBef>
                  <a:spcPts val="450"/>
                </a:spcBef>
                <a:spcAft>
                  <a:spcPct val="0"/>
                </a:spcAft>
              </a:pPr>
              <a:r>
                <a:rPr lang="en-GB" sz="675" b="1">
                  <a:solidFill>
                    <a:srgbClr val="53585A"/>
                  </a:solidFill>
                  <a:latin typeface="Gill Sans MT" panose="020B0502020104020203" pitchFamily="34" charset="0"/>
                  <a:ea typeface="MS PGothic" charset="0"/>
                </a:rPr>
                <a:t>Favours finerenone</a:t>
              </a:r>
            </a:p>
          </p:txBody>
        </p:sp>
        <p:sp>
          <p:nvSpPr>
            <p:cNvPr id="18" name="TextBox 17">
              <a:extLst>
                <a:ext uri="{FF2B5EF4-FFF2-40B4-BE49-F238E27FC236}">
                  <a16:creationId xmlns:a16="http://schemas.microsoft.com/office/drawing/2014/main" id="{BD6BAA8F-C625-40F5-A046-EB30A2AE092B}"/>
                </a:ext>
              </a:extLst>
            </p:cNvPr>
            <p:cNvSpPr txBox="1"/>
            <p:nvPr/>
          </p:nvSpPr>
          <p:spPr>
            <a:xfrm>
              <a:off x="8083625" y="5085273"/>
              <a:ext cx="1383038" cy="230851"/>
            </a:xfrm>
            <a:prstGeom prst="rect">
              <a:avLst/>
            </a:prstGeom>
            <a:ln>
              <a:noFill/>
            </a:ln>
          </p:spPr>
          <p:txBody>
            <a:bodyPr vert="horz" wrap="square" lIns="68571" tIns="34286" rIns="68571" bIns="34286" rtlCol="0">
              <a:spAutoFit/>
            </a:bodyPr>
            <a:lstStyle/>
            <a:p>
              <a:pPr defTabSz="457143" eaLnBrk="0" fontAlgn="base" hangingPunct="0">
                <a:spcBef>
                  <a:spcPts val="450"/>
                </a:spcBef>
                <a:spcAft>
                  <a:spcPct val="0"/>
                </a:spcAft>
              </a:pPr>
              <a:r>
                <a:rPr lang="en-GB" sz="675" b="1">
                  <a:solidFill>
                    <a:srgbClr val="53585A"/>
                  </a:solidFill>
                  <a:latin typeface="Gill Sans MT" panose="020B0502020104020203" pitchFamily="34" charset="0"/>
                  <a:ea typeface="MS PGothic" charset="0"/>
                </a:rPr>
                <a:t>Favours placebo</a:t>
              </a:r>
            </a:p>
          </p:txBody>
        </p:sp>
        <p:cxnSp>
          <p:nvCxnSpPr>
            <p:cNvPr id="19" name="Straight Arrow Connector 18">
              <a:extLst>
                <a:ext uri="{FF2B5EF4-FFF2-40B4-BE49-F238E27FC236}">
                  <a16:creationId xmlns:a16="http://schemas.microsoft.com/office/drawing/2014/main" id="{EE37FB41-C326-4568-A85E-07321E9B186F}"/>
                </a:ext>
              </a:extLst>
            </p:cNvPr>
            <p:cNvCxnSpPr>
              <a:cxnSpLocks/>
            </p:cNvCxnSpPr>
            <p:nvPr/>
          </p:nvCxnSpPr>
          <p:spPr>
            <a:xfrm>
              <a:off x="8170076" y="5020211"/>
              <a:ext cx="6531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D8FBD1-A2CF-4981-8DF1-DF9453341272}"/>
                </a:ext>
              </a:extLst>
            </p:cNvPr>
            <p:cNvCxnSpPr>
              <a:cxnSpLocks/>
            </p:cNvCxnSpPr>
            <p:nvPr/>
          </p:nvCxnSpPr>
          <p:spPr>
            <a:xfrm flipH="1">
              <a:off x="7410337" y="5020211"/>
              <a:ext cx="6477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Slide Number Placeholder 7">
            <a:extLst>
              <a:ext uri="{FF2B5EF4-FFF2-40B4-BE49-F238E27FC236}">
                <a16:creationId xmlns:a16="http://schemas.microsoft.com/office/drawing/2014/main" id="{D858FCBC-06A8-4178-A66C-44AF6176D1A3}"/>
              </a:ext>
            </a:extLst>
          </p:cNvPr>
          <p:cNvSpPr txBox="1">
            <a:spLocks/>
          </p:cNvSpPr>
          <p:nvPr/>
        </p:nvSpPr>
        <p:spPr>
          <a:xfrm>
            <a:off x="468451" y="4675095"/>
            <a:ext cx="296428" cy="273808"/>
          </a:xfrm>
          <a:prstGeom prst="rect">
            <a:avLst/>
          </a:prstGeom>
        </p:spPr>
        <p:txBody>
          <a:bodyPr vert="horz" lIns="0" tIns="34286" rIns="67491" bIns="34286" rtlCol="0" anchor="b"/>
          <a:lstStyle>
            <a:defPPr>
              <a:defRPr lang="en-US"/>
            </a:defPPr>
            <a:lvl1pPr marL="0" marR="0" lvl="0" indent="0" latinLnBrk="0">
              <a:lnSpc>
                <a:spcPct val="100000"/>
              </a:lnSpc>
              <a:buClrTx/>
              <a:buSzTx/>
              <a:buFontTx/>
              <a:buNone/>
              <a:tabLst/>
              <a:defRPr kumimoji="0" sz="900" b="0" i="0" u="none" strike="noStrike" cap="none" spc="0" normalizeH="0" baseline="0">
                <a:ln>
                  <a:noFill/>
                </a:ln>
                <a:solidFill>
                  <a:srgbClr val="66B512"/>
                </a:solidFill>
                <a:effectLst/>
                <a:uLnTx/>
                <a:uFillTx/>
                <a:latin typeface="Arial" panose="020B0604020202020204"/>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defTabSz="457143" eaLnBrk="0" fontAlgn="base" hangingPunct="0">
              <a:spcBef>
                <a:spcPct val="0"/>
              </a:spcBef>
              <a:spcAft>
                <a:spcPct val="0"/>
              </a:spcAft>
            </a:pPr>
            <a:fld id="{7AF8E309-D608-654D-B811-6A2C46C88181}" type="slidenum">
              <a:rPr lang="en-US" sz="675">
                <a:latin typeface="Gill Sans MT" panose="020B0502020104020203" pitchFamily="34" charset="0"/>
                <a:ea typeface="MS PGothic" charset="0"/>
              </a:rPr>
              <a:pPr defTabSz="457143" eaLnBrk="0" fontAlgn="base" hangingPunct="0">
                <a:spcBef>
                  <a:spcPct val="0"/>
                </a:spcBef>
                <a:spcAft>
                  <a:spcPct val="0"/>
                </a:spcAft>
              </a:pPr>
              <a:t>38</a:t>
            </a:fld>
            <a:endParaRPr lang="en-US" sz="675">
              <a:latin typeface="Gill Sans MT" panose="020B0502020104020203" pitchFamily="34" charset="0"/>
              <a:ea typeface="MS PGothic" charset="0"/>
            </a:endParaRPr>
          </a:p>
        </p:txBody>
      </p:sp>
      <p:grpSp>
        <p:nvGrpSpPr>
          <p:cNvPr id="53" name="Group 52">
            <a:extLst>
              <a:ext uri="{FF2B5EF4-FFF2-40B4-BE49-F238E27FC236}">
                <a16:creationId xmlns:a16="http://schemas.microsoft.com/office/drawing/2014/main" id="{AAB97F23-47E1-45E9-846A-18E19D954FD3}"/>
              </a:ext>
            </a:extLst>
          </p:cNvPr>
          <p:cNvGrpSpPr/>
          <p:nvPr/>
        </p:nvGrpSpPr>
        <p:grpSpPr>
          <a:xfrm>
            <a:off x="908034" y="2331316"/>
            <a:ext cx="1396010" cy="456087"/>
            <a:chOff x="17382712" y="5534438"/>
            <a:chExt cx="3351674" cy="608195"/>
          </a:xfrm>
        </p:grpSpPr>
        <p:grpSp>
          <p:nvGrpSpPr>
            <p:cNvPr id="97" name="Group 96">
              <a:extLst>
                <a:ext uri="{FF2B5EF4-FFF2-40B4-BE49-F238E27FC236}">
                  <a16:creationId xmlns:a16="http://schemas.microsoft.com/office/drawing/2014/main" id="{5F652DA4-FDFF-4CFA-96FB-0E7710BB77A8}"/>
                </a:ext>
              </a:extLst>
            </p:cNvPr>
            <p:cNvGrpSpPr/>
            <p:nvPr/>
          </p:nvGrpSpPr>
          <p:grpSpPr>
            <a:xfrm>
              <a:off x="17382712" y="5552642"/>
              <a:ext cx="3234881" cy="468159"/>
              <a:chOff x="18778895" y="3429759"/>
              <a:chExt cx="3632677" cy="468159"/>
            </a:xfrm>
          </p:grpSpPr>
          <p:sp>
            <p:nvSpPr>
              <p:cNvPr id="99" name="Rectangle: Rounded Corners 98">
                <a:extLst>
                  <a:ext uri="{FF2B5EF4-FFF2-40B4-BE49-F238E27FC236}">
                    <a16:creationId xmlns:a16="http://schemas.microsoft.com/office/drawing/2014/main" id="{BF180B83-BFBA-40BC-867C-3B4C9E5F9A59}"/>
                  </a:ext>
                </a:extLst>
              </p:cNvPr>
              <p:cNvSpPr/>
              <p:nvPr/>
            </p:nvSpPr>
            <p:spPr>
              <a:xfrm>
                <a:off x="18824368" y="3429759"/>
                <a:ext cx="3587204" cy="468159"/>
              </a:xfrm>
              <a:prstGeom prst="roundRect">
                <a:avLst>
                  <a:gd name="adj" fmla="val 42944"/>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6996" rtlCol="0" anchor="ctr"/>
              <a:lstStyle/>
              <a:p>
                <a:pPr marL="135718" defTabSz="457143" eaLnBrk="0" fontAlgn="base" hangingPunct="0">
                  <a:spcBef>
                    <a:spcPct val="0"/>
                  </a:spcBef>
                  <a:spcAft>
                    <a:spcPct val="0"/>
                  </a:spcAft>
                  <a:defRPr/>
                </a:pPr>
                <a:endParaRPr lang="en-GB" sz="788">
                  <a:solidFill>
                    <a:srgbClr val="000000"/>
                  </a:solidFill>
                  <a:latin typeface="Gill Sans MT" panose="020B0502020104020203" pitchFamily="34" charset="0"/>
                  <a:ea typeface="MS PGothic" charset="0"/>
                </a:endParaRPr>
              </a:p>
            </p:txBody>
          </p:sp>
          <p:sp>
            <p:nvSpPr>
              <p:cNvPr id="100" name="Rectangle 99">
                <a:extLst>
                  <a:ext uri="{FF2B5EF4-FFF2-40B4-BE49-F238E27FC236}">
                    <a16:creationId xmlns:a16="http://schemas.microsoft.com/office/drawing/2014/main" id="{3AA83234-941B-46BA-85E5-1898E7EA9CA3}"/>
                  </a:ext>
                </a:extLst>
              </p:cNvPr>
              <p:cNvSpPr/>
              <p:nvPr/>
            </p:nvSpPr>
            <p:spPr>
              <a:xfrm>
                <a:off x="18778895" y="3429759"/>
                <a:ext cx="619051" cy="468159"/>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6996" rtlCol="0" anchor="ctr"/>
              <a:lstStyle/>
              <a:p>
                <a:pPr defTabSz="457143" eaLnBrk="0" fontAlgn="base" hangingPunct="0">
                  <a:spcBef>
                    <a:spcPct val="0"/>
                  </a:spcBef>
                  <a:spcAft>
                    <a:spcPct val="0"/>
                  </a:spcAft>
                  <a:defRPr/>
                </a:pPr>
                <a:endParaRPr lang="en-US" sz="788">
                  <a:solidFill>
                    <a:srgbClr val="000000"/>
                  </a:solidFill>
                  <a:latin typeface="Gill Sans MT" panose="020B0502020104020203" pitchFamily="34" charset="0"/>
                  <a:ea typeface="MS PGothic" charset="0"/>
                </a:endParaRPr>
              </a:p>
            </p:txBody>
          </p:sp>
        </p:grpSp>
        <p:sp>
          <p:nvSpPr>
            <p:cNvPr id="98" name="Rectangle 97">
              <a:extLst>
                <a:ext uri="{FF2B5EF4-FFF2-40B4-BE49-F238E27FC236}">
                  <a16:creationId xmlns:a16="http://schemas.microsoft.com/office/drawing/2014/main" id="{22C045D0-EB42-4E08-85E3-AFB0D87A84AF}"/>
                </a:ext>
              </a:extLst>
            </p:cNvPr>
            <p:cNvSpPr/>
            <p:nvPr/>
          </p:nvSpPr>
          <p:spPr>
            <a:xfrm>
              <a:off x="17423222" y="5534438"/>
              <a:ext cx="3311164" cy="608195"/>
            </a:xfrm>
            <a:prstGeom prst="rect">
              <a:avLst/>
            </a:prstGeom>
          </p:spPr>
          <p:txBody>
            <a:bodyPr wrap="square" lIns="0">
              <a:spAutoFit/>
            </a:bodyPr>
            <a:lstStyle/>
            <a:p>
              <a:pPr marL="66668" defTabSz="457143" eaLnBrk="0" fontAlgn="base" hangingPunct="0">
                <a:spcBef>
                  <a:spcPct val="0"/>
                </a:spcBef>
                <a:spcAft>
                  <a:spcPct val="0"/>
                </a:spcAft>
                <a:defRPr/>
              </a:pPr>
              <a:r>
                <a:rPr lang="en-GB" sz="788">
                  <a:solidFill>
                    <a:srgbClr val="53585A"/>
                  </a:solidFill>
                  <a:latin typeface="Gill Sans MT" panose="020B0502020104020203" pitchFamily="34" charset="0"/>
                  <a:ea typeface="MS PGothic" charset="0"/>
                </a:rPr>
                <a:t>NNT after 3 years = 46 </a:t>
              </a:r>
              <a:br>
                <a:rPr lang="en-GB" sz="788">
                  <a:solidFill>
                    <a:srgbClr val="53585A"/>
                  </a:solidFill>
                  <a:latin typeface="Gill Sans MT" panose="020B0502020104020203" pitchFamily="34" charset="0"/>
                  <a:ea typeface="MS PGothic" charset="0"/>
                </a:rPr>
              </a:br>
              <a:r>
                <a:rPr lang="en-GB" sz="788">
                  <a:solidFill>
                    <a:srgbClr val="53585A"/>
                  </a:solidFill>
                  <a:latin typeface="Gill Sans MT" panose="020B0502020104020203" pitchFamily="34" charset="0"/>
                  <a:ea typeface="MS PGothic" charset="0"/>
                </a:rPr>
                <a:t>(95% CI 29–109)</a:t>
              </a:r>
            </a:p>
            <a:p>
              <a:pPr marL="66668" defTabSz="457143" eaLnBrk="0" fontAlgn="base" hangingPunct="0">
                <a:spcBef>
                  <a:spcPct val="0"/>
                </a:spcBef>
                <a:spcAft>
                  <a:spcPct val="0"/>
                </a:spcAft>
                <a:defRPr/>
              </a:pPr>
              <a:endParaRPr lang="en-GB" sz="788">
                <a:solidFill>
                  <a:srgbClr val="53585A"/>
                </a:solidFill>
                <a:latin typeface="Gill Sans MT" panose="020B0502020104020203" pitchFamily="34" charset="0"/>
                <a:ea typeface="MS PGothic" charset="0"/>
              </a:endParaRPr>
            </a:p>
          </p:txBody>
        </p:sp>
      </p:grpSp>
      <p:pic>
        <p:nvPicPr>
          <p:cNvPr id="4" name="Picture 3">
            <a:extLst>
              <a:ext uri="{FF2B5EF4-FFF2-40B4-BE49-F238E27FC236}">
                <a16:creationId xmlns:a16="http://schemas.microsoft.com/office/drawing/2014/main" id="{BFFEC41A-6DCD-4419-9B71-855C03127405}"/>
              </a:ext>
            </a:extLst>
          </p:cNvPr>
          <p:cNvPicPr>
            <a:picLocks noChangeAspect="1"/>
          </p:cNvPicPr>
          <p:nvPr/>
        </p:nvPicPr>
        <p:blipFill>
          <a:blip r:embed="rId3"/>
          <a:stretch>
            <a:fillRect/>
          </a:stretch>
        </p:blipFill>
        <p:spPr>
          <a:xfrm>
            <a:off x="164652" y="1557644"/>
            <a:ext cx="3886031" cy="2944240"/>
          </a:xfrm>
          <a:prstGeom prst="rect">
            <a:avLst/>
          </a:prstGeom>
        </p:spPr>
      </p:pic>
      <p:pic>
        <p:nvPicPr>
          <p:cNvPr id="6" name="Picture 5">
            <a:extLst>
              <a:ext uri="{FF2B5EF4-FFF2-40B4-BE49-F238E27FC236}">
                <a16:creationId xmlns:a16="http://schemas.microsoft.com/office/drawing/2014/main" id="{966417EC-54DE-485A-B397-E43431797A61}"/>
              </a:ext>
            </a:extLst>
          </p:cNvPr>
          <p:cNvPicPr>
            <a:picLocks noChangeAspect="1"/>
          </p:cNvPicPr>
          <p:nvPr/>
        </p:nvPicPr>
        <p:blipFill>
          <a:blip r:embed="rId4"/>
          <a:stretch>
            <a:fillRect/>
          </a:stretch>
        </p:blipFill>
        <p:spPr>
          <a:xfrm>
            <a:off x="6507682" y="1856557"/>
            <a:ext cx="1385255" cy="2615070"/>
          </a:xfrm>
          <a:prstGeom prst="rect">
            <a:avLst/>
          </a:prstGeom>
        </p:spPr>
      </p:pic>
      <p:sp>
        <p:nvSpPr>
          <p:cNvPr id="3" name="Rectangle: Rounded Corners 2">
            <a:extLst>
              <a:ext uri="{FF2B5EF4-FFF2-40B4-BE49-F238E27FC236}">
                <a16:creationId xmlns:a16="http://schemas.microsoft.com/office/drawing/2014/main" id="{F76325DF-EE2F-497C-91C6-D8095C4C5F69}"/>
              </a:ext>
            </a:extLst>
          </p:cNvPr>
          <p:cNvSpPr/>
          <p:nvPr/>
        </p:nvSpPr>
        <p:spPr>
          <a:xfrm>
            <a:off x="2961683" y="1530609"/>
            <a:ext cx="1174161" cy="379544"/>
          </a:xfrm>
          <a:prstGeom prst="round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3" eaLnBrk="0" fontAlgn="base" hangingPunct="0">
              <a:spcBef>
                <a:spcPct val="0"/>
              </a:spcBef>
              <a:spcAft>
                <a:spcPct val="0"/>
              </a:spcAft>
            </a:pPr>
            <a:r>
              <a:rPr lang="en-US" sz="675">
                <a:solidFill>
                  <a:srgbClr val="000000"/>
                </a:solidFill>
                <a:latin typeface="Gill Sans MT" panose="020B0502020104020203" pitchFamily="34" charset="0"/>
              </a:rPr>
              <a:t>ARR after 3 years = 2.2%</a:t>
            </a:r>
          </a:p>
        </p:txBody>
      </p:sp>
    </p:spTree>
    <p:extLst>
      <p:ext uri="{BB962C8B-B14F-4D97-AF65-F5344CB8AC3E}">
        <p14:creationId xmlns:p14="http://schemas.microsoft.com/office/powerpoint/2010/main" val="3703688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5E5B2EBA-B7E9-4D02-9D2F-9BBD74BC87B8}"/>
              </a:ext>
            </a:extLst>
          </p:cNvPr>
          <p:cNvGraphicFramePr>
            <a:graphicFrameLocks noGrp="1"/>
          </p:cNvGraphicFramePr>
          <p:nvPr>
            <p:extLst>
              <p:ext uri="{D42A27DB-BD31-4B8C-83A1-F6EECF244321}">
                <p14:modId xmlns:p14="http://schemas.microsoft.com/office/powerpoint/2010/main" val="2334239513"/>
              </p:ext>
            </p:extLst>
          </p:nvPr>
        </p:nvGraphicFramePr>
        <p:xfrm>
          <a:off x="4209400" y="1112358"/>
          <a:ext cx="4697391" cy="3080086"/>
        </p:xfrm>
        <a:graphic>
          <a:graphicData uri="http://schemas.openxmlformats.org/drawingml/2006/table">
            <a:tbl>
              <a:tblPr firstRow="1">
                <a:tableStyleId>{B301B821-A1FF-4177-AEE7-76D212191A09}</a:tableStyleId>
              </a:tblPr>
              <a:tblGrid>
                <a:gridCol w="1322454">
                  <a:extLst>
                    <a:ext uri="{9D8B030D-6E8A-4147-A177-3AD203B41FA5}">
                      <a16:colId xmlns:a16="http://schemas.microsoft.com/office/drawing/2014/main" val="277607258"/>
                    </a:ext>
                  </a:extLst>
                </a:gridCol>
                <a:gridCol w="836984">
                  <a:extLst>
                    <a:ext uri="{9D8B030D-6E8A-4147-A177-3AD203B41FA5}">
                      <a16:colId xmlns:a16="http://schemas.microsoft.com/office/drawing/2014/main" val="2606802723"/>
                    </a:ext>
                  </a:extLst>
                </a:gridCol>
                <a:gridCol w="751864">
                  <a:extLst>
                    <a:ext uri="{9D8B030D-6E8A-4147-A177-3AD203B41FA5}">
                      <a16:colId xmlns:a16="http://schemas.microsoft.com/office/drawing/2014/main" val="2408730613"/>
                    </a:ext>
                  </a:extLst>
                </a:gridCol>
                <a:gridCol w="647987">
                  <a:extLst>
                    <a:ext uri="{9D8B030D-6E8A-4147-A177-3AD203B41FA5}">
                      <a16:colId xmlns:a16="http://schemas.microsoft.com/office/drawing/2014/main" val="3526231574"/>
                    </a:ext>
                  </a:extLst>
                </a:gridCol>
                <a:gridCol w="701987">
                  <a:extLst>
                    <a:ext uri="{9D8B030D-6E8A-4147-A177-3AD203B41FA5}">
                      <a16:colId xmlns:a16="http://schemas.microsoft.com/office/drawing/2014/main" val="2985513044"/>
                    </a:ext>
                  </a:extLst>
                </a:gridCol>
                <a:gridCol w="436115">
                  <a:extLst>
                    <a:ext uri="{9D8B030D-6E8A-4147-A177-3AD203B41FA5}">
                      <a16:colId xmlns:a16="http://schemas.microsoft.com/office/drawing/2014/main" val="2675155992"/>
                    </a:ext>
                  </a:extLst>
                </a:gridCol>
              </a:tblGrid>
              <a:tr h="308570">
                <a:tc rowSpan="2">
                  <a:txBody>
                    <a:bodyPr/>
                    <a:lstStyle/>
                    <a:p>
                      <a:pPr algn="l"/>
                      <a:r>
                        <a:rPr lang="en-GB" sz="800" b="1" dirty="0"/>
                        <a:t>Outcome</a:t>
                      </a:r>
                      <a:endParaRPr lang="en-US" sz="800" b="1" dirty="0">
                        <a:solidFill>
                          <a:schemeClr val="bg1"/>
                        </a:solidFill>
                      </a:endParaRPr>
                    </a:p>
                  </a:txBody>
                  <a:tcPr marL="68571" marR="68571" marT="34286" marB="34286" anchor="ctr">
                    <a:solidFill>
                      <a:srgbClr val="4F81BD"/>
                    </a:solidFill>
                  </a:tcPr>
                </a:tc>
                <a:tc>
                  <a:txBody>
                    <a:bodyPr/>
                    <a:lstStyle/>
                    <a:p>
                      <a:pPr algn="ctr"/>
                      <a:r>
                        <a:rPr lang="en-GB" sz="800" b="1"/>
                        <a:t>Finerenone (n=6519)</a:t>
                      </a:r>
                      <a:endParaRPr lang="en-GB" sz="800" b="1">
                        <a:solidFill>
                          <a:schemeClr val="bg1"/>
                        </a:solidFill>
                      </a:endParaRPr>
                    </a:p>
                  </a:txBody>
                  <a:tcPr marL="68571" marR="68571" marT="34286" marB="34286" anchor="ctr">
                    <a:lnB w="12700" cap="flat" cmpd="sng" algn="ctr">
                      <a:solidFill>
                        <a:schemeClr val="bg1"/>
                      </a:solidFill>
                      <a:prstDash val="solid"/>
                      <a:round/>
                      <a:headEnd type="none" w="med" len="med"/>
                      <a:tailEnd type="none" w="med" len="med"/>
                    </a:lnB>
                  </a:tcPr>
                </a:tc>
                <a:tc>
                  <a:txBody>
                    <a:bodyPr/>
                    <a:lstStyle/>
                    <a:p>
                      <a:pPr algn="ctr"/>
                      <a:r>
                        <a:rPr lang="en-GB" sz="800" b="1"/>
                        <a:t>Placebo </a:t>
                      </a:r>
                      <a:br>
                        <a:rPr lang="en-GB" sz="800" b="1"/>
                      </a:br>
                      <a:r>
                        <a:rPr lang="en-GB" sz="800" b="1"/>
                        <a:t>(n=6507)</a:t>
                      </a:r>
                      <a:endParaRPr lang="en-GB" sz="800" b="1">
                        <a:solidFill>
                          <a:schemeClr val="bg1"/>
                        </a:solidFill>
                      </a:endParaRPr>
                    </a:p>
                  </a:txBody>
                  <a:tcPr marL="68571" marR="68571" marT="34286" marB="34286" anchor="ctr">
                    <a:lnB w="12700" cap="flat" cmpd="sng" algn="ctr">
                      <a:solidFill>
                        <a:schemeClr val="bg1"/>
                      </a:solidFill>
                      <a:prstDash val="solid"/>
                      <a:round/>
                      <a:headEnd type="none" w="med" len="med"/>
                      <a:tailEnd type="none" w="med" len="med"/>
                    </a:lnB>
                  </a:tcPr>
                </a:tc>
                <a:tc rowSpan="2" gridSpan="2">
                  <a:txBody>
                    <a:bodyPr/>
                    <a:lstStyle/>
                    <a:p>
                      <a:pPr algn="ctr"/>
                      <a:r>
                        <a:rPr lang="en-GB" sz="800" b="1"/>
                        <a:t>HR (95% CI)</a:t>
                      </a:r>
                      <a:endParaRPr lang="en-US" sz="800" b="1">
                        <a:solidFill>
                          <a:schemeClr val="bg1"/>
                        </a:solidFill>
                      </a:endParaRPr>
                    </a:p>
                  </a:txBody>
                  <a:tcPr marL="68571" marR="68571" marT="34286" marB="34286" anchor="ctr"/>
                </a:tc>
                <a:tc rowSpan="2" hMerge="1">
                  <a:txBody>
                    <a:bodyPr/>
                    <a:lstStyle/>
                    <a:p>
                      <a:pPr algn="ctr"/>
                      <a:endParaRPr lang="en-US" sz="1100" b="1">
                        <a:solidFill>
                          <a:schemeClr val="tx2"/>
                        </a:solidFill>
                      </a:endParaRPr>
                    </a:p>
                  </a:txBody>
                  <a:tcPr anchor="ctr">
                    <a:solidFill>
                      <a:schemeClr val="bg1"/>
                    </a:solidFill>
                  </a:tcPr>
                </a:tc>
                <a:tc rowSpan="2">
                  <a:txBody>
                    <a:bodyPr/>
                    <a:lstStyle/>
                    <a:p>
                      <a:pPr algn="ctr"/>
                      <a:r>
                        <a:rPr lang="en-GB" sz="800" b="1" i="1"/>
                        <a:t>p</a:t>
                      </a:r>
                      <a:r>
                        <a:rPr lang="en-GB" sz="800" b="1"/>
                        <a:t>-value</a:t>
                      </a:r>
                      <a:endParaRPr lang="en-US" sz="800" b="1">
                        <a:solidFill>
                          <a:schemeClr val="bg1"/>
                        </a:solidFill>
                      </a:endParaRPr>
                    </a:p>
                  </a:txBody>
                  <a:tcPr marL="68571" marR="68571" marT="34286" marB="34286" anchor="ctr"/>
                </a:tc>
                <a:extLst>
                  <a:ext uri="{0D108BD9-81ED-4DB2-BD59-A6C34878D82A}">
                    <a16:rowId xmlns:a16="http://schemas.microsoft.com/office/drawing/2014/main" val="1781909705"/>
                  </a:ext>
                </a:extLst>
              </a:tr>
              <a:tr h="188570">
                <a:tc vMerge="1">
                  <a:txBody>
                    <a:bodyPr/>
                    <a:lstStyle/>
                    <a:p>
                      <a:endParaRPr lang="en-US" sz="1100" b="1">
                        <a:solidFill>
                          <a:schemeClr val="tx2"/>
                        </a:solidFill>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800" b="1" dirty="0">
                          <a:solidFill>
                            <a:schemeClr val="bg1"/>
                          </a:solidFill>
                        </a:rPr>
                        <a:t>n (%)</a:t>
                      </a:r>
                      <a:endParaRPr lang="en-US" sz="800" b="1" i="1" dirty="0">
                        <a:solidFill>
                          <a:schemeClr val="bg1"/>
                        </a:solidFill>
                      </a:endParaRPr>
                    </a:p>
                  </a:txBody>
                  <a:tcPr marL="68571" marR="68571" marT="34286" marB="34286" anchor="ctr">
                    <a:lnT w="12700" cap="flat" cmpd="sng" algn="ctr">
                      <a:solidFill>
                        <a:schemeClr val="bg1"/>
                      </a:solidFill>
                      <a:prstDash val="solid"/>
                      <a:round/>
                      <a:headEnd type="none" w="med" len="med"/>
                      <a:tailEnd type="none" w="med" len="med"/>
                    </a:lnT>
                    <a:solidFill>
                      <a:srgbClr val="4F81BD"/>
                    </a:solidFill>
                  </a:tcPr>
                </a:tc>
                <a:tc>
                  <a:txBody>
                    <a:bodyPr/>
                    <a:lstStyle/>
                    <a:p>
                      <a:pPr algn="ctr"/>
                      <a:r>
                        <a:rPr lang="en-GB" sz="800" b="1" dirty="0">
                          <a:solidFill>
                            <a:schemeClr val="bg1"/>
                          </a:solidFill>
                        </a:rPr>
                        <a:t>n (%)</a:t>
                      </a:r>
                      <a:endParaRPr lang="en-US" sz="800" b="1" i="1" dirty="0">
                        <a:solidFill>
                          <a:schemeClr val="bg1"/>
                        </a:solidFill>
                      </a:endParaRPr>
                    </a:p>
                  </a:txBody>
                  <a:tcPr marL="68571" marR="68571" marT="34286" marB="34286" anchor="ctr">
                    <a:lnT w="12700" cap="flat" cmpd="sng" algn="ctr">
                      <a:solidFill>
                        <a:schemeClr val="bg1"/>
                      </a:solidFill>
                      <a:prstDash val="solid"/>
                      <a:round/>
                      <a:headEnd type="none" w="med" len="med"/>
                      <a:tailEnd type="none" w="med" len="med"/>
                    </a:lnT>
                    <a:solidFill>
                      <a:srgbClr val="4F81BD"/>
                    </a:solidFill>
                  </a:tcPr>
                </a:tc>
                <a:tc gridSpan="2" vMerge="1">
                  <a:txBody>
                    <a:bodyPr/>
                    <a:lstStyle/>
                    <a:p>
                      <a:endParaRPr lang="en-US" sz="1100" b="1">
                        <a:solidFill>
                          <a:schemeClr val="tx2"/>
                        </a:solidFill>
                      </a:endParaRPr>
                    </a:p>
                  </a:txBody>
                  <a:tcPr anchor="ctr">
                    <a:solidFill>
                      <a:schemeClr val="bg1"/>
                    </a:solidFill>
                  </a:tcPr>
                </a:tc>
                <a:tc hMerge="1" vMerge="1">
                  <a:txBody>
                    <a:bodyPr/>
                    <a:lstStyle/>
                    <a:p>
                      <a:pPr algn="ctr"/>
                      <a:endParaRPr lang="en-US" sz="1100" b="1">
                        <a:solidFill>
                          <a:schemeClr val="tx2"/>
                        </a:solidFill>
                      </a:endParaRPr>
                    </a:p>
                  </a:txBody>
                  <a:tcPr anchor="ctr">
                    <a:solidFill>
                      <a:schemeClr val="bg1"/>
                    </a:solidFill>
                  </a:tcPr>
                </a:tc>
                <a:tc vMerge="1">
                  <a:txBody>
                    <a:bodyPr/>
                    <a:lstStyle/>
                    <a:p>
                      <a:pPr algn="ctr"/>
                      <a:endParaRPr lang="en-US" sz="1100" b="1">
                        <a:solidFill>
                          <a:schemeClr val="tx2"/>
                        </a:solidFill>
                      </a:endParaRPr>
                    </a:p>
                  </a:txBody>
                  <a:tcPr>
                    <a:solidFill>
                      <a:schemeClr val="bg1"/>
                    </a:solidFill>
                  </a:tcPr>
                </a:tc>
                <a:extLst>
                  <a:ext uri="{0D108BD9-81ED-4DB2-BD59-A6C34878D82A}">
                    <a16:rowId xmlns:a16="http://schemas.microsoft.com/office/drawing/2014/main" val="3620426605"/>
                  </a:ext>
                </a:extLst>
              </a:tr>
              <a:tr h="428570">
                <a:tc>
                  <a:txBody>
                    <a:bodyPr/>
                    <a:lstStyle/>
                    <a:p>
                      <a:pPr>
                        <a:lnSpc>
                          <a:spcPct val="100000"/>
                        </a:lnSpc>
                      </a:pPr>
                      <a:r>
                        <a:rPr lang="en-GB" sz="800" b="1"/>
                        <a:t>Kidney composite outcome</a:t>
                      </a:r>
                      <a:endParaRPr lang="en-US" sz="800" b="1">
                        <a:solidFill>
                          <a:schemeClr val="tx2"/>
                        </a:solidFill>
                      </a:endParaRPr>
                    </a:p>
                  </a:txBody>
                  <a:tcPr marL="68571" marR="68571" marT="34286" marB="34286" anchor="ctr">
                    <a:solidFill>
                      <a:srgbClr val="E7EEF9"/>
                    </a:solidFill>
                  </a:tcPr>
                </a:tc>
                <a:tc>
                  <a:txBody>
                    <a:bodyPr/>
                    <a:lstStyle/>
                    <a:p>
                      <a:pPr algn="ctr">
                        <a:lnSpc>
                          <a:spcPct val="100000"/>
                        </a:lnSpc>
                        <a:spcAft>
                          <a:spcPts val="0"/>
                        </a:spcAft>
                      </a:pPr>
                      <a:r>
                        <a:rPr lang="en-GB" sz="800" b="1" kern="1200">
                          <a:solidFill>
                            <a:schemeClr val="dk1"/>
                          </a:solidFill>
                          <a:latin typeface="+mn-lt"/>
                          <a:ea typeface="+mn-ea"/>
                          <a:cs typeface="+mn-cs"/>
                        </a:rPr>
                        <a:t>360 </a:t>
                      </a:r>
                      <a:br>
                        <a:rPr lang="en-GB" sz="800" b="1" kern="1200">
                          <a:solidFill>
                            <a:schemeClr val="dk1"/>
                          </a:solidFill>
                          <a:latin typeface="+mn-lt"/>
                          <a:ea typeface="+mn-ea"/>
                          <a:cs typeface="+mn-cs"/>
                        </a:rPr>
                      </a:br>
                      <a:r>
                        <a:rPr lang="en-GB" sz="800" b="1" kern="1200">
                          <a:solidFill>
                            <a:schemeClr val="dk1"/>
                          </a:solidFill>
                          <a:latin typeface="+mn-lt"/>
                          <a:ea typeface="+mn-ea"/>
                          <a:cs typeface="+mn-cs"/>
                        </a:rPr>
                        <a:t>(5.5)</a:t>
                      </a:r>
                      <a:endParaRPr lang="en-US" sz="800" b="1" kern="1200">
                        <a:solidFill>
                          <a:schemeClr val="dk1"/>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b="1" kern="1200">
                          <a:solidFill>
                            <a:schemeClr val="dk1"/>
                          </a:solidFill>
                          <a:latin typeface="+mn-lt"/>
                          <a:ea typeface="+mn-ea"/>
                          <a:cs typeface="+mn-cs"/>
                        </a:rPr>
                        <a:t>465 </a:t>
                      </a:r>
                      <a:br>
                        <a:rPr lang="en-GB" sz="800" b="1" kern="1200">
                          <a:solidFill>
                            <a:schemeClr val="dk1"/>
                          </a:solidFill>
                          <a:latin typeface="+mn-lt"/>
                          <a:ea typeface="+mn-ea"/>
                          <a:cs typeface="+mn-cs"/>
                        </a:rPr>
                      </a:br>
                      <a:r>
                        <a:rPr lang="en-GB" sz="800" b="1" kern="1200">
                          <a:solidFill>
                            <a:schemeClr val="dk1"/>
                          </a:solidFill>
                          <a:latin typeface="+mn-lt"/>
                          <a:ea typeface="+mn-ea"/>
                          <a:cs typeface="+mn-cs"/>
                        </a:rPr>
                        <a:t>(7.1)</a:t>
                      </a:r>
                      <a:endParaRPr lang="en-US" sz="800" b="1" kern="1200">
                        <a:solidFill>
                          <a:schemeClr val="dk1"/>
                        </a:solidFill>
                        <a:latin typeface="+mn-lt"/>
                        <a:ea typeface="+mn-ea"/>
                        <a:cs typeface="+mn-cs"/>
                      </a:endParaRPr>
                    </a:p>
                  </a:txBody>
                  <a:tcPr marL="68571" marR="68571" marT="34286" marB="34286" anchor="ctr">
                    <a:solidFill>
                      <a:srgbClr val="E7EEF9"/>
                    </a:solidFill>
                  </a:tcPr>
                </a:tc>
                <a:tc>
                  <a:txBody>
                    <a:bodyPr/>
                    <a:lstStyle/>
                    <a:p>
                      <a:pPr>
                        <a:lnSpc>
                          <a:spcPct val="100000"/>
                        </a:lnSpc>
                      </a:pPr>
                      <a:endParaRPr lang="en-US" sz="800" b="1" kern="1200">
                        <a:solidFill>
                          <a:schemeClr val="dk1"/>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b="1" kern="1200">
                          <a:solidFill>
                            <a:schemeClr val="dk1"/>
                          </a:solidFill>
                          <a:latin typeface="+mn-lt"/>
                          <a:ea typeface="+mn-ea"/>
                          <a:cs typeface="+mn-cs"/>
                        </a:rPr>
                        <a:t>0.77 </a:t>
                      </a:r>
                      <a:br>
                        <a:rPr lang="en-GB" sz="800" b="1" kern="1200">
                          <a:solidFill>
                            <a:schemeClr val="dk1"/>
                          </a:solidFill>
                          <a:latin typeface="+mn-lt"/>
                          <a:ea typeface="+mn-ea"/>
                          <a:cs typeface="+mn-cs"/>
                        </a:rPr>
                      </a:br>
                      <a:r>
                        <a:rPr lang="en-GB" sz="800" b="1" kern="1200">
                          <a:solidFill>
                            <a:schemeClr val="dk1"/>
                          </a:solidFill>
                          <a:latin typeface="+mn-lt"/>
                          <a:ea typeface="+mn-ea"/>
                          <a:cs typeface="+mn-cs"/>
                        </a:rPr>
                        <a:t>(0.67–0.88)</a:t>
                      </a:r>
                      <a:endParaRPr lang="en-US" sz="800" b="1" kern="1200">
                        <a:solidFill>
                          <a:schemeClr val="dk1"/>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b="1" kern="1200">
                          <a:solidFill>
                            <a:schemeClr val="dk1"/>
                          </a:solidFill>
                          <a:latin typeface="+mn-lt"/>
                          <a:ea typeface="+mn-ea"/>
                          <a:cs typeface="+mn-cs"/>
                        </a:rPr>
                        <a:t>0.0002</a:t>
                      </a:r>
                      <a:endParaRPr lang="en-US" sz="800" b="1" kern="1200">
                        <a:solidFill>
                          <a:schemeClr val="dk1"/>
                        </a:solidFill>
                        <a:latin typeface="+mn-lt"/>
                        <a:ea typeface="+mn-ea"/>
                        <a:cs typeface="+mn-cs"/>
                      </a:endParaRPr>
                    </a:p>
                  </a:txBody>
                  <a:tcPr marL="26996" marR="26996" marT="34286" marB="34286" anchor="ctr">
                    <a:solidFill>
                      <a:srgbClr val="E7EEF9"/>
                    </a:solidFill>
                  </a:tcPr>
                </a:tc>
                <a:extLst>
                  <a:ext uri="{0D108BD9-81ED-4DB2-BD59-A6C34878D82A}">
                    <a16:rowId xmlns:a16="http://schemas.microsoft.com/office/drawing/2014/main" val="700394202"/>
                  </a:ext>
                </a:extLst>
              </a:tr>
              <a:tr h="428570">
                <a:tc>
                  <a:txBody>
                    <a:bodyPr/>
                    <a:lstStyle/>
                    <a:p>
                      <a:pPr marL="0" marR="0" lvl="0" indent="92075" algn="l" defTabSz="914400" rtl="0" eaLnBrk="1" fontAlgn="auto" latinLnBrk="0" hangingPunct="1">
                        <a:lnSpc>
                          <a:spcPct val="100000"/>
                        </a:lnSpc>
                        <a:spcBef>
                          <a:spcPts val="0"/>
                        </a:spcBef>
                        <a:spcAft>
                          <a:spcPts val="0"/>
                        </a:spcAft>
                        <a:buClrTx/>
                        <a:buSzTx/>
                        <a:buFontTx/>
                        <a:buNone/>
                        <a:tabLst/>
                        <a:defRPr/>
                      </a:pPr>
                      <a:r>
                        <a:rPr lang="en-US" sz="800" kern="1200"/>
                        <a:t>Kidney failure*</a:t>
                      </a:r>
                      <a:endParaRPr lang="en-US" sz="800" kern="1200">
                        <a:solidFill>
                          <a:schemeClr val="tx2"/>
                        </a:solidFill>
                        <a:latin typeface="+mn-lt"/>
                        <a:ea typeface="+mn-ea"/>
                        <a:cs typeface="+mn-cs"/>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mn-lt"/>
                          <a:ea typeface="+mn-ea"/>
                          <a:cs typeface="+mn-cs"/>
                        </a:rPr>
                        <a:t>254 </a:t>
                      </a:r>
                      <a:br>
                        <a:rPr lang="en-GB" sz="800" kern="1200">
                          <a:solidFill>
                            <a:schemeClr val="dk1"/>
                          </a:solidFill>
                          <a:latin typeface="+mn-lt"/>
                          <a:ea typeface="+mn-ea"/>
                          <a:cs typeface="+mn-cs"/>
                        </a:rPr>
                      </a:br>
                      <a:r>
                        <a:rPr lang="en-GB" sz="800" kern="1200">
                          <a:solidFill>
                            <a:schemeClr val="dk1"/>
                          </a:solidFill>
                          <a:latin typeface="+mn-lt"/>
                          <a:ea typeface="+mn-ea"/>
                          <a:cs typeface="+mn-cs"/>
                        </a:rPr>
                        <a:t>(3.9)</a:t>
                      </a:r>
                      <a:endParaRPr lang="en-US" sz="800" kern="1200">
                        <a:solidFill>
                          <a:schemeClr val="dk1"/>
                        </a:solidFill>
                        <a:latin typeface="+mn-lt"/>
                        <a:ea typeface="+mn-ea"/>
                        <a:cs typeface="+mn-cs"/>
                      </a:endParaRPr>
                    </a:p>
                  </a:txBody>
                  <a:tcPr marL="68571" marR="68571" marT="34286" marB="34286" anchor="ctr"/>
                </a:tc>
                <a:tc>
                  <a:txBody>
                    <a:bodyPr/>
                    <a:lstStyle/>
                    <a:p>
                      <a:pPr algn="ctr">
                        <a:lnSpc>
                          <a:spcPct val="100000"/>
                        </a:lnSpc>
                        <a:spcAft>
                          <a:spcPts val="0"/>
                        </a:spcAft>
                      </a:pPr>
                      <a:r>
                        <a:rPr lang="en-GB" sz="800" kern="1200" dirty="0">
                          <a:solidFill>
                            <a:schemeClr val="dk1"/>
                          </a:solidFill>
                          <a:latin typeface="+mn-lt"/>
                          <a:ea typeface="+mn-ea"/>
                          <a:cs typeface="+mn-cs"/>
                        </a:rPr>
                        <a:t>297 </a:t>
                      </a:r>
                      <a:br>
                        <a:rPr lang="en-GB" sz="800" kern="1200" dirty="0">
                          <a:solidFill>
                            <a:schemeClr val="dk1"/>
                          </a:solidFill>
                          <a:latin typeface="+mn-lt"/>
                          <a:ea typeface="+mn-ea"/>
                          <a:cs typeface="+mn-cs"/>
                        </a:rPr>
                      </a:br>
                      <a:r>
                        <a:rPr lang="en-GB" sz="800" kern="1200" dirty="0">
                          <a:solidFill>
                            <a:schemeClr val="dk1"/>
                          </a:solidFill>
                          <a:latin typeface="+mn-lt"/>
                          <a:ea typeface="+mn-ea"/>
                          <a:cs typeface="+mn-cs"/>
                        </a:rPr>
                        <a:t>(4.6)</a:t>
                      </a:r>
                      <a:endParaRPr lang="en-US" sz="800" kern="1200" dirty="0">
                        <a:solidFill>
                          <a:schemeClr val="dk1"/>
                        </a:solidFill>
                        <a:latin typeface="+mn-lt"/>
                        <a:ea typeface="+mn-ea"/>
                        <a:cs typeface="+mn-cs"/>
                      </a:endParaRPr>
                    </a:p>
                  </a:txBody>
                  <a:tcPr marL="68571" marR="68571" marT="34286" marB="34286" anchor="ctr"/>
                </a:tc>
                <a:tc>
                  <a:txBody>
                    <a:bodyPr/>
                    <a:lstStyle/>
                    <a:p>
                      <a:pPr>
                        <a:lnSpc>
                          <a:spcPct val="100000"/>
                        </a:lnSpc>
                      </a:pPr>
                      <a:endParaRPr lang="en-US" sz="800" kern="1200">
                        <a:solidFill>
                          <a:schemeClr val="dk1"/>
                        </a:solidFill>
                        <a:latin typeface="+mn-lt"/>
                        <a:ea typeface="+mn-ea"/>
                        <a:cs typeface="+mn-cs"/>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mn-lt"/>
                          <a:ea typeface="+mn-ea"/>
                          <a:cs typeface="+mn-cs"/>
                        </a:rPr>
                        <a:t>0.84 </a:t>
                      </a:r>
                      <a:br>
                        <a:rPr lang="en-GB" sz="800" kern="1200">
                          <a:solidFill>
                            <a:schemeClr val="dk1"/>
                          </a:solidFill>
                          <a:latin typeface="+mn-lt"/>
                          <a:ea typeface="+mn-ea"/>
                          <a:cs typeface="+mn-cs"/>
                        </a:rPr>
                      </a:br>
                      <a:r>
                        <a:rPr lang="en-GB" sz="800" kern="1200">
                          <a:solidFill>
                            <a:schemeClr val="dk1"/>
                          </a:solidFill>
                          <a:latin typeface="+mn-lt"/>
                          <a:ea typeface="+mn-ea"/>
                          <a:cs typeface="+mn-cs"/>
                        </a:rPr>
                        <a:t>(0.71–0.99)</a:t>
                      </a:r>
                      <a:endParaRPr lang="en-US" sz="800" kern="1200">
                        <a:solidFill>
                          <a:schemeClr val="dk1"/>
                        </a:solidFill>
                        <a:latin typeface="+mn-lt"/>
                        <a:ea typeface="+mn-ea"/>
                        <a:cs typeface="+mn-cs"/>
                      </a:endParaRPr>
                    </a:p>
                  </a:txBody>
                  <a:tcPr marL="68571" marR="68571" marT="34286" marB="3428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kern="120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a:solidFill>
                            <a:schemeClr val="dk1"/>
                          </a:solidFill>
                          <a:latin typeface="+mn-lt"/>
                          <a:ea typeface="+mn-ea"/>
                          <a:cs typeface="+mn-cs"/>
                        </a:rPr>
                        <a:t>0.039</a:t>
                      </a:r>
                      <a:endParaRPr lang="en-US" sz="800" kern="1200">
                        <a:solidFill>
                          <a:schemeClr val="dk1"/>
                        </a:solidFill>
                        <a:latin typeface="+mn-lt"/>
                        <a:ea typeface="+mn-ea"/>
                        <a:cs typeface="+mn-cs"/>
                      </a:endParaRPr>
                    </a:p>
                  </a:txBody>
                  <a:tcPr marL="26996" marR="26996" marT="34286" marB="34286" anchor="ctr">
                    <a:solidFill>
                      <a:srgbClr val="FFFFFF"/>
                    </a:solidFill>
                  </a:tcPr>
                </a:tc>
                <a:extLst>
                  <a:ext uri="{0D108BD9-81ED-4DB2-BD59-A6C34878D82A}">
                    <a16:rowId xmlns:a16="http://schemas.microsoft.com/office/drawing/2014/main" val="3008681510"/>
                  </a:ext>
                </a:extLst>
              </a:tr>
              <a:tr h="428570">
                <a:tc>
                  <a:txBody>
                    <a:bodyPr/>
                    <a:lstStyle/>
                    <a:p>
                      <a:pPr marL="265113" marR="0" lvl="0" indent="0" algn="l" defTabSz="914400" rtl="0" eaLnBrk="1" fontAlgn="auto" latinLnBrk="0" hangingPunct="1">
                        <a:lnSpc>
                          <a:spcPct val="100000"/>
                        </a:lnSpc>
                        <a:spcBef>
                          <a:spcPts val="0"/>
                        </a:spcBef>
                        <a:spcAft>
                          <a:spcPts val="0"/>
                        </a:spcAft>
                        <a:buClrTx/>
                        <a:buSzTx/>
                        <a:buFontTx/>
                        <a:buNone/>
                        <a:tabLst/>
                        <a:defRPr/>
                      </a:pPr>
                      <a:r>
                        <a:rPr lang="en-US" sz="800" kern="1200"/>
                        <a:t>ESKD</a:t>
                      </a:r>
                      <a:endParaRPr lang="en-US" sz="800" kern="1200">
                        <a:solidFill>
                          <a:schemeClr val="tx2"/>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mn-lt"/>
                          <a:ea typeface="+mn-ea"/>
                          <a:cs typeface="+mn-cs"/>
                        </a:rPr>
                        <a:t>151 </a:t>
                      </a:r>
                      <a:br>
                        <a:rPr lang="en-GB" sz="800" kern="1200">
                          <a:solidFill>
                            <a:schemeClr val="dk1"/>
                          </a:solidFill>
                          <a:latin typeface="+mn-lt"/>
                          <a:ea typeface="+mn-ea"/>
                          <a:cs typeface="+mn-cs"/>
                        </a:rPr>
                      </a:br>
                      <a:r>
                        <a:rPr lang="en-GB" sz="800" kern="1200">
                          <a:solidFill>
                            <a:schemeClr val="dk1"/>
                          </a:solidFill>
                          <a:latin typeface="+mn-lt"/>
                          <a:ea typeface="+mn-ea"/>
                          <a:cs typeface="+mn-cs"/>
                        </a:rPr>
                        <a:t>(2.3)</a:t>
                      </a: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mn-lt"/>
                          <a:ea typeface="+mn-ea"/>
                          <a:cs typeface="+mn-cs"/>
                        </a:rPr>
                        <a:t>188 </a:t>
                      </a:r>
                      <a:br>
                        <a:rPr lang="en-GB" sz="800" kern="1200">
                          <a:solidFill>
                            <a:schemeClr val="dk1"/>
                          </a:solidFill>
                          <a:latin typeface="+mn-lt"/>
                          <a:ea typeface="+mn-ea"/>
                          <a:cs typeface="+mn-cs"/>
                        </a:rPr>
                      </a:br>
                      <a:r>
                        <a:rPr lang="en-GB" sz="800" kern="1200">
                          <a:solidFill>
                            <a:schemeClr val="dk1"/>
                          </a:solidFill>
                          <a:latin typeface="+mn-lt"/>
                          <a:ea typeface="+mn-ea"/>
                          <a:cs typeface="+mn-cs"/>
                        </a:rPr>
                        <a:t>(2.9)</a:t>
                      </a:r>
                    </a:p>
                  </a:txBody>
                  <a:tcPr marL="68571" marR="68571" marT="34286" marB="34286" anchor="ctr">
                    <a:solidFill>
                      <a:srgbClr val="E7EEF9"/>
                    </a:solidFill>
                  </a:tcPr>
                </a:tc>
                <a:tc>
                  <a:txBody>
                    <a:bodyPr/>
                    <a:lstStyle/>
                    <a:p>
                      <a:pPr>
                        <a:lnSpc>
                          <a:spcPct val="100000"/>
                        </a:lnSpc>
                      </a:pPr>
                      <a:endParaRPr lang="en-US" sz="800" kern="1200">
                        <a:solidFill>
                          <a:schemeClr val="dk1"/>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mn-lt"/>
                          <a:ea typeface="+mn-ea"/>
                          <a:cs typeface="+mn-cs"/>
                        </a:rPr>
                        <a:t>0.80 </a:t>
                      </a:r>
                      <a:br>
                        <a:rPr lang="en-GB" sz="800" kern="1200">
                          <a:solidFill>
                            <a:schemeClr val="dk1"/>
                          </a:solidFill>
                          <a:latin typeface="+mn-lt"/>
                          <a:ea typeface="+mn-ea"/>
                          <a:cs typeface="+mn-cs"/>
                        </a:rPr>
                      </a:br>
                      <a:r>
                        <a:rPr lang="en-GB" sz="800" kern="1200">
                          <a:solidFill>
                            <a:schemeClr val="dk1"/>
                          </a:solidFill>
                          <a:latin typeface="+mn-lt"/>
                          <a:ea typeface="+mn-ea"/>
                          <a:cs typeface="+mn-cs"/>
                        </a:rPr>
                        <a:t>(0.64–0.99)</a:t>
                      </a:r>
                    </a:p>
                  </a:txBody>
                  <a:tcPr marL="68571" marR="68571" marT="34286" marB="34286" anchor="ctr">
                    <a:solidFill>
                      <a:srgbClr val="E7EE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dk1"/>
                          </a:solidFill>
                          <a:latin typeface="+mn-lt"/>
                          <a:ea typeface="+mn-ea"/>
                          <a:cs typeface="+mn-cs"/>
                        </a:rPr>
                        <a:t>0.040</a:t>
                      </a:r>
                      <a:r>
                        <a:rPr lang="en-GB" sz="800" kern="1200" baseline="30000">
                          <a:solidFill>
                            <a:schemeClr val="dk1"/>
                          </a:solidFill>
                          <a:effectLst/>
                          <a:latin typeface="+mn-lt"/>
                          <a:ea typeface="+mn-ea"/>
                          <a:cs typeface="+mn-cs"/>
                        </a:rPr>
                        <a:t>¶</a:t>
                      </a:r>
                      <a:endParaRPr lang="en-US" sz="800" kern="1200">
                        <a:solidFill>
                          <a:schemeClr val="dk1"/>
                        </a:solidFill>
                        <a:latin typeface="+mn-lt"/>
                        <a:ea typeface="+mn-ea"/>
                        <a:cs typeface="+mn-cs"/>
                      </a:endParaRPr>
                    </a:p>
                  </a:txBody>
                  <a:tcPr marL="26996" marR="26996" marT="34286" marB="34286" anchor="ctr">
                    <a:solidFill>
                      <a:srgbClr val="E7EEF9"/>
                    </a:solidFill>
                  </a:tcPr>
                </a:tc>
                <a:extLst>
                  <a:ext uri="{0D108BD9-81ED-4DB2-BD59-A6C34878D82A}">
                    <a16:rowId xmlns:a16="http://schemas.microsoft.com/office/drawing/2014/main" val="3311679446"/>
                  </a:ext>
                </a:extLst>
              </a:tr>
              <a:tr h="428570">
                <a:tc>
                  <a:txBody>
                    <a:bodyPr/>
                    <a:lstStyle/>
                    <a:p>
                      <a:pPr marL="265113" marR="0" lvl="0" indent="0" algn="l" defTabSz="914400" rtl="0" eaLnBrk="1" fontAlgn="auto" latinLnBrk="0" hangingPunct="1">
                        <a:lnSpc>
                          <a:spcPct val="100000"/>
                        </a:lnSpc>
                        <a:spcBef>
                          <a:spcPts val="0"/>
                        </a:spcBef>
                        <a:spcAft>
                          <a:spcPts val="0"/>
                        </a:spcAft>
                        <a:buClrTx/>
                        <a:buSzTx/>
                        <a:buFontTx/>
                        <a:buNone/>
                        <a:tabLst/>
                        <a:defRPr/>
                      </a:pPr>
                      <a:r>
                        <a:rPr lang="en-US" sz="800" kern="1200"/>
                        <a:t>Sustained</a:t>
                      </a:r>
                      <a:r>
                        <a:rPr lang="en-US" sz="800" kern="1200" baseline="30000"/>
                        <a:t># </a:t>
                      </a:r>
                      <a:r>
                        <a:rPr lang="en-US" sz="800" kern="1200"/>
                        <a:t>decrease in eGFR to &lt;15 ml/min/1.73 m</a:t>
                      </a:r>
                      <a:r>
                        <a:rPr lang="en-US" sz="800" kern="1200" baseline="30000"/>
                        <a:t>2</a:t>
                      </a:r>
                      <a:endParaRPr lang="en-US" sz="800" kern="1200" baseline="30000">
                        <a:solidFill>
                          <a:schemeClr val="tx2"/>
                        </a:solidFill>
                        <a:latin typeface="+mn-lt"/>
                        <a:ea typeface="+mn-ea"/>
                        <a:cs typeface="+mn-cs"/>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mn-lt"/>
                          <a:ea typeface="+mn-ea"/>
                          <a:cs typeface="+mn-cs"/>
                        </a:rPr>
                        <a:t>195 </a:t>
                      </a:r>
                      <a:br>
                        <a:rPr lang="en-GB" sz="800" kern="1200">
                          <a:solidFill>
                            <a:schemeClr val="dk1"/>
                          </a:solidFill>
                          <a:latin typeface="+mn-lt"/>
                          <a:ea typeface="+mn-ea"/>
                          <a:cs typeface="+mn-cs"/>
                        </a:rPr>
                      </a:br>
                      <a:r>
                        <a:rPr lang="en-GB" sz="800" kern="1200">
                          <a:solidFill>
                            <a:schemeClr val="dk1"/>
                          </a:solidFill>
                          <a:latin typeface="+mn-lt"/>
                          <a:ea typeface="+mn-ea"/>
                          <a:cs typeface="+mn-cs"/>
                        </a:rPr>
                        <a:t>(3.0)</a:t>
                      </a:r>
                    </a:p>
                  </a:txBody>
                  <a:tcPr marL="68571" marR="68571" marT="34286" marB="34286" anchor="ctr"/>
                </a:tc>
                <a:tc>
                  <a:txBody>
                    <a:bodyPr/>
                    <a:lstStyle/>
                    <a:p>
                      <a:pPr algn="ctr">
                        <a:lnSpc>
                          <a:spcPct val="100000"/>
                        </a:lnSpc>
                        <a:spcAft>
                          <a:spcPts val="0"/>
                        </a:spcAft>
                      </a:pPr>
                      <a:r>
                        <a:rPr lang="en-GB" sz="800" kern="1200">
                          <a:solidFill>
                            <a:schemeClr val="dk1"/>
                          </a:solidFill>
                          <a:latin typeface="+mn-lt"/>
                          <a:ea typeface="+mn-ea"/>
                          <a:cs typeface="+mn-cs"/>
                        </a:rPr>
                        <a:t>237 </a:t>
                      </a:r>
                      <a:br>
                        <a:rPr lang="en-GB" sz="800" kern="1200">
                          <a:solidFill>
                            <a:schemeClr val="dk1"/>
                          </a:solidFill>
                          <a:latin typeface="+mn-lt"/>
                          <a:ea typeface="+mn-ea"/>
                          <a:cs typeface="+mn-cs"/>
                        </a:rPr>
                      </a:br>
                      <a:r>
                        <a:rPr lang="en-GB" sz="800" kern="1200">
                          <a:solidFill>
                            <a:schemeClr val="dk1"/>
                          </a:solidFill>
                          <a:latin typeface="+mn-lt"/>
                          <a:ea typeface="+mn-ea"/>
                          <a:cs typeface="+mn-cs"/>
                        </a:rPr>
                        <a:t>(3.6)</a:t>
                      </a:r>
                    </a:p>
                  </a:txBody>
                  <a:tcPr marL="68571" marR="68571" marT="34286" marB="34286" anchor="ctr"/>
                </a:tc>
                <a:tc>
                  <a:txBody>
                    <a:bodyPr/>
                    <a:lstStyle/>
                    <a:p>
                      <a:pPr>
                        <a:lnSpc>
                          <a:spcPct val="100000"/>
                        </a:lnSpc>
                      </a:pPr>
                      <a:endParaRPr lang="en-US" sz="800" kern="1200">
                        <a:solidFill>
                          <a:schemeClr val="dk1"/>
                        </a:solidFill>
                        <a:latin typeface="+mn-lt"/>
                        <a:ea typeface="+mn-ea"/>
                        <a:cs typeface="+mn-cs"/>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mn-lt"/>
                          <a:ea typeface="+mn-ea"/>
                          <a:cs typeface="+mn-cs"/>
                        </a:rPr>
                        <a:t>0.81 </a:t>
                      </a:r>
                      <a:br>
                        <a:rPr lang="en-GB" sz="800" kern="1200">
                          <a:solidFill>
                            <a:schemeClr val="dk1"/>
                          </a:solidFill>
                          <a:latin typeface="+mn-lt"/>
                          <a:ea typeface="+mn-ea"/>
                          <a:cs typeface="+mn-cs"/>
                        </a:rPr>
                      </a:br>
                      <a:r>
                        <a:rPr lang="en-GB" sz="800" kern="1200">
                          <a:solidFill>
                            <a:schemeClr val="dk1"/>
                          </a:solidFill>
                          <a:latin typeface="+mn-lt"/>
                          <a:ea typeface="+mn-ea"/>
                          <a:cs typeface="+mn-cs"/>
                        </a:rPr>
                        <a:t>(0.67–0.98)</a:t>
                      </a:r>
                    </a:p>
                  </a:txBody>
                  <a:tcPr marL="68571" marR="68571" marT="34286" marB="3428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dk1"/>
                          </a:solidFill>
                          <a:latin typeface="+mn-lt"/>
                          <a:ea typeface="+mn-ea"/>
                          <a:cs typeface="+mn-cs"/>
                        </a:rPr>
                        <a:t>0.026</a:t>
                      </a:r>
                      <a:r>
                        <a:rPr lang="en-GB" sz="800" kern="1200" baseline="30000">
                          <a:solidFill>
                            <a:schemeClr val="dk1"/>
                          </a:solidFill>
                          <a:effectLst/>
                          <a:latin typeface="+mn-lt"/>
                          <a:ea typeface="+mn-ea"/>
                          <a:cs typeface="+mn-cs"/>
                        </a:rPr>
                        <a:t>¶</a:t>
                      </a:r>
                      <a:endParaRPr lang="en-US" sz="800" kern="1200">
                        <a:solidFill>
                          <a:schemeClr val="dk1"/>
                        </a:solidFill>
                        <a:latin typeface="+mn-lt"/>
                        <a:ea typeface="+mn-ea"/>
                        <a:cs typeface="+mn-cs"/>
                      </a:endParaRPr>
                    </a:p>
                  </a:txBody>
                  <a:tcPr marL="26996" marR="26996" marT="34286" marB="34286" anchor="ctr">
                    <a:solidFill>
                      <a:srgbClr val="FFFFFF"/>
                    </a:solidFill>
                  </a:tcPr>
                </a:tc>
                <a:extLst>
                  <a:ext uri="{0D108BD9-81ED-4DB2-BD59-A6C34878D82A}">
                    <a16:rowId xmlns:a16="http://schemas.microsoft.com/office/drawing/2014/main" val="3832388328"/>
                  </a:ext>
                </a:extLst>
              </a:tr>
              <a:tr h="428570">
                <a:tc>
                  <a:txBody>
                    <a:bodyPr/>
                    <a:lstStyle/>
                    <a:p>
                      <a:pPr marL="92075" marR="0" lvl="0" indent="0" algn="l" defTabSz="914400" rtl="0" eaLnBrk="1" fontAlgn="auto" latinLnBrk="0" hangingPunct="1">
                        <a:lnSpc>
                          <a:spcPct val="100000"/>
                        </a:lnSpc>
                        <a:spcBef>
                          <a:spcPts val="0"/>
                        </a:spcBef>
                        <a:spcAft>
                          <a:spcPts val="0"/>
                        </a:spcAft>
                        <a:buClrTx/>
                        <a:buSzTx/>
                        <a:buFontTx/>
                        <a:buNone/>
                        <a:tabLst/>
                        <a:defRPr/>
                      </a:pPr>
                      <a:r>
                        <a:rPr lang="en-US" sz="800" kern="1200"/>
                        <a:t>Sustained</a:t>
                      </a:r>
                      <a:r>
                        <a:rPr lang="en-US" sz="800" kern="1200" baseline="30000"/>
                        <a:t>#</a:t>
                      </a:r>
                      <a:r>
                        <a:rPr lang="en-US" sz="800" kern="1200"/>
                        <a:t> ≥57% decrease in eGFR from baseline</a:t>
                      </a:r>
                      <a:endParaRPr lang="en-US" sz="800" kern="1200">
                        <a:solidFill>
                          <a:schemeClr val="tx2"/>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mn-lt"/>
                          <a:ea typeface="+mn-ea"/>
                          <a:cs typeface="+mn-cs"/>
                        </a:rPr>
                        <a:t>257 </a:t>
                      </a:r>
                      <a:br>
                        <a:rPr lang="en-GB" sz="800" kern="1200">
                          <a:solidFill>
                            <a:schemeClr val="dk1"/>
                          </a:solidFill>
                          <a:latin typeface="+mn-lt"/>
                          <a:ea typeface="+mn-ea"/>
                          <a:cs typeface="+mn-cs"/>
                        </a:rPr>
                      </a:br>
                      <a:r>
                        <a:rPr lang="en-GB" sz="800" kern="1200">
                          <a:solidFill>
                            <a:schemeClr val="dk1"/>
                          </a:solidFill>
                          <a:latin typeface="+mn-lt"/>
                          <a:ea typeface="+mn-ea"/>
                          <a:cs typeface="+mn-cs"/>
                        </a:rPr>
                        <a:t>(3.9)</a:t>
                      </a: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mn-lt"/>
                          <a:ea typeface="+mn-ea"/>
                          <a:cs typeface="+mn-cs"/>
                        </a:rPr>
                        <a:t>361 </a:t>
                      </a:r>
                      <a:br>
                        <a:rPr lang="en-GB" sz="800" kern="1200">
                          <a:solidFill>
                            <a:schemeClr val="dk1"/>
                          </a:solidFill>
                          <a:latin typeface="+mn-lt"/>
                          <a:ea typeface="+mn-ea"/>
                          <a:cs typeface="+mn-cs"/>
                        </a:rPr>
                      </a:br>
                      <a:r>
                        <a:rPr lang="en-GB" sz="800" kern="1200">
                          <a:solidFill>
                            <a:schemeClr val="dk1"/>
                          </a:solidFill>
                          <a:latin typeface="+mn-lt"/>
                          <a:ea typeface="+mn-ea"/>
                          <a:cs typeface="+mn-cs"/>
                        </a:rPr>
                        <a:t>(5.5)</a:t>
                      </a:r>
                    </a:p>
                  </a:txBody>
                  <a:tcPr marL="68571" marR="68571" marT="34286" marB="34286" anchor="ctr">
                    <a:solidFill>
                      <a:srgbClr val="E7EEF9"/>
                    </a:solidFill>
                  </a:tcPr>
                </a:tc>
                <a:tc>
                  <a:txBody>
                    <a:bodyPr/>
                    <a:lstStyle/>
                    <a:p>
                      <a:pPr>
                        <a:lnSpc>
                          <a:spcPct val="100000"/>
                        </a:lnSpc>
                      </a:pPr>
                      <a:endParaRPr lang="en-US" sz="800" kern="1200">
                        <a:solidFill>
                          <a:schemeClr val="dk1"/>
                        </a:solidFill>
                        <a:latin typeface="+mn-lt"/>
                        <a:ea typeface="+mn-ea"/>
                        <a:cs typeface="+mn-cs"/>
                      </a:endParaRPr>
                    </a:p>
                  </a:txBody>
                  <a:tcPr marL="68571" marR="68571" marT="34286" marB="34286" anchor="ctr">
                    <a:solidFill>
                      <a:srgbClr val="E7EEF9"/>
                    </a:solidFill>
                  </a:tcPr>
                </a:tc>
                <a:tc>
                  <a:txBody>
                    <a:bodyPr/>
                    <a:lstStyle/>
                    <a:p>
                      <a:pPr algn="ctr">
                        <a:lnSpc>
                          <a:spcPct val="100000"/>
                        </a:lnSpc>
                        <a:spcAft>
                          <a:spcPts val="0"/>
                        </a:spcAft>
                      </a:pPr>
                      <a:r>
                        <a:rPr lang="en-GB" sz="800" kern="1200">
                          <a:solidFill>
                            <a:schemeClr val="dk1"/>
                          </a:solidFill>
                          <a:latin typeface="+mn-lt"/>
                          <a:ea typeface="+mn-ea"/>
                          <a:cs typeface="+mn-cs"/>
                        </a:rPr>
                        <a:t>0.70 </a:t>
                      </a:r>
                      <a:br>
                        <a:rPr lang="en-GB" sz="800" kern="1200">
                          <a:solidFill>
                            <a:schemeClr val="dk1"/>
                          </a:solidFill>
                          <a:latin typeface="+mn-lt"/>
                          <a:ea typeface="+mn-ea"/>
                          <a:cs typeface="+mn-cs"/>
                        </a:rPr>
                      </a:br>
                      <a:r>
                        <a:rPr lang="en-GB" sz="800" kern="1200">
                          <a:solidFill>
                            <a:schemeClr val="dk1"/>
                          </a:solidFill>
                          <a:latin typeface="+mn-lt"/>
                          <a:ea typeface="+mn-ea"/>
                          <a:cs typeface="+mn-cs"/>
                        </a:rPr>
                        <a:t>(0.60–0.83)</a:t>
                      </a:r>
                    </a:p>
                  </a:txBody>
                  <a:tcPr marL="68571" marR="68571" marT="34286" marB="34286" anchor="ctr">
                    <a:solidFill>
                      <a:srgbClr val="E7EE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a:solidFill>
                            <a:schemeClr val="dk1"/>
                          </a:solidFill>
                          <a:latin typeface="+mn-lt"/>
                          <a:ea typeface="+mn-ea"/>
                          <a:cs typeface="+mn-cs"/>
                        </a:rPr>
                        <a:t>&lt;0.0001</a:t>
                      </a:r>
                      <a:endParaRPr lang="en-US" sz="800" kern="1200">
                        <a:solidFill>
                          <a:schemeClr val="dk1"/>
                        </a:solidFill>
                        <a:latin typeface="+mn-lt"/>
                        <a:ea typeface="+mn-ea"/>
                        <a:cs typeface="+mn-cs"/>
                      </a:endParaRPr>
                    </a:p>
                  </a:txBody>
                  <a:tcPr marL="26996" marR="26996" marT="34286" marB="34286" anchor="ctr">
                    <a:solidFill>
                      <a:srgbClr val="E7EEF9"/>
                    </a:solidFill>
                  </a:tcPr>
                </a:tc>
                <a:extLst>
                  <a:ext uri="{0D108BD9-81ED-4DB2-BD59-A6C34878D82A}">
                    <a16:rowId xmlns:a16="http://schemas.microsoft.com/office/drawing/2014/main" val="344183111"/>
                  </a:ext>
                </a:extLst>
              </a:tr>
              <a:tr h="428570">
                <a:tc>
                  <a:txBody>
                    <a:bodyPr/>
                    <a:lstStyle/>
                    <a:p>
                      <a:pPr marL="0" marR="0" lvl="0" indent="92075" algn="l" defTabSz="914400" rtl="0" eaLnBrk="1" fontAlgn="auto" latinLnBrk="0" hangingPunct="1">
                        <a:lnSpc>
                          <a:spcPct val="100000"/>
                        </a:lnSpc>
                        <a:spcBef>
                          <a:spcPts val="0"/>
                        </a:spcBef>
                        <a:spcAft>
                          <a:spcPts val="0"/>
                        </a:spcAft>
                        <a:buClrTx/>
                        <a:buSzTx/>
                        <a:buFontTx/>
                        <a:buNone/>
                        <a:tabLst/>
                        <a:defRPr/>
                      </a:pPr>
                      <a:r>
                        <a:rPr lang="en-US" sz="800" kern="1200"/>
                        <a:t>Renal death</a:t>
                      </a:r>
                      <a:r>
                        <a:rPr kumimoji="0" lang="en-GB" sz="800" b="0" i="0" u="none" strike="noStrike" kern="1200" cap="none" spc="0" normalizeH="0" baseline="30000" noProof="0">
                          <a:ln>
                            <a:noFill/>
                          </a:ln>
                          <a:solidFill>
                            <a:srgbClr val="53585A"/>
                          </a:solidFill>
                          <a:effectLst/>
                          <a:uLnTx/>
                          <a:uFillTx/>
                          <a:latin typeface="Arial" panose="020B0604020202020204" pitchFamily="34" charset="0"/>
                          <a:ea typeface="MS PGothic" charset="0"/>
                          <a:cs typeface="Arial" panose="020B0604020202020204" pitchFamily="34" charset="0"/>
                        </a:rPr>
                        <a:t>‡</a:t>
                      </a:r>
                      <a:endParaRPr lang="en-US" sz="800" kern="1200" baseline="30000">
                        <a:solidFill>
                          <a:schemeClr val="tx2"/>
                        </a:solidFill>
                        <a:latin typeface="+mn-lt"/>
                        <a:ea typeface="+mn-ea"/>
                        <a:cs typeface="+mn-cs"/>
                      </a:endParaRPr>
                    </a:p>
                  </a:txBody>
                  <a:tcPr marL="68571" marR="68571" marT="34286" marB="34286" anchor="ctr"/>
                </a:tc>
                <a:tc>
                  <a:txBody>
                    <a:bodyPr/>
                    <a:lstStyle/>
                    <a:p>
                      <a:pPr algn="ctr">
                        <a:lnSpc>
                          <a:spcPct val="100000"/>
                        </a:lnSpc>
                        <a:spcAft>
                          <a:spcPts val="0"/>
                        </a:spcAft>
                      </a:pPr>
                      <a:r>
                        <a:rPr lang="en-GB" sz="800" kern="1200">
                          <a:solidFill>
                            <a:schemeClr val="dk1"/>
                          </a:solidFill>
                          <a:latin typeface="+mn-lt"/>
                          <a:ea typeface="+mn-ea"/>
                          <a:cs typeface="+mn-cs"/>
                        </a:rPr>
                        <a:t>2 </a:t>
                      </a:r>
                      <a:br>
                        <a:rPr lang="en-GB" sz="800" kern="1200">
                          <a:solidFill>
                            <a:schemeClr val="dk1"/>
                          </a:solidFill>
                          <a:latin typeface="+mn-lt"/>
                          <a:ea typeface="+mn-ea"/>
                          <a:cs typeface="+mn-cs"/>
                        </a:rPr>
                      </a:br>
                      <a:r>
                        <a:rPr lang="en-GB" sz="800" kern="1200">
                          <a:solidFill>
                            <a:schemeClr val="dk1"/>
                          </a:solidFill>
                          <a:latin typeface="+mn-lt"/>
                          <a:ea typeface="+mn-ea"/>
                          <a:cs typeface="+mn-cs"/>
                        </a:rPr>
                        <a:t>(&lt;0.1)</a:t>
                      </a:r>
                    </a:p>
                  </a:txBody>
                  <a:tcPr marL="68571" marR="68571" marT="34286" marB="34286" anchor="ctr"/>
                </a:tc>
                <a:tc>
                  <a:txBody>
                    <a:bodyPr/>
                    <a:lstStyle/>
                    <a:p>
                      <a:pPr algn="ctr">
                        <a:lnSpc>
                          <a:spcPct val="100000"/>
                        </a:lnSpc>
                        <a:spcAft>
                          <a:spcPts val="0"/>
                        </a:spcAft>
                      </a:pPr>
                      <a:r>
                        <a:rPr lang="en-GB" sz="800" kern="1200" dirty="0">
                          <a:solidFill>
                            <a:schemeClr val="dk1"/>
                          </a:solidFill>
                          <a:latin typeface="+mn-lt"/>
                          <a:ea typeface="+mn-ea"/>
                          <a:cs typeface="+mn-cs"/>
                        </a:rPr>
                        <a:t>4 </a:t>
                      </a:r>
                      <a:br>
                        <a:rPr lang="en-GB" sz="800" kern="1200" dirty="0">
                          <a:solidFill>
                            <a:schemeClr val="dk1"/>
                          </a:solidFill>
                          <a:latin typeface="+mn-lt"/>
                          <a:ea typeface="+mn-ea"/>
                          <a:cs typeface="+mn-cs"/>
                        </a:rPr>
                      </a:br>
                      <a:r>
                        <a:rPr lang="en-GB" sz="800" kern="1200" dirty="0">
                          <a:solidFill>
                            <a:schemeClr val="dk1"/>
                          </a:solidFill>
                          <a:latin typeface="+mn-lt"/>
                          <a:ea typeface="+mn-ea"/>
                          <a:cs typeface="+mn-cs"/>
                        </a:rPr>
                        <a:t>(&lt;0.1)</a:t>
                      </a:r>
                    </a:p>
                  </a:txBody>
                  <a:tcPr marL="68571" marR="68571" marT="34286" marB="34286" anchor="ctr"/>
                </a:tc>
                <a:tc>
                  <a:txBody>
                    <a:bodyPr/>
                    <a:lstStyle/>
                    <a:p>
                      <a:pPr>
                        <a:lnSpc>
                          <a:spcPct val="100000"/>
                        </a:lnSpc>
                      </a:pPr>
                      <a:endParaRPr lang="en-US" sz="800" kern="1200" dirty="0">
                        <a:solidFill>
                          <a:schemeClr val="dk1"/>
                        </a:solidFill>
                        <a:latin typeface="+mn-lt"/>
                        <a:ea typeface="+mn-ea"/>
                        <a:cs typeface="+mn-cs"/>
                      </a:endParaRPr>
                    </a:p>
                  </a:txBody>
                  <a:tcPr marL="68571" marR="68571" marT="34286" marB="34286" anchor="ctr"/>
                </a:tc>
                <a:tc>
                  <a:txBody>
                    <a:bodyPr/>
                    <a:lstStyle/>
                    <a:p>
                      <a:pPr algn="ctr">
                        <a:lnSpc>
                          <a:spcPct val="100000"/>
                        </a:lnSpc>
                        <a:spcAft>
                          <a:spcPts val="0"/>
                        </a:spcAft>
                      </a:pPr>
                      <a:r>
                        <a:rPr lang="en-GB" sz="800" kern="1200" dirty="0">
                          <a:solidFill>
                            <a:schemeClr val="dk1"/>
                          </a:solidFill>
                          <a:latin typeface="+mn-lt"/>
                          <a:ea typeface="+mn-ea"/>
                          <a:cs typeface="+mn-cs"/>
                        </a:rPr>
                        <a:t>0.53 </a:t>
                      </a:r>
                      <a:br>
                        <a:rPr lang="en-GB" sz="800" kern="1200" dirty="0">
                          <a:solidFill>
                            <a:schemeClr val="dk1"/>
                          </a:solidFill>
                          <a:latin typeface="+mn-lt"/>
                          <a:ea typeface="+mn-ea"/>
                          <a:cs typeface="+mn-cs"/>
                        </a:rPr>
                      </a:br>
                      <a:r>
                        <a:rPr lang="en-GB" sz="800" kern="1200" dirty="0">
                          <a:solidFill>
                            <a:schemeClr val="dk1"/>
                          </a:solidFill>
                          <a:latin typeface="+mn-lt"/>
                          <a:ea typeface="+mn-ea"/>
                          <a:cs typeface="+mn-cs"/>
                        </a:rPr>
                        <a:t>(0.10–2.91)</a:t>
                      </a:r>
                    </a:p>
                  </a:txBody>
                  <a:tcPr marL="68571" marR="68571" marT="34286" marB="3428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n-lt"/>
                          <a:ea typeface="+mn-ea"/>
                          <a:cs typeface="+mn-cs"/>
                        </a:rPr>
                        <a:t>0.459</a:t>
                      </a:r>
                      <a:endParaRPr lang="en-US" sz="800" kern="1200" dirty="0">
                        <a:solidFill>
                          <a:schemeClr val="dk1"/>
                        </a:solidFill>
                        <a:latin typeface="+mn-lt"/>
                        <a:ea typeface="+mn-ea"/>
                        <a:cs typeface="+mn-cs"/>
                      </a:endParaRPr>
                    </a:p>
                  </a:txBody>
                  <a:tcPr marL="26996" marR="26996" marT="34286" marB="34286" anchor="ctr"/>
                </a:tc>
                <a:extLst>
                  <a:ext uri="{0D108BD9-81ED-4DB2-BD59-A6C34878D82A}">
                    <a16:rowId xmlns:a16="http://schemas.microsoft.com/office/drawing/2014/main" val="82953832"/>
                  </a:ext>
                </a:extLst>
              </a:tr>
            </a:tbl>
          </a:graphicData>
        </a:graphic>
      </p:graphicFrame>
      <p:sp>
        <p:nvSpPr>
          <p:cNvPr id="35" name="Text Placeholder 34">
            <a:extLst>
              <a:ext uri="{FF2B5EF4-FFF2-40B4-BE49-F238E27FC236}">
                <a16:creationId xmlns:a16="http://schemas.microsoft.com/office/drawing/2014/main" id="{3D2F52B8-7FA3-464C-926C-C61209B9493E}"/>
              </a:ext>
            </a:extLst>
          </p:cNvPr>
          <p:cNvSpPr>
            <a:spLocks noGrp="1"/>
          </p:cNvSpPr>
          <p:nvPr>
            <p:ph type="body" sz="quarter" idx="4294967295"/>
          </p:nvPr>
        </p:nvSpPr>
        <p:spPr>
          <a:xfrm>
            <a:off x="504032" y="1177352"/>
            <a:ext cx="3644900" cy="323850"/>
          </a:xfrm>
          <a:prstGeom prst="rect">
            <a:avLst/>
          </a:prstGeom>
        </p:spPr>
        <p:txBody>
          <a:bodyPr/>
          <a:lstStyle/>
          <a:p>
            <a:pPr marL="0" indent="0">
              <a:buNone/>
            </a:pPr>
            <a:r>
              <a:rPr lang="en-GB" sz="1200" dirty="0">
                <a:solidFill>
                  <a:srgbClr val="00B2A9"/>
                </a:solidFill>
                <a:latin typeface="Gill Sans MT" panose="020B0502020104020203" pitchFamily="34" charset="0"/>
              </a:rPr>
              <a:t>Time to kidney failure,* sustained</a:t>
            </a:r>
            <a:r>
              <a:rPr lang="en-GB" sz="1200" baseline="30000" dirty="0">
                <a:solidFill>
                  <a:srgbClr val="00B2A9"/>
                </a:solidFill>
                <a:latin typeface="Gill Sans MT" panose="020B0502020104020203" pitchFamily="34" charset="0"/>
              </a:rPr>
              <a:t>#</a:t>
            </a:r>
            <a:r>
              <a:rPr lang="en-GB" sz="1200" dirty="0">
                <a:solidFill>
                  <a:srgbClr val="00B2A9"/>
                </a:solidFill>
                <a:latin typeface="Gill Sans MT" panose="020B0502020104020203" pitchFamily="34" charset="0"/>
              </a:rPr>
              <a:t> ≥57% decrease in eGFR from baseline, or renal death</a:t>
            </a:r>
            <a:r>
              <a:rPr lang="en-GB" sz="1200" baseline="30000" dirty="0">
                <a:solidFill>
                  <a:srgbClr val="00B2A9"/>
                </a:solidFill>
                <a:latin typeface="Gill Sans MT" panose="020B0502020104020203" pitchFamily="34" charset="0"/>
                <a:ea typeface="MS PGothic" charset="0"/>
                <a:cs typeface="Arial" panose="020B0604020202020204" pitchFamily="34" charset="0"/>
              </a:rPr>
              <a:t>‡</a:t>
            </a:r>
            <a:endParaRPr lang="en-GB" sz="1200" baseline="30000" dirty="0">
              <a:solidFill>
                <a:srgbClr val="00B2A9"/>
              </a:solidFill>
              <a:latin typeface="Gill Sans MT" panose="020B0502020104020203" pitchFamily="34" charset="0"/>
            </a:endParaRPr>
          </a:p>
        </p:txBody>
      </p:sp>
      <p:sp>
        <p:nvSpPr>
          <p:cNvPr id="5" name="Title 4">
            <a:extLst>
              <a:ext uri="{FF2B5EF4-FFF2-40B4-BE49-F238E27FC236}">
                <a16:creationId xmlns:a16="http://schemas.microsoft.com/office/drawing/2014/main" id="{F0816A0F-4736-48C0-B537-B6679BFA31B6}"/>
              </a:ext>
            </a:extLst>
          </p:cNvPr>
          <p:cNvSpPr>
            <a:spLocks noGrp="1"/>
          </p:cNvSpPr>
          <p:nvPr>
            <p:ph type="title" idx="4294967295"/>
          </p:nvPr>
        </p:nvSpPr>
        <p:spPr>
          <a:xfrm>
            <a:off x="396629" y="0"/>
            <a:ext cx="7868689" cy="720725"/>
          </a:xfrm>
        </p:spPr>
        <p:txBody>
          <a:bodyPr>
            <a:noAutofit/>
          </a:bodyPr>
          <a:lstStyle/>
          <a:p>
            <a:pPr algn="l"/>
            <a:r>
              <a:rPr lang="en-GB" sz="2400" b="1" dirty="0" err="1">
                <a:latin typeface="Gill Sans MT" panose="020B0502020104020203" pitchFamily="34" charset="0"/>
              </a:rPr>
              <a:t>Finerenone</a:t>
            </a:r>
            <a:r>
              <a:rPr lang="en-GB" sz="2400" b="1" dirty="0">
                <a:latin typeface="Gill Sans MT" panose="020B0502020104020203" pitchFamily="34" charset="0"/>
              </a:rPr>
              <a:t> significantly reduced the risk of the key kidney composite outcome by 23% and had consistent</a:t>
            </a:r>
            <a:r>
              <a:rPr lang="en-GB" sz="2400" b="1" dirty="0">
                <a:solidFill>
                  <a:srgbClr val="FF0000"/>
                </a:solidFill>
                <a:latin typeface="Gill Sans MT" panose="020B0502020104020203" pitchFamily="34" charset="0"/>
              </a:rPr>
              <a:t> </a:t>
            </a:r>
            <a:r>
              <a:rPr lang="en-GB" sz="2400" b="1" dirty="0">
                <a:latin typeface="Gill Sans MT" panose="020B0502020104020203" pitchFamily="34" charset="0"/>
              </a:rPr>
              <a:t>significant effects on the outcome components</a:t>
            </a:r>
            <a:endParaRPr lang="en-GB" sz="2400" b="1" dirty="0">
              <a:solidFill>
                <a:srgbClr val="FF0000"/>
              </a:solidFill>
              <a:latin typeface="Gill Sans MT" panose="020B0502020104020203" pitchFamily="34" charset="0"/>
            </a:endParaRPr>
          </a:p>
        </p:txBody>
      </p:sp>
      <p:sp>
        <p:nvSpPr>
          <p:cNvPr id="38" name="Footer Placeholder 37">
            <a:extLst>
              <a:ext uri="{FF2B5EF4-FFF2-40B4-BE49-F238E27FC236}">
                <a16:creationId xmlns:a16="http://schemas.microsoft.com/office/drawing/2014/main" id="{BCDD0325-D846-4985-9CF5-8A64BAB3A63C}"/>
              </a:ext>
            </a:extLst>
          </p:cNvPr>
          <p:cNvSpPr>
            <a:spLocks noGrp="1"/>
          </p:cNvSpPr>
          <p:nvPr>
            <p:ph type="ftr" sz="quarter" idx="4294967295"/>
          </p:nvPr>
        </p:nvSpPr>
        <p:spPr>
          <a:xfrm>
            <a:off x="401445" y="4640571"/>
            <a:ext cx="6006499" cy="379413"/>
          </a:xfrm>
        </p:spPr>
        <p:txBody>
          <a:bodyPr/>
          <a:lstStyle/>
          <a:p>
            <a:pPr defTabSz="457143" eaLnBrk="0" fontAlgn="base" hangingPunct="0">
              <a:spcBef>
                <a:spcPct val="0"/>
              </a:spcBef>
              <a:spcAft>
                <a:spcPct val="0"/>
              </a:spcAft>
              <a:defRPr/>
            </a:pPr>
            <a:r>
              <a:rPr lang="en-GB" sz="700" dirty="0">
                <a:solidFill>
                  <a:srgbClr val="53585A"/>
                </a:solidFill>
                <a:latin typeface="Gill Sans MT" panose="020B0502020104020203" pitchFamily="34" charset="0"/>
                <a:ea typeface="MS PGothic" charset="0"/>
              </a:rPr>
              <a:t>*ESKD or sustained decrease in eGFR &lt;15 ml/min/1.73 m</a:t>
            </a:r>
            <a:r>
              <a:rPr lang="en-GB" sz="700" baseline="30000" dirty="0">
                <a:solidFill>
                  <a:srgbClr val="53585A"/>
                </a:solidFill>
                <a:latin typeface="Gill Sans MT" panose="020B0502020104020203" pitchFamily="34" charset="0"/>
                <a:ea typeface="MS PGothic" charset="0"/>
              </a:rPr>
              <a:t>2</a:t>
            </a:r>
            <a:r>
              <a:rPr lang="en-GB" sz="700" dirty="0">
                <a:solidFill>
                  <a:srgbClr val="53585A"/>
                </a:solidFill>
                <a:latin typeface="Gill Sans MT" panose="020B0502020104020203" pitchFamily="34" charset="0"/>
                <a:ea typeface="MS PGothic" charset="0"/>
              </a:rPr>
              <a:t>; </a:t>
            </a:r>
            <a:r>
              <a:rPr lang="en-US" sz="700" baseline="30000" dirty="0">
                <a:solidFill>
                  <a:srgbClr val="53585A"/>
                </a:solidFill>
                <a:latin typeface="Gill Sans MT" panose="020B0502020104020203" pitchFamily="34" charset="0"/>
                <a:ea typeface="MS PGothic" charset="0"/>
                <a:cs typeface="Arial" panose="020B0604020202020204" pitchFamily="34" charset="0"/>
              </a:rPr>
              <a:t>#</a:t>
            </a:r>
            <a:r>
              <a:rPr lang="en-US" sz="700" dirty="0">
                <a:solidFill>
                  <a:srgbClr val="53585A"/>
                </a:solidFill>
                <a:latin typeface="Gill Sans MT" panose="020B0502020104020203" pitchFamily="34" charset="0"/>
                <a:ea typeface="MS PGothic" charset="0"/>
                <a:cs typeface="Arial" panose="020B0604020202020204" pitchFamily="34" charset="0"/>
              </a:rPr>
              <a:t>confirmed by two eGFR measurements ≥4 weeks apart; </a:t>
            </a:r>
            <a:r>
              <a:rPr lang="en-GB" sz="700" baseline="30000" dirty="0">
                <a:solidFill>
                  <a:srgbClr val="53585A"/>
                </a:solidFill>
                <a:latin typeface="Gill Sans MT" panose="020B0502020104020203" pitchFamily="34" charset="0"/>
                <a:ea typeface="MS PGothic" charset="0"/>
                <a:cs typeface="Arial" panose="020B0604020202020204" pitchFamily="34" charset="0"/>
              </a:rPr>
              <a:t>‡</a:t>
            </a:r>
            <a:r>
              <a:rPr lang="en-GB" sz="700" dirty="0">
                <a:solidFill>
                  <a:srgbClr val="53585A"/>
                </a:solidFill>
                <a:latin typeface="Gill Sans MT" panose="020B0502020104020203" pitchFamily="34" charset="0"/>
                <a:ea typeface="MS PGothic" charset="0"/>
                <a:cs typeface="Arial" panose="020B0604020202020204" pitchFamily="34" charset="0"/>
              </a:rPr>
              <a:t>e</a:t>
            </a:r>
            <a:r>
              <a:rPr lang="en-GB" sz="700" dirty="0">
                <a:solidFill>
                  <a:srgbClr val="53585A"/>
                </a:solidFill>
                <a:latin typeface="Gill Sans MT" panose="020B0502020104020203" pitchFamily="34" charset="0"/>
                <a:ea typeface="MS PGothic" charset="0"/>
              </a:rPr>
              <a:t>vents were classified as renal death if: (1) the patient died; (2) KRT had not been initiated despite being clinically indicated; and (3) there was no other likely cause of death;</a:t>
            </a:r>
            <a:br>
              <a:rPr lang="en-GB" sz="700" baseline="30000" dirty="0">
                <a:solidFill>
                  <a:srgbClr val="53585A"/>
                </a:solidFill>
                <a:latin typeface="Gill Sans MT" panose="020B0502020104020203" pitchFamily="34" charset="0"/>
                <a:ea typeface="MS PGothic" charset="0"/>
              </a:rPr>
            </a:br>
            <a:r>
              <a:rPr lang="en-GB" sz="700" baseline="30000" dirty="0">
                <a:solidFill>
                  <a:srgbClr val="53585A"/>
                </a:solidFill>
                <a:latin typeface="Gill Sans MT" panose="020B0502020104020203" pitchFamily="34" charset="0"/>
                <a:ea typeface="MS PGothic" charset="0"/>
              </a:rPr>
              <a:t>§</a:t>
            </a:r>
            <a:r>
              <a:rPr lang="en-GB" sz="700" dirty="0">
                <a:solidFill>
                  <a:srgbClr val="53585A"/>
                </a:solidFill>
                <a:latin typeface="Gill Sans MT" panose="020B0502020104020203" pitchFamily="34" charset="0"/>
                <a:ea typeface="MS PGothic" charset="0"/>
              </a:rPr>
              <a:t>number of patients with an event over a median of 3.0 years of follow-up;</a:t>
            </a:r>
            <a:r>
              <a:rPr lang="en-US" sz="700" dirty="0">
                <a:solidFill>
                  <a:srgbClr val="53585A"/>
                </a:solidFill>
                <a:latin typeface="Gill Sans MT" panose="020B0502020104020203" pitchFamily="34" charset="0"/>
                <a:ea typeface="MS PGothic" charset="0"/>
                <a:cs typeface="Arial" panose="020B0604020202020204" pitchFamily="34" charset="0"/>
              </a:rPr>
              <a:t> </a:t>
            </a:r>
            <a:r>
              <a:rPr lang="en-GB" sz="700" baseline="30000" dirty="0">
                <a:solidFill>
                  <a:srgbClr val="53585A"/>
                </a:solidFill>
                <a:latin typeface="Gill Sans MT" panose="020B0502020104020203" pitchFamily="34" charset="0"/>
                <a:ea typeface="MS PGothic" charset="0"/>
              </a:rPr>
              <a:t>¶</a:t>
            </a:r>
            <a:r>
              <a:rPr lang="en-US" sz="700" dirty="0">
                <a:solidFill>
                  <a:srgbClr val="53585A"/>
                </a:solidFill>
                <a:latin typeface="Gill Sans MT" panose="020B0502020104020203" pitchFamily="34" charset="0"/>
                <a:ea typeface="MS PGothic" charset="0"/>
                <a:cs typeface="Arial" panose="020B0604020202020204" pitchFamily="34" charset="0"/>
              </a:rPr>
              <a:t>analyses for </a:t>
            </a:r>
            <a:r>
              <a:rPr lang="en-US" sz="700" i="1" dirty="0">
                <a:solidFill>
                  <a:srgbClr val="53585A"/>
                </a:solidFill>
                <a:latin typeface="Gill Sans MT" panose="020B0502020104020203" pitchFamily="34" charset="0"/>
                <a:ea typeface="MS PGothic" charset="0"/>
                <a:cs typeface="Arial" panose="020B0604020202020204" pitchFamily="34" charset="0"/>
              </a:rPr>
              <a:t>p</a:t>
            </a:r>
            <a:r>
              <a:rPr lang="en-US" sz="700" dirty="0">
                <a:solidFill>
                  <a:srgbClr val="53585A"/>
                </a:solidFill>
                <a:latin typeface="Gill Sans MT" panose="020B0502020104020203" pitchFamily="34" charset="0"/>
                <a:ea typeface="MS PGothic" charset="0"/>
                <a:cs typeface="Arial" panose="020B0604020202020204" pitchFamily="34" charset="0"/>
              </a:rPr>
              <a:t>-values not prespecified</a:t>
            </a:r>
            <a:endParaRPr lang="en-GB" sz="700" dirty="0">
              <a:solidFill>
                <a:srgbClr val="53585A"/>
              </a:solidFill>
              <a:latin typeface="Gill Sans MT" panose="020B0502020104020203" pitchFamily="34" charset="0"/>
              <a:ea typeface="MS PGothic" charset="0"/>
            </a:endParaRPr>
          </a:p>
          <a:p>
            <a:pPr defTabSz="685732">
              <a:defRPr/>
            </a:pPr>
            <a:r>
              <a:rPr lang="en-GB" sz="700" dirty="0" err="1">
                <a:solidFill>
                  <a:srgbClr val="53585A"/>
                </a:solidFill>
                <a:latin typeface="Gill Sans MT" panose="020B0502020104020203" pitchFamily="34" charset="0"/>
                <a:ea typeface="MS PGothic" charset="0"/>
                <a:cs typeface="Arial" panose="020B0604020202020204" pitchFamily="34" charset="0"/>
              </a:rPr>
              <a:t>Filippatos</a:t>
            </a:r>
            <a:r>
              <a:rPr lang="en-GB" sz="700" dirty="0">
                <a:solidFill>
                  <a:srgbClr val="53585A"/>
                </a:solidFill>
                <a:latin typeface="Gill Sans MT" panose="020B0502020104020203" pitchFamily="34" charset="0"/>
                <a:ea typeface="MS PGothic" charset="0"/>
                <a:cs typeface="Arial" panose="020B0604020202020204" pitchFamily="34" charset="0"/>
              </a:rPr>
              <a:t> G, </a:t>
            </a:r>
            <a:r>
              <a:rPr lang="en-GB" sz="700" i="1" dirty="0">
                <a:solidFill>
                  <a:srgbClr val="53585A"/>
                </a:solidFill>
                <a:latin typeface="Gill Sans MT" panose="020B0502020104020203" pitchFamily="34" charset="0"/>
                <a:ea typeface="MS PGothic" charset="0"/>
                <a:cs typeface="Arial" panose="020B0604020202020204" pitchFamily="34" charset="0"/>
              </a:rPr>
              <a:t>et al. ESC</a:t>
            </a:r>
            <a:r>
              <a:rPr lang="en-GB" sz="700" dirty="0">
                <a:solidFill>
                  <a:srgbClr val="53585A"/>
                </a:solidFill>
                <a:latin typeface="Gill Sans MT" panose="020B0502020104020203" pitchFamily="34" charset="0"/>
                <a:ea typeface="MS PGothic" charset="0"/>
                <a:cs typeface="Arial" panose="020B0604020202020204" pitchFamily="34" charset="0"/>
              </a:rPr>
              <a:t> 2021; abstract 7161</a:t>
            </a:r>
          </a:p>
        </p:txBody>
      </p:sp>
      <p:grpSp>
        <p:nvGrpSpPr>
          <p:cNvPr id="3" name="Group 2">
            <a:extLst>
              <a:ext uri="{FF2B5EF4-FFF2-40B4-BE49-F238E27FC236}">
                <a16:creationId xmlns:a16="http://schemas.microsoft.com/office/drawing/2014/main" id="{20217A7E-33AE-4DD7-BE39-C0820672E363}"/>
              </a:ext>
            </a:extLst>
          </p:cNvPr>
          <p:cNvGrpSpPr/>
          <p:nvPr/>
        </p:nvGrpSpPr>
        <p:grpSpPr>
          <a:xfrm>
            <a:off x="6779797" y="4373148"/>
            <a:ext cx="1670093" cy="177340"/>
            <a:chOff x="9028275" y="5891098"/>
            <a:chExt cx="2227080" cy="236484"/>
          </a:xfrm>
        </p:grpSpPr>
        <p:sp>
          <p:nvSpPr>
            <p:cNvPr id="24" name="TextBox 23">
              <a:extLst>
                <a:ext uri="{FF2B5EF4-FFF2-40B4-BE49-F238E27FC236}">
                  <a16:creationId xmlns:a16="http://schemas.microsoft.com/office/drawing/2014/main" id="{DCCEF96E-CB4D-43F2-BD14-E4D315BEBF6C}"/>
                </a:ext>
              </a:extLst>
            </p:cNvPr>
            <p:cNvSpPr txBox="1"/>
            <p:nvPr/>
          </p:nvSpPr>
          <p:spPr>
            <a:xfrm>
              <a:off x="9028275" y="5896731"/>
              <a:ext cx="1255611" cy="230851"/>
            </a:xfrm>
            <a:prstGeom prst="rect">
              <a:avLst/>
            </a:prstGeom>
          </p:spPr>
          <p:txBody>
            <a:bodyPr vert="horz" wrap="none" lIns="68571" tIns="34286" rIns="68571" bIns="34286" rtlCol="0">
              <a:spAutoFit/>
            </a:bodyPr>
            <a:lstStyle/>
            <a:p>
              <a:pPr algn="r" defTabSz="457143" eaLnBrk="0" fontAlgn="base" hangingPunct="0">
                <a:spcBef>
                  <a:spcPts val="450"/>
                </a:spcBef>
                <a:spcAft>
                  <a:spcPct val="0"/>
                </a:spcAft>
                <a:defRPr/>
              </a:pPr>
              <a:r>
                <a:rPr lang="en-GB" sz="675" b="1">
                  <a:solidFill>
                    <a:srgbClr val="53585A"/>
                  </a:solidFill>
                  <a:latin typeface="Gill Sans MT" panose="020B0502020104020203" pitchFamily="34" charset="0"/>
                  <a:ea typeface="MS PGothic" charset="0"/>
                </a:rPr>
                <a:t>Favours finerenone</a:t>
              </a:r>
              <a:endParaRPr lang="en-US" sz="675" b="1">
                <a:solidFill>
                  <a:srgbClr val="53585A"/>
                </a:solidFill>
                <a:latin typeface="Gill Sans MT" panose="020B0502020104020203" pitchFamily="34" charset="0"/>
                <a:ea typeface="MS PGothic" charset="0"/>
              </a:endParaRPr>
            </a:p>
          </p:txBody>
        </p:sp>
        <p:sp>
          <p:nvSpPr>
            <p:cNvPr id="25" name="TextBox 24">
              <a:extLst>
                <a:ext uri="{FF2B5EF4-FFF2-40B4-BE49-F238E27FC236}">
                  <a16:creationId xmlns:a16="http://schemas.microsoft.com/office/drawing/2014/main" id="{F83AA1F3-7A9B-4D42-BF7D-7DA13AFA7529}"/>
                </a:ext>
              </a:extLst>
            </p:cNvPr>
            <p:cNvSpPr txBox="1"/>
            <p:nvPr/>
          </p:nvSpPr>
          <p:spPr>
            <a:xfrm>
              <a:off x="10153652" y="5891098"/>
              <a:ext cx="1101703" cy="230851"/>
            </a:xfrm>
            <a:prstGeom prst="rect">
              <a:avLst/>
            </a:prstGeom>
          </p:spPr>
          <p:txBody>
            <a:bodyPr vert="horz" wrap="none" lIns="68571" tIns="34286" rIns="68571" bIns="34286" rtlCol="0">
              <a:spAutoFit/>
            </a:bodyPr>
            <a:lstStyle/>
            <a:p>
              <a:pPr defTabSz="457143" eaLnBrk="0" fontAlgn="base" hangingPunct="0">
                <a:spcBef>
                  <a:spcPts val="450"/>
                </a:spcBef>
                <a:spcAft>
                  <a:spcPct val="0"/>
                </a:spcAft>
                <a:defRPr/>
              </a:pPr>
              <a:r>
                <a:rPr lang="en-GB" sz="675" b="1">
                  <a:solidFill>
                    <a:srgbClr val="53585A"/>
                  </a:solidFill>
                  <a:latin typeface="Gill Sans MT" panose="020B0502020104020203" pitchFamily="34" charset="0"/>
                  <a:ea typeface="MS PGothic" charset="0"/>
                </a:rPr>
                <a:t>Favours placebo</a:t>
              </a:r>
              <a:endParaRPr lang="en-US" sz="675" b="1">
                <a:solidFill>
                  <a:srgbClr val="53585A"/>
                </a:solidFill>
                <a:latin typeface="Gill Sans MT" panose="020B0502020104020203" pitchFamily="34" charset="0"/>
                <a:ea typeface="MS PGothic" charset="0"/>
              </a:endParaRPr>
            </a:p>
          </p:txBody>
        </p:sp>
        <p:cxnSp>
          <p:nvCxnSpPr>
            <p:cNvPr id="26" name="Straight Arrow Connector 25">
              <a:extLst>
                <a:ext uri="{FF2B5EF4-FFF2-40B4-BE49-F238E27FC236}">
                  <a16:creationId xmlns:a16="http://schemas.microsoft.com/office/drawing/2014/main" id="{F84433FE-C441-46D6-8714-B499340C352B}"/>
                </a:ext>
              </a:extLst>
            </p:cNvPr>
            <p:cNvCxnSpPr>
              <a:cxnSpLocks/>
            </p:cNvCxnSpPr>
            <p:nvPr/>
          </p:nvCxnSpPr>
          <p:spPr>
            <a:xfrm>
              <a:off x="10245991" y="5911539"/>
              <a:ext cx="3740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EC2089-17DB-4F34-8EDD-147C3E6DFCB6}"/>
                </a:ext>
              </a:extLst>
            </p:cNvPr>
            <p:cNvCxnSpPr>
              <a:cxnSpLocks/>
            </p:cNvCxnSpPr>
            <p:nvPr/>
          </p:nvCxnSpPr>
          <p:spPr>
            <a:xfrm flipH="1">
              <a:off x="9319200" y="5911539"/>
              <a:ext cx="8694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8" name="Rectangle 359">
            <a:extLst>
              <a:ext uri="{FF2B5EF4-FFF2-40B4-BE49-F238E27FC236}">
                <a16:creationId xmlns:a16="http://schemas.microsoft.com/office/drawing/2014/main" id="{1144F28E-37B1-4B1F-B2A0-B64FD9A41807}"/>
              </a:ext>
            </a:extLst>
          </p:cNvPr>
          <p:cNvSpPr>
            <a:spLocks noChangeArrowheads="1"/>
          </p:cNvSpPr>
          <p:nvPr/>
        </p:nvSpPr>
        <p:spPr bwMode="auto">
          <a:xfrm>
            <a:off x="1689928" y="4043509"/>
            <a:ext cx="1356141" cy="12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685732" eaLnBrk="0" fontAlgn="base" hangingPunct="0">
              <a:spcBef>
                <a:spcPct val="0"/>
              </a:spcBef>
              <a:spcAft>
                <a:spcPct val="0"/>
              </a:spcAft>
              <a:defRPr/>
            </a:pPr>
            <a:r>
              <a:rPr lang="en-US" altLang="en-US" sz="788" b="1">
                <a:solidFill>
                  <a:srgbClr val="53585A"/>
                </a:solidFill>
                <a:latin typeface="Gill Sans MT" panose="020B0502020104020203" pitchFamily="34" charset="0"/>
                <a:ea typeface="MS PGothic" charset="0"/>
              </a:rPr>
              <a:t>Time to first event (months)</a:t>
            </a:r>
            <a:endParaRPr lang="en-US" altLang="en-US" sz="788">
              <a:solidFill>
                <a:srgbClr val="53585A"/>
              </a:solidFill>
              <a:latin typeface="Gill Sans MT" panose="020B0502020104020203" pitchFamily="34" charset="0"/>
              <a:ea typeface="MS PGothic" charset="0"/>
            </a:endParaRPr>
          </a:p>
        </p:txBody>
      </p:sp>
      <p:pic>
        <p:nvPicPr>
          <p:cNvPr id="101" name="Graphic 100" descr="Information">
            <a:extLst>
              <a:ext uri="{FF2B5EF4-FFF2-40B4-BE49-F238E27FC236}">
                <a16:creationId xmlns:a16="http://schemas.microsoft.com/office/drawing/2014/main" id="{E44FCF45-9BC7-41D4-B6FC-E84BDD87D18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85450" y="4796498"/>
            <a:ext cx="286205" cy="286205"/>
          </a:xfrm>
          <a:prstGeom prst="rect">
            <a:avLst/>
          </a:prstGeom>
        </p:spPr>
      </p:pic>
      <p:sp>
        <p:nvSpPr>
          <p:cNvPr id="172" name="Table label">
            <a:extLst>
              <a:ext uri="{FF2B5EF4-FFF2-40B4-BE49-F238E27FC236}">
                <a16:creationId xmlns:a16="http://schemas.microsoft.com/office/drawing/2014/main" id="{A1DBB3E5-26C1-4FE3-BC98-BAD059B3DEAE}"/>
              </a:ext>
            </a:extLst>
          </p:cNvPr>
          <p:cNvSpPr>
            <a:spLocks noChangeArrowheads="1"/>
          </p:cNvSpPr>
          <p:nvPr/>
        </p:nvSpPr>
        <p:spPr bwMode="auto">
          <a:xfrm>
            <a:off x="257169" y="4103892"/>
            <a:ext cx="493726" cy="12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r" defTabSz="685732">
              <a:defRPr/>
            </a:pPr>
            <a:r>
              <a:rPr lang="en-US" altLang="en-US" sz="788" b="1">
                <a:solidFill>
                  <a:srgbClr val="53585A"/>
                </a:solidFill>
                <a:latin typeface="Gill Sans MT" panose="020B0502020104020203" pitchFamily="34" charset="0"/>
                <a:cs typeface="+mn-cs"/>
              </a:rPr>
              <a:t>No. at risk</a:t>
            </a:r>
            <a:endParaRPr lang="en-US" altLang="en-US" sz="788">
              <a:solidFill>
                <a:srgbClr val="53585A"/>
              </a:solidFill>
              <a:latin typeface="Gill Sans MT" panose="020B0502020104020203" pitchFamily="34" charset="0"/>
              <a:cs typeface="+mn-cs"/>
            </a:endParaRPr>
          </a:p>
        </p:txBody>
      </p:sp>
      <p:sp>
        <p:nvSpPr>
          <p:cNvPr id="173" name="Rectangle 172">
            <a:extLst>
              <a:ext uri="{FF2B5EF4-FFF2-40B4-BE49-F238E27FC236}">
                <a16:creationId xmlns:a16="http://schemas.microsoft.com/office/drawing/2014/main" id="{0EE8F21C-29A7-4517-A290-8FF20CD67187}"/>
              </a:ext>
            </a:extLst>
          </p:cNvPr>
          <p:cNvSpPr>
            <a:spLocks noChangeArrowheads="1"/>
          </p:cNvSpPr>
          <p:nvPr/>
        </p:nvSpPr>
        <p:spPr bwMode="auto">
          <a:xfrm>
            <a:off x="231521" y="4229293"/>
            <a:ext cx="51937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r" defTabSz="685732">
              <a:defRPr/>
            </a:pPr>
            <a:r>
              <a:rPr lang="en-US" altLang="en-US" sz="750" b="1">
                <a:solidFill>
                  <a:srgbClr val="0091DF"/>
                </a:solidFill>
                <a:latin typeface="Gill Sans MT" panose="020B0502020104020203" pitchFamily="34" charset="0"/>
                <a:cs typeface="+mn-cs"/>
              </a:rPr>
              <a:t>Finerenone</a:t>
            </a:r>
          </a:p>
        </p:txBody>
      </p:sp>
      <p:sp>
        <p:nvSpPr>
          <p:cNvPr id="174" name="Rectangle 173">
            <a:extLst>
              <a:ext uri="{FF2B5EF4-FFF2-40B4-BE49-F238E27FC236}">
                <a16:creationId xmlns:a16="http://schemas.microsoft.com/office/drawing/2014/main" id="{5723AF4B-5C04-4029-931B-1CFF14A76ABA}"/>
              </a:ext>
            </a:extLst>
          </p:cNvPr>
          <p:cNvSpPr>
            <a:spLocks noChangeArrowheads="1"/>
          </p:cNvSpPr>
          <p:nvPr/>
        </p:nvSpPr>
        <p:spPr bwMode="auto">
          <a:xfrm>
            <a:off x="396629" y="4354151"/>
            <a:ext cx="35426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r" defTabSz="685732">
              <a:defRPr/>
            </a:pPr>
            <a:r>
              <a:rPr lang="en-US" altLang="en-US" sz="750" b="1">
                <a:solidFill>
                  <a:srgbClr val="53585A"/>
                </a:solidFill>
                <a:latin typeface="Gill Sans MT" panose="020B0502020104020203" pitchFamily="34" charset="0"/>
                <a:cs typeface="+mn-cs"/>
              </a:rPr>
              <a:t>Placebo</a:t>
            </a:r>
          </a:p>
        </p:txBody>
      </p:sp>
      <p:sp>
        <p:nvSpPr>
          <p:cNvPr id="205" name="Rectangle 204">
            <a:extLst>
              <a:ext uri="{FF2B5EF4-FFF2-40B4-BE49-F238E27FC236}">
                <a16:creationId xmlns:a16="http://schemas.microsoft.com/office/drawing/2014/main" id="{98BE4E78-3C1E-4791-962B-B8ECB1F92E3A}"/>
              </a:ext>
            </a:extLst>
          </p:cNvPr>
          <p:cNvSpPr>
            <a:spLocks noChangeArrowheads="1"/>
          </p:cNvSpPr>
          <p:nvPr/>
        </p:nvSpPr>
        <p:spPr bwMode="auto">
          <a:xfrm>
            <a:off x="806948"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6519</a:t>
            </a:r>
            <a:endParaRPr lang="en-US" altLang="en-US" sz="750">
              <a:solidFill>
                <a:srgbClr val="0091DF"/>
              </a:solidFill>
              <a:highlight>
                <a:srgbClr val="FFFF00"/>
              </a:highlight>
              <a:latin typeface="Gill Sans MT" panose="020B0502020104020203" pitchFamily="34" charset="0"/>
              <a:cs typeface="+mn-cs"/>
            </a:endParaRPr>
          </a:p>
        </p:txBody>
      </p:sp>
      <p:sp>
        <p:nvSpPr>
          <p:cNvPr id="206" name="Rectangle 205">
            <a:extLst>
              <a:ext uri="{FF2B5EF4-FFF2-40B4-BE49-F238E27FC236}">
                <a16:creationId xmlns:a16="http://schemas.microsoft.com/office/drawing/2014/main" id="{97B6B239-0883-4582-968A-E3CD3C8A165F}"/>
              </a:ext>
            </a:extLst>
          </p:cNvPr>
          <p:cNvSpPr>
            <a:spLocks noChangeArrowheads="1"/>
          </p:cNvSpPr>
          <p:nvPr/>
        </p:nvSpPr>
        <p:spPr bwMode="auto">
          <a:xfrm>
            <a:off x="806948"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6507</a:t>
            </a:r>
            <a:endParaRPr lang="en-US" altLang="en-US" sz="750">
              <a:solidFill>
                <a:srgbClr val="53585A"/>
              </a:solidFill>
              <a:highlight>
                <a:srgbClr val="FFFF00"/>
              </a:highlight>
              <a:latin typeface="Gill Sans MT" panose="020B0502020104020203" pitchFamily="34" charset="0"/>
              <a:cs typeface="+mn-cs"/>
            </a:endParaRPr>
          </a:p>
        </p:txBody>
      </p:sp>
      <p:sp>
        <p:nvSpPr>
          <p:cNvPr id="208" name="Rectangle 207">
            <a:extLst>
              <a:ext uri="{FF2B5EF4-FFF2-40B4-BE49-F238E27FC236}">
                <a16:creationId xmlns:a16="http://schemas.microsoft.com/office/drawing/2014/main" id="{C238484E-CDAD-42F7-B051-7B7BF545AD47}"/>
              </a:ext>
            </a:extLst>
          </p:cNvPr>
          <p:cNvSpPr>
            <a:spLocks noChangeArrowheads="1"/>
          </p:cNvSpPr>
          <p:nvPr/>
        </p:nvSpPr>
        <p:spPr bwMode="auto">
          <a:xfrm>
            <a:off x="1157051"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6291</a:t>
            </a:r>
            <a:endParaRPr lang="en-US" altLang="en-US" sz="750">
              <a:solidFill>
                <a:srgbClr val="0091DF"/>
              </a:solidFill>
              <a:highlight>
                <a:srgbClr val="FFFF00"/>
              </a:highlight>
              <a:latin typeface="Gill Sans MT" panose="020B0502020104020203" pitchFamily="34" charset="0"/>
              <a:cs typeface="+mn-cs"/>
            </a:endParaRPr>
          </a:p>
        </p:txBody>
      </p:sp>
      <p:sp>
        <p:nvSpPr>
          <p:cNvPr id="209" name="Rectangle 208">
            <a:extLst>
              <a:ext uri="{FF2B5EF4-FFF2-40B4-BE49-F238E27FC236}">
                <a16:creationId xmlns:a16="http://schemas.microsoft.com/office/drawing/2014/main" id="{AE22FCC8-8BBA-4882-BC3E-DF571768A6A4}"/>
              </a:ext>
            </a:extLst>
          </p:cNvPr>
          <p:cNvSpPr>
            <a:spLocks noChangeArrowheads="1"/>
          </p:cNvSpPr>
          <p:nvPr/>
        </p:nvSpPr>
        <p:spPr bwMode="auto">
          <a:xfrm>
            <a:off x="1157051"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6292</a:t>
            </a:r>
            <a:endParaRPr lang="en-US" altLang="en-US" sz="750">
              <a:solidFill>
                <a:srgbClr val="53585A"/>
              </a:solidFill>
              <a:highlight>
                <a:srgbClr val="FFFF00"/>
              </a:highlight>
              <a:latin typeface="Gill Sans MT" panose="020B0502020104020203" pitchFamily="34" charset="0"/>
              <a:cs typeface="+mn-cs"/>
            </a:endParaRPr>
          </a:p>
        </p:txBody>
      </p:sp>
      <p:sp>
        <p:nvSpPr>
          <p:cNvPr id="215" name="Rectangle 214">
            <a:extLst>
              <a:ext uri="{FF2B5EF4-FFF2-40B4-BE49-F238E27FC236}">
                <a16:creationId xmlns:a16="http://schemas.microsoft.com/office/drawing/2014/main" id="{301EC9A6-EE27-4750-BE4C-4519854E7BEB}"/>
              </a:ext>
            </a:extLst>
          </p:cNvPr>
          <p:cNvSpPr>
            <a:spLocks noChangeArrowheads="1"/>
          </p:cNvSpPr>
          <p:nvPr/>
        </p:nvSpPr>
        <p:spPr bwMode="auto">
          <a:xfrm>
            <a:off x="1507152"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6107</a:t>
            </a:r>
            <a:endParaRPr lang="en-US" altLang="en-US" sz="750">
              <a:solidFill>
                <a:srgbClr val="0091DF"/>
              </a:solidFill>
              <a:highlight>
                <a:srgbClr val="FFFF00"/>
              </a:highlight>
              <a:latin typeface="Gill Sans MT" panose="020B0502020104020203" pitchFamily="34" charset="0"/>
              <a:cs typeface="+mn-cs"/>
            </a:endParaRPr>
          </a:p>
        </p:txBody>
      </p:sp>
      <p:sp>
        <p:nvSpPr>
          <p:cNvPr id="216" name="Rectangle 215">
            <a:extLst>
              <a:ext uri="{FF2B5EF4-FFF2-40B4-BE49-F238E27FC236}">
                <a16:creationId xmlns:a16="http://schemas.microsoft.com/office/drawing/2014/main" id="{4941233A-50FC-4DDE-B8E3-CB76CC71A20A}"/>
              </a:ext>
            </a:extLst>
          </p:cNvPr>
          <p:cNvSpPr>
            <a:spLocks noChangeArrowheads="1"/>
          </p:cNvSpPr>
          <p:nvPr/>
        </p:nvSpPr>
        <p:spPr bwMode="auto">
          <a:xfrm>
            <a:off x="1507152"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6071</a:t>
            </a:r>
            <a:endParaRPr lang="en-US" altLang="en-US" sz="750">
              <a:solidFill>
                <a:srgbClr val="53585A"/>
              </a:solidFill>
              <a:highlight>
                <a:srgbClr val="FFFF00"/>
              </a:highlight>
              <a:latin typeface="Gill Sans MT" panose="020B0502020104020203" pitchFamily="34" charset="0"/>
              <a:cs typeface="+mn-cs"/>
            </a:endParaRPr>
          </a:p>
        </p:txBody>
      </p:sp>
      <p:sp>
        <p:nvSpPr>
          <p:cNvPr id="217" name="Rectangle 216">
            <a:extLst>
              <a:ext uri="{FF2B5EF4-FFF2-40B4-BE49-F238E27FC236}">
                <a16:creationId xmlns:a16="http://schemas.microsoft.com/office/drawing/2014/main" id="{8B244353-348B-493C-9192-4616C5D5DF4F}"/>
              </a:ext>
            </a:extLst>
          </p:cNvPr>
          <p:cNvSpPr>
            <a:spLocks noChangeArrowheads="1"/>
          </p:cNvSpPr>
          <p:nvPr/>
        </p:nvSpPr>
        <p:spPr bwMode="auto">
          <a:xfrm>
            <a:off x="1857254"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5848</a:t>
            </a:r>
            <a:endParaRPr lang="en-US" altLang="en-US" sz="750">
              <a:solidFill>
                <a:srgbClr val="0091DF"/>
              </a:solidFill>
              <a:highlight>
                <a:srgbClr val="FFFF00"/>
              </a:highlight>
              <a:latin typeface="Gill Sans MT" panose="020B0502020104020203" pitchFamily="34" charset="0"/>
              <a:cs typeface="+mn-cs"/>
            </a:endParaRPr>
          </a:p>
        </p:txBody>
      </p:sp>
      <p:sp>
        <p:nvSpPr>
          <p:cNvPr id="218" name="Rectangle 217">
            <a:extLst>
              <a:ext uri="{FF2B5EF4-FFF2-40B4-BE49-F238E27FC236}">
                <a16:creationId xmlns:a16="http://schemas.microsoft.com/office/drawing/2014/main" id="{34C2FFFE-2E5F-4A8E-A036-A7BE307ECB1D}"/>
              </a:ext>
            </a:extLst>
          </p:cNvPr>
          <p:cNvSpPr>
            <a:spLocks noChangeArrowheads="1"/>
          </p:cNvSpPr>
          <p:nvPr/>
        </p:nvSpPr>
        <p:spPr bwMode="auto">
          <a:xfrm>
            <a:off x="1857254"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5815</a:t>
            </a:r>
            <a:endParaRPr lang="en-US" altLang="en-US" sz="750">
              <a:solidFill>
                <a:srgbClr val="53585A"/>
              </a:solidFill>
              <a:highlight>
                <a:srgbClr val="FFFF00"/>
              </a:highlight>
              <a:latin typeface="Gill Sans MT" panose="020B0502020104020203" pitchFamily="34" charset="0"/>
              <a:cs typeface="+mn-cs"/>
            </a:endParaRPr>
          </a:p>
        </p:txBody>
      </p:sp>
      <p:sp>
        <p:nvSpPr>
          <p:cNvPr id="219" name="Rectangle 218">
            <a:extLst>
              <a:ext uri="{FF2B5EF4-FFF2-40B4-BE49-F238E27FC236}">
                <a16:creationId xmlns:a16="http://schemas.microsoft.com/office/drawing/2014/main" id="{35BD3479-9F7C-4804-93E5-BD148FDC4C49}"/>
              </a:ext>
            </a:extLst>
          </p:cNvPr>
          <p:cNvSpPr>
            <a:spLocks noChangeArrowheads="1"/>
          </p:cNvSpPr>
          <p:nvPr/>
        </p:nvSpPr>
        <p:spPr bwMode="auto">
          <a:xfrm>
            <a:off x="2207355"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5027</a:t>
            </a:r>
            <a:endParaRPr lang="en-US" altLang="en-US" sz="750">
              <a:solidFill>
                <a:srgbClr val="0091DF"/>
              </a:solidFill>
              <a:highlight>
                <a:srgbClr val="FFFF00"/>
              </a:highlight>
              <a:latin typeface="Gill Sans MT" panose="020B0502020104020203" pitchFamily="34" charset="0"/>
              <a:cs typeface="+mn-cs"/>
            </a:endParaRPr>
          </a:p>
        </p:txBody>
      </p:sp>
      <p:sp>
        <p:nvSpPr>
          <p:cNvPr id="220" name="Rectangle 219">
            <a:extLst>
              <a:ext uri="{FF2B5EF4-FFF2-40B4-BE49-F238E27FC236}">
                <a16:creationId xmlns:a16="http://schemas.microsoft.com/office/drawing/2014/main" id="{A898051F-816E-4B0F-A59A-2B0A3DE5A732}"/>
              </a:ext>
            </a:extLst>
          </p:cNvPr>
          <p:cNvSpPr>
            <a:spLocks noChangeArrowheads="1"/>
          </p:cNvSpPr>
          <p:nvPr/>
        </p:nvSpPr>
        <p:spPr bwMode="auto">
          <a:xfrm>
            <a:off x="2207355"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4949</a:t>
            </a:r>
            <a:endParaRPr lang="en-US" altLang="en-US" sz="750">
              <a:solidFill>
                <a:srgbClr val="53585A"/>
              </a:solidFill>
              <a:highlight>
                <a:srgbClr val="FFFF00"/>
              </a:highlight>
              <a:latin typeface="Gill Sans MT" panose="020B0502020104020203" pitchFamily="34" charset="0"/>
              <a:cs typeface="+mn-cs"/>
            </a:endParaRPr>
          </a:p>
        </p:txBody>
      </p:sp>
      <p:sp>
        <p:nvSpPr>
          <p:cNvPr id="221" name="Rectangle 220">
            <a:extLst>
              <a:ext uri="{FF2B5EF4-FFF2-40B4-BE49-F238E27FC236}">
                <a16:creationId xmlns:a16="http://schemas.microsoft.com/office/drawing/2014/main" id="{5BDAB191-E425-46C8-BA50-25E11D52A9C4}"/>
              </a:ext>
            </a:extLst>
          </p:cNvPr>
          <p:cNvSpPr>
            <a:spLocks noChangeArrowheads="1"/>
          </p:cNvSpPr>
          <p:nvPr/>
        </p:nvSpPr>
        <p:spPr bwMode="auto">
          <a:xfrm>
            <a:off x="2557458"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3973</a:t>
            </a:r>
            <a:endParaRPr lang="en-US" altLang="en-US" sz="750">
              <a:solidFill>
                <a:srgbClr val="0091DF"/>
              </a:solidFill>
              <a:highlight>
                <a:srgbClr val="FFFF00"/>
              </a:highlight>
              <a:latin typeface="Gill Sans MT" panose="020B0502020104020203" pitchFamily="34" charset="0"/>
              <a:cs typeface="+mn-cs"/>
            </a:endParaRPr>
          </a:p>
        </p:txBody>
      </p:sp>
      <p:sp>
        <p:nvSpPr>
          <p:cNvPr id="222" name="Rectangle 221">
            <a:extLst>
              <a:ext uri="{FF2B5EF4-FFF2-40B4-BE49-F238E27FC236}">
                <a16:creationId xmlns:a16="http://schemas.microsoft.com/office/drawing/2014/main" id="{E2671AC6-CEE6-4C90-8958-8BD4F1AC8F8A}"/>
              </a:ext>
            </a:extLst>
          </p:cNvPr>
          <p:cNvSpPr>
            <a:spLocks noChangeArrowheads="1"/>
          </p:cNvSpPr>
          <p:nvPr/>
        </p:nvSpPr>
        <p:spPr bwMode="auto">
          <a:xfrm>
            <a:off x="2557458"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3932</a:t>
            </a:r>
            <a:endParaRPr lang="en-US" altLang="en-US" sz="750">
              <a:solidFill>
                <a:srgbClr val="53585A"/>
              </a:solidFill>
              <a:highlight>
                <a:srgbClr val="FFFF00"/>
              </a:highlight>
              <a:latin typeface="Gill Sans MT" panose="020B0502020104020203" pitchFamily="34" charset="0"/>
              <a:cs typeface="+mn-cs"/>
            </a:endParaRPr>
          </a:p>
        </p:txBody>
      </p:sp>
      <p:sp>
        <p:nvSpPr>
          <p:cNvPr id="223" name="Rectangle 222">
            <a:extLst>
              <a:ext uri="{FF2B5EF4-FFF2-40B4-BE49-F238E27FC236}">
                <a16:creationId xmlns:a16="http://schemas.microsoft.com/office/drawing/2014/main" id="{1B1776F7-CC9F-4C70-9507-62CCB5BE6022}"/>
              </a:ext>
            </a:extLst>
          </p:cNvPr>
          <p:cNvSpPr>
            <a:spLocks noChangeArrowheads="1"/>
          </p:cNvSpPr>
          <p:nvPr/>
        </p:nvSpPr>
        <p:spPr bwMode="auto">
          <a:xfrm>
            <a:off x="2907560"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2815</a:t>
            </a:r>
            <a:endParaRPr lang="en-US" altLang="en-US" sz="750">
              <a:solidFill>
                <a:srgbClr val="0091DF"/>
              </a:solidFill>
              <a:highlight>
                <a:srgbClr val="FFFF00"/>
              </a:highlight>
              <a:latin typeface="Gill Sans MT" panose="020B0502020104020203" pitchFamily="34" charset="0"/>
              <a:cs typeface="+mn-cs"/>
            </a:endParaRPr>
          </a:p>
        </p:txBody>
      </p:sp>
      <p:sp>
        <p:nvSpPr>
          <p:cNvPr id="224" name="Rectangle 223">
            <a:extLst>
              <a:ext uri="{FF2B5EF4-FFF2-40B4-BE49-F238E27FC236}">
                <a16:creationId xmlns:a16="http://schemas.microsoft.com/office/drawing/2014/main" id="{0FF1AA11-452F-4263-88B2-2BD9C76230C3}"/>
              </a:ext>
            </a:extLst>
          </p:cNvPr>
          <p:cNvSpPr>
            <a:spLocks noChangeArrowheads="1"/>
          </p:cNvSpPr>
          <p:nvPr/>
        </p:nvSpPr>
        <p:spPr bwMode="auto">
          <a:xfrm>
            <a:off x="2907560"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2798</a:t>
            </a:r>
            <a:endParaRPr lang="en-US" altLang="en-US" sz="750">
              <a:solidFill>
                <a:srgbClr val="53585A"/>
              </a:solidFill>
              <a:highlight>
                <a:srgbClr val="FFFF00"/>
              </a:highlight>
              <a:latin typeface="Gill Sans MT" panose="020B0502020104020203" pitchFamily="34" charset="0"/>
              <a:cs typeface="+mn-cs"/>
            </a:endParaRPr>
          </a:p>
        </p:txBody>
      </p:sp>
      <p:sp>
        <p:nvSpPr>
          <p:cNvPr id="225" name="Rectangle 224">
            <a:extLst>
              <a:ext uri="{FF2B5EF4-FFF2-40B4-BE49-F238E27FC236}">
                <a16:creationId xmlns:a16="http://schemas.microsoft.com/office/drawing/2014/main" id="{FF896C5F-EAB2-4DB4-9F41-29E6478BDBC3}"/>
              </a:ext>
            </a:extLst>
          </p:cNvPr>
          <p:cNvSpPr>
            <a:spLocks noChangeArrowheads="1"/>
          </p:cNvSpPr>
          <p:nvPr/>
        </p:nvSpPr>
        <p:spPr bwMode="auto">
          <a:xfrm>
            <a:off x="3257661"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2024</a:t>
            </a:r>
            <a:endParaRPr lang="en-US" altLang="en-US" sz="750">
              <a:solidFill>
                <a:srgbClr val="0091DF"/>
              </a:solidFill>
              <a:highlight>
                <a:srgbClr val="FFFF00"/>
              </a:highlight>
              <a:latin typeface="Gill Sans MT" panose="020B0502020104020203" pitchFamily="34" charset="0"/>
              <a:cs typeface="+mn-cs"/>
            </a:endParaRPr>
          </a:p>
        </p:txBody>
      </p:sp>
      <p:sp>
        <p:nvSpPr>
          <p:cNvPr id="226" name="Rectangle 225">
            <a:extLst>
              <a:ext uri="{FF2B5EF4-FFF2-40B4-BE49-F238E27FC236}">
                <a16:creationId xmlns:a16="http://schemas.microsoft.com/office/drawing/2014/main" id="{DB85DA5D-339F-4F0D-9339-C61A31E01B7F}"/>
              </a:ext>
            </a:extLst>
          </p:cNvPr>
          <p:cNvSpPr>
            <a:spLocks noChangeArrowheads="1"/>
          </p:cNvSpPr>
          <p:nvPr/>
        </p:nvSpPr>
        <p:spPr bwMode="auto">
          <a:xfrm>
            <a:off x="3257661"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1988</a:t>
            </a:r>
            <a:endParaRPr lang="en-US" altLang="en-US" sz="750">
              <a:solidFill>
                <a:srgbClr val="53585A"/>
              </a:solidFill>
              <a:highlight>
                <a:srgbClr val="FFFF00"/>
              </a:highlight>
              <a:latin typeface="Gill Sans MT" panose="020B0502020104020203" pitchFamily="34" charset="0"/>
              <a:cs typeface="+mn-cs"/>
            </a:endParaRPr>
          </a:p>
        </p:txBody>
      </p:sp>
      <p:sp>
        <p:nvSpPr>
          <p:cNvPr id="227" name="Rectangle 226">
            <a:extLst>
              <a:ext uri="{FF2B5EF4-FFF2-40B4-BE49-F238E27FC236}">
                <a16:creationId xmlns:a16="http://schemas.microsoft.com/office/drawing/2014/main" id="{94C65438-DCD3-4F7A-A818-8F1CC68A0EF7}"/>
              </a:ext>
            </a:extLst>
          </p:cNvPr>
          <p:cNvSpPr>
            <a:spLocks noChangeArrowheads="1"/>
          </p:cNvSpPr>
          <p:nvPr/>
        </p:nvSpPr>
        <p:spPr bwMode="auto">
          <a:xfrm>
            <a:off x="3607763" y="4229293"/>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0091DF"/>
                </a:solidFill>
                <a:latin typeface="Gill Sans MT" panose="020B0502020104020203" pitchFamily="34" charset="0"/>
                <a:cs typeface="+mn-cs"/>
              </a:rPr>
              <a:t>959</a:t>
            </a:r>
            <a:endParaRPr lang="en-US" altLang="en-US" sz="750">
              <a:solidFill>
                <a:srgbClr val="0091DF"/>
              </a:solidFill>
              <a:highlight>
                <a:srgbClr val="FFFF00"/>
              </a:highlight>
              <a:latin typeface="Gill Sans MT" panose="020B0502020104020203" pitchFamily="34" charset="0"/>
              <a:cs typeface="+mn-cs"/>
            </a:endParaRPr>
          </a:p>
        </p:txBody>
      </p:sp>
      <p:sp>
        <p:nvSpPr>
          <p:cNvPr id="228" name="Rectangle 227">
            <a:extLst>
              <a:ext uri="{FF2B5EF4-FFF2-40B4-BE49-F238E27FC236}">
                <a16:creationId xmlns:a16="http://schemas.microsoft.com/office/drawing/2014/main" id="{0375A907-554D-4B82-ACF7-633808E4B66F}"/>
              </a:ext>
            </a:extLst>
          </p:cNvPr>
          <p:cNvSpPr>
            <a:spLocks noChangeArrowheads="1"/>
          </p:cNvSpPr>
          <p:nvPr/>
        </p:nvSpPr>
        <p:spPr bwMode="auto">
          <a:xfrm>
            <a:off x="3607763" y="4354151"/>
            <a:ext cx="163113" cy="1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algn="ctr" defTabSz="685732">
              <a:defRPr/>
            </a:pPr>
            <a:r>
              <a:rPr lang="en-US" altLang="en-US" sz="750">
                <a:solidFill>
                  <a:srgbClr val="53585A"/>
                </a:solidFill>
                <a:latin typeface="Gill Sans MT" panose="020B0502020104020203" pitchFamily="34" charset="0"/>
                <a:cs typeface="+mn-cs"/>
              </a:rPr>
              <a:t>962</a:t>
            </a:r>
            <a:endParaRPr lang="en-US" altLang="en-US" sz="750">
              <a:solidFill>
                <a:srgbClr val="53585A"/>
              </a:solidFill>
              <a:highlight>
                <a:srgbClr val="FFFF00"/>
              </a:highlight>
              <a:latin typeface="Gill Sans MT" panose="020B0502020104020203" pitchFamily="34" charset="0"/>
              <a:cs typeface="+mn-cs"/>
            </a:endParaRPr>
          </a:p>
        </p:txBody>
      </p:sp>
      <p:pic>
        <p:nvPicPr>
          <p:cNvPr id="4" name="Picture 3">
            <a:extLst>
              <a:ext uri="{FF2B5EF4-FFF2-40B4-BE49-F238E27FC236}">
                <a16:creationId xmlns:a16="http://schemas.microsoft.com/office/drawing/2014/main" id="{9FE5AE13-0E38-4081-9F7A-76B6997A5E53}"/>
              </a:ext>
            </a:extLst>
          </p:cNvPr>
          <p:cNvPicPr>
            <a:picLocks noChangeAspect="1"/>
          </p:cNvPicPr>
          <p:nvPr/>
        </p:nvPicPr>
        <p:blipFill>
          <a:blip r:embed="rId5"/>
          <a:stretch>
            <a:fillRect/>
          </a:stretch>
        </p:blipFill>
        <p:spPr>
          <a:xfrm>
            <a:off x="6994289" y="1430102"/>
            <a:ext cx="1517837" cy="3204832"/>
          </a:xfrm>
          <a:prstGeom prst="rect">
            <a:avLst/>
          </a:prstGeom>
        </p:spPr>
      </p:pic>
      <p:pic>
        <p:nvPicPr>
          <p:cNvPr id="6" name="Picture 5">
            <a:extLst>
              <a:ext uri="{FF2B5EF4-FFF2-40B4-BE49-F238E27FC236}">
                <a16:creationId xmlns:a16="http://schemas.microsoft.com/office/drawing/2014/main" id="{8662A853-FCFC-41C6-B82D-1D7EC7F140EC}"/>
              </a:ext>
            </a:extLst>
          </p:cNvPr>
          <p:cNvPicPr>
            <a:picLocks noChangeAspect="1"/>
          </p:cNvPicPr>
          <p:nvPr/>
        </p:nvPicPr>
        <p:blipFill>
          <a:blip r:embed="rId6"/>
          <a:stretch>
            <a:fillRect/>
          </a:stretch>
        </p:blipFill>
        <p:spPr>
          <a:xfrm>
            <a:off x="401445" y="1575018"/>
            <a:ext cx="3419707" cy="2455058"/>
          </a:xfrm>
          <a:prstGeom prst="rect">
            <a:avLst/>
          </a:prstGeom>
        </p:spPr>
      </p:pic>
      <p:sp>
        <p:nvSpPr>
          <p:cNvPr id="39" name="Rectangle: Rounded Corners 38">
            <a:extLst>
              <a:ext uri="{FF2B5EF4-FFF2-40B4-BE49-F238E27FC236}">
                <a16:creationId xmlns:a16="http://schemas.microsoft.com/office/drawing/2014/main" id="{5992763C-C70D-402A-B6E7-909C432A7EF6}"/>
              </a:ext>
            </a:extLst>
          </p:cNvPr>
          <p:cNvSpPr/>
          <p:nvPr/>
        </p:nvSpPr>
        <p:spPr>
          <a:xfrm>
            <a:off x="2670581" y="1716437"/>
            <a:ext cx="1174161" cy="379544"/>
          </a:xfrm>
          <a:prstGeom prst="round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3" eaLnBrk="0" fontAlgn="base" hangingPunct="0">
              <a:spcBef>
                <a:spcPct val="0"/>
              </a:spcBef>
              <a:spcAft>
                <a:spcPct val="0"/>
              </a:spcAft>
            </a:pPr>
            <a:r>
              <a:rPr lang="en-US" sz="675">
                <a:solidFill>
                  <a:srgbClr val="000000"/>
                </a:solidFill>
                <a:latin typeface="Gill Sans MT" panose="020B0502020104020203" pitchFamily="34" charset="0"/>
              </a:rPr>
              <a:t>ARR after 3 years = 1.7%</a:t>
            </a:r>
          </a:p>
        </p:txBody>
      </p:sp>
    </p:spTree>
    <p:extLst>
      <p:ext uri="{BB962C8B-B14F-4D97-AF65-F5344CB8AC3E}">
        <p14:creationId xmlns:p14="http://schemas.microsoft.com/office/powerpoint/2010/main" val="176267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5239"/>
            <a:ext cx="8229600" cy="546884"/>
          </a:xfrm>
        </p:spPr>
        <p:txBody>
          <a:bodyPr/>
          <a:lstStyle/>
          <a:p>
            <a:pPr marL="0" indent="0">
              <a:buNone/>
            </a:pPr>
            <a:r>
              <a:rPr lang="en-US" sz="2800" dirty="0">
                <a:solidFill>
                  <a:schemeClr val="tx1"/>
                </a:solidFill>
                <a:latin typeface="Gill Sans MT" panose="020B0502020104020203" pitchFamily="34" charset="0"/>
              </a:rPr>
              <a:t>LEARNING OBJECTIVES</a:t>
            </a:r>
          </a:p>
        </p:txBody>
      </p:sp>
      <p:sp>
        <p:nvSpPr>
          <p:cNvPr id="6" name="TextBox 5">
            <a:extLst>
              <a:ext uri="{FF2B5EF4-FFF2-40B4-BE49-F238E27FC236}">
                <a16:creationId xmlns:a16="http://schemas.microsoft.com/office/drawing/2014/main" id="{DC041629-DCA7-C8F8-A9CB-A8A72B8A611B}"/>
              </a:ext>
            </a:extLst>
          </p:cNvPr>
          <p:cNvSpPr txBox="1"/>
          <p:nvPr/>
        </p:nvSpPr>
        <p:spPr>
          <a:xfrm>
            <a:off x="457200" y="1231733"/>
            <a:ext cx="8109284" cy="2554545"/>
          </a:xfrm>
          <a:prstGeom prst="rect">
            <a:avLst/>
          </a:prstGeom>
          <a:noFill/>
        </p:spPr>
        <p:txBody>
          <a:bodyPr wrap="square" rtlCol="0">
            <a:spAutoFit/>
          </a:bodyPr>
          <a:lstStyle/>
          <a:p>
            <a:r>
              <a:rPr lang="en-US" sz="2000" dirty="0">
                <a:latin typeface="Gill Sans MT" panose="020B0502020104020203" pitchFamily="34" charset="0"/>
              </a:rPr>
              <a:t>Participants will be:</a:t>
            </a:r>
          </a:p>
          <a:p>
            <a:pPr marL="342900" indent="-342900">
              <a:buFont typeface="+mj-lt"/>
              <a:buAutoNum type="alphaLcParenR"/>
            </a:pPr>
            <a:r>
              <a:rPr lang="en-US" sz="2000" dirty="0">
                <a:latin typeface="Gill Sans MT" panose="020B0502020104020203" pitchFamily="34" charset="0"/>
              </a:rPr>
              <a:t>updated on the rapidly evolving evidence base supporting use of SGLT2i and GLP-1 RA for cardiorenal risk reduction</a:t>
            </a:r>
          </a:p>
          <a:p>
            <a:pPr marL="342900" indent="-342900">
              <a:buFont typeface="+mj-lt"/>
              <a:buAutoNum type="alphaLcParenR"/>
            </a:pPr>
            <a:r>
              <a:rPr lang="en-US" sz="2000" dirty="0">
                <a:latin typeface="Gill Sans MT" panose="020B0502020104020203" pitchFamily="34" charset="0"/>
              </a:rPr>
              <a:t>able to identify opportunities for use of SGLT2i and GLP-1 RA in patients with heart failure (HF) or chronic kidney disease (CKD) with or without type 2 diabetes</a:t>
            </a:r>
          </a:p>
          <a:p>
            <a:pPr marL="342900" indent="-342900">
              <a:buFont typeface="+mj-lt"/>
              <a:buAutoNum type="alphaLcParenR"/>
            </a:pPr>
            <a:r>
              <a:rPr lang="en-US" sz="2000" dirty="0">
                <a:latin typeface="Gill Sans MT" panose="020B0502020104020203" pitchFamily="34" charset="0"/>
              </a:rPr>
              <a:t>confident in implementing these new classes through understanding safe strategies for implementation and avoidance of side effects</a:t>
            </a:r>
          </a:p>
        </p:txBody>
      </p:sp>
    </p:spTree>
    <p:extLst>
      <p:ext uri="{BB962C8B-B14F-4D97-AF65-F5344CB8AC3E}">
        <p14:creationId xmlns:p14="http://schemas.microsoft.com/office/powerpoint/2010/main" val="3982649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D49FB5-7375-D4C9-3BBC-AD42440399A5}"/>
              </a:ext>
            </a:extLst>
          </p:cNvPr>
          <p:cNvSpPr>
            <a:spLocks noGrp="1"/>
          </p:cNvSpPr>
          <p:nvPr>
            <p:ph idx="1"/>
          </p:nvPr>
        </p:nvSpPr>
        <p:spPr>
          <a:xfrm>
            <a:off x="457200" y="171874"/>
            <a:ext cx="8229600" cy="546884"/>
          </a:xfrm>
        </p:spPr>
        <p:txBody>
          <a:bodyPr/>
          <a:lstStyle/>
          <a:p>
            <a:r>
              <a:rPr lang="en-US" sz="2400" dirty="0"/>
              <a:t>Patients with diabetes and CKD (2022)</a:t>
            </a:r>
          </a:p>
        </p:txBody>
      </p:sp>
      <p:pic>
        <p:nvPicPr>
          <p:cNvPr id="4" name="Picture 3">
            <a:extLst>
              <a:ext uri="{FF2B5EF4-FFF2-40B4-BE49-F238E27FC236}">
                <a16:creationId xmlns:a16="http://schemas.microsoft.com/office/drawing/2014/main" id="{2D407639-6AFD-A549-9C1B-28C7F3620EA9}"/>
              </a:ext>
            </a:extLst>
          </p:cNvPr>
          <p:cNvPicPr>
            <a:picLocks noChangeAspect="1"/>
          </p:cNvPicPr>
          <p:nvPr/>
        </p:nvPicPr>
        <p:blipFill>
          <a:blip r:embed="rId2"/>
          <a:stretch>
            <a:fillRect/>
          </a:stretch>
        </p:blipFill>
        <p:spPr>
          <a:xfrm>
            <a:off x="2562955" y="803791"/>
            <a:ext cx="4018089" cy="3535918"/>
          </a:xfrm>
          <a:prstGeom prst="rect">
            <a:avLst/>
          </a:prstGeom>
        </p:spPr>
      </p:pic>
    </p:spTree>
    <p:extLst>
      <p:ext uri="{BB962C8B-B14F-4D97-AF65-F5344CB8AC3E}">
        <p14:creationId xmlns:p14="http://schemas.microsoft.com/office/powerpoint/2010/main" val="483181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TYPE 2 DIABETES</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Dr.  Alice Cheng MD, FRCPC</a:t>
            </a:r>
          </a:p>
          <a:p>
            <a:r>
              <a:rPr lang="en-US" sz="2000" dirty="0"/>
              <a:t> </a:t>
            </a:r>
          </a:p>
        </p:txBody>
      </p:sp>
    </p:spTree>
    <p:extLst>
      <p:ext uri="{BB962C8B-B14F-4D97-AF65-F5344CB8AC3E}">
        <p14:creationId xmlns:p14="http://schemas.microsoft.com/office/powerpoint/2010/main" val="1630896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457200" y="464608"/>
            <a:ext cx="8229600" cy="546884"/>
          </a:xfrm>
        </p:spPr>
        <p:txBody>
          <a:bodyPr/>
          <a:lstStyle/>
          <a:p>
            <a:r>
              <a:rPr lang="en-US" dirty="0"/>
              <a:t>LEARNING OBJECTIVES</a:t>
            </a:r>
          </a:p>
        </p:txBody>
      </p:sp>
      <p:sp>
        <p:nvSpPr>
          <p:cNvPr id="6" name="Content Placeholder 7">
            <a:extLst>
              <a:ext uri="{FF2B5EF4-FFF2-40B4-BE49-F238E27FC236}">
                <a16:creationId xmlns:a16="http://schemas.microsoft.com/office/drawing/2014/main" id="{42F41D7B-BC25-E240-EFAB-F529C29CF7E5}"/>
              </a:ext>
            </a:extLst>
          </p:cNvPr>
          <p:cNvSpPr txBox="1">
            <a:spLocks/>
          </p:cNvSpPr>
          <p:nvPr/>
        </p:nvSpPr>
        <p:spPr>
          <a:xfrm>
            <a:off x="457200" y="1257301"/>
            <a:ext cx="8229600" cy="3394472"/>
          </a:xfrm>
          <a:prstGeom prst="rect">
            <a:avLst/>
          </a:prstGeom>
        </p:spPr>
        <p:txBody>
          <a:bodyPr>
            <a:normAutofit/>
          </a:bodyPr>
          <a:lstStyle>
            <a:lvl1pPr marL="0" indent="0" algn="l" defTabSz="457189" rtl="0" eaLnBrk="1" latinLnBrk="0" hangingPunct="1">
              <a:spcBef>
                <a:spcPct val="20000"/>
              </a:spcBef>
              <a:buFont typeface="Arial"/>
              <a:buNone/>
              <a:defRPr sz="2800" b="1"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0" dirty="0"/>
              <a:t>At the completion of this section, participants should be able to:</a:t>
            </a:r>
          </a:p>
          <a:p>
            <a:endParaRPr lang="en-US" sz="1400" b="0" dirty="0"/>
          </a:p>
          <a:p>
            <a:pPr marL="514350" indent="-514350">
              <a:buFont typeface="Wingdings" panose="05000000000000000000" pitchFamily="2" charset="2"/>
              <a:buChar char="ü"/>
            </a:pPr>
            <a:r>
              <a:rPr lang="en-US" sz="2400" b="0" dirty="0"/>
              <a:t>Describe the evidence supporting the use of GLP-1 receptor agonists and SGLT2 inhibitors to reduce outcomes in people living with type 2 diabetes and ASCVD or multiple risk factors for ASCVD.</a:t>
            </a:r>
          </a:p>
          <a:p>
            <a:pPr marL="514350" indent="-514350">
              <a:buFont typeface="Wingdings" panose="05000000000000000000" pitchFamily="2" charset="2"/>
              <a:buChar char="ü"/>
            </a:pPr>
            <a:r>
              <a:rPr lang="en-US" sz="2400" b="0" dirty="0"/>
              <a:t>Discuss practical considerations when utilizing these therapies.</a:t>
            </a:r>
          </a:p>
          <a:p>
            <a:endParaRPr lang="en-US" sz="2400" b="0" dirty="0"/>
          </a:p>
        </p:txBody>
      </p:sp>
    </p:spTree>
    <p:extLst>
      <p:ext uri="{BB962C8B-B14F-4D97-AF65-F5344CB8AC3E}">
        <p14:creationId xmlns:p14="http://schemas.microsoft.com/office/powerpoint/2010/main" val="2889663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2D7DA-096F-E592-5182-2BEE9C382103}"/>
              </a:ext>
            </a:extLst>
          </p:cNvPr>
          <p:cNvPicPr>
            <a:picLocks noChangeAspect="1"/>
          </p:cNvPicPr>
          <p:nvPr/>
        </p:nvPicPr>
        <p:blipFill>
          <a:blip r:embed="rId2"/>
          <a:stretch>
            <a:fillRect/>
          </a:stretch>
        </p:blipFill>
        <p:spPr>
          <a:xfrm>
            <a:off x="-18510" y="1993105"/>
            <a:ext cx="2962181" cy="2568100"/>
          </a:xfrm>
          <a:prstGeom prst="rect">
            <a:avLst/>
          </a:prstGeom>
        </p:spPr>
      </p:pic>
      <p:pic>
        <p:nvPicPr>
          <p:cNvPr id="5" name="Picture 4">
            <a:extLst>
              <a:ext uri="{FF2B5EF4-FFF2-40B4-BE49-F238E27FC236}">
                <a16:creationId xmlns:a16="http://schemas.microsoft.com/office/drawing/2014/main" id="{FAAB7716-5DB9-8BDC-8B38-CA9943E13FCD}"/>
              </a:ext>
            </a:extLst>
          </p:cNvPr>
          <p:cNvPicPr>
            <a:picLocks noChangeAspect="1"/>
          </p:cNvPicPr>
          <p:nvPr/>
        </p:nvPicPr>
        <p:blipFill>
          <a:blip r:embed="rId3"/>
          <a:stretch>
            <a:fillRect/>
          </a:stretch>
        </p:blipFill>
        <p:spPr>
          <a:xfrm>
            <a:off x="2951820" y="2015831"/>
            <a:ext cx="2962181" cy="2515556"/>
          </a:xfrm>
          <a:prstGeom prst="rect">
            <a:avLst/>
          </a:prstGeom>
        </p:spPr>
      </p:pic>
      <p:pic>
        <p:nvPicPr>
          <p:cNvPr id="6" name="Picture 5">
            <a:extLst>
              <a:ext uri="{FF2B5EF4-FFF2-40B4-BE49-F238E27FC236}">
                <a16:creationId xmlns:a16="http://schemas.microsoft.com/office/drawing/2014/main" id="{1B7EBC08-A09E-22F6-5436-D4A7D5526829}"/>
              </a:ext>
            </a:extLst>
          </p:cNvPr>
          <p:cNvPicPr>
            <a:picLocks noChangeAspect="1"/>
          </p:cNvPicPr>
          <p:nvPr/>
        </p:nvPicPr>
        <p:blipFill>
          <a:blip r:embed="rId4"/>
          <a:stretch>
            <a:fillRect/>
          </a:stretch>
        </p:blipFill>
        <p:spPr>
          <a:xfrm>
            <a:off x="6030162" y="1936343"/>
            <a:ext cx="3024055" cy="2568100"/>
          </a:xfrm>
          <a:prstGeom prst="rect">
            <a:avLst/>
          </a:prstGeom>
        </p:spPr>
      </p:pic>
      <p:sp>
        <p:nvSpPr>
          <p:cNvPr id="7" name="TextBox 6">
            <a:extLst>
              <a:ext uri="{FF2B5EF4-FFF2-40B4-BE49-F238E27FC236}">
                <a16:creationId xmlns:a16="http://schemas.microsoft.com/office/drawing/2014/main" id="{19BEBB20-8987-7064-8B2D-7D770575093F}"/>
              </a:ext>
            </a:extLst>
          </p:cNvPr>
          <p:cNvSpPr txBox="1"/>
          <p:nvPr/>
        </p:nvSpPr>
        <p:spPr>
          <a:xfrm>
            <a:off x="35496" y="1955213"/>
            <a:ext cx="2754306" cy="276999"/>
          </a:xfrm>
          <a:prstGeom prst="rect">
            <a:avLst/>
          </a:prstGeom>
          <a:solidFill>
            <a:schemeClr val="bg1"/>
          </a:solidFill>
        </p:spPr>
        <p:txBody>
          <a:bodyPr wrap="square" rtlCol="0">
            <a:spAutoFit/>
          </a:bodyPr>
          <a:lstStyle/>
          <a:p>
            <a:pPr algn="ctr"/>
            <a:r>
              <a:rPr lang="en-US" sz="1200" b="1" dirty="0">
                <a:latin typeface="Gill Sans MT" panose="020B0502020104020203" pitchFamily="34" charset="77"/>
              </a:rPr>
              <a:t>  Death from Cardiovascular disease</a:t>
            </a:r>
          </a:p>
        </p:txBody>
      </p:sp>
      <p:sp>
        <p:nvSpPr>
          <p:cNvPr id="8" name="TextBox 7">
            <a:extLst>
              <a:ext uri="{FF2B5EF4-FFF2-40B4-BE49-F238E27FC236}">
                <a16:creationId xmlns:a16="http://schemas.microsoft.com/office/drawing/2014/main" id="{C09EDCD7-8F07-BA26-1D59-1A7646A64011}"/>
              </a:ext>
            </a:extLst>
          </p:cNvPr>
          <p:cNvSpPr txBox="1"/>
          <p:nvPr/>
        </p:nvSpPr>
        <p:spPr>
          <a:xfrm>
            <a:off x="2951820" y="1939099"/>
            <a:ext cx="2754306" cy="461665"/>
          </a:xfrm>
          <a:prstGeom prst="rect">
            <a:avLst/>
          </a:prstGeom>
          <a:solidFill>
            <a:schemeClr val="bg1"/>
          </a:solidFill>
        </p:spPr>
        <p:txBody>
          <a:bodyPr wrap="square" rtlCol="0">
            <a:spAutoFit/>
          </a:bodyPr>
          <a:lstStyle/>
          <a:p>
            <a:pPr algn="ctr"/>
            <a:r>
              <a:rPr lang="en-US" sz="1200" b="1" dirty="0">
                <a:latin typeface="Gill Sans MT" panose="020B0502020104020203" pitchFamily="34" charset="77"/>
              </a:rPr>
              <a:t>   Death from Coronary heart disease</a:t>
            </a:r>
          </a:p>
        </p:txBody>
      </p:sp>
      <p:sp>
        <p:nvSpPr>
          <p:cNvPr id="9" name="TextBox 8">
            <a:extLst>
              <a:ext uri="{FF2B5EF4-FFF2-40B4-BE49-F238E27FC236}">
                <a16:creationId xmlns:a16="http://schemas.microsoft.com/office/drawing/2014/main" id="{3182B979-69CE-75A5-19C9-FA7B92030D4C}"/>
              </a:ext>
            </a:extLst>
          </p:cNvPr>
          <p:cNvSpPr txBox="1"/>
          <p:nvPr/>
        </p:nvSpPr>
        <p:spPr>
          <a:xfrm>
            <a:off x="6084168" y="1901207"/>
            <a:ext cx="2970049" cy="276999"/>
          </a:xfrm>
          <a:prstGeom prst="rect">
            <a:avLst/>
          </a:prstGeom>
          <a:solidFill>
            <a:schemeClr val="bg1"/>
          </a:solidFill>
        </p:spPr>
        <p:txBody>
          <a:bodyPr wrap="square" rtlCol="0">
            <a:spAutoFit/>
          </a:bodyPr>
          <a:lstStyle/>
          <a:p>
            <a:pPr algn="ctr"/>
            <a:r>
              <a:rPr lang="en-US" sz="1200" b="1" dirty="0">
                <a:latin typeface="Gill Sans MT" panose="020B0502020104020203" pitchFamily="34" charset="77"/>
              </a:rPr>
              <a:t>   Hospitalization for CVD</a:t>
            </a:r>
          </a:p>
        </p:txBody>
      </p:sp>
      <p:sp>
        <p:nvSpPr>
          <p:cNvPr id="10" name="TextBox 9">
            <a:extLst>
              <a:ext uri="{FF2B5EF4-FFF2-40B4-BE49-F238E27FC236}">
                <a16:creationId xmlns:a16="http://schemas.microsoft.com/office/drawing/2014/main" id="{CB7DA871-0AA8-C79A-5927-D8D32309175A}"/>
              </a:ext>
            </a:extLst>
          </p:cNvPr>
          <p:cNvSpPr txBox="1"/>
          <p:nvPr/>
        </p:nvSpPr>
        <p:spPr>
          <a:xfrm>
            <a:off x="369318" y="4736303"/>
            <a:ext cx="5890436" cy="219291"/>
          </a:xfrm>
          <a:prstGeom prst="rect">
            <a:avLst/>
          </a:prstGeom>
          <a:noFill/>
        </p:spPr>
        <p:txBody>
          <a:bodyPr wrap="square">
            <a:spAutoFit/>
          </a:bodyPr>
          <a:lstStyle/>
          <a:p>
            <a:pPr defTabSz="685800">
              <a:defRPr/>
            </a:pPr>
            <a:r>
              <a:rPr lang="en-US" sz="825" dirty="0" err="1">
                <a:latin typeface="Calibri" panose="020F0502020204030204"/>
              </a:rPr>
              <a:t>Rawshani</a:t>
            </a:r>
            <a:r>
              <a:rPr lang="en-US" sz="825" dirty="0">
                <a:latin typeface="Calibri" panose="020F0502020204030204"/>
              </a:rPr>
              <a:t> A et al. N </a:t>
            </a:r>
            <a:r>
              <a:rPr lang="en-US" sz="825" dirty="0" err="1">
                <a:latin typeface="Calibri" panose="020F0502020204030204"/>
              </a:rPr>
              <a:t>Engl</a:t>
            </a:r>
            <a:r>
              <a:rPr lang="en-US" sz="825" dirty="0">
                <a:latin typeface="Calibri" panose="020F0502020204030204"/>
              </a:rPr>
              <a:t> J Med 2017;376(15):1407-1418. </a:t>
            </a:r>
          </a:p>
        </p:txBody>
      </p:sp>
      <p:sp>
        <p:nvSpPr>
          <p:cNvPr id="11" name="TextBox 10">
            <a:extLst>
              <a:ext uri="{FF2B5EF4-FFF2-40B4-BE49-F238E27FC236}">
                <a16:creationId xmlns:a16="http://schemas.microsoft.com/office/drawing/2014/main" id="{D2A371F6-CE91-28A3-13D8-78B76DFA2F2F}"/>
              </a:ext>
            </a:extLst>
          </p:cNvPr>
          <p:cNvSpPr txBox="1"/>
          <p:nvPr/>
        </p:nvSpPr>
        <p:spPr>
          <a:xfrm>
            <a:off x="791580" y="1243353"/>
            <a:ext cx="7182798" cy="553998"/>
          </a:xfrm>
          <a:prstGeom prst="rect">
            <a:avLst/>
          </a:prstGeom>
          <a:solidFill>
            <a:schemeClr val="bg1"/>
          </a:solidFill>
          <a:ln>
            <a:solidFill>
              <a:schemeClr val="tx1"/>
            </a:solidFill>
          </a:ln>
        </p:spPr>
        <p:txBody>
          <a:bodyPr wrap="square" rtlCol="0">
            <a:spAutoFit/>
          </a:bodyPr>
          <a:lstStyle/>
          <a:p>
            <a:pPr algn="ctr"/>
            <a:r>
              <a:rPr lang="en-US" sz="1500" b="1" dirty="0">
                <a:latin typeface="Gill Sans MT" panose="020B0502020104020203" pitchFamily="34" charset="77"/>
              </a:rPr>
              <a:t>Analysis of 457,493 people with Type 2 diabetes in the </a:t>
            </a:r>
          </a:p>
          <a:p>
            <a:pPr algn="ctr"/>
            <a:r>
              <a:rPr lang="en-US" sz="1500" b="1" dirty="0">
                <a:latin typeface="Gill Sans MT" panose="020B0502020104020203" pitchFamily="34" charset="77"/>
              </a:rPr>
              <a:t>Swedish National Diabetes Register</a:t>
            </a:r>
          </a:p>
        </p:txBody>
      </p:sp>
      <p:sp>
        <p:nvSpPr>
          <p:cNvPr id="12" name="Title 2">
            <a:extLst>
              <a:ext uri="{FF2B5EF4-FFF2-40B4-BE49-F238E27FC236}">
                <a16:creationId xmlns:a16="http://schemas.microsoft.com/office/drawing/2014/main" id="{6FC3AE75-9130-39B8-7492-ADC370844A07}"/>
              </a:ext>
            </a:extLst>
          </p:cNvPr>
          <p:cNvSpPr txBox="1">
            <a:spLocks/>
          </p:cNvSpPr>
          <p:nvPr/>
        </p:nvSpPr>
        <p:spPr>
          <a:xfrm>
            <a:off x="479364" y="116330"/>
            <a:ext cx="7699217" cy="731732"/>
          </a:xfrm>
          <a:prstGeom prst="rect">
            <a:avLst/>
          </a:prstGeom>
        </p:spPr>
        <p:txBody>
          <a:bodyPr>
            <a:no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77"/>
              </a:rPr>
              <a:t>CVD hospitalizations and death in DM reducing over time but still higher than those without DM</a:t>
            </a:r>
          </a:p>
        </p:txBody>
      </p:sp>
    </p:spTree>
    <p:extLst>
      <p:ext uri="{BB962C8B-B14F-4D97-AF65-F5344CB8AC3E}">
        <p14:creationId xmlns:p14="http://schemas.microsoft.com/office/powerpoint/2010/main" val="3968419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01B1A-CDF5-3CF6-4E63-0CC48849FE13}"/>
              </a:ext>
            </a:extLst>
          </p:cNvPr>
          <p:cNvGrpSpPr/>
          <p:nvPr/>
        </p:nvGrpSpPr>
        <p:grpSpPr>
          <a:xfrm>
            <a:off x="4520319" y="1278752"/>
            <a:ext cx="4315011" cy="3078342"/>
            <a:chOff x="6456040" y="1916832"/>
            <a:chExt cx="5397500" cy="3644900"/>
          </a:xfrm>
        </p:grpSpPr>
        <p:pic>
          <p:nvPicPr>
            <p:cNvPr id="3" name="Picture 2">
              <a:extLst>
                <a:ext uri="{FF2B5EF4-FFF2-40B4-BE49-F238E27FC236}">
                  <a16:creationId xmlns:a16="http://schemas.microsoft.com/office/drawing/2014/main" id="{CD9220A9-124E-8BC0-371D-E4277FE45128}"/>
                </a:ext>
              </a:extLst>
            </p:cNvPr>
            <p:cNvPicPr>
              <a:picLocks noChangeAspect="1"/>
            </p:cNvPicPr>
            <p:nvPr/>
          </p:nvPicPr>
          <p:blipFill>
            <a:blip r:embed="rId2"/>
            <a:stretch>
              <a:fillRect/>
            </a:stretch>
          </p:blipFill>
          <p:spPr>
            <a:xfrm>
              <a:off x="6456040" y="1916832"/>
              <a:ext cx="5397500" cy="3644900"/>
            </a:xfrm>
            <a:prstGeom prst="rect">
              <a:avLst/>
            </a:prstGeom>
          </p:spPr>
        </p:pic>
        <p:pic>
          <p:nvPicPr>
            <p:cNvPr id="4" name="Picture 3">
              <a:extLst>
                <a:ext uri="{FF2B5EF4-FFF2-40B4-BE49-F238E27FC236}">
                  <a16:creationId xmlns:a16="http://schemas.microsoft.com/office/drawing/2014/main" id="{AB83F5FC-506E-16AD-DCB9-9DBA5BC1EC62}"/>
                </a:ext>
              </a:extLst>
            </p:cNvPr>
            <p:cNvPicPr>
              <a:picLocks noChangeAspect="1"/>
            </p:cNvPicPr>
            <p:nvPr/>
          </p:nvPicPr>
          <p:blipFill>
            <a:blip r:embed="rId3"/>
            <a:stretch>
              <a:fillRect/>
            </a:stretch>
          </p:blipFill>
          <p:spPr>
            <a:xfrm>
              <a:off x="6960096" y="4403700"/>
              <a:ext cx="4775200" cy="825500"/>
            </a:xfrm>
            <a:prstGeom prst="rect">
              <a:avLst/>
            </a:prstGeom>
          </p:spPr>
        </p:pic>
      </p:grpSp>
      <p:grpSp>
        <p:nvGrpSpPr>
          <p:cNvPr id="5" name="Group 4">
            <a:extLst>
              <a:ext uri="{FF2B5EF4-FFF2-40B4-BE49-F238E27FC236}">
                <a16:creationId xmlns:a16="http://schemas.microsoft.com/office/drawing/2014/main" id="{9E58F6BF-DBD8-80EB-B671-F69C708FA730}"/>
              </a:ext>
            </a:extLst>
          </p:cNvPr>
          <p:cNvGrpSpPr/>
          <p:nvPr/>
        </p:nvGrpSpPr>
        <p:grpSpPr>
          <a:xfrm>
            <a:off x="197514" y="1332758"/>
            <a:ext cx="4315011" cy="2970330"/>
            <a:chOff x="695400" y="1948532"/>
            <a:chExt cx="5321300" cy="3568700"/>
          </a:xfrm>
        </p:grpSpPr>
        <p:pic>
          <p:nvPicPr>
            <p:cNvPr id="6" name="Picture 5">
              <a:extLst>
                <a:ext uri="{FF2B5EF4-FFF2-40B4-BE49-F238E27FC236}">
                  <a16:creationId xmlns:a16="http://schemas.microsoft.com/office/drawing/2014/main" id="{8DE42B20-EA79-4EEE-C65D-D709F4874F22}"/>
                </a:ext>
              </a:extLst>
            </p:cNvPr>
            <p:cNvPicPr>
              <a:picLocks noChangeAspect="1"/>
            </p:cNvPicPr>
            <p:nvPr/>
          </p:nvPicPr>
          <p:blipFill>
            <a:blip r:embed="rId4"/>
            <a:stretch>
              <a:fillRect/>
            </a:stretch>
          </p:blipFill>
          <p:spPr>
            <a:xfrm>
              <a:off x="695400" y="1948532"/>
              <a:ext cx="5321300" cy="3568700"/>
            </a:xfrm>
            <a:prstGeom prst="rect">
              <a:avLst/>
            </a:prstGeom>
          </p:spPr>
        </p:pic>
        <p:pic>
          <p:nvPicPr>
            <p:cNvPr id="7" name="Picture 6">
              <a:extLst>
                <a:ext uri="{FF2B5EF4-FFF2-40B4-BE49-F238E27FC236}">
                  <a16:creationId xmlns:a16="http://schemas.microsoft.com/office/drawing/2014/main" id="{2D28CA8F-D03D-4B44-8DD0-7C0EBA3953C2}"/>
                </a:ext>
              </a:extLst>
            </p:cNvPr>
            <p:cNvPicPr>
              <a:picLocks noChangeAspect="1"/>
            </p:cNvPicPr>
            <p:nvPr/>
          </p:nvPicPr>
          <p:blipFill>
            <a:blip r:embed="rId5"/>
            <a:stretch>
              <a:fillRect/>
            </a:stretch>
          </p:blipFill>
          <p:spPr>
            <a:xfrm>
              <a:off x="1235968" y="4869160"/>
              <a:ext cx="4572000" cy="381000"/>
            </a:xfrm>
            <a:prstGeom prst="rect">
              <a:avLst/>
            </a:prstGeom>
          </p:spPr>
        </p:pic>
      </p:grpSp>
      <p:sp>
        <p:nvSpPr>
          <p:cNvPr id="8" name="TextBox 7">
            <a:extLst>
              <a:ext uri="{FF2B5EF4-FFF2-40B4-BE49-F238E27FC236}">
                <a16:creationId xmlns:a16="http://schemas.microsoft.com/office/drawing/2014/main" id="{43EF3C7C-3C77-CD7D-B781-1DC913B8468F}"/>
              </a:ext>
            </a:extLst>
          </p:cNvPr>
          <p:cNvSpPr txBox="1"/>
          <p:nvPr/>
        </p:nvSpPr>
        <p:spPr>
          <a:xfrm>
            <a:off x="845586" y="1240860"/>
            <a:ext cx="2754306" cy="300082"/>
          </a:xfrm>
          <a:prstGeom prst="rect">
            <a:avLst/>
          </a:prstGeom>
          <a:solidFill>
            <a:schemeClr val="bg1"/>
          </a:solidFill>
        </p:spPr>
        <p:txBody>
          <a:bodyPr wrap="square" rtlCol="0">
            <a:spAutoFit/>
          </a:bodyPr>
          <a:lstStyle/>
          <a:p>
            <a:pPr algn="ctr"/>
            <a:r>
              <a:rPr lang="en-US" sz="1350" b="1" dirty="0">
                <a:latin typeface="Gill Sans MT" panose="020B0502020104020203" pitchFamily="34" charset="77"/>
              </a:rPr>
              <a:t>  Emergency Department Visits</a:t>
            </a:r>
          </a:p>
        </p:txBody>
      </p:sp>
      <p:sp>
        <p:nvSpPr>
          <p:cNvPr id="9" name="TextBox 8">
            <a:extLst>
              <a:ext uri="{FF2B5EF4-FFF2-40B4-BE49-F238E27FC236}">
                <a16:creationId xmlns:a16="http://schemas.microsoft.com/office/drawing/2014/main" id="{031BC4C4-F2C5-F181-2275-DACD89F3EEAB}"/>
              </a:ext>
            </a:extLst>
          </p:cNvPr>
          <p:cNvSpPr txBox="1"/>
          <p:nvPr/>
        </p:nvSpPr>
        <p:spPr>
          <a:xfrm>
            <a:off x="5544108" y="1205800"/>
            <a:ext cx="2754306" cy="300082"/>
          </a:xfrm>
          <a:prstGeom prst="rect">
            <a:avLst/>
          </a:prstGeom>
          <a:solidFill>
            <a:schemeClr val="bg1"/>
          </a:solidFill>
        </p:spPr>
        <p:txBody>
          <a:bodyPr wrap="square" rtlCol="0">
            <a:spAutoFit/>
          </a:bodyPr>
          <a:lstStyle/>
          <a:p>
            <a:pPr algn="ctr"/>
            <a:r>
              <a:rPr lang="en-US" sz="1350" b="1" dirty="0">
                <a:latin typeface="Gill Sans MT" panose="020B0502020104020203" pitchFamily="34" charset="77"/>
              </a:rPr>
              <a:t>  Admissions to hospital</a:t>
            </a:r>
          </a:p>
        </p:txBody>
      </p:sp>
      <p:sp>
        <p:nvSpPr>
          <p:cNvPr id="10" name="TextBox 9">
            <a:extLst>
              <a:ext uri="{FF2B5EF4-FFF2-40B4-BE49-F238E27FC236}">
                <a16:creationId xmlns:a16="http://schemas.microsoft.com/office/drawing/2014/main" id="{71A0FEDB-4F4D-9F6F-4AD7-940551CF567D}"/>
              </a:ext>
            </a:extLst>
          </p:cNvPr>
          <p:cNvSpPr txBox="1"/>
          <p:nvPr/>
        </p:nvSpPr>
        <p:spPr>
          <a:xfrm>
            <a:off x="1601670" y="3006945"/>
            <a:ext cx="918102" cy="276999"/>
          </a:xfrm>
          <a:prstGeom prst="rect">
            <a:avLst/>
          </a:prstGeom>
          <a:noFill/>
        </p:spPr>
        <p:txBody>
          <a:bodyPr wrap="square" rtlCol="0">
            <a:spAutoFit/>
          </a:bodyPr>
          <a:lstStyle/>
          <a:p>
            <a:pPr algn="ctr"/>
            <a:r>
              <a:rPr lang="en-US" sz="1200" dirty="0">
                <a:latin typeface="Gill Sans MT" panose="020B0502020104020203" pitchFamily="34" charset="77"/>
              </a:rPr>
              <a:t>Diabetes</a:t>
            </a:r>
          </a:p>
        </p:txBody>
      </p:sp>
      <p:sp>
        <p:nvSpPr>
          <p:cNvPr id="11" name="TextBox 10">
            <a:extLst>
              <a:ext uri="{FF2B5EF4-FFF2-40B4-BE49-F238E27FC236}">
                <a16:creationId xmlns:a16="http://schemas.microsoft.com/office/drawing/2014/main" id="{7F39DF76-CCF5-8563-15FF-9137444A39BD}"/>
              </a:ext>
            </a:extLst>
          </p:cNvPr>
          <p:cNvSpPr txBox="1"/>
          <p:nvPr/>
        </p:nvSpPr>
        <p:spPr>
          <a:xfrm>
            <a:off x="8225898" y="1901757"/>
            <a:ext cx="918102" cy="276999"/>
          </a:xfrm>
          <a:prstGeom prst="rect">
            <a:avLst/>
          </a:prstGeom>
          <a:noFill/>
        </p:spPr>
        <p:txBody>
          <a:bodyPr wrap="square" rtlCol="0">
            <a:spAutoFit/>
          </a:bodyPr>
          <a:lstStyle/>
          <a:p>
            <a:pPr algn="ctr"/>
            <a:r>
              <a:rPr lang="en-US" sz="1200" dirty="0">
                <a:latin typeface="Gill Sans MT" panose="020B0502020104020203" pitchFamily="34" charset="77"/>
              </a:rPr>
              <a:t>Diabetes</a:t>
            </a:r>
          </a:p>
        </p:txBody>
      </p:sp>
      <p:sp>
        <p:nvSpPr>
          <p:cNvPr id="12" name="TextBox 11">
            <a:extLst>
              <a:ext uri="{FF2B5EF4-FFF2-40B4-BE49-F238E27FC236}">
                <a16:creationId xmlns:a16="http://schemas.microsoft.com/office/drawing/2014/main" id="{BA512CC7-421F-ABB7-70C1-56ACF17D8C77}"/>
              </a:ext>
            </a:extLst>
          </p:cNvPr>
          <p:cNvSpPr txBox="1"/>
          <p:nvPr/>
        </p:nvSpPr>
        <p:spPr>
          <a:xfrm>
            <a:off x="3400734" y="3574313"/>
            <a:ext cx="918102" cy="461665"/>
          </a:xfrm>
          <a:prstGeom prst="rect">
            <a:avLst/>
          </a:prstGeom>
          <a:noFill/>
        </p:spPr>
        <p:txBody>
          <a:bodyPr wrap="square" rtlCol="0">
            <a:spAutoFit/>
          </a:bodyPr>
          <a:lstStyle/>
          <a:p>
            <a:pPr algn="ctr"/>
            <a:r>
              <a:rPr lang="en-US" sz="1200" dirty="0">
                <a:latin typeface="Gill Sans MT" panose="020B0502020104020203" pitchFamily="34" charset="77"/>
              </a:rPr>
              <a:t>No Diabetes</a:t>
            </a:r>
          </a:p>
        </p:txBody>
      </p:sp>
      <p:sp>
        <p:nvSpPr>
          <p:cNvPr id="13" name="TextBox 12">
            <a:extLst>
              <a:ext uri="{FF2B5EF4-FFF2-40B4-BE49-F238E27FC236}">
                <a16:creationId xmlns:a16="http://schemas.microsoft.com/office/drawing/2014/main" id="{E9DEBAD7-5152-8E41-BDC6-AE6DA2118524}"/>
              </a:ext>
            </a:extLst>
          </p:cNvPr>
          <p:cNvSpPr txBox="1"/>
          <p:nvPr/>
        </p:nvSpPr>
        <p:spPr>
          <a:xfrm>
            <a:off x="7619263" y="3252108"/>
            <a:ext cx="918102" cy="461665"/>
          </a:xfrm>
          <a:prstGeom prst="rect">
            <a:avLst/>
          </a:prstGeom>
          <a:noFill/>
        </p:spPr>
        <p:txBody>
          <a:bodyPr wrap="square" rtlCol="0">
            <a:spAutoFit/>
          </a:bodyPr>
          <a:lstStyle/>
          <a:p>
            <a:pPr algn="ctr"/>
            <a:r>
              <a:rPr lang="en-US" sz="1200" dirty="0">
                <a:latin typeface="Gill Sans MT" panose="020B0502020104020203" pitchFamily="34" charset="77"/>
              </a:rPr>
              <a:t>No Diabetes</a:t>
            </a:r>
          </a:p>
        </p:txBody>
      </p:sp>
      <p:pic>
        <p:nvPicPr>
          <p:cNvPr id="14" name="Picture 13">
            <a:extLst>
              <a:ext uri="{FF2B5EF4-FFF2-40B4-BE49-F238E27FC236}">
                <a16:creationId xmlns:a16="http://schemas.microsoft.com/office/drawing/2014/main" id="{03B6D04E-0E67-E28A-B983-C53414378259}"/>
              </a:ext>
            </a:extLst>
          </p:cNvPr>
          <p:cNvPicPr>
            <a:picLocks noChangeAspect="1"/>
          </p:cNvPicPr>
          <p:nvPr/>
        </p:nvPicPr>
        <p:blipFill>
          <a:blip r:embed="rId6"/>
          <a:stretch>
            <a:fillRect/>
          </a:stretch>
        </p:blipFill>
        <p:spPr>
          <a:xfrm>
            <a:off x="3400734" y="1639821"/>
            <a:ext cx="771525" cy="638175"/>
          </a:xfrm>
          <a:prstGeom prst="rect">
            <a:avLst/>
          </a:prstGeom>
        </p:spPr>
      </p:pic>
      <p:sp>
        <p:nvSpPr>
          <p:cNvPr id="15" name="TextBox 14">
            <a:extLst>
              <a:ext uri="{FF2B5EF4-FFF2-40B4-BE49-F238E27FC236}">
                <a16:creationId xmlns:a16="http://schemas.microsoft.com/office/drawing/2014/main" id="{F3D94CFD-36E2-E5AD-41E5-B71117C120BB}"/>
              </a:ext>
            </a:extLst>
          </p:cNvPr>
          <p:cNvSpPr txBox="1"/>
          <p:nvPr/>
        </p:nvSpPr>
        <p:spPr>
          <a:xfrm>
            <a:off x="0" y="4869143"/>
            <a:ext cx="5890436" cy="230832"/>
          </a:xfrm>
          <a:prstGeom prst="rect">
            <a:avLst/>
          </a:prstGeom>
          <a:noFill/>
        </p:spPr>
        <p:txBody>
          <a:bodyPr wrap="square">
            <a:spAutoFit/>
          </a:bodyPr>
          <a:lstStyle/>
          <a:p>
            <a:pPr lvl="0" hangingPunct="1">
              <a:defRPr/>
            </a:pPr>
            <a:r>
              <a:rPr lang="en-CA" sz="900" dirty="0">
                <a:solidFill>
                  <a:schemeClr val="bg1">
                    <a:lumMod val="50000"/>
                  </a:schemeClr>
                </a:solidFill>
                <a:latin typeface="Gill Sans MT" panose="020B0502020104020203" pitchFamily="34" charset="77"/>
              </a:rPr>
              <a:t>Harding JL, et al. BMJ Open Diab Res Care 2021;9:e002377. doi:10.1136/bmjdrc-2021-00237</a:t>
            </a:r>
            <a:endParaRPr lang="en-US" sz="675" dirty="0">
              <a:solidFill>
                <a:schemeClr val="bg1">
                  <a:lumMod val="50000"/>
                </a:schemeClr>
              </a:solidFill>
              <a:latin typeface="Gill Sans MT" panose="020B0502020104020203" pitchFamily="34" charset="77"/>
            </a:endParaRPr>
          </a:p>
        </p:txBody>
      </p:sp>
      <p:sp>
        <p:nvSpPr>
          <p:cNvPr id="16" name="Title 2">
            <a:extLst>
              <a:ext uri="{FF2B5EF4-FFF2-40B4-BE49-F238E27FC236}">
                <a16:creationId xmlns:a16="http://schemas.microsoft.com/office/drawing/2014/main" id="{5D1D6A16-3626-F015-ABB1-3D71A30F3D14}"/>
              </a:ext>
            </a:extLst>
          </p:cNvPr>
          <p:cNvSpPr txBox="1">
            <a:spLocks/>
          </p:cNvSpPr>
          <p:nvPr/>
        </p:nvSpPr>
        <p:spPr>
          <a:xfrm>
            <a:off x="380125" y="95728"/>
            <a:ext cx="8383749" cy="803564"/>
          </a:xfrm>
          <a:prstGeom prst="rect">
            <a:avLst/>
          </a:prstGeom>
        </p:spPr>
        <p:txBody>
          <a:bodyPr>
            <a:no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77"/>
              </a:rPr>
              <a:t>Heart failure ED visits and hospitalizations in diabetes rising (2006-2017) in United States</a:t>
            </a:r>
          </a:p>
        </p:txBody>
      </p:sp>
    </p:spTree>
    <p:extLst>
      <p:ext uri="{BB962C8B-B14F-4D97-AF65-F5344CB8AC3E}">
        <p14:creationId xmlns:p14="http://schemas.microsoft.com/office/powerpoint/2010/main" val="1862383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extBox 4"/>
          <p:cNvSpPr txBox="1">
            <a:spLocks noChangeArrowheads="1"/>
          </p:cNvSpPr>
          <p:nvPr/>
        </p:nvSpPr>
        <p:spPr bwMode="auto">
          <a:xfrm>
            <a:off x="10174319" y="2006354"/>
            <a:ext cx="184545" cy="353850"/>
          </a:xfrm>
          <a:prstGeom prst="rect">
            <a:avLst/>
          </a:prstGeom>
          <a:noFill/>
          <a:ln w="9525">
            <a:noFill/>
            <a:miter lim="800000"/>
            <a:headEnd/>
            <a:tailEnd/>
          </a:ln>
        </p:spPr>
        <p:txBody>
          <a:bodyPr wrap="none" lIns="91348" tIns="45674" rIns="91348" bIns="45674">
            <a:spAutoFit/>
          </a:bodyPr>
          <a:lstStyle/>
          <a:p>
            <a:pPr defTabSz="840451" eaLnBrk="0" fontAlgn="base" hangingPunct="0">
              <a:spcBef>
                <a:spcPct val="0"/>
              </a:spcBef>
              <a:spcAft>
                <a:spcPct val="0"/>
              </a:spcAft>
            </a:pPr>
            <a:endParaRPr lang="en-CA" sz="1700" dirty="0">
              <a:solidFill>
                <a:srgbClr val="000000"/>
              </a:solidFill>
              <a:latin typeface="Gill Sans MT" panose="020B0502020104020203" pitchFamily="34" charset="0"/>
              <a:ea typeface="Open Sans"/>
              <a:cs typeface="Open Sans"/>
            </a:endParaRPr>
          </a:p>
        </p:txBody>
      </p:sp>
      <p:sp>
        <p:nvSpPr>
          <p:cNvPr id="414725" name="Wave 5"/>
          <p:cNvSpPr>
            <a:spLocks noChangeArrowheads="1"/>
          </p:cNvSpPr>
          <p:nvPr/>
        </p:nvSpPr>
        <p:spPr bwMode="auto">
          <a:xfrm>
            <a:off x="7665637" y="255691"/>
            <a:ext cx="549276" cy="444105"/>
          </a:xfrm>
          <a:prstGeom prst="wave">
            <a:avLst>
              <a:gd name="adj1" fmla="val 12500"/>
              <a:gd name="adj2" fmla="val 0"/>
            </a:avLst>
          </a:prstGeom>
          <a:solidFill>
            <a:schemeClr val="accent1"/>
          </a:solidFill>
          <a:ln w="9525">
            <a:solidFill>
              <a:schemeClr val="accent1"/>
            </a:solidFill>
            <a:round/>
            <a:headEnd/>
            <a:tailEnd/>
          </a:ln>
        </p:spPr>
        <p:txBody>
          <a:bodyPr wrap="none" lIns="45674" tIns="0" rIns="0" bIns="0"/>
          <a:lstStyle/>
          <a:p>
            <a:pPr algn="ctr" defTabSz="913411" eaLnBrk="0" fontAlgn="base" hangingPunct="0">
              <a:spcBef>
                <a:spcPct val="0"/>
              </a:spcBef>
              <a:spcAft>
                <a:spcPct val="0"/>
              </a:spcAft>
            </a:pPr>
            <a:r>
              <a:rPr lang="en-US" sz="1600" b="1" dirty="0">
                <a:solidFill>
                  <a:srgbClr val="FFFFFF"/>
                </a:solidFill>
                <a:latin typeface="Gill Sans MT" panose="020B0502020104020203" pitchFamily="34" charset="0"/>
                <a:ea typeface="Open Sans"/>
                <a:cs typeface="Open Sans"/>
              </a:rPr>
              <a:t>2018</a:t>
            </a:r>
          </a:p>
        </p:txBody>
      </p:sp>
      <p:sp>
        <p:nvSpPr>
          <p:cNvPr id="2" name="Title 1">
            <a:extLst>
              <a:ext uri="{FF2B5EF4-FFF2-40B4-BE49-F238E27FC236}">
                <a16:creationId xmlns:a16="http://schemas.microsoft.com/office/drawing/2014/main" id="{CCEC6115-CCCA-38F1-8361-101DC656465E}"/>
              </a:ext>
            </a:extLst>
          </p:cNvPr>
          <p:cNvSpPr txBox="1">
            <a:spLocks/>
          </p:cNvSpPr>
          <p:nvPr/>
        </p:nvSpPr>
        <p:spPr>
          <a:xfrm>
            <a:off x="436920" y="255691"/>
            <a:ext cx="7886700" cy="574184"/>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ea typeface="ＭＳ Ｐゴシック" pitchFamily="34" charset="-128"/>
                <a:cs typeface="Open Sans"/>
              </a:rPr>
              <a:t>ABCDES</a:t>
            </a:r>
            <a:r>
              <a:rPr lang="en-US" sz="2400" b="1" baseline="30000" dirty="0">
                <a:latin typeface="Gill Sans MT" panose="020B0502020104020203" pitchFamily="34" charset="0"/>
                <a:ea typeface="ＭＳ Ｐゴシック" pitchFamily="34" charset="-128"/>
                <a:cs typeface="Open Sans"/>
              </a:rPr>
              <a:t>3</a:t>
            </a:r>
            <a:r>
              <a:rPr lang="en-US" sz="2400" b="1" dirty="0">
                <a:latin typeface="Gill Sans MT" panose="020B0502020104020203" pitchFamily="34" charset="0"/>
                <a:ea typeface="ＭＳ Ｐゴシック" pitchFamily="34" charset="-128"/>
                <a:cs typeface="Open Sans"/>
              </a:rPr>
              <a:t> of Diabetes Care</a:t>
            </a:r>
          </a:p>
        </p:txBody>
      </p:sp>
      <p:sp>
        <p:nvSpPr>
          <p:cNvPr id="4" name="Content Placeholder 2">
            <a:extLst>
              <a:ext uri="{FF2B5EF4-FFF2-40B4-BE49-F238E27FC236}">
                <a16:creationId xmlns:a16="http://schemas.microsoft.com/office/drawing/2014/main" id="{92D62CE1-BA19-BE80-7EF3-D608CBFF8EF5}"/>
              </a:ext>
            </a:extLst>
          </p:cNvPr>
          <p:cNvSpPr txBox="1">
            <a:spLocks/>
          </p:cNvSpPr>
          <p:nvPr/>
        </p:nvSpPr>
        <p:spPr>
          <a:xfrm>
            <a:off x="553065" y="884247"/>
            <a:ext cx="7886700" cy="3723967"/>
          </a:xfrm>
          <a:prstGeom prst="rect">
            <a:avLst/>
          </a:prstGeom>
        </p:spPr>
        <p:txBody>
          <a:bodyPr>
            <a:normAutofit fontScale="92500" lnSpcReduction="20000"/>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A </a:t>
            </a:r>
            <a:r>
              <a:rPr lang="en-US" sz="1800" dirty="0">
                <a:solidFill>
                  <a:srgbClr val="00B2A9"/>
                </a:solidFill>
                <a:latin typeface="Gill Sans MT" panose="020B0502020104020203" pitchFamily="34" charset="0"/>
                <a:ea typeface="ＭＳ Ｐゴシック" pitchFamily="34" charset="-128"/>
                <a:cs typeface="Open Sans"/>
              </a:rPr>
              <a:t>•</a:t>
            </a:r>
            <a:r>
              <a:rPr lang="en-US" sz="2400" dirty="0">
                <a:solidFill>
                  <a:schemeClr val="tx1"/>
                </a:solidFill>
                <a:latin typeface="Gill Sans MT" panose="020B0502020104020203" pitchFamily="34" charset="0"/>
                <a:ea typeface="ＭＳ Ｐゴシック" pitchFamily="34" charset="-128"/>
                <a:cs typeface="Open Sans"/>
              </a:rPr>
              <a:t> A1C – optimal glycemic control (usually ≤7%)</a:t>
            </a:r>
          </a:p>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B </a:t>
            </a:r>
            <a:r>
              <a:rPr lang="en-US" sz="1800" dirty="0">
                <a:solidFill>
                  <a:srgbClr val="00B2A9"/>
                </a:solidFill>
                <a:latin typeface="Gill Sans MT" panose="020B0502020104020203" pitchFamily="34" charset="0"/>
                <a:ea typeface="ＭＳ Ｐゴシック" pitchFamily="34" charset="-128"/>
                <a:cs typeface="Open Sans"/>
              </a:rPr>
              <a:t>•</a:t>
            </a:r>
            <a:r>
              <a:rPr lang="en-US" sz="2400" dirty="0">
                <a:solidFill>
                  <a:schemeClr val="tx1"/>
                </a:solidFill>
                <a:latin typeface="Gill Sans MT" panose="020B0502020104020203" pitchFamily="34" charset="0"/>
                <a:ea typeface="ＭＳ Ｐゴシック" pitchFamily="34" charset="-128"/>
                <a:cs typeface="Open Sans"/>
              </a:rPr>
              <a:t> BP – optimal blood pressure control (&lt;130/80)</a:t>
            </a:r>
          </a:p>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C </a:t>
            </a:r>
            <a:r>
              <a:rPr lang="en-US" sz="1800" dirty="0">
                <a:solidFill>
                  <a:srgbClr val="00B2A9"/>
                </a:solidFill>
                <a:latin typeface="Gill Sans MT" panose="020B0502020104020203" pitchFamily="34" charset="0"/>
                <a:ea typeface="ＭＳ Ｐゴシック" pitchFamily="34" charset="-128"/>
                <a:cs typeface="Open Sans"/>
              </a:rPr>
              <a:t>•</a:t>
            </a:r>
            <a:r>
              <a:rPr lang="en-US" sz="2400" dirty="0">
                <a:solidFill>
                  <a:schemeClr val="tx1"/>
                </a:solidFill>
                <a:latin typeface="Gill Sans MT" panose="020B0502020104020203" pitchFamily="34" charset="0"/>
                <a:ea typeface="ＭＳ Ｐゴシック" pitchFamily="34" charset="-128"/>
                <a:cs typeface="Open Sans"/>
              </a:rPr>
              <a:t> Cholesterol – LDL &lt;2.0 mmol/L or &gt;50% reduction </a:t>
            </a:r>
          </a:p>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D </a:t>
            </a:r>
            <a:r>
              <a:rPr lang="en-US" sz="1800" dirty="0">
                <a:solidFill>
                  <a:srgbClr val="00B2A9"/>
                </a:solidFill>
                <a:latin typeface="Gill Sans MT" panose="020B0502020104020203" pitchFamily="34" charset="0"/>
                <a:ea typeface="ＭＳ Ｐゴシック" pitchFamily="34" charset="-128"/>
                <a:cs typeface="Open Sans"/>
              </a:rPr>
              <a:t>•</a:t>
            </a:r>
            <a:r>
              <a:rPr lang="en-US" sz="2400" dirty="0">
                <a:solidFill>
                  <a:schemeClr val="tx1"/>
                </a:solidFill>
                <a:latin typeface="Gill Sans MT" panose="020B0502020104020203" pitchFamily="34" charset="0"/>
                <a:ea typeface="ＭＳ Ｐゴシック" pitchFamily="34" charset="-128"/>
                <a:cs typeface="Open Sans"/>
              </a:rPr>
              <a:t> Drugs to protect the heart</a:t>
            </a:r>
          </a:p>
          <a:p>
            <a:pPr marL="856326" lvl="2" indent="0">
              <a:lnSpc>
                <a:spcPct val="130000"/>
              </a:lnSpc>
              <a:spcBef>
                <a:spcPct val="0"/>
              </a:spcBef>
              <a:buClr>
                <a:srgbClr val="00B2A9"/>
              </a:buClr>
              <a:buNone/>
            </a:pPr>
            <a:r>
              <a:rPr lang="en-US" sz="1600" dirty="0">
                <a:solidFill>
                  <a:schemeClr val="tx1"/>
                </a:solidFill>
                <a:latin typeface="Gill Sans MT" panose="020B0502020104020203" pitchFamily="34" charset="0"/>
                <a:ea typeface="Open Sans"/>
                <a:cs typeface="Open Sans"/>
              </a:rPr>
              <a:t>A – </a:t>
            </a:r>
            <a:r>
              <a:rPr lang="en-US" sz="1600" dirty="0" err="1">
                <a:solidFill>
                  <a:schemeClr val="tx1"/>
                </a:solidFill>
                <a:latin typeface="Gill Sans MT" panose="020B0502020104020203" pitchFamily="34" charset="0"/>
                <a:ea typeface="Open Sans"/>
                <a:cs typeface="Open Sans"/>
              </a:rPr>
              <a:t>ACEi</a:t>
            </a:r>
            <a:r>
              <a:rPr lang="en-US" sz="1600" dirty="0">
                <a:solidFill>
                  <a:schemeClr val="tx1"/>
                </a:solidFill>
                <a:latin typeface="Gill Sans MT" panose="020B0502020104020203" pitchFamily="34" charset="0"/>
                <a:ea typeface="Open Sans"/>
                <a:cs typeface="Open Sans"/>
              </a:rPr>
              <a:t> or ARB </a:t>
            </a:r>
            <a:r>
              <a:rPr lang="en-US" sz="1600" dirty="0">
                <a:solidFill>
                  <a:srgbClr val="00B2A9"/>
                </a:solidFill>
                <a:latin typeface="Gill Sans MT" panose="020B0502020104020203" pitchFamily="34" charset="0"/>
                <a:ea typeface="Open Sans"/>
                <a:cs typeface="Open Sans"/>
              </a:rPr>
              <a:t>│</a:t>
            </a:r>
            <a:r>
              <a:rPr lang="en-US" sz="1600" dirty="0">
                <a:solidFill>
                  <a:schemeClr val="tx1"/>
                </a:solidFill>
                <a:latin typeface="Gill Sans MT" panose="020B0502020104020203" pitchFamily="34" charset="0"/>
                <a:ea typeface="Open Sans"/>
                <a:cs typeface="Open Sans"/>
              </a:rPr>
              <a:t> S – Statin </a:t>
            </a:r>
            <a:r>
              <a:rPr lang="en-US" sz="1600" dirty="0">
                <a:solidFill>
                  <a:srgbClr val="00B2A9"/>
                </a:solidFill>
                <a:latin typeface="Gill Sans MT" panose="020B0502020104020203" pitchFamily="34" charset="0"/>
                <a:ea typeface="Open Sans"/>
                <a:cs typeface="Open Sans"/>
              </a:rPr>
              <a:t>│</a:t>
            </a:r>
            <a:r>
              <a:rPr lang="en-US" sz="1600" dirty="0">
                <a:solidFill>
                  <a:schemeClr val="tx1"/>
                </a:solidFill>
                <a:latin typeface="Gill Sans MT" panose="020B0502020104020203" pitchFamily="34" charset="0"/>
                <a:ea typeface="Open Sans"/>
                <a:cs typeface="Open Sans"/>
              </a:rPr>
              <a:t> A – ASA if indicated </a:t>
            </a:r>
            <a:r>
              <a:rPr lang="en-US" sz="1600" dirty="0">
                <a:solidFill>
                  <a:srgbClr val="00B2A9"/>
                </a:solidFill>
                <a:latin typeface="Gill Sans MT" panose="020B0502020104020203" pitchFamily="34" charset="0"/>
                <a:ea typeface="Open Sans"/>
                <a:cs typeface="Open Sans"/>
              </a:rPr>
              <a:t>│</a:t>
            </a:r>
            <a:r>
              <a:rPr lang="en-US" sz="1600" dirty="0">
                <a:solidFill>
                  <a:schemeClr val="tx1"/>
                </a:solidFill>
                <a:latin typeface="Gill Sans MT" panose="020B0502020104020203" pitchFamily="34" charset="0"/>
                <a:ea typeface="Open Sans"/>
                <a:cs typeface="Open Sans"/>
              </a:rPr>
              <a:t>SGLT2i/GLP-1 RA with demonstrated CV benefit</a:t>
            </a:r>
          </a:p>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E </a:t>
            </a:r>
            <a:r>
              <a:rPr lang="en-US" sz="1800" dirty="0">
                <a:solidFill>
                  <a:srgbClr val="00B2A9"/>
                </a:solidFill>
                <a:latin typeface="Gill Sans MT" panose="020B0502020104020203" pitchFamily="34" charset="0"/>
                <a:ea typeface="ＭＳ Ｐゴシック" pitchFamily="34" charset="-128"/>
                <a:cs typeface="Open Sans"/>
              </a:rPr>
              <a:t>•</a:t>
            </a:r>
            <a:r>
              <a:rPr lang="en-US" sz="2400" dirty="0">
                <a:solidFill>
                  <a:schemeClr val="tx1"/>
                </a:solidFill>
                <a:latin typeface="Gill Sans MT" panose="020B0502020104020203" pitchFamily="34" charset="0"/>
                <a:ea typeface="ＭＳ Ｐゴシック" pitchFamily="34" charset="-128"/>
                <a:cs typeface="Open Sans"/>
              </a:rPr>
              <a:t> Exercise / Healthy Eating  </a:t>
            </a:r>
          </a:p>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S </a:t>
            </a:r>
            <a:r>
              <a:rPr lang="en-US" sz="1800" dirty="0">
                <a:solidFill>
                  <a:srgbClr val="00B2A9"/>
                </a:solidFill>
                <a:latin typeface="Gill Sans MT" panose="020B0502020104020203" pitchFamily="34" charset="0"/>
                <a:ea typeface="ＭＳ Ｐゴシック" pitchFamily="34" charset="-128"/>
                <a:cs typeface="Open Sans"/>
              </a:rPr>
              <a:t>•</a:t>
            </a:r>
            <a:r>
              <a:rPr lang="en-US" sz="2400" dirty="0">
                <a:solidFill>
                  <a:schemeClr val="tx1"/>
                </a:solidFill>
                <a:latin typeface="Gill Sans MT" panose="020B0502020104020203" pitchFamily="34" charset="0"/>
                <a:ea typeface="ＭＳ Ｐゴシック" pitchFamily="34" charset="-128"/>
                <a:cs typeface="Open Sans"/>
              </a:rPr>
              <a:t> Screening for complications</a:t>
            </a:r>
          </a:p>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S</a:t>
            </a:r>
            <a:r>
              <a:rPr lang="en-US" sz="1800" dirty="0">
                <a:solidFill>
                  <a:schemeClr val="tx1"/>
                </a:solidFill>
                <a:latin typeface="Gill Sans MT" panose="020B0502020104020203" pitchFamily="34" charset="0"/>
                <a:ea typeface="ＭＳ Ｐゴシック" pitchFamily="34" charset="-128"/>
                <a:cs typeface="Open Sans"/>
              </a:rPr>
              <a:t> </a:t>
            </a:r>
            <a:r>
              <a:rPr lang="en-US" sz="1800" dirty="0">
                <a:solidFill>
                  <a:srgbClr val="00B2A9"/>
                </a:solidFill>
                <a:latin typeface="Gill Sans MT" panose="020B0502020104020203" pitchFamily="34" charset="0"/>
                <a:ea typeface="ＭＳ Ｐゴシック" pitchFamily="34" charset="-128"/>
                <a:cs typeface="Open Sans"/>
              </a:rPr>
              <a:t>•</a:t>
            </a:r>
            <a:r>
              <a:rPr lang="en-US" sz="1800" dirty="0">
                <a:solidFill>
                  <a:schemeClr val="tx1"/>
                </a:solidFill>
                <a:latin typeface="Gill Sans MT" panose="020B0502020104020203" pitchFamily="34" charset="0"/>
                <a:ea typeface="ＭＳ Ｐゴシック" pitchFamily="34" charset="-128"/>
                <a:cs typeface="Open Sans"/>
              </a:rPr>
              <a:t> </a:t>
            </a:r>
            <a:r>
              <a:rPr lang="en-US" sz="2400" dirty="0">
                <a:solidFill>
                  <a:schemeClr val="tx1"/>
                </a:solidFill>
                <a:latin typeface="Gill Sans MT" panose="020B0502020104020203" pitchFamily="34" charset="0"/>
                <a:ea typeface="ＭＳ Ｐゴシック" pitchFamily="34" charset="-128"/>
                <a:cs typeface="Open Sans"/>
              </a:rPr>
              <a:t>Smoking cessation</a:t>
            </a:r>
          </a:p>
          <a:p>
            <a:pPr>
              <a:lnSpc>
                <a:spcPct val="130000"/>
              </a:lnSpc>
              <a:spcBef>
                <a:spcPct val="0"/>
              </a:spcBef>
              <a:buClr>
                <a:srgbClr val="00B2A9"/>
              </a:buClr>
              <a:buFont typeface="Wingdings" pitchFamily="2" charset="2"/>
              <a:buChar char="ü"/>
            </a:pPr>
            <a:r>
              <a:rPr lang="en-US" sz="2400" dirty="0">
                <a:solidFill>
                  <a:schemeClr val="tx1"/>
                </a:solidFill>
                <a:latin typeface="Gill Sans MT" panose="020B0502020104020203" pitchFamily="34" charset="0"/>
                <a:ea typeface="ＭＳ Ｐゴシック" pitchFamily="34" charset="-128"/>
                <a:cs typeface="Open Sans"/>
              </a:rPr>
              <a:t>S </a:t>
            </a:r>
            <a:r>
              <a:rPr lang="en-US" sz="1800" dirty="0">
                <a:solidFill>
                  <a:srgbClr val="00B2A9"/>
                </a:solidFill>
                <a:latin typeface="Gill Sans MT" panose="020B0502020104020203" pitchFamily="34" charset="0"/>
                <a:ea typeface="ＭＳ Ｐゴシック" pitchFamily="34" charset="-128"/>
                <a:cs typeface="Open Sans"/>
              </a:rPr>
              <a:t>•</a:t>
            </a:r>
            <a:r>
              <a:rPr lang="en-US" sz="2400" dirty="0">
                <a:solidFill>
                  <a:schemeClr val="tx1"/>
                </a:solidFill>
                <a:latin typeface="Gill Sans MT" panose="020B0502020104020203" pitchFamily="34" charset="0"/>
                <a:ea typeface="ＭＳ Ｐゴシック" pitchFamily="34" charset="-128"/>
                <a:cs typeface="Open Sans"/>
              </a:rPr>
              <a:t> Self-management, stress and other barriers</a:t>
            </a:r>
          </a:p>
        </p:txBody>
      </p:sp>
      <p:pic>
        <p:nvPicPr>
          <p:cNvPr id="7" name="Picture 6">
            <a:extLst>
              <a:ext uri="{FF2B5EF4-FFF2-40B4-BE49-F238E27FC236}">
                <a16:creationId xmlns:a16="http://schemas.microsoft.com/office/drawing/2014/main" id="{B6E9C598-7EBB-7C6D-C24C-55691E4B4D53}"/>
              </a:ext>
            </a:extLst>
          </p:cNvPr>
          <p:cNvPicPr>
            <a:picLocks noChangeAspect="1"/>
          </p:cNvPicPr>
          <p:nvPr/>
        </p:nvPicPr>
        <p:blipFill>
          <a:blip r:embed="rId3"/>
          <a:stretch>
            <a:fillRect/>
          </a:stretch>
        </p:blipFill>
        <p:spPr>
          <a:xfrm>
            <a:off x="6423047" y="49118"/>
            <a:ext cx="1177038" cy="515879"/>
          </a:xfrm>
          <a:prstGeom prst="rect">
            <a:avLst/>
          </a:prstGeom>
        </p:spPr>
      </p:pic>
    </p:spTree>
    <p:extLst>
      <p:ext uri="{BB962C8B-B14F-4D97-AF65-F5344CB8AC3E}">
        <p14:creationId xmlns:p14="http://schemas.microsoft.com/office/powerpoint/2010/main" val="102017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981" y="143520"/>
            <a:ext cx="5556956" cy="4854352"/>
          </a:xfrm>
          <a:prstGeom prst="rect">
            <a:avLst/>
          </a:prstGeom>
        </p:spPr>
      </p:pic>
      <p:sp>
        <p:nvSpPr>
          <p:cNvPr id="12" name="TextBox 11"/>
          <p:cNvSpPr txBox="1"/>
          <p:nvPr/>
        </p:nvSpPr>
        <p:spPr>
          <a:xfrm>
            <a:off x="301981" y="4904478"/>
            <a:ext cx="6522720" cy="230798"/>
          </a:xfrm>
          <a:prstGeom prst="rect">
            <a:avLst/>
          </a:prstGeom>
          <a:noFill/>
        </p:spPr>
        <p:txBody>
          <a:bodyPr wrap="square" lIns="91407" tIns="45703" rIns="91407" bIns="45703" rtlCol="0">
            <a:spAutoFit/>
          </a:bodyPr>
          <a:lstStyle/>
          <a:p>
            <a:pPr defTabSz="456980">
              <a:defRPr/>
            </a:pPr>
            <a:r>
              <a:rPr lang="en-US" sz="900" dirty="0" err="1">
                <a:latin typeface="Gill Sans MT" panose="020B0502020104020203" pitchFamily="34" charset="0"/>
              </a:rPr>
              <a:t>Lipscombe</a:t>
            </a:r>
            <a:r>
              <a:rPr lang="en-US" sz="900" dirty="0">
                <a:latin typeface="Gill Sans MT" panose="020B0502020104020203" pitchFamily="34" charset="0"/>
              </a:rPr>
              <a:t> L et al. Can J Diabetes 2020;44:575-91.</a:t>
            </a:r>
          </a:p>
        </p:txBody>
      </p:sp>
      <p:sp>
        <p:nvSpPr>
          <p:cNvPr id="14" name="TextBox 13"/>
          <p:cNvSpPr txBox="1"/>
          <p:nvPr/>
        </p:nvSpPr>
        <p:spPr>
          <a:xfrm>
            <a:off x="5981985" y="1292056"/>
            <a:ext cx="2878666" cy="3031557"/>
          </a:xfrm>
          <a:prstGeom prst="rect">
            <a:avLst/>
          </a:prstGeom>
          <a:noFill/>
          <a:ln>
            <a:solidFill>
              <a:schemeClr val="tx1"/>
            </a:solidFill>
          </a:ln>
        </p:spPr>
        <p:txBody>
          <a:bodyPr wrap="square" lIns="91400" tIns="45699" rIns="91400" bIns="45699" rtlCol="0">
            <a:spAutoFit/>
          </a:bodyPr>
          <a:lstStyle/>
          <a:p>
            <a:pPr algn="ctr" defTabSz="456638">
              <a:defRPr/>
            </a:pPr>
            <a:r>
              <a:rPr lang="en-US" b="1" u="sng" dirty="0">
                <a:solidFill>
                  <a:srgbClr val="FF0000"/>
                </a:solidFill>
                <a:latin typeface="Gill Sans MT" panose="020B0502020104020203" pitchFamily="34" charset="0"/>
              </a:rPr>
              <a:t>CV Risk Factors</a:t>
            </a:r>
          </a:p>
          <a:p>
            <a:pPr marL="184063" indent="-184063" defTabSz="456638">
              <a:buFont typeface="Arial"/>
              <a:buChar char="•"/>
              <a:defRPr/>
            </a:pPr>
            <a:endParaRPr lang="en-US" sz="1100" dirty="0">
              <a:solidFill>
                <a:prstClr val="black"/>
              </a:solidFill>
              <a:latin typeface="Gill Sans MT" panose="020B0502020104020203" pitchFamily="34" charset="0"/>
            </a:endParaRPr>
          </a:p>
          <a:p>
            <a:pPr marL="184063" indent="-184063" defTabSz="456638">
              <a:buFont typeface="Arial"/>
              <a:buChar char="•"/>
              <a:defRPr/>
            </a:pPr>
            <a:r>
              <a:rPr lang="en-US" dirty="0">
                <a:solidFill>
                  <a:prstClr val="black"/>
                </a:solidFill>
                <a:latin typeface="Gill Sans MT" panose="020B0502020104020203" pitchFamily="34" charset="0"/>
              </a:rPr>
              <a:t>Smoking</a:t>
            </a:r>
          </a:p>
          <a:p>
            <a:pPr marL="184063" indent="-184063" defTabSz="456638">
              <a:buFont typeface="Arial"/>
              <a:buChar char="•"/>
              <a:defRPr/>
            </a:pPr>
            <a:r>
              <a:rPr lang="en-US" dirty="0">
                <a:solidFill>
                  <a:prstClr val="black"/>
                </a:solidFill>
                <a:latin typeface="Gill Sans MT" panose="020B0502020104020203" pitchFamily="34" charset="0"/>
              </a:rPr>
              <a:t>HTN (on Rx or not)</a:t>
            </a:r>
          </a:p>
          <a:p>
            <a:pPr marL="184063" indent="-184063" defTabSz="456638">
              <a:buFont typeface="Arial"/>
              <a:buChar char="•"/>
              <a:defRPr/>
            </a:pPr>
            <a:r>
              <a:rPr lang="en-US" dirty="0">
                <a:solidFill>
                  <a:prstClr val="black"/>
                </a:solidFill>
                <a:latin typeface="Gill Sans MT" panose="020B0502020104020203" pitchFamily="34" charset="0"/>
              </a:rPr>
              <a:t>Dyslipidemia</a:t>
            </a:r>
          </a:p>
          <a:p>
            <a:pPr marL="450634" lvl="1" indent="-182476" defTabSz="456638">
              <a:buFont typeface="Arial"/>
              <a:buChar char="•"/>
              <a:defRPr/>
            </a:pPr>
            <a:r>
              <a:rPr lang="en-US" dirty="0">
                <a:solidFill>
                  <a:prstClr val="black"/>
                </a:solidFill>
                <a:latin typeface="Gill Sans MT" panose="020B0502020104020203" pitchFamily="34" charset="0"/>
              </a:rPr>
              <a:t>On treatment OR</a:t>
            </a:r>
          </a:p>
          <a:p>
            <a:pPr marL="450634" lvl="1" indent="-182476" defTabSz="456638">
              <a:buFont typeface="Arial"/>
              <a:buChar char="•"/>
              <a:defRPr/>
            </a:pPr>
            <a:r>
              <a:rPr lang="en-US" dirty="0">
                <a:solidFill>
                  <a:prstClr val="black"/>
                </a:solidFill>
                <a:latin typeface="Gill Sans MT" panose="020B0502020104020203" pitchFamily="34" charset="0"/>
              </a:rPr>
              <a:t>LDL &gt;3.4 mmol/L OR</a:t>
            </a:r>
          </a:p>
          <a:p>
            <a:pPr marL="450634" lvl="1" indent="-182476" defTabSz="456638">
              <a:buFont typeface="Arial"/>
              <a:buChar char="•"/>
              <a:defRPr/>
            </a:pPr>
            <a:r>
              <a:rPr lang="en-US" dirty="0">
                <a:solidFill>
                  <a:prstClr val="black"/>
                </a:solidFill>
                <a:latin typeface="Gill Sans MT" panose="020B0502020104020203" pitchFamily="34" charset="0"/>
              </a:rPr>
              <a:t>TG &gt;2.3 mmol/L OR</a:t>
            </a:r>
          </a:p>
          <a:p>
            <a:pPr marL="450634" lvl="1" indent="-182476" defTabSz="456638">
              <a:buFont typeface="Arial"/>
              <a:buChar char="•"/>
              <a:defRPr/>
            </a:pPr>
            <a:r>
              <a:rPr lang="en-US" dirty="0">
                <a:solidFill>
                  <a:prstClr val="black"/>
                </a:solidFill>
                <a:latin typeface="Gill Sans MT" panose="020B0502020104020203" pitchFamily="34" charset="0"/>
              </a:rPr>
              <a:t>HDL &lt;1.3 (F) or &lt;1.0 (M)</a:t>
            </a:r>
          </a:p>
          <a:p>
            <a:pPr indent="-188826" defTabSz="456638">
              <a:buFont typeface="Arial"/>
              <a:buChar char="•"/>
              <a:defRPr/>
            </a:pPr>
            <a:r>
              <a:rPr lang="en-US" dirty="0">
                <a:solidFill>
                  <a:prstClr val="black"/>
                </a:solidFill>
                <a:latin typeface="Gill Sans MT" panose="020B0502020104020203" pitchFamily="34" charset="0"/>
              </a:rPr>
              <a:t>Central obesity</a:t>
            </a:r>
          </a:p>
        </p:txBody>
      </p:sp>
      <p:sp>
        <p:nvSpPr>
          <p:cNvPr id="6" name="Wave 5"/>
          <p:cNvSpPr/>
          <p:nvPr/>
        </p:nvSpPr>
        <p:spPr>
          <a:xfrm>
            <a:off x="7541107" y="526094"/>
            <a:ext cx="752787" cy="464087"/>
          </a:xfrm>
          <a:prstGeom prst="wave">
            <a:avLst/>
          </a:prstGeom>
        </p:spPr>
        <p:style>
          <a:lnRef idx="1">
            <a:schemeClr val="accent1"/>
          </a:lnRef>
          <a:fillRef idx="3">
            <a:schemeClr val="accent1"/>
          </a:fillRef>
          <a:effectRef idx="2">
            <a:schemeClr val="accent1"/>
          </a:effectRef>
          <a:fontRef idx="minor">
            <a:schemeClr val="lt1"/>
          </a:fontRef>
        </p:style>
        <p:txBody>
          <a:bodyPr lIns="68558" tIns="34278" rIns="68558" bIns="34278" rtlCol="0" anchor="ctr"/>
          <a:lstStyle/>
          <a:p>
            <a:pPr algn="ctr" defTabSz="913899">
              <a:defRPr/>
            </a:pPr>
            <a:r>
              <a:rPr lang="en-US" sz="2100" b="1" dirty="0">
                <a:solidFill>
                  <a:prstClr val="white"/>
                </a:solidFill>
                <a:latin typeface="Gill Sans MT" panose="020B0502020104020203" pitchFamily="34" charset="0"/>
              </a:rPr>
              <a:t>2020</a:t>
            </a:r>
          </a:p>
        </p:txBody>
      </p:sp>
      <p:sp>
        <p:nvSpPr>
          <p:cNvPr id="15" name="Rounded Rectangle 14">
            <a:extLst>
              <a:ext uri="{FF2B5EF4-FFF2-40B4-BE49-F238E27FC236}">
                <a16:creationId xmlns:a16="http://schemas.microsoft.com/office/drawing/2014/main" id="{7EA09971-A2E3-CC9A-1A0D-4C63A39CFFEF}"/>
              </a:ext>
            </a:extLst>
          </p:cNvPr>
          <p:cNvSpPr/>
          <p:nvPr/>
        </p:nvSpPr>
        <p:spPr>
          <a:xfrm>
            <a:off x="2017908" y="1801569"/>
            <a:ext cx="990601" cy="2500489"/>
          </a:xfrm>
          <a:prstGeom prst="roundRect">
            <a:avLst>
              <a:gd name="adj" fmla="val 2422"/>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400" tIns="45699" rIns="91400" bIns="45699" spcCol="0" rtlCol="0" anchor="ctr"/>
          <a:lstStyle/>
          <a:p>
            <a:pPr algn="ctr" defTabSz="456638">
              <a:defRPr/>
            </a:pPr>
            <a:endParaRPr lang="en-US">
              <a:solidFill>
                <a:prstClr val="white"/>
              </a:solidFill>
              <a:latin typeface="Gill Sans MT" panose="020B0502020104020203" pitchFamily="34" charset="0"/>
            </a:endParaRPr>
          </a:p>
        </p:txBody>
      </p:sp>
      <p:sp>
        <p:nvSpPr>
          <p:cNvPr id="16" name="Rounded Rectangle 15">
            <a:extLst>
              <a:ext uri="{FF2B5EF4-FFF2-40B4-BE49-F238E27FC236}">
                <a16:creationId xmlns:a16="http://schemas.microsoft.com/office/drawing/2014/main" id="{6EBF2A09-60B2-6EB2-01A7-452374FC6BCC}"/>
              </a:ext>
            </a:extLst>
          </p:cNvPr>
          <p:cNvSpPr/>
          <p:nvPr/>
        </p:nvSpPr>
        <p:spPr>
          <a:xfrm>
            <a:off x="4795938" y="1804377"/>
            <a:ext cx="978335" cy="2500489"/>
          </a:xfrm>
          <a:prstGeom prst="roundRect">
            <a:avLst>
              <a:gd name="adj" fmla="val 2422"/>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400" tIns="45699" rIns="91400" bIns="45699" spcCol="0" rtlCol="0" anchor="ctr"/>
          <a:lstStyle/>
          <a:p>
            <a:pPr algn="ctr" defTabSz="456638">
              <a:defRPr/>
            </a:pPr>
            <a:endParaRPr lang="en-US">
              <a:solidFill>
                <a:prstClr val="white"/>
              </a:solidFill>
              <a:latin typeface="Gill Sans MT" panose="020B0502020104020203" pitchFamily="34" charset="0"/>
            </a:endParaRPr>
          </a:p>
        </p:txBody>
      </p:sp>
      <p:pic>
        <p:nvPicPr>
          <p:cNvPr id="8" name="Picture 7">
            <a:extLst>
              <a:ext uri="{FF2B5EF4-FFF2-40B4-BE49-F238E27FC236}">
                <a16:creationId xmlns:a16="http://schemas.microsoft.com/office/drawing/2014/main" id="{C1F86970-4206-82CA-D42B-D8C603886803}"/>
              </a:ext>
            </a:extLst>
          </p:cNvPr>
          <p:cNvPicPr>
            <a:picLocks noChangeAspect="1"/>
          </p:cNvPicPr>
          <p:nvPr/>
        </p:nvPicPr>
        <p:blipFill>
          <a:blip r:embed="rId3"/>
          <a:stretch>
            <a:fillRect/>
          </a:stretch>
        </p:blipFill>
        <p:spPr>
          <a:xfrm>
            <a:off x="6423047" y="49118"/>
            <a:ext cx="1177038" cy="515879"/>
          </a:xfrm>
          <a:prstGeom prst="rect">
            <a:avLst/>
          </a:prstGeom>
        </p:spPr>
      </p:pic>
    </p:spTree>
    <p:extLst>
      <p:ext uri="{BB962C8B-B14F-4D97-AF65-F5344CB8AC3E}">
        <p14:creationId xmlns:p14="http://schemas.microsoft.com/office/powerpoint/2010/main" val="3244402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B11A2-1950-D07C-49A4-E506F8C6485A}"/>
              </a:ext>
            </a:extLst>
          </p:cNvPr>
          <p:cNvSpPr/>
          <p:nvPr/>
        </p:nvSpPr>
        <p:spPr>
          <a:xfrm>
            <a:off x="0" y="780288"/>
            <a:ext cx="9144000"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 name="Title 2">
            <a:extLst>
              <a:ext uri="{FF2B5EF4-FFF2-40B4-BE49-F238E27FC236}">
                <a16:creationId xmlns:a16="http://schemas.microsoft.com/office/drawing/2014/main" id="{D148656A-1852-0C39-EC69-C48959E2210A}"/>
              </a:ext>
            </a:extLst>
          </p:cNvPr>
          <p:cNvSpPr txBox="1">
            <a:spLocks/>
          </p:cNvSpPr>
          <p:nvPr/>
        </p:nvSpPr>
        <p:spPr>
          <a:xfrm>
            <a:off x="427623" y="164085"/>
            <a:ext cx="7996287" cy="731732"/>
          </a:xfrm>
          <a:prstGeom prst="rect">
            <a:avLst/>
          </a:prstGeom>
        </p:spPr>
        <p:txBody>
          <a:bodyPr>
            <a:no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Summary of relative (hazard ratios) and absolute event reductions per 1000 treated patients for cardiorenal outcomes in those with T2D with ASCVD or multiple risk factors</a:t>
            </a:r>
          </a:p>
        </p:txBody>
      </p:sp>
      <p:grpSp>
        <p:nvGrpSpPr>
          <p:cNvPr id="4" name="Group 3">
            <a:extLst>
              <a:ext uri="{FF2B5EF4-FFF2-40B4-BE49-F238E27FC236}">
                <a16:creationId xmlns:a16="http://schemas.microsoft.com/office/drawing/2014/main" id="{8055AF83-6323-8361-12EB-BD880CB2DBFD}"/>
              </a:ext>
            </a:extLst>
          </p:cNvPr>
          <p:cNvGrpSpPr/>
          <p:nvPr/>
        </p:nvGrpSpPr>
        <p:grpSpPr>
          <a:xfrm>
            <a:off x="124626" y="2110717"/>
            <a:ext cx="8873970" cy="1710951"/>
            <a:chOff x="24680" y="1772816"/>
            <a:chExt cx="12192000" cy="2353276"/>
          </a:xfrm>
        </p:grpSpPr>
        <p:pic>
          <p:nvPicPr>
            <p:cNvPr id="5" name="Picture 4">
              <a:extLst>
                <a:ext uri="{FF2B5EF4-FFF2-40B4-BE49-F238E27FC236}">
                  <a16:creationId xmlns:a16="http://schemas.microsoft.com/office/drawing/2014/main" id="{9C9B2191-5DEF-44CC-17F1-D5AF1F74BFA2}"/>
                </a:ext>
              </a:extLst>
            </p:cNvPr>
            <p:cNvPicPr>
              <a:picLocks noChangeAspect="1"/>
            </p:cNvPicPr>
            <p:nvPr/>
          </p:nvPicPr>
          <p:blipFill>
            <a:blip r:embed="rId2"/>
            <a:stretch>
              <a:fillRect/>
            </a:stretch>
          </p:blipFill>
          <p:spPr>
            <a:xfrm>
              <a:off x="24680" y="1772816"/>
              <a:ext cx="12192000" cy="734305"/>
            </a:xfrm>
            <a:prstGeom prst="rect">
              <a:avLst/>
            </a:prstGeom>
          </p:spPr>
        </p:pic>
        <p:pic>
          <p:nvPicPr>
            <p:cNvPr id="6" name="Picture 5">
              <a:extLst>
                <a:ext uri="{FF2B5EF4-FFF2-40B4-BE49-F238E27FC236}">
                  <a16:creationId xmlns:a16="http://schemas.microsoft.com/office/drawing/2014/main" id="{DF8D8D38-2B58-6F76-04B1-06A98F5F2053}"/>
                </a:ext>
              </a:extLst>
            </p:cNvPr>
            <p:cNvPicPr>
              <a:picLocks noChangeAspect="1"/>
            </p:cNvPicPr>
            <p:nvPr/>
          </p:nvPicPr>
          <p:blipFill>
            <a:blip r:embed="rId3"/>
            <a:stretch>
              <a:fillRect/>
            </a:stretch>
          </p:blipFill>
          <p:spPr>
            <a:xfrm>
              <a:off x="24680" y="2492896"/>
              <a:ext cx="12192000" cy="1633196"/>
            </a:xfrm>
            <a:prstGeom prst="rect">
              <a:avLst/>
            </a:prstGeom>
          </p:spPr>
        </p:pic>
      </p:grpSp>
      <p:sp>
        <p:nvSpPr>
          <p:cNvPr id="7" name="TextBox 6">
            <a:extLst>
              <a:ext uri="{FF2B5EF4-FFF2-40B4-BE49-F238E27FC236}">
                <a16:creationId xmlns:a16="http://schemas.microsoft.com/office/drawing/2014/main" id="{0BD89DF4-0302-D509-5029-1E1F9A878729}"/>
              </a:ext>
            </a:extLst>
          </p:cNvPr>
          <p:cNvSpPr txBox="1"/>
          <p:nvPr/>
        </p:nvSpPr>
        <p:spPr>
          <a:xfrm>
            <a:off x="427623" y="4748583"/>
            <a:ext cx="4506465" cy="230832"/>
          </a:xfrm>
          <a:prstGeom prst="rect">
            <a:avLst/>
          </a:prstGeom>
          <a:noFill/>
        </p:spPr>
        <p:txBody>
          <a:bodyPr wrap="square" rtlCol="0">
            <a:spAutoFit/>
          </a:bodyPr>
          <a:lstStyle/>
          <a:p>
            <a:pPr defTabSz="456353">
              <a:defRPr/>
            </a:pPr>
            <a:r>
              <a:rPr lang="en-US" sz="900" dirty="0">
                <a:latin typeface="Gill Sans MT" panose="020B0502020104020203" pitchFamily="34" charset="0"/>
              </a:rPr>
              <a:t>Mancini GB et al. Can J </a:t>
            </a:r>
            <a:r>
              <a:rPr lang="en-US" sz="900" dirty="0" err="1">
                <a:latin typeface="Gill Sans MT" panose="020B0502020104020203" pitchFamily="34" charset="0"/>
              </a:rPr>
              <a:t>Cardiol</a:t>
            </a:r>
            <a:r>
              <a:rPr lang="en-US" sz="900" dirty="0">
                <a:latin typeface="Gill Sans MT" panose="020B0502020104020203" pitchFamily="34" charset="0"/>
              </a:rPr>
              <a:t> 2022;38:1153-67.</a:t>
            </a:r>
          </a:p>
        </p:txBody>
      </p:sp>
    </p:spTree>
    <p:extLst>
      <p:ext uri="{BB962C8B-B14F-4D97-AF65-F5344CB8AC3E}">
        <p14:creationId xmlns:p14="http://schemas.microsoft.com/office/powerpoint/2010/main" val="1393159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983E493-D9E8-9444-C612-F6862205CB4D}"/>
              </a:ext>
            </a:extLst>
          </p:cNvPr>
          <p:cNvSpPr txBox="1">
            <a:spLocks/>
          </p:cNvSpPr>
          <p:nvPr/>
        </p:nvSpPr>
        <p:spPr>
          <a:xfrm>
            <a:off x="502815" y="295577"/>
            <a:ext cx="5586413" cy="803564"/>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Practice recommendations</a:t>
            </a:r>
          </a:p>
        </p:txBody>
      </p:sp>
      <p:grpSp>
        <p:nvGrpSpPr>
          <p:cNvPr id="3" name="Group 2">
            <a:extLst>
              <a:ext uri="{FF2B5EF4-FFF2-40B4-BE49-F238E27FC236}">
                <a16:creationId xmlns:a16="http://schemas.microsoft.com/office/drawing/2014/main" id="{2B5C267B-5EB5-CD8F-01AC-196EDDD1B644}"/>
              </a:ext>
            </a:extLst>
          </p:cNvPr>
          <p:cNvGrpSpPr/>
          <p:nvPr/>
        </p:nvGrpSpPr>
        <p:grpSpPr>
          <a:xfrm>
            <a:off x="143508" y="1221600"/>
            <a:ext cx="8784468" cy="2754306"/>
            <a:chOff x="0" y="1877286"/>
            <a:chExt cx="12192000" cy="3855970"/>
          </a:xfrm>
        </p:grpSpPr>
        <p:pic>
          <p:nvPicPr>
            <p:cNvPr id="4" name="Picture 3">
              <a:extLst>
                <a:ext uri="{FF2B5EF4-FFF2-40B4-BE49-F238E27FC236}">
                  <a16:creationId xmlns:a16="http://schemas.microsoft.com/office/drawing/2014/main" id="{4D3D83B9-CC8D-3D5C-352D-8B7A6CB7745C}"/>
                </a:ext>
              </a:extLst>
            </p:cNvPr>
            <p:cNvPicPr>
              <a:picLocks noChangeAspect="1"/>
            </p:cNvPicPr>
            <p:nvPr/>
          </p:nvPicPr>
          <p:blipFill>
            <a:blip r:embed="rId2"/>
            <a:stretch>
              <a:fillRect/>
            </a:stretch>
          </p:blipFill>
          <p:spPr>
            <a:xfrm>
              <a:off x="0" y="2656770"/>
              <a:ext cx="12192000" cy="3076486"/>
            </a:xfrm>
            <a:prstGeom prst="rect">
              <a:avLst/>
            </a:prstGeom>
          </p:spPr>
        </p:pic>
        <p:pic>
          <p:nvPicPr>
            <p:cNvPr id="5" name="Picture 4">
              <a:extLst>
                <a:ext uri="{FF2B5EF4-FFF2-40B4-BE49-F238E27FC236}">
                  <a16:creationId xmlns:a16="http://schemas.microsoft.com/office/drawing/2014/main" id="{8323FB90-12E0-F545-A488-4A5A5BB57E66}"/>
                </a:ext>
              </a:extLst>
            </p:cNvPr>
            <p:cNvPicPr>
              <a:picLocks noChangeAspect="1"/>
            </p:cNvPicPr>
            <p:nvPr/>
          </p:nvPicPr>
          <p:blipFill>
            <a:blip r:embed="rId3"/>
            <a:stretch>
              <a:fillRect/>
            </a:stretch>
          </p:blipFill>
          <p:spPr>
            <a:xfrm>
              <a:off x="0" y="1877286"/>
              <a:ext cx="12192000" cy="759626"/>
            </a:xfrm>
            <a:prstGeom prst="rect">
              <a:avLst/>
            </a:prstGeom>
          </p:spPr>
        </p:pic>
      </p:grpSp>
      <p:pic>
        <p:nvPicPr>
          <p:cNvPr id="6" name="Picture 5">
            <a:extLst>
              <a:ext uri="{FF2B5EF4-FFF2-40B4-BE49-F238E27FC236}">
                <a16:creationId xmlns:a16="http://schemas.microsoft.com/office/drawing/2014/main" id="{B81F2F7B-1825-854E-0790-E8BEAD9C95BE}"/>
              </a:ext>
            </a:extLst>
          </p:cNvPr>
          <p:cNvPicPr>
            <a:picLocks noChangeAspect="1"/>
          </p:cNvPicPr>
          <p:nvPr/>
        </p:nvPicPr>
        <p:blipFill>
          <a:blip r:embed="rId4"/>
          <a:stretch>
            <a:fillRect/>
          </a:stretch>
        </p:blipFill>
        <p:spPr>
          <a:xfrm>
            <a:off x="3296022" y="1415523"/>
            <a:ext cx="1924050" cy="238125"/>
          </a:xfrm>
          <a:prstGeom prst="rect">
            <a:avLst/>
          </a:prstGeom>
        </p:spPr>
      </p:pic>
      <p:sp>
        <p:nvSpPr>
          <p:cNvPr id="7" name="TextBox 6">
            <a:extLst>
              <a:ext uri="{FF2B5EF4-FFF2-40B4-BE49-F238E27FC236}">
                <a16:creationId xmlns:a16="http://schemas.microsoft.com/office/drawing/2014/main" id="{CEEF409C-2510-67D6-0BC0-67984D18FB82}"/>
              </a:ext>
            </a:extLst>
          </p:cNvPr>
          <p:cNvSpPr txBox="1"/>
          <p:nvPr/>
        </p:nvSpPr>
        <p:spPr>
          <a:xfrm>
            <a:off x="502815" y="4694070"/>
            <a:ext cx="4506465" cy="230832"/>
          </a:xfrm>
          <a:prstGeom prst="rect">
            <a:avLst/>
          </a:prstGeom>
          <a:noFill/>
        </p:spPr>
        <p:txBody>
          <a:bodyPr wrap="square" rtlCol="0">
            <a:spAutoFit/>
          </a:bodyPr>
          <a:lstStyle/>
          <a:p>
            <a:pPr defTabSz="456353">
              <a:defRPr/>
            </a:pPr>
            <a:r>
              <a:rPr lang="en-US" sz="900" dirty="0">
                <a:latin typeface="Gill Sans MT" panose="020B0502020104020203" pitchFamily="34" charset="0"/>
              </a:rPr>
              <a:t>Mancini GB et al. Can J </a:t>
            </a:r>
            <a:r>
              <a:rPr lang="en-US" sz="900" dirty="0" err="1">
                <a:latin typeface="Gill Sans MT" panose="020B0502020104020203" pitchFamily="34" charset="0"/>
              </a:rPr>
              <a:t>Cardiol</a:t>
            </a:r>
            <a:r>
              <a:rPr lang="en-US" sz="900" dirty="0">
                <a:latin typeface="Gill Sans MT" panose="020B0502020104020203" pitchFamily="34" charset="0"/>
              </a:rPr>
              <a:t> 2022;38:1153-67.</a:t>
            </a:r>
          </a:p>
        </p:txBody>
      </p:sp>
    </p:spTree>
    <p:extLst>
      <p:ext uri="{BB962C8B-B14F-4D97-AF65-F5344CB8AC3E}">
        <p14:creationId xmlns:p14="http://schemas.microsoft.com/office/powerpoint/2010/main" val="1870059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2634" y="4784566"/>
            <a:ext cx="3294366" cy="230832"/>
          </a:xfrm>
          <a:prstGeom prst="rect">
            <a:avLst/>
          </a:prstGeom>
          <a:noFill/>
        </p:spPr>
        <p:txBody>
          <a:bodyPr wrap="square" rtlCol="0">
            <a:spAutoFit/>
          </a:bodyPr>
          <a:lstStyle/>
          <a:p>
            <a:r>
              <a:rPr lang="en-CA" sz="900" dirty="0"/>
              <a:t>Mancini GB et al. Can J </a:t>
            </a:r>
            <a:r>
              <a:rPr lang="en-CA" sz="900" dirty="0" err="1"/>
              <a:t>Cardiol</a:t>
            </a:r>
            <a:r>
              <a:rPr lang="en-CA" sz="900" dirty="0"/>
              <a:t> 2022;38:1153-67</a:t>
            </a:r>
          </a:p>
        </p:txBody>
      </p:sp>
      <p:pic>
        <p:nvPicPr>
          <p:cNvPr id="7" name="Picture 6">
            <a:extLst>
              <a:ext uri="{FF2B5EF4-FFF2-40B4-BE49-F238E27FC236}">
                <a16:creationId xmlns:a16="http://schemas.microsoft.com/office/drawing/2014/main" id="{51DDD287-7334-6ADE-918E-A7425C8D5BDF}"/>
              </a:ext>
            </a:extLst>
          </p:cNvPr>
          <p:cNvPicPr>
            <a:picLocks noChangeAspect="1"/>
          </p:cNvPicPr>
          <p:nvPr/>
        </p:nvPicPr>
        <p:blipFill>
          <a:blip r:embed="rId3"/>
          <a:stretch>
            <a:fillRect/>
          </a:stretch>
        </p:blipFill>
        <p:spPr>
          <a:xfrm>
            <a:off x="1210056" y="529013"/>
            <a:ext cx="6580632" cy="4314045"/>
          </a:xfrm>
          <a:prstGeom prst="rect">
            <a:avLst/>
          </a:prstGeom>
        </p:spPr>
      </p:pic>
      <p:sp>
        <p:nvSpPr>
          <p:cNvPr id="8" name="TextBox 7">
            <a:extLst>
              <a:ext uri="{FF2B5EF4-FFF2-40B4-BE49-F238E27FC236}">
                <a16:creationId xmlns:a16="http://schemas.microsoft.com/office/drawing/2014/main" id="{971F27A5-4903-E986-56BF-C0FBD37D7D3B}"/>
              </a:ext>
            </a:extLst>
          </p:cNvPr>
          <p:cNvSpPr txBox="1"/>
          <p:nvPr/>
        </p:nvSpPr>
        <p:spPr>
          <a:xfrm>
            <a:off x="5638578" y="4969103"/>
            <a:ext cx="3505422" cy="230832"/>
          </a:xfrm>
          <a:prstGeom prst="rect">
            <a:avLst/>
          </a:prstGeom>
          <a:noFill/>
        </p:spPr>
        <p:txBody>
          <a:bodyPr wrap="square" rtlCol="0">
            <a:spAutoFit/>
          </a:bodyPr>
          <a:lstStyle/>
          <a:p>
            <a:pPr algn="r" defTabSz="685800" hangingPunct="0">
              <a:defRPr/>
            </a:pPr>
            <a:r>
              <a:rPr lang="en-US" sz="900" b="1" kern="0" dirty="0">
                <a:solidFill>
                  <a:srgbClr val="000000"/>
                </a:solidFill>
                <a:effectLst>
                  <a:glow rad="101600">
                    <a:prstClr val="white">
                      <a:alpha val="60000"/>
                    </a:prstClr>
                  </a:glow>
                </a:effectLst>
                <a:latin typeface="Arial Nova Cond" panose="020B0506020202020204" pitchFamily="34" charset="0"/>
                <a:ea typeface="+mj-ea"/>
                <a:cs typeface="+mj-cs"/>
                <a:sym typeface="Calibri"/>
              </a:rPr>
              <a:t>© Canadian Cardiovascular Society. 2022. All rights reserved. </a:t>
            </a:r>
          </a:p>
        </p:txBody>
      </p:sp>
      <p:sp>
        <p:nvSpPr>
          <p:cNvPr id="9" name="Rectangle 8">
            <a:extLst>
              <a:ext uri="{FF2B5EF4-FFF2-40B4-BE49-F238E27FC236}">
                <a16:creationId xmlns:a16="http://schemas.microsoft.com/office/drawing/2014/main" id="{7D721A74-B67F-FE3C-295C-A585E67F4DE9}"/>
              </a:ext>
            </a:extLst>
          </p:cNvPr>
          <p:cNvSpPr/>
          <p:nvPr/>
        </p:nvSpPr>
        <p:spPr>
          <a:xfrm>
            <a:off x="2287827" y="803852"/>
            <a:ext cx="1056263" cy="4039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6F08406-78BC-74B8-ECAD-4AFF8E733769}"/>
              </a:ext>
            </a:extLst>
          </p:cNvPr>
          <p:cNvSpPr/>
          <p:nvPr/>
        </p:nvSpPr>
        <p:spPr>
          <a:xfrm>
            <a:off x="3292102" y="825617"/>
            <a:ext cx="1035272" cy="4039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026DD20E-FA4A-E90A-4D3F-7F7112AE017A}"/>
              </a:ext>
            </a:extLst>
          </p:cNvPr>
          <p:cNvSpPr/>
          <p:nvPr/>
        </p:nvSpPr>
        <p:spPr>
          <a:xfrm>
            <a:off x="4355334" y="829993"/>
            <a:ext cx="1035272" cy="1741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68162B4-DD7E-D542-7186-AE3BFDE95287}"/>
              </a:ext>
            </a:extLst>
          </p:cNvPr>
          <p:cNvSpPr/>
          <p:nvPr/>
        </p:nvSpPr>
        <p:spPr>
          <a:xfrm>
            <a:off x="5392439" y="829993"/>
            <a:ext cx="981450" cy="2017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6DC0F88-50DA-01B9-7A5E-79BC53D2B784}"/>
              </a:ext>
            </a:extLst>
          </p:cNvPr>
          <p:cNvSpPr/>
          <p:nvPr/>
        </p:nvSpPr>
        <p:spPr>
          <a:xfrm>
            <a:off x="5390606" y="2845219"/>
            <a:ext cx="1035272" cy="821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4139220E-0F9D-9698-414E-7C3C4752AFC8}"/>
              </a:ext>
            </a:extLst>
          </p:cNvPr>
          <p:cNvSpPr/>
          <p:nvPr/>
        </p:nvSpPr>
        <p:spPr>
          <a:xfrm>
            <a:off x="4355333" y="3710833"/>
            <a:ext cx="1566349" cy="821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60ABE8E1-24DF-C5CA-003A-4580B3A4E462}"/>
              </a:ext>
            </a:extLst>
          </p:cNvPr>
          <p:cNvSpPr/>
          <p:nvPr/>
        </p:nvSpPr>
        <p:spPr>
          <a:xfrm>
            <a:off x="5921682" y="3668040"/>
            <a:ext cx="1869006" cy="1175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6096F157-FF5D-1CE2-7CAF-6060D5F88217}"/>
              </a:ext>
            </a:extLst>
          </p:cNvPr>
          <p:cNvSpPr/>
          <p:nvPr/>
        </p:nvSpPr>
        <p:spPr>
          <a:xfrm>
            <a:off x="6373889" y="582997"/>
            <a:ext cx="1869006" cy="2216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idx="4294967295"/>
          </p:nvPr>
        </p:nvSpPr>
        <p:spPr>
          <a:xfrm>
            <a:off x="413955" y="0"/>
            <a:ext cx="7828939" cy="731837"/>
          </a:xfrm>
          <a:prstGeom prst="rect">
            <a:avLst/>
          </a:prstGeom>
        </p:spPr>
        <p:txBody>
          <a:bodyPr>
            <a:noAutofit/>
          </a:bodyPr>
          <a:lstStyle/>
          <a:p>
            <a:pPr algn="l"/>
            <a:r>
              <a:rPr lang="en-CA" sz="2400" b="1" dirty="0">
                <a:latin typeface="Gill Sans MT" panose="020B0502020104020203" pitchFamily="34" charset="77"/>
              </a:rPr>
              <a:t>Practical approach to the use of  SGLT2i for treatment of CVD</a:t>
            </a:r>
          </a:p>
        </p:txBody>
      </p:sp>
    </p:spTree>
    <p:extLst>
      <p:ext uri="{BB962C8B-B14F-4D97-AF65-F5344CB8AC3E}">
        <p14:creationId xmlns:p14="http://schemas.microsoft.com/office/powerpoint/2010/main" val="18373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4393FF-FF50-D2FE-6F77-16316DAB212E}"/>
              </a:ext>
            </a:extLst>
          </p:cNvPr>
          <p:cNvSpPr>
            <a:spLocks noGrp="1"/>
          </p:cNvSpPr>
          <p:nvPr>
            <p:ph idx="1"/>
          </p:nvPr>
        </p:nvSpPr>
        <p:spPr>
          <a:xfrm>
            <a:off x="457200" y="2464531"/>
            <a:ext cx="4429125" cy="546884"/>
          </a:xfrm>
        </p:spPr>
        <p:txBody>
          <a:bodyPr/>
          <a:lstStyle/>
          <a:p>
            <a:r>
              <a:rPr lang="en-US" sz="2400" dirty="0"/>
              <a:t>MODERATOR</a:t>
            </a:r>
            <a:r>
              <a:rPr lang="en-US" dirty="0"/>
              <a:t> </a:t>
            </a:r>
          </a:p>
        </p:txBody>
      </p:sp>
      <p:sp>
        <p:nvSpPr>
          <p:cNvPr id="4" name="Content Placeholder 3">
            <a:extLst>
              <a:ext uri="{FF2B5EF4-FFF2-40B4-BE49-F238E27FC236}">
                <a16:creationId xmlns:a16="http://schemas.microsoft.com/office/drawing/2014/main" id="{EB29CBC7-F392-A950-5B8B-105C5C4A16F6}"/>
              </a:ext>
            </a:extLst>
          </p:cNvPr>
          <p:cNvSpPr>
            <a:spLocks noGrp="1"/>
          </p:cNvSpPr>
          <p:nvPr>
            <p:ph idx="10"/>
          </p:nvPr>
        </p:nvSpPr>
        <p:spPr>
          <a:xfrm>
            <a:off x="457200" y="3154822"/>
            <a:ext cx="4893469" cy="1360028"/>
          </a:xfrm>
        </p:spPr>
        <p:txBody>
          <a:bodyPr/>
          <a:lstStyle/>
          <a:p>
            <a:r>
              <a:rPr lang="en-US" sz="1800" b="1" dirty="0">
                <a:solidFill>
                  <a:srgbClr val="00B2A9"/>
                </a:solidFill>
              </a:rPr>
              <a:t>Dr. G. B. John Mancini (co-chair)</a:t>
            </a:r>
          </a:p>
          <a:p>
            <a:r>
              <a:rPr lang="en-US" sz="1400" b="1" dirty="0"/>
              <a:t>MD, FRCPC</a:t>
            </a:r>
          </a:p>
          <a:p>
            <a:pPr>
              <a:spcBef>
                <a:spcPts val="0"/>
              </a:spcBef>
            </a:pPr>
            <a:r>
              <a:rPr lang="en-US" sz="1200" dirty="0"/>
              <a:t>Professor of Medicine, University of British Columbia</a:t>
            </a:r>
          </a:p>
          <a:p>
            <a:pPr>
              <a:spcBef>
                <a:spcPts val="0"/>
              </a:spcBef>
            </a:pPr>
            <a:r>
              <a:rPr lang="en-US" sz="1200" dirty="0"/>
              <a:t>Centre for Cardiovascular Innovation </a:t>
            </a:r>
          </a:p>
          <a:p>
            <a:endParaRPr lang="en-US" b="1" dirty="0"/>
          </a:p>
        </p:txBody>
      </p:sp>
      <p:pic>
        <p:nvPicPr>
          <p:cNvPr id="5" name="Picture 4">
            <a:extLst>
              <a:ext uri="{FF2B5EF4-FFF2-40B4-BE49-F238E27FC236}">
                <a16:creationId xmlns:a16="http://schemas.microsoft.com/office/drawing/2014/main" id="{9D87622E-2493-8BEB-A9B9-97E626F67C5A}"/>
              </a:ext>
            </a:extLst>
          </p:cNvPr>
          <p:cNvPicPr>
            <a:picLocks noChangeAspect="1"/>
          </p:cNvPicPr>
          <p:nvPr/>
        </p:nvPicPr>
        <p:blipFill rotWithShape="1">
          <a:blip r:embed="rId2">
            <a:extLst>
              <a:ext uri="{28A0092B-C50C-407E-A947-70E740481C1C}">
                <a14:useLocalDpi xmlns:a14="http://schemas.microsoft.com/office/drawing/2010/main" val="0"/>
              </a:ext>
            </a:extLst>
          </a:blip>
          <a:srcRect l="1" t="12621" r="2405" b="22872"/>
          <a:stretch/>
        </p:blipFill>
        <p:spPr>
          <a:xfrm>
            <a:off x="5922169" y="1821529"/>
            <a:ext cx="2400299" cy="2379772"/>
          </a:xfrm>
          <a:prstGeom prst="rect">
            <a:avLst/>
          </a:prstGeom>
        </p:spPr>
      </p:pic>
      <p:sp>
        <p:nvSpPr>
          <p:cNvPr id="6" name="TextBox 5">
            <a:extLst>
              <a:ext uri="{FF2B5EF4-FFF2-40B4-BE49-F238E27FC236}">
                <a16:creationId xmlns:a16="http://schemas.microsoft.com/office/drawing/2014/main" id="{8413684D-1904-07C0-DB4F-37EE922A18C9}"/>
              </a:ext>
            </a:extLst>
          </p:cNvPr>
          <p:cNvSpPr txBox="1"/>
          <p:nvPr/>
        </p:nvSpPr>
        <p:spPr>
          <a:xfrm>
            <a:off x="8566484" y="220686"/>
            <a:ext cx="457200" cy="307777"/>
          </a:xfrm>
          <a:prstGeom prst="rect">
            <a:avLst/>
          </a:prstGeom>
          <a:noFill/>
        </p:spPr>
        <p:txBody>
          <a:bodyPr wrap="square" rtlCol="0">
            <a:spAutoFit/>
          </a:bodyPr>
          <a:lstStyle/>
          <a:p>
            <a:pPr algn="ctr"/>
            <a:r>
              <a:rPr lang="en-US" sz="1400" dirty="0">
                <a:solidFill>
                  <a:schemeClr val="bg1"/>
                </a:solidFill>
                <a:latin typeface="Gill Sans MT" panose="020B0502020104020203" pitchFamily="34" charset="0"/>
              </a:rPr>
              <a:t>#</a:t>
            </a:r>
          </a:p>
        </p:txBody>
      </p:sp>
    </p:spTree>
    <p:extLst>
      <p:ext uri="{BB962C8B-B14F-4D97-AF65-F5344CB8AC3E}">
        <p14:creationId xmlns:p14="http://schemas.microsoft.com/office/powerpoint/2010/main" val="793054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B1E0D1-BA28-4E71-B735-0A7A22A731C8}"/>
              </a:ext>
            </a:extLst>
          </p:cNvPr>
          <p:cNvSpPr>
            <a:spLocks noGrp="1"/>
          </p:cNvSpPr>
          <p:nvPr>
            <p:ph type="title" idx="4294967295"/>
          </p:nvPr>
        </p:nvSpPr>
        <p:spPr>
          <a:xfrm>
            <a:off x="472729" y="-5193"/>
            <a:ext cx="7792244" cy="731837"/>
          </a:xfrm>
          <a:prstGeom prst="rect">
            <a:avLst/>
          </a:prstGeom>
        </p:spPr>
        <p:txBody>
          <a:bodyPr/>
          <a:lstStyle/>
          <a:p>
            <a:pPr algn="l"/>
            <a:r>
              <a:rPr lang="en-US" sz="2400" b="1" dirty="0">
                <a:latin typeface="Gill Sans MT" panose="020B0502020104020203" pitchFamily="34" charset="0"/>
              </a:rPr>
              <a:t>Side effects and mitigation strategies (SGLT2i)</a:t>
            </a:r>
          </a:p>
        </p:txBody>
      </p:sp>
      <p:graphicFrame>
        <p:nvGraphicFramePr>
          <p:cNvPr id="5" name="Table 5">
            <a:extLst>
              <a:ext uri="{FF2B5EF4-FFF2-40B4-BE49-F238E27FC236}">
                <a16:creationId xmlns:a16="http://schemas.microsoft.com/office/drawing/2014/main" id="{3FE30DC4-6323-D7A8-5FDB-38333BFB30FD}"/>
              </a:ext>
            </a:extLst>
          </p:cNvPr>
          <p:cNvGraphicFramePr>
            <a:graphicFrameLocks noGrp="1"/>
          </p:cNvGraphicFramePr>
          <p:nvPr>
            <p:extLst>
              <p:ext uri="{D42A27DB-BD31-4B8C-83A1-F6EECF244321}">
                <p14:modId xmlns:p14="http://schemas.microsoft.com/office/powerpoint/2010/main" val="227944333"/>
              </p:ext>
            </p:extLst>
          </p:nvPr>
        </p:nvGraphicFramePr>
        <p:xfrm>
          <a:off x="557887" y="513082"/>
          <a:ext cx="7792244" cy="4116067"/>
        </p:xfrm>
        <a:graphic>
          <a:graphicData uri="http://schemas.openxmlformats.org/drawingml/2006/table">
            <a:tbl>
              <a:tblPr firstRow="1" bandRow="1"/>
              <a:tblGrid>
                <a:gridCol w="1452959">
                  <a:extLst>
                    <a:ext uri="{9D8B030D-6E8A-4147-A177-3AD203B41FA5}">
                      <a16:colId xmlns:a16="http://schemas.microsoft.com/office/drawing/2014/main" val="1146807523"/>
                    </a:ext>
                  </a:extLst>
                </a:gridCol>
                <a:gridCol w="6339285">
                  <a:extLst>
                    <a:ext uri="{9D8B030D-6E8A-4147-A177-3AD203B41FA5}">
                      <a16:colId xmlns:a16="http://schemas.microsoft.com/office/drawing/2014/main" val="3194289841"/>
                    </a:ext>
                  </a:extLst>
                </a:gridCol>
              </a:tblGrid>
              <a:tr h="359407">
                <a:tc>
                  <a:txBody>
                    <a:bodyPr/>
                    <a:lstStyle/>
                    <a:p>
                      <a:r>
                        <a:rPr lang="en-US" sz="1400" b="1" dirty="0">
                          <a:latin typeface="Gill Sans MT" panose="020B0502020104020203" pitchFamily="34" charset="0"/>
                        </a:rPr>
                        <a:t>Side effect</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b="1" dirty="0">
                          <a:latin typeface="Gill Sans MT" panose="020B0502020104020203" pitchFamily="34" charset="0"/>
                        </a:rPr>
                        <a:t>Mitigation Strategies</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1835385"/>
                  </a:ext>
                </a:extLst>
              </a:tr>
              <a:tr h="465599">
                <a:tc>
                  <a:txBody>
                    <a:bodyPr/>
                    <a:lstStyle/>
                    <a:p>
                      <a:r>
                        <a:rPr lang="en-US" sz="1400" dirty="0">
                          <a:latin typeface="Gill Sans MT" panose="020B0502020104020203" pitchFamily="34" charset="0"/>
                        </a:rPr>
                        <a:t>Genital mycotic infections</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Gill Sans MT" panose="020B0502020104020203" pitchFamily="34" charset="0"/>
                        </a:rPr>
                        <a:t>Explain mechanism of action</a:t>
                      </a:r>
                    </a:p>
                    <a:p>
                      <a:r>
                        <a:rPr lang="en-US" sz="1400" dirty="0">
                          <a:latin typeface="Gill Sans MT" panose="020B0502020104020203" pitchFamily="34" charset="0"/>
                        </a:rPr>
                        <a:t>Maintain genital hygiene (rinse, wipe; episodes rarely recur after treatment)</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08398"/>
                  </a:ext>
                </a:extLst>
              </a:tr>
              <a:tr h="465599">
                <a:tc>
                  <a:txBody>
                    <a:bodyPr/>
                    <a:lstStyle/>
                    <a:p>
                      <a:r>
                        <a:rPr lang="en-US" sz="1400" dirty="0">
                          <a:latin typeface="Gill Sans MT" panose="020B0502020104020203" pitchFamily="34" charset="0"/>
                        </a:rPr>
                        <a:t>Volume depletion</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Gill Sans MT" panose="020B0502020104020203" pitchFamily="34" charset="0"/>
                        </a:rPr>
                        <a:t>Adequate hydration</a:t>
                      </a:r>
                    </a:p>
                    <a:p>
                      <a:r>
                        <a:rPr lang="en-US" sz="1400" dirty="0">
                          <a:latin typeface="Gill Sans MT" panose="020B0502020104020203" pitchFamily="34" charset="0"/>
                        </a:rPr>
                        <a:t>Hold in acute illness or preoperative</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672113"/>
                  </a:ext>
                </a:extLst>
              </a:tr>
              <a:tr h="465599">
                <a:tc>
                  <a:txBody>
                    <a:bodyPr/>
                    <a:lstStyle/>
                    <a:p>
                      <a:r>
                        <a:rPr lang="en-US" sz="1400" dirty="0">
                          <a:latin typeface="Gill Sans MT" panose="020B0502020104020203" pitchFamily="34" charset="0"/>
                        </a:rPr>
                        <a:t>Hypoglycemia</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Gill Sans MT" panose="020B0502020104020203" pitchFamily="34" charset="0"/>
                        </a:rPr>
                        <a:t>Potential exists if used in combination with insulin secretagogues or insulin and eGFR ≥45 mL/min/1.73m</a:t>
                      </a:r>
                      <a:r>
                        <a:rPr lang="en-US" sz="1400" baseline="30000" dirty="0">
                          <a:latin typeface="Gill Sans MT" panose="020B0502020104020203" pitchFamily="34" charset="0"/>
                        </a:rPr>
                        <a:t>2</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4589006"/>
                  </a:ext>
                </a:extLst>
              </a:tr>
              <a:tr h="1267863">
                <a:tc>
                  <a:txBody>
                    <a:bodyPr/>
                    <a:lstStyle/>
                    <a:p>
                      <a:r>
                        <a:rPr lang="en-US" sz="1400" dirty="0">
                          <a:latin typeface="Gill Sans MT" panose="020B0502020104020203" pitchFamily="34" charset="0"/>
                        </a:rPr>
                        <a:t>Diabetic ketoacidosis</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latin typeface="Gill Sans MT" panose="020B0502020104020203" pitchFamily="34" charset="0"/>
                        </a:rPr>
                        <a:t>Do not use in type 1 diabetes</a:t>
                      </a:r>
                    </a:p>
                    <a:p>
                      <a:r>
                        <a:rPr lang="en-US" sz="1400" baseline="0" dirty="0">
                          <a:latin typeface="Gill Sans MT" panose="020B0502020104020203" pitchFamily="34" charset="0"/>
                        </a:rPr>
                        <a:t>Do not discontinue insulin without the advice of a diabetes specialist (cautiously reduce insulin by 10-20% at a time)</a:t>
                      </a:r>
                    </a:p>
                    <a:p>
                      <a:r>
                        <a:rPr lang="en-US" sz="1400" baseline="0" dirty="0">
                          <a:latin typeface="Gill Sans MT" panose="020B0502020104020203" pitchFamily="34" charset="0"/>
                        </a:rPr>
                        <a:t>Hold SGLT2i in acute illness</a:t>
                      </a:r>
                    </a:p>
                    <a:p>
                      <a:r>
                        <a:rPr lang="en-US" sz="1400" baseline="0" dirty="0">
                          <a:latin typeface="Gill Sans MT" panose="020B0502020104020203" pitchFamily="34" charset="0"/>
                        </a:rPr>
                        <a:t>Hold SGLT2i for 2-3 days before scheduled surgery or procedures</a:t>
                      </a:r>
                    </a:p>
                    <a:p>
                      <a:r>
                        <a:rPr lang="en-US" sz="1400" baseline="0" dirty="0">
                          <a:latin typeface="Gill Sans MT" panose="020B0502020104020203" pitchFamily="34" charset="0"/>
                        </a:rPr>
                        <a:t>Patients without diabetes are not at risk</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303642"/>
                  </a:ext>
                </a:extLst>
              </a:tr>
              <a:tr h="866731">
                <a:tc>
                  <a:txBody>
                    <a:bodyPr/>
                    <a:lstStyle/>
                    <a:p>
                      <a:r>
                        <a:rPr lang="en-US" sz="1400" dirty="0">
                          <a:latin typeface="Gill Sans MT" panose="020B0502020104020203" pitchFamily="34" charset="0"/>
                        </a:rPr>
                        <a:t>Amputations</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aseline="0" dirty="0">
                          <a:latin typeface="Gill Sans MT" panose="020B0502020104020203" pitchFamily="34" charset="0"/>
                        </a:rPr>
                        <a:t>Uncertain risk with canagliflozin but increased risk not seen with other SGLT2i</a:t>
                      </a:r>
                    </a:p>
                    <a:p>
                      <a:r>
                        <a:rPr lang="en-US" sz="1400" baseline="0" dirty="0">
                          <a:latin typeface="Gill Sans MT" panose="020B0502020104020203" pitchFamily="34" charset="0"/>
                        </a:rPr>
                        <a:t>Emphasis on preventative foot care</a:t>
                      </a:r>
                    </a:p>
                    <a:p>
                      <a:r>
                        <a:rPr lang="en-US" sz="1400" baseline="0" dirty="0">
                          <a:latin typeface="Gill Sans MT" panose="020B0502020104020203" pitchFamily="34" charset="0"/>
                        </a:rPr>
                        <a:t>Risk factors that predispose to need for amputation should be considered</a:t>
                      </a:r>
                    </a:p>
                    <a:p>
                      <a:r>
                        <a:rPr lang="en-US" sz="1400" baseline="0" dirty="0">
                          <a:latin typeface="Gill Sans MT" panose="020B0502020104020203" pitchFamily="34" charset="0"/>
                        </a:rPr>
                        <a:t>Hold during active foot ulcer</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8051985"/>
                  </a:ext>
                </a:extLst>
              </a:tr>
            </a:tbl>
          </a:graphicData>
        </a:graphic>
      </p:graphicFrame>
      <p:sp>
        <p:nvSpPr>
          <p:cNvPr id="2" name="TextBox 1">
            <a:extLst>
              <a:ext uri="{FF2B5EF4-FFF2-40B4-BE49-F238E27FC236}">
                <a16:creationId xmlns:a16="http://schemas.microsoft.com/office/drawing/2014/main" id="{366797CD-FC52-F7F1-FD27-E86521475B59}"/>
              </a:ext>
            </a:extLst>
          </p:cNvPr>
          <p:cNvSpPr txBox="1"/>
          <p:nvPr/>
        </p:nvSpPr>
        <p:spPr>
          <a:xfrm>
            <a:off x="472729" y="4781505"/>
            <a:ext cx="4506465" cy="230832"/>
          </a:xfrm>
          <a:prstGeom prst="rect">
            <a:avLst/>
          </a:prstGeom>
          <a:noFill/>
        </p:spPr>
        <p:txBody>
          <a:bodyPr wrap="square" rtlCol="0">
            <a:spAutoFit/>
          </a:bodyPr>
          <a:lstStyle/>
          <a:p>
            <a:pPr defTabSz="456353">
              <a:defRPr/>
            </a:pPr>
            <a:r>
              <a:rPr lang="en-US" sz="900" dirty="0">
                <a:latin typeface="Gill Sans MT" panose="020B0502020104020203" pitchFamily="34" charset="0"/>
              </a:rPr>
              <a:t>Mancini GB et al. Can J </a:t>
            </a:r>
            <a:r>
              <a:rPr lang="en-US" sz="900" dirty="0" err="1">
                <a:latin typeface="Gill Sans MT" panose="020B0502020104020203" pitchFamily="34" charset="0"/>
              </a:rPr>
              <a:t>Cardiol</a:t>
            </a:r>
            <a:r>
              <a:rPr lang="en-US" sz="900" dirty="0">
                <a:latin typeface="Gill Sans MT" panose="020B0502020104020203" pitchFamily="34" charset="0"/>
              </a:rPr>
              <a:t> 2022;38:1153-67.</a:t>
            </a:r>
          </a:p>
        </p:txBody>
      </p:sp>
    </p:spTree>
    <p:extLst>
      <p:ext uri="{BB962C8B-B14F-4D97-AF65-F5344CB8AC3E}">
        <p14:creationId xmlns:p14="http://schemas.microsoft.com/office/powerpoint/2010/main" val="2581292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2FFBC-5C38-5AAC-C1F7-2EA1CDE3961C}"/>
              </a:ext>
            </a:extLst>
          </p:cNvPr>
          <p:cNvPicPr>
            <a:picLocks noChangeAspect="1"/>
          </p:cNvPicPr>
          <p:nvPr/>
        </p:nvPicPr>
        <p:blipFill>
          <a:blip r:embed="rId3"/>
          <a:stretch>
            <a:fillRect/>
          </a:stretch>
        </p:blipFill>
        <p:spPr>
          <a:xfrm>
            <a:off x="1385647" y="547711"/>
            <a:ext cx="6352634" cy="4304518"/>
          </a:xfrm>
          <a:prstGeom prst="rect">
            <a:avLst/>
          </a:prstGeom>
        </p:spPr>
      </p:pic>
      <p:sp>
        <p:nvSpPr>
          <p:cNvPr id="7" name="TextBox 6">
            <a:extLst>
              <a:ext uri="{FF2B5EF4-FFF2-40B4-BE49-F238E27FC236}">
                <a16:creationId xmlns:a16="http://schemas.microsoft.com/office/drawing/2014/main" id="{AB301E05-0622-5BA6-36C8-F4D25F51EA23}"/>
              </a:ext>
            </a:extLst>
          </p:cNvPr>
          <p:cNvSpPr txBox="1"/>
          <p:nvPr/>
        </p:nvSpPr>
        <p:spPr>
          <a:xfrm>
            <a:off x="5657088" y="4956289"/>
            <a:ext cx="3505422" cy="230832"/>
          </a:xfrm>
          <a:prstGeom prst="rect">
            <a:avLst/>
          </a:prstGeom>
          <a:noFill/>
        </p:spPr>
        <p:txBody>
          <a:bodyPr wrap="square" rtlCol="0">
            <a:spAutoFit/>
          </a:bodyPr>
          <a:lstStyle/>
          <a:p>
            <a:pPr algn="r" defTabSz="685800" hangingPunct="0">
              <a:defRPr/>
            </a:pPr>
            <a:r>
              <a:rPr lang="en-US" sz="900" b="1" kern="0" dirty="0">
                <a:solidFill>
                  <a:srgbClr val="000000"/>
                </a:solidFill>
                <a:effectLst>
                  <a:glow rad="101600">
                    <a:prstClr val="white">
                      <a:alpha val="60000"/>
                    </a:prstClr>
                  </a:glow>
                </a:effectLst>
                <a:latin typeface="Arial Nova Cond" panose="020B0506020202020204" pitchFamily="34" charset="0"/>
                <a:ea typeface="+mj-ea"/>
                <a:cs typeface="+mj-cs"/>
                <a:sym typeface="Calibri"/>
              </a:rPr>
              <a:t>© Canadian Cardiovascular Society. 2022. All rights reserved. </a:t>
            </a:r>
          </a:p>
        </p:txBody>
      </p:sp>
      <p:sp>
        <p:nvSpPr>
          <p:cNvPr id="3" name="Title 2">
            <a:extLst>
              <a:ext uri="{FF2B5EF4-FFF2-40B4-BE49-F238E27FC236}">
                <a16:creationId xmlns:a16="http://schemas.microsoft.com/office/drawing/2014/main" id="{61B1E0D1-BA28-4E71-B735-0A7A22A731C8}"/>
              </a:ext>
            </a:extLst>
          </p:cNvPr>
          <p:cNvSpPr>
            <a:spLocks noGrp="1"/>
          </p:cNvSpPr>
          <p:nvPr>
            <p:ph type="title" idx="4294967295"/>
          </p:nvPr>
        </p:nvSpPr>
        <p:spPr>
          <a:xfrm>
            <a:off x="405982" y="7940"/>
            <a:ext cx="7670716" cy="731838"/>
          </a:xfrm>
          <a:prstGeom prst="rect">
            <a:avLst/>
          </a:prstGeom>
        </p:spPr>
        <p:txBody>
          <a:bodyPr/>
          <a:lstStyle/>
          <a:p>
            <a:pPr algn="l"/>
            <a:r>
              <a:rPr lang="en-US" sz="2400" b="1" dirty="0">
                <a:latin typeface="Gill Sans MT" panose="020B0502020104020203" pitchFamily="34" charset="77"/>
              </a:rPr>
              <a:t>Practical Approach to using GLP-1 receptor agonists</a:t>
            </a:r>
          </a:p>
        </p:txBody>
      </p:sp>
      <p:sp>
        <p:nvSpPr>
          <p:cNvPr id="4" name="Rectangle 3">
            <a:extLst>
              <a:ext uri="{FF2B5EF4-FFF2-40B4-BE49-F238E27FC236}">
                <a16:creationId xmlns:a16="http://schemas.microsoft.com/office/drawing/2014/main" id="{D62261E4-B392-BA68-5468-88EA6D816A30}"/>
              </a:ext>
            </a:extLst>
          </p:cNvPr>
          <p:cNvSpPr/>
          <p:nvPr/>
        </p:nvSpPr>
        <p:spPr>
          <a:xfrm>
            <a:off x="2456596" y="829687"/>
            <a:ext cx="972404" cy="2272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8D8A6564-DA10-EC68-EC74-9DA53EBED15D}"/>
              </a:ext>
            </a:extLst>
          </p:cNvPr>
          <p:cNvSpPr/>
          <p:nvPr/>
        </p:nvSpPr>
        <p:spPr>
          <a:xfrm>
            <a:off x="3429000" y="796891"/>
            <a:ext cx="999415" cy="3328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3CA3792-409F-4173-3764-AD4EB857DCBA}"/>
              </a:ext>
            </a:extLst>
          </p:cNvPr>
          <p:cNvSpPr/>
          <p:nvPr/>
        </p:nvSpPr>
        <p:spPr>
          <a:xfrm>
            <a:off x="4428414" y="798595"/>
            <a:ext cx="999415" cy="3328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835682B-31FC-D151-C6D2-EC8BB07342A6}"/>
              </a:ext>
            </a:extLst>
          </p:cNvPr>
          <p:cNvSpPr/>
          <p:nvPr/>
        </p:nvSpPr>
        <p:spPr>
          <a:xfrm>
            <a:off x="5427828" y="823918"/>
            <a:ext cx="1029671" cy="3278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EE077A2-431C-232B-27BD-7F8FE6209A49}"/>
              </a:ext>
            </a:extLst>
          </p:cNvPr>
          <p:cNvSpPr/>
          <p:nvPr/>
        </p:nvSpPr>
        <p:spPr>
          <a:xfrm>
            <a:off x="6427243" y="585746"/>
            <a:ext cx="1357730" cy="3278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13BFFCBC-ECC6-E7AB-C3F6-B8107A740220}"/>
              </a:ext>
            </a:extLst>
          </p:cNvPr>
          <p:cNvSpPr/>
          <p:nvPr/>
        </p:nvSpPr>
        <p:spPr>
          <a:xfrm>
            <a:off x="1934570" y="4127247"/>
            <a:ext cx="4095592" cy="67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E5746BCC-6B05-3104-8EC7-22AC5E577236}"/>
              </a:ext>
            </a:extLst>
          </p:cNvPr>
          <p:cNvSpPr txBox="1"/>
          <p:nvPr/>
        </p:nvSpPr>
        <p:spPr>
          <a:xfrm>
            <a:off x="405982" y="4737665"/>
            <a:ext cx="4506465" cy="230832"/>
          </a:xfrm>
          <a:prstGeom prst="rect">
            <a:avLst/>
          </a:prstGeom>
          <a:noFill/>
        </p:spPr>
        <p:txBody>
          <a:bodyPr wrap="square" rtlCol="0">
            <a:spAutoFit/>
          </a:bodyPr>
          <a:lstStyle/>
          <a:p>
            <a:pPr defTabSz="456353">
              <a:defRPr/>
            </a:pPr>
            <a:r>
              <a:rPr lang="en-US" sz="900" b="1" dirty="0">
                <a:solidFill>
                  <a:schemeClr val="bg1">
                    <a:lumMod val="50000"/>
                  </a:schemeClr>
                </a:solidFill>
                <a:latin typeface="Gill Sans MT" panose="020B0502020104020203" pitchFamily="34" charset="77"/>
              </a:rPr>
              <a:t>Mancini GB et al. Can J </a:t>
            </a:r>
            <a:r>
              <a:rPr lang="en-US" sz="900" b="1" dirty="0" err="1">
                <a:solidFill>
                  <a:schemeClr val="bg1">
                    <a:lumMod val="50000"/>
                  </a:schemeClr>
                </a:solidFill>
                <a:latin typeface="Gill Sans MT" panose="020B0502020104020203" pitchFamily="34" charset="77"/>
              </a:rPr>
              <a:t>Cardiol</a:t>
            </a:r>
            <a:r>
              <a:rPr lang="en-US" sz="900" b="1" dirty="0">
                <a:solidFill>
                  <a:schemeClr val="bg1">
                    <a:lumMod val="50000"/>
                  </a:schemeClr>
                </a:solidFill>
                <a:latin typeface="Gill Sans MT" panose="020B0502020104020203" pitchFamily="34" charset="77"/>
              </a:rPr>
              <a:t> 2022;38:1153-67.</a:t>
            </a:r>
          </a:p>
        </p:txBody>
      </p:sp>
    </p:spTree>
    <p:extLst>
      <p:ext uri="{BB962C8B-B14F-4D97-AF65-F5344CB8AC3E}">
        <p14:creationId xmlns:p14="http://schemas.microsoft.com/office/powerpoint/2010/main" val="373618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71E12B9-5620-BF67-5618-E296BFB16617}"/>
              </a:ext>
            </a:extLst>
          </p:cNvPr>
          <p:cNvSpPr txBox="1">
            <a:spLocks/>
          </p:cNvSpPr>
          <p:nvPr/>
        </p:nvSpPr>
        <p:spPr>
          <a:xfrm>
            <a:off x="413538" y="250032"/>
            <a:ext cx="8100900" cy="731732"/>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Side effects and mitigation strategies (GLP1RAs)</a:t>
            </a:r>
          </a:p>
        </p:txBody>
      </p:sp>
      <p:graphicFrame>
        <p:nvGraphicFramePr>
          <p:cNvPr id="3" name="Table 5">
            <a:extLst>
              <a:ext uri="{FF2B5EF4-FFF2-40B4-BE49-F238E27FC236}">
                <a16:creationId xmlns:a16="http://schemas.microsoft.com/office/drawing/2014/main" id="{CF669B7C-7EC8-95B7-E0A0-3245279E8C52}"/>
              </a:ext>
            </a:extLst>
          </p:cNvPr>
          <p:cNvGraphicFramePr>
            <a:graphicFrameLocks noGrp="1"/>
          </p:cNvGraphicFramePr>
          <p:nvPr>
            <p:extLst>
              <p:ext uri="{D42A27DB-BD31-4B8C-83A1-F6EECF244321}">
                <p14:modId xmlns:p14="http://schemas.microsoft.com/office/powerpoint/2010/main" val="286486790"/>
              </p:ext>
            </p:extLst>
          </p:nvPr>
        </p:nvGraphicFramePr>
        <p:xfrm>
          <a:off x="413538" y="1152894"/>
          <a:ext cx="8424936" cy="3023892"/>
        </p:xfrm>
        <a:graphic>
          <a:graphicData uri="http://schemas.openxmlformats.org/drawingml/2006/table">
            <a:tbl>
              <a:tblPr firstRow="1" bandRow="1"/>
              <a:tblGrid>
                <a:gridCol w="2268252">
                  <a:extLst>
                    <a:ext uri="{9D8B030D-6E8A-4147-A177-3AD203B41FA5}">
                      <a16:colId xmlns:a16="http://schemas.microsoft.com/office/drawing/2014/main" val="1146807523"/>
                    </a:ext>
                  </a:extLst>
                </a:gridCol>
                <a:gridCol w="6156684">
                  <a:extLst>
                    <a:ext uri="{9D8B030D-6E8A-4147-A177-3AD203B41FA5}">
                      <a16:colId xmlns:a16="http://schemas.microsoft.com/office/drawing/2014/main" val="3194289841"/>
                    </a:ext>
                  </a:extLst>
                </a:gridCol>
              </a:tblGrid>
              <a:tr h="417852">
                <a:tc>
                  <a:txBody>
                    <a:bodyPr/>
                    <a:lstStyle/>
                    <a:p>
                      <a:r>
                        <a:rPr lang="en-US" sz="1800" b="1" dirty="0">
                          <a:latin typeface="Gill Sans MT" panose="020B0502020104020203" pitchFamily="34" charset="0"/>
                        </a:rPr>
                        <a:t>Side effect</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800" b="1" dirty="0">
                          <a:latin typeface="Gill Sans MT" panose="020B0502020104020203" pitchFamily="34" charset="0"/>
                        </a:rPr>
                        <a:t>Mitigation Strategies</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1835385"/>
                  </a:ext>
                </a:extLst>
              </a:tr>
              <a:tr h="1988820">
                <a:tc>
                  <a:txBody>
                    <a:bodyPr/>
                    <a:lstStyle/>
                    <a:p>
                      <a:r>
                        <a:rPr lang="en-US" sz="1800" dirty="0">
                          <a:latin typeface="Gill Sans MT" panose="020B0502020104020203" pitchFamily="34" charset="0"/>
                        </a:rPr>
                        <a:t>Gastrointestinal </a:t>
                      </a:r>
                    </a:p>
                    <a:p>
                      <a:r>
                        <a:rPr lang="en-US" sz="1800" dirty="0">
                          <a:latin typeface="Gill Sans MT" panose="020B0502020104020203" pitchFamily="34" charset="0"/>
                        </a:rPr>
                        <a:t>(nausea, vomiting, diarrhea)</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Gill Sans MT" panose="020B0502020104020203" pitchFamily="34" charset="0"/>
                        </a:rPr>
                        <a:t>Usually transient</a:t>
                      </a:r>
                    </a:p>
                    <a:p>
                      <a:r>
                        <a:rPr lang="en-US" sz="1800" dirty="0">
                          <a:latin typeface="Gill Sans MT" panose="020B0502020104020203" pitchFamily="34" charset="0"/>
                        </a:rPr>
                        <a:t>Slow titration of dose</a:t>
                      </a:r>
                    </a:p>
                    <a:p>
                      <a:r>
                        <a:rPr lang="en-US" sz="1800" dirty="0">
                          <a:latin typeface="Gill Sans MT" panose="020B0502020104020203" pitchFamily="34" charset="0"/>
                        </a:rPr>
                        <a:t>Smaller meals; stop eating when no longer hungry</a:t>
                      </a:r>
                    </a:p>
                    <a:p>
                      <a:r>
                        <a:rPr lang="en-US" sz="1800" dirty="0">
                          <a:latin typeface="Gill Sans MT" panose="020B0502020104020203" pitchFamily="34" charset="0"/>
                        </a:rPr>
                        <a:t>Avoid spicy foods</a:t>
                      </a:r>
                    </a:p>
                    <a:p>
                      <a:r>
                        <a:rPr lang="en-US" sz="1800" dirty="0">
                          <a:latin typeface="Gill Sans MT" panose="020B0502020104020203" pitchFamily="34" charset="0"/>
                        </a:rPr>
                        <a:t>Maintain adequate hydration</a:t>
                      </a:r>
                    </a:p>
                    <a:p>
                      <a:r>
                        <a:rPr lang="en-US" sz="1800" dirty="0">
                          <a:latin typeface="Gill Sans MT" panose="020B0502020104020203" pitchFamily="34" charset="0"/>
                        </a:rPr>
                        <a:t>May use antiemetics if required</a:t>
                      </a:r>
                    </a:p>
                    <a:p>
                      <a:endParaRPr lang="en-US" sz="1800" dirty="0">
                        <a:latin typeface="Gill Sans MT" panose="020B0502020104020203"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08398"/>
                  </a:ext>
                </a:extLst>
              </a:tr>
              <a:tr h="617220">
                <a:tc>
                  <a:txBody>
                    <a:bodyPr/>
                    <a:lstStyle/>
                    <a:p>
                      <a:r>
                        <a:rPr lang="en-US" sz="1800" dirty="0">
                          <a:latin typeface="Gill Sans MT" panose="020B0502020104020203" pitchFamily="34" charset="0"/>
                        </a:rPr>
                        <a:t>Hypoglycemia</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Gill Sans MT" panose="020B0502020104020203" pitchFamily="34" charset="0"/>
                        </a:rPr>
                        <a:t>Potential exists if used in combination with insulin secretagogues or insulin and eGFR ≥45 mL/min/1.73m</a:t>
                      </a:r>
                      <a:r>
                        <a:rPr lang="en-US" sz="1800" baseline="30000" dirty="0">
                          <a:latin typeface="Gill Sans MT" panose="020B0502020104020203" pitchFamily="34" charset="0"/>
                        </a:rPr>
                        <a:t>2</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672113"/>
                  </a:ext>
                </a:extLst>
              </a:tr>
            </a:tbl>
          </a:graphicData>
        </a:graphic>
      </p:graphicFrame>
      <p:sp>
        <p:nvSpPr>
          <p:cNvPr id="4" name="TextBox 3">
            <a:extLst>
              <a:ext uri="{FF2B5EF4-FFF2-40B4-BE49-F238E27FC236}">
                <a16:creationId xmlns:a16="http://schemas.microsoft.com/office/drawing/2014/main" id="{F5A8D2A6-CDF8-49B0-DD30-D016C24618D0}"/>
              </a:ext>
            </a:extLst>
          </p:cNvPr>
          <p:cNvSpPr txBox="1"/>
          <p:nvPr/>
        </p:nvSpPr>
        <p:spPr>
          <a:xfrm>
            <a:off x="413538" y="4781505"/>
            <a:ext cx="4506465" cy="230832"/>
          </a:xfrm>
          <a:prstGeom prst="rect">
            <a:avLst/>
          </a:prstGeom>
          <a:noFill/>
        </p:spPr>
        <p:txBody>
          <a:bodyPr wrap="square" rtlCol="0">
            <a:spAutoFit/>
          </a:bodyPr>
          <a:lstStyle/>
          <a:p>
            <a:pPr defTabSz="456353">
              <a:defRPr/>
            </a:pPr>
            <a:r>
              <a:rPr lang="en-US" sz="900" dirty="0">
                <a:latin typeface="Gill Sans MT" panose="020B0502020104020203" pitchFamily="34" charset="0"/>
              </a:rPr>
              <a:t>Mancini GB et al. Can J </a:t>
            </a:r>
            <a:r>
              <a:rPr lang="en-US" sz="900" dirty="0" err="1">
                <a:latin typeface="Gill Sans MT" panose="020B0502020104020203" pitchFamily="34" charset="0"/>
              </a:rPr>
              <a:t>Cardiol</a:t>
            </a:r>
            <a:r>
              <a:rPr lang="en-US" sz="900" dirty="0">
                <a:latin typeface="Gill Sans MT" panose="020B0502020104020203" pitchFamily="34" charset="0"/>
              </a:rPr>
              <a:t> 2022;38:1153-67.</a:t>
            </a:r>
          </a:p>
        </p:txBody>
      </p:sp>
    </p:spTree>
    <p:extLst>
      <p:ext uri="{BB962C8B-B14F-4D97-AF65-F5344CB8AC3E}">
        <p14:creationId xmlns:p14="http://schemas.microsoft.com/office/powerpoint/2010/main" val="3141419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8774-F588-4AD6-8E74-27CC88EF8557}"/>
              </a:ext>
            </a:extLst>
          </p:cNvPr>
          <p:cNvSpPr>
            <a:spLocks noGrp="1"/>
          </p:cNvSpPr>
          <p:nvPr>
            <p:ph type="title" idx="4294967295"/>
          </p:nvPr>
        </p:nvSpPr>
        <p:spPr>
          <a:xfrm>
            <a:off x="264319" y="142768"/>
            <a:ext cx="8272462" cy="804863"/>
          </a:xfrm>
          <a:prstGeom prst="rect">
            <a:avLst/>
          </a:prstGeom>
        </p:spPr>
        <p:txBody>
          <a:bodyPr>
            <a:noAutofit/>
          </a:bodyPr>
          <a:lstStyle/>
          <a:p>
            <a:pPr algn="l"/>
            <a:r>
              <a:rPr lang="en-US" sz="2400" b="1" dirty="0">
                <a:latin typeface="Gill Sans MT" panose="020B0502020104020203" pitchFamily="34" charset="77"/>
              </a:rPr>
              <a:t>Management of antihyperglycemic therapies when adding SGLT2i (if eGFR ≥45 mL/min/1.73m</a:t>
            </a:r>
            <a:r>
              <a:rPr lang="en-US" sz="2400" b="1" baseline="30000" dirty="0">
                <a:latin typeface="Gill Sans MT" panose="020B0502020104020203" pitchFamily="34" charset="77"/>
              </a:rPr>
              <a:t>2</a:t>
            </a:r>
            <a:r>
              <a:rPr lang="en-US" sz="2400" b="1" dirty="0">
                <a:latin typeface="Gill Sans MT" panose="020B0502020104020203" pitchFamily="34" charset="77"/>
              </a:rPr>
              <a:t>) or GLP1RA</a:t>
            </a:r>
          </a:p>
        </p:txBody>
      </p:sp>
      <p:pic>
        <p:nvPicPr>
          <p:cNvPr id="3" name="Picture 2">
            <a:extLst>
              <a:ext uri="{FF2B5EF4-FFF2-40B4-BE49-F238E27FC236}">
                <a16:creationId xmlns:a16="http://schemas.microsoft.com/office/drawing/2014/main" id="{581DF261-6E3E-8467-7D1E-350DF0EF6CEB}"/>
              </a:ext>
            </a:extLst>
          </p:cNvPr>
          <p:cNvPicPr>
            <a:picLocks noChangeAspect="1"/>
          </p:cNvPicPr>
          <p:nvPr/>
        </p:nvPicPr>
        <p:blipFill>
          <a:blip r:embed="rId2"/>
          <a:stretch>
            <a:fillRect/>
          </a:stretch>
        </p:blipFill>
        <p:spPr>
          <a:xfrm>
            <a:off x="1434000" y="1095232"/>
            <a:ext cx="5656035" cy="3600134"/>
          </a:xfrm>
          <a:prstGeom prst="rect">
            <a:avLst/>
          </a:prstGeom>
        </p:spPr>
      </p:pic>
      <p:sp>
        <p:nvSpPr>
          <p:cNvPr id="4" name="Rectangle 3">
            <a:extLst>
              <a:ext uri="{FF2B5EF4-FFF2-40B4-BE49-F238E27FC236}">
                <a16:creationId xmlns:a16="http://schemas.microsoft.com/office/drawing/2014/main" id="{75CA690A-901E-F7D7-0C56-C889EAA315DE}"/>
              </a:ext>
            </a:extLst>
          </p:cNvPr>
          <p:cNvSpPr/>
          <p:nvPr/>
        </p:nvSpPr>
        <p:spPr>
          <a:xfrm>
            <a:off x="1434000" y="1658203"/>
            <a:ext cx="2578442" cy="1187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208BA66-4FEA-5AB1-402B-16388277B879}"/>
              </a:ext>
            </a:extLst>
          </p:cNvPr>
          <p:cNvSpPr/>
          <p:nvPr/>
        </p:nvSpPr>
        <p:spPr>
          <a:xfrm>
            <a:off x="4012442" y="1658203"/>
            <a:ext cx="2680799" cy="99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4D29F771-7F94-26FC-4C64-BC843802033B}"/>
              </a:ext>
            </a:extLst>
          </p:cNvPr>
          <p:cNvSpPr/>
          <p:nvPr/>
        </p:nvSpPr>
        <p:spPr>
          <a:xfrm>
            <a:off x="5404020" y="2651078"/>
            <a:ext cx="1686016" cy="150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2E173E9-A676-D399-FBBD-022AA43F8D79}"/>
              </a:ext>
            </a:extLst>
          </p:cNvPr>
          <p:cNvSpPr/>
          <p:nvPr/>
        </p:nvSpPr>
        <p:spPr>
          <a:xfrm>
            <a:off x="3634929" y="2651077"/>
            <a:ext cx="1686016" cy="1978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DAB03245-C626-4D86-4EB7-F721B7C269B9}"/>
              </a:ext>
            </a:extLst>
          </p:cNvPr>
          <p:cNvSpPr txBox="1"/>
          <p:nvPr/>
        </p:nvSpPr>
        <p:spPr>
          <a:xfrm>
            <a:off x="401291" y="4777813"/>
            <a:ext cx="4506465" cy="230832"/>
          </a:xfrm>
          <a:prstGeom prst="rect">
            <a:avLst/>
          </a:prstGeom>
          <a:noFill/>
        </p:spPr>
        <p:txBody>
          <a:bodyPr wrap="square" rtlCol="0">
            <a:spAutoFit/>
          </a:bodyPr>
          <a:lstStyle/>
          <a:p>
            <a:pPr defTabSz="456353">
              <a:defRPr/>
            </a:pPr>
            <a:r>
              <a:rPr lang="en-US" sz="900" dirty="0">
                <a:latin typeface="Calibri"/>
              </a:rPr>
              <a:t>Mancini GB et al. Can J </a:t>
            </a:r>
            <a:r>
              <a:rPr lang="en-US" sz="900" dirty="0" err="1">
                <a:latin typeface="Calibri"/>
              </a:rPr>
              <a:t>Cardiol</a:t>
            </a:r>
            <a:r>
              <a:rPr lang="en-US" sz="900" dirty="0">
                <a:latin typeface="Calibri"/>
              </a:rPr>
              <a:t> 2022;38:1153-67.</a:t>
            </a:r>
          </a:p>
        </p:txBody>
      </p:sp>
    </p:spTree>
    <p:extLst>
      <p:ext uri="{BB962C8B-B14F-4D97-AF65-F5344CB8AC3E}">
        <p14:creationId xmlns:p14="http://schemas.microsoft.com/office/powerpoint/2010/main" val="114542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6D4C31-8350-DF36-F183-C1996CC90834}"/>
              </a:ext>
            </a:extLst>
          </p:cNvPr>
          <p:cNvSpPr txBox="1"/>
          <p:nvPr/>
        </p:nvSpPr>
        <p:spPr>
          <a:xfrm>
            <a:off x="8539843" y="220686"/>
            <a:ext cx="457200" cy="307777"/>
          </a:xfrm>
          <a:prstGeom prst="rect">
            <a:avLst/>
          </a:prstGeom>
          <a:noFill/>
        </p:spPr>
        <p:txBody>
          <a:bodyPr wrap="square" rtlCol="0">
            <a:spAutoFit/>
          </a:bodyPr>
          <a:lstStyle/>
          <a:p>
            <a:pPr algn="ctr"/>
            <a:r>
              <a:rPr lang="en-US" sz="1400" dirty="0">
                <a:solidFill>
                  <a:schemeClr val="bg1"/>
                </a:solidFill>
                <a:latin typeface="Gill Sans MT" panose="020B0502020104020203" pitchFamily="34" charset="0"/>
              </a:rPr>
              <a:t>#</a:t>
            </a:r>
          </a:p>
        </p:txBody>
      </p:sp>
      <p:sp>
        <p:nvSpPr>
          <p:cNvPr id="7" name="Content Placeholder 1">
            <a:extLst>
              <a:ext uri="{FF2B5EF4-FFF2-40B4-BE49-F238E27FC236}">
                <a16:creationId xmlns:a16="http://schemas.microsoft.com/office/drawing/2014/main" id="{774FEE65-C1D6-0276-EE15-A44D4AAACBAA}"/>
              </a:ext>
            </a:extLst>
          </p:cNvPr>
          <p:cNvSpPr txBox="1">
            <a:spLocks/>
          </p:cNvSpPr>
          <p:nvPr/>
        </p:nvSpPr>
        <p:spPr>
          <a:xfrm>
            <a:off x="457200" y="464608"/>
            <a:ext cx="8229600" cy="546884"/>
          </a:xfrm>
          <a:prstGeom prst="rect">
            <a:avLst/>
          </a:prstGeom>
        </p:spPr>
        <p:txBody>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1"/>
                </a:solidFill>
                <a:latin typeface="Gill Sans MT" panose="020B0502020104020203" pitchFamily="34" charset="77"/>
              </a:rPr>
              <a:t>SUMMARY</a:t>
            </a:r>
          </a:p>
        </p:txBody>
      </p:sp>
      <p:grpSp>
        <p:nvGrpSpPr>
          <p:cNvPr id="9" name="Group 8">
            <a:extLst>
              <a:ext uri="{FF2B5EF4-FFF2-40B4-BE49-F238E27FC236}">
                <a16:creationId xmlns:a16="http://schemas.microsoft.com/office/drawing/2014/main" id="{60B0E863-5221-EA47-E841-0388E201B6F4}"/>
              </a:ext>
            </a:extLst>
          </p:cNvPr>
          <p:cNvGrpSpPr/>
          <p:nvPr/>
        </p:nvGrpSpPr>
        <p:grpSpPr>
          <a:xfrm>
            <a:off x="166368" y="1301610"/>
            <a:ext cx="8784468" cy="2754306"/>
            <a:chOff x="0" y="1877286"/>
            <a:chExt cx="12192000" cy="3855970"/>
          </a:xfrm>
        </p:grpSpPr>
        <p:pic>
          <p:nvPicPr>
            <p:cNvPr id="10" name="Picture 9">
              <a:extLst>
                <a:ext uri="{FF2B5EF4-FFF2-40B4-BE49-F238E27FC236}">
                  <a16:creationId xmlns:a16="http://schemas.microsoft.com/office/drawing/2014/main" id="{294B1483-BD88-C4FA-6406-F41E8556369B}"/>
                </a:ext>
              </a:extLst>
            </p:cNvPr>
            <p:cNvPicPr>
              <a:picLocks noChangeAspect="1"/>
            </p:cNvPicPr>
            <p:nvPr/>
          </p:nvPicPr>
          <p:blipFill>
            <a:blip r:embed="rId2"/>
            <a:stretch>
              <a:fillRect/>
            </a:stretch>
          </p:blipFill>
          <p:spPr>
            <a:xfrm>
              <a:off x="0" y="2656770"/>
              <a:ext cx="12192000" cy="3076486"/>
            </a:xfrm>
            <a:prstGeom prst="rect">
              <a:avLst/>
            </a:prstGeom>
          </p:spPr>
        </p:pic>
        <p:pic>
          <p:nvPicPr>
            <p:cNvPr id="11" name="Picture 10">
              <a:extLst>
                <a:ext uri="{FF2B5EF4-FFF2-40B4-BE49-F238E27FC236}">
                  <a16:creationId xmlns:a16="http://schemas.microsoft.com/office/drawing/2014/main" id="{C00F9C85-0B69-8283-03B5-B70F971A0281}"/>
                </a:ext>
              </a:extLst>
            </p:cNvPr>
            <p:cNvPicPr>
              <a:picLocks noChangeAspect="1"/>
            </p:cNvPicPr>
            <p:nvPr/>
          </p:nvPicPr>
          <p:blipFill>
            <a:blip r:embed="rId3"/>
            <a:stretch>
              <a:fillRect/>
            </a:stretch>
          </p:blipFill>
          <p:spPr>
            <a:xfrm>
              <a:off x="0" y="1877286"/>
              <a:ext cx="12192000" cy="759626"/>
            </a:xfrm>
            <a:prstGeom prst="rect">
              <a:avLst/>
            </a:prstGeom>
          </p:spPr>
        </p:pic>
      </p:grpSp>
    </p:spTree>
    <p:extLst>
      <p:ext uri="{BB962C8B-B14F-4D97-AF65-F5344CB8AC3E}">
        <p14:creationId xmlns:p14="http://schemas.microsoft.com/office/powerpoint/2010/main" val="3678824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CARDIOLOGIST IMPLICATIONS</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Dr. David </a:t>
            </a:r>
            <a:r>
              <a:rPr lang="en-US" sz="2000" dirty="0" err="1"/>
              <a:t>Bewick</a:t>
            </a:r>
            <a:r>
              <a:rPr lang="en-US" sz="2000" dirty="0"/>
              <a:t> MD, FRCPC</a:t>
            </a:r>
          </a:p>
          <a:p>
            <a:r>
              <a:rPr lang="en-US" sz="2000" dirty="0"/>
              <a:t> </a:t>
            </a:r>
          </a:p>
        </p:txBody>
      </p:sp>
    </p:spTree>
    <p:extLst>
      <p:ext uri="{BB962C8B-B14F-4D97-AF65-F5344CB8AC3E}">
        <p14:creationId xmlns:p14="http://schemas.microsoft.com/office/powerpoint/2010/main" val="2221980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2B25CD-D424-EA4F-E7B2-21783F90923D}"/>
              </a:ext>
            </a:extLst>
          </p:cNvPr>
          <p:cNvSpPr>
            <a:spLocks noGrp="1"/>
          </p:cNvSpPr>
          <p:nvPr>
            <p:ph idx="1"/>
          </p:nvPr>
        </p:nvSpPr>
        <p:spPr>
          <a:xfrm>
            <a:off x="457200" y="1046670"/>
            <a:ext cx="8229600" cy="1611366"/>
          </a:xfrm>
        </p:spPr>
        <p:txBody>
          <a:bodyPr/>
          <a:lstStyle/>
          <a:p>
            <a:r>
              <a:rPr lang="en-US" sz="2000" dirty="0"/>
              <a:t>A patient with T2D, prior TIA and high CV risk, on 2 lipid lowering drugs, 2 BP meds, ASA and intolerant of metformin has evidence of CKD.</a:t>
            </a:r>
          </a:p>
          <a:p>
            <a:r>
              <a:rPr lang="en-US" sz="2000" dirty="0"/>
              <a:t>A1c is 7.5</a:t>
            </a:r>
          </a:p>
          <a:p>
            <a:endParaRPr lang="en-US" dirty="0"/>
          </a:p>
          <a:p>
            <a:r>
              <a:rPr lang="en-US" dirty="0"/>
              <a:t>Which medication(s) would you add?</a:t>
            </a:r>
          </a:p>
        </p:txBody>
      </p:sp>
      <p:sp>
        <p:nvSpPr>
          <p:cNvPr id="3" name="Title 2">
            <a:extLst>
              <a:ext uri="{FF2B5EF4-FFF2-40B4-BE49-F238E27FC236}">
                <a16:creationId xmlns:a16="http://schemas.microsoft.com/office/drawing/2014/main" id="{98A8E40E-7DD5-741A-D0C6-FA5D80B803FE}"/>
              </a:ext>
            </a:extLst>
          </p:cNvPr>
          <p:cNvSpPr>
            <a:spLocks noGrp="1"/>
          </p:cNvSpPr>
          <p:nvPr>
            <p:ph type="title"/>
          </p:nvPr>
        </p:nvSpPr>
        <p:spPr/>
        <p:txBody>
          <a:bodyPr/>
          <a:lstStyle/>
          <a:p>
            <a:r>
              <a:rPr lang="en-US" dirty="0"/>
              <a:t>QUESTION 1</a:t>
            </a:r>
          </a:p>
        </p:txBody>
      </p:sp>
    </p:spTree>
    <p:extLst>
      <p:ext uri="{BB962C8B-B14F-4D97-AF65-F5344CB8AC3E}">
        <p14:creationId xmlns:p14="http://schemas.microsoft.com/office/powerpoint/2010/main" val="453242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2B25CD-D424-EA4F-E7B2-21783F90923D}"/>
              </a:ext>
            </a:extLst>
          </p:cNvPr>
          <p:cNvSpPr>
            <a:spLocks noGrp="1"/>
          </p:cNvSpPr>
          <p:nvPr>
            <p:ph idx="1"/>
          </p:nvPr>
        </p:nvSpPr>
        <p:spPr>
          <a:xfrm>
            <a:off x="457200" y="1718183"/>
            <a:ext cx="8229600" cy="1611366"/>
          </a:xfrm>
        </p:spPr>
        <p:txBody>
          <a:bodyPr/>
          <a:lstStyle/>
          <a:p>
            <a:r>
              <a:rPr lang="en-US" dirty="0"/>
              <a:t>What would the panel recommend to our community cardiologists if a patient develops a yeast infection on a SGLT2i?</a:t>
            </a:r>
          </a:p>
        </p:txBody>
      </p:sp>
      <p:sp>
        <p:nvSpPr>
          <p:cNvPr id="3" name="Title 2">
            <a:extLst>
              <a:ext uri="{FF2B5EF4-FFF2-40B4-BE49-F238E27FC236}">
                <a16:creationId xmlns:a16="http://schemas.microsoft.com/office/drawing/2014/main" id="{98A8E40E-7DD5-741A-D0C6-FA5D80B803FE}"/>
              </a:ext>
            </a:extLst>
          </p:cNvPr>
          <p:cNvSpPr>
            <a:spLocks noGrp="1"/>
          </p:cNvSpPr>
          <p:nvPr>
            <p:ph type="title"/>
          </p:nvPr>
        </p:nvSpPr>
        <p:spPr/>
        <p:txBody>
          <a:bodyPr/>
          <a:lstStyle/>
          <a:p>
            <a:r>
              <a:rPr lang="en-US" dirty="0"/>
              <a:t>QUESTION 2</a:t>
            </a:r>
          </a:p>
        </p:txBody>
      </p:sp>
    </p:spTree>
    <p:extLst>
      <p:ext uri="{BB962C8B-B14F-4D97-AF65-F5344CB8AC3E}">
        <p14:creationId xmlns:p14="http://schemas.microsoft.com/office/powerpoint/2010/main" val="1207336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2B25CD-D424-EA4F-E7B2-21783F90923D}"/>
              </a:ext>
            </a:extLst>
          </p:cNvPr>
          <p:cNvSpPr>
            <a:spLocks noGrp="1"/>
          </p:cNvSpPr>
          <p:nvPr>
            <p:ph idx="1"/>
          </p:nvPr>
        </p:nvSpPr>
        <p:spPr>
          <a:xfrm>
            <a:off x="457200" y="1718183"/>
            <a:ext cx="8229600" cy="1611366"/>
          </a:xfrm>
        </p:spPr>
        <p:txBody>
          <a:bodyPr/>
          <a:lstStyle/>
          <a:p>
            <a:r>
              <a:rPr lang="en-US" dirty="0"/>
              <a:t>How do you counsel patients about to start GLP-1 RA regarding the potential for worsening</a:t>
            </a:r>
          </a:p>
          <a:p>
            <a:r>
              <a:rPr lang="en-US" dirty="0"/>
              <a:t>diabetic retinopathy?</a:t>
            </a:r>
          </a:p>
        </p:txBody>
      </p:sp>
      <p:sp>
        <p:nvSpPr>
          <p:cNvPr id="3" name="Title 2">
            <a:extLst>
              <a:ext uri="{FF2B5EF4-FFF2-40B4-BE49-F238E27FC236}">
                <a16:creationId xmlns:a16="http://schemas.microsoft.com/office/drawing/2014/main" id="{98A8E40E-7DD5-741A-D0C6-FA5D80B803FE}"/>
              </a:ext>
            </a:extLst>
          </p:cNvPr>
          <p:cNvSpPr>
            <a:spLocks noGrp="1"/>
          </p:cNvSpPr>
          <p:nvPr>
            <p:ph type="title"/>
          </p:nvPr>
        </p:nvSpPr>
        <p:spPr/>
        <p:txBody>
          <a:bodyPr/>
          <a:lstStyle/>
          <a:p>
            <a:r>
              <a:rPr lang="en-US" dirty="0"/>
              <a:t>QUESTION 3</a:t>
            </a:r>
          </a:p>
        </p:txBody>
      </p:sp>
    </p:spTree>
    <p:extLst>
      <p:ext uri="{BB962C8B-B14F-4D97-AF65-F5344CB8AC3E}">
        <p14:creationId xmlns:p14="http://schemas.microsoft.com/office/powerpoint/2010/main" val="3671003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2B25CD-D424-EA4F-E7B2-21783F90923D}"/>
              </a:ext>
            </a:extLst>
          </p:cNvPr>
          <p:cNvSpPr>
            <a:spLocks noGrp="1"/>
          </p:cNvSpPr>
          <p:nvPr>
            <p:ph idx="1"/>
          </p:nvPr>
        </p:nvSpPr>
        <p:spPr>
          <a:xfrm>
            <a:off x="457200" y="1718183"/>
            <a:ext cx="8229600" cy="1611366"/>
          </a:xfrm>
        </p:spPr>
        <p:txBody>
          <a:bodyPr/>
          <a:lstStyle/>
          <a:p>
            <a:r>
              <a:rPr lang="en-US" dirty="0"/>
              <a:t>What lower level of eGFR would you not start an SGLT2i?</a:t>
            </a:r>
          </a:p>
          <a:p>
            <a:r>
              <a:rPr lang="en-US" dirty="0"/>
              <a:t>If the patient is on a SGLT2i and eGFR drops to this low level, would you stop it?</a:t>
            </a:r>
          </a:p>
        </p:txBody>
      </p:sp>
      <p:sp>
        <p:nvSpPr>
          <p:cNvPr id="3" name="Title 2">
            <a:extLst>
              <a:ext uri="{FF2B5EF4-FFF2-40B4-BE49-F238E27FC236}">
                <a16:creationId xmlns:a16="http://schemas.microsoft.com/office/drawing/2014/main" id="{98A8E40E-7DD5-741A-D0C6-FA5D80B803FE}"/>
              </a:ext>
            </a:extLst>
          </p:cNvPr>
          <p:cNvSpPr>
            <a:spLocks noGrp="1"/>
          </p:cNvSpPr>
          <p:nvPr>
            <p:ph type="title"/>
          </p:nvPr>
        </p:nvSpPr>
        <p:spPr/>
        <p:txBody>
          <a:bodyPr/>
          <a:lstStyle/>
          <a:p>
            <a:r>
              <a:rPr lang="en-US" dirty="0"/>
              <a:t>QUESTION 4</a:t>
            </a:r>
          </a:p>
        </p:txBody>
      </p:sp>
    </p:spTree>
    <p:extLst>
      <p:ext uri="{BB962C8B-B14F-4D97-AF65-F5344CB8AC3E}">
        <p14:creationId xmlns:p14="http://schemas.microsoft.com/office/powerpoint/2010/main" val="1810731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5E9108A-B453-27BA-DC11-98E8C4CF7CF3}"/>
              </a:ext>
            </a:extLst>
          </p:cNvPr>
          <p:cNvSpPr/>
          <p:nvPr/>
        </p:nvSpPr>
        <p:spPr>
          <a:xfrm>
            <a:off x="4918511" y="2888195"/>
            <a:ext cx="1178717" cy="1336056"/>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FED3D6-5E7B-326E-C9A8-B2F2905BA712}"/>
              </a:ext>
            </a:extLst>
          </p:cNvPr>
          <p:cNvSpPr/>
          <p:nvPr/>
        </p:nvSpPr>
        <p:spPr>
          <a:xfrm>
            <a:off x="4918513" y="1169088"/>
            <a:ext cx="1178717" cy="1188709"/>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E6169D-8B45-C0C3-E6AD-EB785E375361}"/>
              </a:ext>
            </a:extLst>
          </p:cNvPr>
          <p:cNvSpPr/>
          <p:nvPr/>
        </p:nvSpPr>
        <p:spPr>
          <a:xfrm>
            <a:off x="621505" y="2858404"/>
            <a:ext cx="1178716" cy="1340842"/>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C6F3A5-E3F9-1A37-8E62-750E553C71E6}"/>
              </a:ext>
            </a:extLst>
          </p:cNvPr>
          <p:cNvSpPr/>
          <p:nvPr/>
        </p:nvSpPr>
        <p:spPr>
          <a:xfrm>
            <a:off x="621506" y="1170894"/>
            <a:ext cx="1178717" cy="1352204"/>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92933" y="461534"/>
            <a:ext cx="8229600" cy="546884"/>
          </a:xfrm>
        </p:spPr>
        <p:txBody>
          <a:bodyPr/>
          <a:lstStyle/>
          <a:p>
            <a:pPr marL="0" indent="0">
              <a:buNone/>
            </a:pPr>
            <a:r>
              <a:rPr lang="en-US" sz="2400" dirty="0"/>
              <a:t>PANELIST</a:t>
            </a:r>
            <a:endParaRPr lang="en-US" sz="2400" dirty="0">
              <a:solidFill>
                <a:schemeClr val="tx1"/>
              </a:solidFill>
              <a:latin typeface="Gill Sans MT" panose="020B0502020104020203" pitchFamily="34" charset="0"/>
            </a:endParaRPr>
          </a:p>
        </p:txBody>
      </p:sp>
      <p:pic>
        <p:nvPicPr>
          <p:cNvPr id="8" name="Picture 7">
            <a:extLst>
              <a:ext uri="{FF2B5EF4-FFF2-40B4-BE49-F238E27FC236}">
                <a16:creationId xmlns:a16="http://schemas.microsoft.com/office/drawing/2014/main" id="{841773F3-9F6B-C326-C778-B49CDE07217C}"/>
              </a:ext>
            </a:extLst>
          </p:cNvPr>
          <p:cNvPicPr>
            <a:picLocks noChangeAspect="1"/>
          </p:cNvPicPr>
          <p:nvPr/>
        </p:nvPicPr>
        <p:blipFill rotWithShape="1">
          <a:blip r:embed="rId2"/>
          <a:srcRect l="8043" r="8663"/>
          <a:stretch/>
        </p:blipFill>
        <p:spPr>
          <a:xfrm>
            <a:off x="4999329" y="1169088"/>
            <a:ext cx="1028013" cy="1188709"/>
          </a:xfrm>
          <a:prstGeom prst="rect">
            <a:avLst/>
          </a:prstGeom>
        </p:spPr>
      </p:pic>
      <p:pic>
        <p:nvPicPr>
          <p:cNvPr id="9" name="Image 9">
            <a:extLst>
              <a:ext uri="{FF2B5EF4-FFF2-40B4-BE49-F238E27FC236}">
                <a16:creationId xmlns:a16="http://schemas.microsoft.com/office/drawing/2014/main" id="{0A418CE9-6815-B751-384E-796390A74AC3}"/>
              </a:ext>
            </a:extLst>
          </p:cNvPr>
          <p:cNvPicPr>
            <a:picLocks noChangeAspect="1"/>
          </p:cNvPicPr>
          <p:nvPr/>
        </p:nvPicPr>
        <p:blipFill rotWithShape="1">
          <a:blip r:embed="rId3"/>
          <a:srcRect b="22727"/>
          <a:stretch/>
        </p:blipFill>
        <p:spPr>
          <a:xfrm>
            <a:off x="709075" y="1170894"/>
            <a:ext cx="1010332" cy="1356961"/>
          </a:xfrm>
          <a:prstGeom prst="rect">
            <a:avLst/>
          </a:prstGeom>
        </p:spPr>
      </p:pic>
      <p:pic>
        <p:nvPicPr>
          <p:cNvPr id="1028" name="Picture 4" descr="Pharmacology and Toxicology">
            <a:extLst>
              <a:ext uri="{FF2B5EF4-FFF2-40B4-BE49-F238E27FC236}">
                <a16:creationId xmlns:a16="http://schemas.microsoft.com/office/drawing/2014/main" id="{94F4B34B-47CA-149E-8BA7-A4D760D800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87" r="16389"/>
          <a:stretch/>
        </p:blipFill>
        <p:spPr bwMode="auto">
          <a:xfrm>
            <a:off x="709075" y="2853647"/>
            <a:ext cx="1019727" cy="1345599"/>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3">
            <a:extLst>
              <a:ext uri="{FF2B5EF4-FFF2-40B4-BE49-F238E27FC236}">
                <a16:creationId xmlns:a16="http://schemas.microsoft.com/office/drawing/2014/main" id="{49CD8917-0F0C-6A30-27AB-0146E88FFE97}"/>
              </a:ext>
            </a:extLst>
          </p:cNvPr>
          <p:cNvSpPr>
            <a:spLocks noGrp="1"/>
          </p:cNvSpPr>
          <p:nvPr>
            <p:ph idx="10"/>
          </p:nvPr>
        </p:nvSpPr>
        <p:spPr>
          <a:xfrm>
            <a:off x="1933628" y="1182256"/>
            <a:ext cx="3442160" cy="731378"/>
          </a:xfrm>
        </p:spPr>
        <p:txBody>
          <a:bodyPr/>
          <a:lstStyle/>
          <a:p>
            <a:r>
              <a:rPr lang="en-US" sz="1400" b="1" dirty="0">
                <a:solidFill>
                  <a:srgbClr val="00B2A9"/>
                </a:solidFill>
              </a:rPr>
              <a:t>Dr.  Eileen O’Meara (co-chair)</a:t>
            </a:r>
          </a:p>
          <a:p>
            <a:r>
              <a:rPr lang="en-US" sz="1050" b="1" dirty="0"/>
              <a:t>MD, FRCPC</a:t>
            </a:r>
          </a:p>
          <a:p>
            <a:pPr>
              <a:spcBef>
                <a:spcPts val="0"/>
              </a:spcBef>
            </a:pPr>
            <a:r>
              <a:rPr lang="en-US" sz="1050" dirty="0"/>
              <a:t>Professor of Medicine,</a:t>
            </a:r>
          </a:p>
          <a:p>
            <a:pPr>
              <a:spcBef>
                <a:spcPts val="0"/>
              </a:spcBef>
            </a:pPr>
            <a:r>
              <a:rPr lang="en-US" sz="1050" dirty="0"/>
              <a:t>Université de Montréal, </a:t>
            </a:r>
          </a:p>
          <a:p>
            <a:pPr>
              <a:spcBef>
                <a:spcPts val="0"/>
              </a:spcBef>
            </a:pPr>
            <a:r>
              <a:rPr lang="en-US" sz="1050" dirty="0"/>
              <a:t>Cardiologist, Montreal Heart Institute</a:t>
            </a:r>
          </a:p>
          <a:p>
            <a:pPr>
              <a:spcBef>
                <a:spcPts val="0"/>
              </a:spcBef>
            </a:pPr>
            <a:r>
              <a:rPr lang="en-US" sz="1050" dirty="0"/>
              <a:t>Past co-chair, CCS HF guidelines</a:t>
            </a:r>
          </a:p>
          <a:p>
            <a:endParaRPr lang="en-US" sz="1200" b="1" dirty="0"/>
          </a:p>
        </p:txBody>
      </p:sp>
      <p:sp>
        <p:nvSpPr>
          <p:cNvPr id="15" name="Content Placeholder 3">
            <a:extLst>
              <a:ext uri="{FF2B5EF4-FFF2-40B4-BE49-F238E27FC236}">
                <a16:creationId xmlns:a16="http://schemas.microsoft.com/office/drawing/2014/main" id="{8761A72D-EE4F-3E7C-D8B3-7D737A5D71FB}"/>
              </a:ext>
            </a:extLst>
          </p:cNvPr>
          <p:cNvSpPr txBox="1">
            <a:spLocks/>
          </p:cNvSpPr>
          <p:nvPr/>
        </p:nvSpPr>
        <p:spPr>
          <a:xfrm>
            <a:off x="6252640" y="1182257"/>
            <a:ext cx="3442160"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Alice YY Cheng</a:t>
            </a:r>
          </a:p>
          <a:p>
            <a:r>
              <a:rPr lang="en-US" sz="1050" b="1" dirty="0"/>
              <a:t>MD, FRCPC</a:t>
            </a:r>
          </a:p>
          <a:p>
            <a:pPr>
              <a:spcBef>
                <a:spcPts val="0"/>
              </a:spcBef>
            </a:pPr>
            <a:r>
              <a:rPr lang="en-US" sz="1050" dirty="0"/>
              <a:t>Endocrinologist,</a:t>
            </a:r>
          </a:p>
          <a:p>
            <a:pPr>
              <a:spcBef>
                <a:spcPts val="0"/>
              </a:spcBef>
            </a:pPr>
            <a:r>
              <a:rPr lang="en-US" sz="1050" dirty="0"/>
              <a:t>Associate Professor, </a:t>
            </a:r>
          </a:p>
          <a:p>
            <a:pPr>
              <a:spcBef>
                <a:spcPts val="0"/>
              </a:spcBef>
            </a:pPr>
            <a:r>
              <a:rPr lang="en-US" sz="1050" dirty="0"/>
              <a:t>University of Toronto</a:t>
            </a:r>
          </a:p>
          <a:p>
            <a:endParaRPr lang="en-US" sz="1200" b="1" dirty="0"/>
          </a:p>
        </p:txBody>
      </p:sp>
      <p:sp>
        <p:nvSpPr>
          <p:cNvPr id="16" name="Content Placeholder 3">
            <a:extLst>
              <a:ext uri="{FF2B5EF4-FFF2-40B4-BE49-F238E27FC236}">
                <a16:creationId xmlns:a16="http://schemas.microsoft.com/office/drawing/2014/main" id="{5D970ED8-3972-8310-0DBD-6968DBACA5B4}"/>
              </a:ext>
            </a:extLst>
          </p:cNvPr>
          <p:cNvSpPr txBox="1">
            <a:spLocks/>
          </p:cNvSpPr>
          <p:nvPr/>
        </p:nvSpPr>
        <p:spPr>
          <a:xfrm>
            <a:off x="1933628" y="2778137"/>
            <a:ext cx="2638372"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David Cherney</a:t>
            </a:r>
          </a:p>
          <a:p>
            <a:r>
              <a:rPr lang="en-US" sz="1050" b="1" dirty="0"/>
              <a:t>MD, CM, PhD, FRCPC</a:t>
            </a:r>
          </a:p>
          <a:p>
            <a:r>
              <a:rPr lang="en-US" sz="1050" dirty="0"/>
              <a:t>Professor of Medicine, University of Toronto</a:t>
            </a:r>
          </a:p>
          <a:p>
            <a:r>
              <a:rPr lang="en-US" sz="1050" dirty="0"/>
              <a:t>Clinician Scientist, Division of Nephrology, UHN</a:t>
            </a:r>
          </a:p>
          <a:p>
            <a:r>
              <a:rPr lang="en-US" sz="1050" dirty="0"/>
              <a:t>Director, Renal Physiology Laboratory, UHN</a:t>
            </a:r>
          </a:p>
          <a:p>
            <a:r>
              <a:rPr lang="en-US" sz="1050" dirty="0"/>
              <a:t>Senior Scientist, Toronto General Hospital Research Institute</a:t>
            </a:r>
            <a:endParaRPr lang="en-US" sz="1200" b="1" dirty="0"/>
          </a:p>
        </p:txBody>
      </p:sp>
      <p:pic>
        <p:nvPicPr>
          <p:cNvPr id="18" name="Picture 17" descr="A person in a suit smiling&#10;&#10;Description automatically generated with medium confidence">
            <a:extLst>
              <a:ext uri="{FF2B5EF4-FFF2-40B4-BE49-F238E27FC236}">
                <a16:creationId xmlns:a16="http://schemas.microsoft.com/office/drawing/2014/main" id="{8C774B69-5E18-7624-278A-35607F1CB960}"/>
              </a:ext>
            </a:extLst>
          </p:cNvPr>
          <p:cNvPicPr>
            <a:picLocks noChangeAspect="1"/>
          </p:cNvPicPr>
          <p:nvPr/>
        </p:nvPicPr>
        <p:blipFill rotWithShape="1">
          <a:blip r:embed="rId5"/>
          <a:srcRect l="4595"/>
          <a:stretch/>
        </p:blipFill>
        <p:spPr>
          <a:xfrm>
            <a:off x="4999329" y="2888194"/>
            <a:ext cx="1019727" cy="1345599"/>
          </a:xfrm>
          <a:prstGeom prst="rect">
            <a:avLst/>
          </a:prstGeom>
        </p:spPr>
      </p:pic>
      <p:sp>
        <p:nvSpPr>
          <p:cNvPr id="20" name="Content Placeholder 3">
            <a:extLst>
              <a:ext uri="{FF2B5EF4-FFF2-40B4-BE49-F238E27FC236}">
                <a16:creationId xmlns:a16="http://schemas.microsoft.com/office/drawing/2014/main" id="{E8CF0CB2-A57B-98A3-9F25-5636161936A6}"/>
              </a:ext>
            </a:extLst>
          </p:cNvPr>
          <p:cNvSpPr txBox="1">
            <a:spLocks/>
          </p:cNvSpPr>
          <p:nvPr/>
        </p:nvSpPr>
        <p:spPr>
          <a:xfrm>
            <a:off x="6252640" y="2909347"/>
            <a:ext cx="2834214"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David </a:t>
            </a:r>
            <a:r>
              <a:rPr lang="en-US" sz="1400" b="1" dirty="0" err="1">
                <a:solidFill>
                  <a:srgbClr val="00B2A9"/>
                </a:solidFill>
              </a:rPr>
              <a:t>Bewick</a:t>
            </a:r>
            <a:endParaRPr lang="en-US" sz="1400" b="1" dirty="0">
              <a:solidFill>
                <a:srgbClr val="00B2A9"/>
              </a:solidFill>
            </a:endParaRPr>
          </a:p>
          <a:p>
            <a:r>
              <a:rPr lang="en-US" sz="1050" b="1" dirty="0"/>
              <a:t>MD, FRCPC</a:t>
            </a:r>
          </a:p>
          <a:p>
            <a:r>
              <a:rPr lang="en-US" sz="1050" dirty="0"/>
              <a:t>Associate Professor, </a:t>
            </a:r>
          </a:p>
          <a:p>
            <a:r>
              <a:rPr lang="en-US" sz="1050" dirty="0"/>
              <a:t>Division of Cardiology, Department of Medicine</a:t>
            </a:r>
          </a:p>
          <a:p>
            <a:r>
              <a:rPr lang="en-US" sz="1050" dirty="0"/>
              <a:t>New Brunswick Heart Center</a:t>
            </a:r>
            <a:endParaRPr lang="en-US" sz="1200" dirty="0"/>
          </a:p>
        </p:txBody>
      </p:sp>
    </p:spTree>
    <p:extLst>
      <p:ext uri="{BB962C8B-B14F-4D97-AF65-F5344CB8AC3E}">
        <p14:creationId xmlns:p14="http://schemas.microsoft.com/office/powerpoint/2010/main" val="3705962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3200" dirty="0"/>
              <a:t>AUDIENCE QUESTIONS AND DISCUSSION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 </a:t>
            </a:r>
          </a:p>
        </p:txBody>
      </p:sp>
    </p:spTree>
    <p:extLst>
      <p:ext uri="{BB962C8B-B14F-4D97-AF65-F5344CB8AC3E}">
        <p14:creationId xmlns:p14="http://schemas.microsoft.com/office/powerpoint/2010/main" val="3959143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CCAA3-0E27-75A2-D2B1-A01B5E6D0010}"/>
              </a:ext>
            </a:extLst>
          </p:cNvPr>
          <p:cNvSpPr>
            <a:spLocks noGrp="1"/>
          </p:cNvSpPr>
          <p:nvPr>
            <p:ph idx="1"/>
          </p:nvPr>
        </p:nvSpPr>
        <p:spPr/>
        <p:txBody>
          <a:bodyPr/>
          <a:lstStyle/>
          <a:p>
            <a:r>
              <a:rPr lang="en-US" dirty="0"/>
              <a:t>ACCESS ON-DEMAND</a:t>
            </a:r>
          </a:p>
        </p:txBody>
      </p:sp>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sp>
        <p:nvSpPr>
          <p:cNvPr id="4" name="Content Placeholder 3">
            <a:extLst>
              <a:ext uri="{FF2B5EF4-FFF2-40B4-BE49-F238E27FC236}">
                <a16:creationId xmlns:a16="http://schemas.microsoft.com/office/drawing/2014/main" id="{CEC0BB71-CF65-D366-AAD9-A0AB9B63E438}"/>
              </a:ext>
            </a:extLst>
          </p:cNvPr>
          <p:cNvSpPr>
            <a:spLocks noGrp="1"/>
          </p:cNvSpPr>
          <p:nvPr>
            <p:ph idx="10"/>
          </p:nvPr>
        </p:nvSpPr>
        <p:spPr/>
        <p:txBody>
          <a:bodyPr/>
          <a:lstStyle/>
          <a:p>
            <a:r>
              <a:rPr lang="en-US" dirty="0"/>
              <a:t>This webinar will be available for On-Demand access.</a:t>
            </a:r>
          </a:p>
          <a:p>
            <a:endParaRPr lang="en-US" dirty="0"/>
          </a:p>
          <a:p>
            <a:r>
              <a:rPr lang="en-US" dirty="0"/>
              <a:t>View this webinar, as well as the Atrial Fibrillation, Heart Failure and Pulmonary Hypertension webinars, On-Demand: </a:t>
            </a:r>
            <a:r>
              <a:rPr lang="en-US" dirty="0">
                <a:solidFill>
                  <a:srgbClr val="00B2A9"/>
                </a:solidFill>
              </a:rPr>
              <a:t>CCS.ca/On-Demand-Guideline-Webinars/</a:t>
            </a:r>
          </a:p>
        </p:txBody>
      </p:sp>
      <p:sp>
        <p:nvSpPr>
          <p:cNvPr id="5" name="TextBox 4">
            <a:extLst>
              <a:ext uri="{FF2B5EF4-FFF2-40B4-BE49-F238E27FC236}">
                <a16:creationId xmlns:a16="http://schemas.microsoft.com/office/drawing/2014/main" id="{B7ABD3DD-9ADD-E174-0F14-10459C928B0D}"/>
              </a:ext>
            </a:extLst>
          </p:cNvPr>
          <p:cNvSpPr txBox="1"/>
          <p:nvPr/>
        </p:nvSpPr>
        <p:spPr>
          <a:xfrm>
            <a:off x="8566484" y="220686"/>
            <a:ext cx="457200" cy="307777"/>
          </a:xfrm>
          <a:prstGeom prst="rect">
            <a:avLst/>
          </a:prstGeom>
          <a:noFill/>
        </p:spPr>
        <p:txBody>
          <a:bodyPr wrap="square" rtlCol="0">
            <a:spAutoFit/>
          </a:bodyPr>
          <a:lstStyle/>
          <a:p>
            <a:pPr algn="ctr"/>
            <a:r>
              <a:rPr lang="en-US" sz="1400" dirty="0">
                <a:solidFill>
                  <a:schemeClr val="bg1"/>
                </a:solidFill>
                <a:latin typeface="Gill Sans MT" panose="020B0502020104020203" pitchFamily="34" charset="0"/>
              </a:rPr>
              <a:t>#</a:t>
            </a:r>
          </a:p>
        </p:txBody>
      </p:sp>
    </p:spTree>
    <p:extLst>
      <p:ext uri="{BB962C8B-B14F-4D97-AF65-F5344CB8AC3E}">
        <p14:creationId xmlns:p14="http://schemas.microsoft.com/office/powerpoint/2010/main" val="2756333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sp>
        <p:nvSpPr>
          <p:cNvPr id="5" name="TextBox 4">
            <a:extLst>
              <a:ext uri="{FF2B5EF4-FFF2-40B4-BE49-F238E27FC236}">
                <a16:creationId xmlns:a16="http://schemas.microsoft.com/office/drawing/2014/main" id="{B7ABD3DD-9ADD-E174-0F14-10459C928B0D}"/>
              </a:ext>
            </a:extLst>
          </p:cNvPr>
          <p:cNvSpPr txBox="1"/>
          <p:nvPr/>
        </p:nvSpPr>
        <p:spPr>
          <a:xfrm>
            <a:off x="8566484" y="220686"/>
            <a:ext cx="457200" cy="307777"/>
          </a:xfrm>
          <a:prstGeom prst="rect">
            <a:avLst/>
          </a:prstGeom>
          <a:noFill/>
        </p:spPr>
        <p:txBody>
          <a:bodyPr wrap="square" rtlCol="0">
            <a:spAutoFit/>
          </a:bodyPr>
          <a:lstStyle/>
          <a:p>
            <a:pPr algn="ctr"/>
            <a:r>
              <a:rPr lang="en-US" sz="1400" dirty="0">
                <a:solidFill>
                  <a:schemeClr val="bg1"/>
                </a:solidFill>
                <a:latin typeface="Gill Sans MT" panose="020B0502020104020203" pitchFamily="34" charset="0"/>
              </a:rPr>
              <a:t>#</a:t>
            </a:r>
          </a:p>
        </p:txBody>
      </p:sp>
      <p:pic>
        <p:nvPicPr>
          <p:cNvPr id="11" name="Picture 10" descr="A group of people posing for a photo&#10;&#10;Description automatically generated">
            <a:extLst>
              <a:ext uri="{FF2B5EF4-FFF2-40B4-BE49-F238E27FC236}">
                <a16:creationId xmlns:a16="http://schemas.microsoft.com/office/drawing/2014/main" id="{6A89C3FC-4C1E-3B8B-08B0-85FF5EBDFDF0}"/>
              </a:ext>
            </a:extLst>
          </p:cNvPr>
          <p:cNvPicPr>
            <a:picLocks noChangeAspect="1"/>
          </p:cNvPicPr>
          <p:nvPr/>
        </p:nvPicPr>
        <p:blipFill>
          <a:blip r:embed="rId3"/>
          <a:stretch>
            <a:fillRect/>
          </a:stretch>
        </p:blipFill>
        <p:spPr>
          <a:xfrm>
            <a:off x="1175089" y="599795"/>
            <a:ext cx="6725785" cy="3784105"/>
          </a:xfrm>
          <a:prstGeom prst="rect">
            <a:avLst/>
          </a:prstGeom>
        </p:spPr>
      </p:pic>
    </p:spTree>
    <p:extLst>
      <p:ext uri="{BB962C8B-B14F-4D97-AF65-F5344CB8AC3E}">
        <p14:creationId xmlns:p14="http://schemas.microsoft.com/office/powerpoint/2010/main" val="1658178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sp>
        <p:nvSpPr>
          <p:cNvPr id="5" name="TextBox 4">
            <a:extLst>
              <a:ext uri="{FF2B5EF4-FFF2-40B4-BE49-F238E27FC236}">
                <a16:creationId xmlns:a16="http://schemas.microsoft.com/office/drawing/2014/main" id="{B7ABD3DD-9ADD-E174-0F14-10459C928B0D}"/>
              </a:ext>
            </a:extLst>
          </p:cNvPr>
          <p:cNvSpPr txBox="1"/>
          <p:nvPr/>
        </p:nvSpPr>
        <p:spPr>
          <a:xfrm>
            <a:off x="8566484" y="220686"/>
            <a:ext cx="457200" cy="307777"/>
          </a:xfrm>
          <a:prstGeom prst="rect">
            <a:avLst/>
          </a:prstGeom>
          <a:noFill/>
        </p:spPr>
        <p:txBody>
          <a:bodyPr wrap="square" rtlCol="0">
            <a:spAutoFit/>
          </a:bodyPr>
          <a:lstStyle/>
          <a:p>
            <a:pPr algn="ctr"/>
            <a:r>
              <a:rPr lang="en-US" sz="1400" dirty="0">
                <a:solidFill>
                  <a:schemeClr val="bg1"/>
                </a:solidFill>
                <a:latin typeface="Gill Sans MT" panose="020B0502020104020203" pitchFamily="34" charset="0"/>
              </a:rPr>
              <a:t>#</a:t>
            </a:r>
          </a:p>
        </p:txBody>
      </p:sp>
      <p:pic>
        <p:nvPicPr>
          <p:cNvPr id="2" name="Picture 3" descr="A group of people posing for a photo&#10;&#10;Description automatically generated">
            <a:extLst>
              <a:ext uri="{FF2B5EF4-FFF2-40B4-BE49-F238E27FC236}">
                <a16:creationId xmlns:a16="http://schemas.microsoft.com/office/drawing/2014/main" id="{E102FA8C-77A4-2E0B-860A-65492DD359A4}"/>
              </a:ext>
            </a:extLst>
          </p:cNvPr>
          <p:cNvPicPr>
            <a:picLocks noChangeAspect="1"/>
          </p:cNvPicPr>
          <p:nvPr/>
        </p:nvPicPr>
        <p:blipFill>
          <a:blip r:embed="rId3"/>
          <a:stretch>
            <a:fillRect/>
          </a:stretch>
        </p:blipFill>
        <p:spPr>
          <a:xfrm>
            <a:off x="1200150" y="630010"/>
            <a:ext cx="6689271" cy="3754210"/>
          </a:xfrm>
          <a:prstGeom prst="rect">
            <a:avLst/>
          </a:prstGeom>
        </p:spPr>
      </p:pic>
    </p:spTree>
    <p:extLst>
      <p:ext uri="{BB962C8B-B14F-4D97-AF65-F5344CB8AC3E}">
        <p14:creationId xmlns:p14="http://schemas.microsoft.com/office/powerpoint/2010/main" val="3758440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sp>
        <p:nvSpPr>
          <p:cNvPr id="5" name="TextBox 4">
            <a:extLst>
              <a:ext uri="{FF2B5EF4-FFF2-40B4-BE49-F238E27FC236}">
                <a16:creationId xmlns:a16="http://schemas.microsoft.com/office/drawing/2014/main" id="{B7ABD3DD-9ADD-E174-0F14-10459C928B0D}"/>
              </a:ext>
            </a:extLst>
          </p:cNvPr>
          <p:cNvSpPr txBox="1"/>
          <p:nvPr/>
        </p:nvSpPr>
        <p:spPr>
          <a:xfrm>
            <a:off x="8566484" y="220686"/>
            <a:ext cx="457200" cy="307777"/>
          </a:xfrm>
          <a:prstGeom prst="rect">
            <a:avLst/>
          </a:prstGeom>
          <a:noFill/>
        </p:spPr>
        <p:txBody>
          <a:bodyPr wrap="square" rtlCol="0">
            <a:spAutoFit/>
          </a:bodyPr>
          <a:lstStyle/>
          <a:p>
            <a:pPr algn="ctr"/>
            <a:r>
              <a:rPr lang="en-US" sz="1400" dirty="0">
                <a:solidFill>
                  <a:schemeClr val="bg1"/>
                </a:solidFill>
                <a:latin typeface="Gill Sans MT" panose="020B0502020104020203" pitchFamily="34" charset="0"/>
              </a:rPr>
              <a:t>#</a:t>
            </a:r>
          </a:p>
        </p:txBody>
      </p:sp>
      <p:pic>
        <p:nvPicPr>
          <p:cNvPr id="2" name="Picture 3" descr="Qr code&#10;&#10;Description automatically generated">
            <a:extLst>
              <a:ext uri="{FF2B5EF4-FFF2-40B4-BE49-F238E27FC236}">
                <a16:creationId xmlns:a16="http://schemas.microsoft.com/office/drawing/2014/main" id="{B89B6AA5-A99C-B385-9E39-E8753A0412CB}"/>
              </a:ext>
            </a:extLst>
          </p:cNvPr>
          <p:cNvPicPr>
            <a:picLocks noChangeAspect="1"/>
          </p:cNvPicPr>
          <p:nvPr/>
        </p:nvPicPr>
        <p:blipFill>
          <a:blip r:embed="rId3"/>
          <a:stretch>
            <a:fillRect/>
          </a:stretch>
        </p:blipFill>
        <p:spPr>
          <a:xfrm>
            <a:off x="1186543" y="561975"/>
            <a:ext cx="6716485" cy="3767817"/>
          </a:xfrm>
          <a:prstGeom prst="rect">
            <a:avLst/>
          </a:prstGeom>
        </p:spPr>
      </p:pic>
    </p:spTree>
    <p:extLst>
      <p:ext uri="{BB962C8B-B14F-4D97-AF65-F5344CB8AC3E}">
        <p14:creationId xmlns:p14="http://schemas.microsoft.com/office/powerpoint/2010/main" val="820165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sp>
        <p:nvSpPr>
          <p:cNvPr id="5" name="TextBox 4">
            <a:extLst>
              <a:ext uri="{FF2B5EF4-FFF2-40B4-BE49-F238E27FC236}">
                <a16:creationId xmlns:a16="http://schemas.microsoft.com/office/drawing/2014/main" id="{B7ABD3DD-9ADD-E174-0F14-10459C928B0D}"/>
              </a:ext>
            </a:extLst>
          </p:cNvPr>
          <p:cNvSpPr txBox="1"/>
          <p:nvPr/>
        </p:nvSpPr>
        <p:spPr>
          <a:xfrm>
            <a:off x="8566484" y="220686"/>
            <a:ext cx="457200" cy="307777"/>
          </a:xfrm>
          <a:prstGeom prst="rect">
            <a:avLst/>
          </a:prstGeom>
          <a:noFill/>
        </p:spPr>
        <p:txBody>
          <a:bodyPr wrap="square" rtlCol="0">
            <a:spAutoFit/>
          </a:bodyPr>
          <a:lstStyle/>
          <a:p>
            <a:pPr algn="ctr"/>
            <a:r>
              <a:rPr lang="en-US" sz="1400" dirty="0">
                <a:solidFill>
                  <a:schemeClr val="bg1"/>
                </a:solidFill>
                <a:latin typeface="Gill Sans MT" panose="020B0502020104020203" pitchFamily="34" charset="0"/>
              </a:rPr>
              <a:t>#</a:t>
            </a:r>
          </a:p>
        </p:txBody>
      </p:sp>
      <p:pic>
        <p:nvPicPr>
          <p:cNvPr id="2" name="Picture 3" descr="Qr code&#10;&#10;Description automatically generated">
            <a:extLst>
              <a:ext uri="{FF2B5EF4-FFF2-40B4-BE49-F238E27FC236}">
                <a16:creationId xmlns:a16="http://schemas.microsoft.com/office/drawing/2014/main" id="{2E5E7ACF-F041-3CD0-AB86-3B14B1372E47}"/>
              </a:ext>
            </a:extLst>
          </p:cNvPr>
          <p:cNvPicPr>
            <a:picLocks noChangeAspect="1"/>
          </p:cNvPicPr>
          <p:nvPr/>
        </p:nvPicPr>
        <p:blipFill>
          <a:blip r:embed="rId3"/>
          <a:stretch>
            <a:fillRect/>
          </a:stretch>
        </p:blipFill>
        <p:spPr>
          <a:xfrm>
            <a:off x="1206953" y="568779"/>
            <a:ext cx="6723289" cy="3767817"/>
          </a:xfrm>
          <a:prstGeom prst="rect">
            <a:avLst/>
          </a:prstGeom>
        </p:spPr>
      </p:pic>
    </p:spTree>
    <p:extLst>
      <p:ext uri="{BB962C8B-B14F-4D97-AF65-F5344CB8AC3E}">
        <p14:creationId xmlns:p14="http://schemas.microsoft.com/office/powerpoint/2010/main" val="3201230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33" y="461534"/>
            <a:ext cx="8229600" cy="546884"/>
          </a:xfrm>
        </p:spPr>
        <p:txBody>
          <a:bodyPr/>
          <a:lstStyle/>
          <a:p>
            <a:pPr marL="0" indent="0">
              <a:buNone/>
            </a:pPr>
            <a:r>
              <a:rPr lang="en-US" sz="2400" dirty="0">
                <a:solidFill>
                  <a:schemeClr val="tx1"/>
                </a:solidFill>
                <a:latin typeface="Gill Sans MT" panose="020B0502020104020203" pitchFamily="34" charset="0"/>
              </a:rPr>
              <a:t>DISCLOSURES OF CONFLICT OF INTEREST</a:t>
            </a:r>
          </a:p>
        </p:txBody>
      </p:sp>
      <p:sp>
        <p:nvSpPr>
          <p:cNvPr id="14" name="Content Placeholder 3">
            <a:extLst>
              <a:ext uri="{FF2B5EF4-FFF2-40B4-BE49-F238E27FC236}">
                <a16:creationId xmlns:a16="http://schemas.microsoft.com/office/drawing/2014/main" id="{49CD8917-0F0C-6A30-27AB-0146E88FFE97}"/>
              </a:ext>
            </a:extLst>
          </p:cNvPr>
          <p:cNvSpPr>
            <a:spLocks noGrp="1"/>
          </p:cNvSpPr>
          <p:nvPr>
            <p:ph idx="10"/>
          </p:nvPr>
        </p:nvSpPr>
        <p:spPr>
          <a:xfrm>
            <a:off x="636923" y="2518041"/>
            <a:ext cx="3442160" cy="1125272"/>
          </a:xfrm>
        </p:spPr>
        <p:txBody>
          <a:bodyPr/>
          <a:lstStyle/>
          <a:p>
            <a:r>
              <a:rPr lang="en-US" sz="1400" b="1" dirty="0">
                <a:solidFill>
                  <a:srgbClr val="00B2A9"/>
                </a:solidFill>
              </a:rPr>
              <a:t>Dr.  Eileen O’Meara</a:t>
            </a:r>
          </a:p>
          <a:p>
            <a:r>
              <a:rPr lang="en-US" sz="1050" b="1" dirty="0"/>
              <a:t>Consulting fees/Honoraria: </a:t>
            </a:r>
            <a:r>
              <a:rPr lang="en-CA" sz="1050" dirty="0"/>
              <a:t>Astra Zeneca, Boehringer Ingelheim, Bayer, Eli Lilly, Janssen</a:t>
            </a:r>
            <a:endParaRPr lang="en-CA" altLang="en-US" sz="1050" dirty="0"/>
          </a:p>
          <a:p>
            <a:r>
              <a:rPr lang="en-US" sz="1050" b="1" dirty="0"/>
              <a:t>Funded Grants/Clinical Trials: </a:t>
            </a:r>
            <a:r>
              <a:rPr lang="en-US" sz="1050" dirty="0"/>
              <a:t>Astra Zeneca, Boehringer Ingelheim, Bayer, </a:t>
            </a:r>
            <a:r>
              <a:rPr lang="en-US" sz="1050" dirty="0" err="1"/>
              <a:t>cytokinetics</a:t>
            </a:r>
            <a:endParaRPr lang="en-US" sz="1050" dirty="0"/>
          </a:p>
          <a:p>
            <a:r>
              <a:rPr lang="en-US" sz="1050" b="1" dirty="0"/>
              <a:t>Advisory Boards/Speakers Bureaus: </a:t>
            </a:r>
            <a:r>
              <a:rPr lang="en-US" sz="1050" dirty="0"/>
              <a:t>CIHR Team Grant (SC member for the Canadian Heart Function Alliance) and SC member for DAPA-ACT (TIMI group and Astra Zeneca), NLI for DELIVER (AZ), SC member for  HEART-FID (American Regent) and CARDINAL-HF (</a:t>
            </a:r>
            <a:r>
              <a:rPr lang="en-US" sz="1050" dirty="0" err="1"/>
              <a:t>Cardurion</a:t>
            </a:r>
            <a:r>
              <a:rPr lang="en-US" sz="1050" dirty="0"/>
              <a:t>), Canadian Cardiovascular Society</a:t>
            </a:r>
          </a:p>
          <a:p>
            <a:endParaRPr lang="en-US" sz="1050" b="1" dirty="0"/>
          </a:p>
          <a:p>
            <a:endParaRPr lang="en-US" sz="1200" b="1" dirty="0"/>
          </a:p>
        </p:txBody>
      </p:sp>
      <p:sp>
        <p:nvSpPr>
          <p:cNvPr id="3" name="Content Placeholder 3">
            <a:extLst>
              <a:ext uri="{FF2B5EF4-FFF2-40B4-BE49-F238E27FC236}">
                <a16:creationId xmlns:a16="http://schemas.microsoft.com/office/drawing/2014/main" id="{D331B884-504F-7C18-2C1F-646C63397101}"/>
              </a:ext>
            </a:extLst>
          </p:cNvPr>
          <p:cNvSpPr txBox="1">
            <a:spLocks/>
          </p:cNvSpPr>
          <p:nvPr/>
        </p:nvSpPr>
        <p:spPr>
          <a:xfrm>
            <a:off x="598001" y="1031850"/>
            <a:ext cx="3442160" cy="1189855"/>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G. B. John Mancini</a:t>
            </a:r>
          </a:p>
          <a:p>
            <a:r>
              <a:rPr lang="en-US" sz="1050" b="1" dirty="0"/>
              <a:t>Consulting fees/Honoraria: </a:t>
            </a:r>
            <a:r>
              <a:rPr lang="en-US" sz="1050" dirty="0"/>
              <a:t>Astra Zeneca, Boehringer Ingelheim/Lilly, Janssen, Novo Nordisk</a:t>
            </a:r>
          </a:p>
          <a:p>
            <a:r>
              <a:rPr lang="en-US" sz="1050" b="1" dirty="0"/>
              <a:t>Funded Grants/Clinical Trials: </a:t>
            </a:r>
            <a:r>
              <a:rPr lang="en-US" sz="1050" dirty="0"/>
              <a:t>Astra Zeneca, Boehringer Ingelheim/Lilly, Janssen, Novo Nordisk</a:t>
            </a:r>
          </a:p>
          <a:p>
            <a:r>
              <a:rPr lang="en-US" sz="1050" b="1" dirty="0"/>
              <a:t>Advisory Boards/Speakers Bureaus: </a:t>
            </a:r>
            <a:r>
              <a:rPr lang="en-US" sz="1050" dirty="0"/>
              <a:t>Novo Nordisk</a:t>
            </a:r>
          </a:p>
          <a:p>
            <a:endParaRPr lang="en-US" sz="1050" b="1" dirty="0"/>
          </a:p>
          <a:p>
            <a:endParaRPr lang="en-US" sz="1200" b="1" dirty="0"/>
          </a:p>
        </p:txBody>
      </p:sp>
      <p:sp>
        <p:nvSpPr>
          <p:cNvPr id="5" name="Content Placeholder 3">
            <a:extLst>
              <a:ext uri="{FF2B5EF4-FFF2-40B4-BE49-F238E27FC236}">
                <a16:creationId xmlns:a16="http://schemas.microsoft.com/office/drawing/2014/main" id="{DD1346BD-1DA3-7018-2784-5D87377E1C5C}"/>
              </a:ext>
            </a:extLst>
          </p:cNvPr>
          <p:cNvSpPr txBox="1">
            <a:spLocks/>
          </p:cNvSpPr>
          <p:nvPr/>
        </p:nvSpPr>
        <p:spPr>
          <a:xfrm>
            <a:off x="4572000" y="1002423"/>
            <a:ext cx="3442160" cy="1189855"/>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David Cherney</a:t>
            </a:r>
          </a:p>
          <a:p>
            <a:r>
              <a:rPr lang="en-US" sz="1050" b="1" dirty="0"/>
              <a:t>Consulting fees/Honoraria: </a:t>
            </a:r>
            <a:r>
              <a:rPr lang="en-US" sz="1050" dirty="0" err="1"/>
              <a:t>Abbvie</a:t>
            </a:r>
            <a:r>
              <a:rPr lang="en-US" sz="1050" dirty="0"/>
              <a:t>, AstraZeneca, Bayer, BMS, Boehringer Ingelheim-Lilly, CSL-Behring, Janssen, Maze,  Merck, Mitsubishi-Tanabe, Novo-Nordisk, </a:t>
            </a:r>
            <a:r>
              <a:rPr lang="en-US" sz="1050" dirty="0" err="1"/>
              <a:t>Prometic</a:t>
            </a:r>
            <a:endParaRPr lang="en-US" sz="1050" dirty="0"/>
          </a:p>
          <a:p>
            <a:r>
              <a:rPr lang="en-US" sz="1050" dirty="0"/>
              <a:t>Sanofi</a:t>
            </a:r>
          </a:p>
          <a:p>
            <a:r>
              <a:rPr lang="en-US" sz="1050" b="1" dirty="0"/>
              <a:t>Funded Grants/Clinical Trials: </a:t>
            </a:r>
            <a:r>
              <a:rPr lang="en-US" sz="1050" dirty="0"/>
              <a:t>AstraZeneca, Boehringer Ingelheim-Lilly, Janssen, Merck, Novo-Nordisk, Sanofi.</a:t>
            </a:r>
          </a:p>
          <a:p>
            <a:r>
              <a:rPr lang="en-US" sz="1050" b="1" dirty="0"/>
              <a:t>Advisory Boards/Speakers Bureaus: </a:t>
            </a:r>
          </a:p>
          <a:p>
            <a:endParaRPr lang="en-US" sz="1200" b="1" dirty="0"/>
          </a:p>
        </p:txBody>
      </p:sp>
    </p:spTree>
    <p:extLst>
      <p:ext uri="{BB962C8B-B14F-4D97-AF65-F5344CB8AC3E}">
        <p14:creationId xmlns:p14="http://schemas.microsoft.com/office/powerpoint/2010/main" val="2439268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33" y="461534"/>
            <a:ext cx="8229600" cy="546884"/>
          </a:xfrm>
        </p:spPr>
        <p:txBody>
          <a:bodyPr/>
          <a:lstStyle/>
          <a:p>
            <a:pPr marL="0" indent="0">
              <a:buNone/>
            </a:pPr>
            <a:r>
              <a:rPr lang="en-US" sz="2400" dirty="0">
                <a:solidFill>
                  <a:schemeClr val="tx1"/>
                </a:solidFill>
                <a:latin typeface="Gill Sans MT" panose="020B0502020104020203" pitchFamily="34" charset="0"/>
              </a:rPr>
              <a:t>DISCLOSURES OF CONFLICT OF INTEREST (cont’d)</a:t>
            </a:r>
          </a:p>
        </p:txBody>
      </p:sp>
      <p:sp>
        <p:nvSpPr>
          <p:cNvPr id="14" name="Content Placeholder 3">
            <a:extLst>
              <a:ext uri="{FF2B5EF4-FFF2-40B4-BE49-F238E27FC236}">
                <a16:creationId xmlns:a16="http://schemas.microsoft.com/office/drawing/2014/main" id="{49CD8917-0F0C-6A30-27AB-0146E88FFE97}"/>
              </a:ext>
            </a:extLst>
          </p:cNvPr>
          <p:cNvSpPr>
            <a:spLocks noGrp="1"/>
          </p:cNvSpPr>
          <p:nvPr>
            <p:ph idx="10"/>
          </p:nvPr>
        </p:nvSpPr>
        <p:spPr>
          <a:xfrm>
            <a:off x="4572000" y="1031849"/>
            <a:ext cx="3442160" cy="1125272"/>
          </a:xfrm>
        </p:spPr>
        <p:txBody>
          <a:bodyPr/>
          <a:lstStyle/>
          <a:p>
            <a:r>
              <a:rPr lang="en-US" sz="1400" b="1" dirty="0">
                <a:solidFill>
                  <a:srgbClr val="00B2A9"/>
                </a:solidFill>
              </a:rPr>
              <a:t>Dr.  David </a:t>
            </a:r>
            <a:r>
              <a:rPr lang="en-US" sz="1400" b="1" dirty="0" err="1">
                <a:solidFill>
                  <a:srgbClr val="00B2A9"/>
                </a:solidFill>
              </a:rPr>
              <a:t>Bewick</a:t>
            </a:r>
            <a:endParaRPr lang="en-US" sz="1400" b="1" dirty="0">
              <a:solidFill>
                <a:srgbClr val="00B2A9"/>
              </a:solidFill>
            </a:endParaRPr>
          </a:p>
          <a:p>
            <a:r>
              <a:rPr lang="en-US" sz="1050" b="1" dirty="0"/>
              <a:t>Consulting fees/Honoraria: </a:t>
            </a:r>
            <a:r>
              <a:rPr lang="en-CA" sz="1050" dirty="0"/>
              <a:t>Amgen, Sanofi, </a:t>
            </a:r>
            <a:r>
              <a:rPr lang="en-CA" sz="1050" dirty="0" err="1"/>
              <a:t>Servier</a:t>
            </a:r>
            <a:endParaRPr lang="en-CA" altLang="en-US" sz="1050" dirty="0"/>
          </a:p>
          <a:p>
            <a:r>
              <a:rPr lang="en-US" sz="1050" b="1" dirty="0"/>
              <a:t>Funded Grants/Clinical Trials: </a:t>
            </a:r>
            <a:r>
              <a:rPr lang="en-US" sz="1050" dirty="0"/>
              <a:t>None</a:t>
            </a:r>
          </a:p>
          <a:p>
            <a:r>
              <a:rPr lang="en-US" sz="1050" b="1" dirty="0"/>
              <a:t>Advisory Boards/Speakers Bureaus: </a:t>
            </a:r>
            <a:r>
              <a:rPr lang="en-US" sz="1050" dirty="0"/>
              <a:t>Amgen, HLS, Novartis, </a:t>
            </a:r>
            <a:r>
              <a:rPr lang="en-US" sz="1050" dirty="0" err="1"/>
              <a:t>Servier</a:t>
            </a:r>
            <a:endParaRPr lang="en-US" sz="1050" b="1" dirty="0"/>
          </a:p>
          <a:p>
            <a:endParaRPr lang="en-US" sz="1200" b="1" dirty="0"/>
          </a:p>
        </p:txBody>
      </p:sp>
      <p:sp>
        <p:nvSpPr>
          <p:cNvPr id="5" name="Content Placeholder 3">
            <a:extLst>
              <a:ext uri="{FF2B5EF4-FFF2-40B4-BE49-F238E27FC236}">
                <a16:creationId xmlns:a16="http://schemas.microsoft.com/office/drawing/2014/main" id="{A25A0F6C-9991-015A-93F2-76CA5A035C0F}"/>
              </a:ext>
            </a:extLst>
          </p:cNvPr>
          <p:cNvSpPr txBox="1">
            <a:spLocks/>
          </p:cNvSpPr>
          <p:nvPr/>
        </p:nvSpPr>
        <p:spPr>
          <a:xfrm>
            <a:off x="564370" y="1031849"/>
            <a:ext cx="3442160"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Alice YY Cheng</a:t>
            </a:r>
          </a:p>
          <a:p>
            <a:r>
              <a:rPr lang="en-US" sz="1050" b="1" dirty="0"/>
              <a:t>Consulting fees/Honoraria: </a:t>
            </a:r>
            <a:r>
              <a:rPr lang="en-US" sz="1050" dirty="0"/>
              <a:t>Abbott, Amgen, Astra Zeneca, Bausch, Bayer, Boehringer Ingelheim, Dexcom, Eli Lilly, GSK, HLS Therapeutics, </a:t>
            </a:r>
            <a:r>
              <a:rPr lang="en-US" sz="1050" dirty="0" err="1"/>
              <a:t>Insulet</a:t>
            </a:r>
            <a:r>
              <a:rPr lang="en-US" sz="1050" dirty="0"/>
              <a:t>, Janssen, Medtronic, Merck, Novo Nordisk, Pfizer, Sanofi, Antibody, EOCI, Six Degrees, Liv, CPD Network, Canadian Collaborative Research Network, Master Clinical Alliance, Canadian Medical &amp; Surgical Knowledge Translation Research Group, Sea Courses, Alliance of Best Practices in Health Education, Partners in Progressive Medical Education, </a:t>
            </a:r>
            <a:r>
              <a:rPr lang="en-US" sz="1050" dirty="0" err="1"/>
              <a:t>Agence</a:t>
            </a:r>
            <a:r>
              <a:rPr lang="en-US" sz="1050" dirty="0"/>
              <a:t> </a:t>
            </a:r>
            <a:r>
              <a:rPr lang="en-US" sz="1050" dirty="0" err="1"/>
              <a:t>Unik</a:t>
            </a:r>
            <a:r>
              <a:rPr lang="en-US" sz="1050" dirty="0"/>
              <a:t>, MD Briefcase, LMC Physician Inc., </a:t>
            </a:r>
            <a:r>
              <a:rPr lang="en-US" sz="1050" dirty="0" err="1"/>
              <a:t>Meducomm</a:t>
            </a:r>
            <a:r>
              <a:rPr lang="en-US" sz="1050" dirty="0"/>
              <a:t>, Humber Hospital, Timed Right, The ACADEMY</a:t>
            </a:r>
            <a:endParaRPr lang="en-US" sz="1050" b="1" dirty="0"/>
          </a:p>
          <a:p>
            <a:r>
              <a:rPr lang="en-US" sz="1050" b="1" dirty="0"/>
              <a:t>Funded Grants/Clinical Trials: </a:t>
            </a:r>
            <a:r>
              <a:rPr lang="en-US" sz="1050" dirty="0"/>
              <a:t>Abbott, Amgen, Astra Zeneca, Bausch, Bayer, Boehringer Ingelheim, Dexcom, Eli Lilly, GSK, HLS Therapeutics, </a:t>
            </a:r>
            <a:r>
              <a:rPr lang="en-US" sz="1050" dirty="0" err="1"/>
              <a:t>Insulet</a:t>
            </a:r>
            <a:r>
              <a:rPr lang="en-US" sz="1050" dirty="0"/>
              <a:t>, Janssen, Medtronic, Merck, Novo Nordisk, Pfizer, Sanofi, Takeda</a:t>
            </a:r>
          </a:p>
          <a:p>
            <a:r>
              <a:rPr lang="en-US" sz="1050" b="1" dirty="0"/>
              <a:t>Advisory Boards/Speakers Bureaus: </a:t>
            </a:r>
            <a:r>
              <a:rPr lang="en-US" sz="1050" dirty="0"/>
              <a:t>Applied Therapeutics, Sanofi</a:t>
            </a:r>
          </a:p>
          <a:p>
            <a:endParaRPr lang="en-US" sz="1050" b="1" dirty="0"/>
          </a:p>
          <a:p>
            <a:endParaRPr lang="en-US" sz="1200" b="1" dirty="0"/>
          </a:p>
        </p:txBody>
      </p:sp>
    </p:spTree>
    <p:extLst>
      <p:ext uri="{BB962C8B-B14F-4D97-AF65-F5344CB8AC3E}">
        <p14:creationId xmlns:p14="http://schemas.microsoft.com/office/powerpoint/2010/main" val="16673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INTRODUCTION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Dr. G. B. John Mancini MD, FRCPC</a:t>
            </a:r>
          </a:p>
          <a:p>
            <a:r>
              <a:rPr lang="en-US" sz="2000" dirty="0"/>
              <a:t> </a:t>
            </a:r>
          </a:p>
        </p:txBody>
      </p:sp>
    </p:spTree>
    <p:extLst>
      <p:ext uri="{BB962C8B-B14F-4D97-AF65-F5344CB8AC3E}">
        <p14:creationId xmlns:p14="http://schemas.microsoft.com/office/powerpoint/2010/main" val="1330305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268354A-1295-AA41-87E1-E5278E753A2B}" vid="{3FF7137A-A944-0047-8C58-A71369C374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CCC2020_PPT_Template_Slides16_9_2020</Template>
  <TotalTime>6395</TotalTime>
  <Words>5030</Words>
  <Application>Microsoft Office PowerPoint</Application>
  <PresentationFormat>On-screen Show (16:9)</PresentationFormat>
  <Paragraphs>730</Paragraphs>
  <Slides>65</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Malgun Gothic</vt:lpstr>
      <vt:lpstr>Arial</vt:lpstr>
      <vt:lpstr>Arial Black</vt:lpstr>
      <vt:lpstr>Arial Nova Cond</vt:lpstr>
      <vt:lpstr>Calibri</vt:lpstr>
      <vt:lpstr>Gill Sans MT</vt:lpstr>
      <vt:lpstr>Mulish ExtraBold</vt:lpstr>
      <vt:lpstr>Mulish Light</vt:lpstr>
      <vt:lpstr>Open Sans</vt:lpstr>
      <vt:lpstr>Verdana</vt:lpstr>
      <vt:lpstr>Wingdings</vt:lpstr>
      <vt:lpstr>Office Theme</vt:lpstr>
      <vt:lpstr>PowerPoint Presentation</vt:lpstr>
      <vt:lpstr>PowerPoint Presentation</vt:lpstr>
      <vt:lpstr>We extend our respect to all First Nations, Inuit and Métis peoples for their valuable  past and present contributions to this land we call Canada.  We acknowledge the Indigenous Peoples of all the lands that we are each on today, and reaffirm our commitment and responsibility as individuals, to improving relationships between nations and to collaborating in a spirit of reconciliation.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HF and LVEF  ≤ 40%</vt:lpstr>
      <vt:lpstr>HF and LVEF  &gt; 40%</vt:lpstr>
      <vt:lpstr>PowerPoint Presentation</vt:lpstr>
      <vt:lpstr>PowerPoint Presentation</vt:lpstr>
      <vt:lpstr>PowerPoint Presentation</vt:lpstr>
      <vt:lpstr>PowerPoint Presentation</vt:lpstr>
      <vt:lpstr> ↓ 23% (18-28%) Relative Risk Reduction of Primary Endpoint  (CV Death or HF Hospitalization)</vt:lpstr>
      <vt:lpstr>PowerPoint Presentation</vt:lpstr>
      <vt:lpstr>PowerPoint Presentation</vt:lpstr>
      <vt:lpstr>PowerPoint Presentation</vt:lpstr>
      <vt:lpstr>PowerPoint Presentation</vt:lpstr>
      <vt:lpstr>Ten-year mortality in type 2 diabetes by kidney disease manifestation</vt:lpstr>
      <vt:lpstr>It is recommended that all people with T2D are screened for CKD at least annually with dual assessment of eGFR and albuminuria</vt:lpstr>
      <vt:lpstr>Kidney outcomes using generally consistent definitions:  Sustained ≥40% decline in eGFR, ESKD or renal death</vt:lpstr>
      <vt:lpstr>PowerPoint Presentation</vt:lpstr>
      <vt:lpstr>CREDENCE Primary Outcome: ESKD, Doubling of Serum Creatinine, or Renal or CV Death</vt:lpstr>
      <vt:lpstr>PowerPoint Presentation</vt:lpstr>
      <vt:lpstr>PowerPoint Presentation</vt:lpstr>
      <vt:lpstr>PowerPoint Presentation</vt:lpstr>
      <vt:lpstr>Finerenone significantly reduced the risk of the CV composite outcome by 14% and had consistent effects on CV death, MI and hospitalisation for HF</vt:lpstr>
      <vt:lpstr>Finerenone significantly reduced the risk of the key kidney composite outcome by 23% and had consistent significant effects on the outcome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approach to the use of  SGLT2i for treatment of CVD</vt:lpstr>
      <vt:lpstr>Side effects and mitigation strategies (SGLT2i)</vt:lpstr>
      <vt:lpstr>Practical Approach to using GLP-1 receptor agonists</vt:lpstr>
      <vt:lpstr>PowerPoint Presentation</vt:lpstr>
      <vt:lpstr>Management of antihyperglycemic therapies when adding SGLT2i (if eGFR ≥45 mL/min/1.73m2) or GLP1RA</vt:lpstr>
      <vt:lpstr>PowerPoint Presentation</vt:lpstr>
      <vt:lpstr>PowerPoint Presentation</vt:lpstr>
      <vt:lpstr>QUESTION 1</vt:lpstr>
      <vt:lpstr>QUESTION 2</vt:lpstr>
      <vt:lpstr>QUESTION 3</vt:lpstr>
      <vt:lpstr>QUESTION 4</vt:lpstr>
      <vt:lpstr>PowerPoint Presentation</vt:lpstr>
      <vt:lpstr>THANK YOU!</vt:lpstr>
      <vt:lpstr>THANK YOU!</vt:lpstr>
      <vt:lpstr>THANK YOU!</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Cartwright</dc:creator>
  <cp:lastModifiedBy>Stephanie Hong</cp:lastModifiedBy>
  <cp:revision>56</cp:revision>
  <dcterms:created xsi:type="dcterms:W3CDTF">2020-03-25T16:28:05Z</dcterms:created>
  <dcterms:modified xsi:type="dcterms:W3CDTF">2023-03-10T20:01:29Z</dcterms:modified>
</cp:coreProperties>
</file>