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84" r:id="rId2"/>
    <p:sldMasterId id="2147483672" r:id="rId3"/>
  </p:sldMasterIdLst>
  <p:notesMasterIdLst>
    <p:notesMasterId r:id="rId47"/>
  </p:notesMasterIdLst>
  <p:sldIdLst>
    <p:sldId id="712" r:id="rId4"/>
    <p:sldId id="457" r:id="rId5"/>
    <p:sldId id="487" r:id="rId6"/>
    <p:sldId id="349" r:id="rId7"/>
    <p:sldId id="714" r:id="rId8"/>
    <p:sldId id="652" r:id="rId9"/>
    <p:sldId id="736" r:id="rId10"/>
    <p:sldId id="525" r:id="rId11"/>
    <p:sldId id="827" r:id="rId12"/>
    <p:sldId id="828" r:id="rId13"/>
    <p:sldId id="705" r:id="rId14"/>
    <p:sldId id="767" r:id="rId15"/>
    <p:sldId id="354" r:id="rId16"/>
    <p:sldId id="793" r:id="rId17"/>
    <p:sldId id="813" r:id="rId18"/>
    <p:sldId id="814" r:id="rId19"/>
    <p:sldId id="815" r:id="rId20"/>
    <p:sldId id="829" r:id="rId21"/>
    <p:sldId id="816" r:id="rId22"/>
    <p:sldId id="786" r:id="rId23"/>
    <p:sldId id="787" r:id="rId24"/>
    <p:sldId id="788" r:id="rId25"/>
    <p:sldId id="830" r:id="rId26"/>
    <p:sldId id="842" r:id="rId27"/>
    <p:sldId id="848" r:id="rId28"/>
    <p:sldId id="831" r:id="rId29"/>
    <p:sldId id="844" r:id="rId30"/>
    <p:sldId id="849" r:id="rId31"/>
    <p:sldId id="850" r:id="rId32"/>
    <p:sldId id="851" r:id="rId33"/>
    <p:sldId id="835" r:id="rId34"/>
    <p:sldId id="836" r:id="rId35"/>
    <p:sldId id="706" r:id="rId36"/>
    <p:sldId id="780" r:id="rId37"/>
    <p:sldId id="436" r:id="rId38"/>
    <p:sldId id="427" r:id="rId39"/>
    <p:sldId id="837" r:id="rId40"/>
    <p:sldId id="838" r:id="rId41"/>
    <p:sldId id="839" r:id="rId42"/>
    <p:sldId id="840" r:id="rId43"/>
    <p:sldId id="326" r:id="rId44"/>
    <p:sldId id="841" r:id="rId45"/>
    <p:sldId id="458" r:id="rId4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EEEFEF"/>
    <a:srgbClr val="11B3E0"/>
    <a:srgbClr val="F33A45"/>
    <a:srgbClr val="6FAAAF"/>
    <a:srgbClr val="595959"/>
    <a:srgbClr val="C00000"/>
    <a:srgbClr val="EB6E19"/>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B119A-70A6-40B9-8E09-C062767DEFA7}" v="10" dt="2022-09-29T21:27:45.5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061" autoAdjust="0"/>
  </p:normalViewPr>
  <p:slideViewPr>
    <p:cSldViewPr>
      <p:cViewPr varScale="1">
        <p:scale>
          <a:sx n="114" d="100"/>
          <a:sy n="114" d="100"/>
        </p:scale>
        <p:origin x="414" y="10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Ideal</c:v>
                </c:pt>
              </c:strCache>
            </c:strRef>
          </c:tx>
          <c:spPr>
            <a:solidFill>
              <a:schemeClr val="accent1"/>
            </a:solidFill>
            <a:ln>
              <a:noFill/>
            </a:ln>
            <a:effectLst/>
          </c:spPr>
          <c:invertIfNegative val="0"/>
          <c:cat>
            <c:strRef>
              <c:f>Sheet1!$A$2:$A$5</c:f>
              <c:strCache>
                <c:ptCount val="2"/>
                <c:pt idx="0">
                  <c:v>Sensitivity</c:v>
                </c:pt>
                <c:pt idx="1">
                  <c:v>Specificity</c:v>
                </c:pt>
              </c:strCache>
              <c:extLst/>
            </c:strRef>
          </c:cat>
          <c:val>
            <c:numRef>
              <c:f>Sheet1!$B$2:$B$5</c:f>
              <c:numCache>
                <c:formatCode>General</c:formatCode>
                <c:ptCount val="2"/>
                <c:pt idx="0">
                  <c:v>100</c:v>
                </c:pt>
                <c:pt idx="1">
                  <c:v>100</c:v>
                </c:pt>
              </c:numCache>
              <c:extLst/>
            </c:numRef>
          </c:val>
          <c:extLst>
            <c:ext xmlns:c16="http://schemas.microsoft.com/office/drawing/2014/chart" uri="{C3380CC4-5D6E-409C-BE32-E72D297353CC}">
              <c16:uniqueId val="{00000000-313D-493F-8E3B-6358D779EB4B}"/>
            </c:ext>
          </c:extLst>
        </c:ser>
        <c:ser>
          <c:idx val="1"/>
          <c:order val="1"/>
          <c:tx>
            <c:strRef>
              <c:f>Sheet1!$C$1</c:f>
              <c:strCache>
                <c:ptCount val="1"/>
                <c:pt idx="0">
                  <c:v>ABI</c:v>
                </c:pt>
              </c:strCache>
            </c:strRef>
          </c:tx>
          <c:spPr>
            <a:solidFill>
              <a:schemeClr val="accent2"/>
            </a:solidFill>
            <a:ln>
              <a:noFill/>
            </a:ln>
            <a:effectLst/>
          </c:spPr>
          <c:invertIfNegative val="0"/>
          <c:cat>
            <c:strRef>
              <c:f>Sheet1!$A$2:$A$5</c:f>
              <c:strCache>
                <c:ptCount val="2"/>
                <c:pt idx="0">
                  <c:v>Sensitivity</c:v>
                </c:pt>
                <c:pt idx="1">
                  <c:v>Specificity</c:v>
                </c:pt>
              </c:strCache>
              <c:extLst/>
            </c:strRef>
          </c:cat>
          <c:val>
            <c:numRef>
              <c:f>Sheet1!$C$2:$C$5</c:f>
              <c:numCache>
                <c:formatCode>General</c:formatCode>
                <c:ptCount val="2"/>
                <c:pt idx="0">
                  <c:v>30</c:v>
                </c:pt>
                <c:pt idx="1">
                  <c:v>95</c:v>
                </c:pt>
              </c:numCache>
              <c:extLst/>
            </c:numRef>
          </c:val>
          <c:extLst>
            <c:ext xmlns:c16="http://schemas.microsoft.com/office/drawing/2014/chart" uri="{C3380CC4-5D6E-409C-BE32-E72D297353CC}">
              <c16:uniqueId val="{00000001-313D-493F-8E3B-6358D779EB4B}"/>
            </c:ext>
          </c:extLst>
        </c:ser>
        <c:dLbls>
          <c:showLegendKey val="0"/>
          <c:showVal val="0"/>
          <c:showCatName val="0"/>
          <c:showSerName val="0"/>
          <c:showPercent val="0"/>
          <c:showBubbleSize val="0"/>
        </c:dLbls>
        <c:gapWidth val="219"/>
        <c:overlap val="-27"/>
        <c:axId val="1345349808"/>
        <c:axId val="1345344400"/>
        <c:extLst>
          <c:ext xmlns:c15="http://schemas.microsoft.com/office/drawing/2012/chart" uri="{02D57815-91ED-43cb-92C2-25804820EDAC}">
            <c15:filteredBarSeries>
              <c15:ser>
                <c:idx val="2"/>
                <c:order val="2"/>
                <c:tx>
                  <c:strRef>
                    <c:extLst>
                      <c:ext uri="{02D57815-91ED-43cb-92C2-25804820EDAC}">
                        <c15:formulaRef>
                          <c15:sqref>Sheet1!$D$1</c15:sqref>
                        </c15:formulaRef>
                      </c:ext>
                    </c:extLst>
                    <c:strCache>
                      <c:ptCount val="1"/>
                      <c:pt idx="0">
                        <c:v>Column1</c:v>
                      </c:pt>
                    </c:strCache>
                  </c:strRef>
                </c:tx>
                <c:spPr>
                  <a:solidFill>
                    <a:schemeClr val="accent3"/>
                  </a:solidFill>
                  <a:ln>
                    <a:noFill/>
                  </a:ln>
                  <a:effectLst/>
                </c:spPr>
                <c:invertIfNegative val="0"/>
                <c:cat>
                  <c:strRef>
                    <c:extLst>
                      <c:ext uri="{02D57815-91ED-43cb-92C2-25804820EDAC}">
                        <c15:formulaRef>
                          <c15:sqref>Sheet1!$A$2:$A$5</c15:sqref>
                        </c15:formulaRef>
                      </c:ext>
                    </c:extLst>
                    <c:strCache>
                      <c:ptCount val="2"/>
                      <c:pt idx="0">
                        <c:v>Sensitivity</c:v>
                      </c:pt>
                      <c:pt idx="1">
                        <c:v>Specificity</c:v>
                      </c:pt>
                    </c:strCache>
                  </c:strRef>
                </c:cat>
                <c:val>
                  <c:numRef>
                    <c:extLst>
                      <c:ext uri="{02D57815-91ED-43cb-92C2-25804820EDAC}">
                        <c15:formulaRef>
                          <c15:sqref>Sheet1!$D$2:$D$5</c15:sqref>
                        </c15:formulaRef>
                      </c:ext>
                    </c:extLst>
                    <c:numCache>
                      <c:formatCode>General</c:formatCode>
                      <c:ptCount val="2"/>
                    </c:numCache>
                  </c:numRef>
                </c:val>
                <c:extLst>
                  <c:ext xmlns:c16="http://schemas.microsoft.com/office/drawing/2014/chart" uri="{C3380CC4-5D6E-409C-BE32-E72D297353CC}">
                    <c16:uniqueId val="{00000002-313D-493F-8E3B-6358D779EB4B}"/>
                  </c:ext>
                </c:extLst>
              </c15:ser>
            </c15:filteredBarSeries>
          </c:ext>
        </c:extLst>
      </c:barChart>
      <c:catAx>
        <c:axId val="134534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5344400"/>
        <c:crosses val="autoZero"/>
        <c:auto val="1"/>
        <c:lblAlgn val="ctr"/>
        <c:lblOffset val="100"/>
        <c:noMultiLvlLbl val="0"/>
      </c:catAx>
      <c:valAx>
        <c:axId val="1345344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45349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9559531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9511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1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45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CA" dirty="0"/>
              <a:t>https://www.otsuka.co.jp/en/health-and-illness/peripheral-artery-disease/diagnosis/img/index_im02.gif</a:t>
            </a:r>
          </a:p>
          <a:p>
            <a:endParaRPr lang="en-US" dirty="0"/>
          </a:p>
        </p:txBody>
      </p:sp>
    </p:spTree>
    <p:extLst>
      <p:ext uri="{BB962C8B-B14F-4D97-AF65-F5344CB8AC3E}">
        <p14:creationId xmlns:p14="http://schemas.microsoft.com/office/powerpoint/2010/main" val="19881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311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88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objective(s) for your section</a:t>
            </a:r>
          </a:p>
        </p:txBody>
      </p:sp>
    </p:spTree>
    <p:extLst>
      <p:ext uri="{BB962C8B-B14F-4D97-AF65-F5344CB8AC3E}">
        <p14:creationId xmlns:p14="http://schemas.microsoft.com/office/powerpoint/2010/main" val="75509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23</a:t>
            </a:fld>
            <a:endParaRPr lang="en-US"/>
          </a:p>
        </p:txBody>
      </p:sp>
    </p:spTree>
    <p:extLst>
      <p:ext uri="{BB962C8B-B14F-4D97-AF65-F5344CB8AC3E}">
        <p14:creationId xmlns:p14="http://schemas.microsoft.com/office/powerpoint/2010/main" val="2454539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baseline="0" dirty="0">
                <a:latin typeface="+mj-lt"/>
                <a:ea typeface="+mj-ea"/>
                <a:cs typeface="+mj-cs"/>
                <a:sym typeface="Calibri"/>
              </a:rPr>
              <a:t>In 1968, Wilson and </a:t>
            </a:r>
            <a:r>
              <a:rPr lang="en-CA" sz="1200" b="0" i="0" u="none" strike="noStrike" baseline="0" dirty="0" err="1">
                <a:latin typeface="+mj-lt"/>
                <a:ea typeface="+mj-ea"/>
                <a:cs typeface="+mj-cs"/>
                <a:sym typeface="Calibri"/>
              </a:rPr>
              <a:t>Jungner</a:t>
            </a:r>
            <a:r>
              <a:rPr lang="en-CA" sz="1200" b="0" i="0" u="none" strike="noStrike" baseline="0" dirty="0">
                <a:latin typeface="+mj-lt"/>
                <a:ea typeface="+mj-ea"/>
                <a:cs typeface="+mj-cs"/>
                <a:sym typeface="Calibri"/>
              </a:rPr>
              <a:t> published 10 principles of screening that serve as a starting</a:t>
            </a:r>
          </a:p>
          <a:p>
            <a:r>
              <a:rPr lang="en-CA" sz="1200" b="0" i="0" u="none" strike="noStrike" baseline="0" dirty="0">
                <a:latin typeface="+mj-lt"/>
                <a:ea typeface="+mj-ea"/>
                <a:cs typeface="+mj-cs"/>
                <a:sym typeface="Calibri"/>
              </a:rPr>
              <a:t>point for screening decisions today</a:t>
            </a:r>
            <a:endParaRPr lang="en-US" dirty="0"/>
          </a:p>
        </p:txBody>
      </p:sp>
    </p:spTree>
    <p:extLst>
      <p:ext uri="{BB962C8B-B14F-4D97-AF65-F5344CB8AC3E}">
        <p14:creationId xmlns:p14="http://schemas.microsoft.com/office/powerpoint/2010/main" val="1197387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b="0" i="0" u="none" strike="noStrike" baseline="0" dirty="0">
                <a:latin typeface="+mj-lt"/>
                <a:ea typeface="+mj-ea"/>
                <a:cs typeface="+mj-cs"/>
                <a:sym typeface="Calibri"/>
              </a:rPr>
              <a:t>Consolidated principles for screening based</a:t>
            </a:r>
          </a:p>
          <a:p>
            <a:r>
              <a:rPr lang="en-CA" sz="1200" b="0" i="0" u="none" strike="noStrike" baseline="0" dirty="0">
                <a:latin typeface="+mj-lt"/>
                <a:ea typeface="+mj-ea"/>
                <a:cs typeface="+mj-cs"/>
                <a:sym typeface="Calibri"/>
              </a:rPr>
              <a:t>on a systematic review and consensus process</a:t>
            </a:r>
            <a:endParaRPr lang="en-US" dirty="0"/>
          </a:p>
        </p:txBody>
      </p:sp>
    </p:spTree>
    <p:extLst>
      <p:ext uri="{BB962C8B-B14F-4D97-AF65-F5344CB8AC3E}">
        <p14:creationId xmlns:p14="http://schemas.microsoft.com/office/powerpoint/2010/main" val="805643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26</a:t>
            </a:fld>
            <a:endParaRPr lang="en-US"/>
          </a:p>
        </p:txBody>
      </p:sp>
    </p:spTree>
    <p:extLst>
      <p:ext uri="{BB962C8B-B14F-4D97-AF65-F5344CB8AC3E}">
        <p14:creationId xmlns:p14="http://schemas.microsoft.com/office/powerpoint/2010/main" val="272159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2113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29</a:t>
            </a:fld>
            <a:endParaRPr lang="en-US"/>
          </a:p>
        </p:txBody>
      </p:sp>
    </p:spTree>
    <p:extLst>
      <p:ext uri="{BB962C8B-B14F-4D97-AF65-F5344CB8AC3E}">
        <p14:creationId xmlns:p14="http://schemas.microsoft.com/office/powerpoint/2010/main" val="1393992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30</a:t>
            </a:fld>
            <a:endParaRPr lang="en-US"/>
          </a:p>
        </p:txBody>
      </p:sp>
    </p:spTree>
    <p:extLst>
      <p:ext uri="{BB962C8B-B14F-4D97-AF65-F5344CB8AC3E}">
        <p14:creationId xmlns:p14="http://schemas.microsoft.com/office/powerpoint/2010/main" val="2331800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Recommendation 4</a:t>
            </a:r>
          </a:p>
        </p:txBody>
      </p:sp>
      <p:sp>
        <p:nvSpPr>
          <p:cNvPr id="4" name="Slide Number Placeholder 3"/>
          <p:cNvSpPr>
            <a:spLocks noGrp="1"/>
          </p:cNvSpPr>
          <p:nvPr>
            <p:ph type="sldNum" sz="quarter" idx="10"/>
          </p:nvPr>
        </p:nvSpPr>
        <p:spPr/>
        <p:txBody>
          <a:bodyPr/>
          <a:lstStyle/>
          <a:p>
            <a:fld id="{36D28FDE-F028-AF4C-A735-BBDA7371A6EB}" type="slidenum">
              <a:rPr lang="en-US" smtClean="0"/>
              <a:t>31</a:t>
            </a:fld>
            <a:endParaRPr lang="en-US"/>
          </a:p>
        </p:txBody>
      </p:sp>
    </p:spTree>
    <p:extLst>
      <p:ext uri="{BB962C8B-B14F-4D97-AF65-F5344CB8AC3E}">
        <p14:creationId xmlns:p14="http://schemas.microsoft.com/office/powerpoint/2010/main" val="2470882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Recommendation 5</a:t>
            </a:r>
          </a:p>
        </p:txBody>
      </p:sp>
      <p:sp>
        <p:nvSpPr>
          <p:cNvPr id="4" name="Slide Number Placeholder 3"/>
          <p:cNvSpPr>
            <a:spLocks noGrp="1"/>
          </p:cNvSpPr>
          <p:nvPr>
            <p:ph type="sldNum" sz="quarter" idx="10"/>
          </p:nvPr>
        </p:nvSpPr>
        <p:spPr/>
        <p:txBody>
          <a:bodyPr/>
          <a:lstStyle/>
          <a:p>
            <a:fld id="{36D28FDE-F028-AF4C-A735-BBDA7371A6EB}" type="slidenum">
              <a:rPr lang="en-US" smtClean="0"/>
              <a:t>32</a:t>
            </a:fld>
            <a:endParaRPr lang="en-US"/>
          </a:p>
        </p:txBody>
      </p:sp>
    </p:spTree>
    <p:extLst>
      <p:ext uri="{BB962C8B-B14F-4D97-AF65-F5344CB8AC3E}">
        <p14:creationId xmlns:p14="http://schemas.microsoft.com/office/powerpoint/2010/main" val="975162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795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9156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objective(s) for your section</a:t>
            </a:r>
          </a:p>
        </p:txBody>
      </p:sp>
    </p:spTree>
    <p:extLst>
      <p:ext uri="{BB962C8B-B14F-4D97-AF65-F5344CB8AC3E}">
        <p14:creationId xmlns:p14="http://schemas.microsoft.com/office/powerpoint/2010/main" val="56016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38</a:t>
            </a:fld>
            <a:endParaRPr lang="en-US"/>
          </a:p>
        </p:txBody>
      </p:sp>
    </p:spTree>
    <p:extLst>
      <p:ext uri="{BB962C8B-B14F-4D97-AF65-F5344CB8AC3E}">
        <p14:creationId xmlns:p14="http://schemas.microsoft.com/office/powerpoint/2010/main" val="2375230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39</a:t>
            </a:fld>
            <a:endParaRPr lang="en-US"/>
          </a:p>
        </p:txBody>
      </p:sp>
    </p:spTree>
    <p:extLst>
      <p:ext uri="{BB962C8B-B14F-4D97-AF65-F5344CB8AC3E}">
        <p14:creationId xmlns:p14="http://schemas.microsoft.com/office/powerpoint/2010/main" val="677105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D28FDE-F028-AF4C-A735-BBDA7371A6EB}" type="slidenum">
              <a:rPr lang="en-US" smtClean="0"/>
              <a:t>40</a:t>
            </a:fld>
            <a:endParaRPr lang="en-US"/>
          </a:p>
        </p:txBody>
      </p:sp>
    </p:spTree>
    <p:extLst>
      <p:ext uri="{BB962C8B-B14F-4D97-AF65-F5344CB8AC3E}">
        <p14:creationId xmlns:p14="http://schemas.microsoft.com/office/powerpoint/2010/main" val="314188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0144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7927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272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2804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5110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184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3195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8120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5333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A5494-F4C9-4690-A235-B6B3FDA073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F84D9-42DE-4CC3-A53F-605D7A1527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BE54CD-F32D-4F6E-8244-C9CE2DC486C3}"/>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5" name="Footer Placeholder 4">
            <a:extLst>
              <a:ext uri="{FF2B5EF4-FFF2-40B4-BE49-F238E27FC236}">
                <a16:creationId xmlns:a16="http://schemas.microsoft.com/office/drawing/2014/main" id="{2C290070-1140-4521-96C8-EFC4AA62F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4F92A-E2DB-4A51-B597-6491AD91BB4D}"/>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C3983442-3FA0-4C3E-8E11-FCD9CAF6B579}"/>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11D29A11-355B-416D-A427-1E1A2BCF160B}"/>
              </a:ext>
            </a:extLst>
          </p:cNvPr>
          <p:cNvSpPr/>
          <p:nvPr userDrawn="1"/>
        </p:nvSpPr>
        <p:spPr>
          <a:xfrm>
            <a:off x="0" y="0"/>
            <a:ext cx="12192000" cy="27058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descr="A picture containing drawing&#10;&#10;Description automatically generated">
            <a:extLst>
              <a:ext uri="{FF2B5EF4-FFF2-40B4-BE49-F238E27FC236}">
                <a16:creationId xmlns:a16="http://schemas.microsoft.com/office/drawing/2014/main" id="{499A3856-6A6B-45B3-99EB-8AC0295F3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76320" y="4981742"/>
            <a:ext cx="2545712" cy="1122166"/>
          </a:xfrm>
          <a:prstGeom prst="rect">
            <a:avLst/>
          </a:prstGeom>
        </p:spPr>
      </p:pic>
      <p:sp>
        <p:nvSpPr>
          <p:cNvPr id="11" name="TextBox 10">
            <a:extLst>
              <a:ext uri="{FF2B5EF4-FFF2-40B4-BE49-F238E27FC236}">
                <a16:creationId xmlns:a16="http://schemas.microsoft.com/office/drawing/2014/main" id="{4573FFD8-1903-4B47-82E3-CBB255D8C24A}"/>
              </a:ext>
            </a:extLst>
          </p:cNvPr>
          <p:cNvSpPr txBox="1"/>
          <p:nvPr userDrawn="1"/>
        </p:nvSpPr>
        <p:spPr>
          <a:xfrm>
            <a:off x="7957864" y="6381963"/>
            <a:ext cx="4114800" cy="276999"/>
          </a:xfrm>
          <a:prstGeom prst="rect">
            <a:avLst/>
          </a:prstGeom>
          <a:noFill/>
        </p:spPr>
        <p:txBody>
          <a:bodyPr wrap="square" rtlCol="0">
            <a:spAutoFit/>
          </a:bodyPr>
          <a:lstStyle/>
          <a:p>
            <a:pPr algn="r"/>
            <a:r>
              <a:rPr lang="en-US" sz="1200" b="1" dirty="0">
                <a:effectLst>
                  <a:glow rad="101600">
                    <a:schemeClr val="bg1">
                      <a:alpha val="60000"/>
                    </a:schemeClr>
                  </a:glow>
                </a:effectLst>
                <a:latin typeface="Arial Nova Cond" panose="020B0506020202020204" pitchFamily="34" charset="0"/>
              </a:rPr>
              <a:t>© Canadian Cardiovascular Society. 2021. All rights reserved. </a:t>
            </a:r>
          </a:p>
        </p:txBody>
      </p:sp>
    </p:spTree>
    <p:extLst>
      <p:ext uri="{BB962C8B-B14F-4D97-AF65-F5344CB8AC3E}">
        <p14:creationId xmlns:p14="http://schemas.microsoft.com/office/powerpoint/2010/main" val="394454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2402-0CBA-4D77-8072-7DA981E38C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9B1C6-8DD4-4367-AE33-D4CD3311AE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C6487-E377-4514-97EF-BFDE122033E3}"/>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5" name="Footer Placeholder 4">
            <a:extLst>
              <a:ext uri="{FF2B5EF4-FFF2-40B4-BE49-F238E27FC236}">
                <a16:creationId xmlns:a16="http://schemas.microsoft.com/office/drawing/2014/main" id="{D2759CDA-2710-4225-AEB6-5C08A89DE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D05FC-6954-4D53-B740-9D66F10731F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26057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215E9-7822-4F4C-94D1-B73651669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BC7000-E170-4BFC-8FF2-45754C707C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3C70A6-9DCC-447B-90D7-357F982EA3CB}"/>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5" name="Footer Placeholder 4">
            <a:extLst>
              <a:ext uri="{FF2B5EF4-FFF2-40B4-BE49-F238E27FC236}">
                <a16:creationId xmlns:a16="http://schemas.microsoft.com/office/drawing/2014/main" id="{D54F9BB0-3FEB-4D0A-8FAE-748FD00F2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A22F6-A19E-4A93-9003-86C5436B952A}"/>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3285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fld id="{3B707E7A-5C33-4C90-B425-7AF183E50BFC}" type="datetimeFigureOut">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l" defTabSz="914400" rtl="0" eaLnBrk="1" fontAlgn="auto" latinLnBrk="0" hangingPunct="0">
                <a:lnSpc>
                  <a:spcPct val="100000"/>
                </a:lnSpc>
                <a:spcBef>
                  <a:spcPts val="0"/>
                </a:spcBef>
                <a:spcAft>
                  <a:spcPts val="0"/>
                </a:spcAft>
                <a:buClrTx/>
                <a:buSzTx/>
                <a:buFontTx/>
                <a:buNone/>
                <a:tabLst/>
                <a:defRPr/>
              </a:pPr>
              <a:t>10/18/2022</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22250B4F-F87F-4A41-89A1-72E4B44A6E18}" type="slidenum">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8270" y="5690159"/>
            <a:ext cx="1431060" cy="630820"/>
          </a:xfrm>
          <a:prstGeom prst="rect">
            <a:avLst/>
          </a:prstGeom>
        </p:spPr>
      </p:pic>
      <p:sp>
        <p:nvSpPr>
          <p:cNvPr id="11" name="TextBox 10">
            <a:extLst>
              <a:ext uri="{FF2B5EF4-FFF2-40B4-BE49-F238E27FC236}">
                <a16:creationId xmlns:a16="http://schemas.microsoft.com/office/drawing/2014/main" id="{72C836E7-F5EB-4CEE-AE10-36D5F2A0BB81}"/>
              </a:ext>
            </a:extLst>
          </p:cNvPr>
          <p:cNvSpPr txBox="1"/>
          <p:nvPr userDrawn="1"/>
        </p:nvSpPr>
        <p:spPr>
          <a:xfrm>
            <a:off x="184448" y="6309320"/>
            <a:ext cx="11312152" cy="338554"/>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000000"/>
                </a:solidFill>
                <a:effectLst>
                  <a:glow rad="101600">
                    <a:prstClr val="white">
                      <a:alpha val="60000"/>
                    </a:prstClr>
                  </a:glow>
                </a:effectLst>
                <a:uLnTx/>
                <a:uFillTx/>
                <a:latin typeface="Arial Nova Cond" panose="020B0506020202020204" pitchFamily="34" charset="0"/>
                <a:ea typeface="+mj-ea"/>
                <a:cs typeface="+mj-cs"/>
                <a:sym typeface="Calibri"/>
              </a:rPr>
              <a:t>CCS/CHRS Atrial Fibrillation Guidelines – DOI: https://doi.org/10.1016/j.cjca.2020.09.001 </a:t>
            </a:r>
          </a:p>
        </p:txBody>
      </p:sp>
      <p:pic>
        <p:nvPicPr>
          <p:cNvPr id="12" name="Picture 11" descr="A picture containing drawing&#10;&#10;Description automatically generated">
            <a:extLst>
              <a:ext uri="{FF2B5EF4-FFF2-40B4-BE49-F238E27FC236}">
                <a16:creationId xmlns:a16="http://schemas.microsoft.com/office/drawing/2014/main" id="{13590E08-798D-4864-8D2E-A58936B9BF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9104" y="503420"/>
            <a:ext cx="1431060" cy="630820"/>
          </a:xfrm>
          <a:prstGeom prst="rect">
            <a:avLst/>
          </a:prstGeom>
        </p:spPr>
      </p:pic>
    </p:spTree>
    <p:extLst>
      <p:ext uri="{BB962C8B-B14F-4D97-AF65-F5344CB8AC3E}">
        <p14:creationId xmlns:p14="http://schemas.microsoft.com/office/powerpoint/2010/main" val="3725764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E6D9-A563-4960-9DA0-EF91794C74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920123-7CCD-41CC-97E2-9D6BDF4AEE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895D64-FB73-44E8-A404-B70F6D3980CB}"/>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5" name="Footer Placeholder 4">
            <a:extLst>
              <a:ext uri="{FF2B5EF4-FFF2-40B4-BE49-F238E27FC236}">
                <a16:creationId xmlns:a16="http://schemas.microsoft.com/office/drawing/2014/main" id="{EE415E29-0628-4FEA-BB77-A2A7AEF02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ED46B-03E1-43E2-91F3-1805397CC64C}"/>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2534125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980A-4782-4153-9818-B49961980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54FF2-401B-4D6C-B4FF-DA05657B1D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F266E-DDB7-4150-A02C-FC32013AEC92}"/>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5" name="Footer Placeholder 4">
            <a:extLst>
              <a:ext uri="{FF2B5EF4-FFF2-40B4-BE49-F238E27FC236}">
                <a16:creationId xmlns:a16="http://schemas.microsoft.com/office/drawing/2014/main" id="{70C75CF9-8C74-48B9-9672-F15127D83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88DD1-9DF1-4BE4-976F-1253B007E800}"/>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4286043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18AB-EEE6-41F6-BD39-1D1B241CE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ED93EB-60F1-4D90-8B9A-DC5D9D67AA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F078A4-1BFE-48FF-82F4-52B28F43F0A0}"/>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5" name="Footer Placeholder 4">
            <a:extLst>
              <a:ext uri="{FF2B5EF4-FFF2-40B4-BE49-F238E27FC236}">
                <a16:creationId xmlns:a16="http://schemas.microsoft.com/office/drawing/2014/main" id="{3BE5B34E-481B-4206-8C9B-3229F7BBAF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6B6B8-7237-4080-B5F0-034A129CED82}"/>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1664310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EBF1-4FAC-4407-A70F-102F754E69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11004-6A49-4793-BF52-916BDE810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CB527-71BA-4F45-B0FE-60FC2B6714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1F04DB-5B3B-4D80-929B-073B861BB760}"/>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6" name="Footer Placeholder 5">
            <a:extLst>
              <a:ext uri="{FF2B5EF4-FFF2-40B4-BE49-F238E27FC236}">
                <a16:creationId xmlns:a16="http://schemas.microsoft.com/office/drawing/2014/main" id="{14DAF5CE-DD54-4688-BDB8-149D50A3B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AB9060-2207-4CB5-A82D-80DEE7572922}"/>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2566779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1AC15-F318-4CF6-A21B-B31AA3985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693C0-9B56-4A30-A814-E48489DE6C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585CF-CAC8-4540-B65C-0B354B30DC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32BB60-817F-46BC-B6FC-A50D618DF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3571A4-6D00-4D10-9093-0565B443E0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CC37A-6F69-416E-827C-01A9BE744354}"/>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8" name="Footer Placeholder 7">
            <a:extLst>
              <a:ext uri="{FF2B5EF4-FFF2-40B4-BE49-F238E27FC236}">
                <a16:creationId xmlns:a16="http://schemas.microsoft.com/office/drawing/2014/main" id="{8B6EB77C-4176-45E9-9D3B-D856845031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B4AF88-88C3-4C4B-94CA-188590D144C3}"/>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1947156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62A76-4414-46FB-BC76-69F8A325F8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C661C5-C493-487D-B01A-1C1F8FFBCA6B}"/>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4" name="Footer Placeholder 3">
            <a:extLst>
              <a:ext uri="{FF2B5EF4-FFF2-40B4-BE49-F238E27FC236}">
                <a16:creationId xmlns:a16="http://schemas.microsoft.com/office/drawing/2014/main" id="{DB423B86-ECD8-46BA-BFFF-AA7F93EAD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D18AC6-A4C9-47CC-9E21-8474C43AEFEB}"/>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669272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9B4BA-9101-4322-BDDC-9FF5042E2175}"/>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3" name="Footer Placeholder 2">
            <a:extLst>
              <a:ext uri="{FF2B5EF4-FFF2-40B4-BE49-F238E27FC236}">
                <a16:creationId xmlns:a16="http://schemas.microsoft.com/office/drawing/2014/main" id="{5AA046BB-3BFA-4720-9028-899974C5DF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99FB93-2BC7-4619-AFCC-AB9A566CF8E9}"/>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85608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DDC08-DEF2-4DB0-9DF7-EBBFB1C2A580}"/>
              </a:ext>
            </a:extLst>
          </p:cNvPr>
          <p:cNvSpPr>
            <a:spLocks noGrp="1"/>
          </p:cNvSpPr>
          <p:nvPr>
            <p:ph type="title"/>
          </p:nvPr>
        </p:nvSpPr>
        <p:spPr>
          <a:xfrm>
            <a:off x="695400" y="365125"/>
            <a:ext cx="10801200" cy="975643"/>
          </a:xfrm>
        </p:spPr>
        <p:txBody>
          <a:bodyPr>
            <a:normAutofit/>
          </a:bodyPr>
          <a:lstStyle>
            <a:lvl1pPr>
              <a:defRPr sz="4000" b="1">
                <a:latin typeface="Arial Nova Cond" panose="020B0506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EE70F4-EDB6-4A3D-A9E7-13C4A4F0147F}"/>
              </a:ext>
            </a:extLst>
          </p:cNvPr>
          <p:cNvSpPr>
            <a:spLocks noGrp="1"/>
          </p:cNvSpPr>
          <p:nvPr>
            <p:ph idx="1"/>
          </p:nvPr>
        </p:nvSpPr>
        <p:spPr>
          <a:xfrm>
            <a:off x="695400" y="1484784"/>
            <a:ext cx="10801200" cy="4692179"/>
          </a:xfrm>
        </p:spPr>
        <p:txBody>
          <a:bodyPr/>
          <a:lstStyle>
            <a:lvl1pPr>
              <a:defRPr>
                <a:latin typeface="Arial Nova Cond" panose="020B0506020202020204" pitchFamily="34" charset="0"/>
              </a:defRPr>
            </a:lvl1pPr>
            <a:lvl2pPr>
              <a:defRPr>
                <a:latin typeface="Arial Nova Cond" panose="020B0506020202020204" pitchFamily="34" charset="0"/>
              </a:defRPr>
            </a:lvl2pPr>
            <a:lvl3pPr>
              <a:defRPr>
                <a:latin typeface="Arial Nova Cond" panose="020B0506020202020204" pitchFamily="34" charset="0"/>
              </a:defRPr>
            </a:lvl3pPr>
            <a:lvl4pPr>
              <a:defRPr>
                <a:latin typeface="Arial Nova Cond" panose="020B0506020202020204" pitchFamily="34" charset="0"/>
              </a:defRPr>
            </a:lvl4pPr>
            <a:lvl5pPr>
              <a:defRPr>
                <a:latin typeface="Arial Nova Cond" panose="020B0506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FF56523-78FC-4D37-B6CE-DF284107F58D}"/>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5" name="Footer Placeholder 4">
            <a:extLst>
              <a:ext uri="{FF2B5EF4-FFF2-40B4-BE49-F238E27FC236}">
                <a16:creationId xmlns:a16="http://schemas.microsoft.com/office/drawing/2014/main" id="{FFC69CC9-0BFE-4FF6-9ED0-C228547C3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DF5EF-5F55-4D54-9EF4-1D819ACADB5A}"/>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7" name="Rectangle 6">
            <a:extLst>
              <a:ext uri="{FF2B5EF4-FFF2-40B4-BE49-F238E27FC236}">
                <a16:creationId xmlns:a16="http://schemas.microsoft.com/office/drawing/2014/main" id="{D1AFC6F8-4650-447A-B8F8-5C13E175E952}"/>
              </a:ext>
            </a:extLst>
          </p:cNvPr>
          <p:cNvSpPr/>
          <p:nvPr userDrawn="1"/>
        </p:nvSpPr>
        <p:spPr>
          <a:xfrm>
            <a:off x="0" y="6337300"/>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Picture 9" descr="A picture containing drawing&#10;&#10;Description automatically generated">
            <a:extLst>
              <a:ext uri="{FF2B5EF4-FFF2-40B4-BE49-F238E27FC236}">
                <a16:creationId xmlns:a16="http://schemas.microsoft.com/office/drawing/2014/main" id="{1217EB6C-DDC8-4FF2-B53A-1891581A91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2504" y="5678500"/>
            <a:ext cx="1431060" cy="630820"/>
          </a:xfrm>
          <a:prstGeom prst="rect">
            <a:avLst/>
          </a:prstGeom>
        </p:spPr>
      </p:pic>
      <p:sp>
        <p:nvSpPr>
          <p:cNvPr id="13" name="TextBox 12">
            <a:extLst>
              <a:ext uri="{FF2B5EF4-FFF2-40B4-BE49-F238E27FC236}">
                <a16:creationId xmlns:a16="http://schemas.microsoft.com/office/drawing/2014/main" id="{02B42224-9B17-4BB2-BF8A-F451F2C63939}"/>
              </a:ext>
            </a:extLst>
          </p:cNvPr>
          <p:cNvSpPr txBox="1"/>
          <p:nvPr userDrawn="1"/>
        </p:nvSpPr>
        <p:spPr>
          <a:xfrm>
            <a:off x="7957864" y="6381963"/>
            <a:ext cx="4114800" cy="276999"/>
          </a:xfrm>
          <a:prstGeom prst="rect">
            <a:avLst/>
          </a:prstGeom>
          <a:noFill/>
        </p:spPr>
        <p:txBody>
          <a:bodyPr wrap="square" rtlCol="0">
            <a:spAutoFit/>
          </a:bodyPr>
          <a:lstStyle/>
          <a:p>
            <a:pPr algn="r"/>
            <a:r>
              <a:rPr lang="en-US" sz="1200" b="1" dirty="0">
                <a:effectLst>
                  <a:glow rad="101600">
                    <a:schemeClr val="bg1">
                      <a:alpha val="60000"/>
                    </a:schemeClr>
                  </a:glow>
                </a:effectLst>
                <a:latin typeface="Arial Nova Cond" panose="020B0506020202020204" pitchFamily="34" charset="0"/>
              </a:rPr>
              <a:t>© Canadian Cardiovascular Society. 2022. All rights reserved. </a:t>
            </a:r>
          </a:p>
        </p:txBody>
      </p:sp>
    </p:spTree>
    <p:extLst>
      <p:ext uri="{BB962C8B-B14F-4D97-AF65-F5344CB8AC3E}">
        <p14:creationId xmlns:p14="http://schemas.microsoft.com/office/powerpoint/2010/main" val="875472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9798-3BC5-443E-8B40-7866CCC9D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AC6D28-E93D-4163-A4D1-4E66BCA2E6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40C89C-707B-4EF2-97CF-74F173EF3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CF0C5-23AA-433E-9A4B-D7A26F350884}"/>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6" name="Footer Placeholder 5">
            <a:extLst>
              <a:ext uri="{FF2B5EF4-FFF2-40B4-BE49-F238E27FC236}">
                <a16:creationId xmlns:a16="http://schemas.microsoft.com/office/drawing/2014/main" id="{7013288F-B7EA-4593-9264-AF0D473ED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13DAF-A91B-42C8-B25D-F350FCB78CDD}"/>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3735630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183F-25E9-4C6B-B995-0A50A3B16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28351-7B1C-4052-8646-5698E5C59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1047B4-74C6-4E47-8C44-3FB89DD82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A7BD18-AD64-4D2A-82B6-89C5EFB05378}"/>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6" name="Footer Placeholder 5">
            <a:extLst>
              <a:ext uri="{FF2B5EF4-FFF2-40B4-BE49-F238E27FC236}">
                <a16:creationId xmlns:a16="http://schemas.microsoft.com/office/drawing/2014/main" id="{6BC0D03F-BFD2-4DED-9771-8C08F6E4BF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5BC93E-D97D-4C69-9420-122A6B731923}"/>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4108835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29D7-008B-4568-BDD7-37D3CE8BC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BABFE-69C1-44F5-8A36-9DC5BC0C2A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A8DEAF-3566-4F43-9809-8F0876498A07}"/>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5" name="Footer Placeholder 4">
            <a:extLst>
              <a:ext uri="{FF2B5EF4-FFF2-40B4-BE49-F238E27FC236}">
                <a16:creationId xmlns:a16="http://schemas.microsoft.com/office/drawing/2014/main" id="{E8E7EBC3-DE15-42EA-ACD0-293DDA9A6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456FE-A63F-451F-A395-EFB3F0E5CFCA}"/>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540793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31A00-98BF-4682-B013-137B97F849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C94686-7C12-4954-9141-DA43CB7518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ED716-3192-40C8-B1EC-823E4537412B}"/>
              </a:ext>
            </a:extLst>
          </p:cNvPr>
          <p:cNvSpPr>
            <a:spLocks noGrp="1"/>
          </p:cNvSpPr>
          <p:nvPr>
            <p:ph type="dt" sz="half" idx="10"/>
          </p:nvPr>
        </p:nvSpPr>
        <p:spPr/>
        <p:txBody>
          <a:bodyPr/>
          <a:lstStyle/>
          <a:p>
            <a:fld id="{64AB7F55-35B1-4FFC-910C-8F31555DA499}" type="datetimeFigureOut">
              <a:rPr lang="en-US" smtClean="0"/>
              <a:t>10/18/2022</a:t>
            </a:fld>
            <a:endParaRPr lang="en-US"/>
          </a:p>
        </p:txBody>
      </p:sp>
      <p:sp>
        <p:nvSpPr>
          <p:cNvPr id="5" name="Footer Placeholder 4">
            <a:extLst>
              <a:ext uri="{FF2B5EF4-FFF2-40B4-BE49-F238E27FC236}">
                <a16:creationId xmlns:a16="http://schemas.microsoft.com/office/drawing/2014/main" id="{29F1841B-3C8F-4227-AC30-E3CB5AAF2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1BE74-F1F7-44EE-B328-28C8296AE455}"/>
              </a:ext>
            </a:extLst>
          </p:cNvPr>
          <p:cNvSpPr>
            <a:spLocks noGrp="1"/>
          </p:cNvSpPr>
          <p:nvPr>
            <p:ph type="sldNum" sz="quarter" idx="12"/>
          </p:nvPr>
        </p:nvSpPr>
        <p:spPr/>
        <p:txBody>
          <a:bodyPr/>
          <a:lstStyle/>
          <a:p>
            <a:fld id="{BEE8CED2-677E-4796-930F-1E2D07390EB8}" type="slidenum">
              <a:rPr lang="en-US" smtClean="0"/>
              <a:t>‹#›</a:t>
            </a:fld>
            <a:endParaRPr lang="en-US"/>
          </a:p>
        </p:txBody>
      </p:sp>
    </p:spTree>
    <p:extLst>
      <p:ext uri="{BB962C8B-B14F-4D97-AF65-F5344CB8AC3E}">
        <p14:creationId xmlns:p14="http://schemas.microsoft.com/office/powerpoint/2010/main" val="231576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4817B-1A89-410D-8EB0-3FB40F3EF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F1A283-86C6-4AD4-9E00-D8697560B0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FAF0AC-4A38-474E-84B8-A968B97D0F1E}"/>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5" name="Footer Placeholder 4">
            <a:extLst>
              <a:ext uri="{FF2B5EF4-FFF2-40B4-BE49-F238E27FC236}">
                <a16:creationId xmlns:a16="http://schemas.microsoft.com/office/drawing/2014/main" id="{6DF2996D-888B-4AD5-B446-157C56AA5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CC1F1-0501-41B7-917E-C30906FC4D60}"/>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257984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18C-30DD-4665-B5F8-214A2A9E5D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605A-9DBE-4413-942F-1CF238F81D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8E6197-0CF5-4B6D-B547-951472DC7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362A8-4B45-422A-B892-D8D545102BF3}"/>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6" name="Footer Placeholder 5">
            <a:extLst>
              <a:ext uri="{FF2B5EF4-FFF2-40B4-BE49-F238E27FC236}">
                <a16:creationId xmlns:a16="http://schemas.microsoft.com/office/drawing/2014/main" id="{AB7C8096-D90D-445A-810D-4325AE02D9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14F71-9ECE-4C1D-A221-905464FA189D}"/>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82917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E0BB3-6D98-4529-8730-0EFB2F5792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09243D-0438-4D34-9B2B-6E6BF65101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679F6A-DAD3-4DE5-ABF7-031225ED94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161C1-1882-42AC-B4FA-45BB0F966A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7CE90B-8995-41DD-87A6-903B74B3D6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ADE7B-6AA3-4437-B497-6CFDB8403105}"/>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8" name="Footer Placeholder 7">
            <a:extLst>
              <a:ext uri="{FF2B5EF4-FFF2-40B4-BE49-F238E27FC236}">
                <a16:creationId xmlns:a16="http://schemas.microsoft.com/office/drawing/2014/main" id="{F216F50F-8450-4763-8FD9-A52BEBF774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0560C7-6CF0-4871-9191-A16460F59689}"/>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62121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36B6-F6D4-465E-A155-0D1A7868A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A8FB20-9DE0-4986-A4FD-D9631A22B7D8}"/>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4" name="Footer Placeholder 3">
            <a:extLst>
              <a:ext uri="{FF2B5EF4-FFF2-40B4-BE49-F238E27FC236}">
                <a16:creationId xmlns:a16="http://schemas.microsoft.com/office/drawing/2014/main" id="{C1D48EC9-D151-4BC0-85B6-9864B8E199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85ACEB-AC6E-4AF7-8A06-43E2C4FDFF66}"/>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93361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755EA3-9C83-4AE1-8876-3D50E5EC739D}"/>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3" name="Footer Placeholder 2">
            <a:extLst>
              <a:ext uri="{FF2B5EF4-FFF2-40B4-BE49-F238E27FC236}">
                <a16:creationId xmlns:a16="http://schemas.microsoft.com/office/drawing/2014/main" id="{D57B0EB2-33FA-4013-BC45-EA74128A16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DA39E7-0F79-4C47-A3B4-907B74CB7F11}"/>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14496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E3468-B67E-409D-939B-B7B3FD857D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150CB-F9DC-499A-87E5-EA17620DE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F0457D-998C-4DF5-B34D-CA24CA680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54C8A9-4E3A-43BF-BA60-0243556AAABC}"/>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6" name="Footer Placeholder 5">
            <a:extLst>
              <a:ext uri="{FF2B5EF4-FFF2-40B4-BE49-F238E27FC236}">
                <a16:creationId xmlns:a16="http://schemas.microsoft.com/office/drawing/2014/main" id="{63D6EDC8-6661-44F7-A485-5DCE5CF29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DC28F-420A-4059-87B3-37646EF35D84}"/>
              </a:ext>
            </a:extLst>
          </p:cNvPr>
          <p:cNvSpPr>
            <a:spLocks noGrp="1"/>
          </p:cNvSpPr>
          <p:nvPr>
            <p:ph type="sldNum" sz="quarter" idx="12"/>
          </p:nvPr>
        </p:nvSpPr>
        <p:spPr/>
        <p:txBody>
          <a:bodyPr/>
          <a:lstStyle/>
          <a:p>
            <a:fld id="{22250B4F-F87F-4A41-89A1-72E4B44A6E18}" type="slidenum">
              <a:rPr lang="en-US" smtClean="0"/>
              <a:t>‹#›</a:t>
            </a:fld>
            <a:endParaRPr lang="en-US"/>
          </a:p>
        </p:txBody>
      </p:sp>
    </p:spTree>
    <p:extLst>
      <p:ext uri="{BB962C8B-B14F-4D97-AF65-F5344CB8AC3E}">
        <p14:creationId xmlns:p14="http://schemas.microsoft.com/office/powerpoint/2010/main" val="192845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BF20D3-0E47-4B29-92D9-0B4F026ADF82}"/>
              </a:ext>
            </a:extLst>
          </p:cNvPr>
          <p:cNvSpPr>
            <a:spLocks noGrp="1"/>
          </p:cNvSpPr>
          <p:nvPr>
            <p:ph type="dt" sz="half" idx="10"/>
          </p:nvPr>
        </p:nvSpPr>
        <p:spPr/>
        <p:txBody>
          <a:bodyPr/>
          <a:lstStyle/>
          <a:p>
            <a:fld id="{3B707E7A-5C33-4C90-B425-7AF183E50BFC}" type="datetimeFigureOut">
              <a:rPr lang="en-US" smtClean="0"/>
              <a:t>10/18/2022</a:t>
            </a:fld>
            <a:endParaRPr lang="en-US"/>
          </a:p>
        </p:txBody>
      </p:sp>
      <p:sp>
        <p:nvSpPr>
          <p:cNvPr id="6" name="Footer Placeholder 5">
            <a:extLst>
              <a:ext uri="{FF2B5EF4-FFF2-40B4-BE49-F238E27FC236}">
                <a16:creationId xmlns:a16="http://schemas.microsoft.com/office/drawing/2014/main" id="{C081D24F-7D91-4D5B-AD44-E7EE96E07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EB547D-C572-40C3-BC76-7C6FCA343215}"/>
              </a:ext>
            </a:extLst>
          </p:cNvPr>
          <p:cNvSpPr>
            <a:spLocks noGrp="1"/>
          </p:cNvSpPr>
          <p:nvPr>
            <p:ph type="sldNum" sz="quarter" idx="12"/>
          </p:nvPr>
        </p:nvSpPr>
        <p:spPr/>
        <p:txBody>
          <a:bodyPr/>
          <a:lstStyle/>
          <a:p>
            <a:fld id="{22250B4F-F87F-4A41-89A1-72E4B44A6E18}" type="slidenum">
              <a:rPr lang="en-US" smtClean="0"/>
              <a:t>‹#›</a:t>
            </a:fld>
            <a:endParaRPr lang="en-US"/>
          </a:p>
        </p:txBody>
      </p:sp>
      <p:sp>
        <p:nvSpPr>
          <p:cNvPr id="18" name="Rectangle 17">
            <a:extLst>
              <a:ext uri="{FF2B5EF4-FFF2-40B4-BE49-F238E27FC236}">
                <a16:creationId xmlns:a16="http://schemas.microsoft.com/office/drawing/2014/main" id="{4EEDFDCC-0829-463D-93A2-F013D8697EE6}"/>
              </a:ext>
            </a:extLst>
          </p:cNvPr>
          <p:cNvSpPr/>
          <p:nvPr userDrawn="1"/>
        </p:nvSpPr>
        <p:spPr>
          <a:xfrm>
            <a:off x="0" y="6337300"/>
            <a:ext cx="12192000" cy="520700"/>
          </a:xfrm>
          <a:prstGeom prst="rect">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descr="A close up of a logo&#10;&#10;Description automatically generated">
            <a:extLst>
              <a:ext uri="{FF2B5EF4-FFF2-40B4-BE49-F238E27FC236}">
                <a16:creationId xmlns:a16="http://schemas.microsoft.com/office/drawing/2014/main" id="{F10AD4EB-1052-4961-A9CF-3B2F32CDA76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
        <p:nvSpPr>
          <p:cNvPr id="12" name="TextBox 11">
            <a:extLst>
              <a:ext uri="{FF2B5EF4-FFF2-40B4-BE49-F238E27FC236}">
                <a16:creationId xmlns:a16="http://schemas.microsoft.com/office/drawing/2014/main" id="{D5B6F7B4-3142-4629-A6A5-E139A31A3700}"/>
              </a:ext>
            </a:extLst>
          </p:cNvPr>
          <p:cNvSpPr txBox="1"/>
          <p:nvPr userDrawn="1"/>
        </p:nvSpPr>
        <p:spPr>
          <a:xfrm>
            <a:off x="7957864" y="6381963"/>
            <a:ext cx="4114800" cy="276999"/>
          </a:xfrm>
          <a:prstGeom prst="rect">
            <a:avLst/>
          </a:prstGeom>
          <a:noFill/>
        </p:spPr>
        <p:txBody>
          <a:bodyPr wrap="square" rtlCol="0">
            <a:spAutoFit/>
          </a:bodyPr>
          <a:lstStyle/>
          <a:p>
            <a:pPr algn="r"/>
            <a:r>
              <a:rPr lang="en-US" sz="1200" b="1" dirty="0">
                <a:effectLst>
                  <a:glow rad="101600">
                    <a:prstClr val="white">
                      <a:alpha val="60000"/>
                    </a:prstClr>
                  </a:glow>
                </a:effectLst>
                <a:latin typeface="Arial Nova Cond" panose="020B0506020202020204" pitchFamily="34" charset="0"/>
              </a:rPr>
              <a:t>© Canadian Cardiovascular Society. 2022. All rights reserved. </a:t>
            </a:r>
          </a:p>
        </p:txBody>
      </p:sp>
    </p:spTree>
    <p:extLst>
      <p:ext uri="{BB962C8B-B14F-4D97-AF65-F5344CB8AC3E}">
        <p14:creationId xmlns:p14="http://schemas.microsoft.com/office/powerpoint/2010/main" val="40975055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07E7A-5C33-4C90-B425-7AF183E50BFC}" type="datetimeFigureOut">
              <a:rPr lang="en-US" smtClean="0"/>
              <a:t>10/18/2022</a:t>
            </a:fld>
            <a:endParaRPr lang="en-US"/>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50B4F-F87F-4A41-89A1-72E4B44A6E18}" type="slidenum">
              <a:rPr lang="en-US" smtClean="0"/>
              <a:t>‹#›</a:t>
            </a:fld>
            <a:endParaRPr lang="en-US"/>
          </a:p>
        </p:txBody>
      </p:sp>
    </p:spTree>
    <p:extLst>
      <p:ext uri="{BB962C8B-B14F-4D97-AF65-F5344CB8AC3E}">
        <p14:creationId xmlns:p14="http://schemas.microsoft.com/office/powerpoint/2010/main" val="817730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41E2C3-B105-4A29-9701-6FB5E0182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3F4EA2-E18D-46CA-B12D-16FC90EB79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DEE1B-27DC-4FC1-A2AD-3C85D5BCB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0">
              <a:lnSpc>
                <a:spcPct val="100000"/>
              </a:lnSpc>
              <a:spcBef>
                <a:spcPts val="0"/>
              </a:spcBef>
              <a:spcAft>
                <a:spcPts val="0"/>
              </a:spcAft>
              <a:buClrTx/>
              <a:buSzTx/>
              <a:buFontTx/>
              <a:buNone/>
              <a:tabLst/>
              <a:defRPr/>
            </a:pPr>
            <a:fld id="{3B707E7A-5C33-4C90-B425-7AF183E50BFC}" type="datetimeFigureOut">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l" defTabSz="914400" rtl="0" eaLnBrk="1" fontAlgn="auto" latinLnBrk="0" hangingPunct="0">
                <a:lnSpc>
                  <a:spcPct val="100000"/>
                </a:lnSpc>
                <a:spcBef>
                  <a:spcPts val="0"/>
                </a:spcBef>
                <a:spcAft>
                  <a:spcPts val="0"/>
                </a:spcAft>
                <a:buClrTx/>
                <a:buSzTx/>
                <a:buFontTx/>
                <a:buNone/>
                <a:tabLst/>
                <a:defRPr/>
              </a:pPr>
              <a:t>10/18/2022</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5" name="Footer Placeholder 4">
            <a:extLst>
              <a:ext uri="{FF2B5EF4-FFF2-40B4-BE49-F238E27FC236}">
                <a16:creationId xmlns:a16="http://schemas.microsoft.com/office/drawing/2014/main" id="{AD1B1199-5546-4829-A68B-804CE64901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
        <p:nvSpPr>
          <p:cNvPr id="6" name="Slide Number Placeholder 5">
            <a:extLst>
              <a:ext uri="{FF2B5EF4-FFF2-40B4-BE49-F238E27FC236}">
                <a16:creationId xmlns:a16="http://schemas.microsoft.com/office/drawing/2014/main" id="{20831D12-2863-4553-BE01-14D5A0903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0">
              <a:lnSpc>
                <a:spcPct val="100000"/>
              </a:lnSpc>
              <a:spcBef>
                <a:spcPts val="0"/>
              </a:spcBef>
              <a:spcAft>
                <a:spcPts val="0"/>
              </a:spcAft>
              <a:buClrTx/>
              <a:buSzTx/>
              <a:buFontTx/>
              <a:buNone/>
              <a:tabLst/>
              <a:defRPr/>
            </a:pPr>
            <a:fld id="{22250B4F-F87F-4A41-89A1-72E4B44A6E18}" type="slidenum">
              <a:rPr kumimoji="0" lang="en-US" sz="1200" b="0" i="0" u="none" strike="noStrike" kern="0" cap="none" spc="0" normalizeH="0" baseline="0" noProof="0" smtClean="0">
                <a:ln>
                  <a:noFill/>
                </a:ln>
                <a:solidFill>
                  <a:prstClr val="black">
                    <a:tint val="75000"/>
                  </a:prstClr>
                </a:solidFill>
                <a:effectLst/>
                <a:uLnTx/>
                <a:uFillTx/>
                <a:latin typeface="Calibri Light" panose="020F0302020204030204"/>
                <a:ea typeface="+mj-ea"/>
                <a:cs typeface="+mj-cs"/>
                <a:sym typeface="Calibri"/>
              </a:rPr>
              <a:pPr marL="0" marR="0" lvl="0" indent="0" algn="r" defTabSz="914400" rtl="0" eaLnBrk="1" fontAlgn="auto" latinLnBrk="0" hangingPunct="0">
                <a:lnSpc>
                  <a:spcPct val="100000"/>
                </a:lnSpc>
                <a:spcBef>
                  <a:spcPts val="0"/>
                </a:spcBef>
                <a:spcAft>
                  <a:spcPts val="0"/>
                </a:spcAft>
                <a:buClrTx/>
                <a:buSzTx/>
                <a:buFontTx/>
                <a:buNone/>
                <a:tabLst/>
                <a:defRPr/>
              </a:pPr>
              <a:t>‹#›</a:t>
            </a:fld>
            <a:endParaRPr kumimoji="0" lang="en-US" sz="1200" b="0" i="0" u="none" strike="noStrike" kern="0" cap="none" spc="0" normalizeH="0" baseline="0" noProof="0">
              <a:ln>
                <a:noFill/>
              </a:ln>
              <a:solidFill>
                <a:prstClr val="black">
                  <a:tint val="75000"/>
                </a:prstClr>
              </a:solidFill>
              <a:effectLst/>
              <a:uLnTx/>
              <a:uFillTx/>
              <a:latin typeface="Calibri Light" panose="020F0302020204030204"/>
              <a:ea typeface="+mj-ea"/>
              <a:cs typeface="+mj-cs"/>
              <a:sym typeface="Calibri"/>
            </a:endParaRPr>
          </a:p>
        </p:txBody>
      </p:sp>
    </p:spTree>
    <p:extLst>
      <p:ext uri="{BB962C8B-B14F-4D97-AF65-F5344CB8AC3E}">
        <p14:creationId xmlns:p14="http://schemas.microsoft.com/office/powerpoint/2010/main" val="1136534778"/>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EBD148-E425-483E-A764-E6D22330A1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00423-F23E-447D-B67B-8F81BBAA4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49B8A-6E20-41EA-BDB7-062D1B6FB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B7F55-35B1-4FFC-910C-8F31555DA499}" type="datetimeFigureOut">
              <a:rPr lang="en-US" smtClean="0"/>
              <a:t>10/18/2022</a:t>
            </a:fld>
            <a:endParaRPr lang="en-US"/>
          </a:p>
        </p:txBody>
      </p:sp>
      <p:sp>
        <p:nvSpPr>
          <p:cNvPr id="5" name="Footer Placeholder 4">
            <a:extLst>
              <a:ext uri="{FF2B5EF4-FFF2-40B4-BE49-F238E27FC236}">
                <a16:creationId xmlns:a16="http://schemas.microsoft.com/office/drawing/2014/main" id="{5FA1BBDC-70D4-499E-87CB-836866709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3981A9-D769-442E-82F7-D134CAB8C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8CED2-677E-4796-930F-1E2D07390EB8}" type="slidenum">
              <a:rPr lang="en-US" smtClean="0"/>
              <a:t>‹#›</a:t>
            </a:fld>
            <a:endParaRPr lang="en-US"/>
          </a:p>
        </p:txBody>
      </p:sp>
    </p:spTree>
    <p:extLst>
      <p:ext uri="{BB962C8B-B14F-4D97-AF65-F5344CB8AC3E}">
        <p14:creationId xmlns:p14="http://schemas.microsoft.com/office/powerpoint/2010/main" val="16470590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5ux13-XjzgQ?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uidelines@ccs.c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gov.on.ca/en/pro/programs/ohip/bulletins/redux/bul211102.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gov.on.ca/en/pro/programs/ohip/bulletins/redux/bul211102.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health.gov.on.ca/en/pro/programs/ohip/bulletins/redux/bul211102.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gov.on.ca/en/pro/programs/ohip/bulletins/redux/bul211102.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cs.ca/guidelines-and-position-statement-library/"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ccs.ca/guideline-re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36;g81793161dd_0_25"/>
          <p:cNvSpPr txBox="1">
            <a:spLocks/>
          </p:cNvSpPr>
          <p:nvPr/>
        </p:nvSpPr>
        <p:spPr>
          <a:xfrm>
            <a:off x="556849" y="1700808"/>
            <a:ext cx="11078301" cy="2088232"/>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0"/>
              </a:spcAft>
            </a:pPr>
            <a:r>
              <a:rPr lang="en-CA" sz="2800" dirty="0">
                <a:solidFill>
                  <a:srgbClr val="FF0000"/>
                </a:solidFill>
                <a:latin typeface="Arial" panose="020B0604020202020204" pitchFamily="34" charset="0"/>
                <a:ea typeface="Calibri" panose="020F0502020204030204" pitchFamily="34" charset="0"/>
                <a:cs typeface="Calibri" panose="020F0502020204030204" pitchFamily="34" charset="0"/>
              </a:rPr>
              <a:t> </a:t>
            </a:r>
            <a:endParaRPr lang="en-CA" sz="3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algn="ctr">
              <a:lnSpc>
                <a:spcPct val="100000"/>
              </a:lnSpc>
              <a:spcBef>
                <a:spcPts val="0"/>
              </a:spcBef>
            </a:pPr>
            <a:endParaRPr lang="en-US" sz="4000" b="1" dirty="0">
              <a:latin typeface="Arial Nova Cond" panose="020B0506020202020204" pitchFamily="34" charset="0"/>
            </a:endParaRPr>
          </a:p>
          <a:p>
            <a:pPr algn="ctr">
              <a:lnSpc>
                <a:spcPct val="120000"/>
              </a:lnSpc>
              <a:spcBef>
                <a:spcPts val="0"/>
              </a:spcBef>
            </a:pPr>
            <a:r>
              <a:rPr lang="en-US" b="1" dirty="0">
                <a:solidFill>
                  <a:srgbClr val="6FAAAF"/>
                </a:solidFill>
                <a:latin typeface="Arial Nova Cond" panose="020B0506020202020204" pitchFamily="34" charset="0"/>
              </a:rPr>
              <a:t>CCS 2022 Guideline</a:t>
            </a:r>
          </a:p>
          <a:p>
            <a:pPr algn="ctr">
              <a:lnSpc>
                <a:spcPct val="120000"/>
              </a:lnSpc>
              <a:spcBef>
                <a:spcPts val="0"/>
              </a:spcBef>
            </a:pPr>
            <a:r>
              <a:rPr lang="en-US" b="1" dirty="0">
                <a:solidFill>
                  <a:srgbClr val="6FAAAF"/>
                </a:solidFill>
                <a:latin typeface="Arial Nova Cond" panose="020B0506020202020204" pitchFamily="34" charset="0"/>
              </a:rPr>
              <a:t>Peripheral Arterial Disease </a:t>
            </a:r>
          </a:p>
          <a:p>
            <a:pPr algn="ctr">
              <a:lnSpc>
                <a:spcPct val="120000"/>
              </a:lnSpc>
              <a:spcBef>
                <a:spcPts val="0"/>
              </a:spcBef>
            </a:pPr>
            <a:r>
              <a:rPr lang="en-CA" b="1" dirty="0">
                <a:solidFill>
                  <a:srgbClr val="6FAAAF"/>
                </a:solidFill>
                <a:latin typeface="Arial Nova Cond" panose="020B0506020202020204" pitchFamily="34" charset="0"/>
              </a:rPr>
              <a:t>Webinar 1: Screening and Diagnosis</a:t>
            </a:r>
          </a:p>
          <a:p>
            <a:pPr algn="ctr">
              <a:lnSpc>
                <a:spcPct val="120000"/>
              </a:lnSpc>
              <a:spcBef>
                <a:spcPts val="0"/>
              </a:spcBef>
            </a:pPr>
            <a:r>
              <a:rPr lang="en-US" sz="2400" i="1" dirty="0">
                <a:latin typeface="Arial Nova Cond" panose="020B0506020202020204" pitchFamily="34" charset="0"/>
              </a:rPr>
              <a:t>Guidance from the 2022 PAD Guideline Panel</a:t>
            </a:r>
          </a:p>
          <a:p>
            <a:pPr algn="ctr">
              <a:lnSpc>
                <a:spcPct val="120000"/>
              </a:lnSpc>
              <a:spcBef>
                <a:spcPts val="0"/>
              </a:spcBef>
            </a:pPr>
            <a:endParaRPr lang="en-US" sz="3200" b="1" dirty="0">
              <a:latin typeface="Arial Nova Cond" panose="020B0506020202020204" pitchFamily="34" charset="0"/>
            </a:endParaRPr>
          </a:p>
          <a:p>
            <a:pPr algn="ctr">
              <a:lnSpc>
                <a:spcPct val="120000"/>
              </a:lnSpc>
              <a:spcBef>
                <a:spcPts val="0"/>
              </a:spcBef>
            </a:pPr>
            <a:r>
              <a:rPr lang="en-US" sz="3200" b="1" dirty="0">
                <a:latin typeface="Arial Nova Cond" panose="020B0506020202020204" pitchFamily="34" charset="0"/>
              </a:rPr>
              <a:t>September 30, 2022</a:t>
            </a:r>
          </a:p>
        </p:txBody>
      </p:sp>
    </p:spTree>
    <p:extLst>
      <p:ext uri="{BB962C8B-B14F-4D97-AF65-F5344CB8AC3E}">
        <p14:creationId xmlns:p14="http://schemas.microsoft.com/office/powerpoint/2010/main" val="1400038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6B82-FB9B-4408-9EC6-B22FB59C2C65}"/>
              </a:ext>
            </a:extLst>
          </p:cNvPr>
          <p:cNvSpPr>
            <a:spLocks noGrp="1"/>
          </p:cNvSpPr>
          <p:nvPr>
            <p:ph type="title"/>
          </p:nvPr>
        </p:nvSpPr>
        <p:spPr>
          <a:xfrm>
            <a:off x="695400" y="764704"/>
            <a:ext cx="10801200" cy="975643"/>
          </a:xfrm>
        </p:spPr>
        <p:txBody>
          <a:bodyPr>
            <a:normAutofit fontScale="90000"/>
          </a:bodyPr>
          <a:lstStyle/>
          <a:p>
            <a:r>
              <a:rPr lang="en-US" dirty="0"/>
              <a:t>PERIPHERAL ARTERIAL DISEASE (PAD) is </a:t>
            </a:r>
            <a:br>
              <a:rPr lang="en-US" dirty="0"/>
            </a:br>
            <a:r>
              <a:rPr lang="en-US" dirty="0"/>
              <a:t>common, debilitating, and can be deadly. </a:t>
            </a:r>
            <a:br>
              <a:rPr lang="en-US" dirty="0"/>
            </a:br>
            <a:r>
              <a:rPr lang="en-US" dirty="0"/>
              <a:t>Fortunately, it’s preventable when you think about it!</a:t>
            </a:r>
          </a:p>
        </p:txBody>
      </p:sp>
      <p:sp>
        <p:nvSpPr>
          <p:cNvPr id="3" name="Content Placeholder 2">
            <a:extLst>
              <a:ext uri="{FF2B5EF4-FFF2-40B4-BE49-F238E27FC236}">
                <a16:creationId xmlns:a16="http://schemas.microsoft.com/office/drawing/2014/main" id="{3062BB34-A975-4C3B-B6F1-5030C22ADCB6}"/>
              </a:ext>
            </a:extLst>
          </p:cNvPr>
          <p:cNvSpPr>
            <a:spLocks noGrp="1"/>
          </p:cNvSpPr>
          <p:nvPr>
            <p:ph idx="1"/>
          </p:nvPr>
        </p:nvSpPr>
        <p:spPr>
          <a:xfrm>
            <a:off x="839416" y="2192997"/>
            <a:ext cx="10297144" cy="4176464"/>
          </a:xfrm>
        </p:spPr>
        <p:txBody>
          <a:bodyPr>
            <a:normAutofit/>
          </a:bodyPr>
          <a:lstStyle/>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Patients with widespread atherosclerosis such as peripheral artery disease (PAD) have a high risk of cardiovascular and limb symptoms and complications, which affects their quality of life and longevity</a:t>
            </a:r>
          </a:p>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Over the past 2 decades there have been substantial advances in diagnostics, pharmacotherapy, and interventions to aid in the management of PAD patients.</a:t>
            </a:r>
          </a:p>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To summarize the evidence regarding approaches to diagnosis, risk stratification, medical and intervention treatments for patients with PAD, guided by the GRADE framework, evidence was synthesized, and assessed for quality, and recommendations provided</a:t>
            </a:r>
          </a:p>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Fifty-six recommendations were made</a:t>
            </a:r>
          </a:p>
          <a:p>
            <a:pPr>
              <a:lnSpc>
                <a:spcPct val="107000"/>
              </a:lnSpc>
              <a:spcBef>
                <a:spcPts val="0"/>
              </a:spcBef>
              <a:spcAft>
                <a:spcPts val="1200"/>
              </a:spcAft>
            </a:pPr>
            <a:r>
              <a:rPr lang="en-US" sz="2000" dirty="0">
                <a:ea typeface="Calibri" panose="020F0502020204030204" pitchFamily="34" charset="0"/>
                <a:cs typeface="Times New Roman" panose="02020603050405020304" pitchFamily="18" charset="0"/>
              </a:rPr>
              <a:t>This webinar deals with the diagnosis and screening for PAD, and within PAD patients</a:t>
            </a:r>
            <a:endParaRPr lang="en-US" sz="2000"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030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414458" y="2313309"/>
            <a:ext cx="6598564" cy="1923604"/>
          </a:xfrm>
          <a:prstGeom prst="rect">
            <a:avLst/>
          </a:prstGeom>
        </p:spPr>
        <p:txBody>
          <a:bodyPr wrap="square">
            <a:spAutoFit/>
          </a:bodyPr>
          <a:lstStyle/>
          <a:p>
            <a:pPr algn="ctr" hangingPunct="1">
              <a:spcAft>
                <a:spcPts val="600"/>
              </a:spcAft>
            </a:pPr>
            <a:r>
              <a:rPr lang="en-US" sz="3200" b="1" kern="1200" dirty="0">
                <a:solidFill>
                  <a:prstClr val="white"/>
                </a:solidFill>
                <a:latin typeface="Arial Nova Cond" panose="020B0506020202020204" pitchFamily="34" charset="0"/>
                <a:ea typeface="+mn-ea"/>
                <a:cs typeface="+mn-cs"/>
              </a:rPr>
              <a:t>Dr. Derek Roberts</a:t>
            </a:r>
          </a:p>
          <a:p>
            <a:pPr algn="ctr" hangingPunct="1">
              <a:spcAft>
                <a:spcPts val="600"/>
              </a:spcAft>
            </a:pPr>
            <a:r>
              <a:rPr lang="en-CA"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MD, PhD, FRCSC</a:t>
            </a:r>
          </a:p>
          <a:p>
            <a:pPr algn="ctr" hangingPunct="1">
              <a:spcAft>
                <a:spcPts val="600"/>
              </a:spcAft>
            </a:pPr>
            <a:r>
              <a:rPr lang="en-CA"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Ottawa, ON</a:t>
            </a:r>
          </a:p>
          <a:p>
            <a:pPr hangingPunct="1">
              <a:spcAft>
                <a:spcPts val="600"/>
              </a:spcAft>
            </a:pPr>
            <a:endParaRPr lang="en-US" sz="3600" b="1" kern="1200" dirty="0">
              <a:solidFill>
                <a:prstClr val="white"/>
              </a:solidFill>
              <a:latin typeface="Arial Nova Cond" panose="020B0506020202020204" pitchFamily="34" charset="0"/>
              <a:ea typeface="+mn-ea"/>
              <a:cs typeface="+mn-cs"/>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591944" y="1052736"/>
            <a:ext cx="6027568" cy="1323439"/>
          </a:xfrm>
          <a:prstGeom prst="rect">
            <a:avLst/>
          </a:prstGeom>
        </p:spPr>
        <p:txBody>
          <a:bodyPr wrap="square">
            <a:spAutoFit/>
          </a:bodyPr>
          <a:lstStyle/>
          <a:p>
            <a:pPr algn="ctr" hangingPunct="1"/>
            <a:r>
              <a:rPr lang="en-US" sz="4400" b="1" kern="1200" dirty="0">
                <a:solidFill>
                  <a:srgbClr val="FF0000"/>
                </a:solidFill>
                <a:latin typeface="Arial Nova Cond" panose="020B0506020202020204" pitchFamily="34" charset="0"/>
                <a:ea typeface="+mn-ea"/>
                <a:cs typeface="+mn-cs"/>
              </a:rPr>
              <a:t>Diagnosis</a:t>
            </a:r>
            <a:endParaRPr lang="en-US" sz="5400" b="1" kern="1200" dirty="0">
              <a:solidFill>
                <a:srgbClr val="FF0000"/>
              </a:solidFill>
              <a:latin typeface="Arial Nova Cond" panose="020B0506020202020204" pitchFamily="34" charset="0"/>
              <a:ea typeface="+mn-ea"/>
              <a:cs typeface="+mn-cs"/>
            </a:endParaRPr>
          </a:p>
          <a:p>
            <a:pPr algn="ctr" hangingPunct="1"/>
            <a:endParaRPr lang="en-US" sz="3600" b="1" kern="1200" dirty="0">
              <a:solidFill>
                <a:srgbClr val="FF0000"/>
              </a:solidFill>
              <a:highlight>
                <a:srgbClr val="FFFF00"/>
              </a:highlight>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6265468" y="3861048"/>
            <a:ext cx="4680520" cy="2111447"/>
          </a:xfrm>
          <a:prstGeom prst="rect">
            <a:avLst/>
          </a:prstGeom>
        </p:spPr>
        <p:txBody>
          <a:bodyPr vert="horz" lIns="91440" tIns="45720" rIns="91440" bIns="45720" rtlCol="0" anchor="t">
            <a:normAutofit fontScale="92500" lnSpcReduction="20000"/>
          </a:bodyPr>
          <a:lstStyle/>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Assistant Professor - Department of Surgery and School of Epidemiology and Public Health, University of Ottawa</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Associate Scientist - Clinical Epidemiology Program, The Ottawa Hospital Research Institute</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Attending Surgeon - Division of Vascular and Endovascular Surgery, The Ottawa Hospital</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Research Committee Chair - Canadian Society for Vascular Surgery</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Member - O'Brien Institute for Public Health, University of Calgary</a:t>
            </a:r>
          </a:p>
        </p:txBody>
      </p:sp>
      <p:pic>
        <p:nvPicPr>
          <p:cNvPr id="3" name="Picture 2" descr="A picture containing person, wall, person, indoor&#10;&#10;Description automatically generated">
            <a:extLst>
              <a:ext uri="{FF2B5EF4-FFF2-40B4-BE49-F238E27FC236}">
                <a16:creationId xmlns:a16="http://schemas.microsoft.com/office/drawing/2014/main" id="{2299EAB6-E566-6A85-5603-FF2A08B5A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5480" y="1379844"/>
            <a:ext cx="2710034" cy="3720851"/>
          </a:xfrm>
          <a:prstGeom prst="rect">
            <a:avLst/>
          </a:prstGeom>
        </p:spPr>
      </p:pic>
    </p:spTree>
    <p:extLst>
      <p:ext uri="{BB962C8B-B14F-4D97-AF65-F5344CB8AC3E}">
        <p14:creationId xmlns:p14="http://schemas.microsoft.com/office/powerpoint/2010/main" val="104461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11" name="Oval 10">
            <a:extLst>
              <a:ext uri="{FF2B5EF4-FFF2-40B4-BE49-F238E27FC236}">
                <a16:creationId xmlns:a16="http://schemas.microsoft.com/office/drawing/2014/main" id="{8E57D277-964E-4C72-B995-08DB7BA9D03D}"/>
              </a:ext>
            </a:extLst>
          </p:cNvPr>
          <p:cNvSpPr/>
          <p:nvPr/>
        </p:nvSpPr>
        <p:spPr>
          <a:xfrm>
            <a:off x="263352"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2048739"/>
            <a:ext cx="389325" cy="389325"/>
          </a:xfrm>
          <a:prstGeom prst="rect">
            <a:avLst/>
          </a:prstGeom>
        </p:spPr>
      </p:pic>
      <p:sp>
        <p:nvSpPr>
          <p:cNvPr id="16" name="Rectangle 15">
            <a:extLst>
              <a:ext uri="{FF2B5EF4-FFF2-40B4-BE49-F238E27FC236}">
                <a16:creationId xmlns:a16="http://schemas.microsoft.com/office/drawing/2014/main" id="{9B346935-5493-4B55-8684-2803D313B820}"/>
              </a:ext>
            </a:extLst>
          </p:cNvPr>
          <p:cNvSpPr/>
          <p:nvPr/>
        </p:nvSpPr>
        <p:spPr>
          <a:xfrm>
            <a:off x="1258611" y="1856723"/>
            <a:ext cx="8797829" cy="2339102"/>
          </a:xfrm>
          <a:prstGeom prst="rect">
            <a:avLst/>
          </a:prstGeom>
        </p:spPr>
        <p:txBody>
          <a:bodyPr wrap="square">
            <a:spAutoFit/>
          </a:bodyPr>
          <a:lstStyle/>
          <a:p>
            <a:pPr algn="just"/>
            <a:r>
              <a:rPr lang="en-CA" sz="2000" b="1" dirty="0">
                <a:solidFill>
                  <a:srgbClr val="FF0000"/>
                </a:solidFill>
                <a:latin typeface="Arial Nova Cond" panose="020B0506020202020204" pitchFamily="34" charset="0"/>
              </a:rPr>
              <a:t>Derek Roberts</a:t>
            </a:r>
          </a:p>
          <a:p>
            <a:r>
              <a:rPr lang="en-CA" b="1" dirty="0">
                <a:latin typeface="Arial Nova Cond" panose="020B0506020202020204" pitchFamily="34" charset="0"/>
              </a:rPr>
              <a:t>Consulting Fees/Honoraria: </a:t>
            </a:r>
            <a:r>
              <a:rPr lang="en-CA" dirty="0">
                <a:latin typeface="Arial Nova Cond" panose="020B0506020202020204" pitchFamily="34" charset="0"/>
              </a:rPr>
              <a:t>None</a:t>
            </a:r>
            <a:r>
              <a:rPr lang="en-CA" b="1" dirty="0">
                <a:latin typeface="Arial Nova Cond" panose="020B0506020202020204" pitchFamily="34" charset="0"/>
              </a:rPr>
              <a:t> </a:t>
            </a:r>
          </a:p>
          <a:p>
            <a:r>
              <a:rPr lang="en-CA" b="1" dirty="0">
                <a:latin typeface="Arial Nova Cond" panose="020B0506020202020204" pitchFamily="34" charset="0"/>
              </a:rPr>
              <a:t>Clinical Trials: </a:t>
            </a:r>
            <a:r>
              <a:rPr lang="en-US" dirty="0">
                <a:latin typeface="Arial Nova Cond" panose="020B0506020202020204" pitchFamily="34" charset="0"/>
              </a:rPr>
              <a:t>CIHR-funded Project Grant for a non-profit RCT of anesthetic type for lower limb revascularization surgery</a:t>
            </a:r>
            <a:endParaRPr lang="en-CA" dirty="0">
              <a:latin typeface="Arial Nova Cond" panose="020B0506020202020204" pitchFamily="34" charset="0"/>
            </a:endParaRPr>
          </a:p>
          <a:p>
            <a:r>
              <a:rPr lang="en-CA" b="1" dirty="0">
                <a:latin typeface="Arial Nova Cond" panose="020B0506020202020204" pitchFamily="34" charset="0"/>
              </a:rPr>
              <a:t>Grant/Research Support: </a:t>
            </a:r>
            <a:r>
              <a:rPr lang="en-CA" dirty="0">
                <a:latin typeface="Arial Nova Cond" panose="020B0506020202020204" pitchFamily="34" charset="0"/>
              </a:rPr>
              <a:t>None</a:t>
            </a:r>
          </a:p>
          <a:p>
            <a:r>
              <a:rPr lang="en-CA" b="1" dirty="0">
                <a:latin typeface="Arial Nova Cond" panose="020B0506020202020204" pitchFamily="34" charset="0"/>
              </a:rPr>
              <a:t>Advisory boards/speaker bureaus: </a:t>
            </a:r>
            <a:r>
              <a:rPr lang="en-CA" dirty="0">
                <a:latin typeface="Arial Nova Cond" panose="020B0506020202020204" pitchFamily="34" charset="0"/>
              </a:rPr>
              <a:t>CCS</a:t>
            </a:r>
            <a:endParaRPr lang="en-CA" b="1" dirty="0">
              <a:latin typeface="Arial Nova Cond" panose="020B0506020202020204" pitchFamily="34" charset="0"/>
            </a:endParaRPr>
          </a:p>
          <a:p>
            <a:endParaRPr lang="en-CA" b="1" dirty="0">
              <a:latin typeface="Arial Nova Cond" panose="020B0506020202020204" pitchFamily="34" charset="0"/>
            </a:endParaRPr>
          </a:p>
          <a:p>
            <a:endParaRPr lang="en-CA" dirty="0">
              <a:latin typeface="Arial Nova Cond" panose="020B0506020202020204" pitchFamily="34" charset="0"/>
            </a:endParaRPr>
          </a:p>
        </p:txBody>
      </p:sp>
    </p:spTree>
    <p:extLst>
      <p:ext uri="{BB962C8B-B14F-4D97-AF65-F5344CB8AC3E}">
        <p14:creationId xmlns:p14="http://schemas.microsoft.com/office/powerpoint/2010/main" val="105740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8208912" cy="3888432"/>
          </a:xfrm>
        </p:spPr>
        <p:txBody>
          <a:bodyPr/>
          <a:lstStyle/>
          <a:p>
            <a:pPr marL="342900" marR="0" lvl="0" indent="-342900">
              <a:lnSpc>
                <a:spcPct val="107000"/>
              </a:lnSpc>
              <a:spcBef>
                <a:spcPts val="0"/>
              </a:spcBef>
              <a:spcAft>
                <a:spcPts val="1200"/>
              </a:spcAft>
              <a:buFont typeface="+mj-lt"/>
              <a:buAutoNum type="arabicPeriod"/>
            </a:pPr>
            <a:r>
              <a:rPr lang="en-US" sz="2800" dirty="0">
                <a:effectLst/>
                <a:ea typeface="Calibri" panose="020F0502020204030204" pitchFamily="34" charset="0"/>
                <a:cs typeface="Times New Roman" panose="02020603050405020304" pitchFamily="18" charset="0"/>
              </a:rPr>
              <a:t>Know the typical history and physical exam findings of a patient presenting with peripheral artery disease</a:t>
            </a:r>
          </a:p>
          <a:p>
            <a:pPr marL="342900" indent="-342900">
              <a:lnSpc>
                <a:spcPct val="107000"/>
              </a:lnSpc>
              <a:spcBef>
                <a:spcPts val="0"/>
              </a:spcBef>
              <a:spcAft>
                <a:spcPts val="1200"/>
              </a:spcAft>
              <a:buFont typeface="+mj-lt"/>
              <a:buAutoNum type="arabicPeriod"/>
            </a:pPr>
            <a:r>
              <a:rPr lang="en-US" dirty="0">
                <a:ea typeface="Calibri" panose="020F0502020204030204" pitchFamily="34" charset="0"/>
                <a:cs typeface="Times New Roman" panose="02020603050405020304" pitchFamily="18" charset="0"/>
              </a:rPr>
              <a:t>Know the Edinburgh claudication questionnaire</a:t>
            </a:r>
          </a:p>
          <a:p>
            <a:pPr marL="342900" marR="0" lvl="0" indent="-342900">
              <a:lnSpc>
                <a:spcPct val="107000"/>
              </a:lnSpc>
              <a:spcBef>
                <a:spcPts val="0"/>
              </a:spcBef>
              <a:spcAft>
                <a:spcPts val="1200"/>
              </a:spcAft>
              <a:buFont typeface="+mj-lt"/>
              <a:buAutoNum type="arabicPeriod"/>
            </a:pPr>
            <a:r>
              <a:rPr lang="en-US" dirty="0">
                <a:ea typeface="Calibri" panose="020F0502020204030204" pitchFamily="34" charset="0"/>
                <a:cs typeface="Times New Roman" panose="02020603050405020304" pitchFamily="18" charset="0"/>
              </a:rPr>
              <a:t>Know the differential diagnosis of PAD</a:t>
            </a:r>
          </a:p>
          <a:p>
            <a:pPr marL="342900" marR="0" lvl="0" indent="-342900">
              <a:lnSpc>
                <a:spcPct val="107000"/>
              </a:lnSpc>
              <a:spcBef>
                <a:spcPts val="0"/>
              </a:spcBef>
              <a:spcAft>
                <a:spcPts val="1200"/>
              </a:spcAft>
              <a:buFont typeface="+mj-lt"/>
              <a:buAutoNum type="arabicPeriod"/>
            </a:pPr>
            <a:r>
              <a:rPr lang="en-US" sz="2800" dirty="0">
                <a:effectLst/>
                <a:ea typeface="Calibri" panose="020F0502020204030204" pitchFamily="34" charset="0"/>
                <a:cs typeface="Times New Roman" panose="02020603050405020304" pitchFamily="18" charset="0"/>
              </a:rPr>
              <a:t>Know how to perform and interpret an</a:t>
            </a:r>
            <a:r>
              <a:rPr lang="en-US" dirty="0">
                <a:ea typeface="Calibri" panose="020F0502020204030204" pitchFamily="34" charset="0"/>
                <a:cs typeface="Times New Roman" panose="02020603050405020304" pitchFamily="18" charset="0"/>
              </a:rPr>
              <a:t> (ankle-brachial index) ABI </a:t>
            </a:r>
            <a:endParaRPr lang="en-US" sz="2800" dirty="0">
              <a:effectLst/>
              <a:ea typeface="Calibri" panose="020F0502020204030204" pitchFamily="34" charset="0"/>
              <a:cs typeface="Times New Roman" panose="02020603050405020304" pitchFamily="18" charset="0"/>
            </a:endParaRPr>
          </a:p>
          <a:p>
            <a:pPr marL="514350" indent="-514350">
              <a:spcAft>
                <a:spcPts val="1200"/>
              </a:spcAft>
              <a:buFont typeface="+mj-lt"/>
              <a:buAutoNum type="arabicPeriod"/>
            </a:pPr>
            <a:endParaRPr lang="en-US" dirty="0"/>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741420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6B82-FB9B-4408-9EC6-B22FB59C2C65}"/>
              </a:ext>
            </a:extLst>
          </p:cNvPr>
          <p:cNvSpPr>
            <a:spLocks noGrp="1"/>
          </p:cNvSpPr>
          <p:nvPr>
            <p:ph type="title"/>
          </p:nvPr>
        </p:nvSpPr>
        <p:spPr/>
        <p:txBody>
          <a:bodyPr>
            <a:normAutofit/>
          </a:bodyPr>
          <a:lstStyle/>
          <a:p>
            <a:r>
              <a:rPr lang="en-US" dirty="0"/>
              <a:t>History Taking </a:t>
            </a:r>
          </a:p>
        </p:txBody>
      </p:sp>
      <p:sp>
        <p:nvSpPr>
          <p:cNvPr id="3" name="Content Placeholder 2">
            <a:extLst>
              <a:ext uri="{FF2B5EF4-FFF2-40B4-BE49-F238E27FC236}">
                <a16:creationId xmlns:a16="http://schemas.microsoft.com/office/drawing/2014/main" id="{3062BB34-A975-4C3B-B6F1-5030C22ADCB6}"/>
              </a:ext>
            </a:extLst>
          </p:cNvPr>
          <p:cNvSpPr>
            <a:spLocks noGrp="1"/>
          </p:cNvSpPr>
          <p:nvPr>
            <p:ph idx="1"/>
          </p:nvPr>
        </p:nvSpPr>
        <p:spPr>
          <a:xfrm>
            <a:off x="767408" y="1340768"/>
            <a:ext cx="10585176" cy="4752528"/>
          </a:xfrm>
        </p:spPr>
        <p:txBody>
          <a:bodyPr>
            <a:normAutofit fontScale="92500" lnSpcReduction="10000"/>
          </a:bodyPr>
          <a:lstStyle/>
          <a:p>
            <a:pPr>
              <a:lnSpc>
                <a:spcPct val="107000"/>
              </a:lnSpc>
              <a:spcBef>
                <a:spcPts val="0"/>
              </a:spcBef>
              <a:spcAft>
                <a:spcPts val="1200"/>
              </a:spcAft>
            </a:pPr>
            <a:r>
              <a:rPr lang="en-US" sz="2000" dirty="0">
                <a:ea typeface="Calibri" panose="020F0502020204030204" pitchFamily="34" charset="0"/>
                <a:cs typeface="Times New Roman" panose="02020603050405020304" pitchFamily="18" charset="0"/>
              </a:rPr>
              <a:t>Typical patient profile of a patient presenting with PAD:</a:t>
            </a:r>
            <a:endParaRPr lang="en-US" sz="2000" dirty="0">
              <a:effectLst/>
              <a:ea typeface="Calibri" panose="020F0502020204030204" pitchFamily="34" charset="0"/>
              <a:cs typeface="Times New Roman" panose="02020603050405020304" pitchFamily="18" charset="0"/>
            </a:endParaRPr>
          </a:p>
          <a:p>
            <a:pPr lvl="1">
              <a:lnSpc>
                <a:spcPct val="107000"/>
              </a:lnSpc>
              <a:spcBef>
                <a:spcPts val="0"/>
              </a:spcBef>
              <a:spcAft>
                <a:spcPts val="1200"/>
              </a:spcAft>
            </a:pPr>
            <a:r>
              <a:rPr lang="en-US" sz="1900" dirty="0">
                <a:effectLst/>
                <a:ea typeface="Calibri" panose="020F0502020204030204" pitchFamily="34" charset="0"/>
                <a:cs typeface="Times New Roman" panose="02020603050405020304" pitchFamily="18" charset="0"/>
              </a:rPr>
              <a:t>Age 50 years old and older</a:t>
            </a:r>
          </a:p>
          <a:p>
            <a:pPr lvl="1">
              <a:lnSpc>
                <a:spcPct val="107000"/>
              </a:lnSpc>
              <a:spcBef>
                <a:spcPts val="0"/>
              </a:spcBef>
              <a:spcAft>
                <a:spcPts val="1200"/>
              </a:spcAft>
            </a:pPr>
            <a:r>
              <a:rPr lang="en-US" sz="1900" dirty="0">
                <a:ea typeface="Calibri" panose="020F0502020204030204" pitchFamily="34" charset="0"/>
                <a:cs typeface="Times New Roman" panose="02020603050405020304" pitchFamily="18" charset="0"/>
              </a:rPr>
              <a:t>Smoker</a:t>
            </a:r>
          </a:p>
          <a:p>
            <a:pPr lvl="1">
              <a:lnSpc>
                <a:spcPct val="107000"/>
              </a:lnSpc>
              <a:spcBef>
                <a:spcPts val="0"/>
              </a:spcBef>
              <a:spcAft>
                <a:spcPts val="1200"/>
              </a:spcAft>
            </a:pPr>
            <a:r>
              <a:rPr lang="en-US" sz="1900" dirty="0">
                <a:effectLst/>
                <a:ea typeface="Calibri" panose="020F0502020204030204" pitchFamily="34" charset="0"/>
                <a:cs typeface="Times New Roman" panose="02020603050405020304" pitchFamily="18" charset="0"/>
              </a:rPr>
              <a:t>Has diabetes</a:t>
            </a:r>
          </a:p>
          <a:p>
            <a:pPr lvl="1">
              <a:lnSpc>
                <a:spcPct val="107000"/>
              </a:lnSpc>
              <a:spcBef>
                <a:spcPts val="0"/>
              </a:spcBef>
              <a:spcAft>
                <a:spcPts val="1200"/>
              </a:spcAft>
            </a:pPr>
            <a:r>
              <a:rPr lang="en-US" sz="1900" dirty="0">
                <a:effectLst/>
                <a:ea typeface="Calibri" panose="020F0502020204030204" pitchFamily="34" charset="0"/>
                <a:cs typeface="Times New Roman" panose="02020603050405020304" pitchFamily="18" charset="0"/>
              </a:rPr>
              <a:t>Concomitant dyslipidemia, hypertension, coronary artery disease or disease of other vascular beds</a:t>
            </a:r>
          </a:p>
          <a:p>
            <a:pPr>
              <a:lnSpc>
                <a:spcPct val="107000"/>
              </a:lnSpc>
              <a:spcBef>
                <a:spcPts val="0"/>
              </a:spcBef>
              <a:spcAft>
                <a:spcPts val="1200"/>
              </a:spcAft>
            </a:pPr>
            <a:r>
              <a:rPr lang="en-US" sz="2000" dirty="0">
                <a:ea typeface="Calibri" panose="020F0502020204030204" pitchFamily="34" charset="0"/>
                <a:cs typeface="Times New Roman" panose="02020603050405020304" pitchFamily="18" charset="0"/>
              </a:rPr>
              <a:t>Classical symptoms of </a:t>
            </a:r>
            <a:r>
              <a:rPr lang="en-US" sz="2000" b="1" dirty="0">
                <a:ea typeface="Calibri" panose="020F0502020204030204" pitchFamily="34" charset="0"/>
                <a:cs typeface="Times New Roman" panose="02020603050405020304" pitchFamily="18" charset="0"/>
              </a:rPr>
              <a:t>intermittent claudication </a:t>
            </a:r>
            <a:r>
              <a:rPr lang="en-US" sz="2000" dirty="0">
                <a:ea typeface="Calibri" panose="020F0502020204030204" pitchFamily="34" charset="0"/>
                <a:cs typeface="Times New Roman" panose="02020603050405020304" pitchFamily="18" charset="0"/>
              </a:rPr>
              <a:t>include:</a:t>
            </a:r>
          </a:p>
          <a:p>
            <a:pPr lvl="1">
              <a:lnSpc>
                <a:spcPct val="107000"/>
              </a:lnSpc>
              <a:spcBef>
                <a:spcPts val="0"/>
              </a:spcBef>
              <a:spcAft>
                <a:spcPts val="1200"/>
              </a:spcAft>
            </a:pPr>
            <a:r>
              <a:rPr lang="en-US" sz="1900" dirty="0">
                <a:effectLst/>
                <a:ea typeface="Calibri" panose="020F0502020204030204" pitchFamily="34" charset="0"/>
                <a:cs typeface="Times New Roman" panose="02020603050405020304" pitchFamily="18" charset="0"/>
              </a:rPr>
              <a:t>Muscle pain often described as </a:t>
            </a:r>
            <a:r>
              <a:rPr lang="en-US" sz="1900" b="1" dirty="0">
                <a:effectLst/>
                <a:ea typeface="Calibri" panose="020F0502020204030204" pitchFamily="34" charset="0"/>
                <a:cs typeface="Times New Roman" panose="02020603050405020304" pitchFamily="18" charset="0"/>
              </a:rPr>
              <a:t>cramping</a:t>
            </a:r>
            <a:r>
              <a:rPr lang="en-US" sz="1900" dirty="0">
                <a:effectLst/>
                <a:ea typeface="Calibri" panose="020F0502020204030204" pitchFamily="34" charset="0"/>
                <a:cs typeface="Times New Roman" panose="02020603050405020304" pitchFamily="18" charset="0"/>
              </a:rPr>
              <a:t>, typically </a:t>
            </a:r>
            <a:r>
              <a:rPr lang="en-US" sz="1900" b="1" dirty="0">
                <a:effectLst/>
                <a:ea typeface="Calibri" panose="020F0502020204030204" pitchFamily="34" charset="0"/>
                <a:cs typeface="Times New Roman" panose="02020603050405020304" pitchFamily="18" charset="0"/>
              </a:rPr>
              <a:t>calf muscles </a:t>
            </a:r>
            <a:r>
              <a:rPr lang="en-US" sz="1900" dirty="0">
                <a:effectLst/>
                <a:ea typeface="Calibri" panose="020F0502020204030204" pitchFamily="34" charset="0"/>
                <a:cs typeface="Times New Roman" panose="02020603050405020304" pitchFamily="18" charset="0"/>
              </a:rPr>
              <a:t>or muscle group distal to arterial stenosis/occlusion</a:t>
            </a:r>
          </a:p>
          <a:p>
            <a:pPr lvl="1">
              <a:lnSpc>
                <a:spcPct val="107000"/>
              </a:lnSpc>
              <a:spcBef>
                <a:spcPts val="0"/>
              </a:spcBef>
              <a:spcAft>
                <a:spcPts val="1200"/>
              </a:spcAft>
            </a:pPr>
            <a:r>
              <a:rPr lang="en-US" sz="1900" dirty="0">
                <a:ea typeface="Calibri" panose="020F0502020204030204" pitchFamily="34" charset="0"/>
                <a:cs typeface="Times New Roman" panose="02020603050405020304" pitchFamily="18" charset="0"/>
              </a:rPr>
              <a:t>Pain only when the </a:t>
            </a:r>
            <a:r>
              <a:rPr lang="en-US" sz="1900" b="1" dirty="0">
                <a:ea typeface="Calibri" panose="020F0502020204030204" pitchFamily="34" charset="0"/>
                <a:cs typeface="Times New Roman" panose="02020603050405020304" pitchFamily="18" charset="0"/>
              </a:rPr>
              <a:t>muscle is exercised </a:t>
            </a:r>
            <a:r>
              <a:rPr lang="en-US" sz="1900" dirty="0">
                <a:ea typeface="Calibri" panose="020F0502020204030204" pitchFamily="34" charset="0"/>
                <a:cs typeface="Times New Roman" panose="02020603050405020304" pitchFamily="18" charset="0"/>
              </a:rPr>
              <a:t>(usually after walking a similar distance)</a:t>
            </a:r>
          </a:p>
          <a:p>
            <a:pPr lvl="1">
              <a:lnSpc>
                <a:spcPct val="107000"/>
              </a:lnSpc>
              <a:spcBef>
                <a:spcPts val="0"/>
              </a:spcBef>
              <a:spcAft>
                <a:spcPts val="1200"/>
              </a:spcAft>
            </a:pPr>
            <a:r>
              <a:rPr lang="en-US" sz="1900" dirty="0">
                <a:effectLst/>
                <a:ea typeface="Calibri" panose="020F0502020204030204" pitchFamily="34" charset="0"/>
                <a:cs typeface="Times New Roman" panose="02020603050405020304" pitchFamily="18" charset="0"/>
              </a:rPr>
              <a:t>Pain that resolves within 10 minutes of discontinuation of exer</a:t>
            </a:r>
            <a:r>
              <a:rPr lang="en-US" sz="1900" dirty="0">
                <a:ea typeface="Calibri" panose="020F0502020204030204" pitchFamily="34" charset="0"/>
                <a:cs typeface="Times New Roman" panose="02020603050405020304" pitchFamily="18" charset="0"/>
              </a:rPr>
              <a:t>cise or resting</a:t>
            </a:r>
          </a:p>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Patients with PAD DO NOT have ischemic rest pain, gangrene or ulceration on the lower extremities – this is diagnostic of chronic limb-threatening ischemia (CLTI)</a:t>
            </a:r>
          </a:p>
        </p:txBody>
      </p:sp>
    </p:spTree>
    <p:extLst>
      <p:ext uri="{BB962C8B-B14F-4D97-AF65-F5344CB8AC3E}">
        <p14:creationId xmlns:p14="http://schemas.microsoft.com/office/powerpoint/2010/main" val="113942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6B82-FB9B-4408-9EC6-B22FB59C2C65}"/>
              </a:ext>
            </a:extLst>
          </p:cNvPr>
          <p:cNvSpPr>
            <a:spLocks noGrp="1"/>
          </p:cNvSpPr>
          <p:nvPr>
            <p:ph type="title"/>
          </p:nvPr>
        </p:nvSpPr>
        <p:spPr/>
        <p:txBody>
          <a:bodyPr>
            <a:normAutofit/>
          </a:bodyPr>
          <a:lstStyle/>
          <a:p>
            <a:r>
              <a:rPr lang="en-US" dirty="0"/>
              <a:t>Edinburgh Claudication Questionnaire</a:t>
            </a:r>
          </a:p>
        </p:txBody>
      </p:sp>
      <p:sp>
        <p:nvSpPr>
          <p:cNvPr id="3" name="Content Placeholder 2">
            <a:extLst>
              <a:ext uri="{FF2B5EF4-FFF2-40B4-BE49-F238E27FC236}">
                <a16:creationId xmlns:a16="http://schemas.microsoft.com/office/drawing/2014/main" id="{3062BB34-A975-4C3B-B6F1-5030C22ADCB6}"/>
              </a:ext>
            </a:extLst>
          </p:cNvPr>
          <p:cNvSpPr>
            <a:spLocks noGrp="1"/>
          </p:cNvSpPr>
          <p:nvPr>
            <p:ph idx="1"/>
          </p:nvPr>
        </p:nvSpPr>
        <p:spPr>
          <a:xfrm>
            <a:off x="767408" y="1628800"/>
            <a:ext cx="7272808" cy="4176464"/>
          </a:xfrm>
        </p:spPr>
        <p:txBody>
          <a:bodyPr>
            <a:normAutofit fontScale="92500"/>
          </a:bodyPr>
          <a:lstStyle/>
          <a:p>
            <a:pPr marL="0" indent="0">
              <a:lnSpc>
                <a:spcPct val="107000"/>
              </a:lnSpc>
              <a:spcBef>
                <a:spcPts val="0"/>
              </a:spcBef>
              <a:spcAft>
                <a:spcPts val="1200"/>
              </a:spcAft>
              <a:buNone/>
            </a:pPr>
            <a:r>
              <a:rPr lang="en-US" sz="2200" b="1" dirty="0">
                <a:solidFill>
                  <a:srgbClr val="00B050"/>
                </a:solidFill>
              </a:rPr>
              <a:t>1. Do you get a pain or discomfort in your leg(s) when you walk? </a:t>
            </a:r>
          </a:p>
          <a:p>
            <a:pPr marL="0" indent="0">
              <a:lnSpc>
                <a:spcPct val="107000"/>
              </a:lnSpc>
              <a:spcBef>
                <a:spcPts val="0"/>
              </a:spcBef>
              <a:spcAft>
                <a:spcPts val="1200"/>
              </a:spcAft>
              <a:buNone/>
            </a:pPr>
            <a:r>
              <a:rPr lang="en-US" sz="2200" b="1" dirty="0">
                <a:solidFill>
                  <a:srgbClr val="FF0000"/>
                </a:solidFill>
              </a:rPr>
              <a:t>2. Does this pain ever begin when you are standing still or sitting? </a:t>
            </a:r>
          </a:p>
          <a:p>
            <a:pPr marL="0" indent="0">
              <a:lnSpc>
                <a:spcPct val="107000"/>
              </a:lnSpc>
              <a:spcBef>
                <a:spcPts val="0"/>
              </a:spcBef>
              <a:spcAft>
                <a:spcPts val="1200"/>
              </a:spcAft>
              <a:buNone/>
            </a:pPr>
            <a:r>
              <a:rPr lang="en-US" sz="2200" dirty="0">
                <a:solidFill>
                  <a:srgbClr val="00B050"/>
                </a:solidFill>
              </a:rPr>
              <a:t>3. Do you get it if you walk uphill or hurry? </a:t>
            </a:r>
          </a:p>
          <a:p>
            <a:pPr marL="0" indent="0">
              <a:lnSpc>
                <a:spcPct val="107000"/>
              </a:lnSpc>
              <a:spcBef>
                <a:spcPts val="0"/>
              </a:spcBef>
              <a:spcAft>
                <a:spcPts val="1200"/>
              </a:spcAft>
              <a:buNone/>
            </a:pPr>
            <a:r>
              <a:rPr lang="en-US" sz="2200" dirty="0">
                <a:solidFill>
                  <a:srgbClr val="00B050"/>
                </a:solidFill>
              </a:rPr>
              <a:t>4. Do you get it when you walk at an ordinary pace on the level? </a:t>
            </a:r>
          </a:p>
          <a:p>
            <a:pPr marL="0" indent="0">
              <a:lnSpc>
                <a:spcPct val="107000"/>
              </a:lnSpc>
              <a:spcBef>
                <a:spcPts val="0"/>
              </a:spcBef>
              <a:spcAft>
                <a:spcPts val="1200"/>
              </a:spcAft>
              <a:buNone/>
            </a:pPr>
            <a:r>
              <a:rPr lang="en-US" sz="2200" b="1" dirty="0"/>
              <a:t>5. What happens to it if you stand still? </a:t>
            </a:r>
          </a:p>
          <a:p>
            <a:pPr marL="457200" lvl="1" indent="0">
              <a:lnSpc>
                <a:spcPct val="107000"/>
              </a:lnSpc>
              <a:spcBef>
                <a:spcPts val="0"/>
              </a:spcBef>
              <a:spcAft>
                <a:spcPts val="1200"/>
              </a:spcAft>
              <a:buNone/>
            </a:pPr>
            <a:r>
              <a:rPr lang="en-US" sz="2200" b="1" dirty="0">
                <a:solidFill>
                  <a:srgbClr val="FF0000"/>
                </a:solidFill>
              </a:rPr>
              <a:t>Usually continues more than 10 minutes</a:t>
            </a:r>
          </a:p>
          <a:p>
            <a:pPr marL="457200" lvl="1" indent="0">
              <a:lnSpc>
                <a:spcPct val="107000"/>
              </a:lnSpc>
              <a:spcBef>
                <a:spcPts val="0"/>
              </a:spcBef>
              <a:spcAft>
                <a:spcPts val="1200"/>
              </a:spcAft>
              <a:buNone/>
            </a:pPr>
            <a:r>
              <a:rPr lang="en-US" sz="2200" b="1" dirty="0">
                <a:solidFill>
                  <a:srgbClr val="00B050"/>
                </a:solidFill>
              </a:rPr>
              <a:t>Usually disappears in 10 minutes or less </a:t>
            </a:r>
          </a:p>
          <a:p>
            <a:pPr marL="0" indent="0">
              <a:lnSpc>
                <a:spcPct val="107000"/>
              </a:lnSpc>
              <a:spcBef>
                <a:spcPts val="0"/>
              </a:spcBef>
              <a:spcAft>
                <a:spcPts val="1200"/>
              </a:spcAft>
              <a:buNone/>
            </a:pPr>
            <a:r>
              <a:rPr lang="en-US" sz="2200" dirty="0"/>
              <a:t>6. Where do you get this pain or discomfort?</a:t>
            </a:r>
          </a:p>
          <a:p>
            <a:pPr>
              <a:lnSpc>
                <a:spcPct val="107000"/>
              </a:lnSpc>
              <a:spcBef>
                <a:spcPts val="0"/>
              </a:spcBef>
              <a:spcAft>
                <a:spcPts val="1200"/>
              </a:spcAft>
            </a:pPr>
            <a:endParaRPr lang="en-US" sz="2000" dirty="0">
              <a:effectLst/>
              <a:ea typeface="Calibri" panose="020F0502020204030204" pitchFamily="34" charset="0"/>
              <a:cs typeface="Times New Roman" panose="02020603050405020304" pitchFamily="18" charset="0"/>
            </a:endParaRPr>
          </a:p>
        </p:txBody>
      </p:sp>
      <p:sp>
        <p:nvSpPr>
          <p:cNvPr id="4" name="ZoneTexte 4">
            <a:extLst>
              <a:ext uri="{FF2B5EF4-FFF2-40B4-BE49-F238E27FC236}">
                <a16:creationId xmlns:a16="http://schemas.microsoft.com/office/drawing/2014/main" id="{5217C6D2-5A9C-0849-863D-75C36DA0B481}"/>
              </a:ext>
            </a:extLst>
          </p:cNvPr>
          <p:cNvSpPr txBox="1"/>
          <p:nvPr/>
        </p:nvSpPr>
        <p:spPr>
          <a:xfrm>
            <a:off x="8328248" y="1623865"/>
            <a:ext cx="2664296" cy="825803"/>
          </a:xfrm>
          <a:prstGeom prst="rect">
            <a:avLst/>
          </a:prstGeom>
          <a:noFill/>
          <a:ln>
            <a:solidFill>
              <a:schemeClr val="tx1"/>
            </a:solidFill>
          </a:ln>
        </p:spPr>
        <p:txBody>
          <a:bodyPr wrap="square" rtlCol="0">
            <a:spAutoFit/>
          </a:bodyPr>
          <a:lstStyle/>
          <a:p>
            <a:pPr algn="ctr">
              <a:lnSpc>
                <a:spcPct val="107000"/>
              </a:lnSpc>
              <a:spcBef>
                <a:spcPts val="0"/>
              </a:spcBef>
              <a:spcAft>
                <a:spcPts val="1200"/>
              </a:spcAft>
            </a:pPr>
            <a:r>
              <a:rPr lang="en-US" sz="1800" b="1" dirty="0">
                <a:solidFill>
                  <a:schemeClr val="tx1"/>
                </a:solidFill>
                <a:ea typeface="Calibri" panose="020F0502020204030204" pitchFamily="34" charset="0"/>
                <a:cs typeface="Times New Roman" panose="02020603050405020304" pitchFamily="18" charset="0"/>
              </a:rPr>
              <a:t>Sensitivity 91.3% (95% CI)</a:t>
            </a:r>
          </a:p>
          <a:p>
            <a:pPr algn="ctr">
              <a:lnSpc>
                <a:spcPct val="107000"/>
              </a:lnSpc>
              <a:spcBef>
                <a:spcPts val="0"/>
              </a:spcBef>
              <a:spcAft>
                <a:spcPts val="1200"/>
              </a:spcAft>
            </a:pPr>
            <a:r>
              <a:rPr lang="en-US" sz="1800" b="1" dirty="0">
                <a:solidFill>
                  <a:schemeClr val="tx1"/>
                </a:solidFill>
                <a:effectLst/>
                <a:ea typeface="Calibri" panose="020F0502020204030204" pitchFamily="34" charset="0"/>
                <a:cs typeface="Times New Roman" panose="02020603050405020304" pitchFamily="18" charset="0"/>
              </a:rPr>
              <a:t>Specificity 99.3% (95% CI)</a:t>
            </a:r>
          </a:p>
        </p:txBody>
      </p:sp>
      <p:sp>
        <p:nvSpPr>
          <p:cNvPr id="5" name="ZoneTexte 3">
            <a:extLst>
              <a:ext uri="{FF2B5EF4-FFF2-40B4-BE49-F238E27FC236}">
                <a16:creationId xmlns:a16="http://schemas.microsoft.com/office/drawing/2014/main" id="{8BD96F03-BDF6-833F-EE26-BCC4C9882A9B}"/>
              </a:ext>
            </a:extLst>
          </p:cNvPr>
          <p:cNvSpPr txBox="1"/>
          <p:nvPr/>
        </p:nvSpPr>
        <p:spPr>
          <a:xfrm>
            <a:off x="8112224" y="3766170"/>
            <a:ext cx="3096344" cy="1631216"/>
          </a:xfrm>
          <a:prstGeom prst="rect">
            <a:avLst/>
          </a:prstGeom>
          <a:noFill/>
          <a:ln>
            <a:solidFill>
              <a:schemeClr val="tx1"/>
            </a:solidFill>
          </a:ln>
        </p:spPr>
        <p:txBody>
          <a:bodyPr wrap="square" rtlCol="0">
            <a:spAutoFit/>
          </a:bodyPr>
          <a:lstStyle/>
          <a:p>
            <a:r>
              <a:rPr lang="en-CA" sz="2000" b="1" dirty="0">
                <a:solidFill>
                  <a:schemeClr val="tx1"/>
                </a:solidFill>
              </a:rPr>
              <a:t>Answers</a:t>
            </a:r>
            <a:r>
              <a:rPr lang="fr-CA" sz="2000" b="1" dirty="0">
                <a:solidFill>
                  <a:schemeClr val="tx1"/>
                </a:solidFill>
              </a:rPr>
              <a:t> to the questions in </a:t>
            </a:r>
            <a:r>
              <a:rPr lang="fr-CA" sz="2000" b="1" dirty="0">
                <a:solidFill>
                  <a:srgbClr val="00B050"/>
                </a:solidFill>
              </a:rPr>
              <a:t>green </a:t>
            </a:r>
            <a:r>
              <a:rPr lang="en-CA" sz="2000" b="1" dirty="0">
                <a:solidFill>
                  <a:schemeClr val="tx1"/>
                </a:solidFill>
              </a:rPr>
              <a:t>should</a:t>
            </a:r>
            <a:r>
              <a:rPr lang="fr-CA" sz="2000" b="1" dirty="0">
                <a:solidFill>
                  <a:schemeClr val="tx1"/>
                </a:solidFill>
              </a:rPr>
              <a:t> </a:t>
            </a:r>
            <a:r>
              <a:rPr lang="fr-CA" sz="2000" b="1" dirty="0" err="1">
                <a:solidFill>
                  <a:schemeClr val="tx1"/>
                </a:solidFill>
              </a:rPr>
              <a:t>be</a:t>
            </a:r>
            <a:r>
              <a:rPr lang="fr-CA" sz="2000" b="1" dirty="0">
                <a:solidFill>
                  <a:schemeClr val="tx1"/>
                </a:solidFill>
              </a:rPr>
              <a:t> YES</a:t>
            </a:r>
          </a:p>
          <a:p>
            <a:endParaRPr lang="fr-CA" sz="2000" b="1" dirty="0">
              <a:solidFill>
                <a:schemeClr val="tx1"/>
              </a:solidFill>
            </a:endParaRPr>
          </a:p>
          <a:p>
            <a:r>
              <a:rPr lang="en-CA" sz="2000" b="1" dirty="0">
                <a:solidFill>
                  <a:schemeClr val="tx1"/>
                </a:solidFill>
              </a:rPr>
              <a:t>Answers</a:t>
            </a:r>
            <a:r>
              <a:rPr lang="fr-CA" sz="2000" b="1" dirty="0">
                <a:solidFill>
                  <a:schemeClr val="tx1"/>
                </a:solidFill>
              </a:rPr>
              <a:t> to the questions in </a:t>
            </a:r>
            <a:r>
              <a:rPr lang="fr-CA" sz="2000" b="1" dirty="0" err="1">
                <a:solidFill>
                  <a:srgbClr val="FF0000"/>
                </a:solidFill>
              </a:rPr>
              <a:t>red</a:t>
            </a:r>
            <a:r>
              <a:rPr lang="fr-CA" sz="2000" b="1" dirty="0">
                <a:solidFill>
                  <a:schemeClr val="tx1"/>
                </a:solidFill>
              </a:rPr>
              <a:t> </a:t>
            </a:r>
            <a:r>
              <a:rPr lang="fr-CA" sz="2000" b="1" dirty="0" err="1">
                <a:solidFill>
                  <a:schemeClr val="tx1"/>
                </a:solidFill>
              </a:rPr>
              <a:t>should</a:t>
            </a:r>
            <a:r>
              <a:rPr lang="fr-CA" sz="2000" b="1" dirty="0">
                <a:solidFill>
                  <a:schemeClr val="tx1"/>
                </a:solidFill>
              </a:rPr>
              <a:t> </a:t>
            </a:r>
            <a:r>
              <a:rPr lang="fr-CA" sz="2000" b="1" dirty="0" err="1">
                <a:solidFill>
                  <a:schemeClr val="tx1"/>
                </a:solidFill>
              </a:rPr>
              <a:t>be</a:t>
            </a:r>
            <a:r>
              <a:rPr lang="fr-CA" sz="2000" b="1" dirty="0">
                <a:solidFill>
                  <a:schemeClr val="tx1"/>
                </a:solidFill>
              </a:rPr>
              <a:t> NO</a:t>
            </a:r>
          </a:p>
        </p:txBody>
      </p:sp>
    </p:spTree>
    <p:extLst>
      <p:ext uri="{BB962C8B-B14F-4D97-AF65-F5344CB8AC3E}">
        <p14:creationId xmlns:p14="http://schemas.microsoft.com/office/powerpoint/2010/main" val="1624969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6B82-FB9B-4408-9EC6-B22FB59C2C65}"/>
              </a:ext>
            </a:extLst>
          </p:cNvPr>
          <p:cNvSpPr>
            <a:spLocks noGrp="1"/>
          </p:cNvSpPr>
          <p:nvPr>
            <p:ph type="title"/>
          </p:nvPr>
        </p:nvSpPr>
        <p:spPr/>
        <p:txBody>
          <a:bodyPr>
            <a:normAutofit/>
          </a:bodyPr>
          <a:lstStyle/>
          <a:p>
            <a:r>
              <a:rPr lang="en-US" dirty="0"/>
              <a:t>Differential Diagnosis for Leg Pain or Claudication</a:t>
            </a:r>
          </a:p>
        </p:txBody>
      </p:sp>
      <p:graphicFrame>
        <p:nvGraphicFramePr>
          <p:cNvPr id="4" name="Tableau 4">
            <a:extLst>
              <a:ext uri="{FF2B5EF4-FFF2-40B4-BE49-F238E27FC236}">
                <a16:creationId xmlns:a16="http://schemas.microsoft.com/office/drawing/2014/main" id="{FE4AD531-1E1E-CE96-86AF-14320BA1393D}"/>
              </a:ext>
            </a:extLst>
          </p:cNvPr>
          <p:cNvGraphicFramePr>
            <a:graphicFrameLocks noGrp="1"/>
          </p:cNvGraphicFramePr>
          <p:nvPr>
            <p:ph idx="1"/>
            <p:extLst>
              <p:ext uri="{D42A27DB-BD31-4B8C-83A1-F6EECF244321}">
                <p14:modId xmlns:p14="http://schemas.microsoft.com/office/powerpoint/2010/main" val="3768606154"/>
              </p:ext>
            </p:extLst>
          </p:nvPr>
        </p:nvGraphicFramePr>
        <p:xfrm>
          <a:off x="767408" y="1325495"/>
          <a:ext cx="9865096" cy="4754889"/>
        </p:xfrm>
        <a:graphic>
          <a:graphicData uri="http://schemas.openxmlformats.org/drawingml/2006/table">
            <a:tbl>
              <a:tblPr firstRow="1" bandRow="1">
                <a:tableStyleId>{5940675A-B579-460E-94D1-54222C63F5DA}</a:tableStyleId>
              </a:tblPr>
              <a:tblGrid>
                <a:gridCol w="1728192">
                  <a:extLst>
                    <a:ext uri="{9D8B030D-6E8A-4147-A177-3AD203B41FA5}">
                      <a16:colId xmlns:a16="http://schemas.microsoft.com/office/drawing/2014/main" val="598630086"/>
                    </a:ext>
                  </a:extLst>
                </a:gridCol>
                <a:gridCol w="4892678">
                  <a:extLst>
                    <a:ext uri="{9D8B030D-6E8A-4147-A177-3AD203B41FA5}">
                      <a16:colId xmlns:a16="http://schemas.microsoft.com/office/drawing/2014/main" val="588411945"/>
                    </a:ext>
                  </a:extLst>
                </a:gridCol>
                <a:gridCol w="3244226">
                  <a:extLst>
                    <a:ext uri="{9D8B030D-6E8A-4147-A177-3AD203B41FA5}">
                      <a16:colId xmlns:a16="http://schemas.microsoft.com/office/drawing/2014/main" val="2677765024"/>
                    </a:ext>
                  </a:extLst>
                </a:gridCol>
              </a:tblGrid>
              <a:tr h="1083856">
                <a:tc>
                  <a:txBody>
                    <a:bodyPr/>
                    <a:lstStyle/>
                    <a:p>
                      <a:pPr algn="ctr"/>
                      <a:r>
                        <a:rPr lang="fr-CA" b="1" dirty="0" err="1"/>
                        <a:t>Neurogenic</a:t>
                      </a:r>
                      <a:endParaRPr lang="fr-CA" b="1" dirty="0"/>
                    </a:p>
                  </a:txBody>
                  <a:tcPr anchor="ctr"/>
                </a:tc>
                <a:tc>
                  <a:txBody>
                    <a:bodyPr/>
                    <a:lstStyle/>
                    <a:p>
                      <a:pPr marL="285750" indent="-285750">
                        <a:buFont typeface="Arial" panose="020B0604020202020204" pitchFamily="34" charset="0"/>
                        <a:buChar char="•"/>
                      </a:pPr>
                      <a:r>
                        <a:rPr lang="fr-CA" dirty="0"/>
                        <a:t>Spinal </a:t>
                      </a:r>
                      <a:r>
                        <a:rPr lang="fr-CA" dirty="0" err="1"/>
                        <a:t>stenosis</a:t>
                      </a:r>
                      <a:endParaRPr lang="fr-CA" dirty="0"/>
                    </a:p>
                    <a:p>
                      <a:pPr marL="285750" indent="-285750">
                        <a:buFont typeface="Arial" panose="020B0604020202020204" pitchFamily="34" charset="0"/>
                        <a:buChar char="•"/>
                      </a:pPr>
                      <a:r>
                        <a:rPr lang="fr-CA" dirty="0"/>
                        <a:t>Peripheral </a:t>
                      </a:r>
                      <a:r>
                        <a:rPr lang="fr-CA" dirty="0" err="1"/>
                        <a:t>neuropathy</a:t>
                      </a:r>
                      <a:endParaRPr lang="fr-CA" dirty="0"/>
                    </a:p>
                    <a:p>
                      <a:pPr marL="285750" indent="-285750">
                        <a:buFont typeface="Arial" panose="020B0604020202020204" pitchFamily="34" charset="0"/>
                        <a:buChar char="•"/>
                      </a:pPr>
                      <a:r>
                        <a:rPr lang="fr-CA" dirty="0"/>
                        <a:t>Peripheral nerve pain (</a:t>
                      </a:r>
                      <a:r>
                        <a:rPr lang="fr-CA" dirty="0" err="1"/>
                        <a:t>eg</a:t>
                      </a:r>
                      <a:r>
                        <a:rPr lang="fr-CA" dirty="0"/>
                        <a:t>. </a:t>
                      </a:r>
                      <a:r>
                        <a:rPr lang="fr-CA" dirty="0" err="1"/>
                        <a:t>Radiculopathy</a:t>
                      </a:r>
                      <a:r>
                        <a:rPr lang="fr-CA" dirty="0"/>
                        <a:t>)</a:t>
                      </a:r>
                    </a:p>
                    <a:p>
                      <a:pPr marL="285750" indent="-285750">
                        <a:buFont typeface="Arial" panose="020B0604020202020204" pitchFamily="34" charset="0"/>
                        <a:buChar char="•"/>
                      </a:pPr>
                      <a:r>
                        <a:rPr lang="fr-CA" dirty="0" err="1"/>
                        <a:t>Spondylolisthesis</a:t>
                      </a:r>
                      <a:endParaRPr lang="fr-CA" dirty="0"/>
                    </a:p>
                  </a:txBody>
                  <a:tcPr/>
                </a:tc>
                <a:tc>
                  <a:txBody>
                    <a:bodyPr/>
                    <a:lstStyle/>
                    <a:p>
                      <a:pPr marL="285750" indent="-285750">
                        <a:buFont typeface="Arial" panose="020B0604020202020204" pitchFamily="34" charset="0"/>
                        <a:buChar char="•"/>
                      </a:pPr>
                      <a:r>
                        <a:rPr lang="fr-CA" dirty="0" err="1"/>
                        <a:t>Shock</a:t>
                      </a:r>
                      <a:r>
                        <a:rPr lang="fr-CA" dirty="0"/>
                        <a:t>-like </a:t>
                      </a:r>
                      <a:r>
                        <a:rPr lang="fr-CA" dirty="0" err="1"/>
                        <a:t>quality</a:t>
                      </a:r>
                      <a:r>
                        <a:rPr lang="fr-CA" dirty="0"/>
                        <a:t> </a:t>
                      </a:r>
                    </a:p>
                    <a:p>
                      <a:pPr marL="285750" indent="-285750">
                        <a:buFont typeface="Arial" panose="020B0604020202020204" pitchFamily="34" charset="0"/>
                        <a:buChar char="•"/>
                      </a:pPr>
                      <a:r>
                        <a:rPr lang="fr-CA" dirty="0"/>
                        <a:t>Pain </a:t>
                      </a:r>
                      <a:r>
                        <a:rPr lang="fr-CA" dirty="0" err="1"/>
                        <a:t>even</a:t>
                      </a:r>
                      <a:r>
                        <a:rPr lang="fr-CA" dirty="0"/>
                        <a:t> at </a:t>
                      </a:r>
                      <a:r>
                        <a:rPr lang="fr-CA" dirty="0" err="1"/>
                        <a:t>rest</a:t>
                      </a:r>
                      <a:r>
                        <a:rPr lang="fr-CA" dirty="0"/>
                        <a:t>, not </a:t>
                      </a:r>
                      <a:r>
                        <a:rPr lang="fr-CA" dirty="0" err="1"/>
                        <a:t>related</a:t>
                      </a:r>
                      <a:r>
                        <a:rPr lang="fr-CA" dirty="0"/>
                        <a:t> to </a:t>
                      </a:r>
                      <a:r>
                        <a:rPr lang="fr-CA" dirty="0" err="1"/>
                        <a:t>exercise</a:t>
                      </a:r>
                      <a:endParaRPr lang="fr-CA" dirty="0"/>
                    </a:p>
                    <a:p>
                      <a:pPr marL="285750" indent="-285750">
                        <a:buFont typeface="Arial" panose="020B0604020202020204" pitchFamily="34" charset="0"/>
                        <a:buChar char="•"/>
                      </a:pPr>
                      <a:r>
                        <a:rPr lang="fr-CA" dirty="0" err="1"/>
                        <a:t>Lower</a:t>
                      </a:r>
                      <a:r>
                        <a:rPr lang="fr-CA" dirty="0"/>
                        <a:t> back pain </a:t>
                      </a:r>
                    </a:p>
                  </a:txBody>
                  <a:tcPr/>
                </a:tc>
                <a:extLst>
                  <a:ext uri="{0D108BD9-81ED-4DB2-BD59-A6C34878D82A}">
                    <a16:rowId xmlns:a16="http://schemas.microsoft.com/office/drawing/2014/main" val="3141551505"/>
                  </a:ext>
                </a:extLst>
              </a:tr>
              <a:tr h="1333977">
                <a:tc>
                  <a:txBody>
                    <a:bodyPr/>
                    <a:lstStyle/>
                    <a:p>
                      <a:pPr algn="ctr"/>
                      <a:r>
                        <a:rPr lang="fr-CA" b="1" dirty="0" err="1"/>
                        <a:t>Musculoskeletal</a:t>
                      </a:r>
                      <a:endParaRPr lang="fr-CA" b="1" dirty="0"/>
                    </a:p>
                  </a:txBody>
                  <a:tcPr anchor="ctr"/>
                </a:tc>
                <a:tc>
                  <a:txBody>
                    <a:bodyPr/>
                    <a:lstStyle/>
                    <a:p>
                      <a:pPr marL="285750" indent="-285750">
                        <a:buFont typeface="Arial" panose="020B0604020202020204" pitchFamily="34" charset="0"/>
                        <a:buChar char="•"/>
                      </a:pPr>
                      <a:r>
                        <a:rPr lang="fr-CA" dirty="0" err="1"/>
                        <a:t>Arthritis</a:t>
                      </a:r>
                      <a:r>
                        <a:rPr lang="fr-CA" dirty="0"/>
                        <a:t> of the hip or </a:t>
                      </a:r>
                      <a:r>
                        <a:rPr lang="fr-CA" dirty="0" err="1"/>
                        <a:t>knee</a:t>
                      </a:r>
                      <a:endParaRPr lang="fr-CA" dirty="0"/>
                    </a:p>
                    <a:p>
                      <a:pPr marL="285750" indent="-285750">
                        <a:buFont typeface="Arial" panose="020B0604020202020204" pitchFamily="34" charset="0"/>
                        <a:buChar char="•"/>
                      </a:pPr>
                      <a:r>
                        <a:rPr lang="fr-CA" dirty="0" err="1"/>
                        <a:t>Symptomatic</a:t>
                      </a:r>
                      <a:r>
                        <a:rPr lang="fr-CA" dirty="0"/>
                        <a:t> Baker </a:t>
                      </a:r>
                      <a:r>
                        <a:rPr lang="fr-CA" dirty="0" err="1"/>
                        <a:t>cyst</a:t>
                      </a:r>
                      <a:endParaRPr lang="fr-CA" dirty="0"/>
                    </a:p>
                    <a:p>
                      <a:pPr marL="285750" indent="-285750">
                        <a:buFont typeface="Arial" panose="020B0604020202020204" pitchFamily="34" charset="0"/>
                        <a:buChar char="•"/>
                      </a:pPr>
                      <a:r>
                        <a:rPr lang="fr-CA" dirty="0" err="1"/>
                        <a:t>Chronic</a:t>
                      </a:r>
                      <a:r>
                        <a:rPr lang="fr-CA" dirty="0"/>
                        <a:t> </a:t>
                      </a:r>
                      <a:r>
                        <a:rPr lang="fr-CA" dirty="0" err="1"/>
                        <a:t>exertional</a:t>
                      </a:r>
                      <a:r>
                        <a:rPr lang="fr-CA" dirty="0"/>
                        <a:t> </a:t>
                      </a:r>
                      <a:r>
                        <a:rPr lang="fr-CA" dirty="0" err="1"/>
                        <a:t>compartment</a:t>
                      </a:r>
                      <a:r>
                        <a:rPr lang="fr-CA" dirty="0"/>
                        <a:t> syndrome</a:t>
                      </a:r>
                    </a:p>
                    <a:p>
                      <a:pPr marL="285750" indent="-285750">
                        <a:buFont typeface="Arial" panose="020B0604020202020204" pitchFamily="34" charset="0"/>
                        <a:buChar char="•"/>
                      </a:pPr>
                      <a:r>
                        <a:rPr lang="fr-CA" dirty="0"/>
                        <a:t>Stress fracture</a:t>
                      </a:r>
                    </a:p>
                    <a:p>
                      <a:pPr marL="285750" indent="-285750">
                        <a:buFont typeface="Arial" panose="020B0604020202020204" pitchFamily="34" charset="0"/>
                        <a:buChar char="•"/>
                      </a:pPr>
                      <a:r>
                        <a:rPr lang="fr-CA" dirty="0"/>
                        <a:t>Muscle </a:t>
                      </a:r>
                      <a:r>
                        <a:rPr lang="fr-CA" dirty="0" err="1"/>
                        <a:t>spasms</a:t>
                      </a:r>
                      <a:r>
                        <a:rPr lang="fr-CA" dirty="0"/>
                        <a:t> or </a:t>
                      </a:r>
                      <a:r>
                        <a:rPr lang="fr-CA" dirty="0" err="1"/>
                        <a:t>cramps</a:t>
                      </a:r>
                      <a:endParaRPr lang="fr-CA" dirty="0"/>
                    </a:p>
                  </a:txBody>
                  <a:tcPr/>
                </a:tc>
                <a:tc>
                  <a:txBody>
                    <a:bodyPr/>
                    <a:lstStyle/>
                    <a:p>
                      <a:pPr marL="285750" indent="-285750">
                        <a:buFont typeface="Arial" panose="020B0604020202020204" pitchFamily="34" charset="0"/>
                        <a:buChar char="•"/>
                      </a:pPr>
                      <a:r>
                        <a:rPr lang="fr-CA" dirty="0" err="1"/>
                        <a:t>Reproducible</a:t>
                      </a:r>
                      <a:r>
                        <a:rPr lang="fr-CA" dirty="0"/>
                        <a:t> on exam by </a:t>
                      </a:r>
                      <a:r>
                        <a:rPr lang="fr-CA" dirty="0" err="1"/>
                        <a:t>movement</a:t>
                      </a:r>
                      <a:r>
                        <a:rPr lang="fr-CA" dirty="0"/>
                        <a:t> or palpation</a:t>
                      </a:r>
                    </a:p>
                  </a:txBody>
                  <a:tcPr/>
                </a:tc>
                <a:extLst>
                  <a:ext uri="{0D108BD9-81ED-4DB2-BD59-A6C34878D82A}">
                    <a16:rowId xmlns:a16="http://schemas.microsoft.com/office/drawing/2014/main" val="3782858710"/>
                  </a:ext>
                </a:extLst>
              </a:tr>
              <a:tr h="1463049">
                <a:tc>
                  <a:txBody>
                    <a:bodyPr/>
                    <a:lstStyle/>
                    <a:p>
                      <a:pPr algn="ctr"/>
                      <a:r>
                        <a:rPr lang="fr-CA" b="1" dirty="0" err="1"/>
                        <a:t>Vascular</a:t>
                      </a:r>
                      <a:endParaRPr lang="fr-CA" b="1" dirty="0"/>
                    </a:p>
                  </a:txBody>
                  <a:tcPr anchor="ctr"/>
                </a:tc>
                <a:tc>
                  <a:txBody>
                    <a:bodyPr/>
                    <a:lstStyle/>
                    <a:p>
                      <a:pPr marL="285750" indent="-285750">
                        <a:buFont typeface="Arial" panose="020B0604020202020204" pitchFamily="34" charset="0"/>
                        <a:buChar char="•"/>
                      </a:pPr>
                      <a:r>
                        <a:rPr lang="fr-CA" dirty="0" err="1"/>
                        <a:t>Chronic</a:t>
                      </a:r>
                      <a:r>
                        <a:rPr lang="fr-CA" dirty="0"/>
                        <a:t> </a:t>
                      </a:r>
                      <a:r>
                        <a:rPr lang="fr-CA" dirty="0" err="1"/>
                        <a:t>limb-threatening</a:t>
                      </a:r>
                      <a:r>
                        <a:rPr lang="fr-CA" dirty="0"/>
                        <a:t> </a:t>
                      </a:r>
                      <a:r>
                        <a:rPr lang="fr-CA" dirty="0" err="1"/>
                        <a:t>ischemia</a:t>
                      </a:r>
                      <a:endParaRPr lang="fr-CA" dirty="0"/>
                    </a:p>
                    <a:p>
                      <a:pPr marL="285750" indent="-285750">
                        <a:buFont typeface="Arial" panose="020B0604020202020204" pitchFamily="34" charset="0"/>
                        <a:buChar char="•"/>
                      </a:pPr>
                      <a:r>
                        <a:rPr lang="fr-CA" dirty="0" err="1"/>
                        <a:t>Venous</a:t>
                      </a:r>
                      <a:r>
                        <a:rPr lang="fr-CA" dirty="0"/>
                        <a:t> </a:t>
                      </a:r>
                      <a:r>
                        <a:rPr lang="fr-CA" dirty="0" err="1"/>
                        <a:t>insufficiency</a:t>
                      </a:r>
                      <a:endParaRPr lang="fr-CA" dirty="0"/>
                    </a:p>
                    <a:p>
                      <a:pPr marL="285750" indent="-285750">
                        <a:buFont typeface="Arial" panose="020B0604020202020204" pitchFamily="34" charset="0"/>
                        <a:buChar char="•"/>
                      </a:pPr>
                      <a:r>
                        <a:rPr lang="fr-CA" dirty="0" err="1"/>
                        <a:t>Deep</a:t>
                      </a:r>
                      <a:r>
                        <a:rPr lang="fr-CA" dirty="0"/>
                        <a:t> </a:t>
                      </a:r>
                      <a:r>
                        <a:rPr lang="fr-CA" dirty="0" err="1"/>
                        <a:t>venous</a:t>
                      </a:r>
                      <a:r>
                        <a:rPr lang="fr-CA" dirty="0"/>
                        <a:t> </a:t>
                      </a:r>
                      <a:r>
                        <a:rPr lang="fr-CA" dirty="0" err="1"/>
                        <a:t>thrombosis</a:t>
                      </a:r>
                      <a:endParaRPr lang="fr-CA" dirty="0"/>
                    </a:p>
                    <a:p>
                      <a:pPr marL="285750" indent="-285750">
                        <a:buFont typeface="Arial" panose="020B0604020202020204" pitchFamily="34" charset="0"/>
                        <a:buChar char="•"/>
                      </a:pPr>
                      <a:r>
                        <a:rPr lang="fr-CA" dirty="0" err="1"/>
                        <a:t>Nonatherosclerotic</a:t>
                      </a:r>
                      <a:r>
                        <a:rPr lang="fr-CA" dirty="0"/>
                        <a:t> </a:t>
                      </a:r>
                      <a:r>
                        <a:rPr lang="fr-CA" dirty="0" err="1"/>
                        <a:t>arterial</a:t>
                      </a:r>
                      <a:r>
                        <a:rPr lang="fr-CA" dirty="0"/>
                        <a:t> </a:t>
                      </a:r>
                      <a:r>
                        <a:rPr lang="fr-CA" dirty="0" err="1"/>
                        <a:t>disease</a:t>
                      </a:r>
                      <a:r>
                        <a:rPr lang="fr-CA" dirty="0"/>
                        <a:t> (</a:t>
                      </a:r>
                      <a:r>
                        <a:rPr lang="fr-CA" dirty="0" err="1"/>
                        <a:t>eg</a:t>
                      </a:r>
                      <a:r>
                        <a:rPr lang="fr-CA" dirty="0"/>
                        <a:t>, </a:t>
                      </a:r>
                      <a:r>
                        <a:rPr lang="fr-CA" dirty="0" err="1"/>
                        <a:t>popliteal</a:t>
                      </a:r>
                      <a:r>
                        <a:rPr lang="fr-CA" dirty="0"/>
                        <a:t> </a:t>
                      </a:r>
                      <a:r>
                        <a:rPr lang="fr-CA" dirty="0" err="1"/>
                        <a:t>entrapment</a:t>
                      </a:r>
                      <a:r>
                        <a:rPr lang="fr-CA" dirty="0"/>
                        <a:t> syndrome)</a:t>
                      </a:r>
                    </a:p>
                  </a:txBody>
                  <a:tcPr/>
                </a:tc>
                <a:tc>
                  <a:txBody>
                    <a:bodyPr/>
                    <a:lstStyle/>
                    <a:p>
                      <a:pPr marL="285750" indent="-285750">
                        <a:buFont typeface="Arial" panose="020B0604020202020204" pitchFamily="34" charset="0"/>
                        <a:buChar char="•"/>
                      </a:pPr>
                      <a:r>
                        <a:rPr lang="fr-CA" dirty="0" err="1"/>
                        <a:t>Presence</a:t>
                      </a:r>
                      <a:r>
                        <a:rPr lang="fr-CA" dirty="0"/>
                        <a:t> of </a:t>
                      </a:r>
                      <a:r>
                        <a:rPr lang="fr-CA" dirty="0" err="1"/>
                        <a:t>ischemic</a:t>
                      </a:r>
                      <a:r>
                        <a:rPr lang="fr-CA" dirty="0"/>
                        <a:t> </a:t>
                      </a:r>
                      <a:r>
                        <a:rPr lang="fr-CA" dirty="0" err="1"/>
                        <a:t>wounds</a:t>
                      </a:r>
                      <a:r>
                        <a:rPr lang="fr-CA" dirty="0"/>
                        <a:t> and/or </a:t>
                      </a:r>
                      <a:r>
                        <a:rPr lang="fr-CA" dirty="0" err="1"/>
                        <a:t>ulcerations</a:t>
                      </a:r>
                      <a:endParaRPr lang="fr-CA" dirty="0"/>
                    </a:p>
                    <a:p>
                      <a:pPr marL="285750" indent="-285750">
                        <a:buFont typeface="Arial" panose="020B0604020202020204" pitchFamily="34" charset="0"/>
                        <a:buChar char="•"/>
                      </a:pPr>
                      <a:r>
                        <a:rPr lang="fr-CA" dirty="0" err="1"/>
                        <a:t>Edema</a:t>
                      </a:r>
                      <a:endParaRPr lang="fr-CA" dirty="0"/>
                    </a:p>
                    <a:p>
                      <a:pPr marL="285750" indent="-285750">
                        <a:buFont typeface="Arial" panose="020B0604020202020204" pitchFamily="34" charset="0"/>
                        <a:buChar char="•"/>
                      </a:pPr>
                      <a:r>
                        <a:rPr lang="fr-CA" dirty="0"/>
                        <a:t>Varices and/or </a:t>
                      </a:r>
                      <a:r>
                        <a:rPr lang="fr-CA" dirty="0" err="1"/>
                        <a:t>varicose</a:t>
                      </a:r>
                      <a:r>
                        <a:rPr lang="fr-CA" dirty="0"/>
                        <a:t> </a:t>
                      </a:r>
                      <a:r>
                        <a:rPr lang="fr-CA" dirty="0" err="1"/>
                        <a:t>veins</a:t>
                      </a:r>
                      <a:endParaRPr lang="fr-CA" dirty="0"/>
                    </a:p>
                    <a:p>
                      <a:pPr marL="285750" indent="-285750">
                        <a:buFont typeface="Arial" panose="020B0604020202020204" pitchFamily="34" charset="0"/>
                        <a:buChar char="•"/>
                      </a:pPr>
                      <a:endParaRPr lang="fr-CA" dirty="0"/>
                    </a:p>
                  </a:txBody>
                  <a:tcPr/>
                </a:tc>
                <a:extLst>
                  <a:ext uri="{0D108BD9-81ED-4DB2-BD59-A6C34878D82A}">
                    <a16:rowId xmlns:a16="http://schemas.microsoft.com/office/drawing/2014/main" val="3725576856"/>
                  </a:ext>
                </a:extLst>
              </a:tr>
              <a:tr h="583615">
                <a:tc>
                  <a:txBody>
                    <a:bodyPr/>
                    <a:lstStyle/>
                    <a:p>
                      <a:pPr algn="ctr"/>
                      <a:r>
                        <a:rPr lang="fr-CA" b="1" dirty="0" err="1"/>
                        <a:t>Other</a:t>
                      </a:r>
                      <a:endParaRPr lang="fr-CA" b="1" dirty="0"/>
                    </a:p>
                  </a:txBody>
                  <a:tcPr anchor="ctr"/>
                </a:tc>
                <a:tc>
                  <a:txBody>
                    <a:bodyPr/>
                    <a:lstStyle/>
                    <a:p>
                      <a:pPr marL="285750" indent="-285750">
                        <a:buFont typeface="Arial" panose="020B0604020202020204" pitchFamily="34" charset="0"/>
                        <a:buChar char="•"/>
                      </a:pPr>
                      <a:r>
                        <a:rPr lang="fr-CA" dirty="0" err="1"/>
                        <a:t>Restless</a:t>
                      </a:r>
                      <a:r>
                        <a:rPr lang="fr-CA" dirty="0"/>
                        <a:t> leg syndrome</a:t>
                      </a:r>
                    </a:p>
                    <a:p>
                      <a:pPr marL="285750" indent="-285750">
                        <a:buFont typeface="Arial" panose="020B0604020202020204" pitchFamily="34" charset="0"/>
                        <a:buChar char="•"/>
                      </a:pPr>
                      <a:r>
                        <a:rPr lang="fr-CA" dirty="0" err="1"/>
                        <a:t>Malignancy</a:t>
                      </a:r>
                      <a:endParaRPr lang="fr-CA" dirty="0"/>
                    </a:p>
                  </a:txBody>
                  <a:tcPr/>
                </a:tc>
                <a:tc>
                  <a:txBody>
                    <a:bodyPr/>
                    <a:lstStyle/>
                    <a:p>
                      <a:pPr marL="285750" indent="-285750">
                        <a:buFont typeface="Arial" panose="020B0604020202020204" pitchFamily="34" charset="0"/>
                        <a:buChar char="•"/>
                      </a:pPr>
                      <a:r>
                        <a:rPr lang="fr-CA" dirty="0"/>
                        <a:t>Pain not </a:t>
                      </a:r>
                      <a:r>
                        <a:rPr lang="fr-CA" dirty="0" err="1"/>
                        <a:t>related</a:t>
                      </a:r>
                      <a:r>
                        <a:rPr lang="fr-CA" dirty="0"/>
                        <a:t> to </a:t>
                      </a:r>
                      <a:r>
                        <a:rPr lang="fr-CA" dirty="0" err="1"/>
                        <a:t>exercise</a:t>
                      </a:r>
                      <a:r>
                        <a:rPr lang="fr-CA" dirty="0"/>
                        <a:t> </a:t>
                      </a:r>
                    </a:p>
                  </a:txBody>
                  <a:tcPr/>
                </a:tc>
                <a:extLst>
                  <a:ext uri="{0D108BD9-81ED-4DB2-BD59-A6C34878D82A}">
                    <a16:rowId xmlns:a16="http://schemas.microsoft.com/office/drawing/2014/main" val="3623648605"/>
                  </a:ext>
                </a:extLst>
              </a:tr>
            </a:tbl>
          </a:graphicData>
        </a:graphic>
      </p:graphicFrame>
    </p:spTree>
    <p:extLst>
      <p:ext uri="{BB962C8B-B14F-4D97-AF65-F5344CB8AC3E}">
        <p14:creationId xmlns:p14="http://schemas.microsoft.com/office/powerpoint/2010/main" val="211540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6B82-FB9B-4408-9EC6-B22FB59C2C65}"/>
              </a:ext>
            </a:extLst>
          </p:cNvPr>
          <p:cNvSpPr>
            <a:spLocks noGrp="1"/>
          </p:cNvSpPr>
          <p:nvPr>
            <p:ph type="title"/>
          </p:nvPr>
        </p:nvSpPr>
        <p:spPr/>
        <p:txBody>
          <a:bodyPr>
            <a:normAutofit/>
          </a:bodyPr>
          <a:lstStyle/>
          <a:p>
            <a:r>
              <a:rPr lang="en-US" dirty="0"/>
              <a:t>Physical Exam – Focused Peripheral Vascular Exam</a:t>
            </a:r>
          </a:p>
        </p:txBody>
      </p:sp>
      <p:sp>
        <p:nvSpPr>
          <p:cNvPr id="4" name="Content Placeholder 2">
            <a:extLst>
              <a:ext uri="{FF2B5EF4-FFF2-40B4-BE49-F238E27FC236}">
                <a16:creationId xmlns:a16="http://schemas.microsoft.com/office/drawing/2014/main" id="{C52979ED-EC17-9F62-BEF2-1956E3452C45}"/>
              </a:ext>
            </a:extLst>
          </p:cNvPr>
          <p:cNvSpPr txBox="1">
            <a:spLocks/>
          </p:cNvSpPr>
          <p:nvPr/>
        </p:nvSpPr>
        <p:spPr>
          <a:xfrm>
            <a:off x="767408" y="1340768"/>
            <a:ext cx="6840760" cy="468052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1200"/>
              </a:spcAft>
            </a:pPr>
            <a:r>
              <a:rPr lang="en-US" sz="2400" dirty="0">
                <a:ea typeface="Calibri" panose="020F0502020204030204" pitchFamily="34" charset="0"/>
                <a:cs typeface="Times New Roman" panose="02020603050405020304" pitchFamily="18" charset="0"/>
              </a:rPr>
              <a:t>Feel for all the pulses</a:t>
            </a:r>
          </a:p>
          <a:p>
            <a:pPr lvl="1">
              <a:lnSpc>
                <a:spcPct val="107000"/>
              </a:lnSpc>
              <a:spcBef>
                <a:spcPts val="0"/>
              </a:spcBef>
              <a:spcAft>
                <a:spcPts val="1200"/>
              </a:spcAft>
            </a:pPr>
            <a:r>
              <a:rPr lang="en-US" sz="1800" dirty="0">
                <a:ea typeface="Calibri" panose="020F0502020204030204" pitchFamily="34" charset="0"/>
                <a:cs typeface="Times New Roman" panose="02020603050405020304" pitchFamily="18" charset="0"/>
              </a:rPr>
              <a:t>Femoral pulse  -  halfway between the ASIS and the pubic symphysis below the inguinal ligament</a:t>
            </a:r>
          </a:p>
          <a:p>
            <a:pPr lvl="1">
              <a:lnSpc>
                <a:spcPct val="107000"/>
              </a:lnSpc>
              <a:spcBef>
                <a:spcPts val="0"/>
              </a:spcBef>
              <a:spcAft>
                <a:spcPts val="1200"/>
              </a:spcAft>
            </a:pPr>
            <a:r>
              <a:rPr lang="en-US" sz="1800" dirty="0">
                <a:ea typeface="Calibri" panose="020F0502020204030204" pitchFamily="34" charset="0"/>
                <a:cs typeface="Times New Roman" panose="02020603050405020304" pitchFamily="18" charset="0"/>
              </a:rPr>
              <a:t>Popliteal pulse – behind the knee, with patient supine and the knee in flexed position </a:t>
            </a:r>
          </a:p>
          <a:p>
            <a:pPr lvl="1">
              <a:lnSpc>
                <a:spcPct val="107000"/>
              </a:lnSpc>
              <a:spcBef>
                <a:spcPts val="0"/>
              </a:spcBef>
              <a:spcAft>
                <a:spcPts val="1200"/>
              </a:spcAft>
            </a:pPr>
            <a:r>
              <a:rPr lang="en-US" sz="1800" dirty="0">
                <a:ea typeface="Calibri" panose="020F0502020204030204" pitchFamily="34" charset="0"/>
                <a:cs typeface="Times New Roman" panose="02020603050405020304" pitchFamily="18" charset="0"/>
              </a:rPr>
              <a:t>Posterior tibialis  –  behind the medial malleolus </a:t>
            </a:r>
          </a:p>
          <a:p>
            <a:pPr lvl="1">
              <a:lnSpc>
                <a:spcPct val="107000"/>
              </a:lnSpc>
              <a:spcBef>
                <a:spcPts val="0"/>
              </a:spcBef>
              <a:spcAft>
                <a:spcPts val="1200"/>
              </a:spcAft>
            </a:pPr>
            <a:r>
              <a:rPr lang="en-US" sz="1800" dirty="0">
                <a:ea typeface="Calibri" panose="020F0502020204030204" pitchFamily="34" charset="0"/>
                <a:cs typeface="Times New Roman" panose="02020603050405020304" pitchFamily="18" charset="0"/>
              </a:rPr>
              <a:t>Dorsalis pedis – lateral to the D1 extensor tendon </a:t>
            </a:r>
          </a:p>
          <a:p>
            <a:pPr>
              <a:lnSpc>
                <a:spcPct val="107000"/>
              </a:lnSpc>
              <a:spcBef>
                <a:spcPts val="0"/>
              </a:spcBef>
              <a:spcAft>
                <a:spcPts val="1200"/>
              </a:spcAft>
            </a:pPr>
            <a:r>
              <a:rPr lang="en-US" sz="2400" dirty="0">
                <a:ea typeface="Calibri" panose="020F0502020204030204" pitchFamily="34" charset="0"/>
                <a:cs typeface="Times New Roman" panose="02020603050405020304" pitchFamily="18" charset="0"/>
              </a:rPr>
              <a:t>Look for gangrene and/or ulcerations to rule out CLTI</a:t>
            </a:r>
          </a:p>
          <a:p>
            <a:pPr>
              <a:lnSpc>
                <a:spcPct val="107000"/>
              </a:lnSpc>
              <a:spcBef>
                <a:spcPts val="0"/>
              </a:spcBef>
              <a:spcAft>
                <a:spcPts val="1200"/>
              </a:spcAft>
            </a:pPr>
            <a:r>
              <a:rPr lang="en-US" sz="2400" dirty="0">
                <a:ea typeface="Calibri" panose="020F0502020204030204" pitchFamily="34" charset="0"/>
                <a:cs typeface="Times New Roman" panose="02020603050405020304" pitchFamily="18" charset="0"/>
              </a:rPr>
              <a:t>Look for other vascular findings such as varices, edema, discoloration</a:t>
            </a:r>
          </a:p>
          <a:p>
            <a:pPr>
              <a:lnSpc>
                <a:spcPct val="107000"/>
              </a:lnSpc>
              <a:spcBef>
                <a:spcPts val="0"/>
              </a:spcBef>
              <a:spcAft>
                <a:spcPts val="1200"/>
              </a:spcAft>
            </a:pPr>
            <a:r>
              <a:rPr lang="en-US" sz="2400" dirty="0">
                <a:ea typeface="Calibri" panose="020F0502020204030204" pitchFamily="34" charset="0"/>
                <a:cs typeface="Times New Roman" panose="02020603050405020304" pitchFamily="18" charset="0"/>
              </a:rPr>
              <a:t>Look for any findings suggestive of another diagnosis such as DVT, MSK problem, cellulitis, etc. </a:t>
            </a:r>
          </a:p>
        </p:txBody>
      </p:sp>
      <p:pic>
        <p:nvPicPr>
          <p:cNvPr id="5" name="Picture 2" descr="What tests are carried out to diagnose PAD? | Otsuka Pharmaceutical Co.,  Ltd.">
            <a:extLst>
              <a:ext uri="{FF2B5EF4-FFF2-40B4-BE49-F238E27FC236}">
                <a16:creationId xmlns:a16="http://schemas.microsoft.com/office/drawing/2014/main" id="{54B792A6-8D37-FD94-DFBD-3F3034C8A2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1628800"/>
            <a:ext cx="4257093" cy="3312368"/>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3">
            <a:extLst>
              <a:ext uri="{FF2B5EF4-FFF2-40B4-BE49-F238E27FC236}">
                <a16:creationId xmlns:a16="http://schemas.microsoft.com/office/drawing/2014/main" id="{1792ACF1-9BFB-E0AC-F540-50E67154EED2}"/>
              </a:ext>
            </a:extLst>
          </p:cNvPr>
          <p:cNvSpPr txBox="1"/>
          <p:nvPr/>
        </p:nvSpPr>
        <p:spPr>
          <a:xfrm>
            <a:off x="8040216" y="4941168"/>
            <a:ext cx="3888432" cy="707886"/>
          </a:xfrm>
          <a:prstGeom prst="rect">
            <a:avLst/>
          </a:prstGeom>
          <a:noFill/>
        </p:spPr>
        <p:txBody>
          <a:bodyPr wrap="square" rtlCol="0">
            <a:spAutoFit/>
          </a:bodyPr>
          <a:lstStyle/>
          <a:p>
            <a:r>
              <a:rPr lang="fr-CA" sz="1100" dirty="0"/>
              <a:t>https://www.otsuka.co.jp/en/health-and-illness/peripheral-artery-disease/diagnosis/img/index_im02.gif</a:t>
            </a:r>
          </a:p>
          <a:p>
            <a:endParaRPr lang="fr-CA" dirty="0"/>
          </a:p>
        </p:txBody>
      </p:sp>
    </p:spTree>
    <p:extLst>
      <p:ext uri="{BB962C8B-B14F-4D97-AF65-F5344CB8AC3E}">
        <p14:creationId xmlns:p14="http://schemas.microsoft.com/office/powerpoint/2010/main" val="3804954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6B82-FB9B-4408-9EC6-B22FB59C2C65}"/>
              </a:ext>
            </a:extLst>
          </p:cNvPr>
          <p:cNvSpPr>
            <a:spLocks noGrp="1"/>
          </p:cNvSpPr>
          <p:nvPr>
            <p:ph type="title"/>
          </p:nvPr>
        </p:nvSpPr>
        <p:spPr>
          <a:xfrm>
            <a:off x="695400" y="365125"/>
            <a:ext cx="11305256" cy="975643"/>
          </a:xfrm>
        </p:spPr>
        <p:txBody>
          <a:bodyPr>
            <a:normAutofit/>
          </a:bodyPr>
          <a:lstStyle/>
          <a:p>
            <a:r>
              <a:rPr lang="en-US" dirty="0"/>
              <a:t>Confirmatory Diagnostic Tests – Ankle Brachial Index</a:t>
            </a:r>
          </a:p>
        </p:txBody>
      </p:sp>
      <p:pic>
        <p:nvPicPr>
          <p:cNvPr id="4" name="Média en ligne 3" title="How to detect Peripheral Arterial Disease (PAD)">
            <a:hlinkClick r:id="" action="ppaction://media"/>
            <a:extLst>
              <a:ext uri="{FF2B5EF4-FFF2-40B4-BE49-F238E27FC236}">
                <a16:creationId xmlns:a16="http://schemas.microsoft.com/office/drawing/2014/main" id="{7904FDE7-23ED-C3EA-3ECF-9049041E40D7}"/>
              </a:ext>
            </a:extLst>
          </p:cNvPr>
          <p:cNvPicPr>
            <a:picLocks noGrp="1" noRot="1" noChangeAspect="1"/>
          </p:cNvPicPr>
          <p:nvPr>
            <p:ph idx="1"/>
            <a:videoFile r:link="rId1"/>
          </p:nvPr>
        </p:nvPicPr>
        <p:blipFill>
          <a:blip r:embed="rId3"/>
          <a:stretch>
            <a:fillRect/>
          </a:stretch>
        </p:blipFill>
        <p:spPr>
          <a:xfrm>
            <a:off x="1775520" y="1124744"/>
            <a:ext cx="8640960" cy="4881762"/>
          </a:xfrm>
          <a:prstGeom prst="rect">
            <a:avLst/>
          </a:prstGeom>
        </p:spPr>
      </p:pic>
    </p:spTree>
    <p:extLst>
      <p:ext uri="{BB962C8B-B14F-4D97-AF65-F5344CB8AC3E}">
        <p14:creationId xmlns:p14="http://schemas.microsoft.com/office/powerpoint/2010/main" val="384339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6B82-FB9B-4408-9EC6-B22FB59C2C65}"/>
              </a:ext>
            </a:extLst>
          </p:cNvPr>
          <p:cNvSpPr>
            <a:spLocks noGrp="1"/>
          </p:cNvSpPr>
          <p:nvPr>
            <p:ph type="title"/>
          </p:nvPr>
        </p:nvSpPr>
        <p:spPr>
          <a:xfrm>
            <a:off x="695400" y="404664"/>
            <a:ext cx="10801200" cy="975643"/>
          </a:xfrm>
        </p:spPr>
        <p:txBody>
          <a:bodyPr>
            <a:normAutofit/>
          </a:bodyPr>
          <a:lstStyle/>
          <a:p>
            <a:r>
              <a:rPr lang="en-US" dirty="0"/>
              <a:t>RECOMMENDATION:</a:t>
            </a:r>
          </a:p>
        </p:txBody>
      </p:sp>
      <p:sp>
        <p:nvSpPr>
          <p:cNvPr id="3" name="Content Placeholder 2">
            <a:extLst>
              <a:ext uri="{FF2B5EF4-FFF2-40B4-BE49-F238E27FC236}">
                <a16:creationId xmlns:a16="http://schemas.microsoft.com/office/drawing/2014/main" id="{3062BB34-A975-4C3B-B6F1-5030C22ADCB6}"/>
              </a:ext>
            </a:extLst>
          </p:cNvPr>
          <p:cNvSpPr>
            <a:spLocks noGrp="1"/>
          </p:cNvSpPr>
          <p:nvPr>
            <p:ph idx="1"/>
          </p:nvPr>
        </p:nvSpPr>
        <p:spPr>
          <a:xfrm>
            <a:off x="695400" y="1484784"/>
            <a:ext cx="10585176" cy="4176464"/>
          </a:xfrm>
        </p:spPr>
        <p:txBody>
          <a:bodyPr>
            <a:normAutofit/>
          </a:bodyPr>
          <a:lstStyle/>
          <a:p>
            <a:pPr marL="0" indent="0">
              <a:lnSpc>
                <a:spcPct val="107000"/>
              </a:lnSpc>
              <a:spcBef>
                <a:spcPts val="0"/>
              </a:spcBef>
              <a:spcAft>
                <a:spcPts val="1200"/>
              </a:spcAft>
              <a:buNone/>
            </a:pPr>
            <a:r>
              <a:rPr lang="en-US" b="1" dirty="0"/>
              <a:t>We recommend using an ABI and/or a TBI study to confirm the diagnosis of PAD in patients with symptoms of PAD (Strong Recommendation; Moderate Quality Evidence).</a:t>
            </a:r>
          </a:p>
          <a:p>
            <a:pPr marL="0" indent="0">
              <a:lnSpc>
                <a:spcPct val="107000"/>
              </a:lnSpc>
              <a:spcBef>
                <a:spcPts val="0"/>
              </a:spcBef>
              <a:spcAft>
                <a:spcPts val="1200"/>
              </a:spcAft>
              <a:buNone/>
            </a:pPr>
            <a:endParaRPr lang="en-US" dirty="0"/>
          </a:p>
          <a:p>
            <a:pPr marL="0" indent="0">
              <a:lnSpc>
                <a:spcPct val="107000"/>
              </a:lnSpc>
              <a:spcBef>
                <a:spcPts val="0"/>
              </a:spcBef>
              <a:spcAft>
                <a:spcPts val="1200"/>
              </a:spcAft>
              <a:buNone/>
            </a:pPr>
            <a:r>
              <a:rPr lang="en-US" dirty="0">
                <a:solidFill>
                  <a:schemeClr val="tx1"/>
                </a:solidFill>
              </a:rPr>
              <a:t>To improve patient’s quality and quantity of life in the long-term, it is important to diagnose PAD in symptomatic patients to initiate appropriate best, evidence-based, medical therapy</a:t>
            </a:r>
            <a:endParaRPr lang="fr-CA" dirty="0">
              <a:solidFill>
                <a:schemeClr val="tx1"/>
              </a:solidFill>
            </a:endParaRPr>
          </a:p>
          <a:p>
            <a:pPr marL="0" indent="0">
              <a:lnSpc>
                <a:spcPct val="107000"/>
              </a:lnSpc>
              <a:spcBef>
                <a:spcPts val="0"/>
              </a:spcBef>
              <a:spcAft>
                <a:spcPts val="1200"/>
              </a:spcAft>
              <a:buNone/>
            </a:pPr>
            <a:endParaRPr lang="en-US" sz="2400" dirty="0"/>
          </a:p>
        </p:txBody>
      </p:sp>
    </p:spTree>
    <p:extLst>
      <p:ext uri="{BB962C8B-B14F-4D97-AF65-F5344CB8AC3E}">
        <p14:creationId xmlns:p14="http://schemas.microsoft.com/office/powerpoint/2010/main" val="2547476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34442-6BFF-485E-85A6-21CFD8EAA87A}"/>
              </a:ext>
            </a:extLst>
          </p:cNvPr>
          <p:cNvSpPr/>
          <p:nvPr/>
        </p:nvSpPr>
        <p:spPr>
          <a:xfrm>
            <a:off x="705059" y="1035824"/>
            <a:ext cx="10781880" cy="1025024"/>
          </a:xfrm>
          <a:prstGeom prst="rect">
            <a:avLst/>
          </a:prstGeom>
        </p:spPr>
        <p:txBody>
          <a:bodyPr wrap="square" lIns="91440" tIns="45720" rIns="91440" bIns="45720" anchor="t">
            <a:spAutoFit/>
          </a:bodyPr>
          <a:lstStyle/>
          <a:p>
            <a:pPr algn="ctr">
              <a:lnSpc>
                <a:spcPct val="120000"/>
              </a:lnSpc>
            </a:pPr>
            <a:r>
              <a:rPr lang="en-US" sz="2000" b="1" dirty="0">
                <a:latin typeface="Arial Nova Cond"/>
              </a:rPr>
              <a:t>© Canadian Cardiovascular Society. 2022. All rights reserved. </a:t>
            </a:r>
          </a:p>
          <a:p>
            <a:pPr algn="ctr">
              <a:lnSpc>
                <a:spcPct val="120000"/>
              </a:lnSpc>
            </a:pPr>
            <a:r>
              <a:rPr lang="en-US" sz="1600" dirty="0">
                <a:latin typeface="Arial Nova Cond"/>
              </a:rPr>
              <a:t>Distribution, transmission or republication is strictly prohibited without the prior written permission of the Canadian Cardiovascular Society.</a:t>
            </a:r>
          </a:p>
        </p:txBody>
      </p:sp>
      <p:sp>
        <p:nvSpPr>
          <p:cNvPr id="9" name="Rectangle 8">
            <a:extLst>
              <a:ext uri="{FF2B5EF4-FFF2-40B4-BE49-F238E27FC236}">
                <a16:creationId xmlns:a16="http://schemas.microsoft.com/office/drawing/2014/main" id="{7DAD040C-616D-4D67-9057-72A56367731A}"/>
              </a:ext>
            </a:extLst>
          </p:cNvPr>
          <p:cNvSpPr/>
          <p:nvPr/>
        </p:nvSpPr>
        <p:spPr>
          <a:xfrm>
            <a:off x="0" y="6364684"/>
            <a:ext cx="12192000" cy="520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Content Placeholder 6">
            <a:extLst>
              <a:ext uri="{FF2B5EF4-FFF2-40B4-BE49-F238E27FC236}">
                <a16:creationId xmlns:a16="http://schemas.microsoft.com/office/drawing/2014/main" id="{F3F32212-C129-4EF2-9210-F53720CBEE45}"/>
              </a:ext>
            </a:extLst>
          </p:cNvPr>
          <p:cNvSpPr txBox="1">
            <a:spLocks/>
          </p:cNvSpPr>
          <p:nvPr/>
        </p:nvSpPr>
        <p:spPr bwMode="auto">
          <a:xfrm>
            <a:off x="838201" y="2850397"/>
            <a:ext cx="10515599" cy="2666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b="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400" b="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b="0">
                <a:solidFill>
                  <a:schemeClr val="tx1"/>
                </a:solidFill>
                <a:latin typeface="+mn-lt"/>
                <a:ea typeface="+mn-ea"/>
                <a:cs typeface="+mn-cs"/>
              </a:defRPr>
            </a:lvl5pPr>
            <a:lvl6pPr marL="2514600" indent="-228600" algn="l" rtl="0" fontAlgn="base">
              <a:spcBef>
                <a:spcPct val="20000"/>
              </a:spcBef>
              <a:spcAft>
                <a:spcPct val="0"/>
              </a:spcAft>
              <a:buChar char="»"/>
              <a:defRPr sz="1200" b="1">
                <a:solidFill>
                  <a:schemeClr val="tx1"/>
                </a:solidFill>
                <a:latin typeface="+mn-lt"/>
                <a:ea typeface="+mn-ea"/>
                <a:cs typeface="+mn-cs"/>
              </a:defRPr>
            </a:lvl6pPr>
            <a:lvl7pPr marL="2971800" indent="-228600" algn="l" rtl="0" fontAlgn="base">
              <a:spcBef>
                <a:spcPct val="20000"/>
              </a:spcBef>
              <a:spcAft>
                <a:spcPct val="0"/>
              </a:spcAft>
              <a:buChar char="»"/>
              <a:defRPr sz="1200" b="1">
                <a:solidFill>
                  <a:schemeClr val="tx1"/>
                </a:solidFill>
                <a:latin typeface="+mn-lt"/>
                <a:ea typeface="+mn-ea"/>
                <a:cs typeface="+mn-cs"/>
              </a:defRPr>
            </a:lvl7pPr>
            <a:lvl8pPr marL="3429000" indent="-228600" algn="l" rtl="0" fontAlgn="base">
              <a:spcBef>
                <a:spcPct val="20000"/>
              </a:spcBef>
              <a:spcAft>
                <a:spcPct val="0"/>
              </a:spcAft>
              <a:buChar char="»"/>
              <a:defRPr sz="1200" b="1">
                <a:solidFill>
                  <a:schemeClr val="tx1"/>
                </a:solidFill>
                <a:latin typeface="+mn-lt"/>
                <a:ea typeface="+mn-ea"/>
                <a:cs typeface="+mn-cs"/>
              </a:defRPr>
            </a:lvl8pPr>
            <a:lvl9pPr marL="3886200" indent="-228600" algn="l" rtl="0" fontAlgn="base">
              <a:spcBef>
                <a:spcPct val="20000"/>
              </a:spcBef>
              <a:spcAft>
                <a:spcPct val="0"/>
              </a:spcAft>
              <a:buChar char="»"/>
              <a:defRPr sz="1200" b="1">
                <a:solidFill>
                  <a:schemeClr val="tx1"/>
                </a:solidFill>
                <a:latin typeface="+mn-lt"/>
                <a:ea typeface="+mn-ea"/>
                <a:cs typeface="+mn-cs"/>
              </a:defRPr>
            </a:lvl9pPr>
          </a:lstStyle>
          <a:p>
            <a:pPr eaLnBrk="1" hangingPunct="1">
              <a:spcBef>
                <a:spcPts val="1800"/>
              </a:spcBef>
            </a:pPr>
            <a:r>
              <a:rPr lang="en-US" altLang="en-US" sz="1600" kern="0" dirty="0">
                <a:latin typeface="Arial Nova Cond" panose="020B0506020202020204" pitchFamily="34" charset="0"/>
              </a:rPr>
              <a:t>For medical institution internal education or training (i.e. grand rounds, medical college/classroom education, etc.), kindly consider and implement the following:</a:t>
            </a:r>
          </a:p>
          <a:p>
            <a:pPr lvl="1" eaLnBrk="1" hangingPunct="1"/>
            <a:r>
              <a:rPr lang="en-US" altLang="en-US" sz="1200" kern="0" dirty="0">
                <a:latin typeface="Arial Nova Cond" panose="020B0506020202020204" pitchFamily="34" charset="0"/>
              </a:rPr>
              <a:t>Include the citation for the Canadian Journal of Cardiology</a:t>
            </a:r>
          </a:p>
          <a:p>
            <a:pPr lvl="1" eaLnBrk="1" hangingPunct="1"/>
            <a:r>
              <a:rPr lang="en-US" altLang="en-US" sz="1200" kern="0" dirty="0">
                <a:latin typeface="Arial Nova Cond" panose="020B0506020202020204" pitchFamily="34" charset="0"/>
              </a:rPr>
              <a:t>Add ‘Reproduced with permission from the Canadian Cardiovascular Society. [insert year].’</a:t>
            </a:r>
          </a:p>
          <a:p>
            <a:pPr lvl="1" eaLnBrk="1" hangingPunct="1"/>
            <a:r>
              <a:rPr lang="en-US" altLang="en-US" sz="1200" kern="0" dirty="0">
                <a:latin typeface="Arial Nova Cond" panose="020B0506020202020204" pitchFamily="34" charset="0"/>
              </a:rPr>
              <a:t>Avoid use of CCS logos or trademarks on slides, tools or publications that are not the property of the CCS</a:t>
            </a:r>
          </a:p>
          <a:p>
            <a:pPr lvl="1" eaLnBrk="1" hangingPunct="1"/>
            <a:r>
              <a:rPr lang="en-US" altLang="en-US" sz="1200" kern="0" dirty="0">
                <a:latin typeface="Arial Nova Cond" panose="020B0506020202020204" pitchFamily="34" charset="0"/>
              </a:rPr>
              <a:t>Do not modify the slide content and, the layout and CCS branding on the Guideline-related slides</a:t>
            </a:r>
          </a:p>
          <a:p>
            <a:pPr lvl="1" eaLnBrk="1" hangingPunct="1"/>
            <a:r>
              <a:rPr lang="en-US" altLang="en-US" sz="1200" kern="0" dirty="0">
                <a:latin typeface="Arial Nova Cond" panose="020B0506020202020204" pitchFamily="34" charset="0"/>
              </a:rPr>
              <a:t>Guideline recommendations must be reproduced exactly as published </a:t>
            </a:r>
          </a:p>
          <a:p>
            <a:pPr eaLnBrk="1" hangingPunct="1">
              <a:spcBef>
                <a:spcPts val="1800"/>
              </a:spcBef>
            </a:pPr>
            <a:r>
              <a:rPr lang="en-US" altLang="en-US" sz="1600" kern="0" dirty="0">
                <a:latin typeface="Arial Nova Cond" panose="020B0506020202020204" pitchFamily="34" charset="0"/>
              </a:rPr>
              <a:t>For an industry supported or involved program, permissions are required:</a:t>
            </a:r>
          </a:p>
          <a:p>
            <a:pPr lvl="1" eaLnBrk="1" hangingPunct="1"/>
            <a:r>
              <a:rPr lang="en-US" altLang="en-US" sz="1200" kern="0" dirty="0">
                <a:latin typeface="Arial Nova Cond" panose="020B0506020202020204" pitchFamily="34" charset="0"/>
              </a:rPr>
              <a:t>If content is published in the Canadian Journal of Cardiology, permissions must be sought through our publisher Elsevier (www.onlinecjc.com)</a:t>
            </a:r>
          </a:p>
          <a:p>
            <a:pPr lvl="1" eaLnBrk="1" hangingPunct="1"/>
            <a:r>
              <a:rPr lang="en-US" altLang="en-US" sz="1200" kern="0" dirty="0">
                <a:latin typeface="Arial Nova Cond" panose="020B0506020202020204" pitchFamily="34" charset="0"/>
              </a:rPr>
              <a:t>If content is property of the CCS, contact </a:t>
            </a:r>
            <a:r>
              <a:rPr lang="en-US" altLang="en-US" sz="1200" kern="0" dirty="0">
                <a:latin typeface="Arial Nova Cond" panose="020B0506020202020204" pitchFamily="34" charset="0"/>
                <a:hlinkClick r:id="rId3"/>
              </a:rPr>
              <a:t>guidelines@ccs.ca</a:t>
            </a:r>
            <a:r>
              <a:rPr lang="en-US" altLang="en-US" sz="1200" kern="0" dirty="0">
                <a:latin typeface="Arial Nova Cond" panose="020B0506020202020204" pitchFamily="34" charset="0"/>
              </a:rPr>
              <a:t>   </a:t>
            </a:r>
          </a:p>
        </p:txBody>
      </p:sp>
      <p:sp>
        <p:nvSpPr>
          <p:cNvPr id="11" name="TextBox 10">
            <a:extLst>
              <a:ext uri="{FF2B5EF4-FFF2-40B4-BE49-F238E27FC236}">
                <a16:creationId xmlns:a16="http://schemas.microsoft.com/office/drawing/2014/main" id="{C2E16EE5-5102-4509-8899-0D69AA2B65AF}"/>
              </a:ext>
            </a:extLst>
          </p:cNvPr>
          <p:cNvSpPr txBox="1"/>
          <p:nvPr/>
        </p:nvSpPr>
        <p:spPr>
          <a:xfrm>
            <a:off x="7957864" y="6381963"/>
            <a:ext cx="4114800" cy="276999"/>
          </a:xfrm>
          <a:prstGeom prst="rect">
            <a:avLst/>
          </a:prstGeom>
          <a:noFill/>
        </p:spPr>
        <p:txBody>
          <a:bodyPr wrap="square" rtlCol="0">
            <a:spAutoFit/>
          </a:bodyPr>
          <a:lstStyle/>
          <a:p>
            <a:pPr algn="r"/>
            <a:r>
              <a:rPr lang="en-US" sz="1200" b="1" dirty="0">
                <a:effectLst>
                  <a:glow rad="101600">
                    <a:schemeClr val="bg1">
                      <a:alpha val="60000"/>
                    </a:schemeClr>
                  </a:glow>
                </a:effectLst>
                <a:latin typeface="Arial Nova Cond" panose="020B0506020202020204" pitchFamily="34" charset="0"/>
              </a:rPr>
              <a:t>© Canadian Cardiovascular Society. 2021. All rights reserved. </a:t>
            </a:r>
          </a:p>
        </p:txBody>
      </p:sp>
    </p:spTree>
    <p:extLst>
      <p:ext uri="{BB962C8B-B14F-4D97-AF65-F5344CB8AC3E}">
        <p14:creationId xmlns:p14="http://schemas.microsoft.com/office/powerpoint/2010/main" val="1176158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281040" y="2348880"/>
            <a:ext cx="6598564" cy="1292662"/>
          </a:xfrm>
          <a:prstGeom prst="rect">
            <a:avLst/>
          </a:prstGeom>
        </p:spPr>
        <p:txBody>
          <a:bodyPr wrap="square">
            <a:spAutoFit/>
          </a:bodyPr>
          <a:lstStyle/>
          <a:p>
            <a:pPr algn="ctr" hangingPunct="1">
              <a:spcAft>
                <a:spcPts val="600"/>
              </a:spcAft>
            </a:pPr>
            <a:r>
              <a:rPr lang="en-US" sz="3200" b="1" kern="1200" dirty="0">
                <a:solidFill>
                  <a:prstClr val="white"/>
                </a:solidFill>
                <a:latin typeface="Arial Nova Cond" panose="020B0506020202020204" pitchFamily="34" charset="0"/>
                <a:ea typeface="+mn-ea"/>
                <a:cs typeface="+mn-cs"/>
              </a:rPr>
              <a:t>Dr. Kajenny Srivaratharajah</a:t>
            </a:r>
          </a:p>
          <a:p>
            <a:pPr algn="ctr" hangingPunct="1">
              <a:spcAft>
                <a:spcPts val="600"/>
              </a:spcAft>
            </a:pPr>
            <a:r>
              <a:rPr lang="en-CA" b="1" kern="1200" dirty="0">
                <a:solidFill>
                  <a:schemeClr val="tx1"/>
                </a:solidFill>
                <a:latin typeface="Arial Nova Cond" panose="020B0506020202020204" pitchFamily="34" charset="0"/>
                <a:ea typeface="Calibri" panose="020F0502020204030204" pitchFamily="34" charset="0"/>
                <a:cs typeface="Calibri" panose="020F0502020204030204" pitchFamily="34" charset="0"/>
              </a:rPr>
              <a:t> MD, MSc, FRCPC</a:t>
            </a:r>
          </a:p>
          <a:p>
            <a:pPr algn="ctr" hangingPunct="1">
              <a:spcAft>
                <a:spcPts val="600"/>
              </a:spcAft>
            </a:pPr>
            <a:r>
              <a:rPr lang="en-CA" b="1" kern="1200" dirty="0">
                <a:solidFill>
                  <a:prstClr val="white"/>
                </a:solidFill>
                <a:latin typeface="Arial Nova Cond" panose="020B0506020202020204" pitchFamily="34" charset="0"/>
                <a:ea typeface="Calibri" panose="020F0502020204030204" pitchFamily="34" charset="0"/>
                <a:cs typeface="Calibri" panose="020F0502020204030204" pitchFamily="34" charset="0"/>
              </a:rPr>
              <a:t>Hamilton, ON</a:t>
            </a:r>
          </a:p>
        </p:txBody>
      </p:sp>
      <p:sp>
        <p:nvSpPr>
          <p:cNvPr id="17" name="Rectangle 16">
            <a:extLst>
              <a:ext uri="{FF2B5EF4-FFF2-40B4-BE49-F238E27FC236}">
                <a16:creationId xmlns:a16="http://schemas.microsoft.com/office/drawing/2014/main" id="{12230E98-1801-4CA9-9EA8-E76F50EA45B8}"/>
              </a:ext>
            </a:extLst>
          </p:cNvPr>
          <p:cNvSpPr/>
          <p:nvPr/>
        </p:nvSpPr>
        <p:spPr>
          <a:xfrm>
            <a:off x="5769430" y="1108009"/>
            <a:ext cx="5667528" cy="769441"/>
          </a:xfrm>
          <a:prstGeom prst="rect">
            <a:avLst/>
          </a:prstGeom>
        </p:spPr>
        <p:txBody>
          <a:bodyPr wrap="square">
            <a:spAutoFit/>
          </a:bodyPr>
          <a:lstStyle/>
          <a:p>
            <a:pPr algn="ctr" hangingPunct="1"/>
            <a:r>
              <a:rPr lang="en-US" sz="4400" b="1" kern="1200" dirty="0">
                <a:solidFill>
                  <a:srgbClr val="FF0000"/>
                </a:solidFill>
                <a:latin typeface="Arial Nova Cond" panose="020B0506020202020204" pitchFamily="34" charset="0"/>
                <a:ea typeface="+mn-ea"/>
                <a:cs typeface="+mn-cs"/>
              </a:rPr>
              <a:t>Screening for PAD</a:t>
            </a:r>
            <a:endParaRPr lang="en-CA" sz="44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6573884" y="4437112"/>
            <a:ext cx="4850708" cy="1949169"/>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Assistant Professor</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Division of General Internal Medicine, </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Department of Medicine, McMaster University </a:t>
            </a:r>
          </a:p>
        </p:txBody>
      </p:sp>
      <p:sp>
        <p:nvSpPr>
          <p:cNvPr id="6" name="Rectangle 5">
            <a:extLst>
              <a:ext uri="{FF2B5EF4-FFF2-40B4-BE49-F238E27FC236}">
                <a16:creationId xmlns:a16="http://schemas.microsoft.com/office/drawing/2014/main" id="{933E1F27-D690-4EAD-8ABE-53917134832B}"/>
              </a:ext>
            </a:extLst>
          </p:cNvPr>
          <p:cNvSpPr/>
          <p:nvPr/>
        </p:nvSpPr>
        <p:spPr>
          <a:xfrm>
            <a:off x="767408" y="692696"/>
            <a:ext cx="4536504" cy="4896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581E33-DE46-F64A-61E8-C47337B4D1AC}"/>
              </a:ext>
            </a:extLst>
          </p:cNvPr>
          <p:cNvPicPr>
            <a:picLocks noChangeAspect="1"/>
          </p:cNvPicPr>
          <p:nvPr/>
        </p:nvPicPr>
        <p:blipFill>
          <a:blip r:embed="rId3"/>
          <a:stretch>
            <a:fillRect/>
          </a:stretch>
        </p:blipFill>
        <p:spPr>
          <a:xfrm>
            <a:off x="1355978" y="1492730"/>
            <a:ext cx="3125897" cy="3736078"/>
          </a:xfrm>
          <a:prstGeom prst="rect">
            <a:avLst/>
          </a:prstGeom>
        </p:spPr>
      </p:pic>
    </p:spTree>
    <p:extLst>
      <p:ext uri="{BB962C8B-B14F-4D97-AF65-F5344CB8AC3E}">
        <p14:creationId xmlns:p14="http://schemas.microsoft.com/office/powerpoint/2010/main" val="758748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11" name="Oval 10">
            <a:extLst>
              <a:ext uri="{FF2B5EF4-FFF2-40B4-BE49-F238E27FC236}">
                <a16:creationId xmlns:a16="http://schemas.microsoft.com/office/drawing/2014/main" id="{8E57D277-964E-4C72-B995-08DB7BA9D03D}"/>
              </a:ext>
            </a:extLst>
          </p:cNvPr>
          <p:cNvSpPr/>
          <p:nvPr/>
        </p:nvSpPr>
        <p:spPr>
          <a:xfrm>
            <a:off x="263352"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2048739"/>
            <a:ext cx="389325" cy="389325"/>
          </a:xfrm>
          <a:prstGeom prst="rect">
            <a:avLst/>
          </a:prstGeom>
        </p:spPr>
      </p:pic>
      <p:sp>
        <p:nvSpPr>
          <p:cNvPr id="16" name="Rectangle 15">
            <a:extLst>
              <a:ext uri="{FF2B5EF4-FFF2-40B4-BE49-F238E27FC236}">
                <a16:creationId xmlns:a16="http://schemas.microsoft.com/office/drawing/2014/main" id="{9B346935-5493-4B55-8684-2803D313B820}"/>
              </a:ext>
            </a:extLst>
          </p:cNvPr>
          <p:cNvSpPr/>
          <p:nvPr/>
        </p:nvSpPr>
        <p:spPr>
          <a:xfrm>
            <a:off x="1258611" y="1856723"/>
            <a:ext cx="6637589" cy="2339102"/>
          </a:xfrm>
          <a:prstGeom prst="rect">
            <a:avLst/>
          </a:prstGeom>
        </p:spPr>
        <p:txBody>
          <a:bodyPr wrap="square">
            <a:spAutoFit/>
          </a:bodyPr>
          <a:lstStyle/>
          <a:p>
            <a:pPr algn="just"/>
            <a:r>
              <a:rPr lang="en-CA" sz="2000" b="1" dirty="0">
                <a:solidFill>
                  <a:srgbClr val="FF0000"/>
                </a:solidFill>
                <a:latin typeface="Arial Nova Cond" panose="020B0506020202020204" pitchFamily="34" charset="0"/>
              </a:rPr>
              <a:t>Kajenny Srivaratharajah</a:t>
            </a:r>
          </a:p>
          <a:p>
            <a:r>
              <a:rPr lang="en-CA" b="1" dirty="0">
                <a:latin typeface="Arial Nova Cond" panose="020B0506020202020204" pitchFamily="34" charset="0"/>
              </a:rPr>
              <a:t>Consulting Fees/Honoraria: </a:t>
            </a:r>
            <a:r>
              <a:rPr lang="en-CA" dirty="0">
                <a:latin typeface="Arial Nova Cond" panose="020B0506020202020204" pitchFamily="34" charset="0"/>
              </a:rPr>
              <a:t>None</a:t>
            </a:r>
          </a:p>
          <a:p>
            <a:r>
              <a:rPr lang="en-CA" b="1" dirty="0">
                <a:latin typeface="Arial Nova Cond" panose="020B0506020202020204" pitchFamily="34" charset="0"/>
              </a:rPr>
              <a:t>Clinical Trials: </a:t>
            </a:r>
            <a:r>
              <a:rPr lang="en-CA" dirty="0">
                <a:latin typeface="Arial Nova Cond" panose="020B0506020202020204" pitchFamily="34" charset="0"/>
              </a:rPr>
              <a:t>None</a:t>
            </a:r>
          </a:p>
          <a:p>
            <a:r>
              <a:rPr lang="en-CA" b="1" dirty="0">
                <a:latin typeface="Arial Nova Cond" panose="020B0506020202020204" pitchFamily="34" charset="0"/>
              </a:rPr>
              <a:t>Grant/Research Support: </a:t>
            </a:r>
            <a:r>
              <a:rPr lang="en-CA" dirty="0">
                <a:latin typeface="Arial Nova Cond" panose="020B0506020202020204" pitchFamily="34" charset="0"/>
              </a:rPr>
              <a:t>None</a:t>
            </a:r>
          </a:p>
          <a:p>
            <a:r>
              <a:rPr lang="en-CA" b="1" dirty="0">
                <a:latin typeface="Arial Nova Cond" panose="020B0506020202020204" pitchFamily="34" charset="0"/>
              </a:rPr>
              <a:t>Advisory boards/speaker bureaus: </a:t>
            </a:r>
            <a:r>
              <a:rPr lang="en-CA" dirty="0">
                <a:latin typeface="Arial Nova Cond" panose="020B0506020202020204" pitchFamily="34" charset="0"/>
              </a:rPr>
              <a:t>CCS</a:t>
            </a:r>
            <a:endParaRPr lang="en-CA" b="1" dirty="0">
              <a:latin typeface="Arial Nova Cond" panose="020B0506020202020204" pitchFamily="34" charset="0"/>
            </a:endParaRPr>
          </a:p>
          <a:p>
            <a:endParaRPr lang="en-CA" dirty="0">
              <a:latin typeface="Arial Nova Cond" panose="020B0506020202020204" pitchFamily="34" charset="0"/>
            </a:endParaRPr>
          </a:p>
          <a:p>
            <a:endParaRPr lang="en-CA" b="1" dirty="0">
              <a:latin typeface="Arial Nova Cond" panose="020B0506020202020204" pitchFamily="34" charset="0"/>
            </a:endParaRPr>
          </a:p>
          <a:p>
            <a:endParaRPr lang="en-CA" dirty="0">
              <a:latin typeface="Arial Nova Cond" panose="020B0506020202020204" pitchFamily="34" charset="0"/>
            </a:endParaRPr>
          </a:p>
        </p:txBody>
      </p:sp>
    </p:spTree>
    <p:extLst>
      <p:ext uri="{BB962C8B-B14F-4D97-AF65-F5344CB8AC3E}">
        <p14:creationId xmlns:p14="http://schemas.microsoft.com/office/powerpoint/2010/main" val="1980232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7848872" cy="3744416"/>
          </a:xfrm>
        </p:spPr>
        <p:txBody>
          <a:bodyPr>
            <a:normAutofit lnSpcReduction="10000"/>
          </a:bodyPr>
          <a:lstStyle/>
          <a:p>
            <a:pPr marL="514350" indent="-514350">
              <a:spcAft>
                <a:spcPts val="1200"/>
              </a:spcAft>
              <a:buFont typeface="+mj-lt"/>
              <a:buAutoNum type="arabicPeriod"/>
            </a:pPr>
            <a:r>
              <a:rPr lang="en-US" dirty="0">
                <a:ea typeface="Calibri" panose="020F0502020204030204" pitchFamily="34" charset="0"/>
                <a:cs typeface="Times New Roman" panose="02020603050405020304" pitchFamily="18" charset="0"/>
              </a:rPr>
              <a:t>To review the utility of the ankle-brachial index (ABI) as a screening tool for asymptomatic PAD. </a:t>
            </a:r>
          </a:p>
          <a:p>
            <a:pPr marL="514350" indent="-514350">
              <a:spcAft>
                <a:spcPts val="1200"/>
              </a:spcAft>
              <a:buFont typeface="+mj-lt"/>
              <a:buAutoNum type="arabicPeriod"/>
            </a:pPr>
            <a:r>
              <a:rPr lang="en-US" dirty="0">
                <a:ea typeface="Calibri" panose="020F0502020204030204" pitchFamily="34" charset="0"/>
                <a:cs typeface="Times New Roman" panose="02020603050405020304" pitchFamily="18" charset="0"/>
              </a:rPr>
              <a:t>To review evidence for routine PAD screening in asymptomatic patients at high risk for clinically apparent atherosclerotic disease. </a:t>
            </a:r>
          </a:p>
          <a:p>
            <a:pPr marL="514350" indent="-514350">
              <a:spcAft>
                <a:spcPts val="1200"/>
              </a:spcAft>
              <a:buFont typeface="+mj-lt"/>
              <a:buAutoNum type="arabicPeriod"/>
            </a:pPr>
            <a:r>
              <a:rPr lang="en-US" sz="2800" dirty="0">
                <a:effectLst/>
                <a:ea typeface="Calibri" panose="020F0502020204030204" pitchFamily="34" charset="0"/>
                <a:cs typeface="Times New Roman" panose="02020603050405020304" pitchFamily="18" charset="0"/>
              </a:rPr>
              <a:t>To review the role of systematic screening for PAD in asymptomatic patients with documented vascular disease elsewhere.</a:t>
            </a:r>
          </a:p>
          <a:p>
            <a:pPr marL="514350" indent="-514350">
              <a:spcAft>
                <a:spcPts val="1200"/>
              </a:spcAft>
              <a:buFont typeface="+mj-lt"/>
              <a:buAutoNum type="arabicPeriod"/>
            </a:pPr>
            <a:endParaRPr lang="en-US" dirty="0"/>
          </a:p>
        </p:txBody>
      </p:sp>
      <p:pic>
        <p:nvPicPr>
          <p:cNvPr id="4" name="Graphic 3" descr="Checklist RTL">
            <a:extLst>
              <a:ext uri="{FF2B5EF4-FFF2-40B4-BE49-F238E27FC236}">
                <a16:creationId xmlns:a16="http://schemas.microsoft.com/office/drawing/2014/main" id="{BAEB3274-E7A2-451D-BF72-EAACC96EF3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4243596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a:xfrm>
            <a:off x="767408" y="370954"/>
            <a:ext cx="10801200" cy="975643"/>
          </a:xfrm>
        </p:spPr>
        <p:txBody>
          <a:bodyPr>
            <a:normAutofit/>
          </a:bodyPr>
          <a:lstStyle/>
          <a:p>
            <a:r>
              <a:rPr lang="en-US" dirty="0"/>
              <a:t>Population based screening strategy</a:t>
            </a:r>
            <a:endParaRPr lang="en-US" sz="4400" dirty="0"/>
          </a:p>
        </p:txBody>
      </p:sp>
      <p:sp>
        <p:nvSpPr>
          <p:cNvPr id="7" name="TextBox 6">
            <a:extLst>
              <a:ext uri="{FF2B5EF4-FFF2-40B4-BE49-F238E27FC236}">
                <a16:creationId xmlns:a16="http://schemas.microsoft.com/office/drawing/2014/main" id="{4BD20CD9-ADBA-40B5-B362-305593D02CA6}"/>
              </a:ext>
            </a:extLst>
          </p:cNvPr>
          <p:cNvSpPr txBox="1"/>
          <p:nvPr/>
        </p:nvSpPr>
        <p:spPr>
          <a:xfrm>
            <a:off x="191344" y="6453336"/>
            <a:ext cx="6624736" cy="276999"/>
          </a:xfrm>
          <a:prstGeom prst="rect">
            <a:avLst/>
          </a:prstGeom>
          <a:noFill/>
        </p:spPr>
        <p:txBody>
          <a:bodyPr wrap="square">
            <a:spAutoFit/>
          </a:bodyPr>
          <a:lstStyle/>
          <a:p>
            <a:pPr algn="l" rtl="0" fontAlgn="base"/>
            <a:r>
              <a:rPr lang="en-CA" sz="1200" b="0"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https://www.health.gov.on.ca/en/pro/programs/ohip/bulletins/redux/bul211102.aspx</a:t>
            </a:r>
            <a:r>
              <a:rPr lang="en-CA" sz="1200" b="0" i="0" dirty="0">
                <a:solidFill>
                  <a:srgbClr val="000000"/>
                </a:solidFill>
                <a:effectLst/>
                <a:latin typeface="Calibri" panose="020F0502020204030204" pitchFamily="34" charset="0"/>
              </a:rPr>
              <a:t>​</a:t>
            </a:r>
            <a:endParaRPr lang="en-CA" sz="1200" b="0" i="0" dirty="0">
              <a:solidFill>
                <a:srgbClr val="000000"/>
              </a:solidFill>
              <a:effectLst/>
              <a:latin typeface="Segoe UI" panose="020B0502040204020203" pitchFamily="34" charset="0"/>
            </a:endParaRPr>
          </a:p>
        </p:txBody>
      </p:sp>
      <p:sp>
        <p:nvSpPr>
          <p:cNvPr id="6" name="Content Placeholder 5">
            <a:extLst>
              <a:ext uri="{FF2B5EF4-FFF2-40B4-BE49-F238E27FC236}">
                <a16:creationId xmlns:a16="http://schemas.microsoft.com/office/drawing/2014/main" id="{44B3A4BB-C2A4-9720-BC8E-86DAC5D9B9FF}"/>
              </a:ext>
            </a:extLst>
          </p:cNvPr>
          <p:cNvSpPr>
            <a:spLocks noGrp="1"/>
          </p:cNvSpPr>
          <p:nvPr>
            <p:ph idx="1"/>
          </p:nvPr>
        </p:nvSpPr>
        <p:spPr/>
        <p:txBody>
          <a:bodyPr/>
          <a:lstStyle/>
          <a:p>
            <a:r>
              <a:rPr lang="en-US" dirty="0"/>
              <a:t>Screening allows early detection of disease or elevated risk of disease</a:t>
            </a:r>
          </a:p>
          <a:p>
            <a:endParaRPr lang="en-US" dirty="0"/>
          </a:p>
          <a:p>
            <a:r>
              <a:rPr lang="en-US" dirty="0"/>
              <a:t>Offers the opportunity to intervene early and reduced disease morbidity and mortality </a:t>
            </a:r>
          </a:p>
          <a:p>
            <a:endParaRPr lang="en-US" dirty="0"/>
          </a:p>
          <a:p>
            <a:r>
              <a:rPr lang="en-US" dirty="0"/>
              <a:t>Ideally need a test with high sensitivity to identify those at risk who would benefit from therapy</a:t>
            </a:r>
          </a:p>
          <a:p>
            <a:pPr marL="0" indent="0">
              <a:buNone/>
            </a:pPr>
            <a:endParaRPr lang="en-US" dirty="0"/>
          </a:p>
        </p:txBody>
      </p:sp>
    </p:spTree>
    <p:extLst>
      <p:ext uri="{BB962C8B-B14F-4D97-AF65-F5344CB8AC3E}">
        <p14:creationId xmlns:p14="http://schemas.microsoft.com/office/powerpoint/2010/main" val="3917282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screening</a:t>
            </a:r>
          </a:p>
        </p:txBody>
      </p:sp>
      <p:graphicFrame>
        <p:nvGraphicFramePr>
          <p:cNvPr id="4" name="Content Placeholder 3"/>
          <p:cNvGraphicFramePr>
            <a:graphicFrameLocks noGrp="1"/>
          </p:cNvGraphicFramePr>
          <p:nvPr>
            <p:ph idx="1"/>
          </p:nvPr>
        </p:nvGraphicFramePr>
        <p:xfrm>
          <a:off x="695325" y="1484313"/>
          <a:ext cx="10801350" cy="3754120"/>
        </p:xfrm>
        <a:graphic>
          <a:graphicData uri="http://schemas.openxmlformats.org/drawingml/2006/table">
            <a:tbl>
              <a:tblPr firstRow="1" bandRow="1">
                <a:tableStyleId>{5940675A-B579-460E-94D1-54222C63F5DA}</a:tableStyleId>
              </a:tblPr>
              <a:tblGrid>
                <a:gridCol w="10801350">
                  <a:extLst>
                    <a:ext uri="{9D8B030D-6E8A-4147-A177-3AD203B41FA5}">
                      <a16:colId xmlns:a16="http://schemas.microsoft.com/office/drawing/2014/main" val="332422413"/>
                    </a:ext>
                  </a:extLst>
                </a:gridCol>
              </a:tblGrid>
              <a:tr h="370840">
                <a:tc>
                  <a:txBody>
                    <a:bodyPr/>
                    <a:lstStyle/>
                    <a:p>
                      <a:r>
                        <a:rPr lang="en-CA" sz="1800" b="1" i="0" u="none" strike="noStrike" kern="1200" baseline="0" dirty="0">
                          <a:solidFill>
                            <a:schemeClr val="tx1"/>
                          </a:solidFill>
                          <a:latin typeface="+mn-lt"/>
                          <a:ea typeface="+mn-ea"/>
                          <a:cs typeface="+mn-cs"/>
                        </a:rPr>
                        <a:t>Wilson and </a:t>
                      </a:r>
                      <a:r>
                        <a:rPr lang="en-CA" sz="1800" b="1" i="0" u="none" strike="noStrike" kern="1200" baseline="0" dirty="0" err="1">
                          <a:solidFill>
                            <a:schemeClr val="tx1"/>
                          </a:solidFill>
                          <a:latin typeface="+mn-lt"/>
                          <a:ea typeface="+mn-ea"/>
                          <a:cs typeface="+mn-cs"/>
                        </a:rPr>
                        <a:t>Jungner’s</a:t>
                      </a:r>
                      <a:r>
                        <a:rPr lang="en-CA" sz="1800" b="1" i="0" u="none" strike="noStrike" kern="1200" baseline="0" dirty="0">
                          <a:solidFill>
                            <a:schemeClr val="tx1"/>
                          </a:solidFill>
                          <a:latin typeface="+mn-lt"/>
                          <a:ea typeface="+mn-ea"/>
                          <a:cs typeface="+mn-cs"/>
                        </a:rPr>
                        <a:t> principles of screening</a:t>
                      </a:r>
                      <a:endParaRPr lang="en-US" b="1" dirty="0"/>
                    </a:p>
                  </a:txBody>
                  <a:tcPr/>
                </a:tc>
                <a:extLst>
                  <a:ext uri="{0D108BD9-81ED-4DB2-BD59-A6C34878D82A}">
                    <a16:rowId xmlns:a16="http://schemas.microsoft.com/office/drawing/2014/main" val="2497374769"/>
                  </a:ext>
                </a:extLst>
              </a:tr>
              <a:tr h="370840">
                <a:tc>
                  <a:txBody>
                    <a:bodyPr/>
                    <a:lstStyle/>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The condition sought should be an important health problem.</a:t>
                      </a:r>
                    </a:p>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The natural history of the condition, including development from latent to declared disease, should be adequately understood.</a:t>
                      </a:r>
                    </a:p>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There should be a recognizable latent or early symptomatic stage.</a:t>
                      </a:r>
                    </a:p>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There should be a suitable test or examination.</a:t>
                      </a:r>
                    </a:p>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The test should be acceptable to the population.</a:t>
                      </a:r>
                    </a:p>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There should be an agreed policy on whom to treat as patients.</a:t>
                      </a:r>
                    </a:p>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There should be an accepted treatment for patients with </a:t>
                      </a:r>
                      <a:r>
                        <a:rPr lang="en-US" sz="1800" b="0" i="0" u="none" strike="noStrike" kern="1200" baseline="0" dirty="0">
                          <a:solidFill>
                            <a:schemeClr val="tx1"/>
                          </a:solidFill>
                          <a:latin typeface="+mn-lt"/>
                          <a:ea typeface="+mn-ea"/>
                          <a:cs typeface="+mn-cs"/>
                        </a:rPr>
                        <a:t>recognized disease.</a:t>
                      </a:r>
                    </a:p>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Facilities for diagnosis and treatment should be available.</a:t>
                      </a:r>
                    </a:p>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The cost of case-finding (including diagnosis and treatment of patients diagnosed) should be economically balanced in relation to possible expenditure on medical care as a whole.</a:t>
                      </a:r>
                    </a:p>
                    <a:p>
                      <a:pPr marL="285750" indent="-285750">
                        <a:buFont typeface="Arial" panose="020B0604020202020204" pitchFamily="34" charset="0"/>
                        <a:buChar char="•"/>
                      </a:pPr>
                      <a:r>
                        <a:rPr lang="en-CA" sz="1800" b="0" i="0" u="none" strike="noStrike" kern="1200" baseline="0" dirty="0">
                          <a:solidFill>
                            <a:schemeClr val="tx1"/>
                          </a:solidFill>
                          <a:latin typeface="+mn-lt"/>
                          <a:ea typeface="+mn-ea"/>
                          <a:cs typeface="+mn-cs"/>
                        </a:rPr>
                        <a:t>Case-finding should be a continuing process and not a “once </a:t>
                      </a:r>
                      <a:r>
                        <a:rPr lang="en-US" sz="1800" b="0" i="0" u="none" strike="noStrike" kern="1200" baseline="0" dirty="0">
                          <a:solidFill>
                            <a:schemeClr val="tx1"/>
                          </a:solidFill>
                          <a:latin typeface="+mn-lt"/>
                          <a:ea typeface="+mn-ea"/>
                          <a:cs typeface="+mn-cs"/>
                        </a:rPr>
                        <a:t>and for all” project.</a:t>
                      </a:r>
                      <a:endParaRPr lang="en-US" dirty="0"/>
                    </a:p>
                  </a:txBody>
                  <a:tcPr/>
                </a:tc>
                <a:extLst>
                  <a:ext uri="{0D108BD9-81ED-4DB2-BD59-A6C34878D82A}">
                    <a16:rowId xmlns:a16="http://schemas.microsoft.com/office/drawing/2014/main" val="3790138536"/>
                  </a:ext>
                </a:extLst>
              </a:tr>
            </a:tbl>
          </a:graphicData>
        </a:graphic>
      </p:graphicFrame>
    </p:spTree>
    <p:extLst>
      <p:ext uri="{BB962C8B-B14F-4D97-AF65-F5344CB8AC3E}">
        <p14:creationId xmlns:p14="http://schemas.microsoft.com/office/powerpoint/2010/main" val="2199874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Refined set of consolidated screening principles – CMAJ 2018</a:t>
            </a:r>
            <a:endParaRPr lang="en-US" dirty="0"/>
          </a:p>
        </p:txBody>
      </p:sp>
      <p:pic>
        <p:nvPicPr>
          <p:cNvPr id="4" name="Content Placeholder 3"/>
          <p:cNvPicPr>
            <a:picLocks noGrp="1" noChangeAspect="1"/>
          </p:cNvPicPr>
          <p:nvPr>
            <p:ph idx="1"/>
          </p:nvPr>
        </p:nvPicPr>
        <p:blipFill>
          <a:blip r:embed="rId3"/>
          <a:stretch>
            <a:fillRect/>
          </a:stretch>
        </p:blipFill>
        <p:spPr>
          <a:xfrm>
            <a:off x="695325" y="1715671"/>
            <a:ext cx="10225211" cy="4004311"/>
          </a:xfrm>
          <a:prstGeom prst="rect">
            <a:avLst/>
          </a:prstGeom>
        </p:spPr>
      </p:pic>
      <p:sp>
        <p:nvSpPr>
          <p:cNvPr id="3" name="Rectangle 2">
            <a:extLst>
              <a:ext uri="{FF2B5EF4-FFF2-40B4-BE49-F238E27FC236}">
                <a16:creationId xmlns:a16="http://schemas.microsoft.com/office/drawing/2014/main" id="{632AE3E4-5BCC-29DE-7A1A-3D00D4FEC28A}"/>
              </a:ext>
            </a:extLst>
          </p:cNvPr>
          <p:cNvSpPr/>
          <p:nvPr/>
        </p:nvSpPr>
        <p:spPr>
          <a:xfrm>
            <a:off x="3215680" y="4221088"/>
            <a:ext cx="216024" cy="72008"/>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5325" y="1715671"/>
            <a:ext cx="1800275" cy="7052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56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a:xfrm>
            <a:off x="767408" y="476672"/>
            <a:ext cx="10801200" cy="975643"/>
          </a:xfrm>
        </p:spPr>
        <p:txBody>
          <a:bodyPr>
            <a:noAutofit/>
          </a:bodyPr>
          <a:lstStyle/>
          <a:p>
            <a:r>
              <a:rPr lang="en-US" sz="3600" dirty="0"/>
              <a:t>Ankle-brachial index (ABI) as a screening tool for asymptomatic PAD</a:t>
            </a:r>
          </a:p>
        </p:txBody>
      </p:sp>
      <p:sp>
        <p:nvSpPr>
          <p:cNvPr id="7" name="TextBox 6">
            <a:extLst>
              <a:ext uri="{FF2B5EF4-FFF2-40B4-BE49-F238E27FC236}">
                <a16:creationId xmlns:a16="http://schemas.microsoft.com/office/drawing/2014/main" id="{4BD20CD9-ADBA-40B5-B362-305593D02CA6}"/>
              </a:ext>
            </a:extLst>
          </p:cNvPr>
          <p:cNvSpPr txBox="1"/>
          <p:nvPr/>
        </p:nvSpPr>
        <p:spPr>
          <a:xfrm>
            <a:off x="191344" y="6453336"/>
            <a:ext cx="6624736" cy="276999"/>
          </a:xfrm>
          <a:prstGeom prst="rect">
            <a:avLst/>
          </a:prstGeom>
          <a:noFill/>
        </p:spPr>
        <p:txBody>
          <a:bodyPr wrap="square">
            <a:spAutoFit/>
          </a:bodyPr>
          <a:lstStyle/>
          <a:p>
            <a:pPr algn="l" rtl="0" fontAlgn="base"/>
            <a:r>
              <a:rPr lang="en-CA" sz="1200" b="0"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https://www.health.gov.on.ca/en/pro/programs/ohip/bulletins/redux/bul211102.aspx</a:t>
            </a:r>
            <a:r>
              <a:rPr lang="en-CA" sz="1200" b="0" i="0" dirty="0">
                <a:solidFill>
                  <a:srgbClr val="000000"/>
                </a:solidFill>
                <a:effectLst/>
                <a:latin typeface="Calibri" panose="020F0502020204030204" pitchFamily="34" charset="0"/>
              </a:rPr>
              <a:t>​</a:t>
            </a:r>
            <a:endParaRPr lang="en-CA" sz="1200" b="0" i="0" dirty="0">
              <a:solidFill>
                <a:srgbClr val="000000"/>
              </a:solidFill>
              <a:effectLst/>
              <a:latin typeface="Segoe UI" panose="020B0502040204020203" pitchFamily="34" charset="0"/>
            </a:endParaRPr>
          </a:p>
        </p:txBody>
      </p:sp>
      <p:sp>
        <p:nvSpPr>
          <p:cNvPr id="5" name="Content Placeholder 4">
            <a:extLst>
              <a:ext uri="{FF2B5EF4-FFF2-40B4-BE49-F238E27FC236}">
                <a16:creationId xmlns:a16="http://schemas.microsoft.com/office/drawing/2014/main" id="{5289B39B-C010-9172-9A7C-140CA10DA189}"/>
              </a:ext>
            </a:extLst>
          </p:cNvPr>
          <p:cNvSpPr>
            <a:spLocks noGrp="1"/>
          </p:cNvSpPr>
          <p:nvPr>
            <p:ph idx="1"/>
          </p:nvPr>
        </p:nvSpPr>
        <p:spPr>
          <a:xfrm>
            <a:off x="767408" y="1628800"/>
            <a:ext cx="4752528" cy="4536504"/>
          </a:xfrm>
        </p:spPr>
        <p:txBody>
          <a:bodyPr>
            <a:normAutofit fontScale="92500" lnSpcReduction="20000"/>
          </a:bodyPr>
          <a:lstStyle/>
          <a:p>
            <a:pPr>
              <a:lnSpc>
                <a:spcPct val="120000"/>
              </a:lnSpc>
              <a:spcBef>
                <a:spcPts val="0"/>
              </a:spcBef>
              <a:spcAft>
                <a:spcPts val="600"/>
              </a:spcAft>
            </a:pPr>
            <a:r>
              <a:rPr lang="en-US" sz="2000" dirty="0"/>
              <a:t>The most commonly used screening tool for PAD is the ankle-brachial index (ABI)</a:t>
            </a:r>
          </a:p>
          <a:p>
            <a:pPr>
              <a:lnSpc>
                <a:spcPct val="120000"/>
              </a:lnSpc>
              <a:spcBef>
                <a:spcPts val="0"/>
              </a:spcBef>
              <a:spcAft>
                <a:spcPts val="600"/>
              </a:spcAft>
            </a:pPr>
            <a:r>
              <a:rPr lang="en-US" sz="2000" dirty="0"/>
              <a:t>ABI has high specificity for detecting PAD but low sensitivity (95% CI for </a:t>
            </a:r>
            <a:r>
              <a:rPr lang="en-US" sz="2000" dirty="0" err="1"/>
              <a:t>sens</a:t>
            </a:r>
            <a:r>
              <a:rPr lang="en-US" sz="2000" dirty="0"/>
              <a:t> ~10-30% and for spec ~96-100%; </a:t>
            </a:r>
            <a:r>
              <a:rPr lang="en-US" sz="2000" dirty="0" err="1"/>
              <a:t>Guirguis</a:t>
            </a:r>
            <a:r>
              <a:rPr lang="en-US" sz="2000" dirty="0"/>
              <a:t>-Blake et al, 2018).</a:t>
            </a:r>
          </a:p>
          <a:p>
            <a:pPr>
              <a:lnSpc>
                <a:spcPct val="120000"/>
              </a:lnSpc>
              <a:spcBef>
                <a:spcPts val="0"/>
              </a:spcBef>
              <a:spcAft>
                <a:spcPts val="600"/>
              </a:spcAft>
            </a:pPr>
            <a:r>
              <a:rPr lang="en-US" sz="2000" dirty="0"/>
              <a:t>US Preventative Services Task Force (USPSTF) [updated evidence report and systematic review, 2018] -</a:t>
            </a:r>
            <a:r>
              <a:rPr lang="en-CA" sz="2000" dirty="0"/>
              <a:t> no direct evidence and limited indirect evidence on the benefits of PAD screening with the ABI in unselected or asymptomatic populations; available studies suggest low sensitivity and lack of beneficial effect on health outcomes</a:t>
            </a:r>
            <a:endParaRPr lang="en-US" sz="2000" dirty="0"/>
          </a:p>
        </p:txBody>
      </p:sp>
      <p:pic>
        <p:nvPicPr>
          <p:cNvPr id="8" name="Picture 7"/>
          <p:cNvPicPr>
            <a:picLocks noChangeAspect="1"/>
          </p:cNvPicPr>
          <p:nvPr/>
        </p:nvPicPr>
        <p:blipFill>
          <a:blip r:embed="rId4"/>
          <a:stretch>
            <a:fillRect/>
          </a:stretch>
        </p:blipFill>
        <p:spPr>
          <a:xfrm>
            <a:off x="5591944" y="1628800"/>
            <a:ext cx="6493648" cy="3564152"/>
          </a:xfrm>
          <a:prstGeom prst="rect">
            <a:avLst/>
          </a:prstGeom>
        </p:spPr>
      </p:pic>
    </p:spTree>
    <p:extLst>
      <p:ext uri="{BB962C8B-B14F-4D97-AF65-F5344CB8AC3E}">
        <p14:creationId xmlns:p14="http://schemas.microsoft.com/office/powerpoint/2010/main" val="4107395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51" y="404664"/>
            <a:ext cx="11521280" cy="975643"/>
          </a:xfrm>
        </p:spPr>
        <p:txBody>
          <a:bodyPr>
            <a:normAutofit fontScale="90000"/>
          </a:bodyPr>
          <a:lstStyle/>
          <a:p>
            <a:r>
              <a:rPr lang="en-US" dirty="0"/>
              <a:t>Sensitivity and Specificity of ABI in Screening for asymptomatic PAD</a:t>
            </a:r>
          </a:p>
        </p:txBody>
      </p:sp>
      <p:graphicFrame>
        <p:nvGraphicFramePr>
          <p:cNvPr id="6" name="Content Placeholder 5"/>
          <p:cNvGraphicFramePr>
            <a:graphicFrameLocks noGrp="1"/>
          </p:cNvGraphicFramePr>
          <p:nvPr>
            <p:ph idx="1"/>
          </p:nvPr>
        </p:nvGraphicFramePr>
        <p:xfrm>
          <a:off x="695325" y="1484313"/>
          <a:ext cx="10801350" cy="4692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6886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Refined set of consolidated screening principles - CMAJ 2018</a:t>
            </a:r>
            <a:endParaRPr lang="en-US" dirty="0"/>
          </a:p>
        </p:txBody>
      </p:sp>
      <p:pic>
        <p:nvPicPr>
          <p:cNvPr id="4" name="Content Placeholder 3"/>
          <p:cNvPicPr>
            <a:picLocks noGrp="1" noChangeAspect="1"/>
          </p:cNvPicPr>
          <p:nvPr>
            <p:ph idx="1"/>
          </p:nvPr>
        </p:nvPicPr>
        <p:blipFill>
          <a:blip r:embed="rId2"/>
          <a:stretch>
            <a:fillRect/>
          </a:stretch>
        </p:blipFill>
        <p:spPr>
          <a:xfrm>
            <a:off x="1631504" y="1556792"/>
            <a:ext cx="8568952" cy="4736361"/>
          </a:xfrm>
          <a:prstGeom prst="rect">
            <a:avLst/>
          </a:prstGeom>
        </p:spPr>
      </p:pic>
      <p:sp>
        <p:nvSpPr>
          <p:cNvPr id="3" name="Rectangle 2"/>
          <p:cNvSpPr/>
          <p:nvPr/>
        </p:nvSpPr>
        <p:spPr>
          <a:xfrm>
            <a:off x="1631504" y="1556792"/>
            <a:ext cx="151216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6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a:xfrm>
            <a:off x="767408" y="476672"/>
            <a:ext cx="10801200" cy="975643"/>
          </a:xfrm>
        </p:spPr>
        <p:txBody>
          <a:bodyPr>
            <a:noAutofit/>
          </a:bodyPr>
          <a:lstStyle/>
          <a:p>
            <a:r>
              <a:rPr lang="en-US" sz="3600" dirty="0"/>
              <a:t>Population based screening for PAD in asymptomatic patients at elevated risk</a:t>
            </a:r>
          </a:p>
        </p:txBody>
      </p:sp>
      <p:sp>
        <p:nvSpPr>
          <p:cNvPr id="7" name="TextBox 6">
            <a:extLst>
              <a:ext uri="{FF2B5EF4-FFF2-40B4-BE49-F238E27FC236}">
                <a16:creationId xmlns:a16="http://schemas.microsoft.com/office/drawing/2014/main" id="{4BD20CD9-ADBA-40B5-B362-305593D02CA6}"/>
              </a:ext>
            </a:extLst>
          </p:cNvPr>
          <p:cNvSpPr txBox="1"/>
          <p:nvPr/>
        </p:nvSpPr>
        <p:spPr>
          <a:xfrm>
            <a:off x="191344" y="6453336"/>
            <a:ext cx="6624736" cy="276999"/>
          </a:xfrm>
          <a:prstGeom prst="rect">
            <a:avLst/>
          </a:prstGeom>
          <a:noFill/>
        </p:spPr>
        <p:txBody>
          <a:bodyPr wrap="square">
            <a:spAutoFit/>
          </a:bodyPr>
          <a:lstStyle/>
          <a:p>
            <a:pPr algn="l" rtl="0" fontAlgn="base"/>
            <a:r>
              <a:rPr lang="en-CA" sz="1200" b="0"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https://www.health.gov.on.ca/en/pro/programs/ohip/bulletins/redux/bul211102.aspx</a:t>
            </a:r>
            <a:r>
              <a:rPr lang="en-CA" sz="1200" b="0" i="0" dirty="0">
                <a:solidFill>
                  <a:srgbClr val="000000"/>
                </a:solidFill>
                <a:effectLst/>
                <a:latin typeface="Calibri" panose="020F0502020204030204" pitchFamily="34" charset="0"/>
              </a:rPr>
              <a:t>​</a:t>
            </a:r>
            <a:endParaRPr lang="en-CA" sz="1200" b="0" i="0" dirty="0">
              <a:solidFill>
                <a:srgbClr val="000000"/>
              </a:solidFill>
              <a:effectLst/>
              <a:latin typeface="Segoe UI" panose="020B0502040204020203" pitchFamily="34" charset="0"/>
            </a:endParaRPr>
          </a:p>
        </p:txBody>
      </p:sp>
      <p:sp>
        <p:nvSpPr>
          <p:cNvPr id="5" name="Content Placeholder 4">
            <a:extLst>
              <a:ext uri="{FF2B5EF4-FFF2-40B4-BE49-F238E27FC236}">
                <a16:creationId xmlns:a16="http://schemas.microsoft.com/office/drawing/2014/main" id="{B9DBFEC3-0D21-D396-583D-154E3C7E6D6D}"/>
              </a:ext>
            </a:extLst>
          </p:cNvPr>
          <p:cNvSpPr>
            <a:spLocks noGrp="1"/>
          </p:cNvSpPr>
          <p:nvPr>
            <p:ph idx="1"/>
          </p:nvPr>
        </p:nvSpPr>
        <p:spPr>
          <a:xfrm>
            <a:off x="695400" y="1773775"/>
            <a:ext cx="4464496" cy="4692179"/>
          </a:xfrm>
        </p:spPr>
        <p:txBody>
          <a:bodyPr>
            <a:normAutofit fontScale="70000" lnSpcReduction="20000"/>
          </a:bodyPr>
          <a:lstStyle/>
          <a:p>
            <a:r>
              <a:rPr lang="en-CA" dirty="0"/>
              <a:t>No current recommendations for intervention on asymptomatic disease due to no demonstrated benefit</a:t>
            </a:r>
          </a:p>
          <a:p>
            <a:pPr lvl="1">
              <a:buFont typeface="Wingdings" panose="05000000000000000000" pitchFamily="2" charset="2"/>
              <a:buChar char="Ø"/>
            </a:pPr>
            <a:r>
              <a:rPr lang="en-CA" dirty="0"/>
              <a:t>The Society for Vascular Surgery and the Canadian Society for Vascular Surgery recommend against invasive treatments for asymptomatic PAD (percutaneous or surgery), regardless of ABI or other test results that indicate PAD</a:t>
            </a:r>
          </a:p>
          <a:p>
            <a:pPr lvl="1">
              <a:buFont typeface="Wingdings" panose="05000000000000000000" pitchFamily="2" charset="2"/>
              <a:buChar char="Ø"/>
            </a:pPr>
            <a:r>
              <a:rPr lang="en-CA" dirty="0"/>
              <a:t>A recent systematic review including studies of asymptomatic patients demonstrated no benefit in major adverse CV events (MACE) or quality of life measures with intervention</a:t>
            </a:r>
          </a:p>
          <a:p>
            <a:pPr lvl="1">
              <a:buFont typeface="Wingdings" panose="05000000000000000000" pitchFamily="2" charset="2"/>
              <a:buChar char="Ø"/>
            </a:pPr>
            <a:endParaRPr lang="en-CA" dirty="0"/>
          </a:p>
          <a:p>
            <a:r>
              <a:rPr lang="en-CA" dirty="0"/>
              <a:t>A meta-analysis commissioned by the Society for Vascular Surgery did not show evidence of either cost-effectiveness or any clear reduction in morbidity or mortality for ABI screening of asymptomatic patients</a:t>
            </a:r>
            <a:endParaRPr lang="en-US" dirty="0"/>
          </a:p>
        </p:txBody>
      </p:sp>
      <p:pic>
        <p:nvPicPr>
          <p:cNvPr id="4" name="Picture 3"/>
          <p:cNvPicPr>
            <a:picLocks noChangeAspect="1"/>
          </p:cNvPicPr>
          <p:nvPr/>
        </p:nvPicPr>
        <p:blipFill>
          <a:blip r:embed="rId4"/>
          <a:stretch>
            <a:fillRect/>
          </a:stretch>
        </p:blipFill>
        <p:spPr>
          <a:xfrm>
            <a:off x="5375920" y="1334960"/>
            <a:ext cx="6816847" cy="4361287"/>
          </a:xfrm>
          <a:prstGeom prst="rect">
            <a:avLst/>
          </a:prstGeom>
        </p:spPr>
      </p:pic>
      <p:sp>
        <p:nvSpPr>
          <p:cNvPr id="6" name="Right Arrow 5"/>
          <p:cNvSpPr/>
          <p:nvPr/>
        </p:nvSpPr>
        <p:spPr>
          <a:xfrm>
            <a:off x="4943872" y="3723123"/>
            <a:ext cx="432048" cy="33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231904" y="5657671"/>
            <a:ext cx="5544616" cy="646331"/>
          </a:xfrm>
          <a:prstGeom prst="rect">
            <a:avLst/>
          </a:prstGeom>
        </p:spPr>
        <p:txBody>
          <a:bodyPr wrap="square">
            <a:spAutoFit/>
          </a:bodyPr>
          <a:lstStyle/>
          <a:p>
            <a:r>
              <a:rPr lang="en-US" sz="1200" dirty="0">
                <a:latin typeface="Arial Nova Cond" panose="020B0506020202020204"/>
              </a:rPr>
              <a:t>Collet JP et al. Systematic detection of </a:t>
            </a:r>
            <a:r>
              <a:rPr lang="en-US" sz="1200" dirty="0" err="1">
                <a:latin typeface="Arial Nova Cond" panose="020B0506020202020204"/>
              </a:rPr>
              <a:t>polyvascular</a:t>
            </a:r>
            <a:r>
              <a:rPr lang="en-US" sz="1200" dirty="0">
                <a:latin typeface="Arial Nova Cond" panose="020B0506020202020204"/>
              </a:rPr>
              <a:t> disease combined with aggressive secondary prevention in patients presenting with severe coronary artery disease: The randomized AMERICA Study. </a:t>
            </a:r>
            <a:r>
              <a:rPr lang="en-US" sz="1200" dirty="0" err="1">
                <a:latin typeface="Arial Nova Cond" panose="020B0506020202020204"/>
              </a:rPr>
              <a:t>Int</a:t>
            </a:r>
            <a:r>
              <a:rPr lang="en-US" sz="1200" dirty="0">
                <a:latin typeface="Arial Nova Cond" panose="020B0506020202020204"/>
              </a:rPr>
              <a:t> J </a:t>
            </a:r>
            <a:r>
              <a:rPr lang="en-US" sz="1200" dirty="0" err="1">
                <a:latin typeface="Arial Nova Cond" panose="020B0506020202020204"/>
              </a:rPr>
              <a:t>Cardiol</a:t>
            </a:r>
            <a:r>
              <a:rPr lang="en-US" sz="1200" dirty="0">
                <a:latin typeface="Arial Nova Cond" panose="020B0506020202020204"/>
              </a:rPr>
              <a:t>. 2018</a:t>
            </a:r>
          </a:p>
        </p:txBody>
      </p:sp>
    </p:spTree>
    <p:extLst>
      <p:ext uri="{BB962C8B-B14F-4D97-AF65-F5344CB8AC3E}">
        <p14:creationId xmlns:p14="http://schemas.microsoft.com/office/powerpoint/2010/main" val="289510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DD082-DA11-45AA-AE20-EE05764479AB}"/>
              </a:ext>
            </a:extLst>
          </p:cNvPr>
          <p:cNvSpPr>
            <a:spLocks noGrp="1"/>
          </p:cNvSpPr>
          <p:nvPr>
            <p:ph idx="1"/>
          </p:nvPr>
        </p:nvSpPr>
        <p:spPr>
          <a:xfrm>
            <a:off x="695400" y="1484784"/>
            <a:ext cx="10801200" cy="4692179"/>
          </a:xfrm>
        </p:spPr>
        <p:txBody>
          <a:bodyPr/>
          <a:lstStyle/>
          <a:p>
            <a:pPr marL="0" indent="0" algn="ctr" fontAlgn="base">
              <a:buNone/>
            </a:pPr>
            <a:r>
              <a:rPr lang="en-CA" sz="2800" i="1" dirty="0"/>
              <a:t>We extend our respect to all First Nations, Inuit and Métis peoples for their valuable past and present contributions to this land we call Canada.</a:t>
            </a:r>
          </a:p>
          <a:p>
            <a:pPr marL="0" indent="0" algn="ctr" fontAlgn="base">
              <a:buNone/>
            </a:pPr>
            <a:endParaRPr lang="en-CA" sz="2800" dirty="0"/>
          </a:p>
          <a:p>
            <a:pPr marL="0" indent="0" algn="ctr" fontAlgn="base">
              <a:buNone/>
            </a:pPr>
            <a:r>
              <a:rPr lang="en-CA" sz="2800" i="1" dirty="0"/>
              <a:t>We acknowledge the Indigenous Peoples of all the lands that we are each on today, and reaffirm our commitment and responsibility as individuals, to improving relationships between nations and to collaborating in a spirit of reconciliation.</a:t>
            </a:r>
            <a:endParaRPr lang="en-CA" sz="2800" dirty="0"/>
          </a:p>
          <a:p>
            <a:endParaRPr lang="en-US" dirty="0"/>
          </a:p>
        </p:txBody>
      </p:sp>
      <p:sp>
        <p:nvSpPr>
          <p:cNvPr id="4" name="Rectangle 3">
            <a:extLst>
              <a:ext uri="{FF2B5EF4-FFF2-40B4-BE49-F238E27FC236}">
                <a16:creationId xmlns:a16="http://schemas.microsoft.com/office/drawing/2014/main" id="{438AE3D1-B133-4B93-A2A2-D05382A5C52D}"/>
              </a:ext>
            </a:extLst>
          </p:cNvPr>
          <p:cNvSpPr/>
          <p:nvPr/>
        </p:nvSpPr>
        <p:spPr>
          <a:xfrm>
            <a:off x="0" y="6292676"/>
            <a:ext cx="12192000" cy="56532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98022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a:xfrm>
            <a:off x="767408" y="476672"/>
            <a:ext cx="10801200" cy="975643"/>
          </a:xfrm>
        </p:spPr>
        <p:txBody>
          <a:bodyPr>
            <a:noAutofit/>
          </a:bodyPr>
          <a:lstStyle/>
          <a:p>
            <a:r>
              <a:rPr lang="en-US" sz="3600" dirty="0"/>
              <a:t>Global CV outcomes in screening asymptomatic PAD patients with </a:t>
            </a:r>
            <a:r>
              <a:rPr lang="en-US" sz="3600" dirty="0" err="1"/>
              <a:t>Polyvascular</a:t>
            </a:r>
            <a:r>
              <a:rPr lang="en-US" sz="3600" dirty="0"/>
              <a:t> Disease</a:t>
            </a:r>
          </a:p>
        </p:txBody>
      </p:sp>
      <p:sp>
        <p:nvSpPr>
          <p:cNvPr id="7" name="TextBox 6">
            <a:extLst>
              <a:ext uri="{FF2B5EF4-FFF2-40B4-BE49-F238E27FC236}">
                <a16:creationId xmlns:a16="http://schemas.microsoft.com/office/drawing/2014/main" id="{4BD20CD9-ADBA-40B5-B362-305593D02CA6}"/>
              </a:ext>
            </a:extLst>
          </p:cNvPr>
          <p:cNvSpPr txBox="1"/>
          <p:nvPr/>
        </p:nvSpPr>
        <p:spPr>
          <a:xfrm>
            <a:off x="191344" y="6453336"/>
            <a:ext cx="6624736" cy="276999"/>
          </a:xfrm>
          <a:prstGeom prst="rect">
            <a:avLst/>
          </a:prstGeom>
          <a:noFill/>
        </p:spPr>
        <p:txBody>
          <a:bodyPr wrap="square">
            <a:spAutoFit/>
          </a:bodyPr>
          <a:lstStyle/>
          <a:p>
            <a:pPr algn="l" rtl="0" fontAlgn="base"/>
            <a:r>
              <a:rPr lang="en-CA" sz="1200" b="0" i="0" u="sng"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https://www.health.gov.on.ca/en/pro/programs/ohip/bulletins/redux/bul211102.aspx</a:t>
            </a:r>
            <a:r>
              <a:rPr lang="en-CA" sz="1200" b="0" i="0" dirty="0">
                <a:solidFill>
                  <a:srgbClr val="000000"/>
                </a:solidFill>
                <a:effectLst/>
                <a:latin typeface="Calibri" panose="020F0502020204030204" pitchFamily="34" charset="0"/>
              </a:rPr>
              <a:t>​</a:t>
            </a:r>
            <a:endParaRPr lang="en-CA" sz="1200" b="0" i="0" dirty="0">
              <a:solidFill>
                <a:srgbClr val="000000"/>
              </a:solidFill>
              <a:effectLst/>
              <a:latin typeface="Segoe UI" panose="020B0502040204020203" pitchFamily="34" charset="0"/>
            </a:endParaRPr>
          </a:p>
        </p:txBody>
      </p:sp>
      <p:sp>
        <p:nvSpPr>
          <p:cNvPr id="5" name="Content Placeholder 4">
            <a:extLst>
              <a:ext uri="{FF2B5EF4-FFF2-40B4-BE49-F238E27FC236}">
                <a16:creationId xmlns:a16="http://schemas.microsoft.com/office/drawing/2014/main" id="{BD54DA21-247E-CA5E-DF05-F0A7A212F1C7}"/>
              </a:ext>
            </a:extLst>
          </p:cNvPr>
          <p:cNvSpPr>
            <a:spLocks noGrp="1"/>
          </p:cNvSpPr>
          <p:nvPr>
            <p:ph idx="1"/>
          </p:nvPr>
        </p:nvSpPr>
        <p:spPr>
          <a:xfrm>
            <a:off x="709290" y="1761784"/>
            <a:ext cx="4306590" cy="4331512"/>
          </a:xfrm>
        </p:spPr>
        <p:txBody>
          <a:bodyPr>
            <a:normAutofit fontScale="85000" lnSpcReduction="10000"/>
          </a:bodyPr>
          <a:lstStyle/>
          <a:p>
            <a:r>
              <a:rPr lang="en-US" sz="2400" dirty="0"/>
              <a:t>Screening for PAD in asymptomatic patients with </a:t>
            </a:r>
            <a:r>
              <a:rPr lang="en-US" sz="2400" dirty="0" err="1"/>
              <a:t>polyvasular</a:t>
            </a:r>
            <a:r>
              <a:rPr lang="en-US" sz="2400" dirty="0"/>
              <a:t> disease has not been shown to be effective in lowering rates of CV events or major adverse limb events (MALE)</a:t>
            </a:r>
          </a:p>
          <a:p>
            <a:r>
              <a:rPr lang="en-US" sz="2400" dirty="0"/>
              <a:t>Risk factor management and pharmacotherapy strategies are not vastly different in managing atherosclerotic disease in single versus multiple vascular territories. </a:t>
            </a:r>
          </a:p>
          <a:p>
            <a:r>
              <a:rPr lang="en-US" sz="2400" dirty="0"/>
              <a:t>An abnormal ABI is prognostic, regardless of symptoms; however, does not detect </a:t>
            </a:r>
            <a:r>
              <a:rPr lang="en-CA" sz="2400" dirty="0"/>
              <a:t>preclinical disease and therefore, may not assist in global CV risk assessment in a primary prevention setting.</a:t>
            </a:r>
            <a:endParaRPr lang="en-US" sz="2400" dirty="0"/>
          </a:p>
        </p:txBody>
      </p:sp>
      <p:pic>
        <p:nvPicPr>
          <p:cNvPr id="4" name="Picture 3"/>
          <p:cNvPicPr>
            <a:picLocks noChangeAspect="1"/>
          </p:cNvPicPr>
          <p:nvPr/>
        </p:nvPicPr>
        <p:blipFill>
          <a:blip r:embed="rId4"/>
          <a:stretch>
            <a:fillRect/>
          </a:stretch>
        </p:blipFill>
        <p:spPr>
          <a:xfrm>
            <a:off x="4961012" y="1761784"/>
            <a:ext cx="7113163" cy="3425716"/>
          </a:xfrm>
          <a:prstGeom prst="rect">
            <a:avLst/>
          </a:prstGeom>
        </p:spPr>
      </p:pic>
      <p:sp>
        <p:nvSpPr>
          <p:cNvPr id="6" name="Right Arrow 5"/>
          <p:cNvSpPr/>
          <p:nvPr/>
        </p:nvSpPr>
        <p:spPr>
          <a:xfrm>
            <a:off x="5087888" y="4653136"/>
            <a:ext cx="432048" cy="3228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12025" y="5187500"/>
            <a:ext cx="5256584" cy="523220"/>
          </a:xfrm>
          <a:prstGeom prst="rect">
            <a:avLst/>
          </a:prstGeom>
        </p:spPr>
        <p:txBody>
          <a:bodyPr wrap="square">
            <a:spAutoFit/>
          </a:bodyPr>
          <a:lstStyle/>
          <a:p>
            <a:r>
              <a:rPr lang="en-US" sz="1400" dirty="0" err="1">
                <a:latin typeface="Arial Nova Cond" panose="020B0506020202020204"/>
              </a:rPr>
              <a:t>Alahdab</a:t>
            </a:r>
            <a:r>
              <a:rPr lang="en-US" sz="1400" dirty="0">
                <a:latin typeface="Arial Nova Cond" panose="020B0506020202020204"/>
              </a:rPr>
              <a:t> et al., “A Systematic Review for the Screening for Peripheral Arterial Disease in Asymptomatic Patients.”</a:t>
            </a:r>
          </a:p>
        </p:txBody>
      </p:sp>
    </p:spTree>
    <p:extLst>
      <p:ext uri="{BB962C8B-B14F-4D97-AF65-F5344CB8AC3E}">
        <p14:creationId xmlns:p14="http://schemas.microsoft.com/office/powerpoint/2010/main" val="2502789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normAutofit/>
          </a:bodyPr>
          <a:lstStyle/>
          <a:p>
            <a:r>
              <a:rPr lang="en-US" dirty="0"/>
              <a:t>RECOMMENDATION:</a:t>
            </a:r>
          </a:p>
        </p:txBody>
      </p:sp>
      <p:sp>
        <p:nvSpPr>
          <p:cNvPr id="5" name="Content Placeholder 4">
            <a:extLst>
              <a:ext uri="{FF2B5EF4-FFF2-40B4-BE49-F238E27FC236}">
                <a16:creationId xmlns:a16="http://schemas.microsoft.com/office/drawing/2014/main" id="{10DFB57B-F9E3-08E3-624A-5CAC484FCB43}"/>
              </a:ext>
            </a:extLst>
          </p:cNvPr>
          <p:cNvSpPr>
            <a:spLocks noGrp="1"/>
          </p:cNvSpPr>
          <p:nvPr>
            <p:ph idx="1"/>
          </p:nvPr>
        </p:nvSpPr>
        <p:spPr/>
        <p:txBody>
          <a:bodyPr>
            <a:normAutofit lnSpcReduction="10000"/>
          </a:bodyPr>
          <a:lstStyle/>
          <a:p>
            <a:pPr marL="0" indent="0">
              <a:lnSpc>
                <a:spcPct val="100000"/>
              </a:lnSpc>
              <a:buNone/>
            </a:pPr>
            <a:r>
              <a:rPr lang="en-CA" b="1" dirty="0"/>
              <a:t>We recommend against implementing a broad, population-based screening strategy for PAD, in patients without signs or symptoms of claudication (Strong Recommendation; High-Quality Evidence).</a:t>
            </a:r>
            <a:endParaRPr lang="en-US" b="1" dirty="0"/>
          </a:p>
          <a:p>
            <a:pPr marL="0" indent="0">
              <a:buNone/>
            </a:pPr>
            <a:endParaRPr lang="en-US" dirty="0"/>
          </a:p>
          <a:p>
            <a:pPr marL="0" indent="0">
              <a:buNone/>
            </a:pPr>
            <a:r>
              <a:rPr lang="en-US" dirty="0"/>
              <a:t>Values and preferences:</a:t>
            </a:r>
          </a:p>
          <a:p>
            <a:pPr marL="0" indent="0">
              <a:lnSpc>
                <a:spcPct val="100000"/>
              </a:lnSpc>
              <a:buNone/>
            </a:pPr>
            <a:r>
              <a:rPr lang="en-CA" dirty="0"/>
              <a:t>In contrast to general population screening, individual patients with high-risk features such as smoking and diabetes, might benefit from identification of PAD and more aggressive medical management. However, patients do not benefit from revascularization with asymptomatic PAD. Patients’ interest in their future vascular risk should be considered when determining if ABI testing will be undertaken.</a:t>
            </a:r>
            <a:endParaRPr lang="en-US" dirty="0"/>
          </a:p>
        </p:txBody>
      </p:sp>
    </p:spTree>
    <p:extLst>
      <p:ext uri="{BB962C8B-B14F-4D97-AF65-F5344CB8AC3E}">
        <p14:creationId xmlns:p14="http://schemas.microsoft.com/office/powerpoint/2010/main" val="1654646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normAutofit/>
          </a:bodyPr>
          <a:lstStyle/>
          <a:p>
            <a:r>
              <a:rPr lang="en-US" dirty="0"/>
              <a:t>RECOMMENDATION:</a:t>
            </a:r>
          </a:p>
        </p:txBody>
      </p:sp>
      <p:sp>
        <p:nvSpPr>
          <p:cNvPr id="5" name="Content Placeholder 4">
            <a:extLst>
              <a:ext uri="{FF2B5EF4-FFF2-40B4-BE49-F238E27FC236}">
                <a16:creationId xmlns:a16="http://schemas.microsoft.com/office/drawing/2014/main" id="{10DFB57B-F9E3-08E3-624A-5CAC484FCB43}"/>
              </a:ext>
            </a:extLst>
          </p:cNvPr>
          <p:cNvSpPr>
            <a:spLocks noGrp="1"/>
          </p:cNvSpPr>
          <p:nvPr>
            <p:ph idx="1"/>
          </p:nvPr>
        </p:nvSpPr>
        <p:spPr>
          <a:xfrm>
            <a:off x="695400" y="1484784"/>
            <a:ext cx="10801200" cy="4824536"/>
          </a:xfrm>
        </p:spPr>
        <p:txBody>
          <a:bodyPr>
            <a:noAutofit/>
          </a:bodyPr>
          <a:lstStyle/>
          <a:p>
            <a:pPr marL="0" indent="0">
              <a:lnSpc>
                <a:spcPct val="80000"/>
              </a:lnSpc>
              <a:buNone/>
            </a:pPr>
            <a:r>
              <a:rPr lang="en-CA" b="1" dirty="0"/>
              <a:t>We suggest against routine PAD testing for inferring global CV risk, in patients without symptoms of PAD, who have clinically symptomatic atherosclerosis in another vascular territory (Weak Recommendation; Moderate-Quality Evidence).</a:t>
            </a:r>
            <a:endParaRPr lang="en-US" dirty="0"/>
          </a:p>
          <a:p>
            <a:pPr marL="0" indent="0">
              <a:lnSpc>
                <a:spcPct val="80000"/>
              </a:lnSpc>
              <a:spcBef>
                <a:spcPts val="0"/>
              </a:spcBef>
              <a:buNone/>
            </a:pPr>
            <a:endParaRPr lang="en-US" sz="1800" dirty="0"/>
          </a:p>
          <a:p>
            <a:pPr marL="0" indent="0">
              <a:lnSpc>
                <a:spcPct val="80000"/>
              </a:lnSpc>
              <a:buNone/>
            </a:pPr>
            <a:r>
              <a:rPr lang="en-US" dirty="0"/>
              <a:t>Values and preferences:</a:t>
            </a:r>
          </a:p>
          <a:p>
            <a:pPr marL="0" indent="0">
              <a:lnSpc>
                <a:spcPct val="80000"/>
              </a:lnSpc>
              <a:buNone/>
            </a:pPr>
            <a:r>
              <a:rPr lang="en-CA" dirty="0"/>
              <a:t>For patients with </a:t>
            </a:r>
            <a:r>
              <a:rPr lang="en-CA" dirty="0" err="1"/>
              <a:t>polyvascular</a:t>
            </a:r>
            <a:r>
              <a:rPr lang="en-CA" dirty="0"/>
              <a:t> disease, strong evidence for routine screening of other vascular territories is lacking. There is lack of consensus on how this screening would differentiate treatment. We could not recommend this practice. However, the committee recognizes that in select patients, identifying a second vascular bed might change management and assist in overcoming financial barriers for certain pharmaceuticals.</a:t>
            </a:r>
            <a:endParaRPr lang="en-US" dirty="0"/>
          </a:p>
        </p:txBody>
      </p:sp>
    </p:spTree>
    <p:extLst>
      <p:ext uri="{BB962C8B-B14F-4D97-AF65-F5344CB8AC3E}">
        <p14:creationId xmlns:p14="http://schemas.microsoft.com/office/powerpoint/2010/main" val="1775883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D2ACB2A-6625-42C5-8DC3-86842DE022BF}"/>
              </a:ext>
            </a:extLst>
          </p:cNvPr>
          <p:cNvSpPr/>
          <p:nvPr/>
        </p:nvSpPr>
        <p:spPr>
          <a:xfrm>
            <a:off x="5507570" y="2641848"/>
            <a:ext cx="6598564" cy="1292662"/>
          </a:xfrm>
          <a:prstGeom prst="rect">
            <a:avLst/>
          </a:prstGeom>
        </p:spPr>
        <p:txBody>
          <a:bodyPr wrap="square">
            <a:spAutoFit/>
          </a:bodyPr>
          <a:lstStyle/>
          <a:p>
            <a:pPr algn="ctr" hangingPunct="1">
              <a:spcAft>
                <a:spcPts val="600"/>
              </a:spcAft>
            </a:pPr>
            <a:r>
              <a:rPr lang="en-US" sz="3200" b="1" kern="1200" dirty="0">
                <a:solidFill>
                  <a:prstClr val="white"/>
                </a:solidFill>
                <a:latin typeface="Arial Nova Cond" panose="020B0506020202020204" pitchFamily="34" charset="0"/>
                <a:ea typeface="+mn-ea"/>
                <a:cs typeface="+mn-cs"/>
              </a:rPr>
              <a:t>Dr. Beth L. Abramson</a:t>
            </a:r>
          </a:p>
          <a:p>
            <a:pPr algn="ctr" hangingPunct="1">
              <a:spcAft>
                <a:spcPts val="600"/>
              </a:spcAft>
            </a:pPr>
            <a:r>
              <a:rPr lang="en-CA" b="1" kern="1200" dirty="0">
                <a:solidFill>
                  <a:schemeClr val="tx1"/>
                </a:solidFill>
                <a:latin typeface="Arial Nova Cond" panose="020B0506020202020204" pitchFamily="34" charset="0"/>
                <a:ea typeface="Calibri" panose="020F0502020204030204" pitchFamily="34" charset="0"/>
                <a:cs typeface="Calibri" panose="020F0502020204030204" pitchFamily="34" charset="0"/>
              </a:rPr>
              <a:t>MD MSc FRCP FACC</a:t>
            </a:r>
          </a:p>
          <a:p>
            <a:pPr algn="ctr" hangingPunct="1">
              <a:spcAft>
                <a:spcPts val="600"/>
              </a:spcAft>
            </a:pPr>
            <a:r>
              <a:rPr lang="en-US" b="1" kern="1200" dirty="0">
                <a:solidFill>
                  <a:prstClr val="white"/>
                </a:solidFill>
                <a:latin typeface="Arial Nova Cond" panose="020B0506020202020204" pitchFamily="34" charset="0"/>
                <a:ea typeface="+mn-ea"/>
                <a:cs typeface="+mn-cs"/>
              </a:rPr>
              <a:t>Toronto, ON</a:t>
            </a:r>
            <a:endParaRPr lang="en-CA" b="1" kern="1200" dirty="0">
              <a:solidFill>
                <a:schemeClr val="tx1"/>
              </a:solidFill>
              <a:latin typeface="Arial Nova Cond" panose="020B050602020202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12230E98-1801-4CA9-9EA8-E76F50EA45B8}"/>
              </a:ext>
            </a:extLst>
          </p:cNvPr>
          <p:cNvSpPr/>
          <p:nvPr/>
        </p:nvSpPr>
        <p:spPr>
          <a:xfrm>
            <a:off x="5899191" y="951438"/>
            <a:ext cx="5667528" cy="1446550"/>
          </a:xfrm>
          <a:prstGeom prst="rect">
            <a:avLst/>
          </a:prstGeom>
        </p:spPr>
        <p:txBody>
          <a:bodyPr wrap="square">
            <a:spAutoFit/>
          </a:bodyPr>
          <a:lstStyle/>
          <a:p>
            <a:pPr algn="ctr" hangingPunct="1"/>
            <a:r>
              <a:rPr lang="en-US" sz="4400" b="1" kern="1200" dirty="0">
                <a:solidFill>
                  <a:srgbClr val="FF0000"/>
                </a:solidFill>
                <a:latin typeface="Arial Nova Cond" panose="020B0506020202020204" pitchFamily="34" charset="0"/>
                <a:ea typeface="+mn-ea"/>
                <a:cs typeface="+mn-cs"/>
              </a:rPr>
              <a:t>Screening CAD, Carotid in PAD</a:t>
            </a:r>
            <a:endParaRPr lang="en-CA" sz="4400" b="1" kern="1200" dirty="0">
              <a:solidFill>
                <a:srgbClr val="FF0000"/>
              </a:solidFill>
              <a:latin typeface="Arial Nova Cond" panose="020B0506020202020204" pitchFamily="34" charset="0"/>
              <a:ea typeface="+mn-ea"/>
              <a:cs typeface="+mn-cs"/>
            </a:endParaRPr>
          </a:p>
        </p:txBody>
      </p:sp>
      <p:sp>
        <p:nvSpPr>
          <p:cNvPr id="18" name="Rectangle 17">
            <a:extLst>
              <a:ext uri="{FF2B5EF4-FFF2-40B4-BE49-F238E27FC236}">
                <a16:creationId xmlns:a16="http://schemas.microsoft.com/office/drawing/2014/main" id="{C162B043-1102-4001-B802-6D980A13B375}"/>
              </a:ext>
            </a:extLst>
          </p:cNvPr>
          <p:cNvSpPr/>
          <p:nvPr/>
        </p:nvSpPr>
        <p:spPr>
          <a:xfrm>
            <a:off x="6104023" y="4509120"/>
            <a:ext cx="5462696" cy="2039439"/>
          </a:xfrm>
          <a:prstGeom prst="rect">
            <a:avLst/>
          </a:prstGeom>
        </p:spPr>
        <p:txBody>
          <a:bodyPr vert="horz" lIns="91440" tIns="45720" rIns="91440" bIns="45720" rtlCol="0" anchor="t">
            <a:normAutofit/>
          </a:bodyPr>
          <a:lstStyle/>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Paul </a:t>
            </a:r>
            <a:r>
              <a:rPr lang="en-US" sz="1600" kern="1200" dirty="0" err="1">
                <a:solidFill>
                  <a:prstClr val="white"/>
                </a:solidFill>
                <a:latin typeface="Arial Nova Cond"/>
                <a:ea typeface="+mn-ea"/>
                <a:cs typeface="+mn-cs"/>
              </a:rPr>
              <a:t>Albrechtsen</a:t>
            </a:r>
            <a:r>
              <a:rPr lang="en-US" sz="1600" kern="1200" dirty="0">
                <a:solidFill>
                  <a:prstClr val="white"/>
                </a:solidFill>
                <a:latin typeface="Arial Nova Cond"/>
                <a:ea typeface="+mn-ea"/>
                <a:cs typeface="+mn-cs"/>
              </a:rPr>
              <a:t> Professor in Cardiac Prevention and Women’s Health</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Associate Professor of Medicine, University of Toronto</a:t>
            </a:r>
          </a:p>
          <a:p>
            <a:pPr marL="285750" indent="-285750" hangingPunct="1">
              <a:buFont typeface="Arial" panose="020B0604020202020204" pitchFamily="34" charset="0"/>
              <a:buChar char="•"/>
            </a:pPr>
            <a:r>
              <a:rPr lang="en-US" sz="1600" kern="1200" dirty="0">
                <a:solidFill>
                  <a:prstClr val="white"/>
                </a:solidFill>
                <a:latin typeface="Arial Nova Cond"/>
                <a:ea typeface="+mn-ea"/>
                <a:cs typeface="+mn-cs"/>
              </a:rPr>
              <a:t>Division of Cardiology, St. Michael's Hospital</a:t>
            </a:r>
          </a:p>
        </p:txBody>
      </p:sp>
      <p:pic>
        <p:nvPicPr>
          <p:cNvPr id="3" name="Picture 2">
            <a:extLst>
              <a:ext uri="{FF2B5EF4-FFF2-40B4-BE49-F238E27FC236}">
                <a16:creationId xmlns:a16="http://schemas.microsoft.com/office/drawing/2014/main" id="{A59F7B08-50A6-FC43-09D3-CA01A2DC0E0B}"/>
              </a:ext>
            </a:extLst>
          </p:cNvPr>
          <p:cNvPicPr>
            <a:picLocks noChangeAspect="1"/>
          </p:cNvPicPr>
          <p:nvPr/>
        </p:nvPicPr>
        <p:blipFill>
          <a:blip r:embed="rId3"/>
          <a:stretch>
            <a:fillRect/>
          </a:stretch>
        </p:blipFill>
        <p:spPr>
          <a:xfrm>
            <a:off x="1559496" y="980727"/>
            <a:ext cx="2808312" cy="4222999"/>
          </a:xfrm>
          <a:prstGeom prst="rect">
            <a:avLst/>
          </a:prstGeom>
        </p:spPr>
      </p:pic>
    </p:spTree>
    <p:extLst>
      <p:ext uri="{BB962C8B-B14F-4D97-AF65-F5344CB8AC3E}">
        <p14:creationId xmlns:p14="http://schemas.microsoft.com/office/powerpoint/2010/main" val="3534807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11" name="Oval 10">
            <a:extLst>
              <a:ext uri="{FF2B5EF4-FFF2-40B4-BE49-F238E27FC236}">
                <a16:creationId xmlns:a16="http://schemas.microsoft.com/office/drawing/2014/main" id="{8E57D277-964E-4C72-B995-08DB7BA9D03D}"/>
              </a:ext>
            </a:extLst>
          </p:cNvPr>
          <p:cNvSpPr/>
          <p:nvPr/>
        </p:nvSpPr>
        <p:spPr>
          <a:xfrm>
            <a:off x="263352" y="1856723"/>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2048739"/>
            <a:ext cx="389325" cy="389325"/>
          </a:xfrm>
          <a:prstGeom prst="rect">
            <a:avLst/>
          </a:prstGeom>
        </p:spPr>
      </p:pic>
      <p:sp>
        <p:nvSpPr>
          <p:cNvPr id="16" name="Rectangle 15">
            <a:extLst>
              <a:ext uri="{FF2B5EF4-FFF2-40B4-BE49-F238E27FC236}">
                <a16:creationId xmlns:a16="http://schemas.microsoft.com/office/drawing/2014/main" id="{9B346935-5493-4B55-8684-2803D313B820}"/>
              </a:ext>
            </a:extLst>
          </p:cNvPr>
          <p:cNvSpPr/>
          <p:nvPr/>
        </p:nvSpPr>
        <p:spPr>
          <a:xfrm>
            <a:off x="1258611" y="1856723"/>
            <a:ext cx="9301885" cy="2062103"/>
          </a:xfrm>
          <a:prstGeom prst="rect">
            <a:avLst/>
          </a:prstGeom>
        </p:spPr>
        <p:txBody>
          <a:bodyPr wrap="square">
            <a:spAutoFit/>
          </a:bodyPr>
          <a:lstStyle/>
          <a:p>
            <a:pPr algn="just"/>
            <a:r>
              <a:rPr lang="en-CA" sz="2000" b="1" dirty="0">
                <a:solidFill>
                  <a:srgbClr val="FF0000"/>
                </a:solidFill>
                <a:latin typeface="Arial Nova Cond" panose="020B0506020202020204" pitchFamily="34" charset="0"/>
              </a:rPr>
              <a:t>Beth Abramson</a:t>
            </a:r>
          </a:p>
          <a:p>
            <a:r>
              <a:rPr lang="en-CA" b="1" dirty="0">
                <a:latin typeface="Arial Nova Cond" panose="020B0506020202020204" pitchFamily="34" charset="0"/>
              </a:rPr>
              <a:t>Consulting Fees/Honoraria: </a:t>
            </a:r>
            <a:r>
              <a:rPr lang="en-CA" dirty="0">
                <a:latin typeface="Arial Nova Cond" panose="020B0506020202020204" pitchFamily="34" charset="0"/>
              </a:rPr>
              <a:t>Amgen, AstraZeneca, Bayer, </a:t>
            </a:r>
            <a:r>
              <a:rPr lang="en-CA" dirty="0" err="1">
                <a:latin typeface="Arial Nova Cond" panose="020B0506020202020204" pitchFamily="34" charset="0"/>
              </a:rPr>
              <a:t>BioSyent</a:t>
            </a:r>
            <a:r>
              <a:rPr lang="en-CA" dirty="0">
                <a:latin typeface="Arial Nova Cond" panose="020B0506020202020204" pitchFamily="34" charset="0"/>
              </a:rPr>
              <a:t>, Boehringer Ingelheim, BMS-Pfizer, CHRC, HLS Therapeutics, Novartis, Novo Nordisk, </a:t>
            </a:r>
            <a:r>
              <a:rPr lang="en-CA" dirty="0" err="1">
                <a:latin typeface="Arial Nova Cond" panose="020B0506020202020204" pitchFamily="34" charset="0"/>
              </a:rPr>
              <a:t>Servier</a:t>
            </a:r>
            <a:r>
              <a:rPr lang="en-CA" dirty="0">
                <a:latin typeface="Arial Nova Cond" panose="020B0506020202020204" pitchFamily="34" charset="0"/>
              </a:rPr>
              <a:t>, Sanofi</a:t>
            </a:r>
          </a:p>
          <a:p>
            <a:r>
              <a:rPr lang="en-CA" b="1" dirty="0">
                <a:latin typeface="Arial Nova Cond" panose="020B0506020202020204" pitchFamily="34" charset="0"/>
              </a:rPr>
              <a:t>Clinical Trials: </a:t>
            </a:r>
            <a:r>
              <a:rPr lang="en-CA" dirty="0">
                <a:latin typeface="Arial Nova Cond" panose="020B0506020202020204" pitchFamily="34" charset="0"/>
              </a:rPr>
              <a:t>None</a:t>
            </a:r>
          </a:p>
          <a:p>
            <a:r>
              <a:rPr lang="en-CA" b="1" dirty="0">
                <a:latin typeface="Arial Nova Cond" panose="020B0506020202020204" pitchFamily="34" charset="0"/>
              </a:rPr>
              <a:t>Grant/Research Support: </a:t>
            </a:r>
            <a:r>
              <a:rPr lang="en-US" dirty="0">
                <a:latin typeface="Arial Nova Cond" panose="020B0506020202020204" pitchFamily="34" charset="0"/>
              </a:rPr>
              <a:t>Janssen has sponsored a prevention fellowship</a:t>
            </a:r>
            <a:endParaRPr lang="en-CA" dirty="0">
              <a:latin typeface="Arial Nova Cond" panose="020B0506020202020204" pitchFamily="34" charset="0"/>
            </a:endParaRPr>
          </a:p>
          <a:p>
            <a:r>
              <a:rPr lang="en-CA" b="1" dirty="0">
                <a:latin typeface="Arial Nova Cond" panose="020B0506020202020204" pitchFamily="34" charset="0"/>
              </a:rPr>
              <a:t>Advisory boards/speaker bureaus: </a:t>
            </a:r>
            <a:r>
              <a:rPr lang="en-CA" dirty="0">
                <a:latin typeface="Arial Nova Cond" panose="020B0506020202020204" pitchFamily="34" charset="0"/>
              </a:rPr>
              <a:t>CCS</a:t>
            </a:r>
            <a:endParaRPr lang="en-CA" b="1" dirty="0">
              <a:latin typeface="Arial Nova Cond" panose="020B0506020202020204" pitchFamily="34" charset="0"/>
            </a:endParaRPr>
          </a:p>
          <a:p>
            <a:endParaRPr lang="en-CA" dirty="0">
              <a:latin typeface="Arial Nova Cond" panose="020B0506020202020204" pitchFamily="34" charset="0"/>
            </a:endParaRPr>
          </a:p>
        </p:txBody>
      </p:sp>
    </p:spTree>
    <p:extLst>
      <p:ext uri="{BB962C8B-B14F-4D97-AF65-F5344CB8AC3E}">
        <p14:creationId xmlns:p14="http://schemas.microsoft.com/office/powerpoint/2010/main" val="786557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C9AA-4787-4699-A4B9-E7CCB3C45DE2}"/>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4ECD372-FF44-4024-8A74-6F592B870FC5}"/>
              </a:ext>
            </a:extLst>
          </p:cNvPr>
          <p:cNvSpPr>
            <a:spLocks noGrp="1"/>
          </p:cNvSpPr>
          <p:nvPr>
            <p:ph idx="1"/>
          </p:nvPr>
        </p:nvSpPr>
        <p:spPr>
          <a:xfrm>
            <a:off x="695400" y="1628800"/>
            <a:ext cx="7992888" cy="3370699"/>
          </a:xfrm>
        </p:spPr>
        <p:txBody>
          <a:bodyPr>
            <a:normAutofit/>
          </a:bodyPr>
          <a:lstStyle/>
          <a:p>
            <a:pPr marL="514350" indent="-514350">
              <a:spcAft>
                <a:spcPts val="1200"/>
              </a:spcAft>
              <a:buFont typeface="+mj-lt"/>
              <a:buAutoNum type="arabicPeriod"/>
            </a:pPr>
            <a:r>
              <a:rPr lang="en-US" dirty="0"/>
              <a:t>To review the concept of </a:t>
            </a:r>
            <a:r>
              <a:rPr lang="en-US" dirty="0" err="1"/>
              <a:t>polyvascular</a:t>
            </a:r>
            <a:r>
              <a:rPr lang="en-US" dirty="0"/>
              <a:t> disease</a:t>
            </a:r>
          </a:p>
          <a:p>
            <a:pPr marL="514350" indent="-514350">
              <a:spcAft>
                <a:spcPts val="1200"/>
              </a:spcAft>
              <a:buFont typeface="+mj-lt"/>
              <a:buAutoNum type="arabicPeriod"/>
            </a:pPr>
            <a:r>
              <a:rPr lang="en-US" dirty="0"/>
              <a:t>To review evidence for screening patients with PAD for CAD or cerebrovascular disease.</a:t>
            </a:r>
          </a:p>
          <a:p>
            <a:pPr marL="514350" indent="-514350">
              <a:spcAft>
                <a:spcPts val="1200"/>
              </a:spcAft>
              <a:buFont typeface="+mj-lt"/>
              <a:buAutoNum type="arabicPeriod"/>
            </a:pPr>
            <a:r>
              <a:rPr lang="en-US" dirty="0"/>
              <a:t>To introduce the rationale for interventions that reduce myocardial infarction (MI), stroke, or CV death</a:t>
            </a:r>
          </a:p>
          <a:p>
            <a:pPr marL="514350" indent="-514350">
              <a:spcAft>
                <a:spcPts val="1200"/>
              </a:spcAft>
              <a:buFont typeface="+mj-lt"/>
              <a:buAutoNum type="arabicPeriod"/>
            </a:pPr>
            <a:endParaRPr lang="en-US" dirty="0"/>
          </a:p>
        </p:txBody>
      </p:sp>
      <p:pic>
        <p:nvPicPr>
          <p:cNvPr id="5" name="Graphic 4" descr="Checklist RTL">
            <a:extLst>
              <a:ext uri="{FF2B5EF4-FFF2-40B4-BE49-F238E27FC236}">
                <a16:creationId xmlns:a16="http://schemas.microsoft.com/office/drawing/2014/main" id="{96815F06-2FE9-4A6A-9CDA-D8DA021A3C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3933" y="1340768"/>
            <a:ext cx="3370699" cy="3370699"/>
          </a:xfrm>
          <a:prstGeom prst="rect">
            <a:avLst/>
          </a:prstGeom>
        </p:spPr>
      </p:pic>
    </p:spTree>
    <p:extLst>
      <p:ext uri="{BB962C8B-B14F-4D97-AF65-F5344CB8AC3E}">
        <p14:creationId xmlns:p14="http://schemas.microsoft.com/office/powerpoint/2010/main" val="108155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A6877152-932E-12DC-CD9C-96339921E218}"/>
              </a:ext>
            </a:extLst>
          </p:cNvPr>
          <p:cNvSpPr>
            <a:spLocks noChangeArrowheads="1"/>
          </p:cNvSpPr>
          <p:nvPr/>
        </p:nvSpPr>
        <p:spPr bwMode="auto">
          <a:xfrm>
            <a:off x="1905000" y="228601"/>
            <a:ext cx="85344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fontAlgn="base">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lnSpc>
                <a:spcPct val="83000"/>
              </a:lnSpc>
            </a:pPr>
            <a:endParaRPr lang="en-US" altLang="en-US" sz="3600" b="1">
              <a:solidFill>
                <a:srgbClr val="6600CC"/>
              </a:solidFill>
              <a:latin typeface="Arial" panose="020B0604020202020204" pitchFamily="34" charset="0"/>
            </a:endParaRPr>
          </a:p>
        </p:txBody>
      </p:sp>
      <p:grpSp>
        <p:nvGrpSpPr>
          <p:cNvPr id="17410" name="Group 3">
            <a:extLst>
              <a:ext uri="{FF2B5EF4-FFF2-40B4-BE49-F238E27FC236}">
                <a16:creationId xmlns:a16="http://schemas.microsoft.com/office/drawing/2014/main" id="{61C96D2B-F6B0-2544-634C-8FFDD99D14F8}"/>
              </a:ext>
            </a:extLst>
          </p:cNvPr>
          <p:cNvGrpSpPr>
            <a:grpSpLocks/>
          </p:cNvGrpSpPr>
          <p:nvPr/>
        </p:nvGrpSpPr>
        <p:grpSpPr bwMode="auto">
          <a:xfrm>
            <a:off x="2711624" y="1628800"/>
            <a:ext cx="8001000" cy="4527550"/>
            <a:chOff x="1060" y="1051"/>
            <a:chExt cx="5931" cy="2948"/>
          </a:xfrm>
        </p:grpSpPr>
        <p:grpSp>
          <p:nvGrpSpPr>
            <p:cNvPr id="17411" name="Group 4">
              <a:extLst>
                <a:ext uri="{FF2B5EF4-FFF2-40B4-BE49-F238E27FC236}">
                  <a16:creationId xmlns:a16="http://schemas.microsoft.com/office/drawing/2014/main" id="{92C9CCA4-2732-F11F-0FC8-AAE815F6A592}"/>
                </a:ext>
              </a:extLst>
            </p:cNvPr>
            <p:cNvGrpSpPr>
              <a:grpSpLocks/>
            </p:cNvGrpSpPr>
            <p:nvPr/>
          </p:nvGrpSpPr>
          <p:grpSpPr bwMode="auto">
            <a:xfrm>
              <a:off x="1060" y="1051"/>
              <a:ext cx="5931" cy="2948"/>
              <a:chOff x="393" y="895"/>
              <a:chExt cx="5931" cy="2948"/>
            </a:xfrm>
          </p:grpSpPr>
          <p:sp>
            <p:nvSpPr>
              <p:cNvPr id="211973" name="Rectangle 5">
                <a:extLst>
                  <a:ext uri="{FF2B5EF4-FFF2-40B4-BE49-F238E27FC236}">
                    <a16:creationId xmlns:a16="http://schemas.microsoft.com/office/drawing/2014/main" id="{B3E98B90-B215-5A93-D55B-1B35012C00CE}"/>
                  </a:ext>
                </a:extLst>
              </p:cNvPr>
              <p:cNvSpPr>
                <a:spLocks noChangeArrowheads="1"/>
              </p:cNvSpPr>
              <p:nvPr/>
            </p:nvSpPr>
            <p:spPr bwMode="auto">
              <a:xfrm>
                <a:off x="1943" y="1036"/>
                <a:ext cx="4381" cy="2807"/>
              </a:xfrm>
              <a:prstGeom prst="rect">
                <a:avLst/>
              </a:prstGeom>
              <a:noFill/>
              <a:ln w="9525">
                <a:noFill/>
                <a:miter lim="800000"/>
                <a:headEnd/>
                <a:tailEnd/>
              </a:ln>
              <a:effectLst/>
            </p:spPr>
            <p:txBody>
              <a:bodyPr lIns="66252" tIns="27181" rIns="66252" bIns="27181"/>
              <a:lstStyle/>
              <a:p>
                <a:pPr marL="366713" lvl="1" indent="-244475" defTabSz="1022350" eaLnBrk="0">
                  <a:lnSpc>
                    <a:spcPct val="50000"/>
                  </a:lnSpc>
                  <a:spcBef>
                    <a:spcPct val="25000"/>
                  </a:spcBef>
                  <a:spcAft>
                    <a:spcPct val="10000"/>
                  </a:spcAft>
                  <a:buClr>
                    <a:schemeClr val="tx1"/>
                  </a:buClr>
                  <a:defRPr/>
                </a:pPr>
                <a:endParaRPr lang="en-US" sz="3200" dirty="0">
                  <a:effectLst>
                    <a:outerShdw blurRad="38100" dist="38100" dir="2700000" algn="tl">
                      <a:srgbClr val="C0C0C0"/>
                    </a:outerShdw>
                  </a:effectLst>
                  <a:latin typeface="Arial" charset="0"/>
                  <a:cs typeface="+mn-cs"/>
                </a:endParaRPr>
              </a:p>
              <a:p>
                <a:pPr marL="366713" lvl="1" indent="-244475" defTabSz="1022350" eaLnBrk="0">
                  <a:lnSpc>
                    <a:spcPct val="50000"/>
                  </a:lnSpc>
                  <a:spcBef>
                    <a:spcPct val="25000"/>
                  </a:spcBef>
                  <a:spcAft>
                    <a:spcPct val="10000"/>
                  </a:spcAft>
                  <a:buClr>
                    <a:schemeClr val="tx1"/>
                  </a:buClr>
                  <a:defRPr/>
                </a:pPr>
                <a:r>
                  <a:rPr lang="en-US" sz="2400" b="1" dirty="0">
                    <a:latin typeface="Arial" charset="0"/>
                    <a:cs typeface="+mn-cs"/>
                  </a:rPr>
                  <a:t>Cerebrovascular disease</a:t>
                </a:r>
              </a:p>
              <a:p>
                <a:pPr marL="366713" lvl="1" indent="-244475" defTabSz="1022350" eaLnBrk="0">
                  <a:lnSpc>
                    <a:spcPct val="50000"/>
                  </a:lnSpc>
                  <a:spcBef>
                    <a:spcPct val="25000"/>
                  </a:spcBef>
                  <a:spcAft>
                    <a:spcPct val="10000"/>
                  </a:spcAft>
                  <a:buClr>
                    <a:schemeClr val="tx1"/>
                  </a:buClr>
                  <a:defRPr/>
                </a:pPr>
                <a:endParaRPr lang="en-US" sz="1600" b="1" dirty="0">
                  <a:latin typeface="Arial" charset="0"/>
                  <a:cs typeface="+mn-cs"/>
                </a:endParaRPr>
              </a:p>
              <a:p>
                <a:pPr marL="366713" lvl="1" indent="-244475" defTabSz="1022350" eaLnBrk="0">
                  <a:lnSpc>
                    <a:spcPct val="50000"/>
                  </a:lnSpc>
                  <a:spcBef>
                    <a:spcPct val="25000"/>
                  </a:spcBef>
                  <a:spcAft>
                    <a:spcPct val="10000"/>
                  </a:spcAft>
                  <a:buClr>
                    <a:schemeClr val="tx1"/>
                  </a:buClr>
                  <a:defRPr/>
                </a:pPr>
                <a:endParaRPr lang="en-US" sz="2000" b="1" dirty="0">
                  <a:latin typeface="Arial" charset="0"/>
                  <a:cs typeface="+mn-cs"/>
                </a:endParaRPr>
              </a:p>
              <a:p>
                <a:pPr marL="366713" lvl="1" indent="-244475" defTabSz="1022350" eaLnBrk="0">
                  <a:lnSpc>
                    <a:spcPct val="50000"/>
                  </a:lnSpc>
                  <a:spcBef>
                    <a:spcPct val="25000"/>
                  </a:spcBef>
                  <a:spcAft>
                    <a:spcPct val="10000"/>
                  </a:spcAft>
                  <a:buClr>
                    <a:schemeClr val="tx1"/>
                  </a:buClr>
                  <a:defRPr/>
                </a:pPr>
                <a:r>
                  <a:rPr lang="en-US" sz="2400" b="1" dirty="0">
                    <a:latin typeface="Arial" charset="0"/>
                    <a:cs typeface="+mn-cs"/>
                  </a:rPr>
                  <a:t>Coronary artery disease</a:t>
                </a:r>
              </a:p>
              <a:p>
                <a:pPr marL="366713" lvl="1" indent="-244475" defTabSz="1022350" eaLnBrk="0">
                  <a:lnSpc>
                    <a:spcPct val="50000"/>
                  </a:lnSpc>
                  <a:spcBef>
                    <a:spcPct val="25000"/>
                  </a:spcBef>
                  <a:spcAft>
                    <a:spcPct val="10000"/>
                  </a:spcAft>
                  <a:buClr>
                    <a:schemeClr val="tx1"/>
                  </a:buClr>
                  <a:defRPr/>
                </a:pPr>
                <a:endParaRPr lang="en-US" sz="1600" b="1" dirty="0">
                  <a:effectLst>
                    <a:outerShdw blurRad="38100" dist="38100" dir="2700000" algn="tl">
                      <a:srgbClr val="C0C0C0"/>
                    </a:outerShdw>
                  </a:effectLst>
                  <a:latin typeface="Arial" charset="0"/>
                  <a:cs typeface="+mn-cs"/>
                </a:endParaRPr>
              </a:p>
              <a:p>
                <a:pPr marL="366713" lvl="1" indent="-244475" defTabSz="1022350" eaLnBrk="0">
                  <a:lnSpc>
                    <a:spcPct val="50000"/>
                  </a:lnSpc>
                  <a:spcBef>
                    <a:spcPct val="25000"/>
                  </a:spcBef>
                  <a:spcAft>
                    <a:spcPct val="10000"/>
                  </a:spcAft>
                  <a:buClr>
                    <a:schemeClr val="tx1"/>
                  </a:buClr>
                  <a:defRPr/>
                </a:pPr>
                <a:endParaRPr lang="en-US" sz="2000" b="1" dirty="0">
                  <a:effectLst>
                    <a:outerShdw blurRad="38100" dist="38100" dir="2700000" algn="tl">
                      <a:srgbClr val="C0C0C0"/>
                    </a:outerShdw>
                  </a:effectLst>
                  <a:latin typeface="Arial" charset="0"/>
                  <a:cs typeface="+mn-cs"/>
                </a:endParaRPr>
              </a:p>
              <a:p>
                <a:pPr marL="366713" lvl="1" indent="-244475" defTabSz="1022350" eaLnBrk="0">
                  <a:lnSpc>
                    <a:spcPct val="50000"/>
                  </a:lnSpc>
                  <a:spcBef>
                    <a:spcPct val="25000"/>
                  </a:spcBef>
                  <a:spcAft>
                    <a:spcPct val="10000"/>
                  </a:spcAft>
                  <a:buClr>
                    <a:schemeClr val="tx1"/>
                  </a:buClr>
                  <a:defRPr/>
                </a:pPr>
                <a:endParaRPr lang="en-US" sz="1600" b="1" dirty="0">
                  <a:effectLst>
                    <a:outerShdw blurRad="38100" dist="38100" dir="2700000" algn="tl">
                      <a:srgbClr val="C0C0C0"/>
                    </a:outerShdw>
                  </a:effectLst>
                  <a:latin typeface="Arial" charset="0"/>
                  <a:cs typeface="+mn-cs"/>
                </a:endParaRPr>
              </a:p>
              <a:p>
                <a:pPr marL="366713" lvl="1" indent="-244475" defTabSz="1022350" eaLnBrk="0">
                  <a:lnSpc>
                    <a:spcPct val="50000"/>
                  </a:lnSpc>
                  <a:spcBef>
                    <a:spcPct val="25000"/>
                  </a:spcBef>
                  <a:spcAft>
                    <a:spcPct val="10000"/>
                  </a:spcAft>
                  <a:buClr>
                    <a:schemeClr val="tx1"/>
                  </a:buClr>
                  <a:defRPr/>
                </a:pPr>
                <a:endParaRPr lang="en-US" sz="1600" b="1" dirty="0">
                  <a:effectLst>
                    <a:outerShdw blurRad="38100" dist="38100" dir="2700000" algn="tl">
                      <a:srgbClr val="C0C0C0"/>
                    </a:outerShdw>
                  </a:effectLst>
                  <a:latin typeface="Arial" charset="0"/>
                  <a:cs typeface="+mn-cs"/>
                </a:endParaRPr>
              </a:p>
              <a:p>
                <a:pPr marL="366713" lvl="1" indent="-244475" defTabSz="1022350" eaLnBrk="0">
                  <a:lnSpc>
                    <a:spcPct val="50000"/>
                  </a:lnSpc>
                  <a:spcBef>
                    <a:spcPct val="25000"/>
                  </a:spcBef>
                  <a:spcAft>
                    <a:spcPct val="10000"/>
                  </a:spcAft>
                  <a:buClr>
                    <a:schemeClr val="tx1"/>
                  </a:buClr>
                  <a:defRPr/>
                </a:pPr>
                <a:endParaRPr lang="en-US" b="1" dirty="0">
                  <a:solidFill>
                    <a:schemeClr val="accent2"/>
                  </a:solidFill>
                  <a:effectLst>
                    <a:outerShdw blurRad="38100" dist="38100" dir="2700000" algn="tl">
                      <a:srgbClr val="C0C0C0"/>
                    </a:outerShdw>
                  </a:effectLst>
                  <a:latin typeface="Arial" charset="0"/>
                  <a:cs typeface="+mn-cs"/>
                </a:endParaRPr>
              </a:p>
              <a:p>
                <a:pPr marL="366713" lvl="1" indent="-244475" defTabSz="1022350" eaLnBrk="0">
                  <a:lnSpc>
                    <a:spcPct val="50000"/>
                  </a:lnSpc>
                  <a:spcBef>
                    <a:spcPct val="25000"/>
                  </a:spcBef>
                  <a:spcAft>
                    <a:spcPct val="10000"/>
                  </a:spcAft>
                  <a:buClr>
                    <a:schemeClr val="tx1"/>
                  </a:buClr>
                  <a:defRPr/>
                </a:pPr>
                <a:endParaRPr lang="en-US" b="1" dirty="0">
                  <a:solidFill>
                    <a:schemeClr val="accent2"/>
                  </a:solidFill>
                  <a:effectLst>
                    <a:outerShdw blurRad="38100" dist="38100" dir="2700000" algn="tl">
                      <a:srgbClr val="C0C0C0"/>
                    </a:outerShdw>
                  </a:effectLst>
                  <a:latin typeface="Arial" charset="0"/>
                  <a:cs typeface="+mn-cs"/>
                </a:endParaRPr>
              </a:p>
              <a:p>
                <a:pPr marL="366713" lvl="1" indent="-244475" defTabSz="1022350" eaLnBrk="0">
                  <a:lnSpc>
                    <a:spcPct val="50000"/>
                  </a:lnSpc>
                  <a:spcBef>
                    <a:spcPct val="25000"/>
                  </a:spcBef>
                  <a:spcAft>
                    <a:spcPct val="10000"/>
                  </a:spcAft>
                  <a:buClr>
                    <a:schemeClr val="tx1"/>
                  </a:buClr>
                  <a:defRPr/>
                </a:pPr>
                <a:r>
                  <a:rPr lang="en-US" sz="2400" b="1" dirty="0">
                    <a:solidFill>
                      <a:srgbClr val="FF0000"/>
                    </a:solidFill>
                    <a:latin typeface="Arial" charset="0"/>
                    <a:cs typeface="+mn-cs"/>
                  </a:rPr>
                  <a:t>Peripheral arterial disease</a:t>
                </a:r>
              </a:p>
              <a:p>
                <a:pPr marL="776288" lvl="2" indent="-287338" defTabSz="1022350" eaLnBrk="0">
                  <a:lnSpc>
                    <a:spcPct val="75000"/>
                  </a:lnSpc>
                  <a:spcBef>
                    <a:spcPct val="25000"/>
                  </a:spcBef>
                  <a:spcAft>
                    <a:spcPct val="10000"/>
                  </a:spcAft>
                  <a:buClr>
                    <a:schemeClr val="tx1"/>
                  </a:buClr>
                  <a:buFont typeface="Arial" charset="0"/>
                  <a:buChar char="–"/>
                  <a:defRPr/>
                </a:pPr>
                <a:r>
                  <a:rPr lang="en-US" sz="2800" b="1" dirty="0">
                    <a:latin typeface="Arial" charset="0"/>
                    <a:cs typeface="+mn-cs"/>
                  </a:rPr>
                  <a:t>Intermittent claudication</a:t>
                </a:r>
              </a:p>
              <a:p>
                <a:pPr marL="776288" lvl="2" indent="-287338" defTabSz="1022350" eaLnBrk="0">
                  <a:lnSpc>
                    <a:spcPct val="75000"/>
                  </a:lnSpc>
                  <a:spcBef>
                    <a:spcPct val="25000"/>
                  </a:spcBef>
                  <a:spcAft>
                    <a:spcPct val="10000"/>
                  </a:spcAft>
                  <a:buClr>
                    <a:schemeClr val="tx1"/>
                  </a:buClr>
                  <a:buFont typeface="Arial" charset="0"/>
                  <a:buChar char="–"/>
                  <a:defRPr/>
                </a:pPr>
                <a:r>
                  <a:rPr lang="en-US" sz="2800" b="1" dirty="0">
                    <a:latin typeface="Arial" charset="0"/>
                    <a:cs typeface="+mn-cs"/>
                  </a:rPr>
                  <a:t>Critical limb ischemia</a:t>
                </a:r>
              </a:p>
            </p:txBody>
          </p:sp>
          <p:pic>
            <p:nvPicPr>
              <p:cNvPr id="17419" name="Picture 6">
                <a:extLst>
                  <a:ext uri="{FF2B5EF4-FFF2-40B4-BE49-F238E27FC236}">
                    <a16:creationId xmlns:a16="http://schemas.microsoft.com/office/drawing/2014/main" id="{8B262021-CE06-F70D-EA7A-7FC816C97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 y="895"/>
                <a:ext cx="1570" cy="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2" name="Line 7">
              <a:extLst>
                <a:ext uri="{FF2B5EF4-FFF2-40B4-BE49-F238E27FC236}">
                  <a16:creationId xmlns:a16="http://schemas.microsoft.com/office/drawing/2014/main" id="{34C0599B-4F12-E5FB-18A8-98457BBEFC84}"/>
                </a:ext>
              </a:extLst>
            </p:cNvPr>
            <p:cNvSpPr>
              <a:spLocks noChangeShapeType="1"/>
            </p:cNvSpPr>
            <p:nvPr/>
          </p:nvSpPr>
          <p:spPr bwMode="auto">
            <a:xfrm>
              <a:off x="2004" y="1505"/>
              <a:ext cx="7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413" name="Line 8">
              <a:extLst>
                <a:ext uri="{FF2B5EF4-FFF2-40B4-BE49-F238E27FC236}">
                  <a16:creationId xmlns:a16="http://schemas.microsoft.com/office/drawing/2014/main" id="{BC5134D4-59E1-10A0-6F24-EC14C8E4D2F3}"/>
                </a:ext>
              </a:extLst>
            </p:cNvPr>
            <p:cNvSpPr>
              <a:spLocks noChangeShapeType="1"/>
            </p:cNvSpPr>
            <p:nvPr/>
          </p:nvSpPr>
          <p:spPr bwMode="auto">
            <a:xfrm>
              <a:off x="1942" y="2009"/>
              <a:ext cx="747"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414" name="Line 9">
              <a:extLst>
                <a:ext uri="{FF2B5EF4-FFF2-40B4-BE49-F238E27FC236}">
                  <a16:creationId xmlns:a16="http://schemas.microsoft.com/office/drawing/2014/main" id="{36B6F3FD-8D0C-AEA3-EF73-C10CEC4A4C9B}"/>
                </a:ext>
              </a:extLst>
            </p:cNvPr>
            <p:cNvSpPr>
              <a:spLocks noChangeShapeType="1"/>
            </p:cNvSpPr>
            <p:nvPr/>
          </p:nvSpPr>
          <p:spPr bwMode="auto">
            <a:xfrm>
              <a:off x="2195" y="2979"/>
              <a:ext cx="509"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415" name="Line 10">
              <a:extLst>
                <a:ext uri="{FF2B5EF4-FFF2-40B4-BE49-F238E27FC236}">
                  <a16:creationId xmlns:a16="http://schemas.microsoft.com/office/drawing/2014/main" id="{FBACBA1C-F672-299B-167A-D2A652CAF29F}"/>
                </a:ext>
              </a:extLst>
            </p:cNvPr>
            <p:cNvSpPr>
              <a:spLocks noChangeShapeType="1"/>
            </p:cNvSpPr>
            <p:nvPr/>
          </p:nvSpPr>
          <p:spPr bwMode="auto">
            <a:xfrm flipV="1">
              <a:off x="2000" y="3432"/>
              <a:ext cx="700" cy="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17417" name="Line 12">
              <a:extLst>
                <a:ext uri="{FF2B5EF4-FFF2-40B4-BE49-F238E27FC236}">
                  <a16:creationId xmlns:a16="http://schemas.microsoft.com/office/drawing/2014/main" id="{C91E5B6F-2396-2FC4-C223-28BE6D3FA31B}"/>
                </a:ext>
              </a:extLst>
            </p:cNvPr>
            <p:cNvSpPr>
              <a:spLocks noChangeShapeType="1"/>
            </p:cNvSpPr>
            <p:nvPr/>
          </p:nvSpPr>
          <p:spPr bwMode="auto">
            <a:xfrm flipH="1" flipV="1">
              <a:off x="1938" y="2780"/>
              <a:ext cx="256" cy="201"/>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a:lstStyle/>
            <a:p>
              <a:endParaRPr lang="en-CA"/>
            </a:p>
          </p:txBody>
        </p:sp>
      </p:grpSp>
      <p:sp>
        <p:nvSpPr>
          <p:cNvPr id="13" name="Title 1">
            <a:extLst>
              <a:ext uri="{FF2B5EF4-FFF2-40B4-BE49-F238E27FC236}">
                <a16:creationId xmlns:a16="http://schemas.microsoft.com/office/drawing/2014/main" id="{CEB288D2-33D9-9352-6408-1CB75E3AB452}"/>
              </a:ext>
            </a:extLst>
          </p:cNvPr>
          <p:cNvSpPr>
            <a:spLocks noGrp="1"/>
          </p:cNvSpPr>
          <p:nvPr>
            <p:ph type="title"/>
          </p:nvPr>
        </p:nvSpPr>
        <p:spPr>
          <a:xfrm>
            <a:off x="695400" y="433972"/>
            <a:ext cx="10801200" cy="975643"/>
          </a:xfrm>
        </p:spPr>
        <p:txBody>
          <a:bodyPr>
            <a:normAutofit fontScale="90000"/>
          </a:bodyPr>
          <a:lstStyle/>
          <a:p>
            <a:r>
              <a:rPr lang="en-US" dirty="0"/>
              <a:t>Atherosclerosis is a systemic disease that can affect multiple arterial beds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6B82-FB9B-4408-9EC6-B22FB59C2C65}"/>
              </a:ext>
            </a:extLst>
          </p:cNvPr>
          <p:cNvSpPr>
            <a:spLocks noGrp="1"/>
          </p:cNvSpPr>
          <p:nvPr>
            <p:ph type="title"/>
          </p:nvPr>
        </p:nvSpPr>
        <p:spPr>
          <a:xfrm>
            <a:off x="767408" y="352575"/>
            <a:ext cx="9721080" cy="1008112"/>
          </a:xfrm>
        </p:spPr>
        <p:txBody>
          <a:bodyPr>
            <a:normAutofit fontScale="90000"/>
          </a:bodyPr>
          <a:lstStyle/>
          <a:p>
            <a:r>
              <a:rPr lang="en-US" dirty="0"/>
              <a:t>The presence of </a:t>
            </a:r>
            <a:r>
              <a:rPr lang="en-US" dirty="0" err="1"/>
              <a:t>polyvascular</a:t>
            </a:r>
            <a:r>
              <a:rPr lang="en-US" dirty="0"/>
              <a:t> disease is the most potent risk factor for future cardiovascular events.</a:t>
            </a:r>
          </a:p>
        </p:txBody>
      </p:sp>
      <p:sp>
        <p:nvSpPr>
          <p:cNvPr id="3" name="Content Placeholder 2">
            <a:extLst>
              <a:ext uri="{FF2B5EF4-FFF2-40B4-BE49-F238E27FC236}">
                <a16:creationId xmlns:a16="http://schemas.microsoft.com/office/drawing/2014/main" id="{3062BB34-A975-4C3B-B6F1-5030C22ADCB6}"/>
              </a:ext>
            </a:extLst>
          </p:cNvPr>
          <p:cNvSpPr>
            <a:spLocks noGrp="1"/>
          </p:cNvSpPr>
          <p:nvPr>
            <p:ph idx="1"/>
          </p:nvPr>
        </p:nvSpPr>
        <p:spPr>
          <a:xfrm>
            <a:off x="947428" y="1649461"/>
            <a:ext cx="10297144" cy="4176464"/>
          </a:xfrm>
        </p:spPr>
        <p:txBody>
          <a:bodyPr>
            <a:normAutofit fontScale="85000" lnSpcReduction="20000"/>
          </a:bodyPr>
          <a:lstStyle/>
          <a:p>
            <a:pPr>
              <a:lnSpc>
                <a:spcPct val="107000"/>
              </a:lnSpc>
              <a:spcBef>
                <a:spcPts val="0"/>
              </a:spcBef>
              <a:spcAft>
                <a:spcPts val="1200"/>
              </a:spcAft>
            </a:pPr>
            <a:endParaRPr lang="en-US" sz="2000"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000" dirty="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000"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000" dirty="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000"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000" dirty="0">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000"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000"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endParaRPr lang="en-US" sz="2000" dirty="0">
              <a:effectLst/>
              <a:ea typeface="Calibri" panose="020F0502020204030204" pitchFamily="34" charset="0"/>
              <a:cs typeface="Times New Roman" panose="02020603050405020304" pitchFamily="18" charset="0"/>
            </a:endParaRPr>
          </a:p>
          <a:p>
            <a:pPr>
              <a:lnSpc>
                <a:spcPct val="107000"/>
              </a:lnSpc>
              <a:spcBef>
                <a:spcPts val="0"/>
              </a:spcBef>
              <a:spcAft>
                <a:spcPts val="1200"/>
              </a:spcAft>
            </a:pPr>
            <a:r>
              <a:rPr lang="en-US" sz="2000" dirty="0">
                <a:effectLst/>
                <a:ea typeface="Calibri" panose="020F0502020204030204" pitchFamily="34" charset="0"/>
                <a:cs typeface="Times New Roman" panose="02020603050405020304" pitchFamily="18" charset="0"/>
              </a:rPr>
              <a:t>Risk of cardiovascular event (cardiovascular death/MI/stroke) in patients with disease in multiple vascular beds (Taken from secondary data analysis of EUCLID trial)</a:t>
            </a:r>
          </a:p>
        </p:txBody>
      </p:sp>
      <p:pic>
        <p:nvPicPr>
          <p:cNvPr id="4" name="Picture 3">
            <a:extLst>
              <a:ext uri="{FF2B5EF4-FFF2-40B4-BE49-F238E27FC236}">
                <a16:creationId xmlns:a16="http://schemas.microsoft.com/office/drawing/2014/main" id="{01E4670F-17A8-1ED4-AAA9-91FD264D8BA9}"/>
              </a:ext>
            </a:extLst>
          </p:cNvPr>
          <p:cNvPicPr>
            <a:picLocks noChangeAspect="1"/>
          </p:cNvPicPr>
          <p:nvPr/>
        </p:nvPicPr>
        <p:blipFill>
          <a:blip r:embed="rId2"/>
          <a:stretch>
            <a:fillRect/>
          </a:stretch>
        </p:blipFill>
        <p:spPr>
          <a:xfrm>
            <a:off x="3045967" y="1360687"/>
            <a:ext cx="5740026" cy="3511945"/>
          </a:xfrm>
          <a:prstGeom prst="rect">
            <a:avLst/>
          </a:prstGeom>
        </p:spPr>
      </p:pic>
      <p:sp>
        <p:nvSpPr>
          <p:cNvPr id="5" name="TextBox 4">
            <a:extLst>
              <a:ext uri="{FF2B5EF4-FFF2-40B4-BE49-F238E27FC236}">
                <a16:creationId xmlns:a16="http://schemas.microsoft.com/office/drawing/2014/main" id="{04410FDF-F7B3-49CB-4FF9-266BDC5ABD36}"/>
              </a:ext>
            </a:extLst>
          </p:cNvPr>
          <p:cNvSpPr txBox="1"/>
          <p:nvPr/>
        </p:nvSpPr>
        <p:spPr>
          <a:xfrm>
            <a:off x="515380" y="5880744"/>
            <a:ext cx="10801200" cy="307777"/>
          </a:xfrm>
          <a:prstGeom prst="rect">
            <a:avLst/>
          </a:prstGeom>
          <a:noFill/>
        </p:spPr>
        <p:txBody>
          <a:bodyPr wrap="square" rtlCol="0">
            <a:spAutoFit/>
          </a:bodyPr>
          <a:lstStyle/>
          <a:p>
            <a:pPr algn="ctr"/>
            <a:r>
              <a:rPr lang="en-US" sz="1400" dirty="0">
                <a:latin typeface="Arial Nova Cond" panose="020B0506020202020204" pitchFamily="34" charset="0"/>
              </a:rPr>
              <a:t>PAD = peripheral arterial disease; </a:t>
            </a:r>
            <a:r>
              <a:rPr lang="en-US" sz="1400" dirty="0" err="1">
                <a:latin typeface="Arial Nova Cond" panose="020B0506020202020204" pitchFamily="34" charset="0"/>
              </a:rPr>
              <a:t>CeVD</a:t>
            </a:r>
            <a:r>
              <a:rPr lang="en-US" sz="1400" dirty="0">
                <a:latin typeface="Arial Nova Cond" panose="020B0506020202020204" pitchFamily="34" charset="0"/>
              </a:rPr>
              <a:t> = cerebrovascular disease; CAD = coronary artery disease</a:t>
            </a:r>
            <a:endParaRPr lang="en-CA" sz="1400" dirty="0">
              <a:latin typeface="Arial Nova Cond" panose="020B0506020202020204" pitchFamily="34" charset="0"/>
            </a:endParaRPr>
          </a:p>
        </p:txBody>
      </p:sp>
    </p:spTree>
    <p:extLst>
      <p:ext uri="{BB962C8B-B14F-4D97-AF65-F5344CB8AC3E}">
        <p14:creationId xmlns:p14="http://schemas.microsoft.com/office/powerpoint/2010/main" val="458613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normAutofit fontScale="90000"/>
          </a:bodyPr>
          <a:lstStyle/>
          <a:p>
            <a:r>
              <a:rPr lang="en-US" dirty="0"/>
              <a:t>Screening for CAD and carotid disease in PAD patients</a:t>
            </a:r>
          </a:p>
        </p:txBody>
      </p:sp>
      <p:sp>
        <p:nvSpPr>
          <p:cNvPr id="5" name="Content Placeholder 4">
            <a:extLst>
              <a:ext uri="{FF2B5EF4-FFF2-40B4-BE49-F238E27FC236}">
                <a16:creationId xmlns:a16="http://schemas.microsoft.com/office/drawing/2014/main" id="{10DFB57B-F9E3-08E3-624A-5CAC484FCB43}"/>
              </a:ext>
            </a:extLst>
          </p:cNvPr>
          <p:cNvSpPr>
            <a:spLocks noGrp="1"/>
          </p:cNvSpPr>
          <p:nvPr>
            <p:ph idx="1"/>
          </p:nvPr>
        </p:nvSpPr>
        <p:spPr/>
        <p:txBody>
          <a:bodyPr>
            <a:normAutofit fontScale="92500" lnSpcReduction="20000"/>
          </a:bodyPr>
          <a:lstStyle/>
          <a:p>
            <a:r>
              <a:rPr lang="en-US" dirty="0"/>
              <a:t>The coexistence of PAD, cerebrovascular disease (</a:t>
            </a:r>
            <a:r>
              <a:rPr lang="en-US" dirty="0" err="1"/>
              <a:t>CeVD</a:t>
            </a:r>
            <a:r>
              <a:rPr lang="en-US" dirty="0"/>
              <a:t>), and coronary artery disease (CAD) is known as </a:t>
            </a:r>
            <a:r>
              <a:rPr lang="en-US" dirty="0" err="1"/>
              <a:t>polyvascular</a:t>
            </a:r>
            <a:r>
              <a:rPr lang="en-US" dirty="0"/>
              <a:t> disease.</a:t>
            </a:r>
          </a:p>
          <a:p>
            <a:r>
              <a:rPr lang="en-US" dirty="0"/>
              <a:t>The coexistence of significant disease in more than one arterial bed, particularly in patients with peripheral artery disease (PAD), significantly increases the risk of cardiovascular events.</a:t>
            </a:r>
          </a:p>
          <a:p>
            <a:r>
              <a:rPr lang="en-US" dirty="0"/>
              <a:t>Among patients with PAD, </a:t>
            </a:r>
            <a:r>
              <a:rPr lang="en-US" dirty="0" err="1"/>
              <a:t>polyvascular</a:t>
            </a:r>
            <a:r>
              <a:rPr lang="en-US" dirty="0"/>
              <a:t> disease is common, &gt; 40% of unselected patients with PAD enrolled in a major RCT.</a:t>
            </a:r>
          </a:p>
          <a:p>
            <a:r>
              <a:rPr lang="en-US" dirty="0"/>
              <a:t>Both the presence and severity of PAD have been associated with concurrent </a:t>
            </a:r>
            <a:r>
              <a:rPr lang="en-US" dirty="0" err="1"/>
              <a:t>CeVD</a:t>
            </a:r>
            <a:r>
              <a:rPr lang="en-US" dirty="0"/>
              <a:t> and CAD.</a:t>
            </a:r>
          </a:p>
          <a:p>
            <a:r>
              <a:rPr lang="en-US" dirty="0"/>
              <a:t>Up to 1 in 5 patients with PAD will have </a:t>
            </a:r>
            <a:r>
              <a:rPr lang="en-US" dirty="0" err="1"/>
              <a:t>CeVD</a:t>
            </a:r>
            <a:r>
              <a:rPr lang="en-US" dirty="0"/>
              <a:t>, with increasing severity of PAD associated with increased </a:t>
            </a:r>
            <a:r>
              <a:rPr lang="en-US" dirty="0" err="1"/>
              <a:t>CeVD</a:t>
            </a:r>
            <a:r>
              <a:rPr lang="en-US" dirty="0"/>
              <a:t> prevalence and symptomatic cerebral infarction.</a:t>
            </a:r>
          </a:p>
          <a:p>
            <a:r>
              <a:rPr lang="en-US" dirty="0"/>
              <a:t>In patients with PAD, the addition of concomitant CAD and </a:t>
            </a:r>
            <a:r>
              <a:rPr lang="en-US" dirty="0" err="1"/>
              <a:t>CeVD</a:t>
            </a:r>
            <a:r>
              <a:rPr lang="en-US" dirty="0"/>
              <a:t> have an additive effect with a two-fold increase in major cardiovascular events.</a:t>
            </a:r>
          </a:p>
        </p:txBody>
      </p:sp>
    </p:spTree>
    <p:extLst>
      <p:ext uri="{BB962C8B-B14F-4D97-AF65-F5344CB8AC3E}">
        <p14:creationId xmlns:p14="http://schemas.microsoft.com/office/powerpoint/2010/main" val="1435604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normAutofit fontScale="90000"/>
          </a:bodyPr>
          <a:lstStyle/>
          <a:p>
            <a:r>
              <a:rPr lang="en-US"/>
              <a:t>Screening for CAD and carotid disease in PAD patients</a:t>
            </a:r>
            <a:endParaRPr lang="en-US" dirty="0"/>
          </a:p>
        </p:txBody>
      </p:sp>
      <p:sp>
        <p:nvSpPr>
          <p:cNvPr id="5" name="Content Placeholder 4">
            <a:extLst>
              <a:ext uri="{FF2B5EF4-FFF2-40B4-BE49-F238E27FC236}">
                <a16:creationId xmlns:a16="http://schemas.microsoft.com/office/drawing/2014/main" id="{10DFB57B-F9E3-08E3-624A-5CAC484FCB43}"/>
              </a:ext>
            </a:extLst>
          </p:cNvPr>
          <p:cNvSpPr>
            <a:spLocks noGrp="1"/>
          </p:cNvSpPr>
          <p:nvPr>
            <p:ph idx="1"/>
          </p:nvPr>
        </p:nvSpPr>
        <p:spPr/>
        <p:txBody>
          <a:bodyPr>
            <a:normAutofit/>
          </a:bodyPr>
          <a:lstStyle/>
          <a:p>
            <a:r>
              <a:rPr lang="en-US"/>
              <a:t>Despite these known associations and significantly increased risk for adverse outcomes, studies have consistently shown undertreatment of cardiovascular risk factors in these PAD patients. </a:t>
            </a:r>
          </a:p>
          <a:p>
            <a:r>
              <a:rPr lang="en-US"/>
              <a:t>There have been no randomized controlled trials evaluating routine screening of patients with peripheral artery disease for asymptomatic CAD or CeVD in order to reduce myocardial infarction and stroke; this could be the focus of future trials.</a:t>
            </a:r>
          </a:p>
          <a:p>
            <a:r>
              <a:rPr lang="en-US"/>
              <a:t>However, given the frequency of polyvascular disease among PAD patients, and its prognostic significance, patients with PAD should be questioned about concomitant symptoms related to disease in cerebrovascular and cardiac beds during clinical follow-up. </a:t>
            </a:r>
          </a:p>
        </p:txBody>
      </p:sp>
    </p:spTree>
    <p:extLst>
      <p:ext uri="{BB962C8B-B14F-4D97-AF65-F5344CB8AC3E}">
        <p14:creationId xmlns:p14="http://schemas.microsoft.com/office/powerpoint/2010/main" val="195910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1BA6-1874-4ED0-BBE8-E234E4D343BD}"/>
              </a:ext>
            </a:extLst>
          </p:cNvPr>
          <p:cNvSpPr>
            <a:spLocks noGrp="1"/>
          </p:cNvSpPr>
          <p:nvPr>
            <p:ph type="title"/>
          </p:nvPr>
        </p:nvSpPr>
        <p:spPr>
          <a:xfrm>
            <a:off x="398240" y="2656654"/>
            <a:ext cx="10801200" cy="975643"/>
          </a:xfrm>
        </p:spPr>
        <p:txBody>
          <a:bodyPr>
            <a:normAutofit/>
          </a:bodyPr>
          <a:lstStyle/>
          <a:p>
            <a:r>
              <a:rPr lang="en-US" sz="3200" dirty="0"/>
              <a:t>Overall Learning Objectives</a:t>
            </a:r>
          </a:p>
        </p:txBody>
      </p:sp>
      <p:sp>
        <p:nvSpPr>
          <p:cNvPr id="3" name="Content Placeholder 2">
            <a:extLst>
              <a:ext uri="{FF2B5EF4-FFF2-40B4-BE49-F238E27FC236}">
                <a16:creationId xmlns:a16="http://schemas.microsoft.com/office/drawing/2014/main" id="{B0DCF03B-32E8-471F-BE09-BD692CBBFED0}"/>
              </a:ext>
            </a:extLst>
          </p:cNvPr>
          <p:cNvSpPr>
            <a:spLocks noGrp="1"/>
          </p:cNvSpPr>
          <p:nvPr>
            <p:ph idx="1"/>
          </p:nvPr>
        </p:nvSpPr>
        <p:spPr>
          <a:xfrm>
            <a:off x="385410" y="3501008"/>
            <a:ext cx="8434064" cy="2875805"/>
          </a:xfrm>
        </p:spPr>
        <p:txBody>
          <a:bodyPr>
            <a:normAutofit/>
          </a:bodyPr>
          <a:lstStyle/>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To review the most accurate signs, symptoms, and tests for detecting PAD in adults </a:t>
            </a:r>
          </a:p>
          <a:p>
            <a:pPr marL="342900" marR="0" lvl="0" indent="-342900">
              <a:lnSpc>
                <a:spcPct val="107000"/>
              </a:lnSpc>
              <a:spcBef>
                <a:spcPts val="0"/>
              </a:spcBef>
              <a:spcAft>
                <a:spcPts val="1200"/>
              </a:spcAft>
              <a:buFont typeface="+mj-lt"/>
              <a:buAutoNum type="arabicPeriod"/>
            </a:pPr>
            <a:r>
              <a:rPr lang="en-US" sz="2400" dirty="0">
                <a:effectLst/>
                <a:ea typeface="Calibri" panose="020F0502020204030204" pitchFamily="34" charset="0"/>
                <a:cs typeface="Times New Roman" panose="02020603050405020304" pitchFamily="18" charset="0"/>
              </a:rPr>
              <a:t>To review the data for asymptomatic PAD Screening in patients at risk</a:t>
            </a:r>
          </a:p>
          <a:p>
            <a:pPr marL="342900" marR="0" lvl="0" indent="-342900">
              <a:lnSpc>
                <a:spcPct val="107000"/>
              </a:lnSpc>
              <a:spcBef>
                <a:spcPts val="0"/>
              </a:spcBef>
              <a:spcAft>
                <a:spcPts val="1200"/>
              </a:spcAft>
              <a:buFont typeface="+mj-lt"/>
              <a:buAutoNum type="arabicPeriod"/>
            </a:pPr>
            <a:r>
              <a:rPr lang="en-US" sz="2400" dirty="0">
                <a:ea typeface="Calibri" panose="020F0502020204030204" pitchFamily="34" charset="0"/>
                <a:cs typeface="Times New Roman" panose="02020603050405020304" pitchFamily="18" charset="0"/>
              </a:rPr>
              <a:t>T</a:t>
            </a:r>
            <a:r>
              <a:rPr lang="en-US" sz="2400" dirty="0">
                <a:effectLst/>
                <a:ea typeface="Calibri" panose="020F0502020204030204" pitchFamily="34" charset="0"/>
                <a:cs typeface="Times New Roman" panose="02020603050405020304" pitchFamily="18" charset="0"/>
              </a:rPr>
              <a:t>o review the evidence for screening for CAD and carotid disease in PAD patients</a:t>
            </a:r>
          </a:p>
        </p:txBody>
      </p:sp>
      <p:pic>
        <p:nvPicPr>
          <p:cNvPr id="4" name="Graphic 3" descr="Presentation with checklist">
            <a:extLst>
              <a:ext uri="{FF2B5EF4-FFF2-40B4-BE49-F238E27FC236}">
                <a16:creationId xmlns:a16="http://schemas.microsoft.com/office/drawing/2014/main" id="{51E40D10-B370-4E42-A927-CB0F21EBEE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44272" y="2492896"/>
            <a:ext cx="3485102" cy="3485102"/>
          </a:xfrm>
          <a:prstGeom prst="rect">
            <a:avLst/>
          </a:prstGeom>
        </p:spPr>
      </p:pic>
      <p:sp>
        <p:nvSpPr>
          <p:cNvPr id="5" name="Google Shape;436;g81793161dd_0_25">
            <a:extLst>
              <a:ext uri="{FF2B5EF4-FFF2-40B4-BE49-F238E27FC236}">
                <a16:creationId xmlns:a16="http://schemas.microsoft.com/office/drawing/2014/main" id="{64FEBE4D-8BDA-C04E-A6C8-3E105EDF47CA}"/>
              </a:ext>
            </a:extLst>
          </p:cNvPr>
          <p:cNvSpPr txBox="1">
            <a:spLocks/>
          </p:cNvSpPr>
          <p:nvPr/>
        </p:nvSpPr>
        <p:spPr>
          <a:xfrm>
            <a:off x="556849" y="547617"/>
            <a:ext cx="11078301" cy="1900654"/>
          </a:xfrm>
          <a:prstGeom prst="rect">
            <a:avLst/>
          </a:prstGeom>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b="1" dirty="0">
                <a:solidFill>
                  <a:srgbClr val="6FAAAF"/>
                </a:solidFill>
                <a:latin typeface="Arial Nova Cond" panose="020B0506020202020204" pitchFamily="34" charset="0"/>
              </a:rPr>
              <a:t>CCS Guidelines</a:t>
            </a:r>
          </a:p>
          <a:p>
            <a:pPr algn="ctr">
              <a:lnSpc>
                <a:spcPct val="100000"/>
              </a:lnSpc>
              <a:spcBef>
                <a:spcPts val="0"/>
              </a:spcBef>
            </a:pPr>
            <a:r>
              <a:rPr lang="en-US" b="1" dirty="0">
                <a:solidFill>
                  <a:srgbClr val="6FAAAF"/>
                </a:solidFill>
                <a:latin typeface="Arial Nova Cond" panose="020B0506020202020204" pitchFamily="34" charset="0"/>
              </a:rPr>
              <a:t>Peripheral Arterial Disease (PAD)</a:t>
            </a:r>
          </a:p>
          <a:p>
            <a:pPr algn="ctr">
              <a:lnSpc>
                <a:spcPct val="120000"/>
              </a:lnSpc>
              <a:spcBef>
                <a:spcPts val="0"/>
              </a:spcBef>
            </a:pPr>
            <a:r>
              <a:rPr lang="en-US" b="1" dirty="0">
                <a:solidFill>
                  <a:srgbClr val="6FAAAF"/>
                </a:solidFill>
                <a:latin typeface="Arial Nova Cond" panose="020B0506020202020204" pitchFamily="34" charset="0"/>
              </a:rPr>
              <a:t>Webinar 1: Screening and Diagnosis</a:t>
            </a:r>
          </a:p>
        </p:txBody>
      </p:sp>
    </p:spTree>
    <p:extLst>
      <p:ext uri="{BB962C8B-B14F-4D97-AF65-F5344CB8AC3E}">
        <p14:creationId xmlns:p14="http://schemas.microsoft.com/office/powerpoint/2010/main" val="17720750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B1E0D1-BA28-4E71-B735-0A7A22A731C8}"/>
              </a:ext>
            </a:extLst>
          </p:cNvPr>
          <p:cNvSpPr>
            <a:spLocks noGrp="1"/>
          </p:cNvSpPr>
          <p:nvPr>
            <p:ph type="title"/>
          </p:nvPr>
        </p:nvSpPr>
        <p:spPr/>
        <p:txBody>
          <a:bodyPr>
            <a:normAutofit/>
          </a:bodyPr>
          <a:lstStyle/>
          <a:p>
            <a:r>
              <a:rPr lang="en-US"/>
              <a:t>RECOMMENDATION:</a:t>
            </a:r>
            <a:endParaRPr lang="en-US" dirty="0"/>
          </a:p>
        </p:txBody>
      </p:sp>
      <p:sp>
        <p:nvSpPr>
          <p:cNvPr id="5" name="Content Placeholder 4">
            <a:extLst>
              <a:ext uri="{FF2B5EF4-FFF2-40B4-BE49-F238E27FC236}">
                <a16:creationId xmlns:a16="http://schemas.microsoft.com/office/drawing/2014/main" id="{10DFB57B-F9E3-08E3-624A-5CAC484FCB43}"/>
              </a:ext>
            </a:extLst>
          </p:cNvPr>
          <p:cNvSpPr>
            <a:spLocks noGrp="1"/>
          </p:cNvSpPr>
          <p:nvPr>
            <p:ph idx="1"/>
          </p:nvPr>
        </p:nvSpPr>
        <p:spPr/>
        <p:txBody>
          <a:bodyPr>
            <a:normAutofit/>
          </a:bodyPr>
          <a:lstStyle/>
          <a:p>
            <a:pPr marL="0" indent="0">
              <a:buNone/>
            </a:pPr>
            <a:r>
              <a:rPr lang="en-US" b="1" dirty="0"/>
              <a:t>We suggest against routine screening for asymptomatic carotid artery stenosis or asymptomatic CAD, among patients with documented PAD (Weak Recommendation; Low-Quality Evidence).</a:t>
            </a:r>
          </a:p>
          <a:p>
            <a:pPr marL="0" indent="0">
              <a:buNone/>
            </a:pPr>
            <a:endParaRPr lang="en-US" dirty="0"/>
          </a:p>
          <a:p>
            <a:pPr marL="0" indent="0">
              <a:buNone/>
            </a:pPr>
            <a:r>
              <a:rPr lang="en-US" dirty="0"/>
              <a:t>Values and preferences:</a:t>
            </a:r>
          </a:p>
          <a:p>
            <a:pPr marL="0" indent="0">
              <a:buNone/>
            </a:pPr>
            <a:r>
              <a:rPr lang="en-US" b="1" dirty="0"/>
              <a:t>Most patients with PAD require aggressive CV risk factor management to improve long-term outcomes. </a:t>
            </a:r>
            <a:r>
              <a:rPr lang="en-US" dirty="0"/>
              <a:t>This is on the basis of the strong epidemiological evidence linking PAD with incident MI and stroke</a:t>
            </a:r>
          </a:p>
        </p:txBody>
      </p:sp>
    </p:spTree>
    <p:extLst>
      <p:ext uri="{BB962C8B-B14F-4D97-AF65-F5344CB8AC3E}">
        <p14:creationId xmlns:p14="http://schemas.microsoft.com/office/powerpoint/2010/main" val="3948400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n open computer sitting on top of a desk&#10;&#10;Description automatically generated">
            <a:extLst>
              <a:ext uri="{FF2B5EF4-FFF2-40B4-BE49-F238E27FC236}">
                <a16:creationId xmlns:a16="http://schemas.microsoft.com/office/drawing/2014/main" id="{59E7B570-9EF9-4FD1-B307-3F357AEC6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680" y="-27384"/>
            <a:ext cx="13628384" cy="6408712"/>
          </a:xfrm>
          <a:prstGeom prst="rect">
            <a:avLst/>
          </a:prstGeom>
        </p:spPr>
      </p:pic>
      <p:sp>
        <p:nvSpPr>
          <p:cNvPr id="5" name="TextBox 4">
            <a:extLst>
              <a:ext uri="{FF2B5EF4-FFF2-40B4-BE49-F238E27FC236}">
                <a16:creationId xmlns:a16="http://schemas.microsoft.com/office/drawing/2014/main" id="{30CB8500-5716-458E-B51D-18B6311C8DED}"/>
              </a:ext>
            </a:extLst>
          </p:cNvPr>
          <p:cNvSpPr txBox="1"/>
          <p:nvPr/>
        </p:nvSpPr>
        <p:spPr>
          <a:xfrm>
            <a:off x="2927648" y="2492896"/>
            <a:ext cx="4975122" cy="769441"/>
          </a:xfrm>
          <a:prstGeom prst="rect">
            <a:avLst/>
          </a:prstGeom>
          <a:noFill/>
        </p:spPr>
        <p:txBody>
          <a:bodyPr wrap="square" rtlCol="0">
            <a:spAutoFit/>
          </a:bodyPr>
          <a:lstStyle/>
          <a:p>
            <a:pPr algn="ctr"/>
            <a:r>
              <a:rPr lang="en-CA" sz="4400" b="1" dirty="0">
                <a:solidFill>
                  <a:srgbClr val="F33A45"/>
                </a:solidFill>
                <a:latin typeface="Arial Nova Cond" panose="020B0506020202020204" pitchFamily="34" charset="0"/>
                <a:cs typeface="Leelawadee UI" panose="020B0604020202020204" pitchFamily="34" charset="-34"/>
              </a:rPr>
              <a:t>QUESTIONS?</a:t>
            </a:r>
          </a:p>
        </p:txBody>
      </p:sp>
      <p:pic>
        <p:nvPicPr>
          <p:cNvPr id="9" name="Picture 8" descr="A close up of a logo&#10;&#10;Description automatically generated">
            <a:extLst>
              <a:ext uri="{FF2B5EF4-FFF2-40B4-BE49-F238E27FC236}">
                <a16:creationId xmlns:a16="http://schemas.microsoft.com/office/drawing/2014/main" id="{D59D5EE3-6CE3-4888-9C84-8A056D4B6F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51855" b="-950"/>
          <a:stretch/>
        </p:blipFill>
        <p:spPr>
          <a:xfrm>
            <a:off x="11352584" y="5648375"/>
            <a:ext cx="811512" cy="516929"/>
          </a:xfrm>
          <a:prstGeom prst="rect">
            <a:avLst/>
          </a:prstGeom>
        </p:spPr>
      </p:pic>
    </p:spTree>
    <p:extLst>
      <p:ext uri="{BB962C8B-B14F-4D97-AF65-F5344CB8AC3E}">
        <p14:creationId xmlns:p14="http://schemas.microsoft.com/office/powerpoint/2010/main" val="4193089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B5012-82DC-04D1-990B-DAB195D3B418}"/>
              </a:ext>
            </a:extLst>
          </p:cNvPr>
          <p:cNvSpPr>
            <a:spLocks noGrp="1"/>
          </p:cNvSpPr>
          <p:nvPr>
            <p:ph type="title"/>
          </p:nvPr>
        </p:nvSpPr>
        <p:spPr/>
        <p:txBody>
          <a:bodyPr>
            <a:normAutofit/>
          </a:bodyPr>
          <a:lstStyle/>
          <a:p>
            <a:r>
              <a:rPr lang="en-US" dirty="0"/>
              <a:t>Upcoming Program</a:t>
            </a:r>
            <a:endParaRPr lang="en-US" cap="small" dirty="0"/>
          </a:p>
        </p:txBody>
      </p:sp>
      <p:sp>
        <p:nvSpPr>
          <p:cNvPr id="3" name="Content Placeholder 2">
            <a:extLst>
              <a:ext uri="{FF2B5EF4-FFF2-40B4-BE49-F238E27FC236}">
                <a16:creationId xmlns:a16="http://schemas.microsoft.com/office/drawing/2014/main" id="{D7C35703-E60A-E19D-10DF-1A7BD0DF2DD4}"/>
              </a:ext>
            </a:extLst>
          </p:cNvPr>
          <p:cNvSpPr>
            <a:spLocks noGrp="1"/>
          </p:cNvSpPr>
          <p:nvPr>
            <p:ph idx="1"/>
          </p:nvPr>
        </p:nvSpPr>
        <p:spPr>
          <a:xfrm>
            <a:off x="695400" y="1340768"/>
            <a:ext cx="10801200" cy="4692179"/>
          </a:xfrm>
        </p:spPr>
        <p:txBody>
          <a:bodyPr/>
          <a:lstStyle/>
          <a:p>
            <a:pPr marL="0" indent="0">
              <a:buNone/>
            </a:pPr>
            <a:r>
              <a:rPr lang="en-US" dirty="0"/>
              <a:t>Canadian Cardiovascular Congress 2022 October 27-30, 2022</a:t>
            </a:r>
          </a:p>
          <a:p>
            <a:pPr marL="0" indent="0">
              <a:buNone/>
            </a:pPr>
            <a:r>
              <a:rPr lang="en-US" sz="2000" dirty="0">
                <a:solidFill>
                  <a:srgbClr val="FF0000"/>
                </a:solidFill>
              </a:rPr>
              <a:t>PAD session: Saturday, Oct 29, 2:00-3:00PM EDT</a:t>
            </a:r>
            <a:endParaRPr lang="en-US" dirty="0">
              <a:solidFill>
                <a:srgbClr val="FF0000"/>
              </a:solidFill>
            </a:endParaRPr>
          </a:p>
        </p:txBody>
      </p:sp>
      <p:sp>
        <p:nvSpPr>
          <p:cNvPr id="4" name="Arrow: Pentagon 3">
            <a:extLst>
              <a:ext uri="{FF2B5EF4-FFF2-40B4-BE49-F238E27FC236}">
                <a16:creationId xmlns:a16="http://schemas.microsoft.com/office/drawing/2014/main" id="{4DD8F8C6-68A6-27F4-98CF-5CACBA03D05D}"/>
              </a:ext>
            </a:extLst>
          </p:cNvPr>
          <p:cNvSpPr/>
          <p:nvPr/>
        </p:nvSpPr>
        <p:spPr>
          <a:xfrm>
            <a:off x="738330" y="2569843"/>
            <a:ext cx="7081487" cy="344031"/>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Gill Sans MT" panose="020B0502020104020203" pitchFamily="34" charset="0"/>
              </a:rPr>
              <a:t>Re-connect</a:t>
            </a:r>
            <a:r>
              <a:rPr lang="en-US" sz="1600" dirty="0">
                <a:solidFill>
                  <a:schemeClr val="bg1"/>
                </a:solidFill>
                <a:latin typeface="Gill Sans MT" panose="020B0502020104020203" pitchFamily="34" charset="0"/>
              </a:rPr>
              <a:t> in-person with friends and colleagues for the first time in 3 years! </a:t>
            </a:r>
          </a:p>
        </p:txBody>
      </p:sp>
      <p:sp>
        <p:nvSpPr>
          <p:cNvPr id="5" name="Arrow: Pentagon 4">
            <a:extLst>
              <a:ext uri="{FF2B5EF4-FFF2-40B4-BE49-F238E27FC236}">
                <a16:creationId xmlns:a16="http://schemas.microsoft.com/office/drawing/2014/main" id="{093BD569-473D-46E8-10E7-E488089A2681}"/>
              </a:ext>
            </a:extLst>
          </p:cNvPr>
          <p:cNvSpPr/>
          <p:nvPr/>
        </p:nvSpPr>
        <p:spPr>
          <a:xfrm>
            <a:off x="738330" y="3151442"/>
            <a:ext cx="7081487" cy="344031"/>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Gill Sans MT" panose="020B0502020104020203" pitchFamily="34" charset="0"/>
              </a:rPr>
              <a:t>Learn</a:t>
            </a:r>
            <a:r>
              <a:rPr lang="en-US" sz="1600" dirty="0">
                <a:solidFill>
                  <a:schemeClr val="bg1"/>
                </a:solidFill>
                <a:latin typeface="Gill Sans MT" panose="020B0502020104020203" pitchFamily="34" charset="0"/>
              </a:rPr>
              <a:t> from and connect with key opinion leaders </a:t>
            </a:r>
          </a:p>
        </p:txBody>
      </p:sp>
      <p:sp>
        <p:nvSpPr>
          <p:cNvPr id="6" name="Arrow: Pentagon 5">
            <a:extLst>
              <a:ext uri="{FF2B5EF4-FFF2-40B4-BE49-F238E27FC236}">
                <a16:creationId xmlns:a16="http://schemas.microsoft.com/office/drawing/2014/main" id="{81FBAA6D-0394-84CD-D179-873F97272D25}"/>
              </a:ext>
            </a:extLst>
          </p:cNvPr>
          <p:cNvSpPr/>
          <p:nvPr/>
        </p:nvSpPr>
        <p:spPr>
          <a:xfrm>
            <a:off x="738329" y="3733041"/>
            <a:ext cx="7081487" cy="344031"/>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Gill Sans MT" panose="020B0502020104020203" pitchFamily="34" charset="0"/>
              </a:rPr>
              <a:t>Be inspired </a:t>
            </a:r>
            <a:r>
              <a:rPr lang="en-US" sz="1600" dirty="0">
                <a:solidFill>
                  <a:schemeClr val="bg1"/>
                </a:solidFill>
                <a:latin typeface="Gill Sans MT" panose="020B0502020104020203" pitchFamily="34" charset="0"/>
              </a:rPr>
              <a:t>by new ideas, technology and advancements in cardiovascular care</a:t>
            </a:r>
            <a:endParaRPr lang="en-US" sz="1600" dirty="0"/>
          </a:p>
        </p:txBody>
      </p:sp>
      <p:sp>
        <p:nvSpPr>
          <p:cNvPr id="7" name="TextBox 6">
            <a:extLst>
              <a:ext uri="{FF2B5EF4-FFF2-40B4-BE49-F238E27FC236}">
                <a16:creationId xmlns:a16="http://schemas.microsoft.com/office/drawing/2014/main" id="{2F9364EE-E794-84E0-3835-88E3B0902DCA}"/>
              </a:ext>
            </a:extLst>
          </p:cNvPr>
          <p:cNvSpPr txBox="1"/>
          <p:nvPr/>
        </p:nvSpPr>
        <p:spPr>
          <a:xfrm>
            <a:off x="695400" y="4871378"/>
            <a:ext cx="8059262" cy="707886"/>
          </a:xfrm>
          <a:prstGeom prst="rect">
            <a:avLst/>
          </a:prstGeom>
          <a:noFill/>
        </p:spPr>
        <p:txBody>
          <a:bodyPr wrap="square">
            <a:spAutoFit/>
          </a:bodyPr>
          <a:lstStyle/>
          <a:p>
            <a:r>
              <a:rPr lang="en-US" sz="2000" dirty="0">
                <a:solidFill>
                  <a:schemeClr val="tx1"/>
                </a:solidFill>
                <a:latin typeface="Gill Sans MT" panose="020B0502020104020203" pitchFamily="34" charset="0"/>
              </a:rPr>
              <a:t>The CCS is proud to host the much-anticipated CCC 2022 and the 75th scientific meeting in-person in Ottawa and online.  </a:t>
            </a:r>
          </a:p>
        </p:txBody>
      </p:sp>
      <p:pic>
        <p:nvPicPr>
          <p:cNvPr id="8" name="Picture 7" descr="Qr code">
            <a:extLst>
              <a:ext uri="{FF2B5EF4-FFF2-40B4-BE49-F238E27FC236}">
                <a16:creationId xmlns:a16="http://schemas.microsoft.com/office/drawing/2014/main" id="{85A64CD3-509D-BA0A-0BE5-0ED7565FC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1449" y="1910895"/>
            <a:ext cx="2960483" cy="2960483"/>
          </a:xfrm>
          <a:prstGeom prst="rect">
            <a:avLst/>
          </a:prstGeom>
          <a:ln>
            <a:solidFill>
              <a:schemeClr val="tx1"/>
            </a:solidFill>
          </a:ln>
        </p:spPr>
      </p:pic>
      <p:sp>
        <p:nvSpPr>
          <p:cNvPr id="9" name="TextBox 8">
            <a:extLst>
              <a:ext uri="{FF2B5EF4-FFF2-40B4-BE49-F238E27FC236}">
                <a16:creationId xmlns:a16="http://schemas.microsoft.com/office/drawing/2014/main" id="{78ADCF0D-0376-EB8D-AAFC-9EDA8402B97E}"/>
              </a:ext>
            </a:extLst>
          </p:cNvPr>
          <p:cNvSpPr txBox="1"/>
          <p:nvPr/>
        </p:nvSpPr>
        <p:spPr>
          <a:xfrm>
            <a:off x="8881449" y="4947105"/>
            <a:ext cx="2960483" cy="707886"/>
          </a:xfrm>
          <a:prstGeom prst="rect">
            <a:avLst/>
          </a:prstGeom>
          <a:noFill/>
        </p:spPr>
        <p:txBody>
          <a:bodyPr wrap="square">
            <a:spAutoFit/>
          </a:bodyPr>
          <a:lstStyle/>
          <a:p>
            <a:pPr algn="ctr"/>
            <a:r>
              <a:rPr lang="en-US" sz="2000" b="1" dirty="0">
                <a:solidFill>
                  <a:srgbClr val="FF0000"/>
                </a:solidFill>
                <a:latin typeface="Gill Sans MT" panose="020B0502020104020203" pitchFamily="34" charset="0"/>
              </a:rPr>
              <a:t>SCAN QR CODE TO REGISTER TODAY!</a:t>
            </a:r>
            <a:endParaRPr lang="en-US" sz="2000" dirty="0">
              <a:solidFill>
                <a:srgbClr val="FF0000"/>
              </a:solidFill>
            </a:endParaRPr>
          </a:p>
        </p:txBody>
      </p:sp>
    </p:spTree>
    <p:extLst>
      <p:ext uri="{BB962C8B-B14F-4D97-AF65-F5344CB8AC3E}">
        <p14:creationId xmlns:p14="http://schemas.microsoft.com/office/powerpoint/2010/main" val="2544553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D673-7111-485D-93FF-F92577DBA6C5}"/>
              </a:ext>
            </a:extLst>
          </p:cNvPr>
          <p:cNvSpPr>
            <a:spLocks noGrp="1"/>
          </p:cNvSpPr>
          <p:nvPr>
            <p:ph type="title"/>
          </p:nvPr>
        </p:nvSpPr>
        <p:spPr>
          <a:xfrm>
            <a:off x="695400" y="908720"/>
            <a:ext cx="10801200" cy="975643"/>
          </a:xfrm>
        </p:spPr>
        <p:txBody>
          <a:bodyPr>
            <a:normAutofit fontScale="90000"/>
          </a:bodyPr>
          <a:lstStyle/>
          <a:p>
            <a:r>
              <a:rPr lang="en-US" dirty="0"/>
              <a:t>Thank you!</a:t>
            </a:r>
            <a:br>
              <a:rPr lang="en-US" dirty="0"/>
            </a:br>
            <a:br>
              <a:rPr lang="en-US" dirty="0"/>
            </a:br>
            <a:endParaRPr lang="en-US" dirty="0"/>
          </a:p>
        </p:txBody>
      </p:sp>
      <p:sp>
        <p:nvSpPr>
          <p:cNvPr id="3" name="Content Placeholder 2">
            <a:extLst>
              <a:ext uri="{FF2B5EF4-FFF2-40B4-BE49-F238E27FC236}">
                <a16:creationId xmlns:a16="http://schemas.microsoft.com/office/drawing/2014/main" id="{FD8620D5-98DD-4F58-AA9D-F500AC70AB39}"/>
              </a:ext>
            </a:extLst>
          </p:cNvPr>
          <p:cNvSpPr>
            <a:spLocks noGrp="1"/>
          </p:cNvSpPr>
          <p:nvPr>
            <p:ph idx="1"/>
          </p:nvPr>
        </p:nvSpPr>
        <p:spPr>
          <a:xfrm>
            <a:off x="695400" y="1628800"/>
            <a:ext cx="10801200" cy="4464496"/>
          </a:xfrm>
        </p:spPr>
        <p:txBody>
          <a:bodyPr>
            <a:normAutofit/>
          </a:bodyPr>
          <a:lstStyle/>
          <a:p>
            <a:pPr marL="0" indent="0">
              <a:lnSpc>
                <a:spcPct val="100000"/>
              </a:lnSpc>
              <a:buNone/>
            </a:pPr>
            <a:r>
              <a:rPr lang="en-US" sz="3600" dirty="0"/>
              <a:t>Visit </a:t>
            </a:r>
            <a:r>
              <a:rPr lang="en-US" sz="3600" dirty="0">
                <a:solidFill>
                  <a:srgbClr val="FF0000"/>
                </a:solidFill>
              </a:rPr>
              <a:t>CCS.ca </a:t>
            </a:r>
            <a:r>
              <a:rPr lang="en-US" sz="3600" dirty="0"/>
              <a:t>for more Guidelines and Resources </a:t>
            </a:r>
          </a:p>
          <a:p>
            <a:pPr marL="0" indent="0">
              <a:lnSpc>
                <a:spcPct val="100000"/>
              </a:lnSpc>
              <a:buNone/>
            </a:pPr>
            <a:r>
              <a:rPr lang="en-US" sz="2400" dirty="0"/>
              <a:t>Guideline Library:</a:t>
            </a:r>
          </a:p>
          <a:p>
            <a:pPr>
              <a:lnSpc>
                <a:spcPct val="100000"/>
              </a:lnSpc>
            </a:pPr>
            <a:r>
              <a:rPr lang="en-US" sz="2400" dirty="0">
                <a:hlinkClick r:id="rId3"/>
              </a:rPr>
              <a:t>https://ccs.ca/guidelines-and-position-statement-library/</a:t>
            </a:r>
            <a:r>
              <a:rPr lang="en-US" sz="2400" dirty="0"/>
              <a:t> </a:t>
            </a:r>
          </a:p>
          <a:p>
            <a:pPr>
              <a:lnSpc>
                <a:spcPct val="100000"/>
              </a:lnSpc>
            </a:pPr>
            <a:endParaRPr lang="en-US" sz="2400" dirty="0"/>
          </a:p>
          <a:p>
            <a:pPr marL="0" indent="0">
              <a:lnSpc>
                <a:spcPct val="100000"/>
              </a:lnSpc>
              <a:buNone/>
            </a:pPr>
            <a:r>
              <a:rPr lang="en-US" sz="2400" dirty="0"/>
              <a:t>Guideline Resources:</a:t>
            </a:r>
          </a:p>
          <a:p>
            <a:pPr>
              <a:lnSpc>
                <a:spcPct val="100000"/>
              </a:lnSpc>
            </a:pPr>
            <a:r>
              <a:rPr lang="en-US" sz="2400" dirty="0">
                <a:hlinkClick r:id="rId4"/>
              </a:rPr>
              <a:t>https://ccs.ca/guideline-resources/</a:t>
            </a:r>
            <a:r>
              <a:rPr lang="en-US" sz="2400" dirty="0"/>
              <a:t> </a:t>
            </a:r>
          </a:p>
        </p:txBody>
      </p:sp>
      <p:pic>
        <p:nvPicPr>
          <p:cNvPr id="7" name="Picture 6">
            <a:extLst>
              <a:ext uri="{FF2B5EF4-FFF2-40B4-BE49-F238E27FC236}">
                <a16:creationId xmlns:a16="http://schemas.microsoft.com/office/drawing/2014/main" id="{4672A098-8C13-9931-C27C-AD3C44500176}"/>
              </a:ext>
            </a:extLst>
          </p:cNvPr>
          <p:cNvPicPr>
            <a:picLocks noChangeAspect="1"/>
          </p:cNvPicPr>
          <p:nvPr/>
        </p:nvPicPr>
        <p:blipFill>
          <a:blip r:embed="rId5"/>
          <a:stretch>
            <a:fillRect/>
          </a:stretch>
        </p:blipFill>
        <p:spPr>
          <a:xfrm>
            <a:off x="9301805" y="2604443"/>
            <a:ext cx="2213106" cy="2868301"/>
          </a:xfrm>
          <a:prstGeom prst="rect">
            <a:avLst/>
          </a:prstGeom>
          <a:ln>
            <a:solidFill>
              <a:schemeClr val="tx1"/>
            </a:solidFill>
          </a:ln>
        </p:spPr>
      </p:pic>
      <p:pic>
        <p:nvPicPr>
          <p:cNvPr id="5" name="Picture 4">
            <a:extLst>
              <a:ext uri="{FF2B5EF4-FFF2-40B4-BE49-F238E27FC236}">
                <a16:creationId xmlns:a16="http://schemas.microsoft.com/office/drawing/2014/main" id="{D5D22BD0-2353-3F04-2920-D7D6892A4E96}"/>
              </a:ext>
            </a:extLst>
          </p:cNvPr>
          <p:cNvPicPr>
            <a:picLocks noChangeAspect="1"/>
          </p:cNvPicPr>
          <p:nvPr/>
        </p:nvPicPr>
        <p:blipFill>
          <a:blip r:embed="rId6"/>
          <a:stretch>
            <a:fillRect/>
          </a:stretch>
        </p:blipFill>
        <p:spPr>
          <a:xfrm>
            <a:off x="6689858" y="3380494"/>
            <a:ext cx="2230900" cy="2868301"/>
          </a:xfrm>
          <a:prstGeom prst="rect">
            <a:avLst/>
          </a:prstGeom>
        </p:spPr>
      </p:pic>
      <p:sp>
        <p:nvSpPr>
          <p:cNvPr id="11" name="TextBox 10">
            <a:extLst>
              <a:ext uri="{FF2B5EF4-FFF2-40B4-BE49-F238E27FC236}">
                <a16:creationId xmlns:a16="http://schemas.microsoft.com/office/drawing/2014/main" id="{9D871EE9-52C2-9A95-89F6-897DBCC4072A}"/>
              </a:ext>
            </a:extLst>
          </p:cNvPr>
          <p:cNvSpPr txBox="1"/>
          <p:nvPr/>
        </p:nvSpPr>
        <p:spPr>
          <a:xfrm>
            <a:off x="8293693" y="4503055"/>
            <a:ext cx="2016224" cy="1722715"/>
          </a:xfrm>
          <a:prstGeom prst="star8">
            <a:avLst/>
          </a:prstGeom>
          <a:solidFill>
            <a:schemeClr val="bg1"/>
          </a:solidFill>
          <a:ln w="28575">
            <a:solidFill>
              <a:srgbClr val="FF0000"/>
            </a:solidFill>
          </a:ln>
        </p:spPr>
        <p:txBody>
          <a:bodyPr wrap="square" rtlCol="0">
            <a:spAutoFit/>
          </a:bodyPr>
          <a:lstStyle/>
          <a:p>
            <a:pPr algn="ctr"/>
            <a:r>
              <a:rPr lang="en-US" b="1" dirty="0">
                <a:latin typeface="Arial Nova Cond" panose="020B0506020202020204" pitchFamily="34" charset="0"/>
              </a:rPr>
              <a:t>NEW PAD resources coming soon!</a:t>
            </a:r>
          </a:p>
        </p:txBody>
      </p:sp>
    </p:spTree>
    <p:extLst>
      <p:ext uri="{BB962C8B-B14F-4D97-AF65-F5344CB8AC3E}">
        <p14:creationId xmlns:p14="http://schemas.microsoft.com/office/powerpoint/2010/main" val="45941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8056-3076-4FFA-8D71-97099C9C57B1}"/>
              </a:ext>
            </a:extLst>
          </p:cNvPr>
          <p:cNvSpPr>
            <a:spLocks noGrp="1"/>
          </p:cNvSpPr>
          <p:nvPr>
            <p:ph type="title"/>
          </p:nvPr>
        </p:nvSpPr>
        <p:spPr/>
        <p:txBody>
          <a:bodyPr/>
          <a:lstStyle/>
          <a:p>
            <a:r>
              <a:rPr lang="en-US" dirty="0">
                <a:solidFill>
                  <a:srgbClr val="6FAAAF"/>
                </a:solidFill>
              </a:rPr>
              <a:t>Faculty and Topic Overview</a:t>
            </a:r>
          </a:p>
        </p:txBody>
      </p:sp>
      <p:sp>
        <p:nvSpPr>
          <p:cNvPr id="3" name="Content Placeholder 2">
            <a:extLst>
              <a:ext uri="{FF2B5EF4-FFF2-40B4-BE49-F238E27FC236}">
                <a16:creationId xmlns:a16="http://schemas.microsoft.com/office/drawing/2014/main" id="{E87B5F26-9E2F-4B6D-A862-751F325236ED}"/>
              </a:ext>
            </a:extLst>
          </p:cNvPr>
          <p:cNvSpPr>
            <a:spLocks noGrp="1"/>
          </p:cNvSpPr>
          <p:nvPr>
            <p:ph idx="1"/>
          </p:nvPr>
        </p:nvSpPr>
        <p:spPr>
          <a:xfrm>
            <a:off x="1311074" y="5121157"/>
            <a:ext cx="2387032" cy="900131"/>
          </a:xfrm>
        </p:spPr>
        <p:txBody>
          <a:bodyPr>
            <a:normAutofit/>
          </a:bodyPr>
          <a:lstStyle/>
          <a:p>
            <a:pPr marL="0" indent="0" algn="ctr">
              <a:buNone/>
            </a:pPr>
            <a:r>
              <a:rPr lang="en-US" sz="1800" dirty="0"/>
              <a:t>Introduction and Screening CAD, Carotid in PAD</a:t>
            </a:r>
          </a:p>
        </p:txBody>
      </p:sp>
      <p:sp>
        <p:nvSpPr>
          <p:cNvPr id="6" name="Rectangle 5">
            <a:extLst>
              <a:ext uri="{FF2B5EF4-FFF2-40B4-BE49-F238E27FC236}">
                <a16:creationId xmlns:a16="http://schemas.microsoft.com/office/drawing/2014/main" id="{1CB8A901-D014-445F-924D-4BB8455FF365}"/>
              </a:ext>
            </a:extLst>
          </p:cNvPr>
          <p:cNvSpPr/>
          <p:nvPr/>
        </p:nvSpPr>
        <p:spPr>
          <a:xfrm>
            <a:off x="1169258" y="4281153"/>
            <a:ext cx="2549028" cy="461665"/>
          </a:xfrm>
          <a:prstGeom prst="rect">
            <a:avLst/>
          </a:prstGeom>
        </p:spPr>
        <p:txBody>
          <a:bodyPr wrap="square">
            <a:spAutoFit/>
          </a:bodyPr>
          <a:lstStyle/>
          <a:p>
            <a:pPr algn="ctr"/>
            <a:r>
              <a:rPr lang="en-CA" sz="2400" b="1" dirty="0">
                <a:solidFill>
                  <a:srgbClr val="FF0000"/>
                </a:solidFill>
                <a:effectLst/>
                <a:latin typeface="Arial Nova Cond" panose="020B0506020202020204" pitchFamily="34" charset="0"/>
              </a:rPr>
              <a:t>Dr. Beth Abramson</a:t>
            </a:r>
            <a:endParaRPr lang="en-CA" sz="2400" b="1" cap="all" dirty="0">
              <a:solidFill>
                <a:srgbClr val="FF0000"/>
              </a:solidFill>
              <a:effectLst/>
              <a:latin typeface="Arial Nova Cond" panose="020B0506020202020204" pitchFamily="34" charset="0"/>
            </a:endParaRPr>
          </a:p>
        </p:txBody>
      </p:sp>
      <p:sp>
        <p:nvSpPr>
          <p:cNvPr id="14" name="Content Placeholder 2">
            <a:extLst>
              <a:ext uri="{FF2B5EF4-FFF2-40B4-BE49-F238E27FC236}">
                <a16:creationId xmlns:a16="http://schemas.microsoft.com/office/drawing/2014/main" id="{79CC8127-A7B6-451D-8145-E8769792BA8A}"/>
              </a:ext>
            </a:extLst>
          </p:cNvPr>
          <p:cNvSpPr txBox="1">
            <a:spLocks/>
          </p:cNvSpPr>
          <p:nvPr/>
        </p:nvSpPr>
        <p:spPr>
          <a:xfrm>
            <a:off x="4979644" y="5147797"/>
            <a:ext cx="2283011" cy="846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Diagnosis</a:t>
            </a:r>
          </a:p>
        </p:txBody>
      </p:sp>
      <p:sp>
        <p:nvSpPr>
          <p:cNvPr id="18" name="Rectangle 17">
            <a:extLst>
              <a:ext uri="{FF2B5EF4-FFF2-40B4-BE49-F238E27FC236}">
                <a16:creationId xmlns:a16="http://schemas.microsoft.com/office/drawing/2014/main" id="{70F8C2F5-B747-4CE3-A63C-2F13F90B5E72}"/>
              </a:ext>
            </a:extLst>
          </p:cNvPr>
          <p:cNvSpPr/>
          <p:nvPr/>
        </p:nvSpPr>
        <p:spPr>
          <a:xfrm>
            <a:off x="8485530" y="4281153"/>
            <a:ext cx="2669775" cy="830997"/>
          </a:xfrm>
          <a:prstGeom prst="rect">
            <a:avLst/>
          </a:prstGeom>
        </p:spPr>
        <p:txBody>
          <a:bodyPr wrap="square">
            <a:spAutoFit/>
          </a:bodyPr>
          <a:lstStyle/>
          <a:p>
            <a:pPr algn="ctr"/>
            <a:r>
              <a:rPr lang="en-CA" sz="2400" b="1" dirty="0">
                <a:solidFill>
                  <a:srgbClr val="FF0000"/>
                </a:solidFill>
                <a:effectLst/>
                <a:latin typeface="Arial Nova Cond" panose="020B0506020202020204" pitchFamily="34" charset="0"/>
              </a:rPr>
              <a:t>Dr. Kajenny Srivaratharajah</a:t>
            </a:r>
            <a:endParaRPr lang="en-CA" sz="2400" b="1" cap="all" dirty="0">
              <a:solidFill>
                <a:srgbClr val="FF0000"/>
              </a:solidFill>
              <a:effectLst/>
              <a:latin typeface="Arial Nova Cond" panose="020B0506020202020204" pitchFamily="34" charset="0"/>
            </a:endParaRPr>
          </a:p>
        </p:txBody>
      </p:sp>
      <p:sp>
        <p:nvSpPr>
          <p:cNvPr id="20" name="Content Placeholder 2">
            <a:extLst>
              <a:ext uri="{FF2B5EF4-FFF2-40B4-BE49-F238E27FC236}">
                <a16:creationId xmlns:a16="http://schemas.microsoft.com/office/drawing/2014/main" id="{223349F2-C603-4F7B-A75D-089BC48D1F48}"/>
              </a:ext>
            </a:extLst>
          </p:cNvPr>
          <p:cNvSpPr txBox="1">
            <a:spLocks/>
          </p:cNvSpPr>
          <p:nvPr/>
        </p:nvSpPr>
        <p:spPr>
          <a:xfrm>
            <a:off x="8678911" y="5213691"/>
            <a:ext cx="2283011" cy="4733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Cond" panose="020B0506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Cond" panose="020B0506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Cond" panose="020B0506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Cond" panose="020B0506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 Screening for PAD</a:t>
            </a:r>
          </a:p>
        </p:txBody>
      </p:sp>
      <p:sp>
        <p:nvSpPr>
          <p:cNvPr id="19" name="Rectangle 18">
            <a:extLst>
              <a:ext uri="{FF2B5EF4-FFF2-40B4-BE49-F238E27FC236}">
                <a16:creationId xmlns:a16="http://schemas.microsoft.com/office/drawing/2014/main" id="{D9B777A8-0FC7-4589-8D26-9E9AA1BF41CE}"/>
              </a:ext>
            </a:extLst>
          </p:cNvPr>
          <p:cNvSpPr/>
          <p:nvPr/>
        </p:nvSpPr>
        <p:spPr>
          <a:xfrm>
            <a:off x="4786263" y="4281153"/>
            <a:ext cx="2669775" cy="461665"/>
          </a:xfrm>
          <a:prstGeom prst="rect">
            <a:avLst/>
          </a:prstGeom>
        </p:spPr>
        <p:txBody>
          <a:bodyPr wrap="square">
            <a:spAutoFit/>
          </a:bodyPr>
          <a:lstStyle/>
          <a:p>
            <a:pPr algn="ctr"/>
            <a:r>
              <a:rPr lang="en-CA" sz="2400" b="1" dirty="0">
                <a:solidFill>
                  <a:srgbClr val="FF0000"/>
                </a:solidFill>
                <a:effectLst/>
                <a:latin typeface="Arial Nova Cond" panose="020B0506020202020204" pitchFamily="34" charset="0"/>
              </a:rPr>
              <a:t>Dr. Derek Roberts</a:t>
            </a:r>
            <a:endParaRPr lang="en-CA" sz="2400" b="1" cap="all" dirty="0">
              <a:solidFill>
                <a:srgbClr val="FF0000"/>
              </a:solidFill>
              <a:effectLst/>
              <a:latin typeface="Arial Nova Cond" panose="020B0506020202020204" pitchFamily="34" charset="0"/>
            </a:endParaRPr>
          </a:p>
        </p:txBody>
      </p:sp>
      <p:pic>
        <p:nvPicPr>
          <p:cNvPr id="8" name="Picture 7" descr="A person in a white coat&#10;&#10;Description automatically generated with low confidence">
            <a:extLst>
              <a:ext uri="{FF2B5EF4-FFF2-40B4-BE49-F238E27FC236}">
                <a16:creationId xmlns:a16="http://schemas.microsoft.com/office/drawing/2014/main" id="{364822EC-886C-E776-B945-E7DC64C5D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4772" y="1551742"/>
            <a:ext cx="1692187" cy="2544626"/>
          </a:xfrm>
          <a:prstGeom prst="rect">
            <a:avLst/>
          </a:prstGeom>
        </p:spPr>
      </p:pic>
      <p:pic>
        <p:nvPicPr>
          <p:cNvPr id="7" name="Picture 6">
            <a:extLst>
              <a:ext uri="{FF2B5EF4-FFF2-40B4-BE49-F238E27FC236}">
                <a16:creationId xmlns:a16="http://schemas.microsoft.com/office/drawing/2014/main" id="{6906370D-E5CB-2ACF-2AFA-AE825E331CF4}"/>
              </a:ext>
            </a:extLst>
          </p:cNvPr>
          <p:cNvPicPr>
            <a:picLocks noChangeAspect="1"/>
          </p:cNvPicPr>
          <p:nvPr/>
        </p:nvPicPr>
        <p:blipFill rotWithShape="1">
          <a:blip r:embed="rId4"/>
          <a:srcRect r="10594"/>
          <a:stretch/>
        </p:blipFill>
        <p:spPr>
          <a:xfrm>
            <a:off x="8866310" y="1545421"/>
            <a:ext cx="1908212" cy="2550947"/>
          </a:xfrm>
          <a:prstGeom prst="rect">
            <a:avLst/>
          </a:prstGeom>
        </p:spPr>
      </p:pic>
      <p:pic>
        <p:nvPicPr>
          <p:cNvPr id="9" name="Picture 8" descr="A picture containing person, wall, person, indoor&#10;&#10;Description automatically generated">
            <a:extLst>
              <a:ext uri="{FF2B5EF4-FFF2-40B4-BE49-F238E27FC236}">
                <a16:creationId xmlns:a16="http://schemas.microsoft.com/office/drawing/2014/main" id="{6F8B5AA7-1042-516B-0882-0619EA0791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542" y="1447576"/>
            <a:ext cx="1929214" cy="2648792"/>
          </a:xfrm>
          <a:prstGeom prst="rect">
            <a:avLst/>
          </a:prstGeom>
        </p:spPr>
      </p:pic>
    </p:spTree>
    <p:extLst>
      <p:ext uri="{BB962C8B-B14F-4D97-AF65-F5344CB8AC3E}">
        <p14:creationId xmlns:p14="http://schemas.microsoft.com/office/powerpoint/2010/main" val="222270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145-757F-4D76-B279-B50F70D8510D}"/>
              </a:ext>
            </a:extLst>
          </p:cNvPr>
          <p:cNvSpPr>
            <a:spLocks noGrp="1"/>
          </p:cNvSpPr>
          <p:nvPr>
            <p:ph type="title"/>
          </p:nvPr>
        </p:nvSpPr>
        <p:spPr/>
        <p:txBody>
          <a:bodyPr>
            <a:normAutofit/>
          </a:bodyPr>
          <a:lstStyle/>
          <a:p>
            <a:r>
              <a:rPr lang="en-CA" sz="4000" b="1" dirty="0">
                <a:solidFill>
                  <a:srgbClr val="6FAAAF"/>
                </a:solidFill>
                <a:latin typeface="Arial Nova Cond" panose="020B0506020202020204" pitchFamily="34" charset="0"/>
              </a:rPr>
              <a:t>Disclosure of potential conflicts of interest</a:t>
            </a:r>
            <a:endParaRPr lang="en-US" dirty="0">
              <a:solidFill>
                <a:srgbClr val="6FAAAF"/>
              </a:solidFill>
            </a:endParaRPr>
          </a:p>
        </p:txBody>
      </p:sp>
      <p:sp>
        <p:nvSpPr>
          <p:cNvPr id="11" name="Oval 10">
            <a:extLst>
              <a:ext uri="{FF2B5EF4-FFF2-40B4-BE49-F238E27FC236}">
                <a16:creationId xmlns:a16="http://schemas.microsoft.com/office/drawing/2014/main" id="{8E57D277-964E-4C72-B995-08DB7BA9D03D}"/>
              </a:ext>
            </a:extLst>
          </p:cNvPr>
          <p:cNvSpPr/>
          <p:nvPr/>
        </p:nvSpPr>
        <p:spPr>
          <a:xfrm>
            <a:off x="263352" y="1484784"/>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dirty="0"/>
          </a:p>
        </p:txBody>
      </p:sp>
      <p:pic>
        <p:nvPicPr>
          <p:cNvPr id="13" name="Graphic 12" descr="Checkmark">
            <a:extLst>
              <a:ext uri="{FF2B5EF4-FFF2-40B4-BE49-F238E27FC236}">
                <a16:creationId xmlns:a16="http://schemas.microsoft.com/office/drawing/2014/main" id="{D687A29E-625C-4D29-ADE5-CE5881D7D7D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1676800"/>
            <a:ext cx="389325" cy="389325"/>
          </a:xfrm>
          <a:prstGeom prst="rect">
            <a:avLst/>
          </a:prstGeom>
        </p:spPr>
      </p:pic>
      <p:sp>
        <p:nvSpPr>
          <p:cNvPr id="16" name="Rectangle 15">
            <a:extLst>
              <a:ext uri="{FF2B5EF4-FFF2-40B4-BE49-F238E27FC236}">
                <a16:creationId xmlns:a16="http://schemas.microsoft.com/office/drawing/2014/main" id="{9B346935-5493-4B55-8684-2803D313B820}"/>
              </a:ext>
            </a:extLst>
          </p:cNvPr>
          <p:cNvSpPr/>
          <p:nvPr/>
        </p:nvSpPr>
        <p:spPr>
          <a:xfrm>
            <a:off x="1258611" y="1484784"/>
            <a:ext cx="4837389" cy="2616101"/>
          </a:xfrm>
          <a:prstGeom prst="rect">
            <a:avLst/>
          </a:prstGeom>
        </p:spPr>
        <p:txBody>
          <a:bodyPr wrap="square">
            <a:spAutoFit/>
          </a:bodyPr>
          <a:lstStyle/>
          <a:p>
            <a:pPr algn="just"/>
            <a:r>
              <a:rPr lang="en-CA" sz="2000" b="1" dirty="0">
                <a:solidFill>
                  <a:srgbClr val="FF0000"/>
                </a:solidFill>
                <a:latin typeface="Arial Nova Cond" panose="020B0506020202020204" pitchFamily="34" charset="0"/>
              </a:rPr>
              <a:t>Beth Abramson</a:t>
            </a:r>
          </a:p>
          <a:p>
            <a:r>
              <a:rPr lang="en-CA" b="1" dirty="0">
                <a:latin typeface="Arial Nova Cond" panose="020B0506020202020204" pitchFamily="34" charset="0"/>
              </a:rPr>
              <a:t>Consulting Fees/Honoraria: </a:t>
            </a:r>
            <a:r>
              <a:rPr lang="en-CA" dirty="0">
                <a:latin typeface="Arial Nova Cond" panose="020B0506020202020204" pitchFamily="34" charset="0"/>
              </a:rPr>
              <a:t>Amgen, AstraZeneca, Bayer, </a:t>
            </a:r>
            <a:r>
              <a:rPr lang="en-CA" dirty="0" err="1">
                <a:latin typeface="Arial Nova Cond" panose="020B0506020202020204" pitchFamily="34" charset="0"/>
              </a:rPr>
              <a:t>BioSyent</a:t>
            </a:r>
            <a:r>
              <a:rPr lang="en-CA" dirty="0">
                <a:latin typeface="Arial Nova Cond" panose="020B0506020202020204" pitchFamily="34" charset="0"/>
              </a:rPr>
              <a:t>, BMS-Pfizer, Boehringer Ingelheim, CHRC, HLS Therapeutics, Novartis, Novo Nordisk, </a:t>
            </a:r>
            <a:r>
              <a:rPr lang="en-CA" dirty="0" err="1">
                <a:latin typeface="Arial Nova Cond" panose="020B0506020202020204" pitchFamily="34" charset="0"/>
              </a:rPr>
              <a:t>Servier</a:t>
            </a:r>
            <a:r>
              <a:rPr lang="en-CA" dirty="0">
                <a:latin typeface="Arial Nova Cond" panose="020B0506020202020204" pitchFamily="34" charset="0"/>
              </a:rPr>
              <a:t>, Sanofi</a:t>
            </a:r>
          </a:p>
          <a:p>
            <a:r>
              <a:rPr lang="en-CA" b="1" dirty="0">
                <a:latin typeface="Arial Nova Cond" panose="020B0506020202020204" pitchFamily="34" charset="0"/>
              </a:rPr>
              <a:t>Clinical Trials: None</a:t>
            </a:r>
            <a:endParaRPr lang="en-CA" dirty="0">
              <a:latin typeface="Arial Nova Cond" panose="020B0506020202020204" pitchFamily="34" charset="0"/>
            </a:endParaRPr>
          </a:p>
          <a:p>
            <a:r>
              <a:rPr lang="en-CA" b="1" dirty="0">
                <a:latin typeface="Arial Nova Cond" panose="020B0506020202020204" pitchFamily="34" charset="0"/>
              </a:rPr>
              <a:t>Grant/Research Support: </a:t>
            </a:r>
            <a:r>
              <a:rPr lang="en-US" dirty="0">
                <a:latin typeface="Arial Nova Cond" panose="020B0506020202020204" pitchFamily="34" charset="0"/>
              </a:rPr>
              <a:t>Janssen has sponsored a prevention fellowship</a:t>
            </a:r>
            <a:endParaRPr lang="en-CA" dirty="0">
              <a:latin typeface="Arial Nova Cond" panose="020B0506020202020204" pitchFamily="34" charset="0"/>
            </a:endParaRPr>
          </a:p>
          <a:p>
            <a:r>
              <a:rPr lang="en-CA" b="1" dirty="0">
                <a:latin typeface="Arial Nova Cond" panose="020B0506020202020204" pitchFamily="34" charset="0"/>
              </a:rPr>
              <a:t>Advisory boards/speaker bureaus: </a:t>
            </a:r>
            <a:r>
              <a:rPr lang="en-CA" dirty="0">
                <a:latin typeface="Arial Nova Cond" panose="020B0506020202020204" pitchFamily="34" charset="0"/>
              </a:rPr>
              <a:t>CCS</a:t>
            </a:r>
          </a:p>
        </p:txBody>
      </p:sp>
      <p:sp>
        <p:nvSpPr>
          <p:cNvPr id="19" name="Rectangle 18">
            <a:extLst>
              <a:ext uri="{FF2B5EF4-FFF2-40B4-BE49-F238E27FC236}">
                <a16:creationId xmlns:a16="http://schemas.microsoft.com/office/drawing/2014/main" id="{AA1F69C2-5E05-4F6D-9489-FFAA9DFD5C97}"/>
              </a:ext>
            </a:extLst>
          </p:cNvPr>
          <p:cNvSpPr/>
          <p:nvPr/>
        </p:nvSpPr>
        <p:spPr>
          <a:xfrm>
            <a:off x="7401897" y="1484784"/>
            <a:ext cx="4343712" cy="1785104"/>
          </a:xfrm>
          <a:prstGeom prst="rect">
            <a:avLst/>
          </a:prstGeom>
        </p:spPr>
        <p:txBody>
          <a:bodyPr wrap="square">
            <a:spAutoFit/>
          </a:bodyPr>
          <a:lstStyle/>
          <a:p>
            <a:r>
              <a:rPr lang="en-CA" sz="2000" b="1" dirty="0">
                <a:solidFill>
                  <a:srgbClr val="FF0000"/>
                </a:solidFill>
                <a:latin typeface="Arial Nova Cond" panose="020B0506020202020204" pitchFamily="34" charset="0"/>
              </a:rPr>
              <a:t>Kajenny Srivaratharajah </a:t>
            </a:r>
          </a:p>
          <a:p>
            <a:r>
              <a:rPr lang="en-CA" b="1" dirty="0">
                <a:latin typeface="Arial Nova Cond" panose="020B0506020202020204" pitchFamily="34" charset="0"/>
              </a:rPr>
              <a:t>Consulting Fees/Honoraria: </a:t>
            </a:r>
            <a:r>
              <a:rPr lang="en-CA" dirty="0">
                <a:latin typeface="Arial Nova Cond" panose="020B0506020202020204" pitchFamily="34" charset="0"/>
              </a:rPr>
              <a:t>None</a:t>
            </a:r>
            <a:r>
              <a:rPr lang="en-CA" b="1" dirty="0">
                <a:latin typeface="Arial Nova Cond" panose="020B0506020202020204" pitchFamily="34" charset="0"/>
              </a:rPr>
              <a:t> </a:t>
            </a:r>
          </a:p>
          <a:p>
            <a:r>
              <a:rPr lang="en-CA" b="1" dirty="0">
                <a:latin typeface="Arial Nova Cond" panose="020B0506020202020204" pitchFamily="34" charset="0"/>
              </a:rPr>
              <a:t>Clinical Trials: </a:t>
            </a:r>
            <a:r>
              <a:rPr lang="en-CA" dirty="0">
                <a:latin typeface="Arial Nova Cond" panose="020B0506020202020204" pitchFamily="34" charset="0"/>
              </a:rPr>
              <a:t>None</a:t>
            </a:r>
          </a:p>
          <a:p>
            <a:r>
              <a:rPr lang="en-CA" b="1" dirty="0">
                <a:latin typeface="Arial Nova Cond" panose="020B0506020202020204" pitchFamily="34" charset="0"/>
              </a:rPr>
              <a:t>Grant/Research Support:</a:t>
            </a:r>
            <a:r>
              <a:rPr lang="en-CA" dirty="0">
                <a:latin typeface="Arial Nova Cond" panose="020B0506020202020204" pitchFamily="34" charset="0"/>
              </a:rPr>
              <a:t> None</a:t>
            </a:r>
          </a:p>
          <a:p>
            <a:r>
              <a:rPr lang="en-CA" b="1" dirty="0">
                <a:latin typeface="Arial Nova Cond" panose="020B0506020202020204" pitchFamily="34" charset="0"/>
              </a:rPr>
              <a:t>Advisory boards/speaker bureaus: </a:t>
            </a:r>
            <a:r>
              <a:rPr lang="en-CA" dirty="0">
                <a:latin typeface="Arial Nova Cond" panose="020B0506020202020204" pitchFamily="34" charset="0"/>
              </a:rPr>
              <a:t>CCS</a:t>
            </a:r>
            <a:endParaRPr lang="en-CA" b="1" dirty="0">
              <a:latin typeface="Arial Nova Cond" panose="020B0506020202020204" pitchFamily="34" charset="0"/>
            </a:endParaRPr>
          </a:p>
          <a:p>
            <a:endParaRPr lang="en-CA" dirty="0">
              <a:latin typeface="Arial Nova Cond" panose="020B0506020202020204" pitchFamily="34" charset="0"/>
            </a:endParaRPr>
          </a:p>
        </p:txBody>
      </p:sp>
      <p:sp>
        <p:nvSpPr>
          <p:cNvPr id="24" name="Oval 23">
            <a:extLst>
              <a:ext uri="{FF2B5EF4-FFF2-40B4-BE49-F238E27FC236}">
                <a16:creationId xmlns:a16="http://schemas.microsoft.com/office/drawing/2014/main" id="{06DEA64C-FCFD-4070-AE87-3A41D232B1CE}"/>
              </a:ext>
            </a:extLst>
          </p:cNvPr>
          <p:cNvSpPr/>
          <p:nvPr/>
        </p:nvSpPr>
        <p:spPr>
          <a:xfrm>
            <a:off x="6408077" y="1484784"/>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25" name="Graphic 24" descr="Checkmark">
            <a:extLst>
              <a:ext uri="{FF2B5EF4-FFF2-40B4-BE49-F238E27FC236}">
                <a16:creationId xmlns:a16="http://schemas.microsoft.com/office/drawing/2014/main" id="{BCAD317F-7CE9-410C-8AF4-14BACE8776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59846" y="1676800"/>
            <a:ext cx="389325" cy="389325"/>
          </a:xfrm>
          <a:prstGeom prst="rect">
            <a:avLst/>
          </a:prstGeom>
        </p:spPr>
      </p:pic>
      <p:sp>
        <p:nvSpPr>
          <p:cNvPr id="9" name="Oval 8">
            <a:extLst>
              <a:ext uri="{FF2B5EF4-FFF2-40B4-BE49-F238E27FC236}">
                <a16:creationId xmlns:a16="http://schemas.microsoft.com/office/drawing/2014/main" id="{006EC0B6-E08B-C9E4-1AD7-D994FD8DFA76}"/>
              </a:ext>
            </a:extLst>
          </p:cNvPr>
          <p:cNvSpPr/>
          <p:nvPr/>
        </p:nvSpPr>
        <p:spPr>
          <a:xfrm>
            <a:off x="263352" y="4258250"/>
            <a:ext cx="857119" cy="780189"/>
          </a:xfrm>
          <a:prstGeom prst="ellipse">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pic>
        <p:nvPicPr>
          <p:cNvPr id="10" name="Graphic 9" descr="Checkmark">
            <a:extLst>
              <a:ext uri="{FF2B5EF4-FFF2-40B4-BE49-F238E27FC236}">
                <a16:creationId xmlns:a16="http://schemas.microsoft.com/office/drawing/2014/main" id="{8F909611-97A0-0CF2-B4D3-9A44F01FA2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121" y="4450266"/>
            <a:ext cx="389325" cy="389325"/>
          </a:xfrm>
          <a:prstGeom prst="rect">
            <a:avLst/>
          </a:prstGeom>
        </p:spPr>
      </p:pic>
      <p:sp>
        <p:nvSpPr>
          <p:cNvPr id="12" name="Rectangle 11">
            <a:extLst>
              <a:ext uri="{FF2B5EF4-FFF2-40B4-BE49-F238E27FC236}">
                <a16:creationId xmlns:a16="http://schemas.microsoft.com/office/drawing/2014/main" id="{17899ADA-23AB-17A1-CF31-00476BB83F03}"/>
              </a:ext>
            </a:extLst>
          </p:cNvPr>
          <p:cNvSpPr/>
          <p:nvPr/>
        </p:nvSpPr>
        <p:spPr>
          <a:xfrm>
            <a:off x="1258611" y="4258250"/>
            <a:ext cx="5053413" cy="2339102"/>
          </a:xfrm>
          <a:prstGeom prst="rect">
            <a:avLst/>
          </a:prstGeom>
        </p:spPr>
        <p:txBody>
          <a:bodyPr wrap="square">
            <a:spAutoFit/>
          </a:bodyPr>
          <a:lstStyle/>
          <a:p>
            <a:pPr algn="just"/>
            <a:r>
              <a:rPr lang="en-CA" sz="2000" b="1" dirty="0">
                <a:solidFill>
                  <a:srgbClr val="FF0000"/>
                </a:solidFill>
                <a:latin typeface="Arial Nova Cond" panose="020B0506020202020204" pitchFamily="34" charset="0"/>
              </a:rPr>
              <a:t>Derek Roberts</a:t>
            </a:r>
          </a:p>
          <a:p>
            <a:r>
              <a:rPr lang="en-CA" b="1" dirty="0">
                <a:latin typeface="Arial Nova Cond" panose="020B0506020202020204" pitchFamily="34" charset="0"/>
              </a:rPr>
              <a:t>Consulting Fees/Honoraria: </a:t>
            </a:r>
            <a:r>
              <a:rPr lang="en-CA" dirty="0">
                <a:latin typeface="Arial Nova Cond" panose="020B0506020202020204" pitchFamily="34" charset="0"/>
              </a:rPr>
              <a:t>None</a:t>
            </a:r>
            <a:r>
              <a:rPr lang="en-CA" b="1" dirty="0">
                <a:latin typeface="Arial Nova Cond" panose="020B0506020202020204" pitchFamily="34" charset="0"/>
              </a:rPr>
              <a:t> </a:t>
            </a:r>
          </a:p>
          <a:p>
            <a:r>
              <a:rPr lang="en-CA" b="1" dirty="0">
                <a:latin typeface="Arial Nova Cond" panose="020B0506020202020204" pitchFamily="34" charset="0"/>
              </a:rPr>
              <a:t>Clinical Trials: </a:t>
            </a:r>
            <a:r>
              <a:rPr lang="en-US" dirty="0">
                <a:latin typeface="Arial Nova Cond" panose="020B0506020202020204" pitchFamily="34" charset="0"/>
              </a:rPr>
              <a:t>CHIR-funded Project Grant for a non-profit RCT of anesthetic type for lower limb revascularization surgery</a:t>
            </a:r>
            <a:endParaRPr lang="en-CA" dirty="0">
              <a:latin typeface="Arial Nova Cond" panose="020B0506020202020204" pitchFamily="34" charset="0"/>
            </a:endParaRPr>
          </a:p>
          <a:p>
            <a:r>
              <a:rPr lang="en-CA" b="1" dirty="0">
                <a:latin typeface="Arial Nova Cond" panose="020B0506020202020204" pitchFamily="34" charset="0"/>
              </a:rPr>
              <a:t>Grant/Research Support: </a:t>
            </a:r>
            <a:r>
              <a:rPr lang="en-CA" dirty="0">
                <a:latin typeface="Arial Nova Cond" panose="020B0506020202020204" pitchFamily="34" charset="0"/>
              </a:rPr>
              <a:t>None</a:t>
            </a:r>
          </a:p>
          <a:p>
            <a:r>
              <a:rPr lang="en-CA" b="1" dirty="0">
                <a:latin typeface="Arial Nova Cond" panose="020B0506020202020204" pitchFamily="34" charset="0"/>
              </a:rPr>
              <a:t>Advisory boards/speaker bureaus: </a:t>
            </a:r>
            <a:r>
              <a:rPr lang="en-CA" dirty="0">
                <a:latin typeface="Arial Nova Cond" panose="020B0506020202020204" pitchFamily="34" charset="0"/>
              </a:rPr>
              <a:t>CCS</a:t>
            </a:r>
            <a:endParaRPr lang="en-CA" b="1" dirty="0">
              <a:latin typeface="Arial Nova Cond" panose="020B0506020202020204" pitchFamily="34" charset="0"/>
            </a:endParaRPr>
          </a:p>
          <a:p>
            <a:endParaRPr lang="en-CA" dirty="0">
              <a:latin typeface="Arial Nova Cond" panose="020B0506020202020204" pitchFamily="34" charset="0"/>
            </a:endParaRPr>
          </a:p>
        </p:txBody>
      </p:sp>
    </p:spTree>
    <p:extLst>
      <p:ext uri="{BB962C8B-B14F-4D97-AF65-F5344CB8AC3E}">
        <p14:creationId xmlns:p14="http://schemas.microsoft.com/office/powerpoint/2010/main" val="122357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DB98-AB60-4AFA-9209-E3FA16172A6C}"/>
              </a:ext>
            </a:extLst>
          </p:cNvPr>
          <p:cNvSpPr>
            <a:spLocks noGrp="1"/>
          </p:cNvSpPr>
          <p:nvPr>
            <p:ph type="title"/>
          </p:nvPr>
        </p:nvSpPr>
        <p:spPr/>
        <p:txBody>
          <a:bodyPr>
            <a:normAutofit/>
          </a:bodyPr>
          <a:lstStyle/>
          <a:p>
            <a:r>
              <a:rPr lang="en-US" dirty="0">
                <a:solidFill>
                  <a:srgbClr val="6FAAAF"/>
                </a:solidFill>
              </a:rPr>
              <a:t>Access On-Demand</a:t>
            </a:r>
          </a:p>
        </p:txBody>
      </p:sp>
      <p:sp>
        <p:nvSpPr>
          <p:cNvPr id="12" name="TextBox 11">
            <a:extLst>
              <a:ext uri="{FF2B5EF4-FFF2-40B4-BE49-F238E27FC236}">
                <a16:creationId xmlns:a16="http://schemas.microsoft.com/office/drawing/2014/main" id="{6F22A702-C49C-4226-9C10-7A77BFB668A5}"/>
              </a:ext>
            </a:extLst>
          </p:cNvPr>
          <p:cNvSpPr txBox="1"/>
          <p:nvPr/>
        </p:nvSpPr>
        <p:spPr>
          <a:xfrm>
            <a:off x="695400" y="2132856"/>
            <a:ext cx="10785070" cy="830997"/>
          </a:xfrm>
          <a:prstGeom prst="rect">
            <a:avLst/>
          </a:prstGeom>
          <a:noFill/>
        </p:spPr>
        <p:txBody>
          <a:bodyPr wrap="square" rtlCol="0">
            <a:spAutoFit/>
          </a:bodyPr>
          <a:lstStyle/>
          <a:p>
            <a:r>
              <a:rPr lang="en-US" sz="2400" dirty="0">
                <a:latin typeface="Arial Nova Cond" panose="020B0506020202020204" pitchFamily="34" charset="0"/>
              </a:rPr>
              <a:t>View this webinar, as well as the Atrial Fibrillation, Heart Failure and Pulmonary Hypertension webinars, On-Demand: </a:t>
            </a:r>
            <a:r>
              <a:rPr lang="en-US" sz="2400" b="1" dirty="0">
                <a:solidFill>
                  <a:srgbClr val="F33A45"/>
                </a:solidFill>
                <a:latin typeface="Arial Nova Cond" panose="020B0506020202020204" pitchFamily="34" charset="0"/>
              </a:rPr>
              <a:t>CCS.ca/On-Demand-Guideline-Webinars/</a:t>
            </a:r>
          </a:p>
        </p:txBody>
      </p:sp>
      <p:sp>
        <p:nvSpPr>
          <p:cNvPr id="4" name="Content Placeholder 2">
            <a:extLst>
              <a:ext uri="{FF2B5EF4-FFF2-40B4-BE49-F238E27FC236}">
                <a16:creationId xmlns:a16="http://schemas.microsoft.com/office/drawing/2014/main" id="{B650B092-8951-4457-A252-B5B287B2DFFB}"/>
              </a:ext>
            </a:extLst>
          </p:cNvPr>
          <p:cNvSpPr>
            <a:spLocks noGrp="1"/>
          </p:cNvSpPr>
          <p:nvPr>
            <p:ph idx="1"/>
          </p:nvPr>
        </p:nvSpPr>
        <p:spPr>
          <a:xfrm>
            <a:off x="687335" y="1340768"/>
            <a:ext cx="10801200" cy="3586775"/>
          </a:xfrm>
        </p:spPr>
        <p:txBody>
          <a:bodyPr>
            <a:normAutofit/>
          </a:bodyPr>
          <a:lstStyle/>
          <a:p>
            <a:pPr marL="0" indent="0">
              <a:spcAft>
                <a:spcPts val="600"/>
              </a:spcAft>
              <a:buNone/>
            </a:pPr>
            <a:r>
              <a:rPr lang="en-US" dirty="0"/>
              <a:t>This webinar will be available for On-Demand access</a:t>
            </a:r>
          </a:p>
          <a:p>
            <a:pPr lvl="1">
              <a:spcAft>
                <a:spcPts val="600"/>
              </a:spcAft>
            </a:pPr>
            <a:endParaRPr lang="en-US" dirty="0"/>
          </a:p>
        </p:txBody>
      </p:sp>
    </p:spTree>
    <p:extLst>
      <p:ext uri="{BB962C8B-B14F-4D97-AF65-F5344CB8AC3E}">
        <p14:creationId xmlns:p14="http://schemas.microsoft.com/office/powerpoint/2010/main" val="1671143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D30F3-33E0-45A7-9A55-545F3CD3AA5B}"/>
              </a:ext>
            </a:extLst>
          </p:cNvPr>
          <p:cNvSpPr>
            <a:spLocks noGrp="1"/>
          </p:cNvSpPr>
          <p:nvPr>
            <p:ph type="title"/>
          </p:nvPr>
        </p:nvSpPr>
        <p:spPr/>
        <p:txBody>
          <a:bodyPr/>
          <a:lstStyle/>
          <a:p>
            <a:r>
              <a:rPr lang="en-US" dirty="0">
                <a:solidFill>
                  <a:srgbClr val="6FAAAF"/>
                </a:solidFill>
              </a:rPr>
              <a:t>Accreditation and Interactivity</a:t>
            </a:r>
          </a:p>
        </p:txBody>
      </p:sp>
      <p:sp>
        <p:nvSpPr>
          <p:cNvPr id="3" name="Content Placeholder 2">
            <a:extLst>
              <a:ext uri="{FF2B5EF4-FFF2-40B4-BE49-F238E27FC236}">
                <a16:creationId xmlns:a16="http://schemas.microsoft.com/office/drawing/2014/main" id="{43F0F170-E7E5-43D3-8A92-154DFAC67D81}"/>
              </a:ext>
            </a:extLst>
          </p:cNvPr>
          <p:cNvSpPr>
            <a:spLocks noGrp="1"/>
          </p:cNvSpPr>
          <p:nvPr>
            <p:ph idx="1"/>
          </p:nvPr>
        </p:nvSpPr>
        <p:spPr/>
        <p:txBody>
          <a:bodyPr>
            <a:normAutofit/>
          </a:bodyPr>
          <a:lstStyle/>
          <a:p>
            <a:pPr marL="0" indent="0">
              <a:buNone/>
            </a:pPr>
            <a:r>
              <a:rPr lang="en-US" dirty="0"/>
              <a:t>This webinar is an Accredited Group Learning Activity (Section1) as defined by the Maintenance of Certification Program of the Royal College of Physicians and Surgeons of Canada, and approved by the Canadian Cardiovascular Society. You may claim a maximum of 1 hour.</a:t>
            </a:r>
          </a:p>
          <a:p>
            <a:pPr marL="0" indent="0">
              <a:buNone/>
            </a:pPr>
            <a:endParaRPr lang="en-US" dirty="0"/>
          </a:p>
          <a:p>
            <a:pPr marL="0" indent="0">
              <a:buNone/>
            </a:pPr>
            <a:r>
              <a:rPr lang="en-US" dirty="0"/>
              <a:t>Immediately following the presentations, we will have our Q&amp;A Session. The Q&amp;A period will be an opportunity for audience members to ask our panelists pressing questions and encourage constructive discussion among the faculty. </a:t>
            </a:r>
          </a:p>
          <a:p>
            <a:endParaRPr lang="en-US" dirty="0"/>
          </a:p>
        </p:txBody>
      </p:sp>
    </p:spTree>
    <p:extLst>
      <p:ext uri="{BB962C8B-B14F-4D97-AF65-F5344CB8AC3E}">
        <p14:creationId xmlns:p14="http://schemas.microsoft.com/office/powerpoint/2010/main" val="1466345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99B5591-E3BE-52DD-D090-00AD3AD4E7B9}"/>
              </a:ext>
            </a:extLst>
          </p:cNvPr>
          <p:cNvPicPr>
            <a:picLocks noChangeAspect="1"/>
          </p:cNvPicPr>
          <p:nvPr/>
        </p:nvPicPr>
        <p:blipFill>
          <a:blip r:embed="rId2"/>
          <a:stretch>
            <a:fillRect/>
          </a:stretch>
        </p:blipFill>
        <p:spPr>
          <a:xfrm>
            <a:off x="1199456" y="881381"/>
            <a:ext cx="9634580" cy="4032448"/>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71A8C3D7-EDAC-29AD-0DFC-6EC82A1BB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0296" y="4005064"/>
            <a:ext cx="1563595" cy="2094100"/>
          </a:xfrm>
          <a:prstGeom prst="rect">
            <a:avLst/>
          </a:prstGeom>
        </p:spPr>
      </p:pic>
    </p:spTree>
    <p:extLst>
      <p:ext uri="{BB962C8B-B14F-4D97-AF65-F5344CB8AC3E}">
        <p14:creationId xmlns:p14="http://schemas.microsoft.com/office/powerpoint/2010/main" val="315959124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25870</TotalTime>
  <Words>3286</Words>
  <Application>Microsoft Office PowerPoint</Application>
  <PresentationFormat>Widescreen</PresentationFormat>
  <Paragraphs>318</Paragraphs>
  <Slides>43</Slides>
  <Notes>31</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43</vt:i4>
      </vt:variant>
    </vt:vector>
  </HeadingPairs>
  <TitlesOfParts>
    <vt:vector size="53" baseType="lpstr">
      <vt:lpstr>Arial</vt:lpstr>
      <vt:lpstr>Arial Nova Cond</vt:lpstr>
      <vt:lpstr>Calibri</vt:lpstr>
      <vt:lpstr>Calibri Light</vt:lpstr>
      <vt:lpstr>Gill Sans MT</vt:lpstr>
      <vt:lpstr>Segoe UI</vt:lpstr>
      <vt:lpstr>Wingdings</vt:lpstr>
      <vt:lpstr>Custom Design</vt:lpstr>
      <vt:lpstr>2_Custom Design</vt:lpstr>
      <vt:lpstr>1_Custom Design</vt:lpstr>
      <vt:lpstr>PowerPoint Presentation</vt:lpstr>
      <vt:lpstr>PowerPoint Presentation</vt:lpstr>
      <vt:lpstr>PowerPoint Presentation</vt:lpstr>
      <vt:lpstr>Overall Learning Objectives</vt:lpstr>
      <vt:lpstr>Faculty and Topic Overview</vt:lpstr>
      <vt:lpstr>Disclosure of potential conflicts of interest</vt:lpstr>
      <vt:lpstr>Access On-Demand</vt:lpstr>
      <vt:lpstr>Accreditation and Interactivity</vt:lpstr>
      <vt:lpstr>PowerPoint Presentation</vt:lpstr>
      <vt:lpstr>PERIPHERAL ARTERIAL DISEASE (PAD) is  common, debilitating, and can be deadly.  Fortunately, it’s preventable when you think about it!</vt:lpstr>
      <vt:lpstr>PowerPoint Presentation</vt:lpstr>
      <vt:lpstr>Disclosure of potential conflicts of interest</vt:lpstr>
      <vt:lpstr>Learning Objectives</vt:lpstr>
      <vt:lpstr>History Taking </vt:lpstr>
      <vt:lpstr>Edinburgh Claudication Questionnaire</vt:lpstr>
      <vt:lpstr>Differential Diagnosis for Leg Pain or Claudication</vt:lpstr>
      <vt:lpstr>Physical Exam – Focused Peripheral Vascular Exam</vt:lpstr>
      <vt:lpstr>Confirmatory Diagnostic Tests – Ankle Brachial Index</vt:lpstr>
      <vt:lpstr>RECOMMENDATION:</vt:lpstr>
      <vt:lpstr>PowerPoint Presentation</vt:lpstr>
      <vt:lpstr>Disclosure of potential conflicts of interest</vt:lpstr>
      <vt:lpstr>Learning Objectives</vt:lpstr>
      <vt:lpstr>Population based screening strategy</vt:lpstr>
      <vt:lpstr>Principles of screening</vt:lpstr>
      <vt:lpstr>Refined set of consolidated screening principles – CMAJ 2018</vt:lpstr>
      <vt:lpstr>Ankle-brachial index (ABI) as a screening tool for asymptomatic PAD</vt:lpstr>
      <vt:lpstr>Sensitivity and Specificity of ABI in Screening for asymptomatic PAD</vt:lpstr>
      <vt:lpstr>Refined set of consolidated screening principles - CMAJ 2018</vt:lpstr>
      <vt:lpstr>Population based screening for PAD in asymptomatic patients at elevated risk</vt:lpstr>
      <vt:lpstr>Global CV outcomes in screening asymptomatic PAD patients with Polyvascular Disease</vt:lpstr>
      <vt:lpstr>RECOMMENDATION:</vt:lpstr>
      <vt:lpstr>RECOMMENDATION:</vt:lpstr>
      <vt:lpstr>PowerPoint Presentation</vt:lpstr>
      <vt:lpstr>Disclosure of potential conflicts of interest</vt:lpstr>
      <vt:lpstr>Learning Objectives</vt:lpstr>
      <vt:lpstr>Atherosclerosis is a systemic disease that can affect multiple arterial beds </vt:lpstr>
      <vt:lpstr>The presence of polyvascular disease is the most potent risk factor for future cardiovascular events.</vt:lpstr>
      <vt:lpstr>Screening for CAD and carotid disease in PAD patients</vt:lpstr>
      <vt:lpstr>Screening for CAD and carotid disease in PAD patients</vt:lpstr>
      <vt:lpstr>RECOMMENDATION:</vt:lpstr>
      <vt:lpstr>PowerPoint Presentation</vt:lpstr>
      <vt:lpstr>Upcoming Program</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Swiggum, Elizabeth (Dr)</dc:creator>
  <cp:lastModifiedBy>Stephanie  Boutette</cp:lastModifiedBy>
  <cp:revision>431</cp:revision>
  <dcterms:modified xsi:type="dcterms:W3CDTF">2022-10-18T18:00:06Z</dcterms:modified>
</cp:coreProperties>
</file>