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84" r:id="rId2"/>
    <p:sldMasterId id="2147483672" r:id="rId3"/>
  </p:sldMasterIdLst>
  <p:notesMasterIdLst>
    <p:notesMasterId r:id="rId59"/>
  </p:notesMasterIdLst>
  <p:sldIdLst>
    <p:sldId id="712" r:id="rId4"/>
    <p:sldId id="457" r:id="rId5"/>
    <p:sldId id="450" r:id="rId6"/>
    <p:sldId id="652" r:id="rId7"/>
    <p:sldId id="487" r:id="rId8"/>
    <p:sldId id="798" r:id="rId9"/>
    <p:sldId id="799" r:id="rId10"/>
    <p:sldId id="800" r:id="rId11"/>
    <p:sldId id="349" r:id="rId12"/>
    <p:sldId id="736" r:id="rId13"/>
    <p:sldId id="525" r:id="rId14"/>
    <p:sldId id="714" r:id="rId15"/>
    <p:sldId id="705" r:id="rId16"/>
    <p:sldId id="767" r:id="rId17"/>
    <p:sldId id="354" r:id="rId18"/>
    <p:sldId id="791" r:id="rId19"/>
    <p:sldId id="792" r:id="rId20"/>
    <p:sldId id="793" r:id="rId21"/>
    <p:sldId id="794" r:id="rId22"/>
    <p:sldId id="795" r:id="rId23"/>
    <p:sldId id="786" r:id="rId24"/>
    <p:sldId id="787" r:id="rId25"/>
    <p:sldId id="788" r:id="rId26"/>
    <p:sldId id="796" r:id="rId27"/>
    <p:sldId id="797" r:id="rId28"/>
    <p:sldId id="801" r:id="rId29"/>
    <p:sldId id="706" r:id="rId30"/>
    <p:sldId id="780" r:id="rId31"/>
    <p:sldId id="436" r:id="rId32"/>
    <p:sldId id="803" r:id="rId33"/>
    <p:sldId id="804" r:id="rId34"/>
    <p:sldId id="805" r:id="rId35"/>
    <p:sldId id="806" r:id="rId36"/>
    <p:sldId id="807" r:id="rId37"/>
    <p:sldId id="808" r:id="rId38"/>
    <p:sldId id="809" r:id="rId39"/>
    <p:sldId id="274" r:id="rId40"/>
    <p:sldId id="283" r:id="rId41"/>
    <p:sldId id="282" r:id="rId42"/>
    <p:sldId id="284" r:id="rId43"/>
    <p:sldId id="287" r:id="rId44"/>
    <p:sldId id="286" r:id="rId45"/>
    <p:sldId id="288" r:id="rId46"/>
    <p:sldId id="775" r:id="rId47"/>
    <p:sldId id="784" r:id="rId48"/>
    <p:sldId id="785" r:id="rId49"/>
    <p:sldId id="776" r:id="rId50"/>
    <p:sldId id="777" r:id="rId51"/>
    <p:sldId id="778" r:id="rId52"/>
    <p:sldId id="779" r:id="rId53"/>
    <p:sldId id="810" r:id="rId54"/>
    <p:sldId id="811" r:id="rId55"/>
    <p:sldId id="812" r:id="rId56"/>
    <p:sldId id="326" r:id="rId57"/>
    <p:sldId id="458" r:id="rId5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B3E0"/>
    <a:srgbClr val="F33A45"/>
    <a:srgbClr val="FF0000"/>
    <a:srgbClr val="6FAAAF"/>
    <a:srgbClr val="595959"/>
    <a:srgbClr val="C00000"/>
    <a:srgbClr val="EB6E19"/>
    <a:srgbClr val="ED7D31"/>
    <a:srgbClr val="F2DCDB"/>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94061" autoAdjust="0"/>
  </p:normalViewPr>
  <p:slideViewPr>
    <p:cSldViewPr>
      <p:cViewPr varScale="1">
        <p:scale>
          <a:sx n="101" d="100"/>
          <a:sy n="101" d="100"/>
        </p:scale>
        <p:origin x="624" y="11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2C6B9-53E1-42E2-8058-1991A3101E4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93FF602-F5A3-4181-973E-6BFB3CACA3CB}">
      <dgm:prSet phldrT="[Text]" custT="1"/>
      <dgm:spPr/>
      <dgm:t>
        <a:bodyPr/>
        <a:lstStyle/>
        <a:p>
          <a:r>
            <a:rPr lang="en-CA" sz="1800" dirty="0"/>
            <a:t>Defined approach and topics to be addressed</a:t>
          </a:r>
          <a:endParaRPr lang="en-US" sz="1800" dirty="0"/>
        </a:p>
      </dgm:t>
    </dgm:pt>
    <dgm:pt modelId="{6D1BC153-B136-467E-BE39-B3FE83205477}" type="parTrans" cxnId="{1DA6408E-52EF-46BE-B2C6-30D40B6713EE}">
      <dgm:prSet/>
      <dgm:spPr/>
      <dgm:t>
        <a:bodyPr/>
        <a:lstStyle/>
        <a:p>
          <a:endParaRPr lang="en-US"/>
        </a:p>
      </dgm:t>
    </dgm:pt>
    <dgm:pt modelId="{318931B3-7F60-454E-A36E-ABA1D7BB769E}" type="sibTrans" cxnId="{1DA6408E-52EF-46BE-B2C6-30D40B6713EE}">
      <dgm:prSet/>
      <dgm:spPr/>
      <dgm:t>
        <a:bodyPr/>
        <a:lstStyle/>
        <a:p>
          <a:endParaRPr lang="en-US"/>
        </a:p>
      </dgm:t>
    </dgm:pt>
    <dgm:pt modelId="{9DE63F61-4921-4F56-9E5F-285C7AEEA3FA}">
      <dgm:prSet phldrT="[Text]" custT="1"/>
      <dgm:spPr/>
      <dgm:t>
        <a:bodyPr/>
        <a:lstStyle/>
        <a:p>
          <a:r>
            <a:rPr lang="en-CA" sz="1800" dirty="0"/>
            <a:t>Defined clinical questions (</a:t>
          </a:r>
          <a:r>
            <a:rPr lang="en-US" sz="1800" b="0" i="0" dirty="0"/>
            <a:t>13 different PICOs rated based on availability and significance of evidence -- </a:t>
          </a:r>
          <a:r>
            <a:rPr lang="en-CA" sz="1800" dirty="0"/>
            <a:t>6 included)</a:t>
          </a:r>
          <a:endParaRPr lang="en-US" sz="1800" dirty="0"/>
        </a:p>
      </dgm:t>
    </dgm:pt>
    <dgm:pt modelId="{E2588D77-3E94-46E3-8418-A3FA860968C4}" type="parTrans" cxnId="{CC2E3A20-B4DA-47B3-8699-4C2279210864}">
      <dgm:prSet/>
      <dgm:spPr/>
      <dgm:t>
        <a:bodyPr/>
        <a:lstStyle/>
        <a:p>
          <a:endParaRPr lang="en-US"/>
        </a:p>
      </dgm:t>
    </dgm:pt>
    <dgm:pt modelId="{DC950C17-ADF5-42A1-BBB3-AB92A3377FFD}" type="sibTrans" cxnId="{CC2E3A20-B4DA-47B3-8699-4C2279210864}">
      <dgm:prSet/>
      <dgm:spPr/>
      <dgm:t>
        <a:bodyPr/>
        <a:lstStyle/>
        <a:p>
          <a:endParaRPr lang="en-US"/>
        </a:p>
      </dgm:t>
    </dgm:pt>
    <dgm:pt modelId="{540AAEBF-F3E5-4D1E-B0F7-6CB62EFC04CE}">
      <dgm:prSet phldrT="[Text]" custT="1"/>
      <dgm:spPr/>
      <dgm:t>
        <a:bodyPr/>
        <a:lstStyle/>
        <a:p>
          <a:r>
            <a:rPr lang="en-CA" sz="1800" dirty="0"/>
            <a:t>Formed small subgroups with leads for each PICO question</a:t>
          </a:r>
          <a:endParaRPr lang="en-US" sz="1800" dirty="0"/>
        </a:p>
      </dgm:t>
    </dgm:pt>
    <dgm:pt modelId="{7BCE123D-8E11-48C9-80D1-B03DE555E663}" type="parTrans" cxnId="{4AE99ED0-F694-432C-8594-88338501B7E0}">
      <dgm:prSet/>
      <dgm:spPr/>
      <dgm:t>
        <a:bodyPr/>
        <a:lstStyle/>
        <a:p>
          <a:endParaRPr lang="en-US"/>
        </a:p>
      </dgm:t>
    </dgm:pt>
    <dgm:pt modelId="{02E4CB13-9D08-4391-87D5-D191E42E18A2}" type="sibTrans" cxnId="{4AE99ED0-F694-432C-8594-88338501B7E0}">
      <dgm:prSet/>
      <dgm:spPr/>
      <dgm:t>
        <a:bodyPr/>
        <a:lstStyle/>
        <a:p>
          <a:endParaRPr lang="en-US"/>
        </a:p>
      </dgm:t>
    </dgm:pt>
    <dgm:pt modelId="{226566C4-D338-4366-B689-B3D3274EB1C4}" type="pres">
      <dgm:prSet presAssocID="{1482C6B9-53E1-42E2-8058-1991A3101E4D}" presName="rootnode" presStyleCnt="0">
        <dgm:presLayoutVars>
          <dgm:chMax/>
          <dgm:chPref/>
          <dgm:dir/>
          <dgm:animLvl val="lvl"/>
        </dgm:presLayoutVars>
      </dgm:prSet>
      <dgm:spPr/>
    </dgm:pt>
    <dgm:pt modelId="{FABA3229-D21B-4F9C-A8CF-9D4DE6B2FAF1}" type="pres">
      <dgm:prSet presAssocID="{393FF602-F5A3-4181-973E-6BFB3CACA3CB}" presName="composite" presStyleCnt="0"/>
      <dgm:spPr/>
    </dgm:pt>
    <dgm:pt modelId="{8AFFE7B4-8482-4AFE-88D9-4C76C2A0796A}" type="pres">
      <dgm:prSet presAssocID="{393FF602-F5A3-4181-973E-6BFB3CACA3CB}" presName="LShape" presStyleLbl="alignNode1" presStyleIdx="0" presStyleCnt="5"/>
      <dgm:spPr/>
    </dgm:pt>
    <dgm:pt modelId="{B378CF6F-0954-46A4-A8BD-AD1B4E5A18C8}" type="pres">
      <dgm:prSet presAssocID="{393FF602-F5A3-4181-973E-6BFB3CACA3CB}" presName="ParentText" presStyleLbl="revTx" presStyleIdx="0" presStyleCnt="3">
        <dgm:presLayoutVars>
          <dgm:chMax val="0"/>
          <dgm:chPref val="0"/>
          <dgm:bulletEnabled val="1"/>
        </dgm:presLayoutVars>
      </dgm:prSet>
      <dgm:spPr/>
    </dgm:pt>
    <dgm:pt modelId="{DCBBF2B2-1935-4147-A36F-12F865085EA0}" type="pres">
      <dgm:prSet presAssocID="{393FF602-F5A3-4181-973E-6BFB3CACA3CB}" presName="Triangle" presStyleLbl="alignNode1" presStyleIdx="1" presStyleCnt="5"/>
      <dgm:spPr/>
    </dgm:pt>
    <dgm:pt modelId="{5FA7393F-F108-4107-BB05-B7FFC56015CC}" type="pres">
      <dgm:prSet presAssocID="{318931B3-7F60-454E-A36E-ABA1D7BB769E}" presName="sibTrans" presStyleCnt="0"/>
      <dgm:spPr/>
    </dgm:pt>
    <dgm:pt modelId="{271172E2-5246-4B78-B634-5F4825BDB944}" type="pres">
      <dgm:prSet presAssocID="{318931B3-7F60-454E-A36E-ABA1D7BB769E}" presName="space" presStyleCnt="0"/>
      <dgm:spPr/>
    </dgm:pt>
    <dgm:pt modelId="{0EFE1FC8-F898-44E3-AA1E-A8A326BA9578}" type="pres">
      <dgm:prSet presAssocID="{9DE63F61-4921-4F56-9E5F-285C7AEEA3FA}" presName="composite" presStyleCnt="0"/>
      <dgm:spPr/>
    </dgm:pt>
    <dgm:pt modelId="{1F5BB661-D3AE-46D3-8563-6AE0317FB37C}" type="pres">
      <dgm:prSet presAssocID="{9DE63F61-4921-4F56-9E5F-285C7AEEA3FA}" presName="LShape" presStyleLbl="alignNode1" presStyleIdx="2" presStyleCnt="5"/>
      <dgm:spPr/>
    </dgm:pt>
    <dgm:pt modelId="{9EC71D58-7BC5-4A57-B93F-8D2BEFED4911}" type="pres">
      <dgm:prSet presAssocID="{9DE63F61-4921-4F56-9E5F-285C7AEEA3FA}" presName="ParentText" presStyleLbl="revTx" presStyleIdx="1" presStyleCnt="3" custScaleX="106873">
        <dgm:presLayoutVars>
          <dgm:chMax val="0"/>
          <dgm:chPref val="0"/>
          <dgm:bulletEnabled val="1"/>
        </dgm:presLayoutVars>
      </dgm:prSet>
      <dgm:spPr/>
    </dgm:pt>
    <dgm:pt modelId="{D0FC4F28-B408-4193-A395-C20019984006}" type="pres">
      <dgm:prSet presAssocID="{9DE63F61-4921-4F56-9E5F-285C7AEEA3FA}" presName="Triangle" presStyleLbl="alignNode1" presStyleIdx="3" presStyleCnt="5"/>
      <dgm:spPr/>
    </dgm:pt>
    <dgm:pt modelId="{01A2B20D-4E52-4FC6-AB68-5BC09726875C}" type="pres">
      <dgm:prSet presAssocID="{DC950C17-ADF5-42A1-BBB3-AB92A3377FFD}" presName="sibTrans" presStyleCnt="0"/>
      <dgm:spPr/>
    </dgm:pt>
    <dgm:pt modelId="{6F470DFD-5A31-4819-9423-A03C4C940FB8}" type="pres">
      <dgm:prSet presAssocID="{DC950C17-ADF5-42A1-BBB3-AB92A3377FFD}" presName="space" presStyleCnt="0"/>
      <dgm:spPr/>
    </dgm:pt>
    <dgm:pt modelId="{4E82BB83-4FAC-4361-90F2-949055DB3855}" type="pres">
      <dgm:prSet presAssocID="{540AAEBF-F3E5-4D1E-B0F7-6CB62EFC04CE}" presName="composite" presStyleCnt="0"/>
      <dgm:spPr/>
    </dgm:pt>
    <dgm:pt modelId="{FDB674F6-80C4-4BD1-ABCB-46B98385DF0F}" type="pres">
      <dgm:prSet presAssocID="{540AAEBF-F3E5-4D1E-B0F7-6CB62EFC04CE}" presName="LShape" presStyleLbl="alignNode1" presStyleIdx="4" presStyleCnt="5"/>
      <dgm:spPr/>
    </dgm:pt>
    <dgm:pt modelId="{363B121C-9D98-4598-AF7C-84787C14B455}" type="pres">
      <dgm:prSet presAssocID="{540AAEBF-F3E5-4D1E-B0F7-6CB62EFC04CE}" presName="ParentText" presStyleLbl="revTx" presStyleIdx="2" presStyleCnt="3">
        <dgm:presLayoutVars>
          <dgm:chMax val="0"/>
          <dgm:chPref val="0"/>
          <dgm:bulletEnabled val="1"/>
        </dgm:presLayoutVars>
      </dgm:prSet>
      <dgm:spPr/>
    </dgm:pt>
  </dgm:ptLst>
  <dgm:cxnLst>
    <dgm:cxn modelId="{F18AD608-A1F5-4C07-BC8F-04F012847A37}" type="presOf" srcId="{1482C6B9-53E1-42E2-8058-1991A3101E4D}" destId="{226566C4-D338-4366-B689-B3D3274EB1C4}" srcOrd="0" destOrd="0" presId="urn:microsoft.com/office/officeart/2009/3/layout/StepUpProcess"/>
    <dgm:cxn modelId="{CC2E3A20-B4DA-47B3-8699-4C2279210864}" srcId="{1482C6B9-53E1-42E2-8058-1991A3101E4D}" destId="{9DE63F61-4921-4F56-9E5F-285C7AEEA3FA}" srcOrd="1" destOrd="0" parTransId="{E2588D77-3E94-46E3-8418-A3FA860968C4}" sibTransId="{DC950C17-ADF5-42A1-BBB3-AB92A3377FFD}"/>
    <dgm:cxn modelId="{1CC18E39-5962-4430-8908-E5B106C986FD}" type="presOf" srcId="{9DE63F61-4921-4F56-9E5F-285C7AEEA3FA}" destId="{9EC71D58-7BC5-4A57-B93F-8D2BEFED4911}" srcOrd="0" destOrd="0" presId="urn:microsoft.com/office/officeart/2009/3/layout/StepUpProcess"/>
    <dgm:cxn modelId="{AB696E5C-855E-45E5-9427-C9C944C9259F}" type="presOf" srcId="{393FF602-F5A3-4181-973E-6BFB3CACA3CB}" destId="{B378CF6F-0954-46A4-A8BD-AD1B4E5A18C8}" srcOrd="0" destOrd="0" presId="urn:microsoft.com/office/officeart/2009/3/layout/StepUpProcess"/>
    <dgm:cxn modelId="{1DA6408E-52EF-46BE-B2C6-30D40B6713EE}" srcId="{1482C6B9-53E1-42E2-8058-1991A3101E4D}" destId="{393FF602-F5A3-4181-973E-6BFB3CACA3CB}" srcOrd="0" destOrd="0" parTransId="{6D1BC153-B136-467E-BE39-B3FE83205477}" sibTransId="{318931B3-7F60-454E-A36E-ABA1D7BB769E}"/>
    <dgm:cxn modelId="{4AE99ED0-F694-432C-8594-88338501B7E0}" srcId="{1482C6B9-53E1-42E2-8058-1991A3101E4D}" destId="{540AAEBF-F3E5-4D1E-B0F7-6CB62EFC04CE}" srcOrd="2" destOrd="0" parTransId="{7BCE123D-8E11-48C9-80D1-B03DE555E663}" sibTransId="{02E4CB13-9D08-4391-87D5-D191E42E18A2}"/>
    <dgm:cxn modelId="{B5A91FDC-ECB7-4141-8E4A-90867BE8BBEE}" type="presOf" srcId="{540AAEBF-F3E5-4D1E-B0F7-6CB62EFC04CE}" destId="{363B121C-9D98-4598-AF7C-84787C14B455}" srcOrd="0" destOrd="0" presId="urn:microsoft.com/office/officeart/2009/3/layout/StepUpProcess"/>
    <dgm:cxn modelId="{BA6E05BD-BA48-4A97-94CB-20DE9586A561}" type="presParOf" srcId="{226566C4-D338-4366-B689-B3D3274EB1C4}" destId="{FABA3229-D21B-4F9C-A8CF-9D4DE6B2FAF1}" srcOrd="0" destOrd="0" presId="urn:microsoft.com/office/officeart/2009/3/layout/StepUpProcess"/>
    <dgm:cxn modelId="{1FCAE8E7-9889-431B-88C9-BF89F0FDDD0C}" type="presParOf" srcId="{FABA3229-D21B-4F9C-A8CF-9D4DE6B2FAF1}" destId="{8AFFE7B4-8482-4AFE-88D9-4C76C2A0796A}" srcOrd="0" destOrd="0" presId="urn:microsoft.com/office/officeart/2009/3/layout/StepUpProcess"/>
    <dgm:cxn modelId="{C35D226F-ABC3-405C-97D1-BD686DC706E4}" type="presParOf" srcId="{FABA3229-D21B-4F9C-A8CF-9D4DE6B2FAF1}" destId="{B378CF6F-0954-46A4-A8BD-AD1B4E5A18C8}" srcOrd="1" destOrd="0" presId="urn:microsoft.com/office/officeart/2009/3/layout/StepUpProcess"/>
    <dgm:cxn modelId="{7C011C7E-06D0-41F1-B052-A8796655CB39}" type="presParOf" srcId="{FABA3229-D21B-4F9C-A8CF-9D4DE6B2FAF1}" destId="{DCBBF2B2-1935-4147-A36F-12F865085EA0}" srcOrd="2" destOrd="0" presId="urn:microsoft.com/office/officeart/2009/3/layout/StepUpProcess"/>
    <dgm:cxn modelId="{29D271E7-F004-40C6-BAA5-B36D508E9556}" type="presParOf" srcId="{226566C4-D338-4366-B689-B3D3274EB1C4}" destId="{5FA7393F-F108-4107-BB05-B7FFC56015CC}" srcOrd="1" destOrd="0" presId="urn:microsoft.com/office/officeart/2009/3/layout/StepUpProcess"/>
    <dgm:cxn modelId="{2B089A8D-3032-4B85-8D2F-4265851A5204}" type="presParOf" srcId="{5FA7393F-F108-4107-BB05-B7FFC56015CC}" destId="{271172E2-5246-4B78-B634-5F4825BDB944}" srcOrd="0" destOrd="0" presId="urn:microsoft.com/office/officeart/2009/3/layout/StepUpProcess"/>
    <dgm:cxn modelId="{78272778-9111-48C0-89C3-BD3F0A7326B3}" type="presParOf" srcId="{226566C4-D338-4366-B689-B3D3274EB1C4}" destId="{0EFE1FC8-F898-44E3-AA1E-A8A326BA9578}" srcOrd="2" destOrd="0" presId="urn:microsoft.com/office/officeart/2009/3/layout/StepUpProcess"/>
    <dgm:cxn modelId="{6F94A2C4-FE6D-4D8F-91C2-3660F6793EEE}" type="presParOf" srcId="{0EFE1FC8-F898-44E3-AA1E-A8A326BA9578}" destId="{1F5BB661-D3AE-46D3-8563-6AE0317FB37C}" srcOrd="0" destOrd="0" presId="urn:microsoft.com/office/officeart/2009/3/layout/StepUpProcess"/>
    <dgm:cxn modelId="{986F00F6-43C2-4EC2-9A90-6ED17EB2EE4A}" type="presParOf" srcId="{0EFE1FC8-F898-44E3-AA1E-A8A326BA9578}" destId="{9EC71D58-7BC5-4A57-B93F-8D2BEFED4911}" srcOrd="1" destOrd="0" presId="urn:microsoft.com/office/officeart/2009/3/layout/StepUpProcess"/>
    <dgm:cxn modelId="{55C9B7AB-A537-4D16-B1A4-6A125242E7A0}" type="presParOf" srcId="{0EFE1FC8-F898-44E3-AA1E-A8A326BA9578}" destId="{D0FC4F28-B408-4193-A395-C20019984006}" srcOrd="2" destOrd="0" presId="urn:microsoft.com/office/officeart/2009/3/layout/StepUpProcess"/>
    <dgm:cxn modelId="{FD5B2115-76A1-49C0-9DD8-A2DAD77D4A2C}" type="presParOf" srcId="{226566C4-D338-4366-B689-B3D3274EB1C4}" destId="{01A2B20D-4E52-4FC6-AB68-5BC09726875C}" srcOrd="3" destOrd="0" presId="urn:microsoft.com/office/officeart/2009/3/layout/StepUpProcess"/>
    <dgm:cxn modelId="{52AB6A4A-83A2-4273-9275-3E2301C3D700}" type="presParOf" srcId="{01A2B20D-4E52-4FC6-AB68-5BC09726875C}" destId="{6F470DFD-5A31-4819-9423-A03C4C940FB8}" srcOrd="0" destOrd="0" presId="urn:microsoft.com/office/officeart/2009/3/layout/StepUpProcess"/>
    <dgm:cxn modelId="{9DBB86E3-991D-473F-99A4-3A40F89A1776}" type="presParOf" srcId="{226566C4-D338-4366-B689-B3D3274EB1C4}" destId="{4E82BB83-4FAC-4361-90F2-949055DB3855}" srcOrd="4" destOrd="0" presId="urn:microsoft.com/office/officeart/2009/3/layout/StepUpProcess"/>
    <dgm:cxn modelId="{68AD36F4-ED99-4C69-A27F-5769C6AEDC15}" type="presParOf" srcId="{4E82BB83-4FAC-4361-90F2-949055DB3855}" destId="{FDB674F6-80C4-4BD1-ABCB-46B98385DF0F}" srcOrd="0" destOrd="0" presId="urn:microsoft.com/office/officeart/2009/3/layout/StepUpProcess"/>
    <dgm:cxn modelId="{BB96CEF4-C989-49E9-BA03-6423FEA1B46E}" type="presParOf" srcId="{4E82BB83-4FAC-4361-90F2-949055DB3855}" destId="{363B121C-9D98-4598-AF7C-84787C14B45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82C6B9-53E1-42E2-8058-1991A3101E4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93FF602-F5A3-4181-973E-6BFB3CACA3CB}">
      <dgm:prSet phldrT="[Text]" custT="1"/>
      <dgm:spPr/>
      <dgm:t>
        <a:bodyPr/>
        <a:lstStyle/>
        <a:p>
          <a:r>
            <a:rPr lang="en-CA" sz="1800" dirty="0"/>
            <a:t>Data informing each PICO question summarized and reviewed using GRADE standards</a:t>
          </a:r>
          <a:endParaRPr lang="en-US" sz="1800" dirty="0"/>
        </a:p>
      </dgm:t>
    </dgm:pt>
    <dgm:pt modelId="{6D1BC153-B136-467E-BE39-B3FE83205477}" type="parTrans" cxnId="{1DA6408E-52EF-46BE-B2C6-30D40B6713EE}">
      <dgm:prSet/>
      <dgm:spPr/>
      <dgm:t>
        <a:bodyPr/>
        <a:lstStyle/>
        <a:p>
          <a:endParaRPr lang="en-US"/>
        </a:p>
      </dgm:t>
    </dgm:pt>
    <dgm:pt modelId="{318931B3-7F60-454E-A36E-ABA1D7BB769E}" type="sibTrans" cxnId="{1DA6408E-52EF-46BE-B2C6-30D40B6713EE}">
      <dgm:prSet/>
      <dgm:spPr/>
      <dgm:t>
        <a:bodyPr/>
        <a:lstStyle/>
        <a:p>
          <a:endParaRPr lang="en-US"/>
        </a:p>
      </dgm:t>
    </dgm:pt>
    <dgm:pt modelId="{9DE63F61-4921-4F56-9E5F-285C7AEEA3FA}">
      <dgm:prSet phldrT="[Text]" custT="1"/>
      <dgm:spPr/>
      <dgm:t>
        <a:bodyPr/>
        <a:lstStyle/>
        <a:p>
          <a:r>
            <a:rPr lang="en-CA" sz="1800" dirty="0" err="1"/>
            <a:t>Rec</a:t>
          </a:r>
          <a:r>
            <a:rPr lang="en-CA" sz="1800" dirty="0" err="1">
              <a:latin typeface="Arial" panose="020B0604020202020204" pitchFamily="34" charset="0"/>
              <a:cs typeface="Arial" panose="020B0604020202020204" pitchFamily="34" charset="0"/>
            </a:rPr>
            <a:t>ʼ</a:t>
          </a:r>
          <a:r>
            <a:rPr lang="en-CA" sz="1800" dirty="0" err="1"/>
            <a:t>ds</a:t>
          </a:r>
          <a:r>
            <a:rPr lang="en-CA" sz="1800" dirty="0"/>
            <a:t> voted on – 2/3 majority required to be accepted </a:t>
          </a:r>
          <a:endParaRPr lang="en-US" sz="1800" dirty="0"/>
        </a:p>
      </dgm:t>
    </dgm:pt>
    <dgm:pt modelId="{E2588D77-3E94-46E3-8418-A3FA860968C4}" type="parTrans" cxnId="{CC2E3A20-B4DA-47B3-8699-4C2279210864}">
      <dgm:prSet/>
      <dgm:spPr/>
      <dgm:t>
        <a:bodyPr/>
        <a:lstStyle/>
        <a:p>
          <a:endParaRPr lang="en-US"/>
        </a:p>
      </dgm:t>
    </dgm:pt>
    <dgm:pt modelId="{DC950C17-ADF5-42A1-BBB3-AB92A3377FFD}" type="sibTrans" cxnId="{CC2E3A20-B4DA-47B3-8699-4C2279210864}">
      <dgm:prSet/>
      <dgm:spPr/>
      <dgm:t>
        <a:bodyPr/>
        <a:lstStyle/>
        <a:p>
          <a:endParaRPr lang="en-US"/>
        </a:p>
      </dgm:t>
    </dgm:pt>
    <dgm:pt modelId="{540AAEBF-F3E5-4D1E-B0F7-6CB62EFC04CE}">
      <dgm:prSet phldrT="[Text]" custT="1"/>
      <dgm:spPr/>
      <dgm:t>
        <a:bodyPr/>
        <a:lstStyle/>
        <a:p>
          <a:r>
            <a:rPr lang="en-CA" sz="1800" dirty="0"/>
            <a:t>CJC publication (pre-proof on-line </a:t>
          </a:r>
          <a:r>
            <a:rPr lang="en-CA" sz="1800" b="1" dirty="0"/>
            <a:t>March 26</a:t>
          </a:r>
          <a:r>
            <a:rPr lang="en-CA" sz="1800" dirty="0"/>
            <a:t>; final copy-edited version </a:t>
          </a:r>
          <a:r>
            <a:rPr lang="en-US" sz="1800" b="1" dirty="0"/>
            <a:t>August 25, 2021</a:t>
          </a:r>
          <a:r>
            <a:rPr lang="en-CA" sz="1800" dirty="0"/>
            <a:t>)</a:t>
          </a:r>
        </a:p>
        <a:p>
          <a:r>
            <a:rPr lang="en-CA" sz="1800" dirty="0">
              <a:latin typeface="Calibri" panose="020F0502020204030204" pitchFamily="34" charset="0"/>
              <a:cs typeface="Calibri" panose="020F0502020204030204" pitchFamily="34" charset="0"/>
            </a:rPr>
            <a:t>•</a:t>
          </a:r>
          <a:r>
            <a:rPr lang="en-CA" sz="1800" dirty="0"/>
            <a:t>Presentations</a:t>
          </a:r>
        </a:p>
        <a:p>
          <a:r>
            <a:rPr lang="en-CA" sz="1800" dirty="0">
              <a:latin typeface="Calibri" panose="020F0502020204030204" pitchFamily="34" charset="0"/>
              <a:cs typeface="Calibri" panose="020F0502020204030204" pitchFamily="34" charset="0"/>
            </a:rPr>
            <a:t>•KT-</a:t>
          </a:r>
          <a:r>
            <a:rPr lang="en-CA" sz="1800" dirty="0"/>
            <a:t>Tools</a:t>
          </a:r>
        </a:p>
      </dgm:t>
    </dgm:pt>
    <dgm:pt modelId="{02E4CB13-9D08-4391-87D5-D191E42E18A2}" type="sibTrans" cxnId="{4AE99ED0-F694-432C-8594-88338501B7E0}">
      <dgm:prSet/>
      <dgm:spPr/>
      <dgm:t>
        <a:bodyPr/>
        <a:lstStyle/>
        <a:p>
          <a:endParaRPr lang="en-US"/>
        </a:p>
      </dgm:t>
    </dgm:pt>
    <dgm:pt modelId="{7BCE123D-8E11-48C9-80D1-B03DE555E663}" type="parTrans" cxnId="{4AE99ED0-F694-432C-8594-88338501B7E0}">
      <dgm:prSet/>
      <dgm:spPr/>
      <dgm:t>
        <a:bodyPr/>
        <a:lstStyle/>
        <a:p>
          <a:endParaRPr lang="en-US"/>
        </a:p>
      </dgm:t>
    </dgm:pt>
    <dgm:pt modelId="{226566C4-D338-4366-B689-B3D3274EB1C4}" type="pres">
      <dgm:prSet presAssocID="{1482C6B9-53E1-42E2-8058-1991A3101E4D}" presName="rootnode" presStyleCnt="0">
        <dgm:presLayoutVars>
          <dgm:chMax/>
          <dgm:chPref/>
          <dgm:dir/>
          <dgm:animLvl val="lvl"/>
        </dgm:presLayoutVars>
      </dgm:prSet>
      <dgm:spPr/>
    </dgm:pt>
    <dgm:pt modelId="{FABA3229-D21B-4F9C-A8CF-9D4DE6B2FAF1}" type="pres">
      <dgm:prSet presAssocID="{393FF602-F5A3-4181-973E-6BFB3CACA3CB}" presName="composite" presStyleCnt="0"/>
      <dgm:spPr/>
    </dgm:pt>
    <dgm:pt modelId="{8AFFE7B4-8482-4AFE-88D9-4C76C2A0796A}" type="pres">
      <dgm:prSet presAssocID="{393FF602-F5A3-4181-973E-6BFB3CACA3CB}" presName="LShape" presStyleLbl="alignNode1" presStyleIdx="0" presStyleCnt="5"/>
      <dgm:spPr/>
    </dgm:pt>
    <dgm:pt modelId="{B378CF6F-0954-46A4-A8BD-AD1B4E5A18C8}" type="pres">
      <dgm:prSet presAssocID="{393FF602-F5A3-4181-973E-6BFB3CACA3CB}" presName="ParentText" presStyleLbl="revTx" presStyleIdx="0" presStyleCnt="3" custScaleX="117581" custLinFactNeighborX="8196" custLinFactNeighborY="-2430">
        <dgm:presLayoutVars>
          <dgm:chMax val="0"/>
          <dgm:chPref val="0"/>
          <dgm:bulletEnabled val="1"/>
        </dgm:presLayoutVars>
      </dgm:prSet>
      <dgm:spPr/>
    </dgm:pt>
    <dgm:pt modelId="{DCBBF2B2-1935-4147-A36F-12F865085EA0}" type="pres">
      <dgm:prSet presAssocID="{393FF602-F5A3-4181-973E-6BFB3CACA3CB}" presName="Triangle" presStyleLbl="alignNode1" presStyleIdx="1" presStyleCnt="5"/>
      <dgm:spPr/>
    </dgm:pt>
    <dgm:pt modelId="{5FA7393F-F108-4107-BB05-B7FFC56015CC}" type="pres">
      <dgm:prSet presAssocID="{318931B3-7F60-454E-A36E-ABA1D7BB769E}" presName="sibTrans" presStyleCnt="0"/>
      <dgm:spPr/>
    </dgm:pt>
    <dgm:pt modelId="{271172E2-5246-4B78-B634-5F4825BDB944}" type="pres">
      <dgm:prSet presAssocID="{318931B3-7F60-454E-A36E-ABA1D7BB769E}" presName="space" presStyleCnt="0"/>
      <dgm:spPr/>
    </dgm:pt>
    <dgm:pt modelId="{0EFE1FC8-F898-44E3-AA1E-A8A326BA9578}" type="pres">
      <dgm:prSet presAssocID="{9DE63F61-4921-4F56-9E5F-285C7AEEA3FA}" presName="composite" presStyleCnt="0"/>
      <dgm:spPr/>
    </dgm:pt>
    <dgm:pt modelId="{1F5BB661-D3AE-46D3-8563-6AE0317FB37C}" type="pres">
      <dgm:prSet presAssocID="{9DE63F61-4921-4F56-9E5F-285C7AEEA3FA}" presName="LShape" presStyleLbl="alignNode1" presStyleIdx="2" presStyleCnt="5"/>
      <dgm:spPr/>
    </dgm:pt>
    <dgm:pt modelId="{9EC71D58-7BC5-4A57-B93F-8D2BEFED4911}" type="pres">
      <dgm:prSet presAssocID="{9DE63F61-4921-4F56-9E5F-285C7AEEA3FA}" presName="ParentText" presStyleLbl="revTx" presStyleIdx="1" presStyleCnt="3">
        <dgm:presLayoutVars>
          <dgm:chMax val="0"/>
          <dgm:chPref val="0"/>
          <dgm:bulletEnabled val="1"/>
        </dgm:presLayoutVars>
      </dgm:prSet>
      <dgm:spPr/>
    </dgm:pt>
    <dgm:pt modelId="{D0FC4F28-B408-4193-A395-C20019984006}" type="pres">
      <dgm:prSet presAssocID="{9DE63F61-4921-4F56-9E5F-285C7AEEA3FA}" presName="Triangle" presStyleLbl="alignNode1" presStyleIdx="3" presStyleCnt="5"/>
      <dgm:spPr/>
    </dgm:pt>
    <dgm:pt modelId="{01A2B20D-4E52-4FC6-AB68-5BC09726875C}" type="pres">
      <dgm:prSet presAssocID="{DC950C17-ADF5-42A1-BBB3-AB92A3377FFD}" presName="sibTrans" presStyleCnt="0"/>
      <dgm:spPr/>
    </dgm:pt>
    <dgm:pt modelId="{6F470DFD-5A31-4819-9423-A03C4C940FB8}" type="pres">
      <dgm:prSet presAssocID="{DC950C17-ADF5-42A1-BBB3-AB92A3377FFD}" presName="space" presStyleCnt="0"/>
      <dgm:spPr/>
    </dgm:pt>
    <dgm:pt modelId="{4E82BB83-4FAC-4361-90F2-949055DB3855}" type="pres">
      <dgm:prSet presAssocID="{540AAEBF-F3E5-4D1E-B0F7-6CB62EFC04CE}" presName="composite" presStyleCnt="0"/>
      <dgm:spPr/>
    </dgm:pt>
    <dgm:pt modelId="{FDB674F6-80C4-4BD1-ABCB-46B98385DF0F}" type="pres">
      <dgm:prSet presAssocID="{540AAEBF-F3E5-4D1E-B0F7-6CB62EFC04CE}" presName="LShape" presStyleLbl="alignNode1" presStyleIdx="4" presStyleCnt="5" custLinFactNeighborX="-7678" custLinFactNeighborY="-1914"/>
      <dgm:spPr/>
    </dgm:pt>
    <dgm:pt modelId="{363B121C-9D98-4598-AF7C-84787C14B455}" type="pres">
      <dgm:prSet presAssocID="{540AAEBF-F3E5-4D1E-B0F7-6CB62EFC04CE}" presName="ParentText" presStyleLbl="revTx" presStyleIdx="2" presStyleCnt="3" custScaleX="119155">
        <dgm:presLayoutVars>
          <dgm:chMax val="0"/>
          <dgm:chPref val="0"/>
          <dgm:bulletEnabled val="1"/>
        </dgm:presLayoutVars>
      </dgm:prSet>
      <dgm:spPr/>
    </dgm:pt>
  </dgm:ptLst>
  <dgm:cxnLst>
    <dgm:cxn modelId="{F18AD608-A1F5-4C07-BC8F-04F012847A37}" type="presOf" srcId="{1482C6B9-53E1-42E2-8058-1991A3101E4D}" destId="{226566C4-D338-4366-B689-B3D3274EB1C4}" srcOrd="0" destOrd="0" presId="urn:microsoft.com/office/officeart/2009/3/layout/StepUpProcess"/>
    <dgm:cxn modelId="{CC2E3A20-B4DA-47B3-8699-4C2279210864}" srcId="{1482C6B9-53E1-42E2-8058-1991A3101E4D}" destId="{9DE63F61-4921-4F56-9E5F-285C7AEEA3FA}" srcOrd="1" destOrd="0" parTransId="{E2588D77-3E94-46E3-8418-A3FA860968C4}" sibTransId="{DC950C17-ADF5-42A1-BBB3-AB92A3377FFD}"/>
    <dgm:cxn modelId="{1CC18E39-5962-4430-8908-E5B106C986FD}" type="presOf" srcId="{9DE63F61-4921-4F56-9E5F-285C7AEEA3FA}" destId="{9EC71D58-7BC5-4A57-B93F-8D2BEFED4911}" srcOrd="0" destOrd="0" presId="urn:microsoft.com/office/officeart/2009/3/layout/StepUpProcess"/>
    <dgm:cxn modelId="{AB696E5C-855E-45E5-9427-C9C944C9259F}" type="presOf" srcId="{393FF602-F5A3-4181-973E-6BFB3CACA3CB}" destId="{B378CF6F-0954-46A4-A8BD-AD1B4E5A18C8}" srcOrd="0" destOrd="0" presId="urn:microsoft.com/office/officeart/2009/3/layout/StepUpProcess"/>
    <dgm:cxn modelId="{1DA6408E-52EF-46BE-B2C6-30D40B6713EE}" srcId="{1482C6B9-53E1-42E2-8058-1991A3101E4D}" destId="{393FF602-F5A3-4181-973E-6BFB3CACA3CB}" srcOrd="0" destOrd="0" parTransId="{6D1BC153-B136-467E-BE39-B3FE83205477}" sibTransId="{318931B3-7F60-454E-A36E-ABA1D7BB769E}"/>
    <dgm:cxn modelId="{4AE99ED0-F694-432C-8594-88338501B7E0}" srcId="{1482C6B9-53E1-42E2-8058-1991A3101E4D}" destId="{540AAEBF-F3E5-4D1E-B0F7-6CB62EFC04CE}" srcOrd="2" destOrd="0" parTransId="{7BCE123D-8E11-48C9-80D1-B03DE555E663}" sibTransId="{02E4CB13-9D08-4391-87D5-D191E42E18A2}"/>
    <dgm:cxn modelId="{B5A91FDC-ECB7-4141-8E4A-90867BE8BBEE}" type="presOf" srcId="{540AAEBF-F3E5-4D1E-B0F7-6CB62EFC04CE}" destId="{363B121C-9D98-4598-AF7C-84787C14B455}" srcOrd="0" destOrd="0" presId="urn:microsoft.com/office/officeart/2009/3/layout/StepUpProcess"/>
    <dgm:cxn modelId="{BA6E05BD-BA48-4A97-94CB-20DE9586A561}" type="presParOf" srcId="{226566C4-D338-4366-B689-B3D3274EB1C4}" destId="{FABA3229-D21B-4F9C-A8CF-9D4DE6B2FAF1}" srcOrd="0" destOrd="0" presId="urn:microsoft.com/office/officeart/2009/3/layout/StepUpProcess"/>
    <dgm:cxn modelId="{1FCAE8E7-9889-431B-88C9-BF89F0FDDD0C}" type="presParOf" srcId="{FABA3229-D21B-4F9C-A8CF-9D4DE6B2FAF1}" destId="{8AFFE7B4-8482-4AFE-88D9-4C76C2A0796A}" srcOrd="0" destOrd="0" presId="urn:microsoft.com/office/officeart/2009/3/layout/StepUpProcess"/>
    <dgm:cxn modelId="{C35D226F-ABC3-405C-97D1-BD686DC706E4}" type="presParOf" srcId="{FABA3229-D21B-4F9C-A8CF-9D4DE6B2FAF1}" destId="{B378CF6F-0954-46A4-A8BD-AD1B4E5A18C8}" srcOrd="1" destOrd="0" presId="urn:microsoft.com/office/officeart/2009/3/layout/StepUpProcess"/>
    <dgm:cxn modelId="{7C011C7E-06D0-41F1-B052-A8796655CB39}" type="presParOf" srcId="{FABA3229-D21B-4F9C-A8CF-9D4DE6B2FAF1}" destId="{DCBBF2B2-1935-4147-A36F-12F865085EA0}" srcOrd="2" destOrd="0" presId="urn:microsoft.com/office/officeart/2009/3/layout/StepUpProcess"/>
    <dgm:cxn modelId="{29D271E7-F004-40C6-BAA5-B36D508E9556}" type="presParOf" srcId="{226566C4-D338-4366-B689-B3D3274EB1C4}" destId="{5FA7393F-F108-4107-BB05-B7FFC56015CC}" srcOrd="1" destOrd="0" presId="urn:microsoft.com/office/officeart/2009/3/layout/StepUpProcess"/>
    <dgm:cxn modelId="{2B089A8D-3032-4B85-8D2F-4265851A5204}" type="presParOf" srcId="{5FA7393F-F108-4107-BB05-B7FFC56015CC}" destId="{271172E2-5246-4B78-B634-5F4825BDB944}" srcOrd="0" destOrd="0" presId="urn:microsoft.com/office/officeart/2009/3/layout/StepUpProcess"/>
    <dgm:cxn modelId="{78272778-9111-48C0-89C3-BD3F0A7326B3}" type="presParOf" srcId="{226566C4-D338-4366-B689-B3D3274EB1C4}" destId="{0EFE1FC8-F898-44E3-AA1E-A8A326BA9578}" srcOrd="2" destOrd="0" presId="urn:microsoft.com/office/officeart/2009/3/layout/StepUpProcess"/>
    <dgm:cxn modelId="{6F94A2C4-FE6D-4D8F-91C2-3660F6793EEE}" type="presParOf" srcId="{0EFE1FC8-F898-44E3-AA1E-A8A326BA9578}" destId="{1F5BB661-D3AE-46D3-8563-6AE0317FB37C}" srcOrd="0" destOrd="0" presId="urn:microsoft.com/office/officeart/2009/3/layout/StepUpProcess"/>
    <dgm:cxn modelId="{986F00F6-43C2-4EC2-9A90-6ED17EB2EE4A}" type="presParOf" srcId="{0EFE1FC8-F898-44E3-AA1E-A8A326BA9578}" destId="{9EC71D58-7BC5-4A57-B93F-8D2BEFED4911}" srcOrd="1" destOrd="0" presId="urn:microsoft.com/office/officeart/2009/3/layout/StepUpProcess"/>
    <dgm:cxn modelId="{55C9B7AB-A537-4D16-B1A4-6A125242E7A0}" type="presParOf" srcId="{0EFE1FC8-F898-44E3-AA1E-A8A326BA9578}" destId="{D0FC4F28-B408-4193-A395-C20019984006}" srcOrd="2" destOrd="0" presId="urn:microsoft.com/office/officeart/2009/3/layout/StepUpProcess"/>
    <dgm:cxn modelId="{FD5B2115-76A1-49C0-9DD8-A2DAD77D4A2C}" type="presParOf" srcId="{226566C4-D338-4366-B689-B3D3274EB1C4}" destId="{01A2B20D-4E52-4FC6-AB68-5BC09726875C}" srcOrd="3" destOrd="0" presId="urn:microsoft.com/office/officeart/2009/3/layout/StepUpProcess"/>
    <dgm:cxn modelId="{52AB6A4A-83A2-4273-9275-3E2301C3D700}" type="presParOf" srcId="{01A2B20D-4E52-4FC6-AB68-5BC09726875C}" destId="{6F470DFD-5A31-4819-9423-A03C4C940FB8}" srcOrd="0" destOrd="0" presId="urn:microsoft.com/office/officeart/2009/3/layout/StepUpProcess"/>
    <dgm:cxn modelId="{9DBB86E3-991D-473F-99A4-3A40F89A1776}" type="presParOf" srcId="{226566C4-D338-4366-B689-B3D3274EB1C4}" destId="{4E82BB83-4FAC-4361-90F2-949055DB3855}" srcOrd="4" destOrd="0" presId="urn:microsoft.com/office/officeart/2009/3/layout/StepUpProcess"/>
    <dgm:cxn modelId="{68AD36F4-ED99-4C69-A27F-5769C6AEDC15}" type="presParOf" srcId="{4E82BB83-4FAC-4361-90F2-949055DB3855}" destId="{FDB674F6-80C4-4BD1-ABCB-46B98385DF0F}" srcOrd="0" destOrd="0" presId="urn:microsoft.com/office/officeart/2009/3/layout/StepUpProcess"/>
    <dgm:cxn modelId="{BB96CEF4-C989-49E9-BA03-6423FEA1B46E}" type="presParOf" srcId="{4E82BB83-4FAC-4361-90F2-949055DB3855}" destId="{363B121C-9D98-4598-AF7C-84787C14B455}"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FE7B4-8482-4AFE-88D9-4C76C2A0796A}">
      <dsp:nvSpPr>
        <dsp:cNvPr id="0" name=""/>
        <dsp:cNvSpPr/>
      </dsp:nvSpPr>
      <dsp:spPr>
        <a:xfrm rot="5400000">
          <a:off x="322647" y="1579063"/>
          <a:ext cx="965521" cy="160660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8CF6F-0954-46A4-A8BD-AD1B4E5A18C8}">
      <dsp:nvSpPr>
        <dsp:cNvPr id="0" name=""/>
        <dsp:cNvSpPr/>
      </dsp:nvSpPr>
      <dsp:spPr>
        <a:xfrm>
          <a:off x="161477" y="2059092"/>
          <a:ext cx="1450452" cy="127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t>Defined approach and topics to be addressed</a:t>
          </a:r>
          <a:endParaRPr lang="en-US" sz="1800" kern="1200" dirty="0"/>
        </a:p>
      </dsp:txBody>
      <dsp:txXfrm>
        <a:off x="161477" y="2059092"/>
        <a:ext cx="1450452" cy="1271406"/>
      </dsp:txXfrm>
    </dsp:sp>
    <dsp:sp modelId="{DCBBF2B2-1935-4147-A36F-12F865085EA0}">
      <dsp:nvSpPr>
        <dsp:cNvPr id="0" name=""/>
        <dsp:cNvSpPr/>
      </dsp:nvSpPr>
      <dsp:spPr>
        <a:xfrm>
          <a:off x="1338259" y="1460783"/>
          <a:ext cx="273670" cy="2736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BB661-D3AE-46D3-8563-6AE0317FB37C}">
      <dsp:nvSpPr>
        <dsp:cNvPr id="0" name=""/>
        <dsp:cNvSpPr/>
      </dsp:nvSpPr>
      <dsp:spPr>
        <a:xfrm rot="5400000">
          <a:off x="2098284" y="1139680"/>
          <a:ext cx="965521" cy="160660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71D58-7BC5-4A57-B93F-8D2BEFED4911}">
      <dsp:nvSpPr>
        <dsp:cNvPr id="0" name=""/>
        <dsp:cNvSpPr/>
      </dsp:nvSpPr>
      <dsp:spPr>
        <a:xfrm>
          <a:off x="1887269" y="1619709"/>
          <a:ext cx="1550141" cy="127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t>Defined clinical questions (</a:t>
          </a:r>
          <a:r>
            <a:rPr lang="en-US" sz="1800" b="0" i="0" kern="1200" dirty="0"/>
            <a:t>13 different PICOs rated based on availability and significance of evidence -- </a:t>
          </a:r>
          <a:r>
            <a:rPr lang="en-CA" sz="1800" kern="1200" dirty="0"/>
            <a:t>6 included)</a:t>
          </a:r>
          <a:endParaRPr lang="en-US" sz="1800" kern="1200" dirty="0"/>
        </a:p>
      </dsp:txBody>
      <dsp:txXfrm>
        <a:off x="1887269" y="1619709"/>
        <a:ext cx="1550141" cy="1271406"/>
      </dsp:txXfrm>
    </dsp:sp>
    <dsp:sp modelId="{D0FC4F28-B408-4193-A395-C20019984006}">
      <dsp:nvSpPr>
        <dsp:cNvPr id="0" name=""/>
        <dsp:cNvSpPr/>
      </dsp:nvSpPr>
      <dsp:spPr>
        <a:xfrm>
          <a:off x="3113896" y="1021400"/>
          <a:ext cx="273670" cy="2736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674F6-80C4-4BD1-ABCB-46B98385DF0F}">
      <dsp:nvSpPr>
        <dsp:cNvPr id="0" name=""/>
        <dsp:cNvSpPr/>
      </dsp:nvSpPr>
      <dsp:spPr>
        <a:xfrm rot="5400000">
          <a:off x="3873921" y="700297"/>
          <a:ext cx="965521" cy="160660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3B121C-9D98-4598-AF7C-84787C14B455}">
      <dsp:nvSpPr>
        <dsp:cNvPr id="0" name=""/>
        <dsp:cNvSpPr/>
      </dsp:nvSpPr>
      <dsp:spPr>
        <a:xfrm>
          <a:off x="3712751" y="1180325"/>
          <a:ext cx="1450452" cy="127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t>Formed small subgroups with leads for each PICO question</a:t>
          </a:r>
          <a:endParaRPr lang="en-US" sz="1800" kern="1200" dirty="0"/>
        </a:p>
      </dsp:txBody>
      <dsp:txXfrm>
        <a:off x="3712751" y="1180325"/>
        <a:ext cx="1450452" cy="1271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FE7B4-8482-4AFE-88D9-4C76C2A0796A}">
      <dsp:nvSpPr>
        <dsp:cNvPr id="0" name=""/>
        <dsp:cNvSpPr/>
      </dsp:nvSpPr>
      <dsp:spPr>
        <a:xfrm rot="5400000">
          <a:off x="316911" y="1588554"/>
          <a:ext cx="950160" cy="158104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8CF6F-0954-46A4-A8BD-AD1B4E5A18C8}">
      <dsp:nvSpPr>
        <dsp:cNvPr id="0" name=""/>
        <dsp:cNvSpPr/>
      </dsp:nvSpPr>
      <dsp:spPr>
        <a:xfrm>
          <a:off x="149820" y="2030543"/>
          <a:ext cx="1678324" cy="1251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t>Data informing each PICO question summarized and reviewed using GRADE standards</a:t>
          </a:r>
          <a:endParaRPr lang="en-US" sz="1800" kern="1200" dirty="0"/>
        </a:p>
      </dsp:txBody>
      <dsp:txXfrm>
        <a:off x="149820" y="2030543"/>
        <a:ext cx="1678324" cy="1251179"/>
      </dsp:txXfrm>
    </dsp:sp>
    <dsp:sp modelId="{DCBBF2B2-1935-4147-A36F-12F865085EA0}">
      <dsp:nvSpPr>
        <dsp:cNvPr id="0" name=""/>
        <dsp:cNvSpPr/>
      </dsp:nvSpPr>
      <dsp:spPr>
        <a:xfrm>
          <a:off x="1316366" y="1472156"/>
          <a:ext cx="269316" cy="26931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BB661-D3AE-46D3-8563-6AE0317FB37C}">
      <dsp:nvSpPr>
        <dsp:cNvPr id="0" name=""/>
        <dsp:cNvSpPr/>
      </dsp:nvSpPr>
      <dsp:spPr>
        <a:xfrm rot="5400000">
          <a:off x="2189773" y="1156161"/>
          <a:ext cx="950160" cy="158104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71D58-7BC5-4A57-B93F-8D2BEFED4911}">
      <dsp:nvSpPr>
        <dsp:cNvPr id="0" name=""/>
        <dsp:cNvSpPr/>
      </dsp:nvSpPr>
      <dsp:spPr>
        <a:xfrm>
          <a:off x="2031168" y="1628553"/>
          <a:ext cx="1427377" cy="1251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err="1"/>
            <a:t>Rec</a:t>
          </a:r>
          <a:r>
            <a:rPr lang="en-CA" sz="1800" kern="1200" dirty="0" err="1">
              <a:latin typeface="Arial" panose="020B0604020202020204" pitchFamily="34" charset="0"/>
              <a:cs typeface="Arial" panose="020B0604020202020204" pitchFamily="34" charset="0"/>
            </a:rPr>
            <a:t>ʼ</a:t>
          </a:r>
          <a:r>
            <a:rPr lang="en-CA" sz="1800" kern="1200" dirty="0" err="1"/>
            <a:t>ds</a:t>
          </a:r>
          <a:r>
            <a:rPr lang="en-CA" sz="1800" kern="1200" dirty="0"/>
            <a:t> voted on – 2/3 majority required to be accepted </a:t>
          </a:r>
          <a:endParaRPr lang="en-US" sz="1800" kern="1200" dirty="0"/>
        </a:p>
      </dsp:txBody>
      <dsp:txXfrm>
        <a:off x="2031168" y="1628553"/>
        <a:ext cx="1427377" cy="1251179"/>
      </dsp:txXfrm>
    </dsp:sp>
    <dsp:sp modelId="{D0FC4F28-B408-4193-A395-C20019984006}">
      <dsp:nvSpPr>
        <dsp:cNvPr id="0" name=""/>
        <dsp:cNvSpPr/>
      </dsp:nvSpPr>
      <dsp:spPr>
        <a:xfrm>
          <a:off x="3189228" y="1039763"/>
          <a:ext cx="269316" cy="26931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674F6-80C4-4BD1-ABCB-46B98385DF0F}">
      <dsp:nvSpPr>
        <dsp:cNvPr id="0" name=""/>
        <dsp:cNvSpPr/>
      </dsp:nvSpPr>
      <dsp:spPr>
        <a:xfrm rot="5400000">
          <a:off x="3941242" y="705582"/>
          <a:ext cx="950160" cy="158104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3B121C-9D98-4598-AF7C-84787C14B455}">
      <dsp:nvSpPr>
        <dsp:cNvPr id="0" name=""/>
        <dsp:cNvSpPr/>
      </dsp:nvSpPr>
      <dsp:spPr>
        <a:xfrm>
          <a:off x="3767322" y="1196160"/>
          <a:ext cx="1700791" cy="1251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t>CJC publication (pre-proof on-line </a:t>
          </a:r>
          <a:r>
            <a:rPr lang="en-CA" sz="1800" b="1" kern="1200" dirty="0"/>
            <a:t>March 26</a:t>
          </a:r>
          <a:r>
            <a:rPr lang="en-CA" sz="1800" kern="1200" dirty="0"/>
            <a:t>; final copy-edited version </a:t>
          </a:r>
          <a:r>
            <a:rPr lang="en-US" sz="1800" b="1" kern="1200" dirty="0"/>
            <a:t>August 25, 2021</a:t>
          </a:r>
          <a:r>
            <a:rPr lang="en-CA" sz="1800" kern="1200" dirty="0"/>
            <a:t>)</a:t>
          </a:r>
        </a:p>
        <a:p>
          <a:pPr marL="0" lvl="0" indent="0" algn="l"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a:t>
          </a:r>
          <a:r>
            <a:rPr lang="en-CA" sz="1800" kern="1200" dirty="0"/>
            <a:t>Presentations</a:t>
          </a:r>
        </a:p>
        <a:p>
          <a:pPr marL="0" lvl="0" indent="0" algn="l"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•KT-</a:t>
          </a:r>
          <a:r>
            <a:rPr lang="en-CA" sz="1800" kern="1200" dirty="0"/>
            <a:t>Tools</a:t>
          </a:r>
        </a:p>
      </dsp:txBody>
      <dsp:txXfrm>
        <a:off x="3767322" y="1196160"/>
        <a:ext cx="1700791" cy="125117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9559531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951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5333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1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45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110 bpm</a:t>
            </a:r>
            <a:r>
              <a:rPr lang="en-CA" baseline="0" dirty="0"/>
              <a:t> for acute rate control changed</a:t>
            </a:r>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16</a:t>
            </a:fld>
            <a:endParaRPr lang="en-US" dirty="0"/>
          </a:p>
        </p:txBody>
      </p:sp>
    </p:spTree>
    <p:extLst>
      <p:ext uri="{BB962C8B-B14F-4D97-AF65-F5344CB8AC3E}">
        <p14:creationId xmlns:p14="http://schemas.microsoft.com/office/powerpoint/2010/main" val="280820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110 bpm</a:t>
            </a:r>
            <a:r>
              <a:rPr lang="en-CA" baseline="0" dirty="0"/>
              <a:t> for acute rate control changed</a:t>
            </a:r>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19</a:t>
            </a:fld>
            <a:endParaRPr lang="en-US" dirty="0"/>
          </a:p>
        </p:txBody>
      </p:sp>
    </p:spTree>
    <p:extLst>
      <p:ext uri="{BB962C8B-B14F-4D97-AF65-F5344CB8AC3E}">
        <p14:creationId xmlns:p14="http://schemas.microsoft.com/office/powerpoint/2010/main" val="1061141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110 bpm</a:t>
            </a:r>
            <a:r>
              <a:rPr lang="en-CA" baseline="0" dirty="0"/>
              <a:t> for acute rate control changed</a:t>
            </a:r>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20</a:t>
            </a:fld>
            <a:endParaRPr lang="en-US" dirty="0"/>
          </a:p>
        </p:txBody>
      </p:sp>
    </p:spTree>
    <p:extLst>
      <p:ext uri="{BB962C8B-B14F-4D97-AF65-F5344CB8AC3E}">
        <p14:creationId xmlns:p14="http://schemas.microsoft.com/office/powerpoint/2010/main" val="2873533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3111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3884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5095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24</a:t>
            </a:fld>
            <a:endParaRPr lang="en-US"/>
          </a:p>
        </p:txBody>
      </p:sp>
    </p:spTree>
    <p:extLst>
      <p:ext uri="{BB962C8B-B14F-4D97-AF65-F5344CB8AC3E}">
        <p14:creationId xmlns:p14="http://schemas.microsoft.com/office/powerpoint/2010/main" val="245453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211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25</a:t>
            </a:fld>
            <a:endParaRPr lang="en-US"/>
          </a:p>
        </p:txBody>
      </p:sp>
    </p:spTree>
    <p:extLst>
      <p:ext uri="{BB962C8B-B14F-4D97-AF65-F5344CB8AC3E}">
        <p14:creationId xmlns:p14="http://schemas.microsoft.com/office/powerpoint/2010/main" val="116409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26</a:t>
            </a:fld>
            <a:endParaRPr lang="en-US"/>
          </a:p>
        </p:txBody>
      </p:sp>
    </p:spTree>
    <p:extLst>
      <p:ext uri="{BB962C8B-B14F-4D97-AF65-F5344CB8AC3E}">
        <p14:creationId xmlns:p14="http://schemas.microsoft.com/office/powerpoint/2010/main" val="412152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795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9156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0162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30</a:t>
            </a:fld>
            <a:endParaRPr lang="en-US"/>
          </a:p>
        </p:txBody>
      </p:sp>
    </p:spTree>
    <p:extLst>
      <p:ext uri="{BB962C8B-B14F-4D97-AF65-F5344CB8AC3E}">
        <p14:creationId xmlns:p14="http://schemas.microsoft.com/office/powerpoint/2010/main" val="677105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110 bpm</a:t>
            </a:r>
            <a:r>
              <a:rPr lang="en-CA" baseline="0" dirty="0"/>
              <a:t> for acute rate control changed</a:t>
            </a:r>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31</a:t>
            </a:fld>
            <a:endParaRPr lang="en-US"/>
          </a:p>
        </p:txBody>
      </p:sp>
    </p:spTree>
    <p:extLst>
      <p:ext uri="{BB962C8B-B14F-4D97-AF65-F5344CB8AC3E}">
        <p14:creationId xmlns:p14="http://schemas.microsoft.com/office/powerpoint/2010/main" val="462142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32</a:t>
            </a:fld>
            <a:endParaRPr lang="en-US"/>
          </a:p>
        </p:txBody>
      </p:sp>
    </p:spTree>
    <p:extLst>
      <p:ext uri="{BB962C8B-B14F-4D97-AF65-F5344CB8AC3E}">
        <p14:creationId xmlns:p14="http://schemas.microsoft.com/office/powerpoint/2010/main" val="2257747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33</a:t>
            </a:fld>
            <a:endParaRPr lang="en-US"/>
          </a:p>
        </p:txBody>
      </p:sp>
    </p:spTree>
    <p:extLst>
      <p:ext uri="{BB962C8B-B14F-4D97-AF65-F5344CB8AC3E}">
        <p14:creationId xmlns:p14="http://schemas.microsoft.com/office/powerpoint/2010/main" val="236622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34</a:t>
            </a:fld>
            <a:endParaRPr lang="en-US"/>
          </a:p>
        </p:txBody>
      </p:sp>
    </p:spTree>
    <p:extLst>
      <p:ext uri="{BB962C8B-B14F-4D97-AF65-F5344CB8AC3E}">
        <p14:creationId xmlns:p14="http://schemas.microsoft.com/office/powerpoint/2010/main" val="176291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0760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35</a:t>
            </a:fld>
            <a:endParaRPr lang="en-US"/>
          </a:p>
        </p:txBody>
      </p:sp>
    </p:spTree>
    <p:extLst>
      <p:ext uri="{BB962C8B-B14F-4D97-AF65-F5344CB8AC3E}">
        <p14:creationId xmlns:p14="http://schemas.microsoft.com/office/powerpoint/2010/main" val="998459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44</a:t>
            </a:fld>
            <a:endParaRPr lang="en-US"/>
          </a:p>
        </p:txBody>
      </p:sp>
    </p:spTree>
    <p:extLst>
      <p:ext uri="{BB962C8B-B14F-4D97-AF65-F5344CB8AC3E}">
        <p14:creationId xmlns:p14="http://schemas.microsoft.com/office/powerpoint/2010/main" val="677105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45</a:t>
            </a:fld>
            <a:endParaRPr lang="en-US"/>
          </a:p>
        </p:txBody>
      </p:sp>
    </p:spTree>
    <p:extLst>
      <p:ext uri="{BB962C8B-B14F-4D97-AF65-F5344CB8AC3E}">
        <p14:creationId xmlns:p14="http://schemas.microsoft.com/office/powerpoint/2010/main" val="462142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46</a:t>
            </a:fld>
            <a:endParaRPr lang="en-US"/>
          </a:p>
        </p:txBody>
      </p:sp>
    </p:spTree>
    <p:extLst>
      <p:ext uri="{BB962C8B-B14F-4D97-AF65-F5344CB8AC3E}">
        <p14:creationId xmlns:p14="http://schemas.microsoft.com/office/powerpoint/2010/main" val="2257747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47</a:t>
            </a:fld>
            <a:endParaRPr lang="en-US"/>
          </a:p>
        </p:txBody>
      </p:sp>
    </p:spTree>
    <p:extLst>
      <p:ext uri="{BB962C8B-B14F-4D97-AF65-F5344CB8AC3E}">
        <p14:creationId xmlns:p14="http://schemas.microsoft.com/office/powerpoint/2010/main" val="236622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48</a:t>
            </a:fld>
            <a:endParaRPr lang="en-US"/>
          </a:p>
        </p:txBody>
      </p:sp>
    </p:spTree>
    <p:extLst>
      <p:ext uri="{BB962C8B-B14F-4D97-AF65-F5344CB8AC3E}">
        <p14:creationId xmlns:p14="http://schemas.microsoft.com/office/powerpoint/2010/main" val="1762919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49</a:t>
            </a:fld>
            <a:endParaRPr lang="en-US"/>
          </a:p>
        </p:txBody>
      </p:sp>
    </p:spTree>
    <p:extLst>
      <p:ext uri="{BB962C8B-B14F-4D97-AF65-F5344CB8AC3E}">
        <p14:creationId xmlns:p14="http://schemas.microsoft.com/office/powerpoint/2010/main" val="998459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50</a:t>
            </a:fld>
            <a:endParaRPr lang="en-US"/>
          </a:p>
        </p:txBody>
      </p:sp>
    </p:spTree>
    <p:extLst>
      <p:ext uri="{BB962C8B-B14F-4D97-AF65-F5344CB8AC3E}">
        <p14:creationId xmlns:p14="http://schemas.microsoft.com/office/powerpoint/2010/main" val="1834787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3955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792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1844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272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0144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280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195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120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5110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5494-F4C9-4690-A235-B6B3FDA073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F84D9-42DE-4CC3-A53F-605D7A152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E54CD-F32D-4F6E-8244-C9CE2DC486C3}"/>
              </a:ext>
            </a:extLst>
          </p:cNvPr>
          <p:cNvSpPr>
            <a:spLocks noGrp="1"/>
          </p:cNvSpPr>
          <p:nvPr>
            <p:ph type="dt" sz="half" idx="10"/>
          </p:nvPr>
        </p:nvSpPr>
        <p:spPr/>
        <p:txBody>
          <a:bodyPr/>
          <a:lstStyle/>
          <a:p>
            <a:fld id="{3B707E7A-5C33-4C90-B425-7AF183E50BFC}" type="datetimeFigureOut">
              <a:rPr lang="en-US" smtClean="0"/>
              <a:t>3/17/2022</a:t>
            </a:fld>
            <a:endParaRPr lang="en-US"/>
          </a:p>
        </p:txBody>
      </p:sp>
      <p:sp>
        <p:nvSpPr>
          <p:cNvPr id="5" name="Footer Placeholder 4">
            <a:extLst>
              <a:ext uri="{FF2B5EF4-FFF2-40B4-BE49-F238E27FC236}">
                <a16:creationId xmlns:a16="http://schemas.microsoft.com/office/drawing/2014/main" id="{2C290070-1140-4521-96C8-EFC4AA62F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4F92A-E2DB-4A51-B597-6491AD91BB4D}"/>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C3983442-3FA0-4C3E-8E11-FCD9CAF6B579}"/>
              </a:ext>
            </a:extLst>
          </p:cNvPr>
          <p:cNvSpPr/>
          <p:nvPr userDrawn="1"/>
        </p:nvSpPr>
        <p:spPr>
          <a:xfrm>
            <a:off x="0" y="6337300"/>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11D29A11-355B-416D-A427-1E1A2BCF160B}"/>
              </a:ext>
            </a:extLst>
          </p:cNvPr>
          <p:cNvSpPr/>
          <p:nvPr userDrawn="1"/>
        </p:nvSpPr>
        <p:spPr>
          <a:xfrm>
            <a:off x="0" y="0"/>
            <a:ext cx="12192000" cy="2705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descr="A picture containing drawing&#10;&#10;Description automatically generated">
            <a:extLst>
              <a:ext uri="{FF2B5EF4-FFF2-40B4-BE49-F238E27FC236}">
                <a16:creationId xmlns:a16="http://schemas.microsoft.com/office/drawing/2014/main" id="{499A3856-6A6B-45B3-99EB-8AC0295F38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6320" y="4981742"/>
            <a:ext cx="2545712" cy="1122166"/>
          </a:xfrm>
          <a:prstGeom prst="rect">
            <a:avLst/>
          </a:prstGeom>
        </p:spPr>
      </p:pic>
      <p:sp>
        <p:nvSpPr>
          <p:cNvPr id="11" name="TextBox 10">
            <a:extLst>
              <a:ext uri="{FF2B5EF4-FFF2-40B4-BE49-F238E27FC236}">
                <a16:creationId xmlns:a16="http://schemas.microsoft.com/office/drawing/2014/main" id="{4573FFD8-1903-4B47-82E3-CBB255D8C24A}"/>
              </a:ext>
            </a:extLst>
          </p:cNvPr>
          <p:cNvSpPr txBox="1"/>
          <p:nvPr userDrawn="1"/>
        </p:nvSpPr>
        <p:spPr>
          <a:xfrm>
            <a:off x="7957864" y="6381963"/>
            <a:ext cx="4114800" cy="276999"/>
          </a:xfrm>
          <a:prstGeom prst="rect">
            <a:avLst/>
          </a:prstGeom>
          <a:noFill/>
        </p:spPr>
        <p:txBody>
          <a:bodyPr wrap="square" rtlCol="0">
            <a:spAutoFit/>
          </a:bodyPr>
          <a:lstStyle/>
          <a:p>
            <a:pPr algn="r"/>
            <a:r>
              <a:rPr lang="en-US" sz="1200" b="1" dirty="0">
                <a:effectLst>
                  <a:glow rad="101600">
                    <a:schemeClr val="bg1">
                      <a:alpha val="60000"/>
                    </a:schemeClr>
                  </a:glow>
                </a:effectLst>
                <a:latin typeface="Arial Nova Cond" panose="020B0506020202020204" pitchFamily="34" charset="0"/>
              </a:rPr>
              <a:t>© Canadian Cardiovascular Society. 2021. All rights reserved. </a:t>
            </a:r>
          </a:p>
        </p:txBody>
      </p:sp>
      <p:sp>
        <p:nvSpPr>
          <p:cNvPr id="12" name="TextBox 11">
            <a:extLst>
              <a:ext uri="{FF2B5EF4-FFF2-40B4-BE49-F238E27FC236}">
                <a16:creationId xmlns:a16="http://schemas.microsoft.com/office/drawing/2014/main" id="{9130D00B-230A-453E-8F30-BADA660E53D6}"/>
              </a:ext>
            </a:extLst>
          </p:cNvPr>
          <p:cNvSpPr txBox="1"/>
          <p:nvPr userDrawn="1"/>
        </p:nvSpPr>
        <p:spPr>
          <a:xfrm>
            <a:off x="184448" y="6381328"/>
            <a:ext cx="7316216" cy="276999"/>
          </a:xfrm>
          <a:prstGeom prst="rect">
            <a:avLst/>
          </a:prstGeom>
          <a:noFill/>
        </p:spPr>
        <p:txBody>
          <a:bodyPr wrap="square" rtlCol="0">
            <a:spAutoFit/>
          </a:bodyPr>
          <a:lstStyle/>
          <a:p>
            <a:r>
              <a:rPr lang="en-CA" sz="1200" b="1" dirty="0">
                <a:effectLst>
                  <a:glow rad="101600">
                    <a:schemeClr val="bg1">
                      <a:alpha val="60000"/>
                    </a:schemeClr>
                  </a:glow>
                </a:effectLst>
                <a:latin typeface="Arial Nova Cond" panose="020B0506020202020204" pitchFamily="34" charset="0"/>
              </a:rPr>
              <a:t>Pearson, Thanassoulis, et.al., </a:t>
            </a:r>
            <a:r>
              <a:rPr lang="en-CA" sz="1200" b="1" i="1" dirty="0">
                <a:effectLst>
                  <a:glow rad="101600">
                    <a:schemeClr val="bg1">
                      <a:alpha val="60000"/>
                    </a:schemeClr>
                  </a:glow>
                </a:effectLst>
                <a:latin typeface="Arial Nova Cond" panose="020B0506020202020204" pitchFamily="34" charset="0"/>
              </a:rPr>
              <a:t>Canadian Journal of Cardiology</a:t>
            </a:r>
            <a:r>
              <a:rPr lang="en-CA" sz="1200" b="1" dirty="0">
                <a:effectLst>
                  <a:glow rad="101600">
                    <a:schemeClr val="bg1">
                      <a:alpha val="60000"/>
                    </a:schemeClr>
                  </a:glow>
                </a:effectLst>
                <a:latin typeface="Arial Nova Cond" panose="020B0506020202020204" pitchFamily="34" charset="0"/>
              </a:rPr>
              <a:t>: https://doi.org/10.1016/j.cjca.2021.03.016</a:t>
            </a:r>
          </a:p>
        </p:txBody>
      </p:sp>
    </p:spTree>
    <p:extLst>
      <p:ext uri="{BB962C8B-B14F-4D97-AF65-F5344CB8AC3E}">
        <p14:creationId xmlns:p14="http://schemas.microsoft.com/office/powerpoint/2010/main" val="394454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2402-0CBA-4D77-8072-7DA981E38C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9B1C6-8DD4-4367-AE33-D4CD3311A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C6487-E377-4514-97EF-BFDE122033E3}"/>
              </a:ext>
            </a:extLst>
          </p:cNvPr>
          <p:cNvSpPr>
            <a:spLocks noGrp="1"/>
          </p:cNvSpPr>
          <p:nvPr>
            <p:ph type="dt" sz="half" idx="10"/>
          </p:nvPr>
        </p:nvSpPr>
        <p:spPr/>
        <p:txBody>
          <a:bodyPr/>
          <a:lstStyle/>
          <a:p>
            <a:fld id="{3B707E7A-5C33-4C90-B425-7AF183E50BFC}" type="datetimeFigureOut">
              <a:rPr lang="en-US" smtClean="0"/>
              <a:t>3/17/2022</a:t>
            </a:fld>
            <a:endParaRPr lang="en-US"/>
          </a:p>
        </p:txBody>
      </p:sp>
      <p:sp>
        <p:nvSpPr>
          <p:cNvPr id="5" name="Footer Placeholder 4">
            <a:extLst>
              <a:ext uri="{FF2B5EF4-FFF2-40B4-BE49-F238E27FC236}">
                <a16:creationId xmlns:a16="http://schemas.microsoft.com/office/drawing/2014/main" id="{D2759CDA-2710-4225-AEB6-5C08A89DE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D05FC-6954-4D53-B740-9D66F10731F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2605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215E9-7822-4F4C-94D1-B73651669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BC7000-E170-4BFC-8FF2-45754C707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70A6-9DCC-447B-90D7-357F982EA3CB}"/>
              </a:ext>
            </a:extLst>
          </p:cNvPr>
          <p:cNvSpPr>
            <a:spLocks noGrp="1"/>
          </p:cNvSpPr>
          <p:nvPr>
            <p:ph type="dt" sz="half" idx="10"/>
          </p:nvPr>
        </p:nvSpPr>
        <p:spPr/>
        <p:txBody>
          <a:bodyPr/>
          <a:lstStyle/>
          <a:p>
            <a:fld id="{3B707E7A-5C33-4C90-B425-7AF183E50BFC}" type="datetimeFigureOut">
              <a:rPr lang="en-US" smtClean="0"/>
              <a:t>3/17/2022</a:t>
            </a:fld>
            <a:endParaRPr lang="en-US"/>
          </a:p>
        </p:txBody>
      </p:sp>
      <p:sp>
        <p:nvSpPr>
          <p:cNvPr id="5" name="Footer Placeholder 4">
            <a:extLst>
              <a:ext uri="{FF2B5EF4-FFF2-40B4-BE49-F238E27FC236}">
                <a16:creationId xmlns:a16="http://schemas.microsoft.com/office/drawing/2014/main" id="{D54F9BB0-3FEB-4D0A-8FAE-748FD00F2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A22F6-A19E-4A93-9003-86C5436B952A}"/>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3285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DC08-DEF2-4DB0-9DF7-EBBFB1C2A580}"/>
              </a:ext>
            </a:extLst>
          </p:cNvPr>
          <p:cNvSpPr>
            <a:spLocks noGrp="1"/>
          </p:cNvSpPr>
          <p:nvPr>
            <p:ph type="title"/>
          </p:nvPr>
        </p:nvSpPr>
        <p:spPr>
          <a:xfrm>
            <a:off x="695400" y="365125"/>
            <a:ext cx="10801200" cy="975643"/>
          </a:xfrm>
        </p:spPr>
        <p:txBody>
          <a:bodyPr>
            <a:normAutofit/>
          </a:bodyPr>
          <a:lstStyle>
            <a:lvl1pPr>
              <a:defRPr sz="4000" b="1">
                <a:latin typeface="Arial Nova Cond" panose="020B0506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EE70F4-EDB6-4A3D-A9E7-13C4A4F0147F}"/>
              </a:ext>
            </a:extLst>
          </p:cNvPr>
          <p:cNvSpPr>
            <a:spLocks noGrp="1"/>
          </p:cNvSpPr>
          <p:nvPr>
            <p:ph idx="1"/>
          </p:nvPr>
        </p:nvSpPr>
        <p:spPr>
          <a:xfrm>
            <a:off x="695400" y="1484784"/>
            <a:ext cx="10801200" cy="4692179"/>
          </a:xfrm>
        </p:spPr>
        <p:txBody>
          <a:bodyPr/>
          <a:lstStyle>
            <a:lvl1pPr>
              <a:defRPr>
                <a:latin typeface="Arial Nova Cond" panose="020B0506020202020204" pitchFamily="34" charset="0"/>
              </a:defRPr>
            </a:lvl1pPr>
            <a:lvl2pPr>
              <a:defRPr>
                <a:latin typeface="Arial Nova Cond" panose="020B0506020202020204" pitchFamily="34" charset="0"/>
              </a:defRPr>
            </a:lvl2pPr>
            <a:lvl3pPr>
              <a:defRPr>
                <a:latin typeface="Arial Nova Cond" panose="020B0506020202020204" pitchFamily="34" charset="0"/>
              </a:defRPr>
            </a:lvl3pPr>
            <a:lvl4pPr>
              <a:defRPr>
                <a:latin typeface="Arial Nova Cond" panose="020B0506020202020204" pitchFamily="34" charset="0"/>
              </a:defRPr>
            </a:lvl4pPr>
            <a:lvl5pPr>
              <a:defRPr>
                <a:latin typeface="Arial Nova Cond" panose="020B0506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F56523-78FC-4D37-B6CE-DF284107F58D}"/>
              </a:ext>
            </a:extLst>
          </p:cNvPr>
          <p:cNvSpPr>
            <a:spLocks noGrp="1"/>
          </p:cNvSpPr>
          <p:nvPr>
            <p:ph type="dt" sz="half"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3B707E7A-5C33-4C90-B425-7AF183E50BFC}" type="datetimeFigureOut">
              <a:rPr kumimoji="0" lang="en-US"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l" defTabSz="914400" rtl="0" eaLnBrk="1" fontAlgn="auto" latinLnBrk="0" hangingPunct="0">
                <a:lnSpc>
                  <a:spcPct val="100000"/>
                </a:lnSpc>
                <a:spcBef>
                  <a:spcPts val="0"/>
                </a:spcBef>
                <a:spcAft>
                  <a:spcPts val="0"/>
                </a:spcAft>
                <a:buClrTx/>
                <a:buSzTx/>
                <a:buFontTx/>
                <a:buNone/>
                <a:tabLst/>
                <a:defRPr/>
              </a:pPr>
              <a:t>3/17/2022</a:t>
            </a:fld>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
        <p:nvSpPr>
          <p:cNvPr id="5" name="Footer Placeholder 4">
            <a:extLst>
              <a:ext uri="{FF2B5EF4-FFF2-40B4-BE49-F238E27FC236}">
                <a16:creationId xmlns:a16="http://schemas.microsoft.com/office/drawing/2014/main" id="{FFC69CC9-0BFE-4FF6-9ED0-C228547C39AC}"/>
              </a:ext>
            </a:extLst>
          </p:cNvPr>
          <p:cNvSpPr>
            <a:spLocks noGrp="1"/>
          </p:cNvSpPr>
          <p:nvPr>
            <p:ph type="ftr" sz="quarter" idx="11"/>
          </p:nvPr>
        </p:nvSpPr>
        <p:spPr/>
        <p: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
        <p:nvSpPr>
          <p:cNvPr id="6" name="Slide Number Placeholder 5">
            <a:extLst>
              <a:ext uri="{FF2B5EF4-FFF2-40B4-BE49-F238E27FC236}">
                <a16:creationId xmlns:a16="http://schemas.microsoft.com/office/drawing/2014/main" id="{07CDF5EF-5F55-4D54-9EF4-1D819ACADB5A}"/>
              </a:ext>
            </a:extLst>
          </p:cNvPr>
          <p:cNvSpPr>
            <a:spLocks noGrp="1"/>
          </p:cNvSpPr>
          <p:nvPr>
            <p:ph type="sldNum" sz="quarter" idx="1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2250B4F-F87F-4A41-89A1-72E4B44A6E18}" type="slidenum">
              <a:rPr kumimoji="0" lang="en-US"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pic>
        <p:nvPicPr>
          <p:cNvPr id="10" name="Picture 9" descr="A picture containing drawing&#10;&#10;Description automatically generated">
            <a:extLst>
              <a:ext uri="{FF2B5EF4-FFF2-40B4-BE49-F238E27FC236}">
                <a16:creationId xmlns:a16="http://schemas.microsoft.com/office/drawing/2014/main" id="{1217EB6C-DDC8-4FF2-B53A-1891581A91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8270" y="5690159"/>
            <a:ext cx="1431060" cy="630820"/>
          </a:xfrm>
          <a:prstGeom prst="rect">
            <a:avLst/>
          </a:prstGeom>
        </p:spPr>
      </p:pic>
      <p:sp>
        <p:nvSpPr>
          <p:cNvPr id="11" name="TextBox 10">
            <a:extLst>
              <a:ext uri="{FF2B5EF4-FFF2-40B4-BE49-F238E27FC236}">
                <a16:creationId xmlns:a16="http://schemas.microsoft.com/office/drawing/2014/main" id="{72C836E7-F5EB-4CEE-AE10-36D5F2A0BB81}"/>
              </a:ext>
            </a:extLst>
          </p:cNvPr>
          <p:cNvSpPr txBox="1"/>
          <p:nvPr userDrawn="1"/>
        </p:nvSpPr>
        <p:spPr>
          <a:xfrm>
            <a:off x="184448" y="6309320"/>
            <a:ext cx="11312152" cy="338554"/>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000000"/>
                </a:solidFill>
                <a:effectLst>
                  <a:glow rad="101600">
                    <a:prstClr val="white">
                      <a:alpha val="60000"/>
                    </a:prstClr>
                  </a:glow>
                </a:effectLst>
                <a:uLnTx/>
                <a:uFillTx/>
                <a:latin typeface="Arial Nova Cond" panose="020B0506020202020204" pitchFamily="34" charset="0"/>
                <a:ea typeface="+mj-ea"/>
                <a:cs typeface="+mj-cs"/>
                <a:sym typeface="Calibri"/>
              </a:rPr>
              <a:t>CCS/CHRS Atrial Fibrillation Guidelines – DOI: https://doi.org/10.1016/j.cjca.2020.09.001 </a:t>
            </a:r>
          </a:p>
        </p:txBody>
      </p:sp>
      <p:pic>
        <p:nvPicPr>
          <p:cNvPr id="12" name="Picture 11" descr="A picture containing drawing&#10;&#10;Description automatically generated">
            <a:extLst>
              <a:ext uri="{FF2B5EF4-FFF2-40B4-BE49-F238E27FC236}">
                <a16:creationId xmlns:a16="http://schemas.microsoft.com/office/drawing/2014/main" id="{13590E08-798D-4864-8D2E-A58936B9BF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104" y="503420"/>
            <a:ext cx="1431060" cy="630820"/>
          </a:xfrm>
          <a:prstGeom prst="rect">
            <a:avLst/>
          </a:prstGeom>
        </p:spPr>
      </p:pic>
    </p:spTree>
    <p:extLst>
      <p:ext uri="{BB962C8B-B14F-4D97-AF65-F5344CB8AC3E}">
        <p14:creationId xmlns:p14="http://schemas.microsoft.com/office/powerpoint/2010/main" val="3725764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E6D9-A563-4960-9DA0-EF91794C74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920123-7CCD-41CC-97E2-9D6BDF4AEE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95D64-FB73-44E8-A404-B70F6D3980CB}"/>
              </a:ext>
            </a:extLst>
          </p:cNvPr>
          <p:cNvSpPr>
            <a:spLocks noGrp="1"/>
          </p:cNvSpPr>
          <p:nvPr>
            <p:ph type="dt" sz="half" idx="10"/>
          </p:nvPr>
        </p:nvSpPr>
        <p:spPr/>
        <p:txBody>
          <a:bodyPr/>
          <a:lstStyle/>
          <a:p>
            <a:fld id="{64AB7F55-35B1-4FFC-910C-8F31555DA499}" type="datetimeFigureOut">
              <a:rPr lang="en-US" smtClean="0"/>
              <a:t>3/17/2022</a:t>
            </a:fld>
            <a:endParaRPr lang="en-US"/>
          </a:p>
        </p:txBody>
      </p:sp>
      <p:sp>
        <p:nvSpPr>
          <p:cNvPr id="5" name="Footer Placeholder 4">
            <a:extLst>
              <a:ext uri="{FF2B5EF4-FFF2-40B4-BE49-F238E27FC236}">
                <a16:creationId xmlns:a16="http://schemas.microsoft.com/office/drawing/2014/main" id="{EE415E29-0628-4FEA-BB77-A2A7AEF02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ED46B-03E1-43E2-91F3-1805397CC64C}"/>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2534125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980A-4782-4153-9818-B49961980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54FF2-401B-4D6C-B4FF-DA05657B1D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F266E-DDB7-4150-A02C-FC32013AEC92}"/>
              </a:ext>
            </a:extLst>
          </p:cNvPr>
          <p:cNvSpPr>
            <a:spLocks noGrp="1"/>
          </p:cNvSpPr>
          <p:nvPr>
            <p:ph type="dt" sz="half" idx="10"/>
          </p:nvPr>
        </p:nvSpPr>
        <p:spPr/>
        <p:txBody>
          <a:bodyPr/>
          <a:lstStyle/>
          <a:p>
            <a:fld id="{64AB7F55-35B1-4FFC-910C-8F31555DA499}" type="datetimeFigureOut">
              <a:rPr lang="en-US" smtClean="0"/>
              <a:t>3/17/2022</a:t>
            </a:fld>
            <a:endParaRPr lang="en-US"/>
          </a:p>
        </p:txBody>
      </p:sp>
      <p:sp>
        <p:nvSpPr>
          <p:cNvPr id="5" name="Footer Placeholder 4">
            <a:extLst>
              <a:ext uri="{FF2B5EF4-FFF2-40B4-BE49-F238E27FC236}">
                <a16:creationId xmlns:a16="http://schemas.microsoft.com/office/drawing/2014/main" id="{70C75CF9-8C74-48B9-9672-F15127D83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88DD1-9DF1-4BE4-976F-1253B007E800}"/>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428604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18AB-EEE6-41F6-BD39-1D1B241CE3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ED93EB-60F1-4D90-8B9A-DC5D9D67AA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F078A4-1BFE-48FF-82F4-52B28F43F0A0}"/>
              </a:ext>
            </a:extLst>
          </p:cNvPr>
          <p:cNvSpPr>
            <a:spLocks noGrp="1"/>
          </p:cNvSpPr>
          <p:nvPr>
            <p:ph type="dt" sz="half" idx="10"/>
          </p:nvPr>
        </p:nvSpPr>
        <p:spPr/>
        <p:txBody>
          <a:bodyPr/>
          <a:lstStyle/>
          <a:p>
            <a:fld id="{64AB7F55-35B1-4FFC-910C-8F31555DA499}" type="datetimeFigureOut">
              <a:rPr lang="en-US" smtClean="0"/>
              <a:t>3/17/2022</a:t>
            </a:fld>
            <a:endParaRPr lang="en-US"/>
          </a:p>
        </p:txBody>
      </p:sp>
      <p:sp>
        <p:nvSpPr>
          <p:cNvPr id="5" name="Footer Placeholder 4">
            <a:extLst>
              <a:ext uri="{FF2B5EF4-FFF2-40B4-BE49-F238E27FC236}">
                <a16:creationId xmlns:a16="http://schemas.microsoft.com/office/drawing/2014/main" id="{3BE5B34E-481B-4206-8C9B-3229F7BBA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6B6B8-7237-4080-B5F0-034A129CED82}"/>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1664310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EBF1-4FAC-4407-A70F-102F754E6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11004-6A49-4793-BF52-916BDE8102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CB527-71BA-4F45-B0FE-60FC2B6714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F04DB-5B3B-4D80-929B-073B861BB760}"/>
              </a:ext>
            </a:extLst>
          </p:cNvPr>
          <p:cNvSpPr>
            <a:spLocks noGrp="1"/>
          </p:cNvSpPr>
          <p:nvPr>
            <p:ph type="dt" sz="half" idx="10"/>
          </p:nvPr>
        </p:nvSpPr>
        <p:spPr/>
        <p:txBody>
          <a:bodyPr/>
          <a:lstStyle/>
          <a:p>
            <a:fld id="{64AB7F55-35B1-4FFC-910C-8F31555DA499}" type="datetimeFigureOut">
              <a:rPr lang="en-US" smtClean="0"/>
              <a:t>3/17/2022</a:t>
            </a:fld>
            <a:endParaRPr lang="en-US"/>
          </a:p>
        </p:txBody>
      </p:sp>
      <p:sp>
        <p:nvSpPr>
          <p:cNvPr id="6" name="Footer Placeholder 5">
            <a:extLst>
              <a:ext uri="{FF2B5EF4-FFF2-40B4-BE49-F238E27FC236}">
                <a16:creationId xmlns:a16="http://schemas.microsoft.com/office/drawing/2014/main" id="{14DAF5CE-DD54-4688-BDB8-149D50A3B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B9060-2207-4CB5-A82D-80DEE7572922}"/>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2566779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AC15-F318-4CF6-A21B-B31AA39857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693C0-9B56-4A30-A814-E48489DE6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585CF-CAC8-4540-B65C-0B354B30DC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32BB60-817F-46BC-B6FC-A50D618DF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3571A4-6D00-4D10-9093-0565B443E0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DCC37A-6F69-416E-827C-01A9BE744354}"/>
              </a:ext>
            </a:extLst>
          </p:cNvPr>
          <p:cNvSpPr>
            <a:spLocks noGrp="1"/>
          </p:cNvSpPr>
          <p:nvPr>
            <p:ph type="dt" sz="half" idx="10"/>
          </p:nvPr>
        </p:nvSpPr>
        <p:spPr/>
        <p:txBody>
          <a:bodyPr/>
          <a:lstStyle/>
          <a:p>
            <a:fld id="{64AB7F55-35B1-4FFC-910C-8F31555DA499}" type="datetimeFigureOut">
              <a:rPr lang="en-US" smtClean="0"/>
              <a:t>3/17/2022</a:t>
            </a:fld>
            <a:endParaRPr lang="en-US"/>
          </a:p>
        </p:txBody>
      </p:sp>
      <p:sp>
        <p:nvSpPr>
          <p:cNvPr id="8" name="Footer Placeholder 7">
            <a:extLst>
              <a:ext uri="{FF2B5EF4-FFF2-40B4-BE49-F238E27FC236}">
                <a16:creationId xmlns:a16="http://schemas.microsoft.com/office/drawing/2014/main" id="{8B6EB77C-4176-45E9-9D3B-D856845031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B4AF88-88C3-4C4B-94CA-188590D144C3}"/>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1947156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2A76-4414-46FB-BC76-69F8A325F8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C661C5-C493-487D-B01A-1C1F8FFBCA6B}"/>
              </a:ext>
            </a:extLst>
          </p:cNvPr>
          <p:cNvSpPr>
            <a:spLocks noGrp="1"/>
          </p:cNvSpPr>
          <p:nvPr>
            <p:ph type="dt" sz="half" idx="10"/>
          </p:nvPr>
        </p:nvSpPr>
        <p:spPr/>
        <p:txBody>
          <a:bodyPr/>
          <a:lstStyle/>
          <a:p>
            <a:fld id="{64AB7F55-35B1-4FFC-910C-8F31555DA499}" type="datetimeFigureOut">
              <a:rPr lang="en-US" smtClean="0"/>
              <a:t>3/17/2022</a:t>
            </a:fld>
            <a:endParaRPr lang="en-US"/>
          </a:p>
        </p:txBody>
      </p:sp>
      <p:sp>
        <p:nvSpPr>
          <p:cNvPr id="4" name="Footer Placeholder 3">
            <a:extLst>
              <a:ext uri="{FF2B5EF4-FFF2-40B4-BE49-F238E27FC236}">
                <a16:creationId xmlns:a16="http://schemas.microsoft.com/office/drawing/2014/main" id="{DB423B86-ECD8-46BA-BFFF-AA7F93EAD8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D18AC6-A4C9-47CC-9E21-8474C43AEFEB}"/>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66927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99B4BA-9101-4322-BDDC-9FF5042E2175}"/>
              </a:ext>
            </a:extLst>
          </p:cNvPr>
          <p:cNvSpPr>
            <a:spLocks noGrp="1"/>
          </p:cNvSpPr>
          <p:nvPr>
            <p:ph type="dt" sz="half" idx="10"/>
          </p:nvPr>
        </p:nvSpPr>
        <p:spPr/>
        <p:txBody>
          <a:bodyPr/>
          <a:lstStyle/>
          <a:p>
            <a:fld id="{64AB7F55-35B1-4FFC-910C-8F31555DA499}" type="datetimeFigureOut">
              <a:rPr lang="en-US" smtClean="0"/>
              <a:t>3/17/2022</a:t>
            </a:fld>
            <a:endParaRPr lang="en-US"/>
          </a:p>
        </p:txBody>
      </p:sp>
      <p:sp>
        <p:nvSpPr>
          <p:cNvPr id="3" name="Footer Placeholder 2">
            <a:extLst>
              <a:ext uri="{FF2B5EF4-FFF2-40B4-BE49-F238E27FC236}">
                <a16:creationId xmlns:a16="http://schemas.microsoft.com/office/drawing/2014/main" id="{5AA046BB-3BFA-4720-9028-899974C5DF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99FB93-2BC7-4619-AFCC-AB9A566CF8E9}"/>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85608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DC08-DEF2-4DB0-9DF7-EBBFB1C2A580}"/>
              </a:ext>
            </a:extLst>
          </p:cNvPr>
          <p:cNvSpPr>
            <a:spLocks noGrp="1"/>
          </p:cNvSpPr>
          <p:nvPr>
            <p:ph type="title"/>
          </p:nvPr>
        </p:nvSpPr>
        <p:spPr>
          <a:xfrm>
            <a:off x="695400" y="365125"/>
            <a:ext cx="10801200" cy="975643"/>
          </a:xfrm>
        </p:spPr>
        <p:txBody>
          <a:bodyPr>
            <a:normAutofit/>
          </a:bodyPr>
          <a:lstStyle>
            <a:lvl1pPr>
              <a:defRPr sz="4000" b="1">
                <a:latin typeface="Arial Nova Cond" panose="020B0506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EE70F4-EDB6-4A3D-A9E7-13C4A4F0147F}"/>
              </a:ext>
            </a:extLst>
          </p:cNvPr>
          <p:cNvSpPr>
            <a:spLocks noGrp="1"/>
          </p:cNvSpPr>
          <p:nvPr>
            <p:ph idx="1"/>
          </p:nvPr>
        </p:nvSpPr>
        <p:spPr>
          <a:xfrm>
            <a:off x="695400" y="1484784"/>
            <a:ext cx="10801200" cy="4692179"/>
          </a:xfrm>
        </p:spPr>
        <p:txBody>
          <a:bodyPr/>
          <a:lstStyle>
            <a:lvl1pPr>
              <a:defRPr>
                <a:latin typeface="Arial Nova Cond" panose="020B0506020202020204" pitchFamily="34" charset="0"/>
              </a:defRPr>
            </a:lvl1pPr>
            <a:lvl2pPr>
              <a:defRPr>
                <a:latin typeface="Arial Nova Cond" panose="020B0506020202020204" pitchFamily="34" charset="0"/>
              </a:defRPr>
            </a:lvl2pPr>
            <a:lvl3pPr>
              <a:defRPr>
                <a:latin typeface="Arial Nova Cond" panose="020B0506020202020204" pitchFamily="34" charset="0"/>
              </a:defRPr>
            </a:lvl3pPr>
            <a:lvl4pPr>
              <a:defRPr>
                <a:latin typeface="Arial Nova Cond" panose="020B0506020202020204" pitchFamily="34" charset="0"/>
              </a:defRPr>
            </a:lvl4pPr>
            <a:lvl5pPr>
              <a:defRPr>
                <a:latin typeface="Arial Nova Cond" panose="020B0506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F56523-78FC-4D37-B6CE-DF284107F58D}"/>
              </a:ext>
            </a:extLst>
          </p:cNvPr>
          <p:cNvSpPr>
            <a:spLocks noGrp="1"/>
          </p:cNvSpPr>
          <p:nvPr>
            <p:ph type="dt" sz="half" idx="10"/>
          </p:nvPr>
        </p:nvSpPr>
        <p:spPr/>
        <p:txBody>
          <a:bodyPr/>
          <a:lstStyle/>
          <a:p>
            <a:fld id="{3B707E7A-5C33-4C90-B425-7AF183E50BFC}" type="datetimeFigureOut">
              <a:rPr lang="en-US" smtClean="0"/>
              <a:t>3/17/2022</a:t>
            </a:fld>
            <a:endParaRPr lang="en-US"/>
          </a:p>
        </p:txBody>
      </p:sp>
      <p:sp>
        <p:nvSpPr>
          <p:cNvPr id="5" name="Footer Placeholder 4">
            <a:extLst>
              <a:ext uri="{FF2B5EF4-FFF2-40B4-BE49-F238E27FC236}">
                <a16:creationId xmlns:a16="http://schemas.microsoft.com/office/drawing/2014/main" id="{FFC69CC9-0BFE-4FF6-9ED0-C228547C3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DF5EF-5F55-4D54-9EF4-1D819ACADB5A}"/>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D1AFC6F8-4650-447A-B8F8-5C13E175E952}"/>
              </a:ext>
            </a:extLst>
          </p:cNvPr>
          <p:cNvSpPr/>
          <p:nvPr userDrawn="1"/>
        </p:nvSpPr>
        <p:spPr>
          <a:xfrm>
            <a:off x="0" y="6337300"/>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descr="A picture containing drawing&#10;&#10;Description automatically generated">
            <a:extLst>
              <a:ext uri="{FF2B5EF4-FFF2-40B4-BE49-F238E27FC236}">
                <a16:creationId xmlns:a16="http://schemas.microsoft.com/office/drawing/2014/main" id="{1217EB6C-DDC8-4FF2-B53A-1891581A91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2504" y="5678500"/>
            <a:ext cx="1431060" cy="630820"/>
          </a:xfrm>
          <a:prstGeom prst="rect">
            <a:avLst/>
          </a:prstGeom>
        </p:spPr>
      </p:pic>
      <p:sp>
        <p:nvSpPr>
          <p:cNvPr id="13" name="TextBox 12">
            <a:extLst>
              <a:ext uri="{FF2B5EF4-FFF2-40B4-BE49-F238E27FC236}">
                <a16:creationId xmlns:a16="http://schemas.microsoft.com/office/drawing/2014/main" id="{02B42224-9B17-4BB2-BF8A-F451F2C63939}"/>
              </a:ext>
            </a:extLst>
          </p:cNvPr>
          <p:cNvSpPr txBox="1"/>
          <p:nvPr userDrawn="1"/>
        </p:nvSpPr>
        <p:spPr>
          <a:xfrm>
            <a:off x="7957864" y="6381963"/>
            <a:ext cx="4114800" cy="276999"/>
          </a:xfrm>
          <a:prstGeom prst="rect">
            <a:avLst/>
          </a:prstGeom>
          <a:noFill/>
        </p:spPr>
        <p:txBody>
          <a:bodyPr wrap="square" rtlCol="0">
            <a:spAutoFit/>
          </a:bodyPr>
          <a:lstStyle/>
          <a:p>
            <a:pPr algn="r"/>
            <a:r>
              <a:rPr lang="en-US" sz="1200" b="1" dirty="0">
                <a:effectLst>
                  <a:glow rad="101600">
                    <a:schemeClr val="bg1">
                      <a:alpha val="60000"/>
                    </a:schemeClr>
                  </a:glow>
                </a:effectLst>
                <a:latin typeface="Arial Nova Cond" panose="020B0506020202020204" pitchFamily="34" charset="0"/>
              </a:rPr>
              <a:t>© Canadian Cardiovascular Society. 2021. All rights reserved. </a:t>
            </a:r>
          </a:p>
        </p:txBody>
      </p:sp>
      <p:sp>
        <p:nvSpPr>
          <p:cNvPr id="11" name="TextBox 10">
            <a:extLst>
              <a:ext uri="{FF2B5EF4-FFF2-40B4-BE49-F238E27FC236}">
                <a16:creationId xmlns:a16="http://schemas.microsoft.com/office/drawing/2014/main" id="{441E56CA-EC3C-4729-B825-25A191805A93}"/>
              </a:ext>
            </a:extLst>
          </p:cNvPr>
          <p:cNvSpPr txBox="1"/>
          <p:nvPr userDrawn="1"/>
        </p:nvSpPr>
        <p:spPr>
          <a:xfrm>
            <a:off x="184448" y="6381328"/>
            <a:ext cx="7316216" cy="276999"/>
          </a:xfrm>
          <a:prstGeom prst="rect">
            <a:avLst/>
          </a:prstGeom>
          <a:noFill/>
        </p:spPr>
        <p:txBody>
          <a:bodyPr wrap="square" rtlCol="0">
            <a:spAutoFit/>
          </a:bodyPr>
          <a:lstStyle/>
          <a:p>
            <a:r>
              <a:rPr lang="en-CA" sz="1200" b="1" dirty="0">
                <a:effectLst>
                  <a:glow rad="101600">
                    <a:schemeClr val="bg1">
                      <a:alpha val="60000"/>
                    </a:schemeClr>
                  </a:glow>
                </a:effectLst>
                <a:latin typeface="Arial Nova Cond" panose="020B0506020202020204" pitchFamily="34" charset="0"/>
              </a:rPr>
              <a:t>Pearson, Thanassoulis, et.al., </a:t>
            </a:r>
            <a:r>
              <a:rPr lang="en-CA" sz="1200" b="1" i="1" dirty="0">
                <a:effectLst>
                  <a:glow rad="101600">
                    <a:schemeClr val="bg1">
                      <a:alpha val="60000"/>
                    </a:schemeClr>
                  </a:glow>
                </a:effectLst>
                <a:latin typeface="Arial Nova Cond" panose="020B0506020202020204" pitchFamily="34" charset="0"/>
              </a:rPr>
              <a:t>Canadian Journal of Cardiology</a:t>
            </a:r>
            <a:r>
              <a:rPr lang="en-CA" sz="1200" b="1" dirty="0">
                <a:effectLst>
                  <a:glow rad="101600">
                    <a:schemeClr val="bg1">
                      <a:alpha val="60000"/>
                    </a:schemeClr>
                  </a:glow>
                </a:effectLst>
                <a:latin typeface="Arial Nova Cond" panose="020B0506020202020204" pitchFamily="34" charset="0"/>
              </a:rPr>
              <a:t>: https://doi.org/10.1016/j.cjca.2021.03.016</a:t>
            </a:r>
          </a:p>
        </p:txBody>
      </p:sp>
    </p:spTree>
    <p:extLst>
      <p:ext uri="{BB962C8B-B14F-4D97-AF65-F5344CB8AC3E}">
        <p14:creationId xmlns:p14="http://schemas.microsoft.com/office/powerpoint/2010/main" val="875472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9798-3BC5-443E-8B40-7866CCC9D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C6D28-E93D-4163-A4D1-4E66BCA2E6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40C89C-707B-4EF2-97CF-74F173EF3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CF0C5-23AA-433E-9A4B-D7A26F350884}"/>
              </a:ext>
            </a:extLst>
          </p:cNvPr>
          <p:cNvSpPr>
            <a:spLocks noGrp="1"/>
          </p:cNvSpPr>
          <p:nvPr>
            <p:ph type="dt" sz="half" idx="10"/>
          </p:nvPr>
        </p:nvSpPr>
        <p:spPr/>
        <p:txBody>
          <a:bodyPr/>
          <a:lstStyle/>
          <a:p>
            <a:fld id="{64AB7F55-35B1-4FFC-910C-8F31555DA499}" type="datetimeFigureOut">
              <a:rPr lang="en-US" smtClean="0"/>
              <a:t>3/17/2022</a:t>
            </a:fld>
            <a:endParaRPr lang="en-US"/>
          </a:p>
        </p:txBody>
      </p:sp>
      <p:sp>
        <p:nvSpPr>
          <p:cNvPr id="6" name="Footer Placeholder 5">
            <a:extLst>
              <a:ext uri="{FF2B5EF4-FFF2-40B4-BE49-F238E27FC236}">
                <a16:creationId xmlns:a16="http://schemas.microsoft.com/office/drawing/2014/main" id="{7013288F-B7EA-4593-9264-AF0D473ED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13DAF-A91B-42C8-B25D-F350FCB78CDD}"/>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3735630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183F-25E9-4C6B-B995-0A50A3B16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128351-7B1C-4052-8646-5698E5C59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1047B4-74C6-4E47-8C44-3FB89DD82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7BD18-AD64-4D2A-82B6-89C5EFB05378}"/>
              </a:ext>
            </a:extLst>
          </p:cNvPr>
          <p:cNvSpPr>
            <a:spLocks noGrp="1"/>
          </p:cNvSpPr>
          <p:nvPr>
            <p:ph type="dt" sz="half" idx="10"/>
          </p:nvPr>
        </p:nvSpPr>
        <p:spPr/>
        <p:txBody>
          <a:bodyPr/>
          <a:lstStyle/>
          <a:p>
            <a:fld id="{64AB7F55-35B1-4FFC-910C-8F31555DA499}" type="datetimeFigureOut">
              <a:rPr lang="en-US" smtClean="0"/>
              <a:t>3/17/2022</a:t>
            </a:fld>
            <a:endParaRPr lang="en-US"/>
          </a:p>
        </p:txBody>
      </p:sp>
      <p:sp>
        <p:nvSpPr>
          <p:cNvPr id="6" name="Footer Placeholder 5">
            <a:extLst>
              <a:ext uri="{FF2B5EF4-FFF2-40B4-BE49-F238E27FC236}">
                <a16:creationId xmlns:a16="http://schemas.microsoft.com/office/drawing/2014/main" id="{6BC0D03F-BFD2-4DED-9771-8C08F6E4B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5BC93E-D97D-4C69-9420-122A6B731923}"/>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4108835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29D7-008B-4568-BDD7-37D3CE8BC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EBABFE-69C1-44F5-8A36-9DC5BC0C2A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8DEAF-3566-4F43-9809-8F0876498A07}"/>
              </a:ext>
            </a:extLst>
          </p:cNvPr>
          <p:cNvSpPr>
            <a:spLocks noGrp="1"/>
          </p:cNvSpPr>
          <p:nvPr>
            <p:ph type="dt" sz="half" idx="10"/>
          </p:nvPr>
        </p:nvSpPr>
        <p:spPr/>
        <p:txBody>
          <a:bodyPr/>
          <a:lstStyle/>
          <a:p>
            <a:fld id="{64AB7F55-35B1-4FFC-910C-8F31555DA499}" type="datetimeFigureOut">
              <a:rPr lang="en-US" smtClean="0"/>
              <a:t>3/17/2022</a:t>
            </a:fld>
            <a:endParaRPr lang="en-US"/>
          </a:p>
        </p:txBody>
      </p:sp>
      <p:sp>
        <p:nvSpPr>
          <p:cNvPr id="5" name="Footer Placeholder 4">
            <a:extLst>
              <a:ext uri="{FF2B5EF4-FFF2-40B4-BE49-F238E27FC236}">
                <a16:creationId xmlns:a16="http://schemas.microsoft.com/office/drawing/2014/main" id="{E8E7EBC3-DE15-42EA-ACD0-293DDA9A6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456FE-A63F-451F-A395-EFB3F0E5CFCA}"/>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540793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31A00-98BF-4682-B013-137B97F849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C94686-7C12-4954-9141-DA43CB7518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ED716-3192-40C8-B1EC-823E4537412B}"/>
              </a:ext>
            </a:extLst>
          </p:cNvPr>
          <p:cNvSpPr>
            <a:spLocks noGrp="1"/>
          </p:cNvSpPr>
          <p:nvPr>
            <p:ph type="dt" sz="half" idx="10"/>
          </p:nvPr>
        </p:nvSpPr>
        <p:spPr/>
        <p:txBody>
          <a:bodyPr/>
          <a:lstStyle/>
          <a:p>
            <a:fld id="{64AB7F55-35B1-4FFC-910C-8F31555DA499}" type="datetimeFigureOut">
              <a:rPr lang="en-US" smtClean="0"/>
              <a:t>3/17/2022</a:t>
            </a:fld>
            <a:endParaRPr lang="en-US"/>
          </a:p>
        </p:txBody>
      </p:sp>
      <p:sp>
        <p:nvSpPr>
          <p:cNvPr id="5" name="Footer Placeholder 4">
            <a:extLst>
              <a:ext uri="{FF2B5EF4-FFF2-40B4-BE49-F238E27FC236}">
                <a16:creationId xmlns:a16="http://schemas.microsoft.com/office/drawing/2014/main" id="{29F1841B-3C8F-4227-AC30-E3CB5AAF2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1BE74-F1F7-44EE-B328-28C8296AE455}"/>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231576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17B-1A89-410D-8EB0-3FB40F3EF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F1A283-86C6-4AD4-9E00-D8697560B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AF0AC-4A38-474E-84B8-A968B97D0F1E}"/>
              </a:ext>
            </a:extLst>
          </p:cNvPr>
          <p:cNvSpPr>
            <a:spLocks noGrp="1"/>
          </p:cNvSpPr>
          <p:nvPr>
            <p:ph type="dt" sz="half" idx="10"/>
          </p:nvPr>
        </p:nvSpPr>
        <p:spPr/>
        <p:txBody>
          <a:bodyPr/>
          <a:lstStyle/>
          <a:p>
            <a:fld id="{3B707E7A-5C33-4C90-B425-7AF183E50BFC}" type="datetimeFigureOut">
              <a:rPr lang="en-US" smtClean="0"/>
              <a:t>3/17/2022</a:t>
            </a:fld>
            <a:endParaRPr lang="en-US"/>
          </a:p>
        </p:txBody>
      </p:sp>
      <p:sp>
        <p:nvSpPr>
          <p:cNvPr id="5" name="Footer Placeholder 4">
            <a:extLst>
              <a:ext uri="{FF2B5EF4-FFF2-40B4-BE49-F238E27FC236}">
                <a16:creationId xmlns:a16="http://schemas.microsoft.com/office/drawing/2014/main" id="{6DF2996D-888B-4AD5-B446-157C56AA5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CC1F1-0501-41B7-917E-C30906FC4D60}"/>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257984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F18C-30DD-4665-B5F8-214A2A9E5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605A-9DBE-4413-942F-1CF238F81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E6197-0CF5-4B6D-B547-951472DC7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E362A8-4B45-422A-B892-D8D545102BF3}"/>
              </a:ext>
            </a:extLst>
          </p:cNvPr>
          <p:cNvSpPr>
            <a:spLocks noGrp="1"/>
          </p:cNvSpPr>
          <p:nvPr>
            <p:ph type="dt" sz="half" idx="10"/>
          </p:nvPr>
        </p:nvSpPr>
        <p:spPr/>
        <p:txBody>
          <a:bodyPr/>
          <a:lstStyle/>
          <a:p>
            <a:fld id="{3B707E7A-5C33-4C90-B425-7AF183E50BFC}" type="datetimeFigureOut">
              <a:rPr lang="en-US" smtClean="0"/>
              <a:t>3/17/2022</a:t>
            </a:fld>
            <a:endParaRPr lang="en-US"/>
          </a:p>
        </p:txBody>
      </p:sp>
      <p:sp>
        <p:nvSpPr>
          <p:cNvPr id="6" name="Footer Placeholder 5">
            <a:extLst>
              <a:ext uri="{FF2B5EF4-FFF2-40B4-BE49-F238E27FC236}">
                <a16:creationId xmlns:a16="http://schemas.microsoft.com/office/drawing/2014/main" id="{AB7C8096-D90D-445A-810D-4325AE02D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14F71-9ECE-4C1D-A221-905464FA189D}"/>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82917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0BB3-6D98-4529-8730-0EFB2F5792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9243D-0438-4D34-9B2B-6E6BF6510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79F6A-DAD3-4DE5-ABF7-031225ED9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161C1-1882-42AC-B4FA-45BB0F966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CE90B-8995-41DD-87A6-903B74B3D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ADE7B-6AA3-4437-B497-6CFDB8403105}"/>
              </a:ext>
            </a:extLst>
          </p:cNvPr>
          <p:cNvSpPr>
            <a:spLocks noGrp="1"/>
          </p:cNvSpPr>
          <p:nvPr>
            <p:ph type="dt" sz="half" idx="10"/>
          </p:nvPr>
        </p:nvSpPr>
        <p:spPr/>
        <p:txBody>
          <a:bodyPr/>
          <a:lstStyle/>
          <a:p>
            <a:fld id="{3B707E7A-5C33-4C90-B425-7AF183E50BFC}" type="datetimeFigureOut">
              <a:rPr lang="en-US" smtClean="0"/>
              <a:t>3/17/2022</a:t>
            </a:fld>
            <a:endParaRPr lang="en-US"/>
          </a:p>
        </p:txBody>
      </p:sp>
      <p:sp>
        <p:nvSpPr>
          <p:cNvPr id="8" name="Footer Placeholder 7">
            <a:extLst>
              <a:ext uri="{FF2B5EF4-FFF2-40B4-BE49-F238E27FC236}">
                <a16:creationId xmlns:a16="http://schemas.microsoft.com/office/drawing/2014/main" id="{F216F50F-8450-4763-8FD9-A52BEBF774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560C7-6CF0-4871-9191-A16460F59689}"/>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62121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36B6-F6D4-465E-A155-0D1A7868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A8FB20-9DE0-4986-A4FD-D9631A22B7D8}"/>
              </a:ext>
            </a:extLst>
          </p:cNvPr>
          <p:cNvSpPr>
            <a:spLocks noGrp="1"/>
          </p:cNvSpPr>
          <p:nvPr>
            <p:ph type="dt" sz="half" idx="10"/>
          </p:nvPr>
        </p:nvSpPr>
        <p:spPr/>
        <p:txBody>
          <a:bodyPr/>
          <a:lstStyle/>
          <a:p>
            <a:fld id="{3B707E7A-5C33-4C90-B425-7AF183E50BFC}" type="datetimeFigureOut">
              <a:rPr lang="en-US" smtClean="0"/>
              <a:t>3/17/2022</a:t>
            </a:fld>
            <a:endParaRPr lang="en-US"/>
          </a:p>
        </p:txBody>
      </p:sp>
      <p:sp>
        <p:nvSpPr>
          <p:cNvPr id="4" name="Footer Placeholder 3">
            <a:extLst>
              <a:ext uri="{FF2B5EF4-FFF2-40B4-BE49-F238E27FC236}">
                <a16:creationId xmlns:a16="http://schemas.microsoft.com/office/drawing/2014/main" id="{C1D48EC9-D151-4BC0-85B6-9864B8E199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85ACEB-AC6E-4AF7-8A06-43E2C4FDFF66}"/>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9336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55EA3-9C83-4AE1-8876-3D50E5EC739D}"/>
              </a:ext>
            </a:extLst>
          </p:cNvPr>
          <p:cNvSpPr>
            <a:spLocks noGrp="1"/>
          </p:cNvSpPr>
          <p:nvPr>
            <p:ph type="dt" sz="half" idx="10"/>
          </p:nvPr>
        </p:nvSpPr>
        <p:spPr/>
        <p:txBody>
          <a:bodyPr/>
          <a:lstStyle/>
          <a:p>
            <a:fld id="{3B707E7A-5C33-4C90-B425-7AF183E50BFC}" type="datetimeFigureOut">
              <a:rPr lang="en-US" smtClean="0"/>
              <a:t>3/17/2022</a:t>
            </a:fld>
            <a:endParaRPr lang="en-US"/>
          </a:p>
        </p:txBody>
      </p:sp>
      <p:sp>
        <p:nvSpPr>
          <p:cNvPr id="3" name="Footer Placeholder 2">
            <a:extLst>
              <a:ext uri="{FF2B5EF4-FFF2-40B4-BE49-F238E27FC236}">
                <a16:creationId xmlns:a16="http://schemas.microsoft.com/office/drawing/2014/main" id="{D57B0EB2-33FA-4013-BC45-EA74128A1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DA39E7-0F79-4C47-A3B4-907B74CB7F11}"/>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449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3468-B67E-409D-939B-B7B3FD857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150CB-F9DC-499A-87E5-EA17620DE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0457D-998C-4DF5-B34D-CA24CA680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4C8A9-4E3A-43BF-BA60-0243556AAABC}"/>
              </a:ext>
            </a:extLst>
          </p:cNvPr>
          <p:cNvSpPr>
            <a:spLocks noGrp="1"/>
          </p:cNvSpPr>
          <p:nvPr>
            <p:ph type="dt" sz="half" idx="10"/>
          </p:nvPr>
        </p:nvSpPr>
        <p:spPr/>
        <p:txBody>
          <a:bodyPr/>
          <a:lstStyle/>
          <a:p>
            <a:fld id="{3B707E7A-5C33-4C90-B425-7AF183E50BFC}" type="datetimeFigureOut">
              <a:rPr lang="en-US" smtClean="0"/>
              <a:t>3/17/2022</a:t>
            </a:fld>
            <a:endParaRPr lang="en-US"/>
          </a:p>
        </p:txBody>
      </p:sp>
      <p:sp>
        <p:nvSpPr>
          <p:cNvPr id="6" name="Footer Placeholder 5">
            <a:extLst>
              <a:ext uri="{FF2B5EF4-FFF2-40B4-BE49-F238E27FC236}">
                <a16:creationId xmlns:a16="http://schemas.microsoft.com/office/drawing/2014/main" id="{63D6EDC8-6661-44F7-A485-5DCE5CF29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DC28F-420A-4059-87B3-37646EF35D8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2845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BF20D3-0E47-4B29-92D9-0B4F026ADF82}"/>
              </a:ext>
            </a:extLst>
          </p:cNvPr>
          <p:cNvSpPr>
            <a:spLocks noGrp="1"/>
          </p:cNvSpPr>
          <p:nvPr>
            <p:ph type="dt" sz="half" idx="10"/>
          </p:nvPr>
        </p:nvSpPr>
        <p:spPr/>
        <p:txBody>
          <a:bodyPr/>
          <a:lstStyle/>
          <a:p>
            <a:fld id="{3B707E7A-5C33-4C90-B425-7AF183E50BFC}" type="datetimeFigureOut">
              <a:rPr lang="en-US" smtClean="0"/>
              <a:t>3/17/2022</a:t>
            </a:fld>
            <a:endParaRPr lang="en-US"/>
          </a:p>
        </p:txBody>
      </p:sp>
      <p:sp>
        <p:nvSpPr>
          <p:cNvPr id="6" name="Footer Placeholder 5">
            <a:extLst>
              <a:ext uri="{FF2B5EF4-FFF2-40B4-BE49-F238E27FC236}">
                <a16:creationId xmlns:a16="http://schemas.microsoft.com/office/drawing/2014/main" id="{C081D24F-7D91-4D5B-AD44-E7EE96E07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B547D-C572-40C3-BC76-7C6FCA343215}"/>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18" name="Rectangle 17">
            <a:extLst>
              <a:ext uri="{FF2B5EF4-FFF2-40B4-BE49-F238E27FC236}">
                <a16:creationId xmlns:a16="http://schemas.microsoft.com/office/drawing/2014/main" id="{4EEDFDCC-0829-463D-93A2-F013D8697EE6}"/>
              </a:ext>
            </a:extLst>
          </p:cNvPr>
          <p:cNvSpPr/>
          <p:nvPr userDrawn="1"/>
        </p:nvSpPr>
        <p:spPr>
          <a:xfrm>
            <a:off x="0" y="6337300"/>
            <a:ext cx="12192000" cy="5207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descr="A close up of a logo&#10;&#10;Description automatically generated">
            <a:extLst>
              <a:ext uri="{FF2B5EF4-FFF2-40B4-BE49-F238E27FC236}">
                <a16:creationId xmlns:a16="http://schemas.microsoft.com/office/drawing/2014/main" id="{F10AD4EB-1052-4961-A9CF-3B2F32CDA7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
        <p:nvSpPr>
          <p:cNvPr id="12" name="TextBox 11">
            <a:extLst>
              <a:ext uri="{FF2B5EF4-FFF2-40B4-BE49-F238E27FC236}">
                <a16:creationId xmlns:a16="http://schemas.microsoft.com/office/drawing/2014/main" id="{D5B6F7B4-3142-4629-A6A5-E139A31A3700}"/>
              </a:ext>
            </a:extLst>
          </p:cNvPr>
          <p:cNvSpPr txBox="1"/>
          <p:nvPr userDrawn="1"/>
        </p:nvSpPr>
        <p:spPr>
          <a:xfrm>
            <a:off x="7957864" y="6381963"/>
            <a:ext cx="4114800" cy="276999"/>
          </a:xfrm>
          <a:prstGeom prst="rect">
            <a:avLst/>
          </a:prstGeom>
          <a:noFill/>
        </p:spPr>
        <p:txBody>
          <a:bodyPr wrap="square" rtlCol="0">
            <a:spAutoFit/>
          </a:bodyPr>
          <a:lstStyle/>
          <a:p>
            <a:pPr algn="r"/>
            <a:r>
              <a:rPr lang="en-US" sz="1200" b="1" dirty="0">
                <a:effectLst>
                  <a:glow rad="101600">
                    <a:prstClr val="white">
                      <a:alpha val="60000"/>
                    </a:prstClr>
                  </a:glow>
                </a:effectLst>
                <a:latin typeface="Arial Nova Cond" panose="020B0506020202020204" pitchFamily="34" charset="0"/>
              </a:rPr>
              <a:t>© Canadian Cardiovascular Society. 2021. All rights reserved. </a:t>
            </a:r>
          </a:p>
        </p:txBody>
      </p:sp>
      <p:sp>
        <p:nvSpPr>
          <p:cNvPr id="8" name="TextBox 7">
            <a:extLst>
              <a:ext uri="{FF2B5EF4-FFF2-40B4-BE49-F238E27FC236}">
                <a16:creationId xmlns:a16="http://schemas.microsoft.com/office/drawing/2014/main" id="{0C2500F2-C827-4029-90F1-8B5EAEF1A094}"/>
              </a:ext>
            </a:extLst>
          </p:cNvPr>
          <p:cNvSpPr txBox="1"/>
          <p:nvPr userDrawn="1"/>
        </p:nvSpPr>
        <p:spPr>
          <a:xfrm>
            <a:off x="184448" y="6381328"/>
            <a:ext cx="7316216" cy="276999"/>
          </a:xfrm>
          <a:prstGeom prst="rect">
            <a:avLst/>
          </a:prstGeom>
          <a:noFill/>
          <a:ln>
            <a:noFill/>
          </a:ln>
        </p:spPr>
        <p:txBody>
          <a:bodyPr wrap="square" rtlCol="0">
            <a:spAutoFit/>
          </a:bodyPr>
          <a:lstStyle/>
          <a:p>
            <a:r>
              <a:rPr lang="en-CA" sz="1200" b="1" dirty="0">
                <a:effectLst/>
                <a:latin typeface="Arial Nova Cond" panose="020B0506020202020204" pitchFamily="34" charset="0"/>
              </a:rPr>
              <a:t>Pearson, Thanassoulis, et.al., </a:t>
            </a:r>
            <a:r>
              <a:rPr lang="en-CA" sz="1200" b="1" i="1" dirty="0">
                <a:effectLst/>
                <a:latin typeface="Arial Nova Cond" panose="020B0506020202020204" pitchFamily="34" charset="0"/>
              </a:rPr>
              <a:t>Canadian Journal of Cardiology</a:t>
            </a:r>
            <a:r>
              <a:rPr lang="en-CA" sz="1200" b="1" dirty="0">
                <a:effectLst/>
                <a:latin typeface="Arial Nova Cond" panose="020B0506020202020204" pitchFamily="34" charset="0"/>
              </a:rPr>
              <a:t>: https://doi.org/10.1016/j.cjca.2021.03.016</a:t>
            </a:r>
          </a:p>
        </p:txBody>
      </p:sp>
    </p:spTree>
    <p:extLst>
      <p:ext uri="{BB962C8B-B14F-4D97-AF65-F5344CB8AC3E}">
        <p14:creationId xmlns:p14="http://schemas.microsoft.com/office/powerpoint/2010/main" val="409750555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1E2C3-B105-4A29-9701-6FB5E0182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3F4EA2-E18D-46CA-B12D-16FC90EB7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DEE1B-27DC-4FC1-A2AD-3C85D5BC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07E7A-5C33-4C90-B425-7AF183E50BFC}" type="datetimeFigureOut">
              <a:rPr lang="en-US" smtClean="0"/>
              <a:t>3/17/2022</a:t>
            </a:fld>
            <a:endParaRPr lang="en-US"/>
          </a:p>
        </p:txBody>
      </p:sp>
      <p:sp>
        <p:nvSpPr>
          <p:cNvPr id="5" name="Footer Placeholder 4">
            <a:extLst>
              <a:ext uri="{FF2B5EF4-FFF2-40B4-BE49-F238E27FC236}">
                <a16:creationId xmlns:a16="http://schemas.microsoft.com/office/drawing/2014/main" id="{AD1B1199-5546-4829-A68B-804CE6490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831D12-2863-4553-BE01-14D5A0903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50B4F-F87F-4A41-89A1-72E4B44A6E18}" type="slidenum">
              <a:rPr lang="en-US" smtClean="0"/>
              <a:t>‹#›</a:t>
            </a:fld>
            <a:endParaRPr lang="en-US"/>
          </a:p>
        </p:txBody>
      </p:sp>
    </p:spTree>
    <p:extLst>
      <p:ext uri="{BB962C8B-B14F-4D97-AF65-F5344CB8AC3E}">
        <p14:creationId xmlns:p14="http://schemas.microsoft.com/office/powerpoint/2010/main" val="817730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1E2C3-B105-4A29-9701-6FB5E0182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3F4EA2-E18D-46CA-B12D-16FC90EB7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DEE1B-27DC-4FC1-A2AD-3C85D5BC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3B707E7A-5C33-4C90-B425-7AF183E50BFC}" type="datetimeFigureOut">
              <a:rPr kumimoji="0" lang="en-US"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l" defTabSz="914400" rtl="0" eaLnBrk="1" fontAlgn="auto" latinLnBrk="0" hangingPunct="0">
                <a:lnSpc>
                  <a:spcPct val="100000"/>
                </a:lnSpc>
                <a:spcBef>
                  <a:spcPts val="0"/>
                </a:spcBef>
                <a:spcAft>
                  <a:spcPts val="0"/>
                </a:spcAft>
                <a:buClrTx/>
                <a:buSzTx/>
                <a:buFontTx/>
                <a:buNone/>
                <a:tabLst/>
                <a:defRPr/>
              </a:pPr>
              <a:t>3/17/2022</a:t>
            </a:fld>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
        <p:nvSpPr>
          <p:cNvPr id="5" name="Footer Placeholder 4">
            <a:extLst>
              <a:ext uri="{FF2B5EF4-FFF2-40B4-BE49-F238E27FC236}">
                <a16:creationId xmlns:a16="http://schemas.microsoft.com/office/drawing/2014/main" id="{AD1B1199-5546-4829-A68B-804CE6490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
        <p:nvSpPr>
          <p:cNvPr id="6" name="Slide Number Placeholder 5">
            <a:extLst>
              <a:ext uri="{FF2B5EF4-FFF2-40B4-BE49-F238E27FC236}">
                <a16:creationId xmlns:a16="http://schemas.microsoft.com/office/drawing/2014/main" id="{20831D12-2863-4553-BE01-14D5A0903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22250B4F-F87F-4A41-89A1-72E4B44A6E18}" type="slidenum">
              <a:rPr kumimoji="0" lang="en-US"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Tree>
    <p:extLst>
      <p:ext uri="{BB962C8B-B14F-4D97-AF65-F5344CB8AC3E}">
        <p14:creationId xmlns:p14="http://schemas.microsoft.com/office/powerpoint/2010/main" val="1136534778"/>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EBD148-E425-483E-A764-E6D22330A1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600423-F23E-447D-B67B-8F81BBAA4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49B8A-6E20-41EA-BDB7-062D1B6FB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B7F55-35B1-4FFC-910C-8F31555DA499}" type="datetimeFigureOut">
              <a:rPr lang="en-US" smtClean="0"/>
              <a:t>3/17/2022</a:t>
            </a:fld>
            <a:endParaRPr lang="en-US"/>
          </a:p>
        </p:txBody>
      </p:sp>
      <p:sp>
        <p:nvSpPr>
          <p:cNvPr id="5" name="Footer Placeholder 4">
            <a:extLst>
              <a:ext uri="{FF2B5EF4-FFF2-40B4-BE49-F238E27FC236}">
                <a16:creationId xmlns:a16="http://schemas.microsoft.com/office/drawing/2014/main" id="{5FA1BBDC-70D4-499E-87CB-836866709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3981A9-D769-442E-82F7-D134CAB8C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8CED2-677E-4796-930F-1E2D07390EB8}" type="slidenum">
              <a:rPr lang="en-US" smtClean="0"/>
              <a:t>‹#›</a:t>
            </a:fld>
            <a:endParaRPr lang="en-US"/>
          </a:p>
        </p:txBody>
      </p:sp>
    </p:spTree>
    <p:extLst>
      <p:ext uri="{BB962C8B-B14F-4D97-AF65-F5344CB8AC3E}">
        <p14:creationId xmlns:p14="http://schemas.microsoft.com/office/powerpoint/2010/main" val="1647059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uidelines@ccs.c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gov.on.ca/en/pro/programs/ohip/bulletins/redux/bul211102.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hyperlink" Target="https://ccs.ca/guidelines-and-position-statement-librar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ccs.ca/guideline-resourc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36;g81793161dd_0_25"/>
          <p:cNvSpPr txBox="1">
            <a:spLocks/>
          </p:cNvSpPr>
          <p:nvPr/>
        </p:nvSpPr>
        <p:spPr>
          <a:xfrm>
            <a:off x="556849" y="1700808"/>
            <a:ext cx="11078301" cy="2088232"/>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0"/>
              </a:spcAft>
            </a:pPr>
            <a:r>
              <a:rPr lang="en-CA" sz="2800" dirty="0">
                <a:solidFill>
                  <a:srgbClr val="FF0000"/>
                </a:solidFill>
                <a:latin typeface="Arial" panose="020B0604020202020204" pitchFamily="34" charset="0"/>
                <a:ea typeface="Calibri" panose="020F0502020204030204" pitchFamily="34" charset="0"/>
                <a:cs typeface="Calibri" panose="020F0502020204030204" pitchFamily="34" charset="0"/>
              </a:rPr>
              <a:t> </a:t>
            </a:r>
            <a:endParaRPr lang="en-CA"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ts val="0"/>
              </a:spcBef>
            </a:pPr>
            <a:endParaRPr lang="en-US" sz="4000" b="1" dirty="0">
              <a:latin typeface="Arial Nova Cond" panose="020B0506020202020204" pitchFamily="34" charset="0"/>
            </a:endParaRPr>
          </a:p>
          <a:p>
            <a:pPr algn="ctr">
              <a:lnSpc>
                <a:spcPct val="120000"/>
              </a:lnSpc>
              <a:spcBef>
                <a:spcPts val="0"/>
              </a:spcBef>
            </a:pPr>
            <a:r>
              <a:rPr lang="en-US" b="1" dirty="0">
                <a:solidFill>
                  <a:srgbClr val="6FAAAF"/>
                </a:solidFill>
                <a:latin typeface="Arial Nova Cond" panose="020B0506020202020204" pitchFamily="34" charset="0"/>
              </a:rPr>
              <a:t>CCS Guidelines:</a:t>
            </a:r>
          </a:p>
          <a:p>
            <a:pPr algn="ctr">
              <a:lnSpc>
                <a:spcPct val="120000"/>
              </a:lnSpc>
              <a:spcBef>
                <a:spcPts val="0"/>
              </a:spcBef>
            </a:pPr>
            <a:r>
              <a:rPr lang="en-US" b="1" dirty="0">
                <a:solidFill>
                  <a:srgbClr val="6FAAAF"/>
                </a:solidFill>
                <a:latin typeface="Arial Nova Cond" panose="020B0506020202020204" pitchFamily="34" charset="0"/>
              </a:rPr>
              <a:t>The Role of Lipoprotein(a) in Cardiovascular Risk Stratification</a:t>
            </a:r>
            <a:endParaRPr lang="en-CA" b="1" dirty="0">
              <a:solidFill>
                <a:srgbClr val="6FAAAF"/>
              </a:solidFill>
              <a:latin typeface="Arial Nova Cond" panose="020B0506020202020204" pitchFamily="34" charset="0"/>
            </a:endParaRPr>
          </a:p>
          <a:p>
            <a:pPr algn="ctr">
              <a:lnSpc>
                <a:spcPct val="120000"/>
              </a:lnSpc>
              <a:spcBef>
                <a:spcPts val="0"/>
              </a:spcBef>
            </a:pPr>
            <a:r>
              <a:rPr lang="en-US" sz="2400" i="1" dirty="0">
                <a:latin typeface="Arial Nova Cond" panose="020B0506020202020204" pitchFamily="34" charset="0"/>
              </a:rPr>
              <a:t>Guidance from the 2021 Dyslipidemia Guideline Panel</a:t>
            </a:r>
          </a:p>
          <a:p>
            <a:pPr algn="ctr">
              <a:lnSpc>
                <a:spcPct val="120000"/>
              </a:lnSpc>
              <a:spcBef>
                <a:spcPts val="0"/>
              </a:spcBef>
            </a:pPr>
            <a:r>
              <a:rPr lang="en-US" sz="3200" b="1" dirty="0">
                <a:latin typeface="Arial Nova Cond" panose="020B0506020202020204" pitchFamily="34" charset="0"/>
              </a:rPr>
              <a:t>December 16, 2021</a:t>
            </a:r>
          </a:p>
        </p:txBody>
      </p:sp>
      <p:sp>
        <p:nvSpPr>
          <p:cNvPr id="4" name="TextBox 3">
            <a:extLst>
              <a:ext uri="{FF2B5EF4-FFF2-40B4-BE49-F238E27FC236}">
                <a16:creationId xmlns:a16="http://schemas.microsoft.com/office/drawing/2014/main" id="{0179D1C2-825A-437E-A778-220C4258357B}"/>
              </a:ext>
            </a:extLst>
          </p:cNvPr>
          <p:cNvSpPr txBox="1"/>
          <p:nvPr/>
        </p:nvSpPr>
        <p:spPr>
          <a:xfrm>
            <a:off x="335360" y="5517232"/>
            <a:ext cx="8712968" cy="814197"/>
          </a:xfrm>
          <a:prstGeom prst="rect">
            <a:avLst/>
          </a:prstGeom>
          <a:noFill/>
        </p:spPr>
        <p:txBody>
          <a:bodyPr wrap="square">
            <a:spAutoFit/>
          </a:bodyPr>
          <a:lstStyle/>
          <a:p>
            <a:pPr algn="just">
              <a:lnSpc>
                <a:spcPct val="115000"/>
              </a:lnSpc>
            </a:pPr>
            <a:r>
              <a:rPr lang="en-CA" sz="1400" b="1" dirty="0">
                <a:latin typeface="Arial Nova Cond" panose="020B0506020202020204" pitchFamily="34" charset="0"/>
                <a:ea typeface="Times New Roman" panose="02020603050405020304" pitchFamily="18" charset="0"/>
              </a:rPr>
              <a:t>This webinar is an Accredited Group Learning Activity (Section 1) as defined by the Maintenance of Certification Program of the Royal College of Physicians and Surgeons of Canada, and approved by the Canadian Cardiovascular Society. You may claim a maximum of 1 hour. </a:t>
            </a:r>
            <a:endParaRPr lang="fr-CA" sz="1400" b="1" dirty="0">
              <a:latin typeface="Arial Nova Cond" panose="020B0506020202020204" pitchFamily="34" charset="0"/>
              <a:ea typeface="Calibri" panose="020F0502020204030204" pitchFamily="34" charset="0"/>
            </a:endParaRPr>
          </a:p>
        </p:txBody>
      </p:sp>
    </p:spTree>
    <p:extLst>
      <p:ext uri="{BB962C8B-B14F-4D97-AF65-F5344CB8AC3E}">
        <p14:creationId xmlns:p14="http://schemas.microsoft.com/office/powerpoint/2010/main" val="140003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DB98-AB60-4AFA-9209-E3FA16172A6C}"/>
              </a:ext>
            </a:extLst>
          </p:cNvPr>
          <p:cNvSpPr>
            <a:spLocks noGrp="1"/>
          </p:cNvSpPr>
          <p:nvPr>
            <p:ph type="title"/>
          </p:nvPr>
        </p:nvSpPr>
        <p:spPr/>
        <p:txBody>
          <a:bodyPr>
            <a:normAutofit/>
          </a:bodyPr>
          <a:lstStyle/>
          <a:p>
            <a:r>
              <a:rPr lang="en-US" dirty="0">
                <a:solidFill>
                  <a:srgbClr val="6FAAAF"/>
                </a:solidFill>
              </a:rPr>
              <a:t>Access On-Demand</a:t>
            </a:r>
          </a:p>
        </p:txBody>
      </p:sp>
      <p:sp>
        <p:nvSpPr>
          <p:cNvPr id="12" name="TextBox 11">
            <a:extLst>
              <a:ext uri="{FF2B5EF4-FFF2-40B4-BE49-F238E27FC236}">
                <a16:creationId xmlns:a16="http://schemas.microsoft.com/office/drawing/2014/main" id="{6F22A702-C49C-4226-9C10-7A77BFB668A5}"/>
              </a:ext>
            </a:extLst>
          </p:cNvPr>
          <p:cNvSpPr txBox="1"/>
          <p:nvPr/>
        </p:nvSpPr>
        <p:spPr>
          <a:xfrm>
            <a:off x="695400" y="2132856"/>
            <a:ext cx="10785070" cy="830997"/>
          </a:xfrm>
          <a:prstGeom prst="rect">
            <a:avLst/>
          </a:prstGeom>
          <a:noFill/>
        </p:spPr>
        <p:txBody>
          <a:bodyPr wrap="square" rtlCol="0">
            <a:spAutoFit/>
          </a:bodyPr>
          <a:lstStyle/>
          <a:p>
            <a:r>
              <a:rPr lang="en-US" sz="2400" dirty="0">
                <a:latin typeface="Arial Nova Cond" panose="020B0506020202020204" pitchFamily="34" charset="0"/>
              </a:rPr>
              <a:t>View this webinar, as well as the Atrial Fibrillation, Heart Failure and Pulmonary Hypertension webinars, On-Demand: </a:t>
            </a:r>
            <a:r>
              <a:rPr lang="en-US" sz="2400" b="1" dirty="0">
                <a:solidFill>
                  <a:srgbClr val="F33A45"/>
                </a:solidFill>
                <a:latin typeface="Arial Nova Cond" panose="020B0506020202020204" pitchFamily="34" charset="0"/>
              </a:rPr>
              <a:t>CCS.ca/On-Demand-Guideline-Webinars/</a:t>
            </a:r>
          </a:p>
        </p:txBody>
      </p:sp>
      <p:sp>
        <p:nvSpPr>
          <p:cNvPr id="4" name="Content Placeholder 2">
            <a:extLst>
              <a:ext uri="{FF2B5EF4-FFF2-40B4-BE49-F238E27FC236}">
                <a16:creationId xmlns:a16="http://schemas.microsoft.com/office/drawing/2014/main" id="{B650B092-8951-4457-A252-B5B287B2DFFB}"/>
              </a:ext>
            </a:extLst>
          </p:cNvPr>
          <p:cNvSpPr>
            <a:spLocks noGrp="1"/>
          </p:cNvSpPr>
          <p:nvPr>
            <p:ph idx="1"/>
          </p:nvPr>
        </p:nvSpPr>
        <p:spPr>
          <a:xfrm>
            <a:off x="687335" y="1340768"/>
            <a:ext cx="10801200" cy="3586775"/>
          </a:xfrm>
        </p:spPr>
        <p:txBody>
          <a:bodyPr>
            <a:normAutofit/>
          </a:bodyPr>
          <a:lstStyle/>
          <a:p>
            <a:pPr marL="0" indent="0">
              <a:spcAft>
                <a:spcPts val="600"/>
              </a:spcAft>
              <a:buNone/>
            </a:pPr>
            <a:r>
              <a:rPr lang="en-US" dirty="0"/>
              <a:t>This webinar will be available for On-Demand access</a:t>
            </a:r>
          </a:p>
          <a:p>
            <a:pPr lvl="1">
              <a:spcAft>
                <a:spcPts val="600"/>
              </a:spcAft>
            </a:pPr>
            <a:endParaRPr lang="en-US" dirty="0"/>
          </a:p>
        </p:txBody>
      </p:sp>
    </p:spTree>
    <p:extLst>
      <p:ext uri="{BB962C8B-B14F-4D97-AF65-F5344CB8AC3E}">
        <p14:creationId xmlns:p14="http://schemas.microsoft.com/office/powerpoint/2010/main" val="167114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30F3-33E0-45A7-9A55-545F3CD3AA5B}"/>
              </a:ext>
            </a:extLst>
          </p:cNvPr>
          <p:cNvSpPr>
            <a:spLocks noGrp="1"/>
          </p:cNvSpPr>
          <p:nvPr>
            <p:ph type="title"/>
          </p:nvPr>
        </p:nvSpPr>
        <p:spPr/>
        <p:txBody>
          <a:bodyPr/>
          <a:lstStyle/>
          <a:p>
            <a:r>
              <a:rPr lang="en-US" dirty="0">
                <a:solidFill>
                  <a:srgbClr val="6FAAAF"/>
                </a:solidFill>
              </a:rPr>
              <a:t>Accreditation and Interactivity</a:t>
            </a:r>
          </a:p>
        </p:txBody>
      </p:sp>
      <p:sp>
        <p:nvSpPr>
          <p:cNvPr id="3" name="Content Placeholder 2">
            <a:extLst>
              <a:ext uri="{FF2B5EF4-FFF2-40B4-BE49-F238E27FC236}">
                <a16:creationId xmlns:a16="http://schemas.microsoft.com/office/drawing/2014/main" id="{43F0F170-E7E5-43D3-8A92-154DFAC67D81}"/>
              </a:ext>
            </a:extLst>
          </p:cNvPr>
          <p:cNvSpPr>
            <a:spLocks noGrp="1"/>
          </p:cNvSpPr>
          <p:nvPr>
            <p:ph idx="1"/>
          </p:nvPr>
        </p:nvSpPr>
        <p:spPr/>
        <p:txBody>
          <a:bodyPr>
            <a:normAutofit/>
          </a:bodyPr>
          <a:lstStyle/>
          <a:p>
            <a:pPr marL="0" indent="0">
              <a:buNone/>
            </a:pPr>
            <a:r>
              <a:rPr lang="en-US" dirty="0"/>
              <a:t>This webinar is an Accredited Group Learning Activity (Section1) as defined by the Maintenance of Certification Program of the Royal College of Physicians and Surgeons of Canada, and approved by the Canadian Cardiovascular Society. You may claim a maximum of 1 hour.</a:t>
            </a:r>
          </a:p>
          <a:p>
            <a:pPr marL="0" indent="0">
              <a:buNone/>
            </a:pPr>
            <a:endParaRPr lang="en-US" dirty="0"/>
          </a:p>
          <a:p>
            <a:pPr marL="0" indent="0">
              <a:buNone/>
            </a:pPr>
            <a:r>
              <a:rPr lang="en-US" dirty="0"/>
              <a:t>Immediately following the presentations, we will have our Q&amp;A Session. The Q&amp;A period will be an opportunity for audience members to ask our panelists pressing questions and encourage constructive discussion among the faculty. </a:t>
            </a:r>
          </a:p>
          <a:p>
            <a:endParaRPr lang="en-US" dirty="0"/>
          </a:p>
        </p:txBody>
      </p:sp>
    </p:spTree>
    <p:extLst>
      <p:ext uri="{BB962C8B-B14F-4D97-AF65-F5344CB8AC3E}">
        <p14:creationId xmlns:p14="http://schemas.microsoft.com/office/powerpoint/2010/main" val="1466345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8056-3076-4FFA-8D71-97099C9C57B1}"/>
              </a:ext>
            </a:extLst>
          </p:cNvPr>
          <p:cNvSpPr>
            <a:spLocks noGrp="1"/>
          </p:cNvSpPr>
          <p:nvPr>
            <p:ph type="title"/>
          </p:nvPr>
        </p:nvSpPr>
        <p:spPr/>
        <p:txBody>
          <a:bodyPr/>
          <a:lstStyle/>
          <a:p>
            <a:r>
              <a:rPr lang="en-US" dirty="0">
                <a:solidFill>
                  <a:srgbClr val="6FAAAF"/>
                </a:solidFill>
              </a:rPr>
              <a:t>Faculty and Topic Overview</a:t>
            </a:r>
          </a:p>
        </p:txBody>
      </p:sp>
      <p:sp>
        <p:nvSpPr>
          <p:cNvPr id="3" name="Content Placeholder 2">
            <a:extLst>
              <a:ext uri="{FF2B5EF4-FFF2-40B4-BE49-F238E27FC236}">
                <a16:creationId xmlns:a16="http://schemas.microsoft.com/office/drawing/2014/main" id="{E87B5F26-9E2F-4B6D-A862-751F325236ED}"/>
              </a:ext>
            </a:extLst>
          </p:cNvPr>
          <p:cNvSpPr>
            <a:spLocks noGrp="1"/>
          </p:cNvSpPr>
          <p:nvPr>
            <p:ph idx="1"/>
          </p:nvPr>
        </p:nvSpPr>
        <p:spPr>
          <a:xfrm>
            <a:off x="1230076" y="4423136"/>
            <a:ext cx="2387032" cy="900131"/>
          </a:xfrm>
        </p:spPr>
        <p:txBody>
          <a:bodyPr>
            <a:normAutofit/>
          </a:bodyPr>
          <a:lstStyle/>
          <a:p>
            <a:pPr marL="0" indent="0" algn="ctr">
              <a:buNone/>
            </a:pPr>
            <a:r>
              <a:rPr lang="en-US" sz="1800" dirty="0"/>
              <a:t>Rationale for Recommendation</a:t>
            </a:r>
          </a:p>
        </p:txBody>
      </p:sp>
      <p:sp>
        <p:nvSpPr>
          <p:cNvPr id="6" name="Rectangle 5">
            <a:extLst>
              <a:ext uri="{FF2B5EF4-FFF2-40B4-BE49-F238E27FC236}">
                <a16:creationId xmlns:a16="http://schemas.microsoft.com/office/drawing/2014/main" id="{1CB8A901-D014-445F-924D-4BB8455FF365}"/>
              </a:ext>
            </a:extLst>
          </p:cNvPr>
          <p:cNvSpPr/>
          <p:nvPr/>
        </p:nvSpPr>
        <p:spPr>
          <a:xfrm>
            <a:off x="1149078" y="3958296"/>
            <a:ext cx="2549028" cy="461665"/>
          </a:xfrm>
          <a:prstGeom prst="rect">
            <a:avLst/>
          </a:prstGeom>
        </p:spPr>
        <p:txBody>
          <a:bodyPr wrap="square">
            <a:spAutoFit/>
          </a:bodyPr>
          <a:lstStyle/>
          <a:p>
            <a:pPr algn="ctr"/>
            <a:r>
              <a:rPr lang="en-CA" sz="2400" b="1" dirty="0">
                <a:solidFill>
                  <a:srgbClr val="FF0000"/>
                </a:solidFill>
                <a:effectLst/>
                <a:latin typeface="Arial Nova Cond" panose="020B0506020202020204" pitchFamily="34" charset="0"/>
              </a:rPr>
              <a:t>Gordon FRANCIS</a:t>
            </a:r>
            <a:endParaRPr lang="en-CA" sz="2400" b="1" cap="all" dirty="0">
              <a:solidFill>
                <a:srgbClr val="FF0000"/>
              </a:solidFill>
              <a:effectLst/>
              <a:latin typeface="Arial Nova Cond" panose="020B0506020202020204" pitchFamily="34" charset="0"/>
            </a:endParaRPr>
          </a:p>
        </p:txBody>
      </p:sp>
      <p:sp>
        <p:nvSpPr>
          <p:cNvPr id="14" name="Content Placeholder 2">
            <a:extLst>
              <a:ext uri="{FF2B5EF4-FFF2-40B4-BE49-F238E27FC236}">
                <a16:creationId xmlns:a16="http://schemas.microsoft.com/office/drawing/2014/main" id="{79CC8127-A7B6-451D-8145-E8769792BA8A}"/>
              </a:ext>
            </a:extLst>
          </p:cNvPr>
          <p:cNvSpPr txBox="1">
            <a:spLocks/>
          </p:cNvSpPr>
          <p:nvPr/>
        </p:nvSpPr>
        <p:spPr>
          <a:xfrm>
            <a:off x="4954493" y="4424207"/>
            <a:ext cx="2283011" cy="846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How to order </a:t>
            </a:r>
            <a:r>
              <a:rPr lang="en-US" sz="1800" dirty="0" err="1"/>
              <a:t>Lp</a:t>
            </a:r>
            <a:r>
              <a:rPr lang="en-US" sz="1800" dirty="0"/>
              <a:t>(a)</a:t>
            </a:r>
          </a:p>
        </p:txBody>
      </p:sp>
      <p:sp>
        <p:nvSpPr>
          <p:cNvPr id="18" name="Rectangle 17">
            <a:extLst>
              <a:ext uri="{FF2B5EF4-FFF2-40B4-BE49-F238E27FC236}">
                <a16:creationId xmlns:a16="http://schemas.microsoft.com/office/drawing/2014/main" id="{70F8C2F5-B747-4CE3-A63C-2F13F90B5E72}"/>
              </a:ext>
            </a:extLst>
          </p:cNvPr>
          <p:cNvSpPr/>
          <p:nvPr/>
        </p:nvSpPr>
        <p:spPr>
          <a:xfrm>
            <a:off x="8289504" y="3913955"/>
            <a:ext cx="2669775" cy="830997"/>
          </a:xfrm>
          <a:prstGeom prst="rect">
            <a:avLst/>
          </a:prstGeom>
        </p:spPr>
        <p:txBody>
          <a:bodyPr wrap="square">
            <a:spAutoFit/>
          </a:bodyPr>
          <a:lstStyle/>
          <a:p>
            <a:pPr algn="ctr"/>
            <a:r>
              <a:rPr lang="en-CA" sz="2400" b="1" dirty="0">
                <a:solidFill>
                  <a:srgbClr val="FF0000"/>
                </a:solidFill>
                <a:effectLst/>
                <a:latin typeface="Arial Nova Cond" panose="020B0506020202020204" pitchFamily="34" charset="0"/>
              </a:rPr>
              <a:t>Priya MANJOO</a:t>
            </a:r>
            <a:endParaRPr lang="en-CA" sz="2400" b="1" cap="all" dirty="0">
              <a:solidFill>
                <a:srgbClr val="FF0000"/>
              </a:solidFill>
              <a:effectLst/>
              <a:latin typeface="Arial Nova Cond" panose="020B0506020202020204" pitchFamily="34" charset="0"/>
            </a:endParaRPr>
          </a:p>
          <a:p>
            <a:pPr algn="ctr"/>
            <a:endParaRPr lang="en-CA" sz="2400" b="1" cap="all" dirty="0">
              <a:solidFill>
                <a:srgbClr val="FF0000"/>
              </a:solidFill>
              <a:effectLst/>
              <a:latin typeface="Arial Nova Cond" panose="020B0506020202020204" pitchFamily="34" charset="0"/>
            </a:endParaRPr>
          </a:p>
        </p:txBody>
      </p:sp>
      <p:sp>
        <p:nvSpPr>
          <p:cNvPr id="20" name="Content Placeholder 2">
            <a:extLst>
              <a:ext uri="{FF2B5EF4-FFF2-40B4-BE49-F238E27FC236}">
                <a16:creationId xmlns:a16="http://schemas.microsoft.com/office/drawing/2014/main" id="{223349F2-C603-4F7B-A75D-089BC48D1F48}"/>
              </a:ext>
            </a:extLst>
          </p:cNvPr>
          <p:cNvSpPr txBox="1">
            <a:spLocks/>
          </p:cNvSpPr>
          <p:nvPr/>
        </p:nvSpPr>
        <p:spPr>
          <a:xfrm>
            <a:off x="8574891" y="4424207"/>
            <a:ext cx="2283011" cy="846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 Case Studies</a:t>
            </a:r>
          </a:p>
        </p:txBody>
      </p:sp>
      <p:pic>
        <p:nvPicPr>
          <p:cNvPr id="7" name="Picture 6" descr="A picture containing person, person, smiling&#10;&#10;Description automatically generated">
            <a:extLst>
              <a:ext uri="{FF2B5EF4-FFF2-40B4-BE49-F238E27FC236}">
                <a16:creationId xmlns:a16="http://schemas.microsoft.com/office/drawing/2014/main" id="{F7BC0C6C-B866-49C1-A2B8-B2C4B5944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287" y="1340768"/>
            <a:ext cx="1872208" cy="2480868"/>
          </a:xfrm>
          <a:prstGeom prst="rect">
            <a:avLst/>
          </a:prstGeom>
        </p:spPr>
      </p:pic>
      <p:sp>
        <p:nvSpPr>
          <p:cNvPr id="19" name="Rectangle 18">
            <a:extLst>
              <a:ext uri="{FF2B5EF4-FFF2-40B4-BE49-F238E27FC236}">
                <a16:creationId xmlns:a16="http://schemas.microsoft.com/office/drawing/2014/main" id="{D9B777A8-0FC7-4589-8D26-9E9AA1BF41CE}"/>
              </a:ext>
            </a:extLst>
          </p:cNvPr>
          <p:cNvSpPr/>
          <p:nvPr/>
        </p:nvSpPr>
        <p:spPr>
          <a:xfrm>
            <a:off x="4761112" y="3913955"/>
            <a:ext cx="2669775" cy="461665"/>
          </a:xfrm>
          <a:prstGeom prst="rect">
            <a:avLst/>
          </a:prstGeom>
        </p:spPr>
        <p:txBody>
          <a:bodyPr wrap="square">
            <a:spAutoFit/>
          </a:bodyPr>
          <a:lstStyle/>
          <a:p>
            <a:pPr algn="ctr"/>
            <a:r>
              <a:rPr lang="en-CA" sz="2400" b="1" dirty="0">
                <a:solidFill>
                  <a:srgbClr val="FF0000"/>
                </a:solidFill>
                <a:effectLst/>
                <a:latin typeface="Arial Nova Cond" panose="020B0506020202020204" pitchFamily="34" charset="0"/>
              </a:rPr>
              <a:t>Ruth MCPHERSON</a:t>
            </a:r>
            <a:endParaRPr lang="en-CA" sz="2400" b="1" cap="all" dirty="0">
              <a:solidFill>
                <a:srgbClr val="FF0000"/>
              </a:solidFill>
              <a:effectLst/>
              <a:latin typeface="Arial Nova Cond" panose="020B0506020202020204" pitchFamily="34" charset="0"/>
            </a:endParaRPr>
          </a:p>
        </p:txBody>
      </p:sp>
      <p:pic>
        <p:nvPicPr>
          <p:cNvPr id="8" name="Picture 7" descr="A picture containing person, person, wearing, posing&#10;&#10;Description automatically generated">
            <a:extLst>
              <a:ext uri="{FF2B5EF4-FFF2-40B4-BE49-F238E27FC236}">
                <a16:creationId xmlns:a16="http://schemas.microsoft.com/office/drawing/2014/main" id="{60D6D5D8-7D2B-4819-9BBF-93BD06F50F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116"/>
          <a:stretch/>
        </p:blipFill>
        <p:spPr>
          <a:xfrm>
            <a:off x="1523492" y="1340768"/>
            <a:ext cx="1872208" cy="2480868"/>
          </a:xfrm>
          <a:prstGeom prst="rect">
            <a:avLst/>
          </a:prstGeom>
        </p:spPr>
      </p:pic>
      <p:pic>
        <p:nvPicPr>
          <p:cNvPr id="15" name="Picture 14" descr="A person smiling for the camera&#10;&#10;Description automatically generated with low confidence">
            <a:extLst>
              <a:ext uri="{FF2B5EF4-FFF2-40B4-BE49-F238E27FC236}">
                <a16:creationId xmlns:a16="http://schemas.microsoft.com/office/drawing/2014/main" id="{1BDB66C3-5AB2-446A-B373-C3D1DF2399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965" t="-1166" r="9419" b="-3524"/>
          <a:stretch/>
        </p:blipFill>
        <p:spPr>
          <a:xfrm>
            <a:off x="5087887" y="1340767"/>
            <a:ext cx="1944217" cy="2573187"/>
          </a:xfrm>
          <a:prstGeom prst="rect">
            <a:avLst/>
          </a:prstGeom>
        </p:spPr>
      </p:pic>
    </p:spTree>
    <p:extLst>
      <p:ext uri="{BB962C8B-B14F-4D97-AF65-F5344CB8AC3E}">
        <p14:creationId xmlns:p14="http://schemas.microsoft.com/office/powerpoint/2010/main" val="222270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414458" y="2313309"/>
            <a:ext cx="6598564" cy="2231380"/>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Gordon Francis</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MD, FRCPC, FAHA</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Vancouver, BC</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591944" y="708601"/>
            <a:ext cx="6027568" cy="2123658"/>
          </a:xfrm>
          <a:prstGeom prst="rect">
            <a:avLst/>
          </a:prstGeom>
        </p:spPr>
        <p:txBody>
          <a:bodyPr wrap="square">
            <a:spAutoFit/>
          </a:bodyPr>
          <a:lstStyle/>
          <a:p>
            <a:pPr algn="ctr" hangingPunct="1"/>
            <a:r>
              <a:rPr lang="en-US" sz="3200" b="1" kern="1200" dirty="0">
                <a:solidFill>
                  <a:srgbClr val="FF0000"/>
                </a:solidFill>
                <a:latin typeface="Arial Nova Cond" panose="020B0506020202020204" pitchFamily="34" charset="0"/>
                <a:ea typeface="+mn-ea"/>
                <a:cs typeface="+mn-cs"/>
              </a:rPr>
              <a:t>Rationale for the recommendation of </a:t>
            </a:r>
            <a:r>
              <a:rPr lang="en-US" sz="3200" b="1" kern="1200" dirty="0" err="1">
                <a:solidFill>
                  <a:srgbClr val="FF0000"/>
                </a:solidFill>
                <a:latin typeface="Arial Nova Cond" panose="020B0506020202020204" pitchFamily="34" charset="0"/>
                <a:ea typeface="+mn-ea"/>
                <a:cs typeface="+mn-cs"/>
              </a:rPr>
              <a:t>Lp</a:t>
            </a:r>
            <a:r>
              <a:rPr lang="en-US" sz="3200" b="1" kern="1200" dirty="0">
                <a:solidFill>
                  <a:srgbClr val="FF0000"/>
                </a:solidFill>
                <a:latin typeface="Arial Nova Cond" panose="020B0506020202020204" pitchFamily="34" charset="0"/>
                <a:ea typeface="+mn-ea"/>
                <a:cs typeface="+mn-cs"/>
              </a:rPr>
              <a:t>(a) screening in cardiovascular risk stratification</a:t>
            </a:r>
          </a:p>
          <a:p>
            <a:pPr algn="ctr" hangingPunct="1"/>
            <a:endParaRPr lang="en-US" sz="3600" b="1" kern="1200" dirty="0">
              <a:solidFill>
                <a:srgbClr val="FF0000"/>
              </a:solidFill>
              <a:highlight>
                <a:srgbClr val="FFFF00"/>
              </a:highlight>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879976" y="4253974"/>
            <a:ext cx="5667528" cy="1895423"/>
          </a:xfrm>
          <a:prstGeom prst="rect">
            <a:avLst/>
          </a:prstGeom>
        </p:spPr>
        <p:txBody>
          <a:bodyPr vert="horz" lIns="91440" tIns="45720" rIns="91440" bIns="45720" rtlCol="0" anchor="t">
            <a:normAutofit/>
          </a:bodyPr>
          <a:lstStyle/>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Professor of Medicine</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Division of Endocrinology and Metabolism</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Michael Smith Health Research BC/Providence Research Health Professional Investigator</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Centre for Heart Lung Innovation</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University of British Columbia</a:t>
            </a:r>
          </a:p>
        </p:txBody>
      </p:sp>
      <p:pic>
        <p:nvPicPr>
          <p:cNvPr id="3" name="Picture 2" descr="A picture containing person, person, wearing, posing&#10;&#10;Description automatically generated">
            <a:extLst>
              <a:ext uri="{FF2B5EF4-FFF2-40B4-BE49-F238E27FC236}">
                <a16:creationId xmlns:a16="http://schemas.microsoft.com/office/drawing/2014/main" id="{F5845ADF-7EBE-4A33-AA6E-213A1CD5F1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496" y="1436703"/>
            <a:ext cx="2655731" cy="3984593"/>
          </a:xfrm>
          <a:prstGeom prst="rect">
            <a:avLst/>
          </a:prstGeom>
        </p:spPr>
      </p:pic>
    </p:spTree>
    <p:extLst>
      <p:ext uri="{BB962C8B-B14F-4D97-AF65-F5344CB8AC3E}">
        <p14:creationId xmlns:p14="http://schemas.microsoft.com/office/powerpoint/2010/main" val="104461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solidFill>
                  <a:srgbClr val="6FAAAF"/>
                </a:solidFill>
                <a:latin typeface="Arial Nova Cond" panose="020B0506020202020204" pitchFamily="34" charset="0"/>
              </a:rPr>
              <a:t>Disclosure of potential conflicts of interest</a:t>
            </a:r>
            <a:endParaRPr lang="en-US" dirty="0">
              <a:solidFill>
                <a:srgbClr val="6FAAAF"/>
              </a:solidFill>
            </a:endParaRPr>
          </a:p>
        </p:txBody>
      </p:sp>
      <p:sp>
        <p:nvSpPr>
          <p:cNvPr id="11" name="Oval 10">
            <a:extLst>
              <a:ext uri="{FF2B5EF4-FFF2-40B4-BE49-F238E27FC236}">
                <a16:creationId xmlns:a16="http://schemas.microsoft.com/office/drawing/2014/main" id="{8E57D277-964E-4C72-B995-08DB7BA9D03D}"/>
              </a:ext>
            </a:extLst>
          </p:cNvPr>
          <p:cNvSpPr/>
          <p:nvPr/>
        </p:nvSpPr>
        <p:spPr>
          <a:xfrm>
            <a:off x="263352" y="1856723"/>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2048739"/>
            <a:ext cx="389325" cy="389325"/>
          </a:xfrm>
          <a:prstGeom prst="rect">
            <a:avLst/>
          </a:prstGeom>
        </p:spPr>
      </p:pic>
      <p:sp>
        <p:nvSpPr>
          <p:cNvPr id="16" name="Rectangle 15">
            <a:extLst>
              <a:ext uri="{FF2B5EF4-FFF2-40B4-BE49-F238E27FC236}">
                <a16:creationId xmlns:a16="http://schemas.microsoft.com/office/drawing/2014/main" id="{9B346935-5493-4B55-8684-2803D313B820}"/>
              </a:ext>
            </a:extLst>
          </p:cNvPr>
          <p:cNvSpPr/>
          <p:nvPr/>
        </p:nvSpPr>
        <p:spPr>
          <a:xfrm>
            <a:off x="1258611" y="1856723"/>
            <a:ext cx="7933733" cy="1785104"/>
          </a:xfrm>
          <a:prstGeom prst="rect">
            <a:avLst/>
          </a:prstGeom>
        </p:spPr>
        <p:txBody>
          <a:bodyPr wrap="square">
            <a:spAutoFit/>
          </a:bodyPr>
          <a:lstStyle/>
          <a:p>
            <a:pPr algn="just"/>
            <a:r>
              <a:rPr lang="en-CA" sz="2000" b="1" dirty="0">
                <a:solidFill>
                  <a:srgbClr val="FF0000"/>
                </a:solidFill>
                <a:latin typeface="Arial Nova Cond" panose="020B0506020202020204" pitchFamily="34" charset="0"/>
              </a:rPr>
              <a:t>Gordon Francis</a:t>
            </a:r>
          </a:p>
          <a:p>
            <a:r>
              <a:rPr lang="en-CA" b="1" dirty="0">
                <a:latin typeface="Arial Nova Cond" panose="020B0506020202020204" pitchFamily="34" charset="0"/>
              </a:rPr>
              <a:t>Consulting Fees/Honoraria: None </a:t>
            </a:r>
          </a:p>
          <a:p>
            <a:r>
              <a:rPr lang="en-CA" b="1" dirty="0">
                <a:latin typeface="Arial Nova Cond" panose="020B0506020202020204" pitchFamily="34" charset="0"/>
              </a:rPr>
              <a:t>Clinical Trial: Novartis (</a:t>
            </a:r>
            <a:r>
              <a:rPr lang="en-CA" b="1" dirty="0" err="1">
                <a:latin typeface="Arial Nova Cond" panose="020B0506020202020204" pitchFamily="34" charset="0"/>
              </a:rPr>
              <a:t>pelacarsen</a:t>
            </a:r>
            <a:r>
              <a:rPr lang="en-CA" b="1" dirty="0">
                <a:latin typeface="Arial Nova Cond" panose="020B0506020202020204" pitchFamily="34" charset="0"/>
              </a:rPr>
              <a:t>)</a:t>
            </a:r>
          </a:p>
          <a:p>
            <a:r>
              <a:rPr lang="en-CA" b="1" dirty="0">
                <a:latin typeface="Arial Nova Cond" panose="020B0506020202020204" pitchFamily="34" charset="0"/>
              </a:rPr>
              <a:t>Grant/Research Support: CIHR, Heart and Stroke Foundation of Canada</a:t>
            </a:r>
            <a:endParaRPr lang="en-CA" dirty="0">
              <a:latin typeface="Arial Nova Cond" panose="020B0506020202020204" pitchFamily="34" charset="0"/>
            </a:endParaRPr>
          </a:p>
          <a:p>
            <a:endParaRPr lang="en-CA" b="1" dirty="0">
              <a:latin typeface="Arial Nova Cond" panose="020B0506020202020204" pitchFamily="34" charset="0"/>
            </a:endParaRPr>
          </a:p>
          <a:p>
            <a:endParaRPr lang="en-CA" dirty="0">
              <a:latin typeface="Arial Nova Cond" panose="020B0506020202020204" pitchFamily="34" charset="0"/>
            </a:endParaRPr>
          </a:p>
        </p:txBody>
      </p:sp>
    </p:spTree>
    <p:extLst>
      <p:ext uri="{BB962C8B-B14F-4D97-AF65-F5344CB8AC3E}">
        <p14:creationId xmlns:p14="http://schemas.microsoft.com/office/powerpoint/2010/main" val="105740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628800"/>
            <a:ext cx="8208912" cy="3888432"/>
          </a:xfrm>
        </p:spPr>
        <p:txBody>
          <a:bodyPr/>
          <a:lstStyle/>
          <a:p>
            <a:pPr marL="342900" marR="0" lvl="0" indent="-342900">
              <a:lnSpc>
                <a:spcPct val="107000"/>
              </a:lnSpc>
              <a:spcBef>
                <a:spcPts val="0"/>
              </a:spcBef>
              <a:spcAft>
                <a:spcPts val="1200"/>
              </a:spcAft>
              <a:buFont typeface="+mj-lt"/>
              <a:buAutoNum type="arabicPeriod"/>
            </a:pPr>
            <a:r>
              <a:rPr lang="en-US" sz="2800" dirty="0">
                <a:effectLst/>
                <a:ea typeface="Calibri" panose="020F0502020204030204" pitchFamily="34" charset="0"/>
                <a:cs typeface="Times New Roman" panose="02020603050405020304" pitchFamily="18" charset="0"/>
              </a:rPr>
              <a:t>Understand lipoprotein(a) and the evidence demonstrating its association with atherosclerotic cardiovascular disease (ASCVD).</a:t>
            </a:r>
          </a:p>
          <a:p>
            <a:pPr marL="342900" marR="0" lvl="0" indent="-342900">
              <a:lnSpc>
                <a:spcPct val="107000"/>
              </a:lnSpc>
              <a:spcBef>
                <a:spcPts val="0"/>
              </a:spcBef>
              <a:spcAft>
                <a:spcPts val="1200"/>
              </a:spcAft>
              <a:buFont typeface="+mj-lt"/>
              <a:buAutoNum type="arabicPeriod"/>
            </a:pPr>
            <a:r>
              <a:rPr lang="en-US" sz="2800" dirty="0">
                <a:effectLst/>
                <a:ea typeface="Calibri" panose="020F0502020204030204" pitchFamily="34" charset="0"/>
                <a:cs typeface="Times New Roman" panose="02020603050405020304" pitchFamily="18" charset="0"/>
              </a:rPr>
              <a:t>Identify the 2021 CCS guideline recommendations for lipoprotein(a) in risk stratifying patients and its application to clinical treatment decisions.</a:t>
            </a:r>
          </a:p>
          <a:p>
            <a:pPr marL="514350" indent="-514350">
              <a:spcAft>
                <a:spcPts val="1200"/>
              </a:spcAft>
              <a:buFont typeface="+mj-lt"/>
              <a:buAutoNum type="arabicPeriod"/>
            </a:pPr>
            <a:endParaRPr lang="en-US" dirty="0"/>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741420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lstStyle/>
          <a:p>
            <a:r>
              <a:rPr lang="en-US" dirty="0"/>
              <a:t>Lipoprotein (a)   Lp(a)</a:t>
            </a:r>
          </a:p>
        </p:txBody>
      </p:sp>
      <p:sp>
        <p:nvSpPr>
          <p:cNvPr id="4" name="Content Placeholder 2">
            <a:extLst>
              <a:ext uri="{FF2B5EF4-FFF2-40B4-BE49-F238E27FC236}">
                <a16:creationId xmlns:a16="http://schemas.microsoft.com/office/drawing/2014/main" id="{FAB79BAF-DA59-4728-A50A-07810F4991D1}"/>
              </a:ext>
            </a:extLst>
          </p:cNvPr>
          <p:cNvSpPr>
            <a:spLocks noGrp="1"/>
          </p:cNvSpPr>
          <p:nvPr>
            <p:ph idx="1"/>
          </p:nvPr>
        </p:nvSpPr>
        <p:spPr>
          <a:xfrm>
            <a:off x="6672064" y="1700808"/>
            <a:ext cx="4811712" cy="2587773"/>
          </a:xfrm>
        </p:spPr>
        <p:txBody>
          <a:bodyPr>
            <a:noAutofit/>
          </a:bodyPr>
          <a:lstStyle/>
          <a:p>
            <a:pPr>
              <a:lnSpc>
                <a:spcPct val="107000"/>
              </a:lnSpc>
              <a:spcBef>
                <a:spcPts val="0"/>
              </a:spcBef>
              <a:spcAft>
                <a:spcPts val="1200"/>
              </a:spcAft>
            </a:pPr>
            <a:r>
              <a:rPr lang="en-US" sz="2000" dirty="0">
                <a:effectLst/>
                <a:ea typeface="Calibri" panose="020F0502020204030204" pitchFamily="34" charset="0"/>
                <a:cs typeface="Times New Roman" panose="02020603050405020304" pitchFamily="18" charset="0"/>
              </a:rPr>
              <a:t>Lp(</a:t>
            </a:r>
            <a:r>
              <a:rPr lang="en-US" sz="2000" dirty="0">
                <a:ea typeface="Calibri" panose="020F0502020204030204" pitchFamily="34" charset="0"/>
                <a:cs typeface="Times New Roman" panose="02020603050405020304" pitchFamily="18" charset="0"/>
              </a:rPr>
              <a:t>a) l</a:t>
            </a:r>
            <a:r>
              <a:rPr lang="en-US" sz="2000" dirty="0">
                <a:effectLst/>
                <a:ea typeface="Calibri" panose="020F0502020204030204" pitchFamily="34" charset="0"/>
                <a:cs typeface="Times New Roman" panose="02020603050405020304" pitchFamily="18" charset="0"/>
              </a:rPr>
              <a:t>evel is &gt;90% heritable; mostly controlled by a single gene locus</a:t>
            </a:r>
          </a:p>
          <a:p>
            <a:pPr>
              <a:lnSpc>
                <a:spcPct val="107000"/>
              </a:lnSpc>
              <a:spcBef>
                <a:spcPts val="0"/>
              </a:spcBef>
              <a:spcAft>
                <a:spcPts val="1200"/>
              </a:spcAft>
            </a:pPr>
            <a:r>
              <a:rPr lang="en-US" sz="2000" dirty="0">
                <a:ea typeface="Calibri" panose="020F0502020204030204" pitchFamily="34" charset="0"/>
                <a:cs typeface="Times New Roman" panose="02020603050405020304" pitchFamily="18" charset="0"/>
              </a:rPr>
              <a:t>Levels &gt;500 mg/L found in </a:t>
            </a:r>
            <a:r>
              <a:rPr lang="en-US" sz="2000" dirty="0"/>
              <a:t>≥ 20% of the population</a:t>
            </a:r>
            <a:endParaRPr lang="en-US" sz="2000" dirty="0">
              <a:effectLst/>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000" dirty="0">
                <a:ea typeface="Calibri" panose="020F0502020204030204" pitchFamily="34" charset="0"/>
                <a:cs typeface="Times New Roman" panose="02020603050405020304" pitchFamily="18" charset="0"/>
              </a:rPr>
              <a:t>Level not influenced by age, sex, lifestyle factors; not lowered by statins/ezetimibe</a:t>
            </a:r>
          </a:p>
          <a:p>
            <a:pPr>
              <a:lnSpc>
                <a:spcPct val="107000"/>
              </a:lnSpc>
              <a:spcBef>
                <a:spcPts val="0"/>
              </a:spcBef>
              <a:spcAft>
                <a:spcPts val="1200"/>
              </a:spcAft>
            </a:pPr>
            <a:r>
              <a:rPr lang="en-US" sz="2000" dirty="0">
                <a:effectLst/>
                <a:ea typeface="Calibri" panose="020F0502020204030204" pitchFamily="34" charset="0"/>
                <a:cs typeface="Times New Roman" panose="02020603050405020304" pitchFamily="18" charset="0"/>
              </a:rPr>
              <a:t>Levels stable throughout life; repeat measurements are not required</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2292" t="19551" r="4585" b="27991"/>
          <a:stretch>
            <a:fillRect/>
          </a:stretch>
        </p:blipFill>
        <p:spPr bwMode="auto">
          <a:xfrm>
            <a:off x="1199456" y="1698516"/>
            <a:ext cx="4811712"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65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8774-F588-4AD6-8E74-27CC88EF8557}"/>
              </a:ext>
            </a:extLst>
          </p:cNvPr>
          <p:cNvSpPr>
            <a:spLocks noGrp="1"/>
          </p:cNvSpPr>
          <p:nvPr>
            <p:ph type="title"/>
          </p:nvPr>
        </p:nvSpPr>
        <p:spPr/>
        <p:txBody>
          <a:bodyPr>
            <a:normAutofit fontScale="90000"/>
          </a:bodyPr>
          <a:lstStyle/>
          <a:p>
            <a:r>
              <a:rPr lang="en-US" dirty="0"/>
              <a:t>Independent association of elevated Lp(a) and risk for myocardial infarction </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146" y="1891943"/>
            <a:ext cx="7988473" cy="2232248"/>
          </a:xfrm>
        </p:spPr>
      </p:pic>
      <p:sp>
        <p:nvSpPr>
          <p:cNvPr id="5" name="TextBox 4"/>
          <p:cNvSpPr txBox="1"/>
          <p:nvPr/>
        </p:nvSpPr>
        <p:spPr>
          <a:xfrm>
            <a:off x="3431704" y="5507940"/>
            <a:ext cx="4397358" cy="369332"/>
          </a:xfrm>
          <a:prstGeom prst="rect">
            <a:avLst/>
          </a:prstGeom>
          <a:noFill/>
        </p:spPr>
        <p:txBody>
          <a:bodyPr wrap="none" rtlCol="0">
            <a:spAutoFit/>
          </a:bodyPr>
          <a:lstStyle/>
          <a:p>
            <a:r>
              <a:rPr lang="en-US" dirty="0"/>
              <a:t>Kastrup PR </a:t>
            </a:r>
            <a:r>
              <a:rPr lang="en-US" i="1" dirty="0"/>
              <a:t>et al., JAMA. </a:t>
            </a:r>
            <a:r>
              <a:rPr lang="en-US" dirty="0"/>
              <a:t>2009;301:2331-2339</a:t>
            </a:r>
          </a:p>
        </p:txBody>
      </p:sp>
      <p:sp>
        <p:nvSpPr>
          <p:cNvPr id="7" name="TextBox 6"/>
          <p:cNvSpPr txBox="1"/>
          <p:nvPr/>
        </p:nvSpPr>
        <p:spPr>
          <a:xfrm>
            <a:off x="706782" y="4646356"/>
            <a:ext cx="10046340" cy="646331"/>
          </a:xfrm>
          <a:prstGeom prst="rect">
            <a:avLst/>
          </a:prstGeom>
          <a:noFill/>
        </p:spPr>
        <p:txBody>
          <a:bodyPr wrap="none" rtlCol="0">
            <a:spAutoFit/>
          </a:bodyPr>
          <a:lstStyle/>
          <a:p>
            <a:r>
              <a:rPr lang="en-US" b="1" dirty="0">
                <a:latin typeface="Arial Nova Cond" panose="020B0506020202020204" pitchFamily="34" charset="0"/>
              </a:rPr>
              <a:t>Mendelian randomization clearly shows gene variants of Lp(a) that regulate Lp(a) level are robustly and </a:t>
            </a:r>
          </a:p>
          <a:p>
            <a:r>
              <a:rPr lang="en-US" b="1" dirty="0">
                <a:latin typeface="Arial Nova Cond" panose="020B0506020202020204" pitchFamily="34" charset="0"/>
              </a:rPr>
              <a:t>positively associated with CHD risk, strongly suggesting a causal association of Lp(a) and CVD</a:t>
            </a:r>
          </a:p>
        </p:txBody>
      </p:sp>
    </p:spTree>
    <p:extLst>
      <p:ext uri="{BB962C8B-B14F-4D97-AF65-F5344CB8AC3E}">
        <p14:creationId xmlns:p14="http://schemas.microsoft.com/office/powerpoint/2010/main" val="978604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6B82-FB9B-4408-9EC6-B22FB59C2C65}"/>
              </a:ext>
            </a:extLst>
          </p:cNvPr>
          <p:cNvSpPr>
            <a:spLocks noGrp="1"/>
          </p:cNvSpPr>
          <p:nvPr>
            <p:ph type="title"/>
          </p:nvPr>
        </p:nvSpPr>
        <p:spPr/>
        <p:txBody>
          <a:bodyPr>
            <a:normAutofit fontScale="90000"/>
          </a:bodyPr>
          <a:lstStyle/>
          <a:p>
            <a:r>
              <a:rPr lang="en-US" dirty="0"/>
              <a:t>Lp(a) level and atherosclerotic cardiovascular disease risk</a:t>
            </a:r>
          </a:p>
        </p:txBody>
      </p:sp>
      <p:sp>
        <p:nvSpPr>
          <p:cNvPr id="3" name="Content Placeholder 2">
            <a:extLst>
              <a:ext uri="{FF2B5EF4-FFF2-40B4-BE49-F238E27FC236}">
                <a16:creationId xmlns:a16="http://schemas.microsoft.com/office/drawing/2014/main" id="{3062BB34-A975-4C3B-B6F1-5030C22ADCB6}"/>
              </a:ext>
            </a:extLst>
          </p:cNvPr>
          <p:cNvSpPr>
            <a:spLocks noGrp="1"/>
          </p:cNvSpPr>
          <p:nvPr>
            <p:ph idx="1"/>
          </p:nvPr>
        </p:nvSpPr>
        <p:spPr>
          <a:xfrm>
            <a:off x="767408" y="1628800"/>
            <a:ext cx="10297144" cy="4176464"/>
          </a:xfrm>
        </p:spPr>
        <p:txBody>
          <a:bodyPr>
            <a:normAutofit/>
          </a:bodyPr>
          <a:lstStyle/>
          <a:p>
            <a:pPr>
              <a:lnSpc>
                <a:spcPct val="107000"/>
              </a:lnSpc>
              <a:spcBef>
                <a:spcPts val="0"/>
              </a:spcBef>
              <a:spcAft>
                <a:spcPts val="1200"/>
              </a:spcAft>
            </a:pPr>
            <a:r>
              <a:rPr lang="en-US" sz="2000" dirty="0">
                <a:effectLst/>
                <a:ea typeface="Calibri" panose="020F0502020204030204" pitchFamily="34" charset="0"/>
                <a:cs typeface="Times New Roman" panose="02020603050405020304" pitchFamily="18" charset="0"/>
              </a:rPr>
              <a:t>INTERHEART Study of risk factors for first MI: Lp(a) &gt; 50 mg/dL (&gt;500 mg/L) associated with 1.5-fold increased risk of MI, independent of other CVD risk factors including DM, smoking, high blood pressure</a:t>
            </a:r>
          </a:p>
          <a:p>
            <a:pPr>
              <a:lnSpc>
                <a:spcPct val="107000"/>
              </a:lnSpc>
              <a:spcBef>
                <a:spcPts val="0"/>
              </a:spcBef>
              <a:spcAft>
                <a:spcPts val="1200"/>
              </a:spcAft>
            </a:pPr>
            <a:r>
              <a:rPr lang="en-US" sz="2000" dirty="0">
                <a:ea typeface="Calibri" panose="020F0502020204030204" pitchFamily="34" charset="0"/>
                <a:cs typeface="Times New Roman" panose="02020603050405020304" pitchFamily="18" charset="0"/>
              </a:rPr>
              <a:t>Copenhagen Heart Study: Lp(a) between 30-76 mg/dL (300-760 mg/L) had 1.7-fold higher and with level &gt; 117 mg/dL (1170 mg/L) 2.7-fold higher hazard ratio for myocardial infarction</a:t>
            </a:r>
          </a:p>
          <a:p>
            <a:pPr>
              <a:lnSpc>
                <a:spcPct val="107000"/>
              </a:lnSpc>
              <a:spcBef>
                <a:spcPts val="0"/>
              </a:spcBef>
              <a:spcAft>
                <a:spcPts val="1200"/>
              </a:spcAft>
            </a:pPr>
            <a:r>
              <a:rPr lang="en-US" sz="2000" dirty="0">
                <a:effectLst/>
                <a:ea typeface="Calibri" panose="020F0502020204030204" pitchFamily="34" charset="0"/>
                <a:cs typeface="Times New Roman" panose="02020603050405020304" pitchFamily="18" charset="0"/>
              </a:rPr>
              <a:t>Higher Lp(a) carries even higher burden of CVD risk in South Asian and Latin American individuals</a:t>
            </a:r>
          </a:p>
          <a:p>
            <a:pPr>
              <a:lnSpc>
                <a:spcPct val="107000"/>
              </a:lnSpc>
              <a:spcBef>
                <a:spcPts val="0"/>
              </a:spcBef>
              <a:spcAft>
                <a:spcPts val="1200"/>
              </a:spcAft>
            </a:pPr>
            <a:r>
              <a:rPr lang="en-US" sz="2000" dirty="0">
                <a:ea typeface="Calibri" panose="020F0502020204030204" pitchFamily="34" charset="0"/>
                <a:cs typeface="Times New Roman" panose="02020603050405020304" pitchFamily="18" charset="0"/>
              </a:rPr>
              <a:t>With very high levels (&gt;1000 mg/L) CVD event rate is similar to individuals with heterozygous FH, a condition for which family screening is recommended</a:t>
            </a:r>
            <a:r>
              <a:rPr lang="en-US" sz="20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3942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lstStyle/>
          <a:p>
            <a:r>
              <a:rPr lang="en-US" dirty="0"/>
              <a:t>Guidelines Recommendation</a:t>
            </a:r>
          </a:p>
        </p:txBody>
      </p:sp>
      <p:pic>
        <p:nvPicPr>
          <p:cNvPr id="2" name="Picture 1"/>
          <p:cNvPicPr>
            <a:picLocks noChangeAspect="1"/>
          </p:cNvPicPr>
          <p:nvPr/>
        </p:nvPicPr>
        <p:blipFill>
          <a:blip r:embed="rId3"/>
          <a:stretch>
            <a:fillRect/>
          </a:stretch>
        </p:blipFill>
        <p:spPr>
          <a:xfrm>
            <a:off x="2495600" y="1340768"/>
            <a:ext cx="6552728" cy="3528842"/>
          </a:xfrm>
          <a:prstGeom prst="rect">
            <a:avLst/>
          </a:prstGeom>
        </p:spPr>
      </p:pic>
      <p:sp>
        <p:nvSpPr>
          <p:cNvPr id="5" name="TextBox 4"/>
          <p:cNvSpPr txBox="1"/>
          <p:nvPr/>
        </p:nvSpPr>
        <p:spPr>
          <a:xfrm>
            <a:off x="3071664" y="5301208"/>
            <a:ext cx="4894289" cy="369332"/>
          </a:xfrm>
          <a:prstGeom prst="rect">
            <a:avLst/>
          </a:prstGeom>
          <a:noFill/>
        </p:spPr>
        <p:txBody>
          <a:bodyPr wrap="none" rtlCol="0">
            <a:spAutoFit/>
          </a:bodyPr>
          <a:lstStyle/>
          <a:p>
            <a:r>
              <a:rPr lang="en-US" dirty="0"/>
              <a:t>Pearson GJ </a:t>
            </a:r>
            <a:r>
              <a:rPr lang="en-US" i="1" dirty="0"/>
              <a:t>et al</a:t>
            </a:r>
            <a:r>
              <a:rPr lang="en-US" dirty="0"/>
              <a:t>., </a:t>
            </a:r>
            <a:r>
              <a:rPr lang="en-US" i="1" dirty="0"/>
              <a:t>Can J Cardiol </a:t>
            </a:r>
            <a:r>
              <a:rPr lang="en-US" dirty="0"/>
              <a:t>2021;37:1129-1150</a:t>
            </a:r>
          </a:p>
        </p:txBody>
      </p:sp>
    </p:spTree>
    <p:extLst>
      <p:ext uri="{BB962C8B-B14F-4D97-AF65-F5344CB8AC3E}">
        <p14:creationId xmlns:p14="http://schemas.microsoft.com/office/powerpoint/2010/main" val="373568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34442-6BFF-485E-85A6-21CFD8EAA87A}"/>
              </a:ext>
            </a:extLst>
          </p:cNvPr>
          <p:cNvSpPr/>
          <p:nvPr/>
        </p:nvSpPr>
        <p:spPr>
          <a:xfrm>
            <a:off x="705059" y="1035824"/>
            <a:ext cx="10781880" cy="1025024"/>
          </a:xfrm>
          <a:prstGeom prst="rect">
            <a:avLst/>
          </a:prstGeom>
        </p:spPr>
        <p:txBody>
          <a:bodyPr wrap="square" lIns="91440" tIns="45720" rIns="91440" bIns="45720" anchor="t">
            <a:spAutoFit/>
          </a:bodyPr>
          <a:lstStyle/>
          <a:p>
            <a:pPr algn="ctr">
              <a:lnSpc>
                <a:spcPct val="120000"/>
              </a:lnSpc>
            </a:pPr>
            <a:r>
              <a:rPr lang="en-US" sz="2000" b="1" dirty="0">
                <a:latin typeface="Arial Nova Cond"/>
              </a:rPr>
              <a:t>© Canadian Cardiovascular Society. 2021. All rights reserved. </a:t>
            </a:r>
          </a:p>
          <a:p>
            <a:pPr algn="ctr">
              <a:lnSpc>
                <a:spcPct val="120000"/>
              </a:lnSpc>
            </a:pPr>
            <a:r>
              <a:rPr lang="en-US" sz="1600" dirty="0">
                <a:latin typeface="Arial Nova Cond"/>
              </a:rPr>
              <a:t>Distribution, transmission or republication is strictly prohibited without the prior written permission of the Canadian Cardiovascular Society.</a:t>
            </a:r>
          </a:p>
        </p:txBody>
      </p:sp>
      <p:sp>
        <p:nvSpPr>
          <p:cNvPr id="9" name="Rectangle 8">
            <a:extLst>
              <a:ext uri="{FF2B5EF4-FFF2-40B4-BE49-F238E27FC236}">
                <a16:creationId xmlns:a16="http://schemas.microsoft.com/office/drawing/2014/main" id="{7DAD040C-616D-4D67-9057-72A56367731A}"/>
              </a:ext>
            </a:extLst>
          </p:cNvPr>
          <p:cNvSpPr/>
          <p:nvPr/>
        </p:nvSpPr>
        <p:spPr>
          <a:xfrm>
            <a:off x="0" y="6364684"/>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Content Placeholder 6">
            <a:extLst>
              <a:ext uri="{FF2B5EF4-FFF2-40B4-BE49-F238E27FC236}">
                <a16:creationId xmlns:a16="http://schemas.microsoft.com/office/drawing/2014/main" id="{F3F32212-C129-4EF2-9210-F53720CBEE45}"/>
              </a:ext>
            </a:extLst>
          </p:cNvPr>
          <p:cNvSpPr txBox="1">
            <a:spLocks/>
          </p:cNvSpPr>
          <p:nvPr/>
        </p:nvSpPr>
        <p:spPr bwMode="auto">
          <a:xfrm>
            <a:off x="838201" y="2850397"/>
            <a:ext cx="10515599" cy="26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0">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eaLnBrk="1" hangingPunct="1">
              <a:spcBef>
                <a:spcPts val="1800"/>
              </a:spcBef>
            </a:pPr>
            <a:r>
              <a:rPr lang="en-US" altLang="en-US" sz="1600" kern="0" dirty="0">
                <a:latin typeface="Arial Nova Cond" panose="020B0506020202020204" pitchFamily="34" charset="0"/>
              </a:rPr>
              <a:t>For medical institution internal education or training (i.e. grand rounds, medical college/classroom education, etc.), kindly consider and implement the following:</a:t>
            </a:r>
          </a:p>
          <a:p>
            <a:pPr lvl="1" eaLnBrk="1" hangingPunct="1"/>
            <a:r>
              <a:rPr lang="en-US" altLang="en-US" sz="1200" kern="0" dirty="0">
                <a:latin typeface="Arial Nova Cond" panose="020B0506020202020204" pitchFamily="34" charset="0"/>
              </a:rPr>
              <a:t>Include the citation for the Canadian Journal of Cardiology</a:t>
            </a:r>
          </a:p>
          <a:p>
            <a:pPr lvl="1" eaLnBrk="1" hangingPunct="1"/>
            <a:r>
              <a:rPr lang="en-US" altLang="en-US" sz="1200" kern="0" dirty="0">
                <a:latin typeface="Arial Nova Cond" panose="020B0506020202020204" pitchFamily="34" charset="0"/>
              </a:rPr>
              <a:t>Add ‘Reproduced with permission from the Canadian Cardiovascular Society. [insert year].’</a:t>
            </a:r>
          </a:p>
          <a:p>
            <a:pPr lvl="1" eaLnBrk="1" hangingPunct="1"/>
            <a:r>
              <a:rPr lang="en-US" altLang="en-US" sz="1200" kern="0" dirty="0">
                <a:latin typeface="Arial Nova Cond" panose="020B0506020202020204" pitchFamily="34" charset="0"/>
              </a:rPr>
              <a:t>Avoid use of CCS logos or trademarks on slides, tools or publications that are not the property of the CCS</a:t>
            </a:r>
          </a:p>
          <a:p>
            <a:pPr lvl="1" eaLnBrk="1" hangingPunct="1"/>
            <a:r>
              <a:rPr lang="en-US" altLang="en-US" sz="1200" kern="0" dirty="0">
                <a:latin typeface="Arial Nova Cond" panose="020B0506020202020204" pitchFamily="34" charset="0"/>
              </a:rPr>
              <a:t>Do not modify the slide content and, the layout and CCS branding on the Guideline-related slides</a:t>
            </a:r>
          </a:p>
          <a:p>
            <a:pPr lvl="1" eaLnBrk="1" hangingPunct="1"/>
            <a:r>
              <a:rPr lang="en-US" altLang="en-US" sz="1200" kern="0" dirty="0">
                <a:latin typeface="Arial Nova Cond" panose="020B0506020202020204" pitchFamily="34" charset="0"/>
              </a:rPr>
              <a:t>Guideline recommendations must be reproduced exactly as published </a:t>
            </a:r>
          </a:p>
          <a:p>
            <a:pPr eaLnBrk="1" hangingPunct="1">
              <a:spcBef>
                <a:spcPts val="1800"/>
              </a:spcBef>
            </a:pPr>
            <a:r>
              <a:rPr lang="en-US" altLang="en-US" sz="1600" kern="0" dirty="0">
                <a:latin typeface="Arial Nova Cond" panose="020B0506020202020204" pitchFamily="34" charset="0"/>
              </a:rPr>
              <a:t>For an industry supported or involved program, permissions are required:</a:t>
            </a:r>
          </a:p>
          <a:p>
            <a:pPr lvl="1" eaLnBrk="1" hangingPunct="1"/>
            <a:r>
              <a:rPr lang="en-US" altLang="en-US" sz="1200" kern="0" dirty="0">
                <a:latin typeface="Arial Nova Cond" panose="020B0506020202020204" pitchFamily="34" charset="0"/>
              </a:rPr>
              <a:t>If content is published in the Canadian Journal of Cardiology, permissions must be sought through our publisher Elsevier (www.onlinecjc.com)</a:t>
            </a:r>
          </a:p>
          <a:p>
            <a:pPr lvl="1" eaLnBrk="1" hangingPunct="1"/>
            <a:r>
              <a:rPr lang="en-US" altLang="en-US" sz="1200" kern="0" dirty="0">
                <a:latin typeface="Arial Nova Cond" panose="020B0506020202020204" pitchFamily="34" charset="0"/>
              </a:rPr>
              <a:t>If content is property of the CCS, contact </a:t>
            </a:r>
            <a:r>
              <a:rPr lang="en-US" altLang="en-US" sz="1200" kern="0" dirty="0">
                <a:latin typeface="Arial Nova Cond" panose="020B0506020202020204" pitchFamily="34" charset="0"/>
                <a:hlinkClick r:id="rId3"/>
              </a:rPr>
              <a:t>guidelines@ccs.ca</a:t>
            </a:r>
            <a:r>
              <a:rPr lang="en-US" altLang="en-US" sz="1200" kern="0" dirty="0">
                <a:latin typeface="Arial Nova Cond" panose="020B0506020202020204" pitchFamily="34" charset="0"/>
              </a:rPr>
              <a:t>   </a:t>
            </a:r>
          </a:p>
        </p:txBody>
      </p:sp>
      <p:sp>
        <p:nvSpPr>
          <p:cNvPr id="11" name="TextBox 10">
            <a:extLst>
              <a:ext uri="{FF2B5EF4-FFF2-40B4-BE49-F238E27FC236}">
                <a16:creationId xmlns:a16="http://schemas.microsoft.com/office/drawing/2014/main" id="{C2E16EE5-5102-4509-8899-0D69AA2B65AF}"/>
              </a:ext>
            </a:extLst>
          </p:cNvPr>
          <p:cNvSpPr txBox="1"/>
          <p:nvPr/>
        </p:nvSpPr>
        <p:spPr>
          <a:xfrm>
            <a:off x="7957864" y="6381963"/>
            <a:ext cx="4114800" cy="276999"/>
          </a:xfrm>
          <a:prstGeom prst="rect">
            <a:avLst/>
          </a:prstGeom>
          <a:noFill/>
        </p:spPr>
        <p:txBody>
          <a:bodyPr wrap="square" rtlCol="0">
            <a:spAutoFit/>
          </a:bodyPr>
          <a:lstStyle/>
          <a:p>
            <a:pPr algn="r"/>
            <a:r>
              <a:rPr lang="en-US" sz="1200" b="1" dirty="0">
                <a:effectLst>
                  <a:glow rad="101600">
                    <a:schemeClr val="bg1">
                      <a:alpha val="60000"/>
                    </a:schemeClr>
                  </a:glow>
                </a:effectLst>
                <a:latin typeface="Arial Nova Cond" panose="020B0506020202020204" pitchFamily="34" charset="0"/>
              </a:rPr>
              <a:t>© Canadian Cardiovascular Society. 2021. All rights reserved. </a:t>
            </a:r>
          </a:p>
        </p:txBody>
      </p:sp>
      <p:sp>
        <p:nvSpPr>
          <p:cNvPr id="8" name="TextBox 7">
            <a:extLst>
              <a:ext uri="{FF2B5EF4-FFF2-40B4-BE49-F238E27FC236}">
                <a16:creationId xmlns:a16="http://schemas.microsoft.com/office/drawing/2014/main" id="{0D7B6D6F-3CD1-469E-9634-65A041C6E36F}"/>
              </a:ext>
            </a:extLst>
          </p:cNvPr>
          <p:cNvSpPr txBox="1"/>
          <p:nvPr/>
        </p:nvSpPr>
        <p:spPr>
          <a:xfrm>
            <a:off x="184448" y="6381328"/>
            <a:ext cx="7316216" cy="276999"/>
          </a:xfrm>
          <a:prstGeom prst="rect">
            <a:avLst/>
          </a:prstGeom>
          <a:noFill/>
        </p:spPr>
        <p:txBody>
          <a:bodyPr wrap="square" rtlCol="0">
            <a:spAutoFit/>
          </a:bodyPr>
          <a:lstStyle/>
          <a:p>
            <a:r>
              <a:rPr lang="en-CA" sz="1200" b="1" dirty="0">
                <a:effectLst>
                  <a:glow rad="101600">
                    <a:schemeClr val="bg1">
                      <a:alpha val="60000"/>
                    </a:schemeClr>
                  </a:glow>
                </a:effectLst>
                <a:latin typeface="Arial Nova Cond" panose="020B0506020202020204" pitchFamily="34" charset="0"/>
              </a:rPr>
              <a:t>Pearson, Thanassoulis, et.al., </a:t>
            </a:r>
            <a:r>
              <a:rPr lang="en-CA" sz="1200" b="1" i="1" dirty="0">
                <a:effectLst>
                  <a:glow rad="101600">
                    <a:schemeClr val="bg1">
                      <a:alpha val="60000"/>
                    </a:schemeClr>
                  </a:glow>
                </a:effectLst>
                <a:latin typeface="Arial Nova Cond" panose="020B0506020202020204" pitchFamily="34" charset="0"/>
              </a:rPr>
              <a:t>Canadian Journal of Cardiology</a:t>
            </a:r>
            <a:r>
              <a:rPr lang="en-CA" sz="1200" b="1" dirty="0">
                <a:effectLst>
                  <a:glow rad="101600">
                    <a:schemeClr val="bg1">
                      <a:alpha val="60000"/>
                    </a:schemeClr>
                  </a:glow>
                </a:effectLst>
                <a:latin typeface="Arial Nova Cond" panose="020B0506020202020204" pitchFamily="34" charset="0"/>
              </a:rPr>
              <a:t>: https://doi.org/10.1016/j.cjca.2021.03.016</a:t>
            </a:r>
          </a:p>
        </p:txBody>
      </p:sp>
    </p:spTree>
    <p:extLst>
      <p:ext uri="{BB962C8B-B14F-4D97-AF65-F5344CB8AC3E}">
        <p14:creationId xmlns:p14="http://schemas.microsoft.com/office/powerpoint/2010/main" val="117615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lstStyle/>
          <a:p>
            <a:r>
              <a:rPr lang="en-US" dirty="0"/>
              <a:t>Recommended response to finding elevated Lp(a)</a:t>
            </a:r>
          </a:p>
        </p:txBody>
      </p:sp>
      <p:sp>
        <p:nvSpPr>
          <p:cNvPr id="4" name="Content Placeholder 2">
            <a:extLst>
              <a:ext uri="{FF2B5EF4-FFF2-40B4-BE49-F238E27FC236}">
                <a16:creationId xmlns:a16="http://schemas.microsoft.com/office/drawing/2014/main" id="{62D6454E-BA8B-47CA-B0DB-5546DA6ADDCA}"/>
              </a:ext>
            </a:extLst>
          </p:cNvPr>
          <p:cNvSpPr>
            <a:spLocks noGrp="1"/>
          </p:cNvSpPr>
          <p:nvPr>
            <p:ph idx="1"/>
          </p:nvPr>
        </p:nvSpPr>
        <p:spPr>
          <a:xfrm>
            <a:off x="695400" y="1340768"/>
            <a:ext cx="9649072" cy="2875805"/>
          </a:xfrm>
        </p:spPr>
        <p:txBody>
          <a:bodyPr>
            <a:noAutofit/>
          </a:bodyPr>
          <a:lstStyle/>
          <a:p>
            <a:pPr>
              <a:lnSpc>
                <a:spcPct val="107000"/>
              </a:lnSpc>
              <a:spcBef>
                <a:spcPts val="0"/>
              </a:spcBef>
              <a:spcAft>
                <a:spcPts val="1200"/>
              </a:spcAft>
            </a:pPr>
            <a:r>
              <a:rPr lang="en-US" sz="2000" b="1" dirty="0">
                <a:effectLst/>
                <a:ea typeface="Calibri" panose="020F0502020204030204" pitchFamily="34" charset="0"/>
                <a:cs typeface="Times New Roman" panose="02020603050405020304" pitchFamily="18" charset="0"/>
              </a:rPr>
              <a:t>Primary prevention: </a:t>
            </a:r>
            <a:r>
              <a:rPr lang="en-US" sz="2000" dirty="0">
                <a:effectLst/>
                <a:ea typeface="Calibri" panose="020F0502020204030204" pitchFamily="34" charset="0"/>
                <a:cs typeface="Times New Roman" panose="02020603050405020304" pitchFamily="18" charset="0"/>
              </a:rPr>
              <a:t>Careful review of all major CAD risk factors (smoking, diabetes, hypertension, psychosocial stress, abdominal obesity, family history of premature CAD or stroke/TIA); consider additional risk stratification including vascular imaging (carotid ultrasound, coronary calcium score, coronary CT angiogram); consider earlier introduction of long-term statin therapy, pending evidence for benefit of Lp(a)-lowering treatment, which is currently under investigation.</a:t>
            </a:r>
          </a:p>
          <a:p>
            <a:pPr>
              <a:lnSpc>
                <a:spcPct val="107000"/>
              </a:lnSpc>
              <a:spcBef>
                <a:spcPts val="0"/>
              </a:spcBef>
              <a:spcAft>
                <a:spcPts val="1200"/>
              </a:spcAft>
            </a:pPr>
            <a:r>
              <a:rPr lang="en-US" sz="2000" b="1" dirty="0">
                <a:ea typeface="Calibri" panose="020F0502020204030204" pitchFamily="34" charset="0"/>
                <a:cs typeface="Times New Roman" panose="02020603050405020304" pitchFamily="18" charset="0"/>
              </a:rPr>
              <a:t>Secondary prevention: </a:t>
            </a:r>
            <a:r>
              <a:rPr lang="en-US" sz="2000" dirty="0">
                <a:ea typeface="Calibri" panose="020F0502020204030204" pitchFamily="34" charset="0"/>
                <a:cs typeface="Times New Roman" panose="02020603050405020304" pitchFamily="18" charset="0"/>
              </a:rPr>
              <a:t>Elevated Lp(a) is a very strong predictor of recurrent CVD events and suggests need for further intensification of lipid-lowering therapy. If patient qualifies otherwise for PCSK9 inhibitor, evidence suggests use of these agents lowers recurrent CVD events independent of their LDL-lowering effect. </a:t>
            </a:r>
          </a:p>
          <a:p>
            <a:pPr>
              <a:lnSpc>
                <a:spcPct val="107000"/>
              </a:lnSpc>
              <a:spcBef>
                <a:spcPts val="0"/>
              </a:spcBef>
              <a:spcAft>
                <a:spcPts val="1200"/>
              </a:spcAft>
            </a:pPr>
            <a:r>
              <a:rPr lang="en-US" sz="2000" dirty="0">
                <a:effectLst/>
                <a:ea typeface="Calibri" panose="020F0502020204030204" pitchFamily="34" charset="0"/>
                <a:cs typeface="Times New Roman" panose="02020603050405020304" pitchFamily="18" charset="0"/>
              </a:rPr>
              <a:t>In both primary and secondary prevention, when the clinical implications of elevated Lp(a) are uncertain, consultation with a lipid specialist may be considered. </a:t>
            </a:r>
          </a:p>
        </p:txBody>
      </p:sp>
    </p:spTree>
    <p:extLst>
      <p:ext uri="{BB962C8B-B14F-4D97-AF65-F5344CB8AC3E}">
        <p14:creationId xmlns:p14="http://schemas.microsoft.com/office/powerpoint/2010/main" val="894119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303912" y="2781796"/>
            <a:ext cx="6598564" cy="2231380"/>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Ruth McPherson</a:t>
            </a:r>
          </a:p>
          <a:p>
            <a:pPr algn="ctr" hangingPunct="1">
              <a:spcAft>
                <a:spcPts val="600"/>
              </a:spcAft>
            </a:pPr>
            <a:r>
              <a:rPr lang="en-CA" sz="2400" b="1" kern="1200" dirty="0">
                <a:solidFill>
                  <a:schemeClr val="tx1"/>
                </a:solidFill>
                <a:latin typeface="Arial Nova Cond" panose="020B0506020202020204" pitchFamily="34" charset="0"/>
                <a:ea typeface="Calibri" panose="020F0502020204030204" pitchFamily="34" charset="0"/>
                <a:cs typeface="Calibri" panose="020F0502020204030204" pitchFamily="34" charset="0"/>
              </a:rPr>
              <a:t> MD, PhD, FRCPC, FACP, FRCS</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Ottawa, ON</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03963" y="1492730"/>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How to Order </a:t>
            </a:r>
            <a:r>
              <a:rPr lang="en-US" sz="3600" b="1" kern="1200" dirty="0" err="1">
                <a:solidFill>
                  <a:srgbClr val="FF0000"/>
                </a:solidFill>
                <a:latin typeface="Arial Nova Cond" panose="020B0506020202020204" pitchFamily="34" charset="0"/>
                <a:ea typeface="+mn-ea"/>
                <a:cs typeface="+mn-cs"/>
              </a:rPr>
              <a:t>Lp</a:t>
            </a:r>
            <a:r>
              <a:rPr lang="en-US" sz="3600" b="1" kern="1200" dirty="0">
                <a:solidFill>
                  <a:srgbClr val="FF0000"/>
                </a:solidFill>
                <a:latin typeface="Arial Nova Cond" panose="020B0506020202020204" pitchFamily="34" charset="0"/>
                <a:ea typeface="+mn-ea"/>
                <a:cs typeface="+mn-cs"/>
              </a:rPr>
              <a:t>(a)</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6521551" y="4614655"/>
            <a:ext cx="5832648" cy="1949169"/>
          </a:xfrm>
          <a:prstGeom prst="rect">
            <a:avLst/>
          </a:prstGeom>
        </p:spPr>
        <p:txBody>
          <a:bodyPr vert="horz" lIns="91440" tIns="45720" rIns="91440" bIns="45720" rtlCol="0" anchor="t">
            <a:normAutofit/>
          </a:bodyPr>
          <a:lstStyle/>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Director Lipid Clinic, </a:t>
            </a:r>
            <a:r>
              <a:rPr lang="en-US" sz="1600" kern="1200" dirty="0" err="1">
                <a:solidFill>
                  <a:prstClr val="white"/>
                </a:solidFill>
                <a:latin typeface="Arial Nova Cond"/>
                <a:ea typeface="+mn-ea"/>
                <a:cs typeface="+mn-cs"/>
              </a:rPr>
              <a:t>Atherogenomics</a:t>
            </a:r>
            <a:r>
              <a:rPr lang="en-US" sz="1600" kern="1200" dirty="0">
                <a:solidFill>
                  <a:prstClr val="white"/>
                </a:solidFill>
                <a:latin typeface="Arial Nova Cond"/>
                <a:ea typeface="+mn-ea"/>
                <a:cs typeface="+mn-cs"/>
              </a:rPr>
              <a:t> Laboratory &amp; Ruddy Canadian Cardiovascular Genetics Centre</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Professor of Medicine, Division of  Cardiology</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University of Ottawa Heart institute</a:t>
            </a:r>
          </a:p>
        </p:txBody>
      </p:sp>
      <p:sp>
        <p:nvSpPr>
          <p:cNvPr id="6" name="Rectangle 5">
            <a:extLst>
              <a:ext uri="{FF2B5EF4-FFF2-40B4-BE49-F238E27FC236}">
                <a16:creationId xmlns:a16="http://schemas.microsoft.com/office/drawing/2014/main" id="{933E1F27-D690-4EAD-8ABE-53917134832B}"/>
              </a:ext>
            </a:extLst>
          </p:cNvPr>
          <p:cNvSpPr/>
          <p:nvPr/>
        </p:nvSpPr>
        <p:spPr>
          <a:xfrm>
            <a:off x="767408" y="692696"/>
            <a:ext cx="4536504"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miling for the camera&#10;&#10;Description automatically generated with low confidence">
            <a:extLst>
              <a:ext uri="{FF2B5EF4-FFF2-40B4-BE49-F238E27FC236}">
                <a16:creationId xmlns:a16="http://schemas.microsoft.com/office/drawing/2014/main" id="{0863BF11-C033-45C2-8557-42CC3F12D3FE}"/>
              </a:ext>
            </a:extLst>
          </p:cNvPr>
          <p:cNvPicPr>
            <a:picLocks noChangeAspect="1"/>
          </p:cNvPicPr>
          <p:nvPr/>
        </p:nvPicPr>
        <p:blipFill rotWithShape="1">
          <a:blip r:embed="rId3">
            <a:extLst>
              <a:ext uri="{28A0092B-C50C-407E-A947-70E740481C1C}">
                <a14:useLocalDpi xmlns:a14="http://schemas.microsoft.com/office/drawing/2010/main" val="0"/>
              </a:ext>
            </a:extLst>
          </a:blip>
          <a:srcRect l="-522" t="518" r="522" b="-518"/>
          <a:stretch/>
        </p:blipFill>
        <p:spPr>
          <a:xfrm>
            <a:off x="1237120" y="1469895"/>
            <a:ext cx="3630841" cy="3342146"/>
          </a:xfrm>
          <a:prstGeom prst="rect">
            <a:avLst/>
          </a:prstGeom>
        </p:spPr>
      </p:pic>
    </p:spTree>
    <p:extLst>
      <p:ext uri="{BB962C8B-B14F-4D97-AF65-F5344CB8AC3E}">
        <p14:creationId xmlns:p14="http://schemas.microsoft.com/office/powerpoint/2010/main" val="758748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solidFill>
                  <a:srgbClr val="6FAAAF"/>
                </a:solidFill>
                <a:latin typeface="Arial Nova Cond" panose="020B0506020202020204" pitchFamily="34" charset="0"/>
              </a:rPr>
              <a:t>Disclosure of potential conflicts of interest</a:t>
            </a:r>
            <a:endParaRPr lang="en-US" dirty="0">
              <a:solidFill>
                <a:srgbClr val="6FAAAF"/>
              </a:solidFill>
            </a:endParaRPr>
          </a:p>
        </p:txBody>
      </p:sp>
      <p:sp>
        <p:nvSpPr>
          <p:cNvPr id="11" name="Oval 10">
            <a:extLst>
              <a:ext uri="{FF2B5EF4-FFF2-40B4-BE49-F238E27FC236}">
                <a16:creationId xmlns:a16="http://schemas.microsoft.com/office/drawing/2014/main" id="{8E57D277-964E-4C72-B995-08DB7BA9D03D}"/>
              </a:ext>
            </a:extLst>
          </p:cNvPr>
          <p:cNvSpPr/>
          <p:nvPr/>
        </p:nvSpPr>
        <p:spPr>
          <a:xfrm>
            <a:off x="263352" y="1856723"/>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2048739"/>
            <a:ext cx="389325" cy="389325"/>
          </a:xfrm>
          <a:prstGeom prst="rect">
            <a:avLst/>
          </a:prstGeom>
        </p:spPr>
      </p:pic>
      <p:sp>
        <p:nvSpPr>
          <p:cNvPr id="16" name="Rectangle 15">
            <a:extLst>
              <a:ext uri="{FF2B5EF4-FFF2-40B4-BE49-F238E27FC236}">
                <a16:creationId xmlns:a16="http://schemas.microsoft.com/office/drawing/2014/main" id="{9B346935-5493-4B55-8684-2803D313B820}"/>
              </a:ext>
            </a:extLst>
          </p:cNvPr>
          <p:cNvSpPr/>
          <p:nvPr/>
        </p:nvSpPr>
        <p:spPr>
          <a:xfrm>
            <a:off x="1258611" y="1856723"/>
            <a:ext cx="6637589" cy="1785104"/>
          </a:xfrm>
          <a:prstGeom prst="rect">
            <a:avLst/>
          </a:prstGeom>
        </p:spPr>
        <p:txBody>
          <a:bodyPr wrap="square">
            <a:spAutoFit/>
          </a:bodyPr>
          <a:lstStyle/>
          <a:p>
            <a:pPr algn="just"/>
            <a:r>
              <a:rPr lang="en-CA" sz="2000" b="1" dirty="0">
                <a:solidFill>
                  <a:srgbClr val="FF0000"/>
                </a:solidFill>
                <a:latin typeface="Arial Nova Cond" panose="020B0506020202020204" pitchFamily="34" charset="0"/>
              </a:rPr>
              <a:t>Ruth MCPHERSON</a:t>
            </a:r>
          </a:p>
          <a:p>
            <a:r>
              <a:rPr lang="en-CA" b="1" dirty="0">
                <a:latin typeface="Arial Nova Cond" panose="020B0506020202020204" pitchFamily="34" charset="0"/>
              </a:rPr>
              <a:t>Consulting Fees/Honoraria: </a:t>
            </a:r>
            <a:r>
              <a:rPr lang="en-CA" dirty="0">
                <a:latin typeface="Arial Nova Cond" panose="020B0506020202020204" pitchFamily="34" charset="0"/>
              </a:rPr>
              <a:t>Amgen, HLS, Novartis, </a:t>
            </a:r>
            <a:r>
              <a:rPr lang="en-CA" dirty="0" err="1">
                <a:latin typeface="Arial Nova Cond" panose="020B0506020202020204" pitchFamily="34" charset="0"/>
              </a:rPr>
              <a:t>Pendopharm</a:t>
            </a:r>
            <a:endParaRPr lang="en-CA" dirty="0">
              <a:latin typeface="Arial Nova Cond" panose="020B0506020202020204" pitchFamily="34" charset="0"/>
            </a:endParaRPr>
          </a:p>
          <a:p>
            <a:r>
              <a:rPr lang="en-CA" b="1" dirty="0">
                <a:latin typeface="Arial Nova Cond" panose="020B0506020202020204" pitchFamily="34" charset="0"/>
              </a:rPr>
              <a:t>Clinical Trials: </a:t>
            </a:r>
            <a:r>
              <a:rPr lang="en-CA" dirty="0">
                <a:latin typeface="Arial Nova Cond" panose="020B0506020202020204" pitchFamily="34" charset="0"/>
              </a:rPr>
              <a:t>Novartis, Pfizer</a:t>
            </a:r>
          </a:p>
          <a:p>
            <a:r>
              <a:rPr lang="en-CA" b="1" dirty="0">
                <a:latin typeface="Arial Nova Cond" panose="020B0506020202020204" pitchFamily="34" charset="0"/>
              </a:rPr>
              <a:t>Grant/Research Support: </a:t>
            </a:r>
            <a:r>
              <a:rPr lang="en-CA" dirty="0">
                <a:latin typeface="Arial Nova Cond" panose="020B0506020202020204" pitchFamily="34" charset="0"/>
              </a:rPr>
              <a:t>CIHR</a:t>
            </a:r>
          </a:p>
          <a:p>
            <a:endParaRPr lang="en-CA" b="1" dirty="0">
              <a:latin typeface="Arial Nova Cond" panose="020B0506020202020204" pitchFamily="34" charset="0"/>
            </a:endParaRPr>
          </a:p>
          <a:p>
            <a:endParaRPr lang="en-CA" dirty="0">
              <a:latin typeface="Arial Nova Cond" panose="020B0506020202020204" pitchFamily="34" charset="0"/>
            </a:endParaRPr>
          </a:p>
        </p:txBody>
      </p:sp>
    </p:spTree>
    <p:extLst>
      <p:ext uri="{BB962C8B-B14F-4D97-AF65-F5344CB8AC3E}">
        <p14:creationId xmlns:p14="http://schemas.microsoft.com/office/powerpoint/2010/main" val="198023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628800"/>
            <a:ext cx="7848872" cy="3744416"/>
          </a:xfrm>
        </p:spPr>
        <p:txBody>
          <a:bodyPr>
            <a:normAutofit/>
          </a:bodyPr>
          <a:lstStyle/>
          <a:p>
            <a:pPr marL="514350" indent="-514350">
              <a:spcAft>
                <a:spcPts val="1200"/>
              </a:spcAft>
              <a:buFont typeface="+mj-lt"/>
              <a:buAutoNum type="arabicPeriod"/>
            </a:pPr>
            <a:r>
              <a:rPr lang="en-US" sz="2800" dirty="0">
                <a:effectLst/>
                <a:ea typeface="Calibri" panose="020F0502020204030204" pitchFamily="34" charset="0"/>
                <a:cs typeface="Times New Roman" panose="02020603050405020304" pitchFamily="18" charset="0"/>
              </a:rPr>
              <a:t>Recognize how to order lipoprotein(a) for their patients according to the Ontario </a:t>
            </a:r>
            <a:r>
              <a:rPr lang="en-US" sz="2800" dirty="0" err="1">
                <a:effectLst/>
                <a:ea typeface="Calibri" panose="020F0502020204030204" pitchFamily="34" charset="0"/>
                <a:cs typeface="Times New Roman" panose="02020603050405020304" pitchFamily="18" charset="0"/>
              </a:rPr>
              <a:t>MoHLTC</a:t>
            </a:r>
            <a:r>
              <a:rPr lang="en-US" sz="2800" dirty="0">
                <a:effectLst/>
                <a:ea typeface="Calibri" panose="020F0502020204030204" pitchFamily="34" charset="0"/>
                <a:cs typeface="Times New Roman" panose="02020603050405020304" pitchFamily="18" charset="0"/>
              </a:rPr>
              <a:t> Access Pilot program.</a:t>
            </a:r>
          </a:p>
          <a:p>
            <a:pPr marL="514350" indent="-514350">
              <a:spcAft>
                <a:spcPts val="1200"/>
              </a:spcAft>
              <a:buFont typeface="+mj-lt"/>
              <a:buAutoNum type="arabicPeriod"/>
            </a:pPr>
            <a:endParaRPr lang="en-US" dirty="0"/>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424359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a:xfrm>
            <a:off x="767408" y="476672"/>
            <a:ext cx="10801200" cy="975643"/>
          </a:xfrm>
        </p:spPr>
        <p:txBody>
          <a:bodyPr>
            <a:normAutofit fontScale="90000"/>
          </a:bodyPr>
          <a:lstStyle/>
          <a:p>
            <a:r>
              <a:rPr lang="en-US" sz="3600" dirty="0"/>
              <a:t>Ontario </a:t>
            </a:r>
            <a:r>
              <a:rPr lang="en-US" sz="3600" dirty="0" err="1"/>
              <a:t>MoHLTC</a:t>
            </a:r>
            <a:r>
              <a:rPr lang="en-US" sz="3600" dirty="0"/>
              <a:t> pilot project to improve access to a number of medically important tests</a:t>
            </a:r>
            <a:endParaRPr lang="en-US" dirty="0"/>
          </a:p>
        </p:txBody>
      </p:sp>
      <p:sp>
        <p:nvSpPr>
          <p:cNvPr id="4" name="Content Placeholder 2">
            <a:extLst>
              <a:ext uri="{FF2B5EF4-FFF2-40B4-BE49-F238E27FC236}">
                <a16:creationId xmlns:a16="http://schemas.microsoft.com/office/drawing/2014/main" id="{F4DA2ACF-6367-4F7E-8333-90218001E445}"/>
              </a:ext>
            </a:extLst>
          </p:cNvPr>
          <p:cNvSpPr>
            <a:spLocks noGrp="1"/>
          </p:cNvSpPr>
          <p:nvPr>
            <p:ph idx="1"/>
          </p:nvPr>
        </p:nvSpPr>
        <p:spPr>
          <a:xfrm>
            <a:off x="623392" y="2276872"/>
            <a:ext cx="10297144" cy="2875805"/>
          </a:xfrm>
        </p:spPr>
        <p:txBody>
          <a:bodyPr>
            <a:normAutofit lnSpcReduction="10000"/>
          </a:bodyPr>
          <a:lstStyle/>
          <a:p>
            <a:pPr>
              <a:lnSpc>
                <a:spcPct val="107000"/>
              </a:lnSpc>
              <a:spcBef>
                <a:spcPts val="0"/>
              </a:spcBef>
              <a:spcAft>
                <a:spcPts val="1200"/>
              </a:spcAft>
            </a:pPr>
            <a:r>
              <a:rPr lang="en-US" sz="2400" dirty="0">
                <a:effectLst/>
                <a:ea typeface="Calibri" panose="020F0502020204030204" pitchFamily="34" charset="0"/>
                <a:cs typeface="Times New Roman" panose="02020603050405020304" pitchFamily="18" charset="0"/>
              </a:rPr>
              <a:t>The Pilot will run from November 1, 2021, until March 31, 2022, and the data collected from the Pilot will contribute to healthcare system planning efforts.​</a:t>
            </a:r>
          </a:p>
          <a:p>
            <a:pPr>
              <a:lnSpc>
                <a:spcPct val="107000"/>
              </a:lnSpc>
              <a:spcBef>
                <a:spcPts val="0"/>
              </a:spcBef>
              <a:spcAft>
                <a:spcPts val="1200"/>
              </a:spcAft>
            </a:pPr>
            <a:r>
              <a:rPr lang="en-US" sz="2400" dirty="0">
                <a:effectLst/>
                <a:ea typeface="Calibri" panose="020F0502020204030204" pitchFamily="34" charset="0"/>
                <a:cs typeface="Times New Roman" panose="02020603050405020304" pitchFamily="18" charset="0"/>
              </a:rPr>
              <a:t>The ministry will develop and maintain a Questions &amp; Answers (“Q&amp;A”) document to support the implementation of the Pilot. </a:t>
            </a:r>
          </a:p>
          <a:p>
            <a:pPr>
              <a:lnSpc>
                <a:spcPct val="107000"/>
              </a:lnSpc>
              <a:spcBef>
                <a:spcPts val="0"/>
              </a:spcBef>
              <a:spcAft>
                <a:spcPts val="1200"/>
              </a:spcAft>
            </a:pPr>
            <a:r>
              <a:rPr lang="en-US" sz="2400" dirty="0">
                <a:effectLst/>
                <a:ea typeface="Calibri" panose="020F0502020204030204" pitchFamily="34" charset="0"/>
                <a:cs typeface="Times New Roman" panose="02020603050405020304" pitchFamily="18" charset="0"/>
              </a:rPr>
              <a:t>The Q&amp;A document will be updated by ministry staff as needed and shared with community laboratories and implementation partners upon request. ​</a:t>
            </a:r>
          </a:p>
          <a:p>
            <a:pPr>
              <a:lnSpc>
                <a:spcPct val="107000"/>
              </a:lnSpc>
              <a:spcBef>
                <a:spcPts val="0"/>
              </a:spcBef>
              <a:spcAft>
                <a:spcPts val="1200"/>
              </a:spcAft>
            </a:pPr>
            <a:endParaRPr lang="en-US" sz="2400" dirty="0">
              <a:effectLst/>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sz="24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78BA515-1530-42A3-863C-54C106A58FF9}"/>
              </a:ext>
            </a:extLst>
          </p:cNvPr>
          <p:cNvSpPr txBox="1"/>
          <p:nvPr/>
        </p:nvSpPr>
        <p:spPr>
          <a:xfrm>
            <a:off x="767408" y="1659454"/>
            <a:ext cx="10801200" cy="400110"/>
          </a:xfrm>
          <a:prstGeom prst="rect">
            <a:avLst/>
          </a:prstGeom>
          <a:noFill/>
        </p:spPr>
        <p:txBody>
          <a:bodyPr wrap="square">
            <a:spAutoFit/>
          </a:bodyPr>
          <a:lstStyle/>
          <a:p>
            <a:r>
              <a:rPr lang="en-US" sz="2000" b="1" i="1" dirty="0">
                <a:solidFill>
                  <a:srgbClr val="000000"/>
                </a:solidFill>
                <a:effectLst/>
                <a:latin typeface="Calibri" panose="020F0502020204030204" pitchFamily="34" charset="0"/>
              </a:rPr>
              <a:t>NT-</a:t>
            </a:r>
            <a:r>
              <a:rPr lang="en-US" sz="2000" b="1" i="1" dirty="0" err="1">
                <a:solidFill>
                  <a:srgbClr val="000000"/>
                </a:solidFill>
                <a:effectLst/>
                <a:latin typeface="Calibri" panose="020F0502020204030204" pitchFamily="34" charset="0"/>
              </a:rPr>
              <a:t>proBNP</a:t>
            </a:r>
            <a:r>
              <a:rPr lang="en-US" sz="2000" b="1" i="1" dirty="0">
                <a:solidFill>
                  <a:srgbClr val="000000"/>
                </a:solidFill>
                <a:effectLst/>
                <a:latin typeface="Calibri" panose="020F0502020204030204" pitchFamily="34" charset="0"/>
              </a:rPr>
              <a:t>, </a:t>
            </a:r>
            <a:r>
              <a:rPr lang="en-US" sz="2000" b="1" i="1" dirty="0" err="1">
                <a:solidFill>
                  <a:srgbClr val="000000"/>
                </a:solidFill>
                <a:effectLst/>
                <a:latin typeface="Calibri" panose="020F0502020204030204" pitchFamily="34" charset="0"/>
              </a:rPr>
              <a:t>ApoB</a:t>
            </a:r>
            <a:r>
              <a:rPr lang="en-US" sz="2000" b="1" i="1" dirty="0">
                <a:solidFill>
                  <a:srgbClr val="000000"/>
                </a:solidFill>
                <a:effectLst/>
                <a:latin typeface="Calibri" panose="020F0502020204030204" pitchFamily="34" charset="0"/>
              </a:rPr>
              <a:t>, </a:t>
            </a:r>
            <a:r>
              <a:rPr lang="en-US" sz="2000" b="1" i="1" dirty="0" err="1">
                <a:solidFill>
                  <a:srgbClr val="000000"/>
                </a:solidFill>
                <a:effectLst/>
                <a:latin typeface="Calibri" panose="020F0502020204030204" pitchFamily="34" charset="0"/>
              </a:rPr>
              <a:t>Lp</a:t>
            </a:r>
            <a:r>
              <a:rPr lang="en-US" sz="2000" b="1" i="1" dirty="0">
                <a:solidFill>
                  <a:srgbClr val="000000"/>
                </a:solidFill>
                <a:effectLst/>
                <a:latin typeface="Calibri" panose="020F0502020204030204" pitchFamily="34" charset="0"/>
              </a:rPr>
              <a:t>(a) and others</a:t>
            </a:r>
            <a:endParaRPr lang="en-US" sz="2000" b="1" dirty="0"/>
          </a:p>
        </p:txBody>
      </p:sp>
      <p:sp>
        <p:nvSpPr>
          <p:cNvPr id="7" name="TextBox 6">
            <a:extLst>
              <a:ext uri="{FF2B5EF4-FFF2-40B4-BE49-F238E27FC236}">
                <a16:creationId xmlns:a16="http://schemas.microsoft.com/office/drawing/2014/main" id="{4BD20CD9-ADBA-40B5-B362-305593D02CA6}"/>
              </a:ext>
            </a:extLst>
          </p:cNvPr>
          <p:cNvSpPr txBox="1"/>
          <p:nvPr/>
        </p:nvSpPr>
        <p:spPr>
          <a:xfrm>
            <a:off x="191344" y="6453336"/>
            <a:ext cx="6624736" cy="276999"/>
          </a:xfrm>
          <a:prstGeom prst="rect">
            <a:avLst/>
          </a:prstGeom>
          <a:noFill/>
        </p:spPr>
        <p:txBody>
          <a:bodyPr wrap="square">
            <a:spAutoFit/>
          </a:bodyPr>
          <a:lstStyle/>
          <a:p>
            <a:pPr algn="l" rtl="0" fontAlgn="base"/>
            <a:r>
              <a:rPr lang="en-CA" sz="1200" b="0" i="0" u="sng" strike="noStrike"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https://www.health.gov.on.ca/en/pro/programs/ohip/bulletins/redux/bul211102.aspx</a:t>
            </a:r>
            <a:r>
              <a:rPr lang="en-CA" sz="1200" b="0" i="0" dirty="0">
                <a:solidFill>
                  <a:srgbClr val="000000"/>
                </a:solidFill>
                <a:effectLst/>
                <a:latin typeface="Calibri" panose="020F0502020204030204" pitchFamily="34" charset="0"/>
              </a:rPr>
              <a:t>​</a:t>
            </a:r>
            <a:endParaRPr lang="en-CA" sz="12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496675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4DA2ACF-6367-4F7E-8333-90218001E445}"/>
              </a:ext>
            </a:extLst>
          </p:cNvPr>
          <p:cNvSpPr>
            <a:spLocks noGrp="1"/>
          </p:cNvSpPr>
          <p:nvPr>
            <p:ph idx="1"/>
          </p:nvPr>
        </p:nvSpPr>
        <p:spPr>
          <a:xfrm>
            <a:off x="623392" y="836712"/>
            <a:ext cx="10081120" cy="5184576"/>
          </a:xfrm>
        </p:spPr>
        <p:txBody>
          <a:bodyPr>
            <a:normAutofit fontScale="92500" lnSpcReduction="10000"/>
          </a:bodyPr>
          <a:lstStyle/>
          <a:p>
            <a:r>
              <a:rPr lang="en-US" sz="2400" b="0" i="0" u="none" strike="noStrike" dirty="0" err="1">
                <a:effectLst/>
              </a:rPr>
              <a:t>Lp</a:t>
            </a:r>
            <a:r>
              <a:rPr lang="en-US" sz="2400" b="0" i="0" u="none" strike="noStrike" dirty="0">
                <a:effectLst/>
              </a:rPr>
              <a:t>(a) can now be performed by a community laboratory, at no cost to the patient as part of this pilot project.</a:t>
            </a:r>
            <a:endParaRPr lang="en-US" sz="2400" b="0" i="0" dirty="0">
              <a:effectLst/>
            </a:endParaRPr>
          </a:p>
          <a:p>
            <a:r>
              <a:rPr lang="en-US" sz="2400" dirty="0"/>
              <a:t>Criteria for </a:t>
            </a:r>
            <a:r>
              <a:rPr lang="en-US" sz="2400" dirty="0" err="1"/>
              <a:t>Lp</a:t>
            </a:r>
            <a:r>
              <a:rPr lang="en-US" sz="2400" dirty="0"/>
              <a:t>(a) testing are based on the CCS 2021 guidelines.</a:t>
            </a:r>
          </a:p>
          <a:p>
            <a:endParaRPr lang="en-US" sz="2400" dirty="0"/>
          </a:p>
          <a:p>
            <a:endParaRPr lang="en-US" sz="2400" dirty="0"/>
          </a:p>
          <a:p>
            <a:endParaRPr lang="en-US" sz="2400" dirty="0"/>
          </a:p>
          <a:p>
            <a:endParaRPr lang="en-US" sz="2400" dirty="0"/>
          </a:p>
          <a:p>
            <a:r>
              <a:rPr lang="en-CA" sz="2400" b="1" dirty="0">
                <a:solidFill>
                  <a:srgbClr val="C00000"/>
                </a:solidFill>
                <a:effectLst/>
                <a:ea typeface="Calibri" panose="020F0502020204030204" pitchFamily="34" charset="0"/>
                <a:cs typeface="Times New Roman" panose="02020603050405020304" pitchFamily="18" charset="0"/>
              </a:rPr>
              <a:t>“Measuring </a:t>
            </a:r>
            <a:r>
              <a:rPr lang="en-CA" sz="2400" b="1" dirty="0" err="1">
                <a:solidFill>
                  <a:srgbClr val="C00000"/>
                </a:solidFill>
                <a:effectLst/>
                <a:ea typeface="Calibri" panose="020F0502020204030204" pitchFamily="34" charset="0"/>
                <a:cs typeface="Times New Roman" panose="02020603050405020304" pitchFamily="18" charset="0"/>
              </a:rPr>
              <a:t>Lp</a:t>
            </a:r>
            <a:r>
              <a:rPr lang="en-CA" sz="2400" b="1" dirty="0">
                <a:solidFill>
                  <a:srgbClr val="C00000"/>
                </a:solidFill>
                <a:effectLst/>
                <a:ea typeface="Calibri" panose="020F0502020204030204" pitchFamily="34" charset="0"/>
                <a:cs typeface="Times New Roman" panose="02020603050405020304" pitchFamily="18" charset="0"/>
              </a:rPr>
              <a:t>(a) level </a:t>
            </a:r>
            <a:r>
              <a:rPr lang="en-CA" sz="2400" b="1" u="sng" dirty="0">
                <a:solidFill>
                  <a:srgbClr val="C00000"/>
                </a:solidFill>
                <a:effectLst/>
                <a:ea typeface="Calibri" panose="020F0502020204030204" pitchFamily="34" charset="0"/>
                <a:cs typeface="Times New Roman" panose="02020603050405020304" pitchFamily="18" charset="0"/>
              </a:rPr>
              <a:t>once</a:t>
            </a:r>
            <a:r>
              <a:rPr lang="en-CA" sz="2400" b="1" dirty="0">
                <a:solidFill>
                  <a:srgbClr val="C00000"/>
                </a:solidFill>
                <a:effectLst/>
                <a:ea typeface="Calibri" panose="020F0502020204030204" pitchFamily="34" charset="0"/>
                <a:cs typeface="Times New Roman" panose="02020603050405020304" pitchFamily="18" charset="0"/>
              </a:rPr>
              <a:t> in a person’s lifetime as a part of the initial lipid screening is recommended” (Strong Recommendation; High Quality Evidence).</a:t>
            </a:r>
            <a:endParaRPr lang="en-US" sz="2400" b="1" i="0" dirty="0">
              <a:solidFill>
                <a:srgbClr val="C00000"/>
              </a:solidFill>
              <a:effectLst/>
            </a:endParaRPr>
          </a:p>
          <a:p>
            <a:r>
              <a:rPr lang="en-US" sz="2400" dirty="0"/>
              <a:t>Order as </a:t>
            </a:r>
            <a:r>
              <a:rPr lang="en-US" sz="2400" dirty="0" err="1"/>
              <a:t>Lp</a:t>
            </a:r>
            <a:r>
              <a:rPr lang="en-US" sz="2400" dirty="0"/>
              <a:t>(a) (Not to be confused with apolipoprotein A1)</a:t>
            </a:r>
          </a:p>
          <a:p>
            <a:endParaRPr lang="en-US" sz="2400" dirty="0"/>
          </a:p>
          <a:p>
            <a:pPr marL="0" indent="0" algn="ctr">
              <a:buNone/>
            </a:pPr>
            <a:r>
              <a:rPr lang="en-US" sz="2400" b="0" i="1" u="none" strike="noStrike" dirty="0">
                <a:effectLst/>
              </a:rPr>
              <a:t>“The goal of increasing access to these services is to improve patient choice and access to testing services that are appropriate for a laboratory to be providing in the community setting.</a:t>
            </a:r>
            <a:r>
              <a:rPr lang="en-US" sz="2400" b="0" i="1" dirty="0">
                <a:effectLst/>
              </a:rPr>
              <a:t>​”</a:t>
            </a:r>
            <a:endParaRPr lang="en-US" sz="2400" i="1" dirty="0"/>
          </a:p>
          <a:p>
            <a:pPr>
              <a:lnSpc>
                <a:spcPct val="107000"/>
              </a:lnSpc>
              <a:spcBef>
                <a:spcPts val="0"/>
              </a:spcBef>
              <a:spcAft>
                <a:spcPts val="1200"/>
              </a:spcAft>
            </a:pPr>
            <a:endParaRPr lang="en-US" sz="2400"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7294C55-7E80-45DA-9E76-B700E454EE76}"/>
              </a:ext>
            </a:extLst>
          </p:cNvPr>
          <p:cNvPicPr>
            <a:picLocks noChangeAspect="1"/>
          </p:cNvPicPr>
          <p:nvPr/>
        </p:nvPicPr>
        <p:blipFill>
          <a:blip r:embed="rId3"/>
          <a:stretch>
            <a:fillRect/>
          </a:stretch>
        </p:blipFill>
        <p:spPr>
          <a:xfrm>
            <a:off x="3503712" y="1916832"/>
            <a:ext cx="4077709" cy="1294344"/>
          </a:xfrm>
          <a:prstGeom prst="rect">
            <a:avLst/>
          </a:prstGeom>
        </p:spPr>
      </p:pic>
    </p:spTree>
    <p:extLst>
      <p:ext uri="{BB962C8B-B14F-4D97-AF65-F5344CB8AC3E}">
        <p14:creationId xmlns:p14="http://schemas.microsoft.com/office/powerpoint/2010/main" val="354992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lstStyle/>
          <a:p>
            <a:r>
              <a:rPr lang="en-US" dirty="0"/>
              <a:t>Participating Laboratories</a:t>
            </a:r>
          </a:p>
        </p:txBody>
      </p:sp>
      <p:sp>
        <p:nvSpPr>
          <p:cNvPr id="4" name="Content Placeholder 2">
            <a:extLst>
              <a:ext uri="{FF2B5EF4-FFF2-40B4-BE49-F238E27FC236}">
                <a16:creationId xmlns:a16="http://schemas.microsoft.com/office/drawing/2014/main" id="{F4DA2ACF-6367-4F7E-8333-90218001E445}"/>
              </a:ext>
            </a:extLst>
          </p:cNvPr>
          <p:cNvSpPr>
            <a:spLocks noGrp="1"/>
          </p:cNvSpPr>
          <p:nvPr>
            <p:ph idx="1"/>
          </p:nvPr>
        </p:nvSpPr>
        <p:spPr>
          <a:xfrm>
            <a:off x="695400" y="1340768"/>
            <a:ext cx="9937104" cy="4464496"/>
          </a:xfrm>
        </p:spPr>
        <p:txBody>
          <a:bodyPr>
            <a:normAutofit/>
          </a:bodyPr>
          <a:lstStyle/>
          <a:p>
            <a:pPr>
              <a:lnSpc>
                <a:spcPct val="107000"/>
              </a:lnSpc>
              <a:spcBef>
                <a:spcPts val="0"/>
              </a:spcBef>
              <a:spcAft>
                <a:spcPts val="1200"/>
              </a:spcAft>
            </a:pPr>
            <a:r>
              <a:rPr lang="en-US" sz="2400" dirty="0">
                <a:effectLst/>
                <a:ea typeface="Calibri" panose="020F0502020204030204" pitchFamily="34" charset="0"/>
                <a:cs typeface="Times New Roman" panose="02020603050405020304" pitchFamily="18" charset="0"/>
              </a:rPr>
              <a:t>Alpha Laboratories Inc.</a:t>
            </a:r>
          </a:p>
          <a:p>
            <a:pPr>
              <a:lnSpc>
                <a:spcPct val="107000"/>
              </a:lnSpc>
              <a:spcBef>
                <a:spcPts val="0"/>
              </a:spcBef>
              <a:spcAft>
                <a:spcPts val="1200"/>
              </a:spcAft>
            </a:pPr>
            <a:r>
              <a:rPr lang="en-US" sz="2400" dirty="0">
                <a:effectLst/>
                <a:ea typeface="Calibri" panose="020F0502020204030204" pitchFamily="34" charset="0"/>
                <a:cs typeface="Times New Roman" panose="02020603050405020304" pitchFamily="18" charset="0"/>
              </a:rPr>
              <a:t>Bio-Test Laboratory Inc.</a:t>
            </a:r>
          </a:p>
          <a:p>
            <a:pPr>
              <a:lnSpc>
                <a:spcPct val="107000"/>
              </a:lnSpc>
              <a:spcBef>
                <a:spcPts val="0"/>
              </a:spcBef>
              <a:spcAft>
                <a:spcPts val="1200"/>
              </a:spcAft>
            </a:pPr>
            <a:r>
              <a:rPr lang="en-US" sz="2400" dirty="0">
                <a:effectLst/>
                <a:ea typeface="Calibri" panose="020F0502020204030204" pitchFamily="34" charset="0"/>
                <a:cs typeface="Times New Roman" panose="02020603050405020304" pitchFamily="18" charset="0"/>
              </a:rPr>
              <a:t>Dynacare-Gamma Laboratory Partnership</a:t>
            </a:r>
          </a:p>
          <a:p>
            <a:pPr>
              <a:lnSpc>
                <a:spcPct val="107000"/>
              </a:lnSpc>
              <a:spcBef>
                <a:spcPts val="0"/>
              </a:spcBef>
              <a:spcAft>
                <a:spcPts val="1200"/>
              </a:spcAft>
            </a:pPr>
            <a:r>
              <a:rPr lang="en-US" sz="2400" dirty="0">
                <a:effectLst/>
                <a:ea typeface="Calibri" panose="020F0502020204030204" pitchFamily="34" charset="0"/>
                <a:cs typeface="Times New Roman" panose="02020603050405020304" pitchFamily="18" charset="0"/>
              </a:rPr>
              <a:t>Eglinton Diagnostic Laboratories Ltd.</a:t>
            </a:r>
          </a:p>
          <a:p>
            <a:pPr>
              <a:lnSpc>
                <a:spcPct val="107000"/>
              </a:lnSpc>
              <a:spcBef>
                <a:spcPts val="0"/>
              </a:spcBef>
              <a:spcAft>
                <a:spcPts val="1200"/>
              </a:spcAft>
            </a:pPr>
            <a:r>
              <a:rPr lang="en-US" sz="2400" dirty="0" err="1">
                <a:effectLst/>
                <a:ea typeface="Calibri" panose="020F0502020204030204" pitchFamily="34" charset="0"/>
                <a:cs typeface="Times New Roman" panose="02020603050405020304" pitchFamily="18" charset="0"/>
              </a:rPr>
              <a:t>LifeLabs</a:t>
            </a:r>
            <a:r>
              <a:rPr lang="en-US" sz="2400" dirty="0">
                <a:effectLst/>
                <a:ea typeface="Calibri" panose="020F0502020204030204" pitchFamily="34" charset="0"/>
                <a:cs typeface="Times New Roman" panose="02020603050405020304" pitchFamily="18" charset="0"/>
              </a:rPr>
              <a:t> LP</a:t>
            </a:r>
          </a:p>
          <a:p>
            <a:pPr>
              <a:lnSpc>
                <a:spcPct val="107000"/>
              </a:lnSpc>
              <a:spcBef>
                <a:spcPts val="0"/>
              </a:spcBef>
              <a:spcAft>
                <a:spcPts val="1200"/>
              </a:spcAft>
            </a:pPr>
            <a:r>
              <a:rPr lang="en-US" sz="2400" dirty="0">
                <a:effectLst/>
                <a:ea typeface="Calibri" panose="020F0502020204030204" pitchFamily="34" charset="0"/>
                <a:cs typeface="Times New Roman" panose="02020603050405020304" pitchFamily="18" charset="0"/>
              </a:rPr>
              <a:t>Med-Health Laboratories Ltd.</a:t>
            </a:r>
          </a:p>
          <a:p>
            <a:pPr>
              <a:lnSpc>
                <a:spcPct val="107000"/>
              </a:lnSpc>
              <a:spcBef>
                <a:spcPts val="0"/>
              </a:spcBef>
              <a:spcAft>
                <a:spcPts val="1200"/>
              </a:spcAft>
            </a:pPr>
            <a:r>
              <a:rPr lang="en-US" sz="2400" dirty="0">
                <a:effectLst/>
                <a:ea typeface="Calibri" panose="020F0502020204030204" pitchFamily="34" charset="0"/>
                <a:cs typeface="Times New Roman" panose="02020603050405020304" pitchFamily="18" charset="0"/>
              </a:rPr>
              <a:t>Medical Laboratories of Windsor Ltd.</a:t>
            </a:r>
          </a:p>
          <a:p>
            <a:pPr>
              <a:lnSpc>
                <a:spcPct val="107000"/>
              </a:lnSpc>
              <a:spcBef>
                <a:spcPts val="0"/>
              </a:spcBef>
              <a:spcAft>
                <a:spcPts val="1200"/>
              </a:spcAft>
            </a:pP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0667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546108" y="2205732"/>
            <a:ext cx="6598564" cy="2231380"/>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Priya </a:t>
            </a:r>
            <a:r>
              <a:rPr lang="en-US" sz="4000" b="1" kern="1200" dirty="0" err="1">
                <a:solidFill>
                  <a:prstClr val="white"/>
                </a:solidFill>
                <a:latin typeface="Arial Nova Cond" panose="020B0506020202020204" pitchFamily="34" charset="0"/>
                <a:ea typeface="+mn-ea"/>
                <a:cs typeface="+mn-cs"/>
              </a:rPr>
              <a:t>Manjoo</a:t>
            </a:r>
            <a:endParaRPr lang="en-US" sz="4000" b="1" kern="1200" dirty="0">
              <a:solidFill>
                <a:prstClr val="white"/>
              </a:solidFill>
              <a:latin typeface="Arial Nova Cond" panose="020B0506020202020204" pitchFamily="34" charset="0"/>
              <a:ea typeface="+mn-ea"/>
              <a:cs typeface="+mn-cs"/>
            </a:endParaRPr>
          </a:p>
          <a:p>
            <a:pPr algn="ctr" hangingPunct="1">
              <a:spcAft>
                <a:spcPts val="600"/>
              </a:spcAft>
            </a:pPr>
            <a:r>
              <a:rPr lang="en-CA" sz="2400" b="1" kern="1200" dirty="0">
                <a:solidFill>
                  <a:schemeClr val="tx1"/>
                </a:solidFill>
                <a:latin typeface="Arial Nova Cond" panose="020B0506020202020204" pitchFamily="34" charset="0"/>
                <a:ea typeface="Calibri" panose="020F0502020204030204" pitchFamily="34" charset="0"/>
                <a:cs typeface="Calibri" panose="020F0502020204030204" pitchFamily="34" charset="0"/>
              </a:rPr>
              <a:t>MD, FRCPC Endocrinology</a:t>
            </a:r>
          </a:p>
          <a:p>
            <a:pPr algn="ctr" hangingPunct="1">
              <a:spcAft>
                <a:spcPts val="600"/>
              </a:spcAft>
            </a:pPr>
            <a:r>
              <a:rPr lang="en-US" sz="2400" b="1" kern="1200" dirty="0">
                <a:solidFill>
                  <a:prstClr val="white"/>
                </a:solidFill>
                <a:latin typeface="Arial Nova Cond" panose="020B0506020202020204" pitchFamily="34" charset="0"/>
                <a:ea typeface="+mn-ea"/>
                <a:cs typeface="+mn-cs"/>
              </a:rPr>
              <a:t>Victoria, BC</a:t>
            </a:r>
            <a:endParaRPr lang="en-CA" sz="2400" b="1" kern="1200" dirty="0">
              <a:solidFill>
                <a:schemeClr val="tx1"/>
              </a:solidFill>
              <a:latin typeface="Arial Nova Cond" panose="020B0506020202020204" pitchFamily="34" charset="0"/>
              <a:ea typeface="Calibri" panose="020F0502020204030204" pitchFamily="34" charset="0"/>
              <a:cs typeface="Calibri" panose="020F0502020204030204" pitchFamily="34" charset="0"/>
            </a:endParaRP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79976" y="1196752"/>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Case Studies</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973088" y="4053857"/>
            <a:ext cx="5667528" cy="2039439"/>
          </a:xfrm>
          <a:prstGeom prst="rect">
            <a:avLst/>
          </a:prstGeom>
        </p:spPr>
        <p:txBody>
          <a:bodyPr vert="horz" lIns="91440" tIns="45720" rIns="91440" bIns="45720" rtlCol="0" anchor="t">
            <a:normAutofit lnSpcReduction="10000"/>
          </a:bodyPr>
          <a:lstStyle/>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American Board of Obesity Medicine</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MSc Clinical Epidemiology</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Clinical Assistant Professor</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Department of Endocrinology</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University of British Columbia</a:t>
            </a:r>
          </a:p>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VIHA, Department of Medicine</a:t>
            </a:r>
          </a:p>
        </p:txBody>
      </p:sp>
      <p:pic>
        <p:nvPicPr>
          <p:cNvPr id="3" name="Picture 2" descr="A picture containing person, person, smiling&#10;&#10;Description automatically generated">
            <a:extLst>
              <a:ext uri="{FF2B5EF4-FFF2-40B4-BE49-F238E27FC236}">
                <a16:creationId xmlns:a16="http://schemas.microsoft.com/office/drawing/2014/main" id="{A9B0E853-20E7-4544-B74D-839E6B802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72" y="764704"/>
            <a:ext cx="3322634" cy="4248472"/>
          </a:xfrm>
          <a:prstGeom prst="rect">
            <a:avLst/>
          </a:prstGeom>
        </p:spPr>
      </p:pic>
    </p:spTree>
    <p:extLst>
      <p:ext uri="{BB962C8B-B14F-4D97-AF65-F5344CB8AC3E}">
        <p14:creationId xmlns:p14="http://schemas.microsoft.com/office/powerpoint/2010/main" val="3534807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solidFill>
                  <a:srgbClr val="6FAAAF"/>
                </a:solidFill>
                <a:latin typeface="Arial Nova Cond" panose="020B0506020202020204" pitchFamily="34" charset="0"/>
              </a:rPr>
              <a:t>Disclosure of potential conflicts of interest</a:t>
            </a:r>
            <a:endParaRPr lang="en-US" dirty="0">
              <a:solidFill>
                <a:srgbClr val="6FAAAF"/>
              </a:solidFill>
            </a:endParaRPr>
          </a:p>
        </p:txBody>
      </p:sp>
      <p:sp>
        <p:nvSpPr>
          <p:cNvPr id="11" name="Oval 10">
            <a:extLst>
              <a:ext uri="{FF2B5EF4-FFF2-40B4-BE49-F238E27FC236}">
                <a16:creationId xmlns:a16="http://schemas.microsoft.com/office/drawing/2014/main" id="{8E57D277-964E-4C72-B995-08DB7BA9D03D}"/>
              </a:ext>
            </a:extLst>
          </p:cNvPr>
          <p:cNvSpPr/>
          <p:nvPr/>
        </p:nvSpPr>
        <p:spPr>
          <a:xfrm>
            <a:off x="263352" y="1856723"/>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2048739"/>
            <a:ext cx="389325" cy="389325"/>
          </a:xfrm>
          <a:prstGeom prst="rect">
            <a:avLst/>
          </a:prstGeom>
        </p:spPr>
      </p:pic>
      <p:sp>
        <p:nvSpPr>
          <p:cNvPr id="16" name="Rectangle 15">
            <a:extLst>
              <a:ext uri="{FF2B5EF4-FFF2-40B4-BE49-F238E27FC236}">
                <a16:creationId xmlns:a16="http://schemas.microsoft.com/office/drawing/2014/main" id="{9B346935-5493-4B55-8684-2803D313B820}"/>
              </a:ext>
            </a:extLst>
          </p:cNvPr>
          <p:cNvSpPr/>
          <p:nvPr/>
        </p:nvSpPr>
        <p:spPr>
          <a:xfrm>
            <a:off x="1258611" y="1856723"/>
            <a:ext cx="9301885" cy="1785104"/>
          </a:xfrm>
          <a:prstGeom prst="rect">
            <a:avLst/>
          </a:prstGeom>
        </p:spPr>
        <p:txBody>
          <a:bodyPr wrap="square">
            <a:spAutoFit/>
          </a:bodyPr>
          <a:lstStyle/>
          <a:p>
            <a:pPr algn="just"/>
            <a:r>
              <a:rPr lang="en-CA" sz="2000" b="1" dirty="0">
                <a:solidFill>
                  <a:srgbClr val="FF0000"/>
                </a:solidFill>
                <a:latin typeface="Arial Nova Cond" panose="020B0506020202020204" pitchFamily="34" charset="0"/>
              </a:rPr>
              <a:t>Priya MANJOO</a:t>
            </a:r>
          </a:p>
          <a:p>
            <a:r>
              <a:rPr lang="en-CA" b="1" dirty="0">
                <a:latin typeface="Arial Nova Cond" panose="020B0506020202020204" pitchFamily="34" charset="0"/>
              </a:rPr>
              <a:t>Consulting Fees/Honoraria: Amgen, HLS therapeutics, Pfizer</a:t>
            </a:r>
          </a:p>
          <a:p>
            <a:r>
              <a:rPr lang="en-CA" b="1" dirty="0">
                <a:latin typeface="Arial Nova Cond" panose="020B0506020202020204" pitchFamily="34" charset="0"/>
              </a:rPr>
              <a:t>Clinical Trials: None</a:t>
            </a:r>
          </a:p>
          <a:p>
            <a:r>
              <a:rPr lang="en-CA" b="1" dirty="0">
                <a:latin typeface="Arial Nova Cond" panose="020B0506020202020204" pitchFamily="34" charset="0"/>
              </a:rPr>
              <a:t>Grant/Research Support: None</a:t>
            </a:r>
            <a:endParaRPr lang="en-CA" dirty="0">
              <a:latin typeface="Arial Nova Cond" panose="020B0506020202020204" pitchFamily="34" charset="0"/>
            </a:endParaRPr>
          </a:p>
          <a:p>
            <a:endParaRPr lang="en-CA" b="1" dirty="0">
              <a:latin typeface="Arial Nova Cond" panose="020B0506020202020204" pitchFamily="34" charset="0"/>
            </a:endParaRPr>
          </a:p>
          <a:p>
            <a:endParaRPr lang="en-CA" dirty="0">
              <a:latin typeface="Arial Nova Cond" panose="020B0506020202020204" pitchFamily="34" charset="0"/>
            </a:endParaRPr>
          </a:p>
        </p:txBody>
      </p:sp>
    </p:spTree>
    <p:extLst>
      <p:ext uri="{BB962C8B-B14F-4D97-AF65-F5344CB8AC3E}">
        <p14:creationId xmlns:p14="http://schemas.microsoft.com/office/powerpoint/2010/main" val="786557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628800"/>
            <a:ext cx="7992888" cy="3370699"/>
          </a:xfrm>
        </p:spPr>
        <p:txBody>
          <a:bodyPr>
            <a:normAutofit/>
          </a:bodyPr>
          <a:lstStyle/>
          <a:p>
            <a:pPr marL="514350" indent="-514350">
              <a:spcAft>
                <a:spcPts val="1200"/>
              </a:spcAft>
              <a:buFont typeface="+mj-lt"/>
              <a:buAutoNum type="arabicPeriod"/>
            </a:pPr>
            <a:r>
              <a:rPr lang="en-US" sz="2800" dirty="0">
                <a:effectLst/>
                <a:ea typeface="Calibri" panose="020F0502020204030204" pitchFamily="34" charset="0"/>
                <a:cs typeface="Times New Roman" panose="02020603050405020304" pitchFamily="18" charset="0"/>
              </a:rPr>
              <a:t>Evaluate and apply lipoprotein(a) to cases of both primary and secondary cardiovascular risk reduction. </a:t>
            </a:r>
          </a:p>
          <a:p>
            <a:pPr marL="514350" indent="-514350">
              <a:spcAft>
                <a:spcPts val="1200"/>
              </a:spcAft>
              <a:buFont typeface="+mj-lt"/>
              <a:buAutoNum type="arabicPeriod"/>
            </a:pPr>
            <a:endParaRPr lang="en-US" dirty="0"/>
          </a:p>
        </p:txBody>
      </p:sp>
      <p:pic>
        <p:nvPicPr>
          <p:cNvPr id="5" name="Graphic 4" descr="Checklist RTL">
            <a:extLst>
              <a:ext uri="{FF2B5EF4-FFF2-40B4-BE49-F238E27FC236}">
                <a16:creationId xmlns:a16="http://schemas.microsoft.com/office/drawing/2014/main" id="{96815F06-2FE9-4A6A-9CDA-D8DA021A3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108155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2279576" y="3780015"/>
            <a:ext cx="3503772" cy="1169551"/>
          </a:xfrm>
          <a:prstGeom prst="rect">
            <a:avLst/>
          </a:prstGeom>
        </p:spPr>
        <p:txBody>
          <a:bodyPr wrap="square">
            <a:spAutoFit/>
          </a:bodyPr>
          <a:lstStyle/>
          <a:p>
            <a:pPr algn="ctr" hangingPunct="1">
              <a:spcAft>
                <a:spcPts val="600"/>
              </a:spcAft>
            </a:pPr>
            <a:r>
              <a:rPr lang="en-US" sz="2800" b="1" kern="1200" dirty="0">
                <a:solidFill>
                  <a:prstClr val="white"/>
                </a:solidFill>
                <a:latin typeface="Arial Nova Cond" panose="020B0506020202020204" pitchFamily="34" charset="0"/>
                <a:ea typeface="+mn-ea"/>
                <a:cs typeface="+mn-cs"/>
              </a:rPr>
              <a:t>Glen Pearson</a:t>
            </a:r>
          </a:p>
          <a:p>
            <a:pPr algn="ctr" hangingPunct="1">
              <a:spcAft>
                <a:spcPts val="600"/>
              </a:spcAft>
            </a:pPr>
            <a:r>
              <a:rPr lang="en-CA" sz="1600" b="1" kern="1200" dirty="0">
                <a:solidFill>
                  <a:schemeClr val="tx1"/>
                </a:solidFill>
                <a:latin typeface="Arial Nova Cond" panose="020B0506020202020204" pitchFamily="34" charset="0"/>
                <a:ea typeface="Calibri" panose="020F0502020204030204" pitchFamily="34" charset="0"/>
                <a:cs typeface="Calibri" panose="020F0502020204030204" pitchFamily="34" charset="0"/>
              </a:rPr>
              <a:t>BSc, </a:t>
            </a:r>
            <a:r>
              <a:rPr lang="en-CA" sz="1600" b="1" kern="1200" dirty="0" err="1">
                <a:solidFill>
                  <a:schemeClr val="tx1"/>
                </a:solidFill>
                <a:latin typeface="Arial Nova Cond" panose="020B0506020202020204" pitchFamily="34" charset="0"/>
                <a:ea typeface="Calibri" panose="020F0502020204030204" pitchFamily="34" charset="0"/>
                <a:cs typeface="Calibri" panose="020F0502020204030204" pitchFamily="34" charset="0"/>
              </a:rPr>
              <a:t>BScPhm</a:t>
            </a:r>
            <a:r>
              <a:rPr lang="en-CA" sz="1600" b="1" kern="1200" dirty="0">
                <a:solidFill>
                  <a:schemeClr val="tx1"/>
                </a:solidFill>
                <a:latin typeface="Arial Nova Cond" panose="020B0506020202020204" pitchFamily="34" charset="0"/>
                <a:ea typeface="Calibri" panose="020F0502020204030204" pitchFamily="34" charset="0"/>
                <a:cs typeface="Calibri" panose="020F0502020204030204" pitchFamily="34" charset="0"/>
              </a:rPr>
              <a:t>, PharmD, FCSHP, FCCS</a:t>
            </a:r>
          </a:p>
          <a:p>
            <a:pPr algn="ctr" hangingPunct="1">
              <a:spcAft>
                <a:spcPts val="600"/>
              </a:spcAft>
            </a:pPr>
            <a:r>
              <a:rPr lang="en-CA" sz="16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Edmonton, AB</a:t>
            </a:r>
          </a:p>
        </p:txBody>
      </p:sp>
      <p:sp>
        <p:nvSpPr>
          <p:cNvPr id="17" name="Rectangle 16">
            <a:extLst>
              <a:ext uri="{FF2B5EF4-FFF2-40B4-BE49-F238E27FC236}">
                <a16:creationId xmlns:a16="http://schemas.microsoft.com/office/drawing/2014/main" id="{12230E98-1801-4CA9-9EA8-E76F50EA45B8}"/>
              </a:ext>
            </a:extLst>
          </p:cNvPr>
          <p:cNvSpPr/>
          <p:nvPr/>
        </p:nvSpPr>
        <p:spPr>
          <a:xfrm>
            <a:off x="3262236" y="276739"/>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Co-Moderators </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2561685" y="4960710"/>
            <a:ext cx="3221663" cy="1169552"/>
          </a:xfrm>
          <a:prstGeom prst="rect">
            <a:avLst/>
          </a:prstGeom>
        </p:spPr>
        <p:txBody>
          <a:bodyPr vert="horz" lIns="91440" tIns="45720" rIns="91440" bIns="45720" rtlCol="0" anchor="t">
            <a:normAutofit/>
          </a:bodyPr>
          <a:lstStyle/>
          <a:p>
            <a:pPr marL="285750" indent="-285750" hangingPunct="1">
              <a:buFont typeface="Arial" panose="020B0604020202020204" pitchFamily="34" charset="0"/>
              <a:buChar char="•"/>
            </a:pPr>
            <a:r>
              <a:rPr lang="en-US" sz="1400" kern="1200" dirty="0">
                <a:solidFill>
                  <a:prstClr val="white"/>
                </a:solidFill>
                <a:latin typeface="Arial Nova Cond"/>
                <a:ea typeface="+mn-ea"/>
                <a:cs typeface="+mn-cs"/>
              </a:rPr>
              <a:t>Professor of Medicine</a:t>
            </a:r>
          </a:p>
          <a:p>
            <a:pPr marL="285750" indent="-285750" hangingPunct="1">
              <a:buFont typeface="Arial" panose="020B0604020202020204" pitchFamily="34" charset="0"/>
              <a:buChar char="•"/>
            </a:pPr>
            <a:r>
              <a:rPr lang="en-US" sz="1400" kern="1200" dirty="0">
                <a:solidFill>
                  <a:prstClr val="white"/>
                </a:solidFill>
                <a:latin typeface="Arial Nova Cond"/>
                <a:ea typeface="+mn-ea"/>
                <a:cs typeface="+mn-cs"/>
              </a:rPr>
              <a:t>University of Alberta</a:t>
            </a:r>
          </a:p>
          <a:p>
            <a:pPr marL="285750" indent="-285750" hangingPunct="1">
              <a:buFont typeface="Arial" panose="020B0604020202020204" pitchFamily="34" charset="0"/>
              <a:buChar char="•"/>
            </a:pPr>
            <a:r>
              <a:rPr lang="en-US" sz="1400" kern="1200" dirty="0">
                <a:solidFill>
                  <a:prstClr val="white"/>
                </a:solidFill>
                <a:latin typeface="Arial Nova Cond"/>
                <a:ea typeface="+mn-ea"/>
                <a:cs typeface="+mn-cs"/>
              </a:rPr>
              <a:t>Faculty of Medicine &amp; Dentistry</a:t>
            </a:r>
          </a:p>
          <a:p>
            <a:pPr marL="285750" indent="-285750" hangingPunct="1">
              <a:buFont typeface="Arial" panose="020B0604020202020204" pitchFamily="34" charset="0"/>
              <a:buChar char="•"/>
            </a:pPr>
            <a:r>
              <a:rPr lang="en-US" sz="1400" kern="1200" dirty="0">
                <a:solidFill>
                  <a:prstClr val="white"/>
                </a:solidFill>
                <a:latin typeface="Arial Nova Cond"/>
                <a:ea typeface="+mn-ea"/>
                <a:cs typeface="+mn-cs"/>
              </a:rPr>
              <a:t>Division of Cardiology</a:t>
            </a:r>
          </a:p>
          <a:p>
            <a:pPr marL="285750" indent="-285750" hangingPunct="1">
              <a:buFont typeface="Arial" panose="020B0604020202020204" pitchFamily="34" charset="0"/>
              <a:buChar char="•"/>
            </a:pPr>
            <a:r>
              <a:rPr lang="en-US" sz="1400" kern="1200" dirty="0" err="1">
                <a:solidFill>
                  <a:prstClr val="white"/>
                </a:solidFill>
                <a:latin typeface="Arial Nova Cond"/>
                <a:ea typeface="+mn-ea"/>
                <a:cs typeface="+mn-cs"/>
              </a:rPr>
              <a:t>Mazankowki</a:t>
            </a:r>
            <a:r>
              <a:rPr lang="en-US" sz="1400" kern="1200" dirty="0">
                <a:solidFill>
                  <a:prstClr val="white"/>
                </a:solidFill>
                <a:latin typeface="Arial Nova Cond"/>
                <a:ea typeface="+mn-ea"/>
                <a:cs typeface="+mn-cs"/>
              </a:rPr>
              <a:t> Alberta Heart Institute</a:t>
            </a:r>
          </a:p>
          <a:p>
            <a:pPr marL="285750" indent="-285750" hangingPunct="1">
              <a:buFont typeface="Arial" panose="020B0604020202020204" pitchFamily="34" charset="0"/>
              <a:buChar char="•"/>
            </a:pPr>
            <a:endParaRPr lang="en-US" sz="2200" kern="1200" dirty="0">
              <a:solidFill>
                <a:prstClr val="white"/>
              </a:solidFill>
              <a:latin typeface="Arial Nova Cond"/>
              <a:ea typeface="+mn-ea"/>
              <a:cs typeface="+mn-cs"/>
            </a:endParaRPr>
          </a:p>
        </p:txBody>
      </p:sp>
      <p:sp>
        <p:nvSpPr>
          <p:cNvPr id="6" name="Rectangle 5">
            <a:extLst>
              <a:ext uri="{FF2B5EF4-FFF2-40B4-BE49-F238E27FC236}">
                <a16:creationId xmlns:a16="http://schemas.microsoft.com/office/drawing/2014/main" id="{38974DE3-2EF0-4E52-B34A-B1012DCBBA7B}"/>
              </a:ext>
            </a:extLst>
          </p:cNvPr>
          <p:cNvSpPr/>
          <p:nvPr/>
        </p:nvSpPr>
        <p:spPr>
          <a:xfrm>
            <a:off x="6399780" y="3714778"/>
            <a:ext cx="3384376" cy="1169551"/>
          </a:xfrm>
          <a:prstGeom prst="rect">
            <a:avLst/>
          </a:prstGeom>
        </p:spPr>
        <p:txBody>
          <a:bodyPr wrap="square">
            <a:spAutoFit/>
          </a:bodyPr>
          <a:lstStyle/>
          <a:p>
            <a:pPr algn="ctr" hangingPunct="1">
              <a:spcAft>
                <a:spcPts val="600"/>
              </a:spcAft>
            </a:pPr>
            <a:r>
              <a:rPr lang="en-US" sz="2800" b="1" kern="1200" dirty="0">
                <a:solidFill>
                  <a:prstClr val="white"/>
                </a:solidFill>
                <a:latin typeface="Arial Nova Cond" panose="020B0506020202020204" pitchFamily="34" charset="0"/>
                <a:ea typeface="+mn-ea"/>
                <a:cs typeface="+mn-cs"/>
              </a:rPr>
              <a:t>George Thanassoulis </a:t>
            </a:r>
          </a:p>
          <a:p>
            <a:pPr algn="ctr" hangingPunct="1">
              <a:spcAft>
                <a:spcPts val="600"/>
              </a:spcAft>
            </a:pPr>
            <a:r>
              <a:rPr lang="en-CA" sz="1600" b="1" kern="1200" dirty="0">
                <a:solidFill>
                  <a:schemeClr val="tx1"/>
                </a:solidFill>
                <a:latin typeface="Arial Nova Cond" panose="020B0506020202020204" pitchFamily="34" charset="0"/>
                <a:ea typeface="Calibri" panose="020F0502020204030204" pitchFamily="34" charset="0"/>
                <a:cs typeface="Calibri" panose="020F0502020204030204" pitchFamily="34" charset="0"/>
              </a:rPr>
              <a:t>MD MSc FRCPC </a:t>
            </a:r>
          </a:p>
          <a:p>
            <a:pPr algn="ctr" hangingPunct="1">
              <a:spcAft>
                <a:spcPts val="600"/>
              </a:spcAft>
            </a:pPr>
            <a:r>
              <a:rPr lang="en-CA" sz="16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Montreal, QC</a:t>
            </a:r>
          </a:p>
        </p:txBody>
      </p:sp>
      <p:sp>
        <p:nvSpPr>
          <p:cNvPr id="7" name="Rectangle 6">
            <a:extLst>
              <a:ext uri="{FF2B5EF4-FFF2-40B4-BE49-F238E27FC236}">
                <a16:creationId xmlns:a16="http://schemas.microsoft.com/office/drawing/2014/main" id="{1B6654E9-2ADE-4C31-A3CB-5FD092DE7CF8}"/>
              </a:ext>
            </a:extLst>
          </p:cNvPr>
          <p:cNvSpPr/>
          <p:nvPr/>
        </p:nvSpPr>
        <p:spPr>
          <a:xfrm>
            <a:off x="6408653" y="4960710"/>
            <a:ext cx="3384376" cy="1169552"/>
          </a:xfrm>
          <a:prstGeom prst="rect">
            <a:avLst/>
          </a:prstGeom>
        </p:spPr>
        <p:txBody>
          <a:bodyPr vert="horz" lIns="91440" tIns="45720" rIns="91440" bIns="45720" rtlCol="0" anchor="t">
            <a:normAutofit/>
          </a:bodyPr>
          <a:lstStyle/>
          <a:p>
            <a:pPr marL="285750" indent="-285750" hangingPunct="1">
              <a:buFont typeface="Arial" panose="020B0604020202020204" pitchFamily="34" charset="0"/>
              <a:buChar char="•"/>
            </a:pPr>
            <a:r>
              <a:rPr lang="en-US" sz="1300" kern="1200" dirty="0">
                <a:solidFill>
                  <a:prstClr val="white"/>
                </a:solidFill>
                <a:latin typeface="Arial Nova Cond"/>
                <a:ea typeface="+mn-ea"/>
                <a:cs typeface="+mn-cs"/>
              </a:rPr>
              <a:t>Associate Professor, Department of Medicine, Faculty of Medicine and Health Sciences, McGill University</a:t>
            </a:r>
          </a:p>
          <a:p>
            <a:pPr marL="285750" indent="-285750" hangingPunct="1">
              <a:buFont typeface="Arial" panose="020B0604020202020204" pitchFamily="34" charset="0"/>
              <a:buChar char="•"/>
            </a:pPr>
            <a:r>
              <a:rPr lang="en-US" sz="1300" kern="1200" dirty="0">
                <a:solidFill>
                  <a:prstClr val="white"/>
                </a:solidFill>
                <a:latin typeface="Arial Nova Cond"/>
                <a:ea typeface="+mn-ea"/>
                <a:cs typeface="+mn-cs"/>
              </a:rPr>
              <a:t>Department of Medicine, Division of Cardiology, MUHC</a:t>
            </a:r>
          </a:p>
        </p:txBody>
      </p:sp>
      <p:pic>
        <p:nvPicPr>
          <p:cNvPr id="4" name="Picture 3" descr="A person in a suit smiling&#10;&#10;Description automatically generated with medium confidence">
            <a:extLst>
              <a:ext uri="{FF2B5EF4-FFF2-40B4-BE49-F238E27FC236}">
                <a16:creationId xmlns:a16="http://schemas.microsoft.com/office/drawing/2014/main" id="{6F100653-DA40-42E5-AA65-C85B7E8DB7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161"/>
          <a:stretch/>
        </p:blipFill>
        <p:spPr>
          <a:xfrm>
            <a:off x="3151934" y="1101389"/>
            <a:ext cx="1759055" cy="2348880"/>
          </a:xfrm>
          <a:prstGeom prst="rect">
            <a:avLst/>
          </a:prstGeom>
        </p:spPr>
      </p:pic>
      <p:pic>
        <p:nvPicPr>
          <p:cNvPr id="3" name="Picture 2" descr="A picture containing person, person, suit, wearing&#10;&#10;Description automatically generated">
            <a:extLst>
              <a:ext uri="{FF2B5EF4-FFF2-40B4-BE49-F238E27FC236}">
                <a16:creationId xmlns:a16="http://schemas.microsoft.com/office/drawing/2014/main" id="{9B0B9675-1CC5-4052-9664-AF43878741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7880" y="1126283"/>
            <a:ext cx="1780535" cy="2348880"/>
          </a:xfrm>
          <a:prstGeom prst="rect">
            <a:avLst/>
          </a:prstGeom>
        </p:spPr>
      </p:pic>
    </p:spTree>
    <p:extLst>
      <p:ext uri="{BB962C8B-B14F-4D97-AF65-F5344CB8AC3E}">
        <p14:creationId xmlns:p14="http://schemas.microsoft.com/office/powerpoint/2010/main" val="3530357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lstStyle/>
          <a:p>
            <a:r>
              <a:rPr lang="en-US" dirty="0"/>
              <a:t>Ms. B</a:t>
            </a:r>
          </a:p>
        </p:txBody>
      </p:sp>
      <p:sp>
        <p:nvSpPr>
          <p:cNvPr id="4" name="Content Placeholder 2">
            <a:extLst>
              <a:ext uri="{FF2B5EF4-FFF2-40B4-BE49-F238E27FC236}">
                <a16:creationId xmlns:a16="http://schemas.microsoft.com/office/drawing/2014/main" id="{F4DA2ACF-6367-4F7E-8333-90218001E445}"/>
              </a:ext>
            </a:extLst>
          </p:cNvPr>
          <p:cNvSpPr>
            <a:spLocks noGrp="1"/>
          </p:cNvSpPr>
          <p:nvPr>
            <p:ph idx="1"/>
          </p:nvPr>
        </p:nvSpPr>
        <p:spPr>
          <a:xfrm>
            <a:off x="695400" y="1124744"/>
            <a:ext cx="8434064" cy="3960440"/>
          </a:xfrm>
        </p:spPr>
        <p:txBody>
          <a:bodyPr>
            <a:normAutofit fontScale="92500" lnSpcReduction="10000"/>
          </a:bodyPr>
          <a:lstStyle/>
          <a:p>
            <a:pPr marL="0" indent="0">
              <a:lnSpc>
                <a:spcPct val="107000"/>
              </a:lnSpc>
              <a:spcBef>
                <a:spcPts val="0"/>
              </a:spcBef>
              <a:spcAft>
                <a:spcPts val="1200"/>
              </a:spcAft>
              <a:buNone/>
            </a:pPr>
            <a:r>
              <a:rPr lang="en-US" dirty="0">
                <a:ea typeface="Calibri" panose="020F0502020204030204" pitchFamily="34" charset="0"/>
                <a:cs typeface="Times New Roman" panose="02020603050405020304" pitchFamily="18" charset="0"/>
              </a:rPr>
              <a:t>43-year old lady presents for health maintenance visit.  No specific complaints</a:t>
            </a:r>
          </a:p>
          <a:p>
            <a:pPr marL="0" indent="0">
              <a:lnSpc>
                <a:spcPct val="107000"/>
              </a:lnSpc>
              <a:spcBef>
                <a:spcPts val="0"/>
              </a:spcBef>
              <a:spcAft>
                <a:spcPts val="1200"/>
              </a:spcAft>
              <a:buNone/>
            </a:pPr>
            <a:r>
              <a:rPr lang="en-US" dirty="0">
                <a:ea typeface="Calibri" panose="020F0502020204030204" pitchFamily="34" charset="0"/>
                <a:cs typeface="Times New Roman" panose="02020603050405020304" pitchFamily="18" charset="0"/>
              </a:rPr>
              <a:t>Medical History: Hypertension in pregnancy</a:t>
            </a:r>
          </a:p>
          <a:p>
            <a:pPr marL="0" indent="0">
              <a:lnSpc>
                <a:spcPct val="107000"/>
              </a:lnSpc>
              <a:spcBef>
                <a:spcPts val="0"/>
              </a:spcBef>
              <a:spcAft>
                <a:spcPts val="1200"/>
              </a:spcAft>
              <a:buNone/>
            </a:pPr>
            <a:r>
              <a:rPr lang="en-US" dirty="0">
                <a:ea typeface="Calibri" panose="020F0502020204030204" pitchFamily="34" charset="0"/>
                <a:cs typeface="Times New Roman" panose="02020603050405020304" pitchFamily="18" charset="0"/>
              </a:rPr>
              <a:t>Medications: </a:t>
            </a:r>
            <a:r>
              <a:rPr lang="en-US" dirty="0" err="1">
                <a:ea typeface="Calibri" panose="020F0502020204030204" pitchFamily="34" charset="0"/>
                <a:cs typeface="Times New Roman" panose="02020603050405020304" pitchFamily="18" charset="0"/>
              </a:rPr>
              <a:t>Cipralex</a:t>
            </a:r>
            <a:r>
              <a:rPr lang="en-US" dirty="0">
                <a:ea typeface="Calibri" panose="020F0502020204030204" pitchFamily="34" charset="0"/>
                <a:cs typeface="Times New Roman" panose="02020603050405020304" pitchFamily="18" charset="0"/>
              </a:rPr>
              <a:t> 10 mg daily</a:t>
            </a:r>
          </a:p>
          <a:p>
            <a:pPr marL="0" indent="0">
              <a:lnSpc>
                <a:spcPct val="107000"/>
              </a:lnSpc>
              <a:spcBef>
                <a:spcPts val="0"/>
              </a:spcBef>
              <a:spcAft>
                <a:spcPts val="1200"/>
              </a:spcAft>
              <a:buNone/>
            </a:pPr>
            <a:r>
              <a:rPr lang="en-US" dirty="0">
                <a:ea typeface="Calibri" panose="020F0502020204030204" pitchFamily="34" charset="0"/>
                <a:cs typeface="Times New Roman" panose="02020603050405020304" pitchFamily="18" charset="0"/>
              </a:rPr>
              <a:t>Social History: 4 glasses of wine per week. No dedicated leisure time physical activity.</a:t>
            </a:r>
          </a:p>
          <a:p>
            <a:pPr marL="0" indent="0">
              <a:lnSpc>
                <a:spcPct val="107000"/>
              </a:lnSpc>
              <a:spcBef>
                <a:spcPts val="0"/>
              </a:spcBef>
              <a:spcAft>
                <a:spcPts val="1200"/>
              </a:spcAft>
              <a:buNone/>
            </a:pPr>
            <a:r>
              <a:rPr lang="en-US" dirty="0">
                <a:ea typeface="Calibri" panose="020F0502020204030204" pitchFamily="34" charset="0"/>
                <a:cs typeface="Times New Roman" panose="02020603050405020304" pitchFamily="18" charset="0"/>
              </a:rPr>
              <a:t>Family History: Father had heart failure at age 69. No family history of CAD or stroke that she is aware of.</a:t>
            </a:r>
          </a:p>
          <a:p>
            <a:pPr marL="0" indent="0">
              <a:lnSpc>
                <a:spcPct val="107000"/>
              </a:lnSpc>
              <a:spcBef>
                <a:spcPts val="0"/>
              </a:spcBef>
              <a:spcAft>
                <a:spcPts val="1200"/>
              </a:spcAft>
              <a:buNone/>
            </a:pP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221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lstStyle/>
          <a:p>
            <a:r>
              <a:rPr lang="en-US" dirty="0"/>
              <a:t>Examination</a:t>
            </a:r>
          </a:p>
        </p:txBody>
      </p:sp>
      <p:sp>
        <p:nvSpPr>
          <p:cNvPr id="4" name="Content Placeholder 2">
            <a:extLst>
              <a:ext uri="{FF2B5EF4-FFF2-40B4-BE49-F238E27FC236}">
                <a16:creationId xmlns:a16="http://schemas.microsoft.com/office/drawing/2014/main" id="{0907950B-07DF-4B4A-AAFB-EF73818CDF61}"/>
              </a:ext>
            </a:extLst>
          </p:cNvPr>
          <p:cNvSpPr>
            <a:spLocks noGrp="1"/>
          </p:cNvSpPr>
          <p:nvPr>
            <p:ph idx="1"/>
          </p:nvPr>
        </p:nvSpPr>
        <p:spPr>
          <a:xfrm>
            <a:off x="767408" y="1268760"/>
            <a:ext cx="9505056" cy="4824536"/>
          </a:xfrm>
        </p:spPr>
        <p:txBody>
          <a:bodyPr>
            <a:normAutofit/>
          </a:bodyPr>
          <a:lstStyle/>
          <a:p>
            <a:pPr marL="0" indent="0">
              <a:lnSpc>
                <a:spcPct val="107000"/>
              </a:lnSpc>
              <a:spcBef>
                <a:spcPts val="0"/>
              </a:spcBef>
              <a:spcAft>
                <a:spcPts val="1200"/>
              </a:spcAft>
              <a:buNone/>
            </a:pPr>
            <a:r>
              <a:rPr lang="en-US" sz="2400" dirty="0">
                <a:ea typeface="Calibri" panose="020F0502020204030204" pitchFamily="34" charset="0"/>
                <a:cs typeface="Times New Roman" panose="02020603050405020304" pitchFamily="18" charset="0"/>
              </a:rPr>
              <a:t>Height 157 cm; Weight 78.5 kg; BP (R) 146/88; (L) 144/90; HR 70 and regular; BMI 31.8 kg/m²; Neck Circumference 39 cm; Waist Circumference 98 cm, STOP BANG 4/8, </a:t>
            </a:r>
            <a:r>
              <a:rPr lang="en-US" sz="2400" dirty="0" err="1">
                <a:ea typeface="Calibri" panose="020F0502020204030204" pitchFamily="34" charset="0"/>
                <a:cs typeface="Times New Roman" panose="02020603050405020304" pitchFamily="18" charset="0"/>
              </a:rPr>
              <a:t>Epsworth</a:t>
            </a:r>
            <a:r>
              <a:rPr lang="en-US" sz="2400" dirty="0">
                <a:ea typeface="Calibri" panose="020F0502020204030204" pitchFamily="34" charset="0"/>
                <a:cs typeface="Times New Roman" panose="02020603050405020304" pitchFamily="18" charset="0"/>
              </a:rPr>
              <a:t> Score 8/24</a:t>
            </a:r>
          </a:p>
          <a:p>
            <a:pPr marL="0" indent="0">
              <a:lnSpc>
                <a:spcPct val="107000"/>
              </a:lnSpc>
              <a:spcBef>
                <a:spcPts val="0"/>
              </a:spcBef>
              <a:spcAft>
                <a:spcPts val="1200"/>
              </a:spcAft>
              <a:buNone/>
            </a:pPr>
            <a:endParaRPr lang="en-US" sz="2400" dirty="0">
              <a:ea typeface="Calibri" panose="020F0502020204030204" pitchFamily="34" charset="0"/>
              <a:cs typeface="Times New Roman" panose="02020603050405020304" pitchFamily="18" charset="0"/>
            </a:endParaRPr>
          </a:p>
          <a:p>
            <a:pPr>
              <a:spcBef>
                <a:spcPts val="0"/>
              </a:spcBef>
            </a:pPr>
            <a:r>
              <a:rPr lang="en-US" sz="2400" dirty="0">
                <a:effectLst/>
                <a:ea typeface="Times New Roman" panose="02020603050405020304" pitchFamily="18" charset="0"/>
                <a:cs typeface="Times New Roman" panose="02020603050405020304" pitchFamily="18" charset="0"/>
              </a:rPr>
              <a:t>The cardiovascular and respiratory examinations were within normal limits. </a:t>
            </a:r>
          </a:p>
          <a:p>
            <a:pPr>
              <a:spcBef>
                <a:spcPts val="0"/>
              </a:spcBef>
            </a:pPr>
            <a:r>
              <a:rPr lang="en-US" sz="2400" dirty="0">
                <a:effectLst/>
                <a:ea typeface="Times New Roman" panose="02020603050405020304" pitchFamily="18" charset="0"/>
                <a:cs typeface="Times New Roman" panose="02020603050405020304" pitchFamily="18" charset="0"/>
              </a:rPr>
              <a:t>There were no carotid, femoral or abdominal bruits heard. </a:t>
            </a:r>
          </a:p>
          <a:p>
            <a:pPr>
              <a:spcBef>
                <a:spcPts val="0"/>
              </a:spcBef>
            </a:pPr>
            <a:r>
              <a:rPr lang="en-US" sz="2400" dirty="0">
                <a:effectLst/>
                <a:ea typeface="Times New Roman" panose="02020603050405020304" pitchFamily="18" charset="0"/>
                <a:cs typeface="Times New Roman" panose="02020603050405020304" pitchFamily="18" charset="0"/>
              </a:rPr>
              <a:t>Normal volume and symmetrical </a:t>
            </a:r>
            <a:r>
              <a:rPr lang="en-US" sz="2400" dirty="0">
                <a:ea typeface="Times New Roman" panose="02020603050405020304" pitchFamily="18" charset="0"/>
                <a:cs typeface="Times New Roman" panose="02020603050405020304" pitchFamily="18" charset="0"/>
              </a:rPr>
              <a:t>posterior tibial pulses. </a:t>
            </a:r>
          </a:p>
          <a:p>
            <a:pPr>
              <a:spcBef>
                <a:spcPts val="0"/>
              </a:spcBef>
            </a:pPr>
            <a:r>
              <a:rPr lang="en-US" sz="2400" dirty="0">
                <a:effectLst/>
                <a:ea typeface="Times New Roman" panose="02020603050405020304" pitchFamily="18" charset="0"/>
                <a:cs typeface="Times New Roman" panose="02020603050405020304" pitchFamily="18" charset="0"/>
              </a:rPr>
              <a:t>There were no stigmata of dyslipidemia </a:t>
            </a:r>
            <a:r>
              <a:rPr lang="en-US" sz="2400" dirty="0">
                <a:ea typeface="Times New Roman" panose="02020603050405020304" pitchFamily="18" charset="0"/>
                <a:cs typeface="Times New Roman" panose="02020603050405020304" pitchFamily="18" charset="0"/>
              </a:rPr>
              <a:t>Mild acanthosis and a few skin tags noted</a:t>
            </a:r>
            <a:r>
              <a:rPr lang="en-US" sz="2400" u="none" strike="noStrike" dirty="0">
                <a:effectLst/>
                <a:ea typeface="Times New Roman" panose="02020603050405020304" pitchFamily="18" charset="0"/>
                <a:cs typeface="Times New Roman" panose="02020603050405020304" pitchFamily="18" charset="0"/>
              </a:rPr>
              <a:t> </a:t>
            </a:r>
            <a:endParaRPr lang="en-US" sz="2400" dirty="0">
              <a:effectLst/>
              <a:ea typeface="Times New Roman" panose="02020603050405020304" pitchFamily="18" charset="0"/>
              <a:cs typeface="Times New Roman" panose="02020603050405020304" pitchFamily="18" charset="0"/>
            </a:endParaRPr>
          </a:p>
          <a:p>
            <a:pPr marL="0" indent="0">
              <a:lnSpc>
                <a:spcPct val="107000"/>
              </a:lnSpc>
              <a:spcBef>
                <a:spcPts val="0"/>
              </a:spcBef>
              <a:spcAft>
                <a:spcPts val="1200"/>
              </a:spcAft>
              <a:buNone/>
            </a:pP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6273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a:xfrm>
            <a:off x="7968208" y="692696"/>
            <a:ext cx="3915538" cy="831627"/>
          </a:xfrm>
        </p:spPr>
        <p:txBody>
          <a:bodyPr>
            <a:normAutofit fontScale="90000"/>
          </a:bodyPr>
          <a:lstStyle/>
          <a:p>
            <a:r>
              <a:rPr lang="en-US" dirty="0"/>
              <a:t>Framingham Risk Score: LOW RISK</a:t>
            </a:r>
          </a:p>
        </p:txBody>
      </p:sp>
      <p:pic>
        <p:nvPicPr>
          <p:cNvPr id="5" name="Picture 4">
            <a:extLst>
              <a:ext uri="{FF2B5EF4-FFF2-40B4-BE49-F238E27FC236}">
                <a16:creationId xmlns:a16="http://schemas.microsoft.com/office/drawing/2014/main" id="{057E0FEF-982A-4C93-974E-34E3FE246F40}"/>
              </a:ext>
            </a:extLst>
          </p:cNvPr>
          <p:cNvPicPr>
            <a:picLocks noChangeAspect="1"/>
          </p:cNvPicPr>
          <p:nvPr/>
        </p:nvPicPr>
        <p:blipFill>
          <a:blip r:embed="rId3"/>
          <a:stretch>
            <a:fillRect/>
          </a:stretch>
        </p:blipFill>
        <p:spPr>
          <a:xfrm>
            <a:off x="479376" y="365125"/>
            <a:ext cx="7173694" cy="5543483"/>
          </a:xfrm>
          <a:prstGeom prst="rect">
            <a:avLst/>
          </a:prstGeom>
        </p:spPr>
      </p:pic>
      <p:pic>
        <p:nvPicPr>
          <p:cNvPr id="8" name="Picture 7">
            <a:extLst>
              <a:ext uri="{FF2B5EF4-FFF2-40B4-BE49-F238E27FC236}">
                <a16:creationId xmlns:a16="http://schemas.microsoft.com/office/drawing/2014/main" id="{479470F8-6C77-41E7-B6EA-61E1B7DAAC50}"/>
              </a:ext>
            </a:extLst>
          </p:cNvPr>
          <p:cNvPicPr>
            <a:picLocks noChangeAspect="1"/>
          </p:cNvPicPr>
          <p:nvPr/>
        </p:nvPicPr>
        <p:blipFill>
          <a:blip r:embed="rId4"/>
          <a:stretch>
            <a:fillRect/>
          </a:stretch>
        </p:blipFill>
        <p:spPr>
          <a:xfrm>
            <a:off x="8329720" y="2492896"/>
            <a:ext cx="3192513" cy="2871658"/>
          </a:xfrm>
          <a:prstGeom prst="rect">
            <a:avLst/>
          </a:prstGeom>
        </p:spPr>
      </p:pic>
    </p:spTree>
    <p:extLst>
      <p:ext uri="{BB962C8B-B14F-4D97-AF65-F5344CB8AC3E}">
        <p14:creationId xmlns:p14="http://schemas.microsoft.com/office/powerpoint/2010/main" val="2090670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DA3F42-27B8-4B44-A5AA-C090854B092A}"/>
              </a:ext>
            </a:extLst>
          </p:cNvPr>
          <p:cNvSpPr>
            <a:spLocks noGrp="1"/>
          </p:cNvSpPr>
          <p:nvPr>
            <p:ph type="title"/>
          </p:nvPr>
        </p:nvSpPr>
        <p:spPr/>
        <p:txBody>
          <a:bodyPr/>
          <a:lstStyle/>
          <a:p>
            <a:r>
              <a:rPr lang="en-US" dirty="0"/>
              <a:t>Blood Work</a:t>
            </a:r>
          </a:p>
        </p:txBody>
      </p:sp>
      <p:graphicFrame>
        <p:nvGraphicFramePr>
          <p:cNvPr id="8" name="Table 7">
            <a:extLst>
              <a:ext uri="{FF2B5EF4-FFF2-40B4-BE49-F238E27FC236}">
                <a16:creationId xmlns:a16="http://schemas.microsoft.com/office/drawing/2014/main" id="{DC059780-C280-40C7-992B-CB75C787810D}"/>
              </a:ext>
            </a:extLst>
          </p:cNvPr>
          <p:cNvGraphicFramePr>
            <a:graphicFrameLocks noGrp="1"/>
          </p:cNvGraphicFramePr>
          <p:nvPr>
            <p:extLst>
              <p:ext uri="{D42A27DB-BD31-4B8C-83A1-F6EECF244321}">
                <p14:modId xmlns:p14="http://schemas.microsoft.com/office/powerpoint/2010/main" val="179957674"/>
              </p:ext>
            </p:extLst>
          </p:nvPr>
        </p:nvGraphicFramePr>
        <p:xfrm>
          <a:off x="4439816" y="379870"/>
          <a:ext cx="5472608" cy="5569408"/>
        </p:xfrm>
        <a:graphic>
          <a:graphicData uri="http://schemas.openxmlformats.org/drawingml/2006/table">
            <a:tbl>
              <a:tblPr firstRow="1" firstCol="1" bandRow="1" bandCol="1">
                <a:tableStyleId>{1FECB4D8-DB02-4DC6-A0A2-4F2EBAE1DC90}</a:tableStyleId>
              </a:tblPr>
              <a:tblGrid>
                <a:gridCol w="3734617">
                  <a:extLst>
                    <a:ext uri="{9D8B030D-6E8A-4147-A177-3AD203B41FA5}">
                      <a16:colId xmlns:a16="http://schemas.microsoft.com/office/drawing/2014/main" val="2365385492"/>
                    </a:ext>
                  </a:extLst>
                </a:gridCol>
                <a:gridCol w="1737991">
                  <a:extLst>
                    <a:ext uri="{9D8B030D-6E8A-4147-A177-3AD203B41FA5}">
                      <a16:colId xmlns:a16="http://schemas.microsoft.com/office/drawing/2014/main" val="3817421590"/>
                    </a:ext>
                  </a:extLst>
                </a:gridCol>
              </a:tblGrid>
              <a:tr h="348088">
                <a:tc>
                  <a:txBody>
                    <a:bodyPr/>
                    <a:lstStyle/>
                    <a:p>
                      <a:pPr marL="0" marR="0" algn="just">
                        <a:spcBef>
                          <a:spcPts val="0"/>
                        </a:spcBef>
                        <a:spcAft>
                          <a:spcPts val="0"/>
                        </a:spcAft>
                      </a:pPr>
                      <a:r>
                        <a:rPr lang="en-US" sz="2000" dirty="0">
                          <a:effectLst/>
                        </a:rPr>
                        <a:t> </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a:effectLst/>
                        </a:rPr>
                        <a:t>Apr.15</a:t>
                      </a:r>
                      <a:endParaRPr lang="en-US" sz="200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6357455"/>
                  </a:ext>
                </a:extLst>
              </a:tr>
              <a:tr h="348088">
                <a:tc>
                  <a:txBody>
                    <a:bodyPr/>
                    <a:lstStyle/>
                    <a:p>
                      <a:pPr marL="0" marR="0" algn="just">
                        <a:spcBef>
                          <a:spcPts val="0"/>
                        </a:spcBef>
                        <a:spcAft>
                          <a:spcPts val="0"/>
                        </a:spcAft>
                      </a:pPr>
                      <a:r>
                        <a:rPr lang="en-US" sz="2000">
                          <a:effectLst/>
                        </a:rPr>
                        <a:t> FBG</a:t>
                      </a:r>
                      <a:endParaRPr lang="en-US" sz="200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6.2</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0644140"/>
                  </a:ext>
                </a:extLst>
              </a:tr>
              <a:tr h="348088">
                <a:tc>
                  <a:txBody>
                    <a:bodyPr/>
                    <a:lstStyle/>
                    <a:p>
                      <a:pPr marL="0" marR="0" algn="just">
                        <a:spcBef>
                          <a:spcPts val="0"/>
                        </a:spcBef>
                        <a:spcAft>
                          <a:spcPts val="0"/>
                        </a:spcAft>
                      </a:pPr>
                      <a:r>
                        <a:rPr lang="en-US" sz="2000" dirty="0">
                          <a:effectLst/>
                        </a:rPr>
                        <a:t>A1C</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6.1</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3200305"/>
                  </a:ext>
                </a:extLst>
              </a:tr>
              <a:tr h="348088">
                <a:tc>
                  <a:txBody>
                    <a:bodyPr/>
                    <a:lstStyle/>
                    <a:p>
                      <a:pPr marL="0" marR="0" algn="just">
                        <a:spcBef>
                          <a:spcPts val="0"/>
                        </a:spcBef>
                        <a:spcAft>
                          <a:spcPts val="0"/>
                        </a:spcAft>
                      </a:pPr>
                      <a:r>
                        <a:rPr lang="en-US" sz="2000">
                          <a:effectLst/>
                        </a:rPr>
                        <a:t>eGFR</a:t>
                      </a:r>
                      <a:endParaRPr lang="en-US" sz="200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93</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0641802"/>
                  </a:ext>
                </a:extLst>
              </a:tr>
              <a:tr h="348088">
                <a:tc>
                  <a:txBody>
                    <a:bodyPr/>
                    <a:lstStyle/>
                    <a:p>
                      <a:pPr marL="0" marR="0" algn="just">
                        <a:spcBef>
                          <a:spcPts val="0"/>
                        </a:spcBef>
                        <a:spcAft>
                          <a:spcPts val="0"/>
                        </a:spcAft>
                      </a:pPr>
                      <a:r>
                        <a:rPr lang="en-US" sz="2000" dirty="0">
                          <a:effectLst/>
                        </a:rPr>
                        <a:t>Urine ACR</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a:effectLst/>
                        </a:rPr>
                        <a:t>1.1</a:t>
                      </a:r>
                      <a:endParaRPr lang="en-US" sz="200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287396"/>
                  </a:ext>
                </a:extLst>
              </a:tr>
              <a:tr h="348088">
                <a:tc>
                  <a:txBody>
                    <a:bodyPr/>
                    <a:lstStyle/>
                    <a:p>
                      <a:pPr marL="0" marR="0" algn="just">
                        <a:spcBef>
                          <a:spcPts val="0"/>
                        </a:spcBef>
                        <a:spcAft>
                          <a:spcPts val="0"/>
                        </a:spcAft>
                      </a:pPr>
                      <a:r>
                        <a:rPr lang="en-US" sz="2000">
                          <a:effectLst/>
                        </a:rPr>
                        <a:t>Total cholesterol</a:t>
                      </a:r>
                      <a:endParaRPr lang="en-US" sz="200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5.44</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0141405"/>
                  </a:ext>
                </a:extLst>
              </a:tr>
              <a:tr h="348088">
                <a:tc>
                  <a:txBody>
                    <a:bodyPr/>
                    <a:lstStyle/>
                    <a:p>
                      <a:pPr marL="0" marR="0" algn="just">
                        <a:spcBef>
                          <a:spcPts val="0"/>
                        </a:spcBef>
                        <a:spcAft>
                          <a:spcPts val="0"/>
                        </a:spcAft>
                      </a:pPr>
                      <a:r>
                        <a:rPr lang="en-US" sz="2000">
                          <a:effectLst/>
                        </a:rPr>
                        <a:t>LDL</a:t>
                      </a:r>
                      <a:endParaRPr lang="en-US" sz="200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3.08</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00194502"/>
                  </a:ext>
                </a:extLst>
              </a:tr>
              <a:tr h="348088">
                <a:tc>
                  <a:txBody>
                    <a:bodyPr/>
                    <a:lstStyle/>
                    <a:p>
                      <a:pPr marL="0" marR="0" algn="just">
                        <a:spcBef>
                          <a:spcPts val="0"/>
                        </a:spcBef>
                        <a:spcAft>
                          <a:spcPts val="0"/>
                        </a:spcAft>
                      </a:pPr>
                      <a:r>
                        <a:rPr lang="en-US" sz="2000">
                          <a:effectLst/>
                        </a:rPr>
                        <a:t>HDL</a:t>
                      </a:r>
                      <a:endParaRPr lang="en-US" sz="200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1.91</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7253546"/>
                  </a:ext>
                </a:extLst>
              </a:tr>
              <a:tr h="348088">
                <a:tc>
                  <a:txBody>
                    <a:bodyPr/>
                    <a:lstStyle/>
                    <a:p>
                      <a:pPr marL="0" marR="0" algn="just">
                        <a:spcBef>
                          <a:spcPts val="0"/>
                        </a:spcBef>
                        <a:spcAft>
                          <a:spcPts val="0"/>
                        </a:spcAft>
                      </a:pPr>
                      <a:r>
                        <a:rPr lang="en-US" sz="2000">
                          <a:effectLst/>
                        </a:rPr>
                        <a:t>Triglycerides</a:t>
                      </a:r>
                      <a:endParaRPr lang="en-US" sz="200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1.00</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9490558"/>
                  </a:ext>
                </a:extLst>
              </a:tr>
              <a:tr h="348088">
                <a:tc>
                  <a:txBody>
                    <a:bodyPr/>
                    <a:lstStyle/>
                    <a:p>
                      <a:pPr marL="0" marR="0" algn="just">
                        <a:spcBef>
                          <a:spcPts val="0"/>
                        </a:spcBef>
                        <a:spcAft>
                          <a:spcPts val="0"/>
                        </a:spcAft>
                      </a:pPr>
                      <a:r>
                        <a:rPr lang="en-US" sz="2000" dirty="0">
                          <a:effectLst/>
                        </a:rPr>
                        <a:t>Non HDL</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3.53</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3525428"/>
                  </a:ext>
                </a:extLst>
              </a:tr>
              <a:tr h="348088">
                <a:tc>
                  <a:txBody>
                    <a:bodyPr/>
                    <a:lstStyle/>
                    <a:p>
                      <a:pPr marL="0" marR="0" algn="just">
                        <a:spcBef>
                          <a:spcPts val="0"/>
                        </a:spcBef>
                        <a:spcAft>
                          <a:spcPts val="0"/>
                        </a:spcAft>
                      </a:pPr>
                      <a:r>
                        <a:rPr lang="en-US" sz="2000" dirty="0">
                          <a:effectLst/>
                        </a:rPr>
                        <a:t>Apo-B100</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1.02</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2505277"/>
                  </a:ext>
                </a:extLst>
              </a:tr>
              <a:tr h="348088">
                <a:tc>
                  <a:txBody>
                    <a:bodyPr/>
                    <a:lstStyle/>
                    <a:p>
                      <a:pPr marL="0" marR="0" algn="just">
                        <a:spcBef>
                          <a:spcPts val="0"/>
                        </a:spcBef>
                        <a:spcAft>
                          <a:spcPts val="0"/>
                        </a:spcAft>
                      </a:pPr>
                      <a:r>
                        <a:rPr lang="en-US" sz="2000">
                          <a:effectLst/>
                        </a:rPr>
                        <a:t>Hs CRP</a:t>
                      </a:r>
                      <a:endParaRPr lang="en-US" sz="200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2.6</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9001387"/>
                  </a:ext>
                </a:extLst>
              </a:tr>
              <a:tr h="348088">
                <a:tc>
                  <a:txBody>
                    <a:bodyPr/>
                    <a:lstStyle/>
                    <a:p>
                      <a:pPr marL="0" marR="0" algn="just">
                        <a:spcBef>
                          <a:spcPts val="0"/>
                        </a:spcBef>
                        <a:spcAft>
                          <a:spcPts val="0"/>
                        </a:spcAft>
                      </a:pPr>
                      <a:r>
                        <a:rPr lang="en-US" sz="2000">
                          <a:effectLst/>
                          <a:highlight>
                            <a:srgbClr val="FFFF00"/>
                          </a:highlight>
                        </a:rPr>
                        <a:t>Lipoprotein (a)</a:t>
                      </a:r>
                      <a:endParaRPr lang="en-US" sz="2000">
                        <a:effectLst/>
                        <a:highlight>
                          <a:srgbClr val="FFFF00"/>
                        </a:highligh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highlight>
                            <a:srgbClr val="FFFF00"/>
                          </a:highlight>
                        </a:rPr>
                        <a:t>1417</a:t>
                      </a:r>
                      <a:endParaRPr lang="en-US" sz="2000" dirty="0">
                        <a:effectLst/>
                        <a:highlight>
                          <a:srgbClr val="FFFF00"/>
                        </a:highligh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53233845"/>
                  </a:ext>
                </a:extLst>
              </a:tr>
              <a:tr h="348088">
                <a:tc>
                  <a:txBody>
                    <a:bodyPr/>
                    <a:lstStyle/>
                    <a:p>
                      <a:pPr marL="0" marR="0" algn="just">
                        <a:spcBef>
                          <a:spcPts val="0"/>
                        </a:spcBef>
                        <a:spcAft>
                          <a:spcPts val="0"/>
                        </a:spcAft>
                      </a:pPr>
                      <a:r>
                        <a:rPr lang="en-US" sz="2000">
                          <a:effectLst/>
                        </a:rPr>
                        <a:t>ALT  </a:t>
                      </a:r>
                      <a:endParaRPr lang="en-US" sz="200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23</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5582227"/>
                  </a:ext>
                </a:extLst>
              </a:tr>
              <a:tr h="348088">
                <a:tc>
                  <a:txBody>
                    <a:bodyPr/>
                    <a:lstStyle/>
                    <a:p>
                      <a:pPr marL="0" marR="0" algn="just">
                        <a:spcBef>
                          <a:spcPts val="0"/>
                        </a:spcBef>
                        <a:spcAft>
                          <a:spcPts val="0"/>
                        </a:spcAft>
                      </a:pPr>
                      <a:r>
                        <a:rPr lang="en-US" sz="2000">
                          <a:effectLst/>
                        </a:rPr>
                        <a:t>CK</a:t>
                      </a:r>
                      <a:endParaRPr lang="en-US" sz="200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96</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0918960"/>
                  </a:ext>
                </a:extLst>
              </a:tr>
              <a:tr h="348088">
                <a:tc>
                  <a:txBody>
                    <a:bodyPr/>
                    <a:lstStyle/>
                    <a:p>
                      <a:pPr marL="0" marR="0" algn="just">
                        <a:spcBef>
                          <a:spcPts val="0"/>
                        </a:spcBef>
                        <a:spcAft>
                          <a:spcPts val="0"/>
                        </a:spcAft>
                      </a:pPr>
                      <a:r>
                        <a:rPr lang="en-US" sz="2000" dirty="0">
                          <a:effectLst/>
                        </a:rPr>
                        <a:t>TSH</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2.1</a:t>
                      </a:r>
                      <a:endParaRPr lang="en-US" sz="2000" dirty="0">
                        <a:effectLst/>
                        <a:latin typeface="Arial Nova Cond Light"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9107594"/>
                  </a:ext>
                </a:extLst>
              </a:tr>
            </a:tbl>
          </a:graphicData>
        </a:graphic>
      </p:graphicFrame>
    </p:spTree>
    <p:extLst>
      <p:ext uri="{BB962C8B-B14F-4D97-AF65-F5344CB8AC3E}">
        <p14:creationId xmlns:p14="http://schemas.microsoft.com/office/powerpoint/2010/main" val="295425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lstStyle/>
          <a:p>
            <a:r>
              <a:rPr lang="en-US" dirty="0"/>
              <a:t>CV risk factors </a:t>
            </a:r>
          </a:p>
        </p:txBody>
      </p:sp>
      <p:sp>
        <p:nvSpPr>
          <p:cNvPr id="4" name="Content Placeholder 2">
            <a:extLst>
              <a:ext uri="{FF2B5EF4-FFF2-40B4-BE49-F238E27FC236}">
                <a16:creationId xmlns:a16="http://schemas.microsoft.com/office/drawing/2014/main" id="{26CB1901-EA60-4066-8422-63BEC008E078}"/>
              </a:ext>
            </a:extLst>
          </p:cNvPr>
          <p:cNvSpPr>
            <a:spLocks noGrp="1"/>
          </p:cNvSpPr>
          <p:nvPr>
            <p:ph idx="1"/>
          </p:nvPr>
        </p:nvSpPr>
        <p:spPr>
          <a:xfrm>
            <a:off x="695400" y="1340768"/>
            <a:ext cx="8434064" cy="2875805"/>
          </a:xfrm>
        </p:spPr>
        <p:txBody>
          <a:bodyPr>
            <a:normAutofit fontScale="92500" lnSpcReduction="10000"/>
          </a:bodyPr>
          <a:lstStyle/>
          <a:p>
            <a:pPr>
              <a:lnSpc>
                <a:spcPct val="107000"/>
              </a:lnSpc>
              <a:spcBef>
                <a:spcPts val="0"/>
              </a:spcBef>
              <a:spcAft>
                <a:spcPts val="1200"/>
              </a:spcAft>
            </a:pPr>
            <a:r>
              <a:rPr lang="en-US" dirty="0">
                <a:effectLst/>
                <a:ea typeface="Calibri" panose="020F0502020204030204" pitchFamily="34" charset="0"/>
                <a:cs typeface="Times New Roman" panose="02020603050405020304" pitchFamily="18" charset="0"/>
              </a:rPr>
              <a:t>Pre-diabetes</a:t>
            </a:r>
          </a:p>
          <a:p>
            <a:pPr>
              <a:lnSpc>
                <a:spcPct val="107000"/>
              </a:lnSpc>
              <a:spcBef>
                <a:spcPts val="0"/>
              </a:spcBef>
              <a:spcAft>
                <a:spcPts val="1200"/>
              </a:spcAft>
            </a:pPr>
            <a:r>
              <a:rPr lang="en-US" dirty="0">
                <a:ea typeface="Calibri" panose="020F0502020204030204" pitchFamily="34" charset="0"/>
                <a:cs typeface="Times New Roman" panose="02020603050405020304" pitchFamily="18" charset="0"/>
              </a:rPr>
              <a:t>Hypertension in </a:t>
            </a:r>
            <a:r>
              <a:rPr lang="en-US" dirty="0" err="1">
                <a:ea typeface="Calibri" panose="020F0502020204030204" pitchFamily="34" charset="0"/>
                <a:cs typeface="Times New Roman" panose="02020603050405020304" pitchFamily="18" charset="0"/>
              </a:rPr>
              <a:t>pregancy</a:t>
            </a:r>
            <a:endParaRPr lang="en-US" dirty="0">
              <a:effectLst/>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dirty="0">
                <a:effectLst/>
                <a:ea typeface="Calibri" panose="020F0502020204030204" pitchFamily="34" charset="0"/>
                <a:cs typeface="Times New Roman" panose="02020603050405020304" pitchFamily="18" charset="0"/>
              </a:rPr>
              <a:t>Pre hypertension</a:t>
            </a:r>
          </a:p>
          <a:p>
            <a:pPr>
              <a:lnSpc>
                <a:spcPct val="107000"/>
              </a:lnSpc>
              <a:spcBef>
                <a:spcPts val="0"/>
              </a:spcBef>
              <a:spcAft>
                <a:spcPts val="1200"/>
              </a:spcAft>
            </a:pPr>
            <a:r>
              <a:rPr lang="en-US" dirty="0">
                <a:ea typeface="Calibri" panose="020F0502020204030204" pitchFamily="34" charset="0"/>
                <a:cs typeface="Times New Roman" panose="02020603050405020304" pitchFamily="18" charset="0"/>
              </a:rPr>
              <a:t>Metabolic syndrome (BP, FBS, Waist)</a:t>
            </a:r>
          </a:p>
          <a:p>
            <a:pPr>
              <a:lnSpc>
                <a:spcPct val="107000"/>
              </a:lnSpc>
              <a:spcBef>
                <a:spcPts val="0"/>
              </a:spcBef>
              <a:spcAft>
                <a:spcPts val="1200"/>
              </a:spcAft>
            </a:pPr>
            <a:r>
              <a:rPr lang="en-US" dirty="0">
                <a:ea typeface="Calibri" panose="020F0502020204030204" pitchFamily="34" charset="0"/>
                <a:cs typeface="Times New Roman" panose="02020603050405020304" pitchFamily="18" charset="0"/>
              </a:rPr>
              <a:t>Markedly elevated Lipoprotein (a)</a:t>
            </a:r>
          </a:p>
          <a:p>
            <a:pPr marL="0" indent="0">
              <a:lnSpc>
                <a:spcPct val="107000"/>
              </a:lnSpc>
              <a:spcBef>
                <a:spcPts val="0"/>
              </a:spcBef>
              <a:spcAft>
                <a:spcPts val="1200"/>
              </a:spcAft>
              <a:buNone/>
            </a:pP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3389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lstStyle/>
          <a:p>
            <a:r>
              <a:rPr lang="en-US" dirty="0"/>
              <a:t>?Pharmacotherapy for lipid lowering therapy</a:t>
            </a:r>
          </a:p>
        </p:txBody>
      </p:sp>
      <p:sp>
        <p:nvSpPr>
          <p:cNvPr id="4" name="Content Placeholder 2">
            <a:extLst>
              <a:ext uri="{FF2B5EF4-FFF2-40B4-BE49-F238E27FC236}">
                <a16:creationId xmlns:a16="http://schemas.microsoft.com/office/drawing/2014/main" id="{52133580-42D2-45AA-9B27-E790B97FA1C1}"/>
              </a:ext>
            </a:extLst>
          </p:cNvPr>
          <p:cNvSpPr>
            <a:spLocks noGrp="1"/>
          </p:cNvSpPr>
          <p:nvPr>
            <p:ph idx="1"/>
          </p:nvPr>
        </p:nvSpPr>
        <p:spPr>
          <a:xfrm>
            <a:off x="695400" y="1340768"/>
            <a:ext cx="8434064" cy="2875805"/>
          </a:xfrm>
        </p:spPr>
        <p:txBody>
          <a:bodyPr>
            <a:normAutofit/>
          </a:bodyPr>
          <a:lstStyle/>
          <a:p>
            <a:pPr marL="0" indent="0">
              <a:lnSpc>
                <a:spcPct val="107000"/>
              </a:lnSpc>
              <a:spcBef>
                <a:spcPts val="0"/>
              </a:spcBef>
              <a:spcAft>
                <a:spcPts val="1200"/>
              </a:spcAft>
              <a:buNone/>
            </a:pPr>
            <a:r>
              <a:rPr lang="en-US" sz="2400" dirty="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579B72A1-D8A6-475D-B179-76A6EA4325B5}"/>
              </a:ext>
            </a:extLst>
          </p:cNvPr>
          <p:cNvSpPr txBox="1"/>
          <p:nvPr/>
        </p:nvSpPr>
        <p:spPr>
          <a:xfrm>
            <a:off x="5951984" y="1844824"/>
            <a:ext cx="5112568" cy="2616101"/>
          </a:xfrm>
          <a:prstGeom prst="rect">
            <a:avLst/>
          </a:prstGeom>
          <a:noFill/>
        </p:spPr>
        <p:txBody>
          <a:bodyPr wrap="square" rtlCol="0">
            <a:spAutoFit/>
          </a:bodyPr>
          <a:lstStyle/>
          <a:p>
            <a:r>
              <a:rPr lang="en-US" sz="2400" dirty="0">
                <a:latin typeface="Arial Nova Cond" panose="020B0506020202020204" pitchFamily="34" charset="0"/>
              </a:rPr>
              <a:t>Consider elevating Risk to Moderate Category</a:t>
            </a:r>
          </a:p>
          <a:p>
            <a:endParaRPr lang="en-US" sz="2400" dirty="0">
              <a:latin typeface="Arial Nova Cond" panose="020B0506020202020204" pitchFamily="34" charset="0"/>
            </a:endParaRPr>
          </a:p>
          <a:p>
            <a:r>
              <a:rPr lang="en-US" sz="2400" dirty="0">
                <a:latin typeface="Arial Nova Cond" panose="020B0506020202020204" pitchFamily="34" charset="0"/>
              </a:rPr>
              <a:t>Still below the threshold for initiating lipid lowering therapy for someone in the moderate risk category</a:t>
            </a:r>
          </a:p>
          <a:p>
            <a:endParaRPr lang="en-US" sz="2000" dirty="0">
              <a:latin typeface="Arial Nova Cond" panose="020B0506020202020204" pitchFamily="34" charset="0"/>
            </a:endParaRPr>
          </a:p>
        </p:txBody>
      </p:sp>
      <p:pic>
        <p:nvPicPr>
          <p:cNvPr id="7" name="Picture 6">
            <a:extLst>
              <a:ext uri="{FF2B5EF4-FFF2-40B4-BE49-F238E27FC236}">
                <a16:creationId xmlns:a16="http://schemas.microsoft.com/office/drawing/2014/main" id="{823C6C13-C8F9-42AC-82CD-9416F80148DB}"/>
              </a:ext>
            </a:extLst>
          </p:cNvPr>
          <p:cNvPicPr>
            <a:picLocks noChangeAspect="1"/>
          </p:cNvPicPr>
          <p:nvPr/>
        </p:nvPicPr>
        <p:blipFill>
          <a:blip r:embed="rId3"/>
          <a:stretch>
            <a:fillRect/>
          </a:stretch>
        </p:blipFill>
        <p:spPr>
          <a:xfrm>
            <a:off x="1415480" y="1556792"/>
            <a:ext cx="2753869" cy="4256934"/>
          </a:xfrm>
          <a:prstGeom prst="rect">
            <a:avLst/>
          </a:prstGeom>
        </p:spPr>
      </p:pic>
      <p:sp>
        <p:nvSpPr>
          <p:cNvPr id="17" name="Arrow: Down 16">
            <a:extLst>
              <a:ext uri="{FF2B5EF4-FFF2-40B4-BE49-F238E27FC236}">
                <a16:creationId xmlns:a16="http://schemas.microsoft.com/office/drawing/2014/main" id="{73199652-D997-43CD-9EF9-3754379CD1C4}"/>
              </a:ext>
            </a:extLst>
          </p:cNvPr>
          <p:cNvSpPr/>
          <p:nvPr/>
        </p:nvSpPr>
        <p:spPr>
          <a:xfrm>
            <a:off x="4511824" y="3616408"/>
            <a:ext cx="369168" cy="1200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02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078F-8748-4DB6-BEA6-CB757A793133}"/>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27DA2D1E-7D3E-4015-9EB8-0E03342ABD4E}"/>
              </a:ext>
            </a:extLst>
          </p:cNvPr>
          <p:cNvSpPr>
            <a:spLocks noGrp="1"/>
          </p:cNvSpPr>
          <p:nvPr>
            <p:ph idx="1"/>
          </p:nvPr>
        </p:nvSpPr>
        <p:spPr/>
        <p:txBody>
          <a:bodyPr/>
          <a:lstStyle/>
          <a:p>
            <a:r>
              <a:rPr lang="en-US" dirty="0"/>
              <a:t>Optimizing engagement in healthy behaviors</a:t>
            </a:r>
          </a:p>
          <a:p>
            <a:r>
              <a:rPr lang="en-US" dirty="0"/>
              <a:t>Aiming for a 5-10% weight loss</a:t>
            </a:r>
          </a:p>
          <a:p>
            <a:r>
              <a:rPr lang="en-US" dirty="0"/>
              <a:t>Referred to dietitian </a:t>
            </a:r>
          </a:p>
          <a:p>
            <a:r>
              <a:rPr lang="en-US" dirty="0"/>
              <a:t>Information on the BC physical activity line</a:t>
            </a:r>
          </a:p>
          <a:p>
            <a:r>
              <a:rPr lang="en-US" dirty="0"/>
              <a:t>Discussion about noninvasive risk stratification</a:t>
            </a:r>
          </a:p>
          <a:p>
            <a:r>
              <a:rPr lang="en-US" dirty="0"/>
              <a:t>Reassessment in 3-6 months</a:t>
            </a:r>
          </a:p>
        </p:txBody>
      </p:sp>
    </p:spTree>
    <p:extLst>
      <p:ext uri="{BB962C8B-B14F-4D97-AF65-F5344CB8AC3E}">
        <p14:creationId xmlns:p14="http://schemas.microsoft.com/office/powerpoint/2010/main" val="1687929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Mr S.</a:t>
            </a:r>
          </a:p>
        </p:txBody>
      </p:sp>
      <p:sp>
        <p:nvSpPr>
          <p:cNvPr id="5" name="Content Placeholder 4"/>
          <p:cNvSpPr>
            <a:spLocks noGrp="1"/>
          </p:cNvSpPr>
          <p:nvPr>
            <p:ph sz="quarter" idx="1"/>
          </p:nvPr>
        </p:nvSpPr>
        <p:spPr>
          <a:xfrm>
            <a:off x="623392" y="1268760"/>
            <a:ext cx="10801200" cy="4692179"/>
          </a:xfrm>
        </p:spPr>
        <p:txBody>
          <a:bodyPr>
            <a:noAutofit/>
          </a:bodyPr>
          <a:lstStyle/>
          <a:p>
            <a:pPr marL="0" indent="0">
              <a:buNone/>
            </a:pPr>
            <a:r>
              <a:rPr lang="en-US" sz="2400" dirty="0"/>
              <a:t>50 year old gentleman referred to the Lipid Clinic for reassessment</a:t>
            </a:r>
          </a:p>
          <a:p>
            <a:pPr marL="0" indent="0">
              <a:buNone/>
            </a:pPr>
            <a:r>
              <a:rPr lang="en-US" sz="2400" dirty="0"/>
              <a:t>RFR: 	Premature CAD and dyslipidemia in the setting of maximally tolerated statin	</a:t>
            </a:r>
          </a:p>
          <a:p>
            <a:pPr marL="0" indent="0">
              <a:buNone/>
            </a:pPr>
            <a:r>
              <a:rPr lang="en-US" sz="2400" dirty="0"/>
              <a:t>PMH:	Premature CAD- PCIs 2018, 2021</a:t>
            </a:r>
          </a:p>
          <a:p>
            <a:pPr marL="0" indent="0">
              <a:buNone/>
            </a:pPr>
            <a:r>
              <a:rPr lang="en-US" sz="2400" dirty="0"/>
              <a:t>	Type 2 diabetes</a:t>
            </a:r>
          </a:p>
          <a:p>
            <a:pPr marL="0" indent="0">
              <a:buNone/>
            </a:pPr>
            <a:r>
              <a:rPr lang="en-US" sz="2400" dirty="0"/>
              <a:t>	Hypertension</a:t>
            </a:r>
          </a:p>
          <a:p>
            <a:pPr marL="0" indent="0">
              <a:buNone/>
            </a:pPr>
            <a:r>
              <a:rPr lang="en-US" sz="2400" dirty="0"/>
              <a:t>	Chronic back pain</a:t>
            </a:r>
          </a:p>
          <a:p>
            <a:pPr marL="0" indent="0">
              <a:buNone/>
            </a:pPr>
            <a:r>
              <a:rPr lang="en-US" sz="2400" dirty="0"/>
              <a:t>	COPD</a:t>
            </a:r>
          </a:p>
        </p:txBody>
      </p:sp>
    </p:spTree>
    <p:extLst>
      <p:ext uri="{BB962C8B-B14F-4D97-AF65-F5344CB8AC3E}">
        <p14:creationId xmlns:p14="http://schemas.microsoft.com/office/powerpoint/2010/main" val="2080893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5" name="Content Placeholder 4"/>
          <p:cNvSpPr>
            <a:spLocks noGrp="1"/>
          </p:cNvSpPr>
          <p:nvPr>
            <p:ph sz="quarter" idx="1"/>
          </p:nvPr>
        </p:nvSpPr>
        <p:spPr/>
        <p:txBody>
          <a:bodyPr>
            <a:normAutofit lnSpcReduction="10000"/>
          </a:bodyPr>
          <a:lstStyle/>
          <a:p>
            <a:pPr marL="0" indent="0">
              <a:buNone/>
            </a:pPr>
            <a:r>
              <a:rPr lang="en-US" dirty="0"/>
              <a:t>Family History:  Father had an MI at age 40. Mother had an MI (age uncertain)</a:t>
            </a:r>
          </a:p>
          <a:p>
            <a:pPr marL="0" indent="0">
              <a:buNone/>
            </a:pPr>
            <a:r>
              <a:rPr lang="en-US" dirty="0"/>
              <a:t>Social History:  &gt;30 pack year history of tobacco use. Quit 3-4 years prior.</a:t>
            </a:r>
          </a:p>
          <a:p>
            <a:pPr marL="0" indent="0">
              <a:buNone/>
            </a:pPr>
            <a:r>
              <a:rPr lang="en-US" dirty="0"/>
              <a:t>Medications:	</a:t>
            </a:r>
          </a:p>
          <a:p>
            <a:r>
              <a:rPr lang="en-US" dirty="0"/>
              <a:t>ASA 162 mg od</a:t>
            </a:r>
          </a:p>
          <a:p>
            <a:r>
              <a:rPr lang="en-US" dirty="0" err="1"/>
              <a:t>Ramipril</a:t>
            </a:r>
            <a:r>
              <a:rPr lang="en-US" dirty="0"/>
              <a:t> 10 mg bid</a:t>
            </a:r>
          </a:p>
          <a:p>
            <a:r>
              <a:rPr lang="en-US" dirty="0" err="1"/>
              <a:t>Tiazac</a:t>
            </a:r>
            <a:r>
              <a:rPr lang="en-US" dirty="0"/>
              <a:t> XC 240 mg od</a:t>
            </a:r>
          </a:p>
          <a:p>
            <a:r>
              <a:rPr lang="en-US" dirty="0" err="1"/>
              <a:t>Ventolin</a:t>
            </a:r>
            <a:r>
              <a:rPr lang="en-US" dirty="0"/>
              <a:t>/</a:t>
            </a:r>
            <a:r>
              <a:rPr lang="en-US" dirty="0" err="1"/>
              <a:t>Flovent</a:t>
            </a:r>
            <a:endParaRPr lang="en-US" dirty="0"/>
          </a:p>
          <a:p>
            <a:r>
              <a:rPr lang="en-US" dirty="0"/>
              <a:t>Rosuvastatin 20 mg daily</a:t>
            </a:r>
          </a:p>
          <a:p>
            <a:r>
              <a:rPr lang="en-US" dirty="0" err="1"/>
              <a:t>Ezetrol</a:t>
            </a:r>
            <a:r>
              <a:rPr lang="en-US" dirty="0"/>
              <a:t> 10 mg daily</a:t>
            </a:r>
          </a:p>
          <a:p>
            <a:pPr marL="0" indent="0">
              <a:buNone/>
            </a:pPr>
            <a:endParaRPr lang="en-US" sz="2400" dirty="0"/>
          </a:p>
        </p:txBody>
      </p:sp>
    </p:spTree>
    <p:extLst>
      <p:ext uri="{BB962C8B-B14F-4D97-AF65-F5344CB8AC3E}">
        <p14:creationId xmlns:p14="http://schemas.microsoft.com/office/powerpoint/2010/main" val="1166846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t>
            </a:r>
          </a:p>
        </p:txBody>
      </p:sp>
      <p:sp>
        <p:nvSpPr>
          <p:cNvPr id="3" name="Content Placeholder 2"/>
          <p:cNvSpPr>
            <a:spLocks noGrp="1"/>
          </p:cNvSpPr>
          <p:nvPr>
            <p:ph sz="quarter" idx="1"/>
          </p:nvPr>
        </p:nvSpPr>
        <p:spPr/>
        <p:txBody>
          <a:bodyPr/>
          <a:lstStyle/>
          <a:p>
            <a:pPr marL="0" indent="0">
              <a:buNone/>
            </a:pPr>
            <a:r>
              <a:rPr lang="en-US" dirty="0"/>
              <a:t>Intolerances: Severe muscle cramping with </a:t>
            </a:r>
            <a:r>
              <a:rPr lang="en-US" dirty="0" err="1"/>
              <a:t>crestor</a:t>
            </a:r>
            <a:r>
              <a:rPr lang="en-US" dirty="0"/>
              <a:t> 40, </a:t>
            </a:r>
            <a:r>
              <a:rPr lang="en-US" dirty="0" err="1"/>
              <a:t>lipitor</a:t>
            </a:r>
            <a:r>
              <a:rPr lang="en-US" dirty="0"/>
              <a:t>, </a:t>
            </a:r>
            <a:r>
              <a:rPr lang="en-US" dirty="0" err="1"/>
              <a:t>Lipidil</a:t>
            </a:r>
            <a:r>
              <a:rPr lang="en-US" dirty="0"/>
              <a:t> EZ. Resultant muscle weakness</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75533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solidFill>
                  <a:srgbClr val="6FAAAF"/>
                </a:solidFill>
                <a:latin typeface="Arial Nova Cond" panose="020B0506020202020204" pitchFamily="34" charset="0"/>
              </a:rPr>
              <a:t>Disclosure of potential conflicts of interest</a:t>
            </a:r>
            <a:endParaRPr lang="en-US" dirty="0">
              <a:solidFill>
                <a:srgbClr val="6FAAAF"/>
              </a:solidFill>
            </a:endParaRPr>
          </a:p>
        </p:txBody>
      </p:sp>
      <p:sp>
        <p:nvSpPr>
          <p:cNvPr id="11" name="Oval 10">
            <a:extLst>
              <a:ext uri="{FF2B5EF4-FFF2-40B4-BE49-F238E27FC236}">
                <a16:creationId xmlns:a16="http://schemas.microsoft.com/office/drawing/2014/main" id="{8E57D277-964E-4C72-B995-08DB7BA9D03D}"/>
              </a:ext>
            </a:extLst>
          </p:cNvPr>
          <p:cNvSpPr/>
          <p:nvPr/>
        </p:nvSpPr>
        <p:spPr>
          <a:xfrm>
            <a:off x="263352" y="1856723"/>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2048739"/>
            <a:ext cx="389325" cy="389325"/>
          </a:xfrm>
          <a:prstGeom prst="rect">
            <a:avLst/>
          </a:prstGeom>
        </p:spPr>
      </p:pic>
      <p:sp>
        <p:nvSpPr>
          <p:cNvPr id="16" name="Rectangle 15">
            <a:extLst>
              <a:ext uri="{FF2B5EF4-FFF2-40B4-BE49-F238E27FC236}">
                <a16:creationId xmlns:a16="http://schemas.microsoft.com/office/drawing/2014/main" id="{9B346935-5493-4B55-8684-2803D313B820}"/>
              </a:ext>
            </a:extLst>
          </p:cNvPr>
          <p:cNvSpPr/>
          <p:nvPr/>
        </p:nvSpPr>
        <p:spPr>
          <a:xfrm>
            <a:off x="1258611" y="1856723"/>
            <a:ext cx="4837389" cy="1785104"/>
          </a:xfrm>
          <a:prstGeom prst="rect">
            <a:avLst/>
          </a:prstGeom>
        </p:spPr>
        <p:txBody>
          <a:bodyPr wrap="square">
            <a:spAutoFit/>
          </a:bodyPr>
          <a:lstStyle/>
          <a:p>
            <a:pPr algn="just"/>
            <a:r>
              <a:rPr lang="en-CA" sz="2000" b="1" dirty="0">
                <a:solidFill>
                  <a:srgbClr val="FF0000"/>
                </a:solidFill>
                <a:latin typeface="Arial Nova Cond" panose="020B0506020202020204" pitchFamily="34" charset="0"/>
              </a:rPr>
              <a:t>Glen Pearson</a:t>
            </a:r>
          </a:p>
          <a:p>
            <a:r>
              <a:rPr lang="en-CA" b="1" dirty="0">
                <a:latin typeface="Arial Nova Cond" panose="020B0506020202020204" pitchFamily="34" charset="0"/>
              </a:rPr>
              <a:t>Consulting Fees/Honoraria: </a:t>
            </a:r>
            <a:r>
              <a:rPr lang="en-CA" dirty="0">
                <a:latin typeface="Arial Nova Cond" panose="020B0506020202020204" pitchFamily="34" charset="0"/>
              </a:rPr>
              <a:t>Novartis</a:t>
            </a:r>
            <a:r>
              <a:rPr lang="en-CA" b="1" dirty="0">
                <a:latin typeface="Arial Nova Cond" panose="020B0506020202020204" pitchFamily="34" charset="0"/>
              </a:rPr>
              <a:t> </a:t>
            </a:r>
          </a:p>
          <a:p>
            <a:r>
              <a:rPr lang="en-CA" b="1" dirty="0">
                <a:latin typeface="Arial Nova Cond" panose="020B0506020202020204" pitchFamily="34" charset="0"/>
              </a:rPr>
              <a:t>Clinical Trials: </a:t>
            </a:r>
            <a:r>
              <a:rPr lang="en-CA" dirty="0">
                <a:latin typeface="Arial Nova Cond" panose="020B0506020202020204" pitchFamily="34" charset="0"/>
              </a:rPr>
              <a:t>None</a:t>
            </a:r>
          </a:p>
          <a:p>
            <a:r>
              <a:rPr lang="en-CA" b="1" dirty="0">
                <a:latin typeface="Arial Nova Cond" panose="020B0506020202020204" pitchFamily="34" charset="0"/>
              </a:rPr>
              <a:t>Grant/Research Support: </a:t>
            </a:r>
            <a:r>
              <a:rPr lang="en-CA" dirty="0">
                <a:latin typeface="Arial Nova Cond" panose="020B0506020202020204" pitchFamily="34" charset="0"/>
              </a:rPr>
              <a:t>None</a:t>
            </a:r>
          </a:p>
          <a:p>
            <a:endParaRPr lang="en-CA" b="1" dirty="0">
              <a:latin typeface="Arial Nova Cond" panose="020B0506020202020204" pitchFamily="34" charset="0"/>
            </a:endParaRPr>
          </a:p>
          <a:p>
            <a:endParaRPr lang="en-CA" dirty="0">
              <a:latin typeface="Arial Nova Cond" panose="020B0506020202020204" pitchFamily="34" charset="0"/>
            </a:endParaRPr>
          </a:p>
        </p:txBody>
      </p:sp>
      <p:sp>
        <p:nvSpPr>
          <p:cNvPr id="19" name="Rectangle 18">
            <a:extLst>
              <a:ext uri="{FF2B5EF4-FFF2-40B4-BE49-F238E27FC236}">
                <a16:creationId xmlns:a16="http://schemas.microsoft.com/office/drawing/2014/main" id="{AA1F69C2-5E05-4F6D-9489-FFAA9DFD5C97}"/>
              </a:ext>
            </a:extLst>
          </p:cNvPr>
          <p:cNvSpPr/>
          <p:nvPr/>
        </p:nvSpPr>
        <p:spPr>
          <a:xfrm>
            <a:off x="7401897" y="1856723"/>
            <a:ext cx="4343712" cy="2062103"/>
          </a:xfrm>
          <a:prstGeom prst="rect">
            <a:avLst/>
          </a:prstGeom>
        </p:spPr>
        <p:txBody>
          <a:bodyPr wrap="square">
            <a:spAutoFit/>
          </a:bodyPr>
          <a:lstStyle/>
          <a:p>
            <a:r>
              <a:rPr lang="en-CA" sz="2000" b="1" dirty="0">
                <a:solidFill>
                  <a:srgbClr val="FF0000"/>
                </a:solidFill>
                <a:latin typeface="Arial Nova Cond" panose="020B0506020202020204" pitchFamily="34" charset="0"/>
              </a:rPr>
              <a:t>George Thanassoulis </a:t>
            </a:r>
          </a:p>
          <a:p>
            <a:r>
              <a:rPr lang="en-CA" b="1" dirty="0">
                <a:latin typeface="Arial Nova Cond" panose="020B0506020202020204" pitchFamily="34" charset="0"/>
              </a:rPr>
              <a:t>Consulting Fees/Honoraria: </a:t>
            </a:r>
            <a:r>
              <a:rPr lang="en-CA" dirty="0">
                <a:latin typeface="Arial Nova Cond" panose="020B0506020202020204" pitchFamily="34" charset="0"/>
              </a:rPr>
              <a:t>Amgen, HLS Therapeutics, Novartis, Sanofi, </a:t>
            </a:r>
            <a:r>
              <a:rPr lang="en-CA" dirty="0" err="1">
                <a:latin typeface="Arial Nova Cond" panose="020B0506020202020204" pitchFamily="34" charset="0"/>
              </a:rPr>
              <a:t>Servier</a:t>
            </a:r>
            <a:r>
              <a:rPr lang="en-CA" dirty="0">
                <a:latin typeface="Arial Nova Cond" panose="020B0506020202020204" pitchFamily="34" charset="0"/>
              </a:rPr>
              <a:t>, Silence </a:t>
            </a:r>
          </a:p>
          <a:p>
            <a:r>
              <a:rPr lang="en-CA" b="1" dirty="0">
                <a:latin typeface="Arial Nova Cond" panose="020B0506020202020204" pitchFamily="34" charset="0"/>
              </a:rPr>
              <a:t>Clinical Trials: </a:t>
            </a:r>
            <a:r>
              <a:rPr lang="en-CA" dirty="0">
                <a:latin typeface="Arial Nova Cond" panose="020B0506020202020204" pitchFamily="34" charset="0"/>
              </a:rPr>
              <a:t>Amgen, Novartis</a:t>
            </a:r>
          </a:p>
          <a:p>
            <a:r>
              <a:rPr lang="en-CA" b="1" dirty="0">
                <a:latin typeface="Arial Nova Cond" panose="020B0506020202020204" pitchFamily="34" charset="0"/>
              </a:rPr>
              <a:t>Grant/Research Support: </a:t>
            </a:r>
            <a:r>
              <a:rPr lang="en-CA" dirty="0">
                <a:latin typeface="Arial Nova Cond" panose="020B0506020202020204" pitchFamily="34" charset="0"/>
              </a:rPr>
              <a:t>Ionis, </a:t>
            </a:r>
            <a:r>
              <a:rPr lang="en-CA" dirty="0" err="1">
                <a:latin typeface="Arial Nova Cond" panose="020B0506020202020204" pitchFamily="34" charset="0"/>
              </a:rPr>
              <a:t>Servier</a:t>
            </a:r>
            <a:endParaRPr lang="en-CA" dirty="0">
              <a:latin typeface="Arial Nova Cond" panose="020B0506020202020204" pitchFamily="34" charset="0"/>
            </a:endParaRPr>
          </a:p>
          <a:p>
            <a:endParaRPr lang="en-CA" dirty="0">
              <a:latin typeface="Arial Nova Cond" panose="020B0506020202020204" pitchFamily="34" charset="0"/>
            </a:endParaRPr>
          </a:p>
        </p:txBody>
      </p:sp>
      <p:sp>
        <p:nvSpPr>
          <p:cNvPr id="24" name="Oval 23">
            <a:extLst>
              <a:ext uri="{FF2B5EF4-FFF2-40B4-BE49-F238E27FC236}">
                <a16:creationId xmlns:a16="http://schemas.microsoft.com/office/drawing/2014/main" id="{06DEA64C-FCFD-4070-AE87-3A41D232B1CE}"/>
              </a:ext>
            </a:extLst>
          </p:cNvPr>
          <p:cNvSpPr/>
          <p:nvPr/>
        </p:nvSpPr>
        <p:spPr>
          <a:xfrm>
            <a:off x="6408077" y="1856723"/>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25" name="Graphic 24" descr="Checkmark">
            <a:extLst>
              <a:ext uri="{FF2B5EF4-FFF2-40B4-BE49-F238E27FC236}">
                <a16:creationId xmlns:a16="http://schemas.microsoft.com/office/drawing/2014/main" id="{BCAD317F-7CE9-410C-8AF4-14BACE8776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9846" y="2048739"/>
            <a:ext cx="389325" cy="389325"/>
          </a:xfrm>
          <a:prstGeom prst="rect">
            <a:avLst/>
          </a:prstGeom>
        </p:spPr>
      </p:pic>
    </p:spTree>
    <p:extLst>
      <p:ext uri="{BB962C8B-B14F-4D97-AF65-F5344CB8AC3E}">
        <p14:creationId xmlns:p14="http://schemas.microsoft.com/office/powerpoint/2010/main" val="1223570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p>
        </p:txBody>
      </p:sp>
      <p:sp>
        <p:nvSpPr>
          <p:cNvPr id="3" name="Content Placeholder 2"/>
          <p:cNvSpPr>
            <a:spLocks noGrp="1"/>
          </p:cNvSpPr>
          <p:nvPr>
            <p:ph sz="quarter" idx="1"/>
          </p:nvPr>
        </p:nvSpPr>
        <p:spPr/>
        <p:txBody>
          <a:bodyPr/>
          <a:lstStyle/>
          <a:p>
            <a:r>
              <a:rPr lang="en-US" dirty="0"/>
              <a:t>Weight 105kg, BMI 32.5 kg/m2, WC 104 cm, BP 140/90, (no significant difference between the arms). </a:t>
            </a:r>
          </a:p>
          <a:p>
            <a:r>
              <a:rPr lang="en-US" dirty="0"/>
              <a:t>No stigmata of dyslipidemia. </a:t>
            </a:r>
          </a:p>
          <a:p>
            <a:r>
              <a:rPr lang="en-US" dirty="0"/>
              <a:t>Marked abdominal adiposity with WC 128 cm.</a:t>
            </a:r>
          </a:p>
          <a:p>
            <a:r>
              <a:rPr lang="en-US" dirty="0"/>
              <a:t>Normal cardiovascular and respiratory examination</a:t>
            </a:r>
          </a:p>
          <a:p>
            <a:r>
              <a:rPr lang="en-US" dirty="0"/>
              <a:t>Normal volume and symmetric peripheral pulses. </a:t>
            </a:r>
          </a:p>
          <a:p>
            <a:r>
              <a:rPr lang="en-US" dirty="0"/>
              <a:t>Normal Neuromuscular examination.</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065329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 Lipid Clinic</a:t>
            </a:r>
          </a:p>
        </p:txBody>
      </p:sp>
      <p:graphicFrame>
        <p:nvGraphicFramePr>
          <p:cNvPr id="3" name="Table 2">
            <a:extLst>
              <a:ext uri="{FF2B5EF4-FFF2-40B4-BE49-F238E27FC236}">
                <a16:creationId xmlns:a16="http://schemas.microsoft.com/office/drawing/2014/main" id="{5BA67CF9-8A79-4629-8350-BE8870E94B43}"/>
              </a:ext>
            </a:extLst>
          </p:cNvPr>
          <p:cNvGraphicFramePr>
            <a:graphicFrameLocks noGrp="1"/>
          </p:cNvGraphicFramePr>
          <p:nvPr>
            <p:extLst>
              <p:ext uri="{D42A27DB-BD31-4B8C-83A1-F6EECF244321}">
                <p14:modId xmlns:p14="http://schemas.microsoft.com/office/powerpoint/2010/main" val="1964405585"/>
              </p:ext>
            </p:extLst>
          </p:nvPr>
        </p:nvGraphicFramePr>
        <p:xfrm>
          <a:off x="1631504" y="1412776"/>
          <a:ext cx="6192689" cy="4145280"/>
        </p:xfrm>
        <a:graphic>
          <a:graphicData uri="http://schemas.openxmlformats.org/drawingml/2006/table">
            <a:tbl>
              <a:tblPr firstRow="1" firstCol="1" bandRow="1" bandCol="1">
                <a:tableStyleId>{F2DE63D5-997A-4646-A377-4702673A728D}</a:tableStyleId>
              </a:tblPr>
              <a:tblGrid>
                <a:gridCol w="1600358">
                  <a:extLst>
                    <a:ext uri="{9D8B030D-6E8A-4147-A177-3AD203B41FA5}">
                      <a16:colId xmlns:a16="http://schemas.microsoft.com/office/drawing/2014/main" val="931580490"/>
                    </a:ext>
                  </a:extLst>
                </a:gridCol>
                <a:gridCol w="1252455">
                  <a:extLst>
                    <a:ext uri="{9D8B030D-6E8A-4147-A177-3AD203B41FA5}">
                      <a16:colId xmlns:a16="http://schemas.microsoft.com/office/drawing/2014/main" val="2374589044"/>
                    </a:ext>
                  </a:extLst>
                </a:gridCol>
                <a:gridCol w="904550">
                  <a:extLst>
                    <a:ext uri="{9D8B030D-6E8A-4147-A177-3AD203B41FA5}">
                      <a16:colId xmlns:a16="http://schemas.microsoft.com/office/drawing/2014/main" val="3277990967"/>
                    </a:ext>
                  </a:extLst>
                </a:gridCol>
                <a:gridCol w="1113293">
                  <a:extLst>
                    <a:ext uri="{9D8B030D-6E8A-4147-A177-3AD203B41FA5}">
                      <a16:colId xmlns:a16="http://schemas.microsoft.com/office/drawing/2014/main" val="3749512842"/>
                    </a:ext>
                  </a:extLst>
                </a:gridCol>
                <a:gridCol w="1322033">
                  <a:extLst>
                    <a:ext uri="{9D8B030D-6E8A-4147-A177-3AD203B41FA5}">
                      <a16:colId xmlns:a16="http://schemas.microsoft.com/office/drawing/2014/main" val="3591942095"/>
                    </a:ext>
                  </a:extLst>
                </a:gridCol>
              </a:tblGrid>
              <a:tr h="216587">
                <a:tc>
                  <a:txBody>
                    <a:bodyPr/>
                    <a:lstStyle/>
                    <a:p>
                      <a:pPr marL="0" marR="0" algn="just">
                        <a:spcBef>
                          <a:spcPts val="0"/>
                        </a:spcBef>
                        <a:spcAft>
                          <a:spcPts val="0"/>
                        </a:spcAft>
                      </a:pPr>
                      <a:r>
                        <a:rPr lang="en-CA" sz="1600" dirty="0">
                          <a:effectLst/>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CA" sz="1600" dirty="0">
                          <a:effectLst/>
                        </a:rPr>
                        <a:t>Mar.21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CA" sz="1600">
                          <a:effectLst/>
                        </a:rPr>
                        <a:t>Jul.20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CA" sz="1600">
                          <a:effectLst/>
                        </a:rPr>
                        <a:t>Sep.19</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CA" sz="1600" dirty="0">
                          <a:effectLst/>
                        </a:rPr>
                        <a:t>Mar.18</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5399212"/>
                  </a:ext>
                </a:extLst>
              </a:tr>
              <a:tr h="216587">
                <a:tc>
                  <a:txBody>
                    <a:bodyPr/>
                    <a:lstStyle/>
                    <a:p>
                      <a:pPr marL="0" marR="0" algn="just">
                        <a:spcBef>
                          <a:spcPts val="0"/>
                        </a:spcBef>
                        <a:spcAft>
                          <a:spcPts val="0"/>
                        </a:spcAft>
                      </a:pPr>
                      <a:r>
                        <a:rPr lang="en-CA" sz="1600">
                          <a:effectLst/>
                        </a:rPr>
                        <a:t>A1C</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CA" sz="1600" dirty="0">
                          <a:effectLst/>
                        </a:rPr>
                        <a:t>5.7</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CA" sz="1600">
                          <a:effectLst/>
                        </a:rPr>
                        <a:t>5.8</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CA" sz="1600">
                          <a:effectLst/>
                        </a:rPr>
                        <a:t>5.7</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CA" sz="1600" dirty="0">
                          <a:effectLst/>
                        </a:rPr>
                        <a:t>5.8</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0157966"/>
                  </a:ext>
                </a:extLst>
              </a:tr>
              <a:tr h="216587">
                <a:tc>
                  <a:txBody>
                    <a:bodyPr/>
                    <a:lstStyle/>
                    <a:p>
                      <a:pPr marL="0" marR="0" algn="just">
                        <a:spcBef>
                          <a:spcPts val="0"/>
                        </a:spcBef>
                        <a:spcAft>
                          <a:spcPts val="0"/>
                        </a:spcAft>
                      </a:pPr>
                      <a:r>
                        <a:rPr lang="en-US" sz="1600" dirty="0">
                          <a:effectLst/>
                        </a:rPr>
                        <a:t>Creatinine</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69</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71</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77</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73</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2788172"/>
                  </a:ext>
                </a:extLst>
              </a:tr>
              <a:tr h="216587">
                <a:tc>
                  <a:txBody>
                    <a:bodyPr/>
                    <a:lstStyle/>
                    <a:p>
                      <a:pPr marL="0" marR="0" algn="just">
                        <a:spcBef>
                          <a:spcPts val="0"/>
                        </a:spcBef>
                        <a:spcAft>
                          <a:spcPts val="0"/>
                        </a:spcAft>
                      </a:pPr>
                      <a:r>
                        <a:rPr lang="en-US" sz="1600">
                          <a:effectLst/>
                        </a:rPr>
                        <a:t>eGFR</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83</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81</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74</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79</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0835305"/>
                  </a:ext>
                </a:extLst>
              </a:tr>
              <a:tr h="216587">
                <a:tc>
                  <a:txBody>
                    <a:bodyPr/>
                    <a:lstStyle/>
                    <a:p>
                      <a:pPr marL="0" marR="0" algn="just">
                        <a:spcBef>
                          <a:spcPts val="0"/>
                        </a:spcBef>
                        <a:spcAft>
                          <a:spcPts val="0"/>
                        </a:spcAft>
                      </a:pPr>
                      <a:r>
                        <a:rPr lang="en-US" sz="1600">
                          <a:effectLst/>
                        </a:rPr>
                        <a:t>Urine ACR</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&lt;1.0</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&lt;1.0</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&lt;1.0</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4687998"/>
                  </a:ext>
                </a:extLst>
              </a:tr>
              <a:tr h="216587">
                <a:tc>
                  <a:txBody>
                    <a:bodyPr/>
                    <a:lstStyle/>
                    <a:p>
                      <a:pPr marL="0" marR="0" algn="just">
                        <a:spcBef>
                          <a:spcPts val="0"/>
                        </a:spcBef>
                        <a:spcAft>
                          <a:spcPts val="0"/>
                        </a:spcAft>
                      </a:pPr>
                      <a:r>
                        <a:rPr lang="en-US" sz="1600">
                          <a:effectLst/>
                        </a:rPr>
                        <a:t>Uric acid</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238</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4056742"/>
                  </a:ext>
                </a:extLst>
              </a:tr>
              <a:tr h="216587">
                <a:tc>
                  <a:txBody>
                    <a:bodyPr/>
                    <a:lstStyle/>
                    <a:p>
                      <a:pPr marL="0" marR="0" algn="just">
                        <a:spcBef>
                          <a:spcPts val="0"/>
                        </a:spcBef>
                        <a:spcAft>
                          <a:spcPts val="0"/>
                        </a:spcAft>
                      </a:pPr>
                      <a:r>
                        <a:rPr lang="en-US" sz="1600">
                          <a:effectLst/>
                        </a:rPr>
                        <a:t>ALT/AST</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20/20</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30</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31</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27/-</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3028941"/>
                  </a:ext>
                </a:extLst>
              </a:tr>
              <a:tr h="216587">
                <a:tc>
                  <a:txBody>
                    <a:bodyPr/>
                    <a:lstStyle/>
                    <a:p>
                      <a:pPr marL="0" marR="0" algn="just">
                        <a:spcBef>
                          <a:spcPts val="0"/>
                        </a:spcBef>
                        <a:spcAft>
                          <a:spcPts val="0"/>
                        </a:spcAft>
                      </a:pPr>
                      <a:r>
                        <a:rPr lang="en-US" sz="1600">
                          <a:effectLst/>
                        </a:rPr>
                        <a:t>T. Chol</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3.08</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4.01</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4.23</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1529053"/>
                  </a:ext>
                </a:extLst>
              </a:tr>
              <a:tr h="216587">
                <a:tc>
                  <a:txBody>
                    <a:bodyPr/>
                    <a:lstStyle/>
                    <a:p>
                      <a:pPr marL="0" marR="0" algn="just">
                        <a:spcBef>
                          <a:spcPts val="0"/>
                        </a:spcBef>
                        <a:spcAft>
                          <a:spcPts val="0"/>
                        </a:spcAft>
                      </a:pPr>
                      <a:r>
                        <a:rPr lang="en-US" sz="1600">
                          <a:effectLst/>
                        </a:rPr>
                        <a:t>LDL</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1.80</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2.10</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2.24</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2647965"/>
                  </a:ext>
                </a:extLst>
              </a:tr>
              <a:tr h="216587">
                <a:tc>
                  <a:txBody>
                    <a:bodyPr/>
                    <a:lstStyle/>
                    <a:p>
                      <a:pPr marL="0" marR="0" algn="just">
                        <a:spcBef>
                          <a:spcPts val="0"/>
                        </a:spcBef>
                        <a:spcAft>
                          <a:spcPts val="0"/>
                        </a:spcAft>
                      </a:pPr>
                      <a:r>
                        <a:rPr lang="en-US" sz="1600">
                          <a:effectLst/>
                        </a:rPr>
                        <a:t>HDL</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1.60</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1.67</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1.71</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7829149"/>
                  </a:ext>
                </a:extLst>
              </a:tr>
              <a:tr h="216587">
                <a:tc>
                  <a:txBody>
                    <a:bodyPr/>
                    <a:lstStyle/>
                    <a:p>
                      <a:pPr marL="0" marR="0" algn="just">
                        <a:spcBef>
                          <a:spcPts val="0"/>
                        </a:spcBef>
                        <a:spcAft>
                          <a:spcPts val="0"/>
                        </a:spcAft>
                      </a:pPr>
                      <a:r>
                        <a:rPr lang="en-US" sz="1600">
                          <a:effectLst/>
                        </a:rPr>
                        <a:t>Non HDL</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1.48</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2.34</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2.52</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801010"/>
                  </a:ext>
                </a:extLst>
              </a:tr>
              <a:tr h="216587">
                <a:tc>
                  <a:txBody>
                    <a:bodyPr/>
                    <a:lstStyle/>
                    <a:p>
                      <a:pPr marL="0" marR="0" algn="just">
                        <a:spcBef>
                          <a:spcPts val="0"/>
                        </a:spcBef>
                        <a:spcAft>
                          <a:spcPts val="0"/>
                        </a:spcAft>
                      </a:pPr>
                      <a:r>
                        <a:rPr lang="en-US" sz="1600">
                          <a:effectLst/>
                        </a:rPr>
                        <a:t>TG</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0.69</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0.52</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0.62</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2863609"/>
                  </a:ext>
                </a:extLst>
              </a:tr>
              <a:tr h="216587">
                <a:tc>
                  <a:txBody>
                    <a:bodyPr/>
                    <a:lstStyle/>
                    <a:p>
                      <a:pPr marL="0" marR="0" algn="just">
                        <a:spcBef>
                          <a:spcPts val="0"/>
                        </a:spcBef>
                        <a:spcAft>
                          <a:spcPts val="0"/>
                        </a:spcAft>
                      </a:pPr>
                      <a:r>
                        <a:rPr lang="en-US" sz="1600">
                          <a:effectLst/>
                        </a:rPr>
                        <a:t>Apo B-100</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0.78</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0.86</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0.83</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0.95</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83685"/>
                  </a:ext>
                </a:extLst>
              </a:tr>
              <a:tr h="216587">
                <a:tc>
                  <a:txBody>
                    <a:bodyPr/>
                    <a:lstStyle/>
                    <a:p>
                      <a:pPr marL="0" marR="0" algn="just">
                        <a:spcBef>
                          <a:spcPts val="0"/>
                        </a:spcBef>
                        <a:spcAft>
                          <a:spcPts val="0"/>
                        </a:spcAft>
                      </a:pPr>
                      <a:r>
                        <a:rPr lang="en-US" sz="1600">
                          <a:effectLst/>
                        </a:rPr>
                        <a:t>Lipoprotein(a)</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1179</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8039028"/>
                  </a:ext>
                </a:extLst>
              </a:tr>
              <a:tr h="216587">
                <a:tc>
                  <a:txBody>
                    <a:bodyPr/>
                    <a:lstStyle/>
                    <a:p>
                      <a:pPr marL="0" marR="0" algn="just">
                        <a:spcBef>
                          <a:spcPts val="0"/>
                        </a:spcBef>
                        <a:spcAft>
                          <a:spcPts val="0"/>
                        </a:spcAft>
                      </a:pPr>
                      <a:r>
                        <a:rPr lang="en-US" sz="1600">
                          <a:effectLst/>
                        </a:rPr>
                        <a:t>CK</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82</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96</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7133106"/>
                  </a:ext>
                </a:extLst>
              </a:tr>
              <a:tr h="216587">
                <a:tc>
                  <a:txBody>
                    <a:bodyPr/>
                    <a:lstStyle/>
                    <a:p>
                      <a:pPr marL="0" marR="0" algn="just">
                        <a:spcBef>
                          <a:spcPts val="0"/>
                        </a:spcBef>
                        <a:spcAft>
                          <a:spcPts val="0"/>
                        </a:spcAft>
                      </a:pPr>
                      <a:r>
                        <a:rPr lang="en-US" sz="1600">
                          <a:effectLst/>
                        </a:rPr>
                        <a:t>Hs CRP</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0.8</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0.8</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0.9</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5201729"/>
                  </a:ext>
                </a:extLst>
              </a:tr>
              <a:tr h="216587">
                <a:tc>
                  <a:txBody>
                    <a:bodyPr/>
                    <a:lstStyle/>
                    <a:p>
                      <a:pPr marL="0" marR="0" algn="just">
                        <a:spcBef>
                          <a:spcPts val="0"/>
                        </a:spcBef>
                        <a:spcAft>
                          <a:spcPts val="0"/>
                        </a:spcAft>
                      </a:pPr>
                      <a:r>
                        <a:rPr lang="en-US" sz="1600">
                          <a:effectLst/>
                        </a:rPr>
                        <a:t>TSH</a:t>
                      </a:r>
                      <a:endParaRPr lang="en-US" sz="2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1.09</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0.48</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0.85</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6233485"/>
                  </a:ext>
                </a:extLst>
              </a:tr>
            </a:tbl>
          </a:graphicData>
        </a:graphic>
      </p:graphicFrame>
    </p:spTree>
    <p:extLst>
      <p:ext uri="{BB962C8B-B14F-4D97-AF65-F5344CB8AC3E}">
        <p14:creationId xmlns:p14="http://schemas.microsoft.com/office/powerpoint/2010/main" val="7835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 Lipid Clinic 2019-2021</a:t>
            </a:r>
          </a:p>
        </p:txBody>
      </p:sp>
      <p:sp>
        <p:nvSpPr>
          <p:cNvPr id="4" name="Content Placeholder 3"/>
          <p:cNvSpPr>
            <a:spLocks noGrp="1"/>
          </p:cNvSpPr>
          <p:nvPr>
            <p:ph sz="quarter" idx="1"/>
          </p:nvPr>
        </p:nvSpPr>
        <p:spPr>
          <a:xfrm>
            <a:off x="695400" y="1484785"/>
            <a:ext cx="10729192" cy="3240360"/>
          </a:xfrm>
        </p:spPr>
        <p:txBody>
          <a:bodyPr>
            <a:normAutofit/>
          </a:bodyPr>
          <a:lstStyle/>
          <a:p>
            <a:pPr marL="0" indent="0">
              <a:buNone/>
            </a:pPr>
            <a:r>
              <a:rPr lang="en-US" dirty="0"/>
              <a:t>Very aggressive progression of his cardiovascular disease with blockage of several coronary arteries requiring stents and angioplasties to stents for in stent thrombosis.</a:t>
            </a:r>
          </a:p>
          <a:p>
            <a:pPr marL="0" indent="0">
              <a:buNone/>
            </a:pPr>
            <a:endParaRPr lang="en-US" dirty="0"/>
          </a:p>
          <a:p>
            <a:pPr marL="0" indent="0">
              <a:buNone/>
            </a:pPr>
            <a:r>
              <a:rPr lang="en-US" dirty="0"/>
              <a:t>The most recent was in July 2021-&gt; Balloon angioplasty to 4 sites.</a:t>
            </a:r>
          </a:p>
        </p:txBody>
      </p:sp>
    </p:spTree>
    <p:extLst>
      <p:ext uri="{BB962C8B-B14F-4D97-AF65-F5344CB8AC3E}">
        <p14:creationId xmlns:p14="http://schemas.microsoft.com/office/powerpoint/2010/main" val="1709708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Cardiovascular Optical Coherence (OCT) Angiography-2021</a:t>
            </a:r>
          </a:p>
        </p:txBody>
      </p:sp>
      <p:sp>
        <p:nvSpPr>
          <p:cNvPr id="4" name="Content Placeholder 3"/>
          <p:cNvSpPr>
            <a:spLocks noGrp="1"/>
          </p:cNvSpPr>
          <p:nvPr>
            <p:ph sz="quarter" idx="1"/>
          </p:nvPr>
        </p:nvSpPr>
        <p:spPr>
          <a:xfrm>
            <a:off x="666750" y="1762924"/>
            <a:ext cx="10996083" cy="4071538"/>
          </a:xfrm>
        </p:spPr>
        <p:txBody>
          <a:bodyPr>
            <a:normAutofit/>
          </a:bodyPr>
          <a:lstStyle/>
          <a:p>
            <a:r>
              <a:rPr lang="en-US" dirty="0"/>
              <a:t>Catheter-based invasive imaging system. Using light rather than ultrasound.</a:t>
            </a:r>
          </a:p>
          <a:p>
            <a:r>
              <a:rPr lang="en-US" dirty="0"/>
              <a:t>Produces high-resolution in vivo images of coronary arteries and deployed stents.</a:t>
            </a:r>
          </a:p>
          <a:p>
            <a:r>
              <a:rPr lang="en-US" dirty="0"/>
              <a:t>Intravascular OCT requires a single fiber-optic wire that both emits light and records the reflection while simultaneously rotating and being pulled back along the artery.</a:t>
            </a:r>
          </a:p>
        </p:txBody>
      </p:sp>
    </p:spTree>
    <p:extLst>
      <p:ext uri="{BB962C8B-B14F-4D97-AF65-F5344CB8AC3E}">
        <p14:creationId xmlns:p14="http://schemas.microsoft.com/office/powerpoint/2010/main" val="2400582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8CA33B-252B-4408-96FE-966E88FDB0C6}"/>
              </a:ext>
            </a:extLst>
          </p:cNvPr>
          <p:cNvSpPr txBox="1"/>
          <p:nvPr/>
        </p:nvSpPr>
        <p:spPr>
          <a:xfrm>
            <a:off x="617629" y="365999"/>
            <a:ext cx="3897726" cy="5262979"/>
          </a:xfrm>
          <a:prstGeom prst="rect">
            <a:avLst/>
          </a:prstGeom>
          <a:noFill/>
        </p:spPr>
        <p:txBody>
          <a:bodyPr wrap="square" rtlCol="0">
            <a:spAutoFit/>
          </a:bodyPr>
          <a:lstStyle/>
          <a:p>
            <a:pPr algn="just"/>
            <a:r>
              <a:rPr lang="en-US" sz="2000" dirty="0">
                <a:latin typeface="Arial Nova Cond" panose="020B0506020202020204" pitchFamily="34" charset="0"/>
              </a:rPr>
              <a:t>The coronary OCT light source uses a bandwidth in the near-infrared spectrum. </a:t>
            </a:r>
          </a:p>
          <a:p>
            <a:pPr algn="just"/>
            <a:endParaRPr lang="en-US" sz="2000" dirty="0">
              <a:latin typeface="Arial Nova Cond" panose="020B0506020202020204" pitchFamily="34" charset="0"/>
            </a:endParaRPr>
          </a:p>
          <a:p>
            <a:pPr algn="just"/>
            <a:r>
              <a:rPr lang="en-US" sz="2000" dirty="0">
                <a:latin typeface="Arial Nova Cond" panose="020B0506020202020204" pitchFamily="34" charset="0"/>
              </a:rPr>
              <a:t>The image is formed by the back-scattering of light from the vessel wall or the time it takes for emitted light to travel between the target tissue and back to the lens. </a:t>
            </a:r>
          </a:p>
          <a:p>
            <a:pPr algn="just"/>
            <a:endParaRPr lang="en-US" sz="2000" dirty="0">
              <a:latin typeface="Arial Nova Cond" panose="020B0506020202020204" pitchFamily="34" charset="0"/>
            </a:endParaRPr>
          </a:p>
          <a:p>
            <a:pPr algn="just"/>
            <a:r>
              <a:rPr lang="en-US" sz="2000" dirty="0">
                <a:latin typeface="Arial Nova Cond" panose="020B0506020202020204" pitchFamily="34" charset="0"/>
              </a:rPr>
              <a:t>Multiple axial scans (A-lines) are continuously acquired as the image-wire rotates and a full revolution creates a complete cross section of the vessel.</a:t>
            </a:r>
          </a:p>
          <a:p>
            <a:pPr algn="just"/>
            <a:endParaRPr lang="en-US" dirty="0"/>
          </a:p>
          <a:p>
            <a:pPr algn="just"/>
            <a:endParaRPr lang="en-US" dirty="0"/>
          </a:p>
        </p:txBody>
      </p:sp>
      <p:pic>
        <p:nvPicPr>
          <p:cNvPr id="10" name="Picture 9">
            <a:extLst>
              <a:ext uri="{FF2B5EF4-FFF2-40B4-BE49-F238E27FC236}">
                <a16:creationId xmlns:a16="http://schemas.microsoft.com/office/drawing/2014/main" id="{8C4C5AED-CD2A-4557-8376-2613AA190463}"/>
              </a:ext>
            </a:extLst>
          </p:cNvPr>
          <p:cNvPicPr>
            <a:picLocks noChangeAspect="1"/>
          </p:cNvPicPr>
          <p:nvPr/>
        </p:nvPicPr>
        <p:blipFill rotWithShape="1">
          <a:blip r:embed="rId3"/>
          <a:srcRect l="8307"/>
          <a:stretch/>
        </p:blipFill>
        <p:spPr>
          <a:xfrm>
            <a:off x="4943872" y="188640"/>
            <a:ext cx="5782902" cy="5760640"/>
          </a:xfrm>
          <a:prstGeom prst="rect">
            <a:avLst/>
          </a:prstGeom>
        </p:spPr>
      </p:pic>
    </p:spTree>
    <p:extLst>
      <p:ext uri="{BB962C8B-B14F-4D97-AF65-F5344CB8AC3E}">
        <p14:creationId xmlns:p14="http://schemas.microsoft.com/office/powerpoint/2010/main" val="1375898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CE769019-D7E6-44DE-8DF8-7A799E6A5A8B}"/>
              </a:ext>
            </a:extLst>
          </p:cNvPr>
          <p:cNvPicPr>
            <a:picLocks noChangeAspect="1"/>
          </p:cNvPicPr>
          <p:nvPr/>
        </p:nvPicPr>
        <p:blipFill>
          <a:blip r:embed="rId3"/>
          <a:stretch>
            <a:fillRect/>
          </a:stretch>
        </p:blipFill>
        <p:spPr>
          <a:xfrm>
            <a:off x="3086413" y="188640"/>
            <a:ext cx="6019174" cy="5980441"/>
          </a:xfrm>
          <a:prstGeom prst="rect">
            <a:avLst/>
          </a:prstGeom>
        </p:spPr>
      </p:pic>
    </p:spTree>
    <p:extLst>
      <p:ext uri="{BB962C8B-B14F-4D97-AF65-F5344CB8AC3E}">
        <p14:creationId xmlns:p14="http://schemas.microsoft.com/office/powerpoint/2010/main" val="4293729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F577AD2-C202-4B60-9D87-3A8A6A020A11}"/>
              </a:ext>
            </a:extLst>
          </p:cNvPr>
          <p:cNvPicPr>
            <a:picLocks noChangeAspect="1"/>
          </p:cNvPicPr>
          <p:nvPr/>
        </p:nvPicPr>
        <p:blipFill>
          <a:blip r:embed="rId3"/>
          <a:stretch>
            <a:fillRect/>
          </a:stretch>
        </p:blipFill>
        <p:spPr>
          <a:xfrm>
            <a:off x="3047362" y="188640"/>
            <a:ext cx="6097275" cy="6081541"/>
          </a:xfrm>
          <a:prstGeom prst="rect">
            <a:avLst/>
          </a:prstGeom>
        </p:spPr>
      </p:pic>
    </p:spTree>
    <p:extLst>
      <p:ext uri="{BB962C8B-B14F-4D97-AF65-F5344CB8AC3E}">
        <p14:creationId xmlns:p14="http://schemas.microsoft.com/office/powerpoint/2010/main" val="3273258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C2D79F4-5A7A-4FF0-9C07-1516949D08D1}"/>
              </a:ext>
            </a:extLst>
          </p:cNvPr>
          <p:cNvSpPr txBox="1"/>
          <p:nvPr/>
        </p:nvSpPr>
        <p:spPr>
          <a:xfrm>
            <a:off x="2457091" y="1015067"/>
            <a:ext cx="1648938" cy="1477328"/>
          </a:xfrm>
          <a:prstGeom prst="rect">
            <a:avLst/>
          </a:prstGeom>
          <a:noFill/>
        </p:spPr>
        <p:txBody>
          <a:bodyPr wrap="square" rtlCol="0">
            <a:spAutoFit/>
          </a:bodyPr>
          <a:lstStyle/>
          <a:p>
            <a:r>
              <a:rPr lang="en-US" dirty="0">
                <a:solidFill>
                  <a:schemeClr val="bg1"/>
                </a:solidFill>
              </a:rPr>
              <a:t>Atheroma extrinsic to stent </a:t>
            </a:r>
          </a:p>
          <a:p>
            <a:r>
              <a:rPr lang="en-US" dirty="0">
                <a:solidFill>
                  <a:schemeClr val="bg1"/>
                </a:solidFill>
              </a:rPr>
              <a:t>Deep within vessel  wall</a:t>
            </a:r>
          </a:p>
        </p:txBody>
      </p:sp>
      <p:pic>
        <p:nvPicPr>
          <p:cNvPr id="54" name="Picture 53">
            <a:extLst>
              <a:ext uri="{FF2B5EF4-FFF2-40B4-BE49-F238E27FC236}">
                <a16:creationId xmlns:a16="http://schemas.microsoft.com/office/drawing/2014/main" id="{009DFE14-B16A-42CC-870F-6706448CFE5F}"/>
              </a:ext>
            </a:extLst>
          </p:cNvPr>
          <p:cNvPicPr>
            <a:picLocks noChangeAspect="1"/>
          </p:cNvPicPr>
          <p:nvPr/>
        </p:nvPicPr>
        <p:blipFill>
          <a:blip r:embed="rId3"/>
          <a:stretch>
            <a:fillRect/>
          </a:stretch>
        </p:blipFill>
        <p:spPr>
          <a:xfrm>
            <a:off x="3125213" y="260648"/>
            <a:ext cx="5941574" cy="5949280"/>
          </a:xfrm>
          <a:prstGeom prst="rect">
            <a:avLst/>
          </a:prstGeom>
        </p:spPr>
      </p:pic>
    </p:spTree>
    <p:extLst>
      <p:ext uri="{BB962C8B-B14F-4D97-AF65-F5344CB8AC3E}">
        <p14:creationId xmlns:p14="http://schemas.microsoft.com/office/powerpoint/2010/main" val="1013842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73F5F1-2F28-4E26-9387-2EADA81F4C65}"/>
              </a:ext>
            </a:extLst>
          </p:cNvPr>
          <p:cNvPicPr>
            <a:picLocks noChangeAspect="1"/>
          </p:cNvPicPr>
          <p:nvPr/>
        </p:nvPicPr>
        <p:blipFill>
          <a:blip r:embed="rId3"/>
          <a:stretch>
            <a:fillRect/>
          </a:stretch>
        </p:blipFill>
        <p:spPr>
          <a:xfrm>
            <a:off x="3089245" y="188640"/>
            <a:ext cx="6013509" cy="6021288"/>
          </a:xfrm>
          <a:prstGeom prst="rect">
            <a:avLst/>
          </a:prstGeom>
        </p:spPr>
      </p:pic>
    </p:spTree>
    <p:extLst>
      <p:ext uri="{BB962C8B-B14F-4D97-AF65-F5344CB8AC3E}">
        <p14:creationId xmlns:p14="http://schemas.microsoft.com/office/powerpoint/2010/main" val="3085003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118801-95AC-4676-9548-C1E861E50753}"/>
              </a:ext>
            </a:extLst>
          </p:cNvPr>
          <p:cNvPicPr>
            <a:picLocks noChangeAspect="1"/>
          </p:cNvPicPr>
          <p:nvPr/>
        </p:nvPicPr>
        <p:blipFill>
          <a:blip r:embed="rId3"/>
          <a:stretch>
            <a:fillRect/>
          </a:stretch>
        </p:blipFill>
        <p:spPr>
          <a:xfrm>
            <a:off x="3053298" y="188640"/>
            <a:ext cx="6085404" cy="6093296"/>
          </a:xfrm>
          <a:prstGeom prst="rect">
            <a:avLst/>
          </a:prstGeom>
        </p:spPr>
      </p:pic>
    </p:spTree>
    <p:extLst>
      <p:ext uri="{BB962C8B-B14F-4D97-AF65-F5344CB8AC3E}">
        <p14:creationId xmlns:p14="http://schemas.microsoft.com/office/powerpoint/2010/main" val="356156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DD082-DA11-45AA-AE20-EE05764479AB}"/>
              </a:ext>
            </a:extLst>
          </p:cNvPr>
          <p:cNvSpPr>
            <a:spLocks noGrp="1"/>
          </p:cNvSpPr>
          <p:nvPr>
            <p:ph idx="1"/>
          </p:nvPr>
        </p:nvSpPr>
        <p:spPr>
          <a:xfrm>
            <a:off x="695400" y="1484784"/>
            <a:ext cx="10801200" cy="4692179"/>
          </a:xfrm>
        </p:spPr>
        <p:txBody>
          <a:bodyPr/>
          <a:lstStyle/>
          <a:p>
            <a:pPr marL="0" indent="0" algn="ctr" fontAlgn="base">
              <a:buNone/>
            </a:pPr>
            <a:r>
              <a:rPr lang="en-CA" sz="2800" i="1" dirty="0"/>
              <a:t>We extend our respect to all First Nations, Inuit and Métis peoples for their valuable past and present contributions to this land we call Canada.</a:t>
            </a:r>
          </a:p>
          <a:p>
            <a:pPr marL="0" indent="0" algn="ctr" fontAlgn="base">
              <a:buNone/>
            </a:pPr>
            <a:endParaRPr lang="en-CA" sz="2800" dirty="0"/>
          </a:p>
          <a:p>
            <a:pPr marL="0" indent="0" algn="ctr" fontAlgn="base">
              <a:buNone/>
            </a:pPr>
            <a:r>
              <a:rPr lang="en-CA" sz="2800" i="1" dirty="0"/>
              <a:t>We acknowledge the Indigenous Peoples of all the lands that we are each on today, and reaffirm our commitment and responsibility as individuals, to improving relationships between nations and to collaborating in a spirit of reconciliation.</a:t>
            </a:r>
            <a:endParaRPr lang="en-CA" sz="2800" dirty="0"/>
          </a:p>
          <a:p>
            <a:endParaRPr lang="en-US" dirty="0"/>
          </a:p>
        </p:txBody>
      </p:sp>
      <p:sp>
        <p:nvSpPr>
          <p:cNvPr id="4" name="Rectangle 3">
            <a:extLst>
              <a:ext uri="{FF2B5EF4-FFF2-40B4-BE49-F238E27FC236}">
                <a16:creationId xmlns:a16="http://schemas.microsoft.com/office/drawing/2014/main" id="{438AE3D1-B133-4B93-A2A2-D05382A5C52D}"/>
              </a:ext>
            </a:extLst>
          </p:cNvPr>
          <p:cNvSpPr/>
          <p:nvPr/>
        </p:nvSpPr>
        <p:spPr>
          <a:xfrm>
            <a:off x="0" y="6292676"/>
            <a:ext cx="12192000" cy="5653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98022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2E6DBE-0F44-4B30-A1E0-1E30B3BD06F4}"/>
              </a:ext>
            </a:extLst>
          </p:cNvPr>
          <p:cNvPicPr>
            <a:picLocks noChangeAspect="1"/>
          </p:cNvPicPr>
          <p:nvPr/>
        </p:nvPicPr>
        <p:blipFill>
          <a:blip r:embed="rId3"/>
          <a:stretch>
            <a:fillRect/>
          </a:stretch>
        </p:blipFill>
        <p:spPr>
          <a:xfrm>
            <a:off x="3041459" y="188640"/>
            <a:ext cx="6109082" cy="6093296"/>
          </a:xfrm>
          <a:prstGeom prst="rect">
            <a:avLst/>
          </a:prstGeom>
        </p:spPr>
      </p:pic>
    </p:spTree>
    <p:extLst>
      <p:ext uri="{BB962C8B-B14F-4D97-AF65-F5344CB8AC3E}">
        <p14:creationId xmlns:p14="http://schemas.microsoft.com/office/powerpoint/2010/main" val="3876274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3B95E8-CA84-40C4-B95F-182E2826A968}"/>
              </a:ext>
            </a:extLst>
          </p:cNvPr>
          <p:cNvPicPr>
            <a:picLocks noChangeAspect="1"/>
          </p:cNvPicPr>
          <p:nvPr/>
        </p:nvPicPr>
        <p:blipFill>
          <a:blip r:embed="rId3"/>
          <a:stretch>
            <a:fillRect/>
          </a:stretch>
        </p:blipFill>
        <p:spPr>
          <a:xfrm>
            <a:off x="3043557" y="105665"/>
            <a:ext cx="6104886" cy="6120680"/>
          </a:xfrm>
          <a:prstGeom prst="rect">
            <a:avLst/>
          </a:prstGeom>
        </p:spPr>
      </p:pic>
    </p:spTree>
    <p:extLst>
      <p:ext uri="{BB962C8B-B14F-4D97-AF65-F5344CB8AC3E}">
        <p14:creationId xmlns:p14="http://schemas.microsoft.com/office/powerpoint/2010/main" val="1506863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C8648B-90BB-4C88-87C8-8633F7E19F32}"/>
              </a:ext>
            </a:extLst>
          </p:cNvPr>
          <p:cNvSpPr>
            <a:spLocks noGrp="1"/>
          </p:cNvSpPr>
          <p:nvPr>
            <p:ph idx="1"/>
          </p:nvPr>
        </p:nvSpPr>
        <p:spPr>
          <a:xfrm>
            <a:off x="695400" y="548681"/>
            <a:ext cx="10801200" cy="1008112"/>
          </a:xfrm>
        </p:spPr>
        <p:txBody>
          <a:bodyPr/>
          <a:lstStyle/>
          <a:p>
            <a:r>
              <a:rPr lang="en-US" sz="2800" b="1" i="0" dirty="0">
                <a:solidFill>
                  <a:schemeClr val="tx1"/>
                </a:solidFill>
                <a:effectLst/>
              </a:rPr>
              <a:t>Secondary prevention patients shown to derive the largest benefit from intensification PCSK9 inhibitor</a:t>
            </a:r>
            <a:endParaRPr lang="en-US" dirty="0"/>
          </a:p>
        </p:txBody>
      </p:sp>
      <p:pic>
        <p:nvPicPr>
          <p:cNvPr id="4" name="Picture 3">
            <a:extLst>
              <a:ext uri="{FF2B5EF4-FFF2-40B4-BE49-F238E27FC236}">
                <a16:creationId xmlns:a16="http://schemas.microsoft.com/office/drawing/2014/main" id="{A61CD4F8-3EE8-4DBF-B3FF-9F0C2EEE4246}"/>
              </a:ext>
            </a:extLst>
          </p:cNvPr>
          <p:cNvPicPr>
            <a:picLocks noChangeAspect="1"/>
          </p:cNvPicPr>
          <p:nvPr/>
        </p:nvPicPr>
        <p:blipFill>
          <a:blip r:embed="rId2"/>
          <a:stretch>
            <a:fillRect/>
          </a:stretch>
        </p:blipFill>
        <p:spPr>
          <a:xfrm>
            <a:off x="1910636" y="1549288"/>
            <a:ext cx="8370727" cy="4230902"/>
          </a:xfrm>
          <a:prstGeom prst="rect">
            <a:avLst/>
          </a:prstGeom>
        </p:spPr>
      </p:pic>
      <p:sp>
        <p:nvSpPr>
          <p:cNvPr id="5" name="Text Placeholder 4">
            <a:extLst>
              <a:ext uri="{FF2B5EF4-FFF2-40B4-BE49-F238E27FC236}">
                <a16:creationId xmlns:a16="http://schemas.microsoft.com/office/drawing/2014/main" id="{C5BDEE92-CB98-4BD9-9344-97287C46B66C}"/>
              </a:ext>
            </a:extLst>
          </p:cNvPr>
          <p:cNvSpPr txBox="1">
            <a:spLocks/>
          </p:cNvSpPr>
          <p:nvPr/>
        </p:nvSpPr>
        <p:spPr>
          <a:xfrm>
            <a:off x="191344" y="5780190"/>
            <a:ext cx="10441160" cy="529129"/>
          </a:xfrm>
          <a:prstGeom prst="rect">
            <a:avLst/>
          </a:prstGeom>
        </p:spPr>
        <p:txBody>
          <a:bodyPr vert="horz" lIns="91440" tIns="45720" rIns="91440" bIns="4572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lang="en-CA" sz="800" dirty="0">
                <a:latin typeface="Arial Nova Cond" panose="020B0506020202020204" pitchFamily="34" charset="0"/>
              </a:rPr>
              <a:t>1. </a:t>
            </a:r>
            <a:r>
              <a:rPr lang="en-CA" sz="800" dirty="0" err="1">
                <a:latin typeface="Arial Nova Cond" panose="020B0506020202020204" pitchFamily="34" charset="0"/>
              </a:rPr>
              <a:t>Sabatine</a:t>
            </a:r>
            <a:r>
              <a:rPr lang="en-CA" sz="800" dirty="0">
                <a:latin typeface="Arial Nova Cond" panose="020B0506020202020204" pitchFamily="34" charset="0"/>
              </a:rPr>
              <a:t> MS, </a:t>
            </a:r>
            <a:r>
              <a:rPr lang="en-CA" sz="800" dirty="0" err="1">
                <a:latin typeface="Arial Nova Cond" panose="020B0506020202020204" pitchFamily="34" charset="0"/>
              </a:rPr>
              <a:t>Giugliano</a:t>
            </a:r>
            <a:r>
              <a:rPr lang="en-CA" sz="800" dirty="0">
                <a:latin typeface="Arial Nova Cond" panose="020B0506020202020204" pitchFamily="34" charset="0"/>
              </a:rPr>
              <a:t> RP, Keech AC, et al. </a:t>
            </a:r>
            <a:r>
              <a:rPr lang="en-CA" sz="800" dirty="0" err="1">
                <a:latin typeface="Arial Nova Cond" panose="020B0506020202020204" pitchFamily="34" charset="0"/>
              </a:rPr>
              <a:t>Evolocumab</a:t>
            </a:r>
            <a:r>
              <a:rPr lang="en-CA" sz="800" dirty="0">
                <a:latin typeface="Arial Nova Cond" panose="020B0506020202020204" pitchFamily="34" charset="0"/>
              </a:rPr>
              <a:t> and clinical outcomes in patients with cardiovascular disease. N </a:t>
            </a:r>
            <a:r>
              <a:rPr lang="en-CA" sz="800" dirty="0" err="1">
                <a:latin typeface="Arial Nova Cond" panose="020B0506020202020204" pitchFamily="34" charset="0"/>
              </a:rPr>
              <a:t>Engl</a:t>
            </a:r>
            <a:r>
              <a:rPr lang="en-CA" sz="800" dirty="0">
                <a:latin typeface="Arial Nova Cond" panose="020B0506020202020204" pitchFamily="34" charset="0"/>
              </a:rPr>
              <a:t> J Med 2017; 376:1713-22; 2. Schwartz GG, Steg PG, </a:t>
            </a:r>
            <a:r>
              <a:rPr lang="en-CA" sz="800" dirty="0" err="1">
                <a:latin typeface="Arial Nova Cond" panose="020B0506020202020204" pitchFamily="34" charset="0"/>
              </a:rPr>
              <a:t>Szarek</a:t>
            </a:r>
            <a:r>
              <a:rPr lang="en-CA" sz="800" dirty="0">
                <a:latin typeface="Arial Nova Cond" panose="020B0506020202020204" pitchFamily="34" charset="0"/>
              </a:rPr>
              <a:t> M, et al. Alirocumab and cardiovascular outcomes after acute coronary syndrome. N </a:t>
            </a:r>
            <a:r>
              <a:rPr lang="en-CA" sz="800" dirty="0" err="1">
                <a:latin typeface="Arial Nova Cond" panose="020B0506020202020204" pitchFamily="34" charset="0"/>
              </a:rPr>
              <a:t>Engl</a:t>
            </a:r>
            <a:r>
              <a:rPr lang="en-CA" sz="800" dirty="0">
                <a:latin typeface="Arial Nova Cond" panose="020B0506020202020204" pitchFamily="34" charset="0"/>
              </a:rPr>
              <a:t> J Med 2018; 379:2097-107. ACS, acute coronary syndrome; ASCVD, atherosclerotic cardiovascular disease; CABG, coronary artery bypass graph; CVD, cardiovascular disease; FH, familial hypercholesterolemia; LDL-C, low-density lipoprotein cholesterol; MI, myocardial infarction; PAD, peripheral artery disease;   Pearson et al. </a:t>
            </a:r>
            <a:r>
              <a:rPr lang="en-US" sz="800" dirty="0">
                <a:latin typeface="Arial Nova Cond" panose="020B0506020202020204" pitchFamily="34" charset="0"/>
              </a:rPr>
              <a:t>2021 Canadian Cardiovascular Society Guidelines for the Management of Dyslipidemia for the Prevention of Cardiovascular Disease in the Adult. From: https://doi.org/10.1016/j.cjca.2021.03.016</a:t>
            </a:r>
            <a:endParaRPr lang="en-CA" sz="800" dirty="0">
              <a:latin typeface="Arial Nova Cond" panose="020B0506020202020204" pitchFamily="34" charset="0"/>
            </a:endParaRPr>
          </a:p>
          <a:p>
            <a:endParaRPr lang="en-CA" sz="800" dirty="0">
              <a:latin typeface="Arial Nova Cond" panose="020B0506020202020204" pitchFamily="34" charset="0"/>
            </a:endParaRPr>
          </a:p>
        </p:txBody>
      </p:sp>
    </p:spTree>
    <p:extLst>
      <p:ext uri="{BB962C8B-B14F-4D97-AF65-F5344CB8AC3E}">
        <p14:creationId xmlns:p14="http://schemas.microsoft.com/office/powerpoint/2010/main" val="3274797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F137-35AF-44E4-B649-CA03766C603A}"/>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1A6CD0EC-122D-4098-8F4D-00B9CC9DA5CE}"/>
              </a:ext>
            </a:extLst>
          </p:cNvPr>
          <p:cNvSpPr>
            <a:spLocks noGrp="1"/>
          </p:cNvSpPr>
          <p:nvPr>
            <p:ph idx="1"/>
          </p:nvPr>
        </p:nvSpPr>
        <p:spPr/>
        <p:txBody>
          <a:bodyPr/>
          <a:lstStyle/>
          <a:p>
            <a:r>
              <a:rPr lang="en-US" dirty="0"/>
              <a:t>There are many contributors to atherosclerosis</a:t>
            </a:r>
          </a:p>
          <a:p>
            <a:r>
              <a:rPr lang="en-US" dirty="0"/>
              <a:t>Inflammatory component is very robust in this patient</a:t>
            </a:r>
          </a:p>
          <a:p>
            <a:r>
              <a:rPr lang="en-US" dirty="0"/>
              <a:t>Lipoprotein(a) is a very strong risk factor for CV disease</a:t>
            </a:r>
          </a:p>
          <a:p>
            <a:r>
              <a:rPr lang="en-US" dirty="0"/>
              <a:t>Started on PCSK-9 inhibitor</a:t>
            </a:r>
          </a:p>
          <a:p>
            <a:endParaRPr lang="en-US" dirty="0"/>
          </a:p>
        </p:txBody>
      </p:sp>
    </p:spTree>
    <p:extLst>
      <p:ext uri="{BB962C8B-B14F-4D97-AF65-F5344CB8AC3E}">
        <p14:creationId xmlns:p14="http://schemas.microsoft.com/office/powerpoint/2010/main" val="2492667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n open computer sitting on top of a desk&#10;&#10;Description automatically generated">
            <a:extLst>
              <a:ext uri="{FF2B5EF4-FFF2-40B4-BE49-F238E27FC236}">
                <a16:creationId xmlns:a16="http://schemas.microsoft.com/office/drawing/2014/main" id="{59E7B570-9EF9-4FD1-B307-3F357AEC6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680" y="-27384"/>
            <a:ext cx="13628384" cy="6408712"/>
          </a:xfrm>
          <a:prstGeom prst="rect">
            <a:avLst/>
          </a:prstGeom>
        </p:spPr>
      </p:pic>
      <p:sp>
        <p:nvSpPr>
          <p:cNvPr id="5" name="TextBox 4">
            <a:extLst>
              <a:ext uri="{FF2B5EF4-FFF2-40B4-BE49-F238E27FC236}">
                <a16:creationId xmlns:a16="http://schemas.microsoft.com/office/drawing/2014/main" id="{30CB8500-5716-458E-B51D-18B6311C8DED}"/>
              </a:ext>
            </a:extLst>
          </p:cNvPr>
          <p:cNvSpPr txBox="1"/>
          <p:nvPr/>
        </p:nvSpPr>
        <p:spPr>
          <a:xfrm>
            <a:off x="2927648" y="2492896"/>
            <a:ext cx="4975122" cy="769441"/>
          </a:xfrm>
          <a:prstGeom prst="rect">
            <a:avLst/>
          </a:prstGeom>
          <a:noFill/>
        </p:spPr>
        <p:txBody>
          <a:bodyPr wrap="square" rtlCol="0">
            <a:spAutoFit/>
          </a:bodyPr>
          <a:lstStyle/>
          <a:p>
            <a:pPr algn="ctr"/>
            <a:r>
              <a:rPr lang="en-CA" sz="4400" b="1" dirty="0">
                <a:solidFill>
                  <a:srgbClr val="F33A45"/>
                </a:solidFill>
                <a:latin typeface="Arial Nova Cond" panose="020B0506020202020204" pitchFamily="34" charset="0"/>
                <a:cs typeface="Leelawadee UI" panose="020B0604020202020204" pitchFamily="34" charset="-34"/>
              </a:rPr>
              <a:t>QUESTIONS?</a:t>
            </a:r>
          </a:p>
        </p:txBody>
      </p:sp>
      <p:pic>
        <p:nvPicPr>
          <p:cNvPr id="9" name="Picture 8" descr="A close up of a logo&#10;&#10;Description automatically generated">
            <a:extLst>
              <a:ext uri="{FF2B5EF4-FFF2-40B4-BE49-F238E27FC236}">
                <a16:creationId xmlns:a16="http://schemas.microsoft.com/office/drawing/2014/main" id="{D59D5EE3-6CE3-4888-9C84-8A056D4B6F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Tree>
    <p:extLst>
      <p:ext uri="{BB962C8B-B14F-4D97-AF65-F5344CB8AC3E}">
        <p14:creationId xmlns:p14="http://schemas.microsoft.com/office/powerpoint/2010/main" val="4193089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a:xfrm>
            <a:off x="695400" y="908720"/>
            <a:ext cx="10801200" cy="975643"/>
          </a:xfrm>
        </p:spPr>
        <p:txBody>
          <a:bodyPr>
            <a:normAutofit fontScale="90000"/>
          </a:bodyPr>
          <a:lstStyle/>
          <a:p>
            <a:r>
              <a:rPr lang="en-US" dirty="0"/>
              <a:t>Thank you!</a:t>
            </a:r>
            <a:br>
              <a:rPr lang="en-US" dirty="0"/>
            </a:br>
            <a:br>
              <a:rPr lang="en-US" dirty="0"/>
            </a:br>
            <a:endParaRPr lang="en-US" dirty="0"/>
          </a:p>
        </p:txBody>
      </p:sp>
      <p:sp>
        <p:nvSpPr>
          <p:cNvPr id="3" name="Content Placeholder 2">
            <a:extLst>
              <a:ext uri="{FF2B5EF4-FFF2-40B4-BE49-F238E27FC236}">
                <a16:creationId xmlns:a16="http://schemas.microsoft.com/office/drawing/2014/main" id="{FD8620D5-98DD-4F58-AA9D-F500AC70AB39}"/>
              </a:ext>
            </a:extLst>
          </p:cNvPr>
          <p:cNvSpPr>
            <a:spLocks noGrp="1"/>
          </p:cNvSpPr>
          <p:nvPr>
            <p:ph idx="1"/>
          </p:nvPr>
        </p:nvSpPr>
        <p:spPr>
          <a:xfrm>
            <a:off x="695400" y="1628800"/>
            <a:ext cx="10801200" cy="4464496"/>
          </a:xfrm>
        </p:spPr>
        <p:txBody>
          <a:bodyPr>
            <a:normAutofit/>
          </a:bodyPr>
          <a:lstStyle/>
          <a:p>
            <a:pPr marL="0" indent="0">
              <a:lnSpc>
                <a:spcPct val="100000"/>
              </a:lnSpc>
              <a:buNone/>
            </a:pPr>
            <a:r>
              <a:rPr lang="en-US" sz="3600" dirty="0"/>
              <a:t>Visit </a:t>
            </a:r>
            <a:r>
              <a:rPr lang="en-US" sz="3600" dirty="0">
                <a:solidFill>
                  <a:srgbClr val="FF0000"/>
                </a:solidFill>
              </a:rPr>
              <a:t>CCS.ca </a:t>
            </a:r>
            <a:r>
              <a:rPr lang="en-US" sz="3600" dirty="0"/>
              <a:t>for more Guidelines and Resources </a:t>
            </a:r>
          </a:p>
          <a:p>
            <a:pPr marL="0" indent="0">
              <a:lnSpc>
                <a:spcPct val="100000"/>
              </a:lnSpc>
              <a:buNone/>
            </a:pPr>
            <a:r>
              <a:rPr lang="en-US" sz="2400" dirty="0"/>
              <a:t>Guideline Library:</a:t>
            </a:r>
          </a:p>
          <a:p>
            <a:pPr>
              <a:lnSpc>
                <a:spcPct val="100000"/>
              </a:lnSpc>
            </a:pPr>
            <a:r>
              <a:rPr lang="en-US" sz="2400" dirty="0">
                <a:hlinkClick r:id="rId3"/>
              </a:rPr>
              <a:t>https://ccs.ca/guidelines-and-position-statement-library/</a:t>
            </a:r>
            <a:r>
              <a:rPr lang="en-US" sz="2400" dirty="0"/>
              <a:t> </a:t>
            </a:r>
          </a:p>
          <a:p>
            <a:pPr>
              <a:lnSpc>
                <a:spcPct val="100000"/>
              </a:lnSpc>
            </a:pPr>
            <a:endParaRPr lang="en-US" sz="2400" dirty="0"/>
          </a:p>
          <a:p>
            <a:pPr marL="0" indent="0">
              <a:lnSpc>
                <a:spcPct val="100000"/>
              </a:lnSpc>
              <a:buNone/>
            </a:pPr>
            <a:r>
              <a:rPr lang="en-US" sz="2400" dirty="0"/>
              <a:t>Guideline Resources:</a:t>
            </a:r>
          </a:p>
          <a:p>
            <a:pPr>
              <a:lnSpc>
                <a:spcPct val="100000"/>
              </a:lnSpc>
            </a:pPr>
            <a:r>
              <a:rPr lang="en-US" sz="2400" dirty="0">
                <a:hlinkClick r:id="rId4"/>
              </a:rPr>
              <a:t>https://ccs.ca/guideline-resources/</a:t>
            </a:r>
            <a:r>
              <a:rPr lang="en-US" sz="2400" dirty="0"/>
              <a:t> </a:t>
            </a:r>
          </a:p>
        </p:txBody>
      </p:sp>
    </p:spTree>
    <p:extLst>
      <p:ext uri="{BB962C8B-B14F-4D97-AF65-F5344CB8AC3E}">
        <p14:creationId xmlns:p14="http://schemas.microsoft.com/office/powerpoint/2010/main" val="45941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9503-8F60-48A9-9B4A-04CED7BC08E5}"/>
              </a:ext>
            </a:extLst>
          </p:cNvPr>
          <p:cNvSpPr>
            <a:spLocks noGrp="1"/>
          </p:cNvSpPr>
          <p:nvPr>
            <p:ph type="title"/>
          </p:nvPr>
        </p:nvSpPr>
        <p:spPr>
          <a:xfrm>
            <a:off x="691978" y="87103"/>
            <a:ext cx="11269363" cy="1325563"/>
          </a:xfrm>
        </p:spPr>
        <p:txBody>
          <a:bodyPr>
            <a:normAutofit/>
          </a:bodyPr>
          <a:lstStyle/>
          <a:p>
            <a:r>
              <a:rPr lang="en-US" dirty="0">
                <a:latin typeface="Arial Nova Cond" panose="020B0506020202020204"/>
              </a:rPr>
              <a:t>2021 Dyslipidemia Guidelines Committee Members</a:t>
            </a:r>
            <a:endParaRPr lang="en-US" b="0" dirty="0">
              <a:latin typeface="Arial Nova Cond" panose="020B0506020202020204"/>
            </a:endParaRPr>
          </a:p>
        </p:txBody>
      </p:sp>
      <p:sp>
        <p:nvSpPr>
          <p:cNvPr id="4" name="Title 3"/>
          <p:cNvSpPr txBox="1">
            <a:spLocks/>
          </p:cNvSpPr>
          <p:nvPr/>
        </p:nvSpPr>
        <p:spPr>
          <a:xfrm>
            <a:off x="644892" y="529389"/>
            <a:ext cx="11126805" cy="457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Arial Nova Cond" panose="020B0506020202020204" pitchFamily="34" charset="0"/>
                <a:ea typeface="+mj-ea"/>
                <a:cs typeface="+mj-cs"/>
              </a:defRPr>
            </a:lvl1pPr>
          </a:lstStyle>
          <a:p>
            <a:endParaRPr lang="en-US" b="1" dirty="0">
              <a:solidFill>
                <a:srgbClr val="FF0000"/>
              </a:solidFill>
              <a:latin typeface="Arial Nova Cond" panose="020B0506020202020204"/>
            </a:endParaRPr>
          </a:p>
        </p:txBody>
      </p:sp>
      <p:sp>
        <p:nvSpPr>
          <p:cNvPr id="5" name="Content Placeholder 4"/>
          <p:cNvSpPr txBox="1">
            <a:spLocks/>
          </p:cNvSpPr>
          <p:nvPr/>
        </p:nvSpPr>
        <p:spPr>
          <a:xfrm>
            <a:off x="988192" y="1957313"/>
            <a:ext cx="4342961" cy="449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200" dirty="0">
                <a:latin typeface="Arial Nova Cond" panose="020B0506020202020204"/>
              </a:rPr>
              <a:t>Todd Anderson </a:t>
            </a:r>
            <a:r>
              <a:rPr lang="en-US" sz="2200" i="1" dirty="0">
                <a:latin typeface="Arial Nova Cond" panose="020B0506020202020204"/>
              </a:rPr>
              <a:t>(Calgary)</a:t>
            </a:r>
          </a:p>
          <a:p>
            <a:pPr>
              <a:lnSpc>
                <a:spcPct val="100000"/>
              </a:lnSpc>
              <a:spcBef>
                <a:spcPts val="0"/>
              </a:spcBef>
            </a:pPr>
            <a:r>
              <a:rPr lang="en-US" sz="2200" dirty="0">
                <a:latin typeface="Arial Nova Cond" panose="020B0506020202020204"/>
              </a:rPr>
              <a:t>Arden Barry </a:t>
            </a:r>
            <a:r>
              <a:rPr lang="en-US" sz="2200" i="1" dirty="0">
                <a:latin typeface="Arial Nova Cond" panose="020B0506020202020204"/>
              </a:rPr>
              <a:t>(Vancouver)</a:t>
            </a:r>
            <a:endParaRPr lang="en-US" sz="2200" dirty="0">
              <a:latin typeface="Arial Nova Cond" panose="020B0506020202020204"/>
            </a:endParaRPr>
          </a:p>
          <a:p>
            <a:pPr>
              <a:lnSpc>
                <a:spcPct val="100000"/>
              </a:lnSpc>
              <a:spcBef>
                <a:spcPts val="0"/>
              </a:spcBef>
            </a:pPr>
            <a:r>
              <a:rPr lang="en-US" sz="2200" dirty="0">
                <a:latin typeface="Arial Nova Cond" panose="020B0506020202020204"/>
              </a:rPr>
              <a:t>Patrick </a:t>
            </a:r>
            <a:r>
              <a:rPr lang="en-US" sz="2200" dirty="0" err="1">
                <a:latin typeface="Arial Nova Cond" panose="020B0506020202020204"/>
              </a:rPr>
              <a:t>Coutoure</a:t>
            </a:r>
            <a:r>
              <a:rPr lang="en-US" sz="2200" dirty="0">
                <a:latin typeface="Arial Nova Cond" panose="020B0506020202020204"/>
              </a:rPr>
              <a:t> </a:t>
            </a:r>
            <a:r>
              <a:rPr lang="en-US" sz="2200" i="1" dirty="0">
                <a:latin typeface="Arial Nova Cond" panose="020B0506020202020204"/>
              </a:rPr>
              <a:t>(Quebec City)</a:t>
            </a:r>
          </a:p>
          <a:p>
            <a:pPr>
              <a:lnSpc>
                <a:spcPct val="100000"/>
              </a:lnSpc>
              <a:spcBef>
                <a:spcPts val="0"/>
              </a:spcBef>
            </a:pPr>
            <a:r>
              <a:rPr lang="en-US" sz="2200" dirty="0">
                <a:latin typeface="Arial Nova Cond" panose="020B0506020202020204"/>
              </a:rPr>
              <a:t>Natalie Dayan </a:t>
            </a:r>
            <a:r>
              <a:rPr lang="en-US" sz="2200" i="1" dirty="0">
                <a:latin typeface="Arial Nova Cond" panose="020B0506020202020204"/>
              </a:rPr>
              <a:t>(Montreal)</a:t>
            </a:r>
            <a:endParaRPr lang="en-US" sz="2200" dirty="0">
              <a:latin typeface="Arial Nova Cond" panose="020B0506020202020204"/>
            </a:endParaRPr>
          </a:p>
          <a:p>
            <a:pPr>
              <a:lnSpc>
                <a:spcPct val="100000"/>
              </a:lnSpc>
              <a:spcBef>
                <a:spcPts val="0"/>
              </a:spcBef>
            </a:pPr>
            <a:r>
              <a:rPr lang="en-US" sz="2200" dirty="0">
                <a:latin typeface="Arial Nova Cond" panose="020B0506020202020204"/>
              </a:rPr>
              <a:t>Gordon Francis </a:t>
            </a:r>
            <a:r>
              <a:rPr lang="en-US" sz="2200" i="1" dirty="0">
                <a:latin typeface="Arial Nova Cond" panose="020B0506020202020204"/>
              </a:rPr>
              <a:t>(Vancouver)</a:t>
            </a:r>
          </a:p>
          <a:p>
            <a:pPr>
              <a:lnSpc>
                <a:spcPct val="100000"/>
              </a:lnSpc>
              <a:spcBef>
                <a:spcPts val="0"/>
              </a:spcBef>
            </a:pPr>
            <a:r>
              <a:rPr lang="en-US" sz="2200" dirty="0">
                <a:latin typeface="Arial Nova Cond" panose="020B0506020202020204"/>
              </a:rPr>
              <a:t>Jacques </a:t>
            </a:r>
            <a:r>
              <a:rPr lang="en-US" sz="2200" dirty="0" err="1">
                <a:latin typeface="Arial Nova Cond" panose="020B0506020202020204"/>
              </a:rPr>
              <a:t>Genest</a:t>
            </a:r>
            <a:r>
              <a:rPr lang="en-US" sz="2200" dirty="0">
                <a:latin typeface="Arial Nova Cond" panose="020B0506020202020204"/>
              </a:rPr>
              <a:t> </a:t>
            </a:r>
            <a:r>
              <a:rPr lang="en-US" sz="2200" i="1" dirty="0">
                <a:latin typeface="Arial Nova Cond" panose="020B0506020202020204"/>
              </a:rPr>
              <a:t>(Montreal)</a:t>
            </a:r>
          </a:p>
          <a:p>
            <a:pPr>
              <a:lnSpc>
                <a:spcPct val="100000"/>
              </a:lnSpc>
              <a:spcBef>
                <a:spcPts val="0"/>
              </a:spcBef>
            </a:pPr>
            <a:r>
              <a:rPr lang="en-US" sz="2200" dirty="0">
                <a:latin typeface="Arial Nova Cond" panose="020B0506020202020204"/>
              </a:rPr>
              <a:t>Jean </a:t>
            </a:r>
            <a:r>
              <a:rPr lang="en-US" sz="2200" dirty="0" err="1">
                <a:latin typeface="Arial Nova Cond" panose="020B0506020202020204"/>
              </a:rPr>
              <a:t>Grégoire</a:t>
            </a:r>
            <a:r>
              <a:rPr lang="en-US" sz="2200" dirty="0">
                <a:latin typeface="Arial Nova Cond" panose="020B0506020202020204"/>
              </a:rPr>
              <a:t> </a:t>
            </a:r>
            <a:r>
              <a:rPr lang="en-US" sz="2200" i="1" dirty="0">
                <a:latin typeface="Arial Nova Cond" panose="020B0506020202020204"/>
              </a:rPr>
              <a:t>(Montreal)</a:t>
            </a:r>
          </a:p>
          <a:p>
            <a:pPr>
              <a:lnSpc>
                <a:spcPct val="100000"/>
              </a:lnSpc>
              <a:spcBef>
                <a:spcPts val="0"/>
              </a:spcBef>
            </a:pPr>
            <a:r>
              <a:rPr lang="en-US" sz="2200" dirty="0">
                <a:latin typeface="Arial Nova Cond" panose="020B0506020202020204"/>
              </a:rPr>
              <a:t>Steven Grover </a:t>
            </a:r>
            <a:r>
              <a:rPr lang="en-US" sz="2200" i="1" dirty="0">
                <a:latin typeface="Arial Nova Cond" panose="020B0506020202020204"/>
              </a:rPr>
              <a:t>(Montreal)</a:t>
            </a:r>
            <a:endParaRPr lang="en-US" sz="2200" dirty="0">
              <a:latin typeface="Arial Nova Cond" panose="020B0506020202020204"/>
            </a:endParaRPr>
          </a:p>
          <a:p>
            <a:pPr>
              <a:lnSpc>
                <a:spcPct val="100000"/>
              </a:lnSpc>
              <a:spcBef>
                <a:spcPts val="0"/>
              </a:spcBef>
            </a:pPr>
            <a:r>
              <a:rPr lang="en-US" sz="2200" dirty="0">
                <a:latin typeface="Arial Nova Cond" panose="020B0506020202020204"/>
              </a:rPr>
              <a:t>Milan Gupta </a:t>
            </a:r>
            <a:r>
              <a:rPr lang="en-US" sz="2200" i="1" dirty="0">
                <a:latin typeface="Arial Nova Cond" panose="020B0506020202020204"/>
              </a:rPr>
              <a:t>(Toronto)</a:t>
            </a:r>
          </a:p>
          <a:p>
            <a:pPr>
              <a:lnSpc>
                <a:spcPct val="100000"/>
              </a:lnSpc>
              <a:spcBef>
                <a:spcPts val="0"/>
              </a:spcBef>
            </a:pPr>
            <a:r>
              <a:rPr lang="en-US" sz="2200" dirty="0">
                <a:latin typeface="Arial Nova Cond" panose="020B0506020202020204"/>
              </a:rPr>
              <a:t>Rob </a:t>
            </a:r>
            <a:r>
              <a:rPr lang="en-US" sz="2200" dirty="0" err="1">
                <a:latin typeface="Arial Nova Cond" panose="020B0506020202020204"/>
              </a:rPr>
              <a:t>Hegele</a:t>
            </a:r>
            <a:r>
              <a:rPr lang="en-US" sz="2200" dirty="0">
                <a:latin typeface="Arial Nova Cond" panose="020B0506020202020204"/>
              </a:rPr>
              <a:t> </a:t>
            </a:r>
            <a:r>
              <a:rPr lang="en-US" sz="2200" i="1" dirty="0">
                <a:latin typeface="Arial Nova Cond" panose="020B0506020202020204"/>
              </a:rPr>
              <a:t>(London)</a:t>
            </a:r>
            <a:endParaRPr lang="en-US" sz="2200" dirty="0">
              <a:latin typeface="Arial Nova Cond" panose="020B0506020202020204"/>
            </a:endParaRPr>
          </a:p>
          <a:p>
            <a:pPr>
              <a:lnSpc>
                <a:spcPct val="100000"/>
              </a:lnSpc>
              <a:spcBef>
                <a:spcPts val="0"/>
              </a:spcBef>
            </a:pPr>
            <a:r>
              <a:rPr lang="en-US" sz="2200" dirty="0">
                <a:latin typeface="Arial Nova Cond" panose="020B0506020202020204"/>
              </a:rPr>
              <a:t>David Lau </a:t>
            </a:r>
            <a:r>
              <a:rPr lang="en-US" sz="2200" i="1" dirty="0">
                <a:latin typeface="Arial Nova Cond" panose="020B0506020202020204"/>
              </a:rPr>
              <a:t>(Calgary)</a:t>
            </a:r>
            <a:endParaRPr lang="en-US" sz="2200" dirty="0">
              <a:latin typeface="Arial Nova Cond" panose="020B0506020202020204"/>
            </a:endParaRPr>
          </a:p>
          <a:p>
            <a:pPr>
              <a:lnSpc>
                <a:spcPct val="100000"/>
              </a:lnSpc>
              <a:spcBef>
                <a:spcPts val="0"/>
              </a:spcBef>
            </a:pPr>
            <a:r>
              <a:rPr lang="en-US" sz="2200" dirty="0">
                <a:latin typeface="Arial Nova Cond" panose="020B0506020202020204"/>
              </a:rPr>
              <a:t>Lawrence Leiter </a:t>
            </a:r>
            <a:r>
              <a:rPr lang="en-US" sz="2200" i="1" dirty="0">
                <a:latin typeface="Arial Nova Cond" panose="020B0506020202020204"/>
              </a:rPr>
              <a:t>(Toronto)</a:t>
            </a:r>
            <a:endParaRPr lang="en-US" sz="2200" dirty="0">
              <a:latin typeface="Arial Nova Cond" panose="020B0506020202020204"/>
            </a:endParaRPr>
          </a:p>
        </p:txBody>
      </p:sp>
      <p:sp>
        <p:nvSpPr>
          <p:cNvPr id="6" name="Content Placeholder 4"/>
          <p:cNvSpPr txBox="1">
            <a:spLocks/>
          </p:cNvSpPr>
          <p:nvPr/>
        </p:nvSpPr>
        <p:spPr bwMode="auto">
          <a:xfrm>
            <a:off x="6208294" y="1951135"/>
            <a:ext cx="43851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b="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b="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1400" b="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1200" b="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a:spcBef>
                <a:spcPts val="0"/>
              </a:spcBef>
            </a:pPr>
            <a:r>
              <a:rPr lang="en-US" sz="2200" dirty="0">
                <a:latin typeface="Arial Nova Cond" panose="020B0506020202020204"/>
              </a:rPr>
              <a:t>Alex Leung </a:t>
            </a:r>
            <a:r>
              <a:rPr lang="en-US" sz="2200" i="1" dirty="0">
                <a:latin typeface="Arial Nova Cond" panose="020B0506020202020204"/>
              </a:rPr>
              <a:t>(Calgary)</a:t>
            </a:r>
            <a:endParaRPr lang="en-US" sz="2200" kern="0" dirty="0">
              <a:latin typeface="Arial Nova Cond" panose="020B0506020202020204"/>
            </a:endParaRPr>
          </a:p>
          <a:p>
            <a:pPr>
              <a:spcBef>
                <a:spcPts val="0"/>
              </a:spcBef>
            </a:pPr>
            <a:r>
              <a:rPr lang="en-US" sz="2200" kern="0" dirty="0">
                <a:latin typeface="Arial Nova Cond" panose="020B0506020202020204"/>
              </a:rPr>
              <a:t>Eva </a:t>
            </a:r>
            <a:r>
              <a:rPr lang="en-US" sz="2200" kern="0" dirty="0" err="1">
                <a:latin typeface="Arial Nova Cond" panose="020B0506020202020204"/>
              </a:rPr>
              <a:t>Lonn</a:t>
            </a:r>
            <a:r>
              <a:rPr lang="en-US" sz="2200" kern="0" dirty="0">
                <a:latin typeface="Arial Nova Cond" panose="020B0506020202020204"/>
              </a:rPr>
              <a:t> </a:t>
            </a:r>
            <a:r>
              <a:rPr lang="en-US" sz="2200" i="1" kern="0" dirty="0">
                <a:latin typeface="Arial Nova Cond" panose="020B0506020202020204"/>
              </a:rPr>
              <a:t>(Hamilton)</a:t>
            </a:r>
          </a:p>
          <a:p>
            <a:pPr>
              <a:spcBef>
                <a:spcPts val="0"/>
              </a:spcBef>
            </a:pPr>
            <a:r>
              <a:rPr lang="en-US" sz="2200" kern="0" dirty="0">
                <a:latin typeface="Arial Nova Cond" panose="020B0506020202020204"/>
              </a:rPr>
              <a:t>John GB Mancini </a:t>
            </a:r>
            <a:r>
              <a:rPr lang="en-US" sz="2200" i="1" kern="0" dirty="0">
                <a:latin typeface="Arial Nova Cond" panose="020B0506020202020204"/>
              </a:rPr>
              <a:t>(Vancouver)</a:t>
            </a:r>
          </a:p>
          <a:p>
            <a:pPr>
              <a:spcBef>
                <a:spcPts val="0"/>
              </a:spcBef>
            </a:pPr>
            <a:r>
              <a:rPr lang="en-US" sz="2200" kern="0" dirty="0" err="1">
                <a:latin typeface="Arial Nova Cond" panose="020B0506020202020204"/>
              </a:rPr>
              <a:t>Priya</a:t>
            </a:r>
            <a:r>
              <a:rPr lang="en-US" sz="2200" kern="0" dirty="0">
                <a:latin typeface="Arial Nova Cond" panose="020B0506020202020204"/>
              </a:rPr>
              <a:t> </a:t>
            </a:r>
            <a:r>
              <a:rPr lang="en-US" sz="2200" kern="0" dirty="0" err="1">
                <a:latin typeface="Arial Nova Cond" panose="020B0506020202020204"/>
              </a:rPr>
              <a:t>Manjoo</a:t>
            </a:r>
            <a:r>
              <a:rPr lang="en-US" sz="2200" kern="0" dirty="0">
                <a:latin typeface="Arial Nova Cond" panose="020B0506020202020204"/>
              </a:rPr>
              <a:t> </a:t>
            </a:r>
            <a:r>
              <a:rPr lang="en-US" sz="2200" i="1" kern="0" dirty="0">
                <a:latin typeface="Arial Nova Cond" panose="020B0506020202020204"/>
              </a:rPr>
              <a:t>(Victoria)</a:t>
            </a:r>
          </a:p>
          <a:p>
            <a:pPr>
              <a:spcBef>
                <a:spcPts val="0"/>
              </a:spcBef>
            </a:pPr>
            <a:r>
              <a:rPr lang="en-US" sz="2200" kern="0" dirty="0">
                <a:latin typeface="Arial Nova Cond" panose="020B0506020202020204"/>
              </a:rPr>
              <a:t>Ruth McPherson </a:t>
            </a:r>
            <a:r>
              <a:rPr lang="en-US" sz="2200" i="1" kern="0" dirty="0">
                <a:latin typeface="Arial Nova Cond" panose="020B0506020202020204"/>
              </a:rPr>
              <a:t>(Ottawa)</a:t>
            </a:r>
          </a:p>
          <a:p>
            <a:pPr>
              <a:spcBef>
                <a:spcPts val="0"/>
              </a:spcBef>
            </a:pPr>
            <a:r>
              <a:rPr lang="en-US" sz="2200" kern="0" dirty="0">
                <a:latin typeface="Arial Nova Cond" panose="020B0506020202020204"/>
              </a:rPr>
              <a:t>Daniel </a:t>
            </a:r>
            <a:r>
              <a:rPr lang="en-US" sz="2200" kern="0" dirty="0" err="1">
                <a:latin typeface="Arial Nova Cond" panose="020B0506020202020204"/>
              </a:rPr>
              <a:t>Ngui</a:t>
            </a:r>
            <a:r>
              <a:rPr lang="en-US" sz="2200" kern="0" dirty="0">
                <a:latin typeface="Arial Nova Cond" panose="020B0506020202020204"/>
              </a:rPr>
              <a:t> </a:t>
            </a:r>
            <a:r>
              <a:rPr lang="en-US" sz="2200" i="1" kern="0" dirty="0">
                <a:latin typeface="Arial Nova Cond" panose="020B0506020202020204"/>
              </a:rPr>
              <a:t>(Vancouver)</a:t>
            </a:r>
          </a:p>
          <a:p>
            <a:pPr>
              <a:spcBef>
                <a:spcPts val="0"/>
              </a:spcBef>
            </a:pPr>
            <a:r>
              <a:rPr lang="en-US" sz="2200" kern="0" dirty="0">
                <a:latin typeface="Arial Nova Cond" panose="020B0506020202020204"/>
              </a:rPr>
              <a:t>Marie-Eve </a:t>
            </a:r>
            <a:r>
              <a:rPr lang="en-US" sz="2200" kern="0" dirty="0" err="1">
                <a:latin typeface="Arial Nova Cond" panose="020B0506020202020204"/>
              </a:rPr>
              <a:t>Piche</a:t>
            </a:r>
            <a:r>
              <a:rPr lang="en-US" sz="2200" kern="0" dirty="0">
                <a:latin typeface="Arial Nova Cond" panose="020B0506020202020204"/>
              </a:rPr>
              <a:t> </a:t>
            </a:r>
            <a:r>
              <a:rPr lang="en-US" sz="2200" i="1" dirty="0">
                <a:latin typeface="Arial Nova Cond" panose="020B0506020202020204"/>
              </a:rPr>
              <a:t>(Quebec City)</a:t>
            </a:r>
            <a:endParaRPr lang="en-US" sz="2200" kern="0" dirty="0">
              <a:latin typeface="Arial Nova Cond" panose="020B0506020202020204"/>
            </a:endParaRPr>
          </a:p>
          <a:p>
            <a:pPr>
              <a:spcBef>
                <a:spcPts val="0"/>
              </a:spcBef>
            </a:pPr>
            <a:r>
              <a:rPr lang="en-US" sz="2200" kern="0" dirty="0">
                <a:latin typeface="Arial Nova Cond" panose="020B0506020202020204"/>
              </a:rPr>
              <a:t>Paul </a:t>
            </a:r>
            <a:r>
              <a:rPr lang="en-US" sz="2200" kern="0" dirty="0" err="1">
                <a:latin typeface="Arial Nova Cond" panose="020B0506020202020204"/>
              </a:rPr>
              <a:t>Porier</a:t>
            </a:r>
            <a:r>
              <a:rPr lang="en-US" sz="2200" kern="0" dirty="0">
                <a:latin typeface="Arial Nova Cond" panose="020B0506020202020204"/>
              </a:rPr>
              <a:t> </a:t>
            </a:r>
            <a:r>
              <a:rPr lang="en-US" sz="2200" i="1" dirty="0">
                <a:latin typeface="Arial Nova Cond" panose="020B0506020202020204"/>
              </a:rPr>
              <a:t>(Quebec City)</a:t>
            </a:r>
            <a:endParaRPr lang="en-US" sz="2200" kern="0" dirty="0">
              <a:latin typeface="Arial Nova Cond" panose="020B0506020202020204"/>
            </a:endParaRPr>
          </a:p>
          <a:p>
            <a:pPr>
              <a:spcBef>
                <a:spcPts val="0"/>
              </a:spcBef>
            </a:pPr>
            <a:r>
              <a:rPr lang="en-US" sz="2200" kern="0" dirty="0">
                <a:latin typeface="Arial Nova Cond" panose="020B0506020202020204"/>
              </a:rPr>
              <a:t>John </a:t>
            </a:r>
            <a:r>
              <a:rPr lang="en-US" sz="2200" kern="0" dirty="0" err="1">
                <a:latin typeface="Arial Nova Cond" panose="020B0506020202020204"/>
              </a:rPr>
              <a:t>Sievenpiper</a:t>
            </a:r>
            <a:r>
              <a:rPr lang="en-US" sz="2200" kern="0" dirty="0">
                <a:latin typeface="Arial Nova Cond" panose="020B0506020202020204"/>
              </a:rPr>
              <a:t> </a:t>
            </a:r>
            <a:r>
              <a:rPr lang="en-US" sz="2200" i="1" dirty="0">
                <a:latin typeface="Arial Nova Cond" panose="020B0506020202020204"/>
              </a:rPr>
              <a:t>(Toronto)</a:t>
            </a:r>
            <a:endParaRPr lang="en-US" sz="2200" kern="0" dirty="0">
              <a:latin typeface="Arial Nova Cond" panose="020B0506020202020204"/>
            </a:endParaRPr>
          </a:p>
          <a:p>
            <a:pPr>
              <a:spcBef>
                <a:spcPts val="0"/>
              </a:spcBef>
            </a:pPr>
            <a:r>
              <a:rPr lang="en-US" sz="2200" kern="0" dirty="0">
                <a:latin typeface="Arial Nova Cond" panose="020B0506020202020204"/>
              </a:rPr>
              <a:t>Jim Stone</a:t>
            </a:r>
            <a:r>
              <a:rPr lang="en-US" sz="2200" i="1" dirty="0">
                <a:latin typeface="Arial Nova Cond" panose="020B0506020202020204"/>
              </a:rPr>
              <a:t>(Calgary)</a:t>
            </a:r>
            <a:endParaRPr lang="en-US" sz="2200" kern="0" dirty="0">
              <a:latin typeface="Arial Nova Cond" panose="020B0506020202020204"/>
            </a:endParaRPr>
          </a:p>
          <a:p>
            <a:pPr>
              <a:spcBef>
                <a:spcPts val="0"/>
              </a:spcBef>
            </a:pPr>
            <a:r>
              <a:rPr lang="en-US" sz="2200" kern="0" dirty="0">
                <a:latin typeface="Arial Nova Cond" panose="020B0506020202020204"/>
              </a:rPr>
              <a:t>Rick Ward </a:t>
            </a:r>
            <a:r>
              <a:rPr lang="en-US" sz="2200" i="1" dirty="0">
                <a:latin typeface="Arial Nova Cond" panose="020B0506020202020204"/>
              </a:rPr>
              <a:t>(Calgary)</a:t>
            </a:r>
            <a:endParaRPr lang="en-US" sz="2200" kern="0" dirty="0">
              <a:latin typeface="Arial Nova Cond" panose="020B0506020202020204"/>
            </a:endParaRPr>
          </a:p>
          <a:p>
            <a:pPr>
              <a:spcBef>
                <a:spcPts val="0"/>
              </a:spcBef>
            </a:pPr>
            <a:r>
              <a:rPr lang="en-US" sz="2200" kern="0" dirty="0">
                <a:latin typeface="Arial Nova Cond" panose="020B0506020202020204"/>
              </a:rPr>
              <a:t>Wendy Wray </a:t>
            </a:r>
            <a:r>
              <a:rPr lang="en-US" sz="2200" i="1" dirty="0">
                <a:latin typeface="Arial Nova Cond" panose="020B0506020202020204"/>
              </a:rPr>
              <a:t>(Montreal)</a:t>
            </a:r>
          </a:p>
          <a:p>
            <a:pPr marL="0" indent="0">
              <a:spcBef>
                <a:spcPts val="0"/>
              </a:spcBef>
              <a:buNone/>
            </a:pPr>
            <a:endParaRPr lang="en-US" kern="0" dirty="0">
              <a:latin typeface="Arial Nova Cond" panose="020B0506020202020204"/>
            </a:endParaRPr>
          </a:p>
        </p:txBody>
      </p:sp>
      <p:sp>
        <p:nvSpPr>
          <p:cNvPr id="7" name="Content Placeholder 4"/>
          <p:cNvSpPr txBox="1">
            <a:spLocks/>
          </p:cNvSpPr>
          <p:nvPr/>
        </p:nvSpPr>
        <p:spPr>
          <a:xfrm>
            <a:off x="2714320" y="1281124"/>
            <a:ext cx="6756939" cy="8518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200" b="1" dirty="0">
                <a:latin typeface="Arial Nova Cond" panose="020B0506020202020204"/>
              </a:rPr>
              <a:t>Glen Pearson </a:t>
            </a:r>
            <a:r>
              <a:rPr lang="en-US" sz="2200" b="1" i="1" dirty="0">
                <a:latin typeface="Arial Nova Cond" panose="020B0506020202020204"/>
              </a:rPr>
              <a:t>(Edmonton)</a:t>
            </a:r>
          </a:p>
          <a:p>
            <a:pPr>
              <a:lnSpc>
                <a:spcPct val="100000"/>
              </a:lnSpc>
              <a:spcBef>
                <a:spcPts val="0"/>
              </a:spcBef>
            </a:pPr>
            <a:r>
              <a:rPr lang="en-US" sz="2200" b="1" dirty="0">
                <a:latin typeface="Arial Nova Cond" panose="020B0506020202020204"/>
              </a:rPr>
              <a:t>George </a:t>
            </a:r>
            <a:r>
              <a:rPr lang="en-US" sz="2200" b="1" dirty="0" err="1">
                <a:latin typeface="Arial Nova Cond" panose="020B0506020202020204"/>
              </a:rPr>
              <a:t>Thanassoulis</a:t>
            </a:r>
            <a:r>
              <a:rPr lang="en-US" sz="2200" b="1" dirty="0">
                <a:latin typeface="Arial Nova Cond" panose="020B0506020202020204"/>
              </a:rPr>
              <a:t> </a:t>
            </a:r>
            <a:r>
              <a:rPr lang="en-US" sz="2200" b="1" i="1" dirty="0">
                <a:latin typeface="Arial Nova Cond" panose="020B0506020202020204"/>
              </a:rPr>
              <a:t>(Montreal)</a:t>
            </a:r>
          </a:p>
        </p:txBody>
      </p:sp>
      <p:sp>
        <p:nvSpPr>
          <p:cNvPr id="8" name="Content Placeholder 4"/>
          <p:cNvSpPr txBox="1">
            <a:spLocks/>
          </p:cNvSpPr>
          <p:nvPr/>
        </p:nvSpPr>
        <p:spPr>
          <a:xfrm>
            <a:off x="988193" y="1145394"/>
            <a:ext cx="2034140" cy="69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u="sng" dirty="0">
                <a:latin typeface="Arial Nova Cond" panose="020B0506020202020204"/>
              </a:rPr>
              <a:t>Co-Chairs</a:t>
            </a:r>
            <a:r>
              <a:rPr lang="en-US" sz="2400" dirty="0">
                <a:latin typeface="Arial Nova Cond" panose="020B0506020202020204"/>
              </a:rPr>
              <a:t>:</a:t>
            </a:r>
            <a:endParaRPr lang="en-US" sz="2400" i="1" dirty="0">
              <a:latin typeface="Arial Nova Cond" panose="020B0506020202020204"/>
            </a:endParaRPr>
          </a:p>
        </p:txBody>
      </p:sp>
      <p:pic>
        <p:nvPicPr>
          <p:cNvPr id="9" name="Picture 8" descr="Icons of people vector clipart image - Free stock photo ..."/>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75118" y="1097595"/>
            <a:ext cx="1196579" cy="822649"/>
          </a:xfrm>
          <a:prstGeom prst="rect">
            <a:avLst/>
          </a:prstGeom>
        </p:spPr>
      </p:pic>
    </p:spTree>
    <p:extLst>
      <p:ext uri="{BB962C8B-B14F-4D97-AF65-F5344CB8AC3E}">
        <p14:creationId xmlns:p14="http://schemas.microsoft.com/office/powerpoint/2010/main" val="295841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Nova Cond" panose="020B0506020202020204"/>
              </a:rPr>
              <a:t>Overview of the Guidelines Process</a:t>
            </a:r>
          </a:p>
        </p:txBody>
      </p:sp>
      <p:pic>
        <p:nvPicPr>
          <p:cNvPr id="4" name="Picture 3" descr="Teamwork Process - Free Picture - Free Downloads and Ad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6496" y="33338"/>
            <a:ext cx="2194314" cy="1657350"/>
          </a:xfrm>
          <a:prstGeom prst="rect">
            <a:avLst/>
          </a:prstGeom>
        </p:spPr>
      </p:pic>
      <p:graphicFrame>
        <p:nvGraphicFramePr>
          <p:cNvPr id="6" name="Content Placeholder 7"/>
          <p:cNvGraphicFramePr>
            <a:graphicFrameLocks noGrp="1"/>
          </p:cNvGraphicFramePr>
          <p:nvPr>
            <p:ph idx="1"/>
          </p:nvPr>
        </p:nvGraphicFramePr>
        <p:xfrm>
          <a:off x="990600" y="2670389"/>
          <a:ext cx="516530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7"/>
          <p:cNvGraphicFramePr>
            <a:graphicFrameLocks/>
          </p:cNvGraphicFramePr>
          <p:nvPr/>
        </p:nvGraphicFramePr>
        <p:xfrm>
          <a:off x="6310636" y="1302924"/>
          <a:ext cx="5469583"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Isosceles Triangle 7"/>
          <p:cNvSpPr/>
          <p:nvPr/>
        </p:nvSpPr>
        <p:spPr>
          <a:xfrm>
            <a:off x="5879937" y="3204923"/>
            <a:ext cx="273670" cy="273670"/>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1127448" y="3573016"/>
            <a:ext cx="1229711" cy="707886"/>
          </a:xfrm>
          <a:prstGeom prst="rect">
            <a:avLst/>
          </a:prstGeom>
          <a:noFill/>
        </p:spPr>
        <p:txBody>
          <a:bodyPr wrap="square" rtlCol="0">
            <a:spAutoFit/>
          </a:bodyPr>
          <a:lstStyle/>
          <a:p>
            <a:pPr algn="ctr"/>
            <a:r>
              <a:rPr lang="en-CA" sz="2000" b="1" dirty="0">
                <a:solidFill>
                  <a:srgbClr val="FF0000"/>
                </a:solidFill>
                <a:latin typeface="Arial Nova Cond" panose="020B0506020202020204"/>
              </a:rPr>
              <a:t>Priorities &amp; Process</a:t>
            </a:r>
            <a:endParaRPr lang="en-US" sz="2000" b="1" dirty="0">
              <a:solidFill>
                <a:srgbClr val="FF0000"/>
              </a:solidFill>
              <a:latin typeface="Arial Nova Cond" panose="020B0506020202020204"/>
            </a:endParaRPr>
          </a:p>
        </p:txBody>
      </p:sp>
      <p:sp>
        <p:nvSpPr>
          <p:cNvPr id="10" name="TextBox 9"/>
          <p:cNvSpPr txBox="1"/>
          <p:nvPr/>
        </p:nvSpPr>
        <p:spPr>
          <a:xfrm>
            <a:off x="2804647" y="3478593"/>
            <a:ext cx="1251295" cy="707886"/>
          </a:xfrm>
          <a:prstGeom prst="rect">
            <a:avLst/>
          </a:prstGeom>
          <a:noFill/>
        </p:spPr>
        <p:txBody>
          <a:bodyPr wrap="square" rtlCol="0">
            <a:spAutoFit/>
          </a:bodyPr>
          <a:lstStyle/>
          <a:p>
            <a:pPr algn="ctr"/>
            <a:r>
              <a:rPr lang="en-CA" sz="2000" b="1" dirty="0">
                <a:solidFill>
                  <a:srgbClr val="FF0000"/>
                </a:solidFill>
                <a:latin typeface="Arial Nova Cond" panose="020B0506020202020204"/>
              </a:rPr>
              <a:t>PICO Questions</a:t>
            </a:r>
            <a:endParaRPr lang="en-US" sz="2000" b="1" dirty="0">
              <a:solidFill>
                <a:srgbClr val="FF0000"/>
              </a:solidFill>
              <a:latin typeface="Arial Nova Cond" panose="020B0506020202020204"/>
            </a:endParaRPr>
          </a:p>
        </p:txBody>
      </p:sp>
      <p:sp>
        <p:nvSpPr>
          <p:cNvPr id="11" name="TextBox 10"/>
          <p:cNvSpPr txBox="1"/>
          <p:nvPr/>
        </p:nvSpPr>
        <p:spPr>
          <a:xfrm>
            <a:off x="4603980" y="2987815"/>
            <a:ext cx="1229711" cy="707886"/>
          </a:xfrm>
          <a:prstGeom prst="rect">
            <a:avLst/>
          </a:prstGeom>
          <a:noFill/>
        </p:spPr>
        <p:txBody>
          <a:bodyPr wrap="square" rtlCol="0">
            <a:spAutoFit/>
          </a:bodyPr>
          <a:lstStyle/>
          <a:p>
            <a:pPr algn="ctr"/>
            <a:r>
              <a:rPr lang="en-CA" sz="2000" b="1" dirty="0">
                <a:solidFill>
                  <a:srgbClr val="FF0000"/>
                </a:solidFill>
                <a:latin typeface="Arial Nova Cond" panose="020B0506020202020204"/>
              </a:rPr>
              <a:t>Working Groups</a:t>
            </a:r>
            <a:endParaRPr lang="en-US" sz="2000" b="1" dirty="0">
              <a:solidFill>
                <a:srgbClr val="FF0000"/>
              </a:solidFill>
              <a:latin typeface="Arial Nova Cond" panose="020B0506020202020204"/>
            </a:endParaRPr>
          </a:p>
        </p:txBody>
      </p:sp>
      <p:sp>
        <p:nvSpPr>
          <p:cNvPr id="12" name="TextBox 11"/>
          <p:cNvSpPr txBox="1"/>
          <p:nvPr/>
        </p:nvSpPr>
        <p:spPr>
          <a:xfrm>
            <a:off x="6404615" y="2540041"/>
            <a:ext cx="1222201" cy="707886"/>
          </a:xfrm>
          <a:prstGeom prst="rect">
            <a:avLst/>
          </a:prstGeom>
          <a:noFill/>
        </p:spPr>
        <p:txBody>
          <a:bodyPr wrap="square" rtlCol="0">
            <a:spAutoFit/>
          </a:bodyPr>
          <a:lstStyle/>
          <a:p>
            <a:pPr algn="ctr"/>
            <a:r>
              <a:rPr lang="en-CA" sz="2000" b="1" dirty="0">
                <a:solidFill>
                  <a:srgbClr val="FF0000"/>
                </a:solidFill>
                <a:latin typeface="Arial Nova Cond" panose="020B0506020202020204"/>
              </a:rPr>
              <a:t>Evidence Summary</a:t>
            </a:r>
            <a:endParaRPr lang="en-US" sz="2000" b="1" dirty="0">
              <a:solidFill>
                <a:srgbClr val="FF0000"/>
              </a:solidFill>
              <a:latin typeface="Arial Nova Cond" panose="020B0506020202020204"/>
            </a:endParaRPr>
          </a:p>
        </p:txBody>
      </p:sp>
      <p:sp>
        <p:nvSpPr>
          <p:cNvPr id="13" name="TextBox 12"/>
          <p:cNvSpPr txBox="1"/>
          <p:nvPr/>
        </p:nvSpPr>
        <p:spPr>
          <a:xfrm>
            <a:off x="7781543" y="1970007"/>
            <a:ext cx="2061079" cy="707886"/>
          </a:xfrm>
          <a:prstGeom prst="rect">
            <a:avLst/>
          </a:prstGeom>
          <a:noFill/>
        </p:spPr>
        <p:txBody>
          <a:bodyPr wrap="square" rtlCol="0">
            <a:spAutoFit/>
          </a:bodyPr>
          <a:lstStyle/>
          <a:p>
            <a:pPr algn="ctr"/>
            <a:r>
              <a:rPr lang="en-CA" sz="2000" b="1" dirty="0">
                <a:solidFill>
                  <a:srgbClr val="FF0000"/>
                </a:solidFill>
                <a:latin typeface="Arial Nova Cond" panose="020B0506020202020204"/>
              </a:rPr>
              <a:t>Recommendation Development</a:t>
            </a:r>
            <a:endParaRPr lang="en-US" sz="2000" b="1" dirty="0">
              <a:solidFill>
                <a:srgbClr val="FF0000"/>
              </a:solidFill>
              <a:latin typeface="Arial Nova Cond" panose="020B0506020202020204"/>
            </a:endParaRPr>
          </a:p>
        </p:txBody>
      </p:sp>
      <p:sp>
        <p:nvSpPr>
          <p:cNvPr id="14" name="TextBox 13"/>
          <p:cNvSpPr txBox="1"/>
          <p:nvPr/>
        </p:nvSpPr>
        <p:spPr>
          <a:xfrm>
            <a:off x="9830157" y="1775563"/>
            <a:ext cx="1766310" cy="400110"/>
          </a:xfrm>
          <a:prstGeom prst="rect">
            <a:avLst/>
          </a:prstGeom>
          <a:noFill/>
        </p:spPr>
        <p:txBody>
          <a:bodyPr wrap="square" rtlCol="0">
            <a:spAutoFit/>
          </a:bodyPr>
          <a:lstStyle/>
          <a:p>
            <a:pPr algn="ctr"/>
            <a:r>
              <a:rPr lang="en-CA" sz="2000" b="1" dirty="0">
                <a:solidFill>
                  <a:srgbClr val="FF0000"/>
                </a:solidFill>
                <a:latin typeface="Arial Nova Cond" panose="020B0506020202020204"/>
              </a:rPr>
              <a:t>Dissemination</a:t>
            </a:r>
            <a:endParaRPr lang="en-US" sz="2000" b="1" dirty="0">
              <a:solidFill>
                <a:srgbClr val="FF0000"/>
              </a:solidFill>
              <a:latin typeface="Arial Nova Cond" panose="020B0506020202020204"/>
            </a:endParaRPr>
          </a:p>
        </p:txBody>
      </p:sp>
      <p:pic>
        <p:nvPicPr>
          <p:cNvPr id="15" name="Picture 14" descr="Teamwork Process - Free Picture - Free Downloads and Ad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96" y="185738"/>
            <a:ext cx="2194314" cy="1657350"/>
          </a:xfrm>
          <a:prstGeom prst="rect">
            <a:avLst/>
          </a:prstGeom>
        </p:spPr>
      </p:pic>
    </p:spTree>
    <p:extLst>
      <p:ext uri="{BB962C8B-B14F-4D97-AF65-F5344CB8AC3E}">
        <p14:creationId xmlns:p14="http://schemas.microsoft.com/office/powerpoint/2010/main" val="120540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55632" y="23923"/>
            <a:ext cx="7589520" cy="6254818"/>
          </a:xfrm>
          <a:prstGeom prst="rect">
            <a:avLst/>
          </a:prstGeom>
        </p:spPr>
      </p:pic>
      <p:sp>
        <p:nvSpPr>
          <p:cNvPr id="2" name="Rectangle 1"/>
          <p:cNvSpPr/>
          <p:nvPr/>
        </p:nvSpPr>
        <p:spPr>
          <a:xfrm>
            <a:off x="428236" y="6464745"/>
            <a:ext cx="2771913" cy="338554"/>
          </a:xfrm>
          <a:prstGeom prst="rect">
            <a:avLst/>
          </a:prstGeom>
        </p:spPr>
        <p:txBody>
          <a:bodyPr wrap="none">
            <a:spAutoFit/>
          </a:bodyPr>
          <a:lstStyle/>
          <a:p>
            <a:r>
              <a:rPr lang="en-US" sz="1600" i="1" dirty="0">
                <a:solidFill>
                  <a:schemeClr val="tx1"/>
                </a:solidFill>
                <a:latin typeface="Arial Nova Cond" panose="020B0506020202020204" pitchFamily="34" charset="0"/>
                <a:cs typeface="Arial"/>
              </a:rPr>
              <a:t>Can J </a:t>
            </a:r>
            <a:r>
              <a:rPr lang="en-US" sz="1600" i="1" dirty="0" err="1">
                <a:solidFill>
                  <a:schemeClr val="tx1"/>
                </a:solidFill>
                <a:latin typeface="Arial Nova Cond" panose="020B0506020202020204" pitchFamily="34" charset="0"/>
                <a:cs typeface="Arial"/>
              </a:rPr>
              <a:t>Cardiol</a:t>
            </a:r>
            <a:r>
              <a:rPr lang="en-US" sz="1600" i="1" dirty="0">
                <a:solidFill>
                  <a:schemeClr val="tx1"/>
                </a:solidFill>
                <a:latin typeface="Arial Nova Cond" panose="020B0506020202020204" pitchFamily="34" charset="0"/>
                <a:cs typeface="Arial"/>
              </a:rPr>
              <a:t> </a:t>
            </a:r>
            <a:r>
              <a:rPr lang="en-US" sz="1600" dirty="0">
                <a:solidFill>
                  <a:schemeClr val="tx1"/>
                </a:solidFill>
                <a:latin typeface="Arial Nova Cond" panose="020B0506020202020204" pitchFamily="34" charset="0"/>
                <a:cs typeface="Arial"/>
              </a:rPr>
              <a:t>2021;37:1129-50.</a:t>
            </a:r>
          </a:p>
        </p:txBody>
      </p:sp>
    </p:spTree>
    <p:extLst>
      <p:ext uri="{BB962C8B-B14F-4D97-AF65-F5344CB8AC3E}">
        <p14:creationId xmlns:p14="http://schemas.microsoft.com/office/powerpoint/2010/main" val="309019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1BA6-1874-4ED0-BBE8-E234E4D343BD}"/>
              </a:ext>
            </a:extLst>
          </p:cNvPr>
          <p:cNvSpPr>
            <a:spLocks noGrp="1"/>
          </p:cNvSpPr>
          <p:nvPr>
            <p:ph type="title"/>
          </p:nvPr>
        </p:nvSpPr>
        <p:spPr>
          <a:xfrm>
            <a:off x="398240" y="2656654"/>
            <a:ext cx="10801200" cy="975643"/>
          </a:xfrm>
        </p:spPr>
        <p:txBody>
          <a:bodyPr>
            <a:normAutofit/>
          </a:bodyPr>
          <a:lstStyle/>
          <a:p>
            <a:r>
              <a:rPr lang="en-US" sz="3200" dirty="0">
                <a:solidFill>
                  <a:srgbClr val="F33A45"/>
                </a:solidFill>
              </a:rPr>
              <a:t>Overall Learning Objectives</a:t>
            </a:r>
          </a:p>
        </p:txBody>
      </p:sp>
      <p:sp>
        <p:nvSpPr>
          <p:cNvPr id="3" name="Content Placeholder 2">
            <a:extLst>
              <a:ext uri="{FF2B5EF4-FFF2-40B4-BE49-F238E27FC236}">
                <a16:creationId xmlns:a16="http://schemas.microsoft.com/office/drawing/2014/main" id="{B0DCF03B-32E8-471F-BE09-BD692CBBFED0}"/>
              </a:ext>
            </a:extLst>
          </p:cNvPr>
          <p:cNvSpPr>
            <a:spLocks noGrp="1"/>
          </p:cNvSpPr>
          <p:nvPr>
            <p:ph idx="1"/>
          </p:nvPr>
        </p:nvSpPr>
        <p:spPr>
          <a:xfrm>
            <a:off x="385410" y="3501008"/>
            <a:ext cx="8434064" cy="2875805"/>
          </a:xfrm>
        </p:spPr>
        <p:txBody>
          <a:bodyPr>
            <a:normAutofit fontScale="85000" lnSpcReduction="20000"/>
          </a:bodyPr>
          <a:lstStyle/>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Understand lipoprotein(a) and the evidence demonstrating its association with atherosclerotic cardiovascular disease (ASCVD);</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Identify the 2021 CCS guideline recommendations for lipoprotein(a) in risk stratifying patients and its application to clinical treatment decisions;</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Recognize how to order lipoprotein(a) for their patients according to the Ontario </a:t>
            </a:r>
            <a:r>
              <a:rPr lang="en-US" sz="2400" dirty="0" err="1">
                <a:effectLst/>
                <a:ea typeface="Calibri" panose="020F0502020204030204" pitchFamily="34" charset="0"/>
                <a:cs typeface="Times New Roman" panose="02020603050405020304" pitchFamily="18" charset="0"/>
              </a:rPr>
              <a:t>MoHLTC</a:t>
            </a:r>
            <a:r>
              <a:rPr lang="en-US" sz="2400" dirty="0">
                <a:effectLst/>
                <a:ea typeface="Calibri" panose="020F0502020204030204" pitchFamily="34" charset="0"/>
                <a:cs typeface="Times New Roman" panose="02020603050405020304" pitchFamily="18" charset="0"/>
              </a:rPr>
              <a:t> Access Pilot program.</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Evaluate and apply lipoprotein(a) to cases of both primary and secondary cardiovascular risk reduction. </a:t>
            </a:r>
          </a:p>
          <a:p>
            <a:pPr marL="342900" marR="0" lvl="0" indent="-342900">
              <a:lnSpc>
                <a:spcPct val="107000"/>
              </a:lnSpc>
              <a:spcBef>
                <a:spcPts val="0"/>
              </a:spcBef>
              <a:spcAft>
                <a:spcPts val="1200"/>
              </a:spcAft>
              <a:buFont typeface="+mj-lt"/>
              <a:buAutoNum type="arabicPeriod"/>
            </a:pPr>
            <a:endParaRPr lang="en-US" sz="2400" dirty="0">
              <a:effectLst/>
              <a:ea typeface="Calibri" panose="020F0502020204030204" pitchFamily="34" charset="0"/>
              <a:cs typeface="Times New Roman" panose="02020603050405020304" pitchFamily="18" charset="0"/>
            </a:endParaRPr>
          </a:p>
        </p:txBody>
      </p:sp>
      <p:pic>
        <p:nvPicPr>
          <p:cNvPr id="4" name="Graphic 3" descr="Presentation with checklist">
            <a:extLst>
              <a:ext uri="{FF2B5EF4-FFF2-40B4-BE49-F238E27FC236}">
                <a16:creationId xmlns:a16="http://schemas.microsoft.com/office/drawing/2014/main" id="{51E40D10-B370-4E42-A927-CB0F21EBEE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44272" y="2492896"/>
            <a:ext cx="3485102" cy="3485102"/>
          </a:xfrm>
          <a:prstGeom prst="rect">
            <a:avLst/>
          </a:prstGeom>
        </p:spPr>
      </p:pic>
      <p:sp>
        <p:nvSpPr>
          <p:cNvPr id="5" name="Google Shape;436;g81793161dd_0_25">
            <a:extLst>
              <a:ext uri="{FF2B5EF4-FFF2-40B4-BE49-F238E27FC236}">
                <a16:creationId xmlns:a16="http://schemas.microsoft.com/office/drawing/2014/main" id="{64FEBE4D-8BDA-C04E-A6C8-3E105EDF47CA}"/>
              </a:ext>
            </a:extLst>
          </p:cNvPr>
          <p:cNvSpPr txBox="1">
            <a:spLocks/>
          </p:cNvSpPr>
          <p:nvPr/>
        </p:nvSpPr>
        <p:spPr>
          <a:xfrm>
            <a:off x="556849" y="547617"/>
            <a:ext cx="11078301" cy="1900654"/>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pPr>
            <a:r>
              <a:rPr lang="en-US" b="1" dirty="0">
                <a:solidFill>
                  <a:srgbClr val="6FAAAF"/>
                </a:solidFill>
                <a:latin typeface="Arial Nova Cond" panose="020B0506020202020204" pitchFamily="34" charset="0"/>
              </a:rPr>
              <a:t>CCS Guidelines:</a:t>
            </a:r>
          </a:p>
          <a:p>
            <a:pPr algn="ctr">
              <a:lnSpc>
                <a:spcPct val="120000"/>
              </a:lnSpc>
              <a:spcBef>
                <a:spcPts val="0"/>
              </a:spcBef>
            </a:pPr>
            <a:r>
              <a:rPr lang="en-US" b="1" dirty="0">
                <a:solidFill>
                  <a:srgbClr val="6FAAAF"/>
                </a:solidFill>
                <a:latin typeface="Arial Nova Cond" panose="020B0506020202020204" pitchFamily="34" charset="0"/>
              </a:rPr>
              <a:t>The Role of Lipoprotein(a) in Cardiovascular Risk Stratification</a:t>
            </a:r>
          </a:p>
        </p:txBody>
      </p:sp>
    </p:spTree>
    <p:extLst>
      <p:ext uri="{BB962C8B-B14F-4D97-AF65-F5344CB8AC3E}">
        <p14:creationId xmlns:p14="http://schemas.microsoft.com/office/powerpoint/2010/main" val="17720750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21818</TotalTime>
  <Words>3068</Words>
  <Application>Microsoft Office PowerPoint</Application>
  <PresentationFormat>Widescreen</PresentationFormat>
  <Paragraphs>438</Paragraphs>
  <Slides>55</Slides>
  <Notes>40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55</vt:i4>
      </vt:variant>
    </vt:vector>
  </HeadingPairs>
  <TitlesOfParts>
    <vt:vector size="65" baseType="lpstr">
      <vt:lpstr>Arial</vt:lpstr>
      <vt:lpstr>Arial Nova Cond</vt:lpstr>
      <vt:lpstr>Arial Nova Cond Light</vt:lpstr>
      <vt:lpstr>Calibri</vt:lpstr>
      <vt:lpstr>Calibri Light</vt:lpstr>
      <vt:lpstr>Garamond</vt:lpstr>
      <vt:lpstr>Segoe UI</vt:lpstr>
      <vt:lpstr>Custom Design</vt:lpstr>
      <vt:lpstr>2_Custom Design</vt:lpstr>
      <vt:lpstr>1_Custom Design</vt:lpstr>
      <vt:lpstr>PowerPoint Presentation</vt:lpstr>
      <vt:lpstr>PowerPoint Presentation</vt:lpstr>
      <vt:lpstr>PowerPoint Presentation</vt:lpstr>
      <vt:lpstr>Disclosure of potential conflicts of interest</vt:lpstr>
      <vt:lpstr>PowerPoint Presentation</vt:lpstr>
      <vt:lpstr>2021 Dyslipidemia Guidelines Committee Members</vt:lpstr>
      <vt:lpstr>Overview of the Guidelines Process</vt:lpstr>
      <vt:lpstr>PowerPoint Presentation</vt:lpstr>
      <vt:lpstr>Overall Learning Objectives</vt:lpstr>
      <vt:lpstr>Access On-Demand</vt:lpstr>
      <vt:lpstr>Accreditation and Interactivity</vt:lpstr>
      <vt:lpstr>Faculty and Topic Overview</vt:lpstr>
      <vt:lpstr>PowerPoint Presentation</vt:lpstr>
      <vt:lpstr>Disclosure of potential conflicts of interest</vt:lpstr>
      <vt:lpstr>Learning Objectives</vt:lpstr>
      <vt:lpstr>Lipoprotein (a)   Lp(a)</vt:lpstr>
      <vt:lpstr>Independent association of elevated Lp(a) and risk for myocardial infarction </vt:lpstr>
      <vt:lpstr>Lp(a) level and atherosclerotic cardiovascular disease risk</vt:lpstr>
      <vt:lpstr>Guidelines Recommendation</vt:lpstr>
      <vt:lpstr>Recommended response to finding elevated Lp(a)</vt:lpstr>
      <vt:lpstr>PowerPoint Presentation</vt:lpstr>
      <vt:lpstr>Disclosure of potential conflicts of interest</vt:lpstr>
      <vt:lpstr>Learning Objectives</vt:lpstr>
      <vt:lpstr>Ontario MoHLTC pilot project to improve access to a number of medically important tests</vt:lpstr>
      <vt:lpstr>PowerPoint Presentation</vt:lpstr>
      <vt:lpstr>Participating Laboratories</vt:lpstr>
      <vt:lpstr>PowerPoint Presentation</vt:lpstr>
      <vt:lpstr>Disclosure of potential conflicts of interest</vt:lpstr>
      <vt:lpstr>Learning Objectives</vt:lpstr>
      <vt:lpstr>Ms. B</vt:lpstr>
      <vt:lpstr>Examination</vt:lpstr>
      <vt:lpstr>Framingham Risk Score: LOW RISK</vt:lpstr>
      <vt:lpstr>Blood Work</vt:lpstr>
      <vt:lpstr>CV risk factors </vt:lpstr>
      <vt:lpstr>?Pharmacotherapy for lipid lowering therapy</vt:lpstr>
      <vt:lpstr>Recommendations</vt:lpstr>
      <vt:lpstr>Mr S.</vt:lpstr>
      <vt:lpstr>History</vt:lpstr>
      <vt:lpstr>History </vt:lpstr>
      <vt:lpstr>Physical Examination</vt:lpstr>
      <vt:lpstr>Course in Lipid Clinic</vt:lpstr>
      <vt:lpstr>Course in Lipid Clinic 2019-2021</vt:lpstr>
      <vt:lpstr>Cardiovascular Optical Coherence (OCT) Angiography-2021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Swiggum, Elizabeth (Dr)</dc:creator>
  <cp:lastModifiedBy>Stephanie  Boutette</cp:lastModifiedBy>
  <cp:revision>403</cp:revision>
  <dcterms:modified xsi:type="dcterms:W3CDTF">2022-03-17T18:41:25Z</dcterms:modified>
</cp:coreProperties>
</file>