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3.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25" r:id="rId5"/>
  </p:sldMasterIdLst>
  <p:notesMasterIdLst>
    <p:notesMasterId r:id="rId22"/>
  </p:notesMasterIdLst>
  <p:sldIdLst>
    <p:sldId id="1569" r:id="rId6"/>
    <p:sldId id="1573" r:id="rId7"/>
    <p:sldId id="1574" r:id="rId8"/>
    <p:sldId id="1575" r:id="rId9"/>
    <p:sldId id="681" r:id="rId10"/>
    <p:sldId id="1576" r:id="rId11"/>
    <p:sldId id="1570" r:id="rId12"/>
    <p:sldId id="1571" r:id="rId13"/>
    <p:sldId id="1572" r:id="rId14"/>
    <p:sldId id="1578" r:id="rId15"/>
    <p:sldId id="1665" r:id="rId16"/>
    <p:sldId id="1666" r:id="rId17"/>
    <p:sldId id="1668" r:id="rId18"/>
    <p:sldId id="1577" r:id="rId19"/>
    <p:sldId id="1663" r:id="rId20"/>
    <p:sldId id="16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Sullivan" initials="KS" lastIdx="4" clrIdx="0"/>
  <p:cmAuthor id="2" name="Kyle Maru" initials="Kyle" lastIdx="0" clrIdx="1"/>
  <p:cmAuthor id="3" name="Fatima Dharsee" initials="FD"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90B"/>
    <a:srgbClr val="419B96"/>
    <a:srgbClr val="39213B"/>
    <a:srgbClr val="88528B"/>
    <a:srgbClr val="ED1C24"/>
    <a:srgbClr val="54C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4" autoAdjust="0"/>
  </p:normalViewPr>
  <p:slideViewPr>
    <p:cSldViewPr snapToGrid="0">
      <p:cViewPr varScale="1">
        <p:scale>
          <a:sx n="96" d="100"/>
          <a:sy n="96" d="100"/>
        </p:scale>
        <p:origin x="103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kyle.maru\Downloads\covid19-download%20(11).xlsx" TargetMode="External"/><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kyle.maru\Downloads\covid19-download%20(11).xlsx" TargetMode="External"/><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kyle.maru\Downloads\covid19-download%20(11).xls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4901574803"/>
          <c:y val="0.15625"/>
          <c:w val="0.47291666666666698"/>
          <c:h val="0.70937499999999998"/>
        </c:manualLayout>
      </c:layout>
      <c:pieChart>
        <c:varyColors val="1"/>
        <c:ser>
          <c:idx val="0"/>
          <c:order val="0"/>
          <c:tx>
            <c:strRef>
              <c:f>Sheet1!$B$1</c:f>
              <c:strCache>
                <c:ptCount val="1"/>
                <c:pt idx="0">
                  <c:v>Count</c:v>
                </c:pt>
              </c:strCache>
            </c:strRef>
          </c:tx>
          <c:spPr>
            <a:effectLst>
              <a:outerShdw blurRad="50800" dist="38100" dir="2700000" algn="tl" rotWithShape="0">
                <a:prstClr val="black">
                  <a:alpha val="40000"/>
                </a:prstClr>
              </a:outerShdw>
            </a:effectLst>
          </c:spPr>
          <c:dPt>
            <c:idx val="0"/>
            <c:bubble3D val="0"/>
            <c:spPr>
              <a:solidFill>
                <a:srgbClr val="54C3B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6B6E-4C5D-90A9-D3CEA119CA8D}"/>
              </c:ext>
            </c:extLst>
          </c:dPt>
          <c:dPt>
            <c:idx val="1"/>
            <c:bubble3D val="0"/>
            <c:spPr>
              <a:solidFill>
                <a:srgbClr val="88528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6B6E-4C5D-90A9-D3CEA119CA8D}"/>
              </c:ext>
            </c:extLst>
          </c:dPt>
          <c:dPt>
            <c:idx val="2"/>
            <c:bubble3D val="0"/>
            <c:spPr>
              <a:solidFill>
                <a:srgbClr val="ED1C2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5-6B6E-4C5D-90A9-D3CEA119CA8D}"/>
              </c:ext>
            </c:extLst>
          </c:dPt>
          <c:dPt>
            <c:idx val="3"/>
            <c:bubble3D val="0"/>
            <c:spPr>
              <a:solidFill>
                <a:srgbClr val="39213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7-6B6E-4C5D-90A9-D3CEA119CA8D}"/>
              </c:ext>
            </c:extLst>
          </c:dPt>
          <c:dPt>
            <c:idx val="4"/>
            <c:bubble3D val="0"/>
            <c:spPr>
              <a:solidFill>
                <a:schemeClr val="tx2">
                  <a:lumMod val="75000"/>
                </a:schemeClr>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9-6B6E-4C5D-90A9-D3CEA119CA8D}"/>
              </c:ext>
            </c:extLst>
          </c:dPt>
          <c:dPt>
            <c:idx val="5"/>
            <c:bubble3D val="0"/>
            <c:spPr>
              <a:solidFill>
                <a:srgbClr val="6B090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B-6B6E-4C5D-90A9-D3CEA119CA8D}"/>
              </c:ext>
            </c:extLst>
          </c:dPt>
          <c:dLbls>
            <c:dLbl>
              <c:idx val="0"/>
              <c:spPr/>
              <c:txPr>
                <a:bodyPr/>
                <a:lstStyle/>
                <a:p>
                  <a:pPr>
                    <a:defRPr>
                      <a:solidFill>
                        <a:schemeClr val="tx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B6E-4C5D-90A9-D3CEA119CA8D}"/>
                </c:ext>
              </c:extLst>
            </c:dLbl>
            <c:dLbl>
              <c:idx val="1"/>
              <c:spPr/>
              <c:txPr>
                <a:bodyPr/>
                <a:lstStyle/>
                <a:p>
                  <a:pPr>
                    <a:defRPr>
                      <a:solidFill>
                        <a:schemeClr val="bg1">
                          <a:lumMod val="9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6B6E-4C5D-90A9-D3CEA119CA8D}"/>
                </c:ext>
              </c:extLst>
            </c:dLbl>
            <c:dLbl>
              <c:idx val="2"/>
              <c:spPr/>
              <c:txPr>
                <a:bodyPr/>
                <a:lstStyle/>
                <a:p>
                  <a:pPr>
                    <a:defRPr>
                      <a:solidFill>
                        <a:schemeClr val="bg1">
                          <a:lumMod val="9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5-6B6E-4C5D-90A9-D3CEA119CA8D}"/>
                </c:ext>
              </c:extLst>
            </c:dLbl>
            <c:dLbl>
              <c:idx val="3"/>
              <c:spPr/>
              <c:txPr>
                <a:bodyPr/>
                <a:lstStyle/>
                <a:p>
                  <a:pPr>
                    <a:defRPr>
                      <a:solidFill>
                        <a:schemeClr val="tx1">
                          <a:lumMod val="65000"/>
                          <a:lumOff val="3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7-6B6E-4C5D-90A9-D3CEA119CA8D}"/>
                </c:ext>
              </c:extLst>
            </c:dLbl>
            <c:dLbl>
              <c:idx val="5"/>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B-6B6E-4C5D-90A9-D3CEA119CA8D}"/>
                </c:ext>
              </c:extLst>
            </c:dLbl>
            <c:spPr>
              <a:noFill/>
              <a:ln>
                <a:noFill/>
              </a:ln>
              <a:effectLst/>
            </c:spPr>
            <c:txPr>
              <a:bodyPr/>
              <a:lstStyle/>
              <a:p>
                <a:pPr>
                  <a:defRPr>
                    <a:solidFill>
                      <a:srgbClr val="4D4D4D"/>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Status 1</c:v>
                </c:pt>
                <c:pt idx="1">
                  <c:v>Status 2</c:v>
                </c:pt>
                <c:pt idx="2">
                  <c:v>Status 3</c:v>
                </c:pt>
                <c:pt idx="3">
                  <c:v>Status 3.5</c:v>
                </c:pt>
                <c:pt idx="4">
                  <c:v>Status 4</c:v>
                </c:pt>
                <c:pt idx="5">
                  <c:v>Status 4S</c:v>
                </c:pt>
              </c:strCache>
            </c:strRef>
          </c:cat>
          <c:val>
            <c:numRef>
              <c:f>Sheet1!$B$2:$B$7</c:f>
              <c:numCache>
                <c:formatCode>General</c:formatCode>
                <c:ptCount val="6"/>
                <c:pt idx="0">
                  <c:v>46</c:v>
                </c:pt>
                <c:pt idx="1">
                  <c:v>6</c:v>
                </c:pt>
                <c:pt idx="2">
                  <c:v>37</c:v>
                </c:pt>
                <c:pt idx="3">
                  <c:v>2</c:v>
                </c:pt>
                <c:pt idx="4">
                  <c:v>8</c:v>
                </c:pt>
                <c:pt idx="5">
                  <c:v>12</c:v>
                </c:pt>
              </c:numCache>
            </c:numRef>
          </c:val>
          <c:extLst>
            <c:ext xmlns:c16="http://schemas.microsoft.com/office/drawing/2014/chart" uri="{C3380CC4-5D6E-409C-BE32-E72D297353CC}">
              <c16:uniqueId val="{0000000C-6B6E-4C5D-90A9-D3CEA119CA8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2020 (N = 186)</a:t>
            </a:r>
          </a:p>
        </c:rich>
      </c:tx>
      <c:overlay val="0"/>
    </c:title>
    <c:autoTitleDeleted val="0"/>
    <c:plotArea>
      <c:layout>
        <c:manualLayout>
          <c:layoutTarget val="inner"/>
          <c:xMode val="edge"/>
          <c:yMode val="edge"/>
          <c:x val="4.2058462156450788E-2"/>
          <c:y val="0.13156563574495775"/>
          <c:w val="0.8345140305700226"/>
          <c:h val="0.70599777706964895"/>
        </c:manualLayout>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Recipients139inMachifolder!$C$2:$C$11</c:f>
              <c:numCache>
                <c:formatCode>General</c:formatCode>
                <c:ptCount val="10"/>
                <c:pt idx="1">
                  <c:v>15</c:v>
                </c:pt>
                <c:pt idx="2">
                  <c:v>2</c:v>
                </c:pt>
                <c:pt idx="3">
                  <c:v>8</c:v>
                </c:pt>
                <c:pt idx="4">
                  <c:v>2</c:v>
                </c:pt>
                <c:pt idx="5">
                  <c:v>5</c:v>
                </c:pt>
                <c:pt idx="8">
                  <c:v>6</c:v>
                </c:pt>
                <c:pt idx="9">
                  <c:v>2</c:v>
                </c:pt>
              </c:numCache>
            </c:numRef>
          </c:val>
          <c:extLst>
            <c:ext xmlns:c16="http://schemas.microsoft.com/office/drawing/2014/chart" uri="{C3380CC4-5D6E-409C-BE32-E72D297353CC}">
              <c16:uniqueId val="{00000000-28DF-4787-94A6-4FF36FE6A2CE}"/>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Recipients139inMachifolder!$D$2:$D$11</c:f>
              <c:numCache>
                <c:formatCode>General</c:formatCode>
                <c:ptCount val="10"/>
                <c:pt idx="0">
                  <c:v>1</c:v>
                </c:pt>
                <c:pt idx="1">
                  <c:v>2</c:v>
                </c:pt>
                <c:pt idx="3">
                  <c:v>2</c:v>
                </c:pt>
                <c:pt idx="5">
                  <c:v>1</c:v>
                </c:pt>
                <c:pt idx="7">
                  <c:v>2</c:v>
                </c:pt>
                <c:pt idx="8">
                  <c:v>2</c:v>
                </c:pt>
              </c:numCache>
            </c:numRef>
          </c:val>
          <c:extLst>
            <c:ext xmlns:c16="http://schemas.microsoft.com/office/drawing/2014/chart" uri="{C3380CC4-5D6E-409C-BE32-E72D297353CC}">
              <c16:uniqueId val="{00000001-28DF-4787-94A6-4FF36FE6A2CE}"/>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Recipients139inMachifolder!$E$2:$E$11</c:f>
              <c:numCache>
                <c:formatCode>General</c:formatCode>
                <c:ptCount val="10"/>
                <c:pt idx="1">
                  <c:v>8</c:v>
                </c:pt>
                <c:pt idx="2">
                  <c:v>12</c:v>
                </c:pt>
                <c:pt idx="3">
                  <c:v>7</c:v>
                </c:pt>
                <c:pt idx="4">
                  <c:v>7</c:v>
                </c:pt>
                <c:pt idx="5">
                  <c:v>15</c:v>
                </c:pt>
                <c:pt idx="6">
                  <c:v>1</c:v>
                </c:pt>
                <c:pt idx="7">
                  <c:v>9</c:v>
                </c:pt>
                <c:pt idx="8">
                  <c:v>14</c:v>
                </c:pt>
                <c:pt idx="9">
                  <c:v>1</c:v>
                </c:pt>
              </c:numCache>
            </c:numRef>
          </c:val>
          <c:extLst>
            <c:ext xmlns:c16="http://schemas.microsoft.com/office/drawing/2014/chart" uri="{C3380CC4-5D6E-409C-BE32-E72D297353CC}">
              <c16:uniqueId val="{00000002-28DF-4787-94A6-4FF36FE6A2CE}"/>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Recipients139inMachifolder!$F$2:$F$11</c:f>
              <c:numCache>
                <c:formatCode>General</c:formatCode>
                <c:ptCount val="10"/>
                <c:pt idx="0">
                  <c:v>1</c:v>
                </c:pt>
                <c:pt idx="2">
                  <c:v>1</c:v>
                </c:pt>
                <c:pt idx="3">
                  <c:v>3</c:v>
                </c:pt>
                <c:pt idx="4">
                  <c:v>2</c:v>
                </c:pt>
                <c:pt idx="5">
                  <c:v>4</c:v>
                </c:pt>
                <c:pt idx="7">
                  <c:v>2</c:v>
                </c:pt>
                <c:pt idx="8">
                  <c:v>7</c:v>
                </c:pt>
              </c:numCache>
            </c:numRef>
          </c:val>
          <c:extLst>
            <c:ext xmlns:c16="http://schemas.microsoft.com/office/drawing/2014/chart" uri="{C3380CC4-5D6E-409C-BE32-E72D297353CC}">
              <c16:uniqueId val="{00000003-28DF-4787-94A6-4FF36FE6A2CE}"/>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Recipients139inMachifolder!$G$2:$G$11</c:f>
              <c:numCache>
                <c:formatCode>General</c:formatCode>
                <c:ptCount val="10"/>
                <c:pt idx="0">
                  <c:v>1</c:v>
                </c:pt>
                <c:pt idx="1">
                  <c:v>2</c:v>
                </c:pt>
                <c:pt idx="2">
                  <c:v>7</c:v>
                </c:pt>
                <c:pt idx="3">
                  <c:v>3</c:v>
                </c:pt>
                <c:pt idx="5">
                  <c:v>4</c:v>
                </c:pt>
                <c:pt idx="8">
                  <c:v>2</c:v>
                </c:pt>
              </c:numCache>
            </c:numRef>
          </c:val>
          <c:extLst>
            <c:ext xmlns:c16="http://schemas.microsoft.com/office/drawing/2014/chart" uri="{C3380CC4-5D6E-409C-BE32-E72D297353CC}">
              <c16:uniqueId val="{00000004-28DF-4787-94A6-4FF36FE6A2CE}"/>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Recipients139inMachifolder!$H$2:$H$11</c:f>
              <c:numCache>
                <c:formatCode>General</c:formatCode>
                <c:ptCount val="10"/>
                <c:pt idx="1">
                  <c:v>3</c:v>
                </c:pt>
                <c:pt idx="2">
                  <c:v>5</c:v>
                </c:pt>
                <c:pt idx="4">
                  <c:v>1</c:v>
                </c:pt>
                <c:pt idx="5">
                  <c:v>5</c:v>
                </c:pt>
                <c:pt idx="7">
                  <c:v>1</c:v>
                </c:pt>
                <c:pt idx="8">
                  <c:v>8</c:v>
                </c:pt>
              </c:numCache>
            </c:numRef>
          </c:val>
          <c:extLst>
            <c:ext xmlns:c16="http://schemas.microsoft.com/office/drawing/2014/chart" uri="{C3380CC4-5D6E-409C-BE32-E72D297353CC}">
              <c16:uniqueId val="{00000005-28DF-4787-94A6-4FF36FE6A2CE}"/>
            </c:ext>
          </c:extLst>
        </c:ser>
        <c:ser>
          <c:idx val="6"/>
          <c:order val="6"/>
          <c:tx>
            <c:strRef>
              <c:f>Recipients139inMachifolder!$I$1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6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Recipients139inMachifolder!$A$2:$B$11</c:f>
              <c:multiLvlStrCache>
                <c:ptCount val="10"/>
                <c:lvl>
                  <c:pt idx="0">
                    <c:v>BCCH</c:v>
                  </c:pt>
                  <c:pt idx="1">
                    <c:v>SPH</c:v>
                  </c:pt>
                  <c:pt idx="2">
                    <c:v>UAH</c:v>
                  </c:pt>
                  <c:pt idx="3">
                    <c:v>OHI</c:v>
                  </c:pt>
                  <c:pt idx="4">
                    <c:v>HSC</c:v>
                  </c:pt>
                  <c:pt idx="5">
                    <c:v>TGH</c:v>
                  </c:pt>
                  <c:pt idx="6">
                    <c:v>SJH</c:v>
                  </c:pt>
                  <c:pt idx="7">
                    <c:v>LHSC</c:v>
                  </c:pt>
                  <c:pt idx="8">
                    <c:v>TQ (all)</c:v>
                  </c:pt>
                  <c:pt idx="9">
                    <c:v>QE II</c:v>
                  </c:pt>
                </c:lvl>
                <c:lvl>
                  <c:pt idx="0">
                    <c:v>BC</c:v>
                  </c:pt>
                  <c:pt idx="2">
                    <c:v>AB</c:v>
                  </c:pt>
                  <c:pt idx="3">
                    <c:v>ON</c:v>
                  </c:pt>
                  <c:pt idx="8">
                    <c:v>QC</c:v>
                  </c:pt>
                  <c:pt idx="9">
                    <c:v>Atl.</c:v>
                  </c:pt>
                </c:lvl>
              </c:multiLvlStrCache>
            </c:multiLvlStrRef>
          </c:cat>
          <c:val>
            <c:numRef>
              <c:f>Recipients139inMachifolder!$I$2:$I$11</c:f>
              <c:numCache>
                <c:formatCode>General</c:formatCode>
                <c:ptCount val="10"/>
                <c:pt idx="0">
                  <c:v>3</c:v>
                </c:pt>
                <c:pt idx="1">
                  <c:v>30</c:v>
                </c:pt>
                <c:pt idx="2">
                  <c:v>27</c:v>
                </c:pt>
                <c:pt idx="3">
                  <c:v>23</c:v>
                </c:pt>
                <c:pt idx="4">
                  <c:v>12</c:v>
                </c:pt>
                <c:pt idx="5">
                  <c:v>34</c:v>
                </c:pt>
                <c:pt idx="6">
                  <c:v>1</c:v>
                </c:pt>
                <c:pt idx="7">
                  <c:v>14</c:v>
                </c:pt>
                <c:pt idx="8">
                  <c:v>39</c:v>
                </c:pt>
                <c:pt idx="9">
                  <c:v>3</c:v>
                </c:pt>
              </c:numCache>
            </c:numRef>
          </c:val>
          <c:extLst>
            <c:ext xmlns:c16="http://schemas.microsoft.com/office/drawing/2014/chart" uri="{C3380CC4-5D6E-409C-BE32-E72D297353CC}">
              <c16:uniqueId val="{00000006-28DF-4787-94A6-4FF36FE6A2CE}"/>
            </c:ext>
          </c:extLst>
        </c:ser>
        <c:dLbls>
          <c:showLegendKey val="0"/>
          <c:showVal val="0"/>
          <c:showCatName val="0"/>
          <c:showSerName val="0"/>
          <c:showPercent val="0"/>
          <c:showBubbleSize val="0"/>
        </c:dLbls>
        <c:gapWidth val="50"/>
        <c:overlap val="100"/>
        <c:axId val="381829120"/>
        <c:axId val="381830656"/>
      </c:barChart>
      <c:catAx>
        <c:axId val="381829120"/>
        <c:scaling>
          <c:orientation val="minMax"/>
        </c:scaling>
        <c:delete val="0"/>
        <c:axPos val="b"/>
        <c:numFmt formatCode="General" sourceLinked="0"/>
        <c:majorTickMark val="out"/>
        <c:minorTickMark val="none"/>
        <c:tickLblPos val="nextTo"/>
        <c:crossAx val="381830656"/>
        <c:crosses val="autoZero"/>
        <c:auto val="1"/>
        <c:lblAlgn val="ctr"/>
        <c:lblOffset val="100"/>
        <c:noMultiLvlLbl val="0"/>
      </c:catAx>
      <c:valAx>
        <c:axId val="381830656"/>
        <c:scaling>
          <c:orientation val="minMax"/>
          <c:max val="50"/>
          <c:min val="0"/>
        </c:scaling>
        <c:delete val="0"/>
        <c:axPos val="l"/>
        <c:majorGridlines>
          <c:spPr>
            <a:ln>
              <a:solidFill>
                <a:srgbClr val="E6E6E6"/>
              </a:solidFill>
            </a:ln>
          </c:spPr>
        </c:majorGridlines>
        <c:numFmt formatCode="General" sourceLinked="1"/>
        <c:majorTickMark val="out"/>
        <c:minorTickMark val="none"/>
        <c:tickLblPos val="nextTo"/>
        <c:txPr>
          <a:bodyPr/>
          <a:lstStyle/>
          <a:p>
            <a:pPr>
              <a:defRPr>
                <a:solidFill>
                  <a:srgbClr val="4D4D4D"/>
                </a:solidFill>
              </a:defRPr>
            </a:pPr>
            <a:endParaRPr lang="en-US"/>
          </a:p>
        </c:txPr>
        <c:crossAx val="381829120"/>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2021 YTD Jan-Sep</a:t>
            </a:r>
            <a:r>
              <a:rPr lang="en-US" baseline="0" dirty="0"/>
              <a:t> (N=115)</a:t>
            </a:r>
            <a:endParaRPr lang="en-US" dirty="0"/>
          </a:p>
        </c:rich>
      </c:tx>
      <c:overlay val="0"/>
    </c:title>
    <c:autoTitleDeleted val="0"/>
    <c:plotArea>
      <c:layout>
        <c:manualLayout>
          <c:layoutTarget val="inner"/>
          <c:xMode val="edge"/>
          <c:yMode val="edge"/>
          <c:x val="4.2058462156450788E-2"/>
          <c:y val="0.13156563574495775"/>
          <c:w val="0.8345140305700226"/>
          <c:h val="0.70599777706964895"/>
        </c:manualLayout>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Recipients139inMachifolder!$C$2:$C$9</c:f>
              <c:numCache>
                <c:formatCode>General</c:formatCode>
                <c:ptCount val="8"/>
                <c:pt idx="0">
                  <c:v>9</c:v>
                </c:pt>
                <c:pt idx="1">
                  <c:v>7</c:v>
                </c:pt>
                <c:pt idx="2">
                  <c:v>3</c:v>
                </c:pt>
                <c:pt idx="4">
                  <c:v>8</c:v>
                </c:pt>
                <c:pt idx="5">
                  <c:v>1</c:v>
                </c:pt>
                <c:pt idx="6">
                  <c:v>3</c:v>
                </c:pt>
                <c:pt idx="7">
                  <c:v>1</c:v>
                </c:pt>
              </c:numCache>
            </c:numRef>
          </c:val>
          <c:extLst>
            <c:ext xmlns:c16="http://schemas.microsoft.com/office/drawing/2014/chart" uri="{C3380CC4-5D6E-409C-BE32-E72D297353CC}">
              <c16:uniqueId val="{00000000-51EC-4E50-A6AE-12BF7301B9E4}"/>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Recipients139inMachifolder!$D$2:$D$9</c:f>
              <c:numCache>
                <c:formatCode>General</c:formatCode>
                <c:ptCount val="8"/>
                <c:pt idx="1">
                  <c:v>1</c:v>
                </c:pt>
                <c:pt idx="6">
                  <c:v>2</c:v>
                </c:pt>
              </c:numCache>
            </c:numRef>
          </c:val>
          <c:extLst>
            <c:ext xmlns:c16="http://schemas.microsoft.com/office/drawing/2014/chart" uri="{C3380CC4-5D6E-409C-BE32-E72D297353CC}">
              <c16:uniqueId val="{00000001-51EC-4E50-A6AE-12BF7301B9E4}"/>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Recipients139inMachifolder!$E$2:$E$9</c:f>
              <c:numCache>
                <c:formatCode>General</c:formatCode>
                <c:ptCount val="8"/>
                <c:pt idx="0">
                  <c:v>7</c:v>
                </c:pt>
                <c:pt idx="1">
                  <c:v>13</c:v>
                </c:pt>
                <c:pt idx="2">
                  <c:v>4</c:v>
                </c:pt>
                <c:pt idx="3">
                  <c:v>1</c:v>
                </c:pt>
                <c:pt idx="4">
                  <c:v>13</c:v>
                </c:pt>
                <c:pt idx="5">
                  <c:v>3</c:v>
                </c:pt>
                <c:pt idx="6">
                  <c:v>8</c:v>
                </c:pt>
              </c:numCache>
            </c:numRef>
          </c:val>
          <c:extLst>
            <c:ext xmlns:c16="http://schemas.microsoft.com/office/drawing/2014/chart" uri="{C3380CC4-5D6E-409C-BE32-E72D297353CC}">
              <c16:uniqueId val="{00000002-51EC-4E50-A6AE-12BF7301B9E4}"/>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Recipients139inMachifolder!$F$2:$F$9</c:f>
              <c:numCache>
                <c:formatCode>General</c:formatCode>
                <c:ptCount val="8"/>
                <c:pt idx="4">
                  <c:v>1</c:v>
                </c:pt>
                <c:pt idx="5">
                  <c:v>1</c:v>
                </c:pt>
                <c:pt idx="6">
                  <c:v>8</c:v>
                </c:pt>
              </c:numCache>
            </c:numRef>
          </c:val>
          <c:extLst>
            <c:ext xmlns:c16="http://schemas.microsoft.com/office/drawing/2014/chart" uri="{C3380CC4-5D6E-409C-BE32-E72D297353CC}">
              <c16:uniqueId val="{00000003-51EC-4E50-A6AE-12BF7301B9E4}"/>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Recipients139inMachifolder!$G$2:$G$9</c:f>
              <c:numCache>
                <c:formatCode>General</c:formatCode>
                <c:ptCount val="8"/>
                <c:pt idx="0">
                  <c:v>1</c:v>
                </c:pt>
                <c:pt idx="5">
                  <c:v>1</c:v>
                </c:pt>
              </c:numCache>
            </c:numRef>
          </c:val>
          <c:extLst>
            <c:ext xmlns:c16="http://schemas.microsoft.com/office/drawing/2014/chart" uri="{C3380CC4-5D6E-409C-BE32-E72D297353CC}">
              <c16:uniqueId val="{00000004-51EC-4E50-A6AE-12BF7301B9E4}"/>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Recipients139inMachifolder!$H$2:$H$9</c:f>
              <c:numCache>
                <c:formatCode>General</c:formatCode>
                <c:ptCount val="8"/>
                <c:pt idx="0">
                  <c:v>1</c:v>
                </c:pt>
                <c:pt idx="1">
                  <c:v>5</c:v>
                </c:pt>
                <c:pt idx="2">
                  <c:v>1</c:v>
                </c:pt>
                <c:pt idx="3">
                  <c:v>1</c:v>
                </c:pt>
                <c:pt idx="4">
                  <c:v>4</c:v>
                </c:pt>
                <c:pt idx="6">
                  <c:v>6</c:v>
                </c:pt>
                <c:pt idx="7">
                  <c:v>1</c:v>
                </c:pt>
              </c:numCache>
            </c:numRef>
          </c:val>
          <c:extLst>
            <c:ext xmlns:c16="http://schemas.microsoft.com/office/drawing/2014/chart" uri="{C3380CC4-5D6E-409C-BE32-E72D297353CC}">
              <c16:uniqueId val="{00000005-51EC-4E50-A6AE-12BF7301B9E4}"/>
            </c:ext>
          </c:extLst>
        </c:ser>
        <c:ser>
          <c:idx val="6"/>
          <c:order val="6"/>
          <c:tx>
            <c:strRef>
              <c:f>Recipients139inMachifolder!$I$1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6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Recipients139inMachifolder!$I$2:$I$9</c:f>
              <c:numCache>
                <c:formatCode>General</c:formatCode>
                <c:ptCount val="8"/>
                <c:pt idx="0">
                  <c:v>18</c:v>
                </c:pt>
                <c:pt idx="1">
                  <c:v>26</c:v>
                </c:pt>
                <c:pt idx="2">
                  <c:v>8</c:v>
                </c:pt>
                <c:pt idx="3">
                  <c:v>2</c:v>
                </c:pt>
                <c:pt idx="4">
                  <c:v>26</c:v>
                </c:pt>
                <c:pt idx="5">
                  <c:v>6</c:v>
                </c:pt>
                <c:pt idx="6">
                  <c:v>27</c:v>
                </c:pt>
                <c:pt idx="7">
                  <c:v>2</c:v>
                </c:pt>
              </c:numCache>
            </c:numRef>
          </c:val>
          <c:extLst>
            <c:ext xmlns:c16="http://schemas.microsoft.com/office/drawing/2014/chart" uri="{C3380CC4-5D6E-409C-BE32-E72D297353CC}">
              <c16:uniqueId val="{00000006-51EC-4E50-A6AE-12BF7301B9E4}"/>
            </c:ext>
          </c:extLst>
        </c:ser>
        <c:dLbls>
          <c:showLegendKey val="0"/>
          <c:showVal val="0"/>
          <c:showCatName val="0"/>
          <c:showSerName val="0"/>
          <c:showPercent val="0"/>
          <c:showBubbleSize val="0"/>
        </c:dLbls>
        <c:gapWidth val="50"/>
        <c:overlap val="100"/>
        <c:axId val="381829120"/>
        <c:axId val="381830656"/>
      </c:barChart>
      <c:catAx>
        <c:axId val="381829120"/>
        <c:scaling>
          <c:orientation val="minMax"/>
        </c:scaling>
        <c:delete val="0"/>
        <c:axPos val="b"/>
        <c:numFmt formatCode="General" sourceLinked="0"/>
        <c:majorTickMark val="out"/>
        <c:minorTickMark val="none"/>
        <c:tickLblPos val="nextTo"/>
        <c:crossAx val="381830656"/>
        <c:crosses val="autoZero"/>
        <c:auto val="1"/>
        <c:lblAlgn val="ctr"/>
        <c:lblOffset val="100"/>
        <c:noMultiLvlLbl val="0"/>
      </c:catAx>
      <c:valAx>
        <c:axId val="381830656"/>
        <c:scaling>
          <c:orientation val="minMax"/>
          <c:max val="50"/>
          <c:min val="0"/>
        </c:scaling>
        <c:delete val="0"/>
        <c:axPos val="l"/>
        <c:majorGridlines>
          <c:spPr>
            <a:ln>
              <a:solidFill>
                <a:srgbClr val="E6E6E6"/>
              </a:solidFill>
            </a:ln>
          </c:spPr>
        </c:majorGridlines>
        <c:numFmt formatCode="General" sourceLinked="1"/>
        <c:majorTickMark val="out"/>
        <c:minorTickMark val="none"/>
        <c:tickLblPos val="nextTo"/>
        <c:txPr>
          <a:bodyPr/>
          <a:lstStyle/>
          <a:p>
            <a:pPr>
              <a:defRPr>
                <a:solidFill>
                  <a:srgbClr val="4D4D4D"/>
                </a:solidFill>
              </a:defRPr>
            </a:pPr>
            <a:endParaRPr lang="en-US"/>
          </a:p>
        </c:txPr>
        <c:crossAx val="381829120"/>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59124792044813"/>
          <c:y val="0.3204719360651419"/>
          <c:w val="0.38208224736590091"/>
          <c:h val="0.22698569285428938"/>
        </c:manualLayout>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Recipients139inMachifolder!$C$2:$C$9</c:f>
              <c:numCache>
                <c:formatCode>General</c:formatCode>
                <c:ptCount val="8"/>
                <c:pt idx="0">
                  <c:v>8</c:v>
                </c:pt>
                <c:pt idx="1">
                  <c:v>5</c:v>
                </c:pt>
                <c:pt idx="2">
                  <c:v>6</c:v>
                </c:pt>
                <c:pt idx="3">
                  <c:v>1</c:v>
                </c:pt>
                <c:pt idx="4">
                  <c:v>10</c:v>
                </c:pt>
                <c:pt idx="5">
                  <c:v>2</c:v>
                </c:pt>
                <c:pt idx="6">
                  <c:v>10</c:v>
                </c:pt>
                <c:pt idx="7">
                  <c:v>4</c:v>
                </c:pt>
              </c:numCache>
            </c:numRef>
          </c:val>
          <c:extLst>
            <c:ext xmlns:c16="http://schemas.microsoft.com/office/drawing/2014/chart" uri="{C3380CC4-5D6E-409C-BE32-E72D297353CC}">
              <c16:uniqueId val="{00000000-AC5A-4AD9-BDB8-70CB17FC1E10}"/>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Recipients139inMachifolder!$D$2:$D$9</c:f>
              <c:numCache>
                <c:formatCode>General</c:formatCode>
                <c:ptCount val="8"/>
                <c:pt idx="0">
                  <c:v>2</c:v>
                </c:pt>
                <c:pt idx="1">
                  <c:v>1</c:v>
                </c:pt>
                <c:pt idx="2">
                  <c:v>1</c:v>
                </c:pt>
                <c:pt idx="5">
                  <c:v>1</c:v>
                </c:pt>
                <c:pt idx="6">
                  <c:v>2</c:v>
                </c:pt>
              </c:numCache>
            </c:numRef>
          </c:val>
          <c:extLst>
            <c:ext xmlns:c16="http://schemas.microsoft.com/office/drawing/2014/chart" uri="{C3380CC4-5D6E-409C-BE32-E72D297353CC}">
              <c16:uniqueId val="{00000001-AC5A-4AD9-BDB8-70CB17FC1E10}"/>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Recipients139inMachifolder!$E$2:$E$9</c:f>
              <c:numCache>
                <c:formatCode>General</c:formatCode>
                <c:ptCount val="8"/>
                <c:pt idx="0">
                  <c:v>11</c:v>
                </c:pt>
                <c:pt idx="1">
                  <c:v>22</c:v>
                </c:pt>
                <c:pt idx="2">
                  <c:v>6</c:v>
                </c:pt>
                <c:pt idx="3">
                  <c:v>3</c:v>
                </c:pt>
                <c:pt idx="4">
                  <c:v>17</c:v>
                </c:pt>
                <c:pt idx="5">
                  <c:v>4</c:v>
                </c:pt>
                <c:pt idx="6">
                  <c:v>13</c:v>
                </c:pt>
                <c:pt idx="7">
                  <c:v>5</c:v>
                </c:pt>
              </c:numCache>
            </c:numRef>
          </c:val>
          <c:extLst>
            <c:ext xmlns:c16="http://schemas.microsoft.com/office/drawing/2014/chart" uri="{C3380CC4-5D6E-409C-BE32-E72D297353CC}">
              <c16:uniqueId val="{00000002-AC5A-4AD9-BDB8-70CB17FC1E10}"/>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Recipients139inMachifolder!$F$2:$F$9</c:f>
              <c:numCache>
                <c:formatCode>General</c:formatCode>
                <c:ptCount val="8"/>
                <c:pt idx="1">
                  <c:v>3</c:v>
                </c:pt>
                <c:pt idx="2">
                  <c:v>1</c:v>
                </c:pt>
                <c:pt idx="3">
                  <c:v>2</c:v>
                </c:pt>
                <c:pt idx="4">
                  <c:v>4</c:v>
                </c:pt>
                <c:pt idx="5">
                  <c:v>8</c:v>
                </c:pt>
                <c:pt idx="6">
                  <c:v>8</c:v>
                </c:pt>
                <c:pt idx="7">
                  <c:v>1</c:v>
                </c:pt>
              </c:numCache>
            </c:numRef>
          </c:val>
          <c:extLst>
            <c:ext xmlns:c16="http://schemas.microsoft.com/office/drawing/2014/chart" uri="{C3380CC4-5D6E-409C-BE32-E72D297353CC}">
              <c16:uniqueId val="{00000003-AC5A-4AD9-BDB8-70CB17FC1E10}"/>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Recipients139inMachifolder!$G$2:$G$9</c:f>
              <c:numCache>
                <c:formatCode>General</c:formatCode>
                <c:ptCount val="8"/>
                <c:pt idx="0">
                  <c:v>3</c:v>
                </c:pt>
                <c:pt idx="1">
                  <c:v>1</c:v>
                </c:pt>
                <c:pt idx="2">
                  <c:v>1</c:v>
                </c:pt>
                <c:pt idx="4">
                  <c:v>2</c:v>
                </c:pt>
                <c:pt idx="6">
                  <c:v>1</c:v>
                </c:pt>
              </c:numCache>
            </c:numRef>
          </c:val>
          <c:extLst>
            <c:ext xmlns:c16="http://schemas.microsoft.com/office/drawing/2014/chart" uri="{C3380CC4-5D6E-409C-BE32-E72D297353CC}">
              <c16:uniqueId val="{00000004-AC5A-4AD9-BDB8-70CB17FC1E10}"/>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Recipients139inMachifolder!$H$2:$H$9</c:f>
              <c:numCache>
                <c:formatCode>General</c:formatCode>
                <c:ptCount val="8"/>
                <c:pt idx="1">
                  <c:v>5</c:v>
                </c:pt>
                <c:pt idx="3">
                  <c:v>2</c:v>
                </c:pt>
                <c:pt idx="4">
                  <c:v>4</c:v>
                </c:pt>
                <c:pt idx="6">
                  <c:v>13</c:v>
                </c:pt>
              </c:numCache>
            </c:numRef>
          </c:val>
          <c:extLst>
            <c:ext xmlns:c16="http://schemas.microsoft.com/office/drawing/2014/chart" uri="{C3380CC4-5D6E-409C-BE32-E72D297353CC}">
              <c16:uniqueId val="{00000005-AC5A-4AD9-BDB8-70CB17FC1E10}"/>
            </c:ext>
          </c:extLst>
        </c:ser>
        <c:ser>
          <c:idx val="6"/>
          <c:order val="6"/>
          <c:tx>
            <c:strRef>
              <c:f>Recipients139inMachifolder!$I$1</c:f>
              <c:strCache>
                <c:ptCount val="1"/>
                <c:pt idx="0">
                  <c:v>Total</c:v>
                </c:pt>
              </c:strCache>
            </c:strRef>
          </c:tx>
          <c:spPr>
            <a:noFill/>
          </c:spPr>
          <c:invertIfNegative val="0"/>
          <c:cat>
            <c:multiLvlStrRef>
              <c:f>Recipients139inMachifolder!$A$2:$B$9</c:f>
              <c:multiLvlStrCache>
                <c:ptCount val="8"/>
                <c:lvl>
                  <c:pt idx="0">
                    <c:v>SPH*</c:v>
                  </c:pt>
                  <c:pt idx="1">
                    <c:v>UAH</c:v>
                  </c:pt>
                  <c:pt idx="2">
                    <c:v>TOH</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Recipients139inMachifolder!$I$2:$I$9</c:f>
              <c:numCache>
                <c:formatCode>General</c:formatCode>
                <c:ptCount val="8"/>
                <c:pt idx="0">
                  <c:v>24</c:v>
                </c:pt>
                <c:pt idx="1">
                  <c:v>37</c:v>
                </c:pt>
                <c:pt idx="2">
                  <c:v>15</c:v>
                </c:pt>
                <c:pt idx="3">
                  <c:v>8</c:v>
                </c:pt>
                <c:pt idx="4">
                  <c:v>37</c:v>
                </c:pt>
                <c:pt idx="5">
                  <c:v>15</c:v>
                </c:pt>
                <c:pt idx="6">
                  <c:v>47</c:v>
                </c:pt>
                <c:pt idx="7">
                  <c:v>10</c:v>
                </c:pt>
              </c:numCache>
            </c:numRef>
          </c:val>
          <c:extLst>
            <c:ext xmlns:c16="http://schemas.microsoft.com/office/drawing/2014/chart" uri="{C3380CC4-5D6E-409C-BE32-E72D297353CC}">
              <c16:uniqueId val="{00000006-AC5A-4AD9-BDB8-70CB17FC1E10}"/>
            </c:ext>
          </c:extLst>
        </c:ser>
        <c:dLbls>
          <c:showLegendKey val="0"/>
          <c:showVal val="0"/>
          <c:showCatName val="0"/>
          <c:showSerName val="0"/>
          <c:showPercent val="0"/>
          <c:showBubbleSize val="0"/>
        </c:dLbls>
        <c:gapWidth val="50"/>
        <c:overlap val="100"/>
        <c:axId val="381829120"/>
        <c:axId val="381830656"/>
      </c:barChart>
      <c:catAx>
        <c:axId val="381829120"/>
        <c:scaling>
          <c:orientation val="minMax"/>
        </c:scaling>
        <c:delete val="1"/>
        <c:axPos val="b"/>
        <c:numFmt formatCode="General" sourceLinked="0"/>
        <c:majorTickMark val="out"/>
        <c:minorTickMark val="none"/>
        <c:tickLblPos val="nextTo"/>
        <c:crossAx val="381830656"/>
        <c:crosses val="autoZero"/>
        <c:auto val="1"/>
        <c:lblAlgn val="ctr"/>
        <c:lblOffset val="100"/>
        <c:noMultiLvlLbl val="0"/>
      </c:catAx>
      <c:valAx>
        <c:axId val="381830656"/>
        <c:scaling>
          <c:orientation val="minMax"/>
          <c:max val="50"/>
          <c:min val="0"/>
        </c:scaling>
        <c:delete val="1"/>
        <c:axPos val="l"/>
        <c:majorGridlines>
          <c:spPr>
            <a:ln>
              <a:solidFill>
                <a:srgbClr val="E6E6E6"/>
              </a:solidFill>
            </a:ln>
          </c:spPr>
        </c:majorGridlines>
        <c:numFmt formatCode="General" sourceLinked="1"/>
        <c:majorTickMark val="out"/>
        <c:minorTickMark val="none"/>
        <c:tickLblPos val="nextTo"/>
        <c:crossAx val="381829120"/>
        <c:crosses val="autoZero"/>
        <c:crossBetween val="between"/>
      </c:valAx>
    </c:plotArea>
    <c:legend>
      <c:legendPos val="r"/>
      <c:legendEntry>
        <c:idx val="0"/>
        <c:delete val="1"/>
      </c:legendEntry>
      <c:layout>
        <c:manualLayout>
          <c:xMode val="edge"/>
          <c:yMode val="edge"/>
          <c:x val="8.2349170733573215E-2"/>
          <c:y val="0.16236846690635864"/>
          <c:w val="0.90350183816190865"/>
          <c:h val="0.75622285403438982"/>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61557096891803E-2"/>
          <c:y val="6.5814597003978306E-2"/>
          <c:w val="0.576676226803289"/>
          <c:h val="0.86558167882991899"/>
        </c:manualLayout>
      </c:layout>
      <c:ofPieChart>
        <c:ofPieType val="pie"/>
        <c:varyColors val="1"/>
        <c:ser>
          <c:idx val="0"/>
          <c:order val="0"/>
          <c:tx>
            <c:strRef>
              <c:f>Sheet1!$B$1</c:f>
              <c:strCache>
                <c:ptCount val="1"/>
                <c:pt idx="0">
                  <c:v>Count</c:v>
                </c:pt>
              </c:strCache>
            </c:strRef>
          </c:tx>
          <c:spPr>
            <a:effectLst>
              <a:outerShdw blurRad="50800" dist="38100" dir="2700000" algn="tl" rotWithShape="0">
                <a:prstClr val="black">
                  <a:alpha val="40000"/>
                </a:prstClr>
              </a:outerShdw>
            </a:effectLst>
          </c:spPr>
          <c:dPt>
            <c:idx val="0"/>
            <c:bubble3D val="0"/>
            <c:spPr>
              <a:solidFill>
                <a:srgbClr val="ED1C2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E98B-4802-9443-5FF1FB29233F}"/>
              </c:ext>
            </c:extLst>
          </c:dPt>
          <c:dPt>
            <c:idx val="1"/>
            <c:bubble3D val="0"/>
            <c:spPr>
              <a:solidFill>
                <a:srgbClr val="4D4D4D"/>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E98B-4802-9443-5FF1FB29233F}"/>
              </c:ext>
            </c:extLst>
          </c:dPt>
          <c:dPt>
            <c:idx val="2"/>
            <c:bubble3D val="0"/>
            <c: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98B-4802-9443-5FF1FB29233F}"/>
              </c:ext>
            </c:extLst>
          </c:dPt>
          <c:dPt>
            <c:idx val="3"/>
            <c:bubble3D val="0"/>
            <c:spPr>
              <a:solidFill>
                <a:schemeClr val="accent6"/>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98B-4802-9443-5FF1FB29233F}"/>
              </c:ext>
            </c:extLst>
          </c:dPt>
          <c:dPt>
            <c:idx val="4"/>
            <c:bubble3D val="0"/>
            <c:spPr>
              <a:solidFill>
                <a:srgbClr val="A70E1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98B-4802-9443-5FF1FB29233F}"/>
              </c:ext>
            </c:extLst>
          </c:dPt>
          <c:dPt>
            <c:idx val="5"/>
            <c:bubble3D val="0"/>
            <c:spPr>
              <a:solidFill>
                <a:srgbClr val="6C3F6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98B-4802-9443-5FF1FB29233F}"/>
              </c:ext>
            </c:extLst>
          </c:dPt>
          <c:dPt>
            <c:idx val="6"/>
            <c:bubble3D val="0"/>
            <c:spPr>
              <a:solidFill>
                <a:srgbClr val="88528B"/>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98B-4802-9443-5FF1FB29233F}"/>
              </c:ext>
            </c:extLst>
          </c:dPt>
          <c:dPt>
            <c:idx val="7"/>
            <c:bubble3D val="0"/>
            <c:spPr>
              <a:solidFill>
                <a:schemeClr val="bg1">
                  <a:lumMod val="65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E98B-4802-9443-5FF1FB29233F}"/>
              </c:ext>
            </c:extLst>
          </c:dPt>
          <c:dPt>
            <c:idx val="11"/>
            <c:bubble3D val="0"/>
            <c:explosion val="20"/>
            <c:spPr>
              <a:no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E98B-4802-9443-5FF1FB29233F}"/>
              </c:ext>
            </c:extLst>
          </c:dPt>
          <c:dLbls>
            <c:dLbl>
              <c:idx val="0"/>
              <c:spPr/>
              <c:txPr>
                <a:bodyPr/>
                <a:lstStyle/>
                <a:p>
                  <a:pPr>
                    <a:defRPr sz="1300">
                      <a:solidFill>
                        <a:schemeClr val="bg1">
                          <a:lumMod val="95000"/>
                        </a:schemeClr>
                      </a:solidFill>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98B-4802-9443-5FF1FB29233F}"/>
                </c:ext>
              </c:extLst>
            </c:dLbl>
            <c:dLbl>
              <c:idx val="1"/>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98B-4802-9443-5FF1FB29233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8B-4802-9443-5FF1FB29233F}"/>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98B-4802-9443-5FF1FB29233F}"/>
                </c:ext>
              </c:extLst>
            </c:dLbl>
            <c:dLbl>
              <c:idx val="4"/>
              <c:spPr/>
              <c:txPr>
                <a:bodyPr/>
                <a:lstStyle/>
                <a:p>
                  <a:pPr>
                    <a:defRPr sz="1300">
                      <a:solidFill>
                        <a:schemeClr val="bg1">
                          <a:lumMod val="95000"/>
                        </a:schemeClr>
                      </a:solidFill>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8B-4802-9443-5FF1FB29233F}"/>
                </c:ext>
              </c:extLst>
            </c:dLbl>
            <c:dLbl>
              <c:idx val="5"/>
              <c:spPr/>
              <c:txPr>
                <a:bodyPr/>
                <a:lstStyle/>
                <a:p>
                  <a:pPr>
                    <a:defRPr sz="1300">
                      <a:solidFill>
                        <a:schemeClr val="bg1">
                          <a:lumMod val="95000"/>
                        </a:schemeClr>
                      </a:solidFill>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8B-4802-9443-5FF1FB29233F}"/>
                </c:ext>
              </c:extLst>
            </c:dLbl>
            <c:dLbl>
              <c:idx val="11"/>
              <c:delete val="1"/>
              <c:extLst>
                <c:ext xmlns:c15="http://schemas.microsoft.com/office/drawing/2012/chart" uri="{CE6537A1-D6FC-4f65-9D91-7224C49458BB}"/>
                <c:ext xmlns:c16="http://schemas.microsoft.com/office/drawing/2014/chart" uri="{C3380CC4-5D6E-409C-BE32-E72D297353CC}">
                  <c16:uniqueId val="{00000017-E98B-4802-9443-5FF1FB29233F}"/>
                </c:ext>
              </c:extLst>
            </c:dLbl>
            <c:spPr>
              <a:noFill/>
              <a:ln>
                <a:noFill/>
              </a:ln>
              <a:effectLst/>
            </c:spPr>
            <c:txPr>
              <a:bodyPr/>
              <a:lstStyle/>
              <a:p>
                <a:pPr>
                  <a:defRPr sz="1300"/>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Sheet1!$A$2:$A$9</c:f>
              <c:strCache>
                <c:ptCount val="8"/>
                <c:pt idx="0">
                  <c:v>Transplanted</c:v>
                </c:pt>
                <c:pt idx="1">
                  <c:v>Deceased</c:v>
                </c:pt>
                <c:pt idx="2">
                  <c:v>Patient Choice</c:v>
                </c:pt>
                <c:pt idx="3">
                  <c:v>Unsuitable - Psychological</c:v>
                </c:pt>
                <c:pt idx="4">
                  <c:v>Medically Improved</c:v>
                </c:pt>
                <c:pt idx="5">
                  <c:v>Unsuitable - Medical</c:v>
                </c:pt>
                <c:pt idx="6">
                  <c:v>Too Sick</c:v>
                </c:pt>
                <c:pt idx="7">
                  <c:v>Other</c:v>
                </c:pt>
              </c:strCache>
            </c:strRef>
          </c:cat>
          <c:val>
            <c:numRef>
              <c:f>Sheet1!$B$2:$B$9</c:f>
              <c:numCache>
                <c:formatCode>General</c:formatCode>
                <c:ptCount val="8"/>
                <c:pt idx="0">
                  <c:v>1631</c:v>
                </c:pt>
                <c:pt idx="1">
                  <c:v>176</c:v>
                </c:pt>
                <c:pt idx="2">
                  <c:v>7</c:v>
                </c:pt>
                <c:pt idx="3">
                  <c:v>8</c:v>
                </c:pt>
                <c:pt idx="4">
                  <c:v>67</c:v>
                </c:pt>
                <c:pt idx="5">
                  <c:v>41</c:v>
                </c:pt>
                <c:pt idx="6">
                  <c:v>12</c:v>
                </c:pt>
                <c:pt idx="7">
                  <c:v>22</c:v>
                </c:pt>
              </c:numCache>
            </c:numRef>
          </c:val>
          <c:extLst>
            <c:ext xmlns:c16="http://schemas.microsoft.com/office/drawing/2014/chart" uri="{C3380CC4-5D6E-409C-BE32-E72D297353CC}">
              <c16:uniqueId val="{00000018-E98B-4802-9443-5FF1FB29233F}"/>
            </c:ext>
          </c:extLst>
        </c:ser>
        <c:dLbls>
          <c:showLegendKey val="0"/>
          <c:showVal val="0"/>
          <c:showCatName val="0"/>
          <c:showSerName val="0"/>
          <c:showPercent val="0"/>
          <c:showBubbleSize val="0"/>
          <c:showLeaderLines val="1"/>
        </c:dLbls>
        <c:gapWidth val="100"/>
        <c:splitType val="pos"/>
        <c:splitPos val="6"/>
        <c:secondPieSize val="75"/>
        <c:serLines/>
      </c:ofPieChart>
    </c:plotArea>
    <c:legend>
      <c:legendPos val="r"/>
      <c:legendEntry>
        <c:idx val="0"/>
        <c:delete val="1"/>
      </c:legendEntry>
      <c:legendEntry>
        <c:idx val="1"/>
        <c:delete val="1"/>
      </c:legendEntry>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5903190233898"/>
          <c:y val="0.28268681931999884"/>
          <c:w val="0.47291666666666698"/>
          <c:h val="0.70937499999999998"/>
        </c:manualLayout>
      </c:layout>
      <c:pieChart>
        <c:varyColors val="1"/>
        <c:ser>
          <c:idx val="0"/>
          <c:order val="0"/>
          <c:tx>
            <c:strRef>
              <c:f>Sheet1!$B$1</c:f>
              <c:strCache>
                <c:ptCount val="1"/>
                <c:pt idx="0">
                  <c:v>Count</c:v>
                </c:pt>
              </c:strCache>
            </c:strRef>
          </c:tx>
          <c:spPr>
            <a:effectLst>
              <a:outerShdw blurRad="50800" dist="38100" dir="2700000" algn="tl" rotWithShape="0">
                <a:prstClr val="black">
                  <a:alpha val="40000"/>
                </a:prstClr>
              </a:outerShdw>
            </a:effectLst>
          </c:spPr>
          <c:dPt>
            <c:idx val="0"/>
            <c:bubble3D val="0"/>
            <c:spPr>
              <a:solidFill>
                <a:srgbClr val="54C3B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6B6E-4C5D-90A9-D3CEA119CA8D}"/>
              </c:ext>
            </c:extLst>
          </c:dPt>
          <c:dPt>
            <c:idx val="1"/>
            <c:bubble3D val="0"/>
            <c:spPr>
              <a:solidFill>
                <a:srgbClr val="88528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6B6E-4C5D-90A9-D3CEA119CA8D}"/>
              </c:ext>
            </c:extLst>
          </c:dPt>
          <c:dPt>
            <c:idx val="2"/>
            <c:bubble3D val="0"/>
            <c:spPr>
              <a:solidFill>
                <a:srgbClr val="ED1C2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5-6B6E-4C5D-90A9-D3CEA119CA8D}"/>
              </c:ext>
            </c:extLst>
          </c:dPt>
          <c:dPt>
            <c:idx val="3"/>
            <c:bubble3D val="0"/>
            <c:spPr>
              <a:solidFill>
                <a:srgbClr val="39213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7-6B6E-4C5D-90A9-D3CEA119CA8D}"/>
              </c:ext>
            </c:extLst>
          </c:dPt>
          <c:dPt>
            <c:idx val="4"/>
            <c:bubble3D val="0"/>
            <c:spPr>
              <a:solidFill>
                <a:schemeClr val="tx2">
                  <a:lumMod val="75000"/>
                </a:schemeClr>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9-6B6E-4C5D-90A9-D3CEA119CA8D}"/>
              </c:ext>
            </c:extLst>
          </c:dPt>
          <c:dPt>
            <c:idx val="5"/>
            <c:bubble3D val="0"/>
            <c:spPr>
              <a:solidFill>
                <a:srgbClr val="6B090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B-6B6E-4C5D-90A9-D3CEA119CA8D}"/>
              </c:ext>
            </c:extLst>
          </c:dPt>
          <c:dLbls>
            <c:dLbl>
              <c:idx val="0"/>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B6E-4C5D-90A9-D3CEA119CA8D}"/>
                </c:ext>
              </c:extLst>
            </c:dLbl>
            <c:dLbl>
              <c:idx val="1"/>
              <c:spPr/>
              <c:txPr>
                <a:bodyPr/>
                <a:lstStyle/>
                <a:p>
                  <a:pPr>
                    <a:defRPr>
                      <a:solidFill>
                        <a:schemeClr val="tx1">
                          <a:lumMod val="65000"/>
                          <a:lumOff val="3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6B6E-4C5D-90A9-D3CEA119CA8D}"/>
                </c:ext>
              </c:extLst>
            </c:dLbl>
            <c:dLbl>
              <c:idx val="2"/>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5-6B6E-4C5D-90A9-D3CEA119CA8D}"/>
                </c:ext>
              </c:extLst>
            </c:dLbl>
            <c:dLbl>
              <c:idx val="3"/>
              <c:spPr/>
              <c:txPr>
                <a:bodyPr/>
                <a:lstStyle/>
                <a:p>
                  <a:pPr>
                    <a:defRPr>
                      <a:solidFill>
                        <a:schemeClr val="tx1">
                          <a:lumMod val="65000"/>
                          <a:lumOff val="3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7-6B6E-4C5D-90A9-D3CEA119CA8D}"/>
                </c:ext>
              </c:extLst>
            </c:dLbl>
            <c:dLbl>
              <c:idx val="5"/>
              <c:spPr/>
              <c:txPr>
                <a:bodyPr/>
                <a:lstStyle/>
                <a:p>
                  <a:pPr>
                    <a:defRPr>
                      <a:solidFill>
                        <a:schemeClr val="tx1">
                          <a:lumMod val="65000"/>
                          <a:lumOff val="35000"/>
                        </a:schemeClr>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B-6B6E-4C5D-90A9-D3CEA119CA8D}"/>
                </c:ext>
              </c:extLst>
            </c:dLbl>
            <c:spPr>
              <a:noFill/>
              <a:ln>
                <a:noFill/>
              </a:ln>
              <a:effectLst/>
            </c:spPr>
            <c:txPr>
              <a:bodyPr/>
              <a:lstStyle/>
              <a:p>
                <a:pPr>
                  <a:defRPr>
                    <a:solidFill>
                      <a:schemeClr val="tx1">
                        <a:lumMod val="65000"/>
                        <a:lumOff val="35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Status 1</c:v>
                </c:pt>
                <c:pt idx="1">
                  <c:v>Status 2</c:v>
                </c:pt>
                <c:pt idx="2">
                  <c:v>Status 3</c:v>
                </c:pt>
                <c:pt idx="3">
                  <c:v>Status 3.5</c:v>
                </c:pt>
                <c:pt idx="4">
                  <c:v>Status 4</c:v>
                </c:pt>
                <c:pt idx="5">
                  <c:v>Status 4S</c:v>
                </c:pt>
              </c:strCache>
            </c:strRef>
          </c:cat>
          <c:val>
            <c:numRef>
              <c:f>Sheet1!$B$2:$B$7</c:f>
              <c:numCache>
                <c:formatCode>General</c:formatCode>
                <c:ptCount val="6"/>
                <c:pt idx="0">
                  <c:v>39</c:v>
                </c:pt>
                <c:pt idx="1">
                  <c:v>7</c:v>
                </c:pt>
                <c:pt idx="2">
                  <c:v>73</c:v>
                </c:pt>
                <c:pt idx="3">
                  <c:v>14</c:v>
                </c:pt>
                <c:pt idx="4">
                  <c:v>25</c:v>
                </c:pt>
                <c:pt idx="5">
                  <c:v>10</c:v>
                </c:pt>
              </c:numCache>
            </c:numRef>
          </c:val>
          <c:extLst>
            <c:ext xmlns:c16="http://schemas.microsoft.com/office/drawing/2014/chart" uri="{C3380CC4-5D6E-409C-BE32-E72D297353CC}">
              <c16:uniqueId val="{0000000C-6B6E-4C5D-90A9-D3CEA119CA8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58462156450788E-2"/>
          <c:y val="0.13156563574495775"/>
          <c:w val="0.8345140305700226"/>
          <c:h val="0.70599777706964895"/>
        </c:manualLayout>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Recipients139inMachifolder!$C$2:$C$10</c:f>
              <c:numCache>
                <c:formatCode>General</c:formatCode>
                <c:ptCount val="9"/>
                <c:pt idx="0">
                  <c:v>12</c:v>
                </c:pt>
                <c:pt idx="1">
                  <c:v>6</c:v>
                </c:pt>
                <c:pt idx="2">
                  <c:v>4</c:v>
                </c:pt>
                <c:pt idx="3">
                  <c:v>1</c:v>
                </c:pt>
                <c:pt idx="4">
                  <c:v>9</c:v>
                </c:pt>
                <c:pt idx="6">
                  <c:v>1</c:v>
                </c:pt>
                <c:pt idx="7">
                  <c:v>5</c:v>
                </c:pt>
                <c:pt idx="8">
                  <c:v>1</c:v>
                </c:pt>
              </c:numCache>
            </c:numRef>
          </c:val>
          <c:extLst>
            <c:ext xmlns:c16="http://schemas.microsoft.com/office/drawing/2014/chart" uri="{C3380CC4-5D6E-409C-BE32-E72D297353CC}">
              <c16:uniqueId val="{00000000-DA83-4671-994D-95A336C19852}"/>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Recipients139inMachifolder!$D$2:$D$10</c:f>
              <c:numCache>
                <c:formatCode>General</c:formatCode>
                <c:ptCount val="9"/>
                <c:pt idx="1">
                  <c:v>1</c:v>
                </c:pt>
                <c:pt idx="2">
                  <c:v>2</c:v>
                </c:pt>
                <c:pt idx="4">
                  <c:v>1</c:v>
                </c:pt>
                <c:pt idx="6">
                  <c:v>1</c:v>
                </c:pt>
                <c:pt idx="7">
                  <c:v>2</c:v>
                </c:pt>
              </c:numCache>
            </c:numRef>
          </c:val>
          <c:extLst>
            <c:ext xmlns:c16="http://schemas.microsoft.com/office/drawing/2014/chart" uri="{C3380CC4-5D6E-409C-BE32-E72D297353CC}">
              <c16:uniqueId val="{00000001-DA83-4671-994D-95A336C19852}"/>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Recipients139inMachifolder!$E$2:$E$10</c:f>
              <c:numCache>
                <c:formatCode>General</c:formatCode>
                <c:ptCount val="9"/>
                <c:pt idx="0">
                  <c:v>11</c:v>
                </c:pt>
                <c:pt idx="1">
                  <c:v>15</c:v>
                </c:pt>
                <c:pt idx="2">
                  <c:v>7</c:v>
                </c:pt>
                <c:pt idx="3">
                  <c:v>3</c:v>
                </c:pt>
                <c:pt idx="4">
                  <c:v>19</c:v>
                </c:pt>
                <c:pt idx="5">
                  <c:v>1</c:v>
                </c:pt>
                <c:pt idx="6">
                  <c:v>4</c:v>
                </c:pt>
                <c:pt idx="7">
                  <c:v>13</c:v>
                </c:pt>
              </c:numCache>
            </c:numRef>
          </c:val>
          <c:extLst>
            <c:ext xmlns:c16="http://schemas.microsoft.com/office/drawing/2014/chart" uri="{C3380CC4-5D6E-409C-BE32-E72D297353CC}">
              <c16:uniqueId val="{00000002-DA83-4671-994D-95A336C19852}"/>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Recipients139inMachifolder!$F$2:$F$10</c:f>
              <c:numCache>
                <c:formatCode>General</c:formatCode>
                <c:ptCount val="9"/>
                <c:pt idx="3">
                  <c:v>1</c:v>
                </c:pt>
                <c:pt idx="4">
                  <c:v>2</c:v>
                </c:pt>
                <c:pt idx="6">
                  <c:v>2</c:v>
                </c:pt>
                <c:pt idx="7">
                  <c:v>9</c:v>
                </c:pt>
              </c:numCache>
            </c:numRef>
          </c:val>
          <c:extLst>
            <c:ext xmlns:c16="http://schemas.microsoft.com/office/drawing/2014/chart" uri="{C3380CC4-5D6E-409C-BE32-E72D297353CC}">
              <c16:uniqueId val="{00000003-DA83-4671-994D-95A336C19852}"/>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Recipients139inMachifolder!$G$2:$G$10</c:f>
              <c:numCache>
                <c:formatCode>General</c:formatCode>
                <c:ptCount val="9"/>
                <c:pt idx="0">
                  <c:v>1</c:v>
                </c:pt>
                <c:pt idx="1">
                  <c:v>4</c:v>
                </c:pt>
                <c:pt idx="2">
                  <c:v>1</c:v>
                </c:pt>
                <c:pt idx="4">
                  <c:v>3</c:v>
                </c:pt>
                <c:pt idx="6">
                  <c:v>1</c:v>
                </c:pt>
              </c:numCache>
            </c:numRef>
          </c:val>
          <c:extLst>
            <c:ext xmlns:c16="http://schemas.microsoft.com/office/drawing/2014/chart" uri="{C3380CC4-5D6E-409C-BE32-E72D297353CC}">
              <c16:uniqueId val="{00000004-DA83-4671-994D-95A336C19852}"/>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Recipients139inMachifolder!$H$2:$H$10</c:f>
              <c:numCache>
                <c:formatCode>General</c:formatCode>
                <c:ptCount val="9"/>
                <c:pt idx="0">
                  <c:v>2</c:v>
                </c:pt>
                <c:pt idx="1">
                  <c:v>6</c:v>
                </c:pt>
                <c:pt idx="2">
                  <c:v>1</c:v>
                </c:pt>
                <c:pt idx="3">
                  <c:v>1</c:v>
                </c:pt>
                <c:pt idx="4">
                  <c:v>6</c:v>
                </c:pt>
                <c:pt idx="7">
                  <c:v>9</c:v>
                </c:pt>
              </c:numCache>
            </c:numRef>
          </c:val>
          <c:extLst>
            <c:ext xmlns:c16="http://schemas.microsoft.com/office/drawing/2014/chart" uri="{C3380CC4-5D6E-409C-BE32-E72D297353CC}">
              <c16:uniqueId val="{00000005-DA83-4671-994D-95A336C19852}"/>
            </c:ext>
          </c:extLst>
        </c:ser>
        <c:ser>
          <c:idx val="6"/>
          <c:order val="6"/>
          <c:tx>
            <c:strRef>
              <c:f>Recipients139inMachifolder!$I$1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6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Recipients139inMachifolder!$A$2:$B$10</c:f>
              <c:multiLvlStrCache>
                <c:ptCount val="9"/>
                <c:lvl>
                  <c:pt idx="0">
                    <c:v>SPH</c:v>
                  </c:pt>
                  <c:pt idx="1">
                    <c:v>UAH</c:v>
                  </c:pt>
                  <c:pt idx="2">
                    <c:v>OHI</c:v>
                  </c:pt>
                  <c:pt idx="3">
                    <c:v>HSC</c:v>
                  </c:pt>
                  <c:pt idx="4">
                    <c:v>TGH</c:v>
                  </c:pt>
                  <c:pt idx="5">
                    <c:v>SJH</c:v>
                  </c:pt>
                  <c:pt idx="6">
                    <c:v>LHSC</c:v>
                  </c:pt>
                  <c:pt idx="7">
                    <c:v>TQ (all)</c:v>
                  </c:pt>
                  <c:pt idx="8">
                    <c:v>QE II</c:v>
                  </c:pt>
                </c:lvl>
                <c:lvl>
                  <c:pt idx="0">
                    <c:v>BC</c:v>
                  </c:pt>
                  <c:pt idx="1">
                    <c:v>AB</c:v>
                  </c:pt>
                  <c:pt idx="2">
                    <c:v>ON</c:v>
                  </c:pt>
                  <c:pt idx="7">
                    <c:v>QC</c:v>
                  </c:pt>
                  <c:pt idx="8">
                    <c:v>Atl.</c:v>
                  </c:pt>
                </c:lvl>
              </c:multiLvlStrCache>
            </c:multiLvlStrRef>
          </c:cat>
          <c:val>
            <c:numRef>
              <c:f>Recipients139inMachifolder!$I$2:$I$10</c:f>
              <c:numCache>
                <c:formatCode>General</c:formatCode>
                <c:ptCount val="9"/>
                <c:pt idx="0">
                  <c:v>26</c:v>
                </c:pt>
                <c:pt idx="1">
                  <c:v>32</c:v>
                </c:pt>
                <c:pt idx="2">
                  <c:v>15</c:v>
                </c:pt>
                <c:pt idx="3">
                  <c:v>6</c:v>
                </c:pt>
                <c:pt idx="4">
                  <c:v>40</c:v>
                </c:pt>
                <c:pt idx="5">
                  <c:v>1</c:v>
                </c:pt>
                <c:pt idx="6">
                  <c:v>9</c:v>
                </c:pt>
                <c:pt idx="7">
                  <c:v>38</c:v>
                </c:pt>
                <c:pt idx="8">
                  <c:v>1</c:v>
                </c:pt>
              </c:numCache>
            </c:numRef>
          </c:val>
          <c:extLst>
            <c:ext xmlns:c16="http://schemas.microsoft.com/office/drawing/2014/chart" uri="{C3380CC4-5D6E-409C-BE32-E72D297353CC}">
              <c16:uniqueId val="{00000006-DA83-4671-994D-95A336C19852}"/>
            </c:ext>
          </c:extLst>
        </c:ser>
        <c:dLbls>
          <c:showLegendKey val="0"/>
          <c:showVal val="0"/>
          <c:showCatName val="0"/>
          <c:showSerName val="0"/>
          <c:showPercent val="0"/>
          <c:showBubbleSize val="0"/>
        </c:dLbls>
        <c:gapWidth val="50"/>
        <c:overlap val="100"/>
        <c:axId val="381829120"/>
        <c:axId val="381830656"/>
      </c:barChart>
      <c:catAx>
        <c:axId val="381829120"/>
        <c:scaling>
          <c:orientation val="minMax"/>
        </c:scaling>
        <c:delete val="0"/>
        <c:axPos val="b"/>
        <c:numFmt formatCode="General" sourceLinked="0"/>
        <c:majorTickMark val="out"/>
        <c:minorTickMark val="none"/>
        <c:tickLblPos val="nextTo"/>
        <c:crossAx val="381830656"/>
        <c:crosses val="autoZero"/>
        <c:auto val="1"/>
        <c:lblAlgn val="ctr"/>
        <c:lblOffset val="100"/>
        <c:noMultiLvlLbl val="0"/>
      </c:catAx>
      <c:valAx>
        <c:axId val="381830656"/>
        <c:scaling>
          <c:orientation val="minMax"/>
          <c:max val="50"/>
          <c:min val="0"/>
        </c:scaling>
        <c:delete val="0"/>
        <c:axPos val="l"/>
        <c:majorGridlines>
          <c:spPr>
            <a:ln>
              <a:solidFill>
                <a:srgbClr val="E6E6E6"/>
              </a:solidFill>
            </a:ln>
          </c:spPr>
        </c:majorGridlines>
        <c:numFmt formatCode="General" sourceLinked="1"/>
        <c:majorTickMark val="out"/>
        <c:minorTickMark val="none"/>
        <c:tickLblPos val="nextTo"/>
        <c:txPr>
          <a:bodyPr/>
          <a:lstStyle/>
          <a:p>
            <a:pPr>
              <a:defRPr>
                <a:solidFill>
                  <a:srgbClr val="4D4D4D"/>
                </a:solidFill>
              </a:defRPr>
            </a:pPr>
            <a:endParaRPr lang="en-US"/>
          </a:p>
        </c:txPr>
        <c:crossAx val="381829120"/>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D1C24"/>
            </a:solid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&lt;6 mo.</c:v>
                </c:pt>
                <c:pt idx="1">
                  <c:v>6 mo. to &lt;1year</c:v>
                </c:pt>
                <c:pt idx="2">
                  <c:v>1 yr to
&lt;18 mo.</c:v>
                </c:pt>
                <c:pt idx="3">
                  <c:v>18 mo. to
&lt;2 yrs</c:v>
                </c:pt>
                <c:pt idx="4">
                  <c:v>2 years+</c:v>
                </c:pt>
              </c:strCache>
            </c:strRef>
          </c:cat>
          <c:val>
            <c:numRef>
              <c:f>Sheet1!$B$2:$B$6</c:f>
              <c:numCache>
                <c:formatCode>General</c:formatCode>
                <c:ptCount val="5"/>
                <c:pt idx="0">
                  <c:v>107</c:v>
                </c:pt>
                <c:pt idx="1">
                  <c:v>35</c:v>
                </c:pt>
                <c:pt idx="2">
                  <c:v>7</c:v>
                </c:pt>
                <c:pt idx="3">
                  <c:v>0</c:v>
                </c:pt>
                <c:pt idx="4">
                  <c:v>19</c:v>
                </c:pt>
              </c:numCache>
            </c:numRef>
          </c:val>
          <c:extLst>
            <c:ext xmlns:c16="http://schemas.microsoft.com/office/drawing/2014/chart" uri="{C3380CC4-5D6E-409C-BE32-E72D297353CC}">
              <c16:uniqueId val="{00000000-8D5E-4087-83B7-B0D18B681B05}"/>
            </c:ext>
          </c:extLst>
        </c:ser>
        <c:dLbls>
          <c:showLegendKey val="0"/>
          <c:showVal val="0"/>
          <c:showCatName val="0"/>
          <c:showSerName val="0"/>
          <c:showPercent val="0"/>
          <c:showBubbleSize val="0"/>
        </c:dLbls>
        <c:gapWidth val="0"/>
        <c:axId val="151832832"/>
        <c:axId val="151839104"/>
      </c:barChart>
      <c:catAx>
        <c:axId val="151832832"/>
        <c:scaling>
          <c:orientation val="minMax"/>
        </c:scaling>
        <c:delete val="0"/>
        <c:axPos val="b"/>
        <c:numFmt formatCode="General" sourceLinked="0"/>
        <c:majorTickMark val="out"/>
        <c:minorTickMark val="none"/>
        <c:tickLblPos val="nextTo"/>
        <c:txPr>
          <a:bodyPr/>
          <a:lstStyle/>
          <a:p>
            <a:pPr>
              <a:defRPr sz="1300"/>
            </a:pPr>
            <a:endParaRPr lang="en-US"/>
          </a:p>
        </c:txPr>
        <c:crossAx val="151839104"/>
        <c:crosses val="autoZero"/>
        <c:auto val="1"/>
        <c:lblAlgn val="ctr"/>
        <c:lblOffset val="100"/>
        <c:noMultiLvlLbl val="0"/>
      </c:catAx>
      <c:valAx>
        <c:axId val="151839104"/>
        <c:scaling>
          <c:orientation val="minMax"/>
        </c:scaling>
        <c:delete val="0"/>
        <c:axPos val="l"/>
        <c:title>
          <c:tx>
            <c:rich>
              <a:bodyPr rot="-5400000" vert="horz"/>
              <a:lstStyle/>
              <a:p>
                <a:pPr>
                  <a:defRPr sz="1200" b="0"/>
                </a:pPr>
                <a:r>
                  <a:rPr lang="en-US" sz="1200" b="0" dirty="0"/>
                  <a:t>Recipients (count)</a:t>
                </a:r>
              </a:p>
            </c:rich>
          </c:tx>
          <c:overlay val="0"/>
        </c:title>
        <c:numFmt formatCode="General" sourceLinked="1"/>
        <c:majorTickMark val="out"/>
        <c:minorTickMark val="none"/>
        <c:tickLblPos val="nextTo"/>
        <c:txPr>
          <a:bodyPr/>
          <a:lstStyle/>
          <a:p>
            <a:pPr>
              <a:defRPr sz="1200"/>
            </a:pPr>
            <a:endParaRPr lang="en-US"/>
          </a:p>
        </c:txPr>
        <c:crossAx val="151832832"/>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2284330712782E-2"/>
          <c:y val="3.2347225351333241E-2"/>
          <c:w val="0.90611846542402996"/>
          <c:h val="0.86990370528928684"/>
        </c:manualLayout>
      </c:layout>
      <c:barChart>
        <c:barDir val="col"/>
        <c:grouping val="clustered"/>
        <c:varyColors val="0"/>
        <c:ser>
          <c:idx val="0"/>
          <c:order val="0"/>
          <c:tx>
            <c:strRef>
              <c:f>Sheetx!$R$4</c:f>
              <c:strCache>
                <c:ptCount val="1"/>
                <c:pt idx="0">
                  <c:v>New cases confirmed (daily)</c:v>
                </c:pt>
              </c:strCache>
            </c:strRef>
          </c:tx>
          <c:spPr>
            <a:solidFill>
              <a:schemeClr val="tx1">
                <a:alpha val="50000"/>
              </a:schemeClr>
            </a:solidFill>
            <a:ln>
              <a:noFill/>
            </a:ln>
            <a:effectLst/>
          </c:spPr>
          <c:invertIfNegative val="0"/>
          <c:cat>
            <c:strRef>
              <c:f>Sheetx!$Q$80:$Q$613</c:f>
              <c:strCache>
                <c:ptCount val="504"/>
                <c:pt idx="16">
                  <c:v>A</c:v>
                </c:pt>
                <c:pt idx="46">
                  <c:v>M</c:v>
                </c:pt>
                <c:pt idx="77">
                  <c:v>J</c:v>
                </c:pt>
                <c:pt idx="107">
                  <c:v>J</c:v>
                </c:pt>
                <c:pt idx="138">
                  <c:v>A</c:v>
                </c:pt>
                <c:pt idx="169">
                  <c:v>S</c:v>
                </c:pt>
                <c:pt idx="199">
                  <c:v>O</c:v>
                </c:pt>
                <c:pt idx="230">
                  <c:v>N</c:v>
                </c:pt>
                <c:pt idx="260">
                  <c:v>D</c:v>
                </c:pt>
                <c:pt idx="291">
                  <c:v>J</c:v>
                </c:pt>
                <c:pt idx="322">
                  <c:v>F</c:v>
                </c:pt>
                <c:pt idx="350">
                  <c:v>M</c:v>
                </c:pt>
                <c:pt idx="381">
                  <c:v>A</c:v>
                </c:pt>
                <c:pt idx="411">
                  <c:v>M</c:v>
                </c:pt>
                <c:pt idx="442">
                  <c:v>J</c:v>
                </c:pt>
                <c:pt idx="472">
                  <c:v>J</c:v>
                </c:pt>
                <c:pt idx="503">
                  <c:v>A</c:v>
                </c:pt>
              </c:strCache>
            </c:strRef>
          </c:cat>
          <c:val>
            <c:numRef>
              <c:f>Sheetx!$R$80:$R$613</c:f>
              <c:numCache>
                <c:formatCode>General</c:formatCode>
                <c:ptCount val="534"/>
                <c:pt idx="0">
                  <c:v>75</c:v>
                </c:pt>
                <c:pt idx="1">
                  <c:v>100</c:v>
                </c:pt>
                <c:pt idx="2">
                  <c:v>145</c:v>
                </c:pt>
                <c:pt idx="3">
                  <c:v>277</c:v>
                </c:pt>
                <c:pt idx="4">
                  <c:v>125</c:v>
                </c:pt>
                <c:pt idx="5">
                  <c:v>331</c:v>
                </c:pt>
                <c:pt idx="6">
                  <c:v>128</c:v>
                </c:pt>
                <c:pt idx="7">
                  <c:v>216</c:v>
                </c:pt>
                <c:pt idx="8">
                  <c:v>313</c:v>
                </c:pt>
                <c:pt idx="9">
                  <c:v>1426</c:v>
                </c:pt>
                <c:pt idx="10">
                  <c:v>633</c:v>
                </c:pt>
                <c:pt idx="11">
                  <c:v>657</c:v>
                </c:pt>
                <c:pt idx="12">
                  <c:v>711</c:v>
                </c:pt>
                <c:pt idx="13">
                  <c:v>869</c:v>
                </c:pt>
                <c:pt idx="14">
                  <c:v>1169</c:v>
                </c:pt>
                <c:pt idx="15">
                  <c:v>1112</c:v>
                </c:pt>
                <c:pt idx="16">
                  <c:v>1059</c:v>
                </c:pt>
                <c:pt idx="17">
                  <c:v>1673</c:v>
                </c:pt>
                <c:pt idx="18">
                  <c:v>1251</c:v>
                </c:pt>
                <c:pt idx="19">
                  <c:v>1363</c:v>
                </c:pt>
                <c:pt idx="20">
                  <c:v>1614</c:v>
                </c:pt>
                <c:pt idx="21">
                  <c:v>1157</c:v>
                </c:pt>
                <c:pt idx="22">
                  <c:v>1230</c:v>
                </c:pt>
                <c:pt idx="23">
                  <c:v>1391</c:v>
                </c:pt>
                <c:pt idx="24">
                  <c:v>1474</c:v>
                </c:pt>
                <c:pt idx="25">
                  <c:v>1385</c:v>
                </c:pt>
                <c:pt idx="26">
                  <c:v>1168</c:v>
                </c:pt>
                <c:pt idx="27">
                  <c:v>1064</c:v>
                </c:pt>
                <c:pt idx="28">
                  <c:v>1298</c:v>
                </c:pt>
                <c:pt idx="29">
                  <c:v>1383</c:v>
                </c:pt>
                <c:pt idx="30">
                  <c:v>1318</c:v>
                </c:pt>
                <c:pt idx="31">
                  <c:v>1717</c:v>
                </c:pt>
                <c:pt idx="32">
                  <c:v>1791</c:v>
                </c:pt>
                <c:pt idx="33">
                  <c:v>1468</c:v>
                </c:pt>
                <c:pt idx="34">
                  <c:v>1436</c:v>
                </c:pt>
                <c:pt idx="35">
                  <c:v>2046</c:v>
                </c:pt>
                <c:pt idx="36">
                  <c:v>1590</c:v>
                </c:pt>
                <c:pt idx="37">
                  <c:v>1767</c:v>
                </c:pt>
                <c:pt idx="38">
                  <c:v>1920</c:v>
                </c:pt>
                <c:pt idx="39">
                  <c:v>1778</c:v>
                </c:pt>
                <c:pt idx="40">
                  <c:v>1464</c:v>
                </c:pt>
                <c:pt idx="41">
                  <c:v>1543</c:v>
                </c:pt>
                <c:pt idx="42">
                  <c:v>1605</c:v>
                </c:pt>
                <c:pt idx="43">
                  <c:v>1526</c:v>
                </c:pt>
                <c:pt idx="44">
                  <c:v>1572</c:v>
                </c:pt>
                <c:pt idx="45">
                  <c:v>1638</c:v>
                </c:pt>
                <c:pt idx="46">
                  <c:v>1825</c:v>
                </c:pt>
                <c:pt idx="47">
                  <c:v>1653</c:v>
                </c:pt>
                <c:pt idx="48">
                  <c:v>2760</c:v>
                </c:pt>
                <c:pt idx="49">
                  <c:v>1298</c:v>
                </c:pt>
                <c:pt idx="50">
                  <c:v>1274</c:v>
                </c:pt>
                <c:pt idx="51">
                  <c:v>1449</c:v>
                </c:pt>
                <c:pt idx="52">
                  <c:v>1426</c:v>
                </c:pt>
                <c:pt idx="53">
                  <c:v>1512</c:v>
                </c:pt>
                <c:pt idx="54">
                  <c:v>1268</c:v>
                </c:pt>
                <c:pt idx="55">
                  <c:v>1146</c:v>
                </c:pt>
                <c:pt idx="56">
                  <c:v>1133</c:v>
                </c:pt>
                <c:pt idx="57">
                  <c:v>1175</c:v>
                </c:pt>
                <c:pt idx="58">
                  <c:v>1121</c:v>
                </c:pt>
                <c:pt idx="59">
                  <c:v>1211</c:v>
                </c:pt>
                <c:pt idx="60">
                  <c:v>1126</c:v>
                </c:pt>
                <c:pt idx="61">
                  <c:v>1251</c:v>
                </c:pt>
                <c:pt idx="62">
                  <c:v>1138</c:v>
                </c:pt>
                <c:pt idx="63">
                  <c:v>1070</c:v>
                </c:pt>
                <c:pt idx="64">
                  <c:v>1040</c:v>
                </c:pt>
                <c:pt idx="65">
                  <c:v>1011</c:v>
                </c:pt>
                <c:pt idx="66">
                  <c:v>1201</c:v>
                </c:pt>
                <c:pt idx="67">
                  <c:v>1156</c:v>
                </c:pt>
                <c:pt idx="68">
                  <c:v>1141</c:v>
                </c:pt>
                <c:pt idx="69">
                  <c:v>1078</c:v>
                </c:pt>
                <c:pt idx="70">
                  <c:v>1012</c:v>
                </c:pt>
                <c:pt idx="71">
                  <c:v>936</c:v>
                </c:pt>
                <c:pt idx="72">
                  <c:v>872</c:v>
                </c:pt>
                <c:pt idx="73">
                  <c:v>993</c:v>
                </c:pt>
                <c:pt idx="74">
                  <c:v>906</c:v>
                </c:pt>
                <c:pt idx="75">
                  <c:v>772</c:v>
                </c:pt>
                <c:pt idx="76">
                  <c:v>757</c:v>
                </c:pt>
                <c:pt idx="77">
                  <c:v>758</c:v>
                </c:pt>
                <c:pt idx="78">
                  <c:v>705</c:v>
                </c:pt>
                <c:pt idx="79">
                  <c:v>675</c:v>
                </c:pt>
                <c:pt idx="80">
                  <c:v>641</c:v>
                </c:pt>
                <c:pt idx="81">
                  <c:v>609</c:v>
                </c:pt>
                <c:pt idx="82">
                  <c:v>722</c:v>
                </c:pt>
                <c:pt idx="83">
                  <c:v>642</c:v>
                </c:pt>
                <c:pt idx="84">
                  <c:v>545</c:v>
                </c:pt>
                <c:pt idx="85">
                  <c:v>409</c:v>
                </c:pt>
                <c:pt idx="86">
                  <c:v>472</c:v>
                </c:pt>
                <c:pt idx="87">
                  <c:v>405</c:v>
                </c:pt>
                <c:pt idx="88">
                  <c:v>413</c:v>
                </c:pt>
                <c:pt idx="89">
                  <c:v>467</c:v>
                </c:pt>
                <c:pt idx="90">
                  <c:v>377</c:v>
                </c:pt>
                <c:pt idx="91">
                  <c:v>360</c:v>
                </c:pt>
                <c:pt idx="92">
                  <c:v>320</c:v>
                </c:pt>
                <c:pt idx="93">
                  <c:v>386</c:v>
                </c:pt>
                <c:pt idx="94">
                  <c:v>367</c:v>
                </c:pt>
                <c:pt idx="95">
                  <c:v>409</c:v>
                </c:pt>
                <c:pt idx="96">
                  <c:v>390</c:v>
                </c:pt>
                <c:pt idx="97">
                  <c:v>318</c:v>
                </c:pt>
                <c:pt idx="98">
                  <c:v>300</c:v>
                </c:pt>
                <c:pt idx="99">
                  <c:v>326</c:v>
                </c:pt>
                <c:pt idx="100">
                  <c:v>279</c:v>
                </c:pt>
                <c:pt idx="101">
                  <c:v>380</c:v>
                </c:pt>
                <c:pt idx="102">
                  <c:v>172</c:v>
                </c:pt>
                <c:pt idx="103">
                  <c:v>238</c:v>
                </c:pt>
                <c:pt idx="104">
                  <c:v>218</c:v>
                </c:pt>
                <c:pt idx="105">
                  <c:v>668</c:v>
                </c:pt>
                <c:pt idx="106">
                  <c:v>286</c:v>
                </c:pt>
                <c:pt idx="107">
                  <c:v>0</c:v>
                </c:pt>
                <c:pt idx="108">
                  <c:v>567</c:v>
                </c:pt>
                <c:pt idx="109">
                  <c:v>319</c:v>
                </c:pt>
                <c:pt idx="110">
                  <c:v>226</c:v>
                </c:pt>
                <c:pt idx="111">
                  <c:v>219</c:v>
                </c:pt>
                <c:pt idx="112">
                  <c:v>399</c:v>
                </c:pt>
                <c:pt idx="113">
                  <c:v>232</c:v>
                </c:pt>
                <c:pt idx="114">
                  <c:v>267</c:v>
                </c:pt>
                <c:pt idx="115">
                  <c:v>371</c:v>
                </c:pt>
                <c:pt idx="116">
                  <c:v>321</c:v>
                </c:pt>
                <c:pt idx="117">
                  <c:v>221</c:v>
                </c:pt>
                <c:pt idx="118">
                  <c:v>244</c:v>
                </c:pt>
                <c:pt idx="119">
                  <c:v>565</c:v>
                </c:pt>
                <c:pt idx="120">
                  <c:v>331</c:v>
                </c:pt>
                <c:pt idx="121">
                  <c:v>341</c:v>
                </c:pt>
                <c:pt idx="122">
                  <c:v>437</c:v>
                </c:pt>
                <c:pt idx="123">
                  <c:v>405</c:v>
                </c:pt>
                <c:pt idx="124">
                  <c:v>330</c:v>
                </c:pt>
                <c:pt idx="125">
                  <c:v>339</c:v>
                </c:pt>
                <c:pt idx="126">
                  <c:v>786</c:v>
                </c:pt>
                <c:pt idx="127">
                  <c:v>571</c:v>
                </c:pt>
                <c:pt idx="128">
                  <c:v>543</c:v>
                </c:pt>
                <c:pt idx="129">
                  <c:v>432</c:v>
                </c:pt>
                <c:pt idx="130">
                  <c:v>534</c:v>
                </c:pt>
                <c:pt idx="131">
                  <c:v>350</c:v>
                </c:pt>
                <c:pt idx="132">
                  <c:v>355</c:v>
                </c:pt>
                <c:pt idx="133">
                  <c:v>686</c:v>
                </c:pt>
                <c:pt idx="134">
                  <c:v>396</c:v>
                </c:pt>
                <c:pt idx="135">
                  <c:v>412</c:v>
                </c:pt>
                <c:pt idx="136">
                  <c:v>393</c:v>
                </c:pt>
                <c:pt idx="137">
                  <c:v>513</c:v>
                </c:pt>
                <c:pt idx="138">
                  <c:v>287</c:v>
                </c:pt>
                <c:pt idx="139">
                  <c:v>285</c:v>
                </c:pt>
                <c:pt idx="140">
                  <c:v>147</c:v>
                </c:pt>
                <c:pt idx="141">
                  <c:v>760</c:v>
                </c:pt>
                <c:pt idx="142">
                  <c:v>395</c:v>
                </c:pt>
                <c:pt idx="143">
                  <c:v>374</c:v>
                </c:pt>
                <c:pt idx="144">
                  <c:v>424</c:v>
                </c:pt>
                <c:pt idx="145">
                  <c:v>236</c:v>
                </c:pt>
                <c:pt idx="146">
                  <c:v>230</c:v>
                </c:pt>
                <c:pt idx="147">
                  <c:v>681</c:v>
                </c:pt>
                <c:pt idx="148">
                  <c:v>289</c:v>
                </c:pt>
                <c:pt idx="149">
                  <c:v>423</c:v>
                </c:pt>
                <c:pt idx="150">
                  <c:v>405</c:v>
                </c:pt>
                <c:pt idx="151">
                  <c:v>418</c:v>
                </c:pt>
                <c:pt idx="152">
                  <c:v>237</c:v>
                </c:pt>
                <c:pt idx="153">
                  <c:v>198</c:v>
                </c:pt>
                <c:pt idx="154">
                  <c:v>785</c:v>
                </c:pt>
                <c:pt idx="155">
                  <c:v>282</c:v>
                </c:pt>
                <c:pt idx="156">
                  <c:v>336</c:v>
                </c:pt>
                <c:pt idx="157">
                  <c:v>383</c:v>
                </c:pt>
                <c:pt idx="158">
                  <c:v>499</c:v>
                </c:pt>
                <c:pt idx="159">
                  <c:v>257</c:v>
                </c:pt>
                <c:pt idx="160">
                  <c:v>267</c:v>
                </c:pt>
                <c:pt idx="161">
                  <c:v>750</c:v>
                </c:pt>
                <c:pt idx="162">
                  <c:v>323</c:v>
                </c:pt>
                <c:pt idx="163">
                  <c:v>448</c:v>
                </c:pt>
                <c:pt idx="164">
                  <c:v>431</c:v>
                </c:pt>
                <c:pt idx="165">
                  <c:v>462</c:v>
                </c:pt>
                <c:pt idx="166">
                  <c:v>363</c:v>
                </c:pt>
                <c:pt idx="167">
                  <c:v>267</c:v>
                </c:pt>
                <c:pt idx="168">
                  <c:v>1008</c:v>
                </c:pt>
                <c:pt idx="169">
                  <c:v>477</c:v>
                </c:pt>
                <c:pt idx="170">
                  <c:v>498</c:v>
                </c:pt>
                <c:pt idx="171">
                  <c:v>570</c:v>
                </c:pt>
                <c:pt idx="172">
                  <c:v>631</c:v>
                </c:pt>
                <c:pt idx="173">
                  <c:v>371</c:v>
                </c:pt>
                <c:pt idx="174">
                  <c:v>400</c:v>
                </c:pt>
                <c:pt idx="175">
                  <c:v>247</c:v>
                </c:pt>
                <c:pt idx="176">
                  <c:v>1606</c:v>
                </c:pt>
                <c:pt idx="177">
                  <c:v>546</c:v>
                </c:pt>
                <c:pt idx="178">
                  <c:v>630</c:v>
                </c:pt>
                <c:pt idx="179">
                  <c:v>702</c:v>
                </c:pt>
                <c:pt idx="180">
                  <c:v>515</c:v>
                </c:pt>
                <c:pt idx="181">
                  <c:v>518</c:v>
                </c:pt>
                <c:pt idx="182">
                  <c:v>1351</c:v>
                </c:pt>
                <c:pt idx="183">
                  <c:v>793</c:v>
                </c:pt>
                <c:pt idx="184">
                  <c:v>944</c:v>
                </c:pt>
                <c:pt idx="185">
                  <c:v>1120</c:v>
                </c:pt>
                <c:pt idx="186">
                  <c:v>1044</c:v>
                </c:pt>
                <c:pt idx="187">
                  <c:v>863</c:v>
                </c:pt>
                <c:pt idx="188">
                  <c:v>875</c:v>
                </c:pt>
                <c:pt idx="189">
                  <c:v>1766</c:v>
                </c:pt>
                <c:pt idx="190">
                  <c:v>1248</c:v>
                </c:pt>
                <c:pt idx="191">
                  <c:v>1090</c:v>
                </c:pt>
                <c:pt idx="192">
                  <c:v>1341</c:v>
                </c:pt>
                <c:pt idx="193">
                  <c:v>1362</c:v>
                </c:pt>
                <c:pt idx="194">
                  <c:v>1215</c:v>
                </c:pt>
                <c:pt idx="195">
                  <c:v>1454</c:v>
                </c:pt>
                <c:pt idx="196">
                  <c:v>2176</c:v>
                </c:pt>
                <c:pt idx="197">
                  <c:v>1660</c:v>
                </c:pt>
                <c:pt idx="198">
                  <c:v>1797</c:v>
                </c:pt>
                <c:pt idx="199">
                  <c:v>1777</c:v>
                </c:pt>
                <c:pt idx="200">
                  <c:v>2124</c:v>
                </c:pt>
                <c:pt idx="201">
                  <c:v>1812</c:v>
                </c:pt>
                <c:pt idx="202">
                  <c:v>1685</c:v>
                </c:pt>
                <c:pt idx="203">
                  <c:v>2804</c:v>
                </c:pt>
                <c:pt idx="204">
                  <c:v>2363</c:v>
                </c:pt>
                <c:pt idx="205">
                  <c:v>1800</c:v>
                </c:pt>
                <c:pt idx="206">
                  <c:v>2436</c:v>
                </c:pt>
                <c:pt idx="207">
                  <c:v>2558</c:v>
                </c:pt>
                <c:pt idx="208">
                  <c:v>2062</c:v>
                </c:pt>
                <c:pt idx="209">
                  <c:v>1685</c:v>
                </c:pt>
                <c:pt idx="210">
                  <c:v>975</c:v>
                </c:pt>
                <c:pt idx="211">
                  <c:v>4042</c:v>
                </c:pt>
                <c:pt idx="212">
                  <c:v>2504</c:v>
                </c:pt>
                <c:pt idx="213">
                  <c:v>2345</c:v>
                </c:pt>
                <c:pt idx="214">
                  <c:v>2376</c:v>
                </c:pt>
                <c:pt idx="215">
                  <c:v>2215</c:v>
                </c:pt>
                <c:pt idx="216">
                  <c:v>1827</c:v>
                </c:pt>
                <c:pt idx="217">
                  <c:v>3289</c:v>
                </c:pt>
                <c:pt idx="218">
                  <c:v>2251</c:v>
                </c:pt>
                <c:pt idx="219">
                  <c:v>2672</c:v>
                </c:pt>
                <c:pt idx="220">
                  <c:v>2788</c:v>
                </c:pt>
                <c:pt idx="221">
                  <c:v>2584</c:v>
                </c:pt>
                <c:pt idx="222">
                  <c:v>2227</c:v>
                </c:pt>
                <c:pt idx="223">
                  <c:v>2145</c:v>
                </c:pt>
                <c:pt idx="224">
                  <c:v>4109</c:v>
                </c:pt>
                <c:pt idx="225">
                  <c:v>2674</c:v>
                </c:pt>
                <c:pt idx="226">
                  <c:v>2699</c:v>
                </c:pt>
                <c:pt idx="227">
                  <c:v>2956</c:v>
                </c:pt>
                <c:pt idx="228">
                  <c:v>3457</c:v>
                </c:pt>
                <c:pt idx="229">
                  <c:v>3445</c:v>
                </c:pt>
                <c:pt idx="230">
                  <c:v>3244</c:v>
                </c:pt>
                <c:pt idx="231">
                  <c:v>3273</c:v>
                </c:pt>
                <c:pt idx="232">
                  <c:v>2974</c:v>
                </c:pt>
                <c:pt idx="233">
                  <c:v>3283</c:v>
                </c:pt>
                <c:pt idx="234">
                  <c:v>3922</c:v>
                </c:pt>
                <c:pt idx="235">
                  <c:v>3669</c:v>
                </c:pt>
                <c:pt idx="236">
                  <c:v>4246</c:v>
                </c:pt>
                <c:pt idx="237">
                  <c:v>4594</c:v>
                </c:pt>
                <c:pt idx="238">
                  <c:v>4086</c:v>
                </c:pt>
                <c:pt idx="239">
                  <c:v>4302</c:v>
                </c:pt>
                <c:pt idx="240">
                  <c:v>4559</c:v>
                </c:pt>
                <c:pt idx="241">
                  <c:v>4981</c:v>
                </c:pt>
                <c:pt idx="242">
                  <c:v>4741</c:v>
                </c:pt>
                <c:pt idx="243">
                  <c:v>5267</c:v>
                </c:pt>
                <c:pt idx="244">
                  <c:v>4805</c:v>
                </c:pt>
                <c:pt idx="245">
                  <c:v>4802</c:v>
                </c:pt>
                <c:pt idx="246">
                  <c:v>4276</c:v>
                </c:pt>
                <c:pt idx="247">
                  <c:v>4641</c:v>
                </c:pt>
                <c:pt idx="248">
                  <c:v>4642</c:v>
                </c:pt>
                <c:pt idx="249">
                  <c:v>4968</c:v>
                </c:pt>
                <c:pt idx="250">
                  <c:v>5705</c:v>
                </c:pt>
                <c:pt idx="251">
                  <c:v>5418</c:v>
                </c:pt>
                <c:pt idx="252">
                  <c:v>5713</c:v>
                </c:pt>
                <c:pt idx="253">
                  <c:v>4889</c:v>
                </c:pt>
                <c:pt idx="254">
                  <c:v>5022</c:v>
                </c:pt>
                <c:pt idx="255">
                  <c:v>5631</c:v>
                </c:pt>
                <c:pt idx="256">
                  <c:v>5967</c:v>
                </c:pt>
                <c:pt idx="257">
                  <c:v>6496</c:v>
                </c:pt>
                <c:pt idx="258">
                  <c:v>6476</c:v>
                </c:pt>
                <c:pt idx="259">
                  <c:v>6103</c:v>
                </c:pt>
                <c:pt idx="260">
                  <c:v>5329</c:v>
                </c:pt>
                <c:pt idx="261">
                  <c:v>6307</c:v>
                </c:pt>
                <c:pt idx="262">
                  <c:v>6493</c:v>
                </c:pt>
                <c:pt idx="263">
                  <c:v>6300</c:v>
                </c:pt>
                <c:pt idx="264">
                  <c:v>6999</c:v>
                </c:pt>
                <c:pt idx="265">
                  <c:v>6987</c:v>
                </c:pt>
                <c:pt idx="266">
                  <c:v>6499</c:v>
                </c:pt>
                <c:pt idx="267">
                  <c:v>5981</c:v>
                </c:pt>
                <c:pt idx="268">
                  <c:v>6295</c:v>
                </c:pt>
                <c:pt idx="269">
                  <c:v>6739</c:v>
                </c:pt>
                <c:pt idx="270">
                  <c:v>6771</c:v>
                </c:pt>
                <c:pt idx="271">
                  <c:v>6710</c:v>
                </c:pt>
                <c:pt idx="272">
                  <c:v>6580</c:v>
                </c:pt>
                <c:pt idx="273">
                  <c:v>6731</c:v>
                </c:pt>
                <c:pt idx="274">
                  <c:v>6352</c:v>
                </c:pt>
                <c:pt idx="275">
                  <c:v>6416</c:v>
                </c:pt>
                <c:pt idx="276">
                  <c:v>7008</c:v>
                </c:pt>
                <c:pt idx="277">
                  <c:v>6707</c:v>
                </c:pt>
                <c:pt idx="278">
                  <c:v>6895</c:v>
                </c:pt>
                <c:pt idx="279">
                  <c:v>6693</c:v>
                </c:pt>
                <c:pt idx="280">
                  <c:v>6381</c:v>
                </c:pt>
                <c:pt idx="281">
                  <c:v>6196</c:v>
                </c:pt>
                <c:pt idx="282">
                  <c:v>6845</c:v>
                </c:pt>
                <c:pt idx="283">
                  <c:v>6796</c:v>
                </c:pt>
                <c:pt idx="284">
                  <c:v>4092</c:v>
                </c:pt>
                <c:pt idx="285">
                  <c:v>8129</c:v>
                </c:pt>
                <c:pt idx="286">
                  <c:v>5903</c:v>
                </c:pt>
                <c:pt idx="287">
                  <c:v>5790</c:v>
                </c:pt>
                <c:pt idx="288">
                  <c:v>6441</c:v>
                </c:pt>
                <c:pt idx="289">
                  <c:v>7477</c:v>
                </c:pt>
                <c:pt idx="290">
                  <c:v>8446</c:v>
                </c:pt>
                <c:pt idx="291">
                  <c:v>7512</c:v>
                </c:pt>
                <c:pt idx="292">
                  <c:v>7437</c:v>
                </c:pt>
                <c:pt idx="293">
                  <c:v>7137</c:v>
                </c:pt>
                <c:pt idx="294">
                  <c:v>7911</c:v>
                </c:pt>
                <c:pt idx="295">
                  <c:v>7447</c:v>
                </c:pt>
                <c:pt idx="296">
                  <c:v>8372</c:v>
                </c:pt>
                <c:pt idx="297">
                  <c:v>8340</c:v>
                </c:pt>
                <c:pt idx="298">
                  <c:v>8766</c:v>
                </c:pt>
                <c:pt idx="299">
                  <c:v>8665</c:v>
                </c:pt>
                <c:pt idx="300">
                  <c:v>8320</c:v>
                </c:pt>
                <c:pt idx="301">
                  <c:v>6849</c:v>
                </c:pt>
                <c:pt idx="302">
                  <c:v>6287</c:v>
                </c:pt>
                <c:pt idx="303">
                  <c:v>6860</c:v>
                </c:pt>
                <c:pt idx="304">
                  <c:v>7565</c:v>
                </c:pt>
                <c:pt idx="305">
                  <c:v>6809</c:v>
                </c:pt>
                <c:pt idx="306">
                  <c:v>7063</c:v>
                </c:pt>
                <c:pt idx="307">
                  <c:v>7080</c:v>
                </c:pt>
                <c:pt idx="308">
                  <c:v>5225</c:v>
                </c:pt>
                <c:pt idx="309">
                  <c:v>4679</c:v>
                </c:pt>
                <c:pt idx="310">
                  <c:v>5744</c:v>
                </c:pt>
                <c:pt idx="311">
                  <c:v>5955</c:v>
                </c:pt>
                <c:pt idx="312">
                  <c:v>5957</c:v>
                </c:pt>
                <c:pt idx="313">
                  <c:v>5651</c:v>
                </c:pt>
                <c:pt idx="314">
                  <c:v>5323</c:v>
                </c:pt>
                <c:pt idx="315">
                  <c:v>4630</c:v>
                </c:pt>
                <c:pt idx="316">
                  <c:v>4011</c:v>
                </c:pt>
                <c:pt idx="317">
                  <c:v>4204</c:v>
                </c:pt>
                <c:pt idx="318">
                  <c:v>4877</c:v>
                </c:pt>
                <c:pt idx="319">
                  <c:v>4690</c:v>
                </c:pt>
                <c:pt idx="320">
                  <c:v>4663</c:v>
                </c:pt>
                <c:pt idx="321">
                  <c:v>4397</c:v>
                </c:pt>
                <c:pt idx="322">
                  <c:v>3736</c:v>
                </c:pt>
                <c:pt idx="323">
                  <c:v>2828</c:v>
                </c:pt>
                <c:pt idx="324">
                  <c:v>3234</c:v>
                </c:pt>
                <c:pt idx="325">
                  <c:v>4083</c:v>
                </c:pt>
                <c:pt idx="326">
                  <c:v>4022</c:v>
                </c:pt>
                <c:pt idx="327">
                  <c:v>3729</c:v>
                </c:pt>
                <c:pt idx="328">
                  <c:v>3668</c:v>
                </c:pt>
                <c:pt idx="329">
                  <c:v>2967</c:v>
                </c:pt>
                <c:pt idx="330">
                  <c:v>2677</c:v>
                </c:pt>
                <c:pt idx="331">
                  <c:v>3185</c:v>
                </c:pt>
                <c:pt idx="332">
                  <c:v>3181</c:v>
                </c:pt>
                <c:pt idx="333">
                  <c:v>3143</c:v>
                </c:pt>
                <c:pt idx="334">
                  <c:v>3499</c:v>
                </c:pt>
                <c:pt idx="335">
                  <c:v>2862</c:v>
                </c:pt>
                <c:pt idx="336">
                  <c:v>2522</c:v>
                </c:pt>
                <c:pt idx="337">
                  <c:v>2387</c:v>
                </c:pt>
                <c:pt idx="338">
                  <c:v>2605</c:v>
                </c:pt>
                <c:pt idx="339">
                  <c:v>3314</c:v>
                </c:pt>
                <c:pt idx="340">
                  <c:v>3091</c:v>
                </c:pt>
                <c:pt idx="341">
                  <c:v>3219</c:v>
                </c:pt>
                <c:pt idx="342">
                  <c:v>2825</c:v>
                </c:pt>
                <c:pt idx="343">
                  <c:v>2878</c:v>
                </c:pt>
                <c:pt idx="344">
                  <c:v>2790</c:v>
                </c:pt>
                <c:pt idx="345">
                  <c:v>2896</c:v>
                </c:pt>
                <c:pt idx="346">
                  <c:v>3134</c:v>
                </c:pt>
                <c:pt idx="347">
                  <c:v>3219</c:v>
                </c:pt>
                <c:pt idx="348">
                  <c:v>3295</c:v>
                </c:pt>
                <c:pt idx="349">
                  <c:v>2852</c:v>
                </c:pt>
                <c:pt idx="350">
                  <c:v>2596</c:v>
                </c:pt>
                <c:pt idx="351">
                  <c:v>2457</c:v>
                </c:pt>
                <c:pt idx="352">
                  <c:v>2812</c:v>
                </c:pt>
                <c:pt idx="353">
                  <c:v>2832</c:v>
                </c:pt>
                <c:pt idx="354">
                  <c:v>3363</c:v>
                </c:pt>
                <c:pt idx="355">
                  <c:v>2876</c:v>
                </c:pt>
                <c:pt idx="356">
                  <c:v>3025</c:v>
                </c:pt>
                <c:pt idx="357">
                  <c:v>3037</c:v>
                </c:pt>
                <c:pt idx="358">
                  <c:v>2820</c:v>
                </c:pt>
                <c:pt idx="359">
                  <c:v>3223</c:v>
                </c:pt>
                <c:pt idx="360">
                  <c:v>3022</c:v>
                </c:pt>
                <c:pt idx="361">
                  <c:v>3459</c:v>
                </c:pt>
                <c:pt idx="362">
                  <c:v>3539</c:v>
                </c:pt>
                <c:pt idx="363">
                  <c:v>3445</c:v>
                </c:pt>
                <c:pt idx="364">
                  <c:v>2846</c:v>
                </c:pt>
                <c:pt idx="365">
                  <c:v>2819</c:v>
                </c:pt>
                <c:pt idx="366">
                  <c:v>3384</c:v>
                </c:pt>
                <c:pt idx="367">
                  <c:v>3599</c:v>
                </c:pt>
                <c:pt idx="368">
                  <c:v>4214</c:v>
                </c:pt>
                <c:pt idx="369">
                  <c:v>4010</c:v>
                </c:pt>
                <c:pt idx="370">
                  <c:v>3866</c:v>
                </c:pt>
                <c:pt idx="371">
                  <c:v>3775</c:v>
                </c:pt>
                <c:pt idx="372">
                  <c:v>3606</c:v>
                </c:pt>
                <c:pt idx="373">
                  <c:v>4041</c:v>
                </c:pt>
                <c:pt idx="374">
                  <c:v>5200</c:v>
                </c:pt>
                <c:pt idx="375">
                  <c:v>5095</c:v>
                </c:pt>
                <c:pt idx="376">
                  <c:v>5364</c:v>
                </c:pt>
                <c:pt idx="377">
                  <c:v>5126</c:v>
                </c:pt>
                <c:pt idx="378">
                  <c:v>4574</c:v>
                </c:pt>
                <c:pt idx="379">
                  <c:v>4878</c:v>
                </c:pt>
                <c:pt idx="380">
                  <c:v>5513</c:v>
                </c:pt>
                <c:pt idx="381">
                  <c:v>5805</c:v>
                </c:pt>
                <c:pt idx="382">
                  <c:v>6921</c:v>
                </c:pt>
                <c:pt idx="383">
                  <c:v>6822</c:v>
                </c:pt>
                <c:pt idx="384">
                  <c:v>6448</c:v>
                </c:pt>
                <c:pt idx="385">
                  <c:v>6267</c:v>
                </c:pt>
                <c:pt idx="386">
                  <c:v>6520</c:v>
                </c:pt>
                <c:pt idx="387">
                  <c:v>7146</c:v>
                </c:pt>
                <c:pt idx="388">
                  <c:v>7995</c:v>
                </c:pt>
                <c:pt idx="389">
                  <c:v>9243</c:v>
                </c:pt>
                <c:pt idx="390">
                  <c:v>8542</c:v>
                </c:pt>
                <c:pt idx="391">
                  <c:v>8656</c:v>
                </c:pt>
                <c:pt idx="392">
                  <c:v>8539</c:v>
                </c:pt>
                <c:pt idx="393">
                  <c:v>7542</c:v>
                </c:pt>
                <c:pt idx="394">
                  <c:v>8598</c:v>
                </c:pt>
                <c:pt idx="395">
                  <c:v>9570</c:v>
                </c:pt>
                <c:pt idx="396">
                  <c:v>9341</c:v>
                </c:pt>
                <c:pt idx="397">
                  <c:v>8867</c:v>
                </c:pt>
                <c:pt idx="398">
                  <c:v>8524</c:v>
                </c:pt>
                <c:pt idx="399">
                  <c:v>8311</c:v>
                </c:pt>
                <c:pt idx="400">
                  <c:v>7275</c:v>
                </c:pt>
                <c:pt idx="401">
                  <c:v>8419</c:v>
                </c:pt>
                <c:pt idx="402">
                  <c:v>8381</c:v>
                </c:pt>
                <c:pt idx="403">
                  <c:v>8738</c:v>
                </c:pt>
                <c:pt idx="404">
                  <c:v>8305</c:v>
                </c:pt>
                <c:pt idx="405">
                  <c:v>7829</c:v>
                </c:pt>
                <c:pt idx="406">
                  <c:v>7203</c:v>
                </c:pt>
                <c:pt idx="407">
                  <c:v>7069</c:v>
                </c:pt>
                <c:pt idx="408">
                  <c:v>7749</c:v>
                </c:pt>
                <c:pt idx="409">
                  <c:v>8343</c:v>
                </c:pt>
                <c:pt idx="410">
                  <c:v>8340</c:v>
                </c:pt>
                <c:pt idx="411">
                  <c:v>8450</c:v>
                </c:pt>
                <c:pt idx="412">
                  <c:v>7828</c:v>
                </c:pt>
                <c:pt idx="413">
                  <c:v>7565</c:v>
                </c:pt>
                <c:pt idx="414">
                  <c:v>6688</c:v>
                </c:pt>
                <c:pt idx="415">
                  <c:v>7390</c:v>
                </c:pt>
                <c:pt idx="416">
                  <c:v>8001</c:v>
                </c:pt>
                <c:pt idx="417">
                  <c:v>7826</c:v>
                </c:pt>
                <c:pt idx="418">
                  <c:v>7398</c:v>
                </c:pt>
                <c:pt idx="419">
                  <c:v>7297</c:v>
                </c:pt>
                <c:pt idx="420">
                  <c:v>6338</c:v>
                </c:pt>
                <c:pt idx="421">
                  <c:v>5382</c:v>
                </c:pt>
                <c:pt idx="422">
                  <c:v>6212</c:v>
                </c:pt>
                <c:pt idx="423">
                  <c:v>6619</c:v>
                </c:pt>
                <c:pt idx="424">
                  <c:v>6000</c:v>
                </c:pt>
                <c:pt idx="425">
                  <c:v>5710</c:v>
                </c:pt>
                <c:pt idx="426">
                  <c:v>5396</c:v>
                </c:pt>
                <c:pt idx="427">
                  <c:v>4588</c:v>
                </c:pt>
                <c:pt idx="428">
                  <c:v>4034</c:v>
                </c:pt>
                <c:pt idx="429">
                  <c:v>4247</c:v>
                </c:pt>
                <c:pt idx="430">
                  <c:v>5052</c:v>
                </c:pt>
                <c:pt idx="431">
                  <c:v>4682</c:v>
                </c:pt>
                <c:pt idx="432">
                  <c:v>4000</c:v>
                </c:pt>
                <c:pt idx="433">
                  <c:v>3738</c:v>
                </c:pt>
                <c:pt idx="434">
                  <c:v>3151</c:v>
                </c:pt>
                <c:pt idx="435">
                  <c:v>2502</c:v>
                </c:pt>
                <c:pt idx="436">
                  <c:v>2592</c:v>
                </c:pt>
                <c:pt idx="437">
                  <c:v>2965</c:v>
                </c:pt>
                <c:pt idx="438">
                  <c:v>3204</c:v>
                </c:pt>
                <c:pt idx="439">
                  <c:v>2718</c:v>
                </c:pt>
                <c:pt idx="440">
                  <c:v>2473</c:v>
                </c:pt>
                <c:pt idx="441">
                  <c:v>2109</c:v>
                </c:pt>
                <c:pt idx="442">
                  <c:v>1638</c:v>
                </c:pt>
                <c:pt idx="443">
                  <c:v>2062</c:v>
                </c:pt>
                <c:pt idx="444">
                  <c:v>2169</c:v>
                </c:pt>
                <c:pt idx="445">
                  <c:v>2060</c:v>
                </c:pt>
                <c:pt idx="446">
                  <c:v>1887</c:v>
                </c:pt>
                <c:pt idx="447">
                  <c:v>1521</c:v>
                </c:pt>
                <c:pt idx="448">
                  <c:v>1232</c:v>
                </c:pt>
                <c:pt idx="449">
                  <c:v>1268</c:v>
                </c:pt>
                <c:pt idx="450">
                  <c:v>1403</c:v>
                </c:pt>
                <c:pt idx="451">
                  <c:v>1479</c:v>
                </c:pt>
                <c:pt idx="452">
                  <c:v>1425</c:v>
                </c:pt>
                <c:pt idx="453">
                  <c:v>1385</c:v>
                </c:pt>
                <c:pt idx="454">
                  <c:v>1233</c:v>
                </c:pt>
                <c:pt idx="455">
                  <c:v>949</c:v>
                </c:pt>
                <c:pt idx="456">
                  <c:v>807</c:v>
                </c:pt>
                <c:pt idx="457">
                  <c:v>1048</c:v>
                </c:pt>
                <c:pt idx="458">
                  <c:v>1107</c:v>
                </c:pt>
                <c:pt idx="459">
                  <c:v>1012</c:v>
                </c:pt>
                <c:pt idx="460">
                  <c:v>959</c:v>
                </c:pt>
                <c:pt idx="461">
                  <c:v>802</c:v>
                </c:pt>
                <c:pt idx="462">
                  <c:v>560</c:v>
                </c:pt>
                <c:pt idx="463">
                  <c:v>621</c:v>
                </c:pt>
                <c:pt idx="464">
                  <c:v>725</c:v>
                </c:pt>
                <c:pt idx="465">
                  <c:v>708</c:v>
                </c:pt>
                <c:pt idx="466">
                  <c:v>668</c:v>
                </c:pt>
                <c:pt idx="467">
                  <c:v>668</c:v>
                </c:pt>
                <c:pt idx="468">
                  <c:v>505</c:v>
                </c:pt>
                <c:pt idx="469">
                  <c:v>660</c:v>
                </c:pt>
                <c:pt idx="470">
                  <c:v>602</c:v>
                </c:pt>
                <c:pt idx="471">
                  <c:v>548</c:v>
                </c:pt>
                <c:pt idx="472">
                  <c:v>604</c:v>
                </c:pt>
                <c:pt idx="473">
                  <c:v>428</c:v>
                </c:pt>
                <c:pt idx="474">
                  <c:v>416</c:v>
                </c:pt>
                <c:pt idx="475">
                  <c:v>524</c:v>
                </c:pt>
                <c:pt idx="476">
                  <c:v>379</c:v>
                </c:pt>
                <c:pt idx="477">
                  <c:v>438</c:v>
                </c:pt>
                <c:pt idx="478">
                  <c:v>554</c:v>
                </c:pt>
                <c:pt idx="479">
                  <c:v>567</c:v>
                </c:pt>
                <c:pt idx="480">
                  <c:v>770</c:v>
                </c:pt>
                <c:pt idx="481">
                  <c:v>391</c:v>
                </c:pt>
                <c:pt idx="482">
                  <c:v>475</c:v>
                </c:pt>
                <c:pt idx="483">
                  <c:v>272</c:v>
                </c:pt>
                <c:pt idx="484">
                  <c:v>336</c:v>
                </c:pt>
                <c:pt idx="485">
                  <c:v>381</c:v>
                </c:pt>
                <c:pt idx="486">
                  <c:v>425</c:v>
                </c:pt>
                <c:pt idx="487">
                  <c:v>397</c:v>
                </c:pt>
                <c:pt idx="488">
                  <c:v>380</c:v>
                </c:pt>
                <c:pt idx="489">
                  <c:v>498</c:v>
                </c:pt>
                <c:pt idx="490">
                  <c:v>265</c:v>
                </c:pt>
                <c:pt idx="491">
                  <c:v>339</c:v>
                </c:pt>
                <c:pt idx="492">
                  <c:v>400</c:v>
                </c:pt>
                <c:pt idx="493">
                  <c:v>570</c:v>
                </c:pt>
                <c:pt idx="494">
                  <c:v>618</c:v>
                </c:pt>
                <c:pt idx="495">
                  <c:v>517</c:v>
                </c:pt>
                <c:pt idx="496">
                  <c:v>675</c:v>
                </c:pt>
                <c:pt idx="497">
                  <c:v>436</c:v>
                </c:pt>
                <c:pt idx="498">
                  <c:v>578</c:v>
                </c:pt>
                <c:pt idx="499">
                  <c:v>765</c:v>
                </c:pt>
                <c:pt idx="500">
                  <c:v>894</c:v>
                </c:pt>
                <c:pt idx="501">
                  <c:v>907</c:v>
                </c:pt>
                <c:pt idx="502">
                  <c:v>769</c:v>
                </c:pt>
                <c:pt idx="503">
                  <c:v>1086</c:v>
                </c:pt>
                <c:pt idx="504">
                  <c:v>701</c:v>
                </c:pt>
                <c:pt idx="505">
                  <c:v>737</c:v>
                </c:pt>
                <c:pt idx="506">
                  <c:v>958</c:v>
                </c:pt>
                <c:pt idx="507">
                  <c:v>1443</c:v>
                </c:pt>
                <c:pt idx="508">
                  <c:v>1524</c:v>
                </c:pt>
                <c:pt idx="509">
                  <c:v>1367</c:v>
                </c:pt>
                <c:pt idx="510">
                  <c:v>1814</c:v>
                </c:pt>
                <c:pt idx="511">
                  <c:v>1205</c:v>
                </c:pt>
                <c:pt idx="512">
                  <c:v>1342</c:v>
                </c:pt>
                <c:pt idx="513">
                  <c:v>1869</c:v>
                </c:pt>
                <c:pt idx="514">
                  <c:v>2133</c:v>
                </c:pt>
                <c:pt idx="515">
                  <c:v>2420</c:v>
                </c:pt>
                <c:pt idx="516">
                  <c:v>2259</c:v>
                </c:pt>
                <c:pt idx="517">
                  <c:v>1889</c:v>
                </c:pt>
                <c:pt idx="518">
                  <c:v>1973</c:v>
                </c:pt>
                <c:pt idx="519">
                  <c:v>1782</c:v>
                </c:pt>
                <c:pt idx="520">
                  <c:v>2420</c:v>
                </c:pt>
                <c:pt idx="521">
                  <c:v>2728</c:v>
                </c:pt>
                <c:pt idx="522">
                  <c:v>2964</c:v>
                </c:pt>
                <c:pt idx="523">
                  <c:v>2878</c:v>
                </c:pt>
                <c:pt idx="524">
                  <c:v>2849</c:v>
                </c:pt>
                <c:pt idx="525">
                  <c:v>2051</c:v>
                </c:pt>
                <c:pt idx="526">
                  <c:v>2332</c:v>
                </c:pt>
                <c:pt idx="527">
                  <c:v>3331</c:v>
                </c:pt>
                <c:pt idx="528">
                  <c:v>3357</c:v>
                </c:pt>
                <c:pt idx="529">
                  <c:v>3772</c:v>
                </c:pt>
                <c:pt idx="530">
                  <c:v>3918</c:v>
                </c:pt>
                <c:pt idx="531">
                  <c:v>3167</c:v>
                </c:pt>
                <c:pt idx="532">
                  <c:v>2735</c:v>
                </c:pt>
                <c:pt idx="533">
                  <c:v>2894</c:v>
                </c:pt>
              </c:numCache>
            </c:numRef>
          </c:val>
          <c:extLst>
            <c:ext xmlns:c16="http://schemas.microsoft.com/office/drawing/2014/chart" uri="{C3380CC4-5D6E-409C-BE32-E72D297353CC}">
              <c16:uniqueId val="{00000000-C0D6-4D94-A19C-3644CBFBE985}"/>
            </c:ext>
          </c:extLst>
        </c:ser>
        <c:dLbls>
          <c:showLegendKey val="0"/>
          <c:showVal val="0"/>
          <c:showCatName val="0"/>
          <c:showSerName val="0"/>
          <c:showPercent val="0"/>
          <c:showBubbleSize val="0"/>
        </c:dLbls>
        <c:gapWidth val="0"/>
        <c:overlap val="-27"/>
        <c:axId val="1330929016"/>
        <c:axId val="1330934264"/>
      </c:barChart>
      <c:catAx>
        <c:axId val="1330929016"/>
        <c:scaling>
          <c:orientation val="minMax"/>
        </c:scaling>
        <c:delete val="1"/>
        <c:axPos val="b"/>
        <c:numFmt formatCode="General" sourceLinked="1"/>
        <c:majorTickMark val="out"/>
        <c:minorTickMark val="none"/>
        <c:tickLblPos val="nextTo"/>
        <c:crossAx val="1330934264"/>
        <c:crosses val="autoZero"/>
        <c:auto val="1"/>
        <c:lblAlgn val="ctr"/>
        <c:lblOffset val="100"/>
        <c:noMultiLvlLbl val="0"/>
      </c:catAx>
      <c:valAx>
        <c:axId val="1330934264"/>
        <c:scaling>
          <c:orientation val="minMax"/>
          <c:max val="250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3092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Heart Transplants by Month (NOW records)</c:v>
                </c:pt>
              </c:strCache>
            </c:strRef>
          </c:tx>
          <c:spPr>
            <a:ln w="28575" cap="rnd">
              <a:solidFill>
                <a:srgbClr val="ED1C24"/>
              </a:solidFill>
              <a:round/>
            </a:ln>
            <a:effectLst/>
          </c:spPr>
          <c:marker>
            <c:symbol val="circle"/>
            <c:size val="5"/>
            <c:spPr>
              <a:solidFill>
                <a:srgbClr val="ED1C24"/>
              </a:solidFill>
              <a:ln w="9525">
                <a:solidFill>
                  <a:srgbClr val="ED1C24"/>
                </a:solidFill>
              </a:ln>
              <a:effectLst/>
            </c:spPr>
          </c:marker>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Sheet1!$B$2:$B$19</c:f>
              <c:numCache>
                <c:formatCode>General</c:formatCode>
                <c:ptCount val="18"/>
                <c:pt idx="0">
                  <c:v>14</c:v>
                </c:pt>
                <c:pt idx="1">
                  <c:v>13</c:v>
                </c:pt>
                <c:pt idx="2">
                  <c:v>15</c:v>
                </c:pt>
                <c:pt idx="3">
                  <c:v>11</c:v>
                </c:pt>
                <c:pt idx="4">
                  <c:v>17</c:v>
                </c:pt>
                <c:pt idx="5">
                  <c:v>16</c:v>
                </c:pt>
                <c:pt idx="6">
                  <c:v>14</c:v>
                </c:pt>
                <c:pt idx="7">
                  <c:v>16</c:v>
                </c:pt>
                <c:pt idx="8">
                  <c:v>21</c:v>
                </c:pt>
                <c:pt idx="9">
                  <c:v>18</c:v>
                </c:pt>
                <c:pt idx="10">
                  <c:v>7</c:v>
                </c:pt>
                <c:pt idx="11">
                  <c:v>16</c:v>
                </c:pt>
                <c:pt idx="12">
                  <c:v>9</c:v>
                </c:pt>
                <c:pt idx="13">
                  <c:v>14</c:v>
                </c:pt>
                <c:pt idx="14">
                  <c:v>15</c:v>
                </c:pt>
                <c:pt idx="15">
                  <c:v>13</c:v>
                </c:pt>
                <c:pt idx="16">
                  <c:v>13</c:v>
                </c:pt>
                <c:pt idx="17">
                  <c:v>12</c:v>
                </c:pt>
              </c:numCache>
            </c:numRef>
          </c:val>
          <c:smooth val="0"/>
          <c:extLst>
            <c:ext xmlns:c16="http://schemas.microsoft.com/office/drawing/2014/chart" uri="{C3380CC4-5D6E-409C-BE32-E72D297353CC}">
              <c16:uniqueId val="{00000000-6FC1-490D-809A-7EE0C5F878C8}"/>
            </c:ext>
          </c:extLst>
        </c:ser>
        <c:dLbls>
          <c:showLegendKey val="0"/>
          <c:showVal val="0"/>
          <c:showCatName val="0"/>
          <c:showSerName val="0"/>
          <c:showPercent val="0"/>
          <c:showBubbleSize val="0"/>
        </c:dLbls>
        <c:marker val="1"/>
        <c:smooth val="0"/>
        <c:axId val="419911400"/>
        <c:axId val="419905824"/>
      </c:lineChart>
      <c:catAx>
        <c:axId val="4199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05824"/>
        <c:crosses val="autoZero"/>
        <c:auto val="1"/>
        <c:lblAlgn val="ctr"/>
        <c:lblOffset val="100"/>
        <c:noMultiLvlLbl val="0"/>
      </c:catAx>
      <c:valAx>
        <c:axId val="419905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11400"/>
        <c:crosses val="autoZero"/>
        <c:crossBetween val="between"/>
      </c:valAx>
      <c:spPr>
        <a:noFill/>
        <a:ln>
          <a:noFill/>
        </a:ln>
        <a:effectLst/>
      </c:spPr>
    </c:plotArea>
    <c:legend>
      <c:legendPos val="b"/>
      <c:layout>
        <c:manualLayout>
          <c:xMode val="edge"/>
          <c:yMode val="edge"/>
          <c:x val="0.1300109569052022"/>
          <c:y val="0.930141878269926"/>
          <c:w val="0.55760540210498133"/>
          <c:h val="5.97689296975963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Status 1</c:v>
                </c:pt>
              </c:strCache>
            </c:strRef>
          </c:tx>
          <c:spPr>
            <a:solidFill>
              <a:srgbClr val="54C3BB"/>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Sheet1!$B$2:$B$19</c:f>
              <c:numCache>
                <c:formatCode>General</c:formatCode>
                <c:ptCount val="18"/>
                <c:pt idx="0">
                  <c:v>4</c:v>
                </c:pt>
                <c:pt idx="1">
                  <c:v>2</c:v>
                </c:pt>
                <c:pt idx="2">
                  <c:v>1</c:v>
                </c:pt>
                <c:pt idx="3">
                  <c:v>4</c:v>
                </c:pt>
                <c:pt idx="4">
                  <c:v>6</c:v>
                </c:pt>
                <c:pt idx="5">
                  <c:v>5</c:v>
                </c:pt>
                <c:pt idx="6">
                  <c:v>2</c:v>
                </c:pt>
                <c:pt idx="7">
                  <c:v>3</c:v>
                </c:pt>
                <c:pt idx="8">
                  <c:v>2</c:v>
                </c:pt>
                <c:pt idx="9">
                  <c:v>3</c:v>
                </c:pt>
                <c:pt idx="10">
                  <c:v>2</c:v>
                </c:pt>
                <c:pt idx="11">
                  <c:v>6</c:v>
                </c:pt>
                <c:pt idx="12">
                  <c:v>2</c:v>
                </c:pt>
                <c:pt idx="13">
                  <c:v>3</c:v>
                </c:pt>
                <c:pt idx="14">
                  <c:v>3</c:v>
                </c:pt>
                <c:pt idx="15">
                  <c:v>6</c:v>
                </c:pt>
                <c:pt idx="16">
                  <c:v>3</c:v>
                </c:pt>
                <c:pt idx="17">
                  <c:v>4</c:v>
                </c:pt>
              </c:numCache>
            </c:numRef>
          </c:val>
          <c:extLst>
            <c:ext xmlns:c16="http://schemas.microsoft.com/office/drawing/2014/chart" uri="{C3380CC4-5D6E-409C-BE32-E72D297353CC}">
              <c16:uniqueId val="{00000000-6FC1-490D-809A-7EE0C5F878C8}"/>
            </c:ext>
          </c:extLst>
        </c:ser>
        <c:ser>
          <c:idx val="1"/>
          <c:order val="1"/>
          <c:tx>
            <c:strRef>
              <c:f>Sheet1!$C$1</c:f>
              <c:strCache>
                <c:ptCount val="1"/>
                <c:pt idx="0">
                  <c:v>Status 2</c:v>
                </c:pt>
              </c:strCache>
            </c:strRef>
          </c:tx>
          <c:spPr>
            <a:solidFill>
              <a:srgbClr val="88528B"/>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Sheet1!$C$2:$C$19</c:f>
              <c:numCache>
                <c:formatCode>General</c:formatCode>
                <c:ptCount val="18"/>
                <c:pt idx="0">
                  <c:v>1</c:v>
                </c:pt>
                <c:pt idx="2">
                  <c:v>1</c:v>
                </c:pt>
                <c:pt idx="4">
                  <c:v>3</c:v>
                </c:pt>
                <c:pt idx="5">
                  <c:v>1</c:v>
                </c:pt>
                <c:pt idx="6">
                  <c:v>1</c:v>
                </c:pt>
                <c:pt idx="7">
                  <c:v>2</c:v>
                </c:pt>
                <c:pt idx="8">
                  <c:v>1</c:v>
                </c:pt>
                <c:pt idx="10">
                  <c:v>1</c:v>
                </c:pt>
                <c:pt idx="12">
                  <c:v>1</c:v>
                </c:pt>
                <c:pt idx="13">
                  <c:v>1</c:v>
                </c:pt>
              </c:numCache>
            </c:numRef>
          </c:val>
          <c:extLst>
            <c:ext xmlns:c16="http://schemas.microsoft.com/office/drawing/2014/chart" uri="{C3380CC4-5D6E-409C-BE32-E72D297353CC}">
              <c16:uniqueId val="{00000001-9A9A-4D9C-88A4-0C3085A0F98D}"/>
            </c:ext>
          </c:extLst>
        </c:ser>
        <c:ser>
          <c:idx val="2"/>
          <c:order val="2"/>
          <c:tx>
            <c:strRef>
              <c:f>Sheet1!$D$1</c:f>
              <c:strCache>
                <c:ptCount val="1"/>
                <c:pt idx="0">
                  <c:v>Status 3</c:v>
                </c:pt>
              </c:strCache>
            </c:strRef>
          </c:tx>
          <c:spPr>
            <a:solidFill>
              <a:srgbClr val="ED1C24"/>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Sheet1!$D$2:$D$19</c:f>
              <c:numCache>
                <c:formatCode>General</c:formatCode>
                <c:ptCount val="18"/>
                <c:pt idx="0">
                  <c:v>2</c:v>
                </c:pt>
                <c:pt idx="1">
                  <c:v>5</c:v>
                </c:pt>
                <c:pt idx="2">
                  <c:v>9</c:v>
                </c:pt>
                <c:pt idx="3">
                  <c:v>5</c:v>
                </c:pt>
                <c:pt idx="4">
                  <c:v>5</c:v>
                </c:pt>
                <c:pt idx="5">
                  <c:v>8</c:v>
                </c:pt>
                <c:pt idx="6">
                  <c:v>6</c:v>
                </c:pt>
                <c:pt idx="7">
                  <c:v>6</c:v>
                </c:pt>
                <c:pt idx="8">
                  <c:v>10</c:v>
                </c:pt>
                <c:pt idx="9">
                  <c:v>10</c:v>
                </c:pt>
                <c:pt idx="10">
                  <c:v>3</c:v>
                </c:pt>
                <c:pt idx="11">
                  <c:v>8</c:v>
                </c:pt>
                <c:pt idx="12">
                  <c:v>2</c:v>
                </c:pt>
                <c:pt idx="13">
                  <c:v>3</c:v>
                </c:pt>
                <c:pt idx="14">
                  <c:v>8</c:v>
                </c:pt>
                <c:pt idx="15">
                  <c:v>3</c:v>
                </c:pt>
                <c:pt idx="16">
                  <c:v>9</c:v>
                </c:pt>
                <c:pt idx="17">
                  <c:v>5</c:v>
                </c:pt>
              </c:numCache>
            </c:numRef>
          </c:val>
          <c:extLst>
            <c:ext xmlns:c16="http://schemas.microsoft.com/office/drawing/2014/chart" uri="{C3380CC4-5D6E-409C-BE32-E72D297353CC}">
              <c16:uniqueId val="{00000002-9A9A-4D9C-88A4-0C3085A0F98D}"/>
            </c:ext>
          </c:extLst>
        </c:ser>
        <c:ser>
          <c:idx val="3"/>
          <c:order val="3"/>
          <c:tx>
            <c:strRef>
              <c:f>Sheet1!$E$1</c:f>
              <c:strCache>
                <c:ptCount val="1"/>
                <c:pt idx="0">
                  <c:v>Status 3.5</c:v>
                </c:pt>
              </c:strCache>
            </c:strRef>
          </c:tx>
          <c:spPr>
            <a:solidFill>
              <a:srgbClr val="39213B"/>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Sheet1!$E$2:$E$19</c:f>
              <c:numCache>
                <c:formatCode>General</c:formatCode>
                <c:ptCount val="18"/>
                <c:pt idx="0">
                  <c:v>1</c:v>
                </c:pt>
                <c:pt idx="1">
                  <c:v>2</c:v>
                </c:pt>
                <c:pt idx="2">
                  <c:v>3</c:v>
                </c:pt>
                <c:pt idx="3">
                  <c:v>1</c:v>
                </c:pt>
                <c:pt idx="4">
                  <c:v>2</c:v>
                </c:pt>
                <c:pt idx="6">
                  <c:v>1</c:v>
                </c:pt>
                <c:pt idx="8">
                  <c:v>4</c:v>
                </c:pt>
                <c:pt idx="9">
                  <c:v>1</c:v>
                </c:pt>
                <c:pt idx="13">
                  <c:v>3</c:v>
                </c:pt>
                <c:pt idx="14">
                  <c:v>1</c:v>
                </c:pt>
                <c:pt idx="15">
                  <c:v>3</c:v>
                </c:pt>
                <c:pt idx="17">
                  <c:v>1</c:v>
                </c:pt>
              </c:numCache>
            </c:numRef>
          </c:val>
          <c:extLst>
            <c:ext xmlns:c16="http://schemas.microsoft.com/office/drawing/2014/chart" uri="{C3380CC4-5D6E-409C-BE32-E72D297353CC}">
              <c16:uniqueId val="{00000003-9A9A-4D9C-88A4-0C3085A0F98D}"/>
            </c:ext>
          </c:extLst>
        </c:ser>
        <c:ser>
          <c:idx val="4"/>
          <c:order val="4"/>
          <c:tx>
            <c:strRef>
              <c:f>Sheet1!$F$1</c:f>
              <c:strCache>
                <c:ptCount val="1"/>
                <c:pt idx="0">
                  <c:v>Status 4S</c:v>
                </c:pt>
              </c:strCache>
            </c:strRef>
          </c:tx>
          <c:spPr>
            <a:solidFill>
              <a:srgbClr val="419B96"/>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Sheet1!$F$2:$F$19</c:f>
              <c:numCache>
                <c:formatCode>General</c:formatCode>
                <c:ptCount val="18"/>
                <c:pt idx="0">
                  <c:v>3</c:v>
                </c:pt>
                <c:pt idx="2">
                  <c:v>1</c:v>
                </c:pt>
                <c:pt idx="3">
                  <c:v>1</c:v>
                </c:pt>
                <c:pt idx="5">
                  <c:v>1</c:v>
                </c:pt>
                <c:pt idx="6">
                  <c:v>2</c:v>
                </c:pt>
                <c:pt idx="7">
                  <c:v>3</c:v>
                </c:pt>
                <c:pt idx="8">
                  <c:v>2</c:v>
                </c:pt>
                <c:pt idx="9">
                  <c:v>1</c:v>
                </c:pt>
                <c:pt idx="13">
                  <c:v>1</c:v>
                </c:pt>
                <c:pt idx="16">
                  <c:v>1</c:v>
                </c:pt>
              </c:numCache>
            </c:numRef>
          </c:val>
          <c:extLst>
            <c:ext xmlns:c16="http://schemas.microsoft.com/office/drawing/2014/chart" uri="{C3380CC4-5D6E-409C-BE32-E72D297353CC}">
              <c16:uniqueId val="{00000004-9A9A-4D9C-88A4-0C3085A0F98D}"/>
            </c:ext>
          </c:extLst>
        </c:ser>
        <c:ser>
          <c:idx val="5"/>
          <c:order val="5"/>
          <c:tx>
            <c:strRef>
              <c:f>Sheet1!$G$1</c:f>
              <c:strCache>
                <c:ptCount val="1"/>
                <c:pt idx="0">
                  <c:v>Status 4</c:v>
                </c:pt>
              </c:strCache>
            </c:strRef>
          </c:tx>
          <c:spPr>
            <a:solidFill>
              <a:srgbClr val="6B090B"/>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Sheet1!$G$2:$G$19</c:f>
              <c:numCache>
                <c:formatCode>General</c:formatCode>
                <c:ptCount val="18"/>
                <c:pt idx="0">
                  <c:v>3</c:v>
                </c:pt>
                <c:pt idx="1">
                  <c:v>4</c:v>
                </c:pt>
                <c:pt idx="4">
                  <c:v>1</c:v>
                </c:pt>
                <c:pt idx="5">
                  <c:v>1</c:v>
                </c:pt>
                <c:pt idx="6">
                  <c:v>2</c:v>
                </c:pt>
                <c:pt idx="7">
                  <c:v>2</c:v>
                </c:pt>
                <c:pt idx="8">
                  <c:v>2</c:v>
                </c:pt>
                <c:pt idx="9">
                  <c:v>3</c:v>
                </c:pt>
                <c:pt idx="10">
                  <c:v>1</c:v>
                </c:pt>
                <c:pt idx="11">
                  <c:v>2</c:v>
                </c:pt>
                <c:pt idx="12">
                  <c:v>4</c:v>
                </c:pt>
                <c:pt idx="13">
                  <c:v>3</c:v>
                </c:pt>
                <c:pt idx="14">
                  <c:v>3</c:v>
                </c:pt>
                <c:pt idx="15">
                  <c:v>1</c:v>
                </c:pt>
                <c:pt idx="17">
                  <c:v>2</c:v>
                </c:pt>
              </c:numCache>
            </c:numRef>
          </c:val>
          <c:extLst>
            <c:ext xmlns:c16="http://schemas.microsoft.com/office/drawing/2014/chart" uri="{C3380CC4-5D6E-409C-BE32-E72D297353CC}">
              <c16:uniqueId val="{00000005-9A9A-4D9C-88A4-0C3085A0F98D}"/>
            </c:ext>
          </c:extLst>
        </c:ser>
        <c:dLbls>
          <c:showLegendKey val="0"/>
          <c:showVal val="0"/>
          <c:showCatName val="0"/>
          <c:showSerName val="0"/>
          <c:showPercent val="0"/>
          <c:showBubbleSize val="0"/>
        </c:dLbls>
        <c:gapWidth val="75"/>
        <c:overlap val="100"/>
        <c:axId val="419911400"/>
        <c:axId val="419905824"/>
      </c:barChart>
      <c:catAx>
        <c:axId val="4199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05824"/>
        <c:crosses val="autoZero"/>
        <c:auto val="1"/>
        <c:lblAlgn val="ctr"/>
        <c:lblOffset val="100"/>
        <c:noMultiLvlLbl val="0"/>
      </c:catAx>
      <c:valAx>
        <c:axId val="419905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11400"/>
        <c:crosses val="autoZero"/>
        <c:crossBetween val="between"/>
      </c:valAx>
      <c:spPr>
        <a:noFill/>
        <a:ln>
          <a:noFill/>
        </a:ln>
        <a:effectLst/>
      </c:spPr>
    </c:plotArea>
    <c:legend>
      <c:legendPos val="b"/>
      <c:layout>
        <c:manualLayout>
          <c:xMode val="edge"/>
          <c:yMode val="edge"/>
          <c:x val="0.1300109569052022"/>
          <c:y val="0.930141878269926"/>
          <c:w val="0.55760540210498133"/>
          <c:h val="5.97689296975963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Heart</c:v>
                </c:pt>
              </c:strCache>
            </c:strRef>
          </c:tx>
          <c:explosion val="3"/>
          <c:dPt>
            <c:idx val="0"/>
            <c:bubble3D val="0"/>
            <c:explosion val="12"/>
            <c:spPr>
              <a:solidFill>
                <a:schemeClr val="bg1"/>
              </a:solidFill>
              <a:ln w="19050">
                <a:solidFill>
                  <a:schemeClr val="tx1"/>
                </a:solidFill>
              </a:ln>
              <a:effectLst/>
            </c:spPr>
            <c:extLst>
              <c:ext xmlns:c16="http://schemas.microsoft.com/office/drawing/2014/chart" uri="{C3380CC4-5D6E-409C-BE32-E72D297353CC}">
                <c16:uniqueId val="{00000001-4A59-4811-B4C5-492A3B8B96A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6-4A59-4811-B4C5-492A3B8B96AD}"/>
              </c:ext>
            </c:extLst>
          </c:dPt>
          <c:dPt>
            <c:idx val="2"/>
            <c:bubble3D val="0"/>
            <c:spPr>
              <a:solidFill>
                <a:srgbClr val="ED1C24"/>
              </a:solidFill>
              <a:ln w="19050">
                <a:solidFill>
                  <a:schemeClr val="lt1"/>
                </a:solidFill>
              </a:ln>
              <a:effectLst/>
            </c:spPr>
            <c:extLst>
              <c:ext xmlns:c16="http://schemas.microsoft.com/office/drawing/2014/chart" uri="{C3380CC4-5D6E-409C-BE32-E72D297353CC}">
                <c16:uniqueId val="{00000005-4A59-4811-B4C5-492A3B8B96AD}"/>
              </c:ext>
            </c:extLst>
          </c:dPt>
          <c:dPt>
            <c:idx val="3"/>
            <c:bubble3D val="0"/>
            <c:spPr>
              <a:solidFill>
                <a:srgbClr val="54C3BB"/>
              </a:solidFill>
              <a:ln w="19050">
                <a:solidFill>
                  <a:schemeClr val="lt1"/>
                </a:solidFill>
              </a:ln>
              <a:effectLst/>
            </c:spPr>
            <c:extLst>
              <c:ext xmlns:c16="http://schemas.microsoft.com/office/drawing/2014/chart" uri="{C3380CC4-5D6E-409C-BE32-E72D297353CC}">
                <c16:uniqueId val="{00000004-4A59-4811-B4C5-492A3B8B96AD}"/>
              </c:ext>
            </c:extLst>
          </c:dPt>
          <c:dPt>
            <c:idx val="4"/>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4A59-4811-B4C5-492A3B8B96AD}"/>
              </c:ext>
            </c:extLst>
          </c:dPt>
          <c:dPt>
            <c:idx val="5"/>
            <c:bubble3D val="0"/>
            <c:spPr>
              <a:solidFill>
                <a:srgbClr val="419B96"/>
              </a:solidFill>
              <a:ln w="19050">
                <a:solidFill>
                  <a:schemeClr val="lt1"/>
                </a:solidFill>
              </a:ln>
              <a:effectLst/>
            </c:spPr>
            <c:extLst>
              <c:ext xmlns:c16="http://schemas.microsoft.com/office/drawing/2014/chart" uri="{C3380CC4-5D6E-409C-BE32-E72D297353CC}">
                <c16:uniqueId val="{00000002-4A59-4811-B4C5-492A3B8B96AD}"/>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4A59-4811-B4C5-492A3B8B96AD}"/>
                </c:ext>
              </c:extLst>
            </c:dLbl>
            <c:dLbl>
              <c:idx val="1"/>
              <c:delete val="1"/>
              <c:extLst>
                <c:ext xmlns:c15="http://schemas.microsoft.com/office/drawing/2012/chart" uri="{CE6537A1-D6FC-4f65-9D91-7224C49458BB}"/>
                <c:ext xmlns:c16="http://schemas.microsoft.com/office/drawing/2014/chart" uri="{C3380CC4-5D6E-409C-BE32-E72D297353CC}">
                  <c16:uniqueId val="{00000006-4A59-4811-B4C5-492A3B8B96AD}"/>
                </c:ext>
              </c:extLst>
            </c:dLbl>
            <c:dLbl>
              <c:idx val="2"/>
              <c:delete val="1"/>
              <c:extLst>
                <c:ext xmlns:c15="http://schemas.microsoft.com/office/drawing/2012/chart" uri="{CE6537A1-D6FC-4f65-9D91-7224C49458BB}"/>
                <c:ext xmlns:c16="http://schemas.microsoft.com/office/drawing/2014/chart" uri="{C3380CC4-5D6E-409C-BE32-E72D297353CC}">
                  <c16:uniqueId val="{00000005-4A59-4811-B4C5-492A3B8B96AD}"/>
                </c:ext>
              </c:extLst>
            </c:dLbl>
            <c:dLbl>
              <c:idx val="3"/>
              <c:delete val="1"/>
              <c:extLst>
                <c:ext xmlns:c15="http://schemas.microsoft.com/office/drawing/2012/chart" uri="{CE6537A1-D6FC-4f65-9D91-7224C49458BB}"/>
                <c:ext xmlns:c16="http://schemas.microsoft.com/office/drawing/2014/chart" uri="{C3380CC4-5D6E-409C-BE32-E72D297353CC}">
                  <c16:uniqueId val="{00000004-4A59-4811-B4C5-492A3B8B96AD}"/>
                </c:ext>
              </c:extLst>
            </c:dLbl>
            <c:dLbl>
              <c:idx val="4"/>
              <c:delete val="1"/>
              <c:extLst>
                <c:ext xmlns:c15="http://schemas.microsoft.com/office/drawing/2012/chart" uri="{CE6537A1-D6FC-4f65-9D91-7224C49458BB}"/>
                <c:ext xmlns:c16="http://schemas.microsoft.com/office/drawing/2014/chart" uri="{C3380CC4-5D6E-409C-BE32-E72D297353CC}">
                  <c16:uniqueId val="{00000003-4A59-4811-B4C5-492A3B8B96AD}"/>
                </c:ext>
              </c:extLst>
            </c:dLbl>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A59-4811-B4C5-492A3B8B96A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cPRA unavailable</c:v>
                </c:pt>
                <c:pt idx="1">
                  <c:v>cPRA 95%+</c:v>
                </c:pt>
                <c:pt idx="2">
                  <c:v>cPRA 80-94%</c:v>
                </c:pt>
                <c:pt idx="3">
                  <c:v>cPRA 1-79%</c:v>
                </c:pt>
                <c:pt idx="4">
                  <c:v>cPRA 0%</c:v>
                </c:pt>
              </c:strCache>
            </c:strRef>
          </c:cat>
          <c:val>
            <c:numRef>
              <c:f>Sheet1!$B$2:$B$6</c:f>
              <c:numCache>
                <c:formatCode>General</c:formatCode>
                <c:ptCount val="5"/>
                <c:pt idx="0">
                  <c:v>73</c:v>
                </c:pt>
                <c:pt idx="1">
                  <c:v>10</c:v>
                </c:pt>
                <c:pt idx="2">
                  <c:v>3</c:v>
                </c:pt>
                <c:pt idx="3">
                  <c:v>16</c:v>
                </c:pt>
                <c:pt idx="4">
                  <c:v>9</c:v>
                </c:pt>
              </c:numCache>
            </c:numRef>
          </c:val>
          <c:extLst>
            <c:ext xmlns:c16="http://schemas.microsoft.com/office/drawing/2014/chart" uri="{C3380CC4-5D6E-409C-BE32-E72D297353CC}">
              <c16:uniqueId val="{00000000-4A59-4811-B4C5-492A3B8B96AD}"/>
            </c:ext>
          </c:extLst>
        </c:ser>
        <c:dLbls>
          <c:showLegendKey val="0"/>
          <c:showVal val="0"/>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2284330712782E-2"/>
          <c:y val="3.2347225351333241E-2"/>
          <c:w val="0.90611846542402996"/>
          <c:h val="0.86990370528928684"/>
        </c:manualLayout>
      </c:layout>
      <c:barChart>
        <c:barDir val="col"/>
        <c:grouping val="clustered"/>
        <c:varyColors val="0"/>
        <c:ser>
          <c:idx val="0"/>
          <c:order val="0"/>
          <c:tx>
            <c:strRef>
              <c:f>Sheetx!$R$4</c:f>
              <c:strCache>
                <c:ptCount val="1"/>
                <c:pt idx="0">
                  <c:v>New cases confirmed (daily)</c:v>
                </c:pt>
              </c:strCache>
            </c:strRef>
          </c:tx>
          <c:spPr>
            <a:solidFill>
              <a:schemeClr val="tx1">
                <a:alpha val="30000"/>
              </a:schemeClr>
            </a:solidFill>
            <a:ln>
              <a:noFill/>
            </a:ln>
            <a:effectLst/>
          </c:spPr>
          <c:invertIfNegative val="0"/>
          <c:cat>
            <c:strRef>
              <c:f>Sheetx!$Q$80:$Q$613</c:f>
              <c:strCache>
                <c:ptCount val="504"/>
                <c:pt idx="16">
                  <c:v>A</c:v>
                </c:pt>
                <c:pt idx="46">
                  <c:v>M</c:v>
                </c:pt>
                <c:pt idx="77">
                  <c:v>J</c:v>
                </c:pt>
                <c:pt idx="107">
                  <c:v>J</c:v>
                </c:pt>
                <c:pt idx="138">
                  <c:v>A</c:v>
                </c:pt>
                <c:pt idx="169">
                  <c:v>S</c:v>
                </c:pt>
                <c:pt idx="199">
                  <c:v>O</c:v>
                </c:pt>
                <c:pt idx="230">
                  <c:v>N</c:v>
                </c:pt>
                <c:pt idx="260">
                  <c:v>D</c:v>
                </c:pt>
                <c:pt idx="291">
                  <c:v>J</c:v>
                </c:pt>
                <c:pt idx="322">
                  <c:v>F</c:v>
                </c:pt>
                <c:pt idx="350">
                  <c:v>M</c:v>
                </c:pt>
                <c:pt idx="381">
                  <c:v>A</c:v>
                </c:pt>
                <c:pt idx="411">
                  <c:v>M</c:v>
                </c:pt>
                <c:pt idx="442">
                  <c:v>J</c:v>
                </c:pt>
                <c:pt idx="472">
                  <c:v>J</c:v>
                </c:pt>
                <c:pt idx="503">
                  <c:v>A</c:v>
                </c:pt>
              </c:strCache>
            </c:strRef>
          </c:cat>
          <c:val>
            <c:numRef>
              <c:f>Sheetx!$R$80:$R$613</c:f>
              <c:numCache>
                <c:formatCode>General</c:formatCode>
                <c:ptCount val="534"/>
                <c:pt idx="0">
                  <c:v>75</c:v>
                </c:pt>
                <c:pt idx="1">
                  <c:v>100</c:v>
                </c:pt>
                <c:pt idx="2">
                  <c:v>145</c:v>
                </c:pt>
                <c:pt idx="3">
                  <c:v>277</c:v>
                </c:pt>
                <c:pt idx="4">
                  <c:v>125</c:v>
                </c:pt>
                <c:pt idx="5">
                  <c:v>331</c:v>
                </c:pt>
                <c:pt idx="6">
                  <c:v>128</c:v>
                </c:pt>
                <c:pt idx="7">
                  <c:v>216</c:v>
                </c:pt>
                <c:pt idx="8">
                  <c:v>313</c:v>
                </c:pt>
                <c:pt idx="9">
                  <c:v>1426</c:v>
                </c:pt>
                <c:pt idx="10">
                  <c:v>633</c:v>
                </c:pt>
                <c:pt idx="11">
                  <c:v>657</c:v>
                </c:pt>
                <c:pt idx="12">
                  <c:v>711</c:v>
                </c:pt>
                <c:pt idx="13">
                  <c:v>869</c:v>
                </c:pt>
                <c:pt idx="14">
                  <c:v>1169</c:v>
                </c:pt>
                <c:pt idx="15">
                  <c:v>1112</c:v>
                </c:pt>
                <c:pt idx="16">
                  <c:v>1059</c:v>
                </c:pt>
                <c:pt idx="17">
                  <c:v>1673</c:v>
                </c:pt>
                <c:pt idx="18">
                  <c:v>1251</c:v>
                </c:pt>
                <c:pt idx="19">
                  <c:v>1363</c:v>
                </c:pt>
                <c:pt idx="20">
                  <c:v>1614</c:v>
                </c:pt>
                <c:pt idx="21">
                  <c:v>1157</c:v>
                </c:pt>
                <c:pt idx="22">
                  <c:v>1230</c:v>
                </c:pt>
                <c:pt idx="23">
                  <c:v>1391</c:v>
                </c:pt>
                <c:pt idx="24">
                  <c:v>1474</c:v>
                </c:pt>
                <c:pt idx="25">
                  <c:v>1385</c:v>
                </c:pt>
                <c:pt idx="26">
                  <c:v>1168</c:v>
                </c:pt>
                <c:pt idx="27">
                  <c:v>1064</c:v>
                </c:pt>
                <c:pt idx="28">
                  <c:v>1298</c:v>
                </c:pt>
                <c:pt idx="29">
                  <c:v>1383</c:v>
                </c:pt>
                <c:pt idx="30">
                  <c:v>1318</c:v>
                </c:pt>
                <c:pt idx="31">
                  <c:v>1717</c:v>
                </c:pt>
                <c:pt idx="32">
                  <c:v>1791</c:v>
                </c:pt>
                <c:pt idx="33">
                  <c:v>1468</c:v>
                </c:pt>
                <c:pt idx="34">
                  <c:v>1436</c:v>
                </c:pt>
                <c:pt idx="35">
                  <c:v>2046</c:v>
                </c:pt>
                <c:pt idx="36">
                  <c:v>1590</c:v>
                </c:pt>
                <c:pt idx="37">
                  <c:v>1767</c:v>
                </c:pt>
                <c:pt idx="38">
                  <c:v>1920</c:v>
                </c:pt>
                <c:pt idx="39">
                  <c:v>1778</c:v>
                </c:pt>
                <c:pt idx="40">
                  <c:v>1464</c:v>
                </c:pt>
                <c:pt idx="41">
                  <c:v>1543</c:v>
                </c:pt>
                <c:pt idx="42">
                  <c:v>1605</c:v>
                </c:pt>
                <c:pt idx="43">
                  <c:v>1526</c:v>
                </c:pt>
                <c:pt idx="44">
                  <c:v>1572</c:v>
                </c:pt>
                <c:pt idx="45">
                  <c:v>1638</c:v>
                </c:pt>
                <c:pt idx="46">
                  <c:v>1825</c:v>
                </c:pt>
                <c:pt idx="47">
                  <c:v>1653</c:v>
                </c:pt>
                <c:pt idx="48">
                  <c:v>2760</c:v>
                </c:pt>
                <c:pt idx="49">
                  <c:v>1298</c:v>
                </c:pt>
                <c:pt idx="50">
                  <c:v>1274</c:v>
                </c:pt>
                <c:pt idx="51">
                  <c:v>1449</c:v>
                </c:pt>
                <c:pt idx="52">
                  <c:v>1426</c:v>
                </c:pt>
                <c:pt idx="53">
                  <c:v>1512</c:v>
                </c:pt>
                <c:pt idx="54">
                  <c:v>1268</c:v>
                </c:pt>
                <c:pt idx="55">
                  <c:v>1146</c:v>
                </c:pt>
                <c:pt idx="56">
                  <c:v>1133</c:v>
                </c:pt>
                <c:pt idx="57">
                  <c:v>1175</c:v>
                </c:pt>
                <c:pt idx="58">
                  <c:v>1121</c:v>
                </c:pt>
                <c:pt idx="59">
                  <c:v>1211</c:v>
                </c:pt>
                <c:pt idx="60">
                  <c:v>1126</c:v>
                </c:pt>
                <c:pt idx="61">
                  <c:v>1251</c:v>
                </c:pt>
                <c:pt idx="62">
                  <c:v>1138</c:v>
                </c:pt>
                <c:pt idx="63">
                  <c:v>1070</c:v>
                </c:pt>
                <c:pt idx="64">
                  <c:v>1040</c:v>
                </c:pt>
                <c:pt idx="65">
                  <c:v>1011</c:v>
                </c:pt>
                <c:pt idx="66">
                  <c:v>1201</c:v>
                </c:pt>
                <c:pt idx="67">
                  <c:v>1156</c:v>
                </c:pt>
                <c:pt idx="68">
                  <c:v>1141</c:v>
                </c:pt>
                <c:pt idx="69">
                  <c:v>1078</c:v>
                </c:pt>
                <c:pt idx="70">
                  <c:v>1012</c:v>
                </c:pt>
                <c:pt idx="71">
                  <c:v>936</c:v>
                </c:pt>
                <c:pt idx="72">
                  <c:v>872</c:v>
                </c:pt>
                <c:pt idx="73">
                  <c:v>993</c:v>
                </c:pt>
                <c:pt idx="74">
                  <c:v>906</c:v>
                </c:pt>
                <c:pt idx="75">
                  <c:v>772</c:v>
                </c:pt>
                <c:pt idx="76">
                  <c:v>757</c:v>
                </c:pt>
                <c:pt idx="77">
                  <c:v>758</c:v>
                </c:pt>
                <c:pt idx="78">
                  <c:v>705</c:v>
                </c:pt>
                <c:pt idx="79">
                  <c:v>675</c:v>
                </c:pt>
                <c:pt idx="80">
                  <c:v>641</c:v>
                </c:pt>
                <c:pt idx="81">
                  <c:v>609</c:v>
                </c:pt>
                <c:pt idx="82">
                  <c:v>722</c:v>
                </c:pt>
                <c:pt idx="83">
                  <c:v>642</c:v>
                </c:pt>
                <c:pt idx="84">
                  <c:v>545</c:v>
                </c:pt>
                <c:pt idx="85">
                  <c:v>409</c:v>
                </c:pt>
                <c:pt idx="86">
                  <c:v>472</c:v>
                </c:pt>
                <c:pt idx="87">
                  <c:v>405</c:v>
                </c:pt>
                <c:pt idx="88">
                  <c:v>413</c:v>
                </c:pt>
                <c:pt idx="89">
                  <c:v>467</c:v>
                </c:pt>
                <c:pt idx="90">
                  <c:v>377</c:v>
                </c:pt>
                <c:pt idx="91">
                  <c:v>360</c:v>
                </c:pt>
                <c:pt idx="92">
                  <c:v>320</c:v>
                </c:pt>
                <c:pt idx="93">
                  <c:v>386</c:v>
                </c:pt>
                <c:pt idx="94">
                  <c:v>367</c:v>
                </c:pt>
                <c:pt idx="95">
                  <c:v>409</c:v>
                </c:pt>
                <c:pt idx="96">
                  <c:v>390</c:v>
                </c:pt>
                <c:pt idx="97">
                  <c:v>318</c:v>
                </c:pt>
                <c:pt idx="98">
                  <c:v>300</c:v>
                </c:pt>
                <c:pt idx="99">
                  <c:v>326</c:v>
                </c:pt>
                <c:pt idx="100">
                  <c:v>279</c:v>
                </c:pt>
                <c:pt idx="101">
                  <c:v>380</c:v>
                </c:pt>
                <c:pt idx="102">
                  <c:v>172</c:v>
                </c:pt>
                <c:pt idx="103">
                  <c:v>238</c:v>
                </c:pt>
                <c:pt idx="104">
                  <c:v>218</c:v>
                </c:pt>
                <c:pt idx="105">
                  <c:v>668</c:v>
                </c:pt>
                <c:pt idx="106">
                  <c:v>286</c:v>
                </c:pt>
                <c:pt idx="107">
                  <c:v>0</c:v>
                </c:pt>
                <c:pt idx="108">
                  <c:v>567</c:v>
                </c:pt>
                <c:pt idx="109">
                  <c:v>319</c:v>
                </c:pt>
                <c:pt idx="110">
                  <c:v>226</c:v>
                </c:pt>
                <c:pt idx="111">
                  <c:v>219</c:v>
                </c:pt>
                <c:pt idx="112">
                  <c:v>399</c:v>
                </c:pt>
                <c:pt idx="113">
                  <c:v>232</c:v>
                </c:pt>
                <c:pt idx="114">
                  <c:v>267</c:v>
                </c:pt>
                <c:pt idx="115">
                  <c:v>371</c:v>
                </c:pt>
                <c:pt idx="116">
                  <c:v>321</c:v>
                </c:pt>
                <c:pt idx="117">
                  <c:v>221</c:v>
                </c:pt>
                <c:pt idx="118">
                  <c:v>244</c:v>
                </c:pt>
                <c:pt idx="119">
                  <c:v>565</c:v>
                </c:pt>
                <c:pt idx="120">
                  <c:v>331</c:v>
                </c:pt>
                <c:pt idx="121">
                  <c:v>341</c:v>
                </c:pt>
                <c:pt idx="122">
                  <c:v>437</c:v>
                </c:pt>
                <c:pt idx="123">
                  <c:v>405</c:v>
                </c:pt>
                <c:pt idx="124">
                  <c:v>330</c:v>
                </c:pt>
                <c:pt idx="125">
                  <c:v>339</c:v>
                </c:pt>
                <c:pt idx="126">
                  <c:v>786</c:v>
                </c:pt>
                <c:pt idx="127">
                  <c:v>571</c:v>
                </c:pt>
                <c:pt idx="128">
                  <c:v>543</c:v>
                </c:pt>
                <c:pt idx="129">
                  <c:v>432</c:v>
                </c:pt>
                <c:pt idx="130">
                  <c:v>534</c:v>
                </c:pt>
                <c:pt idx="131">
                  <c:v>350</c:v>
                </c:pt>
                <c:pt idx="132">
                  <c:v>355</c:v>
                </c:pt>
                <c:pt idx="133">
                  <c:v>686</c:v>
                </c:pt>
                <c:pt idx="134">
                  <c:v>396</c:v>
                </c:pt>
                <c:pt idx="135">
                  <c:v>412</c:v>
                </c:pt>
                <c:pt idx="136">
                  <c:v>393</c:v>
                </c:pt>
                <c:pt idx="137">
                  <c:v>513</c:v>
                </c:pt>
                <c:pt idx="138">
                  <c:v>287</c:v>
                </c:pt>
                <c:pt idx="139">
                  <c:v>285</c:v>
                </c:pt>
                <c:pt idx="140">
                  <c:v>147</c:v>
                </c:pt>
                <c:pt idx="141">
                  <c:v>760</c:v>
                </c:pt>
                <c:pt idx="142">
                  <c:v>395</c:v>
                </c:pt>
                <c:pt idx="143">
                  <c:v>374</c:v>
                </c:pt>
                <c:pt idx="144">
                  <c:v>424</c:v>
                </c:pt>
                <c:pt idx="145">
                  <c:v>236</c:v>
                </c:pt>
                <c:pt idx="146">
                  <c:v>230</c:v>
                </c:pt>
                <c:pt idx="147">
                  <c:v>681</c:v>
                </c:pt>
                <c:pt idx="148">
                  <c:v>289</c:v>
                </c:pt>
                <c:pt idx="149">
                  <c:v>423</c:v>
                </c:pt>
                <c:pt idx="150">
                  <c:v>405</c:v>
                </c:pt>
                <c:pt idx="151">
                  <c:v>418</c:v>
                </c:pt>
                <c:pt idx="152">
                  <c:v>237</c:v>
                </c:pt>
                <c:pt idx="153">
                  <c:v>198</c:v>
                </c:pt>
                <c:pt idx="154">
                  <c:v>785</c:v>
                </c:pt>
                <c:pt idx="155">
                  <c:v>282</c:v>
                </c:pt>
                <c:pt idx="156">
                  <c:v>336</c:v>
                </c:pt>
                <c:pt idx="157">
                  <c:v>383</c:v>
                </c:pt>
                <c:pt idx="158">
                  <c:v>499</c:v>
                </c:pt>
                <c:pt idx="159">
                  <c:v>257</c:v>
                </c:pt>
                <c:pt idx="160">
                  <c:v>267</c:v>
                </c:pt>
                <c:pt idx="161">
                  <c:v>750</c:v>
                </c:pt>
                <c:pt idx="162">
                  <c:v>323</c:v>
                </c:pt>
                <c:pt idx="163">
                  <c:v>448</c:v>
                </c:pt>
                <c:pt idx="164">
                  <c:v>431</c:v>
                </c:pt>
                <c:pt idx="165">
                  <c:v>462</c:v>
                </c:pt>
                <c:pt idx="166">
                  <c:v>363</c:v>
                </c:pt>
                <c:pt idx="167">
                  <c:v>267</c:v>
                </c:pt>
                <c:pt idx="168">
                  <c:v>1008</c:v>
                </c:pt>
                <c:pt idx="169">
                  <c:v>477</c:v>
                </c:pt>
                <c:pt idx="170">
                  <c:v>498</c:v>
                </c:pt>
                <c:pt idx="171">
                  <c:v>570</c:v>
                </c:pt>
                <c:pt idx="172">
                  <c:v>631</c:v>
                </c:pt>
                <c:pt idx="173">
                  <c:v>371</c:v>
                </c:pt>
                <c:pt idx="174">
                  <c:v>400</c:v>
                </c:pt>
                <c:pt idx="175">
                  <c:v>247</c:v>
                </c:pt>
                <c:pt idx="176">
                  <c:v>1606</c:v>
                </c:pt>
                <c:pt idx="177">
                  <c:v>546</c:v>
                </c:pt>
                <c:pt idx="178">
                  <c:v>630</c:v>
                </c:pt>
                <c:pt idx="179">
                  <c:v>702</c:v>
                </c:pt>
                <c:pt idx="180">
                  <c:v>515</c:v>
                </c:pt>
                <c:pt idx="181">
                  <c:v>518</c:v>
                </c:pt>
                <c:pt idx="182">
                  <c:v>1351</c:v>
                </c:pt>
                <c:pt idx="183">
                  <c:v>793</c:v>
                </c:pt>
                <c:pt idx="184">
                  <c:v>944</c:v>
                </c:pt>
                <c:pt idx="185">
                  <c:v>1120</c:v>
                </c:pt>
                <c:pt idx="186">
                  <c:v>1044</c:v>
                </c:pt>
                <c:pt idx="187">
                  <c:v>863</c:v>
                </c:pt>
                <c:pt idx="188">
                  <c:v>875</c:v>
                </c:pt>
                <c:pt idx="189">
                  <c:v>1766</c:v>
                </c:pt>
                <c:pt idx="190">
                  <c:v>1248</c:v>
                </c:pt>
                <c:pt idx="191">
                  <c:v>1090</c:v>
                </c:pt>
                <c:pt idx="192">
                  <c:v>1341</c:v>
                </c:pt>
                <c:pt idx="193">
                  <c:v>1362</c:v>
                </c:pt>
                <c:pt idx="194">
                  <c:v>1215</c:v>
                </c:pt>
                <c:pt idx="195">
                  <c:v>1454</c:v>
                </c:pt>
                <c:pt idx="196">
                  <c:v>2176</c:v>
                </c:pt>
                <c:pt idx="197">
                  <c:v>1660</c:v>
                </c:pt>
                <c:pt idx="198">
                  <c:v>1797</c:v>
                </c:pt>
                <c:pt idx="199">
                  <c:v>1777</c:v>
                </c:pt>
                <c:pt idx="200">
                  <c:v>2124</c:v>
                </c:pt>
                <c:pt idx="201">
                  <c:v>1812</c:v>
                </c:pt>
                <c:pt idx="202">
                  <c:v>1685</c:v>
                </c:pt>
                <c:pt idx="203">
                  <c:v>2804</c:v>
                </c:pt>
                <c:pt idx="204">
                  <c:v>2363</c:v>
                </c:pt>
                <c:pt idx="205">
                  <c:v>1800</c:v>
                </c:pt>
                <c:pt idx="206">
                  <c:v>2436</c:v>
                </c:pt>
                <c:pt idx="207">
                  <c:v>2558</c:v>
                </c:pt>
                <c:pt idx="208">
                  <c:v>2062</c:v>
                </c:pt>
                <c:pt idx="209">
                  <c:v>1685</c:v>
                </c:pt>
                <c:pt idx="210">
                  <c:v>975</c:v>
                </c:pt>
                <c:pt idx="211">
                  <c:v>4042</c:v>
                </c:pt>
                <c:pt idx="212">
                  <c:v>2504</c:v>
                </c:pt>
                <c:pt idx="213">
                  <c:v>2345</c:v>
                </c:pt>
                <c:pt idx="214">
                  <c:v>2376</c:v>
                </c:pt>
                <c:pt idx="215">
                  <c:v>2215</c:v>
                </c:pt>
                <c:pt idx="216">
                  <c:v>1827</c:v>
                </c:pt>
                <c:pt idx="217">
                  <c:v>3289</c:v>
                </c:pt>
                <c:pt idx="218">
                  <c:v>2251</c:v>
                </c:pt>
                <c:pt idx="219">
                  <c:v>2672</c:v>
                </c:pt>
                <c:pt idx="220">
                  <c:v>2788</c:v>
                </c:pt>
                <c:pt idx="221">
                  <c:v>2584</c:v>
                </c:pt>
                <c:pt idx="222">
                  <c:v>2227</c:v>
                </c:pt>
                <c:pt idx="223">
                  <c:v>2145</c:v>
                </c:pt>
                <c:pt idx="224">
                  <c:v>4109</c:v>
                </c:pt>
                <c:pt idx="225">
                  <c:v>2674</c:v>
                </c:pt>
                <c:pt idx="226">
                  <c:v>2699</c:v>
                </c:pt>
                <c:pt idx="227">
                  <c:v>2956</c:v>
                </c:pt>
                <c:pt idx="228">
                  <c:v>3457</c:v>
                </c:pt>
                <c:pt idx="229">
                  <c:v>3445</c:v>
                </c:pt>
                <c:pt idx="230">
                  <c:v>3244</c:v>
                </c:pt>
                <c:pt idx="231">
                  <c:v>3273</c:v>
                </c:pt>
                <c:pt idx="232">
                  <c:v>2974</c:v>
                </c:pt>
                <c:pt idx="233">
                  <c:v>3283</c:v>
                </c:pt>
                <c:pt idx="234">
                  <c:v>3922</c:v>
                </c:pt>
                <c:pt idx="235">
                  <c:v>3669</c:v>
                </c:pt>
                <c:pt idx="236">
                  <c:v>4246</c:v>
                </c:pt>
                <c:pt idx="237">
                  <c:v>4594</c:v>
                </c:pt>
                <c:pt idx="238">
                  <c:v>4086</c:v>
                </c:pt>
                <c:pt idx="239">
                  <c:v>4302</c:v>
                </c:pt>
                <c:pt idx="240">
                  <c:v>4559</c:v>
                </c:pt>
                <c:pt idx="241">
                  <c:v>4981</c:v>
                </c:pt>
                <c:pt idx="242">
                  <c:v>4741</c:v>
                </c:pt>
                <c:pt idx="243">
                  <c:v>5267</c:v>
                </c:pt>
                <c:pt idx="244">
                  <c:v>4805</c:v>
                </c:pt>
                <c:pt idx="245">
                  <c:v>4802</c:v>
                </c:pt>
                <c:pt idx="246">
                  <c:v>4276</c:v>
                </c:pt>
                <c:pt idx="247">
                  <c:v>4641</c:v>
                </c:pt>
                <c:pt idx="248">
                  <c:v>4642</c:v>
                </c:pt>
                <c:pt idx="249">
                  <c:v>4968</c:v>
                </c:pt>
                <c:pt idx="250">
                  <c:v>5705</c:v>
                </c:pt>
                <c:pt idx="251">
                  <c:v>5418</c:v>
                </c:pt>
                <c:pt idx="252">
                  <c:v>5713</c:v>
                </c:pt>
                <c:pt idx="253">
                  <c:v>4889</c:v>
                </c:pt>
                <c:pt idx="254">
                  <c:v>5022</c:v>
                </c:pt>
                <c:pt idx="255">
                  <c:v>5631</c:v>
                </c:pt>
                <c:pt idx="256">
                  <c:v>5967</c:v>
                </c:pt>
                <c:pt idx="257">
                  <c:v>6496</c:v>
                </c:pt>
                <c:pt idx="258">
                  <c:v>6476</c:v>
                </c:pt>
                <c:pt idx="259">
                  <c:v>6103</c:v>
                </c:pt>
                <c:pt idx="260">
                  <c:v>5329</c:v>
                </c:pt>
                <c:pt idx="261">
                  <c:v>6307</c:v>
                </c:pt>
                <c:pt idx="262">
                  <c:v>6493</c:v>
                </c:pt>
                <c:pt idx="263">
                  <c:v>6300</c:v>
                </c:pt>
                <c:pt idx="264">
                  <c:v>6999</c:v>
                </c:pt>
                <c:pt idx="265">
                  <c:v>6987</c:v>
                </c:pt>
                <c:pt idx="266">
                  <c:v>6499</c:v>
                </c:pt>
                <c:pt idx="267">
                  <c:v>5981</c:v>
                </c:pt>
                <c:pt idx="268">
                  <c:v>6295</c:v>
                </c:pt>
                <c:pt idx="269">
                  <c:v>6739</c:v>
                </c:pt>
                <c:pt idx="270">
                  <c:v>6771</c:v>
                </c:pt>
                <c:pt idx="271">
                  <c:v>6710</c:v>
                </c:pt>
                <c:pt idx="272">
                  <c:v>6580</c:v>
                </c:pt>
                <c:pt idx="273">
                  <c:v>6731</c:v>
                </c:pt>
                <c:pt idx="274">
                  <c:v>6352</c:v>
                </c:pt>
                <c:pt idx="275">
                  <c:v>6416</c:v>
                </c:pt>
                <c:pt idx="276">
                  <c:v>7008</c:v>
                </c:pt>
                <c:pt idx="277">
                  <c:v>6707</c:v>
                </c:pt>
                <c:pt idx="278">
                  <c:v>6895</c:v>
                </c:pt>
                <c:pt idx="279">
                  <c:v>6693</c:v>
                </c:pt>
                <c:pt idx="280">
                  <c:v>6381</c:v>
                </c:pt>
                <c:pt idx="281">
                  <c:v>6196</c:v>
                </c:pt>
                <c:pt idx="282">
                  <c:v>6845</c:v>
                </c:pt>
                <c:pt idx="283">
                  <c:v>6796</c:v>
                </c:pt>
                <c:pt idx="284">
                  <c:v>4092</c:v>
                </c:pt>
                <c:pt idx="285">
                  <c:v>8129</c:v>
                </c:pt>
                <c:pt idx="286">
                  <c:v>5903</c:v>
                </c:pt>
                <c:pt idx="287">
                  <c:v>5790</c:v>
                </c:pt>
                <c:pt idx="288">
                  <c:v>6441</c:v>
                </c:pt>
                <c:pt idx="289">
                  <c:v>7477</c:v>
                </c:pt>
                <c:pt idx="290">
                  <c:v>8446</c:v>
                </c:pt>
                <c:pt idx="291">
                  <c:v>7512</c:v>
                </c:pt>
                <c:pt idx="292">
                  <c:v>7437</c:v>
                </c:pt>
                <c:pt idx="293">
                  <c:v>7137</c:v>
                </c:pt>
                <c:pt idx="294">
                  <c:v>7911</c:v>
                </c:pt>
                <c:pt idx="295">
                  <c:v>7447</c:v>
                </c:pt>
                <c:pt idx="296">
                  <c:v>8372</c:v>
                </c:pt>
                <c:pt idx="297">
                  <c:v>8340</c:v>
                </c:pt>
                <c:pt idx="298">
                  <c:v>8766</c:v>
                </c:pt>
                <c:pt idx="299">
                  <c:v>8665</c:v>
                </c:pt>
                <c:pt idx="300">
                  <c:v>8320</c:v>
                </c:pt>
                <c:pt idx="301">
                  <c:v>6849</c:v>
                </c:pt>
                <c:pt idx="302">
                  <c:v>6287</c:v>
                </c:pt>
                <c:pt idx="303">
                  <c:v>6860</c:v>
                </c:pt>
                <c:pt idx="304">
                  <c:v>7565</c:v>
                </c:pt>
                <c:pt idx="305">
                  <c:v>6809</c:v>
                </c:pt>
                <c:pt idx="306">
                  <c:v>7063</c:v>
                </c:pt>
                <c:pt idx="307">
                  <c:v>7080</c:v>
                </c:pt>
                <c:pt idx="308">
                  <c:v>5225</c:v>
                </c:pt>
                <c:pt idx="309">
                  <c:v>4679</c:v>
                </c:pt>
                <c:pt idx="310">
                  <c:v>5744</c:v>
                </c:pt>
                <c:pt idx="311">
                  <c:v>5955</c:v>
                </c:pt>
                <c:pt idx="312">
                  <c:v>5957</c:v>
                </c:pt>
                <c:pt idx="313">
                  <c:v>5651</c:v>
                </c:pt>
                <c:pt idx="314">
                  <c:v>5323</c:v>
                </c:pt>
                <c:pt idx="315">
                  <c:v>4630</c:v>
                </c:pt>
                <c:pt idx="316">
                  <c:v>4011</c:v>
                </c:pt>
                <c:pt idx="317">
                  <c:v>4204</c:v>
                </c:pt>
                <c:pt idx="318">
                  <c:v>4877</c:v>
                </c:pt>
                <c:pt idx="319">
                  <c:v>4690</c:v>
                </c:pt>
                <c:pt idx="320">
                  <c:v>4663</c:v>
                </c:pt>
                <c:pt idx="321">
                  <c:v>4397</c:v>
                </c:pt>
                <c:pt idx="322">
                  <c:v>3736</c:v>
                </c:pt>
                <c:pt idx="323">
                  <c:v>2828</c:v>
                </c:pt>
                <c:pt idx="324">
                  <c:v>3234</c:v>
                </c:pt>
                <c:pt idx="325">
                  <c:v>4083</c:v>
                </c:pt>
                <c:pt idx="326">
                  <c:v>4022</c:v>
                </c:pt>
                <c:pt idx="327">
                  <c:v>3729</c:v>
                </c:pt>
                <c:pt idx="328">
                  <c:v>3668</c:v>
                </c:pt>
                <c:pt idx="329">
                  <c:v>2967</c:v>
                </c:pt>
                <c:pt idx="330">
                  <c:v>2677</c:v>
                </c:pt>
                <c:pt idx="331">
                  <c:v>3185</c:v>
                </c:pt>
                <c:pt idx="332">
                  <c:v>3181</c:v>
                </c:pt>
                <c:pt idx="333">
                  <c:v>3143</c:v>
                </c:pt>
                <c:pt idx="334">
                  <c:v>3499</c:v>
                </c:pt>
                <c:pt idx="335">
                  <c:v>2862</c:v>
                </c:pt>
                <c:pt idx="336">
                  <c:v>2522</c:v>
                </c:pt>
                <c:pt idx="337">
                  <c:v>2387</c:v>
                </c:pt>
                <c:pt idx="338">
                  <c:v>2605</c:v>
                </c:pt>
                <c:pt idx="339">
                  <c:v>3314</c:v>
                </c:pt>
                <c:pt idx="340">
                  <c:v>3091</c:v>
                </c:pt>
                <c:pt idx="341">
                  <c:v>3219</c:v>
                </c:pt>
                <c:pt idx="342">
                  <c:v>2825</c:v>
                </c:pt>
                <c:pt idx="343">
                  <c:v>2878</c:v>
                </c:pt>
                <c:pt idx="344">
                  <c:v>2790</c:v>
                </c:pt>
                <c:pt idx="345">
                  <c:v>2896</c:v>
                </c:pt>
                <c:pt idx="346">
                  <c:v>3134</c:v>
                </c:pt>
                <c:pt idx="347">
                  <c:v>3219</c:v>
                </c:pt>
                <c:pt idx="348">
                  <c:v>3295</c:v>
                </c:pt>
                <c:pt idx="349">
                  <c:v>2852</c:v>
                </c:pt>
                <c:pt idx="350">
                  <c:v>2596</c:v>
                </c:pt>
                <c:pt idx="351">
                  <c:v>2457</c:v>
                </c:pt>
                <c:pt idx="352">
                  <c:v>2812</c:v>
                </c:pt>
                <c:pt idx="353">
                  <c:v>2832</c:v>
                </c:pt>
                <c:pt idx="354">
                  <c:v>3363</c:v>
                </c:pt>
                <c:pt idx="355">
                  <c:v>2876</c:v>
                </c:pt>
                <c:pt idx="356">
                  <c:v>3025</c:v>
                </c:pt>
                <c:pt idx="357">
                  <c:v>3037</c:v>
                </c:pt>
                <c:pt idx="358">
                  <c:v>2820</c:v>
                </c:pt>
                <c:pt idx="359">
                  <c:v>3223</c:v>
                </c:pt>
                <c:pt idx="360">
                  <c:v>3022</c:v>
                </c:pt>
                <c:pt idx="361">
                  <c:v>3459</c:v>
                </c:pt>
                <c:pt idx="362">
                  <c:v>3539</c:v>
                </c:pt>
                <c:pt idx="363">
                  <c:v>3445</c:v>
                </c:pt>
                <c:pt idx="364">
                  <c:v>2846</c:v>
                </c:pt>
                <c:pt idx="365">
                  <c:v>2819</c:v>
                </c:pt>
                <c:pt idx="366">
                  <c:v>3384</c:v>
                </c:pt>
                <c:pt idx="367">
                  <c:v>3599</c:v>
                </c:pt>
                <c:pt idx="368">
                  <c:v>4214</c:v>
                </c:pt>
                <c:pt idx="369">
                  <c:v>4010</c:v>
                </c:pt>
                <c:pt idx="370">
                  <c:v>3866</c:v>
                </c:pt>
                <c:pt idx="371">
                  <c:v>3775</c:v>
                </c:pt>
                <c:pt idx="372">
                  <c:v>3606</c:v>
                </c:pt>
                <c:pt idx="373">
                  <c:v>4041</c:v>
                </c:pt>
                <c:pt idx="374">
                  <c:v>5200</c:v>
                </c:pt>
                <c:pt idx="375">
                  <c:v>5095</c:v>
                </c:pt>
                <c:pt idx="376">
                  <c:v>5364</c:v>
                </c:pt>
                <c:pt idx="377">
                  <c:v>5126</c:v>
                </c:pt>
                <c:pt idx="378">
                  <c:v>4574</c:v>
                </c:pt>
                <c:pt idx="379">
                  <c:v>4878</c:v>
                </c:pt>
                <c:pt idx="380">
                  <c:v>5513</c:v>
                </c:pt>
                <c:pt idx="381">
                  <c:v>5805</c:v>
                </c:pt>
                <c:pt idx="382">
                  <c:v>6921</c:v>
                </c:pt>
                <c:pt idx="383">
                  <c:v>6822</c:v>
                </c:pt>
                <c:pt idx="384">
                  <c:v>6448</c:v>
                </c:pt>
                <c:pt idx="385">
                  <c:v>6267</c:v>
                </c:pt>
                <c:pt idx="386">
                  <c:v>6520</c:v>
                </c:pt>
                <c:pt idx="387">
                  <c:v>7146</c:v>
                </c:pt>
                <c:pt idx="388">
                  <c:v>7995</c:v>
                </c:pt>
                <c:pt idx="389">
                  <c:v>9243</c:v>
                </c:pt>
                <c:pt idx="390">
                  <c:v>8542</c:v>
                </c:pt>
                <c:pt idx="391">
                  <c:v>8656</c:v>
                </c:pt>
                <c:pt idx="392">
                  <c:v>8539</c:v>
                </c:pt>
                <c:pt idx="393">
                  <c:v>7542</c:v>
                </c:pt>
                <c:pt idx="394">
                  <c:v>8598</c:v>
                </c:pt>
                <c:pt idx="395">
                  <c:v>9570</c:v>
                </c:pt>
                <c:pt idx="396">
                  <c:v>9341</c:v>
                </c:pt>
                <c:pt idx="397">
                  <c:v>8867</c:v>
                </c:pt>
                <c:pt idx="398">
                  <c:v>8524</c:v>
                </c:pt>
                <c:pt idx="399">
                  <c:v>8311</c:v>
                </c:pt>
                <c:pt idx="400">
                  <c:v>7275</c:v>
                </c:pt>
                <c:pt idx="401">
                  <c:v>8419</c:v>
                </c:pt>
                <c:pt idx="402">
                  <c:v>8381</c:v>
                </c:pt>
                <c:pt idx="403">
                  <c:v>8738</c:v>
                </c:pt>
                <c:pt idx="404">
                  <c:v>8305</c:v>
                </c:pt>
                <c:pt idx="405">
                  <c:v>7829</c:v>
                </c:pt>
                <c:pt idx="406">
                  <c:v>7203</c:v>
                </c:pt>
                <c:pt idx="407">
                  <c:v>7069</c:v>
                </c:pt>
                <c:pt idx="408">
                  <c:v>7749</c:v>
                </c:pt>
                <c:pt idx="409">
                  <c:v>8343</c:v>
                </c:pt>
                <c:pt idx="410">
                  <c:v>8340</c:v>
                </c:pt>
                <c:pt idx="411">
                  <c:v>8450</c:v>
                </c:pt>
                <c:pt idx="412">
                  <c:v>7828</c:v>
                </c:pt>
                <c:pt idx="413">
                  <c:v>7565</c:v>
                </c:pt>
                <c:pt idx="414">
                  <c:v>6688</c:v>
                </c:pt>
                <c:pt idx="415">
                  <c:v>7390</c:v>
                </c:pt>
                <c:pt idx="416">
                  <c:v>8001</c:v>
                </c:pt>
                <c:pt idx="417">
                  <c:v>7826</c:v>
                </c:pt>
                <c:pt idx="418">
                  <c:v>7398</c:v>
                </c:pt>
                <c:pt idx="419">
                  <c:v>7297</c:v>
                </c:pt>
                <c:pt idx="420">
                  <c:v>6338</c:v>
                </c:pt>
                <c:pt idx="421">
                  <c:v>5382</c:v>
                </c:pt>
                <c:pt idx="422">
                  <c:v>6212</c:v>
                </c:pt>
                <c:pt idx="423">
                  <c:v>6619</c:v>
                </c:pt>
                <c:pt idx="424">
                  <c:v>6000</c:v>
                </c:pt>
                <c:pt idx="425">
                  <c:v>5710</c:v>
                </c:pt>
                <c:pt idx="426">
                  <c:v>5396</c:v>
                </c:pt>
                <c:pt idx="427">
                  <c:v>4588</c:v>
                </c:pt>
                <c:pt idx="428">
                  <c:v>4034</c:v>
                </c:pt>
                <c:pt idx="429">
                  <c:v>4247</c:v>
                </c:pt>
                <c:pt idx="430">
                  <c:v>5052</c:v>
                </c:pt>
                <c:pt idx="431">
                  <c:v>4682</c:v>
                </c:pt>
                <c:pt idx="432">
                  <c:v>4000</c:v>
                </c:pt>
                <c:pt idx="433">
                  <c:v>3738</c:v>
                </c:pt>
                <c:pt idx="434">
                  <c:v>3151</c:v>
                </c:pt>
                <c:pt idx="435">
                  <c:v>2502</c:v>
                </c:pt>
                <c:pt idx="436">
                  <c:v>2592</c:v>
                </c:pt>
                <c:pt idx="437">
                  <c:v>2965</c:v>
                </c:pt>
                <c:pt idx="438">
                  <c:v>3204</c:v>
                </c:pt>
                <c:pt idx="439">
                  <c:v>2718</c:v>
                </c:pt>
                <c:pt idx="440">
                  <c:v>2473</c:v>
                </c:pt>
                <c:pt idx="441">
                  <c:v>2109</c:v>
                </c:pt>
                <c:pt idx="442">
                  <c:v>1638</c:v>
                </c:pt>
                <c:pt idx="443">
                  <c:v>2062</c:v>
                </c:pt>
                <c:pt idx="444">
                  <c:v>2169</c:v>
                </c:pt>
                <c:pt idx="445">
                  <c:v>2060</c:v>
                </c:pt>
                <c:pt idx="446">
                  <c:v>1887</c:v>
                </c:pt>
                <c:pt idx="447">
                  <c:v>1521</c:v>
                </c:pt>
                <c:pt idx="448">
                  <c:v>1232</c:v>
                </c:pt>
                <c:pt idx="449">
                  <c:v>1268</c:v>
                </c:pt>
                <c:pt idx="450">
                  <c:v>1403</c:v>
                </c:pt>
                <c:pt idx="451">
                  <c:v>1479</c:v>
                </c:pt>
                <c:pt idx="452">
                  <c:v>1425</c:v>
                </c:pt>
                <c:pt idx="453">
                  <c:v>1385</c:v>
                </c:pt>
                <c:pt idx="454">
                  <c:v>1233</c:v>
                </c:pt>
                <c:pt idx="455">
                  <c:v>949</c:v>
                </c:pt>
                <c:pt idx="456">
                  <c:v>807</c:v>
                </c:pt>
                <c:pt idx="457">
                  <c:v>1048</c:v>
                </c:pt>
                <c:pt idx="458">
                  <c:v>1107</c:v>
                </c:pt>
                <c:pt idx="459">
                  <c:v>1012</c:v>
                </c:pt>
                <c:pt idx="460">
                  <c:v>959</c:v>
                </c:pt>
                <c:pt idx="461">
                  <c:v>802</c:v>
                </c:pt>
                <c:pt idx="462">
                  <c:v>560</c:v>
                </c:pt>
                <c:pt idx="463">
                  <c:v>621</c:v>
                </c:pt>
                <c:pt idx="464">
                  <c:v>725</c:v>
                </c:pt>
                <c:pt idx="465">
                  <c:v>708</c:v>
                </c:pt>
                <c:pt idx="466">
                  <c:v>668</c:v>
                </c:pt>
                <c:pt idx="467">
                  <c:v>668</c:v>
                </c:pt>
                <c:pt idx="468">
                  <c:v>505</c:v>
                </c:pt>
                <c:pt idx="469">
                  <c:v>660</c:v>
                </c:pt>
                <c:pt idx="470">
                  <c:v>602</c:v>
                </c:pt>
                <c:pt idx="471">
                  <c:v>548</c:v>
                </c:pt>
                <c:pt idx="472">
                  <c:v>604</c:v>
                </c:pt>
                <c:pt idx="473">
                  <c:v>428</c:v>
                </c:pt>
                <c:pt idx="474">
                  <c:v>416</c:v>
                </c:pt>
                <c:pt idx="475">
                  <c:v>524</c:v>
                </c:pt>
                <c:pt idx="476">
                  <c:v>379</c:v>
                </c:pt>
                <c:pt idx="477">
                  <c:v>438</c:v>
                </c:pt>
                <c:pt idx="478">
                  <c:v>554</c:v>
                </c:pt>
                <c:pt idx="479">
                  <c:v>567</c:v>
                </c:pt>
                <c:pt idx="480">
                  <c:v>770</c:v>
                </c:pt>
                <c:pt idx="481">
                  <c:v>391</c:v>
                </c:pt>
                <c:pt idx="482">
                  <c:v>475</c:v>
                </c:pt>
                <c:pt idx="483">
                  <c:v>272</c:v>
                </c:pt>
                <c:pt idx="484">
                  <c:v>336</c:v>
                </c:pt>
                <c:pt idx="485">
                  <c:v>381</c:v>
                </c:pt>
                <c:pt idx="486">
                  <c:v>425</c:v>
                </c:pt>
                <c:pt idx="487">
                  <c:v>397</c:v>
                </c:pt>
                <c:pt idx="488">
                  <c:v>380</c:v>
                </c:pt>
                <c:pt idx="489">
                  <c:v>498</c:v>
                </c:pt>
                <c:pt idx="490">
                  <c:v>265</c:v>
                </c:pt>
                <c:pt idx="491">
                  <c:v>339</c:v>
                </c:pt>
                <c:pt idx="492">
                  <c:v>400</c:v>
                </c:pt>
                <c:pt idx="493">
                  <c:v>570</c:v>
                </c:pt>
                <c:pt idx="494">
                  <c:v>618</c:v>
                </c:pt>
                <c:pt idx="495">
                  <c:v>517</c:v>
                </c:pt>
                <c:pt idx="496">
                  <c:v>675</c:v>
                </c:pt>
                <c:pt idx="497">
                  <c:v>436</c:v>
                </c:pt>
                <c:pt idx="498">
                  <c:v>578</c:v>
                </c:pt>
                <c:pt idx="499">
                  <c:v>765</c:v>
                </c:pt>
                <c:pt idx="500">
                  <c:v>894</c:v>
                </c:pt>
                <c:pt idx="501">
                  <c:v>907</c:v>
                </c:pt>
                <c:pt idx="502">
                  <c:v>769</c:v>
                </c:pt>
                <c:pt idx="503">
                  <c:v>1086</c:v>
                </c:pt>
                <c:pt idx="504">
                  <c:v>701</c:v>
                </c:pt>
                <c:pt idx="505">
                  <c:v>737</c:v>
                </c:pt>
                <c:pt idx="506">
                  <c:v>958</c:v>
                </c:pt>
                <c:pt idx="507">
                  <c:v>1443</c:v>
                </c:pt>
                <c:pt idx="508">
                  <c:v>1524</c:v>
                </c:pt>
                <c:pt idx="509">
                  <c:v>1367</c:v>
                </c:pt>
                <c:pt idx="510">
                  <c:v>1814</c:v>
                </c:pt>
                <c:pt idx="511">
                  <c:v>1205</c:v>
                </c:pt>
                <c:pt idx="512">
                  <c:v>1342</c:v>
                </c:pt>
                <c:pt idx="513">
                  <c:v>1869</c:v>
                </c:pt>
                <c:pt idx="514">
                  <c:v>2133</c:v>
                </c:pt>
                <c:pt idx="515">
                  <c:v>2420</c:v>
                </c:pt>
                <c:pt idx="516">
                  <c:v>2259</c:v>
                </c:pt>
                <c:pt idx="517">
                  <c:v>1889</c:v>
                </c:pt>
                <c:pt idx="518">
                  <c:v>1973</c:v>
                </c:pt>
                <c:pt idx="519">
                  <c:v>1782</c:v>
                </c:pt>
                <c:pt idx="520">
                  <c:v>2420</c:v>
                </c:pt>
                <c:pt idx="521">
                  <c:v>2728</c:v>
                </c:pt>
                <c:pt idx="522">
                  <c:v>2964</c:v>
                </c:pt>
                <c:pt idx="523">
                  <c:v>2878</c:v>
                </c:pt>
                <c:pt idx="524">
                  <c:v>2849</c:v>
                </c:pt>
                <c:pt idx="525">
                  <c:v>2051</c:v>
                </c:pt>
                <c:pt idx="526">
                  <c:v>2332</c:v>
                </c:pt>
                <c:pt idx="527">
                  <c:v>3331</c:v>
                </c:pt>
                <c:pt idx="528">
                  <c:v>3357</c:v>
                </c:pt>
                <c:pt idx="529">
                  <c:v>3772</c:v>
                </c:pt>
                <c:pt idx="530">
                  <c:v>3918</c:v>
                </c:pt>
                <c:pt idx="531">
                  <c:v>3167</c:v>
                </c:pt>
                <c:pt idx="532">
                  <c:v>2735</c:v>
                </c:pt>
                <c:pt idx="533">
                  <c:v>2894</c:v>
                </c:pt>
              </c:numCache>
            </c:numRef>
          </c:val>
          <c:extLst>
            <c:ext xmlns:c16="http://schemas.microsoft.com/office/drawing/2014/chart" uri="{C3380CC4-5D6E-409C-BE32-E72D297353CC}">
              <c16:uniqueId val="{00000000-C0D6-4D94-A19C-3644CBFBE985}"/>
            </c:ext>
          </c:extLst>
        </c:ser>
        <c:dLbls>
          <c:showLegendKey val="0"/>
          <c:showVal val="0"/>
          <c:showCatName val="0"/>
          <c:showSerName val="0"/>
          <c:showPercent val="0"/>
          <c:showBubbleSize val="0"/>
        </c:dLbls>
        <c:gapWidth val="0"/>
        <c:overlap val="-27"/>
        <c:axId val="1330929016"/>
        <c:axId val="1330934264"/>
      </c:barChart>
      <c:catAx>
        <c:axId val="1330929016"/>
        <c:scaling>
          <c:orientation val="minMax"/>
        </c:scaling>
        <c:delete val="1"/>
        <c:axPos val="b"/>
        <c:numFmt formatCode="General" sourceLinked="1"/>
        <c:majorTickMark val="out"/>
        <c:minorTickMark val="none"/>
        <c:tickLblPos val="nextTo"/>
        <c:crossAx val="1330934264"/>
        <c:crosses val="autoZero"/>
        <c:auto val="1"/>
        <c:lblAlgn val="ctr"/>
        <c:lblOffset val="100"/>
        <c:noMultiLvlLbl val="0"/>
      </c:catAx>
      <c:valAx>
        <c:axId val="1330934264"/>
        <c:scaling>
          <c:orientation val="minMax"/>
          <c:max val="250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3092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Sheet1!$F$1</c:f>
              <c:strCache>
                <c:ptCount val="1"/>
                <c:pt idx="0">
                  <c:v>Status 4S</c:v>
                </c:pt>
              </c:strCache>
            </c:strRef>
          </c:tx>
          <c:spPr>
            <a:solidFill>
              <a:srgbClr val="419B96"/>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Sheet1!$F$2:$F$19</c:f>
              <c:numCache>
                <c:formatCode>General</c:formatCode>
                <c:ptCount val="18"/>
                <c:pt idx="0">
                  <c:v>3</c:v>
                </c:pt>
                <c:pt idx="2">
                  <c:v>1</c:v>
                </c:pt>
                <c:pt idx="3">
                  <c:v>1</c:v>
                </c:pt>
                <c:pt idx="5">
                  <c:v>1</c:v>
                </c:pt>
                <c:pt idx="6">
                  <c:v>2</c:v>
                </c:pt>
                <c:pt idx="7">
                  <c:v>3</c:v>
                </c:pt>
                <c:pt idx="8">
                  <c:v>2</c:v>
                </c:pt>
                <c:pt idx="9">
                  <c:v>1</c:v>
                </c:pt>
                <c:pt idx="13">
                  <c:v>1</c:v>
                </c:pt>
                <c:pt idx="16">
                  <c:v>1</c:v>
                </c:pt>
              </c:numCache>
            </c:numRef>
          </c:val>
          <c:extLst>
            <c:ext xmlns:c16="http://schemas.microsoft.com/office/drawing/2014/chart" uri="{C3380CC4-5D6E-409C-BE32-E72D297353CC}">
              <c16:uniqueId val="{00000004-9A9A-4D9C-88A4-0C3085A0F98D}"/>
            </c:ext>
          </c:extLst>
        </c:ser>
        <c:ser>
          <c:idx val="5"/>
          <c:order val="1"/>
          <c:tx>
            <c:strRef>
              <c:f>Sheet1!$G$1</c:f>
              <c:strCache>
                <c:ptCount val="1"/>
                <c:pt idx="0">
                  <c:v>Status 4</c:v>
                </c:pt>
              </c:strCache>
            </c:strRef>
          </c:tx>
          <c:spPr>
            <a:solidFill>
              <a:srgbClr val="6B090B"/>
            </a:solidFill>
            <a:ln>
              <a:noFill/>
            </a:ln>
            <a:effectLst/>
          </c:spPr>
          <c:invertIfNegative val="0"/>
          <c:cat>
            <c:strRef>
              <c:f>Sheet1!$A$2:$A$19</c:f>
              <c:strCache>
                <c:ptCount val="18"/>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strCache>
            </c:strRef>
          </c:cat>
          <c:val>
            <c:numRef>
              <c:f>Sheet1!$G$2:$G$19</c:f>
              <c:numCache>
                <c:formatCode>General</c:formatCode>
                <c:ptCount val="18"/>
                <c:pt idx="0">
                  <c:v>3</c:v>
                </c:pt>
                <c:pt idx="1">
                  <c:v>4</c:v>
                </c:pt>
                <c:pt idx="4">
                  <c:v>1</c:v>
                </c:pt>
                <c:pt idx="5">
                  <c:v>1</c:v>
                </c:pt>
                <c:pt idx="6">
                  <c:v>2</c:v>
                </c:pt>
                <c:pt idx="7">
                  <c:v>2</c:v>
                </c:pt>
                <c:pt idx="8">
                  <c:v>2</c:v>
                </c:pt>
                <c:pt idx="9">
                  <c:v>3</c:v>
                </c:pt>
                <c:pt idx="10">
                  <c:v>1</c:v>
                </c:pt>
                <c:pt idx="11">
                  <c:v>2</c:v>
                </c:pt>
                <c:pt idx="12">
                  <c:v>4</c:v>
                </c:pt>
                <c:pt idx="13">
                  <c:v>3</c:v>
                </c:pt>
                <c:pt idx="14">
                  <c:v>3</c:v>
                </c:pt>
                <c:pt idx="15">
                  <c:v>1</c:v>
                </c:pt>
                <c:pt idx="17">
                  <c:v>2</c:v>
                </c:pt>
              </c:numCache>
            </c:numRef>
          </c:val>
          <c:extLst>
            <c:ext xmlns:c16="http://schemas.microsoft.com/office/drawing/2014/chart" uri="{C3380CC4-5D6E-409C-BE32-E72D297353CC}">
              <c16:uniqueId val="{00000005-9A9A-4D9C-88A4-0C3085A0F98D}"/>
            </c:ext>
          </c:extLst>
        </c:ser>
        <c:dLbls>
          <c:showLegendKey val="0"/>
          <c:showVal val="0"/>
          <c:showCatName val="0"/>
          <c:showSerName val="0"/>
          <c:showPercent val="0"/>
          <c:showBubbleSize val="0"/>
        </c:dLbls>
        <c:gapWidth val="75"/>
        <c:overlap val="100"/>
        <c:axId val="419911400"/>
        <c:axId val="419905824"/>
      </c:barChart>
      <c:catAx>
        <c:axId val="41991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05824"/>
        <c:crosses val="autoZero"/>
        <c:auto val="1"/>
        <c:lblAlgn val="ctr"/>
        <c:lblOffset val="100"/>
        <c:noMultiLvlLbl val="0"/>
      </c:catAx>
      <c:valAx>
        <c:axId val="419905824"/>
        <c:scaling>
          <c:orientation val="minMax"/>
          <c:max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9911400"/>
        <c:crosses val="autoZero"/>
        <c:crossBetween val="between"/>
      </c:valAx>
      <c:spPr>
        <a:noFill/>
        <a:ln>
          <a:noFill/>
        </a:ln>
        <a:effectLst/>
      </c:spPr>
    </c:plotArea>
    <c:legend>
      <c:legendPos val="b"/>
      <c:layout>
        <c:manualLayout>
          <c:xMode val="edge"/>
          <c:yMode val="edge"/>
          <c:x val="0.1300109569052022"/>
          <c:y val="0.930141878269926"/>
          <c:w val="0.55760540210498133"/>
          <c:h val="5.97689296975963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2284330712782E-2"/>
          <c:y val="3.2347225351333241E-2"/>
          <c:w val="0.90611846542402996"/>
          <c:h val="0.86990370528928684"/>
        </c:manualLayout>
      </c:layout>
      <c:barChart>
        <c:barDir val="col"/>
        <c:grouping val="clustered"/>
        <c:varyColors val="0"/>
        <c:ser>
          <c:idx val="0"/>
          <c:order val="0"/>
          <c:tx>
            <c:strRef>
              <c:f>Sheetx!$R$4</c:f>
              <c:strCache>
                <c:ptCount val="1"/>
                <c:pt idx="0">
                  <c:v>New cases confirmed (daily)</c:v>
                </c:pt>
              </c:strCache>
            </c:strRef>
          </c:tx>
          <c:spPr>
            <a:solidFill>
              <a:schemeClr val="tx1">
                <a:alpha val="30000"/>
              </a:schemeClr>
            </a:solidFill>
            <a:ln>
              <a:noFill/>
            </a:ln>
            <a:effectLst/>
          </c:spPr>
          <c:invertIfNegative val="0"/>
          <c:cat>
            <c:strRef>
              <c:f>Sheetx!$Q$80:$Q$613</c:f>
              <c:strCache>
                <c:ptCount val="504"/>
                <c:pt idx="16">
                  <c:v>A</c:v>
                </c:pt>
                <c:pt idx="46">
                  <c:v>M</c:v>
                </c:pt>
                <c:pt idx="77">
                  <c:v>J</c:v>
                </c:pt>
                <c:pt idx="107">
                  <c:v>J</c:v>
                </c:pt>
                <c:pt idx="138">
                  <c:v>A</c:v>
                </c:pt>
                <c:pt idx="169">
                  <c:v>S</c:v>
                </c:pt>
                <c:pt idx="199">
                  <c:v>O</c:v>
                </c:pt>
                <c:pt idx="230">
                  <c:v>N</c:v>
                </c:pt>
                <c:pt idx="260">
                  <c:v>D</c:v>
                </c:pt>
                <c:pt idx="291">
                  <c:v>J</c:v>
                </c:pt>
                <c:pt idx="322">
                  <c:v>F</c:v>
                </c:pt>
                <c:pt idx="350">
                  <c:v>M</c:v>
                </c:pt>
                <c:pt idx="381">
                  <c:v>A</c:v>
                </c:pt>
                <c:pt idx="411">
                  <c:v>M</c:v>
                </c:pt>
                <c:pt idx="442">
                  <c:v>J</c:v>
                </c:pt>
                <c:pt idx="472">
                  <c:v>J</c:v>
                </c:pt>
                <c:pt idx="503">
                  <c:v>A</c:v>
                </c:pt>
              </c:strCache>
            </c:strRef>
          </c:cat>
          <c:val>
            <c:numRef>
              <c:f>Sheetx!$R$80:$R$613</c:f>
              <c:numCache>
                <c:formatCode>General</c:formatCode>
                <c:ptCount val="534"/>
                <c:pt idx="0">
                  <c:v>75</c:v>
                </c:pt>
                <c:pt idx="1">
                  <c:v>100</c:v>
                </c:pt>
                <c:pt idx="2">
                  <c:v>145</c:v>
                </c:pt>
                <c:pt idx="3">
                  <c:v>277</c:v>
                </c:pt>
                <c:pt idx="4">
                  <c:v>125</c:v>
                </c:pt>
                <c:pt idx="5">
                  <c:v>331</c:v>
                </c:pt>
                <c:pt idx="6">
                  <c:v>128</c:v>
                </c:pt>
                <c:pt idx="7">
                  <c:v>216</c:v>
                </c:pt>
                <c:pt idx="8">
                  <c:v>313</c:v>
                </c:pt>
                <c:pt idx="9">
                  <c:v>1426</c:v>
                </c:pt>
                <c:pt idx="10">
                  <c:v>633</c:v>
                </c:pt>
                <c:pt idx="11">
                  <c:v>657</c:v>
                </c:pt>
                <c:pt idx="12">
                  <c:v>711</c:v>
                </c:pt>
                <c:pt idx="13">
                  <c:v>869</c:v>
                </c:pt>
                <c:pt idx="14">
                  <c:v>1169</c:v>
                </c:pt>
                <c:pt idx="15">
                  <c:v>1112</c:v>
                </c:pt>
                <c:pt idx="16">
                  <c:v>1059</c:v>
                </c:pt>
                <c:pt idx="17">
                  <c:v>1673</c:v>
                </c:pt>
                <c:pt idx="18">
                  <c:v>1251</c:v>
                </c:pt>
                <c:pt idx="19">
                  <c:v>1363</c:v>
                </c:pt>
                <c:pt idx="20">
                  <c:v>1614</c:v>
                </c:pt>
                <c:pt idx="21">
                  <c:v>1157</c:v>
                </c:pt>
                <c:pt idx="22">
                  <c:v>1230</c:v>
                </c:pt>
                <c:pt idx="23">
                  <c:v>1391</c:v>
                </c:pt>
                <c:pt idx="24">
                  <c:v>1474</c:v>
                </c:pt>
                <c:pt idx="25">
                  <c:v>1385</c:v>
                </c:pt>
                <c:pt idx="26">
                  <c:v>1168</c:v>
                </c:pt>
                <c:pt idx="27">
                  <c:v>1064</c:v>
                </c:pt>
                <c:pt idx="28">
                  <c:v>1298</c:v>
                </c:pt>
                <c:pt idx="29">
                  <c:v>1383</c:v>
                </c:pt>
                <c:pt idx="30">
                  <c:v>1318</c:v>
                </c:pt>
                <c:pt idx="31">
                  <c:v>1717</c:v>
                </c:pt>
                <c:pt idx="32">
                  <c:v>1791</c:v>
                </c:pt>
                <c:pt idx="33">
                  <c:v>1468</c:v>
                </c:pt>
                <c:pt idx="34">
                  <c:v>1436</c:v>
                </c:pt>
                <c:pt idx="35">
                  <c:v>2046</c:v>
                </c:pt>
                <c:pt idx="36">
                  <c:v>1590</c:v>
                </c:pt>
                <c:pt idx="37">
                  <c:v>1767</c:v>
                </c:pt>
                <c:pt idx="38">
                  <c:v>1920</c:v>
                </c:pt>
                <c:pt idx="39">
                  <c:v>1778</c:v>
                </c:pt>
                <c:pt idx="40">
                  <c:v>1464</c:v>
                </c:pt>
                <c:pt idx="41">
                  <c:v>1543</c:v>
                </c:pt>
                <c:pt idx="42">
                  <c:v>1605</c:v>
                </c:pt>
                <c:pt idx="43">
                  <c:v>1526</c:v>
                </c:pt>
                <c:pt idx="44">
                  <c:v>1572</c:v>
                </c:pt>
                <c:pt idx="45">
                  <c:v>1638</c:v>
                </c:pt>
                <c:pt idx="46">
                  <c:v>1825</c:v>
                </c:pt>
                <c:pt idx="47">
                  <c:v>1653</c:v>
                </c:pt>
                <c:pt idx="48">
                  <c:v>2760</c:v>
                </c:pt>
                <c:pt idx="49">
                  <c:v>1298</c:v>
                </c:pt>
                <c:pt idx="50">
                  <c:v>1274</c:v>
                </c:pt>
                <c:pt idx="51">
                  <c:v>1449</c:v>
                </c:pt>
                <c:pt idx="52">
                  <c:v>1426</c:v>
                </c:pt>
                <c:pt idx="53">
                  <c:v>1512</c:v>
                </c:pt>
                <c:pt idx="54">
                  <c:v>1268</c:v>
                </c:pt>
                <c:pt idx="55">
                  <c:v>1146</c:v>
                </c:pt>
                <c:pt idx="56">
                  <c:v>1133</c:v>
                </c:pt>
                <c:pt idx="57">
                  <c:v>1175</c:v>
                </c:pt>
                <c:pt idx="58">
                  <c:v>1121</c:v>
                </c:pt>
                <c:pt idx="59">
                  <c:v>1211</c:v>
                </c:pt>
                <c:pt idx="60">
                  <c:v>1126</c:v>
                </c:pt>
                <c:pt idx="61">
                  <c:v>1251</c:v>
                </c:pt>
                <c:pt idx="62">
                  <c:v>1138</c:v>
                </c:pt>
                <c:pt idx="63">
                  <c:v>1070</c:v>
                </c:pt>
                <c:pt idx="64">
                  <c:v>1040</c:v>
                </c:pt>
                <c:pt idx="65">
                  <c:v>1011</c:v>
                </c:pt>
                <c:pt idx="66">
                  <c:v>1201</c:v>
                </c:pt>
                <c:pt idx="67">
                  <c:v>1156</c:v>
                </c:pt>
                <c:pt idx="68">
                  <c:v>1141</c:v>
                </c:pt>
                <c:pt idx="69">
                  <c:v>1078</c:v>
                </c:pt>
                <c:pt idx="70">
                  <c:v>1012</c:v>
                </c:pt>
                <c:pt idx="71">
                  <c:v>936</c:v>
                </c:pt>
                <c:pt idx="72">
                  <c:v>872</c:v>
                </c:pt>
                <c:pt idx="73">
                  <c:v>993</c:v>
                </c:pt>
                <c:pt idx="74">
                  <c:v>906</c:v>
                </c:pt>
                <c:pt idx="75">
                  <c:v>772</c:v>
                </c:pt>
                <c:pt idx="76">
                  <c:v>757</c:v>
                </c:pt>
                <c:pt idx="77">
                  <c:v>758</c:v>
                </c:pt>
                <c:pt idx="78">
                  <c:v>705</c:v>
                </c:pt>
                <c:pt idx="79">
                  <c:v>675</c:v>
                </c:pt>
                <c:pt idx="80">
                  <c:v>641</c:v>
                </c:pt>
                <c:pt idx="81">
                  <c:v>609</c:v>
                </c:pt>
                <c:pt idx="82">
                  <c:v>722</c:v>
                </c:pt>
                <c:pt idx="83">
                  <c:v>642</c:v>
                </c:pt>
                <c:pt idx="84">
                  <c:v>545</c:v>
                </c:pt>
                <c:pt idx="85">
                  <c:v>409</c:v>
                </c:pt>
                <c:pt idx="86">
                  <c:v>472</c:v>
                </c:pt>
                <c:pt idx="87">
                  <c:v>405</c:v>
                </c:pt>
                <c:pt idx="88">
                  <c:v>413</c:v>
                </c:pt>
                <c:pt idx="89">
                  <c:v>467</c:v>
                </c:pt>
                <c:pt idx="90">
                  <c:v>377</c:v>
                </c:pt>
                <c:pt idx="91">
                  <c:v>360</c:v>
                </c:pt>
                <c:pt idx="92">
                  <c:v>320</c:v>
                </c:pt>
                <c:pt idx="93">
                  <c:v>386</c:v>
                </c:pt>
                <c:pt idx="94">
                  <c:v>367</c:v>
                </c:pt>
                <c:pt idx="95">
                  <c:v>409</c:v>
                </c:pt>
                <c:pt idx="96">
                  <c:v>390</c:v>
                </c:pt>
                <c:pt idx="97">
                  <c:v>318</c:v>
                </c:pt>
                <c:pt idx="98">
                  <c:v>300</c:v>
                </c:pt>
                <c:pt idx="99">
                  <c:v>326</c:v>
                </c:pt>
                <c:pt idx="100">
                  <c:v>279</c:v>
                </c:pt>
                <c:pt idx="101">
                  <c:v>380</c:v>
                </c:pt>
                <c:pt idx="102">
                  <c:v>172</c:v>
                </c:pt>
                <c:pt idx="103">
                  <c:v>238</c:v>
                </c:pt>
                <c:pt idx="104">
                  <c:v>218</c:v>
                </c:pt>
                <c:pt idx="105">
                  <c:v>668</c:v>
                </c:pt>
                <c:pt idx="106">
                  <c:v>286</c:v>
                </c:pt>
                <c:pt idx="107">
                  <c:v>0</c:v>
                </c:pt>
                <c:pt idx="108">
                  <c:v>567</c:v>
                </c:pt>
                <c:pt idx="109">
                  <c:v>319</c:v>
                </c:pt>
                <c:pt idx="110">
                  <c:v>226</c:v>
                </c:pt>
                <c:pt idx="111">
                  <c:v>219</c:v>
                </c:pt>
                <c:pt idx="112">
                  <c:v>399</c:v>
                </c:pt>
                <c:pt idx="113">
                  <c:v>232</c:v>
                </c:pt>
                <c:pt idx="114">
                  <c:v>267</c:v>
                </c:pt>
                <c:pt idx="115">
                  <c:v>371</c:v>
                </c:pt>
                <c:pt idx="116">
                  <c:v>321</c:v>
                </c:pt>
                <c:pt idx="117">
                  <c:v>221</c:v>
                </c:pt>
                <c:pt idx="118">
                  <c:v>244</c:v>
                </c:pt>
                <c:pt idx="119">
                  <c:v>565</c:v>
                </c:pt>
                <c:pt idx="120">
                  <c:v>331</c:v>
                </c:pt>
                <c:pt idx="121">
                  <c:v>341</c:v>
                </c:pt>
                <c:pt idx="122">
                  <c:v>437</c:v>
                </c:pt>
                <c:pt idx="123">
                  <c:v>405</c:v>
                </c:pt>
                <c:pt idx="124">
                  <c:v>330</c:v>
                </c:pt>
                <c:pt idx="125">
                  <c:v>339</c:v>
                </c:pt>
                <c:pt idx="126">
                  <c:v>786</c:v>
                </c:pt>
                <c:pt idx="127">
                  <c:v>571</c:v>
                </c:pt>
                <c:pt idx="128">
                  <c:v>543</c:v>
                </c:pt>
                <c:pt idx="129">
                  <c:v>432</c:v>
                </c:pt>
                <c:pt idx="130">
                  <c:v>534</c:v>
                </c:pt>
                <c:pt idx="131">
                  <c:v>350</c:v>
                </c:pt>
                <c:pt idx="132">
                  <c:v>355</c:v>
                </c:pt>
                <c:pt idx="133">
                  <c:v>686</c:v>
                </c:pt>
                <c:pt idx="134">
                  <c:v>396</c:v>
                </c:pt>
                <c:pt idx="135">
                  <c:v>412</c:v>
                </c:pt>
                <c:pt idx="136">
                  <c:v>393</c:v>
                </c:pt>
                <c:pt idx="137">
                  <c:v>513</c:v>
                </c:pt>
                <c:pt idx="138">
                  <c:v>287</c:v>
                </c:pt>
                <c:pt idx="139">
                  <c:v>285</c:v>
                </c:pt>
                <c:pt idx="140">
                  <c:v>147</c:v>
                </c:pt>
                <c:pt idx="141">
                  <c:v>760</c:v>
                </c:pt>
                <c:pt idx="142">
                  <c:v>395</c:v>
                </c:pt>
                <c:pt idx="143">
                  <c:v>374</c:v>
                </c:pt>
                <c:pt idx="144">
                  <c:v>424</c:v>
                </c:pt>
                <c:pt idx="145">
                  <c:v>236</c:v>
                </c:pt>
                <c:pt idx="146">
                  <c:v>230</c:v>
                </c:pt>
                <c:pt idx="147">
                  <c:v>681</c:v>
                </c:pt>
                <c:pt idx="148">
                  <c:v>289</c:v>
                </c:pt>
                <c:pt idx="149">
                  <c:v>423</c:v>
                </c:pt>
                <c:pt idx="150">
                  <c:v>405</c:v>
                </c:pt>
                <c:pt idx="151">
                  <c:v>418</c:v>
                </c:pt>
                <c:pt idx="152">
                  <c:v>237</c:v>
                </c:pt>
                <c:pt idx="153">
                  <c:v>198</c:v>
                </c:pt>
                <c:pt idx="154">
                  <c:v>785</c:v>
                </c:pt>
                <c:pt idx="155">
                  <c:v>282</c:v>
                </c:pt>
                <c:pt idx="156">
                  <c:v>336</c:v>
                </c:pt>
                <c:pt idx="157">
                  <c:v>383</c:v>
                </c:pt>
                <c:pt idx="158">
                  <c:v>499</c:v>
                </c:pt>
                <c:pt idx="159">
                  <c:v>257</c:v>
                </c:pt>
                <c:pt idx="160">
                  <c:v>267</c:v>
                </c:pt>
                <c:pt idx="161">
                  <c:v>750</c:v>
                </c:pt>
                <c:pt idx="162">
                  <c:v>323</c:v>
                </c:pt>
                <c:pt idx="163">
                  <c:v>448</c:v>
                </c:pt>
                <c:pt idx="164">
                  <c:v>431</c:v>
                </c:pt>
                <c:pt idx="165">
                  <c:v>462</c:v>
                </c:pt>
                <c:pt idx="166">
                  <c:v>363</c:v>
                </c:pt>
                <c:pt idx="167">
                  <c:v>267</c:v>
                </c:pt>
                <c:pt idx="168">
                  <c:v>1008</c:v>
                </c:pt>
                <c:pt idx="169">
                  <c:v>477</c:v>
                </c:pt>
                <c:pt idx="170">
                  <c:v>498</c:v>
                </c:pt>
                <c:pt idx="171">
                  <c:v>570</c:v>
                </c:pt>
                <c:pt idx="172">
                  <c:v>631</c:v>
                </c:pt>
                <c:pt idx="173">
                  <c:v>371</c:v>
                </c:pt>
                <c:pt idx="174">
                  <c:v>400</c:v>
                </c:pt>
                <c:pt idx="175">
                  <c:v>247</c:v>
                </c:pt>
                <c:pt idx="176">
                  <c:v>1606</c:v>
                </c:pt>
                <c:pt idx="177">
                  <c:v>546</c:v>
                </c:pt>
                <c:pt idx="178">
                  <c:v>630</c:v>
                </c:pt>
                <c:pt idx="179">
                  <c:v>702</c:v>
                </c:pt>
                <c:pt idx="180">
                  <c:v>515</c:v>
                </c:pt>
                <c:pt idx="181">
                  <c:v>518</c:v>
                </c:pt>
                <c:pt idx="182">
                  <c:v>1351</c:v>
                </c:pt>
                <c:pt idx="183">
                  <c:v>793</c:v>
                </c:pt>
                <c:pt idx="184">
                  <c:v>944</c:v>
                </c:pt>
                <c:pt idx="185">
                  <c:v>1120</c:v>
                </c:pt>
                <c:pt idx="186">
                  <c:v>1044</c:v>
                </c:pt>
                <c:pt idx="187">
                  <c:v>863</c:v>
                </c:pt>
                <c:pt idx="188">
                  <c:v>875</c:v>
                </c:pt>
                <c:pt idx="189">
                  <c:v>1766</c:v>
                </c:pt>
                <c:pt idx="190">
                  <c:v>1248</c:v>
                </c:pt>
                <c:pt idx="191">
                  <c:v>1090</c:v>
                </c:pt>
                <c:pt idx="192">
                  <c:v>1341</c:v>
                </c:pt>
                <c:pt idx="193">
                  <c:v>1362</c:v>
                </c:pt>
                <c:pt idx="194">
                  <c:v>1215</c:v>
                </c:pt>
                <c:pt idx="195">
                  <c:v>1454</c:v>
                </c:pt>
                <c:pt idx="196">
                  <c:v>2176</c:v>
                </c:pt>
                <c:pt idx="197">
                  <c:v>1660</c:v>
                </c:pt>
                <c:pt idx="198">
                  <c:v>1797</c:v>
                </c:pt>
                <c:pt idx="199">
                  <c:v>1777</c:v>
                </c:pt>
                <c:pt idx="200">
                  <c:v>2124</c:v>
                </c:pt>
                <c:pt idx="201">
                  <c:v>1812</c:v>
                </c:pt>
                <c:pt idx="202">
                  <c:v>1685</c:v>
                </c:pt>
                <c:pt idx="203">
                  <c:v>2804</c:v>
                </c:pt>
                <c:pt idx="204">
                  <c:v>2363</c:v>
                </c:pt>
                <c:pt idx="205">
                  <c:v>1800</c:v>
                </c:pt>
                <c:pt idx="206">
                  <c:v>2436</c:v>
                </c:pt>
                <c:pt idx="207">
                  <c:v>2558</c:v>
                </c:pt>
                <c:pt idx="208">
                  <c:v>2062</c:v>
                </c:pt>
                <c:pt idx="209">
                  <c:v>1685</c:v>
                </c:pt>
                <c:pt idx="210">
                  <c:v>975</c:v>
                </c:pt>
                <c:pt idx="211">
                  <c:v>4042</c:v>
                </c:pt>
                <c:pt idx="212">
                  <c:v>2504</c:v>
                </c:pt>
                <c:pt idx="213">
                  <c:v>2345</c:v>
                </c:pt>
                <c:pt idx="214">
                  <c:v>2376</c:v>
                </c:pt>
                <c:pt idx="215">
                  <c:v>2215</c:v>
                </c:pt>
                <c:pt idx="216">
                  <c:v>1827</c:v>
                </c:pt>
                <c:pt idx="217">
                  <c:v>3289</c:v>
                </c:pt>
                <c:pt idx="218">
                  <c:v>2251</c:v>
                </c:pt>
                <c:pt idx="219">
                  <c:v>2672</c:v>
                </c:pt>
                <c:pt idx="220">
                  <c:v>2788</c:v>
                </c:pt>
                <c:pt idx="221">
                  <c:v>2584</c:v>
                </c:pt>
                <c:pt idx="222">
                  <c:v>2227</c:v>
                </c:pt>
                <c:pt idx="223">
                  <c:v>2145</c:v>
                </c:pt>
                <c:pt idx="224">
                  <c:v>4109</c:v>
                </c:pt>
                <c:pt idx="225">
                  <c:v>2674</c:v>
                </c:pt>
                <c:pt idx="226">
                  <c:v>2699</c:v>
                </c:pt>
                <c:pt idx="227">
                  <c:v>2956</c:v>
                </c:pt>
                <c:pt idx="228">
                  <c:v>3457</c:v>
                </c:pt>
                <c:pt idx="229">
                  <c:v>3445</c:v>
                </c:pt>
                <c:pt idx="230">
                  <c:v>3244</c:v>
                </c:pt>
                <c:pt idx="231">
                  <c:v>3273</c:v>
                </c:pt>
                <c:pt idx="232">
                  <c:v>2974</c:v>
                </c:pt>
                <c:pt idx="233">
                  <c:v>3283</c:v>
                </c:pt>
                <c:pt idx="234">
                  <c:v>3922</c:v>
                </c:pt>
                <c:pt idx="235">
                  <c:v>3669</c:v>
                </c:pt>
                <c:pt idx="236">
                  <c:v>4246</c:v>
                </c:pt>
                <c:pt idx="237">
                  <c:v>4594</c:v>
                </c:pt>
                <c:pt idx="238">
                  <c:v>4086</c:v>
                </c:pt>
                <c:pt idx="239">
                  <c:v>4302</c:v>
                </c:pt>
                <c:pt idx="240">
                  <c:v>4559</c:v>
                </c:pt>
                <c:pt idx="241">
                  <c:v>4981</c:v>
                </c:pt>
                <c:pt idx="242">
                  <c:v>4741</c:v>
                </c:pt>
                <c:pt idx="243">
                  <c:v>5267</c:v>
                </c:pt>
                <c:pt idx="244">
                  <c:v>4805</c:v>
                </c:pt>
                <c:pt idx="245">
                  <c:v>4802</c:v>
                </c:pt>
                <c:pt idx="246">
                  <c:v>4276</c:v>
                </c:pt>
                <c:pt idx="247">
                  <c:v>4641</c:v>
                </c:pt>
                <c:pt idx="248">
                  <c:v>4642</c:v>
                </c:pt>
                <c:pt idx="249">
                  <c:v>4968</c:v>
                </c:pt>
                <c:pt idx="250">
                  <c:v>5705</c:v>
                </c:pt>
                <c:pt idx="251">
                  <c:v>5418</c:v>
                </c:pt>
                <c:pt idx="252">
                  <c:v>5713</c:v>
                </c:pt>
                <c:pt idx="253">
                  <c:v>4889</c:v>
                </c:pt>
                <c:pt idx="254">
                  <c:v>5022</c:v>
                </c:pt>
                <c:pt idx="255">
                  <c:v>5631</c:v>
                </c:pt>
                <c:pt idx="256">
                  <c:v>5967</c:v>
                </c:pt>
                <c:pt idx="257">
                  <c:v>6496</c:v>
                </c:pt>
                <c:pt idx="258">
                  <c:v>6476</c:v>
                </c:pt>
                <c:pt idx="259">
                  <c:v>6103</c:v>
                </c:pt>
                <c:pt idx="260">
                  <c:v>5329</c:v>
                </c:pt>
                <c:pt idx="261">
                  <c:v>6307</c:v>
                </c:pt>
                <c:pt idx="262">
                  <c:v>6493</c:v>
                </c:pt>
                <c:pt idx="263">
                  <c:v>6300</c:v>
                </c:pt>
                <c:pt idx="264">
                  <c:v>6999</c:v>
                </c:pt>
                <c:pt idx="265">
                  <c:v>6987</c:v>
                </c:pt>
                <c:pt idx="266">
                  <c:v>6499</c:v>
                </c:pt>
                <c:pt idx="267">
                  <c:v>5981</c:v>
                </c:pt>
                <c:pt idx="268">
                  <c:v>6295</c:v>
                </c:pt>
                <c:pt idx="269">
                  <c:v>6739</c:v>
                </c:pt>
                <c:pt idx="270">
                  <c:v>6771</c:v>
                </c:pt>
                <c:pt idx="271">
                  <c:v>6710</c:v>
                </c:pt>
                <c:pt idx="272">
                  <c:v>6580</c:v>
                </c:pt>
                <c:pt idx="273">
                  <c:v>6731</c:v>
                </c:pt>
                <c:pt idx="274">
                  <c:v>6352</c:v>
                </c:pt>
                <c:pt idx="275">
                  <c:v>6416</c:v>
                </c:pt>
                <c:pt idx="276">
                  <c:v>7008</c:v>
                </c:pt>
                <c:pt idx="277">
                  <c:v>6707</c:v>
                </c:pt>
                <c:pt idx="278">
                  <c:v>6895</c:v>
                </c:pt>
                <c:pt idx="279">
                  <c:v>6693</c:v>
                </c:pt>
                <c:pt idx="280">
                  <c:v>6381</c:v>
                </c:pt>
                <c:pt idx="281">
                  <c:v>6196</c:v>
                </c:pt>
                <c:pt idx="282">
                  <c:v>6845</c:v>
                </c:pt>
                <c:pt idx="283">
                  <c:v>6796</c:v>
                </c:pt>
                <c:pt idx="284">
                  <c:v>4092</c:v>
                </c:pt>
                <c:pt idx="285">
                  <c:v>8129</c:v>
                </c:pt>
                <c:pt idx="286">
                  <c:v>5903</c:v>
                </c:pt>
                <c:pt idx="287">
                  <c:v>5790</c:v>
                </c:pt>
                <c:pt idx="288">
                  <c:v>6441</c:v>
                </c:pt>
                <c:pt idx="289">
                  <c:v>7477</c:v>
                </c:pt>
                <c:pt idx="290">
                  <c:v>8446</c:v>
                </c:pt>
                <c:pt idx="291">
                  <c:v>7512</c:v>
                </c:pt>
                <c:pt idx="292">
                  <c:v>7437</c:v>
                </c:pt>
                <c:pt idx="293">
                  <c:v>7137</c:v>
                </c:pt>
                <c:pt idx="294">
                  <c:v>7911</c:v>
                </c:pt>
                <c:pt idx="295">
                  <c:v>7447</c:v>
                </c:pt>
                <c:pt idx="296">
                  <c:v>8372</c:v>
                </c:pt>
                <c:pt idx="297">
                  <c:v>8340</c:v>
                </c:pt>
                <c:pt idx="298">
                  <c:v>8766</c:v>
                </c:pt>
                <c:pt idx="299">
                  <c:v>8665</c:v>
                </c:pt>
                <c:pt idx="300">
                  <c:v>8320</c:v>
                </c:pt>
                <c:pt idx="301">
                  <c:v>6849</c:v>
                </c:pt>
                <c:pt idx="302">
                  <c:v>6287</c:v>
                </c:pt>
                <c:pt idx="303">
                  <c:v>6860</c:v>
                </c:pt>
                <c:pt idx="304">
                  <c:v>7565</c:v>
                </c:pt>
                <c:pt idx="305">
                  <c:v>6809</c:v>
                </c:pt>
                <c:pt idx="306">
                  <c:v>7063</c:v>
                </c:pt>
                <c:pt idx="307">
                  <c:v>7080</c:v>
                </c:pt>
                <c:pt idx="308">
                  <c:v>5225</c:v>
                </c:pt>
                <c:pt idx="309">
                  <c:v>4679</c:v>
                </c:pt>
                <c:pt idx="310">
                  <c:v>5744</c:v>
                </c:pt>
                <c:pt idx="311">
                  <c:v>5955</c:v>
                </c:pt>
                <c:pt idx="312">
                  <c:v>5957</c:v>
                </c:pt>
                <c:pt idx="313">
                  <c:v>5651</c:v>
                </c:pt>
                <c:pt idx="314">
                  <c:v>5323</c:v>
                </c:pt>
                <c:pt idx="315">
                  <c:v>4630</c:v>
                </c:pt>
                <c:pt idx="316">
                  <c:v>4011</c:v>
                </c:pt>
                <c:pt idx="317">
                  <c:v>4204</c:v>
                </c:pt>
                <c:pt idx="318">
                  <c:v>4877</c:v>
                </c:pt>
                <c:pt idx="319">
                  <c:v>4690</c:v>
                </c:pt>
                <c:pt idx="320">
                  <c:v>4663</c:v>
                </c:pt>
                <c:pt idx="321">
                  <c:v>4397</c:v>
                </c:pt>
                <c:pt idx="322">
                  <c:v>3736</c:v>
                </c:pt>
                <c:pt idx="323">
                  <c:v>2828</c:v>
                </c:pt>
                <c:pt idx="324">
                  <c:v>3234</c:v>
                </c:pt>
                <c:pt idx="325">
                  <c:v>4083</c:v>
                </c:pt>
                <c:pt idx="326">
                  <c:v>4022</c:v>
                </c:pt>
                <c:pt idx="327">
                  <c:v>3729</c:v>
                </c:pt>
                <c:pt idx="328">
                  <c:v>3668</c:v>
                </c:pt>
                <c:pt idx="329">
                  <c:v>2967</c:v>
                </c:pt>
                <c:pt idx="330">
                  <c:v>2677</c:v>
                </c:pt>
                <c:pt idx="331">
                  <c:v>3185</c:v>
                </c:pt>
                <c:pt idx="332">
                  <c:v>3181</c:v>
                </c:pt>
                <c:pt idx="333">
                  <c:v>3143</c:v>
                </c:pt>
                <c:pt idx="334">
                  <c:v>3499</c:v>
                </c:pt>
                <c:pt idx="335">
                  <c:v>2862</c:v>
                </c:pt>
                <c:pt idx="336">
                  <c:v>2522</c:v>
                </c:pt>
                <c:pt idx="337">
                  <c:v>2387</c:v>
                </c:pt>
                <c:pt idx="338">
                  <c:v>2605</c:v>
                </c:pt>
                <c:pt idx="339">
                  <c:v>3314</c:v>
                </c:pt>
                <c:pt idx="340">
                  <c:v>3091</c:v>
                </c:pt>
                <c:pt idx="341">
                  <c:v>3219</c:v>
                </c:pt>
                <c:pt idx="342">
                  <c:v>2825</c:v>
                </c:pt>
                <c:pt idx="343">
                  <c:v>2878</c:v>
                </c:pt>
                <c:pt idx="344">
                  <c:v>2790</c:v>
                </c:pt>
                <c:pt idx="345">
                  <c:v>2896</c:v>
                </c:pt>
                <c:pt idx="346">
                  <c:v>3134</c:v>
                </c:pt>
                <c:pt idx="347">
                  <c:v>3219</c:v>
                </c:pt>
                <c:pt idx="348">
                  <c:v>3295</c:v>
                </c:pt>
                <c:pt idx="349">
                  <c:v>2852</c:v>
                </c:pt>
                <c:pt idx="350">
                  <c:v>2596</c:v>
                </c:pt>
                <c:pt idx="351">
                  <c:v>2457</c:v>
                </c:pt>
                <c:pt idx="352">
                  <c:v>2812</c:v>
                </c:pt>
                <c:pt idx="353">
                  <c:v>2832</c:v>
                </c:pt>
                <c:pt idx="354">
                  <c:v>3363</c:v>
                </c:pt>
                <c:pt idx="355">
                  <c:v>2876</c:v>
                </c:pt>
                <c:pt idx="356">
                  <c:v>3025</c:v>
                </c:pt>
                <c:pt idx="357">
                  <c:v>3037</c:v>
                </c:pt>
                <c:pt idx="358">
                  <c:v>2820</c:v>
                </c:pt>
                <c:pt idx="359">
                  <c:v>3223</c:v>
                </c:pt>
                <c:pt idx="360">
                  <c:v>3022</c:v>
                </c:pt>
                <c:pt idx="361">
                  <c:v>3459</c:v>
                </c:pt>
                <c:pt idx="362">
                  <c:v>3539</c:v>
                </c:pt>
                <c:pt idx="363">
                  <c:v>3445</c:v>
                </c:pt>
                <c:pt idx="364">
                  <c:v>2846</c:v>
                </c:pt>
                <c:pt idx="365">
                  <c:v>2819</c:v>
                </c:pt>
                <c:pt idx="366">
                  <c:v>3384</c:v>
                </c:pt>
                <c:pt idx="367">
                  <c:v>3599</c:v>
                </c:pt>
                <c:pt idx="368">
                  <c:v>4214</c:v>
                </c:pt>
                <c:pt idx="369">
                  <c:v>4010</c:v>
                </c:pt>
                <c:pt idx="370">
                  <c:v>3866</c:v>
                </c:pt>
                <c:pt idx="371">
                  <c:v>3775</c:v>
                </c:pt>
                <c:pt idx="372">
                  <c:v>3606</c:v>
                </c:pt>
                <c:pt idx="373">
                  <c:v>4041</c:v>
                </c:pt>
                <c:pt idx="374">
                  <c:v>5200</c:v>
                </c:pt>
                <c:pt idx="375">
                  <c:v>5095</c:v>
                </c:pt>
                <c:pt idx="376">
                  <c:v>5364</c:v>
                </c:pt>
                <c:pt idx="377">
                  <c:v>5126</c:v>
                </c:pt>
                <c:pt idx="378">
                  <c:v>4574</c:v>
                </c:pt>
                <c:pt idx="379">
                  <c:v>4878</c:v>
                </c:pt>
                <c:pt idx="380">
                  <c:v>5513</c:v>
                </c:pt>
                <c:pt idx="381">
                  <c:v>5805</c:v>
                </c:pt>
                <c:pt idx="382">
                  <c:v>6921</c:v>
                </c:pt>
                <c:pt idx="383">
                  <c:v>6822</c:v>
                </c:pt>
                <c:pt idx="384">
                  <c:v>6448</c:v>
                </c:pt>
                <c:pt idx="385">
                  <c:v>6267</c:v>
                </c:pt>
                <c:pt idx="386">
                  <c:v>6520</c:v>
                </c:pt>
                <c:pt idx="387">
                  <c:v>7146</c:v>
                </c:pt>
                <c:pt idx="388">
                  <c:v>7995</c:v>
                </c:pt>
                <c:pt idx="389">
                  <c:v>9243</c:v>
                </c:pt>
                <c:pt idx="390">
                  <c:v>8542</c:v>
                </c:pt>
                <c:pt idx="391">
                  <c:v>8656</c:v>
                </c:pt>
                <c:pt idx="392">
                  <c:v>8539</c:v>
                </c:pt>
                <c:pt idx="393">
                  <c:v>7542</c:v>
                </c:pt>
                <c:pt idx="394">
                  <c:v>8598</c:v>
                </c:pt>
                <c:pt idx="395">
                  <c:v>9570</c:v>
                </c:pt>
                <c:pt idx="396">
                  <c:v>9341</c:v>
                </c:pt>
                <c:pt idx="397">
                  <c:v>8867</c:v>
                </c:pt>
                <c:pt idx="398">
                  <c:v>8524</c:v>
                </c:pt>
                <c:pt idx="399">
                  <c:v>8311</c:v>
                </c:pt>
                <c:pt idx="400">
                  <c:v>7275</c:v>
                </c:pt>
                <c:pt idx="401">
                  <c:v>8419</c:v>
                </c:pt>
                <c:pt idx="402">
                  <c:v>8381</c:v>
                </c:pt>
                <c:pt idx="403">
                  <c:v>8738</c:v>
                </c:pt>
                <c:pt idx="404">
                  <c:v>8305</c:v>
                </c:pt>
                <c:pt idx="405">
                  <c:v>7829</c:v>
                </c:pt>
                <c:pt idx="406">
                  <c:v>7203</c:v>
                </c:pt>
                <c:pt idx="407">
                  <c:v>7069</c:v>
                </c:pt>
                <c:pt idx="408">
                  <c:v>7749</c:v>
                </c:pt>
                <c:pt idx="409">
                  <c:v>8343</c:v>
                </c:pt>
                <c:pt idx="410">
                  <c:v>8340</c:v>
                </c:pt>
                <c:pt idx="411">
                  <c:v>8450</c:v>
                </c:pt>
                <c:pt idx="412">
                  <c:v>7828</c:v>
                </c:pt>
                <c:pt idx="413">
                  <c:v>7565</c:v>
                </c:pt>
                <c:pt idx="414">
                  <c:v>6688</c:v>
                </c:pt>
                <c:pt idx="415">
                  <c:v>7390</c:v>
                </c:pt>
                <c:pt idx="416">
                  <c:v>8001</c:v>
                </c:pt>
                <c:pt idx="417">
                  <c:v>7826</c:v>
                </c:pt>
                <c:pt idx="418">
                  <c:v>7398</c:v>
                </c:pt>
                <c:pt idx="419">
                  <c:v>7297</c:v>
                </c:pt>
                <c:pt idx="420">
                  <c:v>6338</c:v>
                </c:pt>
                <c:pt idx="421">
                  <c:v>5382</c:v>
                </c:pt>
                <c:pt idx="422">
                  <c:v>6212</c:v>
                </c:pt>
                <c:pt idx="423">
                  <c:v>6619</c:v>
                </c:pt>
                <c:pt idx="424">
                  <c:v>6000</c:v>
                </c:pt>
                <c:pt idx="425">
                  <c:v>5710</c:v>
                </c:pt>
                <c:pt idx="426">
                  <c:v>5396</c:v>
                </c:pt>
                <c:pt idx="427">
                  <c:v>4588</c:v>
                </c:pt>
                <c:pt idx="428">
                  <c:v>4034</c:v>
                </c:pt>
                <c:pt idx="429">
                  <c:v>4247</c:v>
                </c:pt>
                <c:pt idx="430">
                  <c:v>5052</c:v>
                </c:pt>
                <c:pt idx="431">
                  <c:v>4682</c:v>
                </c:pt>
                <c:pt idx="432">
                  <c:v>4000</c:v>
                </c:pt>
                <c:pt idx="433">
                  <c:v>3738</c:v>
                </c:pt>
                <c:pt idx="434">
                  <c:v>3151</c:v>
                </c:pt>
                <c:pt idx="435">
                  <c:v>2502</c:v>
                </c:pt>
                <c:pt idx="436">
                  <c:v>2592</c:v>
                </c:pt>
                <c:pt idx="437">
                  <c:v>2965</c:v>
                </c:pt>
                <c:pt idx="438">
                  <c:v>3204</c:v>
                </c:pt>
                <c:pt idx="439">
                  <c:v>2718</c:v>
                </c:pt>
                <c:pt idx="440">
                  <c:v>2473</c:v>
                </c:pt>
                <c:pt idx="441">
                  <c:v>2109</c:v>
                </c:pt>
                <c:pt idx="442">
                  <c:v>1638</c:v>
                </c:pt>
                <c:pt idx="443">
                  <c:v>2062</c:v>
                </c:pt>
                <c:pt idx="444">
                  <c:v>2169</c:v>
                </c:pt>
                <c:pt idx="445">
                  <c:v>2060</c:v>
                </c:pt>
                <c:pt idx="446">
                  <c:v>1887</c:v>
                </c:pt>
                <c:pt idx="447">
                  <c:v>1521</c:v>
                </c:pt>
                <c:pt idx="448">
                  <c:v>1232</c:v>
                </c:pt>
                <c:pt idx="449">
                  <c:v>1268</c:v>
                </c:pt>
                <c:pt idx="450">
                  <c:v>1403</c:v>
                </c:pt>
                <c:pt idx="451">
                  <c:v>1479</c:v>
                </c:pt>
                <c:pt idx="452">
                  <c:v>1425</c:v>
                </c:pt>
                <c:pt idx="453">
                  <c:v>1385</c:v>
                </c:pt>
                <c:pt idx="454">
                  <c:v>1233</c:v>
                </c:pt>
                <c:pt idx="455">
                  <c:v>949</c:v>
                </c:pt>
                <c:pt idx="456">
                  <c:v>807</c:v>
                </c:pt>
                <c:pt idx="457">
                  <c:v>1048</c:v>
                </c:pt>
                <c:pt idx="458">
                  <c:v>1107</c:v>
                </c:pt>
                <c:pt idx="459">
                  <c:v>1012</c:v>
                </c:pt>
                <c:pt idx="460">
                  <c:v>959</c:v>
                </c:pt>
                <c:pt idx="461">
                  <c:v>802</c:v>
                </c:pt>
                <c:pt idx="462">
                  <c:v>560</c:v>
                </c:pt>
                <c:pt idx="463">
                  <c:v>621</c:v>
                </c:pt>
                <c:pt idx="464">
                  <c:v>725</c:v>
                </c:pt>
                <c:pt idx="465">
                  <c:v>708</c:v>
                </c:pt>
                <c:pt idx="466">
                  <c:v>668</c:v>
                </c:pt>
                <c:pt idx="467">
                  <c:v>668</c:v>
                </c:pt>
                <c:pt idx="468">
                  <c:v>505</c:v>
                </c:pt>
                <c:pt idx="469">
                  <c:v>660</c:v>
                </c:pt>
                <c:pt idx="470">
                  <c:v>602</c:v>
                </c:pt>
                <c:pt idx="471">
                  <c:v>548</c:v>
                </c:pt>
                <c:pt idx="472">
                  <c:v>604</c:v>
                </c:pt>
                <c:pt idx="473">
                  <c:v>428</c:v>
                </c:pt>
                <c:pt idx="474">
                  <c:v>416</c:v>
                </c:pt>
                <c:pt idx="475">
                  <c:v>524</c:v>
                </c:pt>
                <c:pt idx="476">
                  <c:v>379</c:v>
                </c:pt>
                <c:pt idx="477">
                  <c:v>438</c:v>
                </c:pt>
                <c:pt idx="478">
                  <c:v>554</c:v>
                </c:pt>
                <c:pt idx="479">
                  <c:v>567</c:v>
                </c:pt>
                <c:pt idx="480">
                  <c:v>770</c:v>
                </c:pt>
                <c:pt idx="481">
                  <c:v>391</c:v>
                </c:pt>
                <c:pt idx="482">
                  <c:v>475</c:v>
                </c:pt>
                <c:pt idx="483">
                  <c:v>272</c:v>
                </c:pt>
                <c:pt idx="484">
                  <c:v>336</c:v>
                </c:pt>
                <c:pt idx="485">
                  <c:v>381</c:v>
                </c:pt>
                <c:pt idx="486">
                  <c:v>425</c:v>
                </c:pt>
                <c:pt idx="487">
                  <c:v>397</c:v>
                </c:pt>
                <c:pt idx="488">
                  <c:v>380</c:v>
                </c:pt>
                <c:pt idx="489">
                  <c:v>498</c:v>
                </c:pt>
                <c:pt idx="490">
                  <c:v>265</c:v>
                </c:pt>
                <c:pt idx="491">
                  <c:v>339</c:v>
                </c:pt>
                <c:pt idx="492">
                  <c:v>400</c:v>
                </c:pt>
                <c:pt idx="493">
                  <c:v>570</c:v>
                </c:pt>
                <c:pt idx="494">
                  <c:v>618</c:v>
                </c:pt>
                <c:pt idx="495">
                  <c:v>517</c:v>
                </c:pt>
                <c:pt idx="496">
                  <c:v>675</c:v>
                </c:pt>
                <c:pt idx="497">
                  <c:v>436</c:v>
                </c:pt>
                <c:pt idx="498">
                  <c:v>578</c:v>
                </c:pt>
                <c:pt idx="499">
                  <c:v>765</c:v>
                </c:pt>
                <c:pt idx="500">
                  <c:v>894</c:v>
                </c:pt>
                <c:pt idx="501">
                  <c:v>907</c:v>
                </c:pt>
                <c:pt idx="502">
                  <c:v>769</c:v>
                </c:pt>
                <c:pt idx="503">
                  <c:v>1086</c:v>
                </c:pt>
                <c:pt idx="504">
                  <c:v>701</c:v>
                </c:pt>
                <c:pt idx="505">
                  <c:v>737</c:v>
                </c:pt>
                <c:pt idx="506">
                  <c:v>958</c:v>
                </c:pt>
                <c:pt idx="507">
                  <c:v>1443</c:v>
                </c:pt>
                <c:pt idx="508">
                  <c:v>1524</c:v>
                </c:pt>
                <c:pt idx="509">
                  <c:v>1367</c:v>
                </c:pt>
                <c:pt idx="510">
                  <c:v>1814</c:v>
                </c:pt>
                <c:pt idx="511">
                  <c:v>1205</c:v>
                </c:pt>
                <c:pt idx="512">
                  <c:v>1342</c:v>
                </c:pt>
                <c:pt idx="513">
                  <c:v>1869</c:v>
                </c:pt>
                <c:pt idx="514">
                  <c:v>2133</c:v>
                </c:pt>
                <c:pt idx="515">
                  <c:v>2420</c:v>
                </c:pt>
                <c:pt idx="516">
                  <c:v>2259</c:v>
                </c:pt>
                <c:pt idx="517">
                  <c:v>1889</c:v>
                </c:pt>
                <c:pt idx="518">
                  <c:v>1973</c:v>
                </c:pt>
                <c:pt idx="519">
                  <c:v>1782</c:v>
                </c:pt>
                <c:pt idx="520">
                  <c:v>2420</c:v>
                </c:pt>
                <c:pt idx="521">
                  <c:v>2728</c:v>
                </c:pt>
                <c:pt idx="522">
                  <c:v>2964</c:v>
                </c:pt>
                <c:pt idx="523">
                  <c:v>2878</c:v>
                </c:pt>
                <c:pt idx="524">
                  <c:v>2849</c:v>
                </c:pt>
                <c:pt idx="525">
                  <c:v>2051</c:v>
                </c:pt>
                <c:pt idx="526">
                  <c:v>2332</c:v>
                </c:pt>
                <c:pt idx="527">
                  <c:v>3331</c:v>
                </c:pt>
                <c:pt idx="528">
                  <c:v>3357</c:v>
                </c:pt>
                <c:pt idx="529">
                  <c:v>3772</c:v>
                </c:pt>
                <c:pt idx="530">
                  <c:v>3918</c:v>
                </c:pt>
                <c:pt idx="531">
                  <c:v>3167</c:v>
                </c:pt>
                <c:pt idx="532">
                  <c:v>2735</c:v>
                </c:pt>
                <c:pt idx="533">
                  <c:v>2894</c:v>
                </c:pt>
              </c:numCache>
            </c:numRef>
          </c:val>
          <c:extLst>
            <c:ext xmlns:c16="http://schemas.microsoft.com/office/drawing/2014/chart" uri="{C3380CC4-5D6E-409C-BE32-E72D297353CC}">
              <c16:uniqueId val="{00000000-C0D6-4D94-A19C-3644CBFBE985}"/>
            </c:ext>
          </c:extLst>
        </c:ser>
        <c:dLbls>
          <c:showLegendKey val="0"/>
          <c:showVal val="0"/>
          <c:showCatName val="0"/>
          <c:showSerName val="0"/>
          <c:showPercent val="0"/>
          <c:showBubbleSize val="0"/>
        </c:dLbls>
        <c:gapWidth val="0"/>
        <c:overlap val="-27"/>
        <c:axId val="1330929016"/>
        <c:axId val="1330934264"/>
      </c:barChart>
      <c:catAx>
        <c:axId val="1330929016"/>
        <c:scaling>
          <c:orientation val="minMax"/>
        </c:scaling>
        <c:delete val="1"/>
        <c:axPos val="b"/>
        <c:numFmt formatCode="General" sourceLinked="1"/>
        <c:majorTickMark val="out"/>
        <c:minorTickMark val="none"/>
        <c:tickLblPos val="nextTo"/>
        <c:crossAx val="1330934264"/>
        <c:crosses val="autoZero"/>
        <c:auto val="1"/>
        <c:lblAlgn val="ctr"/>
        <c:lblOffset val="100"/>
        <c:noMultiLvlLbl val="0"/>
      </c:catAx>
      <c:valAx>
        <c:axId val="1330934264"/>
        <c:scaling>
          <c:orientation val="minMax"/>
          <c:max val="100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3092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4901574803"/>
          <c:y val="0.15625"/>
          <c:w val="0.47291666666666698"/>
          <c:h val="0.70937499999999998"/>
        </c:manualLayout>
      </c:layout>
      <c:pieChart>
        <c:varyColors val="1"/>
        <c:ser>
          <c:idx val="0"/>
          <c:order val="0"/>
          <c:tx>
            <c:strRef>
              <c:f>Sheet1!$B$1</c:f>
              <c:strCache>
                <c:ptCount val="1"/>
                <c:pt idx="0">
                  <c:v>Count</c:v>
                </c:pt>
              </c:strCache>
            </c:strRef>
          </c:tx>
          <c:spPr>
            <a:effectLst>
              <a:outerShdw blurRad="50800" dist="38100" dir="2700000" algn="tl" rotWithShape="0">
                <a:prstClr val="black">
                  <a:alpha val="40000"/>
                </a:prstClr>
              </a:outerShdw>
            </a:effectLst>
          </c:spPr>
          <c:dPt>
            <c:idx val="0"/>
            <c:bubble3D val="0"/>
            <c:spPr>
              <a:solidFill>
                <a:srgbClr val="ED1C2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2612-44A4-9F6D-E2E37C64D085}"/>
              </c:ext>
            </c:extLst>
          </c:dPt>
          <c:dPt>
            <c:idx val="1"/>
            <c:bubble3D val="0"/>
            <c:spPr>
              <a:solidFill>
                <a:srgbClr val="A70E1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2612-44A4-9F6D-E2E37C64D085}"/>
              </c:ext>
            </c:extLst>
          </c:dPt>
          <c:dPt>
            <c:idx val="2"/>
            <c:bubble3D val="0"/>
            <c:spPr>
              <a:solidFill>
                <a:srgbClr val="6B090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5-2612-44A4-9F6D-E2E37C64D085}"/>
              </c:ext>
            </c:extLst>
          </c:dPt>
          <c:dPt>
            <c:idx val="3"/>
            <c:bubble3D val="0"/>
            <c:spPr>
              <a:solidFill>
                <a:srgbClr val="54C3BB"/>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7-2612-44A4-9F6D-E2E37C64D085}"/>
              </c:ext>
            </c:extLst>
          </c:dPt>
          <c:dPt>
            <c:idx val="4"/>
            <c:bubble3D val="0"/>
            <c:spPr>
              <a:solidFill>
                <a:srgbClr val="419B96"/>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9-2612-44A4-9F6D-E2E37C64D085}"/>
              </c:ext>
            </c:extLst>
          </c:dPt>
          <c:dPt>
            <c:idx val="5"/>
            <c:bubble3D val="0"/>
            <c:spPr>
              <a:solidFill>
                <a:srgbClr val="A70E1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B-2612-44A4-9F6D-E2E37C64D085}"/>
              </c:ext>
            </c:extLst>
          </c:dPt>
          <c:dLbls>
            <c:dLbl>
              <c:idx val="0"/>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2612-44A4-9F6D-E2E37C64D085}"/>
                </c:ext>
              </c:extLst>
            </c:dLbl>
            <c:dLbl>
              <c:idx val="1"/>
              <c:layout>
                <c:manualLayout>
                  <c:x val="3.7923658204531571E-2"/>
                  <c:y val="-3.38822172251840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612-44A4-9F6D-E2E37C64D085}"/>
                </c:ext>
              </c:extLst>
            </c:dLbl>
            <c:dLbl>
              <c:idx val="2"/>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5-2612-44A4-9F6D-E2E37C64D085}"/>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AB</c:v>
                </c:pt>
                <c:pt idx="2">
                  <c:v>B</c:v>
                </c:pt>
                <c:pt idx="3">
                  <c:v>O</c:v>
                </c:pt>
              </c:strCache>
            </c:strRef>
          </c:cat>
          <c:val>
            <c:numRef>
              <c:f>Sheet1!$B$2:$B$5</c:f>
              <c:numCache>
                <c:formatCode>General</c:formatCode>
                <c:ptCount val="4"/>
                <c:pt idx="0">
                  <c:v>37</c:v>
                </c:pt>
                <c:pt idx="1">
                  <c:v>4</c:v>
                </c:pt>
                <c:pt idx="2">
                  <c:v>17</c:v>
                </c:pt>
                <c:pt idx="3">
                  <c:v>53</c:v>
                </c:pt>
              </c:numCache>
            </c:numRef>
          </c:val>
          <c:extLst>
            <c:ext xmlns:c16="http://schemas.microsoft.com/office/drawing/2014/chart" uri="{C3380CC4-5D6E-409C-BE32-E72D297353CC}">
              <c16:uniqueId val="{0000000C-2612-44A4-9F6D-E2E37C64D085}"/>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D1C2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Under 60 days</c:v>
                </c:pt>
                <c:pt idx="1">
                  <c:v>60 days to &lt;6 months</c:v>
                </c:pt>
                <c:pt idx="2">
                  <c:v>6 months to &lt;1 year</c:v>
                </c:pt>
                <c:pt idx="3">
                  <c:v>One to two years</c:v>
                </c:pt>
                <c:pt idx="4">
                  <c:v>2+ years</c:v>
                </c:pt>
              </c:strCache>
            </c:strRef>
          </c:cat>
          <c:val>
            <c:numRef>
              <c:f>Sheet1!$B$2:$B$6</c:f>
              <c:numCache>
                <c:formatCode>0%</c:formatCode>
                <c:ptCount val="5"/>
                <c:pt idx="0">
                  <c:v>0.22522522522522523</c:v>
                </c:pt>
                <c:pt idx="1">
                  <c:v>0.1891891891891892</c:v>
                </c:pt>
                <c:pt idx="2">
                  <c:v>0.22522522522522523</c:v>
                </c:pt>
                <c:pt idx="3">
                  <c:v>0.11711711711711711</c:v>
                </c:pt>
                <c:pt idx="4">
                  <c:v>0.24324324324324326</c:v>
                </c:pt>
              </c:numCache>
            </c:numRef>
          </c:val>
          <c:extLst>
            <c:ext xmlns:c16="http://schemas.microsoft.com/office/drawing/2014/chart" uri="{C3380CC4-5D6E-409C-BE32-E72D297353CC}">
              <c16:uniqueId val="{00000000-CEED-4C94-B380-14BD84BC9027}"/>
            </c:ext>
          </c:extLst>
        </c:ser>
        <c:dLbls>
          <c:showLegendKey val="0"/>
          <c:showVal val="0"/>
          <c:showCatName val="0"/>
          <c:showSerName val="0"/>
          <c:showPercent val="0"/>
          <c:showBubbleSize val="0"/>
        </c:dLbls>
        <c:gapWidth val="100"/>
        <c:axId val="1570440384"/>
        <c:axId val="1570441368"/>
      </c:barChart>
      <c:catAx>
        <c:axId val="1570440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0441368"/>
        <c:crosses val="autoZero"/>
        <c:auto val="1"/>
        <c:lblAlgn val="ctr"/>
        <c:lblOffset val="100"/>
        <c:noMultiLvlLbl val="0"/>
      </c:catAx>
      <c:valAx>
        <c:axId val="1570441368"/>
        <c:scaling>
          <c:orientation val="minMax"/>
        </c:scaling>
        <c:delete val="1"/>
        <c:axPos val="b"/>
        <c:numFmt formatCode="0%" sourceLinked="1"/>
        <c:majorTickMark val="none"/>
        <c:minorTickMark val="none"/>
        <c:tickLblPos val="nextTo"/>
        <c:crossAx val="1570440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Recipients139inMachifolder!$C$2:$C$10</c:f>
              <c:numCache>
                <c:formatCode>General</c:formatCode>
                <c:ptCount val="9"/>
                <c:pt idx="0">
                  <c:v>4</c:v>
                </c:pt>
                <c:pt idx="2">
                  <c:v>6</c:v>
                </c:pt>
                <c:pt idx="5">
                  <c:v>7</c:v>
                </c:pt>
                <c:pt idx="6">
                  <c:v>1</c:v>
                </c:pt>
                <c:pt idx="7">
                  <c:v>22</c:v>
                </c:pt>
                <c:pt idx="8">
                  <c:v>6</c:v>
                </c:pt>
              </c:numCache>
            </c:numRef>
          </c:val>
          <c:extLst>
            <c:ext xmlns:c16="http://schemas.microsoft.com/office/drawing/2014/chart" uri="{C3380CC4-5D6E-409C-BE32-E72D297353CC}">
              <c16:uniqueId val="{00000000-378F-4397-9E1D-906B6CCE4865}"/>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Recipients139inMachifolder!$D$2:$D$10</c:f>
              <c:numCache>
                <c:formatCode>General</c:formatCode>
                <c:ptCount val="9"/>
                <c:pt idx="2">
                  <c:v>1</c:v>
                </c:pt>
                <c:pt idx="5">
                  <c:v>1</c:v>
                </c:pt>
                <c:pt idx="7">
                  <c:v>4</c:v>
                </c:pt>
              </c:numCache>
            </c:numRef>
          </c:val>
          <c:extLst>
            <c:ext xmlns:c16="http://schemas.microsoft.com/office/drawing/2014/chart" uri="{C3380CC4-5D6E-409C-BE32-E72D297353CC}">
              <c16:uniqueId val="{00000001-378F-4397-9E1D-906B6CCE4865}"/>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Recipients139inMachifolder!$E$2:$E$10</c:f>
              <c:numCache>
                <c:formatCode>General</c:formatCode>
                <c:ptCount val="9"/>
                <c:pt idx="1">
                  <c:v>1</c:v>
                </c:pt>
                <c:pt idx="2">
                  <c:v>14</c:v>
                </c:pt>
                <c:pt idx="3">
                  <c:v>1</c:v>
                </c:pt>
                <c:pt idx="4">
                  <c:v>2</c:v>
                </c:pt>
                <c:pt idx="5">
                  <c:v>6</c:v>
                </c:pt>
                <c:pt idx="7">
                  <c:v>11</c:v>
                </c:pt>
                <c:pt idx="8">
                  <c:v>2</c:v>
                </c:pt>
              </c:numCache>
            </c:numRef>
          </c:val>
          <c:extLst>
            <c:ext xmlns:c16="http://schemas.microsoft.com/office/drawing/2014/chart" uri="{C3380CC4-5D6E-409C-BE32-E72D297353CC}">
              <c16:uniqueId val="{00000002-378F-4397-9E1D-906B6CCE4865}"/>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Recipients139inMachifolder!$F$2:$F$10</c:f>
              <c:numCache>
                <c:formatCode>General</c:formatCode>
                <c:ptCount val="9"/>
                <c:pt idx="4">
                  <c:v>1</c:v>
                </c:pt>
                <c:pt idx="7">
                  <c:v>1</c:v>
                </c:pt>
              </c:numCache>
            </c:numRef>
          </c:val>
          <c:extLst>
            <c:ext xmlns:c16="http://schemas.microsoft.com/office/drawing/2014/chart" uri="{C3380CC4-5D6E-409C-BE32-E72D297353CC}">
              <c16:uniqueId val="{00000003-378F-4397-9E1D-906B6CCE4865}"/>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Recipients139inMachifolder!$G$2:$G$10</c:f>
              <c:numCache>
                <c:formatCode>General</c:formatCode>
                <c:ptCount val="9"/>
                <c:pt idx="0">
                  <c:v>2</c:v>
                </c:pt>
                <c:pt idx="2">
                  <c:v>5</c:v>
                </c:pt>
                <c:pt idx="5">
                  <c:v>1</c:v>
                </c:pt>
                <c:pt idx="6">
                  <c:v>1</c:v>
                </c:pt>
                <c:pt idx="7">
                  <c:v>3</c:v>
                </c:pt>
              </c:numCache>
            </c:numRef>
          </c:val>
          <c:extLst>
            <c:ext xmlns:c16="http://schemas.microsoft.com/office/drawing/2014/chart" uri="{C3380CC4-5D6E-409C-BE32-E72D297353CC}">
              <c16:uniqueId val="{00000004-378F-4397-9E1D-906B6CCE4865}"/>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Recipients139inMachifolder!$A$2:$B$10</c:f>
              <c:multiLvlStrCache>
                <c:ptCount val="9"/>
                <c:lvl>
                  <c:pt idx="0">
                    <c:v>SPH</c:v>
                  </c:pt>
                  <c:pt idx="1">
                    <c:v>BCCH</c:v>
                  </c:pt>
                  <c:pt idx="2">
                    <c:v>UAH</c:v>
                  </c:pt>
                  <c:pt idx="3">
                    <c:v>Ottawa</c:v>
                  </c:pt>
                  <c:pt idx="4">
                    <c:v>HSC (Tor)</c:v>
                  </c:pt>
                  <c:pt idx="5">
                    <c:v>TGH</c:v>
                  </c:pt>
                  <c:pt idx="6">
                    <c:v>LHSC</c:v>
                  </c:pt>
                  <c:pt idx="7">
                    <c:v>TQ (all)</c:v>
                  </c:pt>
                  <c:pt idx="8">
                    <c:v>QE II</c:v>
                  </c:pt>
                </c:lvl>
                <c:lvl>
                  <c:pt idx="0">
                    <c:v>BC</c:v>
                  </c:pt>
                  <c:pt idx="2">
                    <c:v>Alberta</c:v>
                  </c:pt>
                  <c:pt idx="3">
                    <c:v>Ontario</c:v>
                  </c:pt>
                  <c:pt idx="7">
                    <c:v>Quebec</c:v>
                  </c:pt>
                  <c:pt idx="8">
                    <c:v>Atlantic</c:v>
                  </c:pt>
                </c:lvl>
              </c:multiLvlStrCache>
            </c:multiLvlStrRef>
          </c:cat>
          <c:val>
            <c:numRef>
              <c:f>Recipients139inMachifolder!$H$2:$H$10</c:f>
              <c:numCache>
                <c:formatCode>General</c:formatCode>
                <c:ptCount val="9"/>
                <c:pt idx="2">
                  <c:v>3</c:v>
                </c:pt>
                <c:pt idx="3">
                  <c:v>1</c:v>
                </c:pt>
                <c:pt idx="4">
                  <c:v>1</c:v>
                </c:pt>
                <c:pt idx="7">
                  <c:v>2</c:v>
                </c:pt>
                <c:pt idx="8">
                  <c:v>1</c:v>
                </c:pt>
              </c:numCache>
            </c:numRef>
          </c:val>
          <c:extLst>
            <c:ext xmlns:c16="http://schemas.microsoft.com/office/drawing/2014/chart" uri="{C3380CC4-5D6E-409C-BE32-E72D297353CC}">
              <c16:uniqueId val="{00000005-378F-4397-9E1D-906B6CCE4865}"/>
            </c:ext>
          </c:extLst>
        </c:ser>
        <c:dLbls>
          <c:showLegendKey val="0"/>
          <c:showVal val="0"/>
          <c:showCatName val="0"/>
          <c:showSerName val="0"/>
          <c:showPercent val="0"/>
          <c:showBubbleSize val="0"/>
        </c:dLbls>
        <c:gapWidth val="50"/>
        <c:overlap val="100"/>
        <c:axId val="164483840"/>
        <c:axId val="164485376"/>
      </c:barChart>
      <c:catAx>
        <c:axId val="164483840"/>
        <c:scaling>
          <c:orientation val="minMax"/>
        </c:scaling>
        <c:delete val="0"/>
        <c:axPos val="b"/>
        <c:numFmt formatCode="General" sourceLinked="0"/>
        <c:majorTickMark val="out"/>
        <c:minorTickMark val="none"/>
        <c:tickLblPos val="nextTo"/>
        <c:crossAx val="164485376"/>
        <c:crosses val="autoZero"/>
        <c:auto val="1"/>
        <c:lblAlgn val="ctr"/>
        <c:lblOffset val="100"/>
        <c:noMultiLvlLbl val="0"/>
      </c:catAx>
      <c:valAx>
        <c:axId val="164485376"/>
        <c:scaling>
          <c:orientation val="minMax"/>
          <c:max val="45"/>
          <c:min val="0"/>
        </c:scaling>
        <c:delete val="0"/>
        <c:axPos val="l"/>
        <c:majorGridlines>
          <c:spPr>
            <a:ln>
              <a:solidFill>
                <a:srgbClr val="E6E6E6"/>
              </a:solidFill>
            </a:ln>
          </c:spPr>
        </c:majorGridlines>
        <c:numFmt formatCode="General" sourceLinked="1"/>
        <c:majorTickMark val="out"/>
        <c:minorTickMark val="none"/>
        <c:tickLblPos val="nextTo"/>
        <c:txPr>
          <a:bodyPr/>
          <a:lstStyle/>
          <a:p>
            <a:pPr>
              <a:defRPr>
                <a:solidFill>
                  <a:srgbClr val="4D4D4D"/>
                </a:solidFill>
              </a:defRPr>
            </a:pPr>
            <a:endParaRPr lang="en-US"/>
          </a:p>
        </c:txPr>
        <c:crossAx val="164483840"/>
        <c:crosses val="autoZero"/>
        <c:crossBetween val="between"/>
      </c:valAx>
      <c:dTable>
        <c:showHorzBorder val="1"/>
        <c:showVertBorder val="1"/>
        <c:showOutline val="1"/>
        <c:showKeys val="1"/>
        <c:txPr>
          <a:bodyPr/>
          <a:lstStyle/>
          <a:p>
            <a:pPr rtl="0">
              <a:defRPr sz="1200">
                <a:solidFill>
                  <a:srgbClr val="4D4D4D"/>
                </a:solidFill>
              </a:defRPr>
            </a:pPr>
            <a:endParaRPr lang="en-US"/>
          </a:p>
        </c:txPr>
      </c:dTable>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67844956013899E-2"/>
          <c:y val="3.7221188008218137E-2"/>
          <c:w val="0.80485569981916727"/>
          <c:h val="0.88305184753701726"/>
        </c:manualLayout>
      </c:layout>
      <c:areaChart>
        <c:grouping val="stacked"/>
        <c:varyColors val="0"/>
        <c:ser>
          <c:idx val="0"/>
          <c:order val="0"/>
          <c:tx>
            <c:strRef>
              <c:f>Sheet1!$B$1</c:f>
              <c:strCache>
                <c:ptCount val="1"/>
                <c:pt idx="0">
                  <c:v>Status 1</c:v>
                </c:pt>
              </c:strCache>
            </c:strRef>
          </c:tx>
          <c:spPr>
            <a:solidFill>
              <a:srgbClr val="54C3BB"/>
            </a:solidFill>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Sheet1!$B$2:$B$113</c:f>
              <c:numCache>
                <c:formatCode>General</c:formatCode>
                <c:ptCount val="112"/>
                <c:pt idx="0">
                  <c:v>44</c:v>
                </c:pt>
                <c:pt idx="1">
                  <c:v>53</c:v>
                </c:pt>
                <c:pt idx="2">
                  <c:v>53</c:v>
                </c:pt>
                <c:pt idx="3">
                  <c:v>54</c:v>
                </c:pt>
                <c:pt idx="4">
                  <c:v>50</c:v>
                </c:pt>
                <c:pt idx="5">
                  <c:v>53</c:v>
                </c:pt>
                <c:pt idx="6">
                  <c:v>54</c:v>
                </c:pt>
                <c:pt idx="7">
                  <c:v>56</c:v>
                </c:pt>
                <c:pt idx="8">
                  <c:v>56</c:v>
                </c:pt>
                <c:pt idx="9">
                  <c:v>56</c:v>
                </c:pt>
                <c:pt idx="10">
                  <c:v>63</c:v>
                </c:pt>
                <c:pt idx="11">
                  <c:v>66</c:v>
                </c:pt>
                <c:pt idx="12">
                  <c:v>62</c:v>
                </c:pt>
                <c:pt idx="13">
                  <c:v>65</c:v>
                </c:pt>
                <c:pt idx="14">
                  <c:v>65</c:v>
                </c:pt>
                <c:pt idx="15">
                  <c:v>64</c:v>
                </c:pt>
                <c:pt idx="16">
                  <c:v>67</c:v>
                </c:pt>
                <c:pt idx="17">
                  <c:v>63</c:v>
                </c:pt>
                <c:pt idx="18">
                  <c:v>63</c:v>
                </c:pt>
                <c:pt idx="19">
                  <c:v>65</c:v>
                </c:pt>
                <c:pt idx="20">
                  <c:v>71</c:v>
                </c:pt>
                <c:pt idx="21">
                  <c:v>67</c:v>
                </c:pt>
                <c:pt idx="22">
                  <c:v>70</c:v>
                </c:pt>
                <c:pt idx="23">
                  <c:v>75</c:v>
                </c:pt>
                <c:pt idx="24">
                  <c:v>70</c:v>
                </c:pt>
                <c:pt idx="25">
                  <c:v>73</c:v>
                </c:pt>
                <c:pt idx="26">
                  <c:v>65</c:v>
                </c:pt>
                <c:pt idx="27">
                  <c:v>71</c:v>
                </c:pt>
                <c:pt idx="28">
                  <c:v>79</c:v>
                </c:pt>
                <c:pt idx="29">
                  <c:v>77</c:v>
                </c:pt>
                <c:pt idx="30">
                  <c:v>75</c:v>
                </c:pt>
                <c:pt idx="31">
                  <c:v>71</c:v>
                </c:pt>
                <c:pt idx="32">
                  <c:v>76</c:v>
                </c:pt>
                <c:pt idx="33">
                  <c:v>68</c:v>
                </c:pt>
                <c:pt idx="34">
                  <c:v>67</c:v>
                </c:pt>
                <c:pt idx="35">
                  <c:v>70</c:v>
                </c:pt>
                <c:pt idx="36">
                  <c:v>70</c:v>
                </c:pt>
                <c:pt idx="37">
                  <c:v>71</c:v>
                </c:pt>
                <c:pt idx="38">
                  <c:v>72</c:v>
                </c:pt>
                <c:pt idx="39">
                  <c:v>76</c:v>
                </c:pt>
                <c:pt idx="40">
                  <c:v>80</c:v>
                </c:pt>
                <c:pt idx="41">
                  <c:v>80</c:v>
                </c:pt>
                <c:pt idx="42">
                  <c:v>75</c:v>
                </c:pt>
                <c:pt idx="43">
                  <c:v>60</c:v>
                </c:pt>
                <c:pt idx="44">
                  <c:v>59</c:v>
                </c:pt>
                <c:pt idx="45">
                  <c:v>55</c:v>
                </c:pt>
                <c:pt idx="46">
                  <c:v>53</c:v>
                </c:pt>
                <c:pt idx="47">
                  <c:v>49</c:v>
                </c:pt>
                <c:pt idx="48">
                  <c:v>49</c:v>
                </c:pt>
                <c:pt idx="49">
                  <c:v>54</c:v>
                </c:pt>
                <c:pt idx="50">
                  <c:v>53</c:v>
                </c:pt>
                <c:pt idx="51">
                  <c:v>47</c:v>
                </c:pt>
                <c:pt idx="52">
                  <c:v>51</c:v>
                </c:pt>
                <c:pt idx="53">
                  <c:v>48</c:v>
                </c:pt>
                <c:pt idx="54">
                  <c:v>44</c:v>
                </c:pt>
                <c:pt idx="55">
                  <c:v>42</c:v>
                </c:pt>
                <c:pt idx="56">
                  <c:v>44</c:v>
                </c:pt>
                <c:pt idx="57">
                  <c:v>46</c:v>
                </c:pt>
                <c:pt idx="58">
                  <c:v>53</c:v>
                </c:pt>
                <c:pt idx="59">
                  <c:v>53</c:v>
                </c:pt>
                <c:pt idx="60">
                  <c:v>48</c:v>
                </c:pt>
                <c:pt idx="61">
                  <c:v>48</c:v>
                </c:pt>
                <c:pt idx="62">
                  <c:v>33</c:v>
                </c:pt>
                <c:pt idx="63">
                  <c:v>34</c:v>
                </c:pt>
                <c:pt idx="64">
                  <c:v>33</c:v>
                </c:pt>
                <c:pt idx="65">
                  <c:v>36</c:v>
                </c:pt>
                <c:pt idx="66">
                  <c:v>38</c:v>
                </c:pt>
                <c:pt idx="67">
                  <c:v>34</c:v>
                </c:pt>
                <c:pt idx="68">
                  <c:v>35</c:v>
                </c:pt>
                <c:pt idx="69">
                  <c:v>37</c:v>
                </c:pt>
                <c:pt idx="70">
                  <c:v>39</c:v>
                </c:pt>
                <c:pt idx="71">
                  <c:v>41</c:v>
                </c:pt>
                <c:pt idx="72">
                  <c:v>41</c:v>
                </c:pt>
                <c:pt idx="73">
                  <c:v>47</c:v>
                </c:pt>
                <c:pt idx="74">
                  <c:v>44</c:v>
                </c:pt>
                <c:pt idx="75">
                  <c:v>42</c:v>
                </c:pt>
                <c:pt idx="76">
                  <c:v>44</c:v>
                </c:pt>
                <c:pt idx="77">
                  <c:v>42</c:v>
                </c:pt>
                <c:pt idx="78">
                  <c:v>43</c:v>
                </c:pt>
                <c:pt idx="79">
                  <c:v>45</c:v>
                </c:pt>
                <c:pt idx="80">
                  <c:v>49</c:v>
                </c:pt>
                <c:pt idx="81">
                  <c:v>50</c:v>
                </c:pt>
                <c:pt idx="82">
                  <c:v>49</c:v>
                </c:pt>
                <c:pt idx="83">
                  <c:v>51</c:v>
                </c:pt>
                <c:pt idx="84">
                  <c:v>55</c:v>
                </c:pt>
                <c:pt idx="85">
                  <c:v>53</c:v>
                </c:pt>
                <c:pt idx="86">
                  <c:v>47</c:v>
                </c:pt>
                <c:pt idx="87">
                  <c:v>50</c:v>
                </c:pt>
                <c:pt idx="88">
                  <c:v>42</c:v>
                </c:pt>
                <c:pt idx="89">
                  <c:v>49</c:v>
                </c:pt>
                <c:pt idx="90">
                  <c:v>47</c:v>
                </c:pt>
                <c:pt idx="91">
                  <c:v>46</c:v>
                </c:pt>
                <c:pt idx="92">
                  <c:v>41</c:v>
                </c:pt>
                <c:pt idx="93">
                  <c:v>46</c:v>
                </c:pt>
                <c:pt idx="94">
                  <c:v>44</c:v>
                </c:pt>
                <c:pt idx="95">
                  <c:v>43</c:v>
                </c:pt>
                <c:pt idx="96">
                  <c:v>45</c:v>
                </c:pt>
                <c:pt idx="97">
                  <c:v>41</c:v>
                </c:pt>
                <c:pt idx="98">
                  <c:v>33</c:v>
                </c:pt>
                <c:pt idx="99">
                  <c:v>34</c:v>
                </c:pt>
                <c:pt idx="100">
                  <c:v>41</c:v>
                </c:pt>
                <c:pt idx="101">
                  <c:v>44</c:v>
                </c:pt>
                <c:pt idx="102">
                  <c:v>44</c:v>
                </c:pt>
                <c:pt idx="103">
                  <c:v>50</c:v>
                </c:pt>
                <c:pt idx="104">
                  <c:v>44</c:v>
                </c:pt>
                <c:pt idx="105">
                  <c:v>38</c:v>
                </c:pt>
                <c:pt idx="106">
                  <c:v>41</c:v>
                </c:pt>
                <c:pt idx="107">
                  <c:v>46</c:v>
                </c:pt>
                <c:pt idx="108">
                  <c:v>46</c:v>
                </c:pt>
                <c:pt idx="109">
                  <c:v>42</c:v>
                </c:pt>
                <c:pt idx="110">
                  <c:v>47</c:v>
                </c:pt>
                <c:pt idx="111">
                  <c:v>46</c:v>
                </c:pt>
              </c:numCache>
            </c:numRef>
          </c:val>
          <c:extLst>
            <c:ext xmlns:c16="http://schemas.microsoft.com/office/drawing/2014/chart" uri="{C3380CC4-5D6E-409C-BE32-E72D297353CC}">
              <c16:uniqueId val="{00000000-029D-4571-BDBD-2DCF6C37884A}"/>
            </c:ext>
          </c:extLst>
        </c:ser>
        <c:ser>
          <c:idx val="1"/>
          <c:order val="1"/>
          <c:tx>
            <c:strRef>
              <c:f>Sheet1!$C$1</c:f>
              <c:strCache>
                <c:ptCount val="1"/>
                <c:pt idx="0">
                  <c:v>Status 2</c:v>
                </c:pt>
              </c:strCache>
            </c:strRef>
          </c:tx>
          <c:spPr>
            <a:solidFill>
              <a:srgbClr val="88528B"/>
            </a:solidFill>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Sheet1!$C$2:$C$113</c:f>
              <c:numCache>
                <c:formatCode>General</c:formatCode>
                <c:ptCount val="112"/>
                <c:pt idx="0">
                  <c:v>6</c:v>
                </c:pt>
                <c:pt idx="1">
                  <c:v>12</c:v>
                </c:pt>
                <c:pt idx="2">
                  <c:v>13</c:v>
                </c:pt>
                <c:pt idx="3">
                  <c:v>12</c:v>
                </c:pt>
                <c:pt idx="4">
                  <c:v>8</c:v>
                </c:pt>
                <c:pt idx="5">
                  <c:v>10</c:v>
                </c:pt>
                <c:pt idx="6">
                  <c:v>11</c:v>
                </c:pt>
                <c:pt idx="7">
                  <c:v>11</c:v>
                </c:pt>
                <c:pt idx="8">
                  <c:v>9</c:v>
                </c:pt>
                <c:pt idx="9">
                  <c:v>11</c:v>
                </c:pt>
                <c:pt idx="10">
                  <c:v>11</c:v>
                </c:pt>
                <c:pt idx="11">
                  <c:v>10</c:v>
                </c:pt>
                <c:pt idx="12">
                  <c:v>11</c:v>
                </c:pt>
                <c:pt idx="13">
                  <c:v>11</c:v>
                </c:pt>
                <c:pt idx="14">
                  <c:v>8</c:v>
                </c:pt>
                <c:pt idx="15">
                  <c:v>11</c:v>
                </c:pt>
                <c:pt idx="16">
                  <c:v>10</c:v>
                </c:pt>
                <c:pt idx="17">
                  <c:v>10</c:v>
                </c:pt>
                <c:pt idx="18">
                  <c:v>9</c:v>
                </c:pt>
                <c:pt idx="19">
                  <c:v>8</c:v>
                </c:pt>
                <c:pt idx="20">
                  <c:v>9</c:v>
                </c:pt>
                <c:pt idx="21">
                  <c:v>7</c:v>
                </c:pt>
                <c:pt idx="22">
                  <c:v>8</c:v>
                </c:pt>
                <c:pt idx="23">
                  <c:v>6</c:v>
                </c:pt>
                <c:pt idx="24">
                  <c:v>10</c:v>
                </c:pt>
                <c:pt idx="25">
                  <c:v>10</c:v>
                </c:pt>
                <c:pt idx="26">
                  <c:v>11</c:v>
                </c:pt>
                <c:pt idx="27">
                  <c:v>11</c:v>
                </c:pt>
                <c:pt idx="28">
                  <c:v>14</c:v>
                </c:pt>
                <c:pt idx="29">
                  <c:v>10</c:v>
                </c:pt>
                <c:pt idx="30">
                  <c:v>8</c:v>
                </c:pt>
                <c:pt idx="31">
                  <c:v>5</c:v>
                </c:pt>
                <c:pt idx="32">
                  <c:v>5</c:v>
                </c:pt>
                <c:pt idx="33">
                  <c:v>7</c:v>
                </c:pt>
                <c:pt idx="34">
                  <c:v>5</c:v>
                </c:pt>
                <c:pt idx="35">
                  <c:v>6</c:v>
                </c:pt>
                <c:pt idx="36">
                  <c:v>7</c:v>
                </c:pt>
                <c:pt idx="37">
                  <c:v>6</c:v>
                </c:pt>
                <c:pt idx="38">
                  <c:v>4</c:v>
                </c:pt>
                <c:pt idx="39">
                  <c:v>6</c:v>
                </c:pt>
                <c:pt idx="40">
                  <c:v>7</c:v>
                </c:pt>
                <c:pt idx="41">
                  <c:v>9</c:v>
                </c:pt>
                <c:pt idx="42">
                  <c:v>7</c:v>
                </c:pt>
                <c:pt idx="43">
                  <c:v>8</c:v>
                </c:pt>
                <c:pt idx="44">
                  <c:v>6</c:v>
                </c:pt>
                <c:pt idx="45">
                  <c:v>8</c:v>
                </c:pt>
                <c:pt idx="46">
                  <c:v>5</c:v>
                </c:pt>
                <c:pt idx="47">
                  <c:v>5</c:v>
                </c:pt>
                <c:pt idx="48">
                  <c:v>9</c:v>
                </c:pt>
                <c:pt idx="49">
                  <c:v>6</c:v>
                </c:pt>
                <c:pt idx="50">
                  <c:v>7</c:v>
                </c:pt>
                <c:pt idx="51">
                  <c:v>6</c:v>
                </c:pt>
                <c:pt idx="52">
                  <c:v>6</c:v>
                </c:pt>
                <c:pt idx="53">
                  <c:v>6</c:v>
                </c:pt>
                <c:pt idx="54">
                  <c:v>5</c:v>
                </c:pt>
                <c:pt idx="55">
                  <c:v>5</c:v>
                </c:pt>
                <c:pt idx="56">
                  <c:v>4</c:v>
                </c:pt>
                <c:pt idx="57">
                  <c:v>5</c:v>
                </c:pt>
                <c:pt idx="58">
                  <c:v>6</c:v>
                </c:pt>
                <c:pt idx="59">
                  <c:v>8</c:v>
                </c:pt>
                <c:pt idx="60">
                  <c:v>3</c:v>
                </c:pt>
                <c:pt idx="61">
                  <c:v>3</c:v>
                </c:pt>
                <c:pt idx="62">
                  <c:v>3</c:v>
                </c:pt>
                <c:pt idx="63">
                  <c:v>2</c:v>
                </c:pt>
                <c:pt idx="64">
                  <c:v>6</c:v>
                </c:pt>
                <c:pt idx="65">
                  <c:v>5</c:v>
                </c:pt>
                <c:pt idx="66">
                  <c:v>6</c:v>
                </c:pt>
                <c:pt idx="67">
                  <c:v>6</c:v>
                </c:pt>
                <c:pt idx="68">
                  <c:v>6</c:v>
                </c:pt>
                <c:pt idx="69">
                  <c:v>5</c:v>
                </c:pt>
                <c:pt idx="70">
                  <c:v>10</c:v>
                </c:pt>
                <c:pt idx="71">
                  <c:v>10</c:v>
                </c:pt>
                <c:pt idx="72">
                  <c:v>7</c:v>
                </c:pt>
                <c:pt idx="73">
                  <c:v>9</c:v>
                </c:pt>
                <c:pt idx="74">
                  <c:v>9</c:v>
                </c:pt>
                <c:pt idx="75">
                  <c:v>11</c:v>
                </c:pt>
                <c:pt idx="76">
                  <c:v>12</c:v>
                </c:pt>
                <c:pt idx="77">
                  <c:v>9</c:v>
                </c:pt>
                <c:pt idx="78">
                  <c:v>12</c:v>
                </c:pt>
                <c:pt idx="79">
                  <c:v>13</c:v>
                </c:pt>
                <c:pt idx="80">
                  <c:v>12</c:v>
                </c:pt>
                <c:pt idx="81">
                  <c:v>15</c:v>
                </c:pt>
                <c:pt idx="82">
                  <c:v>8</c:v>
                </c:pt>
                <c:pt idx="83">
                  <c:v>8</c:v>
                </c:pt>
                <c:pt idx="84">
                  <c:v>11</c:v>
                </c:pt>
                <c:pt idx="85">
                  <c:v>13</c:v>
                </c:pt>
                <c:pt idx="86">
                  <c:v>12</c:v>
                </c:pt>
                <c:pt idx="87">
                  <c:v>13</c:v>
                </c:pt>
                <c:pt idx="88">
                  <c:v>8</c:v>
                </c:pt>
                <c:pt idx="89">
                  <c:v>7</c:v>
                </c:pt>
                <c:pt idx="90">
                  <c:v>7</c:v>
                </c:pt>
                <c:pt idx="91">
                  <c:v>8</c:v>
                </c:pt>
                <c:pt idx="92">
                  <c:v>9</c:v>
                </c:pt>
                <c:pt idx="93">
                  <c:v>11</c:v>
                </c:pt>
                <c:pt idx="94">
                  <c:v>10</c:v>
                </c:pt>
                <c:pt idx="95">
                  <c:v>12</c:v>
                </c:pt>
                <c:pt idx="96">
                  <c:v>14</c:v>
                </c:pt>
                <c:pt idx="97">
                  <c:v>13</c:v>
                </c:pt>
                <c:pt idx="98">
                  <c:v>12</c:v>
                </c:pt>
                <c:pt idx="99">
                  <c:v>9</c:v>
                </c:pt>
                <c:pt idx="100">
                  <c:v>7</c:v>
                </c:pt>
                <c:pt idx="101">
                  <c:v>7</c:v>
                </c:pt>
                <c:pt idx="102">
                  <c:v>7</c:v>
                </c:pt>
                <c:pt idx="103">
                  <c:v>5</c:v>
                </c:pt>
                <c:pt idx="104">
                  <c:v>7</c:v>
                </c:pt>
                <c:pt idx="105">
                  <c:v>8</c:v>
                </c:pt>
                <c:pt idx="106">
                  <c:v>7</c:v>
                </c:pt>
                <c:pt idx="107">
                  <c:v>7</c:v>
                </c:pt>
                <c:pt idx="108">
                  <c:v>7</c:v>
                </c:pt>
                <c:pt idx="109">
                  <c:v>6</c:v>
                </c:pt>
                <c:pt idx="110">
                  <c:v>7</c:v>
                </c:pt>
                <c:pt idx="111">
                  <c:v>6</c:v>
                </c:pt>
              </c:numCache>
            </c:numRef>
          </c:val>
          <c:extLst>
            <c:ext xmlns:c16="http://schemas.microsoft.com/office/drawing/2014/chart" uri="{C3380CC4-5D6E-409C-BE32-E72D297353CC}">
              <c16:uniqueId val="{00000001-029D-4571-BDBD-2DCF6C37884A}"/>
            </c:ext>
          </c:extLst>
        </c:ser>
        <c:ser>
          <c:idx val="2"/>
          <c:order val="2"/>
          <c:tx>
            <c:strRef>
              <c:f>Sheet1!$D$1</c:f>
              <c:strCache>
                <c:ptCount val="1"/>
                <c:pt idx="0">
                  <c:v>Status 3</c:v>
                </c:pt>
              </c:strCache>
            </c:strRef>
          </c:tx>
          <c:spPr>
            <a:solidFill>
              <a:srgbClr val="ED1C24"/>
            </a:solidFill>
            <a:ln w="25400">
              <a:noFill/>
            </a:ln>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Sheet1!$D$2:$D$113</c:f>
              <c:numCache>
                <c:formatCode>General</c:formatCode>
                <c:ptCount val="112"/>
                <c:pt idx="0">
                  <c:v>44</c:v>
                </c:pt>
                <c:pt idx="1">
                  <c:v>43</c:v>
                </c:pt>
                <c:pt idx="2">
                  <c:v>46</c:v>
                </c:pt>
                <c:pt idx="3">
                  <c:v>40</c:v>
                </c:pt>
                <c:pt idx="4">
                  <c:v>40</c:v>
                </c:pt>
                <c:pt idx="5">
                  <c:v>39</c:v>
                </c:pt>
                <c:pt idx="6">
                  <c:v>38</c:v>
                </c:pt>
                <c:pt idx="7">
                  <c:v>46</c:v>
                </c:pt>
                <c:pt idx="8">
                  <c:v>49</c:v>
                </c:pt>
                <c:pt idx="9">
                  <c:v>48</c:v>
                </c:pt>
                <c:pt idx="10">
                  <c:v>48</c:v>
                </c:pt>
                <c:pt idx="11">
                  <c:v>52</c:v>
                </c:pt>
                <c:pt idx="12">
                  <c:v>50</c:v>
                </c:pt>
                <c:pt idx="13">
                  <c:v>51</c:v>
                </c:pt>
                <c:pt idx="14">
                  <c:v>42</c:v>
                </c:pt>
                <c:pt idx="15">
                  <c:v>42</c:v>
                </c:pt>
                <c:pt idx="16">
                  <c:v>37</c:v>
                </c:pt>
                <c:pt idx="17">
                  <c:v>35</c:v>
                </c:pt>
                <c:pt idx="18">
                  <c:v>32</c:v>
                </c:pt>
                <c:pt idx="19">
                  <c:v>39</c:v>
                </c:pt>
                <c:pt idx="20">
                  <c:v>40</c:v>
                </c:pt>
                <c:pt idx="21">
                  <c:v>38</c:v>
                </c:pt>
                <c:pt idx="22">
                  <c:v>39</c:v>
                </c:pt>
                <c:pt idx="23">
                  <c:v>38</c:v>
                </c:pt>
                <c:pt idx="24">
                  <c:v>36</c:v>
                </c:pt>
                <c:pt idx="25">
                  <c:v>42</c:v>
                </c:pt>
                <c:pt idx="26">
                  <c:v>37</c:v>
                </c:pt>
                <c:pt idx="27">
                  <c:v>34</c:v>
                </c:pt>
                <c:pt idx="28">
                  <c:v>36</c:v>
                </c:pt>
                <c:pt idx="29">
                  <c:v>32</c:v>
                </c:pt>
                <c:pt idx="30">
                  <c:v>41</c:v>
                </c:pt>
                <c:pt idx="31">
                  <c:v>40</c:v>
                </c:pt>
                <c:pt idx="32">
                  <c:v>43</c:v>
                </c:pt>
                <c:pt idx="33">
                  <c:v>44</c:v>
                </c:pt>
                <c:pt idx="34">
                  <c:v>37</c:v>
                </c:pt>
                <c:pt idx="35">
                  <c:v>37</c:v>
                </c:pt>
                <c:pt idx="36">
                  <c:v>35</c:v>
                </c:pt>
                <c:pt idx="37">
                  <c:v>38</c:v>
                </c:pt>
                <c:pt idx="38">
                  <c:v>39</c:v>
                </c:pt>
                <c:pt idx="39">
                  <c:v>38</c:v>
                </c:pt>
                <c:pt idx="40">
                  <c:v>38</c:v>
                </c:pt>
                <c:pt idx="41">
                  <c:v>38</c:v>
                </c:pt>
                <c:pt idx="42">
                  <c:v>41</c:v>
                </c:pt>
                <c:pt idx="43">
                  <c:v>35</c:v>
                </c:pt>
                <c:pt idx="44">
                  <c:v>37</c:v>
                </c:pt>
                <c:pt idx="45">
                  <c:v>41</c:v>
                </c:pt>
                <c:pt idx="46">
                  <c:v>42</c:v>
                </c:pt>
                <c:pt idx="47">
                  <c:v>43</c:v>
                </c:pt>
                <c:pt idx="48">
                  <c:v>47</c:v>
                </c:pt>
                <c:pt idx="49">
                  <c:v>49</c:v>
                </c:pt>
                <c:pt idx="50">
                  <c:v>48</c:v>
                </c:pt>
                <c:pt idx="51">
                  <c:v>48</c:v>
                </c:pt>
                <c:pt idx="52">
                  <c:v>45</c:v>
                </c:pt>
                <c:pt idx="53">
                  <c:v>45</c:v>
                </c:pt>
                <c:pt idx="54">
                  <c:v>50</c:v>
                </c:pt>
                <c:pt idx="55">
                  <c:v>47</c:v>
                </c:pt>
                <c:pt idx="56">
                  <c:v>43</c:v>
                </c:pt>
                <c:pt idx="57">
                  <c:v>44</c:v>
                </c:pt>
                <c:pt idx="58">
                  <c:v>48</c:v>
                </c:pt>
                <c:pt idx="59">
                  <c:v>38</c:v>
                </c:pt>
                <c:pt idx="60">
                  <c:v>35</c:v>
                </c:pt>
                <c:pt idx="61">
                  <c:v>36</c:v>
                </c:pt>
                <c:pt idx="62">
                  <c:v>36</c:v>
                </c:pt>
                <c:pt idx="63">
                  <c:v>38</c:v>
                </c:pt>
                <c:pt idx="64">
                  <c:v>37</c:v>
                </c:pt>
                <c:pt idx="65">
                  <c:v>43</c:v>
                </c:pt>
                <c:pt idx="66">
                  <c:v>41</c:v>
                </c:pt>
                <c:pt idx="67">
                  <c:v>40</c:v>
                </c:pt>
                <c:pt idx="68">
                  <c:v>40</c:v>
                </c:pt>
                <c:pt idx="69">
                  <c:v>35</c:v>
                </c:pt>
                <c:pt idx="70">
                  <c:v>36</c:v>
                </c:pt>
                <c:pt idx="71">
                  <c:v>38</c:v>
                </c:pt>
                <c:pt idx="72">
                  <c:v>41</c:v>
                </c:pt>
                <c:pt idx="73">
                  <c:v>38</c:v>
                </c:pt>
                <c:pt idx="74">
                  <c:v>38</c:v>
                </c:pt>
                <c:pt idx="75">
                  <c:v>36</c:v>
                </c:pt>
                <c:pt idx="76">
                  <c:v>35</c:v>
                </c:pt>
                <c:pt idx="77">
                  <c:v>38</c:v>
                </c:pt>
                <c:pt idx="78">
                  <c:v>38</c:v>
                </c:pt>
                <c:pt idx="79">
                  <c:v>44</c:v>
                </c:pt>
                <c:pt idx="80">
                  <c:v>44</c:v>
                </c:pt>
                <c:pt idx="81">
                  <c:v>41</c:v>
                </c:pt>
                <c:pt idx="82">
                  <c:v>41</c:v>
                </c:pt>
                <c:pt idx="83">
                  <c:v>40</c:v>
                </c:pt>
                <c:pt idx="84">
                  <c:v>36</c:v>
                </c:pt>
                <c:pt idx="85">
                  <c:v>37</c:v>
                </c:pt>
                <c:pt idx="86">
                  <c:v>46</c:v>
                </c:pt>
                <c:pt idx="87">
                  <c:v>34</c:v>
                </c:pt>
                <c:pt idx="88">
                  <c:v>34</c:v>
                </c:pt>
                <c:pt idx="89">
                  <c:v>30</c:v>
                </c:pt>
                <c:pt idx="90">
                  <c:v>32</c:v>
                </c:pt>
                <c:pt idx="91">
                  <c:v>32</c:v>
                </c:pt>
                <c:pt idx="92">
                  <c:v>36</c:v>
                </c:pt>
                <c:pt idx="93">
                  <c:v>41</c:v>
                </c:pt>
                <c:pt idx="94">
                  <c:v>39</c:v>
                </c:pt>
                <c:pt idx="95">
                  <c:v>33</c:v>
                </c:pt>
                <c:pt idx="96">
                  <c:v>35</c:v>
                </c:pt>
                <c:pt idx="97">
                  <c:v>36</c:v>
                </c:pt>
                <c:pt idx="98">
                  <c:v>33</c:v>
                </c:pt>
                <c:pt idx="99">
                  <c:v>38</c:v>
                </c:pt>
                <c:pt idx="100">
                  <c:v>40</c:v>
                </c:pt>
                <c:pt idx="101">
                  <c:v>41</c:v>
                </c:pt>
                <c:pt idx="102">
                  <c:v>41</c:v>
                </c:pt>
                <c:pt idx="103">
                  <c:v>35</c:v>
                </c:pt>
                <c:pt idx="104">
                  <c:v>36</c:v>
                </c:pt>
                <c:pt idx="105">
                  <c:v>41</c:v>
                </c:pt>
                <c:pt idx="106">
                  <c:v>41</c:v>
                </c:pt>
                <c:pt idx="107">
                  <c:v>33</c:v>
                </c:pt>
                <c:pt idx="108">
                  <c:v>34</c:v>
                </c:pt>
                <c:pt idx="109">
                  <c:v>34</c:v>
                </c:pt>
                <c:pt idx="110">
                  <c:v>39</c:v>
                </c:pt>
                <c:pt idx="111">
                  <c:v>37</c:v>
                </c:pt>
              </c:numCache>
            </c:numRef>
          </c:val>
          <c:extLst>
            <c:ext xmlns:c16="http://schemas.microsoft.com/office/drawing/2014/chart" uri="{C3380CC4-5D6E-409C-BE32-E72D297353CC}">
              <c16:uniqueId val="{00000002-029D-4571-BDBD-2DCF6C37884A}"/>
            </c:ext>
          </c:extLst>
        </c:ser>
        <c:ser>
          <c:idx val="3"/>
          <c:order val="3"/>
          <c:tx>
            <c:strRef>
              <c:f>Sheet1!$E$1</c:f>
              <c:strCache>
                <c:ptCount val="1"/>
                <c:pt idx="0">
                  <c:v>Status 3.5</c:v>
                </c:pt>
              </c:strCache>
            </c:strRef>
          </c:tx>
          <c:spPr>
            <a:solidFill>
              <a:srgbClr val="39213B"/>
            </a:solidFill>
            <a:ln w="25400">
              <a:noFill/>
            </a:ln>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Sheet1!$E$2:$E$113</c:f>
              <c:numCache>
                <c:formatCode>General</c:formatCode>
                <c:ptCount val="112"/>
                <c:pt idx="0">
                  <c:v>4</c:v>
                </c:pt>
                <c:pt idx="1">
                  <c:v>3</c:v>
                </c:pt>
                <c:pt idx="2">
                  <c:v>7</c:v>
                </c:pt>
                <c:pt idx="3">
                  <c:v>8</c:v>
                </c:pt>
                <c:pt idx="4">
                  <c:v>7</c:v>
                </c:pt>
                <c:pt idx="5">
                  <c:v>9</c:v>
                </c:pt>
                <c:pt idx="6">
                  <c:v>9</c:v>
                </c:pt>
                <c:pt idx="7">
                  <c:v>11</c:v>
                </c:pt>
                <c:pt idx="8">
                  <c:v>9</c:v>
                </c:pt>
                <c:pt idx="9">
                  <c:v>11</c:v>
                </c:pt>
                <c:pt idx="10">
                  <c:v>10</c:v>
                </c:pt>
                <c:pt idx="11">
                  <c:v>8</c:v>
                </c:pt>
                <c:pt idx="12">
                  <c:v>9</c:v>
                </c:pt>
                <c:pt idx="13">
                  <c:v>13</c:v>
                </c:pt>
                <c:pt idx="14">
                  <c:v>12</c:v>
                </c:pt>
                <c:pt idx="15">
                  <c:v>9</c:v>
                </c:pt>
                <c:pt idx="16">
                  <c:v>12</c:v>
                </c:pt>
                <c:pt idx="17">
                  <c:v>9</c:v>
                </c:pt>
                <c:pt idx="18">
                  <c:v>7</c:v>
                </c:pt>
                <c:pt idx="19">
                  <c:v>8</c:v>
                </c:pt>
                <c:pt idx="20">
                  <c:v>9</c:v>
                </c:pt>
                <c:pt idx="21">
                  <c:v>7</c:v>
                </c:pt>
                <c:pt idx="22">
                  <c:v>10</c:v>
                </c:pt>
                <c:pt idx="23">
                  <c:v>15</c:v>
                </c:pt>
                <c:pt idx="24">
                  <c:v>15</c:v>
                </c:pt>
                <c:pt idx="25">
                  <c:v>13</c:v>
                </c:pt>
                <c:pt idx="26">
                  <c:v>10</c:v>
                </c:pt>
                <c:pt idx="27">
                  <c:v>10</c:v>
                </c:pt>
                <c:pt idx="28">
                  <c:v>7</c:v>
                </c:pt>
                <c:pt idx="29">
                  <c:v>6</c:v>
                </c:pt>
                <c:pt idx="30">
                  <c:v>7</c:v>
                </c:pt>
                <c:pt idx="31">
                  <c:v>8</c:v>
                </c:pt>
                <c:pt idx="32">
                  <c:v>9</c:v>
                </c:pt>
                <c:pt idx="33">
                  <c:v>7</c:v>
                </c:pt>
                <c:pt idx="34">
                  <c:v>10</c:v>
                </c:pt>
                <c:pt idx="35">
                  <c:v>8</c:v>
                </c:pt>
                <c:pt idx="36">
                  <c:v>6</c:v>
                </c:pt>
                <c:pt idx="37">
                  <c:v>8</c:v>
                </c:pt>
                <c:pt idx="38">
                  <c:v>6</c:v>
                </c:pt>
                <c:pt idx="39">
                  <c:v>5</c:v>
                </c:pt>
                <c:pt idx="40">
                  <c:v>7</c:v>
                </c:pt>
                <c:pt idx="41">
                  <c:v>3</c:v>
                </c:pt>
                <c:pt idx="42">
                  <c:v>3</c:v>
                </c:pt>
                <c:pt idx="43">
                  <c:v>7</c:v>
                </c:pt>
                <c:pt idx="44">
                  <c:v>9</c:v>
                </c:pt>
                <c:pt idx="45">
                  <c:v>8</c:v>
                </c:pt>
                <c:pt idx="46">
                  <c:v>10</c:v>
                </c:pt>
                <c:pt idx="47">
                  <c:v>8</c:v>
                </c:pt>
                <c:pt idx="48">
                  <c:v>7</c:v>
                </c:pt>
                <c:pt idx="49">
                  <c:v>7</c:v>
                </c:pt>
                <c:pt idx="50">
                  <c:v>8</c:v>
                </c:pt>
                <c:pt idx="51">
                  <c:v>8</c:v>
                </c:pt>
                <c:pt idx="52">
                  <c:v>8</c:v>
                </c:pt>
                <c:pt idx="53">
                  <c:v>10</c:v>
                </c:pt>
                <c:pt idx="54">
                  <c:v>14</c:v>
                </c:pt>
                <c:pt idx="55">
                  <c:v>10</c:v>
                </c:pt>
                <c:pt idx="56">
                  <c:v>14</c:v>
                </c:pt>
                <c:pt idx="57">
                  <c:v>12</c:v>
                </c:pt>
                <c:pt idx="58">
                  <c:v>9</c:v>
                </c:pt>
                <c:pt idx="59">
                  <c:v>8</c:v>
                </c:pt>
                <c:pt idx="60">
                  <c:v>10</c:v>
                </c:pt>
                <c:pt idx="61">
                  <c:v>10</c:v>
                </c:pt>
                <c:pt idx="62">
                  <c:v>9</c:v>
                </c:pt>
                <c:pt idx="63">
                  <c:v>7</c:v>
                </c:pt>
                <c:pt idx="64">
                  <c:v>9</c:v>
                </c:pt>
                <c:pt idx="65">
                  <c:v>7</c:v>
                </c:pt>
                <c:pt idx="66">
                  <c:v>5</c:v>
                </c:pt>
                <c:pt idx="67">
                  <c:v>5</c:v>
                </c:pt>
                <c:pt idx="68">
                  <c:v>3</c:v>
                </c:pt>
                <c:pt idx="69">
                  <c:v>4</c:v>
                </c:pt>
                <c:pt idx="70">
                  <c:v>7</c:v>
                </c:pt>
                <c:pt idx="71">
                  <c:v>5</c:v>
                </c:pt>
                <c:pt idx="72">
                  <c:v>5</c:v>
                </c:pt>
                <c:pt idx="73">
                  <c:v>3</c:v>
                </c:pt>
                <c:pt idx="74">
                  <c:v>6</c:v>
                </c:pt>
                <c:pt idx="75">
                  <c:v>7</c:v>
                </c:pt>
                <c:pt idx="76">
                  <c:v>9</c:v>
                </c:pt>
                <c:pt idx="77">
                  <c:v>8</c:v>
                </c:pt>
                <c:pt idx="78">
                  <c:v>7</c:v>
                </c:pt>
                <c:pt idx="79">
                  <c:v>8</c:v>
                </c:pt>
                <c:pt idx="80">
                  <c:v>6</c:v>
                </c:pt>
                <c:pt idx="81">
                  <c:v>7</c:v>
                </c:pt>
                <c:pt idx="82">
                  <c:v>10</c:v>
                </c:pt>
                <c:pt idx="83">
                  <c:v>5</c:v>
                </c:pt>
                <c:pt idx="84">
                  <c:v>6</c:v>
                </c:pt>
                <c:pt idx="85">
                  <c:v>8</c:v>
                </c:pt>
                <c:pt idx="86">
                  <c:v>7</c:v>
                </c:pt>
                <c:pt idx="87">
                  <c:v>7</c:v>
                </c:pt>
                <c:pt idx="88">
                  <c:v>4</c:v>
                </c:pt>
                <c:pt idx="89">
                  <c:v>2</c:v>
                </c:pt>
                <c:pt idx="90">
                  <c:v>4</c:v>
                </c:pt>
                <c:pt idx="91">
                  <c:v>5</c:v>
                </c:pt>
                <c:pt idx="92">
                  <c:v>8</c:v>
                </c:pt>
                <c:pt idx="93">
                  <c:v>6</c:v>
                </c:pt>
                <c:pt idx="94">
                  <c:v>4</c:v>
                </c:pt>
                <c:pt idx="95">
                  <c:v>3</c:v>
                </c:pt>
                <c:pt idx="96">
                  <c:v>5</c:v>
                </c:pt>
                <c:pt idx="97">
                  <c:v>2</c:v>
                </c:pt>
                <c:pt idx="98">
                  <c:v>2</c:v>
                </c:pt>
                <c:pt idx="99">
                  <c:v>3</c:v>
                </c:pt>
                <c:pt idx="100">
                  <c:v>4</c:v>
                </c:pt>
                <c:pt idx="101">
                  <c:v>2</c:v>
                </c:pt>
                <c:pt idx="102">
                  <c:v>2</c:v>
                </c:pt>
                <c:pt idx="103">
                  <c:v>2</c:v>
                </c:pt>
                <c:pt idx="104">
                  <c:v>3</c:v>
                </c:pt>
                <c:pt idx="105">
                  <c:v>7</c:v>
                </c:pt>
                <c:pt idx="106">
                  <c:v>4</c:v>
                </c:pt>
                <c:pt idx="107">
                  <c:v>5</c:v>
                </c:pt>
                <c:pt idx="108">
                  <c:v>4</c:v>
                </c:pt>
                <c:pt idx="109">
                  <c:v>4</c:v>
                </c:pt>
                <c:pt idx="110">
                  <c:v>4</c:v>
                </c:pt>
                <c:pt idx="111">
                  <c:v>2</c:v>
                </c:pt>
              </c:numCache>
            </c:numRef>
          </c:val>
          <c:extLst>
            <c:ext xmlns:c16="http://schemas.microsoft.com/office/drawing/2014/chart" uri="{C3380CC4-5D6E-409C-BE32-E72D297353CC}">
              <c16:uniqueId val="{00000003-029D-4571-BDBD-2DCF6C37884A}"/>
            </c:ext>
          </c:extLst>
        </c:ser>
        <c:ser>
          <c:idx val="4"/>
          <c:order val="4"/>
          <c:tx>
            <c:strRef>
              <c:f>Sheet1!$F$1</c:f>
              <c:strCache>
                <c:ptCount val="1"/>
                <c:pt idx="0">
                  <c:v>Status 4S</c:v>
                </c:pt>
              </c:strCache>
            </c:strRef>
          </c:tx>
          <c:spPr>
            <a:solidFill>
              <a:schemeClr val="tx2">
                <a:lumMod val="75000"/>
              </a:schemeClr>
            </a:solidFill>
            <a:ln w="25400">
              <a:noFill/>
            </a:ln>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Sheet1!$F$2:$F$113</c:f>
              <c:numCache>
                <c:formatCode>General</c:formatCode>
                <c:ptCount val="112"/>
                <c:pt idx="0">
                  <c:v>15</c:v>
                </c:pt>
                <c:pt idx="1">
                  <c:v>14</c:v>
                </c:pt>
                <c:pt idx="2">
                  <c:v>15</c:v>
                </c:pt>
                <c:pt idx="3">
                  <c:v>15</c:v>
                </c:pt>
                <c:pt idx="4">
                  <c:v>14</c:v>
                </c:pt>
                <c:pt idx="5">
                  <c:v>13</c:v>
                </c:pt>
                <c:pt idx="6">
                  <c:v>14</c:v>
                </c:pt>
                <c:pt idx="7">
                  <c:v>13</c:v>
                </c:pt>
                <c:pt idx="8">
                  <c:v>15</c:v>
                </c:pt>
                <c:pt idx="9">
                  <c:v>17</c:v>
                </c:pt>
                <c:pt idx="10">
                  <c:v>18</c:v>
                </c:pt>
                <c:pt idx="11">
                  <c:v>17</c:v>
                </c:pt>
                <c:pt idx="12">
                  <c:v>17</c:v>
                </c:pt>
                <c:pt idx="13">
                  <c:v>13</c:v>
                </c:pt>
                <c:pt idx="14">
                  <c:v>13</c:v>
                </c:pt>
                <c:pt idx="15">
                  <c:v>12</c:v>
                </c:pt>
                <c:pt idx="16">
                  <c:v>12</c:v>
                </c:pt>
                <c:pt idx="17">
                  <c:v>9</c:v>
                </c:pt>
                <c:pt idx="18">
                  <c:v>8</c:v>
                </c:pt>
                <c:pt idx="19">
                  <c:v>9</c:v>
                </c:pt>
                <c:pt idx="20">
                  <c:v>8</c:v>
                </c:pt>
                <c:pt idx="21">
                  <c:v>11</c:v>
                </c:pt>
                <c:pt idx="22">
                  <c:v>13</c:v>
                </c:pt>
                <c:pt idx="23">
                  <c:v>14</c:v>
                </c:pt>
                <c:pt idx="24">
                  <c:v>14</c:v>
                </c:pt>
                <c:pt idx="25">
                  <c:v>15</c:v>
                </c:pt>
                <c:pt idx="26">
                  <c:v>14</c:v>
                </c:pt>
                <c:pt idx="27">
                  <c:v>13</c:v>
                </c:pt>
                <c:pt idx="28">
                  <c:v>16</c:v>
                </c:pt>
                <c:pt idx="29">
                  <c:v>15</c:v>
                </c:pt>
                <c:pt idx="30">
                  <c:v>11</c:v>
                </c:pt>
                <c:pt idx="31">
                  <c:v>14</c:v>
                </c:pt>
                <c:pt idx="32">
                  <c:v>13</c:v>
                </c:pt>
                <c:pt idx="33">
                  <c:v>13</c:v>
                </c:pt>
                <c:pt idx="34">
                  <c:v>15</c:v>
                </c:pt>
                <c:pt idx="35">
                  <c:v>11</c:v>
                </c:pt>
                <c:pt idx="36">
                  <c:v>12</c:v>
                </c:pt>
                <c:pt idx="37">
                  <c:v>13</c:v>
                </c:pt>
                <c:pt idx="38">
                  <c:v>12</c:v>
                </c:pt>
                <c:pt idx="39">
                  <c:v>12</c:v>
                </c:pt>
                <c:pt idx="40">
                  <c:v>15</c:v>
                </c:pt>
                <c:pt idx="41">
                  <c:v>15</c:v>
                </c:pt>
                <c:pt idx="42">
                  <c:v>13</c:v>
                </c:pt>
                <c:pt idx="43">
                  <c:v>12</c:v>
                </c:pt>
                <c:pt idx="44">
                  <c:v>11</c:v>
                </c:pt>
                <c:pt idx="45">
                  <c:v>12</c:v>
                </c:pt>
                <c:pt idx="46">
                  <c:v>11</c:v>
                </c:pt>
                <c:pt idx="47">
                  <c:v>11</c:v>
                </c:pt>
                <c:pt idx="48">
                  <c:v>13</c:v>
                </c:pt>
                <c:pt idx="49">
                  <c:v>14</c:v>
                </c:pt>
                <c:pt idx="50">
                  <c:v>14</c:v>
                </c:pt>
                <c:pt idx="51">
                  <c:v>12</c:v>
                </c:pt>
                <c:pt idx="52">
                  <c:v>12</c:v>
                </c:pt>
                <c:pt idx="53">
                  <c:v>17</c:v>
                </c:pt>
                <c:pt idx="54">
                  <c:v>18</c:v>
                </c:pt>
                <c:pt idx="55">
                  <c:v>20</c:v>
                </c:pt>
                <c:pt idx="56">
                  <c:v>19</c:v>
                </c:pt>
                <c:pt idx="57">
                  <c:v>16</c:v>
                </c:pt>
                <c:pt idx="58">
                  <c:v>17</c:v>
                </c:pt>
                <c:pt idx="59">
                  <c:v>15</c:v>
                </c:pt>
                <c:pt idx="60">
                  <c:v>14</c:v>
                </c:pt>
                <c:pt idx="61">
                  <c:v>14</c:v>
                </c:pt>
                <c:pt idx="62">
                  <c:v>18</c:v>
                </c:pt>
                <c:pt idx="63">
                  <c:v>21</c:v>
                </c:pt>
                <c:pt idx="64">
                  <c:v>19</c:v>
                </c:pt>
                <c:pt idx="65">
                  <c:v>18</c:v>
                </c:pt>
                <c:pt idx="66">
                  <c:v>15</c:v>
                </c:pt>
                <c:pt idx="67">
                  <c:v>15</c:v>
                </c:pt>
                <c:pt idx="68">
                  <c:v>16</c:v>
                </c:pt>
                <c:pt idx="69">
                  <c:v>17</c:v>
                </c:pt>
                <c:pt idx="70">
                  <c:v>15</c:v>
                </c:pt>
                <c:pt idx="71">
                  <c:v>15</c:v>
                </c:pt>
                <c:pt idx="72">
                  <c:v>15</c:v>
                </c:pt>
                <c:pt idx="73">
                  <c:v>16</c:v>
                </c:pt>
                <c:pt idx="74">
                  <c:v>16</c:v>
                </c:pt>
                <c:pt idx="75">
                  <c:v>14</c:v>
                </c:pt>
                <c:pt idx="76">
                  <c:v>18</c:v>
                </c:pt>
                <c:pt idx="77">
                  <c:v>16</c:v>
                </c:pt>
                <c:pt idx="78">
                  <c:v>13</c:v>
                </c:pt>
                <c:pt idx="79">
                  <c:v>13</c:v>
                </c:pt>
                <c:pt idx="80">
                  <c:v>14</c:v>
                </c:pt>
                <c:pt idx="81">
                  <c:v>12</c:v>
                </c:pt>
                <c:pt idx="82">
                  <c:v>12</c:v>
                </c:pt>
                <c:pt idx="83">
                  <c:v>12</c:v>
                </c:pt>
                <c:pt idx="84">
                  <c:v>11</c:v>
                </c:pt>
                <c:pt idx="85">
                  <c:v>12</c:v>
                </c:pt>
                <c:pt idx="86">
                  <c:v>15</c:v>
                </c:pt>
                <c:pt idx="87">
                  <c:v>15</c:v>
                </c:pt>
                <c:pt idx="88">
                  <c:v>18</c:v>
                </c:pt>
                <c:pt idx="89">
                  <c:v>18</c:v>
                </c:pt>
                <c:pt idx="90">
                  <c:v>20</c:v>
                </c:pt>
                <c:pt idx="91">
                  <c:v>21</c:v>
                </c:pt>
                <c:pt idx="92">
                  <c:v>20</c:v>
                </c:pt>
                <c:pt idx="93">
                  <c:v>15</c:v>
                </c:pt>
                <c:pt idx="94">
                  <c:v>16</c:v>
                </c:pt>
                <c:pt idx="95">
                  <c:v>15</c:v>
                </c:pt>
                <c:pt idx="96">
                  <c:v>15</c:v>
                </c:pt>
                <c:pt idx="97">
                  <c:v>14</c:v>
                </c:pt>
                <c:pt idx="98">
                  <c:v>12</c:v>
                </c:pt>
                <c:pt idx="99">
                  <c:v>10</c:v>
                </c:pt>
                <c:pt idx="100">
                  <c:v>10</c:v>
                </c:pt>
                <c:pt idx="101">
                  <c:v>7</c:v>
                </c:pt>
                <c:pt idx="102">
                  <c:v>7</c:v>
                </c:pt>
                <c:pt idx="103">
                  <c:v>6</c:v>
                </c:pt>
                <c:pt idx="104">
                  <c:v>8</c:v>
                </c:pt>
                <c:pt idx="105">
                  <c:v>10</c:v>
                </c:pt>
                <c:pt idx="106">
                  <c:v>10</c:v>
                </c:pt>
                <c:pt idx="107">
                  <c:v>10</c:v>
                </c:pt>
                <c:pt idx="108">
                  <c:v>10</c:v>
                </c:pt>
                <c:pt idx="109">
                  <c:v>8</c:v>
                </c:pt>
                <c:pt idx="110">
                  <c:v>10</c:v>
                </c:pt>
                <c:pt idx="111">
                  <c:v>12</c:v>
                </c:pt>
              </c:numCache>
            </c:numRef>
          </c:val>
          <c:extLst>
            <c:ext xmlns:c16="http://schemas.microsoft.com/office/drawing/2014/chart" uri="{C3380CC4-5D6E-409C-BE32-E72D297353CC}">
              <c16:uniqueId val="{00000004-029D-4571-BDBD-2DCF6C37884A}"/>
            </c:ext>
          </c:extLst>
        </c:ser>
        <c:ser>
          <c:idx val="5"/>
          <c:order val="5"/>
          <c:tx>
            <c:strRef>
              <c:f>Sheet1!$G$1</c:f>
              <c:strCache>
                <c:ptCount val="1"/>
                <c:pt idx="0">
                  <c:v>Status 4</c:v>
                </c:pt>
              </c:strCache>
            </c:strRef>
          </c:tx>
          <c:spPr>
            <a:solidFill>
              <a:srgbClr val="6B090B"/>
            </a:solidFill>
            <a:ln w="25400">
              <a:noFill/>
            </a:ln>
          </c:spPr>
          <c:cat>
            <c:strRef>
              <c:f>Sheet1!$A$2:$A$113</c:f>
              <c:strCache>
                <c:ptCount val="104"/>
                <c:pt idx="0">
                  <c:v>2012</c:v>
                </c:pt>
                <c:pt idx="7">
                  <c:v>2013</c:v>
                </c:pt>
                <c:pt idx="19">
                  <c:v>2014</c:v>
                </c:pt>
                <c:pt idx="31">
                  <c:v>2015</c:v>
                </c:pt>
                <c:pt idx="43">
                  <c:v>2016</c:v>
                </c:pt>
                <c:pt idx="55">
                  <c:v>2017</c:v>
                </c:pt>
                <c:pt idx="67">
                  <c:v>2018</c:v>
                </c:pt>
                <c:pt idx="79">
                  <c:v>2019</c:v>
                </c:pt>
                <c:pt idx="91">
                  <c:v>2020</c:v>
                </c:pt>
                <c:pt idx="103">
                  <c:v>'21</c:v>
                </c:pt>
              </c:strCache>
            </c:strRef>
          </c:cat>
          <c:val>
            <c:numRef>
              <c:f>Sheet1!$G$2:$G$113</c:f>
              <c:numCache>
                <c:formatCode>General</c:formatCode>
                <c:ptCount val="112"/>
                <c:pt idx="0">
                  <c:v>6</c:v>
                </c:pt>
                <c:pt idx="1">
                  <c:v>2</c:v>
                </c:pt>
                <c:pt idx="2">
                  <c:v>0</c:v>
                </c:pt>
                <c:pt idx="3">
                  <c:v>9</c:v>
                </c:pt>
                <c:pt idx="4">
                  <c:v>10</c:v>
                </c:pt>
                <c:pt idx="5">
                  <c:v>12</c:v>
                </c:pt>
                <c:pt idx="6">
                  <c:v>11</c:v>
                </c:pt>
                <c:pt idx="7">
                  <c:v>6</c:v>
                </c:pt>
                <c:pt idx="8">
                  <c:v>7</c:v>
                </c:pt>
                <c:pt idx="9">
                  <c:v>9</c:v>
                </c:pt>
                <c:pt idx="10">
                  <c:v>7</c:v>
                </c:pt>
                <c:pt idx="11">
                  <c:v>7</c:v>
                </c:pt>
                <c:pt idx="12">
                  <c:v>8</c:v>
                </c:pt>
                <c:pt idx="13">
                  <c:v>4</c:v>
                </c:pt>
                <c:pt idx="14">
                  <c:v>3</c:v>
                </c:pt>
                <c:pt idx="15">
                  <c:v>2</c:v>
                </c:pt>
                <c:pt idx="16">
                  <c:v>3</c:v>
                </c:pt>
                <c:pt idx="17">
                  <c:v>5</c:v>
                </c:pt>
                <c:pt idx="18">
                  <c:v>3</c:v>
                </c:pt>
                <c:pt idx="19">
                  <c:v>4</c:v>
                </c:pt>
                <c:pt idx="20">
                  <c:v>6</c:v>
                </c:pt>
                <c:pt idx="21">
                  <c:v>7</c:v>
                </c:pt>
                <c:pt idx="22">
                  <c:v>4</c:v>
                </c:pt>
                <c:pt idx="23">
                  <c:v>5</c:v>
                </c:pt>
                <c:pt idx="24">
                  <c:v>2</c:v>
                </c:pt>
                <c:pt idx="25">
                  <c:v>3</c:v>
                </c:pt>
                <c:pt idx="26">
                  <c:v>5</c:v>
                </c:pt>
                <c:pt idx="27">
                  <c:v>3</c:v>
                </c:pt>
                <c:pt idx="28">
                  <c:v>3</c:v>
                </c:pt>
                <c:pt idx="29">
                  <c:v>1</c:v>
                </c:pt>
                <c:pt idx="30">
                  <c:v>1</c:v>
                </c:pt>
                <c:pt idx="31">
                  <c:v>4</c:v>
                </c:pt>
                <c:pt idx="32">
                  <c:v>3</c:v>
                </c:pt>
                <c:pt idx="33">
                  <c:v>2</c:v>
                </c:pt>
                <c:pt idx="34">
                  <c:v>1</c:v>
                </c:pt>
                <c:pt idx="35">
                  <c:v>3</c:v>
                </c:pt>
                <c:pt idx="36">
                  <c:v>2</c:v>
                </c:pt>
                <c:pt idx="37">
                  <c:v>2</c:v>
                </c:pt>
                <c:pt idx="38">
                  <c:v>1</c:v>
                </c:pt>
                <c:pt idx="39">
                  <c:v>3</c:v>
                </c:pt>
                <c:pt idx="40">
                  <c:v>6</c:v>
                </c:pt>
                <c:pt idx="41">
                  <c:v>7</c:v>
                </c:pt>
                <c:pt idx="42">
                  <c:v>6</c:v>
                </c:pt>
                <c:pt idx="43">
                  <c:v>6</c:v>
                </c:pt>
                <c:pt idx="44">
                  <c:v>4</c:v>
                </c:pt>
                <c:pt idx="45">
                  <c:v>5</c:v>
                </c:pt>
                <c:pt idx="46">
                  <c:v>1</c:v>
                </c:pt>
                <c:pt idx="47">
                  <c:v>3</c:v>
                </c:pt>
                <c:pt idx="48">
                  <c:v>3</c:v>
                </c:pt>
                <c:pt idx="49">
                  <c:v>5</c:v>
                </c:pt>
                <c:pt idx="50">
                  <c:v>5</c:v>
                </c:pt>
                <c:pt idx="51">
                  <c:v>4</c:v>
                </c:pt>
                <c:pt idx="52">
                  <c:v>6</c:v>
                </c:pt>
                <c:pt idx="53">
                  <c:v>6</c:v>
                </c:pt>
                <c:pt idx="54">
                  <c:v>6</c:v>
                </c:pt>
                <c:pt idx="55">
                  <c:v>6</c:v>
                </c:pt>
                <c:pt idx="56">
                  <c:v>6</c:v>
                </c:pt>
                <c:pt idx="57">
                  <c:v>4</c:v>
                </c:pt>
                <c:pt idx="58">
                  <c:v>6</c:v>
                </c:pt>
                <c:pt idx="59">
                  <c:v>2</c:v>
                </c:pt>
                <c:pt idx="60">
                  <c:v>1</c:v>
                </c:pt>
                <c:pt idx="61">
                  <c:v>2</c:v>
                </c:pt>
                <c:pt idx="62">
                  <c:v>6</c:v>
                </c:pt>
                <c:pt idx="63">
                  <c:v>6</c:v>
                </c:pt>
                <c:pt idx="64">
                  <c:v>3</c:v>
                </c:pt>
                <c:pt idx="65">
                  <c:v>2</c:v>
                </c:pt>
                <c:pt idx="66">
                  <c:v>6</c:v>
                </c:pt>
                <c:pt idx="67">
                  <c:v>4</c:v>
                </c:pt>
                <c:pt idx="68">
                  <c:v>1</c:v>
                </c:pt>
                <c:pt idx="69">
                  <c:v>2</c:v>
                </c:pt>
                <c:pt idx="70">
                  <c:v>4</c:v>
                </c:pt>
                <c:pt idx="71">
                  <c:v>4</c:v>
                </c:pt>
                <c:pt idx="72">
                  <c:v>2</c:v>
                </c:pt>
                <c:pt idx="73">
                  <c:v>2</c:v>
                </c:pt>
                <c:pt idx="74">
                  <c:v>5</c:v>
                </c:pt>
                <c:pt idx="75">
                  <c:v>4</c:v>
                </c:pt>
                <c:pt idx="76">
                  <c:v>2</c:v>
                </c:pt>
                <c:pt idx="77">
                  <c:v>3</c:v>
                </c:pt>
                <c:pt idx="78">
                  <c:v>3</c:v>
                </c:pt>
                <c:pt idx="79">
                  <c:v>3</c:v>
                </c:pt>
                <c:pt idx="80">
                  <c:v>6</c:v>
                </c:pt>
                <c:pt idx="81">
                  <c:v>5</c:v>
                </c:pt>
                <c:pt idx="82">
                  <c:v>4</c:v>
                </c:pt>
                <c:pt idx="83">
                  <c:v>4</c:v>
                </c:pt>
                <c:pt idx="84">
                  <c:v>7</c:v>
                </c:pt>
                <c:pt idx="85">
                  <c:v>3</c:v>
                </c:pt>
                <c:pt idx="86">
                  <c:v>4</c:v>
                </c:pt>
                <c:pt idx="87">
                  <c:v>4</c:v>
                </c:pt>
                <c:pt idx="88">
                  <c:v>7</c:v>
                </c:pt>
                <c:pt idx="89">
                  <c:v>4</c:v>
                </c:pt>
                <c:pt idx="90">
                  <c:v>2</c:v>
                </c:pt>
                <c:pt idx="91">
                  <c:v>3</c:v>
                </c:pt>
                <c:pt idx="92">
                  <c:v>2</c:v>
                </c:pt>
                <c:pt idx="93">
                  <c:v>3</c:v>
                </c:pt>
                <c:pt idx="94">
                  <c:v>2</c:v>
                </c:pt>
                <c:pt idx="95">
                  <c:v>1</c:v>
                </c:pt>
                <c:pt idx="96">
                  <c:v>3</c:v>
                </c:pt>
                <c:pt idx="97">
                  <c:v>9</c:v>
                </c:pt>
                <c:pt idx="98">
                  <c:v>9</c:v>
                </c:pt>
                <c:pt idx="99">
                  <c:v>6</c:v>
                </c:pt>
                <c:pt idx="100">
                  <c:v>6</c:v>
                </c:pt>
                <c:pt idx="101">
                  <c:v>6</c:v>
                </c:pt>
                <c:pt idx="102">
                  <c:v>6</c:v>
                </c:pt>
                <c:pt idx="103">
                  <c:v>6</c:v>
                </c:pt>
                <c:pt idx="104">
                  <c:v>7</c:v>
                </c:pt>
                <c:pt idx="105">
                  <c:v>4</c:v>
                </c:pt>
                <c:pt idx="106">
                  <c:v>5</c:v>
                </c:pt>
                <c:pt idx="107">
                  <c:v>7</c:v>
                </c:pt>
                <c:pt idx="108">
                  <c:v>7</c:v>
                </c:pt>
                <c:pt idx="109">
                  <c:v>7</c:v>
                </c:pt>
                <c:pt idx="110">
                  <c:v>8</c:v>
                </c:pt>
                <c:pt idx="111">
                  <c:v>8</c:v>
                </c:pt>
              </c:numCache>
            </c:numRef>
          </c:val>
          <c:extLst>
            <c:ext xmlns:c16="http://schemas.microsoft.com/office/drawing/2014/chart" uri="{C3380CC4-5D6E-409C-BE32-E72D297353CC}">
              <c16:uniqueId val="{00000005-029D-4571-BDBD-2DCF6C37884A}"/>
            </c:ext>
          </c:extLst>
        </c:ser>
        <c:dLbls>
          <c:showLegendKey val="0"/>
          <c:showVal val="0"/>
          <c:showCatName val="0"/>
          <c:showSerName val="0"/>
          <c:showPercent val="0"/>
          <c:showBubbleSize val="0"/>
        </c:dLbls>
        <c:axId val="225940992"/>
        <c:axId val="225942528"/>
      </c:areaChart>
      <c:catAx>
        <c:axId val="225940992"/>
        <c:scaling>
          <c:orientation val="minMax"/>
        </c:scaling>
        <c:delete val="0"/>
        <c:axPos val="b"/>
        <c:numFmt formatCode="General" sourceLinked="1"/>
        <c:majorTickMark val="out"/>
        <c:minorTickMark val="none"/>
        <c:tickLblPos val="nextTo"/>
        <c:spPr>
          <a:ln>
            <a:solidFill>
              <a:schemeClr val="bg1"/>
            </a:solidFill>
          </a:ln>
        </c:spPr>
        <c:txPr>
          <a:bodyPr rot="-5400000" vert="horz"/>
          <a:lstStyle/>
          <a:p>
            <a:pPr>
              <a:defRPr sz="600">
                <a:solidFill>
                  <a:schemeClr val="bg1"/>
                </a:solidFill>
              </a:defRPr>
            </a:pPr>
            <a:endParaRPr lang="en-US"/>
          </a:p>
        </c:txPr>
        <c:crossAx val="225942528"/>
        <c:crosses val="autoZero"/>
        <c:auto val="1"/>
        <c:lblAlgn val="ctr"/>
        <c:lblOffset val="100"/>
        <c:noMultiLvlLbl val="0"/>
      </c:catAx>
      <c:valAx>
        <c:axId val="225942528"/>
        <c:scaling>
          <c:orientation val="minMax"/>
        </c:scaling>
        <c:delete val="0"/>
        <c:axPos val="l"/>
        <c:majorGridlines>
          <c:spPr>
            <a:ln>
              <a:solidFill>
                <a:srgbClr val="E6E6E6"/>
              </a:solidFill>
            </a:ln>
          </c:spPr>
        </c:majorGridlines>
        <c:numFmt formatCode="General" sourceLinked="1"/>
        <c:majorTickMark val="out"/>
        <c:minorTickMark val="none"/>
        <c:tickLblPos val="nextTo"/>
        <c:txPr>
          <a:bodyPr/>
          <a:lstStyle/>
          <a:p>
            <a:pPr>
              <a:defRPr sz="1400">
                <a:solidFill>
                  <a:srgbClr val="4D4D4D"/>
                </a:solidFill>
              </a:defRPr>
            </a:pPr>
            <a:endParaRPr lang="en-US"/>
          </a:p>
        </c:txPr>
        <c:crossAx val="225940992"/>
        <c:crosses val="autoZero"/>
        <c:crossBetween val="midCat"/>
      </c:valAx>
    </c:plotArea>
    <c:legend>
      <c:legendPos val="r"/>
      <c:layout>
        <c:manualLayout>
          <c:xMode val="edge"/>
          <c:yMode val="edge"/>
          <c:x val="0.86028049803114481"/>
          <c:y val="0.26363772493083931"/>
          <c:w val="0.11459893034819253"/>
          <c:h val="0.50106799319814221"/>
        </c:manualLayout>
      </c:layout>
      <c:overlay val="0"/>
      <c:txPr>
        <a:bodyPr/>
        <a:lstStyle/>
        <a:p>
          <a:pPr>
            <a:defRPr>
              <a:solidFill>
                <a:srgbClr val="4D4D4D"/>
              </a:solidFill>
            </a:defRPr>
          </a:pPr>
          <a:endParaRPr lang="en-US"/>
        </a:p>
      </c:txPr>
    </c:legend>
    <c:plotVisOnly val="1"/>
    <c:dispBlanksAs val="zero"/>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54007435332188E-2"/>
          <c:y val="4.9628246895757899E-2"/>
          <c:w val="0.80358847163922564"/>
          <c:h val="0.84997987207585979"/>
        </c:manualLayout>
      </c:layout>
      <c:lineChart>
        <c:grouping val="standard"/>
        <c:varyColors val="0"/>
        <c:ser>
          <c:idx val="4"/>
          <c:order val="0"/>
          <c:tx>
            <c:strRef>
              <c:f>Sheet1!$F$1</c:f>
              <c:strCache>
                <c:ptCount val="1"/>
                <c:pt idx="0">
                  <c:v>Status 4S</c:v>
                </c:pt>
              </c:strCache>
            </c:strRef>
          </c:tx>
          <c:spPr>
            <a:ln>
              <a:solidFill>
                <a:srgbClr val="54C3BB"/>
              </a:solidFill>
            </a:ln>
          </c:spPr>
          <c:marker>
            <c:symbol val="square"/>
            <c:size val="6"/>
            <c:spPr>
              <a:solidFill>
                <a:srgbClr val="54C3BB"/>
              </a:solidFill>
              <a:ln>
                <a:noFill/>
              </a:ln>
            </c:spPr>
          </c:marker>
          <c:cat>
            <c:numRef>
              <c:f>Sheet1!$A$2:$A$113</c:f>
              <c:numCache>
                <c:formatCode>General</c:formatCode>
                <c:ptCount val="112"/>
                <c:pt idx="0">
                  <c:v>2012</c:v>
                </c:pt>
                <c:pt idx="7">
                  <c:v>2013</c:v>
                </c:pt>
                <c:pt idx="19">
                  <c:v>2014</c:v>
                </c:pt>
                <c:pt idx="31">
                  <c:v>2015</c:v>
                </c:pt>
                <c:pt idx="43">
                  <c:v>2016</c:v>
                </c:pt>
                <c:pt idx="55">
                  <c:v>2017</c:v>
                </c:pt>
                <c:pt idx="67">
                  <c:v>2018</c:v>
                </c:pt>
              </c:numCache>
            </c:numRef>
          </c:cat>
          <c:val>
            <c:numRef>
              <c:f>Sheet1!$F$2:$F$113</c:f>
              <c:numCache>
                <c:formatCode>General</c:formatCode>
                <c:ptCount val="112"/>
                <c:pt idx="0">
                  <c:v>15</c:v>
                </c:pt>
                <c:pt idx="1">
                  <c:v>14</c:v>
                </c:pt>
                <c:pt idx="2">
                  <c:v>15</c:v>
                </c:pt>
                <c:pt idx="3">
                  <c:v>15</c:v>
                </c:pt>
                <c:pt idx="4">
                  <c:v>14</c:v>
                </c:pt>
                <c:pt idx="5">
                  <c:v>13</c:v>
                </c:pt>
                <c:pt idx="6">
                  <c:v>14</c:v>
                </c:pt>
                <c:pt idx="7">
                  <c:v>13</c:v>
                </c:pt>
                <c:pt idx="8">
                  <c:v>15</c:v>
                </c:pt>
                <c:pt idx="9">
                  <c:v>17</c:v>
                </c:pt>
                <c:pt idx="10">
                  <c:v>18</c:v>
                </c:pt>
                <c:pt idx="11">
                  <c:v>17</c:v>
                </c:pt>
                <c:pt idx="12">
                  <c:v>17</c:v>
                </c:pt>
                <c:pt idx="13">
                  <c:v>13</c:v>
                </c:pt>
                <c:pt idx="14">
                  <c:v>13</c:v>
                </c:pt>
                <c:pt idx="15">
                  <c:v>12</c:v>
                </c:pt>
                <c:pt idx="16">
                  <c:v>12</c:v>
                </c:pt>
                <c:pt idx="17">
                  <c:v>9</c:v>
                </c:pt>
                <c:pt idx="18">
                  <c:v>8</c:v>
                </c:pt>
                <c:pt idx="19">
                  <c:v>9</c:v>
                </c:pt>
                <c:pt idx="20">
                  <c:v>8</c:v>
                </c:pt>
                <c:pt idx="21">
                  <c:v>11</c:v>
                </c:pt>
                <c:pt idx="22">
                  <c:v>13</c:v>
                </c:pt>
                <c:pt idx="23">
                  <c:v>14</c:v>
                </c:pt>
                <c:pt idx="24">
                  <c:v>14</c:v>
                </c:pt>
                <c:pt idx="25">
                  <c:v>15</c:v>
                </c:pt>
                <c:pt idx="26">
                  <c:v>14</c:v>
                </c:pt>
                <c:pt idx="27">
                  <c:v>13</c:v>
                </c:pt>
                <c:pt idx="28">
                  <c:v>16</c:v>
                </c:pt>
                <c:pt idx="29">
                  <c:v>15</c:v>
                </c:pt>
                <c:pt idx="30">
                  <c:v>11</c:v>
                </c:pt>
                <c:pt idx="31">
                  <c:v>14</c:v>
                </c:pt>
                <c:pt idx="32">
                  <c:v>13</c:v>
                </c:pt>
                <c:pt idx="33">
                  <c:v>13</c:v>
                </c:pt>
                <c:pt idx="34">
                  <c:v>15</c:v>
                </c:pt>
                <c:pt idx="35">
                  <c:v>11</c:v>
                </c:pt>
                <c:pt idx="36">
                  <c:v>12</c:v>
                </c:pt>
                <c:pt idx="37">
                  <c:v>13</c:v>
                </c:pt>
                <c:pt idx="38">
                  <c:v>12</c:v>
                </c:pt>
                <c:pt idx="39">
                  <c:v>12</c:v>
                </c:pt>
                <c:pt idx="40">
                  <c:v>15</c:v>
                </c:pt>
                <c:pt idx="41">
                  <c:v>15</c:v>
                </c:pt>
                <c:pt idx="42">
                  <c:v>13</c:v>
                </c:pt>
                <c:pt idx="43">
                  <c:v>12</c:v>
                </c:pt>
                <c:pt idx="44">
                  <c:v>11</c:v>
                </c:pt>
                <c:pt idx="45">
                  <c:v>12</c:v>
                </c:pt>
                <c:pt idx="46">
                  <c:v>11</c:v>
                </c:pt>
                <c:pt idx="47">
                  <c:v>11</c:v>
                </c:pt>
                <c:pt idx="48">
                  <c:v>13</c:v>
                </c:pt>
                <c:pt idx="49">
                  <c:v>14</c:v>
                </c:pt>
                <c:pt idx="50">
                  <c:v>14</c:v>
                </c:pt>
                <c:pt idx="51">
                  <c:v>12</c:v>
                </c:pt>
                <c:pt idx="52">
                  <c:v>12</c:v>
                </c:pt>
                <c:pt idx="53">
                  <c:v>17</c:v>
                </c:pt>
                <c:pt idx="54">
                  <c:v>18</c:v>
                </c:pt>
                <c:pt idx="55">
                  <c:v>20</c:v>
                </c:pt>
                <c:pt idx="56">
                  <c:v>19</c:v>
                </c:pt>
                <c:pt idx="57">
                  <c:v>16</c:v>
                </c:pt>
                <c:pt idx="58">
                  <c:v>17</c:v>
                </c:pt>
                <c:pt idx="59">
                  <c:v>15</c:v>
                </c:pt>
                <c:pt idx="60">
                  <c:v>14</c:v>
                </c:pt>
                <c:pt idx="61">
                  <c:v>14</c:v>
                </c:pt>
                <c:pt idx="62">
                  <c:v>18</c:v>
                </c:pt>
                <c:pt idx="63">
                  <c:v>21</c:v>
                </c:pt>
                <c:pt idx="64">
                  <c:v>19</c:v>
                </c:pt>
                <c:pt idx="65">
                  <c:v>18</c:v>
                </c:pt>
                <c:pt idx="66">
                  <c:v>15</c:v>
                </c:pt>
                <c:pt idx="67">
                  <c:v>15</c:v>
                </c:pt>
                <c:pt idx="68">
                  <c:v>16</c:v>
                </c:pt>
                <c:pt idx="69">
                  <c:v>17</c:v>
                </c:pt>
                <c:pt idx="70">
                  <c:v>15</c:v>
                </c:pt>
                <c:pt idx="71">
                  <c:v>15</c:v>
                </c:pt>
                <c:pt idx="72">
                  <c:v>15</c:v>
                </c:pt>
                <c:pt idx="73">
                  <c:v>16</c:v>
                </c:pt>
                <c:pt idx="74">
                  <c:v>16</c:v>
                </c:pt>
                <c:pt idx="75">
                  <c:v>14</c:v>
                </c:pt>
                <c:pt idx="76">
                  <c:v>18</c:v>
                </c:pt>
                <c:pt idx="77">
                  <c:v>16</c:v>
                </c:pt>
                <c:pt idx="78">
                  <c:v>13</c:v>
                </c:pt>
                <c:pt idx="79">
                  <c:v>13</c:v>
                </c:pt>
                <c:pt idx="80">
                  <c:v>14</c:v>
                </c:pt>
                <c:pt idx="81">
                  <c:v>12</c:v>
                </c:pt>
                <c:pt idx="82">
                  <c:v>12</c:v>
                </c:pt>
                <c:pt idx="83">
                  <c:v>12</c:v>
                </c:pt>
                <c:pt idx="84">
                  <c:v>11</c:v>
                </c:pt>
                <c:pt idx="85">
                  <c:v>12</c:v>
                </c:pt>
                <c:pt idx="86">
                  <c:v>15</c:v>
                </c:pt>
                <c:pt idx="87">
                  <c:v>15</c:v>
                </c:pt>
                <c:pt idx="88">
                  <c:v>18</c:v>
                </c:pt>
                <c:pt idx="89">
                  <c:v>18</c:v>
                </c:pt>
                <c:pt idx="90">
                  <c:v>20</c:v>
                </c:pt>
                <c:pt idx="91">
                  <c:v>21</c:v>
                </c:pt>
                <c:pt idx="92">
                  <c:v>20</c:v>
                </c:pt>
                <c:pt idx="93">
                  <c:v>15</c:v>
                </c:pt>
                <c:pt idx="94">
                  <c:v>16</c:v>
                </c:pt>
                <c:pt idx="95">
                  <c:v>15</c:v>
                </c:pt>
                <c:pt idx="96">
                  <c:v>15</c:v>
                </c:pt>
                <c:pt idx="97">
                  <c:v>14</c:v>
                </c:pt>
                <c:pt idx="98">
                  <c:v>12</c:v>
                </c:pt>
                <c:pt idx="99">
                  <c:v>10</c:v>
                </c:pt>
                <c:pt idx="100">
                  <c:v>10</c:v>
                </c:pt>
                <c:pt idx="101">
                  <c:v>7</c:v>
                </c:pt>
                <c:pt idx="102">
                  <c:v>7</c:v>
                </c:pt>
                <c:pt idx="103">
                  <c:v>6</c:v>
                </c:pt>
                <c:pt idx="104">
                  <c:v>8</c:v>
                </c:pt>
                <c:pt idx="105">
                  <c:v>10</c:v>
                </c:pt>
                <c:pt idx="106">
                  <c:v>10</c:v>
                </c:pt>
                <c:pt idx="107">
                  <c:v>10</c:v>
                </c:pt>
                <c:pt idx="108">
                  <c:v>10</c:v>
                </c:pt>
                <c:pt idx="109">
                  <c:v>8</c:v>
                </c:pt>
                <c:pt idx="110">
                  <c:v>10</c:v>
                </c:pt>
                <c:pt idx="111">
                  <c:v>12</c:v>
                </c:pt>
              </c:numCache>
            </c:numRef>
          </c:val>
          <c:smooth val="0"/>
          <c:extLst>
            <c:ext xmlns:c16="http://schemas.microsoft.com/office/drawing/2014/chart" uri="{C3380CC4-5D6E-409C-BE32-E72D297353CC}">
              <c16:uniqueId val="{00000000-0823-4C3B-B7C0-BF3829FF4E9C}"/>
            </c:ext>
          </c:extLst>
        </c:ser>
        <c:ser>
          <c:idx val="5"/>
          <c:order val="1"/>
          <c:tx>
            <c:strRef>
              <c:f>Sheet1!$G$1</c:f>
              <c:strCache>
                <c:ptCount val="1"/>
                <c:pt idx="0">
                  <c:v>Status 4</c:v>
                </c:pt>
              </c:strCache>
            </c:strRef>
          </c:tx>
          <c:spPr>
            <a:ln>
              <a:solidFill>
                <a:srgbClr val="6B090B"/>
              </a:solidFill>
            </a:ln>
          </c:spPr>
          <c:marker>
            <c:symbol val="circle"/>
            <c:size val="7"/>
            <c:spPr>
              <a:solidFill>
                <a:srgbClr val="6B090B"/>
              </a:solidFill>
              <a:ln>
                <a:solidFill>
                  <a:srgbClr val="6B090B"/>
                </a:solidFill>
              </a:ln>
            </c:spPr>
          </c:marker>
          <c:cat>
            <c:numRef>
              <c:f>Sheet1!$A$2:$A$113</c:f>
              <c:numCache>
                <c:formatCode>General</c:formatCode>
                <c:ptCount val="112"/>
                <c:pt idx="0">
                  <c:v>2012</c:v>
                </c:pt>
                <c:pt idx="7">
                  <c:v>2013</c:v>
                </c:pt>
                <c:pt idx="19">
                  <c:v>2014</c:v>
                </c:pt>
                <c:pt idx="31">
                  <c:v>2015</c:v>
                </c:pt>
                <c:pt idx="43">
                  <c:v>2016</c:v>
                </c:pt>
                <c:pt idx="55">
                  <c:v>2017</c:v>
                </c:pt>
                <c:pt idx="67">
                  <c:v>2018</c:v>
                </c:pt>
              </c:numCache>
            </c:numRef>
          </c:cat>
          <c:val>
            <c:numRef>
              <c:f>Sheet1!$G$2:$G$113</c:f>
              <c:numCache>
                <c:formatCode>General</c:formatCode>
                <c:ptCount val="112"/>
                <c:pt idx="0">
                  <c:v>6</c:v>
                </c:pt>
                <c:pt idx="1">
                  <c:v>2</c:v>
                </c:pt>
                <c:pt idx="2">
                  <c:v>0</c:v>
                </c:pt>
                <c:pt idx="3">
                  <c:v>9</c:v>
                </c:pt>
                <c:pt idx="4">
                  <c:v>10</c:v>
                </c:pt>
                <c:pt idx="5">
                  <c:v>12</c:v>
                </c:pt>
                <c:pt idx="6">
                  <c:v>11</c:v>
                </c:pt>
                <c:pt idx="7">
                  <c:v>6</c:v>
                </c:pt>
                <c:pt idx="8">
                  <c:v>7</c:v>
                </c:pt>
                <c:pt idx="9">
                  <c:v>9</c:v>
                </c:pt>
                <c:pt idx="10">
                  <c:v>7</c:v>
                </c:pt>
                <c:pt idx="11">
                  <c:v>7</c:v>
                </c:pt>
                <c:pt idx="12">
                  <c:v>8</c:v>
                </c:pt>
                <c:pt idx="13">
                  <c:v>4</c:v>
                </c:pt>
                <c:pt idx="14">
                  <c:v>3</c:v>
                </c:pt>
                <c:pt idx="15">
                  <c:v>2</c:v>
                </c:pt>
                <c:pt idx="16">
                  <c:v>3</c:v>
                </c:pt>
                <c:pt idx="17">
                  <c:v>5</c:v>
                </c:pt>
                <c:pt idx="18">
                  <c:v>3</c:v>
                </c:pt>
                <c:pt idx="19">
                  <c:v>4</c:v>
                </c:pt>
                <c:pt idx="20">
                  <c:v>6</c:v>
                </c:pt>
                <c:pt idx="21">
                  <c:v>7</c:v>
                </c:pt>
                <c:pt idx="22">
                  <c:v>4</c:v>
                </c:pt>
                <c:pt idx="23">
                  <c:v>5</c:v>
                </c:pt>
                <c:pt idx="24">
                  <c:v>2</c:v>
                </c:pt>
                <c:pt idx="25">
                  <c:v>3</c:v>
                </c:pt>
                <c:pt idx="26">
                  <c:v>5</c:v>
                </c:pt>
                <c:pt idx="27">
                  <c:v>3</c:v>
                </c:pt>
                <c:pt idx="28">
                  <c:v>3</c:v>
                </c:pt>
                <c:pt idx="29">
                  <c:v>1</c:v>
                </c:pt>
                <c:pt idx="30">
                  <c:v>1</c:v>
                </c:pt>
                <c:pt idx="31">
                  <c:v>4</c:v>
                </c:pt>
                <c:pt idx="32">
                  <c:v>3</c:v>
                </c:pt>
                <c:pt idx="33">
                  <c:v>2</c:v>
                </c:pt>
                <c:pt idx="34">
                  <c:v>1</c:v>
                </c:pt>
                <c:pt idx="35">
                  <c:v>3</c:v>
                </c:pt>
                <c:pt idx="36">
                  <c:v>2</c:v>
                </c:pt>
                <c:pt idx="37">
                  <c:v>2</c:v>
                </c:pt>
                <c:pt idx="38">
                  <c:v>1</c:v>
                </c:pt>
                <c:pt idx="39">
                  <c:v>3</c:v>
                </c:pt>
                <c:pt idx="40">
                  <c:v>6</c:v>
                </c:pt>
                <c:pt idx="41">
                  <c:v>7</c:v>
                </c:pt>
                <c:pt idx="42">
                  <c:v>6</c:v>
                </c:pt>
                <c:pt idx="43">
                  <c:v>6</c:v>
                </c:pt>
                <c:pt idx="44">
                  <c:v>4</c:v>
                </c:pt>
                <c:pt idx="45">
                  <c:v>5</c:v>
                </c:pt>
                <c:pt idx="46">
                  <c:v>1</c:v>
                </c:pt>
                <c:pt idx="47">
                  <c:v>3</c:v>
                </c:pt>
                <c:pt idx="48">
                  <c:v>3</c:v>
                </c:pt>
                <c:pt idx="49">
                  <c:v>5</c:v>
                </c:pt>
                <c:pt idx="50">
                  <c:v>5</c:v>
                </c:pt>
                <c:pt idx="51">
                  <c:v>4</c:v>
                </c:pt>
                <c:pt idx="52">
                  <c:v>6</c:v>
                </c:pt>
                <c:pt idx="53">
                  <c:v>6</c:v>
                </c:pt>
                <c:pt idx="54">
                  <c:v>6</c:v>
                </c:pt>
                <c:pt idx="55">
                  <c:v>6</c:v>
                </c:pt>
                <c:pt idx="56">
                  <c:v>6</c:v>
                </c:pt>
                <c:pt idx="57">
                  <c:v>4</c:v>
                </c:pt>
                <c:pt idx="58">
                  <c:v>6</c:v>
                </c:pt>
                <c:pt idx="59">
                  <c:v>2</c:v>
                </c:pt>
                <c:pt idx="60">
                  <c:v>1</c:v>
                </c:pt>
                <c:pt idx="61">
                  <c:v>2</c:v>
                </c:pt>
                <c:pt idx="62">
                  <c:v>6</c:v>
                </c:pt>
                <c:pt idx="63">
                  <c:v>6</c:v>
                </c:pt>
                <c:pt idx="64">
                  <c:v>3</c:v>
                </c:pt>
                <c:pt idx="65">
                  <c:v>2</c:v>
                </c:pt>
                <c:pt idx="66">
                  <c:v>6</c:v>
                </c:pt>
                <c:pt idx="67">
                  <c:v>4</c:v>
                </c:pt>
                <c:pt idx="68">
                  <c:v>1</c:v>
                </c:pt>
                <c:pt idx="69">
                  <c:v>2</c:v>
                </c:pt>
                <c:pt idx="70">
                  <c:v>4</c:v>
                </c:pt>
                <c:pt idx="71">
                  <c:v>4</c:v>
                </c:pt>
                <c:pt idx="72">
                  <c:v>2</c:v>
                </c:pt>
                <c:pt idx="73">
                  <c:v>2</c:v>
                </c:pt>
                <c:pt idx="74">
                  <c:v>5</c:v>
                </c:pt>
                <c:pt idx="75">
                  <c:v>4</c:v>
                </c:pt>
                <c:pt idx="76">
                  <c:v>2</c:v>
                </c:pt>
                <c:pt idx="77">
                  <c:v>3</c:v>
                </c:pt>
                <c:pt idx="78">
                  <c:v>3</c:v>
                </c:pt>
                <c:pt idx="79">
                  <c:v>3</c:v>
                </c:pt>
                <c:pt idx="80">
                  <c:v>6</c:v>
                </c:pt>
                <c:pt idx="81">
                  <c:v>5</c:v>
                </c:pt>
                <c:pt idx="82">
                  <c:v>4</c:v>
                </c:pt>
                <c:pt idx="83">
                  <c:v>4</c:v>
                </c:pt>
                <c:pt idx="84">
                  <c:v>7</c:v>
                </c:pt>
                <c:pt idx="85">
                  <c:v>3</c:v>
                </c:pt>
                <c:pt idx="86">
                  <c:v>4</c:v>
                </c:pt>
                <c:pt idx="87">
                  <c:v>4</c:v>
                </c:pt>
                <c:pt idx="88">
                  <c:v>7</c:v>
                </c:pt>
                <c:pt idx="89">
                  <c:v>4</c:v>
                </c:pt>
                <c:pt idx="90">
                  <c:v>2</c:v>
                </c:pt>
                <c:pt idx="91">
                  <c:v>3</c:v>
                </c:pt>
                <c:pt idx="92">
                  <c:v>2</c:v>
                </c:pt>
                <c:pt idx="93">
                  <c:v>3</c:v>
                </c:pt>
                <c:pt idx="94">
                  <c:v>2</c:v>
                </c:pt>
                <c:pt idx="95">
                  <c:v>1</c:v>
                </c:pt>
                <c:pt idx="96">
                  <c:v>3</c:v>
                </c:pt>
                <c:pt idx="97">
                  <c:v>9</c:v>
                </c:pt>
                <c:pt idx="98">
                  <c:v>9</c:v>
                </c:pt>
                <c:pt idx="99">
                  <c:v>6</c:v>
                </c:pt>
                <c:pt idx="100">
                  <c:v>6</c:v>
                </c:pt>
                <c:pt idx="101">
                  <c:v>6</c:v>
                </c:pt>
                <c:pt idx="102">
                  <c:v>6</c:v>
                </c:pt>
                <c:pt idx="103">
                  <c:v>6</c:v>
                </c:pt>
                <c:pt idx="104">
                  <c:v>7</c:v>
                </c:pt>
                <c:pt idx="105">
                  <c:v>4</c:v>
                </c:pt>
                <c:pt idx="106">
                  <c:v>5</c:v>
                </c:pt>
                <c:pt idx="107">
                  <c:v>7</c:v>
                </c:pt>
                <c:pt idx="108">
                  <c:v>7</c:v>
                </c:pt>
                <c:pt idx="109">
                  <c:v>7</c:v>
                </c:pt>
                <c:pt idx="110">
                  <c:v>8</c:v>
                </c:pt>
                <c:pt idx="111">
                  <c:v>8</c:v>
                </c:pt>
              </c:numCache>
            </c:numRef>
          </c:val>
          <c:smooth val="0"/>
          <c:extLst>
            <c:ext xmlns:c16="http://schemas.microsoft.com/office/drawing/2014/chart" uri="{C3380CC4-5D6E-409C-BE32-E72D297353CC}">
              <c16:uniqueId val="{00000001-0823-4C3B-B7C0-BF3829FF4E9C}"/>
            </c:ext>
          </c:extLst>
        </c:ser>
        <c:dLbls>
          <c:showLegendKey val="0"/>
          <c:showVal val="0"/>
          <c:showCatName val="0"/>
          <c:showSerName val="0"/>
          <c:showPercent val="0"/>
          <c:showBubbleSize val="0"/>
        </c:dLbls>
        <c:marker val="1"/>
        <c:smooth val="0"/>
        <c:axId val="151985152"/>
        <c:axId val="151992960"/>
      </c:lineChart>
      <c:catAx>
        <c:axId val="151985152"/>
        <c:scaling>
          <c:orientation val="minMax"/>
        </c:scaling>
        <c:delete val="0"/>
        <c:axPos val="b"/>
        <c:numFmt formatCode="General" sourceLinked="1"/>
        <c:majorTickMark val="out"/>
        <c:minorTickMark val="none"/>
        <c:tickLblPos val="nextTo"/>
        <c:txPr>
          <a:bodyPr rot="-5400000" vert="horz"/>
          <a:lstStyle/>
          <a:p>
            <a:pPr>
              <a:defRPr sz="600">
                <a:solidFill>
                  <a:schemeClr val="bg1"/>
                </a:solidFill>
              </a:defRPr>
            </a:pPr>
            <a:endParaRPr lang="en-US"/>
          </a:p>
        </c:txPr>
        <c:crossAx val="151992960"/>
        <c:crosses val="autoZero"/>
        <c:auto val="1"/>
        <c:lblAlgn val="ctr"/>
        <c:lblOffset val="100"/>
        <c:noMultiLvlLbl val="0"/>
      </c:catAx>
      <c:valAx>
        <c:axId val="151992960"/>
        <c:scaling>
          <c:orientation val="minMax"/>
        </c:scaling>
        <c:delete val="0"/>
        <c:axPos val="l"/>
        <c:majorGridlines>
          <c:spPr>
            <a:ln>
              <a:solidFill>
                <a:srgbClr val="E6E6E6"/>
              </a:solidFill>
            </a:ln>
          </c:spPr>
        </c:majorGridlines>
        <c:numFmt formatCode="General" sourceLinked="1"/>
        <c:majorTickMark val="out"/>
        <c:minorTickMark val="none"/>
        <c:tickLblPos val="nextTo"/>
        <c:txPr>
          <a:bodyPr/>
          <a:lstStyle/>
          <a:p>
            <a:pPr>
              <a:defRPr sz="1400">
                <a:solidFill>
                  <a:srgbClr val="4D4D4D"/>
                </a:solidFill>
              </a:defRPr>
            </a:pPr>
            <a:endParaRPr lang="en-US"/>
          </a:p>
        </c:txPr>
        <c:crossAx val="151985152"/>
        <c:crosses val="autoZero"/>
        <c:crossBetween val="between"/>
      </c:valAx>
    </c:plotArea>
    <c:legend>
      <c:legendPos val="r"/>
      <c:overlay val="0"/>
      <c:txPr>
        <a:bodyPr/>
        <a:lstStyle/>
        <a:p>
          <a:pPr>
            <a:defRPr>
              <a:solidFill>
                <a:srgbClr val="4D4D4D"/>
              </a:solidFill>
            </a:defRPr>
          </a:pPr>
          <a:endParaRPr lang="en-US"/>
        </a:p>
      </c:txPr>
    </c:legend>
    <c:plotVisOnly val="1"/>
    <c:dispBlanksAs val="zero"/>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Heart (Adult)</c:v>
                </c:pt>
              </c:strCache>
            </c:strRef>
          </c:tx>
          <c:spPr>
            <a:solidFill>
              <a:srgbClr val="54C3BB"/>
            </a:solidFill>
            <a:effectLst>
              <a:outerShdw blurRad="50800" dist="38100" dir="2700000" algn="tl" rotWithShape="0">
                <a:prstClr val="black">
                  <a:alpha val="40000"/>
                </a:prstClr>
              </a:outerShdw>
            </a:effectLst>
          </c:spPr>
          <c:invertIfNegative val="0"/>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Sheet1!$B$2:$B$18</c:f>
              <c:numCache>
                <c:formatCode>General</c:formatCode>
                <c:ptCount val="17"/>
                <c:pt idx="0">
                  <c:v>140</c:v>
                </c:pt>
                <c:pt idx="1">
                  <c:v>138</c:v>
                </c:pt>
                <c:pt idx="2">
                  <c:v>141</c:v>
                </c:pt>
                <c:pt idx="3">
                  <c:v>126</c:v>
                </c:pt>
                <c:pt idx="4">
                  <c:v>134</c:v>
                </c:pt>
                <c:pt idx="5">
                  <c:v>141</c:v>
                </c:pt>
                <c:pt idx="6">
                  <c:v>127</c:v>
                </c:pt>
                <c:pt idx="7">
                  <c:v>141</c:v>
                </c:pt>
                <c:pt idx="8">
                  <c:v>165</c:v>
                </c:pt>
                <c:pt idx="9">
                  <c:v>136</c:v>
                </c:pt>
                <c:pt idx="10">
                  <c:v>150</c:v>
                </c:pt>
                <c:pt idx="11">
                  <c:v>179</c:v>
                </c:pt>
                <c:pt idx="12">
                  <c:v>187</c:v>
                </c:pt>
                <c:pt idx="13">
                  <c:v>166</c:v>
                </c:pt>
                <c:pt idx="14">
                  <c:v>179</c:v>
                </c:pt>
                <c:pt idx="15">
                  <c:v>160</c:v>
                </c:pt>
              </c:numCache>
            </c:numRef>
          </c:val>
          <c:extLst>
            <c:ext xmlns:c16="http://schemas.microsoft.com/office/drawing/2014/chart" uri="{C3380CC4-5D6E-409C-BE32-E72D297353CC}">
              <c16:uniqueId val="{00000000-67A4-4570-BA7B-566C329A84FB}"/>
            </c:ext>
          </c:extLst>
        </c:ser>
        <c:ser>
          <c:idx val="1"/>
          <c:order val="1"/>
          <c:tx>
            <c:strRef>
              <c:f>Sheet1!$C$1</c:f>
              <c:strCache>
                <c:ptCount val="1"/>
                <c:pt idx="0">
                  <c:v>Single heart (Ped)</c:v>
                </c:pt>
              </c:strCache>
            </c:strRef>
          </c:tx>
          <c:spPr>
            <a:solidFill>
              <a:srgbClr val="419B96"/>
            </a:solidFill>
            <a:effectLst>
              <a:outerShdw blurRad="50800" dist="38100" dir="2700000" algn="tl" rotWithShape="0">
                <a:prstClr val="black">
                  <a:alpha val="40000"/>
                </a:prstClr>
              </a:outerShdw>
            </a:effectLst>
          </c:spPr>
          <c:invertIfNegative val="0"/>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Sheet1!$C$2:$C$18</c:f>
              <c:numCache>
                <c:formatCode>General</c:formatCode>
                <c:ptCount val="17"/>
                <c:pt idx="0">
                  <c:v>33</c:v>
                </c:pt>
                <c:pt idx="1">
                  <c:v>38</c:v>
                </c:pt>
                <c:pt idx="2">
                  <c:v>28</c:v>
                </c:pt>
                <c:pt idx="3">
                  <c:v>36</c:v>
                </c:pt>
                <c:pt idx="4">
                  <c:v>34</c:v>
                </c:pt>
                <c:pt idx="5">
                  <c:v>26</c:v>
                </c:pt>
                <c:pt idx="6">
                  <c:v>27</c:v>
                </c:pt>
                <c:pt idx="7">
                  <c:v>27</c:v>
                </c:pt>
                <c:pt idx="8">
                  <c:v>28</c:v>
                </c:pt>
                <c:pt idx="9">
                  <c:v>20</c:v>
                </c:pt>
                <c:pt idx="10">
                  <c:v>21</c:v>
                </c:pt>
                <c:pt idx="11">
                  <c:v>23</c:v>
                </c:pt>
                <c:pt idx="12">
                  <c:v>23</c:v>
                </c:pt>
                <c:pt idx="13">
                  <c:v>22</c:v>
                </c:pt>
                <c:pt idx="14">
                  <c:v>30</c:v>
                </c:pt>
                <c:pt idx="15">
                  <c:v>26</c:v>
                </c:pt>
              </c:numCache>
            </c:numRef>
          </c:val>
          <c:extLst>
            <c:ext xmlns:c16="http://schemas.microsoft.com/office/drawing/2014/chart" uri="{C3380CC4-5D6E-409C-BE32-E72D297353CC}">
              <c16:uniqueId val="{00000001-67A4-4570-BA7B-566C329A84FB}"/>
            </c:ext>
          </c:extLst>
        </c:ser>
        <c:ser>
          <c:idx val="2"/>
          <c:order val="2"/>
          <c:tx>
            <c:strRef>
              <c:f>Sheet1!$D$1</c:f>
              <c:strCache>
                <c:ptCount val="1"/>
                <c:pt idx="0">
                  <c:v>Multi-organ: Heart-Lung</c:v>
                </c:pt>
              </c:strCache>
            </c:strRef>
          </c:tx>
          <c:spPr>
            <a:solidFill>
              <a:srgbClr val="ED1C24"/>
            </a:solidFill>
            <a:effectLst>
              <a:outerShdw blurRad="50800" dist="38100" dir="2700000" algn="tl" rotWithShape="0">
                <a:prstClr val="black">
                  <a:alpha val="40000"/>
                </a:prstClr>
              </a:outerShdw>
            </a:effectLst>
          </c:spPr>
          <c:invertIfNegative val="0"/>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Sheet1!$D$2:$D$18</c:f>
              <c:numCache>
                <c:formatCode>General</c:formatCode>
                <c:ptCount val="17"/>
                <c:pt idx="0">
                  <c:v>6</c:v>
                </c:pt>
                <c:pt idx="1">
                  <c:v>6</c:v>
                </c:pt>
                <c:pt idx="2">
                  <c:v>4</c:v>
                </c:pt>
                <c:pt idx="3">
                  <c:v>4</c:v>
                </c:pt>
                <c:pt idx="4">
                  <c:v>4</c:v>
                </c:pt>
                <c:pt idx="5">
                  <c:v>2</c:v>
                </c:pt>
                <c:pt idx="6">
                  <c:v>1</c:v>
                </c:pt>
                <c:pt idx="7">
                  <c:v>3</c:v>
                </c:pt>
                <c:pt idx="8">
                  <c:v>0</c:v>
                </c:pt>
                <c:pt idx="9">
                  <c:v>4</c:v>
                </c:pt>
                <c:pt idx="10">
                  <c:v>1</c:v>
                </c:pt>
                <c:pt idx="11">
                  <c:v>2</c:v>
                </c:pt>
                <c:pt idx="12">
                  <c:v>4</c:v>
                </c:pt>
                <c:pt idx="13">
                  <c:v>4</c:v>
                </c:pt>
                <c:pt idx="14">
                  <c:v>3</c:v>
                </c:pt>
                <c:pt idx="15">
                  <c:v>2</c:v>
                </c:pt>
              </c:numCache>
            </c:numRef>
          </c:val>
          <c:extLst>
            <c:ext xmlns:c16="http://schemas.microsoft.com/office/drawing/2014/chart" uri="{C3380CC4-5D6E-409C-BE32-E72D297353CC}">
              <c16:uniqueId val="{00000002-67A4-4570-BA7B-566C329A84FB}"/>
            </c:ext>
          </c:extLst>
        </c:ser>
        <c:ser>
          <c:idx val="3"/>
          <c:order val="3"/>
          <c:tx>
            <c:strRef>
              <c:f>Sheet1!$E$1</c:f>
              <c:strCache>
                <c:ptCount val="1"/>
                <c:pt idx="0">
                  <c:v>Multi-Organ: Heart-Liver</c:v>
                </c:pt>
              </c:strCache>
            </c:strRef>
          </c:tx>
          <c:spPr>
            <a:solidFill>
              <a:srgbClr val="4D4D4D"/>
            </a:solidFill>
            <a:effectLst>
              <a:outerShdw blurRad="50800" dist="38100" dir="2700000" algn="tl" rotWithShape="0">
                <a:prstClr val="black">
                  <a:alpha val="40000"/>
                </a:prstClr>
              </a:outerShdw>
            </a:effectLst>
          </c:spPr>
          <c:invertIfNegative val="0"/>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Sheet1!$E$2:$E$18</c:f>
              <c:numCache>
                <c:formatCode>General</c:formatCode>
                <c:ptCount val="17"/>
                <c:pt idx="0">
                  <c:v>0</c:v>
                </c:pt>
                <c:pt idx="1">
                  <c:v>0</c:v>
                </c:pt>
                <c:pt idx="2">
                  <c:v>1</c:v>
                </c:pt>
                <c:pt idx="3">
                  <c:v>1</c:v>
                </c:pt>
                <c:pt idx="4">
                  <c:v>0</c:v>
                </c:pt>
                <c:pt idx="5">
                  <c:v>1</c:v>
                </c:pt>
                <c:pt idx="6">
                  <c:v>0</c:v>
                </c:pt>
                <c:pt idx="7">
                  <c:v>0</c:v>
                </c:pt>
                <c:pt idx="8">
                  <c:v>1</c:v>
                </c:pt>
                <c:pt idx="9">
                  <c:v>0</c:v>
                </c:pt>
                <c:pt idx="10">
                  <c:v>0</c:v>
                </c:pt>
                <c:pt idx="11">
                  <c:v>0</c:v>
                </c:pt>
                <c:pt idx="12">
                  <c:v>0</c:v>
                </c:pt>
                <c:pt idx="13">
                  <c:v>0</c:v>
                </c:pt>
                <c:pt idx="14">
                  <c:v>3</c:v>
                </c:pt>
                <c:pt idx="15">
                  <c:v>0</c:v>
                </c:pt>
              </c:numCache>
            </c:numRef>
          </c:val>
          <c:extLst>
            <c:ext xmlns:c16="http://schemas.microsoft.com/office/drawing/2014/chart" uri="{C3380CC4-5D6E-409C-BE32-E72D297353CC}">
              <c16:uniqueId val="{00000003-67A4-4570-BA7B-566C329A84FB}"/>
            </c:ext>
          </c:extLst>
        </c:ser>
        <c:ser>
          <c:idx val="4"/>
          <c:order val="4"/>
          <c:tx>
            <c:strRef>
              <c:f>Sheet1!$F$1</c:f>
              <c:strCache>
                <c:ptCount val="1"/>
                <c:pt idx="0">
                  <c:v>Multi-Organ: Heart-Kidney</c:v>
                </c:pt>
              </c:strCache>
            </c:strRef>
          </c:tx>
          <c:spPr>
            <a:solidFill>
              <a:srgbClr val="88528B"/>
            </a:solidFill>
            <a:effectLst>
              <a:outerShdw blurRad="50800" dist="38100" dir="2700000" algn="tl" rotWithShape="0">
                <a:prstClr val="black">
                  <a:alpha val="40000"/>
                </a:prstClr>
              </a:outerShdw>
            </a:effectLst>
          </c:spPr>
          <c:invertIfNegative val="0"/>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Sheet1!$F$2:$F$18</c:f>
              <c:numCache>
                <c:formatCode>General</c:formatCode>
                <c:ptCount val="17"/>
                <c:pt idx="0">
                  <c:v>0</c:v>
                </c:pt>
                <c:pt idx="1">
                  <c:v>0</c:v>
                </c:pt>
                <c:pt idx="2">
                  <c:v>2</c:v>
                </c:pt>
                <c:pt idx="3">
                  <c:v>1</c:v>
                </c:pt>
                <c:pt idx="4">
                  <c:v>2</c:v>
                </c:pt>
                <c:pt idx="5">
                  <c:v>0</c:v>
                </c:pt>
                <c:pt idx="6">
                  <c:v>2</c:v>
                </c:pt>
                <c:pt idx="7">
                  <c:v>0</c:v>
                </c:pt>
                <c:pt idx="8">
                  <c:v>2</c:v>
                </c:pt>
                <c:pt idx="9">
                  <c:v>1</c:v>
                </c:pt>
                <c:pt idx="10">
                  <c:v>0</c:v>
                </c:pt>
                <c:pt idx="11">
                  <c:v>0</c:v>
                </c:pt>
                <c:pt idx="12">
                  <c:v>1</c:v>
                </c:pt>
                <c:pt idx="13">
                  <c:v>1</c:v>
                </c:pt>
                <c:pt idx="14">
                  <c:v>0</c:v>
                </c:pt>
                <c:pt idx="15">
                  <c:v>0</c:v>
                </c:pt>
              </c:numCache>
            </c:numRef>
          </c:val>
          <c:extLst>
            <c:ext xmlns:c16="http://schemas.microsoft.com/office/drawing/2014/chart" uri="{C3380CC4-5D6E-409C-BE32-E72D297353CC}">
              <c16:uniqueId val="{00000004-67A4-4570-BA7B-566C329A84FB}"/>
            </c:ext>
          </c:extLst>
        </c:ser>
        <c:ser>
          <c:idx val="5"/>
          <c:order val="5"/>
          <c:tx>
            <c:strRef>
              <c:f>Sheet1!$G$1</c:f>
              <c:strCache>
                <c:ptCount val="1"/>
                <c:pt idx="0">
                  <c:v>Total</c:v>
                </c:pt>
              </c:strCache>
            </c:strRef>
          </c:tx>
          <c:spPr>
            <a:noFill/>
          </c:spPr>
          <c:invertIfNegative val="0"/>
          <c:dPt>
            <c:idx val="16"/>
            <c:invertIfNegative val="0"/>
            <c:bubble3D val="0"/>
            <c:spPr>
              <a:solidFill>
                <a:schemeClr val="bg1">
                  <a:lumMod val="75000"/>
                </a:schemeClr>
              </a:solidFill>
            </c:spPr>
            <c:extLst>
              <c:ext xmlns:c16="http://schemas.microsoft.com/office/drawing/2014/chart" uri="{C3380CC4-5D6E-409C-BE32-E72D297353CC}">
                <c16:uniqueId val="{00000000-4ADD-4649-B0EB-0C3E914CF386}"/>
              </c:ext>
            </c:extLst>
          </c:dPt>
          <c:cat>
            <c:strRef>
              <c:f>Sheet1!$A$2:$A$18</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Sheet1!$G$2:$G$18</c:f>
              <c:numCache>
                <c:formatCode>General</c:formatCode>
                <c:ptCount val="17"/>
                <c:pt idx="0">
                  <c:v>179</c:v>
                </c:pt>
                <c:pt idx="1">
                  <c:v>182</c:v>
                </c:pt>
                <c:pt idx="2">
                  <c:v>176</c:v>
                </c:pt>
                <c:pt idx="3">
                  <c:v>168</c:v>
                </c:pt>
                <c:pt idx="4">
                  <c:v>174</c:v>
                </c:pt>
                <c:pt idx="5">
                  <c:v>170</c:v>
                </c:pt>
                <c:pt idx="6">
                  <c:v>157</c:v>
                </c:pt>
                <c:pt idx="7">
                  <c:v>171</c:v>
                </c:pt>
                <c:pt idx="8">
                  <c:v>196</c:v>
                </c:pt>
                <c:pt idx="9">
                  <c:v>161</c:v>
                </c:pt>
                <c:pt idx="10">
                  <c:v>172</c:v>
                </c:pt>
                <c:pt idx="11">
                  <c:v>204</c:v>
                </c:pt>
                <c:pt idx="12">
                  <c:v>215</c:v>
                </c:pt>
                <c:pt idx="13">
                  <c:v>193</c:v>
                </c:pt>
                <c:pt idx="14">
                  <c:v>215</c:v>
                </c:pt>
                <c:pt idx="15">
                  <c:v>188</c:v>
                </c:pt>
                <c:pt idx="16">
                  <c:v>153</c:v>
                </c:pt>
              </c:numCache>
            </c:numRef>
          </c:val>
          <c:extLst>
            <c:ext xmlns:c16="http://schemas.microsoft.com/office/drawing/2014/chart" uri="{C3380CC4-5D6E-409C-BE32-E72D297353CC}">
              <c16:uniqueId val="{00000005-67A4-4570-BA7B-566C329A84FB}"/>
            </c:ext>
          </c:extLst>
        </c:ser>
        <c:dLbls>
          <c:showLegendKey val="0"/>
          <c:showVal val="0"/>
          <c:showCatName val="0"/>
          <c:showSerName val="0"/>
          <c:showPercent val="0"/>
          <c:showBubbleSize val="0"/>
        </c:dLbls>
        <c:gapWidth val="95"/>
        <c:overlap val="100"/>
        <c:axId val="239398272"/>
        <c:axId val="239412352"/>
      </c:barChart>
      <c:catAx>
        <c:axId val="239398272"/>
        <c:scaling>
          <c:orientation val="minMax"/>
        </c:scaling>
        <c:delete val="0"/>
        <c:axPos val="b"/>
        <c:numFmt formatCode="General" sourceLinked="1"/>
        <c:majorTickMark val="none"/>
        <c:minorTickMark val="none"/>
        <c:tickLblPos val="nextTo"/>
        <c:crossAx val="239412352"/>
        <c:crosses val="autoZero"/>
        <c:auto val="1"/>
        <c:lblAlgn val="ctr"/>
        <c:lblOffset val="100"/>
        <c:noMultiLvlLbl val="0"/>
      </c:catAx>
      <c:valAx>
        <c:axId val="239412352"/>
        <c:scaling>
          <c:orientation val="minMax"/>
          <c:max val="250"/>
          <c:min val="0"/>
        </c:scaling>
        <c:delete val="0"/>
        <c:axPos val="l"/>
        <c:majorGridlines>
          <c:spPr>
            <a:ln>
              <a:solidFill>
                <a:srgbClr val="E6E6E6"/>
              </a:solidFill>
            </a:ln>
          </c:spPr>
        </c:majorGridlines>
        <c:numFmt formatCode="General" sourceLinked="1"/>
        <c:majorTickMark val="none"/>
        <c:minorTickMark val="none"/>
        <c:tickLblPos val="nextTo"/>
        <c:crossAx val="239398272"/>
        <c:crosses val="autoZero"/>
        <c:crossBetween val="between"/>
      </c:valAx>
      <c:dTable>
        <c:showHorzBorder val="1"/>
        <c:showVertBorder val="1"/>
        <c:showOutline val="1"/>
        <c:showKeys val="1"/>
      </c:dTable>
    </c:plotArea>
    <c:plotVisOnly val="1"/>
    <c:dispBlanksAs val="gap"/>
    <c:showDLblsOverMax val="0"/>
  </c:chart>
  <c:txPr>
    <a:bodyPr/>
    <a:lstStyle/>
    <a:p>
      <a:pPr>
        <a:defRPr sz="13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2019 (N = 215)</a:t>
            </a:r>
          </a:p>
        </c:rich>
      </c:tx>
      <c:overlay val="0"/>
    </c:title>
    <c:autoTitleDeleted val="0"/>
    <c:plotArea>
      <c:layout>
        <c:manualLayout>
          <c:layoutTarget val="inner"/>
          <c:xMode val="edge"/>
          <c:yMode val="edge"/>
          <c:x val="4.2058462156450788E-2"/>
          <c:y val="0.13156563574495775"/>
          <c:w val="0.8345140305700226"/>
          <c:h val="0.70599777706964895"/>
        </c:manualLayout>
      </c:layout>
      <c:barChart>
        <c:barDir val="col"/>
        <c:grouping val="stacked"/>
        <c:varyColors val="0"/>
        <c:ser>
          <c:idx val="0"/>
          <c:order val="0"/>
          <c:tx>
            <c:strRef>
              <c:f>Recipients139inMachifolder!$C$1</c:f>
              <c:strCache>
                <c:ptCount val="1"/>
                <c:pt idx="0">
                  <c:v>Status 1</c:v>
                </c:pt>
              </c:strCache>
            </c:strRef>
          </c:tx>
          <c:spPr>
            <a:solidFill>
              <a:srgbClr val="54C3B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Recipients139inMachifolder!$C$2:$C$9</c:f>
              <c:numCache>
                <c:formatCode>General</c:formatCode>
                <c:ptCount val="8"/>
                <c:pt idx="0">
                  <c:v>9</c:v>
                </c:pt>
                <c:pt idx="1">
                  <c:v>3</c:v>
                </c:pt>
                <c:pt idx="2">
                  <c:v>3</c:v>
                </c:pt>
                <c:pt idx="4">
                  <c:v>11</c:v>
                </c:pt>
                <c:pt idx="5">
                  <c:v>3</c:v>
                </c:pt>
                <c:pt idx="6">
                  <c:v>10</c:v>
                </c:pt>
                <c:pt idx="7">
                  <c:v>2</c:v>
                </c:pt>
              </c:numCache>
            </c:numRef>
          </c:val>
          <c:extLst>
            <c:ext xmlns:c16="http://schemas.microsoft.com/office/drawing/2014/chart" uri="{C3380CC4-5D6E-409C-BE32-E72D297353CC}">
              <c16:uniqueId val="{00000000-378F-4397-9E1D-906B6CCE4865}"/>
            </c:ext>
          </c:extLst>
        </c:ser>
        <c:ser>
          <c:idx val="1"/>
          <c:order val="1"/>
          <c:tx>
            <c:strRef>
              <c:f>Recipients139inMachifolder!$D$1</c:f>
              <c:strCache>
                <c:ptCount val="1"/>
                <c:pt idx="0">
                  <c:v>Status 2</c:v>
                </c:pt>
              </c:strCache>
            </c:strRef>
          </c:tx>
          <c:spPr>
            <a:solidFill>
              <a:srgbClr val="88528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Recipients139inMachifolder!$D$2:$D$9</c:f>
              <c:numCache>
                <c:formatCode>General</c:formatCode>
                <c:ptCount val="8"/>
                <c:pt idx="0">
                  <c:v>2</c:v>
                </c:pt>
                <c:pt idx="1">
                  <c:v>1</c:v>
                </c:pt>
                <c:pt idx="2">
                  <c:v>2</c:v>
                </c:pt>
                <c:pt idx="3">
                  <c:v>2</c:v>
                </c:pt>
                <c:pt idx="4">
                  <c:v>1</c:v>
                </c:pt>
                <c:pt idx="5">
                  <c:v>1</c:v>
                </c:pt>
                <c:pt idx="6">
                  <c:v>2</c:v>
                </c:pt>
              </c:numCache>
            </c:numRef>
          </c:val>
          <c:extLst>
            <c:ext xmlns:c16="http://schemas.microsoft.com/office/drawing/2014/chart" uri="{C3380CC4-5D6E-409C-BE32-E72D297353CC}">
              <c16:uniqueId val="{00000001-378F-4397-9E1D-906B6CCE4865}"/>
            </c:ext>
          </c:extLst>
        </c:ser>
        <c:ser>
          <c:idx val="2"/>
          <c:order val="2"/>
          <c:tx>
            <c:strRef>
              <c:f>Recipients139inMachifolder!$E$1</c:f>
              <c:strCache>
                <c:ptCount val="1"/>
                <c:pt idx="0">
                  <c:v>Status 3</c:v>
                </c:pt>
              </c:strCache>
            </c:strRef>
          </c:tx>
          <c:spPr>
            <a:solidFill>
              <a:srgbClr val="ED1C24"/>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Recipients139inMachifolder!$E$2:$E$9</c:f>
              <c:numCache>
                <c:formatCode>General</c:formatCode>
                <c:ptCount val="8"/>
                <c:pt idx="0">
                  <c:v>13</c:v>
                </c:pt>
                <c:pt idx="1">
                  <c:v>25</c:v>
                </c:pt>
                <c:pt idx="2">
                  <c:v>12</c:v>
                </c:pt>
                <c:pt idx="3">
                  <c:v>5</c:v>
                </c:pt>
                <c:pt idx="4">
                  <c:v>20</c:v>
                </c:pt>
                <c:pt idx="5">
                  <c:v>6</c:v>
                </c:pt>
                <c:pt idx="6">
                  <c:v>7</c:v>
                </c:pt>
                <c:pt idx="7">
                  <c:v>1</c:v>
                </c:pt>
              </c:numCache>
            </c:numRef>
          </c:val>
          <c:extLst>
            <c:ext xmlns:c16="http://schemas.microsoft.com/office/drawing/2014/chart" uri="{C3380CC4-5D6E-409C-BE32-E72D297353CC}">
              <c16:uniqueId val="{00000002-378F-4397-9E1D-906B6CCE4865}"/>
            </c:ext>
          </c:extLst>
        </c:ser>
        <c:ser>
          <c:idx val="3"/>
          <c:order val="3"/>
          <c:tx>
            <c:strRef>
              <c:f>Recipients139inMachifolder!$F$1</c:f>
              <c:strCache>
                <c:ptCount val="1"/>
                <c:pt idx="0">
                  <c:v>Status 3.5</c:v>
                </c:pt>
              </c:strCache>
            </c:strRef>
          </c:tx>
          <c:spPr>
            <a:solidFill>
              <a:srgbClr val="39213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Recipients139inMachifolder!$F$2:$F$9</c:f>
              <c:numCache>
                <c:formatCode>General</c:formatCode>
                <c:ptCount val="8"/>
                <c:pt idx="0">
                  <c:v>2</c:v>
                </c:pt>
                <c:pt idx="2">
                  <c:v>2</c:v>
                </c:pt>
                <c:pt idx="3">
                  <c:v>4</c:v>
                </c:pt>
                <c:pt idx="4">
                  <c:v>5</c:v>
                </c:pt>
                <c:pt idx="5">
                  <c:v>6</c:v>
                </c:pt>
                <c:pt idx="6">
                  <c:v>14</c:v>
                </c:pt>
              </c:numCache>
            </c:numRef>
          </c:val>
          <c:extLst>
            <c:ext xmlns:c16="http://schemas.microsoft.com/office/drawing/2014/chart" uri="{C3380CC4-5D6E-409C-BE32-E72D297353CC}">
              <c16:uniqueId val="{00000003-378F-4397-9E1D-906B6CCE4865}"/>
            </c:ext>
          </c:extLst>
        </c:ser>
        <c:ser>
          <c:idx val="4"/>
          <c:order val="4"/>
          <c:tx>
            <c:strRef>
              <c:f>Recipients139inMachifolder!$G$1</c:f>
              <c:strCache>
                <c:ptCount val="1"/>
                <c:pt idx="0">
                  <c:v>Status 4S</c:v>
                </c:pt>
              </c:strCache>
            </c:strRef>
          </c:tx>
          <c:spPr>
            <a:solidFill>
              <a:schemeClr val="tx2">
                <a:lumMod val="75000"/>
              </a:schemeClr>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Recipients139inMachifolder!$G$2:$G$9</c:f>
              <c:numCache>
                <c:formatCode>General</c:formatCode>
                <c:ptCount val="8"/>
                <c:pt idx="0">
                  <c:v>3</c:v>
                </c:pt>
                <c:pt idx="1">
                  <c:v>4</c:v>
                </c:pt>
                <c:pt idx="2">
                  <c:v>1</c:v>
                </c:pt>
                <c:pt idx="4">
                  <c:v>3</c:v>
                </c:pt>
                <c:pt idx="6">
                  <c:v>1</c:v>
                </c:pt>
              </c:numCache>
            </c:numRef>
          </c:val>
          <c:extLst>
            <c:ext xmlns:c16="http://schemas.microsoft.com/office/drawing/2014/chart" uri="{C3380CC4-5D6E-409C-BE32-E72D297353CC}">
              <c16:uniqueId val="{00000004-378F-4397-9E1D-906B6CCE4865}"/>
            </c:ext>
          </c:extLst>
        </c:ser>
        <c:ser>
          <c:idx val="5"/>
          <c:order val="5"/>
          <c:tx>
            <c:strRef>
              <c:f>Recipients139inMachifolder!$H$1</c:f>
              <c:strCache>
                <c:ptCount val="1"/>
                <c:pt idx="0">
                  <c:v>Status 4</c:v>
                </c:pt>
              </c:strCache>
            </c:strRef>
          </c:tx>
          <c:spPr>
            <a:solidFill>
              <a:srgbClr val="6B090B"/>
            </a:solidFill>
            <a:effectLst>
              <a:outerShdw blurRad="50800" dist="38100" dir="2700000" algn="tl" rotWithShape="0">
                <a:prstClr val="black">
                  <a:alpha val="40000"/>
                </a:prstClr>
              </a:outerShdw>
            </a:effectLst>
          </c:spPr>
          <c:invertIfNegative val="0"/>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Recipients139inMachifolder!$H$2:$H$9</c:f>
              <c:numCache>
                <c:formatCode>General</c:formatCode>
                <c:ptCount val="8"/>
                <c:pt idx="0">
                  <c:v>1</c:v>
                </c:pt>
                <c:pt idx="1">
                  <c:v>8</c:v>
                </c:pt>
                <c:pt idx="2">
                  <c:v>2</c:v>
                </c:pt>
                <c:pt idx="3">
                  <c:v>3</c:v>
                </c:pt>
                <c:pt idx="4">
                  <c:v>2</c:v>
                </c:pt>
                <c:pt idx="5">
                  <c:v>1</c:v>
                </c:pt>
                <c:pt idx="6">
                  <c:v>12</c:v>
                </c:pt>
              </c:numCache>
            </c:numRef>
          </c:val>
          <c:extLst>
            <c:ext xmlns:c16="http://schemas.microsoft.com/office/drawing/2014/chart" uri="{C3380CC4-5D6E-409C-BE32-E72D297353CC}">
              <c16:uniqueId val="{00000005-378F-4397-9E1D-906B6CCE4865}"/>
            </c:ext>
          </c:extLst>
        </c:ser>
        <c:ser>
          <c:idx val="6"/>
          <c:order val="6"/>
          <c:tx>
            <c:strRef>
              <c:f>Recipients139inMachifolder!$I$1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16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Recipients139inMachifolder!$A$2:$B$9</c:f>
              <c:multiLvlStrCache>
                <c:ptCount val="8"/>
                <c:lvl>
                  <c:pt idx="0">
                    <c:v>SPH*</c:v>
                  </c:pt>
                  <c:pt idx="1">
                    <c:v>UAH</c:v>
                  </c:pt>
                  <c:pt idx="2">
                    <c:v>OHI</c:v>
                  </c:pt>
                  <c:pt idx="3">
                    <c:v>HSC</c:v>
                  </c:pt>
                  <c:pt idx="4">
                    <c:v>TGH</c:v>
                  </c:pt>
                  <c:pt idx="5">
                    <c:v>LHSC</c:v>
                  </c:pt>
                  <c:pt idx="6">
                    <c:v>TQ (all)</c:v>
                  </c:pt>
                  <c:pt idx="7">
                    <c:v>QE II</c:v>
                  </c:pt>
                </c:lvl>
                <c:lvl>
                  <c:pt idx="0">
                    <c:v>BC</c:v>
                  </c:pt>
                  <c:pt idx="1">
                    <c:v>AB</c:v>
                  </c:pt>
                  <c:pt idx="2">
                    <c:v>ON</c:v>
                  </c:pt>
                  <c:pt idx="6">
                    <c:v>QC</c:v>
                  </c:pt>
                  <c:pt idx="7">
                    <c:v>Atl.</c:v>
                  </c:pt>
                </c:lvl>
              </c:multiLvlStrCache>
            </c:multiLvlStrRef>
          </c:cat>
          <c:val>
            <c:numRef>
              <c:f>Recipients139inMachifolder!$I$2:$I$9</c:f>
              <c:numCache>
                <c:formatCode>General</c:formatCode>
                <c:ptCount val="8"/>
                <c:pt idx="0">
                  <c:v>30</c:v>
                </c:pt>
                <c:pt idx="1">
                  <c:v>41</c:v>
                </c:pt>
                <c:pt idx="2">
                  <c:v>22</c:v>
                </c:pt>
                <c:pt idx="3">
                  <c:v>14</c:v>
                </c:pt>
                <c:pt idx="4">
                  <c:v>42</c:v>
                </c:pt>
                <c:pt idx="5">
                  <c:v>17</c:v>
                </c:pt>
                <c:pt idx="6">
                  <c:v>46</c:v>
                </c:pt>
                <c:pt idx="7">
                  <c:v>3</c:v>
                </c:pt>
              </c:numCache>
            </c:numRef>
          </c:val>
          <c:extLst>
            <c:ext xmlns:c16="http://schemas.microsoft.com/office/drawing/2014/chart" uri="{C3380CC4-5D6E-409C-BE32-E72D297353CC}">
              <c16:uniqueId val="{00000000-F0E0-4A3F-881B-CAD6F8B941F4}"/>
            </c:ext>
          </c:extLst>
        </c:ser>
        <c:dLbls>
          <c:showLegendKey val="0"/>
          <c:showVal val="0"/>
          <c:showCatName val="0"/>
          <c:showSerName val="0"/>
          <c:showPercent val="0"/>
          <c:showBubbleSize val="0"/>
        </c:dLbls>
        <c:gapWidth val="50"/>
        <c:overlap val="100"/>
        <c:axId val="381829120"/>
        <c:axId val="381830656"/>
      </c:barChart>
      <c:catAx>
        <c:axId val="381829120"/>
        <c:scaling>
          <c:orientation val="minMax"/>
        </c:scaling>
        <c:delete val="0"/>
        <c:axPos val="b"/>
        <c:numFmt formatCode="General" sourceLinked="0"/>
        <c:majorTickMark val="out"/>
        <c:minorTickMark val="none"/>
        <c:tickLblPos val="nextTo"/>
        <c:crossAx val="381830656"/>
        <c:crosses val="autoZero"/>
        <c:auto val="1"/>
        <c:lblAlgn val="ctr"/>
        <c:lblOffset val="100"/>
        <c:noMultiLvlLbl val="0"/>
      </c:catAx>
      <c:valAx>
        <c:axId val="381830656"/>
        <c:scaling>
          <c:orientation val="minMax"/>
          <c:max val="50"/>
          <c:min val="0"/>
        </c:scaling>
        <c:delete val="0"/>
        <c:axPos val="l"/>
        <c:majorGridlines>
          <c:spPr>
            <a:ln>
              <a:solidFill>
                <a:srgbClr val="E6E6E6"/>
              </a:solidFill>
            </a:ln>
          </c:spPr>
        </c:majorGridlines>
        <c:numFmt formatCode="General" sourceLinked="1"/>
        <c:majorTickMark val="out"/>
        <c:minorTickMark val="none"/>
        <c:tickLblPos val="nextTo"/>
        <c:txPr>
          <a:bodyPr/>
          <a:lstStyle/>
          <a:p>
            <a:pPr>
              <a:defRPr>
                <a:solidFill>
                  <a:srgbClr val="4D4D4D"/>
                </a:solidFill>
              </a:defRPr>
            </a:pPr>
            <a:endParaRPr lang="en-US"/>
          </a:p>
        </c:txPr>
        <c:crossAx val="381829120"/>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707E1-3887-4CB4-A407-C9261EA3D569}" type="datetimeFigureOut">
              <a:rPr lang="en-US" smtClean="0"/>
              <a:t>2021-10-26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6CB7E-D5A0-4F51-BA31-96A663DBF32A}" type="slidenum">
              <a:rPr lang="en-US" smtClean="0"/>
              <a:t>‹#›</a:t>
            </a:fld>
            <a:endParaRPr lang="en-US"/>
          </a:p>
        </p:txBody>
      </p:sp>
    </p:spTree>
    <p:extLst>
      <p:ext uri="{BB962C8B-B14F-4D97-AF65-F5344CB8AC3E}">
        <p14:creationId xmlns:p14="http://schemas.microsoft.com/office/powerpoint/2010/main" val="4608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4218593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r>
              <a:rPr lang="en-US" altLang="en-US" baseline="0" dirty="0">
                <a:latin typeface="Arial" charset="0"/>
                <a:ea typeface="ＭＳ Ｐゴシック" pitchFamily="34" charset="-128"/>
              </a:rPr>
              <a:t>2018 results are available at the side of the slide if needed (1 </a:t>
            </a:r>
            <a:r>
              <a:rPr lang="en-US" altLang="en-US" baseline="0" dirty="0" err="1">
                <a:latin typeface="Arial" charset="0"/>
                <a:ea typeface="ＭＳ Ｐゴシック" pitchFamily="34" charset="-128"/>
              </a:rPr>
              <a:t>SPH</a:t>
            </a:r>
            <a:r>
              <a:rPr lang="en-US" altLang="en-US" baseline="0" dirty="0">
                <a:latin typeface="Arial" charset="0"/>
                <a:ea typeface="ＭＳ Ｐゴシック" pitchFamily="34" charset="-128"/>
              </a:rPr>
              <a:t> patient from </a:t>
            </a:r>
            <a:r>
              <a:rPr lang="en-US" altLang="en-US" baseline="0" dirty="0" err="1">
                <a:latin typeface="Arial" charset="0"/>
                <a:ea typeface="ＭＳ Ｐゴシック" pitchFamily="34" charset="-128"/>
              </a:rPr>
              <a:t>BCCH</a:t>
            </a:r>
            <a:r>
              <a:rPr lang="en-US" altLang="en-US" baseline="0" dirty="0">
                <a:latin typeface="Arial" charset="0"/>
                <a:ea typeface="ＭＳ Ｐゴシック" pitchFamily="34" charset="-128"/>
              </a:rPr>
              <a:t> – status 3)</a:t>
            </a:r>
          </a:p>
        </p:txBody>
      </p:sp>
    </p:spTree>
    <p:extLst>
      <p:ext uri="{BB962C8B-B14F-4D97-AF65-F5344CB8AC3E}">
        <p14:creationId xmlns:p14="http://schemas.microsoft.com/office/powerpoint/2010/main" val="215054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r>
              <a:rPr lang="en-US" altLang="en-US" baseline="0" dirty="0">
                <a:latin typeface="Arial" charset="0"/>
                <a:ea typeface="ＭＳ Ｐゴシック" pitchFamily="34" charset="-128"/>
              </a:rPr>
              <a:t>Patient Choice includes “Decision Not To Proceed at This Time” &amp; “Consent withdrawn”</a:t>
            </a:r>
          </a:p>
          <a:p>
            <a:pPr lvl="1"/>
            <a:r>
              <a:rPr lang="en-US" altLang="en-US" baseline="0" dirty="0">
                <a:latin typeface="Arial" charset="0"/>
                <a:ea typeface="ＭＳ Ｐゴシック" pitchFamily="34" charset="-128"/>
              </a:rPr>
              <a:t>Results do not include patients whose most recent CTR data indicates the record was entered/created in error (n=85). </a:t>
            </a:r>
          </a:p>
        </p:txBody>
      </p:sp>
    </p:spTree>
    <p:extLst>
      <p:ext uri="{BB962C8B-B14F-4D97-AF65-F5344CB8AC3E}">
        <p14:creationId xmlns:p14="http://schemas.microsoft.com/office/powerpoint/2010/main" val="53343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417057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175511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218403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29130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314196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358778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r>
              <a:rPr lang="en-US" altLang="en-US" baseline="0" dirty="0">
                <a:latin typeface="Arial" charset="0"/>
                <a:ea typeface="ＭＳ Ｐゴシック" pitchFamily="34" charset="-128"/>
              </a:rPr>
              <a:t>FYI: Cutoff for “pediatric” is &lt;18 (would be equivalent for &lt;19 and &lt;20)</a:t>
            </a:r>
          </a:p>
        </p:txBody>
      </p:sp>
    </p:spTree>
    <p:extLst>
      <p:ext uri="{BB962C8B-B14F-4D97-AF65-F5344CB8AC3E}">
        <p14:creationId xmlns:p14="http://schemas.microsoft.com/office/powerpoint/2010/main" val="236529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r>
              <a:rPr lang="en-US" altLang="en-US" baseline="0" dirty="0">
                <a:latin typeface="Arial" charset="0"/>
                <a:ea typeface="ＭＳ Ｐゴシック" pitchFamily="34" charset="-128"/>
              </a:rPr>
              <a:t>Median Wait time: 240 days</a:t>
            </a:r>
          </a:p>
          <a:p>
            <a:pPr lvl="1"/>
            <a:r>
              <a:rPr lang="en-US" altLang="en-US" baseline="0" dirty="0">
                <a:latin typeface="Arial" charset="0"/>
                <a:ea typeface="ＭＳ Ｐゴシック" pitchFamily="34" charset="-128"/>
              </a:rPr>
              <a:t>Median age: 51</a:t>
            </a:r>
          </a:p>
        </p:txBody>
      </p:sp>
    </p:spTree>
    <p:extLst>
      <p:ext uri="{BB962C8B-B14F-4D97-AF65-F5344CB8AC3E}">
        <p14:creationId xmlns:p14="http://schemas.microsoft.com/office/powerpoint/2010/main" val="190420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226751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422632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423044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341313" y="696913"/>
            <a:ext cx="6199187" cy="3486150"/>
          </a:xfrm>
          <a:ln/>
        </p:spPr>
      </p:sp>
      <p:sp>
        <p:nvSpPr>
          <p:cNvPr id="54275" name="Rectangle 3"/>
          <p:cNvSpPr>
            <a:spLocks noGrp="1" noChangeArrowheads="1"/>
          </p:cNvSpPr>
          <p:nvPr>
            <p:ph type="body" idx="1"/>
          </p:nvPr>
        </p:nvSpPr>
        <p:spPr>
          <a:noFill/>
          <a:ln/>
        </p:spPr>
        <p:txBody>
          <a:bodyPr/>
          <a:lstStyle/>
          <a:p>
            <a:pPr lvl="1"/>
            <a:endParaRPr lang="en-US" altLang="en-US" baseline="0" dirty="0">
              <a:latin typeface="Arial" charset="0"/>
              <a:ea typeface="ＭＳ Ｐゴシック" pitchFamily="34" charset="-128"/>
            </a:endParaRPr>
          </a:p>
        </p:txBody>
      </p:sp>
    </p:spTree>
    <p:extLst>
      <p:ext uri="{BB962C8B-B14F-4D97-AF65-F5344CB8AC3E}">
        <p14:creationId xmlns:p14="http://schemas.microsoft.com/office/powerpoint/2010/main" val="69927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487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467">
              <a:ln>
                <a:noFill/>
              </a:ln>
              <a:noFill/>
              <a:effectLst/>
            </a:endParaRPr>
          </a:p>
        </p:txBody>
      </p:sp>
      <p:sp>
        <p:nvSpPr>
          <p:cNvPr id="2" name="Title 1"/>
          <p:cNvSpPr>
            <a:spLocks noGrp="1"/>
          </p:cNvSpPr>
          <p:nvPr>
            <p:ph type="title" hasCustomPrompt="1"/>
          </p:nvPr>
        </p:nvSpPr>
        <p:spPr>
          <a:xfrm>
            <a:off x="918651" y="1805530"/>
            <a:ext cx="10363200" cy="2247900"/>
          </a:xfrm>
        </p:spPr>
        <p:txBody>
          <a:bodyPr anchor="t"/>
          <a:lstStyle>
            <a:lvl1pPr algn="l">
              <a:defRPr sz="5867"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14400" y="5372489"/>
            <a:ext cx="10363200" cy="1825610"/>
          </a:xfrm>
        </p:spPr>
        <p:txBody>
          <a:bodyPr anchor="t"/>
          <a:lstStyle>
            <a:lvl1pPr marL="0" indent="0" algn="l">
              <a:spcBef>
                <a:spcPts val="0"/>
              </a:spcBef>
              <a:buNone/>
              <a:defRPr sz="2134" b="1">
                <a:solidFill>
                  <a:schemeClr val="tx1"/>
                </a:solidFill>
              </a:defRPr>
            </a:lvl1pPr>
            <a:lvl2pPr marL="609608" indent="0">
              <a:buNone/>
              <a:defRPr sz="2400">
                <a:solidFill>
                  <a:schemeClr val="tx1">
                    <a:tint val="75000"/>
                  </a:schemeClr>
                </a:solidFill>
              </a:defRPr>
            </a:lvl2pPr>
            <a:lvl3pPr marL="1219215" indent="0">
              <a:buNone/>
              <a:defRPr sz="2134">
                <a:solidFill>
                  <a:schemeClr val="tx1">
                    <a:tint val="75000"/>
                  </a:schemeClr>
                </a:solidFill>
              </a:defRPr>
            </a:lvl3pPr>
            <a:lvl4pPr marL="1828823" indent="0">
              <a:buNone/>
              <a:defRPr sz="1867">
                <a:solidFill>
                  <a:schemeClr val="tx1">
                    <a:tint val="75000"/>
                  </a:schemeClr>
                </a:solidFill>
              </a:defRPr>
            </a:lvl4pPr>
            <a:lvl5pPr marL="2438431" indent="0">
              <a:buNone/>
              <a:defRPr sz="1867">
                <a:solidFill>
                  <a:schemeClr val="tx1">
                    <a:tint val="75000"/>
                  </a:schemeClr>
                </a:solidFill>
              </a:defRPr>
            </a:lvl5pPr>
            <a:lvl6pPr marL="3048038" indent="0">
              <a:buNone/>
              <a:defRPr sz="1867">
                <a:solidFill>
                  <a:schemeClr val="tx1">
                    <a:tint val="75000"/>
                  </a:schemeClr>
                </a:solidFill>
              </a:defRPr>
            </a:lvl6pPr>
            <a:lvl7pPr marL="3657646" indent="0">
              <a:buNone/>
              <a:defRPr sz="1867">
                <a:solidFill>
                  <a:schemeClr val="tx1">
                    <a:tint val="75000"/>
                  </a:schemeClr>
                </a:solidFill>
              </a:defRPr>
            </a:lvl7pPr>
            <a:lvl8pPr marL="4267254" indent="0">
              <a:buNone/>
              <a:defRPr sz="1867">
                <a:solidFill>
                  <a:schemeClr val="tx1">
                    <a:tint val="75000"/>
                  </a:schemeClr>
                </a:solidFill>
              </a:defRPr>
            </a:lvl8pPr>
            <a:lvl9pPr marL="4876861" indent="0">
              <a:buNone/>
              <a:defRPr sz="1867">
                <a:solidFill>
                  <a:schemeClr val="tx1">
                    <a:tint val="75000"/>
                  </a:schemeClr>
                </a:solidFill>
              </a:defRPr>
            </a:lvl9pPr>
          </a:lstStyle>
          <a:p>
            <a:pPr lvl="0"/>
            <a:r>
              <a:rPr lang="en-US"/>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1832" y="5305215"/>
            <a:ext cx="2614863" cy="1182403"/>
          </a:xfrm>
          <a:prstGeom prst="rect">
            <a:avLst/>
          </a:prstGeom>
        </p:spPr>
      </p:pic>
    </p:spTree>
    <p:extLst>
      <p:ext uri="{BB962C8B-B14F-4D97-AF65-F5344CB8AC3E}">
        <p14:creationId xmlns:p14="http://schemas.microsoft.com/office/powerpoint/2010/main" val="1965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4" y="2240281"/>
            <a:ext cx="10356851" cy="3517900"/>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3"/>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8391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Green_Char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3"/>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Chart Placeholder 5"/>
          <p:cNvSpPr>
            <a:spLocks noGrp="1"/>
          </p:cNvSpPr>
          <p:nvPr>
            <p:ph type="chart" sz="quarter" idx="17"/>
          </p:nvPr>
        </p:nvSpPr>
        <p:spPr>
          <a:xfrm>
            <a:off x="1996018" y="2410885"/>
            <a:ext cx="7730067" cy="3134783"/>
          </a:xfrm>
        </p:spPr>
        <p:txBody>
          <a:bodyPr/>
          <a:lstStyle/>
          <a:p>
            <a:r>
              <a:rPr lang="en-US"/>
              <a:t>Click icon to add chart</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17130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_Quote/Fact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2" name="Title 1"/>
          <p:cNvSpPr>
            <a:spLocks noGrp="1"/>
          </p:cNvSpPr>
          <p:nvPr>
            <p:ph type="title"/>
          </p:nvPr>
        </p:nvSpPr>
        <p:spPr>
          <a:xfrm>
            <a:off x="918633" y="1511054"/>
            <a:ext cx="11005738"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1250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Right Photo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5251940" y="1"/>
            <a:ext cx="6940062" cy="5651554"/>
          </a:xfrm>
        </p:spPr>
        <p:txBody>
          <a:bodyPr/>
          <a:lstStyle/>
          <a:p>
            <a:r>
              <a:rPr lang="en-US"/>
              <a:t>Click icon to add picture</a:t>
            </a:r>
            <a:endParaRPr lang="en-CA"/>
          </a:p>
        </p:txBody>
      </p:sp>
      <p:sp>
        <p:nvSpPr>
          <p:cNvPr id="9" name="Text Placeholder 8"/>
          <p:cNvSpPr>
            <a:spLocks noGrp="1"/>
          </p:cNvSpPr>
          <p:nvPr>
            <p:ph type="body" sz="quarter" idx="12"/>
          </p:nvPr>
        </p:nvSpPr>
        <p:spPr>
          <a:xfrm>
            <a:off x="451012" y="1837267"/>
            <a:ext cx="4519572" cy="1219200"/>
          </a:xfrm>
        </p:spPr>
        <p:txBody>
          <a:bodyPr/>
          <a:lstStyle>
            <a:lvl1pPr marL="0" indent="0">
              <a:buNone/>
              <a:defRPr sz="5867">
                <a:solidFill>
                  <a:schemeClr val="bg1"/>
                </a:solidFill>
              </a:defRPr>
            </a:lvl1pPr>
            <a:lvl2pPr marL="309037" indent="0">
              <a:buNone/>
              <a:defRPr sz="5867">
                <a:solidFill>
                  <a:schemeClr val="bg1"/>
                </a:solidFill>
              </a:defRPr>
            </a:lvl2pPr>
            <a:lvl3pPr marL="609608" indent="0">
              <a:buNone/>
              <a:defRPr sz="5867">
                <a:solidFill>
                  <a:schemeClr val="bg1"/>
                </a:solidFill>
              </a:defRPr>
            </a:lvl3pPr>
            <a:lvl4pPr marL="918645" indent="0">
              <a:buNone/>
              <a:defRPr sz="5867">
                <a:solidFill>
                  <a:schemeClr val="bg1"/>
                </a:solidFill>
              </a:defRPr>
            </a:lvl4pPr>
            <a:lvl5pPr marL="1217098" indent="0">
              <a:buNone/>
              <a:defRPr sz="5867">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229146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left Photo Layout">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0" y="1"/>
            <a:ext cx="6714979" cy="5651554"/>
          </a:xfrm>
        </p:spPr>
        <p:txBody>
          <a:bodyPr/>
          <a:lstStyle/>
          <a:p>
            <a:r>
              <a:rPr lang="en-US"/>
              <a:t>Click icon to add picture</a:t>
            </a:r>
            <a:endParaRPr lang="en-CA"/>
          </a:p>
        </p:txBody>
      </p:sp>
      <p:sp>
        <p:nvSpPr>
          <p:cNvPr id="2" name="Title 1"/>
          <p:cNvSpPr>
            <a:spLocks noGrp="1"/>
          </p:cNvSpPr>
          <p:nvPr>
            <p:ph type="title" hasCustomPrompt="1"/>
          </p:nvPr>
        </p:nvSpPr>
        <p:spPr>
          <a:xfrm>
            <a:off x="7078004" y="1217197"/>
            <a:ext cx="5378548" cy="1763530"/>
          </a:xfrm>
        </p:spPr>
        <p:txBody>
          <a:bodyPr anchor="t"/>
          <a:lstStyle>
            <a:lvl1pPr>
              <a:defRPr sz="6471" b="0" baseline="0">
                <a:solidFill>
                  <a:schemeClr val="bg1"/>
                </a:solidFill>
              </a:defRPr>
            </a:lvl1pPr>
          </a:lstStyle>
          <a:p>
            <a:r>
              <a:rPr lang="en-US"/>
              <a:t>Photo Layout Left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4732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Orang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solidFill>
                  <a:schemeClr val="accent2"/>
                </a:solidFill>
              </a:defRPr>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2"/>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Picture Placeholder 5"/>
          <p:cNvSpPr>
            <a:spLocks noGrp="1"/>
          </p:cNvSpPr>
          <p:nvPr>
            <p:ph type="pic" sz="quarter" idx="17"/>
          </p:nvPr>
        </p:nvSpPr>
        <p:spPr>
          <a:xfrm>
            <a:off x="6937402" y="4309632"/>
            <a:ext cx="4338083" cy="1219200"/>
          </a:xfrm>
        </p:spPr>
        <p:txBody>
          <a:bodyPr/>
          <a:lstStyle/>
          <a:p>
            <a:r>
              <a:rPr lang="en-US"/>
              <a:t>Click icon to add picture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254962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4" y="2240281"/>
            <a:ext cx="10356851" cy="3517900"/>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2"/>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06518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Orange_Char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2"/>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Chart Placeholder 5"/>
          <p:cNvSpPr>
            <a:spLocks noGrp="1"/>
          </p:cNvSpPr>
          <p:nvPr>
            <p:ph type="chart" sz="quarter" idx="17"/>
          </p:nvPr>
        </p:nvSpPr>
        <p:spPr>
          <a:xfrm>
            <a:off x="1996018" y="2410885"/>
            <a:ext cx="7730067" cy="3134783"/>
          </a:xfrm>
        </p:spPr>
        <p:txBody>
          <a:bodyPr/>
          <a:lstStyle/>
          <a:p>
            <a:r>
              <a:rPr lang="en-US"/>
              <a:t>Click icon to add chart</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218653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_Quote/Fact layou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2" name="Title 1"/>
          <p:cNvSpPr>
            <a:spLocks noGrp="1"/>
          </p:cNvSpPr>
          <p:nvPr>
            <p:ph type="title"/>
          </p:nvPr>
        </p:nvSpPr>
        <p:spPr>
          <a:xfrm>
            <a:off x="918633" y="1511054"/>
            <a:ext cx="11005738"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7068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Right Photo Layout">
    <p:bg>
      <p:bgPr>
        <a:solidFill>
          <a:schemeClr val="accent2"/>
        </a:solidFill>
        <a:effectLst/>
      </p:bgPr>
    </p:bg>
    <p:spTree>
      <p:nvGrpSpPr>
        <p:cNvPr id="1" name=""/>
        <p:cNvGrpSpPr/>
        <p:nvPr/>
      </p:nvGrpSpPr>
      <p:grpSpPr>
        <a:xfrm>
          <a:off x="0" y="0"/>
          <a:ext cx="0" cy="0"/>
          <a:chOff x="0" y="0"/>
          <a:chExt cx="0" cy="0"/>
        </a:xfrm>
      </p:grpSpPr>
      <p:sp>
        <p:nvSpPr>
          <p:cNvPr id="12" name="Rectangle 11"/>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5251940" y="1"/>
            <a:ext cx="6940062" cy="5651554"/>
          </a:xfrm>
        </p:spPr>
        <p:txBody>
          <a:bodyPr/>
          <a:lstStyle/>
          <a:p>
            <a:r>
              <a:rPr lang="en-US"/>
              <a:t>Click icon to add picture</a:t>
            </a:r>
            <a:endParaRPr lang="en-CA"/>
          </a:p>
        </p:txBody>
      </p:sp>
      <p:sp>
        <p:nvSpPr>
          <p:cNvPr id="9" name="Text Placeholder 8"/>
          <p:cNvSpPr>
            <a:spLocks noGrp="1"/>
          </p:cNvSpPr>
          <p:nvPr>
            <p:ph type="body" sz="quarter" idx="12"/>
          </p:nvPr>
        </p:nvSpPr>
        <p:spPr>
          <a:xfrm>
            <a:off x="451012" y="1837267"/>
            <a:ext cx="4519572" cy="1219200"/>
          </a:xfrm>
        </p:spPr>
        <p:txBody>
          <a:bodyPr/>
          <a:lstStyle>
            <a:lvl1pPr marL="0" indent="0">
              <a:buNone/>
              <a:defRPr sz="5867">
                <a:solidFill>
                  <a:schemeClr val="bg1"/>
                </a:solidFill>
              </a:defRPr>
            </a:lvl1pPr>
            <a:lvl2pPr marL="309037" indent="0">
              <a:buNone/>
              <a:defRPr sz="5867">
                <a:solidFill>
                  <a:schemeClr val="bg1"/>
                </a:solidFill>
              </a:defRPr>
            </a:lvl2pPr>
            <a:lvl3pPr marL="609608" indent="0">
              <a:buNone/>
              <a:defRPr sz="5867">
                <a:solidFill>
                  <a:schemeClr val="bg1"/>
                </a:solidFill>
              </a:defRPr>
            </a:lvl3pPr>
            <a:lvl4pPr marL="918645" indent="0">
              <a:buNone/>
              <a:defRPr sz="5867">
                <a:solidFill>
                  <a:schemeClr val="bg1"/>
                </a:solidFill>
              </a:defRPr>
            </a:lvl4pPr>
            <a:lvl5pPr marL="1217098" indent="0">
              <a:buNone/>
              <a:defRPr sz="5867">
                <a:solidFill>
                  <a:schemeClr val="bg1"/>
                </a:solidFill>
              </a:defRPr>
            </a:lvl5pPr>
          </a:lstStyle>
          <a:p>
            <a:pPr lvl="0"/>
            <a:r>
              <a:rPr lang="en-US"/>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213242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8651" y="758399"/>
            <a:ext cx="10363200" cy="2127758"/>
          </a:xfrm>
        </p:spPr>
        <p:txBody>
          <a:bodyPr anchor="t"/>
          <a:lstStyle>
            <a:lvl1pPr algn="l">
              <a:defRPr sz="5867" b="1" cap="none">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7370619" y="3726874"/>
            <a:ext cx="4298867" cy="2535382"/>
          </a:xfrm>
        </p:spPr>
        <p:txBody>
          <a:bodyPr/>
          <a:lstStyle/>
          <a:p>
            <a:r>
              <a:rPr lang="en-US"/>
              <a:t>Click icon to add picture</a:t>
            </a:r>
            <a:endParaRPr lang="en-CA"/>
          </a:p>
        </p:txBody>
      </p:sp>
    </p:spTree>
    <p:extLst>
      <p:ext uri="{BB962C8B-B14F-4D97-AF65-F5344CB8AC3E}">
        <p14:creationId xmlns:p14="http://schemas.microsoft.com/office/powerpoint/2010/main" val="173346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left Photo Layout">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0" y="1"/>
            <a:ext cx="6714979" cy="5651554"/>
          </a:xfrm>
        </p:spPr>
        <p:txBody>
          <a:bodyPr/>
          <a:lstStyle/>
          <a:p>
            <a:r>
              <a:rPr lang="en-US"/>
              <a:t>Click icon to add picture</a:t>
            </a:r>
            <a:endParaRPr lang="en-CA"/>
          </a:p>
        </p:txBody>
      </p:sp>
      <p:sp>
        <p:nvSpPr>
          <p:cNvPr id="2" name="Title 1"/>
          <p:cNvSpPr>
            <a:spLocks noGrp="1"/>
          </p:cNvSpPr>
          <p:nvPr>
            <p:ph type="title" hasCustomPrompt="1"/>
          </p:nvPr>
        </p:nvSpPr>
        <p:spPr>
          <a:xfrm>
            <a:off x="7078004" y="1217197"/>
            <a:ext cx="5378548" cy="1763530"/>
          </a:xfrm>
        </p:spPr>
        <p:txBody>
          <a:bodyPr anchor="t"/>
          <a:lstStyle>
            <a:lvl1pPr>
              <a:defRPr sz="6471" b="0" baseline="0">
                <a:solidFill>
                  <a:schemeClr val="bg1"/>
                </a:solidFill>
              </a:defRPr>
            </a:lvl1pPr>
          </a:lstStyle>
          <a:p>
            <a:r>
              <a:rPr lang="en-US"/>
              <a:t>Photo Layout Left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34365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Violet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solidFill>
                  <a:schemeClr val="accent4"/>
                </a:solidFill>
              </a:defRPr>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4"/>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Picture Placeholder 5"/>
          <p:cNvSpPr>
            <a:spLocks noGrp="1"/>
          </p:cNvSpPr>
          <p:nvPr>
            <p:ph type="pic" sz="quarter" idx="17"/>
          </p:nvPr>
        </p:nvSpPr>
        <p:spPr>
          <a:xfrm>
            <a:off x="6937402" y="4309632"/>
            <a:ext cx="4338083" cy="1219200"/>
          </a:xfrm>
        </p:spPr>
        <p:txBody>
          <a:bodyPr/>
          <a:lstStyle/>
          <a:p>
            <a:r>
              <a:rPr lang="en-US"/>
              <a:t>Click icon to add picture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58125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Violet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4" y="2240281"/>
            <a:ext cx="10356851" cy="3517900"/>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4"/>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6157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olet_Char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4"/>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Chart Placeholder 5"/>
          <p:cNvSpPr>
            <a:spLocks noGrp="1"/>
          </p:cNvSpPr>
          <p:nvPr>
            <p:ph type="chart" sz="quarter" idx="17"/>
          </p:nvPr>
        </p:nvSpPr>
        <p:spPr>
          <a:xfrm>
            <a:off x="1996018" y="2410885"/>
            <a:ext cx="7730067" cy="3134783"/>
          </a:xfrm>
        </p:spPr>
        <p:txBody>
          <a:bodyPr/>
          <a:lstStyle/>
          <a:p>
            <a:r>
              <a:rPr lang="en-US"/>
              <a:t>Click icon to add chart</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4217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olet_Quote/Fact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2" name="Title 1"/>
          <p:cNvSpPr>
            <a:spLocks noGrp="1"/>
          </p:cNvSpPr>
          <p:nvPr>
            <p:ph type="title"/>
          </p:nvPr>
        </p:nvSpPr>
        <p:spPr>
          <a:xfrm>
            <a:off x="918633" y="1511054"/>
            <a:ext cx="11005738"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22900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olet Right Photo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5251940" y="1"/>
            <a:ext cx="6940062" cy="5651554"/>
          </a:xfrm>
        </p:spPr>
        <p:txBody>
          <a:bodyPr/>
          <a:lstStyle/>
          <a:p>
            <a:r>
              <a:rPr lang="en-US"/>
              <a:t>Click icon to add picture</a:t>
            </a:r>
            <a:endParaRPr lang="en-CA"/>
          </a:p>
        </p:txBody>
      </p:sp>
      <p:sp>
        <p:nvSpPr>
          <p:cNvPr id="9" name="Text Placeholder 8"/>
          <p:cNvSpPr>
            <a:spLocks noGrp="1"/>
          </p:cNvSpPr>
          <p:nvPr>
            <p:ph type="body" sz="quarter" idx="12"/>
          </p:nvPr>
        </p:nvSpPr>
        <p:spPr>
          <a:xfrm>
            <a:off x="451012" y="1837267"/>
            <a:ext cx="4519572" cy="1219200"/>
          </a:xfrm>
        </p:spPr>
        <p:txBody>
          <a:bodyPr/>
          <a:lstStyle>
            <a:lvl1pPr marL="0" indent="0">
              <a:buNone/>
              <a:defRPr sz="5867">
                <a:solidFill>
                  <a:schemeClr val="bg1"/>
                </a:solidFill>
              </a:defRPr>
            </a:lvl1pPr>
            <a:lvl2pPr marL="309037" indent="0">
              <a:buNone/>
              <a:defRPr sz="5867">
                <a:solidFill>
                  <a:schemeClr val="bg1"/>
                </a:solidFill>
              </a:defRPr>
            </a:lvl2pPr>
            <a:lvl3pPr marL="609608" indent="0">
              <a:buNone/>
              <a:defRPr sz="5867">
                <a:solidFill>
                  <a:schemeClr val="bg1"/>
                </a:solidFill>
              </a:defRPr>
            </a:lvl3pPr>
            <a:lvl4pPr marL="918645" indent="0">
              <a:buNone/>
              <a:defRPr sz="5867">
                <a:solidFill>
                  <a:schemeClr val="bg1"/>
                </a:solidFill>
              </a:defRPr>
            </a:lvl4pPr>
            <a:lvl5pPr marL="1217098" indent="0">
              <a:buNone/>
              <a:defRPr sz="5867">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7519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olet left Photo Layout">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
            <a:ext cx="6714979" cy="5651554"/>
          </a:xfrm>
        </p:spPr>
        <p:txBody>
          <a:bodyPr/>
          <a:lstStyle/>
          <a:p>
            <a:r>
              <a:rPr lang="en-US"/>
              <a:t>Click icon to add picture</a:t>
            </a:r>
            <a:endParaRPr lang="en-CA"/>
          </a:p>
        </p:txBody>
      </p:sp>
      <p:sp>
        <p:nvSpPr>
          <p:cNvPr id="2" name="Title 1"/>
          <p:cNvSpPr>
            <a:spLocks noGrp="1"/>
          </p:cNvSpPr>
          <p:nvPr>
            <p:ph type="title" hasCustomPrompt="1"/>
          </p:nvPr>
        </p:nvSpPr>
        <p:spPr>
          <a:xfrm>
            <a:off x="7078004" y="1217197"/>
            <a:ext cx="5378548" cy="1763530"/>
          </a:xfrm>
        </p:spPr>
        <p:txBody>
          <a:bodyPr anchor="t"/>
          <a:lstStyle>
            <a:lvl1pPr>
              <a:defRPr sz="6471" b="0" baseline="0">
                <a:solidFill>
                  <a:schemeClr val="bg1"/>
                </a:solidFill>
              </a:defRPr>
            </a:lvl1pPr>
          </a:lstStyle>
          <a:p>
            <a:r>
              <a:rPr lang="en-US"/>
              <a:t>Photo Layout Left</a:t>
            </a:r>
          </a:p>
        </p:txBody>
      </p:sp>
      <p:sp>
        <p:nvSpPr>
          <p:cNvPr id="5" name="Rectangle 4"/>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92665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tx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5" name="Table Placeholder 4"/>
          <p:cNvSpPr>
            <a:spLocks noGrp="1"/>
          </p:cNvSpPr>
          <p:nvPr>
            <p:ph type="tbl" sz="quarter" idx="17"/>
          </p:nvPr>
        </p:nvSpPr>
        <p:spPr>
          <a:xfrm>
            <a:off x="918633" y="2199218"/>
            <a:ext cx="10900834" cy="3718983"/>
          </a:xfrm>
        </p:spPr>
        <p:txBody>
          <a:bodyPr anchor="ctr"/>
          <a:lstStyle/>
          <a:p>
            <a:r>
              <a:rPr lang="en-US"/>
              <a:t>Click icon to add table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424052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all Out Numb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4" y="2968504"/>
            <a:ext cx="10356851" cy="3517900"/>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tx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Text Placeholder 5"/>
          <p:cNvSpPr>
            <a:spLocks noGrp="1"/>
          </p:cNvSpPr>
          <p:nvPr>
            <p:ph type="body" sz="quarter" idx="17"/>
          </p:nvPr>
        </p:nvSpPr>
        <p:spPr>
          <a:xfrm>
            <a:off x="918632" y="1442566"/>
            <a:ext cx="8083600" cy="1219200"/>
          </a:xfrm>
        </p:spPr>
        <p:txBody>
          <a:bodyPr/>
          <a:lstStyle>
            <a:lvl1pPr marL="0" indent="0">
              <a:buNone/>
              <a:defRPr sz="9600" b="1">
                <a:solidFill>
                  <a:schemeClr val="tx1"/>
                </a:solidFill>
              </a:defRPr>
            </a:lvl1pPr>
            <a:lvl2pPr marL="309037" indent="0">
              <a:buNone/>
              <a:defRPr/>
            </a:lvl2pPr>
            <a:lvl3pPr marL="609608" indent="0">
              <a:buNone/>
              <a:defRPr/>
            </a:lvl3pPr>
            <a:lvl4pPr marL="918645" indent="0">
              <a:buNone/>
              <a:defRPr/>
            </a:lvl4pPr>
            <a:lvl5pPr marL="1217098" indent="0">
              <a:buNone/>
              <a:defRPr/>
            </a:lvl5pPr>
          </a:lstStyle>
          <a:p>
            <a:pPr lvl="0"/>
            <a:r>
              <a:rPr lang="en-US"/>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7362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2 Call Out Numbers and Subtex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904400"/>
            <a:ext cx="5440603" cy="3517900"/>
          </a:xfrm>
        </p:spPr>
        <p:txBody>
          <a:bodyPr/>
          <a:lstStyle>
            <a:lvl1pPr marL="0" indent="0">
              <a:spcBef>
                <a:spcPts val="800"/>
              </a:spcBef>
              <a:buNone/>
              <a:defRPr b="1"/>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Edit Master text styles</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tx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Text Placeholder 5"/>
          <p:cNvSpPr>
            <a:spLocks noGrp="1"/>
          </p:cNvSpPr>
          <p:nvPr>
            <p:ph type="body" sz="quarter" idx="17" hasCustomPrompt="1"/>
          </p:nvPr>
        </p:nvSpPr>
        <p:spPr>
          <a:xfrm>
            <a:off x="918633" y="1442566"/>
            <a:ext cx="5440604" cy="1219200"/>
          </a:xfrm>
        </p:spPr>
        <p:txBody>
          <a:bodyPr/>
          <a:lstStyle>
            <a:lvl1pPr marL="0" indent="0">
              <a:buNone/>
              <a:defRPr sz="9600" b="1">
                <a:solidFill>
                  <a:schemeClr val="tx1"/>
                </a:solidFill>
              </a:defRPr>
            </a:lvl1pPr>
            <a:lvl2pPr marL="309037" indent="0">
              <a:buNone/>
              <a:defRPr/>
            </a:lvl2pPr>
            <a:lvl3pPr marL="609608" indent="0">
              <a:buNone/>
              <a:defRPr/>
            </a:lvl3pPr>
            <a:lvl4pPr marL="918645" indent="0">
              <a:buNone/>
              <a:defRPr/>
            </a:lvl4pPr>
            <a:lvl5pPr marL="1217098" indent="0">
              <a:buNone/>
              <a:defRPr/>
            </a:lvl5pPr>
          </a:lstStyle>
          <a:p>
            <a:pPr lvl="0"/>
            <a:r>
              <a:rPr lang="en-US"/>
              <a:t>Click to  </a:t>
            </a:r>
            <a:endParaRPr lang="en-CA"/>
          </a:p>
        </p:txBody>
      </p:sp>
      <p:sp>
        <p:nvSpPr>
          <p:cNvPr id="9" name="Content Placeholder 2"/>
          <p:cNvSpPr>
            <a:spLocks noGrp="1"/>
          </p:cNvSpPr>
          <p:nvPr>
            <p:ph idx="18"/>
          </p:nvPr>
        </p:nvSpPr>
        <p:spPr>
          <a:xfrm>
            <a:off x="6515871" y="2904400"/>
            <a:ext cx="5440603" cy="3517900"/>
          </a:xfrm>
        </p:spPr>
        <p:txBody>
          <a:bodyPr/>
          <a:lstStyle>
            <a:lvl1pPr marL="0" indent="0">
              <a:spcBef>
                <a:spcPts val="800"/>
              </a:spcBef>
              <a:buNone/>
              <a:defRPr b="1"/>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Edit Master text styles</a:t>
            </a:r>
          </a:p>
        </p:txBody>
      </p:sp>
      <p:sp>
        <p:nvSpPr>
          <p:cNvPr id="10" name="Text Placeholder 5"/>
          <p:cNvSpPr>
            <a:spLocks noGrp="1"/>
          </p:cNvSpPr>
          <p:nvPr>
            <p:ph type="body" sz="quarter" idx="19" hasCustomPrompt="1"/>
          </p:nvPr>
        </p:nvSpPr>
        <p:spPr>
          <a:xfrm>
            <a:off x="6515870" y="1442566"/>
            <a:ext cx="5440604" cy="1219200"/>
          </a:xfrm>
        </p:spPr>
        <p:txBody>
          <a:bodyPr/>
          <a:lstStyle>
            <a:lvl1pPr marL="0" indent="0">
              <a:buNone/>
              <a:defRPr sz="9600" b="1">
                <a:solidFill>
                  <a:schemeClr val="tx1"/>
                </a:solidFill>
              </a:defRPr>
            </a:lvl1pPr>
            <a:lvl2pPr marL="309037" indent="0">
              <a:buNone/>
              <a:defRPr/>
            </a:lvl2pPr>
            <a:lvl3pPr marL="609608" indent="0">
              <a:buNone/>
              <a:defRPr/>
            </a:lvl3pPr>
            <a:lvl4pPr marL="918645" indent="0">
              <a:buNone/>
              <a:defRPr/>
            </a:lvl4pPr>
            <a:lvl5pPr marL="1217098" indent="0">
              <a:buNone/>
              <a:defRPr/>
            </a:lvl5pPr>
          </a:lstStyle>
          <a:p>
            <a:pPr lvl="0"/>
            <a:r>
              <a:rPr lang="en-US"/>
              <a:t>Click to  </a:t>
            </a:r>
            <a:endParaRPr lang="en-C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29913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solidFill>
                  <a:schemeClr val="accent1"/>
                </a:solidFill>
              </a:defRPr>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
        <p:nvSpPr>
          <p:cNvPr id="6" name="Picture Placeholder 5"/>
          <p:cNvSpPr>
            <a:spLocks noGrp="1"/>
          </p:cNvSpPr>
          <p:nvPr>
            <p:ph type="pic" sz="quarter" idx="17"/>
          </p:nvPr>
        </p:nvSpPr>
        <p:spPr>
          <a:xfrm>
            <a:off x="6937402" y="4309632"/>
            <a:ext cx="4338083" cy="1219200"/>
          </a:xfrm>
        </p:spPr>
        <p:txBody>
          <a:bodyPr/>
          <a:lstStyle/>
          <a:p>
            <a:r>
              <a:rPr lang="en-US"/>
              <a:t>Click icon to add picture</a:t>
            </a:r>
            <a:endParaRPr lang="en-CA"/>
          </a:p>
        </p:txBody>
      </p:sp>
    </p:spTree>
    <p:extLst>
      <p:ext uri="{BB962C8B-B14F-4D97-AF65-F5344CB8AC3E}">
        <p14:creationId xmlns:p14="http://schemas.microsoft.com/office/powerpoint/2010/main" val="34038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9168"/>
            <a:ext cx="10356851" cy="1216150"/>
          </a:xfrm>
        </p:spPr>
        <p:txBody>
          <a:bodyPr vert="horz" lIns="0" tIns="0" rIns="0" bIns="0" rtlCol="0" anchor="t" anchorCtr="0">
            <a:noAutofit/>
          </a:bodyPr>
          <a:lstStyle>
            <a:lvl1pPr>
              <a:defRPr lang="en-CA" dirty="0"/>
            </a:lvl1pPr>
          </a:lstStyle>
          <a:p>
            <a:pPr lvl="0"/>
            <a:r>
              <a:rPr lang="en-US"/>
              <a:t>Click to edit Master title style</a:t>
            </a:r>
            <a:endParaRPr lang="en-CA"/>
          </a:p>
        </p:txBody>
      </p:sp>
      <p:sp>
        <p:nvSpPr>
          <p:cNvPr id="3" name="Content Placeholder 2"/>
          <p:cNvSpPr>
            <a:spLocks noGrp="1"/>
          </p:cNvSpPr>
          <p:nvPr>
            <p:ph sz="half" idx="1"/>
          </p:nvPr>
        </p:nvSpPr>
        <p:spPr>
          <a:xfrm>
            <a:off x="838200" y="2065317"/>
            <a:ext cx="4800600" cy="41111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2065317"/>
            <a:ext cx="5156200" cy="41111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5023E905-1361-4C1B-868F-ED1881BC8DC8}" type="slidenum">
              <a:rPr lang="en-CA" smtClean="0"/>
              <a:t>‹#›</a:t>
            </a:fld>
            <a:endParaRPr lang="en-CA"/>
          </a:p>
        </p:txBody>
      </p:sp>
      <p:sp>
        <p:nvSpPr>
          <p:cNvPr id="9" name="Content Placeholder 7"/>
          <p:cNvSpPr>
            <a:spLocks noGrp="1"/>
          </p:cNvSpPr>
          <p:nvPr>
            <p:ph sz="quarter" idx="13"/>
          </p:nvPr>
        </p:nvSpPr>
        <p:spPr>
          <a:xfrm>
            <a:off x="918634" y="287867"/>
            <a:ext cx="10356851" cy="450354"/>
          </a:xfrm>
        </p:spPr>
        <p:txBody>
          <a:bodyPr/>
          <a:lstStyle>
            <a:lvl1pPr marL="0" indent="0">
              <a:buNone/>
              <a:defRPr sz="2134" b="1">
                <a:solidFill>
                  <a:schemeClr val="tx1"/>
                </a:solidFill>
              </a:defRPr>
            </a:lvl1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2473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nadian Blood Services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92" y="1121664"/>
            <a:ext cx="7010216" cy="3169920"/>
          </a:xfrm>
          <a:prstGeom prst="rect">
            <a:avLst/>
          </a:prstGeom>
        </p:spPr>
      </p:pic>
      <p:sp>
        <p:nvSpPr>
          <p:cNvPr id="6" name="Rectangle 5"/>
          <p:cNvSpPr/>
          <p:nvPr userDrawn="1"/>
        </p:nvSpPr>
        <p:spPr>
          <a:xfrm>
            <a:off x="0" y="5651554"/>
            <a:ext cx="12192000" cy="1251051"/>
          </a:xfrm>
          <a:prstGeom prst="rect">
            <a:avLst/>
          </a:prstGeom>
          <a:solidFill>
            <a:srgbClr val="D6D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Tree>
    <p:extLst>
      <p:ext uri="{BB962C8B-B14F-4D97-AF65-F5344CB8AC3E}">
        <p14:creationId xmlns:p14="http://schemas.microsoft.com/office/powerpoint/2010/main" val="109871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pic>
        <p:nvPicPr>
          <p:cNvPr id="22" name="Image" descr="Image">
            <a:extLst>
              <a:ext uri="{FF2B5EF4-FFF2-40B4-BE49-F238E27FC236}">
                <a16:creationId xmlns:a16="http://schemas.microsoft.com/office/drawing/2014/main" id="{5A73DCE5-4761-48D2-82FF-69E694E552B9}"/>
              </a:ext>
            </a:extLst>
          </p:cNvPr>
          <p:cNvPicPr>
            <a:picLocks noChangeAspect="1"/>
          </p:cNvPicPr>
          <p:nvPr userDrawn="1"/>
        </p:nvPicPr>
        <p:blipFill>
          <a:blip r:embed="rId2"/>
          <a:srcRect l="20701" t="42362" r="20701" b="42362"/>
          <a:stretch>
            <a:fillRect/>
          </a:stretch>
        </p:blipFill>
        <p:spPr>
          <a:xfrm>
            <a:off x="8847904" y="5850729"/>
            <a:ext cx="2528199" cy="509286"/>
          </a:xfrm>
          <a:prstGeom prst="rect">
            <a:avLst/>
          </a:prstGeom>
          <a:ln w="12700">
            <a:miter lim="400000"/>
          </a:ln>
        </p:spPr>
      </p:pic>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3"/>
          <a:stretch>
            <a:fillRect/>
          </a:stretch>
        </p:blipFill>
        <p:spPr>
          <a:xfrm>
            <a:off x="838199" y="5062888"/>
            <a:ext cx="10515600" cy="90931"/>
          </a:xfrm>
          <a:prstGeom prst="rect">
            <a:avLst/>
          </a:prstGeom>
        </p:spPr>
      </p:pic>
    </p:spTree>
    <p:extLst>
      <p:ext uri="{BB962C8B-B14F-4D97-AF65-F5344CB8AC3E}">
        <p14:creationId xmlns:p14="http://schemas.microsoft.com/office/powerpoint/2010/main" val="3201608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p:cSld name="Intro Slide">
    <p:spTree>
      <p:nvGrpSpPr>
        <p:cNvPr id="1" name=""/>
        <p:cNvGrpSpPr/>
        <p:nvPr/>
      </p:nvGrpSpPr>
      <p:grpSpPr>
        <a:xfrm>
          <a:off x="0" y="0"/>
          <a:ext cx="0" cy="0"/>
          <a:chOff x="0" y="0"/>
          <a:chExt cx="0" cy="0"/>
        </a:xfrm>
      </p:grpSpPr>
      <p:sp>
        <p:nvSpPr>
          <p:cNvPr id="7" name="Rectangle 6"/>
          <p:cNvSpPr/>
          <p:nvPr/>
        </p:nvSpPr>
        <p:spPr>
          <a:xfrm>
            <a:off x="0" y="0"/>
            <a:ext cx="12192000" cy="4876800"/>
          </a:xfrm>
          <a:prstGeom prst="rect">
            <a:avLst/>
          </a:prstGeom>
          <a:solidFill>
            <a:srgbClr val="419B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endParaRPr>
          </a:p>
        </p:txBody>
      </p:sp>
      <p:sp>
        <p:nvSpPr>
          <p:cNvPr id="2" name="Title 1"/>
          <p:cNvSpPr>
            <a:spLocks noGrp="1"/>
          </p:cNvSpPr>
          <p:nvPr>
            <p:ph type="title" hasCustomPrompt="1"/>
          </p:nvPr>
        </p:nvSpPr>
        <p:spPr>
          <a:xfrm>
            <a:off x="918651" y="1805531"/>
            <a:ext cx="10363200" cy="2247900"/>
          </a:xfrm>
        </p:spPr>
        <p:txBody>
          <a:bodyPr anchor="t"/>
          <a:lstStyle>
            <a:lvl1pPr algn="l">
              <a:defRPr sz="5867"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5372492"/>
            <a:ext cx="5181600" cy="1248973"/>
          </a:xfrm>
        </p:spPr>
        <p:txBody>
          <a:bodyPr anchor="t"/>
          <a:lstStyle>
            <a:lvl1pPr marL="0" indent="0" algn="l">
              <a:spcBef>
                <a:spcPts val="0"/>
              </a:spcBef>
              <a:buNone/>
              <a:defRPr sz="2133" b="1">
                <a:solidFill>
                  <a:schemeClr val="tx1"/>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1837" y="5305217"/>
            <a:ext cx="2614863" cy="1182403"/>
          </a:xfrm>
          <a:prstGeom prst="rect">
            <a:avLst/>
          </a:prstGeom>
        </p:spPr>
      </p:pic>
      <p:pic>
        <p:nvPicPr>
          <p:cNvPr id="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657"/>
          <a:stretch/>
        </p:blipFill>
        <p:spPr bwMode="auto">
          <a:xfrm>
            <a:off x="6216692" y="5171373"/>
            <a:ext cx="5761827" cy="145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5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8651" y="758399"/>
            <a:ext cx="10363200" cy="2127757"/>
          </a:xfrm>
        </p:spPr>
        <p:txBody>
          <a:bodyPr anchor="t"/>
          <a:lstStyle>
            <a:lvl1pPr algn="l">
              <a:defRPr sz="5867" b="1" cap="none">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7370619" y="3726874"/>
            <a:ext cx="4298867" cy="2535381"/>
          </a:xfrm>
        </p:spPr>
        <p:txBody>
          <a:bodyPr/>
          <a:lstStyle/>
          <a:p>
            <a:endParaRPr lang="en-CA"/>
          </a:p>
        </p:txBody>
      </p:sp>
    </p:spTree>
    <p:extLst>
      <p:ext uri="{BB962C8B-B14F-4D97-AF65-F5344CB8AC3E}">
        <p14:creationId xmlns:p14="http://schemas.microsoft.com/office/powerpoint/2010/main" val="424327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solidFill>
                  <a:schemeClr val="accent1"/>
                </a:solidFill>
              </a:defRPr>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
        <p:nvSpPr>
          <p:cNvPr id="6" name="Picture Placeholder 5"/>
          <p:cNvSpPr>
            <a:spLocks noGrp="1"/>
          </p:cNvSpPr>
          <p:nvPr>
            <p:ph type="pic" sz="quarter" idx="17"/>
          </p:nvPr>
        </p:nvSpPr>
        <p:spPr>
          <a:xfrm>
            <a:off x="6937401" y="4309632"/>
            <a:ext cx="4338083" cy="1219200"/>
          </a:xfrm>
        </p:spPr>
        <p:txBody>
          <a:bodyPr/>
          <a:lstStyle/>
          <a:p>
            <a:endParaRPr lang="en-CA"/>
          </a:p>
        </p:txBody>
      </p:sp>
    </p:spTree>
    <p:extLst>
      <p:ext uri="{BB962C8B-B14F-4D97-AF65-F5344CB8AC3E}">
        <p14:creationId xmlns:p14="http://schemas.microsoft.com/office/powerpoint/2010/main" val="35450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240283"/>
            <a:ext cx="10356851" cy="3517900"/>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6945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p:cSld name="Blue_Char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Chart Placeholder 5"/>
          <p:cNvSpPr>
            <a:spLocks noGrp="1"/>
          </p:cNvSpPr>
          <p:nvPr>
            <p:ph type="chart" sz="quarter" idx="17"/>
          </p:nvPr>
        </p:nvSpPr>
        <p:spPr>
          <a:xfrm>
            <a:off x="1996017" y="2410887"/>
            <a:ext cx="7730067" cy="3134783"/>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642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ue Quote/Fact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2" name="Title 1"/>
          <p:cNvSpPr>
            <a:spLocks noGrp="1"/>
          </p:cNvSpPr>
          <p:nvPr>
            <p:ph type="title"/>
          </p:nvPr>
        </p:nvSpPr>
        <p:spPr>
          <a:xfrm>
            <a:off x="918633" y="1511055"/>
            <a:ext cx="11005737"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952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ue Right Photo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5251940" y="15244"/>
            <a:ext cx="6940061" cy="5636313"/>
          </a:xfrm>
        </p:spPr>
        <p:txBody>
          <a:bodyPr/>
          <a:lstStyle/>
          <a:p>
            <a:endParaRPr lang="en-CA"/>
          </a:p>
        </p:txBody>
      </p:sp>
      <p:sp>
        <p:nvSpPr>
          <p:cNvPr id="9" name="Text Placeholder 8"/>
          <p:cNvSpPr>
            <a:spLocks noGrp="1"/>
          </p:cNvSpPr>
          <p:nvPr>
            <p:ph type="body" sz="quarter" idx="12"/>
          </p:nvPr>
        </p:nvSpPr>
        <p:spPr>
          <a:xfrm>
            <a:off x="451011" y="1837267"/>
            <a:ext cx="4519572" cy="1219200"/>
          </a:xfrm>
        </p:spPr>
        <p:txBody>
          <a:bodyPr/>
          <a:lstStyle>
            <a:lvl1pPr marL="0" indent="0">
              <a:buNone/>
              <a:defRPr sz="5867">
                <a:solidFill>
                  <a:schemeClr val="bg1"/>
                </a:solidFill>
              </a:defRPr>
            </a:lvl1pPr>
            <a:lvl2pPr marL="309026" indent="0">
              <a:buNone/>
              <a:defRPr sz="5867">
                <a:solidFill>
                  <a:schemeClr val="bg1"/>
                </a:solidFill>
              </a:defRPr>
            </a:lvl2pPr>
            <a:lvl3pPr marL="609585" indent="0">
              <a:buNone/>
              <a:defRPr sz="5867">
                <a:solidFill>
                  <a:schemeClr val="bg1"/>
                </a:solidFill>
              </a:defRPr>
            </a:lvl3pPr>
            <a:lvl4pPr marL="918610" indent="0">
              <a:buNone/>
              <a:defRPr sz="5867">
                <a:solidFill>
                  <a:schemeClr val="bg1"/>
                </a:solidFill>
              </a:defRPr>
            </a:lvl4pPr>
            <a:lvl5pPr marL="1217052" indent="0">
              <a:buNone/>
              <a:defRPr sz="5867">
                <a:solidFill>
                  <a:schemeClr val="bg1"/>
                </a:solidFill>
              </a:defRPr>
            </a:lvl5pPr>
          </a:lstStyle>
          <a:p>
            <a:pPr lvl="0"/>
            <a:r>
              <a:rPr lang="en-US"/>
              <a:t>Click to edit Master text styles</a:t>
            </a: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1213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4" y="2240281"/>
            <a:ext cx="10356851" cy="3517900"/>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34111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ue left Photo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0" y="4"/>
            <a:ext cx="6714979" cy="5651553"/>
          </a:xfrm>
        </p:spPr>
        <p:txBody>
          <a:bodyPr/>
          <a:lstStyle/>
          <a:p>
            <a:endParaRPr lang="en-CA"/>
          </a:p>
        </p:txBody>
      </p:sp>
      <p:sp>
        <p:nvSpPr>
          <p:cNvPr id="2" name="Title 1"/>
          <p:cNvSpPr>
            <a:spLocks noGrp="1"/>
          </p:cNvSpPr>
          <p:nvPr>
            <p:ph type="title" hasCustomPrompt="1"/>
          </p:nvPr>
        </p:nvSpPr>
        <p:spPr>
          <a:xfrm>
            <a:off x="7078009" y="1217200"/>
            <a:ext cx="5378548" cy="1763529"/>
          </a:xfrm>
        </p:spPr>
        <p:txBody>
          <a:bodyPr anchor="t"/>
          <a:lstStyle>
            <a:lvl1pPr>
              <a:defRPr sz="6471" b="0" baseline="0">
                <a:solidFill>
                  <a:schemeClr val="bg1"/>
                </a:solidFill>
              </a:defRPr>
            </a:lvl1pPr>
          </a:lstStyle>
          <a:p>
            <a:r>
              <a:rPr lang="en-US"/>
              <a:t>Photo Layout Left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3181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p:cSld name="Green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solidFill>
                  <a:schemeClr val="accent3"/>
                </a:solidFill>
              </a:defRPr>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3"/>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Picture Placeholder 5"/>
          <p:cNvSpPr>
            <a:spLocks noGrp="1"/>
          </p:cNvSpPr>
          <p:nvPr>
            <p:ph type="pic" sz="quarter" idx="17"/>
          </p:nvPr>
        </p:nvSpPr>
        <p:spPr>
          <a:xfrm>
            <a:off x="6937401" y="4309632"/>
            <a:ext cx="4338083" cy="1219200"/>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96774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i="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918633" y="2240283"/>
            <a:ext cx="10356851" cy="3517900"/>
          </a:xfrm>
        </p:spPr>
        <p:txBody>
          <a:bodyPr/>
          <a:lstStyle>
            <a:lvl1pPr>
              <a:spcBef>
                <a:spcPts val="1600"/>
              </a:spcBef>
              <a:defRPr>
                <a:latin typeface="Arial" panose="020B0604020202020204" pitchFamily="34" charset="0"/>
                <a:cs typeface="Arial" panose="020B0604020202020204" pitchFamily="34" charset="0"/>
              </a:defRPr>
            </a:lvl1pPr>
            <a:lvl2pPr>
              <a:spcBef>
                <a:spcPts val="800"/>
              </a:spcBef>
              <a:defRPr>
                <a:latin typeface="Arial" panose="020B0604020202020204" pitchFamily="34" charset="0"/>
                <a:cs typeface="Arial" panose="020B0604020202020204" pitchFamily="34" charset="0"/>
              </a:defRPr>
            </a:lvl2pPr>
            <a:lvl3pPr>
              <a:spcBef>
                <a:spcPts val="800"/>
              </a:spcBef>
              <a:defRPr>
                <a:latin typeface="Arial" panose="020B0604020202020204" pitchFamily="34" charset="0"/>
                <a:cs typeface="Arial" panose="020B0604020202020204" pitchFamily="34" charset="0"/>
              </a:defRPr>
            </a:lvl3pPr>
            <a:lvl4pPr>
              <a:spcBef>
                <a:spcPts val="800"/>
              </a:spcBef>
              <a:defRPr>
                <a:latin typeface="Arial" panose="020B0604020202020204" pitchFamily="34" charset="0"/>
                <a:cs typeface="Arial" panose="020B0604020202020204" pitchFamily="34" charset="0"/>
              </a:defRPr>
            </a:lvl4pPr>
            <a:lvl5pPr>
              <a:spcBef>
                <a:spcPts val="8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3"/>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64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p:cSld name="Green_Char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3"/>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Chart Placeholder 5"/>
          <p:cNvSpPr>
            <a:spLocks noGrp="1"/>
          </p:cNvSpPr>
          <p:nvPr>
            <p:ph type="chart" sz="quarter" idx="17"/>
          </p:nvPr>
        </p:nvSpPr>
        <p:spPr>
          <a:xfrm>
            <a:off x="1996017" y="2410887"/>
            <a:ext cx="7730067" cy="3134783"/>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24917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reen_Quote/Fact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2" name="Title 1"/>
          <p:cNvSpPr>
            <a:spLocks noGrp="1"/>
          </p:cNvSpPr>
          <p:nvPr>
            <p:ph type="title"/>
          </p:nvPr>
        </p:nvSpPr>
        <p:spPr>
          <a:xfrm>
            <a:off x="918633" y="1511055"/>
            <a:ext cx="11005737"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31477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een Right Photo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5251940" y="4"/>
            <a:ext cx="6940061" cy="5651553"/>
          </a:xfrm>
        </p:spPr>
        <p:txBody>
          <a:bodyPr/>
          <a:lstStyle/>
          <a:p>
            <a:endParaRPr lang="en-CA"/>
          </a:p>
        </p:txBody>
      </p:sp>
      <p:sp>
        <p:nvSpPr>
          <p:cNvPr id="9" name="Text Placeholder 8"/>
          <p:cNvSpPr>
            <a:spLocks noGrp="1"/>
          </p:cNvSpPr>
          <p:nvPr>
            <p:ph type="body" sz="quarter" idx="12"/>
          </p:nvPr>
        </p:nvSpPr>
        <p:spPr>
          <a:xfrm>
            <a:off x="451011" y="1837267"/>
            <a:ext cx="4519572" cy="1219200"/>
          </a:xfrm>
        </p:spPr>
        <p:txBody>
          <a:bodyPr/>
          <a:lstStyle>
            <a:lvl1pPr marL="0" indent="0">
              <a:buNone/>
              <a:defRPr sz="5867">
                <a:solidFill>
                  <a:schemeClr val="bg1"/>
                </a:solidFill>
              </a:defRPr>
            </a:lvl1pPr>
            <a:lvl2pPr marL="309026" indent="0">
              <a:buNone/>
              <a:defRPr sz="5867">
                <a:solidFill>
                  <a:schemeClr val="bg1"/>
                </a:solidFill>
              </a:defRPr>
            </a:lvl2pPr>
            <a:lvl3pPr marL="609585" indent="0">
              <a:buNone/>
              <a:defRPr sz="5867">
                <a:solidFill>
                  <a:schemeClr val="bg1"/>
                </a:solidFill>
              </a:defRPr>
            </a:lvl3pPr>
            <a:lvl4pPr marL="918610" indent="0">
              <a:buNone/>
              <a:defRPr sz="5867">
                <a:solidFill>
                  <a:schemeClr val="bg1"/>
                </a:solidFill>
              </a:defRPr>
            </a:lvl4pPr>
            <a:lvl5pPr marL="1217052" indent="0">
              <a:buNone/>
              <a:defRPr sz="5867">
                <a:solidFill>
                  <a:schemeClr val="bg1"/>
                </a:solidFill>
              </a:defRPr>
            </a:lvl5pPr>
          </a:lstStyle>
          <a:p>
            <a:pPr lvl="0"/>
            <a:r>
              <a:rPr lang="en-US"/>
              <a:t>Click to edit Master text styles</a:t>
            </a: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6812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een left Photo Layout">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0" y="4"/>
            <a:ext cx="6714979" cy="5651553"/>
          </a:xfrm>
        </p:spPr>
        <p:txBody>
          <a:bodyPr/>
          <a:lstStyle/>
          <a:p>
            <a:endParaRPr lang="en-CA"/>
          </a:p>
        </p:txBody>
      </p:sp>
      <p:sp>
        <p:nvSpPr>
          <p:cNvPr id="2" name="Title 1"/>
          <p:cNvSpPr>
            <a:spLocks noGrp="1"/>
          </p:cNvSpPr>
          <p:nvPr>
            <p:ph type="title" hasCustomPrompt="1"/>
          </p:nvPr>
        </p:nvSpPr>
        <p:spPr>
          <a:xfrm>
            <a:off x="7078009" y="1217200"/>
            <a:ext cx="5378548" cy="1763529"/>
          </a:xfrm>
        </p:spPr>
        <p:txBody>
          <a:bodyPr anchor="t"/>
          <a:lstStyle>
            <a:lvl1pPr>
              <a:defRPr sz="6471" b="0" baseline="0">
                <a:solidFill>
                  <a:schemeClr val="bg1"/>
                </a:solidFill>
              </a:defRPr>
            </a:lvl1pPr>
          </a:lstStyle>
          <a:p>
            <a:r>
              <a:rPr lang="en-US"/>
              <a:t>Photo Layout Left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425256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p:cSld name="Orang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solidFill>
                  <a:schemeClr val="accent2"/>
                </a:solidFill>
              </a:defRPr>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2"/>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Picture Placeholder 5"/>
          <p:cNvSpPr>
            <a:spLocks noGrp="1"/>
          </p:cNvSpPr>
          <p:nvPr>
            <p:ph type="pic" sz="quarter" idx="17"/>
          </p:nvPr>
        </p:nvSpPr>
        <p:spPr>
          <a:xfrm>
            <a:off x="6937401" y="4309632"/>
            <a:ext cx="4338083" cy="1219200"/>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4782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240283"/>
            <a:ext cx="10356851" cy="3517900"/>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2"/>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6332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p:cSld name="Orange_Char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2"/>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Chart Placeholder 5"/>
          <p:cNvSpPr>
            <a:spLocks noGrp="1"/>
          </p:cNvSpPr>
          <p:nvPr>
            <p:ph type="chart" sz="quarter" idx="17"/>
          </p:nvPr>
        </p:nvSpPr>
        <p:spPr>
          <a:xfrm>
            <a:off x="1996017" y="2410887"/>
            <a:ext cx="7730067" cy="3134783"/>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36780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ue_Chart">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1"/>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Chart Placeholder 5"/>
          <p:cNvSpPr>
            <a:spLocks noGrp="1"/>
          </p:cNvSpPr>
          <p:nvPr>
            <p:ph type="chart" sz="quarter" idx="17"/>
          </p:nvPr>
        </p:nvSpPr>
        <p:spPr>
          <a:xfrm>
            <a:off x="1996018" y="2410885"/>
            <a:ext cx="7730067" cy="3134783"/>
          </a:xfrm>
        </p:spPr>
        <p:txBody>
          <a:bodyPr/>
          <a:lstStyle/>
          <a:p>
            <a:r>
              <a:rPr lang="en-US"/>
              <a:t>Click icon to add chart</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403719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range_Quote/Fact layout">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2" name="Title 1"/>
          <p:cNvSpPr>
            <a:spLocks noGrp="1"/>
          </p:cNvSpPr>
          <p:nvPr>
            <p:ph type="title"/>
          </p:nvPr>
        </p:nvSpPr>
        <p:spPr>
          <a:xfrm>
            <a:off x="918633" y="1511055"/>
            <a:ext cx="11005737"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382865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range Right Photo Layout">
    <p:bg>
      <p:bgPr>
        <a:solidFill>
          <a:schemeClr val="accent2"/>
        </a:solidFill>
        <a:effectLst/>
      </p:bgPr>
    </p:bg>
    <p:spTree>
      <p:nvGrpSpPr>
        <p:cNvPr id="1" name=""/>
        <p:cNvGrpSpPr/>
        <p:nvPr/>
      </p:nvGrpSpPr>
      <p:grpSpPr>
        <a:xfrm>
          <a:off x="0" y="0"/>
          <a:ext cx="0" cy="0"/>
          <a:chOff x="0" y="0"/>
          <a:chExt cx="0" cy="0"/>
        </a:xfrm>
      </p:grpSpPr>
      <p:sp>
        <p:nvSpPr>
          <p:cNvPr id="12" name="Rectangle 11"/>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5251940" y="4"/>
            <a:ext cx="6940061" cy="5651553"/>
          </a:xfrm>
        </p:spPr>
        <p:txBody>
          <a:bodyPr/>
          <a:lstStyle/>
          <a:p>
            <a:endParaRPr lang="en-CA"/>
          </a:p>
        </p:txBody>
      </p:sp>
      <p:sp>
        <p:nvSpPr>
          <p:cNvPr id="9" name="Text Placeholder 8"/>
          <p:cNvSpPr>
            <a:spLocks noGrp="1"/>
          </p:cNvSpPr>
          <p:nvPr>
            <p:ph type="body" sz="quarter" idx="12"/>
          </p:nvPr>
        </p:nvSpPr>
        <p:spPr>
          <a:xfrm>
            <a:off x="451011" y="1837267"/>
            <a:ext cx="4519572" cy="1219200"/>
          </a:xfrm>
        </p:spPr>
        <p:txBody>
          <a:bodyPr/>
          <a:lstStyle>
            <a:lvl1pPr marL="0" indent="0">
              <a:buNone/>
              <a:defRPr sz="5867">
                <a:solidFill>
                  <a:schemeClr val="bg1"/>
                </a:solidFill>
              </a:defRPr>
            </a:lvl1pPr>
            <a:lvl2pPr marL="309026" indent="0">
              <a:buNone/>
              <a:defRPr sz="5867">
                <a:solidFill>
                  <a:schemeClr val="bg1"/>
                </a:solidFill>
              </a:defRPr>
            </a:lvl2pPr>
            <a:lvl3pPr marL="609585" indent="0">
              <a:buNone/>
              <a:defRPr sz="5867">
                <a:solidFill>
                  <a:schemeClr val="bg1"/>
                </a:solidFill>
              </a:defRPr>
            </a:lvl3pPr>
            <a:lvl4pPr marL="918610" indent="0">
              <a:buNone/>
              <a:defRPr sz="5867">
                <a:solidFill>
                  <a:schemeClr val="bg1"/>
                </a:solidFill>
              </a:defRPr>
            </a:lvl4pPr>
            <a:lvl5pPr marL="1217052" indent="0">
              <a:buNone/>
              <a:defRPr sz="5867">
                <a:solidFill>
                  <a:schemeClr val="bg1"/>
                </a:solidFill>
              </a:defRPr>
            </a:lvl5pPr>
          </a:lstStyle>
          <a:p>
            <a:pPr lvl="0"/>
            <a:r>
              <a:rPr lang="en-US"/>
              <a:t>Click to edit Master text styles</a:t>
            </a: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9390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range left Photo Layout">
    <p:bg>
      <p:bgPr>
        <a:solidFill>
          <a:schemeClr val="accent2"/>
        </a:solidFill>
        <a:effectLst/>
      </p:bgPr>
    </p:bg>
    <p:spTree>
      <p:nvGrpSpPr>
        <p:cNvPr id="1" name=""/>
        <p:cNvGrpSpPr/>
        <p:nvPr/>
      </p:nvGrpSpPr>
      <p:grpSpPr>
        <a:xfrm>
          <a:off x="0" y="0"/>
          <a:ext cx="0" cy="0"/>
          <a:chOff x="0" y="0"/>
          <a:chExt cx="0" cy="0"/>
        </a:xfrm>
      </p:grpSpPr>
      <p:sp>
        <p:nvSpPr>
          <p:cNvPr id="9" name="Rectangle 8"/>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0" y="4"/>
            <a:ext cx="6714979" cy="5651553"/>
          </a:xfrm>
        </p:spPr>
        <p:txBody>
          <a:bodyPr/>
          <a:lstStyle/>
          <a:p>
            <a:endParaRPr lang="en-CA"/>
          </a:p>
        </p:txBody>
      </p:sp>
      <p:sp>
        <p:nvSpPr>
          <p:cNvPr id="2" name="Title 1"/>
          <p:cNvSpPr>
            <a:spLocks noGrp="1"/>
          </p:cNvSpPr>
          <p:nvPr>
            <p:ph type="title" hasCustomPrompt="1"/>
          </p:nvPr>
        </p:nvSpPr>
        <p:spPr>
          <a:xfrm>
            <a:off x="7078009" y="1217200"/>
            <a:ext cx="5378548" cy="1763529"/>
          </a:xfrm>
        </p:spPr>
        <p:txBody>
          <a:bodyPr anchor="t"/>
          <a:lstStyle>
            <a:lvl1pPr>
              <a:defRPr sz="6471" b="0" baseline="0">
                <a:solidFill>
                  <a:schemeClr val="bg1"/>
                </a:solidFill>
              </a:defRPr>
            </a:lvl1pPr>
          </a:lstStyle>
          <a:p>
            <a:r>
              <a:rPr lang="en-US"/>
              <a:t>Photo Layout Left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33726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p:cSld name="Violet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solidFill>
                  <a:schemeClr val="accent4"/>
                </a:solidFill>
              </a:defRPr>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4"/>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Picture Placeholder 5"/>
          <p:cNvSpPr>
            <a:spLocks noGrp="1"/>
          </p:cNvSpPr>
          <p:nvPr>
            <p:ph type="pic" sz="quarter" idx="17"/>
          </p:nvPr>
        </p:nvSpPr>
        <p:spPr>
          <a:xfrm>
            <a:off x="6937401" y="4309632"/>
            <a:ext cx="4338083" cy="1219200"/>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420924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p:cSld name="Violet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240283"/>
            <a:ext cx="10356851" cy="3517900"/>
          </a:xfrm>
        </p:spPr>
        <p:txBody>
          <a:bodyPr/>
          <a:lstStyle>
            <a:lvl1pPr>
              <a:spcBef>
                <a:spcPts val="1600"/>
              </a:spcBef>
              <a:defRPr/>
            </a:lvl1pPr>
            <a:lvl2pPr>
              <a:spcBef>
                <a:spcPts val="1600"/>
              </a:spcBef>
              <a:defRPr/>
            </a:lvl2pPr>
            <a:lvl3pPr>
              <a:spcBef>
                <a:spcPts val="1600"/>
              </a:spcBef>
              <a:defRPr/>
            </a:lvl3pPr>
            <a:lvl4pPr>
              <a:spcBef>
                <a:spcPts val="1600"/>
              </a:spcBef>
              <a:defRPr/>
            </a:lvl4pPr>
            <a:lvl5pPr>
              <a:spcBef>
                <a:spcPts val="1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4"/>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7368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Violet_Char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accent4"/>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Chart Placeholder 5"/>
          <p:cNvSpPr>
            <a:spLocks noGrp="1"/>
          </p:cNvSpPr>
          <p:nvPr>
            <p:ph type="chart" sz="quarter" idx="17"/>
          </p:nvPr>
        </p:nvSpPr>
        <p:spPr>
          <a:xfrm>
            <a:off x="1996017" y="2410887"/>
            <a:ext cx="7730067" cy="3134783"/>
          </a:xfrm>
        </p:spPr>
        <p:txBody>
          <a:bodyP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9796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Violet_Quote/Fact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2" name="Title 1"/>
          <p:cNvSpPr>
            <a:spLocks noGrp="1"/>
          </p:cNvSpPr>
          <p:nvPr>
            <p:ph type="title"/>
          </p:nvPr>
        </p:nvSpPr>
        <p:spPr>
          <a:xfrm>
            <a:off x="918633" y="1511055"/>
            <a:ext cx="11005737"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412793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iolet Right Photo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
        <p:nvSpPr>
          <p:cNvPr id="4" name="Picture Placeholder 3"/>
          <p:cNvSpPr>
            <a:spLocks noGrp="1"/>
          </p:cNvSpPr>
          <p:nvPr>
            <p:ph type="pic" sz="quarter" idx="11"/>
          </p:nvPr>
        </p:nvSpPr>
        <p:spPr>
          <a:xfrm>
            <a:off x="5251940" y="4"/>
            <a:ext cx="6940061" cy="5651553"/>
          </a:xfrm>
        </p:spPr>
        <p:txBody>
          <a:bodyPr/>
          <a:lstStyle/>
          <a:p>
            <a:endParaRPr lang="en-CA"/>
          </a:p>
        </p:txBody>
      </p:sp>
      <p:sp>
        <p:nvSpPr>
          <p:cNvPr id="9" name="Text Placeholder 8"/>
          <p:cNvSpPr>
            <a:spLocks noGrp="1"/>
          </p:cNvSpPr>
          <p:nvPr>
            <p:ph type="body" sz="quarter" idx="12"/>
          </p:nvPr>
        </p:nvSpPr>
        <p:spPr>
          <a:xfrm>
            <a:off x="451011" y="1837267"/>
            <a:ext cx="4519572" cy="1219200"/>
          </a:xfrm>
        </p:spPr>
        <p:txBody>
          <a:bodyPr/>
          <a:lstStyle>
            <a:lvl1pPr marL="0" indent="0">
              <a:buNone/>
              <a:defRPr sz="5867">
                <a:solidFill>
                  <a:schemeClr val="bg1"/>
                </a:solidFill>
              </a:defRPr>
            </a:lvl1pPr>
            <a:lvl2pPr marL="309026" indent="0">
              <a:buNone/>
              <a:defRPr sz="5867">
                <a:solidFill>
                  <a:schemeClr val="bg1"/>
                </a:solidFill>
              </a:defRPr>
            </a:lvl2pPr>
            <a:lvl3pPr marL="609585" indent="0">
              <a:buNone/>
              <a:defRPr sz="5867">
                <a:solidFill>
                  <a:schemeClr val="bg1"/>
                </a:solidFill>
              </a:defRPr>
            </a:lvl3pPr>
            <a:lvl4pPr marL="918610" indent="0">
              <a:buNone/>
              <a:defRPr sz="5867">
                <a:solidFill>
                  <a:schemeClr val="bg1"/>
                </a:solidFill>
              </a:defRPr>
            </a:lvl4pPr>
            <a:lvl5pPr marL="1217052" indent="0">
              <a:buNone/>
              <a:defRPr sz="5867">
                <a:solidFill>
                  <a:schemeClr val="bg1"/>
                </a:solidFill>
              </a:defRPr>
            </a:lvl5pPr>
          </a:lstStyle>
          <a:p>
            <a:pPr lvl="0"/>
            <a:r>
              <a:rPr lang="en-US"/>
              <a:t>Click to edit Master text styles</a:t>
            </a: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3118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iolet left Photo Layout">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4"/>
            <a:ext cx="6714979" cy="5651553"/>
          </a:xfrm>
        </p:spPr>
        <p:txBody>
          <a:bodyPr/>
          <a:lstStyle/>
          <a:p>
            <a:endParaRPr lang="en-CA"/>
          </a:p>
        </p:txBody>
      </p:sp>
      <p:sp>
        <p:nvSpPr>
          <p:cNvPr id="2" name="Title 1"/>
          <p:cNvSpPr>
            <a:spLocks noGrp="1"/>
          </p:cNvSpPr>
          <p:nvPr>
            <p:ph type="title" hasCustomPrompt="1"/>
          </p:nvPr>
        </p:nvSpPr>
        <p:spPr>
          <a:xfrm>
            <a:off x="7078009" y="1217200"/>
            <a:ext cx="5378548" cy="1763529"/>
          </a:xfrm>
        </p:spPr>
        <p:txBody>
          <a:bodyPr anchor="t"/>
          <a:lstStyle>
            <a:lvl1pPr>
              <a:defRPr sz="6471" b="0" baseline="0">
                <a:solidFill>
                  <a:schemeClr val="bg1"/>
                </a:solidFill>
              </a:defRPr>
            </a:lvl1pPr>
          </a:lstStyle>
          <a:p>
            <a:r>
              <a:rPr lang="en-US"/>
              <a:t>Photo Layout Left</a:t>
            </a:r>
          </a:p>
        </p:txBody>
      </p:sp>
      <p:sp>
        <p:nvSpPr>
          <p:cNvPr id="5" name="Rectangle 4"/>
          <p:cNvSpPr/>
          <p:nvPr/>
        </p:nvSpPr>
        <p:spPr>
          <a:xfrm>
            <a:off x="0" y="5651553"/>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417260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tx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5" name="Table Placeholder 4"/>
          <p:cNvSpPr>
            <a:spLocks noGrp="1"/>
          </p:cNvSpPr>
          <p:nvPr>
            <p:ph type="tbl" sz="quarter" idx="17"/>
          </p:nvPr>
        </p:nvSpPr>
        <p:spPr>
          <a:xfrm>
            <a:off x="918633" y="2199221"/>
            <a:ext cx="10900833" cy="3718983"/>
          </a:xfrm>
        </p:spPr>
        <p:txBody>
          <a:bodyPr anchor="ctr"/>
          <a:lstStyle/>
          <a:p>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4997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Quote/Fact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2" name="Title 1"/>
          <p:cNvSpPr>
            <a:spLocks noGrp="1"/>
          </p:cNvSpPr>
          <p:nvPr>
            <p:ph type="title"/>
          </p:nvPr>
        </p:nvSpPr>
        <p:spPr>
          <a:xfrm>
            <a:off x="918633" y="1511054"/>
            <a:ext cx="11005738" cy="1357620"/>
          </a:xfrm>
        </p:spPr>
        <p:txBody>
          <a:bodyPr anchor="t"/>
          <a:lstStyle>
            <a:lvl1pPr>
              <a:defRPr sz="7200" b="0">
                <a:solidFill>
                  <a:schemeClr val="bg1"/>
                </a:solidFill>
              </a:defRPr>
            </a:lvl1pPr>
          </a:lstStyle>
          <a:p>
            <a:r>
              <a:rPr lang="en-US"/>
              <a:t>Click to edit Master title style</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6764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p:cSld name="Call Out Numb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968503"/>
            <a:ext cx="10356851" cy="3517900"/>
          </a:xfrm>
        </p:spPr>
        <p:txBody>
          <a:bodyPr/>
          <a:lstStyle>
            <a:lvl1pPr>
              <a:spcBef>
                <a:spcPts val="16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tx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Text Placeholder 5"/>
          <p:cNvSpPr>
            <a:spLocks noGrp="1"/>
          </p:cNvSpPr>
          <p:nvPr>
            <p:ph type="body" sz="quarter" idx="17"/>
          </p:nvPr>
        </p:nvSpPr>
        <p:spPr>
          <a:xfrm>
            <a:off x="918632" y="1442565"/>
            <a:ext cx="8083600" cy="1219200"/>
          </a:xfrm>
        </p:spPr>
        <p:txBody>
          <a:bodyPr/>
          <a:lstStyle>
            <a:lvl1pPr marL="0" indent="0">
              <a:buNone/>
              <a:defRPr sz="9600" b="1">
                <a:solidFill>
                  <a:schemeClr val="tx1"/>
                </a:solidFill>
              </a:defRPr>
            </a:lvl1pPr>
            <a:lvl2pPr marL="309026" indent="0">
              <a:buNone/>
              <a:defRPr/>
            </a:lvl2pPr>
            <a:lvl3pPr marL="609585" indent="0">
              <a:buNone/>
              <a:defRPr/>
            </a:lvl3pPr>
            <a:lvl4pPr marL="918610" indent="0">
              <a:buNone/>
              <a:defRPr/>
            </a:lvl4pPr>
            <a:lvl5pPr marL="1217052" indent="0">
              <a:buNone/>
              <a:defRPr/>
            </a:lvl5pPr>
          </a:lstStyle>
          <a:p>
            <a:pPr lvl="0"/>
            <a:r>
              <a:rPr lang="en-US"/>
              <a:t>Click to edit</a:t>
            </a: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87187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p:cSld name="2 Call Out Numbers and Subtext">
    <p:spTree>
      <p:nvGrpSpPr>
        <p:cNvPr id="1" name=""/>
        <p:cNvGrpSpPr/>
        <p:nvPr/>
      </p:nvGrpSpPr>
      <p:grpSpPr>
        <a:xfrm>
          <a:off x="0" y="0"/>
          <a:ext cx="0" cy="0"/>
          <a:chOff x="0" y="0"/>
          <a:chExt cx="0" cy="0"/>
        </a:xfrm>
      </p:grpSpPr>
      <p:sp>
        <p:nvSpPr>
          <p:cNvPr id="2" name="Title 1"/>
          <p:cNvSpPr>
            <a:spLocks noGrp="1"/>
          </p:cNvSpPr>
          <p:nvPr>
            <p:ph type="title"/>
          </p:nvPr>
        </p:nvSpPr>
        <p:spPr>
          <a:xfrm>
            <a:off x="918633" y="842435"/>
            <a:ext cx="10356851" cy="1357620"/>
          </a:xfrm>
        </p:spPr>
        <p:txBody>
          <a:bodyPr anchor="t"/>
          <a:lstStyle>
            <a:lvl1pPr>
              <a:defRPr sz="4000"/>
            </a:lvl1pPr>
          </a:lstStyle>
          <a:p>
            <a:r>
              <a:rPr lang="en-US"/>
              <a:t>Click to edit Master title style</a:t>
            </a:r>
          </a:p>
        </p:txBody>
      </p:sp>
      <p:sp>
        <p:nvSpPr>
          <p:cNvPr id="3" name="Content Placeholder 2"/>
          <p:cNvSpPr>
            <a:spLocks noGrp="1"/>
          </p:cNvSpPr>
          <p:nvPr>
            <p:ph idx="1"/>
          </p:nvPr>
        </p:nvSpPr>
        <p:spPr>
          <a:xfrm>
            <a:off x="918633" y="2904399"/>
            <a:ext cx="5440603" cy="3517900"/>
          </a:xfrm>
        </p:spPr>
        <p:txBody>
          <a:bodyPr/>
          <a:lstStyle>
            <a:lvl1pPr marL="0" indent="0">
              <a:spcBef>
                <a:spcPts val="800"/>
              </a:spcBef>
              <a:buNone/>
              <a:defRPr b="1"/>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p:txBody>
      </p:sp>
      <p:sp>
        <p:nvSpPr>
          <p:cNvPr id="8" name="Content Placeholder 7"/>
          <p:cNvSpPr>
            <a:spLocks noGrp="1"/>
          </p:cNvSpPr>
          <p:nvPr>
            <p:ph sz="quarter" idx="13"/>
          </p:nvPr>
        </p:nvSpPr>
        <p:spPr>
          <a:xfrm>
            <a:off x="918633" y="287867"/>
            <a:ext cx="10356851" cy="450353"/>
          </a:xfrm>
        </p:spPr>
        <p:txBody>
          <a:bodyPr/>
          <a:lstStyle>
            <a:lvl1pPr marL="0" indent="0">
              <a:buNone/>
              <a:defRPr sz="2133" b="1">
                <a:solidFill>
                  <a:schemeClr val="tx1"/>
                </a:solidFill>
              </a:defRPr>
            </a:lvl1pPr>
          </a:lstStyle>
          <a:p>
            <a:pPr lvl="0"/>
            <a:r>
              <a:rPr lang="en-US"/>
              <a:t>Click to edit Master text styles</a:t>
            </a:r>
          </a:p>
        </p:txBody>
      </p:sp>
      <p:sp>
        <p:nvSpPr>
          <p:cNvPr id="11" name="Slide Number Placeholder 10"/>
          <p:cNvSpPr>
            <a:spLocks noGrp="1"/>
          </p:cNvSpPr>
          <p:nvPr>
            <p:ph type="sldNum" sz="quarter" idx="16"/>
          </p:nvPr>
        </p:nvSpPr>
        <p:spPr>
          <a:xfrm rot="10800000" flipH="1" flipV="1">
            <a:off x="10970113" y="6486403"/>
            <a:ext cx="305377" cy="304800"/>
          </a:xfrm>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
        <p:nvSpPr>
          <p:cNvPr id="6" name="Text Placeholder 5"/>
          <p:cNvSpPr>
            <a:spLocks noGrp="1"/>
          </p:cNvSpPr>
          <p:nvPr>
            <p:ph type="body" sz="quarter" idx="17" hasCustomPrompt="1"/>
          </p:nvPr>
        </p:nvSpPr>
        <p:spPr>
          <a:xfrm>
            <a:off x="918634" y="1442565"/>
            <a:ext cx="5440604" cy="1219200"/>
          </a:xfrm>
        </p:spPr>
        <p:txBody>
          <a:bodyPr/>
          <a:lstStyle>
            <a:lvl1pPr marL="0" indent="0">
              <a:buNone/>
              <a:defRPr sz="9600" b="1">
                <a:solidFill>
                  <a:schemeClr val="tx1"/>
                </a:solidFill>
              </a:defRPr>
            </a:lvl1pPr>
            <a:lvl2pPr marL="309026" indent="0">
              <a:buNone/>
              <a:defRPr/>
            </a:lvl2pPr>
            <a:lvl3pPr marL="609585" indent="0">
              <a:buNone/>
              <a:defRPr/>
            </a:lvl3pPr>
            <a:lvl4pPr marL="918610" indent="0">
              <a:buNone/>
              <a:defRPr/>
            </a:lvl4pPr>
            <a:lvl5pPr marL="1217052" indent="0">
              <a:buNone/>
              <a:defRPr/>
            </a:lvl5pPr>
          </a:lstStyle>
          <a:p>
            <a:pPr lvl="0"/>
            <a:r>
              <a:rPr lang="en-US"/>
              <a:t>Click to  </a:t>
            </a:r>
            <a:endParaRPr lang="en-CA"/>
          </a:p>
        </p:txBody>
      </p:sp>
      <p:sp>
        <p:nvSpPr>
          <p:cNvPr id="9" name="Content Placeholder 2"/>
          <p:cNvSpPr>
            <a:spLocks noGrp="1"/>
          </p:cNvSpPr>
          <p:nvPr>
            <p:ph idx="18"/>
          </p:nvPr>
        </p:nvSpPr>
        <p:spPr>
          <a:xfrm>
            <a:off x="6515871" y="2904399"/>
            <a:ext cx="5440603" cy="3517900"/>
          </a:xfrm>
        </p:spPr>
        <p:txBody>
          <a:bodyPr/>
          <a:lstStyle>
            <a:lvl1pPr marL="0" indent="0">
              <a:spcBef>
                <a:spcPts val="800"/>
              </a:spcBef>
              <a:buNone/>
              <a:defRPr b="1"/>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p:txBody>
      </p:sp>
      <p:sp>
        <p:nvSpPr>
          <p:cNvPr id="10" name="Text Placeholder 5"/>
          <p:cNvSpPr>
            <a:spLocks noGrp="1"/>
          </p:cNvSpPr>
          <p:nvPr>
            <p:ph type="body" sz="quarter" idx="19" hasCustomPrompt="1"/>
          </p:nvPr>
        </p:nvSpPr>
        <p:spPr>
          <a:xfrm>
            <a:off x="6515875" y="1442565"/>
            <a:ext cx="5440604" cy="1219200"/>
          </a:xfrm>
        </p:spPr>
        <p:txBody>
          <a:bodyPr/>
          <a:lstStyle>
            <a:lvl1pPr marL="0" indent="0">
              <a:buNone/>
              <a:defRPr sz="9600" b="1">
                <a:solidFill>
                  <a:schemeClr val="tx1"/>
                </a:solidFill>
              </a:defRPr>
            </a:lvl1pPr>
            <a:lvl2pPr marL="309026" indent="0">
              <a:buNone/>
              <a:defRPr/>
            </a:lvl2pPr>
            <a:lvl3pPr marL="609585" indent="0">
              <a:buNone/>
              <a:defRPr/>
            </a:lvl3pPr>
            <a:lvl4pPr marL="918610" indent="0">
              <a:buNone/>
              <a:defRPr/>
            </a:lvl4pPr>
            <a:lvl5pPr marL="1217052" indent="0">
              <a:buNone/>
              <a:defRPr/>
            </a:lvl5pPr>
          </a:lstStyle>
          <a:p>
            <a:pPr lvl="0"/>
            <a:r>
              <a:rPr lang="en-US"/>
              <a:t>Click to  </a:t>
            </a:r>
            <a:endParaRPr lang="en-CA"/>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146495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3" y="849168"/>
            <a:ext cx="10356851" cy="1216149"/>
          </a:xfrm>
        </p:spPr>
        <p:txBody>
          <a:bodyPr vert="horz" lIns="0" tIns="0" rIns="0" bIns="0" rtlCol="0" anchor="t" anchorCtr="0">
            <a:noAutofit/>
          </a:bodyPr>
          <a:lstStyle>
            <a:lvl1pPr>
              <a:defRPr lang="en-CA" dirty="0"/>
            </a:lvl1pPr>
          </a:lstStyle>
          <a:p>
            <a:pPr lvl="0"/>
            <a:r>
              <a:rPr lang="en-US"/>
              <a:t>Click to edit Master title style</a:t>
            </a:r>
            <a:endParaRPr lang="en-CA"/>
          </a:p>
        </p:txBody>
      </p:sp>
      <p:sp>
        <p:nvSpPr>
          <p:cNvPr id="3" name="Content Placeholder 2"/>
          <p:cNvSpPr>
            <a:spLocks noGrp="1"/>
          </p:cNvSpPr>
          <p:nvPr>
            <p:ph sz="half" idx="1"/>
          </p:nvPr>
        </p:nvSpPr>
        <p:spPr>
          <a:xfrm>
            <a:off x="838200" y="2065319"/>
            <a:ext cx="4800600" cy="411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2065319"/>
            <a:ext cx="5156200" cy="411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5023E905-1361-4C1B-868F-ED1881BC8DC8}" type="slidenum">
              <a:rPr lang="en-CA" smtClean="0">
                <a:solidFill>
                  <a:srgbClr val="000000">
                    <a:tint val="75000"/>
                  </a:srgbClr>
                </a:solidFill>
              </a:rPr>
              <a:pPr/>
              <a:t>‹#›</a:t>
            </a:fld>
            <a:endParaRPr lang="en-CA">
              <a:solidFill>
                <a:srgbClr val="000000">
                  <a:tint val="75000"/>
                </a:srgbClr>
              </a:solidFill>
            </a:endParaRPr>
          </a:p>
        </p:txBody>
      </p:sp>
      <p:sp>
        <p:nvSpPr>
          <p:cNvPr id="9" name="Content Placeholder 7"/>
          <p:cNvSpPr>
            <a:spLocks noGrp="1"/>
          </p:cNvSpPr>
          <p:nvPr>
            <p:ph sz="quarter" idx="13"/>
          </p:nvPr>
        </p:nvSpPr>
        <p:spPr>
          <a:xfrm>
            <a:off x="918633" y="287867"/>
            <a:ext cx="10356851" cy="450353"/>
          </a:xfrm>
        </p:spPr>
        <p:txBody>
          <a:bodyPr/>
          <a:lstStyle>
            <a:lvl1pPr marL="0" indent="0">
              <a:buNone/>
              <a:defRPr sz="2133" b="1">
                <a:solidFill>
                  <a:schemeClr val="tx1"/>
                </a:solidFill>
              </a:defRPr>
            </a:lvl1pPr>
          </a:lstStyle>
          <a:p>
            <a:pPr lvl="0"/>
            <a:r>
              <a:rPr lang="en-US"/>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7" y="5931679"/>
            <a:ext cx="1573860" cy="711676"/>
          </a:xfrm>
          <a:prstGeom prst="rect">
            <a:avLst/>
          </a:prstGeom>
        </p:spPr>
      </p:pic>
    </p:spTree>
    <p:extLst>
      <p:ext uri="{BB962C8B-B14F-4D97-AF65-F5344CB8AC3E}">
        <p14:creationId xmlns:p14="http://schemas.microsoft.com/office/powerpoint/2010/main" val="29588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anadian Blood Services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92" y="1121664"/>
            <a:ext cx="7010216" cy="3169920"/>
          </a:xfrm>
          <a:prstGeom prst="rect">
            <a:avLst/>
          </a:prstGeom>
        </p:spPr>
      </p:pic>
      <p:sp>
        <p:nvSpPr>
          <p:cNvPr id="6" name="Rectangle 5"/>
          <p:cNvSpPr/>
          <p:nvPr/>
        </p:nvSpPr>
        <p:spPr>
          <a:xfrm>
            <a:off x="0" y="5651553"/>
            <a:ext cx="12192000" cy="1251051"/>
          </a:xfrm>
          <a:prstGeom prst="rect">
            <a:avLst/>
          </a:prstGeom>
          <a:solidFill>
            <a:srgbClr val="D6D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solidFill>
                <a:srgbClr val="FFFFFF"/>
              </a:solidFill>
            </a:endParaRPr>
          </a:p>
        </p:txBody>
      </p:sp>
    </p:spTree>
    <p:extLst>
      <p:ext uri="{BB962C8B-B14F-4D97-AF65-F5344CB8AC3E}">
        <p14:creationId xmlns:p14="http://schemas.microsoft.com/office/powerpoint/2010/main" val="400993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3" name="Picture 6" descr="cover-2.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3428982" y="3071813"/>
            <a:ext cx="7981933" cy="1071571"/>
          </a:xfrm>
        </p:spPr>
        <p:txBody>
          <a:bodyPr/>
          <a:lstStyle>
            <a:lvl1pPr>
              <a:defRPr sz="4800" b="0">
                <a:latin typeface="Times New Roman" pitchFamily="18" charset="0"/>
                <a:cs typeface="Times New Roman" pitchFamily="18" charset="0"/>
              </a:defRPr>
            </a:lvl1pPr>
          </a:lstStyle>
          <a:p>
            <a:r>
              <a:rPr lang="en-US"/>
              <a:t>Click to edit Master title style</a:t>
            </a:r>
            <a:endParaRPr lang="en-CA"/>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pPr defTabSz="1219170">
              <a:defRPr/>
            </a:pPr>
            <a:fld id="{A76A2B85-52A4-4937-96B3-9CB04D1B00CC}" type="datetime1">
              <a:rPr lang="en-US" smtClean="0">
                <a:solidFill>
                  <a:srgbClr val="000000"/>
                </a:solidFill>
              </a:rPr>
              <a:pPr defTabSz="1219170">
                <a:defRPr/>
              </a:pPr>
              <a:t>2021-10-26</a:t>
            </a:fld>
            <a:endParaRPr lang="en-CA">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defTabSz="1219170">
              <a:defRPr/>
            </a:pPr>
            <a:endParaRPr lang="en-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03201B9-1C31-4BE7-863B-A20F59F3A779}"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62379477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29"/>
            <a:ext cx="8849957" cy="1362075"/>
          </a:xfrm>
        </p:spPr>
        <p:txBody>
          <a:bodyPr anchor="b"/>
          <a:lstStyle>
            <a:lvl1pPr algn="l">
              <a:defRPr sz="5333" b="0" cap="none" baseline="0"/>
            </a:lvl1pPr>
          </a:lstStyle>
          <a:p>
            <a:r>
              <a:rPr lang="en-CA"/>
              <a:t>Click to edit Master title style</a:t>
            </a:r>
            <a:endParaRPr lang="en-US"/>
          </a:p>
        </p:txBody>
      </p:sp>
      <p:sp>
        <p:nvSpPr>
          <p:cNvPr id="3" name="Text Placeholder 2"/>
          <p:cNvSpPr>
            <a:spLocks noGrp="1"/>
          </p:cNvSpPr>
          <p:nvPr>
            <p:ph type="body" idx="1"/>
          </p:nvPr>
        </p:nvSpPr>
        <p:spPr>
          <a:xfrm>
            <a:off x="1678198" y="4267200"/>
            <a:ext cx="8849956" cy="1520413"/>
          </a:xfrm>
        </p:spPr>
        <p:txBody>
          <a:bodyPr anchor="t"/>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7996517" y="224492"/>
            <a:ext cx="2844800" cy="365125"/>
          </a:xfrm>
          <a:prstGeom prst="rect">
            <a:avLst/>
          </a:prstGeom>
        </p:spPr>
        <p:txBody>
          <a:bodyPr/>
          <a:lstStyle/>
          <a:p>
            <a:pPr defTabSz="1219170"/>
            <a:fld id="{FBB7EAE1-CAAC-4AEF-919E-158692B1E55E}" type="datetime4">
              <a:rPr lang="en-US" smtClean="0">
                <a:solidFill>
                  <a:srgbClr val="000000"/>
                </a:solidFill>
              </a:rPr>
              <a:pPr defTabSz="1219170"/>
              <a:t>2021-10-26</a:t>
            </a:fld>
            <a:endParaRPr lang="en-US">
              <a:solidFill>
                <a:srgbClr val="000000"/>
              </a:solidFill>
            </a:endParaRPr>
          </a:p>
        </p:txBody>
      </p:sp>
      <p:sp>
        <p:nvSpPr>
          <p:cNvPr id="5" name="Footer Placeholder 4"/>
          <p:cNvSpPr>
            <a:spLocks noGrp="1"/>
          </p:cNvSpPr>
          <p:nvPr>
            <p:ph type="ftr" sz="quarter" idx="11"/>
          </p:nvPr>
        </p:nvSpPr>
        <p:spPr>
          <a:xfrm>
            <a:off x="6188597" y="5852160"/>
            <a:ext cx="4669536" cy="365125"/>
          </a:xfrm>
          <a:prstGeom prst="rect">
            <a:avLst/>
          </a:prstGeom>
        </p:spPr>
        <p:txBody>
          <a:bodyPr/>
          <a:lstStyle/>
          <a:p>
            <a:pPr defTabSz="1219170"/>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15974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7996517" y="224492"/>
            <a:ext cx="2844800" cy="365125"/>
          </a:xfrm>
          <a:prstGeom prst="rect">
            <a:avLst/>
          </a:prstGeom>
        </p:spPr>
        <p:txBody>
          <a:bodyPr/>
          <a:lstStyle/>
          <a:p>
            <a:pPr defTabSz="1219170"/>
            <a:fld id="{05A93482-8E69-40F7-BCAD-5662A6CADB27}" type="datetime4">
              <a:rPr lang="en-US" smtClean="0">
                <a:solidFill>
                  <a:srgbClr val="000000"/>
                </a:solidFill>
              </a:rPr>
              <a:pPr defTabSz="1219170"/>
              <a:t>2021-10-26</a:t>
            </a:fld>
            <a:endParaRPr lang="en-US">
              <a:solidFill>
                <a:srgbClr val="000000"/>
              </a:solidFill>
            </a:endParaRPr>
          </a:p>
        </p:txBody>
      </p:sp>
      <p:sp>
        <p:nvSpPr>
          <p:cNvPr id="5" name="Footer Placeholder 4"/>
          <p:cNvSpPr>
            <a:spLocks noGrp="1"/>
          </p:cNvSpPr>
          <p:nvPr>
            <p:ph type="ftr" sz="quarter" idx="11"/>
          </p:nvPr>
        </p:nvSpPr>
        <p:spPr>
          <a:xfrm>
            <a:off x="6188597" y="5852160"/>
            <a:ext cx="4669536" cy="365125"/>
          </a:xfrm>
          <a:prstGeom prst="rect">
            <a:avLst/>
          </a:prstGeom>
        </p:spPr>
        <p:txBody>
          <a:bodyPr/>
          <a:lstStyle/>
          <a:p>
            <a:pPr defTabSz="1219170"/>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61040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609600" y="6356352"/>
            <a:ext cx="2844800" cy="365125"/>
          </a:xfrm>
          <a:prstGeom prst="rect">
            <a:avLst/>
          </a:prstGeom>
        </p:spPr>
        <p:txBody>
          <a:bodyPr/>
          <a:lstStyle>
            <a:lvl1pPr>
              <a:defRPr/>
            </a:lvl1pPr>
          </a:lstStyle>
          <a:p>
            <a:pPr defTabSz="1219170">
              <a:defRPr/>
            </a:pPr>
            <a:fld id="{EEC1DEC7-363C-4E39-9FFF-8BCB33E05452}" type="datetime1">
              <a:rPr lang="en-US" smtClean="0">
                <a:solidFill>
                  <a:srgbClr val="000000"/>
                </a:solidFill>
              </a:rPr>
              <a:pPr defTabSz="1219170">
                <a:defRPr/>
              </a:pPr>
              <a:t>2021-10-26</a:t>
            </a:fld>
            <a:endParaRPr lang="en-CA">
              <a:solidFill>
                <a:srgbClr val="000000"/>
              </a:solidFill>
            </a:endParaRPr>
          </a:p>
        </p:txBody>
      </p:sp>
      <p:sp>
        <p:nvSpPr>
          <p:cNvPr id="4" name="Footer Placeholder 2"/>
          <p:cNvSpPr>
            <a:spLocks noGrp="1"/>
          </p:cNvSpPr>
          <p:nvPr>
            <p:ph type="ftr" sz="quarter" idx="11"/>
          </p:nvPr>
        </p:nvSpPr>
        <p:spPr>
          <a:xfrm>
            <a:off x="4165600" y="6356352"/>
            <a:ext cx="3860800" cy="365125"/>
          </a:xfrm>
          <a:prstGeom prst="rect">
            <a:avLst/>
          </a:prstGeom>
        </p:spPr>
        <p:txBody>
          <a:bodyPr/>
          <a:lstStyle>
            <a:lvl1pPr>
              <a:defRPr/>
            </a:lvl1pPr>
          </a:lstStyle>
          <a:p>
            <a:pPr defTabSz="1219170">
              <a:defRPr/>
            </a:pPr>
            <a:endParaRPr lang="en-CA">
              <a:solidFill>
                <a:srgbClr val="000000"/>
              </a:solidFill>
            </a:endParaRPr>
          </a:p>
        </p:txBody>
      </p:sp>
      <p:sp>
        <p:nvSpPr>
          <p:cNvPr id="5" name="Slide Number Placeholder 3"/>
          <p:cNvSpPr>
            <a:spLocks noGrp="1"/>
          </p:cNvSpPr>
          <p:nvPr>
            <p:ph type="sldNum" sz="quarter" idx="12"/>
          </p:nvPr>
        </p:nvSpPr>
        <p:spPr/>
        <p:txBody>
          <a:bodyPr/>
          <a:lstStyle>
            <a:lvl1pPr>
              <a:defRPr/>
            </a:lvl1pPr>
          </a:lstStyle>
          <a:p>
            <a:pPr>
              <a:defRPr/>
            </a:pPr>
            <a:fld id="{8562058C-9732-4C4D-AC3A-ED1612ABB997}"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06510264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1_New Look CBS">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89637"/>
            <a:ext cx="2336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457201"/>
            <a:ext cx="10668000" cy="639763"/>
          </a:xfrm>
        </p:spPr>
        <p:txBody>
          <a:bodyPr/>
          <a:lstStyle>
            <a:lvl1pPr algn="l">
              <a:defRPr sz="5333">
                <a:solidFill>
                  <a:srgbClr val="C02427"/>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0"/>
            <a:ext cx="10668000" cy="3505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7"/>
          <p:cNvSpPr>
            <a:spLocks noGrp="1"/>
          </p:cNvSpPr>
          <p:nvPr>
            <p:ph type="sldNum" sz="quarter" idx="10"/>
          </p:nvPr>
        </p:nvSpPr>
        <p:spPr>
          <a:xfrm>
            <a:off x="5791200" y="6400801"/>
            <a:ext cx="2844800" cy="323851"/>
          </a:xfrm>
        </p:spPr>
        <p:txBody>
          <a:bodyPr/>
          <a:lstStyle>
            <a:lvl1pPr>
              <a:defRPr/>
            </a:lvl1pPr>
          </a:lstStyle>
          <a:p>
            <a:pPr>
              <a:defRPr/>
            </a:pPr>
            <a:fld id="{0F81BD03-E57C-4C5E-A0B1-60BEE6B215B0}"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741637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a:xfrm>
            <a:off x="609600" y="6356352"/>
            <a:ext cx="2844800" cy="365125"/>
          </a:xfrm>
          <a:prstGeom prst="rect">
            <a:avLst/>
          </a:prstGeom>
        </p:spPr>
        <p:txBody>
          <a:bodyPr/>
          <a:lstStyle>
            <a:lvl1pPr>
              <a:defRPr/>
            </a:lvl1pPr>
          </a:lstStyle>
          <a:p>
            <a:pPr defTabSz="1219170">
              <a:defRPr/>
            </a:pPr>
            <a:fld id="{07B5A1F9-DD51-4077-9E97-2100BDDA5A12}" type="datetime1">
              <a:rPr lang="en-US" smtClean="0">
                <a:solidFill>
                  <a:srgbClr val="000000"/>
                </a:solidFill>
              </a:rPr>
              <a:pPr defTabSz="1219170">
                <a:defRPr/>
              </a:pPr>
              <a:t>2021-10-26</a:t>
            </a:fld>
            <a:endParaRPr lang="en-CA">
              <a:solidFill>
                <a:srgbClr val="000000"/>
              </a:solidFill>
            </a:endParaRPr>
          </a:p>
        </p:txBody>
      </p:sp>
      <p:sp>
        <p:nvSpPr>
          <p:cNvPr id="4"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defTabSz="1219170">
              <a:defRPr/>
            </a:pPr>
            <a:endParaRPr lang="en-CA">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AC25020-2E51-4D2C-91EB-9DF367B6DEB5}"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6329004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Right Photo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5251940" y="15241"/>
            <a:ext cx="6940062" cy="5636314"/>
          </a:xfrm>
        </p:spPr>
        <p:txBody>
          <a:bodyPr/>
          <a:lstStyle/>
          <a:p>
            <a:r>
              <a:rPr lang="en-US"/>
              <a:t>Click icon to add picture</a:t>
            </a:r>
            <a:endParaRPr lang="en-CA"/>
          </a:p>
        </p:txBody>
      </p:sp>
      <p:sp>
        <p:nvSpPr>
          <p:cNvPr id="9" name="Text Placeholder 8"/>
          <p:cNvSpPr>
            <a:spLocks noGrp="1"/>
          </p:cNvSpPr>
          <p:nvPr>
            <p:ph type="body" sz="quarter" idx="12"/>
          </p:nvPr>
        </p:nvSpPr>
        <p:spPr>
          <a:xfrm>
            <a:off x="451012" y="1837267"/>
            <a:ext cx="4519572" cy="1219200"/>
          </a:xfrm>
        </p:spPr>
        <p:txBody>
          <a:bodyPr/>
          <a:lstStyle>
            <a:lvl1pPr marL="0" indent="0">
              <a:buNone/>
              <a:defRPr sz="5867">
                <a:solidFill>
                  <a:schemeClr val="bg1"/>
                </a:solidFill>
              </a:defRPr>
            </a:lvl1pPr>
            <a:lvl2pPr marL="309037" indent="0">
              <a:buNone/>
              <a:defRPr sz="5867">
                <a:solidFill>
                  <a:schemeClr val="bg1"/>
                </a:solidFill>
              </a:defRPr>
            </a:lvl2pPr>
            <a:lvl3pPr marL="609608" indent="0">
              <a:buNone/>
              <a:defRPr sz="5867">
                <a:solidFill>
                  <a:schemeClr val="bg1"/>
                </a:solidFill>
              </a:defRPr>
            </a:lvl3pPr>
            <a:lvl4pPr marL="918645" indent="0">
              <a:buNone/>
              <a:defRPr sz="5867">
                <a:solidFill>
                  <a:schemeClr val="bg1"/>
                </a:solidFill>
              </a:defRPr>
            </a:lvl4pPr>
            <a:lvl5pPr marL="1217098" indent="0">
              <a:buNone/>
              <a:defRPr sz="5867">
                <a:solidFill>
                  <a:schemeClr val="bg1"/>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144017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477001"/>
            <a:ext cx="2844800" cy="244475"/>
          </a:xfrm>
          <a:prstGeom prst="rect">
            <a:avLst/>
          </a:prstGeom>
        </p:spPr>
        <p:txBody>
          <a:bodyPr/>
          <a:lstStyle>
            <a:lvl1pPr>
              <a:defRPr/>
            </a:lvl1pPr>
          </a:lstStyle>
          <a:p>
            <a:pPr defTabSz="1219170"/>
            <a:endParaRPr lang="en-US">
              <a:solidFill>
                <a:srgbClr val="000000"/>
              </a:solidFill>
              <a:latin typeface="Arial"/>
            </a:endParaRPr>
          </a:p>
        </p:txBody>
      </p:sp>
      <p:sp>
        <p:nvSpPr>
          <p:cNvPr id="5" name="Slide Number Placeholder 4"/>
          <p:cNvSpPr>
            <a:spLocks noGrp="1"/>
          </p:cNvSpPr>
          <p:nvPr>
            <p:ph type="sldNum" sz="quarter" idx="11"/>
          </p:nvPr>
        </p:nvSpPr>
        <p:spPr>
          <a:xfrm>
            <a:off x="4775200" y="6477000"/>
            <a:ext cx="2844800" cy="304800"/>
          </a:xfrm>
          <a:prstGeom prst="rect">
            <a:avLst/>
          </a:prstGeom>
        </p:spPr>
        <p:txBody>
          <a:bodyPr/>
          <a:lstStyle>
            <a:lvl1pPr>
              <a:defRPr/>
            </a:lvl1pPr>
          </a:lstStyle>
          <a:p>
            <a:fld id="{683ECE4C-27EB-415C-9236-51C441FB1799}" type="slidenum">
              <a:rPr lang="en-US">
                <a:solidFill>
                  <a:srgbClr val="000000"/>
                </a:solidFill>
              </a:rPr>
              <a:pPr/>
              <a:t>‹#›</a:t>
            </a:fld>
            <a:endParaRPr lang="en-US">
              <a:solidFill>
                <a:srgbClr val="000000"/>
              </a:solidFill>
            </a:endParaRPr>
          </a:p>
        </p:txBody>
      </p:sp>
      <p:pic>
        <p:nvPicPr>
          <p:cNvPr id="7" name="Picture 2" descr="C:\Users\erin.yulka\Desktop\GreenRibbon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67980">
            <a:off x="76348" y="49173"/>
            <a:ext cx="760813" cy="7944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410200"/>
            <a:ext cx="12192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endParaRPr>
          </a:p>
        </p:txBody>
      </p:sp>
      <p:sp>
        <p:nvSpPr>
          <p:cNvPr id="2" name="Title 1"/>
          <p:cNvSpPr>
            <a:spLocks noGrp="1"/>
          </p:cNvSpPr>
          <p:nvPr>
            <p:ph type="title"/>
          </p:nvPr>
        </p:nvSpPr>
        <p:spPr/>
        <p:txBody>
          <a:bodyPr/>
          <a:lstStyle>
            <a:lvl1pPr>
              <a:defRPr sz="5333"/>
            </a:lvl1pPr>
          </a:lstStyle>
          <a:p>
            <a:r>
              <a:rPr lang="en-US"/>
              <a:t>Click to edit Master title style</a:t>
            </a:r>
          </a:p>
        </p:txBody>
      </p:sp>
      <p:sp>
        <p:nvSpPr>
          <p:cNvPr id="8" name="Slide Number Placeholder 4"/>
          <p:cNvSpPr txBox="1">
            <a:spLocks/>
          </p:cNvSpPr>
          <p:nvPr/>
        </p:nvSpPr>
        <p:spPr bwMode="auto">
          <a:xfrm>
            <a:off x="101600" y="6477000"/>
            <a:ext cx="101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1219170"/>
            <a:fld id="{683ECE4C-27EB-415C-9236-51C441FB1799}" type="slidenum">
              <a:rPr lang="en-US" sz="1867" smtClean="0">
                <a:solidFill>
                  <a:srgbClr val="000000"/>
                </a:solidFill>
              </a:rPr>
              <a:pPr defTabSz="1219170"/>
              <a:t>‹#›</a:t>
            </a:fld>
            <a:endParaRPr lang="en-US" sz="1867">
              <a:solidFill>
                <a:srgbClr val="000000"/>
              </a:solidFill>
            </a:endParaRPr>
          </a:p>
        </p:txBody>
      </p:sp>
    </p:spTree>
    <p:extLst>
      <p:ext uri="{BB962C8B-B14F-4D97-AF65-F5344CB8AC3E}">
        <p14:creationId xmlns:p14="http://schemas.microsoft.com/office/powerpoint/2010/main" val="3987165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Back Cover Slide">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30" name="Rectangle 3"/>
          <p:cNvSpPr>
            <a:spLocks noChangeArrowheads="1"/>
          </p:cNvSpPr>
          <p:nvPr/>
        </p:nvSpPr>
        <p:spPr bwMode="auto">
          <a:xfrm>
            <a:off x="207264" y="164592"/>
            <a:ext cx="7485888" cy="5856696"/>
          </a:xfrm>
          <a:prstGeom prst="rect">
            <a:avLst/>
          </a:prstGeom>
          <a:gradFill flip="none" rotWithShape="1">
            <a:gsLst>
              <a:gs pos="0">
                <a:srgbClr val="36363E">
                  <a:shade val="30000"/>
                  <a:satMod val="115000"/>
                </a:srgbClr>
              </a:gs>
              <a:gs pos="50000">
                <a:srgbClr val="36363E">
                  <a:shade val="67500"/>
                  <a:satMod val="115000"/>
                </a:srgbClr>
              </a:gs>
              <a:gs pos="100000">
                <a:srgbClr val="36363E">
                  <a:shade val="100000"/>
                  <a:satMod val="115000"/>
                </a:srgb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Trebushet MS"/>
            </a:endParaRPr>
          </a:p>
        </p:txBody>
      </p:sp>
      <p:sp>
        <p:nvSpPr>
          <p:cNvPr id="5" name="Picture Placeholder 4"/>
          <p:cNvSpPr>
            <a:spLocks noGrp="1"/>
          </p:cNvSpPr>
          <p:nvPr>
            <p:ph type="pic" sz="quarter" idx="10"/>
          </p:nvPr>
        </p:nvSpPr>
        <p:spPr>
          <a:xfrm>
            <a:off x="7886700" y="200025"/>
            <a:ext cx="4292600" cy="5972176"/>
          </a:xfrm>
          <a:prstGeom prst="rect">
            <a:avLst/>
          </a:prstGeom>
        </p:spPr>
        <p:txBody>
          <a:bodyPr/>
          <a:lstStyle>
            <a:lvl1pPr>
              <a:buNone/>
              <a:defRPr/>
            </a:lvl1pPr>
          </a:lstStyle>
          <a:p>
            <a:r>
              <a:rPr lang="en-US"/>
              <a:t>Click icon to add picture</a:t>
            </a:r>
          </a:p>
        </p:txBody>
      </p:sp>
      <p:sp>
        <p:nvSpPr>
          <p:cNvPr id="12" name="Rectangle 5"/>
          <p:cNvSpPr>
            <a:spLocks noChangeArrowheads="1"/>
          </p:cNvSpPr>
          <p:nvPr/>
        </p:nvSpPr>
        <p:spPr bwMode="auto">
          <a:xfrm>
            <a:off x="207267" y="6248400"/>
            <a:ext cx="3742943" cy="609600"/>
          </a:xfrm>
          <a:prstGeom prst="rect">
            <a:avLst/>
          </a:prstGeom>
          <a:solidFill>
            <a:srgbClr val="679F6F"/>
          </a:solidFill>
          <a:ln w="9525">
            <a:solidFill>
              <a:srgbClr val="679F6F"/>
            </a:solid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Trebushet MS"/>
            </a:endParaRPr>
          </a:p>
        </p:txBody>
      </p:sp>
      <p:sp>
        <p:nvSpPr>
          <p:cNvPr id="22" name="Text Placeholder 39"/>
          <p:cNvSpPr>
            <a:spLocks noGrp="1"/>
          </p:cNvSpPr>
          <p:nvPr>
            <p:ph type="body" sz="quarter" idx="14"/>
          </p:nvPr>
        </p:nvSpPr>
        <p:spPr>
          <a:xfrm>
            <a:off x="619252" y="2152651"/>
            <a:ext cx="6705600" cy="457200"/>
          </a:xfrm>
          <a:prstGeom prst="rect">
            <a:avLst/>
          </a:prstGeom>
        </p:spPr>
        <p:txBody>
          <a:bodyPr/>
          <a:lstStyle>
            <a:lvl1pPr marL="0" indent="0" algn="ctr">
              <a:buNone/>
              <a:defRPr sz="3733" b="1">
                <a:solidFill>
                  <a:schemeClr val="bg1"/>
                </a:solidFill>
                <a:latin typeface="Courier New" pitchFamily="49" charset="0"/>
                <a:cs typeface="Courier New" pitchFamily="49" charset="0"/>
              </a:defRPr>
            </a:lvl1pPr>
          </a:lstStyle>
          <a:p>
            <a:pPr lvl="0"/>
            <a:r>
              <a:rPr lang="en-US"/>
              <a:t>Click to edit Master text styles</a:t>
            </a:r>
          </a:p>
        </p:txBody>
      </p:sp>
      <p:sp>
        <p:nvSpPr>
          <p:cNvPr id="27" name="Rectangle 12"/>
          <p:cNvSpPr>
            <a:spLocks noChangeArrowheads="1"/>
          </p:cNvSpPr>
          <p:nvPr/>
        </p:nvSpPr>
        <p:spPr bwMode="auto">
          <a:xfrm>
            <a:off x="7924806" y="6248400"/>
            <a:ext cx="4267201" cy="609600"/>
          </a:xfrm>
          <a:prstGeom prst="rect">
            <a:avLst/>
          </a:prstGeom>
          <a:solidFill>
            <a:srgbClr val="36363E"/>
          </a:solid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Trebushet MS"/>
            </a:endParaRPr>
          </a:p>
        </p:txBody>
      </p:sp>
      <p:sp>
        <p:nvSpPr>
          <p:cNvPr id="11" name="Rectangle 5"/>
          <p:cNvSpPr>
            <a:spLocks noChangeArrowheads="1"/>
          </p:cNvSpPr>
          <p:nvPr/>
        </p:nvSpPr>
        <p:spPr bwMode="auto">
          <a:xfrm>
            <a:off x="4119575" y="6248400"/>
            <a:ext cx="3573579" cy="609600"/>
          </a:xfrm>
          <a:prstGeom prst="rect">
            <a:avLst/>
          </a:prstGeom>
          <a:solidFill>
            <a:srgbClr val="D3E2AC"/>
          </a:solidFill>
          <a:ln w="9525">
            <a:solidFill>
              <a:srgbClr val="DEE9C1"/>
            </a:solid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Trebushet MS"/>
            </a:endParaRPr>
          </a:p>
        </p:txBody>
      </p:sp>
    </p:spTree>
    <p:extLst>
      <p:ext uri="{BB962C8B-B14F-4D97-AF65-F5344CB8AC3E}">
        <p14:creationId xmlns:p14="http://schemas.microsoft.com/office/powerpoint/2010/main" val="2864822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Information Layout Slide with Bar Graph">
    <p:spTree>
      <p:nvGrpSpPr>
        <p:cNvPr id="1" name=""/>
        <p:cNvGrpSpPr/>
        <p:nvPr/>
      </p:nvGrpSpPr>
      <p:grpSpPr>
        <a:xfrm>
          <a:off x="0" y="0"/>
          <a:ext cx="0" cy="0"/>
          <a:chOff x="0" y="0"/>
          <a:chExt cx="0" cy="0"/>
        </a:xfrm>
      </p:grpSpPr>
      <p:sp>
        <p:nvSpPr>
          <p:cNvPr id="30" name="Rectangle 14"/>
          <p:cNvSpPr>
            <a:spLocks noChangeArrowheads="1"/>
          </p:cNvSpPr>
          <p:nvPr/>
        </p:nvSpPr>
        <p:spPr bwMode="auto">
          <a:xfrm>
            <a:off x="1" y="112776"/>
            <a:ext cx="12186287" cy="829056"/>
          </a:xfrm>
          <a:prstGeom prst="rect">
            <a:avLst/>
          </a:prstGeom>
          <a:solidFill>
            <a:srgbClr val="B5D55B"/>
          </a:solid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Tree>
    <p:extLst>
      <p:ext uri="{BB962C8B-B14F-4D97-AF65-F5344CB8AC3E}">
        <p14:creationId xmlns:p14="http://schemas.microsoft.com/office/powerpoint/2010/main" val="1468057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able of 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946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p:cNvSpPr>
            <a:spLocks noGrp="1"/>
          </p:cNvSpPr>
          <p:nvPr>
            <p:ph type="dt" sz="half" idx="10"/>
          </p:nvPr>
        </p:nvSpPr>
        <p:spPr>
          <a:xfrm>
            <a:off x="609601" y="6381753"/>
            <a:ext cx="2029884" cy="360363"/>
          </a:xfrm>
          <a:prstGeom prst="rect">
            <a:avLst/>
          </a:prstGeom>
        </p:spPr>
        <p:txBody>
          <a:bodyPr/>
          <a:lstStyle>
            <a:lvl1pPr algn="ctr">
              <a:defRPr/>
            </a:lvl1pPr>
          </a:lstStyle>
          <a:p>
            <a:pPr defTabSz="1219170">
              <a:defRPr/>
            </a:pPr>
            <a:endParaRPr lang="en-CA" sz="1600">
              <a:solidFill>
                <a:srgbClr val="000000"/>
              </a:solidFill>
              <a:latin typeface="Arial"/>
            </a:endParaRPr>
          </a:p>
        </p:txBody>
      </p:sp>
      <p:sp>
        <p:nvSpPr>
          <p:cNvPr id="4" name="Footer Placeholder 3"/>
          <p:cNvSpPr>
            <a:spLocks noGrp="1"/>
          </p:cNvSpPr>
          <p:nvPr>
            <p:ph type="ftr" sz="quarter" idx="11"/>
          </p:nvPr>
        </p:nvSpPr>
        <p:spPr>
          <a:xfrm>
            <a:off x="3024718" y="6381753"/>
            <a:ext cx="5376333" cy="360363"/>
          </a:xfrm>
          <a:prstGeom prst="rect">
            <a:avLst/>
          </a:prstGeom>
        </p:spPr>
        <p:txBody>
          <a:bodyPr/>
          <a:lstStyle>
            <a:lvl1pPr algn="ctr">
              <a:defRPr/>
            </a:lvl1pPr>
          </a:lstStyle>
          <a:p>
            <a:pPr defTabSz="1219170">
              <a:defRPr/>
            </a:pPr>
            <a:endParaRPr lang="en-CA" sz="1600">
              <a:solidFill>
                <a:srgbClr val="000000"/>
              </a:solidFill>
              <a:latin typeface="Arial"/>
            </a:endParaRPr>
          </a:p>
        </p:txBody>
      </p:sp>
      <p:sp>
        <p:nvSpPr>
          <p:cNvPr id="5" name="Slide Number Placeholder 4"/>
          <p:cNvSpPr>
            <a:spLocks noGrp="1"/>
          </p:cNvSpPr>
          <p:nvPr>
            <p:ph type="sldNum" sz="quarter" idx="12"/>
          </p:nvPr>
        </p:nvSpPr>
        <p:spPr>
          <a:xfrm>
            <a:off x="8737600" y="6381752"/>
            <a:ext cx="2844800" cy="339725"/>
          </a:xfrm>
        </p:spPr>
        <p:txBody>
          <a:bodyPr/>
          <a:lstStyle>
            <a:lvl1pPr>
              <a:defRPr/>
            </a:lvl1pPr>
          </a:lstStyle>
          <a:p>
            <a:pPr>
              <a:defRPr/>
            </a:pPr>
            <a:fld id="{1EA06A7B-A1A1-411B-9882-EFC9FB939105}"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712828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able of Contents Slid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endParaRPr>
          </a:p>
        </p:txBody>
      </p:sp>
      <p:sp>
        <p:nvSpPr>
          <p:cNvPr id="7" name="Rectangle 5"/>
          <p:cNvSpPr>
            <a:spLocks noChangeArrowheads="1"/>
          </p:cNvSpPr>
          <p:nvPr/>
        </p:nvSpPr>
        <p:spPr bwMode="auto">
          <a:xfrm>
            <a:off x="203202" y="5838447"/>
            <a:ext cx="3808983" cy="876300"/>
          </a:xfrm>
          <a:prstGeom prst="rect">
            <a:avLst/>
          </a:prstGeom>
          <a:solidFill>
            <a:srgbClr val="679F6F"/>
          </a:solid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19" name="Picture Placeholder 18"/>
          <p:cNvSpPr>
            <a:spLocks noGrp="1"/>
          </p:cNvSpPr>
          <p:nvPr>
            <p:ph type="pic" sz="quarter" idx="12"/>
          </p:nvPr>
        </p:nvSpPr>
        <p:spPr>
          <a:xfrm>
            <a:off x="4230624" y="5838447"/>
            <a:ext cx="7705344" cy="864108"/>
          </a:xfrm>
          <a:prstGeom prst="rect">
            <a:avLst/>
          </a:prstGeom>
        </p:spPr>
        <p:txBody>
          <a:bodyPr/>
          <a:lstStyle>
            <a:lvl1pPr>
              <a:buNone/>
              <a:defRPr/>
            </a:lvl1pPr>
          </a:lstStyle>
          <a:p>
            <a:r>
              <a:rPr lang="en-US"/>
              <a:t>Click icon to add picture</a:t>
            </a:r>
          </a:p>
        </p:txBody>
      </p:sp>
      <p:sp>
        <p:nvSpPr>
          <p:cNvPr id="2052" name="Rectangle 4"/>
          <p:cNvSpPr>
            <a:spLocks noChangeArrowheads="1"/>
          </p:cNvSpPr>
          <p:nvPr/>
        </p:nvSpPr>
        <p:spPr bwMode="auto">
          <a:xfrm>
            <a:off x="231648" y="164592"/>
            <a:ext cx="11740896" cy="5496656"/>
          </a:xfrm>
          <a:prstGeom prst="rect">
            <a:avLst/>
          </a:prstGeom>
          <a:solidFill>
            <a:srgbClr val="96BE9E"/>
          </a:solid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000000"/>
              </a:solidFill>
            </a:endParaRPr>
          </a:p>
        </p:txBody>
      </p:sp>
      <p:sp>
        <p:nvSpPr>
          <p:cNvPr id="20" name="Text Placeholder 289"/>
          <p:cNvSpPr>
            <a:spLocks noGrp="1"/>
          </p:cNvSpPr>
          <p:nvPr>
            <p:ph type="body" sz="quarter" idx="13"/>
          </p:nvPr>
        </p:nvSpPr>
        <p:spPr>
          <a:xfrm>
            <a:off x="609600" y="228600"/>
            <a:ext cx="8534400" cy="381000"/>
          </a:xfrm>
          <a:prstGeom prst="rect">
            <a:avLst/>
          </a:prstGeom>
        </p:spPr>
        <p:txBody>
          <a:bodyPr/>
          <a:lstStyle>
            <a:lvl1pPr marL="0" indent="0" algn="l">
              <a:buNone/>
              <a:tabLst>
                <a:tab pos="1138738" algn="l"/>
              </a:tabLst>
              <a:defRPr sz="3333" b="1">
                <a:solidFill>
                  <a:schemeClr val="bg1"/>
                </a:solidFill>
                <a:latin typeface="Courier New" pitchFamily="49" charset="0"/>
                <a:cs typeface="Courier New" pitchFamily="49" charset="0"/>
              </a:defRPr>
            </a:lvl1pPr>
          </a:lstStyle>
          <a:p>
            <a:pPr lvl="0"/>
            <a:r>
              <a:rPr lang="en-US"/>
              <a:t>Click to edit Master text styles</a:t>
            </a:r>
          </a:p>
        </p:txBody>
      </p:sp>
      <p:sp>
        <p:nvSpPr>
          <p:cNvPr id="21" name="Table Placeholder 9"/>
          <p:cNvSpPr>
            <a:spLocks noGrp="1"/>
          </p:cNvSpPr>
          <p:nvPr>
            <p:ph type="tbl" sz="quarter" idx="14"/>
          </p:nvPr>
        </p:nvSpPr>
        <p:spPr>
          <a:xfrm>
            <a:off x="609600" y="685800"/>
            <a:ext cx="10972800" cy="3886200"/>
          </a:xfrm>
          <a:prstGeom prst="rect">
            <a:avLst/>
          </a:prstGeom>
        </p:spPr>
        <p:txBody>
          <a:bodyPr/>
          <a:lstStyle>
            <a:lvl1pPr>
              <a:buNone/>
              <a:defRPr/>
            </a:lvl1pPr>
          </a:lstStyle>
          <a:p>
            <a:r>
              <a:rPr lang="en-US"/>
              <a:t>Click icon to add table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959" y="5838447"/>
            <a:ext cx="2632141" cy="823924"/>
          </a:xfrm>
          <a:prstGeom prst="rect">
            <a:avLst/>
          </a:prstGeom>
        </p:spPr>
      </p:pic>
    </p:spTree>
    <p:extLst>
      <p:ext uri="{BB962C8B-B14F-4D97-AF65-F5344CB8AC3E}">
        <p14:creationId xmlns:p14="http://schemas.microsoft.com/office/powerpoint/2010/main" val="396308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left Photo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5651554"/>
            <a:ext cx="12192000" cy="1251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7467"/>
          </a:p>
        </p:txBody>
      </p:sp>
      <p:sp>
        <p:nvSpPr>
          <p:cNvPr id="4" name="Picture Placeholder 3"/>
          <p:cNvSpPr>
            <a:spLocks noGrp="1"/>
          </p:cNvSpPr>
          <p:nvPr>
            <p:ph type="pic" sz="quarter" idx="11"/>
          </p:nvPr>
        </p:nvSpPr>
        <p:spPr>
          <a:xfrm>
            <a:off x="0" y="1"/>
            <a:ext cx="6714979" cy="5651554"/>
          </a:xfrm>
        </p:spPr>
        <p:txBody>
          <a:bodyPr/>
          <a:lstStyle/>
          <a:p>
            <a:r>
              <a:rPr lang="en-US"/>
              <a:t>Click icon to add picture</a:t>
            </a:r>
            <a:endParaRPr lang="en-CA"/>
          </a:p>
        </p:txBody>
      </p:sp>
      <p:sp>
        <p:nvSpPr>
          <p:cNvPr id="2" name="Title 1"/>
          <p:cNvSpPr>
            <a:spLocks noGrp="1"/>
          </p:cNvSpPr>
          <p:nvPr>
            <p:ph type="title" hasCustomPrompt="1"/>
          </p:nvPr>
        </p:nvSpPr>
        <p:spPr>
          <a:xfrm>
            <a:off x="7078004" y="1217197"/>
            <a:ext cx="5378548" cy="1763530"/>
          </a:xfrm>
        </p:spPr>
        <p:txBody>
          <a:bodyPr anchor="t"/>
          <a:lstStyle>
            <a:lvl1pPr>
              <a:defRPr sz="6471" b="0" baseline="0">
                <a:solidFill>
                  <a:schemeClr val="bg1"/>
                </a:solidFill>
              </a:defRPr>
            </a:lvl1pPr>
          </a:lstStyle>
          <a:p>
            <a:r>
              <a:rPr lang="en-US"/>
              <a:t>Photo Layout Left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83822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Green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634" y="842434"/>
            <a:ext cx="10356851" cy="1357620"/>
          </a:xfrm>
        </p:spPr>
        <p:txBody>
          <a:bodyPr anchor="t"/>
          <a:lstStyle>
            <a:lvl1pPr>
              <a:defRPr sz="4000">
                <a:solidFill>
                  <a:schemeClr val="accent3"/>
                </a:solidFill>
              </a:defRPr>
            </a:lvl1pPr>
          </a:lstStyle>
          <a:p>
            <a:r>
              <a:rPr lang="en-US"/>
              <a:t>Click to edit Master title style</a:t>
            </a:r>
          </a:p>
        </p:txBody>
      </p:sp>
      <p:sp>
        <p:nvSpPr>
          <p:cNvPr id="8" name="Content Placeholder 7"/>
          <p:cNvSpPr>
            <a:spLocks noGrp="1"/>
          </p:cNvSpPr>
          <p:nvPr>
            <p:ph sz="quarter" idx="13"/>
          </p:nvPr>
        </p:nvSpPr>
        <p:spPr>
          <a:xfrm>
            <a:off x="918634" y="287867"/>
            <a:ext cx="10356851" cy="450354"/>
          </a:xfrm>
        </p:spPr>
        <p:txBody>
          <a:bodyPr/>
          <a:lstStyle>
            <a:lvl1pPr marL="0" indent="0">
              <a:buNone/>
              <a:defRPr sz="2134" b="1">
                <a:solidFill>
                  <a:schemeClr val="accent3"/>
                </a:solidFill>
              </a:defRPr>
            </a:lvl1pPr>
          </a:lstStyle>
          <a:p>
            <a:pPr lvl="0"/>
            <a:r>
              <a:rPr lang="en-US"/>
              <a:t>Edit Master text styles</a:t>
            </a:r>
          </a:p>
        </p:txBody>
      </p:sp>
      <p:sp>
        <p:nvSpPr>
          <p:cNvPr id="11" name="Slide Number Placeholder 10"/>
          <p:cNvSpPr>
            <a:spLocks noGrp="1"/>
          </p:cNvSpPr>
          <p:nvPr>
            <p:ph type="sldNum" sz="quarter" idx="16"/>
          </p:nvPr>
        </p:nvSpPr>
        <p:spPr>
          <a:xfrm rot="10800000" flipH="1" flipV="1">
            <a:off x="10970108" y="6486403"/>
            <a:ext cx="305378" cy="304800"/>
          </a:xfrm>
        </p:spPr>
        <p:txBody>
          <a:bodyPr/>
          <a:lstStyle/>
          <a:p>
            <a:fld id="{F221C231-2CB1-F343-A43B-DE31385C503C}" type="slidenum">
              <a:rPr lang="en-US" smtClean="0"/>
              <a:pPr/>
              <a:t>‹#›</a:t>
            </a:fld>
            <a:endParaRPr lang="en-US"/>
          </a:p>
        </p:txBody>
      </p:sp>
      <p:sp>
        <p:nvSpPr>
          <p:cNvPr id="6" name="Picture Placeholder 5"/>
          <p:cNvSpPr>
            <a:spLocks noGrp="1"/>
          </p:cNvSpPr>
          <p:nvPr>
            <p:ph type="pic" sz="quarter" idx="17"/>
          </p:nvPr>
        </p:nvSpPr>
        <p:spPr>
          <a:xfrm>
            <a:off x="6937402" y="4309632"/>
            <a:ext cx="4338083" cy="1219200"/>
          </a:xfrm>
        </p:spPr>
        <p:txBody>
          <a:bodyPr/>
          <a:lstStyle/>
          <a:p>
            <a:r>
              <a:rPr lang="en-US"/>
              <a:t>Click icon to add picture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5216" y="5931677"/>
            <a:ext cx="1573860" cy="711676"/>
          </a:xfrm>
          <a:prstGeom prst="rect">
            <a:avLst/>
          </a:prstGeom>
        </p:spPr>
      </p:pic>
    </p:spTree>
    <p:extLst>
      <p:ext uri="{BB962C8B-B14F-4D97-AF65-F5344CB8AC3E}">
        <p14:creationId xmlns:p14="http://schemas.microsoft.com/office/powerpoint/2010/main" val="4116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slideLayout" Target="../slideLayouts/slideLayout7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8634" y="385233"/>
            <a:ext cx="10356851" cy="121615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8634" y="1902883"/>
            <a:ext cx="10356851" cy="4267200"/>
          </a:xfrm>
          <a:prstGeom prst="rect">
            <a:avLst/>
          </a:prstGeom>
          <a:noFill/>
        </p:spPr>
        <p:txBody>
          <a:bodyPr vert="horz" lIns="0" tIns="0" rIns="0" bIns="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rot="10800000" flipH="1" flipV="1">
            <a:off x="10965826" y="6486403"/>
            <a:ext cx="304800" cy="304800"/>
          </a:xfrm>
          <a:prstGeom prst="rect">
            <a:avLst/>
          </a:prstGeom>
        </p:spPr>
        <p:txBody>
          <a:bodyPr vert="horz" lIns="0" tIns="0" rIns="0" bIns="0" rtlCol="0" anchor="t"/>
          <a:lstStyle>
            <a:lvl1pPr algn="r">
              <a:defRPr sz="934" b="0">
                <a:solidFill>
                  <a:schemeClr val="tx1">
                    <a:tint val="75000"/>
                  </a:schemeClr>
                </a:solidFill>
              </a:defRPr>
            </a:lvl1pPr>
          </a:lstStyle>
          <a:p>
            <a:fld id="{F221C231-2CB1-F343-A43B-DE31385C503C}" type="slidenum">
              <a:rPr lang="en-US" smtClean="0"/>
              <a:pPr/>
              <a:t>‹#›</a:t>
            </a:fld>
            <a:endParaRPr lang="en-US"/>
          </a:p>
        </p:txBody>
      </p:sp>
    </p:spTree>
    <p:extLst>
      <p:ext uri="{BB962C8B-B14F-4D97-AF65-F5344CB8AC3E}">
        <p14:creationId xmlns:p14="http://schemas.microsoft.com/office/powerpoint/2010/main" val="42110195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69"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09608" rtl="0" eaLnBrk="1" latinLnBrk="0" hangingPunct="1">
        <a:spcBef>
          <a:spcPct val="0"/>
        </a:spcBef>
        <a:buNone/>
        <a:defRPr sz="4000" b="1" kern="1200">
          <a:solidFill>
            <a:schemeClr val="tx1"/>
          </a:solidFill>
          <a:latin typeface="+mj-lt"/>
          <a:ea typeface="+mj-ea"/>
          <a:cs typeface="+mj-cs"/>
        </a:defRPr>
      </a:lvl1pPr>
    </p:titleStyle>
    <p:bodyStyle>
      <a:lvl1pPr marL="232836" indent="-232836" algn="l" defTabSz="609608" rtl="0" eaLnBrk="1" latinLnBrk="0" hangingPunct="1">
        <a:lnSpc>
          <a:spcPct val="100000"/>
        </a:lnSpc>
        <a:spcBef>
          <a:spcPct val="20000"/>
        </a:spcBef>
        <a:buSzPct val="80000"/>
        <a:buFont typeface="Arial"/>
        <a:buChar char="•"/>
        <a:defRPr sz="2667" b="0" kern="1200">
          <a:solidFill>
            <a:schemeClr val="tx1"/>
          </a:solidFill>
          <a:latin typeface="+mn-lt"/>
          <a:ea typeface="+mn-ea"/>
          <a:cs typeface="+mn-cs"/>
        </a:defRPr>
      </a:lvl1pPr>
      <a:lvl2pPr marL="609608" indent="-300571" algn="l" defTabSz="609608" rtl="0" eaLnBrk="1" latinLnBrk="0" hangingPunct="1">
        <a:lnSpc>
          <a:spcPct val="100000"/>
        </a:lnSpc>
        <a:spcBef>
          <a:spcPct val="20000"/>
        </a:spcBef>
        <a:buFont typeface="Lucida Grande"/>
        <a:buChar char="–"/>
        <a:defRPr sz="2667" b="0" kern="1200">
          <a:solidFill>
            <a:schemeClr val="tx1"/>
          </a:solidFill>
          <a:latin typeface="+mn-lt"/>
          <a:ea typeface="+mn-ea"/>
          <a:cs typeface="+mn-cs"/>
        </a:defRPr>
      </a:lvl2pPr>
      <a:lvl3pPr marL="918645" indent="-309037" algn="l" defTabSz="609608"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3pPr>
      <a:lvl4pPr marL="1217099" indent="-298455" algn="l" defTabSz="609608"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4pPr>
      <a:lvl5pPr marL="1528253" indent="-311155" algn="l" defTabSz="609608"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8633" y="385233"/>
            <a:ext cx="10356851" cy="1216149"/>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8633" y="1902883"/>
            <a:ext cx="10356851" cy="4267200"/>
          </a:xfrm>
          <a:prstGeom prst="rect">
            <a:avLst/>
          </a:prstGeom>
          <a:noFill/>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rot="10800000" flipH="1" flipV="1">
            <a:off x="10965825" y="6486403"/>
            <a:ext cx="304800" cy="304800"/>
          </a:xfrm>
          <a:prstGeom prst="rect">
            <a:avLst/>
          </a:prstGeom>
        </p:spPr>
        <p:txBody>
          <a:bodyPr vert="horz" lIns="0" tIns="0" rIns="0" bIns="0" rtlCol="0" anchor="t"/>
          <a:lstStyle>
            <a:lvl1pPr algn="r">
              <a:defRPr sz="933" b="0">
                <a:solidFill>
                  <a:schemeClr val="tx1">
                    <a:tint val="75000"/>
                  </a:schemeClr>
                </a:solidFill>
              </a:defRPr>
            </a:lvl1pPr>
          </a:lstStyle>
          <a:p>
            <a:fld id="{F221C231-2CB1-F343-A43B-DE31385C503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0936934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09585" rtl="0" eaLnBrk="1" latinLnBrk="0" hangingPunct="1">
        <a:spcBef>
          <a:spcPct val="0"/>
        </a:spcBef>
        <a:buNone/>
        <a:defRPr sz="4000" b="1" kern="1200">
          <a:solidFill>
            <a:schemeClr val="tx1"/>
          </a:solidFill>
          <a:latin typeface="+mj-lt"/>
          <a:ea typeface="+mj-ea"/>
          <a:cs typeface="+mj-cs"/>
        </a:defRPr>
      </a:lvl1pPr>
    </p:titleStyle>
    <p:bodyStyle>
      <a:lvl1pPr marL="232828" indent="-232828" algn="l" defTabSz="609585" rtl="0" eaLnBrk="1" latinLnBrk="0" hangingPunct="1">
        <a:lnSpc>
          <a:spcPct val="100000"/>
        </a:lnSpc>
        <a:spcBef>
          <a:spcPct val="20000"/>
        </a:spcBef>
        <a:buSzPct val="80000"/>
        <a:buFont typeface="Arial"/>
        <a:buChar char="•"/>
        <a:defRPr sz="2667" b="0" kern="1200">
          <a:solidFill>
            <a:schemeClr val="tx1"/>
          </a:solidFill>
          <a:latin typeface="+mn-lt"/>
          <a:ea typeface="+mn-ea"/>
          <a:cs typeface="+mn-cs"/>
        </a:defRPr>
      </a:lvl1pPr>
      <a:lvl2pPr marL="609585" indent="-300559" algn="l" defTabSz="609585" rtl="0" eaLnBrk="1" latinLnBrk="0" hangingPunct="1">
        <a:lnSpc>
          <a:spcPct val="100000"/>
        </a:lnSpc>
        <a:spcBef>
          <a:spcPct val="20000"/>
        </a:spcBef>
        <a:buFont typeface="Lucida Grande"/>
        <a:buChar char="–"/>
        <a:defRPr sz="2667" b="0" kern="1200">
          <a:solidFill>
            <a:schemeClr val="tx1"/>
          </a:solidFill>
          <a:latin typeface="+mn-lt"/>
          <a:ea typeface="+mn-ea"/>
          <a:cs typeface="+mn-cs"/>
        </a:defRPr>
      </a:lvl2pPr>
      <a:lvl3pPr marL="918610" indent="-309026" algn="l" defTabSz="609585"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3pPr>
      <a:lvl4pPr marL="1217054" indent="-298443" algn="l" defTabSz="609585"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4pPr>
      <a:lvl5pPr marL="1528195" indent="-311143" algn="l" defTabSz="609585" rtl="0" eaLnBrk="1" latinLnBrk="0" hangingPunct="1">
        <a:lnSpc>
          <a:spcPct val="100000"/>
        </a:lnSpc>
        <a:spcBef>
          <a:spcPct val="20000"/>
        </a:spcBef>
        <a:buFont typeface="Lucida Grande"/>
        <a:buChar char="–"/>
        <a:defRPr sz="2667" b="0" i="1"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744063" y="5413436"/>
            <a:ext cx="7190678" cy="847147"/>
          </a:xfrm>
        </p:spPr>
        <p:txBody>
          <a:bodyPr/>
          <a:lstStyle/>
          <a:p>
            <a:r>
              <a:rPr lang="en-CA" dirty="0"/>
              <a:t>October 2021</a:t>
            </a:r>
          </a:p>
          <a:p>
            <a:r>
              <a:rPr lang="en-CA" dirty="0"/>
              <a:t>Dr. Brian Clarke</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p:txBody>
          <a:bodyPr/>
          <a:lstStyle/>
          <a:p>
            <a:pPr lvl="0"/>
            <a:r>
              <a:rPr lang="en-US" sz="4800" dirty="0">
                <a:solidFill>
                  <a:srgbClr val="4D4D4D"/>
                </a:solidFill>
                <a:latin typeface="Alright Sans"/>
              </a:rPr>
              <a:t>CCTN Meeting</a:t>
            </a:r>
            <a:br>
              <a:rPr lang="en-US" dirty="0">
                <a:solidFill>
                  <a:srgbClr val="4D4D4D"/>
                </a:solidFill>
                <a:latin typeface="Alright Sans"/>
              </a:rPr>
            </a:br>
            <a:endParaRPr lang="en-US" sz="3200" b="0" dirty="0">
              <a:solidFill>
                <a:srgbClr val="8C8C8C"/>
              </a:solidFill>
              <a:latin typeface="Alright Sans"/>
            </a:endParaRPr>
          </a:p>
        </p:txBody>
      </p:sp>
    </p:spTree>
    <p:extLst>
      <p:ext uri="{BB962C8B-B14F-4D97-AF65-F5344CB8AC3E}">
        <p14:creationId xmlns:p14="http://schemas.microsoft.com/office/powerpoint/2010/main" val="137276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672418"/>
            <a:ext cx="10640317" cy="954107"/>
          </a:xfrm>
          <a:prstGeom prst="rect">
            <a:avLst/>
          </a:prstGeom>
        </p:spPr>
        <p:txBody>
          <a:bodyPr wrap="square">
            <a:spAutoFit/>
          </a:bodyPr>
          <a:lstStyle/>
          <a:p>
            <a:r>
              <a:rPr lang="en-US" sz="1400" i="1" dirty="0">
                <a:solidFill>
                  <a:srgbClr val="000000"/>
                </a:solidFill>
                <a:latin typeface="Arial" panose="020B0604020202020204" pitchFamily="34" charset="0"/>
                <a:cs typeface="Arial" panose="020B0604020202020204" pitchFamily="34" charset="0"/>
              </a:rPr>
              <a:t>Results are based on review of NOW patients whose organ request was changed to off list due to transplant with an associated state change date in each year, and program of registration. While these results are believed to be generally accurate approximations of activity, they may not precisely align with self-reported program performance. </a:t>
            </a:r>
          </a:p>
          <a:p>
            <a:endParaRPr lang="en-US" sz="1400" dirty="0"/>
          </a:p>
        </p:txBody>
      </p:sp>
      <p:graphicFrame>
        <p:nvGraphicFramePr>
          <p:cNvPr id="15" name="Chart 14"/>
          <p:cNvGraphicFramePr>
            <a:graphicFrameLocks/>
          </p:cNvGraphicFramePr>
          <p:nvPr>
            <p:extLst>
              <p:ext uri="{D42A27DB-BD31-4B8C-83A1-F6EECF244321}">
                <p14:modId xmlns:p14="http://schemas.microsoft.com/office/powerpoint/2010/main" val="3329732440"/>
              </p:ext>
            </p:extLst>
          </p:nvPr>
        </p:nvGraphicFramePr>
        <p:xfrm>
          <a:off x="366366" y="1397207"/>
          <a:ext cx="3635626" cy="3764832"/>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3"/>
          <p:cNvSpPr txBox="1">
            <a:spLocks/>
          </p:cNvSpPr>
          <p:nvPr/>
        </p:nvSpPr>
        <p:spPr>
          <a:xfrm>
            <a:off x="127000" y="90597"/>
            <a:ext cx="11709400" cy="569804"/>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pPr defTabSz="609585"/>
            <a:r>
              <a:rPr lang="en-US" sz="3500" i="1" dirty="0">
                <a:solidFill>
                  <a:srgbClr val="000000"/>
                </a:solidFill>
                <a:latin typeface="Arial" panose="020B0604020202020204" pitchFamily="34" charset="0"/>
                <a:cs typeface="Arial" panose="020B0604020202020204" pitchFamily="34" charset="0"/>
              </a:rPr>
              <a:t>Heart Transplants by Status, Program, and Year </a:t>
            </a:r>
          </a:p>
        </p:txBody>
      </p:sp>
      <p:sp>
        <p:nvSpPr>
          <p:cNvPr id="22" name="TextBox 21"/>
          <p:cNvSpPr txBox="1"/>
          <p:nvPr/>
        </p:nvSpPr>
        <p:spPr>
          <a:xfrm>
            <a:off x="3632039" y="5939869"/>
            <a:ext cx="8204361" cy="523220"/>
          </a:xfrm>
          <a:prstGeom prst="rect">
            <a:avLst/>
          </a:prstGeom>
          <a:noFill/>
        </p:spPr>
        <p:txBody>
          <a:bodyPr wrap="square" rtlCol="0">
            <a:spAutoFit/>
          </a:bodyPr>
          <a:lstStyle/>
          <a:p>
            <a:pPr defTabSz="609585"/>
            <a:r>
              <a:rPr lang="en-US" sz="1400" dirty="0">
                <a:solidFill>
                  <a:srgbClr val="4D4D4D"/>
                </a:solidFill>
                <a:latin typeface="Arial" panose="020B0604020202020204" pitchFamily="34" charset="0"/>
                <a:cs typeface="Arial" panose="020B0604020202020204" pitchFamily="34" charset="0"/>
              </a:rPr>
              <a:t>*2019 </a:t>
            </a:r>
            <a:r>
              <a:rPr lang="en-US" sz="1400" dirty="0" err="1">
                <a:solidFill>
                  <a:srgbClr val="4D4D4D"/>
                </a:solidFill>
                <a:latin typeface="Arial" panose="020B0604020202020204" pitchFamily="34" charset="0"/>
                <a:cs typeface="Arial" panose="020B0604020202020204" pitchFamily="34" charset="0"/>
              </a:rPr>
              <a:t>SPH</a:t>
            </a:r>
            <a:r>
              <a:rPr lang="en-US" sz="1400" dirty="0">
                <a:solidFill>
                  <a:srgbClr val="4D4D4D"/>
                </a:solidFill>
                <a:latin typeface="Arial" panose="020B0604020202020204" pitchFamily="34" charset="0"/>
                <a:cs typeface="Arial" panose="020B0604020202020204" pitchFamily="34" charset="0"/>
              </a:rPr>
              <a:t> results Includes1 patient registered at BC Children’s Hospital (Status 3).</a:t>
            </a:r>
          </a:p>
          <a:p>
            <a:pPr defTabSz="609585"/>
            <a:r>
              <a:rPr lang="en-US" sz="1400" dirty="0">
                <a:solidFill>
                  <a:srgbClr val="4D4D4D"/>
                </a:solidFill>
                <a:latin typeface="Arial" panose="020B0604020202020204" pitchFamily="34" charset="0"/>
                <a:cs typeface="Arial" panose="020B0604020202020204" pitchFamily="34" charset="0"/>
              </a:rPr>
              <a:t>Data available in CTR for 186 out of 188 total transplants reported nationally in 2020. </a:t>
            </a:r>
          </a:p>
        </p:txBody>
      </p:sp>
      <p:graphicFrame>
        <p:nvGraphicFramePr>
          <p:cNvPr id="17" name="Chart 16">
            <a:extLst>
              <a:ext uri="{FF2B5EF4-FFF2-40B4-BE49-F238E27FC236}">
                <a16:creationId xmlns:a16="http://schemas.microsoft.com/office/drawing/2014/main" id="{30E88B19-0FD2-4DD5-8142-21D7EF2EDF9B}"/>
              </a:ext>
            </a:extLst>
          </p:cNvPr>
          <p:cNvGraphicFramePr>
            <a:graphicFrameLocks/>
          </p:cNvGraphicFramePr>
          <p:nvPr>
            <p:extLst>
              <p:ext uri="{D42A27DB-BD31-4B8C-83A1-F6EECF244321}">
                <p14:modId xmlns:p14="http://schemas.microsoft.com/office/powerpoint/2010/main" val="465567955"/>
              </p:ext>
            </p:extLst>
          </p:nvPr>
        </p:nvGraphicFramePr>
        <p:xfrm>
          <a:off x="4175924" y="1382558"/>
          <a:ext cx="4014086" cy="3764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41462075-F35C-440A-8FD8-D965B9816B74}"/>
              </a:ext>
            </a:extLst>
          </p:cNvPr>
          <p:cNvGraphicFramePr>
            <a:graphicFrameLocks/>
          </p:cNvGraphicFramePr>
          <p:nvPr>
            <p:extLst>
              <p:ext uri="{D42A27DB-BD31-4B8C-83A1-F6EECF244321}">
                <p14:modId xmlns:p14="http://schemas.microsoft.com/office/powerpoint/2010/main" val="738385651"/>
              </p:ext>
            </p:extLst>
          </p:nvPr>
        </p:nvGraphicFramePr>
        <p:xfrm>
          <a:off x="8262177" y="1392526"/>
          <a:ext cx="3541646" cy="3764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6D8FCFA2-92AF-424F-954C-FF58B40771D1}"/>
              </a:ext>
            </a:extLst>
          </p:cNvPr>
          <p:cNvGraphicFramePr>
            <a:graphicFrameLocks/>
          </p:cNvGraphicFramePr>
          <p:nvPr>
            <p:extLst>
              <p:ext uri="{D42A27DB-BD31-4B8C-83A1-F6EECF244321}">
                <p14:modId xmlns:p14="http://schemas.microsoft.com/office/powerpoint/2010/main" val="3787453684"/>
              </p:ext>
            </p:extLst>
          </p:nvPr>
        </p:nvGraphicFramePr>
        <p:xfrm>
          <a:off x="1249680" y="5333468"/>
          <a:ext cx="8900160" cy="5480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1345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681944035"/>
              </p:ext>
            </p:extLst>
          </p:nvPr>
        </p:nvGraphicFramePr>
        <p:xfrm>
          <a:off x="484312" y="1596592"/>
          <a:ext cx="11260648" cy="41193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1421756"/>
            <a:ext cx="4999602" cy="4360681"/>
          </a:xfrm>
          <a:prstGeom prst="rect">
            <a:avLst/>
          </a:prstGeom>
          <a:noFill/>
        </p:spPr>
        <p:txBody>
          <a:bodyPr wrap="square" rtlCol="0">
            <a:spAutoFit/>
          </a:bodyPr>
          <a:lstStyle/>
          <a:p>
            <a:pPr algn="ctr"/>
            <a:r>
              <a:rPr lang="en-US" sz="3467" dirty="0">
                <a:solidFill>
                  <a:srgbClr val="4D4D4D"/>
                </a:solidFill>
                <a:latin typeface="Arial" panose="020B0604020202020204" pitchFamily="34" charset="0"/>
                <a:cs typeface="Arial" panose="020B0604020202020204" pitchFamily="34" charset="0"/>
              </a:rPr>
              <a:t>All Off List Patients </a:t>
            </a:r>
          </a:p>
          <a:p>
            <a:pPr algn="ctr"/>
            <a:endParaRPr lang="en-US" sz="3467" dirty="0">
              <a:solidFill>
                <a:srgbClr val="4D4D4D"/>
              </a:solidFill>
              <a:latin typeface="Arial" panose="020B0604020202020204" pitchFamily="34" charset="0"/>
              <a:cs typeface="Arial" panose="020B0604020202020204" pitchFamily="34" charset="0"/>
            </a:endParaRPr>
          </a:p>
          <a:p>
            <a:pPr algn="ctr"/>
            <a:endParaRPr lang="en-US" sz="3467" dirty="0">
              <a:solidFill>
                <a:srgbClr val="4D4D4D"/>
              </a:solidFill>
              <a:latin typeface="Arial" panose="020B0604020202020204" pitchFamily="34" charset="0"/>
              <a:cs typeface="Arial" panose="020B0604020202020204" pitchFamily="34" charset="0"/>
            </a:endParaRPr>
          </a:p>
          <a:p>
            <a:pPr algn="ctr"/>
            <a:endParaRPr lang="en-US" sz="3467" dirty="0">
              <a:solidFill>
                <a:srgbClr val="4D4D4D"/>
              </a:solidFill>
              <a:latin typeface="Arial" panose="020B0604020202020204" pitchFamily="34" charset="0"/>
              <a:cs typeface="Arial" panose="020B0604020202020204" pitchFamily="34" charset="0"/>
            </a:endParaRPr>
          </a:p>
          <a:p>
            <a:pPr algn="ctr"/>
            <a:endParaRPr lang="en-US" sz="3467" dirty="0">
              <a:solidFill>
                <a:srgbClr val="4D4D4D"/>
              </a:solidFill>
              <a:latin typeface="Arial" panose="020B0604020202020204" pitchFamily="34" charset="0"/>
              <a:cs typeface="Arial" panose="020B0604020202020204" pitchFamily="34" charset="0"/>
            </a:endParaRPr>
          </a:p>
          <a:p>
            <a:pPr algn="ctr"/>
            <a:endParaRPr lang="en-US" sz="3467" dirty="0">
              <a:solidFill>
                <a:srgbClr val="4D4D4D"/>
              </a:solidFill>
              <a:latin typeface="Arial" panose="020B0604020202020204" pitchFamily="34" charset="0"/>
              <a:cs typeface="Arial" panose="020B0604020202020204" pitchFamily="34" charset="0"/>
            </a:endParaRPr>
          </a:p>
          <a:p>
            <a:pPr algn="ctr"/>
            <a:endParaRPr lang="en-US" sz="3467" dirty="0">
              <a:solidFill>
                <a:srgbClr val="4D4D4D"/>
              </a:solidFill>
              <a:latin typeface="Arial" panose="020B0604020202020204" pitchFamily="34" charset="0"/>
              <a:cs typeface="Arial" panose="020B0604020202020204" pitchFamily="34" charset="0"/>
            </a:endParaRPr>
          </a:p>
          <a:p>
            <a:pPr algn="ctr"/>
            <a:r>
              <a:rPr lang="en-US" sz="3467" dirty="0">
                <a:solidFill>
                  <a:srgbClr val="4D4D4D"/>
                </a:solidFill>
                <a:latin typeface="Arial" panose="020B0604020202020204" pitchFamily="34" charset="0"/>
                <a:cs typeface="Arial" panose="020B0604020202020204" pitchFamily="34" charset="0"/>
              </a:rPr>
              <a:t>(N = 1,964)</a:t>
            </a:r>
          </a:p>
        </p:txBody>
      </p:sp>
      <p:sp>
        <p:nvSpPr>
          <p:cNvPr id="5" name="TextBox 4"/>
          <p:cNvSpPr txBox="1"/>
          <p:nvPr/>
        </p:nvSpPr>
        <p:spPr>
          <a:xfrm>
            <a:off x="4109421" y="5592850"/>
            <a:ext cx="7969624" cy="1221168"/>
          </a:xfrm>
          <a:prstGeom prst="rect">
            <a:avLst/>
          </a:prstGeom>
          <a:noFill/>
        </p:spPr>
        <p:txBody>
          <a:bodyPr wrap="square" rtlCol="0">
            <a:spAutoFit/>
          </a:bodyPr>
          <a:lstStyle/>
          <a:p>
            <a:r>
              <a:rPr lang="en-US" sz="1467" dirty="0">
                <a:solidFill>
                  <a:srgbClr val="4D4D4D"/>
                </a:solidFill>
                <a:latin typeface="Arial" panose="020B0604020202020204" pitchFamily="34" charset="0"/>
                <a:cs typeface="Arial" panose="020B0604020202020204" pitchFamily="34" charset="0"/>
              </a:rPr>
              <a:t>Results are based on information entered into </a:t>
            </a:r>
            <a:r>
              <a:rPr lang="en-US" sz="1467" dirty="0" err="1">
                <a:solidFill>
                  <a:srgbClr val="4D4D4D"/>
                </a:solidFill>
                <a:latin typeface="Arial" panose="020B0604020202020204" pitchFamily="34" charset="0"/>
                <a:cs typeface="Arial" panose="020B0604020202020204" pitchFamily="34" charset="0"/>
              </a:rPr>
              <a:t>CTR</a:t>
            </a:r>
            <a:r>
              <a:rPr lang="en-US" sz="1467" dirty="0">
                <a:solidFill>
                  <a:srgbClr val="4D4D4D"/>
                </a:solidFill>
                <a:latin typeface="Arial" panose="020B0604020202020204" pitchFamily="34" charset="0"/>
                <a:cs typeface="Arial" panose="020B0604020202020204" pitchFamily="34" charset="0"/>
              </a:rPr>
              <a:t> in relation to patients on the National Organ Waitlist. While these results are believed to be generally accurate approximations of activity, results may not precisely align with self-reported program performance.</a:t>
            </a:r>
          </a:p>
          <a:p>
            <a:r>
              <a:rPr lang="en-US" sz="1467" dirty="0">
                <a:solidFill>
                  <a:srgbClr val="4D4D4D"/>
                </a:solidFill>
                <a:latin typeface="Arial" panose="020B0604020202020204" pitchFamily="34" charset="0"/>
                <a:cs typeface="Arial" panose="020B0604020202020204" pitchFamily="34" charset="0"/>
              </a:rPr>
              <a:t>Results are limited to those with list dates in the June 2012 to September 2019 range to reflect potential NOW candidate pool. Patient records entered in error are excluded. </a:t>
            </a:r>
          </a:p>
        </p:txBody>
      </p:sp>
      <p:sp>
        <p:nvSpPr>
          <p:cNvPr id="8" name="TextBox 7"/>
          <p:cNvSpPr txBox="1"/>
          <p:nvPr/>
        </p:nvSpPr>
        <p:spPr>
          <a:xfrm>
            <a:off x="5499072" y="1806574"/>
            <a:ext cx="6205248" cy="482120"/>
          </a:xfrm>
          <a:prstGeom prst="rect">
            <a:avLst/>
          </a:prstGeom>
          <a:noFill/>
        </p:spPr>
        <p:txBody>
          <a:bodyPr wrap="square" rtlCol="0">
            <a:spAutoFit/>
          </a:bodyPr>
          <a:lstStyle/>
          <a:p>
            <a:r>
              <a:rPr lang="en-US" sz="2533" dirty="0">
                <a:solidFill>
                  <a:srgbClr val="4D4D4D"/>
                </a:solidFill>
                <a:latin typeface="Arial" panose="020B0604020202020204" pitchFamily="34" charset="0"/>
                <a:cs typeface="Arial" panose="020B0604020202020204" pitchFamily="34" charset="0"/>
              </a:rPr>
              <a:t>Patients Off List for Other Reasons</a:t>
            </a:r>
          </a:p>
        </p:txBody>
      </p:sp>
      <p:pic>
        <p:nvPicPr>
          <p:cNvPr id="10" name="Picture 2">
            <a:extLst>
              <a:ext uri="{FF2B5EF4-FFF2-40B4-BE49-F238E27FC236}">
                <a16:creationId xmlns:a16="http://schemas.microsoft.com/office/drawing/2014/main" id="{1A022142-2E74-4A33-93F8-18CCEBD755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26999" y="90596"/>
            <a:ext cx="11952045"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4000" i="1" dirty="0">
                <a:solidFill>
                  <a:srgbClr val="000000"/>
                </a:solidFill>
                <a:latin typeface="Arial" panose="020B0604020202020204" pitchFamily="34" charset="0"/>
                <a:cs typeface="Arial" panose="020B0604020202020204" pitchFamily="34" charset="0"/>
              </a:rPr>
              <a:t>NOW Heart Patients Currently Off List by Reason</a:t>
            </a:r>
          </a:p>
          <a:p>
            <a:r>
              <a:rPr lang="en-US" i="1" dirty="0">
                <a:solidFill>
                  <a:srgbClr val="4D4D4D"/>
                </a:solidFill>
                <a:latin typeface="Arial" panose="020B0604020202020204" pitchFamily="34" charset="0"/>
                <a:cs typeface="Arial" panose="020B0604020202020204" pitchFamily="34" charset="0"/>
              </a:rPr>
              <a:t>Patients Listed from June 2012 to September 2021 only</a:t>
            </a:r>
          </a:p>
          <a:p>
            <a:endParaRPr lang="en-US" sz="40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193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C42EFA-99CD-4F60-8055-B85A982E3CA3}"/>
              </a:ext>
            </a:extLst>
          </p:cNvPr>
          <p:cNvSpPr>
            <a:spLocks noGrp="1"/>
          </p:cNvSpPr>
          <p:nvPr>
            <p:ph type="title"/>
          </p:nvPr>
        </p:nvSpPr>
        <p:spPr/>
        <p:txBody>
          <a:bodyPr/>
          <a:lstStyle/>
          <a:p>
            <a:r>
              <a:rPr lang="en-US" sz="4000" dirty="0"/>
              <a:t>[These slides were created to highlight results in the Sept 2020 to Aug 2021 period and to show changes in transplantation over time during COVID-19, Period: March 2020 to August 2021]</a:t>
            </a:r>
          </a:p>
        </p:txBody>
      </p:sp>
      <p:sp>
        <p:nvSpPr>
          <p:cNvPr id="5" name="Slide Number Placeholder 4">
            <a:extLst>
              <a:ext uri="{FF2B5EF4-FFF2-40B4-BE49-F238E27FC236}">
                <a16:creationId xmlns:a16="http://schemas.microsoft.com/office/drawing/2014/main" id="{F30C10F8-3064-4254-A388-FEDDE147E305}"/>
              </a:ext>
            </a:extLst>
          </p:cNvPr>
          <p:cNvSpPr>
            <a:spLocks noGrp="1"/>
          </p:cNvSpPr>
          <p:nvPr>
            <p:ph type="sldNum" sz="quarter" idx="4294967295"/>
          </p:nvPr>
        </p:nvSpPr>
        <p:spPr>
          <a:xfrm>
            <a:off x="11885613" y="6486525"/>
            <a:ext cx="306387" cy="304800"/>
          </a:xfrm>
        </p:spPr>
        <p:txBody>
          <a:bodyPr/>
          <a:lstStyle/>
          <a:p>
            <a:fld id="{F221C231-2CB1-F343-A43B-DE31385C503C}" type="slidenum">
              <a:rPr lang="en-US" smtClean="0"/>
              <a:pPr/>
              <a:t>12</a:t>
            </a:fld>
            <a:endParaRPr lang="en-US"/>
          </a:p>
        </p:txBody>
      </p:sp>
    </p:spTree>
    <p:extLst>
      <p:ext uri="{BB962C8B-B14F-4D97-AF65-F5344CB8AC3E}">
        <p14:creationId xmlns:p14="http://schemas.microsoft.com/office/powerpoint/2010/main" val="95932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500" dirty="0">
                <a:solidFill>
                  <a:srgbClr val="000000"/>
                </a:solidFill>
                <a:latin typeface="Arial" panose="020B0604020202020204" pitchFamily="34" charset="0"/>
                <a:cs typeface="Arial" panose="020B0604020202020204" pitchFamily="34" charset="0"/>
              </a:rPr>
              <a:t>Heart Transplant Activity Summary for </a:t>
            </a:r>
          </a:p>
          <a:p>
            <a:r>
              <a:rPr lang="en-US" sz="3500" dirty="0">
                <a:solidFill>
                  <a:srgbClr val="000000"/>
                </a:solidFill>
                <a:latin typeface="Arial" panose="020B0604020202020204" pitchFamily="34" charset="0"/>
                <a:cs typeface="Arial" panose="020B0604020202020204" pitchFamily="34" charset="0"/>
              </a:rPr>
              <a:t>September 2020 – August 2021</a:t>
            </a:r>
          </a:p>
        </p:txBody>
      </p:sp>
      <p:graphicFrame>
        <p:nvGraphicFramePr>
          <p:cNvPr id="4" name="Chart 3"/>
          <p:cNvGraphicFramePr/>
          <p:nvPr>
            <p:extLst>
              <p:ext uri="{D42A27DB-BD31-4B8C-83A1-F6EECF244321}">
                <p14:modId xmlns:p14="http://schemas.microsoft.com/office/powerpoint/2010/main" val="2700595334"/>
              </p:ext>
            </p:extLst>
          </p:nvPr>
        </p:nvGraphicFramePr>
        <p:xfrm>
          <a:off x="0" y="2252424"/>
          <a:ext cx="5168900" cy="33147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a:extLst>
              <a:ext uri="{FF2B5EF4-FFF2-40B4-BE49-F238E27FC236}">
                <a16:creationId xmlns:a16="http://schemas.microsoft.com/office/drawing/2014/main" id="{891401D9-1B61-43DF-AFD2-84D1B247AA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14DC945-3623-4E90-807A-7BE49D023520}"/>
              </a:ext>
            </a:extLst>
          </p:cNvPr>
          <p:cNvSpPr txBox="1"/>
          <p:nvPr/>
        </p:nvSpPr>
        <p:spPr>
          <a:xfrm>
            <a:off x="663414" y="1390650"/>
            <a:ext cx="2664178" cy="861774"/>
          </a:xfrm>
          <a:prstGeom prst="rect">
            <a:avLst/>
          </a:prstGeom>
          <a:noFill/>
        </p:spPr>
        <p:txBody>
          <a:bodyPr wrap="square" rtlCol="0">
            <a:spAutoFit/>
          </a:bodyPr>
          <a:lstStyle/>
          <a:p>
            <a:r>
              <a:rPr lang="en-US" sz="5000" dirty="0">
                <a:latin typeface="Arial" panose="020B0604020202020204" pitchFamily="34" charset="0"/>
                <a:cs typeface="Arial" panose="020B0604020202020204" pitchFamily="34" charset="0"/>
              </a:rPr>
              <a:t>N = 168</a:t>
            </a:r>
          </a:p>
        </p:txBody>
      </p:sp>
      <p:graphicFrame>
        <p:nvGraphicFramePr>
          <p:cNvPr id="8" name="Chart 7">
            <a:extLst>
              <a:ext uri="{FF2B5EF4-FFF2-40B4-BE49-F238E27FC236}">
                <a16:creationId xmlns:a16="http://schemas.microsoft.com/office/drawing/2014/main" id="{AA038EFB-9FAE-4749-95C8-222EFBEBD2F6}"/>
              </a:ext>
            </a:extLst>
          </p:cNvPr>
          <p:cNvGraphicFramePr>
            <a:graphicFrameLocks/>
          </p:cNvGraphicFramePr>
          <p:nvPr>
            <p:extLst>
              <p:ext uri="{D42A27DB-BD31-4B8C-83A1-F6EECF244321}">
                <p14:modId xmlns:p14="http://schemas.microsoft.com/office/powerpoint/2010/main" val="28044490"/>
              </p:ext>
            </p:extLst>
          </p:nvPr>
        </p:nvGraphicFramePr>
        <p:xfrm>
          <a:off x="4284244" y="1706373"/>
          <a:ext cx="3421482" cy="394328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8190D470-E4F7-42AD-B9D0-B4E39673771A}"/>
              </a:ext>
            </a:extLst>
          </p:cNvPr>
          <p:cNvSpPr txBox="1"/>
          <p:nvPr/>
        </p:nvSpPr>
        <p:spPr>
          <a:xfrm>
            <a:off x="4326818" y="1249554"/>
            <a:ext cx="3509081" cy="86177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Transplants by program and status</a:t>
            </a:r>
          </a:p>
        </p:txBody>
      </p:sp>
      <p:graphicFrame>
        <p:nvGraphicFramePr>
          <p:cNvPr id="10" name="Chart 9">
            <a:extLst>
              <a:ext uri="{FF2B5EF4-FFF2-40B4-BE49-F238E27FC236}">
                <a16:creationId xmlns:a16="http://schemas.microsoft.com/office/drawing/2014/main" id="{067163D4-CC2C-449D-9A5F-8CF787B206AE}"/>
              </a:ext>
            </a:extLst>
          </p:cNvPr>
          <p:cNvGraphicFramePr/>
          <p:nvPr>
            <p:extLst>
              <p:ext uri="{D42A27DB-BD31-4B8C-83A1-F6EECF244321}">
                <p14:modId xmlns:p14="http://schemas.microsoft.com/office/powerpoint/2010/main" val="607913473"/>
              </p:ext>
            </p:extLst>
          </p:nvPr>
        </p:nvGraphicFramePr>
        <p:xfrm>
          <a:off x="7705726" y="1684360"/>
          <a:ext cx="3957927" cy="4203656"/>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C3937EBE-9F7C-4D65-9DD1-7377CD39F7D0}"/>
              </a:ext>
            </a:extLst>
          </p:cNvPr>
          <p:cNvSpPr txBox="1"/>
          <p:nvPr/>
        </p:nvSpPr>
        <p:spPr>
          <a:xfrm>
            <a:off x="9649977" y="1947855"/>
            <a:ext cx="2083543" cy="1107996"/>
          </a:xfrm>
          <a:prstGeom prst="rect">
            <a:avLst/>
          </a:prstGeom>
          <a:noFill/>
        </p:spPr>
        <p:txBody>
          <a:bodyPr wrap="square" rtlCol="0">
            <a:spAutoFit/>
          </a:bodyPr>
          <a:lstStyle/>
          <a:p>
            <a:pPr algn="ctr"/>
            <a:r>
              <a:rPr lang="en-US" sz="2200" dirty="0">
                <a:solidFill>
                  <a:srgbClr val="4D4D4D"/>
                </a:solidFill>
                <a:latin typeface="Arial" panose="020B0604020202020204" pitchFamily="34" charset="0"/>
                <a:cs typeface="Arial" panose="020B0604020202020204" pitchFamily="34" charset="0"/>
              </a:rPr>
              <a:t>Median Time from Listing to Transplant</a:t>
            </a:r>
          </a:p>
        </p:txBody>
      </p:sp>
      <p:grpSp>
        <p:nvGrpSpPr>
          <p:cNvPr id="12" name="Group 11">
            <a:extLst>
              <a:ext uri="{FF2B5EF4-FFF2-40B4-BE49-F238E27FC236}">
                <a16:creationId xmlns:a16="http://schemas.microsoft.com/office/drawing/2014/main" id="{32C8101C-B2FC-40B0-9509-CD1D200BDE0B}"/>
              </a:ext>
            </a:extLst>
          </p:cNvPr>
          <p:cNvGrpSpPr/>
          <p:nvPr/>
        </p:nvGrpSpPr>
        <p:grpSpPr>
          <a:xfrm>
            <a:off x="9519804" y="2927509"/>
            <a:ext cx="2343888" cy="907989"/>
            <a:chOff x="584792" y="1810479"/>
            <a:chExt cx="1757916" cy="680992"/>
          </a:xfrm>
        </p:grpSpPr>
        <p:sp>
          <p:nvSpPr>
            <p:cNvPr id="13" name="TextBox 12">
              <a:extLst>
                <a:ext uri="{FF2B5EF4-FFF2-40B4-BE49-F238E27FC236}">
                  <a16:creationId xmlns:a16="http://schemas.microsoft.com/office/drawing/2014/main" id="{07F269C5-FF99-4D2A-AD98-0CA3A952F260}"/>
                </a:ext>
              </a:extLst>
            </p:cNvPr>
            <p:cNvSpPr txBox="1"/>
            <p:nvPr/>
          </p:nvSpPr>
          <p:spPr>
            <a:xfrm>
              <a:off x="584792" y="1810479"/>
              <a:ext cx="1757916" cy="415499"/>
            </a:xfrm>
            <a:prstGeom prst="rect">
              <a:avLst/>
            </a:prstGeom>
            <a:noFill/>
          </p:spPr>
          <p:txBody>
            <a:bodyPr wrap="square" rtlCol="0">
              <a:spAutoFit/>
            </a:bodyPr>
            <a:lstStyle/>
            <a:p>
              <a:pPr algn="ctr"/>
              <a:r>
                <a:rPr lang="en-US" sz="3000" dirty="0">
                  <a:solidFill>
                    <a:srgbClr val="ED1C24"/>
                  </a:solidFill>
                  <a:latin typeface="Arial" panose="020B0604020202020204" pitchFamily="34" charset="0"/>
                  <a:cs typeface="Arial" panose="020B0604020202020204" pitchFamily="34" charset="0"/>
                </a:rPr>
                <a:t>124</a:t>
              </a:r>
            </a:p>
          </p:txBody>
        </p:sp>
        <p:sp>
          <p:nvSpPr>
            <p:cNvPr id="14" name="TextBox 13">
              <a:extLst>
                <a:ext uri="{FF2B5EF4-FFF2-40B4-BE49-F238E27FC236}">
                  <a16:creationId xmlns:a16="http://schemas.microsoft.com/office/drawing/2014/main" id="{38388947-B45C-4FB9-B2FE-E98BEFADF8EB}"/>
                </a:ext>
              </a:extLst>
            </p:cNvPr>
            <p:cNvSpPr txBox="1"/>
            <p:nvPr/>
          </p:nvSpPr>
          <p:spPr>
            <a:xfrm>
              <a:off x="584792" y="2075972"/>
              <a:ext cx="1757916" cy="415499"/>
            </a:xfrm>
            <a:prstGeom prst="rect">
              <a:avLst/>
            </a:prstGeom>
            <a:noFill/>
          </p:spPr>
          <p:txBody>
            <a:bodyPr wrap="square" rtlCol="0">
              <a:spAutoFit/>
            </a:bodyPr>
            <a:lstStyle/>
            <a:p>
              <a:pPr algn="ctr"/>
              <a:r>
                <a:rPr lang="en-US" sz="3000" dirty="0">
                  <a:solidFill>
                    <a:srgbClr val="ED1C24"/>
                  </a:solidFill>
                  <a:latin typeface="Arial" panose="020B0604020202020204" pitchFamily="34" charset="0"/>
                  <a:cs typeface="Arial" panose="020B0604020202020204" pitchFamily="34" charset="0"/>
                </a:rPr>
                <a:t>Days</a:t>
              </a:r>
            </a:p>
          </p:txBody>
        </p:sp>
      </p:grpSp>
      <p:sp>
        <p:nvSpPr>
          <p:cNvPr id="15" name="TextBox 14">
            <a:extLst>
              <a:ext uri="{FF2B5EF4-FFF2-40B4-BE49-F238E27FC236}">
                <a16:creationId xmlns:a16="http://schemas.microsoft.com/office/drawing/2014/main" id="{D5FE27A3-A737-4631-B0DE-F3FEB31AA8CE}"/>
              </a:ext>
            </a:extLst>
          </p:cNvPr>
          <p:cNvSpPr txBox="1"/>
          <p:nvPr/>
        </p:nvSpPr>
        <p:spPr>
          <a:xfrm>
            <a:off x="3785571" y="5888016"/>
            <a:ext cx="7969624" cy="769634"/>
          </a:xfrm>
          <a:prstGeom prst="rect">
            <a:avLst/>
          </a:prstGeom>
          <a:noFill/>
        </p:spPr>
        <p:txBody>
          <a:bodyPr wrap="square" rtlCol="0">
            <a:spAutoFit/>
          </a:bodyPr>
          <a:lstStyle/>
          <a:p>
            <a:r>
              <a:rPr lang="en-US" sz="1467" dirty="0">
                <a:solidFill>
                  <a:srgbClr val="4D4D4D"/>
                </a:solidFill>
                <a:latin typeface="Arial" panose="020B0604020202020204" pitchFamily="34" charset="0"/>
                <a:cs typeface="Arial" panose="020B0604020202020204" pitchFamily="34" charset="0"/>
              </a:rPr>
              <a:t>Results are based on information entered into </a:t>
            </a:r>
            <a:r>
              <a:rPr lang="en-US" sz="1467" dirty="0" err="1">
                <a:solidFill>
                  <a:srgbClr val="4D4D4D"/>
                </a:solidFill>
                <a:latin typeface="Arial" panose="020B0604020202020204" pitchFamily="34" charset="0"/>
                <a:cs typeface="Arial" panose="020B0604020202020204" pitchFamily="34" charset="0"/>
              </a:rPr>
              <a:t>CTR</a:t>
            </a:r>
            <a:r>
              <a:rPr lang="en-US" sz="1467" dirty="0">
                <a:solidFill>
                  <a:srgbClr val="4D4D4D"/>
                </a:solidFill>
                <a:latin typeface="Arial" panose="020B0604020202020204" pitchFamily="34" charset="0"/>
                <a:cs typeface="Arial" panose="020B0604020202020204" pitchFamily="34" charset="0"/>
              </a:rPr>
              <a:t> in relation to patients on the National Organ Waitlist. While these results are believed to be generally accurate approximations of activity, results may not precisely align with self-reported program performance.</a:t>
            </a:r>
          </a:p>
        </p:txBody>
      </p:sp>
      <p:sp>
        <p:nvSpPr>
          <p:cNvPr id="16" name="TextBox 15">
            <a:extLst>
              <a:ext uri="{FF2B5EF4-FFF2-40B4-BE49-F238E27FC236}">
                <a16:creationId xmlns:a16="http://schemas.microsoft.com/office/drawing/2014/main" id="{8F3FC795-F1F4-4A56-9D00-A103AB14DB32}"/>
              </a:ext>
            </a:extLst>
          </p:cNvPr>
          <p:cNvSpPr txBox="1"/>
          <p:nvPr/>
        </p:nvSpPr>
        <p:spPr>
          <a:xfrm>
            <a:off x="8618184" y="1249554"/>
            <a:ext cx="3509081" cy="47705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Time to Transplant</a:t>
            </a:r>
          </a:p>
        </p:txBody>
      </p:sp>
    </p:spTree>
    <p:extLst>
      <p:ext uri="{BB962C8B-B14F-4D97-AF65-F5344CB8AC3E}">
        <p14:creationId xmlns:p14="http://schemas.microsoft.com/office/powerpoint/2010/main" val="125399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5ED860BF-4FF9-4E37-8840-485ED0EF3765}"/>
              </a:ext>
            </a:extLst>
          </p:cNvPr>
          <p:cNvGraphicFramePr>
            <a:graphicFrameLocks/>
          </p:cNvGraphicFramePr>
          <p:nvPr>
            <p:extLst>
              <p:ext uri="{D42A27DB-BD31-4B8C-83A1-F6EECF244321}">
                <p14:modId xmlns:p14="http://schemas.microsoft.com/office/powerpoint/2010/main" val="2577040632"/>
              </p:ext>
            </p:extLst>
          </p:nvPr>
        </p:nvGraphicFramePr>
        <p:xfrm>
          <a:off x="355600" y="1461051"/>
          <a:ext cx="11036634" cy="407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273D54E-00AD-4464-8E39-3A57A8671E8E}"/>
              </a:ext>
            </a:extLst>
          </p:cNvPr>
          <p:cNvGraphicFramePr/>
          <p:nvPr>
            <p:extLst>
              <p:ext uri="{D42A27DB-BD31-4B8C-83A1-F6EECF244321}">
                <p14:modId xmlns:p14="http://schemas.microsoft.com/office/powerpoint/2010/main" val="836538437"/>
              </p:ext>
            </p:extLst>
          </p:nvPr>
        </p:nvGraphicFramePr>
        <p:xfrm>
          <a:off x="742121" y="1461052"/>
          <a:ext cx="10863469" cy="4393096"/>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pPr defTabSz="609585"/>
            <a:r>
              <a:rPr lang="en-US" sz="4000" i="1" dirty="0">
                <a:solidFill>
                  <a:srgbClr val="000000"/>
                </a:solidFill>
                <a:latin typeface="Arial" panose="020B0604020202020204" pitchFamily="34" charset="0"/>
                <a:cs typeface="Arial" panose="020B0604020202020204" pitchFamily="34" charset="0"/>
              </a:rPr>
              <a:t>Total Heart Transplants by Month: </a:t>
            </a:r>
          </a:p>
          <a:p>
            <a:pPr defTabSz="609585"/>
            <a:r>
              <a:rPr lang="en-US" sz="4000" i="1" dirty="0">
                <a:solidFill>
                  <a:srgbClr val="000000"/>
                </a:solidFill>
                <a:latin typeface="Arial" panose="020B0604020202020204" pitchFamily="34" charset="0"/>
                <a:cs typeface="Arial" panose="020B0604020202020204" pitchFamily="34" charset="0"/>
              </a:rPr>
              <a:t>March 2020-August 2021</a:t>
            </a:r>
          </a:p>
        </p:txBody>
      </p:sp>
      <p:sp>
        <p:nvSpPr>
          <p:cNvPr id="13" name="Rectangle 12">
            <a:extLst>
              <a:ext uri="{FF2B5EF4-FFF2-40B4-BE49-F238E27FC236}">
                <a16:creationId xmlns:a16="http://schemas.microsoft.com/office/drawing/2014/main" id="{0C82BE35-9A9A-4E04-80C0-DE3EDD5A5700}"/>
              </a:ext>
            </a:extLst>
          </p:cNvPr>
          <p:cNvSpPr/>
          <p:nvPr/>
        </p:nvSpPr>
        <p:spPr>
          <a:xfrm>
            <a:off x="8401051" y="5634175"/>
            <a:ext cx="304800" cy="12743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9E4DAE-6504-4D11-8B6D-BCAF846C8C97}"/>
              </a:ext>
            </a:extLst>
          </p:cNvPr>
          <p:cNvSpPr txBox="1"/>
          <p:nvPr/>
        </p:nvSpPr>
        <p:spPr>
          <a:xfrm>
            <a:off x="8648701" y="5534795"/>
            <a:ext cx="211903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Daily COVID-19 Cases (thousands)</a:t>
            </a:r>
          </a:p>
        </p:txBody>
      </p:sp>
      <p:sp>
        <p:nvSpPr>
          <p:cNvPr id="15" name="TextBox 14">
            <a:extLst>
              <a:ext uri="{FF2B5EF4-FFF2-40B4-BE49-F238E27FC236}">
                <a16:creationId xmlns:a16="http://schemas.microsoft.com/office/drawing/2014/main" id="{8697E4FD-5B4B-4D3D-BA08-ACA299ABD5F6}"/>
              </a:ext>
            </a:extLst>
          </p:cNvPr>
          <p:cNvSpPr txBox="1"/>
          <p:nvPr/>
        </p:nvSpPr>
        <p:spPr>
          <a:xfrm>
            <a:off x="3652008" y="6175939"/>
            <a:ext cx="7969624" cy="276999"/>
          </a:xfrm>
          <a:prstGeom prst="rect">
            <a:avLst/>
          </a:prstGeom>
          <a:noFill/>
        </p:spPr>
        <p:txBody>
          <a:bodyPr wrap="square" rtlCol="0">
            <a:spAutoFit/>
          </a:bodyPr>
          <a:lstStyle/>
          <a:p>
            <a:r>
              <a:rPr lang="en-US" sz="1200" dirty="0">
                <a:solidFill>
                  <a:srgbClr val="4D4D4D"/>
                </a:solidFill>
                <a:latin typeface="Arial" panose="020B0604020202020204" pitchFamily="34" charset="0"/>
                <a:cs typeface="Arial" panose="020B0604020202020204" pitchFamily="34" charset="0"/>
              </a:rPr>
              <a:t>COVID-19 daily case counts are based on data reported by Health Canada.  </a:t>
            </a:r>
          </a:p>
        </p:txBody>
      </p:sp>
    </p:spTree>
    <p:extLst>
      <p:ext uri="{BB962C8B-B14F-4D97-AF65-F5344CB8AC3E}">
        <p14:creationId xmlns:p14="http://schemas.microsoft.com/office/powerpoint/2010/main" val="280044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273D54E-00AD-4464-8E39-3A57A8671E8E}"/>
              </a:ext>
            </a:extLst>
          </p:cNvPr>
          <p:cNvGraphicFramePr/>
          <p:nvPr>
            <p:extLst>
              <p:ext uri="{D42A27DB-BD31-4B8C-83A1-F6EECF244321}">
                <p14:modId xmlns:p14="http://schemas.microsoft.com/office/powerpoint/2010/main" val="558044477"/>
              </p:ext>
            </p:extLst>
          </p:nvPr>
        </p:nvGraphicFramePr>
        <p:xfrm>
          <a:off x="742121" y="1461052"/>
          <a:ext cx="10863469" cy="4393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ED860BF-4FF9-4E37-8840-485ED0EF3765}"/>
              </a:ext>
            </a:extLst>
          </p:cNvPr>
          <p:cNvGraphicFramePr>
            <a:graphicFrameLocks/>
          </p:cNvGraphicFramePr>
          <p:nvPr>
            <p:extLst>
              <p:ext uri="{D42A27DB-BD31-4B8C-83A1-F6EECF244321}">
                <p14:modId xmlns:p14="http://schemas.microsoft.com/office/powerpoint/2010/main" val="747328863"/>
              </p:ext>
            </p:extLst>
          </p:nvPr>
        </p:nvGraphicFramePr>
        <p:xfrm>
          <a:off x="355600" y="1461051"/>
          <a:ext cx="11036634" cy="4073744"/>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pPr defTabSz="609585"/>
            <a:r>
              <a:rPr lang="en-US" sz="4000" i="1" dirty="0">
                <a:solidFill>
                  <a:srgbClr val="000000"/>
                </a:solidFill>
                <a:latin typeface="Arial" panose="020B0604020202020204" pitchFamily="34" charset="0"/>
                <a:cs typeface="Arial" panose="020B0604020202020204" pitchFamily="34" charset="0"/>
              </a:rPr>
              <a:t>Heart Transplants by Month and Status: </a:t>
            </a:r>
          </a:p>
          <a:p>
            <a:pPr defTabSz="609585"/>
            <a:r>
              <a:rPr lang="en-US" sz="4000" i="1" dirty="0">
                <a:solidFill>
                  <a:srgbClr val="000000"/>
                </a:solidFill>
                <a:latin typeface="Arial" panose="020B0604020202020204" pitchFamily="34" charset="0"/>
                <a:cs typeface="Arial" panose="020B0604020202020204" pitchFamily="34" charset="0"/>
              </a:rPr>
              <a:t>March 2020-August 2021</a:t>
            </a:r>
          </a:p>
        </p:txBody>
      </p:sp>
      <p:sp>
        <p:nvSpPr>
          <p:cNvPr id="13" name="Rectangle 12">
            <a:extLst>
              <a:ext uri="{FF2B5EF4-FFF2-40B4-BE49-F238E27FC236}">
                <a16:creationId xmlns:a16="http://schemas.microsoft.com/office/drawing/2014/main" id="{0C82BE35-9A9A-4E04-80C0-DE3EDD5A5700}"/>
              </a:ext>
            </a:extLst>
          </p:cNvPr>
          <p:cNvSpPr/>
          <p:nvPr/>
        </p:nvSpPr>
        <p:spPr>
          <a:xfrm>
            <a:off x="8401051" y="5634175"/>
            <a:ext cx="304800" cy="12743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9E4DAE-6504-4D11-8B6D-BCAF846C8C97}"/>
              </a:ext>
            </a:extLst>
          </p:cNvPr>
          <p:cNvSpPr txBox="1"/>
          <p:nvPr/>
        </p:nvSpPr>
        <p:spPr>
          <a:xfrm>
            <a:off x="8648701" y="5534795"/>
            <a:ext cx="211903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Daily COVID-19 Cases (thousands)</a:t>
            </a:r>
          </a:p>
        </p:txBody>
      </p:sp>
      <p:sp>
        <p:nvSpPr>
          <p:cNvPr id="15" name="TextBox 14">
            <a:extLst>
              <a:ext uri="{FF2B5EF4-FFF2-40B4-BE49-F238E27FC236}">
                <a16:creationId xmlns:a16="http://schemas.microsoft.com/office/drawing/2014/main" id="{8697E4FD-5B4B-4D3D-BA08-ACA299ABD5F6}"/>
              </a:ext>
            </a:extLst>
          </p:cNvPr>
          <p:cNvSpPr txBox="1"/>
          <p:nvPr/>
        </p:nvSpPr>
        <p:spPr>
          <a:xfrm>
            <a:off x="3652008" y="6175939"/>
            <a:ext cx="7969624" cy="276999"/>
          </a:xfrm>
          <a:prstGeom prst="rect">
            <a:avLst/>
          </a:prstGeom>
          <a:noFill/>
        </p:spPr>
        <p:txBody>
          <a:bodyPr wrap="square" rtlCol="0">
            <a:spAutoFit/>
          </a:bodyPr>
          <a:lstStyle/>
          <a:p>
            <a:r>
              <a:rPr lang="en-US" sz="1200" dirty="0">
                <a:solidFill>
                  <a:srgbClr val="4D4D4D"/>
                </a:solidFill>
                <a:latin typeface="Arial" panose="020B0604020202020204" pitchFamily="34" charset="0"/>
                <a:cs typeface="Arial" panose="020B0604020202020204" pitchFamily="34" charset="0"/>
              </a:rPr>
              <a:t>COVID-19 daily case counts are based on data reported by Health Canada.  </a:t>
            </a:r>
          </a:p>
        </p:txBody>
      </p:sp>
    </p:spTree>
    <p:extLst>
      <p:ext uri="{BB962C8B-B14F-4D97-AF65-F5344CB8AC3E}">
        <p14:creationId xmlns:p14="http://schemas.microsoft.com/office/powerpoint/2010/main" val="74452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273D54E-00AD-4464-8E39-3A57A8671E8E}"/>
              </a:ext>
            </a:extLst>
          </p:cNvPr>
          <p:cNvGraphicFramePr/>
          <p:nvPr>
            <p:extLst>
              <p:ext uri="{D42A27DB-BD31-4B8C-83A1-F6EECF244321}">
                <p14:modId xmlns:p14="http://schemas.microsoft.com/office/powerpoint/2010/main" val="1872569446"/>
              </p:ext>
            </p:extLst>
          </p:nvPr>
        </p:nvGraphicFramePr>
        <p:xfrm>
          <a:off x="742121" y="1461052"/>
          <a:ext cx="10863469" cy="4393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ED860BF-4FF9-4E37-8840-485ED0EF3765}"/>
              </a:ext>
            </a:extLst>
          </p:cNvPr>
          <p:cNvGraphicFramePr>
            <a:graphicFrameLocks/>
          </p:cNvGraphicFramePr>
          <p:nvPr>
            <p:extLst>
              <p:ext uri="{D42A27DB-BD31-4B8C-83A1-F6EECF244321}">
                <p14:modId xmlns:p14="http://schemas.microsoft.com/office/powerpoint/2010/main" val="3418610869"/>
              </p:ext>
            </p:extLst>
          </p:nvPr>
        </p:nvGraphicFramePr>
        <p:xfrm>
          <a:off x="355600" y="1461051"/>
          <a:ext cx="11036634" cy="4073744"/>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pPr defTabSz="609585"/>
            <a:r>
              <a:rPr lang="en-US" sz="4000" i="1" dirty="0">
                <a:solidFill>
                  <a:srgbClr val="000000"/>
                </a:solidFill>
                <a:latin typeface="Arial" panose="020B0604020202020204" pitchFamily="34" charset="0"/>
                <a:cs typeface="Arial" panose="020B0604020202020204" pitchFamily="34" charset="0"/>
              </a:rPr>
              <a:t>Heart Transplants to 4 &amp; 4S Patients by Month and Status: March 2020-August 2021</a:t>
            </a:r>
          </a:p>
        </p:txBody>
      </p:sp>
      <p:sp>
        <p:nvSpPr>
          <p:cNvPr id="13" name="Rectangle 12">
            <a:extLst>
              <a:ext uri="{FF2B5EF4-FFF2-40B4-BE49-F238E27FC236}">
                <a16:creationId xmlns:a16="http://schemas.microsoft.com/office/drawing/2014/main" id="{0C82BE35-9A9A-4E04-80C0-DE3EDD5A5700}"/>
              </a:ext>
            </a:extLst>
          </p:cNvPr>
          <p:cNvSpPr/>
          <p:nvPr/>
        </p:nvSpPr>
        <p:spPr>
          <a:xfrm>
            <a:off x="8401051" y="5634175"/>
            <a:ext cx="304800" cy="12743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9E4DAE-6504-4D11-8B6D-BCAF846C8C97}"/>
              </a:ext>
            </a:extLst>
          </p:cNvPr>
          <p:cNvSpPr txBox="1"/>
          <p:nvPr/>
        </p:nvSpPr>
        <p:spPr>
          <a:xfrm>
            <a:off x="8648701" y="5534795"/>
            <a:ext cx="211903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Daily COVID-19 Cases (thousands)</a:t>
            </a:r>
          </a:p>
        </p:txBody>
      </p:sp>
      <p:sp>
        <p:nvSpPr>
          <p:cNvPr id="15" name="TextBox 14">
            <a:extLst>
              <a:ext uri="{FF2B5EF4-FFF2-40B4-BE49-F238E27FC236}">
                <a16:creationId xmlns:a16="http://schemas.microsoft.com/office/drawing/2014/main" id="{8697E4FD-5B4B-4D3D-BA08-ACA299ABD5F6}"/>
              </a:ext>
            </a:extLst>
          </p:cNvPr>
          <p:cNvSpPr txBox="1"/>
          <p:nvPr/>
        </p:nvSpPr>
        <p:spPr>
          <a:xfrm>
            <a:off x="3652008" y="6175939"/>
            <a:ext cx="7969624" cy="276999"/>
          </a:xfrm>
          <a:prstGeom prst="rect">
            <a:avLst/>
          </a:prstGeom>
          <a:noFill/>
        </p:spPr>
        <p:txBody>
          <a:bodyPr wrap="square" rtlCol="0">
            <a:spAutoFit/>
          </a:bodyPr>
          <a:lstStyle/>
          <a:p>
            <a:r>
              <a:rPr lang="en-US" sz="1200" dirty="0">
                <a:solidFill>
                  <a:srgbClr val="4D4D4D"/>
                </a:solidFill>
                <a:latin typeface="Arial" panose="020B0604020202020204" pitchFamily="34" charset="0"/>
                <a:cs typeface="Arial" panose="020B0604020202020204" pitchFamily="34" charset="0"/>
              </a:rPr>
              <a:t>COVID-19 daily case counts are based on data reported by Health Canada.  </a:t>
            </a:r>
          </a:p>
        </p:txBody>
      </p:sp>
    </p:spTree>
    <p:extLst>
      <p:ext uri="{BB962C8B-B14F-4D97-AF65-F5344CB8AC3E}">
        <p14:creationId xmlns:p14="http://schemas.microsoft.com/office/powerpoint/2010/main" val="56416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500" dirty="0">
                <a:solidFill>
                  <a:srgbClr val="000000"/>
                </a:solidFill>
                <a:latin typeface="Arial" panose="020B0604020202020204" pitchFamily="34" charset="0"/>
                <a:cs typeface="Arial" panose="020B0604020202020204" pitchFamily="34" charset="0"/>
              </a:rPr>
              <a:t>Active Heart Transplant Candidates on National Organ Waitlist by Medical Status, as of September 30, 2021</a:t>
            </a:r>
          </a:p>
        </p:txBody>
      </p:sp>
      <p:graphicFrame>
        <p:nvGraphicFramePr>
          <p:cNvPr id="4" name="Chart 3"/>
          <p:cNvGraphicFramePr/>
          <p:nvPr>
            <p:extLst>
              <p:ext uri="{D42A27DB-BD31-4B8C-83A1-F6EECF244321}">
                <p14:modId xmlns:p14="http://schemas.microsoft.com/office/powerpoint/2010/main" val="258033078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a:extLst>
              <a:ext uri="{FF2B5EF4-FFF2-40B4-BE49-F238E27FC236}">
                <a16:creationId xmlns:a16="http://schemas.microsoft.com/office/drawing/2014/main" id="{891401D9-1B61-43DF-AFD2-84D1B247AA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14DC945-3623-4E90-807A-7BE49D023520}"/>
              </a:ext>
            </a:extLst>
          </p:cNvPr>
          <p:cNvSpPr txBox="1"/>
          <p:nvPr/>
        </p:nvSpPr>
        <p:spPr>
          <a:xfrm>
            <a:off x="8334022" y="5803719"/>
            <a:ext cx="2664178" cy="861774"/>
          </a:xfrm>
          <a:prstGeom prst="rect">
            <a:avLst/>
          </a:prstGeom>
          <a:noFill/>
        </p:spPr>
        <p:txBody>
          <a:bodyPr wrap="square" rtlCol="0">
            <a:spAutoFit/>
          </a:bodyPr>
          <a:lstStyle/>
          <a:p>
            <a:r>
              <a:rPr lang="en-US" sz="5000" dirty="0">
                <a:latin typeface="Arial" panose="020B0604020202020204" pitchFamily="34" charset="0"/>
                <a:cs typeface="Arial" panose="020B0604020202020204" pitchFamily="34" charset="0"/>
              </a:rPr>
              <a:t>N = 111</a:t>
            </a:r>
          </a:p>
        </p:txBody>
      </p:sp>
    </p:spTree>
    <p:extLst>
      <p:ext uri="{BB962C8B-B14F-4D97-AF65-F5344CB8AC3E}">
        <p14:creationId xmlns:p14="http://schemas.microsoft.com/office/powerpoint/2010/main" val="86089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500" dirty="0">
                <a:solidFill>
                  <a:srgbClr val="000000"/>
                </a:solidFill>
                <a:latin typeface="Arial" panose="020B0604020202020204" pitchFamily="34" charset="0"/>
                <a:cs typeface="Arial" panose="020B0604020202020204" pitchFamily="34" charset="0"/>
              </a:rPr>
              <a:t>Active Heart Transplant Candidates on National Organ Waitlist by </a:t>
            </a:r>
            <a:r>
              <a:rPr lang="en-US" sz="3500" dirty="0" err="1">
                <a:solidFill>
                  <a:srgbClr val="000000"/>
                </a:solidFill>
                <a:latin typeface="Arial" panose="020B0604020202020204" pitchFamily="34" charset="0"/>
                <a:cs typeface="Arial" panose="020B0604020202020204" pitchFamily="34" charset="0"/>
              </a:rPr>
              <a:t>cPRA</a:t>
            </a:r>
            <a:r>
              <a:rPr lang="en-US" sz="3500" dirty="0">
                <a:solidFill>
                  <a:srgbClr val="000000"/>
                </a:solidFill>
                <a:latin typeface="Arial" panose="020B0604020202020204" pitchFamily="34" charset="0"/>
                <a:cs typeface="Arial" panose="020B0604020202020204" pitchFamily="34" charset="0"/>
              </a:rPr>
              <a:t>, as of September 30, 2021</a:t>
            </a:r>
          </a:p>
        </p:txBody>
      </p:sp>
      <p:pic>
        <p:nvPicPr>
          <p:cNvPr id="6" name="Picture 2">
            <a:extLst>
              <a:ext uri="{FF2B5EF4-FFF2-40B4-BE49-F238E27FC236}">
                <a16:creationId xmlns:a16="http://schemas.microsoft.com/office/drawing/2014/main" id="{891401D9-1B61-43DF-AFD2-84D1B247AA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a:extLst>
              <a:ext uri="{FF2B5EF4-FFF2-40B4-BE49-F238E27FC236}">
                <a16:creationId xmlns:a16="http://schemas.microsoft.com/office/drawing/2014/main" id="{6C887FB9-A4D2-4F39-BE4D-CC2F2D6FEAAF}"/>
              </a:ext>
            </a:extLst>
          </p:cNvPr>
          <p:cNvGraphicFramePr/>
          <p:nvPr>
            <p:extLst>
              <p:ext uri="{D42A27DB-BD31-4B8C-83A1-F6EECF244321}">
                <p14:modId xmlns:p14="http://schemas.microsoft.com/office/powerpoint/2010/main" val="3615884927"/>
              </p:ext>
            </p:extLst>
          </p:nvPr>
        </p:nvGraphicFramePr>
        <p:xfrm>
          <a:off x="609599" y="1269451"/>
          <a:ext cx="10284179" cy="43498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5E60749-A3CD-4285-84F1-4DC71B27A9F5}"/>
              </a:ext>
            </a:extLst>
          </p:cNvPr>
          <p:cNvSpPr txBox="1"/>
          <p:nvPr/>
        </p:nvSpPr>
        <p:spPr>
          <a:xfrm>
            <a:off x="8334022" y="5803719"/>
            <a:ext cx="2664178" cy="861774"/>
          </a:xfrm>
          <a:prstGeom prst="rect">
            <a:avLst/>
          </a:prstGeom>
          <a:noFill/>
        </p:spPr>
        <p:txBody>
          <a:bodyPr wrap="square" rtlCol="0">
            <a:spAutoFit/>
          </a:bodyPr>
          <a:lstStyle/>
          <a:p>
            <a:r>
              <a:rPr lang="en-US" sz="5000" dirty="0">
                <a:latin typeface="Arial" panose="020B0604020202020204" pitchFamily="34" charset="0"/>
                <a:cs typeface="Arial" panose="020B0604020202020204" pitchFamily="34" charset="0"/>
              </a:rPr>
              <a:t>N = 111</a:t>
            </a:r>
          </a:p>
        </p:txBody>
      </p:sp>
      <p:sp>
        <p:nvSpPr>
          <p:cNvPr id="10" name="TextBox 9">
            <a:extLst>
              <a:ext uri="{FF2B5EF4-FFF2-40B4-BE49-F238E27FC236}">
                <a16:creationId xmlns:a16="http://schemas.microsoft.com/office/drawing/2014/main" id="{CFA080DE-4A83-4B4F-9635-DCD4603A033B}"/>
              </a:ext>
            </a:extLst>
          </p:cNvPr>
          <p:cNvSpPr txBox="1"/>
          <p:nvPr/>
        </p:nvSpPr>
        <p:spPr>
          <a:xfrm>
            <a:off x="2904066" y="2647857"/>
            <a:ext cx="2664178" cy="707886"/>
          </a:xfrm>
          <a:prstGeom prst="rect">
            <a:avLst/>
          </a:prstGeom>
          <a:noFill/>
        </p:spPr>
        <p:txBody>
          <a:bodyPr wrap="square" rtlCol="0">
            <a:spAutoFit/>
          </a:bodyPr>
          <a:lstStyle/>
          <a:p>
            <a:pPr algn="ctr"/>
            <a:r>
              <a:rPr lang="en-US" sz="2000" dirty="0" err="1">
                <a:solidFill>
                  <a:schemeClr val="bg1">
                    <a:lumMod val="95000"/>
                  </a:schemeClr>
                </a:solidFill>
                <a:latin typeface="Arial" panose="020B0604020202020204" pitchFamily="34" charset="0"/>
                <a:cs typeface="Arial" panose="020B0604020202020204" pitchFamily="34" charset="0"/>
              </a:rPr>
              <a:t>cPRA</a:t>
            </a:r>
            <a:r>
              <a:rPr lang="en-US" sz="2000" dirty="0">
                <a:solidFill>
                  <a:schemeClr val="bg1">
                    <a:lumMod val="95000"/>
                  </a:schemeClr>
                </a:solidFill>
                <a:latin typeface="Arial" panose="020B0604020202020204" pitchFamily="34" charset="0"/>
                <a:cs typeface="Arial" panose="020B0604020202020204" pitchFamily="34" charset="0"/>
              </a:rPr>
              <a:t> </a:t>
            </a:r>
          </a:p>
          <a:p>
            <a:pPr algn="ctr"/>
            <a:r>
              <a:rPr lang="en-US" sz="2000" dirty="0">
                <a:solidFill>
                  <a:schemeClr val="bg1">
                    <a:lumMod val="95000"/>
                  </a:schemeClr>
                </a:solidFill>
                <a:latin typeface="Arial" panose="020B0604020202020204" pitchFamily="34" charset="0"/>
                <a:cs typeface="Arial" panose="020B0604020202020204" pitchFamily="34" charset="0"/>
              </a:rPr>
              <a:t>available</a:t>
            </a:r>
          </a:p>
        </p:txBody>
      </p:sp>
      <p:sp>
        <p:nvSpPr>
          <p:cNvPr id="12" name="TextBox 11">
            <a:extLst>
              <a:ext uri="{FF2B5EF4-FFF2-40B4-BE49-F238E27FC236}">
                <a16:creationId xmlns:a16="http://schemas.microsoft.com/office/drawing/2014/main" id="{39589887-C898-44A0-B50E-EDE339CE6852}"/>
              </a:ext>
            </a:extLst>
          </p:cNvPr>
          <p:cNvSpPr txBox="1"/>
          <p:nvPr/>
        </p:nvSpPr>
        <p:spPr>
          <a:xfrm>
            <a:off x="5383388" y="2675074"/>
            <a:ext cx="2664178" cy="584775"/>
          </a:xfrm>
          <a:prstGeom prst="rect">
            <a:avLst/>
          </a:prstGeom>
          <a:noFill/>
        </p:spPr>
        <p:txBody>
          <a:bodyPr wrap="square" rtlCol="0">
            <a:spAutoFit/>
          </a:bodyPr>
          <a:lstStyle/>
          <a:p>
            <a:pPr algn="ctr"/>
            <a:r>
              <a:rPr lang="en-US" sz="1600" dirty="0" err="1">
                <a:solidFill>
                  <a:srgbClr val="ED1C24"/>
                </a:solidFill>
                <a:latin typeface="Arial" panose="020B0604020202020204" pitchFamily="34" charset="0"/>
                <a:cs typeface="Arial" panose="020B0604020202020204" pitchFamily="34" charset="0"/>
              </a:rPr>
              <a:t>cPRA</a:t>
            </a:r>
            <a:r>
              <a:rPr lang="en-US" sz="1600" dirty="0">
                <a:solidFill>
                  <a:srgbClr val="ED1C24"/>
                </a:solidFill>
                <a:latin typeface="Arial" panose="020B0604020202020204" pitchFamily="34" charset="0"/>
                <a:cs typeface="Arial" panose="020B0604020202020204" pitchFamily="34" charset="0"/>
              </a:rPr>
              <a:t> 80-94%</a:t>
            </a:r>
          </a:p>
          <a:p>
            <a:pPr algn="ctr"/>
            <a:r>
              <a:rPr lang="en-US" sz="1600" dirty="0">
                <a:solidFill>
                  <a:srgbClr val="ED1C24"/>
                </a:solidFill>
                <a:latin typeface="Arial" panose="020B0604020202020204" pitchFamily="34" charset="0"/>
                <a:cs typeface="Arial" panose="020B0604020202020204" pitchFamily="34" charset="0"/>
              </a:rPr>
              <a:t>3 (3%)</a:t>
            </a:r>
          </a:p>
        </p:txBody>
      </p:sp>
      <p:sp>
        <p:nvSpPr>
          <p:cNvPr id="13" name="TextBox 12">
            <a:extLst>
              <a:ext uri="{FF2B5EF4-FFF2-40B4-BE49-F238E27FC236}">
                <a16:creationId xmlns:a16="http://schemas.microsoft.com/office/drawing/2014/main" id="{93D41509-1AE8-4C90-BD2D-8E1DA514B56A}"/>
              </a:ext>
            </a:extLst>
          </p:cNvPr>
          <p:cNvSpPr txBox="1"/>
          <p:nvPr/>
        </p:nvSpPr>
        <p:spPr>
          <a:xfrm>
            <a:off x="7001933" y="4080697"/>
            <a:ext cx="2664178" cy="584775"/>
          </a:xfrm>
          <a:prstGeom prst="rect">
            <a:avLst/>
          </a:prstGeom>
          <a:noFill/>
        </p:spPr>
        <p:txBody>
          <a:bodyPr wrap="square" rtlCol="0">
            <a:spAutoFit/>
          </a:bodyPr>
          <a:lstStyle/>
          <a:p>
            <a:pPr algn="ctr"/>
            <a:r>
              <a:rPr lang="en-US" sz="1600" dirty="0" err="1">
                <a:solidFill>
                  <a:schemeClr val="bg1"/>
                </a:solidFill>
                <a:latin typeface="Arial" panose="020B0604020202020204" pitchFamily="34" charset="0"/>
                <a:cs typeface="Arial" panose="020B0604020202020204" pitchFamily="34" charset="0"/>
              </a:rPr>
              <a:t>cPRA</a:t>
            </a:r>
            <a:r>
              <a:rPr lang="en-US" sz="1600" dirty="0">
                <a:solidFill>
                  <a:schemeClr val="bg1"/>
                </a:solidFill>
                <a:latin typeface="Arial" panose="020B0604020202020204" pitchFamily="34" charset="0"/>
                <a:cs typeface="Arial" panose="020B0604020202020204" pitchFamily="34" charset="0"/>
              </a:rPr>
              <a:t> 95%+</a:t>
            </a:r>
          </a:p>
          <a:p>
            <a:pPr algn="ctr"/>
            <a:r>
              <a:rPr lang="en-US" sz="1600" dirty="0">
                <a:solidFill>
                  <a:schemeClr val="bg1"/>
                </a:solidFill>
                <a:latin typeface="Arial" panose="020B0604020202020204" pitchFamily="34" charset="0"/>
                <a:cs typeface="Arial" panose="020B0604020202020204" pitchFamily="34" charset="0"/>
              </a:rPr>
              <a:t>10 (9%)</a:t>
            </a:r>
          </a:p>
        </p:txBody>
      </p:sp>
      <p:sp>
        <p:nvSpPr>
          <p:cNvPr id="14" name="TextBox 13">
            <a:extLst>
              <a:ext uri="{FF2B5EF4-FFF2-40B4-BE49-F238E27FC236}">
                <a16:creationId xmlns:a16="http://schemas.microsoft.com/office/drawing/2014/main" id="{897EDD01-3447-40C3-B734-39822211932C}"/>
              </a:ext>
            </a:extLst>
          </p:cNvPr>
          <p:cNvSpPr txBox="1"/>
          <p:nvPr/>
        </p:nvSpPr>
        <p:spPr>
          <a:xfrm>
            <a:off x="8286044" y="3370497"/>
            <a:ext cx="2664178" cy="584775"/>
          </a:xfrm>
          <a:prstGeom prst="rect">
            <a:avLst/>
          </a:prstGeom>
          <a:noFill/>
        </p:spPr>
        <p:txBody>
          <a:bodyPr wrap="square" rtlCol="0">
            <a:spAutoFit/>
          </a:bodyPr>
          <a:lstStyle/>
          <a:p>
            <a:pPr algn="ctr"/>
            <a:r>
              <a:rPr lang="en-US" sz="1600" dirty="0" err="1">
                <a:solidFill>
                  <a:schemeClr val="bg1"/>
                </a:solidFill>
                <a:latin typeface="Arial" panose="020B0604020202020204" pitchFamily="34" charset="0"/>
                <a:cs typeface="Arial" panose="020B0604020202020204" pitchFamily="34" charset="0"/>
              </a:rPr>
              <a:t>cPRA</a:t>
            </a:r>
            <a:r>
              <a:rPr lang="en-US" sz="1600" dirty="0">
                <a:solidFill>
                  <a:schemeClr val="bg1"/>
                </a:solidFill>
                <a:latin typeface="Arial" panose="020B0604020202020204" pitchFamily="34" charset="0"/>
                <a:cs typeface="Arial" panose="020B0604020202020204" pitchFamily="34" charset="0"/>
              </a:rPr>
              <a:t> 0%</a:t>
            </a:r>
          </a:p>
          <a:p>
            <a:pPr algn="ctr"/>
            <a:r>
              <a:rPr lang="en-US" sz="1600" dirty="0">
                <a:solidFill>
                  <a:schemeClr val="bg1"/>
                </a:solidFill>
                <a:latin typeface="Arial" panose="020B0604020202020204" pitchFamily="34" charset="0"/>
                <a:cs typeface="Arial" panose="020B0604020202020204" pitchFamily="34" charset="0"/>
              </a:rPr>
              <a:t>9 (8%)</a:t>
            </a:r>
          </a:p>
        </p:txBody>
      </p:sp>
      <p:sp>
        <p:nvSpPr>
          <p:cNvPr id="15" name="TextBox 14">
            <a:extLst>
              <a:ext uri="{FF2B5EF4-FFF2-40B4-BE49-F238E27FC236}">
                <a16:creationId xmlns:a16="http://schemas.microsoft.com/office/drawing/2014/main" id="{23FB2BB9-CE11-4FBF-8BEC-D5401CF052D2}"/>
              </a:ext>
            </a:extLst>
          </p:cNvPr>
          <p:cNvSpPr txBox="1"/>
          <p:nvPr/>
        </p:nvSpPr>
        <p:spPr>
          <a:xfrm>
            <a:off x="7337776" y="2168001"/>
            <a:ext cx="2664178" cy="584775"/>
          </a:xfrm>
          <a:prstGeom prst="rect">
            <a:avLst/>
          </a:prstGeom>
          <a:noFill/>
        </p:spPr>
        <p:txBody>
          <a:bodyPr wrap="square" rtlCol="0">
            <a:spAutoFit/>
          </a:bodyPr>
          <a:lstStyle/>
          <a:p>
            <a:pPr algn="ctr"/>
            <a:r>
              <a:rPr lang="en-US" sz="1600" dirty="0" err="1">
                <a:solidFill>
                  <a:schemeClr val="bg1"/>
                </a:solidFill>
                <a:latin typeface="Arial" panose="020B0604020202020204" pitchFamily="34" charset="0"/>
                <a:cs typeface="Arial" panose="020B0604020202020204" pitchFamily="34" charset="0"/>
              </a:rPr>
              <a:t>cPRA</a:t>
            </a:r>
            <a:r>
              <a:rPr lang="en-US" sz="1600" dirty="0">
                <a:solidFill>
                  <a:schemeClr val="bg1"/>
                </a:solidFill>
                <a:latin typeface="Arial" panose="020B0604020202020204" pitchFamily="34" charset="0"/>
                <a:cs typeface="Arial" panose="020B0604020202020204" pitchFamily="34" charset="0"/>
              </a:rPr>
              <a:t> 1-79%</a:t>
            </a:r>
          </a:p>
          <a:p>
            <a:pPr algn="ctr"/>
            <a:r>
              <a:rPr lang="en-US" sz="1600" dirty="0">
                <a:solidFill>
                  <a:schemeClr val="bg1"/>
                </a:solidFill>
                <a:latin typeface="Arial" panose="020B0604020202020204" pitchFamily="34" charset="0"/>
                <a:cs typeface="Arial" panose="020B0604020202020204" pitchFamily="34" charset="0"/>
              </a:rPr>
              <a:t>16 (14%)</a:t>
            </a:r>
          </a:p>
        </p:txBody>
      </p:sp>
    </p:spTree>
    <p:extLst>
      <p:ext uri="{BB962C8B-B14F-4D97-AF65-F5344CB8AC3E}">
        <p14:creationId xmlns:p14="http://schemas.microsoft.com/office/powerpoint/2010/main" val="11850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643" y="1539464"/>
            <a:ext cx="4276885" cy="485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733" i="1" dirty="0">
                <a:solidFill>
                  <a:srgbClr val="000000"/>
                </a:solidFill>
                <a:latin typeface="Arial" panose="020B0604020202020204" pitchFamily="34" charset="0"/>
                <a:cs typeface="Arial" panose="020B0604020202020204" pitchFamily="34" charset="0"/>
              </a:rPr>
              <a:t>Profile of Active Heart Transplant Candidates on NOW as of September 30, 2021 (1 of 2)</a:t>
            </a:r>
          </a:p>
        </p:txBody>
      </p:sp>
      <p:graphicFrame>
        <p:nvGraphicFramePr>
          <p:cNvPr id="9" name="Chart 8"/>
          <p:cNvGraphicFramePr/>
          <p:nvPr>
            <p:extLst>
              <p:ext uri="{D42A27DB-BD31-4B8C-83A1-F6EECF244321}">
                <p14:modId xmlns:p14="http://schemas.microsoft.com/office/powerpoint/2010/main" val="710034601"/>
              </p:ext>
            </p:extLst>
          </p:nvPr>
        </p:nvGraphicFramePr>
        <p:xfrm>
          <a:off x="6678802" y="1000761"/>
          <a:ext cx="5613989" cy="41193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572442" y="4488280"/>
            <a:ext cx="2901508" cy="584775"/>
          </a:xfrm>
          <a:prstGeom prst="rect">
            <a:avLst/>
          </a:prstGeom>
          <a:noFill/>
        </p:spPr>
        <p:txBody>
          <a:bodyPr wrap="square" rtlCol="0">
            <a:spAutoFit/>
          </a:bodyPr>
          <a:lstStyle/>
          <a:p>
            <a:r>
              <a:rPr lang="en-US" sz="3200" dirty="0">
                <a:solidFill>
                  <a:srgbClr val="4D4D4D"/>
                </a:solidFill>
                <a:latin typeface="Arial" panose="020B0604020202020204" pitchFamily="34" charset="0"/>
                <a:cs typeface="Arial" panose="020B0604020202020204" pitchFamily="34" charset="0"/>
              </a:rPr>
              <a:t>Blood Group</a:t>
            </a:r>
          </a:p>
        </p:txBody>
      </p:sp>
      <p:sp>
        <p:nvSpPr>
          <p:cNvPr id="19" name="TextBox 18"/>
          <p:cNvSpPr txBox="1"/>
          <p:nvPr/>
        </p:nvSpPr>
        <p:spPr>
          <a:xfrm>
            <a:off x="238341" y="1867567"/>
            <a:ext cx="5687567" cy="625877"/>
          </a:xfrm>
          <a:prstGeom prst="rect">
            <a:avLst/>
          </a:prstGeom>
          <a:noFill/>
        </p:spPr>
        <p:txBody>
          <a:bodyPr wrap="square" rtlCol="0">
            <a:spAutoFit/>
          </a:bodyPr>
          <a:lstStyle/>
          <a:p>
            <a:r>
              <a:rPr lang="en-US" sz="3467" dirty="0">
                <a:solidFill>
                  <a:srgbClr val="4D4D4D"/>
                </a:solidFill>
                <a:latin typeface="Arial" panose="020B0604020202020204" pitchFamily="34" charset="0"/>
                <a:cs typeface="Arial" panose="020B0604020202020204" pitchFamily="34" charset="0"/>
              </a:rPr>
              <a:t>Total Active Heart Patients</a:t>
            </a:r>
          </a:p>
        </p:txBody>
      </p:sp>
      <p:sp>
        <p:nvSpPr>
          <p:cNvPr id="20" name="TextBox 19"/>
          <p:cNvSpPr txBox="1"/>
          <p:nvPr/>
        </p:nvSpPr>
        <p:spPr>
          <a:xfrm>
            <a:off x="1096533" y="2309910"/>
            <a:ext cx="2456328" cy="1323439"/>
          </a:xfrm>
          <a:prstGeom prst="rect">
            <a:avLst/>
          </a:prstGeom>
          <a:noFill/>
        </p:spPr>
        <p:txBody>
          <a:bodyPr wrap="square" rtlCol="0">
            <a:spAutoFit/>
          </a:bodyPr>
          <a:lstStyle/>
          <a:p>
            <a:r>
              <a:rPr lang="en-US" sz="8000" dirty="0">
                <a:latin typeface="Arial" panose="020B0604020202020204" pitchFamily="34" charset="0"/>
                <a:cs typeface="Arial" panose="020B0604020202020204" pitchFamily="34" charset="0"/>
              </a:rPr>
              <a:t>111</a:t>
            </a:r>
          </a:p>
        </p:txBody>
      </p:sp>
      <p:sp>
        <p:nvSpPr>
          <p:cNvPr id="22" name="TextBox 21"/>
          <p:cNvSpPr txBox="1"/>
          <p:nvPr/>
        </p:nvSpPr>
        <p:spPr>
          <a:xfrm>
            <a:off x="3082124" y="2898890"/>
            <a:ext cx="2924765" cy="605230"/>
          </a:xfrm>
          <a:prstGeom prst="rect">
            <a:avLst/>
          </a:prstGeom>
          <a:noFill/>
        </p:spPr>
        <p:txBody>
          <a:bodyPr wrap="square" rtlCol="0">
            <a:spAutoFit/>
          </a:bodyPr>
          <a:lstStyle/>
          <a:p>
            <a:r>
              <a:rPr lang="en-US" sz="3333" dirty="0">
                <a:solidFill>
                  <a:srgbClr val="4D4D4D"/>
                </a:solidFill>
                <a:latin typeface="Arial" panose="020B0604020202020204" pitchFamily="34" charset="0"/>
                <a:cs typeface="Arial" panose="020B0604020202020204" pitchFamily="34" charset="0"/>
              </a:rPr>
              <a:t>92 Adult</a:t>
            </a:r>
          </a:p>
        </p:txBody>
      </p:sp>
      <p:sp>
        <p:nvSpPr>
          <p:cNvPr id="23" name="TextBox 22"/>
          <p:cNvSpPr txBox="1"/>
          <p:nvPr/>
        </p:nvSpPr>
        <p:spPr>
          <a:xfrm>
            <a:off x="2710302" y="3724352"/>
            <a:ext cx="2909024" cy="1138581"/>
          </a:xfrm>
          <a:prstGeom prst="rect">
            <a:avLst/>
          </a:prstGeom>
          <a:solidFill>
            <a:srgbClr val="4D4D4D"/>
          </a:solidFill>
        </p:spPr>
        <p:txBody>
          <a:bodyPr wrap="square" rtlCol="0">
            <a:spAutoFit/>
          </a:bodyPr>
          <a:lstStyle/>
          <a:p>
            <a:r>
              <a:rPr lang="en-US" sz="3333" dirty="0">
                <a:solidFill>
                  <a:schemeClr val="bg1"/>
                </a:solidFill>
                <a:latin typeface="Arial" panose="020B0604020202020204" pitchFamily="34" charset="0"/>
                <a:cs typeface="Arial" panose="020B0604020202020204" pitchFamily="34" charset="0"/>
              </a:rPr>
              <a:t>5 Multi-Organ</a:t>
            </a:r>
            <a:r>
              <a:rPr lang="en-US" sz="1733" dirty="0">
                <a:solidFill>
                  <a:schemeClr val="bg1"/>
                </a:solidFill>
                <a:latin typeface="Arial" panose="020B0604020202020204" pitchFamily="34" charset="0"/>
                <a:cs typeface="Arial" panose="020B0604020202020204" pitchFamily="34" charset="0"/>
              </a:rPr>
              <a:t> </a:t>
            </a:r>
          </a:p>
          <a:p>
            <a:pPr marL="380990" indent="-380990">
              <a:buFont typeface="Arial" panose="020B0604020202020204" pitchFamily="34" charset="0"/>
              <a:buChar char="•"/>
            </a:pPr>
            <a:r>
              <a:rPr lang="en-US" sz="1733" dirty="0">
                <a:solidFill>
                  <a:schemeClr val="bg1"/>
                </a:solidFill>
                <a:latin typeface="Arial" panose="020B0604020202020204" pitchFamily="34" charset="0"/>
                <a:cs typeface="Arial" panose="020B0604020202020204" pitchFamily="34" charset="0"/>
              </a:rPr>
              <a:t>2 Heart-Liver (adult)</a:t>
            </a:r>
          </a:p>
          <a:p>
            <a:pPr marL="380990" indent="-380990">
              <a:buFont typeface="Arial" panose="020B0604020202020204" pitchFamily="34" charset="0"/>
              <a:buChar char="•"/>
            </a:pPr>
            <a:r>
              <a:rPr lang="en-US" sz="1733" dirty="0">
                <a:solidFill>
                  <a:schemeClr val="bg1"/>
                </a:solidFill>
                <a:latin typeface="Arial" panose="020B0604020202020204" pitchFamily="34" charset="0"/>
                <a:cs typeface="Arial" panose="020B0604020202020204" pitchFamily="34" charset="0"/>
              </a:rPr>
              <a:t>3 Heart-Lung (adult)</a:t>
            </a:r>
          </a:p>
        </p:txBody>
      </p:sp>
      <p:sp>
        <p:nvSpPr>
          <p:cNvPr id="24" name="Bent-Up Arrow 23"/>
          <p:cNvSpPr/>
          <p:nvPr/>
        </p:nvSpPr>
        <p:spPr>
          <a:xfrm rot="5400000">
            <a:off x="1755141" y="3576471"/>
            <a:ext cx="672163" cy="716255"/>
          </a:xfrm>
          <a:prstGeom prst="bentUpArrow">
            <a:avLst>
              <a:gd name="adj1" fmla="val 32155"/>
              <a:gd name="adj2" fmla="val 36995"/>
              <a:gd name="adj3" fmla="val 38985"/>
            </a:avLst>
          </a:prstGeom>
          <a:solidFill>
            <a:schemeClr val="bg1"/>
          </a:solidFill>
          <a:ln>
            <a:solidFill>
              <a:srgbClr val="4D4D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AC87F8E1-8A4C-4B49-9559-D202AF728FDE}"/>
              </a:ext>
            </a:extLst>
          </p:cNvPr>
          <p:cNvSpPr>
            <a:spLocks noChangeAspect="1"/>
          </p:cNvSpPr>
          <p:nvPr/>
        </p:nvSpPr>
        <p:spPr>
          <a:xfrm>
            <a:off x="1576646" y="3436043"/>
            <a:ext cx="980224" cy="97453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Bent-Up Arrow 23">
            <a:extLst>
              <a:ext uri="{FF2B5EF4-FFF2-40B4-BE49-F238E27FC236}">
                <a16:creationId xmlns:a16="http://schemas.microsoft.com/office/drawing/2014/main" id="{61CE1A15-329A-4F6E-A0B7-8DAEAF8F6984}"/>
              </a:ext>
            </a:extLst>
          </p:cNvPr>
          <p:cNvSpPr/>
          <p:nvPr/>
        </p:nvSpPr>
        <p:spPr>
          <a:xfrm rot="5400000">
            <a:off x="1754746" y="3616227"/>
            <a:ext cx="672163" cy="716255"/>
          </a:xfrm>
          <a:prstGeom prst="bentUpArrow">
            <a:avLst>
              <a:gd name="adj1" fmla="val 32155"/>
              <a:gd name="adj2" fmla="val 36995"/>
              <a:gd name="adj3" fmla="val 38985"/>
            </a:avLst>
          </a:prstGeom>
          <a:solidFill>
            <a:schemeClr val="bg1"/>
          </a:solidFill>
          <a:ln>
            <a:solidFill>
              <a:srgbClr val="4D4D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6" name="Picture 2">
            <a:extLst>
              <a:ext uri="{FF2B5EF4-FFF2-40B4-BE49-F238E27FC236}">
                <a16:creationId xmlns:a16="http://schemas.microsoft.com/office/drawing/2014/main" id="{C4428630-BD9C-49EC-AED4-3A10FE9958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3038341" y="2459924"/>
            <a:ext cx="2909024" cy="605230"/>
          </a:xfrm>
          <a:prstGeom prst="rect">
            <a:avLst/>
          </a:prstGeom>
          <a:noFill/>
        </p:spPr>
        <p:txBody>
          <a:bodyPr wrap="square" rtlCol="0">
            <a:spAutoFit/>
          </a:bodyPr>
          <a:lstStyle/>
          <a:p>
            <a:r>
              <a:rPr lang="en-US" sz="3333" dirty="0">
                <a:solidFill>
                  <a:srgbClr val="4D4D4D"/>
                </a:solidFill>
                <a:latin typeface="Arial" panose="020B0604020202020204" pitchFamily="34" charset="0"/>
                <a:cs typeface="Arial" panose="020B0604020202020204" pitchFamily="34" charset="0"/>
              </a:rPr>
              <a:t>19 Pediatric</a:t>
            </a:r>
          </a:p>
        </p:txBody>
      </p:sp>
    </p:spTree>
    <p:extLst>
      <p:ext uri="{BB962C8B-B14F-4D97-AF65-F5344CB8AC3E}">
        <p14:creationId xmlns:p14="http://schemas.microsoft.com/office/powerpoint/2010/main" val="205735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750"/>
                                        <p:tgtEl>
                                          <p:spTgt spid="2050"/>
                                        </p:tgtEl>
                                      </p:cBhvr>
                                    </p:animEffect>
                                    <p:anim calcmode="lin" valueType="num">
                                      <p:cBhvr>
                                        <p:cTn id="12" dur="750" fill="hold"/>
                                        <p:tgtEl>
                                          <p:spTgt spid="2050"/>
                                        </p:tgtEl>
                                        <p:attrNameLst>
                                          <p:attrName>ppt_x</p:attrName>
                                        </p:attrNameLst>
                                      </p:cBhvr>
                                      <p:tavLst>
                                        <p:tav tm="0">
                                          <p:val>
                                            <p:strVal val="#ppt_x"/>
                                          </p:val>
                                        </p:tav>
                                        <p:tav tm="100000">
                                          <p:val>
                                            <p:strVal val="#ppt_x"/>
                                          </p:val>
                                        </p:tav>
                                      </p:tavLst>
                                    </p:anim>
                                    <p:anim calcmode="lin" valueType="num">
                                      <p:cBhvr>
                                        <p:cTn id="13" dur="750" fill="hold"/>
                                        <p:tgtEl>
                                          <p:spTgt spid="205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1000"/>
                            </p:stCondLst>
                            <p:childTnLst>
                              <p:par>
                                <p:cTn id="34" presetID="21" presetClass="exit" presetSubtype="1" fill="hold" grpId="0" nodeType="afterEffect">
                                  <p:stCondLst>
                                    <p:cond delay="0"/>
                                  </p:stCondLst>
                                  <p:childTnLst>
                                    <p:animEffect transition="out" filter="wheel(1)">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8" presetClass="emph" presetSubtype="0" fill="hold" grpId="1" nodeType="withEffect">
                                  <p:stCondLst>
                                    <p:cond delay="0"/>
                                  </p:stCondLst>
                                  <p:childTnLst>
                                    <p:animRot by="-21600000">
                                      <p:cBhvr>
                                        <p:cTn id="38" dur="500" fill="hold"/>
                                        <p:tgtEl>
                                          <p:spTgt spid="12"/>
                                        </p:tgtEl>
                                        <p:attrNameLst>
                                          <p:attrName>r</p:attrName>
                                        </p:attrNameLst>
                                      </p:cBhvr>
                                    </p:animRo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9" grpId="0"/>
      <p:bldP spid="20" grpId="0"/>
      <p:bldP spid="22" grpId="0"/>
      <p:bldP spid="23" grpId="0" animBg="1"/>
      <p:bldP spid="12" grpId="0" animBg="1"/>
      <p:bldP spid="12" grpId="1" animBg="1"/>
      <p:bldP spid="25"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79E22F80-0A46-4EF6-BF58-D83660C99453}"/>
              </a:ext>
            </a:extLst>
          </p:cNvPr>
          <p:cNvGraphicFramePr/>
          <p:nvPr>
            <p:extLst>
              <p:ext uri="{D42A27DB-BD31-4B8C-83A1-F6EECF244321}">
                <p14:modId xmlns:p14="http://schemas.microsoft.com/office/powerpoint/2010/main" val="2777803185"/>
              </p:ext>
            </p:extLst>
          </p:nvPr>
        </p:nvGraphicFramePr>
        <p:xfrm>
          <a:off x="5727700" y="3691553"/>
          <a:ext cx="5689600" cy="2467947"/>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733" i="1" dirty="0">
                <a:solidFill>
                  <a:srgbClr val="000000"/>
                </a:solidFill>
                <a:latin typeface="Arial" panose="020B0604020202020204" pitchFamily="34" charset="0"/>
                <a:cs typeface="Arial" panose="020B0604020202020204" pitchFamily="34" charset="0"/>
              </a:rPr>
              <a:t>Profile of Active Heart Transplant Candidates on NOW as of September 30, 2021 (2 of 2)</a:t>
            </a:r>
          </a:p>
        </p:txBody>
      </p:sp>
      <p:sp>
        <p:nvSpPr>
          <p:cNvPr id="2" name="TextBox 1"/>
          <p:cNvSpPr txBox="1"/>
          <p:nvPr/>
        </p:nvSpPr>
        <p:spPr>
          <a:xfrm>
            <a:off x="5979846" y="2117291"/>
            <a:ext cx="3912520" cy="1077218"/>
          </a:xfrm>
          <a:prstGeom prst="rect">
            <a:avLst/>
          </a:prstGeom>
          <a:noFill/>
        </p:spPr>
        <p:txBody>
          <a:bodyPr wrap="square" rtlCol="0">
            <a:spAutoFit/>
          </a:bodyPr>
          <a:lstStyle/>
          <a:p>
            <a:pPr algn="ctr"/>
            <a:r>
              <a:rPr lang="en-US" sz="3200" dirty="0">
                <a:solidFill>
                  <a:srgbClr val="4D4D4D"/>
                </a:solidFill>
                <a:latin typeface="Arial" panose="020B0604020202020204" pitchFamily="34" charset="0"/>
                <a:cs typeface="Arial" panose="020B0604020202020204" pitchFamily="34" charset="0"/>
              </a:rPr>
              <a:t>Average Wait Time </a:t>
            </a:r>
          </a:p>
          <a:p>
            <a:pPr algn="ctr"/>
            <a:r>
              <a:rPr lang="en-US" sz="3200" dirty="0">
                <a:solidFill>
                  <a:srgbClr val="4D4D4D"/>
                </a:solidFill>
                <a:latin typeface="Arial" panose="020B0604020202020204" pitchFamily="34" charset="0"/>
                <a:cs typeface="Arial" panose="020B0604020202020204" pitchFamily="34" charset="0"/>
              </a:rPr>
              <a:t>from List Date</a:t>
            </a:r>
          </a:p>
        </p:txBody>
      </p:sp>
      <p:grpSp>
        <p:nvGrpSpPr>
          <p:cNvPr id="8" name="Group 7"/>
          <p:cNvGrpSpPr/>
          <p:nvPr/>
        </p:nvGrpSpPr>
        <p:grpSpPr>
          <a:xfrm>
            <a:off x="9492512" y="1918853"/>
            <a:ext cx="2343888" cy="1334959"/>
            <a:chOff x="584792" y="1810479"/>
            <a:chExt cx="1757916" cy="1001220"/>
          </a:xfrm>
        </p:grpSpPr>
        <p:sp>
          <p:nvSpPr>
            <p:cNvPr id="5" name="TextBox 4"/>
            <p:cNvSpPr txBox="1"/>
            <p:nvPr/>
          </p:nvSpPr>
          <p:spPr>
            <a:xfrm>
              <a:off x="584792" y="1810479"/>
              <a:ext cx="1757916" cy="684755"/>
            </a:xfrm>
            <a:prstGeom prst="rect">
              <a:avLst/>
            </a:prstGeom>
            <a:noFill/>
          </p:spPr>
          <p:txBody>
            <a:bodyPr wrap="square" rtlCol="0">
              <a:spAutoFit/>
            </a:bodyPr>
            <a:lstStyle/>
            <a:p>
              <a:pPr algn="ctr"/>
              <a:r>
                <a:rPr lang="en-US" sz="5333" dirty="0">
                  <a:solidFill>
                    <a:srgbClr val="ED1C24"/>
                  </a:solidFill>
                  <a:latin typeface="Arial" panose="020B0604020202020204" pitchFamily="34" charset="0"/>
                  <a:cs typeface="Arial" panose="020B0604020202020204" pitchFamily="34" charset="0"/>
                </a:rPr>
                <a:t>432</a:t>
              </a:r>
            </a:p>
          </p:txBody>
        </p:sp>
        <p:sp>
          <p:nvSpPr>
            <p:cNvPr id="7" name="TextBox 6"/>
            <p:cNvSpPr txBox="1"/>
            <p:nvPr/>
          </p:nvSpPr>
          <p:spPr>
            <a:xfrm>
              <a:off x="584792" y="2249958"/>
              <a:ext cx="1757916" cy="561741"/>
            </a:xfrm>
            <a:prstGeom prst="rect">
              <a:avLst/>
            </a:prstGeom>
            <a:noFill/>
          </p:spPr>
          <p:txBody>
            <a:bodyPr wrap="square" rtlCol="0">
              <a:spAutoFit/>
            </a:bodyPr>
            <a:lstStyle/>
            <a:p>
              <a:pPr algn="ctr"/>
              <a:r>
                <a:rPr lang="en-US" sz="4267" dirty="0">
                  <a:solidFill>
                    <a:srgbClr val="ED1C24"/>
                  </a:solidFill>
                  <a:latin typeface="Arial" panose="020B0604020202020204" pitchFamily="34" charset="0"/>
                  <a:cs typeface="Arial" panose="020B0604020202020204" pitchFamily="34" charset="0"/>
                </a:rPr>
                <a:t>Days</a:t>
              </a:r>
            </a:p>
          </p:txBody>
        </p:sp>
      </p:grpSp>
      <p:grpSp>
        <p:nvGrpSpPr>
          <p:cNvPr id="3" name="Group 2"/>
          <p:cNvGrpSpPr/>
          <p:nvPr/>
        </p:nvGrpSpPr>
        <p:grpSpPr>
          <a:xfrm>
            <a:off x="2694521" y="2800677"/>
            <a:ext cx="3285325" cy="1752868"/>
            <a:chOff x="6382794" y="1500215"/>
            <a:chExt cx="2394274" cy="1314651"/>
          </a:xfrm>
        </p:grpSpPr>
        <p:sp>
          <p:nvSpPr>
            <p:cNvPr id="11" name="TextBox 10"/>
            <p:cNvSpPr txBox="1"/>
            <p:nvPr/>
          </p:nvSpPr>
          <p:spPr>
            <a:xfrm>
              <a:off x="6382794" y="1500215"/>
              <a:ext cx="2394274" cy="807914"/>
            </a:xfrm>
            <a:prstGeom prst="rect">
              <a:avLst/>
            </a:prstGeom>
            <a:noFill/>
          </p:spPr>
          <p:txBody>
            <a:bodyPr wrap="square" rtlCol="0">
              <a:spAutoFit/>
            </a:bodyPr>
            <a:lstStyle/>
            <a:p>
              <a:pPr algn="ctr"/>
              <a:r>
                <a:rPr lang="en-US" sz="3200" dirty="0">
                  <a:solidFill>
                    <a:srgbClr val="419B96"/>
                  </a:solidFill>
                  <a:latin typeface="Arial" panose="020B0604020202020204" pitchFamily="34" charset="0"/>
                  <a:cs typeface="Arial" panose="020B0604020202020204" pitchFamily="34" charset="0"/>
                </a:rPr>
                <a:t>Average </a:t>
              </a:r>
            </a:p>
            <a:p>
              <a:pPr algn="ctr"/>
              <a:r>
                <a:rPr lang="en-US" sz="3200" dirty="0">
                  <a:solidFill>
                    <a:srgbClr val="419B96"/>
                  </a:solidFill>
                  <a:latin typeface="Arial" panose="020B0604020202020204" pitchFamily="34" charset="0"/>
                  <a:cs typeface="Arial" panose="020B0604020202020204" pitchFamily="34" charset="0"/>
                </a:rPr>
                <a:t>Age</a:t>
              </a:r>
            </a:p>
          </p:txBody>
        </p:sp>
        <p:sp>
          <p:nvSpPr>
            <p:cNvPr id="13" name="TextBox 12"/>
            <p:cNvSpPr txBox="1"/>
            <p:nvPr/>
          </p:nvSpPr>
          <p:spPr>
            <a:xfrm>
              <a:off x="6382794" y="2130111"/>
              <a:ext cx="2394274" cy="684755"/>
            </a:xfrm>
            <a:prstGeom prst="rect">
              <a:avLst/>
            </a:prstGeom>
            <a:noFill/>
          </p:spPr>
          <p:txBody>
            <a:bodyPr wrap="square" rtlCol="0">
              <a:spAutoFit/>
            </a:bodyPr>
            <a:lstStyle/>
            <a:p>
              <a:pPr algn="ctr"/>
              <a:r>
                <a:rPr lang="en-US" sz="5333" dirty="0">
                  <a:solidFill>
                    <a:srgbClr val="54C3BB"/>
                  </a:solidFill>
                  <a:latin typeface="Arial" panose="020B0604020202020204" pitchFamily="34" charset="0"/>
                  <a:cs typeface="Arial" panose="020B0604020202020204" pitchFamily="34" charset="0"/>
                </a:rPr>
                <a:t>44</a:t>
              </a:r>
            </a:p>
          </p:txBody>
        </p:sp>
      </p:grpSp>
      <p:grpSp>
        <p:nvGrpSpPr>
          <p:cNvPr id="4" name="Group 3"/>
          <p:cNvGrpSpPr/>
          <p:nvPr/>
        </p:nvGrpSpPr>
        <p:grpSpPr>
          <a:xfrm>
            <a:off x="554080" y="3718086"/>
            <a:ext cx="2372108" cy="1330815"/>
            <a:chOff x="6700973" y="2837355"/>
            <a:chExt cx="1779081" cy="998111"/>
          </a:xfrm>
        </p:grpSpPr>
        <p:sp>
          <p:nvSpPr>
            <p:cNvPr id="16" name="TextBox 15"/>
            <p:cNvSpPr txBox="1"/>
            <p:nvPr/>
          </p:nvSpPr>
          <p:spPr>
            <a:xfrm>
              <a:off x="6722138" y="2837355"/>
              <a:ext cx="1757916" cy="684755"/>
            </a:xfrm>
            <a:prstGeom prst="rect">
              <a:avLst/>
            </a:prstGeom>
            <a:noFill/>
          </p:spPr>
          <p:txBody>
            <a:bodyPr wrap="square" rtlCol="0">
              <a:spAutoFit/>
            </a:bodyPr>
            <a:lstStyle/>
            <a:p>
              <a:pPr algn="ctr"/>
              <a:r>
                <a:rPr lang="en-US" sz="5333" dirty="0">
                  <a:solidFill>
                    <a:srgbClr val="ED1C24"/>
                  </a:solidFill>
                  <a:latin typeface="Arial" panose="020B0604020202020204" pitchFamily="34" charset="0"/>
                  <a:cs typeface="Arial" panose="020B0604020202020204" pitchFamily="34" charset="0"/>
                </a:rPr>
                <a:t>32%</a:t>
              </a:r>
            </a:p>
          </p:txBody>
        </p:sp>
        <p:sp>
          <p:nvSpPr>
            <p:cNvPr id="17" name="TextBox 16"/>
            <p:cNvSpPr txBox="1"/>
            <p:nvPr/>
          </p:nvSpPr>
          <p:spPr>
            <a:xfrm>
              <a:off x="6700973" y="3366058"/>
              <a:ext cx="1757916" cy="469408"/>
            </a:xfrm>
            <a:prstGeom prst="rect">
              <a:avLst/>
            </a:prstGeom>
            <a:noFill/>
          </p:spPr>
          <p:txBody>
            <a:bodyPr wrap="square" rtlCol="0">
              <a:spAutoFit/>
            </a:bodyPr>
            <a:lstStyle/>
            <a:p>
              <a:pPr algn="ctr"/>
              <a:r>
                <a:rPr lang="en-US" sz="3467" dirty="0">
                  <a:solidFill>
                    <a:srgbClr val="A70E13"/>
                  </a:solidFill>
                  <a:latin typeface="Arial" panose="020B0604020202020204" pitchFamily="34" charset="0"/>
                  <a:cs typeface="Arial" panose="020B0604020202020204" pitchFamily="34" charset="0"/>
                </a:rPr>
                <a:t>Female</a:t>
              </a:r>
            </a:p>
          </p:txBody>
        </p:sp>
      </p:grpSp>
      <p:pic>
        <p:nvPicPr>
          <p:cNvPr id="26" name="Picture 2">
            <a:extLst>
              <a:ext uri="{FF2B5EF4-FFF2-40B4-BE49-F238E27FC236}">
                <a16:creationId xmlns:a16="http://schemas.microsoft.com/office/drawing/2014/main" id="{C4428630-BD9C-49EC-AED4-3A10FE9958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15C53F92-BEEC-43DF-A973-CC77A9D11236}"/>
              </a:ext>
            </a:extLst>
          </p:cNvPr>
          <p:cNvSpPr txBox="1"/>
          <p:nvPr/>
        </p:nvSpPr>
        <p:spPr>
          <a:xfrm>
            <a:off x="6109263" y="3366566"/>
            <a:ext cx="3912520" cy="369332"/>
          </a:xfrm>
          <a:prstGeom prst="rect">
            <a:avLst/>
          </a:prstGeom>
          <a:noFill/>
        </p:spPr>
        <p:txBody>
          <a:bodyPr wrap="square" rtlCol="0">
            <a:spAutoFit/>
          </a:bodyPr>
          <a:lstStyle/>
          <a:p>
            <a:pPr algn="ctr"/>
            <a:r>
              <a:rPr lang="en-US" dirty="0">
                <a:solidFill>
                  <a:srgbClr val="ED1C24"/>
                </a:solidFill>
                <a:latin typeface="Arial" panose="020B0604020202020204" pitchFamily="34" charset="0"/>
                <a:cs typeface="Arial" panose="020B0604020202020204" pitchFamily="34" charset="0"/>
              </a:rPr>
              <a:t>Active candidates by time waiting</a:t>
            </a:r>
          </a:p>
        </p:txBody>
      </p:sp>
      <p:grpSp>
        <p:nvGrpSpPr>
          <p:cNvPr id="29" name="Group 28">
            <a:extLst>
              <a:ext uri="{FF2B5EF4-FFF2-40B4-BE49-F238E27FC236}">
                <a16:creationId xmlns:a16="http://schemas.microsoft.com/office/drawing/2014/main" id="{C2F82AA3-7849-4189-B015-D5738CE9C67D}"/>
              </a:ext>
            </a:extLst>
          </p:cNvPr>
          <p:cNvGrpSpPr/>
          <p:nvPr/>
        </p:nvGrpSpPr>
        <p:grpSpPr>
          <a:xfrm>
            <a:off x="452357" y="1940983"/>
            <a:ext cx="2372108" cy="1330815"/>
            <a:chOff x="6700973" y="2837355"/>
            <a:chExt cx="1779081" cy="998111"/>
          </a:xfrm>
        </p:grpSpPr>
        <p:sp>
          <p:nvSpPr>
            <p:cNvPr id="30" name="TextBox 29">
              <a:extLst>
                <a:ext uri="{FF2B5EF4-FFF2-40B4-BE49-F238E27FC236}">
                  <a16:creationId xmlns:a16="http://schemas.microsoft.com/office/drawing/2014/main" id="{8BF10140-7470-4CD1-8449-82017BBFA46F}"/>
                </a:ext>
              </a:extLst>
            </p:cNvPr>
            <p:cNvSpPr txBox="1"/>
            <p:nvPr/>
          </p:nvSpPr>
          <p:spPr>
            <a:xfrm>
              <a:off x="6722138" y="2837355"/>
              <a:ext cx="1757916" cy="684755"/>
            </a:xfrm>
            <a:prstGeom prst="rect">
              <a:avLst/>
            </a:prstGeom>
            <a:noFill/>
          </p:spPr>
          <p:txBody>
            <a:bodyPr wrap="square" rtlCol="0">
              <a:spAutoFit/>
            </a:bodyPr>
            <a:lstStyle/>
            <a:p>
              <a:pPr algn="ctr"/>
              <a:r>
                <a:rPr lang="en-US" sz="5333" dirty="0">
                  <a:solidFill>
                    <a:srgbClr val="ED1C24"/>
                  </a:solidFill>
                  <a:latin typeface="Arial" panose="020B0604020202020204" pitchFamily="34" charset="0"/>
                  <a:cs typeface="Arial" panose="020B0604020202020204" pitchFamily="34" charset="0"/>
                </a:rPr>
                <a:t>68%</a:t>
              </a:r>
            </a:p>
          </p:txBody>
        </p:sp>
        <p:sp>
          <p:nvSpPr>
            <p:cNvPr id="32" name="TextBox 31">
              <a:extLst>
                <a:ext uri="{FF2B5EF4-FFF2-40B4-BE49-F238E27FC236}">
                  <a16:creationId xmlns:a16="http://schemas.microsoft.com/office/drawing/2014/main" id="{D3B8B5AF-8CF9-4380-A92E-B64132F5C3F0}"/>
                </a:ext>
              </a:extLst>
            </p:cNvPr>
            <p:cNvSpPr txBox="1"/>
            <p:nvPr/>
          </p:nvSpPr>
          <p:spPr>
            <a:xfrm>
              <a:off x="6700973" y="3366058"/>
              <a:ext cx="1757916" cy="469408"/>
            </a:xfrm>
            <a:prstGeom prst="rect">
              <a:avLst/>
            </a:prstGeom>
            <a:noFill/>
          </p:spPr>
          <p:txBody>
            <a:bodyPr wrap="square" rtlCol="0">
              <a:spAutoFit/>
            </a:bodyPr>
            <a:lstStyle/>
            <a:p>
              <a:pPr algn="ctr"/>
              <a:r>
                <a:rPr lang="en-US" sz="3467" dirty="0">
                  <a:solidFill>
                    <a:srgbClr val="A70E13"/>
                  </a:solidFill>
                  <a:latin typeface="Arial" panose="020B0604020202020204" pitchFamily="34" charset="0"/>
                  <a:cs typeface="Arial" panose="020B0604020202020204" pitchFamily="34" charset="0"/>
                </a:rPr>
                <a:t>Male</a:t>
              </a:r>
            </a:p>
          </p:txBody>
        </p:sp>
      </p:grpSp>
    </p:spTree>
    <p:extLst>
      <p:ext uri="{BB962C8B-B14F-4D97-AF65-F5344CB8AC3E}">
        <p14:creationId xmlns:p14="http://schemas.microsoft.com/office/powerpoint/2010/main" val="3255791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3400" i="1" dirty="0">
                <a:solidFill>
                  <a:srgbClr val="000000"/>
                </a:solidFill>
                <a:latin typeface="Arial" panose="020B0604020202020204" pitchFamily="34" charset="0"/>
                <a:cs typeface="Arial" panose="020B0604020202020204" pitchFamily="34" charset="0"/>
              </a:rPr>
              <a:t>Active Heart Transplant Candidates on NOW by Status and Transplant Program, as of September 30, 2021</a:t>
            </a:r>
          </a:p>
        </p:txBody>
      </p:sp>
      <p:graphicFrame>
        <p:nvGraphicFramePr>
          <p:cNvPr id="6" name="Chart 5"/>
          <p:cNvGraphicFramePr>
            <a:graphicFrameLocks/>
          </p:cNvGraphicFramePr>
          <p:nvPr>
            <p:extLst>
              <p:ext uri="{D42A27DB-BD31-4B8C-83A1-F6EECF244321}">
                <p14:modId xmlns:p14="http://schemas.microsoft.com/office/powerpoint/2010/main" val="1138798052"/>
              </p:ext>
            </p:extLst>
          </p:nvPr>
        </p:nvGraphicFramePr>
        <p:xfrm>
          <a:off x="964387" y="1275907"/>
          <a:ext cx="10301399" cy="453006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DF655FBC-38C2-41E5-B9D2-FD631E700A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68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txBox="1">
            <a:spLocks/>
          </p:cNvSpPr>
          <p:nvPr/>
        </p:nvSpPr>
        <p:spPr>
          <a:xfrm>
            <a:off x="508000" y="90596"/>
            <a:ext cx="11328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4000" i="1" dirty="0">
                <a:solidFill>
                  <a:srgbClr val="000000"/>
                </a:solidFill>
                <a:latin typeface="Arial" panose="020B0604020202020204" pitchFamily="34" charset="0"/>
                <a:cs typeface="Arial" panose="020B0604020202020204" pitchFamily="34" charset="0"/>
              </a:rPr>
              <a:t>Active Heart Transplant Candidates on National Organ Waitlist by Medical Status</a:t>
            </a:r>
          </a:p>
        </p:txBody>
      </p:sp>
      <p:graphicFrame>
        <p:nvGraphicFramePr>
          <p:cNvPr id="2" name="Chart 1"/>
          <p:cNvGraphicFramePr/>
          <p:nvPr>
            <p:extLst>
              <p:ext uri="{D42A27DB-BD31-4B8C-83A1-F6EECF244321}">
                <p14:modId xmlns:p14="http://schemas.microsoft.com/office/powerpoint/2010/main" val="1525894129"/>
              </p:ext>
            </p:extLst>
          </p:nvPr>
        </p:nvGraphicFramePr>
        <p:xfrm>
          <a:off x="269899" y="1783625"/>
          <a:ext cx="11652203" cy="39401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419440C1-9852-4050-9B1D-C378D9F8EC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7D357C6-8B54-42DC-B1FF-E1C49F862E27}"/>
              </a:ext>
            </a:extLst>
          </p:cNvPr>
          <p:cNvSpPr txBox="1"/>
          <p:nvPr/>
        </p:nvSpPr>
        <p:spPr>
          <a:xfrm>
            <a:off x="703942" y="1414293"/>
            <a:ext cx="9902087"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Results from initiation of the National Organ Waitlist (June 2012) to September 30, 2021</a:t>
            </a:r>
          </a:p>
        </p:txBody>
      </p:sp>
      <p:graphicFrame>
        <p:nvGraphicFramePr>
          <p:cNvPr id="3" name="Table 2"/>
          <p:cNvGraphicFramePr>
            <a:graphicFrameLocks noGrp="1"/>
          </p:cNvGraphicFramePr>
          <p:nvPr>
            <p:extLst>
              <p:ext uri="{D42A27DB-BD31-4B8C-83A1-F6EECF244321}">
                <p14:modId xmlns:p14="http://schemas.microsoft.com/office/powerpoint/2010/main" val="1042263806"/>
              </p:ext>
            </p:extLst>
          </p:nvPr>
        </p:nvGraphicFramePr>
        <p:xfrm>
          <a:off x="377190" y="5404104"/>
          <a:ext cx="10152261" cy="280018"/>
        </p:xfrm>
        <a:graphic>
          <a:graphicData uri="http://schemas.openxmlformats.org/drawingml/2006/table">
            <a:tbl>
              <a:tblPr firstRow="1" bandRow="1">
                <a:tableStyleId>{5C22544A-7EE6-4342-B048-85BDC9FD1C3A}</a:tableStyleId>
              </a:tblPr>
              <a:tblGrid>
                <a:gridCol w="998376">
                  <a:extLst>
                    <a:ext uri="{9D8B030D-6E8A-4147-A177-3AD203B41FA5}">
                      <a16:colId xmlns:a16="http://schemas.microsoft.com/office/drawing/2014/main" val="1466359723"/>
                    </a:ext>
                  </a:extLst>
                </a:gridCol>
                <a:gridCol w="998376">
                  <a:extLst>
                    <a:ext uri="{9D8B030D-6E8A-4147-A177-3AD203B41FA5}">
                      <a16:colId xmlns:a16="http://schemas.microsoft.com/office/drawing/2014/main" val="20002"/>
                    </a:ext>
                  </a:extLst>
                </a:gridCol>
                <a:gridCol w="1032239">
                  <a:extLst>
                    <a:ext uri="{9D8B030D-6E8A-4147-A177-3AD203B41FA5}">
                      <a16:colId xmlns:a16="http://schemas.microsoft.com/office/drawing/2014/main" val="20003"/>
                    </a:ext>
                  </a:extLst>
                </a:gridCol>
                <a:gridCol w="1015306">
                  <a:extLst>
                    <a:ext uri="{9D8B030D-6E8A-4147-A177-3AD203B41FA5}">
                      <a16:colId xmlns:a16="http://schemas.microsoft.com/office/drawing/2014/main" val="20004"/>
                    </a:ext>
                  </a:extLst>
                </a:gridCol>
                <a:gridCol w="1007250">
                  <a:extLst>
                    <a:ext uri="{9D8B030D-6E8A-4147-A177-3AD203B41FA5}">
                      <a16:colId xmlns:a16="http://schemas.microsoft.com/office/drawing/2014/main" val="20005"/>
                    </a:ext>
                  </a:extLst>
                </a:gridCol>
                <a:gridCol w="1007250">
                  <a:extLst>
                    <a:ext uri="{9D8B030D-6E8A-4147-A177-3AD203B41FA5}">
                      <a16:colId xmlns:a16="http://schemas.microsoft.com/office/drawing/2014/main" val="20006"/>
                    </a:ext>
                  </a:extLst>
                </a:gridCol>
                <a:gridCol w="1023366">
                  <a:extLst>
                    <a:ext uri="{9D8B030D-6E8A-4147-A177-3AD203B41FA5}">
                      <a16:colId xmlns:a16="http://schemas.microsoft.com/office/drawing/2014/main" val="20007"/>
                    </a:ext>
                  </a:extLst>
                </a:gridCol>
                <a:gridCol w="1023366">
                  <a:extLst>
                    <a:ext uri="{9D8B030D-6E8A-4147-A177-3AD203B41FA5}">
                      <a16:colId xmlns:a16="http://schemas.microsoft.com/office/drawing/2014/main" val="2714049227"/>
                    </a:ext>
                  </a:extLst>
                </a:gridCol>
                <a:gridCol w="1023366">
                  <a:extLst>
                    <a:ext uri="{9D8B030D-6E8A-4147-A177-3AD203B41FA5}">
                      <a16:colId xmlns:a16="http://schemas.microsoft.com/office/drawing/2014/main" val="2213490814"/>
                    </a:ext>
                  </a:extLst>
                </a:gridCol>
                <a:gridCol w="1023366">
                  <a:extLst>
                    <a:ext uri="{9D8B030D-6E8A-4147-A177-3AD203B41FA5}">
                      <a16:colId xmlns:a16="http://schemas.microsoft.com/office/drawing/2014/main" val="3974073945"/>
                    </a:ext>
                  </a:extLst>
                </a:gridCol>
              </a:tblGrid>
              <a:tr h="280018">
                <a:tc>
                  <a:txBody>
                    <a:bodyPr/>
                    <a:lstStyle/>
                    <a:p>
                      <a:pPr marL="0" marR="0" lvl="0" indent="0" algn="l" defTabSz="609608" rtl="0" eaLnBrk="1" fontAlgn="auto" latinLnBrk="0" hangingPunct="1">
                        <a:lnSpc>
                          <a:spcPct val="100000"/>
                        </a:lnSpc>
                        <a:spcBef>
                          <a:spcPts val="0"/>
                        </a:spcBef>
                        <a:spcAft>
                          <a:spcPts val="0"/>
                        </a:spcAft>
                        <a:buClrTx/>
                        <a:buSzTx/>
                        <a:buFontTx/>
                        <a:buNone/>
                        <a:tabLst/>
                        <a:defRPr/>
                      </a:pPr>
                      <a:r>
                        <a:rPr lang="en-US" sz="1600" dirty="0">
                          <a:solidFill>
                            <a:srgbClr val="4D4D4D"/>
                          </a:solidFill>
                          <a:latin typeface="Arial" panose="020B0604020202020204" pitchFamily="34" charset="0"/>
                          <a:cs typeface="Arial" panose="020B0604020202020204" pitchFamily="34" charset="0"/>
                        </a:rPr>
                        <a:t>       ’12</a:t>
                      </a:r>
                    </a:p>
                  </a:txBody>
                  <a:tcPr marL="121920" marR="12192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2013</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2014</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2015</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2016</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2017</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2018</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2019</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2020</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dirty="0">
                          <a:solidFill>
                            <a:srgbClr val="4D4D4D"/>
                          </a:solidFill>
                          <a:latin typeface="Arial" panose="020B0604020202020204" pitchFamily="34" charset="0"/>
                          <a:cs typeface="Arial" panose="020B0604020202020204" pitchFamily="34" charset="0"/>
                        </a:rPr>
                        <a:t>  ’21</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562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2853E1E-41C5-415D-AFE8-6F46858FB82F}"/>
              </a:ext>
            </a:extLst>
          </p:cNvPr>
          <p:cNvGraphicFramePr/>
          <p:nvPr>
            <p:extLst>
              <p:ext uri="{D42A27DB-BD31-4B8C-83A1-F6EECF244321}">
                <p14:modId xmlns:p14="http://schemas.microsoft.com/office/powerpoint/2010/main" val="2367511796"/>
              </p:ext>
            </p:extLst>
          </p:nvPr>
        </p:nvGraphicFramePr>
        <p:xfrm>
          <a:off x="274320" y="1783079"/>
          <a:ext cx="11652203" cy="3979546"/>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3"/>
          <p:cNvSpPr txBox="1">
            <a:spLocks/>
          </p:cNvSpPr>
          <p:nvPr/>
        </p:nvSpPr>
        <p:spPr>
          <a:xfrm>
            <a:off x="508000" y="90596"/>
            <a:ext cx="11328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r>
              <a:rPr lang="en-US" sz="4000" i="1" dirty="0">
                <a:solidFill>
                  <a:srgbClr val="000000"/>
                </a:solidFill>
                <a:latin typeface="Arial" panose="020B0604020202020204" pitchFamily="34" charset="0"/>
                <a:cs typeface="Arial" panose="020B0604020202020204" pitchFamily="34" charset="0"/>
              </a:rPr>
              <a:t>Active Status 4 and 4S Heart Transplant Candidates on National Organ Waitlist</a:t>
            </a:r>
          </a:p>
        </p:txBody>
      </p:sp>
      <p:pic>
        <p:nvPicPr>
          <p:cNvPr id="5" name="Picture 2">
            <a:extLst>
              <a:ext uri="{FF2B5EF4-FFF2-40B4-BE49-F238E27FC236}">
                <a16:creationId xmlns:a16="http://schemas.microsoft.com/office/drawing/2014/main" id="{419440C1-9852-4050-9B1D-C378D9F8EC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657"/>
          <a:stretch/>
        </p:blipFill>
        <p:spPr bwMode="auto">
          <a:xfrm>
            <a:off x="238341" y="5888016"/>
            <a:ext cx="3089251" cy="77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7D357C6-8B54-42DC-B1FF-E1C49F862E27}"/>
              </a:ext>
            </a:extLst>
          </p:cNvPr>
          <p:cNvSpPr txBox="1"/>
          <p:nvPr/>
        </p:nvSpPr>
        <p:spPr>
          <a:xfrm>
            <a:off x="703942" y="1414293"/>
            <a:ext cx="9902087"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Results from initiation of the National Organ Waitlist (June 2012) to September 30, 2021</a:t>
            </a:r>
          </a:p>
        </p:txBody>
      </p:sp>
      <p:graphicFrame>
        <p:nvGraphicFramePr>
          <p:cNvPr id="3" name="Table 2"/>
          <p:cNvGraphicFramePr>
            <a:graphicFrameLocks noGrp="1"/>
          </p:cNvGraphicFramePr>
          <p:nvPr/>
        </p:nvGraphicFramePr>
        <p:xfrm>
          <a:off x="377190" y="5404104"/>
          <a:ext cx="10152261" cy="280018"/>
        </p:xfrm>
        <a:graphic>
          <a:graphicData uri="http://schemas.openxmlformats.org/drawingml/2006/table">
            <a:tbl>
              <a:tblPr firstRow="1" bandRow="1">
                <a:tableStyleId>{5C22544A-7EE6-4342-B048-85BDC9FD1C3A}</a:tableStyleId>
              </a:tblPr>
              <a:tblGrid>
                <a:gridCol w="998376">
                  <a:extLst>
                    <a:ext uri="{9D8B030D-6E8A-4147-A177-3AD203B41FA5}">
                      <a16:colId xmlns:a16="http://schemas.microsoft.com/office/drawing/2014/main" val="1466359723"/>
                    </a:ext>
                  </a:extLst>
                </a:gridCol>
                <a:gridCol w="998376">
                  <a:extLst>
                    <a:ext uri="{9D8B030D-6E8A-4147-A177-3AD203B41FA5}">
                      <a16:colId xmlns:a16="http://schemas.microsoft.com/office/drawing/2014/main" val="20002"/>
                    </a:ext>
                  </a:extLst>
                </a:gridCol>
                <a:gridCol w="1032239">
                  <a:extLst>
                    <a:ext uri="{9D8B030D-6E8A-4147-A177-3AD203B41FA5}">
                      <a16:colId xmlns:a16="http://schemas.microsoft.com/office/drawing/2014/main" val="20003"/>
                    </a:ext>
                  </a:extLst>
                </a:gridCol>
                <a:gridCol w="1015306">
                  <a:extLst>
                    <a:ext uri="{9D8B030D-6E8A-4147-A177-3AD203B41FA5}">
                      <a16:colId xmlns:a16="http://schemas.microsoft.com/office/drawing/2014/main" val="20004"/>
                    </a:ext>
                  </a:extLst>
                </a:gridCol>
                <a:gridCol w="1007250">
                  <a:extLst>
                    <a:ext uri="{9D8B030D-6E8A-4147-A177-3AD203B41FA5}">
                      <a16:colId xmlns:a16="http://schemas.microsoft.com/office/drawing/2014/main" val="20005"/>
                    </a:ext>
                  </a:extLst>
                </a:gridCol>
                <a:gridCol w="1007250">
                  <a:extLst>
                    <a:ext uri="{9D8B030D-6E8A-4147-A177-3AD203B41FA5}">
                      <a16:colId xmlns:a16="http://schemas.microsoft.com/office/drawing/2014/main" val="20006"/>
                    </a:ext>
                  </a:extLst>
                </a:gridCol>
                <a:gridCol w="1023366">
                  <a:extLst>
                    <a:ext uri="{9D8B030D-6E8A-4147-A177-3AD203B41FA5}">
                      <a16:colId xmlns:a16="http://schemas.microsoft.com/office/drawing/2014/main" val="20007"/>
                    </a:ext>
                  </a:extLst>
                </a:gridCol>
                <a:gridCol w="1023366">
                  <a:extLst>
                    <a:ext uri="{9D8B030D-6E8A-4147-A177-3AD203B41FA5}">
                      <a16:colId xmlns:a16="http://schemas.microsoft.com/office/drawing/2014/main" val="2714049227"/>
                    </a:ext>
                  </a:extLst>
                </a:gridCol>
                <a:gridCol w="1023366">
                  <a:extLst>
                    <a:ext uri="{9D8B030D-6E8A-4147-A177-3AD203B41FA5}">
                      <a16:colId xmlns:a16="http://schemas.microsoft.com/office/drawing/2014/main" val="2213490814"/>
                    </a:ext>
                  </a:extLst>
                </a:gridCol>
                <a:gridCol w="1023366">
                  <a:extLst>
                    <a:ext uri="{9D8B030D-6E8A-4147-A177-3AD203B41FA5}">
                      <a16:colId xmlns:a16="http://schemas.microsoft.com/office/drawing/2014/main" val="3974073945"/>
                    </a:ext>
                  </a:extLst>
                </a:gridCol>
              </a:tblGrid>
              <a:tr h="280018">
                <a:tc>
                  <a:txBody>
                    <a:bodyPr/>
                    <a:lstStyle/>
                    <a:p>
                      <a:pPr marL="0" marR="0" lvl="0" indent="0" algn="l" defTabSz="609608" rtl="0" eaLnBrk="1" fontAlgn="auto" latinLnBrk="0" hangingPunct="1">
                        <a:lnSpc>
                          <a:spcPct val="100000"/>
                        </a:lnSpc>
                        <a:spcBef>
                          <a:spcPts val="0"/>
                        </a:spcBef>
                        <a:spcAft>
                          <a:spcPts val="0"/>
                        </a:spcAft>
                        <a:buClrTx/>
                        <a:buSzTx/>
                        <a:buFontTx/>
                        <a:buNone/>
                        <a:tabLst/>
                        <a:defRPr/>
                      </a:pPr>
                      <a:r>
                        <a:rPr lang="en-US" sz="1600" dirty="0">
                          <a:solidFill>
                            <a:srgbClr val="4D4D4D"/>
                          </a:solidFill>
                          <a:latin typeface="Arial" panose="020B0604020202020204" pitchFamily="34" charset="0"/>
                          <a:cs typeface="Arial" panose="020B0604020202020204" pitchFamily="34" charset="0"/>
                        </a:rPr>
                        <a:t>       ’12</a:t>
                      </a:r>
                    </a:p>
                  </a:txBody>
                  <a:tcPr marL="121920" marR="12192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2013</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2014</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2015</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2016</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2017</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2018</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2019</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solidFill>
                            <a:srgbClr val="4D4D4D"/>
                          </a:solidFill>
                          <a:latin typeface="Arial" panose="020B0604020202020204" pitchFamily="34" charset="0"/>
                          <a:cs typeface="Arial" panose="020B0604020202020204" pitchFamily="34" charset="0"/>
                        </a:rPr>
                        <a:t>2020</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dirty="0">
                          <a:solidFill>
                            <a:srgbClr val="4D4D4D"/>
                          </a:solidFill>
                          <a:latin typeface="Arial" panose="020B0604020202020204" pitchFamily="34" charset="0"/>
                          <a:cs typeface="Arial" panose="020B0604020202020204" pitchFamily="34" charset="0"/>
                        </a:rPr>
                        <a:t>  ’21</a:t>
                      </a:r>
                    </a:p>
                  </a:txBody>
                  <a:tcPr marL="121920" marR="12192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8679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4261" y="4565650"/>
            <a:ext cx="9448240" cy="11204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09585"/>
            <a:endParaRPr lang="en-US" sz="1467">
              <a:solidFill>
                <a:srgbClr val="FFFFFF"/>
              </a:solidFill>
              <a:latin typeface="Cambria"/>
            </a:endParaRPr>
          </a:p>
        </p:txBody>
      </p:sp>
      <p:graphicFrame>
        <p:nvGraphicFramePr>
          <p:cNvPr id="4" name="Chart 3"/>
          <p:cNvGraphicFramePr/>
          <p:nvPr>
            <p:extLst>
              <p:ext uri="{D42A27DB-BD31-4B8C-83A1-F6EECF244321}">
                <p14:modId xmlns:p14="http://schemas.microsoft.com/office/powerpoint/2010/main" val="768046469"/>
              </p:ext>
            </p:extLst>
          </p:nvPr>
        </p:nvGraphicFramePr>
        <p:xfrm>
          <a:off x="1" y="771176"/>
          <a:ext cx="9979377"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3"/>
          <p:cNvSpPr txBox="1">
            <a:spLocks/>
          </p:cNvSpPr>
          <p:nvPr/>
        </p:nvSpPr>
        <p:spPr>
          <a:xfrm>
            <a:off x="127000" y="90596"/>
            <a:ext cx="11709400" cy="910165"/>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3000" b="1" kern="1200">
                <a:solidFill>
                  <a:schemeClr val="tx1"/>
                </a:solidFill>
                <a:latin typeface="+mj-lt"/>
                <a:ea typeface="+mj-ea"/>
                <a:cs typeface="+mj-cs"/>
              </a:defRPr>
            </a:lvl1pPr>
          </a:lstStyle>
          <a:p>
            <a:pPr defTabSz="609585"/>
            <a:r>
              <a:rPr lang="en-US" sz="4000" i="1" dirty="0">
                <a:solidFill>
                  <a:srgbClr val="000000"/>
                </a:solidFill>
                <a:latin typeface="Arial" panose="020B0604020202020204" pitchFamily="34" charset="0"/>
                <a:cs typeface="Arial" panose="020B0604020202020204" pitchFamily="34" charset="0"/>
              </a:rPr>
              <a:t>Heart Transplants by Calendar Year: 2005-2021</a:t>
            </a:r>
          </a:p>
        </p:txBody>
      </p:sp>
      <p:sp>
        <p:nvSpPr>
          <p:cNvPr id="5" name="TextBox 4"/>
          <p:cNvSpPr txBox="1"/>
          <p:nvPr/>
        </p:nvSpPr>
        <p:spPr>
          <a:xfrm>
            <a:off x="3749514" y="5762276"/>
            <a:ext cx="8204361" cy="543867"/>
          </a:xfrm>
          <a:prstGeom prst="rect">
            <a:avLst/>
          </a:prstGeom>
          <a:noFill/>
        </p:spPr>
        <p:txBody>
          <a:bodyPr wrap="square" rtlCol="0">
            <a:spAutoFit/>
          </a:bodyPr>
          <a:lstStyle/>
          <a:p>
            <a:pPr defTabSz="609585"/>
            <a:r>
              <a:rPr lang="en-US" sz="1467" dirty="0">
                <a:solidFill>
                  <a:srgbClr val="4D4D4D"/>
                </a:solidFill>
                <a:latin typeface="Arial" panose="020B0604020202020204" pitchFamily="34" charset="0"/>
                <a:cs typeface="Arial" panose="020B0604020202020204" pitchFamily="34" charset="0"/>
              </a:rPr>
              <a:t>Data based on e-statistics reports as published annually by the Canadian Institute for Health Information (</a:t>
            </a:r>
            <a:r>
              <a:rPr lang="en-US" sz="1467" dirty="0" err="1">
                <a:solidFill>
                  <a:srgbClr val="4D4D4D"/>
                </a:solidFill>
                <a:latin typeface="Arial" panose="020B0604020202020204" pitchFamily="34" charset="0"/>
                <a:cs typeface="Arial" panose="020B0604020202020204" pitchFamily="34" charset="0"/>
              </a:rPr>
              <a:t>CIHI</a:t>
            </a:r>
            <a:r>
              <a:rPr lang="en-US" sz="1467" dirty="0">
                <a:solidFill>
                  <a:srgbClr val="4D4D4D"/>
                </a:solidFill>
                <a:latin typeface="Arial" panose="020B0604020202020204" pitchFamily="34" charset="0"/>
                <a:cs typeface="Arial" panose="020B0604020202020204" pitchFamily="34" charset="0"/>
              </a:rPr>
              <a:t>), Canadian Organ Replacement Register (</a:t>
            </a:r>
            <a:r>
              <a:rPr lang="en-US" sz="1467" dirty="0" err="1">
                <a:solidFill>
                  <a:srgbClr val="4D4D4D"/>
                </a:solidFill>
                <a:latin typeface="Arial" panose="020B0604020202020204" pitchFamily="34" charset="0"/>
                <a:cs typeface="Arial" panose="020B0604020202020204" pitchFamily="34" charset="0"/>
              </a:rPr>
              <a:t>CORR</a:t>
            </a:r>
            <a:r>
              <a:rPr lang="en-US" sz="1467" dirty="0">
                <a:solidFill>
                  <a:srgbClr val="4D4D4D"/>
                </a:solidFill>
                <a:latin typeface="Arial" panose="020B0604020202020204" pitchFamily="34" charset="0"/>
                <a:cs typeface="Arial" panose="020B0604020202020204" pitchFamily="34" charset="0"/>
              </a:rPr>
              <a:t>)</a:t>
            </a:r>
          </a:p>
        </p:txBody>
      </p:sp>
      <p:sp>
        <p:nvSpPr>
          <p:cNvPr id="6" name="TextBox 5"/>
          <p:cNvSpPr txBox="1"/>
          <p:nvPr/>
        </p:nvSpPr>
        <p:spPr>
          <a:xfrm>
            <a:off x="3749514" y="6274707"/>
            <a:ext cx="8204361" cy="502573"/>
          </a:xfrm>
          <a:prstGeom prst="rect">
            <a:avLst/>
          </a:prstGeom>
          <a:noFill/>
        </p:spPr>
        <p:txBody>
          <a:bodyPr wrap="square" rtlCol="0">
            <a:spAutoFit/>
          </a:bodyPr>
          <a:lstStyle/>
          <a:p>
            <a:pPr defTabSz="609585"/>
            <a:r>
              <a:rPr lang="en-US" sz="1333" dirty="0">
                <a:solidFill>
                  <a:srgbClr val="4D4D4D"/>
                </a:solidFill>
                <a:latin typeface="Arial" panose="020B0604020202020204" pitchFamily="34" charset="0"/>
                <a:cs typeface="Arial" panose="020B0604020202020204" pitchFamily="34" charset="0"/>
              </a:rPr>
              <a:t>2012 results supplemented by Canadian Blood Services survey of provincial </a:t>
            </a:r>
            <a:r>
              <a:rPr lang="en-US" sz="1333" dirty="0" err="1">
                <a:solidFill>
                  <a:srgbClr val="4D4D4D"/>
                </a:solidFill>
                <a:latin typeface="Arial" panose="020B0604020202020204" pitchFamily="34" charset="0"/>
                <a:cs typeface="Arial" panose="020B0604020202020204" pitchFamily="34" charset="0"/>
              </a:rPr>
              <a:t>ODOs</a:t>
            </a:r>
            <a:r>
              <a:rPr lang="en-US" sz="1333" dirty="0">
                <a:solidFill>
                  <a:srgbClr val="4D4D4D"/>
                </a:solidFill>
                <a:latin typeface="Arial" panose="020B0604020202020204" pitchFamily="34" charset="0"/>
                <a:cs typeface="Arial" panose="020B0604020202020204" pitchFamily="34" charset="0"/>
              </a:rPr>
              <a:t>. Data limitation: 39 transplants identified in QC could not be differentiated based on age and are included in “adult” category. </a:t>
            </a:r>
          </a:p>
        </p:txBody>
      </p:sp>
      <p:grpSp>
        <p:nvGrpSpPr>
          <p:cNvPr id="11" name="Group 10">
            <a:extLst>
              <a:ext uri="{FF2B5EF4-FFF2-40B4-BE49-F238E27FC236}">
                <a16:creationId xmlns:a16="http://schemas.microsoft.com/office/drawing/2014/main" id="{6003EA0C-3985-4E3F-9758-88A174D982D1}"/>
              </a:ext>
            </a:extLst>
          </p:cNvPr>
          <p:cNvGrpSpPr/>
          <p:nvPr/>
        </p:nvGrpSpPr>
        <p:grpSpPr>
          <a:xfrm>
            <a:off x="9855200" y="1907822"/>
            <a:ext cx="1981200" cy="1981200"/>
            <a:chOff x="9855200" y="1907822"/>
            <a:chExt cx="1981200" cy="1981200"/>
          </a:xfrm>
        </p:grpSpPr>
        <p:pic>
          <p:nvPicPr>
            <p:cNvPr id="9" name="Picture 8" descr="pointer icon">
              <a:extLst>
                <a:ext uri="{FF2B5EF4-FFF2-40B4-BE49-F238E27FC236}">
                  <a16:creationId xmlns:a16="http://schemas.microsoft.com/office/drawing/2014/main" id="{A11162D5-2956-4E97-8B2C-8FBE51DA47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5200" y="1907822"/>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C7EA976-9DFA-452C-8D5A-7AD92C348430}"/>
                </a:ext>
              </a:extLst>
            </p:cNvPr>
            <p:cNvSpPr/>
            <p:nvPr/>
          </p:nvSpPr>
          <p:spPr>
            <a:xfrm>
              <a:off x="10143067" y="2078148"/>
              <a:ext cx="1693333" cy="159173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87C0ACA-92EB-4E9A-BFD3-12F793621739}"/>
              </a:ext>
            </a:extLst>
          </p:cNvPr>
          <p:cNvSpPr txBox="1"/>
          <p:nvPr/>
        </p:nvSpPr>
        <p:spPr>
          <a:xfrm>
            <a:off x="10060899" y="3549987"/>
            <a:ext cx="2048932" cy="2031325"/>
          </a:xfrm>
          <a:prstGeom prst="rect">
            <a:avLst/>
          </a:prstGeom>
          <a:noFill/>
        </p:spPr>
        <p:txBody>
          <a:bodyPr wrap="square" rtlCol="0">
            <a:spAutoFit/>
          </a:bodyPr>
          <a:lstStyle/>
          <a:p>
            <a:endParaRPr lang="en-US" sz="1400" dirty="0">
              <a:solidFill>
                <a:schemeClr val="tx1">
                  <a:lumMod val="50000"/>
                  <a:lumOff val="50000"/>
                </a:schemeClr>
              </a:solidFill>
              <a:latin typeface="Arial" panose="020B0604020202020204" pitchFamily="34" charset="0"/>
              <a:cs typeface="Arial" panose="020B0604020202020204" pitchFamily="34" charset="0"/>
            </a:endParaRPr>
          </a:p>
          <a:p>
            <a:r>
              <a:rPr lang="en-US" sz="1400" i="1" dirty="0">
                <a:solidFill>
                  <a:schemeClr val="tx1">
                    <a:lumMod val="50000"/>
                    <a:lumOff val="50000"/>
                  </a:schemeClr>
                </a:solidFill>
                <a:latin typeface="Arial" panose="020B0604020202020204" pitchFamily="34" charset="0"/>
                <a:cs typeface="Arial" panose="020B0604020202020204" pitchFamily="34" charset="0"/>
              </a:rPr>
              <a:t>*Estimate for 2021 based on transplant rate to date as represented in NOW data; validated total and breakdown by transplant types is pending.</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9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CBS Colour Scheme">
      <a:dk1>
        <a:srgbClr val="000000"/>
      </a:dk1>
      <a:lt1>
        <a:srgbClr val="FFFFFF"/>
      </a:lt1>
      <a:dk2>
        <a:srgbClr val="3F7F74"/>
      </a:dk2>
      <a:lt2>
        <a:srgbClr val="D3CCBD"/>
      </a:lt2>
      <a:accent1>
        <a:srgbClr val="009AC7"/>
      </a:accent1>
      <a:accent2>
        <a:srgbClr val="F35D29"/>
      </a:accent2>
      <a:accent3>
        <a:srgbClr val="9FA617"/>
      </a:accent3>
      <a:accent4>
        <a:srgbClr val="A7496C"/>
      </a:accent4>
      <a:accent5>
        <a:srgbClr val="62CDDC"/>
      </a:accent5>
      <a:accent6>
        <a:srgbClr val="D59F0F"/>
      </a:accent6>
      <a:hlink>
        <a:srgbClr val="777877"/>
      </a:hlink>
      <a:folHlink>
        <a:srgbClr val="C0242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CBS Colour Scheme">
      <a:dk1>
        <a:srgbClr val="000000"/>
      </a:dk1>
      <a:lt1>
        <a:srgbClr val="FFFFFF"/>
      </a:lt1>
      <a:dk2>
        <a:srgbClr val="3F7F74"/>
      </a:dk2>
      <a:lt2>
        <a:srgbClr val="D3CCBD"/>
      </a:lt2>
      <a:accent1>
        <a:srgbClr val="009AC7"/>
      </a:accent1>
      <a:accent2>
        <a:srgbClr val="F35D29"/>
      </a:accent2>
      <a:accent3>
        <a:srgbClr val="9FA617"/>
      </a:accent3>
      <a:accent4>
        <a:srgbClr val="A7496C"/>
      </a:accent4>
      <a:accent5>
        <a:srgbClr val="62CDDC"/>
      </a:accent5>
      <a:accent6>
        <a:srgbClr val="D59F0F"/>
      </a:accent6>
      <a:hlink>
        <a:srgbClr val="777877"/>
      </a:hlink>
      <a:folHlink>
        <a:srgbClr val="C0242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2BE751C5D18B448FC84E267A26360C" ma:contentTypeVersion="12" ma:contentTypeDescription="Create a new document." ma:contentTypeScope="" ma:versionID="f29bdaa868833bd232257d4e7fe9a46b">
  <xsd:schema xmlns:xsd="http://www.w3.org/2001/XMLSchema" xmlns:xs="http://www.w3.org/2001/XMLSchema" xmlns:p="http://schemas.microsoft.com/office/2006/metadata/properties" xmlns:ns2="a0162f42-184e-419a-8d0b-e33ae637201b" xmlns:ns3="7b8fb474-b8be-48e1-96e4-53fda874c1c1" targetNamespace="http://schemas.microsoft.com/office/2006/metadata/properties" ma:root="true" ma:fieldsID="a0c08de19c9ab294fd447c4dcc59024e" ns2:_="" ns3:_="">
    <xsd:import namespace="a0162f42-184e-419a-8d0b-e33ae637201b"/>
    <xsd:import namespace="7b8fb474-b8be-48e1-96e4-53fda874c1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62f42-184e-419a-8d0b-e33ae6372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8fb474-b8be-48e1-96e4-53fda874c1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3EE4C-0974-42E9-B934-4A60329DEF78}">
  <ds:schemaRefs>
    <ds:schemaRef ds:uri="http://schemas.microsoft.com/sharepoint/v3/contenttype/forms"/>
  </ds:schemaRefs>
</ds:datastoreItem>
</file>

<file path=customXml/itemProps2.xml><?xml version="1.0" encoding="utf-8"?>
<ds:datastoreItem xmlns:ds="http://schemas.openxmlformats.org/officeDocument/2006/customXml" ds:itemID="{1AA94480-E7CA-4E85-84CC-06B12446CFBA}">
  <ds:schemaRefs>
    <ds:schemaRef ds:uri="http://purl.org/dc/terms/"/>
    <ds:schemaRef ds:uri="http://schemas.openxmlformats.org/package/2006/metadata/core-properties"/>
    <ds:schemaRef ds:uri="http://schemas.microsoft.com/office/2006/documentManagement/types"/>
    <ds:schemaRef ds:uri="a0162f42-184e-419a-8d0b-e33ae637201b"/>
    <ds:schemaRef ds:uri="http://schemas.microsoft.com/office/infopath/2007/PartnerControls"/>
    <ds:schemaRef ds:uri="http://purl.org/dc/elements/1.1/"/>
    <ds:schemaRef ds:uri="http://schemas.microsoft.com/office/2006/metadata/properties"/>
    <ds:schemaRef ds:uri="7b8fb474-b8be-48e1-96e4-53fda874c1c1"/>
    <ds:schemaRef ds:uri="http://www.w3.org/XML/1998/namespace"/>
    <ds:schemaRef ds:uri="http://purl.org/dc/dcmitype/"/>
  </ds:schemaRefs>
</ds:datastoreItem>
</file>

<file path=customXml/itemProps3.xml><?xml version="1.0" encoding="utf-8"?>
<ds:datastoreItem xmlns:ds="http://schemas.openxmlformats.org/officeDocument/2006/customXml" ds:itemID="{9674492C-12DB-4C6C-9969-9159FC73E8F1}">
  <ds:schemaRefs>
    <ds:schemaRef ds:uri="7b8fb474-b8be-48e1-96e4-53fda874c1c1"/>
    <ds:schemaRef ds:uri="a0162f42-184e-419a-8d0b-e33ae63720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PPT_16-9</Template>
  <TotalTime>12023</TotalTime>
  <Words>873</Words>
  <Application>Microsoft Office PowerPoint</Application>
  <PresentationFormat>Widescreen</PresentationFormat>
  <Paragraphs>119</Paragraphs>
  <Slides>16</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Alright Sans</vt:lpstr>
      <vt:lpstr>Arial</vt:lpstr>
      <vt:lpstr>Calibri</vt:lpstr>
      <vt:lpstr>Cambria</vt:lpstr>
      <vt:lpstr>Courier New</vt:lpstr>
      <vt:lpstr>Lucida Grande</vt:lpstr>
      <vt:lpstr>Times New Roman</vt:lpstr>
      <vt:lpstr>Trebushet MS</vt:lpstr>
      <vt:lpstr>1_Office Theme</vt:lpstr>
      <vt:lpstr>6_Office Theme</vt:lpstr>
      <vt:lpstr>CCTN Meeting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[These slides were created to highlight results in the Sept 2020 to Aug 2021 period and to show changes in transplantation over time during COVID-19, Period: March 2020 to August 2021]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Moira MacIntosh</dc:creator>
  <cp:lastModifiedBy>Kyle Maru</cp:lastModifiedBy>
  <cp:revision>138</cp:revision>
  <dcterms:created xsi:type="dcterms:W3CDTF">2018-09-26T01:42:07Z</dcterms:created>
  <dcterms:modified xsi:type="dcterms:W3CDTF">2021-10-26T21:14:55Z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0x0101007E2BE751C5D18B448FC84E267A26360C</vt:lpwstr>
  </property>
</Properties>
</file>