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25.jpg" ContentType="image/jp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49"/>
  </p:notesMasterIdLst>
  <p:sldIdLst>
    <p:sldId id="256" r:id="rId3"/>
    <p:sldId id="647" r:id="rId4"/>
    <p:sldId id="585" r:id="rId5"/>
    <p:sldId id="602" r:id="rId6"/>
    <p:sldId id="586" r:id="rId7"/>
    <p:sldId id="617" r:id="rId8"/>
    <p:sldId id="618" r:id="rId9"/>
    <p:sldId id="629" r:id="rId10"/>
    <p:sldId id="604" r:id="rId11"/>
    <p:sldId id="605" r:id="rId12"/>
    <p:sldId id="606" r:id="rId13"/>
    <p:sldId id="607" r:id="rId14"/>
    <p:sldId id="608" r:id="rId15"/>
    <p:sldId id="609" r:id="rId16"/>
    <p:sldId id="610" r:id="rId17"/>
    <p:sldId id="611" r:id="rId18"/>
    <p:sldId id="612" r:id="rId19"/>
    <p:sldId id="613" r:id="rId20"/>
    <p:sldId id="614" r:id="rId21"/>
    <p:sldId id="615" r:id="rId22"/>
    <p:sldId id="616" r:id="rId23"/>
    <p:sldId id="619" r:id="rId24"/>
    <p:sldId id="620" r:id="rId25"/>
    <p:sldId id="621" r:id="rId26"/>
    <p:sldId id="622" r:id="rId27"/>
    <p:sldId id="623" r:id="rId28"/>
    <p:sldId id="624" r:id="rId29"/>
    <p:sldId id="625" r:id="rId30"/>
    <p:sldId id="626" r:id="rId31"/>
    <p:sldId id="627" r:id="rId32"/>
    <p:sldId id="628" r:id="rId33"/>
    <p:sldId id="630" r:id="rId34"/>
    <p:sldId id="631" r:id="rId35"/>
    <p:sldId id="632" r:id="rId36"/>
    <p:sldId id="633" r:id="rId37"/>
    <p:sldId id="634" r:id="rId38"/>
    <p:sldId id="635" r:id="rId39"/>
    <p:sldId id="636" r:id="rId40"/>
    <p:sldId id="645" r:id="rId41"/>
    <p:sldId id="646" r:id="rId42"/>
    <p:sldId id="639" r:id="rId43"/>
    <p:sldId id="641" r:id="rId44"/>
    <p:sldId id="642" r:id="rId45"/>
    <p:sldId id="643" r:id="rId46"/>
    <p:sldId id="593" r:id="rId47"/>
    <p:sldId id="644" r:id="rId4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1B0C3A7-1B25-4447-9242-0BC168A6C26C}" v="8" dt="2021-10-22T13:20:36.745"/>
    <p1510:client id="{E7396A88-8CDE-4311-B346-7E1851B2D2B6}" v="5" dt="2021-10-07T18:12:33.75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00" autoAdjust="0"/>
    <p:restoredTop sz="94660"/>
  </p:normalViewPr>
  <p:slideViewPr>
    <p:cSldViewPr snapToGrid="0">
      <p:cViewPr varScale="1">
        <p:scale>
          <a:sx n="109" d="100"/>
          <a:sy n="109" d="100"/>
        </p:scale>
        <p:origin x="300" y="48"/>
      </p:cViewPr>
      <p:guideLst/>
    </p:cSldViewPr>
  </p:slideViewPr>
  <p:notesTextViewPr>
    <p:cViewPr>
      <p:scale>
        <a:sx n="1" d="1"/>
        <a:sy n="1" d="1"/>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viewProps" Target="view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482C6B9-53E1-42E2-8058-1991A3101E4D}"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393FF602-F5A3-4181-973E-6BFB3CACA3CB}">
      <dgm:prSet phldrT="[Text]" custT="1"/>
      <dgm:spPr/>
      <dgm:t>
        <a:bodyPr/>
        <a:lstStyle/>
        <a:p>
          <a:r>
            <a:rPr lang="en-CA" sz="1800" dirty="0"/>
            <a:t>Defined approach and topics to be addressed</a:t>
          </a:r>
          <a:endParaRPr lang="en-US" sz="1800" dirty="0"/>
        </a:p>
      </dgm:t>
    </dgm:pt>
    <dgm:pt modelId="{6D1BC153-B136-467E-BE39-B3FE83205477}" type="parTrans" cxnId="{1DA6408E-52EF-46BE-B2C6-30D40B6713EE}">
      <dgm:prSet/>
      <dgm:spPr/>
      <dgm:t>
        <a:bodyPr/>
        <a:lstStyle/>
        <a:p>
          <a:endParaRPr lang="en-US"/>
        </a:p>
      </dgm:t>
    </dgm:pt>
    <dgm:pt modelId="{318931B3-7F60-454E-A36E-ABA1D7BB769E}" type="sibTrans" cxnId="{1DA6408E-52EF-46BE-B2C6-30D40B6713EE}">
      <dgm:prSet/>
      <dgm:spPr/>
      <dgm:t>
        <a:bodyPr/>
        <a:lstStyle/>
        <a:p>
          <a:endParaRPr lang="en-US"/>
        </a:p>
      </dgm:t>
    </dgm:pt>
    <dgm:pt modelId="{9DE63F61-4921-4F56-9E5F-285C7AEEA3FA}">
      <dgm:prSet phldrT="[Text]" custT="1"/>
      <dgm:spPr/>
      <dgm:t>
        <a:bodyPr/>
        <a:lstStyle/>
        <a:p>
          <a:r>
            <a:rPr lang="en-CA" sz="1800" dirty="0"/>
            <a:t>Defined clinical questions (</a:t>
          </a:r>
          <a:r>
            <a:rPr lang="en-US" sz="1800" b="0" i="0" dirty="0"/>
            <a:t>13 different PICOs rated based on availability and significance of evidence -- </a:t>
          </a:r>
          <a:r>
            <a:rPr lang="en-CA" sz="1800" dirty="0"/>
            <a:t>6 included)</a:t>
          </a:r>
          <a:endParaRPr lang="en-US" sz="1800" dirty="0"/>
        </a:p>
      </dgm:t>
    </dgm:pt>
    <dgm:pt modelId="{E2588D77-3E94-46E3-8418-A3FA860968C4}" type="parTrans" cxnId="{CC2E3A20-B4DA-47B3-8699-4C2279210864}">
      <dgm:prSet/>
      <dgm:spPr/>
      <dgm:t>
        <a:bodyPr/>
        <a:lstStyle/>
        <a:p>
          <a:endParaRPr lang="en-US"/>
        </a:p>
      </dgm:t>
    </dgm:pt>
    <dgm:pt modelId="{DC950C17-ADF5-42A1-BBB3-AB92A3377FFD}" type="sibTrans" cxnId="{CC2E3A20-B4DA-47B3-8699-4C2279210864}">
      <dgm:prSet/>
      <dgm:spPr/>
      <dgm:t>
        <a:bodyPr/>
        <a:lstStyle/>
        <a:p>
          <a:endParaRPr lang="en-US"/>
        </a:p>
      </dgm:t>
    </dgm:pt>
    <dgm:pt modelId="{540AAEBF-F3E5-4D1E-B0F7-6CB62EFC04CE}">
      <dgm:prSet phldrT="[Text]" custT="1"/>
      <dgm:spPr/>
      <dgm:t>
        <a:bodyPr/>
        <a:lstStyle/>
        <a:p>
          <a:r>
            <a:rPr lang="en-CA" sz="1800" dirty="0"/>
            <a:t>Formed small subgroups with leads for each PICO question</a:t>
          </a:r>
          <a:endParaRPr lang="en-US" sz="1800" dirty="0"/>
        </a:p>
      </dgm:t>
    </dgm:pt>
    <dgm:pt modelId="{7BCE123D-8E11-48C9-80D1-B03DE555E663}" type="parTrans" cxnId="{4AE99ED0-F694-432C-8594-88338501B7E0}">
      <dgm:prSet/>
      <dgm:spPr/>
      <dgm:t>
        <a:bodyPr/>
        <a:lstStyle/>
        <a:p>
          <a:endParaRPr lang="en-US"/>
        </a:p>
      </dgm:t>
    </dgm:pt>
    <dgm:pt modelId="{02E4CB13-9D08-4391-87D5-D191E42E18A2}" type="sibTrans" cxnId="{4AE99ED0-F694-432C-8594-88338501B7E0}">
      <dgm:prSet/>
      <dgm:spPr/>
      <dgm:t>
        <a:bodyPr/>
        <a:lstStyle/>
        <a:p>
          <a:endParaRPr lang="en-US"/>
        </a:p>
      </dgm:t>
    </dgm:pt>
    <dgm:pt modelId="{226566C4-D338-4366-B689-B3D3274EB1C4}" type="pres">
      <dgm:prSet presAssocID="{1482C6B9-53E1-42E2-8058-1991A3101E4D}" presName="rootnode" presStyleCnt="0">
        <dgm:presLayoutVars>
          <dgm:chMax/>
          <dgm:chPref/>
          <dgm:dir/>
          <dgm:animLvl val="lvl"/>
        </dgm:presLayoutVars>
      </dgm:prSet>
      <dgm:spPr/>
    </dgm:pt>
    <dgm:pt modelId="{FABA3229-D21B-4F9C-A8CF-9D4DE6B2FAF1}" type="pres">
      <dgm:prSet presAssocID="{393FF602-F5A3-4181-973E-6BFB3CACA3CB}" presName="composite" presStyleCnt="0"/>
      <dgm:spPr/>
    </dgm:pt>
    <dgm:pt modelId="{8AFFE7B4-8482-4AFE-88D9-4C76C2A0796A}" type="pres">
      <dgm:prSet presAssocID="{393FF602-F5A3-4181-973E-6BFB3CACA3CB}" presName="LShape" presStyleLbl="alignNode1" presStyleIdx="0" presStyleCnt="5"/>
      <dgm:spPr/>
    </dgm:pt>
    <dgm:pt modelId="{B378CF6F-0954-46A4-A8BD-AD1B4E5A18C8}" type="pres">
      <dgm:prSet presAssocID="{393FF602-F5A3-4181-973E-6BFB3CACA3CB}" presName="ParentText" presStyleLbl="revTx" presStyleIdx="0" presStyleCnt="3">
        <dgm:presLayoutVars>
          <dgm:chMax val="0"/>
          <dgm:chPref val="0"/>
          <dgm:bulletEnabled val="1"/>
        </dgm:presLayoutVars>
      </dgm:prSet>
      <dgm:spPr/>
    </dgm:pt>
    <dgm:pt modelId="{DCBBF2B2-1935-4147-A36F-12F865085EA0}" type="pres">
      <dgm:prSet presAssocID="{393FF602-F5A3-4181-973E-6BFB3CACA3CB}" presName="Triangle" presStyleLbl="alignNode1" presStyleIdx="1" presStyleCnt="5"/>
      <dgm:spPr/>
    </dgm:pt>
    <dgm:pt modelId="{5FA7393F-F108-4107-BB05-B7FFC56015CC}" type="pres">
      <dgm:prSet presAssocID="{318931B3-7F60-454E-A36E-ABA1D7BB769E}" presName="sibTrans" presStyleCnt="0"/>
      <dgm:spPr/>
    </dgm:pt>
    <dgm:pt modelId="{271172E2-5246-4B78-B634-5F4825BDB944}" type="pres">
      <dgm:prSet presAssocID="{318931B3-7F60-454E-A36E-ABA1D7BB769E}" presName="space" presStyleCnt="0"/>
      <dgm:spPr/>
    </dgm:pt>
    <dgm:pt modelId="{0EFE1FC8-F898-44E3-AA1E-A8A326BA9578}" type="pres">
      <dgm:prSet presAssocID="{9DE63F61-4921-4F56-9E5F-285C7AEEA3FA}" presName="composite" presStyleCnt="0"/>
      <dgm:spPr/>
    </dgm:pt>
    <dgm:pt modelId="{1F5BB661-D3AE-46D3-8563-6AE0317FB37C}" type="pres">
      <dgm:prSet presAssocID="{9DE63F61-4921-4F56-9E5F-285C7AEEA3FA}" presName="LShape" presStyleLbl="alignNode1" presStyleIdx="2" presStyleCnt="5"/>
      <dgm:spPr/>
    </dgm:pt>
    <dgm:pt modelId="{9EC71D58-7BC5-4A57-B93F-8D2BEFED4911}" type="pres">
      <dgm:prSet presAssocID="{9DE63F61-4921-4F56-9E5F-285C7AEEA3FA}" presName="ParentText" presStyleLbl="revTx" presStyleIdx="1" presStyleCnt="3" custScaleX="106873">
        <dgm:presLayoutVars>
          <dgm:chMax val="0"/>
          <dgm:chPref val="0"/>
          <dgm:bulletEnabled val="1"/>
        </dgm:presLayoutVars>
      </dgm:prSet>
      <dgm:spPr/>
    </dgm:pt>
    <dgm:pt modelId="{D0FC4F28-B408-4193-A395-C20019984006}" type="pres">
      <dgm:prSet presAssocID="{9DE63F61-4921-4F56-9E5F-285C7AEEA3FA}" presName="Triangle" presStyleLbl="alignNode1" presStyleIdx="3" presStyleCnt="5"/>
      <dgm:spPr/>
    </dgm:pt>
    <dgm:pt modelId="{01A2B20D-4E52-4FC6-AB68-5BC09726875C}" type="pres">
      <dgm:prSet presAssocID="{DC950C17-ADF5-42A1-BBB3-AB92A3377FFD}" presName="sibTrans" presStyleCnt="0"/>
      <dgm:spPr/>
    </dgm:pt>
    <dgm:pt modelId="{6F470DFD-5A31-4819-9423-A03C4C940FB8}" type="pres">
      <dgm:prSet presAssocID="{DC950C17-ADF5-42A1-BBB3-AB92A3377FFD}" presName="space" presStyleCnt="0"/>
      <dgm:spPr/>
    </dgm:pt>
    <dgm:pt modelId="{4E82BB83-4FAC-4361-90F2-949055DB3855}" type="pres">
      <dgm:prSet presAssocID="{540AAEBF-F3E5-4D1E-B0F7-6CB62EFC04CE}" presName="composite" presStyleCnt="0"/>
      <dgm:spPr/>
    </dgm:pt>
    <dgm:pt modelId="{FDB674F6-80C4-4BD1-ABCB-46B98385DF0F}" type="pres">
      <dgm:prSet presAssocID="{540AAEBF-F3E5-4D1E-B0F7-6CB62EFC04CE}" presName="LShape" presStyleLbl="alignNode1" presStyleIdx="4" presStyleCnt="5"/>
      <dgm:spPr/>
    </dgm:pt>
    <dgm:pt modelId="{363B121C-9D98-4598-AF7C-84787C14B455}" type="pres">
      <dgm:prSet presAssocID="{540AAEBF-F3E5-4D1E-B0F7-6CB62EFC04CE}" presName="ParentText" presStyleLbl="revTx" presStyleIdx="2" presStyleCnt="3">
        <dgm:presLayoutVars>
          <dgm:chMax val="0"/>
          <dgm:chPref val="0"/>
          <dgm:bulletEnabled val="1"/>
        </dgm:presLayoutVars>
      </dgm:prSet>
      <dgm:spPr/>
    </dgm:pt>
  </dgm:ptLst>
  <dgm:cxnLst>
    <dgm:cxn modelId="{F18AD608-A1F5-4C07-BC8F-04F012847A37}" type="presOf" srcId="{1482C6B9-53E1-42E2-8058-1991A3101E4D}" destId="{226566C4-D338-4366-B689-B3D3274EB1C4}" srcOrd="0" destOrd="0" presId="urn:microsoft.com/office/officeart/2009/3/layout/StepUpProcess"/>
    <dgm:cxn modelId="{CC2E3A20-B4DA-47B3-8699-4C2279210864}" srcId="{1482C6B9-53E1-42E2-8058-1991A3101E4D}" destId="{9DE63F61-4921-4F56-9E5F-285C7AEEA3FA}" srcOrd="1" destOrd="0" parTransId="{E2588D77-3E94-46E3-8418-A3FA860968C4}" sibTransId="{DC950C17-ADF5-42A1-BBB3-AB92A3377FFD}"/>
    <dgm:cxn modelId="{1CC18E39-5962-4430-8908-E5B106C986FD}" type="presOf" srcId="{9DE63F61-4921-4F56-9E5F-285C7AEEA3FA}" destId="{9EC71D58-7BC5-4A57-B93F-8D2BEFED4911}" srcOrd="0" destOrd="0" presId="urn:microsoft.com/office/officeart/2009/3/layout/StepUpProcess"/>
    <dgm:cxn modelId="{AB696E5C-855E-45E5-9427-C9C944C9259F}" type="presOf" srcId="{393FF602-F5A3-4181-973E-6BFB3CACA3CB}" destId="{B378CF6F-0954-46A4-A8BD-AD1B4E5A18C8}" srcOrd="0" destOrd="0" presId="urn:microsoft.com/office/officeart/2009/3/layout/StepUpProcess"/>
    <dgm:cxn modelId="{1DA6408E-52EF-46BE-B2C6-30D40B6713EE}" srcId="{1482C6B9-53E1-42E2-8058-1991A3101E4D}" destId="{393FF602-F5A3-4181-973E-6BFB3CACA3CB}" srcOrd="0" destOrd="0" parTransId="{6D1BC153-B136-467E-BE39-B3FE83205477}" sibTransId="{318931B3-7F60-454E-A36E-ABA1D7BB769E}"/>
    <dgm:cxn modelId="{4AE99ED0-F694-432C-8594-88338501B7E0}" srcId="{1482C6B9-53E1-42E2-8058-1991A3101E4D}" destId="{540AAEBF-F3E5-4D1E-B0F7-6CB62EFC04CE}" srcOrd="2" destOrd="0" parTransId="{7BCE123D-8E11-48C9-80D1-B03DE555E663}" sibTransId="{02E4CB13-9D08-4391-87D5-D191E42E18A2}"/>
    <dgm:cxn modelId="{B5A91FDC-ECB7-4141-8E4A-90867BE8BBEE}" type="presOf" srcId="{540AAEBF-F3E5-4D1E-B0F7-6CB62EFC04CE}" destId="{363B121C-9D98-4598-AF7C-84787C14B455}" srcOrd="0" destOrd="0" presId="urn:microsoft.com/office/officeart/2009/3/layout/StepUpProcess"/>
    <dgm:cxn modelId="{BA6E05BD-BA48-4A97-94CB-20DE9586A561}" type="presParOf" srcId="{226566C4-D338-4366-B689-B3D3274EB1C4}" destId="{FABA3229-D21B-4F9C-A8CF-9D4DE6B2FAF1}" srcOrd="0" destOrd="0" presId="urn:microsoft.com/office/officeart/2009/3/layout/StepUpProcess"/>
    <dgm:cxn modelId="{1FCAE8E7-9889-431B-88C9-BF89F0FDDD0C}" type="presParOf" srcId="{FABA3229-D21B-4F9C-A8CF-9D4DE6B2FAF1}" destId="{8AFFE7B4-8482-4AFE-88D9-4C76C2A0796A}" srcOrd="0" destOrd="0" presId="urn:microsoft.com/office/officeart/2009/3/layout/StepUpProcess"/>
    <dgm:cxn modelId="{C35D226F-ABC3-405C-97D1-BD686DC706E4}" type="presParOf" srcId="{FABA3229-D21B-4F9C-A8CF-9D4DE6B2FAF1}" destId="{B378CF6F-0954-46A4-A8BD-AD1B4E5A18C8}" srcOrd="1" destOrd="0" presId="urn:microsoft.com/office/officeart/2009/3/layout/StepUpProcess"/>
    <dgm:cxn modelId="{7C011C7E-06D0-41F1-B052-A8796655CB39}" type="presParOf" srcId="{FABA3229-D21B-4F9C-A8CF-9D4DE6B2FAF1}" destId="{DCBBF2B2-1935-4147-A36F-12F865085EA0}" srcOrd="2" destOrd="0" presId="urn:microsoft.com/office/officeart/2009/3/layout/StepUpProcess"/>
    <dgm:cxn modelId="{29D271E7-F004-40C6-BAA5-B36D508E9556}" type="presParOf" srcId="{226566C4-D338-4366-B689-B3D3274EB1C4}" destId="{5FA7393F-F108-4107-BB05-B7FFC56015CC}" srcOrd="1" destOrd="0" presId="urn:microsoft.com/office/officeart/2009/3/layout/StepUpProcess"/>
    <dgm:cxn modelId="{2B089A8D-3032-4B85-8D2F-4265851A5204}" type="presParOf" srcId="{5FA7393F-F108-4107-BB05-B7FFC56015CC}" destId="{271172E2-5246-4B78-B634-5F4825BDB944}" srcOrd="0" destOrd="0" presId="urn:microsoft.com/office/officeart/2009/3/layout/StepUpProcess"/>
    <dgm:cxn modelId="{78272778-9111-48C0-89C3-BD3F0A7326B3}" type="presParOf" srcId="{226566C4-D338-4366-B689-B3D3274EB1C4}" destId="{0EFE1FC8-F898-44E3-AA1E-A8A326BA9578}" srcOrd="2" destOrd="0" presId="urn:microsoft.com/office/officeart/2009/3/layout/StepUpProcess"/>
    <dgm:cxn modelId="{6F94A2C4-FE6D-4D8F-91C2-3660F6793EEE}" type="presParOf" srcId="{0EFE1FC8-F898-44E3-AA1E-A8A326BA9578}" destId="{1F5BB661-D3AE-46D3-8563-6AE0317FB37C}" srcOrd="0" destOrd="0" presId="urn:microsoft.com/office/officeart/2009/3/layout/StepUpProcess"/>
    <dgm:cxn modelId="{986F00F6-43C2-4EC2-9A90-6ED17EB2EE4A}" type="presParOf" srcId="{0EFE1FC8-F898-44E3-AA1E-A8A326BA9578}" destId="{9EC71D58-7BC5-4A57-B93F-8D2BEFED4911}" srcOrd="1" destOrd="0" presId="urn:microsoft.com/office/officeart/2009/3/layout/StepUpProcess"/>
    <dgm:cxn modelId="{55C9B7AB-A537-4D16-B1A4-6A125242E7A0}" type="presParOf" srcId="{0EFE1FC8-F898-44E3-AA1E-A8A326BA9578}" destId="{D0FC4F28-B408-4193-A395-C20019984006}" srcOrd="2" destOrd="0" presId="urn:microsoft.com/office/officeart/2009/3/layout/StepUpProcess"/>
    <dgm:cxn modelId="{FD5B2115-76A1-49C0-9DD8-A2DAD77D4A2C}" type="presParOf" srcId="{226566C4-D338-4366-B689-B3D3274EB1C4}" destId="{01A2B20D-4E52-4FC6-AB68-5BC09726875C}" srcOrd="3" destOrd="0" presId="urn:microsoft.com/office/officeart/2009/3/layout/StepUpProcess"/>
    <dgm:cxn modelId="{52AB6A4A-83A2-4273-9275-3E2301C3D700}" type="presParOf" srcId="{01A2B20D-4E52-4FC6-AB68-5BC09726875C}" destId="{6F470DFD-5A31-4819-9423-A03C4C940FB8}" srcOrd="0" destOrd="0" presId="urn:microsoft.com/office/officeart/2009/3/layout/StepUpProcess"/>
    <dgm:cxn modelId="{9DBB86E3-991D-473F-99A4-3A40F89A1776}" type="presParOf" srcId="{226566C4-D338-4366-B689-B3D3274EB1C4}" destId="{4E82BB83-4FAC-4361-90F2-949055DB3855}" srcOrd="4" destOrd="0" presId="urn:microsoft.com/office/officeart/2009/3/layout/StepUpProcess"/>
    <dgm:cxn modelId="{68AD36F4-ED99-4C69-A27F-5769C6AEDC15}" type="presParOf" srcId="{4E82BB83-4FAC-4361-90F2-949055DB3855}" destId="{FDB674F6-80C4-4BD1-ABCB-46B98385DF0F}" srcOrd="0" destOrd="0" presId="urn:microsoft.com/office/officeart/2009/3/layout/StepUpProcess"/>
    <dgm:cxn modelId="{BB96CEF4-C989-49E9-BA03-6423FEA1B46E}" type="presParOf" srcId="{4E82BB83-4FAC-4361-90F2-949055DB3855}" destId="{363B121C-9D98-4598-AF7C-84787C14B455}" srcOrd="1" destOrd="0" presId="urn:microsoft.com/office/officeart/2009/3/layout/StepU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482C6B9-53E1-42E2-8058-1991A3101E4D}" type="doc">
      <dgm:prSet loTypeId="urn:microsoft.com/office/officeart/2009/3/layout/StepUpProcess" loCatId="process" qsTypeId="urn:microsoft.com/office/officeart/2005/8/quickstyle/simple1" qsCatId="simple" csTypeId="urn:microsoft.com/office/officeart/2005/8/colors/accent1_2" csCatId="accent1" phldr="1"/>
      <dgm:spPr/>
      <dgm:t>
        <a:bodyPr/>
        <a:lstStyle/>
        <a:p>
          <a:endParaRPr lang="en-US"/>
        </a:p>
      </dgm:t>
    </dgm:pt>
    <dgm:pt modelId="{393FF602-F5A3-4181-973E-6BFB3CACA3CB}">
      <dgm:prSet phldrT="[Text]" custT="1"/>
      <dgm:spPr/>
      <dgm:t>
        <a:bodyPr/>
        <a:lstStyle/>
        <a:p>
          <a:r>
            <a:rPr lang="en-CA" sz="1800" dirty="0"/>
            <a:t>Data informing each PICO question summarized and reviewed using GRADE standards</a:t>
          </a:r>
          <a:endParaRPr lang="en-US" sz="1800" dirty="0"/>
        </a:p>
      </dgm:t>
    </dgm:pt>
    <dgm:pt modelId="{6D1BC153-B136-467E-BE39-B3FE83205477}" type="parTrans" cxnId="{1DA6408E-52EF-46BE-B2C6-30D40B6713EE}">
      <dgm:prSet/>
      <dgm:spPr/>
      <dgm:t>
        <a:bodyPr/>
        <a:lstStyle/>
        <a:p>
          <a:endParaRPr lang="en-US"/>
        </a:p>
      </dgm:t>
    </dgm:pt>
    <dgm:pt modelId="{318931B3-7F60-454E-A36E-ABA1D7BB769E}" type="sibTrans" cxnId="{1DA6408E-52EF-46BE-B2C6-30D40B6713EE}">
      <dgm:prSet/>
      <dgm:spPr/>
      <dgm:t>
        <a:bodyPr/>
        <a:lstStyle/>
        <a:p>
          <a:endParaRPr lang="en-US"/>
        </a:p>
      </dgm:t>
    </dgm:pt>
    <dgm:pt modelId="{9DE63F61-4921-4F56-9E5F-285C7AEEA3FA}">
      <dgm:prSet phldrT="[Text]" custT="1"/>
      <dgm:spPr/>
      <dgm:t>
        <a:bodyPr/>
        <a:lstStyle/>
        <a:p>
          <a:r>
            <a:rPr lang="en-CA" sz="1800" dirty="0" err="1"/>
            <a:t>Rec</a:t>
          </a:r>
          <a:r>
            <a:rPr lang="en-CA" sz="1800" dirty="0" err="1">
              <a:latin typeface="Arial" panose="020B0604020202020204" pitchFamily="34" charset="0"/>
              <a:cs typeface="Arial" panose="020B0604020202020204" pitchFamily="34" charset="0"/>
            </a:rPr>
            <a:t>ʼ</a:t>
          </a:r>
          <a:r>
            <a:rPr lang="en-CA" sz="1800" dirty="0" err="1"/>
            <a:t>ds</a:t>
          </a:r>
          <a:r>
            <a:rPr lang="en-CA" sz="1800" dirty="0"/>
            <a:t> voted on – 2/3 majority required to be accepted </a:t>
          </a:r>
          <a:endParaRPr lang="en-US" sz="1800" dirty="0"/>
        </a:p>
      </dgm:t>
    </dgm:pt>
    <dgm:pt modelId="{E2588D77-3E94-46E3-8418-A3FA860968C4}" type="parTrans" cxnId="{CC2E3A20-B4DA-47B3-8699-4C2279210864}">
      <dgm:prSet/>
      <dgm:spPr/>
      <dgm:t>
        <a:bodyPr/>
        <a:lstStyle/>
        <a:p>
          <a:endParaRPr lang="en-US"/>
        </a:p>
      </dgm:t>
    </dgm:pt>
    <dgm:pt modelId="{DC950C17-ADF5-42A1-BBB3-AB92A3377FFD}" type="sibTrans" cxnId="{CC2E3A20-B4DA-47B3-8699-4C2279210864}">
      <dgm:prSet/>
      <dgm:spPr/>
      <dgm:t>
        <a:bodyPr/>
        <a:lstStyle/>
        <a:p>
          <a:endParaRPr lang="en-US"/>
        </a:p>
      </dgm:t>
    </dgm:pt>
    <dgm:pt modelId="{540AAEBF-F3E5-4D1E-B0F7-6CB62EFC04CE}">
      <dgm:prSet phldrT="[Text]" custT="1"/>
      <dgm:spPr/>
      <dgm:t>
        <a:bodyPr/>
        <a:lstStyle/>
        <a:p>
          <a:r>
            <a:rPr lang="en-CA" sz="1800" dirty="0"/>
            <a:t>CJC publication (pre-proof on-line </a:t>
          </a:r>
          <a:r>
            <a:rPr lang="en-CA" sz="1800" b="1" dirty="0"/>
            <a:t>March 26</a:t>
          </a:r>
          <a:r>
            <a:rPr lang="en-CA" sz="1800" dirty="0"/>
            <a:t>; final copy-edited version </a:t>
          </a:r>
          <a:r>
            <a:rPr lang="en-US" sz="1800" b="1" dirty="0"/>
            <a:t>August 25, 2021</a:t>
          </a:r>
          <a:r>
            <a:rPr lang="en-CA" sz="1800" dirty="0"/>
            <a:t>)</a:t>
          </a:r>
        </a:p>
        <a:p>
          <a:r>
            <a:rPr lang="en-CA" sz="1800" dirty="0">
              <a:latin typeface="Calibri" panose="020F0502020204030204" pitchFamily="34" charset="0"/>
              <a:cs typeface="Calibri" panose="020F0502020204030204" pitchFamily="34" charset="0"/>
            </a:rPr>
            <a:t>•</a:t>
          </a:r>
          <a:r>
            <a:rPr lang="en-CA" sz="1800" dirty="0"/>
            <a:t>Presentations</a:t>
          </a:r>
        </a:p>
        <a:p>
          <a:r>
            <a:rPr lang="en-CA" sz="1800" dirty="0">
              <a:latin typeface="Calibri" panose="020F0502020204030204" pitchFamily="34" charset="0"/>
              <a:cs typeface="Calibri" panose="020F0502020204030204" pitchFamily="34" charset="0"/>
            </a:rPr>
            <a:t>•KT-</a:t>
          </a:r>
          <a:r>
            <a:rPr lang="en-CA" sz="1800" dirty="0"/>
            <a:t>Tools</a:t>
          </a:r>
        </a:p>
      </dgm:t>
    </dgm:pt>
    <dgm:pt modelId="{02E4CB13-9D08-4391-87D5-D191E42E18A2}" type="sibTrans" cxnId="{4AE99ED0-F694-432C-8594-88338501B7E0}">
      <dgm:prSet/>
      <dgm:spPr/>
      <dgm:t>
        <a:bodyPr/>
        <a:lstStyle/>
        <a:p>
          <a:endParaRPr lang="en-US"/>
        </a:p>
      </dgm:t>
    </dgm:pt>
    <dgm:pt modelId="{7BCE123D-8E11-48C9-80D1-B03DE555E663}" type="parTrans" cxnId="{4AE99ED0-F694-432C-8594-88338501B7E0}">
      <dgm:prSet/>
      <dgm:spPr/>
      <dgm:t>
        <a:bodyPr/>
        <a:lstStyle/>
        <a:p>
          <a:endParaRPr lang="en-US"/>
        </a:p>
      </dgm:t>
    </dgm:pt>
    <dgm:pt modelId="{226566C4-D338-4366-B689-B3D3274EB1C4}" type="pres">
      <dgm:prSet presAssocID="{1482C6B9-53E1-42E2-8058-1991A3101E4D}" presName="rootnode" presStyleCnt="0">
        <dgm:presLayoutVars>
          <dgm:chMax/>
          <dgm:chPref/>
          <dgm:dir/>
          <dgm:animLvl val="lvl"/>
        </dgm:presLayoutVars>
      </dgm:prSet>
      <dgm:spPr/>
    </dgm:pt>
    <dgm:pt modelId="{FABA3229-D21B-4F9C-A8CF-9D4DE6B2FAF1}" type="pres">
      <dgm:prSet presAssocID="{393FF602-F5A3-4181-973E-6BFB3CACA3CB}" presName="composite" presStyleCnt="0"/>
      <dgm:spPr/>
    </dgm:pt>
    <dgm:pt modelId="{8AFFE7B4-8482-4AFE-88D9-4C76C2A0796A}" type="pres">
      <dgm:prSet presAssocID="{393FF602-F5A3-4181-973E-6BFB3CACA3CB}" presName="LShape" presStyleLbl="alignNode1" presStyleIdx="0" presStyleCnt="5"/>
      <dgm:spPr/>
    </dgm:pt>
    <dgm:pt modelId="{B378CF6F-0954-46A4-A8BD-AD1B4E5A18C8}" type="pres">
      <dgm:prSet presAssocID="{393FF602-F5A3-4181-973E-6BFB3CACA3CB}" presName="ParentText" presStyleLbl="revTx" presStyleIdx="0" presStyleCnt="3" custScaleX="117581" custLinFactNeighborX="8196" custLinFactNeighborY="-2430">
        <dgm:presLayoutVars>
          <dgm:chMax val="0"/>
          <dgm:chPref val="0"/>
          <dgm:bulletEnabled val="1"/>
        </dgm:presLayoutVars>
      </dgm:prSet>
      <dgm:spPr/>
    </dgm:pt>
    <dgm:pt modelId="{DCBBF2B2-1935-4147-A36F-12F865085EA0}" type="pres">
      <dgm:prSet presAssocID="{393FF602-F5A3-4181-973E-6BFB3CACA3CB}" presName="Triangle" presStyleLbl="alignNode1" presStyleIdx="1" presStyleCnt="5"/>
      <dgm:spPr/>
    </dgm:pt>
    <dgm:pt modelId="{5FA7393F-F108-4107-BB05-B7FFC56015CC}" type="pres">
      <dgm:prSet presAssocID="{318931B3-7F60-454E-A36E-ABA1D7BB769E}" presName="sibTrans" presStyleCnt="0"/>
      <dgm:spPr/>
    </dgm:pt>
    <dgm:pt modelId="{271172E2-5246-4B78-B634-5F4825BDB944}" type="pres">
      <dgm:prSet presAssocID="{318931B3-7F60-454E-A36E-ABA1D7BB769E}" presName="space" presStyleCnt="0"/>
      <dgm:spPr/>
    </dgm:pt>
    <dgm:pt modelId="{0EFE1FC8-F898-44E3-AA1E-A8A326BA9578}" type="pres">
      <dgm:prSet presAssocID="{9DE63F61-4921-4F56-9E5F-285C7AEEA3FA}" presName="composite" presStyleCnt="0"/>
      <dgm:spPr/>
    </dgm:pt>
    <dgm:pt modelId="{1F5BB661-D3AE-46D3-8563-6AE0317FB37C}" type="pres">
      <dgm:prSet presAssocID="{9DE63F61-4921-4F56-9E5F-285C7AEEA3FA}" presName="LShape" presStyleLbl="alignNode1" presStyleIdx="2" presStyleCnt="5"/>
      <dgm:spPr/>
    </dgm:pt>
    <dgm:pt modelId="{9EC71D58-7BC5-4A57-B93F-8D2BEFED4911}" type="pres">
      <dgm:prSet presAssocID="{9DE63F61-4921-4F56-9E5F-285C7AEEA3FA}" presName="ParentText" presStyleLbl="revTx" presStyleIdx="1" presStyleCnt="3">
        <dgm:presLayoutVars>
          <dgm:chMax val="0"/>
          <dgm:chPref val="0"/>
          <dgm:bulletEnabled val="1"/>
        </dgm:presLayoutVars>
      </dgm:prSet>
      <dgm:spPr/>
    </dgm:pt>
    <dgm:pt modelId="{D0FC4F28-B408-4193-A395-C20019984006}" type="pres">
      <dgm:prSet presAssocID="{9DE63F61-4921-4F56-9E5F-285C7AEEA3FA}" presName="Triangle" presStyleLbl="alignNode1" presStyleIdx="3" presStyleCnt="5"/>
      <dgm:spPr/>
    </dgm:pt>
    <dgm:pt modelId="{01A2B20D-4E52-4FC6-AB68-5BC09726875C}" type="pres">
      <dgm:prSet presAssocID="{DC950C17-ADF5-42A1-BBB3-AB92A3377FFD}" presName="sibTrans" presStyleCnt="0"/>
      <dgm:spPr/>
    </dgm:pt>
    <dgm:pt modelId="{6F470DFD-5A31-4819-9423-A03C4C940FB8}" type="pres">
      <dgm:prSet presAssocID="{DC950C17-ADF5-42A1-BBB3-AB92A3377FFD}" presName="space" presStyleCnt="0"/>
      <dgm:spPr/>
    </dgm:pt>
    <dgm:pt modelId="{4E82BB83-4FAC-4361-90F2-949055DB3855}" type="pres">
      <dgm:prSet presAssocID="{540AAEBF-F3E5-4D1E-B0F7-6CB62EFC04CE}" presName="composite" presStyleCnt="0"/>
      <dgm:spPr/>
    </dgm:pt>
    <dgm:pt modelId="{FDB674F6-80C4-4BD1-ABCB-46B98385DF0F}" type="pres">
      <dgm:prSet presAssocID="{540AAEBF-F3E5-4D1E-B0F7-6CB62EFC04CE}" presName="LShape" presStyleLbl="alignNode1" presStyleIdx="4" presStyleCnt="5" custLinFactNeighborX="-7678" custLinFactNeighborY="-1914"/>
      <dgm:spPr/>
    </dgm:pt>
    <dgm:pt modelId="{363B121C-9D98-4598-AF7C-84787C14B455}" type="pres">
      <dgm:prSet presAssocID="{540AAEBF-F3E5-4D1E-B0F7-6CB62EFC04CE}" presName="ParentText" presStyleLbl="revTx" presStyleIdx="2" presStyleCnt="3" custScaleX="119155">
        <dgm:presLayoutVars>
          <dgm:chMax val="0"/>
          <dgm:chPref val="0"/>
          <dgm:bulletEnabled val="1"/>
        </dgm:presLayoutVars>
      </dgm:prSet>
      <dgm:spPr/>
    </dgm:pt>
  </dgm:ptLst>
  <dgm:cxnLst>
    <dgm:cxn modelId="{F18AD608-A1F5-4C07-BC8F-04F012847A37}" type="presOf" srcId="{1482C6B9-53E1-42E2-8058-1991A3101E4D}" destId="{226566C4-D338-4366-B689-B3D3274EB1C4}" srcOrd="0" destOrd="0" presId="urn:microsoft.com/office/officeart/2009/3/layout/StepUpProcess"/>
    <dgm:cxn modelId="{CC2E3A20-B4DA-47B3-8699-4C2279210864}" srcId="{1482C6B9-53E1-42E2-8058-1991A3101E4D}" destId="{9DE63F61-4921-4F56-9E5F-285C7AEEA3FA}" srcOrd="1" destOrd="0" parTransId="{E2588D77-3E94-46E3-8418-A3FA860968C4}" sibTransId="{DC950C17-ADF5-42A1-BBB3-AB92A3377FFD}"/>
    <dgm:cxn modelId="{1CC18E39-5962-4430-8908-E5B106C986FD}" type="presOf" srcId="{9DE63F61-4921-4F56-9E5F-285C7AEEA3FA}" destId="{9EC71D58-7BC5-4A57-B93F-8D2BEFED4911}" srcOrd="0" destOrd="0" presId="urn:microsoft.com/office/officeart/2009/3/layout/StepUpProcess"/>
    <dgm:cxn modelId="{AB696E5C-855E-45E5-9427-C9C944C9259F}" type="presOf" srcId="{393FF602-F5A3-4181-973E-6BFB3CACA3CB}" destId="{B378CF6F-0954-46A4-A8BD-AD1B4E5A18C8}" srcOrd="0" destOrd="0" presId="urn:microsoft.com/office/officeart/2009/3/layout/StepUpProcess"/>
    <dgm:cxn modelId="{1DA6408E-52EF-46BE-B2C6-30D40B6713EE}" srcId="{1482C6B9-53E1-42E2-8058-1991A3101E4D}" destId="{393FF602-F5A3-4181-973E-6BFB3CACA3CB}" srcOrd="0" destOrd="0" parTransId="{6D1BC153-B136-467E-BE39-B3FE83205477}" sibTransId="{318931B3-7F60-454E-A36E-ABA1D7BB769E}"/>
    <dgm:cxn modelId="{4AE99ED0-F694-432C-8594-88338501B7E0}" srcId="{1482C6B9-53E1-42E2-8058-1991A3101E4D}" destId="{540AAEBF-F3E5-4D1E-B0F7-6CB62EFC04CE}" srcOrd="2" destOrd="0" parTransId="{7BCE123D-8E11-48C9-80D1-B03DE555E663}" sibTransId="{02E4CB13-9D08-4391-87D5-D191E42E18A2}"/>
    <dgm:cxn modelId="{B5A91FDC-ECB7-4141-8E4A-90867BE8BBEE}" type="presOf" srcId="{540AAEBF-F3E5-4D1E-B0F7-6CB62EFC04CE}" destId="{363B121C-9D98-4598-AF7C-84787C14B455}" srcOrd="0" destOrd="0" presId="urn:microsoft.com/office/officeart/2009/3/layout/StepUpProcess"/>
    <dgm:cxn modelId="{BA6E05BD-BA48-4A97-94CB-20DE9586A561}" type="presParOf" srcId="{226566C4-D338-4366-B689-B3D3274EB1C4}" destId="{FABA3229-D21B-4F9C-A8CF-9D4DE6B2FAF1}" srcOrd="0" destOrd="0" presId="urn:microsoft.com/office/officeart/2009/3/layout/StepUpProcess"/>
    <dgm:cxn modelId="{1FCAE8E7-9889-431B-88C9-BF89F0FDDD0C}" type="presParOf" srcId="{FABA3229-D21B-4F9C-A8CF-9D4DE6B2FAF1}" destId="{8AFFE7B4-8482-4AFE-88D9-4C76C2A0796A}" srcOrd="0" destOrd="0" presId="urn:microsoft.com/office/officeart/2009/3/layout/StepUpProcess"/>
    <dgm:cxn modelId="{C35D226F-ABC3-405C-97D1-BD686DC706E4}" type="presParOf" srcId="{FABA3229-D21B-4F9C-A8CF-9D4DE6B2FAF1}" destId="{B378CF6F-0954-46A4-A8BD-AD1B4E5A18C8}" srcOrd="1" destOrd="0" presId="urn:microsoft.com/office/officeart/2009/3/layout/StepUpProcess"/>
    <dgm:cxn modelId="{7C011C7E-06D0-41F1-B052-A8796655CB39}" type="presParOf" srcId="{FABA3229-D21B-4F9C-A8CF-9D4DE6B2FAF1}" destId="{DCBBF2B2-1935-4147-A36F-12F865085EA0}" srcOrd="2" destOrd="0" presId="urn:microsoft.com/office/officeart/2009/3/layout/StepUpProcess"/>
    <dgm:cxn modelId="{29D271E7-F004-40C6-BAA5-B36D508E9556}" type="presParOf" srcId="{226566C4-D338-4366-B689-B3D3274EB1C4}" destId="{5FA7393F-F108-4107-BB05-B7FFC56015CC}" srcOrd="1" destOrd="0" presId="urn:microsoft.com/office/officeart/2009/3/layout/StepUpProcess"/>
    <dgm:cxn modelId="{2B089A8D-3032-4B85-8D2F-4265851A5204}" type="presParOf" srcId="{5FA7393F-F108-4107-BB05-B7FFC56015CC}" destId="{271172E2-5246-4B78-B634-5F4825BDB944}" srcOrd="0" destOrd="0" presId="urn:microsoft.com/office/officeart/2009/3/layout/StepUpProcess"/>
    <dgm:cxn modelId="{78272778-9111-48C0-89C3-BD3F0A7326B3}" type="presParOf" srcId="{226566C4-D338-4366-B689-B3D3274EB1C4}" destId="{0EFE1FC8-F898-44E3-AA1E-A8A326BA9578}" srcOrd="2" destOrd="0" presId="urn:microsoft.com/office/officeart/2009/3/layout/StepUpProcess"/>
    <dgm:cxn modelId="{6F94A2C4-FE6D-4D8F-91C2-3660F6793EEE}" type="presParOf" srcId="{0EFE1FC8-F898-44E3-AA1E-A8A326BA9578}" destId="{1F5BB661-D3AE-46D3-8563-6AE0317FB37C}" srcOrd="0" destOrd="0" presId="urn:microsoft.com/office/officeart/2009/3/layout/StepUpProcess"/>
    <dgm:cxn modelId="{986F00F6-43C2-4EC2-9A90-6ED17EB2EE4A}" type="presParOf" srcId="{0EFE1FC8-F898-44E3-AA1E-A8A326BA9578}" destId="{9EC71D58-7BC5-4A57-B93F-8D2BEFED4911}" srcOrd="1" destOrd="0" presId="urn:microsoft.com/office/officeart/2009/3/layout/StepUpProcess"/>
    <dgm:cxn modelId="{55C9B7AB-A537-4D16-B1A4-6A125242E7A0}" type="presParOf" srcId="{0EFE1FC8-F898-44E3-AA1E-A8A326BA9578}" destId="{D0FC4F28-B408-4193-A395-C20019984006}" srcOrd="2" destOrd="0" presId="urn:microsoft.com/office/officeart/2009/3/layout/StepUpProcess"/>
    <dgm:cxn modelId="{FD5B2115-76A1-49C0-9DD8-A2DAD77D4A2C}" type="presParOf" srcId="{226566C4-D338-4366-B689-B3D3274EB1C4}" destId="{01A2B20D-4E52-4FC6-AB68-5BC09726875C}" srcOrd="3" destOrd="0" presId="urn:microsoft.com/office/officeart/2009/3/layout/StepUpProcess"/>
    <dgm:cxn modelId="{52AB6A4A-83A2-4273-9275-3E2301C3D700}" type="presParOf" srcId="{01A2B20D-4E52-4FC6-AB68-5BC09726875C}" destId="{6F470DFD-5A31-4819-9423-A03C4C940FB8}" srcOrd="0" destOrd="0" presId="urn:microsoft.com/office/officeart/2009/3/layout/StepUpProcess"/>
    <dgm:cxn modelId="{9DBB86E3-991D-473F-99A4-3A40F89A1776}" type="presParOf" srcId="{226566C4-D338-4366-B689-B3D3274EB1C4}" destId="{4E82BB83-4FAC-4361-90F2-949055DB3855}" srcOrd="4" destOrd="0" presId="urn:microsoft.com/office/officeart/2009/3/layout/StepUpProcess"/>
    <dgm:cxn modelId="{68AD36F4-ED99-4C69-A27F-5769C6AEDC15}" type="presParOf" srcId="{4E82BB83-4FAC-4361-90F2-949055DB3855}" destId="{FDB674F6-80C4-4BD1-ABCB-46B98385DF0F}" srcOrd="0" destOrd="0" presId="urn:microsoft.com/office/officeart/2009/3/layout/StepUpProcess"/>
    <dgm:cxn modelId="{BB96CEF4-C989-49E9-BA03-6423FEA1B46E}" type="presParOf" srcId="{4E82BB83-4FAC-4361-90F2-949055DB3855}" destId="{363B121C-9D98-4598-AF7C-84787C14B455}" srcOrd="1" destOrd="0" presId="urn:microsoft.com/office/officeart/2009/3/layout/StepUp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FFE7B4-8482-4AFE-88D9-4C76C2A0796A}">
      <dsp:nvSpPr>
        <dsp:cNvPr id="0" name=""/>
        <dsp:cNvSpPr/>
      </dsp:nvSpPr>
      <dsp:spPr>
        <a:xfrm rot="5400000">
          <a:off x="322647" y="1579063"/>
          <a:ext cx="965521" cy="1606605"/>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78CF6F-0954-46A4-A8BD-AD1B4E5A18C8}">
      <dsp:nvSpPr>
        <dsp:cNvPr id="0" name=""/>
        <dsp:cNvSpPr/>
      </dsp:nvSpPr>
      <dsp:spPr>
        <a:xfrm>
          <a:off x="161477" y="2059092"/>
          <a:ext cx="1450452" cy="1271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CA" sz="1800" kern="1200" dirty="0"/>
            <a:t>Defined approach and topics to be addressed</a:t>
          </a:r>
          <a:endParaRPr lang="en-US" sz="1800" kern="1200" dirty="0"/>
        </a:p>
      </dsp:txBody>
      <dsp:txXfrm>
        <a:off x="161477" y="2059092"/>
        <a:ext cx="1450452" cy="1271406"/>
      </dsp:txXfrm>
    </dsp:sp>
    <dsp:sp modelId="{DCBBF2B2-1935-4147-A36F-12F865085EA0}">
      <dsp:nvSpPr>
        <dsp:cNvPr id="0" name=""/>
        <dsp:cNvSpPr/>
      </dsp:nvSpPr>
      <dsp:spPr>
        <a:xfrm>
          <a:off x="1338259" y="1460783"/>
          <a:ext cx="273670" cy="273670"/>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5BB661-D3AE-46D3-8563-6AE0317FB37C}">
      <dsp:nvSpPr>
        <dsp:cNvPr id="0" name=""/>
        <dsp:cNvSpPr/>
      </dsp:nvSpPr>
      <dsp:spPr>
        <a:xfrm rot="5400000">
          <a:off x="2098284" y="1139680"/>
          <a:ext cx="965521" cy="1606605"/>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C71D58-7BC5-4A57-B93F-8D2BEFED4911}">
      <dsp:nvSpPr>
        <dsp:cNvPr id="0" name=""/>
        <dsp:cNvSpPr/>
      </dsp:nvSpPr>
      <dsp:spPr>
        <a:xfrm>
          <a:off x="1887269" y="1619709"/>
          <a:ext cx="1550141" cy="1271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CA" sz="1800" kern="1200" dirty="0"/>
            <a:t>Defined clinical questions (</a:t>
          </a:r>
          <a:r>
            <a:rPr lang="en-US" sz="1800" b="0" i="0" kern="1200" dirty="0"/>
            <a:t>13 different PICOs rated based on availability and significance of evidence -- </a:t>
          </a:r>
          <a:r>
            <a:rPr lang="en-CA" sz="1800" kern="1200" dirty="0"/>
            <a:t>6 included)</a:t>
          </a:r>
          <a:endParaRPr lang="en-US" sz="1800" kern="1200" dirty="0"/>
        </a:p>
      </dsp:txBody>
      <dsp:txXfrm>
        <a:off x="1887269" y="1619709"/>
        <a:ext cx="1550141" cy="1271406"/>
      </dsp:txXfrm>
    </dsp:sp>
    <dsp:sp modelId="{D0FC4F28-B408-4193-A395-C20019984006}">
      <dsp:nvSpPr>
        <dsp:cNvPr id="0" name=""/>
        <dsp:cNvSpPr/>
      </dsp:nvSpPr>
      <dsp:spPr>
        <a:xfrm>
          <a:off x="3113896" y="1021400"/>
          <a:ext cx="273670" cy="273670"/>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B674F6-80C4-4BD1-ABCB-46B98385DF0F}">
      <dsp:nvSpPr>
        <dsp:cNvPr id="0" name=""/>
        <dsp:cNvSpPr/>
      </dsp:nvSpPr>
      <dsp:spPr>
        <a:xfrm rot="5400000">
          <a:off x="3873921" y="700297"/>
          <a:ext cx="965521" cy="1606605"/>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3B121C-9D98-4598-AF7C-84787C14B455}">
      <dsp:nvSpPr>
        <dsp:cNvPr id="0" name=""/>
        <dsp:cNvSpPr/>
      </dsp:nvSpPr>
      <dsp:spPr>
        <a:xfrm>
          <a:off x="3712751" y="1180325"/>
          <a:ext cx="1450452" cy="12714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CA" sz="1800" kern="1200" dirty="0"/>
            <a:t>Formed small subgroups with leads for each PICO question</a:t>
          </a:r>
          <a:endParaRPr lang="en-US" sz="1800" kern="1200" dirty="0"/>
        </a:p>
      </dsp:txBody>
      <dsp:txXfrm>
        <a:off x="3712751" y="1180325"/>
        <a:ext cx="1450452" cy="12714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FFE7B4-8482-4AFE-88D9-4C76C2A0796A}">
      <dsp:nvSpPr>
        <dsp:cNvPr id="0" name=""/>
        <dsp:cNvSpPr/>
      </dsp:nvSpPr>
      <dsp:spPr>
        <a:xfrm rot="5400000">
          <a:off x="316911" y="1588554"/>
          <a:ext cx="950160" cy="1581045"/>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78CF6F-0954-46A4-A8BD-AD1B4E5A18C8}">
      <dsp:nvSpPr>
        <dsp:cNvPr id="0" name=""/>
        <dsp:cNvSpPr/>
      </dsp:nvSpPr>
      <dsp:spPr>
        <a:xfrm>
          <a:off x="149820" y="2030543"/>
          <a:ext cx="1678324" cy="1251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CA" sz="1800" kern="1200" dirty="0"/>
            <a:t>Data informing each PICO question summarized and reviewed using GRADE standards</a:t>
          </a:r>
          <a:endParaRPr lang="en-US" sz="1800" kern="1200" dirty="0"/>
        </a:p>
      </dsp:txBody>
      <dsp:txXfrm>
        <a:off x="149820" y="2030543"/>
        <a:ext cx="1678324" cy="1251179"/>
      </dsp:txXfrm>
    </dsp:sp>
    <dsp:sp modelId="{DCBBF2B2-1935-4147-A36F-12F865085EA0}">
      <dsp:nvSpPr>
        <dsp:cNvPr id="0" name=""/>
        <dsp:cNvSpPr/>
      </dsp:nvSpPr>
      <dsp:spPr>
        <a:xfrm>
          <a:off x="1316366" y="1472156"/>
          <a:ext cx="269316" cy="269316"/>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5BB661-D3AE-46D3-8563-6AE0317FB37C}">
      <dsp:nvSpPr>
        <dsp:cNvPr id="0" name=""/>
        <dsp:cNvSpPr/>
      </dsp:nvSpPr>
      <dsp:spPr>
        <a:xfrm rot="5400000">
          <a:off x="2189773" y="1156161"/>
          <a:ext cx="950160" cy="1581045"/>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EC71D58-7BC5-4A57-B93F-8D2BEFED4911}">
      <dsp:nvSpPr>
        <dsp:cNvPr id="0" name=""/>
        <dsp:cNvSpPr/>
      </dsp:nvSpPr>
      <dsp:spPr>
        <a:xfrm>
          <a:off x="2031168" y="1628553"/>
          <a:ext cx="1427377" cy="1251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CA" sz="1800" kern="1200" dirty="0" err="1"/>
            <a:t>Rec</a:t>
          </a:r>
          <a:r>
            <a:rPr lang="en-CA" sz="1800" kern="1200" dirty="0" err="1">
              <a:latin typeface="Arial" panose="020B0604020202020204" pitchFamily="34" charset="0"/>
              <a:cs typeface="Arial" panose="020B0604020202020204" pitchFamily="34" charset="0"/>
            </a:rPr>
            <a:t>ʼ</a:t>
          </a:r>
          <a:r>
            <a:rPr lang="en-CA" sz="1800" kern="1200" dirty="0" err="1"/>
            <a:t>ds</a:t>
          </a:r>
          <a:r>
            <a:rPr lang="en-CA" sz="1800" kern="1200" dirty="0"/>
            <a:t> voted on – 2/3 majority required to be accepted </a:t>
          </a:r>
          <a:endParaRPr lang="en-US" sz="1800" kern="1200" dirty="0"/>
        </a:p>
      </dsp:txBody>
      <dsp:txXfrm>
        <a:off x="2031168" y="1628553"/>
        <a:ext cx="1427377" cy="1251179"/>
      </dsp:txXfrm>
    </dsp:sp>
    <dsp:sp modelId="{D0FC4F28-B408-4193-A395-C20019984006}">
      <dsp:nvSpPr>
        <dsp:cNvPr id="0" name=""/>
        <dsp:cNvSpPr/>
      </dsp:nvSpPr>
      <dsp:spPr>
        <a:xfrm>
          <a:off x="3189228" y="1039763"/>
          <a:ext cx="269316" cy="269316"/>
        </a:xfrm>
        <a:prstGeom prst="triangle">
          <a:avLst>
            <a:gd name="adj" fmla="val 10000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DB674F6-80C4-4BD1-ABCB-46B98385DF0F}">
      <dsp:nvSpPr>
        <dsp:cNvPr id="0" name=""/>
        <dsp:cNvSpPr/>
      </dsp:nvSpPr>
      <dsp:spPr>
        <a:xfrm rot="5400000">
          <a:off x="3941242" y="705582"/>
          <a:ext cx="950160" cy="1581045"/>
        </a:xfrm>
        <a:prstGeom prst="corner">
          <a:avLst>
            <a:gd name="adj1" fmla="val 16120"/>
            <a:gd name="adj2" fmla="val 16110"/>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3B121C-9D98-4598-AF7C-84787C14B455}">
      <dsp:nvSpPr>
        <dsp:cNvPr id="0" name=""/>
        <dsp:cNvSpPr/>
      </dsp:nvSpPr>
      <dsp:spPr>
        <a:xfrm>
          <a:off x="3767322" y="1196160"/>
          <a:ext cx="1700791" cy="125117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marL="0" lvl="0" indent="0" algn="l" defTabSz="800100">
            <a:lnSpc>
              <a:spcPct val="90000"/>
            </a:lnSpc>
            <a:spcBef>
              <a:spcPct val="0"/>
            </a:spcBef>
            <a:spcAft>
              <a:spcPct val="35000"/>
            </a:spcAft>
            <a:buNone/>
          </a:pPr>
          <a:r>
            <a:rPr lang="en-CA" sz="1800" kern="1200" dirty="0"/>
            <a:t>CJC publication (pre-proof on-line </a:t>
          </a:r>
          <a:r>
            <a:rPr lang="en-CA" sz="1800" b="1" kern="1200" dirty="0"/>
            <a:t>March 26</a:t>
          </a:r>
          <a:r>
            <a:rPr lang="en-CA" sz="1800" kern="1200" dirty="0"/>
            <a:t>; final copy-edited version </a:t>
          </a:r>
          <a:r>
            <a:rPr lang="en-US" sz="1800" b="1" kern="1200" dirty="0"/>
            <a:t>August 25, 2021</a:t>
          </a:r>
          <a:r>
            <a:rPr lang="en-CA" sz="1800" kern="1200" dirty="0"/>
            <a:t>)</a:t>
          </a:r>
        </a:p>
        <a:p>
          <a:pPr marL="0" lvl="0" indent="0" algn="l" defTabSz="800100">
            <a:lnSpc>
              <a:spcPct val="90000"/>
            </a:lnSpc>
            <a:spcBef>
              <a:spcPct val="0"/>
            </a:spcBef>
            <a:spcAft>
              <a:spcPct val="35000"/>
            </a:spcAft>
            <a:buNone/>
          </a:pPr>
          <a:r>
            <a:rPr lang="en-CA" sz="1800" kern="1200" dirty="0">
              <a:latin typeface="Calibri" panose="020F0502020204030204" pitchFamily="34" charset="0"/>
              <a:cs typeface="Calibri" panose="020F0502020204030204" pitchFamily="34" charset="0"/>
            </a:rPr>
            <a:t>•</a:t>
          </a:r>
          <a:r>
            <a:rPr lang="en-CA" sz="1800" kern="1200" dirty="0"/>
            <a:t>Presentations</a:t>
          </a:r>
        </a:p>
        <a:p>
          <a:pPr marL="0" lvl="0" indent="0" algn="l" defTabSz="800100">
            <a:lnSpc>
              <a:spcPct val="90000"/>
            </a:lnSpc>
            <a:spcBef>
              <a:spcPct val="0"/>
            </a:spcBef>
            <a:spcAft>
              <a:spcPct val="35000"/>
            </a:spcAft>
            <a:buNone/>
          </a:pPr>
          <a:r>
            <a:rPr lang="en-CA" sz="1800" kern="1200" dirty="0">
              <a:latin typeface="Calibri" panose="020F0502020204030204" pitchFamily="34" charset="0"/>
              <a:cs typeface="Calibri" panose="020F0502020204030204" pitchFamily="34" charset="0"/>
            </a:rPr>
            <a:t>•KT-</a:t>
          </a:r>
          <a:r>
            <a:rPr lang="en-CA" sz="1800" kern="1200" dirty="0"/>
            <a:t>Tools</a:t>
          </a:r>
        </a:p>
      </dsp:txBody>
      <dsp:txXfrm>
        <a:off x="3767322" y="1196160"/>
        <a:ext cx="1700791" cy="1251179"/>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BC3FD8-3F09-4F9E-AB6E-879DE922BE84}" type="datetimeFigureOut">
              <a:rPr lang="en-CA" smtClean="0"/>
              <a:t>2021-11-25</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12043EC-496B-45C4-BD88-20863522150B}" type="slidenum">
              <a:rPr lang="en-CA" smtClean="0"/>
              <a:t>‹#›</a:t>
            </a:fld>
            <a:endParaRPr lang="en-CA"/>
          </a:p>
        </p:txBody>
      </p:sp>
    </p:spTree>
    <p:extLst>
      <p:ext uri="{BB962C8B-B14F-4D97-AF65-F5344CB8AC3E}">
        <p14:creationId xmlns:p14="http://schemas.microsoft.com/office/powerpoint/2010/main" val="850069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a:p>
        </p:txBody>
      </p:sp>
      <p:sp>
        <p:nvSpPr>
          <p:cNvPr id="4" name="Header Placeholder 3"/>
          <p:cNvSpPr>
            <a:spLocks noGrp="1"/>
          </p:cNvSpPr>
          <p:nvPr>
            <p:ph type="hdr" sz="quarter"/>
          </p:nvPr>
        </p:nvSpPr>
        <p:spPr/>
        <p:txBody>
          <a:bodyPr/>
          <a:lstStyle/>
          <a:p>
            <a:endParaRPr lang="en-CA">
              <a:solidFill>
                <a:prstClr val="black"/>
              </a:solidFill>
            </a:endParaRPr>
          </a:p>
        </p:txBody>
      </p:sp>
      <p:sp>
        <p:nvSpPr>
          <p:cNvPr id="5" name="Footer Placeholder 4"/>
          <p:cNvSpPr>
            <a:spLocks noGrp="1"/>
          </p:cNvSpPr>
          <p:nvPr>
            <p:ph type="ftr" sz="quarter" idx="4"/>
          </p:nvPr>
        </p:nvSpPr>
        <p:spPr/>
        <p:txBody>
          <a:bodyPr/>
          <a:lstStyle/>
          <a:p>
            <a:endParaRPr lang="en-CA">
              <a:solidFill>
                <a:prstClr val="black"/>
              </a:solidFill>
            </a:endParaRPr>
          </a:p>
        </p:txBody>
      </p:sp>
      <p:sp>
        <p:nvSpPr>
          <p:cNvPr id="6" name="Slide Number Placeholder 5"/>
          <p:cNvSpPr>
            <a:spLocks noGrp="1"/>
          </p:cNvSpPr>
          <p:nvPr>
            <p:ph type="sldNum" sz="quarter" idx="5"/>
          </p:nvPr>
        </p:nvSpPr>
        <p:spPr/>
        <p:txBody>
          <a:bodyPr/>
          <a:lstStyle/>
          <a:p>
            <a:fld id="{F8A850D9-AF78-4C99-A52F-6CD2D290D178}" type="slidenum">
              <a:rPr lang="en-CA" smtClean="0">
                <a:solidFill>
                  <a:prstClr val="black"/>
                </a:solidFill>
              </a:rPr>
              <a:pPr/>
              <a:t>16</a:t>
            </a:fld>
            <a:endParaRPr lang="en-CA">
              <a:solidFill>
                <a:prstClr val="black"/>
              </a:solidFill>
            </a:endParaRPr>
          </a:p>
        </p:txBody>
      </p:sp>
    </p:spTree>
    <p:extLst>
      <p:ext uri="{BB962C8B-B14F-4D97-AF65-F5344CB8AC3E}">
        <p14:creationId xmlns:p14="http://schemas.microsoft.com/office/powerpoint/2010/main" val="18509263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5" name="Slide Image Placeholder 1"/>
          <p:cNvSpPr>
            <a:spLocks noGrp="1" noRot="1" noChangeAspect="1" noTextEdit="1"/>
          </p:cNvSpPr>
          <p:nvPr>
            <p:ph type="sldImg"/>
          </p:nvPr>
        </p:nvSpPr>
        <p:spPr>
          <a:xfrm>
            <a:off x="404813" y="696913"/>
            <a:ext cx="6200775" cy="3487737"/>
          </a:xfrm>
          <a:ln/>
        </p:spPr>
      </p:sp>
      <p:sp>
        <p:nvSpPr>
          <p:cNvPr id="72706" name="Notes Placeholder 2"/>
          <p:cNvSpPr>
            <a:spLocks noGrp="1"/>
          </p:cNvSpPr>
          <p:nvPr>
            <p:ph type="body" idx="1"/>
          </p:nvPr>
        </p:nvSpPr>
        <p:spPr>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fontAlgn="base"/>
            <a:r>
              <a:rPr lang="en-US" sz="1000" dirty="0"/>
              <a:t>IMPROVE-IT was a double-blind, randomized trial involving 18,144 patients who had been hospitalized for an ACS within the preceding 10 days and had LDL cholesterol levels 1.3 to 2.6 </a:t>
            </a:r>
            <a:r>
              <a:rPr lang="en-US" sz="1000" dirty="0" err="1"/>
              <a:t>mmol</a:t>
            </a:r>
            <a:r>
              <a:rPr lang="en-US" sz="1000" b="0" dirty="0">
                <a:solidFill>
                  <a:schemeClr val="bg1"/>
                </a:solidFill>
              </a:rPr>
              <a:t>/</a:t>
            </a:r>
            <a:r>
              <a:rPr lang="en-US" sz="1000" dirty="0"/>
              <a:t>L if they were receiving LLT or 1.3 to 3.2 </a:t>
            </a:r>
            <a:r>
              <a:rPr lang="en-US" sz="1000" dirty="0" err="1"/>
              <a:t>mmol</a:t>
            </a:r>
            <a:r>
              <a:rPr lang="en-US" sz="1000" b="0" dirty="0">
                <a:solidFill>
                  <a:schemeClr val="bg1"/>
                </a:solidFill>
              </a:rPr>
              <a:t>/L</a:t>
            </a:r>
            <a:r>
              <a:rPr lang="en-US" sz="1000" dirty="0"/>
              <a:t> if not receiving LLT.  The combination of simvastatin (40 mg) and ezetimibe (10 mg) (simvastatin–ezetimibe) was compared with simvastatin (40 mg) and placebo (simvastatin monotherapy). The primary end point was a composite of cardiovascular death, nonfatal myocardial infarction, unstable angina requiring </a:t>
            </a:r>
            <a:r>
              <a:rPr lang="en-US" sz="1000" dirty="0" err="1"/>
              <a:t>rehospitalization</a:t>
            </a:r>
            <a:r>
              <a:rPr lang="en-US" sz="1000" dirty="0"/>
              <a:t>, coronary revascularization (≥30 days after randomization), or nonfatal stroke. The median follow-up was 6 years.</a:t>
            </a:r>
          </a:p>
          <a:p>
            <a:pPr fontAlgn="base"/>
            <a:r>
              <a:rPr lang="en-US" sz="1000" b="1" cap="all" dirty="0"/>
              <a:t>RESULTS</a:t>
            </a:r>
          </a:p>
          <a:p>
            <a:pPr fontAlgn="base"/>
            <a:r>
              <a:rPr lang="en-US" sz="1000" dirty="0"/>
              <a:t>The median time-weighted average LDL cholesterol level during the study was 1.4 </a:t>
            </a:r>
            <a:r>
              <a:rPr lang="en-US" sz="1000" dirty="0" err="1"/>
              <a:t>mmol</a:t>
            </a:r>
            <a:r>
              <a:rPr lang="en-US" sz="1000" b="0" dirty="0">
                <a:solidFill>
                  <a:schemeClr val="bg1"/>
                </a:solidFill>
              </a:rPr>
              <a:t>/L</a:t>
            </a:r>
            <a:r>
              <a:rPr lang="en-US" sz="1000" dirty="0"/>
              <a:t> in the simvastatin–ezetimibe group, as compared with 1.8 </a:t>
            </a:r>
            <a:r>
              <a:rPr lang="en-US" sz="1000" dirty="0" err="1"/>
              <a:t>mmol</a:t>
            </a:r>
            <a:r>
              <a:rPr lang="en-US" sz="1000" b="0" dirty="0">
                <a:solidFill>
                  <a:schemeClr val="bg1"/>
                </a:solidFill>
              </a:rPr>
              <a:t>/L </a:t>
            </a:r>
            <a:r>
              <a:rPr lang="en-US" sz="1000" dirty="0"/>
              <a:t>in the simvastatin-monotherapy group (P&lt;0.001). The Kaplan–Meier event rate for the primary end point at 7 years was 32.7% in the simvastatin–ezetimibe group, as compared with 34.7% in the simvastatin-monotherapy group (absolute risk difference, 2.0 percentage points; hazard ratio, 0.936; 95% confidence interval, 0.89 to 0.99; P=0.016). Rates of </a:t>
            </a:r>
            <a:r>
              <a:rPr lang="en-US" sz="1000" dirty="0" err="1"/>
              <a:t>prespecified</a:t>
            </a:r>
            <a:r>
              <a:rPr lang="en-US" sz="1000" dirty="0"/>
              <a:t> muscle, gallbladder, and hepatic adverse effects and cancer were similar in the two groups.</a:t>
            </a:r>
          </a:p>
          <a:p>
            <a:pPr fontAlgn="base"/>
            <a:r>
              <a:rPr lang="en-US" sz="1000" b="1" cap="all" dirty="0"/>
              <a:t>CONCLUSIONS</a:t>
            </a:r>
          </a:p>
          <a:p>
            <a:pPr fontAlgn="base"/>
            <a:r>
              <a:rPr lang="en-US" sz="1000" dirty="0"/>
              <a:t>When added to statin therapy, ezetimibe resulted in incremental lowering of LDL cholesterol levels and improved cardiovascular outcomes. Moreover, lowering LDL cholesterol to levels below previous targets provided additional benefit.</a:t>
            </a:r>
          </a:p>
          <a:p>
            <a:pPr>
              <a:defRPr/>
            </a:pPr>
            <a:endParaRPr lang="en-US" dirty="0">
              <a:ea typeface="MS PGothic" charset="0"/>
            </a:endParaRPr>
          </a:p>
        </p:txBody>
      </p:sp>
      <p:sp>
        <p:nvSpPr>
          <p:cNvPr id="201731" name="Slide Number Placeholder 3"/>
          <p:cNvSpPr>
            <a:spLocks noGrp="1"/>
          </p:cNvSpPr>
          <p:nvPr>
            <p:ph type="sldNum" sz="quarter" idx="4294967295"/>
          </p:nvPr>
        </p:nvSpPr>
        <p:spPr bwMode="auto">
          <a:xfrm>
            <a:off x="3970126" y="8829967"/>
            <a:ext cx="3038615" cy="46482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0540" tIns="45270" rIns="90540" bIns="45270"/>
          <a:lstStyle>
            <a:lvl1pPr>
              <a:defRPr sz="2400">
                <a:solidFill>
                  <a:schemeClr val="tx1"/>
                </a:solidFill>
                <a:latin typeface="Times New Roman" charset="0"/>
                <a:ea typeface="ＭＳ Ｐゴシック" charset="0"/>
                <a:cs typeface="ＭＳ Ｐゴシック" charset="0"/>
              </a:defRPr>
            </a:lvl1pPr>
            <a:lvl2pPr marL="757066" indent="-291179">
              <a:defRPr sz="2400">
                <a:solidFill>
                  <a:schemeClr val="tx1"/>
                </a:solidFill>
                <a:latin typeface="Times New Roman" charset="0"/>
                <a:ea typeface="ＭＳ Ｐゴシック" charset="0"/>
              </a:defRPr>
            </a:lvl2pPr>
            <a:lvl3pPr marL="1164717" indent="-232943">
              <a:defRPr sz="2400">
                <a:solidFill>
                  <a:schemeClr val="tx1"/>
                </a:solidFill>
                <a:latin typeface="Times New Roman" charset="0"/>
                <a:ea typeface="ＭＳ Ｐゴシック" charset="0"/>
              </a:defRPr>
            </a:lvl3pPr>
            <a:lvl4pPr marL="1630604" indent="-232943">
              <a:defRPr sz="2400">
                <a:solidFill>
                  <a:schemeClr val="tx1"/>
                </a:solidFill>
                <a:latin typeface="Times New Roman" charset="0"/>
                <a:ea typeface="ＭＳ Ｐゴシック" charset="0"/>
              </a:defRPr>
            </a:lvl4pPr>
            <a:lvl5pPr marL="2096491" indent="-232943">
              <a:defRPr sz="2400">
                <a:solidFill>
                  <a:schemeClr val="tx1"/>
                </a:solidFill>
                <a:latin typeface="Times New Roman" charset="0"/>
                <a:ea typeface="ＭＳ Ｐゴシック" charset="0"/>
              </a:defRPr>
            </a:lvl5pPr>
            <a:lvl6pPr marL="2562377" indent="-232943" eaLnBrk="0" fontAlgn="base" hangingPunct="0">
              <a:spcBef>
                <a:spcPct val="0"/>
              </a:spcBef>
              <a:spcAft>
                <a:spcPct val="0"/>
              </a:spcAft>
              <a:defRPr sz="2400">
                <a:solidFill>
                  <a:schemeClr val="tx1"/>
                </a:solidFill>
                <a:latin typeface="Times New Roman" charset="0"/>
                <a:ea typeface="ＭＳ Ｐゴシック" charset="0"/>
              </a:defRPr>
            </a:lvl6pPr>
            <a:lvl7pPr marL="3028264" indent="-232943" eaLnBrk="0" fontAlgn="base" hangingPunct="0">
              <a:spcBef>
                <a:spcPct val="0"/>
              </a:spcBef>
              <a:spcAft>
                <a:spcPct val="0"/>
              </a:spcAft>
              <a:defRPr sz="2400">
                <a:solidFill>
                  <a:schemeClr val="tx1"/>
                </a:solidFill>
                <a:latin typeface="Times New Roman" charset="0"/>
                <a:ea typeface="ＭＳ Ｐゴシック" charset="0"/>
              </a:defRPr>
            </a:lvl7pPr>
            <a:lvl8pPr marL="3494151" indent="-232943" eaLnBrk="0" fontAlgn="base" hangingPunct="0">
              <a:spcBef>
                <a:spcPct val="0"/>
              </a:spcBef>
              <a:spcAft>
                <a:spcPct val="0"/>
              </a:spcAft>
              <a:defRPr sz="2400">
                <a:solidFill>
                  <a:schemeClr val="tx1"/>
                </a:solidFill>
                <a:latin typeface="Times New Roman" charset="0"/>
                <a:ea typeface="ＭＳ Ｐゴシック" charset="0"/>
              </a:defRPr>
            </a:lvl8pPr>
            <a:lvl9pPr marL="3960038" indent="-232943" eaLnBrk="0" fontAlgn="base" hangingPunct="0">
              <a:spcBef>
                <a:spcPct val="0"/>
              </a:spcBef>
              <a:spcAft>
                <a:spcPct val="0"/>
              </a:spcAft>
              <a:defRPr sz="2400">
                <a:solidFill>
                  <a:schemeClr val="tx1"/>
                </a:solidFill>
                <a:latin typeface="Times New Roman" charset="0"/>
                <a:ea typeface="ＭＳ Ｐゴシック" charset="0"/>
              </a:defRPr>
            </a:lvl9pPr>
          </a:lstStyle>
          <a:p>
            <a:fld id="{3A2A514B-FE0F-9649-9753-C8B55C91B9EF}" type="slidenum">
              <a:rPr lang="en-US" sz="1200">
                <a:solidFill>
                  <a:srgbClr val="000000"/>
                </a:solidFill>
                <a:latin typeface="Calibri" charset="0"/>
              </a:rPr>
              <a:pPr/>
              <a:t>36</a:t>
            </a:fld>
            <a:endParaRPr lang="en-US" sz="1200">
              <a:solidFill>
                <a:srgbClr val="000000"/>
              </a:solidFill>
              <a:latin typeface="Calibri" charset="0"/>
            </a:endParaRPr>
          </a:p>
        </p:txBody>
      </p:sp>
    </p:spTree>
    <p:extLst>
      <p:ext uri="{BB962C8B-B14F-4D97-AF65-F5344CB8AC3E}">
        <p14:creationId xmlns:p14="http://schemas.microsoft.com/office/powerpoint/2010/main" val="12334233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000" dirty="0"/>
              <a:t>FOURIER was a randomized, double-blind, placebo-controlled trial involving 27,564 patients with atherosclerotic cardiovascular disease and LDL cholesterol levels of 1.8 </a:t>
            </a:r>
            <a:r>
              <a:rPr lang="en-US" sz="1000" dirty="0" err="1"/>
              <a:t>mmol</a:t>
            </a:r>
            <a:r>
              <a:rPr lang="en-US" sz="1000" b="0" dirty="0">
                <a:solidFill>
                  <a:schemeClr val="bg1"/>
                </a:solidFill>
              </a:rPr>
              <a:t>/L</a:t>
            </a:r>
            <a:r>
              <a:rPr lang="en-US" sz="1000" b="0" baseline="0" dirty="0">
                <a:solidFill>
                  <a:schemeClr val="bg1"/>
                </a:solidFill>
              </a:rPr>
              <a:t> </a:t>
            </a:r>
            <a:r>
              <a:rPr lang="en-US" sz="1000" dirty="0"/>
              <a:t>or higher who were receiving statin therapy. Patients were randomly assigned to receive </a:t>
            </a:r>
            <a:r>
              <a:rPr lang="en-US" sz="1000" dirty="0" err="1"/>
              <a:t>evolocumab</a:t>
            </a:r>
            <a:r>
              <a:rPr lang="en-US" sz="1000" dirty="0"/>
              <a:t> (either 140 mg every 2 weeks or 420 mg monthly) or matching placebo as subcutaneous injections. The primary efficacy end point was the composite of cardiovascular death, myocardial infarction, stroke, hospitalization for unstable angina, or coronary revascularization. The key secondary efficacy end point was the composite of cardiovascular death, myocardial infarction, or stroke. The median duration of FU was 2.2 years.</a:t>
            </a:r>
          </a:p>
          <a:p>
            <a:pPr fontAlgn="base"/>
            <a:r>
              <a:rPr lang="en-US" sz="1000" b="1" cap="all" dirty="0"/>
              <a:t>RESULTS</a:t>
            </a:r>
          </a:p>
          <a:p>
            <a:pPr fontAlgn="base"/>
            <a:r>
              <a:rPr lang="en-US" sz="1000" dirty="0"/>
              <a:t>At 48 weeks, the least-squares mean percentage reduction in LDL cholesterol levels with </a:t>
            </a:r>
            <a:r>
              <a:rPr lang="en-US" sz="1000" dirty="0" err="1"/>
              <a:t>evolocumab</a:t>
            </a:r>
            <a:r>
              <a:rPr lang="en-US" sz="1000" dirty="0"/>
              <a:t>, as compared with placebo, was 59%, from a median baseline value of 2.4 </a:t>
            </a:r>
            <a:r>
              <a:rPr lang="en-US" sz="1000" dirty="0" err="1"/>
              <a:t>mmol</a:t>
            </a:r>
            <a:r>
              <a:rPr lang="en-US" sz="1000" b="0" dirty="0">
                <a:solidFill>
                  <a:schemeClr val="bg1"/>
                </a:solidFill>
              </a:rPr>
              <a:t>/L </a:t>
            </a:r>
            <a:r>
              <a:rPr lang="en-US" sz="1000" dirty="0"/>
              <a:t>to 0.78 </a:t>
            </a:r>
            <a:r>
              <a:rPr lang="en-US" sz="1000" dirty="0" err="1"/>
              <a:t>mmol</a:t>
            </a:r>
            <a:r>
              <a:rPr lang="en-US" sz="1000" b="0" dirty="0">
                <a:solidFill>
                  <a:schemeClr val="bg1"/>
                </a:solidFill>
              </a:rPr>
              <a:t>/L</a:t>
            </a:r>
            <a:r>
              <a:rPr lang="en-US" sz="1000" dirty="0"/>
              <a:t> (P&lt;0.001). Relative to placebo, </a:t>
            </a:r>
            <a:r>
              <a:rPr lang="en-US" sz="1000" dirty="0" err="1"/>
              <a:t>evolocumab</a:t>
            </a:r>
            <a:r>
              <a:rPr lang="en-US" sz="1000" dirty="0"/>
              <a:t> treatment significantly reduced the risk of the primary end point (1344 patients [9.8%] vs. 1563 patients [11.3%]; hazard ratio, 0.85; 95% confidence interval [CI], 0.79 to 0.92; P&lt;0.001) and the key secondary end point (816 [5.9%] vs. 1013 [7.4%]; hazard ratio, 0.80; 95% CI, 0.73 to 0.88; P&lt;0.001). The results were consistent across key subgroups, including the subgroup of patients in the lowest quartile for baseline LDL cholesterol levels (median, 74 mg per deciliter [1.9 </a:t>
            </a:r>
            <a:r>
              <a:rPr lang="en-US" sz="1000" dirty="0" err="1"/>
              <a:t>mmol</a:t>
            </a:r>
            <a:r>
              <a:rPr lang="en-US" sz="1000" dirty="0"/>
              <a:t> per liter]). There was no significant difference between the study groups with regard to adverse events (including new-onset diabetes and neurocognitive events), with the exception of injection-site reactions, which were more common with </a:t>
            </a:r>
            <a:r>
              <a:rPr lang="en-US" sz="1000" dirty="0" err="1"/>
              <a:t>evolocumab</a:t>
            </a:r>
            <a:r>
              <a:rPr lang="en-US" sz="1000" dirty="0"/>
              <a:t> (2.1% vs. 1.6%).</a:t>
            </a:r>
          </a:p>
          <a:p>
            <a:pPr fontAlgn="base"/>
            <a:r>
              <a:rPr lang="en-US" sz="1000" b="1" cap="all" dirty="0"/>
              <a:t>CONCLUSIONS</a:t>
            </a:r>
          </a:p>
          <a:p>
            <a:pPr fontAlgn="base"/>
            <a:r>
              <a:rPr lang="en-US" sz="1000" dirty="0"/>
              <a:t>In our trial, inhibition of PCSK9 with </a:t>
            </a:r>
            <a:r>
              <a:rPr lang="en-US" sz="1000" dirty="0" err="1"/>
              <a:t>evolocumab</a:t>
            </a:r>
            <a:r>
              <a:rPr lang="en-US" sz="1000" dirty="0"/>
              <a:t> on a background of statin therapy lowered LDL cholesterol levels to a median 0.78 </a:t>
            </a:r>
            <a:r>
              <a:rPr lang="en-US" sz="1000" dirty="0" err="1"/>
              <a:t>mmol</a:t>
            </a:r>
            <a:r>
              <a:rPr lang="en-US" sz="1000" b="0" dirty="0">
                <a:solidFill>
                  <a:schemeClr val="bg1"/>
                </a:solidFill>
              </a:rPr>
              <a:t>/L </a:t>
            </a:r>
            <a:r>
              <a:rPr lang="en-US" sz="1000" dirty="0"/>
              <a:t>and reduced the risk of cardiovascular events. These findings show that patients with atherosclerotic cardiovascular disease benefit from lowering of LDL cholesterol levels below current targets.</a:t>
            </a:r>
          </a:p>
        </p:txBody>
      </p:sp>
      <p:sp>
        <p:nvSpPr>
          <p:cNvPr id="4" name="Slide Number Placeholder 3"/>
          <p:cNvSpPr>
            <a:spLocks noGrp="1"/>
          </p:cNvSpPr>
          <p:nvPr>
            <p:ph type="sldNum" sz="quarter" idx="10"/>
          </p:nvPr>
        </p:nvSpPr>
        <p:spPr/>
        <p:txBody>
          <a:bodyPr/>
          <a:lstStyle/>
          <a:p>
            <a:fld id="{9FBEC52F-B1A3-4726-9E67-044D5572F058}" type="slidenum">
              <a:rPr lang="en-US" smtClean="0"/>
              <a:t>37</a:t>
            </a:fld>
            <a:endParaRPr lang="en-US"/>
          </a:p>
        </p:txBody>
      </p:sp>
    </p:spTree>
    <p:extLst>
      <p:ext uri="{BB962C8B-B14F-4D97-AF65-F5344CB8AC3E}">
        <p14:creationId xmlns:p14="http://schemas.microsoft.com/office/powerpoint/2010/main" val="42265575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1000" b="1" cap="all" dirty="0"/>
              <a:t>METHODS: </a:t>
            </a:r>
            <a:r>
              <a:rPr lang="en-US" sz="1000" dirty="0"/>
              <a:t>ODYSSEY was a multicenter, randomized, double-blind, placebo-controlled trial involving 18,924 patients who had an acute coronary syndrome 1 to 12 months earlier, had a low-density lipoprotein (LDL) cholesterol level of at least 1.8 </a:t>
            </a:r>
            <a:r>
              <a:rPr lang="en-US" sz="1000" dirty="0" err="1"/>
              <a:t>mmol</a:t>
            </a:r>
            <a:r>
              <a:rPr lang="en-US" sz="1000" b="0" dirty="0">
                <a:solidFill>
                  <a:schemeClr val="bg1"/>
                </a:solidFill>
              </a:rPr>
              <a:t>/L, </a:t>
            </a:r>
            <a:r>
              <a:rPr lang="en-US" sz="1000" dirty="0"/>
              <a:t>a non−high-density lipoprotein cholesterol level of at least 2.6 </a:t>
            </a:r>
            <a:r>
              <a:rPr lang="en-US" sz="1000" dirty="0" err="1"/>
              <a:t>mmol</a:t>
            </a:r>
            <a:r>
              <a:rPr lang="en-US" sz="1000" b="0" dirty="0">
                <a:solidFill>
                  <a:schemeClr val="bg1"/>
                </a:solidFill>
              </a:rPr>
              <a:t>/L</a:t>
            </a:r>
            <a:r>
              <a:rPr lang="en-US" sz="1000" dirty="0"/>
              <a:t>, or an </a:t>
            </a:r>
            <a:r>
              <a:rPr lang="en-US" sz="1000" dirty="0" err="1"/>
              <a:t>apolipoprotein</a:t>
            </a:r>
            <a:r>
              <a:rPr lang="en-US" sz="1000" dirty="0"/>
              <a:t> B level of at least 80 mg</a:t>
            </a:r>
            <a:r>
              <a:rPr lang="en-US" sz="1000" b="0" dirty="0">
                <a:solidFill>
                  <a:schemeClr val="bg1"/>
                </a:solidFill>
              </a:rPr>
              <a:t>/</a:t>
            </a:r>
            <a:r>
              <a:rPr lang="en-US" sz="1000" b="0" dirty="0" err="1">
                <a:solidFill>
                  <a:schemeClr val="bg1"/>
                </a:solidFill>
              </a:rPr>
              <a:t>dL</a:t>
            </a:r>
            <a:r>
              <a:rPr lang="en-US" sz="1000" dirty="0"/>
              <a:t>, and were receiving statin therapy at a high-intensity dose or at the maximum tolerated dose. Patients were randomly assigned to receive </a:t>
            </a:r>
            <a:r>
              <a:rPr lang="en-US" sz="1000" dirty="0" err="1"/>
              <a:t>alirocumab</a:t>
            </a:r>
            <a:r>
              <a:rPr lang="en-US" sz="1000" dirty="0"/>
              <a:t> subcutaneously at a dose of 75 mg (9462 patients) or matching placebo (9462 patients) every 2 weeks. The dose of </a:t>
            </a:r>
            <a:r>
              <a:rPr lang="en-US" sz="1000" dirty="0" err="1"/>
              <a:t>alirocumab</a:t>
            </a:r>
            <a:r>
              <a:rPr lang="en-US" sz="1000" dirty="0"/>
              <a:t> was adjusted under blinded conditions to target an LDL cholesterol level of 0.6 to 1.3 </a:t>
            </a:r>
            <a:r>
              <a:rPr lang="en-US" sz="1000" dirty="0" err="1"/>
              <a:t>mmol</a:t>
            </a:r>
            <a:r>
              <a:rPr lang="en-US" sz="1000" b="0" dirty="0">
                <a:solidFill>
                  <a:schemeClr val="bg1"/>
                </a:solidFill>
              </a:rPr>
              <a:t>/L.  </a:t>
            </a:r>
            <a:r>
              <a:rPr lang="en-US" sz="1000" dirty="0"/>
              <a:t>The primary end point was a composite of death from coronary heart disease, nonfatal myocardial infarction, fatal or nonfatal ischemic stroke, or unstable angina requiring hospitalization.</a:t>
            </a:r>
          </a:p>
          <a:p>
            <a:pPr fontAlgn="base"/>
            <a:r>
              <a:rPr lang="en-US" sz="1000" b="1" cap="all" dirty="0"/>
              <a:t>RESULTS: </a:t>
            </a:r>
            <a:r>
              <a:rPr lang="en-US" sz="1000" dirty="0"/>
              <a:t>The median duration of follow-up was 2.8 years. A composite primary end-point event occurred in 903 patients (9.5%) in the </a:t>
            </a:r>
            <a:r>
              <a:rPr lang="en-US" sz="1000" dirty="0" err="1"/>
              <a:t>alirocumab</a:t>
            </a:r>
            <a:r>
              <a:rPr lang="en-US" sz="1000" dirty="0"/>
              <a:t> group and in 1052 patients (11.1%) in the placebo group (hazard ratio, 0.85; 95% confidence interval [CI], 0.78 to 0.93; P&lt;0.001). A total of 334 patients (3.5%) in the </a:t>
            </a:r>
            <a:r>
              <a:rPr lang="en-US" sz="1000" dirty="0" err="1"/>
              <a:t>alirocumab</a:t>
            </a:r>
            <a:r>
              <a:rPr lang="en-US" sz="1000" dirty="0"/>
              <a:t> group and 392 patients (4.1%) in the placebo group died (hazard ratio, 0.85; 95% CI, 0.73 to 0.98). The absolute benefit of </a:t>
            </a:r>
            <a:r>
              <a:rPr lang="en-US" sz="1000" dirty="0" err="1"/>
              <a:t>alirocumab</a:t>
            </a:r>
            <a:r>
              <a:rPr lang="en-US" sz="1000" dirty="0"/>
              <a:t> with respect to the composite primary end point was greater among patients who had a baseline LDL cholesterol level of 2.6 </a:t>
            </a:r>
            <a:r>
              <a:rPr lang="en-US" sz="1000" dirty="0" err="1"/>
              <a:t>mmol</a:t>
            </a:r>
            <a:r>
              <a:rPr lang="en-US" sz="1000" b="0" dirty="0">
                <a:solidFill>
                  <a:schemeClr val="bg1"/>
                </a:solidFill>
              </a:rPr>
              <a:t>/L </a:t>
            </a:r>
            <a:r>
              <a:rPr lang="en-US" sz="1000" dirty="0"/>
              <a:t>than among patients who had a lower baseline level. The incidence of adverse events was similar in the two groups, with the exception of local injection-site reactions (3.8% in the </a:t>
            </a:r>
            <a:r>
              <a:rPr lang="en-US" sz="1000" dirty="0" err="1"/>
              <a:t>alirocumab</a:t>
            </a:r>
            <a:r>
              <a:rPr lang="en-US" sz="1000" dirty="0"/>
              <a:t> group vs. 2.1% in the placebo group).  Death from CAD was not significant – 2.16% (</a:t>
            </a:r>
            <a:r>
              <a:rPr lang="en-US" sz="1000" dirty="0" err="1"/>
              <a:t>Alirocumab</a:t>
            </a:r>
            <a:r>
              <a:rPr lang="en-US" sz="1000" dirty="0"/>
              <a:t>) vs. 2.34% (Placebo) (p = 0.38) – low event rate, short follow-up (2.8 </a:t>
            </a:r>
            <a:r>
              <a:rPr lang="en-US" sz="1000" dirty="0" err="1"/>
              <a:t>yrs</a:t>
            </a:r>
            <a:r>
              <a:rPr lang="en-US" sz="1000" dirty="0"/>
              <a:t>), etc.</a:t>
            </a:r>
          </a:p>
          <a:p>
            <a:pPr fontAlgn="base"/>
            <a:r>
              <a:rPr lang="en-US" sz="1000" b="1" cap="all" dirty="0"/>
              <a:t>CONCLUSIONS: </a:t>
            </a:r>
            <a:r>
              <a:rPr lang="en-US" sz="1000" dirty="0"/>
              <a:t>Among patients who had a previous acute coronary syndrome and who were receiving high-intensity statin therapy, the risk of recurrent ischemic cardiovascular events was lower among those who received </a:t>
            </a:r>
            <a:r>
              <a:rPr lang="en-US" sz="1000" dirty="0" err="1"/>
              <a:t>alirocumab</a:t>
            </a:r>
            <a:r>
              <a:rPr lang="en-US" sz="1000" dirty="0"/>
              <a:t> than among those who received placebo.</a:t>
            </a:r>
          </a:p>
          <a:p>
            <a:endParaRPr lang="en-US" sz="1000" dirty="0"/>
          </a:p>
        </p:txBody>
      </p:sp>
      <p:sp>
        <p:nvSpPr>
          <p:cNvPr id="4" name="Slide Number Placeholder 3"/>
          <p:cNvSpPr>
            <a:spLocks noGrp="1"/>
          </p:cNvSpPr>
          <p:nvPr>
            <p:ph type="sldNum" sz="quarter" idx="10"/>
          </p:nvPr>
        </p:nvSpPr>
        <p:spPr/>
        <p:txBody>
          <a:bodyPr/>
          <a:lstStyle/>
          <a:p>
            <a:fld id="{9FBEC52F-B1A3-4726-9E67-044D5572F058}" type="slidenum">
              <a:rPr lang="en-US" smtClean="0"/>
              <a:t>38</a:t>
            </a:fld>
            <a:endParaRPr lang="en-US"/>
          </a:p>
        </p:txBody>
      </p:sp>
    </p:spTree>
    <p:extLst>
      <p:ext uri="{BB962C8B-B14F-4D97-AF65-F5344CB8AC3E}">
        <p14:creationId xmlns:p14="http://schemas.microsoft.com/office/powerpoint/2010/main" val="11188301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dose of </a:t>
            </a:r>
            <a:r>
              <a:rPr lang="en-US" dirty="0" err="1"/>
              <a:t>alirocumab</a:t>
            </a:r>
            <a:r>
              <a:rPr lang="en-US" dirty="0"/>
              <a:t> was adjusted under blinded conditions to target an LDL cholesterol level of 0.6 to 1.3 </a:t>
            </a:r>
            <a:r>
              <a:rPr lang="en-US" dirty="0" err="1"/>
              <a:t>mmol</a:t>
            </a:r>
            <a:r>
              <a:rPr lang="en-US" b="0" dirty="0">
                <a:solidFill>
                  <a:schemeClr val="bg1"/>
                </a:solidFill>
              </a:rPr>
              <a:t>/L. </a:t>
            </a:r>
            <a:endParaRPr lang="en-US" dirty="0"/>
          </a:p>
        </p:txBody>
      </p:sp>
      <p:sp>
        <p:nvSpPr>
          <p:cNvPr id="4" name="Slide Number Placeholder 3"/>
          <p:cNvSpPr>
            <a:spLocks noGrp="1"/>
          </p:cNvSpPr>
          <p:nvPr>
            <p:ph type="sldNum" sz="quarter" idx="10"/>
          </p:nvPr>
        </p:nvSpPr>
        <p:spPr/>
        <p:txBody>
          <a:bodyPr/>
          <a:lstStyle/>
          <a:p>
            <a:fld id="{9FBEC52F-B1A3-4726-9E67-044D5572F058}" type="slidenum">
              <a:rPr lang="en-US" smtClean="0"/>
              <a:t>39</a:t>
            </a:fld>
            <a:endParaRPr lang="en-US"/>
          </a:p>
        </p:txBody>
      </p:sp>
    </p:spTree>
    <p:extLst>
      <p:ext uri="{BB962C8B-B14F-4D97-AF65-F5344CB8AC3E}">
        <p14:creationId xmlns:p14="http://schemas.microsoft.com/office/powerpoint/2010/main" val="2876552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dose of </a:t>
            </a:r>
            <a:r>
              <a:rPr lang="en-US" dirty="0" err="1"/>
              <a:t>alirocumab</a:t>
            </a:r>
            <a:r>
              <a:rPr lang="en-US" dirty="0"/>
              <a:t> was adjusted under blinded conditions to target an LDL cholesterol level of 0.6 to 1.3 </a:t>
            </a:r>
            <a:r>
              <a:rPr lang="en-US" dirty="0" err="1"/>
              <a:t>mmol</a:t>
            </a:r>
            <a:r>
              <a:rPr lang="en-US" b="0" dirty="0">
                <a:solidFill>
                  <a:schemeClr val="bg1"/>
                </a:solidFill>
              </a:rPr>
              <a:t>/L. </a:t>
            </a:r>
            <a:endParaRPr lang="en-US" dirty="0"/>
          </a:p>
        </p:txBody>
      </p:sp>
      <p:sp>
        <p:nvSpPr>
          <p:cNvPr id="4" name="Slide Number Placeholder 3"/>
          <p:cNvSpPr>
            <a:spLocks noGrp="1"/>
          </p:cNvSpPr>
          <p:nvPr>
            <p:ph type="sldNum" sz="quarter" idx="10"/>
          </p:nvPr>
        </p:nvSpPr>
        <p:spPr/>
        <p:txBody>
          <a:bodyPr/>
          <a:lstStyle/>
          <a:p>
            <a:fld id="{9FBEC52F-B1A3-4726-9E67-044D5572F058}" type="slidenum">
              <a:rPr lang="en-US" smtClean="0"/>
              <a:t>40</a:t>
            </a:fld>
            <a:endParaRPr lang="en-US"/>
          </a:p>
        </p:txBody>
      </p:sp>
    </p:spTree>
    <p:extLst>
      <p:ext uri="{BB962C8B-B14F-4D97-AF65-F5344CB8AC3E}">
        <p14:creationId xmlns:p14="http://schemas.microsoft.com/office/powerpoint/2010/main" val="30425566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90C051D-0227-4E4F-99C2-E87BC77ED8F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783867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72262-4893-44AA-BAFF-7F1478D2213A}"/>
              </a:ext>
            </a:extLst>
          </p:cNvPr>
          <p:cNvSpPr>
            <a:spLocks noGrp="1"/>
          </p:cNvSpPr>
          <p:nvPr>
            <p:ph type="ctrTitle"/>
          </p:nvPr>
        </p:nvSpPr>
        <p:spPr>
          <a:xfrm>
            <a:off x="1524000" y="1122363"/>
            <a:ext cx="9144000" cy="2387600"/>
          </a:xfrm>
        </p:spPr>
        <p:txBody>
          <a:bodyPr anchor="b"/>
          <a:lstStyle>
            <a:lvl1pPr algn="ctr">
              <a:defRPr sz="6000">
                <a:latin typeface="Arial Nova Cond" panose="020B0506020202020204" pitchFamily="34" charset="0"/>
              </a:defRPr>
            </a:lvl1pPr>
          </a:lstStyle>
          <a:p>
            <a:r>
              <a:rPr lang="en-US" dirty="0"/>
              <a:t>Click to edit Master title style</a:t>
            </a:r>
          </a:p>
        </p:txBody>
      </p:sp>
      <p:sp>
        <p:nvSpPr>
          <p:cNvPr id="3" name="Subtitle 2">
            <a:extLst>
              <a:ext uri="{FF2B5EF4-FFF2-40B4-BE49-F238E27FC236}">
                <a16:creationId xmlns:a16="http://schemas.microsoft.com/office/drawing/2014/main" id="{E03D8BA9-7258-4E68-87ED-8BA88A2BDF49}"/>
              </a:ext>
            </a:extLst>
          </p:cNvPr>
          <p:cNvSpPr>
            <a:spLocks noGrp="1"/>
          </p:cNvSpPr>
          <p:nvPr>
            <p:ph type="subTitle" idx="1"/>
          </p:nvPr>
        </p:nvSpPr>
        <p:spPr>
          <a:xfrm>
            <a:off x="1524000" y="3602038"/>
            <a:ext cx="9144000" cy="1655762"/>
          </a:xfrm>
        </p:spPr>
        <p:txBody>
          <a:bodyPr/>
          <a:lstStyle>
            <a:lvl1pPr marL="0" indent="0" algn="ctr">
              <a:buNone/>
              <a:defRPr sz="2400">
                <a:latin typeface="Arial Nova Cond" panose="020B0506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a:extLst>
              <a:ext uri="{FF2B5EF4-FFF2-40B4-BE49-F238E27FC236}">
                <a16:creationId xmlns:a16="http://schemas.microsoft.com/office/drawing/2014/main" id="{C4C78912-EBA5-440B-8F31-5EA1EBDFB23C}"/>
              </a:ext>
            </a:extLst>
          </p:cNvPr>
          <p:cNvSpPr>
            <a:spLocks noGrp="1"/>
          </p:cNvSpPr>
          <p:nvPr>
            <p:ph type="dt" sz="half" idx="10"/>
          </p:nvPr>
        </p:nvSpPr>
        <p:spPr/>
        <p:txBody>
          <a:bodyPr/>
          <a:lstStyle/>
          <a:p>
            <a:fld id="{A5E8DDD8-3739-461F-A18D-3EBBC6C90739}" type="datetimeFigureOut">
              <a:rPr lang="en-US" smtClean="0"/>
              <a:t>11/25/2021</a:t>
            </a:fld>
            <a:endParaRPr lang="en-US"/>
          </a:p>
        </p:txBody>
      </p:sp>
      <p:sp>
        <p:nvSpPr>
          <p:cNvPr id="5" name="Footer Placeholder 4">
            <a:extLst>
              <a:ext uri="{FF2B5EF4-FFF2-40B4-BE49-F238E27FC236}">
                <a16:creationId xmlns:a16="http://schemas.microsoft.com/office/drawing/2014/main" id="{6CDEE17E-D37A-410C-934F-86F18272841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FBD244C-505D-4A32-B52A-AB78E40B3311}"/>
              </a:ext>
            </a:extLst>
          </p:cNvPr>
          <p:cNvSpPr>
            <a:spLocks noGrp="1"/>
          </p:cNvSpPr>
          <p:nvPr>
            <p:ph type="sldNum" sz="quarter" idx="12"/>
          </p:nvPr>
        </p:nvSpPr>
        <p:spPr/>
        <p:txBody>
          <a:bodyPr/>
          <a:lstStyle/>
          <a:p>
            <a:fld id="{FB0D3E2B-7EA9-46B7-A4C9-375C143F1226}" type="slidenum">
              <a:rPr lang="en-US" smtClean="0"/>
              <a:t>‹#›</a:t>
            </a:fld>
            <a:endParaRPr lang="en-US"/>
          </a:p>
        </p:txBody>
      </p:sp>
      <p:pic>
        <p:nvPicPr>
          <p:cNvPr id="8" name="Picture 7">
            <a:extLst>
              <a:ext uri="{FF2B5EF4-FFF2-40B4-BE49-F238E27FC236}">
                <a16:creationId xmlns:a16="http://schemas.microsoft.com/office/drawing/2014/main" id="{ED848E10-36D8-4180-BE5C-CCB59C93B44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15088"/>
            <a:ext cx="12192000" cy="448886"/>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6BAA3FB1-F325-4363-8DD8-B2F1D50B348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2400" y="241961"/>
            <a:ext cx="4114800" cy="511752"/>
          </a:xfrm>
          <a:prstGeom prst="rect">
            <a:avLst/>
          </a:prstGeom>
        </p:spPr>
      </p:pic>
      <p:pic>
        <p:nvPicPr>
          <p:cNvPr id="11" name="Picture 10">
            <a:extLst>
              <a:ext uri="{FF2B5EF4-FFF2-40B4-BE49-F238E27FC236}">
                <a16:creationId xmlns:a16="http://schemas.microsoft.com/office/drawing/2014/main" id="{73EB4590-4099-4E4E-8253-67288C50624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43052" y="3197103"/>
            <a:ext cx="2322526" cy="3197941"/>
          </a:xfrm>
          <a:prstGeom prst="rect">
            <a:avLst/>
          </a:prstGeom>
        </p:spPr>
      </p:pic>
      <p:pic>
        <p:nvPicPr>
          <p:cNvPr id="12" name="Picture 11">
            <a:extLst>
              <a:ext uri="{FF2B5EF4-FFF2-40B4-BE49-F238E27FC236}">
                <a16:creationId xmlns:a16="http://schemas.microsoft.com/office/drawing/2014/main" id="{68C85898-EB1A-4174-B5DA-38E07FAAA50D}"/>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064769" y="5976301"/>
            <a:ext cx="2127231" cy="751599"/>
          </a:xfrm>
          <a:prstGeom prst="rect">
            <a:avLst/>
          </a:prstGeom>
        </p:spPr>
      </p:pic>
    </p:spTree>
    <p:extLst>
      <p:ext uri="{BB962C8B-B14F-4D97-AF65-F5344CB8AC3E}">
        <p14:creationId xmlns:p14="http://schemas.microsoft.com/office/powerpoint/2010/main" val="3560621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CA516-EDC0-40DA-94C4-C10B399FE3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3253EF-9D48-4300-BCE9-8DE1B35C23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218972-E276-410D-8B7A-2A879BA3AD02}"/>
              </a:ext>
            </a:extLst>
          </p:cNvPr>
          <p:cNvSpPr>
            <a:spLocks noGrp="1"/>
          </p:cNvSpPr>
          <p:nvPr>
            <p:ph type="dt" sz="half" idx="10"/>
          </p:nvPr>
        </p:nvSpPr>
        <p:spPr/>
        <p:txBody>
          <a:bodyPr/>
          <a:lstStyle/>
          <a:p>
            <a:fld id="{A5E8DDD8-3739-461F-A18D-3EBBC6C90739}" type="datetimeFigureOut">
              <a:rPr lang="en-US" smtClean="0"/>
              <a:t>11/25/2021</a:t>
            </a:fld>
            <a:endParaRPr lang="en-US"/>
          </a:p>
        </p:txBody>
      </p:sp>
      <p:sp>
        <p:nvSpPr>
          <p:cNvPr id="5" name="Footer Placeholder 4">
            <a:extLst>
              <a:ext uri="{FF2B5EF4-FFF2-40B4-BE49-F238E27FC236}">
                <a16:creationId xmlns:a16="http://schemas.microsoft.com/office/drawing/2014/main" id="{C2784AE4-6ED0-48B0-84FB-D022DDF54E3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BEB7456-D93B-42CD-84BE-A36AF4D09DAD}"/>
              </a:ext>
            </a:extLst>
          </p:cNvPr>
          <p:cNvSpPr>
            <a:spLocks noGrp="1"/>
          </p:cNvSpPr>
          <p:nvPr>
            <p:ph type="sldNum" sz="quarter" idx="12"/>
          </p:nvPr>
        </p:nvSpPr>
        <p:spPr/>
        <p:txBody>
          <a:bodyPr/>
          <a:lstStyle/>
          <a:p>
            <a:fld id="{FB0D3E2B-7EA9-46B7-A4C9-375C143F1226}" type="slidenum">
              <a:rPr lang="en-US" smtClean="0"/>
              <a:t>‹#›</a:t>
            </a:fld>
            <a:endParaRPr lang="en-US"/>
          </a:p>
        </p:txBody>
      </p:sp>
    </p:spTree>
    <p:extLst>
      <p:ext uri="{BB962C8B-B14F-4D97-AF65-F5344CB8AC3E}">
        <p14:creationId xmlns:p14="http://schemas.microsoft.com/office/powerpoint/2010/main" val="275588553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D6D38F-A438-4D1B-852B-9DA09D59E7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2AFB50-3657-402D-B68E-AA0410BACC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BC3C8E-2A81-46D3-8CB8-0B015E13F752}"/>
              </a:ext>
            </a:extLst>
          </p:cNvPr>
          <p:cNvSpPr>
            <a:spLocks noGrp="1"/>
          </p:cNvSpPr>
          <p:nvPr>
            <p:ph type="dt" sz="half" idx="10"/>
          </p:nvPr>
        </p:nvSpPr>
        <p:spPr/>
        <p:txBody>
          <a:bodyPr/>
          <a:lstStyle/>
          <a:p>
            <a:fld id="{A5E8DDD8-3739-461F-A18D-3EBBC6C90739}" type="datetimeFigureOut">
              <a:rPr lang="en-US" smtClean="0"/>
              <a:t>11/25/2021</a:t>
            </a:fld>
            <a:endParaRPr lang="en-US"/>
          </a:p>
        </p:txBody>
      </p:sp>
      <p:sp>
        <p:nvSpPr>
          <p:cNvPr id="5" name="Footer Placeholder 4">
            <a:extLst>
              <a:ext uri="{FF2B5EF4-FFF2-40B4-BE49-F238E27FC236}">
                <a16:creationId xmlns:a16="http://schemas.microsoft.com/office/drawing/2014/main" id="{4712937C-0613-49C2-B9D8-FC4A52BF47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94F947-0EA3-416D-80E3-9100BCEB6D16}"/>
              </a:ext>
            </a:extLst>
          </p:cNvPr>
          <p:cNvSpPr>
            <a:spLocks noGrp="1"/>
          </p:cNvSpPr>
          <p:nvPr>
            <p:ph type="sldNum" sz="quarter" idx="12"/>
          </p:nvPr>
        </p:nvSpPr>
        <p:spPr/>
        <p:txBody>
          <a:bodyPr/>
          <a:lstStyle/>
          <a:p>
            <a:fld id="{FB0D3E2B-7EA9-46B7-A4C9-375C143F1226}" type="slidenum">
              <a:rPr lang="en-US" smtClean="0"/>
              <a:t>‹#›</a:t>
            </a:fld>
            <a:endParaRPr lang="en-US"/>
          </a:p>
        </p:txBody>
      </p:sp>
    </p:spTree>
    <p:extLst>
      <p:ext uri="{BB962C8B-B14F-4D97-AF65-F5344CB8AC3E}">
        <p14:creationId xmlns:p14="http://schemas.microsoft.com/office/powerpoint/2010/main" val="36347638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072262-4893-44AA-BAFF-7F1478D2213A}"/>
              </a:ext>
            </a:extLst>
          </p:cNvPr>
          <p:cNvSpPr>
            <a:spLocks noGrp="1"/>
          </p:cNvSpPr>
          <p:nvPr>
            <p:ph type="ctrTitle"/>
          </p:nvPr>
        </p:nvSpPr>
        <p:spPr>
          <a:xfrm>
            <a:off x="1524000" y="1122363"/>
            <a:ext cx="9144000" cy="2387600"/>
          </a:xfrm>
        </p:spPr>
        <p:txBody>
          <a:bodyPr anchor="b"/>
          <a:lstStyle>
            <a:lvl1pPr algn="ctr">
              <a:defRPr sz="6000">
                <a:latin typeface="Arial Nova Cond" panose="020B0506020202020204" pitchFamily="34" charset="0"/>
              </a:defRPr>
            </a:lvl1pPr>
          </a:lstStyle>
          <a:p>
            <a:r>
              <a:rPr lang="en-US"/>
              <a:t>Click to edit Master title style</a:t>
            </a:r>
            <a:endParaRPr lang="en-US" dirty="0"/>
          </a:p>
        </p:txBody>
      </p:sp>
      <p:sp>
        <p:nvSpPr>
          <p:cNvPr id="3" name="Subtitle 2">
            <a:extLst>
              <a:ext uri="{FF2B5EF4-FFF2-40B4-BE49-F238E27FC236}">
                <a16:creationId xmlns:a16="http://schemas.microsoft.com/office/drawing/2014/main" id="{E03D8BA9-7258-4E68-87ED-8BA88A2BDF49}"/>
              </a:ext>
            </a:extLst>
          </p:cNvPr>
          <p:cNvSpPr>
            <a:spLocks noGrp="1"/>
          </p:cNvSpPr>
          <p:nvPr>
            <p:ph type="subTitle" idx="1"/>
          </p:nvPr>
        </p:nvSpPr>
        <p:spPr>
          <a:xfrm>
            <a:off x="1524000" y="3602038"/>
            <a:ext cx="9144000" cy="1655762"/>
          </a:xfrm>
        </p:spPr>
        <p:txBody>
          <a:bodyPr/>
          <a:lstStyle>
            <a:lvl1pPr marL="0" indent="0" algn="ctr">
              <a:buNone/>
              <a:defRPr sz="2400">
                <a:latin typeface="Arial Nova Cond" panose="020B0506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C4C78912-EBA5-440B-8F31-5EA1EBDFB23C}"/>
              </a:ext>
            </a:extLst>
          </p:cNvPr>
          <p:cNvSpPr>
            <a:spLocks noGrp="1"/>
          </p:cNvSpPr>
          <p:nvPr>
            <p:ph type="dt" sz="half" idx="10"/>
          </p:nvPr>
        </p:nvSpPr>
        <p:spPr/>
        <p:txBody>
          <a:bodyPr/>
          <a:lstStyle/>
          <a:p>
            <a:fld id="{A5E8DDD8-3739-461F-A18D-3EBBC6C90739}" type="datetimeFigureOut">
              <a:rPr lang="en-US" smtClean="0">
                <a:solidFill>
                  <a:prstClr val="black">
                    <a:tint val="75000"/>
                  </a:prstClr>
                </a:solidFill>
              </a:rPr>
              <a:pPr/>
              <a:t>11/25/2021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CDEE17E-D37A-410C-934F-86F18272841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FBD244C-505D-4A32-B52A-AB78E40B3311}"/>
              </a:ext>
            </a:extLst>
          </p:cNvPr>
          <p:cNvSpPr>
            <a:spLocks noGrp="1"/>
          </p:cNvSpPr>
          <p:nvPr>
            <p:ph type="sldNum" sz="quarter" idx="12"/>
          </p:nvPr>
        </p:nvSpPr>
        <p:spPr/>
        <p:txBody>
          <a:bodyPr/>
          <a:lstStyle/>
          <a:p>
            <a:fld id="{FB0D3E2B-7EA9-46B7-A4C9-375C143F1226}" type="slidenum">
              <a:rPr lang="en-US" smtClean="0">
                <a:solidFill>
                  <a:prstClr val="black">
                    <a:tint val="75000"/>
                  </a:prstClr>
                </a:solidFill>
              </a:rPr>
              <a:pPr/>
              <a:t>‹#›</a:t>
            </a:fld>
            <a:endParaRPr lang="en-US">
              <a:solidFill>
                <a:prstClr val="black">
                  <a:tint val="75000"/>
                </a:prstClr>
              </a:solidFill>
            </a:endParaRPr>
          </a:p>
        </p:txBody>
      </p:sp>
      <p:pic>
        <p:nvPicPr>
          <p:cNvPr id="8" name="Picture 7">
            <a:extLst>
              <a:ext uri="{FF2B5EF4-FFF2-40B4-BE49-F238E27FC236}">
                <a16:creationId xmlns:a16="http://schemas.microsoft.com/office/drawing/2014/main" id="{ED848E10-36D8-4180-BE5C-CCB59C93B44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415088"/>
            <a:ext cx="12192000" cy="448886"/>
          </a:xfrm>
          <a:prstGeom prst="rect">
            <a:avLst/>
          </a:prstGeom>
        </p:spPr>
      </p:pic>
      <p:pic>
        <p:nvPicPr>
          <p:cNvPr id="10" name="Picture 9" descr="A picture containing text&#10;&#10;Description automatically generated">
            <a:extLst>
              <a:ext uri="{FF2B5EF4-FFF2-40B4-BE49-F238E27FC236}">
                <a16:creationId xmlns:a16="http://schemas.microsoft.com/office/drawing/2014/main" id="{6BAA3FB1-F325-4363-8DD8-B2F1D50B34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 y="241961"/>
            <a:ext cx="4114800" cy="511752"/>
          </a:xfrm>
          <a:prstGeom prst="rect">
            <a:avLst/>
          </a:prstGeom>
        </p:spPr>
      </p:pic>
      <p:pic>
        <p:nvPicPr>
          <p:cNvPr id="11" name="Picture 10">
            <a:extLst>
              <a:ext uri="{FF2B5EF4-FFF2-40B4-BE49-F238E27FC236}">
                <a16:creationId xmlns:a16="http://schemas.microsoft.com/office/drawing/2014/main" id="{73EB4590-4099-4E4E-8253-67288C50624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3052" y="3197103"/>
            <a:ext cx="2322526" cy="3197941"/>
          </a:xfrm>
          <a:prstGeom prst="rect">
            <a:avLst/>
          </a:prstGeom>
        </p:spPr>
      </p:pic>
      <p:pic>
        <p:nvPicPr>
          <p:cNvPr id="12" name="Picture 11">
            <a:extLst>
              <a:ext uri="{FF2B5EF4-FFF2-40B4-BE49-F238E27FC236}">
                <a16:creationId xmlns:a16="http://schemas.microsoft.com/office/drawing/2014/main" id="{68C85898-EB1A-4174-B5DA-38E07FAAA5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064769" y="5976301"/>
            <a:ext cx="2127231" cy="751599"/>
          </a:xfrm>
          <a:prstGeom prst="rect">
            <a:avLst/>
          </a:prstGeom>
        </p:spPr>
      </p:pic>
    </p:spTree>
    <p:extLst>
      <p:ext uri="{BB962C8B-B14F-4D97-AF65-F5344CB8AC3E}">
        <p14:creationId xmlns:p14="http://schemas.microsoft.com/office/powerpoint/2010/main" val="33936413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B341E-519A-4F27-9785-0EDB68D536B9}"/>
              </a:ext>
            </a:extLst>
          </p:cNvPr>
          <p:cNvSpPr>
            <a:spLocks noGrp="1"/>
          </p:cNvSpPr>
          <p:nvPr>
            <p:ph type="title"/>
          </p:nvPr>
        </p:nvSpPr>
        <p:spPr/>
        <p:txBody>
          <a:bodyPr/>
          <a:lstStyle>
            <a:lvl1pPr>
              <a:defRPr b="0">
                <a:latin typeface="Arial Nova Cond" panose="020B0506020202020204" pitchFamily="34" charset="0"/>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78BDDB2-A611-4397-8A86-91450A552720}"/>
              </a:ext>
            </a:extLst>
          </p:cNvPr>
          <p:cNvSpPr>
            <a:spLocks noGrp="1"/>
          </p:cNvSpPr>
          <p:nvPr>
            <p:ph idx="1"/>
          </p:nvPr>
        </p:nvSpPr>
        <p:spPr>
          <a:xfrm>
            <a:off x="838200" y="1727149"/>
            <a:ext cx="10515600" cy="4351338"/>
          </a:xfrm>
        </p:spPr>
        <p:txBody>
          <a:bodyPr/>
          <a:lstStyle>
            <a:lvl1pPr>
              <a:defRPr>
                <a:latin typeface="Arial Nova Cond" panose="020B0506020202020204" pitchFamily="34" charset="0"/>
              </a:defRPr>
            </a:lvl1pPr>
            <a:lvl2pPr>
              <a:defRPr>
                <a:latin typeface="Arial Nova Cond" panose="020B0506020202020204" pitchFamily="34" charset="0"/>
              </a:defRPr>
            </a:lvl2pPr>
            <a:lvl3pPr>
              <a:defRPr>
                <a:latin typeface="Arial Nova Cond" panose="020B0506020202020204" pitchFamily="34" charset="0"/>
              </a:defRPr>
            </a:lvl3pPr>
            <a:lvl4pPr>
              <a:defRPr>
                <a:latin typeface="Arial Nova Cond" panose="020B0506020202020204" pitchFamily="34" charset="0"/>
              </a:defRPr>
            </a:lvl4pPr>
            <a:lvl5pPr>
              <a:defRPr>
                <a:latin typeface="Arial Nova Cond" panose="020B0506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8F432FEF-D871-48FC-ACE0-93EA4E7D824C}"/>
              </a:ext>
            </a:extLst>
          </p:cNvPr>
          <p:cNvSpPr>
            <a:spLocks noGrp="1"/>
          </p:cNvSpPr>
          <p:nvPr>
            <p:ph type="sldNum" sz="quarter" idx="12"/>
          </p:nvPr>
        </p:nvSpPr>
        <p:spPr/>
        <p:txBody>
          <a:bodyPr/>
          <a:lstStyle/>
          <a:p>
            <a:fld id="{FB0D3E2B-7EA9-46B7-A4C9-375C143F1226}" type="slidenum">
              <a:rPr lang="en-US" smtClean="0">
                <a:solidFill>
                  <a:prstClr val="black">
                    <a:tint val="75000"/>
                  </a:prstClr>
                </a:solidFill>
              </a:rPr>
              <a:pPr/>
              <a:t>‹#›</a:t>
            </a:fld>
            <a:endParaRPr lang="en-US">
              <a:solidFill>
                <a:prstClr val="black">
                  <a:tint val="75000"/>
                </a:prstClr>
              </a:solidFill>
            </a:endParaRPr>
          </a:p>
        </p:txBody>
      </p:sp>
      <p:pic>
        <p:nvPicPr>
          <p:cNvPr id="9" name="Picture 8" descr="A picture containing text&#10;&#10;Description automatically generated">
            <a:extLst>
              <a:ext uri="{FF2B5EF4-FFF2-40B4-BE49-F238E27FC236}">
                <a16:creationId xmlns:a16="http://schemas.microsoft.com/office/drawing/2014/main" id="{03BAEFC1-A8E2-446A-B740-B3142DC492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92952" y="6007905"/>
            <a:ext cx="3567336" cy="443665"/>
          </a:xfrm>
          <a:prstGeom prst="rect">
            <a:avLst/>
          </a:prstGeom>
        </p:spPr>
      </p:pic>
      <p:sp>
        <p:nvSpPr>
          <p:cNvPr id="13" name="Rectangle 12">
            <a:extLst>
              <a:ext uri="{FF2B5EF4-FFF2-40B4-BE49-F238E27FC236}">
                <a16:creationId xmlns:a16="http://schemas.microsoft.com/office/drawing/2014/main" id="{E21E4D85-143D-45BB-BE73-E0A4805E9B7F}"/>
              </a:ext>
            </a:extLst>
          </p:cNvPr>
          <p:cNvSpPr/>
          <p:nvPr/>
        </p:nvSpPr>
        <p:spPr>
          <a:xfrm>
            <a:off x="0" y="6506942"/>
            <a:ext cx="12192000" cy="3651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sp>
        <p:nvSpPr>
          <p:cNvPr id="7" name="Slide Number Placeholder 5">
            <a:extLst>
              <a:ext uri="{FF2B5EF4-FFF2-40B4-BE49-F238E27FC236}">
                <a16:creationId xmlns:a16="http://schemas.microsoft.com/office/drawing/2014/main" id="{A6E55EBC-8853-49A8-88C1-8C2628990F83}"/>
              </a:ext>
            </a:extLst>
          </p:cNvPr>
          <p:cNvSpPr txBox="1">
            <a:spLocks/>
          </p:cNvSpPr>
          <p:nvPr userDrawn="1"/>
        </p:nvSpPr>
        <p:spPr>
          <a:xfrm>
            <a:off x="8610600" y="635635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B0D3E2B-7EA9-46B7-A4C9-375C143F1226}" type="slidenum">
              <a:rPr lang="en-US" smtClean="0"/>
              <a:pPr/>
              <a:t>‹#›</a:t>
            </a:fld>
            <a:endParaRPr lang="en-US"/>
          </a:p>
        </p:txBody>
      </p:sp>
      <p:sp>
        <p:nvSpPr>
          <p:cNvPr id="8" name="Rectangle 7">
            <a:extLst>
              <a:ext uri="{FF2B5EF4-FFF2-40B4-BE49-F238E27FC236}">
                <a16:creationId xmlns:a16="http://schemas.microsoft.com/office/drawing/2014/main" id="{0EC1BD74-4A1D-41EC-AD21-D5630BEE3935}"/>
              </a:ext>
            </a:extLst>
          </p:cNvPr>
          <p:cNvSpPr/>
          <p:nvPr userDrawn="1"/>
        </p:nvSpPr>
        <p:spPr>
          <a:xfrm>
            <a:off x="0" y="6506942"/>
            <a:ext cx="12192000" cy="3651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TextBox 9">
            <a:extLst>
              <a:ext uri="{FF2B5EF4-FFF2-40B4-BE49-F238E27FC236}">
                <a16:creationId xmlns:a16="http://schemas.microsoft.com/office/drawing/2014/main" id="{4376F7A6-74A2-4CB9-A204-C4CAB6207F6C}"/>
              </a:ext>
            </a:extLst>
          </p:cNvPr>
          <p:cNvSpPr txBox="1"/>
          <p:nvPr userDrawn="1"/>
        </p:nvSpPr>
        <p:spPr>
          <a:xfrm>
            <a:off x="21405" y="6566393"/>
            <a:ext cx="8780124" cy="246221"/>
          </a:xfrm>
          <a:prstGeom prst="rect">
            <a:avLst/>
          </a:prstGeom>
          <a:noFill/>
        </p:spPr>
        <p:txBody>
          <a:bodyPr wrap="square" rtlCol="0">
            <a:spAutoFit/>
          </a:bodyPr>
          <a:lstStyle/>
          <a:p>
            <a:r>
              <a:rPr lang="en-US" sz="1000" dirty="0"/>
              <a:t>Pearson, Thanassoulis, et al. </a:t>
            </a:r>
            <a:r>
              <a:rPr lang="en-US" sz="1000" i="1" dirty="0"/>
              <a:t>Canadian Journal of Cardiology: https://doi.org/10.1016/j.cjca.2021.03.016		 October 22, 2021 </a:t>
            </a:r>
            <a:endParaRPr lang="en-US" sz="1000" dirty="0"/>
          </a:p>
        </p:txBody>
      </p:sp>
      <p:sp>
        <p:nvSpPr>
          <p:cNvPr id="11" name="TextBox 10">
            <a:extLst>
              <a:ext uri="{FF2B5EF4-FFF2-40B4-BE49-F238E27FC236}">
                <a16:creationId xmlns:a16="http://schemas.microsoft.com/office/drawing/2014/main" id="{4BAFD207-49B4-4A68-B013-0F9D3BD3B547}"/>
              </a:ext>
            </a:extLst>
          </p:cNvPr>
          <p:cNvSpPr txBox="1"/>
          <p:nvPr userDrawn="1"/>
        </p:nvSpPr>
        <p:spPr>
          <a:xfrm>
            <a:off x="8891640" y="6562355"/>
            <a:ext cx="33904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000" dirty="0">
                <a:solidFill>
                  <a:schemeClr val="tx1"/>
                </a:solidFill>
              </a:rPr>
              <a:t>© Canadian Cardiovascular Society. 2021. All rights reserved. </a:t>
            </a:r>
          </a:p>
          <a:p>
            <a:endParaRPr lang="en-US" sz="1000" dirty="0"/>
          </a:p>
        </p:txBody>
      </p:sp>
    </p:spTree>
    <p:extLst>
      <p:ext uri="{BB962C8B-B14F-4D97-AF65-F5344CB8AC3E}">
        <p14:creationId xmlns:p14="http://schemas.microsoft.com/office/powerpoint/2010/main" val="719259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11E41-A2A1-4DFD-BBF0-90E4F7B57C59}"/>
              </a:ext>
            </a:extLst>
          </p:cNvPr>
          <p:cNvSpPr>
            <a:spLocks noGrp="1"/>
          </p:cNvSpPr>
          <p:nvPr>
            <p:ph type="title"/>
          </p:nvPr>
        </p:nvSpPr>
        <p:spPr>
          <a:xfrm>
            <a:off x="831850" y="1709739"/>
            <a:ext cx="10515600" cy="958306"/>
          </a:xfrm>
        </p:spPr>
        <p:txBody>
          <a:bodyPr anchor="b">
            <a:normAutofit/>
          </a:bodyPr>
          <a:lstStyle>
            <a:lvl1pPr algn="ctr">
              <a:defRPr sz="4800">
                <a:latin typeface="Arial Nova Cond" panose="020B0506020202020204" pitchFamily="34" charset="0"/>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BDDCEA49-BD2E-40E1-B186-FF53E078DC77}"/>
              </a:ext>
            </a:extLst>
          </p:cNvPr>
          <p:cNvSpPr>
            <a:spLocks noGrp="1"/>
          </p:cNvSpPr>
          <p:nvPr>
            <p:ph type="body" idx="1"/>
          </p:nvPr>
        </p:nvSpPr>
        <p:spPr>
          <a:xfrm>
            <a:off x="831850" y="3429000"/>
            <a:ext cx="10515600" cy="2660650"/>
          </a:xfrm>
        </p:spPr>
        <p:txBody>
          <a:bodyPr/>
          <a:lstStyle>
            <a:lvl1pPr marL="0" indent="0" algn="ctr">
              <a:buNone/>
              <a:defRPr sz="2400">
                <a:solidFill>
                  <a:schemeClr val="tx1">
                    <a:tint val="75000"/>
                  </a:schemeClr>
                </a:solidFill>
                <a:latin typeface="Arial Nova Cond" panose="020B0506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Rectangle 7">
            <a:extLst>
              <a:ext uri="{FF2B5EF4-FFF2-40B4-BE49-F238E27FC236}">
                <a16:creationId xmlns:a16="http://schemas.microsoft.com/office/drawing/2014/main" id="{D4372780-665E-4588-81EE-F5D2372498BA}"/>
              </a:ext>
            </a:extLst>
          </p:cNvPr>
          <p:cNvSpPr/>
          <p:nvPr/>
        </p:nvSpPr>
        <p:spPr>
          <a:xfrm>
            <a:off x="0" y="6506942"/>
            <a:ext cx="12192000" cy="3651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pic>
        <p:nvPicPr>
          <p:cNvPr id="9" name="Picture 8" descr="A picture containing text&#10;&#10;Description automatically generated">
            <a:extLst>
              <a:ext uri="{FF2B5EF4-FFF2-40B4-BE49-F238E27FC236}">
                <a16:creationId xmlns:a16="http://schemas.microsoft.com/office/drawing/2014/main" id="{8BA3713E-4B6D-480E-AF1A-90957F60D6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492952" y="6007905"/>
            <a:ext cx="3567336" cy="443665"/>
          </a:xfrm>
          <a:prstGeom prst="rect">
            <a:avLst/>
          </a:prstGeom>
        </p:spPr>
      </p:pic>
      <p:sp>
        <p:nvSpPr>
          <p:cNvPr id="6" name="Rectangle 5">
            <a:extLst>
              <a:ext uri="{FF2B5EF4-FFF2-40B4-BE49-F238E27FC236}">
                <a16:creationId xmlns:a16="http://schemas.microsoft.com/office/drawing/2014/main" id="{8D719FC6-5816-4D0F-A55C-DECE5057DF2F}"/>
              </a:ext>
            </a:extLst>
          </p:cNvPr>
          <p:cNvSpPr/>
          <p:nvPr userDrawn="1"/>
        </p:nvSpPr>
        <p:spPr>
          <a:xfrm>
            <a:off x="0" y="6506942"/>
            <a:ext cx="12192000" cy="3651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solidFill>
                <a:prstClr val="white"/>
              </a:solidFill>
            </a:endParaRPr>
          </a:p>
        </p:txBody>
      </p:sp>
      <p:pic>
        <p:nvPicPr>
          <p:cNvPr id="7" name="Picture 6" descr="A picture containing text&#10;&#10;Description automatically generated">
            <a:extLst>
              <a:ext uri="{FF2B5EF4-FFF2-40B4-BE49-F238E27FC236}">
                <a16:creationId xmlns:a16="http://schemas.microsoft.com/office/drawing/2014/main" id="{F160004F-EF08-4633-8E39-25C681BCBB6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92952" y="6007905"/>
            <a:ext cx="3567336" cy="443665"/>
          </a:xfrm>
          <a:prstGeom prst="rect">
            <a:avLst/>
          </a:prstGeom>
        </p:spPr>
      </p:pic>
      <p:sp>
        <p:nvSpPr>
          <p:cNvPr id="10" name="Slide Number Placeholder 5">
            <a:extLst>
              <a:ext uri="{FF2B5EF4-FFF2-40B4-BE49-F238E27FC236}">
                <a16:creationId xmlns:a16="http://schemas.microsoft.com/office/drawing/2014/main" id="{19F39B09-79D1-41AD-B2F6-9CD08E0D06C1}"/>
              </a:ext>
            </a:extLst>
          </p:cNvPr>
          <p:cNvSpPr>
            <a:spLocks noGrp="1"/>
          </p:cNvSpPr>
          <p:nvPr>
            <p:ph type="sldNum" sz="quarter" idx="12"/>
          </p:nvPr>
        </p:nvSpPr>
        <p:spPr>
          <a:xfrm>
            <a:off x="8610600" y="6356350"/>
            <a:ext cx="2743200" cy="365125"/>
          </a:xfrm>
        </p:spPr>
        <p:txBody>
          <a:bodyPr/>
          <a:lstStyle/>
          <a:p>
            <a:fld id="{FB0D3E2B-7EA9-46B7-A4C9-375C143F1226}" type="slidenum">
              <a:rPr lang="en-US" smtClean="0"/>
              <a:t>‹#›</a:t>
            </a:fld>
            <a:endParaRPr lang="en-US"/>
          </a:p>
        </p:txBody>
      </p:sp>
      <p:sp>
        <p:nvSpPr>
          <p:cNvPr id="11" name="Rectangle 10">
            <a:extLst>
              <a:ext uri="{FF2B5EF4-FFF2-40B4-BE49-F238E27FC236}">
                <a16:creationId xmlns:a16="http://schemas.microsoft.com/office/drawing/2014/main" id="{7A66E833-374A-484A-93D5-0CD111150B13}"/>
              </a:ext>
            </a:extLst>
          </p:cNvPr>
          <p:cNvSpPr/>
          <p:nvPr userDrawn="1"/>
        </p:nvSpPr>
        <p:spPr>
          <a:xfrm>
            <a:off x="0" y="6506942"/>
            <a:ext cx="12192000" cy="3651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2" name="TextBox 11">
            <a:extLst>
              <a:ext uri="{FF2B5EF4-FFF2-40B4-BE49-F238E27FC236}">
                <a16:creationId xmlns:a16="http://schemas.microsoft.com/office/drawing/2014/main" id="{5EE57BFC-82F9-486B-A88F-268B7038B1D8}"/>
              </a:ext>
            </a:extLst>
          </p:cNvPr>
          <p:cNvSpPr txBox="1"/>
          <p:nvPr userDrawn="1"/>
        </p:nvSpPr>
        <p:spPr>
          <a:xfrm>
            <a:off x="21404" y="6566393"/>
            <a:ext cx="8870235" cy="246221"/>
          </a:xfrm>
          <a:prstGeom prst="rect">
            <a:avLst/>
          </a:prstGeom>
          <a:noFill/>
        </p:spPr>
        <p:txBody>
          <a:bodyPr wrap="square" rtlCol="0">
            <a:spAutoFit/>
          </a:bodyPr>
          <a:lstStyle/>
          <a:p>
            <a:r>
              <a:rPr lang="en-US" sz="1000" dirty="0"/>
              <a:t>Pearson, Thanassoulis, et al. </a:t>
            </a:r>
            <a:r>
              <a:rPr lang="en-US" sz="1000" i="1" dirty="0"/>
              <a:t>Canadian Journal of Cardiology: https://doi.org/10.1016/j.cjca.2021.03.016		 October 22, 2021 </a:t>
            </a:r>
            <a:endParaRPr lang="en-US" sz="1000" dirty="0"/>
          </a:p>
        </p:txBody>
      </p:sp>
      <p:sp>
        <p:nvSpPr>
          <p:cNvPr id="13" name="TextBox 12">
            <a:extLst>
              <a:ext uri="{FF2B5EF4-FFF2-40B4-BE49-F238E27FC236}">
                <a16:creationId xmlns:a16="http://schemas.microsoft.com/office/drawing/2014/main" id="{B71CA281-8C7B-409F-8C90-B96E8751B6EA}"/>
              </a:ext>
            </a:extLst>
          </p:cNvPr>
          <p:cNvSpPr txBox="1"/>
          <p:nvPr userDrawn="1"/>
        </p:nvSpPr>
        <p:spPr>
          <a:xfrm>
            <a:off x="8891640" y="6562355"/>
            <a:ext cx="33904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000" dirty="0">
                <a:solidFill>
                  <a:schemeClr val="tx1"/>
                </a:solidFill>
              </a:rPr>
              <a:t>© Canadian Cardiovascular Society. 2021. All rights reserved. </a:t>
            </a:r>
          </a:p>
          <a:p>
            <a:endParaRPr lang="en-US" sz="1000" dirty="0"/>
          </a:p>
        </p:txBody>
      </p:sp>
    </p:spTree>
    <p:extLst>
      <p:ext uri="{BB962C8B-B14F-4D97-AF65-F5344CB8AC3E}">
        <p14:creationId xmlns:p14="http://schemas.microsoft.com/office/powerpoint/2010/main" val="36523099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9674D-C459-4AF2-A37A-B57F82C878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5D1FF8-2741-4D74-8A12-77927BFF10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D4EF16-C666-4875-9A99-2BA017D028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F9404F-1DE2-4325-A7DE-A4DDF72F258D}"/>
              </a:ext>
            </a:extLst>
          </p:cNvPr>
          <p:cNvSpPr>
            <a:spLocks noGrp="1"/>
          </p:cNvSpPr>
          <p:nvPr>
            <p:ph type="dt" sz="half" idx="10"/>
          </p:nvPr>
        </p:nvSpPr>
        <p:spPr/>
        <p:txBody>
          <a:bodyPr/>
          <a:lstStyle/>
          <a:p>
            <a:fld id="{A5E8DDD8-3739-461F-A18D-3EBBC6C90739}" type="datetimeFigureOut">
              <a:rPr lang="en-US" smtClean="0">
                <a:solidFill>
                  <a:prstClr val="black">
                    <a:tint val="75000"/>
                  </a:prstClr>
                </a:solidFill>
              </a:rPr>
              <a:pPr/>
              <a:t>11/25/2021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0B9BAB4-D73F-46EA-B5C0-9FA04C8D650F}"/>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2402F2BB-053F-430F-93E3-4D80D9750BB5}"/>
              </a:ext>
            </a:extLst>
          </p:cNvPr>
          <p:cNvSpPr>
            <a:spLocks noGrp="1"/>
          </p:cNvSpPr>
          <p:nvPr>
            <p:ph type="sldNum" sz="quarter" idx="12"/>
          </p:nvPr>
        </p:nvSpPr>
        <p:spPr/>
        <p:txBody>
          <a:bodyPr/>
          <a:lstStyle/>
          <a:p>
            <a:fld id="{FB0D3E2B-7EA9-46B7-A4C9-375C143F1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70532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97014-9692-4355-8477-9F875A3BCB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90DDB2-0D41-421F-98B5-0DD9E1F0FD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5B399F-8732-4AAF-8F06-518E44B487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71E59D-F900-460D-8587-72BEE1861B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641ED7-1DED-49AD-B458-04BC888112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64B6DB-53E2-4B41-99F1-D42297947F98}"/>
              </a:ext>
            </a:extLst>
          </p:cNvPr>
          <p:cNvSpPr>
            <a:spLocks noGrp="1"/>
          </p:cNvSpPr>
          <p:nvPr>
            <p:ph type="dt" sz="half" idx="10"/>
          </p:nvPr>
        </p:nvSpPr>
        <p:spPr/>
        <p:txBody>
          <a:bodyPr/>
          <a:lstStyle/>
          <a:p>
            <a:fld id="{A5E8DDD8-3739-461F-A18D-3EBBC6C90739}" type="datetimeFigureOut">
              <a:rPr lang="en-US" smtClean="0">
                <a:solidFill>
                  <a:prstClr val="black">
                    <a:tint val="75000"/>
                  </a:prstClr>
                </a:solidFill>
              </a:rPr>
              <a:pPr/>
              <a:t>11/25/2021</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98307AFC-358A-4961-A250-E0FD9197309E}"/>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BB4BDBD1-CABA-45B6-A418-3A4ECADD0973}"/>
              </a:ext>
            </a:extLst>
          </p:cNvPr>
          <p:cNvSpPr>
            <a:spLocks noGrp="1"/>
          </p:cNvSpPr>
          <p:nvPr>
            <p:ph type="sldNum" sz="quarter" idx="12"/>
          </p:nvPr>
        </p:nvSpPr>
        <p:spPr/>
        <p:txBody>
          <a:bodyPr/>
          <a:lstStyle/>
          <a:p>
            <a:fld id="{FB0D3E2B-7EA9-46B7-A4C9-375C143F1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18660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D2919-B65F-44D7-B5FF-854FF9BD44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3E8B57-418C-4821-A8A7-E4D152212DE2}"/>
              </a:ext>
            </a:extLst>
          </p:cNvPr>
          <p:cNvSpPr>
            <a:spLocks noGrp="1"/>
          </p:cNvSpPr>
          <p:nvPr>
            <p:ph type="dt" sz="half" idx="10"/>
          </p:nvPr>
        </p:nvSpPr>
        <p:spPr/>
        <p:txBody>
          <a:bodyPr/>
          <a:lstStyle/>
          <a:p>
            <a:fld id="{A5E8DDD8-3739-461F-A18D-3EBBC6C90739}" type="datetimeFigureOut">
              <a:rPr lang="en-US" smtClean="0">
                <a:solidFill>
                  <a:prstClr val="black">
                    <a:tint val="75000"/>
                  </a:prstClr>
                </a:solidFill>
              </a:rPr>
              <a:pPr/>
              <a:t>11/25/2021</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FFBA419F-012B-488D-9DFC-542638CA7350}"/>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F2E618FC-9588-4DA7-8243-A32CE250B6B4}"/>
              </a:ext>
            </a:extLst>
          </p:cNvPr>
          <p:cNvSpPr>
            <a:spLocks noGrp="1"/>
          </p:cNvSpPr>
          <p:nvPr>
            <p:ph type="sldNum" sz="quarter" idx="12"/>
          </p:nvPr>
        </p:nvSpPr>
        <p:spPr/>
        <p:txBody>
          <a:bodyPr/>
          <a:lstStyle/>
          <a:p>
            <a:fld id="{FB0D3E2B-7EA9-46B7-A4C9-375C143F1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2269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D44645-A33D-4A3E-842F-86E0E101B214}"/>
              </a:ext>
            </a:extLst>
          </p:cNvPr>
          <p:cNvSpPr>
            <a:spLocks noGrp="1"/>
          </p:cNvSpPr>
          <p:nvPr>
            <p:ph type="dt" sz="half" idx="10"/>
          </p:nvPr>
        </p:nvSpPr>
        <p:spPr/>
        <p:txBody>
          <a:bodyPr/>
          <a:lstStyle/>
          <a:p>
            <a:fld id="{A5E8DDD8-3739-461F-A18D-3EBBC6C90739}" type="datetimeFigureOut">
              <a:rPr lang="en-US" smtClean="0">
                <a:solidFill>
                  <a:prstClr val="black">
                    <a:tint val="75000"/>
                  </a:prstClr>
                </a:solidFill>
              </a:rPr>
              <a:pPr/>
              <a:t>11/25/2021</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10CE2A5F-F05E-406E-89EF-EB5BBF80BC4A}"/>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1926C150-B2E9-4214-B13B-6BE621FBE11D}"/>
              </a:ext>
            </a:extLst>
          </p:cNvPr>
          <p:cNvSpPr>
            <a:spLocks noGrp="1"/>
          </p:cNvSpPr>
          <p:nvPr>
            <p:ph type="sldNum" sz="quarter" idx="12"/>
          </p:nvPr>
        </p:nvSpPr>
        <p:spPr/>
        <p:txBody>
          <a:bodyPr/>
          <a:lstStyle/>
          <a:p>
            <a:fld id="{FB0D3E2B-7EA9-46B7-A4C9-375C143F1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648342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15E6D-E0FF-43D7-AE1A-7593AA05F2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110F50-3FAC-466D-AD8B-A0100584D4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F36908-448C-45CA-B12A-ADDCE81534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63B119-8639-46EF-B860-D339D4B9856A}"/>
              </a:ext>
            </a:extLst>
          </p:cNvPr>
          <p:cNvSpPr>
            <a:spLocks noGrp="1"/>
          </p:cNvSpPr>
          <p:nvPr>
            <p:ph type="dt" sz="half" idx="10"/>
          </p:nvPr>
        </p:nvSpPr>
        <p:spPr/>
        <p:txBody>
          <a:bodyPr/>
          <a:lstStyle/>
          <a:p>
            <a:fld id="{A5E8DDD8-3739-461F-A18D-3EBBC6C90739}" type="datetimeFigureOut">
              <a:rPr lang="en-US" smtClean="0">
                <a:solidFill>
                  <a:prstClr val="black">
                    <a:tint val="75000"/>
                  </a:prstClr>
                </a:solidFill>
              </a:rPr>
              <a:pPr/>
              <a:t>11/25/2021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020664C6-1E4E-4F08-9042-6CDD6259D92E}"/>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54DCE1E-7B76-462D-B357-330375EEA95E}"/>
              </a:ext>
            </a:extLst>
          </p:cNvPr>
          <p:cNvSpPr>
            <a:spLocks noGrp="1"/>
          </p:cNvSpPr>
          <p:nvPr>
            <p:ph type="sldNum" sz="quarter" idx="12"/>
          </p:nvPr>
        </p:nvSpPr>
        <p:spPr/>
        <p:txBody>
          <a:bodyPr/>
          <a:lstStyle/>
          <a:p>
            <a:fld id="{FB0D3E2B-7EA9-46B7-A4C9-375C143F1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97554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AB341E-519A-4F27-9785-0EDB68D536B9}"/>
              </a:ext>
            </a:extLst>
          </p:cNvPr>
          <p:cNvSpPr>
            <a:spLocks noGrp="1"/>
          </p:cNvSpPr>
          <p:nvPr>
            <p:ph type="title"/>
          </p:nvPr>
        </p:nvSpPr>
        <p:spPr/>
        <p:txBody>
          <a:bodyPr/>
          <a:lstStyle>
            <a:lvl1pPr>
              <a:defRPr b="0">
                <a:latin typeface="Arial Nova Cond" panose="020B0506020202020204" pitchFamily="34" charset="0"/>
              </a:defRPr>
            </a:lvl1pPr>
          </a:lstStyle>
          <a:p>
            <a:r>
              <a:rPr lang="en-US" dirty="0"/>
              <a:t>Click to edit Master title style</a:t>
            </a:r>
          </a:p>
        </p:txBody>
      </p:sp>
      <p:sp>
        <p:nvSpPr>
          <p:cNvPr id="3" name="Content Placeholder 2">
            <a:extLst>
              <a:ext uri="{FF2B5EF4-FFF2-40B4-BE49-F238E27FC236}">
                <a16:creationId xmlns:a16="http://schemas.microsoft.com/office/drawing/2014/main" id="{678BDDB2-A611-4397-8A86-91450A552720}"/>
              </a:ext>
            </a:extLst>
          </p:cNvPr>
          <p:cNvSpPr>
            <a:spLocks noGrp="1"/>
          </p:cNvSpPr>
          <p:nvPr>
            <p:ph idx="1"/>
          </p:nvPr>
        </p:nvSpPr>
        <p:spPr>
          <a:xfrm>
            <a:off x="838200" y="1727149"/>
            <a:ext cx="10515600" cy="4351338"/>
          </a:xfrm>
        </p:spPr>
        <p:txBody>
          <a:bodyPr/>
          <a:lstStyle>
            <a:lvl1pPr>
              <a:defRPr>
                <a:latin typeface="Arial Nova Cond" panose="020B0506020202020204" pitchFamily="34" charset="0"/>
              </a:defRPr>
            </a:lvl1pPr>
            <a:lvl2pPr>
              <a:defRPr>
                <a:latin typeface="Arial Nova Cond" panose="020B0506020202020204" pitchFamily="34" charset="0"/>
              </a:defRPr>
            </a:lvl2pPr>
            <a:lvl3pPr>
              <a:defRPr>
                <a:latin typeface="Arial Nova Cond" panose="020B0506020202020204" pitchFamily="34" charset="0"/>
              </a:defRPr>
            </a:lvl3pPr>
            <a:lvl4pPr>
              <a:defRPr>
                <a:latin typeface="Arial Nova Cond" panose="020B0506020202020204" pitchFamily="34" charset="0"/>
              </a:defRPr>
            </a:lvl4pPr>
            <a:lvl5pPr>
              <a:defRPr>
                <a:latin typeface="Arial Nova Cond" panose="020B0506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8F432FEF-D871-48FC-ACE0-93EA4E7D824C}"/>
              </a:ext>
            </a:extLst>
          </p:cNvPr>
          <p:cNvSpPr>
            <a:spLocks noGrp="1"/>
          </p:cNvSpPr>
          <p:nvPr>
            <p:ph type="sldNum" sz="quarter" idx="12"/>
          </p:nvPr>
        </p:nvSpPr>
        <p:spPr/>
        <p:txBody>
          <a:bodyPr/>
          <a:lstStyle/>
          <a:p>
            <a:fld id="{FB0D3E2B-7EA9-46B7-A4C9-375C143F1226}" type="slidenum">
              <a:rPr lang="en-US" smtClean="0"/>
              <a:t>‹#›</a:t>
            </a:fld>
            <a:endParaRPr lang="en-US"/>
          </a:p>
        </p:txBody>
      </p:sp>
      <p:pic>
        <p:nvPicPr>
          <p:cNvPr id="9" name="Picture 8" descr="A picture containing text&#10;&#10;Description automatically generated">
            <a:extLst>
              <a:ext uri="{FF2B5EF4-FFF2-40B4-BE49-F238E27FC236}">
                <a16:creationId xmlns:a16="http://schemas.microsoft.com/office/drawing/2014/main" id="{03BAEFC1-A8E2-446A-B740-B3142DC4922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92952" y="6007905"/>
            <a:ext cx="3567336" cy="443665"/>
          </a:xfrm>
          <a:prstGeom prst="rect">
            <a:avLst/>
          </a:prstGeom>
        </p:spPr>
      </p:pic>
      <p:sp>
        <p:nvSpPr>
          <p:cNvPr id="13" name="Rectangle 12">
            <a:extLst>
              <a:ext uri="{FF2B5EF4-FFF2-40B4-BE49-F238E27FC236}">
                <a16:creationId xmlns:a16="http://schemas.microsoft.com/office/drawing/2014/main" id="{E21E4D85-143D-45BB-BE73-E0A4805E9B7F}"/>
              </a:ext>
            </a:extLst>
          </p:cNvPr>
          <p:cNvSpPr/>
          <p:nvPr userDrawn="1"/>
        </p:nvSpPr>
        <p:spPr>
          <a:xfrm>
            <a:off x="0" y="6506942"/>
            <a:ext cx="12192000" cy="3651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4" name="TextBox 3">
            <a:extLst>
              <a:ext uri="{FF2B5EF4-FFF2-40B4-BE49-F238E27FC236}">
                <a16:creationId xmlns:a16="http://schemas.microsoft.com/office/drawing/2014/main" id="{EEC947EF-A822-467A-A7DF-C1182104F645}"/>
              </a:ext>
            </a:extLst>
          </p:cNvPr>
          <p:cNvSpPr txBox="1"/>
          <p:nvPr userDrawn="1"/>
        </p:nvSpPr>
        <p:spPr>
          <a:xfrm>
            <a:off x="21405" y="6566393"/>
            <a:ext cx="8304910" cy="246221"/>
          </a:xfrm>
          <a:prstGeom prst="rect">
            <a:avLst/>
          </a:prstGeom>
          <a:noFill/>
        </p:spPr>
        <p:txBody>
          <a:bodyPr wrap="square" rtlCol="0">
            <a:spAutoFit/>
          </a:bodyPr>
          <a:lstStyle/>
          <a:p>
            <a:r>
              <a:rPr lang="en-US" sz="1000" dirty="0"/>
              <a:t>Pearson, Thanassoulis, et al. </a:t>
            </a:r>
            <a:r>
              <a:rPr lang="en-US" sz="1000" i="1" dirty="0"/>
              <a:t>Canadian Journal of Cardiology: https://doi.org/10.1016/j.cjca.2021.03.016 		October 22, 2021</a:t>
            </a:r>
            <a:endParaRPr lang="en-US" sz="1000" dirty="0"/>
          </a:p>
        </p:txBody>
      </p:sp>
      <p:sp>
        <p:nvSpPr>
          <p:cNvPr id="5" name="TextBox 4">
            <a:extLst>
              <a:ext uri="{FF2B5EF4-FFF2-40B4-BE49-F238E27FC236}">
                <a16:creationId xmlns:a16="http://schemas.microsoft.com/office/drawing/2014/main" id="{3539918C-AC70-4BFC-881C-9636875AFA10}"/>
              </a:ext>
            </a:extLst>
          </p:cNvPr>
          <p:cNvSpPr txBox="1"/>
          <p:nvPr userDrawn="1"/>
        </p:nvSpPr>
        <p:spPr>
          <a:xfrm>
            <a:off x="8891640" y="6562355"/>
            <a:ext cx="33904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000" dirty="0">
                <a:solidFill>
                  <a:schemeClr val="tx1"/>
                </a:solidFill>
              </a:rPr>
              <a:t>© Canadian Cardiovascular Society. 2021. All rights reserved. </a:t>
            </a:r>
          </a:p>
          <a:p>
            <a:endParaRPr lang="en-US" sz="1000" dirty="0"/>
          </a:p>
        </p:txBody>
      </p:sp>
    </p:spTree>
    <p:extLst>
      <p:ext uri="{BB962C8B-B14F-4D97-AF65-F5344CB8AC3E}">
        <p14:creationId xmlns:p14="http://schemas.microsoft.com/office/powerpoint/2010/main" val="415136034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AA8D1-ECD6-4ED6-AC68-6415C4970D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8382C2-A58A-4B17-905D-3820CF802F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4BEB06D1-FE69-46B9-BB4E-A3BB0C5A92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CF429F-ED64-4C44-A9CB-808A416C6EB0}"/>
              </a:ext>
            </a:extLst>
          </p:cNvPr>
          <p:cNvSpPr>
            <a:spLocks noGrp="1"/>
          </p:cNvSpPr>
          <p:nvPr>
            <p:ph type="dt" sz="half" idx="10"/>
          </p:nvPr>
        </p:nvSpPr>
        <p:spPr/>
        <p:txBody>
          <a:bodyPr/>
          <a:lstStyle/>
          <a:p>
            <a:fld id="{A5E8DDD8-3739-461F-A18D-3EBBC6C90739}" type="datetimeFigureOut">
              <a:rPr lang="en-US" smtClean="0">
                <a:solidFill>
                  <a:prstClr val="black">
                    <a:tint val="75000"/>
                  </a:prstClr>
                </a:solidFill>
              </a:rPr>
              <a:pPr/>
              <a:t>11/25/2021</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3927AD2B-972E-4816-A881-3A661734E2D5}"/>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3F5F5A39-DFF3-49B8-AC9F-941C0E4F2E6B}"/>
              </a:ext>
            </a:extLst>
          </p:cNvPr>
          <p:cNvSpPr>
            <a:spLocks noGrp="1"/>
          </p:cNvSpPr>
          <p:nvPr>
            <p:ph type="sldNum" sz="quarter" idx="12"/>
          </p:nvPr>
        </p:nvSpPr>
        <p:spPr/>
        <p:txBody>
          <a:bodyPr/>
          <a:lstStyle/>
          <a:p>
            <a:fld id="{FB0D3E2B-7EA9-46B7-A4C9-375C143F1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329745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2CA516-EDC0-40DA-94C4-C10B399FE39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63253EF-9D48-4300-BCE9-8DE1B35C233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218972-E276-410D-8B7A-2A879BA3AD02}"/>
              </a:ext>
            </a:extLst>
          </p:cNvPr>
          <p:cNvSpPr>
            <a:spLocks noGrp="1"/>
          </p:cNvSpPr>
          <p:nvPr>
            <p:ph type="dt" sz="half" idx="10"/>
          </p:nvPr>
        </p:nvSpPr>
        <p:spPr/>
        <p:txBody>
          <a:bodyPr/>
          <a:lstStyle/>
          <a:p>
            <a:fld id="{A5E8DDD8-3739-461F-A18D-3EBBC6C90739}" type="datetimeFigureOut">
              <a:rPr lang="en-US" smtClean="0">
                <a:solidFill>
                  <a:prstClr val="black">
                    <a:tint val="75000"/>
                  </a:prstClr>
                </a:solidFill>
              </a:rPr>
              <a:pPr/>
              <a:t>11/25/2021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C2784AE4-6ED0-48B0-84FB-D022DDF54E33}"/>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2BEB7456-D93B-42CD-84BE-A36AF4D09DAD}"/>
              </a:ext>
            </a:extLst>
          </p:cNvPr>
          <p:cNvSpPr>
            <a:spLocks noGrp="1"/>
          </p:cNvSpPr>
          <p:nvPr>
            <p:ph type="sldNum" sz="quarter" idx="12"/>
          </p:nvPr>
        </p:nvSpPr>
        <p:spPr/>
        <p:txBody>
          <a:bodyPr/>
          <a:lstStyle/>
          <a:p>
            <a:fld id="{FB0D3E2B-7EA9-46B7-A4C9-375C143F1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800877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D6D38F-A438-4D1B-852B-9DA09D59E7A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72AFB50-3657-402D-B68E-AA0410BACCC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BC3C8E-2A81-46D3-8CB8-0B015E13F752}"/>
              </a:ext>
            </a:extLst>
          </p:cNvPr>
          <p:cNvSpPr>
            <a:spLocks noGrp="1"/>
          </p:cNvSpPr>
          <p:nvPr>
            <p:ph type="dt" sz="half" idx="10"/>
          </p:nvPr>
        </p:nvSpPr>
        <p:spPr/>
        <p:txBody>
          <a:bodyPr/>
          <a:lstStyle/>
          <a:p>
            <a:fld id="{A5E8DDD8-3739-461F-A18D-3EBBC6C90739}" type="datetimeFigureOut">
              <a:rPr lang="en-US" smtClean="0">
                <a:solidFill>
                  <a:prstClr val="black">
                    <a:tint val="75000"/>
                  </a:prstClr>
                </a:solidFill>
              </a:rPr>
              <a:pPr/>
              <a:t>11/25/2021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4712937C-0613-49C2-B9D8-FC4A52BF475D}"/>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AD94F947-0EA3-416D-80E3-9100BCEB6D16}"/>
              </a:ext>
            </a:extLst>
          </p:cNvPr>
          <p:cNvSpPr>
            <a:spLocks noGrp="1"/>
          </p:cNvSpPr>
          <p:nvPr>
            <p:ph type="sldNum" sz="quarter" idx="12"/>
          </p:nvPr>
        </p:nvSpPr>
        <p:spPr/>
        <p:txBody>
          <a:bodyPr/>
          <a:lstStyle/>
          <a:p>
            <a:fld id="{FB0D3E2B-7EA9-46B7-A4C9-375C143F1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309738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1_Two Content">
    <p:spTree>
      <p:nvGrpSpPr>
        <p:cNvPr id="1" name=""/>
        <p:cNvGrpSpPr/>
        <p:nvPr/>
      </p:nvGrpSpPr>
      <p:grpSpPr>
        <a:xfrm>
          <a:off x="0" y="0"/>
          <a:ext cx="0" cy="0"/>
          <a:chOff x="0" y="0"/>
          <a:chExt cx="0" cy="0"/>
        </a:xfrm>
      </p:grpSpPr>
      <p:sp>
        <p:nvSpPr>
          <p:cNvPr id="2" name="Holder 2"/>
          <p:cNvSpPr>
            <a:spLocks noGrp="1"/>
          </p:cNvSpPr>
          <p:nvPr>
            <p:ph type="title"/>
          </p:nvPr>
        </p:nvSpPr>
        <p:spPr>
          <a:xfrm>
            <a:off x="1825455" y="125743"/>
            <a:ext cx="8541088" cy="738664"/>
          </a:xfrm>
        </p:spPr>
        <p:txBody>
          <a:bodyPr lIns="0" tIns="0" rIns="0" bIns="0"/>
          <a:lstStyle>
            <a:lvl1pPr>
              <a:defRPr sz="4800" b="1" i="0">
                <a:solidFill>
                  <a:srgbClr val="006699"/>
                </a:solidFill>
                <a:latin typeface="Arial"/>
                <a:cs typeface="Arial"/>
              </a:defRPr>
            </a:lvl1pPr>
          </a:lstStyle>
          <a:p>
            <a:endParaRPr/>
          </a:p>
        </p:txBody>
      </p:sp>
      <p:sp>
        <p:nvSpPr>
          <p:cNvPr id="3" name="Holder 3"/>
          <p:cNvSpPr>
            <a:spLocks noGrp="1"/>
          </p:cNvSpPr>
          <p:nvPr>
            <p:ph sz="half" idx="2"/>
          </p:nvPr>
        </p:nvSpPr>
        <p:spPr>
          <a:xfrm>
            <a:off x="609600" y="1577434"/>
            <a:ext cx="5303520" cy="387798"/>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434"/>
            <a:ext cx="5303520" cy="387798"/>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solidFill>
                <a:prstClr val="black">
                  <a:tint val="75000"/>
                </a:prstClr>
              </a:solidFill>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11/25/2021</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rPr>
                <a:solidFill>
                  <a:prstClr val="black">
                    <a:tint val="75000"/>
                  </a:prstClr>
                </a:solidFill>
              </a:rPr>
              <a:pPr/>
              <a:t>‹#›</a:t>
            </a:fld>
            <a:endParaRPr>
              <a:solidFill>
                <a:prstClr val="black">
                  <a:tint val="75000"/>
                </a:prstClr>
              </a:solidFill>
            </a:endParaRPr>
          </a:p>
        </p:txBody>
      </p:sp>
    </p:spTree>
    <p:extLst>
      <p:ext uri="{BB962C8B-B14F-4D97-AF65-F5344CB8AC3E}">
        <p14:creationId xmlns:p14="http://schemas.microsoft.com/office/powerpoint/2010/main" val="41666733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778937" y="132899"/>
            <a:ext cx="8904815" cy="970189"/>
          </a:xfrm>
          <a:prstGeom prst="rect">
            <a:avLst/>
          </a:prstGeom>
        </p:spPr>
        <p:txBody>
          <a:bodyPr/>
          <a:lstStyle/>
          <a:p>
            <a:r>
              <a:rPr lang="en-US" dirty="0"/>
              <a:t>Click to edit Master title style</a:t>
            </a:r>
            <a:endParaRPr lang="en-CA"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Text Placeholder 6"/>
          <p:cNvSpPr>
            <a:spLocks noGrp="1"/>
          </p:cNvSpPr>
          <p:nvPr>
            <p:ph type="body" sz="quarter" idx="13"/>
          </p:nvPr>
        </p:nvSpPr>
        <p:spPr>
          <a:xfrm>
            <a:off x="778933" y="6261100"/>
            <a:ext cx="10574867" cy="365125"/>
          </a:xfrm>
        </p:spPr>
        <p:txBody>
          <a:bodyPr bIns="0" anchor="b">
            <a:noAutofit/>
          </a:bodyPr>
          <a:lstStyle>
            <a:lvl1pPr marL="0" indent="0">
              <a:spcBef>
                <a:spcPts val="0"/>
              </a:spcBef>
              <a:spcAft>
                <a:spcPts val="0"/>
              </a:spcAft>
              <a:buNone/>
              <a:defRPr sz="1100"/>
            </a:lvl1pPr>
            <a:lvl2pPr marL="457211" indent="0">
              <a:buNone/>
              <a:defRPr/>
            </a:lvl2pPr>
          </a:lstStyle>
          <a:p>
            <a:pPr lvl="0"/>
            <a:r>
              <a:rPr lang="en-US" dirty="0"/>
              <a:t>Edit Master text styles</a:t>
            </a:r>
          </a:p>
        </p:txBody>
      </p:sp>
      <p:sp>
        <p:nvSpPr>
          <p:cNvPr id="8" name="Slide Number Placeholder 7"/>
          <p:cNvSpPr>
            <a:spLocks noGrp="1"/>
          </p:cNvSpPr>
          <p:nvPr>
            <p:ph type="sldNum" sz="quarter" idx="14"/>
          </p:nvPr>
        </p:nvSpPr>
        <p:spPr>
          <a:xfrm>
            <a:off x="11413067" y="6261100"/>
            <a:ext cx="685800" cy="365125"/>
          </a:xfrm>
          <a:prstGeom prst="rect">
            <a:avLst/>
          </a:prstGeom>
        </p:spPr>
        <p:txBody>
          <a:bodyPr lIns="121917" tIns="60958" rIns="121917" bIns="60958"/>
          <a:lstStyle/>
          <a:p>
            <a:fld id="{2CA814A5-5B67-49A0-A5BA-40050328EF92}" type="slidenum">
              <a:rPr lang="en-CA" smtClean="0">
                <a:solidFill>
                  <a:srgbClr val="3C3C3C"/>
                </a:solidFill>
                <a:latin typeface="Arial"/>
              </a:rPr>
              <a:pPr/>
              <a:t>‹#›</a:t>
            </a:fld>
            <a:endParaRPr lang="en-CA" dirty="0">
              <a:solidFill>
                <a:srgbClr val="3C3C3C"/>
              </a:solidFill>
              <a:latin typeface="Arial"/>
            </a:endParaRPr>
          </a:p>
        </p:txBody>
      </p:sp>
    </p:spTree>
    <p:extLst>
      <p:ext uri="{BB962C8B-B14F-4D97-AF65-F5344CB8AC3E}">
        <p14:creationId xmlns:p14="http://schemas.microsoft.com/office/powerpoint/2010/main" val="392548315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CA"/>
          </a:p>
        </p:txBody>
      </p:sp>
      <p:sp>
        <p:nvSpPr>
          <p:cNvPr id="5" name="Slide Number Placeholder 4"/>
          <p:cNvSpPr>
            <a:spLocks noGrp="1"/>
          </p:cNvSpPr>
          <p:nvPr>
            <p:ph type="sldNum" sz="quarter" idx="12"/>
          </p:nvPr>
        </p:nvSpPr>
        <p:spPr>
          <a:xfrm>
            <a:off x="11797554" y="6335184"/>
            <a:ext cx="380253" cy="438149"/>
          </a:xfrm>
          <a:prstGeom prst="rect">
            <a:avLst/>
          </a:prstGeom>
        </p:spPr>
        <p:txBody>
          <a:bodyPr lIns="121917" tIns="60958" rIns="121917" bIns="60958"/>
          <a:lstStyle/>
          <a:p>
            <a:fld id="{2CA814A5-5B67-49A0-A5BA-40050328EF92}" type="slidenum">
              <a:rPr lang="en-CA" smtClean="0">
                <a:solidFill>
                  <a:srgbClr val="831912"/>
                </a:solidFill>
                <a:latin typeface="Arial"/>
              </a:rPr>
              <a:pPr/>
              <a:t>‹#›</a:t>
            </a:fld>
            <a:endParaRPr lang="en-CA">
              <a:solidFill>
                <a:srgbClr val="831912"/>
              </a:solidFill>
              <a:latin typeface="Arial"/>
            </a:endParaRPr>
          </a:p>
        </p:txBody>
      </p:sp>
      <p:sp>
        <p:nvSpPr>
          <p:cNvPr id="6" name="Text Placeholder 6"/>
          <p:cNvSpPr>
            <a:spLocks noGrp="1"/>
          </p:cNvSpPr>
          <p:nvPr>
            <p:ph type="body" sz="quarter" idx="13"/>
          </p:nvPr>
        </p:nvSpPr>
        <p:spPr>
          <a:xfrm>
            <a:off x="499533" y="6369051"/>
            <a:ext cx="11252200" cy="365125"/>
          </a:xfrm>
        </p:spPr>
        <p:txBody>
          <a:bodyPr bIns="0" anchor="b">
            <a:noAutofit/>
          </a:bodyPr>
          <a:lstStyle>
            <a:lvl1pPr marL="0" indent="0">
              <a:spcBef>
                <a:spcPts val="0"/>
              </a:spcBef>
              <a:spcAft>
                <a:spcPts val="0"/>
              </a:spcAft>
              <a:buNone/>
              <a:defRPr sz="1100"/>
            </a:lvl1pPr>
            <a:lvl2pPr marL="457211" indent="0">
              <a:buNone/>
              <a:defRPr/>
            </a:lvl2pPr>
          </a:lstStyle>
          <a:p>
            <a:pPr lvl="0"/>
            <a:r>
              <a:rPr lang="en-US" dirty="0"/>
              <a:t>Edit Master text styles</a:t>
            </a:r>
          </a:p>
        </p:txBody>
      </p:sp>
    </p:spTree>
    <p:extLst>
      <p:ext uri="{BB962C8B-B14F-4D97-AF65-F5344CB8AC3E}">
        <p14:creationId xmlns:p14="http://schemas.microsoft.com/office/powerpoint/2010/main" val="10424154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1_Introduction">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0" y="6659261"/>
            <a:ext cx="11856640" cy="198000"/>
          </a:xfrm>
          <a:prstGeom prst="rect">
            <a:avLst/>
          </a:prstGeom>
        </p:spPr>
        <p:txBody>
          <a:bodyPr anchor="b"/>
          <a:lstStyle>
            <a:lvl1pPr marL="0" indent="0">
              <a:spcBef>
                <a:spcPts val="0"/>
              </a:spcBef>
              <a:spcAft>
                <a:spcPts val="0"/>
              </a:spcAft>
              <a:buNone/>
              <a:defRPr sz="1067" baseline="0">
                <a:solidFill>
                  <a:schemeClr val="bg1"/>
                </a:solidFill>
                <a:latin typeface="Arial" panose="020B0604020202020204" pitchFamily="34" charset="0"/>
                <a:cs typeface="Arial" panose="020B0604020202020204" pitchFamily="34" charset="0"/>
              </a:defRPr>
            </a:lvl1pPr>
          </a:lstStyle>
          <a:p>
            <a:pPr lvl="0"/>
            <a:r>
              <a:rPr lang="en-US" dirty="0"/>
              <a:t>Click to edit footnote</a:t>
            </a:r>
          </a:p>
        </p:txBody>
      </p:sp>
      <p:sp>
        <p:nvSpPr>
          <p:cNvPr id="9" name="Line 5"/>
          <p:cNvSpPr>
            <a:spLocks noChangeShapeType="1"/>
          </p:cNvSpPr>
          <p:nvPr userDrawn="1"/>
        </p:nvSpPr>
        <p:spPr bwMode="auto">
          <a:xfrm>
            <a:off x="410400" y="1092921"/>
            <a:ext cx="11371200" cy="0"/>
          </a:xfrm>
          <a:prstGeom prst="line">
            <a:avLst/>
          </a:prstGeom>
          <a:noFill/>
          <a:ln w="31750">
            <a:solidFill>
              <a:srgbClr val="CC00CC"/>
            </a:solidFill>
            <a:round/>
            <a:headEnd/>
            <a:tailEnd/>
          </a:ln>
          <a:extLst>
            <a:ext uri="{909E8E84-426E-40DD-AFC4-6F175D3DCCD1}">
              <a14:hiddenFill xmlns:a14="http://schemas.microsoft.com/office/drawing/2010/main">
                <a:noFill/>
              </a14:hiddenFill>
            </a:ext>
          </a:extLst>
        </p:spPr>
        <p:txBody>
          <a:bodyPr lIns="121896" tIns="60948" rIns="121896" bIns="60948"/>
          <a:lstStyle/>
          <a:p>
            <a:pPr defTabSz="1218474" fontAlgn="base">
              <a:spcBef>
                <a:spcPct val="0"/>
              </a:spcBef>
              <a:spcAft>
                <a:spcPct val="0"/>
              </a:spcAft>
              <a:defRPr/>
            </a:pPr>
            <a:endParaRPr lang="en-US" sz="2400" dirty="0">
              <a:solidFill>
                <a:srgbClr val="000000"/>
              </a:solidFill>
              <a:latin typeface="Arial Black" charset="0"/>
            </a:endParaRPr>
          </a:p>
        </p:txBody>
      </p:sp>
      <p:sp>
        <p:nvSpPr>
          <p:cNvPr id="10" name="Rectangle 2"/>
          <p:cNvSpPr>
            <a:spLocks noGrp="1" noChangeArrowheads="1"/>
          </p:cNvSpPr>
          <p:nvPr>
            <p:ph type="title"/>
          </p:nvPr>
        </p:nvSpPr>
        <p:spPr bwMode="auto">
          <a:xfrm>
            <a:off x="412757" y="527837"/>
            <a:ext cx="11371200" cy="511176"/>
          </a:xfrm>
          <a:prstGeom prst="rect">
            <a:avLst/>
          </a:prstGeom>
          <a:noFill/>
          <a:ln w="9525">
            <a:noFill/>
            <a:miter lim="800000"/>
            <a:headEnd/>
            <a:tailEnd/>
          </a:ln>
        </p:spPr>
        <p:txBody>
          <a:bodyPr vert="horz" wrap="square" lIns="91420" tIns="45710" rIns="91420" bIns="45710" numCol="1" anchor="b" anchorCtr="0" compatLnSpc="1">
            <a:prstTxWarp prst="textNoShape">
              <a:avLst/>
            </a:prstTxWarp>
          </a:bodyPr>
          <a:lstStyle>
            <a:lvl1pPr algn="l">
              <a:defRPr sz="2933" b="1">
                <a:solidFill>
                  <a:srgbClr val="FFFF00"/>
                </a:solidFill>
                <a:latin typeface="Arial" panose="020B0604020202020204" pitchFamily="34" charset="0"/>
                <a:cs typeface="Arial" panose="020B0604020202020204" pitchFamily="34" charset="0"/>
              </a:defRPr>
            </a:lvl1pPr>
          </a:lstStyle>
          <a:p>
            <a:pPr lvl="0"/>
            <a:r>
              <a:rPr lang="en-US" dirty="0"/>
              <a:t>Click to edit Master title style</a:t>
            </a:r>
            <a:endParaRPr lang="en-GB" dirty="0"/>
          </a:p>
        </p:txBody>
      </p:sp>
      <p:sp>
        <p:nvSpPr>
          <p:cNvPr id="12" name="Text Placeholder 8"/>
          <p:cNvSpPr>
            <a:spLocks noGrp="1"/>
          </p:cNvSpPr>
          <p:nvPr>
            <p:ph type="body" sz="quarter" idx="13"/>
          </p:nvPr>
        </p:nvSpPr>
        <p:spPr>
          <a:xfrm>
            <a:off x="412799" y="1247615"/>
            <a:ext cx="11371200" cy="4330700"/>
          </a:xfrm>
        </p:spPr>
        <p:txBody>
          <a:bodyPr/>
          <a:lstStyle>
            <a:lvl1pPr marL="211072" indent="-211072">
              <a:lnSpc>
                <a:spcPct val="90000"/>
              </a:lnSpc>
              <a:spcBef>
                <a:spcPts val="1599"/>
              </a:spcBef>
              <a:buFont typeface="Arial" panose="020B0604020202020204" pitchFamily="34" charset="0"/>
              <a:buChar char="•"/>
              <a:defRPr sz="2400" b="0">
                <a:solidFill>
                  <a:schemeClr val="bg1"/>
                </a:solidFill>
                <a:latin typeface="Arial" pitchFamily="34" charset="0"/>
                <a:cs typeface="Arial" pitchFamily="34" charset="0"/>
              </a:defRPr>
            </a:lvl1pPr>
            <a:lvl2pPr marL="422145" indent="-211072">
              <a:lnSpc>
                <a:spcPct val="90000"/>
              </a:lnSpc>
              <a:spcBef>
                <a:spcPts val="800"/>
              </a:spcBef>
              <a:defRPr sz="2133">
                <a:solidFill>
                  <a:schemeClr val="bg1"/>
                </a:solidFill>
              </a:defRPr>
            </a:lvl2pPr>
            <a:lvl3pPr marL="633219" indent="-215872">
              <a:lnSpc>
                <a:spcPct val="90000"/>
              </a:lnSpc>
              <a:spcBef>
                <a:spcPts val="400"/>
              </a:spcBef>
              <a:defRPr sz="1867">
                <a:solidFill>
                  <a:schemeClr val="bg1"/>
                </a:solidFill>
              </a:defRPr>
            </a:lvl3pPr>
            <a:lvl4pPr marL="633219" indent="-215872">
              <a:lnSpc>
                <a:spcPct val="90000"/>
              </a:lnSpc>
              <a:spcBef>
                <a:spcPts val="400"/>
              </a:spcBef>
              <a:defRPr sz="1867">
                <a:solidFill>
                  <a:schemeClr val="bg1"/>
                </a:solidFill>
              </a:defRPr>
            </a:lvl4pPr>
            <a:lvl5pPr marL="633219" indent="-215872">
              <a:lnSpc>
                <a:spcPct val="90000"/>
              </a:lnSpc>
              <a:spcBef>
                <a:spcPts val="400"/>
              </a:spcBef>
              <a:defRPr sz="1867">
                <a:solidFill>
                  <a:schemeClr val="bg1"/>
                </a:solidFill>
              </a:defRPr>
            </a:lvl5p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endParaRPr lang="en-GB" altLang="en-US" dirty="0"/>
          </a:p>
        </p:txBody>
      </p:sp>
    </p:spTree>
    <p:extLst>
      <p:ext uri="{BB962C8B-B14F-4D97-AF65-F5344CB8AC3E}">
        <p14:creationId xmlns:p14="http://schemas.microsoft.com/office/powerpoint/2010/main" val="504990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6" name="Text Placeholder 4"/>
          <p:cNvSpPr>
            <a:spLocks noGrp="1"/>
          </p:cNvSpPr>
          <p:nvPr>
            <p:ph type="body" sz="quarter" idx="10" hasCustomPrompt="1"/>
          </p:nvPr>
        </p:nvSpPr>
        <p:spPr>
          <a:xfrm>
            <a:off x="0" y="6659261"/>
            <a:ext cx="11856640" cy="198000"/>
          </a:xfrm>
          <a:prstGeom prst="rect">
            <a:avLst/>
          </a:prstGeom>
        </p:spPr>
        <p:txBody>
          <a:bodyPr anchor="b"/>
          <a:lstStyle>
            <a:lvl1pPr marL="0" indent="0">
              <a:spcBef>
                <a:spcPts val="0"/>
              </a:spcBef>
              <a:spcAft>
                <a:spcPts val="0"/>
              </a:spcAft>
              <a:buNone/>
              <a:defRPr sz="1067" baseline="0">
                <a:solidFill>
                  <a:schemeClr val="bg1"/>
                </a:solidFill>
                <a:latin typeface="Arial" panose="020B0604020202020204" pitchFamily="34" charset="0"/>
                <a:cs typeface="Arial" panose="020B0604020202020204" pitchFamily="34" charset="0"/>
              </a:defRPr>
            </a:lvl1pPr>
          </a:lstStyle>
          <a:p>
            <a:pPr lvl="0"/>
            <a:r>
              <a:rPr lang="en-US" dirty="0"/>
              <a:t>Click to edit footnote</a:t>
            </a:r>
          </a:p>
        </p:txBody>
      </p:sp>
      <p:sp>
        <p:nvSpPr>
          <p:cNvPr id="10" name="Line 5"/>
          <p:cNvSpPr>
            <a:spLocks noChangeShapeType="1"/>
          </p:cNvSpPr>
          <p:nvPr userDrawn="1"/>
        </p:nvSpPr>
        <p:spPr bwMode="auto">
          <a:xfrm>
            <a:off x="410400" y="1092921"/>
            <a:ext cx="11371200" cy="0"/>
          </a:xfrm>
          <a:prstGeom prst="line">
            <a:avLst/>
          </a:prstGeom>
          <a:noFill/>
          <a:ln w="31750">
            <a:solidFill>
              <a:srgbClr val="CC00CC"/>
            </a:solidFill>
            <a:round/>
            <a:headEnd/>
            <a:tailEnd/>
          </a:ln>
          <a:extLst>
            <a:ext uri="{909E8E84-426E-40DD-AFC4-6F175D3DCCD1}">
              <a14:hiddenFill xmlns:a14="http://schemas.microsoft.com/office/drawing/2010/main">
                <a:noFill/>
              </a14:hiddenFill>
            </a:ext>
          </a:extLst>
        </p:spPr>
        <p:txBody>
          <a:bodyPr lIns="121896" tIns="60948" rIns="121896" bIns="60948"/>
          <a:lstStyle/>
          <a:p>
            <a:pPr defTabSz="1218474" fontAlgn="base">
              <a:spcBef>
                <a:spcPct val="0"/>
              </a:spcBef>
              <a:spcAft>
                <a:spcPct val="0"/>
              </a:spcAft>
              <a:defRPr/>
            </a:pPr>
            <a:endParaRPr lang="en-US" sz="2400" dirty="0">
              <a:solidFill>
                <a:srgbClr val="000000"/>
              </a:solidFill>
              <a:latin typeface="Arial Black" charset="0"/>
            </a:endParaRPr>
          </a:p>
        </p:txBody>
      </p:sp>
      <p:sp>
        <p:nvSpPr>
          <p:cNvPr id="11" name="Rectangle 2"/>
          <p:cNvSpPr>
            <a:spLocks noGrp="1" noChangeArrowheads="1"/>
          </p:cNvSpPr>
          <p:nvPr>
            <p:ph type="title"/>
          </p:nvPr>
        </p:nvSpPr>
        <p:spPr bwMode="auto">
          <a:xfrm>
            <a:off x="412757" y="527837"/>
            <a:ext cx="11371200" cy="511176"/>
          </a:xfrm>
          <a:prstGeom prst="rect">
            <a:avLst/>
          </a:prstGeom>
          <a:noFill/>
          <a:ln w="9525">
            <a:noFill/>
            <a:miter lim="800000"/>
            <a:headEnd/>
            <a:tailEnd/>
          </a:ln>
        </p:spPr>
        <p:txBody>
          <a:bodyPr vert="horz" wrap="square" lIns="91420" tIns="45710" rIns="91420" bIns="45710" numCol="1" anchor="b" anchorCtr="0" compatLnSpc="1">
            <a:prstTxWarp prst="textNoShape">
              <a:avLst/>
            </a:prstTxWarp>
          </a:bodyPr>
          <a:lstStyle>
            <a:lvl1pPr algn="l">
              <a:defRPr sz="2933" b="1">
                <a:solidFill>
                  <a:srgbClr val="FFFF00"/>
                </a:solidFill>
                <a:latin typeface="Arial" panose="020B0604020202020204" pitchFamily="34" charset="0"/>
                <a:cs typeface="Arial" panose="020B0604020202020204" pitchFamily="34" charset="0"/>
              </a:defRPr>
            </a:lvl1pPr>
          </a:lstStyle>
          <a:p>
            <a:pPr lvl="0"/>
            <a:r>
              <a:rPr lang="en-US" dirty="0"/>
              <a:t>Click to edit Master title style</a:t>
            </a:r>
            <a:endParaRPr lang="en-GB" dirty="0"/>
          </a:p>
        </p:txBody>
      </p:sp>
    </p:spTree>
    <p:extLst>
      <p:ext uri="{BB962C8B-B14F-4D97-AF65-F5344CB8AC3E}">
        <p14:creationId xmlns:p14="http://schemas.microsoft.com/office/powerpoint/2010/main" val="3960976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a:xfrm>
            <a:off x="411637" y="113122"/>
            <a:ext cx="10970684" cy="556181"/>
          </a:xfrm>
        </p:spPr>
        <p:txBody>
          <a:bodyPr/>
          <a:lstStyle/>
          <a:p>
            <a:r>
              <a:rPr lang="en-US"/>
              <a:t>Click to edit Master title style</a:t>
            </a:r>
            <a:endParaRPr lang="en-CA"/>
          </a:p>
        </p:txBody>
      </p:sp>
      <p:sp>
        <p:nvSpPr>
          <p:cNvPr id="3" name="Text Placeholder 4">
            <a:extLst>
              <a:ext uri="{FF2B5EF4-FFF2-40B4-BE49-F238E27FC236}">
                <a16:creationId xmlns:a16="http://schemas.microsoft.com/office/drawing/2014/main" id="{F2D967A4-8D7A-4219-B334-7A422F606E33}"/>
              </a:ext>
            </a:extLst>
          </p:cNvPr>
          <p:cNvSpPr>
            <a:spLocks noGrp="1"/>
          </p:cNvSpPr>
          <p:nvPr>
            <p:ph type="body" sz="quarter" idx="10"/>
          </p:nvPr>
        </p:nvSpPr>
        <p:spPr>
          <a:xfrm>
            <a:off x="407988" y="6452754"/>
            <a:ext cx="9951748" cy="252846"/>
          </a:xfrm>
        </p:spPr>
        <p:txBody>
          <a:bodyPr anchor="b"/>
          <a:lstStyle>
            <a:lvl1pPr marL="0" indent="0" algn="l">
              <a:buNone/>
              <a:defRPr sz="800"/>
            </a:lvl1pPr>
            <a:lvl2pPr algn="l">
              <a:buNone/>
              <a:defRPr sz="1000"/>
            </a:lvl2pPr>
            <a:lvl3pPr algn="l">
              <a:buNone/>
              <a:defRPr sz="1000"/>
            </a:lvl3pPr>
            <a:lvl4pPr algn="l">
              <a:buNone/>
              <a:defRPr sz="1000"/>
            </a:lvl4pPr>
            <a:lvl5pPr algn="l">
              <a:buNone/>
              <a:defRPr sz="1000"/>
            </a:lvl5pPr>
          </a:lstStyle>
          <a:p>
            <a:pPr lvl="0"/>
            <a:r>
              <a:rPr lang="en-US" dirty="0"/>
              <a:t>Click to edit Master text style</a:t>
            </a:r>
          </a:p>
        </p:txBody>
      </p:sp>
      <p:sp>
        <p:nvSpPr>
          <p:cNvPr id="4" name="Slide Number Placeholder 5">
            <a:extLst>
              <a:ext uri="{FF2B5EF4-FFF2-40B4-BE49-F238E27FC236}">
                <a16:creationId xmlns:a16="http://schemas.microsoft.com/office/drawing/2014/main" id="{B8C3B7DF-8BE8-4159-9900-4765C8E7E6E3}"/>
              </a:ext>
            </a:extLst>
          </p:cNvPr>
          <p:cNvSpPr>
            <a:spLocks noGrp="1"/>
          </p:cNvSpPr>
          <p:nvPr>
            <p:ph type="sldNum" sz="quarter" idx="4"/>
          </p:nvPr>
        </p:nvSpPr>
        <p:spPr>
          <a:xfrm>
            <a:off x="32207" y="6416677"/>
            <a:ext cx="429705" cy="365125"/>
          </a:xfrm>
          <a:prstGeom prst="rect">
            <a:avLst/>
          </a:prstGeom>
        </p:spPr>
        <p:txBody>
          <a:bodyPr vert="horz" lIns="91440" tIns="45720" rIns="91440" bIns="45720" rtlCol="0" anchor="ctr"/>
          <a:lstStyle>
            <a:lvl1pPr algn="l">
              <a:defRPr sz="1000">
                <a:solidFill>
                  <a:schemeClr val="tx1">
                    <a:tint val="75000"/>
                  </a:schemeClr>
                </a:solidFill>
              </a:defRPr>
            </a:lvl1pPr>
          </a:lstStyle>
          <a:p>
            <a:fld id="{884BBE6E-2A6C-473D-AD77-655121C2F072}"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1762662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211E41-A2A1-4DFD-BBF0-90E4F7B57C59}"/>
              </a:ext>
            </a:extLst>
          </p:cNvPr>
          <p:cNvSpPr>
            <a:spLocks noGrp="1"/>
          </p:cNvSpPr>
          <p:nvPr>
            <p:ph type="title"/>
          </p:nvPr>
        </p:nvSpPr>
        <p:spPr>
          <a:xfrm>
            <a:off x="831850" y="1709739"/>
            <a:ext cx="10515600" cy="958306"/>
          </a:xfrm>
        </p:spPr>
        <p:txBody>
          <a:bodyPr anchor="b">
            <a:normAutofit/>
          </a:bodyPr>
          <a:lstStyle>
            <a:lvl1pPr algn="ctr">
              <a:defRPr sz="4800">
                <a:latin typeface="Arial Nova Cond" panose="020B0506020202020204" pitchFamily="34" charset="0"/>
              </a:defRPr>
            </a:lvl1pPr>
          </a:lstStyle>
          <a:p>
            <a:r>
              <a:rPr lang="en-US" dirty="0"/>
              <a:t>Click to edit Master title style</a:t>
            </a:r>
          </a:p>
        </p:txBody>
      </p:sp>
      <p:sp>
        <p:nvSpPr>
          <p:cNvPr id="3" name="Text Placeholder 2">
            <a:extLst>
              <a:ext uri="{FF2B5EF4-FFF2-40B4-BE49-F238E27FC236}">
                <a16:creationId xmlns:a16="http://schemas.microsoft.com/office/drawing/2014/main" id="{BDDCEA49-BD2E-40E1-B186-FF53E078DC77}"/>
              </a:ext>
            </a:extLst>
          </p:cNvPr>
          <p:cNvSpPr>
            <a:spLocks noGrp="1"/>
          </p:cNvSpPr>
          <p:nvPr>
            <p:ph type="body" idx="1"/>
          </p:nvPr>
        </p:nvSpPr>
        <p:spPr>
          <a:xfrm>
            <a:off x="831850" y="3429000"/>
            <a:ext cx="10515600" cy="2660650"/>
          </a:xfrm>
        </p:spPr>
        <p:txBody>
          <a:bodyPr/>
          <a:lstStyle>
            <a:lvl1pPr marL="0" indent="0" algn="ctr">
              <a:buNone/>
              <a:defRPr sz="2400">
                <a:solidFill>
                  <a:schemeClr val="tx1">
                    <a:tint val="75000"/>
                  </a:schemeClr>
                </a:solidFill>
                <a:latin typeface="Arial Nova Cond" panose="020B0506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8" name="Rectangle 7">
            <a:extLst>
              <a:ext uri="{FF2B5EF4-FFF2-40B4-BE49-F238E27FC236}">
                <a16:creationId xmlns:a16="http://schemas.microsoft.com/office/drawing/2014/main" id="{D4372780-665E-4588-81EE-F5D2372498BA}"/>
              </a:ext>
            </a:extLst>
          </p:cNvPr>
          <p:cNvSpPr/>
          <p:nvPr userDrawn="1"/>
        </p:nvSpPr>
        <p:spPr>
          <a:xfrm>
            <a:off x="0" y="6506942"/>
            <a:ext cx="12192000" cy="3651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pic>
        <p:nvPicPr>
          <p:cNvPr id="9" name="Picture 8" descr="A picture containing text&#10;&#10;Description automatically generated">
            <a:extLst>
              <a:ext uri="{FF2B5EF4-FFF2-40B4-BE49-F238E27FC236}">
                <a16:creationId xmlns:a16="http://schemas.microsoft.com/office/drawing/2014/main" id="{8BA3713E-4B6D-480E-AF1A-90957F60D6F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492952" y="6007905"/>
            <a:ext cx="3567336" cy="443665"/>
          </a:xfrm>
          <a:prstGeom prst="rect">
            <a:avLst/>
          </a:prstGeom>
        </p:spPr>
      </p:pic>
      <p:sp>
        <p:nvSpPr>
          <p:cNvPr id="6" name="Slide Number Placeholder 5">
            <a:extLst>
              <a:ext uri="{FF2B5EF4-FFF2-40B4-BE49-F238E27FC236}">
                <a16:creationId xmlns:a16="http://schemas.microsoft.com/office/drawing/2014/main" id="{DE4C545A-F550-4D24-83E9-3ECB08A8A573}"/>
              </a:ext>
            </a:extLst>
          </p:cNvPr>
          <p:cNvSpPr>
            <a:spLocks noGrp="1"/>
          </p:cNvSpPr>
          <p:nvPr>
            <p:ph type="sldNum" sz="quarter" idx="12"/>
          </p:nvPr>
        </p:nvSpPr>
        <p:spPr>
          <a:xfrm>
            <a:off x="8610600" y="6356350"/>
            <a:ext cx="2743200" cy="365125"/>
          </a:xfrm>
        </p:spPr>
        <p:txBody>
          <a:bodyPr/>
          <a:lstStyle/>
          <a:p>
            <a:fld id="{FB0D3E2B-7EA9-46B7-A4C9-375C143F1226}" type="slidenum">
              <a:rPr lang="en-US" smtClean="0"/>
              <a:t>‹#›</a:t>
            </a:fld>
            <a:endParaRPr lang="en-US"/>
          </a:p>
        </p:txBody>
      </p:sp>
      <p:sp>
        <p:nvSpPr>
          <p:cNvPr id="7" name="Rectangle 6">
            <a:extLst>
              <a:ext uri="{FF2B5EF4-FFF2-40B4-BE49-F238E27FC236}">
                <a16:creationId xmlns:a16="http://schemas.microsoft.com/office/drawing/2014/main" id="{0520AC6D-0A3A-4EF7-B922-D9ECAFFC6C09}"/>
              </a:ext>
            </a:extLst>
          </p:cNvPr>
          <p:cNvSpPr/>
          <p:nvPr userDrawn="1"/>
        </p:nvSpPr>
        <p:spPr>
          <a:xfrm>
            <a:off x="0" y="6506942"/>
            <a:ext cx="12192000" cy="36512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10" name="TextBox 9">
            <a:extLst>
              <a:ext uri="{FF2B5EF4-FFF2-40B4-BE49-F238E27FC236}">
                <a16:creationId xmlns:a16="http://schemas.microsoft.com/office/drawing/2014/main" id="{9312273B-2CDD-45E9-B5F7-45B378D918C5}"/>
              </a:ext>
            </a:extLst>
          </p:cNvPr>
          <p:cNvSpPr txBox="1"/>
          <p:nvPr userDrawn="1"/>
        </p:nvSpPr>
        <p:spPr>
          <a:xfrm>
            <a:off x="21404" y="6566393"/>
            <a:ext cx="8665395" cy="246221"/>
          </a:xfrm>
          <a:prstGeom prst="rect">
            <a:avLst/>
          </a:prstGeom>
          <a:noFill/>
        </p:spPr>
        <p:txBody>
          <a:bodyPr wrap="square" rtlCol="0">
            <a:spAutoFit/>
          </a:bodyPr>
          <a:lstStyle/>
          <a:p>
            <a:r>
              <a:rPr lang="en-US" sz="1000" dirty="0"/>
              <a:t>Pearson, Thanassoulis, et al. </a:t>
            </a:r>
            <a:r>
              <a:rPr lang="en-US" sz="1000" i="1" dirty="0"/>
              <a:t>Canadian Journal of Cardiology: https://doi.org/10.1016/j.cjca.2021.03.016 		October 22, 2021</a:t>
            </a:r>
            <a:endParaRPr lang="en-US" sz="1000" dirty="0"/>
          </a:p>
        </p:txBody>
      </p:sp>
      <p:sp>
        <p:nvSpPr>
          <p:cNvPr id="11" name="TextBox 10">
            <a:extLst>
              <a:ext uri="{FF2B5EF4-FFF2-40B4-BE49-F238E27FC236}">
                <a16:creationId xmlns:a16="http://schemas.microsoft.com/office/drawing/2014/main" id="{ACA44972-EE07-423B-82FF-D8DA25E9AB67}"/>
              </a:ext>
            </a:extLst>
          </p:cNvPr>
          <p:cNvSpPr txBox="1"/>
          <p:nvPr userDrawn="1"/>
        </p:nvSpPr>
        <p:spPr>
          <a:xfrm>
            <a:off x="8891640" y="6562355"/>
            <a:ext cx="3390471"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000" dirty="0">
                <a:solidFill>
                  <a:schemeClr val="tx1"/>
                </a:solidFill>
              </a:rPr>
              <a:t>© Canadian Cardiovascular Society. 2021. All rights reserved. </a:t>
            </a:r>
          </a:p>
          <a:p>
            <a:endParaRPr lang="en-US" sz="1000" dirty="0"/>
          </a:p>
        </p:txBody>
      </p:sp>
    </p:spTree>
    <p:extLst>
      <p:ext uri="{BB962C8B-B14F-4D97-AF65-F5344CB8AC3E}">
        <p14:creationId xmlns:p14="http://schemas.microsoft.com/office/powerpoint/2010/main" val="2297151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09674D-C459-4AF2-A37A-B57F82C8788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5D1FF8-2741-4D74-8A12-77927BFF10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FD4EF16-C666-4875-9A99-2BA017D028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CF9404F-1DE2-4325-A7DE-A4DDF72F258D}"/>
              </a:ext>
            </a:extLst>
          </p:cNvPr>
          <p:cNvSpPr>
            <a:spLocks noGrp="1"/>
          </p:cNvSpPr>
          <p:nvPr>
            <p:ph type="dt" sz="half" idx="10"/>
          </p:nvPr>
        </p:nvSpPr>
        <p:spPr/>
        <p:txBody>
          <a:bodyPr/>
          <a:lstStyle/>
          <a:p>
            <a:fld id="{A5E8DDD8-3739-461F-A18D-3EBBC6C90739}" type="datetimeFigureOut">
              <a:rPr lang="en-US" smtClean="0"/>
              <a:t>11/25/2021</a:t>
            </a:fld>
            <a:endParaRPr lang="en-US"/>
          </a:p>
        </p:txBody>
      </p:sp>
      <p:sp>
        <p:nvSpPr>
          <p:cNvPr id="6" name="Footer Placeholder 5">
            <a:extLst>
              <a:ext uri="{FF2B5EF4-FFF2-40B4-BE49-F238E27FC236}">
                <a16:creationId xmlns:a16="http://schemas.microsoft.com/office/drawing/2014/main" id="{60B9BAB4-D73F-46EA-B5C0-9FA04C8D650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402F2BB-053F-430F-93E3-4D80D9750BB5}"/>
              </a:ext>
            </a:extLst>
          </p:cNvPr>
          <p:cNvSpPr>
            <a:spLocks noGrp="1"/>
          </p:cNvSpPr>
          <p:nvPr>
            <p:ph type="sldNum" sz="quarter" idx="12"/>
          </p:nvPr>
        </p:nvSpPr>
        <p:spPr/>
        <p:txBody>
          <a:bodyPr/>
          <a:lstStyle/>
          <a:p>
            <a:fld id="{FB0D3E2B-7EA9-46B7-A4C9-375C143F1226}" type="slidenum">
              <a:rPr lang="en-US" smtClean="0"/>
              <a:t>‹#›</a:t>
            </a:fld>
            <a:endParaRPr lang="en-US"/>
          </a:p>
        </p:txBody>
      </p:sp>
    </p:spTree>
    <p:extLst>
      <p:ext uri="{BB962C8B-B14F-4D97-AF65-F5344CB8AC3E}">
        <p14:creationId xmlns:p14="http://schemas.microsoft.com/office/powerpoint/2010/main" val="30890206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97014-9692-4355-8477-9F875A3BCB7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90DDB2-0D41-421F-98B5-0DD9E1F0FD4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5B399F-8732-4AAF-8F06-518E44B4871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871E59D-F900-460D-8587-72BEE1861B8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641ED7-1DED-49AD-B458-04BC8881126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764B6DB-53E2-4B41-99F1-D42297947F98}"/>
              </a:ext>
            </a:extLst>
          </p:cNvPr>
          <p:cNvSpPr>
            <a:spLocks noGrp="1"/>
          </p:cNvSpPr>
          <p:nvPr>
            <p:ph type="dt" sz="half" idx="10"/>
          </p:nvPr>
        </p:nvSpPr>
        <p:spPr/>
        <p:txBody>
          <a:bodyPr/>
          <a:lstStyle/>
          <a:p>
            <a:fld id="{A5E8DDD8-3739-461F-A18D-3EBBC6C90739}" type="datetimeFigureOut">
              <a:rPr lang="en-US" smtClean="0"/>
              <a:t>11/25/2021</a:t>
            </a:fld>
            <a:endParaRPr lang="en-US"/>
          </a:p>
        </p:txBody>
      </p:sp>
      <p:sp>
        <p:nvSpPr>
          <p:cNvPr id="8" name="Footer Placeholder 7">
            <a:extLst>
              <a:ext uri="{FF2B5EF4-FFF2-40B4-BE49-F238E27FC236}">
                <a16:creationId xmlns:a16="http://schemas.microsoft.com/office/drawing/2014/main" id="{98307AFC-358A-4961-A250-E0FD9197309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B4BDBD1-CABA-45B6-A418-3A4ECADD0973}"/>
              </a:ext>
            </a:extLst>
          </p:cNvPr>
          <p:cNvSpPr>
            <a:spLocks noGrp="1"/>
          </p:cNvSpPr>
          <p:nvPr>
            <p:ph type="sldNum" sz="quarter" idx="12"/>
          </p:nvPr>
        </p:nvSpPr>
        <p:spPr/>
        <p:txBody>
          <a:bodyPr/>
          <a:lstStyle/>
          <a:p>
            <a:fld id="{FB0D3E2B-7EA9-46B7-A4C9-375C143F1226}" type="slidenum">
              <a:rPr lang="en-US" smtClean="0"/>
              <a:t>‹#›</a:t>
            </a:fld>
            <a:endParaRPr lang="en-US"/>
          </a:p>
        </p:txBody>
      </p:sp>
    </p:spTree>
    <p:extLst>
      <p:ext uri="{BB962C8B-B14F-4D97-AF65-F5344CB8AC3E}">
        <p14:creationId xmlns:p14="http://schemas.microsoft.com/office/powerpoint/2010/main" val="10171463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8D2919-B65F-44D7-B5FF-854FF9BD444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3E8B57-418C-4821-A8A7-E4D152212DE2}"/>
              </a:ext>
            </a:extLst>
          </p:cNvPr>
          <p:cNvSpPr>
            <a:spLocks noGrp="1"/>
          </p:cNvSpPr>
          <p:nvPr>
            <p:ph type="dt" sz="half" idx="10"/>
          </p:nvPr>
        </p:nvSpPr>
        <p:spPr/>
        <p:txBody>
          <a:bodyPr/>
          <a:lstStyle/>
          <a:p>
            <a:fld id="{A5E8DDD8-3739-461F-A18D-3EBBC6C90739}" type="datetimeFigureOut">
              <a:rPr lang="en-US" smtClean="0"/>
              <a:t>11/25/2021</a:t>
            </a:fld>
            <a:endParaRPr lang="en-US"/>
          </a:p>
        </p:txBody>
      </p:sp>
      <p:sp>
        <p:nvSpPr>
          <p:cNvPr id="4" name="Footer Placeholder 3">
            <a:extLst>
              <a:ext uri="{FF2B5EF4-FFF2-40B4-BE49-F238E27FC236}">
                <a16:creationId xmlns:a16="http://schemas.microsoft.com/office/drawing/2014/main" id="{FFBA419F-012B-488D-9DFC-542638CA735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2E618FC-9588-4DA7-8243-A32CE250B6B4}"/>
              </a:ext>
            </a:extLst>
          </p:cNvPr>
          <p:cNvSpPr>
            <a:spLocks noGrp="1"/>
          </p:cNvSpPr>
          <p:nvPr>
            <p:ph type="sldNum" sz="quarter" idx="12"/>
          </p:nvPr>
        </p:nvSpPr>
        <p:spPr/>
        <p:txBody>
          <a:bodyPr/>
          <a:lstStyle/>
          <a:p>
            <a:fld id="{FB0D3E2B-7EA9-46B7-A4C9-375C143F1226}" type="slidenum">
              <a:rPr lang="en-US" smtClean="0"/>
              <a:t>‹#›</a:t>
            </a:fld>
            <a:endParaRPr lang="en-US"/>
          </a:p>
        </p:txBody>
      </p:sp>
    </p:spTree>
    <p:extLst>
      <p:ext uri="{BB962C8B-B14F-4D97-AF65-F5344CB8AC3E}">
        <p14:creationId xmlns:p14="http://schemas.microsoft.com/office/powerpoint/2010/main" val="680077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0D44645-A33D-4A3E-842F-86E0E101B214}"/>
              </a:ext>
            </a:extLst>
          </p:cNvPr>
          <p:cNvSpPr>
            <a:spLocks noGrp="1"/>
          </p:cNvSpPr>
          <p:nvPr>
            <p:ph type="dt" sz="half" idx="10"/>
          </p:nvPr>
        </p:nvSpPr>
        <p:spPr/>
        <p:txBody>
          <a:bodyPr/>
          <a:lstStyle/>
          <a:p>
            <a:fld id="{A5E8DDD8-3739-461F-A18D-3EBBC6C90739}" type="datetimeFigureOut">
              <a:rPr lang="en-US" smtClean="0"/>
              <a:t>11/25/2021</a:t>
            </a:fld>
            <a:endParaRPr lang="en-US"/>
          </a:p>
        </p:txBody>
      </p:sp>
      <p:sp>
        <p:nvSpPr>
          <p:cNvPr id="3" name="Footer Placeholder 2">
            <a:extLst>
              <a:ext uri="{FF2B5EF4-FFF2-40B4-BE49-F238E27FC236}">
                <a16:creationId xmlns:a16="http://schemas.microsoft.com/office/drawing/2014/main" id="{10CE2A5F-F05E-406E-89EF-EB5BBF80BC4A}"/>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926C150-B2E9-4214-B13B-6BE621FBE11D}"/>
              </a:ext>
            </a:extLst>
          </p:cNvPr>
          <p:cNvSpPr>
            <a:spLocks noGrp="1"/>
          </p:cNvSpPr>
          <p:nvPr>
            <p:ph type="sldNum" sz="quarter" idx="12"/>
          </p:nvPr>
        </p:nvSpPr>
        <p:spPr/>
        <p:txBody>
          <a:bodyPr/>
          <a:lstStyle/>
          <a:p>
            <a:fld id="{FB0D3E2B-7EA9-46B7-A4C9-375C143F1226}" type="slidenum">
              <a:rPr lang="en-US" smtClean="0"/>
              <a:t>‹#›</a:t>
            </a:fld>
            <a:endParaRPr lang="en-US"/>
          </a:p>
        </p:txBody>
      </p:sp>
    </p:spTree>
    <p:extLst>
      <p:ext uri="{BB962C8B-B14F-4D97-AF65-F5344CB8AC3E}">
        <p14:creationId xmlns:p14="http://schemas.microsoft.com/office/powerpoint/2010/main" val="38109818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415E6D-E0FF-43D7-AE1A-7593AA05F25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A110F50-3FAC-466D-AD8B-A0100584D4D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F36908-448C-45CA-B12A-ADDCE815345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F63B119-8639-46EF-B860-D339D4B9856A}"/>
              </a:ext>
            </a:extLst>
          </p:cNvPr>
          <p:cNvSpPr>
            <a:spLocks noGrp="1"/>
          </p:cNvSpPr>
          <p:nvPr>
            <p:ph type="dt" sz="half" idx="10"/>
          </p:nvPr>
        </p:nvSpPr>
        <p:spPr/>
        <p:txBody>
          <a:bodyPr/>
          <a:lstStyle/>
          <a:p>
            <a:fld id="{A5E8DDD8-3739-461F-A18D-3EBBC6C90739}" type="datetimeFigureOut">
              <a:rPr lang="en-US" smtClean="0"/>
              <a:t>11/25/2021</a:t>
            </a:fld>
            <a:endParaRPr lang="en-US"/>
          </a:p>
        </p:txBody>
      </p:sp>
      <p:sp>
        <p:nvSpPr>
          <p:cNvPr id="6" name="Footer Placeholder 5">
            <a:extLst>
              <a:ext uri="{FF2B5EF4-FFF2-40B4-BE49-F238E27FC236}">
                <a16:creationId xmlns:a16="http://schemas.microsoft.com/office/drawing/2014/main" id="{020664C6-1E4E-4F08-9042-6CDD6259D92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54DCE1E-7B76-462D-B357-330375EEA95E}"/>
              </a:ext>
            </a:extLst>
          </p:cNvPr>
          <p:cNvSpPr>
            <a:spLocks noGrp="1"/>
          </p:cNvSpPr>
          <p:nvPr>
            <p:ph type="sldNum" sz="quarter" idx="12"/>
          </p:nvPr>
        </p:nvSpPr>
        <p:spPr/>
        <p:txBody>
          <a:bodyPr/>
          <a:lstStyle/>
          <a:p>
            <a:fld id="{FB0D3E2B-7EA9-46B7-A4C9-375C143F1226}" type="slidenum">
              <a:rPr lang="en-US" smtClean="0"/>
              <a:t>‹#›</a:t>
            </a:fld>
            <a:endParaRPr lang="en-US"/>
          </a:p>
        </p:txBody>
      </p:sp>
    </p:spTree>
    <p:extLst>
      <p:ext uri="{BB962C8B-B14F-4D97-AF65-F5344CB8AC3E}">
        <p14:creationId xmlns:p14="http://schemas.microsoft.com/office/powerpoint/2010/main" val="6134286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6AA8D1-ECD6-4ED6-AC68-6415C4970D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08382C2-A58A-4B17-905D-3820CF802F2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BEB06D1-FE69-46B9-BB4E-A3BB0C5A92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FCF429F-ED64-4C44-A9CB-808A416C6EB0}"/>
              </a:ext>
            </a:extLst>
          </p:cNvPr>
          <p:cNvSpPr>
            <a:spLocks noGrp="1"/>
          </p:cNvSpPr>
          <p:nvPr>
            <p:ph type="dt" sz="half" idx="10"/>
          </p:nvPr>
        </p:nvSpPr>
        <p:spPr/>
        <p:txBody>
          <a:bodyPr/>
          <a:lstStyle/>
          <a:p>
            <a:fld id="{A5E8DDD8-3739-461F-A18D-3EBBC6C90739}" type="datetimeFigureOut">
              <a:rPr lang="en-US" smtClean="0"/>
              <a:t>11/25/2021</a:t>
            </a:fld>
            <a:endParaRPr lang="en-US"/>
          </a:p>
        </p:txBody>
      </p:sp>
      <p:sp>
        <p:nvSpPr>
          <p:cNvPr id="6" name="Footer Placeholder 5">
            <a:extLst>
              <a:ext uri="{FF2B5EF4-FFF2-40B4-BE49-F238E27FC236}">
                <a16:creationId xmlns:a16="http://schemas.microsoft.com/office/drawing/2014/main" id="{3927AD2B-972E-4816-A881-3A661734E2D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5F5A39-DFF3-49B8-AC9F-941C0E4F2E6B}"/>
              </a:ext>
            </a:extLst>
          </p:cNvPr>
          <p:cNvSpPr>
            <a:spLocks noGrp="1"/>
          </p:cNvSpPr>
          <p:nvPr>
            <p:ph type="sldNum" sz="quarter" idx="12"/>
          </p:nvPr>
        </p:nvSpPr>
        <p:spPr/>
        <p:txBody>
          <a:bodyPr/>
          <a:lstStyle/>
          <a:p>
            <a:fld id="{FB0D3E2B-7EA9-46B7-A4C9-375C143F1226}" type="slidenum">
              <a:rPr lang="en-US" smtClean="0"/>
              <a:t>‹#›</a:t>
            </a:fld>
            <a:endParaRPr lang="en-US"/>
          </a:p>
        </p:txBody>
      </p:sp>
    </p:spTree>
    <p:extLst>
      <p:ext uri="{BB962C8B-B14F-4D97-AF65-F5344CB8AC3E}">
        <p14:creationId xmlns:p14="http://schemas.microsoft.com/office/powerpoint/2010/main" val="21857662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36EA90-37D3-43DC-A28C-3B7261A2A4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2A2A48-3111-47E0-BF4C-C9B616354D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F5A731-D101-4239-9C82-C5525F04A4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E8DDD8-3739-461F-A18D-3EBBC6C90739}" type="datetimeFigureOut">
              <a:rPr lang="en-US" smtClean="0"/>
              <a:t>11/25/2021</a:t>
            </a:fld>
            <a:endParaRPr lang="en-US"/>
          </a:p>
        </p:txBody>
      </p:sp>
      <p:sp>
        <p:nvSpPr>
          <p:cNvPr id="5" name="Footer Placeholder 4">
            <a:extLst>
              <a:ext uri="{FF2B5EF4-FFF2-40B4-BE49-F238E27FC236}">
                <a16:creationId xmlns:a16="http://schemas.microsoft.com/office/drawing/2014/main" id="{DA53760D-C79A-4574-9B8B-3786DA5A7B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97BDF34-45F4-494F-8463-A4FAB55942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0D3E2B-7EA9-46B7-A4C9-375C143F1226}" type="slidenum">
              <a:rPr lang="en-US" smtClean="0"/>
              <a:t>‹#›</a:t>
            </a:fld>
            <a:endParaRPr lang="en-US"/>
          </a:p>
        </p:txBody>
      </p:sp>
    </p:spTree>
    <p:extLst>
      <p:ext uri="{BB962C8B-B14F-4D97-AF65-F5344CB8AC3E}">
        <p14:creationId xmlns:p14="http://schemas.microsoft.com/office/powerpoint/2010/main" val="8772939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36EA90-37D3-43DC-A28C-3B7261A2A4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42A2A48-3111-47E0-BF4C-C9B616354D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F5A731-D101-4239-9C82-C5525F04A43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5E8DDD8-3739-461F-A18D-3EBBC6C90739}" type="datetimeFigureOut">
              <a:rPr lang="en-US" smtClean="0">
                <a:solidFill>
                  <a:prstClr val="black">
                    <a:tint val="75000"/>
                  </a:prstClr>
                </a:solidFill>
              </a:rPr>
              <a:pPr/>
              <a:t>11/25/2021</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DA53760D-C79A-4574-9B8B-3786DA5A7B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97BDF34-45F4-494F-8463-A4FAB559427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0D3E2B-7EA9-46B7-A4C9-375C143F122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008274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8.xml"/><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hyperlink" Target="mailto:guidelines@ccs.ca"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3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hyperlink" Target="https://ccs.ca/guideline-resources/" TargetMode="External"/><Relationship Id="rId2" Type="http://schemas.openxmlformats.org/officeDocument/2006/relationships/hyperlink" Target="https://ccs.ca/guidelines-and-position-statement-library/" TargetMode="Externa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diagramData" Target="../diagrams/data1.xml"/><Relationship Id="rId7" Type="http://schemas.microsoft.com/office/2007/relationships/diagramDrawing" Target="../diagrams/drawing1.xml"/><Relationship Id="rId12" Type="http://schemas.microsoft.com/office/2007/relationships/diagramDrawing" Target="../diagrams/drawing2.xml"/><Relationship Id="rId2" Type="http://schemas.openxmlformats.org/officeDocument/2006/relationships/image" Target="../media/image8.jpg"/><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diagramColors" Target="../diagrams/colors2.xml"/><Relationship Id="rId5" Type="http://schemas.openxmlformats.org/officeDocument/2006/relationships/diagramQuickStyle" Target="../diagrams/quickStyle1.xml"/><Relationship Id="rId10" Type="http://schemas.openxmlformats.org/officeDocument/2006/relationships/diagramQuickStyle" Target="../diagrams/quickStyle2.xml"/><Relationship Id="rId4" Type="http://schemas.openxmlformats.org/officeDocument/2006/relationships/diagramLayout" Target="../diagrams/layout1.xml"/><Relationship Id="rId9" Type="http://schemas.openxmlformats.org/officeDocument/2006/relationships/diagramLayout" Target="../diagrams/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53BF1-F1B3-4ADD-85B9-C78CE1E7A5A0}"/>
              </a:ext>
            </a:extLst>
          </p:cNvPr>
          <p:cNvSpPr>
            <a:spLocks noGrp="1"/>
          </p:cNvSpPr>
          <p:nvPr>
            <p:ph type="ctrTitle"/>
          </p:nvPr>
        </p:nvSpPr>
        <p:spPr>
          <a:xfrm>
            <a:off x="689916" y="1912577"/>
            <a:ext cx="10812163" cy="2387600"/>
          </a:xfrm>
        </p:spPr>
        <p:txBody>
          <a:bodyPr>
            <a:normAutofit fontScale="90000"/>
          </a:bodyPr>
          <a:lstStyle/>
          <a:p>
            <a:r>
              <a:rPr lang="en-US" dirty="0"/>
              <a:t>How to Optimally Manage Dyslipidemia and CV Risk in 2021: </a:t>
            </a:r>
            <a:br>
              <a:rPr lang="en-US" dirty="0"/>
            </a:br>
            <a:r>
              <a:rPr lang="en-US" dirty="0"/>
              <a:t>A Review of the Updated CCS Guidelines</a:t>
            </a:r>
          </a:p>
        </p:txBody>
      </p:sp>
      <p:sp>
        <p:nvSpPr>
          <p:cNvPr id="3" name="Subtitle 2">
            <a:extLst>
              <a:ext uri="{FF2B5EF4-FFF2-40B4-BE49-F238E27FC236}">
                <a16:creationId xmlns:a16="http://schemas.microsoft.com/office/drawing/2014/main" id="{79AC0898-5C0D-4795-9EC5-BA331A40A0AA}"/>
              </a:ext>
            </a:extLst>
          </p:cNvPr>
          <p:cNvSpPr>
            <a:spLocks noGrp="1"/>
          </p:cNvSpPr>
          <p:nvPr>
            <p:ph type="subTitle" idx="1"/>
          </p:nvPr>
        </p:nvSpPr>
        <p:spPr>
          <a:xfrm>
            <a:off x="1523998" y="4300177"/>
            <a:ext cx="9144000" cy="1655762"/>
          </a:xfrm>
        </p:spPr>
        <p:txBody>
          <a:bodyPr/>
          <a:lstStyle/>
          <a:p>
            <a:endParaRPr lang="en-US" dirty="0"/>
          </a:p>
          <a:p>
            <a:r>
              <a:rPr lang="en-US" dirty="0"/>
              <a:t>October 22, 2021</a:t>
            </a:r>
          </a:p>
        </p:txBody>
      </p:sp>
      <p:sp>
        <p:nvSpPr>
          <p:cNvPr id="4" name="TextBox 3">
            <a:extLst>
              <a:ext uri="{FF2B5EF4-FFF2-40B4-BE49-F238E27FC236}">
                <a16:creationId xmlns:a16="http://schemas.microsoft.com/office/drawing/2014/main" id="{316EF4EC-5C09-4BB3-A1A1-F751B9B3CBA8}"/>
              </a:ext>
            </a:extLst>
          </p:cNvPr>
          <p:cNvSpPr txBox="1"/>
          <p:nvPr/>
        </p:nvSpPr>
        <p:spPr>
          <a:xfrm>
            <a:off x="2461364" y="5586607"/>
            <a:ext cx="7269271" cy="738664"/>
          </a:xfrm>
          <a:prstGeom prst="rect">
            <a:avLst/>
          </a:prstGeom>
          <a:noFill/>
        </p:spPr>
        <p:txBody>
          <a:bodyPr wrap="square" rtlCol="0">
            <a:spAutoFit/>
          </a:bodyPr>
          <a:lstStyle/>
          <a:p>
            <a:pPr marL="0" indent="0" algn="ctr">
              <a:buNone/>
            </a:pPr>
            <a:r>
              <a:rPr lang="en-US" sz="1400" dirty="0">
                <a:effectLst/>
                <a:latin typeface="Source Sans Pro" panose="020B0503030403020204" pitchFamily="34" charset="0"/>
                <a:ea typeface="Calibri" panose="020F0502020204030204" pitchFamily="34" charset="0"/>
              </a:rPr>
              <a:t>© Canadian Cardiovascular Society. 2021. All rights reserved. </a:t>
            </a:r>
          </a:p>
          <a:p>
            <a:pPr marL="0" indent="0" algn="ctr">
              <a:buNone/>
            </a:pPr>
            <a:r>
              <a:rPr lang="en-US" sz="1400" dirty="0">
                <a:effectLst/>
                <a:latin typeface="Source Sans Pro" panose="020B0503030403020204" pitchFamily="34" charset="0"/>
                <a:ea typeface="Calibri" panose="020F0502020204030204" pitchFamily="34" charset="0"/>
              </a:rPr>
              <a:t>Distribution, transmission or republication is strictly prohibited without the prior written permission of the Canadian Cardiovascular Society.</a:t>
            </a:r>
            <a:endParaRPr lang="en-US" sz="1400" dirty="0">
              <a:effectLst/>
              <a:latin typeface="Calibri" panose="020F0502020204030204" pitchFamily="34" charset="0"/>
              <a:ea typeface="Calibri" panose="020F0502020204030204" pitchFamily="34" charset="0"/>
            </a:endParaRPr>
          </a:p>
        </p:txBody>
      </p:sp>
    </p:spTree>
    <p:extLst>
      <p:ext uri="{BB962C8B-B14F-4D97-AF65-F5344CB8AC3E}">
        <p14:creationId xmlns:p14="http://schemas.microsoft.com/office/powerpoint/2010/main" val="28529510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63600"/>
            <a:ext cx="10515600" cy="1325563"/>
          </a:xfrm>
        </p:spPr>
        <p:txBody>
          <a:bodyPr>
            <a:normAutofit fontScale="90000"/>
          </a:bodyPr>
          <a:lstStyle/>
          <a:p>
            <a:r>
              <a:rPr lang="en-CA" dirty="0"/>
              <a:t>The CCS Dyslipidemia Guideline uses a HYBRID SYSTEM to identify patients for treatment</a:t>
            </a:r>
          </a:p>
        </p:txBody>
      </p:sp>
      <p:sp>
        <p:nvSpPr>
          <p:cNvPr id="3" name="Content Placeholder 2"/>
          <p:cNvSpPr>
            <a:spLocks noGrp="1"/>
          </p:cNvSpPr>
          <p:nvPr>
            <p:ph idx="1"/>
          </p:nvPr>
        </p:nvSpPr>
        <p:spPr>
          <a:xfrm>
            <a:off x="838200" y="2035027"/>
            <a:ext cx="10515600" cy="3266882"/>
          </a:xfrm>
        </p:spPr>
        <p:txBody>
          <a:bodyPr/>
          <a:lstStyle/>
          <a:p>
            <a:r>
              <a:rPr lang="en-CA" dirty="0"/>
              <a:t>Statin-indicated conditions</a:t>
            </a:r>
          </a:p>
          <a:p>
            <a:r>
              <a:rPr lang="en-CA" dirty="0"/>
              <a:t>Framingham Risk Score (with modifications)</a:t>
            </a:r>
          </a:p>
          <a:p>
            <a:pPr marL="0" indent="0">
              <a:buNone/>
            </a:pPr>
            <a:endParaRPr lang="en-CA" dirty="0"/>
          </a:p>
        </p:txBody>
      </p:sp>
    </p:spTree>
    <p:extLst>
      <p:ext uri="{BB962C8B-B14F-4D97-AF65-F5344CB8AC3E}">
        <p14:creationId xmlns:p14="http://schemas.microsoft.com/office/powerpoint/2010/main" val="11676073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CA" sz="4000" dirty="0"/>
              <a:t>Statin-indicated conditions</a:t>
            </a:r>
          </a:p>
        </p:txBody>
      </p:sp>
      <p:sp>
        <p:nvSpPr>
          <p:cNvPr id="3" name="Content Placeholder 2"/>
          <p:cNvSpPr>
            <a:spLocks noGrp="1"/>
          </p:cNvSpPr>
          <p:nvPr>
            <p:ph idx="1"/>
          </p:nvPr>
        </p:nvSpPr>
        <p:spPr/>
        <p:txBody>
          <a:bodyPr>
            <a:normAutofit fontScale="92500" lnSpcReduction="10000"/>
          </a:bodyPr>
          <a:lstStyle/>
          <a:p>
            <a:r>
              <a:rPr lang="en-CA" dirty="0"/>
              <a:t>A mixture of primary and secondary prevention clinical syndromes shown to benefit from lipid lowering on the basis of:</a:t>
            </a:r>
          </a:p>
          <a:p>
            <a:pPr lvl="1"/>
            <a:r>
              <a:rPr lang="en-CA" dirty="0"/>
              <a:t>Observational studies wherein RCT’s are unethical to perform: i.e. patients with </a:t>
            </a:r>
            <a:r>
              <a:rPr lang="en-CA" b="1" dirty="0"/>
              <a:t>FH</a:t>
            </a:r>
            <a:r>
              <a:rPr lang="en-CA" dirty="0"/>
              <a:t> and/or extremely high level of </a:t>
            </a:r>
            <a:r>
              <a:rPr lang="en-CA" b="1" dirty="0"/>
              <a:t>LDL-C (5 </a:t>
            </a:r>
            <a:r>
              <a:rPr lang="en-CA" b="1" dirty="0" err="1"/>
              <a:t>mmol</a:t>
            </a:r>
            <a:r>
              <a:rPr lang="en-CA" b="1" dirty="0"/>
              <a:t>/L for adults, 4.5 </a:t>
            </a:r>
            <a:r>
              <a:rPr lang="en-CA" b="1" dirty="0" err="1"/>
              <a:t>mmol</a:t>
            </a:r>
            <a:r>
              <a:rPr lang="en-CA" b="1" dirty="0"/>
              <a:t>/L for young adults, 4.0 </a:t>
            </a:r>
            <a:r>
              <a:rPr lang="en-CA" b="1" dirty="0" err="1"/>
              <a:t>mmol</a:t>
            </a:r>
            <a:r>
              <a:rPr lang="en-CA" b="1" dirty="0"/>
              <a:t>/L for teens)</a:t>
            </a:r>
          </a:p>
          <a:p>
            <a:pPr lvl="1"/>
            <a:r>
              <a:rPr lang="en-CA" dirty="0"/>
              <a:t>Randomized clinical trials (i.e. mimicking eligibility criteria of milestone trials): myriad of </a:t>
            </a:r>
            <a:r>
              <a:rPr lang="en-CA" b="1" dirty="0"/>
              <a:t>ASCVD</a:t>
            </a:r>
            <a:r>
              <a:rPr lang="en-CA" dirty="0"/>
              <a:t> trials, SHARP Trial (mainly pre-dialysis </a:t>
            </a:r>
            <a:r>
              <a:rPr lang="en-CA" b="1" dirty="0"/>
              <a:t>CKD</a:t>
            </a:r>
            <a:r>
              <a:rPr lang="en-CA" dirty="0"/>
              <a:t>), CARDS (most </a:t>
            </a:r>
            <a:r>
              <a:rPr lang="en-CA" b="1" dirty="0"/>
              <a:t>T2D</a:t>
            </a:r>
            <a:r>
              <a:rPr lang="en-CA" dirty="0"/>
              <a:t>)</a:t>
            </a:r>
          </a:p>
          <a:p>
            <a:pPr lvl="1"/>
            <a:r>
              <a:rPr lang="en-CA" dirty="0"/>
              <a:t>Note: ASCOT - hypertensives with evidence of </a:t>
            </a:r>
            <a:r>
              <a:rPr lang="en-CA" dirty="0" err="1"/>
              <a:t>cardiorenal</a:t>
            </a:r>
            <a:r>
              <a:rPr lang="en-CA" dirty="0"/>
              <a:t> end-organ damage and MRF’s; previously defined as a statin-indicated condition but was mysteriously dropped</a:t>
            </a:r>
          </a:p>
          <a:p>
            <a:pPr lvl="1"/>
            <a:r>
              <a:rPr lang="en-CA" dirty="0"/>
              <a:t>Note: JUPITER (“low LDL-C” with </a:t>
            </a:r>
            <a:r>
              <a:rPr lang="en-CA" dirty="0" err="1"/>
              <a:t>hs</a:t>
            </a:r>
            <a:r>
              <a:rPr lang="en-CA" dirty="0"/>
              <a:t>-CRP ≥ 2.0 mg/L) was never adopted because of concerns regarding mandating routine measurement of </a:t>
            </a:r>
            <a:r>
              <a:rPr lang="en-CA" dirty="0" err="1"/>
              <a:t>hs</a:t>
            </a:r>
            <a:r>
              <a:rPr lang="en-CA" dirty="0"/>
              <a:t>-CRP, the very low risk of this population and the emerging concept that LDL-C &lt; 3.5 </a:t>
            </a:r>
            <a:r>
              <a:rPr lang="en-CA" dirty="0" err="1"/>
              <a:t>mmol</a:t>
            </a:r>
            <a:r>
              <a:rPr lang="en-CA" dirty="0"/>
              <a:t>/L was not really ideal, irrespective of </a:t>
            </a:r>
            <a:r>
              <a:rPr lang="en-CA" dirty="0" err="1"/>
              <a:t>hs</a:t>
            </a:r>
            <a:r>
              <a:rPr lang="en-CA" dirty="0"/>
              <a:t>-CRP</a:t>
            </a:r>
          </a:p>
        </p:txBody>
      </p:sp>
    </p:spTree>
    <p:extLst>
      <p:ext uri="{BB962C8B-B14F-4D97-AF65-F5344CB8AC3E}">
        <p14:creationId xmlns:p14="http://schemas.microsoft.com/office/powerpoint/2010/main" val="5411490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4000" dirty="0"/>
              <a:t>Framingham Risk Score (with modifications)</a:t>
            </a:r>
          </a:p>
        </p:txBody>
      </p:sp>
      <p:sp>
        <p:nvSpPr>
          <p:cNvPr id="3" name="Content Placeholder 2"/>
          <p:cNvSpPr>
            <a:spLocks noGrp="1"/>
          </p:cNvSpPr>
          <p:nvPr>
            <p:ph idx="1"/>
          </p:nvPr>
        </p:nvSpPr>
        <p:spPr/>
        <p:txBody>
          <a:bodyPr>
            <a:normAutofit fontScale="92500" lnSpcReduction="20000"/>
          </a:bodyPr>
          <a:lstStyle/>
          <a:p>
            <a:r>
              <a:rPr lang="en-CA" dirty="0"/>
              <a:t>FRS should be calculated (not guessed) for primary prevention patients 40 – 75yo without statin-indicated conditions</a:t>
            </a:r>
          </a:p>
          <a:p>
            <a:r>
              <a:rPr lang="en-CA" dirty="0"/>
              <a:t>Modifications allow for weighing additional information reflecting societal values and preferences as well as emerging data:</a:t>
            </a:r>
            <a:endParaRPr lang="en-CA" i="1" dirty="0">
              <a:solidFill>
                <a:schemeClr val="accent1"/>
              </a:solidFill>
            </a:endParaRPr>
          </a:p>
          <a:p>
            <a:pPr lvl="1"/>
            <a:r>
              <a:rPr lang="en-CA" dirty="0"/>
              <a:t>Absolute level of LDL-C (above/below 3.5 </a:t>
            </a:r>
            <a:r>
              <a:rPr lang="en-CA" dirty="0" err="1"/>
              <a:t>mmol</a:t>
            </a:r>
            <a:r>
              <a:rPr lang="en-CA" dirty="0"/>
              <a:t>/L)</a:t>
            </a:r>
          </a:p>
          <a:p>
            <a:pPr lvl="1"/>
            <a:r>
              <a:rPr lang="en-CA" dirty="0"/>
              <a:t>Lipoprotein (a) (new recommendation to measure once)</a:t>
            </a:r>
          </a:p>
          <a:p>
            <a:pPr lvl="1"/>
            <a:r>
              <a:rPr lang="en-CA" dirty="0"/>
              <a:t>Family History (x 2)</a:t>
            </a:r>
          </a:p>
          <a:p>
            <a:pPr lvl="1"/>
            <a:r>
              <a:rPr lang="en-CA" dirty="0"/>
              <a:t>Other risk enhancers (e.g. South Asians, Indigenous, Hypertensive Disorders of Pregnancy, Inflammatory Diseases </a:t>
            </a:r>
            <a:r>
              <a:rPr lang="en-CA" dirty="0" err="1"/>
              <a:t>etc</a:t>
            </a:r>
            <a:r>
              <a:rPr lang="en-CA" dirty="0"/>
              <a:t>), and one enhancer/de-enhancer (i.e. CACS); these modify risk but have not been subjected to RCT’s</a:t>
            </a:r>
          </a:p>
          <a:p>
            <a:r>
              <a:rPr lang="en-CA" dirty="0"/>
              <a:t>The FRS has itself not been used in RCT’s to identify patients who may/may not derive cardiovascular risk reduction from LLT so dogmatism is not warranted</a:t>
            </a:r>
          </a:p>
          <a:p>
            <a:endParaRPr lang="en-CA" dirty="0"/>
          </a:p>
        </p:txBody>
      </p:sp>
    </p:spTree>
    <p:extLst>
      <p:ext uri="{BB962C8B-B14F-4D97-AF65-F5344CB8AC3E}">
        <p14:creationId xmlns:p14="http://schemas.microsoft.com/office/powerpoint/2010/main" val="23195232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a:blip r:embed="rId2"/>
          <a:stretch>
            <a:fillRect/>
          </a:stretch>
        </p:blipFill>
        <p:spPr>
          <a:xfrm>
            <a:off x="1544995" y="54528"/>
            <a:ext cx="9248347" cy="6011426"/>
          </a:xfrm>
          <a:prstGeom prst="rect">
            <a:avLst/>
          </a:prstGeom>
        </p:spPr>
      </p:pic>
      <p:sp>
        <p:nvSpPr>
          <p:cNvPr id="5" name="TextBox 4"/>
          <p:cNvSpPr txBox="1"/>
          <p:nvPr/>
        </p:nvSpPr>
        <p:spPr>
          <a:xfrm>
            <a:off x="151002" y="6073629"/>
            <a:ext cx="3850547" cy="338554"/>
          </a:xfrm>
          <a:prstGeom prst="rect">
            <a:avLst/>
          </a:prstGeom>
          <a:noFill/>
        </p:spPr>
        <p:txBody>
          <a:bodyPr wrap="square" rtlCol="0">
            <a:spAutoFit/>
          </a:bodyPr>
          <a:lstStyle/>
          <a:p>
            <a:r>
              <a:rPr lang="en-CA" sz="1600" dirty="0">
                <a:solidFill>
                  <a:prstClr val="black"/>
                </a:solidFill>
                <a:latin typeface="Arial Nova Cond" panose="020B0506020202020204" pitchFamily="34" charset="0"/>
              </a:rPr>
              <a:t>Mancini &amp; Hegele CJC 2018; 34: 546</a:t>
            </a:r>
          </a:p>
        </p:txBody>
      </p:sp>
      <p:sp>
        <p:nvSpPr>
          <p:cNvPr id="6" name="TextBox 5"/>
          <p:cNvSpPr txBox="1"/>
          <p:nvPr/>
        </p:nvSpPr>
        <p:spPr>
          <a:xfrm>
            <a:off x="8805863" y="3781425"/>
            <a:ext cx="3024187" cy="1569660"/>
          </a:xfrm>
          <a:prstGeom prst="rect">
            <a:avLst/>
          </a:prstGeom>
          <a:noFill/>
        </p:spPr>
        <p:txBody>
          <a:bodyPr wrap="square" rtlCol="0">
            <a:spAutoFit/>
          </a:bodyPr>
          <a:lstStyle/>
          <a:p>
            <a:r>
              <a:rPr lang="en-CA" sz="2400" dirty="0">
                <a:solidFill>
                  <a:prstClr val="black"/>
                </a:solidFill>
                <a:latin typeface="Arial Nova Cond" panose="020B0506020202020204" pitchFamily="34" charset="0"/>
              </a:rPr>
              <a:t>NB: Risk calculators or CACS were not used to identify eligible patients in any trial</a:t>
            </a:r>
          </a:p>
        </p:txBody>
      </p:sp>
    </p:spTree>
    <p:extLst>
      <p:ext uri="{BB962C8B-B14F-4D97-AF65-F5344CB8AC3E}">
        <p14:creationId xmlns:p14="http://schemas.microsoft.com/office/powerpoint/2010/main" val="3371043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332252" y="0"/>
            <a:ext cx="8341631" cy="5973676"/>
          </a:xfrm>
          <a:prstGeom prst="rect">
            <a:avLst/>
          </a:prstGeom>
        </p:spPr>
      </p:pic>
      <p:sp>
        <p:nvSpPr>
          <p:cNvPr id="5" name="TextBox 4"/>
          <p:cNvSpPr txBox="1"/>
          <p:nvPr/>
        </p:nvSpPr>
        <p:spPr>
          <a:xfrm>
            <a:off x="50338" y="33556"/>
            <a:ext cx="4060268" cy="954107"/>
          </a:xfrm>
          <a:prstGeom prst="rect">
            <a:avLst/>
          </a:prstGeom>
          <a:noFill/>
        </p:spPr>
        <p:txBody>
          <a:bodyPr wrap="square" rtlCol="0">
            <a:spAutoFit/>
          </a:bodyPr>
          <a:lstStyle/>
          <a:p>
            <a:pPr algn="ctr"/>
            <a:r>
              <a:rPr lang="en-CA" sz="2800" b="1" dirty="0">
                <a:solidFill>
                  <a:prstClr val="black"/>
                </a:solidFill>
                <a:latin typeface="Arial Nova Cond" panose="020B0506020202020204" pitchFamily="34" charset="0"/>
              </a:rPr>
              <a:t>Outcomes that determine the % events/10 years</a:t>
            </a:r>
          </a:p>
        </p:txBody>
      </p:sp>
    </p:spTree>
    <p:extLst>
      <p:ext uri="{BB962C8B-B14F-4D97-AF65-F5344CB8AC3E}">
        <p14:creationId xmlns:p14="http://schemas.microsoft.com/office/powerpoint/2010/main" val="41493720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dirty="0"/>
          </a:p>
        </p:txBody>
      </p:sp>
      <p:graphicFrame>
        <p:nvGraphicFramePr>
          <p:cNvPr id="4" name="Content Placeholder 3"/>
          <p:cNvGraphicFramePr>
            <a:graphicFrameLocks noGrp="1"/>
          </p:cNvGraphicFramePr>
          <p:nvPr>
            <p:ph idx="1"/>
          </p:nvPr>
        </p:nvGraphicFramePr>
        <p:xfrm>
          <a:off x="683702" y="41957"/>
          <a:ext cx="10548459" cy="6021509"/>
        </p:xfrm>
        <a:graphic>
          <a:graphicData uri="http://schemas.openxmlformats.org/drawingml/2006/table">
            <a:tbl>
              <a:tblPr firstRow="1" firstCol="1" bandRow="1">
                <a:tableStyleId>{5C22544A-7EE6-4342-B048-85BDC9FD1C3A}</a:tableStyleId>
              </a:tblPr>
              <a:tblGrid>
                <a:gridCol w="2044807">
                  <a:extLst>
                    <a:ext uri="{9D8B030D-6E8A-4147-A177-3AD203B41FA5}">
                      <a16:colId xmlns:a16="http://schemas.microsoft.com/office/drawing/2014/main" val="20000"/>
                    </a:ext>
                  </a:extLst>
                </a:gridCol>
                <a:gridCol w="1001775">
                  <a:extLst>
                    <a:ext uri="{9D8B030D-6E8A-4147-A177-3AD203B41FA5}">
                      <a16:colId xmlns:a16="http://schemas.microsoft.com/office/drawing/2014/main" val="20001"/>
                    </a:ext>
                  </a:extLst>
                </a:gridCol>
                <a:gridCol w="1001775">
                  <a:extLst>
                    <a:ext uri="{9D8B030D-6E8A-4147-A177-3AD203B41FA5}">
                      <a16:colId xmlns:a16="http://schemas.microsoft.com/office/drawing/2014/main" val="20002"/>
                    </a:ext>
                  </a:extLst>
                </a:gridCol>
                <a:gridCol w="1000879">
                  <a:extLst>
                    <a:ext uri="{9D8B030D-6E8A-4147-A177-3AD203B41FA5}">
                      <a16:colId xmlns:a16="http://schemas.microsoft.com/office/drawing/2014/main" val="20003"/>
                    </a:ext>
                  </a:extLst>
                </a:gridCol>
                <a:gridCol w="1265448">
                  <a:extLst>
                    <a:ext uri="{9D8B030D-6E8A-4147-A177-3AD203B41FA5}">
                      <a16:colId xmlns:a16="http://schemas.microsoft.com/office/drawing/2014/main" val="20004"/>
                    </a:ext>
                  </a:extLst>
                </a:gridCol>
                <a:gridCol w="230259">
                  <a:extLst>
                    <a:ext uri="{9D8B030D-6E8A-4147-A177-3AD203B41FA5}">
                      <a16:colId xmlns:a16="http://schemas.microsoft.com/office/drawing/2014/main" val="20005"/>
                    </a:ext>
                  </a:extLst>
                </a:gridCol>
                <a:gridCol w="1000879">
                  <a:extLst>
                    <a:ext uri="{9D8B030D-6E8A-4147-A177-3AD203B41FA5}">
                      <a16:colId xmlns:a16="http://schemas.microsoft.com/office/drawing/2014/main" val="20006"/>
                    </a:ext>
                  </a:extLst>
                </a:gridCol>
                <a:gridCol w="1000879">
                  <a:extLst>
                    <a:ext uri="{9D8B030D-6E8A-4147-A177-3AD203B41FA5}">
                      <a16:colId xmlns:a16="http://schemas.microsoft.com/office/drawing/2014/main" val="20007"/>
                    </a:ext>
                  </a:extLst>
                </a:gridCol>
                <a:gridCol w="1000879">
                  <a:extLst>
                    <a:ext uri="{9D8B030D-6E8A-4147-A177-3AD203B41FA5}">
                      <a16:colId xmlns:a16="http://schemas.microsoft.com/office/drawing/2014/main" val="20008"/>
                    </a:ext>
                  </a:extLst>
                </a:gridCol>
                <a:gridCol w="1000879">
                  <a:extLst>
                    <a:ext uri="{9D8B030D-6E8A-4147-A177-3AD203B41FA5}">
                      <a16:colId xmlns:a16="http://schemas.microsoft.com/office/drawing/2014/main" val="20009"/>
                    </a:ext>
                  </a:extLst>
                </a:gridCol>
              </a:tblGrid>
              <a:tr h="332166">
                <a:tc>
                  <a:txBody>
                    <a:bodyPr/>
                    <a:lstStyle/>
                    <a:p>
                      <a:pPr>
                        <a:lnSpc>
                          <a:spcPct val="107000"/>
                        </a:lnSpc>
                      </a:pPr>
                      <a:endParaRPr lang="en-CA" sz="1800" b="1" dirty="0">
                        <a:effectLst/>
                        <a:latin typeface="Calibri" panose="020F0502020204030204" pitchFamily="34" charset="0"/>
                        <a:cs typeface="Times New Roman" panose="02020603050405020304" pitchFamily="18" charset="0"/>
                      </a:endParaRPr>
                    </a:p>
                  </a:txBody>
                  <a:tcPr marL="68580" marR="68580" marT="0" marB="0" anchor="b"/>
                </a:tc>
                <a:tc gridSpan="9">
                  <a:txBody>
                    <a:bodyPr/>
                    <a:lstStyle/>
                    <a:p>
                      <a:pPr algn="ctr">
                        <a:lnSpc>
                          <a:spcPct val="107000"/>
                        </a:lnSpc>
                        <a:spcAft>
                          <a:spcPts val="0"/>
                        </a:spcAft>
                      </a:pPr>
                      <a:r>
                        <a:rPr lang="en-US" sz="1800" b="1">
                          <a:effectLst/>
                        </a:rPr>
                        <a:t>PERCENT 10 YEAR RISK</a:t>
                      </a:r>
                      <a:endParaRPr lang="en-CA"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b"/>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0000"/>
                  </a:ext>
                </a:extLst>
              </a:tr>
              <a:tr h="332166">
                <a:tc>
                  <a:txBody>
                    <a:bodyPr/>
                    <a:lstStyle/>
                    <a:p>
                      <a:pPr>
                        <a:lnSpc>
                          <a:spcPct val="107000"/>
                        </a:lnSpc>
                      </a:pPr>
                      <a:endParaRPr lang="en-CA" sz="1800" b="1" dirty="0">
                        <a:effectLst/>
                        <a:latin typeface="Calibri" panose="020F0502020204030204" pitchFamily="34" charset="0"/>
                        <a:cs typeface="Times New Roman" panose="02020603050405020304" pitchFamily="18" charset="0"/>
                      </a:endParaRPr>
                    </a:p>
                  </a:txBody>
                  <a:tcPr marL="68580" marR="68580" marT="0" marB="0" anchor="b"/>
                </a:tc>
                <a:tc gridSpan="4">
                  <a:txBody>
                    <a:bodyPr/>
                    <a:lstStyle/>
                    <a:p>
                      <a:pPr algn="ctr">
                        <a:lnSpc>
                          <a:spcPct val="107000"/>
                        </a:lnSpc>
                        <a:spcAft>
                          <a:spcPts val="0"/>
                        </a:spcAft>
                      </a:pPr>
                      <a:r>
                        <a:rPr lang="en-US" sz="1800" b="1" dirty="0">
                          <a:effectLst/>
                        </a:rPr>
                        <a:t>50 </a:t>
                      </a:r>
                      <a:r>
                        <a:rPr lang="en-US" sz="1800" b="1" dirty="0" err="1">
                          <a:effectLst/>
                        </a:rPr>
                        <a:t>yo</a:t>
                      </a:r>
                      <a:r>
                        <a:rPr lang="en-US" sz="1800" b="1" dirty="0">
                          <a:effectLst/>
                        </a:rPr>
                        <a:t> MALE</a:t>
                      </a: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CA"/>
                    </a:p>
                  </a:txBody>
                  <a:tcPr/>
                </a:tc>
                <a:tc hMerge="1">
                  <a:txBody>
                    <a:bodyPr/>
                    <a:lstStyle/>
                    <a:p>
                      <a:endParaRPr lang="en-CA"/>
                    </a:p>
                  </a:txBody>
                  <a:tcPr/>
                </a:tc>
                <a:tc hMerge="1">
                  <a:txBody>
                    <a:bodyPr/>
                    <a:lstStyle/>
                    <a:p>
                      <a:endParaRPr lang="en-CA"/>
                    </a:p>
                  </a:txBody>
                  <a:tcPr/>
                </a:tc>
                <a:tc>
                  <a:txBody>
                    <a:bodyPr/>
                    <a:lstStyle/>
                    <a:p>
                      <a:pPr>
                        <a:lnSpc>
                          <a:spcPct val="107000"/>
                        </a:lnSpc>
                      </a:pPr>
                      <a:endParaRPr lang="en-CA" sz="1800" b="1" dirty="0">
                        <a:effectLst/>
                        <a:latin typeface="Calibri" panose="020F0502020204030204" pitchFamily="34" charset="0"/>
                        <a:cs typeface="Times New Roman" panose="02020603050405020304" pitchFamily="18" charset="0"/>
                      </a:endParaRPr>
                    </a:p>
                  </a:txBody>
                  <a:tcPr marL="68580" marR="68580" marT="0" marB="0" anchor="ctr">
                    <a:solidFill>
                      <a:schemeClr val="bg2">
                        <a:lumMod val="50000"/>
                      </a:schemeClr>
                    </a:solidFill>
                  </a:tcPr>
                </a:tc>
                <a:tc gridSpan="4">
                  <a:txBody>
                    <a:bodyPr/>
                    <a:lstStyle/>
                    <a:p>
                      <a:pPr algn="ctr">
                        <a:lnSpc>
                          <a:spcPct val="107000"/>
                        </a:lnSpc>
                        <a:spcAft>
                          <a:spcPts val="0"/>
                        </a:spcAft>
                      </a:pPr>
                      <a:r>
                        <a:rPr lang="en-US" sz="1800" b="1" dirty="0">
                          <a:effectLst/>
                        </a:rPr>
                        <a:t>55 </a:t>
                      </a:r>
                      <a:r>
                        <a:rPr lang="en-US" sz="1800" b="1" dirty="0" err="1">
                          <a:effectLst/>
                        </a:rPr>
                        <a:t>yo</a:t>
                      </a:r>
                      <a:r>
                        <a:rPr lang="en-US" sz="1800" b="1" dirty="0">
                          <a:effectLst/>
                        </a:rPr>
                        <a:t> FEMALE</a:t>
                      </a: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0001"/>
                  </a:ext>
                </a:extLst>
              </a:tr>
              <a:tr h="398600">
                <a:tc>
                  <a:txBody>
                    <a:bodyPr/>
                    <a:lstStyle/>
                    <a:p>
                      <a:pPr>
                        <a:lnSpc>
                          <a:spcPct val="107000"/>
                        </a:lnSpc>
                        <a:spcAft>
                          <a:spcPts val="0"/>
                        </a:spcAft>
                      </a:pP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9">
                  <a:txBody>
                    <a:bodyPr/>
                    <a:lstStyle/>
                    <a:p>
                      <a:pPr algn="ctr">
                        <a:lnSpc>
                          <a:spcPct val="107000"/>
                        </a:lnSpc>
                        <a:spcAft>
                          <a:spcPts val="0"/>
                        </a:spcAft>
                      </a:pPr>
                      <a:r>
                        <a:rPr lang="en-CA" sz="1800" b="1" dirty="0">
                          <a:effectLst/>
                          <a:latin typeface="Calibri" panose="020F0502020204030204" pitchFamily="34" charset="0"/>
                          <a:ea typeface="Calibri" panose="020F0502020204030204" pitchFamily="34" charset="0"/>
                          <a:cs typeface="Times New Roman" panose="02020603050405020304" pitchFamily="18" charset="0"/>
                        </a:rPr>
                        <a:t>SBP 135, TC 6, HDL-C 1, TG 2, LDL-C 4.09, Non smoker, No ASCVD, T2D or CKD</a:t>
                      </a:r>
                    </a:p>
                  </a:txBody>
                  <a:tcPr marL="68580" marR="68580" marT="0" marB="0" anchor="ctr"/>
                </a:tc>
                <a:tc hMerge="1">
                  <a:txBody>
                    <a:bodyPr/>
                    <a:lstStyle/>
                    <a:p>
                      <a:endParaRPr lang="en-CA"/>
                    </a:p>
                  </a:txBody>
                  <a:tcPr/>
                </a:tc>
                <a:tc hMerge="1">
                  <a:txBody>
                    <a:bodyPr/>
                    <a:lstStyle/>
                    <a:p>
                      <a:endParaRPr lang="en-CA"/>
                    </a:p>
                  </a:txBody>
                  <a:tcPr/>
                </a:tc>
                <a:tc hMerge="1">
                  <a:txBody>
                    <a:bodyPr/>
                    <a:lstStyle/>
                    <a:p>
                      <a:endParaRPr lang="en-CA"/>
                    </a:p>
                  </a:txBody>
                  <a:tcPr/>
                </a:tc>
                <a:tc hMerge="1">
                  <a:txBody>
                    <a:bodyPr/>
                    <a:lstStyle/>
                    <a:p>
                      <a:pPr>
                        <a:lnSpc>
                          <a:spcPct val="107000"/>
                        </a:lnSpc>
                      </a:pPr>
                      <a:endParaRPr lang="en-CA" sz="1100" dirty="0">
                        <a:effectLst/>
                        <a:latin typeface="Calibri" panose="020F0502020204030204" pitchFamily="34" charset="0"/>
                        <a:cs typeface="Times New Roman" panose="02020603050405020304" pitchFamily="18" charset="0"/>
                      </a:endParaRPr>
                    </a:p>
                  </a:txBody>
                  <a:tcPr marL="68580" marR="68580" marT="0" marB="0" anchor="ctr"/>
                </a:tc>
                <a:tc hMerge="1">
                  <a:txBody>
                    <a:bodyPr/>
                    <a:lstStyle/>
                    <a:p>
                      <a:pPr algn="ctr">
                        <a:lnSpc>
                          <a:spcPct val="107000"/>
                        </a:lnSpc>
                        <a:spcAft>
                          <a:spcPts val="0"/>
                        </a:spcAft>
                      </a:pPr>
                      <a:endParaRPr lang="en-CA"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0002"/>
                  </a:ext>
                </a:extLst>
              </a:tr>
              <a:tr h="398600">
                <a:tc>
                  <a:txBody>
                    <a:bodyPr/>
                    <a:lstStyle/>
                    <a:p>
                      <a:pPr>
                        <a:lnSpc>
                          <a:spcPct val="107000"/>
                        </a:lnSpc>
                        <a:spcAft>
                          <a:spcPts val="0"/>
                        </a:spcAft>
                      </a:pPr>
                      <a:r>
                        <a:rPr lang="en-US" sz="1800" b="1" dirty="0">
                          <a:effectLst/>
                        </a:rPr>
                        <a:t>Framingham</a:t>
                      </a: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4">
                  <a:txBody>
                    <a:bodyPr/>
                    <a:lstStyle/>
                    <a:p>
                      <a:pPr algn="ctr">
                        <a:lnSpc>
                          <a:spcPct val="107000"/>
                        </a:lnSpc>
                        <a:spcAft>
                          <a:spcPts val="0"/>
                        </a:spcAft>
                      </a:pPr>
                      <a:r>
                        <a:rPr lang="en-US" sz="1800" b="1" dirty="0">
                          <a:effectLst/>
                        </a:rPr>
                        <a:t>13</a:t>
                      </a: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FF00"/>
                    </a:solidFill>
                  </a:tcPr>
                </a:tc>
                <a:tc hMerge="1">
                  <a:txBody>
                    <a:bodyPr/>
                    <a:lstStyle/>
                    <a:p>
                      <a:endParaRPr lang="en-CA"/>
                    </a:p>
                  </a:txBody>
                  <a:tcPr/>
                </a:tc>
                <a:tc hMerge="1">
                  <a:txBody>
                    <a:bodyPr/>
                    <a:lstStyle/>
                    <a:p>
                      <a:endParaRPr lang="en-CA"/>
                    </a:p>
                  </a:txBody>
                  <a:tcPr/>
                </a:tc>
                <a:tc hMerge="1">
                  <a:txBody>
                    <a:bodyPr/>
                    <a:lstStyle/>
                    <a:p>
                      <a:endParaRPr lang="en-CA"/>
                    </a:p>
                  </a:txBody>
                  <a:tcPr/>
                </a:tc>
                <a:tc rowSpan="12">
                  <a:txBody>
                    <a:bodyPr/>
                    <a:lstStyle/>
                    <a:p>
                      <a:pPr>
                        <a:lnSpc>
                          <a:spcPct val="107000"/>
                        </a:lnSpc>
                      </a:pPr>
                      <a:endParaRPr lang="en-CA" sz="1800" b="1" dirty="0">
                        <a:effectLst/>
                        <a:latin typeface="Calibri" panose="020F0502020204030204" pitchFamily="34" charset="0"/>
                        <a:cs typeface="Times New Roman" panose="02020603050405020304" pitchFamily="18" charset="0"/>
                      </a:endParaRPr>
                    </a:p>
                  </a:txBody>
                  <a:tcPr marL="68580" marR="68580" marT="0" marB="0" anchor="ctr">
                    <a:solidFill>
                      <a:schemeClr val="bg2">
                        <a:lumMod val="50000"/>
                      </a:schemeClr>
                    </a:solidFill>
                  </a:tcPr>
                </a:tc>
                <a:tc gridSpan="4">
                  <a:txBody>
                    <a:bodyPr/>
                    <a:lstStyle/>
                    <a:p>
                      <a:pPr algn="ctr">
                        <a:lnSpc>
                          <a:spcPct val="107000"/>
                        </a:lnSpc>
                        <a:spcAft>
                          <a:spcPts val="0"/>
                        </a:spcAft>
                      </a:pPr>
                      <a:r>
                        <a:rPr lang="en-US" sz="1800" b="1" dirty="0">
                          <a:effectLst/>
                          <a:latin typeface="+mn-lt"/>
                          <a:ea typeface="+mn-ea"/>
                          <a:cs typeface="+mn-cs"/>
                        </a:rPr>
                        <a:t>10</a:t>
                      </a: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FF00"/>
                    </a:solidFill>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0003"/>
                  </a:ext>
                </a:extLst>
              </a:tr>
              <a:tr h="398600">
                <a:tc rowSpan="3">
                  <a:txBody>
                    <a:bodyPr/>
                    <a:lstStyle/>
                    <a:p>
                      <a:pPr>
                        <a:lnSpc>
                          <a:spcPct val="107000"/>
                        </a:lnSpc>
                        <a:spcAft>
                          <a:spcPts val="0"/>
                        </a:spcAft>
                      </a:pPr>
                      <a:r>
                        <a:rPr lang="en-US" sz="1800" b="1" dirty="0">
                          <a:effectLst/>
                        </a:rPr>
                        <a:t>Reynolds</a:t>
                      </a: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4">
                  <a:txBody>
                    <a:bodyPr/>
                    <a:lstStyle/>
                    <a:p>
                      <a:pPr algn="ctr">
                        <a:lnSpc>
                          <a:spcPct val="107000"/>
                        </a:lnSpc>
                        <a:spcAft>
                          <a:spcPts val="0"/>
                        </a:spcAft>
                      </a:pPr>
                      <a:r>
                        <a:rPr lang="en-US" sz="1800" b="1" dirty="0" err="1">
                          <a:effectLst/>
                        </a:rPr>
                        <a:t>hsCRP</a:t>
                      </a:r>
                      <a:r>
                        <a:rPr lang="en-US" sz="1800" b="1" dirty="0">
                          <a:effectLst/>
                        </a:rPr>
                        <a:t> (mg/L)</a:t>
                      </a: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CA"/>
                    </a:p>
                  </a:txBody>
                  <a:tcPr/>
                </a:tc>
                <a:tc hMerge="1">
                  <a:txBody>
                    <a:bodyPr/>
                    <a:lstStyle/>
                    <a:p>
                      <a:endParaRPr lang="en-CA"/>
                    </a:p>
                  </a:txBody>
                  <a:tcPr/>
                </a:tc>
                <a:tc hMerge="1">
                  <a:txBody>
                    <a:bodyPr/>
                    <a:lstStyle/>
                    <a:p>
                      <a:endParaRPr lang="en-CA"/>
                    </a:p>
                  </a:txBody>
                  <a:tcPr/>
                </a:tc>
                <a:tc vMerge="1">
                  <a:txBody>
                    <a:bodyPr/>
                    <a:lstStyle/>
                    <a:p>
                      <a:pPr>
                        <a:lnSpc>
                          <a:spcPct val="107000"/>
                        </a:lnSpc>
                      </a:pPr>
                      <a:endParaRPr lang="en-CA" sz="1800" b="1" dirty="0">
                        <a:effectLst/>
                        <a:latin typeface="Calibri" panose="020F0502020204030204" pitchFamily="34" charset="0"/>
                        <a:cs typeface="Times New Roman" panose="02020603050405020304" pitchFamily="18" charset="0"/>
                      </a:endParaRPr>
                    </a:p>
                  </a:txBody>
                  <a:tcPr marL="68580" marR="68580" marT="0" marB="0" anchor="ctr">
                    <a:solidFill>
                      <a:schemeClr val="bg2">
                        <a:lumMod val="50000"/>
                      </a:schemeClr>
                    </a:solidFill>
                  </a:tcPr>
                </a:tc>
                <a:tc gridSpan="4">
                  <a:txBody>
                    <a:bodyPr/>
                    <a:lstStyle/>
                    <a:p>
                      <a:pPr algn="ctr">
                        <a:lnSpc>
                          <a:spcPct val="107000"/>
                        </a:lnSpc>
                        <a:spcAft>
                          <a:spcPts val="0"/>
                        </a:spcAft>
                      </a:pPr>
                      <a:r>
                        <a:rPr lang="en-US" sz="1800" b="1" dirty="0" err="1">
                          <a:effectLst/>
                        </a:rPr>
                        <a:t>hsCRP</a:t>
                      </a:r>
                      <a:r>
                        <a:rPr lang="en-US" sz="1800" b="1" dirty="0">
                          <a:effectLst/>
                        </a:rPr>
                        <a:t> (mg/L)</a:t>
                      </a: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0004"/>
                  </a:ext>
                </a:extLst>
              </a:tr>
              <a:tr h="398600">
                <a:tc vMerge="1">
                  <a:txBody>
                    <a:bodyPr/>
                    <a:lstStyle/>
                    <a:p>
                      <a:pPr>
                        <a:lnSpc>
                          <a:spcPct val="107000"/>
                        </a:lnSpc>
                        <a:spcAft>
                          <a:spcPts val="0"/>
                        </a:spcAft>
                      </a:pP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800" b="1">
                          <a:effectLst/>
                        </a:rPr>
                        <a:t>1</a:t>
                      </a:r>
                      <a:endParaRPr lang="en-CA"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800" b="1">
                          <a:effectLst/>
                        </a:rPr>
                        <a:t>2</a:t>
                      </a:r>
                      <a:endParaRPr lang="en-CA"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800" b="1">
                          <a:effectLst/>
                        </a:rPr>
                        <a:t>3</a:t>
                      </a:r>
                      <a:endParaRPr lang="en-CA"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800" b="1">
                          <a:effectLst/>
                        </a:rPr>
                        <a:t>10</a:t>
                      </a:r>
                      <a:endParaRPr lang="en-CA"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pPr>
                        <a:lnSpc>
                          <a:spcPct val="107000"/>
                        </a:lnSpc>
                      </a:pPr>
                      <a:endParaRPr lang="en-CA" sz="1800" b="1" dirty="0">
                        <a:effectLst/>
                        <a:latin typeface="Calibri" panose="020F0502020204030204" pitchFamily="34" charset="0"/>
                        <a:cs typeface="Times New Roman" panose="02020603050405020304" pitchFamily="18" charset="0"/>
                      </a:endParaRPr>
                    </a:p>
                  </a:txBody>
                  <a:tcPr marL="68580" marR="68580" marT="0" marB="0" anchor="ctr">
                    <a:solidFill>
                      <a:schemeClr val="bg2">
                        <a:lumMod val="50000"/>
                      </a:schemeClr>
                    </a:solidFill>
                  </a:tcPr>
                </a:tc>
                <a:tc>
                  <a:txBody>
                    <a:bodyPr/>
                    <a:lstStyle/>
                    <a:p>
                      <a:pPr algn="ctr">
                        <a:lnSpc>
                          <a:spcPct val="107000"/>
                        </a:lnSpc>
                        <a:spcAft>
                          <a:spcPts val="0"/>
                        </a:spcAft>
                      </a:pPr>
                      <a:r>
                        <a:rPr lang="en-US" sz="1800" b="1" dirty="0">
                          <a:effectLst/>
                        </a:rPr>
                        <a:t>1</a:t>
                      </a: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800" b="1">
                          <a:effectLst/>
                        </a:rPr>
                        <a:t>2</a:t>
                      </a:r>
                      <a:endParaRPr lang="en-CA"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800" b="1">
                          <a:effectLst/>
                        </a:rPr>
                        <a:t>3</a:t>
                      </a:r>
                      <a:endParaRPr lang="en-CA"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800" b="1">
                          <a:effectLst/>
                        </a:rPr>
                        <a:t>10</a:t>
                      </a:r>
                      <a:endParaRPr lang="en-CA"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05"/>
                  </a:ext>
                </a:extLst>
              </a:tr>
              <a:tr h="398600">
                <a:tc vMerge="1">
                  <a:txBody>
                    <a:bodyPr/>
                    <a:lstStyle/>
                    <a:p>
                      <a:pPr>
                        <a:lnSpc>
                          <a:spcPct val="107000"/>
                        </a:lnSpc>
                        <a:spcAft>
                          <a:spcPts val="0"/>
                        </a:spcAft>
                      </a:pP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800" b="1">
                          <a:effectLst/>
                        </a:rPr>
                        <a:t>4.99</a:t>
                      </a:r>
                      <a:endParaRPr lang="en-CA"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0"/>
                        </a:spcAft>
                      </a:pPr>
                      <a:r>
                        <a:rPr lang="en-US" sz="1800" b="1">
                          <a:effectLst/>
                        </a:rPr>
                        <a:t>5.35</a:t>
                      </a:r>
                      <a:endParaRPr lang="en-CA"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0"/>
                        </a:spcAft>
                      </a:pPr>
                      <a:r>
                        <a:rPr lang="en-US" sz="1800" b="1">
                          <a:effectLst/>
                        </a:rPr>
                        <a:t>5.57</a:t>
                      </a:r>
                      <a:endParaRPr lang="en-CA"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0"/>
                        </a:spcAft>
                      </a:pPr>
                      <a:r>
                        <a:rPr lang="en-US" sz="1800" b="1" dirty="0">
                          <a:effectLst/>
                        </a:rPr>
                        <a:t>6.27</a:t>
                      </a: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92D050"/>
                    </a:solidFill>
                  </a:tcPr>
                </a:tc>
                <a:tc vMerge="1">
                  <a:txBody>
                    <a:bodyPr/>
                    <a:lstStyle/>
                    <a:p>
                      <a:pPr>
                        <a:lnSpc>
                          <a:spcPct val="107000"/>
                        </a:lnSpc>
                      </a:pPr>
                      <a:endParaRPr lang="en-CA" sz="1800" b="1" dirty="0">
                        <a:effectLst/>
                        <a:latin typeface="Calibri" panose="020F0502020204030204" pitchFamily="34" charset="0"/>
                        <a:cs typeface="Times New Roman" panose="02020603050405020304" pitchFamily="18" charset="0"/>
                      </a:endParaRPr>
                    </a:p>
                  </a:txBody>
                  <a:tcPr marL="68580" marR="68580" marT="0" marB="0" anchor="ctr">
                    <a:solidFill>
                      <a:schemeClr val="bg2">
                        <a:lumMod val="50000"/>
                      </a:schemeClr>
                    </a:solidFill>
                  </a:tcPr>
                </a:tc>
                <a:tc>
                  <a:txBody>
                    <a:bodyPr/>
                    <a:lstStyle/>
                    <a:p>
                      <a:pPr algn="ctr">
                        <a:lnSpc>
                          <a:spcPct val="107000"/>
                        </a:lnSpc>
                        <a:spcAft>
                          <a:spcPts val="0"/>
                        </a:spcAft>
                      </a:pPr>
                      <a:r>
                        <a:rPr lang="en-US" sz="1800" b="1" dirty="0">
                          <a:effectLst/>
                        </a:rPr>
                        <a:t>2.73</a:t>
                      </a: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0"/>
                        </a:spcAft>
                      </a:pPr>
                      <a:r>
                        <a:rPr lang="en-US" sz="1800" b="1" dirty="0">
                          <a:effectLst/>
                        </a:rPr>
                        <a:t>3.09</a:t>
                      </a: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0"/>
                        </a:spcAft>
                      </a:pPr>
                      <a:r>
                        <a:rPr lang="en-US" sz="1800" b="1" dirty="0">
                          <a:effectLst/>
                        </a:rPr>
                        <a:t>3.32</a:t>
                      </a: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0"/>
                        </a:spcAft>
                      </a:pPr>
                      <a:r>
                        <a:rPr lang="en-US" sz="1800" b="1" dirty="0">
                          <a:effectLst/>
                        </a:rPr>
                        <a:t>4.11</a:t>
                      </a: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92D050"/>
                    </a:solidFill>
                  </a:tcPr>
                </a:tc>
                <a:extLst>
                  <a:ext uri="{0D108BD9-81ED-4DB2-BD59-A6C34878D82A}">
                    <a16:rowId xmlns:a16="http://schemas.microsoft.com/office/drawing/2014/main" val="10006"/>
                  </a:ext>
                </a:extLst>
              </a:tr>
              <a:tr h="398600">
                <a:tc>
                  <a:txBody>
                    <a:bodyPr/>
                    <a:lstStyle/>
                    <a:p>
                      <a:pPr>
                        <a:lnSpc>
                          <a:spcPct val="107000"/>
                        </a:lnSpc>
                        <a:spcAft>
                          <a:spcPts val="0"/>
                        </a:spcAft>
                      </a:pPr>
                      <a:r>
                        <a:rPr lang="en-US" sz="1800" b="1">
                          <a:effectLst/>
                        </a:rPr>
                        <a:t>SCORE (High Risk)</a:t>
                      </a:r>
                      <a:endParaRPr lang="en-CA"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4">
                  <a:txBody>
                    <a:bodyPr/>
                    <a:lstStyle/>
                    <a:p>
                      <a:pPr algn="ctr">
                        <a:lnSpc>
                          <a:spcPct val="107000"/>
                        </a:lnSpc>
                        <a:spcAft>
                          <a:spcPts val="0"/>
                        </a:spcAft>
                      </a:pPr>
                      <a:r>
                        <a:rPr lang="en-US" sz="1800" b="1" dirty="0">
                          <a:effectLst/>
                        </a:rPr>
                        <a:t>2.26</a:t>
                      </a: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92D050"/>
                    </a:solidFill>
                  </a:tcPr>
                </a:tc>
                <a:tc hMerge="1">
                  <a:txBody>
                    <a:bodyPr/>
                    <a:lstStyle/>
                    <a:p>
                      <a:endParaRPr lang="en-CA"/>
                    </a:p>
                  </a:txBody>
                  <a:tcPr/>
                </a:tc>
                <a:tc hMerge="1">
                  <a:txBody>
                    <a:bodyPr/>
                    <a:lstStyle/>
                    <a:p>
                      <a:endParaRPr lang="en-CA"/>
                    </a:p>
                  </a:txBody>
                  <a:tcPr/>
                </a:tc>
                <a:tc hMerge="1">
                  <a:txBody>
                    <a:bodyPr/>
                    <a:lstStyle/>
                    <a:p>
                      <a:endParaRPr lang="en-CA"/>
                    </a:p>
                  </a:txBody>
                  <a:tcPr/>
                </a:tc>
                <a:tc vMerge="1">
                  <a:txBody>
                    <a:bodyPr/>
                    <a:lstStyle/>
                    <a:p>
                      <a:pPr>
                        <a:lnSpc>
                          <a:spcPct val="107000"/>
                        </a:lnSpc>
                      </a:pPr>
                      <a:endParaRPr lang="en-CA" sz="1800" b="1" dirty="0">
                        <a:effectLst/>
                        <a:latin typeface="Calibri" panose="020F0502020204030204" pitchFamily="34" charset="0"/>
                        <a:cs typeface="Times New Roman" panose="02020603050405020304" pitchFamily="18" charset="0"/>
                      </a:endParaRPr>
                    </a:p>
                  </a:txBody>
                  <a:tcPr marL="68580" marR="68580" marT="0" marB="0" anchor="ctr">
                    <a:solidFill>
                      <a:schemeClr val="bg2">
                        <a:lumMod val="50000"/>
                      </a:schemeClr>
                    </a:solidFill>
                  </a:tcPr>
                </a:tc>
                <a:tc gridSpan="4">
                  <a:txBody>
                    <a:bodyPr/>
                    <a:lstStyle/>
                    <a:p>
                      <a:pPr algn="ctr">
                        <a:lnSpc>
                          <a:spcPct val="107000"/>
                        </a:lnSpc>
                        <a:spcAft>
                          <a:spcPts val="0"/>
                        </a:spcAft>
                      </a:pPr>
                      <a:r>
                        <a:rPr lang="en-US" sz="1800" b="1" dirty="0">
                          <a:effectLst/>
                        </a:rPr>
                        <a:t>1.13</a:t>
                      </a: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92D050"/>
                    </a:solidFill>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0007"/>
                  </a:ext>
                </a:extLst>
              </a:tr>
              <a:tr h="398600">
                <a:tc>
                  <a:txBody>
                    <a:bodyPr/>
                    <a:lstStyle/>
                    <a:p>
                      <a:pPr>
                        <a:lnSpc>
                          <a:spcPct val="107000"/>
                        </a:lnSpc>
                        <a:spcAft>
                          <a:spcPts val="0"/>
                        </a:spcAft>
                      </a:pPr>
                      <a:r>
                        <a:rPr lang="en-US" sz="1800" b="1">
                          <a:effectLst/>
                        </a:rPr>
                        <a:t>SCORE (Low Risk)</a:t>
                      </a:r>
                      <a:endParaRPr lang="en-CA"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4">
                  <a:txBody>
                    <a:bodyPr/>
                    <a:lstStyle/>
                    <a:p>
                      <a:pPr algn="ctr">
                        <a:lnSpc>
                          <a:spcPct val="107000"/>
                        </a:lnSpc>
                        <a:spcAft>
                          <a:spcPts val="0"/>
                        </a:spcAft>
                      </a:pPr>
                      <a:r>
                        <a:rPr lang="en-US" sz="1800" b="1" dirty="0">
                          <a:effectLst/>
                        </a:rPr>
                        <a:t>1.17</a:t>
                      </a: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92D050"/>
                    </a:solidFill>
                  </a:tcPr>
                </a:tc>
                <a:tc hMerge="1">
                  <a:txBody>
                    <a:bodyPr/>
                    <a:lstStyle/>
                    <a:p>
                      <a:endParaRPr lang="en-CA"/>
                    </a:p>
                  </a:txBody>
                  <a:tcPr/>
                </a:tc>
                <a:tc hMerge="1">
                  <a:txBody>
                    <a:bodyPr/>
                    <a:lstStyle/>
                    <a:p>
                      <a:endParaRPr lang="en-CA"/>
                    </a:p>
                  </a:txBody>
                  <a:tcPr/>
                </a:tc>
                <a:tc hMerge="1">
                  <a:txBody>
                    <a:bodyPr/>
                    <a:lstStyle/>
                    <a:p>
                      <a:endParaRPr lang="en-CA"/>
                    </a:p>
                  </a:txBody>
                  <a:tcPr/>
                </a:tc>
                <a:tc vMerge="1">
                  <a:txBody>
                    <a:bodyPr/>
                    <a:lstStyle/>
                    <a:p>
                      <a:pPr>
                        <a:lnSpc>
                          <a:spcPct val="107000"/>
                        </a:lnSpc>
                      </a:pPr>
                      <a:endParaRPr lang="en-CA" sz="1800" b="1" dirty="0">
                        <a:effectLst/>
                        <a:latin typeface="Calibri" panose="020F0502020204030204" pitchFamily="34" charset="0"/>
                        <a:cs typeface="Times New Roman" panose="02020603050405020304" pitchFamily="18" charset="0"/>
                      </a:endParaRPr>
                    </a:p>
                  </a:txBody>
                  <a:tcPr marL="68580" marR="68580" marT="0" marB="0" anchor="ctr">
                    <a:solidFill>
                      <a:schemeClr val="bg2">
                        <a:lumMod val="50000"/>
                      </a:schemeClr>
                    </a:solidFill>
                  </a:tcPr>
                </a:tc>
                <a:tc gridSpan="4">
                  <a:txBody>
                    <a:bodyPr/>
                    <a:lstStyle/>
                    <a:p>
                      <a:pPr algn="ctr">
                        <a:lnSpc>
                          <a:spcPct val="107000"/>
                        </a:lnSpc>
                        <a:spcAft>
                          <a:spcPts val="0"/>
                        </a:spcAft>
                      </a:pPr>
                      <a:r>
                        <a:rPr lang="en-US" sz="1800" b="1" dirty="0">
                          <a:effectLst/>
                        </a:rPr>
                        <a:t>0.73</a:t>
                      </a: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92D050"/>
                    </a:solidFill>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0008"/>
                  </a:ext>
                </a:extLst>
              </a:tr>
              <a:tr h="398600">
                <a:tc>
                  <a:txBody>
                    <a:bodyPr/>
                    <a:lstStyle/>
                    <a:p>
                      <a:pPr>
                        <a:lnSpc>
                          <a:spcPct val="107000"/>
                        </a:lnSpc>
                        <a:spcAft>
                          <a:spcPts val="0"/>
                        </a:spcAft>
                      </a:pPr>
                      <a:r>
                        <a:rPr lang="en-CA" sz="1800" b="1" dirty="0">
                          <a:effectLst/>
                          <a:latin typeface="Calibri" panose="020F0502020204030204" pitchFamily="34" charset="0"/>
                          <a:ea typeface="Calibri" panose="020F0502020204030204" pitchFamily="34" charset="0"/>
                          <a:cs typeface="Times New Roman" panose="02020603050405020304" pitchFamily="18" charset="0"/>
                        </a:rPr>
                        <a:t>SCORE2</a:t>
                      </a:r>
                    </a:p>
                  </a:txBody>
                  <a:tcPr marL="68580" marR="68580" marT="0" marB="0" anchor="ctr"/>
                </a:tc>
                <a:tc gridSpan="4">
                  <a:txBody>
                    <a:bodyPr/>
                    <a:lstStyle/>
                    <a:p>
                      <a:pPr algn="ctr">
                        <a:lnSpc>
                          <a:spcPct val="107000"/>
                        </a:lnSpc>
                        <a:spcAft>
                          <a:spcPts val="0"/>
                        </a:spcAft>
                      </a:pPr>
                      <a:r>
                        <a:rPr lang="en-CA" sz="1800" b="1" dirty="0">
                          <a:effectLst/>
                          <a:latin typeface="Calibri" panose="020F0502020204030204" pitchFamily="34" charset="0"/>
                          <a:ea typeface="Calibri" panose="020F0502020204030204" pitchFamily="34" charset="0"/>
                          <a:cs typeface="Times New Roman" panose="02020603050405020304" pitchFamily="18" charset="0"/>
                        </a:rPr>
                        <a:t>3.38</a:t>
                      </a:r>
                    </a:p>
                  </a:txBody>
                  <a:tcPr marL="68580" marR="68580" marT="0" marB="0" anchor="ctr">
                    <a:solidFill>
                      <a:srgbClr val="92D050"/>
                    </a:solidFill>
                  </a:tcPr>
                </a:tc>
                <a:tc hMerge="1">
                  <a:txBody>
                    <a:bodyPr/>
                    <a:lstStyle/>
                    <a:p>
                      <a:endParaRPr lang="en-CA"/>
                    </a:p>
                  </a:txBody>
                  <a:tcPr/>
                </a:tc>
                <a:tc hMerge="1">
                  <a:txBody>
                    <a:bodyPr/>
                    <a:lstStyle/>
                    <a:p>
                      <a:endParaRPr lang="en-CA"/>
                    </a:p>
                  </a:txBody>
                  <a:tcPr/>
                </a:tc>
                <a:tc hMerge="1">
                  <a:txBody>
                    <a:bodyPr/>
                    <a:lstStyle/>
                    <a:p>
                      <a:endParaRPr lang="en-CA"/>
                    </a:p>
                  </a:txBody>
                  <a:tcPr/>
                </a:tc>
                <a:tc vMerge="1">
                  <a:txBody>
                    <a:bodyPr/>
                    <a:lstStyle/>
                    <a:p>
                      <a:pPr>
                        <a:lnSpc>
                          <a:spcPct val="107000"/>
                        </a:lnSpc>
                      </a:pPr>
                      <a:endParaRPr lang="en-CA" sz="1800" b="1" dirty="0">
                        <a:effectLst/>
                        <a:latin typeface="Calibri" panose="020F0502020204030204" pitchFamily="34" charset="0"/>
                        <a:cs typeface="Times New Roman" panose="02020603050405020304" pitchFamily="18" charset="0"/>
                      </a:endParaRPr>
                    </a:p>
                  </a:txBody>
                  <a:tcPr marL="68580" marR="68580" marT="0" marB="0" anchor="ctr">
                    <a:solidFill>
                      <a:schemeClr val="bg2">
                        <a:lumMod val="50000"/>
                      </a:schemeClr>
                    </a:solidFill>
                  </a:tcPr>
                </a:tc>
                <a:tc gridSpan="4">
                  <a:txBody>
                    <a:bodyPr/>
                    <a:lstStyle/>
                    <a:p>
                      <a:pPr algn="ctr">
                        <a:lnSpc>
                          <a:spcPct val="107000"/>
                        </a:lnSpc>
                        <a:spcAft>
                          <a:spcPts val="0"/>
                        </a:spcAft>
                      </a:pPr>
                      <a:r>
                        <a:rPr lang="en-CA" sz="1800" b="1" dirty="0">
                          <a:effectLst/>
                          <a:latin typeface="Calibri" panose="020F0502020204030204" pitchFamily="34" charset="0"/>
                          <a:ea typeface="Calibri" panose="020F0502020204030204" pitchFamily="34" charset="0"/>
                          <a:cs typeface="Times New Roman" panose="02020603050405020304" pitchFamily="18" charset="0"/>
                        </a:rPr>
                        <a:t>2.73</a:t>
                      </a:r>
                    </a:p>
                  </a:txBody>
                  <a:tcPr marL="68580" marR="68580" marT="0" marB="0" anchor="ctr">
                    <a:solidFill>
                      <a:srgbClr val="92D050"/>
                    </a:solidFill>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0009"/>
                  </a:ext>
                </a:extLst>
              </a:tr>
              <a:tr h="398600">
                <a:tc>
                  <a:txBody>
                    <a:bodyPr/>
                    <a:lstStyle/>
                    <a:p>
                      <a:pPr>
                        <a:lnSpc>
                          <a:spcPct val="107000"/>
                        </a:lnSpc>
                        <a:spcAft>
                          <a:spcPts val="0"/>
                        </a:spcAft>
                      </a:pPr>
                      <a:r>
                        <a:rPr lang="en-US" sz="1800" b="1" dirty="0">
                          <a:effectLst/>
                        </a:rPr>
                        <a:t>PCE</a:t>
                      </a: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4">
                  <a:txBody>
                    <a:bodyPr/>
                    <a:lstStyle/>
                    <a:p>
                      <a:pPr algn="ctr">
                        <a:lnSpc>
                          <a:spcPct val="107000"/>
                        </a:lnSpc>
                        <a:spcAft>
                          <a:spcPts val="0"/>
                        </a:spcAft>
                      </a:pPr>
                      <a:r>
                        <a:rPr lang="en-US" sz="1800" b="1" dirty="0">
                          <a:effectLst/>
                        </a:rPr>
                        <a:t>6.11</a:t>
                      </a: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92D050"/>
                    </a:solidFill>
                  </a:tcPr>
                </a:tc>
                <a:tc hMerge="1">
                  <a:txBody>
                    <a:bodyPr/>
                    <a:lstStyle/>
                    <a:p>
                      <a:endParaRPr lang="en-CA"/>
                    </a:p>
                  </a:txBody>
                  <a:tcPr/>
                </a:tc>
                <a:tc hMerge="1">
                  <a:txBody>
                    <a:bodyPr/>
                    <a:lstStyle/>
                    <a:p>
                      <a:endParaRPr lang="en-CA"/>
                    </a:p>
                  </a:txBody>
                  <a:tcPr/>
                </a:tc>
                <a:tc hMerge="1">
                  <a:txBody>
                    <a:bodyPr/>
                    <a:lstStyle/>
                    <a:p>
                      <a:endParaRPr lang="en-CA"/>
                    </a:p>
                  </a:txBody>
                  <a:tcPr/>
                </a:tc>
                <a:tc vMerge="1">
                  <a:txBody>
                    <a:bodyPr/>
                    <a:lstStyle/>
                    <a:p>
                      <a:pPr>
                        <a:lnSpc>
                          <a:spcPct val="107000"/>
                        </a:lnSpc>
                      </a:pPr>
                      <a:endParaRPr lang="en-CA" sz="1800" b="1" dirty="0">
                        <a:effectLst/>
                        <a:latin typeface="Calibri" panose="020F0502020204030204" pitchFamily="34" charset="0"/>
                        <a:cs typeface="Times New Roman" panose="02020603050405020304" pitchFamily="18" charset="0"/>
                      </a:endParaRPr>
                    </a:p>
                  </a:txBody>
                  <a:tcPr marL="68580" marR="68580" marT="0" marB="0" anchor="ctr">
                    <a:solidFill>
                      <a:schemeClr val="bg2">
                        <a:lumMod val="50000"/>
                      </a:schemeClr>
                    </a:solidFill>
                  </a:tcPr>
                </a:tc>
                <a:tc gridSpan="4">
                  <a:txBody>
                    <a:bodyPr/>
                    <a:lstStyle/>
                    <a:p>
                      <a:pPr algn="ctr">
                        <a:lnSpc>
                          <a:spcPct val="107000"/>
                        </a:lnSpc>
                        <a:spcAft>
                          <a:spcPts val="0"/>
                        </a:spcAft>
                      </a:pPr>
                      <a:r>
                        <a:rPr lang="en-US" sz="1800" b="1" dirty="0">
                          <a:effectLst/>
                        </a:rPr>
                        <a:t>3.59</a:t>
                      </a: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92D050"/>
                    </a:solidFill>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0010"/>
                  </a:ext>
                </a:extLst>
              </a:tr>
              <a:tr h="398600">
                <a:tc>
                  <a:txBody>
                    <a:bodyPr/>
                    <a:lstStyle/>
                    <a:p>
                      <a:pPr>
                        <a:lnSpc>
                          <a:spcPct val="107000"/>
                        </a:lnSpc>
                        <a:spcAft>
                          <a:spcPts val="0"/>
                        </a:spcAft>
                      </a:pPr>
                      <a:r>
                        <a:rPr lang="en-US" sz="1800" b="1" dirty="0">
                          <a:effectLst/>
                        </a:rPr>
                        <a:t>ATP - III</a:t>
                      </a: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4">
                  <a:txBody>
                    <a:bodyPr/>
                    <a:lstStyle/>
                    <a:p>
                      <a:pPr algn="ctr">
                        <a:lnSpc>
                          <a:spcPct val="107000"/>
                        </a:lnSpc>
                        <a:spcAft>
                          <a:spcPts val="0"/>
                        </a:spcAft>
                      </a:pPr>
                      <a:r>
                        <a:rPr lang="en-US" sz="1800" b="1" dirty="0">
                          <a:effectLst/>
                        </a:rPr>
                        <a:t>7.64</a:t>
                      </a: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FF00"/>
                    </a:solidFill>
                  </a:tcPr>
                </a:tc>
                <a:tc hMerge="1">
                  <a:txBody>
                    <a:bodyPr/>
                    <a:lstStyle/>
                    <a:p>
                      <a:endParaRPr lang="en-CA"/>
                    </a:p>
                  </a:txBody>
                  <a:tcPr/>
                </a:tc>
                <a:tc hMerge="1">
                  <a:txBody>
                    <a:bodyPr/>
                    <a:lstStyle/>
                    <a:p>
                      <a:endParaRPr lang="en-CA"/>
                    </a:p>
                  </a:txBody>
                  <a:tcPr/>
                </a:tc>
                <a:tc hMerge="1">
                  <a:txBody>
                    <a:bodyPr/>
                    <a:lstStyle/>
                    <a:p>
                      <a:endParaRPr lang="en-CA"/>
                    </a:p>
                  </a:txBody>
                  <a:tcPr/>
                </a:tc>
                <a:tc vMerge="1">
                  <a:txBody>
                    <a:bodyPr/>
                    <a:lstStyle/>
                    <a:p>
                      <a:pPr>
                        <a:lnSpc>
                          <a:spcPct val="107000"/>
                        </a:lnSpc>
                      </a:pPr>
                      <a:endParaRPr lang="en-CA" sz="1800" b="1" dirty="0">
                        <a:effectLst/>
                        <a:latin typeface="Calibri" panose="020F0502020204030204" pitchFamily="34" charset="0"/>
                        <a:cs typeface="Times New Roman" panose="02020603050405020304" pitchFamily="18" charset="0"/>
                      </a:endParaRPr>
                    </a:p>
                  </a:txBody>
                  <a:tcPr marL="68580" marR="68580" marT="0" marB="0" anchor="ctr">
                    <a:solidFill>
                      <a:schemeClr val="bg2">
                        <a:lumMod val="50000"/>
                      </a:schemeClr>
                    </a:solidFill>
                  </a:tcPr>
                </a:tc>
                <a:tc gridSpan="4">
                  <a:txBody>
                    <a:bodyPr/>
                    <a:lstStyle/>
                    <a:p>
                      <a:pPr algn="ctr">
                        <a:lnSpc>
                          <a:spcPct val="107000"/>
                        </a:lnSpc>
                        <a:spcAft>
                          <a:spcPts val="0"/>
                        </a:spcAft>
                      </a:pPr>
                      <a:r>
                        <a:rPr lang="en-US" sz="1800" b="1" dirty="0">
                          <a:effectLst/>
                        </a:rPr>
                        <a:t>2.65</a:t>
                      </a: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92D050"/>
                    </a:solidFill>
                  </a:tcP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0011"/>
                  </a:ext>
                </a:extLst>
              </a:tr>
              <a:tr h="567368">
                <a:tc rowSpan="3">
                  <a:txBody>
                    <a:bodyPr/>
                    <a:lstStyle/>
                    <a:p>
                      <a:pPr>
                        <a:lnSpc>
                          <a:spcPct val="107000"/>
                        </a:lnSpc>
                        <a:spcAft>
                          <a:spcPts val="0"/>
                        </a:spcAft>
                      </a:pPr>
                      <a:r>
                        <a:rPr lang="en-US" sz="1800" b="1" dirty="0">
                          <a:effectLst/>
                        </a:rPr>
                        <a:t>MESA - CAC</a:t>
                      </a: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4">
                  <a:txBody>
                    <a:bodyPr/>
                    <a:lstStyle/>
                    <a:p>
                      <a:pPr algn="ctr">
                        <a:lnSpc>
                          <a:spcPct val="107000"/>
                        </a:lnSpc>
                        <a:spcAft>
                          <a:spcPts val="0"/>
                        </a:spcAft>
                      </a:pPr>
                      <a:r>
                        <a:rPr lang="en-US" sz="1800" b="1" dirty="0">
                          <a:effectLst/>
                        </a:rPr>
                        <a:t>Coronary Artery Calcification (</a:t>
                      </a:r>
                      <a:r>
                        <a:rPr lang="en-US" sz="1800" b="1" dirty="0" err="1">
                          <a:effectLst/>
                        </a:rPr>
                        <a:t>Agatston</a:t>
                      </a:r>
                      <a:r>
                        <a:rPr lang="en-US" sz="1800" b="1" dirty="0">
                          <a:effectLst/>
                        </a:rPr>
                        <a:t> Units)</a:t>
                      </a: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CA"/>
                    </a:p>
                  </a:txBody>
                  <a:tcPr/>
                </a:tc>
                <a:tc hMerge="1">
                  <a:txBody>
                    <a:bodyPr/>
                    <a:lstStyle/>
                    <a:p>
                      <a:endParaRPr lang="en-CA"/>
                    </a:p>
                  </a:txBody>
                  <a:tcPr/>
                </a:tc>
                <a:tc hMerge="1">
                  <a:txBody>
                    <a:bodyPr/>
                    <a:lstStyle/>
                    <a:p>
                      <a:endParaRPr lang="en-CA"/>
                    </a:p>
                  </a:txBody>
                  <a:tcPr/>
                </a:tc>
                <a:tc vMerge="1">
                  <a:txBody>
                    <a:bodyPr/>
                    <a:lstStyle/>
                    <a:p>
                      <a:pPr>
                        <a:lnSpc>
                          <a:spcPct val="107000"/>
                        </a:lnSpc>
                      </a:pPr>
                      <a:endParaRPr lang="en-CA" sz="1800" b="1" dirty="0">
                        <a:effectLst/>
                        <a:latin typeface="Calibri" panose="020F0502020204030204" pitchFamily="34" charset="0"/>
                        <a:cs typeface="Times New Roman" panose="02020603050405020304" pitchFamily="18" charset="0"/>
                      </a:endParaRPr>
                    </a:p>
                  </a:txBody>
                  <a:tcPr marL="68580" marR="68580" marT="0" marB="0" anchor="ctr">
                    <a:solidFill>
                      <a:schemeClr val="bg2">
                        <a:lumMod val="50000"/>
                      </a:schemeClr>
                    </a:solidFill>
                  </a:tcPr>
                </a:tc>
                <a:tc gridSpan="4">
                  <a:txBody>
                    <a:bodyPr/>
                    <a:lstStyle/>
                    <a:p>
                      <a:pPr algn="ctr">
                        <a:lnSpc>
                          <a:spcPct val="107000"/>
                        </a:lnSpc>
                        <a:spcAft>
                          <a:spcPts val="0"/>
                        </a:spcAft>
                      </a:pPr>
                      <a:r>
                        <a:rPr lang="en-US" sz="1800" b="1">
                          <a:effectLst/>
                        </a:rPr>
                        <a:t>Coronary Artery Calcification (Agatston Units)</a:t>
                      </a:r>
                      <a:endParaRPr lang="en-CA"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n-CA"/>
                    </a:p>
                  </a:txBody>
                  <a:tcPr/>
                </a:tc>
                <a:tc hMerge="1">
                  <a:txBody>
                    <a:bodyPr/>
                    <a:lstStyle/>
                    <a:p>
                      <a:endParaRPr lang="en-CA"/>
                    </a:p>
                  </a:txBody>
                  <a:tcPr/>
                </a:tc>
                <a:tc hMerge="1">
                  <a:txBody>
                    <a:bodyPr/>
                    <a:lstStyle/>
                    <a:p>
                      <a:endParaRPr lang="en-CA"/>
                    </a:p>
                  </a:txBody>
                  <a:tcPr/>
                </a:tc>
                <a:extLst>
                  <a:ext uri="{0D108BD9-81ED-4DB2-BD59-A6C34878D82A}">
                    <a16:rowId xmlns:a16="http://schemas.microsoft.com/office/drawing/2014/main" val="10012"/>
                  </a:ext>
                </a:extLst>
              </a:tr>
              <a:tr h="398600">
                <a:tc vMerge="1">
                  <a:txBody>
                    <a:bodyPr/>
                    <a:lstStyle/>
                    <a:p>
                      <a:pPr>
                        <a:lnSpc>
                          <a:spcPct val="107000"/>
                        </a:lnSpc>
                        <a:spcAft>
                          <a:spcPts val="0"/>
                        </a:spcAft>
                      </a:pP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800" b="1">
                          <a:effectLst/>
                        </a:rPr>
                        <a:t>0</a:t>
                      </a:r>
                      <a:endParaRPr lang="en-CA"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800" b="1">
                          <a:effectLst/>
                        </a:rPr>
                        <a:t>50</a:t>
                      </a:r>
                      <a:endParaRPr lang="en-CA"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800" b="1">
                          <a:effectLst/>
                        </a:rPr>
                        <a:t>100</a:t>
                      </a:r>
                      <a:endParaRPr lang="en-CA"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800" b="1">
                          <a:effectLst/>
                        </a:rPr>
                        <a:t>300</a:t>
                      </a:r>
                      <a:endParaRPr lang="en-CA"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vMerge="1">
                  <a:txBody>
                    <a:bodyPr/>
                    <a:lstStyle/>
                    <a:p>
                      <a:pPr>
                        <a:lnSpc>
                          <a:spcPct val="107000"/>
                        </a:lnSpc>
                      </a:pPr>
                      <a:endParaRPr lang="en-CA" sz="1800" b="1" dirty="0">
                        <a:effectLst/>
                        <a:latin typeface="Calibri" panose="020F0502020204030204" pitchFamily="34" charset="0"/>
                        <a:cs typeface="Times New Roman" panose="02020603050405020304" pitchFamily="18" charset="0"/>
                      </a:endParaRPr>
                    </a:p>
                  </a:txBody>
                  <a:tcPr marL="68580" marR="68580" marT="0" marB="0" anchor="ctr">
                    <a:solidFill>
                      <a:schemeClr val="bg2">
                        <a:lumMod val="50000"/>
                      </a:schemeClr>
                    </a:solidFill>
                  </a:tcPr>
                </a:tc>
                <a:tc>
                  <a:txBody>
                    <a:bodyPr/>
                    <a:lstStyle/>
                    <a:p>
                      <a:pPr algn="ctr">
                        <a:lnSpc>
                          <a:spcPct val="107000"/>
                        </a:lnSpc>
                        <a:spcAft>
                          <a:spcPts val="0"/>
                        </a:spcAft>
                      </a:pPr>
                      <a:r>
                        <a:rPr lang="en-US" sz="1800" b="1">
                          <a:effectLst/>
                        </a:rPr>
                        <a:t>0</a:t>
                      </a:r>
                      <a:endParaRPr lang="en-CA"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800" b="1">
                          <a:effectLst/>
                        </a:rPr>
                        <a:t>50</a:t>
                      </a:r>
                      <a:endParaRPr lang="en-CA"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800" b="1">
                          <a:effectLst/>
                        </a:rPr>
                        <a:t>100</a:t>
                      </a:r>
                      <a:endParaRPr lang="en-CA"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800" b="1">
                          <a:effectLst/>
                        </a:rPr>
                        <a:t>300</a:t>
                      </a:r>
                      <a:endParaRPr lang="en-CA" sz="1800" b="1">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10013"/>
                  </a:ext>
                </a:extLst>
              </a:tr>
              <a:tr h="398600">
                <a:tc vMerge="1">
                  <a:txBody>
                    <a:bodyPr/>
                    <a:lstStyle/>
                    <a:p>
                      <a:pPr>
                        <a:lnSpc>
                          <a:spcPct val="107000"/>
                        </a:lnSpc>
                        <a:spcAft>
                          <a:spcPts val="0"/>
                        </a:spcAft>
                      </a:pP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algn="ctr">
                        <a:lnSpc>
                          <a:spcPct val="107000"/>
                        </a:lnSpc>
                        <a:spcAft>
                          <a:spcPts val="0"/>
                        </a:spcAft>
                      </a:pPr>
                      <a:r>
                        <a:rPr lang="en-US" sz="1800" b="1" dirty="0">
                          <a:effectLst/>
                        </a:rPr>
                        <a:t>2.5</a:t>
                      </a: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0"/>
                        </a:spcAft>
                      </a:pPr>
                      <a:r>
                        <a:rPr lang="en-US" sz="1800" b="1" dirty="0">
                          <a:effectLst/>
                        </a:rPr>
                        <a:t>7.16</a:t>
                      </a: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0"/>
                        </a:spcAft>
                      </a:pPr>
                      <a:r>
                        <a:rPr lang="en-US" sz="1800" b="1" dirty="0">
                          <a:effectLst/>
                        </a:rPr>
                        <a:t>8.57</a:t>
                      </a: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FF00"/>
                    </a:solidFill>
                  </a:tcPr>
                </a:tc>
                <a:tc>
                  <a:txBody>
                    <a:bodyPr/>
                    <a:lstStyle/>
                    <a:p>
                      <a:pPr algn="ctr">
                        <a:lnSpc>
                          <a:spcPct val="107000"/>
                        </a:lnSpc>
                        <a:spcAft>
                          <a:spcPts val="0"/>
                        </a:spcAft>
                      </a:pPr>
                      <a:r>
                        <a:rPr lang="en-US" sz="1800" b="1" dirty="0">
                          <a:effectLst/>
                        </a:rPr>
                        <a:t>11.39</a:t>
                      </a: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FF00"/>
                    </a:solidFill>
                  </a:tcPr>
                </a:tc>
                <a:tc vMerge="1">
                  <a:txBody>
                    <a:bodyPr/>
                    <a:lstStyle/>
                    <a:p>
                      <a:pPr>
                        <a:lnSpc>
                          <a:spcPct val="107000"/>
                        </a:lnSpc>
                      </a:pPr>
                      <a:endParaRPr lang="en-CA" sz="1800" b="1" dirty="0">
                        <a:effectLst/>
                        <a:latin typeface="Calibri" panose="020F0502020204030204" pitchFamily="34" charset="0"/>
                        <a:cs typeface="Times New Roman" panose="02020603050405020304" pitchFamily="18" charset="0"/>
                      </a:endParaRPr>
                    </a:p>
                  </a:txBody>
                  <a:tcPr marL="68580" marR="68580" marT="0" marB="0" anchor="ctr">
                    <a:solidFill>
                      <a:schemeClr val="bg2">
                        <a:lumMod val="50000"/>
                      </a:schemeClr>
                    </a:solidFill>
                  </a:tcPr>
                </a:tc>
                <a:tc>
                  <a:txBody>
                    <a:bodyPr/>
                    <a:lstStyle/>
                    <a:p>
                      <a:pPr algn="ctr">
                        <a:lnSpc>
                          <a:spcPct val="107000"/>
                        </a:lnSpc>
                        <a:spcAft>
                          <a:spcPts val="0"/>
                        </a:spcAft>
                      </a:pPr>
                      <a:r>
                        <a:rPr lang="en-US" sz="1800" b="1" dirty="0">
                          <a:effectLst/>
                        </a:rPr>
                        <a:t>1.18</a:t>
                      </a: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0"/>
                        </a:spcAft>
                      </a:pPr>
                      <a:r>
                        <a:rPr lang="en-US" sz="1800" b="1" dirty="0">
                          <a:effectLst/>
                        </a:rPr>
                        <a:t>5.24</a:t>
                      </a: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0"/>
                        </a:spcAft>
                      </a:pPr>
                      <a:r>
                        <a:rPr lang="en-US" sz="1800" b="1" dirty="0">
                          <a:effectLst/>
                        </a:rPr>
                        <a:t>6.29</a:t>
                      </a: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92D050"/>
                    </a:solidFill>
                  </a:tcPr>
                </a:tc>
                <a:tc>
                  <a:txBody>
                    <a:bodyPr/>
                    <a:lstStyle/>
                    <a:p>
                      <a:pPr algn="ctr">
                        <a:lnSpc>
                          <a:spcPct val="107000"/>
                        </a:lnSpc>
                        <a:spcAft>
                          <a:spcPts val="0"/>
                        </a:spcAft>
                      </a:pPr>
                      <a:r>
                        <a:rPr lang="en-US" sz="1800" b="1" dirty="0">
                          <a:effectLst/>
                        </a:rPr>
                        <a:t>8.39</a:t>
                      </a:r>
                      <a:endParaRPr lang="en-CA"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solidFill>
                      <a:srgbClr val="FFFF00"/>
                    </a:solidFill>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40734518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855C902-104C-4EB4-9E43-13B258B450F3}"/>
              </a:ext>
            </a:extLst>
          </p:cNvPr>
          <p:cNvPicPr>
            <a:picLocks noChangeAspect="1"/>
          </p:cNvPicPr>
          <p:nvPr/>
        </p:nvPicPr>
        <p:blipFill rotWithShape="1">
          <a:blip r:embed="rId3"/>
          <a:srcRect r="-34" b="12478"/>
          <a:stretch/>
        </p:blipFill>
        <p:spPr>
          <a:xfrm>
            <a:off x="116311" y="792642"/>
            <a:ext cx="11288522" cy="5138375"/>
          </a:xfrm>
          <a:prstGeom prst="rect">
            <a:avLst/>
          </a:prstGeom>
        </p:spPr>
      </p:pic>
      <p:sp>
        <p:nvSpPr>
          <p:cNvPr id="10" name="Title 9">
            <a:extLst>
              <a:ext uri="{FF2B5EF4-FFF2-40B4-BE49-F238E27FC236}">
                <a16:creationId xmlns:a16="http://schemas.microsoft.com/office/drawing/2014/main" id="{6661DA56-312C-41B6-A09D-B78A53C35CF7}"/>
              </a:ext>
            </a:extLst>
          </p:cNvPr>
          <p:cNvSpPr>
            <a:spLocks noGrp="1"/>
          </p:cNvSpPr>
          <p:nvPr>
            <p:ph type="title"/>
          </p:nvPr>
        </p:nvSpPr>
        <p:spPr>
          <a:xfrm>
            <a:off x="391316" y="194402"/>
            <a:ext cx="11353643" cy="556181"/>
          </a:xfrm>
        </p:spPr>
        <p:txBody>
          <a:bodyPr>
            <a:normAutofit fontScale="90000"/>
          </a:bodyPr>
          <a:lstStyle/>
          <a:p>
            <a:pPr algn="ctr"/>
            <a:r>
              <a:rPr lang="en-CA" sz="2000" dirty="0">
                <a:solidFill>
                  <a:schemeClr val="accent6">
                    <a:lumMod val="75000"/>
                  </a:schemeClr>
                </a:solidFill>
                <a:latin typeface="+mn-lt"/>
              </a:rPr>
              <a:t>Figure 1: </a:t>
            </a:r>
            <a:r>
              <a:rPr lang="en-CA" sz="2000" dirty="0">
                <a:latin typeface="+mn-lt"/>
              </a:rPr>
              <a:t>Treatment Approach for Primary Prevention Patients (Without a Statin Indicated Condition)</a:t>
            </a:r>
            <a:r>
              <a:rPr lang="en-CA" sz="2000" baseline="30000" dirty="0">
                <a:latin typeface="+mn-lt"/>
              </a:rPr>
              <a:t>‡</a:t>
            </a:r>
            <a:br>
              <a:rPr lang="en-CA" sz="2000" dirty="0">
                <a:latin typeface="+mn-lt"/>
              </a:rPr>
            </a:br>
            <a:r>
              <a:rPr lang="en-CA" sz="2000" dirty="0">
                <a:solidFill>
                  <a:schemeClr val="accent4">
                    <a:lumMod val="75000"/>
                  </a:schemeClr>
                </a:solidFill>
                <a:latin typeface="+mn-lt"/>
              </a:rPr>
              <a:t>YOU NEED TO CALCULATE FRS</a:t>
            </a:r>
            <a:endParaRPr lang="en-US" sz="2000" baseline="30000" dirty="0">
              <a:solidFill>
                <a:schemeClr val="accent4">
                  <a:lumMod val="75000"/>
                </a:schemeClr>
              </a:solidFill>
              <a:latin typeface="+mn-lt"/>
            </a:endParaRPr>
          </a:p>
        </p:txBody>
      </p:sp>
      <p:pic>
        <p:nvPicPr>
          <p:cNvPr id="2" name="Picture 1"/>
          <p:cNvPicPr>
            <a:picLocks noChangeAspect="1"/>
          </p:cNvPicPr>
          <p:nvPr/>
        </p:nvPicPr>
        <p:blipFill>
          <a:blip r:embed="rId4"/>
          <a:stretch>
            <a:fillRect/>
          </a:stretch>
        </p:blipFill>
        <p:spPr>
          <a:xfrm>
            <a:off x="116312" y="2313724"/>
            <a:ext cx="2652056" cy="1207113"/>
          </a:xfrm>
          <a:prstGeom prst="rect">
            <a:avLst/>
          </a:prstGeom>
        </p:spPr>
      </p:pic>
    </p:spTree>
    <p:extLst>
      <p:ext uri="{BB962C8B-B14F-4D97-AF65-F5344CB8AC3E}">
        <p14:creationId xmlns:p14="http://schemas.microsoft.com/office/powerpoint/2010/main" val="393770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878" y="307515"/>
            <a:ext cx="10515600" cy="1325563"/>
          </a:xfrm>
        </p:spPr>
        <p:txBody>
          <a:bodyPr>
            <a:normAutofit/>
          </a:bodyPr>
          <a:lstStyle/>
          <a:p>
            <a:r>
              <a:rPr lang="en-CA" sz="4000" dirty="0"/>
              <a:t>Low Risk &lt; 10% events/10 years</a:t>
            </a:r>
          </a:p>
        </p:txBody>
      </p:sp>
      <p:pic>
        <p:nvPicPr>
          <p:cNvPr id="4" name="Content Placeholder 3"/>
          <p:cNvPicPr>
            <a:picLocks noGrp="1" noChangeAspect="1"/>
          </p:cNvPicPr>
          <p:nvPr>
            <p:ph idx="1"/>
          </p:nvPr>
        </p:nvPicPr>
        <p:blipFill rotWithShape="1">
          <a:blip r:embed="rId2"/>
          <a:srcRect l="2955" t="5361" r="1582" b="6524"/>
          <a:stretch/>
        </p:blipFill>
        <p:spPr>
          <a:xfrm>
            <a:off x="482367" y="1778466"/>
            <a:ext cx="11455168" cy="3951214"/>
          </a:xfrm>
          <a:prstGeom prst="rect">
            <a:avLst/>
          </a:prstGeom>
        </p:spPr>
      </p:pic>
      <p:cxnSp>
        <p:nvCxnSpPr>
          <p:cNvPr id="5" name="Straight Connector 4"/>
          <p:cNvCxnSpPr/>
          <p:nvPr/>
        </p:nvCxnSpPr>
        <p:spPr>
          <a:xfrm flipV="1">
            <a:off x="2193721" y="3691156"/>
            <a:ext cx="7646565" cy="33556"/>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V="1">
            <a:off x="545878" y="5210175"/>
            <a:ext cx="5392960" cy="14747"/>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V="1">
            <a:off x="4924425" y="4705417"/>
            <a:ext cx="5787399" cy="38033"/>
          </a:xfrm>
          <a:prstGeom prst="line">
            <a:avLst/>
          </a:prstGeom>
          <a:ln w="762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143358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879031" y="270960"/>
            <a:ext cx="10234356" cy="1675459"/>
          </a:xfrm>
          <a:prstGeom prst="rect">
            <a:avLst/>
          </a:prstGeom>
        </p:spPr>
        <p:txBody>
          <a:bodyPr vert="horz" wrap="square" lIns="0" tIns="13335" rIns="0" bIns="0" rtlCol="0">
            <a:spAutoFit/>
          </a:bodyPr>
          <a:lstStyle/>
          <a:p>
            <a:pPr marL="12700">
              <a:lnSpc>
                <a:spcPct val="100000"/>
              </a:lnSpc>
              <a:spcBef>
                <a:spcPts val="105"/>
              </a:spcBef>
            </a:pPr>
            <a:r>
              <a:rPr sz="3600" spc="-40" dirty="0"/>
              <a:t>C</a:t>
            </a:r>
            <a:r>
              <a:rPr lang="en-CA" sz="3600" spc="-40" dirty="0" err="1"/>
              <a:t>oronary</a:t>
            </a:r>
            <a:r>
              <a:rPr lang="en-CA" sz="3600" spc="-40" dirty="0"/>
              <a:t> Artery Calcium Scoring</a:t>
            </a:r>
            <a:r>
              <a:rPr sz="3600" spc="-95" dirty="0"/>
              <a:t> </a:t>
            </a:r>
            <a:r>
              <a:rPr sz="3600" spc="-55" dirty="0"/>
              <a:t>for</a:t>
            </a:r>
            <a:r>
              <a:rPr sz="3600" spc="-90" dirty="0"/>
              <a:t> </a:t>
            </a:r>
            <a:r>
              <a:rPr sz="3600" spc="-40" dirty="0"/>
              <a:t>Shared</a:t>
            </a:r>
            <a:r>
              <a:rPr sz="3600" spc="-120" dirty="0"/>
              <a:t> </a:t>
            </a:r>
            <a:r>
              <a:rPr sz="3600" spc="-35" dirty="0"/>
              <a:t>Decision-making</a:t>
            </a:r>
            <a:r>
              <a:rPr lang="en-CA" sz="3600" spc="-35" dirty="0"/>
              <a:t> in Moderate Risk Subjects: Risk Enhancer and De-enhancer</a:t>
            </a:r>
            <a:endParaRPr sz="3600" spc="-35" dirty="0"/>
          </a:p>
        </p:txBody>
      </p:sp>
      <p:sp>
        <p:nvSpPr>
          <p:cNvPr id="3" name="object 3"/>
          <p:cNvSpPr txBox="1"/>
          <p:nvPr/>
        </p:nvSpPr>
        <p:spPr>
          <a:xfrm>
            <a:off x="931007" y="2218461"/>
            <a:ext cx="4719955" cy="3320267"/>
          </a:xfrm>
          <a:prstGeom prst="rect">
            <a:avLst/>
          </a:prstGeom>
        </p:spPr>
        <p:txBody>
          <a:bodyPr vert="horz" wrap="square" lIns="0" tIns="55244" rIns="0" bIns="0" rtlCol="0">
            <a:spAutoFit/>
          </a:bodyPr>
          <a:lstStyle/>
          <a:p>
            <a:pPr marL="241300" marR="273050" indent="-228600">
              <a:lnSpc>
                <a:spcPct val="90000"/>
              </a:lnSpc>
              <a:spcBef>
                <a:spcPts val="434"/>
              </a:spcBef>
              <a:buFont typeface="Arial"/>
              <a:buChar char="•"/>
              <a:tabLst>
                <a:tab pos="241300" algn="l"/>
              </a:tabLst>
            </a:pPr>
            <a:r>
              <a:rPr sz="2400" spc="-5" dirty="0">
                <a:solidFill>
                  <a:prstClr val="black"/>
                </a:solidFill>
                <a:latin typeface="Arial Nova Cond" panose="020B0506020202020204" pitchFamily="34" charset="0"/>
                <a:cs typeface="Calibri"/>
              </a:rPr>
              <a:t>In</a:t>
            </a:r>
            <a:r>
              <a:rPr sz="2400" spc="-10" dirty="0">
                <a:solidFill>
                  <a:prstClr val="black"/>
                </a:solidFill>
                <a:latin typeface="Arial Nova Cond" panose="020B0506020202020204" pitchFamily="34" charset="0"/>
                <a:cs typeface="Calibri"/>
              </a:rPr>
              <a:t> </a:t>
            </a:r>
            <a:r>
              <a:rPr sz="2400" spc="-5" dirty="0">
                <a:solidFill>
                  <a:prstClr val="black"/>
                </a:solidFill>
                <a:latin typeface="Arial Nova Cond" panose="020B0506020202020204" pitchFamily="34" charset="0"/>
                <a:cs typeface="Calibri"/>
              </a:rPr>
              <a:t>primary</a:t>
            </a:r>
            <a:r>
              <a:rPr sz="2400" spc="20" dirty="0">
                <a:solidFill>
                  <a:prstClr val="black"/>
                </a:solidFill>
                <a:latin typeface="Arial Nova Cond" panose="020B0506020202020204" pitchFamily="34" charset="0"/>
                <a:cs typeface="Calibri"/>
              </a:rPr>
              <a:t> </a:t>
            </a:r>
            <a:r>
              <a:rPr sz="2400" spc="-15" dirty="0">
                <a:solidFill>
                  <a:prstClr val="black"/>
                </a:solidFill>
                <a:latin typeface="Arial Nova Cond" panose="020B0506020202020204" pitchFamily="34" charset="0"/>
                <a:cs typeface="Calibri"/>
              </a:rPr>
              <a:t>prevention,</a:t>
            </a:r>
            <a:r>
              <a:rPr sz="2400" spc="25" dirty="0">
                <a:solidFill>
                  <a:prstClr val="black"/>
                </a:solidFill>
                <a:latin typeface="Arial Nova Cond" panose="020B0506020202020204" pitchFamily="34" charset="0"/>
                <a:cs typeface="Calibri"/>
              </a:rPr>
              <a:t> </a:t>
            </a:r>
            <a:r>
              <a:rPr sz="2400" spc="-5" dirty="0">
                <a:solidFill>
                  <a:prstClr val="black"/>
                </a:solidFill>
                <a:latin typeface="Arial Nova Cond" panose="020B0506020202020204" pitchFamily="34" charset="0"/>
                <a:cs typeface="Calibri"/>
              </a:rPr>
              <a:t>the </a:t>
            </a:r>
            <a:r>
              <a:rPr sz="2400" dirty="0">
                <a:solidFill>
                  <a:prstClr val="black"/>
                </a:solidFill>
                <a:latin typeface="Arial Nova Cond" panose="020B0506020202020204" pitchFamily="34" charset="0"/>
                <a:cs typeface="Calibri"/>
              </a:rPr>
              <a:t> </a:t>
            </a:r>
            <a:r>
              <a:rPr sz="2400" spc="-10" dirty="0">
                <a:solidFill>
                  <a:prstClr val="black"/>
                </a:solidFill>
                <a:latin typeface="Arial Nova Cond" panose="020B0506020202020204" pitchFamily="34" charset="0"/>
                <a:cs typeface="Calibri"/>
              </a:rPr>
              <a:t>potential benefit</a:t>
            </a:r>
            <a:r>
              <a:rPr sz="2400" spc="-5" dirty="0">
                <a:solidFill>
                  <a:prstClr val="black"/>
                </a:solidFill>
                <a:latin typeface="Arial Nova Cond" panose="020B0506020202020204" pitchFamily="34" charset="0"/>
                <a:cs typeface="Calibri"/>
              </a:rPr>
              <a:t> of</a:t>
            </a:r>
            <a:r>
              <a:rPr sz="2400" spc="-10" dirty="0">
                <a:solidFill>
                  <a:prstClr val="black"/>
                </a:solidFill>
                <a:latin typeface="Arial Nova Cond" panose="020B0506020202020204" pitchFamily="34" charset="0"/>
                <a:cs typeface="Calibri"/>
              </a:rPr>
              <a:t> </a:t>
            </a:r>
            <a:r>
              <a:rPr sz="2400" spc="-15" dirty="0">
                <a:solidFill>
                  <a:prstClr val="black"/>
                </a:solidFill>
                <a:latin typeface="Arial Nova Cond" panose="020B0506020202020204" pitchFamily="34" charset="0"/>
                <a:cs typeface="Calibri"/>
              </a:rPr>
              <a:t>statins</a:t>
            </a:r>
            <a:r>
              <a:rPr sz="2400" spc="15" dirty="0">
                <a:solidFill>
                  <a:prstClr val="black"/>
                </a:solidFill>
                <a:latin typeface="Arial Nova Cond" panose="020B0506020202020204" pitchFamily="34" charset="0"/>
                <a:cs typeface="Calibri"/>
              </a:rPr>
              <a:t> </a:t>
            </a:r>
            <a:r>
              <a:rPr sz="2400" spc="-5" dirty="0">
                <a:solidFill>
                  <a:prstClr val="black"/>
                </a:solidFill>
                <a:latin typeface="Arial Nova Cond" panose="020B0506020202020204" pitchFamily="34" charset="0"/>
                <a:cs typeface="Calibri"/>
              </a:rPr>
              <a:t>is </a:t>
            </a:r>
            <a:r>
              <a:rPr sz="2400" dirty="0">
                <a:solidFill>
                  <a:prstClr val="black"/>
                </a:solidFill>
                <a:latin typeface="Arial Nova Cond" panose="020B0506020202020204" pitchFamily="34" charset="0"/>
                <a:cs typeface="Calibri"/>
              </a:rPr>
              <a:t> </a:t>
            </a:r>
            <a:r>
              <a:rPr sz="2400" spc="-10" dirty="0">
                <a:solidFill>
                  <a:prstClr val="black"/>
                </a:solidFill>
                <a:latin typeface="Arial Nova Cond" panose="020B0506020202020204" pitchFamily="34" charset="0"/>
                <a:cs typeface="Calibri"/>
              </a:rPr>
              <a:t>associated</a:t>
            </a:r>
            <a:r>
              <a:rPr sz="2400" spc="-5" dirty="0">
                <a:solidFill>
                  <a:prstClr val="black"/>
                </a:solidFill>
                <a:latin typeface="Arial Nova Cond" panose="020B0506020202020204" pitchFamily="34" charset="0"/>
                <a:cs typeface="Calibri"/>
              </a:rPr>
              <a:t> with</a:t>
            </a:r>
            <a:r>
              <a:rPr sz="2400" dirty="0">
                <a:solidFill>
                  <a:prstClr val="black"/>
                </a:solidFill>
                <a:latin typeface="Arial Nova Cond" panose="020B0506020202020204" pitchFamily="34" charset="0"/>
                <a:cs typeface="Calibri"/>
              </a:rPr>
              <a:t> </a:t>
            </a:r>
            <a:r>
              <a:rPr sz="2400" spc="-5" dirty="0">
                <a:solidFill>
                  <a:prstClr val="black"/>
                </a:solidFill>
                <a:latin typeface="Arial Nova Cond" panose="020B0506020202020204" pitchFamily="34" charset="0"/>
                <a:cs typeface="Calibri"/>
              </a:rPr>
              <a:t>the</a:t>
            </a:r>
            <a:r>
              <a:rPr sz="2400" spc="15" dirty="0">
                <a:solidFill>
                  <a:prstClr val="black"/>
                </a:solidFill>
                <a:latin typeface="Arial Nova Cond" panose="020B0506020202020204" pitchFamily="34" charset="0"/>
                <a:cs typeface="Calibri"/>
              </a:rPr>
              <a:t> </a:t>
            </a:r>
            <a:r>
              <a:rPr sz="2400" spc="-10" dirty="0">
                <a:solidFill>
                  <a:prstClr val="black"/>
                </a:solidFill>
                <a:latin typeface="Arial Nova Cond" panose="020B0506020202020204" pitchFamily="34" charset="0"/>
                <a:cs typeface="Calibri"/>
              </a:rPr>
              <a:t>presence </a:t>
            </a:r>
            <a:r>
              <a:rPr sz="2400" spc="-620" dirty="0">
                <a:solidFill>
                  <a:prstClr val="black"/>
                </a:solidFill>
                <a:latin typeface="Arial Nova Cond" panose="020B0506020202020204" pitchFamily="34" charset="0"/>
                <a:cs typeface="Calibri"/>
              </a:rPr>
              <a:t> </a:t>
            </a:r>
            <a:r>
              <a:rPr sz="2400" spc="-5" dirty="0">
                <a:solidFill>
                  <a:prstClr val="black"/>
                </a:solidFill>
                <a:latin typeface="Arial Nova Cond" panose="020B0506020202020204" pitchFamily="34" charset="0"/>
                <a:cs typeface="Calibri"/>
              </a:rPr>
              <a:t>(and</a:t>
            </a:r>
            <a:r>
              <a:rPr sz="2400" dirty="0">
                <a:solidFill>
                  <a:prstClr val="black"/>
                </a:solidFill>
                <a:latin typeface="Arial Nova Cond" panose="020B0506020202020204" pitchFamily="34" charset="0"/>
                <a:cs typeface="Calibri"/>
              </a:rPr>
              <a:t> </a:t>
            </a:r>
            <a:r>
              <a:rPr sz="2400" spc="-10" dirty="0">
                <a:solidFill>
                  <a:prstClr val="black"/>
                </a:solidFill>
                <a:latin typeface="Arial Nova Cond" panose="020B0506020202020204" pitchFamily="34" charset="0"/>
                <a:cs typeface="Calibri"/>
              </a:rPr>
              <a:t>severity)</a:t>
            </a:r>
            <a:r>
              <a:rPr sz="2400" spc="10" dirty="0">
                <a:solidFill>
                  <a:prstClr val="black"/>
                </a:solidFill>
                <a:latin typeface="Arial Nova Cond" panose="020B0506020202020204" pitchFamily="34" charset="0"/>
                <a:cs typeface="Calibri"/>
              </a:rPr>
              <a:t> </a:t>
            </a:r>
            <a:r>
              <a:rPr sz="2400" spc="-5" dirty="0">
                <a:solidFill>
                  <a:prstClr val="black"/>
                </a:solidFill>
                <a:latin typeface="Arial Nova Cond" panose="020B0506020202020204" pitchFamily="34" charset="0"/>
                <a:cs typeface="Calibri"/>
              </a:rPr>
              <a:t>of</a:t>
            </a:r>
            <a:r>
              <a:rPr sz="2400" spc="5" dirty="0">
                <a:solidFill>
                  <a:prstClr val="black"/>
                </a:solidFill>
                <a:latin typeface="Arial Nova Cond" panose="020B0506020202020204" pitchFamily="34" charset="0"/>
                <a:cs typeface="Calibri"/>
              </a:rPr>
              <a:t> </a:t>
            </a:r>
            <a:r>
              <a:rPr sz="2400" spc="-15" dirty="0">
                <a:solidFill>
                  <a:prstClr val="black"/>
                </a:solidFill>
                <a:latin typeface="Arial Nova Cond" panose="020B0506020202020204" pitchFamily="34" charset="0"/>
                <a:cs typeface="Calibri"/>
              </a:rPr>
              <a:t>CAC</a:t>
            </a:r>
            <a:endParaRPr lang="en-US" sz="2400" spc="-15" dirty="0">
              <a:solidFill>
                <a:prstClr val="black"/>
              </a:solidFill>
              <a:latin typeface="Arial Nova Cond" panose="020B0506020202020204" pitchFamily="34" charset="0"/>
              <a:cs typeface="Calibri"/>
            </a:endParaRPr>
          </a:p>
          <a:p>
            <a:pPr marL="241300" marR="273050" indent="-228600">
              <a:lnSpc>
                <a:spcPct val="90000"/>
              </a:lnSpc>
              <a:spcBef>
                <a:spcPts val="434"/>
              </a:spcBef>
              <a:buFont typeface="Arial"/>
              <a:buChar char="•"/>
              <a:tabLst>
                <a:tab pos="241300" algn="l"/>
              </a:tabLst>
            </a:pPr>
            <a:endParaRPr sz="4000" dirty="0">
              <a:solidFill>
                <a:prstClr val="black"/>
              </a:solidFill>
              <a:latin typeface="Arial Nova Cond" panose="020B0506020202020204" pitchFamily="34" charset="0"/>
              <a:cs typeface="Calibri"/>
            </a:endParaRPr>
          </a:p>
          <a:p>
            <a:pPr marL="241300" marR="5080" indent="-228600">
              <a:lnSpc>
                <a:spcPct val="90000"/>
              </a:lnSpc>
              <a:spcBef>
                <a:spcPts val="5"/>
              </a:spcBef>
              <a:buFont typeface="Arial"/>
              <a:buChar char="•"/>
              <a:tabLst>
                <a:tab pos="241300" algn="l"/>
              </a:tabLst>
            </a:pPr>
            <a:r>
              <a:rPr lang="en-CA" sz="2400" spc="-5" dirty="0">
                <a:solidFill>
                  <a:prstClr val="black"/>
                </a:solidFill>
                <a:latin typeface="Arial Nova Cond" panose="020B0506020202020204" pitchFamily="34" charset="0"/>
                <a:cs typeface="Calibri"/>
              </a:rPr>
              <a:t>Useful to reclassify in patients with Moderate or “Low-moderate” Risk and to aid discussions in </a:t>
            </a:r>
            <a:r>
              <a:rPr lang="en-CA" sz="2400" b="1" spc="-5" dirty="0">
                <a:solidFill>
                  <a:srgbClr val="4472C4">
                    <a:lumMod val="75000"/>
                  </a:srgbClr>
                </a:solidFill>
                <a:latin typeface="Arial Nova Cond" panose="020B0506020202020204" pitchFamily="34" charset="0"/>
                <a:cs typeface="Calibri"/>
              </a:rPr>
              <a:t>statin reluctant </a:t>
            </a:r>
            <a:r>
              <a:rPr lang="en-CA" sz="2400" spc="-5" dirty="0">
                <a:solidFill>
                  <a:prstClr val="black"/>
                </a:solidFill>
                <a:latin typeface="Arial Nova Cond" panose="020B0506020202020204" pitchFamily="34" charset="0"/>
                <a:cs typeface="Calibri"/>
              </a:rPr>
              <a:t>patients.</a:t>
            </a:r>
            <a:endParaRPr sz="2400" dirty="0">
              <a:solidFill>
                <a:prstClr val="black"/>
              </a:solidFill>
              <a:latin typeface="Arial Nova Cond" panose="020B0506020202020204" pitchFamily="34" charset="0"/>
              <a:cs typeface="Calibri"/>
            </a:endParaRPr>
          </a:p>
        </p:txBody>
      </p:sp>
      <p:pic>
        <p:nvPicPr>
          <p:cNvPr id="4" name="object 4"/>
          <p:cNvPicPr/>
          <p:nvPr/>
        </p:nvPicPr>
        <p:blipFill>
          <a:blip r:embed="rId2" cstate="print"/>
          <a:stretch>
            <a:fillRect/>
          </a:stretch>
        </p:blipFill>
        <p:spPr>
          <a:xfrm>
            <a:off x="6541039" y="1674055"/>
            <a:ext cx="4719954" cy="3864673"/>
          </a:xfrm>
          <a:prstGeom prst="rect">
            <a:avLst/>
          </a:prstGeom>
        </p:spPr>
      </p:pic>
      <p:sp>
        <p:nvSpPr>
          <p:cNvPr id="5" name="object 5"/>
          <p:cNvSpPr txBox="1"/>
          <p:nvPr/>
        </p:nvSpPr>
        <p:spPr>
          <a:xfrm>
            <a:off x="7710391" y="5788687"/>
            <a:ext cx="2381250" cy="239395"/>
          </a:xfrm>
          <a:prstGeom prst="rect">
            <a:avLst/>
          </a:prstGeom>
        </p:spPr>
        <p:txBody>
          <a:bodyPr vert="horz" wrap="square" lIns="0" tIns="12700" rIns="0" bIns="0" rtlCol="0">
            <a:spAutoFit/>
          </a:bodyPr>
          <a:lstStyle/>
          <a:p>
            <a:pPr marL="12700">
              <a:spcBef>
                <a:spcPts val="100"/>
              </a:spcBef>
            </a:pPr>
            <a:r>
              <a:rPr sz="1400" spc="-5" dirty="0">
                <a:solidFill>
                  <a:prstClr val="black"/>
                </a:solidFill>
                <a:cs typeface="Calibri"/>
              </a:rPr>
              <a:t>Mitchell</a:t>
            </a:r>
            <a:r>
              <a:rPr sz="1400" dirty="0">
                <a:solidFill>
                  <a:prstClr val="black"/>
                </a:solidFill>
                <a:cs typeface="Calibri"/>
              </a:rPr>
              <a:t> </a:t>
            </a:r>
            <a:r>
              <a:rPr sz="1400" spc="-10" dirty="0">
                <a:solidFill>
                  <a:prstClr val="black"/>
                </a:solidFill>
                <a:cs typeface="Calibri"/>
              </a:rPr>
              <a:t>et</a:t>
            </a:r>
            <a:r>
              <a:rPr sz="1400" spc="15" dirty="0">
                <a:solidFill>
                  <a:prstClr val="black"/>
                </a:solidFill>
                <a:cs typeface="Calibri"/>
              </a:rPr>
              <a:t> </a:t>
            </a:r>
            <a:r>
              <a:rPr sz="1400" dirty="0">
                <a:solidFill>
                  <a:prstClr val="black"/>
                </a:solidFill>
                <a:cs typeface="Calibri"/>
              </a:rPr>
              <a:t>al</a:t>
            </a:r>
            <a:r>
              <a:rPr sz="1400" spc="-10" dirty="0">
                <a:solidFill>
                  <a:prstClr val="black"/>
                </a:solidFill>
                <a:cs typeface="Calibri"/>
              </a:rPr>
              <a:t> </a:t>
            </a:r>
            <a:r>
              <a:rPr sz="1400" i="1" spc="-20" dirty="0">
                <a:solidFill>
                  <a:prstClr val="black"/>
                </a:solidFill>
                <a:cs typeface="Calibri"/>
              </a:rPr>
              <a:t>JACC</a:t>
            </a:r>
            <a:r>
              <a:rPr sz="1400" i="1" dirty="0">
                <a:solidFill>
                  <a:prstClr val="black"/>
                </a:solidFill>
                <a:cs typeface="Calibri"/>
              </a:rPr>
              <a:t> </a:t>
            </a:r>
            <a:r>
              <a:rPr sz="1400" i="1" spc="-5" dirty="0">
                <a:solidFill>
                  <a:prstClr val="black"/>
                </a:solidFill>
                <a:cs typeface="Calibri"/>
              </a:rPr>
              <a:t>2018</a:t>
            </a:r>
            <a:r>
              <a:rPr sz="1400" i="1" spc="5" dirty="0">
                <a:solidFill>
                  <a:prstClr val="black"/>
                </a:solidFill>
                <a:cs typeface="Calibri"/>
              </a:rPr>
              <a:t> </a:t>
            </a:r>
            <a:r>
              <a:rPr sz="1400" i="1" spc="-5" dirty="0">
                <a:solidFill>
                  <a:prstClr val="black"/>
                </a:solidFill>
                <a:cs typeface="Calibri"/>
              </a:rPr>
              <a:t>72:3233</a:t>
            </a:r>
            <a:endParaRPr sz="1400" dirty="0">
              <a:solidFill>
                <a:prstClr val="black"/>
              </a:solidFill>
              <a:cs typeface="Calibri"/>
            </a:endParaRPr>
          </a:p>
        </p:txBody>
      </p:sp>
      <p:sp>
        <p:nvSpPr>
          <p:cNvPr id="6" name="object 6"/>
          <p:cNvSpPr txBox="1">
            <a:spLocks noGrp="1"/>
          </p:cNvSpPr>
          <p:nvPr>
            <p:ph type="ftr" sz="quarter" idx="4294967295"/>
          </p:nvPr>
        </p:nvSpPr>
        <p:spPr>
          <a:xfrm>
            <a:off x="10053573" y="6756832"/>
            <a:ext cx="2119629" cy="127634"/>
          </a:xfrm>
          <a:prstGeom prst="rect">
            <a:avLst/>
          </a:prstGeom>
        </p:spPr>
        <p:txBody>
          <a:bodyPr vert="horz" wrap="square" lIns="0" tIns="0" rIns="0" bIns="0" rtlCol="0">
            <a:spAutoFit/>
          </a:bodyPr>
          <a:lstStyle/>
          <a:p>
            <a:pPr marL="12700">
              <a:lnSpc>
                <a:spcPts val="865"/>
              </a:lnSpc>
            </a:pPr>
            <a:r>
              <a:rPr dirty="0">
                <a:solidFill>
                  <a:prstClr val="white"/>
                </a:solidFill>
              </a:rPr>
              <a:t>CCS</a:t>
            </a:r>
            <a:r>
              <a:rPr spc="-30" dirty="0">
                <a:solidFill>
                  <a:prstClr val="white"/>
                </a:solidFill>
              </a:rPr>
              <a:t> </a:t>
            </a:r>
            <a:r>
              <a:rPr spc="-5" dirty="0">
                <a:solidFill>
                  <a:prstClr val="white"/>
                </a:solidFill>
              </a:rPr>
              <a:t>Guideline</a:t>
            </a:r>
            <a:r>
              <a:rPr spc="20" dirty="0">
                <a:solidFill>
                  <a:prstClr val="white"/>
                </a:solidFill>
              </a:rPr>
              <a:t> </a:t>
            </a:r>
            <a:r>
              <a:rPr spc="-5" dirty="0">
                <a:solidFill>
                  <a:prstClr val="white"/>
                </a:solidFill>
              </a:rPr>
              <a:t>Workshop</a:t>
            </a:r>
            <a:r>
              <a:rPr spc="5" dirty="0">
                <a:solidFill>
                  <a:prstClr val="white"/>
                </a:solidFill>
              </a:rPr>
              <a:t> </a:t>
            </a:r>
            <a:r>
              <a:rPr dirty="0">
                <a:solidFill>
                  <a:prstClr val="white"/>
                </a:solidFill>
              </a:rPr>
              <a:t>--</a:t>
            </a:r>
            <a:r>
              <a:rPr spc="165" dirty="0">
                <a:solidFill>
                  <a:prstClr val="white"/>
                </a:solidFill>
              </a:rPr>
              <a:t> </a:t>
            </a:r>
            <a:r>
              <a:rPr spc="-5" dirty="0">
                <a:solidFill>
                  <a:prstClr val="white"/>
                </a:solidFill>
              </a:rPr>
              <a:t>Presented</a:t>
            </a:r>
            <a:r>
              <a:rPr dirty="0">
                <a:solidFill>
                  <a:prstClr val="white"/>
                </a:solidFill>
              </a:rPr>
              <a:t> at</a:t>
            </a:r>
            <a:r>
              <a:rPr spc="-10" dirty="0">
                <a:solidFill>
                  <a:prstClr val="white"/>
                </a:solidFill>
              </a:rPr>
              <a:t> </a:t>
            </a:r>
            <a:r>
              <a:rPr dirty="0">
                <a:solidFill>
                  <a:prstClr val="white"/>
                </a:solidFill>
              </a:rPr>
              <a:t>CCC</a:t>
            </a:r>
            <a:r>
              <a:rPr spc="-30" dirty="0">
                <a:solidFill>
                  <a:prstClr val="white"/>
                </a:solidFill>
              </a:rPr>
              <a:t> </a:t>
            </a:r>
            <a:r>
              <a:rPr dirty="0">
                <a:solidFill>
                  <a:prstClr val="white"/>
                </a:solidFill>
              </a:rPr>
              <a:t>2020</a:t>
            </a:r>
          </a:p>
        </p:txBody>
      </p:sp>
    </p:spTree>
    <p:extLst>
      <p:ext uri="{BB962C8B-B14F-4D97-AF65-F5344CB8AC3E}">
        <p14:creationId xmlns:p14="http://schemas.microsoft.com/office/powerpoint/2010/main" val="37043206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20725"/>
            <a:ext cx="10515600" cy="1325563"/>
          </a:xfrm>
        </p:spPr>
        <p:txBody>
          <a:bodyPr>
            <a:normAutofit/>
          </a:bodyPr>
          <a:lstStyle/>
          <a:p>
            <a:r>
              <a:rPr lang="en-CA" sz="4000" dirty="0"/>
              <a:t>CACS for Risk Reclassification</a:t>
            </a: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016915125"/>
              </p:ext>
            </p:extLst>
          </p:nvPr>
        </p:nvGraphicFramePr>
        <p:xfrm>
          <a:off x="838200" y="1825625"/>
          <a:ext cx="10515600" cy="2494280"/>
        </p:xfrm>
        <a:graphic>
          <a:graphicData uri="http://schemas.openxmlformats.org/drawingml/2006/table">
            <a:tbl>
              <a:tblPr firstRow="1" bandRow="1">
                <a:tableStyleId>{5C22544A-7EE6-4342-B048-85BDC9FD1C3A}</a:tableStyleId>
              </a:tblPr>
              <a:tblGrid>
                <a:gridCol w="3505200">
                  <a:extLst>
                    <a:ext uri="{9D8B030D-6E8A-4147-A177-3AD203B41FA5}">
                      <a16:colId xmlns:a16="http://schemas.microsoft.com/office/drawing/2014/main" val="20000"/>
                    </a:ext>
                  </a:extLst>
                </a:gridCol>
                <a:gridCol w="3505200">
                  <a:extLst>
                    <a:ext uri="{9D8B030D-6E8A-4147-A177-3AD203B41FA5}">
                      <a16:colId xmlns:a16="http://schemas.microsoft.com/office/drawing/2014/main" val="20001"/>
                    </a:ext>
                  </a:extLst>
                </a:gridCol>
                <a:gridCol w="3505200">
                  <a:extLst>
                    <a:ext uri="{9D8B030D-6E8A-4147-A177-3AD203B41FA5}">
                      <a16:colId xmlns:a16="http://schemas.microsoft.com/office/drawing/2014/main" val="20002"/>
                    </a:ext>
                  </a:extLst>
                </a:gridCol>
              </a:tblGrid>
              <a:tr h="370840">
                <a:tc>
                  <a:txBody>
                    <a:bodyPr/>
                    <a:lstStyle/>
                    <a:p>
                      <a:r>
                        <a:rPr lang="en-CA" b="1" dirty="0">
                          <a:latin typeface="Arial Nova Cond" panose="020B0506020202020204" pitchFamily="34" charset="0"/>
                        </a:rPr>
                        <a:t>Framingham Risk Score</a:t>
                      </a:r>
                    </a:p>
                  </a:txBody>
                  <a:tcPr/>
                </a:tc>
                <a:tc>
                  <a:txBody>
                    <a:bodyPr/>
                    <a:lstStyle/>
                    <a:p>
                      <a:r>
                        <a:rPr lang="en-CA" b="1" dirty="0">
                          <a:latin typeface="Arial Nova Cond" panose="020B0506020202020204" pitchFamily="34" charset="0"/>
                        </a:rPr>
                        <a:t>CACS</a:t>
                      </a:r>
                    </a:p>
                  </a:txBody>
                  <a:tcPr/>
                </a:tc>
                <a:tc>
                  <a:txBody>
                    <a:bodyPr/>
                    <a:lstStyle/>
                    <a:p>
                      <a:r>
                        <a:rPr lang="en-CA" b="1" dirty="0">
                          <a:latin typeface="Arial Nova Cond" panose="020B0506020202020204" pitchFamily="34" charset="0"/>
                        </a:rPr>
                        <a:t>RESULT/RECLASSIFICATION</a:t>
                      </a:r>
                    </a:p>
                  </a:txBody>
                  <a:tcPr/>
                </a:tc>
                <a:extLst>
                  <a:ext uri="{0D108BD9-81ED-4DB2-BD59-A6C34878D82A}">
                    <a16:rowId xmlns:a16="http://schemas.microsoft.com/office/drawing/2014/main" val="10000"/>
                  </a:ext>
                </a:extLst>
              </a:tr>
              <a:tr h="370840">
                <a:tc>
                  <a:txBody>
                    <a:bodyPr/>
                    <a:lstStyle/>
                    <a:p>
                      <a:endParaRPr lang="en-CA" b="1" dirty="0">
                        <a:latin typeface="Arial Nova Cond" panose="020B0506020202020204" pitchFamily="34" charset="0"/>
                      </a:endParaRPr>
                    </a:p>
                  </a:txBody>
                  <a:tcPr/>
                </a:tc>
                <a:tc>
                  <a:txBody>
                    <a:bodyPr/>
                    <a:lstStyle/>
                    <a:p>
                      <a:endParaRPr lang="en-CA" b="1" dirty="0">
                        <a:latin typeface="Arial Nova Cond" panose="020B0506020202020204" pitchFamily="34" charset="0"/>
                      </a:endParaRPr>
                    </a:p>
                  </a:txBody>
                  <a:tcPr/>
                </a:tc>
                <a:tc>
                  <a:txBody>
                    <a:bodyPr/>
                    <a:lstStyle/>
                    <a:p>
                      <a:r>
                        <a:rPr lang="en-CA" b="1" dirty="0">
                          <a:latin typeface="Arial Nova Cond" panose="020B0506020202020204" pitchFamily="34" charset="0"/>
                        </a:rPr>
                        <a:t>&gt; 300 VERY HIGH RISK</a:t>
                      </a:r>
                    </a:p>
                  </a:txBody>
                  <a:tcPr/>
                </a:tc>
                <a:extLst>
                  <a:ext uri="{0D108BD9-81ED-4DB2-BD59-A6C34878D82A}">
                    <a16:rowId xmlns:a16="http://schemas.microsoft.com/office/drawing/2014/main" val="10001"/>
                  </a:ext>
                </a:extLst>
              </a:tr>
              <a:tr h="370840">
                <a:tc>
                  <a:txBody>
                    <a:bodyPr/>
                    <a:lstStyle/>
                    <a:p>
                      <a:r>
                        <a:rPr lang="en-CA" b="1" dirty="0">
                          <a:latin typeface="Arial Nova Cond" panose="020B0506020202020204" pitchFamily="34" charset="0"/>
                        </a:rPr>
                        <a:t>HIGH</a:t>
                      </a:r>
                    </a:p>
                  </a:txBody>
                  <a:tcPr/>
                </a:tc>
                <a:tc>
                  <a:txBody>
                    <a:bodyPr/>
                    <a:lstStyle/>
                    <a:p>
                      <a:r>
                        <a:rPr lang="en-CA" b="1" dirty="0">
                          <a:latin typeface="Arial Nova Cond" panose="020B0506020202020204" pitchFamily="34" charset="0"/>
                        </a:rPr>
                        <a:t>NO</a:t>
                      </a:r>
                    </a:p>
                  </a:txBody>
                  <a:tcPr/>
                </a:tc>
                <a:tc>
                  <a:txBody>
                    <a:bodyPr/>
                    <a:lstStyle/>
                    <a:p>
                      <a:r>
                        <a:rPr lang="en-CA" b="1" dirty="0">
                          <a:latin typeface="Arial Nova Cond" panose="020B0506020202020204" pitchFamily="34" charset="0"/>
                        </a:rPr>
                        <a:t>&gt; 100</a:t>
                      </a:r>
                      <a:r>
                        <a:rPr lang="en-CA" b="1" baseline="0" dirty="0">
                          <a:latin typeface="Arial Nova Cond" panose="020B0506020202020204" pitchFamily="34" charset="0"/>
                        </a:rPr>
                        <a:t> HIGH RISK</a:t>
                      </a:r>
                      <a:endParaRPr lang="en-CA" b="1" dirty="0">
                        <a:latin typeface="Arial Nova Cond" panose="020B0506020202020204" pitchFamily="34" charset="0"/>
                      </a:endParaRPr>
                    </a:p>
                  </a:txBody>
                  <a:tcPr/>
                </a:tc>
                <a:extLst>
                  <a:ext uri="{0D108BD9-81ED-4DB2-BD59-A6C34878D82A}">
                    <a16:rowId xmlns:a16="http://schemas.microsoft.com/office/drawing/2014/main" val="10002"/>
                  </a:ext>
                </a:extLst>
              </a:tr>
              <a:tr h="370840">
                <a:tc>
                  <a:txBody>
                    <a:bodyPr/>
                    <a:lstStyle/>
                    <a:p>
                      <a:r>
                        <a:rPr lang="en-CA" b="1" dirty="0">
                          <a:latin typeface="Arial Nova Cond" panose="020B0506020202020204" pitchFamily="34" charset="0"/>
                        </a:rPr>
                        <a:t>MODERATE</a:t>
                      </a:r>
                    </a:p>
                  </a:txBody>
                  <a:tcPr/>
                </a:tc>
                <a:tc>
                  <a:txBody>
                    <a:bodyPr/>
                    <a:lstStyle/>
                    <a:p>
                      <a:r>
                        <a:rPr lang="en-CA" b="1" dirty="0">
                          <a:latin typeface="Arial Nova Cond" panose="020B0506020202020204" pitchFamily="34" charset="0"/>
                        </a:rPr>
                        <a:t>CONSIDER</a:t>
                      </a:r>
                    </a:p>
                  </a:txBody>
                  <a:tcPr/>
                </a:tc>
                <a:tc>
                  <a:txBody>
                    <a:bodyPr/>
                    <a:lstStyle/>
                    <a:p>
                      <a:r>
                        <a:rPr lang="en-CA" b="1" dirty="0">
                          <a:latin typeface="Arial Nova Cond" panose="020B0506020202020204" pitchFamily="34" charset="0"/>
                        </a:rPr>
                        <a:t>1 – 99 MODERATE</a:t>
                      </a:r>
                      <a:r>
                        <a:rPr lang="en-CA" b="1" baseline="0" dirty="0">
                          <a:latin typeface="Arial Nova Cond" panose="020B0506020202020204" pitchFamily="34" charset="0"/>
                        </a:rPr>
                        <a:t> RISK</a:t>
                      </a:r>
                      <a:endParaRPr lang="en-CA" b="1" dirty="0">
                        <a:latin typeface="Arial Nova Cond" panose="020B0506020202020204" pitchFamily="34" charset="0"/>
                      </a:endParaRPr>
                    </a:p>
                  </a:txBody>
                  <a:tcPr/>
                </a:tc>
                <a:extLst>
                  <a:ext uri="{0D108BD9-81ED-4DB2-BD59-A6C34878D82A}">
                    <a16:rowId xmlns:a16="http://schemas.microsoft.com/office/drawing/2014/main" val="10003"/>
                  </a:ext>
                </a:extLst>
              </a:tr>
              <a:tr h="370840">
                <a:tc>
                  <a:txBody>
                    <a:bodyPr/>
                    <a:lstStyle/>
                    <a:p>
                      <a:r>
                        <a:rPr lang="en-CA" b="1" dirty="0">
                          <a:latin typeface="Arial Nova Cond" panose="020B0506020202020204" pitchFamily="34" charset="0"/>
                        </a:rPr>
                        <a:t>LOW</a:t>
                      </a:r>
                      <a:r>
                        <a:rPr lang="en-CA" b="1" baseline="0" dirty="0">
                          <a:latin typeface="Arial Nova Cond" panose="020B0506020202020204" pitchFamily="34" charset="0"/>
                        </a:rPr>
                        <a:t> but CONCERNING</a:t>
                      </a:r>
                      <a:r>
                        <a:rPr lang="en-CA" b="1" baseline="30000" dirty="0">
                          <a:latin typeface="Arial Nova Cond" panose="020B0506020202020204" pitchFamily="34" charset="0"/>
                        </a:rPr>
                        <a:t>#</a:t>
                      </a:r>
                      <a:endParaRPr lang="en-CA" b="1" dirty="0">
                        <a:latin typeface="Arial Nova Cond" panose="020B0506020202020204" pitchFamily="34" charset="0"/>
                      </a:endParaRPr>
                    </a:p>
                  </a:txBody>
                  <a:tcPr/>
                </a:tc>
                <a:tc>
                  <a:txBody>
                    <a:bodyPr/>
                    <a:lstStyle/>
                    <a:p>
                      <a:r>
                        <a:rPr lang="en-CA" b="1" dirty="0">
                          <a:latin typeface="Arial Nova Cond" panose="020B0506020202020204" pitchFamily="34" charset="0"/>
                        </a:rPr>
                        <a:t>CONSIDER</a:t>
                      </a:r>
                    </a:p>
                  </a:txBody>
                  <a:tcPr/>
                </a:tc>
                <a:tc>
                  <a:txBody>
                    <a:bodyPr/>
                    <a:lstStyle/>
                    <a:p>
                      <a:endParaRPr lang="en-CA" b="1" dirty="0">
                        <a:latin typeface="Arial Nova Cond" panose="020B0506020202020204" pitchFamily="34" charset="0"/>
                      </a:endParaRPr>
                    </a:p>
                  </a:txBody>
                  <a:tcPr/>
                </a:tc>
                <a:extLst>
                  <a:ext uri="{0D108BD9-81ED-4DB2-BD59-A6C34878D82A}">
                    <a16:rowId xmlns:a16="http://schemas.microsoft.com/office/drawing/2014/main" val="10004"/>
                  </a:ext>
                </a:extLst>
              </a:tr>
              <a:tr h="370840">
                <a:tc>
                  <a:txBody>
                    <a:bodyPr/>
                    <a:lstStyle/>
                    <a:p>
                      <a:r>
                        <a:rPr lang="en-CA" b="1" dirty="0">
                          <a:latin typeface="Arial Nova Cond" panose="020B0506020202020204" pitchFamily="34" charset="0"/>
                        </a:rPr>
                        <a:t>LOW with no concerning features</a:t>
                      </a:r>
                    </a:p>
                  </a:txBody>
                  <a:tcPr/>
                </a:tc>
                <a:tc>
                  <a:txBody>
                    <a:bodyPr/>
                    <a:lstStyle/>
                    <a:p>
                      <a:r>
                        <a:rPr lang="en-CA" b="1" dirty="0">
                          <a:latin typeface="Arial Nova Cond" panose="020B0506020202020204" pitchFamily="34" charset="0"/>
                        </a:rPr>
                        <a:t>NO</a:t>
                      </a:r>
                      <a:r>
                        <a:rPr lang="en-CA" b="1" baseline="0" dirty="0">
                          <a:latin typeface="Arial Nova Cond" panose="020B0506020202020204" pitchFamily="34" charset="0"/>
                        </a:rPr>
                        <a:t>                  </a:t>
                      </a:r>
                      <a:endParaRPr lang="en-CA" b="1" dirty="0">
                        <a:latin typeface="Arial Nova Cond" panose="020B0506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latin typeface="Arial Nova Cond" panose="020B0506020202020204" pitchFamily="34" charset="0"/>
                        </a:rPr>
                        <a:t>0 LOW RISK (re-evaluate)*</a:t>
                      </a:r>
                    </a:p>
                    <a:p>
                      <a:endParaRPr lang="en-CA" b="1" dirty="0">
                        <a:latin typeface="Arial Nova Cond" panose="020B0506020202020204" pitchFamily="34" charset="0"/>
                      </a:endParaRPr>
                    </a:p>
                  </a:txBody>
                  <a:tcPr/>
                </a:tc>
                <a:extLst>
                  <a:ext uri="{0D108BD9-81ED-4DB2-BD59-A6C34878D82A}">
                    <a16:rowId xmlns:a16="http://schemas.microsoft.com/office/drawing/2014/main" val="10005"/>
                  </a:ext>
                </a:extLst>
              </a:tr>
            </a:tbl>
          </a:graphicData>
        </a:graphic>
      </p:graphicFrame>
      <p:cxnSp>
        <p:nvCxnSpPr>
          <p:cNvPr id="6" name="Straight Arrow Connector 5"/>
          <p:cNvCxnSpPr/>
          <p:nvPr/>
        </p:nvCxnSpPr>
        <p:spPr>
          <a:xfrm flipV="1">
            <a:off x="5658374" y="2390862"/>
            <a:ext cx="2168554" cy="901817"/>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5658374" y="2734811"/>
            <a:ext cx="2193721" cy="553673"/>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5658374" y="3124899"/>
            <a:ext cx="2197916" cy="16778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658374" y="3288484"/>
            <a:ext cx="2168554" cy="49495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4949505" y="2734811"/>
            <a:ext cx="5620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9" name="Right Brace 18"/>
          <p:cNvSpPr/>
          <p:nvPr/>
        </p:nvSpPr>
        <p:spPr>
          <a:xfrm>
            <a:off x="5440264" y="2994870"/>
            <a:ext cx="109057" cy="591424"/>
          </a:xfrm>
          <a:prstGeom prst="rightBrace">
            <a:avLst/>
          </a:prstGeom>
          <a:ln w="5715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CA">
              <a:solidFill>
                <a:prstClr val="black"/>
              </a:solidFill>
            </a:endParaRPr>
          </a:p>
        </p:txBody>
      </p:sp>
      <p:sp>
        <p:nvSpPr>
          <p:cNvPr id="20" name="TextBox 19"/>
          <p:cNvSpPr txBox="1"/>
          <p:nvPr/>
        </p:nvSpPr>
        <p:spPr>
          <a:xfrm>
            <a:off x="5377347" y="2537459"/>
            <a:ext cx="314587" cy="400110"/>
          </a:xfrm>
          <a:prstGeom prst="rect">
            <a:avLst/>
          </a:prstGeom>
          <a:noFill/>
        </p:spPr>
        <p:txBody>
          <a:bodyPr wrap="square" rtlCol="0">
            <a:spAutoFit/>
          </a:bodyPr>
          <a:lstStyle/>
          <a:p>
            <a:r>
              <a:rPr lang="en-CA" sz="2000" b="1" dirty="0">
                <a:solidFill>
                  <a:srgbClr val="4472C4">
                    <a:lumMod val="75000"/>
                  </a:srgbClr>
                </a:solidFill>
              </a:rPr>
              <a:t>X</a:t>
            </a:r>
          </a:p>
        </p:txBody>
      </p:sp>
      <p:cxnSp>
        <p:nvCxnSpPr>
          <p:cNvPr id="21" name="Straight Connector 20"/>
          <p:cNvCxnSpPr/>
          <p:nvPr/>
        </p:nvCxnSpPr>
        <p:spPr>
          <a:xfrm>
            <a:off x="5004033" y="3822584"/>
            <a:ext cx="562062" cy="0"/>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433285" y="3625226"/>
            <a:ext cx="314587" cy="400110"/>
          </a:xfrm>
          <a:prstGeom prst="rect">
            <a:avLst/>
          </a:prstGeom>
          <a:noFill/>
        </p:spPr>
        <p:txBody>
          <a:bodyPr wrap="square" rtlCol="0">
            <a:spAutoFit/>
          </a:bodyPr>
          <a:lstStyle/>
          <a:p>
            <a:r>
              <a:rPr lang="en-CA" sz="2000" b="1" dirty="0">
                <a:solidFill>
                  <a:srgbClr val="4472C4">
                    <a:lumMod val="75000"/>
                  </a:srgbClr>
                </a:solidFill>
              </a:rPr>
              <a:t>X</a:t>
            </a:r>
          </a:p>
        </p:txBody>
      </p:sp>
      <p:sp>
        <p:nvSpPr>
          <p:cNvPr id="23" name="TextBox 22"/>
          <p:cNvSpPr txBox="1"/>
          <p:nvPr/>
        </p:nvSpPr>
        <p:spPr>
          <a:xfrm>
            <a:off x="6597941" y="4412609"/>
            <a:ext cx="4755859" cy="1200329"/>
          </a:xfrm>
          <a:prstGeom prst="rect">
            <a:avLst/>
          </a:prstGeom>
          <a:noFill/>
        </p:spPr>
        <p:txBody>
          <a:bodyPr wrap="square" rtlCol="0">
            <a:spAutoFit/>
          </a:bodyPr>
          <a:lstStyle/>
          <a:p>
            <a:r>
              <a:rPr lang="en-CA" b="1" dirty="0">
                <a:solidFill>
                  <a:prstClr val="black"/>
                </a:solidFill>
                <a:latin typeface="Arial Nova Cond" panose="020B0506020202020204" pitchFamily="34" charset="0"/>
              </a:rPr>
              <a:t>* Use routine measures for re-evaluation during follow-up. CACS should not be repeated sooner than 5y or at all if patient-physician discussion leads to lipid risk factor modification.</a:t>
            </a:r>
          </a:p>
        </p:txBody>
      </p:sp>
      <p:sp>
        <p:nvSpPr>
          <p:cNvPr id="14" name="TextBox 13">
            <a:extLst>
              <a:ext uri="{FF2B5EF4-FFF2-40B4-BE49-F238E27FC236}">
                <a16:creationId xmlns:a16="http://schemas.microsoft.com/office/drawing/2014/main" id="{A52AD493-859F-4C4A-98F6-D1B3ED8BFFE6}"/>
              </a:ext>
            </a:extLst>
          </p:cNvPr>
          <p:cNvSpPr txBox="1"/>
          <p:nvPr/>
        </p:nvSpPr>
        <p:spPr>
          <a:xfrm>
            <a:off x="859796" y="4558772"/>
            <a:ext cx="4425268" cy="923330"/>
          </a:xfrm>
          <a:prstGeom prst="rect">
            <a:avLst/>
          </a:prstGeom>
          <a:noFill/>
        </p:spPr>
        <p:txBody>
          <a:bodyPr wrap="square" rtlCol="0">
            <a:spAutoFit/>
          </a:bodyPr>
          <a:lstStyle/>
          <a:p>
            <a:r>
              <a:rPr lang="en-US" b="1" baseline="30000" dirty="0">
                <a:solidFill>
                  <a:prstClr val="black"/>
                </a:solidFill>
                <a:latin typeface="Arial Nova Cond" panose="020B0506020202020204" pitchFamily="34" charset="0"/>
              </a:rPr>
              <a:t>#</a:t>
            </a:r>
            <a:r>
              <a:rPr lang="en-US" b="1" dirty="0">
                <a:solidFill>
                  <a:prstClr val="black"/>
                </a:solidFill>
                <a:latin typeface="Arial Nova Cond" panose="020B0506020202020204" pitchFamily="34" charset="0"/>
              </a:rPr>
              <a:t>Concerning features include: family history, elevated </a:t>
            </a:r>
            <a:r>
              <a:rPr lang="en-US" b="1" dirty="0" err="1">
                <a:solidFill>
                  <a:prstClr val="black"/>
                </a:solidFill>
                <a:latin typeface="Arial Nova Cond" panose="020B0506020202020204" pitchFamily="34" charset="0"/>
              </a:rPr>
              <a:t>Lp</a:t>
            </a:r>
            <a:r>
              <a:rPr lang="en-US" b="1" dirty="0">
                <a:solidFill>
                  <a:prstClr val="black"/>
                </a:solidFill>
                <a:latin typeface="Arial Nova Cond" panose="020B0506020202020204" pitchFamily="34" charset="0"/>
              </a:rPr>
              <a:t>(a), FRS 5 – 9.9% with LDL-c &gt; 3.5 mmol/L</a:t>
            </a:r>
          </a:p>
        </p:txBody>
      </p:sp>
    </p:spTree>
    <p:extLst>
      <p:ext uri="{BB962C8B-B14F-4D97-AF65-F5344CB8AC3E}">
        <p14:creationId xmlns:p14="http://schemas.microsoft.com/office/powerpoint/2010/main" val="1276903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circle(in)">
                                      <p:cBhvr>
                                        <p:cTn id="12" dur="10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circle(in)">
                                      <p:cBhvr>
                                        <p:cTn id="17" dur="10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circle(in)">
                                      <p:cBhvr>
                                        <p:cTn id="22" dur="10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circle(in)">
                                      <p:cBhvr>
                                        <p:cTn id="27" dur="1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circle(in)">
                                      <p:cBhvr>
                                        <p:cTn id="32" dur="10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circle(in)">
                                      <p:cBhvr>
                                        <p:cTn id="37" dur="10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circle(in)">
                                      <p:cBhvr>
                                        <p:cTn id="42" dur="1000"/>
                                        <p:tgtEl>
                                          <p:spTgt spid="12"/>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circle(in)">
                                      <p:cBhvr>
                                        <p:cTn id="47"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0" grpId="0"/>
      <p:bldP spid="2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17463D1-A41E-45D1-85DA-8DFA90484A2C}"/>
              </a:ext>
            </a:extLst>
          </p:cNvPr>
          <p:cNvSpPr/>
          <p:nvPr/>
        </p:nvSpPr>
        <p:spPr>
          <a:xfrm>
            <a:off x="705059" y="1556792"/>
            <a:ext cx="10781880" cy="1025024"/>
          </a:xfrm>
          <a:prstGeom prst="rect">
            <a:avLst/>
          </a:prstGeom>
        </p:spPr>
        <p:txBody>
          <a:bodyPr wrap="square" lIns="91440" tIns="45720" rIns="91440" bIns="45720" anchor="t">
            <a:spAutoFit/>
          </a:bodyPr>
          <a:lstStyle/>
          <a:p>
            <a:pPr algn="ctr">
              <a:lnSpc>
                <a:spcPct val="120000"/>
              </a:lnSpc>
            </a:pPr>
            <a:r>
              <a:rPr lang="en-US" sz="2000" b="1" dirty="0">
                <a:latin typeface="Arial Nova Cond"/>
              </a:rPr>
              <a:t>© Canadian Cardiovascular Society. 2021. All rights reserved. </a:t>
            </a:r>
          </a:p>
          <a:p>
            <a:pPr algn="ctr">
              <a:lnSpc>
                <a:spcPct val="120000"/>
              </a:lnSpc>
            </a:pPr>
            <a:r>
              <a:rPr lang="en-US" sz="1600" dirty="0">
                <a:latin typeface="Arial Nova Cond"/>
              </a:rPr>
              <a:t>Distribution, transmission or republication is strictly prohibited without the prior written permission of the Canadian Cardiovascular Society.</a:t>
            </a:r>
          </a:p>
        </p:txBody>
      </p:sp>
      <p:sp>
        <p:nvSpPr>
          <p:cNvPr id="5" name="Content Placeholder 6">
            <a:extLst>
              <a:ext uri="{FF2B5EF4-FFF2-40B4-BE49-F238E27FC236}">
                <a16:creationId xmlns:a16="http://schemas.microsoft.com/office/drawing/2014/main" id="{6B30CB7F-0217-409A-8CC7-704849E6BDD7}"/>
              </a:ext>
            </a:extLst>
          </p:cNvPr>
          <p:cNvSpPr txBox="1">
            <a:spLocks/>
          </p:cNvSpPr>
          <p:nvPr/>
        </p:nvSpPr>
        <p:spPr bwMode="auto">
          <a:xfrm>
            <a:off x="838201" y="3068960"/>
            <a:ext cx="10515599" cy="26668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b="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b="0">
                <a:solidFill>
                  <a:schemeClr val="tx1"/>
                </a:solidFill>
                <a:latin typeface="+mn-lt"/>
                <a:ea typeface="+mn-ea"/>
                <a:cs typeface="+mn-cs"/>
              </a:defRPr>
            </a:lvl3pPr>
            <a:lvl4pPr marL="1600200" indent="-228600" algn="l" rtl="0" eaLnBrk="0" fontAlgn="base" hangingPunct="0">
              <a:spcBef>
                <a:spcPct val="20000"/>
              </a:spcBef>
              <a:spcAft>
                <a:spcPct val="0"/>
              </a:spcAft>
              <a:buChar char="–"/>
              <a:defRPr sz="1400" b="0">
                <a:solidFill>
                  <a:schemeClr val="tx1"/>
                </a:solidFill>
                <a:latin typeface="+mn-lt"/>
                <a:ea typeface="+mn-ea"/>
                <a:cs typeface="+mn-cs"/>
              </a:defRPr>
            </a:lvl4pPr>
            <a:lvl5pPr marL="2057400" indent="-228600" algn="l" rtl="0" eaLnBrk="0" fontAlgn="base" hangingPunct="0">
              <a:spcBef>
                <a:spcPct val="20000"/>
              </a:spcBef>
              <a:spcAft>
                <a:spcPct val="0"/>
              </a:spcAft>
              <a:buChar char="»"/>
              <a:defRPr sz="1200" b="0">
                <a:solidFill>
                  <a:schemeClr val="tx1"/>
                </a:solidFill>
                <a:latin typeface="+mn-lt"/>
                <a:ea typeface="+mn-ea"/>
                <a:cs typeface="+mn-cs"/>
              </a:defRPr>
            </a:lvl5pPr>
            <a:lvl6pPr marL="2514600" indent="-228600" algn="l" rtl="0" fontAlgn="base">
              <a:spcBef>
                <a:spcPct val="20000"/>
              </a:spcBef>
              <a:spcAft>
                <a:spcPct val="0"/>
              </a:spcAft>
              <a:buChar char="»"/>
              <a:defRPr sz="1200" b="1">
                <a:solidFill>
                  <a:schemeClr val="tx1"/>
                </a:solidFill>
                <a:latin typeface="+mn-lt"/>
                <a:ea typeface="+mn-ea"/>
                <a:cs typeface="+mn-cs"/>
              </a:defRPr>
            </a:lvl6pPr>
            <a:lvl7pPr marL="2971800" indent="-228600" algn="l" rtl="0" fontAlgn="base">
              <a:spcBef>
                <a:spcPct val="20000"/>
              </a:spcBef>
              <a:spcAft>
                <a:spcPct val="0"/>
              </a:spcAft>
              <a:buChar char="»"/>
              <a:defRPr sz="1200" b="1">
                <a:solidFill>
                  <a:schemeClr val="tx1"/>
                </a:solidFill>
                <a:latin typeface="+mn-lt"/>
                <a:ea typeface="+mn-ea"/>
                <a:cs typeface="+mn-cs"/>
              </a:defRPr>
            </a:lvl7pPr>
            <a:lvl8pPr marL="3429000" indent="-228600" algn="l" rtl="0" fontAlgn="base">
              <a:spcBef>
                <a:spcPct val="20000"/>
              </a:spcBef>
              <a:spcAft>
                <a:spcPct val="0"/>
              </a:spcAft>
              <a:buChar char="»"/>
              <a:defRPr sz="1200" b="1">
                <a:solidFill>
                  <a:schemeClr val="tx1"/>
                </a:solidFill>
                <a:latin typeface="+mn-lt"/>
                <a:ea typeface="+mn-ea"/>
                <a:cs typeface="+mn-cs"/>
              </a:defRPr>
            </a:lvl8pPr>
            <a:lvl9pPr marL="3886200" indent="-228600" algn="l" rtl="0" fontAlgn="base">
              <a:spcBef>
                <a:spcPct val="20000"/>
              </a:spcBef>
              <a:spcAft>
                <a:spcPct val="0"/>
              </a:spcAft>
              <a:buChar char="»"/>
              <a:defRPr sz="1200" b="1">
                <a:solidFill>
                  <a:schemeClr val="tx1"/>
                </a:solidFill>
                <a:latin typeface="+mn-lt"/>
                <a:ea typeface="+mn-ea"/>
                <a:cs typeface="+mn-cs"/>
              </a:defRPr>
            </a:lvl9pPr>
          </a:lstStyle>
          <a:p>
            <a:pPr eaLnBrk="1" hangingPunct="1">
              <a:spcBef>
                <a:spcPts val="1800"/>
              </a:spcBef>
            </a:pPr>
            <a:r>
              <a:rPr lang="en-US" altLang="en-US" sz="1600" kern="0" dirty="0">
                <a:latin typeface="Arial Nova Cond" panose="020B0506020202020204" pitchFamily="34" charset="0"/>
              </a:rPr>
              <a:t>For medical institution internal education or training (i.e. grand rounds, medical college/classroom education, etc.), kindly consider and implement the following:</a:t>
            </a:r>
          </a:p>
          <a:p>
            <a:pPr lvl="1" eaLnBrk="1" hangingPunct="1"/>
            <a:r>
              <a:rPr lang="en-US" altLang="en-US" sz="1200" kern="0" dirty="0">
                <a:latin typeface="Arial Nova Cond" panose="020B0506020202020204" pitchFamily="34" charset="0"/>
              </a:rPr>
              <a:t>Include the citation for the Canadian Journal of Cardiology</a:t>
            </a:r>
          </a:p>
          <a:p>
            <a:pPr lvl="1" eaLnBrk="1" hangingPunct="1"/>
            <a:r>
              <a:rPr lang="en-US" altLang="en-US" sz="1200" kern="0" dirty="0">
                <a:latin typeface="Arial Nova Cond" panose="020B0506020202020204" pitchFamily="34" charset="0"/>
              </a:rPr>
              <a:t>Add ‘Reproduced with permission from the Canadian Cardiovascular Society. [insert year].’</a:t>
            </a:r>
          </a:p>
          <a:p>
            <a:pPr lvl="1" eaLnBrk="1" hangingPunct="1"/>
            <a:r>
              <a:rPr lang="en-US" altLang="en-US" sz="1200" kern="0" dirty="0">
                <a:latin typeface="Arial Nova Cond" panose="020B0506020202020204" pitchFamily="34" charset="0"/>
              </a:rPr>
              <a:t>Avoid use of CCS logos or trademarks on slides, tools or publications that are not the property of the CCS</a:t>
            </a:r>
          </a:p>
          <a:p>
            <a:pPr lvl="1" eaLnBrk="1" hangingPunct="1"/>
            <a:r>
              <a:rPr lang="en-US" altLang="en-US" sz="1200" kern="0" dirty="0">
                <a:latin typeface="Arial Nova Cond" panose="020B0506020202020204" pitchFamily="34" charset="0"/>
              </a:rPr>
              <a:t>Do not modify the slide content and, the layout and CCS branding on the Guideline-related slides</a:t>
            </a:r>
          </a:p>
          <a:p>
            <a:pPr lvl="1" eaLnBrk="1" hangingPunct="1"/>
            <a:r>
              <a:rPr lang="en-US" altLang="en-US" sz="1200" kern="0" dirty="0">
                <a:latin typeface="Arial Nova Cond" panose="020B0506020202020204" pitchFamily="34" charset="0"/>
              </a:rPr>
              <a:t>Guideline recommendations must be reproduced exactly as published </a:t>
            </a:r>
          </a:p>
          <a:p>
            <a:pPr eaLnBrk="1" hangingPunct="1">
              <a:spcBef>
                <a:spcPts val="1800"/>
              </a:spcBef>
            </a:pPr>
            <a:r>
              <a:rPr lang="en-US" altLang="en-US" sz="1600" kern="0" dirty="0">
                <a:latin typeface="Arial Nova Cond" panose="020B0506020202020204" pitchFamily="34" charset="0"/>
              </a:rPr>
              <a:t>For an industry supported or involved program, permissions are required:</a:t>
            </a:r>
          </a:p>
          <a:p>
            <a:pPr lvl="1" eaLnBrk="1" hangingPunct="1"/>
            <a:r>
              <a:rPr lang="en-US" altLang="en-US" sz="1200" kern="0" dirty="0">
                <a:latin typeface="Arial Nova Cond" panose="020B0506020202020204" pitchFamily="34" charset="0"/>
              </a:rPr>
              <a:t>If content is published in the Canadian Journal of Cardiology, permissions must be sought through our publisher Elsevier (www.onlinecjc.com)</a:t>
            </a:r>
          </a:p>
          <a:p>
            <a:pPr lvl="1" eaLnBrk="1" hangingPunct="1"/>
            <a:r>
              <a:rPr lang="en-US" altLang="en-US" sz="1200" kern="0" dirty="0">
                <a:latin typeface="Arial Nova Cond" panose="020B0506020202020204" pitchFamily="34" charset="0"/>
              </a:rPr>
              <a:t>If content is property of the CCS, contact </a:t>
            </a:r>
            <a:r>
              <a:rPr lang="en-US" altLang="en-US" sz="1200" kern="0" dirty="0">
                <a:latin typeface="Arial Nova Cond" panose="020B0506020202020204" pitchFamily="34" charset="0"/>
                <a:hlinkClick r:id="rId2"/>
              </a:rPr>
              <a:t>guidelines@ccs.ca</a:t>
            </a:r>
            <a:r>
              <a:rPr lang="en-US" altLang="en-US" sz="1200" kern="0" dirty="0">
                <a:latin typeface="Arial Nova Cond" panose="020B0506020202020204" pitchFamily="34" charset="0"/>
              </a:rPr>
              <a:t>   </a:t>
            </a:r>
          </a:p>
        </p:txBody>
      </p:sp>
    </p:spTree>
    <p:extLst>
      <p:ext uri="{BB962C8B-B14F-4D97-AF65-F5344CB8AC3E}">
        <p14:creationId xmlns:p14="http://schemas.microsoft.com/office/powerpoint/2010/main" val="8805393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3600" dirty="0"/>
              <a:t>The World Needs More Canada!</a:t>
            </a:r>
            <a:br>
              <a:rPr lang="en-CA" dirty="0"/>
            </a:br>
            <a:r>
              <a:rPr lang="en-CA" sz="2200" dirty="0"/>
              <a:t>(Mortensen et al, Ann Int Med 2018; 168: 85 – 92, Mancini, </a:t>
            </a:r>
            <a:br>
              <a:rPr lang="en-CA" sz="2200" dirty="0"/>
            </a:br>
            <a:r>
              <a:rPr lang="en-CA" sz="2200" dirty="0"/>
              <a:t>Ann Int Med 2018: 168: 145 - 146)</a:t>
            </a:r>
            <a:endParaRPr lang="en-CA" sz="3600" dirty="0"/>
          </a:p>
        </p:txBody>
      </p:sp>
      <p:pic>
        <p:nvPicPr>
          <p:cNvPr id="4" name="Content Placeholder 3"/>
          <p:cNvPicPr>
            <a:picLocks noGrp="1" noChangeAspect="1"/>
          </p:cNvPicPr>
          <p:nvPr>
            <p:ph idx="1"/>
          </p:nvPr>
        </p:nvPicPr>
        <p:blipFill>
          <a:blip r:embed="rId2"/>
          <a:stretch>
            <a:fillRect/>
          </a:stretch>
        </p:blipFill>
        <p:spPr>
          <a:xfrm>
            <a:off x="25171" y="2004037"/>
            <a:ext cx="6227052" cy="4351338"/>
          </a:xfrm>
          <a:prstGeom prst="rect">
            <a:avLst/>
          </a:prstGeom>
        </p:spPr>
      </p:pic>
      <p:pic>
        <p:nvPicPr>
          <p:cNvPr id="5" name="Picture 4"/>
          <p:cNvPicPr>
            <a:picLocks noChangeAspect="1"/>
          </p:cNvPicPr>
          <p:nvPr/>
        </p:nvPicPr>
        <p:blipFill>
          <a:blip r:embed="rId3"/>
          <a:stretch>
            <a:fillRect/>
          </a:stretch>
        </p:blipFill>
        <p:spPr>
          <a:xfrm>
            <a:off x="6188279" y="2323848"/>
            <a:ext cx="5947945" cy="3649114"/>
          </a:xfrm>
          <a:prstGeom prst="rect">
            <a:avLst/>
          </a:prstGeom>
        </p:spPr>
      </p:pic>
      <p:sp>
        <p:nvSpPr>
          <p:cNvPr id="6" name="TextBox 5"/>
          <p:cNvSpPr txBox="1"/>
          <p:nvPr/>
        </p:nvSpPr>
        <p:spPr>
          <a:xfrm>
            <a:off x="885038" y="2688672"/>
            <a:ext cx="2386667" cy="369332"/>
          </a:xfrm>
          <a:prstGeom prst="rect">
            <a:avLst/>
          </a:prstGeom>
          <a:noFill/>
        </p:spPr>
        <p:txBody>
          <a:bodyPr wrap="square" rtlCol="0">
            <a:spAutoFit/>
          </a:bodyPr>
          <a:lstStyle/>
          <a:p>
            <a:r>
              <a:rPr lang="en-CA" b="1" dirty="0">
                <a:solidFill>
                  <a:prstClr val="black"/>
                </a:solidFill>
              </a:rPr>
              <a:t>Highest Events Averted</a:t>
            </a:r>
          </a:p>
        </p:txBody>
      </p:sp>
      <p:cxnSp>
        <p:nvCxnSpPr>
          <p:cNvPr id="8" name="Straight Arrow Connector 7"/>
          <p:cNvCxnSpPr/>
          <p:nvPr/>
        </p:nvCxnSpPr>
        <p:spPr>
          <a:xfrm>
            <a:off x="1010873" y="3099732"/>
            <a:ext cx="8390" cy="1413545"/>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2" name="Oval 11"/>
          <p:cNvSpPr/>
          <p:nvPr/>
        </p:nvSpPr>
        <p:spPr>
          <a:xfrm>
            <a:off x="6883160" y="3741490"/>
            <a:ext cx="679508" cy="553673"/>
          </a:xfrm>
          <a:prstGeom prst="ellipse">
            <a:avLst/>
          </a:prstGeom>
          <a:noFill/>
          <a:ln w="7620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
        <p:nvSpPr>
          <p:cNvPr id="13" name="Oval 12"/>
          <p:cNvSpPr/>
          <p:nvPr/>
        </p:nvSpPr>
        <p:spPr>
          <a:xfrm>
            <a:off x="8200239" y="2948731"/>
            <a:ext cx="3935985" cy="792759"/>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solidFill>
                <a:prstClr val="white"/>
              </a:solidFill>
            </a:endParaRPr>
          </a:p>
        </p:txBody>
      </p:sp>
    </p:spTree>
    <p:extLst>
      <p:ext uri="{BB962C8B-B14F-4D97-AF65-F5344CB8AC3E}">
        <p14:creationId xmlns:p14="http://schemas.microsoft.com/office/powerpoint/2010/main" val="1649739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1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1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circle(in)">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CA" dirty="0"/>
              <a:t>The CCS Dyslipidemia Guideline uses a HYBRID SYSTEM to identify patients for treatment</a:t>
            </a:r>
          </a:p>
        </p:txBody>
      </p:sp>
      <p:sp>
        <p:nvSpPr>
          <p:cNvPr id="3" name="Content Placeholder 2"/>
          <p:cNvSpPr>
            <a:spLocks noGrp="1"/>
          </p:cNvSpPr>
          <p:nvPr>
            <p:ph idx="1"/>
          </p:nvPr>
        </p:nvSpPr>
        <p:spPr>
          <a:xfrm>
            <a:off x="838200" y="2022571"/>
            <a:ext cx="10515600" cy="4351338"/>
          </a:xfrm>
        </p:spPr>
        <p:txBody>
          <a:bodyPr/>
          <a:lstStyle/>
          <a:p>
            <a:r>
              <a:rPr lang="en-CA" dirty="0"/>
              <a:t>Statin-indicated conditions and</a:t>
            </a:r>
          </a:p>
          <a:p>
            <a:r>
              <a:rPr lang="en-CA" dirty="0"/>
              <a:t>Framingham Risk Score (with modifications)</a:t>
            </a:r>
          </a:p>
          <a:p>
            <a:r>
              <a:rPr lang="en-CA" dirty="0"/>
              <a:t>The approach is a balance between the RCT’s, observational studies and emerging data that can help support patient-physician decision-making to individualize therapy</a:t>
            </a:r>
          </a:p>
          <a:p>
            <a:r>
              <a:rPr lang="en-CA" dirty="0"/>
              <a:t>Evidence suggests that the approach compares very favorably with other guidelines for averting events and keeping societal treatment burden (NNT) reasonable</a:t>
            </a:r>
          </a:p>
          <a:p>
            <a:pPr marL="0" indent="0">
              <a:buNone/>
            </a:pPr>
            <a:endParaRPr lang="en-CA" dirty="0"/>
          </a:p>
        </p:txBody>
      </p:sp>
    </p:spTree>
    <p:extLst>
      <p:ext uri="{BB962C8B-B14F-4D97-AF65-F5344CB8AC3E}">
        <p14:creationId xmlns:p14="http://schemas.microsoft.com/office/powerpoint/2010/main" val="633052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0AA4E1-3848-4938-B091-F5E02773CDA4}"/>
              </a:ext>
            </a:extLst>
          </p:cNvPr>
          <p:cNvSpPr>
            <a:spLocks noGrp="1"/>
          </p:cNvSpPr>
          <p:nvPr>
            <p:ph type="title"/>
          </p:nvPr>
        </p:nvSpPr>
        <p:spPr>
          <a:xfrm>
            <a:off x="484339" y="1681604"/>
            <a:ext cx="11223321" cy="958306"/>
          </a:xfrm>
        </p:spPr>
        <p:txBody>
          <a:bodyPr>
            <a:normAutofit/>
          </a:bodyPr>
          <a:lstStyle/>
          <a:p>
            <a:pPr marL="457200" marR="0" indent="-457200">
              <a:spcBef>
                <a:spcPts val="0"/>
              </a:spcBef>
              <a:spcAft>
                <a:spcPts val="0"/>
              </a:spcAft>
            </a:pPr>
            <a:r>
              <a:rPr lang="en-US" sz="4400" dirty="0"/>
              <a:t>Role of Non-statin Lipid-modulating Drugs</a:t>
            </a:r>
            <a:endParaRPr lang="en-US" sz="4400" dirty="0">
              <a:ea typeface="Calibri" panose="020F0502020204030204" pitchFamily="34" charset="0"/>
            </a:endParaRPr>
          </a:p>
        </p:txBody>
      </p:sp>
      <p:sp>
        <p:nvSpPr>
          <p:cNvPr id="5" name="Text Placeholder 4">
            <a:extLst>
              <a:ext uri="{FF2B5EF4-FFF2-40B4-BE49-F238E27FC236}">
                <a16:creationId xmlns:a16="http://schemas.microsoft.com/office/drawing/2014/main" id="{9CE072BC-0CF5-4599-B1F4-68A728E7E087}"/>
              </a:ext>
            </a:extLst>
          </p:cNvPr>
          <p:cNvSpPr>
            <a:spLocks noGrp="1"/>
          </p:cNvSpPr>
          <p:nvPr>
            <p:ph type="body" idx="1"/>
          </p:nvPr>
        </p:nvSpPr>
        <p:spPr>
          <a:xfrm>
            <a:off x="838199" y="3541975"/>
            <a:ext cx="10515600" cy="2406998"/>
          </a:xfrm>
        </p:spPr>
        <p:txBody>
          <a:bodyPr/>
          <a:lstStyle/>
          <a:p>
            <a:pPr algn="ctr"/>
            <a:r>
              <a:rPr lang="en-US" b="1" dirty="0">
                <a:solidFill>
                  <a:schemeClr val="tx1"/>
                </a:solidFill>
              </a:rPr>
              <a:t>Arden Barry BSc BSc(Pharm) PharmD ACPR	</a:t>
            </a:r>
          </a:p>
          <a:p>
            <a:pPr algn="ctr"/>
            <a:r>
              <a:rPr lang="en-US" sz="2000" dirty="0">
                <a:solidFill>
                  <a:schemeClr val="tx1"/>
                </a:solidFill>
              </a:rPr>
              <a:t>Faculty of Pharmaceutical Sciences</a:t>
            </a:r>
          </a:p>
          <a:p>
            <a:pPr algn="ctr"/>
            <a:r>
              <a:rPr lang="en-US" sz="2000" dirty="0">
                <a:solidFill>
                  <a:schemeClr val="tx1"/>
                </a:solidFill>
              </a:rPr>
              <a:t>The University of British Columbia</a:t>
            </a:r>
          </a:p>
          <a:p>
            <a:pPr algn="ctr"/>
            <a:r>
              <a:rPr lang="en-US" sz="2000" dirty="0">
                <a:solidFill>
                  <a:schemeClr val="tx1"/>
                </a:solidFill>
              </a:rPr>
              <a:t>Vancouver, BC</a:t>
            </a:r>
          </a:p>
          <a:p>
            <a:pPr algn="ctr"/>
            <a:endParaRPr lang="en-US" dirty="0">
              <a:solidFill>
                <a:schemeClr val="tx1"/>
              </a:solidFill>
              <a:latin typeface="Arial Nova Cond" panose="020B0506020202020204" pitchFamily="34" charset="0"/>
            </a:endParaRPr>
          </a:p>
        </p:txBody>
      </p:sp>
    </p:spTree>
    <p:extLst>
      <p:ext uri="{BB962C8B-B14F-4D97-AF65-F5344CB8AC3E}">
        <p14:creationId xmlns:p14="http://schemas.microsoft.com/office/powerpoint/2010/main" val="26175866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a:xfrm>
            <a:off x="838200" y="1727150"/>
            <a:ext cx="10515600" cy="2933792"/>
          </a:xfrm>
        </p:spPr>
        <p:txBody>
          <a:bodyPr>
            <a:normAutofit/>
          </a:bodyPr>
          <a:lstStyle/>
          <a:p>
            <a:pPr marL="0" indent="0" algn="ctr">
              <a:buNone/>
            </a:pPr>
            <a:r>
              <a:rPr lang="en-US" sz="4400" dirty="0">
                <a:cs typeface="Arial"/>
              </a:rPr>
              <a:t>PICO 5: In adults already receiving              (or intolerant to) statins, what is the role of non-statin drugs to reduce ASCVD risk?</a:t>
            </a:r>
          </a:p>
        </p:txBody>
      </p:sp>
      <p:sp>
        <p:nvSpPr>
          <p:cNvPr id="3" name="TextBox 2"/>
          <p:cNvSpPr txBox="1"/>
          <p:nvPr/>
        </p:nvSpPr>
        <p:spPr>
          <a:xfrm>
            <a:off x="256677" y="6022639"/>
            <a:ext cx="3242676" cy="369328"/>
          </a:xfrm>
          <a:prstGeom prst="rect">
            <a:avLst/>
          </a:prstGeom>
          <a:noFill/>
        </p:spPr>
        <p:txBody>
          <a:bodyPr wrap="square" lIns="121917" tIns="60958" rIns="121917" bIns="60958" rtlCol="0">
            <a:spAutoFit/>
          </a:bodyPr>
          <a:lstStyle/>
          <a:p>
            <a:r>
              <a:rPr lang="en-US" sz="1600" dirty="0">
                <a:latin typeface="Arial Nova Cond" panose="020B0506020202020204" pitchFamily="34" charset="0"/>
                <a:cs typeface="Arial"/>
              </a:rPr>
              <a:t>Can J </a:t>
            </a:r>
            <a:r>
              <a:rPr lang="en-US" sz="1600" dirty="0" err="1">
                <a:latin typeface="Arial Nova Cond" panose="020B0506020202020204" pitchFamily="34" charset="0"/>
                <a:cs typeface="Arial"/>
              </a:rPr>
              <a:t>Cardiol</a:t>
            </a:r>
            <a:r>
              <a:rPr lang="en-US" sz="1600" dirty="0">
                <a:latin typeface="Arial Nova Cond" panose="020B0506020202020204" pitchFamily="34" charset="0"/>
                <a:cs typeface="Arial"/>
              </a:rPr>
              <a:t> 2021;37:1129-50</a:t>
            </a:r>
          </a:p>
        </p:txBody>
      </p:sp>
    </p:spTree>
    <p:extLst>
      <p:ext uri="{BB962C8B-B14F-4D97-AF65-F5344CB8AC3E}">
        <p14:creationId xmlns:p14="http://schemas.microsoft.com/office/powerpoint/2010/main" val="25615812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Ezetimibe</a:t>
            </a:r>
            <a:endParaRPr lang="en-US" dirty="0"/>
          </a:p>
        </p:txBody>
      </p:sp>
      <p:sp>
        <p:nvSpPr>
          <p:cNvPr id="3" name="Content Placeholder 2"/>
          <p:cNvSpPr>
            <a:spLocks noGrp="1"/>
          </p:cNvSpPr>
          <p:nvPr>
            <p:ph idx="1"/>
          </p:nvPr>
        </p:nvSpPr>
        <p:spPr/>
        <p:txBody>
          <a:bodyPr>
            <a:normAutofit/>
          </a:bodyPr>
          <a:lstStyle/>
          <a:p>
            <a:r>
              <a:rPr lang="en-US" dirty="0">
                <a:ea typeface="Wingdings"/>
                <a:cs typeface="Arial"/>
                <a:sym typeface="Wingdings"/>
              </a:rPr>
              <a:t></a:t>
            </a:r>
            <a:r>
              <a:rPr lang="en-US" dirty="0">
                <a:cs typeface="Arial"/>
                <a:sym typeface="Wingdings"/>
              </a:rPr>
              <a:t> </a:t>
            </a:r>
            <a:r>
              <a:rPr lang="en-US" dirty="0">
                <a:cs typeface="Arial"/>
              </a:rPr>
              <a:t>LDL-C by ~20% in addition to statin</a:t>
            </a:r>
          </a:p>
          <a:p>
            <a:endParaRPr lang="en-US" dirty="0">
              <a:cs typeface="Arial"/>
            </a:endParaRPr>
          </a:p>
          <a:p>
            <a:r>
              <a:rPr lang="en-US" dirty="0">
                <a:cs typeface="Arial"/>
              </a:rPr>
              <a:t>IMPROVE-IT</a:t>
            </a:r>
          </a:p>
          <a:p>
            <a:pPr lvl="1"/>
            <a:r>
              <a:rPr lang="en-US" sz="2800" dirty="0">
                <a:cs typeface="Arial"/>
              </a:rPr>
              <a:t>Patients with a recent ACS on statin therapy</a:t>
            </a:r>
          </a:p>
          <a:p>
            <a:pPr lvl="1"/>
            <a:r>
              <a:rPr lang="en-US" sz="2800" dirty="0">
                <a:cs typeface="Arial"/>
              </a:rPr>
              <a:t>Ezetimibe 10 mg PO daily vs placebo </a:t>
            </a:r>
          </a:p>
          <a:p>
            <a:pPr lvl="1"/>
            <a:r>
              <a:rPr lang="en-US" sz="2800" dirty="0">
                <a:ea typeface="Wingdings"/>
                <a:cs typeface="Arial"/>
                <a:sym typeface="Wingdings"/>
              </a:rPr>
              <a:t> </a:t>
            </a:r>
            <a:r>
              <a:rPr lang="en-US" sz="2800" dirty="0">
                <a:cs typeface="Arial"/>
              </a:rPr>
              <a:t>MACE (NNT=50 over 7 </a:t>
            </a:r>
            <a:r>
              <a:rPr lang="en-US" sz="2800" dirty="0" err="1">
                <a:cs typeface="Arial"/>
              </a:rPr>
              <a:t>yr</a:t>
            </a:r>
            <a:r>
              <a:rPr lang="en-US" sz="2800" dirty="0">
                <a:cs typeface="Arial"/>
              </a:rPr>
              <a:t>)</a:t>
            </a:r>
          </a:p>
          <a:p>
            <a:pPr lvl="1"/>
            <a:r>
              <a:rPr lang="en-US" sz="2800" dirty="0">
                <a:cs typeface="Arial"/>
              </a:rPr>
              <a:t>CV death NS</a:t>
            </a:r>
          </a:p>
        </p:txBody>
      </p:sp>
      <p:sp>
        <p:nvSpPr>
          <p:cNvPr id="5" name="TextBox 4"/>
          <p:cNvSpPr txBox="1"/>
          <p:nvPr/>
        </p:nvSpPr>
        <p:spPr>
          <a:xfrm>
            <a:off x="256677" y="6022639"/>
            <a:ext cx="8025574" cy="369328"/>
          </a:xfrm>
          <a:prstGeom prst="rect">
            <a:avLst/>
          </a:prstGeom>
          <a:noFill/>
        </p:spPr>
        <p:txBody>
          <a:bodyPr wrap="square" lIns="121917" tIns="60958" rIns="121917" bIns="60958" rtlCol="0">
            <a:spAutoFit/>
          </a:bodyPr>
          <a:lstStyle/>
          <a:p>
            <a:r>
              <a:rPr lang="en-US" sz="1600" dirty="0">
                <a:latin typeface="Arial Nova Cond" panose="020B0506020202020204" pitchFamily="34" charset="0"/>
                <a:cs typeface="Arial"/>
              </a:rPr>
              <a:t>Can J </a:t>
            </a:r>
            <a:r>
              <a:rPr lang="en-US" sz="1600" dirty="0" err="1">
                <a:latin typeface="Arial Nova Cond" panose="020B0506020202020204" pitchFamily="34" charset="0"/>
                <a:cs typeface="Arial"/>
              </a:rPr>
              <a:t>Cardiol</a:t>
            </a:r>
            <a:r>
              <a:rPr lang="en-US" sz="1600" dirty="0">
                <a:latin typeface="Arial Nova Cond" panose="020B0506020202020204" pitchFamily="34" charset="0"/>
                <a:cs typeface="Arial"/>
              </a:rPr>
              <a:t> 2021;37:1129-50; N </a:t>
            </a:r>
            <a:r>
              <a:rPr lang="en-US" sz="1600" dirty="0" err="1">
                <a:latin typeface="Arial Nova Cond" panose="020B0506020202020204" pitchFamily="34" charset="0"/>
                <a:cs typeface="Arial"/>
              </a:rPr>
              <a:t>Engl</a:t>
            </a:r>
            <a:r>
              <a:rPr lang="en-US" sz="1600" dirty="0">
                <a:latin typeface="Arial Nova Cond" panose="020B0506020202020204" pitchFamily="34" charset="0"/>
                <a:cs typeface="Arial"/>
              </a:rPr>
              <a:t> J Med 2015;372:2387-97 </a:t>
            </a:r>
          </a:p>
        </p:txBody>
      </p:sp>
    </p:spTree>
    <p:extLst>
      <p:ext uri="{BB962C8B-B14F-4D97-AF65-F5344CB8AC3E}">
        <p14:creationId xmlns:p14="http://schemas.microsoft.com/office/powerpoint/2010/main" val="22754511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PCSK9 Inhibitors</a:t>
            </a:r>
          </a:p>
        </p:txBody>
      </p:sp>
      <p:sp>
        <p:nvSpPr>
          <p:cNvPr id="3" name="Content Placeholder 2"/>
          <p:cNvSpPr>
            <a:spLocks noGrp="1"/>
          </p:cNvSpPr>
          <p:nvPr>
            <p:ph idx="1"/>
          </p:nvPr>
        </p:nvSpPr>
        <p:spPr>
          <a:xfrm>
            <a:off x="838200" y="1727149"/>
            <a:ext cx="10673183" cy="4351338"/>
          </a:xfrm>
        </p:spPr>
        <p:txBody>
          <a:bodyPr>
            <a:normAutofit/>
          </a:bodyPr>
          <a:lstStyle/>
          <a:p>
            <a:r>
              <a:rPr lang="en-US" sz="2200" dirty="0">
                <a:latin typeface="Wingdings"/>
                <a:ea typeface="Wingdings"/>
                <a:cs typeface="Wingdings"/>
                <a:sym typeface="Wingdings"/>
              </a:rPr>
              <a:t></a:t>
            </a:r>
            <a:r>
              <a:rPr lang="en-US" sz="2200" dirty="0">
                <a:sym typeface="Wingdings"/>
              </a:rPr>
              <a:t> </a:t>
            </a:r>
            <a:r>
              <a:rPr lang="en-US" sz="2200" dirty="0"/>
              <a:t>LDL-C by ~50-70% in addition to statin</a:t>
            </a:r>
          </a:p>
          <a:p>
            <a:endParaRPr lang="en-US" sz="2200" dirty="0"/>
          </a:p>
          <a:p>
            <a:r>
              <a:rPr lang="en-US" sz="2200" dirty="0"/>
              <a:t>ODYSSEY OUTCOMES and FOURIER</a:t>
            </a:r>
          </a:p>
          <a:p>
            <a:pPr lvl="1"/>
            <a:r>
              <a:rPr lang="en-US" sz="2200" dirty="0"/>
              <a:t>Patients with ASCVD on statin therapy</a:t>
            </a:r>
          </a:p>
          <a:p>
            <a:pPr lvl="1"/>
            <a:r>
              <a:rPr lang="en-US" sz="2200" dirty="0"/>
              <a:t>Alirocumab or evolocumab vs placebo</a:t>
            </a:r>
          </a:p>
          <a:p>
            <a:pPr lvl="1"/>
            <a:r>
              <a:rPr lang="en-US" sz="2200" dirty="0">
                <a:latin typeface="Wingdings"/>
                <a:ea typeface="Wingdings"/>
                <a:cs typeface="Wingdings"/>
                <a:sym typeface="Wingdings"/>
              </a:rPr>
              <a:t></a:t>
            </a:r>
            <a:r>
              <a:rPr lang="en-US" sz="2200" dirty="0"/>
              <a:t> MACE (NNT=63-67 over ~2 </a:t>
            </a:r>
            <a:r>
              <a:rPr lang="en-US" sz="2200" dirty="0" err="1"/>
              <a:t>yr</a:t>
            </a:r>
            <a:r>
              <a:rPr lang="en-US" sz="2200" dirty="0"/>
              <a:t>)</a:t>
            </a:r>
          </a:p>
          <a:p>
            <a:pPr lvl="1"/>
            <a:r>
              <a:rPr lang="en-US" sz="2200" dirty="0"/>
              <a:t>CV death NS</a:t>
            </a:r>
          </a:p>
          <a:p>
            <a:endParaRPr lang="en-US" sz="2200" dirty="0"/>
          </a:p>
          <a:p>
            <a:r>
              <a:rPr lang="en-US" sz="2200" dirty="0"/>
              <a:t>Limited data in patients with FH and statin-intolerant patients</a:t>
            </a:r>
          </a:p>
          <a:p>
            <a:r>
              <a:rPr lang="en-US" sz="2200" dirty="0"/>
              <a:t>No data in primary CV prevention</a:t>
            </a:r>
          </a:p>
        </p:txBody>
      </p:sp>
      <p:sp>
        <p:nvSpPr>
          <p:cNvPr id="5" name="TextBox 4"/>
          <p:cNvSpPr txBox="1"/>
          <p:nvPr/>
        </p:nvSpPr>
        <p:spPr>
          <a:xfrm>
            <a:off x="256677" y="6063169"/>
            <a:ext cx="8366818" cy="369328"/>
          </a:xfrm>
          <a:prstGeom prst="rect">
            <a:avLst/>
          </a:prstGeom>
          <a:noFill/>
        </p:spPr>
        <p:txBody>
          <a:bodyPr wrap="square" lIns="121917" tIns="60958" rIns="121917" bIns="60958" rtlCol="0">
            <a:spAutoFit/>
          </a:bodyPr>
          <a:lstStyle/>
          <a:p>
            <a:r>
              <a:rPr lang="en-US" sz="1600" dirty="0">
                <a:latin typeface="Arial Nova Cond" panose="020B0506020202020204" pitchFamily="34" charset="0"/>
                <a:cs typeface="Arial"/>
              </a:rPr>
              <a:t>Can J </a:t>
            </a:r>
            <a:r>
              <a:rPr lang="en-US" sz="1600" dirty="0" err="1">
                <a:latin typeface="Arial Nova Cond" panose="020B0506020202020204" pitchFamily="34" charset="0"/>
                <a:cs typeface="Arial"/>
              </a:rPr>
              <a:t>Cardiol</a:t>
            </a:r>
            <a:r>
              <a:rPr lang="en-US" sz="1600" dirty="0">
                <a:latin typeface="Arial Nova Cond" panose="020B0506020202020204" pitchFamily="34" charset="0"/>
                <a:cs typeface="Arial"/>
              </a:rPr>
              <a:t> 2021;37:1129-50; N </a:t>
            </a:r>
            <a:r>
              <a:rPr lang="en-US" sz="1600" dirty="0" err="1">
                <a:latin typeface="Arial Nova Cond" panose="020B0506020202020204" pitchFamily="34" charset="0"/>
                <a:cs typeface="Arial"/>
              </a:rPr>
              <a:t>Engl</a:t>
            </a:r>
            <a:r>
              <a:rPr lang="en-US" sz="1600" dirty="0">
                <a:latin typeface="Arial Nova Cond" panose="020B0506020202020204" pitchFamily="34" charset="0"/>
                <a:cs typeface="Arial"/>
              </a:rPr>
              <a:t> J Med 2017;376:1713-22; N </a:t>
            </a:r>
            <a:r>
              <a:rPr lang="en-US" sz="1600" dirty="0" err="1">
                <a:latin typeface="Arial Nova Cond" panose="020B0506020202020204" pitchFamily="34" charset="0"/>
                <a:cs typeface="Arial"/>
              </a:rPr>
              <a:t>Engl</a:t>
            </a:r>
            <a:r>
              <a:rPr lang="en-US" sz="1600" dirty="0">
                <a:latin typeface="Arial Nova Cond" panose="020B0506020202020204" pitchFamily="34" charset="0"/>
                <a:cs typeface="Arial"/>
              </a:rPr>
              <a:t> J Med 2018;379:2097-107 </a:t>
            </a:r>
          </a:p>
        </p:txBody>
      </p:sp>
    </p:spTree>
    <p:extLst>
      <p:ext uri="{BB962C8B-B14F-4D97-AF65-F5344CB8AC3E}">
        <p14:creationId xmlns:p14="http://schemas.microsoft.com/office/powerpoint/2010/main" val="2889919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Omega-3 Fatty Acids</a:t>
            </a:r>
          </a:p>
        </p:txBody>
      </p:sp>
      <p:sp>
        <p:nvSpPr>
          <p:cNvPr id="3" name="Content Placeholder 2"/>
          <p:cNvSpPr>
            <a:spLocks noGrp="1"/>
          </p:cNvSpPr>
          <p:nvPr>
            <p:ph idx="1"/>
          </p:nvPr>
        </p:nvSpPr>
        <p:spPr>
          <a:xfrm>
            <a:off x="838200" y="1727148"/>
            <a:ext cx="10515600" cy="4149689"/>
          </a:xfrm>
        </p:spPr>
        <p:txBody>
          <a:bodyPr>
            <a:normAutofit/>
          </a:bodyPr>
          <a:lstStyle/>
          <a:p>
            <a:r>
              <a:rPr lang="en-US" dirty="0"/>
              <a:t>REDUCE-IT</a:t>
            </a:r>
          </a:p>
          <a:p>
            <a:pPr lvl="1"/>
            <a:r>
              <a:rPr lang="en-US" sz="2800" dirty="0"/>
              <a:t>Patients with ASCVD (or DM and ≥1 ASCVD risk factor) on statin therapy with TG 1.5-5.6 mmol/L and LDL-C 1.1-2.6 mmol/L</a:t>
            </a:r>
          </a:p>
          <a:p>
            <a:pPr lvl="1"/>
            <a:r>
              <a:rPr lang="en-US" sz="2800" dirty="0"/>
              <a:t>Icosapent ethyl 2 g PO BID vs placebo (mineral oil) </a:t>
            </a:r>
          </a:p>
          <a:p>
            <a:pPr lvl="1"/>
            <a:r>
              <a:rPr lang="en-US" sz="2800" dirty="0">
                <a:latin typeface="Wingdings"/>
                <a:ea typeface="Wingdings"/>
                <a:cs typeface="Wingdings"/>
                <a:sym typeface="Wingdings"/>
              </a:rPr>
              <a:t></a:t>
            </a:r>
            <a:r>
              <a:rPr lang="en-US" sz="2800" dirty="0"/>
              <a:t> MACE (NNT=21 over 5 </a:t>
            </a:r>
            <a:r>
              <a:rPr lang="en-US" sz="2800" dirty="0" err="1"/>
              <a:t>yr</a:t>
            </a:r>
            <a:r>
              <a:rPr lang="en-US" sz="2800" dirty="0"/>
              <a:t>)</a:t>
            </a:r>
          </a:p>
          <a:p>
            <a:pPr lvl="1"/>
            <a:r>
              <a:rPr lang="en-US" sz="2800" dirty="0">
                <a:latin typeface="Wingdings"/>
                <a:ea typeface="Wingdings"/>
                <a:cs typeface="Wingdings"/>
                <a:sym typeface="Wingdings"/>
              </a:rPr>
              <a:t></a:t>
            </a:r>
            <a:r>
              <a:rPr lang="en-US" sz="2800" dirty="0">
                <a:sym typeface="Wingdings"/>
              </a:rPr>
              <a:t> </a:t>
            </a:r>
            <a:r>
              <a:rPr lang="en-US" sz="2800" dirty="0"/>
              <a:t>CV death (NNT=112 over 5 </a:t>
            </a:r>
            <a:r>
              <a:rPr lang="en-US" sz="2800" dirty="0" err="1"/>
              <a:t>yr</a:t>
            </a:r>
            <a:r>
              <a:rPr lang="en-US" sz="2800" dirty="0"/>
              <a:t>)</a:t>
            </a:r>
          </a:p>
          <a:p>
            <a:pPr lvl="1"/>
            <a:r>
              <a:rPr lang="en-US" sz="2800" dirty="0"/>
              <a:t>All-cause death NS</a:t>
            </a:r>
          </a:p>
        </p:txBody>
      </p:sp>
      <p:sp>
        <p:nvSpPr>
          <p:cNvPr id="5" name="TextBox 4"/>
          <p:cNvSpPr txBox="1"/>
          <p:nvPr/>
        </p:nvSpPr>
        <p:spPr>
          <a:xfrm>
            <a:off x="256676" y="6022639"/>
            <a:ext cx="6944693" cy="369328"/>
          </a:xfrm>
          <a:prstGeom prst="rect">
            <a:avLst/>
          </a:prstGeom>
          <a:noFill/>
        </p:spPr>
        <p:txBody>
          <a:bodyPr wrap="square" lIns="121917" tIns="60958" rIns="121917" bIns="60958" rtlCol="0">
            <a:spAutoFit/>
          </a:bodyPr>
          <a:lstStyle/>
          <a:p>
            <a:r>
              <a:rPr lang="en-US" sz="1600" dirty="0">
                <a:latin typeface="Arial Nova Cond" panose="020B0506020202020204" pitchFamily="34" charset="0"/>
                <a:cs typeface="Arial"/>
              </a:rPr>
              <a:t>Can J </a:t>
            </a:r>
            <a:r>
              <a:rPr lang="en-US" sz="1600" dirty="0" err="1">
                <a:latin typeface="Arial Nova Cond" panose="020B0506020202020204" pitchFamily="34" charset="0"/>
                <a:cs typeface="Arial"/>
              </a:rPr>
              <a:t>Cardiol</a:t>
            </a:r>
            <a:r>
              <a:rPr lang="en-US" sz="1600" dirty="0">
                <a:latin typeface="Arial Nova Cond" panose="020B0506020202020204" pitchFamily="34" charset="0"/>
                <a:cs typeface="Arial"/>
              </a:rPr>
              <a:t> 2021;37:1129-50; N </a:t>
            </a:r>
            <a:r>
              <a:rPr lang="en-US" sz="1600" dirty="0" err="1">
                <a:latin typeface="Arial Nova Cond" panose="020B0506020202020204" pitchFamily="34" charset="0"/>
                <a:cs typeface="Arial"/>
              </a:rPr>
              <a:t>Engl</a:t>
            </a:r>
            <a:r>
              <a:rPr lang="en-US" sz="1600" dirty="0">
                <a:latin typeface="Arial Nova Cond" panose="020B0506020202020204" pitchFamily="34" charset="0"/>
                <a:cs typeface="Arial"/>
              </a:rPr>
              <a:t> J Med 2019;380:11-22</a:t>
            </a:r>
          </a:p>
        </p:txBody>
      </p:sp>
    </p:spTree>
    <p:extLst>
      <p:ext uri="{BB962C8B-B14F-4D97-AF65-F5344CB8AC3E}">
        <p14:creationId xmlns:p14="http://schemas.microsoft.com/office/powerpoint/2010/main" val="297480447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Omega-3 Fatty Acids</a:t>
            </a:r>
          </a:p>
        </p:txBody>
      </p:sp>
      <p:sp>
        <p:nvSpPr>
          <p:cNvPr id="3" name="Content Placeholder 2"/>
          <p:cNvSpPr>
            <a:spLocks noGrp="1"/>
          </p:cNvSpPr>
          <p:nvPr>
            <p:ph idx="1"/>
          </p:nvPr>
        </p:nvSpPr>
        <p:spPr/>
        <p:txBody>
          <a:bodyPr>
            <a:normAutofit/>
          </a:bodyPr>
          <a:lstStyle/>
          <a:p>
            <a:r>
              <a:rPr lang="en-US" dirty="0"/>
              <a:t>STRENGTH</a:t>
            </a:r>
          </a:p>
          <a:p>
            <a:pPr lvl="1"/>
            <a:r>
              <a:rPr lang="en-US" sz="2800" dirty="0"/>
              <a:t>Patients with ASCVD (or DM and ≥1 ASCVD risk factor or high-risk primary CV prevention) on statin therapy with TG 2.0-5.6 mmol/L</a:t>
            </a:r>
          </a:p>
          <a:p>
            <a:pPr lvl="1"/>
            <a:r>
              <a:rPr lang="en-US" sz="2800" dirty="0"/>
              <a:t>Omega-3 carboxylic acids 4 g PO daily vs placebo (corn oil)</a:t>
            </a:r>
          </a:p>
          <a:p>
            <a:pPr lvl="1"/>
            <a:r>
              <a:rPr lang="en-US" sz="2800" dirty="0"/>
              <a:t>MACE NS</a:t>
            </a:r>
          </a:p>
          <a:p>
            <a:pPr lvl="1"/>
            <a:r>
              <a:rPr lang="en-US" sz="2800" dirty="0"/>
              <a:t>CV death NS</a:t>
            </a:r>
          </a:p>
        </p:txBody>
      </p:sp>
      <p:sp>
        <p:nvSpPr>
          <p:cNvPr id="4" name="TextBox 3"/>
          <p:cNvSpPr txBox="1"/>
          <p:nvPr/>
        </p:nvSpPr>
        <p:spPr>
          <a:xfrm>
            <a:off x="256676" y="6022639"/>
            <a:ext cx="6944693" cy="369328"/>
          </a:xfrm>
          <a:prstGeom prst="rect">
            <a:avLst/>
          </a:prstGeom>
          <a:noFill/>
        </p:spPr>
        <p:txBody>
          <a:bodyPr wrap="square" lIns="121917" tIns="60958" rIns="121917" bIns="60958" rtlCol="0">
            <a:spAutoFit/>
          </a:bodyPr>
          <a:lstStyle/>
          <a:p>
            <a:r>
              <a:rPr lang="en-US" sz="1600" dirty="0">
                <a:latin typeface="Arial Nova Cond" panose="020B0506020202020204" pitchFamily="34" charset="0"/>
                <a:cs typeface="Arial"/>
              </a:rPr>
              <a:t>Can J </a:t>
            </a:r>
            <a:r>
              <a:rPr lang="en-US" sz="1600" dirty="0" err="1">
                <a:latin typeface="Arial Nova Cond" panose="020B0506020202020204" pitchFamily="34" charset="0"/>
                <a:cs typeface="Arial"/>
              </a:rPr>
              <a:t>Cardiol</a:t>
            </a:r>
            <a:r>
              <a:rPr lang="en-US" sz="1600" dirty="0">
                <a:latin typeface="Arial Nova Cond" panose="020B0506020202020204" pitchFamily="34" charset="0"/>
                <a:cs typeface="Arial"/>
              </a:rPr>
              <a:t> 2021;37:1129-50; JAMA 2020;324:2268-80</a:t>
            </a:r>
          </a:p>
        </p:txBody>
      </p:sp>
    </p:spTree>
    <p:extLst>
      <p:ext uri="{BB962C8B-B14F-4D97-AF65-F5344CB8AC3E}">
        <p14:creationId xmlns:p14="http://schemas.microsoft.com/office/powerpoint/2010/main" val="1034875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Recommendations</a:t>
            </a:r>
            <a:endParaRPr lang="en-US" dirty="0"/>
          </a:p>
        </p:txBody>
      </p:sp>
      <p:sp>
        <p:nvSpPr>
          <p:cNvPr id="3" name="Content Placeholder 2"/>
          <p:cNvSpPr>
            <a:spLocks noGrp="1"/>
          </p:cNvSpPr>
          <p:nvPr>
            <p:ph idx="1"/>
          </p:nvPr>
        </p:nvSpPr>
        <p:spPr>
          <a:xfrm>
            <a:off x="838199" y="1727149"/>
            <a:ext cx="10862338" cy="4351338"/>
          </a:xfrm>
        </p:spPr>
        <p:txBody>
          <a:bodyPr>
            <a:noAutofit/>
          </a:bodyPr>
          <a:lstStyle/>
          <a:p>
            <a:r>
              <a:rPr lang="en-CA" sz="2500" dirty="0"/>
              <a:t>We recommend the use of icosapent ethyl to decrease the risk of CV events in patients with ASCVD, or DM and ≥1 ASCVD risk factor, who have an elevated fasting TG level of 1.5-5.6 mmol/L despite maximally tolerated statin therapy (</a:t>
            </a:r>
            <a:r>
              <a:rPr lang="en-CA" sz="2500" i="1" dirty="0"/>
              <a:t>Strong Recommendation; High-Quality Evidence</a:t>
            </a:r>
            <a:r>
              <a:rPr lang="en-CA" sz="2500" dirty="0"/>
              <a:t>).</a:t>
            </a:r>
            <a:r>
              <a:rPr lang="en-US" sz="2500" dirty="0"/>
              <a:t> </a:t>
            </a:r>
            <a:endParaRPr lang="en-CA" sz="2500" dirty="0"/>
          </a:p>
          <a:p>
            <a:r>
              <a:rPr lang="en-CA" sz="2500" dirty="0"/>
              <a:t>We recommend the use of a PCSK9 inhibitor (alirocumab or evolocumab) to lower LDL-C in patients with heterozygous FH whose LDL-C remains above the threshold (LDL-C ≥2.5 mmol/L or &lt;50% reduction from baseline for patients without ASCVD or LDL-C ≥1.8 mmol/L for patients with ASCVD) despite maximally tolerated statin therapy with or without ezetimibe therapy (</a:t>
            </a:r>
            <a:r>
              <a:rPr lang="en-CA" sz="2500" i="1" dirty="0"/>
              <a:t>Strong Recommendation; High-Quality Evidence</a:t>
            </a:r>
            <a:r>
              <a:rPr lang="en-CA" sz="2500" dirty="0"/>
              <a:t>).</a:t>
            </a:r>
          </a:p>
        </p:txBody>
      </p:sp>
      <p:sp>
        <p:nvSpPr>
          <p:cNvPr id="6" name="TextBox 5"/>
          <p:cNvSpPr txBox="1"/>
          <p:nvPr/>
        </p:nvSpPr>
        <p:spPr>
          <a:xfrm>
            <a:off x="256677" y="6022639"/>
            <a:ext cx="3242676" cy="369328"/>
          </a:xfrm>
          <a:prstGeom prst="rect">
            <a:avLst/>
          </a:prstGeom>
          <a:noFill/>
        </p:spPr>
        <p:txBody>
          <a:bodyPr wrap="square" lIns="121917" tIns="60958" rIns="121917" bIns="60958" rtlCol="0">
            <a:spAutoFit/>
          </a:bodyPr>
          <a:lstStyle/>
          <a:p>
            <a:r>
              <a:rPr lang="en-US" sz="1600" dirty="0">
                <a:latin typeface="Arial Nova Cond" panose="020B0506020202020204" pitchFamily="34" charset="0"/>
                <a:cs typeface="Arial"/>
              </a:rPr>
              <a:t>Can J </a:t>
            </a:r>
            <a:r>
              <a:rPr lang="en-US" sz="1600" dirty="0" err="1">
                <a:latin typeface="Arial Nova Cond" panose="020B0506020202020204" pitchFamily="34" charset="0"/>
                <a:cs typeface="Arial"/>
              </a:rPr>
              <a:t>Cardiol</a:t>
            </a:r>
            <a:r>
              <a:rPr lang="en-US" sz="1600" dirty="0">
                <a:latin typeface="Arial Nova Cond" panose="020B0506020202020204" pitchFamily="34" charset="0"/>
                <a:cs typeface="Arial"/>
              </a:rPr>
              <a:t> 2021;37:1129-50</a:t>
            </a:r>
          </a:p>
        </p:txBody>
      </p:sp>
    </p:spTree>
    <p:extLst>
      <p:ext uri="{BB962C8B-B14F-4D97-AF65-F5344CB8AC3E}">
        <p14:creationId xmlns:p14="http://schemas.microsoft.com/office/powerpoint/2010/main" val="1316783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r3_lrg.jpe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2628" y="303354"/>
            <a:ext cx="9161072" cy="5583410"/>
          </a:xfrm>
          <a:prstGeom prst="rect">
            <a:avLst/>
          </a:prstGeom>
        </p:spPr>
      </p:pic>
      <p:sp>
        <p:nvSpPr>
          <p:cNvPr id="6" name="TextBox 5"/>
          <p:cNvSpPr txBox="1"/>
          <p:nvPr/>
        </p:nvSpPr>
        <p:spPr>
          <a:xfrm>
            <a:off x="256677" y="6022639"/>
            <a:ext cx="3242676" cy="369328"/>
          </a:xfrm>
          <a:prstGeom prst="rect">
            <a:avLst/>
          </a:prstGeom>
          <a:noFill/>
        </p:spPr>
        <p:txBody>
          <a:bodyPr wrap="square" lIns="121917" tIns="60958" rIns="121917" bIns="60958" rtlCol="0">
            <a:spAutoFit/>
          </a:bodyPr>
          <a:lstStyle/>
          <a:p>
            <a:r>
              <a:rPr lang="en-US" sz="1600" dirty="0">
                <a:latin typeface="Arial Nova Cond" panose="020B0506020202020204" pitchFamily="34" charset="0"/>
                <a:cs typeface="Arial"/>
              </a:rPr>
              <a:t>Can J </a:t>
            </a:r>
            <a:r>
              <a:rPr lang="en-US" sz="1600" dirty="0" err="1">
                <a:latin typeface="Arial Nova Cond" panose="020B0506020202020204" pitchFamily="34" charset="0"/>
                <a:cs typeface="Arial"/>
              </a:rPr>
              <a:t>Cardiol</a:t>
            </a:r>
            <a:r>
              <a:rPr lang="en-US" sz="1600" dirty="0">
                <a:latin typeface="Arial Nova Cond" panose="020B0506020202020204" pitchFamily="34" charset="0"/>
                <a:cs typeface="Arial"/>
              </a:rPr>
              <a:t> 2021;37:1129-50</a:t>
            </a:r>
          </a:p>
        </p:txBody>
      </p:sp>
    </p:spTree>
    <p:extLst>
      <p:ext uri="{BB962C8B-B14F-4D97-AF65-F5344CB8AC3E}">
        <p14:creationId xmlns:p14="http://schemas.microsoft.com/office/powerpoint/2010/main" val="38840106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A1251-4925-4AFA-AD88-D71AA9A247EA}"/>
              </a:ext>
            </a:extLst>
          </p:cNvPr>
          <p:cNvSpPr>
            <a:spLocks noGrp="1"/>
          </p:cNvSpPr>
          <p:nvPr>
            <p:ph type="title"/>
          </p:nvPr>
        </p:nvSpPr>
        <p:spPr/>
        <p:txBody>
          <a:bodyPr/>
          <a:lstStyle/>
          <a:p>
            <a:r>
              <a:rPr lang="en-US" sz="4000" b="0" dirty="0"/>
              <a:t>Session</a:t>
            </a:r>
            <a:r>
              <a:rPr lang="en-US" b="0" dirty="0"/>
              <a:t> </a:t>
            </a:r>
            <a:r>
              <a:rPr lang="en-US" sz="4000" b="0" dirty="0"/>
              <a:t>Outline</a:t>
            </a:r>
            <a:endParaRPr lang="en-US" b="0" dirty="0"/>
          </a:p>
        </p:txBody>
      </p:sp>
      <p:graphicFrame>
        <p:nvGraphicFramePr>
          <p:cNvPr id="4" name="Table 4">
            <a:extLst>
              <a:ext uri="{FF2B5EF4-FFF2-40B4-BE49-F238E27FC236}">
                <a16:creationId xmlns:a16="http://schemas.microsoft.com/office/drawing/2014/main" id="{2401A0A8-C4DC-486B-AF21-5F23AAFB4D33}"/>
              </a:ext>
            </a:extLst>
          </p:cNvPr>
          <p:cNvGraphicFramePr>
            <a:graphicFrameLocks noGrp="1"/>
          </p:cNvGraphicFramePr>
          <p:nvPr>
            <p:ph idx="1"/>
            <p:extLst>
              <p:ext uri="{D42A27DB-BD31-4B8C-83A1-F6EECF244321}">
                <p14:modId xmlns:p14="http://schemas.microsoft.com/office/powerpoint/2010/main" val="2294990715"/>
              </p:ext>
            </p:extLst>
          </p:nvPr>
        </p:nvGraphicFramePr>
        <p:xfrm>
          <a:off x="838200" y="1727200"/>
          <a:ext cx="10515600" cy="3302000"/>
        </p:xfrm>
        <a:graphic>
          <a:graphicData uri="http://schemas.openxmlformats.org/drawingml/2006/table">
            <a:tbl>
              <a:tblPr firstRow="1" bandRow="1">
                <a:tableStyleId>{C083E6E3-FA7D-4D7B-A595-EF9225AFEA82}</a:tableStyleId>
              </a:tblPr>
              <a:tblGrid>
                <a:gridCol w="7236655">
                  <a:extLst>
                    <a:ext uri="{9D8B030D-6E8A-4147-A177-3AD203B41FA5}">
                      <a16:colId xmlns:a16="http://schemas.microsoft.com/office/drawing/2014/main" val="1755681670"/>
                    </a:ext>
                  </a:extLst>
                </a:gridCol>
                <a:gridCol w="2293034">
                  <a:extLst>
                    <a:ext uri="{9D8B030D-6E8A-4147-A177-3AD203B41FA5}">
                      <a16:colId xmlns:a16="http://schemas.microsoft.com/office/drawing/2014/main" val="2296375535"/>
                    </a:ext>
                  </a:extLst>
                </a:gridCol>
                <a:gridCol w="985911">
                  <a:extLst>
                    <a:ext uri="{9D8B030D-6E8A-4147-A177-3AD203B41FA5}">
                      <a16:colId xmlns:a16="http://schemas.microsoft.com/office/drawing/2014/main" val="3051105485"/>
                    </a:ext>
                  </a:extLst>
                </a:gridCol>
              </a:tblGrid>
              <a:tr h="370840">
                <a:tc>
                  <a:txBody>
                    <a:bodyPr/>
                    <a:lstStyle/>
                    <a:p>
                      <a:r>
                        <a:rPr lang="en-US" sz="2200" dirty="0">
                          <a:latin typeface="Arial Nova Cond" panose="020B0506020202020204" pitchFamily="34" charset="0"/>
                        </a:rPr>
                        <a:t>Topic</a:t>
                      </a:r>
                    </a:p>
                  </a:txBody>
                  <a:tcPr/>
                </a:tc>
                <a:tc>
                  <a:txBody>
                    <a:bodyPr/>
                    <a:lstStyle/>
                    <a:p>
                      <a:r>
                        <a:rPr lang="en-US" sz="2200" dirty="0">
                          <a:latin typeface="Arial Nova Cond" panose="020B0506020202020204" pitchFamily="34" charset="0"/>
                        </a:rPr>
                        <a:t>Speaker</a:t>
                      </a:r>
                    </a:p>
                  </a:txBody>
                  <a:tcPr/>
                </a:tc>
                <a:tc>
                  <a:txBody>
                    <a:bodyPr/>
                    <a:lstStyle/>
                    <a:p>
                      <a:r>
                        <a:rPr lang="en-US" sz="2200" dirty="0">
                          <a:latin typeface="Arial Nova Cond" panose="020B0506020202020204" pitchFamily="34" charset="0"/>
                        </a:rPr>
                        <a:t>Time</a:t>
                      </a:r>
                    </a:p>
                  </a:txBody>
                  <a:tcPr/>
                </a:tc>
                <a:extLst>
                  <a:ext uri="{0D108BD9-81ED-4DB2-BD59-A6C34878D82A}">
                    <a16:rowId xmlns:a16="http://schemas.microsoft.com/office/drawing/2014/main" val="14290922"/>
                  </a:ext>
                </a:extLst>
              </a:tr>
              <a:tr h="370840">
                <a:tc>
                  <a:txBody>
                    <a:bodyPr/>
                    <a:lstStyle/>
                    <a:p>
                      <a:pPr marL="0" marR="0">
                        <a:spcBef>
                          <a:spcPts val="0"/>
                        </a:spcBef>
                        <a:spcAft>
                          <a:spcPts val="0"/>
                        </a:spcAft>
                      </a:pPr>
                      <a:r>
                        <a:rPr lang="en-US" sz="2000" dirty="0">
                          <a:effectLst/>
                          <a:latin typeface="Arial Nova Cond" panose="020B0506020202020204" pitchFamily="34" charset="0"/>
                        </a:rPr>
                        <a:t>Introduction</a:t>
                      </a:r>
                      <a:endParaRPr lang="en-US" sz="2000" dirty="0">
                        <a:effectLst/>
                        <a:latin typeface="Arial Nova Cond" panose="020B050602020202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2000" dirty="0">
                          <a:effectLst/>
                          <a:latin typeface="Arial Nova Cond" panose="020B0506020202020204" pitchFamily="34" charset="0"/>
                          <a:ea typeface="Calibri" panose="020F0502020204030204" pitchFamily="34" charset="0"/>
                        </a:rPr>
                        <a:t>Glen Pearson</a:t>
                      </a:r>
                    </a:p>
                  </a:txBody>
                  <a:tcPr marL="68580" marR="68580" marT="0" marB="0"/>
                </a:tc>
                <a:tc>
                  <a:txBody>
                    <a:bodyPr/>
                    <a:lstStyle/>
                    <a:p>
                      <a:pPr marL="0" marR="0">
                        <a:spcBef>
                          <a:spcPts val="0"/>
                        </a:spcBef>
                        <a:spcAft>
                          <a:spcPts val="0"/>
                        </a:spcAft>
                      </a:pPr>
                      <a:r>
                        <a:rPr lang="en-US" sz="2000" dirty="0">
                          <a:effectLst/>
                          <a:latin typeface="Arial Nova Cond" panose="020B0506020202020204" pitchFamily="34" charset="0"/>
                        </a:rPr>
                        <a:t>2 min</a:t>
                      </a:r>
                      <a:endParaRPr lang="en-US" sz="2000" dirty="0">
                        <a:effectLst/>
                        <a:latin typeface="Arial Nova Cond" panose="020B0506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3894789703"/>
                  </a:ext>
                </a:extLst>
              </a:tr>
              <a:tr h="370840">
                <a:tc>
                  <a:txBody>
                    <a:bodyPr/>
                    <a:lstStyle/>
                    <a:p>
                      <a:pPr marL="457200" marR="0" indent="-457200">
                        <a:spcBef>
                          <a:spcPts val="0"/>
                        </a:spcBef>
                        <a:spcAft>
                          <a:spcPts val="0"/>
                        </a:spcAft>
                        <a:buFont typeface="+mj-lt"/>
                        <a:buAutoNum type="arabicPeriod"/>
                      </a:pPr>
                      <a:r>
                        <a:rPr lang="en-US" sz="2000" dirty="0">
                          <a:effectLst/>
                          <a:latin typeface="Arial Nova Cond" panose="020B0506020202020204" pitchFamily="34" charset="0"/>
                        </a:rPr>
                        <a:t>Review traditional and ancillary approaches to identify individuals for treatment</a:t>
                      </a:r>
                      <a:endParaRPr lang="en-US" sz="2000" dirty="0">
                        <a:effectLst/>
                        <a:latin typeface="Arial Nova Cond" panose="020B050602020202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2000" dirty="0">
                          <a:effectLst/>
                          <a:latin typeface="Arial Nova Cond" panose="020B0506020202020204" pitchFamily="34" charset="0"/>
                          <a:ea typeface="Calibri" panose="020F0502020204030204" pitchFamily="34" charset="0"/>
                        </a:rPr>
                        <a:t>John Mancini</a:t>
                      </a:r>
                    </a:p>
                  </a:txBody>
                  <a:tcPr marL="68580" marR="68580" marT="0" marB="0"/>
                </a:tc>
                <a:tc>
                  <a:txBody>
                    <a:bodyPr/>
                    <a:lstStyle/>
                    <a:p>
                      <a:pPr marL="0" marR="0">
                        <a:spcBef>
                          <a:spcPts val="0"/>
                        </a:spcBef>
                        <a:spcAft>
                          <a:spcPts val="0"/>
                        </a:spcAft>
                      </a:pPr>
                      <a:r>
                        <a:rPr lang="en-US" sz="2000" dirty="0">
                          <a:effectLst/>
                          <a:latin typeface="Arial Nova Cond" panose="020B0506020202020204" pitchFamily="34" charset="0"/>
                        </a:rPr>
                        <a:t>10 min</a:t>
                      </a:r>
                      <a:endParaRPr lang="en-US" sz="2000" dirty="0">
                        <a:effectLst/>
                        <a:latin typeface="Arial Nova Cond" panose="020B0506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1025105074"/>
                  </a:ext>
                </a:extLst>
              </a:tr>
              <a:tr h="370840">
                <a:tc>
                  <a:txBody>
                    <a:bodyPr/>
                    <a:lstStyle/>
                    <a:p>
                      <a:pPr marL="457200" marR="0" indent="-457200">
                        <a:spcBef>
                          <a:spcPts val="0"/>
                        </a:spcBef>
                        <a:spcAft>
                          <a:spcPts val="0"/>
                        </a:spcAft>
                        <a:buFont typeface="+mj-lt"/>
                        <a:buAutoNum type="arabicPeriod" startAt="2"/>
                      </a:pPr>
                      <a:r>
                        <a:rPr lang="en-US" sz="2000" dirty="0">
                          <a:effectLst/>
                          <a:latin typeface="Arial Nova Cond" panose="020B0506020202020204" pitchFamily="34" charset="0"/>
                        </a:rPr>
                        <a:t>Recognize the potential role of non-statin lipid-modulating drugs</a:t>
                      </a:r>
                      <a:endParaRPr lang="en-US" sz="2000" dirty="0">
                        <a:effectLst/>
                        <a:latin typeface="Arial Nova Cond" panose="020B050602020202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2000" dirty="0">
                          <a:effectLst/>
                          <a:latin typeface="Arial Nova Cond" panose="020B0506020202020204" pitchFamily="34" charset="0"/>
                          <a:ea typeface="Calibri" panose="020F0502020204030204" pitchFamily="34" charset="0"/>
                        </a:rPr>
                        <a:t>Arden Barry</a:t>
                      </a:r>
                    </a:p>
                  </a:txBody>
                  <a:tcPr marL="68580" marR="68580" marT="0" marB="0"/>
                </a:tc>
                <a:tc>
                  <a:txBody>
                    <a:bodyPr/>
                    <a:lstStyle/>
                    <a:p>
                      <a:pPr marL="0" marR="0">
                        <a:spcBef>
                          <a:spcPts val="0"/>
                        </a:spcBef>
                        <a:spcAft>
                          <a:spcPts val="0"/>
                        </a:spcAft>
                      </a:pPr>
                      <a:r>
                        <a:rPr lang="en-US" sz="2000" dirty="0">
                          <a:effectLst/>
                          <a:latin typeface="Arial Nova Cond" panose="020B0506020202020204" pitchFamily="34" charset="0"/>
                        </a:rPr>
                        <a:t>10 min</a:t>
                      </a:r>
                      <a:endParaRPr lang="en-US" sz="2000" dirty="0">
                        <a:effectLst/>
                        <a:latin typeface="Arial Nova Cond" panose="020B0506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761453835"/>
                  </a:ext>
                </a:extLst>
              </a:tr>
              <a:tr h="370840">
                <a:tc>
                  <a:txBody>
                    <a:bodyPr/>
                    <a:lstStyle/>
                    <a:p>
                      <a:pPr marL="457200" marR="0" indent="-457200">
                        <a:spcBef>
                          <a:spcPts val="0"/>
                        </a:spcBef>
                        <a:spcAft>
                          <a:spcPts val="0"/>
                        </a:spcAft>
                        <a:buFont typeface="+mj-lt"/>
                        <a:buAutoNum type="arabicPeriod" startAt="3"/>
                      </a:pPr>
                      <a:r>
                        <a:rPr lang="en-US" sz="2000" dirty="0">
                          <a:effectLst/>
                          <a:latin typeface="Arial Nova Cond" panose="020B0506020202020204" pitchFamily="34" charset="0"/>
                        </a:rPr>
                        <a:t>Discuss the evidence for various lipid/lipoprotein thresholds for intensification therapy</a:t>
                      </a:r>
                      <a:endParaRPr lang="en-US" sz="2000" dirty="0">
                        <a:effectLst/>
                        <a:latin typeface="Arial Nova Cond" panose="020B050602020202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2000" dirty="0">
                          <a:effectLst/>
                          <a:latin typeface="Arial Nova Cond"/>
                          <a:ea typeface="Calibri" panose="020F0502020204030204" pitchFamily="34" charset="0"/>
                        </a:rPr>
                        <a:t>Eva Lonn</a:t>
                      </a:r>
                    </a:p>
                  </a:txBody>
                  <a:tcPr marL="68580" marR="68580" marT="0" marB="0"/>
                </a:tc>
                <a:tc>
                  <a:txBody>
                    <a:bodyPr/>
                    <a:lstStyle/>
                    <a:p>
                      <a:pPr marL="0" marR="0">
                        <a:spcBef>
                          <a:spcPts val="0"/>
                        </a:spcBef>
                        <a:spcAft>
                          <a:spcPts val="0"/>
                        </a:spcAft>
                      </a:pPr>
                      <a:r>
                        <a:rPr lang="en-US" sz="2000" dirty="0">
                          <a:effectLst/>
                          <a:latin typeface="Arial Nova Cond" panose="020B0506020202020204" pitchFamily="34" charset="0"/>
                        </a:rPr>
                        <a:t>10 min</a:t>
                      </a:r>
                      <a:endParaRPr lang="en-US" sz="2000" dirty="0">
                        <a:effectLst/>
                        <a:latin typeface="Arial Nova Cond" panose="020B0506020202020204" pitchFamily="34" charset="0"/>
                        <a:ea typeface="Calibri" panose="020F0502020204030204" pitchFamily="34" charset="0"/>
                      </a:endParaRPr>
                    </a:p>
                  </a:txBody>
                  <a:tcPr marL="68580" marR="68580" marT="0" marB="0"/>
                </a:tc>
                <a:extLst>
                  <a:ext uri="{0D108BD9-81ED-4DB2-BD59-A6C34878D82A}">
                    <a16:rowId xmlns:a16="http://schemas.microsoft.com/office/drawing/2014/main" val="238887561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effectLst/>
                          <a:latin typeface="Arial Nova Cond" panose="020B0506020202020204" pitchFamily="34" charset="0"/>
                        </a:rPr>
                        <a:t>Conclusion + Questions</a:t>
                      </a:r>
                      <a:endParaRPr lang="en-US" sz="2000" dirty="0">
                        <a:effectLst/>
                        <a:latin typeface="Arial Nova Cond" panose="020B0506020202020204" pitchFamily="34" charset="0"/>
                        <a:ea typeface="Calibri" panose="020F0502020204030204" pitchFamily="34" charset="0"/>
                      </a:endParaRPr>
                    </a:p>
                  </a:txBody>
                  <a:tcPr marL="68580" marR="68580" marT="0" marB="0"/>
                </a:tc>
                <a:tc>
                  <a:txBody>
                    <a:bodyPr/>
                    <a:lstStyle/>
                    <a:p>
                      <a:pPr marL="0" marR="0">
                        <a:spcBef>
                          <a:spcPts val="0"/>
                        </a:spcBef>
                        <a:spcAft>
                          <a:spcPts val="0"/>
                        </a:spcAft>
                      </a:pPr>
                      <a:r>
                        <a:rPr lang="en-US" sz="2000" dirty="0">
                          <a:effectLst/>
                          <a:latin typeface="Arial Nova Cond" panose="020B0506020202020204" pitchFamily="34" charset="0"/>
                          <a:ea typeface="Calibri" panose="020F0502020204030204" pitchFamily="34" charset="0"/>
                        </a:rPr>
                        <a:t>Glen Pearson, </a:t>
                      </a:r>
                    </a:p>
                    <a:p>
                      <a:pPr marL="0" marR="0">
                        <a:spcBef>
                          <a:spcPts val="0"/>
                        </a:spcBef>
                        <a:spcAft>
                          <a:spcPts val="0"/>
                        </a:spcAft>
                      </a:pPr>
                      <a:r>
                        <a:rPr lang="en-US" sz="2000" dirty="0">
                          <a:effectLst/>
                          <a:latin typeface="Arial Nova Cond"/>
                          <a:ea typeface="Calibri" panose="020F0502020204030204" pitchFamily="34" charset="0"/>
                        </a:rPr>
                        <a:t>George </a:t>
                      </a:r>
                      <a:r>
                        <a:rPr lang="en-US" sz="2000" dirty="0" err="1">
                          <a:effectLst/>
                          <a:latin typeface="Arial Nova Cond"/>
                          <a:ea typeface="Calibri" panose="020F0502020204030204" pitchFamily="34" charset="0"/>
                        </a:rPr>
                        <a:t>Thanassoulis</a:t>
                      </a:r>
                      <a:endParaRPr lang="en-US" sz="2000" dirty="0">
                        <a:effectLst/>
                        <a:latin typeface="Arial Nova Cond"/>
                        <a:ea typeface="Calibri" panose="020F0502020204030204" pitchFamily="34" charset="0"/>
                      </a:endParaRPr>
                    </a:p>
                    <a:p>
                      <a:pPr marL="0" marR="0">
                        <a:spcBef>
                          <a:spcPts val="0"/>
                        </a:spcBef>
                        <a:spcAft>
                          <a:spcPts val="0"/>
                        </a:spcAft>
                      </a:pPr>
                      <a:r>
                        <a:rPr lang="en-US" sz="2000" dirty="0">
                          <a:effectLst/>
                          <a:latin typeface="Arial Nova Cond" panose="020B0506020202020204" pitchFamily="34" charset="0"/>
                          <a:ea typeface="Calibri" panose="020F0502020204030204" pitchFamily="34" charset="0"/>
                        </a:rPr>
                        <a:t>and Panelists</a:t>
                      </a:r>
                    </a:p>
                  </a:txBody>
                  <a:tcPr marL="68580" marR="68580" marT="0" marB="0"/>
                </a:tc>
                <a:tc>
                  <a:txBody>
                    <a:bodyPr/>
                    <a:lstStyle/>
                    <a:p>
                      <a:pPr marL="0" marR="0">
                        <a:spcBef>
                          <a:spcPts val="0"/>
                        </a:spcBef>
                        <a:spcAft>
                          <a:spcPts val="0"/>
                        </a:spcAft>
                      </a:pPr>
                      <a:r>
                        <a:rPr lang="en-US" sz="2000" dirty="0">
                          <a:effectLst/>
                          <a:latin typeface="Arial Nova Cond" panose="020B0506020202020204" pitchFamily="34" charset="0"/>
                          <a:ea typeface="Calibri" panose="020F0502020204030204" pitchFamily="34" charset="0"/>
                        </a:rPr>
                        <a:t>15 min</a:t>
                      </a:r>
                    </a:p>
                  </a:txBody>
                  <a:tcPr marL="68580" marR="68580" marT="0" marB="0"/>
                </a:tc>
                <a:extLst>
                  <a:ext uri="{0D108BD9-81ED-4DB2-BD59-A6C34878D82A}">
                    <a16:rowId xmlns:a16="http://schemas.microsoft.com/office/drawing/2014/main" val="3776294669"/>
                  </a:ext>
                </a:extLst>
              </a:tr>
            </a:tbl>
          </a:graphicData>
        </a:graphic>
      </p:graphicFrame>
    </p:spTree>
    <p:extLst>
      <p:ext uri="{BB962C8B-B14F-4D97-AF65-F5344CB8AC3E}">
        <p14:creationId xmlns:p14="http://schemas.microsoft.com/office/powerpoint/2010/main" val="25231406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t>Omega-3 Fatty Acids</a:t>
            </a:r>
          </a:p>
        </p:txBody>
      </p:sp>
      <p:sp>
        <p:nvSpPr>
          <p:cNvPr id="3" name="Content Placeholder 2"/>
          <p:cNvSpPr>
            <a:spLocks noGrp="1"/>
          </p:cNvSpPr>
          <p:nvPr>
            <p:ph idx="1"/>
          </p:nvPr>
        </p:nvSpPr>
        <p:spPr/>
        <p:txBody>
          <a:bodyPr>
            <a:normAutofit/>
          </a:bodyPr>
          <a:lstStyle/>
          <a:p>
            <a:r>
              <a:rPr lang="en-US" dirty="0"/>
              <a:t>ASCEND and VITAL</a:t>
            </a:r>
          </a:p>
          <a:p>
            <a:pPr lvl="1"/>
            <a:r>
              <a:rPr lang="en-US" sz="2800" dirty="0"/>
              <a:t>Patients without ASCVD</a:t>
            </a:r>
          </a:p>
          <a:p>
            <a:pPr lvl="1"/>
            <a:r>
              <a:rPr lang="en-US" sz="2800" dirty="0"/>
              <a:t>Omega-3 fatty acids 1000 mg PO daily vs placebo</a:t>
            </a:r>
          </a:p>
          <a:p>
            <a:pPr lvl="1"/>
            <a:r>
              <a:rPr lang="en-US" sz="2800" dirty="0"/>
              <a:t>MACE NS</a:t>
            </a:r>
          </a:p>
        </p:txBody>
      </p:sp>
      <p:sp>
        <p:nvSpPr>
          <p:cNvPr id="6" name="TextBox 5"/>
          <p:cNvSpPr txBox="1"/>
          <p:nvPr/>
        </p:nvSpPr>
        <p:spPr>
          <a:xfrm>
            <a:off x="256677" y="6063169"/>
            <a:ext cx="8187706" cy="338550"/>
          </a:xfrm>
          <a:prstGeom prst="rect">
            <a:avLst/>
          </a:prstGeom>
          <a:noFill/>
        </p:spPr>
        <p:txBody>
          <a:bodyPr wrap="square" lIns="121917" tIns="60958" rIns="121917" bIns="60958" rtlCol="0">
            <a:spAutoFit/>
          </a:bodyPr>
          <a:lstStyle/>
          <a:p>
            <a:r>
              <a:rPr lang="en-US" sz="1400" dirty="0">
                <a:latin typeface="Arial Nova Cond" panose="020B0506020202020204" pitchFamily="34" charset="0"/>
                <a:cs typeface="Arial"/>
              </a:rPr>
              <a:t>Can J </a:t>
            </a:r>
            <a:r>
              <a:rPr lang="en-US" sz="1400" dirty="0" err="1">
                <a:latin typeface="Arial Nova Cond" panose="020B0506020202020204" pitchFamily="34" charset="0"/>
                <a:cs typeface="Arial"/>
              </a:rPr>
              <a:t>Cardiol</a:t>
            </a:r>
            <a:r>
              <a:rPr lang="en-US" sz="1400" dirty="0">
                <a:latin typeface="Arial Nova Cond" panose="020B0506020202020204" pitchFamily="34" charset="0"/>
                <a:cs typeface="Arial"/>
              </a:rPr>
              <a:t> 2021;37:1129-50; N </a:t>
            </a:r>
            <a:r>
              <a:rPr lang="en-US" sz="1400" dirty="0" err="1">
                <a:latin typeface="Arial Nova Cond" panose="020B0506020202020204" pitchFamily="34" charset="0"/>
                <a:cs typeface="Arial"/>
              </a:rPr>
              <a:t>Engl</a:t>
            </a:r>
            <a:r>
              <a:rPr lang="en-US" sz="1400" dirty="0">
                <a:latin typeface="Arial Nova Cond" panose="020B0506020202020204" pitchFamily="34" charset="0"/>
                <a:cs typeface="Arial"/>
              </a:rPr>
              <a:t> J Med 2018;379:1540-50; N </a:t>
            </a:r>
            <a:r>
              <a:rPr lang="en-US" sz="1400" dirty="0" err="1">
                <a:latin typeface="Arial Nova Cond" panose="020B0506020202020204" pitchFamily="34" charset="0"/>
                <a:cs typeface="Arial"/>
              </a:rPr>
              <a:t>Engl</a:t>
            </a:r>
            <a:r>
              <a:rPr lang="en-US" sz="1400" dirty="0">
                <a:latin typeface="Arial Nova Cond" panose="020B0506020202020204" pitchFamily="34" charset="0"/>
                <a:cs typeface="Arial"/>
              </a:rPr>
              <a:t> J Med 2019;380:23-33</a:t>
            </a:r>
          </a:p>
        </p:txBody>
      </p:sp>
    </p:spTree>
    <p:extLst>
      <p:ext uri="{BB962C8B-B14F-4D97-AF65-F5344CB8AC3E}">
        <p14:creationId xmlns:p14="http://schemas.microsoft.com/office/powerpoint/2010/main" val="257721506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a:t>Recommendations</a:t>
            </a:r>
            <a:endParaRPr lang="en-US" dirty="0"/>
          </a:p>
        </p:txBody>
      </p:sp>
      <p:sp>
        <p:nvSpPr>
          <p:cNvPr id="3" name="Content Placeholder 2"/>
          <p:cNvSpPr>
            <a:spLocks noGrp="1"/>
          </p:cNvSpPr>
          <p:nvPr>
            <p:ph idx="1"/>
          </p:nvPr>
        </p:nvSpPr>
        <p:spPr/>
        <p:txBody>
          <a:bodyPr>
            <a:normAutofit/>
          </a:bodyPr>
          <a:lstStyle/>
          <a:p>
            <a:r>
              <a:rPr lang="en-CA" dirty="0"/>
              <a:t>We do </a:t>
            </a:r>
            <a:r>
              <a:rPr lang="en-CA" b="1" dirty="0"/>
              <a:t>not</a:t>
            </a:r>
            <a:r>
              <a:rPr lang="en-CA" dirty="0"/>
              <a:t> recommend the use of over-the-counter omega-3 polyunsaturated fatty acid supplements (marketed as natural health products in Canada) to reduce ASCVD risk (</a:t>
            </a:r>
            <a:r>
              <a:rPr lang="en-CA" i="1" dirty="0"/>
              <a:t>Strong Recommendation; High-Quality Evidence</a:t>
            </a:r>
            <a:r>
              <a:rPr lang="en-CA" dirty="0"/>
              <a:t>).</a:t>
            </a:r>
          </a:p>
        </p:txBody>
      </p:sp>
      <p:sp>
        <p:nvSpPr>
          <p:cNvPr id="5" name="TextBox 4"/>
          <p:cNvSpPr txBox="1"/>
          <p:nvPr/>
        </p:nvSpPr>
        <p:spPr>
          <a:xfrm>
            <a:off x="256677" y="6022639"/>
            <a:ext cx="3242676" cy="369328"/>
          </a:xfrm>
          <a:prstGeom prst="rect">
            <a:avLst/>
          </a:prstGeom>
          <a:noFill/>
        </p:spPr>
        <p:txBody>
          <a:bodyPr wrap="square" lIns="121917" tIns="60958" rIns="121917" bIns="60958" rtlCol="0">
            <a:spAutoFit/>
          </a:bodyPr>
          <a:lstStyle/>
          <a:p>
            <a:r>
              <a:rPr lang="en-US" sz="1600" dirty="0">
                <a:latin typeface="Arial Nova Cond" panose="020B0506020202020204" pitchFamily="34" charset="0"/>
                <a:cs typeface="Arial"/>
              </a:rPr>
              <a:t>Can J </a:t>
            </a:r>
            <a:r>
              <a:rPr lang="en-US" sz="1600" dirty="0" err="1">
                <a:latin typeface="Arial Nova Cond" panose="020B0506020202020204" pitchFamily="34" charset="0"/>
                <a:cs typeface="Arial"/>
              </a:rPr>
              <a:t>Cardiol</a:t>
            </a:r>
            <a:r>
              <a:rPr lang="en-US" sz="1600" dirty="0">
                <a:latin typeface="Arial Nova Cond" panose="020B0506020202020204" pitchFamily="34" charset="0"/>
                <a:cs typeface="Arial"/>
              </a:rPr>
              <a:t> 2021;37:1129-50</a:t>
            </a:r>
          </a:p>
        </p:txBody>
      </p:sp>
    </p:spTree>
    <p:extLst>
      <p:ext uri="{BB962C8B-B14F-4D97-AF65-F5344CB8AC3E}">
        <p14:creationId xmlns:p14="http://schemas.microsoft.com/office/powerpoint/2010/main" val="195489663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43C948D-1CC8-4916-BA0B-C17A1D45A634}"/>
              </a:ext>
            </a:extLst>
          </p:cNvPr>
          <p:cNvSpPr>
            <a:spLocks noGrp="1"/>
          </p:cNvSpPr>
          <p:nvPr>
            <p:ph type="title"/>
          </p:nvPr>
        </p:nvSpPr>
        <p:spPr>
          <a:xfrm>
            <a:off x="1000124" y="2217201"/>
            <a:ext cx="10155556" cy="958306"/>
          </a:xfrm>
        </p:spPr>
        <p:txBody>
          <a:bodyPr>
            <a:noAutofit/>
          </a:bodyPr>
          <a:lstStyle/>
          <a:p>
            <a:r>
              <a:rPr kumimoji="0" lang="en-CA" sz="4400" i="0" u="none" strike="noStrike" kern="1200" cap="none" spc="0" normalizeH="0" baseline="0" noProof="0" dirty="0">
                <a:ln>
                  <a:noFill/>
                </a:ln>
                <a:solidFill>
                  <a:prstClr val="black"/>
                </a:solidFill>
                <a:effectLst/>
                <a:uLnTx/>
                <a:uFillTx/>
                <a:cs typeface="Arial" panose="020B0604020202020204" pitchFamily="34" charset="0"/>
              </a:rPr>
              <a:t>The Evidence for Various Lipid/Lipoprotein Threshold for Intensified Lipid Lowering Therapy</a:t>
            </a:r>
            <a:endParaRPr lang="en-CA" sz="4400" dirty="0">
              <a:cs typeface="Arial" panose="020B0604020202020204" pitchFamily="34" charset="0"/>
            </a:endParaRPr>
          </a:p>
        </p:txBody>
      </p:sp>
      <p:sp>
        <p:nvSpPr>
          <p:cNvPr id="5" name="Text Placeholder 4">
            <a:extLst>
              <a:ext uri="{FF2B5EF4-FFF2-40B4-BE49-F238E27FC236}">
                <a16:creationId xmlns:a16="http://schemas.microsoft.com/office/drawing/2014/main" id="{9B54A013-F119-42FF-874B-0564EDE8FD80}"/>
              </a:ext>
            </a:extLst>
          </p:cNvPr>
          <p:cNvSpPr>
            <a:spLocks noGrp="1"/>
          </p:cNvSpPr>
          <p:nvPr>
            <p:ph type="body" idx="1"/>
          </p:nvPr>
        </p:nvSpPr>
        <p:spPr>
          <a:xfrm>
            <a:off x="1000124" y="3682493"/>
            <a:ext cx="10515600" cy="2406998"/>
          </a:xfrm>
        </p:spPr>
        <p:txBody>
          <a:bodyPr/>
          <a:lstStyle/>
          <a:p>
            <a:pPr algn="ctr"/>
            <a:r>
              <a:rPr lang="en-US" b="1" dirty="0">
                <a:solidFill>
                  <a:schemeClr val="tx1"/>
                </a:solidFill>
              </a:rPr>
              <a:t>Eva Lonn, MD, MSc, FRCPC, FACC	</a:t>
            </a:r>
          </a:p>
          <a:p>
            <a:pPr algn="ctr"/>
            <a:r>
              <a:rPr lang="en-US" sz="2000" dirty="0">
                <a:solidFill>
                  <a:schemeClr val="tx1"/>
                </a:solidFill>
              </a:rPr>
              <a:t>Professor of Medicine, McMaster University</a:t>
            </a:r>
          </a:p>
          <a:p>
            <a:pPr algn="ctr"/>
            <a:r>
              <a:rPr lang="en-US" sz="2000" dirty="0">
                <a:solidFill>
                  <a:schemeClr val="tx1"/>
                </a:solidFill>
              </a:rPr>
              <a:t>Senior Scientist, Population Health Research Institute</a:t>
            </a:r>
          </a:p>
          <a:p>
            <a:pPr algn="ctr"/>
            <a:r>
              <a:rPr lang="en-US" sz="2000" dirty="0">
                <a:solidFill>
                  <a:schemeClr val="tx1"/>
                </a:solidFill>
              </a:rPr>
              <a:t>Medical Director Heart Failure Services</a:t>
            </a:r>
          </a:p>
          <a:p>
            <a:pPr algn="ctr"/>
            <a:r>
              <a:rPr lang="en-US" sz="2000" dirty="0">
                <a:solidFill>
                  <a:schemeClr val="tx1"/>
                </a:solidFill>
              </a:rPr>
              <a:t>Medical Director Cardiac Health and Rehabilitation Services</a:t>
            </a:r>
          </a:p>
          <a:p>
            <a:pPr algn="ctr"/>
            <a:endParaRPr lang="en-US" dirty="0">
              <a:solidFill>
                <a:schemeClr val="tx1"/>
              </a:solidFill>
              <a:latin typeface="Arial Nova Cond" panose="020B0506020202020204" pitchFamily="34" charset="0"/>
            </a:endParaRPr>
          </a:p>
        </p:txBody>
      </p:sp>
    </p:spTree>
    <p:extLst>
      <p:ext uri="{BB962C8B-B14F-4D97-AF65-F5344CB8AC3E}">
        <p14:creationId xmlns:p14="http://schemas.microsoft.com/office/powerpoint/2010/main" val="19591374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1371C45-CDD8-C94C-8CAA-F87C31FE3B13}"/>
              </a:ext>
            </a:extLst>
          </p:cNvPr>
          <p:cNvSpPr>
            <a:spLocks noGrp="1"/>
          </p:cNvSpPr>
          <p:nvPr>
            <p:ph type="title"/>
          </p:nvPr>
        </p:nvSpPr>
        <p:spPr>
          <a:xfrm>
            <a:off x="838200" y="153192"/>
            <a:ext cx="10515600" cy="1325563"/>
          </a:xfrm>
        </p:spPr>
        <p:txBody>
          <a:bodyPr>
            <a:normAutofit/>
          </a:bodyPr>
          <a:lstStyle/>
          <a:p>
            <a:r>
              <a:rPr lang="en-US" sz="4000" dirty="0"/>
              <a:t>Thresholds vs Targets of Lipid Lowering Therapy</a:t>
            </a:r>
          </a:p>
        </p:txBody>
      </p:sp>
      <p:sp>
        <p:nvSpPr>
          <p:cNvPr id="6" name="Content Placeholder 5">
            <a:extLst>
              <a:ext uri="{FF2B5EF4-FFF2-40B4-BE49-F238E27FC236}">
                <a16:creationId xmlns:a16="http://schemas.microsoft.com/office/drawing/2014/main" id="{095B1805-F18D-F04F-B001-9163373D0B69}"/>
              </a:ext>
            </a:extLst>
          </p:cNvPr>
          <p:cNvSpPr>
            <a:spLocks noGrp="1"/>
          </p:cNvSpPr>
          <p:nvPr>
            <p:ph idx="1"/>
          </p:nvPr>
        </p:nvSpPr>
        <p:spPr>
          <a:xfrm>
            <a:off x="838200" y="1478755"/>
            <a:ext cx="10515600" cy="4351338"/>
          </a:xfrm>
        </p:spPr>
        <p:txBody>
          <a:bodyPr>
            <a:normAutofit/>
          </a:bodyPr>
          <a:lstStyle/>
          <a:p>
            <a:r>
              <a:rPr lang="en-US" sz="2400" dirty="0"/>
              <a:t>RCTs identify thresholds of initiation of intensified lipid lowering therapy in secondary prevention</a:t>
            </a:r>
          </a:p>
          <a:p>
            <a:r>
              <a:rPr lang="en-US" sz="2400" dirty="0"/>
              <a:t>No direct evidence from RCTs (or other research) for any specific targets </a:t>
            </a:r>
          </a:p>
          <a:p>
            <a:r>
              <a:rPr lang="en-US" sz="2400" dirty="0"/>
              <a:t>No evidence for the often-quoted argument that targets rather than thresholds will result in better implementation of intensified lipid lowering therapy in secondary prevention</a:t>
            </a:r>
          </a:p>
          <a:p>
            <a:r>
              <a:rPr lang="en-US" sz="2400" dirty="0"/>
              <a:t>Potential detrimental effect of targets as it may lead to dose adjustment and higher LDL-C levels</a:t>
            </a:r>
          </a:p>
          <a:p>
            <a:r>
              <a:rPr lang="en-US" sz="2400" dirty="0"/>
              <a:t>Possible more complicated clinical practice algorithm when chasing targets</a:t>
            </a:r>
          </a:p>
          <a:p>
            <a:r>
              <a:rPr lang="en-US" sz="2400" dirty="0"/>
              <a:t>Inaccuracy in calculated LDL-C for low LDL-C concentrations</a:t>
            </a:r>
          </a:p>
        </p:txBody>
      </p:sp>
    </p:spTree>
    <p:extLst>
      <p:ext uri="{BB962C8B-B14F-4D97-AF65-F5344CB8AC3E}">
        <p14:creationId xmlns:p14="http://schemas.microsoft.com/office/powerpoint/2010/main" val="40306514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47A61-CA8F-194C-991C-A52A3492B25F}"/>
              </a:ext>
            </a:extLst>
          </p:cNvPr>
          <p:cNvSpPr>
            <a:spLocks noGrp="1"/>
          </p:cNvSpPr>
          <p:nvPr>
            <p:ph type="title"/>
          </p:nvPr>
        </p:nvSpPr>
        <p:spPr>
          <a:xfrm>
            <a:off x="838200" y="494822"/>
            <a:ext cx="10515600" cy="860718"/>
          </a:xfrm>
        </p:spPr>
        <p:txBody>
          <a:bodyPr>
            <a:normAutofit/>
          </a:bodyPr>
          <a:lstStyle/>
          <a:p>
            <a:r>
              <a:rPr lang="en-US" sz="4000" dirty="0"/>
              <a:t>Non-HDL-C</a:t>
            </a:r>
          </a:p>
        </p:txBody>
      </p:sp>
      <p:pic>
        <p:nvPicPr>
          <p:cNvPr id="4" name="Picture 3">
            <a:extLst>
              <a:ext uri="{FF2B5EF4-FFF2-40B4-BE49-F238E27FC236}">
                <a16:creationId xmlns:a16="http://schemas.microsoft.com/office/drawing/2014/main" id="{831377B9-3B17-F742-B0BC-B8F5C2661568}"/>
              </a:ext>
            </a:extLst>
          </p:cNvPr>
          <p:cNvPicPr>
            <a:picLocks noChangeAspect="1"/>
          </p:cNvPicPr>
          <p:nvPr/>
        </p:nvPicPr>
        <p:blipFill>
          <a:blip r:embed="rId2"/>
          <a:stretch>
            <a:fillRect/>
          </a:stretch>
        </p:blipFill>
        <p:spPr>
          <a:xfrm>
            <a:off x="3713870" y="1155503"/>
            <a:ext cx="8478130" cy="4789274"/>
          </a:xfrm>
          <a:prstGeom prst="rect">
            <a:avLst/>
          </a:prstGeom>
        </p:spPr>
      </p:pic>
      <p:sp>
        <p:nvSpPr>
          <p:cNvPr id="5" name="TextBox 4">
            <a:extLst>
              <a:ext uri="{FF2B5EF4-FFF2-40B4-BE49-F238E27FC236}">
                <a16:creationId xmlns:a16="http://schemas.microsoft.com/office/drawing/2014/main" id="{C1E7BEC8-5012-CA43-85D8-D1C19FCF9930}"/>
              </a:ext>
            </a:extLst>
          </p:cNvPr>
          <p:cNvSpPr txBox="1"/>
          <p:nvPr/>
        </p:nvSpPr>
        <p:spPr>
          <a:xfrm>
            <a:off x="801858" y="1355540"/>
            <a:ext cx="7403329" cy="5139869"/>
          </a:xfrm>
          <a:prstGeom prst="rect">
            <a:avLst/>
          </a:prstGeom>
          <a:solidFill>
            <a:schemeClr val="bg1"/>
          </a:solidFill>
        </p:spPr>
        <p:txBody>
          <a:bodyPr wrap="square" rtlCol="0">
            <a:spAutoFit/>
          </a:bodyPr>
          <a:lstStyle/>
          <a:p>
            <a:pPr marL="285750" indent="-285750">
              <a:buFont typeface="Arial" panose="020B0604020202020204" pitchFamily="34" charset="0"/>
              <a:buChar char="•"/>
            </a:pPr>
            <a:r>
              <a:rPr lang="en-CA" sz="2400" dirty="0">
                <a:latin typeface="Arial Nova Cond" panose="020B0506020202020204" pitchFamily="34" charset="0"/>
                <a:cs typeface="Arial" panose="020B0604020202020204" pitchFamily="34" charset="0"/>
              </a:rPr>
              <a:t>Analysis of CV events in the UK Biobank and metanalysis of 110 prospective cohort studies found overall similar ability of non-HDL and apo-B to predict events, both superior to LDL-C (slightly better for apo-B)</a:t>
            </a:r>
          </a:p>
          <a:p>
            <a:pPr marL="285750" indent="-285750">
              <a:buFont typeface="Arial" panose="020B0604020202020204" pitchFamily="34" charset="0"/>
              <a:buChar char="•"/>
            </a:pPr>
            <a:r>
              <a:rPr lang="en-CA" sz="2400" dirty="0">
                <a:latin typeface="Arial Nova Cond" panose="020B0506020202020204" pitchFamily="34" charset="0"/>
                <a:cs typeface="Arial" panose="020B0604020202020204" pitchFamily="34" charset="0"/>
              </a:rPr>
              <a:t>Apo-B available in Canada without charge in all provinces except Ontario</a:t>
            </a:r>
          </a:p>
          <a:p>
            <a:pPr marL="285750" indent="-285750">
              <a:buFont typeface="Arial" panose="020B0604020202020204" pitchFamily="34" charset="0"/>
              <a:buChar char="•"/>
            </a:pPr>
            <a:r>
              <a:rPr lang="en-CA" sz="2400" dirty="0">
                <a:latin typeface="Arial Nova Cond" panose="020B0506020202020204" pitchFamily="34" charset="0"/>
                <a:cs typeface="Arial" panose="020B0604020202020204" pitchFamily="34" charset="0"/>
              </a:rPr>
              <a:t>Especially important when TG ≥ 1.5 mmol/L</a:t>
            </a:r>
          </a:p>
          <a:p>
            <a:endParaRPr lang="en-CA" sz="2000" dirty="0">
              <a:latin typeface="Arial Nova Cond" panose="020B0506020202020204" pitchFamily="34" charset="0"/>
            </a:endParaRPr>
          </a:p>
          <a:p>
            <a:pPr algn="l"/>
            <a:r>
              <a:rPr lang="en-CA" sz="2400" b="1" u="none" strike="noStrike" baseline="0" dirty="0">
                <a:latin typeface="Arial Nova Cond" panose="020B0506020202020204" pitchFamily="34" charset="0"/>
                <a:cs typeface="Arial" panose="020B0604020202020204" pitchFamily="34" charset="0"/>
              </a:rPr>
              <a:t>RECOMMENDATION</a:t>
            </a:r>
          </a:p>
          <a:p>
            <a:pPr marL="342900" indent="-342900" algn="l">
              <a:buAutoNum type="arabicPeriod"/>
            </a:pPr>
            <a:r>
              <a:rPr lang="en-US" sz="2400" u="none" strike="noStrike" baseline="0" dirty="0">
                <a:latin typeface="Arial Nova Cond" panose="020B0506020202020204" pitchFamily="34" charset="0"/>
                <a:cs typeface="Arial" panose="020B0604020202020204" pitchFamily="34" charset="0"/>
              </a:rPr>
              <a:t>We recommend that for any patient with triglycerides </a:t>
            </a:r>
            <a:r>
              <a:rPr lang="en-CA" sz="2400" dirty="0">
                <a:latin typeface="Arial Nova Cond" panose="020B0506020202020204" pitchFamily="34" charset="0"/>
                <a:cs typeface="Arial" panose="020B0604020202020204" pitchFamily="34" charset="0"/>
              </a:rPr>
              <a:t>≥ </a:t>
            </a:r>
            <a:r>
              <a:rPr lang="en-US" sz="2400" u="none" strike="noStrike" baseline="0" dirty="0">
                <a:latin typeface="Arial Nova Cond" panose="020B0506020202020204" pitchFamily="34" charset="0"/>
                <a:cs typeface="Arial" panose="020B0604020202020204" pitchFamily="34" charset="0"/>
              </a:rPr>
              <a:t>1.5 mmol/L, non-HDL-C or Apo-B  be used instead of LDL-C as the preferred lipid  parameter for screening </a:t>
            </a:r>
            <a:r>
              <a:rPr lang="en-CA" sz="2400" u="none" strike="noStrike" baseline="0" dirty="0">
                <a:latin typeface="Arial Nova Cond" panose="020B0506020202020204" pitchFamily="34" charset="0"/>
                <a:cs typeface="Arial" panose="020B0604020202020204" pitchFamily="34" charset="0"/>
              </a:rPr>
              <a:t>(Strong Recommendation, High-Quality Evidence).</a:t>
            </a:r>
          </a:p>
          <a:p>
            <a:pPr marL="342900" indent="-342900" algn="l">
              <a:buAutoNum type="arabicPeriod"/>
            </a:pPr>
            <a:endParaRPr lang="en-CA" sz="2000" u="none" strike="noStrike" baseline="0" dirty="0">
              <a:latin typeface="Arial Nova Cond" panose="020B0506020202020204" pitchFamily="34" charset="0"/>
              <a:cs typeface="Arial" panose="020B0604020202020204" pitchFamily="34" charset="0"/>
            </a:endParaRPr>
          </a:p>
        </p:txBody>
      </p:sp>
      <p:sp>
        <p:nvSpPr>
          <p:cNvPr id="6" name="Rectangle 5">
            <a:extLst>
              <a:ext uri="{FF2B5EF4-FFF2-40B4-BE49-F238E27FC236}">
                <a16:creationId xmlns:a16="http://schemas.microsoft.com/office/drawing/2014/main" id="{4867E199-E6D8-6746-A949-673DF5CFBD87}"/>
              </a:ext>
            </a:extLst>
          </p:cNvPr>
          <p:cNvSpPr/>
          <p:nvPr/>
        </p:nvSpPr>
        <p:spPr>
          <a:xfrm>
            <a:off x="7952935" y="5134708"/>
            <a:ext cx="4117145" cy="81006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359495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4FE5D5-3692-BF4A-97CA-FFEB0580E61F}"/>
              </a:ext>
            </a:extLst>
          </p:cNvPr>
          <p:cNvSpPr>
            <a:spLocks noGrp="1"/>
          </p:cNvSpPr>
          <p:nvPr>
            <p:ph type="title"/>
          </p:nvPr>
        </p:nvSpPr>
        <p:spPr>
          <a:xfrm>
            <a:off x="838200" y="281896"/>
            <a:ext cx="10515600" cy="1325563"/>
          </a:xfrm>
        </p:spPr>
        <p:txBody>
          <a:bodyPr>
            <a:normAutofit/>
          </a:bodyPr>
          <a:lstStyle/>
          <a:p>
            <a:r>
              <a:rPr lang="en-CA" sz="4000" dirty="0"/>
              <a:t>Apolipoprotein B</a:t>
            </a:r>
            <a:endParaRPr lang="en-US" sz="4000" dirty="0"/>
          </a:p>
        </p:txBody>
      </p:sp>
      <p:pic>
        <p:nvPicPr>
          <p:cNvPr id="4" name="Content Placeholder 3">
            <a:extLst>
              <a:ext uri="{FF2B5EF4-FFF2-40B4-BE49-F238E27FC236}">
                <a16:creationId xmlns:a16="http://schemas.microsoft.com/office/drawing/2014/main" id="{937F340B-D943-C54F-9DB0-3BF8135B8D5F}"/>
              </a:ext>
            </a:extLst>
          </p:cNvPr>
          <p:cNvPicPr>
            <a:picLocks noGrp="1" noChangeAspect="1"/>
          </p:cNvPicPr>
          <p:nvPr>
            <p:ph idx="1"/>
          </p:nvPr>
        </p:nvPicPr>
        <p:blipFill>
          <a:blip r:embed="rId2"/>
          <a:stretch>
            <a:fillRect/>
          </a:stretch>
        </p:blipFill>
        <p:spPr>
          <a:xfrm>
            <a:off x="5969388" y="1577436"/>
            <a:ext cx="5943600" cy="4292600"/>
          </a:xfrm>
          <a:prstGeom prst="rect">
            <a:avLst/>
          </a:prstGeom>
        </p:spPr>
      </p:pic>
      <p:sp>
        <p:nvSpPr>
          <p:cNvPr id="5" name="TextBox 4">
            <a:extLst>
              <a:ext uri="{FF2B5EF4-FFF2-40B4-BE49-F238E27FC236}">
                <a16:creationId xmlns:a16="http://schemas.microsoft.com/office/drawing/2014/main" id="{12EEBB41-A964-AB44-B68F-E64E3822A636}"/>
              </a:ext>
            </a:extLst>
          </p:cNvPr>
          <p:cNvSpPr txBox="1"/>
          <p:nvPr/>
        </p:nvSpPr>
        <p:spPr>
          <a:xfrm>
            <a:off x="586365" y="1577436"/>
            <a:ext cx="4962525" cy="4133439"/>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Arial Nova Cond" panose="020B0506020202020204" pitchFamily="34" charset="0"/>
              </a:rPr>
              <a:t>Each of the atherogenic lipid particles (</a:t>
            </a:r>
            <a:r>
              <a:rPr kumimoji="0" lang="en-US" altLang="en-US" sz="2400" b="0" i="1" u="none" strike="noStrike" kern="1200" cap="none" spc="0" normalizeH="0" baseline="0" noProof="0" dirty="0">
                <a:ln>
                  <a:noFill/>
                </a:ln>
                <a:solidFill>
                  <a:prstClr val="black"/>
                </a:solidFill>
                <a:effectLst/>
                <a:uLnTx/>
                <a:uFillTx/>
                <a:latin typeface="Arial Nova Cond" panose="020B0506020202020204" pitchFamily="34" charset="0"/>
              </a:rPr>
              <a:t>LDL, </a:t>
            </a:r>
            <a:r>
              <a:rPr kumimoji="0" lang="en-US" altLang="en-US" sz="2400" b="0" i="1" u="none" strike="noStrike" kern="1200" cap="none" spc="0" normalizeH="0" baseline="0" noProof="0" dirty="0" err="1">
                <a:ln>
                  <a:noFill/>
                </a:ln>
                <a:solidFill>
                  <a:prstClr val="black"/>
                </a:solidFill>
                <a:effectLst/>
                <a:uLnTx/>
                <a:uFillTx/>
                <a:latin typeface="Arial Nova Cond" panose="020B0506020202020204" pitchFamily="34" charset="0"/>
              </a:rPr>
              <a:t>Lp</a:t>
            </a:r>
            <a:r>
              <a:rPr kumimoji="0" lang="en-US" altLang="en-US" sz="2400" b="0" i="1" u="none" strike="noStrike" kern="1200" cap="none" spc="0" normalizeH="0" baseline="-10000" noProof="0" dirty="0">
                <a:ln>
                  <a:noFill/>
                </a:ln>
                <a:solidFill>
                  <a:prstClr val="black"/>
                </a:solidFill>
                <a:effectLst/>
                <a:uLnTx/>
                <a:uFillTx/>
                <a:latin typeface="Arial Nova Cond" panose="020B0506020202020204" pitchFamily="34" charset="0"/>
              </a:rPr>
              <a:t>(a)</a:t>
            </a:r>
            <a:r>
              <a:rPr kumimoji="0" lang="en-US" altLang="en-US" sz="2400" b="0" i="1" u="none" strike="noStrike" kern="1200" cap="none" spc="0" normalizeH="0" baseline="0" noProof="0" dirty="0">
                <a:ln>
                  <a:noFill/>
                </a:ln>
                <a:solidFill>
                  <a:prstClr val="black"/>
                </a:solidFill>
                <a:effectLst/>
                <a:uLnTx/>
                <a:uFillTx/>
                <a:latin typeface="Arial Nova Cond" panose="020B0506020202020204" pitchFamily="34" charset="0"/>
              </a:rPr>
              <a:t>, IDL, VLDL</a:t>
            </a:r>
            <a:r>
              <a:rPr kumimoji="0" lang="en-US" altLang="en-US" sz="2400" b="0" i="0" u="none" strike="noStrike" kern="1200" cap="none" spc="0" normalizeH="0" baseline="0" noProof="0" dirty="0">
                <a:ln>
                  <a:noFill/>
                </a:ln>
                <a:solidFill>
                  <a:prstClr val="black"/>
                </a:solidFill>
                <a:effectLst/>
                <a:uLnTx/>
                <a:uFillTx/>
                <a:latin typeface="Arial Nova Cond" panose="020B0506020202020204" pitchFamily="34" charset="0"/>
              </a:rPr>
              <a:t>) contain 1 molecule of Apo-B</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tLang="en-US" sz="2400" dirty="0">
                <a:solidFill>
                  <a:prstClr val="black"/>
                </a:solidFill>
                <a:latin typeface="Arial Nova Cond" panose="020B0506020202020204" pitchFamily="34" charset="0"/>
              </a:rPr>
              <a:t>S</a:t>
            </a:r>
            <a:r>
              <a:rPr kumimoji="0" lang="en-US" altLang="en-US" sz="2400" b="0" i="0" u="none" strike="noStrike" kern="1200" cap="none" spc="0" normalizeH="0" baseline="0" noProof="0" dirty="0" err="1">
                <a:ln>
                  <a:noFill/>
                </a:ln>
                <a:solidFill>
                  <a:prstClr val="black"/>
                </a:solidFill>
                <a:effectLst/>
                <a:uLnTx/>
                <a:uFillTx/>
                <a:latin typeface="Arial Nova Cond" panose="020B0506020202020204" pitchFamily="34" charset="0"/>
              </a:rPr>
              <a:t>erum</a:t>
            </a:r>
            <a:r>
              <a:rPr kumimoji="0" lang="en-US" altLang="en-US" sz="2400" b="0" i="0" u="none" strike="noStrike" kern="1200" cap="none" spc="0" normalizeH="0" baseline="0" noProof="0" dirty="0">
                <a:ln>
                  <a:noFill/>
                </a:ln>
                <a:solidFill>
                  <a:prstClr val="black"/>
                </a:solidFill>
                <a:effectLst/>
                <a:uLnTx/>
                <a:uFillTx/>
                <a:latin typeface="Arial Nova Cond" panose="020B0506020202020204" pitchFamily="34" charset="0"/>
              </a:rPr>
              <a:t> concentration of Apo-B reflects the total number of these particles in the circulation</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solidFill>
                <a:effectLst/>
                <a:uLnTx/>
                <a:uFillTx/>
                <a:latin typeface="Arial Nova Cond" panose="020B0506020202020204" pitchFamily="34" charset="0"/>
              </a:rPr>
              <a:t>Measuring apo-B provides information about the number and total atherogenicity of the lipid profile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lang="en-US" altLang="en-US" sz="2400" dirty="0">
                <a:solidFill>
                  <a:prstClr val="black"/>
                </a:solidFill>
                <a:latin typeface="Arial Nova Cond" panose="020B0506020202020204" pitchFamily="34" charset="0"/>
              </a:rPr>
              <a:t>Discordance between non-HDL-C and Apo-B in 8%-23% of individuals</a:t>
            </a:r>
            <a:endParaRPr kumimoji="0" lang="en-US" altLang="en-US" sz="2400" b="0" i="0" u="none" strike="noStrike" kern="1200" cap="none" spc="0" normalizeH="0" baseline="0" noProof="0" dirty="0">
              <a:ln>
                <a:noFill/>
              </a:ln>
              <a:solidFill>
                <a:prstClr val="black"/>
              </a:solidFill>
              <a:effectLst/>
              <a:uLnTx/>
              <a:uFillTx/>
              <a:latin typeface="Arial Nova Cond" panose="020B0506020202020204" pitchFamily="34" charset="0"/>
            </a:endParaRPr>
          </a:p>
        </p:txBody>
      </p:sp>
    </p:spTree>
    <p:extLst>
      <p:ext uri="{BB962C8B-B14F-4D97-AF65-F5344CB8AC3E}">
        <p14:creationId xmlns:p14="http://schemas.microsoft.com/office/powerpoint/2010/main" val="271684513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TextBox 8"/>
          <p:cNvSpPr txBox="1">
            <a:spLocks noChangeArrowheads="1"/>
          </p:cNvSpPr>
          <p:nvPr/>
        </p:nvSpPr>
        <p:spPr bwMode="auto">
          <a:xfrm>
            <a:off x="433521" y="845354"/>
            <a:ext cx="11407379" cy="634015"/>
          </a:xfrm>
          <a:prstGeom prst="rect">
            <a:avLst/>
          </a:prstGeom>
          <a:noFill/>
          <a:ln w="50800">
            <a:solidFill>
              <a:srgbClr val="000000"/>
            </a:solidFill>
            <a:miter lim="800000"/>
            <a:headEnd/>
            <a:tailEnd/>
          </a:ln>
          <a:extLst>
            <a:ext uri="{909E8E84-426E-40dd-AFC4-6F175D3DCCD1}">
              <a14:hiddenFill xmlns="" xmlns:a14="http://schemas.microsoft.com/office/drawing/2010/main">
                <a:solidFill>
                  <a:srgbClr val="FFFFFF"/>
                </a:solidFill>
              </a14:hiddenFill>
            </a:ext>
          </a:extLst>
        </p:spPr>
        <p:txBody>
          <a:bodyPr lIns="0" tIns="0" rIns="0" bIns="0"/>
          <a:lstStyle>
            <a:lvl1pPr defTabSz="912813">
              <a:defRPr sz="2400">
                <a:solidFill>
                  <a:schemeClr val="tx1"/>
                </a:solidFill>
                <a:latin typeface="Times New Roman" charset="0"/>
                <a:ea typeface="ＭＳ Ｐゴシック" charset="0"/>
                <a:cs typeface="ＭＳ Ｐゴシック" charset="0"/>
              </a:defRPr>
            </a:lvl1pPr>
            <a:lvl2pPr marL="742950" indent="-285750" defTabSz="912813">
              <a:defRPr sz="2400">
                <a:solidFill>
                  <a:schemeClr val="tx1"/>
                </a:solidFill>
                <a:latin typeface="Times New Roman" charset="0"/>
                <a:ea typeface="ＭＳ Ｐゴシック" charset="0"/>
              </a:defRPr>
            </a:lvl2pPr>
            <a:lvl3pPr marL="1143000" indent="-228600" defTabSz="912813">
              <a:defRPr sz="2400">
                <a:solidFill>
                  <a:schemeClr val="tx1"/>
                </a:solidFill>
                <a:latin typeface="Times New Roman" charset="0"/>
                <a:ea typeface="ＭＳ Ｐゴシック" charset="0"/>
              </a:defRPr>
            </a:lvl3pPr>
            <a:lvl4pPr marL="1600200" indent="-228600" defTabSz="912813">
              <a:defRPr sz="2400">
                <a:solidFill>
                  <a:schemeClr val="tx1"/>
                </a:solidFill>
                <a:latin typeface="Times New Roman" charset="0"/>
                <a:ea typeface="ＭＳ Ｐゴシック" charset="0"/>
              </a:defRPr>
            </a:lvl4pPr>
            <a:lvl5pPr marL="2057400" indent="-228600" defTabSz="912813">
              <a:defRPr sz="2400">
                <a:solidFill>
                  <a:schemeClr val="tx1"/>
                </a:solidFill>
                <a:latin typeface="Times New Roman" charset="0"/>
                <a:ea typeface="ＭＳ Ｐゴシック" charset="0"/>
              </a:defRPr>
            </a:lvl5pPr>
            <a:lvl6pPr marL="2514600" indent="-228600" defTabSz="91281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91281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91281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912813"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spcBef>
                <a:spcPts val="600"/>
              </a:spcBef>
            </a:pPr>
            <a:r>
              <a:rPr lang="en-US" sz="1600" dirty="0">
                <a:latin typeface="Arial Nova Cond" panose="020B0506020202020204" pitchFamily="34" charset="0"/>
                <a:cs typeface="Arial" charset="0"/>
              </a:rPr>
              <a:t> </a:t>
            </a:r>
            <a:r>
              <a:rPr lang="en-US" sz="1800" dirty="0">
                <a:latin typeface="Arial Nova Cond" panose="020B0506020202020204" pitchFamily="34" charset="0"/>
                <a:cs typeface="Arial" charset="0"/>
              </a:rPr>
              <a:t>18,144 patients within 10 days post ACS (N=18144); LDL&gt;1.3 mmol/L; not on LLT &lt; 3.2 mmol/L; on LLT &lt; 2.6 mmol/L</a:t>
            </a:r>
          </a:p>
          <a:p>
            <a:pPr algn="ctr" eaLnBrk="1" hangingPunct="1">
              <a:spcAft>
                <a:spcPts val="600"/>
              </a:spcAft>
            </a:pPr>
            <a:r>
              <a:rPr lang="en-US" sz="1800" dirty="0">
                <a:latin typeface="Arial Nova Cond" panose="020B0506020202020204" pitchFamily="34" charset="0"/>
                <a:cs typeface="Arial" charset="0"/>
              </a:rPr>
              <a:t> Primary endpoint: CV death, MI, UAP requiring </a:t>
            </a:r>
            <a:r>
              <a:rPr lang="en-US" sz="1800" dirty="0" err="1">
                <a:latin typeface="Arial Nova Cond" panose="020B0506020202020204" pitchFamily="34" charset="0"/>
                <a:cs typeface="Arial" charset="0"/>
              </a:rPr>
              <a:t>rehospitalization</a:t>
            </a:r>
            <a:r>
              <a:rPr lang="en-US" sz="1800" dirty="0">
                <a:latin typeface="Arial Nova Cond" panose="020B0506020202020204" pitchFamily="34" charset="0"/>
                <a:cs typeface="Arial" charset="0"/>
              </a:rPr>
              <a:t>, coronary revascularization (≥30 days), or stroke</a:t>
            </a:r>
          </a:p>
        </p:txBody>
      </p:sp>
      <p:pic>
        <p:nvPicPr>
          <p:cNvPr id="20070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0960" y="1552695"/>
            <a:ext cx="9086252" cy="3944911"/>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2" name="TextBox 1"/>
          <p:cNvSpPr txBox="1"/>
          <p:nvPr/>
        </p:nvSpPr>
        <p:spPr>
          <a:xfrm>
            <a:off x="2867275" y="5550909"/>
            <a:ext cx="5968301" cy="646331"/>
          </a:xfrm>
          <a:prstGeom prst="rect">
            <a:avLst/>
          </a:prstGeom>
          <a:solidFill>
            <a:schemeClr val="accent1">
              <a:lumMod val="50000"/>
            </a:schemeClr>
          </a:solidFill>
          <a:ln w="38100">
            <a:solidFill>
              <a:srgbClr val="FF0000"/>
            </a:solidFill>
          </a:ln>
        </p:spPr>
        <p:txBody>
          <a:bodyPr wrap="none" rtlCol="0">
            <a:spAutoFit/>
          </a:bodyPr>
          <a:lstStyle/>
          <a:p>
            <a:pPr algn="ctr"/>
            <a:r>
              <a:rPr lang="en-US" b="1" dirty="0">
                <a:solidFill>
                  <a:schemeClr val="bg1"/>
                </a:solidFill>
                <a:latin typeface="Arial Nova Cond" panose="020B0506020202020204" pitchFamily="34" charset="0"/>
              </a:rPr>
              <a:t>Mean LDL-C at 1 year: 1.4 </a:t>
            </a:r>
            <a:r>
              <a:rPr lang="en-US" b="1" dirty="0" err="1">
                <a:solidFill>
                  <a:schemeClr val="bg1"/>
                </a:solidFill>
                <a:latin typeface="Arial Nova Cond" panose="020B0506020202020204" pitchFamily="34" charset="0"/>
              </a:rPr>
              <a:t>mmol</a:t>
            </a:r>
            <a:r>
              <a:rPr lang="en-US" b="1" dirty="0">
                <a:solidFill>
                  <a:schemeClr val="bg1"/>
                </a:solidFill>
                <a:latin typeface="Arial Nova Cond" panose="020B0506020202020204" pitchFamily="34" charset="0"/>
              </a:rPr>
              <a:t>/L for simvastatin/</a:t>
            </a:r>
            <a:r>
              <a:rPr lang="en-US" b="1" dirty="0" err="1">
                <a:solidFill>
                  <a:schemeClr val="bg1"/>
                </a:solidFill>
                <a:latin typeface="Arial Nova Cond" panose="020B0506020202020204" pitchFamily="34" charset="0"/>
              </a:rPr>
              <a:t>ezetimibe</a:t>
            </a:r>
            <a:endParaRPr lang="en-US" b="1" dirty="0">
              <a:solidFill>
                <a:schemeClr val="bg1"/>
              </a:solidFill>
              <a:latin typeface="Arial Nova Cond" panose="020B0506020202020204" pitchFamily="34" charset="0"/>
            </a:endParaRPr>
          </a:p>
          <a:p>
            <a:pPr algn="ctr"/>
            <a:r>
              <a:rPr lang="en-US" b="1" dirty="0" err="1">
                <a:solidFill>
                  <a:schemeClr val="bg1"/>
                </a:solidFill>
                <a:latin typeface="Arial Nova Cond" panose="020B0506020202020204" pitchFamily="34" charset="0"/>
              </a:rPr>
              <a:t>vs</a:t>
            </a:r>
            <a:r>
              <a:rPr lang="en-US" b="1" dirty="0">
                <a:solidFill>
                  <a:schemeClr val="bg1"/>
                </a:solidFill>
                <a:latin typeface="Arial Nova Cond" panose="020B0506020202020204" pitchFamily="34" charset="0"/>
              </a:rPr>
              <a:t> 1.8 </a:t>
            </a:r>
            <a:r>
              <a:rPr lang="en-US" b="1" dirty="0" err="1">
                <a:solidFill>
                  <a:schemeClr val="bg1"/>
                </a:solidFill>
                <a:latin typeface="Arial Nova Cond" panose="020B0506020202020204" pitchFamily="34" charset="0"/>
              </a:rPr>
              <a:t>mmol</a:t>
            </a:r>
            <a:r>
              <a:rPr lang="en-US" b="1" dirty="0">
                <a:solidFill>
                  <a:schemeClr val="bg1"/>
                </a:solidFill>
                <a:latin typeface="Arial Nova Cond" panose="020B0506020202020204" pitchFamily="34" charset="0"/>
              </a:rPr>
              <a:t>/L for simvastatin alone</a:t>
            </a:r>
          </a:p>
        </p:txBody>
      </p:sp>
      <p:sp>
        <p:nvSpPr>
          <p:cNvPr id="3" name="TextBox 2"/>
          <p:cNvSpPr txBox="1"/>
          <p:nvPr/>
        </p:nvSpPr>
        <p:spPr>
          <a:xfrm>
            <a:off x="102411" y="6204947"/>
            <a:ext cx="3789627" cy="338554"/>
          </a:xfrm>
          <a:prstGeom prst="rect">
            <a:avLst/>
          </a:prstGeom>
          <a:noFill/>
        </p:spPr>
        <p:txBody>
          <a:bodyPr wrap="none" rtlCol="0">
            <a:spAutoFit/>
          </a:bodyPr>
          <a:lstStyle/>
          <a:p>
            <a:r>
              <a:rPr lang="en-US" sz="1600" dirty="0">
                <a:latin typeface="Arial Nova Cond" panose="020B0506020202020204" pitchFamily="34" charset="0"/>
              </a:rPr>
              <a:t>Cannon C. </a:t>
            </a:r>
            <a:r>
              <a:rPr lang="nb-NO" sz="1600" dirty="0">
                <a:latin typeface="Arial Nova Cond" panose="020B0506020202020204" pitchFamily="34" charset="0"/>
              </a:rPr>
              <a:t>N </a:t>
            </a:r>
            <a:r>
              <a:rPr lang="nb-NO" sz="1600" dirty="0" err="1">
                <a:latin typeface="Arial Nova Cond" panose="020B0506020202020204" pitchFamily="34" charset="0"/>
              </a:rPr>
              <a:t>Engl</a:t>
            </a:r>
            <a:r>
              <a:rPr lang="nb-NO" sz="1600" dirty="0">
                <a:latin typeface="Arial Nova Cond" panose="020B0506020202020204" pitchFamily="34" charset="0"/>
              </a:rPr>
              <a:t> J Med 2015;372:2387-97</a:t>
            </a:r>
            <a:r>
              <a:rPr lang="en-US" sz="1600" dirty="0">
                <a:latin typeface="Arial Nova Cond" panose="020B0506020202020204" pitchFamily="34" charset="0"/>
              </a:rPr>
              <a:t> </a:t>
            </a:r>
          </a:p>
        </p:txBody>
      </p:sp>
      <p:sp>
        <p:nvSpPr>
          <p:cNvPr id="6" name="Title 5">
            <a:extLst>
              <a:ext uri="{FF2B5EF4-FFF2-40B4-BE49-F238E27FC236}">
                <a16:creationId xmlns:a16="http://schemas.microsoft.com/office/drawing/2014/main" id="{31F8F3AB-28C8-134E-B618-056501DC85EA}"/>
              </a:ext>
            </a:extLst>
          </p:cNvPr>
          <p:cNvSpPr>
            <a:spLocks noGrp="1"/>
          </p:cNvSpPr>
          <p:nvPr>
            <p:ph type="title"/>
          </p:nvPr>
        </p:nvSpPr>
        <p:spPr>
          <a:xfrm>
            <a:off x="838200" y="-146866"/>
            <a:ext cx="10515600" cy="1325563"/>
          </a:xfrm>
        </p:spPr>
        <p:txBody>
          <a:bodyPr>
            <a:normAutofit/>
          </a:bodyPr>
          <a:lstStyle/>
          <a:p>
            <a:r>
              <a:rPr lang="en-US" sz="4000" dirty="0"/>
              <a:t>IMPROVE-IT</a:t>
            </a:r>
          </a:p>
        </p:txBody>
      </p:sp>
    </p:spTree>
    <p:extLst>
      <p:ext uri="{BB962C8B-B14F-4D97-AF65-F5344CB8AC3E}">
        <p14:creationId xmlns:p14="http://schemas.microsoft.com/office/powerpoint/2010/main" val="1118970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493184" y="2174225"/>
            <a:ext cx="6688677" cy="37606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 name="Picture 1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32756" y="2192630"/>
            <a:ext cx="5160345" cy="38595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 name="TextBox 4"/>
          <p:cNvSpPr txBox="1"/>
          <p:nvPr/>
        </p:nvSpPr>
        <p:spPr>
          <a:xfrm>
            <a:off x="1389271" y="1000062"/>
            <a:ext cx="9240756" cy="1015663"/>
          </a:xfrm>
          <a:prstGeom prst="rect">
            <a:avLst/>
          </a:prstGeom>
          <a:noFill/>
          <a:ln w="38100">
            <a:solidFill>
              <a:schemeClr val="tx1"/>
            </a:solidFill>
          </a:ln>
        </p:spPr>
        <p:txBody>
          <a:bodyPr wrap="none" rtlCol="0">
            <a:spAutoFit/>
          </a:bodyPr>
          <a:lstStyle/>
          <a:p>
            <a:r>
              <a:rPr lang="en-US" sz="2000" dirty="0">
                <a:latin typeface="Arial Nova Cond" panose="020B0506020202020204" pitchFamily="34" charset="0"/>
              </a:rPr>
              <a:t>27,564 patients with history of CVD event (chronic stable ASCVD) plus additional RFs; </a:t>
            </a:r>
          </a:p>
          <a:p>
            <a:r>
              <a:rPr lang="en-US" sz="2000" dirty="0">
                <a:latin typeface="Arial Nova Cond" panose="020B0506020202020204" pitchFamily="34" charset="0"/>
              </a:rPr>
              <a:t>Fasting LDL-C ≥ 1.8 mmol/L or non-HDL-C ≥2.6 mmol/L</a:t>
            </a:r>
          </a:p>
          <a:p>
            <a:r>
              <a:rPr lang="en-US" sz="2000" dirty="0">
                <a:latin typeface="Arial Nova Cond" panose="020B0506020202020204" pitchFamily="34" charset="0"/>
              </a:rPr>
              <a:t>Primary Endpoint: CV death, MI, stroke, hosp. for UA, or coronary revascularization </a:t>
            </a:r>
          </a:p>
        </p:txBody>
      </p:sp>
      <p:sp>
        <p:nvSpPr>
          <p:cNvPr id="6" name="TextBox 5"/>
          <p:cNvSpPr txBox="1"/>
          <p:nvPr/>
        </p:nvSpPr>
        <p:spPr>
          <a:xfrm>
            <a:off x="419148" y="6165923"/>
            <a:ext cx="4510850" cy="338554"/>
          </a:xfrm>
          <a:prstGeom prst="rect">
            <a:avLst/>
          </a:prstGeom>
          <a:noFill/>
        </p:spPr>
        <p:txBody>
          <a:bodyPr wrap="none" rtlCol="0">
            <a:spAutoFit/>
          </a:bodyPr>
          <a:lstStyle/>
          <a:p>
            <a:r>
              <a:rPr lang="en-US" sz="1600" dirty="0" err="1">
                <a:latin typeface="Arial Nova Cond" panose="020B0506020202020204" pitchFamily="34" charset="0"/>
              </a:rPr>
              <a:t>Sabatine</a:t>
            </a:r>
            <a:r>
              <a:rPr lang="en-US" sz="1600" dirty="0">
                <a:latin typeface="Arial Nova Cond" panose="020B0506020202020204" pitchFamily="34" charset="0"/>
              </a:rPr>
              <a:t> M. N </a:t>
            </a:r>
            <a:r>
              <a:rPr lang="en-US" sz="1600" dirty="0" err="1">
                <a:latin typeface="Arial Nova Cond" panose="020B0506020202020204" pitchFamily="34" charset="0"/>
              </a:rPr>
              <a:t>Engl</a:t>
            </a:r>
            <a:r>
              <a:rPr lang="en-US" sz="1600" dirty="0">
                <a:latin typeface="Arial Nova Cond" panose="020B0506020202020204" pitchFamily="34" charset="0"/>
              </a:rPr>
              <a:t> J Med 2017 ;376(18):1713-1722</a:t>
            </a:r>
            <a:endParaRPr lang="en-US" sz="1600" dirty="0">
              <a:latin typeface="Arial Nova Cond" panose="020B0506020202020204" pitchFamily="34" charset="0"/>
              <a:cs typeface="Calibri"/>
            </a:endParaRPr>
          </a:p>
        </p:txBody>
      </p:sp>
      <p:sp>
        <p:nvSpPr>
          <p:cNvPr id="7" name="Rectangle 6"/>
          <p:cNvSpPr/>
          <p:nvPr/>
        </p:nvSpPr>
        <p:spPr>
          <a:xfrm>
            <a:off x="4201840" y="4029736"/>
            <a:ext cx="1254281" cy="39199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10755457" y="2900783"/>
            <a:ext cx="1055097" cy="584775"/>
          </a:xfrm>
          <a:prstGeom prst="rect">
            <a:avLst/>
          </a:prstGeom>
          <a:noFill/>
        </p:spPr>
        <p:txBody>
          <a:bodyPr wrap="none" rtlCol="0">
            <a:spAutoFit/>
          </a:bodyPr>
          <a:lstStyle/>
          <a:p>
            <a:r>
              <a:rPr lang="en-US" sz="1600" b="1" dirty="0"/>
              <a:t>ARR=1.5%</a:t>
            </a:r>
          </a:p>
          <a:p>
            <a:r>
              <a:rPr lang="en-US" sz="1600" b="1" dirty="0"/>
              <a:t>NNT=67</a:t>
            </a:r>
          </a:p>
        </p:txBody>
      </p:sp>
      <p:sp>
        <p:nvSpPr>
          <p:cNvPr id="9" name="TextBox 8"/>
          <p:cNvSpPr txBox="1"/>
          <p:nvPr/>
        </p:nvSpPr>
        <p:spPr>
          <a:xfrm>
            <a:off x="9626604" y="3967017"/>
            <a:ext cx="2079791" cy="646331"/>
          </a:xfrm>
          <a:prstGeom prst="rect">
            <a:avLst/>
          </a:prstGeom>
          <a:noFill/>
        </p:spPr>
        <p:txBody>
          <a:bodyPr wrap="none" rtlCol="0">
            <a:spAutoFit/>
          </a:bodyPr>
          <a:lstStyle/>
          <a:p>
            <a:r>
              <a:rPr lang="en-US" b="1" dirty="0"/>
              <a:t>HR=0.85 (0.79-0.92)</a:t>
            </a:r>
          </a:p>
          <a:p>
            <a:r>
              <a:rPr lang="en-US" b="1" dirty="0"/>
              <a:t>P&lt;0.001</a:t>
            </a:r>
          </a:p>
        </p:txBody>
      </p:sp>
      <p:sp>
        <p:nvSpPr>
          <p:cNvPr id="10" name="Rectangle 9">
            <a:extLst>
              <a:ext uri="{FF2B5EF4-FFF2-40B4-BE49-F238E27FC236}">
                <a16:creationId xmlns:a16="http://schemas.microsoft.com/office/drawing/2014/main" id="{0ABE1431-1AC7-5D49-9C3D-24AACC273655}"/>
              </a:ext>
            </a:extLst>
          </p:cNvPr>
          <p:cNvSpPr/>
          <p:nvPr/>
        </p:nvSpPr>
        <p:spPr>
          <a:xfrm>
            <a:off x="5162309" y="5810491"/>
            <a:ext cx="416688" cy="355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E5E448B-DDCD-B847-A6D9-29FA98160B5E}"/>
              </a:ext>
            </a:extLst>
          </p:cNvPr>
          <p:cNvSpPr/>
          <p:nvPr/>
        </p:nvSpPr>
        <p:spPr>
          <a:xfrm>
            <a:off x="11775312" y="5757148"/>
            <a:ext cx="416688" cy="3554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3">
            <a:extLst>
              <a:ext uri="{FF2B5EF4-FFF2-40B4-BE49-F238E27FC236}">
                <a16:creationId xmlns:a16="http://schemas.microsoft.com/office/drawing/2014/main" id="{424BFF46-0024-E145-86A1-5FB14CD4DAD4}"/>
              </a:ext>
            </a:extLst>
          </p:cNvPr>
          <p:cNvSpPr>
            <a:spLocks noGrp="1"/>
          </p:cNvSpPr>
          <p:nvPr>
            <p:ph type="title"/>
          </p:nvPr>
        </p:nvSpPr>
        <p:spPr>
          <a:xfrm>
            <a:off x="838200" y="-28455"/>
            <a:ext cx="10515600" cy="1325563"/>
          </a:xfrm>
        </p:spPr>
        <p:txBody>
          <a:bodyPr/>
          <a:lstStyle/>
          <a:p>
            <a:r>
              <a:rPr lang="en-US" sz="4000" dirty="0"/>
              <a:t>FOURIER</a:t>
            </a:r>
            <a:endParaRPr lang="en-US" dirty="0"/>
          </a:p>
        </p:txBody>
      </p:sp>
    </p:spTree>
    <p:extLst>
      <p:ext uri="{BB962C8B-B14F-4D97-AF65-F5344CB8AC3E}">
        <p14:creationId xmlns:p14="http://schemas.microsoft.com/office/powerpoint/2010/main" val="279201047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4"/>
          <p:cNvSpPr txBox="1"/>
          <p:nvPr/>
        </p:nvSpPr>
        <p:spPr>
          <a:xfrm>
            <a:off x="780406" y="290965"/>
            <a:ext cx="11098859" cy="630942"/>
          </a:xfrm>
          <a:prstGeom prst="rect">
            <a:avLst/>
          </a:prstGeom>
        </p:spPr>
        <p:txBody>
          <a:bodyPr lIns="0" tIns="15240" rIns="0" bIns="0">
            <a:spAutoFit/>
          </a:bodyPr>
          <a:lstStyle/>
          <a:p>
            <a:pPr marL="15240">
              <a:spcBef>
                <a:spcPts val="120"/>
              </a:spcBef>
              <a:defRPr/>
            </a:pPr>
            <a:r>
              <a:rPr lang="en-US" sz="4000" spc="-6" dirty="0">
                <a:latin typeface="Arial Nova Cond" panose="020B0506020202020204" pitchFamily="34" charset="0"/>
                <a:cs typeface="Arial Narrow" panose="020B0604020202020204" pitchFamily="34" charset="0"/>
              </a:rPr>
              <a:t>ODYSSEY OUTCOMES</a:t>
            </a:r>
            <a:endParaRPr sz="4000" dirty="0">
              <a:latin typeface="Arial Nova Cond" panose="020B0506020202020204" pitchFamily="34" charset="0"/>
              <a:cs typeface="Arial Narrow" panose="020B0604020202020204" pitchFamily="34" charset="0"/>
            </a:endParaRPr>
          </a:p>
        </p:txBody>
      </p:sp>
      <p:sp>
        <p:nvSpPr>
          <p:cNvPr id="207879" name="object 10"/>
          <p:cNvSpPr>
            <a:spLocks/>
          </p:cNvSpPr>
          <p:nvPr/>
        </p:nvSpPr>
        <p:spPr bwMode="auto">
          <a:xfrm>
            <a:off x="4970875" y="4999039"/>
            <a:ext cx="4701823" cy="492125"/>
          </a:xfrm>
          <a:custGeom>
            <a:avLst/>
            <a:gdLst>
              <a:gd name="T0" fmla="*/ 0 w 3525520"/>
              <a:gd name="T1" fmla="*/ 0 h 369570"/>
              <a:gd name="T2" fmla="*/ 3967163 w 3525520"/>
              <a:gd name="T3" fmla="*/ 0 h 369570"/>
              <a:gd name="T4" fmla="*/ 3967163 w 3525520"/>
              <a:gd name="T5" fmla="*/ 491803 h 369570"/>
              <a:gd name="T6" fmla="*/ 0 w 3525520"/>
              <a:gd name="T7" fmla="*/ 491803 h 369570"/>
              <a:gd name="T8" fmla="*/ 0 w 3525520"/>
              <a:gd name="T9" fmla="*/ 0 h 36957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525520" h="369570">
                <a:moveTo>
                  <a:pt x="0" y="0"/>
                </a:moveTo>
                <a:lnTo>
                  <a:pt x="3525520" y="0"/>
                </a:lnTo>
                <a:lnTo>
                  <a:pt x="3525520" y="369328"/>
                </a:lnTo>
                <a:lnTo>
                  <a:pt x="0" y="369328"/>
                </a:lnTo>
                <a:lnTo>
                  <a:pt x="0"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lIns="0" tIns="0" rIns="0" bIns="0"/>
          <a:lstStyle/>
          <a:p>
            <a:endParaRPr lang="en-US"/>
          </a:p>
        </p:txBody>
      </p:sp>
      <p:sp>
        <p:nvSpPr>
          <p:cNvPr id="2" name="TextBox 1"/>
          <p:cNvSpPr txBox="1"/>
          <p:nvPr/>
        </p:nvSpPr>
        <p:spPr>
          <a:xfrm>
            <a:off x="402983" y="1019739"/>
            <a:ext cx="11519149" cy="707886"/>
          </a:xfrm>
          <a:prstGeom prst="rect">
            <a:avLst/>
          </a:prstGeom>
          <a:noFill/>
          <a:ln w="38100">
            <a:solidFill>
              <a:schemeClr val="tx1"/>
            </a:solidFill>
          </a:ln>
        </p:spPr>
        <p:txBody>
          <a:bodyPr wrap="none" rtlCol="0">
            <a:spAutoFit/>
          </a:bodyPr>
          <a:lstStyle/>
          <a:p>
            <a:r>
              <a:rPr lang="en-US" sz="2000" dirty="0">
                <a:latin typeface="Arial Nova Cond" panose="020B0506020202020204" pitchFamily="34" charset="0"/>
              </a:rPr>
              <a:t>18,924 post ACS  patients (1-12 months); LDL-C ≥ 1.8 </a:t>
            </a:r>
            <a:r>
              <a:rPr lang="en-US" sz="2000" dirty="0" err="1">
                <a:latin typeface="Arial Nova Cond" panose="020B0506020202020204" pitchFamily="34" charset="0"/>
              </a:rPr>
              <a:t>mmol</a:t>
            </a:r>
            <a:r>
              <a:rPr lang="en-US" sz="2000" dirty="0">
                <a:latin typeface="Arial Nova Cond" panose="020B0506020202020204" pitchFamily="34" charset="0"/>
              </a:rPr>
              <a:t>/L or non-HDL ≥ 2.6 </a:t>
            </a:r>
            <a:r>
              <a:rPr lang="en-US" sz="2000" dirty="0" err="1">
                <a:latin typeface="Arial Nova Cond" panose="020B0506020202020204" pitchFamily="34" charset="0"/>
              </a:rPr>
              <a:t>mmol</a:t>
            </a:r>
            <a:r>
              <a:rPr lang="en-US" sz="2000" dirty="0">
                <a:latin typeface="Arial Nova Cond" panose="020B0506020202020204" pitchFamily="34" charset="0"/>
              </a:rPr>
              <a:t>/L or </a:t>
            </a:r>
            <a:r>
              <a:rPr lang="en-US" sz="2000" dirty="0" err="1">
                <a:latin typeface="Arial Nova Cond" panose="020B0506020202020204" pitchFamily="34" charset="0"/>
              </a:rPr>
              <a:t>apo</a:t>
            </a:r>
            <a:r>
              <a:rPr lang="en-US" sz="2000" dirty="0">
                <a:latin typeface="Arial Nova Cond" panose="020B0506020202020204" pitchFamily="34" charset="0"/>
              </a:rPr>
              <a:t> B ≥ 80 mg/</a:t>
            </a:r>
            <a:r>
              <a:rPr lang="en-US" sz="2000" dirty="0" err="1">
                <a:latin typeface="Arial Nova Cond" panose="020B0506020202020204" pitchFamily="34" charset="0"/>
              </a:rPr>
              <a:t>dL</a:t>
            </a:r>
            <a:endParaRPr lang="en-US" sz="2000" dirty="0">
              <a:latin typeface="Arial Nova Cond" panose="020B0506020202020204" pitchFamily="34" charset="0"/>
            </a:endParaRPr>
          </a:p>
          <a:p>
            <a:r>
              <a:rPr lang="en-US" sz="2000" dirty="0">
                <a:latin typeface="Arial Nova Cond" panose="020B0506020202020204" pitchFamily="34" charset="0"/>
              </a:rPr>
              <a:t>Primary Outcome: CHD death, non-fatal MI, fatal or non-fatal stroke, UAP requiring hospitalization </a:t>
            </a:r>
          </a:p>
        </p:txBody>
      </p:sp>
      <p:sp>
        <p:nvSpPr>
          <p:cNvPr id="10" name="object 5"/>
          <p:cNvSpPr/>
          <p:nvPr/>
        </p:nvSpPr>
        <p:spPr>
          <a:xfrm>
            <a:off x="6517286" y="2135383"/>
            <a:ext cx="5162095" cy="3868285"/>
          </a:xfrm>
          <a:prstGeom prst="rect">
            <a:avLst/>
          </a:prstGeom>
          <a:blipFill>
            <a:blip r:embed="rId3" cstate="print"/>
            <a:stretch>
              <a:fillRect/>
            </a:stretch>
          </a:blipFill>
        </p:spPr>
        <p:txBody>
          <a:bodyPr wrap="square" lIns="0" tIns="0" rIns="0" bIns="0" rtlCol="0"/>
          <a:lstStyle/>
          <a:p>
            <a:endParaRPr/>
          </a:p>
        </p:txBody>
      </p:sp>
      <p:sp>
        <p:nvSpPr>
          <p:cNvPr id="11" name="object 6"/>
          <p:cNvSpPr txBox="1"/>
          <p:nvPr/>
        </p:nvSpPr>
        <p:spPr>
          <a:xfrm>
            <a:off x="9983213" y="2066656"/>
            <a:ext cx="1174776" cy="455894"/>
          </a:xfrm>
          <a:prstGeom prst="rect">
            <a:avLst/>
          </a:prstGeom>
        </p:spPr>
        <p:txBody>
          <a:bodyPr vert="horz" wrap="square" lIns="0" tIns="12065" rIns="0" bIns="0" rtlCol="0">
            <a:spAutoFit/>
          </a:bodyPr>
          <a:lstStyle/>
          <a:p>
            <a:pPr marL="12700">
              <a:lnSpc>
                <a:spcPct val="100000"/>
              </a:lnSpc>
              <a:spcBef>
                <a:spcPts val="95"/>
              </a:spcBef>
            </a:pPr>
            <a:r>
              <a:rPr sz="1400" b="1" spc="-5" dirty="0">
                <a:latin typeface="Calibri"/>
                <a:cs typeface="Calibri"/>
              </a:rPr>
              <a:t>ARR*</a:t>
            </a:r>
            <a:r>
              <a:rPr sz="1400" b="1" spc="-60" dirty="0">
                <a:latin typeface="Calibri"/>
                <a:cs typeface="Calibri"/>
              </a:rPr>
              <a:t> </a:t>
            </a:r>
            <a:r>
              <a:rPr sz="1400" b="1" spc="-5" dirty="0">
                <a:latin typeface="Calibri"/>
                <a:cs typeface="Calibri"/>
              </a:rPr>
              <a:t>1.6%</a:t>
            </a:r>
            <a:endParaRPr lang="en-US" sz="1400" b="1" spc="-5" dirty="0">
              <a:latin typeface="Calibri"/>
              <a:cs typeface="Calibri"/>
            </a:endParaRPr>
          </a:p>
          <a:p>
            <a:pPr marL="12700">
              <a:lnSpc>
                <a:spcPct val="100000"/>
              </a:lnSpc>
              <a:spcBef>
                <a:spcPts val="95"/>
              </a:spcBef>
            </a:pPr>
            <a:r>
              <a:rPr lang="en-CA" sz="1400" b="1" spc="-5" dirty="0">
                <a:latin typeface="Calibri"/>
                <a:cs typeface="Calibri"/>
              </a:rPr>
              <a:t>NNT=63 at 2 </a:t>
            </a:r>
            <a:r>
              <a:rPr lang="en-CA" sz="1400" b="1" spc="-5" dirty="0" err="1">
                <a:latin typeface="Calibri"/>
                <a:cs typeface="Calibri"/>
              </a:rPr>
              <a:t>yrs</a:t>
            </a:r>
            <a:endParaRPr sz="1400" b="1" dirty="0">
              <a:latin typeface="Calibri"/>
              <a:cs typeface="Calibri"/>
            </a:endParaRPr>
          </a:p>
        </p:txBody>
      </p:sp>
      <p:sp>
        <p:nvSpPr>
          <p:cNvPr id="12" name="object 9"/>
          <p:cNvSpPr txBox="1"/>
          <p:nvPr/>
        </p:nvSpPr>
        <p:spPr>
          <a:xfrm>
            <a:off x="9539453" y="3728538"/>
            <a:ext cx="1389380" cy="665480"/>
          </a:xfrm>
          <a:prstGeom prst="rect">
            <a:avLst/>
          </a:prstGeom>
        </p:spPr>
        <p:txBody>
          <a:bodyPr vert="horz" wrap="square" lIns="0" tIns="12065" rIns="0" bIns="0" rtlCol="0">
            <a:spAutoFit/>
          </a:bodyPr>
          <a:lstStyle/>
          <a:p>
            <a:pPr marL="410209">
              <a:lnSpc>
                <a:spcPct val="100000"/>
              </a:lnSpc>
              <a:spcBef>
                <a:spcPts val="95"/>
              </a:spcBef>
            </a:pPr>
            <a:r>
              <a:rPr sz="1400" b="1" spc="-5" dirty="0">
                <a:latin typeface="Calibri"/>
                <a:cs typeface="Calibri"/>
              </a:rPr>
              <a:t>HR</a:t>
            </a:r>
            <a:r>
              <a:rPr sz="1400" b="1" spc="-15" dirty="0">
                <a:latin typeface="Calibri"/>
                <a:cs typeface="Calibri"/>
              </a:rPr>
              <a:t> </a:t>
            </a:r>
            <a:r>
              <a:rPr sz="1400" b="1" spc="-5" dirty="0">
                <a:latin typeface="Calibri"/>
                <a:cs typeface="Calibri"/>
              </a:rPr>
              <a:t>0.85</a:t>
            </a:r>
            <a:endParaRPr sz="1400">
              <a:latin typeface="Calibri"/>
              <a:cs typeface="Calibri"/>
            </a:endParaRPr>
          </a:p>
          <a:p>
            <a:pPr marL="12700" marR="5080" algn="ctr">
              <a:lnSpc>
                <a:spcPct val="100000"/>
              </a:lnSpc>
            </a:pPr>
            <a:r>
              <a:rPr sz="1400" b="1" spc="-5" dirty="0">
                <a:latin typeface="Calibri"/>
                <a:cs typeface="Calibri"/>
              </a:rPr>
              <a:t>(95% CI 0.78,</a:t>
            </a:r>
            <a:r>
              <a:rPr sz="1400" b="1" spc="-65" dirty="0">
                <a:latin typeface="Calibri"/>
                <a:cs typeface="Calibri"/>
              </a:rPr>
              <a:t> </a:t>
            </a:r>
            <a:r>
              <a:rPr sz="1400" b="1" spc="-5" dirty="0">
                <a:latin typeface="Calibri"/>
                <a:cs typeface="Calibri"/>
              </a:rPr>
              <a:t>0.93)  P=0.0003</a:t>
            </a:r>
            <a:endParaRPr sz="1400">
              <a:latin typeface="Calibri"/>
              <a:cs typeface="Calibri"/>
            </a:endParaRPr>
          </a:p>
        </p:txBody>
      </p:sp>
      <p:grpSp>
        <p:nvGrpSpPr>
          <p:cNvPr id="13" name="Group 12">
            <a:extLst>
              <a:ext uri="{FF2B5EF4-FFF2-40B4-BE49-F238E27FC236}">
                <a16:creationId xmlns:a16="http://schemas.microsoft.com/office/drawing/2014/main" id="{FA20FB92-F070-42F4-B47B-40E9B6C945FC}"/>
              </a:ext>
            </a:extLst>
          </p:cNvPr>
          <p:cNvGrpSpPr/>
          <p:nvPr/>
        </p:nvGrpSpPr>
        <p:grpSpPr>
          <a:xfrm>
            <a:off x="153513" y="2121427"/>
            <a:ext cx="6323488" cy="3767176"/>
            <a:chOff x="610246" y="1071077"/>
            <a:chExt cx="8381829" cy="4448438"/>
          </a:xfrm>
        </p:grpSpPr>
        <p:grpSp>
          <p:nvGrpSpPr>
            <p:cNvPr id="14" name="Group 13">
              <a:extLst>
                <a:ext uri="{FF2B5EF4-FFF2-40B4-BE49-F238E27FC236}">
                  <a16:creationId xmlns:a16="http://schemas.microsoft.com/office/drawing/2014/main" id="{03F3CA42-7A0B-46F0-9689-C965BFF96C03}"/>
                </a:ext>
              </a:extLst>
            </p:cNvPr>
            <p:cNvGrpSpPr/>
            <p:nvPr/>
          </p:nvGrpSpPr>
          <p:grpSpPr>
            <a:xfrm>
              <a:off x="610246" y="1071077"/>
              <a:ext cx="8381829" cy="346974"/>
              <a:chOff x="-71751" y="1153540"/>
              <a:chExt cx="6219123" cy="346974"/>
            </a:xfrm>
          </p:grpSpPr>
          <p:cxnSp>
            <p:nvCxnSpPr>
              <p:cNvPr id="132" name="Straight Connector 131">
                <a:extLst>
                  <a:ext uri="{FF2B5EF4-FFF2-40B4-BE49-F238E27FC236}">
                    <a16:creationId xmlns:a16="http://schemas.microsoft.com/office/drawing/2014/main" id="{5DD1D079-7A84-4CB6-9E50-45B91D8F216D}"/>
                  </a:ext>
                </a:extLst>
              </p:cNvPr>
              <p:cNvCxnSpPr/>
              <p:nvPr/>
            </p:nvCxnSpPr>
            <p:spPr bwMode="auto">
              <a:xfrm>
                <a:off x="-71751" y="1323437"/>
                <a:ext cx="186978" cy="0"/>
              </a:xfrm>
              <a:prstGeom prst="line">
                <a:avLst/>
              </a:prstGeom>
              <a:ln w="19050">
                <a:solidFill>
                  <a:srgbClr val="B22222"/>
                </a:solidFill>
              </a:ln>
              <a:effectLst/>
            </p:spPr>
            <p:style>
              <a:lnRef idx="2">
                <a:schemeClr val="accent1"/>
              </a:lnRef>
              <a:fillRef idx="0">
                <a:schemeClr val="accent1"/>
              </a:fillRef>
              <a:effectRef idx="1">
                <a:schemeClr val="accent1"/>
              </a:effectRef>
              <a:fontRef idx="minor">
                <a:schemeClr val="tx1"/>
              </a:fontRef>
            </p:style>
          </p:cxnSp>
          <p:sp>
            <p:nvSpPr>
              <p:cNvPr id="133" name="TextBox 132">
                <a:extLst>
                  <a:ext uri="{FF2B5EF4-FFF2-40B4-BE49-F238E27FC236}">
                    <a16:creationId xmlns:a16="http://schemas.microsoft.com/office/drawing/2014/main" id="{E08397B7-ECA2-43EE-9BCE-479CC5E831AD}"/>
                  </a:ext>
                </a:extLst>
              </p:cNvPr>
              <p:cNvSpPr txBox="1">
                <a:spLocks noChangeArrowheads="1"/>
              </p:cNvSpPr>
              <p:nvPr/>
            </p:nvSpPr>
            <p:spPr bwMode="auto">
              <a:xfrm>
                <a:off x="138745" y="1153540"/>
                <a:ext cx="972564" cy="3397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6000" rIns="36000" anchor="ctr">
                <a:spAutoFit/>
              </a:bodyPr>
              <a:lstStyle>
                <a:lvl1pPr defTabSz="457200">
                  <a:spcBef>
                    <a:spcPts val="600"/>
                  </a:spcBef>
                  <a:spcAft>
                    <a:spcPts val="600"/>
                  </a:spcAft>
                  <a:buClr>
                    <a:srgbClr val="E51D28"/>
                  </a:buClr>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ts val="600"/>
                  </a:spcBef>
                  <a:spcAft>
                    <a:spcPts val="600"/>
                  </a:spcAft>
                  <a:buClr>
                    <a:srgbClr val="E51D28"/>
                  </a:buClr>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ts val="600"/>
                  </a:spcBef>
                  <a:spcAft>
                    <a:spcPts val="600"/>
                  </a:spcAft>
                  <a:buClr>
                    <a:srgbClr val="E51D28"/>
                  </a:buClr>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ts val="600"/>
                  </a:spcBef>
                  <a:spcAft>
                    <a:spcPts val="600"/>
                  </a:spcAft>
                  <a:buClr>
                    <a:srgbClr val="E51D28"/>
                  </a:buClr>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ts val="600"/>
                  </a:spcBef>
                  <a:spcAft>
                    <a:spcPts val="600"/>
                  </a:spcAft>
                  <a:buClr>
                    <a:srgbClr val="E51D28"/>
                  </a:buClr>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ts val="600"/>
                  </a:spcBef>
                  <a:spcAft>
                    <a:spcPts val="600"/>
                  </a:spcAft>
                  <a:buClr>
                    <a:srgbClr val="E51D28"/>
                  </a:buClr>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ts val="600"/>
                  </a:spcBef>
                  <a:spcAft>
                    <a:spcPts val="600"/>
                  </a:spcAft>
                  <a:buClr>
                    <a:srgbClr val="E51D28"/>
                  </a:buClr>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ts val="600"/>
                  </a:spcBef>
                  <a:spcAft>
                    <a:spcPts val="600"/>
                  </a:spcAft>
                  <a:buClr>
                    <a:srgbClr val="E51D28"/>
                  </a:buClr>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ts val="600"/>
                  </a:spcBef>
                  <a:spcAft>
                    <a:spcPts val="600"/>
                  </a:spcAft>
                  <a:buClr>
                    <a:srgbClr val="E51D28"/>
                  </a:buClr>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ClrTx/>
                  <a:buFontTx/>
                  <a:buNone/>
                  <a:defRPr/>
                </a:pPr>
                <a:r>
                  <a:rPr lang="en-GB" sz="800" b="1" dirty="0">
                    <a:latin typeface="Arial" panose="020B0604020202020204" pitchFamily="34" charset="0"/>
                    <a:ea typeface="MS PGothic" panose="020B0600070205080204" pitchFamily="34" charset="-128"/>
                    <a:cs typeface="Arial" pitchFamily="34" charset="0"/>
                    <a:sym typeface="Lucida Grande"/>
                  </a:rPr>
                  <a:t>Alirocumab ITT</a:t>
                </a:r>
              </a:p>
            </p:txBody>
          </p:sp>
          <p:sp>
            <p:nvSpPr>
              <p:cNvPr id="134" name="TextBox 133">
                <a:extLst>
                  <a:ext uri="{FF2B5EF4-FFF2-40B4-BE49-F238E27FC236}">
                    <a16:creationId xmlns:a16="http://schemas.microsoft.com/office/drawing/2014/main" id="{AF561220-A9F0-4AA1-81B3-9E5239FCED89}"/>
                  </a:ext>
                </a:extLst>
              </p:cNvPr>
              <p:cNvSpPr txBox="1">
                <a:spLocks noChangeArrowheads="1"/>
              </p:cNvSpPr>
              <p:nvPr/>
            </p:nvSpPr>
            <p:spPr bwMode="auto">
              <a:xfrm>
                <a:off x="1380300" y="1160720"/>
                <a:ext cx="1600881" cy="3397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6000" rIns="36000" anchor="ctr">
                <a:spAutoFit/>
              </a:bodyPr>
              <a:lstStyle>
                <a:lvl1pPr defTabSz="457200">
                  <a:spcBef>
                    <a:spcPts val="600"/>
                  </a:spcBef>
                  <a:spcAft>
                    <a:spcPts val="600"/>
                  </a:spcAft>
                  <a:buClr>
                    <a:srgbClr val="E51D28"/>
                  </a:buClr>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ts val="600"/>
                  </a:spcBef>
                  <a:spcAft>
                    <a:spcPts val="600"/>
                  </a:spcAft>
                  <a:buClr>
                    <a:srgbClr val="E51D28"/>
                  </a:buClr>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ts val="600"/>
                  </a:spcBef>
                  <a:spcAft>
                    <a:spcPts val="600"/>
                  </a:spcAft>
                  <a:buClr>
                    <a:srgbClr val="E51D28"/>
                  </a:buClr>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ts val="600"/>
                  </a:spcBef>
                  <a:spcAft>
                    <a:spcPts val="600"/>
                  </a:spcAft>
                  <a:buClr>
                    <a:srgbClr val="E51D28"/>
                  </a:buClr>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ts val="600"/>
                  </a:spcBef>
                  <a:spcAft>
                    <a:spcPts val="600"/>
                  </a:spcAft>
                  <a:buClr>
                    <a:srgbClr val="E51D28"/>
                  </a:buClr>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ts val="600"/>
                  </a:spcBef>
                  <a:spcAft>
                    <a:spcPts val="600"/>
                  </a:spcAft>
                  <a:buClr>
                    <a:srgbClr val="E51D28"/>
                  </a:buClr>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ts val="600"/>
                  </a:spcBef>
                  <a:spcAft>
                    <a:spcPts val="600"/>
                  </a:spcAft>
                  <a:buClr>
                    <a:srgbClr val="E51D28"/>
                  </a:buClr>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ts val="600"/>
                  </a:spcBef>
                  <a:spcAft>
                    <a:spcPts val="600"/>
                  </a:spcAft>
                  <a:buClr>
                    <a:srgbClr val="E51D28"/>
                  </a:buClr>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ts val="600"/>
                  </a:spcBef>
                  <a:spcAft>
                    <a:spcPts val="600"/>
                  </a:spcAft>
                  <a:buClr>
                    <a:srgbClr val="E51D28"/>
                  </a:buClr>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ClrTx/>
                  <a:buFontTx/>
                  <a:buNone/>
                  <a:defRPr/>
                </a:pPr>
                <a:r>
                  <a:rPr lang="en-GB" sz="800" b="1" dirty="0">
                    <a:latin typeface="Arial" panose="020B0604020202020204" pitchFamily="34" charset="0"/>
                    <a:ea typeface="MS PGothic" panose="020B0600070205080204" pitchFamily="34" charset="-128"/>
                    <a:cs typeface="Arial" pitchFamily="34" charset="0"/>
                    <a:sym typeface="Lucida Grande"/>
                  </a:rPr>
                  <a:t>Alirocumab On Treatment</a:t>
                </a:r>
              </a:p>
            </p:txBody>
          </p:sp>
          <p:cxnSp>
            <p:nvCxnSpPr>
              <p:cNvPr id="135" name="Straight Connector 134">
                <a:extLst>
                  <a:ext uri="{FF2B5EF4-FFF2-40B4-BE49-F238E27FC236}">
                    <a16:creationId xmlns:a16="http://schemas.microsoft.com/office/drawing/2014/main" id="{D51CE2F1-9A6A-4E33-AB0D-4F028DA05AF1}"/>
                  </a:ext>
                </a:extLst>
              </p:cNvPr>
              <p:cNvCxnSpPr/>
              <p:nvPr/>
            </p:nvCxnSpPr>
            <p:spPr bwMode="auto">
              <a:xfrm>
                <a:off x="1183519" y="1330616"/>
                <a:ext cx="186978" cy="0"/>
              </a:xfrm>
              <a:prstGeom prst="line">
                <a:avLst/>
              </a:prstGeom>
              <a:ln w="19050">
                <a:solidFill>
                  <a:srgbClr val="B22222"/>
                </a:solidFill>
                <a:prstDash val="sysDash"/>
              </a:ln>
              <a:effectLst/>
            </p:spPr>
            <p:style>
              <a:lnRef idx="2">
                <a:schemeClr val="accent1"/>
              </a:lnRef>
              <a:fillRef idx="0">
                <a:schemeClr val="accent1"/>
              </a:fillRef>
              <a:effectRef idx="1">
                <a:schemeClr val="accent1"/>
              </a:effectRef>
              <a:fontRef idx="minor">
                <a:schemeClr val="tx1"/>
              </a:fontRef>
            </p:style>
          </p:cxnSp>
          <p:cxnSp>
            <p:nvCxnSpPr>
              <p:cNvPr id="136" name="Straight Connector 135">
                <a:extLst>
                  <a:ext uri="{FF2B5EF4-FFF2-40B4-BE49-F238E27FC236}">
                    <a16:creationId xmlns:a16="http://schemas.microsoft.com/office/drawing/2014/main" id="{8C7714B2-9C89-4A72-A250-EDA96FEF07F9}"/>
                  </a:ext>
                </a:extLst>
              </p:cNvPr>
              <p:cNvCxnSpPr/>
              <p:nvPr/>
            </p:nvCxnSpPr>
            <p:spPr bwMode="auto">
              <a:xfrm>
                <a:off x="3287534" y="1328258"/>
                <a:ext cx="186978" cy="0"/>
              </a:xfrm>
              <a:prstGeom prst="line">
                <a:avLst/>
              </a:prstGeom>
              <a:ln w="19050">
                <a:solidFill>
                  <a:srgbClr val="4682B4"/>
                </a:solidFill>
              </a:ln>
              <a:effectLst/>
            </p:spPr>
            <p:style>
              <a:lnRef idx="2">
                <a:schemeClr val="accent1"/>
              </a:lnRef>
              <a:fillRef idx="0">
                <a:schemeClr val="accent1"/>
              </a:fillRef>
              <a:effectRef idx="1">
                <a:schemeClr val="accent1"/>
              </a:effectRef>
              <a:fontRef idx="minor">
                <a:schemeClr val="tx1"/>
              </a:fontRef>
            </p:style>
          </p:cxnSp>
          <p:sp>
            <p:nvSpPr>
              <p:cNvPr id="137" name="TextBox 136">
                <a:extLst>
                  <a:ext uri="{FF2B5EF4-FFF2-40B4-BE49-F238E27FC236}">
                    <a16:creationId xmlns:a16="http://schemas.microsoft.com/office/drawing/2014/main" id="{CEB29B8A-997E-449A-B4DD-8BDFD7C7506F}"/>
                  </a:ext>
                </a:extLst>
              </p:cNvPr>
              <p:cNvSpPr txBox="1">
                <a:spLocks noChangeArrowheads="1"/>
              </p:cNvSpPr>
              <p:nvPr/>
            </p:nvSpPr>
            <p:spPr bwMode="auto">
              <a:xfrm>
                <a:off x="3477512" y="1158361"/>
                <a:ext cx="828000" cy="3397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6000" rIns="36000" anchor="ctr">
                <a:spAutoFit/>
              </a:bodyPr>
              <a:lstStyle>
                <a:lvl1pPr defTabSz="457200">
                  <a:spcBef>
                    <a:spcPts val="600"/>
                  </a:spcBef>
                  <a:spcAft>
                    <a:spcPts val="600"/>
                  </a:spcAft>
                  <a:buClr>
                    <a:srgbClr val="E51D28"/>
                  </a:buClr>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ts val="600"/>
                  </a:spcBef>
                  <a:spcAft>
                    <a:spcPts val="600"/>
                  </a:spcAft>
                  <a:buClr>
                    <a:srgbClr val="E51D28"/>
                  </a:buClr>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ts val="600"/>
                  </a:spcBef>
                  <a:spcAft>
                    <a:spcPts val="600"/>
                  </a:spcAft>
                  <a:buClr>
                    <a:srgbClr val="E51D28"/>
                  </a:buClr>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ts val="600"/>
                  </a:spcBef>
                  <a:spcAft>
                    <a:spcPts val="600"/>
                  </a:spcAft>
                  <a:buClr>
                    <a:srgbClr val="E51D28"/>
                  </a:buClr>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ts val="600"/>
                  </a:spcBef>
                  <a:spcAft>
                    <a:spcPts val="600"/>
                  </a:spcAft>
                  <a:buClr>
                    <a:srgbClr val="E51D28"/>
                  </a:buClr>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ts val="600"/>
                  </a:spcBef>
                  <a:spcAft>
                    <a:spcPts val="600"/>
                  </a:spcAft>
                  <a:buClr>
                    <a:srgbClr val="E51D28"/>
                  </a:buClr>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ts val="600"/>
                  </a:spcBef>
                  <a:spcAft>
                    <a:spcPts val="600"/>
                  </a:spcAft>
                  <a:buClr>
                    <a:srgbClr val="E51D28"/>
                  </a:buClr>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ts val="600"/>
                  </a:spcBef>
                  <a:spcAft>
                    <a:spcPts val="600"/>
                  </a:spcAft>
                  <a:buClr>
                    <a:srgbClr val="E51D28"/>
                  </a:buClr>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ts val="600"/>
                  </a:spcBef>
                  <a:spcAft>
                    <a:spcPts val="600"/>
                  </a:spcAft>
                  <a:buClr>
                    <a:srgbClr val="E51D28"/>
                  </a:buClr>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ClrTx/>
                  <a:buFontTx/>
                  <a:buNone/>
                  <a:defRPr/>
                </a:pPr>
                <a:r>
                  <a:rPr lang="en-GB" sz="800" b="1" dirty="0">
                    <a:latin typeface="Arial" panose="020B0604020202020204" pitchFamily="34" charset="0"/>
                    <a:ea typeface="MS PGothic" panose="020B0600070205080204" pitchFamily="34" charset="-128"/>
                    <a:cs typeface="Arial" pitchFamily="34" charset="0"/>
                    <a:sym typeface="Lucida Grande"/>
                  </a:rPr>
                  <a:t>Placebo ITT</a:t>
                </a:r>
              </a:p>
            </p:txBody>
          </p:sp>
          <p:sp>
            <p:nvSpPr>
              <p:cNvPr id="138" name="TextBox 137">
                <a:extLst>
                  <a:ext uri="{FF2B5EF4-FFF2-40B4-BE49-F238E27FC236}">
                    <a16:creationId xmlns:a16="http://schemas.microsoft.com/office/drawing/2014/main" id="{DC1E7930-84D4-4A92-8FF0-BF698F7D233A}"/>
                  </a:ext>
                </a:extLst>
              </p:cNvPr>
              <p:cNvSpPr txBox="1">
                <a:spLocks noChangeArrowheads="1"/>
              </p:cNvSpPr>
              <p:nvPr/>
            </p:nvSpPr>
            <p:spPr bwMode="auto">
              <a:xfrm>
                <a:off x="4599373" y="1156093"/>
                <a:ext cx="1547999" cy="33979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36000" rIns="36000" anchor="ctr">
                <a:spAutoFit/>
              </a:bodyPr>
              <a:lstStyle>
                <a:lvl1pPr defTabSz="457200">
                  <a:spcBef>
                    <a:spcPts val="600"/>
                  </a:spcBef>
                  <a:spcAft>
                    <a:spcPts val="600"/>
                  </a:spcAft>
                  <a:buClr>
                    <a:srgbClr val="E51D28"/>
                  </a:buClr>
                  <a:buFont typeface="Arial" panose="020B0604020202020204" pitchFamily="34" charset="0"/>
                  <a:buChar char="•"/>
                  <a:defRPr sz="3200">
                    <a:solidFill>
                      <a:schemeClr val="tx1"/>
                    </a:solidFill>
                    <a:latin typeface="Calibri" panose="020F0502020204030204" pitchFamily="34" charset="0"/>
                  </a:defRPr>
                </a:lvl1pPr>
                <a:lvl2pPr marL="742950" indent="-285750" defTabSz="457200">
                  <a:spcBef>
                    <a:spcPts val="600"/>
                  </a:spcBef>
                  <a:spcAft>
                    <a:spcPts val="600"/>
                  </a:spcAft>
                  <a:buClr>
                    <a:srgbClr val="E51D28"/>
                  </a:buClr>
                  <a:buFont typeface="Arial" panose="020B0604020202020204" pitchFamily="34" charset="0"/>
                  <a:buChar char="–"/>
                  <a:defRPr sz="2800">
                    <a:solidFill>
                      <a:schemeClr val="tx1"/>
                    </a:solidFill>
                    <a:latin typeface="Calibri" panose="020F0502020204030204" pitchFamily="34" charset="0"/>
                  </a:defRPr>
                </a:lvl2pPr>
                <a:lvl3pPr marL="1143000" indent="-228600" defTabSz="457200">
                  <a:spcBef>
                    <a:spcPts val="600"/>
                  </a:spcBef>
                  <a:spcAft>
                    <a:spcPts val="600"/>
                  </a:spcAft>
                  <a:buClr>
                    <a:srgbClr val="E51D28"/>
                  </a:buClr>
                  <a:buFont typeface="Arial" panose="020B0604020202020204" pitchFamily="34" charset="0"/>
                  <a:buChar char="•"/>
                  <a:defRPr sz="2400">
                    <a:solidFill>
                      <a:schemeClr val="tx1"/>
                    </a:solidFill>
                    <a:latin typeface="Calibri" panose="020F0502020204030204" pitchFamily="34" charset="0"/>
                  </a:defRPr>
                </a:lvl3pPr>
                <a:lvl4pPr marL="1600200" indent="-228600" defTabSz="457200">
                  <a:spcBef>
                    <a:spcPts val="600"/>
                  </a:spcBef>
                  <a:spcAft>
                    <a:spcPts val="600"/>
                  </a:spcAft>
                  <a:buClr>
                    <a:srgbClr val="E51D28"/>
                  </a:buClr>
                  <a:buFont typeface="Arial" panose="020B0604020202020204" pitchFamily="34" charset="0"/>
                  <a:buChar char="–"/>
                  <a:defRPr sz="2000">
                    <a:solidFill>
                      <a:schemeClr val="tx1"/>
                    </a:solidFill>
                    <a:latin typeface="Calibri" panose="020F0502020204030204" pitchFamily="34" charset="0"/>
                  </a:defRPr>
                </a:lvl4pPr>
                <a:lvl5pPr marL="2057400" indent="-228600" defTabSz="457200">
                  <a:spcBef>
                    <a:spcPts val="600"/>
                  </a:spcBef>
                  <a:spcAft>
                    <a:spcPts val="600"/>
                  </a:spcAft>
                  <a:buClr>
                    <a:srgbClr val="E51D28"/>
                  </a:buClr>
                  <a:buFont typeface="Arial" panose="020B0604020202020204" pitchFamily="34" charset="0"/>
                  <a:buChar char="»"/>
                  <a:defRPr sz="2000">
                    <a:solidFill>
                      <a:schemeClr val="tx1"/>
                    </a:solidFill>
                    <a:latin typeface="Calibri" panose="020F0502020204030204" pitchFamily="34" charset="0"/>
                  </a:defRPr>
                </a:lvl5pPr>
                <a:lvl6pPr marL="2514600" indent="-228600" defTabSz="457200" eaLnBrk="0" fontAlgn="base" hangingPunct="0">
                  <a:spcBef>
                    <a:spcPts val="600"/>
                  </a:spcBef>
                  <a:spcAft>
                    <a:spcPts val="600"/>
                  </a:spcAft>
                  <a:buClr>
                    <a:srgbClr val="E51D28"/>
                  </a:buClr>
                  <a:buFont typeface="Arial" panose="020B0604020202020204" pitchFamily="34" charset="0"/>
                  <a:buChar char="»"/>
                  <a:defRPr sz="2000">
                    <a:solidFill>
                      <a:schemeClr val="tx1"/>
                    </a:solidFill>
                    <a:latin typeface="Calibri" panose="020F0502020204030204" pitchFamily="34" charset="0"/>
                  </a:defRPr>
                </a:lvl6pPr>
                <a:lvl7pPr marL="2971800" indent="-228600" defTabSz="457200" eaLnBrk="0" fontAlgn="base" hangingPunct="0">
                  <a:spcBef>
                    <a:spcPts val="600"/>
                  </a:spcBef>
                  <a:spcAft>
                    <a:spcPts val="600"/>
                  </a:spcAft>
                  <a:buClr>
                    <a:srgbClr val="E51D28"/>
                  </a:buClr>
                  <a:buFont typeface="Arial" panose="020B0604020202020204" pitchFamily="34" charset="0"/>
                  <a:buChar char="»"/>
                  <a:defRPr sz="2000">
                    <a:solidFill>
                      <a:schemeClr val="tx1"/>
                    </a:solidFill>
                    <a:latin typeface="Calibri" panose="020F0502020204030204" pitchFamily="34" charset="0"/>
                  </a:defRPr>
                </a:lvl7pPr>
                <a:lvl8pPr marL="3429000" indent="-228600" defTabSz="457200" eaLnBrk="0" fontAlgn="base" hangingPunct="0">
                  <a:spcBef>
                    <a:spcPts val="600"/>
                  </a:spcBef>
                  <a:spcAft>
                    <a:spcPts val="600"/>
                  </a:spcAft>
                  <a:buClr>
                    <a:srgbClr val="E51D28"/>
                  </a:buClr>
                  <a:buFont typeface="Arial" panose="020B0604020202020204" pitchFamily="34" charset="0"/>
                  <a:buChar char="»"/>
                  <a:defRPr sz="2000">
                    <a:solidFill>
                      <a:schemeClr val="tx1"/>
                    </a:solidFill>
                    <a:latin typeface="Calibri" panose="020F0502020204030204" pitchFamily="34" charset="0"/>
                  </a:defRPr>
                </a:lvl8pPr>
                <a:lvl9pPr marL="3886200" indent="-228600" defTabSz="457200" eaLnBrk="0" fontAlgn="base" hangingPunct="0">
                  <a:spcBef>
                    <a:spcPts val="600"/>
                  </a:spcBef>
                  <a:spcAft>
                    <a:spcPts val="600"/>
                  </a:spcAft>
                  <a:buClr>
                    <a:srgbClr val="E51D28"/>
                  </a:buClr>
                  <a:buFont typeface="Arial" panose="020B0604020202020204" pitchFamily="34" charset="0"/>
                  <a:buChar char="»"/>
                  <a:defRPr sz="2000">
                    <a:solidFill>
                      <a:schemeClr val="tx1"/>
                    </a:solidFill>
                    <a:latin typeface="Calibri" panose="020F0502020204030204" pitchFamily="34" charset="0"/>
                  </a:defRPr>
                </a:lvl9pPr>
              </a:lstStyle>
              <a:p>
                <a:pPr fontAlgn="base">
                  <a:spcBef>
                    <a:spcPct val="0"/>
                  </a:spcBef>
                  <a:spcAft>
                    <a:spcPct val="0"/>
                  </a:spcAft>
                  <a:buClrTx/>
                  <a:buFontTx/>
                  <a:buNone/>
                  <a:defRPr/>
                </a:pPr>
                <a:r>
                  <a:rPr lang="en-GB" sz="800" b="1" dirty="0">
                    <a:latin typeface="Arial" panose="020B0604020202020204" pitchFamily="34" charset="0"/>
                    <a:ea typeface="MS PGothic" panose="020B0600070205080204" pitchFamily="34" charset="-128"/>
                    <a:cs typeface="Arial" pitchFamily="34" charset="0"/>
                    <a:sym typeface="Lucida Grande"/>
                  </a:rPr>
                  <a:t>Placebo On Treatment</a:t>
                </a:r>
              </a:p>
            </p:txBody>
          </p:sp>
          <p:cxnSp>
            <p:nvCxnSpPr>
              <p:cNvPr id="139" name="Straight Connector 138">
                <a:extLst>
                  <a:ext uri="{FF2B5EF4-FFF2-40B4-BE49-F238E27FC236}">
                    <a16:creationId xmlns:a16="http://schemas.microsoft.com/office/drawing/2014/main" id="{A0ED9E0C-15F2-4EE8-85DC-8B6DCF532D41}"/>
                  </a:ext>
                </a:extLst>
              </p:cNvPr>
              <p:cNvCxnSpPr/>
              <p:nvPr/>
            </p:nvCxnSpPr>
            <p:spPr bwMode="auto">
              <a:xfrm>
                <a:off x="4399588" y="1325990"/>
                <a:ext cx="186978" cy="0"/>
              </a:xfrm>
              <a:prstGeom prst="line">
                <a:avLst/>
              </a:prstGeom>
              <a:ln w="19050">
                <a:solidFill>
                  <a:srgbClr val="4682B4"/>
                </a:solidFill>
                <a:prstDash val="sysDash"/>
              </a:ln>
              <a:effectLst/>
            </p:spPr>
            <p:style>
              <a:lnRef idx="2">
                <a:schemeClr val="accent1"/>
              </a:lnRef>
              <a:fillRef idx="0">
                <a:schemeClr val="accent1"/>
              </a:fillRef>
              <a:effectRef idx="1">
                <a:schemeClr val="accent1"/>
              </a:effectRef>
              <a:fontRef idx="minor">
                <a:schemeClr val="tx1"/>
              </a:fontRef>
            </p:style>
          </p:cxnSp>
        </p:grpSp>
        <p:grpSp>
          <p:nvGrpSpPr>
            <p:cNvPr id="15" name="Group 14">
              <a:extLst>
                <a:ext uri="{FF2B5EF4-FFF2-40B4-BE49-F238E27FC236}">
                  <a16:creationId xmlns:a16="http://schemas.microsoft.com/office/drawing/2014/main" id="{2D7E8EA6-F101-4980-B867-504C296CC636}"/>
                </a:ext>
              </a:extLst>
            </p:cNvPr>
            <p:cNvGrpSpPr/>
            <p:nvPr/>
          </p:nvGrpSpPr>
          <p:grpSpPr>
            <a:xfrm>
              <a:off x="1134623" y="1360245"/>
              <a:ext cx="6874753" cy="4159270"/>
              <a:chOff x="1134623" y="1478006"/>
              <a:chExt cx="6874753" cy="4159270"/>
            </a:xfrm>
          </p:grpSpPr>
          <p:grpSp>
            <p:nvGrpSpPr>
              <p:cNvPr id="16" name="Group 15">
                <a:extLst>
                  <a:ext uri="{FF2B5EF4-FFF2-40B4-BE49-F238E27FC236}">
                    <a16:creationId xmlns:a16="http://schemas.microsoft.com/office/drawing/2014/main" id="{7C0F0076-24C2-46D9-89A3-595C53A4ECBB}"/>
                  </a:ext>
                </a:extLst>
              </p:cNvPr>
              <p:cNvGrpSpPr/>
              <p:nvPr/>
            </p:nvGrpSpPr>
            <p:grpSpPr>
              <a:xfrm>
                <a:off x="1134623" y="1478006"/>
                <a:ext cx="6874753" cy="4159270"/>
                <a:chOff x="893056" y="1713533"/>
                <a:chExt cx="6874753" cy="4159270"/>
              </a:xfrm>
            </p:grpSpPr>
            <p:sp>
              <p:nvSpPr>
                <p:cNvPr id="21" name="Freeform 11">
                  <a:extLst>
                    <a:ext uri="{FF2B5EF4-FFF2-40B4-BE49-F238E27FC236}">
                      <a16:creationId xmlns:a16="http://schemas.microsoft.com/office/drawing/2014/main" id="{E83E683A-ABE1-4A67-BA7F-BEB0D0FECF7B}"/>
                    </a:ext>
                  </a:extLst>
                </p:cNvPr>
                <p:cNvSpPr>
                  <a:spLocks/>
                </p:cNvSpPr>
                <p:nvPr/>
              </p:nvSpPr>
              <p:spPr bwMode="auto">
                <a:xfrm>
                  <a:off x="1727703" y="2198455"/>
                  <a:ext cx="5133712" cy="355579"/>
                </a:xfrm>
                <a:custGeom>
                  <a:avLst/>
                  <a:gdLst>
                    <a:gd name="T0" fmla="*/ 3472 w 3472"/>
                    <a:gd name="T1" fmla="*/ 0 h 243"/>
                    <a:gd name="T2" fmla="*/ 3042 w 3472"/>
                    <a:gd name="T3" fmla="*/ 26 h 243"/>
                    <a:gd name="T4" fmla="*/ 2607 w 3472"/>
                    <a:gd name="T5" fmla="*/ 24 h 243"/>
                    <a:gd name="T6" fmla="*/ 2173 w 3472"/>
                    <a:gd name="T7" fmla="*/ 55 h 243"/>
                    <a:gd name="T8" fmla="*/ 1734 w 3472"/>
                    <a:gd name="T9" fmla="*/ 64 h 243"/>
                    <a:gd name="T10" fmla="*/ 1449 w 3472"/>
                    <a:gd name="T11" fmla="*/ 94 h 243"/>
                    <a:gd name="T12" fmla="*/ 1158 w 3472"/>
                    <a:gd name="T13" fmla="*/ 96 h 243"/>
                    <a:gd name="T14" fmla="*/ 871 w 3472"/>
                    <a:gd name="T15" fmla="*/ 111 h 243"/>
                    <a:gd name="T16" fmla="*/ 578 w 3472"/>
                    <a:gd name="T17" fmla="*/ 138 h 243"/>
                    <a:gd name="T18" fmla="*/ 289 w 3472"/>
                    <a:gd name="T19" fmla="*/ 168 h 243"/>
                    <a:gd name="T20" fmla="*/ 145 w 3472"/>
                    <a:gd name="T21" fmla="*/ 204 h 243"/>
                    <a:gd name="T22" fmla="*/ 75 w 3472"/>
                    <a:gd name="T23" fmla="*/ 243 h 243"/>
                    <a:gd name="T24" fmla="*/ 0 w 3472"/>
                    <a:gd name="T25" fmla="*/ 183 h 2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72" h="243">
                      <a:moveTo>
                        <a:pt x="3472" y="0"/>
                      </a:moveTo>
                      <a:lnTo>
                        <a:pt x="3042" y="26"/>
                      </a:lnTo>
                      <a:lnTo>
                        <a:pt x="2607" y="24"/>
                      </a:lnTo>
                      <a:lnTo>
                        <a:pt x="2173" y="55"/>
                      </a:lnTo>
                      <a:lnTo>
                        <a:pt x="1734" y="64"/>
                      </a:lnTo>
                      <a:lnTo>
                        <a:pt x="1449" y="94"/>
                      </a:lnTo>
                      <a:lnTo>
                        <a:pt x="1158" y="96"/>
                      </a:lnTo>
                      <a:lnTo>
                        <a:pt x="871" y="111"/>
                      </a:lnTo>
                      <a:lnTo>
                        <a:pt x="578" y="138"/>
                      </a:lnTo>
                      <a:lnTo>
                        <a:pt x="289" y="168"/>
                      </a:lnTo>
                      <a:lnTo>
                        <a:pt x="145" y="204"/>
                      </a:lnTo>
                      <a:lnTo>
                        <a:pt x="75" y="243"/>
                      </a:lnTo>
                      <a:lnTo>
                        <a:pt x="0" y="183"/>
                      </a:lnTo>
                    </a:path>
                  </a:pathLst>
                </a:custGeom>
                <a:noFill/>
                <a:ln w="19050" cap="sq">
                  <a:solidFill>
                    <a:srgbClr val="4682B4"/>
                  </a:solidFill>
                  <a:prstDash val="dash"/>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050"/>
                </a:p>
              </p:txBody>
            </p:sp>
            <p:sp>
              <p:nvSpPr>
                <p:cNvPr id="22" name="Oval 21">
                  <a:extLst>
                    <a:ext uri="{FF2B5EF4-FFF2-40B4-BE49-F238E27FC236}">
                      <a16:creationId xmlns:a16="http://schemas.microsoft.com/office/drawing/2014/main" id="{DB45AB9D-754B-4B9F-ABB3-8C81397F24D3}"/>
                    </a:ext>
                  </a:extLst>
                </p:cNvPr>
                <p:cNvSpPr/>
                <p:nvPr/>
              </p:nvSpPr>
              <p:spPr bwMode="auto">
                <a:xfrm>
                  <a:off x="1706220" y="2422473"/>
                  <a:ext cx="89095" cy="89095"/>
                </a:xfrm>
                <a:prstGeom prst="ellipse">
                  <a:avLst/>
                </a:prstGeom>
                <a:solidFill>
                  <a:srgbClr val="A7A7A7"/>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a:ln>
                      <a:noFill/>
                    </a:ln>
                    <a:effectLst/>
                    <a:latin typeface="Arial" charset="0"/>
                    <a:ea typeface="MS PGothic" pitchFamily="34" charset="-128"/>
                    <a:cs typeface="MS PGothic" pitchFamily="34" charset="-128"/>
                  </a:endParaRPr>
                </a:p>
              </p:txBody>
            </p:sp>
            <p:sp>
              <p:nvSpPr>
                <p:cNvPr id="23" name="TextBox 22">
                  <a:extLst>
                    <a:ext uri="{FF2B5EF4-FFF2-40B4-BE49-F238E27FC236}">
                      <a16:creationId xmlns:a16="http://schemas.microsoft.com/office/drawing/2014/main" id="{C84AA8FF-EBF9-4D44-AD5B-5F92321A5A5E}"/>
                    </a:ext>
                  </a:extLst>
                </p:cNvPr>
                <p:cNvSpPr txBox="1"/>
                <p:nvPr/>
              </p:nvSpPr>
              <p:spPr>
                <a:xfrm>
                  <a:off x="1066075" y="1929266"/>
                  <a:ext cx="497983" cy="242709"/>
                </a:xfrm>
                <a:prstGeom prst="rect">
                  <a:avLst/>
                </a:prstGeom>
                <a:noFill/>
              </p:spPr>
              <p:txBody>
                <a:bodyPr wrap="square" lIns="0" tIns="0" rIns="0" bIns="0" rtlCol="0">
                  <a:spAutoFit/>
                </a:bodyPr>
                <a:lstStyle/>
                <a:p>
                  <a:pPr algn="r"/>
                  <a:r>
                    <a:rPr lang="en-GB" sz="1000" dirty="0"/>
                    <a:t>105</a:t>
                  </a:r>
                </a:p>
              </p:txBody>
            </p:sp>
            <p:sp>
              <p:nvSpPr>
                <p:cNvPr id="24" name="TextBox 23">
                  <a:extLst>
                    <a:ext uri="{FF2B5EF4-FFF2-40B4-BE49-F238E27FC236}">
                      <a16:creationId xmlns:a16="http://schemas.microsoft.com/office/drawing/2014/main" id="{924F58DD-D7A3-4F4D-B506-CDD57E094CE3}"/>
                    </a:ext>
                  </a:extLst>
                </p:cNvPr>
                <p:cNvSpPr txBox="1"/>
                <p:nvPr/>
              </p:nvSpPr>
              <p:spPr>
                <a:xfrm>
                  <a:off x="1066075" y="2425460"/>
                  <a:ext cx="497983" cy="242709"/>
                </a:xfrm>
                <a:prstGeom prst="rect">
                  <a:avLst/>
                </a:prstGeom>
                <a:noFill/>
              </p:spPr>
              <p:txBody>
                <a:bodyPr wrap="square" lIns="0" tIns="0" rIns="0" bIns="0" rtlCol="0">
                  <a:spAutoFit/>
                </a:bodyPr>
                <a:lstStyle/>
                <a:p>
                  <a:pPr algn="r"/>
                  <a:r>
                    <a:rPr lang="en-GB" sz="1000" dirty="0"/>
                    <a:t>90</a:t>
                  </a:r>
                </a:p>
              </p:txBody>
            </p:sp>
            <p:sp>
              <p:nvSpPr>
                <p:cNvPr id="25" name="TextBox 24">
                  <a:extLst>
                    <a:ext uri="{FF2B5EF4-FFF2-40B4-BE49-F238E27FC236}">
                      <a16:creationId xmlns:a16="http://schemas.microsoft.com/office/drawing/2014/main" id="{826A76E4-2A4B-4EE0-BFF6-B0AC9060E947}"/>
                    </a:ext>
                  </a:extLst>
                </p:cNvPr>
                <p:cNvSpPr txBox="1"/>
                <p:nvPr/>
              </p:nvSpPr>
              <p:spPr>
                <a:xfrm>
                  <a:off x="1066075" y="3319700"/>
                  <a:ext cx="497983" cy="242709"/>
                </a:xfrm>
                <a:prstGeom prst="rect">
                  <a:avLst/>
                </a:prstGeom>
                <a:noFill/>
              </p:spPr>
              <p:txBody>
                <a:bodyPr wrap="square" lIns="0" tIns="0" rIns="0" bIns="0" rtlCol="0">
                  <a:spAutoFit/>
                </a:bodyPr>
                <a:lstStyle/>
                <a:p>
                  <a:pPr algn="r"/>
                  <a:r>
                    <a:rPr lang="en-GB" sz="1000" dirty="0"/>
                    <a:t>60</a:t>
                  </a:r>
                </a:p>
              </p:txBody>
            </p:sp>
            <p:sp>
              <p:nvSpPr>
                <p:cNvPr id="26" name="TextBox 25">
                  <a:extLst>
                    <a:ext uri="{FF2B5EF4-FFF2-40B4-BE49-F238E27FC236}">
                      <a16:creationId xmlns:a16="http://schemas.microsoft.com/office/drawing/2014/main" id="{B396675A-296A-4539-B834-8DAEE6033D55}"/>
                    </a:ext>
                  </a:extLst>
                </p:cNvPr>
                <p:cNvSpPr txBox="1"/>
                <p:nvPr/>
              </p:nvSpPr>
              <p:spPr>
                <a:xfrm>
                  <a:off x="1066075" y="3749646"/>
                  <a:ext cx="497983" cy="242709"/>
                </a:xfrm>
                <a:prstGeom prst="rect">
                  <a:avLst/>
                </a:prstGeom>
                <a:noFill/>
              </p:spPr>
              <p:txBody>
                <a:bodyPr wrap="square" lIns="0" tIns="0" rIns="0" bIns="0" rtlCol="0">
                  <a:spAutoFit/>
                </a:bodyPr>
                <a:lstStyle/>
                <a:p>
                  <a:pPr algn="r"/>
                  <a:r>
                    <a:rPr lang="en-GB" sz="1000" dirty="0"/>
                    <a:t>45</a:t>
                  </a:r>
                </a:p>
              </p:txBody>
            </p:sp>
            <p:sp>
              <p:nvSpPr>
                <p:cNvPr id="27" name="TextBox 26">
                  <a:extLst>
                    <a:ext uri="{FF2B5EF4-FFF2-40B4-BE49-F238E27FC236}">
                      <a16:creationId xmlns:a16="http://schemas.microsoft.com/office/drawing/2014/main" id="{F89FACC4-E605-4E55-A752-C37E527ABC3E}"/>
                    </a:ext>
                  </a:extLst>
                </p:cNvPr>
                <p:cNvSpPr txBox="1"/>
                <p:nvPr/>
              </p:nvSpPr>
              <p:spPr>
                <a:xfrm>
                  <a:off x="1066075" y="4649090"/>
                  <a:ext cx="497983" cy="242709"/>
                </a:xfrm>
                <a:prstGeom prst="rect">
                  <a:avLst/>
                </a:prstGeom>
                <a:noFill/>
              </p:spPr>
              <p:txBody>
                <a:bodyPr wrap="square" lIns="0" tIns="0" rIns="0" bIns="0" rtlCol="0">
                  <a:spAutoFit/>
                </a:bodyPr>
                <a:lstStyle/>
                <a:p>
                  <a:pPr algn="r"/>
                  <a:r>
                    <a:rPr lang="en-GB" sz="1000" dirty="0"/>
                    <a:t>15</a:t>
                  </a:r>
                </a:p>
              </p:txBody>
            </p:sp>
            <p:sp>
              <p:nvSpPr>
                <p:cNvPr id="28" name="TextBox 27">
                  <a:extLst>
                    <a:ext uri="{FF2B5EF4-FFF2-40B4-BE49-F238E27FC236}">
                      <a16:creationId xmlns:a16="http://schemas.microsoft.com/office/drawing/2014/main" id="{E0A62F0E-7C12-4E3D-A629-8BA727E8C122}"/>
                    </a:ext>
                  </a:extLst>
                </p:cNvPr>
                <p:cNvSpPr txBox="1"/>
                <p:nvPr/>
              </p:nvSpPr>
              <p:spPr>
                <a:xfrm>
                  <a:off x="1066075" y="5101949"/>
                  <a:ext cx="497983" cy="242709"/>
                </a:xfrm>
                <a:prstGeom prst="rect">
                  <a:avLst/>
                </a:prstGeom>
                <a:noFill/>
              </p:spPr>
              <p:txBody>
                <a:bodyPr wrap="square" lIns="0" tIns="0" rIns="0" bIns="0" rtlCol="0">
                  <a:spAutoFit/>
                </a:bodyPr>
                <a:lstStyle/>
                <a:p>
                  <a:pPr algn="r"/>
                  <a:r>
                    <a:rPr lang="en-GB" sz="1000" dirty="0"/>
                    <a:t>0</a:t>
                  </a:r>
                </a:p>
              </p:txBody>
            </p:sp>
            <p:sp>
              <p:nvSpPr>
                <p:cNvPr id="29" name="TextBox 28">
                  <a:extLst>
                    <a:ext uri="{FF2B5EF4-FFF2-40B4-BE49-F238E27FC236}">
                      <a16:creationId xmlns:a16="http://schemas.microsoft.com/office/drawing/2014/main" id="{A2F41125-8587-4744-9802-71CAFF13AA70}"/>
                    </a:ext>
                  </a:extLst>
                </p:cNvPr>
                <p:cNvSpPr txBox="1"/>
                <p:nvPr/>
              </p:nvSpPr>
              <p:spPr>
                <a:xfrm rot="16200000">
                  <a:off x="-557417" y="3535569"/>
                  <a:ext cx="3143655" cy="242709"/>
                </a:xfrm>
                <a:prstGeom prst="rect">
                  <a:avLst/>
                </a:prstGeom>
                <a:noFill/>
              </p:spPr>
              <p:txBody>
                <a:bodyPr wrap="square" lIns="0" tIns="0" rIns="0" bIns="0" rtlCol="0">
                  <a:spAutoFit/>
                </a:bodyPr>
                <a:lstStyle/>
                <a:p>
                  <a:pPr algn="ctr"/>
                  <a:r>
                    <a:rPr lang="en-GB" sz="1000" dirty="0"/>
                    <a:t>Mean LDL-C (mg/dL)</a:t>
                  </a:r>
                </a:p>
              </p:txBody>
            </p:sp>
            <p:sp>
              <p:nvSpPr>
                <p:cNvPr id="30" name="TextBox 29">
                  <a:extLst>
                    <a:ext uri="{FF2B5EF4-FFF2-40B4-BE49-F238E27FC236}">
                      <a16:creationId xmlns:a16="http://schemas.microsoft.com/office/drawing/2014/main" id="{9A33017D-69BD-4616-A814-2EA7A5753D93}"/>
                    </a:ext>
                  </a:extLst>
                </p:cNvPr>
                <p:cNvSpPr txBox="1"/>
                <p:nvPr/>
              </p:nvSpPr>
              <p:spPr>
                <a:xfrm>
                  <a:off x="1559733" y="5396889"/>
                  <a:ext cx="382728" cy="242709"/>
                </a:xfrm>
                <a:prstGeom prst="rect">
                  <a:avLst/>
                </a:prstGeom>
                <a:noFill/>
              </p:spPr>
              <p:txBody>
                <a:bodyPr wrap="square" lIns="0" tIns="0" rIns="0" bIns="0" rtlCol="0">
                  <a:spAutoFit/>
                </a:bodyPr>
                <a:lstStyle/>
                <a:p>
                  <a:pPr algn="ctr"/>
                  <a:r>
                    <a:rPr lang="en-GB" sz="1000" dirty="0"/>
                    <a:t>0</a:t>
                  </a:r>
                </a:p>
              </p:txBody>
            </p:sp>
            <p:sp>
              <p:nvSpPr>
                <p:cNvPr id="31" name="TextBox 30">
                  <a:extLst>
                    <a:ext uri="{FF2B5EF4-FFF2-40B4-BE49-F238E27FC236}">
                      <a16:creationId xmlns:a16="http://schemas.microsoft.com/office/drawing/2014/main" id="{38F13672-BDC3-4DB4-A9A5-9AEC857BEE1A}"/>
                    </a:ext>
                  </a:extLst>
                </p:cNvPr>
                <p:cNvSpPr txBox="1"/>
                <p:nvPr/>
              </p:nvSpPr>
              <p:spPr>
                <a:xfrm>
                  <a:off x="2050696" y="5396889"/>
                  <a:ext cx="239283" cy="242709"/>
                </a:xfrm>
                <a:prstGeom prst="rect">
                  <a:avLst/>
                </a:prstGeom>
                <a:noFill/>
              </p:spPr>
              <p:txBody>
                <a:bodyPr wrap="square" lIns="0" tIns="0" rIns="0" bIns="0" rtlCol="0">
                  <a:spAutoFit/>
                </a:bodyPr>
                <a:lstStyle/>
                <a:p>
                  <a:pPr algn="ctr"/>
                  <a:r>
                    <a:rPr lang="en-GB" sz="1000" dirty="0"/>
                    <a:t>4</a:t>
                  </a:r>
                </a:p>
              </p:txBody>
            </p:sp>
            <p:sp>
              <p:nvSpPr>
                <p:cNvPr id="32" name="TextBox 31">
                  <a:extLst>
                    <a:ext uri="{FF2B5EF4-FFF2-40B4-BE49-F238E27FC236}">
                      <a16:creationId xmlns:a16="http://schemas.microsoft.com/office/drawing/2014/main" id="{48422C34-C69C-4D7E-B356-596B51F0F57D}"/>
                    </a:ext>
                  </a:extLst>
                </p:cNvPr>
                <p:cNvSpPr txBox="1"/>
                <p:nvPr/>
              </p:nvSpPr>
              <p:spPr>
                <a:xfrm>
                  <a:off x="6664137" y="5396889"/>
                  <a:ext cx="382728" cy="242709"/>
                </a:xfrm>
                <a:prstGeom prst="rect">
                  <a:avLst/>
                </a:prstGeom>
                <a:noFill/>
              </p:spPr>
              <p:txBody>
                <a:bodyPr wrap="square" lIns="0" tIns="0" rIns="0" bIns="0" rtlCol="0">
                  <a:spAutoFit/>
                </a:bodyPr>
                <a:lstStyle/>
                <a:p>
                  <a:pPr algn="ctr"/>
                  <a:r>
                    <a:rPr lang="en-GB" sz="1000" dirty="0"/>
                    <a:t>48</a:t>
                  </a:r>
                </a:p>
              </p:txBody>
            </p:sp>
            <p:sp>
              <p:nvSpPr>
                <p:cNvPr id="33" name="TextBox 32">
                  <a:extLst>
                    <a:ext uri="{FF2B5EF4-FFF2-40B4-BE49-F238E27FC236}">
                      <a16:creationId xmlns:a16="http://schemas.microsoft.com/office/drawing/2014/main" id="{C621C5F8-7076-4954-9ABD-1A3302BF3213}"/>
                    </a:ext>
                  </a:extLst>
                </p:cNvPr>
                <p:cNvSpPr txBox="1"/>
                <p:nvPr/>
              </p:nvSpPr>
              <p:spPr>
                <a:xfrm>
                  <a:off x="1739456" y="5630094"/>
                  <a:ext cx="5121959" cy="242709"/>
                </a:xfrm>
                <a:prstGeom prst="rect">
                  <a:avLst/>
                </a:prstGeom>
                <a:noFill/>
              </p:spPr>
              <p:txBody>
                <a:bodyPr wrap="square" lIns="0" tIns="0" rIns="0" bIns="0" rtlCol="0">
                  <a:spAutoFit/>
                </a:bodyPr>
                <a:lstStyle/>
                <a:p>
                  <a:pPr algn="ctr"/>
                  <a:r>
                    <a:rPr lang="en-GB" sz="1000" dirty="0"/>
                    <a:t>Months since randomization</a:t>
                  </a:r>
                </a:p>
              </p:txBody>
            </p:sp>
            <p:cxnSp>
              <p:nvCxnSpPr>
                <p:cNvPr id="34" name="Straight Connector 33">
                  <a:extLst>
                    <a:ext uri="{FF2B5EF4-FFF2-40B4-BE49-F238E27FC236}">
                      <a16:creationId xmlns:a16="http://schemas.microsoft.com/office/drawing/2014/main" id="{BF29BBE3-BD90-4E1B-9ACF-8FB061E6FDCC}"/>
                    </a:ext>
                  </a:extLst>
                </p:cNvPr>
                <p:cNvCxnSpPr>
                  <a:cxnSpLocks/>
                </p:cNvCxnSpPr>
                <p:nvPr/>
              </p:nvCxnSpPr>
              <p:spPr>
                <a:xfrm flipH="1">
                  <a:off x="1624418" y="5228750"/>
                  <a:ext cx="127279" cy="0"/>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71E50B1C-0499-455D-A1CC-8655CD6006CC}"/>
                    </a:ext>
                  </a:extLst>
                </p:cNvPr>
                <p:cNvCxnSpPr>
                  <a:cxnSpLocks/>
                </p:cNvCxnSpPr>
                <p:nvPr/>
              </p:nvCxnSpPr>
              <p:spPr>
                <a:xfrm flipH="1">
                  <a:off x="1624418" y="4776328"/>
                  <a:ext cx="127279" cy="0"/>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43B0F1C3-862C-438C-A258-518782273A23}"/>
                    </a:ext>
                  </a:extLst>
                </p:cNvPr>
                <p:cNvCxnSpPr>
                  <a:cxnSpLocks/>
                </p:cNvCxnSpPr>
                <p:nvPr/>
              </p:nvCxnSpPr>
              <p:spPr>
                <a:xfrm flipH="1">
                  <a:off x="1624418" y="3877841"/>
                  <a:ext cx="127279" cy="0"/>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id="{5D7DD1BE-C615-4A49-BA43-F81D5EDB621A}"/>
                    </a:ext>
                  </a:extLst>
                </p:cNvPr>
                <p:cNvCxnSpPr>
                  <a:cxnSpLocks/>
                </p:cNvCxnSpPr>
                <p:nvPr/>
              </p:nvCxnSpPr>
              <p:spPr>
                <a:xfrm flipH="1">
                  <a:off x="1624418" y="2551381"/>
                  <a:ext cx="127279" cy="0"/>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00E4D773-53D8-4C39-B245-27E362B17364}"/>
                    </a:ext>
                  </a:extLst>
                </p:cNvPr>
                <p:cNvCxnSpPr>
                  <a:cxnSpLocks/>
                </p:cNvCxnSpPr>
                <p:nvPr/>
              </p:nvCxnSpPr>
              <p:spPr>
                <a:xfrm flipH="1">
                  <a:off x="1616039" y="2086910"/>
                  <a:ext cx="127279" cy="0"/>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AC0B66D4-8E26-440B-9BC4-C29CB901993F}"/>
                    </a:ext>
                  </a:extLst>
                </p:cNvPr>
                <p:cNvCxnSpPr>
                  <a:cxnSpLocks/>
                </p:cNvCxnSpPr>
                <p:nvPr/>
              </p:nvCxnSpPr>
              <p:spPr>
                <a:xfrm rot="16200000" flipH="1">
                  <a:off x="2106699" y="5297080"/>
                  <a:ext cx="127279" cy="0"/>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031BA3BF-BFEB-4D9F-8018-F2386DA4D95D}"/>
                    </a:ext>
                  </a:extLst>
                </p:cNvPr>
                <p:cNvCxnSpPr>
                  <a:cxnSpLocks/>
                </p:cNvCxnSpPr>
                <p:nvPr/>
              </p:nvCxnSpPr>
              <p:spPr>
                <a:xfrm flipH="1">
                  <a:off x="1624418" y="3440361"/>
                  <a:ext cx="127279" cy="0"/>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0160302C-CE9A-47FD-A9BE-F6B211C8F187}"/>
                    </a:ext>
                  </a:extLst>
                </p:cNvPr>
                <p:cNvSpPr txBox="1"/>
                <p:nvPr/>
              </p:nvSpPr>
              <p:spPr>
                <a:xfrm>
                  <a:off x="1066076" y="2870288"/>
                  <a:ext cx="497983" cy="242709"/>
                </a:xfrm>
                <a:prstGeom prst="rect">
                  <a:avLst/>
                </a:prstGeom>
                <a:noFill/>
              </p:spPr>
              <p:txBody>
                <a:bodyPr wrap="square" lIns="0" tIns="0" rIns="0" bIns="0" rtlCol="0">
                  <a:spAutoFit/>
                </a:bodyPr>
                <a:lstStyle/>
                <a:p>
                  <a:pPr algn="r"/>
                  <a:r>
                    <a:rPr lang="en-GB" sz="1000" dirty="0"/>
                    <a:t>75</a:t>
                  </a:r>
                </a:p>
              </p:txBody>
            </p:sp>
            <p:cxnSp>
              <p:nvCxnSpPr>
                <p:cNvPr id="42" name="Straight Connector 41">
                  <a:extLst>
                    <a:ext uri="{FF2B5EF4-FFF2-40B4-BE49-F238E27FC236}">
                      <a16:creationId xmlns:a16="http://schemas.microsoft.com/office/drawing/2014/main" id="{E12AD8BA-A954-4338-80BE-D4668EAF51B1}"/>
                    </a:ext>
                  </a:extLst>
                </p:cNvPr>
                <p:cNvCxnSpPr>
                  <a:cxnSpLocks/>
                </p:cNvCxnSpPr>
                <p:nvPr/>
              </p:nvCxnSpPr>
              <p:spPr>
                <a:xfrm flipH="1">
                  <a:off x="1624418" y="2990949"/>
                  <a:ext cx="127279" cy="0"/>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A7EB8532-FE91-4682-A9F3-FD0B6D244EC4}"/>
                    </a:ext>
                  </a:extLst>
                </p:cNvPr>
                <p:cNvSpPr txBox="1"/>
                <p:nvPr/>
              </p:nvSpPr>
              <p:spPr>
                <a:xfrm>
                  <a:off x="1066076" y="4194741"/>
                  <a:ext cx="497983" cy="242709"/>
                </a:xfrm>
                <a:prstGeom prst="rect">
                  <a:avLst/>
                </a:prstGeom>
                <a:noFill/>
              </p:spPr>
              <p:txBody>
                <a:bodyPr wrap="square" lIns="0" tIns="0" rIns="0" bIns="0" rtlCol="0">
                  <a:spAutoFit/>
                </a:bodyPr>
                <a:lstStyle/>
                <a:p>
                  <a:pPr algn="r"/>
                  <a:r>
                    <a:rPr lang="en-GB" sz="1000" dirty="0"/>
                    <a:t>30</a:t>
                  </a:r>
                </a:p>
              </p:txBody>
            </p:sp>
            <p:cxnSp>
              <p:nvCxnSpPr>
                <p:cNvPr id="44" name="Straight Connector 43">
                  <a:extLst>
                    <a:ext uri="{FF2B5EF4-FFF2-40B4-BE49-F238E27FC236}">
                      <a16:creationId xmlns:a16="http://schemas.microsoft.com/office/drawing/2014/main" id="{6FBDF3B4-386F-42E8-BB81-F10DC3EED139}"/>
                    </a:ext>
                  </a:extLst>
                </p:cNvPr>
                <p:cNvCxnSpPr>
                  <a:cxnSpLocks/>
                </p:cNvCxnSpPr>
                <p:nvPr/>
              </p:nvCxnSpPr>
              <p:spPr>
                <a:xfrm flipH="1">
                  <a:off x="1624418" y="4322937"/>
                  <a:ext cx="127279" cy="0"/>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9ED9D7DE-A3F2-4E08-9585-039AE7642D71}"/>
                    </a:ext>
                  </a:extLst>
                </p:cNvPr>
                <p:cNvCxnSpPr>
                  <a:cxnSpLocks/>
                </p:cNvCxnSpPr>
                <p:nvPr/>
              </p:nvCxnSpPr>
              <p:spPr>
                <a:xfrm>
                  <a:off x="1751836" y="2085095"/>
                  <a:ext cx="0" cy="3275625"/>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97A69A9D-DF0D-4354-AFD6-BC4F877891DC}"/>
                    </a:ext>
                  </a:extLst>
                </p:cNvPr>
                <p:cNvSpPr txBox="1"/>
                <p:nvPr/>
              </p:nvSpPr>
              <p:spPr>
                <a:xfrm>
                  <a:off x="2485641" y="5396889"/>
                  <a:ext cx="239283" cy="242709"/>
                </a:xfrm>
                <a:prstGeom prst="rect">
                  <a:avLst/>
                </a:prstGeom>
                <a:noFill/>
              </p:spPr>
              <p:txBody>
                <a:bodyPr wrap="square" lIns="0" tIns="0" rIns="0" bIns="0" rtlCol="0">
                  <a:spAutoFit/>
                </a:bodyPr>
                <a:lstStyle/>
                <a:p>
                  <a:pPr algn="ctr"/>
                  <a:r>
                    <a:rPr lang="en-GB" sz="1000" dirty="0"/>
                    <a:t>8</a:t>
                  </a:r>
                </a:p>
              </p:txBody>
            </p:sp>
            <p:cxnSp>
              <p:nvCxnSpPr>
                <p:cNvPr id="47" name="Straight Connector 46">
                  <a:extLst>
                    <a:ext uri="{FF2B5EF4-FFF2-40B4-BE49-F238E27FC236}">
                      <a16:creationId xmlns:a16="http://schemas.microsoft.com/office/drawing/2014/main" id="{DD97B023-512E-4AB6-AC9E-C3BF7C72A678}"/>
                    </a:ext>
                  </a:extLst>
                </p:cNvPr>
                <p:cNvCxnSpPr>
                  <a:cxnSpLocks/>
                </p:cNvCxnSpPr>
                <p:nvPr/>
              </p:nvCxnSpPr>
              <p:spPr>
                <a:xfrm rot="16200000" flipH="1">
                  <a:off x="2541644" y="5297080"/>
                  <a:ext cx="127279" cy="0"/>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48" name="TextBox 47">
                  <a:extLst>
                    <a:ext uri="{FF2B5EF4-FFF2-40B4-BE49-F238E27FC236}">
                      <a16:creationId xmlns:a16="http://schemas.microsoft.com/office/drawing/2014/main" id="{8496465C-6D71-4A97-B452-4CC72D14DA7E}"/>
                    </a:ext>
                  </a:extLst>
                </p:cNvPr>
                <p:cNvSpPr txBox="1"/>
                <p:nvPr/>
              </p:nvSpPr>
              <p:spPr>
                <a:xfrm>
                  <a:off x="2906484" y="5396889"/>
                  <a:ext cx="239283" cy="242709"/>
                </a:xfrm>
                <a:prstGeom prst="rect">
                  <a:avLst/>
                </a:prstGeom>
                <a:noFill/>
              </p:spPr>
              <p:txBody>
                <a:bodyPr wrap="square" lIns="0" tIns="0" rIns="0" bIns="0" rtlCol="0">
                  <a:spAutoFit/>
                </a:bodyPr>
                <a:lstStyle/>
                <a:p>
                  <a:pPr algn="ctr"/>
                  <a:r>
                    <a:rPr lang="en-GB" sz="1000" dirty="0"/>
                    <a:t>12</a:t>
                  </a:r>
                </a:p>
              </p:txBody>
            </p:sp>
            <p:cxnSp>
              <p:nvCxnSpPr>
                <p:cNvPr id="49" name="Straight Connector 48">
                  <a:extLst>
                    <a:ext uri="{FF2B5EF4-FFF2-40B4-BE49-F238E27FC236}">
                      <a16:creationId xmlns:a16="http://schemas.microsoft.com/office/drawing/2014/main" id="{06A9142B-DC05-4F23-8A45-B5B3F767D83D}"/>
                    </a:ext>
                  </a:extLst>
                </p:cNvPr>
                <p:cNvCxnSpPr>
                  <a:cxnSpLocks/>
                </p:cNvCxnSpPr>
                <p:nvPr/>
              </p:nvCxnSpPr>
              <p:spPr>
                <a:xfrm rot="16200000" flipH="1">
                  <a:off x="2962487" y="5297080"/>
                  <a:ext cx="127279" cy="0"/>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56EF9DC2-8965-4F39-9AD0-2E7C36E25063}"/>
                    </a:ext>
                  </a:extLst>
                </p:cNvPr>
                <p:cNvSpPr txBox="1"/>
                <p:nvPr/>
              </p:nvSpPr>
              <p:spPr>
                <a:xfrm>
                  <a:off x="3329665" y="5396889"/>
                  <a:ext cx="239283" cy="242709"/>
                </a:xfrm>
                <a:prstGeom prst="rect">
                  <a:avLst/>
                </a:prstGeom>
                <a:noFill/>
              </p:spPr>
              <p:txBody>
                <a:bodyPr wrap="square" lIns="0" tIns="0" rIns="0" bIns="0" rtlCol="0">
                  <a:spAutoFit/>
                </a:bodyPr>
                <a:lstStyle/>
                <a:p>
                  <a:pPr algn="ctr"/>
                  <a:r>
                    <a:rPr lang="en-GB" sz="1000" dirty="0"/>
                    <a:t>16</a:t>
                  </a:r>
                </a:p>
              </p:txBody>
            </p:sp>
            <p:cxnSp>
              <p:nvCxnSpPr>
                <p:cNvPr id="51" name="Straight Connector 50">
                  <a:extLst>
                    <a:ext uri="{FF2B5EF4-FFF2-40B4-BE49-F238E27FC236}">
                      <a16:creationId xmlns:a16="http://schemas.microsoft.com/office/drawing/2014/main" id="{97AD82FE-1DE2-4503-9AE9-355EEE1C8ABE}"/>
                    </a:ext>
                  </a:extLst>
                </p:cNvPr>
                <p:cNvCxnSpPr>
                  <a:cxnSpLocks/>
                </p:cNvCxnSpPr>
                <p:nvPr/>
              </p:nvCxnSpPr>
              <p:spPr>
                <a:xfrm rot="16200000" flipH="1">
                  <a:off x="3385666" y="5297081"/>
                  <a:ext cx="127279" cy="0"/>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52" name="TextBox 51">
                  <a:extLst>
                    <a:ext uri="{FF2B5EF4-FFF2-40B4-BE49-F238E27FC236}">
                      <a16:creationId xmlns:a16="http://schemas.microsoft.com/office/drawing/2014/main" id="{2493E131-1100-45A5-8A70-F48E816C5665}"/>
                    </a:ext>
                  </a:extLst>
                </p:cNvPr>
                <p:cNvSpPr txBox="1"/>
                <p:nvPr/>
              </p:nvSpPr>
              <p:spPr>
                <a:xfrm>
                  <a:off x="3760544" y="5396892"/>
                  <a:ext cx="239283" cy="242709"/>
                </a:xfrm>
                <a:prstGeom prst="rect">
                  <a:avLst/>
                </a:prstGeom>
                <a:noFill/>
              </p:spPr>
              <p:txBody>
                <a:bodyPr wrap="square" lIns="0" tIns="0" rIns="0" bIns="0" rtlCol="0">
                  <a:spAutoFit/>
                </a:bodyPr>
                <a:lstStyle/>
                <a:p>
                  <a:pPr algn="ctr"/>
                  <a:r>
                    <a:rPr lang="en-GB" sz="1000" dirty="0"/>
                    <a:t>20</a:t>
                  </a:r>
                </a:p>
              </p:txBody>
            </p:sp>
            <p:cxnSp>
              <p:nvCxnSpPr>
                <p:cNvPr id="53" name="Straight Connector 52">
                  <a:extLst>
                    <a:ext uri="{FF2B5EF4-FFF2-40B4-BE49-F238E27FC236}">
                      <a16:creationId xmlns:a16="http://schemas.microsoft.com/office/drawing/2014/main" id="{E149E140-BA6D-4F65-B196-47245EA72FDC}"/>
                    </a:ext>
                  </a:extLst>
                </p:cNvPr>
                <p:cNvCxnSpPr>
                  <a:cxnSpLocks/>
                </p:cNvCxnSpPr>
                <p:nvPr/>
              </p:nvCxnSpPr>
              <p:spPr>
                <a:xfrm rot="16200000" flipH="1">
                  <a:off x="3816549" y="5297082"/>
                  <a:ext cx="127279" cy="0"/>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54" name="TextBox 53">
                  <a:extLst>
                    <a:ext uri="{FF2B5EF4-FFF2-40B4-BE49-F238E27FC236}">
                      <a16:creationId xmlns:a16="http://schemas.microsoft.com/office/drawing/2014/main" id="{F5BEDAD6-3744-486F-9CD5-5B6635BC0E84}"/>
                    </a:ext>
                  </a:extLst>
                </p:cNvPr>
                <p:cNvSpPr txBox="1"/>
                <p:nvPr/>
              </p:nvSpPr>
              <p:spPr>
                <a:xfrm>
                  <a:off x="4195489" y="5396889"/>
                  <a:ext cx="239283" cy="242709"/>
                </a:xfrm>
                <a:prstGeom prst="rect">
                  <a:avLst/>
                </a:prstGeom>
                <a:noFill/>
              </p:spPr>
              <p:txBody>
                <a:bodyPr wrap="square" lIns="0" tIns="0" rIns="0" bIns="0" rtlCol="0">
                  <a:spAutoFit/>
                </a:bodyPr>
                <a:lstStyle/>
                <a:p>
                  <a:pPr algn="ctr"/>
                  <a:r>
                    <a:rPr lang="en-GB" sz="1000" dirty="0"/>
                    <a:t>24</a:t>
                  </a:r>
                </a:p>
              </p:txBody>
            </p:sp>
            <p:cxnSp>
              <p:nvCxnSpPr>
                <p:cNvPr id="55" name="Straight Connector 54">
                  <a:extLst>
                    <a:ext uri="{FF2B5EF4-FFF2-40B4-BE49-F238E27FC236}">
                      <a16:creationId xmlns:a16="http://schemas.microsoft.com/office/drawing/2014/main" id="{01500265-13FE-4B45-BE21-299E19350595}"/>
                    </a:ext>
                  </a:extLst>
                </p:cNvPr>
                <p:cNvCxnSpPr>
                  <a:cxnSpLocks/>
                </p:cNvCxnSpPr>
                <p:nvPr/>
              </p:nvCxnSpPr>
              <p:spPr>
                <a:xfrm rot="16200000" flipH="1">
                  <a:off x="4251494" y="5297082"/>
                  <a:ext cx="127279" cy="0"/>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3B401B14-A698-4578-893D-6C81BFD9C6F8}"/>
                    </a:ext>
                  </a:extLst>
                </p:cNvPr>
                <p:cNvSpPr txBox="1"/>
                <p:nvPr/>
              </p:nvSpPr>
              <p:spPr>
                <a:xfrm>
                  <a:off x="4616334" y="5396889"/>
                  <a:ext cx="239283" cy="242709"/>
                </a:xfrm>
                <a:prstGeom prst="rect">
                  <a:avLst/>
                </a:prstGeom>
                <a:noFill/>
              </p:spPr>
              <p:txBody>
                <a:bodyPr wrap="square" lIns="0" tIns="0" rIns="0" bIns="0" rtlCol="0">
                  <a:spAutoFit/>
                </a:bodyPr>
                <a:lstStyle/>
                <a:p>
                  <a:pPr algn="ctr"/>
                  <a:r>
                    <a:rPr lang="en-GB" sz="1000" dirty="0"/>
                    <a:t>28</a:t>
                  </a:r>
                </a:p>
              </p:txBody>
            </p:sp>
            <p:cxnSp>
              <p:nvCxnSpPr>
                <p:cNvPr id="57" name="Straight Connector 56">
                  <a:extLst>
                    <a:ext uri="{FF2B5EF4-FFF2-40B4-BE49-F238E27FC236}">
                      <a16:creationId xmlns:a16="http://schemas.microsoft.com/office/drawing/2014/main" id="{069739E9-6356-492F-A91E-78487600AEB2}"/>
                    </a:ext>
                  </a:extLst>
                </p:cNvPr>
                <p:cNvCxnSpPr>
                  <a:cxnSpLocks/>
                </p:cNvCxnSpPr>
                <p:nvPr/>
              </p:nvCxnSpPr>
              <p:spPr>
                <a:xfrm rot="16200000" flipH="1">
                  <a:off x="4672337" y="5297082"/>
                  <a:ext cx="127279" cy="0"/>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58" name="TextBox 57">
                  <a:extLst>
                    <a:ext uri="{FF2B5EF4-FFF2-40B4-BE49-F238E27FC236}">
                      <a16:creationId xmlns:a16="http://schemas.microsoft.com/office/drawing/2014/main" id="{DBE23393-F7B8-46D3-A469-45AE09758810}"/>
                    </a:ext>
                  </a:extLst>
                </p:cNvPr>
                <p:cNvSpPr txBox="1"/>
                <p:nvPr/>
              </p:nvSpPr>
              <p:spPr>
                <a:xfrm>
                  <a:off x="5035340" y="5396889"/>
                  <a:ext cx="239283" cy="242709"/>
                </a:xfrm>
                <a:prstGeom prst="rect">
                  <a:avLst/>
                </a:prstGeom>
                <a:noFill/>
              </p:spPr>
              <p:txBody>
                <a:bodyPr wrap="square" lIns="0" tIns="0" rIns="0" bIns="0" rtlCol="0">
                  <a:spAutoFit/>
                </a:bodyPr>
                <a:lstStyle/>
                <a:p>
                  <a:pPr algn="ctr"/>
                  <a:r>
                    <a:rPr lang="en-GB" sz="1000" dirty="0"/>
                    <a:t>32</a:t>
                  </a:r>
                </a:p>
              </p:txBody>
            </p:sp>
            <p:cxnSp>
              <p:nvCxnSpPr>
                <p:cNvPr id="59" name="Straight Connector 58">
                  <a:extLst>
                    <a:ext uri="{FF2B5EF4-FFF2-40B4-BE49-F238E27FC236}">
                      <a16:creationId xmlns:a16="http://schemas.microsoft.com/office/drawing/2014/main" id="{A4481E2A-8672-459A-90C3-0B3A420D1CDE}"/>
                    </a:ext>
                  </a:extLst>
                </p:cNvPr>
                <p:cNvCxnSpPr>
                  <a:cxnSpLocks/>
                </p:cNvCxnSpPr>
                <p:nvPr/>
              </p:nvCxnSpPr>
              <p:spPr>
                <a:xfrm rot="16200000" flipH="1">
                  <a:off x="5091344" y="5297082"/>
                  <a:ext cx="127279" cy="0"/>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7C486FB4-FC2E-4A89-BA10-B204BDCA5232}"/>
                    </a:ext>
                  </a:extLst>
                </p:cNvPr>
                <p:cNvSpPr txBox="1"/>
                <p:nvPr/>
              </p:nvSpPr>
              <p:spPr>
                <a:xfrm>
                  <a:off x="5465208" y="5396889"/>
                  <a:ext cx="239283" cy="242709"/>
                </a:xfrm>
                <a:prstGeom prst="rect">
                  <a:avLst/>
                </a:prstGeom>
                <a:noFill/>
              </p:spPr>
              <p:txBody>
                <a:bodyPr wrap="square" lIns="0" tIns="0" rIns="0" bIns="0" rtlCol="0">
                  <a:spAutoFit/>
                </a:bodyPr>
                <a:lstStyle/>
                <a:p>
                  <a:pPr algn="ctr"/>
                  <a:r>
                    <a:rPr lang="en-GB" sz="1000" dirty="0"/>
                    <a:t>36</a:t>
                  </a:r>
                </a:p>
              </p:txBody>
            </p:sp>
            <p:cxnSp>
              <p:nvCxnSpPr>
                <p:cNvPr id="61" name="Straight Connector 60">
                  <a:extLst>
                    <a:ext uri="{FF2B5EF4-FFF2-40B4-BE49-F238E27FC236}">
                      <a16:creationId xmlns:a16="http://schemas.microsoft.com/office/drawing/2014/main" id="{CFCFAA58-2E87-43CE-988C-0F7C3899476A}"/>
                    </a:ext>
                  </a:extLst>
                </p:cNvPr>
                <p:cNvCxnSpPr>
                  <a:cxnSpLocks/>
                </p:cNvCxnSpPr>
                <p:nvPr/>
              </p:nvCxnSpPr>
              <p:spPr>
                <a:xfrm rot="16200000" flipH="1">
                  <a:off x="5521212" y="5297082"/>
                  <a:ext cx="127279" cy="0"/>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588A7D1B-5EA2-4E85-929E-104254AE7F5A}"/>
                    </a:ext>
                  </a:extLst>
                </p:cNvPr>
                <p:cNvSpPr txBox="1"/>
                <p:nvPr/>
              </p:nvSpPr>
              <p:spPr>
                <a:xfrm>
                  <a:off x="5894700" y="5396889"/>
                  <a:ext cx="239283" cy="242709"/>
                </a:xfrm>
                <a:prstGeom prst="rect">
                  <a:avLst/>
                </a:prstGeom>
                <a:noFill/>
              </p:spPr>
              <p:txBody>
                <a:bodyPr wrap="square" lIns="0" tIns="0" rIns="0" bIns="0" rtlCol="0">
                  <a:spAutoFit/>
                </a:bodyPr>
                <a:lstStyle/>
                <a:p>
                  <a:pPr algn="ctr"/>
                  <a:r>
                    <a:rPr lang="en-GB" sz="1000" dirty="0"/>
                    <a:t>40</a:t>
                  </a:r>
                </a:p>
              </p:txBody>
            </p:sp>
            <p:cxnSp>
              <p:nvCxnSpPr>
                <p:cNvPr id="63" name="Straight Connector 62">
                  <a:extLst>
                    <a:ext uri="{FF2B5EF4-FFF2-40B4-BE49-F238E27FC236}">
                      <a16:creationId xmlns:a16="http://schemas.microsoft.com/office/drawing/2014/main" id="{E7E3D98F-8B05-4202-9F77-6D39FDF6FF7F}"/>
                    </a:ext>
                  </a:extLst>
                </p:cNvPr>
                <p:cNvCxnSpPr>
                  <a:cxnSpLocks/>
                </p:cNvCxnSpPr>
                <p:nvPr/>
              </p:nvCxnSpPr>
              <p:spPr>
                <a:xfrm rot="16200000" flipH="1">
                  <a:off x="5950703" y="5297082"/>
                  <a:ext cx="127279" cy="0"/>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D0E8A69-F799-4811-BD81-B2013BD57F7B}"/>
                    </a:ext>
                  </a:extLst>
                </p:cNvPr>
                <p:cNvSpPr txBox="1"/>
                <p:nvPr/>
              </p:nvSpPr>
              <p:spPr>
                <a:xfrm>
                  <a:off x="6325795" y="5396892"/>
                  <a:ext cx="239283" cy="242709"/>
                </a:xfrm>
                <a:prstGeom prst="rect">
                  <a:avLst/>
                </a:prstGeom>
                <a:noFill/>
              </p:spPr>
              <p:txBody>
                <a:bodyPr wrap="square" lIns="0" tIns="0" rIns="0" bIns="0" rtlCol="0">
                  <a:spAutoFit/>
                </a:bodyPr>
                <a:lstStyle/>
                <a:p>
                  <a:pPr algn="ctr"/>
                  <a:r>
                    <a:rPr lang="en-GB" sz="1000" dirty="0"/>
                    <a:t>44</a:t>
                  </a:r>
                </a:p>
              </p:txBody>
            </p:sp>
            <p:cxnSp>
              <p:nvCxnSpPr>
                <p:cNvPr id="65" name="Straight Connector 64">
                  <a:extLst>
                    <a:ext uri="{FF2B5EF4-FFF2-40B4-BE49-F238E27FC236}">
                      <a16:creationId xmlns:a16="http://schemas.microsoft.com/office/drawing/2014/main" id="{55AA6A13-4C57-476C-994D-04B5BEE4BD28}"/>
                    </a:ext>
                  </a:extLst>
                </p:cNvPr>
                <p:cNvCxnSpPr>
                  <a:cxnSpLocks/>
                </p:cNvCxnSpPr>
                <p:nvPr/>
              </p:nvCxnSpPr>
              <p:spPr>
                <a:xfrm rot="16200000" flipH="1">
                  <a:off x="6381798" y="5297083"/>
                  <a:ext cx="127279" cy="0"/>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4B08B80A-D685-430C-AD8D-D6DC7AF11B8E}"/>
                    </a:ext>
                  </a:extLst>
                </p:cNvPr>
                <p:cNvCxnSpPr>
                  <a:cxnSpLocks/>
                </p:cNvCxnSpPr>
                <p:nvPr/>
              </p:nvCxnSpPr>
              <p:spPr>
                <a:xfrm>
                  <a:off x="6861414" y="2085095"/>
                  <a:ext cx="0" cy="3275625"/>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C345726A-8B95-4934-8EC2-A368CDB3A0EE}"/>
                    </a:ext>
                  </a:extLst>
                </p:cNvPr>
                <p:cNvSpPr txBox="1"/>
                <p:nvPr/>
              </p:nvSpPr>
              <p:spPr>
                <a:xfrm>
                  <a:off x="7053739" y="2216588"/>
                  <a:ext cx="497983" cy="242709"/>
                </a:xfrm>
                <a:prstGeom prst="rect">
                  <a:avLst/>
                </a:prstGeom>
                <a:noFill/>
              </p:spPr>
              <p:txBody>
                <a:bodyPr wrap="square" lIns="0" tIns="0" rIns="0" bIns="0" rtlCol="0">
                  <a:spAutoFit/>
                </a:bodyPr>
                <a:lstStyle/>
                <a:p>
                  <a:r>
                    <a:rPr lang="en-GB" sz="1000" dirty="0"/>
                    <a:t>2.5</a:t>
                  </a:r>
                </a:p>
              </p:txBody>
            </p:sp>
            <p:cxnSp>
              <p:nvCxnSpPr>
                <p:cNvPr id="68" name="Straight Connector 67">
                  <a:extLst>
                    <a:ext uri="{FF2B5EF4-FFF2-40B4-BE49-F238E27FC236}">
                      <a16:creationId xmlns:a16="http://schemas.microsoft.com/office/drawing/2014/main" id="{A5F75934-DAB9-4D9C-87D7-E3E072334970}"/>
                    </a:ext>
                  </a:extLst>
                </p:cNvPr>
                <p:cNvCxnSpPr>
                  <a:cxnSpLocks/>
                </p:cNvCxnSpPr>
                <p:nvPr/>
              </p:nvCxnSpPr>
              <p:spPr>
                <a:xfrm flipH="1">
                  <a:off x="6874429" y="2342510"/>
                  <a:ext cx="127279" cy="0"/>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AEF991FD-6068-4D2B-8948-9592703FAF29}"/>
                    </a:ext>
                  </a:extLst>
                </p:cNvPr>
                <p:cNvSpPr txBox="1"/>
                <p:nvPr/>
              </p:nvSpPr>
              <p:spPr>
                <a:xfrm>
                  <a:off x="7053739" y="2795232"/>
                  <a:ext cx="497983" cy="242709"/>
                </a:xfrm>
                <a:prstGeom prst="rect">
                  <a:avLst/>
                </a:prstGeom>
                <a:noFill/>
              </p:spPr>
              <p:txBody>
                <a:bodyPr wrap="square" lIns="0" tIns="0" rIns="0" bIns="0" rtlCol="0">
                  <a:spAutoFit/>
                </a:bodyPr>
                <a:lstStyle/>
                <a:p>
                  <a:r>
                    <a:rPr lang="en-GB" sz="1000" dirty="0"/>
                    <a:t>2.0</a:t>
                  </a:r>
                </a:p>
              </p:txBody>
            </p:sp>
            <p:cxnSp>
              <p:nvCxnSpPr>
                <p:cNvPr id="70" name="Straight Connector 69">
                  <a:extLst>
                    <a:ext uri="{FF2B5EF4-FFF2-40B4-BE49-F238E27FC236}">
                      <a16:creationId xmlns:a16="http://schemas.microsoft.com/office/drawing/2014/main" id="{073EC59A-B63C-4CB2-B408-1CDDD06B973A}"/>
                    </a:ext>
                  </a:extLst>
                </p:cNvPr>
                <p:cNvCxnSpPr>
                  <a:cxnSpLocks/>
                </p:cNvCxnSpPr>
                <p:nvPr/>
              </p:nvCxnSpPr>
              <p:spPr>
                <a:xfrm flipH="1">
                  <a:off x="6874429" y="2921153"/>
                  <a:ext cx="127279" cy="0"/>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129CC62D-D1C3-49B2-A2D2-AF3407BFA413}"/>
                    </a:ext>
                  </a:extLst>
                </p:cNvPr>
                <p:cNvSpPr txBox="1"/>
                <p:nvPr/>
              </p:nvSpPr>
              <p:spPr>
                <a:xfrm>
                  <a:off x="7053739" y="3373875"/>
                  <a:ext cx="497983" cy="242709"/>
                </a:xfrm>
                <a:prstGeom prst="rect">
                  <a:avLst/>
                </a:prstGeom>
                <a:noFill/>
              </p:spPr>
              <p:txBody>
                <a:bodyPr wrap="square" lIns="0" tIns="0" rIns="0" bIns="0" rtlCol="0">
                  <a:spAutoFit/>
                </a:bodyPr>
                <a:lstStyle/>
                <a:p>
                  <a:r>
                    <a:rPr lang="en-GB" sz="1000" dirty="0"/>
                    <a:t>1.5</a:t>
                  </a:r>
                </a:p>
              </p:txBody>
            </p:sp>
            <p:cxnSp>
              <p:nvCxnSpPr>
                <p:cNvPr id="72" name="Straight Connector 71">
                  <a:extLst>
                    <a:ext uri="{FF2B5EF4-FFF2-40B4-BE49-F238E27FC236}">
                      <a16:creationId xmlns:a16="http://schemas.microsoft.com/office/drawing/2014/main" id="{7F3FAFB0-C0F0-42AC-8512-AF945A7CEF46}"/>
                    </a:ext>
                  </a:extLst>
                </p:cNvPr>
                <p:cNvCxnSpPr>
                  <a:cxnSpLocks/>
                </p:cNvCxnSpPr>
                <p:nvPr/>
              </p:nvCxnSpPr>
              <p:spPr>
                <a:xfrm flipH="1">
                  <a:off x="6874429" y="3499796"/>
                  <a:ext cx="127279" cy="0"/>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BDCE27E5-A0C6-4FE0-A4C3-050A3F2A670E}"/>
                    </a:ext>
                  </a:extLst>
                </p:cNvPr>
                <p:cNvSpPr txBox="1"/>
                <p:nvPr/>
              </p:nvSpPr>
              <p:spPr>
                <a:xfrm>
                  <a:off x="7053739" y="3948249"/>
                  <a:ext cx="497983" cy="242709"/>
                </a:xfrm>
                <a:prstGeom prst="rect">
                  <a:avLst/>
                </a:prstGeom>
                <a:noFill/>
              </p:spPr>
              <p:txBody>
                <a:bodyPr wrap="square" lIns="0" tIns="0" rIns="0" bIns="0" rtlCol="0">
                  <a:spAutoFit/>
                </a:bodyPr>
                <a:lstStyle/>
                <a:p>
                  <a:r>
                    <a:rPr lang="en-GB" sz="1000" dirty="0"/>
                    <a:t>1.0</a:t>
                  </a:r>
                </a:p>
              </p:txBody>
            </p:sp>
            <p:cxnSp>
              <p:nvCxnSpPr>
                <p:cNvPr id="74" name="Straight Connector 73">
                  <a:extLst>
                    <a:ext uri="{FF2B5EF4-FFF2-40B4-BE49-F238E27FC236}">
                      <a16:creationId xmlns:a16="http://schemas.microsoft.com/office/drawing/2014/main" id="{7D883EA3-2121-493E-938A-DD28655F73D0}"/>
                    </a:ext>
                  </a:extLst>
                </p:cNvPr>
                <p:cNvCxnSpPr>
                  <a:cxnSpLocks/>
                </p:cNvCxnSpPr>
                <p:nvPr/>
              </p:nvCxnSpPr>
              <p:spPr>
                <a:xfrm flipH="1">
                  <a:off x="6874429" y="4074171"/>
                  <a:ext cx="127279" cy="0"/>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5" name="TextBox 74">
                  <a:extLst>
                    <a:ext uri="{FF2B5EF4-FFF2-40B4-BE49-F238E27FC236}">
                      <a16:creationId xmlns:a16="http://schemas.microsoft.com/office/drawing/2014/main" id="{EF7E7C0F-5A8E-4548-832F-598C0BE8E853}"/>
                    </a:ext>
                  </a:extLst>
                </p:cNvPr>
                <p:cNvSpPr txBox="1"/>
                <p:nvPr/>
              </p:nvSpPr>
              <p:spPr>
                <a:xfrm>
                  <a:off x="7053739" y="4523168"/>
                  <a:ext cx="497983" cy="242709"/>
                </a:xfrm>
                <a:prstGeom prst="rect">
                  <a:avLst/>
                </a:prstGeom>
                <a:noFill/>
              </p:spPr>
              <p:txBody>
                <a:bodyPr wrap="square" lIns="0" tIns="0" rIns="0" bIns="0" rtlCol="0">
                  <a:spAutoFit/>
                </a:bodyPr>
                <a:lstStyle/>
                <a:p>
                  <a:r>
                    <a:rPr lang="en-GB" sz="1000" dirty="0"/>
                    <a:t>0.5</a:t>
                  </a:r>
                </a:p>
              </p:txBody>
            </p:sp>
            <p:cxnSp>
              <p:nvCxnSpPr>
                <p:cNvPr id="76" name="Straight Connector 75">
                  <a:extLst>
                    <a:ext uri="{FF2B5EF4-FFF2-40B4-BE49-F238E27FC236}">
                      <a16:creationId xmlns:a16="http://schemas.microsoft.com/office/drawing/2014/main" id="{0AFD55DB-A4F6-447B-9F8D-53DA029737BC}"/>
                    </a:ext>
                  </a:extLst>
                </p:cNvPr>
                <p:cNvCxnSpPr>
                  <a:cxnSpLocks/>
                </p:cNvCxnSpPr>
                <p:nvPr/>
              </p:nvCxnSpPr>
              <p:spPr>
                <a:xfrm flipH="1">
                  <a:off x="6874429" y="4649090"/>
                  <a:ext cx="127279" cy="0"/>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7" name="TextBox 76">
                  <a:extLst>
                    <a:ext uri="{FF2B5EF4-FFF2-40B4-BE49-F238E27FC236}">
                      <a16:creationId xmlns:a16="http://schemas.microsoft.com/office/drawing/2014/main" id="{36DBB2D7-F52F-44AC-B082-BFA49E03E9C0}"/>
                    </a:ext>
                  </a:extLst>
                </p:cNvPr>
                <p:cNvSpPr txBox="1"/>
                <p:nvPr/>
              </p:nvSpPr>
              <p:spPr>
                <a:xfrm>
                  <a:off x="7053739" y="5103480"/>
                  <a:ext cx="497983" cy="242709"/>
                </a:xfrm>
                <a:prstGeom prst="rect">
                  <a:avLst/>
                </a:prstGeom>
                <a:noFill/>
              </p:spPr>
              <p:txBody>
                <a:bodyPr wrap="square" lIns="0" tIns="0" rIns="0" bIns="0" rtlCol="0">
                  <a:spAutoFit/>
                </a:bodyPr>
                <a:lstStyle/>
                <a:p>
                  <a:r>
                    <a:rPr lang="en-GB" sz="1000" dirty="0"/>
                    <a:t>0</a:t>
                  </a:r>
                </a:p>
              </p:txBody>
            </p:sp>
            <p:cxnSp>
              <p:nvCxnSpPr>
                <p:cNvPr id="78" name="Straight Connector 77">
                  <a:extLst>
                    <a:ext uri="{FF2B5EF4-FFF2-40B4-BE49-F238E27FC236}">
                      <a16:creationId xmlns:a16="http://schemas.microsoft.com/office/drawing/2014/main" id="{8F55EAE2-EC0C-4EB8-88C5-66A231A76A6C}"/>
                    </a:ext>
                  </a:extLst>
                </p:cNvPr>
                <p:cNvCxnSpPr>
                  <a:cxnSpLocks/>
                </p:cNvCxnSpPr>
                <p:nvPr/>
              </p:nvCxnSpPr>
              <p:spPr>
                <a:xfrm flipH="1">
                  <a:off x="1747376" y="5228750"/>
                  <a:ext cx="5254332" cy="0"/>
                </a:xfrm>
                <a:prstGeom prst="line">
                  <a:avLst/>
                </a:prstGeom>
                <a:ln w="19050" cap="sq">
                  <a:solidFill>
                    <a:schemeClr val="tx1"/>
                  </a:solidFill>
                  <a:miter lim="800000"/>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4D99E5EE-B306-48AC-8DA8-3767AA7C7173}"/>
                    </a:ext>
                  </a:extLst>
                </p:cNvPr>
                <p:cNvSpPr txBox="1"/>
                <p:nvPr/>
              </p:nvSpPr>
              <p:spPr>
                <a:xfrm>
                  <a:off x="6097792" y="1713533"/>
                  <a:ext cx="793920" cy="388335"/>
                </a:xfrm>
                <a:prstGeom prst="rect">
                  <a:avLst/>
                </a:prstGeom>
                <a:noFill/>
              </p:spPr>
              <p:txBody>
                <a:bodyPr wrap="square" lIns="0" tIns="0" rIns="0" bIns="0" rtlCol="0">
                  <a:spAutoFit/>
                </a:bodyPr>
                <a:lstStyle/>
                <a:p>
                  <a:pPr algn="ctr"/>
                  <a:r>
                    <a:rPr lang="en-GB" sz="800" dirty="0"/>
                    <a:t>2.67</a:t>
                  </a:r>
                  <a:br>
                    <a:rPr lang="en-GB" sz="800" dirty="0"/>
                  </a:br>
                  <a:r>
                    <a:rPr lang="en-GB" sz="800" dirty="0" err="1"/>
                    <a:t>mmol</a:t>
                  </a:r>
                  <a:r>
                    <a:rPr lang="en-GB" sz="800" dirty="0"/>
                    <a:t>/L</a:t>
                  </a:r>
                </a:p>
              </p:txBody>
            </p:sp>
            <p:sp>
              <p:nvSpPr>
                <p:cNvPr id="80" name="TextBox 79">
                  <a:extLst>
                    <a:ext uri="{FF2B5EF4-FFF2-40B4-BE49-F238E27FC236}">
                      <a16:creationId xmlns:a16="http://schemas.microsoft.com/office/drawing/2014/main" id="{AF4C46AF-CDD7-4516-9639-40CD23E6BC50}"/>
                    </a:ext>
                  </a:extLst>
                </p:cNvPr>
                <p:cNvSpPr txBox="1"/>
                <p:nvPr/>
              </p:nvSpPr>
              <p:spPr>
                <a:xfrm>
                  <a:off x="6153690" y="2312471"/>
                  <a:ext cx="742042" cy="388335"/>
                </a:xfrm>
                <a:prstGeom prst="rect">
                  <a:avLst/>
                </a:prstGeom>
                <a:noFill/>
              </p:spPr>
              <p:txBody>
                <a:bodyPr wrap="square" lIns="0" tIns="0" rIns="0" bIns="0" rtlCol="0">
                  <a:spAutoFit/>
                </a:bodyPr>
                <a:lstStyle/>
                <a:p>
                  <a:pPr algn="ctr"/>
                  <a:r>
                    <a:rPr lang="en-GB" sz="800" dirty="0"/>
                    <a:t>2.63</a:t>
                  </a:r>
                  <a:br>
                    <a:rPr lang="en-GB" sz="800" dirty="0"/>
                  </a:br>
                  <a:r>
                    <a:rPr lang="en-GB" sz="800" dirty="0" err="1"/>
                    <a:t>mmol</a:t>
                  </a:r>
                  <a:r>
                    <a:rPr lang="en-GB" sz="800" dirty="0"/>
                    <a:t>/L</a:t>
                  </a:r>
                </a:p>
              </p:txBody>
            </p:sp>
            <p:sp>
              <p:nvSpPr>
                <p:cNvPr id="81" name="TextBox 80">
                  <a:extLst>
                    <a:ext uri="{FF2B5EF4-FFF2-40B4-BE49-F238E27FC236}">
                      <a16:creationId xmlns:a16="http://schemas.microsoft.com/office/drawing/2014/main" id="{1278A597-151C-43D2-B5D3-9006E6376480}"/>
                    </a:ext>
                  </a:extLst>
                </p:cNvPr>
                <p:cNvSpPr txBox="1"/>
                <p:nvPr/>
              </p:nvSpPr>
              <p:spPr>
                <a:xfrm>
                  <a:off x="5981243" y="2680614"/>
                  <a:ext cx="828948" cy="508809"/>
                </a:xfrm>
                <a:prstGeom prst="rect">
                  <a:avLst/>
                </a:prstGeom>
                <a:noFill/>
              </p:spPr>
              <p:txBody>
                <a:bodyPr wrap="square" lIns="0" tIns="0" rIns="0" bIns="0" rtlCol="0">
                  <a:spAutoFit/>
                </a:bodyPr>
                <a:lstStyle/>
                <a:p>
                  <a:pPr algn="ctr"/>
                  <a:r>
                    <a:rPr lang="en-GB" sz="1400" b="1" dirty="0"/>
                    <a:t>1.7</a:t>
                  </a:r>
                </a:p>
                <a:p>
                  <a:pPr algn="ctr"/>
                  <a:r>
                    <a:rPr lang="en-GB" sz="1400" b="1" dirty="0" err="1"/>
                    <a:t>mmol</a:t>
                  </a:r>
                  <a:r>
                    <a:rPr lang="en-GB" sz="1400" dirty="0"/>
                    <a:t>/</a:t>
                  </a:r>
                  <a:r>
                    <a:rPr lang="en-GB" sz="1400" b="1" dirty="0"/>
                    <a:t>L</a:t>
                  </a:r>
                </a:p>
              </p:txBody>
            </p:sp>
            <p:sp>
              <p:nvSpPr>
                <p:cNvPr id="82" name="TextBox 81">
                  <a:extLst>
                    <a:ext uri="{FF2B5EF4-FFF2-40B4-BE49-F238E27FC236}">
                      <a16:creationId xmlns:a16="http://schemas.microsoft.com/office/drawing/2014/main" id="{F00BDFDF-4F3C-4426-8112-B6235559A6F3}"/>
                    </a:ext>
                  </a:extLst>
                </p:cNvPr>
                <p:cNvSpPr txBox="1"/>
                <p:nvPr/>
              </p:nvSpPr>
              <p:spPr>
                <a:xfrm>
                  <a:off x="5914538" y="3778174"/>
                  <a:ext cx="882723" cy="508809"/>
                </a:xfrm>
                <a:prstGeom prst="rect">
                  <a:avLst/>
                </a:prstGeom>
                <a:noFill/>
              </p:spPr>
              <p:txBody>
                <a:bodyPr wrap="square" lIns="0" tIns="0" rIns="0" bIns="0" rtlCol="0">
                  <a:spAutoFit/>
                </a:bodyPr>
                <a:lstStyle/>
                <a:p>
                  <a:pPr algn="ctr"/>
                  <a:r>
                    <a:rPr lang="en-GB" sz="1400" b="1" dirty="0"/>
                    <a:t>1.3</a:t>
                  </a:r>
                  <a:br>
                    <a:rPr lang="en-GB" sz="1400" b="1" dirty="0"/>
                  </a:br>
                  <a:r>
                    <a:rPr lang="en-GB" sz="1400" b="1" dirty="0" err="1"/>
                    <a:t>mmol</a:t>
                  </a:r>
                  <a:r>
                    <a:rPr lang="en-GB" sz="1400" b="1" dirty="0"/>
                    <a:t>/L</a:t>
                  </a:r>
                  <a:endParaRPr lang="en-GB" sz="800" dirty="0"/>
                </a:p>
              </p:txBody>
            </p:sp>
            <p:sp>
              <p:nvSpPr>
                <p:cNvPr id="83" name="TextBox 82">
                  <a:extLst>
                    <a:ext uri="{FF2B5EF4-FFF2-40B4-BE49-F238E27FC236}">
                      <a16:creationId xmlns:a16="http://schemas.microsoft.com/office/drawing/2014/main" id="{FA1FC8A7-8A3F-4014-A659-A35009990852}"/>
                    </a:ext>
                  </a:extLst>
                </p:cNvPr>
                <p:cNvSpPr txBox="1"/>
                <p:nvPr/>
              </p:nvSpPr>
              <p:spPr>
                <a:xfrm>
                  <a:off x="1824089" y="1983672"/>
                  <a:ext cx="700652" cy="388335"/>
                </a:xfrm>
                <a:prstGeom prst="rect">
                  <a:avLst/>
                </a:prstGeom>
                <a:noFill/>
              </p:spPr>
              <p:txBody>
                <a:bodyPr wrap="square" lIns="0" tIns="0" rIns="0" bIns="0" rtlCol="0">
                  <a:spAutoFit/>
                </a:bodyPr>
                <a:lstStyle/>
                <a:p>
                  <a:pPr algn="ctr"/>
                  <a:r>
                    <a:rPr lang="en-GB" sz="800" dirty="0"/>
                    <a:t>2.4</a:t>
                  </a:r>
                  <a:br>
                    <a:rPr lang="en-GB" sz="800" dirty="0"/>
                  </a:br>
                  <a:r>
                    <a:rPr lang="en-GB" sz="800" dirty="0" err="1"/>
                    <a:t>mmol</a:t>
                  </a:r>
                  <a:r>
                    <a:rPr lang="en-GB" sz="800" dirty="0"/>
                    <a:t>/L</a:t>
                  </a:r>
                </a:p>
              </p:txBody>
            </p:sp>
            <p:sp>
              <p:nvSpPr>
                <p:cNvPr id="84" name="TextBox 83">
                  <a:extLst>
                    <a:ext uri="{FF2B5EF4-FFF2-40B4-BE49-F238E27FC236}">
                      <a16:creationId xmlns:a16="http://schemas.microsoft.com/office/drawing/2014/main" id="{429CC20F-0C4E-4699-BCFE-57F84C8C18E6}"/>
                    </a:ext>
                  </a:extLst>
                </p:cNvPr>
                <p:cNvSpPr txBox="1"/>
                <p:nvPr/>
              </p:nvSpPr>
              <p:spPr>
                <a:xfrm>
                  <a:off x="2695620" y="1878389"/>
                  <a:ext cx="700652" cy="388335"/>
                </a:xfrm>
                <a:prstGeom prst="rect">
                  <a:avLst/>
                </a:prstGeom>
                <a:noFill/>
              </p:spPr>
              <p:txBody>
                <a:bodyPr wrap="square" lIns="0" tIns="0" rIns="0" bIns="0" rtlCol="0">
                  <a:spAutoFit/>
                </a:bodyPr>
                <a:lstStyle/>
                <a:p>
                  <a:pPr algn="ctr"/>
                  <a:r>
                    <a:rPr lang="en-GB" sz="800" dirty="0"/>
                    <a:t>2.5</a:t>
                  </a:r>
                  <a:br>
                    <a:rPr lang="en-GB" sz="800" dirty="0"/>
                  </a:br>
                  <a:r>
                    <a:rPr lang="en-GB" sz="800" dirty="0" err="1"/>
                    <a:t>mmol</a:t>
                  </a:r>
                  <a:r>
                    <a:rPr lang="en-GB" sz="800" dirty="0"/>
                    <a:t>/L</a:t>
                  </a:r>
                </a:p>
              </p:txBody>
            </p:sp>
            <p:sp>
              <p:nvSpPr>
                <p:cNvPr id="85" name="TextBox 84">
                  <a:extLst>
                    <a:ext uri="{FF2B5EF4-FFF2-40B4-BE49-F238E27FC236}">
                      <a16:creationId xmlns:a16="http://schemas.microsoft.com/office/drawing/2014/main" id="{50D76CA9-A4DC-4DBE-8484-D834FC64DF5B}"/>
                    </a:ext>
                  </a:extLst>
                </p:cNvPr>
                <p:cNvSpPr txBox="1"/>
                <p:nvPr/>
              </p:nvSpPr>
              <p:spPr>
                <a:xfrm>
                  <a:off x="1823480" y="3552800"/>
                  <a:ext cx="700652" cy="388335"/>
                </a:xfrm>
                <a:prstGeom prst="rect">
                  <a:avLst/>
                </a:prstGeom>
                <a:noFill/>
              </p:spPr>
              <p:txBody>
                <a:bodyPr wrap="square" lIns="0" tIns="0" rIns="0" bIns="0" rtlCol="0">
                  <a:spAutoFit/>
                </a:bodyPr>
                <a:lstStyle/>
                <a:p>
                  <a:pPr algn="ctr"/>
                  <a:r>
                    <a:rPr lang="en-GB" sz="800" dirty="0"/>
                    <a:t>1.0</a:t>
                  </a:r>
                  <a:br>
                    <a:rPr lang="en-GB" sz="800" dirty="0"/>
                  </a:br>
                  <a:r>
                    <a:rPr lang="en-GB" sz="800" dirty="0" err="1"/>
                    <a:t>mmol</a:t>
                  </a:r>
                  <a:r>
                    <a:rPr lang="en-GB" sz="800" dirty="0"/>
                    <a:t>/L</a:t>
                  </a:r>
                </a:p>
              </p:txBody>
            </p:sp>
            <p:sp>
              <p:nvSpPr>
                <p:cNvPr id="86" name="TextBox 85">
                  <a:extLst>
                    <a:ext uri="{FF2B5EF4-FFF2-40B4-BE49-F238E27FC236}">
                      <a16:creationId xmlns:a16="http://schemas.microsoft.com/office/drawing/2014/main" id="{34D5ED76-EE9C-4518-8EEC-2244B61DF7BC}"/>
                    </a:ext>
                  </a:extLst>
                </p:cNvPr>
                <p:cNvSpPr txBox="1"/>
                <p:nvPr/>
              </p:nvSpPr>
              <p:spPr>
                <a:xfrm>
                  <a:off x="2667306" y="3385734"/>
                  <a:ext cx="700652" cy="388335"/>
                </a:xfrm>
                <a:prstGeom prst="rect">
                  <a:avLst/>
                </a:prstGeom>
                <a:noFill/>
              </p:spPr>
              <p:txBody>
                <a:bodyPr wrap="square" lIns="0" tIns="0" rIns="0" bIns="0" rtlCol="0">
                  <a:spAutoFit/>
                </a:bodyPr>
                <a:lstStyle/>
                <a:p>
                  <a:pPr algn="ctr"/>
                  <a:r>
                    <a:rPr lang="en-GB" sz="800" dirty="0"/>
                    <a:t>1.2</a:t>
                  </a:r>
                  <a:br>
                    <a:rPr lang="en-GB" sz="800" dirty="0"/>
                  </a:br>
                  <a:r>
                    <a:rPr lang="en-GB" sz="800" dirty="0" err="1"/>
                    <a:t>mmol</a:t>
                  </a:r>
                  <a:r>
                    <a:rPr lang="en-GB" sz="800" dirty="0"/>
                    <a:t>/L</a:t>
                  </a:r>
                </a:p>
              </p:txBody>
            </p:sp>
            <p:sp>
              <p:nvSpPr>
                <p:cNvPr id="87" name="TextBox 86">
                  <a:extLst>
                    <a:ext uri="{FF2B5EF4-FFF2-40B4-BE49-F238E27FC236}">
                      <a16:creationId xmlns:a16="http://schemas.microsoft.com/office/drawing/2014/main" id="{C6B779D6-3BC9-4EDF-9AB4-ED9675F763C3}"/>
                    </a:ext>
                  </a:extLst>
                </p:cNvPr>
                <p:cNvSpPr txBox="1"/>
                <p:nvPr/>
              </p:nvSpPr>
              <p:spPr>
                <a:xfrm>
                  <a:off x="1823480" y="4191496"/>
                  <a:ext cx="700652" cy="388335"/>
                </a:xfrm>
                <a:prstGeom prst="rect">
                  <a:avLst/>
                </a:prstGeom>
                <a:noFill/>
              </p:spPr>
              <p:txBody>
                <a:bodyPr wrap="square" lIns="0" tIns="0" rIns="0" bIns="0" rtlCol="0">
                  <a:spAutoFit/>
                </a:bodyPr>
                <a:lstStyle/>
                <a:p>
                  <a:pPr algn="ctr"/>
                  <a:r>
                    <a:rPr lang="en-GB" sz="800" dirty="0"/>
                    <a:t>0.9</a:t>
                  </a:r>
                  <a:br>
                    <a:rPr lang="en-GB" sz="800" dirty="0"/>
                  </a:br>
                  <a:r>
                    <a:rPr lang="en-GB" sz="800" dirty="0" err="1"/>
                    <a:t>mmol</a:t>
                  </a:r>
                  <a:r>
                    <a:rPr lang="en-GB" sz="800" dirty="0"/>
                    <a:t>/L</a:t>
                  </a:r>
                </a:p>
              </p:txBody>
            </p:sp>
            <p:sp>
              <p:nvSpPr>
                <p:cNvPr id="88" name="TextBox 87">
                  <a:extLst>
                    <a:ext uri="{FF2B5EF4-FFF2-40B4-BE49-F238E27FC236}">
                      <a16:creationId xmlns:a16="http://schemas.microsoft.com/office/drawing/2014/main" id="{93C89AF2-B10F-425E-8C05-250B6AFA6CE5}"/>
                    </a:ext>
                  </a:extLst>
                </p:cNvPr>
                <p:cNvSpPr txBox="1"/>
                <p:nvPr/>
              </p:nvSpPr>
              <p:spPr>
                <a:xfrm>
                  <a:off x="2681161" y="4043649"/>
                  <a:ext cx="700652" cy="388335"/>
                </a:xfrm>
                <a:prstGeom prst="rect">
                  <a:avLst/>
                </a:prstGeom>
                <a:noFill/>
              </p:spPr>
              <p:txBody>
                <a:bodyPr wrap="square" lIns="0" tIns="0" rIns="0" bIns="0" rtlCol="0">
                  <a:spAutoFit/>
                </a:bodyPr>
                <a:lstStyle/>
                <a:p>
                  <a:pPr algn="ctr"/>
                  <a:r>
                    <a:rPr lang="en-GB" sz="800" dirty="0"/>
                    <a:t>1.1</a:t>
                  </a:r>
                </a:p>
                <a:p>
                  <a:pPr algn="ctr"/>
                  <a:r>
                    <a:rPr lang="en-GB" sz="800" dirty="0" err="1"/>
                    <a:t>mmol</a:t>
                  </a:r>
                  <a:r>
                    <a:rPr lang="en-GB" sz="800" dirty="0"/>
                    <a:t>/L</a:t>
                  </a:r>
                </a:p>
              </p:txBody>
            </p:sp>
            <p:sp>
              <p:nvSpPr>
                <p:cNvPr id="89" name="TextBox 88">
                  <a:extLst>
                    <a:ext uri="{FF2B5EF4-FFF2-40B4-BE49-F238E27FC236}">
                      <a16:creationId xmlns:a16="http://schemas.microsoft.com/office/drawing/2014/main" id="{60413F1D-7037-4889-9408-616E82843E8E}"/>
                    </a:ext>
                  </a:extLst>
                </p:cNvPr>
                <p:cNvSpPr txBox="1"/>
                <p:nvPr/>
              </p:nvSpPr>
              <p:spPr>
                <a:xfrm rot="16200000">
                  <a:off x="6074628" y="3535567"/>
                  <a:ext cx="3143654" cy="242709"/>
                </a:xfrm>
                <a:prstGeom prst="rect">
                  <a:avLst/>
                </a:prstGeom>
                <a:noFill/>
              </p:spPr>
              <p:txBody>
                <a:bodyPr wrap="square" lIns="0" tIns="0" rIns="0" bIns="0" rtlCol="0">
                  <a:spAutoFit/>
                </a:bodyPr>
                <a:lstStyle/>
                <a:p>
                  <a:pPr algn="ctr"/>
                  <a:r>
                    <a:rPr lang="en-GB" sz="1000" dirty="0"/>
                    <a:t>Mean LDL-C (mmol/L)</a:t>
                  </a:r>
                </a:p>
              </p:txBody>
            </p:sp>
            <p:grpSp>
              <p:nvGrpSpPr>
                <p:cNvPr id="90" name="Group 89">
                  <a:extLst>
                    <a:ext uri="{FF2B5EF4-FFF2-40B4-BE49-F238E27FC236}">
                      <a16:creationId xmlns:a16="http://schemas.microsoft.com/office/drawing/2014/main" id="{B51898FC-549D-4CFD-866D-44FD35FC32B8}"/>
                    </a:ext>
                  </a:extLst>
                </p:cNvPr>
                <p:cNvGrpSpPr/>
                <p:nvPr/>
              </p:nvGrpSpPr>
              <p:grpSpPr>
                <a:xfrm>
                  <a:off x="1749958" y="2138381"/>
                  <a:ext cx="5085931" cy="1979923"/>
                  <a:chOff x="1814513" y="-2495550"/>
                  <a:chExt cx="5518150" cy="2108200"/>
                </a:xfrm>
              </p:grpSpPr>
              <p:sp>
                <p:nvSpPr>
                  <p:cNvPr id="129" name="Freeform 5">
                    <a:extLst>
                      <a:ext uri="{FF2B5EF4-FFF2-40B4-BE49-F238E27FC236}">
                        <a16:creationId xmlns:a16="http://schemas.microsoft.com/office/drawing/2014/main" id="{FA35C43F-4592-4435-BC88-E243493AD8A6}"/>
                      </a:ext>
                    </a:extLst>
                  </p:cNvPr>
                  <p:cNvSpPr>
                    <a:spLocks/>
                  </p:cNvSpPr>
                  <p:nvPr/>
                </p:nvSpPr>
                <p:spPr bwMode="auto">
                  <a:xfrm>
                    <a:off x="1817688" y="-2495550"/>
                    <a:ext cx="5511800" cy="423863"/>
                  </a:xfrm>
                  <a:custGeom>
                    <a:avLst/>
                    <a:gdLst>
                      <a:gd name="T0" fmla="*/ 0 w 3472"/>
                      <a:gd name="T1" fmla="*/ 214 h 267"/>
                      <a:gd name="T2" fmla="*/ 73 w 3472"/>
                      <a:gd name="T3" fmla="*/ 267 h 267"/>
                      <a:gd name="T4" fmla="*/ 141 w 3472"/>
                      <a:gd name="T5" fmla="*/ 227 h 267"/>
                      <a:gd name="T6" fmla="*/ 289 w 3472"/>
                      <a:gd name="T7" fmla="*/ 198 h 267"/>
                      <a:gd name="T8" fmla="*/ 578 w 3472"/>
                      <a:gd name="T9" fmla="*/ 169 h 267"/>
                      <a:gd name="T10" fmla="*/ 869 w 3472"/>
                      <a:gd name="T11" fmla="*/ 137 h 267"/>
                      <a:gd name="T12" fmla="*/ 1156 w 3472"/>
                      <a:gd name="T13" fmla="*/ 129 h 267"/>
                      <a:gd name="T14" fmla="*/ 1447 w 3472"/>
                      <a:gd name="T15" fmla="*/ 121 h 267"/>
                      <a:gd name="T16" fmla="*/ 1738 w 3472"/>
                      <a:gd name="T17" fmla="*/ 98 h 267"/>
                      <a:gd name="T18" fmla="*/ 2173 w 3472"/>
                      <a:gd name="T19" fmla="*/ 83 h 267"/>
                      <a:gd name="T20" fmla="*/ 2607 w 3472"/>
                      <a:gd name="T21" fmla="*/ 46 h 267"/>
                      <a:gd name="T22" fmla="*/ 3037 w 3472"/>
                      <a:gd name="T23" fmla="*/ 54 h 267"/>
                      <a:gd name="T24" fmla="*/ 3472 w 3472"/>
                      <a:gd name="T25" fmla="*/ 0 h 2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72" h="267">
                        <a:moveTo>
                          <a:pt x="0" y="214"/>
                        </a:moveTo>
                        <a:lnTo>
                          <a:pt x="73" y="267"/>
                        </a:lnTo>
                        <a:lnTo>
                          <a:pt x="141" y="227"/>
                        </a:lnTo>
                        <a:lnTo>
                          <a:pt x="289" y="198"/>
                        </a:lnTo>
                        <a:lnTo>
                          <a:pt x="578" y="169"/>
                        </a:lnTo>
                        <a:lnTo>
                          <a:pt x="869" y="137"/>
                        </a:lnTo>
                        <a:lnTo>
                          <a:pt x="1156" y="129"/>
                        </a:lnTo>
                        <a:lnTo>
                          <a:pt x="1447" y="121"/>
                        </a:lnTo>
                        <a:lnTo>
                          <a:pt x="1738" y="98"/>
                        </a:lnTo>
                        <a:lnTo>
                          <a:pt x="2173" y="83"/>
                        </a:lnTo>
                        <a:lnTo>
                          <a:pt x="2607" y="46"/>
                        </a:lnTo>
                        <a:lnTo>
                          <a:pt x="3037" y="54"/>
                        </a:lnTo>
                        <a:lnTo>
                          <a:pt x="3472" y="0"/>
                        </a:lnTo>
                      </a:path>
                    </a:pathLst>
                  </a:custGeom>
                  <a:noFill/>
                  <a:ln w="19050" cap="sq">
                    <a:solidFill>
                      <a:srgbClr val="4682B4"/>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050"/>
                  </a:p>
                </p:txBody>
              </p:sp>
              <p:sp>
                <p:nvSpPr>
                  <p:cNvPr id="130" name="Freeform 6">
                    <a:extLst>
                      <a:ext uri="{FF2B5EF4-FFF2-40B4-BE49-F238E27FC236}">
                        <a16:creationId xmlns:a16="http://schemas.microsoft.com/office/drawing/2014/main" id="{2F49E7BE-F26F-426A-9649-1D5704A52528}"/>
                      </a:ext>
                    </a:extLst>
                  </p:cNvPr>
                  <p:cNvSpPr>
                    <a:spLocks/>
                  </p:cNvSpPr>
                  <p:nvPr/>
                </p:nvSpPr>
                <p:spPr bwMode="auto">
                  <a:xfrm>
                    <a:off x="1814513" y="-2162175"/>
                    <a:ext cx="5518150" cy="1689100"/>
                  </a:xfrm>
                  <a:custGeom>
                    <a:avLst/>
                    <a:gdLst>
                      <a:gd name="T0" fmla="*/ 0 w 3476"/>
                      <a:gd name="T1" fmla="*/ 0 h 1064"/>
                      <a:gd name="T2" fmla="*/ 75 w 3476"/>
                      <a:gd name="T3" fmla="*/ 1014 h 1064"/>
                      <a:gd name="T4" fmla="*/ 141 w 3476"/>
                      <a:gd name="T5" fmla="*/ 1033 h 1064"/>
                      <a:gd name="T6" fmla="*/ 287 w 3476"/>
                      <a:gd name="T7" fmla="*/ 1064 h 1064"/>
                      <a:gd name="T8" fmla="*/ 578 w 3476"/>
                      <a:gd name="T9" fmla="*/ 960 h 1064"/>
                      <a:gd name="T10" fmla="*/ 871 w 3476"/>
                      <a:gd name="T11" fmla="*/ 902 h 1064"/>
                      <a:gd name="T12" fmla="*/ 1160 w 3476"/>
                      <a:gd name="T13" fmla="*/ 839 h 1064"/>
                      <a:gd name="T14" fmla="*/ 1451 w 3476"/>
                      <a:gd name="T15" fmla="*/ 787 h 1064"/>
                      <a:gd name="T16" fmla="*/ 1738 w 3476"/>
                      <a:gd name="T17" fmla="*/ 758 h 1064"/>
                      <a:gd name="T18" fmla="*/ 2175 w 3476"/>
                      <a:gd name="T19" fmla="*/ 702 h 1064"/>
                      <a:gd name="T20" fmla="*/ 2607 w 3476"/>
                      <a:gd name="T21" fmla="*/ 635 h 1064"/>
                      <a:gd name="T22" fmla="*/ 3039 w 3476"/>
                      <a:gd name="T23" fmla="*/ 564 h 1064"/>
                      <a:gd name="T24" fmla="*/ 3476 w 3476"/>
                      <a:gd name="T25" fmla="*/ 533 h 10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76" h="1064">
                        <a:moveTo>
                          <a:pt x="0" y="0"/>
                        </a:moveTo>
                        <a:lnTo>
                          <a:pt x="75" y="1014"/>
                        </a:lnTo>
                        <a:lnTo>
                          <a:pt x="141" y="1033"/>
                        </a:lnTo>
                        <a:lnTo>
                          <a:pt x="287" y="1064"/>
                        </a:lnTo>
                        <a:lnTo>
                          <a:pt x="578" y="960"/>
                        </a:lnTo>
                        <a:lnTo>
                          <a:pt x="871" y="902"/>
                        </a:lnTo>
                        <a:lnTo>
                          <a:pt x="1160" y="839"/>
                        </a:lnTo>
                        <a:lnTo>
                          <a:pt x="1451" y="787"/>
                        </a:lnTo>
                        <a:lnTo>
                          <a:pt x="1738" y="758"/>
                        </a:lnTo>
                        <a:lnTo>
                          <a:pt x="2175" y="702"/>
                        </a:lnTo>
                        <a:lnTo>
                          <a:pt x="2607" y="635"/>
                        </a:lnTo>
                        <a:lnTo>
                          <a:pt x="3039" y="564"/>
                        </a:lnTo>
                        <a:lnTo>
                          <a:pt x="3476" y="533"/>
                        </a:lnTo>
                      </a:path>
                    </a:pathLst>
                  </a:custGeom>
                  <a:noFill/>
                  <a:ln w="19050" cap="sq">
                    <a:solidFill>
                      <a:srgbClr val="B22222"/>
                    </a:solidFill>
                    <a:prstDash val="solid"/>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050"/>
                  </a:p>
                </p:txBody>
              </p:sp>
              <p:sp>
                <p:nvSpPr>
                  <p:cNvPr id="131" name="Freeform 7">
                    <a:extLst>
                      <a:ext uri="{FF2B5EF4-FFF2-40B4-BE49-F238E27FC236}">
                        <a16:creationId xmlns:a16="http://schemas.microsoft.com/office/drawing/2014/main" id="{D390EA3B-85F7-4D0B-85B0-C4C503B1BD16}"/>
                      </a:ext>
                    </a:extLst>
                  </p:cNvPr>
                  <p:cNvSpPr>
                    <a:spLocks/>
                  </p:cNvSpPr>
                  <p:nvPr/>
                </p:nvSpPr>
                <p:spPr bwMode="auto">
                  <a:xfrm>
                    <a:off x="1814513" y="-2162175"/>
                    <a:ext cx="5518150" cy="1774825"/>
                  </a:xfrm>
                  <a:custGeom>
                    <a:avLst/>
                    <a:gdLst>
                      <a:gd name="T0" fmla="*/ 3476 w 3476"/>
                      <a:gd name="T1" fmla="*/ 800 h 1118"/>
                      <a:gd name="T2" fmla="*/ 3037 w 3476"/>
                      <a:gd name="T3" fmla="*/ 816 h 1118"/>
                      <a:gd name="T4" fmla="*/ 2609 w 3476"/>
                      <a:gd name="T5" fmla="*/ 862 h 1118"/>
                      <a:gd name="T6" fmla="*/ 2175 w 3476"/>
                      <a:gd name="T7" fmla="*/ 908 h 1118"/>
                      <a:gd name="T8" fmla="*/ 1742 w 3476"/>
                      <a:gd name="T9" fmla="*/ 937 h 1118"/>
                      <a:gd name="T10" fmla="*/ 1449 w 3476"/>
                      <a:gd name="T11" fmla="*/ 947 h 1118"/>
                      <a:gd name="T12" fmla="*/ 1164 w 3476"/>
                      <a:gd name="T13" fmla="*/ 983 h 1118"/>
                      <a:gd name="T14" fmla="*/ 871 w 3476"/>
                      <a:gd name="T15" fmla="*/ 1018 h 1118"/>
                      <a:gd name="T16" fmla="*/ 578 w 3476"/>
                      <a:gd name="T17" fmla="*/ 1049 h 1118"/>
                      <a:gd name="T18" fmla="*/ 295 w 3476"/>
                      <a:gd name="T19" fmla="*/ 1118 h 1118"/>
                      <a:gd name="T20" fmla="*/ 148 w 3476"/>
                      <a:gd name="T21" fmla="*/ 1054 h 1118"/>
                      <a:gd name="T22" fmla="*/ 75 w 3476"/>
                      <a:gd name="T23" fmla="*/ 1014 h 1118"/>
                      <a:gd name="T24" fmla="*/ 0 w 3476"/>
                      <a:gd name="T25" fmla="*/ 0 h 11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76" h="1118">
                        <a:moveTo>
                          <a:pt x="3476" y="800"/>
                        </a:moveTo>
                        <a:lnTo>
                          <a:pt x="3037" y="816"/>
                        </a:lnTo>
                        <a:lnTo>
                          <a:pt x="2609" y="862"/>
                        </a:lnTo>
                        <a:lnTo>
                          <a:pt x="2175" y="908"/>
                        </a:lnTo>
                        <a:lnTo>
                          <a:pt x="1742" y="937"/>
                        </a:lnTo>
                        <a:lnTo>
                          <a:pt x="1449" y="947"/>
                        </a:lnTo>
                        <a:lnTo>
                          <a:pt x="1164" y="983"/>
                        </a:lnTo>
                        <a:lnTo>
                          <a:pt x="871" y="1018"/>
                        </a:lnTo>
                        <a:lnTo>
                          <a:pt x="578" y="1049"/>
                        </a:lnTo>
                        <a:lnTo>
                          <a:pt x="295" y="1118"/>
                        </a:lnTo>
                        <a:lnTo>
                          <a:pt x="148" y="1054"/>
                        </a:lnTo>
                        <a:lnTo>
                          <a:pt x="75" y="1014"/>
                        </a:lnTo>
                        <a:lnTo>
                          <a:pt x="0" y="0"/>
                        </a:lnTo>
                      </a:path>
                    </a:pathLst>
                  </a:custGeom>
                  <a:noFill/>
                  <a:ln w="19050" cap="sq">
                    <a:solidFill>
                      <a:srgbClr val="B22222"/>
                    </a:solidFill>
                    <a:prstDash val="dash"/>
                    <a:miter lim="800000"/>
                    <a:headEnd/>
                    <a:tailEnd/>
                  </a:ln>
                  <a:extLst>
                    <a:ext uri="{909E8E84-426E-40dd-AFC4-6F175D3DCCD1}">
                      <a14:hiddenFill xmlns=""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sz="1050"/>
                  </a:p>
                </p:txBody>
              </p:sp>
            </p:grpSp>
            <p:sp>
              <p:nvSpPr>
                <p:cNvPr id="91" name="Oval 90">
                  <a:extLst>
                    <a:ext uri="{FF2B5EF4-FFF2-40B4-BE49-F238E27FC236}">
                      <a16:creationId xmlns:a16="http://schemas.microsoft.com/office/drawing/2014/main" id="{5B71236F-6553-4099-A5FF-53812BE3F08D}"/>
                    </a:ext>
                  </a:extLst>
                </p:cNvPr>
                <p:cNvSpPr/>
                <p:nvPr/>
              </p:nvSpPr>
              <p:spPr bwMode="auto">
                <a:xfrm>
                  <a:off x="6826884" y="3205574"/>
                  <a:ext cx="89095" cy="89095"/>
                </a:xfrm>
                <a:prstGeom prst="ellipse">
                  <a:avLst/>
                </a:prstGeom>
                <a:solidFill>
                  <a:srgbClr val="B2222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a:ln>
                      <a:noFill/>
                    </a:ln>
                    <a:effectLst/>
                    <a:latin typeface="Arial" charset="0"/>
                    <a:ea typeface="MS PGothic" pitchFamily="34" charset="-128"/>
                    <a:cs typeface="MS PGothic" pitchFamily="34" charset="-128"/>
                  </a:endParaRPr>
                </a:p>
              </p:txBody>
            </p:sp>
            <p:sp>
              <p:nvSpPr>
                <p:cNvPr id="92" name="Oval 91">
                  <a:extLst>
                    <a:ext uri="{FF2B5EF4-FFF2-40B4-BE49-F238E27FC236}">
                      <a16:creationId xmlns:a16="http://schemas.microsoft.com/office/drawing/2014/main" id="{40A6D6C4-D98D-4AB0-9A08-C1F0C44675DB}"/>
                    </a:ext>
                  </a:extLst>
                </p:cNvPr>
                <p:cNvSpPr/>
                <p:nvPr/>
              </p:nvSpPr>
              <p:spPr bwMode="auto">
                <a:xfrm>
                  <a:off x="6184445" y="3248536"/>
                  <a:ext cx="89095" cy="89095"/>
                </a:xfrm>
                <a:prstGeom prst="ellipse">
                  <a:avLst/>
                </a:prstGeom>
                <a:solidFill>
                  <a:srgbClr val="B2222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a:ln>
                      <a:noFill/>
                    </a:ln>
                    <a:effectLst/>
                    <a:latin typeface="Arial" charset="0"/>
                    <a:ea typeface="MS PGothic" pitchFamily="34" charset="-128"/>
                    <a:cs typeface="MS PGothic" pitchFamily="34" charset="-128"/>
                  </a:endParaRPr>
                </a:p>
              </p:txBody>
            </p:sp>
            <p:sp>
              <p:nvSpPr>
                <p:cNvPr id="93" name="Oval 92">
                  <a:extLst>
                    <a:ext uri="{FF2B5EF4-FFF2-40B4-BE49-F238E27FC236}">
                      <a16:creationId xmlns:a16="http://schemas.microsoft.com/office/drawing/2014/main" id="{E179354A-22A8-48C9-B478-2A1C87AEC3B3}"/>
                    </a:ext>
                  </a:extLst>
                </p:cNvPr>
                <p:cNvSpPr/>
                <p:nvPr/>
              </p:nvSpPr>
              <p:spPr bwMode="auto">
                <a:xfrm>
                  <a:off x="5538449" y="3352122"/>
                  <a:ext cx="89095" cy="89095"/>
                </a:xfrm>
                <a:prstGeom prst="ellipse">
                  <a:avLst/>
                </a:prstGeom>
                <a:solidFill>
                  <a:srgbClr val="B2222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a:ln>
                      <a:noFill/>
                    </a:ln>
                    <a:effectLst/>
                    <a:latin typeface="Arial" charset="0"/>
                    <a:ea typeface="MS PGothic" pitchFamily="34" charset="-128"/>
                    <a:cs typeface="MS PGothic" pitchFamily="34" charset="-128"/>
                  </a:endParaRPr>
                </a:p>
              </p:txBody>
            </p:sp>
            <p:sp>
              <p:nvSpPr>
                <p:cNvPr id="94" name="Oval 93">
                  <a:extLst>
                    <a:ext uri="{FF2B5EF4-FFF2-40B4-BE49-F238E27FC236}">
                      <a16:creationId xmlns:a16="http://schemas.microsoft.com/office/drawing/2014/main" id="{AD0E5D53-93B4-445F-A8D4-8D24D3146AA1}"/>
                    </a:ext>
                  </a:extLst>
                </p:cNvPr>
                <p:cNvSpPr/>
                <p:nvPr/>
              </p:nvSpPr>
              <p:spPr bwMode="auto">
                <a:xfrm>
                  <a:off x="4899223" y="3452437"/>
                  <a:ext cx="89095" cy="89095"/>
                </a:xfrm>
                <a:prstGeom prst="ellipse">
                  <a:avLst/>
                </a:prstGeom>
                <a:solidFill>
                  <a:srgbClr val="B2222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a:ln>
                      <a:noFill/>
                    </a:ln>
                    <a:effectLst/>
                    <a:latin typeface="Arial" charset="0"/>
                    <a:ea typeface="MS PGothic" pitchFamily="34" charset="-128"/>
                    <a:cs typeface="MS PGothic" pitchFamily="34" charset="-128"/>
                  </a:endParaRPr>
                </a:p>
              </p:txBody>
            </p:sp>
            <p:sp>
              <p:nvSpPr>
                <p:cNvPr id="95" name="Oval 94">
                  <a:extLst>
                    <a:ext uri="{FF2B5EF4-FFF2-40B4-BE49-F238E27FC236}">
                      <a16:creationId xmlns:a16="http://schemas.microsoft.com/office/drawing/2014/main" id="{6B4C70E2-7433-4948-9874-257D51282EFD}"/>
                    </a:ext>
                  </a:extLst>
                </p:cNvPr>
                <p:cNvSpPr/>
                <p:nvPr/>
              </p:nvSpPr>
              <p:spPr bwMode="auto">
                <a:xfrm>
                  <a:off x="4262522" y="3530268"/>
                  <a:ext cx="89095" cy="89095"/>
                </a:xfrm>
                <a:prstGeom prst="ellipse">
                  <a:avLst/>
                </a:prstGeom>
                <a:solidFill>
                  <a:srgbClr val="B2222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a:ln>
                      <a:noFill/>
                    </a:ln>
                    <a:effectLst/>
                    <a:latin typeface="Arial" charset="0"/>
                    <a:ea typeface="MS PGothic" pitchFamily="34" charset="-128"/>
                    <a:cs typeface="MS PGothic" pitchFamily="34" charset="-128"/>
                  </a:endParaRPr>
                </a:p>
              </p:txBody>
            </p:sp>
            <p:sp>
              <p:nvSpPr>
                <p:cNvPr id="96" name="Oval 95">
                  <a:extLst>
                    <a:ext uri="{FF2B5EF4-FFF2-40B4-BE49-F238E27FC236}">
                      <a16:creationId xmlns:a16="http://schemas.microsoft.com/office/drawing/2014/main" id="{FC3929FB-89E4-44E2-82D7-24C90A6B7A77}"/>
                    </a:ext>
                  </a:extLst>
                </p:cNvPr>
                <p:cNvSpPr/>
                <p:nvPr/>
              </p:nvSpPr>
              <p:spPr bwMode="auto">
                <a:xfrm>
                  <a:off x="3834498" y="3576068"/>
                  <a:ext cx="89095" cy="89095"/>
                </a:xfrm>
                <a:prstGeom prst="ellipse">
                  <a:avLst/>
                </a:prstGeom>
                <a:solidFill>
                  <a:srgbClr val="B2222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a:ln>
                      <a:noFill/>
                    </a:ln>
                    <a:effectLst/>
                    <a:latin typeface="Arial" charset="0"/>
                    <a:ea typeface="MS PGothic" pitchFamily="34" charset="-128"/>
                    <a:cs typeface="MS PGothic" pitchFamily="34" charset="-128"/>
                  </a:endParaRPr>
                </a:p>
              </p:txBody>
            </p:sp>
            <p:sp>
              <p:nvSpPr>
                <p:cNvPr id="97" name="Oval 96">
                  <a:extLst>
                    <a:ext uri="{FF2B5EF4-FFF2-40B4-BE49-F238E27FC236}">
                      <a16:creationId xmlns:a16="http://schemas.microsoft.com/office/drawing/2014/main" id="{72CE1D1F-83D1-43FC-9B11-3F89AAE77BFC}"/>
                    </a:ext>
                  </a:extLst>
                </p:cNvPr>
                <p:cNvSpPr/>
                <p:nvPr/>
              </p:nvSpPr>
              <p:spPr bwMode="auto">
                <a:xfrm>
                  <a:off x="3406743" y="3657555"/>
                  <a:ext cx="89095" cy="89095"/>
                </a:xfrm>
                <a:prstGeom prst="ellipse">
                  <a:avLst/>
                </a:prstGeom>
                <a:solidFill>
                  <a:srgbClr val="B2222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a:ln>
                      <a:noFill/>
                    </a:ln>
                    <a:effectLst/>
                    <a:latin typeface="Arial" charset="0"/>
                    <a:ea typeface="MS PGothic" pitchFamily="34" charset="-128"/>
                    <a:cs typeface="MS PGothic" pitchFamily="34" charset="-128"/>
                  </a:endParaRPr>
                </a:p>
              </p:txBody>
            </p:sp>
            <p:sp>
              <p:nvSpPr>
                <p:cNvPr id="98" name="Oval 97">
                  <a:extLst>
                    <a:ext uri="{FF2B5EF4-FFF2-40B4-BE49-F238E27FC236}">
                      <a16:creationId xmlns:a16="http://schemas.microsoft.com/office/drawing/2014/main" id="{F199F3D8-6A98-4541-960B-3B321C26D4F3}"/>
                    </a:ext>
                  </a:extLst>
                </p:cNvPr>
                <p:cNvSpPr/>
                <p:nvPr/>
              </p:nvSpPr>
              <p:spPr bwMode="auto">
                <a:xfrm>
                  <a:off x="2978719" y="3751890"/>
                  <a:ext cx="89095" cy="89095"/>
                </a:xfrm>
                <a:prstGeom prst="ellipse">
                  <a:avLst/>
                </a:prstGeom>
                <a:solidFill>
                  <a:srgbClr val="B2222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a:ln>
                      <a:noFill/>
                    </a:ln>
                    <a:effectLst/>
                    <a:latin typeface="Arial" charset="0"/>
                    <a:ea typeface="MS PGothic" pitchFamily="34" charset="-128"/>
                    <a:cs typeface="MS PGothic" pitchFamily="34" charset="-128"/>
                  </a:endParaRPr>
                </a:p>
              </p:txBody>
            </p:sp>
            <p:sp>
              <p:nvSpPr>
                <p:cNvPr id="99" name="Oval 98">
                  <a:extLst>
                    <a:ext uri="{FF2B5EF4-FFF2-40B4-BE49-F238E27FC236}">
                      <a16:creationId xmlns:a16="http://schemas.microsoft.com/office/drawing/2014/main" id="{07444D89-957C-40BE-9C55-C06CC6E9C711}"/>
                    </a:ext>
                  </a:extLst>
                </p:cNvPr>
                <p:cNvSpPr/>
                <p:nvPr/>
              </p:nvSpPr>
              <p:spPr bwMode="auto">
                <a:xfrm>
                  <a:off x="2554360" y="3834396"/>
                  <a:ext cx="89095" cy="89095"/>
                </a:xfrm>
                <a:prstGeom prst="ellipse">
                  <a:avLst/>
                </a:prstGeom>
                <a:solidFill>
                  <a:srgbClr val="B2222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a:ln>
                      <a:noFill/>
                    </a:ln>
                    <a:effectLst/>
                    <a:latin typeface="Arial" charset="0"/>
                    <a:ea typeface="MS PGothic" pitchFamily="34" charset="-128"/>
                    <a:cs typeface="MS PGothic" pitchFamily="34" charset="-128"/>
                  </a:endParaRPr>
                </a:p>
              </p:txBody>
            </p:sp>
            <p:sp>
              <p:nvSpPr>
                <p:cNvPr id="100" name="Oval 99">
                  <a:extLst>
                    <a:ext uri="{FF2B5EF4-FFF2-40B4-BE49-F238E27FC236}">
                      <a16:creationId xmlns:a16="http://schemas.microsoft.com/office/drawing/2014/main" id="{97D62514-E19E-4471-90CD-3052BF62DF68}"/>
                    </a:ext>
                  </a:extLst>
                </p:cNvPr>
                <p:cNvSpPr/>
                <p:nvPr/>
              </p:nvSpPr>
              <p:spPr bwMode="auto">
                <a:xfrm>
                  <a:off x="2123125" y="3991969"/>
                  <a:ext cx="89095" cy="89095"/>
                </a:xfrm>
                <a:prstGeom prst="ellipse">
                  <a:avLst/>
                </a:prstGeom>
                <a:solidFill>
                  <a:srgbClr val="B2222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a:ln>
                      <a:noFill/>
                    </a:ln>
                    <a:effectLst/>
                    <a:latin typeface="Arial" charset="0"/>
                    <a:ea typeface="MS PGothic" pitchFamily="34" charset="-128"/>
                    <a:cs typeface="MS PGothic" pitchFamily="34" charset="-128"/>
                  </a:endParaRPr>
                </a:p>
              </p:txBody>
            </p:sp>
            <p:sp>
              <p:nvSpPr>
                <p:cNvPr id="101" name="Oval 100">
                  <a:extLst>
                    <a:ext uri="{FF2B5EF4-FFF2-40B4-BE49-F238E27FC236}">
                      <a16:creationId xmlns:a16="http://schemas.microsoft.com/office/drawing/2014/main" id="{6381BCE1-655B-445E-B4D2-13216647348C}"/>
                    </a:ext>
                  </a:extLst>
                </p:cNvPr>
                <p:cNvSpPr/>
                <p:nvPr/>
              </p:nvSpPr>
              <p:spPr bwMode="auto">
                <a:xfrm>
                  <a:off x="1916139" y="3931835"/>
                  <a:ext cx="89095" cy="89095"/>
                </a:xfrm>
                <a:prstGeom prst="ellipse">
                  <a:avLst/>
                </a:prstGeom>
                <a:solidFill>
                  <a:srgbClr val="B2222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a:ln>
                      <a:noFill/>
                    </a:ln>
                    <a:effectLst/>
                    <a:latin typeface="Arial" charset="0"/>
                    <a:ea typeface="MS PGothic" pitchFamily="34" charset="-128"/>
                    <a:cs typeface="MS PGothic" pitchFamily="34" charset="-128"/>
                  </a:endParaRPr>
                </a:p>
              </p:txBody>
            </p:sp>
            <p:sp>
              <p:nvSpPr>
                <p:cNvPr id="102" name="Oval 101">
                  <a:extLst>
                    <a:ext uri="{FF2B5EF4-FFF2-40B4-BE49-F238E27FC236}">
                      <a16:creationId xmlns:a16="http://schemas.microsoft.com/office/drawing/2014/main" id="{13451220-B7D7-4298-ACA7-C51D297339BC}"/>
                    </a:ext>
                  </a:extLst>
                </p:cNvPr>
                <p:cNvSpPr/>
                <p:nvPr/>
              </p:nvSpPr>
              <p:spPr bwMode="auto">
                <a:xfrm>
                  <a:off x="1810894" y="3910396"/>
                  <a:ext cx="89095" cy="89095"/>
                </a:xfrm>
                <a:prstGeom prst="ellipse">
                  <a:avLst/>
                </a:prstGeom>
                <a:solidFill>
                  <a:srgbClr val="B2222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a:ln>
                      <a:noFill/>
                    </a:ln>
                    <a:effectLst/>
                    <a:latin typeface="Arial" charset="0"/>
                    <a:ea typeface="MS PGothic" pitchFamily="34" charset="-128"/>
                    <a:cs typeface="MS PGothic" pitchFamily="34" charset="-128"/>
                  </a:endParaRPr>
                </a:p>
              </p:txBody>
            </p:sp>
            <p:sp>
              <p:nvSpPr>
                <p:cNvPr id="103" name="Oval 102">
                  <a:extLst>
                    <a:ext uri="{FF2B5EF4-FFF2-40B4-BE49-F238E27FC236}">
                      <a16:creationId xmlns:a16="http://schemas.microsoft.com/office/drawing/2014/main" id="{D28CFAC9-0335-49D5-8A32-8C6002830FD1}"/>
                    </a:ext>
                  </a:extLst>
                </p:cNvPr>
                <p:cNvSpPr/>
                <p:nvPr/>
              </p:nvSpPr>
              <p:spPr bwMode="auto">
                <a:xfrm>
                  <a:off x="1699870" y="2422473"/>
                  <a:ext cx="89095" cy="89095"/>
                </a:xfrm>
                <a:prstGeom prst="ellipse">
                  <a:avLst/>
                </a:prstGeom>
                <a:solidFill>
                  <a:srgbClr val="B2222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a:ln>
                      <a:noFill/>
                    </a:ln>
                    <a:effectLst/>
                    <a:latin typeface="Arial" charset="0"/>
                    <a:ea typeface="MS PGothic" pitchFamily="34" charset="-128"/>
                    <a:cs typeface="MS PGothic" pitchFamily="34" charset="-128"/>
                  </a:endParaRPr>
                </a:p>
              </p:txBody>
            </p:sp>
            <p:sp>
              <p:nvSpPr>
                <p:cNvPr id="104" name="Oval 103">
                  <a:extLst>
                    <a:ext uri="{FF2B5EF4-FFF2-40B4-BE49-F238E27FC236}">
                      <a16:creationId xmlns:a16="http://schemas.microsoft.com/office/drawing/2014/main" id="{D352FB44-3ECB-4AD3-923D-017533803D8B}"/>
                    </a:ext>
                  </a:extLst>
                </p:cNvPr>
                <p:cNvSpPr/>
                <p:nvPr/>
              </p:nvSpPr>
              <p:spPr bwMode="auto">
                <a:xfrm>
                  <a:off x="1810894" y="3931171"/>
                  <a:ext cx="89095" cy="89095"/>
                </a:xfrm>
                <a:prstGeom prst="ellipse">
                  <a:avLst/>
                </a:prstGeom>
                <a:solidFill>
                  <a:srgbClr val="B2222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a:ln>
                      <a:noFill/>
                    </a:ln>
                    <a:effectLst/>
                    <a:latin typeface="Arial" charset="0"/>
                    <a:ea typeface="MS PGothic" pitchFamily="34" charset="-128"/>
                    <a:cs typeface="MS PGothic" pitchFamily="34" charset="-128"/>
                  </a:endParaRPr>
                </a:p>
              </p:txBody>
            </p:sp>
            <p:sp>
              <p:nvSpPr>
                <p:cNvPr id="105" name="Oval 104">
                  <a:extLst>
                    <a:ext uri="{FF2B5EF4-FFF2-40B4-BE49-F238E27FC236}">
                      <a16:creationId xmlns:a16="http://schemas.microsoft.com/office/drawing/2014/main" id="{EA52391A-E98C-49E0-9B70-3FE1E49C2F94}"/>
                    </a:ext>
                  </a:extLst>
                </p:cNvPr>
                <p:cNvSpPr/>
                <p:nvPr/>
              </p:nvSpPr>
              <p:spPr bwMode="auto">
                <a:xfrm>
                  <a:off x="1918144" y="3973573"/>
                  <a:ext cx="89095" cy="89095"/>
                </a:xfrm>
                <a:prstGeom prst="ellipse">
                  <a:avLst/>
                </a:prstGeom>
                <a:solidFill>
                  <a:srgbClr val="B2222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a:ln>
                      <a:noFill/>
                    </a:ln>
                    <a:effectLst/>
                    <a:latin typeface="Arial" charset="0"/>
                    <a:ea typeface="MS PGothic" pitchFamily="34" charset="-128"/>
                    <a:cs typeface="MS PGothic" pitchFamily="34" charset="-128"/>
                  </a:endParaRPr>
                </a:p>
              </p:txBody>
            </p:sp>
            <p:sp>
              <p:nvSpPr>
                <p:cNvPr id="106" name="Oval 105">
                  <a:extLst>
                    <a:ext uri="{FF2B5EF4-FFF2-40B4-BE49-F238E27FC236}">
                      <a16:creationId xmlns:a16="http://schemas.microsoft.com/office/drawing/2014/main" id="{86B0A640-9BB1-46D2-9EA6-898DA180B4EA}"/>
                    </a:ext>
                  </a:extLst>
                </p:cNvPr>
                <p:cNvSpPr/>
                <p:nvPr/>
              </p:nvSpPr>
              <p:spPr bwMode="auto">
                <a:xfrm>
                  <a:off x="2125132" y="4061779"/>
                  <a:ext cx="89095" cy="89095"/>
                </a:xfrm>
                <a:prstGeom prst="ellipse">
                  <a:avLst/>
                </a:prstGeom>
                <a:solidFill>
                  <a:srgbClr val="B2222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a:ln>
                      <a:noFill/>
                    </a:ln>
                    <a:effectLst/>
                    <a:latin typeface="Arial" charset="0"/>
                    <a:ea typeface="MS PGothic" pitchFamily="34" charset="-128"/>
                    <a:cs typeface="MS PGothic" pitchFamily="34" charset="-128"/>
                  </a:endParaRPr>
                </a:p>
              </p:txBody>
            </p:sp>
            <p:sp>
              <p:nvSpPr>
                <p:cNvPr id="107" name="Oval 106">
                  <a:extLst>
                    <a:ext uri="{FF2B5EF4-FFF2-40B4-BE49-F238E27FC236}">
                      <a16:creationId xmlns:a16="http://schemas.microsoft.com/office/drawing/2014/main" id="{46A77AC5-AE92-4416-8484-81CBE19F0F52}"/>
                    </a:ext>
                  </a:extLst>
                </p:cNvPr>
                <p:cNvSpPr/>
                <p:nvPr/>
              </p:nvSpPr>
              <p:spPr bwMode="auto">
                <a:xfrm>
                  <a:off x="2554360" y="3969056"/>
                  <a:ext cx="89095" cy="89095"/>
                </a:xfrm>
                <a:prstGeom prst="ellipse">
                  <a:avLst/>
                </a:prstGeom>
                <a:solidFill>
                  <a:srgbClr val="B2222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a:ln>
                      <a:noFill/>
                    </a:ln>
                    <a:effectLst/>
                    <a:latin typeface="Arial" charset="0"/>
                    <a:ea typeface="MS PGothic" pitchFamily="34" charset="-128"/>
                    <a:cs typeface="MS PGothic" pitchFamily="34" charset="-128"/>
                  </a:endParaRPr>
                </a:p>
              </p:txBody>
            </p:sp>
            <p:sp>
              <p:nvSpPr>
                <p:cNvPr id="108" name="Oval 107">
                  <a:extLst>
                    <a:ext uri="{FF2B5EF4-FFF2-40B4-BE49-F238E27FC236}">
                      <a16:creationId xmlns:a16="http://schemas.microsoft.com/office/drawing/2014/main" id="{072070C8-C876-4F57-9D87-32A42E190A40}"/>
                    </a:ext>
                  </a:extLst>
                </p:cNvPr>
                <p:cNvSpPr/>
                <p:nvPr/>
              </p:nvSpPr>
              <p:spPr bwMode="auto">
                <a:xfrm>
                  <a:off x="2983588" y="3920496"/>
                  <a:ext cx="89095" cy="89095"/>
                </a:xfrm>
                <a:prstGeom prst="ellipse">
                  <a:avLst/>
                </a:prstGeom>
                <a:solidFill>
                  <a:srgbClr val="B2222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a:ln>
                      <a:noFill/>
                    </a:ln>
                    <a:effectLst/>
                    <a:latin typeface="Arial" charset="0"/>
                    <a:ea typeface="MS PGothic" pitchFamily="34" charset="-128"/>
                    <a:cs typeface="MS PGothic" pitchFamily="34" charset="-128"/>
                  </a:endParaRPr>
                </a:p>
              </p:txBody>
            </p:sp>
            <p:sp>
              <p:nvSpPr>
                <p:cNvPr id="109" name="Oval 108">
                  <a:extLst>
                    <a:ext uri="{FF2B5EF4-FFF2-40B4-BE49-F238E27FC236}">
                      <a16:creationId xmlns:a16="http://schemas.microsoft.com/office/drawing/2014/main" id="{34C6FA45-BA5C-464C-8A0F-C31CD67463F0}"/>
                    </a:ext>
                  </a:extLst>
                </p:cNvPr>
                <p:cNvSpPr/>
                <p:nvPr/>
              </p:nvSpPr>
              <p:spPr bwMode="auto">
                <a:xfrm>
                  <a:off x="3404757" y="3870268"/>
                  <a:ext cx="89095" cy="89095"/>
                </a:xfrm>
                <a:prstGeom prst="ellipse">
                  <a:avLst/>
                </a:prstGeom>
                <a:solidFill>
                  <a:srgbClr val="B2222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a:ln>
                      <a:noFill/>
                    </a:ln>
                    <a:effectLst/>
                    <a:latin typeface="Arial" charset="0"/>
                    <a:ea typeface="MS PGothic" pitchFamily="34" charset="-128"/>
                    <a:cs typeface="MS PGothic" pitchFamily="34" charset="-128"/>
                  </a:endParaRPr>
                </a:p>
              </p:txBody>
            </p:sp>
            <p:sp>
              <p:nvSpPr>
                <p:cNvPr id="110" name="Oval 109">
                  <a:extLst>
                    <a:ext uri="{FF2B5EF4-FFF2-40B4-BE49-F238E27FC236}">
                      <a16:creationId xmlns:a16="http://schemas.microsoft.com/office/drawing/2014/main" id="{0F5D06D4-2FE7-4B26-A6F5-76B3636EF39C}"/>
                    </a:ext>
                  </a:extLst>
                </p:cNvPr>
                <p:cNvSpPr/>
                <p:nvPr/>
              </p:nvSpPr>
              <p:spPr bwMode="auto">
                <a:xfrm>
                  <a:off x="3834917" y="3820790"/>
                  <a:ext cx="89095" cy="89095"/>
                </a:xfrm>
                <a:prstGeom prst="ellipse">
                  <a:avLst/>
                </a:prstGeom>
                <a:solidFill>
                  <a:srgbClr val="B2222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a:ln>
                      <a:noFill/>
                    </a:ln>
                    <a:effectLst/>
                    <a:latin typeface="Arial" charset="0"/>
                    <a:ea typeface="MS PGothic" pitchFamily="34" charset="-128"/>
                    <a:cs typeface="MS PGothic" pitchFamily="34" charset="-128"/>
                  </a:endParaRPr>
                </a:p>
              </p:txBody>
            </p:sp>
            <p:sp>
              <p:nvSpPr>
                <p:cNvPr id="111" name="Oval 110">
                  <a:extLst>
                    <a:ext uri="{FF2B5EF4-FFF2-40B4-BE49-F238E27FC236}">
                      <a16:creationId xmlns:a16="http://schemas.microsoft.com/office/drawing/2014/main" id="{9E8383CC-C12D-44D6-8387-692817F155DA}"/>
                    </a:ext>
                  </a:extLst>
                </p:cNvPr>
                <p:cNvSpPr/>
                <p:nvPr/>
              </p:nvSpPr>
              <p:spPr bwMode="auto">
                <a:xfrm>
                  <a:off x="4264563" y="3796437"/>
                  <a:ext cx="89095" cy="89095"/>
                </a:xfrm>
                <a:prstGeom prst="ellipse">
                  <a:avLst/>
                </a:prstGeom>
                <a:solidFill>
                  <a:srgbClr val="B2222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a:ln>
                      <a:noFill/>
                    </a:ln>
                    <a:effectLst/>
                    <a:latin typeface="Arial" charset="0"/>
                    <a:ea typeface="MS PGothic" pitchFamily="34" charset="-128"/>
                    <a:cs typeface="MS PGothic" pitchFamily="34" charset="-128"/>
                  </a:endParaRPr>
                </a:p>
              </p:txBody>
            </p:sp>
            <p:sp>
              <p:nvSpPr>
                <p:cNvPr id="112" name="Oval 111">
                  <a:extLst>
                    <a:ext uri="{FF2B5EF4-FFF2-40B4-BE49-F238E27FC236}">
                      <a16:creationId xmlns:a16="http://schemas.microsoft.com/office/drawing/2014/main" id="{6D193F40-3042-4CE1-9DC3-35DE98461621}"/>
                    </a:ext>
                  </a:extLst>
                </p:cNvPr>
                <p:cNvSpPr/>
                <p:nvPr/>
              </p:nvSpPr>
              <p:spPr bwMode="auto">
                <a:xfrm>
                  <a:off x="4899222" y="3754731"/>
                  <a:ext cx="89095" cy="89095"/>
                </a:xfrm>
                <a:prstGeom prst="ellipse">
                  <a:avLst/>
                </a:prstGeom>
                <a:solidFill>
                  <a:srgbClr val="B2222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a:ln>
                      <a:noFill/>
                    </a:ln>
                    <a:effectLst/>
                    <a:latin typeface="Arial" charset="0"/>
                    <a:ea typeface="MS PGothic" pitchFamily="34" charset="-128"/>
                    <a:cs typeface="MS PGothic" pitchFamily="34" charset="-128"/>
                  </a:endParaRPr>
                </a:p>
              </p:txBody>
            </p:sp>
            <p:sp>
              <p:nvSpPr>
                <p:cNvPr id="113" name="Oval 112">
                  <a:extLst>
                    <a:ext uri="{FF2B5EF4-FFF2-40B4-BE49-F238E27FC236}">
                      <a16:creationId xmlns:a16="http://schemas.microsoft.com/office/drawing/2014/main" id="{0B531943-F158-4311-89AA-090970E555C7}"/>
                    </a:ext>
                  </a:extLst>
                </p:cNvPr>
                <p:cNvSpPr/>
                <p:nvPr/>
              </p:nvSpPr>
              <p:spPr bwMode="auto">
                <a:xfrm>
                  <a:off x="5543727" y="3693889"/>
                  <a:ext cx="89095" cy="89095"/>
                </a:xfrm>
                <a:prstGeom prst="ellipse">
                  <a:avLst/>
                </a:prstGeom>
                <a:solidFill>
                  <a:srgbClr val="B2222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a:ln>
                      <a:noFill/>
                    </a:ln>
                    <a:effectLst/>
                    <a:latin typeface="Arial" charset="0"/>
                    <a:ea typeface="MS PGothic" pitchFamily="34" charset="-128"/>
                    <a:cs typeface="MS PGothic" pitchFamily="34" charset="-128"/>
                  </a:endParaRPr>
                </a:p>
              </p:txBody>
            </p:sp>
            <p:sp>
              <p:nvSpPr>
                <p:cNvPr id="114" name="Oval 113">
                  <a:extLst>
                    <a:ext uri="{FF2B5EF4-FFF2-40B4-BE49-F238E27FC236}">
                      <a16:creationId xmlns:a16="http://schemas.microsoft.com/office/drawing/2014/main" id="{DB5D6C3F-3C59-4B02-A404-7A60249EF74E}"/>
                    </a:ext>
                  </a:extLst>
                </p:cNvPr>
                <p:cNvSpPr/>
                <p:nvPr/>
              </p:nvSpPr>
              <p:spPr bwMode="auto">
                <a:xfrm>
                  <a:off x="6181088" y="3622401"/>
                  <a:ext cx="89095" cy="89095"/>
                </a:xfrm>
                <a:prstGeom prst="ellipse">
                  <a:avLst/>
                </a:prstGeom>
                <a:solidFill>
                  <a:srgbClr val="B2222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a:ln>
                      <a:noFill/>
                    </a:ln>
                    <a:effectLst/>
                    <a:latin typeface="Arial" charset="0"/>
                    <a:ea typeface="MS PGothic" pitchFamily="34" charset="-128"/>
                    <a:cs typeface="MS PGothic" pitchFamily="34" charset="-128"/>
                  </a:endParaRPr>
                </a:p>
              </p:txBody>
            </p:sp>
            <p:sp>
              <p:nvSpPr>
                <p:cNvPr id="115" name="Oval 114">
                  <a:extLst>
                    <a:ext uri="{FF2B5EF4-FFF2-40B4-BE49-F238E27FC236}">
                      <a16:creationId xmlns:a16="http://schemas.microsoft.com/office/drawing/2014/main" id="{7AD2194D-468C-4BCF-8F75-3F73842960B6}"/>
                    </a:ext>
                  </a:extLst>
                </p:cNvPr>
                <p:cNvSpPr/>
                <p:nvPr/>
              </p:nvSpPr>
              <p:spPr bwMode="auto">
                <a:xfrm>
                  <a:off x="6826884" y="3592954"/>
                  <a:ext cx="89095" cy="89095"/>
                </a:xfrm>
                <a:prstGeom prst="ellipse">
                  <a:avLst/>
                </a:prstGeom>
                <a:solidFill>
                  <a:srgbClr val="B2222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a:ln>
                      <a:noFill/>
                    </a:ln>
                    <a:effectLst/>
                    <a:latin typeface="Arial" charset="0"/>
                    <a:ea typeface="MS PGothic" pitchFamily="34" charset="-128"/>
                    <a:cs typeface="MS PGothic" pitchFamily="34" charset="-128"/>
                  </a:endParaRPr>
                </a:p>
              </p:txBody>
            </p:sp>
            <p:sp>
              <p:nvSpPr>
                <p:cNvPr id="116" name="Oval 115">
                  <a:extLst>
                    <a:ext uri="{FF2B5EF4-FFF2-40B4-BE49-F238E27FC236}">
                      <a16:creationId xmlns:a16="http://schemas.microsoft.com/office/drawing/2014/main" id="{863B9657-5B47-4961-B258-D72D833928D5}"/>
                    </a:ext>
                  </a:extLst>
                </p:cNvPr>
                <p:cNvSpPr/>
                <p:nvPr/>
              </p:nvSpPr>
              <p:spPr bwMode="auto">
                <a:xfrm>
                  <a:off x="6815453" y="2096131"/>
                  <a:ext cx="89095" cy="89095"/>
                </a:xfrm>
                <a:prstGeom prst="ellipse">
                  <a:avLst/>
                </a:prstGeom>
                <a:solidFill>
                  <a:srgbClr val="4682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a:ln>
                      <a:noFill/>
                    </a:ln>
                    <a:effectLst/>
                    <a:latin typeface="Arial" charset="0"/>
                    <a:ea typeface="MS PGothic" pitchFamily="34" charset="-128"/>
                    <a:cs typeface="MS PGothic" pitchFamily="34" charset="-128"/>
                  </a:endParaRPr>
                </a:p>
              </p:txBody>
            </p:sp>
            <p:sp>
              <p:nvSpPr>
                <p:cNvPr id="117" name="Oval 116">
                  <a:extLst>
                    <a:ext uri="{FF2B5EF4-FFF2-40B4-BE49-F238E27FC236}">
                      <a16:creationId xmlns:a16="http://schemas.microsoft.com/office/drawing/2014/main" id="{DF3BE555-F337-4F5E-9197-A6B4D8BB2C32}"/>
                    </a:ext>
                  </a:extLst>
                </p:cNvPr>
                <p:cNvSpPr/>
                <p:nvPr/>
              </p:nvSpPr>
              <p:spPr bwMode="auto">
                <a:xfrm>
                  <a:off x="6181088" y="2187207"/>
                  <a:ext cx="89095" cy="89095"/>
                </a:xfrm>
                <a:prstGeom prst="ellipse">
                  <a:avLst/>
                </a:prstGeom>
                <a:solidFill>
                  <a:srgbClr val="4682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a:ln>
                      <a:noFill/>
                    </a:ln>
                    <a:effectLst/>
                    <a:latin typeface="Arial" charset="0"/>
                    <a:ea typeface="MS PGothic" pitchFamily="34" charset="-128"/>
                    <a:cs typeface="MS PGothic" pitchFamily="34" charset="-128"/>
                  </a:endParaRPr>
                </a:p>
              </p:txBody>
            </p:sp>
            <p:sp>
              <p:nvSpPr>
                <p:cNvPr id="118" name="Oval 117">
                  <a:extLst>
                    <a:ext uri="{FF2B5EF4-FFF2-40B4-BE49-F238E27FC236}">
                      <a16:creationId xmlns:a16="http://schemas.microsoft.com/office/drawing/2014/main" id="{704803AF-D5AA-4605-A1B8-1A6FCF312AB4}"/>
                    </a:ext>
                  </a:extLst>
                </p:cNvPr>
                <p:cNvSpPr/>
                <p:nvPr/>
              </p:nvSpPr>
              <p:spPr bwMode="auto">
                <a:xfrm>
                  <a:off x="5538449" y="2179658"/>
                  <a:ext cx="89095" cy="89095"/>
                </a:xfrm>
                <a:prstGeom prst="ellipse">
                  <a:avLst/>
                </a:prstGeom>
                <a:solidFill>
                  <a:srgbClr val="4682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a:ln>
                      <a:noFill/>
                    </a:ln>
                    <a:effectLst/>
                    <a:latin typeface="Arial" charset="0"/>
                    <a:ea typeface="MS PGothic" pitchFamily="34" charset="-128"/>
                    <a:cs typeface="MS PGothic" pitchFamily="34" charset="-128"/>
                  </a:endParaRPr>
                </a:p>
              </p:txBody>
            </p:sp>
            <p:sp>
              <p:nvSpPr>
                <p:cNvPr id="119" name="Oval 118">
                  <a:extLst>
                    <a:ext uri="{FF2B5EF4-FFF2-40B4-BE49-F238E27FC236}">
                      <a16:creationId xmlns:a16="http://schemas.microsoft.com/office/drawing/2014/main" id="{8A604F90-1989-4845-9C5E-71F100035FF5}"/>
                    </a:ext>
                  </a:extLst>
                </p:cNvPr>
                <p:cNvSpPr/>
                <p:nvPr/>
              </p:nvSpPr>
              <p:spPr bwMode="auto">
                <a:xfrm>
                  <a:off x="4903129" y="2228060"/>
                  <a:ext cx="89095" cy="89095"/>
                </a:xfrm>
                <a:prstGeom prst="ellipse">
                  <a:avLst/>
                </a:prstGeom>
                <a:solidFill>
                  <a:srgbClr val="4682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a:ln>
                      <a:noFill/>
                    </a:ln>
                    <a:effectLst/>
                    <a:latin typeface="Arial" charset="0"/>
                    <a:ea typeface="MS PGothic" pitchFamily="34" charset="-128"/>
                    <a:cs typeface="MS PGothic" pitchFamily="34" charset="-128"/>
                  </a:endParaRPr>
                </a:p>
              </p:txBody>
            </p:sp>
            <p:sp>
              <p:nvSpPr>
                <p:cNvPr id="120" name="Oval 119">
                  <a:extLst>
                    <a:ext uri="{FF2B5EF4-FFF2-40B4-BE49-F238E27FC236}">
                      <a16:creationId xmlns:a16="http://schemas.microsoft.com/office/drawing/2014/main" id="{D5AAFFB9-E935-4E52-88E9-7C51F69D3FAE}"/>
                    </a:ext>
                  </a:extLst>
                </p:cNvPr>
                <p:cNvSpPr/>
                <p:nvPr/>
              </p:nvSpPr>
              <p:spPr bwMode="auto">
                <a:xfrm>
                  <a:off x="4262078" y="2245751"/>
                  <a:ext cx="89095" cy="89095"/>
                </a:xfrm>
                <a:prstGeom prst="ellipse">
                  <a:avLst/>
                </a:prstGeom>
                <a:solidFill>
                  <a:srgbClr val="4682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a:ln>
                      <a:noFill/>
                    </a:ln>
                    <a:effectLst/>
                    <a:latin typeface="Arial" charset="0"/>
                    <a:ea typeface="MS PGothic" pitchFamily="34" charset="-128"/>
                    <a:cs typeface="MS PGothic" pitchFamily="34" charset="-128"/>
                  </a:endParaRPr>
                </a:p>
              </p:txBody>
            </p:sp>
            <p:sp>
              <p:nvSpPr>
                <p:cNvPr id="121" name="Oval 120">
                  <a:extLst>
                    <a:ext uri="{FF2B5EF4-FFF2-40B4-BE49-F238E27FC236}">
                      <a16:creationId xmlns:a16="http://schemas.microsoft.com/office/drawing/2014/main" id="{BC4F7EB5-0B47-4AED-8B2F-5F87C39486C1}"/>
                    </a:ext>
                  </a:extLst>
                </p:cNvPr>
                <p:cNvSpPr/>
                <p:nvPr/>
              </p:nvSpPr>
              <p:spPr bwMode="auto">
                <a:xfrm>
                  <a:off x="3838894" y="2281867"/>
                  <a:ext cx="89095" cy="89095"/>
                </a:xfrm>
                <a:prstGeom prst="ellipse">
                  <a:avLst/>
                </a:prstGeom>
                <a:solidFill>
                  <a:srgbClr val="4682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a:ln>
                      <a:noFill/>
                    </a:ln>
                    <a:effectLst/>
                    <a:latin typeface="Arial" charset="0"/>
                    <a:ea typeface="MS PGothic" pitchFamily="34" charset="-128"/>
                    <a:cs typeface="MS PGothic" pitchFamily="34" charset="-128"/>
                  </a:endParaRPr>
                </a:p>
              </p:txBody>
            </p:sp>
            <p:sp>
              <p:nvSpPr>
                <p:cNvPr id="122" name="Oval 121">
                  <a:extLst>
                    <a:ext uri="{FF2B5EF4-FFF2-40B4-BE49-F238E27FC236}">
                      <a16:creationId xmlns:a16="http://schemas.microsoft.com/office/drawing/2014/main" id="{25EB5B68-0B76-4D9F-B0B3-43B6038FD785}"/>
                    </a:ext>
                  </a:extLst>
                </p:cNvPr>
                <p:cNvSpPr/>
                <p:nvPr/>
              </p:nvSpPr>
              <p:spPr bwMode="auto">
                <a:xfrm>
                  <a:off x="3405291" y="2288711"/>
                  <a:ext cx="89095" cy="89095"/>
                </a:xfrm>
                <a:prstGeom prst="ellipse">
                  <a:avLst/>
                </a:prstGeom>
                <a:solidFill>
                  <a:srgbClr val="4682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a:ln>
                      <a:noFill/>
                    </a:ln>
                    <a:effectLst/>
                    <a:latin typeface="Arial" charset="0"/>
                    <a:ea typeface="MS PGothic" pitchFamily="34" charset="-128"/>
                    <a:cs typeface="MS PGothic" pitchFamily="34" charset="-128"/>
                  </a:endParaRPr>
                </a:p>
              </p:txBody>
            </p:sp>
            <p:sp>
              <p:nvSpPr>
                <p:cNvPr id="123" name="Oval 122">
                  <a:extLst>
                    <a:ext uri="{FF2B5EF4-FFF2-40B4-BE49-F238E27FC236}">
                      <a16:creationId xmlns:a16="http://schemas.microsoft.com/office/drawing/2014/main" id="{014EB308-7AE0-4B5A-853D-2CD64D63F714}"/>
                    </a:ext>
                  </a:extLst>
                </p:cNvPr>
                <p:cNvSpPr/>
                <p:nvPr/>
              </p:nvSpPr>
              <p:spPr bwMode="auto">
                <a:xfrm>
                  <a:off x="2983228" y="2304402"/>
                  <a:ext cx="89095" cy="89095"/>
                </a:xfrm>
                <a:prstGeom prst="ellipse">
                  <a:avLst/>
                </a:prstGeom>
                <a:solidFill>
                  <a:srgbClr val="4682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a:ln>
                      <a:noFill/>
                    </a:ln>
                    <a:effectLst/>
                    <a:latin typeface="Arial" charset="0"/>
                    <a:ea typeface="MS PGothic" pitchFamily="34" charset="-128"/>
                    <a:cs typeface="MS PGothic" pitchFamily="34" charset="-128"/>
                  </a:endParaRPr>
                </a:p>
              </p:txBody>
            </p:sp>
            <p:sp>
              <p:nvSpPr>
                <p:cNvPr id="124" name="Oval 123">
                  <a:extLst>
                    <a:ext uri="{FF2B5EF4-FFF2-40B4-BE49-F238E27FC236}">
                      <a16:creationId xmlns:a16="http://schemas.microsoft.com/office/drawing/2014/main" id="{907CFAB7-7E17-4AED-AF1E-DFCAB3EB32FA}"/>
                    </a:ext>
                  </a:extLst>
                </p:cNvPr>
                <p:cNvSpPr/>
                <p:nvPr/>
              </p:nvSpPr>
              <p:spPr bwMode="auto">
                <a:xfrm>
                  <a:off x="2559061" y="2350349"/>
                  <a:ext cx="89095" cy="89095"/>
                </a:xfrm>
                <a:prstGeom prst="ellipse">
                  <a:avLst/>
                </a:prstGeom>
                <a:solidFill>
                  <a:srgbClr val="4682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a:ln>
                      <a:noFill/>
                    </a:ln>
                    <a:effectLst/>
                    <a:latin typeface="Arial" charset="0"/>
                    <a:ea typeface="MS PGothic" pitchFamily="34" charset="-128"/>
                    <a:cs typeface="MS PGothic" pitchFamily="34" charset="-128"/>
                  </a:endParaRPr>
                </a:p>
              </p:txBody>
            </p:sp>
            <p:sp>
              <p:nvSpPr>
                <p:cNvPr id="125" name="Oval 124">
                  <a:extLst>
                    <a:ext uri="{FF2B5EF4-FFF2-40B4-BE49-F238E27FC236}">
                      <a16:creationId xmlns:a16="http://schemas.microsoft.com/office/drawing/2014/main" id="{39F8C237-429D-42F3-8F96-258E759CD8D1}"/>
                    </a:ext>
                  </a:extLst>
                </p:cNvPr>
                <p:cNvSpPr/>
                <p:nvPr/>
              </p:nvSpPr>
              <p:spPr bwMode="auto">
                <a:xfrm>
                  <a:off x="2129869" y="2397597"/>
                  <a:ext cx="89095" cy="89095"/>
                </a:xfrm>
                <a:prstGeom prst="ellipse">
                  <a:avLst/>
                </a:prstGeom>
                <a:solidFill>
                  <a:srgbClr val="4682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a:ln>
                      <a:noFill/>
                    </a:ln>
                    <a:effectLst/>
                    <a:latin typeface="Arial" charset="0"/>
                    <a:ea typeface="MS PGothic" pitchFamily="34" charset="-128"/>
                    <a:cs typeface="MS PGothic" pitchFamily="34" charset="-128"/>
                  </a:endParaRPr>
                </a:p>
              </p:txBody>
            </p:sp>
            <p:sp>
              <p:nvSpPr>
                <p:cNvPr id="126" name="Oval 125">
                  <a:extLst>
                    <a:ext uri="{FF2B5EF4-FFF2-40B4-BE49-F238E27FC236}">
                      <a16:creationId xmlns:a16="http://schemas.microsoft.com/office/drawing/2014/main" id="{D630CCAE-DB1F-42DE-857E-781F3031A1FD}"/>
                    </a:ext>
                  </a:extLst>
                </p:cNvPr>
                <p:cNvSpPr/>
                <p:nvPr/>
              </p:nvSpPr>
              <p:spPr bwMode="auto">
                <a:xfrm>
                  <a:off x="1917786" y="2446779"/>
                  <a:ext cx="89095" cy="89095"/>
                </a:xfrm>
                <a:prstGeom prst="ellipse">
                  <a:avLst/>
                </a:prstGeom>
                <a:solidFill>
                  <a:srgbClr val="4682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a:ln>
                      <a:noFill/>
                    </a:ln>
                    <a:effectLst/>
                    <a:latin typeface="Arial" charset="0"/>
                    <a:ea typeface="MS PGothic" pitchFamily="34" charset="-128"/>
                    <a:cs typeface="MS PGothic" pitchFamily="34" charset="-128"/>
                  </a:endParaRPr>
                </a:p>
              </p:txBody>
            </p:sp>
            <p:sp>
              <p:nvSpPr>
                <p:cNvPr id="127" name="Oval 126">
                  <a:extLst>
                    <a:ext uri="{FF2B5EF4-FFF2-40B4-BE49-F238E27FC236}">
                      <a16:creationId xmlns:a16="http://schemas.microsoft.com/office/drawing/2014/main" id="{54E1C931-0C9F-4B76-9044-BE057793DDF0}"/>
                    </a:ext>
                  </a:extLst>
                </p:cNvPr>
                <p:cNvSpPr/>
                <p:nvPr/>
              </p:nvSpPr>
              <p:spPr bwMode="auto">
                <a:xfrm>
                  <a:off x="1808982" y="2496597"/>
                  <a:ext cx="89095" cy="89095"/>
                </a:xfrm>
                <a:prstGeom prst="ellipse">
                  <a:avLst/>
                </a:prstGeom>
                <a:solidFill>
                  <a:srgbClr val="4682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a:ln>
                      <a:noFill/>
                    </a:ln>
                    <a:effectLst/>
                    <a:latin typeface="Arial" charset="0"/>
                    <a:ea typeface="MS PGothic" pitchFamily="34" charset="-128"/>
                    <a:cs typeface="MS PGothic" pitchFamily="34" charset="-128"/>
                  </a:endParaRPr>
                </a:p>
              </p:txBody>
            </p:sp>
            <p:sp>
              <p:nvSpPr>
                <p:cNvPr id="128" name="Oval 127">
                  <a:extLst>
                    <a:ext uri="{FF2B5EF4-FFF2-40B4-BE49-F238E27FC236}">
                      <a16:creationId xmlns:a16="http://schemas.microsoft.com/office/drawing/2014/main" id="{2F831254-6DA5-48FA-9B8E-C2FA798BF641}"/>
                    </a:ext>
                  </a:extLst>
                </p:cNvPr>
                <p:cNvSpPr/>
                <p:nvPr/>
              </p:nvSpPr>
              <p:spPr bwMode="auto">
                <a:xfrm>
                  <a:off x="6823727" y="2165993"/>
                  <a:ext cx="89095" cy="89095"/>
                </a:xfrm>
                <a:prstGeom prst="ellipse">
                  <a:avLst/>
                </a:prstGeom>
                <a:solidFill>
                  <a:srgbClr val="4682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1200" b="0" i="0" u="none" strike="noStrike" cap="none" normalizeH="0" baseline="0">
                    <a:ln>
                      <a:noFill/>
                    </a:ln>
                    <a:effectLst/>
                    <a:latin typeface="Arial" charset="0"/>
                    <a:ea typeface="MS PGothic" pitchFamily="34" charset="-128"/>
                    <a:cs typeface="MS PGothic" pitchFamily="34" charset="-128"/>
                  </a:endParaRPr>
                </a:p>
              </p:txBody>
            </p:sp>
          </p:grpSp>
          <p:cxnSp>
            <p:nvCxnSpPr>
              <p:cNvPr id="17" name="Straight Connector 16">
                <a:extLst>
                  <a:ext uri="{FF2B5EF4-FFF2-40B4-BE49-F238E27FC236}">
                    <a16:creationId xmlns:a16="http://schemas.microsoft.com/office/drawing/2014/main" id="{E1ACEF48-0845-456D-B77E-6B50329FC97E}"/>
                  </a:ext>
                </a:extLst>
              </p:cNvPr>
              <p:cNvCxnSpPr>
                <a:cxnSpLocks/>
              </p:cNvCxnSpPr>
              <p:nvPr/>
            </p:nvCxnSpPr>
            <p:spPr bwMode="auto">
              <a:xfrm>
                <a:off x="6974497" y="1758992"/>
                <a:ext cx="108000" cy="108000"/>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 name="Straight Connector 17">
                <a:extLst>
                  <a:ext uri="{FF2B5EF4-FFF2-40B4-BE49-F238E27FC236}">
                    <a16:creationId xmlns:a16="http://schemas.microsoft.com/office/drawing/2014/main" id="{EA5AB1BC-C3B9-4FBE-9FCC-2BCD1CDF2E49}"/>
                  </a:ext>
                </a:extLst>
              </p:cNvPr>
              <p:cNvCxnSpPr>
                <a:cxnSpLocks/>
              </p:cNvCxnSpPr>
              <p:nvPr/>
            </p:nvCxnSpPr>
            <p:spPr bwMode="auto">
              <a:xfrm flipH="1">
                <a:off x="6934297" y="2012906"/>
                <a:ext cx="148168" cy="187259"/>
              </a:xfrm>
              <a:prstGeom prst="line">
                <a:avLst/>
              </a:prstGeom>
              <a:ln w="3175">
                <a:solidFill>
                  <a:schemeClr val="tx1"/>
                </a:solidFill>
              </a:ln>
              <a:effectLst/>
            </p:spPr>
            <p:style>
              <a:lnRef idx="2">
                <a:schemeClr val="accent1"/>
              </a:lnRef>
              <a:fillRef idx="0">
                <a:schemeClr val="accent1"/>
              </a:fillRef>
              <a:effectRef idx="1">
                <a:schemeClr val="accent1"/>
              </a:effectRef>
              <a:fontRef idx="minor">
                <a:schemeClr val="tx1"/>
              </a:fontRef>
            </p:style>
          </p:cxnSp>
        </p:grpSp>
      </p:grpSp>
      <p:sp>
        <p:nvSpPr>
          <p:cNvPr id="5" name="TextBox 4"/>
          <p:cNvSpPr txBox="1"/>
          <p:nvPr/>
        </p:nvSpPr>
        <p:spPr>
          <a:xfrm>
            <a:off x="478569" y="6091910"/>
            <a:ext cx="3139163" cy="369332"/>
          </a:xfrm>
          <a:prstGeom prst="rect">
            <a:avLst/>
          </a:prstGeom>
          <a:noFill/>
        </p:spPr>
        <p:txBody>
          <a:bodyPr wrap="none" rtlCol="0">
            <a:spAutoFit/>
          </a:bodyPr>
          <a:lstStyle/>
          <a:p>
            <a:r>
              <a:rPr lang="en-US" dirty="0"/>
              <a:t>Schwarz GG. N </a:t>
            </a:r>
            <a:r>
              <a:rPr lang="en-US" dirty="0" err="1"/>
              <a:t>Engl</a:t>
            </a:r>
            <a:r>
              <a:rPr lang="en-US" dirty="0"/>
              <a:t> J Med 2018</a:t>
            </a:r>
          </a:p>
        </p:txBody>
      </p:sp>
      <p:sp>
        <p:nvSpPr>
          <p:cNvPr id="3" name="Rectangle 2"/>
          <p:cNvSpPr/>
          <p:nvPr/>
        </p:nvSpPr>
        <p:spPr>
          <a:xfrm>
            <a:off x="4247445" y="3151662"/>
            <a:ext cx="1177320" cy="1674338"/>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891058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11848457" y="6519486"/>
            <a:ext cx="239607" cy="263320"/>
          </a:xfrm>
          <a:prstGeom prst="rect">
            <a:avLst/>
          </a:prstGeom>
        </p:spPr>
        <p:txBody>
          <a:bodyPr vert="horz" wrap="square" lIns="0" tIns="16933" rIns="0" bIns="0" rtlCol="0">
            <a:spAutoFit/>
          </a:bodyPr>
          <a:lstStyle/>
          <a:p>
            <a:pPr marL="16933">
              <a:spcBef>
                <a:spcPts val="133"/>
              </a:spcBef>
            </a:pPr>
            <a:r>
              <a:rPr sz="1600" spc="-7" dirty="0">
                <a:latin typeface="Calibri"/>
                <a:cs typeface="Calibri"/>
              </a:rPr>
              <a:t>14</a:t>
            </a:r>
            <a:endParaRPr sz="1600">
              <a:latin typeface="Calibri"/>
              <a:cs typeface="Calibri"/>
            </a:endParaRPr>
          </a:p>
        </p:txBody>
      </p:sp>
      <p:sp>
        <p:nvSpPr>
          <p:cNvPr id="24" name="Title 3">
            <a:extLst>
              <a:ext uri="{FF2B5EF4-FFF2-40B4-BE49-F238E27FC236}">
                <a16:creationId xmlns:a16="http://schemas.microsoft.com/office/drawing/2014/main" id="{01C65E4D-EAB1-4127-B360-1B73778AE2D4}"/>
              </a:ext>
            </a:extLst>
          </p:cNvPr>
          <p:cNvSpPr>
            <a:spLocks noGrp="1"/>
          </p:cNvSpPr>
          <p:nvPr>
            <p:ph type="title"/>
          </p:nvPr>
        </p:nvSpPr>
        <p:spPr>
          <a:xfrm>
            <a:off x="838200" y="435464"/>
            <a:ext cx="10515600" cy="1325563"/>
          </a:xfrm>
        </p:spPr>
        <p:txBody>
          <a:bodyPr>
            <a:noAutofit/>
          </a:bodyPr>
          <a:lstStyle/>
          <a:p>
            <a:r>
              <a:rPr lang="en-CA" sz="4000" dirty="0">
                <a:latin typeface="Arial Nova Cond" panose="020B0506020202020204" pitchFamily="34" charset="0"/>
              </a:rPr>
              <a:t>Patients with ASCVD who derived most benefit from Intensification of Statin Therapy with PSCK9i Therapy</a:t>
            </a:r>
          </a:p>
        </p:txBody>
      </p:sp>
      <p:sp>
        <p:nvSpPr>
          <p:cNvPr id="25" name="TextBox 24">
            <a:extLst>
              <a:ext uri="{FF2B5EF4-FFF2-40B4-BE49-F238E27FC236}">
                <a16:creationId xmlns:a16="http://schemas.microsoft.com/office/drawing/2014/main" id="{EE6B262A-8AD3-4238-A6E5-16BE5CE1FFBF}"/>
              </a:ext>
            </a:extLst>
          </p:cNvPr>
          <p:cNvSpPr txBox="1"/>
          <p:nvPr/>
        </p:nvSpPr>
        <p:spPr>
          <a:xfrm>
            <a:off x="838200" y="2113664"/>
            <a:ext cx="9401174" cy="4308872"/>
          </a:xfrm>
          <a:prstGeom prst="rect">
            <a:avLst/>
          </a:prstGeom>
          <a:noFill/>
        </p:spPr>
        <p:txBody>
          <a:bodyPr wrap="square">
            <a:spAutoFit/>
          </a:bodyPr>
          <a:lstStyle/>
          <a:p>
            <a:pPr algn="l"/>
            <a:r>
              <a:rPr lang="en-US" sz="2400" b="1" i="0" strike="noStrike" baseline="0" dirty="0">
                <a:latin typeface="Arial Nova Cond" panose="020B0506020202020204" pitchFamily="34" charset="0"/>
              </a:rPr>
              <a:t>Recent acute coronary event (ACS)</a:t>
            </a:r>
          </a:p>
          <a:p>
            <a:pPr marL="342900" indent="-342900" algn="l">
              <a:buFont typeface="Arial" panose="020B0604020202020204" pitchFamily="34" charset="0"/>
              <a:buChar char="•"/>
            </a:pPr>
            <a:r>
              <a:rPr lang="en-US" sz="2200" dirty="0">
                <a:latin typeface="Arial Nova Cond" panose="020B0506020202020204" pitchFamily="34" charset="0"/>
              </a:rPr>
              <a:t>H</a:t>
            </a:r>
            <a:r>
              <a:rPr lang="en-US" sz="2200" b="0" i="0" u="none" strike="noStrike" baseline="0" dirty="0">
                <a:latin typeface="Arial Nova Cond" panose="020B0506020202020204" pitchFamily="34" charset="0"/>
              </a:rPr>
              <a:t>ospitalized index ACS to 52 weeks post index ACS</a:t>
            </a:r>
          </a:p>
          <a:p>
            <a:pPr algn="l"/>
            <a:endParaRPr lang="en-US" sz="2800" b="0" i="0" u="sng" strike="noStrike" baseline="0" dirty="0">
              <a:latin typeface="Arial Nova Cond" panose="020B0506020202020204" pitchFamily="34" charset="0"/>
            </a:endParaRPr>
          </a:p>
          <a:p>
            <a:pPr algn="l"/>
            <a:r>
              <a:rPr lang="en-US" sz="2400" b="1" i="0" strike="noStrike" baseline="0" dirty="0">
                <a:latin typeface="Arial Nova Cond" panose="020B0506020202020204" pitchFamily="34" charset="0"/>
              </a:rPr>
              <a:t>Clinically evident ASCVD and any of the following:</a:t>
            </a:r>
          </a:p>
          <a:p>
            <a:pPr marL="342900" indent="-342900" algn="l">
              <a:buFont typeface="Arial" panose="020B0604020202020204" pitchFamily="34" charset="0"/>
              <a:buChar char="•"/>
            </a:pPr>
            <a:r>
              <a:rPr lang="en-CA" sz="2200" dirty="0">
                <a:latin typeface="Arial Nova Cond" panose="020B0506020202020204" pitchFamily="34" charset="0"/>
              </a:rPr>
              <a:t>D</a:t>
            </a:r>
            <a:r>
              <a:rPr lang="en-CA" sz="2200" b="0" i="0" u="none" strike="noStrike" baseline="0" dirty="0">
                <a:latin typeface="Arial Nova Cond" panose="020B0506020202020204" pitchFamily="34" charset="0"/>
              </a:rPr>
              <a:t>iabetes mellitus or metabolic syndrome</a:t>
            </a:r>
          </a:p>
          <a:p>
            <a:pPr marL="342900" indent="-342900" algn="l">
              <a:buFont typeface="Arial" panose="020B0604020202020204" pitchFamily="34" charset="0"/>
              <a:buChar char="•"/>
            </a:pPr>
            <a:r>
              <a:rPr lang="en-US" sz="2200" dirty="0" err="1">
                <a:latin typeface="Arial Nova Cond" panose="020B0506020202020204" pitchFamily="34" charset="0"/>
              </a:rPr>
              <a:t>P</a:t>
            </a:r>
            <a:r>
              <a:rPr lang="en-US" sz="2200" b="0" i="0" u="none" strike="noStrike" baseline="0" dirty="0" err="1">
                <a:latin typeface="Arial Nova Cond" panose="020B0506020202020204" pitchFamily="34" charset="0"/>
              </a:rPr>
              <a:t>olyvascular</a:t>
            </a:r>
            <a:r>
              <a:rPr lang="en-US" sz="2200" b="0" i="0" u="none" strike="noStrike" baseline="0" dirty="0">
                <a:latin typeface="Arial Nova Cond" panose="020B0506020202020204" pitchFamily="34" charset="0"/>
              </a:rPr>
              <a:t> disease (vascular disease in </a:t>
            </a:r>
            <a:r>
              <a:rPr lang="en-US" sz="2000" b="0" i="0" u="none" strike="noStrike" baseline="0" dirty="0">
                <a:latin typeface="Symbol" panose="05050102010706020507" pitchFamily="18" charset="2"/>
              </a:rPr>
              <a:t> </a:t>
            </a:r>
            <a:r>
              <a:rPr lang="en-US" sz="2200" b="0" i="0" u="none" strike="noStrike" baseline="0" dirty="0">
                <a:latin typeface="Arial Nova Cond" panose="020B0506020202020204" pitchFamily="34" charset="0"/>
              </a:rPr>
              <a:t>2 arterial beds)</a:t>
            </a:r>
          </a:p>
          <a:p>
            <a:pPr marL="342900" indent="-342900" algn="l">
              <a:buFont typeface="Arial" panose="020B0604020202020204" pitchFamily="34" charset="0"/>
              <a:buChar char="•"/>
            </a:pPr>
            <a:r>
              <a:rPr lang="en-CA" sz="2200" dirty="0">
                <a:latin typeface="Arial Nova Cond" panose="020B0506020202020204" pitchFamily="34" charset="0"/>
              </a:rPr>
              <a:t>S</a:t>
            </a:r>
            <a:r>
              <a:rPr lang="en-CA" sz="2200" b="0" i="0" u="none" strike="noStrike" baseline="0" dirty="0">
                <a:latin typeface="Arial Nova Cond" panose="020B0506020202020204" pitchFamily="34" charset="0"/>
              </a:rPr>
              <a:t>ymptomatic PAD</a:t>
            </a:r>
          </a:p>
          <a:p>
            <a:pPr marL="342900" indent="-342900" algn="l">
              <a:buFont typeface="Arial" panose="020B0604020202020204" pitchFamily="34" charset="0"/>
              <a:buChar char="•"/>
            </a:pPr>
            <a:r>
              <a:rPr lang="en-CA" sz="2200" dirty="0">
                <a:latin typeface="Arial Nova Cond" panose="020B0506020202020204" pitchFamily="34" charset="0"/>
              </a:rPr>
              <a:t>R</a:t>
            </a:r>
            <a:r>
              <a:rPr lang="en-CA" sz="2200" b="0" i="0" u="none" strike="noStrike" baseline="0" dirty="0">
                <a:latin typeface="Arial Nova Cond" panose="020B0506020202020204" pitchFamily="34" charset="0"/>
              </a:rPr>
              <a:t>ecurrent MI</a:t>
            </a:r>
          </a:p>
          <a:p>
            <a:pPr marL="342900" indent="-342900" algn="l">
              <a:buFont typeface="Arial" panose="020B0604020202020204" pitchFamily="34" charset="0"/>
              <a:buChar char="•"/>
            </a:pPr>
            <a:r>
              <a:rPr lang="en-US" sz="2200" b="0" i="0" u="none" strike="noStrike" baseline="0" dirty="0">
                <a:latin typeface="Arial Nova Cond" panose="020B0506020202020204" pitchFamily="34" charset="0"/>
              </a:rPr>
              <a:t>MI in the past 2 years</a:t>
            </a:r>
          </a:p>
          <a:p>
            <a:pPr marL="342900" indent="-342900" algn="l">
              <a:buFont typeface="Arial" panose="020B0604020202020204" pitchFamily="34" charset="0"/>
              <a:buChar char="•"/>
            </a:pPr>
            <a:r>
              <a:rPr lang="en-CA" sz="2200" dirty="0">
                <a:latin typeface="Arial Nova Cond" panose="020B0506020202020204" pitchFamily="34" charset="0"/>
              </a:rPr>
              <a:t>P</a:t>
            </a:r>
            <a:r>
              <a:rPr lang="en-CA" sz="2200" b="0" i="0" u="none" strike="noStrike" baseline="0" dirty="0">
                <a:latin typeface="Arial Nova Cond" panose="020B0506020202020204" pitchFamily="34" charset="0"/>
              </a:rPr>
              <a:t>revious CABG surgery</a:t>
            </a:r>
          </a:p>
          <a:p>
            <a:pPr marL="342900" indent="-342900" algn="l">
              <a:buFont typeface="Arial" panose="020B0604020202020204" pitchFamily="34" charset="0"/>
              <a:buChar char="•"/>
            </a:pPr>
            <a:r>
              <a:rPr lang="en-CA" sz="2200" b="0" i="0" u="none" strike="noStrike" baseline="0" dirty="0">
                <a:latin typeface="Arial Nova Cond" panose="020B0506020202020204" pitchFamily="34" charset="0"/>
              </a:rPr>
              <a:t>LDL-C </a:t>
            </a:r>
            <a:r>
              <a:rPr lang="en-CA" sz="2000" b="0" i="0" u="none" strike="noStrike" baseline="0" dirty="0">
                <a:latin typeface="Symbol" panose="05050102010706020507" pitchFamily="18" charset="2"/>
              </a:rPr>
              <a:t> </a:t>
            </a:r>
            <a:r>
              <a:rPr lang="en-CA" sz="2200" b="0" i="0" u="none" strike="noStrike" baseline="0" dirty="0">
                <a:latin typeface="Arial Nova Cond" panose="020B0506020202020204" pitchFamily="34" charset="0"/>
              </a:rPr>
              <a:t>2.6 mmol/L or heterozygous FH</a:t>
            </a:r>
          </a:p>
          <a:p>
            <a:pPr marL="342900" indent="-342900" algn="l">
              <a:buFont typeface="Arial" panose="020B0604020202020204" pitchFamily="34" charset="0"/>
              <a:buChar char="•"/>
            </a:pPr>
            <a:r>
              <a:rPr lang="en-CA" sz="2200" dirty="0">
                <a:latin typeface="Arial Nova Cond" panose="020B0506020202020204" pitchFamily="34" charset="0"/>
              </a:rPr>
              <a:t>L</a:t>
            </a:r>
            <a:r>
              <a:rPr lang="en-CA" sz="2200" b="0" i="0" u="none" strike="noStrike" baseline="0" dirty="0">
                <a:latin typeface="Arial Nova Cond" panose="020B0506020202020204" pitchFamily="34" charset="0"/>
              </a:rPr>
              <a:t>ipoprotein (a) </a:t>
            </a:r>
            <a:r>
              <a:rPr lang="en-CA" sz="2000" b="0" i="0" u="none" strike="noStrike" baseline="0" dirty="0">
                <a:latin typeface="Symbol" panose="05050102010706020507" pitchFamily="18" charset="2"/>
              </a:rPr>
              <a:t></a:t>
            </a:r>
            <a:r>
              <a:rPr lang="en-CA" sz="2200" b="0" i="0" u="none" strike="noStrike" baseline="0" dirty="0">
                <a:latin typeface="Arial Nova Cond" panose="020B0506020202020204" pitchFamily="34" charset="0"/>
              </a:rPr>
              <a:t> 60 mg/dL (120 nmol/L)</a:t>
            </a:r>
          </a:p>
        </p:txBody>
      </p:sp>
    </p:spTree>
    <p:extLst>
      <p:ext uri="{BB962C8B-B14F-4D97-AF65-F5344CB8AC3E}">
        <p14:creationId xmlns:p14="http://schemas.microsoft.com/office/powerpoint/2010/main" val="122760460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758229-5851-41EB-8C74-362B00D1171F}"/>
              </a:ext>
            </a:extLst>
          </p:cNvPr>
          <p:cNvSpPr>
            <a:spLocks noGrp="1"/>
          </p:cNvSpPr>
          <p:nvPr>
            <p:ph type="title"/>
          </p:nvPr>
        </p:nvSpPr>
        <p:spPr/>
        <p:txBody>
          <a:bodyPr>
            <a:normAutofit/>
          </a:bodyPr>
          <a:lstStyle/>
          <a:p>
            <a:r>
              <a:rPr lang="en-CA" sz="4000" b="0" dirty="0"/>
              <a:t>Disclosures of Potential </a:t>
            </a:r>
            <a:r>
              <a:rPr lang="en-CA" sz="4000" dirty="0"/>
              <a:t>C</a:t>
            </a:r>
            <a:r>
              <a:rPr lang="en-CA" sz="4000" b="0" dirty="0"/>
              <a:t>onflicts of Interest</a:t>
            </a:r>
          </a:p>
        </p:txBody>
      </p:sp>
      <p:sp>
        <p:nvSpPr>
          <p:cNvPr id="6" name="TextBox 5">
            <a:extLst>
              <a:ext uri="{FF2B5EF4-FFF2-40B4-BE49-F238E27FC236}">
                <a16:creationId xmlns:a16="http://schemas.microsoft.com/office/drawing/2014/main" id="{1DD3DA15-C1D2-48E5-B3E0-B4F9DA2F0CDB}"/>
              </a:ext>
            </a:extLst>
          </p:cNvPr>
          <p:cNvSpPr txBox="1"/>
          <p:nvPr/>
        </p:nvSpPr>
        <p:spPr>
          <a:xfrm>
            <a:off x="840254" y="4575850"/>
            <a:ext cx="5257800" cy="923330"/>
          </a:xfrm>
          <a:prstGeom prst="rect">
            <a:avLst/>
          </a:prstGeom>
          <a:noFill/>
        </p:spPr>
        <p:txBody>
          <a:bodyPr wrap="square">
            <a:spAutoFit/>
          </a:bodyPr>
          <a:lstStyle/>
          <a:p>
            <a:r>
              <a:rPr lang="en-CA" b="1" dirty="0">
                <a:solidFill>
                  <a:srgbClr val="FF0000"/>
                </a:solidFill>
                <a:latin typeface="Arial Nova Cond" panose="020B0506020202020204" pitchFamily="34" charset="0"/>
              </a:rPr>
              <a:t>Arden Barry</a:t>
            </a:r>
          </a:p>
          <a:p>
            <a:r>
              <a:rPr lang="en-CA" b="1" dirty="0">
                <a:latin typeface="Arial Nova Cond" panose="020B0506020202020204" pitchFamily="34" charset="0"/>
              </a:rPr>
              <a:t>Consulting Fees/Honoraria:</a:t>
            </a:r>
            <a:r>
              <a:rPr lang="en-CA" dirty="0">
                <a:latin typeface="Arial Nova Cond" panose="020B0506020202020204" pitchFamily="34" charset="0"/>
              </a:rPr>
              <a:t> None</a:t>
            </a:r>
          </a:p>
          <a:p>
            <a:r>
              <a:rPr lang="en-CA" b="1" dirty="0">
                <a:latin typeface="Arial Nova Cond" panose="020B0506020202020204" pitchFamily="34" charset="0"/>
              </a:rPr>
              <a:t>Clinical Trials:</a:t>
            </a:r>
            <a:r>
              <a:rPr lang="en-CA" dirty="0">
                <a:latin typeface="Arial Nova Cond" panose="020B0506020202020204" pitchFamily="34" charset="0"/>
              </a:rPr>
              <a:t> None</a:t>
            </a:r>
          </a:p>
        </p:txBody>
      </p:sp>
      <p:sp>
        <p:nvSpPr>
          <p:cNvPr id="11" name="Rectangle 10">
            <a:extLst>
              <a:ext uri="{FF2B5EF4-FFF2-40B4-BE49-F238E27FC236}">
                <a16:creationId xmlns:a16="http://schemas.microsoft.com/office/drawing/2014/main" id="{C52FBB75-5EAE-4C2B-89DC-C0211FC8D977}"/>
              </a:ext>
            </a:extLst>
          </p:cNvPr>
          <p:cNvSpPr/>
          <p:nvPr/>
        </p:nvSpPr>
        <p:spPr>
          <a:xfrm>
            <a:off x="838200" y="2877080"/>
            <a:ext cx="5214553" cy="1477328"/>
          </a:xfrm>
          <a:prstGeom prst="rect">
            <a:avLst/>
          </a:prstGeom>
        </p:spPr>
        <p:txBody>
          <a:bodyPr wrap="square">
            <a:spAutoFit/>
          </a:bodyPr>
          <a:lstStyle/>
          <a:p>
            <a:r>
              <a:rPr lang="en-CA" b="1" dirty="0">
                <a:solidFill>
                  <a:srgbClr val="FF0000"/>
                </a:solidFill>
                <a:latin typeface="Arial Nova Cond" panose="020B0506020202020204" pitchFamily="34" charset="0"/>
              </a:rPr>
              <a:t>John Mancini</a:t>
            </a:r>
          </a:p>
          <a:p>
            <a:r>
              <a:rPr lang="en-CA" b="1" dirty="0">
                <a:latin typeface="Arial Nova Cond" panose="020B0506020202020204" pitchFamily="34" charset="0"/>
              </a:rPr>
              <a:t>Consulting Fees/Honoraria: </a:t>
            </a:r>
            <a:r>
              <a:rPr lang="en-CA" dirty="0">
                <a:latin typeface="Arial Nova Cond" panose="020B0506020202020204" pitchFamily="34" charset="0"/>
              </a:rPr>
              <a:t>Astra Zeneca, </a:t>
            </a:r>
            <a:r>
              <a:rPr lang="en-CA" dirty="0" err="1">
                <a:latin typeface="Arial Nova Cond" panose="020B0506020202020204" pitchFamily="34" charset="0"/>
              </a:rPr>
              <a:t>Boerhinger-Ingelheim</a:t>
            </a:r>
            <a:r>
              <a:rPr lang="en-CA" dirty="0">
                <a:latin typeface="Arial Nova Cond" panose="020B0506020202020204" pitchFamily="34" charset="0"/>
              </a:rPr>
              <a:t>, Janssen, Lilly, Novo Nordisk, Amgen, Sanofi, HLS Therapeutics, Esperion</a:t>
            </a:r>
          </a:p>
          <a:p>
            <a:r>
              <a:rPr lang="en-CA" b="1" dirty="0">
                <a:latin typeface="Arial Nova Cond" panose="020B0506020202020204" pitchFamily="34" charset="0"/>
              </a:rPr>
              <a:t>Clinical Trials: </a:t>
            </a:r>
            <a:r>
              <a:rPr lang="en-CA" dirty="0">
                <a:latin typeface="Arial Nova Cond" panose="020B0506020202020204" pitchFamily="34" charset="0"/>
              </a:rPr>
              <a:t>SOUL trial, HORIZON, ZERBINI</a:t>
            </a:r>
          </a:p>
        </p:txBody>
      </p:sp>
      <p:sp>
        <p:nvSpPr>
          <p:cNvPr id="12" name="Rectangle 11">
            <a:extLst>
              <a:ext uri="{FF2B5EF4-FFF2-40B4-BE49-F238E27FC236}">
                <a16:creationId xmlns:a16="http://schemas.microsoft.com/office/drawing/2014/main" id="{0E746B77-2178-4D99-B9D4-3262C6D22DA6}"/>
              </a:ext>
            </a:extLst>
          </p:cNvPr>
          <p:cNvSpPr/>
          <p:nvPr/>
        </p:nvSpPr>
        <p:spPr>
          <a:xfrm>
            <a:off x="881447" y="1727149"/>
            <a:ext cx="4555895" cy="923330"/>
          </a:xfrm>
          <a:prstGeom prst="rect">
            <a:avLst/>
          </a:prstGeom>
        </p:spPr>
        <p:txBody>
          <a:bodyPr wrap="square">
            <a:spAutoFit/>
          </a:bodyPr>
          <a:lstStyle/>
          <a:p>
            <a:r>
              <a:rPr lang="en-CA" b="1" dirty="0">
                <a:solidFill>
                  <a:srgbClr val="FF0000"/>
                </a:solidFill>
                <a:latin typeface="Arial Nova Cond" panose="020B0506020202020204" pitchFamily="34" charset="0"/>
              </a:rPr>
              <a:t>Glen Pearson</a:t>
            </a:r>
          </a:p>
          <a:p>
            <a:r>
              <a:rPr lang="en-CA" b="1" dirty="0">
                <a:latin typeface="Arial Nova Cond" panose="020B0506020202020204" pitchFamily="34" charset="0"/>
              </a:rPr>
              <a:t>Consulting Fees/Honoraria: </a:t>
            </a:r>
            <a:r>
              <a:rPr lang="en-CA" dirty="0">
                <a:latin typeface="Arial Nova Cond" panose="020B0506020202020204" pitchFamily="34" charset="0"/>
              </a:rPr>
              <a:t>Novartis</a:t>
            </a:r>
          </a:p>
          <a:p>
            <a:r>
              <a:rPr lang="en-CA" b="1" dirty="0">
                <a:latin typeface="Arial Nova Cond" panose="020B0506020202020204" pitchFamily="34" charset="0"/>
              </a:rPr>
              <a:t>Clinical Trials: </a:t>
            </a:r>
            <a:r>
              <a:rPr lang="en-CA" dirty="0">
                <a:latin typeface="Arial Nova Cond" panose="020B0506020202020204" pitchFamily="34" charset="0"/>
              </a:rPr>
              <a:t>None</a:t>
            </a:r>
          </a:p>
        </p:txBody>
      </p:sp>
      <p:sp>
        <p:nvSpPr>
          <p:cNvPr id="7" name="Rectangle 6">
            <a:extLst>
              <a:ext uri="{FF2B5EF4-FFF2-40B4-BE49-F238E27FC236}">
                <a16:creationId xmlns:a16="http://schemas.microsoft.com/office/drawing/2014/main" id="{49217026-8B56-4E65-8CBA-473808851990}"/>
              </a:ext>
            </a:extLst>
          </p:cNvPr>
          <p:cNvSpPr/>
          <p:nvPr/>
        </p:nvSpPr>
        <p:spPr>
          <a:xfrm>
            <a:off x="6501851" y="1690688"/>
            <a:ext cx="4555895" cy="1477328"/>
          </a:xfrm>
          <a:prstGeom prst="rect">
            <a:avLst/>
          </a:prstGeom>
        </p:spPr>
        <p:txBody>
          <a:bodyPr wrap="square">
            <a:spAutoFit/>
          </a:bodyPr>
          <a:lstStyle/>
          <a:p>
            <a:r>
              <a:rPr lang="en-CA" b="1" dirty="0">
                <a:solidFill>
                  <a:srgbClr val="FF0000"/>
                </a:solidFill>
                <a:latin typeface="Arial Nova Cond" panose="020B0506020202020204" pitchFamily="34" charset="0"/>
              </a:rPr>
              <a:t>Eva Lonn</a:t>
            </a:r>
          </a:p>
          <a:p>
            <a:r>
              <a:rPr lang="en-CA" b="1" dirty="0">
                <a:latin typeface="Arial Nova Cond" panose="020B0506020202020204" pitchFamily="34" charset="0"/>
              </a:rPr>
              <a:t>Consulting Fees/Honoraria: </a:t>
            </a:r>
            <a:r>
              <a:rPr lang="en-CA" dirty="0">
                <a:latin typeface="Arial Nova Cond" panose="020B0506020202020204" pitchFamily="34" charset="0"/>
              </a:rPr>
              <a:t>Amgen, Bayer, Boehringer Ingelheim, Novartis, Sanofi</a:t>
            </a:r>
          </a:p>
          <a:p>
            <a:r>
              <a:rPr lang="en-CA" b="1" dirty="0">
                <a:latin typeface="Arial Nova Cond" panose="020B0506020202020204" pitchFamily="34" charset="0"/>
              </a:rPr>
              <a:t>Clinical Trials: </a:t>
            </a:r>
            <a:r>
              <a:rPr lang="en-CA" dirty="0">
                <a:latin typeface="Arial Nova Cond" panose="020B0506020202020204" pitchFamily="34" charset="0"/>
              </a:rPr>
              <a:t>Amgen, AstraZeneca, Bayer, Boehringer Ingelheim, Sanofi</a:t>
            </a:r>
          </a:p>
        </p:txBody>
      </p:sp>
      <p:sp>
        <p:nvSpPr>
          <p:cNvPr id="8" name="Rectangle 7">
            <a:extLst>
              <a:ext uri="{FF2B5EF4-FFF2-40B4-BE49-F238E27FC236}">
                <a16:creationId xmlns:a16="http://schemas.microsoft.com/office/drawing/2014/main" id="{60D535DA-AEFA-467E-9B04-6736FFAEB3BD}"/>
              </a:ext>
            </a:extLst>
          </p:cNvPr>
          <p:cNvSpPr/>
          <p:nvPr/>
        </p:nvSpPr>
        <p:spPr>
          <a:xfrm>
            <a:off x="6501850" y="3363095"/>
            <a:ext cx="4555895" cy="1754326"/>
          </a:xfrm>
          <a:prstGeom prst="rect">
            <a:avLst/>
          </a:prstGeom>
        </p:spPr>
        <p:txBody>
          <a:bodyPr wrap="square">
            <a:spAutoFit/>
          </a:bodyPr>
          <a:lstStyle/>
          <a:p>
            <a:r>
              <a:rPr lang="en-CA" b="1" dirty="0">
                <a:solidFill>
                  <a:srgbClr val="FF0000"/>
                </a:solidFill>
                <a:latin typeface="Arial Nova Cond" panose="020B0506020202020204" pitchFamily="34" charset="0"/>
              </a:rPr>
              <a:t>George Thanassoulis</a:t>
            </a:r>
          </a:p>
          <a:p>
            <a:r>
              <a:rPr lang="en-CA" b="1" dirty="0">
                <a:latin typeface="Arial Nova Cond" panose="020B0506020202020204" pitchFamily="34" charset="0"/>
              </a:rPr>
              <a:t>Consulting Fees/Honoraria: </a:t>
            </a:r>
            <a:r>
              <a:rPr lang="en-CA" dirty="0"/>
              <a:t>Amgen, Regeneron/Sanofi, HLS therapeutics, Ionis, </a:t>
            </a:r>
            <a:r>
              <a:rPr lang="en-CA" dirty="0" err="1"/>
              <a:t>Servier</a:t>
            </a:r>
            <a:r>
              <a:rPr lang="en-CA" dirty="0"/>
              <a:t>, Novartis, Silence </a:t>
            </a:r>
          </a:p>
          <a:p>
            <a:r>
              <a:rPr lang="en-CA" b="1" dirty="0">
                <a:latin typeface="Arial Nova Cond" panose="020B0506020202020204" pitchFamily="34" charset="0"/>
              </a:rPr>
              <a:t>Research Grants: </a:t>
            </a:r>
            <a:r>
              <a:rPr lang="en-CA" dirty="0" err="1"/>
              <a:t>Servier</a:t>
            </a:r>
            <a:r>
              <a:rPr lang="en-CA" dirty="0"/>
              <a:t>, Ionis</a:t>
            </a:r>
            <a:endParaRPr lang="en-CA" b="1" dirty="0">
              <a:latin typeface="Arial Nova Cond" panose="020B0506020202020204" pitchFamily="34" charset="0"/>
            </a:endParaRPr>
          </a:p>
          <a:p>
            <a:r>
              <a:rPr lang="en-CA" b="1" dirty="0">
                <a:latin typeface="Arial Nova Cond" panose="020B0506020202020204" pitchFamily="34" charset="0"/>
              </a:rPr>
              <a:t>Clinical Trials: </a:t>
            </a:r>
            <a:r>
              <a:rPr lang="en-CA" dirty="0">
                <a:latin typeface="Arial Nova Cond" panose="020B0506020202020204" pitchFamily="34" charset="0"/>
              </a:rPr>
              <a:t>Amgen, Novartis</a:t>
            </a:r>
          </a:p>
        </p:txBody>
      </p:sp>
    </p:spTree>
    <p:extLst>
      <p:ext uri="{BB962C8B-B14F-4D97-AF65-F5344CB8AC3E}">
        <p14:creationId xmlns:p14="http://schemas.microsoft.com/office/powerpoint/2010/main" val="101487071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itle 3">
            <a:extLst>
              <a:ext uri="{FF2B5EF4-FFF2-40B4-BE49-F238E27FC236}">
                <a16:creationId xmlns:a16="http://schemas.microsoft.com/office/drawing/2014/main" id="{01C65E4D-EAB1-4127-B360-1B73778AE2D4}"/>
              </a:ext>
            </a:extLst>
          </p:cNvPr>
          <p:cNvSpPr>
            <a:spLocks noGrp="1"/>
          </p:cNvSpPr>
          <p:nvPr>
            <p:ph type="title"/>
          </p:nvPr>
        </p:nvSpPr>
        <p:spPr>
          <a:xfrm>
            <a:off x="838200" y="435464"/>
            <a:ext cx="10515600" cy="1325563"/>
          </a:xfrm>
        </p:spPr>
        <p:txBody>
          <a:bodyPr>
            <a:noAutofit/>
          </a:bodyPr>
          <a:lstStyle/>
          <a:p>
            <a:r>
              <a:rPr lang="en-US" sz="4000" spc="-80" dirty="0">
                <a:latin typeface="Arial Narrow" panose="020B0604020202020204" pitchFamily="34" charset="0"/>
                <a:cs typeface="Arial Narrow" panose="020B0604020202020204" pitchFamily="34" charset="0"/>
              </a:rPr>
              <a:t>ODYSSEY Outcomes: </a:t>
            </a:r>
            <a:r>
              <a:rPr lang="en-US" sz="4000" dirty="0">
                <a:latin typeface="Arial Narrow" panose="020B0604020202020204" pitchFamily="34" charset="0"/>
                <a:cs typeface="Arial Narrow" panose="020B0604020202020204" pitchFamily="34" charset="0"/>
              </a:rPr>
              <a:t>A </a:t>
            </a:r>
            <a:r>
              <a:rPr lang="en-US" sz="4000" spc="-80" dirty="0">
                <a:latin typeface="Arial Narrow" panose="020B0604020202020204" pitchFamily="34" charset="0"/>
                <a:cs typeface="Arial Narrow" panose="020B0604020202020204" pitchFamily="34" charset="0"/>
              </a:rPr>
              <a:t>Target </a:t>
            </a:r>
            <a:r>
              <a:rPr lang="en-US" sz="4000" spc="-13" dirty="0">
                <a:latin typeface="Arial Narrow" panose="020B0604020202020204" pitchFamily="34" charset="0"/>
                <a:cs typeface="Arial Narrow" panose="020B0604020202020204" pitchFamily="34" charset="0"/>
              </a:rPr>
              <a:t>Range </a:t>
            </a:r>
            <a:r>
              <a:rPr lang="en-US" sz="4000" spc="-33" dirty="0">
                <a:latin typeface="Arial Narrow" panose="020B0604020202020204" pitchFamily="34" charset="0"/>
                <a:cs typeface="Arial Narrow" panose="020B0604020202020204" pitchFamily="34" charset="0"/>
              </a:rPr>
              <a:t>for </a:t>
            </a:r>
            <a:r>
              <a:rPr lang="en-US" sz="4000" spc="-7" dirty="0">
                <a:latin typeface="Arial Narrow" panose="020B0604020202020204" pitchFamily="34" charset="0"/>
                <a:cs typeface="Arial Narrow" panose="020B0604020202020204" pitchFamily="34" charset="0"/>
              </a:rPr>
              <a:t>LDL-C</a:t>
            </a:r>
            <a:endParaRPr lang="en-CA" sz="4000" dirty="0">
              <a:latin typeface="Arial Nova Cond" panose="020B0506020202020204" pitchFamily="34" charset="0"/>
            </a:endParaRPr>
          </a:p>
        </p:txBody>
      </p:sp>
      <p:sp>
        <p:nvSpPr>
          <p:cNvPr id="5" name="object 4">
            <a:extLst>
              <a:ext uri="{FF2B5EF4-FFF2-40B4-BE49-F238E27FC236}">
                <a16:creationId xmlns:a16="http://schemas.microsoft.com/office/drawing/2014/main" id="{1188B3F3-291A-4AF8-ACBA-8623B611494A}"/>
              </a:ext>
            </a:extLst>
          </p:cNvPr>
          <p:cNvSpPr/>
          <p:nvPr/>
        </p:nvSpPr>
        <p:spPr>
          <a:xfrm>
            <a:off x="6666019" y="2010885"/>
            <a:ext cx="3831767" cy="3261759"/>
          </a:xfrm>
          <a:prstGeom prst="rect">
            <a:avLst/>
          </a:prstGeom>
          <a:blipFill>
            <a:blip r:embed="rId3" cstate="print"/>
            <a:stretch>
              <a:fillRect/>
            </a:stretch>
          </a:blipFill>
        </p:spPr>
        <p:txBody>
          <a:bodyPr wrap="square" lIns="0" tIns="0" rIns="0" bIns="0" rtlCol="0"/>
          <a:lstStyle/>
          <a:p>
            <a:endParaRPr sz="2400"/>
          </a:p>
        </p:txBody>
      </p:sp>
      <p:sp>
        <p:nvSpPr>
          <p:cNvPr id="6" name="object 5">
            <a:extLst>
              <a:ext uri="{FF2B5EF4-FFF2-40B4-BE49-F238E27FC236}">
                <a16:creationId xmlns:a16="http://schemas.microsoft.com/office/drawing/2014/main" id="{E52F5C85-9366-48F7-83C0-8EF63F013C96}"/>
              </a:ext>
            </a:extLst>
          </p:cNvPr>
          <p:cNvSpPr txBox="1"/>
          <p:nvPr/>
        </p:nvSpPr>
        <p:spPr>
          <a:xfrm>
            <a:off x="7353204" y="2035610"/>
            <a:ext cx="2155613" cy="755762"/>
          </a:xfrm>
          <a:prstGeom prst="rect">
            <a:avLst/>
          </a:prstGeom>
        </p:spPr>
        <p:txBody>
          <a:bodyPr vert="horz" wrap="square" lIns="0" tIns="16933" rIns="0" bIns="0" rtlCol="0">
            <a:spAutoFit/>
          </a:bodyPr>
          <a:lstStyle/>
          <a:p>
            <a:pPr marL="161709" marR="6773" indent="-145623">
              <a:spcBef>
                <a:spcPts val="133"/>
              </a:spcBef>
            </a:pPr>
            <a:r>
              <a:rPr sz="2400" b="1" spc="-13" dirty="0">
                <a:latin typeface="Calibri"/>
                <a:cs typeface="Calibri"/>
              </a:rPr>
              <a:t>Undesirably</a:t>
            </a:r>
            <a:r>
              <a:rPr sz="2400" b="1" spc="-80" dirty="0">
                <a:latin typeface="Calibri"/>
                <a:cs typeface="Calibri"/>
              </a:rPr>
              <a:t> </a:t>
            </a:r>
            <a:r>
              <a:rPr sz="2400" b="1" spc="-7" dirty="0">
                <a:latin typeface="Calibri"/>
                <a:cs typeface="Calibri"/>
              </a:rPr>
              <a:t>high  baseline</a:t>
            </a:r>
            <a:r>
              <a:rPr sz="2400" b="1" spc="-47" dirty="0">
                <a:latin typeface="Calibri"/>
                <a:cs typeface="Calibri"/>
              </a:rPr>
              <a:t> </a:t>
            </a:r>
            <a:r>
              <a:rPr sz="2400" b="1" spc="-20" dirty="0">
                <a:latin typeface="Calibri"/>
                <a:cs typeface="Calibri"/>
              </a:rPr>
              <a:t>range</a:t>
            </a:r>
            <a:endParaRPr sz="2400">
              <a:latin typeface="Calibri"/>
              <a:cs typeface="Calibri"/>
            </a:endParaRPr>
          </a:p>
        </p:txBody>
      </p:sp>
      <p:sp>
        <p:nvSpPr>
          <p:cNvPr id="7" name="object 6">
            <a:extLst>
              <a:ext uri="{FF2B5EF4-FFF2-40B4-BE49-F238E27FC236}">
                <a16:creationId xmlns:a16="http://schemas.microsoft.com/office/drawing/2014/main" id="{BE0C94C6-47D3-4FEB-805F-7C1031919170}"/>
              </a:ext>
            </a:extLst>
          </p:cNvPr>
          <p:cNvSpPr/>
          <p:nvPr/>
        </p:nvSpPr>
        <p:spPr>
          <a:xfrm>
            <a:off x="6641160" y="2009218"/>
            <a:ext cx="0" cy="1377525"/>
          </a:xfrm>
          <a:custGeom>
            <a:avLst/>
            <a:gdLst/>
            <a:ahLst/>
            <a:cxnLst/>
            <a:rect l="l" t="t" r="r" b="b"/>
            <a:pathLst>
              <a:path h="1033144">
                <a:moveTo>
                  <a:pt x="0" y="0"/>
                </a:moveTo>
                <a:lnTo>
                  <a:pt x="0" y="1033142"/>
                </a:lnTo>
              </a:path>
            </a:pathLst>
          </a:custGeom>
          <a:ln w="38100">
            <a:solidFill>
              <a:srgbClr val="000000"/>
            </a:solidFill>
          </a:ln>
        </p:spPr>
        <p:txBody>
          <a:bodyPr wrap="square" lIns="0" tIns="0" rIns="0" bIns="0" rtlCol="0"/>
          <a:lstStyle/>
          <a:p>
            <a:endParaRPr sz="2400"/>
          </a:p>
        </p:txBody>
      </p:sp>
      <p:sp>
        <p:nvSpPr>
          <p:cNvPr id="8" name="object 7">
            <a:extLst>
              <a:ext uri="{FF2B5EF4-FFF2-40B4-BE49-F238E27FC236}">
                <a16:creationId xmlns:a16="http://schemas.microsoft.com/office/drawing/2014/main" id="{59497649-5AF5-4C1C-A2FF-D933C4CD93B1}"/>
              </a:ext>
            </a:extLst>
          </p:cNvPr>
          <p:cNvSpPr/>
          <p:nvPr/>
        </p:nvSpPr>
        <p:spPr>
          <a:xfrm>
            <a:off x="6641160" y="3894740"/>
            <a:ext cx="0" cy="1410547"/>
          </a:xfrm>
          <a:custGeom>
            <a:avLst/>
            <a:gdLst/>
            <a:ahLst/>
            <a:cxnLst/>
            <a:rect l="l" t="t" r="r" b="b"/>
            <a:pathLst>
              <a:path h="1057910">
                <a:moveTo>
                  <a:pt x="0" y="0"/>
                </a:moveTo>
                <a:lnTo>
                  <a:pt x="0" y="1057595"/>
                </a:lnTo>
              </a:path>
            </a:pathLst>
          </a:custGeom>
          <a:ln w="38100">
            <a:solidFill>
              <a:srgbClr val="000000"/>
            </a:solidFill>
          </a:ln>
        </p:spPr>
        <p:txBody>
          <a:bodyPr wrap="square" lIns="0" tIns="0" rIns="0" bIns="0" rtlCol="0"/>
          <a:lstStyle/>
          <a:p>
            <a:endParaRPr sz="2400"/>
          </a:p>
        </p:txBody>
      </p:sp>
      <p:sp>
        <p:nvSpPr>
          <p:cNvPr id="9" name="object 8">
            <a:extLst>
              <a:ext uri="{FF2B5EF4-FFF2-40B4-BE49-F238E27FC236}">
                <a16:creationId xmlns:a16="http://schemas.microsoft.com/office/drawing/2014/main" id="{ABD31C60-8553-425E-8D3D-D3F2F03394AC}"/>
              </a:ext>
            </a:extLst>
          </p:cNvPr>
          <p:cNvSpPr/>
          <p:nvPr/>
        </p:nvSpPr>
        <p:spPr>
          <a:xfrm>
            <a:off x="4202751" y="2028274"/>
            <a:ext cx="1343659" cy="3257973"/>
          </a:xfrm>
          <a:custGeom>
            <a:avLst/>
            <a:gdLst/>
            <a:ahLst/>
            <a:cxnLst/>
            <a:rect l="l" t="t" r="r" b="b"/>
            <a:pathLst>
              <a:path w="1007745" h="2443479">
                <a:moveTo>
                  <a:pt x="0" y="0"/>
                </a:moveTo>
                <a:lnTo>
                  <a:pt x="1007275" y="0"/>
                </a:lnTo>
                <a:lnTo>
                  <a:pt x="1007275" y="2443162"/>
                </a:lnTo>
                <a:lnTo>
                  <a:pt x="0" y="2443162"/>
                </a:lnTo>
                <a:lnTo>
                  <a:pt x="0" y="0"/>
                </a:lnTo>
                <a:close/>
              </a:path>
            </a:pathLst>
          </a:custGeom>
          <a:solidFill>
            <a:srgbClr val="00B050"/>
          </a:solidFill>
        </p:spPr>
        <p:txBody>
          <a:bodyPr wrap="square" lIns="0" tIns="0" rIns="0" bIns="0" rtlCol="0"/>
          <a:lstStyle/>
          <a:p>
            <a:endParaRPr sz="2400"/>
          </a:p>
        </p:txBody>
      </p:sp>
      <p:sp>
        <p:nvSpPr>
          <p:cNvPr id="10" name="object 9">
            <a:extLst>
              <a:ext uri="{FF2B5EF4-FFF2-40B4-BE49-F238E27FC236}">
                <a16:creationId xmlns:a16="http://schemas.microsoft.com/office/drawing/2014/main" id="{FB75AAB4-D873-47FD-A8A4-5A361B655A22}"/>
              </a:ext>
            </a:extLst>
          </p:cNvPr>
          <p:cNvSpPr/>
          <p:nvPr/>
        </p:nvSpPr>
        <p:spPr>
          <a:xfrm>
            <a:off x="2840684" y="2028274"/>
            <a:ext cx="819573" cy="3267287"/>
          </a:xfrm>
          <a:custGeom>
            <a:avLst/>
            <a:gdLst/>
            <a:ahLst/>
            <a:cxnLst/>
            <a:rect l="l" t="t" r="r" b="b"/>
            <a:pathLst>
              <a:path w="614680" h="2450465">
                <a:moveTo>
                  <a:pt x="0" y="0"/>
                </a:moveTo>
                <a:lnTo>
                  <a:pt x="614362" y="0"/>
                </a:lnTo>
                <a:lnTo>
                  <a:pt x="614362" y="2450299"/>
                </a:lnTo>
                <a:lnTo>
                  <a:pt x="0" y="2450299"/>
                </a:lnTo>
                <a:lnTo>
                  <a:pt x="0" y="0"/>
                </a:lnTo>
                <a:close/>
              </a:path>
            </a:pathLst>
          </a:custGeom>
          <a:solidFill>
            <a:srgbClr val="BDD7EE"/>
          </a:solidFill>
        </p:spPr>
        <p:txBody>
          <a:bodyPr wrap="square" lIns="0" tIns="0" rIns="0" bIns="0" rtlCol="0"/>
          <a:lstStyle/>
          <a:p>
            <a:endParaRPr sz="2400"/>
          </a:p>
        </p:txBody>
      </p:sp>
      <p:sp>
        <p:nvSpPr>
          <p:cNvPr id="11" name="object 10">
            <a:extLst>
              <a:ext uri="{FF2B5EF4-FFF2-40B4-BE49-F238E27FC236}">
                <a16:creationId xmlns:a16="http://schemas.microsoft.com/office/drawing/2014/main" id="{258E726A-695E-4EF2-B384-06C8131A1344}"/>
              </a:ext>
            </a:extLst>
          </p:cNvPr>
          <p:cNvSpPr txBox="1"/>
          <p:nvPr/>
        </p:nvSpPr>
        <p:spPr>
          <a:xfrm>
            <a:off x="4202751" y="2052916"/>
            <a:ext cx="1372447" cy="755762"/>
          </a:xfrm>
          <a:prstGeom prst="rect">
            <a:avLst/>
          </a:prstGeom>
        </p:spPr>
        <p:txBody>
          <a:bodyPr vert="horz" wrap="square" lIns="0" tIns="16933" rIns="0" bIns="0" rtlCol="0">
            <a:spAutoFit/>
          </a:bodyPr>
          <a:lstStyle/>
          <a:p>
            <a:pPr marL="274313" marR="341197" indent="-36406">
              <a:spcBef>
                <a:spcPts val="133"/>
              </a:spcBef>
            </a:pPr>
            <a:r>
              <a:rPr sz="2400" b="1" spc="-187" dirty="0">
                <a:latin typeface="Calibri"/>
                <a:cs typeface="Calibri"/>
              </a:rPr>
              <a:t>T</a:t>
            </a:r>
            <a:r>
              <a:rPr sz="2400" b="1" spc="-7" dirty="0">
                <a:latin typeface="Calibri"/>
                <a:cs typeface="Calibri"/>
              </a:rPr>
              <a:t>a</a:t>
            </a:r>
            <a:r>
              <a:rPr sz="2400" b="1" spc="-33" dirty="0">
                <a:latin typeface="Calibri"/>
                <a:cs typeface="Calibri"/>
              </a:rPr>
              <a:t>rg</a:t>
            </a:r>
            <a:r>
              <a:rPr sz="2400" b="1" spc="-20" dirty="0">
                <a:latin typeface="Calibri"/>
                <a:cs typeface="Calibri"/>
              </a:rPr>
              <a:t>e</a:t>
            </a:r>
            <a:r>
              <a:rPr sz="2400" b="1" dirty="0">
                <a:latin typeface="Calibri"/>
                <a:cs typeface="Calibri"/>
              </a:rPr>
              <a:t>t  </a:t>
            </a:r>
            <a:r>
              <a:rPr sz="2400" b="1" spc="-20" dirty="0">
                <a:latin typeface="Calibri"/>
                <a:cs typeface="Calibri"/>
              </a:rPr>
              <a:t>range</a:t>
            </a:r>
            <a:endParaRPr sz="2400">
              <a:latin typeface="Calibri"/>
              <a:cs typeface="Calibri"/>
            </a:endParaRPr>
          </a:p>
        </p:txBody>
      </p:sp>
      <p:sp>
        <p:nvSpPr>
          <p:cNvPr id="12" name="object 11">
            <a:extLst>
              <a:ext uri="{FF2B5EF4-FFF2-40B4-BE49-F238E27FC236}">
                <a16:creationId xmlns:a16="http://schemas.microsoft.com/office/drawing/2014/main" id="{56B93291-6E0C-4D78-B4FC-DE918CD3161C}"/>
              </a:ext>
            </a:extLst>
          </p:cNvPr>
          <p:cNvSpPr/>
          <p:nvPr/>
        </p:nvSpPr>
        <p:spPr>
          <a:xfrm>
            <a:off x="5602942" y="3386740"/>
            <a:ext cx="2352885" cy="508000"/>
          </a:xfrm>
          <a:custGeom>
            <a:avLst/>
            <a:gdLst/>
            <a:ahLst/>
            <a:cxnLst/>
            <a:rect l="l" t="t" r="r" b="b"/>
            <a:pathLst>
              <a:path w="1764664" h="381000">
                <a:moveTo>
                  <a:pt x="0" y="381000"/>
                </a:moveTo>
                <a:lnTo>
                  <a:pt x="1764499" y="381000"/>
                </a:lnTo>
                <a:lnTo>
                  <a:pt x="1764499" y="0"/>
                </a:lnTo>
                <a:lnTo>
                  <a:pt x="0" y="0"/>
                </a:lnTo>
                <a:lnTo>
                  <a:pt x="0" y="381000"/>
                </a:lnTo>
                <a:close/>
              </a:path>
            </a:pathLst>
          </a:custGeom>
          <a:solidFill>
            <a:srgbClr val="B22222"/>
          </a:solidFill>
        </p:spPr>
        <p:txBody>
          <a:bodyPr wrap="square" lIns="0" tIns="0" rIns="0" bIns="0" rtlCol="0"/>
          <a:lstStyle/>
          <a:p>
            <a:endParaRPr sz="2400"/>
          </a:p>
        </p:txBody>
      </p:sp>
      <p:sp>
        <p:nvSpPr>
          <p:cNvPr id="13" name="object 12">
            <a:extLst>
              <a:ext uri="{FF2B5EF4-FFF2-40B4-BE49-F238E27FC236}">
                <a16:creationId xmlns:a16="http://schemas.microsoft.com/office/drawing/2014/main" id="{7BC8C6EC-FEF1-410F-BE5C-6B1727BB4349}"/>
              </a:ext>
            </a:extLst>
          </p:cNvPr>
          <p:cNvSpPr/>
          <p:nvPr/>
        </p:nvSpPr>
        <p:spPr>
          <a:xfrm>
            <a:off x="4840929" y="3132695"/>
            <a:ext cx="1016847" cy="1016000"/>
          </a:xfrm>
          <a:custGeom>
            <a:avLst/>
            <a:gdLst/>
            <a:ahLst/>
            <a:cxnLst/>
            <a:rect l="l" t="t" r="r" b="b"/>
            <a:pathLst>
              <a:path w="762635" h="762000">
                <a:moveTo>
                  <a:pt x="761987" y="0"/>
                </a:moveTo>
                <a:lnTo>
                  <a:pt x="0" y="381038"/>
                </a:lnTo>
                <a:lnTo>
                  <a:pt x="762025" y="762000"/>
                </a:lnTo>
                <a:lnTo>
                  <a:pt x="761987" y="0"/>
                </a:lnTo>
                <a:close/>
              </a:path>
            </a:pathLst>
          </a:custGeom>
          <a:solidFill>
            <a:srgbClr val="B22222"/>
          </a:solidFill>
        </p:spPr>
        <p:txBody>
          <a:bodyPr wrap="square" lIns="0" tIns="0" rIns="0" bIns="0" rtlCol="0"/>
          <a:lstStyle/>
          <a:p>
            <a:endParaRPr sz="2400"/>
          </a:p>
        </p:txBody>
      </p:sp>
      <p:sp>
        <p:nvSpPr>
          <p:cNvPr id="14" name="object 13">
            <a:extLst>
              <a:ext uri="{FF2B5EF4-FFF2-40B4-BE49-F238E27FC236}">
                <a16:creationId xmlns:a16="http://schemas.microsoft.com/office/drawing/2014/main" id="{0E40BEC1-F895-47D5-9A37-8CEC8B1757C5}"/>
              </a:ext>
            </a:extLst>
          </p:cNvPr>
          <p:cNvSpPr txBox="1"/>
          <p:nvPr/>
        </p:nvSpPr>
        <p:spPr>
          <a:xfrm>
            <a:off x="5574364" y="3418656"/>
            <a:ext cx="2381673" cy="386430"/>
          </a:xfrm>
          <a:prstGeom prst="rect">
            <a:avLst/>
          </a:prstGeom>
        </p:spPr>
        <p:txBody>
          <a:bodyPr vert="horz" wrap="square" lIns="0" tIns="16933" rIns="0" bIns="0" rtlCol="0">
            <a:spAutoFit/>
          </a:bodyPr>
          <a:lstStyle/>
          <a:p>
            <a:pPr marL="195575">
              <a:spcBef>
                <a:spcPts val="133"/>
              </a:spcBef>
            </a:pPr>
            <a:r>
              <a:rPr sz="2400" b="1" spc="-13" dirty="0">
                <a:solidFill>
                  <a:srgbClr val="FFFFFF"/>
                </a:solidFill>
                <a:latin typeface="Calibri"/>
                <a:cs typeface="Calibri"/>
              </a:rPr>
              <a:t>Alirocumab</a:t>
            </a:r>
            <a:endParaRPr sz="2400">
              <a:latin typeface="Calibri"/>
              <a:cs typeface="Calibri"/>
            </a:endParaRPr>
          </a:p>
        </p:txBody>
      </p:sp>
      <p:sp>
        <p:nvSpPr>
          <p:cNvPr id="15" name="object 14">
            <a:extLst>
              <a:ext uri="{FF2B5EF4-FFF2-40B4-BE49-F238E27FC236}">
                <a16:creationId xmlns:a16="http://schemas.microsoft.com/office/drawing/2014/main" id="{EA4D7F9A-6863-4B8B-8470-347F3B07DD3E}"/>
              </a:ext>
            </a:extLst>
          </p:cNvPr>
          <p:cNvSpPr txBox="1"/>
          <p:nvPr/>
        </p:nvSpPr>
        <p:spPr>
          <a:xfrm>
            <a:off x="3085107" y="2800380"/>
            <a:ext cx="312073" cy="1645920"/>
          </a:xfrm>
          <a:prstGeom prst="rect">
            <a:avLst/>
          </a:prstGeom>
        </p:spPr>
        <p:txBody>
          <a:bodyPr vert="vert270" wrap="square" lIns="0" tIns="0" rIns="0" bIns="0" rtlCol="0">
            <a:spAutoFit/>
          </a:bodyPr>
          <a:lstStyle/>
          <a:p>
            <a:pPr marL="16933">
              <a:lnSpc>
                <a:spcPts val="2413"/>
              </a:lnSpc>
            </a:pPr>
            <a:r>
              <a:rPr sz="2400" b="1" spc="-7" dirty="0">
                <a:latin typeface="Calibri"/>
                <a:cs typeface="Calibri"/>
              </a:rPr>
              <a:t>Below</a:t>
            </a:r>
            <a:r>
              <a:rPr sz="2400" b="1" spc="-113" dirty="0">
                <a:latin typeface="Calibri"/>
                <a:cs typeface="Calibri"/>
              </a:rPr>
              <a:t> </a:t>
            </a:r>
            <a:r>
              <a:rPr sz="2400" b="1" spc="-20" dirty="0">
                <a:latin typeface="Calibri"/>
                <a:cs typeface="Calibri"/>
              </a:rPr>
              <a:t>target</a:t>
            </a:r>
            <a:endParaRPr sz="2400">
              <a:latin typeface="Calibri"/>
              <a:cs typeface="Calibri"/>
            </a:endParaRPr>
          </a:p>
        </p:txBody>
      </p:sp>
      <p:sp>
        <p:nvSpPr>
          <p:cNvPr id="16" name="object 15">
            <a:extLst>
              <a:ext uri="{FF2B5EF4-FFF2-40B4-BE49-F238E27FC236}">
                <a16:creationId xmlns:a16="http://schemas.microsoft.com/office/drawing/2014/main" id="{550201C2-3579-43A6-89EA-9153C9599C01}"/>
              </a:ext>
            </a:extLst>
          </p:cNvPr>
          <p:cNvSpPr txBox="1"/>
          <p:nvPr/>
        </p:nvSpPr>
        <p:spPr>
          <a:xfrm>
            <a:off x="5182052" y="5281963"/>
            <a:ext cx="1823720" cy="832706"/>
          </a:xfrm>
          <a:prstGeom prst="rect">
            <a:avLst/>
          </a:prstGeom>
        </p:spPr>
        <p:txBody>
          <a:bodyPr vert="horz" wrap="square" lIns="0" tIns="55033" rIns="0" bIns="0" rtlCol="0">
            <a:spAutoFit/>
          </a:bodyPr>
          <a:lstStyle/>
          <a:p>
            <a:pPr marL="65192" algn="ctr">
              <a:spcBef>
                <a:spcPts val="433"/>
              </a:spcBef>
              <a:tabLst>
                <a:tab pos="1170063" algn="l"/>
              </a:tabLst>
            </a:pPr>
            <a:r>
              <a:rPr sz="2400" b="1" dirty="0">
                <a:latin typeface="Calibri"/>
                <a:cs typeface="Calibri"/>
              </a:rPr>
              <a:t>50	70</a:t>
            </a:r>
            <a:endParaRPr sz="2400">
              <a:latin typeface="Calibri"/>
              <a:cs typeface="Calibri"/>
            </a:endParaRPr>
          </a:p>
          <a:p>
            <a:pPr algn="ctr">
              <a:spcBef>
                <a:spcPts val="300"/>
              </a:spcBef>
            </a:pPr>
            <a:r>
              <a:rPr sz="2400" b="1" dirty="0">
                <a:latin typeface="Calibri"/>
                <a:cs typeface="Calibri"/>
              </a:rPr>
              <a:t>LDL-C</a:t>
            </a:r>
            <a:r>
              <a:rPr sz="2400" b="1" spc="-100" dirty="0">
                <a:latin typeface="Calibri"/>
                <a:cs typeface="Calibri"/>
              </a:rPr>
              <a:t> </a:t>
            </a:r>
            <a:r>
              <a:rPr sz="2400" b="1" dirty="0">
                <a:latin typeface="Calibri"/>
                <a:cs typeface="Calibri"/>
              </a:rPr>
              <a:t>(mg/dL)</a:t>
            </a:r>
            <a:endParaRPr sz="2400">
              <a:latin typeface="Calibri"/>
              <a:cs typeface="Calibri"/>
            </a:endParaRPr>
          </a:p>
        </p:txBody>
      </p:sp>
      <p:sp>
        <p:nvSpPr>
          <p:cNvPr id="17" name="object 16">
            <a:extLst>
              <a:ext uri="{FF2B5EF4-FFF2-40B4-BE49-F238E27FC236}">
                <a16:creationId xmlns:a16="http://schemas.microsoft.com/office/drawing/2014/main" id="{82972A97-2BF6-4B39-B0B8-131257E95B01}"/>
              </a:ext>
            </a:extLst>
          </p:cNvPr>
          <p:cNvSpPr txBox="1"/>
          <p:nvPr/>
        </p:nvSpPr>
        <p:spPr>
          <a:xfrm>
            <a:off x="3548946" y="5320065"/>
            <a:ext cx="884767" cy="386430"/>
          </a:xfrm>
          <a:prstGeom prst="rect">
            <a:avLst/>
          </a:prstGeom>
        </p:spPr>
        <p:txBody>
          <a:bodyPr vert="horz" wrap="square" lIns="0" tIns="16933" rIns="0" bIns="0" rtlCol="0">
            <a:spAutoFit/>
          </a:bodyPr>
          <a:lstStyle/>
          <a:p>
            <a:pPr marL="16933">
              <a:spcBef>
                <a:spcPts val="133"/>
              </a:spcBef>
              <a:tabLst>
                <a:tab pos="557093" algn="l"/>
              </a:tabLst>
            </a:pPr>
            <a:r>
              <a:rPr sz="2400" b="1" dirty="0">
                <a:latin typeface="Calibri"/>
                <a:cs typeface="Calibri"/>
              </a:rPr>
              <a:t>15	25</a:t>
            </a:r>
            <a:endParaRPr sz="2400">
              <a:latin typeface="Calibri"/>
              <a:cs typeface="Calibri"/>
            </a:endParaRPr>
          </a:p>
        </p:txBody>
      </p:sp>
      <p:sp>
        <p:nvSpPr>
          <p:cNvPr id="18" name="object 17">
            <a:extLst>
              <a:ext uri="{FF2B5EF4-FFF2-40B4-BE49-F238E27FC236}">
                <a16:creationId xmlns:a16="http://schemas.microsoft.com/office/drawing/2014/main" id="{43D2BBC7-BB83-4A8B-9EAF-B804298C7C31}"/>
              </a:ext>
            </a:extLst>
          </p:cNvPr>
          <p:cNvSpPr txBox="1"/>
          <p:nvPr/>
        </p:nvSpPr>
        <p:spPr>
          <a:xfrm>
            <a:off x="2777191" y="5320066"/>
            <a:ext cx="188807" cy="386430"/>
          </a:xfrm>
          <a:prstGeom prst="rect">
            <a:avLst/>
          </a:prstGeom>
        </p:spPr>
        <p:txBody>
          <a:bodyPr vert="horz" wrap="square" lIns="0" tIns="16933" rIns="0" bIns="0" rtlCol="0">
            <a:spAutoFit/>
          </a:bodyPr>
          <a:lstStyle/>
          <a:p>
            <a:pPr marL="16933">
              <a:spcBef>
                <a:spcPts val="133"/>
              </a:spcBef>
            </a:pPr>
            <a:r>
              <a:rPr sz="2400" b="1" dirty="0">
                <a:latin typeface="Calibri"/>
                <a:cs typeface="Calibri"/>
              </a:rPr>
              <a:t>0</a:t>
            </a:r>
            <a:endParaRPr sz="2400">
              <a:latin typeface="Calibri"/>
              <a:cs typeface="Calibri"/>
            </a:endParaRPr>
          </a:p>
        </p:txBody>
      </p:sp>
      <p:sp>
        <p:nvSpPr>
          <p:cNvPr id="19" name="object 18">
            <a:extLst>
              <a:ext uri="{FF2B5EF4-FFF2-40B4-BE49-F238E27FC236}">
                <a16:creationId xmlns:a16="http://schemas.microsoft.com/office/drawing/2014/main" id="{CE6E6830-21B1-4EDE-AA20-816E4F94AE94}"/>
              </a:ext>
            </a:extLst>
          </p:cNvPr>
          <p:cNvSpPr/>
          <p:nvPr/>
        </p:nvSpPr>
        <p:spPr>
          <a:xfrm>
            <a:off x="3630710" y="2025786"/>
            <a:ext cx="574887" cy="3241887"/>
          </a:xfrm>
          <a:custGeom>
            <a:avLst/>
            <a:gdLst/>
            <a:ahLst/>
            <a:cxnLst/>
            <a:rect l="l" t="t" r="r" b="b"/>
            <a:pathLst>
              <a:path w="431164" h="2431415">
                <a:moveTo>
                  <a:pt x="0" y="0"/>
                </a:moveTo>
                <a:lnTo>
                  <a:pt x="430999" y="0"/>
                </a:lnTo>
                <a:lnTo>
                  <a:pt x="430999" y="2431364"/>
                </a:lnTo>
                <a:lnTo>
                  <a:pt x="0" y="2431364"/>
                </a:lnTo>
                <a:lnTo>
                  <a:pt x="0" y="0"/>
                </a:lnTo>
                <a:close/>
              </a:path>
            </a:pathLst>
          </a:custGeom>
          <a:solidFill>
            <a:srgbClr val="C5E0B4"/>
          </a:solidFill>
        </p:spPr>
        <p:txBody>
          <a:bodyPr wrap="square" lIns="0" tIns="0" rIns="0" bIns="0" rtlCol="0"/>
          <a:lstStyle/>
          <a:p>
            <a:endParaRPr sz="2400"/>
          </a:p>
        </p:txBody>
      </p:sp>
      <p:sp>
        <p:nvSpPr>
          <p:cNvPr id="20" name="object 19">
            <a:extLst>
              <a:ext uri="{FF2B5EF4-FFF2-40B4-BE49-F238E27FC236}">
                <a16:creationId xmlns:a16="http://schemas.microsoft.com/office/drawing/2014/main" id="{6BEF72F6-3D9B-4CD7-BAE1-08AD15DCDE3E}"/>
              </a:ext>
            </a:extLst>
          </p:cNvPr>
          <p:cNvSpPr txBox="1"/>
          <p:nvPr/>
        </p:nvSpPr>
        <p:spPr>
          <a:xfrm>
            <a:off x="3769273" y="2461787"/>
            <a:ext cx="312073" cy="2210647"/>
          </a:xfrm>
          <a:prstGeom prst="rect">
            <a:avLst/>
          </a:prstGeom>
        </p:spPr>
        <p:txBody>
          <a:bodyPr vert="vert270" wrap="square" lIns="0" tIns="0" rIns="0" bIns="0" rtlCol="0">
            <a:spAutoFit/>
          </a:bodyPr>
          <a:lstStyle/>
          <a:p>
            <a:pPr marL="16933">
              <a:lnSpc>
                <a:spcPts val="2413"/>
              </a:lnSpc>
            </a:pPr>
            <a:r>
              <a:rPr sz="2400" b="1" spc="-13" dirty="0">
                <a:latin typeface="Calibri"/>
                <a:cs typeface="Calibri"/>
              </a:rPr>
              <a:t>Acceptable</a:t>
            </a:r>
            <a:r>
              <a:rPr sz="2400" b="1" spc="-47" dirty="0">
                <a:latin typeface="Calibri"/>
                <a:cs typeface="Calibri"/>
              </a:rPr>
              <a:t> </a:t>
            </a:r>
            <a:r>
              <a:rPr sz="2400" b="1" spc="-27" dirty="0">
                <a:latin typeface="Calibri"/>
                <a:cs typeface="Calibri"/>
              </a:rPr>
              <a:t>range</a:t>
            </a:r>
            <a:endParaRPr sz="2400">
              <a:latin typeface="Calibri"/>
              <a:cs typeface="Calibri"/>
            </a:endParaRPr>
          </a:p>
        </p:txBody>
      </p:sp>
      <p:sp>
        <p:nvSpPr>
          <p:cNvPr id="21" name="object 20">
            <a:extLst>
              <a:ext uri="{FF2B5EF4-FFF2-40B4-BE49-F238E27FC236}">
                <a16:creationId xmlns:a16="http://schemas.microsoft.com/office/drawing/2014/main" id="{50638BFE-E7E0-410C-9C3E-E181DCBBFD78}"/>
              </a:ext>
            </a:extLst>
          </p:cNvPr>
          <p:cNvSpPr/>
          <p:nvPr/>
        </p:nvSpPr>
        <p:spPr>
          <a:xfrm>
            <a:off x="3464411" y="3513740"/>
            <a:ext cx="320039" cy="254000"/>
          </a:xfrm>
          <a:custGeom>
            <a:avLst/>
            <a:gdLst/>
            <a:ahLst/>
            <a:cxnLst/>
            <a:rect l="l" t="t" r="r" b="b"/>
            <a:pathLst>
              <a:path w="240030" h="190500">
                <a:moveTo>
                  <a:pt x="0" y="190500"/>
                </a:moveTo>
                <a:lnTo>
                  <a:pt x="239471" y="190500"/>
                </a:lnTo>
                <a:lnTo>
                  <a:pt x="239471" y="0"/>
                </a:lnTo>
                <a:lnTo>
                  <a:pt x="0" y="0"/>
                </a:lnTo>
                <a:lnTo>
                  <a:pt x="0" y="190500"/>
                </a:lnTo>
                <a:close/>
              </a:path>
            </a:pathLst>
          </a:custGeom>
          <a:solidFill>
            <a:srgbClr val="808080">
              <a:alpha val="70979"/>
            </a:srgbClr>
          </a:solidFill>
        </p:spPr>
        <p:txBody>
          <a:bodyPr wrap="square" lIns="0" tIns="0" rIns="0" bIns="0" rtlCol="0"/>
          <a:lstStyle/>
          <a:p>
            <a:endParaRPr sz="2400"/>
          </a:p>
        </p:txBody>
      </p:sp>
      <p:sp>
        <p:nvSpPr>
          <p:cNvPr id="22" name="object 21">
            <a:extLst>
              <a:ext uri="{FF2B5EF4-FFF2-40B4-BE49-F238E27FC236}">
                <a16:creationId xmlns:a16="http://schemas.microsoft.com/office/drawing/2014/main" id="{69EF36CF-CAD1-47FD-8B3F-2DAC1AF2380B}"/>
              </a:ext>
            </a:extLst>
          </p:cNvPr>
          <p:cNvSpPr/>
          <p:nvPr/>
        </p:nvSpPr>
        <p:spPr>
          <a:xfrm>
            <a:off x="3656695" y="3386717"/>
            <a:ext cx="508000" cy="508000"/>
          </a:xfrm>
          <a:custGeom>
            <a:avLst/>
            <a:gdLst/>
            <a:ahLst/>
            <a:cxnLst/>
            <a:rect l="l" t="t" r="r" b="b"/>
            <a:pathLst>
              <a:path w="381000" h="381000">
                <a:moveTo>
                  <a:pt x="12" y="0"/>
                </a:moveTo>
                <a:lnTo>
                  <a:pt x="0" y="381000"/>
                </a:lnTo>
                <a:lnTo>
                  <a:pt x="381000" y="190512"/>
                </a:lnTo>
                <a:lnTo>
                  <a:pt x="12" y="0"/>
                </a:lnTo>
                <a:close/>
              </a:path>
            </a:pathLst>
          </a:custGeom>
          <a:solidFill>
            <a:srgbClr val="808080">
              <a:alpha val="70979"/>
            </a:srgbClr>
          </a:solidFill>
        </p:spPr>
        <p:txBody>
          <a:bodyPr wrap="square" lIns="0" tIns="0" rIns="0" bIns="0" rtlCol="0"/>
          <a:lstStyle/>
          <a:p>
            <a:endParaRPr sz="2400"/>
          </a:p>
        </p:txBody>
      </p:sp>
      <p:sp>
        <p:nvSpPr>
          <p:cNvPr id="23" name="object 24">
            <a:extLst>
              <a:ext uri="{FF2B5EF4-FFF2-40B4-BE49-F238E27FC236}">
                <a16:creationId xmlns:a16="http://schemas.microsoft.com/office/drawing/2014/main" id="{304C22D8-8D3A-4EF8-A327-A557B02A4157}"/>
              </a:ext>
            </a:extLst>
          </p:cNvPr>
          <p:cNvSpPr/>
          <p:nvPr/>
        </p:nvSpPr>
        <p:spPr>
          <a:xfrm>
            <a:off x="2831160" y="5295345"/>
            <a:ext cx="7030720" cy="0"/>
          </a:xfrm>
          <a:custGeom>
            <a:avLst/>
            <a:gdLst/>
            <a:ahLst/>
            <a:cxnLst/>
            <a:rect l="l" t="t" r="r" b="b"/>
            <a:pathLst>
              <a:path w="5273040">
                <a:moveTo>
                  <a:pt x="0" y="0"/>
                </a:moveTo>
                <a:lnTo>
                  <a:pt x="5272506" y="0"/>
                </a:lnTo>
              </a:path>
            </a:pathLst>
          </a:custGeom>
          <a:ln w="38100">
            <a:solidFill>
              <a:srgbClr val="000000"/>
            </a:solidFill>
          </a:ln>
        </p:spPr>
        <p:txBody>
          <a:bodyPr wrap="square" lIns="0" tIns="0" rIns="0" bIns="0" rtlCol="0"/>
          <a:lstStyle/>
          <a:p>
            <a:endParaRPr sz="2400"/>
          </a:p>
        </p:txBody>
      </p:sp>
      <p:sp>
        <p:nvSpPr>
          <p:cNvPr id="26" name="object 25">
            <a:extLst>
              <a:ext uri="{FF2B5EF4-FFF2-40B4-BE49-F238E27FC236}">
                <a16:creationId xmlns:a16="http://schemas.microsoft.com/office/drawing/2014/main" id="{7D2EA278-2A71-48C8-9F1F-7C59A885B0E3}"/>
              </a:ext>
            </a:extLst>
          </p:cNvPr>
          <p:cNvSpPr txBox="1"/>
          <p:nvPr/>
        </p:nvSpPr>
        <p:spPr>
          <a:xfrm>
            <a:off x="362904" y="2352261"/>
            <a:ext cx="2224193" cy="2417179"/>
          </a:xfrm>
          <a:prstGeom prst="rect">
            <a:avLst/>
          </a:prstGeom>
        </p:spPr>
        <p:txBody>
          <a:bodyPr vert="horz" wrap="square" lIns="0" tIns="16933" rIns="0" bIns="0" rtlCol="0">
            <a:spAutoFit/>
          </a:bodyPr>
          <a:lstStyle/>
          <a:p>
            <a:pPr marL="16933" marR="6773">
              <a:spcBef>
                <a:spcPts val="133"/>
              </a:spcBef>
            </a:pPr>
            <a:r>
              <a:rPr sz="1733" spc="-33" dirty="0">
                <a:latin typeface="Arial Nova Cond" panose="020B0506020202020204" pitchFamily="34" charset="0"/>
                <a:cs typeface="Calibri"/>
              </a:rPr>
              <a:t>We </a:t>
            </a:r>
            <a:r>
              <a:rPr sz="1733" spc="-13" dirty="0">
                <a:latin typeface="Arial Nova Cond" panose="020B0506020202020204" pitchFamily="34" charset="0"/>
                <a:cs typeface="Calibri"/>
              </a:rPr>
              <a:t>attempted to  maximize </a:t>
            </a:r>
            <a:r>
              <a:rPr sz="1733" spc="-7" dirty="0">
                <a:latin typeface="Arial Nova Cond" panose="020B0506020202020204" pitchFamily="34" charset="0"/>
                <a:cs typeface="Calibri"/>
              </a:rPr>
              <a:t>the number of  patients </a:t>
            </a:r>
            <a:r>
              <a:rPr sz="1733" dirty="0">
                <a:latin typeface="Arial Nova Cond" panose="020B0506020202020204" pitchFamily="34" charset="0"/>
                <a:cs typeface="Calibri"/>
              </a:rPr>
              <a:t>in the </a:t>
            </a:r>
            <a:r>
              <a:rPr sz="1733" spc="-20" dirty="0">
                <a:latin typeface="Arial Nova Cond" panose="020B0506020202020204" pitchFamily="34" charset="0"/>
                <a:cs typeface="Calibri"/>
              </a:rPr>
              <a:t>target  </a:t>
            </a:r>
            <a:r>
              <a:rPr sz="1733" spc="-13" dirty="0">
                <a:latin typeface="Arial Nova Cond" panose="020B0506020202020204" pitchFamily="34" charset="0"/>
                <a:cs typeface="Calibri"/>
              </a:rPr>
              <a:t>range </a:t>
            </a:r>
            <a:r>
              <a:rPr sz="1733" spc="-7" dirty="0">
                <a:latin typeface="Arial Nova Cond" panose="020B0506020202020204" pitchFamily="34" charset="0"/>
                <a:cs typeface="Calibri"/>
              </a:rPr>
              <a:t>and minimize the  number below </a:t>
            </a:r>
            <a:r>
              <a:rPr sz="1733" spc="-20" dirty="0">
                <a:latin typeface="Arial Nova Cond" panose="020B0506020202020204" pitchFamily="34" charset="0"/>
                <a:cs typeface="Calibri"/>
              </a:rPr>
              <a:t>target </a:t>
            </a:r>
            <a:r>
              <a:rPr sz="1733" spc="-7" dirty="0">
                <a:latin typeface="Arial Nova Cond" panose="020B0506020202020204" pitchFamily="34" charset="0"/>
                <a:cs typeface="Calibri"/>
              </a:rPr>
              <a:t>by  blindly titrating  alirocumab </a:t>
            </a:r>
            <a:r>
              <a:rPr sz="1733" dirty="0">
                <a:latin typeface="Arial Nova Cond" panose="020B0506020202020204" pitchFamily="34" charset="0"/>
                <a:cs typeface="Calibri"/>
              </a:rPr>
              <a:t>(75 </a:t>
            </a:r>
            <a:r>
              <a:rPr sz="1733" spc="-7" dirty="0">
                <a:latin typeface="Arial Nova Cond" panose="020B0506020202020204" pitchFamily="34" charset="0"/>
                <a:cs typeface="Calibri"/>
              </a:rPr>
              <a:t>or </a:t>
            </a:r>
            <a:r>
              <a:rPr sz="1733" dirty="0">
                <a:latin typeface="Arial Nova Cond" panose="020B0506020202020204" pitchFamily="34" charset="0"/>
                <a:cs typeface="Calibri"/>
              </a:rPr>
              <a:t>150  </a:t>
            </a:r>
            <a:r>
              <a:rPr sz="1733" spc="-7" dirty="0">
                <a:latin typeface="Arial Nova Cond" panose="020B0506020202020204" pitchFamily="34" charset="0"/>
                <a:cs typeface="Calibri"/>
              </a:rPr>
              <a:t>mg </a:t>
            </a:r>
            <a:r>
              <a:rPr sz="1733" dirty="0">
                <a:latin typeface="Arial Nova Cond" panose="020B0506020202020204" pitchFamily="34" charset="0"/>
                <a:cs typeface="Calibri"/>
              </a:rPr>
              <a:t>SC </a:t>
            </a:r>
            <a:r>
              <a:rPr sz="1733" spc="-7" dirty="0">
                <a:latin typeface="Arial Nova Cond" panose="020B0506020202020204" pitchFamily="34" charset="0"/>
                <a:cs typeface="Calibri"/>
              </a:rPr>
              <a:t>Q2W) or blindly  switching </a:t>
            </a:r>
            <a:r>
              <a:rPr sz="1733" spc="-13" dirty="0">
                <a:latin typeface="Arial Nova Cond" panose="020B0506020202020204" pitchFamily="34" charset="0"/>
                <a:cs typeface="Calibri"/>
              </a:rPr>
              <a:t>to</a:t>
            </a:r>
            <a:r>
              <a:rPr sz="1733" dirty="0">
                <a:latin typeface="Arial Nova Cond" panose="020B0506020202020204" pitchFamily="34" charset="0"/>
                <a:cs typeface="Calibri"/>
              </a:rPr>
              <a:t> </a:t>
            </a:r>
            <a:r>
              <a:rPr sz="1733" spc="-7" dirty="0">
                <a:latin typeface="Arial Nova Cond" panose="020B0506020202020204" pitchFamily="34" charset="0"/>
                <a:cs typeface="Calibri"/>
              </a:rPr>
              <a:t>placebo.</a:t>
            </a:r>
            <a:endParaRPr sz="1733" dirty="0">
              <a:latin typeface="Arial Nova Cond" panose="020B0506020202020204" pitchFamily="34" charset="0"/>
              <a:cs typeface="Calibri"/>
            </a:endParaRPr>
          </a:p>
        </p:txBody>
      </p:sp>
      <p:sp>
        <p:nvSpPr>
          <p:cNvPr id="27" name="object 23">
            <a:extLst>
              <a:ext uri="{FF2B5EF4-FFF2-40B4-BE49-F238E27FC236}">
                <a16:creationId xmlns:a16="http://schemas.microsoft.com/office/drawing/2014/main" id="{49259CE7-ADBC-46C3-96C8-11D0EBA989DE}"/>
              </a:ext>
            </a:extLst>
          </p:cNvPr>
          <p:cNvSpPr txBox="1"/>
          <p:nvPr/>
        </p:nvSpPr>
        <p:spPr>
          <a:xfrm>
            <a:off x="103936" y="6233850"/>
            <a:ext cx="4408593" cy="232542"/>
          </a:xfrm>
          <a:prstGeom prst="rect">
            <a:avLst/>
          </a:prstGeom>
        </p:spPr>
        <p:txBody>
          <a:bodyPr vert="horz" wrap="square" lIns="0" tIns="16933" rIns="0" bIns="0" rtlCol="0">
            <a:spAutoFit/>
          </a:bodyPr>
          <a:lstStyle/>
          <a:p>
            <a:pPr marL="16933">
              <a:spcBef>
                <a:spcPts val="133"/>
              </a:spcBef>
            </a:pPr>
            <a:r>
              <a:rPr sz="1400" spc="-7" dirty="0">
                <a:latin typeface="Arial Nova Cond" panose="020B0506020202020204" pitchFamily="34" charset="0"/>
                <a:cs typeface="Calibri"/>
              </a:rPr>
              <a:t>Schwartz GG, et </a:t>
            </a:r>
            <a:r>
              <a:rPr sz="1400" dirty="0">
                <a:latin typeface="Arial Nova Cond" panose="020B0506020202020204" pitchFamily="34" charset="0"/>
                <a:cs typeface="Calibri"/>
              </a:rPr>
              <a:t>al. Am Heart J</a:t>
            </a:r>
            <a:r>
              <a:rPr sz="1400" spc="7" dirty="0">
                <a:latin typeface="Arial Nova Cond" panose="020B0506020202020204" pitchFamily="34" charset="0"/>
                <a:cs typeface="Calibri"/>
              </a:rPr>
              <a:t> </a:t>
            </a:r>
            <a:r>
              <a:rPr sz="1400" spc="-7" dirty="0">
                <a:latin typeface="Arial Nova Cond" panose="020B0506020202020204" pitchFamily="34" charset="0"/>
                <a:cs typeface="Calibri"/>
              </a:rPr>
              <a:t>2014;168:682-689.e1.</a:t>
            </a:r>
            <a:endParaRPr sz="1400" dirty="0">
              <a:latin typeface="Arial Nova Cond" panose="020B0506020202020204" pitchFamily="34" charset="0"/>
              <a:cs typeface="Calibri"/>
            </a:endParaRPr>
          </a:p>
        </p:txBody>
      </p:sp>
    </p:spTree>
    <p:extLst>
      <p:ext uri="{BB962C8B-B14F-4D97-AF65-F5344CB8AC3E}">
        <p14:creationId xmlns:p14="http://schemas.microsoft.com/office/powerpoint/2010/main" val="40071618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Box 39">
            <a:extLst>
              <a:ext uri="{FF2B5EF4-FFF2-40B4-BE49-F238E27FC236}">
                <a16:creationId xmlns:a16="http://schemas.microsoft.com/office/drawing/2014/main" id="{A6AC3E28-C2E8-4143-9CF4-798EEB8CAD56}"/>
              </a:ext>
            </a:extLst>
          </p:cNvPr>
          <p:cNvSpPr txBox="1"/>
          <p:nvPr/>
        </p:nvSpPr>
        <p:spPr>
          <a:xfrm>
            <a:off x="109184" y="6557879"/>
            <a:ext cx="741876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i="0" u="none" strike="noStrike" kern="1200" cap="none" spc="0" normalizeH="0" baseline="0" noProof="0" dirty="0">
                <a:ln>
                  <a:noFill/>
                </a:ln>
                <a:solidFill>
                  <a:prstClr val="black"/>
                </a:solidFill>
                <a:effectLst/>
                <a:uLnTx/>
                <a:uFillTx/>
                <a:latin typeface="Arial Nova Cond" panose="020B0506020202020204" pitchFamily="34" charset="0"/>
                <a:cs typeface="Arial" panose="020B0604020202020204" pitchFamily="34" charset="0"/>
              </a:rPr>
              <a:t>Bhatt DL, Steg PG, Miller M, et al. </a:t>
            </a:r>
            <a:r>
              <a:rPr kumimoji="0" lang="en-US" sz="1400" i="1" u="none" strike="noStrike" kern="1200" cap="none" spc="0" normalizeH="0" baseline="0" noProof="0" dirty="0">
                <a:ln>
                  <a:noFill/>
                </a:ln>
                <a:solidFill>
                  <a:prstClr val="black"/>
                </a:solidFill>
                <a:effectLst/>
                <a:uLnTx/>
                <a:uFillTx/>
                <a:latin typeface="Arial Nova Cond" panose="020B0506020202020204" pitchFamily="34" charset="0"/>
                <a:cs typeface="Arial" panose="020B0604020202020204" pitchFamily="34" charset="0"/>
              </a:rPr>
              <a:t>N </a:t>
            </a:r>
            <a:r>
              <a:rPr kumimoji="0" lang="en-US" sz="1400" i="1" u="none" strike="noStrike" kern="1200" cap="none" spc="0" normalizeH="0" baseline="0" noProof="0" dirty="0" err="1">
                <a:ln>
                  <a:noFill/>
                </a:ln>
                <a:solidFill>
                  <a:prstClr val="black"/>
                </a:solidFill>
                <a:effectLst/>
                <a:uLnTx/>
                <a:uFillTx/>
                <a:latin typeface="Arial Nova Cond" panose="020B0506020202020204" pitchFamily="34" charset="0"/>
                <a:cs typeface="Arial" panose="020B0604020202020204" pitchFamily="34" charset="0"/>
              </a:rPr>
              <a:t>Engl</a:t>
            </a:r>
            <a:r>
              <a:rPr kumimoji="0" lang="en-US" sz="1400" i="1" u="none" strike="noStrike" kern="1200" cap="none" spc="0" normalizeH="0" baseline="0" noProof="0" dirty="0">
                <a:ln>
                  <a:noFill/>
                </a:ln>
                <a:solidFill>
                  <a:prstClr val="black"/>
                </a:solidFill>
                <a:effectLst/>
                <a:uLnTx/>
                <a:uFillTx/>
                <a:latin typeface="Arial Nova Cond" panose="020B0506020202020204" pitchFamily="34" charset="0"/>
                <a:cs typeface="Arial" panose="020B0604020202020204" pitchFamily="34" charset="0"/>
              </a:rPr>
              <a:t> J Med. </a:t>
            </a:r>
            <a:r>
              <a:rPr kumimoji="0" lang="en-US" sz="1400" i="0" u="none" strike="noStrike" kern="1200" cap="none" spc="0" normalizeH="0" baseline="0" noProof="0" dirty="0">
                <a:ln>
                  <a:noFill/>
                </a:ln>
                <a:solidFill>
                  <a:prstClr val="black"/>
                </a:solidFill>
                <a:effectLst/>
                <a:uLnTx/>
                <a:uFillTx/>
                <a:latin typeface="Arial Nova Cond" panose="020B0506020202020204" pitchFamily="34" charset="0"/>
                <a:cs typeface="Arial" panose="020B0604020202020204" pitchFamily="34" charset="0"/>
              </a:rPr>
              <a:t>2019.  Bhatt DL. AHA 2018, Chicago. </a:t>
            </a:r>
          </a:p>
        </p:txBody>
      </p:sp>
      <p:sp>
        <p:nvSpPr>
          <p:cNvPr id="5" name="TextBox 4">
            <a:extLst>
              <a:ext uri="{FF2B5EF4-FFF2-40B4-BE49-F238E27FC236}">
                <a16:creationId xmlns:a16="http://schemas.microsoft.com/office/drawing/2014/main" id="{CA4B1A2B-EA93-45DB-9354-01B42923B9F4}"/>
              </a:ext>
            </a:extLst>
          </p:cNvPr>
          <p:cNvSpPr txBox="1"/>
          <p:nvPr/>
        </p:nvSpPr>
        <p:spPr>
          <a:xfrm>
            <a:off x="481297" y="1509329"/>
            <a:ext cx="54406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Nova Cond" panose="020B0506020202020204" pitchFamily="34" charset="0"/>
                <a:cs typeface="Arial" panose="020B0604020202020204" pitchFamily="34" charset="0"/>
              </a:rPr>
              <a:t>Primary Composite Endpoint: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Nova Cond" panose="020B0506020202020204" pitchFamily="34" charset="0"/>
                <a:cs typeface="Arial" panose="020B0604020202020204" pitchFamily="34" charset="0"/>
              </a:rPr>
              <a:t>CV Death, MI, Stroke, Coronary </a:t>
            </a:r>
            <a:r>
              <a:rPr kumimoji="0" lang="en-US" sz="1600" b="0" i="0" u="none" strike="noStrike" kern="1200" cap="none" spc="0" normalizeH="0" baseline="0" noProof="0" dirty="0" err="1">
                <a:ln>
                  <a:noFill/>
                </a:ln>
                <a:solidFill>
                  <a:prstClr val="black"/>
                </a:solidFill>
                <a:effectLst/>
                <a:uLnTx/>
                <a:uFillTx/>
                <a:latin typeface="Arial Nova Cond" panose="020B0506020202020204" pitchFamily="34" charset="0"/>
                <a:cs typeface="Arial" panose="020B0604020202020204" pitchFamily="34" charset="0"/>
              </a:rPr>
              <a:t>Revasc</a:t>
            </a:r>
            <a:r>
              <a:rPr kumimoji="0" lang="en-US" sz="1600" b="0" i="0" u="none" strike="noStrike" kern="1200" cap="none" spc="0" normalizeH="0" baseline="0" noProof="0" dirty="0">
                <a:ln>
                  <a:noFill/>
                </a:ln>
                <a:solidFill>
                  <a:prstClr val="black"/>
                </a:solidFill>
                <a:effectLst/>
                <a:uLnTx/>
                <a:uFillTx/>
                <a:latin typeface="Arial Nova Cond" panose="020B0506020202020204" pitchFamily="34" charset="0"/>
                <a:cs typeface="Arial" panose="020B0604020202020204" pitchFamily="34" charset="0"/>
              </a:rPr>
              <a:t>, Unstable Angina</a:t>
            </a:r>
          </a:p>
        </p:txBody>
      </p:sp>
      <p:sp>
        <p:nvSpPr>
          <p:cNvPr id="43" name="TextBox 42">
            <a:extLst>
              <a:ext uri="{FF2B5EF4-FFF2-40B4-BE49-F238E27FC236}">
                <a16:creationId xmlns:a16="http://schemas.microsoft.com/office/drawing/2014/main" id="{F4E2208D-599F-4808-AAAE-6B06A4F409F9}"/>
              </a:ext>
            </a:extLst>
          </p:cNvPr>
          <p:cNvSpPr txBox="1"/>
          <p:nvPr/>
        </p:nvSpPr>
        <p:spPr>
          <a:xfrm>
            <a:off x="6563205" y="1567803"/>
            <a:ext cx="544068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rial Nova Cond" panose="020B0506020202020204" pitchFamily="34" charset="0"/>
                <a:cs typeface="Arial" panose="020B0604020202020204" pitchFamily="34" charset="0"/>
              </a:rPr>
              <a:t>Key Secondary Composite Endpoint: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Nova Cond" panose="020B0506020202020204" pitchFamily="34" charset="0"/>
                <a:cs typeface="Arial" panose="020B0604020202020204" pitchFamily="34" charset="0"/>
              </a:rPr>
              <a:t> </a:t>
            </a:r>
            <a:r>
              <a:rPr kumimoji="0" lang="en-US" sz="1600" b="0" i="0" u="none" strike="noStrike" kern="1200" cap="none" spc="0" normalizeH="0" baseline="0" noProof="0" dirty="0">
                <a:ln>
                  <a:noFill/>
                </a:ln>
                <a:solidFill>
                  <a:prstClr val="black"/>
                </a:solidFill>
                <a:effectLst/>
                <a:uLnTx/>
                <a:uFillTx/>
                <a:latin typeface="Arial Nova Cond" panose="020B0506020202020204" pitchFamily="34" charset="0"/>
                <a:cs typeface="Arial" panose="020B0604020202020204" pitchFamily="34" charset="0"/>
              </a:rPr>
              <a:t>CV Death, MI, Stroke</a:t>
            </a:r>
          </a:p>
        </p:txBody>
      </p:sp>
      <p:sp>
        <p:nvSpPr>
          <p:cNvPr id="9" name="Title 1">
            <a:extLst>
              <a:ext uri="{FF2B5EF4-FFF2-40B4-BE49-F238E27FC236}">
                <a16:creationId xmlns:a16="http://schemas.microsoft.com/office/drawing/2014/main" id="{0B986241-4833-4E20-892A-37C6ECC78B5B}"/>
              </a:ext>
            </a:extLst>
          </p:cNvPr>
          <p:cNvSpPr txBox="1">
            <a:spLocks/>
          </p:cNvSpPr>
          <p:nvPr/>
        </p:nvSpPr>
        <p:spPr>
          <a:xfrm>
            <a:off x="457201" y="101762"/>
            <a:ext cx="11734800" cy="1019902"/>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defTabSz="914400" rtl="0" eaLnBrk="1" fontAlgn="auto" latinLnBrk="0" hangingPunct="1">
              <a:lnSpc>
                <a:spcPct val="90000"/>
              </a:lnSpc>
              <a:spcBef>
                <a:spcPct val="0"/>
              </a:spcBef>
              <a:spcAft>
                <a:spcPts val="0"/>
              </a:spcAft>
              <a:buClrTx/>
              <a:buSzTx/>
              <a:buFontTx/>
              <a:buNone/>
              <a:tabLst/>
              <a:defRPr/>
            </a:pPr>
            <a:r>
              <a:rPr kumimoji="0" lang="en-US" sz="3800" u="none" strike="noStrike" kern="1200" cap="none" spc="0" normalizeH="0" baseline="0" noProof="0" dirty="0">
                <a:ln>
                  <a:noFill/>
                </a:ln>
                <a:effectLst/>
                <a:uLnTx/>
                <a:uFillTx/>
                <a:latin typeface="Arial Nova Cond" panose="020B0506020202020204" pitchFamily="34" charset="0"/>
                <a:cs typeface="Arial Narrow" panose="020B0604020202020204" pitchFamily="34" charset="0"/>
              </a:rPr>
              <a:t>REDUCE-IT: Primary and Key Secondary Composite </a:t>
            </a:r>
            <a:br>
              <a:rPr kumimoji="0" lang="en-US" sz="3800" u="none" strike="noStrike" kern="1200" cap="none" spc="0" normalizeH="0" baseline="0" noProof="0" dirty="0">
                <a:ln>
                  <a:noFill/>
                </a:ln>
                <a:effectLst/>
                <a:uLnTx/>
                <a:uFillTx/>
                <a:latin typeface="Arial Nova Cond" panose="020B0506020202020204" pitchFamily="34" charset="0"/>
                <a:cs typeface="Arial Narrow" panose="020B0604020202020204" pitchFamily="34" charset="0"/>
              </a:rPr>
            </a:br>
            <a:r>
              <a:rPr kumimoji="0" lang="en-US" sz="3800" u="none" strike="noStrike" kern="1200" cap="none" spc="0" normalizeH="0" baseline="0" noProof="0" dirty="0">
                <a:ln>
                  <a:noFill/>
                </a:ln>
                <a:effectLst/>
                <a:uLnTx/>
                <a:uFillTx/>
                <a:latin typeface="Arial Nova Cond" panose="020B0506020202020204" pitchFamily="34" charset="0"/>
                <a:cs typeface="Arial Narrow" panose="020B0604020202020204" pitchFamily="34" charset="0"/>
              </a:rPr>
              <a:t>Endpoints</a:t>
            </a:r>
            <a:endParaRPr kumimoji="0" lang="en-US" sz="2600" u="none" strike="noStrike" kern="1200" cap="none" spc="0" normalizeH="0" baseline="0" noProof="0" dirty="0">
              <a:ln>
                <a:noFill/>
              </a:ln>
              <a:effectLst/>
              <a:highlight>
                <a:srgbClr val="FFFF00"/>
              </a:highlight>
              <a:uLnTx/>
              <a:uFillTx/>
              <a:latin typeface="Arial Nova Cond" panose="020B0506020202020204" pitchFamily="34" charset="0"/>
              <a:cs typeface="Arial Narrow" panose="020B0604020202020204" pitchFamily="34" charset="0"/>
            </a:endParaRPr>
          </a:p>
        </p:txBody>
      </p:sp>
      <p:sp>
        <p:nvSpPr>
          <p:cNvPr id="13" name="Rectangle 8">
            <a:extLst>
              <a:ext uri="{FF2B5EF4-FFF2-40B4-BE49-F238E27FC236}">
                <a16:creationId xmlns:a16="http://schemas.microsoft.com/office/drawing/2014/main" id="{6E408957-C1A4-4987-A6A1-A73222089C7C}"/>
              </a:ext>
            </a:extLst>
          </p:cNvPr>
          <p:cNvSpPr>
            <a:spLocks noChangeArrowheads="1"/>
          </p:cNvSpPr>
          <p:nvPr/>
        </p:nvSpPr>
        <p:spPr bwMode="auto">
          <a:xfrm>
            <a:off x="3750659" y="4275960"/>
            <a:ext cx="119661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err="1">
                <a:ln>
                  <a:noFill/>
                </a:ln>
                <a:solidFill>
                  <a:srgbClr val="0000FF"/>
                </a:solidFill>
                <a:effectLst/>
                <a:uLnTx/>
                <a:uFillTx/>
                <a:latin typeface="Arial Nova Cond" panose="020B0506020202020204" pitchFamily="34" charset="0"/>
              </a:rPr>
              <a:t>Icosapent</a:t>
            </a:r>
            <a:r>
              <a:rPr kumimoji="0" lang="en-US" altLang="en-US" sz="1500" b="1" i="0" u="none" strike="noStrike" kern="1200" cap="none" spc="0" normalizeH="0" baseline="0" noProof="0" dirty="0">
                <a:ln>
                  <a:noFill/>
                </a:ln>
                <a:solidFill>
                  <a:srgbClr val="0000FF"/>
                </a:solidFill>
                <a:effectLst/>
                <a:uLnTx/>
                <a:uFillTx/>
                <a:latin typeface="Arial Nova Cond" panose="020B0506020202020204" pitchFamily="34" charset="0"/>
              </a:rPr>
              <a:t> Ethyl</a:t>
            </a:r>
            <a:endParaRPr kumimoji="0" lang="en-US" altLang="en-US" sz="1800" b="1" i="0" u="none" strike="noStrike" kern="1200" cap="none" spc="0" normalizeH="0" baseline="0" noProof="0" dirty="0">
              <a:ln>
                <a:noFill/>
              </a:ln>
              <a:solidFill>
                <a:srgbClr val="0000FF"/>
              </a:solidFill>
              <a:effectLst/>
              <a:uLnTx/>
              <a:uFillTx/>
              <a:latin typeface="Arial Nova Cond" panose="020B0506020202020204" pitchFamily="34" charset="0"/>
            </a:endParaRPr>
          </a:p>
        </p:txBody>
      </p:sp>
      <p:sp>
        <p:nvSpPr>
          <p:cNvPr id="14" name="TextBox 13">
            <a:extLst>
              <a:ext uri="{FF2B5EF4-FFF2-40B4-BE49-F238E27FC236}">
                <a16:creationId xmlns:a16="http://schemas.microsoft.com/office/drawing/2014/main" id="{580EE718-44BE-44C9-A50F-92F67422A874}"/>
              </a:ext>
            </a:extLst>
          </p:cNvPr>
          <p:cNvSpPr txBox="1"/>
          <p:nvPr/>
        </p:nvSpPr>
        <p:spPr>
          <a:xfrm>
            <a:off x="4942315" y="3531981"/>
            <a:ext cx="97938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Nova Cond" panose="020B0506020202020204" pitchFamily="34" charset="0"/>
                <a:cs typeface="Arial" panose="020B0604020202020204" pitchFamily="34" charset="0"/>
              </a:rPr>
              <a:t>23.0%</a:t>
            </a:r>
          </a:p>
        </p:txBody>
      </p:sp>
      <p:sp>
        <p:nvSpPr>
          <p:cNvPr id="15" name="Freeform 256">
            <a:extLst>
              <a:ext uri="{FF2B5EF4-FFF2-40B4-BE49-F238E27FC236}">
                <a16:creationId xmlns:a16="http://schemas.microsoft.com/office/drawing/2014/main" id="{CE1DB896-C557-43E9-A960-2329C4726501}"/>
              </a:ext>
            </a:extLst>
          </p:cNvPr>
          <p:cNvSpPr>
            <a:spLocks/>
          </p:cNvSpPr>
          <p:nvPr/>
        </p:nvSpPr>
        <p:spPr bwMode="auto">
          <a:xfrm>
            <a:off x="1143702" y="3196842"/>
            <a:ext cx="4100271" cy="2554577"/>
          </a:xfrm>
          <a:custGeom>
            <a:avLst/>
            <a:gdLst>
              <a:gd name="T0" fmla="*/ 24 w 2597"/>
              <a:gd name="T1" fmla="*/ 1601 h 1618"/>
              <a:gd name="T2" fmla="*/ 56 w 2597"/>
              <a:gd name="T3" fmla="*/ 1583 h 1618"/>
              <a:gd name="T4" fmla="*/ 89 w 2597"/>
              <a:gd name="T5" fmla="*/ 1564 h 1618"/>
              <a:gd name="T6" fmla="*/ 124 w 2597"/>
              <a:gd name="T7" fmla="*/ 1545 h 1618"/>
              <a:gd name="T8" fmla="*/ 153 w 2597"/>
              <a:gd name="T9" fmla="*/ 1523 h 1618"/>
              <a:gd name="T10" fmla="*/ 189 w 2597"/>
              <a:gd name="T11" fmla="*/ 1502 h 1618"/>
              <a:gd name="T12" fmla="*/ 215 w 2597"/>
              <a:gd name="T13" fmla="*/ 1485 h 1618"/>
              <a:gd name="T14" fmla="*/ 248 w 2597"/>
              <a:gd name="T15" fmla="*/ 1458 h 1618"/>
              <a:gd name="T16" fmla="*/ 280 w 2597"/>
              <a:gd name="T17" fmla="*/ 1426 h 1618"/>
              <a:gd name="T18" fmla="*/ 304 w 2597"/>
              <a:gd name="T19" fmla="*/ 1404 h 1618"/>
              <a:gd name="T20" fmla="*/ 323 w 2597"/>
              <a:gd name="T21" fmla="*/ 1383 h 1618"/>
              <a:gd name="T22" fmla="*/ 375 w 2597"/>
              <a:gd name="T23" fmla="*/ 1356 h 1618"/>
              <a:gd name="T24" fmla="*/ 415 w 2597"/>
              <a:gd name="T25" fmla="*/ 1331 h 1618"/>
              <a:gd name="T26" fmla="*/ 447 w 2597"/>
              <a:gd name="T27" fmla="*/ 1302 h 1618"/>
              <a:gd name="T28" fmla="*/ 469 w 2597"/>
              <a:gd name="T29" fmla="*/ 1277 h 1618"/>
              <a:gd name="T30" fmla="*/ 493 w 2597"/>
              <a:gd name="T31" fmla="*/ 1256 h 1618"/>
              <a:gd name="T32" fmla="*/ 536 w 2597"/>
              <a:gd name="T33" fmla="*/ 1237 h 1618"/>
              <a:gd name="T34" fmla="*/ 555 w 2597"/>
              <a:gd name="T35" fmla="*/ 1215 h 1618"/>
              <a:gd name="T36" fmla="*/ 593 w 2597"/>
              <a:gd name="T37" fmla="*/ 1196 h 1618"/>
              <a:gd name="T38" fmla="*/ 609 w 2597"/>
              <a:gd name="T39" fmla="*/ 1172 h 1618"/>
              <a:gd name="T40" fmla="*/ 636 w 2597"/>
              <a:gd name="T41" fmla="*/ 1151 h 1618"/>
              <a:gd name="T42" fmla="*/ 677 w 2597"/>
              <a:gd name="T43" fmla="*/ 1126 h 1618"/>
              <a:gd name="T44" fmla="*/ 717 w 2597"/>
              <a:gd name="T45" fmla="*/ 1099 h 1618"/>
              <a:gd name="T46" fmla="*/ 744 w 2597"/>
              <a:gd name="T47" fmla="*/ 1075 h 1618"/>
              <a:gd name="T48" fmla="*/ 768 w 2597"/>
              <a:gd name="T49" fmla="*/ 1059 h 1618"/>
              <a:gd name="T50" fmla="*/ 798 w 2597"/>
              <a:gd name="T51" fmla="*/ 1040 h 1618"/>
              <a:gd name="T52" fmla="*/ 830 w 2597"/>
              <a:gd name="T53" fmla="*/ 1021 h 1618"/>
              <a:gd name="T54" fmla="*/ 863 w 2597"/>
              <a:gd name="T55" fmla="*/ 999 h 1618"/>
              <a:gd name="T56" fmla="*/ 898 w 2597"/>
              <a:gd name="T57" fmla="*/ 980 h 1618"/>
              <a:gd name="T58" fmla="*/ 922 w 2597"/>
              <a:gd name="T59" fmla="*/ 956 h 1618"/>
              <a:gd name="T60" fmla="*/ 957 w 2597"/>
              <a:gd name="T61" fmla="*/ 940 h 1618"/>
              <a:gd name="T62" fmla="*/ 992 w 2597"/>
              <a:gd name="T63" fmla="*/ 913 h 1618"/>
              <a:gd name="T64" fmla="*/ 1041 w 2597"/>
              <a:gd name="T65" fmla="*/ 889 h 1618"/>
              <a:gd name="T66" fmla="*/ 1073 w 2597"/>
              <a:gd name="T67" fmla="*/ 870 h 1618"/>
              <a:gd name="T68" fmla="*/ 1116 w 2597"/>
              <a:gd name="T69" fmla="*/ 848 h 1618"/>
              <a:gd name="T70" fmla="*/ 1154 w 2597"/>
              <a:gd name="T71" fmla="*/ 827 h 1618"/>
              <a:gd name="T72" fmla="*/ 1189 w 2597"/>
              <a:gd name="T73" fmla="*/ 805 h 1618"/>
              <a:gd name="T74" fmla="*/ 1229 w 2597"/>
              <a:gd name="T75" fmla="*/ 781 h 1618"/>
              <a:gd name="T76" fmla="*/ 1286 w 2597"/>
              <a:gd name="T77" fmla="*/ 751 h 1618"/>
              <a:gd name="T78" fmla="*/ 1324 w 2597"/>
              <a:gd name="T79" fmla="*/ 724 h 1618"/>
              <a:gd name="T80" fmla="*/ 1356 w 2597"/>
              <a:gd name="T81" fmla="*/ 700 h 1618"/>
              <a:gd name="T82" fmla="*/ 1383 w 2597"/>
              <a:gd name="T83" fmla="*/ 670 h 1618"/>
              <a:gd name="T84" fmla="*/ 1448 w 2597"/>
              <a:gd name="T85" fmla="*/ 646 h 1618"/>
              <a:gd name="T86" fmla="*/ 1502 w 2597"/>
              <a:gd name="T87" fmla="*/ 624 h 1618"/>
              <a:gd name="T88" fmla="*/ 1553 w 2597"/>
              <a:gd name="T89" fmla="*/ 603 h 1618"/>
              <a:gd name="T90" fmla="*/ 1604 w 2597"/>
              <a:gd name="T91" fmla="*/ 578 h 1618"/>
              <a:gd name="T92" fmla="*/ 1645 w 2597"/>
              <a:gd name="T93" fmla="*/ 557 h 1618"/>
              <a:gd name="T94" fmla="*/ 1669 w 2597"/>
              <a:gd name="T95" fmla="*/ 532 h 1618"/>
              <a:gd name="T96" fmla="*/ 1699 w 2597"/>
              <a:gd name="T97" fmla="*/ 511 h 1618"/>
              <a:gd name="T98" fmla="*/ 1728 w 2597"/>
              <a:gd name="T99" fmla="*/ 484 h 1618"/>
              <a:gd name="T100" fmla="*/ 1785 w 2597"/>
              <a:gd name="T101" fmla="*/ 459 h 1618"/>
              <a:gd name="T102" fmla="*/ 1815 w 2597"/>
              <a:gd name="T103" fmla="*/ 432 h 1618"/>
              <a:gd name="T104" fmla="*/ 1871 w 2597"/>
              <a:gd name="T105" fmla="*/ 411 h 1618"/>
              <a:gd name="T106" fmla="*/ 1960 w 2597"/>
              <a:gd name="T107" fmla="*/ 384 h 1618"/>
              <a:gd name="T108" fmla="*/ 1998 w 2597"/>
              <a:gd name="T109" fmla="*/ 357 h 1618"/>
              <a:gd name="T110" fmla="*/ 2049 w 2597"/>
              <a:gd name="T111" fmla="*/ 324 h 1618"/>
              <a:gd name="T112" fmla="*/ 2114 w 2597"/>
              <a:gd name="T113" fmla="*/ 300 h 1618"/>
              <a:gd name="T114" fmla="*/ 2160 w 2597"/>
              <a:gd name="T115" fmla="*/ 262 h 1618"/>
              <a:gd name="T116" fmla="*/ 2208 w 2597"/>
              <a:gd name="T117" fmla="*/ 233 h 1618"/>
              <a:gd name="T118" fmla="*/ 2268 w 2597"/>
              <a:gd name="T119" fmla="*/ 187 h 1618"/>
              <a:gd name="T120" fmla="*/ 2351 w 2597"/>
              <a:gd name="T121" fmla="*/ 146 h 1618"/>
              <a:gd name="T122" fmla="*/ 2424 w 2597"/>
              <a:gd name="T123" fmla="*/ 90 h 1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597" h="1618">
                <a:moveTo>
                  <a:pt x="0" y="1618"/>
                </a:moveTo>
                <a:lnTo>
                  <a:pt x="0" y="1618"/>
                </a:lnTo>
                <a:lnTo>
                  <a:pt x="2" y="1618"/>
                </a:lnTo>
                <a:lnTo>
                  <a:pt x="2" y="1615"/>
                </a:lnTo>
                <a:lnTo>
                  <a:pt x="2" y="1615"/>
                </a:lnTo>
                <a:lnTo>
                  <a:pt x="2" y="1612"/>
                </a:lnTo>
                <a:lnTo>
                  <a:pt x="8" y="1612"/>
                </a:lnTo>
                <a:lnTo>
                  <a:pt x="8" y="1612"/>
                </a:lnTo>
                <a:lnTo>
                  <a:pt x="11" y="1612"/>
                </a:lnTo>
                <a:lnTo>
                  <a:pt x="11" y="1610"/>
                </a:lnTo>
                <a:lnTo>
                  <a:pt x="11" y="1610"/>
                </a:lnTo>
                <a:lnTo>
                  <a:pt x="11" y="1607"/>
                </a:lnTo>
                <a:lnTo>
                  <a:pt x="16" y="1607"/>
                </a:lnTo>
                <a:lnTo>
                  <a:pt x="16" y="1607"/>
                </a:lnTo>
                <a:lnTo>
                  <a:pt x="16" y="1607"/>
                </a:lnTo>
                <a:lnTo>
                  <a:pt x="16" y="1604"/>
                </a:lnTo>
                <a:lnTo>
                  <a:pt x="19" y="1604"/>
                </a:lnTo>
                <a:lnTo>
                  <a:pt x="19" y="1601"/>
                </a:lnTo>
                <a:lnTo>
                  <a:pt x="24" y="1601"/>
                </a:lnTo>
                <a:lnTo>
                  <a:pt x="24" y="1601"/>
                </a:lnTo>
                <a:lnTo>
                  <a:pt x="32" y="1601"/>
                </a:lnTo>
                <a:lnTo>
                  <a:pt x="32" y="1599"/>
                </a:lnTo>
                <a:lnTo>
                  <a:pt x="35" y="1599"/>
                </a:lnTo>
                <a:lnTo>
                  <a:pt x="35" y="1596"/>
                </a:lnTo>
                <a:lnTo>
                  <a:pt x="43" y="1596"/>
                </a:lnTo>
                <a:lnTo>
                  <a:pt x="43" y="1593"/>
                </a:lnTo>
                <a:lnTo>
                  <a:pt x="43" y="1593"/>
                </a:lnTo>
                <a:lnTo>
                  <a:pt x="43" y="1593"/>
                </a:lnTo>
                <a:lnTo>
                  <a:pt x="48" y="1593"/>
                </a:lnTo>
                <a:lnTo>
                  <a:pt x="48" y="1591"/>
                </a:lnTo>
                <a:lnTo>
                  <a:pt x="51" y="1591"/>
                </a:lnTo>
                <a:lnTo>
                  <a:pt x="51" y="1588"/>
                </a:lnTo>
                <a:lnTo>
                  <a:pt x="54" y="1588"/>
                </a:lnTo>
                <a:lnTo>
                  <a:pt x="54" y="1588"/>
                </a:lnTo>
                <a:lnTo>
                  <a:pt x="54" y="1588"/>
                </a:lnTo>
                <a:lnTo>
                  <a:pt x="54" y="1585"/>
                </a:lnTo>
                <a:lnTo>
                  <a:pt x="56" y="1585"/>
                </a:lnTo>
                <a:lnTo>
                  <a:pt x="56" y="1583"/>
                </a:lnTo>
                <a:lnTo>
                  <a:pt x="59" y="1583"/>
                </a:lnTo>
                <a:lnTo>
                  <a:pt x="59" y="1583"/>
                </a:lnTo>
                <a:lnTo>
                  <a:pt x="62" y="1583"/>
                </a:lnTo>
                <a:lnTo>
                  <a:pt x="62" y="1580"/>
                </a:lnTo>
                <a:lnTo>
                  <a:pt x="64" y="1580"/>
                </a:lnTo>
                <a:lnTo>
                  <a:pt x="64" y="1577"/>
                </a:lnTo>
                <a:lnTo>
                  <a:pt x="67" y="1577"/>
                </a:lnTo>
                <a:lnTo>
                  <a:pt x="67" y="1577"/>
                </a:lnTo>
                <a:lnTo>
                  <a:pt x="73" y="1577"/>
                </a:lnTo>
                <a:lnTo>
                  <a:pt x="73" y="1572"/>
                </a:lnTo>
                <a:lnTo>
                  <a:pt x="75" y="1572"/>
                </a:lnTo>
                <a:lnTo>
                  <a:pt x="75" y="1569"/>
                </a:lnTo>
                <a:lnTo>
                  <a:pt x="78" y="1569"/>
                </a:lnTo>
                <a:lnTo>
                  <a:pt x="78" y="1566"/>
                </a:lnTo>
                <a:lnTo>
                  <a:pt x="81" y="1566"/>
                </a:lnTo>
                <a:lnTo>
                  <a:pt x="81" y="1566"/>
                </a:lnTo>
                <a:lnTo>
                  <a:pt x="83" y="1566"/>
                </a:lnTo>
                <a:lnTo>
                  <a:pt x="83" y="1564"/>
                </a:lnTo>
                <a:lnTo>
                  <a:pt x="89" y="1564"/>
                </a:lnTo>
                <a:lnTo>
                  <a:pt x="89" y="1561"/>
                </a:lnTo>
                <a:lnTo>
                  <a:pt x="97" y="1561"/>
                </a:lnTo>
                <a:lnTo>
                  <a:pt x="97" y="1561"/>
                </a:lnTo>
                <a:lnTo>
                  <a:pt x="97" y="1561"/>
                </a:lnTo>
                <a:lnTo>
                  <a:pt x="97" y="1556"/>
                </a:lnTo>
                <a:lnTo>
                  <a:pt x="100" y="1556"/>
                </a:lnTo>
                <a:lnTo>
                  <a:pt x="100" y="1556"/>
                </a:lnTo>
                <a:lnTo>
                  <a:pt x="102" y="1556"/>
                </a:lnTo>
                <a:lnTo>
                  <a:pt x="102" y="1553"/>
                </a:lnTo>
                <a:lnTo>
                  <a:pt x="108" y="1553"/>
                </a:lnTo>
                <a:lnTo>
                  <a:pt x="108" y="1550"/>
                </a:lnTo>
                <a:lnTo>
                  <a:pt x="113" y="1550"/>
                </a:lnTo>
                <a:lnTo>
                  <a:pt x="113" y="1550"/>
                </a:lnTo>
                <a:lnTo>
                  <a:pt x="118" y="1550"/>
                </a:lnTo>
                <a:lnTo>
                  <a:pt x="118" y="1547"/>
                </a:lnTo>
                <a:lnTo>
                  <a:pt x="121" y="1547"/>
                </a:lnTo>
                <a:lnTo>
                  <a:pt x="121" y="1545"/>
                </a:lnTo>
                <a:lnTo>
                  <a:pt x="124" y="1545"/>
                </a:lnTo>
                <a:lnTo>
                  <a:pt x="124" y="1545"/>
                </a:lnTo>
                <a:lnTo>
                  <a:pt x="126" y="1545"/>
                </a:lnTo>
                <a:lnTo>
                  <a:pt x="126" y="1542"/>
                </a:lnTo>
                <a:lnTo>
                  <a:pt x="129" y="1542"/>
                </a:lnTo>
                <a:lnTo>
                  <a:pt x="129" y="1539"/>
                </a:lnTo>
                <a:lnTo>
                  <a:pt x="129" y="1539"/>
                </a:lnTo>
                <a:lnTo>
                  <a:pt x="129" y="1537"/>
                </a:lnTo>
                <a:lnTo>
                  <a:pt x="135" y="1537"/>
                </a:lnTo>
                <a:lnTo>
                  <a:pt x="135" y="1534"/>
                </a:lnTo>
                <a:lnTo>
                  <a:pt x="137" y="1534"/>
                </a:lnTo>
                <a:lnTo>
                  <a:pt x="137" y="1531"/>
                </a:lnTo>
                <a:lnTo>
                  <a:pt x="140" y="1531"/>
                </a:lnTo>
                <a:lnTo>
                  <a:pt x="140" y="1529"/>
                </a:lnTo>
                <a:lnTo>
                  <a:pt x="145" y="1529"/>
                </a:lnTo>
                <a:lnTo>
                  <a:pt x="145" y="1526"/>
                </a:lnTo>
                <a:lnTo>
                  <a:pt x="151" y="1526"/>
                </a:lnTo>
                <a:lnTo>
                  <a:pt x="151" y="1526"/>
                </a:lnTo>
                <a:lnTo>
                  <a:pt x="151" y="1526"/>
                </a:lnTo>
                <a:lnTo>
                  <a:pt x="151" y="1523"/>
                </a:lnTo>
                <a:lnTo>
                  <a:pt x="153" y="1523"/>
                </a:lnTo>
                <a:lnTo>
                  <a:pt x="153" y="1520"/>
                </a:lnTo>
                <a:lnTo>
                  <a:pt x="156" y="1520"/>
                </a:lnTo>
                <a:lnTo>
                  <a:pt x="156" y="1518"/>
                </a:lnTo>
                <a:lnTo>
                  <a:pt x="159" y="1518"/>
                </a:lnTo>
                <a:lnTo>
                  <a:pt x="159" y="1515"/>
                </a:lnTo>
                <a:lnTo>
                  <a:pt x="167" y="1515"/>
                </a:lnTo>
                <a:lnTo>
                  <a:pt x="167" y="1512"/>
                </a:lnTo>
                <a:lnTo>
                  <a:pt x="175" y="1512"/>
                </a:lnTo>
                <a:lnTo>
                  <a:pt x="175" y="1510"/>
                </a:lnTo>
                <a:lnTo>
                  <a:pt x="175" y="1510"/>
                </a:lnTo>
                <a:lnTo>
                  <a:pt x="175" y="1510"/>
                </a:lnTo>
                <a:lnTo>
                  <a:pt x="178" y="1510"/>
                </a:lnTo>
                <a:lnTo>
                  <a:pt x="178" y="1507"/>
                </a:lnTo>
                <a:lnTo>
                  <a:pt x="178" y="1507"/>
                </a:lnTo>
                <a:lnTo>
                  <a:pt x="178" y="1504"/>
                </a:lnTo>
                <a:lnTo>
                  <a:pt x="183" y="1504"/>
                </a:lnTo>
                <a:lnTo>
                  <a:pt x="183" y="1504"/>
                </a:lnTo>
                <a:lnTo>
                  <a:pt x="189" y="1504"/>
                </a:lnTo>
                <a:lnTo>
                  <a:pt x="189" y="1502"/>
                </a:lnTo>
                <a:lnTo>
                  <a:pt x="191" y="1502"/>
                </a:lnTo>
                <a:lnTo>
                  <a:pt x="191" y="1499"/>
                </a:lnTo>
                <a:lnTo>
                  <a:pt x="194" y="1499"/>
                </a:lnTo>
                <a:lnTo>
                  <a:pt x="194" y="1499"/>
                </a:lnTo>
                <a:lnTo>
                  <a:pt x="197" y="1499"/>
                </a:lnTo>
                <a:lnTo>
                  <a:pt x="197" y="1496"/>
                </a:lnTo>
                <a:lnTo>
                  <a:pt x="199" y="1496"/>
                </a:lnTo>
                <a:lnTo>
                  <a:pt x="199" y="1493"/>
                </a:lnTo>
                <a:lnTo>
                  <a:pt x="202" y="1493"/>
                </a:lnTo>
                <a:lnTo>
                  <a:pt x="202" y="1493"/>
                </a:lnTo>
                <a:lnTo>
                  <a:pt x="205" y="1493"/>
                </a:lnTo>
                <a:lnTo>
                  <a:pt x="205" y="1491"/>
                </a:lnTo>
                <a:lnTo>
                  <a:pt x="207" y="1491"/>
                </a:lnTo>
                <a:lnTo>
                  <a:pt x="207" y="1488"/>
                </a:lnTo>
                <a:lnTo>
                  <a:pt x="213" y="1488"/>
                </a:lnTo>
                <a:lnTo>
                  <a:pt x="213" y="1488"/>
                </a:lnTo>
                <a:lnTo>
                  <a:pt x="213" y="1488"/>
                </a:lnTo>
                <a:lnTo>
                  <a:pt x="213" y="1485"/>
                </a:lnTo>
                <a:lnTo>
                  <a:pt x="215" y="1485"/>
                </a:lnTo>
                <a:lnTo>
                  <a:pt x="215" y="1480"/>
                </a:lnTo>
                <a:lnTo>
                  <a:pt x="215" y="1480"/>
                </a:lnTo>
                <a:lnTo>
                  <a:pt x="215" y="1480"/>
                </a:lnTo>
                <a:lnTo>
                  <a:pt x="218" y="1480"/>
                </a:lnTo>
                <a:lnTo>
                  <a:pt x="218" y="1477"/>
                </a:lnTo>
                <a:lnTo>
                  <a:pt x="218" y="1477"/>
                </a:lnTo>
                <a:lnTo>
                  <a:pt x="218" y="1472"/>
                </a:lnTo>
                <a:lnTo>
                  <a:pt x="221" y="1472"/>
                </a:lnTo>
                <a:lnTo>
                  <a:pt x="221" y="1469"/>
                </a:lnTo>
                <a:lnTo>
                  <a:pt x="224" y="1469"/>
                </a:lnTo>
                <a:lnTo>
                  <a:pt x="224" y="1469"/>
                </a:lnTo>
                <a:lnTo>
                  <a:pt x="232" y="1469"/>
                </a:lnTo>
                <a:lnTo>
                  <a:pt x="232" y="1466"/>
                </a:lnTo>
                <a:lnTo>
                  <a:pt x="232" y="1466"/>
                </a:lnTo>
                <a:lnTo>
                  <a:pt x="232" y="1464"/>
                </a:lnTo>
                <a:lnTo>
                  <a:pt x="237" y="1464"/>
                </a:lnTo>
                <a:lnTo>
                  <a:pt x="237" y="1464"/>
                </a:lnTo>
                <a:lnTo>
                  <a:pt x="248" y="1464"/>
                </a:lnTo>
                <a:lnTo>
                  <a:pt x="248" y="1458"/>
                </a:lnTo>
                <a:lnTo>
                  <a:pt x="248" y="1458"/>
                </a:lnTo>
                <a:lnTo>
                  <a:pt x="248" y="1456"/>
                </a:lnTo>
                <a:lnTo>
                  <a:pt x="251" y="1456"/>
                </a:lnTo>
                <a:lnTo>
                  <a:pt x="251" y="1453"/>
                </a:lnTo>
                <a:lnTo>
                  <a:pt x="251" y="1453"/>
                </a:lnTo>
                <a:lnTo>
                  <a:pt x="251" y="1450"/>
                </a:lnTo>
                <a:lnTo>
                  <a:pt x="261" y="1450"/>
                </a:lnTo>
                <a:lnTo>
                  <a:pt x="261" y="1450"/>
                </a:lnTo>
                <a:lnTo>
                  <a:pt x="264" y="1450"/>
                </a:lnTo>
                <a:lnTo>
                  <a:pt x="264" y="1439"/>
                </a:lnTo>
                <a:lnTo>
                  <a:pt x="264" y="1439"/>
                </a:lnTo>
                <a:lnTo>
                  <a:pt x="264" y="1434"/>
                </a:lnTo>
                <a:lnTo>
                  <a:pt x="267" y="1434"/>
                </a:lnTo>
                <a:lnTo>
                  <a:pt x="267" y="1434"/>
                </a:lnTo>
                <a:lnTo>
                  <a:pt x="269" y="1434"/>
                </a:lnTo>
                <a:lnTo>
                  <a:pt x="269" y="1429"/>
                </a:lnTo>
                <a:lnTo>
                  <a:pt x="272" y="1429"/>
                </a:lnTo>
                <a:lnTo>
                  <a:pt x="272" y="1426"/>
                </a:lnTo>
                <a:lnTo>
                  <a:pt x="280" y="1426"/>
                </a:lnTo>
                <a:lnTo>
                  <a:pt x="280" y="1423"/>
                </a:lnTo>
                <a:lnTo>
                  <a:pt x="283" y="1423"/>
                </a:lnTo>
                <a:lnTo>
                  <a:pt x="283" y="1421"/>
                </a:lnTo>
                <a:lnTo>
                  <a:pt x="286" y="1421"/>
                </a:lnTo>
                <a:lnTo>
                  <a:pt x="286" y="1418"/>
                </a:lnTo>
                <a:lnTo>
                  <a:pt x="286" y="1418"/>
                </a:lnTo>
                <a:lnTo>
                  <a:pt x="286" y="1415"/>
                </a:lnTo>
                <a:lnTo>
                  <a:pt x="288" y="1415"/>
                </a:lnTo>
                <a:lnTo>
                  <a:pt x="288" y="1412"/>
                </a:lnTo>
                <a:lnTo>
                  <a:pt x="291" y="1412"/>
                </a:lnTo>
                <a:lnTo>
                  <a:pt x="291" y="1410"/>
                </a:lnTo>
                <a:lnTo>
                  <a:pt x="294" y="1410"/>
                </a:lnTo>
                <a:lnTo>
                  <a:pt x="294" y="1410"/>
                </a:lnTo>
                <a:lnTo>
                  <a:pt x="299" y="1410"/>
                </a:lnTo>
                <a:lnTo>
                  <a:pt x="299" y="1407"/>
                </a:lnTo>
                <a:lnTo>
                  <a:pt x="304" y="1407"/>
                </a:lnTo>
                <a:lnTo>
                  <a:pt x="304" y="1404"/>
                </a:lnTo>
                <a:lnTo>
                  <a:pt x="304" y="1404"/>
                </a:lnTo>
                <a:lnTo>
                  <a:pt x="304" y="1404"/>
                </a:lnTo>
                <a:lnTo>
                  <a:pt x="307" y="1404"/>
                </a:lnTo>
                <a:lnTo>
                  <a:pt x="307" y="1402"/>
                </a:lnTo>
                <a:lnTo>
                  <a:pt x="307" y="1402"/>
                </a:lnTo>
                <a:lnTo>
                  <a:pt x="307" y="1399"/>
                </a:lnTo>
                <a:lnTo>
                  <a:pt x="310" y="1399"/>
                </a:lnTo>
                <a:lnTo>
                  <a:pt x="310" y="1399"/>
                </a:lnTo>
                <a:lnTo>
                  <a:pt x="313" y="1399"/>
                </a:lnTo>
                <a:lnTo>
                  <a:pt x="313" y="1394"/>
                </a:lnTo>
                <a:lnTo>
                  <a:pt x="313" y="1394"/>
                </a:lnTo>
                <a:lnTo>
                  <a:pt x="313" y="1391"/>
                </a:lnTo>
                <a:lnTo>
                  <a:pt x="315" y="1391"/>
                </a:lnTo>
                <a:lnTo>
                  <a:pt x="315" y="1391"/>
                </a:lnTo>
                <a:lnTo>
                  <a:pt x="315" y="1391"/>
                </a:lnTo>
                <a:lnTo>
                  <a:pt x="315" y="1388"/>
                </a:lnTo>
                <a:lnTo>
                  <a:pt x="321" y="1388"/>
                </a:lnTo>
                <a:lnTo>
                  <a:pt x="321" y="1385"/>
                </a:lnTo>
                <a:lnTo>
                  <a:pt x="323" y="1385"/>
                </a:lnTo>
                <a:lnTo>
                  <a:pt x="323" y="1383"/>
                </a:lnTo>
                <a:lnTo>
                  <a:pt x="323" y="1383"/>
                </a:lnTo>
                <a:lnTo>
                  <a:pt x="323" y="1380"/>
                </a:lnTo>
                <a:lnTo>
                  <a:pt x="326" y="1380"/>
                </a:lnTo>
                <a:lnTo>
                  <a:pt x="326" y="1380"/>
                </a:lnTo>
                <a:lnTo>
                  <a:pt x="329" y="1380"/>
                </a:lnTo>
                <a:lnTo>
                  <a:pt x="329" y="1375"/>
                </a:lnTo>
                <a:lnTo>
                  <a:pt x="337" y="1375"/>
                </a:lnTo>
                <a:lnTo>
                  <a:pt x="337" y="1372"/>
                </a:lnTo>
                <a:lnTo>
                  <a:pt x="345" y="1372"/>
                </a:lnTo>
                <a:lnTo>
                  <a:pt x="345" y="1369"/>
                </a:lnTo>
                <a:lnTo>
                  <a:pt x="356" y="1369"/>
                </a:lnTo>
                <a:lnTo>
                  <a:pt x="356" y="1367"/>
                </a:lnTo>
                <a:lnTo>
                  <a:pt x="356" y="1367"/>
                </a:lnTo>
                <a:lnTo>
                  <a:pt x="356" y="1364"/>
                </a:lnTo>
                <a:lnTo>
                  <a:pt x="358" y="1364"/>
                </a:lnTo>
                <a:lnTo>
                  <a:pt x="358" y="1361"/>
                </a:lnTo>
                <a:lnTo>
                  <a:pt x="367" y="1361"/>
                </a:lnTo>
                <a:lnTo>
                  <a:pt x="367" y="1356"/>
                </a:lnTo>
                <a:lnTo>
                  <a:pt x="375" y="1356"/>
                </a:lnTo>
                <a:lnTo>
                  <a:pt x="375" y="1356"/>
                </a:lnTo>
                <a:lnTo>
                  <a:pt x="377" y="1356"/>
                </a:lnTo>
                <a:lnTo>
                  <a:pt x="377" y="1350"/>
                </a:lnTo>
                <a:lnTo>
                  <a:pt x="380" y="1350"/>
                </a:lnTo>
                <a:lnTo>
                  <a:pt x="380" y="1345"/>
                </a:lnTo>
                <a:lnTo>
                  <a:pt x="391" y="1345"/>
                </a:lnTo>
                <a:lnTo>
                  <a:pt x="391" y="1345"/>
                </a:lnTo>
                <a:lnTo>
                  <a:pt x="391" y="1345"/>
                </a:lnTo>
                <a:lnTo>
                  <a:pt x="391" y="1342"/>
                </a:lnTo>
                <a:lnTo>
                  <a:pt x="399" y="1342"/>
                </a:lnTo>
                <a:lnTo>
                  <a:pt x="399" y="1340"/>
                </a:lnTo>
                <a:lnTo>
                  <a:pt x="402" y="1340"/>
                </a:lnTo>
                <a:lnTo>
                  <a:pt x="402" y="1337"/>
                </a:lnTo>
                <a:lnTo>
                  <a:pt x="407" y="1337"/>
                </a:lnTo>
                <a:lnTo>
                  <a:pt x="407" y="1334"/>
                </a:lnTo>
                <a:lnTo>
                  <a:pt x="407" y="1334"/>
                </a:lnTo>
                <a:lnTo>
                  <a:pt x="407" y="1331"/>
                </a:lnTo>
                <a:lnTo>
                  <a:pt x="415" y="1331"/>
                </a:lnTo>
                <a:lnTo>
                  <a:pt x="415" y="1331"/>
                </a:lnTo>
                <a:lnTo>
                  <a:pt x="415" y="1331"/>
                </a:lnTo>
                <a:lnTo>
                  <a:pt x="415" y="1326"/>
                </a:lnTo>
                <a:lnTo>
                  <a:pt x="418" y="1326"/>
                </a:lnTo>
                <a:lnTo>
                  <a:pt x="418" y="1323"/>
                </a:lnTo>
                <a:lnTo>
                  <a:pt x="423" y="1323"/>
                </a:lnTo>
                <a:lnTo>
                  <a:pt x="423" y="1321"/>
                </a:lnTo>
                <a:lnTo>
                  <a:pt x="423" y="1321"/>
                </a:lnTo>
                <a:lnTo>
                  <a:pt x="423" y="1318"/>
                </a:lnTo>
                <a:lnTo>
                  <a:pt x="429" y="1318"/>
                </a:lnTo>
                <a:lnTo>
                  <a:pt x="429" y="1315"/>
                </a:lnTo>
                <a:lnTo>
                  <a:pt x="431" y="1315"/>
                </a:lnTo>
                <a:lnTo>
                  <a:pt x="431" y="1313"/>
                </a:lnTo>
                <a:lnTo>
                  <a:pt x="431" y="1313"/>
                </a:lnTo>
                <a:lnTo>
                  <a:pt x="431" y="1310"/>
                </a:lnTo>
                <a:lnTo>
                  <a:pt x="434" y="1310"/>
                </a:lnTo>
                <a:lnTo>
                  <a:pt x="434" y="1307"/>
                </a:lnTo>
                <a:lnTo>
                  <a:pt x="445" y="1307"/>
                </a:lnTo>
                <a:lnTo>
                  <a:pt x="445" y="1307"/>
                </a:lnTo>
                <a:lnTo>
                  <a:pt x="447" y="1307"/>
                </a:lnTo>
                <a:lnTo>
                  <a:pt x="447" y="1302"/>
                </a:lnTo>
                <a:lnTo>
                  <a:pt x="447" y="1302"/>
                </a:lnTo>
                <a:lnTo>
                  <a:pt x="447" y="1299"/>
                </a:lnTo>
                <a:lnTo>
                  <a:pt x="450" y="1299"/>
                </a:lnTo>
                <a:lnTo>
                  <a:pt x="450" y="1296"/>
                </a:lnTo>
                <a:lnTo>
                  <a:pt x="450" y="1296"/>
                </a:lnTo>
                <a:lnTo>
                  <a:pt x="450" y="1294"/>
                </a:lnTo>
                <a:lnTo>
                  <a:pt x="453" y="1294"/>
                </a:lnTo>
                <a:lnTo>
                  <a:pt x="453" y="1291"/>
                </a:lnTo>
                <a:lnTo>
                  <a:pt x="456" y="1291"/>
                </a:lnTo>
                <a:lnTo>
                  <a:pt x="456" y="1288"/>
                </a:lnTo>
                <a:lnTo>
                  <a:pt x="456" y="1288"/>
                </a:lnTo>
                <a:lnTo>
                  <a:pt x="456" y="1286"/>
                </a:lnTo>
                <a:lnTo>
                  <a:pt x="458" y="1286"/>
                </a:lnTo>
                <a:lnTo>
                  <a:pt x="458" y="1283"/>
                </a:lnTo>
                <a:lnTo>
                  <a:pt x="466" y="1283"/>
                </a:lnTo>
                <a:lnTo>
                  <a:pt x="466" y="1280"/>
                </a:lnTo>
                <a:lnTo>
                  <a:pt x="469" y="1280"/>
                </a:lnTo>
                <a:lnTo>
                  <a:pt x="469" y="1277"/>
                </a:lnTo>
                <a:lnTo>
                  <a:pt x="469" y="1277"/>
                </a:lnTo>
                <a:lnTo>
                  <a:pt x="469" y="1277"/>
                </a:lnTo>
                <a:lnTo>
                  <a:pt x="472" y="1277"/>
                </a:lnTo>
                <a:lnTo>
                  <a:pt x="472" y="1272"/>
                </a:lnTo>
                <a:lnTo>
                  <a:pt x="474" y="1272"/>
                </a:lnTo>
                <a:lnTo>
                  <a:pt x="474" y="1272"/>
                </a:lnTo>
                <a:lnTo>
                  <a:pt x="480" y="1272"/>
                </a:lnTo>
                <a:lnTo>
                  <a:pt x="480" y="1269"/>
                </a:lnTo>
                <a:lnTo>
                  <a:pt x="482" y="1269"/>
                </a:lnTo>
                <a:lnTo>
                  <a:pt x="482" y="1267"/>
                </a:lnTo>
                <a:lnTo>
                  <a:pt x="482" y="1267"/>
                </a:lnTo>
                <a:lnTo>
                  <a:pt x="482" y="1264"/>
                </a:lnTo>
                <a:lnTo>
                  <a:pt x="488" y="1264"/>
                </a:lnTo>
                <a:lnTo>
                  <a:pt x="488" y="1261"/>
                </a:lnTo>
                <a:lnTo>
                  <a:pt x="491" y="1261"/>
                </a:lnTo>
                <a:lnTo>
                  <a:pt x="491" y="1259"/>
                </a:lnTo>
                <a:lnTo>
                  <a:pt x="493" y="1259"/>
                </a:lnTo>
                <a:lnTo>
                  <a:pt x="493" y="1259"/>
                </a:lnTo>
                <a:lnTo>
                  <a:pt x="493" y="1259"/>
                </a:lnTo>
                <a:lnTo>
                  <a:pt x="493" y="1256"/>
                </a:lnTo>
                <a:lnTo>
                  <a:pt x="499" y="1256"/>
                </a:lnTo>
                <a:lnTo>
                  <a:pt x="499" y="1253"/>
                </a:lnTo>
                <a:lnTo>
                  <a:pt x="499" y="1253"/>
                </a:lnTo>
                <a:lnTo>
                  <a:pt x="499" y="1253"/>
                </a:lnTo>
                <a:lnTo>
                  <a:pt x="504" y="1253"/>
                </a:lnTo>
                <a:lnTo>
                  <a:pt x="504" y="1250"/>
                </a:lnTo>
                <a:lnTo>
                  <a:pt x="507" y="1250"/>
                </a:lnTo>
                <a:lnTo>
                  <a:pt x="507" y="1248"/>
                </a:lnTo>
                <a:lnTo>
                  <a:pt x="520" y="1248"/>
                </a:lnTo>
                <a:lnTo>
                  <a:pt x="520" y="1248"/>
                </a:lnTo>
                <a:lnTo>
                  <a:pt x="526" y="1248"/>
                </a:lnTo>
                <a:lnTo>
                  <a:pt x="526" y="1245"/>
                </a:lnTo>
                <a:lnTo>
                  <a:pt x="528" y="1245"/>
                </a:lnTo>
                <a:lnTo>
                  <a:pt x="528" y="1242"/>
                </a:lnTo>
                <a:lnTo>
                  <a:pt x="531" y="1242"/>
                </a:lnTo>
                <a:lnTo>
                  <a:pt x="531" y="1240"/>
                </a:lnTo>
                <a:lnTo>
                  <a:pt x="534" y="1240"/>
                </a:lnTo>
                <a:lnTo>
                  <a:pt x="534" y="1237"/>
                </a:lnTo>
                <a:lnTo>
                  <a:pt x="536" y="1237"/>
                </a:lnTo>
                <a:lnTo>
                  <a:pt x="536" y="1234"/>
                </a:lnTo>
                <a:lnTo>
                  <a:pt x="536" y="1234"/>
                </a:lnTo>
                <a:lnTo>
                  <a:pt x="536" y="1232"/>
                </a:lnTo>
                <a:lnTo>
                  <a:pt x="539" y="1232"/>
                </a:lnTo>
                <a:lnTo>
                  <a:pt x="539" y="1229"/>
                </a:lnTo>
                <a:lnTo>
                  <a:pt x="539" y="1229"/>
                </a:lnTo>
                <a:lnTo>
                  <a:pt x="539" y="1229"/>
                </a:lnTo>
                <a:lnTo>
                  <a:pt x="539" y="1229"/>
                </a:lnTo>
                <a:lnTo>
                  <a:pt x="539" y="1226"/>
                </a:lnTo>
                <a:lnTo>
                  <a:pt x="542" y="1226"/>
                </a:lnTo>
                <a:lnTo>
                  <a:pt x="542" y="1223"/>
                </a:lnTo>
                <a:lnTo>
                  <a:pt x="547" y="1223"/>
                </a:lnTo>
                <a:lnTo>
                  <a:pt x="547" y="1221"/>
                </a:lnTo>
                <a:lnTo>
                  <a:pt x="550" y="1221"/>
                </a:lnTo>
                <a:lnTo>
                  <a:pt x="550" y="1218"/>
                </a:lnTo>
                <a:lnTo>
                  <a:pt x="555" y="1218"/>
                </a:lnTo>
                <a:lnTo>
                  <a:pt x="555" y="1215"/>
                </a:lnTo>
                <a:lnTo>
                  <a:pt x="555" y="1215"/>
                </a:lnTo>
                <a:lnTo>
                  <a:pt x="555" y="1215"/>
                </a:lnTo>
                <a:lnTo>
                  <a:pt x="558" y="1215"/>
                </a:lnTo>
                <a:lnTo>
                  <a:pt x="558" y="1210"/>
                </a:lnTo>
                <a:lnTo>
                  <a:pt x="574" y="1210"/>
                </a:lnTo>
                <a:lnTo>
                  <a:pt x="574" y="1210"/>
                </a:lnTo>
                <a:lnTo>
                  <a:pt x="577" y="1210"/>
                </a:lnTo>
                <a:lnTo>
                  <a:pt x="577" y="1207"/>
                </a:lnTo>
                <a:lnTo>
                  <a:pt x="580" y="1207"/>
                </a:lnTo>
                <a:lnTo>
                  <a:pt x="580" y="1205"/>
                </a:lnTo>
                <a:lnTo>
                  <a:pt x="585" y="1205"/>
                </a:lnTo>
                <a:lnTo>
                  <a:pt x="585" y="1202"/>
                </a:lnTo>
                <a:lnTo>
                  <a:pt x="588" y="1202"/>
                </a:lnTo>
                <a:lnTo>
                  <a:pt x="588" y="1202"/>
                </a:lnTo>
                <a:lnTo>
                  <a:pt x="588" y="1202"/>
                </a:lnTo>
                <a:lnTo>
                  <a:pt x="588" y="1199"/>
                </a:lnTo>
                <a:lnTo>
                  <a:pt x="590" y="1199"/>
                </a:lnTo>
                <a:lnTo>
                  <a:pt x="590" y="1196"/>
                </a:lnTo>
                <a:lnTo>
                  <a:pt x="590" y="1196"/>
                </a:lnTo>
                <a:lnTo>
                  <a:pt x="590" y="1196"/>
                </a:lnTo>
                <a:lnTo>
                  <a:pt x="593" y="1196"/>
                </a:lnTo>
                <a:lnTo>
                  <a:pt x="593" y="1194"/>
                </a:lnTo>
                <a:lnTo>
                  <a:pt x="593" y="1194"/>
                </a:lnTo>
                <a:lnTo>
                  <a:pt x="593" y="1191"/>
                </a:lnTo>
                <a:lnTo>
                  <a:pt x="596" y="1191"/>
                </a:lnTo>
                <a:lnTo>
                  <a:pt x="596" y="1188"/>
                </a:lnTo>
                <a:lnTo>
                  <a:pt x="596" y="1188"/>
                </a:lnTo>
                <a:lnTo>
                  <a:pt x="596" y="1183"/>
                </a:lnTo>
                <a:lnTo>
                  <a:pt x="598" y="1183"/>
                </a:lnTo>
                <a:lnTo>
                  <a:pt x="598" y="1183"/>
                </a:lnTo>
                <a:lnTo>
                  <a:pt x="598" y="1183"/>
                </a:lnTo>
                <a:lnTo>
                  <a:pt x="598" y="1180"/>
                </a:lnTo>
                <a:lnTo>
                  <a:pt x="601" y="1180"/>
                </a:lnTo>
                <a:lnTo>
                  <a:pt x="601" y="1178"/>
                </a:lnTo>
                <a:lnTo>
                  <a:pt x="607" y="1178"/>
                </a:lnTo>
                <a:lnTo>
                  <a:pt x="607" y="1175"/>
                </a:lnTo>
                <a:lnTo>
                  <a:pt x="609" y="1175"/>
                </a:lnTo>
                <a:lnTo>
                  <a:pt x="609" y="1172"/>
                </a:lnTo>
                <a:lnTo>
                  <a:pt x="609" y="1172"/>
                </a:lnTo>
                <a:lnTo>
                  <a:pt x="609" y="1172"/>
                </a:lnTo>
                <a:lnTo>
                  <a:pt x="612" y="1172"/>
                </a:lnTo>
                <a:lnTo>
                  <a:pt x="612" y="1167"/>
                </a:lnTo>
                <a:lnTo>
                  <a:pt x="612" y="1167"/>
                </a:lnTo>
                <a:lnTo>
                  <a:pt x="612" y="1164"/>
                </a:lnTo>
                <a:lnTo>
                  <a:pt x="617" y="1164"/>
                </a:lnTo>
                <a:lnTo>
                  <a:pt x="617" y="1161"/>
                </a:lnTo>
                <a:lnTo>
                  <a:pt x="617" y="1161"/>
                </a:lnTo>
                <a:lnTo>
                  <a:pt x="617" y="1159"/>
                </a:lnTo>
                <a:lnTo>
                  <a:pt x="620" y="1159"/>
                </a:lnTo>
                <a:lnTo>
                  <a:pt x="620" y="1159"/>
                </a:lnTo>
                <a:lnTo>
                  <a:pt x="625" y="1159"/>
                </a:lnTo>
                <a:lnTo>
                  <a:pt x="625" y="1156"/>
                </a:lnTo>
                <a:lnTo>
                  <a:pt x="628" y="1156"/>
                </a:lnTo>
                <a:lnTo>
                  <a:pt x="628" y="1153"/>
                </a:lnTo>
                <a:lnTo>
                  <a:pt x="633" y="1153"/>
                </a:lnTo>
                <a:lnTo>
                  <a:pt x="633" y="1151"/>
                </a:lnTo>
                <a:lnTo>
                  <a:pt x="633" y="1151"/>
                </a:lnTo>
                <a:lnTo>
                  <a:pt x="633" y="1151"/>
                </a:lnTo>
                <a:lnTo>
                  <a:pt x="636" y="1151"/>
                </a:lnTo>
                <a:lnTo>
                  <a:pt x="636" y="1148"/>
                </a:lnTo>
                <a:lnTo>
                  <a:pt x="644" y="1148"/>
                </a:lnTo>
                <a:lnTo>
                  <a:pt x="644" y="1145"/>
                </a:lnTo>
                <a:lnTo>
                  <a:pt x="652" y="1145"/>
                </a:lnTo>
                <a:lnTo>
                  <a:pt x="652" y="1145"/>
                </a:lnTo>
                <a:lnTo>
                  <a:pt x="658" y="1145"/>
                </a:lnTo>
                <a:lnTo>
                  <a:pt x="658" y="1142"/>
                </a:lnTo>
                <a:lnTo>
                  <a:pt x="663" y="1142"/>
                </a:lnTo>
                <a:lnTo>
                  <a:pt x="663" y="1140"/>
                </a:lnTo>
                <a:lnTo>
                  <a:pt x="663" y="1140"/>
                </a:lnTo>
                <a:lnTo>
                  <a:pt x="663" y="1137"/>
                </a:lnTo>
                <a:lnTo>
                  <a:pt x="666" y="1137"/>
                </a:lnTo>
                <a:lnTo>
                  <a:pt x="666" y="1137"/>
                </a:lnTo>
                <a:lnTo>
                  <a:pt x="671" y="1137"/>
                </a:lnTo>
                <a:lnTo>
                  <a:pt x="671" y="1134"/>
                </a:lnTo>
                <a:lnTo>
                  <a:pt x="677" y="1134"/>
                </a:lnTo>
                <a:lnTo>
                  <a:pt x="677" y="1129"/>
                </a:lnTo>
                <a:lnTo>
                  <a:pt x="677" y="1129"/>
                </a:lnTo>
                <a:lnTo>
                  <a:pt x="677" y="1126"/>
                </a:lnTo>
                <a:lnTo>
                  <a:pt x="682" y="1126"/>
                </a:lnTo>
                <a:lnTo>
                  <a:pt x="682" y="1124"/>
                </a:lnTo>
                <a:lnTo>
                  <a:pt x="687" y="1124"/>
                </a:lnTo>
                <a:lnTo>
                  <a:pt x="687" y="1121"/>
                </a:lnTo>
                <a:lnTo>
                  <a:pt x="690" y="1121"/>
                </a:lnTo>
                <a:lnTo>
                  <a:pt x="690" y="1118"/>
                </a:lnTo>
                <a:lnTo>
                  <a:pt x="693" y="1118"/>
                </a:lnTo>
                <a:lnTo>
                  <a:pt x="693" y="1118"/>
                </a:lnTo>
                <a:lnTo>
                  <a:pt x="696" y="1118"/>
                </a:lnTo>
                <a:lnTo>
                  <a:pt x="696" y="1113"/>
                </a:lnTo>
                <a:lnTo>
                  <a:pt x="704" y="1113"/>
                </a:lnTo>
                <a:lnTo>
                  <a:pt x="704" y="1110"/>
                </a:lnTo>
                <a:lnTo>
                  <a:pt x="704" y="1110"/>
                </a:lnTo>
                <a:lnTo>
                  <a:pt x="704" y="1107"/>
                </a:lnTo>
                <a:lnTo>
                  <a:pt x="704" y="1107"/>
                </a:lnTo>
                <a:lnTo>
                  <a:pt x="704" y="1102"/>
                </a:lnTo>
                <a:lnTo>
                  <a:pt x="706" y="1102"/>
                </a:lnTo>
                <a:lnTo>
                  <a:pt x="706" y="1099"/>
                </a:lnTo>
                <a:lnTo>
                  <a:pt x="717" y="1099"/>
                </a:lnTo>
                <a:lnTo>
                  <a:pt x="717" y="1099"/>
                </a:lnTo>
                <a:lnTo>
                  <a:pt x="720" y="1099"/>
                </a:lnTo>
                <a:lnTo>
                  <a:pt x="720" y="1097"/>
                </a:lnTo>
                <a:lnTo>
                  <a:pt x="722" y="1097"/>
                </a:lnTo>
                <a:lnTo>
                  <a:pt x="722" y="1094"/>
                </a:lnTo>
                <a:lnTo>
                  <a:pt x="725" y="1094"/>
                </a:lnTo>
                <a:lnTo>
                  <a:pt x="725" y="1091"/>
                </a:lnTo>
                <a:lnTo>
                  <a:pt x="731" y="1091"/>
                </a:lnTo>
                <a:lnTo>
                  <a:pt x="731" y="1088"/>
                </a:lnTo>
                <a:lnTo>
                  <a:pt x="733" y="1088"/>
                </a:lnTo>
                <a:lnTo>
                  <a:pt x="733" y="1086"/>
                </a:lnTo>
                <a:lnTo>
                  <a:pt x="739" y="1086"/>
                </a:lnTo>
                <a:lnTo>
                  <a:pt x="739" y="1086"/>
                </a:lnTo>
                <a:lnTo>
                  <a:pt x="739" y="1086"/>
                </a:lnTo>
                <a:lnTo>
                  <a:pt x="739" y="1080"/>
                </a:lnTo>
                <a:lnTo>
                  <a:pt x="741" y="1080"/>
                </a:lnTo>
                <a:lnTo>
                  <a:pt x="741" y="1078"/>
                </a:lnTo>
                <a:lnTo>
                  <a:pt x="744" y="1078"/>
                </a:lnTo>
                <a:lnTo>
                  <a:pt x="744" y="1075"/>
                </a:lnTo>
                <a:lnTo>
                  <a:pt x="749" y="1075"/>
                </a:lnTo>
                <a:lnTo>
                  <a:pt x="749" y="1072"/>
                </a:lnTo>
                <a:lnTo>
                  <a:pt x="749" y="1072"/>
                </a:lnTo>
                <a:lnTo>
                  <a:pt x="749" y="1072"/>
                </a:lnTo>
                <a:lnTo>
                  <a:pt x="752" y="1072"/>
                </a:lnTo>
                <a:lnTo>
                  <a:pt x="752" y="1070"/>
                </a:lnTo>
                <a:lnTo>
                  <a:pt x="755" y="1070"/>
                </a:lnTo>
                <a:lnTo>
                  <a:pt x="755" y="1067"/>
                </a:lnTo>
                <a:lnTo>
                  <a:pt x="755" y="1067"/>
                </a:lnTo>
                <a:lnTo>
                  <a:pt x="755" y="1067"/>
                </a:lnTo>
                <a:lnTo>
                  <a:pt x="755" y="1067"/>
                </a:lnTo>
                <a:lnTo>
                  <a:pt x="755" y="1064"/>
                </a:lnTo>
                <a:lnTo>
                  <a:pt x="758" y="1064"/>
                </a:lnTo>
                <a:lnTo>
                  <a:pt x="758" y="1061"/>
                </a:lnTo>
                <a:lnTo>
                  <a:pt x="758" y="1061"/>
                </a:lnTo>
                <a:lnTo>
                  <a:pt x="758" y="1059"/>
                </a:lnTo>
                <a:lnTo>
                  <a:pt x="766" y="1059"/>
                </a:lnTo>
                <a:lnTo>
                  <a:pt x="766" y="1059"/>
                </a:lnTo>
                <a:lnTo>
                  <a:pt x="768" y="1059"/>
                </a:lnTo>
                <a:lnTo>
                  <a:pt x="768" y="1056"/>
                </a:lnTo>
                <a:lnTo>
                  <a:pt x="774" y="1056"/>
                </a:lnTo>
                <a:lnTo>
                  <a:pt x="774" y="1053"/>
                </a:lnTo>
                <a:lnTo>
                  <a:pt x="776" y="1053"/>
                </a:lnTo>
                <a:lnTo>
                  <a:pt x="776" y="1053"/>
                </a:lnTo>
                <a:lnTo>
                  <a:pt x="779" y="1053"/>
                </a:lnTo>
                <a:lnTo>
                  <a:pt x="779" y="1051"/>
                </a:lnTo>
                <a:lnTo>
                  <a:pt x="785" y="1051"/>
                </a:lnTo>
                <a:lnTo>
                  <a:pt x="785" y="1048"/>
                </a:lnTo>
                <a:lnTo>
                  <a:pt x="790" y="1048"/>
                </a:lnTo>
                <a:lnTo>
                  <a:pt x="790" y="1045"/>
                </a:lnTo>
                <a:lnTo>
                  <a:pt x="790" y="1045"/>
                </a:lnTo>
                <a:lnTo>
                  <a:pt x="790" y="1045"/>
                </a:lnTo>
                <a:lnTo>
                  <a:pt x="793" y="1045"/>
                </a:lnTo>
                <a:lnTo>
                  <a:pt x="793" y="1043"/>
                </a:lnTo>
                <a:lnTo>
                  <a:pt x="795" y="1043"/>
                </a:lnTo>
                <a:lnTo>
                  <a:pt x="795" y="1040"/>
                </a:lnTo>
                <a:lnTo>
                  <a:pt x="798" y="1040"/>
                </a:lnTo>
                <a:lnTo>
                  <a:pt x="798" y="1040"/>
                </a:lnTo>
                <a:lnTo>
                  <a:pt x="801" y="1040"/>
                </a:lnTo>
                <a:lnTo>
                  <a:pt x="801" y="1037"/>
                </a:lnTo>
                <a:lnTo>
                  <a:pt x="803" y="1037"/>
                </a:lnTo>
                <a:lnTo>
                  <a:pt x="803" y="1034"/>
                </a:lnTo>
                <a:lnTo>
                  <a:pt x="809" y="1034"/>
                </a:lnTo>
                <a:lnTo>
                  <a:pt x="809" y="1034"/>
                </a:lnTo>
                <a:lnTo>
                  <a:pt x="814" y="1034"/>
                </a:lnTo>
                <a:lnTo>
                  <a:pt x="814" y="1032"/>
                </a:lnTo>
                <a:lnTo>
                  <a:pt x="817" y="1032"/>
                </a:lnTo>
                <a:lnTo>
                  <a:pt x="817" y="1029"/>
                </a:lnTo>
                <a:lnTo>
                  <a:pt x="820" y="1029"/>
                </a:lnTo>
                <a:lnTo>
                  <a:pt x="820" y="1026"/>
                </a:lnTo>
                <a:lnTo>
                  <a:pt x="820" y="1026"/>
                </a:lnTo>
                <a:lnTo>
                  <a:pt x="820" y="1026"/>
                </a:lnTo>
                <a:lnTo>
                  <a:pt x="825" y="1026"/>
                </a:lnTo>
                <a:lnTo>
                  <a:pt x="825" y="1024"/>
                </a:lnTo>
                <a:lnTo>
                  <a:pt x="825" y="1024"/>
                </a:lnTo>
                <a:lnTo>
                  <a:pt x="825" y="1021"/>
                </a:lnTo>
                <a:lnTo>
                  <a:pt x="830" y="1021"/>
                </a:lnTo>
                <a:lnTo>
                  <a:pt x="830" y="1021"/>
                </a:lnTo>
                <a:lnTo>
                  <a:pt x="838" y="1021"/>
                </a:lnTo>
                <a:lnTo>
                  <a:pt x="838" y="1018"/>
                </a:lnTo>
                <a:lnTo>
                  <a:pt x="838" y="1018"/>
                </a:lnTo>
                <a:lnTo>
                  <a:pt x="838" y="1013"/>
                </a:lnTo>
                <a:lnTo>
                  <a:pt x="844" y="1013"/>
                </a:lnTo>
                <a:lnTo>
                  <a:pt x="844" y="1013"/>
                </a:lnTo>
                <a:lnTo>
                  <a:pt x="844" y="1013"/>
                </a:lnTo>
                <a:lnTo>
                  <a:pt x="844" y="1010"/>
                </a:lnTo>
                <a:lnTo>
                  <a:pt x="852" y="1010"/>
                </a:lnTo>
                <a:lnTo>
                  <a:pt x="852" y="1007"/>
                </a:lnTo>
                <a:lnTo>
                  <a:pt x="855" y="1007"/>
                </a:lnTo>
                <a:lnTo>
                  <a:pt x="855" y="1007"/>
                </a:lnTo>
                <a:lnTo>
                  <a:pt x="857" y="1007"/>
                </a:lnTo>
                <a:lnTo>
                  <a:pt x="857" y="1005"/>
                </a:lnTo>
                <a:lnTo>
                  <a:pt x="860" y="1005"/>
                </a:lnTo>
                <a:lnTo>
                  <a:pt x="860" y="1002"/>
                </a:lnTo>
                <a:lnTo>
                  <a:pt x="863" y="1002"/>
                </a:lnTo>
                <a:lnTo>
                  <a:pt x="863" y="999"/>
                </a:lnTo>
                <a:lnTo>
                  <a:pt x="863" y="999"/>
                </a:lnTo>
                <a:lnTo>
                  <a:pt x="863" y="999"/>
                </a:lnTo>
                <a:lnTo>
                  <a:pt x="865" y="999"/>
                </a:lnTo>
                <a:lnTo>
                  <a:pt x="865" y="997"/>
                </a:lnTo>
                <a:lnTo>
                  <a:pt x="865" y="997"/>
                </a:lnTo>
                <a:lnTo>
                  <a:pt x="865" y="994"/>
                </a:lnTo>
                <a:lnTo>
                  <a:pt x="879" y="994"/>
                </a:lnTo>
                <a:lnTo>
                  <a:pt x="879" y="991"/>
                </a:lnTo>
                <a:lnTo>
                  <a:pt x="882" y="991"/>
                </a:lnTo>
                <a:lnTo>
                  <a:pt x="882" y="991"/>
                </a:lnTo>
                <a:lnTo>
                  <a:pt x="887" y="991"/>
                </a:lnTo>
                <a:lnTo>
                  <a:pt x="887" y="989"/>
                </a:lnTo>
                <a:lnTo>
                  <a:pt x="890" y="989"/>
                </a:lnTo>
                <a:lnTo>
                  <a:pt x="890" y="986"/>
                </a:lnTo>
                <a:lnTo>
                  <a:pt x="890" y="986"/>
                </a:lnTo>
                <a:lnTo>
                  <a:pt x="890" y="986"/>
                </a:lnTo>
                <a:lnTo>
                  <a:pt x="892" y="986"/>
                </a:lnTo>
                <a:lnTo>
                  <a:pt x="892" y="980"/>
                </a:lnTo>
                <a:lnTo>
                  <a:pt x="898" y="980"/>
                </a:lnTo>
                <a:lnTo>
                  <a:pt x="898" y="978"/>
                </a:lnTo>
                <a:lnTo>
                  <a:pt x="900" y="978"/>
                </a:lnTo>
                <a:lnTo>
                  <a:pt x="900" y="978"/>
                </a:lnTo>
                <a:lnTo>
                  <a:pt x="903" y="978"/>
                </a:lnTo>
                <a:lnTo>
                  <a:pt x="903" y="975"/>
                </a:lnTo>
                <a:lnTo>
                  <a:pt x="906" y="975"/>
                </a:lnTo>
                <a:lnTo>
                  <a:pt x="906" y="970"/>
                </a:lnTo>
                <a:lnTo>
                  <a:pt x="906" y="970"/>
                </a:lnTo>
                <a:lnTo>
                  <a:pt x="906" y="967"/>
                </a:lnTo>
                <a:lnTo>
                  <a:pt x="909" y="967"/>
                </a:lnTo>
                <a:lnTo>
                  <a:pt x="909" y="964"/>
                </a:lnTo>
                <a:lnTo>
                  <a:pt x="914" y="964"/>
                </a:lnTo>
                <a:lnTo>
                  <a:pt x="914" y="964"/>
                </a:lnTo>
                <a:lnTo>
                  <a:pt x="914" y="964"/>
                </a:lnTo>
                <a:lnTo>
                  <a:pt x="914" y="962"/>
                </a:lnTo>
                <a:lnTo>
                  <a:pt x="917" y="962"/>
                </a:lnTo>
                <a:lnTo>
                  <a:pt x="917" y="959"/>
                </a:lnTo>
                <a:lnTo>
                  <a:pt x="922" y="959"/>
                </a:lnTo>
                <a:lnTo>
                  <a:pt x="922" y="956"/>
                </a:lnTo>
                <a:lnTo>
                  <a:pt x="922" y="956"/>
                </a:lnTo>
                <a:lnTo>
                  <a:pt x="922" y="956"/>
                </a:lnTo>
                <a:lnTo>
                  <a:pt x="930" y="956"/>
                </a:lnTo>
                <a:lnTo>
                  <a:pt x="930" y="953"/>
                </a:lnTo>
                <a:lnTo>
                  <a:pt x="933" y="953"/>
                </a:lnTo>
                <a:lnTo>
                  <a:pt x="933" y="951"/>
                </a:lnTo>
                <a:lnTo>
                  <a:pt x="933" y="951"/>
                </a:lnTo>
                <a:lnTo>
                  <a:pt x="933" y="948"/>
                </a:lnTo>
                <a:lnTo>
                  <a:pt x="938" y="948"/>
                </a:lnTo>
                <a:lnTo>
                  <a:pt x="938" y="948"/>
                </a:lnTo>
                <a:lnTo>
                  <a:pt x="938" y="948"/>
                </a:lnTo>
                <a:lnTo>
                  <a:pt x="938" y="945"/>
                </a:lnTo>
                <a:lnTo>
                  <a:pt x="952" y="945"/>
                </a:lnTo>
                <a:lnTo>
                  <a:pt x="952" y="943"/>
                </a:lnTo>
                <a:lnTo>
                  <a:pt x="954" y="943"/>
                </a:lnTo>
                <a:lnTo>
                  <a:pt x="954" y="943"/>
                </a:lnTo>
                <a:lnTo>
                  <a:pt x="954" y="943"/>
                </a:lnTo>
                <a:lnTo>
                  <a:pt x="954" y="940"/>
                </a:lnTo>
                <a:lnTo>
                  <a:pt x="957" y="940"/>
                </a:lnTo>
                <a:lnTo>
                  <a:pt x="957" y="935"/>
                </a:lnTo>
                <a:lnTo>
                  <a:pt x="963" y="935"/>
                </a:lnTo>
                <a:lnTo>
                  <a:pt x="963" y="935"/>
                </a:lnTo>
                <a:lnTo>
                  <a:pt x="976" y="935"/>
                </a:lnTo>
                <a:lnTo>
                  <a:pt x="976" y="932"/>
                </a:lnTo>
                <a:lnTo>
                  <a:pt x="979" y="932"/>
                </a:lnTo>
                <a:lnTo>
                  <a:pt x="979" y="929"/>
                </a:lnTo>
                <a:lnTo>
                  <a:pt x="979" y="929"/>
                </a:lnTo>
                <a:lnTo>
                  <a:pt x="979" y="926"/>
                </a:lnTo>
                <a:lnTo>
                  <a:pt x="981" y="926"/>
                </a:lnTo>
                <a:lnTo>
                  <a:pt x="981" y="921"/>
                </a:lnTo>
                <a:lnTo>
                  <a:pt x="984" y="921"/>
                </a:lnTo>
                <a:lnTo>
                  <a:pt x="984" y="918"/>
                </a:lnTo>
                <a:lnTo>
                  <a:pt x="987" y="918"/>
                </a:lnTo>
                <a:lnTo>
                  <a:pt x="987" y="918"/>
                </a:lnTo>
                <a:lnTo>
                  <a:pt x="989" y="918"/>
                </a:lnTo>
                <a:lnTo>
                  <a:pt x="989" y="916"/>
                </a:lnTo>
                <a:lnTo>
                  <a:pt x="992" y="916"/>
                </a:lnTo>
                <a:lnTo>
                  <a:pt x="992" y="913"/>
                </a:lnTo>
                <a:lnTo>
                  <a:pt x="1000" y="913"/>
                </a:lnTo>
                <a:lnTo>
                  <a:pt x="1000" y="910"/>
                </a:lnTo>
                <a:lnTo>
                  <a:pt x="1000" y="910"/>
                </a:lnTo>
                <a:lnTo>
                  <a:pt x="1000" y="910"/>
                </a:lnTo>
                <a:lnTo>
                  <a:pt x="1006" y="910"/>
                </a:lnTo>
                <a:lnTo>
                  <a:pt x="1006" y="908"/>
                </a:lnTo>
                <a:lnTo>
                  <a:pt x="1014" y="908"/>
                </a:lnTo>
                <a:lnTo>
                  <a:pt x="1014" y="905"/>
                </a:lnTo>
                <a:lnTo>
                  <a:pt x="1016" y="905"/>
                </a:lnTo>
                <a:lnTo>
                  <a:pt x="1016" y="902"/>
                </a:lnTo>
                <a:lnTo>
                  <a:pt x="1022" y="902"/>
                </a:lnTo>
                <a:lnTo>
                  <a:pt x="1022" y="897"/>
                </a:lnTo>
                <a:lnTo>
                  <a:pt x="1025" y="897"/>
                </a:lnTo>
                <a:lnTo>
                  <a:pt x="1025" y="894"/>
                </a:lnTo>
                <a:lnTo>
                  <a:pt x="1030" y="894"/>
                </a:lnTo>
                <a:lnTo>
                  <a:pt x="1030" y="891"/>
                </a:lnTo>
                <a:lnTo>
                  <a:pt x="1035" y="891"/>
                </a:lnTo>
                <a:lnTo>
                  <a:pt x="1035" y="889"/>
                </a:lnTo>
                <a:lnTo>
                  <a:pt x="1041" y="889"/>
                </a:lnTo>
                <a:lnTo>
                  <a:pt x="1041" y="886"/>
                </a:lnTo>
                <a:lnTo>
                  <a:pt x="1043" y="886"/>
                </a:lnTo>
                <a:lnTo>
                  <a:pt x="1043" y="886"/>
                </a:lnTo>
                <a:lnTo>
                  <a:pt x="1046" y="886"/>
                </a:lnTo>
                <a:lnTo>
                  <a:pt x="1046" y="883"/>
                </a:lnTo>
                <a:lnTo>
                  <a:pt x="1057" y="883"/>
                </a:lnTo>
                <a:lnTo>
                  <a:pt x="1057" y="881"/>
                </a:lnTo>
                <a:lnTo>
                  <a:pt x="1057" y="881"/>
                </a:lnTo>
                <a:lnTo>
                  <a:pt x="1057" y="878"/>
                </a:lnTo>
                <a:lnTo>
                  <a:pt x="1062" y="878"/>
                </a:lnTo>
                <a:lnTo>
                  <a:pt x="1062" y="878"/>
                </a:lnTo>
                <a:lnTo>
                  <a:pt x="1065" y="878"/>
                </a:lnTo>
                <a:lnTo>
                  <a:pt x="1065" y="875"/>
                </a:lnTo>
                <a:lnTo>
                  <a:pt x="1068" y="875"/>
                </a:lnTo>
                <a:lnTo>
                  <a:pt x="1068" y="872"/>
                </a:lnTo>
                <a:lnTo>
                  <a:pt x="1073" y="872"/>
                </a:lnTo>
                <a:lnTo>
                  <a:pt x="1073" y="870"/>
                </a:lnTo>
                <a:lnTo>
                  <a:pt x="1073" y="870"/>
                </a:lnTo>
                <a:lnTo>
                  <a:pt x="1073" y="870"/>
                </a:lnTo>
                <a:lnTo>
                  <a:pt x="1076" y="870"/>
                </a:lnTo>
                <a:lnTo>
                  <a:pt x="1076" y="867"/>
                </a:lnTo>
                <a:lnTo>
                  <a:pt x="1078" y="867"/>
                </a:lnTo>
                <a:lnTo>
                  <a:pt x="1078" y="862"/>
                </a:lnTo>
                <a:lnTo>
                  <a:pt x="1081" y="862"/>
                </a:lnTo>
                <a:lnTo>
                  <a:pt x="1081" y="862"/>
                </a:lnTo>
                <a:lnTo>
                  <a:pt x="1081" y="862"/>
                </a:lnTo>
                <a:lnTo>
                  <a:pt x="1081" y="859"/>
                </a:lnTo>
                <a:lnTo>
                  <a:pt x="1081" y="859"/>
                </a:lnTo>
                <a:lnTo>
                  <a:pt x="1081" y="856"/>
                </a:lnTo>
                <a:lnTo>
                  <a:pt x="1084" y="856"/>
                </a:lnTo>
                <a:lnTo>
                  <a:pt x="1084" y="854"/>
                </a:lnTo>
                <a:lnTo>
                  <a:pt x="1103" y="854"/>
                </a:lnTo>
                <a:lnTo>
                  <a:pt x="1103" y="854"/>
                </a:lnTo>
                <a:lnTo>
                  <a:pt x="1108" y="854"/>
                </a:lnTo>
                <a:lnTo>
                  <a:pt x="1108" y="851"/>
                </a:lnTo>
                <a:lnTo>
                  <a:pt x="1108" y="851"/>
                </a:lnTo>
                <a:lnTo>
                  <a:pt x="1108" y="848"/>
                </a:lnTo>
                <a:lnTo>
                  <a:pt x="1116" y="848"/>
                </a:lnTo>
                <a:lnTo>
                  <a:pt x="1116" y="845"/>
                </a:lnTo>
                <a:lnTo>
                  <a:pt x="1116" y="845"/>
                </a:lnTo>
                <a:lnTo>
                  <a:pt x="1116" y="845"/>
                </a:lnTo>
                <a:lnTo>
                  <a:pt x="1124" y="845"/>
                </a:lnTo>
                <a:lnTo>
                  <a:pt x="1124" y="843"/>
                </a:lnTo>
                <a:lnTo>
                  <a:pt x="1130" y="843"/>
                </a:lnTo>
                <a:lnTo>
                  <a:pt x="1130" y="837"/>
                </a:lnTo>
                <a:lnTo>
                  <a:pt x="1130" y="837"/>
                </a:lnTo>
                <a:lnTo>
                  <a:pt x="1130" y="837"/>
                </a:lnTo>
                <a:lnTo>
                  <a:pt x="1135" y="837"/>
                </a:lnTo>
                <a:lnTo>
                  <a:pt x="1135" y="835"/>
                </a:lnTo>
                <a:lnTo>
                  <a:pt x="1138" y="835"/>
                </a:lnTo>
                <a:lnTo>
                  <a:pt x="1138" y="832"/>
                </a:lnTo>
                <a:lnTo>
                  <a:pt x="1141" y="832"/>
                </a:lnTo>
                <a:lnTo>
                  <a:pt x="1141" y="829"/>
                </a:lnTo>
                <a:lnTo>
                  <a:pt x="1151" y="829"/>
                </a:lnTo>
                <a:lnTo>
                  <a:pt x="1151" y="827"/>
                </a:lnTo>
                <a:lnTo>
                  <a:pt x="1154" y="827"/>
                </a:lnTo>
                <a:lnTo>
                  <a:pt x="1154" y="827"/>
                </a:lnTo>
                <a:lnTo>
                  <a:pt x="1159" y="827"/>
                </a:lnTo>
                <a:lnTo>
                  <a:pt x="1159" y="824"/>
                </a:lnTo>
                <a:lnTo>
                  <a:pt x="1162" y="824"/>
                </a:lnTo>
                <a:lnTo>
                  <a:pt x="1162" y="818"/>
                </a:lnTo>
                <a:lnTo>
                  <a:pt x="1165" y="818"/>
                </a:lnTo>
                <a:lnTo>
                  <a:pt x="1165" y="818"/>
                </a:lnTo>
                <a:lnTo>
                  <a:pt x="1167" y="818"/>
                </a:lnTo>
                <a:lnTo>
                  <a:pt x="1167" y="816"/>
                </a:lnTo>
                <a:lnTo>
                  <a:pt x="1167" y="816"/>
                </a:lnTo>
                <a:lnTo>
                  <a:pt x="1167" y="813"/>
                </a:lnTo>
                <a:lnTo>
                  <a:pt x="1170" y="813"/>
                </a:lnTo>
                <a:lnTo>
                  <a:pt x="1170" y="810"/>
                </a:lnTo>
                <a:lnTo>
                  <a:pt x="1176" y="810"/>
                </a:lnTo>
                <a:lnTo>
                  <a:pt x="1176" y="810"/>
                </a:lnTo>
                <a:lnTo>
                  <a:pt x="1181" y="810"/>
                </a:lnTo>
                <a:lnTo>
                  <a:pt x="1181" y="808"/>
                </a:lnTo>
                <a:lnTo>
                  <a:pt x="1186" y="808"/>
                </a:lnTo>
                <a:lnTo>
                  <a:pt x="1186" y="805"/>
                </a:lnTo>
                <a:lnTo>
                  <a:pt x="1189" y="805"/>
                </a:lnTo>
                <a:lnTo>
                  <a:pt x="1189" y="802"/>
                </a:lnTo>
                <a:lnTo>
                  <a:pt x="1194" y="802"/>
                </a:lnTo>
                <a:lnTo>
                  <a:pt x="1194" y="800"/>
                </a:lnTo>
                <a:lnTo>
                  <a:pt x="1197" y="800"/>
                </a:lnTo>
                <a:lnTo>
                  <a:pt x="1197" y="800"/>
                </a:lnTo>
                <a:lnTo>
                  <a:pt x="1205" y="800"/>
                </a:lnTo>
                <a:lnTo>
                  <a:pt x="1205" y="797"/>
                </a:lnTo>
                <a:lnTo>
                  <a:pt x="1205" y="797"/>
                </a:lnTo>
                <a:lnTo>
                  <a:pt x="1205" y="794"/>
                </a:lnTo>
                <a:lnTo>
                  <a:pt x="1211" y="794"/>
                </a:lnTo>
                <a:lnTo>
                  <a:pt x="1211" y="791"/>
                </a:lnTo>
                <a:lnTo>
                  <a:pt x="1213" y="791"/>
                </a:lnTo>
                <a:lnTo>
                  <a:pt x="1213" y="789"/>
                </a:lnTo>
                <a:lnTo>
                  <a:pt x="1213" y="789"/>
                </a:lnTo>
                <a:lnTo>
                  <a:pt x="1213" y="786"/>
                </a:lnTo>
                <a:lnTo>
                  <a:pt x="1216" y="786"/>
                </a:lnTo>
                <a:lnTo>
                  <a:pt x="1216" y="783"/>
                </a:lnTo>
                <a:lnTo>
                  <a:pt x="1229" y="783"/>
                </a:lnTo>
                <a:lnTo>
                  <a:pt x="1229" y="781"/>
                </a:lnTo>
                <a:lnTo>
                  <a:pt x="1232" y="781"/>
                </a:lnTo>
                <a:lnTo>
                  <a:pt x="1232" y="781"/>
                </a:lnTo>
                <a:lnTo>
                  <a:pt x="1238" y="781"/>
                </a:lnTo>
                <a:lnTo>
                  <a:pt x="1238" y="775"/>
                </a:lnTo>
                <a:lnTo>
                  <a:pt x="1254" y="775"/>
                </a:lnTo>
                <a:lnTo>
                  <a:pt x="1254" y="773"/>
                </a:lnTo>
                <a:lnTo>
                  <a:pt x="1256" y="773"/>
                </a:lnTo>
                <a:lnTo>
                  <a:pt x="1256" y="770"/>
                </a:lnTo>
                <a:lnTo>
                  <a:pt x="1262" y="770"/>
                </a:lnTo>
                <a:lnTo>
                  <a:pt x="1262" y="767"/>
                </a:lnTo>
                <a:lnTo>
                  <a:pt x="1265" y="767"/>
                </a:lnTo>
                <a:lnTo>
                  <a:pt x="1265" y="764"/>
                </a:lnTo>
                <a:lnTo>
                  <a:pt x="1281" y="764"/>
                </a:lnTo>
                <a:lnTo>
                  <a:pt x="1281" y="762"/>
                </a:lnTo>
                <a:lnTo>
                  <a:pt x="1281" y="762"/>
                </a:lnTo>
                <a:lnTo>
                  <a:pt x="1281" y="762"/>
                </a:lnTo>
                <a:lnTo>
                  <a:pt x="1283" y="762"/>
                </a:lnTo>
                <a:lnTo>
                  <a:pt x="1283" y="751"/>
                </a:lnTo>
                <a:lnTo>
                  <a:pt x="1286" y="751"/>
                </a:lnTo>
                <a:lnTo>
                  <a:pt x="1286" y="751"/>
                </a:lnTo>
                <a:lnTo>
                  <a:pt x="1292" y="751"/>
                </a:lnTo>
                <a:lnTo>
                  <a:pt x="1292" y="748"/>
                </a:lnTo>
                <a:lnTo>
                  <a:pt x="1292" y="748"/>
                </a:lnTo>
                <a:lnTo>
                  <a:pt x="1292" y="746"/>
                </a:lnTo>
                <a:lnTo>
                  <a:pt x="1297" y="746"/>
                </a:lnTo>
                <a:lnTo>
                  <a:pt x="1297" y="743"/>
                </a:lnTo>
                <a:lnTo>
                  <a:pt x="1305" y="743"/>
                </a:lnTo>
                <a:lnTo>
                  <a:pt x="1305" y="743"/>
                </a:lnTo>
                <a:lnTo>
                  <a:pt x="1308" y="743"/>
                </a:lnTo>
                <a:lnTo>
                  <a:pt x="1308" y="740"/>
                </a:lnTo>
                <a:lnTo>
                  <a:pt x="1310" y="740"/>
                </a:lnTo>
                <a:lnTo>
                  <a:pt x="1310" y="737"/>
                </a:lnTo>
                <a:lnTo>
                  <a:pt x="1321" y="737"/>
                </a:lnTo>
                <a:lnTo>
                  <a:pt x="1321" y="732"/>
                </a:lnTo>
                <a:lnTo>
                  <a:pt x="1324" y="732"/>
                </a:lnTo>
                <a:lnTo>
                  <a:pt x="1324" y="729"/>
                </a:lnTo>
                <a:lnTo>
                  <a:pt x="1324" y="729"/>
                </a:lnTo>
                <a:lnTo>
                  <a:pt x="1324" y="724"/>
                </a:lnTo>
                <a:lnTo>
                  <a:pt x="1327" y="724"/>
                </a:lnTo>
                <a:lnTo>
                  <a:pt x="1327" y="721"/>
                </a:lnTo>
                <a:lnTo>
                  <a:pt x="1332" y="721"/>
                </a:lnTo>
                <a:lnTo>
                  <a:pt x="1332" y="721"/>
                </a:lnTo>
                <a:lnTo>
                  <a:pt x="1337" y="721"/>
                </a:lnTo>
                <a:lnTo>
                  <a:pt x="1337" y="716"/>
                </a:lnTo>
                <a:lnTo>
                  <a:pt x="1337" y="716"/>
                </a:lnTo>
                <a:lnTo>
                  <a:pt x="1337" y="713"/>
                </a:lnTo>
                <a:lnTo>
                  <a:pt x="1340" y="713"/>
                </a:lnTo>
                <a:lnTo>
                  <a:pt x="1340" y="711"/>
                </a:lnTo>
                <a:lnTo>
                  <a:pt x="1345" y="711"/>
                </a:lnTo>
                <a:lnTo>
                  <a:pt x="1345" y="708"/>
                </a:lnTo>
                <a:lnTo>
                  <a:pt x="1348" y="708"/>
                </a:lnTo>
                <a:lnTo>
                  <a:pt x="1348" y="705"/>
                </a:lnTo>
                <a:lnTo>
                  <a:pt x="1351" y="705"/>
                </a:lnTo>
                <a:lnTo>
                  <a:pt x="1351" y="702"/>
                </a:lnTo>
                <a:lnTo>
                  <a:pt x="1354" y="702"/>
                </a:lnTo>
                <a:lnTo>
                  <a:pt x="1354" y="700"/>
                </a:lnTo>
                <a:lnTo>
                  <a:pt x="1356" y="700"/>
                </a:lnTo>
                <a:lnTo>
                  <a:pt x="1356" y="697"/>
                </a:lnTo>
                <a:lnTo>
                  <a:pt x="1359" y="697"/>
                </a:lnTo>
                <a:lnTo>
                  <a:pt x="1359" y="694"/>
                </a:lnTo>
                <a:lnTo>
                  <a:pt x="1362" y="694"/>
                </a:lnTo>
                <a:lnTo>
                  <a:pt x="1362" y="689"/>
                </a:lnTo>
                <a:lnTo>
                  <a:pt x="1364" y="689"/>
                </a:lnTo>
                <a:lnTo>
                  <a:pt x="1364" y="686"/>
                </a:lnTo>
                <a:lnTo>
                  <a:pt x="1370" y="686"/>
                </a:lnTo>
                <a:lnTo>
                  <a:pt x="1370" y="684"/>
                </a:lnTo>
                <a:lnTo>
                  <a:pt x="1372" y="684"/>
                </a:lnTo>
                <a:lnTo>
                  <a:pt x="1372" y="681"/>
                </a:lnTo>
                <a:lnTo>
                  <a:pt x="1375" y="681"/>
                </a:lnTo>
                <a:lnTo>
                  <a:pt x="1375" y="678"/>
                </a:lnTo>
                <a:lnTo>
                  <a:pt x="1381" y="678"/>
                </a:lnTo>
                <a:lnTo>
                  <a:pt x="1381" y="675"/>
                </a:lnTo>
                <a:lnTo>
                  <a:pt x="1381" y="675"/>
                </a:lnTo>
                <a:lnTo>
                  <a:pt x="1381" y="675"/>
                </a:lnTo>
                <a:lnTo>
                  <a:pt x="1383" y="675"/>
                </a:lnTo>
                <a:lnTo>
                  <a:pt x="1383" y="670"/>
                </a:lnTo>
                <a:lnTo>
                  <a:pt x="1386" y="670"/>
                </a:lnTo>
                <a:lnTo>
                  <a:pt x="1386" y="662"/>
                </a:lnTo>
                <a:lnTo>
                  <a:pt x="1391" y="662"/>
                </a:lnTo>
                <a:lnTo>
                  <a:pt x="1391" y="662"/>
                </a:lnTo>
                <a:lnTo>
                  <a:pt x="1405" y="662"/>
                </a:lnTo>
                <a:lnTo>
                  <a:pt x="1405" y="659"/>
                </a:lnTo>
                <a:lnTo>
                  <a:pt x="1407" y="659"/>
                </a:lnTo>
                <a:lnTo>
                  <a:pt x="1407" y="657"/>
                </a:lnTo>
                <a:lnTo>
                  <a:pt x="1410" y="657"/>
                </a:lnTo>
                <a:lnTo>
                  <a:pt x="1410" y="654"/>
                </a:lnTo>
                <a:lnTo>
                  <a:pt x="1424" y="654"/>
                </a:lnTo>
                <a:lnTo>
                  <a:pt x="1424" y="651"/>
                </a:lnTo>
                <a:lnTo>
                  <a:pt x="1429" y="651"/>
                </a:lnTo>
                <a:lnTo>
                  <a:pt x="1429" y="651"/>
                </a:lnTo>
                <a:lnTo>
                  <a:pt x="1437" y="651"/>
                </a:lnTo>
                <a:lnTo>
                  <a:pt x="1437" y="648"/>
                </a:lnTo>
                <a:lnTo>
                  <a:pt x="1443" y="648"/>
                </a:lnTo>
                <a:lnTo>
                  <a:pt x="1443" y="646"/>
                </a:lnTo>
                <a:lnTo>
                  <a:pt x="1448" y="646"/>
                </a:lnTo>
                <a:lnTo>
                  <a:pt x="1448" y="643"/>
                </a:lnTo>
                <a:lnTo>
                  <a:pt x="1456" y="643"/>
                </a:lnTo>
                <a:lnTo>
                  <a:pt x="1456" y="640"/>
                </a:lnTo>
                <a:lnTo>
                  <a:pt x="1461" y="640"/>
                </a:lnTo>
                <a:lnTo>
                  <a:pt x="1461" y="638"/>
                </a:lnTo>
                <a:lnTo>
                  <a:pt x="1464" y="638"/>
                </a:lnTo>
                <a:lnTo>
                  <a:pt x="1464" y="638"/>
                </a:lnTo>
                <a:lnTo>
                  <a:pt x="1470" y="638"/>
                </a:lnTo>
                <a:lnTo>
                  <a:pt x="1470" y="635"/>
                </a:lnTo>
                <a:lnTo>
                  <a:pt x="1483" y="635"/>
                </a:lnTo>
                <a:lnTo>
                  <a:pt x="1483" y="632"/>
                </a:lnTo>
                <a:lnTo>
                  <a:pt x="1486" y="632"/>
                </a:lnTo>
                <a:lnTo>
                  <a:pt x="1486" y="630"/>
                </a:lnTo>
                <a:lnTo>
                  <a:pt x="1494" y="630"/>
                </a:lnTo>
                <a:lnTo>
                  <a:pt x="1494" y="627"/>
                </a:lnTo>
                <a:lnTo>
                  <a:pt x="1496" y="627"/>
                </a:lnTo>
                <a:lnTo>
                  <a:pt x="1496" y="624"/>
                </a:lnTo>
                <a:lnTo>
                  <a:pt x="1502" y="624"/>
                </a:lnTo>
                <a:lnTo>
                  <a:pt x="1502" y="624"/>
                </a:lnTo>
                <a:lnTo>
                  <a:pt x="1505" y="624"/>
                </a:lnTo>
                <a:lnTo>
                  <a:pt x="1505" y="621"/>
                </a:lnTo>
                <a:lnTo>
                  <a:pt x="1513" y="621"/>
                </a:lnTo>
                <a:lnTo>
                  <a:pt x="1513" y="619"/>
                </a:lnTo>
                <a:lnTo>
                  <a:pt x="1518" y="619"/>
                </a:lnTo>
                <a:lnTo>
                  <a:pt x="1518" y="616"/>
                </a:lnTo>
                <a:lnTo>
                  <a:pt x="1523" y="616"/>
                </a:lnTo>
                <a:lnTo>
                  <a:pt x="1523" y="613"/>
                </a:lnTo>
                <a:lnTo>
                  <a:pt x="1526" y="613"/>
                </a:lnTo>
                <a:lnTo>
                  <a:pt x="1526" y="611"/>
                </a:lnTo>
                <a:lnTo>
                  <a:pt x="1534" y="611"/>
                </a:lnTo>
                <a:lnTo>
                  <a:pt x="1534" y="608"/>
                </a:lnTo>
                <a:lnTo>
                  <a:pt x="1540" y="608"/>
                </a:lnTo>
                <a:lnTo>
                  <a:pt x="1540" y="608"/>
                </a:lnTo>
                <a:lnTo>
                  <a:pt x="1545" y="608"/>
                </a:lnTo>
                <a:lnTo>
                  <a:pt x="1545" y="605"/>
                </a:lnTo>
                <a:lnTo>
                  <a:pt x="1548" y="605"/>
                </a:lnTo>
                <a:lnTo>
                  <a:pt x="1548" y="603"/>
                </a:lnTo>
                <a:lnTo>
                  <a:pt x="1553" y="603"/>
                </a:lnTo>
                <a:lnTo>
                  <a:pt x="1553" y="600"/>
                </a:lnTo>
                <a:lnTo>
                  <a:pt x="1556" y="600"/>
                </a:lnTo>
                <a:lnTo>
                  <a:pt x="1556" y="594"/>
                </a:lnTo>
                <a:lnTo>
                  <a:pt x="1556" y="594"/>
                </a:lnTo>
                <a:lnTo>
                  <a:pt x="1556" y="594"/>
                </a:lnTo>
                <a:lnTo>
                  <a:pt x="1564" y="594"/>
                </a:lnTo>
                <a:lnTo>
                  <a:pt x="1564" y="592"/>
                </a:lnTo>
                <a:lnTo>
                  <a:pt x="1567" y="592"/>
                </a:lnTo>
                <a:lnTo>
                  <a:pt x="1567" y="589"/>
                </a:lnTo>
                <a:lnTo>
                  <a:pt x="1580" y="589"/>
                </a:lnTo>
                <a:lnTo>
                  <a:pt x="1580" y="586"/>
                </a:lnTo>
                <a:lnTo>
                  <a:pt x="1588" y="586"/>
                </a:lnTo>
                <a:lnTo>
                  <a:pt x="1588" y="584"/>
                </a:lnTo>
                <a:lnTo>
                  <a:pt x="1591" y="584"/>
                </a:lnTo>
                <a:lnTo>
                  <a:pt x="1591" y="581"/>
                </a:lnTo>
                <a:lnTo>
                  <a:pt x="1594" y="581"/>
                </a:lnTo>
                <a:lnTo>
                  <a:pt x="1594" y="578"/>
                </a:lnTo>
                <a:lnTo>
                  <a:pt x="1604" y="578"/>
                </a:lnTo>
                <a:lnTo>
                  <a:pt x="1604" y="578"/>
                </a:lnTo>
                <a:lnTo>
                  <a:pt x="1612" y="578"/>
                </a:lnTo>
                <a:lnTo>
                  <a:pt x="1612" y="576"/>
                </a:lnTo>
                <a:lnTo>
                  <a:pt x="1615" y="576"/>
                </a:lnTo>
                <a:lnTo>
                  <a:pt x="1615" y="573"/>
                </a:lnTo>
                <a:lnTo>
                  <a:pt x="1615" y="573"/>
                </a:lnTo>
                <a:lnTo>
                  <a:pt x="1615" y="570"/>
                </a:lnTo>
                <a:lnTo>
                  <a:pt x="1618" y="570"/>
                </a:lnTo>
                <a:lnTo>
                  <a:pt x="1618" y="567"/>
                </a:lnTo>
                <a:lnTo>
                  <a:pt x="1618" y="567"/>
                </a:lnTo>
                <a:lnTo>
                  <a:pt x="1618" y="565"/>
                </a:lnTo>
                <a:lnTo>
                  <a:pt x="1621" y="565"/>
                </a:lnTo>
                <a:lnTo>
                  <a:pt x="1621" y="562"/>
                </a:lnTo>
                <a:lnTo>
                  <a:pt x="1626" y="562"/>
                </a:lnTo>
                <a:lnTo>
                  <a:pt x="1626" y="562"/>
                </a:lnTo>
                <a:lnTo>
                  <a:pt x="1634" y="562"/>
                </a:lnTo>
                <a:lnTo>
                  <a:pt x="1634" y="559"/>
                </a:lnTo>
                <a:lnTo>
                  <a:pt x="1634" y="559"/>
                </a:lnTo>
                <a:lnTo>
                  <a:pt x="1634" y="557"/>
                </a:lnTo>
                <a:lnTo>
                  <a:pt x="1645" y="557"/>
                </a:lnTo>
                <a:lnTo>
                  <a:pt x="1645" y="554"/>
                </a:lnTo>
                <a:lnTo>
                  <a:pt x="1645" y="554"/>
                </a:lnTo>
                <a:lnTo>
                  <a:pt x="1645" y="551"/>
                </a:lnTo>
                <a:lnTo>
                  <a:pt x="1648" y="551"/>
                </a:lnTo>
                <a:lnTo>
                  <a:pt x="1648" y="549"/>
                </a:lnTo>
                <a:lnTo>
                  <a:pt x="1648" y="549"/>
                </a:lnTo>
                <a:lnTo>
                  <a:pt x="1648" y="546"/>
                </a:lnTo>
                <a:lnTo>
                  <a:pt x="1650" y="546"/>
                </a:lnTo>
                <a:lnTo>
                  <a:pt x="1650" y="546"/>
                </a:lnTo>
                <a:lnTo>
                  <a:pt x="1653" y="546"/>
                </a:lnTo>
                <a:lnTo>
                  <a:pt x="1653" y="543"/>
                </a:lnTo>
                <a:lnTo>
                  <a:pt x="1658" y="543"/>
                </a:lnTo>
                <a:lnTo>
                  <a:pt x="1658" y="540"/>
                </a:lnTo>
                <a:lnTo>
                  <a:pt x="1661" y="540"/>
                </a:lnTo>
                <a:lnTo>
                  <a:pt x="1661" y="538"/>
                </a:lnTo>
                <a:lnTo>
                  <a:pt x="1666" y="538"/>
                </a:lnTo>
                <a:lnTo>
                  <a:pt x="1666" y="535"/>
                </a:lnTo>
                <a:lnTo>
                  <a:pt x="1669" y="535"/>
                </a:lnTo>
                <a:lnTo>
                  <a:pt x="1669" y="532"/>
                </a:lnTo>
                <a:lnTo>
                  <a:pt x="1674" y="532"/>
                </a:lnTo>
                <a:lnTo>
                  <a:pt x="1674" y="530"/>
                </a:lnTo>
                <a:lnTo>
                  <a:pt x="1683" y="530"/>
                </a:lnTo>
                <a:lnTo>
                  <a:pt x="1683" y="527"/>
                </a:lnTo>
                <a:lnTo>
                  <a:pt x="1683" y="527"/>
                </a:lnTo>
                <a:lnTo>
                  <a:pt x="1683" y="527"/>
                </a:lnTo>
                <a:lnTo>
                  <a:pt x="1685" y="527"/>
                </a:lnTo>
                <a:lnTo>
                  <a:pt x="1685" y="524"/>
                </a:lnTo>
                <a:lnTo>
                  <a:pt x="1688" y="524"/>
                </a:lnTo>
                <a:lnTo>
                  <a:pt x="1688" y="522"/>
                </a:lnTo>
                <a:lnTo>
                  <a:pt x="1688" y="522"/>
                </a:lnTo>
                <a:lnTo>
                  <a:pt x="1688" y="519"/>
                </a:lnTo>
                <a:lnTo>
                  <a:pt x="1693" y="519"/>
                </a:lnTo>
                <a:lnTo>
                  <a:pt x="1693" y="516"/>
                </a:lnTo>
                <a:lnTo>
                  <a:pt x="1693" y="516"/>
                </a:lnTo>
                <a:lnTo>
                  <a:pt x="1693" y="513"/>
                </a:lnTo>
                <a:lnTo>
                  <a:pt x="1696" y="513"/>
                </a:lnTo>
                <a:lnTo>
                  <a:pt x="1696" y="511"/>
                </a:lnTo>
                <a:lnTo>
                  <a:pt x="1699" y="511"/>
                </a:lnTo>
                <a:lnTo>
                  <a:pt x="1699" y="508"/>
                </a:lnTo>
                <a:lnTo>
                  <a:pt x="1701" y="508"/>
                </a:lnTo>
                <a:lnTo>
                  <a:pt x="1701" y="503"/>
                </a:lnTo>
                <a:lnTo>
                  <a:pt x="1710" y="503"/>
                </a:lnTo>
                <a:lnTo>
                  <a:pt x="1710" y="500"/>
                </a:lnTo>
                <a:lnTo>
                  <a:pt x="1710" y="500"/>
                </a:lnTo>
                <a:lnTo>
                  <a:pt x="1710" y="497"/>
                </a:lnTo>
                <a:lnTo>
                  <a:pt x="1712" y="497"/>
                </a:lnTo>
                <a:lnTo>
                  <a:pt x="1712" y="495"/>
                </a:lnTo>
                <a:lnTo>
                  <a:pt x="1712" y="495"/>
                </a:lnTo>
                <a:lnTo>
                  <a:pt x="1712" y="492"/>
                </a:lnTo>
                <a:lnTo>
                  <a:pt x="1715" y="492"/>
                </a:lnTo>
                <a:lnTo>
                  <a:pt x="1715" y="489"/>
                </a:lnTo>
                <a:lnTo>
                  <a:pt x="1718" y="489"/>
                </a:lnTo>
                <a:lnTo>
                  <a:pt x="1718" y="489"/>
                </a:lnTo>
                <a:lnTo>
                  <a:pt x="1726" y="489"/>
                </a:lnTo>
                <a:lnTo>
                  <a:pt x="1726" y="486"/>
                </a:lnTo>
                <a:lnTo>
                  <a:pt x="1728" y="486"/>
                </a:lnTo>
                <a:lnTo>
                  <a:pt x="1728" y="484"/>
                </a:lnTo>
                <a:lnTo>
                  <a:pt x="1728" y="484"/>
                </a:lnTo>
                <a:lnTo>
                  <a:pt x="1728" y="481"/>
                </a:lnTo>
                <a:lnTo>
                  <a:pt x="1737" y="481"/>
                </a:lnTo>
                <a:lnTo>
                  <a:pt x="1737" y="478"/>
                </a:lnTo>
                <a:lnTo>
                  <a:pt x="1742" y="478"/>
                </a:lnTo>
                <a:lnTo>
                  <a:pt x="1742" y="476"/>
                </a:lnTo>
                <a:lnTo>
                  <a:pt x="1742" y="476"/>
                </a:lnTo>
                <a:lnTo>
                  <a:pt x="1742" y="473"/>
                </a:lnTo>
                <a:lnTo>
                  <a:pt x="1758" y="473"/>
                </a:lnTo>
                <a:lnTo>
                  <a:pt x="1758" y="470"/>
                </a:lnTo>
                <a:lnTo>
                  <a:pt x="1766" y="470"/>
                </a:lnTo>
                <a:lnTo>
                  <a:pt x="1766" y="468"/>
                </a:lnTo>
                <a:lnTo>
                  <a:pt x="1769" y="468"/>
                </a:lnTo>
                <a:lnTo>
                  <a:pt x="1769" y="465"/>
                </a:lnTo>
                <a:lnTo>
                  <a:pt x="1772" y="465"/>
                </a:lnTo>
                <a:lnTo>
                  <a:pt x="1772" y="462"/>
                </a:lnTo>
                <a:lnTo>
                  <a:pt x="1782" y="462"/>
                </a:lnTo>
                <a:lnTo>
                  <a:pt x="1782" y="459"/>
                </a:lnTo>
                <a:lnTo>
                  <a:pt x="1785" y="459"/>
                </a:lnTo>
                <a:lnTo>
                  <a:pt x="1785" y="457"/>
                </a:lnTo>
                <a:lnTo>
                  <a:pt x="1785" y="457"/>
                </a:lnTo>
                <a:lnTo>
                  <a:pt x="1785" y="454"/>
                </a:lnTo>
                <a:lnTo>
                  <a:pt x="1790" y="454"/>
                </a:lnTo>
                <a:lnTo>
                  <a:pt x="1790" y="451"/>
                </a:lnTo>
                <a:lnTo>
                  <a:pt x="1799" y="451"/>
                </a:lnTo>
                <a:lnTo>
                  <a:pt x="1799" y="449"/>
                </a:lnTo>
                <a:lnTo>
                  <a:pt x="1799" y="449"/>
                </a:lnTo>
                <a:lnTo>
                  <a:pt x="1799" y="446"/>
                </a:lnTo>
                <a:lnTo>
                  <a:pt x="1801" y="446"/>
                </a:lnTo>
                <a:lnTo>
                  <a:pt x="1801" y="443"/>
                </a:lnTo>
                <a:lnTo>
                  <a:pt x="1809" y="443"/>
                </a:lnTo>
                <a:lnTo>
                  <a:pt x="1809" y="441"/>
                </a:lnTo>
                <a:lnTo>
                  <a:pt x="1812" y="441"/>
                </a:lnTo>
                <a:lnTo>
                  <a:pt x="1812" y="438"/>
                </a:lnTo>
                <a:lnTo>
                  <a:pt x="1812" y="438"/>
                </a:lnTo>
                <a:lnTo>
                  <a:pt x="1812" y="435"/>
                </a:lnTo>
                <a:lnTo>
                  <a:pt x="1815" y="435"/>
                </a:lnTo>
                <a:lnTo>
                  <a:pt x="1815" y="432"/>
                </a:lnTo>
                <a:lnTo>
                  <a:pt x="1817" y="432"/>
                </a:lnTo>
                <a:lnTo>
                  <a:pt x="1817" y="430"/>
                </a:lnTo>
                <a:lnTo>
                  <a:pt x="1820" y="430"/>
                </a:lnTo>
                <a:lnTo>
                  <a:pt x="1820" y="427"/>
                </a:lnTo>
                <a:lnTo>
                  <a:pt x="1823" y="427"/>
                </a:lnTo>
                <a:lnTo>
                  <a:pt x="1823" y="424"/>
                </a:lnTo>
                <a:lnTo>
                  <a:pt x="1831" y="424"/>
                </a:lnTo>
                <a:lnTo>
                  <a:pt x="1831" y="422"/>
                </a:lnTo>
                <a:lnTo>
                  <a:pt x="1839" y="422"/>
                </a:lnTo>
                <a:lnTo>
                  <a:pt x="1839" y="419"/>
                </a:lnTo>
                <a:lnTo>
                  <a:pt x="1844" y="419"/>
                </a:lnTo>
                <a:lnTo>
                  <a:pt x="1844" y="416"/>
                </a:lnTo>
                <a:lnTo>
                  <a:pt x="1861" y="416"/>
                </a:lnTo>
                <a:lnTo>
                  <a:pt x="1861" y="416"/>
                </a:lnTo>
                <a:lnTo>
                  <a:pt x="1866" y="416"/>
                </a:lnTo>
                <a:lnTo>
                  <a:pt x="1866" y="414"/>
                </a:lnTo>
                <a:lnTo>
                  <a:pt x="1866" y="414"/>
                </a:lnTo>
                <a:lnTo>
                  <a:pt x="1866" y="411"/>
                </a:lnTo>
                <a:lnTo>
                  <a:pt x="1871" y="411"/>
                </a:lnTo>
                <a:lnTo>
                  <a:pt x="1871" y="408"/>
                </a:lnTo>
                <a:lnTo>
                  <a:pt x="1874" y="408"/>
                </a:lnTo>
                <a:lnTo>
                  <a:pt x="1874" y="405"/>
                </a:lnTo>
                <a:lnTo>
                  <a:pt x="1879" y="405"/>
                </a:lnTo>
                <a:lnTo>
                  <a:pt x="1879" y="403"/>
                </a:lnTo>
                <a:lnTo>
                  <a:pt x="1888" y="403"/>
                </a:lnTo>
                <a:lnTo>
                  <a:pt x="1888" y="400"/>
                </a:lnTo>
                <a:lnTo>
                  <a:pt x="1901" y="400"/>
                </a:lnTo>
                <a:lnTo>
                  <a:pt x="1901" y="397"/>
                </a:lnTo>
                <a:lnTo>
                  <a:pt x="1906" y="397"/>
                </a:lnTo>
                <a:lnTo>
                  <a:pt x="1906" y="395"/>
                </a:lnTo>
                <a:lnTo>
                  <a:pt x="1906" y="395"/>
                </a:lnTo>
                <a:lnTo>
                  <a:pt x="1906" y="392"/>
                </a:lnTo>
                <a:lnTo>
                  <a:pt x="1912" y="392"/>
                </a:lnTo>
                <a:lnTo>
                  <a:pt x="1912" y="389"/>
                </a:lnTo>
                <a:lnTo>
                  <a:pt x="1933" y="389"/>
                </a:lnTo>
                <a:lnTo>
                  <a:pt x="1933" y="387"/>
                </a:lnTo>
                <a:lnTo>
                  <a:pt x="1960" y="387"/>
                </a:lnTo>
                <a:lnTo>
                  <a:pt x="1960" y="384"/>
                </a:lnTo>
                <a:lnTo>
                  <a:pt x="1960" y="384"/>
                </a:lnTo>
                <a:lnTo>
                  <a:pt x="1960" y="381"/>
                </a:lnTo>
                <a:lnTo>
                  <a:pt x="1966" y="381"/>
                </a:lnTo>
                <a:lnTo>
                  <a:pt x="1966" y="378"/>
                </a:lnTo>
                <a:lnTo>
                  <a:pt x="1971" y="378"/>
                </a:lnTo>
                <a:lnTo>
                  <a:pt x="1971" y="376"/>
                </a:lnTo>
                <a:lnTo>
                  <a:pt x="1974" y="376"/>
                </a:lnTo>
                <a:lnTo>
                  <a:pt x="1974" y="373"/>
                </a:lnTo>
                <a:lnTo>
                  <a:pt x="1974" y="373"/>
                </a:lnTo>
                <a:lnTo>
                  <a:pt x="1974" y="368"/>
                </a:lnTo>
                <a:lnTo>
                  <a:pt x="1982" y="368"/>
                </a:lnTo>
                <a:lnTo>
                  <a:pt x="1982" y="365"/>
                </a:lnTo>
                <a:lnTo>
                  <a:pt x="1985" y="365"/>
                </a:lnTo>
                <a:lnTo>
                  <a:pt x="1985" y="362"/>
                </a:lnTo>
                <a:lnTo>
                  <a:pt x="1987" y="362"/>
                </a:lnTo>
                <a:lnTo>
                  <a:pt x="1987" y="360"/>
                </a:lnTo>
                <a:lnTo>
                  <a:pt x="1993" y="360"/>
                </a:lnTo>
                <a:lnTo>
                  <a:pt x="1993" y="357"/>
                </a:lnTo>
                <a:lnTo>
                  <a:pt x="1998" y="357"/>
                </a:lnTo>
                <a:lnTo>
                  <a:pt x="1998" y="351"/>
                </a:lnTo>
                <a:lnTo>
                  <a:pt x="2001" y="351"/>
                </a:lnTo>
                <a:lnTo>
                  <a:pt x="2001" y="351"/>
                </a:lnTo>
                <a:lnTo>
                  <a:pt x="2012" y="351"/>
                </a:lnTo>
                <a:lnTo>
                  <a:pt x="2012" y="349"/>
                </a:lnTo>
                <a:lnTo>
                  <a:pt x="2020" y="349"/>
                </a:lnTo>
                <a:lnTo>
                  <a:pt x="2020" y="346"/>
                </a:lnTo>
                <a:lnTo>
                  <a:pt x="2022" y="346"/>
                </a:lnTo>
                <a:lnTo>
                  <a:pt x="2022" y="343"/>
                </a:lnTo>
                <a:lnTo>
                  <a:pt x="2025" y="343"/>
                </a:lnTo>
                <a:lnTo>
                  <a:pt x="2025" y="338"/>
                </a:lnTo>
                <a:lnTo>
                  <a:pt x="2039" y="338"/>
                </a:lnTo>
                <a:lnTo>
                  <a:pt x="2039" y="333"/>
                </a:lnTo>
                <a:lnTo>
                  <a:pt x="2044" y="333"/>
                </a:lnTo>
                <a:lnTo>
                  <a:pt x="2044" y="330"/>
                </a:lnTo>
                <a:lnTo>
                  <a:pt x="2049" y="330"/>
                </a:lnTo>
                <a:lnTo>
                  <a:pt x="2049" y="327"/>
                </a:lnTo>
                <a:lnTo>
                  <a:pt x="2049" y="327"/>
                </a:lnTo>
                <a:lnTo>
                  <a:pt x="2049" y="324"/>
                </a:lnTo>
                <a:lnTo>
                  <a:pt x="2052" y="324"/>
                </a:lnTo>
                <a:lnTo>
                  <a:pt x="2052" y="322"/>
                </a:lnTo>
                <a:lnTo>
                  <a:pt x="2055" y="322"/>
                </a:lnTo>
                <a:lnTo>
                  <a:pt x="2055" y="319"/>
                </a:lnTo>
                <a:lnTo>
                  <a:pt x="2060" y="319"/>
                </a:lnTo>
                <a:lnTo>
                  <a:pt x="2060" y="316"/>
                </a:lnTo>
                <a:lnTo>
                  <a:pt x="2066" y="316"/>
                </a:lnTo>
                <a:lnTo>
                  <a:pt x="2066" y="314"/>
                </a:lnTo>
                <a:lnTo>
                  <a:pt x="2068" y="314"/>
                </a:lnTo>
                <a:lnTo>
                  <a:pt x="2068" y="311"/>
                </a:lnTo>
                <a:lnTo>
                  <a:pt x="2071" y="311"/>
                </a:lnTo>
                <a:lnTo>
                  <a:pt x="2071" y="308"/>
                </a:lnTo>
                <a:lnTo>
                  <a:pt x="2087" y="308"/>
                </a:lnTo>
                <a:lnTo>
                  <a:pt x="2087" y="306"/>
                </a:lnTo>
                <a:lnTo>
                  <a:pt x="2090" y="306"/>
                </a:lnTo>
                <a:lnTo>
                  <a:pt x="2090" y="303"/>
                </a:lnTo>
                <a:lnTo>
                  <a:pt x="2103" y="303"/>
                </a:lnTo>
                <a:lnTo>
                  <a:pt x="2103" y="300"/>
                </a:lnTo>
                <a:lnTo>
                  <a:pt x="2114" y="300"/>
                </a:lnTo>
                <a:lnTo>
                  <a:pt x="2114" y="297"/>
                </a:lnTo>
                <a:lnTo>
                  <a:pt x="2117" y="297"/>
                </a:lnTo>
                <a:lnTo>
                  <a:pt x="2117" y="295"/>
                </a:lnTo>
                <a:lnTo>
                  <a:pt x="2130" y="295"/>
                </a:lnTo>
                <a:lnTo>
                  <a:pt x="2130" y="292"/>
                </a:lnTo>
                <a:lnTo>
                  <a:pt x="2133" y="292"/>
                </a:lnTo>
                <a:lnTo>
                  <a:pt x="2133" y="287"/>
                </a:lnTo>
                <a:lnTo>
                  <a:pt x="2141" y="287"/>
                </a:lnTo>
                <a:lnTo>
                  <a:pt x="2141" y="281"/>
                </a:lnTo>
                <a:lnTo>
                  <a:pt x="2146" y="281"/>
                </a:lnTo>
                <a:lnTo>
                  <a:pt x="2146" y="276"/>
                </a:lnTo>
                <a:lnTo>
                  <a:pt x="2152" y="276"/>
                </a:lnTo>
                <a:lnTo>
                  <a:pt x="2152" y="273"/>
                </a:lnTo>
                <a:lnTo>
                  <a:pt x="2155" y="273"/>
                </a:lnTo>
                <a:lnTo>
                  <a:pt x="2155" y="270"/>
                </a:lnTo>
                <a:lnTo>
                  <a:pt x="2157" y="270"/>
                </a:lnTo>
                <a:lnTo>
                  <a:pt x="2157" y="268"/>
                </a:lnTo>
                <a:lnTo>
                  <a:pt x="2160" y="268"/>
                </a:lnTo>
                <a:lnTo>
                  <a:pt x="2160" y="262"/>
                </a:lnTo>
                <a:lnTo>
                  <a:pt x="2168" y="262"/>
                </a:lnTo>
                <a:lnTo>
                  <a:pt x="2168" y="260"/>
                </a:lnTo>
                <a:lnTo>
                  <a:pt x="2171" y="260"/>
                </a:lnTo>
                <a:lnTo>
                  <a:pt x="2171" y="257"/>
                </a:lnTo>
                <a:lnTo>
                  <a:pt x="2173" y="257"/>
                </a:lnTo>
                <a:lnTo>
                  <a:pt x="2173" y="254"/>
                </a:lnTo>
                <a:lnTo>
                  <a:pt x="2176" y="254"/>
                </a:lnTo>
                <a:lnTo>
                  <a:pt x="2176" y="252"/>
                </a:lnTo>
                <a:lnTo>
                  <a:pt x="2179" y="252"/>
                </a:lnTo>
                <a:lnTo>
                  <a:pt x="2179" y="249"/>
                </a:lnTo>
                <a:lnTo>
                  <a:pt x="2179" y="249"/>
                </a:lnTo>
                <a:lnTo>
                  <a:pt x="2179" y="241"/>
                </a:lnTo>
                <a:lnTo>
                  <a:pt x="2181" y="241"/>
                </a:lnTo>
                <a:lnTo>
                  <a:pt x="2181" y="238"/>
                </a:lnTo>
                <a:lnTo>
                  <a:pt x="2195" y="238"/>
                </a:lnTo>
                <a:lnTo>
                  <a:pt x="2195" y="235"/>
                </a:lnTo>
                <a:lnTo>
                  <a:pt x="2198" y="235"/>
                </a:lnTo>
                <a:lnTo>
                  <a:pt x="2198" y="233"/>
                </a:lnTo>
                <a:lnTo>
                  <a:pt x="2208" y="233"/>
                </a:lnTo>
                <a:lnTo>
                  <a:pt x="2208" y="230"/>
                </a:lnTo>
                <a:lnTo>
                  <a:pt x="2208" y="230"/>
                </a:lnTo>
                <a:lnTo>
                  <a:pt x="2208" y="225"/>
                </a:lnTo>
                <a:lnTo>
                  <a:pt x="2217" y="225"/>
                </a:lnTo>
                <a:lnTo>
                  <a:pt x="2217" y="222"/>
                </a:lnTo>
                <a:lnTo>
                  <a:pt x="2225" y="222"/>
                </a:lnTo>
                <a:lnTo>
                  <a:pt x="2225" y="219"/>
                </a:lnTo>
                <a:lnTo>
                  <a:pt x="2225" y="219"/>
                </a:lnTo>
                <a:lnTo>
                  <a:pt x="2225" y="216"/>
                </a:lnTo>
                <a:lnTo>
                  <a:pt x="2238" y="216"/>
                </a:lnTo>
                <a:lnTo>
                  <a:pt x="2238" y="211"/>
                </a:lnTo>
                <a:lnTo>
                  <a:pt x="2244" y="211"/>
                </a:lnTo>
                <a:lnTo>
                  <a:pt x="2244" y="208"/>
                </a:lnTo>
                <a:lnTo>
                  <a:pt x="2249" y="208"/>
                </a:lnTo>
                <a:lnTo>
                  <a:pt x="2249" y="206"/>
                </a:lnTo>
                <a:lnTo>
                  <a:pt x="2254" y="206"/>
                </a:lnTo>
                <a:lnTo>
                  <a:pt x="2254" y="198"/>
                </a:lnTo>
                <a:lnTo>
                  <a:pt x="2268" y="198"/>
                </a:lnTo>
                <a:lnTo>
                  <a:pt x="2268" y="187"/>
                </a:lnTo>
                <a:lnTo>
                  <a:pt x="2270" y="187"/>
                </a:lnTo>
                <a:lnTo>
                  <a:pt x="2270" y="181"/>
                </a:lnTo>
                <a:lnTo>
                  <a:pt x="2287" y="181"/>
                </a:lnTo>
                <a:lnTo>
                  <a:pt x="2287" y="179"/>
                </a:lnTo>
                <a:lnTo>
                  <a:pt x="2292" y="179"/>
                </a:lnTo>
                <a:lnTo>
                  <a:pt x="2292" y="173"/>
                </a:lnTo>
                <a:lnTo>
                  <a:pt x="2306" y="173"/>
                </a:lnTo>
                <a:lnTo>
                  <a:pt x="2306" y="171"/>
                </a:lnTo>
                <a:lnTo>
                  <a:pt x="2314" y="171"/>
                </a:lnTo>
                <a:lnTo>
                  <a:pt x="2314" y="165"/>
                </a:lnTo>
                <a:lnTo>
                  <a:pt x="2324" y="165"/>
                </a:lnTo>
                <a:lnTo>
                  <a:pt x="2324" y="160"/>
                </a:lnTo>
                <a:lnTo>
                  <a:pt x="2330" y="160"/>
                </a:lnTo>
                <a:lnTo>
                  <a:pt x="2330" y="157"/>
                </a:lnTo>
                <a:lnTo>
                  <a:pt x="2338" y="157"/>
                </a:lnTo>
                <a:lnTo>
                  <a:pt x="2338" y="152"/>
                </a:lnTo>
                <a:lnTo>
                  <a:pt x="2341" y="152"/>
                </a:lnTo>
                <a:lnTo>
                  <a:pt x="2341" y="146"/>
                </a:lnTo>
                <a:lnTo>
                  <a:pt x="2351" y="146"/>
                </a:lnTo>
                <a:lnTo>
                  <a:pt x="2351" y="141"/>
                </a:lnTo>
                <a:lnTo>
                  <a:pt x="2357" y="141"/>
                </a:lnTo>
                <a:lnTo>
                  <a:pt x="2357" y="138"/>
                </a:lnTo>
                <a:lnTo>
                  <a:pt x="2370" y="138"/>
                </a:lnTo>
                <a:lnTo>
                  <a:pt x="2370" y="133"/>
                </a:lnTo>
                <a:lnTo>
                  <a:pt x="2378" y="133"/>
                </a:lnTo>
                <a:lnTo>
                  <a:pt x="2378" y="125"/>
                </a:lnTo>
                <a:lnTo>
                  <a:pt x="2386" y="125"/>
                </a:lnTo>
                <a:lnTo>
                  <a:pt x="2386" y="119"/>
                </a:lnTo>
                <a:lnTo>
                  <a:pt x="2392" y="119"/>
                </a:lnTo>
                <a:lnTo>
                  <a:pt x="2392" y="114"/>
                </a:lnTo>
                <a:lnTo>
                  <a:pt x="2392" y="114"/>
                </a:lnTo>
                <a:lnTo>
                  <a:pt x="2392" y="108"/>
                </a:lnTo>
                <a:lnTo>
                  <a:pt x="2403" y="108"/>
                </a:lnTo>
                <a:lnTo>
                  <a:pt x="2403" y="103"/>
                </a:lnTo>
                <a:lnTo>
                  <a:pt x="2413" y="103"/>
                </a:lnTo>
                <a:lnTo>
                  <a:pt x="2413" y="95"/>
                </a:lnTo>
                <a:lnTo>
                  <a:pt x="2424" y="95"/>
                </a:lnTo>
                <a:lnTo>
                  <a:pt x="2424" y="90"/>
                </a:lnTo>
                <a:lnTo>
                  <a:pt x="2443" y="90"/>
                </a:lnTo>
                <a:lnTo>
                  <a:pt x="2443" y="81"/>
                </a:lnTo>
                <a:lnTo>
                  <a:pt x="2448" y="81"/>
                </a:lnTo>
                <a:lnTo>
                  <a:pt x="2448" y="76"/>
                </a:lnTo>
                <a:lnTo>
                  <a:pt x="2448" y="76"/>
                </a:lnTo>
                <a:lnTo>
                  <a:pt x="2448" y="68"/>
                </a:lnTo>
                <a:lnTo>
                  <a:pt x="2448" y="68"/>
                </a:lnTo>
                <a:lnTo>
                  <a:pt x="2448" y="60"/>
                </a:lnTo>
                <a:lnTo>
                  <a:pt x="2475" y="60"/>
                </a:lnTo>
                <a:lnTo>
                  <a:pt x="2475" y="52"/>
                </a:lnTo>
                <a:lnTo>
                  <a:pt x="2519" y="52"/>
                </a:lnTo>
                <a:lnTo>
                  <a:pt x="2519" y="38"/>
                </a:lnTo>
                <a:lnTo>
                  <a:pt x="2521" y="38"/>
                </a:lnTo>
                <a:lnTo>
                  <a:pt x="2521" y="25"/>
                </a:lnTo>
                <a:lnTo>
                  <a:pt x="2581" y="25"/>
                </a:lnTo>
                <a:lnTo>
                  <a:pt x="2581" y="0"/>
                </a:lnTo>
                <a:lnTo>
                  <a:pt x="2597" y="0"/>
                </a:lnTo>
              </a:path>
            </a:pathLst>
          </a:custGeom>
          <a:noFill/>
          <a:ln w="17463" cap="flat">
            <a:solidFill>
              <a:srgbClr val="00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ova Cond" panose="020B0506020202020204" pitchFamily="34" charset="0"/>
              <a:cs typeface="Arial" panose="020B0604020202020204" pitchFamily="34" charset="0"/>
            </a:endParaRPr>
          </a:p>
        </p:txBody>
      </p:sp>
      <p:sp>
        <p:nvSpPr>
          <p:cNvPr id="16" name="Freeform 257">
            <a:extLst>
              <a:ext uri="{FF2B5EF4-FFF2-40B4-BE49-F238E27FC236}">
                <a16:creationId xmlns:a16="http://schemas.microsoft.com/office/drawing/2014/main" id="{024E39D5-709E-47C3-9EB0-C1F23940ECD1}"/>
              </a:ext>
            </a:extLst>
          </p:cNvPr>
          <p:cNvSpPr>
            <a:spLocks/>
          </p:cNvSpPr>
          <p:nvPr/>
        </p:nvSpPr>
        <p:spPr bwMode="auto">
          <a:xfrm>
            <a:off x="1143702" y="2431101"/>
            <a:ext cx="4108164" cy="3320319"/>
          </a:xfrm>
          <a:custGeom>
            <a:avLst/>
            <a:gdLst>
              <a:gd name="T0" fmla="*/ 35 w 2602"/>
              <a:gd name="T1" fmla="*/ 2081 h 2103"/>
              <a:gd name="T2" fmla="*/ 59 w 2602"/>
              <a:gd name="T3" fmla="*/ 2051 h 2103"/>
              <a:gd name="T4" fmla="*/ 89 w 2602"/>
              <a:gd name="T5" fmla="*/ 2030 h 2103"/>
              <a:gd name="T6" fmla="*/ 137 w 2602"/>
              <a:gd name="T7" fmla="*/ 1995 h 2103"/>
              <a:gd name="T8" fmla="*/ 167 w 2602"/>
              <a:gd name="T9" fmla="*/ 1973 h 2103"/>
              <a:gd name="T10" fmla="*/ 194 w 2602"/>
              <a:gd name="T11" fmla="*/ 1943 h 2103"/>
              <a:gd name="T12" fmla="*/ 218 w 2602"/>
              <a:gd name="T13" fmla="*/ 1919 h 2103"/>
              <a:gd name="T14" fmla="*/ 248 w 2602"/>
              <a:gd name="T15" fmla="*/ 1889 h 2103"/>
              <a:gd name="T16" fmla="*/ 304 w 2602"/>
              <a:gd name="T17" fmla="*/ 1865 h 2103"/>
              <a:gd name="T18" fmla="*/ 337 w 2602"/>
              <a:gd name="T19" fmla="*/ 1838 h 2103"/>
              <a:gd name="T20" fmla="*/ 388 w 2602"/>
              <a:gd name="T21" fmla="*/ 1811 h 2103"/>
              <a:gd name="T22" fmla="*/ 410 w 2602"/>
              <a:gd name="T23" fmla="*/ 1776 h 2103"/>
              <a:gd name="T24" fmla="*/ 437 w 2602"/>
              <a:gd name="T25" fmla="*/ 1754 h 2103"/>
              <a:gd name="T26" fmla="*/ 464 w 2602"/>
              <a:gd name="T27" fmla="*/ 1714 h 2103"/>
              <a:gd name="T28" fmla="*/ 491 w 2602"/>
              <a:gd name="T29" fmla="*/ 1687 h 2103"/>
              <a:gd name="T30" fmla="*/ 512 w 2602"/>
              <a:gd name="T31" fmla="*/ 1660 h 2103"/>
              <a:gd name="T32" fmla="*/ 555 w 2602"/>
              <a:gd name="T33" fmla="*/ 1636 h 2103"/>
              <a:gd name="T34" fmla="*/ 585 w 2602"/>
              <a:gd name="T35" fmla="*/ 1603 h 2103"/>
              <a:gd name="T36" fmla="*/ 623 w 2602"/>
              <a:gd name="T37" fmla="*/ 1573 h 2103"/>
              <a:gd name="T38" fmla="*/ 658 w 2602"/>
              <a:gd name="T39" fmla="*/ 1544 h 2103"/>
              <a:gd name="T40" fmla="*/ 690 w 2602"/>
              <a:gd name="T41" fmla="*/ 1519 h 2103"/>
              <a:gd name="T42" fmla="*/ 722 w 2602"/>
              <a:gd name="T43" fmla="*/ 1490 h 2103"/>
              <a:gd name="T44" fmla="*/ 766 w 2602"/>
              <a:gd name="T45" fmla="*/ 1463 h 2103"/>
              <a:gd name="T46" fmla="*/ 790 w 2602"/>
              <a:gd name="T47" fmla="*/ 1428 h 2103"/>
              <a:gd name="T48" fmla="*/ 822 w 2602"/>
              <a:gd name="T49" fmla="*/ 1393 h 2103"/>
              <a:gd name="T50" fmla="*/ 841 w 2602"/>
              <a:gd name="T51" fmla="*/ 1366 h 2103"/>
              <a:gd name="T52" fmla="*/ 882 w 2602"/>
              <a:gd name="T53" fmla="*/ 1339 h 2103"/>
              <a:gd name="T54" fmla="*/ 906 w 2602"/>
              <a:gd name="T55" fmla="*/ 1301 h 2103"/>
              <a:gd name="T56" fmla="*/ 930 w 2602"/>
              <a:gd name="T57" fmla="*/ 1263 h 2103"/>
              <a:gd name="T58" fmla="*/ 973 w 2602"/>
              <a:gd name="T59" fmla="*/ 1233 h 2103"/>
              <a:gd name="T60" fmla="*/ 1008 w 2602"/>
              <a:gd name="T61" fmla="*/ 1201 h 2103"/>
              <a:gd name="T62" fmla="*/ 1046 w 2602"/>
              <a:gd name="T63" fmla="*/ 1169 h 2103"/>
              <a:gd name="T64" fmla="*/ 1087 w 2602"/>
              <a:gd name="T65" fmla="*/ 1144 h 2103"/>
              <a:gd name="T66" fmla="*/ 1124 w 2602"/>
              <a:gd name="T67" fmla="*/ 1117 h 2103"/>
              <a:gd name="T68" fmla="*/ 1149 w 2602"/>
              <a:gd name="T69" fmla="*/ 1088 h 2103"/>
              <a:gd name="T70" fmla="*/ 1173 w 2602"/>
              <a:gd name="T71" fmla="*/ 1061 h 2103"/>
              <a:gd name="T72" fmla="*/ 1208 w 2602"/>
              <a:gd name="T73" fmla="*/ 1031 h 2103"/>
              <a:gd name="T74" fmla="*/ 1248 w 2602"/>
              <a:gd name="T75" fmla="*/ 1001 h 2103"/>
              <a:gd name="T76" fmla="*/ 1283 w 2602"/>
              <a:gd name="T77" fmla="*/ 971 h 2103"/>
              <a:gd name="T78" fmla="*/ 1316 w 2602"/>
              <a:gd name="T79" fmla="*/ 939 h 2103"/>
              <a:gd name="T80" fmla="*/ 1356 w 2602"/>
              <a:gd name="T81" fmla="*/ 912 h 2103"/>
              <a:gd name="T82" fmla="*/ 1405 w 2602"/>
              <a:gd name="T83" fmla="*/ 880 h 2103"/>
              <a:gd name="T84" fmla="*/ 1453 w 2602"/>
              <a:gd name="T85" fmla="*/ 850 h 2103"/>
              <a:gd name="T86" fmla="*/ 1491 w 2602"/>
              <a:gd name="T87" fmla="*/ 815 h 2103"/>
              <a:gd name="T88" fmla="*/ 1529 w 2602"/>
              <a:gd name="T89" fmla="*/ 785 h 2103"/>
              <a:gd name="T90" fmla="*/ 1569 w 2602"/>
              <a:gd name="T91" fmla="*/ 753 h 2103"/>
              <a:gd name="T92" fmla="*/ 1634 w 2602"/>
              <a:gd name="T93" fmla="*/ 726 h 2103"/>
              <a:gd name="T94" fmla="*/ 1672 w 2602"/>
              <a:gd name="T95" fmla="*/ 693 h 2103"/>
              <a:gd name="T96" fmla="*/ 1731 w 2602"/>
              <a:gd name="T97" fmla="*/ 661 h 2103"/>
              <a:gd name="T98" fmla="*/ 1763 w 2602"/>
              <a:gd name="T99" fmla="*/ 626 h 2103"/>
              <a:gd name="T100" fmla="*/ 1817 w 2602"/>
              <a:gd name="T101" fmla="*/ 593 h 2103"/>
              <a:gd name="T102" fmla="*/ 1850 w 2602"/>
              <a:gd name="T103" fmla="*/ 553 h 2103"/>
              <a:gd name="T104" fmla="*/ 1885 w 2602"/>
              <a:gd name="T105" fmla="*/ 515 h 2103"/>
              <a:gd name="T106" fmla="*/ 1914 w 2602"/>
              <a:gd name="T107" fmla="*/ 469 h 2103"/>
              <a:gd name="T108" fmla="*/ 1985 w 2602"/>
              <a:gd name="T109" fmla="*/ 437 h 2103"/>
              <a:gd name="T110" fmla="*/ 2047 w 2602"/>
              <a:gd name="T111" fmla="*/ 402 h 2103"/>
              <a:gd name="T112" fmla="*/ 2119 w 2602"/>
              <a:gd name="T113" fmla="*/ 359 h 2103"/>
              <a:gd name="T114" fmla="*/ 2187 w 2602"/>
              <a:gd name="T115" fmla="*/ 318 h 2103"/>
              <a:gd name="T116" fmla="*/ 2238 w 2602"/>
              <a:gd name="T117" fmla="*/ 280 h 2103"/>
              <a:gd name="T118" fmla="*/ 2346 w 2602"/>
              <a:gd name="T119" fmla="*/ 226 h 2103"/>
              <a:gd name="T120" fmla="*/ 2457 w 2602"/>
              <a:gd name="T121" fmla="*/ 159 h 2103"/>
              <a:gd name="T122" fmla="*/ 2594 w 2602"/>
              <a:gd name="T123" fmla="*/ 0 h 21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02" h="2103">
                <a:moveTo>
                  <a:pt x="0" y="2103"/>
                </a:moveTo>
                <a:lnTo>
                  <a:pt x="0" y="2103"/>
                </a:lnTo>
                <a:lnTo>
                  <a:pt x="2" y="2103"/>
                </a:lnTo>
                <a:lnTo>
                  <a:pt x="2" y="2100"/>
                </a:lnTo>
                <a:lnTo>
                  <a:pt x="5" y="2100"/>
                </a:lnTo>
                <a:lnTo>
                  <a:pt x="5" y="2097"/>
                </a:lnTo>
                <a:lnTo>
                  <a:pt x="8" y="2097"/>
                </a:lnTo>
                <a:lnTo>
                  <a:pt x="8" y="2097"/>
                </a:lnTo>
                <a:lnTo>
                  <a:pt x="11" y="2097"/>
                </a:lnTo>
                <a:lnTo>
                  <a:pt x="11" y="2092"/>
                </a:lnTo>
                <a:lnTo>
                  <a:pt x="13" y="2092"/>
                </a:lnTo>
                <a:lnTo>
                  <a:pt x="13" y="2092"/>
                </a:lnTo>
                <a:lnTo>
                  <a:pt x="16" y="2092"/>
                </a:lnTo>
                <a:lnTo>
                  <a:pt x="16" y="2089"/>
                </a:lnTo>
                <a:lnTo>
                  <a:pt x="16" y="2089"/>
                </a:lnTo>
                <a:lnTo>
                  <a:pt x="16" y="2086"/>
                </a:lnTo>
                <a:lnTo>
                  <a:pt x="19" y="2086"/>
                </a:lnTo>
                <a:lnTo>
                  <a:pt x="19" y="2086"/>
                </a:lnTo>
                <a:lnTo>
                  <a:pt x="21" y="2086"/>
                </a:lnTo>
                <a:lnTo>
                  <a:pt x="21" y="2084"/>
                </a:lnTo>
                <a:lnTo>
                  <a:pt x="27" y="2084"/>
                </a:lnTo>
                <a:lnTo>
                  <a:pt x="27" y="2081"/>
                </a:lnTo>
                <a:lnTo>
                  <a:pt x="35" y="2081"/>
                </a:lnTo>
                <a:lnTo>
                  <a:pt x="35" y="2078"/>
                </a:lnTo>
                <a:lnTo>
                  <a:pt x="35" y="2078"/>
                </a:lnTo>
                <a:lnTo>
                  <a:pt x="35" y="2076"/>
                </a:lnTo>
                <a:lnTo>
                  <a:pt x="37" y="2076"/>
                </a:lnTo>
                <a:lnTo>
                  <a:pt x="37" y="2073"/>
                </a:lnTo>
                <a:lnTo>
                  <a:pt x="37" y="2073"/>
                </a:lnTo>
                <a:lnTo>
                  <a:pt x="37" y="2073"/>
                </a:lnTo>
                <a:lnTo>
                  <a:pt x="43" y="2073"/>
                </a:lnTo>
                <a:lnTo>
                  <a:pt x="43" y="2068"/>
                </a:lnTo>
                <a:lnTo>
                  <a:pt x="46" y="2068"/>
                </a:lnTo>
                <a:lnTo>
                  <a:pt x="46" y="2062"/>
                </a:lnTo>
                <a:lnTo>
                  <a:pt x="48" y="2062"/>
                </a:lnTo>
                <a:lnTo>
                  <a:pt x="48" y="2062"/>
                </a:lnTo>
                <a:lnTo>
                  <a:pt x="51" y="2062"/>
                </a:lnTo>
                <a:lnTo>
                  <a:pt x="51" y="2059"/>
                </a:lnTo>
                <a:lnTo>
                  <a:pt x="51" y="2059"/>
                </a:lnTo>
                <a:lnTo>
                  <a:pt x="51" y="2057"/>
                </a:lnTo>
                <a:lnTo>
                  <a:pt x="54" y="2057"/>
                </a:lnTo>
                <a:lnTo>
                  <a:pt x="54" y="2057"/>
                </a:lnTo>
                <a:lnTo>
                  <a:pt x="54" y="2057"/>
                </a:lnTo>
                <a:lnTo>
                  <a:pt x="54" y="2054"/>
                </a:lnTo>
                <a:lnTo>
                  <a:pt x="59" y="2054"/>
                </a:lnTo>
                <a:lnTo>
                  <a:pt x="59" y="2051"/>
                </a:lnTo>
                <a:lnTo>
                  <a:pt x="62" y="2051"/>
                </a:lnTo>
                <a:lnTo>
                  <a:pt x="62" y="2049"/>
                </a:lnTo>
                <a:lnTo>
                  <a:pt x="64" y="2049"/>
                </a:lnTo>
                <a:lnTo>
                  <a:pt x="64" y="2046"/>
                </a:lnTo>
                <a:lnTo>
                  <a:pt x="64" y="2046"/>
                </a:lnTo>
                <a:lnTo>
                  <a:pt x="64" y="2046"/>
                </a:lnTo>
                <a:lnTo>
                  <a:pt x="67" y="2046"/>
                </a:lnTo>
                <a:lnTo>
                  <a:pt x="67" y="2043"/>
                </a:lnTo>
                <a:lnTo>
                  <a:pt x="70" y="2043"/>
                </a:lnTo>
                <a:lnTo>
                  <a:pt x="70" y="2041"/>
                </a:lnTo>
                <a:lnTo>
                  <a:pt x="73" y="2041"/>
                </a:lnTo>
                <a:lnTo>
                  <a:pt x="73" y="2038"/>
                </a:lnTo>
                <a:lnTo>
                  <a:pt x="73" y="2038"/>
                </a:lnTo>
                <a:lnTo>
                  <a:pt x="73" y="2035"/>
                </a:lnTo>
                <a:lnTo>
                  <a:pt x="78" y="2035"/>
                </a:lnTo>
                <a:lnTo>
                  <a:pt x="78" y="2035"/>
                </a:lnTo>
                <a:lnTo>
                  <a:pt x="81" y="2035"/>
                </a:lnTo>
                <a:lnTo>
                  <a:pt x="81" y="2032"/>
                </a:lnTo>
                <a:lnTo>
                  <a:pt x="86" y="2032"/>
                </a:lnTo>
                <a:lnTo>
                  <a:pt x="86" y="2030"/>
                </a:lnTo>
                <a:lnTo>
                  <a:pt x="86" y="2030"/>
                </a:lnTo>
                <a:lnTo>
                  <a:pt x="86" y="2030"/>
                </a:lnTo>
                <a:lnTo>
                  <a:pt x="89" y="2030"/>
                </a:lnTo>
                <a:lnTo>
                  <a:pt x="89" y="2024"/>
                </a:lnTo>
                <a:lnTo>
                  <a:pt x="89" y="2024"/>
                </a:lnTo>
                <a:lnTo>
                  <a:pt x="89" y="2022"/>
                </a:lnTo>
                <a:lnTo>
                  <a:pt x="94" y="2022"/>
                </a:lnTo>
                <a:lnTo>
                  <a:pt x="94" y="2019"/>
                </a:lnTo>
                <a:lnTo>
                  <a:pt x="97" y="2019"/>
                </a:lnTo>
                <a:lnTo>
                  <a:pt x="97" y="2016"/>
                </a:lnTo>
                <a:lnTo>
                  <a:pt x="97" y="2016"/>
                </a:lnTo>
                <a:lnTo>
                  <a:pt x="97" y="2011"/>
                </a:lnTo>
                <a:lnTo>
                  <a:pt x="108" y="2011"/>
                </a:lnTo>
                <a:lnTo>
                  <a:pt x="108" y="2008"/>
                </a:lnTo>
                <a:lnTo>
                  <a:pt x="110" y="2008"/>
                </a:lnTo>
                <a:lnTo>
                  <a:pt x="110" y="2005"/>
                </a:lnTo>
                <a:lnTo>
                  <a:pt x="116" y="2005"/>
                </a:lnTo>
                <a:lnTo>
                  <a:pt x="116" y="2005"/>
                </a:lnTo>
                <a:lnTo>
                  <a:pt x="116" y="2005"/>
                </a:lnTo>
                <a:lnTo>
                  <a:pt x="116" y="2000"/>
                </a:lnTo>
                <a:lnTo>
                  <a:pt x="118" y="2000"/>
                </a:lnTo>
                <a:lnTo>
                  <a:pt x="118" y="2000"/>
                </a:lnTo>
                <a:lnTo>
                  <a:pt x="135" y="2000"/>
                </a:lnTo>
                <a:lnTo>
                  <a:pt x="135" y="1997"/>
                </a:lnTo>
                <a:lnTo>
                  <a:pt x="137" y="1997"/>
                </a:lnTo>
                <a:lnTo>
                  <a:pt x="137" y="1995"/>
                </a:lnTo>
                <a:lnTo>
                  <a:pt x="140" y="1995"/>
                </a:lnTo>
                <a:lnTo>
                  <a:pt x="140" y="1995"/>
                </a:lnTo>
                <a:lnTo>
                  <a:pt x="140" y="1995"/>
                </a:lnTo>
                <a:lnTo>
                  <a:pt x="140" y="1992"/>
                </a:lnTo>
                <a:lnTo>
                  <a:pt x="148" y="1992"/>
                </a:lnTo>
                <a:lnTo>
                  <a:pt x="148" y="1989"/>
                </a:lnTo>
                <a:lnTo>
                  <a:pt x="151" y="1989"/>
                </a:lnTo>
                <a:lnTo>
                  <a:pt x="151" y="1989"/>
                </a:lnTo>
                <a:lnTo>
                  <a:pt x="151" y="1989"/>
                </a:lnTo>
                <a:lnTo>
                  <a:pt x="151" y="1987"/>
                </a:lnTo>
                <a:lnTo>
                  <a:pt x="153" y="1987"/>
                </a:lnTo>
                <a:lnTo>
                  <a:pt x="153" y="1984"/>
                </a:lnTo>
                <a:lnTo>
                  <a:pt x="153" y="1984"/>
                </a:lnTo>
                <a:lnTo>
                  <a:pt x="153" y="1981"/>
                </a:lnTo>
                <a:lnTo>
                  <a:pt x="159" y="1981"/>
                </a:lnTo>
                <a:lnTo>
                  <a:pt x="159" y="1978"/>
                </a:lnTo>
                <a:lnTo>
                  <a:pt x="159" y="1978"/>
                </a:lnTo>
                <a:lnTo>
                  <a:pt x="159" y="1978"/>
                </a:lnTo>
                <a:lnTo>
                  <a:pt x="164" y="1978"/>
                </a:lnTo>
                <a:lnTo>
                  <a:pt x="164" y="1976"/>
                </a:lnTo>
                <a:lnTo>
                  <a:pt x="164" y="1976"/>
                </a:lnTo>
                <a:lnTo>
                  <a:pt x="164" y="1973"/>
                </a:lnTo>
                <a:lnTo>
                  <a:pt x="167" y="1973"/>
                </a:lnTo>
                <a:lnTo>
                  <a:pt x="167" y="1970"/>
                </a:lnTo>
                <a:lnTo>
                  <a:pt x="167" y="1970"/>
                </a:lnTo>
                <a:lnTo>
                  <a:pt x="167" y="1968"/>
                </a:lnTo>
                <a:lnTo>
                  <a:pt x="175" y="1968"/>
                </a:lnTo>
                <a:lnTo>
                  <a:pt x="175" y="1965"/>
                </a:lnTo>
                <a:lnTo>
                  <a:pt x="175" y="1965"/>
                </a:lnTo>
                <a:lnTo>
                  <a:pt x="175" y="1965"/>
                </a:lnTo>
                <a:lnTo>
                  <a:pt x="178" y="1965"/>
                </a:lnTo>
                <a:lnTo>
                  <a:pt x="178" y="1962"/>
                </a:lnTo>
                <a:lnTo>
                  <a:pt x="178" y="1962"/>
                </a:lnTo>
                <a:lnTo>
                  <a:pt x="178" y="1960"/>
                </a:lnTo>
                <a:lnTo>
                  <a:pt x="180" y="1960"/>
                </a:lnTo>
                <a:lnTo>
                  <a:pt x="180" y="1954"/>
                </a:lnTo>
                <a:lnTo>
                  <a:pt x="180" y="1954"/>
                </a:lnTo>
                <a:lnTo>
                  <a:pt x="180" y="1954"/>
                </a:lnTo>
                <a:lnTo>
                  <a:pt x="186" y="1954"/>
                </a:lnTo>
                <a:lnTo>
                  <a:pt x="186" y="1951"/>
                </a:lnTo>
                <a:lnTo>
                  <a:pt x="191" y="1951"/>
                </a:lnTo>
                <a:lnTo>
                  <a:pt x="191" y="1949"/>
                </a:lnTo>
                <a:lnTo>
                  <a:pt x="191" y="1949"/>
                </a:lnTo>
                <a:lnTo>
                  <a:pt x="191" y="1946"/>
                </a:lnTo>
                <a:lnTo>
                  <a:pt x="194" y="1946"/>
                </a:lnTo>
                <a:lnTo>
                  <a:pt x="194" y="1943"/>
                </a:lnTo>
                <a:lnTo>
                  <a:pt x="199" y="1943"/>
                </a:lnTo>
                <a:lnTo>
                  <a:pt x="199" y="1943"/>
                </a:lnTo>
                <a:lnTo>
                  <a:pt x="199" y="1943"/>
                </a:lnTo>
                <a:lnTo>
                  <a:pt x="199" y="1941"/>
                </a:lnTo>
                <a:lnTo>
                  <a:pt x="202" y="1941"/>
                </a:lnTo>
                <a:lnTo>
                  <a:pt x="202" y="1935"/>
                </a:lnTo>
                <a:lnTo>
                  <a:pt x="205" y="1935"/>
                </a:lnTo>
                <a:lnTo>
                  <a:pt x="205" y="1935"/>
                </a:lnTo>
                <a:lnTo>
                  <a:pt x="207" y="1935"/>
                </a:lnTo>
                <a:lnTo>
                  <a:pt x="207" y="1933"/>
                </a:lnTo>
                <a:lnTo>
                  <a:pt x="210" y="1933"/>
                </a:lnTo>
                <a:lnTo>
                  <a:pt x="210" y="1930"/>
                </a:lnTo>
                <a:lnTo>
                  <a:pt x="210" y="1930"/>
                </a:lnTo>
                <a:lnTo>
                  <a:pt x="210" y="1927"/>
                </a:lnTo>
                <a:lnTo>
                  <a:pt x="213" y="1927"/>
                </a:lnTo>
                <a:lnTo>
                  <a:pt x="213" y="1924"/>
                </a:lnTo>
                <a:lnTo>
                  <a:pt x="215" y="1924"/>
                </a:lnTo>
                <a:lnTo>
                  <a:pt x="215" y="1922"/>
                </a:lnTo>
                <a:lnTo>
                  <a:pt x="215" y="1922"/>
                </a:lnTo>
                <a:lnTo>
                  <a:pt x="215" y="1919"/>
                </a:lnTo>
                <a:lnTo>
                  <a:pt x="218" y="1919"/>
                </a:lnTo>
                <a:lnTo>
                  <a:pt x="218" y="1919"/>
                </a:lnTo>
                <a:lnTo>
                  <a:pt x="218" y="1919"/>
                </a:lnTo>
                <a:lnTo>
                  <a:pt x="218" y="1914"/>
                </a:lnTo>
                <a:lnTo>
                  <a:pt x="224" y="1914"/>
                </a:lnTo>
                <a:lnTo>
                  <a:pt x="224" y="1914"/>
                </a:lnTo>
                <a:lnTo>
                  <a:pt x="229" y="1914"/>
                </a:lnTo>
                <a:lnTo>
                  <a:pt x="229" y="1911"/>
                </a:lnTo>
                <a:lnTo>
                  <a:pt x="232" y="1911"/>
                </a:lnTo>
                <a:lnTo>
                  <a:pt x="232" y="1908"/>
                </a:lnTo>
                <a:lnTo>
                  <a:pt x="237" y="1908"/>
                </a:lnTo>
                <a:lnTo>
                  <a:pt x="237" y="1906"/>
                </a:lnTo>
                <a:lnTo>
                  <a:pt x="237" y="1906"/>
                </a:lnTo>
                <a:lnTo>
                  <a:pt x="237" y="1906"/>
                </a:lnTo>
                <a:lnTo>
                  <a:pt x="240" y="1906"/>
                </a:lnTo>
                <a:lnTo>
                  <a:pt x="240" y="1903"/>
                </a:lnTo>
                <a:lnTo>
                  <a:pt x="242" y="1903"/>
                </a:lnTo>
                <a:lnTo>
                  <a:pt x="242" y="1900"/>
                </a:lnTo>
                <a:lnTo>
                  <a:pt x="245" y="1900"/>
                </a:lnTo>
                <a:lnTo>
                  <a:pt x="245" y="1895"/>
                </a:lnTo>
                <a:lnTo>
                  <a:pt x="245" y="1895"/>
                </a:lnTo>
                <a:lnTo>
                  <a:pt x="245" y="1895"/>
                </a:lnTo>
                <a:lnTo>
                  <a:pt x="248" y="1895"/>
                </a:lnTo>
                <a:lnTo>
                  <a:pt x="248" y="1892"/>
                </a:lnTo>
                <a:lnTo>
                  <a:pt x="248" y="1892"/>
                </a:lnTo>
                <a:lnTo>
                  <a:pt x="248" y="1889"/>
                </a:lnTo>
                <a:lnTo>
                  <a:pt x="251" y="1889"/>
                </a:lnTo>
                <a:lnTo>
                  <a:pt x="251" y="1884"/>
                </a:lnTo>
                <a:lnTo>
                  <a:pt x="267" y="1884"/>
                </a:lnTo>
                <a:lnTo>
                  <a:pt x="267" y="1881"/>
                </a:lnTo>
                <a:lnTo>
                  <a:pt x="269" y="1881"/>
                </a:lnTo>
                <a:lnTo>
                  <a:pt x="269" y="1879"/>
                </a:lnTo>
                <a:lnTo>
                  <a:pt x="275" y="1879"/>
                </a:lnTo>
                <a:lnTo>
                  <a:pt x="275" y="1876"/>
                </a:lnTo>
                <a:lnTo>
                  <a:pt x="278" y="1876"/>
                </a:lnTo>
                <a:lnTo>
                  <a:pt x="278" y="1876"/>
                </a:lnTo>
                <a:lnTo>
                  <a:pt x="280" y="1876"/>
                </a:lnTo>
                <a:lnTo>
                  <a:pt x="280" y="1873"/>
                </a:lnTo>
                <a:lnTo>
                  <a:pt x="286" y="1873"/>
                </a:lnTo>
                <a:lnTo>
                  <a:pt x="286" y="1870"/>
                </a:lnTo>
                <a:lnTo>
                  <a:pt x="288" y="1870"/>
                </a:lnTo>
                <a:lnTo>
                  <a:pt x="288" y="1870"/>
                </a:lnTo>
                <a:lnTo>
                  <a:pt x="291" y="1870"/>
                </a:lnTo>
                <a:lnTo>
                  <a:pt x="291" y="1868"/>
                </a:lnTo>
                <a:lnTo>
                  <a:pt x="294" y="1868"/>
                </a:lnTo>
                <a:lnTo>
                  <a:pt x="294" y="1865"/>
                </a:lnTo>
                <a:lnTo>
                  <a:pt x="296" y="1865"/>
                </a:lnTo>
                <a:lnTo>
                  <a:pt x="296" y="1865"/>
                </a:lnTo>
                <a:lnTo>
                  <a:pt x="304" y="1865"/>
                </a:lnTo>
                <a:lnTo>
                  <a:pt x="304" y="1862"/>
                </a:lnTo>
                <a:lnTo>
                  <a:pt x="304" y="1862"/>
                </a:lnTo>
                <a:lnTo>
                  <a:pt x="304" y="1860"/>
                </a:lnTo>
                <a:lnTo>
                  <a:pt x="307" y="1860"/>
                </a:lnTo>
                <a:lnTo>
                  <a:pt x="307" y="1857"/>
                </a:lnTo>
                <a:lnTo>
                  <a:pt x="313" y="1857"/>
                </a:lnTo>
                <a:lnTo>
                  <a:pt x="313" y="1854"/>
                </a:lnTo>
                <a:lnTo>
                  <a:pt x="318" y="1854"/>
                </a:lnTo>
                <a:lnTo>
                  <a:pt x="318" y="1852"/>
                </a:lnTo>
                <a:lnTo>
                  <a:pt x="321" y="1852"/>
                </a:lnTo>
                <a:lnTo>
                  <a:pt x="321" y="1852"/>
                </a:lnTo>
                <a:lnTo>
                  <a:pt x="323" y="1852"/>
                </a:lnTo>
                <a:lnTo>
                  <a:pt x="323" y="1849"/>
                </a:lnTo>
                <a:lnTo>
                  <a:pt x="323" y="1849"/>
                </a:lnTo>
                <a:lnTo>
                  <a:pt x="323" y="1846"/>
                </a:lnTo>
                <a:lnTo>
                  <a:pt x="323" y="1846"/>
                </a:lnTo>
                <a:lnTo>
                  <a:pt x="323" y="1846"/>
                </a:lnTo>
                <a:lnTo>
                  <a:pt x="326" y="1846"/>
                </a:lnTo>
                <a:lnTo>
                  <a:pt x="326" y="1841"/>
                </a:lnTo>
                <a:lnTo>
                  <a:pt x="334" y="1841"/>
                </a:lnTo>
                <a:lnTo>
                  <a:pt x="334" y="1841"/>
                </a:lnTo>
                <a:lnTo>
                  <a:pt x="337" y="1841"/>
                </a:lnTo>
                <a:lnTo>
                  <a:pt x="337" y="1838"/>
                </a:lnTo>
                <a:lnTo>
                  <a:pt x="342" y="1838"/>
                </a:lnTo>
                <a:lnTo>
                  <a:pt x="342" y="1835"/>
                </a:lnTo>
                <a:lnTo>
                  <a:pt x="342" y="1835"/>
                </a:lnTo>
                <a:lnTo>
                  <a:pt x="342" y="1835"/>
                </a:lnTo>
                <a:lnTo>
                  <a:pt x="348" y="1835"/>
                </a:lnTo>
                <a:lnTo>
                  <a:pt x="348" y="1833"/>
                </a:lnTo>
                <a:lnTo>
                  <a:pt x="350" y="1833"/>
                </a:lnTo>
                <a:lnTo>
                  <a:pt x="350" y="1830"/>
                </a:lnTo>
                <a:lnTo>
                  <a:pt x="361" y="1830"/>
                </a:lnTo>
                <a:lnTo>
                  <a:pt x="361" y="1827"/>
                </a:lnTo>
                <a:lnTo>
                  <a:pt x="364" y="1827"/>
                </a:lnTo>
                <a:lnTo>
                  <a:pt x="364" y="1825"/>
                </a:lnTo>
                <a:lnTo>
                  <a:pt x="367" y="1825"/>
                </a:lnTo>
                <a:lnTo>
                  <a:pt x="367" y="1819"/>
                </a:lnTo>
                <a:lnTo>
                  <a:pt x="369" y="1819"/>
                </a:lnTo>
                <a:lnTo>
                  <a:pt x="369" y="1816"/>
                </a:lnTo>
                <a:lnTo>
                  <a:pt x="377" y="1816"/>
                </a:lnTo>
                <a:lnTo>
                  <a:pt x="377" y="1816"/>
                </a:lnTo>
                <a:lnTo>
                  <a:pt x="383" y="1816"/>
                </a:lnTo>
                <a:lnTo>
                  <a:pt x="383" y="1811"/>
                </a:lnTo>
                <a:lnTo>
                  <a:pt x="383" y="1811"/>
                </a:lnTo>
                <a:lnTo>
                  <a:pt x="383" y="1811"/>
                </a:lnTo>
                <a:lnTo>
                  <a:pt x="388" y="1811"/>
                </a:lnTo>
                <a:lnTo>
                  <a:pt x="388" y="1808"/>
                </a:lnTo>
                <a:lnTo>
                  <a:pt x="388" y="1808"/>
                </a:lnTo>
                <a:lnTo>
                  <a:pt x="388" y="1806"/>
                </a:lnTo>
                <a:lnTo>
                  <a:pt x="391" y="1806"/>
                </a:lnTo>
                <a:lnTo>
                  <a:pt x="391" y="1803"/>
                </a:lnTo>
                <a:lnTo>
                  <a:pt x="391" y="1803"/>
                </a:lnTo>
                <a:lnTo>
                  <a:pt x="391" y="1800"/>
                </a:lnTo>
                <a:lnTo>
                  <a:pt x="393" y="1800"/>
                </a:lnTo>
                <a:lnTo>
                  <a:pt x="393" y="1798"/>
                </a:lnTo>
                <a:lnTo>
                  <a:pt x="396" y="1798"/>
                </a:lnTo>
                <a:lnTo>
                  <a:pt x="396" y="1798"/>
                </a:lnTo>
                <a:lnTo>
                  <a:pt x="399" y="1798"/>
                </a:lnTo>
                <a:lnTo>
                  <a:pt x="399" y="1795"/>
                </a:lnTo>
                <a:lnTo>
                  <a:pt x="402" y="1795"/>
                </a:lnTo>
                <a:lnTo>
                  <a:pt x="402" y="1792"/>
                </a:lnTo>
                <a:lnTo>
                  <a:pt x="402" y="1792"/>
                </a:lnTo>
                <a:lnTo>
                  <a:pt x="402" y="1787"/>
                </a:lnTo>
                <a:lnTo>
                  <a:pt x="404" y="1787"/>
                </a:lnTo>
                <a:lnTo>
                  <a:pt x="404" y="1779"/>
                </a:lnTo>
                <a:lnTo>
                  <a:pt x="407" y="1779"/>
                </a:lnTo>
                <a:lnTo>
                  <a:pt x="407" y="1779"/>
                </a:lnTo>
                <a:lnTo>
                  <a:pt x="410" y="1779"/>
                </a:lnTo>
                <a:lnTo>
                  <a:pt x="410" y="1776"/>
                </a:lnTo>
                <a:lnTo>
                  <a:pt x="415" y="1776"/>
                </a:lnTo>
                <a:lnTo>
                  <a:pt x="415" y="1773"/>
                </a:lnTo>
                <a:lnTo>
                  <a:pt x="415" y="1773"/>
                </a:lnTo>
                <a:lnTo>
                  <a:pt x="415" y="1773"/>
                </a:lnTo>
                <a:lnTo>
                  <a:pt x="418" y="1773"/>
                </a:lnTo>
                <a:lnTo>
                  <a:pt x="418" y="1771"/>
                </a:lnTo>
                <a:lnTo>
                  <a:pt x="418" y="1771"/>
                </a:lnTo>
                <a:lnTo>
                  <a:pt x="418" y="1768"/>
                </a:lnTo>
                <a:lnTo>
                  <a:pt x="420" y="1768"/>
                </a:lnTo>
                <a:lnTo>
                  <a:pt x="420" y="1768"/>
                </a:lnTo>
                <a:lnTo>
                  <a:pt x="423" y="1768"/>
                </a:lnTo>
                <a:lnTo>
                  <a:pt x="423" y="1765"/>
                </a:lnTo>
                <a:lnTo>
                  <a:pt x="423" y="1765"/>
                </a:lnTo>
                <a:lnTo>
                  <a:pt x="423" y="1762"/>
                </a:lnTo>
                <a:lnTo>
                  <a:pt x="426" y="1762"/>
                </a:lnTo>
                <a:lnTo>
                  <a:pt x="426" y="1762"/>
                </a:lnTo>
                <a:lnTo>
                  <a:pt x="429" y="1762"/>
                </a:lnTo>
                <a:lnTo>
                  <a:pt x="429" y="1760"/>
                </a:lnTo>
                <a:lnTo>
                  <a:pt x="431" y="1760"/>
                </a:lnTo>
                <a:lnTo>
                  <a:pt x="431" y="1754"/>
                </a:lnTo>
                <a:lnTo>
                  <a:pt x="434" y="1754"/>
                </a:lnTo>
                <a:lnTo>
                  <a:pt x="434" y="1754"/>
                </a:lnTo>
                <a:lnTo>
                  <a:pt x="437" y="1754"/>
                </a:lnTo>
                <a:lnTo>
                  <a:pt x="437" y="1752"/>
                </a:lnTo>
                <a:lnTo>
                  <a:pt x="439" y="1752"/>
                </a:lnTo>
                <a:lnTo>
                  <a:pt x="439" y="1749"/>
                </a:lnTo>
                <a:lnTo>
                  <a:pt x="445" y="1749"/>
                </a:lnTo>
                <a:lnTo>
                  <a:pt x="445" y="1746"/>
                </a:lnTo>
                <a:lnTo>
                  <a:pt x="447" y="1746"/>
                </a:lnTo>
                <a:lnTo>
                  <a:pt x="447" y="1741"/>
                </a:lnTo>
                <a:lnTo>
                  <a:pt x="447" y="1741"/>
                </a:lnTo>
                <a:lnTo>
                  <a:pt x="447" y="1738"/>
                </a:lnTo>
                <a:lnTo>
                  <a:pt x="450" y="1738"/>
                </a:lnTo>
                <a:lnTo>
                  <a:pt x="450" y="1735"/>
                </a:lnTo>
                <a:lnTo>
                  <a:pt x="453" y="1735"/>
                </a:lnTo>
                <a:lnTo>
                  <a:pt x="453" y="1733"/>
                </a:lnTo>
                <a:lnTo>
                  <a:pt x="456" y="1733"/>
                </a:lnTo>
                <a:lnTo>
                  <a:pt x="456" y="1730"/>
                </a:lnTo>
                <a:lnTo>
                  <a:pt x="456" y="1730"/>
                </a:lnTo>
                <a:lnTo>
                  <a:pt x="456" y="1730"/>
                </a:lnTo>
                <a:lnTo>
                  <a:pt x="458" y="1730"/>
                </a:lnTo>
                <a:lnTo>
                  <a:pt x="458" y="1725"/>
                </a:lnTo>
                <a:lnTo>
                  <a:pt x="461" y="1725"/>
                </a:lnTo>
                <a:lnTo>
                  <a:pt x="461" y="1719"/>
                </a:lnTo>
                <a:lnTo>
                  <a:pt x="464" y="1719"/>
                </a:lnTo>
                <a:lnTo>
                  <a:pt x="464" y="1714"/>
                </a:lnTo>
                <a:lnTo>
                  <a:pt x="464" y="1714"/>
                </a:lnTo>
                <a:lnTo>
                  <a:pt x="464" y="1711"/>
                </a:lnTo>
                <a:lnTo>
                  <a:pt x="466" y="1711"/>
                </a:lnTo>
                <a:lnTo>
                  <a:pt x="466" y="1711"/>
                </a:lnTo>
                <a:lnTo>
                  <a:pt x="466" y="1711"/>
                </a:lnTo>
                <a:lnTo>
                  <a:pt x="466" y="1708"/>
                </a:lnTo>
                <a:lnTo>
                  <a:pt x="469" y="1708"/>
                </a:lnTo>
                <a:lnTo>
                  <a:pt x="469" y="1706"/>
                </a:lnTo>
                <a:lnTo>
                  <a:pt x="472" y="1706"/>
                </a:lnTo>
                <a:lnTo>
                  <a:pt x="472" y="1703"/>
                </a:lnTo>
                <a:lnTo>
                  <a:pt x="477" y="1703"/>
                </a:lnTo>
                <a:lnTo>
                  <a:pt x="477" y="1700"/>
                </a:lnTo>
                <a:lnTo>
                  <a:pt x="477" y="1700"/>
                </a:lnTo>
                <a:lnTo>
                  <a:pt x="477" y="1700"/>
                </a:lnTo>
                <a:lnTo>
                  <a:pt x="480" y="1700"/>
                </a:lnTo>
                <a:lnTo>
                  <a:pt x="480" y="1695"/>
                </a:lnTo>
                <a:lnTo>
                  <a:pt x="482" y="1695"/>
                </a:lnTo>
                <a:lnTo>
                  <a:pt x="482" y="1692"/>
                </a:lnTo>
                <a:lnTo>
                  <a:pt x="485" y="1692"/>
                </a:lnTo>
                <a:lnTo>
                  <a:pt x="485" y="1690"/>
                </a:lnTo>
                <a:lnTo>
                  <a:pt x="491" y="1690"/>
                </a:lnTo>
                <a:lnTo>
                  <a:pt x="491" y="1687"/>
                </a:lnTo>
                <a:lnTo>
                  <a:pt x="491" y="1687"/>
                </a:lnTo>
                <a:lnTo>
                  <a:pt x="491" y="1687"/>
                </a:lnTo>
                <a:lnTo>
                  <a:pt x="493" y="1687"/>
                </a:lnTo>
                <a:lnTo>
                  <a:pt x="493" y="1684"/>
                </a:lnTo>
                <a:lnTo>
                  <a:pt x="496" y="1684"/>
                </a:lnTo>
                <a:lnTo>
                  <a:pt x="496" y="1681"/>
                </a:lnTo>
                <a:lnTo>
                  <a:pt x="499" y="1681"/>
                </a:lnTo>
                <a:lnTo>
                  <a:pt x="499" y="1679"/>
                </a:lnTo>
                <a:lnTo>
                  <a:pt x="499" y="1679"/>
                </a:lnTo>
                <a:lnTo>
                  <a:pt x="499" y="1673"/>
                </a:lnTo>
                <a:lnTo>
                  <a:pt x="501" y="1673"/>
                </a:lnTo>
                <a:lnTo>
                  <a:pt x="501" y="1671"/>
                </a:lnTo>
                <a:lnTo>
                  <a:pt x="504" y="1671"/>
                </a:lnTo>
                <a:lnTo>
                  <a:pt x="504" y="1668"/>
                </a:lnTo>
                <a:lnTo>
                  <a:pt x="504" y="1668"/>
                </a:lnTo>
                <a:lnTo>
                  <a:pt x="504" y="1668"/>
                </a:lnTo>
                <a:lnTo>
                  <a:pt x="507" y="1668"/>
                </a:lnTo>
                <a:lnTo>
                  <a:pt x="507" y="1665"/>
                </a:lnTo>
                <a:lnTo>
                  <a:pt x="507" y="1665"/>
                </a:lnTo>
                <a:lnTo>
                  <a:pt x="507" y="1663"/>
                </a:lnTo>
                <a:lnTo>
                  <a:pt x="509" y="1663"/>
                </a:lnTo>
                <a:lnTo>
                  <a:pt x="509" y="1663"/>
                </a:lnTo>
                <a:lnTo>
                  <a:pt x="512" y="1663"/>
                </a:lnTo>
                <a:lnTo>
                  <a:pt x="512" y="1660"/>
                </a:lnTo>
                <a:lnTo>
                  <a:pt x="512" y="1660"/>
                </a:lnTo>
                <a:lnTo>
                  <a:pt x="512" y="1657"/>
                </a:lnTo>
                <a:lnTo>
                  <a:pt x="520" y="1657"/>
                </a:lnTo>
                <a:lnTo>
                  <a:pt x="520" y="1654"/>
                </a:lnTo>
                <a:lnTo>
                  <a:pt x="528" y="1654"/>
                </a:lnTo>
                <a:lnTo>
                  <a:pt x="528" y="1652"/>
                </a:lnTo>
                <a:lnTo>
                  <a:pt x="534" y="1652"/>
                </a:lnTo>
                <a:lnTo>
                  <a:pt x="534" y="1649"/>
                </a:lnTo>
                <a:lnTo>
                  <a:pt x="536" y="1649"/>
                </a:lnTo>
                <a:lnTo>
                  <a:pt x="536" y="1646"/>
                </a:lnTo>
                <a:lnTo>
                  <a:pt x="542" y="1646"/>
                </a:lnTo>
                <a:lnTo>
                  <a:pt x="542" y="1644"/>
                </a:lnTo>
                <a:lnTo>
                  <a:pt x="544" y="1644"/>
                </a:lnTo>
                <a:lnTo>
                  <a:pt x="544" y="1641"/>
                </a:lnTo>
                <a:lnTo>
                  <a:pt x="547" y="1641"/>
                </a:lnTo>
                <a:lnTo>
                  <a:pt x="547" y="1641"/>
                </a:lnTo>
                <a:lnTo>
                  <a:pt x="550" y="1641"/>
                </a:lnTo>
                <a:lnTo>
                  <a:pt x="550" y="1638"/>
                </a:lnTo>
                <a:lnTo>
                  <a:pt x="550" y="1638"/>
                </a:lnTo>
                <a:lnTo>
                  <a:pt x="550" y="1636"/>
                </a:lnTo>
                <a:lnTo>
                  <a:pt x="555" y="1636"/>
                </a:lnTo>
                <a:lnTo>
                  <a:pt x="555" y="1636"/>
                </a:lnTo>
                <a:lnTo>
                  <a:pt x="555" y="1636"/>
                </a:lnTo>
                <a:lnTo>
                  <a:pt x="555" y="1633"/>
                </a:lnTo>
                <a:lnTo>
                  <a:pt x="561" y="1633"/>
                </a:lnTo>
                <a:lnTo>
                  <a:pt x="561" y="1630"/>
                </a:lnTo>
                <a:lnTo>
                  <a:pt x="563" y="1630"/>
                </a:lnTo>
                <a:lnTo>
                  <a:pt x="563" y="1627"/>
                </a:lnTo>
                <a:lnTo>
                  <a:pt x="563" y="1627"/>
                </a:lnTo>
                <a:lnTo>
                  <a:pt x="563" y="1622"/>
                </a:lnTo>
                <a:lnTo>
                  <a:pt x="566" y="1622"/>
                </a:lnTo>
                <a:lnTo>
                  <a:pt x="566" y="1622"/>
                </a:lnTo>
                <a:lnTo>
                  <a:pt x="566" y="1622"/>
                </a:lnTo>
                <a:lnTo>
                  <a:pt x="566" y="1619"/>
                </a:lnTo>
                <a:lnTo>
                  <a:pt x="569" y="1619"/>
                </a:lnTo>
                <a:lnTo>
                  <a:pt x="569" y="1617"/>
                </a:lnTo>
                <a:lnTo>
                  <a:pt x="571" y="1617"/>
                </a:lnTo>
                <a:lnTo>
                  <a:pt x="571" y="1617"/>
                </a:lnTo>
                <a:lnTo>
                  <a:pt x="574" y="1617"/>
                </a:lnTo>
                <a:lnTo>
                  <a:pt x="574" y="1614"/>
                </a:lnTo>
                <a:lnTo>
                  <a:pt x="577" y="1614"/>
                </a:lnTo>
                <a:lnTo>
                  <a:pt x="577" y="1609"/>
                </a:lnTo>
                <a:lnTo>
                  <a:pt x="582" y="1609"/>
                </a:lnTo>
                <a:lnTo>
                  <a:pt x="582" y="1606"/>
                </a:lnTo>
                <a:lnTo>
                  <a:pt x="585" y="1606"/>
                </a:lnTo>
                <a:lnTo>
                  <a:pt x="585" y="1603"/>
                </a:lnTo>
                <a:lnTo>
                  <a:pt x="588" y="1603"/>
                </a:lnTo>
                <a:lnTo>
                  <a:pt x="588" y="1600"/>
                </a:lnTo>
                <a:lnTo>
                  <a:pt x="596" y="1600"/>
                </a:lnTo>
                <a:lnTo>
                  <a:pt x="596" y="1598"/>
                </a:lnTo>
                <a:lnTo>
                  <a:pt x="601" y="1598"/>
                </a:lnTo>
                <a:lnTo>
                  <a:pt x="601" y="1598"/>
                </a:lnTo>
                <a:lnTo>
                  <a:pt x="601" y="1598"/>
                </a:lnTo>
                <a:lnTo>
                  <a:pt x="601" y="1592"/>
                </a:lnTo>
                <a:lnTo>
                  <a:pt x="607" y="1592"/>
                </a:lnTo>
                <a:lnTo>
                  <a:pt x="607" y="1590"/>
                </a:lnTo>
                <a:lnTo>
                  <a:pt x="609" y="1590"/>
                </a:lnTo>
                <a:lnTo>
                  <a:pt x="609" y="1584"/>
                </a:lnTo>
                <a:lnTo>
                  <a:pt x="609" y="1584"/>
                </a:lnTo>
                <a:lnTo>
                  <a:pt x="609" y="1584"/>
                </a:lnTo>
                <a:lnTo>
                  <a:pt x="615" y="1584"/>
                </a:lnTo>
                <a:lnTo>
                  <a:pt x="615" y="1582"/>
                </a:lnTo>
                <a:lnTo>
                  <a:pt x="617" y="1582"/>
                </a:lnTo>
                <a:lnTo>
                  <a:pt x="617" y="1579"/>
                </a:lnTo>
                <a:lnTo>
                  <a:pt x="620" y="1579"/>
                </a:lnTo>
                <a:lnTo>
                  <a:pt x="620" y="1576"/>
                </a:lnTo>
                <a:lnTo>
                  <a:pt x="623" y="1576"/>
                </a:lnTo>
                <a:lnTo>
                  <a:pt x="623" y="1573"/>
                </a:lnTo>
                <a:lnTo>
                  <a:pt x="623" y="1573"/>
                </a:lnTo>
                <a:lnTo>
                  <a:pt x="623" y="1571"/>
                </a:lnTo>
                <a:lnTo>
                  <a:pt x="628" y="1571"/>
                </a:lnTo>
                <a:lnTo>
                  <a:pt x="628" y="1571"/>
                </a:lnTo>
                <a:lnTo>
                  <a:pt x="636" y="1571"/>
                </a:lnTo>
                <a:lnTo>
                  <a:pt x="636" y="1568"/>
                </a:lnTo>
                <a:lnTo>
                  <a:pt x="639" y="1568"/>
                </a:lnTo>
                <a:lnTo>
                  <a:pt x="639" y="1565"/>
                </a:lnTo>
                <a:lnTo>
                  <a:pt x="642" y="1565"/>
                </a:lnTo>
                <a:lnTo>
                  <a:pt x="642" y="1563"/>
                </a:lnTo>
                <a:lnTo>
                  <a:pt x="644" y="1563"/>
                </a:lnTo>
                <a:lnTo>
                  <a:pt x="644" y="1560"/>
                </a:lnTo>
                <a:lnTo>
                  <a:pt x="647" y="1560"/>
                </a:lnTo>
                <a:lnTo>
                  <a:pt x="647" y="1557"/>
                </a:lnTo>
                <a:lnTo>
                  <a:pt x="650" y="1557"/>
                </a:lnTo>
                <a:lnTo>
                  <a:pt x="650" y="1555"/>
                </a:lnTo>
                <a:lnTo>
                  <a:pt x="650" y="1555"/>
                </a:lnTo>
                <a:lnTo>
                  <a:pt x="650" y="1552"/>
                </a:lnTo>
                <a:lnTo>
                  <a:pt x="652" y="1552"/>
                </a:lnTo>
                <a:lnTo>
                  <a:pt x="652" y="1549"/>
                </a:lnTo>
                <a:lnTo>
                  <a:pt x="655" y="1549"/>
                </a:lnTo>
                <a:lnTo>
                  <a:pt x="655" y="1546"/>
                </a:lnTo>
                <a:lnTo>
                  <a:pt x="658" y="1546"/>
                </a:lnTo>
                <a:lnTo>
                  <a:pt x="658" y="1544"/>
                </a:lnTo>
                <a:lnTo>
                  <a:pt x="663" y="1544"/>
                </a:lnTo>
                <a:lnTo>
                  <a:pt x="663" y="1541"/>
                </a:lnTo>
                <a:lnTo>
                  <a:pt x="666" y="1541"/>
                </a:lnTo>
                <a:lnTo>
                  <a:pt x="666" y="1538"/>
                </a:lnTo>
                <a:lnTo>
                  <a:pt x="669" y="1538"/>
                </a:lnTo>
                <a:lnTo>
                  <a:pt x="669" y="1538"/>
                </a:lnTo>
                <a:lnTo>
                  <a:pt x="669" y="1538"/>
                </a:lnTo>
                <a:lnTo>
                  <a:pt x="669" y="1536"/>
                </a:lnTo>
                <a:lnTo>
                  <a:pt x="671" y="1536"/>
                </a:lnTo>
                <a:lnTo>
                  <a:pt x="671" y="1533"/>
                </a:lnTo>
                <a:lnTo>
                  <a:pt x="674" y="1533"/>
                </a:lnTo>
                <a:lnTo>
                  <a:pt x="674" y="1530"/>
                </a:lnTo>
                <a:lnTo>
                  <a:pt x="674" y="1530"/>
                </a:lnTo>
                <a:lnTo>
                  <a:pt x="674" y="1528"/>
                </a:lnTo>
                <a:lnTo>
                  <a:pt x="677" y="1528"/>
                </a:lnTo>
                <a:lnTo>
                  <a:pt x="677" y="1525"/>
                </a:lnTo>
                <a:lnTo>
                  <a:pt x="682" y="1525"/>
                </a:lnTo>
                <a:lnTo>
                  <a:pt x="682" y="1522"/>
                </a:lnTo>
                <a:lnTo>
                  <a:pt x="685" y="1522"/>
                </a:lnTo>
                <a:lnTo>
                  <a:pt x="685" y="1519"/>
                </a:lnTo>
                <a:lnTo>
                  <a:pt x="687" y="1519"/>
                </a:lnTo>
                <a:lnTo>
                  <a:pt x="687" y="1519"/>
                </a:lnTo>
                <a:lnTo>
                  <a:pt x="690" y="1519"/>
                </a:lnTo>
                <a:lnTo>
                  <a:pt x="690" y="1517"/>
                </a:lnTo>
                <a:lnTo>
                  <a:pt x="693" y="1517"/>
                </a:lnTo>
                <a:lnTo>
                  <a:pt x="693" y="1514"/>
                </a:lnTo>
                <a:lnTo>
                  <a:pt x="696" y="1514"/>
                </a:lnTo>
                <a:lnTo>
                  <a:pt x="696" y="1514"/>
                </a:lnTo>
                <a:lnTo>
                  <a:pt x="701" y="1514"/>
                </a:lnTo>
                <a:lnTo>
                  <a:pt x="701" y="1511"/>
                </a:lnTo>
                <a:lnTo>
                  <a:pt x="704" y="1511"/>
                </a:lnTo>
                <a:lnTo>
                  <a:pt x="704" y="1506"/>
                </a:lnTo>
                <a:lnTo>
                  <a:pt x="704" y="1506"/>
                </a:lnTo>
                <a:lnTo>
                  <a:pt x="704" y="1506"/>
                </a:lnTo>
                <a:lnTo>
                  <a:pt x="709" y="1506"/>
                </a:lnTo>
                <a:lnTo>
                  <a:pt x="709" y="1503"/>
                </a:lnTo>
                <a:lnTo>
                  <a:pt x="712" y="1503"/>
                </a:lnTo>
                <a:lnTo>
                  <a:pt x="712" y="1501"/>
                </a:lnTo>
                <a:lnTo>
                  <a:pt x="714" y="1501"/>
                </a:lnTo>
                <a:lnTo>
                  <a:pt x="714" y="1498"/>
                </a:lnTo>
                <a:lnTo>
                  <a:pt x="720" y="1498"/>
                </a:lnTo>
                <a:lnTo>
                  <a:pt x="720" y="1492"/>
                </a:lnTo>
                <a:lnTo>
                  <a:pt x="720" y="1492"/>
                </a:lnTo>
                <a:lnTo>
                  <a:pt x="720" y="1492"/>
                </a:lnTo>
                <a:lnTo>
                  <a:pt x="722" y="1492"/>
                </a:lnTo>
                <a:lnTo>
                  <a:pt x="722" y="1490"/>
                </a:lnTo>
                <a:lnTo>
                  <a:pt x="725" y="1490"/>
                </a:lnTo>
                <a:lnTo>
                  <a:pt x="725" y="1487"/>
                </a:lnTo>
                <a:lnTo>
                  <a:pt x="731" y="1487"/>
                </a:lnTo>
                <a:lnTo>
                  <a:pt x="731" y="1484"/>
                </a:lnTo>
                <a:lnTo>
                  <a:pt x="736" y="1484"/>
                </a:lnTo>
                <a:lnTo>
                  <a:pt x="736" y="1482"/>
                </a:lnTo>
                <a:lnTo>
                  <a:pt x="744" y="1482"/>
                </a:lnTo>
                <a:lnTo>
                  <a:pt x="744" y="1479"/>
                </a:lnTo>
                <a:lnTo>
                  <a:pt x="747" y="1479"/>
                </a:lnTo>
                <a:lnTo>
                  <a:pt x="747" y="1476"/>
                </a:lnTo>
                <a:lnTo>
                  <a:pt x="752" y="1476"/>
                </a:lnTo>
                <a:lnTo>
                  <a:pt x="752" y="1474"/>
                </a:lnTo>
                <a:lnTo>
                  <a:pt x="752" y="1474"/>
                </a:lnTo>
                <a:lnTo>
                  <a:pt x="752" y="1474"/>
                </a:lnTo>
                <a:lnTo>
                  <a:pt x="758" y="1474"/>
                </a:lnTo>
                <a:lnTo>
                  <a:pt x="758" y="1468"/>
                </a:lnTo>
                <a:lnTo>
                  <a:pt x="758" y="1468"/>
                </a:lnTo>
                <a:lnTo>
                  <a:pt x="758" y="1465"/>
                </a:lnTo>
                <a:lnTo>
                  <a:pt x="760" y="1465"/>
                </a:lnTo>
                <a:lnTo>
                  <a:pt x="760" y="1465"/>
                </a:lnTo>
                <a:lnTo>
                  <a:pt x="763" y="1465"/>
                </a:lnTo>
                <a:lnTo>
                  <a:pt x="763" y="1463"/>
                </a:lnTo>
                <a:lnTo>
                  <a:pt x="766" y="1463"/>
                </a:lnTo>
                <a:lnTo>
                  <a:pt x="766" y="1460"/>
                </a:lnTo>
                <a:lnTo>
                  <a:pt x="768" y="1460"/>
                </a:lnTo>
                <a:lnTo>
                  <a:pt x="768" y="1455"/>
                </a:lnTo>
                <a:lnTo>
                  <a:pt x="768" y="1455"/>
                </a:lnTo>
                <a:lnTo>
                  <a:pt x="768" y="1449"/>
                </a:lnTo>
                <a:lnTo>
                  <a:pt x="771" y="1449"/>
                </a:lnTo>
                <a:lnTo>
                  <a:pt x="771" y="1447"/>
                </a:lnTo>
                <a:lnTo>
                  <a:pt x="774" y="1447"/>
                </a:lnTo>
                <a:lnTo>
                  <a:pt x="774" y="1447"/>
                </a:lnTo>
                <a:lnTo>
                  <a:pt x="776" y="1447"/>
                </a:lnTo>
                <a:lnTo>
                  <a:pt x="776" y="1444"/>
                </a:lnTo>
                <a:lnTo>
                  <a:pt x="779" y="1444"/>
                </a:lnTo>
                <a:lnTo>
                  <a:pt x="779" y="1441"/>
                </a:lnTo>
                <a:lnTo>
                  <a:pt x="782" y="1441"/>
                </a:lnTo>
                <a:lnTo>
                  <a:pt x="782" y="1438"/>
                </a:lnTo>
                <a:lnTo>
                  <a:pt x="782" y="1438"/>
                </a:lnTo>
                <a:lnTo>
                  <a:pt x="782" y="1433"/>
                </a:lnTo>
                <a:lnTo>
                  <a:pt x="785" y="1433"/>
                </a:lnTo>
                <a:lnTo>
                  <a:pt x="785" y="1433"/>
                </a:lnTo>
                <a:lnTo>
                  <a:pt x="787" y="1433"/>
                </a:lnTo>
                <a:lnTo>
                  <a:pt x="787" y="1430"/>
                </a:lnTo>
                <a:lnTo>
                  <a:pt x="790" y="1430"/>
                </a:lnTo>
                <a:lnTo>
                  <a:pt x="790" y="1428"/>
                </a:lnTo>
                <a:lnTo>
                  <a:pt x="790" y="1428"/>
                </a:lnTo>
                <a:lnTo>
                  <a:pt x="790" y="1428"/>
                </a:lnTo>
                <a:lnTo>
                  <a:pt x="793" y="1428"/>
                </a:lnTo>
                <a:lnTo>
                  <a:pt x="793" y="1422"/>
                </a:lnTo>
                <a:lnTo>
                  <a:pt x="795" y="1422"/>
                </a:lnTo>
                <a:lnTo>
                  <a:pt x="795" y="1420"/>
                </a:lnTo>
                <a:lnTo>
                  <a:pt x="798" y="1420"/>
                </a:lnTo>
                <a:lnTo>
                  <a:pt x="798" y="1420"/>
                </a:lnTo>
                <a:lnTo>
                  <a:pt x="801" y="1420"/>
                </a:lnTo>
                <a:lnTo>
                  <a:pt x="801" y="1414"/>
                </a:lnTo>
                <a:lnTo>
                  <a:pt x="809" y="1414"/>
                </a:lnTo>
                <a:lnTo>
                  <a:pt x="809" y="1411"/>
                </a:lnTo>
                <a:lnTo>
                  <a:pt x="814" y="1411"/>
                </a:lnTo>
                <a:lnTo>
                  <a:pt x="814" y="1409"/>
                </a:lnTo>
                <a:lnTo>
                  <a:pt x="814" y="1409"/>
                </a:lnTo>
                <a:lnTo>
                  <a:pt x="814" y="1406"/>
                </a:lnTo>
                <a:lnTo>
                  <a:pt x="817" y="1406"/>
                </a:lnTo>
                <a:lnTo>
                  <a:pt x="817" y="1401"/>
                </a:lnTo>
                <a:lnTo>
                  <a:pt x="820" y="1401"/>
                </a:lnTo>
                <a:lnTo>
                  <a:pt x="820" y="1395"/>
                </a:lnTo>
                <a:lnTo>
                  <a:pt x="822" y="1395"/>
                </a:lnTo>
                <a:lnTo>
                  <a:pt x="822" y="1393"/>
                </a:lnTo>
                <a:lnTo>
                  <a:pt x="822" y="1393"/>
                </a:lnTo>
                <a:lnTo>
                  <a:pt x="822" y="1390"/>
                </a:lnTo>
                <a:lnTo>
                  <a:pt x="825" y="1390"/>
                </a:lnTo>
                <a:lnTo>
                  <a:pt x="825" y="1387"/>
                </a:lnTo>
                <a:lnTo>
                  <a:pt x="828" y="1387"/>
                </a:lnTo>
                <a:lnTo>
                  <a:pt x="828" y="1384"/>
                </a:lnTo>
                <a:lnTo>
                  <a:pt x="830" y="1384"/>
                </a:lnTo>
                <a:lnTo>
                  <a:pt x="830" y="1384"/>
                </a:lnTo>
                <a:lnTo>
                  <a:pt x="833" y="1384"/>
                </a:lnTo>
                <a:lnTo>
                  <a:pt x="833" y="1382"/>
                </a:lnTo>
                <a:lnTo>
                  <a:pt x="833" y="1382"/>
                </a:lnTo>
                <a:lnTo>
                  <a:pt x="833" y="1379"/>
                </a:lnTo>
                <a:lnTo>
                  <a:pt x="836" y="1379"/>
                </a:lnTo>
                <a:lnTo>
                  <a:pt x="836" y="1379"/>
                </a:lnTo>
                <a:lnTo>
                  <a:pt x="836" y="1379"/>
                </a:lnTo>
                <a:lnTo>
                  <a:pt x="836" y="1376"/>
                </a:lnTo>
                <a:lnTo>
                  <a:pt x="838" y="1376"/>
                </a:lnTo>
                <a:lnTo>
                  <a:pt x="838" y="1371"/>
                </a:lnTo>
                <a:lnTo>
                  <a:pt x="838" y="1371"/>
                </a:lnTo>
                <a:lnTo>
                  <a:pt x="838" y="1371"/>
                </a:lnTo>
                <a:lnTo>
                  <a:pt x="841" y="1371"/>
                </a:lnTo>
                <a:lnTo>
                  <a:pt x="841" y="1368"/>
                </a:lnTo>
                <a:lnTo>
                  <a:pt x="841" y="1368"/>
                </a:lnTo>
                <a:lnTo>
                  <a:pt x="841" y="1366"/>
                </a:lnTo>
                <a:lnTo>
                  <a:pt x="844" y="1366"/>
                </a:lnTo>
                <a:lnTo>
                  <a:pt x="844" y="1366"/>
                </a:lnTo>
                <a:lnTo>
                  <a:pt x="844" y="1366"/>
                </a:lnTo>
                <a:lnTo>
                  <a:pt x="844" y="1363"/>
                </a:lnTo>
                <a:lnTo>
                  <a:pt x="849" y="1363"/>
                </a:lnTo>
                <a:lnTo>
                  <a:pt x="849" y="1360"/>
                </a:lnTo>
                <a:lnTo>
                  <a:pt x="855" y="1360"/>
                </a:lnTo>
                <a:lnTo>
                  <a:pt x="855" y="1357"/>
                </a:lnTo>
                <a:lnTo>
                  <a:pt x="860" y="1357"/>
                </a:lnTo>
                <a:lnTo>
                  <a:pt x="860" y="1352"/>
                </a:lnTo>
                <a:lnTo>
                  <a:pt x="860" y="1352"/>
                </a:lnTo>
                <a:lnTo>
                  <a:pt x="860" y="1352"/>
                </a:lnTo>
                <a:lnTo>
                  <a:pt x="863" y="1352"/>
                </a:lnTo>
                <a:lnTo>
                  <a:pt x="863" y="1349"/>
                </a:lnTo>
                <a:lnTo>
                  <a:pt x="868" y="1349"/>
                </a:lnTo>
                <a:lnTo>
                  <a:pt x="868" y="1347"/>
                </a:lnTo>
                <a:lnTo>
                  <a:pt x="874" y="1347"/>
                </a:lnTo>
                <a:lnTo>
                  <a:pt x="874" y="1344"/>
                </a:lnTo>
                <a:lnTo>
                  <a:pt x="874" y="1344"/>
                </a:lnTo>
                <a:lnTo>
                  <a:pt x="874" y="1341"/>
                </a:lnTo>
                <a:lnTo>
                  <a:pt x="879" y="1341"/>
                </a:lnTo>
                <a:lnTo>
                  <a:pt x="879" y="1339"/>
                </a:lnTo>
                <a:lnTo>
                  <a:pt x="882" y="1339"/>
                </a:lnTo>
                <a:lnTo>
                  <a:pt x="882" y="1336"/>
                </a:lnTo>
                <a:lnTo>
                  <a:pt x="884" y="1336"/>
                </a:lnTo>
                <a:lnTo>
                  <a:pt x="884" y="1333"/>
                </a:lnTo>
                <a:lnTo>
                  <a:pt x="887" y="1333"/>
                </a:lnTo>
                <a:lnTo>
                  <a:pt x="887" y="1330"/>
                </a:lnTo>
                <a:lnTo>
                  <a:pt x="890" y="1330"/>
                </a:lnTo>
                <a:lnTo>
                  <a:pt x="890" y="1328"/>
                </a:lnTo>
                <a:lnTo>
                  <a:pt x="892" y="1328"/>
                </a:lnTo>
                <a:lnTo>
                  <a:pt x="892" y="1322"/>
                </a:lnTo>
                <a:lnTo>
                  <a:pt x="895" y="1322"/>
                </a:lnTo>
                <a:lnTo>
                  <a:pt x="895" y="1320"/>
                </a:lnTo>
                <a:lnTo>
                  <a:pt x="898" y="1320"/>
                </a:lnTo>
                <a:lnTo>
                  <a:pt x="898" y="1317"/>
                </a:lnTo>
                <a:lnTo>
                  <a:pt x="898" y="1317"/>
                </a:lnTo>
                <a:lnTo>
                  <a:pt x="898" y="1314"/>
                </a:lnTo>
                <a:lnTo>
                  <a:pt x="898" y="1314"/>
                </a:lnTo>
                <a:lnTo>
                  <a:pt x="898" y="1314"/>
                </a:lnTo>
                <a:lnTo>
                  <a:pt x="903" y="1314"/>
                </a:lnTo>
                <a:lnTo>
                  <a:pt x="903" y="1309"/>
                </a:lnTo>
                <a:lnTo>
                  <a:pt x="903" y="1309"/>
                </a:lnTo>
                <a:lnTo>
                  <a:pt x="903" y="1303"/>
                </a:lnTo>
                <a:lnTo>
                  <a:pt x="906" y="1303"/>
                </a:lnTo>
                <a:lnTo>
                  <a:pt x="906" y="1301"/>
                </a:lnTo>
                <a:lnTo>
                  <a:pt x="906" y="1301"/>
                </a:lnTo>
                <a:lnTo>
                  <a:pt x="906" y="1298"/>
                </a:lnTo>
                <a:lnTo>
                  <a:pt x="909" y="1298"/>
                </a:lnTo>
                <a:lnTo>
                  <a:pt x="909" y="1295"/>
                </a:lnTo>
                <a:lnTo>
                  <a:pt x="909" y="1295"/>
                </a:lnTo>
                <a:lnTo>
                  <a:pt x="909" y="1293"/>
                </a:lnTo>
                <a:lnTo>
                  <a:pt x="914" y="1293"/>
                </a:lnTo>
                <a:lnTo>
                  <a:pt x="914" y="1287"/>
                </a:lnTo>
                <a:lnTo>
                  <a:pt x="917" y="1287"/>
                </a:lnTo>
                <a:lnTo>
                  <a:pt x="917" y="1285"/>
                </a:lnTo>
                <a:lnTo>
                  <a:pt x="917" y="1285"/>
                </a:lnTo>
                <a:lnTo>
                  <a:pt x="917" y="1276"/>
                </a:lnTo>
                <a:lnTo>
                  <a:pt x="917" y="1276"/>
                </a:lnTo>
                <a:lnTo>
                  <a:pt x="917" y="1276"/>
                </a:lnTo>
                <a:lnTo>
                  <a:pt x="919" y="1276"/>
                </a:lnTo>
                <a:lnTo>
                  <a:pt x="919" y="1271"/>
                </a:lnTo>
                <a:lnTo>
                  <a:pt x="922" y="1271"/>
                </a:lnTo>
                <a:lnTo>
                  <a:pt x="922" y="1268"/>
                </a:lnTo>
                <a:lnTo>
                  <a:pt x="925" y="1268"/>
                </a:lnTo>
                <a:lnTo>
                  <a:pt x="925" y="1266"/>
                </a:lnTo>
                <a:lnTo>
                  <a:pt x="927" y="1266"/>
                </a:lnTo>
                <a:lnTo>
                  <a:pt x="927" y="1263"/>
                </a:lnTo>
                <a:lnTo>
                  <a:pt x="930" y="1263"/>
                </a:lnTo>
                <a:lnTo>
                  <a:pt x="930" y="1263"/>
                </a:lnTo>
                <a:lnTo>
                  <a:pt x="930" y="1263"/>
                </a:lnTo>
                <a:lnTo>
                  <a:pt x="930" y="1258"/>
                </a:lnTo>
                <a:lnTo>
                  <a:pt x="936" y="1258"/>
                </a:lnTo>
                <a:lnTo>
                  <a:pt x="936" y="1255"/>
                </a:lnTo>
                <a:lnTo>
                  <a:pt x="938" y="1255"/>
                </a:lnTo>
                <a:lnTo>
                  <a:pt x="938" y="1252"/>
                </a:lnTo>
                <a:lnTo>
                  <a:pt x="949" y="1252"/>
                </a:lnTo>
                <a:lnTo>
                  <a:pt x="949" y="1249"/>
                </a:lnTo>
                <a:lnTo>
                  <a:pt x="949" y="1249"/>
                </a:lnTo>
                <a:lnTo>
                  <a:pt x="949" y="1247"/>
                </a:lnTo>
                <a:lnTo>
                  <a:pt x="952" y="1247"/>
                </a:lnTo>
                <a:lnTo>
                  <a:pt x="952" y="1244"/>
                </a:lnTo>
                <a:lnTo>
                  <a:pt x="954" y="1244"/>
                </a:lnTo>
                <a:lnTo>
                  <a:pt x="954" y="1241"/>
                </a:lnTo>
                <a:lnTo>
                  <a:pt x="957" y="1241"/>
                </a:lnTo>
                <a:lnTo>
                  <a:pt x="957" y="1239"/>
                </a:lnTo>
                <a:lnTo>
                  <a:pt x="965" y="1239"/>
                </a:lnTo>
                <a:lnTo>
                  <a:pt x="965" y="1239"/>
                </a:lnTo>
                <a:lnTo>
                  <a:pt x="971" y="1239"/>
                </a:lnTo>
                <a:lnTo>
                  <a:pt x="971" y="1236"/>
                </a:lnTo>
                <a:lnTo>
                  <a:pt x="973" y="1236"/>
                </a:lnTo>
                <a:lnTo>
                  <a:pt x="973" y="1233"/>
                </a:lnTo>
                <a:lnTo>
                  <a:pt x="973" y="1233"/>
                </a:lnTo>
                <a:lnTo>
                  <a:pt x="973" y="1231"/>
                </a:lnTo>
                <a:lnTo>
                  <a:pt x="976" y="1231"/>
                </a:lnTo>
                <a:lnTo>
                  <a:pt x="976" y="1228"/>
                </a:lnTo>
                <a:lnTo>
                  <a:pt x="979" y="1228"/>
                </a:lnTo>
                <a:lnTo>
                  <a:pt x="979" y="1225"/>
                </a:lnTo>
                <a:lnTo>
                  <a:pt x="987" y="1225"/>
                </a:lnTo>
                <a:lnTo>
                  <a:pt x="987" y="1222"/>
                </a:lnTo>
                <a:lnTo>
                  <a:pt x="989" y="1222"/>
                </a:lnTo>
                <a:lnTo>
                  <a:pt x="989" y="1217"/>
                </a:lnTo>
                <a:lnTo>
                  <a:pt x="989" y="1217"/>
                </a:lnTo>
                <a:lnTo>
                  <a:pt x="989" y="1217"/>
                </a:lnTo>
                <a:lnTo>
                  <a:pt x="995" y="1217"/>
                </a:lnTo>
                <a:lnTo>
                  <a:pt x="995" y="1214"/>
                </a:lnTo>
                <a:lnTo>
                  <a:pt x="995" y="1214"/>
                </a:lnTo>
                <a:lnTo>
                  <a:pt x="995" y="1209"/>
                </a:lnTo>
                <a:lnTo>
                  <a:pt x="1000" y="1209"/>
                </a:lnTo>
                <a:lnTo>
                  <a:pt x="1000" y="1204"/>
                </a:lnTo>
                <a:lnTo>
                  <a:pt x="1003" y="1204"/>
                </a:lnTo>
                <a:lnTo>
                  <a:pt x="1003" y="1201"/>
                </a:lnTo>
                <a:lnTo>
                  <a:pt x="1006" y="1201"/>
                </a:lnTo>
                <a:lnTo>
                  <a:pt x="1006" y="1201"/>
                </a:lnTo>
                <a:lnTo>
                  <a:pt x="1008" y="1201"/>
                </a:lnTo>
                <a:lnTo>
                  <a:pt x="1008" y="1198"/>
                </a:lnTo>
                <a:lnTo>
                  <a:pt x="1008" y="1198"/>
                </a:lnTo>
                <a:lnTo>
                  <a:pt x="1008" y="1196"/>
                </a:lnTo>
                <a:lnTo>
                  <a:pt x="1011" y="1196"/>
                </a:lnTo>
                <a:lnTo>
                  <a:pt x="1011" y="1193"/>
                </a:lnTo>
                <a:lnTo>
                  <a:pt x="1014" y="1193"/>
                </a:lnTo>
                <a:lnTo>
                  <a:pt x="1014" y="1193"/>
                </a:lnTo>
                <a:lnTo>
                  <a:pt x="1016" y="1193"/>
                </a:lnTo>
                <a:lnTo>
                  <a:pt x="1016" y="1187"/>
                </a:lnTo>
                <a:lnTo>
                  <a:pt x="1019" y="1187"/>
                </a:lnTo>
                <a:lnTo>
                  <a:pt x="1019" y="1185"/>
                </a:lnTo>
                <a:lnTo>
                  <a:pt x="1025" y="1185"/>
                </a:lnTo>
                <a:lnTo>
                  <a:pt x="1025" y="1185"/>
                </a:lnTo>
                <a:lnTo>
                  <a:pt x="1025" y="1185"/>
                </a:lnTo>
                <a:lnTo>
                  <a:pt x="1025" y="1182"/>
                </a:lnTo>
                <a:lnTo>
                  <a:pt x="1027" y="1182"/>
                </a:lnTo>
                <a:lnTo>
                  <a:pt x="1027" y="1177"/>
                </a:lnTo>
                <a:lnTo>
                  <a:pt x="1030" y="1177"/>
                </a:lnTo>
                <a:lnTo>
                  <a:pt x="1030" y="1174"/>
                </a:lnTo>
                <a:lnTo>
                  <a:pt x="1030" y="1174"/>
                </a:lnTo>
                <a:lnTo>
                  <a:pt x="1030" y="1171"/>
                </a:lnTo>
                <a:lnTo>
                  <a:pt x="1046" y="1171"/>
                </a:lnTo>
                <a:lnTo>
                  <a:pt x="1046" y="1169"/>
                </a:lnTo>
                <a:lnTo>
                  <a:pt x="1049" y="1169"/>
                </a:lnTo>
                <a:lnTo>
                  <a:pt x="1049" y="1169"/>
                </a:lnTo>
                <a:lnTo>
                  <a:pt x="1052" y="1169"/>
                </a:lnTo>
                <a:lnTo>
                  <a:pt x="1052" y="1163"/>
                </a:lnTo>
                <a:lnTo>
                  <a:pt x="1057" y="1163"/>
                </a:lnTo>
                <a:lnTo>
                  <a:pt x="1057" y="1160"/>
                </a:lnTo>
                <a:lnTo>
                  <a:pt x="1057" y="1160"/>
                </a:lnTo>
                <a:lnTo>
                  <a:pt x="1057" y="1158"/>
                </a:lnTo>
                <a:lnTo>
                  <a:pt x="1060" y="1158"/>
                </a:lnTo>
                <a:lnTo>
                  <a:pt x="1060" y="1158"/>
                </a:lnTo>
                <a:lnTo>
                  <a:pt x="1068" y="1158"/>
                </a:lnTo>
                <a:lnTo>
                  <a:pt x="1068" y="1155"/>
                </a:lnTo>
                <a:lnTo>
                  <a:pt x="1073" y="1155"/>
                </a:lnTo>
                <a:lnTo>
                  <a:pt x="1073" y="1152"/>
                </a:lnTo>
                <a:lnTo>
                  <a:pt x="1076" y="1152"/>
                </a:lnTo>
                <a:lnTo>
                  <a:pt x="1076" y="1150"/>
                </a:lnTo>
                <a:lnTo>
                  <a:pt x="1078" y="1150"/>
                </a:lnTo>
                <a:lnTo>
                  <a:pt x="1078" y="1150"/>
                </a:lnTo>
                <a:lnTo>
                  <a:pt x="1081" y="1150"/>
                </a:lnTo>
                <a:lnTo>
                  <a:pt x="1081" y="1147"/>
                </a:lnTo>
                <a:lnTo>
                  <a:pt x="1084" y="1147"/>
                </a:lnTo>
                <a:lnTo>
                  <a:pt x="1084" y="1144"/>
                </a:lnTo>
                <a:lnTo>
                  <a:pt x="1087" y="1144"/>
                </a:lnTo>
                <a:lnTo>
                  <a:pt x="1087" y="1142"/>
                </a:lnTo>
                <a:lnTo>
                  <a:pt x="1087" y="1142"/>
                </a:lnTo>
                <a:lnTo>
                  <a:pt x="1087" y="1142"/>
                </a:lnTo>
                <a:lnTo>
                  <a:pt x="1103" y="1142"/>
                </a:lnTo>
                <a:lnTo>
                  <a:pt x="1103" y="1139"/>
                </a:lnTo>
                <a:lnTo>
                  <a:pt x="1103" y="1139"/>
                </a:lnTo>
                <a:lnTo>
                  <a:pt x="1103" y="1136"/>
                </a:lnTo>
                <a:lnTo>
                  <a:pt x="1108" y="1136"/>
                </a:lnTo>
                <a:lnTo>
                  <a:pt x="1108" y="1133"/>
                </a:lnTo>
                <a:lnTo>
                  <a:pt x="1108" y="1133"/>
                </a:lnTo>
                <a:lnTo>
                  <a:pt x="1108" y="1133"/>
                </a:lnTo>
                <a:lnTo>
                  <a:pt x="1111" y="1133"/>
                </a:lnTo>
                <a:lnTo>
                  <a:pt x="1111" y="1131"/>
                </a:lnTo>
                <a:lnTo>
                  <a:pt x="1114" y="1131"/>
                </a:lnTo>
                <a:lnTo>
                  <a:pt x="1114" y="1128"/>
                </a:lnTo>
                <a:lnTo>
                  <a:pt x="1114" y="1128"/>
                </a:lnTo>
                <a:lnTo>
                  <a:pt x="1114" y="1125"/>
                </a:lnTo>
                <a:lnTo>
                  <a:pt x="1116" y="1125"/>
                </a:lnTo>
                <a:lnTo>
                  <a:pt x="1116" y="1125"/>
                </a:lnTo>
                <a:lnTo>
                  <a:pt x="1119" y="1125"/>
                </a:lnTo>
                <a:lnTo>
                  <a:pt x="1119" y="1120"/>
                </a:lnTo>
                <a:lnTo>
                  <a:pt x="1124" y="1120"/>
                </a:lnTo>
                <a:lnTo>
                  <a:pt x="1124" y="1117"/>
                </a:lnTo>
                <a:lnTo>
                  <a:pt x="1124" y="1117"/>
                </a:lnTo>
                <a:lnTo>
                  <a:pt x="1124" y="1115"/>
                </a:lnTo>
                <a:lnTo>
                  <a:pt x="1127" y="1115"/>
                </a:lnTo>
                <a:lnTo>
                  <a:pt x="1127" y="1115"/>
                </a:lnTo>
                <a:lnTo>
                  <a:pt x="1130" y="1115"/>
                </a:lnTo>
                <a:lnTo>
                  <a:pt x="1130" y="1112"/>
                </a:lnTo>
                <a:lnTo>
                  <a:pt x="1132" y="1112"/>
                </a:lnTo>
                <a:lnTo>
                  <a:pt x="1132" y="1106"/>
                </a:lnTo>
                <a:lnTo>
                  <a:pt x="1135" y="1106"/>
                </a:lnTo>
                <a:lnTo>
                  <a:pt x="1135" y="1106"/>
                </a:lnTo>
                <a:lnTo>
                  <a:pt x="1135" y="1106"/>
                </a:lnTo>
                <a:lnTo>
                  <a:pt x="1135" y="1104"/>
                </a:lnTo>
                <a:lnTo>
                  <a:pt x="1138" y="1104"/>
                </a:lnTo>
                <a:lnTo>
                  <a:pt x="1138" y="1101"/>
                </a:lnTo>
                <a:lnTo>
                  <a:pt x="1141" y="1101"/>
                </a:lnTo>
                <a:lnTo>
                  <a:pt x="1141" y="1098"/>
                </a:lnTo>
                <a:lnTo>
                  <a:pt x="1141" y="1098"/>
                </a:lnTo>
                <a:lnTo>
                  <a:pt x="1141" y="1098"/>
                </a:lnTo>
                <a:lnTo>
                  <a:pt x="1143" y="1098"/>
                </a:lnTo>
                <a:lnTo>
                  <a:pt x="1143" y="1093"/>
                </a:lnTo>
                <a:lnTo>
                  <a:pt x="1143" y="1093"/>
                </a:lnTo>
                <a:lnTo>
                  <a:pt x="1143" y="1088"/>
                </a:lnTo>
                <a:lnTo>
                  <a:pt x="1149" y="1088"/>
                </a:lnTo>
                <a:lnTo>
                  <a:pt x="1149" y="1088"/>
                </a:lnTo>
                <a:lnTo>
                  <a:pt x="1151" y="1088"/>
                </a:lnTo>
                <a:lnTo>
                  <a:pt x="1151" y="1085"/>
                </a:lnTo>
                <a:lnTo>
                  <a:pt x="1151" y="1085"/>
                </a:lnTo>
                <a:lnTo>
                  <a:pt x="1151" y="1082"/>
                </a:lnTo>
                <a:lnTo>
                  <a:pt x="1151" y="1082"/>
                </a:lnTo>
                <a:lnTo>
                  <a:pt x="1151" y="1079"/>
                </a:lnTo>
                <a:lnTo>
                  <a:pt x="1154" y="1079"/>
                </a:lnTo>
                <a:lnTo>
                  <a:pt x="1154" y="1079"/>
                </a:lnTo>
                <a:lnTo>
                  <a:pt x="1154" y="1079"/>
                </a:lnTo>
                <a:lnTo>
                  <a:pt x="1154" y="1077"/>
                </a:lnTo>
                <a:lnTo>
                  <a:pt x="1159" y="1077"/>
                </a:lnTo>
                <a:lnTo>
                  <a:pt x="1159" y="1074"/>
                </a:lnTo>
                <a:lnTo>
                  <a:pt x="1159" y="1074"/>
                </a:lnTo>
                <a:lnTo>
                  <a:pt x="1159" y="1071"/>
                </a:lnTo>
                <a:lnTo>
                  <a:pt x="1165" y="1071"/>
                </a:lnTo>
                <a:lnTo>
                  <a:pt x="1165" y="1069"/>
                </a:lnTo>
                <a:lnTo>
                  <a:pt x="1170" y="1069"/>
                </a:lnTo>
                <a:lnTo>
                  <a:pt x="1170" y="1069"/>
                </a:lnTo>
                <a:lnTo>
                  <a:pt x="1173" y="1069"/>
                </a:lnTo>
                <a:lnTo>
                  <a:pt x="1173" y="1066"/>
                </a:lnTo>
                <a:lnTo>
                  <a:pt x="1173" y="1066"/>
                </a:lnTo>
                <a:lnTo>
                  <a:pt x="1173" y="1061"/>
                </a:lnTo>
                <a:lnTo>
                  <a:pt x="1176" y="1061"/>
                </a:lnTo>
                <a:lnTo>
                  <a:pt x="1176" y="1061"/>
                </a:lnTo>
                <a:lnTo>
                  <a:pt x="1178" y="1061"/>
                </a:lnTo>
                <a:lnTo>
                  <a:pt x="1178" y="1055"/>
                </a:lnTo>
                <a:lnTo>
                  <a:pt x="1178" y="1055"/>
                </a:lnTo>
                <a:lnTo>
                  <a:pt x="1178" y="1052"/>
                </a:lnTo>
                <a:lnTo>
                  <a:pt x="1181" y="1052"/>
                </a:lnTo>
                <a:lnTo>
                  <a:pt x="1181" y="1050"/>
                </a:lnTo>
                <a:lnTo>
                  <a:pt x="1186" y="1050"/>
                </a:lnTo>
                <a:lnTo>
                  <a:pt x="1186" y="1047"/>
                </a:lnTo>
                <a:lnTo>
                  <a:pt x="1189" y="1047"/>
                </a:lnTo>
                <a:lnTo>
                  <a:pt x="1189" y="1044"/>
                </a:lnTo>
                <a:lnTo>
                  <a:pt x="1192" y="1044"/>
                </a:lnTo>
                <a:lnTo>
                  <a:pt x="1192" y="1042"/>
                </a:lnTo>
                <a:lnTo>
                  <a:pt x="1194" y="1042"/>
                </a:lnTo>
                <a:lnTo>
                  <a:pt x="1194" y="1042"/>
                </a:lnTo>
                <a:lnTo>
                  <a:pt x="1194" y="1042"/>
                </a:lnTo>
                <a:lnTo>
                  <a:pt x="1194" y="1036"/>
                </a:lnTo>
                <a:lnTo>
                  <a:pt x="1203" y="1036"/>
                </a:lnTo>
                <a:lnTo>
                  <a:pt x="1203" y="1034"/>
                </a:lnTo>
                <a:lnTo>
                  <a:pt x="1203" y="1034"/>
                </a:lnTo>
                <a:lnTo>
                  <a:pt x="1203" y="1031"/>
                </a:lnTo>
                <a:lnTo>
                  <a:pt x="1208" y="1031"/>
                </a:lnTo>
                <a:lnTo>
                  <a:pt x="1208" y="1031"/>
                </a:lnTo>
                <a:lnTo>
                  <a:pt x="1208" y="1031"/>
                </a:lnTo>
                <a:lnTo>
                  <a:pt x="1208" y="1025"/>
                </a:lnTo>
                <a:lnTo>
                  <a:pt x="1211" y="1025"/>
                </a:lnTo>
                <a:lnTo>
                  <a:pt x="1211" y="1023"/>
                </a:lnTo>
                <a:lnTo>
                  <a:pt x="1216" y="1023"/>
                </a:lnTo>
                <a:lnTo>
                  <a:pt x="1216" y="1023"/>
                </a:lnTo>
                <a:lnTo>
                  <a:pt x="1219" y="1023"/>
                </a:lnTo>
                <a:lnTo>
                  <a:pt x="1219" y="1020"/>
                </a:lnTo>
                <a:lnTo>
                  <a:pt x="1224" y="1020"/>
                </a:lnTo>
                <a:lnTo>
                  <a:pt x="1224" y="1017"/>
                </a:lnTo>
                <a:lnTo>
                  <a:pt x="1240" y="1017"/>
                </a:lnTo>
                <a:lnTo>
                  <a:pt x="1240" y="1015"/>
                </a:lnTo>
                <a:lnTo>
                  <a:pt x="1243" y="1015"/>
                </a:lnTo>
                <a:lnTo>
                  <a:pt x="1243" y="1012"/>
                </a:lnTo>
                <a:lnTo>
                  <a:pt x="1243" y="1012"/>
                </a:lnTo>
                <a:lnTo>
                  <a:pt x="1243" y="1009"/>
                </a:lnTo>
                <a:lnTo>
                  <a:pt x="1246" y="1009"/>
                </a:lnTo>
                <a:lnTo>
                  <a:pt x="1246" y="1007"/>
                </a:lnTo>
                <a:lnTo>
                  <a:pt x="1246" y="1007"/>
                </a:lnTo>
                <a:lnTo>
                  <a:pt x="1246" y="1004"/>
                </a:lnTo>
                <a:lnTo>
                  <a:pt x="1248" y="1004"/>
                </a:lnTo>
                <a:lnTo>
                  <a:pt x="1248" y="1001"/>
                </a:lnTo>
                <a:lnTo>
                  <a:pt x="1251" y="1001"/>
                </a:lnTo>
                <a:lnTo>
                  <a:pt x="1251" y="1001"/>
                </a:lnTo>
                <a:lnTo>
                  <a:pt x="1256" y="1001"/>
                </a:lnTo>
                <a:lnTo>
                  <a:pt x="1256" y="998"/>
                </a:lnTo>
                <a:lnTo>
                  <a:pt x="1259" y="998"/>
                </a:lnTo>
                <a:lnTo>
                  <a:pt x="1259" y="996"/>
                </a:lnTo>
                <a:lnTo>
                  <a:pt x="1265" y="996"/>
                </a:lnTo>
                <a:lnTo>
                  <a:pt x="1265" y="993"/>
                </a:lnTo>
                <a:lnTo>
                  <a:pt x="1265" y="993"/>
                </a:lnTo>
                <a:lnTo>
                  <a:pt x="1265" y="988"/>
                </a:lnTo>
                <a:lnTo>
                  <a:pt x="1267" y="988"/>
                </a:lnTo>
                <a:lnTo>
                  <a:pt x="1267" y="985"/>
                </a:lnTo>
                <a:lnTo>
                  <a:pt x="1267" y="985"/>
                </a:lnTo>
                <a:lnTo>
                  <a:pt x="1267" y="982"/>
                </a:lnTo>
                <a:lnTo>
                  <a:pt x="1273" y="982"/>
                </a:lnTo>
                <a:lnTo>
                  <a:pt x="1273" y="980"/>
                </a:lnTo>
                <a:lnTo>
                  <a:pt x="1278" y="980"/>
                </a:lnTo>
                <a:lnTo>
                  <a:pt x="1278" y="977"/>
                </a:lnTo>
                <a:lnTo>
                  <a:pt x="1281" y="977"/>
                </a:lnTo>
                <a:lnTo>
                  <a:pt x="1281" y="974"/>
                </a:lnTo>
                <a:lnTo>
                  <a:pt x="1283" y="974"/>
                </a:lnTo>
                <a:lnTo>
                  <a:pt x="1283" y="971"/>
                </a:lnTo>
                <a:lnTo>
                  <a:pt x="1283" y="971"/>
                </a:lnTo>
                <a:lnTo>
                  <a:pt x="1283" y="969"/>
                </a:lnTo>
                <a:lnTo>
                  <a:pt x="1286" y="969"/>
                </a:lnTo>
                <a:lnTo>
                  <a:pt x="1286" y="966"/>
                </a:lnTo>
                <a:lnTo>
                  <a:pt x="1292" y="966"/>
                </a:lnTo>
                <a:lnTo>
                  <a:pt x="1292" y="963"/>
                </a:lnTo>
                <a:lnTo>
                  <a:pt x="1292" y="963"/>
                </a:lnTo>
                <a:lnTo>
                  <a:pt x="1292" y="961"/>
                </a:lnTo>
                <a:lnTo>
                  <a:pt x="1300" y="961"/>
                </a:lnTo>
                <a:lnTo>
                  <a:pt x="1300" y="961"/>
                </a:lnTo>
                <a:lnTo>
                  <a:pt x="1300" y="961"/>
                </a:lnTo>
                <a:lnTo>
                  <a:pt x="1300" y="958"/>
                </a:lnTo>
                <a:lnTo>
                  <a:pt x="1308" y="958"/>
                </a:lnTo>
                <a:lnTo>
                  <a:pt x="1308" y="955"/>
                </a:lnTo>
                <a:lnTo>
                  <a:pt x="1308" y="955"/>
                </a:lnTo>
                <a:lnTo>
                  <a:pt x="1308" y="950"/>
                </a:lnTo>
                <a:lnTo>
                  <a:pt x="1313" y="950"/>
                </a:lnTo>
                <a:lnTo>
                  <a:pt x="1313" y="947"/>
                </a:lnTo>
                <a:lnTo>
                  <a:pt x="1313" y="947"/>
                </a:lnTo>
                <a:lnTo>
                  <a:pt x="1313" y="944"/>
                </a:lnTo>
                <a:lnTo>
                  <a:pt x="1313" y="944"/>
                </a:lnTo>
                <a:lnTo>
                  <a:pt x="1313" y="942"/>
                </a:lnTo>
                <a:lnTo>
                  <a:pt x="1316" y="942"/>
                </a:lnTo>
                <a:lnTo>
                  <a:pt x="1316" y="939"/>
                </a:lnTo>
                <a:lnTo>
                  <a:pt x="1321" y="939"/>
                </a:lnTo>
                <a:lnTo>
                  <a:pt x="1321" y="939"/>
                </a:lnTo>
                <a:lnTo>
                  <a:pt x="1327" y="939"/>
                </a:lnTo>
                <a:lnTo>
                  <a:pt x="1327" y="936"/>
                </a:lnTo>
                <a:lnTo>
                  <a:pt x="1329" y="936"/>
                </a:lnTo>
                <a:lnTo>
                  <a:pt x="1329" y="934"/>
                </a:lnTo>
                <a:lnTo>
                  <a:pt x="1332" y="934"/>
                </a:lnTo>
                <a:lnTo>
                  <a:pt x="1332" y="931"/>
                </a:lnTo>
                <a:lnTo>
                  <a:pt x="1335" y="931"/>
                </a:lnTo>
                <a:lnTo>
                  <a:pt x="1335" y="928"/>
                </a:lnTo>
                <a:lnTo>
                  <a:pt x="1337" y="928"/>
                </a:lnTo>
                <a:lnTo>
                  <a:pt x="1337" y="928"/>
                </a:lnTo>
                <a:lnTo>
                  <a:pt x="1343" y="928"/>
                </a:lnTo>
                <a:lnTo>
                  <a:pt x="1343" y="920"/>
                </a:lnTo>
                <a:lnTo>
                  <a:pt x="1345" y="920"/>
                </a:lnTo>
                <a:lnTo>
                  <a:pt x="1345" y="917"/>
                </a:lnTo>
                <a:lnTo>
                  <a:pt x="1345" y="917"/>
                </a:lnTo>
                <a:lnTo>
                  <a:pt x="1345" y="917"/>
                </a:lnTo>
                <a:lnTo>
                  <a:pt x="1348" y="917"/>
                </a:lnTo>
                <a:lnTo>
                  <a:pt x="1348" y="915"/>
                </a:lnTo>
                <a:lnTo>
                  <a:pt x="1356" y="915"/>
                </a:lnTo>
                <a:lnTo>
                  <a:pt x="1356" y="912"/>
                </a:lnTo>
                <a:lnTo>
                  <a:pt x="1356" y="912"/>
                </a:lnTo>
                <a:lnTo>
                  <a:pt x="1356" y="909"/>
                </a:lnTo>
                <a:lnTo>
                  <a:pt x="1359" y="909"/>
                </a:lnTo>
                <a:lnTo>
                  <a:pt x="1359" y="907"/>
                </a:lnTo>
                <a:lnTo>
                  <a:pt x="1362" y="907"/>
                </a:lnTo>
                <a:lnTo>
                  <a:pt x="1362" y="904"/>
                </a:lnTo>
                <a:lnTo>
                  <a:pt x="1367" y="904"/>
                </a:lnTo>
                <a:lnTo>
                  <a:pt x="1367" y="901"/>
                </a:lnTo>
                <a:lnTo>
                  <a:pt x="1370" y="901"/>
                </a:lnTo>
                <a:lnTo>
                  <a:pt x="1370" y="899"/>
                </a:lnTo>
                <a:lnTo>
                  <a:pt x="1372" y="899"/>
                </a:lnTo>
                <a:lnTo>
                  <a:pt x="1372" y="893"/>
                </a:lnTo>
                <a:lnTo>
                  <a:pt x="1372" y="893"/>
                </a:lnTo>
                <a:lnTo>
                  <a:pt x="1372" y="893"/>
                </a:lnTo>
                <a:lnTo>
                  <a:pt x="1381" y="893"/>
                </a:lnTo>
                <a:lnTo>
                  <a:pt x="1381" y="890"/>
                </a:lnTo>
                <a:lnTo>
                  <a:pt x="1383" y="890"/>
                </a:lnTo>
                <a:lnTo>
                  <a:pt x="1383" y="888"/>
                </a:lnTo>
                <a:lnTo>
                  <a:pt x="1389" y="888"/>
                </a:lnTo>
                <a:lnTo>
                  <a:pt x="1389" y="885"/>
                </a:lnTo>
                <a:lnTo>
                  <a:pt x="1389" y="885"/>
                </a:lnTo>
                <a:lnTo>
                  <a:pt x="1389" y="882"/>
                </a:lnTo>
                <a:lnTo>
                  <a:pt x="1405" y="882"/>
                </a:lnTo>
                <a:lnTo>
                  <a:pt x="1405" y="880"/>
                </a:lnTo>
                <a:lnTo>
                  <a:pt x="1407" y="880"/>
                </a:lnTo>
                <a:lnTo>
                  <a:pt x="1407" y="877"/>
                </a:lnTo>
                <a:lnTo>
                  <a:pt x="1410" y="877"/>
                </a:lnTo>
                <a:lnTo>
                  <a:pt x="1410" y="874"/>
                </a:lnTo>
                <a:lnTo>
                  <a:pt x="1413" y="874"/>
                </a:lnTo>
                <a:lnTo>
                  <a:pt x="1413" y="869"/>
                </a:lnTo>
                <a:lnTo>
                  <a:pt x="1416" y="869"/>
                </a:lnTo>
                <a:lnTo>
                  <a:pt x="1416" y="866"/>
                </a:lnTo>
                <a:lnTo>
                  <a:pt x="1421" y="866"/>
                </a:lnTo>
                <a:lnTo>
                  <a:pt x="1421" y="866"/>
                </a:lnTo>
                <a:lnTo>
                  <a:pt x="1426" y="866"/>
                </a:lnTo>
                <a:lnTo>
                  <a:pt x="1426" y="863"/>
                </a:lnTo>
                <a:lnTo>
                  <a:pt x="1429" y="863"/>
                </a:lnTo>
                <a:lnTo>
                  <a:pt x="1429" y="858"/>
                </a:lnTo>
                <a:lnTo>
                  <a:pt x="1432" y="858"/>
                </a:lnTo>
                <a:lnTo>
                  <a:pt x="1432" y="855"/>
                </a:lnTo>
                <a:lnTo>
                  <a:pt x="1432" y="855"/>
                </a:lnTo>
                <a:lnTo>
                  <a:pt x="1432" y="855"/>
                </a:lnTo>
                <a:lnTo>
                  <a:pt x="1434" y="855"/>
                </a:lnTo>
                <a:lnTo>
                  <a:pt x="1434" y="853"/>
                </a:lnTo>
                <a:lnTo>
                  <a:pt x="1440" y="853"/>
                </a:lnTo>
                <a:lnTo>
                  <a:pt x="1440" y="850"/>
                </a:lnTo>
                <a:lnTo>
                  <a:pt x="1453" y="850"/>
                </a:lnTo>
                <a:lnTo>
                  <a:pt x="1453" y="847"/>
                </a:lnTo>
                <a:lnTo>
                  <a:pt x="1459" y="847"/>
                </a:lnTo>
                <a:lnTo>
                  <a:pt x="1459" y="839"/>
                </a:lnTo>
                <a:lnTo>
                  <a:pt x="1464" y="839"/>
                </a:lnTo>
                <a:lnTo>
                  <a:pt x="1464" y="839"/>
                </a:lnTo>
                <a:lnTo>
                  <a:pt x="1467" y="839"/>
                </a:lnTo>
                <a:lnTo>
                  <a:pt x="1467" y="836"/>
                </a:lnTo>
                <a:lnTo>
                  <a:pt x="1470" y="836"/>
                </a:lnTo>
                <a:lnTo>
                  <a:pt x="1470" y="834"/>
                </a:lnTo>
                <a:lnTo>
                  <a:pt x="1472" y="834"/>
                </a:lnTo>
                <a:lnTo>
                  <a:pt x="1472" y="831"/>
                </a:lnTo>
                <a:lnTo>
                  <a:pt x="1475" y="831"/>
                </a:lnTo>
                <a:lnTo>
                  <a:pt x="1475" y="828"/>
                </a:lnTo>
                <a:lnTo>
                  <a:pt x="1475" y="828"/>
                </a:lnTo>
                <a:lnTo>
                  <a:pt x="1475" y="826"/>
                </a:lnTo>
                <a:lnTo>
                  <a:pt x="1480" y="826"/>
                </a:lnTo>
                <a:lnTo>
                  <a:pt x="1480" y="823"/>
                </a:lnTo>
                <a:lnTo>
                  <a:pt x="1483" y="823"/>
                </a:lnTo>
                <a:lnTo>
                  <a:pt x="1483" y="820"/>
                </a:lnTo>
                <a:lnTo>
                  <a:pt x="1488" y="820"/>
                </a:lnTo>
                <a:lnTo>
                  <a:pt x="1488" y="818"/>
                </a:lnTo>
                <a:lnTo>
                  <a:pt x="1491" y="818"/>
                </a:lnTo>
                <a:lnTo>
                  <a:pt x="1491" y="815"/>
                </a:lnTo>
                <a:lnTo>
                  <a:pt x="1494" y="815"/>
                </a:lnTo>
                <a:lnTo>
                  <a:pt x="1494" y="812"/>
                </a:lnTo>
                <a:lnTo>
                  <a:pt x="1494" y="812"/>
                </a:lnTo>
                <a:lnTo>
                  <a:pt x="1494" y="812"/>
                </a:lnTo>
                <a:lnTo>
                  <a:pt x="1496" y="812"/>
                </a:lnTo>
                <a:lnTo>
                  <a:pt x="1496" y="809"/>
                </a:lnTo>
                <a:lnTo>
                  <a:pt x="1499" y="809"/>
                </a:lnTo>
                <a:lnTo>
                  <a:pt x="1499" y="804"/>
                </a:lnTo>
                <a:lnTo>
                  <a:pt x="1505" y="804"/>
                </a:lnTo>
                <a:lnTo>
                  <a:pt x="1505" y="799"/>
                </a:lnTo>
                <a:lnTo>
                  <a:pt x="1507" y="799"/>
                </a:lnTo>
                <a:lnTo>
                  <a:pt x="1507" y="796"/>
                </a:lnTo>
                <a:lnTo>
                  <a:pt x="1518" y="796"/>
                </a:lnTo>
                <a:lnTo>
                  <a:pt x="1518" y="796"/>
                </a:lnTo>
                <a:lnTo>
                  <a:pt x="1523" y="796"/>
                </a:lnTo>
                <a:lnTo>
                  <a:pt x="1523" y="793"/>
                </a:lnTo>
                <a:lnTo>
                  <a:pt x="1523" y="793"/>
                </a:lnTo>
                <a:lnTo>
                  <a:pt x="1523" y="791"/>
                </a:lnTo>
                <a:lnTo>
                  <a:pt x="1526" y="791"/>
                </a:lnTo>
                <a:lnTo>
                  <a:pt x="1526" y="788"/>
                </a:lnTo>
                <a:lnTo>
                  <a:pt x="1529" y="788"/>
                </a:lnTo>
                <a:lnTo>
                  <a:pt x="1529" y="785"/>
                </a:lnTo>
                <a:lnTo>
                  <a:pt x="1529" y="785"/>
                </a:lnTo>
                <a:lnTo>
                  <a:pt x="1529" y="782"/>
                </a:lnTo>
                <a:lnTo>
                  <a:pt x="1532" y="782"/>
                </a:lnTo>
                <a:lnTo>
                  <a:pt x="1532" y="780"/>
                </a:lnTo>
                <a:lnTo>
                  <a:pt x="1532" y="780"/>
                </a:lnTo>
                <a:lnTo>
                  <a:pt x="1532" y="777"/>
                </a:lnTo>
                <a:lnTo>
                  <a:pt x="1540" y="777"/>
                </a:lnTo>
                <a:lnTo>
                  <a:pt x="1540" y="774"/>
                </a:lnTo>
                <a:lnTo>
                  <a:pt x="1545" y="774"/>
                </a:lnTo>
                <a:lnTo>
                  <a:pt x="1545" y="772"/>
                </a:lnTo>
                <a:lnTo>
                  <a:pt x="1545" y="772"/>
                </a:lnTo>
                <a:lnTo>
                  <a:pt x="1545" y="769"/>
                </a:lnTo>
                <a:lnTo>
                  <a:pt x="1548" y="769"/>
                </a:lnTo>
                <a:lnTo>
                  <a:pt x="1548" y="766"/>
                </a:lnTo>
                <a:lnTo>
                  <a:pt x="1556" y="766"/>
                </a:lnTo>
                <a:lnTo>
                  <a:pt x="1556" y="766"/>
                </a:lnTo>
                <a:lnTo>
                  <a:pt x="1564" y="766"/>
                </a:lnTo>
                <a:lnTo>
                  <a:pt x="1564" y="764"/>
                </a:lnTo>
                <a:lnTo>
                  <a:pt x="1564" y="764"/>
                </a:lnTo>
                <a:lnTo>
                  <a:pt x="1564" y="761"/>
                </a:lnTo>
                <a:lnTo>
                  <a:pt x="1567" y="761"/>
                </a:lnTo>
                <a:lnTo>
                  <a:pt x="1567" y="755"/>
                </a:lnTo>
                <a:lnTo>
                  <a:pt x="1569" y="755"/>
                </a:lnTo>
                <a:lnTo>
                  <a:pt x="1569" y="753"/>
                </a:lnTo>
                <a:lnTo>
                  <a:pt x="1577" y="753"/>
                </a:lnTo>
                <a:lnTo>
                  <a:pt x="1577" y="750"/>
                </a:lnTo>
                <a:lnTo>
                  <a:pt x="1585" y="750"/>
                </a:lnTo>
                <a:lnTo>
                  <a:pt x="1585" y="747"/>
                </a:lnTo>
                <a:lnTo>
                  <a:pt x="1588" y="747"/>
                </a:lnTo>
                <a:lnTo>
                  <a:pt x="1588" y="747"/>
                </a:lnTo>
                <a:lnTo>
                  <a:pt x="1591" y="747"/>
                </a:lnTo>
                <a:lnTo>
                  <a:pt x="1591" y="745"/>
                </a:lnTo>
                <a:lnTo>
                  <a:pt x="1596" y="745"/>
                </a:lnTo>
                <a:lnTo>
                  <a:pt x="1596" y="742"/>
                </a:lnTo>
                <a:lnTo>
                  <a:pt x="1602" y="742"/>
                </a:lnTo>
                <a:lnTo>
                  <a:pt x="1602" y="739"/>
                </a:lnTo>
                <a:lnTo>
                  <a:pt x="1607" y="739"/>
                </a:lnTo>
                <a:lnTo>
                  <a:pt x="1607" y="734"/>
                </a:lnTo>
                <a:lnTo>
                  <a:pt x="1610" y="734"/>
                </a:lnTo>
                <a:lnTo>
                  <a:pt x="1610" y="731"/>
                </a:lnTo>
                <a:lnTo>
                  <a:pt x="1612" y="731"/>
                </a:lnTo>
                <a:lnTo>
                  <a:pt x="1612" y="731"/>
                </a:lnTo>
                <a:lnTo>
                  <a:pt x="1612" y="731"/>
                </a:lnTo>
                <a:lnTo>
                  <a:pt x="1612" y="728"/>
                </a:lnTo>
                <a:lnTo>
                  <a:pt x="1626" y="728"/>
                </a:lnTo>
                <a:lnTo>
                  <a:pt x="1626" y="726"/>
                </a:lnTo>
                <a:lnTo>
                  <a:pt x="1634" y="726"/>
                </a:lnTo>
                <a:lnTo>
                  <a:pt x="1634" y="723"/>
                </a:lnTo>
                <a:lnTo>
                  <a:pt x="1637" y="723"/>
                </a:lnTo>
                <a:lnTo>
                  <a:pt x="1637" y="720"/>
                </a:lnTo>
                <a:lnTo>
                  <a:pt x="1639" y="720"/>
                </a:lnTo>
                <a:lnTo>
                  <a:pt x="1639" y="715"/>
                </a:lnTo>
                <a:lnTo>
                  <a:pt x="1645" y="715"/>
                </a:lnTo>
                <a:lnTo>
                  <a:pt x="1645" y="712"/>
                </a:lnTo>
                <a:lnTo>
                  <a:pt x="1648" y="712"/>
                </a:lnTo>
                <a:lnTo>
                  <a:pt x="1648" y="712"/>
                </a:lnTo>
                <a:lnTo>
                  <a:pt x="1653" y="712"/>
                </a:lnTo>
                <a:lnTo>
                  <a:pt x="1653" y="710"/>
                </a:lnTo>
                <a:lnTo>
                  <a:pt x="1653" y="710"/>
                </a:lnTo>
                <a:lnTo>
                  <a:pt x="1653" y="707"/>
                </a:lnTo>
                <a:lnTo>
                  <a:pt x="1658" y="707"/>
                </a:lnTo>
                <a:lnTo>
                  <a:pt x="1658" y="704"/>
                </a:lnTo>
                <a:lnTo>
                  <a:pt x="1661" y="704"/>
                </a:lnTo>
                <a:lnTo>
                  <a:pt x="1661" y="699"/>
                </a:lnTo>
                <a:lnTo>
                  <a:pt x="1661" y="699"/>
                </a:lnTo>
                <a:lnTo>
                  <a:pt x="1661" y="696"/>
                </a:lnTo>
                <a:lnTo>
                  <a:pt x="1664" y="696"/>
                </a:lnTo>
                <a:lnTo>
                  <a:pt x="1664" y="693"/>
                </a:lnTo>
                <a:lnTo>
                  <a:pt x="1672" y="693"/>
                </a:lnTo>
                <a:lnTo>
                  <a:pt x="1672" y="693"/>
                </a:lnTo>
                <a:lnTo>
                  <a:pt x="1674" y="693"/>
                </a:lnTo>
                <a:lnTo>
                  <a:pt x="1674" y="691"/>
                </a:lnTo>
                <a:lnTo>
                  <a:pt x="1683" y="691"/>
                </a:lnTo>
                <a:lnTo>
                  <a:pt x="1683" y="688"/>
                </a:lnTo>
                <a:lnTo>
                  <a:pt x="1685" y="688"/>
                </a:lnTo>
                <a:lnTo>
                  <a:pt x="1685" y="683"/>
                </a:lnTo>
                <a:lnTo>
                  <a:pt x="1693" y="683"/>
                </a:lnTo>
                <a:lnTo>
                  <a:pt x="1693" y="680"/>
                </a:lnTo>
                <a:lnTo>
                  <a:pt x="1699" y="680"/>
                </a:lnTo>
                <a:lnTo>
                  <a:pt x="1699" y="677"/>
                </a:lnTo>
                <a:lnTo>
                  <a:pt x="1699" y="677"/>
                </a:lnTo>
                <a:lnTo>
                  <a:pt x="1699" y="674"/>
                </a:lnTo>
                <a:lnTo>
                  <a:pt x="1704" y="674"/>
                </a:lnTo>
                <a:lnTo>
                  <a:pt x="1704" y="674"/>
                </a:lnTo>
                <a:lnTo>
                  <a:pt x="1704" y="674"/>
                </a:lnTo>
                <a:lnTo>
                  <a:pt x="1704" y="672"/>
                </a:lnTo>
                <a:lnTo>
                  <a:pt x="1707" y="672"/>
                </a:lnTo>
                <a:lnTo>
                  <a:pt x="1707" y="666"/>
                </a:lnTo>
                <a:lnTo>
                  <a:pt x="1715" y="666"/>
                </a:lnTo>
                <a:lnTo>
                  <a:pt x="1715" y="664"/>
                </a:lnTo>
                <a:lnTo>
                  <a:pt x="1728" y="664"/>
                </a:lnTo>
                <a:lnTo>
                  <a:pt x="1728" y="661"/>
                </a:lnTo>
                <a:lnTo>
                  <a:pt x="1731" y="661"/>
                </a:lnTo>
                <a:lnTo>
                  <a:pt x="1731" y="658"/>
                </a:lnTo>
                <a:lnTo>
                  <a:pt x="1734" y="658"/>
                </a:lnTo>
                <a:lnTo>
                  <a:pt x="1734" y="656"/>
                </a:lnTo>
                <a:lnTo>
                  <a:pt x="1737" y="656"/>
                </a:lnTo>
                <a:lnTo>
                  <a:pt x="1737" y="653"/>
                </a:lnTo>
                <a:lnTo>
                  <a:pt x="1737" y="653"/>
                </a:lnTo>
                <a:lnTo>
                  <a:pt x="1737" y="653"/>
                </a:lnTo>
                <a:lnTo>
                  <a:pt x="1739" y="653"/>
                </a:lnTo>
                <a:lnTo>
                  <a:pt x="1739" y="650"/>
                </a:lnTo>
                <a:lnTo>
                  <a:pt x="1739" y="650"/>
                </a:lnTo>
                <a:lnTo>
                  <a:pt x="1739" y="647"/>
                </a:lnTo>
                <a:lnTo>
                  <a:pt x="1745" y="647"/>
                </a:lnTo>
                <a:lnTo>
                  <a:pt x="1745" y="645"/>
                </a:lnTo>
                <a:lnTo>
                  <a:pt x="1745" y="645"/>
                </a:lnTo>
                <a:lnTo>
                  <a:pt x="1745" y="642"/>
                </a:lnTo>
                <a:lnTo>
                  <a:pt x="1755" y="642"/>
                </a:lnTo>
                <a:lnTo>
                  <a:pt x="1755" y="637"/>
                </a:lnTo>
                <a:lnTo>
                  <a:pt x="1758" y="637"/>
                </a:lnTo>
                <a:lnTo>
                  <a:pt x="1758" y="634"/>
                </a:lnTo>
                <a:lnTo>
                  <a:pt x="1761" y="634"/>
                </a:lnTo>
                <a:lnTo>
                  <a:pt x="1761" y="629"/>
                </a:lnTo>
                <a:lnTo>
                  <a:pt x="1763" y="629"/>
                </a:lnTo>
                <a:lnTo>
                  <a:pt x="1763" y="626"/>
                </a:lnTo>
                <a:lnTo>
                  <a:pt x="1772" y="626"/>
                </a:lnTo>
                <a:lnTo>
                  <a:pt x="1772" y="623"/>
                </a:lnTo>
                <a:lnTo>
                  <a:pt x="1777" y="623"/>
                </a:lnTo>
                <a:lnTo>
                  <a:pt x="1777" y="620"/>
                </a:lnTo>
                <a:lnTo>
                  <a:pt x="1782" y="620"/>
                </a:lnTo>
                <a:lnTo>
                  <a:pt x="1782" y="618"/>
                </a:lnTo>
                <a:lnTo>
                  <a:pt x="1782" y="618"/>
                </a:lnTo>
                <a:lnTo>
                  <a:pt x="1782" y="615"/>
                </a:lnTo>
                <a:lnTo>
                  <a:pt x="1788" y="615"/>
                </a:lnTo>
                <a:lnTo>
                  <a:pt x="1788" y="612"/>
                </a:lnTo>
                <a:lnTo>
                  <a:pt x="1796" y="612"/>
                </a:lnTo>
                <a:lnTo>
                  <a:pt x="1796" y="607"/>
                </a:lnTo>
                <a:lnTo>
                  <a:pt x="1799" y="607"/>
                </a:lnTo>
                <a:lnTo>
                  <a:pt x="1799" y="602"/>
                </a:lnTo>
                <a:lnTo>
                  <a:pt x="1801" y="602"/>
                </a:lnTo>
                <a:lnTo>
                  <a:pt x="1801" y="602"/>
                </a:lnTo>
                <a:lnTo>
                  <a:pt x="1807" y="602"/>
                </a:lnTo>
                <a:lnTo>
                  <a:pt x="1807" y="599"/>
                </a:lnTo>
                <a:lnTo>
                  <a:pt x="1809" y="599"/>
                </a:lnTo>
                <a:lnTo>
                  <a:pt x="1809" y="596"/>
                </a:lnTo>
                <a:lnTo>
                  <a:pt x="1815" y="596"/>
                </a:lnTo>
                <a:lnTo>
                  <a:pt x="1815" y="593"/>
                </a:lnTo>
                <a:lnTo>
                  <a:pt x="1817" y="593"/>
                </a:lnTo>
                <a:lnTo>
                  <a:pt x="1817" y="591"/>
                </a:lnTo>
                <a:lnTo>
                  <a:pt x="1820" y="591"/>
                </a:lnTo>
                <a:lnTo>
                  <a:pt x="1820" y="588"/>
                </a:lnTo>
                <a:lnTo>
                  <a:pt x="1823" y="588"/>
                </a:lnTo>
                <a:lnTo>
                  <a:pt x="1823" y="585"/>
                </a:lnTo>
                <a:lnTo>
                  <a:pt x="1825" y="585"/>
                </a:lnTo>
                <a:lnTo>
                  <a:pt x="1825" y="577"/>
                </a:lnTo>
                <a:lnTo>
                  <a:pt x="1825" y="577"/>
                </a:lnTo>
                <a:lnTo>
                  <a:pt x="1825" y="572"/>
                </a:lnTo>
                <a:lnTo>
                  <a:pt x="1831" y="572"/>
                </a:lnTo>
                <a:lnTo>
                  <a:pt x="1831" y="569"/>
                </a:lnTo>
                <a:lnTo>
                  <a:pt x="1839" y="569"/>
                </a:lnTo>
                <a:lnTo>
                  <a:pt x="1839" y="569"/>
                </a:lnTo>
                <a:lnTo>
                  <a:pt x="1842" y="569"/>
                </a:lnTo>
                <a:lnTo>
                  <a:pt x="1842" y="564"/>
                </a:lnTo>
                <a:lnTo>
                  <a:pt x="1842" y="564"/>
                </a:lnTo>
                <a:lnTo>
                  <a:pt x="1842" y="561"/>
                </a:lnTo>
                <a:lnTo>
                  <a:pt x="1844" y="561"/>
                </a:lnTo>
                <a:lnTo>
                  <a:pt x="1844" y="558"/>
                </a:lnTo>
                <a:lnTo>
                  <a:pt x="1847" y="558"/>
                </a:lnTo>
                <a:lnTo>
                  <a:pt x="1847" y="556"/>
                </a:lnTo>
                <a:lnTo>
                  <a:pt x="1850" y="556"/>
                </a:lnTo>
                <a:lnTo>
                  <a:pt x="1850" y="553"/>
                </a:lnTo>
                <a:lnTo>
                  <a:pt x="1852" y="553"/>
                </a:lnTo>
                <a:lnTo>
                  <a:pt x="1852" y="550"/>
                </a:lnTo>
                <a:lnTo>
                  <a:pt x="1855" y="550"/>
                </a:lnTo>
                <a:lnTo>
                  <a:pt x="1855" y="545"/>
                </a:lnTo>
                <a:lnTo>
                  <a:pt x="1858" y="545"/>
                </a:lnTo>
                <a:lnTo>
                  <a:pt x="1858" y="542"/>
                </a:lnTo>
                <a:lnTo>
                  <a:pt x="1863" y="542"/>
                </a:lnTo>
                <a:lnTo>
                  <a:pt x="1863" y="537"/>
                </a:lnTo>
                <a:lnTo>
                  <a:pt x="1863" y="537"/>
                </a:lnTo>
                <a:lnTo>
                  <a:pt x="1863" y="534"/>
                </a:lnTo>
                <a:lnTo>
                  <a:pt x="1866" y="534"/>
                </a:lnTo>
                <a:lnTo>
                  <a:pt x="1866" y="531"/>
                </a:lnTo>
                <a:lnTo>
                  <a:pt x="1871" y="531"/>
                </a:lnTo>
                <a:lnTo>
                  <a:pt x="1871" y="526"/>
                </a:lnTo>
                <a:lnTo>
                  <a:pt x="1874" y="526"/>
                </a:lnTo>
                <a:lnTo>
                  <a:pt x="1874" y="526"/>
                </a:lnTo>
                <a:lnTo>
                  <a:pt x="1879" y="526"/>
                </a:lnTo>
                <a:lnTo>
                  <a:pt x="1879" y="523"/>
                </a:lnTo>
                <a:lnTo>
                  <a:pt x="1879" y="523"/>
                </a:lnTo>
                <a:lnTo>
                  <a:pt x="1879" y="518"/>
                </a:lnTo>
                <a:lnTo>
                  <a:pt x="1882" y="518"/>
                </a:lnTo>
                <a:lnTo>
                  <a:pt x="1882" y="515"/>
                </a:lnTo>
                <a:lnTo>
                  <a:pt x="1885" y="515"/>
                </a:lnTo>
                <a:lnTo>
                  <a:pt x="1885" y="512"/>
                </a:lnTo>
                <a:lnTo>
                  <a:pt x="1885" y="512"/>
                </a:lnTo>
                <a:lnTo>
                  <a:pt x="1885" y="510"/>
                </a:lnTo>
                <a:lnTo>
                  <a:pt x="1888" y="510"/>
                </a:lnTo>
                <a:lnTo>
                  <a:pt x="1888" y="507"/>
                </a:lnTo>
                <a:lnTo>
                  <a:pt x="1888" y="507"/>
                </a:lnTo>
                <a:lnTo>
                  <a:pt x="1888" y="504"/>
                </a:lnTo>
                <a:lnTo>
                  <a:pt x="1890" y="504"/>
                </a:lnTo>
                <a:lnTo>
                  <a:pt x="1890" y="502"/>
                </a:lnTo>
                <a:lnTo>
                  <a:pt x="1896" y="502"/>
                </a:lnTo>
                <a:lnTo>
                  <a:pt x="1896" y="496"/>
                </a:lnTo>
                <a:lnTo>
                  <a:pt x="1898" y="496"/>
                </a:lnTo>
                <a:lnTo>
                  <a:pt x="1898" y="494"/>
                </a:lnTo>
                <a:lnTo>
                  <a:pt x="1901" y="494"/>
                </a:lnTo>
                <a:lnTo>
                  <a:pt x="1901" y="488"/>
                </a:lnTo>
                <a:lnTo>
                  <a:pt x="1906" y="488"/>
                </a:lnTo>
                <a:lnTo>
                  <a:pt x="1906" y="485"/>
                </a:lnTo>
                <a:lnTo>
                  <a:pt x="1906" y="485"/>
                </a:lnTo>
                <a:lnTo>
                  <a:pt x="1906" y="483"/>
                </a:lnTo>
                <a:lnTo>
                  <a:pt x="1909" y="483"/>
                </a:lnTo>
                <a:lnTo>
                  <a:pt x="1909" y="480"/>
                </a:lnTo>
                <a:lnTo>
                  <a:pt x="1914" y="480"/>
                </a:lnTo>
                <a:lnTo>
                  <a:pt x="1914" y="469"/>
                </a:lnTo>
                <a:lnTo>
                  <a:pt x="1931" y="469"/>
                </a:lnTo>
                <a:lnTo>
                  <a:pt x="1931" y="467"/>
                </a:lnTo>
                <a:lnTo>
                  <a:pt x="1939" y="467"/>
                </a:lnTo>
                <a:lnTo>
                  <a:pt x="1939" y="464"/>
                </a:lnTo>
                <a:lnTo>
                  <a:pt x="1944" y="464"/>
                </a:lnTo>
                <a:lnTo>
                  <a:pt x="1944" y="461"/>
                </a:lnTo>
                <a:lnTo>
                  <a:pt x="1950" y="461"/>
                </a:lnTo>
                <a:lnTo>
                  <a:pt x="1950" y="456"/>
                </a:lnTo>
                <a:lnTo>
                  <a:pt x="1950" y="456"/>
                </a:lnTo>
                <a:lnTo>
                  <a:pt x="1950" y="453"/>
                </a:lnTo>
                <a:lnTo>
                  <a:pt x="1952" y="453"/>
                </a:lnTo>
                <a:lnTo>
                  <a:pt x="1952" y="450"/>
                </a:lnTo>
                <a:lnTo>
                  <a:pt x="1952" y="450"/>
                </a:lnTo>
                <a:lnTo>
                  <a:pt x="1952" y="448"/>
                </a:lnTo>
                <a:lnTo>
                  <a:pt x="1960" y="448"/>
                </a:lnTo>
                <a:lnTo>
                  <a:pt x="1960" y="445"/>
                </a:lnTo>
                <a:lnTo>
                  <a:pt x="1968" y="445"/>
                </a:lnTo>
                <a:lnTo>
                  <a:pt x="1968" y="442"/>
                </a:lnTo>
                <a:lnTo>
                  <a:pt x="1971" y="442"/>
                </a:lnTo>
                <a:lnTo>
                  <a:pt x="1971" y="440"/>
                </a:lnTo>
                <a:lnTo>
                  <a:pt x="1977" y="440"/>
                </a:lnTo>
                <a:lnTo>
                  <a:pt x="1977" y="437"/>
                </a:lnTo>
                <a:lnTo>
                  <a:pt x="1985" y="437"/>
                </a:lnTo>
                <a:lnTo>
                  <a:pt x="1985" y="434"/>
                </a:lnTo>
                <a:lnTo>
                  <a:pt x="1990" y="434"/>
                </a:lnTo>
                <a:lnTo>
                  <a:pt x="1990" y="431"/>
                </a:lnTo>
                <a:lnTo>
                  <a:pt x="2003" y="431"/>
                </a:lnTo>
                <a:lnTo>
                  <a:pt x="2003" y="429"/>
                </a:lnTo>
                <a:lnTo>
                  <a:pt x="2006" y="429"/>
                </a:lnTo>
                <a:lnTo>
                  <a:pt x="2006" y="426"/>
                </a:lnTo>
                <a:lnTo>
                  <a:pt x="2009" y="426"/>
                </a:lnTo>
                <a:lnTo>
                  <a:pt x="2009" y="423"/>
                </a:lnTo>
                <a:lnTo>
                  <a:pt x="2017" y="423"/>
                </a:lnTo>
                <a:lnTo>
                  <a:pt x="2017" y="418"/>
                </a:lnTo>
                <a:lnTo>
                  <a:pt x="2025" y="418"/>
                </a:lnTo>
                <a:lnTo>
                  <a:pt x="2025" y="415"/>
                </a:lnTo>
                <a:lnTo>
                  <a:pt x="2028" y="415"/>
                </a:lnTo>
                <a:lnTo>
                  <a:pt x="2028" y="413"/>
                </a:lnTo>
                <a:lnTo>
                  <a:pt x="2033" y="413"/>
                </a:lnTo>
                <a:lnTo>
                  <a:pt x="2033" y="410"/>
                </a:lnTo>
                <a:lnTo>
                  <a:pt x="2036" y="410"/>
                </a:lnTo>
                <a:lnTo>
                  <a:pt x="2036" y="407"/>
                </a:lnTo>
                <a:lnTo>
                  <a:pt x="2039" y="407"/>
                </a:lnTo>
                <a:lnTo>
                  <a:pt x="2039" y="404"/>
                </a:lnTo>
                <a:lnTo>
                  <a:pt x="2047" y="404"/>
                </a:lnTo>
                <a:lnTo>
                  <a:pt x="2047" y="402"/>
                </a:lnTo>
                <a:lnTo>
                  <a:pt x="2060" y="402"/>
                </a:lnTo>
                <a:lnTo>
                  <a:pt x="2060" y="394"/>
                </a:lnTo>
                <a:lnTo>
                  <a:pt x="2063" y="394"/>
                </a:lnTo>
                <a:lnTo>
                  <a:pt x="2063" y="391"/>
                </a:lnTo>
                <a:lnTo>
                  <a:pt x="2063" y="391"/>
                </a:lnTo>
                <a:lnTo>
                  <a:pt x="2063" y="388"/>
                </a:lnTo>
                <a:lnTo>
                  <a:pt x="2066" y="388"/>
                </a:lnTo>
                <a:lnTo>
                  <a:pt x="2066" y="383"/>
                </a:lnTo>
                <a:lnTo>
                  <a:pt x="2079" y="383"/>
                </a:lnTo>
                <a:lnTo>
                  <a:pt x="2079" y="380"/>
                </a:lnTo>
                <a:lnTo>
                  <a:pt x="2082" y="380"/>
                </a:lnTo>
                <a:lnTo>
                  <a:pt x="2082" y="377"/>
                </a:lnTo>
                <a:lnTo>
                  <a:pt x="2090" y="377"/>
                </a:lnTo>
                <a:lnTo>
                  <a:pt x="2090" y="372"/>
                </a:lnTo>
                <a:lnTo>
                  <a:pt x="2098" y="372"/>
                </a:lnTo>
                <a:lnTo>
                  <a:pt x="2098" y="369"/>
                </a:lnTo>
                <a:lnTo>
                  <a:pt x="2106" y="369"/>
                </a:lnTo>
                <a:lnTo>
                  <a:pt x="2106" y="367"/>
                </a:lnTo>
                <a:lnTo>
                  <a:pt x="2114" y="367"/>
                </a:lnTo>
                <a:lnTo>
                  <a:pt x="2114" y="361"/>
                </a:lnTo>
                <a:lnTo>
                  <a:pt x="2114" y="361"/>
                </a:lnTo>
                <a:lnTo>
                  <a:pt x="2114" y="359"/>
                </a:lnTo>
                <a:lnTo>
                  <a:pt x="2119" y="359"/>
                </a:lnTo>
                <a:lnTo>
                  <a:pt x="2119" y="356"/>
                </a:lnTo>
                <a:lnTo>
                  <a:pt x="2128" y="356"/>
                </a:lnTo>
                <a:lnTo>
                  <a:pt x="2128" y="353"/>
                </a:lnTo>
                <a:lnTo>
                  <a:pt x="2130" y="353"/>
                </a:lnTo>
                <a:lnTo>
                  <a:pt x="2130" y="350"/>
                </a:lnTo>
                <a:lnTo>
                  <a:pt x="2130" y="350"/>
                </a:lnTo>
                <a:lnTo>
                  <a:pt x="2130" y="348"/>
                </a:lnTo>
                <a:lnTo>
                  <a:pt x="2133" y="348"/>
                </a:lnTo>
                <a:lnTo>
                  <a:pt x="2133" y="342"/>
                </a:lnTo>
                <a:lnTo>
                  <a:pt x="2136" y="342"/>
                </a:lnTo>
                <a:lnTo>
                  <a:pt x="2136" y="340"/>
                </a:lnTo>
                <a:lnTo>
                  <a:pt x="2146" y="340"/>
                </a:lnTo>
                <a:lnTo>
                  <a:pt x="2146" y="337"/>
                </a:lnTo>
                <a:lnTo>
                  <a:pt x="2155" y="337"/>
                </a:lnTo>
                <a:lnTo>
                  <a:pt x="2155" y="334"/>
                </a:lnTo>
                <a:lnTo>
                  <a:pt x="2160" y="334"/>
                </a:lnTo>
                <a:lnTo>
                  <a:pt x="2160" y="329"/>
                </a:lnTo>
                <a:lnTo>
                  <a:pt x="2168" y="329"/>
                </a:lnTo>
                <a:lnTo>
                  <a:pt x="2168" y="326"/>
                </a:lnTo>
                <a:lnTo>
                  <a:pt x="2171" y="326"/>
                </a:lnTo>
                <a:lnTo>
                  <a:pt x="2171" y="321"/>
                </a:lnTo>
                <a:lnTo>
                  <a:pt x="2187" y="321"/>
                </a:lnTo>
                <a:lnTo>
                  <a:pt x="2187" y="318"/>
                </a:lnTo>
                <a:lnTo>
                  <a:pt x="2190" y="318"/>
                </a:lnTo>
                <a:lnTo>
                  <a:pt x="2190" y="315"/>
                </a:lnTo>
                <a:lnTo>
                  <a:pt x="2198" y="315"/>
                </a:lnTo>
                <a:lnTo>
                  <a:pt x="2198" y="313"/>
                </a:lnTo>
                <a:lnTo>
                  <a:pt x="2206" y="313"/>
                </a:lnTo>
                <a:lnTo>
                  <a:pt x="2206" y="310"/>
                </a:lnTo>
                <a:lnTo>
                  <a:pt x="2208" y="310"/>
                </a:lnTo>
                <a:lnTo>
                  <a:pt x="2208" y="307"/>
                </a:lnTo>
                <a:lnTo>
                  <a:pt x="2214" y="307"/>
                </a:lnTo>
                <a:lnTo>
                  <a:pt x="2214" y="302"/>
                </a:lnTo>
                <a:lnTo>
                  <a:pt x="2219" y="302"/>
                </a:lnTo>
                <a:lnTo>
                  <a:pt x="2219" y="299"/>
                </a:lnTo>
                <a:lnTo>
                  <a:pt x="2219" y="299"/>
                </a:lnTo>
                <a:lnTo>
                  <a:pt x="2219" y="294"/>
                </a:lnTo>
                <a:lnTo>
                  <a:pt x="2222" y="294"/>
                </a:lnTo>
                <a:lnTo>
                  <a:pt x="2222" y="288"/>
                </a:lnTo>
                <a:lnTo>
                  <a:pt x="2227" y="288"/>
                </a:lnTo>
                <a:lnTo>
                  <a:pt x="2227" y="286"/>
                </a:lnTo>
                <a:lnTo>
                  <a:pt x="2235" y="286"/>
                </a:lnTo>
                <a:lnTo>
                  <a:pt x="2235" y="283"/>
                </a:lnTo>
                <a:lnTo>
                  <a:pt x="2235" y="283"/>
                </a:lnTo>
                <a:lnTo>
                  <a:pt x="2235" y="280"/>
                </a:lnTo>
                <a:lnTo>
                  <a:pt x="2238" y="280"/>
                </a:lnTo>
                <a:lnTo>
                  <a:pt x="2238" y="275"/>
                </a:lnTo>
                <a:lnTo>
                  <a:pt x="2265" y="275"/>
                </a:lnTo>
                <a:lnTo>
                  <a:pt x="2265" y="272"/>
                </a:lnTo>
                <a:lnTo>
                  <a:pt x="2276" y="272"/>
                </a:lnTo>
                <a:lnTo>
                  <a:pt x="2276" y="264"/>
                </a:lnTo>
                <a:lnTo>
                  <a:pt x="2281" y="264"/>
                </a:lnTo>
                <a:lnTo>
                  <a:pt x="2281" y="261"/>
                </a:lnTo>
                <a:lnTo>
                  <a:pt x="2284" y="261"/>
                </a:lnTo>
                <a:lnTo>
                  <a:pt x="2284" y="256"/>
                </a:lnTo>
                <a:lnTo>
                  <a:pt x="2287" y="256"/>
                </a:lnTo>
                <a:lnTo>
                  <a:pt x="2287" y="253"/>
                </a:lnTo>
                <a:lnTo>
                  <a:pt x="2292" y="253"/>
                </a:lnTo>
                <a:lnTo>
                  <a:pt x="2292" y="248"/>
                </a:lnTo>
                <a:lnTo>
                  <a:pt x="2297" y="248"/>
                </a:lnTo>
                <a:lnTo>
                  <a:pt x="2297" y="245"/>
                </a:lnTo>
                <a:lnTo>
                  <a:pt x="2319" y="245"/>
                </a:lnTo>
                <a:lnTo>
                  <a:pt x="2319" y="240"/>
                </a:lnTo>
                <a:lnTo>
                  <a:pt x="2324" y="240"/>
                </a:lnTo>
                <a:lnTo>
                  <a:pt x="2324" y="234"/>
                </a:lnTo>
                <a:lnTo>
                  <a:pt x="2343" y="234"/>
                </a:lnTo>
                <a:lnTo>
                  <a:pt x="2343" y="232"/>
                </a:lnTo>
                <a:lnTo>
                  <a:pt x="2346" y="232"/>
                </a:lnTo>
                <a:lnTo>
                  <a:pt x="2346" y="226"/>
                </a:lnTo>
                <a:lnTo>
                  <a:pt x="2368" y="226"/>
                </a:lnTo>
                <a:lnTo>
                  <a:pt x="2368" y="221"/>
                </a:lnTo>
                <a:lnTo>
                  <a:pt x="2386" y="221"/>
                </a:lnTo>
                <a:lnTo>
                  <a:pt x="2386" y="216"/>
                </a:lnTo>
                <a:lnTo>
                  <a:pt x="2389" y="216"/>
                </a:lnTo>
                <a:lnTo>
                  <a:pt x="2389" y="207"/>
                </a:lnTo>
                <a:lnTo>
                  <a:pt x="2392" y="207"/>
                </a:lnTo>
                <a:lnTo>
                  <a:pt x="2392" y="202"/>
                </a:lnTo>
                <a:lnTo>
                  <a:pt x="2395" y="202"/>
                </a:lnTo>
                <a:lnTo>
                  <a:pt x="2395" y="197"/>
                </a:lnTo>
                <a:lnTo>
                  <a:pt x="2397" y="197"/>
                </a:lnTo>
                <a:lnTo>
                  <a:pt x="2397" y="191"/>
                </a:lnTo>
                <a:lnTo>
                  <a:pt x="2405" y="191"/>
                </a:lnTo>
                <a:lnTo>
                  <a:pt x="2405" y="186"/>
                </a:lnTo>
                <a:lnTo>
                  <a:pt x="2422" y="186"/>
                </a:lnTo>
                <a:lnTo>
                  <a:pt x="2422" y="178"/>
                </a:lnTo>
                <a:lnTo>
                  <a:pt x="2432" y="178"/>
                </a:lnTo>
                <a:lnTo>
                  <a:pt x="2432" y="172"/>
                </a:lnTo>
                <a:lnTo>
                  <a:pt x="2432" y="172"/>
                </a:lnTo>
                <a:lnTo>
                  <a:pt x="2432" y="164"/>
                </a:lnTo>
                <a:lnTo>
                  <a:pt x="2457" y="164"/>
                </a:lnTo>
                <a:lnTo>
                  <a:pt x="2457" y="159"/>
                </a:lnTo>
                <a:lnTo>
                  <a:pt x="2457" y="159"/>
                </a:lnTo>
                <a:lnTo>
                  <a:pt x="2457" y="151"/>
                </a:lnTo>
                <a:lnTo>
                  <a:pt x="2462" y="151"/>
                </a:lnTo>
                <a:lnTo>
                  <a:pt x="2462" y="143"/>
                </a:lnTo>
                <a:lnTo>
                  <a:pt x="2467" y="143"/>
                </a:lnTo>
                <a:lnTo>
                  <a:pt x="2467" y="135"/>
                </a:lnTo>
                <a:lnTo>
                  <a:pt x="2478" y="135"/>
                </a:lnTo>
                <a:lnTo>
                  <a:pt x="2478" y="126"/>
                </a:lnTo>
                <a:lnTo>
                  <a:pt x="2489" y="126"/>
                </a:lnTo>
                <a:lnTo>
                  <a:pt x="2489" y="116"/>
                </a:lnTo>
                <a:lnTo>
                  <a:pt x="2510" y="116"/>
                </a:lnTo>
                <a:lnTo>
                  <a:pt x="2510" y="91"/>
                </a:lnTo>
                <a:lnTo>
                  <a:pt x="2513" y="91"/>
                </a:lnTo>
                <a:lnTo>
                  <a:pt x="2513" y="78"/>
                </a:lnTo>
                <a:lnTo>
                  <a:pt x="2521" y="78"/>
                </a:lnTo>
                <a:lnTo>
                  <a:pt x="2521" y="67"/>
                </a:lnTo>
                <a:lnTo>
                  <a:pt x="2524" y="67"/>
                </a:lnTo>
                <a:lnTo>
                  <a:pt x="2524" y="54"/>
                </a:lnTo>
                <a:lnTo>
                  <a:pt x="2529" y="54"/>
                </a:lnTo>
                <a:lnTo>
                  <a:pt x="2529" y="40"/>
                </a:lnTo>
                <a:lnTo>
                  <a:pt x="2532" y="40"/>
                </a:lnTo>
                <a:lnTo>
                  <a:pt x="2532" y="27"/>
                </a:lnTo>
                <a:lnTo>
                  <a:pt x="2594" y="27"/>
                </a:lnTo>
                <a:lnTo>
                  <a:pt x="2594" y="0"/>
                </a:lnTo>
                <a:lnTo>
                  <a:pt x="2602" y="0"/>
                </a:lnTo>
              </a:path>
            </a:pathLst>
          </a:custGeom>
          <a:noFill/>
          <a:ln w="17463"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ova Cond" panose="020B0506020202020204" pitchFamily="34" charset="0"/>
              <a:cs typeface="Arial" panose="020B0604020202020204" pitchFamily="34" charset="0"/>
            </a:endParaRPr>
          </a:p>
        </p:txBody>
      </p:sp>
      <p:sp>
        <p:nvSpPr>
          <p:cNvPr id="17" name="Rectangle 15">
            <a:extLst>
              <a:ext uri="{FF2B5EF4-FFF2-40B4-BE49-F238E27FC236}">
                <a16:creationId xmlns:a16="http://schemas.microsoft.com/office/drawing/2014/main" id="{DF1FFFA3-0157-4386-8FC0-FB91B6246849}"/>
              </a:ext>
            </a:extLst>
          </p:cNvPr>
          <p:cNvSpPr>
            <a:spLocks noChangeArrowheads="1"/>
          </p:cNvSpPr>
          <p:nvPr/>
        </p:nvSpPr>
        <p:spPr bwMode="auto">
          <a:xfrm>
            <a:off x="3744410" y="2769402"/>
            <a:ext cx="62651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srgbClr val="FF0000"/>
                </a:solidFill>
                <a:effectLst/>
                <a:uLnTx/>
                <a:uFillTx/>
                <a:latin typeface="Arial Nova Cond" panose="020B0506020202020204" pitchFamily="34" charset="0"/>
              </a:rPr>
              <a:t>Placebo</a:t>
            </a:r>
            <a:endParaRPr kumimoji="0" lang="en-US" altLang="en-US" sz="1800" b="1" i="0" u="none" strike="noStrike" kern="1200" cap="none" spc="0" normalizeH="0" baseline="0" noProof="0" dirty="0">
              <a:ln>
                <a:noFill/>
              </a:ln>
              <a:solidFill>
                <a:srgbClr val="FF0000"/>
              </a:solidFill>
              <a:effectLst/>
              <a:uLnTx/>
              <a:uFillTx/>
              <a:latin typeface="Arial Nova Cond" panose="020B0506020202020204" pitchFamily="34" charset="0"/>
            </a:endParaRPr>
          </a:p>
        </p:txBody>
      </p:sp>
      <p:sp>
        <p:nvSpPr>
          <p:cNvPr id="18" name="TextBox 17">
            <a:extLst>
              <a:ext uri="{FF2B5EF4-FFF2-40B4-BE49-F238E27FC236}">
                <a16:creationId xmlns:a16="http://schemas.microsoft.com/office/drawing/2014/main" id="{99C8C785-5E1C-4117-AA71-1A32DC9B1E31}"/>
              </a:ext>
            </a:extLst>
          </p:cNvPr>
          <p:cNvSpPr txBox="1"/>
          <p:nvPr/>
        </p:nvSpPr>
        <p:spPr>
          <a:xfrm>
            <a:off x="4924686" y="2029903"/>
            <a:ext cx="845114"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ova Cond" panose="020B0506020202020204" pitchFamily="34" charset="0"/>
                <a:cs typeface="Arial" panose="020B0604020202020204" pitchFamily="34" charset="0"/>
              </a:rPr>
              <a:t>28.3%</a:t>
            </a:r>
          </a:p>
        </p:txBody>
      </p:sp>
      <p:sp>
        <p:nvSpPr>
          <p:cNvPr id="19" name="Rectangle 27">
            <a:extLst>
              <a:ext uri="{FF2B5EF4-FFF2-40B4-BE49-F238E27FC236}">
                <a16:creationId xmlns:a16="http://schemas.microsoft.com/office/drawing/2014/main" id="{06740543-45DB-4B95-B51B-CD73BBFCCE8C}"/>
              </a:ext>
            </a:extLst>
          </p:cNvPr>
          <p:cNvSpPr>
            <a:spLocks noChangeArrowheads="1"/>
          </p:cNvSpPr>
          <p:nvPr/>
        </p:nvSpPr>
        <p:spPr bwMode="auto">
          <a:xfrm>
            <a:off x="2290211" y="6158885"/>
            <a:ext cx="2102242"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Arial Nova Cond" panose="020B0506020202020204" pitchFamily="34" charset="0"/>
              </a:rPr>
              <a:t>Years since Randomization</a:t>
            </a:r>
            <a:endParaRPr kumimoji="0" lang="en-US" altLang="en-US" sz="1800" b="0" i="0" u="none" strike="noStrike" kern="1200" cap="none" spc="0" normalizeH="0" baseline="0" noProof="0" dirty="0">
              <a:ln>
                <a:noFill/>
              </a:ln>
              <a:solidFill>
                <a:prstClr val="black"/>
              </a:solidFill>
              <a:effectLst/>
              <a:uLnTx/>
              <a:uFillTx/>
              <a:latin typeface="Arial Nova Cond" panose="020B0506020202020204" pitchFamily="34" charset="0"/>
            </a:endParaRPr>
          </a:p>
        </p:txBody>
      </p:sp>
      <p:sp>
        <p:nvSpPr>
          <p:cNvPr id="20" name="Rectangle 39">
            <a:extLst>
              <a:ext uri="{FF2B5EF4-FFF2-40B4-BE49-F238E27FC236}">
                <a16:creationId xmlns:a16="http://schemas.microsoft.com/office/drawing/2014/main" id="{0C8194DA-76D8-4306-A1BA-1BB104FE8A5D}"/>
              </a:ext>
            </a:extLst>
          </p:cNvPr>
          <p:cNvSpPr>
            <a:spLocks noChangeArrowheads="1"/>
          </p:cNvSpPr>
          <p:nvPr/>
        </p:nvSpPr>
        <p:spPr bwMode="auto">
          <a:xfrm rot="16200000">
            <a:off x="-491625" y="3885858"/>
            <a:ext cx="206620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Arial Nova Cond" panose="020B0506020202020204" pitchFamily="34" charset="0"/>
              </a:rPr>
              <a:t>Patients with an Event (%)</a:t>
            </a:r>
            <a:endParaRPr kumimoji="0" lang="en-US" altLang="en-US" sz="1800" b="0" i="0" u="none" strike="noStrike" kern="1200" cap="none" spc="0" normalizeH="0" baseline="0" noProof="0" dirty="0">
              <a:ln>
                <a:noFill/>
              </a:ln>
              <a:solidFill>
                <a:prstClr val="black"/>
              </a:solidFill>
              <a:effectLst/>
              <a:uLnTx/>
              <a:uFillTx/>
              <a:latin typeface="Arial Nova Cond" panose="020B0506020202020204" pitchFamily="34" charset="0"/>
            </a:endParaRPr>
          </a:p>
        </p:txBody>
      </p:sp>
      <p:sp>
        <p:nvSpPr>
          <p:cNvPr id="21" name="Line 49">
            <a:extLst>
              <a:ext uri="{FF2B5EF4-FFF2-40B4-BE49-F238E27FC236}">
                <a16:creationId xmlns:a16="http://schemas.microsoft.com/office/drawing/2014/main" id="{3FDD7DED-86E2-42B2-B9F5-9B2559DD8306}"/>
              </a:ext>
            </a:extLst>
          </p:cNvPr>
          <p:cNvSpPr>
            <a:spLocks noChangeShapeType="1"/>
          </p:cNvSpPr>
          <p:nvPr/>
        </p:nvSpPr>
        <p:spPr bwMode="auto">
          <a:xfrm>
            <a:off x="1132714" y="5762595"/>
            <a:ext cx="0" cy="72627"/>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ova Cond" panose="020B0506020202020204" pitchFamily="34" charset="0"/>
              <a:cs typeface="Arial" panose="020B0604020202020204" pitchFamily="34" charset="0"/>
            </a:endParaRPr>
          </a:p>
        </p:txBody>
      </p:sp>
      <p:sp>
        <p:nvSpPr>
          <p:cNvPr id="22" name="Line 50">
            <a:extLst>
              <a:ext uri="{FF2B5EF4-FFF2-40B4-BE49-F238E27FC236}">
                <a16:creationId xmlns:a16="http://schemas.microsoft.com/office/drawing/2014/main" id="{C508B412-CB58-4B03-8974-22ABD14CB9EB}"/>
              </a:ext>
            </a:extLst>
          </p:cNvPr>
          <p:cNvSpPr>
            <a:spLocks noChangeShapeType="1"/>
          </p:cNvSpPr>
          <p:nvPr/>
        </p:nvSpPr>
        <p:spPr bwMode="auto">
          <a:xfrm>
            <a:off x="1866815" y="5762595"/>
            <a:ext cx="0" cy="72627"/>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ova Cond" panose="020B0506020202020204" pitchFamily="34" charset="0"/>
              <a:cs typeface="Arial" panose="020B0604020202020204" pitchFamily="34" charset="0"/>
            </a:endParaRPr>
          </a:p>
        </p:txBody>
      </p:sp>
      <p:sp>
        <p:nvSpPr>
          <p:cNvPr id="23" name="Line 51">
            <a:extLst>
              <a:ext uri="{FF2B5EF4-FFF2-40B4-BE49-F238E27FC236}">
                <a16:creationId xmlns:a16="http://schemas.microsoft.com/office/drawing/2014/main" id="{CEF0512A-A61E-4F3E-8AA3-21A598A50522}"/>
              </a:ext>
            </a:extLst>
          </p:cNvPr>
          <p:cNvSpPr>
            <a:spLocks noChangeShapeType="1"/>
          </p:cNvSpPr>
          <p:nvPr/>
        </p:nvSpPr>
        <p:spPr bwMode="auto">
          <a:xfrm>
            <a:off x="2599400" y="5762595"/>
            <a:ext cx="0" cy="72627"/>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ova Cond" panose="020B0506020202020204" pitchFamily="34" charset="0"/>
              <a:cs typeface="Arial" panose="020B0604020202020204" pitchFamily="34" charset="0"/>
            </a:endParaRPr>
          </a:p>
        </p:txBody>
      </p:sp>
      <p:sp>
        <p:nvSpPr>
          <p:cNvPr id="24" name="Line 52">
            <a:extLst>
              <a:ext uri="{FF2B5EF4-FFF2-40B4-BE49-F238E27FC236}">
                <a16:creationId xmlns:a16="http://schemas.microsoft.com/office/drawing/2014/main" id="{B0ED7594-605E-4BC8-86B4-CDA807A77150}"/>
              </a:ext>
            </a:extLst>
          </p:cNvPr>
          <p:cNvSpPr>
            <a:spLocks noChangeShapeType="1"/>
          </p:cNvSpPr>
          <p:nvPr/>
        </p:nvSpPr>
        <p:spPr bwMode="auto">
          <a:xfrm>
            <a:off x="3336724" y="5762595"/>
            <a:ext cx="0" cy="72627"/>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ova Cond" panose="020B0506020202020204" pitchFamily="34" charset="0"/>
              <a:cs typeface="Arial" panose="020B0604020202020204" pitchFamily="34" charset="0"/>
            </a:endParaRPr>
          </a:p>
        </p:txBody>
      </p:sp>
      <p:sp>
        <p:nvSpPr>
          <p:cNvPr id="25" name="Line 53">
            <a:extLst>
              <a:ext uri="{FF2B5EF4-FFF2-40B4-BE49-F238E27FC236}">
                <a16:creationId xmlns:a16="http://schemas.microsoft.com/office/drawing/2014/main" id="{8FF76C40-38E7-494E-8574-413E94439D47}"/>
              </a:ext>
            </a:extLst>
          </p:cNvPr>
          <p:cNvSpPr>
            <a:spLocks noChangeShapeType="1"/>
          </p:cNvSpPr>
          <p:nvPr/>
        </p:nvSpPr>
        <p:spPr bwMode="auto">
          <a:xfrm>
            <a:off x="4069309" y="5762595"/>
            <a:ext cx="0" cy="72627"/>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ova Cond" panose="020B0506020202020204" pitchFamily="34" charset="0"/>
              <a:cs typeface="Arial" panose="020B0604020202020204" pitchFamily="34" charset="0"/>
            </a:endParaRPr>
          </a:p>
        </p:txBody>
      </p:sp>
      <p:sp>
        <p:nvSpPr>
          <p:cNvPr id="26" name="Line 54">
            <a:extLst>
              <a:ext uri="{FF2B5EF4-FFF2-40B4-BE49-F238E27FC236}">
                <a16:creationId xmlns:a16="http://schemas.microsoft.com/office/drawing/2014/main" id="{2991F85C-0513-40D6-B20D-380C027A67F8}"/>
              </a:ext>
            </a:extLst>
          </p:cNvPr>
          <p:cNvSpPr>
            <a:spLocks noChangeShapeType="1"/>
          </p:cNvSpPr>
          <p:nvPr/>
        </p:nvSpPr>
        <p:spPr bwMode="auto">
          <a:xfrm>
            <a:off x="4801895" y="5762595"/>
            <a:ext cx="0" cy="72627"/>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ova Cond" panose="020B0506020202020204" pitchFamily="34" charset="0"/>
              <a:cs typeface="Arial" panose="020B0604020202020204" pitchFamily="34" charset="0"/>
            </a:endParaRPr>
          </a:p>
        </p:txBody>
      </p:sp>
      <p:sp>
        <p:nvSpPr>
          <p:cNvPr id="27" name="Rectangle 55">
            <a:extLst>
              <a:ext uri="{FF2B5EF4-FFF2-40B4-BE49-F238E27FC236}">
                <a16:creationId xmlns:a16="http://schemas.microsoft.com/office/drawing/2014/main" id="{D9079F93-8C80-4726-87B1-FA7704914432}"/>
              </a:ext>
            </a:extLst>
          </p:cNvPr>
          <p:cNvSpPr>
            <a:spLocks noChangeArrowheads="1"/>
          </p:cNvSpPr>
          <p:nvPr/>
        </p:nvSpPr>
        <p:spPr bwMode="auto">
          <a:xfrm>
            <a:off x="1083773" y="5866799"/>
            <a:ext cx="9618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000000"/>
                </a:solidFill>
                <a:effectLst/>
                <a:uLnTx/>
                <a:uFillTx/>
                <a:latin typeface="Arial Nova Cond" panose="020B0506020202020204" pitchFamily="34" charset="0"/>
              </a:rPr>
              <a:t>0</a:t>
            </a:r>
            <a:endParaRPr kumimoji="0" lang="en-US" altLang="en-US" sz="1800" b="0" i="0" u="none" strike="noStrike" kern="1200" cap="none" spc="0" normalizeH="0" baseline="0" noProof="0" dirty="0">
              <a:ln>
                <a:noFill/>
              </a:ln>
              <a:solidFill>
                <a:prstClr val="black"/>
              </a:solidFill>
              <a:effectLst/>
              <a:uLnTx/>
              <a:uFillTx/>
              <a:latin typeface="Arial Nova Cond" panose="020B0506020202020204" pitchFamily="34" charset="0"/>
            </a:endParaRPr>
          </a:p>
        </p:txBody>
      </p:sp>
      <p:sp>
        <p:nvSpPr>
          <p:cNvPr id="28" name="Rectangle 56">
            <a:extLst>
              <a:ext uri="{FF2B5EF4-FFF2-40B4-BE49-F238E27FC236}">
                <a16:creationId xmlns:a16="http://schemas.microsoft.com/office/drawing/2014/main" id="{F2503801-74DA-4BCA-B116-9A7AE31008DB}"/>
              </a:ext>
            </a:extLst>
          </p:cNvPr>
          <p:cNvSpPr>
            <a:spLocks noChangeArrowheads="1"/>
          </p:cNvSpPr>
          <p:nvPr/>
        </p:nvSpPr>
        <p:spPr bwMode="auto">
          <a:xfrm>
            <a:off x="1818727" y="5866799"/>
            <a:ext cx="9618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000000"/>
                </a:solidFill>
                <a:effectLst/>
                <a:uLnTx/>
                <a:uFillTx/>
                <a:latin typeface="Arial Nova Cond" panose="020B0506020202020204" pitchFamily="34" charset="0"/>
              </a:rPr>
              <a:t>1</a:t>
            </a:r>
            <a:endParaRPr kumimoji="0" lang="en-US" altLang="en-US" sz="1800" b="0" i="0" u="none" strike="noStrike" kern="1200" cap="none" spc="0" normalizeH="0" baseline="0" noProof="0">
              <a:ln>
                <a:noFill/>
              </a:ln>
              <a:solidFill>
                <a:prstClr val="black"/>
              </a:solidFill>
              <a:effectLst/>
              <a:uLnTx/>
              <a:uFillTx/>
              <a:latin typeface="Arial Nova Cond" panose="020B0506020202020204" pitchFamily="34" charset="0"/>
            </a:endParaRPr>
          </a:p>
        </p:txBody>
      </p:sp>
      <p:sp>
        <p:nvSpPr>
          <p:cNvPr id="29" name="Rectangle 57">
            <a:extLst>
              <a:ext uri="{FF2B5EF4-FFF2-40B4-BE49-F238E27FC236}">
                <a16:creationId xmlns:a16="http://schemas.microsoft.com/office/drawing/2014/main" id="{9A84F376-B46E-4EBE-8DC7-C6EEE13076D0}"/>
              </a:ext>
            </a:extLst>
          </p:cNvPr>
          <p:cNvSpPr>
            <a:spLocks noChangeArrowheads="1"/>
          </p:cNvSpPr>
          <p:nvPr/>
        </p:nvSpPr>
        <p:spPr bwMode="auto">
          <a:xfrm>
            <a:off x="2554471" y="5866799"/>
            <a:ext cx="9618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000000"/>
                </a:solidFill>
                <a:effectLst/>
                <a:uLnTx/>
                <a:uFillTx/>
                <a:latin typeface="Arial Nova Cond" panose="020B0506020202020204" pitchFamily="34" charset="0"/>
              </a:rPr>
              <a:t>2</a:t>
            </a:r>
            <a:endParaRPr kumimoji="0" lang="en-US" altLang="en-US" sz="1800" b="0" i="0" u="none" strike="noStrike" kern="1200" cap="none" spc="0" normalizeH="0" baseline="0" noProof="0">
              <a:ln>
                <a:noFill/>
              </a:ln>
              <a:solidFill>
                <a:prstClr val="black"/>
              </a:solidFill>
              <a:effectLst/>
              <a:uLnTx/>
              <a:uFillTx/>
              <a:latin typeface="Arial Nova Cond" panose="020B0506020202020204" pitchFamily="34" charset="0"/>
            </a:endParaRPr>
          </a:p>
        </p:txBody>
      </p:sp>
      <p:sp>
        <p:nvSpPr>
          <p:cNvPr id="30" name="Rectangle 58">
            <a:extLst>
              <a:ext uri="{FF2B5EF4-FFF2-40B4-BE49-F238E27FC236}">
                <a16:creationId xmlns:a16="http://schemas.microsoft.com/office/drawing/2014/main" id="{306B24CB-3202-447A-80AC-1162743EC8CC}"/>
              </a:ext>
            </a:extLst>
          </p:cNvPr>
          <p:cNvSpPr>
            <a:spLocks noChangeArrowheads="1"/>
          </p:cNvSpPr>
          <p:nvPr/>
        </p:nvSpPr>
        <p:spPr bwMode="auto">
          <a:xfrm>
            <a:off x="3289424" y="5866799"/>
            <a:ext cx="9618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000000"/>
                </a:solidFill>
                <a:effectLst/>
                <a:uLnTx/>
                <a:uFillTx/>
                <a:latin typeface="Arial Nova Cond" panose="020B0506020202020204" pitchFamily="34" charset="0"/>
              </a:rPr>
              <a:t>3</a:t>
            </a:r>
            <a:endParaRPr kumimoji="0" lang="en-US" altLang="en-US" sz="1800" b="0" i="0" u="none" strike="noStrike" kern="1200" cap="none" spc="0" normalizeH="0" baseline="0" noProof="0">
              <a:ln>
                <a:noFill/>
              </a:ln>
              <a:solidFill>
                <a:prstClr val="black"/>
              </a:solidFill>
              <a:effectLst/>
              <a:uLnTx/>
              <a:uFillTx/>
              <a:latin typeface="Arial Nova Cond" panose="020B0506020202020204" pitchFamily="34" charset="0"/>
            </a:endParaRPr>
          </a:p>
        </p:txBody>
      </p:sp>
      <p:sp>
        <p:nvSpPr>
          <p:cNvPr id="31" name="Rectangle 59">
            <a:extLst>
              <a:ext uri="{FF2B5EF4-FFF2-40B4-BE49-F238E27FC236}">
                <a16:creationId xmlns:a16="http://schemas.microsoft.com/office/drawing/2014/main" id="{2489DBA3-F351-4EE9-98A3-175CFE770172}"/>
              </a:ext>
            </a:extLst>
          </p:cNvPr>
          <p:cNvSpPr>
            <a:spLocks noChangeArrowheads="1"/>
          </p:cNvSpPr>
          <p:nvPr/>
        </p:nvSpPr>
        <p:spPr bwMode="auto">
          <a:xfrm>
            <a:off x="4022010" y="5866799"/>
            <a:ext cx="9618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000000"/>
                </a:solidFill>
                <a:effectLst/>
                <a:uLnTx/>
                <a:uFillTx/>
                <a:latin typeface="Arial Nova Cond" panose="020B0506020202020204" pitchFamily="34" charset="0"/>
              </a:rPr>
              <a:t>4</a:t>
            </a:r>
            <a:endParaRPr kumimoji="0" lang="en-US" altLang="en-US" sz="1800" b="0" i="0" u="none" strike="noStrike" kern="1200" cap="none" spc="0" normalizeH="0" baseline="0" noProof="0">
              <a:ln>
                <a:noFill/>
              </a:ln>
              <a:solidFill>
                <a:prstClr val="black"/>
              </a:solidFill>
              <a:effectLst/>
              <a:uLnTx/>
              <a:uFillTx/>
              <a:latin typeface="Arial Nova Cond" panose="020B0506020202020204" pitchFamily="34" charset="0"/>
            </a:endParaRPr>
          </a:p>
        </p:txBody>
      </p:sp>
      <p:sp>
        <p:nvSpPr>
          <p:cNvPr id="32" name="Rectangle 60">
            <a:extLst>
              <a:ext uri="{FF2B5EF4-FFF2-40B4-BE49-F238E27FC236}">
                <a16:creationId xmlns:a16="http://schemas.microsoft.com/office/drawing/2014/main" id="{FE5597C0-A6E4-4E71-91F1-635963C9189F}"/>
              </a:ext>
            </a:extLst>
          </p:cNvPr>
          <p:cNvSpPr>
            <a:spLocks noChangeArrowheads="1"/>
          </p:cNvSpPr>
          <p:nvPr/>
        </p:nvSpPr>
        <p:spPr bwMode="auto">
          <a:xfrm>
            <a:off x="4754596" y="5866799"/>
            <a:ext cx="9618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000000"/>
                </a:solidFill>
                <a:effectLst/>
                <a:uLnTx/>
                <a:uFillTx/>
                <a:latin typeface="Arial Nova Cond" panose="020B0506020202020204" pitchFamily="34" charset="0"/>
              </a:rPr>
              <a:t>5</a:t>
            </a:r>
            <a:endParaRPr kumimoji="0" lang="en-US" altLang="en-US" sz="1800" b="0" i="0" u="none" strike="noStrike" kern="1200" cap="none" spc="0" normalizeH="0" baseline="0" noProof="0">
              <a:ln>
                <a:noFill/>
              </a:ln>
              <a:solidFill>
                <a:prstClr val="black"/>
              </a:solidFill>
              <a:effectLst/>
              <a:uLnTx/>
              <a:uFillTx/>
              <a:latin typeface="Arial Nova Cond" panose="020B0506020202020204" pitchFamily="34" charset="0"/>
            </a:endParaRPr>
          </a:p>
        </p:txBody>
      </p:sp>
      <p:sp>
        <p:nvSpPr>
          <p:cNvPr id="33" name="Line 61">
            <a:extLst>
              <a:ext uri="{FF2B5EF4-FFF2-40B4-BE49-F238E27FC236}">
                <a16:creationId xmlns:a16="http://schemas.microsoft.com/office/drawing/2014/main" id="{F2EE4786-1C0C-490A-8CA3-ABB0628CF9F5}"/>
              </a:ext>
            </a:extLst>
          </p:cNvPr>
          <p:cNvSpPr>
            <a:spLocks noChangeShapeType="1"/>
          </p:cNvSpPr>
          <p:nvPr/>
        </p:nvSpPr>
        <p:spPr bwMode="auto">
          <a:xfrm flipH="1">
            <a:off x="1060086" y="5757687"/>
            <a:ext cx="72627" cy="0"/>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ova Cond" panose="020B0506020202020204" pitchFamily="34" charset="0"/>
              <a:cs typeface="Arial" panose="020B0604020202020204" pitchFamily="34" charset="0"/>
            </a:endParaRPr>
          </a:p>
        </p:txBody>
      </p:sp>
      <p:sp>
        <p:nvSpPr>
          <p:cNvPr id="34" name="Line 62">
            <a:extLst>
              <a:ext uri="{FF2B5EF4-FFF2-40B4-BE49-F238E27FC236}">
                <a16:creationId xmlns:a16="http://schemas.microsoft.com/office/drawing/2014/main" id="{69F8ACA8-F88A-44C8-8B3F-208E4030C142}"/>
              </a:ext>
            </a:extLst>
          </p:cNvPr>
          <p:cNvSpPr>
            <a:spLocks noChangeShapeType="1"/>
          </p:cNvSpPr>
          <p:nvPr/>
        </p:nvSpPr>
        <p:spPr bwMode="auto">
          <a:xfrm flipH="1">
            <a:off x="1060086" y="4583637"/>
            <a:ext cx="72627" cy="0"/>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ova Cond" panose="020B0506020202020204" pitchFamily="34" charset="0"/>
              <a:cs typeface="Arial" panose="020B0604020202020204" pitchFamily="34" charset="0"/>
            </a:endParaRPr>
          </a:p>
        </p:txBody>
      </p:sp>
      <p:sp>
        <p:nvSpPr>
          <p:cNvPr id="35" name="Line 63">
            <a:extLst>
              <a:ext uri="{FF2B5EF4-FFF2-40B4-BE49-F238E27FC236}">
                <a16:creationId xmlns:a16="http://schemas.microsoft.com/office/drawing/2014/main" id="{D152BF58-5333-40A2-A149-3F70786C6494}"/>
              </a:ext>
            </a:extLst>
          </p:cNvPr>
          <p:cNvSpPr>
            <a:spLocks noChangeShapeType="1"/>
          </p:cNvSpPr>
          <p:nvPr/>
        </p:nvSpPr>
        <p:spPr bwMode="auto">
          <a:xfrm flipH="1">
            <a:off x="1060086" y="3410552"/>
            <a:ext cx="72627" cy="0"/>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ova Cond" panose="020B0506020202020204" pitchFamily="34" charset="0"/>
              <a:cs typeface="Arial" panose="020B0604020202020204" pitchFamily="34" charset="0"/>
            </a:endParaRPr>
          </a:p>
        </p:txBody>
      </p:sp>
      <p:sp>
        <p:nvSpPr>
          <p:cNvPr id="36" name="Rectangle 65">
            <a:extLst>
              <a:ext uri="{FF2B5EF4-FFF2-40B4-BE49-F238E27FC236}">
                <a16:creationId xmlns:a16="http://schemas.microsoft.com/office/drawing/2014/main" id="{AB796E60-5A9F-4014-A739-EE0AC126DB23}"/>
              </a:ext>
            </a:extLst>
          </p:cNvPr>
          <p:cNvSpPr>
            <a:spLocks noChangeArrowheads="1"/>
          </p:cNvSpPr>
          <p:nvPr/>
        </p:nvSpPr>
        <p:spPr bwMode="auto">
          <a:xfrm>
            <a:off x="918883" y="5644623"/>
            <a:ext cx="9618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000000"/>
                </a:solidFill>
                <a:effectLst/>
                <a:uLnTx/>
                <a:uFillTx/>
                <a:latin typeface="Arial Nova Cond" panose="020B0506020202020204" pitchFamily="34" charset="0"/>
              </a:rPr>
              <a:t>0</a:t>
            </a:r>
            <a:endParaRPr kumimoji="0" lang="en-US" altLang="en-US" sz="1800" b="0" i="0" u="none" strike="noStrike" kern="1200" cap="none" spc="0" normalizeH="0" baseline="0" noProof="0" dirty="0">
              <a:ln>
                <a:noFill/>
              </a:ln>
              <a:solidFill>
                <a:prstClr val="black"/>
              </a:solidFill>
              <a:effectLst/>
              <a:uLnTx/>
              <a:uFillTx/>
              <a:latin typeface="Arial Nova Cond" panose="020B0506020202020204" pitchFamily="34" charset="0"/>
            </a:endParaRPr>
          </a:p>
        </p:txBody>
      </p:sp>
      <p:sp>
        <p:nvSpPr>
          <p:cNvPr id="37" name="Rectangle 66">
            <a:extLst>
              <a:ext uri="{FF2B5EF4-FFF2-40B4-BE49-F238E27FC236}">
                <a16:creationId xmlns:a16="http://schemas.microsoft.com/office/drawing/2014/main" id="{2E02E518-7278-4A0F-9987-69F212EC8390}"/>
              </a:ext>
            </a:extLst>
          </p:cNvPr>
          <p:cNvSpPr>
            <a:spLocks noChangeArrowheads="1"/>
          </p:cNvSpPr>
          <p:nvPr/>
        </p:nvSpPr>
        <p:spPr bwMode="auto">
          <a:xfrm>
            <a:off x="822703" y="4477039"/>
            <a:ext cx="1923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000000"/>
                </a:solidFill>
                <a:effectLst/>
                <a:uLnTx/>
                <a:uFillTx/>
                <a:latin typeface="Arial Nova Cond" panose="020B0506020202020204" pitchFamily="34" charset="0"/>
              </a:rPr>
              <a:t>10</a:t>
            </a:r>
            <a:endParaRPr kumimoji="0" lang="en-US" altLang="en-US" sz="1800" b="0" i="0" u="none" strike="noStrike" kern="1200" cap="none" spc="0" normalizeH="0" baseline="0" noProof="0">
              <a:ln>
                <a:noFill/>
              </a:ln>
              <a:solidFill>
                <a:prstClr val="black"/>
              </a:solidFill>
              <a:effectLst/>
              <a:uLnTx/>
              <a:uFillTx/>
              <a:latin typeface="Arial Nova Cond" panose="020B0506020202020204" pitchFamily="34" charset="0"/>
            </a:endParaRPr>
          </a:p>
        </p:txBody>
      </p:sp>
      <p:sp>
        <p:nvSpPr>
          <p:cNvPr id="38" name="Rectangle 67">
            <a:extLst>
              <a:ext uri="{FF2B5EF4-FFF2-40B4-BE49-F238E27FC236}">
                <a16:creationId xmlns:a16="http://schemas.microsoft.com/office/drawing/2014/main" id="{0323A806-AC35-44E5-9662-45A99F0B4ED2}"/>
              </a:ext>
            </a:extLst>
          </p:cNvPr>
          <p:cNvSpPr>
            <a:spLocks noChangeArrowheads="1"/>
          </p:cNvSpPr>
          <p:nvPr/>
        </p:nvSpPr>
        <p:spPr bwMode="auto">
          <a:xfrm>
            <a:off x="822703" y="3309506"/>
            <a:ext cx="1923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000000"/>
                </a:solidFill>
                <a:effectLst/>
                <a:uLnTx/>
                <a:uFillTx/>
                <a:latin typeface="Arial Nova Cond" panose="020B0506020202020204" pitchFamily="34" charset="0"/>
              </a:rPr>
              <a:t>20</a:t>
            </a:r>
            <a:endParaRPr kumimoji="0" lang="en-US" altLang="en-US" sz="1800" b="0" i="0" u="none" strike="noStrike" kern="1200" cap="none" spc="0" normalizeH="0" baseline="0" noProof="0" dirty="0">
              <a:ln>
                <a:noFill/>
              </a:ln>
              <a:solidFill>
                <a:prstClr val="black"/>
              </a:solidFill>
              <a:effectLst/>
              <a:uLnTx/>
              <a:uFillTx/>
              <a:latin typeface="Arial Nova Cond" panose="020B0506020202020204" pitchFamily="34" charset="0"/>
            </a:endParaRPr>
          </a:p>
        </p:txBody>
      </p:sp>
      <p:sp>
        <p:nvSpPr>
          <p:cNvPr id="39" name="Freeform 70">
            <a:extLst>
              <a:ext uri="{FF2B5EF4-FFF2-40B4-BE49-F238E27FC236}">
                <a16:creationId xmlns:a16="http://schemas.microsoft.com/office/drawing/2014/main" id="{9092BB82-E487-418B-8BEB-8F9BD9B49653}"/>
              </a:ext>
            </a:extLst>
          </p:cNvPr>
          <p:cNvSpPr>
            <a:spLocks/>
          </p:cNvSpPr>
          <p:nvPr/>
        </p:nvSpPr>
        <p:spPr bwMode="auto">
          <a:xfrm>
            <a:off x="1132714" y="2244859"/>
            <a:ext cx="4137847" cy="3512828"/>
          </a:xfrm>
          <a:custGeom>
            <a:avLst/>
            <a:gdLst>
              <a:gd name="T0" fmla="*/ 0 w 2643"/>
              <a:gd name="T1" fmla="*/ 0 h 2252"/>
              <a:gd name="T2" fmla="*/ 0 w 2643"/>
              <a:gd name="T3" fmla="*/ 2252 h 2252"/>
              <a:gd name="T4" fmla="*/ 2643 w 2643"/>
              <a:gd name="T5" fmla="*/ 2252 h 2252"/>
            </a:gdLst>
            <a:ahLst/>
            <a:cxnLst>
              <a:cxn ang="0">
                <a:pos x="T0" y="T1"/>
              </a:cxn>
              <a:cxn ang="0">
                <a:pos x="T2" y="T3"/>
              </a:cxn>
              <a:cxn ang="0">
                <a:pos x="T4" y="T5"/>
              </a:cxn>
            </a:cxnLst>
            <a:rect l="0" t="0" r="r" b="b"/>
            <a:pathLst>
              <a:path w="2643" h="2252">
                <a:moveTo>
                  <a:pt x="0" y="0"/>
                </a:moveTo>
                <a:lnTo>
                  <a:pt x="0" y="2252"/>
                </a:lnTo>
                <a:lnTo>
                  <a:pt x="2643" y="2252"/>
                </a:lnTo>
              </a:path>
            </a:pathLst>
          </a:cu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ova Cond" panose="020B0506020202020204" pitchFamily="34" charset="0"/>
              <a:cs typeface="Arial" panose="020B0604020202020204" pitchFamily="34" charset="0"/>
            </a:endParaRPr>
          </a:p>
        </p:txBody>
      </p:sp>
      <p:sp>
        <p:nvSpPr>
          <p:cNvPr id="41" name="Line 64">
            <a:extLst>
              <a:ext uri="{FF2B5EF4-FFF2-40B4-BE49-F238E27FC236}">
                <a16:creationId xmlns:a16="http://schemas.microsoft.com/office/drawing/2014/main" id="{E45D9A30-FE7B-47AA-9744-28EBBF10B173}"/>
              </a:ext>
            </a:extLst>
          </p:cNvPr>
          <p:cNvSpPr>
            <a:spLocks noChangeShapeType="1"/>
          </p:cNvSpPr>
          <p:nvPr/>
        </p:nvSpPr>
        <p:spPr bwMode="auto">
          <a:xfrm flipH="1">
            <a:off x="1060086" y="2248141"/>
            <a:ext cx="72627" cy="0"/>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ova Cond" panose="020B0506020202020204" pitchFamily="34" charset="0"/>
              <a:cs typeface="Arial" panose="020B0604020202020204" pitchFamily="34" charset="0"/>
            </a:endParaRPr>
          </a:p>
        </p:txBody>
      </p:sp>
      <p:sp>
        <p:nvSpPr>
          <p:cNvPr id="42" name="Rectangle 68">
            <a:extLst>
              <a:ext uri="{FF2B5EF4-FFF2-40B4-BE49-F238E27FC236}">
                <a16:creationId xmlns:a16="http://schemas.microsoft.com/office/drawing/2014/main" id="{F5995846-D939-4D95-A74C-44E027149678}"/>
              </a:ext>
            </a:extLst>
          </p:cNvPr>
          <p:cNvSpPr>
            <a:spLocks noChangeArrowheads="1"/>
          </p:cNvSpPr>
          <p:nvPr/>
        </p:nvSpPr>
        <p:spPr bwMode="auto">
          <a:xfrm>
            <a:off x="822704" y="2137621"/>
            <a:ext cx="19236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000000"/>
                </a:solidFill>
                <a:effectLst/>
                <a:uLnTx/>
                <a:uFillTx/>
                <a:latin typeface="Arial Nova Cond" panose="020B0506020202020204" pitchFamily="34" charset="0"/>
              </a:rPr>
              <a:t>30</a:t>
            </a:r>
            <a:endParaRPr kumimoji="0" lang="en-US" altLang="en-US" sz="1800" b="0" i="0" u="none" strike="noStrike" kern="1200" cap="none" spc="0" normalizeH="0" baseline="0" noProof="0" dirty="0">
              <a:ln>
                <a:noFill/>
              </a:ln>
              <a:solidFill>
                <a:prstClr val="black"/>
              </a:solidFill>
              <a:effectLst/>
              <a:uLnTx/>
              <a:uFillTx/>
              <a:latin typeface="Arial Nova Cond" panose="020B0506020202020204" pitchFamily="34" charset="0"/>
            </a:endParaRPr>
          </a:p>
        </p:txBody>
      </p:sp>
      <p:sp>
        <p:nvSpPr>
          <p:cNvPr id="45" name="Rectangle 48">
            <a:extLst>
              <a:ext uri="{FF2B5EF4-FFF2-40B4-BE49-F238E27FC236}">
                <a16:creationId xmlns:a16="http://schemas.microsoft.com/office/drawing/2014/main" id="{9ADF54BD-D4D2-438F-B24E-8E38F95201F1}"/>
              </a:ext>
            </a:extLst>
          </p:cNvPr>
          <p:cNvSpPr>
            <a:spLocks noChangeArrowheads="1"/>
          </p:cNvSpPr>
          <p:nvPr/>
        </p:nvSpPr>
        <p:spPr bwMode="auto">
          <a:xfrm>
            <a:off x="1293807" y="3518963"/>
            <a:ext cx="136095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Nova Cond" panose="020B0506020202020204" pitchFamily="34" charset="0"/>
              </a:rPr>
              <a:t>P=0.00000001</a:t>
            </a:r>
          </a:p>
        </p:txBody>
      </p:sp>
      <p:sp>
        <p:nvSpPr>
          <p:cNvPr id="46" name="Rectangle 45">
            <a:extLst>
              <a:ext uri="{FF2B5EF4-FFF2-40B4-BE49-F238E27FC236}">
                <a16:creationId xmlns:a16="http://schemas.microsoft.com/office/drawing/2014/main" id="{D8F9DBFD-86BF-408A-8560-80A7B2BA4A31}"/>
              </a:ext>
            </a:extLst>
          </p:cNvPr>
          <p:cNvSpPr>
            <a:spLocks noChangeArrowheads="1"/>
          </p:cNvSpPr>
          <p:nvPr/>
        </p:nvSpPr>
        <p:spPr bwMode="auto">
          <a:xfrm>
            <a:off x="1293807" y="2694899"/>
            <a:ext cx="12471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Nova Cond" panose="020B0506020202020204" pitchFamily="34" charset="0"/>
              </a:rPr>
              <a:t>RRR = 24.8%</a:t>
            </a:r>
          </a:p>
        </p:txBody>
      </p:sp>
      <p:sp>
        <p:nvSpPr>
          <p:cNvPr id="47" name="Rectangle 46">
            <a:extLst>
              <a:ext uri="{FF2B5EF4-FFF2-40B4-BE49-F238E27FC236}">
                <a16:creationId xmlns:a16="http://schemas.microsoft.com/office/drawing/2014/main" id="{54D162EB-B868-42FE-93C1-B290F93546E1}"/>
              </a:ext>
            </a:extLst>
          </p:cNvPr>
          <p:cNvSpPr>
            <a:spLocks noChangeArrowheads="1"/>
          </p:cNvSpPr>
          <p:nvPr/>
        </p:nvSpPr>
        <p:spPr bwMode="auto">
          <a:xfrm>
            <a:off x="1293807" y="2950643"/>
            <a:ext cx="11221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Nova Cond" panose="020B0506020202020204" pitchFamily="34" charset="0"/>
              </a:rPr>
              <a:t>ARR = 4.8%</a:t>
            </a:r>
          </a:p>
        </p:txBody>
      </p:sp>
      <p:sp>
        <p:nvSpPr>
          <p:cNvPr id="48" name="Rectangle 47">
            <a:extLst>
              <a:ext uri="{FF2B5EF4-FFF2-40B4-BE49-F238E27FC236}">
                <a16:creationId xmlns:a16="http://schemas.microsoft.com/office/drawing/2014/main" id="{86973C0D-3DF1-4F9B-AE56-DEB3BC1C2E32}"/>
              </a:ext>
            </a:extLst>
          </p:cNvPr>
          <p:cNvSpPr>
            <a:spLocks noChangeArrowheads="1"/>
          </p:cNvSpPr>
          <p:nvPr/>
        </p:nvSpPr>
        <p:spPr bwMode="auto">
          <a:xfrm>
            <a:off x="1293807" y="3206388"/>
            <a:ext cx="20742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Nova Cond" panose="020B0506020202020204" pitchFamily="34" charset="0"/>
              </a:rPr>
              <a:t>NNT = 21 </a:t>
            </a:r>
            <a:r>
              <a:rPr kumimoji="0" lang="en-US" altLang="en-US" sz="1400" b="0" i="0" u="none" strike="noStrike" kern="1200" cap="none" spc="0" normalizeH="0" baseline="0" noProof="0" dirty="0">
                <a:ln>
                  <a:noFill/>
                </a:ln>
                <a:solidFill>
                  <a:srgbClr val="000000"/>
                </a:solidFill>
                <a:effectLst/>
                <a:uLnTx/>
                <a:uFillTx/>
                <a:latin typeface="Arial Nova Cond" panose="020B0506020202020204" pitchFamily="34" charset="0"/>
              </a:rPr>
              <a:t>(95% CI, 15–33)</a:t>
            </a:r>
          </a:p>
        </p:txBody>
      </p:sp>
      <p:sp>
        <p:nvSpPr>
          <p:cNvPr id="49" name="Rectangle 43">
            <a:extLst>
              <a:ext uri="{FF2B5EF4-FFF2-40B4-BE49-F238E27FC236}">
                <a16:creationId xmlns:a16="http://schemas.microsoft.com/office/drawing/2014/main" id="{DB7C273F-A958-495E-955E-6C5492C1CE98}"/>
              </a:ext>
            </a:extLst>
          </p:cNvPr>
          <p:cNvSpPr>
            <a:spLocks noChangeArrowheads="1"/>
          </p:cNvSpPr>
          <p:nvPr/>
        </p:nvSpPr>
        <p:spPr bwMode="auto">
          <a:xfrm>
            <a:off x="1293807" y="2191753"/>
            <a:ext cx="1756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Nova Cond" panose="020B0506020202020204" pitchFamily="34" charset="0"/>
              </a:rPr>
              <a:t>Hazard Ratio, 0.75</a:t>
            </a:r>
          </a:p>
        </p:txBody>
      </p:sp>
      <p:sp>
        <p:nvSpPr>
          <p:cNvPr id="50" name="Rectangle 44">
            <a:extLst>
              <a:ext uri="{FF2B5EF4-FFF2-40B4-BE49-F238E27FC236}">
                <a16:creationId xmlns:a16="http://schemas.microsoft.com/office/drawing/2014/main" id="{7FD5010E-A062-47CD-B995-1639E7BC7B70}"/>
              </a:ext>
            </a:extLst>
          </p:cNvPr>
          <p:cNvSpPr>
            <a:spLocks noChangeArrowheads="1"/>
          </p:cNvSpPr>
          <p:nvPr/>
        </p:nvSpPr>
        <p:spPr bwMode="auto">
          <a:xfrm>
            <a:off x="1293807" y="2452752"/>
            <a:ext cx="142346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Nova Cond" panose="020B0506020202020204" pitchFamily="34" charset="0"/>
              </a:rPr>
              <a:t>(95% CI, 0.68–0.83)</a:t>
            </a:r>
          </a:p>
        </p:txBody>
      </p:sp>
      <p:sp>
        <p:nvSpPr>
          <p:cNvPr id="52" name="TextBox 51">
            <a:extLst>
              <a:ext uri="{FF2B5EF4-FFF2-40B4-BE49-F238E27FC236}">
                <a16:creationId xmlns:a16="http://schemas.microsoft.com/office/drawing/2014/main" id="{D5E3C4FC-30DF-4409-BBA2-10A00EC4FE9A}"/>
              </a:ext>
            </a:extLst>
          </p:cNvPr>
          <p:cNvSpPr txBox="1"/>
          <p:nvPr/>
        </p:nvSpPr>
        <p:spPr>
          <a:xfrm>
            <a:off x="10820911" y="3044884"/>
            <a:ext cx="8395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F0000"/>
                </a:solidFill>
                <a:effectLst/>
                <a:uLnTx/>
                <a:uFillTx/>
                <a:latin typeface="Arial Nova Cond" panose="020B0506020202020204" pitchFamily="34" charset="0"/>
                <a:cs typeface="Arial" panose="020B0604020202020204" pitchFamily="34" charset="0"/>
              </a:rPr>
              <a:t>20.0%</a:t>
            </a:r>
          </a:p>
        </p:txBody>
      </p:sp>
      <p:sp>
        <p:nvSpPr>
          <p:cNvPr id="53" name="TextBox 52">
            <a:extLst>
              <a:ext uri="{FF2B5EF4-FFF2-40B4-BE49-F238E27FC236}">
                <a16:creationId xmlns:a16="http://schemas.microsoft.com/office/drawing/2014/main" id="{3F800720-61B8-4A4E-BE2B-39D7FA269B8C}"/>
              </a:ext>
            </a:extLst>
          </p:cNvPr>
          <p:cNvSpPr txBox="1"/>
          <p:nvPr/>
        </p:nvSpPr>
        <p:spPr>
          <a:xfrm>
            <a:off x="10820911" y="4271382"/>
            <a:ext cx="83959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FF"/>
                </a:solidFill>
                <a:effectLst/>
                <a:uLnTx/>
                <a:uFillTx/>
                <a:latin typeface="Arial Nova Cond" panose="020B0506020202020204" pitchFamily="34" charset="0"/>
                <a:cs typeface="Arial" panose="020B0604020202020204" pitchFamily="34" charset="0"/>
              </a:rPr>
              <a:t>16.2%</a:t>
            </a:r>
          </a:p>
        </p:txBody>
      </p:sp>
      <p:sp>
        <p:nvSpPr>
          <p:cNvPr id="54" name="Freeform 5">
            <a:extLst>
              <a:ext uri="{FF2B5EF4-FFF2-40B4-BE49-F238E27FC236}">
                <a16:creationId xmlns:a16="http://schemas.microsoft.com/office/drawing/2014/main" id="{37A58A6B-14D5-4F73-9BD8-7A927AC796A4}"/>
              </a:ext>
            </a:extLst>
          </p:cNvPr>
          <p:cNvSpPr>
            <a:spLocks/>
          </p:cNvSpPr>
          <p:nvPr/>
        </p:nvSpPr>
        <p:spPr bwMode="auto">
          <a:xfrm>
            <a:off x="7217553" y="4032098"/>
            <a:ext cx="4082222" cy="1717673"/>
          </a:xfrm>
          <a:custGeom>
            <a:avLst/>
            <a:gdLst>
              <a:gd name="T0" fmla="*/ 60 w 2600"/>
              <a:gd name="T1" fmla="*/ 1086 h 1094"/>
              <a:gd name="T2" fmla="*/ 87 w 2600"/>
              <a:gd name="T3" fmla="*/ 1069 h 1094"/>
              <a:gd name="T4" fmla="*/ 130 w 2600"/>
              <a:gd name="T5" fmla="*/ 1059 h 1094"/>
              <a:gd name="T6" fmla="*/ 151 w 2600"/>
              <a:gd name="T7" fmla="*/ 1048 h 1094"/>
              <a:gd name="T8" fmla="*/ 200 w 2600"/>
              <a:gd name="T9" fmla="*/ 1037 h 1094"/>
              <a:gd name="T10" fmla="*/ 224 w 2600"/>
              <a:gd name="T11" fmla="*/ 1021 h 1094"/>
              <a:gd name="T12" fmla="*/ 251 w 2600"/>
              <a:gd name="T13" fmla="*/ 1010 h 1094"/>
              <a:gd name="T14" fmla="*/ 283 w 2600"/>
              <a:gd name="T15" fmla="*/ 991 h 1094"/>
              <a:gd name="T16" fmla="*/ 310 w 2600"/>
              <a:gd name="T17" fmla="*/ 975 h 1094"/>
              <a:gd name="T18" fmla="*/ 329 w 2600"/>
              <a:gd name="T19" fmla="*/ 961 h 1094"/>
              <a:gd name="T20" fmla="*/ 380 w 2600"/>
              <a:gd name="T21" fmla="*/ 945 h 1094"/>
              <a:gd name="T22" fmla="*/ 416 w 2600"/>
              <a:gd name="T23" fmla="*/ 929 h 1094"/>
              <a:gd name="T24" fmla="*/ 448 w 2600"/>
              <a:gd name="T25" fmla="*/ 918 h 1094"/>
              <a:gd name="T26" fmla="*/ 467 w 2600"/>
              <a:gd name="T27" fmla="*/ 902 h 1094"/>
              <a:gd name="T28" fmla="*/ 496 w 2600"/>
              <a:gd name="T29" fmla="*/ 891 h 1094"/>
              <a:gd name="T30" fmla="*/ 534 w 2600"/>
              <a:gd name="T31" fmla="*/ 875 h 1094"/>
              <a:gd name="T32" fmla="*/ 559 w 2600"/>
              <a:gd name="T33" fmla="*/ 864 h 1094"/>
              <a:gd name="T34" fmla="*/ 588 w 2600"/>
              <a:gd name="T35" fmla="*/ 851 h 1094"/>
              <a:gd name="T36" fmla="*/ 599 w 2600"/>
              <a:gd name="T37" fmla="*/ 837 h 1094"/>
              <a:gd name="T38" fmla="*/ 623 w 2600"/>
              <a:gd name="T39" fmla="*/ 821 h 1094"/>
              <a:gd name="T40" fmla="*/ 674 w 2600"/>
              <a:gd name="T41" fmla="*/ 810 h 1094"/>
              <a:gd name="T42" fmla="*/ 699 w 2600"/>
              <a:gd name="T43" fmla="*/ 794 h 1094"/>
              <a:gd name="T44" fmla="*/ 739 w 2600"/>
              <a:gd name="T45" fmla="*/ 780 h 1094"/>
              <a:gd name="T46" fmla="*/ 755 w 2600"/>
              <a:gd name="T47" fmla="*/ 767 h 1094"/>
              <a:gd name="T48" fmla="*/ 796 w 2600"/>
              <a:gd name="T49" fmla="*/ 756 h 1094"/>
              <a:gd name="T50" fmla="*/ 836 w 2600"/>
              <a:gd name="T51" fmla="*/ 740 h 1094"/>
              <a:gd name="T52" fmla="*/ 885 w 2600"/>
              <a:gd name="T53" fmla="*/ 729 h 1094"/>
              <a:gd name="T54" fmla="*/ 901 w 2600"/>
              <a:gd name="T55" fmla="*/ 710 h 1094"/>
              <a:gd name="T56" fmla="*/ 955 w 2600"/>
              <a:gd name="T57" fmla="*/ 699 h 1094"/>
              <a:gd name="T58" fmla="*/ 1006 w 2600"/>
              <a:gd name="T59" fmla="*/ 683 h 1094"/>
              <a:gd name="T60" fmla="*/ 1063 w 2600"/>
              <a:gd name="T61" fmla="*/ 667 h 1094"/>
              <a:gd name="T62" fmla="*/ 1103 w 2600"/>
              <a:gd name="T63" fmla="*/ 651 h 1094"/>
              <a:gd name="T64" fmla="*/ 1146 w 2600"/>
              <a:gd name="T65" fmla="*/ 640 h 1094"/>
              <a:gd name="T66" fmla="*/ 1168 w 2600"/>
              <a:gd name="T67" fmla="*/ 624 h 1094"/>
              <a:gd name="T68" fmla="*/ 1225 w 2600"/>
              <a:gd name="T69" fmla="*/ 610 h 1094"/>
              <a:gd name="T70" fmla="*/ 1276 w 2600"/>
              <a:gd name="T71" fmla="*/ 594 h 1094"/>
              <a:gd name="T72" fmla="*/ 1303 w 2600"/>
              <a:gd name="T73" fmla="*/ 581 h 1094"/>
              <a:gd name="T74" fmla="*/ 1338 w 2600"/>
              <a:gd name="T75" fmla="*/ 564 h 1094"/>
              <a:gd name="T76" fmla="*/ 1373 w 2600"/>
              <a:gd name="T77" fmla="*/ 548 h 1094"/>
              <a:gd name="T78" fmla="*/ 1408 w 2600"/>
              <a:gd name="T79" fmla="*/ 529 h 1094"/>
              <a:gd name="T80" fmla="*/ 1476 w 2600"/>
              <a:gd name="T81" fmla="*/ 516 h 1094"/>
              <a:gd name="T82" fmla="*/ 1511 w 2600"/>
              <a:gd name="T83" fmla="*/ 500 h 1094"/>
              <a:gd name="T84" fmla="*/ 1573 w 2600"/>
              <a:gd name="T85" fmla="*/ 486 h 1094"/>
              <a:gd name="T86" fmla="*/ 1608 w 2600"/>
              <a:gd name="T87" fmla="*/ 470 h 1094"/>
              <a:gd name="T88" fmla="*/ 1637 w 2600"/>
              <a:gd name="T89" fmla="*/ 456 h 1094"/>
              <a:gd name="T90" fmla="*/ 1659 w 2600"/>
              <a:gd name="T91" fmla="*/ 440 h 1094"/>
              <a:gd name="T92" fmla="*/ 1699 w 2600"/>
              <a:gd name="T93" fmla="*/ 424 h 1094"/>
              <a:gd name="T94" fmla="*/ 1732 w 2600"/>
              <a:gd name="T95" fmla="*/ 408 h 1094"/>
              <a:gd name="T96" fmla="*/ 1788 w 2600"/>
              <a:gd name="T97" fmla="*/ 392 h 1094"/>
              <a:gd name="T98" fmla="*/ 1805 w 2600"/>
              <a:gd name="T99" fmla="*/ 373 h 1094"/>
              <a:gd name="T100" fmla="*/ 1864 w 2600"/>
              <a:gd name="T101" fmla="*/ 357 h 1094"/>
              <a:gd name="T102" fmla="*/ 1948 w 2600"/>
              <a:gd name="T103" fmla="*/ 338 h 1094"/>
              <a:gd name="T104" fmla="*/ 1977 w 2600"/>
              <a:gd name="T105" fmla="*/ 321 h 1094"/>
              <a:gd name="T106" fmla="*/ 2012 w 2600"/>
              <a:gd name="T107" fmla="*/ 300 h 1094"/>
              <a:gd name="T108" fmla="*/ 2053 w 2600"/>
              <a:gd name="T109" fmla="*/ 284 h 1094"/>
              <a:gd name="T110" fmla="*/ 2101 w 2600"/>
              <a:gd name="T111" fmla="*/ 265 h 1094"/>
              <a:gd name="T112" fmla="*/ 2147 w 2600"/>
              <a:gd name="T113" fmla="*/ 240 h 1094"/>
              <a:gd name="T114" fmla="*/ 2204 w 2600"/>
              <a:gd name="T115" fmla="*/ 216 h 1094"/>
              <a:gd name="T116" fmla="*/ 2252 w 2600"/>
              <a:gd name="T117" fmla="*/ 195 h 1094"/>
              <a:gd name="T118" fmla="*/ 2312 w 2600"/>
              <a:gd name="T119" fmla="*/ 160 h 1094"/>
              <a:gd name="T120" fmla="*/ 2374 w 2600"/>
              <a:gd name="T121" fmla="*/ 130 h 1094"/>
              <a:gd name="T122" fmla="*/ 2428 w 2600"/>
              <a:gd name="T123" fmla="*/ 87 h 1094"/>
              <a:gd name="T124" fmla="*/ 2506 w 2600"/>
              <a:gd name="T125" fmla="*/ 35 h 10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600" h="1094">
                <a:moveTo>
                  <a:pt x="0" y="1094"/>
                </a:moveTo>
                <a:lnTo>
                  <a:pt x="0" y="1094"/>
                </a:lnTo>
                <a:lnTo>
                  <a:pt x="6" y="1094"/>
                </a:lnTo>
                <a:lnTo>
                  <a:pt x="6" y="1091"/>
                </a:lnTo>
                <a:lnTo>
                  <a:pt x="11" y="1091"/>
                </a:lnTo>
                <a:lnTo>
                  <a:pt x="11" y="1091"/>
                </a:lnTo>
                <a:lnTo>
                  <a:pt x="19" y="1091"/>
                </a:lnTo>
                <a:lnTo>
                  <a:pt x="19" y="1088"/>
                </a:lnTo>
                <a:lnTo>
                  <a:pt x="49" y="1088"/>
                </a:lnTo>
                <a:lnTo>
                  <a:pt x="49" y="1086"/>
                </a:lnTo>
                <a:lnTo>
                  <a:pt x="51" y="1086"/>
                </a:lnTo>
                <a:lnTo>
                  <a:pt x="51" y="1086"/>
                </a:lnTo>
                <a:lnTo>
                  <a:pt x="60" y="1086"/>
                </a:lnTo>
                <a:lnTo>
                  <a:pt x="60" y="1083"/>
                </a:lnTo>
                <a:lnTo>
                  <a:pt x="62" y="1083"/>
                </a:lnTo>
                <a:lnTo>
                  <a:pt x="62" y="1080"/>
                </a:lnTo>
                <a:lnTo>
                  <a:pt x="65" y="1080"/>
                </a:lnTo>
                <a:lnTo>
                  <a:pt x="65" y="1080"/>
                </a:lnTo>
                <a:lnTo>
                  <a:pt x="73" y="1080"/>
                </a:lnTo>
                <a:lnTo>
                  <a:pt x="73" y="1075"/>
                </a:lnTo>
                <a:lnTo>
                  <a:pt x="78" y="1075"/>
                </a:lnTo>
                <a:lnTo>
                  <a:pt x="78" y="1075"/>
                </a:lnTo>
                <a:lnTo>
                  <a:pt x="78" y="1075"/>
                </a:lnTo>
                <a:lnTo>
                  <a:pt x="78" y="1072"/>
                </a:lnTo>
                <a:lnTo>
                  <a:pt x="87" y="1072"/>
                </a:lnTo>
                <a:lnTo>
                  <a:pt x="87" y="1069"/>
                </a:lnTo>
                <a:lnTo>
                  <a:pt x="89" y="1069"/>
                </a:lnTo>
                <a:lnTo>
                  <a:pt x="89" y="1069"/>
                </a:lnTo>
                <a:lnTo>
                  <a:pt x="100" y="1069"/>
                </a:lnTo>
                <a:lnTo>
                  <a:pt x="100" y="1067"/>
                </a:lnTo>
                <a:lnTo>
                  <a:pt x="103" y="1067"/>
                </a:lnTo>
                <a:lnTo>
                  <a:pt x="103" y="1064"/>
                </a:lnTo>
                <a:lnTo>
                  <a:pt x="105" y="1064"/>
                </a:lnTo>
                <a:lnTo>
                  <a:pt x="105" y="1064"/>
                </a:lnTo>
                <a:lnTo>
                  <a:pt x="116" y="1064"/>
                </a:lnTo>
                <a:lnTo>
                  <a:pt x="116" y="1061"/>
                </a:lnTo>
                <a:lnTo>
                  <a:pt x="124" y="1061"/>
                </a:lnTo>
                <a:lnTo>
                  <a:pt x="124" y="1059"/>
                </a:lnTo>
                <a:lnTo>
                  <a:pt x="130" y="1059"/>
                </a:lnTo>
                <a:lnTo>
                  <a:pt x="130" y="1059"/>
                </a:lnTo>
                <a:lnTo>
                  <a:pt x="138" y="1059"/>
                </a:lnTo>
                <a:lnTo>
                  <a:pt x="138" y="1056"/>
                </a:lnTo>
                <a:lnTo>
                  <a:pt x="138" y="1056"/>
                </a:lnTo>
                <a:lnTo>
                  <a:pt x="138" y="1053"/>
                </a:lnTo>
                <a:lnTo>
                  <a:pt x="140" y="1053"/>
                </a:lnTo>
                <a:lnTo>
                  <a:pt x="140" y="1053"/>
                </a:lnTo>
                <a:lnTo>
                  <a:pt x="146" y="1053"/>
                </a:lnTo>
                <a:lnTo>
                  <a:pt x="146" y="1050"/>
                </a:lnTo>
                <a:lnTo>
                  <a:pt x="151" y="1050"/>
                </a:lnTo>
                <a:lnTo>
                  <a:pt x="151" y="1048"/>
                </a:lnTo>
                <a:lnTo>
                  <a:pt x="151" y="1048"/>
                </a:lnTo>
                <a:lnTo>
                  <a:pt x="151" y="1048"/>
                </a:lnTo>
                <a:lnTo>
                  <a:pt x="157" y="1048"/>
                </a:lnTo>
                <a:lnTo>
                  <a:pt x="157" y="1045"/>
                </a:lnTo>
                <a:lnTo>
                  <a:pt x="159" y="1045"/>
                </a:lnTo>
                <a:lnTo>
                  <a:pt x="159" y="1042"/>
                </a:lnTo>
                <a:lnTo>
                  <a:pt x="167" y="1042"/>
                </a:lnTo>
                <a:lnTo>
                  <a:pt x="167" y="1042"/>
                </a:lnTo>
                <a:lnTo>
                  <a:pt x="178" y="1042"/>
                </a:lnTo>
                <a:lnTo>
                  <a:pt x="178" y="1040"/>
                </a:lnTo>
                <a:lnTo>
                  <a:pt x="189" y="1040"/>
                </a:lnTo>
                <a:lnTo>
                  <a:pt x="189" y="1037"/>
                </a:lnTo>
                <a:lnTo>
                  <a:pt x="200" y="1037"/>
                </a:lnTo>
                <a:lnTo>
                  <a:pt x="200" y="1037"/>
                </a:lnTo>
                <a:lnTo>
                  <a:pt x="200" y="1037"/>
                </a:lnTo>
                <a:lnTo>
                  <a:pt x="200" y="1034"/>
                </a:lnTo>
                <a:lnTo>
                  <a:pt x="202" y="1034"/>
                </a:lnTo>
                <a:lnTo>
                  <a:pt x="202" y="1032"/>
                </a:lnTo>
                <a:lnTo>
                  <a:pt x="208" y="1032"/>
                </a:lnTo>
                <a:lnTo>
                  <a:pt x="208" y="1032"/>
                </a:lnTo>
                <a:lnTo>
                  <a:pt x="213" y="1032"/>
                </a:lnTo>
                <a:lnTo>
                  <a:pt x="213" y="1029"/>
                </a:lnTo>
                <a:lnTo>
                  <a:pt x="216" y="1029"/>
                </a:lnTo>
                <a:lnTo>
                  <a:pt x="216" y="1026"/>
                </a:lnTo>
                <a:lnTo>
                  <a:pt x="219" y="1026"/>
                </a:lnTo>
                <a:lnTo>
                  <a:pt x="219" y="1023"/>
                </a:lnTo>
                <a:lnTo>
                  <a:pt x="224" y="1023"/>
                </a:lnTo>
                <a:lnTo>
                  <a:pt x="224" y="1021"/>
                </a:lnTo>
                <a:lnTo>
                  <a:pt x="232" y="1021"/>
                </a:lnTo>
                <a:lnTo>
                  <a:pt x="232" y="1021"/>
                </a:lnTo>
                <a:lnTo>
                  <a:pt x="232" y="1021"/>
                </a:lnTo>
                <a:lnTo>
                  <a:pt x="232" y="1018"/>
                </a:lnTo>
                <a:lnTo>
                  <a:pt x="240" y="1018"/>
                </a:lnTo>
                <a:lnTo>
                  <a:pt x="240" y="1015"/>
                </a:lnTo>
                <a:lnTo>
                  <a:pt x="243" y="1015"/>
                </a:lnTo>
                <a:lnTo>
                  <a:pt x="243" y="1015"/>
                </a:lnTo>
                <a:lnTo>
                  <a:pt x="248" y="1015"/>
                </a:lnTo>
                <a:lnTo>
                  <a:pt x="248" y="1010"/>
                </a:lnTo>
                <a:lnTo>
                  <a:pt x="248" y="1010"/>
                </a:lnTo>
                <a:lnTo>
                  <a:pt x="248" y="1010"/>
                </a:lnTo>
                <a:lnTo>
                  <a:pt x="251" y="1010"/>
                </a:lnTo>
                <a:lnTo>
                  <a:pt x="251" y="1007"/>
                </a:lnTo>
                <a:lnTo>
                  <a:pt x="265" y="1007"/>
                </a:lnTo>
                <a:lnTo>
                  <a:pt x="265" y="999"/>
                </a:lnTo>
                <a:lnTo>
                  <a:pt x="265" y="999"/>
                </a:lnTo>
                <a:lnTo>
                  <a:pt x="265" y="999"/>
                </a:lnTo>
                <a:lnTo>
                  <a:pt x="270" y="999"/>
                </a:lnTo>
                <a:lnTo>
                  <a:pt x="270" y="996"/>
                </a:lnTo>
                <a:lnTo>
                  <a:pt x="273" y="996"/>
                </a:lnTo>
                <a:lnTo>
                  <a:pt x="273" y="994"/>
                </a:lnTo>
                <a:lnTo>
                  <a:pt x="281" y="994"/>
                </a:lnTo>
                <a:lnTo>
                  <a:pt x="281" y="994"/>
                </a:lnTo>
                <a:lnTo>
                  <a:pt x="283" y="994"/>
                </a:lnTo>
                <a:lnTo>
                  <a:pt x="283" y="991"/>
                </a:lnTo>
                <a:lnTo>
                  <a:pt x="286" y="991"/>
                </a:lnTo>
                <a:lnTo>
                  <a:pt x="286" y="988"/>
                </a:lnTo>
                <a:lnTo>
                  <a:pt x="286" y="988"/>
                </a:lnTo>
                <a:lnTo>
                  <a:pt x="286" y="986"/>
                </a:lnTo>
                <a:lnTo>
                  <a:pt x="289" y="986"/>
                </a:lnTo>
                <a:lnTo>
                  <a:pt x="289" y="980"/>
                </a:lnTo>
                <a:lnTo>
                  <a:pt x="294" y="980"/>
                </a:lnTo>
                <a:lnTo>
                  <a:pt x="294" y="980"/>
                </a:lnTo>
                <a:lnTo>
                  <a:pt x="300" y="980"/>
                </a:lnTo>
                <a:lnTo>
                  <a:pt x="300" y="978"/>
                </a:lnTo>
                <a:lnTo>
                  <a:pt x="308" y="978"/>
                </a:lnTo>
                <a:lnTo>
                  <a:pt x="308" y="975"/>
                </a:lnTo>
                <a:lnTo>
                  <a:pt x="310" y="975"/>
                </a:lnTo>
                <a:lnTo>
                  <a:pt x="310" y="975"/>
                </a:lnTo>
                <a:lnTo>
                  <a:pt x="313" y="975"/>
                </a:lnTo>
                <a:lnTo>
                  <a:pt x="313" y="969"/>
                </a:lnTo>
                <a:lnTo>
                  <a:pt x="316" y="969"/>
                </a:lnTo>
                <a:lnTo>
                  <a:pt x="316" y="969"/>
                </a:lnTo>
                <a:lnTo>
                  <a:pt x="318" y="969"/>
                </a:lnTo>
                <a:lnTo>
                  <a:pt x="318" y="967"/>
                </a:lnTo>
                <a:lnTo>
                  <a:pt x="321" y="967"/>
                </a:lnTo>
                <a:lnTo>
                  <a:pt x="321" y="964"/>
                </a:lnTo>
                <a:lnTo>
                  <a:pt x="327" y="964"/>
                </a:lnTo>
                <a:lnTo>
                  <a:pt x="327" y="964"/>
                </a:lnTo>
                <a:lnTo>
                  <a:pt x="329" y="964"/>
                </a:lnTo>
                <a:lnTo>
                  <a:pt x="329" y="961"/>
                </a:lnTo>
                <a:lnTo>
                  <a:pt x="337" y="961"/>
                </a:lnTo>
                <a:lnTo>
                  <a:pt x="337" y="959"/>
                </a:lnTo>
                <a:lnTo>
                  <a:pt x="345" y="959"/>
                </a:lnTo>
                <a:lnTo>
                  <a:pt x="345" y="959"/>
                </a:lnTo>
                <a:lnTo>
                  <a:pt x="356" y="959"/>
                </a:lnTo>
                <a:lnTo>
                  <a:pt x="356" y="956"/>
                </a:lnTo>
                <a:lnTo>
                  <a:pt x="356" y="956"/>
                </a:lnTo>
                <a:lnTo>
                  <a:pt x="356" y="953"/>
                </a:lnTo>
                <a:lnTo>
                  <a:pt x="367" y="953"/>
                </a:lnTo>
                <a:lnTo>
                  <a:pt x="367" y="948"/>
                </a:lnTo>
                <a:lnTo>
                  <a:pt x="378" y="948"/>
                </a:lnTo>
                <a:lnTo>
                  <a:pt x="378" y="945"/>
                </a:lnTo>
                <a:lnTo>
                  <a:pt x="380" y="945"/>
                </a:lnTo>
                <a:lnTo>
                  <a:pt x="380" y="942"/>
                </a:lnTo>
                <a:lnTo>
                  <a:pt x="389" y="942"/>
                </a:lnTo>
                <a:lnTo>
                  <a:pt x="389" y="940"/>
                </a:lnTo>
                <a:lnTo>
                  <a:pt x="399" y="940"/>
                </a:lnTo>
                <a:lnTo>
                  <a:pt x="399" y="937"/>
                </a:lnTo>
                <a:lnTo>
                  <a:pt x="402" y="937"/>
                </a:lnTo>
                <a:lnTo>
                  <a:pt x="402" y="937"/>
                </a:lnTo>
                <a:lnTo>
                  <a:pt x="405" y="937"/>
                </a:lnTo>
                <a:lnTo>
                  <a:pt x="405" y="934"/>
                </a:lnTo>
                <a:lnTo>
                  <a:pt x="416" y="934"/>
                </a:lnTo>
                <a:lnTo>
                  <a:pt x="416" y="932"/>
                </a:lnTo>
                <a:lnTo>
                  <a:pt x="416" y="932"/>
                </a:lnTo>
                <a:lnTo>
                  <a:pt x="416" y="929"/>
                </a:lnTo>
                <a:lnTo>
                  <a:pt x="416" y="929"/>
                </a:lnTo>
                <a:lnTo>
                  <a:pt x="416" y="929"/>
                </a:lnTo>
                <a:lnTo>
                  <a:pt x="421" y="929"/>
                </a:lnTo>
                <a:lnTo>
                  <a:pt x="421" y="926"/>
                </a:lnTo>
                <a:lnTo>
                  <a:pt x="424" y="926"/>
                </a:lnTo>
                <a:lnTo>
                  <a:pt x="424" y="924"/>
                </a:lnTo>
                <a:lnTo>
                  <a:pt x="432" y="924"/>
                </a:lnTo>
                <a:lnTo>
                  <a:pt x="432" y="924"/>
                </a:lnTo>
                <a:lnTo>
                  <a:pt x="432" y="924"/>
                </a:lnTo>
                <a:lnTo>
                  <a:pt x="432" y="921"/>
                </a:lnTo>
                <a:lnTo>
                  <a:pt x="445" y="921"/>
                </a:lnTo>
                <a:lnTo>
                  <a:pt x="445" y="918"/>
                </a:lnTo>
                <a:lnTo>
                  <a:pt x="448" y="918"/>
                </a:lnTo>
                <a:lnTo>
                  <a:pt x="448" y="913"/>
                </a:lnTo>
                <a:lnTo>
                  <a:pt x="448" y="913"/>
                </a:lnTo>
                <a:lnTo>
                  <a:pt x="448" y="913"/>
                </a:lnTo>
                <a:lnTo>
                  <a:pt x="451" y="913"/>
                </a:lnTo>
                <a:lnTo>
                  <a:pt x="451" y="910"/>
                </a:lnTo>
                <a:lnTo>
                  <a:pt x="453" y="910"/>
                </a:lnTo>
                <a:lnTo>
                  <a:pt x="453" y="907"/>
                </a:lnTo>
                <a:lnTo>
                  <a:pt x="456" y="907"/>
                </a:lnTo>
                <a:lnTo>
                  <a:pt x="456" y="905"/>
                </a:lnTo>
                <a:lnTo>
                  <a:pt x="456" y="905"/>
                </a:lnTo>
                <a:lnTo>
                  <a:pt x="456" y="902"/>
                </a:lnTo>
                <a:lnTo>
                  <a:pt x="467" y="902"/>
                </a:lnTo>
                <a:lnTo>
                  <a:pt x="467" y="902"/>
                </a:lnTo>
                <a:lnTo>
                  <a:pt x="470" y="902"/>
                </a:lnTo>
                <a:lnTo>
                  <a:pt x="470" y="899"/>
                </a:lnTo>
                <a:lnTo>
                  <a:pt x="470" y="899"/>
                </a:lnTo>
                <a:lnTo>
                  <a:pt x="470" y="897"/>
                </a:lnTo>
                <a:lnTo>
                  <a:pt x="480" y="897"/>
                </a:lnTo>
                <a:lnTo>
                  <a:pt x="480" y="897"/>
                </a:lnTo>
                <a:lnTo>
                  <a:pt x="480" y="897"/>
                </a:lnTo>
                <a:lnTo>
                  <a:pt x="480" y="894"/>
                </a:lnTo>
                <a:lnTo>
                  <a:pt x="488" y="894"/>
                </a:lnTo>
                <a:lnTo>
                  <a:pt x="488" y="891"/>
                </a:lnTo>
                <a:lnTo>
                  <a:pt x="491" y="891"/>
                </a:lnTo>
                <a:lnTo>
                  <a:pt x="491" y="891"/>
                </a:lnTo>
                <a:lnTo>
                  <a:pt x="496" y="891"/>
                </a:lnTo>
                <a:lnTo>
                  <a:pt x="496" y="888"/>
                </a:lnTo>
                <a:lnTo>
                  <a:pt x="505" y="888"/>
                </a:lnTo>
                <a:lnTo>
                  <a:pt x="505" y="886"/>
                </a:lnTo>
                <a:lnTo>
                  <a:pt x="513" y="886"/>
                </a:lnTo>
                <a:lnTo>
                  <a:pt x="513" y="883"/>
                </a:lnTo>
                <a:lnTo>
                  <a:pt x="521" y="883"/>
                </a:lnTo>
                <a:lnTo>
                  <a:pt x="521" y="883"/>
                </a:lnTo>
                <a:lnTo>
                  <a:pt x="529" y="883"/>
                </a:lnTo>
                <a:lnTo>
                  <a:pt x="529" y="880"/>
                </a:lnTo>
                <a:lnTo>
                  <a:pt x="532" y="880"/>
                </a:lnTo>
                <a:lnTo>
                  <a:pt x="532" y="878"/>
                </a:lnTo>
                <a:lnTo>
                  <a:pt x="534" y="878"/>
                </a:lnTo>
                <a:lnTo>
                  <a:pt x="534" y="875"/>
                </a:lnTo>
                <a:lnTo>
                  <a:pt x="534" y="875"/>
                </a:lnTo>
                <a:lnTo>
                  <a:pt x="534" y="872"/>
                </a:lnTo>
                <a:lnTo>
                  <a:pt x="540" y="872"/>
                </a:lnTo>
                <a:lnTo>
                  <a:pt x="540" y="872"/>
                </a:lnTo>
                <a:lnTo>
                  <a:pt x="540" y="872"/>
                </a:lnTo>
                <a:lnTo>
                  <a:pt x="540" y="870"/>
                </a:lnTo>
                <a:lnTo>
                  <a:pt x="545" y="870"/>
                </a:lnTo>
                <a:lnTo>
                  <a:pt x="545" y="867"/>
                </a:lnTo>
                <a:lnTo>
                  <a:pt x="548" y="867"/>
                </a:lnTo>
                <a:lnTo>
                  <a:pt x="548" y="867"/>
                </a:lnTo>
                <a:lnTo>
                  <a:pt x="553" y="867"/>
                </a:lnTo>
                <a:lnTo>
                  <a:pt x="553" y="864"/>
                </a:lnTo>
                <a:lnTo>
                  <a:pt x="559" y="864"/>
                </a:lnTo>
                <a:lnTo>
                  <a:pt x="559" y="861"/>
                </a:lnTo>
                <a:lnTo>
                  <a:pt x="575" y="861"/>
                </a:lnTo>
                <a:lnTo>
                  <a:pt x="575" y="859"/>
                </a:lnTo>
                <a:lnTo>
                  <a:pt x="575" y="859"/>
                </a:lnTo>
                <a:lnTo>
                  <a:pt x="575" y="859"/>
                </a:lnTo>
                <a:lnTo>
                  <a:pt x="577" y="859"/>
                </a:lnTo>
                <a:lnTo>
                  <a:pt x="577" y="856"/>
                </a:lnTo>
                <a:lnTo>
                  <a:pt x="583" y="856"/>
                </a:lnTo>
                <a:lnTo>
                  <a:pt x="583" y="853"/>
                </a:lnTo>
                <a:lnTo>
                  <a:pt x="585" y="853"/>
                </a:lnTo>
                <a:lnTo>
                  <a:pt x="585" y="853"/>
                </a:lnTo>
                <a:lnTo>
                  <a:pt x="588" y="853"/>
                </a:lnTo>
                <a:lnTo>
                  <a:pt x="588" y="851"/>
                </a:lnTo>
                <a:lnTo>
                  <a:pt x="588" y="851"/>
                </a:lnTo>
                <a:lnTo>
                  <a:pt x="588" y="848"/>
                </a:lnTo>
                <a:lnTo>
                  <a:pt x="591" y="848"/>
                </a:lnTo>
                <a:lnTo>
                  <a:pt x="591" y="848"/>
                </a:lnTo>
                <a:lnTo>
                  <a:pt x="594" y="848"/>
                </a:lnTo>
                <a:lnTo>
                  <a:pt x="594" y="843"/>
                </a:lnTo>
                <a:lnTo>
                  <a:pt x="594" y="843"/>
                </a:lnTo>
                <a:lnTo>
                  <a:pt x="594" y="843"/>
                </a:lnTo>
                <a:lnTo>
                  <a:pt x="596" y="843"/>
                </a:lnTo>
                <a:lnTo>
                  <a:pt x="596" y="837"/>
                </a:lnTo>
                <a:lnTo>
                  <a:pt x="596" y="837"/>
                </a:lnTo>
                <a:lnTo>
                  <a:pt x="596" y="837"/>
                </a:lnTo>
                <a:lnTo>
                  <a:pt x="599" y="837"/>
                </a:lnTo>
                <a:lnTo>
                  <a:pt x="599" y="834"/>
                </a:lnTo>
                <a:lnTo>
                  <a:pt x="604" y="834"/>
                </a:lnTo>
                <a:lnTo>
                  <a:pt x="604" y="829"/>
                </a:lnTo>
                <a:lnTo>
                  <a:pt x="607" y="829"/>
                </a:lnTo>
                <a:lnTo>
                  <a:pt x="607" y="829"/>
                </a:lnTo>
                <a:lnTo>
                  <a:pt x="610" y="829"/>
                </a:lnTo>
                <a:lnTo>
                  <a:pt x="610" y="826"/>
                </a:lnTo>
                <a:lnTo>
                  <a:pt x="615" y="826"/>
                </a:lnTo>
                <a:lnTo>
                  <a:pt x="615" y="824"/>
                </a:lnTo>
                <a:lnTo>
                  <a:pt x="618" y="824"/>
                </a:lnTo>
                <a:lnTo>
                  <a:pt x="618" y="824"/>
                </a:lnTo>
                <a:lnTo>
                  <a:pt x="623" y="824"/>
                </a:lnTo>
                <a:lnTo>
                  <a:pt x="623" y="821"/>
                </a:lnTo>
                <a:lnTo>
                  <a:pt x="631" y="821"/>
                </a:lnTo>
                <a:lnTo>
                  <a:pt x="631" y="818"/>
                </a:lnTo>
                <a:lnTo>
                  <a:pt x="631" y="818"/>
                </a:lnTo>
                <a:lnTo>
                  <a:pt x="631" y="818"/>
                </a:lnTo>
                <a:lnTo>
                  <a:pt x="634" y="818"/>
                </a:lnTo>
                <a:lnTo>
                  <a:pt x="634" y="816"/>
                </a:lnTo>
                <a:lnTo>
                  <a:pt x="650" y="816"/>
                </a:lnTo>
                <a:lnTo>
                  <a:pt x="650" y="813"/>
                </a:lnTo>
                <a:lnTo>
                  <a:pt x="661" y="813"/>
                </a:lnTo>
                <a:lnTo>
                  <a:pt x="661" y="813"/>
                </a:lnTo>
                <a:lnTo>
                  <a:pt x="669" y="813"/>
                </a:lnTo>
                <a:lnTo>
                  <a:pt x="669" y="810"/>
                </a:lnTo>
                <a:lnTo>
                  <a:pt x="674" y="810"/>
                </a:lnTo>
                <a:lnTo>
                  <a:pt x="674" y="807"/>
                </a:lnTo>
                <a:lnTo>
                  <a:pt x="680" y="807"/>
                </a:lnTo>
                <a:lnTo>
                  <a:pt x="680" y="805"/>
                </a:lnTo>
                <a:lnTo>
                  <a:pt x="685" y="805"/>
                </a:lnTo>
                <a:lnTo>
                  <a:pt x="685" y="805"/>
                </a:lnTo>
                <a:lnTo>
                  <a:pt x="688" y="805"/>
                </a:lnTo>
                <a:lnTo>
                  <a:pt x="688" y="802"/>
                </a:lnTo>
                <a:lnTo>
                  <a:pt x="691" y="802"/>
                </a:lnTo>
                <a:lnTo>
                  <a:pt x="691" y="799"/>
                </a:lnTo>
                <a:lnTo>
                  <a:pt x="693" y="799"/>
                </a:lnTo>
                <a:lnTo>
                  <a:pt x="693" y="797"/>
                </a:lnTo>
                <a:lnTo>
                  <a:pt x="699" y="797"/>
                </a:lnTo>
                <a:lnTo>
                  <a:pt x="699" y="794"/>
                </a:lnTo>
                <a:lnTo>
                  <a:pt x="701" y="794"/>
                </a:lnTo>
                <a:lnTo>
                  <a:pt x="701" y="791"/>
                </a:lnTo>
                <a:lnTo>
                  <a:pt x="712" y="791"/>
                </a:lnTo>
                <a:lnTo>
                  <a:pt x="712" y="789"/>
                </a:lnTo>
                <a:lnTo>
                  <a:pt x="718" y="789"/>
                </a:lnTo>
                <a:lnTo>
                  <a:pt x="718" y="789"/>
                </a:lnTo>
                <a:lnTo>
                  <a:pt x="720" y="789"/>
                </a:lnTo>
                <a:lnTo>
                  <a:pt x="720" y="783"/>
                </a:lnTo>
                <a:lnTo>
                  <a:pt x="731" y="783"/>
                </a:lnTo>
                <a:lnTo>
                  <a:pt x="731" y="780"/>
                </a:lnTo>
                <a:lnTo>
                  <a:pt x="737" y="780"/>
                </a:lnTo>
                <a:lnTo>
                  <a:pt x="737" y="780"/>
                </a:lnTo>
                <a:lnTo>
                  <a:pt x="739" y="780"/>
                </a:lnTo>
                <a:lnTo>
                  <a:pt x="739" y="778"/>
                </a:lnTo>
                <a:lnTo>
                  <a:pt x="742" y="778"/>
                </a:lnTo>
                <a:lnTo>
                  <a:pt x="742" y="775"/>
                </a:lnTo>
                <a:lnTo>
                  <a:pt x="750" y="775"/>
                </a:lnTo>
                <a:lnTo>
                  <a:pt x="750" y="775"/>
                </a:lnTo>
                <a:lnTo>
                  <a:pt x="753" y="775"/>
                </a:lnTo>
                <a:lnTo>
                  <a:pt x="753" y="772"/>
                </a:lnTo>
                <a:lnTo>
                  <a:pt x="753" y="772"/>
                </a:lnTo>
                <a:lnTo>
                  <a:pt x="753" y="770"/>
                </a:lnTo>
                <a:lnTo>
                  <a:pt x="755" y="770"/>
                </a:lnTo>
                <a:lnTo>
                  <a:pt x="755" y="770"/>
                </a:lnTo>
                <a:lnTo>
                  <a:pt x="755" y="770"/>
                </a:lnTo>
                <a:lnTo>
                  <a:pt x="755" y="767"/>
                </a:lnTo>
                <a:lnTo>
                  <a:pt x="763" y="767"/>
                </a:lnTo>
                <a:lnTo>
                  <a:pt x="763" y="764"/>
                </a:lnTo>
                <a:lnTo>
                  <a:pt x="763" y="764"/>
                </a:lnTo>
                <a:lnTo>
                  <a:pt x="763" y="762"/>
                </a:lnTo>
                <a:lnTo>
                  <a:pt x="769" y="762"/>
                </a:lnTo>
                <a:lnTo>
                  <a:pt x="769" y="762"/>
                </a:lnTo>
                <a:lnTo>
                  <a:pt x="782" y="762"/>
                </a:lnTo>
                <a:lnTo>
                  <a:pt x="782" y="759"/>
                </a:lnTo>
                <a:lnTo>
                  <a:pt x="782" y="759"/>
                </a:lnTo>
                <a:lnTo>
                  <a:pt x="782" y="756"/>
                </a:lnTo>
                <a:lnTo>
                  <a:pt x="785" y="756"/>
                </a:lnTo>
                <a:lnTo>
                  <a:pt x="785" y="756"/>
                </a:lnTo>
                <a:lnTo>
                  <a:pt x="796" y="756"/>
                </a:lnTo>
                <a:lnTo>
                  <a:pt x="796" y="753"/>
                </a:lnTo>
                <a:lnTo>
                  <a:pt x="812" y="753"/>
                </a:lnTo>
                <a:lnTo>
                  <a:pt x="812" y="751"/>
                </a:lnTo>
                <a:lnTo>
                  <a:pt x="815" y="751"/>
                </a:lnTo>
                <a:lnTo>
                  <a:pt x="815" y="751"/>
                </a:lnTo>
                <a:lnTo>
                  <a:pt x="817" y="751"/>
                </a:lnTo>
                <a:lnTo>
                  <a:pt x="817" y="748"/>
                </a:lnTo>
                <a:lnTo>
                  <a:pt x="823" y="748"/>
                </a:lnTo>
                <a:lnTo>
                  <a:pt x="823" y="745"/>
                </a:lnTo>
                <a:lnTo>
                  <a:pt x="828" y="745"/>
                </a:lnTo>
                <a:lnTo>
                  <a:pt x="828" y="743"/>
                </a:lnTo>
                <a:lnTo>
                  <a:pt x="836" y="743"/>
                </a:lnTo>
                <a:lnTo>
                  <a:pt x="836" y="740"/>
                </a:lnTo>
                <a:lnTo>
                  <a:pt x="850" y="740"/>
                </a:lnTo>
                <a:lnTo>
                  <a:pt x="850" y="737"/>
                </a:lnTo>
                <a:lnTo>
                  <a:pt x="852" y="737"/>
                </a:lnTo>
                <a:lnTo>
                  <a:pt x="852" y="737"/>
                </a:lnTo>
                <a:lnTo>
                  <a:pt x="861" y="737"/>
                </a:lnTo>
                <a:lnTo>
                  <a:pt x="861" y="735"/>
                </a:lnTo>
                <a:lnTo>
                  <a:pt x="861" y="735"/>
                </a:lnTo>
                <a:lnTo>
                  <a:pt x="861" y="732"/>
                </a:lnTo>
                <a:lnTo>
                  <a:pt x="863" y="732"/>
                </a:lnTo>
                <a:lnTo>
                  <a:pt x="863" y="732"/>
                </a:lnTo>
                <a:lnTo>
                  <a:pt x="877" y="732"/>
                </a:lnTo>
                <a:lnTo>
                  <a:pt x="877" y="729"/>
                </a:lnTo>
                <a:lnTo>
                  <a:pt x="885" y="729"/>
                </a:lnTo>
                <a:lnTo>
                  <a:pt x="885" y="726"/>
                </a:lnTo>
                <a:lnTo>
                  <a:pt x="888" y="726"/>
                </a:lnTo>
                <a:lnTo>
                  <a:pt x="888" y="724"/>
                </a:lnTo>
                <a:lnTo>
                  <a:pt x="888" y="724"/>
                </a:lnTo>
                <a:lnTo>
                  <a:pt x="888" y="721"/>
                </a:lnTo>
                <a:lnTo>
                  <a:pt x="893" y="721"/>
                </a:lnTo>
                <a:lnTo>
                  <a:pt x="893" y="718"/>
                </a:lnTo>
                <a:lnTo>
                  <a:pt x="898" y="718"/>
                </a:lnTo>
                <a:lnTo>
                  <a:pt x="898" y="718"/>
                </a:lnTo>
                <a:lnTo>
                  <a:pt x="898" y="718"/>
                </a:lnTo>
                <a:lnTo>
                  <a:pt x="898" y="716"/>
                </a:lnTo>
                <a:lnTo>
                  <a:pt x="901" y="716"/>
                </a:lnTo>
                <a:lnTo>
                  <a:pt x="901" y="710"/>
                </a:lnTo>
                <a:lnTo>
                  <a:pt x="904" y="710"/>
                </a:lnTo>
                <a:lnTo>
                  <a:pt x="904" y="710"/>
                </a:lnTo>
                <a:lnTo>
                  <a:pt x="909" y="710"/>
                </a:lnTo>
                <a:lnTo>
                  <a:pt x="909" y="708"/>
                </a:lnTo>
                <a:lnTo>
                  <a:pt x="912" y="708"/>
                </a:lnTo>
                <a:lnTo>
                  <a:pt x="912" y="705"/>
                </a:lnTo>
                <a:lnTo>
                  <a:pt x="928" y="705"/>
                </a:lnTo>
                <a:lnTo>
                  <a:pt x="928" y="705"/>
                </a:lnTo>
                <a:lnTo>
                  <a:pt x="933" y="705"/>
                </a:lnTo>
                <a:lnTo>
                  <a:pt x="933" y="702"/>
                </a:lnTo>
                <a:lnTo>
                  <a:pt x="950" y="702"/>
                </a:lnTo>
                <a:lnTo>
                  <a:pt x="950" y="699"/>
                </a:lnTo>
                <a:lnTo>
                  <a:pt x="955" y="699"/>
                </a:lnTo>
                <a:lnTo>
                  <a:pt x="955" y="697"/>
                </a:lnTo>
                <a:lnTo>
                  <a:pt x="974" y="697"/>
                </a:lnTo>
                <a:lnTo>
                  <a:pt x="974" y="697"/>
                </a:lnTo>
                <a:lnTo>
                  <a:pt x="977" y="697"/>
                </a:lnTo>
                <a:lnTo>
                  <a:pt x="977" y="691"/>
                </a:lnTo>
                <a:lnTo>
                  <a:pt x="979" y="691"/>
                </a:lnTo>
                <a:lnTo>
                  <a:pt x="979" y="689"/>
                </a:lnTo>
                <a:lnTo>
                  <a:pt x="987" y="689"/>
                </a:lnTo>
                <a:lnTo>
                  <a:pt x="987" y="689"/>
                </a:lnTo>
                <a:lnTo>
                  <a:pt x="1001" y="689"/>
                </a:lnTo>
                <a:lnTo>
                  <a:pt x="1001" y="686"/>
                </a:lnTo>
                <a:lnTo>
                  <a:pt x="1006" y="686"/>
                </a:lnTo>
                <a:lnTo>
                  <a:pt x="1006" y="683"/>
                </a:lnTo>
                <a:lnTo>
                  <a:pt x="1009" y="683"/>
                </a:lnTo>
                <a:lnTo>
                  <a:pt x="1009" y="683"/>
                </a:lnTo>
                <a:lnTo>
                  <a:pt x="1017" y="683"/>
                </a:lnTo>
                <a:lnTo>
                  <a:pt x="1017" y="678"/>
                </a:lnTo>
                <a:lnTo>
                  <a:pt x="1025" y="678"/>
                </a:lnTo>
                <a:lnTo>
                  <a:pt x="1025" y="675"/>
                </a:lnTo>
                <a:lnTo>
                  <a:pt x="1031" y="675"/>
                </a:lnTo>
                <a:lnTo>
                  <a:pt x="1031" y="672"/>
                </a:lnTo>
                <a:lnTo>
                  <a:pt x="1052" y="672"/>
                </a:lnTo>
                <a:lnTo>
                  <a:pt x="1052" y="670"/>
                </a:lnTo>
                <a:lnTo>
                  <a:pt x="1057" y="670"/>
                </a:lnTo>
                <a:lnTo>
                  <a:pt x="1057" y="667"/>
                </a:lnTo>
                <a:lnTo>
                  <a:pt x="1063" y="667"/>
                </a:lnTo>
                <a:lnTo>
                  <a:pt x="1063" y="667"/>
                </a:lnTo>
                <a:lnTo>
                  <a:pt x="1071" y="667"/>
                </a:lnTo>
                <a:lnTo>
                  <a:pt x="1071" y="664"/>
                </a:lnTo>
                <a:lnTo>
                  <a:pt x="1074" y="664"/>
                </a:lnTo>
                <a:lnTo>
                  <a:pt x="1074" y="659"/>
                </a:lnTo>
                <a:lnTo>
                  <a:pt x="1076" y="659"/>
                </a:lnTo>
                <a:lnTo>
                  <a:pt x="1076" y="659"/>
                </a:lnTo>
                <a:lnTo>
                  <a:pt x="1079" y="659"/>
                </a:lnTo>
                <a:lnTo>
                  <a:pt x="1079" y="656"/>
                </a:lnTo>
                <a:lnTo>
                  <a:pt x="1098" y="656"/>
                </a:lnTo>
                <a:lnTo>
                  <a:pt x="1098" y="654"/>
                </a:lnTo>
                <a:lnTo>
                  <a:pt x="1103" y="654"/>
                </a:lnTo>
                <a:lnTo>
                  <a:pt x="1103" y="651"/>
                </a:lnTo>
                <a:lnTo>
                  <a:pt x="1111" y="651"/>
                </a:lnTo>
                <a:lnTo>
                  <a:pt x="1111" y="651"/>
                </a:lnTo>
                <a:lnTo>
                  <a:pt x="1111" y="651"/>
                </a:lnTo>
                <a:lnTo>
                  <a:pt x="1111" y="648"/>
                </a:lnTo>
                <a:lnTo>
                  <a:pt x="1120" y="648"/>
                </a:lnTo>
                <a:lnTo>
                  <a:pt x="1120" y="645"/>
                </a:lnTo>
                <a:lnTo>
                  <a:pt x="1122" y="645"/>
                </a:lnTo>
                <a:lnTo>
                  <a:pt x="1122" y="643"/>
                </a:lnTo>
                <a:lnTo>
                  <a:pt x="1125" y="643"/>
                </a:lnTo>
                <a:lnTo>
                  <a:pt x="1125" y="643"/>
                </a:lnTo>
                <a:lnTo>
                  <a:pt x="1133" y="643"/>
                </a:lnTo>
                <a:lnTo>
                  <a:pt x="1133" y="640"/>
                </a:lnTo>
                <a:lnTo>
                  <a:pt x="1146" y="640"/>
                </a:lnTo>
                <a:lnTo>
                  <a:pt x="1146" y="637"/>
                </a:lnTo>
                <a:lnTo>
                  <a:pt x="1149" y="637"/>
                </a:lnTo>
                <a:lnTo>
                  <a:pt x="1149" y="635"/>
                </a:lnTo>
                <a:lnTo>
                  <a:pt x="1157" y="635"/>
                </a:lnTo>
                <a:lnTo>
                  <a:pt x="1157" y="632"/>
                </a:lnTo>
                <a:lnTo>
                  <a:pt x="1160" y="632"/>
                </a:lnTo>
                <a:lnTo>
                  <a:pt x="1160" y="629"/>
                </a:lnTo>
                <a:lnTo>
                  <a:pt x="1163" y="629"/>
                </a:lnTo>
                <a:lnTo>
                  <a:pt x="1163" y="627"/>
                </a:lnTo>
                <a:lnTo>
                  <a:pt x="1163" y="627"/>
                </a:lnTo>
                <a:lnTo>
                  <a:pt x="1163" y="627"/>
                </a:lnTo>
                <a:lnTo>
                  <a:pt x="1168" y="627"/>
                </a:lnTo>
                <a:lnTo>
                  <a:pt x="1168" y="624"/>
                </a:lnTo>
                <a:lnTo>
                  <a:pt x="1182" y="624"/>
                </a:lnTo>
                <a:lnTo>
                  <a:pt x="1182" y="621"/>
                </a:lnTo>
                <a:lnTo>
                  <a:pt x="1182" y="621"/>
                </a:lnTo>
                <a:lnTo>
                  <a:pt x="1182" y="618"/>
                </a:lnTo>
                <a:lnTo>
                  <a:pt x="1187" y="618"/>
                </a:lnTo>
                <a:lnTo>
                  <a:pt x="1187" y="618"/>
                </a:lnTo>
                <a:lnTo>
                  <a:pt x="1192" y="618"/>
                </a:lnTo>
                <a:lnTo>
                  <a:pt x="1192" y="616"/>
                </a:lnTo>
                <a:lnTo>
                  <a:pt x="1206" y="616"/>
                </a:lnTo>
                <a:lnTo>
                  <a:pt x="1206" y="613"/>
                </a:lnTo>
                <a:lnTo>
                  <a:pt x="1222" y="613"/>
                </a:lnTo>
                <a:lnTo>
                  <a:pt x="1222" y="610"/>
                </a:lnTo>
                <a:lnTo>
                  <a:pt x="1225" y="610"/>
                </a:lnTo>
                <a:lnTo>
                  <a:pt x="1225" y="608"/>
                </a:lnTo>
                <a:lnTo>
                  <a:pt x="1230" y="608"/>
                </a:lnTo>
                <a:lnTo>
                  <a:pt x="1230" y="605"/>
                </a:lnTo>
                <a:lnTo>
                  <a:pt x="1249" y="605"/>
                </a:lnTo>
                <a:lnTo>
                  <a:pt x="1249" y="602"/>
                </a:lnTo>
                <a:lnTo>
                  <a:pt x="1257" y="602"/>
                </a:lnTo>
                <a:lnTo>
                  <a:pt x="1257" y="600"/>
                </a:lnTo>
                <a:lnTo>
                  <a:pt x="1260" y="600"/>
                </a:lnTo>
                <a:lnTo>
                  <a:pt x="1260" y="600"/>
                </a:lnTo>
                <a:lnTo>
                  <a:pt x="1273" y="600"/>
                </a:lnTo>
                <a:lnTo>
                  <a:pt x="1273" y="597"/>
                </a:lnTo>
                <a:lnTo>
                  <a:pt x="1276" y="597"/>
                </a:lnTo>
                <a:lnTo>
                  <a:pt x="1276" y="594"/>
                </a:lnTo>
                <a:lnTo>
                  <a:pt x="1276" y="594"/>
                </a:lnTo>
                <a:lnTo>
                  <a:pt x="1276" y="591"/>
                </a:lnTo>
                <a:lnTo>
                  <a:pt x="1281" y="591"/>
                </a:lnTo>
                <a:lnTo>
                  <a:pt x="1281" y="591"/>
                </a:lnTo>
                <a:lnTo>
                  <a:pt x="1284" y="591"/>
                </a:lnTo>
                <a:lnTo>
                  <a:pt x="1284" y="589"/>
                </a:lnTo>
                <a:lnTo>
                  <a:pt x="1284" y="589"/>
                </a:lnTo>
                <a:lnTo>
                  <a:pt x="1284" y="586"/>
                </a:lnTo>
                <a:lnTo>
                  <a:pt x="1292" y="586"/>
                </a:lnTo>
                <a:lnTo>
                  <a:pt x="1292" y="583"/>
                </a:lnTo>
                <a:lnTo>
                  <a:pt x="1298" y="583"/>
                </a:lnTo>
                <a:lnTo>
                  <a:pt x="1298" y="581"/>
                </a:lnTo>
                <a:lnTo>
                  <a:pt x="1303" y="581"/>
                </a:lnTo>
                <a:lnTo>
                  <a:pt x="1303" y="581"/>
                </a:lnTo>
                <a:lnTo>
                  <a:pt x="1316" y="581"/>
                </a:lnTo>
                <a:lnTo>
                  <a:pt x="1316" y="578"/>
                </a:lnTo>
                <a:lnTo>
                  <a:pt x="1316" y="578"/>
                </a:lnTo>
                <a:lnTo>
                  <a:pt x="1316" y="573"/>
                </a:lnTo>
                <a:lnTo>
                  <a:pt x="1319" y="573"/>
                </a:lnTo>
                <a:lnTo>
                  <a:pt x="1319" y="573"/>
                </a:lnTo>
                <a:lnTo>
                  <a:pt x="1324" y="573"/>
                </a:lnTo>
                <a:lnTo>
                  <a:pt x="1324" y="570"/>
                </a:lnTo>
                <a:lnTo>
                  <a:pt x="1330" y="570"/>
                </a:lnTo>
                <a:lnTo>
                  <a:pt x="1330" y="567"/>
                </a:lnTo>
                <a:lnTo>
                  <a:pt x="1338" y="567"/>
                </a:lnTo>
                <a:lnTo>
                  <a:pt x="1338" y="564"/>
                </a:lnTo>
                <a:lnTo>
                  <a:pt x="1341" y="564"/>
                </a:lnTo>
                <a:lnTo>
                  <a:pt x="1341" y="562"/>
                </a:lnTo>
                <a:lnTo>
                  <a:pt x="1343" y="562"/>
                </a:lnTo>
                <a:lnTo>
                  <a:pt x="1343" y="562"/>
                </a:lnTo>
                <a:lnTo>
                  <a:pt x="1346" y="562"/>
                </a:lnTo>
                <a:lnTo>
                  <a:pt x="1346" y="559"/>
                </a:lnTo>
                <a:lnTo>
                  <a:pt x="1351" y="559"/>
                </a:lnTo>
                <a:lnTo>
                  <a:pt x="1351" y="554"/>
                </a:lnTo>
                <a:lnTo>
                  <a:pt x="1354" y="554"/>
                </a:lnTo>
                <a:lnTo>
                  <a:pt x="1354" y="551"/>
                </a:lnTo>
                <a:lnTo>
                  <a:pt x="1357" y="551"/>
                </a:lnTo>
                <a:lnTo>
                  <a:pt x="1357" y="548"/>
                </a:lnTo>
                <a:lnTo>
                  <a:pt x="1373" y="548"/>
                </a:lnTo>
                <a:lnTo>
                  <a:pt x="1373" y="546"/>
                </a:lnTo>
                <a:lnTo>
                  <a:pt x="1376" y="546"/>
                </a:lnTo>
                <a:lnTo>
                  <a:pt x="1376" y="543"/>
                </a:lnTo>
                <a:lnTo>
                  <a:pt x="1378" y="543"/>
                </a:lnTo>
                <a:lnTo>
                  <a:pt x="1378" y="537"/>
                </a:lnTo>
                <a:lnTo>
                  <a:pt x="1397" y="537"/>
                </a:lnTo>
                <a:lnTo>
                  <a:pt x="1397" y="535"/>
                </a:lnTo>
                <a:lnTo>
                  <a:pt x="1400" y="535"/>
                </a:lnTo>
                <a:lnTo>
                  <a:pt x="1400" y="532"/>
                </a:lnTo>
                <a:lnTo>
                  <a:pt x="1403" y="532"/>
                </a:lnTo>
                <a:lnTo>
                  <a:pt x="1403" y="529"/>
                </a:lnTo>
                <a:lnTo>
                  <a:pt x="1408" y="529"/>
                </a:lnTo>
                <a:lnTo>
                  <a:pt x="1408" y="529"/>
                </a:lnTo>
                <a:lnTo>
                  <a:pt x="1413" y="529"/>
                </a:lnTo>
                <a:lnTo>
                  <a:pt x="1413" y="527"/>
                </a:lnTo>
                <a:lnTo>
                  <a:pt x="1430" y="527"/>
                </a:lnTo>
                <a:lnTo>
                  <a:pt x="1430" y="524"/>
                </a:lnTo>
                <a:lnTo>
                  <a:pt x="1435" y="524"/>
                </a:lnTo>
                <a:lnTo>
                  <a:pt x="1435" y="521"/>
                </a:lnTo>
                <a:lnTo>
                  <a:pt x="1440" y="521"/>
                </a:lnTo>
                <a:lnTo>
                  <a:pt x="1440" y="519"/>
                </a:lnTo>
                <a:lnTo>
                  <a:pt x="1454" y="519"/>
                </a:lnTo>
                <a:lnTo>
                  <a:pt x="1454" y="516"/>
                </a:lnTo>
                <a:lnTo>
                  <a:pt x="1457" y="516"/>
                </a:lnTo>
                <a:lnTo>
                  <a:pt x="1457" y="516"/>
                </a:lnTo>
                <a:lnTo>
                  <a:pt x="1476" y="516"/>
                </a:lnTo>
                <a:lnTo>
                  <a:pt x="1476" y="513"/>
                </a:lnTo>
                <a:lnTo>
                  <a:pt x="1486" y="513"/>
                </a:lnTo>
                <a:lnTo>
                  <a:pt x="1486" y="510"/>
                </a:lnTo>
                <a:lnTo>
                  <a:pt x="1489" y="510"/>
                </a:lnTo>
                <a:lnTo>
                  <a:pt x="1489" y="508"/>
                </a:lnTo>
                <a:lnTo>
                  <a:pt x="1494" y="508"/>
                </a:lnTo>
                <a:lnTo>
                  <a:pt x="1494" y="505"/>
                </a:lnTo>
                <a:lnTo>
                  <a:pt x="1494" y="505"/>
                </a:lnTo>
                <a:lnTo>
                  <a:pt x="1494" y="505"/>
                </a:lnTo>
                <a:lnTo>
                  <a:pt x="1505" y="505"/>
                </a:lnTo>
                <a:lnTo>
                  <a:pt x="1505" y="502"/>
                </a:lnTo>
                <a:lnTo>
                  <a:pt x="1511" y="502"/>
                </a:lnTo>
                <a:lnTo>
                  <a:pt x="1511" y="500"/>
                </a:lnTo>
                <a:lnTo>
                  <a:pt x="1516" y="500"/>
                </a:lnTo>
                <a:lnTo>
                  <a:pt x="1516" y="497"/>
                </a:lnTo>
                <a:lnTo>
                  <a:pt x="1519" y="497"/>
                </a:lnTo>
                <a:lnTo>
                  <a:pt x="1519" y="494"/>
                </a:lnTo>
                <a:lnTo>
                  <a:pt x="1532" y="494"/>
                </a:lnTo>
                <a:lnTo>
                  <a:pt x="1532" y="492"/>
                </a:lnTo>
                <a:lnTo>
                  <a:pt x="1538" y="492"/>
                </a:lnTo>
                <a:lnTo>
                  <a:pt x="1538" y="492"/>
                </a:lnTo>
                <a:lnTo>
                  <a:pt x="1543" y="492"/>
                </a:lnTo>
                <a:lnTo>
                  <a:pt x="1543" y="489"/>
                </a:lnTo>
                <a:lnTo>
                  <a:pt x="1556" y="489"/>
                </a:lnTo>
                <a:lnTo>
                  <a:pt x="1556" y="486"/>
                </a:lnTo>
                <a:lnTo>
                  <a:pt x="1573" y="486"/>
                </a:lnTo>
                <a:lnTo>
                  <a:pt x="1573" y="483"/>
                </a:lnTo>
                <a:lnTo>
                  <a:pt x="1581" y="483"/>
                </a:lnTo>
                <a:lnTo>
                  <a:pt x="1581" y="481"/>
                </a:lnTo>
                <a:lnTo>
                  <a:pt x="1581" y="481"/>
                </a:lnTo>
                <a:lnTo>
                  <a:pt x="1581" y="478"/>
                </a:lnTo>
                <a:lnTo>
                  <a:pt x="1586" y="478"/>
                </a:lnTo>
                <a:lnTo>
                  <a:pt x="1586" y="478"/>
                </a:lnTo>
                <a:lnTo>
                  <a:pt x="1605" y="478"/>
                </a:lnTo>
                <a:lnTo>
                  <a:pt x="1605" y="475"/>
                </a:lnTo>
                <a:lnTo>
                  <a:pt x="1608" y="475"/>
                </a:lnTo>
                <a:lnTo>
                  <a:pt x="1608" y="473"/>
                </a:lnTo>
                <a:lnTo>
                  <a:pt x="1608" y="473"/>
                </a:lnTo>
                <a:lnTo>
                  <a:pt x="1608" y="470"/>
                </a:lnTo>
                <a:lnTo>
                  <a:pt x="1608" y="470"/>
                </a:lnTo>
                <a:lnTo>
                  <a:pt x="1608" y="467"/>
                </a:lnTo>
                <a:lnTo>
                  <a:pt x="1613" y="467"/>
                </a:lnTo>
                <a:lnTo>
                  <a:pt x="1613" y="465"/>
                </a:lnTo>
                <a:lnTo>
                  <a:pt x="1618" y="465"/>
                </a:lnTo>
                <a:lnTo>
                  <a:pt x="1618" y="462"/>
                </a:lnTo>
                <a:lnTo>
                  <a:pt x="1624" y="462"/>
                </a:lnTo>
                <a:lnTo>
                  <a:pt x="1624" y="462"/>
                </a:lnTo>
                <a:lnTo>
                  <a:pt x="1635" y="462"/>
                </a:lnTo>
                <a:lnTo>
                  <a:pt x="1635" y="459"/>
                </a:lnTo>
                <a:lnTo>
                  <a:pt x="1637" y="459"/>
                </a:lnTo>
                <a:lnTo>
                  <a:pt x="1637" y="456"/>
                </a:lnTo>
                <a:lnTo>
                  <a:pt x="1637" y="456"/>
                </a:lnTo>
                <a:lnTo>
                  <a:pt x="1637" y="454"/>
                </a:lnTo>
                <a:lnTo>
                  <a:pt x="1640" y="454"/>
                </a:lnTo>
                <a:lnTo>
                  <a:pt x="1640" y="451"/>
                </a:lnTo>
                <a:lnTo>
                  <a:pt x="1640" y="451"/>
                </a:lnTo>
                <a:lnTo>
                  <a:pt x="1640" y="448"/>
                </a:lnTo>
                <a:lnTo>
                  <a:pt x="1643" y="448"/>
                </a:lnTo>
                <a:lnTo>
                  <a:pt x="1643" y="446"/>
                </a:lnTo>
                <a:lnTo>
                  <a:pt x="1648" y="446"/>
                </a:lnTo>
                <a:lnTo>
                  <a:pt x="1648" y="446"/>
                </a:lnTo>
                <a:lnTo>
                  <a:pt x="1654" y="446"/>
                </a:lnTo>
                <a:lnTo>
                  <a:pt x="1654" y="443"/>
                </a:lnTo>
                <a:lnTo>
                  <a:pt x="1659" y="443"/>
                </a:lnTo>
                <a:lnTo>
                  <a:pt x="1659" y="440"/>
                </a:lnTo>
                <a:lnTo>
                  <a:pt x="1664" y="440"/>
                </a:lnTo>
                <a:lnTo>
                  <a:pt x="1664" y="438"/>
                </a:lnTo>
                <a:lnTo>
                  <a:pt x="1683" y="438"/>
                </a:lnTo>
                <a:lnTo>
                  <a:pt x="1683" y="435"/>
                </a:lnTo>
                <a:lnTo>
                  <a:pt x="1686" y="435"/>
                </a:lnTo>
                <a:lnTo>
                  <a:pt x="1686" y="432"/>
                </a:lnTo>
                <a:lnTo>
                  <a:pt x="1686" y="432"/>
                </a:lnTo>
                <a:lnTo>
                  <a:pt x="1686" y="429"/>
                </a:lnTo>
                <a:lnTo>
                  <a:pt x="1689" y="429"/>
                </a:lnTo>
                <a:lnTo>
                  <a:pt x="1689" y="427"/>
                </a:lnTo>
                <a:lnTo>
                  <a:pt x="1699" y="427"/>
                </a:lnTo>
                <a:lnTo>
                  <a:pt x="1699" y="424"/>
                </a:lnTo>
                <a:lnTo>
                  <a:pt x="1699" y="424"/>
                </a:lnTo>
                <a:lnTo>
                  <a:pt x="1699" y="421"/>
                </a:lnTo>
                <a:lnTo>
                  <a:pt x="1705" y="421"/>
                </a:lnTo>
                <a:lnTo>
                  <a:pt x="1705" y="419"/>
                </a:lnTo>
                <a:lnTo>
                  <a:pt x="1707" y="419"/>
                </a:lnTo>
                <a:lnTo>
                  <a:pt x="1707" y="416"/>
                </a:lnTo>
                <a:lnTo>
                  <a:pt x="1721" y="416"/>
                </a:lnTo>
                <a:lnTo>
                  <a:pt x="1721" y="413"/>
                </a:lnTo>
                <a:lnTo>
                  <a:pt x="1726" y="413"/>
                </a:lnTo>
                <a:lnTo>
                  <a:pt x="1726" y="413"/>
                </a:lnTo>
                <a:lnTo>
                  <a:pt x="1732" y="413"/>
                </a:lnTo>
                <a:lnTo>
                  <a:pt x="1732" y="411"/>
                </a:lnTo>
                <a:lnTo>
                  <a:pt x="1732" y="411"/>
                </a:lnTo>
                <a:lnTo>
                  <a:pt x="1732" y="408"/>
                </a:lnTo>
                <a:lnTo>
                  <a:pt x="1748" y="408"/>
                </a:lnTo>
                <a:lnTo>
                  <a:pt x="1748" y="405"/>
                </a:lnTo>
                <a:lnTo>
                  <a:pt x="1756" y="405"/>
                </a:lnTo>
                <a:lnTo>
                  <a:pt x="1756" y="400"/>
                </a:lnTo>
                <a:lnTo>
                  <a:pt x="1767" y="400"/>
                </a:lnTo>
                <a:lnTo>
                  <a:pt x="1767" y="397"/>
                </a:lnTo>
                <a:lnTo>
                  <a:pt x="1772" y="397"/>
                </a:lnTo>
                <a:lnTo>
                  <a:pt x="1772" y="394"/>
                </a:lnTo>
                <a:lnTo>
                  <a:pt x="1775" y="394"/>
                </a:lnTo>
                <a:lnTo>
                  <a:pt x="1775" y="394"/>
                </a:lnTo>
                <a:lnTo>
                  <a:pt x="1780" y="394"/>
                </a:lnTo>
                <a:lnTo>
                  <a:pt x="1780" y="392"/>
                </a:lnTo>
                <a:lnTo>
                  <a:pt x="1788" y="392"/>
                </a:lnTo>
                <a:lnTo>
                  <a:pt x="1788" y="389"/>
                </a:lnTo>
                <a:lnTo>
                  <a:pt x="1788" y="389"/>
                </a:lnTo>
                <a:lnTo>
                  <a:pt x="1788" y="386"/>
                </a:lnTo>
                <a:lnTo>
                  <a:pt x="1788" y="386"/>
                </a:lnTo>
                <a:lnTo>
                  <a:pt x="1788" y="381"/>
                </a:lnTo>
                <a:lnTo>
                  <a:pt x="1799" y="381"/>
                </a:lnTo>
                <a:lnTo>
                  <a:pt x="1799" y="378"/>
                </a:lnTo>
                <a:lnTo>
                  <a:pt x="1802" y="378"/>
                </a:lnTo>
                <a:lnTo>
                  <a:pt x="1802" y="375"/>
                </a:lnTo>
                <a:lnTo>
                  <a:pt x="1802" y="375"/>
                </a:lnTo>
                <a:lnTo>
                  <a:pt x="1802" y="373"/>
                </a:lnTo>
                <a:lnTo>
                  <a:pt x="1805" y="373"/>
                </a:lnTo>
                <a:lnTo>
                  <a:pt x="1805" y="373"/>
                </a:lnTo>
                <a:lnTo>
                  <a:pt x="1807" y="373"/>
                </a:lnTo>
                <a:lnTo>
                  <a:pt x="1807" y="370"/>
                </a:lnTo>
                <a:lnTo>
                  <a:pt x="1813" y="370"/>
                </a:lnTo>
                <a:lnTo>
                  <a:pt x="1813" y="367"/>
                </a:lnTo>
                <a:lnTo>
                  <a:pt x="1834" y="367"/>
                </a:lnTo>
                <a:lnTo>
                  <a:pt x="1834" y="365"/>
                </a:lnTo>
                <a:lnTo>
                  <a:pt x="1853" y="365"/>
                </a:lnTo>
                <a:lnTo>
                  <a:pt x="1853" y="362"/>
                </a:lnTo>
                <a:lnTo>
                  <a:pt x="1856" y="362"/>
                </a:lnTo>
                <a:lnTo>
                  <a:pt x="1856" y="359"/>
                </a:lnTo>
                <a:lnTo>
                  <a:pt x="1861" y="359"/>
                </a:lnTo>
                <a:lnTo>
                  <a:pt x="1861" y="357"/>
                </a:lnTo>
                <a:lnTo>
                  <a:pt x="1864" y="357"/>
                </a:lnTo>
                <a:lnTo>
                  <a:pt x="1864" y="354"/>
                </a:lnTo>
                <a:lnTo>
                  <a:pt x="1877" y="354"/>
                </a:lnTo>
                <a:lnTo>
                  <a:pt x="1877" y="351"/>
                </a:lnTo>
                <a:lnTo>
                  <a:pt x="1883" y="351"/>
                </a:lnTo>
                <a:lnTo>
                  <a:pt x="1883" y="348"/>
                </a:lnTo>
                <a:lnTo>
                  <a:pt x="1888" y="348"/>
                </a:lnTo>
                <a:lnTo>
                  <a:pt x="1888" y="343"/>
                </a:lnTo>
                <a:lnTo>
                  <a:pt x="1902" y="343"/>
                </a:lnTo>
                <a:lnTo>
                  <a:pt x="1902" y="343"/>
                </a:lnTo>
                <a:lnTo>
                  <a:pt x="1923" y="343"/>
                </a:lnTo>
                <a:lnTo>
                  <a:pt x="1923" y="340"/>
                </a:lnTo>
                <a:lnTo>
                  <a:pt x="1948" y="340"/>
                </a:lnTo>
                <a:lnTo>
                  <a:pt x="1948" y="338"/>
                </a:lnTo>
                <a:lnTo>
                  <a:pt x="1950" y="338"/>
                </a:lnTo>
                <a:lnTo>
                  <a:pt x="1950" y="335"/>
                </a:lnTo>
                <a:lnTo>
                  <a:pt x="1956" y="335"/>
                </a:lnTo>
                <a:lnTo>
                  <a:pt x="1956" y="332"/>
                </a:lnTo>
                <a:lnTo>
                  <a:pt x="1961" y="332"/>
                </a:lnTo>
                <a:lnTo>
                  <a:pt x="1961" y="330"/>
                </a:lnTo>
                <a:lnTo>
                  <a:pt x="1964" y="330"/>
                </a:lnTo>
                <a:lnTo>
                  <a:pt x="1964" y="327"/>
                </a:lnTo>
                <a:lnTo>
                  <a:pt x="1972" y="327"/>
                </a:lnTo>
                <a:lnTo>
                  <a:pt x="1972" y="324"/>
                </a:lnTo>
                <a:lnTo>
                  <a:pt x="1972" y="324"/>
                </a:lnTo>
                <a:lnTo>
                  <a:pt x="1972" y="321"/>
                </a:lnTo>
                <a:lnTo>
                  <a:pt x="1977" y="321"/>
                </a:lnTo>
                <a:lnTo>
                  <a:pt x="1977" y="319"/>
                </a:lnTo>
                <a:lnTo>
                  <a:pt x="1985" y="319"/>
                </a:lnTo>
                <a:lnTo>
                  <a:pt x="1985" y="313"/>
                </a:lnTo>
                <a:lnTo>
                  <a:pt x="1988" y="313"/>
                </a:lnTo>
                <a:lnTo>
                  <a:pt x="1988" y="311"/>
                </a:lnTo>
                <a:lnTo>
                  <a:pt x="1999" y="311"/>
                </a:lnTo>
                <a:lnTo>
                  <a:pt x="1999" y="308"/>
                </a:lnTo>
                <a:lnTo>
                  <a:pt x="2007" y="308"/>
                </a:lnTo>
                <a:lnTo>
                  <a:pt x="2007" y="305"/>
                </a:lnTo>
                <a:lnTo>
                  <a:pt x="2012" y="305"/>
                </a:lnTo>
                <a:lnTo>
                  <a:pt x="2012" y="303"/>
                </a:lnTo>
                <a:lnTo>
                  <a:pt x="2012" y="303"/>
                </a:lnTo>
                <a:lnTo>
                  <a:pt x="2012" y="300"/>
                </a:lnTo>
                <a:lnTo>
                  <a:pt x="2026" y="300"/>
                </a:lnTo>
                <a:lnTo>
                  <a:pt x="2026" y="297"/>
                </a:lnTo>
                <a:lnTo>
                  <a:pt x="2034" y="297"/>
                </a:lnTo>
                <a:lnTo>
                  <a:pt x="2034" y="294"/>
                </a:lnTo>
                <a:lnTo>
                  <a:pt x="2037" y="294"/>
                </a:lnTo>
                <a:lnTo>
                  <a:pt x="2037" y="292"/>
                </a:lnTo>
                <a:lnTo>
                  <a:pt x="2039" y="292"/>
                </a:lnTo>
                <a:lnTo>
                  <a:pt x="2039" y="289"/>
                </a:lnTo>
                <a:lnTo>
                  <a:pt x="2045" y="289"/>
                </a:lnTo>
                <a:lnTo>
                  <a:pt x="2045" y="286"/>
                </a:lnTo>
                <a:lnTo>
                  <a:pt x="2047" y="286"/>
                </a:lnTo>
                <a:lnTo>
                  <a:pt x="2047" y="284"/>
                </a:lnTo>
                <a:lnTo>
                  <a:pt x="2053" y="284"/>
                </a:lnTo>
                <a:lnTo>
                  <a:pt x="2053" y="281"/>
                </a:lnTo>
                <a:lnTo>
                  <a:pt x="2055" y="281"/>
                </a:lnTo>
                <a:lnTo>
                  <a:pt x="2055" y="278"/>
                </a:lnTo>
                <a:lnTo>
                  <a:pt x="2074" y="278"/>
                </a:lnTo>
                <a:lnTo>
                  <a:pt x="2074" y="276"/>
                </a:lnTo>
                <a:lnTo>
                  <a:pt x="2080" y="276"/>
                </a:lnTo>
                <a:lnTo>
                  <a:pt x="2080" y="273"/>
                </a:lnTo>
                <a:lnTo>
                  <a:pt x="2090" y="273"/>
                </a:lnTo>
                <a:lnTo>
                  <a:pt x="2090" y="270"/>
                </a:lnTo>
                <a:lnTo>
                  <a:pt x="2093" y="270"/>
                </a:lnTo>
                <a:lnTo>
                  <a:pt x="2093" y="267"/>
                </a:lnTo>
                <a:lnTo>
                  <a:pt x="2101" y="267"/>
                </a:lnTo>
                <a:lnTo>
                  <a:pt x="2101" y="265"/>
                </a:lnTo>
                <a:lnTo>
                  <a:pt x="2117" y="265"/>
                </a:lnTo>
                <a:lnTo>
                  <a:pt x="2117" y="262"/>
                </a:lnTo>
                <a:lnTo>
                  <a:pt x="2120" y="262"/>
                </a:lnTo>
                <a:lnTo>
                  <a:pt x="2120" y="259"/>
                </a:lnTo>
                <a:lnTo>
                  <a:pt x="2128" y="259"/>
                </a:lnTo>
                <a:lnTo>
                  <a:pt x="2128" y="251"/>
                </a:lnTo>
                <a:lnTo>
                  <a:pt x="2134" y="251"/>
                </a:lnTo>
                <a:lnTo>
                  <a:pt x="2134" y="246"/>
                </a:lnTo>
                <a:lnTo>
                  <a:pt x="2139" y="246"/>
                </a:lnTo>
                <a:lnTo>
                  <a:pt x="2139" y="243"/>
                </a:lnTo>
                <a:lnTo>
                  <a:pt x="2142" y="243"/>
                </a:lnTo>
                <a:lnTo>
                  <a:pt x="2142" y="240"/>
                </a:lnTo>
                <a:lnTo>
                  <a:pt x="2147" y="240"/>
                </a:lnTo>
                <a:lnTo>
                  <a:pt x="2147" y="238"/>
                </a:lnTo>
                <a:lnTo>
                  <a:pt x="2161" y="238"/>
                </a:lnTo>
                <a:lnTo>
                  <a:pt x="2161" y="232"/>
                </a:lnTo>
                <a:lnTo>
                  <a:pt x="2163" y="232"/>
                </a:lnTo>
                <a:lnTo>
                  <a:pt x="2163" y="227"/>
                </a:lnTo>
                <a:lnTo>
                  <a:pt x="2169" y="227"/>
                </a:lnTo>
                <a:lnTo>
                  <a:pt x="2169" y="224"/>
                </a:lnTo>
                <a:lnTo>
                  <a:pt x="2185" y="224"/>
                </a:lnTo>
                <a:lnTo>
                  <a:pt x="2185" y="222"/>
                </a:lnTo>
                <a:lnTo>
                  <a:pt x="2196" y="222"/>
                </a:lnTo>
                <a:lnTo>
                  <a:pt x="2196" y="219"/>
                </a:lnTo>
                <a:lnTo>
                  <a:pt x="2204" y="219"/>
                </a:lnTo>
                <a:lnTo>
                  <a:pt x="2204" y="216"/>
                </a:lnTo>
                <a:lnTo>
                  <a:pt x="2212" y="216"/>
                </a:lnTo>
                <a:lnTo>
                  <a:pt x="2212" y="213"/>
                </a:lnTo>
                <a:lnTo>
                  <a:pt x="2215" y="213"/>
                </a:lnTo>
                <a:lnTo>
                  <a:pt x="2215" y="208"/>
                </a:lnTo>
                <a:lnTo>
                  <a:pt x="2225" y="208"/>
                </a:lnTo>
                <a:lnTo>
                  <a:pt x="2225" y="205"/>
                </a:lnTo>
                <a:lnTo>
                  <a:pt x="2231" y="205"/>
                </a:lnTo>
                <a:lnTo>
                  <a:pt x="2231" y="203"/>
                </a:lnTo>
                <a:lnTo>
                  <a:pt x="2236" y="203"/>
                </a:lnTo>
                <a:lnTo>
                  <a:pt x="2236" y="200"/>
                </a:lnTo>
                <a:lnTo>
                  <a:pt x="2242" y="200"/>
                </a:lnTo>
                <a:lnTo>
                  <a:pt x="2242" y="195"/>
                </a:lnTo>
                <a:lnTo>
                  <a:pt x="2252" y="195"/>
                </a:lnTo>
                <a:lnTo>
                  <a:pt x="2252" y="184"/>
                </a:lnTo>
                <a:lnTo>
                  <a:pt x="2258" y="184"/>
                </a:lnTo>
                <a:lnTo>
                  <a:pt x="2258" y="181"/>
                </a:lnTo>
                <a:lnTo>
                  <a:pt x="2271" y="181"/>
                </a:lnTo>
                <a:lnTo>
                  <a:pt x="2271" y="176"/>
                </a:lnTo>
                <a:lnTo>
                  <a:pt x="2293" y="176"/>
                </a:lnTo>
                <a:lnTo>
                  <a:pt x="2293" y="170"/>
                </a:lnTo>
                <a:lnTo>
                  <a:pt x="2298" y="170"/>
                </a:lnTo>
                <a:lnTo>
                  <a:pt x="2298" y="168"/>
                </a:lnTo>
                <a:lnTo>
                  <a:pt x="2301" y="168"/>
                </a:lnTo>
                <a:lnTo>
                  <a:pt x="2301" y="162"/>
                </a:lnTo>
                <a:lnTo>
                  <a:pt x="2312" y="162"/>
                </a:lnTo>
                <a:lnTo>
                  <a:pt x="2312" y="160"/>
                </a:lnTo>
                <a:lnTo>
                  <a:pt x="2328" y="160"/>
                </a:lnTo>
                <a:lnTo>
                  <a:pt x="2328" y="154"/>
                </a:lnTo>
                <a:lnTo>
                  <a:pt x="2336" y="154"/>
                </a:lnTo>
                <a:lnTo>
                  <a:pt x="2336" y="149"/>
                </a:lnTo>
                <a:lnTo>
                  <a:pt x="2341" y="149"/>
                </a:lnTo>
                <a:lnTo>
                  <a:pt x="2341" y="143"/>
                </a:lnTo>
                <a:lnTo>
                  <a:pt x="2344" y="143"/>
                </a:lnTo>
                <a:lnTo>
                  <a:pt x="2344" y="141"/>
                </a:lnTo>
                <a:lnTo>
                  <a:pt x="2357" y="141"/>
                </a:lnTo>
                <a:lnTo>
                  <a:pt x="2357" y="135"/>
                </a:lnTo>
                <a:lnTo>
                  <a:pt x="2366" y="135"/>
                </a:lnTo>
                <a:lnTo>
                  <a:pt x="2366" y="130"/>
                </a:lnTo>
                <a:lnTo>
                  <a:pt x="2374" y="130"/>
                </a:lnTo>
                <a:lnTo>
                  <a:pt x="2374" y="122"/>
                </a:lnTo>
                <a:lnTo>
                  <a:pt x="2376" y="122"/>
                </a:lnTo>
                <a:lnTo>
                  <a:pt x="2376" y="116"/>
                </a:lnTo>
                <a:lnTo>
                  <a:pt x="2376" y="116"/>
                </a:lnTo>
                <a:lnTo>
                  <a:pt x="2376" y="111"/>
                </a:lnTo>
                <a:lnTo>
                  <a:pt x="2390" y="111"/>
                </a:lnTo>
                <a:lnTo>
                  <a:pt x="2390" y="106"/>
                </a:lnTo>
                <a:lnTo>
                  <a:pt x="2401" y="106"/>
                </a:lnTo>
                <a:lnTo>
                  <a:pt x="2401" y="100"/>
                </a:lnTo>
                <a:lnTo>
                  <a:pt x="2409" y="100"/>
                </a:lnTo>
                <a:lnTo>
                  <a:pt x="2409" y="95"/>
                </a:lnTo>
                <a:lnTo>
                  <a:pt x="2428" y="95"/>
                </a:lnTo>
                <a:lnTo>
                  <a:pt x="2428" y="87"/>
                </a:lnTo>
                <a:lnTo>
                  <a:pt x="2433" y="87"/>
                </a:lnTo>
                <a:lnTo>
                  <a:pt x="2433" y="81"/>
                </a:lnTo>
                <a:lnTo>
                  <a:pt x="2433" y="81"/>
                </a:lnTo>
                <a:lnTo>
                  <a:pt x="2433" y="73"/>
                </a:lnTo>
                <a:lnTo>
                  <a:pt x="2436" y="73"/>
                </a:lnTo>
                <a:lnTo>
                  <a:pt x="2436" y="65"/>
                </a:lnTo>
                <a:lnTo>
                  <a:pt x="2460" y="65"/>
                </a:lnTo>
                <a:lnTo>
                  <a:pt x="2460" y="57"/>
                </a:lnTo>
                <a:lnTo>
                  <a:pt x="2479" y="57"/>
                </a:lnTo>
                <a:lnTo>
                  <a:pt x="2479" y="46"/>
                </a:lnTo>
                <a:lnTo>
                  <a:pt x="2503" y="46"/>
                </a:lnTo>
                <a:lnTo>
                  <a:pt x="2503" y="35"/>
                </a:lnTo>
                <a:lnTo>
                  <a:pt x="2506" y="35"/>
                </a:lnTo>
                <a:lnTo>
                  <a:pt x="2506" y="22"/>
                </a:lnTo>
                <a:lnTo>
                  <a:pt x="2565" y="22"/>
                </a:lnTo>
                <a:lnTo>
                  <a:pt x="2565" y="0"/>
                </a:lnTo>
                <a:lnTo>
                  <a:pt x="2600" y="0"/>
                </a:lnTo>
              </a:path>
            </a:pathLst>
          </a:custGeom>
          <a:noFill/>
          <a:ln w="15875" cap="flat">
            <a:solidFill>
              <a:srgbClr val="0000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ova Cond" panose="020B0506020202020204" pitchFamily="34" charset="0"/>
              <a:cs typeface="Arial" panose="020B0604020202020204" pitchFamily="34" charset="0"/>
            </a:endParaRPr>
          </a:p>
        </p:txBody>
      </p:sp>
      <p:sp>
        <p:nvSpPr>
          <p:cNvPr id="55" name="Freeform 6">
            <a:extLst>
              <a:ext uri="{FF2B5EF4-FFF2-40B4-BE49-F238E27FC236}">
                <a16:creationId xmlns:a16="http://schemas.microsoft.com/office/drawing/2014/main" id="{8C164ACD-D11B-4136-BF43-15DB1D0A7959}"/>
              </a:ext>
            </a:extLst>
          </p:cNvPr>
          <p:cNvSpPr>
            <a:spLocks/>
          </p:cNvSpPr>
          <p:nvPr/>
        </p:nvSpPr>
        <p:spPr bwMode="auto">
          <a:xfrm>
            <a:off x="7217553" y="3455877"/>
            <a:ext cx="4049251" cy="2293895"/>
          </a:xfrm>
          <a:custGeom>
            <a:avLst/>
            <a:gdLst>
              <a:gd name="T0" fmla="*/ 46 w 2579"/>
              <a:gd name="T1" fmla="*/ 1447 h 1461"/>
              <a:gd name="T2" fmla="*/ 81 w 2579"/>
              <a:gd name="T3" fmla="*/ 1426 h 1461"/>
              <a:gd name="T4" fmla="*/ 116 w 2579"/>
              <a:gd name="T5" fmla="*/ 1412 h 1461"/>
              <a:gd name="T6" fmla="*/ 167 w 2579"/>
              <a:gd name="T7" fmla="*/ 1393 h 1461"/>
              <a:gd name="T8" fmla="*/ 213 w 2579"/>
              <a:gd name="T9" fmla="*/ 1372 h 1461"/>
              <a:gd name="T10" fmla="*/ 246 w 2579"/>
              <a:gd name="T11" fmla="*/ 1355 h 1461"/>
              <a:gd name="T12" fmla="*/ 308 w 2579"/>
              <a:gd name="T13" fmla="*/ 1342 h 1461"/>
              <a:gd name="T14" fmla="*/ 348 w 2579"/>
              <a:gd name="T15" fmla="*/ 1323 h 1461"/>
              <a:gd name="T16" fmla="*/ 399 w 2579"/>
              <a:gd name="T17" fmla="*/ 1307 h 1461"/>
              <a:gd name="T18" fmla="*/ 426 w 2579"/>
              <a:gd name="T19" fmla="*/ 1288 h 1461"/>
              <a:gd name="T20" fmla="*/ 461 w 2579"/>
              <a:gd name="T21" fmla="*/ 1264 h 1461"/>
              <a:gd name="T22" fmla="*/ 480 w 2579"/>
              <a:gd name="T23" fmla="*/ 1245 h 1461"/>
              <a:gd name="T24" fmla="*/ 518 w 2579"/>
              <a:gd name="T25" fmla="*/ 1226 h 1461"/>
              <a:gd name="T26" fmla="*/ 567 w 2579"/>
              <a:gd name="T27" fmla="*/ 1207 h 1461"/>
              <a:gd name="T28" fmla="*/ 610 w 2579"/>
              <a:gd name="T29" fmla="*/ 1185 h 1461"/>
              <a:gd name="T30" fmla="*/ 648 w 2579"/>
              <a:gd name="T31" fmla="*/ 1166 h 1461"/>
              <a:gd name="T32" fmla="*/ 691 w 2579"/>
              <a:gd name="T33" fmla="*/ 1150 h 1461"/>
              <a:gd name="T34" fmla="*/ 718 w 2579"/>
              <a:gd name="T35" fmla="*/ 1134 h 1461"/>
              <a:gd name="T36" fmla="*/ 755 w 2579"/>
              <a:gd name="T37" fmla="*/ 1118 h 1461"/>
              <a:gd name="T38" fmla="*/ 780 w 2579"/>
              <a:gd name="T39" fmla="*/ 1093 h 1461"/>
              <a:gd name="T40" fmla="*/ 815 w 2579"/>
              <a:gd name="T41" fmla="*/ 1075 h 1461"/>
              <a:gd name="T42" fmla="*/ 842 w 2579"/>
              <a:gd name="T43" fmla="*/ 1053 h 1461"/>
              <a:gd name="T44" fmla="*/ 882 w 2579"/>
              <a:gd name="T45" fmla="*/ 1029 h 1461"/>
              <a:gd name="T46" fmla="*/ 901 w 2579"/>
              <a:gd name="T47" fmla="*/ 1004 h 1461"/>
              <a:gd name="T48" fmla="*/ 920 w 2579"/>
              <a:gd name="T49" fmla="*/ 980 h 1461"/>
              <a:gd name="T50" fmla="*/ 955 w 2579"/>
              <a:gd name="T51" fmla="*/ 961 h 1461"/>
              <a:gd name="T52" fmla="*/ 995 w 2579"/>
              <a:gd name="T53" fmla="*/ 942 h 1461"/>
              <a:gd name="T54" fmla="*/ 1025 w 2579"/>
              <a:gd name="T55" fmla="*/ 923 h 1461"/>
              <a:gd name="T56" fmla="*/ 1071 w 2579"/>
              <a:gd name="T57" fmla="*/ 907 h 1461"/>
              <a:gd name="T58" fmla="*/ 1103 w 2579"/>
              <a:gd name="T59" fmla="*/ 888 h 1461"/>
              <a:gd name="T60" fmla="*/ 1128 w 2579"/>
              <a:gd name="T61" fmla="*/ 872 h 1461"/>
              <a:gd name="T62" fmla="*/ 1146 w 2579"/>
              <a:gd name="T63" fmla="*/ 853 h 1461"/>
              <a:gd name="T64" fmla="*/ 1173 w 2579"/>
              <a:gd name="T65" fmla="*/ 834 h 1461"/>
              <a:gd name="T66" fmla="*/ 1211 w 2579"/>
              <a:gd name="T67" fmla="*/ 815 h 1461"/>
              <a:gd name="T68" fmla="*/ 1249 w 2579"/>
              <a:gd name="T69" fmla="*/ 796 h 1461"/>
              <a:gd name="T70" fmla="*/ 1273 w 2579"/>
              <a:gd name="T71" fmla="*/ 775 h 1461"/>
              <a:gd name="T72" fmla="*/ 1314 w 2579"/>
              <a:gd name="T73" fmla="*/ 751 h 1461"/>
              <a:gd name="T74" fmla="*/ 1351 w 2579"/>
              <a:gd name="T75" fmla="*/ 726 h 1461"/>
              <a:gd name="T76" fmla="*/ 1397 w 2579"/>
              <a:gd name="T77" fmla="*/ 705 h 1461"/>
              <a:gd name="T78" fmla="*/ 1424 w 2579"/>
              <a:gd name="T79" fmla="*/ 680 h 1461"/>
              <a:gd name="T80" fmla="*/ 1484 w 2579"/>
              <a:gd name="T81" fmla="*/ 656 h 1461"/>
              <a:gd name="T82" fmla="*/ 1519 w 2579"/>
              <a:gd name="T83" fmla="*/ 637 h 1461"/>
              <a:gd name="T84" fmla="*/ 1559 w 2579"/>
              <a:gd name="T85" fmla="*/ 616 h 1461"/>
              <a:gd name="T86" fmla="*/ 1600 w 2579"/>
              <a:gd name="T87" fmla="*/ 594 h 1461"/>
              <a:gd name="T88" fmla="*/ 1651 w 2579"/>
              <a:gd name="T89" fmla="*/ 575 h 1461"/>
              <a:gd name="T90" fmla="*/ 1691 w 2579"/>
              <a:gd name="T91" fmla="*/ 551 h 1461"/>
              <a:gd name="T92" fmla="*/ 1734 w 2579"/>
              <a:gd name="T93" fmla="*/ 532 h 1461"/>
              <a:gd name="T94" fmla="*/ 1786 w 2579"/>
              <a:gd name="T95" fmla="*/ 505 h 1461"/>
              <a:gd name="T96" fmla="*/ 1818 w 2579"/>
              <a:gd name="T97" fmla="*/ 483 h 1461"/>
              <a:gd name="T98" fmla="*/ 1840 w 2579"/>
              <a:gd name="T99" fmla="*/ 459 h 1461"/>
              <a:gd name="T100" fmla="*/ 1869 w 2579"/>
              <a:gd name="T101" fmla="*/ 435 h 1461"/>
              <a:gd name="T102" fmla="*/ 1902 w 2579"/>
              <a:gd name="T103" fmla="*/ 408 h 1461"/>
              <a:gd name="T104" fmla="*/ 1993 w 2579"/>
              <a:gd name="T105" fmla="*/ 378 h 1461"/>
              <a:gd name="T106" fmla="*/ 2028 w 2579"/>
              <a:gd name="T107" fmla="*/ 354 h 1461"/>
              <a:gd name="T108" fmla="*/ 2101 w 2579"/>
              <a:gd name="T109" fmla="*/ 324 h 1461"/>
              <a:gd name="T110" fmla="*/ 2147 w 2579"/>
              <a:gd name="T111" fmla="*/ 294 h 1461"/>
              <a:gd name="T112" fmla="*/ 2209 w 2579"/>
              <a:gd name="T113" fmla="*/ 265 h 1461"/>
              <a:gd name="T114" fmla="*/ 2271 w 2579"/>
              <a:gd name="T115" fmla="*/ 232 h 1461"/>
              <a:gd name="T116" fmla="*/ 2371 w 2579"/>
              <a:gd name="T117" fmla="*/ 192 h 1461"/>
              <a:gd name="T118" fmla="*/ 2420 w 2579"/>
              <a:gd name="T119" fmla="*/ 132 h 1461"/>
              <a:gd name="T120" fmla="*/ 2509 w 2579"/>
              <a:gd name="T121" fmla="*/ 54 h 14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579" h="1461">
                <a:moveTo>
                  <a:pt x="0" y="1461"/>
                </a:moveTo>
                <a:lnTo>
                  <a:pt x="0" y="1461"/>
                </a:lnTo>
                <a:lnTo>
                  <a:pt x="6" y="1461"/>
                </a:lnTo>
                <a:lnTo>
                  <a:pt x="6" y="1458"/>
                </a:lnTo>
                <a:lnTo>
                  <a:pt x="16" y="1458"/>
                </a:lnTo>
                <a:lnTo>
                  <a:pt x="16" y="1458"/>
                </a:lnTo>
                <a:lnTo>
                  <a:pt x="16" y="1458"/>
                </a:lnTo>
                <a:lnTo>
                  <a:pt x="16" y="1455"/>
                </a:lnTo>
                <a:lnTo>
                  <a:pt x="27" y="1455"/>
                </a:lnTo>
                <a:lnTo>
                  <a:pt x="27" y="1453"/>
                </a:lnTo>
                <a:lnTo>
                  <a:pt x="35" y="1453"/>
                </a:lnTo>
                <a:lnTo>
                  <a:pt x="35" y="1453"/>
                </a:lnTo>
                <a:lnTo>
                  <a:pt x="41" y="1453"/>
                </a:lnTo>
                <a:lnTo>
                  <a:pt x="41" y="1450"/>
                </a:lnTo>
                <a:lnTo>
                  <a:pt x="46" y="1450"/>
                </a:lnTo>
                <a:lnTo>
                  <a:pt x="46" y="1447"/>
                </a:lnTo>
                <a:lnTo>
                  <a:pt x="46" y="1447"/>
                </a:lnTo>
                <a:lnTo>
                  <a:pt x="46" y="1444"/>
                </a:lnTo>
                <a:lnTo>
                  <a:pt x="54" y="1444"/>
                </a:lnTo>
                <a:lnTo>
                  <a:pt x="54" y="1442"/>
                </a:lnTo>
                <a:lnTo>
                  <a:pt x="54" y="1442"/>
                </a:lnTo>
                <a:lnTo>
                  <a:pt x="54" y="1442"/>
                </a:lnTo>
                <a:lnTo>
                  <a:pt x="57" y="1442"/>
                </a:lnTo>
                <a:lnTo>
                  <a:pt x="57" y="1439"/>
                </a:lnTo>
                <a:lnTo>
                  <a:pt x="62" y="1439"/>
                </a:lnTo>
                <a:lnTo>
                  <a:pt x="62" y="1436"/>
                </a:lnTo>
                <a:lnTo>
                  <a:pt x="65" y="1436"/>
                </a:lnTo>
                <a:lnTo>
                  <a:pt x="65" y="1436"/>
                </a:lnTo>
                <a:lnTo>
                  <a:pt x="70" y="1436"/>
                </a:lnTo>
                <a:lnTo>
                  <a:pt x="70" y="1431"/>
                </a:lnTo>
                <a:lnTo>
                  <a:pt x="76" y="1431"/>
                </a:lnTo>
                <a:lnTo>
                  <a:pt x="76" y="1428"/>
                </a:lnTo>
                <a:lnTo>
                  <a:pt x="81" y="1428"/>
                </a:lnTo>
                <a:lnTo>
                  <a:pt x="81" y="1426"/>
                </a:lnTo>
                <a:lnTo>
                  <a:pt x="87" y="1426"/>
                </a:lnTo>
                <a:lnTo>
                  <a:pt x="87" y="1426"/>
                </a:lnTo>
                <a:lnTo>
                  <a:pt x="89" y="1426"/>
                </a:lnTo>
                <a:lnTo>
                  <a:pt x="89" y="1423"/>
                </a:lnTo>
                <a:lnTo>
                  <a:pt x="89" y="1423"/>
                </a:lnTo>
                <a:lnTo>
                  <a:pt x="89" y="1420"/>
                </a:lnTo>
                <a:lnTo>
                  <a:pt x="95" y="1420"/>
                </a:lnTo>
                <a:lnTo>
                  <a:pt x="95" y="1420"/>
                </a:lnTo>
                <a:lnTo>
                  <a:pt x="97" y="1420"/>
                </a:lnTo>
                <a:lnTo>
                  <a:pt x="97" y="1417"/>
                </a:lnTo>
                <a:lnTo>
                  <a:pt x="100" y="1417"/>
                </a:lnTo>
                <a:lnTo>
                  <a:pt x="100" y="1415"/>
                </a:lnTo>
                <a:lnTo>
                  <a:pt x="108" y="1415"/>
                </a:lnTo>
                <a:lnTo>
                  <a:pt x="108" y="1415"/>
                </a:lnTo>
                <a:lnTo>
                  <a:pt x="111" y="1415"/>
                </a:lnTo>
                <a:lnTo>
                  <a:pt x="111" y="1412"/>
                </a:lnTo>
                <a:lnTo>
                  <a:pt x="116" y="1412"/>
                </a:lnTo>
                <a:lnTo>
                  <a:pt x="116" y="1409"/>
                </a:lnTo>
                <a:lnTo>
                  <a:pt x="119" y="1409"/>
                </a:lnTo>
                <a:lnTo>
                  <a:pt x="119" y="1407"/>
                </a:lnTo>
                <a:lnTo>
                  <a:pt x="122" y="1407"/>
                </a:lnTo>
                <a:lnTo>
                  <a:pt x="122" y="1404"/>
                </a:lnTo>
                <a:lnTo>
                  <a:pt x="138" y="1404"/>
                </a:lnTo>
                <a:lnTo>
                  <a:pt x="138" y="1404"/>
                </a:lnTo>
                <a:lnTo>
                  <a:pt x="151" y="1404"/>
                </a:lnTo>
                <a:lnTo>
                  <a:pt x="151" y="1401"/>
                </a:lnTo>
                <a:lnTo>
                  <a:pt x="151" y="1401"/>
                </a:lnTo>
                <a:lnTo>
                  <a:pt x="151" y="1399"/>
                </a:lnTo>
                <a:lnTo>
                  <a:pt x="159" y="1399"/>
                </a:lnTo>
                <a:lnTo>
                  <a:pt x="159" y="1399"/>
                </a:lnTo>
                <a:lnTo>
                  <a:pt x="167" y="1399"/>
                </a:lnTo>
                <a:lnTo>
                  <a:pt x="167" y="1396"/>
                </a:lnTo>
                <a:lnTo>
                  <a:pt x="167" y="1396"/>
                </a:lnTo>
                <a:lnTo>
                  <a:pt x="167" y="1393"/>
                </a:lnTo>
                <a:lnTo>
                  <a:pt x="181" y="1393"/>
                </a:lnTo>
                <a:lnTo>
                  <a:pt x="181" y="1388"/>
                </a:lnTo>
                <a:lnTo>
                  <a:pt x="184" y="1388"/>
                </a:lnTo>
                <a:lnTo>
                  <a:pt x="184" y="1388"/>
                </a:lnTo>
                <a:lnTo>
                  <a:pt x="192" y="1388"/>
                </a:lnTo>
                <a:lnTo>
                  <a:pt x="192" y="1382"/>
                </a:lnTo>
                <a:lnTo>
                  <a:pt x="200" y="1382"/>
                </a:lnTo>
                <a:lnTo>
                  <a:pt x="200" y="1382"/>
                </a:lnTo>
                <a:lnTo>
                  <a:pt x="202" y="1382"/>
                </a:lnTo>
                <a:lnTo>
                  <a:pt x="202" y="1377"/>
                </a:lnTo>
                <a:lnTo>
                  <a:pt x="205" y="1377"/>
                </a:lnTo>
                <a:lnTo>
                  <a:pt x="205" y="1377"/>
                </a:lnTo>
                <a:lnTo>
                  <a:pt x="208" y="1377"/>
                </a:lnTo>
                <a:lnTo>
                  <a:pt x="208" y="1374"/>
                </a:lnTo>
                <a:lnTo>
                  <a:pt x="211" y="1374"/>
                </a:lnTo>
                <a:lnTo>
                  <a:pt x="211" y="1372"/>
                </a:lnTo>
                <a:lnTo>
                  <a:pt x="213" y="1372"/>
                </a:lnTo>
                <a:lnTo>
                  <a:pt x="213" y="1372"/>
                </a:lnTo>
                <a:lnTo>
                  <a:pt x="216" y="1372"/>
                </a:lnTo>
                <a:lnTo>
                  <a:pt x="216" y="1369"/>
                </a:lnTo>
                <a:lnTo>
                  <a:pt x="219" y="1369"/>
                </a:lnTo>
                <a:lnTo>
                  <a:pt x="219" y="1366"/>
                </a:lnTo>
                <a:lnTo>
                  <a:pt x="229" y="1366"/>
                </a:lnTo>
                <a:lnTo>
                  <a:pt x="229" y="1366"/>
                </a:lnTo>
                <a:lnTo>
                  <a:pt x="232" y="1366"/>
                </a:lnTo>
                <a:lnTo>
                  <a:pt x="232" y="1363"/>
                </a:lnTo>
                <a:lnTo>
                  <a:pt x="238" y="1363"/>
                </a:lnTo>
                <a:lnTo>
                  <a:pt x="238" y="1361"/>
                </a:lnTo>
                <a:lnTo>
                  <a:pt x="240" y="1361"/>
                </a:lnTo>
                <a:lnTo>
                  <a:pt x="240" y="1358"/>
                </a:lnTo>
                <a:lnTo>
                  <a:pt x="243" y="1358"/>
                </a:lnTo>
                <a:lnTo>
                  <a:pt x="243" y="1358"/>
                </a:lnTo>
                <a:lnTo>
                  <a:pt x="246" y="1358"/>
                </a:lnTo>
                <a:lnTo>
                  <a:pt x="246" y="1355"/>
                </a:lnTo>
                <a:lnTo>
                  <a:pt x="246" y="1355"/>
                </a:lnTo>
                <a:lnTo>
                  <a:pt x="246" y="1353"/>
                </a:lnTo>
                <a:lnTo>
                  <a:pt x="251" y="1353"/>
                </a:lnTo>
                <a:lnTo>
                  <a:pt x="251" y="1353"/>
                </a:lnTo>
                <a:lnTo>
                  <a:pt x="267" y="1353"/>
                </a:lnTo>
                <a:lnTo>
                  <a:pt x="267" y="1350"/>
                </a:lnTo>
                <a:lnTo>
                  <a:pt x="286" y="1350"/>
                </a:lnTo>
                <a:lnTo>
                  <a:pt x="286" y="1347"/>
                </a:lnTo>
                <a:lnTo>
                  <a:pt x="289" y="1347"/>
                </a:lnTo>
                <a:lnTo>
                  <a:pt x="289" y="1347"/>
                </a:lnTo>
                <a:lnTo>
                  <a:pt x="291" y="1347"/>
                </a:lnTo>
                <a:lnTo>
                  <a:pt x="291" y="1345"/>
                </a:lnTo>
                <a:lnTo>
                  <a:pt x="297" y="1345"/>
                </a:lnTo>
                <a:lnTo>
                  <a:pt x="297" y="1342"/>
                </a:lnTo>
                <a:lnTo>
                  <a:pt x="305" y="1342"/>
                </a:lnTo>
                <a:lnTo>
                  <a:pt x="305" y="1342"/>
                </a:lnTo>
                <a:lnTo>
                  <a:pt x="308" y="1342"/>
                </a:lnTo>
                <a:lnTo>
                  <a:pt x="308" y="1336"/>
                </a:lnTo>
                <a:lnTo>
                  <a:pt x="313" y="1336"/>
                </a:lnTo>
                <a:lnTo>
                  <a:pt x="313" y="1336"/>
                </a:lnTo>
                <a:lnTo>
                  <a:pt x="318" y="1336"/>
                </a:lnTo>
                <a:lnTo>
                  <a:pt x="318" y="1334"/>
                </a:lnTo>
                <a:lnTo>
                  <a:pt x="321" y="1334"/>
                </a:lnTo>
                <a:lnTo>
                  <a:pt x="321" y="1331"/>
                </a:lnTo>
                <a:lnTo>
                  <a:pt x="327" y="1331"/>
                </a:lnTo>
                <a:lnTo>
                  <a:pt x="327" y="1331"/>
                </a:lnTo>
                <a:lnTo>
                  <a:pt x="337" y="1331"/>
                </a:lnTo>
                <a:lnTo>
                  <a:pt x="337" y="1328"/>
                </a:lnTo>
                <a:lnTo>
                  <a:pt x="340" y="1328"/>
                </a:lnTo>
                <a:lnTo>
                  <a:pt x="340" y="1326"/>
                </a:lnTo>
                <a:lnTo>
                  <a:pt x="343" y="1326"/>
                </a:lnTo>
                <a:lnTo>
                  <a:pt x="343" y="1326"/>
                </a:lnTo>
                <a:lnTo>
                  <a:pt x="348" y="1326"/>
                </a:lnTo>
                <a:lnTo>
                  <a:pt x="348" y="1323"/>
                </a:lnTo>
                <a:lnTo>
                  <a:pt x="367" y="1323"/>
                </a:lnTo>
                <a:lnTo>
                  <a:pt x="367" y="1320"/>
                </a:lnTo>
                <a:lnTo>
                  <a:pt x="370" y="1320"/>
                </a:lnTo>
                <a:lnTo>
                  <a:pt x="370" y="1320"/>
                </a:lnTo>
                <a:lnTo>
                  <a:pt x="378" y="1320"/>
                </a:lnTo>
                <a:lnTo>
                  <a:pt x="378" y="1318"/>
                </a:lnTo>
                <a:lnTo>
                  <a:pt x="386" y="1318"/>
                </a:lnTo>
                <a:lnTo>
                  <a:pt x="386" y="1315"/>
                </a:lnTo>
                <a:lnTo>
                  <a:pt x="389" y="1315"/>
                </a:lnTo>
                <a:lnTo>
                  <a:pt x="389" y="1312"/>
                </a:lnTo>
                <a:lnTo>
                  <a:pt x="391" y="1312"/>
                </a:lnTo>
                <a:lnTo>
                  <a:pt x="391" y="1309"/>
                </a:lnTo>
                <a:lnTo>
                  <a:pt x="397" y="1309"/>
                </a:lnTo>
                <a:lnTo>
                  <a:pt x="397" y="1309"/>
                </a:lnTo>
                <a:lnTo>
                  <a:pt x="399" y="1309"/>
                </a:lnTo>
                <a:lnTo>
                  <a:pt x="399" y="1307"/>
                </a:lnTo>
                <a:lnTo>
                  <a:pt x="399" y="1307"/>
                </a:lnTo>
                <a:lnTo>
                  <a:pt x="399" y="1304"/>
                </a:lnTo>
                <a:lnTo>
                  <a:pt x="402" y="1304"/>
                </a:lnTo>
                <a:lnTo>
                  <a:pt x="402" y="1301"/>
                </a:lnTo>
                <a:lnTo>
                  <a:pt x="405" y="1301"/>
                </a:lnTo>
                <a:lnTo>
                  <a:pt x="405" y="1299"/>
                </a:lnTo>
                <a:lnTo>
                  <a:pt x="416" y="1299"/>
                </a:lnTo>
                <a:lnTo>
                  <a:pt x="416" y="1296"/>
                </a:lnTo>
                <a:lnTo>
                  <a:pt x="418" y="1296"/>
                </a:lnTo>
                <a:lnTo>
                  <a:pt x="418" y="1296"/>
                </a:lnTo>
                <a:lnTo>
                  <a:pt x="421" y="1296"/>
                </a:lnTo>
                <a:lnTo>
                  <a:pt x="421" y="1293"/>
                </a:lnTo>
                <a:lnTo>
                  <a:pt x="424" y="1293"/>
                </a:lnTo>
                <a:lnTo>
                  <a:pt x="424" y="1291"/>
                </a:lnTo>
                <a:lnTo>
                  <a:pt x="424" y="1291"/>
                </a:lnTo>
                <a:lnTo>
                  <a:pt x="424" y="1291"/>
                </a:lnTo>
                <a:lnTo>
                  <a:pt x="426" y="1291"/>
                </a:lnTo>
                <a:lnTo>
                  <a:pt x="426" y="1288"/>
                </a:lnTo>
                <a:lnTo>
                  <a:pt x="434" y="1288"/>
                </a:lnTo>
                <a:lnTo>
                  <a:pt x="434" y="1285"/>
                </a:lnTo>
                <a:lnTo>
                  <a:pt x="437" y="1285"/>
                </a:lnTo>
                <a:lnTo>
                  <a:pt x="437" y="1282"/>
                </a:lnTo>
                <a:lnTo>
                  <a:pt x="445" y="1282"/>
                </a:lnTo>
                <a:lnTo>
                  <a:pt x="445" y="1280"/>
                </a:lnTo>
                <a:lnTo>
                  <a:pt x="448" y="1280"/>
                </a:lnTo>
                <a:lnTo>
                  <a:pt x="448" y="1277"/>
                </a:lnTo>
                <a:lnTo>
                  <a:pt x="448" y="1277"/>
                </a:lnTo>
                <a:lnTo>
                  <a:pt x="448" y="1274"/>
                </a:lnTo>
                <a:lnTo>
                  <a:pt x="451" y="1274"/>
                </a:lnTo>
                <a:lnTo>
                  <a:pt x="451" y="1272"/>
                </a:lnTo>
                <a:lnTo>
                  <a:pt x="453" y="1272"/>
                </a:lnTo>
                <a:lnTo>
                  <a:pt x="453" y="1269"/>
                </a:lnTo>
                <a:lnTo>
                  <a:pt x="459" y="1269"/>
                </a:lnTo>
                <a:lnTo>
                  <a:pt x="459" y="1264"/>
                </a:lnTo>
                <a:lnTo>
                  <a:pt x="461" y="1264"/>
                </a:lnTo>
                <a:lnTo>
                  <a:pt x="461" y="1261"/>
                </a:lnTo>
                <a:lnTo>
                  <a:pt x="464" y="1261"/>
                </a:lnTo>
                <a:lnTo>
                  <a:pt x="464" y="1261"/>
                </a:lnTo>
                <a:lnTo>
                  <a:pt x="464" y="1261"/>
                </a:lnTo>
                <a:lnTo>
                  <a:pt x="464" y="1258"/>
                </a:lnTo>
                <a:lnTo>
                  <a:pt x="464" y="1258"/>
                </a:lnTo>
                <a:lnTo>
                  <a:pt x="464" y="1255"/>
                </a:lnTo>
                <a:lnTo>
                  <a:pt x="470" y="1255"/>
                </a:lnTo>
                <a:lnTo>
                  <a:pt x="470" y="1253"/>
                </a:lnTo>
                <a:lnTo>
                  <a:pt x="475" y="1253"/>
                </a:lnTo>
                <a:lnTo>
                  <a:pt x="475" y="1250"/>
                </a:lnTo>
                <a:lnTo>
                  <a:pt x="478" y="1250"/>
                </a:lnTo>
                <a:lnTo>
                  <a:pt x="478" y="1247"/>
                </a:lnTo>
                <a:lnTo>
                  <a:pt x="480" y="1247"/>
                </a:lnTo>
                <a:lnTo>
                  <a:pt x="480" y="1245"/>
                </a:lnTo>
                <a:lnTo>
                  <a:pt x="480" y="1245"/>
                </a:lnTo>
                <a:lnTo>
                  <a:pt x="480" y="1245"/>
                </a:lnTo>
                <a:lnTo>
                  <a:pt x="483" y="1245"/>
                </a:lnTo>
                <a:lnTo>
                  <a:pt x="483" y="1242"/>
                </a:lnTo>
                <a:lnTo>
                  <a:pt x="491" y="1242"/>
                </a:lnTo>
                <a:lnTo>
                  <a:pt x="491" y="1239"/>
                </a:lnTo>
                <a:lnTo>
                  <a:pt x="496" y="1239"/>
                </a:lnTo>
                <a:lnTo>
                  <a:pt x="496" y="1237"/>
                </a:lnTo>
                <a:lnTo>
                  <a:pt x="496" y="1237"/>
                </a:lnTo>
                <a:lnTo>
                  <a:pt x="496" y="1231"/>
                </a:lnTo>
                <a:lnTo>
                  <a:pt x="502" y="1231"/>
                </a:lnTo>
                <a:lnTo>
                  <a:pt x="502" y="1231"/>
                </a:lnTo>
                <a:lnTo>
                  <a:pt x="505" y="1231"/>
                </a:lnTo>
                <a:lnTo>
                  <a:pt x="505" y="1228"/>
                </a:lnTo>
                <a:lnTo>
                  <a:pt x="505" y="1228"/>
                </a:lnTo>
                <a:lnTo>
                  <a:pt x="505" y="1226"/>
                </a:lnTo>
                <a:lnTo>
                  <a:pt x="513" y="1226"/>
                </a:lnTo>
                <a:lnTo>
                  <a:pt x="513" y="1226"/>
                </a:lnTo>
                <a:lnTo>
                  <a:pt x="518" y="1226"/>
                </a:lnTo>
                <a:lnTo>
                  <a:pt x="518" y="1223"/>
                </a:lnTo>
                <a:lnTo>
                  <a:pt x="542" y="1223"/>
                </a:lnTo>
                <a:lnTo>
                  <a:pt x="542" y="1220"/>
                </a:lnTo>
                <a:lnTo>
                  <a:pt x="548" y="1220"/>
                </a:lnTo>
                <a:lnTo>
                  <a:pt x="548" y="1220"/>
                </a:lnTo>
                <a:lnTo>
                  <a:pt x="548" y="1220"/>
                </a:lnTo>
                <a:lnTo>
                  <a:pt x="548" y="1218"/>
                </a:lnTo>
                <a:lnTo>
                  <a:pt x="559" y="1218"/>
                </a:lnTo>
                <a:lnTo>
                  <a:pt x="559" y="1215"/>
                </a:lnTo>
                <a:lnTo>
                  <a:pt x="561" y="1215"/>
                </a:lnTo>
                <a:lnTo>
                  <a:pt x="561" y="1212"/>
                </a:lnTo>
                <a:lnTo>
                  <a:pt x="564" y="1212"/>
                </a:lnTo>
                <a:lnTo>
                  <a:pt x="564" y="1212"/>
                </a:lnTo>
                <a:lnTo>
                  <a:pt x="564" y="1212"/>
                </a:lnTo>
                <a:lnTo>
                  <a:pt x="564" y="1210"/>
                </a:lnTo>
                <a:lnTo>
                  <a:pt x="567" y="1210"/>
                </a:lnTo>
                <a:lnTo>
                  <a:pt x="567" y="1207"/>
                </a:lnTo>
                <a:lnTo>
                  <a:pt x="569" y="1207"/>
                </a:lnTo>
                <a:lnTo>
                  <a:pt x="569" y="1207"/>
                </a:lnTo>
                <a:lnTo>
                  <a:pt x="572" y="1207"/>
                </a:lnTo>
                <a:lnTo>
                  <a:pt x="572" y="1204"/>
                </a:lnTo>
                <a:lnTo>
                  <a:pt x="583" y="1204"/>
                </a:lnTo>
                <a:lnTo>
                  <a:pt x="583" y="1201"/>
                </a:lnTo>
                <a:lnTo>
                  <a:pt x="585" y="1201"/>
                </a:lnTo>
                <a:lnTo>
                  <a:pt x="585" y="1199"/>
                </a:lnTo>
                <a:lnTo>
                  <a:pt x="594" y="1199"/>
                </a:lnTo>
                <a:lnTo>
                  <a:pt x="594" y="1196"/>
                </a:lnTo>
                <a:lnTo>
                  <a:pt x="599" y="1196"/>
                </a:lnTo>
                <a:lnTo>
                  <a:pt x="599" y="1193"/>
                </a:lnTo>
                <a:lnTo>
                  <a:pt x="604" y="1193"/>
                </a:lnTo>
                <a:lnTo>
                  <a:pt x="604" y="1191"/>
                </a:lnTo>
                <a:lnTo>
                  <a:pt x="607" y="1191"/>
                </a:lnTo>
                <a:lnTo>
                  <a:pt x="607" y="1185"/>
                </a:lnTo>
                <a:lnTo>
                  <a:pt x="610" y="1185"/>
                </a:lnTo>
                <a:lnTo>
                  <a:pt x="610" y="1183"/>
                </a:lnTo>
                <a:lnTo>
                  <a:pt x="612" y="1183"/>
                </a:lnTo>
                <a:lnTo>
                  <a:pt x="612" y="1183"/>
                </a:lnTo>
                <a:lnTo>
                  <a:pt x="621" y="1183"/>
                </a:lnTo>
                <a:lnTo>
                  <a:pt x="621" y="1180"/>
                </a:lnTo>
                <a:lnTo>
                  <a:pt x="626" y="1180"/>
                </a:lnTo>
                <a:lnTo>
                  <a:pt x="626" y="1177"/>
                </a:lnTo>
                <a:lnTo>
                  <a:pt x="637" y="1177"/>
                </a:lnTo>
                <a:lnTo>
                  <a:pt x="637" y="1177"/>
                </a:lnTo>
                <a:lnTo>
                  <a:pt x="639" y="1177"/>
                </a:lnTo>
                <a:lnTo>
                  <a:pt x="639" y="1174"/>
                </a:lnTo>
                <a:lnTo>
                  <a:pt x="642" y="1174"/>
                </a:lnTo>
                <a:lnTo>
                  <a:pt x="642" y="1172"/>
                </a:lnTo>
                <a:lnTo>
                  <a:pt x="648" y="1172"/>
                </a:lnTo>
                <a:lnTo>
                  <a:pt x="648" y="1169"/>
                </a:lnTo>
                <a:lnTo>
                  <a:pt x="648" y="1169"/>
                </a:lnTo>
                <a:lnTo>
                  <a:pt x="648" y="1166"/>
                </a:lnTo>
                <a:lnTo>
                  <a:pt x="650" y="1166"/>
                </a:lnTo>
                <a:lnTo>
                  <a:pt x="650" y="1166"/>
                </a:lnTo>
                <a:lnTo>
                  <a:pt x="653" y="1166"/>
                </a:lnTo>
                <a:lnTo>
                  <a:pt x="653" y="1164"/>
                </a:lnTo>
                <a:lnTo>
                  <a:pt x="661" y="1164"/>
                </a:lnTo>
                <a:lnTo>
                  <a:pt x="661" y="1161"/>
                </a:lnTo>
                <a:lnTo>
                  <a:pt x="666" y="1161"/>
                </a:lnTo>
                <a:lnTo>
                  <a:pt x="666" y="1158"/>
                </a:lnTo>
                <a:lnTo>
                  <a:pt x="666" y="1158"/>
                </a:lnTo>
                <a:lnTo>
                  <a:pt x="666" y="1158"/>
                </a:lnTo>
                <a:lnTo>
                  <a:pt x="669" y="1158"/>
                </a:lnTo>
                <a:lnTo>
                  <a:pt x="669" y="1153"/>
                </a:lnTo>
                <a:lnTo>
                  <a:pt x="674" y="1153"/>
                </a:lnTo>
                <a:lnTo>
                  <a:pt x="674" y="1153"/>
                </a:lnTo>
                <a:lnTo>
                  <a:pt x="688" y="1153"/>
                </a:lnTo>
                <a:lnTo>
                  <a:pt x="688" y="1150"/>
                </a:lnTo>
                <a:lnTo>
                  <a:pt x="691" y="1150"/>
                </a:lnTo>
                <a:lnTo>
                  <a:pt x="691" y="1147"/>
                </a:lnTo>
                <a:lnTo>
                  <a:pt x="693" y="1147"/>
                </a:lnTo>
                <a:lnTo>
                  <a:pt x="693" y="1147"/>
                </a:lnTo>
                <a:lnTo>
                  <a:pt x="696" y="1147"/>
                </a:lnTo>
                <a:lnTo>
                  <a:pt x="696" y="1145"/>
                </a:lnTo>
                <a:lnTo>
                  <a:pt x="701" y="1145"/>
                </a:lnTo>
                <a:lnTo>
                  <a:pt x="701" y="1142"/>
                </a:lnTo>
                <a:lnTo>
                  <a:pt x="707" y="1142"/>
                </a:lnTo>
                <a:lnTo>
                  <a:pt x="707" y="1139"/>
                </a:lnTo>
                <a:lnTo>
                  <a:pt x="710" y="1139"/>
                </a:lnTo>
                <a:lnTo>
                  <a:pt x="710" y="1139"/>
                </a:lnTo>
                <a:lnTo>
                  <a:pt x="710" y="1139"/>
                </a:lnTo>
                <a:lnTo>
                  <a:pt x="710" y="1137"/>
                </a:lnTo>
                <a:lnTo>
                  <a:pt x="712" y="1137"/>
                </a:lnTo>
                <a:lnTo>
                  <a:pt x="712" y="1134"/>
                </a:lnTo>
                <a:lnTo>
                  <a:pt x="718" y="1134"/>
                </a:lnTo>
                <a:lnTo>
                  <a:pt x="718" y="1134"/>
                </a:lnTo>
                <a:lnTo>
                  <a:pt x="723" y="1134"/>
                </a:lnTo>
                <a:lnTo>
                  <a:pt x="723" y="1131"/>
                </a:lnTo>
                <a:lnTo>
                  <a:pt x="726" y="1131"/>
                </a:lnTo>
                <a:lnTo>
                  <a:pt x="726" y="1129"/>
                </a:lnTo>
                <a:lnTo>
                  <a:pt x="731" y="1129"/>
                </a:lnTo>
                <a:lnTo>
                  <a:pt x="731" y="1129"/>
                </a:lnTo>
                <a:lnTo>
                  <a:pt x="742" y="1129"/>
                </a:lnTo>
                <a:lnTo>
                  <a:pt x="742" y="1126"/>
                </a:lnTo>
                <a:lnTo>
                  <a:pt x="745" y="1126"/>
                </a:lnTo>
                <a:lnTo>
                  <a:pt x="745" y="1123"/>
                </a:lnTo>
                <a:lnTo>
                  <a:pt x="747" y="1123"/>
                </a:lnTo>
                <a:lnTo>
                  <a:pt x="747" y="1120"/>
                </a:lnTo>
                <a:lnTo>
                  <a:pt x="750" y="1120"/>
                </a:lnTo>
                <a:lnTo>
                  <a:pt x="750" y="1120"/>
                </a:lnTo>
                <a:lnTo>
                  <a:pt x="755" y="1120"/>
                </a:lnTo>
                <a:lnTo>
                  <a:pt x="755" y="1118"/>
                </a:lnTo>
                <a:lnTo>
                  <a:pt x="755" y="1118"/>
                </a:lnTo>
                <a:lnTo>
                  <a:pt x="755" y="1115"/>
                </a:lnTo>
                <a:lnTo>
                  <a:pt x="758" y="1115"/>
                </a:lnTo>
                <a:lnTo>
                  <a:pt x="758" y="1115"/>
                </a:lnTo>
                <a:lnTo>
                  <a:pt x="761" y="1115"/>
                </a:lnTo>
                <a:lnTo>
                  <a:pt x="761" y="1112"/>
                </a:lnTo>
                <a:lnTo>
                  <a:pt x="763" y="1112"/>
                </a:lnTo>
                <a:lnTo>
                  <a:pt x="763" y="1110"/>
                </a:lnTo>
                <a:lnTo>
                  <a:pt x="766" y="1110"/>
                </a:lnTo>
                <a:lnTo>
                  <a:pt x="766" y="1102"/>
                </a:lnTo>
                <a:lnTo>
                  <a:pt x="769" y="1102"/>
                </a:lnTo>
                <a:lnTo>
                  <a:pt x="769" y="1099"/>
                </a:lnTo>
                <a:lnTo>
                  <a:pt x="774" y="1099"/>
                </a:lnTo>
                <a:lnTo>
                  <a:pt x="774" y="1096"/>
                </a:lnTo>
                <a:lnTo>
                  <a:pt x="777" y="1096"/>
                </a:lnTo>
                <a:lnTo>
                  <a:pt x="777" y="1096"/>
                </a:lnTo>
                <a:lnTo>
                  <a:pt x="780" y="1096"/>
                </a:lnTo>
                <a:lnTo>
                  <a:pt x="780" y="1093"/>
                </a:lnTo>
                <a:lnTo>
                  <a:pt x="782" y="1093"/>
                </a:lnTo>
                <a:lnTo>
                  <a:pt x="782" y="1091"/>
                </a:lnTo>
                <a:lnTo>
                  <a:pt x="785" y="1091"/>
                </a:lnTo>
                <a:lnTo>
                  <a:pt x="785" y="1091"/>
                </a:lnTo>
                <a:lnTo>
                  <a:pt x="790" y="1091"/>
                </a:lnTo>
                <a:lnTo>
                  <a:pt x="790" y="1088"/>
                </a:lnTo>
                <a:lnTo>
                  <a:pt x="793" y="1088"/>
                </a:lnTo>
                <a:lnTo>
                  <a:pt x="793" y="1085"/>
                </a:lnTo>
                <a:lnTo>
                  <a:pt x="796" y="1085"/>
                </a:lnTo>
                <a:lnTo>
                  <a:pt x="796" y="1085"/>
                </a:lnTo>
                <a:lnTo>
                  <a:pt x="796" y="1085"/>
                </a:lnTo>
                <a:lnTo>
                  <a:pt x="796" y="1080"/>
                </a:lnTo>
                <a:lnTo>
                  <a:pt x="807" y="1080"/>
                </a:lnTo>
                <a:lnTo>
                  <a:pt x="807" y="1077"/>
                </a:lnTo>
                <a:lnTo>
                  <a:pt x="809" y="1077"/>
                </a:lnTo>
                <a:lnTo>
                  <a:pt x="809" y="1075"/>
                </a:lnTo>
                <a:lnTo>
                  <a:pt x="815" y="1075"/>
                </a:lnTo>
                <a:lnTo>
                  <a:pt x="815" y="1069"/>
                </a:lnTo>
                <a:lnTo>
                  <a:pt x="815" y="1069"/>
                </a:lnTo>
                <a:lnTo>
                  <a:pt x="815" y="1064"/>
                </a:lnTo>
                <a:lnTo>
                  <a:pt x="817" y="1064"/>
                </a:lnTo>
                <a:lnTo>
                  <a:pt x="817" y="1064"/>
                </a:lnTo>
                <a:lnTo>
                  <a:pt x="820" y="1064"/>
                </a:lnTo>
                <a:lnTo>
                  <a:pt x="820" y="1061"/>
                </a:lnTo>
                <a:lnTo>
                  <a:pt x="823" y="1061"/>
                </a:lnTo>
                <a:lnTo>
                  <a:pt x="823" y="1058"/>
                </a:lnTo>
                <a:lnTo>
                  <a:pt x="831" y="1058"/>
                </a:lnTo>
                <a:lnTo>
                  <a:pt x="831" y="1058"/>
                </a:lnTo>
                <a:lnTo>
                  <a:pt x="834" y="1058"/>
                </a:lnTo>
                <a:lnTo>
                  <a:pt x="834" y="1056"/>
                </a:lnTo>
                <a:lnTo>
                  <a:pt x="834" y="1056"/>
                </a:lnTo>
                <a:lnTo>
                  <a:pt x="834" y="1053"/>
                </a:lnTo>
                <a:lnTo>
                  <a:pt x="842" y="1053"/>
                </a:lnTo>
                <a:lnTo>
                  <a:pt x="842" y="1053"/>
                </a:lnTo>
                <a:lnTo>
                  <a:pt x="847" y="1053"/>
                </a:lnTo>
                <a:lnTo>
                  <a:pt x="847" y="1050"/>
                </a:lnTo>
                <a:lnTo>
                  <a:pt x="852" y="1050"/>
                </a:lnTo>
                <a:lnTo>
                  <a:pt x="852" y="1045"/>
                </a:lnTo>
                <a:lnTo>
                  <a:pt x="855" y="1045"/>
                </a:lnTo>
                <a:lnTo>
                  <a:pt x="855" y="1042"/>
                </a:lnTo>
                <a:lnTo>
                  <a:pt x="858" y="1042"/>
                </a:lnTo>
                <a:lnTo>
                  <a:pt x="858" y="1039"/>
                </a:lnTo>
                <a:lnTo>
                  <a:pt x="871" y="1039"/>
                </a:lnTo>
                <a:lnTo>
                  <a:pt x="871" y="1037"/>
                </a:lnTo>
                <a:lnTo>
                  <a:pt x="874" y="1037"/>
                </a:lnTo>
                <a:lnTo>
                  <a:pt x="874" y="1034"/>
                </a:lnTo>
                <a:lnTo>
                  <a:pt x="877" y="1034"/>
                </a:lnTo>
                <a:lnTo>
                  <a:pt x="877" y="1031"/>
                </a:lnTo>
                <a:lnTo>
                  <a:pt x="882" y="1031"/>
                </a:lnTo>
                <a:lnTo>
                  <a:pt x="882" y="1029"/>
                </a:lnTo>
                <a:lnTo>
                  <a:pt x="882" y="1029"/>
                </a:lnTo>
                <a:lnTo>
                  <a:pt x="882" y="1026"/>
                </a:lnTo>
                <a:lnTo>
                  <a:pt x="888" y="1026"/>
                </a:lnTo>
                <a:lnTo>
                  <a:pt x="888" y="1023"/>
                </a:lnTo>
                <a:lnTo>
                  <a:pt x="890" y="1023"/>
                </a:lnTo>
                <a:lnTo>
                  <a:pt x="890" y="1018"/>
                </a:lnTo>
                <a:lnTo>
                  <a:pt x="890" y="1018"/>
                </a:lnTo>
                <a:lnTo>
                  <a:pt x="890" y="1018"/>
                </a:lnTo>
                <a:lnTo>
                  <a:pt x="893" y="1018"/>
                </a:lnTo>
                <a:lnTo>
                  <a:pt x="893" y="1015"/>
                </a:lnTo>
                <a:lnTo>
                  <a:pt x="896" y="1015"/>
                </a:lnTo>
                <a:lnTo>
                  <a:pt x="896" y="1012"/>
                </a:lnTo>
                <a:lnTo>
                  <a:pt x="898" y="1012"/>
                </a:lnTo>
                <a:lnTo>
                  <a:pt x="898" y="1012"/>
                </a:lnTo>
                <a:lnTo>
                  <a:pt x="901" y="1012"/>
                </a:lnTo>
                <a:lnTo>
                  <a:pt x="901" y="1007"/>
                </a:lnTo>
                <a:lnTo>
                  <a:pt x="901" y="1007"/>
                </a:lnTo>
                <a:lnTo>
                  <a:pt x="901" y="1004"/>
                </a:lnTo>
                <a:lnTo>
                  <a:pt x="904" y="1004"/>
                </a:lnTo>
                <a:lnTo>
                  <a:pt x="904" y="1002"/>
                </a:lnTo>
                <a:lnTo>
                  <a:pt x="904" y="1002"/>
                </a:lnTo>
                <a:lnTo>
                  <a:pt x="904" y="999"/>
                </a:lnTo>
                <a:lnTo>
                  <a:pt x="904" y="999"/>
                </a:lnTo>
                <a:lnTo>
                  <a:pt x="904" y="999"/>
                </a:lnTo>
                <a:lnTo>
                  <a:pt x="909" y="999"/>
                </a:lnTo>
                <a:lnTo>
                  <a:pt x="909" y="996"/>
                </a:lnTo>
                <a:lnTo>
                  <a:pt x="912" y="996"/>
                </a:lnTo>
                <a:lnTo>
                  <a:pt x="912" y="991"/>
                </a:lnTo>
                <a:lnTo>
                  <a:pt x="912" y="991"/>
                </a:lnTo>
                <a:lnTo>
                  <a:pt x="912" y="988"/>
                </a:lnTo>
                <a:lnTo>
                  <a:pt x="915" y="988"/>
                </a:lnTo>
                <a:lnTo>
                  <a:pt x="915" y="983"/>
                </a:lnTo>
                <a:lnTo>
                  <a:pt x="915" y="983"/>
                </a:lnTo>
                <a:lnTo>
                  <a:pt x="915" y="980"/>
                </a:lnTo>
                <a:lnTo>
                  <a:pt x="920" y="980"/>
                </a:lnTo>
                <a:lnTo>
                  <a:pt x="920" y="977"/>
                </a:lnTo>
                <a:lnTo>
                  <a:pt x="923" y="977"/>
                </a:lnTo>
                <a:lnTo>
                  <a:pt x="923" y="977"/>
                </a:lnTo>
                <a:lnTo>
                  <a:pt x="925" y="977"/>
                </a:lnTo>
                <a:lnTo>
                  <a:pt x="925" y="975"/>
                </a:lnTo>
                <a:lnTo>
                  <a:pt x="931" y="975"/>
                </a:lnTo>
                <a:lnTo>
                  <a:pt x="931" y="972"/>
                </a:lnTo>
                <a:lnTo>
                  <a:pt x="944" y="972"/>
                </a:lnTo>
                <a:lnTo>
                  <a:pt x="944" y="969"/>
                </a:lnTo>
                <a:lnTo>
                  <a:pt x="947" y="969"/>
                </a:lnTo>
                <a:lnTo>
                  <a:pt x="947" y="967"/>
                </a:lnTo>
                <a:lnTo>
                  <a:pt x="952" y="967"/>
                </a:lnTo>
                <a:lnTo>
                  <a:pt x="952" y="964"/>
                </a:lnTo>
                <a:lnTo>
                  <a:pt x="955" y="964"/>
                </a:lnTo>
                <a:lnTo>
                  <a:pt x="955" y="964"/>
                </a:lnTo>
                <a:lnTo>
                  <a:pt x="955" y="964"/>
                </a:lnTo>
                <a:lnTo>
                  <a:pt x="955" y="961"/>
                </a:lnTo>
                <a:lnTo>
                  <a:pt x="968" y="961"/>
                </a:lnTo>
                <a:lnTo>
                  <a:pt x="968" y="958"/>
                </a:lnTo>
                <a:lnTo>
                  <a:pt x="968" y="958"/>
                </a:lnTo>
                <a:lnTo>
                  <a:pt x="968" y="956"/>
                </a:lnTo>
                <a:lnTo>
                  <a:pt x="971" y="956"/>
                </a:lnTo>
                <a:lnTo>
                  <a:pt x="971" y="956"/>
                </a:lnTo>
                <a:lnTo>
                  <a:pt x="971" y="956"/>
                </a:lnTo>
                <a:lnTo>
                  <a:pt x="971" y="953"/>
                </a:lnTo>
                <a:lnTo>
                  <a:pt x="974" y="953"/>
                </a:lnTo>
                <a:lnTo>
                  <a:pt x="974" y="950"/>
                </a:lnTo>
                <a:lnTo>
                  <a:pt x="982" y="950"/>
                </a:lnTo>
                <a:lnTo>
                  <a:pt x="982" y="948"/>
                </a:lnTo>
                <a:lnTo>
                  <a:pt x="985" y="948"/>
                </a:lnTo>
                <a:lnTo>
                  <a:pt x="985" y="945"/>
                </a:lnTo>
                <a:lnTo>
                  <a:pt x="990" y="945"/>
                </a:lnTo>
                <a:lnTo>
                  <a:pt x="990" y="942"/>
                </a:lnTo>
                <a:lnTo>
                  <a:pt x="995" y="942"/>
                </a:lnTo>
                <a:lnTo>
                  <a:pt x="995" y="940"/>
                </a:lnTo>
                <a:lnTo>
                  <a:pt x="1001" y="940"/>
                </a:lnTo>
                <a:lnTo>
                  <a:pt x="1001" y="937"/>
                </a:lnTo>
                <a:lnTo>
                  <a:pt x="1004" y="937"/>
                </a:lnTo>
                <a:lnTo>
                  <a:pt x="1004" y="934"/>
                </a:lnTo>
                <a:lnTo>
                  <a:pt x="1009" y="934"/>
                </a:lnTo>
                <a:lnTo>
                  <a:pt x="1009" y="934"/>
                </a:lnTo>
                <a:lnTo>
                  <a:pt x="1012" y="934"/>
                </a:lnTo>
                <a:lnTo>
                  <a:pt x="1012" y="931"/>
                </a:lnTo>
                <a:lnTo>
                  <a:pt x="1014" y="931"/>
                </a:lnTo>
                <a:lnTo>
                  <a:pt x="1014" y="929"/>
                </a:lnTo>
                <a:lnTo>
                  <a:pt x="1020" y="929"/>
                </a:lnTo>
                <a:lnTo>
                  <a:pt x="1020" y="926"/>
                </a:lnTo>
                <a:lnTo>
                  <a:pt x="1020" y="926"/>
                </a:lnTo>
                <a:lnTo>
                  <a:pt x="1020" y="926"/>
                </a:lnTo>
                <a:lnTo>
                  <a:pt x="1025" y="926"/>
                </a:lnTo>
                <a:lnTo>
                  <a:pt x="1025" y="923"/>
                </a:lnTo>
                <a:lnTo>
                  <a:pt x="1025" y="923"/>
                </a:lnTo>
                <a:lnTo>
                  <a:pt x="1025" y="921"/>
                </a:lnTo>
                <a:lnTo>
                  <a:pt x="1031" y="921"/>
                </a:lnTo>
                <a:lnTo>
                  <a:pt x="1031" y="918"/>
                </a:lnTo>
                <a:lnTo>
                  <a:pt x="1047" y="918"/>
                </a:lnTo>
                <a:lnTo>
                  <a:pt x="1047" y="918"/>
                </a:lnTo>
                <a:lnTo>
                  <a:pt x="1052" y="918"/>
                </a:lnTo>
                <a:lnTo>
                  <a:pt x="1052" y="915"/>
                </a:lnTo>
                <a:lnTo>
                  <a:pt x="1052" y="915"/>
                </a:lnTo>
                <a:lnTo>
                  <a:pt x="1052" y="913"/>
                </a:lnTo>
                <a:lnTo>
                  <a:pt x="1057" y="913"/>
                </a:lnTo>
                <a:lnTo>
                  <a:pt x="1057" y="910"/>
                </a:lnTo>
                <a:lnTo>
                  <a:pt x="1063" y="910"/>
                </a:lnTo>
                <a:lnTo>
                  <a:pt x="1063" y="910"/>
                </a:lnTo>
                <a:lnTo>
                  <a:pt x="1068" y="910"/>
                </a:lnTo>
                <a:lnTo>
                  <a:pt x="1068" y="907"/>
                </a:lnTo>
                <a:lnTo>
                  <a:pt x="1071" y="907"/>
                </a:lnTo>
                <a:lnTo>
                  <a:pt x="1071" y="904"/>
                </a:lnTo>
                <a:lnTo>
                  <a:pt x="1074" y="904"/>
                </a:lnTo>
                <a:lnTo>
                  <a:pt x="1074" y="902"/>
                </a:lnTo>
                <a:lnTo>
                  <a:pt x="1076" y="902"/>
                </a:lnTo>
                <a:lnTo>
                  <a:pt x="1076" y="902"/>
                </a:lnTo>
                <a:lnTo>
                  <a:pt x="1079" y="902"/>
                </a:lnTo>
                <a:lnTo>
                  <a:pt x="1079" y="899"/>
                </a:lnTo>
                <a:lnTo>
                  <a:pt x="1082" y="899"/>
                </a:lnTo>
                <a:lnTo>
                  <a:pt x="1082" y="896"/>
                </a:lnTo>
                <a:lnTo>
                  <a:pt x="1098" y="896"/>
                </a:lnTo>
                <a:lnTo>
                  <a:pt x="1098" y="894"/>
                </a:lnTo>
                <a:lnTo>
                  <a:pt x="1098" y="894"/>
                </a:lnTo>
                <a:lnTo>
                  <a:pt x="1098" y="894"/>
                </a:lnTo>
                <a:lnTo>
                  <a:pt x="1103" y="894"/>
                </a:lnTo>
                <a:lnTo>
                  <a:pt x="1103" y="891"/>
                </a:lnTo>
                <a:lnTo>
                  <a:pt x="1103" y="891"/>
                </a:lnTo>
                <a:lnTo>
                  <a:pt x="1103" y="888"/>
                </a:lnTo>
                <a:lnTo>
                  <a:pt x="1106" y="888"/>
                </a:lnTo>
                <a:lnTo>
                  <a:pt x="1106" y="886"/>
                </a:lnTo>
                <a:lnTo>
                  <a:pt x="1106" y="886"/>
                </a:lnTo>
                <a:lnTo>
                  <a:pt x="1106" y="886"/>
                </a:lnTo>
                <a:lnTo>
                  <a:pt x="1114" y="886"/>
                </a:lnTo>
                <a:lnTo>
                  <a:pt x="1114" y="883"/>
                </a:lnTo>
                <a:lnTo>
                  <a:pt x="1120" y="883"/>
                </a:lnTo>
                <a:lnTo>
                  <a:pt x="1120" y="880"/>
                </a:lnTo>
                <a:lnTo>
                  <a:pt x="1120" y="880"/>
                </a:lnTo>
                <a:lnTo>
                  <a:pt x="1120" y="877"/>
                </a:lnTo>
                <a:lnTo>
                  <a:pt x="1120" y="877"/>
                </a:lnTo>
                <a:lnTo>
                  <a:pt x="1120" y="877"/>
                </a:lnTo>
                <a:lnTo>
                  <a:pt x="1122" y="877"/>
                </a:lnTo>
                <a:lnTo>
                  <a:pt x="1122" y="875"/>
                </a:lnTo>
                <a:lnTo>
                  <a:pt x="1128" y="875"/>
                </a:lnTo>
                <a:lnTo>
                  <a:pt x="1128" y="872"/>
                </a:lnTo>
                <a:lnTo>
                  <a:pt x="1128" y="872"/>
                </a:lnTo>
                <a:lnTo>
                  <a:pt x="1128" y="869"/>
                </a:lnTo>
                <a:lnTo>
                  <a:pt x="1130" y="869"/>
                </a:lnTo>
                <a:lnTo>
                  <a:pt x="1130" y="869"/>
                </a:lnTo>
                <a:lnTo>
                  <a:pt x="1133" y="869"/>
                </a:lnTo>
                <a:lnTo>
                  <a:pt x="1133" y="867"/>
                </a:lnTo>
                <a:lnTo>
                  <a:pt x="1136" y="867"/>
                </a:lnTo>
                <a:lnTo>
                  <a:pt x="1136" y="864"/>
                </a:lnTo>
                <a:lnTo>
                  <a:pt x="1138" y="864"/>
                </a:lnTo>
                <a:lnTo>
                  <a:pt x="1138" y="861"/>
                </a:lnTo>
                <a:lnTo>
                  <a:pt x="1141" y="861"/>
                </a:lnTo>
                <a:lnTo>
                  <a:pt x="1141" y="861"/>
                </a:lnTo>
                <a:lnTo>
                  <a:pt x="1144" y="861"/>
                </a:lnTo>
                <a:lnTo>
                  <a:pt x="1144" y="859"/>
                </a:lnTo>
                <a:lnTo>
                  <a:pt x="1146" y="859"/>
                </a:lnTo>
                <a:lnTo>
                  <a:pt x="1146" y="856"/>
                </a:lnTo>
                <a:lnTo>
                  <a:pt x="1146" y="856"/>
                </a:lnTo>
                <a:lnTo>
                  <a:pt x="1146" y="853"/>
                </a:lnTo>
                <a:lnTo>
                  <a:pt x="1149" y="853"/>
                </a:lnTo>
                <a:lnTo>
                  <a:pt x="1149" y="853"/>
                </a:lnTo>
                <a:lnTo>
                  <a:pt x="1155" y="853"/>
                </a:lnTo>
                <a:lnTo>
                  <a:pt x="1155" y="850"/>
                </a:lnTo>
                <a:lnTo>
                  <a:pt x="1160" y="850"/>
                </a:lnTo>
                <a:lnTo>
                  <a:pt x="1160" y="848"/>
                </a:lnTo>
                <a:lnTo>
                  <a:pt x="1163" y="848"/>
                </a:lnTo>
                <a:lnTo>
                  <a:pt x="1163" y="845"/>
                </a:lnTo>
                <a:lnTo>
                  <a:pt x="1165" y="845"/>
                </a:lnTo>
                <a:lnTo>
                  <a:pt x="1165" y="842"/>
                </a:lnTo>
                <a:lnTo>
                  <a:pt x="1168" y="842"/>
                </a:lnTo>
                <a:lnTo>
                  <a:pt x="1168" y="840"/>
                </a:lnTo>
                <a:lnTo>
                  <a:pt x="1168" y="840"/>
                </a:lnTo>
                <a:lnTo>
                  <a:pt x="1168" y="837"/>
                </a:lnTo>
                <a:lnTo>
                  <a:pt x="1171" y="837"/>
                </a:lnTo>
                <a:lnTo>
                  <a:pt x="1171" y="834"/>
                </a:lnTo>
                <a:lnTo>
                  <a:pt x="1173" y="834"/>
                </a:lnTo>
                <a:lnTo>
                  <a:pt x="1173" y="832"/>
                </a:lnTo>
                <a:lnTo>
                  <a:pt x="1182" y="832"/>
                </a:lnTo>
                <a:lnTo>
                  <a:pt x="1182" y="829"/>
                </a:lnTo>
                <a:lnTo>
                  <a:pt x="1187" y="829"/>
                </a:lnTo>
                <a:lnTo>
                  <a:pt x="1187" y="826"/>
                </a:lnTo>
                <a:lnTo>
                  <a:pt x="1190" y="826"/>
                </a:lnTo>
                <a:lnTo>
                  <a:pt x="1190" y="826"/>
                </a:lnTo>
                <a:lnTo>
                  <a:pt x="1195" y="826"/>
                </a:lnTo>
                <a:lnTo>
                  <a:pt x="1195" y="823"/>
                </a:lnTo>
                <a:lnTo>
                  <a:pt x="1198" y="823"/>
                </a:lnTo>
                <a:lnTo>
                  <a:pt x="1198" y="821"/>
                </a:lnTo>
                <a:lnTo>
                  <a:pt x="1200" y="821"/>
                </a:lnTo>
                <a:lnTo>
                  <a:pt x="1200" y="818"/>
                </a:lnTo>
                <a:lnTo>
                  <a:pt x="1203" y="818"/>
                </a:lnTo>
                <a:lnTo>
                  <a:pt x="1203" y="818"/>
                </a:lnTo>
                <a:lnTo>
                  <a:pt x="1211" y="818"/>
                </a:lnTo>
                <a:lnTo>
                  <a:pt x="1211" y="815"/>
                </a:lnTo>
                <a:lnTo>
                  <a:pt x="1214" y="815"/>
                </a:lnTo>
                <a:lnTo>
                  <a:pt x="1214" y="813"/>
                </a:lnTo>
                <a:lnTo>
                  <a:pt x="1227" y="813"/>
                </a:lnTo>
                <a:lnTo>
                  <a:pt x="1227" y="810"/>
                </a:lnTo>
                <a:lnTo>
                  <a:pt x="1233" y="810"/>
                </a:lnTo>
                <a:lnTo>
                  <a:pt x="1233" y="807"/>
                </a:lnTo>
                <a:lnTo>
                  <a:pt x="1235" y="807"/>
                </a:lnTo>
                <a:lnTo>
                  <a:pt x="1235" y="807"/>
                </a:lnTo>
                <a:lnTo>
                  <a:pt x="1238" y="807"/>
                </a:lnTo>
                <a:lnTo>
                  <a:pt x="1238" y="802"/>
                </a:lnTo>
                <a:lnTo>
                  <a:pt x="1238" y="802"/>
                </a:lnTo>
                <a:lnTo>
                  <a:pt x="1238" y="799"/>
                </a:lnTo>
                <a:lnTo>
                  <a:pt x="1244" y="799"/>
                </a:lnTo>
                <a:lnTo>
                  <a:pt x="1244" y="799"/>
                </a:lnTo>
                <a:lnTo>
                  <a:pt x="1246" y="799"/>
                </a:lnTo>
                <a:lnTo>
                  <a:pt x="1246" y="796"/>
                </a:lnTo>
                <a:lnTo>
                  <a:pt x="1249" y="796"/>
                </a:lnTo>
                <a:lnTo>
                  <a:pt x="1249" y="794"/>
                </a:lnTo>
                <a:lnTo>
                  <a:pt x="1252" y="794"/>
                </a:lnTo>
                <a:lnTo>
                  <a:pt x="1252" y="791"/>
                </a:lnTo>
                <a:lnTo>
                  <a:pt x="1257" y="791"/>
                </a:lnTo>
                <a:lnTo>
                  <a:pt x="1257" y="788"/>
                </a:lnTo>
                <a:lnTo>
                  <a:pt x="1260" y="788"/>
                </a:lnTo>
                <a:lnTo>
                  <a:pt x="1260" y="786"/>
                </a:lnTo>
                <a:lnTo>
                  <a:pt x="1260" y="786"/>
                </a:lnTo>
                <a:lnTo>
                  <a:pt x="1260" y="783"/>
                </a:lnTo>
                <a:lnTo>
                  <a:pt x="1262" y="783"/>
                </a:lnTo>
                <a:lnTo>
                  <a:pt x="1262" y="780"/>
                </a:lnTo>
                <a:lnTo>
                  <a:pt x="1268" y="780"/>
                </a:lnTo>
                <a:lnTo>
                  <a:pt x="1268" y="780"/>
                </a:lnTo>
                <a:lnTo>
                  <a:pt x="1271" y="780"/>
                </a:lnTo>
                <a:lnTo>
                  <a:pt x="1271" y="778"/>
                </a:lnTo>
                <a:lnTo>
                  <a:pt x="1273" y="778"/>
                </a:lnTo>
                <a:lnTo>
                  <a:pt x="1273" y="775"/>
                </a:lnTo>
                <a:lnTo>
                  <a:pt x="1279" y="775"/>
                </a:lnTo>
                <a:lnTo>
                  <a:pt x="1279" y="769"/>
                </a:lnTo>
                <a:lnTo>
                  <a:pt x="1281" y="769"/>
                </a:lnTo>
                <a:lnTo>
                  <a:pt x="1281" y="767"/>
                </a:lnTo>
                <a:lnTo>
                  <a:pt x="1284" y="767"/>
                </a:lnTo>
                <a:lnTo>
                  <a:pt x="1284" y="764"/>
                </a:lnTo>
                <a:lnTo>
                  <a:pt x="1295" y="764"/>
                </a:lnTo>
                <a:lnTo>
                  <a:pt x="1295" y="761"/>
                </a:lnTo>
                <a:lnTo>
                  <a:pt x="1300" y="761"/>
                </a:lnTo>
                <a:lnTo>
                  <a:pt x="1300" y="759"/>
                </a:lnTo>
                <a:lnTo>
                  <a:pt x="1300" y="759"/>
                </a:lnTo>
                <a:lnTo>
                  <a:pt x="1300" y="759"/>
                </a:lnTo>
                <a:lnTo>
                  <a:pt x="1306" y="759"/>
                </a:lnTo>
                <a:lnTo>
                  <a:pt x="1306" y="756"/>
                </a:lnTo>
                <a:lnTo>
                  <a:pt x="1306" y="756"/>
                </a:lnTo>
                <a:lnTo>
                  <a:pt x="1306" y="751"/>
                </a:lnTo>
                <a:lnTo>
                  <a:pt x="1314" y="751"/>
                </a:lnTo>
                <a:lnTo>
                  <a:pt x="1314" y="751"/>
                </a:lnTo>
                <a:lnTo>
                  <a:pt x="1319" y="751"/>
                </a:lnTo>
                <a:lnTo>
                  <a:pt x="1319" y="748"/>
                </a:lnTo>
                <a:lnTo>
                  <a:pt x="1322" y="748"/>
                </a:lnTo>
                <a:lnTo>
                  <a:pt x="1322" y="745"/>
                </a:lnTo>
                <a:lnTo>
                  <a:pt x="1330" y="745"/>
                </a:lnTo>
                <a:lnTo>
                  <a:pt x="1330" y="740"/>
                </a:lnTo>
                <a:lnTo>
                  <a:pt x="1335" y="740"/>
                </a:lnTo>
                <a:lnTo>
                  <a:pt x="1335" y="734"/>
                </a:lnTo>
                <a:lnTo>
                  <a:pt x="1338" y="734"/>
                </a:lnTo>
                <a:lnTo>
                  <a:pt x="1338" y="732"/>
                </a:lnTo>
                <a:lnTo>
                  <a:pt x="1341" y="732"/>
                </a:lnTo>
                <a:lnTo>
                  <a:pt x="1341" y="729"/>
                </a:lnTo>
                <a:lnTo>
                  <a:pt x="1349" y="729"/>
                </a:lnTo>
                <a:lnTo>
                  <a:pt x="1349" y="729"/>
                </a:lnTo>
                <a:lnTo>
                  <a:pt x="1351" y="729"/>
                </a:lnTo>
                <a:lnTo>
                  <a:pt x="1351" y="726"/>
                </a:lnTo>
                <a:lnTo>
                  <a:pt x="1354" y="726"/>
                </a:lnTo>
                <a:lnTo>
                  <a:pt x="1354" y="724"/>
                </a:lnTo>
                <a:lnTo>
                  <a:pt x="1360" y="724"/>
                </a:lnTo>
                <a:lnTo>
                  <a:pt x="1360" y="718"/>
                </a:lnTo>
                <a:lnTo>
                  <a:pt x="1365" y="718"/>
                </a:lnTo>
                <a:lnTo>
                  <a:pt x="1365" y="715"/>
                </a:lnTo>
                <a:lnTo>
                  <a:pt x="1365" y="715"/>
                </a:lnTo>
                <a:lnTo>
                  <a:pt x="1365" y="713"/>
                </a:lnTo>
                <a:lnTo>
                  <a:pt x="1373" y="713"/>
                </a:lnTo>
                <a:lnTo>
                  <a:pt x="1373" y="710"/>
                </a:lnTo>
                <a:lnTo>
                  <a:pt x="1376" y="710"/>
                </a:lnTo>
                <a:lnTo>
                  <a:pt x="1376" y="707"/>
                </a:lnTo>
                <a:lnTo>
                  <a:pt x="1378" y="707"/>
                </a:lnTo>
                <a:lnTo>
                  <a:pt x="1378" y="707"/>
                </a:lnTo>
                <a:lnTo>
                  <a:pt x="1381" y="707"/>
                </a:lnTo>
                <a:lnTo>
                  <a:pt x="1381" y="705"/>
                </a:lnTo>
                <a:lnTo>
                  <a:pt x="1397" y="705"/>
                </a:lnTo>
                <a:lnTo>
                  <a:pt x="1397" y="702"/>
                </a:lnTo>
                <a:lnTo>
                  <a:pt x="1400" y="702"/>
                </a:lnTo>
                <a:lnTo>
                  <a:pt x="1400" y="699"/>
                </a:lnTo>
                <a:lnTo>
                  <a:pt x="1403" y="699"/>
                </a:lnTo>
                <a:lnTo>
                  <a:pt x="1403" y="697"/>
                </a:lnTo>
                <a:lnTo>
                  <a:pt x="1405" y="697"/>
                </a:lnTo>
                <a:lnTo>
                  <a:pt x="1405" y="694"/>
                </a:lnTo>
                <a:lnTo>
                  <a:pt x="1408" y="694"/>
                </a:lnTo>
                <a:lnTo>
                  <a:pt x="1408" y="691"/>
                </a:lnTo>
                <a:lnTo>
                  <a:pt x="1419" y="691"/>
                </a:lnTo>
                <a:lnTo>
                  <a:pt x="1419" y="688"/>
                </a:lnTo>
                <a:lnTo>
                  <a:pt x="1422" y="688"/>
                </a:lnTo>
                <a:lnTo>
                  <a:pt x="1422" y="686"/>
                </a:lnTo>
                <a:lnTo>
                  <a:pt x="1424" y="686"/>
                </a:lnTo>
                <a:lnTo>
                  <a:pt x="1424" y="683"/>
                </a:lnTo>
                <a:lnTo>
                  <a:pt x="1424" y="683"/>
                </a:lnTo>
                <a:lnTo>
                  <a:pt x="1424" y="680"/>
                </a:lnTo>
                <a:lnTo>
                  <a:pt x="1451" y="680"/>
                </a:lnTo>
                <a:lnTo>
                  <a:pt x="1451" y="675"/>
                </a:lnTo>
                <a:lnTo>
                  <a:pt x="1465" y="675"/>
                </a:lnTo>
                <a:lnTo>
                  <a:pt x="1465" y="672"/>
                </a:lnTo>
                <a:lnTo>
                  <a:pt x="1465" y="672"/>
                </a:lnTo>
                <a:lnTo>
                  <a:pt x="1465" y="670"/>
                </a:lnTo>
                <a:lnTo>
                  <a:pt x="1467" y="670"/>
                </a:lnTo>
                <a:lnTo>
                  <a:pt x="1467" y="667"/>
                </a:lnTo>
                <a:lnTo>
                  <a:pt x="1473" y="667"/>
                </a:lnTo>
                <a:lnTo>
                  <a:pt x="1473" y="664"/>
                </a:lnTo>
                <a:lnTo>
                  <a:pt x="1476" y="664"/>
                </a:lnTo>
                <a:lnTo>
                  <a:pt x="1476" y="661"/>
                </a:lnTo>
                <a:lnTo>
                  <a:pt x="1481" y="661"/>
                </a:lnTo>
                <a:lnTo>
                  <a:pt x="1481" y="659"/>
                </a:lnTo>
                <a:lnTo>
                  <a:pt x="1484" y="659"/>
                </a:lnTo>
                <a:lnTo>
                  <a:pt x="1484" y="656"/>
                </a:lnTo>
                <a:lnTo>
                  <a:pt x="1484" y="656"/>
                </a:lnTo>
                <a:lnTo>
                  <a:pt x="1484" y="656"/>
                </a:lnTo>
                <a:lnTo>
                  <a:pt x="1489" y="656"/>
                </a:lnTo>
                <a:lnTo>
                  <a:pt x="1489" y="653"/>
                </a:lnTo>
                <a:lnTo>
                  <a:pt x="1492" y="653"/>
                </a:lnTo>
                <a:lnTo>
                  <a:pt x="1492" y="651"/>
                </a:lnTo>
                <a:lnTo>
                  <a:pt x="1500" y="651"/>
                </a:lnTo>
                <a:lnTo>
                  <a:pt x="1500" y="648"/>
                </a:lnTo>
                <a:lnTo>
                  <a:pt x="1500" y="648"/>
                </a:lnTo>
                <a:lnTo>
                  <a:pt x="1500" y="645"/>
                </a:lnTo>
                <a:lnTo>
                  <a:pt x="1508" y="645"/>
                </a:lnTo>
                <a:lnTo>
                  <a:pt x="1508" y="643"/>
                </a:lnTo>
                <a:lnTo>
                  <a:pt x="1513" y="643"/>
                </a:lnTo>
                <a:lnTo>
                  <a:pt x="1513" y="643"/>
                </a:lnTo>
                <a:lnTo>
                  <a:pt x="1516" y="643"/>
                </a:lnTo>
                <a:lnTo>
                  <a:pt x="1516" y="640"/>
                </a:lnTo>
                <a:lnTo>
                  <a:pt x="1519" y="640"/>
                </a:lnTo>
                <a:lnTo>
                  <a:pt x="1519" y="637"/>
                </a:lnTo>
                <a:lnTo>
                  <a:pt x="1521" y="637"/>
                </a:lnTo>
                <a:lnTo>
                  <a:pt x="1521" y="634"/>
                </a:lnTo>
                <a:lnTo>
                  <a:pt x="1524" y="634"/>
                </a:lnTo>
                <a:lnTo>
                  <a:pt x="1524" y="629"/>
                </a:lnTo>
                <a:lnTo>
                  <a:pt x="1524" y="629"/>
                </a:lnTo>
                <a:lnTo>
                  <a:pt x="1524" y="629"/>
                </a:lnTo>
                <a:lnTo>
                  <a:pt x="1535" y="629"/>
                </a:lnTo>
                <a:lnTo>
                  <a:pt x="1535" y="626"/>
                </a:lnTo>
                <a:lnTo>
                  <a:pt x="1540" y="626"/>
                </a:lnTo>
                <a:lnTo>
                  <a:pt x="1540" y="624"/>
                </a:lnTo>
                <a:lnTo>
                  <a:pt x="1548" y="624"/>
                </a:lnTo>
                <a:lnTo>
                  <a:pt x="1548" y="621"/>
                </a:lnTo>
                <a:lnTo>
                  <a:pt x="1554" y="621"/>
                </a:lnTo>
                <a:lnTo>
                  <a:pt x="1554" y="618"/>
                </a:lnTo>
                <a:lnTo>
                  <a:pt x="1556" y="618"/>
                </a:lnTo>
                <a:lnTo>
                  <a:pt x="1556" y="616"/>
                </a:lnTo>
                <a:lnTo>
                  <a:pt x="1559" y="616"/>
                </a:lnTo>
                <a:lnTo>
                  <a:pt x="1559" y="616"/>
                </a:lnTo>
                <a:lnTo>
                  <a:pt x="1570" y="616"/>
                </a:lnTo>
                <a:lnTo>
                  <a:pt x="1570" y="613"/>
                </a:lnTo>
                <a:lnTo>
                  <a:pt x="1573" y="613"/>
                </a:lnTo>
                <a:lnTo>
                  <a:pt x="1573" y="610"/>
                </a:lnTo>
                <a:lnTo>
                  <a:pt x="1575" y="610"/>
                </a:lnTo>
                <a:lnTo>
                  <a:pt x="1575" y="607"/>
                </a:lnTo>
                <a:lnTo>
                  <a:pt x="1583" y="607"/>
                </a:lnTo>
                <a:lnTo>
                  <a:pt x="1583" y="605"/>
                </a:lnTo>
                <a:lnTo>
                  <a:pt x="1589" y="605"/>
                </a:lnTo>
                <a:lnTo>
                  <a:pt x="1589" y="602"/>
                </a:lnTo>
                <a:lnTo>
                  <a:pt x="1592" y="602"/>
                </a:lnTo>
                <a:lnTo>
                  <a:pt x="1592" y="599"/>
                </a:lnTo>
                <a:lnTo>
                  <a:pt x="1597" y="599"/>
                </a:lnTo>
                <a:lnTo>
                  <a:pt x="1597" y="599"/>
                </a:lnTo>
                <a:lnTo>
                  <a:pt x="1600" y="599"/>
                </a:lnTo>
                <a:lnTo>
                  <a:pt x="1600" y="594"/>
                </a:lnTo>
                <a:lnTo>
                  <a:pt x="1600" y="594"/>
                </a:lnTo>
                <a:lnTo>
                  <a:pt x="1600" y="591"/>
                </a:lnTo>
                <a:lnTo>
                  <a:pt x="1602" y="591"/>
                </a:lnTo>
                <a:lnTo>
                  <a:pt x="1602" y="589"/>
                </a:lnTo>
                <a:lnTo>
                  <a:pt x="1605" y="589"/>
                </a:lnTo>
                <a:lnTo>
                  <a:pt x="1605" y="586"/>
                </a:lnTo>
                <a:lnTo>
                  <a:pt x="1618" y="586"/>
                </a:lnTo>
                <a:lnTo>
                  <a:pt x="1618" y="583"/>
                </a:lnTo>
                <a:lnTo>
                  <a:pt x="1624" y="583"/>
                </a:lnTo>
                <a:lnTo>
                  <a:pt x="1624" y="583"/>
                </a:lnTo>
                <a:lnTo>
                  <a:pt x="1627" y="583"/>
                </a:lnTo>
                <a:lnTo>
                  <a:pt x="1627" y="580"/>
                </a:lnTo>
                <a:lnTo>
                  <a:pt x="1637" y="580"/>
                </a:lnTo>
                <a:lnTo>
                  <a:pt x="1637" y="578"/>
                </a:lnTo>
                <a:lnTo>
                  <a:pt x="1637" y="578"/>
                </a:lnTo>
                <a:lnTo>
                  <a:pt x="1637" y="575"/>
                </a:lnTo>
                <a:lnTo>
                  <a:pt x="1651" y="575"/>
                </a:lnTo>
                <a:lnTo>
                  <a:pt x="1651" y="570"/>
                </a:lnTo>
                <a:lnTo>
                  <a:pt x="1654" y="570"/>
                </a:lnTo>
                <a:lnTo>
                  <a:pt x="1654" y="567"/>
                </a:lnTo>
                <a:lnTo>
                  <a:pt x="1662" y="567"/>
                </a:lnTo>
                <a:lnTo>
                  <a:pt x="1662" y="567"/>
                </a:lnTo>
                <a:lnTo>
                  <a:pt x="1672" y="567"/>
                </a:lnTo>
                <a:lnTo>
                  <a:pt x="1672" y="564"/>
                </a:lnTo>
                <a:lnTo>
                  <a:pt x="1678" y="564"/>
                </a:lnTo>
                <a:lnTo>
                  <a:pt x="1678" y="562"/>
                </a:lnTo>
                <a:lnTo>
                  <a:pt x="1683" y="562"/>
                </a:lnTo>
                <a:lnTo>
                  <a:pt x="1683" y="559"/>
                </a:lnTo>
                <a:lnTo>
                  <a:pt x="1686" y="559"/>
                </a:lnTo>
                <a:lnTo>
                  <a:pt x="1686" y="556"/>
                </a:lnTo>
                <a:lnTo>
                  <a:pt x="1689" y="556"/>
                </a:lnTo>
                <a:lnTo>
                  <a:pt x="1689" y="554"/>
                </a:lnTo>
                <a:lnTo>
                  <a:pt x="1691" y="554"/>
                </a:lnTo>
                <a:lnTo>
                  <a:pt x="1691" y="551"/>
                </a:lnTo>
                <a:lnTo>
                  <a:pt x="1694" y="551"/>
                </a:lnTo>
                <a:lnTo>
                  <a:pt x="1694" y="548"/>
                </a:lnTo>
                <a:lnTo>
                  <a:pt x="1697" y="548"/>
                </a:lnTo>
                <a:lnTo>
                  <a:pt x="1697" y="548"/>
                </a:lnTo>
                <a:lnTo>
                  <a:pt x="1705" y="548"/>
                </a:lnTo>
                <a:lnTo>
                  <a:pt x="1705" y="545"/>
                </a:lnTo>
                <a:lnTo>
                  <a:pt x="1716" y="545"/>
                </a:lnTo>
                <a:lnTo>
                  <a:pt x="1716" y="543"/>
                </a:lnTo>
                <a:lnTo>
                  <a:pt x="1718" y="543"/>
                </a:lnTo>
                <a:lnTo>
                  <a:pt x="1718" y="540"/>
                </a:lnTo>
                <a:lnTo>
                  <a:pt x="1724" y="540"/>
                </a:lnTo>
                <a:lnTo>
                  <a:pt x="1724" y="537"/>
                </a:lnTo>
                <a:lnTo>
                  <a:pt x="1726" y="537"/>
                </a:lnTo>
                <a:lnTo>
                  <a:pt x="1726" y="535"/>
                </a:lnTo>
                <a:lnTo>
                  <a:pt x="1729" y="535"/>
                </a:lnTo>
                <a:lnTo>
                  <a:pt x="1729" y="532"/>
                </a:lnTo>
                <a:lnTo>
                  <a:pt x="1734" y="532"/>
                </a:lnTo>
                <a:lnTo>
                  <a:pt x="1734" y="529"/>
                </a:lnTo>
                <a:lnTo>
                  <a:pt x="1737" y="529"/>
                </a:lnTo>
                <a:lnTo>
                  <a:pt x="1737" y="527"/>
                </a:lnTo>
                <a:lnTo>
                  <a:pt x="1745" y="527"/>
                </a:lnTo>
                <a:lnTo>
                  <a:pt x="1745" y="524"/>
                </a:lnTo>
                <a:lnTo>
                  <a:pt x="1748" y="524"/>
                </a:lnTo>
                <a:lnTo>
                  <a:pt x="1748" y="521"/>
                </a:lnTo>
                <a:lnTo>
                  <a:pt x="1751" y="521"/>
                </a:lnTo>
                <a:lnTo>
                  <a:pt x="1751" y="518"/>
                </a:lnTo>
                <a:lnTo>
                  <a:pt x="1761" y="518"/>
                </a:lnTo>
                <a:lnTo>
                  <a:pt x="1761" y="516"/>
                </a:lnTo>
                <a:lnTo>
                  <a:pt x="1767" y="516"/>
                </a:lnTo>
                <a:lnTo>
                  <a:pt x="1767" y="513"/>
                </a:lnTo>
                <a:lnTo>
                  <a:pt x="1772" y="513"/>
                </a:lnTo>
                <a:lnTo>
                  <a:pt x="1772" y="508"/>
                </a:lnTo>
                <a:lnTo>
                  <a:pt x="1786" y="508"/>
                </a:lnTo>
                <a:lnTo>
                  <a:pt x="1786" y="505"/>
                </a:lnTo>
                <a:lnTo>
                  <a:pt x="1788" y="505"/>
                </a:lnTo>
                <a:lnTo>
                  <a:pt x="1788" y="502"/>
                </a:lnTo>
                <a:lnTo>
                  <a:pt x="1796" y="502"/>
                </a:lnTo>
                <a:lnTo>
                  <a:pt x="1796" y="500"/>
                </a:lnTo>
                <a:lnTo>
                  <a:pt x="1796" y="500"/>
                </a:lnTo>
                <a:lnTo>
                  <a:pt x="1796" y="497"/>
                </a:lnTo>
                <a:lnTo>
                  <a:pt x="1805" y="497"/>
                </a:lnTo>
                <a:lnTo>
                  <a:pt x="1805" y="494"/>
                </a:lnTo>
                <a:lnTo>
                  <a:pt x="1807" y="494"/>
                </a:lnTo>
                <a:lnTo>
                  <a:pt x="1807" y="491"/>
                </a:lnTo>
                <a:lnTo>
                  <a:pt x="1813" y="491"/>
                </a:lnTo>
                <a:lnTo>
                  <a:pt x="1813" y="489"/>
                </a:lnTo>
                <a:lnTo>
                  <a:pt x="1815" y="489"/>
                </a:lnTo>
                <a:lnTo>
                  <a:pt x="1815" y="486"/>
                </a:lnTo>
                <a:lnTo>
                  <a:pt x="1815" y="486"/>
                </a:lnTo>
                <a:lnTo>
                  <a:pt x="1815" y="483"/>
                </a:lnTo>
                <a:lnTo>
                  <a:pt x="1818" y="483"/>
                </a:lnTo>
                <a:lnTo>
                  <a:pt x="1818" y="481"/>
                </a:lnTo>
                <a:lnTo>
                  <a:pt x="1821" y="481"/>
                </a:lnTo>
                <a:lnTo>
                  <a:pt x="1821" y="478"/>
                </a:lnTo>
                <a:lnTo>
                  <a:pt x="1832" y="478"/>
                </a:lnTo>
                <a:lnTo>
                  <a:pt x="1832" y="478"/>
                </a:lnTo>
                <a:lnTo>
                  <a:pt x="1832" y="478"/>
                </a:lnTo>
                <a:lnTo>
                  <a:pt x="1832" y="473"/>
                </a:lnTo>
                <a:lnTo>
                  <a:pt x="1834" y="473"/>
                </a:lnTo>
                <a:lnTo>
                  <a:pt x="1834" y="470"/>
                </a:lnTo>
                <a:lnTo>
                  <a:pt x="1837" y="470"/>
                </a:lnTo>
                <a:lnTo>
                  <a:pt x="1837" y="467"/>
                </a:lnTo>
                <a:lnTo>
                  <a:pt x="1837" y="467"/>
                </a:lnTo>
                <a:lnTo>
                  <a:pt x="1837" y="464"/>
                </a:lnTo>
                <a:lnTo>
                  <a:pt x="1840" y="464"/>
                </a:lnTo>
                <a:lnTo>
                  <a:pt x="1840" y="462"/>
                </a:lnTo>
                <a:lnTo>
                  <a:pt x="1840" y="462"/>
                </a:lnTo>
                <a:lnTo>
                  <a:pt x="1840" y="459"/>
                </a:lnTo>
                <a:lnTo>
                  <a:pt x="1842" y="459"/>
                </a:lnTo>
                <a:lnTo>
                  <a:pt x="1842" y="454"/>
                </a:lnTo>
                <a:lnTo>
                  <a:pt x="1845" y="454"/>
                </a:lnTo>
                <a:lnTo>
                  <a:pt x="1845" y="451"/>
                </a:lnTo>
                <a:lnTo>
                  <a:pt x="1848" y="451"/>
                </a:lnTo>
                <a:lnTo>
                  <a:pt x="1848" y="448"/>
                </a:lnTo>
                <a:lnTo>
                  <a:pt x="1853" y="448"/>
                </a:lnTo>
                <a:lnTo>
                  <a:pt x="1853" y="446"/>
                </a:lnTo>
                <a:lnTo>
                  <a:pt x="1853" y="446"/>
                </a:lnTo>
                <a:lnTo>
                  <a:pt x="1853" y="443"/>
                </a:lnTo>
                <a:lnTo>
                  <a:pt x="1853" y="443"/>
                </a:lnTo>
                <a:lnTo>
                  <a:pt x="1853" y="443"/>
                </a:lnTo>
                <a:lnTo>
                  <a:pt x="1861" y="443"/>
                </a:lnTo>
                <a:lnTo>
                  <a:pt x="1861" y="437"/>
                </a:lnTo>
                <a:lnTo>
                  <a:pt x="1864" y="437"/>
                </a:lnTo>
                <a:lnTo>
                  <a:pt x="1864" y="435"/>
                </a:lnTo>
                <a:lnTo>
                  <a:pt x="1869" y="435"/>
                </a:lnTo>
                <a:lnTo>
                  <a:pt x="1869" y="432"/>
                </a:lnTo>
                <a:lnTo>
                  <a:pt x="1875" y="432"/>
                </a:lnTo>
                <a:lnTo>
                  <a:pt x="1875" y="429"/>
                </a:lnTo>
                <a:lnTo>
                  <a:pt x="1877" y="429"/>
                </a:lnTo>
                <a:lnTo>
                  <a:pt x="1877" y="427"/>
                </a:lnTo>
                <a:lnTo>
                  <a:pt x="1885" y="427"/>
                </a:lnTo>
                <a:lnTo>
                  <a:pt x="1885" y="421"/>
                </a:lnTo>
                <a:lnTo>
                  <a:pt x="1891" y="421"/>
                </a:lnTo>
                <a:lnTo>
                  <a:pt x="1891" y="419"/>
                </a:lnTo>
                <a:lnTo>
                  <a:pt x="1894" y="419"/>
                </a:lnTo>
                <a:lnTo>
                  <a:pt x="1894" y="416"/>
                </a:lnTo>
                <a:lnTo>
                  <a:pt x="1896" y="416"/>
                </a:lnTo>
                <a:lnTo>
                  <a:pt x="1896" y="413"/>
                </a:lnTo>
                <a:lnTo>
                  <a:pt x="1899" y="413"/>
                </a:lnTo>
                <a:lnTo>
                  <a:pt x="1899" y="410"/>
                </a:lnTo>
                <a:lnTo>
                  <a:pt x="1902" y="410"/>
                </a:lnTo>
                <a:lnTo>
                  <a:pt x="1902" y="408"/>
                </a:lnTo>
                <a:lnTo>
                  <a:pt x="1902" y="408"/>
                </a:lnTo>
                <a:lnTo>
                  <a:pt x="1902" y="397"/>
                </a:lnTo>
                <a:lnTo>
                  <a:pt x="1921" y="397"/>
                </a:lnTo>
                <a:lnTo>
                  <a:pt x="1921" y="397"/>
                </a:lnTo>
                <a:lnTo>
                  <a:pt x="1937" y="397"/>
                </a:lnTo>
                <a:lnTo>
                  <a:pt x="1937" y="392"/>
                </a:lnTo>
                <a:lnTo>
                  <a:pt x="1939" y="392"/>
                </a:lnTo>
                <a:lnTo>
                  <a:pt x="1939" y="389"/>
                </a:lnTo>
                <a:lnTo>
                  <a:pt x="1958" y="389"/>
                </a:lnTo>
                <a:lnTo>
                  <a:pt x="1958" y="386"/>
                </a:lnTo>
                <a:lnTo>
                  <a:pt x="1966" y="386"/>
                </a:lnTo>
                <a:lnTo>
                  <a:pt x="1966" y="383"/>
                </a:lnTo>
                <a:lnTo>
                  <a:pt x="1972" y="383"/>
                </a:lnTo>
                <a:lnTo>
                  <a:pt x="1972" y="381"/>
                </a:lnTo>
                <a:lnTo>
                  <a:pt x="1977" y="381"/>
                </a:lnTo>
                <a:lnTo>
                  <a:pt x="1977" y="378"/>
                </a:lnTo>
                <a:lnTo>
                  <a:pt x="1993" y="378"/>
                </a:lnTo>
                <a:lnTo>
                  <a:pt x="1993" y="375"/>
                </a:lnTo>
                <a:lnTo>
                  <a:pt x="1999" y="375"/>
                </a:lnTo>
                <a:lnTo>
                  <a:pt x="1999" y="373"/>
                </a:lnTo>
                <a:lnTo>
                  <a:pt x="2007" y="373"/>
                </a:lnTo>
                <a:lnTo>
                  <a:pt x="2007" y="370"/>
                </a:lnTo>
                <a:lnTo>
                  <a:pt x="2012" y="370"/>
                </a:lnTo>
                <a:lnTo>
                  <a:pt x="2012" y="367"/>
                </a:lnTo>
                <a:lnTo>
                  <a:pt x="2015" y="367"/>
                </a:lnTo>
                <a:lnTo>
                  <a:pt x="2015" y="365"/>
                </a:lnTo>
                <a:lnTo>
                  <a:pt x="2018" y="365"/>
                </a:lnTo>
                <a:lnTo>
                  <a:pt x="2018" y="362"/>
                </a:lnTo>
                <a:lnTo>
                  <a:pt x="2020" y="362"/>
                </a:lnTo>
                <a:lnTo>
                  <a:pt x="2020" y="359"/>
                </a:lnTo>
                <a:lnTo>
                  <a:pt x="2026" y="359"/>
                </a:lnTo>
                <a:lnTo>
                  <a:pt x="2026" y="356"/>
                </a:lnTo>
                <a:lnTo>
                  <a:pt x="2028" y="356"/>
                </a:lnTo>
                <a:lnTo>
                  <a:pt x="2028" y="354"/>
                </a:lnTo>
                <a:lnTo>
                  <a:pt x="2034" y="354"/>
                </a:lnTo>
                <a:lnTo>
                  <a:pt x="2034" y="351"/>
                </a:lnTo>
                <a:lnTo>
                  <a:pt x="2047" y="351"/>
                </a:lnTo>
                <a:lnTo>
                  <a:pt x="2047" y="343"/>
                </a:lnTo>
                <a:lnTo>
                  <a:pt x="2050" y="343"/>
                </a:lnTo>
                <a:lnTo>
                  <a:pt x="2050" y="340"/>
                </a:lnTo>
                <a:lnTo>
                  <a:pt x="2050" y="340"/>
                </a:lnTo>
                <a:lnTo>
                  <a:pt x="2050" y="335"/>
                </a:lnTo>
                <a:lnTo>
                  <a:pt x="2066" y="335"/>
                </a:lnTo>
                <a:lnTo>
                  <a:pt x="2066" y="332"/>
                </a:lnTo>
                <a:lnTo>
                  <a:pt x="2080" y="332"/>
                </a:lnTo>
                <a:lnTo>
                  <a:pt x="2080" y="329"/>
                </a:lnTo>
                <a:lnTo>
                  <a:pt x="2085" y="329"/>
                </a:lnTo>
                <a:lnTo>
                  <a:pt x="2085" y="327"/>
                </a:lnTo>
                <a:lnTo>
                  <a:pt x="2096" y="327"/>
                </a:lnTo>
                <a:lnTo>
                  <a:pt x="2096" y="324"/>
                </a:lnTo>
                <a:lnTo>
                  <a:pt x="2101" y="324"/>
                </a:lnTo>
                <a:lnTo>
                  <a:pt x="2101" y="321"/>
                </a:lnTo>
                <a:lnTo>
                  <a:pt x="2101" y="321"/>
                </a:lnTo>
                <a:lnTo>
                  <a:pt x="2101" y="319"/>
                </a:lnTo>
                <a:lnTo>
                  <a:pt x="2107" y="319"/>
                </a:lnTo>
                <a:lnTo>
                  <a:pt x="2107" y="316"/>
                </a:lnTo>
                <a:lnTo>
                  <a:pt x="2115" y="316"/>
                </a:lnTo>
                <a:lnTo>
                  <a:pt x="2115" y="313"/>
                </a:lnTo>
                <a:lnTo>
                  <a:pt x="2117" y="313"/>
                </a:lnTo>
                <a:lnTo>
                  <a:pt x="2117" y="311"/>
                </a:lnTo>
                <a:lnTo>
                  <a:pt x="2123" y="311"/>
                </a:lnTo>
                <a:lnTo>
                  <a:pt x="2123" y="308"/>
                </a:lnTo>
                <a:lnTo>
                  <a:pt x="2134" y="308"/>
                </a:lnTo>
                <a:lnTo>
                  <a:pt x="2134" y="305"/>
                </a:lnTo>
                <a:lnTo>
                  <a:pt x="2142" y="305"/>
                </a:lnTo>
                <a:lnTo>
                  <a:pt x="2142" y="302"/>
                </a:lnTo>
                <a:lnTo>
                  <a:pt x="2147" y="302"/>
                </a:lnTo>
                <a:lnTo>
                  <a:pt x="2147" y="294"/>
                </a:lnTo>
                <a:lnTo>
                  <a:pt x="2158" y="294"/>
                </a:lnTo>
                <a:lnTo>
                  <a:pt x="2158" y="292"/>
                </a:lnTo>
                <a:lnTo>
                  <a:pt x="2174" y="292"/>
                </a:lnTo>
                <a:lnTo>
                  <a:pt x="2174" y="289"/>
                </a:lnTo>
                <a:lnTo>
                  <a:pt x="2177" y="289"/>
                </a:lnTo>
                <a:lnTo>
                  <a:pt x="2177" y="286"/>
                </a:lnTo>
                <a:lnTo>
                  <a:pt x="2185" y="286"/>
                </a:lnTo>
                <a:lnTo>
                  <a:pt x="2185" y="281"/>
                </a:lnTo>
                <a:lnTo>
                  <a:pt x="2193" y="281"/>
                </a:lnTo>
                <a:lnTo>
                  <a:pt x="2193" y="275"/>
                </a:lnTo>
                <a:lnTo>
                  <a:pt x="2196" y="275"/>
                </a:lnTo>
                <a:lnTo>
                  <a:pt x="2196" y="273"/>
                </a:lnTo>
                <a:lnTo>
                  <a:pt x="2201" y="273"/>
                </a:lnTo>
                <a:lnTo>
                  <a:pt x="2201" y="270"/>
                </a:lnTo>
                <a:lnTo>
                  <a:pt x="2206" y="270"/>
                </a:lnTo>
                <a:lnTo>
                  <a:pt x="2206" y="265"/>
                </a:lnTo>
                <a:lnTo>
                  <a:pt x="2209" y="265"/>
                </a:lnTo>
                <a:lnTo>
                  <a:pt x="2209" y="259"/>
                </a:lnTo>
                <a:lnTo>
                  <a:pt x="2215" y="259"/>
                </a:lnTo>
                <a:lnTo>
                  <a:pt x="2215" y="257"/>
                </a:lnTo>
                <a:lnTo>
                  <a:pt x="2223" y="257"/>
                </a:lnTo>
                <a:lnTo>
                  <a:pt x="2223" y="254"/>
                </a:lnTo>
                <a:lnTo>
                  <a:pt x="2223" y="254"/>
                </a:lnTo>
                <a:lnTo>
                  <a:pt x="2223" y="251"/>
                </a:lnTo>
                <a:lnTo>
                  <a:pt x="2225" y="251"/>
                </a:lnTo>
                <a:lnTo>
                  <a:pt x="2225" y="246"/>
                </a:lnTo>
                <a:lnTo>
                  <a:pt x="2252" y="246"/>
                </a:lnTo>
                <a:lnTo>
                  <a:pt x="2252" y="243"/>
                </a:lnTo>
                <a:lnTo>
                  <a:pt x="2263" y="243"/>
                </a:lnTo>
                <a:lnTo>
                  <a:pt x="2263" y="238"/>
                </a:lnTo>
                <a:lnTo>
                  <a:pt x="2268" y="238"/>
                </a:lnTo>
                <a:lnTo>
                  <a:pt x="2268" y="235"/>
                </a:lnTo>
                <a:lnTo>
                  <a:pt x="2271" y="235"/>
                </a:lnTo>
                <a:lnTo>
                  <a:pt x="2271" y="232"/>
                </a:lnTo>
                <a:lnTo>
                  <a:pt x="2274" y="232"/>
                </a:lnTo>
                <a:lnTo>
                  <a:pt x="2274" y="227"/>
                </a:lnTo>
                <a:lnTo>
                  <a:pt x="2279" y="227"/>
                </a:lnTo>
                <a:lnTo>
                  <a:pt x="2279" y="221"/>
                </a:lnTo>
                <a:lnTo>
                  <a:pt x="2328" y="221"/>
                </a:lnTo>
                <a:lnTo>
                  <a:pt x="2328" y="219"/>
                </a:lnTo>
                <a:lnTo>
                  <a:pt x="2333" y="219"/>
                </a:lnTo>
                <a:lnTo>
                  <a:pt x="2333" y="213"/>
                </a:lnTo>
                <a:lnTo>
                  <a:pt x="2349" y="213"/>
                </a:lnTo>
                <a:lnTo>
                  <a:pt x="2349" y="208"/>
                </a:lnTo>
                <a:lnTo>
                  <a:pt x="2355" y="208"/>
                </a:lnTo>
                <a:lnTo>
                  <a:pt x="2355" y="203"/>
                </a:lnTo>
                <a:lnTo>
                  <a:pt x="2363" y="203"/>
                </a:lnTo>
                <a:lnTo>
                  <a:pt x="2363" y="197"/>
                </a:lnTo>
                <a:lnTo>
                  <a:pt x="2366" y="197"/>
                </a:lnTo>
                <a:lnTo>
                  <a:pt x="2366" y="192"/>
                </a:lnTo>
                <a:lnTo>
                  <a:pt x="2371" y="192"/>
                </a:lnTo>
                <a:lnTo>
                  <a:pt x="2371" y="186"/>
                </a:lnTo>
                <a:lnTo>
                  <a:pt x="2376" y="186"/>
                </a:lnTo>
                <a:lnTo>
                  <a:pt x="2376" y="181"/>
                </a:lnTo>
                <a:lnTo>
                  <a:pt x="2382" y="181"/>
                </a:lnTo>
                <a:lnTo>
                  <a:pt x="2382" y="167"/>
                </a:lnTo>
                <a:lnTo>
                  <a:pt x="2382" y="167"/>
                </a:lnTo>
                <a:lnTo>
                  <a:pt x="2382" y="162"/>
                </a:lnTo>
                <a:lnTo>
                  <a:pt x="2390" y="162"/>
                </a:lnTo>
                <a:lnTo>
                  <a:pt x="2390" y="157"/>
                </a:lnTo>
                <a:lnTo>
                  <a:pt x="2398" y="157"/>
                </a:lnTo>
                <a:lnTo>
                  <a:pt x="2398" y="151"/>
                </a:lnTo>
                <a:lnTo>
                  <a:pt x="2406" y="151"/>
                </a:lnTo>
                <a:lnTo>
                  <a:pt x="2406" y="143"/>
                </a:lnTo>
                <a:lnTo>
                  <a:pt x="2417" y="143"/>
                </a:lnTo>
                <a:lnTo>
                  <a:pt x="2417" y="138"/>
                </a:lnTo>
                <a:lnTo>
                  <a:pt x="2420" y="138"/>
                </a:lnTo>
                <a:lnTo>
                  <a:pt x="2420" y="132"/>
                </a:lnTo>
                <a:lnTo>
                  <a:pt x="2441" y="132"/>
                </a:lnTo>
                <a:lnTo>
                  <a:pt x="2441" y="124"/>
                </a:lnTo>
                <a:lnTo>
                  <a:pt x="2441" y="124"/>
                </a:lnTo>
                <a:lnTo>
                  <a:pt x="2441" y="116"/>
                </a:lnTo>
                <a:lnTo>
                  <a:pt x="2446" y="116"/>
                </a:lnTo>
                <a:lnTo>
                  <a:pt x="2446" y="108"/>
                </a:lnTo>
                <a:lnTo>
                  <a:pt x="2452" y="108"/>
                </a:lnTo>
                <a:lnTo>
                  <a:pt x="2452" y="100"/>
                </a:lnTo>
                <a:lnTo>
                  <a:pt x="2473" y="100"/>
                </a:lnTo>
                <a:lnTo>
                  <a:pt x="2473" y="89"/>
                </a:lnTo>
                <a:lnTo>
                  <a:pt x="2495" y="89"/>
                </a:lnTo>
                <a:lnTo>
                  <a:pt x="2495" y="78"/>
                </a:lnTo>
                <a:lnTo>
                  <a:pt x="2498" y="78"/>
                </a:lnTo>
                <a:lnTo>
                  <a:pt x="2498" y="65"/>
                </a:lnTo>
                <a:lnTo>
                  <a:pt x="2509" y="65"/>
                </a:lnTo>
                <a:lnTo>
                  <a:pt x="2509" y="54"/>
                </a:lnTo>
                <a:lnTo>
                  <a:pt x="2509" y="54"/>
                </a:lnTo>
                <a:lnTo>
                  <a:pt x="2509" y="41"/>
                </a:lnTo>
                <a:lnTo>
                  <a:pt x="2514" y="41"/>
                </a:lnTo>
                <a:lnTo>
                  <a:pt x="2514" y="27"/>
                </a:lnTo>
                <a:lnTo>
                  <a:pt x="2579" y="27"/>
                </a:lnTo>
                <a:lnTo>
                  <a:pt x="2579" y="0"/>
                </a:lnTo>
              </a:path>
            </a:pathLst>
          </a:custGeom>
          <a:noFill/>
          <a:ln w="15875" cap="flat">
            <a:solidFill>
              <a:srgbClr val="FF0000"/>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ova Cond" panose="020B0506020202020204" pitchFamily="34" charset="0"/>
              <a:cs typeface="Arial" panose="020B0604020202020204" pitchFamily="34" charset="0"/>
            </a:endParaRPr>
          </a:p>
        </p:txBody>
      </p:sp>
      <p:sp>
        <p:nvSpPr>
          <p:cNvPr id="57" name="Rectangle 40">
            <a:extLst>
              <a:ext uri="{FF2B5EF4-FFF2-40B4-BE49-F238E27FC236}">
                <a16:creationId xmlns:a16="http://schemas.microsoft.com/office/drawing/2014/main" id="{237457F4-87D3-43C3-919E-A6B3DF5C4CDA}"/>
              </a:ext>
            </a:extLst>
          </p:cNvPr>
          <p:cNvSpPr>
            <a:spLocks noChangeArrowheads="1"/>
          </p:cNvSpPr>
          <p:nvPr/>
        </p:nvSpPr>
        <p:spPr bwMode="auto">
          <a:xfrm>
            <a:off x="9828510" y="4947092"/>
            <a:ext cx="1196610"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err="1">
                <a:ln>
                  <a:noFill/>
                </a:ln>
                <a:solidFill>
                  <a:srgbClr val="0000FF"/>
                </a:solidFill>
                <a:effectLst/>
                <a:uLnTx/>
                <a:uFillTx/>
                <a:latin typeface="Arial Nova Cond" panose="020B0506020202020204" pitchFamily="34" charset="0"/>
              </a:rPr>
              <a:t>Icosapent</a:t>
            </a:r>
            <a:r>
              <a:rPr kumimoji="0" lang="en-US" altLang="en-US" sz="1500" b="1" i="0" u="none" strike="noStrike" kern="1200" cap="none" spc="0" normalizeH="0" baseline="0" noProof="0" dirty="0">
                <a:ln>
                  <a:noFill/>
                </a:ln>
                <a:solidFill>
                  <a:srgbClr val="0000FF"/>
                </a:solidFill>
                <a:effectLst/>
                <a:uLnTx/>
                <a:uFillTx/>
                <a:latin typeface="Arial Nova Cond" panose="020B0506020202020204" pitchFamily="34" charset="0"/>
              </a:rPr>
              <a:t> Ethyl</a:t>
            </a:r>
            <a:endParaRPr kumimoji="0" lang="en-US" altLang="en-US" sz="1800" b="1" i="0" u="none" strike="noStrike" kern="1200" cap="none" spc="0" normalizeH="0" baseline="0" noProof="0" dirty="0">
              <a:ln>
                <a:noFill/>
              </a:ln>
              <a:solidFill>
                <a:srgbClr val="0000FF"/>
              </a:solidFill>
              <a:effectLst/>
              <a:uLnTx/>
              <a:uFillTx/>
              <a:latin typeface="Arial Nova Cond" panose="020B0506020202020204" pitchFamily="34" charset="0"/>
            </a:endParaRPr>
          </a:p>
        </p:txBody>
      </p:sp>
      <p:sp>
        <p:nvSpPr>
          <p:cNvPr id="58" name="Rectangle 41">
            <a:extLst>
              <a:ext uri="{FF2B5EF4-FFF2-40B4-BE49-F238E27FC236}">
                <a16:creationId xmlns:a16="http://schemas.microsoft.com/office/drawing/2014/main" id="{218859A8-47CB-49DF-9674-F9D91D6FC2A4}"/>
              </a:ext>
            </a:extLst>
          </p:cNvPr>
          <p:cNvSpPr>
            <a:spLocks noChangeArrowheads="1"/>
          </p:cNvSpPr>
          <p:nvPr/>
        </p:nvSpPr>
        <p:spPr bwMode="auto">
          <a:xfrm>
            <a:off x="9828510" y="3588125"/>
            <a:ext cx="62651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srgbClr val="FF0000"/>
                </a:solidFill>
                <a:effectLst/>
                <a:uLnTx/>
                <a:uFillTx/>
                <a:latin typeface="Arial Nova Cond" panose="020B0506020202020204" pitchFamily="34" charset="0"/>
              </a:rPr>
              <a:t>Placebo</a:t>
            </a:r>
            <a:endParaRPr kumimoji="0" lang="en-US" altLang="en-US" sz="1800" b="1" i="0" u="none" strike="noStrike" kern="1200" cap="none" spc="0" normalizeH="0" baseline="0" noProof="0" dirty="0">
              <a:ln>
                <a:noFill/>
              </a:ln>
              <a:solidFill>
                <a:srgbClr val="FF0000"/>
              </a:solidFill>
              <a:effectLst/>
              <a:uLnTx/>
              <a:uFillTx/>
              <a:latin typeface="Arial Nova Cond" panose="020B0506020202020204" pitchFamily="34" charset="0"/>
            </a:endParaRPr>
          </a:p>
        </p:txBody>
      </p:sp>
      <p:sp>
        <p:nvSpPr>
          <p:cNvPr id="83" name="Rectangle 43">
            <a:extLst>
              <a:ext uri="{FF2B5EF4-FFF2-40B4-BE49-F238E27FC236}">
                <a16:creationId xmlns:a16="http://schemas.microsoft.com/office/drawing/2014/main" id="{09F47C2E-1091-4483-931E-6D397589A035}"/>
              </a:ext>
            </a:extLst>
          </p:cNvPr>
          <p:cNvSpPr>
            <a:spLocks noChangeArrowheads="1"/>
          </p:cNvSpPr>
          <p:nvPr/>
        </p:nvSpPr>
        <p:spPr bwMode="auto">
          <a:xfrm>
            <a:off x="7375715" y="2191753"/>
            <a:ext cx="175682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Nova Cond" panose="020B0506020202020204" pitchFamily="34" charset="0"/>
              </a:rPr>
              <a:t>Hazard Ratio, 0.74</a:t>
            </a:r>
            <a:endParaRPr kumimoji="0" lang="en-US" altLang="en-US" sz="1800" b="1" i="0" u="none" strike="noStrike" kern="1200" cap="none" spc="0" normalizeH="0" baseline="0" noProof="0" dirty="0">
              <a:ln>
                <a:noFill/>
              </a:ln>
              <a:solidFill>
                <a:prstClr val="black"/>
              </a:solidFill>
              <a:effectLst/>
              <a:uLnTx/>
              <a:uFillTx/>
              <a:latin typeface="Arial Nova Cond" panose="020B0506020202020204" pitchFamily="34" charset="0"/>
            </a:endParaRPr>
          </a:p>
        </p:txBody>
      </p:sp>
      <p:sp>
        <p:nvSpPr>
          <p:cNvPr id="84" name="Rectangle 44">
            <a:extLst>
              <a:ext uri="{FF2B5EF4-FFF2-40B4-BE49-F238E27FC236}">
                <a16:creationId xmlns:a16="http://schemas.microsoft.com/office/drawing/2014/main" id="{10AB021A-3055-4E36-940B-2E61BDE0EDCD}"/>
              </a:ext>
            </a:extLst>
          </p:cNvPr>
          <p:cNvSpPr>
            <a:spLocks noChangeArrowheads="1"/>
          </p:cNvSpPr>
          <p:nvPr/>
        </p:nvSpPr>
        <p:spPr bwMode="auto">
          <a:xfrm>
            <a:off x="7375715" y="2447768"/>
            <a:ext cx="142346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400" b="0" i="0" u="none" strike="noStrike" kern="1200" cap="none" spc="0" normalizeH="0" baseline="0" noProof="0" dirty="0">
                <a:ln>
                  <a:noFill/>
                </a:ln>
                <a:solidFill>
                  <a:srgbClr val="000000"/>
                </a:solidFill>
                <a:effectLst/>
                <a:uLnTx/>
                <a:uFillTx/>
                <a:latin typeface="Arial Nova Cond" panose="020B0506020202020204" pitchFamily="34" charset="0"/>
              </a:rPr>
              <a:t>(95% CI, 0.65–0.83)</a:t>
            </a:r>
            <a:endParaRPr kumimoji="0" lang="en-US" altLang="en-US" sz="1400" b="0" i="0" u="none" strike="noStrike" kern="1200" cap="none" spc="0" normalizeH="0" baseline="0" noProof="0" dirty="0">
              <a:ln>
                <a:noFill/>
              </a:ln>
              <a:solidFill>
                <a:prstClr val="black"/>
              </a:solidFill>
              <a:effectLst/>
              <a:uLnTx/>
              <a:uFillTx/>
              <a:latin typeface="Arial Nova Cond" panose="020B0506020202020204" pitchFamily="34" charset="0"/>
            </a:endParaRPr>
          </a:p>
        </p:txBody>
      </p:sp>
      <p:sp>
        <p:nvSpPr>
          <p:cNvPr id="85" name="Rectangle 45">
            <a:extLst>
              <a:ext uri="{FF2B5EF4-FFF2-40B4-BE49-F238E27FC236}">
                <a16:creationId xmlns:a16="http://schemas.microsoft.com/office/drawing/2014/main" id="{A9013724-399F-4E33-AD55-685E0F3099E3}"/>
              </a:ext>
            </a:extLst>
          </p:cNvPr>
          <p:cNvSpPr>
            <a:spLocks noChangeArrowheads="1"/>
          </p:cNvSpPr>
          <p:nvPr/>
        </p:nvSpPr>
        <p:spPr bwMode="auto">
          <a:xfrm>
            <a:off x="7375715" y="2694899"/>
            <a:ext cx="124713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Nova Cond" panose="020B0506020202020204" pitchFamily="34" charset="0"/>
              </a:rPr>
              <a:t>RRR = 26.5%</a:t>
            </a:r>
            <a:endParaRPr kumimoji="0" lang="en-US" altLang="en-US" sz="1800" b="1" i="0" u="none" strike="noStrike" kern="1200" cap="none" spc="0" normalizeH="0" baseline="0" noProof="0" dirty="0">
              <a:ln>
                <a:noFill/>
              </a:ln>
              <a:solidFill>
                <a:prstClr val="black"/>
              </a:solidFill>
              <a:effectLst/>
              <a:uLnTx/>
              <a:uFillTx/>
              <a:latin typeface="Arial Nova Cond" panose="020B0506020202020204" pitchFamily="34" charset="0"/>
            </a:endParaRPr>
          </a:p>
        </p:txBody>
      </p:sp>
      <p:sp>
        <p:nvSpPr>
          <p:cNvPr id="86" name="Rectangle 46">
            <a:extLst>
              <a:ext uri="{FF2B5EF4-FFF2-40B4-BE49-F238E27FC236}">
                <a16:creationId xmlns:a16="http://schemas.microsoft.com/office/drawing/2014/main" id="{65209BF2-49E4-4013-A9BE-D398D8438943}"/>
              </a:ext>
            </a:extLst>
          </p:cNvPr>
          <p:cNvSpPr>
            <a:spLocks noChangeArrowheads="1"/>
          </p:cNvSpPr>
          <p:nvPr/>
        </p:nvSpPr>
        <p:spPr bwMode="auto">
          <a:xfrm>
            <a:off x="7375715" y="2950644"/>
            <a:ext cx="11221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Nova Cond" panose="020B0506020202020204" pitchFamily="34" charset="0"/>
              </a:rPr>
              <a:t>ARR = 3.6%</a:t>
            </a:r>
            <a:endParaRPr kumimoji="0" lang="en-US" altLang="en-US" sz="1800" b="1" i="0" u="none" strike="noStrike" kern="1200" cap="none" spc="0" normalizeH="0" baseline="0" noProof="0" dirty="0">
              <a:ln>
                <a:noFill/>
              </a:ln>
              <a:solidFill>
                <a:prstClr val="black"/>
              </a:solidFill>
              <a:effectLst/>
              <a:uLnTx/>
              <a:uFillTx/>
              <a:latin typeface="Arial Nova Cond" panose="020B0506020202020204" pitchFamily="34" charset="0"/>
            </a:endParaRPr>
          </a:p>
        </p:txBody>
      </p:sp>
      <p:sp>
        <p:nvSpPr>
          <p:cNvPr id="87" name="Rectangle 47">
            <a:extLst>
              <a:ext uri="{FF2B5EF4-FFF2-40B4-BE49-F238E27FC236}">
                <a16:creationId xmlns:a16="http://schemas.microsoft.com/office/drawing/2014/main" id="{9E18BB78-C5EB-47A2-B15E-9323FDDD8169}"/>
              </a:ext>
            </a:extLst>
          </p:cNvPr>
          <p:cNvSpPr>
            <a:spLocks noChangeArrowheads="1"/>
          </p:cNvSpPr>
          <p:nvPr/>
        </p:nvSpPr>
        <p:spPr bwMode="auto">
          <a:xfrm>
            <a:off x="7375715" y="3206388"/>
            <a:ext cx="207428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Nova Cond" panose="020B0506020202020204" pitchFamily="34" charset="0"/>
              </a:rPr>
              <a:t>NNT = 28 </a:t>
            </a:r>
            <a:r>
              <a:rPr kumimoji="0" lang="en-US" altLang="en-US" sz="1400" b="0" i="0" u="none" strike="noStrike" kern="1200" cap="none" spc="0" normalizeH="0" baseline="0" noProof="0" dirty="0">
                <a:ln>
                  <a:noFill/>
                </a:ln>
                <a:solidFill>
                  <a:srgbClr val="000000"/>
                </a:solidFill>
                <a:effectLst/>
                <a:uLnTx/>
                <a:uFillTx/>
                <a:latin typeface="Arial Nova Cond" panose="020B0506020202020204" pitchFamily="34" charset="0"/>
              </a:rPr>
              <a:t>(95% CI, 20–47)</a:t>
            </a:r>
            <a:endParaRPr kumimoji="0" lang="en-US" altLang="en-US" sz="1400" b="0" i="0" u="none" strike="noStrike" kern="1200" cap="none" spc="0" normalizeH="0" baseline="0" noProof="0" dirty="0">
              <a:ln>
                <a:noFill/>
              </a:ln>
              <a:solidFill>
                <a:prstClr val="black"/>
              </a:solidFill>
              <a:effectLst/>
              <a:uLnTx/>
              <a:uFillTx/>
              <a:latin typeface="Arial Nova Cond" panose="020B0506020202020204" pitchFamily="34" charset="0"/>
            </a:endParaRPr>
          </a:p>
        </p:txBody>
      </p:sp>
      <p:sp>
        <p:nvSpPr>
          <p:cNvPr id="88" name="Rectangle 48">
            <a:extLst>
              <a:ext uri="{FF2B5EF4-FFF2-40B4-BE49-F238E27FC236}">
                <a16:creationId xmlns:a16="http://schemas.microsoft.com/office/drawing/2014/main" id="{455B2C19-9625-4399-8FDC-64748D3FEC74}"/>
              </a:ext>
            </a:extLst>
          </p:cNvPr>
          <p:cNvSpPr>
            <a:spLocks noChangeArrowheads="1"/>
          </p:cNvSpPr>
          <p:nvPr/>
        </p:nvSpPr>
        <p:spPr bwMode="auto">
          <a:xfrm>
            <a:off x="7375715" y="3518963"/>
            <a:ext cx="124553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1800" b="1" i="0" u="none" strike="noStrike" kern="1200" cap="none" spc="0" normalizeH="0" baseline="0" noProof="0" dirty="0">
                <a:ln>
                  <a:noFill/>
                </a:ln>
                <a:solidFill>
                  <a:srgbClr val="000000"/>
                </a:solidFill>
                <a:effectLst/>
                <a:uLnTx/>
                <a:uFillTx/>
                <a:latin typeface="Arial Nova Cond" panose="020B0506020202020204" pitchFamily="34" charset="0"/>
              </a:rPr>
              <a:t>P=0.0000006</a:t>
            </a:r>
            <a:endParaRPr kumimoji="0" lang="en-US" altLang="en-US" sz="1800" b="1" i="0" u="none" strike="noStrike" kern="1200" cap="none" spc="0" normalizeH="0" baseline="0" noProof="0" dirty="0">
              <a:ln>
                <a:noFill/>
              </a:ln>
              <a:solidFill>
                <a:prstClr val="black"/>
              </a:solidFill>
              <a:effectLst/>
              <a:uLnTx/>
              <a:uFillTx/>
              <a:latin typeface="Arial Nova Cond" panose="020B0506020202020204" pitchFamily="34" charset="0"/>
            </a:endParaRPr>
          </a:p>
        </p:txBody>
      </p:sp>
      <p:sp>
        <p:nvSpPr>
          <p:cNvPr id="60" name="Rectangle 27">
            <a:extLst>
              <a:ext uri="{FF2B5EF4-FFF2-40B4-BE49-F238E27FC236}">
                <a16:creationId xmlns:a16="http://schemas.microsoft.com/office/drawing/2014/main" id="{0E29ABC9-6EF1-4DDD-A5BD-D9517356CECF}"/>
              </a:ext>
            </a:extLst>
          </p:cNvPr>
          <p:cNvSpPr>
            <a:spLocks noChangeArrowheads="1"/>
          </p:cNvSpPr>
          <p:nvPr/>
        </p:nvSpPr>
        <p:spPr bwMode="auto">
          <a:xfrm>
            <a:off x="8380630" y="6084702"/>
            <a:ext cx="2102242" cy="230832"/>
          </a:xfrm>
          <a:prstGeom prst="rect">
            <a:avLst/>
          </a:prstGeom>
          <a:solidFill>
            <a:schemeClr val="bg1"/>
          </a:solidFill>
          <a:ln>
            <a:noFill/>
          </a:ln>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Arial Nova Cond" panose="020B0506020202020204" pitchFamily="34" charset="0"/>
              </a:rPr>
              <a:t>Years since Randomization</a:t>
            </a:r>
            <a:endParaRPr kumimoji="0" lang="en-US" altLang="en-US" sz="1800" b="0" i="0" u="none" strike="noStrike" kern="1200" cap="none" spc="0" normalizeH="0" baseline="0" noProof="0" dirty="0">
              <a:ln>
                <a:noFill/>
              </a:ln>
              <a:solidFill>
                <a:prstClr val="black"/>
              </a:solidFill>
              <a:effectLst/>
              <a:uLnTx/>
              <a:uFillTx/>
              <a:latin typeface="Arial Nova Cond" panose="020B0506020202020204" pitchFamily="34" charset="0"/>
            </a:endParaRPr>
          </a:p>
        </p:txBody>
      </p:sp>
      <p:sp>
        <p:nvSpPr>
          <p:cNvPr id="61" name="Rectangle 39">
            <a:extLst>
              <a:ext uri="{FF2B5EF4-FFF2-40B4-BE49-F238E27FC236}">
                <a16:creationId xmlns:a16="http://schemas.microsoft.com/office/drawing/2014/main" id="{162FB85C-074B-451F-AB32-94A317BA2F9A}"/>
              </a:ext>
            </a:extLst>
          </p:cNvPr>
          <p:cNvSpPr>
            <a:spLocks noChangeArrowheads="1"/>
          </p:cNvSpPr>
          <p:nvPr/>
        </p:nvSpPr>
        <p:spPr bwMode="auto">
          <a:xfrm rot="16200000">
            <a:off x="5590283" y="3885858"/>
            <a:ext cx="2066208"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1" i="0" u="none" strike="noStrike" kern="1200" cap="none" spc="0" normalizeH="0" baseline="0" noProof="0" dirty="0">
                <a:ln>
                  <a:noFill/>
                </a:ln>
                <a:solidFill>
                  <a:srgbClr val="000000"/>
                </a:solidFill>
                <a:effectLst/>
                <a:uLnTx/>
                <a:uFillTx/>
                <a:latin typeface="Arial Nova Cond" panose="020B0506020202020204" pitchFamily="34" charset="0"/>
              </a:rPr>
              <a:t>Patients with an Event (%)</a:t>
            </a:r>
            <a:endParaRPr kumimoji="0" lang="en-US" altLang="en-US" sz="1800" b="0" i="0" u="none" strike="noStrike" kern="1200" cap="none" spc="0" normalizeH="0" baseline="0" noProof="0" dirty="0">
              <a:ln>
                <a:noFill/>
              </a:ln>
              <a:solidFill>
                <a:prstClr val="black"/>
              </a:solidFill>
              <a:effectLst/>
              <a:uLnTx/>
              <a:uFillTx/>
              <a:latin typeface="Arial Nova Cond" panose="020B0506020202020204" pitchFamily="34" charset="0"/>
            </a:endParaRPr>
          </a:p>
        </p:txBody>
      </p:sp>
      <p:sp>
        <p:nvSpPr>
          <p:cNvPr id="62" name="Line 49">
            <a:extLst>
              <a:ext uri="{FF2B5EF4-FFF2-40B4-BE49-F238E27FC236}">
                <a16:creationId xmlns:a16="http://schemas.microsoft.com/office/drawing/2014/main" id="{2C211441-336A-467F-BFBA-B475593CCB94}"/>
              </a:ext>
            </a:extLst>
          </p:cNvPr>
          <p:cNvSpPr>
            <a:spLocks noChangeShapeType="1"/>
          </p:cNvSpPr>
          <p:nvPr/>
        </p:nvSpPr>
        <p:spPr bwMode="auto">
          <a:xfrm>
            <a:off x="7214622" y="5762595"/>
            <a:ext cx="0" cy="72627"/>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ova Cond" panose="020B0506020202020204" pitchFamily="34" charset="0"/>
              <a:cs typeface="Arial" panose="020B0604020202020204" pitchFamily="34" charset="0"/>
            </a:endParaRPr>
          </a:p>
        </p:txBody>
      </p:sp>
      <p:sp>
        <p:nvSpPr>
          <p:cNvPr id="63" name="Line 50">
            <a:extLst>
              <a:ext uri="{FF2B5EF4-FFF2-40B4-BE49-F238E27FC236}">
                <a16:creationId xmlns:a16="http://schemas.microsoft.com/office/drawing/2014/main" id="{7DD3EB92-14D4-4B53-A71F-BF1B7A864E8D}"/>
              </a:ext>
            </a:extLst>
          </p:cNvPr>
          <p:cNvSpPr>
            <a:spLocks noChangeShapeType="1"/>
          </p:cNvSpPr>
          <p:nvPr/>
        </p:nvSpPr>
        <p:spPr bwMode="auto">
          <a:xfrm>
            <a:off x="7948723" y="5762595"/>
            <a:ext cx="0" cy="72627"/>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ova Cond" panose="020B0506020202020204" pitchFamily="34" charset="0"/>
              <a:cs typeface="Arial" panose="020B0604020202020204" pitchFamily="34" charset="0"/>
            </a:endParaRPr>
          </a:p>
        </p:txBody>
      </p:sp>
      <p:sp>
        <p:nvSpPr>
          <p:cNvPr id="64" name="Line 51">
            <a:extLst>
              <a:ext uri="{FF2B5EF4-FFF2-40B4-BE49-F238E27FC236}">
                <a16:creationId xmlns:a16="http://schemas.microsoft.com/office/drawing/2014/main" id="{96A2F4B1-B06E-45CE-8448-026DA1F52AD1}"/>
              </a:ext>
            </a:extLst>
          </p:cNvPr>
          <p:cNvSpPr>
            <a:spLocks noChangeShapeType="1"/>
          </p:cNvSpPr>
          <p:nvPr/>
        </p:nvSpPr>
        <p:spPr bwMode="auto">
          <a:xfrm>
            <a:off x="8681308" y="5762595"/>
            <a:ext cx="0" cy="72627"/>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ova Cond" panose="020B0506020202020204" pitchFamily="34" charset="0"/>
              <a:cs typeface="Arial" panose="020B0604020202020204" pitchFamily="34" charset="0"/>
            </a:endParaRPr>
          </a:p>
        </p:txBody>
      </p:sp>
      <p:sp>
        <p:nvSpPr>
          <p:cNvPr id="65" name="Line 52">
            <a:extLst>
              <a:ext uri="{FF2B5EF4-FFF2-40B4-BE49-F238E27FC236}">
                <a16:creationId xmlns:a16="http://schemas.microsoft.com/office/drawing/2014/main" id="{5F5C991A-EC74-4013-9FC1-2AFEB1827AF7}"/>
              </a:ext>
            </a:extLst>
          </p:cNvPr>
          <p:cNvSpPr>
            <a:spLocks noChangeShapeType="1"/>
          </p:cNvSpPr>
          <p:nvPr/>
        </p:nvSpPr>
        <p:spPr bwMode="auto">
          <a:xfrm>
            <a:off x="9418632" y="5762595"/>
            <a:ext cx="0" cy="72627"/>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ova Cond" panose="020B0506020202020204" pitchFamily="34" charset="0"/>
              <a:cs typeface="Arial" panose="020B0604020202020204" pitchFamily="34" charset="0"/>
            </a:endParaRPr>
          </a:p>
        </p:txBody>
      </p:sp>
      <p:sp>
        <p:nvSpPr>
          <p:cNvPr id="66" name="Line 53">
            <a:extLst>
              <a:ext uri="{FF2B5EF4-FFF2-40B4-BE49-F238E27FC236}">
                <a16:creationId xmlns:a16="http://schemas.microsoft.com/office/drawing/2014/main" id="{6C3F38BA-7DA8-4846-8CB7-803E49FBB18B}"/>
              </a:ext>
            </a:extLst>
          </p:cNvPr>
          <p:cNvSpPr>
            <a:spLocks noChangeShapeType="1"/>
          </p:cNvSpPr>
          <p:nvPr/>
        </p:nvSpPr>
        <p:spPr bwMode="auto">
          <a:xfrm>
            <a:off x="10151217" y="5762595"/>
            <a:ext cx="0" cy="72627"/>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ova Cond" panose="020B0506020202020204" pitchFamily="34" charset="0"/>
              <a:cs typeface="Arial" panose="020B0604020202020204" pitchFamily="34" charset="0"/>
            </a:endParaRPr>
          </a:p>
        </p:txBody>
      </p:sp>
      <p:sp>
        <p:nvSpPr>
          <p:cNvPr id="67" name="Line 54">
            <a:extLst>
              <a:ext uri="{FF2B5EF4-FFF2-40B4-BE49-F238E27FC236}">
                <a16:creationId xmlns:a16="http://schemas.microsoft.com/office/drawing/2014/main" id="{6220E019-9D1D-4323-9B59-6103EABF79D7}"/>
              </a:ext>
            </a:extLst>
          </p:cNvPr>
          <p:cNvSpPr>
            <a:spLocks noChangeShapeType="1"/>
          </p:cNvSpPr>
          <p:nvPr/>
        </p:nvSpPr>
        <p:spPr bwMode="auto">
          <a:xfrm>
            <a:off x="10883803" y="5762595"/>
            <a:ext cx="0" cy="72627"/>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ova Cond" panose="020B0506020202020204" pitchFamily="34" charset="0"/>
              <a:cs typeface="Arial" panose="020B0604020202020204" pitchFamily="34" charset="0"/>
            </a:endParaRPr>
          </a:p>
        </p:txBody>
      </p:sp>
      <p:sp>
        <p:nvSpPr>
          <p:cNvPr id="68" name="Rectangle 55">
            <a:extLst>
              <a:ext uri="{FF2B5EF4-FFF2-40B4-BE49-F238E27FC236}">
                <a16:creationId xmlns:a16="http://schemas.microsoft.com/office/drawing/2014/main" id="{0FC0F6BF-FDFA-400A-9403-BEEFF845FAA2}"/>
              </a:ext>
            </a:extLst>
          </p:cNvPr>
          <p:cNvSpPr>
            <a:spLocks noChangeArrowheads="1"/>
          </p:cNvSpPr>
          <p:nvPr/>
        </p:nvSpPr>
        <p:spPr bwMode="auto">
          <a:xfrm>
            <a:off x="7165681" y="5866799"/>
            <a:ext cx="9618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000000"/>
                </a:solidFill>
                <a:effectLst/>
                <a:uLnTx/>
                <a:uFillTx/>
                <a:latin typeface="Arial Nova Cond" panose="020B0506020202020204" pitchFamily="34" charset="0"/>
              </a:rPr>
              <a:t>0</a:t>
            </a:r>
            <a:endParaRPr kumimoji="0" lang="en-US" altLang="en-US" sz="1800" b="0" i="0" u="none" strike="noStrike" kern="1200" cap="none" spc="0" normalizeH="0" baseline="0" noProof="0" dirty="0">
              <a:ln>
                <a:noFill/>
              </a:ln>
              <a:solidFill>
                <a:prstClr val="black"/>
              </a:solidFill>
              <a:effectLst/>
              <a:uLnTx/>
              <a:uFillTx/>
              <a:latin typeface="Arial Nova Cond" panose="020B0506020202020204" pitchFamily="34" charset="0"/>
            </a:endParaRPr>
          </a:p>
        </p:txBody>
      </p:sp>
      <p:sp>
        <p:nvSpPr>
          <p:cNvPr id="69" name="Rectangle 56">
            <a:extLst>
              <a:ext uri="{FF2B5EF4-FFF2-40B4-BE49-F238E27FC236}">
                <a16:creationId xmlns:a16="http://schemas.microsoft.com/office/drawing/2014/main" id="{9223FD7C-6777-4852-9B16-2A8D7856E46E}"/>
              </a:ext>
            </a:extLst>
          </p:cNvPr>
          <p:cNvSpPr>
            <a:spLocks noChangeArrowheads="1"/>
          </p:cNvSpPr>
          <p:nvPr/>
        </p:nvSpPr>
        <p:spPr bwMode="auto">
          <a:xfrm>
            <a:off x="7900635" y="5866799"/>
            <a:ext cx="9618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000000"/>
                </a:solidFill>
                <a:effectLst/>
                <a:uLnTx/>
                <a:uFillTx/>
                <a:latin typeface="Arial Nova Cond" panose="020B0506020202020204" pitchFamily="34" charset="0"/>
              </a:rPr>
              <a:t>1</a:t>
            </a:r>
            <a:endParaRPr kumimoji="0" lang="en-US" altLang="en-US" sz="1800" b="0" i="0" u="none" strike="noStrike" kern="1200" cap="none" spc="0" normalizeH="0" baseline="0" noProof="0">
              <a:ln>
                <a:noFill/>
              </a:ln>
              <a:solidFill>
                <a:prstClr val="black"/>
              </a:solidFill>
              <a:effectLst/>
              <a:uLnTx/>
              <a:uFillTx/>
              <a:latin typeface="Arial Nova Cond" panose="020B0506020202020204" pitchFamily="34" charset="0"/>
            </a:endParaRPr>
          </a:p>
        </p:txBody>
      </p:sp>
      <p:sp>
        <p:nvSpPr>
          <p:cNvPr id="70" name="Rectangle 57">
            <a:extLst>
              <a:ext uri="{FF2B5EF4-FFF2-40B4-BE49-F238E27FC236}">
                <a16:creationId xmlns:a16="http://schemas.microsoft.com/office/drawing/2014/main" id="{88E175C1-311C-4126-9849-20F2DCABC7C0}"/>
              </a:ext>
            </a:extLst>
          </p:cNvPr>
          <p:cNvSpPr>
            <a:spLocks noChangeArrowheads="1"/>
          </p:cNvSpPr>
          <p:nvPr/>
        </p:nvSpPr>
        <p:spPr bwMode="auto">
          <a:xfrm>
            <a:off x="8636379" y="5866799"/>
            <a:ext cx="9618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000000"/>
                </a:solidFill>
                <a:effectLst/>
                <a:uLnTx/>
                <a:uFillTx/>
                <a:latin typeface="Arial Nova Cond" panose="020B0506020202020204" pitchFamily="34" charset="0"/>
              </a:rPr>
              <a:t>2</a:t>
            </a:r>
            <a:endParaRPr kumimoji="0" lang="en-US" altLang="en-US" sz="1800" b="0" i="0" u="none" strike="noStrike" kern="1200" cap="none" spc="0" normalizeH="0" baseline="0" noProof="0">
              <a:ln>
                <a:noFill/>
              </a:ln>
              <a:solidFill>
                <a:prstClr val="black"/>
              </a:solidFill>
              <a:effectLst/>
              <a:uLnTx/>
              <a:uFillTx/>
              <a:latin typeface="Arial Nova Cond" panose="020B0506020202020204" pitchFamily="34" charset="0"/>
            </a:endParaRPr>
          </a:p>
        </p:txBody>
      </p:sp>
      <p:sp>
        <p:nvSpPr>
          <p:cNvPr id="71" name="Rectangle 58">
            <a:extLst>
              <a:ext uri="{FF2B5EF4-FFF2-40B4-BE49-F238E27FC236}">
                <a16:creationId xmlns:a16="http://schemas.microsoft.com/office/drawing/2014/main" id="{834868D7-0F05-4F74-9469-98673C045F11}"/>
              </a:ext>
            </a:extLst>
          </p:cNvPr>
          <p:cNvSpPr>
            <a:spLocks noChangeArrowheads="1"/>
          </p:cNvSpPr>
          <p:nvPr/>
        </p:nvSpPr>
        <p:spPr bwMode="auto">
          <a:xfrm>
            <a:off x="9371332" y="5866799"/>
            <a:ext cx="9618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000000"/>
                </a:solidFill>
                <a:effectLst/>
                <a:uLnTx/>
                <a:uFillTx/>
                <a:latin typeface="Arial Nova Cond" panose="020B0506020202020204" pitchFamily="34" charset="0"/>
              </a:rPr>
              <a:t>3</a:t>
            </a:r>
            <a:endParaRPr kumimoji="0" lang="en-US" altLang="en-US" sz="1800" b="0" i="0" u="none" strike="noStrike" kern="1200" cap="none" spc="0" normalizeH="0" baseline="0" noProof="0">
              <a:ln>
                <a:noFill/>
              </a:ln>
              <a:solidFill>
                <a:prstClr val="black"/>
              </a:solidFill>
              <a:effectLst/>
              <a:uLnTx/>
              <a:uFillTx/>
              <a:latin typeface="Arial Nova Cond" panose="020B0506020202020204" pitchFamily="34" charset="0"/>
            </a:endParaRPr>
          </a:p>
        </p:txBody>
      </p:sp>
      <p:sp>
        <p:nvSpPr>
          <p:cNvPr id="72" name="Rectangle 59">
            <a:extLst>
              <a:ext uri="{FF2B5EF4-FFF2-40B4-BE49-F238E27FC236}">
                <a16:creationId xmlns:a16="http://schemas.microsoft.com/office/drawing/2014/main" id="{3A4F139D-91ED-4124-92C0-0DA04320A059}"/>
              </a:ext>
            </a:extLst>
          </p:cNvPr>
          <p:cNvSpPr>
            <a:spLocks noChangeArrowheads="1"/>
          </p:cNvSpPr>
          <p:nvPr/>
        </p:nvSpPr>
        <p:spPr bwMode="auto">
          <a:xfrm>
            <a:off x="10103918" y="5866799"/>
            <a:ext cx="9618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000000"/>
                </a:solidFill>
                <a:effectLst/>
                <a:uLnTx/>
                <a:uFillTx/>
                <a:latin typeface="Arial Nova Cond" panose="020B0506020202020204" pitchFamily="34" charset="0"/>
              </a:rPr>
              <a:t>4</a:t>
            </a:r>
            <a:endParaRPr kumimoji="0" lang="en-US" altLang="en-US" sz="1800" b="0" i="0" u="none" strike="noStrike" kern="1200" cap="none" spc="0" normalizeH="0" baseline="0" noProof="0">
              <a:ln>
                <a:noFill/>
              </a:ln>
              <a:solidFill>
                <a:prstClr val="black"/>
              </a:solidFill>
              <a:effectLst/>
              <a:uLnTx/>
              <a:uFillTx/>
              <a:latin typeface="Arial Nova Cond" panose="020B0506020202020204" pitchFamily="34" charset="0"/>
            </a:endParaRPr>
          </a:p>
        </p:txBody>
      </p:sp>
      <p:sp>
        <p:nvSpPr>
          <p:cNvPr id="73" name="Rectangle 60">
            <a:extLst>
              <a:ext uri="{FF2B5EF4-FFF2-40B4-BE49-F238E27FC236}">
                <a16:creationId xmlns:a16="http://schemas.microsoft.com/office/drawing/2014/main" id="{D8A663BB-1F3A-4791-87A5-60D0BD0B5F13}"/>
              </a:ext>
            </a:extLst>
          </p:cNvPr>
          <p:cNvSpPr>
            <a:spLocks noChangeArrowheads="1"/>
          </p:cNvSpPr>
          <p:nvPr/>
        </p:nvSpPr>
        <p:spPr bwMode="auto">
          <a:xfrm>
            <a:off x="10836504" y="5866799"/>
            <a:ext cx="9618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000000"/>
                </a:solidFill>
                <a:effectLst/>
                <a:uLnTx/>
                <a:uFillTx/>
                <a:latin typeface="Arial Nova Cond" panose="020B0506020202020204" pitchFamily="34" charset="0"/>
              </a:rPr>
              <a:t>5</a:t>
            </a:r>
            <a:endParaRPr kumimoji="0" lang="en-US" altLang="en-US" sz="1800" b="0" i="0" u="none" strike="noStrike" kern="1200" cap="none" spc="0" normalizeH="0" baseline="0" noProof="0">
              <a:ln>
                <a:noFill/>
              </a:ln>
              <a:solidFill>
                <a:prstClr val="black"/>
              </a:solidFill>
              <a:effectLst/>
              <a:uLnTx/>
              <a:uFillTx/>
              <a:latin typeface="Arial Nova Cond" panose="020B0506020202020204" pitchFamily="34" charset="0"/>
            </a:endParaRPr>
          </a:p>
        </p:txBody>
      </p:sp>
      <p:sp>
        <p:nvSpPr>
          <p:cNvPr id="74" name="Line 61">
            <a:extLst>
              <a:ext uri="{FF2B5EF4-FFF2-40B4-BE49-F238E27FC236}">
                <a16:creationId xmlns:a16="http://schemas.microsoft.com/office/drawing/2014/main" id="{4DC1BBBA-07C4-42DD-A1F4-C9DEB65179DB}"/>
              </a:ext>
            </a:extLst>
          </p:cNvPr>
          <p:cNvSpPr>
            <a:spLocks noChangeShapeType="1"/>
          </p:cNvSpPr>
          <p:nvPr/>
        </p:nvSpPr>
        <p:spPr bwMode="auto">
          <a:xfrm flipH="1">
            <a:off x="7141994" y="5757687"/>
            <a:ext cx="72627" cy="0"/>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ova Cond" panose="020B0506020202020204" pitchFamily="34" charset="0"/>
              <a:cs typeface="Arial" panose="020B0604020202020204" pitchFamily="34" charset="0"/>
            </a:endParaRPr>
          </a:p>
        </p:txBody>
      </p:sp>
      <p:sp>
        <p:nvSpPr>
          <p:cNvPr id="75" name="Line 62">
            <a:extLst>
              <a:ext uri="{FF2B5EF4-FFF2-40B4-BE49-F238E27FC236}">
                <a16:creationId xmlns:a16="http://schemas.microsoft.com/office/drawing/2014/main" id="{CDE3EC12-D3C2-4D31-A1C7-A920729B0847}"/>
              </a:ext>
            </a:extLst>
          </p:cNvPr>
          <p:cNvSpPr>
            <a:spLocks noChangeShapeType="1"/>
          </p:cNvSpPr>
          <p:nvPr/>
        </p:nvSpPr>
        <p:spPr bwMode="auto">
          <a:xfrm flipH="1">
            <a:off x="7141994" y="4583637"/>
            <a:ext cx="72627" cy="0"/>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ova Cond" panose="020B0506020202020204" pitchFamily="34" charset="0"/>
              <a:cs typeface="Arial" panose="020B0604020202020204" pitchFamily="34" charset="0"/>
            </a:endParaRPr>
          </a:p>
        </p:txBody>
      </p:sp>
      <p:sp>
        <p:nvSpPr>
          <p:cNvPr id="76" name="Line 63">
            <a:extLst>
              <a:ext uri="{FF2B5EF4-FFF2-40B4-BE49-F238E27FC236}">
                <a16:creationId xmlns:a16="http://schemas.microsoft.com/office/drawing/2014/main" id="{A15ADD57-31A7-48F7-9EEC-3278F5511EA9}"/>
              </a:ext>
            </a:extLst>
          </p:cNvPr>
          <p:cNvSpPr>
            <a:spLocks noChangeShapeType="1"/>
          </p:cNvSpPr>
          <p:nvPr/>
        </p:nvSpPr>
        <p:spPr bwMode="auto">
          <a:xfrm flipH="1">
            <a:off x="7141994" y="3410552"/>
            <a:ext cx="72627" cy="0"/>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ova Cond" panose="020B0506020202020204" pitchFamily="34" charset="0"/>
              <a:cs typeface="Arial" panose="020B0604020202020204" pitchFamily="34" charset="0"/>
            </a:endParaRPr>
          </a:p>
        </p:txBody>
      </p:sp>
      <p:sp>
        <p:nvSpPr>
          <p:cNvPr id="77" name="Rectangle 76">
            <a:extLst>
              <a:ext uri="{FF2B5EF4-FFF2-40B4-BE49-F238E27FC236}">
                <a16:creationId xmlns:a16="http://schemas.microsoft.com/office/drawing/2014/main" id="{7FE1ECEA-502A-4FE4-AF45-9E1B133011CA}"/>
              </a:ext>
            </a:extLst>
          </p:cNvPr>
          <p:cNvSpPr>
            <a:spLocks noChangeArrowheads="1"/>
          </p:cNvSpPr>
          <p:nvPr/>
        </p:nvSpPr>
        <p:spPr bwMode="auto">
          <a:xfrm>
            <a:off x="7000791" y="5644623"/>
            <a:ext cx="9618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000000"/>
                </a:solidFill>
                <a:effectLst/>
                <a:uLnTx/>
                <a:uFillTx/>
                <a:latin typeface="Arial Nova Cond" panose="020B0506020202020204" pitchFamily="34" charset="0"/>
              </a:rPr>
              <a:t>0</a:t>
            </a:r>
            <a:endParaRPr kumimoji="0" lang="en-US" altLang="en-US" sz="1800" b="0" i="0" u="none" strike="noStrike" kern="1200" cap="none" spc="0" normalizeH="0" baseline="0" noProof="0" dirty="0">
              <a:ln>
                <a:noFill/>
              </a:ln>
              <a:solidFill>
                <a:prstClr val="black"/>
              </a:solidFill>
              <a:effectLst/>
              <a:uLnTx/>
              <a:uFillTx/>
              <a:latin typeface="Arial Nova Cond" panose="020B0506020202020204" pitchFamily="34" charset="0"/>
            </a:endParaRPr>
          </a:p>
        </p:txBody>
      </p:sp>
      <p:sp>
        <p:nvSpPr>
          <p:cNvPr id="78" name="Rectangle 77">
            <a:extLst>
              <a:ext uri="{FF2B5EF4-FFF2-40B4-BE49-F238E27FC236}">
                <a16:creationId xmlns:a16="http://schemas.microsoft.com/office/drawing/2014/main" id="{692E0FF8-8E1F-46DC-AF27-948EC92472FB}"/>
              </a:ext>
            </a:extLst>
          </p:cNvPr>
          <p:cNvSpPr>
            <a:spLocks noChangeArrowheads="1"/>
          </p:cNvSpPr>
          <p:nvPr/>
        </p:nvSpPr>
        <p:spPr bwMode="auto">
          <a:xfrm>
            <a:off x="6904611" y="4485748"/>
            <a:ext cx="1923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a:ln>
                  <a:noFill/>
                </a:ln>
                <a:solidFill>
                  <a:srgbClr val="000000"/>
                </a:solidFill>
                <a:effectLst/>
                <a:uLnTx/>
                <a:uFillTx/>
                <a:latin typeface="Arial Nova Cond" panose="020B0506020202020204" pitchFamily="34" charset="0"/>
              </a:rPr>
              <a:t>10</a:t>
            </a:r>
            <a:endParaRPr kumimoji="0" lang="en-US" altLang="en-US" sz="1800" b="0" i="0" u="none" strike="noStrike" kern="1200" cap="none" spc="0" normalizeH="0" baseline="0" noProof="0">
              <a:ln>
                <a:noFill/>
              </a:ln>
              <a:solidFill>
                <a:prstClr val="black"/>
              </a:solidFill>
              <a:effectLst/>
              <a:uLnTx/>
              <a:uFillTx/>
              <a:latin typeface="Arial Nova Cond" panose="020B0506020202020204" pitchFamily="34" charset="0"/>
            </a:endParaRPr>
          </a:p>
        </p:txBody>
      </p:sp>
      <p:sp>
        <p:nvSpPr>
          <p:cNvPr id="79" name="Rectangle 78">
            <a:extLst>
              <a:ext uri="{FF2B5EF4-FFF2-40B4-BE49-F238E27FC236}">
                <a16:creationId xmlns:a16="http://schemas.microsoft.com/office/drawing/2014/main" id="{9A359CB5-5056-4A7F-86E9-C10DCF414FC1}"/>
              </a:ext>
            </a:extLst>
          </p:cNvPr>
          <p:cNvSpPr>
            <a:spLocks noChangeArrowheads="1"/>
          </p:cNvSpPr>
          <p:nvPr/>
        </p:nvSpPr>
        <p:spPr bwMode="auto">
          <a:xfrm>
            <a:off x="6904611" y="3309506"/>
            <a:ext cx="1923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000000"/>
                </a:solidFill>
                <a:effectLst/>
                <a:uLnTx/>
                <a:uFillTx/>
                <a:latin typeface="Arial Nova Cond" panose="020B0506020202020204" pitchFamily="34" charset="0"/>
              </a:rPr>
              <a:t>20</a:t>
            </a:r>
            <a:endParaRPr kumimoji="0" lang="en-US" altLang="en-US" sz="1800" b="0" i="0" u="none" strike="noStrike" kern="1200" cap="none" spc="0" normalizeH="0" baseline="0" noProof="0" dirty="0">
              <a:ln>
                <a:noFill/>
              </a:ln>
              <a:solidFill>
                <a:prstClr val="black"/>
              </a:solidFill>
              <a:effectLst/>
              <a:uLnTx/>
              <a:uFillTx/>
              <a:latin typeface="Arial Nova Cond" panose="020B0506020202020204" pitchFamily="34" charset="0"/>
            </a:endParaRPr>
          </a:p>
        </p:txBody>
      </p:sp>
      <p:sp>
        <p:nvSpPr>
          <p:cNvPr id="80" name="Freeform 70">
            <a:extLst>
              <a:ext uri="{FF2B5EF4-FFF2-40B4-BE49-F238E27FC236}">
                <a16:creationId xmlns:a16="http://schemas.microsoft.com/office/drawing/2014/main" id="{14B1D11E-FF0E-4BEF-9E90-F402133D7371}"/>
              </a:ext>
            </a:extLst>
          </p:cNvPr>
          <p:cNvSpPr>
            <a:spLocks/>
          </p:cNvSpPr>
          <p:nvPr/>
        </p:nvSpPr>
        <p:spPr bwMode="auto">
          <a:xfrm>
            <a:off x="7214622" y="2244859"/>
            <a:ext cx="4137847" cy="3512828"/>
          </a:xfrm>
          <a:custGeom>
            <a:avLst/>
            <a:gdLst>
              <a:gd name="T0" fmla="*/ 0 w 2643"/>
              <a:gd name="T1" fmla="*/ 0 h 2252"/>
              <a:gd name="T2" fmla="*/ 0 w 2643"/>
              <a:gd name="T3" fmla="*/ 2252 h 2252"/>
              <a:gd name="T4" fmla="*/ 2643 w 2643"/>
              <a:gd name="T5" fmla="*/ 2252 h 2252"/>
            </a:gdLst>
            <a:ahLst/>
            <a:cxnLst>
              <a:cxn ang="0">
                <a:pos x="T0" y="T1"/>
              </a:cxn>
              <a:cxn ang="0">
                <a:pos x="T2" y="T3"/>
              </a:cxn>
              <a:cxn ang="0">
                <a:pos x="T4" y="T5"/>
              </a:cxn>
            </a:cxnLst>
            <a:rect l="0" t="0" r="r" b="b"/>
            <a:pathLst>
              <a:path w="2643" h="2252">
                <a:moveTo>
                  <a:pt x="0" y="0"/>
                </a:moveTo>
                <a:lnTo>
                  <a:pt x="0" y="2252"/>
                </a:lnTo>
                <a:lnTo>
                  <a:pt x="2643" y="2252"/>
                </a:lnTo>
              </a:path>
            </a:pathLst>
          </a:cu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ova Cond" panose="020B0506020202020204" pitchFamily="34" charset="0"/>
              <a:cs typeface="Arial" panose="020B0604020202020204" pitchFamily="34" charset="0"/>
            </a:endParaRPr>
          </a:p>
        </p:txBody>
      </p:sp>
      <p:sp>
        <p:nvSpPr>
          <p:cNvPr id="81" name="Line 64">
            <a:extLst>
              <a:ext uri="{FF2B5EF4-FFF2-40B4-BE49-F238E27FC236}">
                <a16:creationId xmlns:a16="http://schemas.microsoft.com/office/drawing/2014/main" id="{4F62385E-93B9-41C6-9FC6-6FCB0A04758B}"/>
              </a:ext>
            </a:extLst>
          </p:cNvPr>
          <p:cNvSpPr>
            <a:spLocks noChangeShapeType="1"/>
          </p:cNvSpPr>
          <p:nvPr/>
        </p:nvSpPr>
        <p:spPr bwMode="auto">
          <a:xfrm flipH="1">
            <a:off x="7141994" y="2248141"/>
            <a:ext cx="72627" cy="0"/>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Arial Nova Cond" panose="020B0506020202020204" pitchFamily="34" charset="0"/>
              <a:cs typeface="Arial" panose="020B0604020202020204" pitchFamily="34" charset="0"/>
            </a:endParaRPr>
          </a:p>
        </p:txBody>
      </p:sp>
      <p:sp>
        <p:nvSpPr>
          <p:cNvPr id="82" name="Rectangle 68">
            <a:extLst>
              <a:ext uri="{FF2B5EF4-FFF2-40B4-BE49-F238E27FC236}">
                <a16:creationId xmlns:a16="http://schemas.microsoft.com/office/drawing/2014/main" id="{A787C511-51A2-4954-A62A-36DB433E7F8A}"/>
              </a:ext>
            </a:extLst>
          </p:cNvPr>
          <p:cNvSpPr>
            <a:spLocks noChangeArrowheads="1"/>
          </p:cNvSpPr>
          <p:nvPr/>
        </p:nvSpPr>
        <p:spPr bwMode="auto">
          <a:xfrm>
            <a:off x="6904611" y="2137621"/>
            <a:ext cx="192361"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prstTxWarp prst="textNoShape">
              <a:avLst/>
            </a:prstTxWarp>
            <a:spAutoFit/>
          </a:bodyPr>
          <a:lstStyle>
            <a:lvl1pPr fontAlgn="base">
              <a:spcBef>
                <a:spcPct val="0"/>
              </a:spcBef>
              <a:spcAft>
                <a:spcPct val="0"/>
              </a:spcAft>
              <a:defRPr>
                <a:solidFill>
                  <a:schemeClr val="tx1"/>
                </a:solidFill>
                <a:latin typeface="Arial" pitchFamily="34" charset="0"/>
                <a:cs typeface="Arial" pitchFamily="34" charset="0"/>
              </a:defRPr>
            </a:lvl1pPr>
            <a:lvl2pPr fontAlgn="base">
              <a:spcBef>
                <a:spcPct val="0"/>
              </a:spcBef>
              <a:spcAft>
                <a:spcPct val="0"/>
              </a:spcAft>
              <a:defRPr>
                <a:solidFill>
                  <a:schemeClr val="tx1"/>
                </a:solidFill>
                <a:latin typeface="Arial" pitchFamily="34" charset="0"/>
                <a:cs typeface="Arial" pitchFamily="34" charset="0"/>
              </a:defRPr>
            </a:lvl2pPr>
            <a:lvl3pPr fontAlgn="base">
              <a:spcBef>
                <a:spcPct val="0"/>
              </a:spcBef>
              <a:spcAft>
                <a:spcPct val="0"/>
              </a:spcAft>
              <a:defRPr>
                <a:solidFill>
                  <a:schemeClr val="tx1"/>
                </a:solidFill>
                <a:latin typeface="Arial" pitchFamily="34" charset="0"/>
                <a:cs typeface="Arial" pitchFamily="34" charset="0"/>
              </a:defRPr>
            </a:lvl3pPr>
            <a:lvl4pPr fontAlgn="base">
              <a:spcBef>
                <a:spcPct val="0"/>
              </a:spcBef>
              <a:spcAft>
                <a:spcPct val="0"/>
              </a:spcAft>
              <a:defRPr>
                <a:solidFill>
                  <a:schemeClr val="tx1"/>
                </a:solidFill>
                <a:latin typeface="Arial" pitchFamily="34" charset="0"/>
                <a:cs typeface="Arial" pitchFamily="34" charset="0"/>
              </a:defRPr>
            </a:lvl4pPr>
            <a:lvl5pPr fontAlgn="base">
              <a:spcBef>
                <a:spcPct val="0"/>
              </a:spcBef>
              <a:spcAft>
                <a:spcPct val="0"/>
              </a:spcAft>
              <a:defRPr>
                <a:solidFill>
                  <a:schemeClr val="tx1"/>
                </a:solidFill>
                <a:latin typeface="Arial" pitchFamily="34" charset="0"/>
                <a:cs typeface="Arial" pitchFamily="34" charset="0"/>
              </a:defRPr>
            </a:lvl5pPr>
            <a:lvl6pPr fontAlgn="base">
              <a:spcBef>
                <a:spcPct val="0"/>
              </a:spcBef>
              <a:spcAft>
                <a:spcPct val="0"/>
              </a:spcAft>
              <a:defRPr>
                <a:solidFill>
                  <a:schemeClr val="tx1"/>
                </a:solidFill>
                <a:latin typeface="Arial" pitchFamily="34" charset="0"/>
                <a:cs typeface="Arial" pitchFamily="34" charset="0"/>
              </a:defRPr>
            </a:lvl6pPr>
            <a:lvl7pPr fontAlgn="base">
              <a:spcBef>
                <a:spcPct val="0"/>
              </a:spcBef>
              <a:spcAft>
                <a:spcPct val="0"/>
              </a:spcAft>
              <a:defRPr>
                <a:solidFill>
                  <a:schemeClr val="tx1"/>
                </a:solidFill>
                <a:latin typeface="Arial" pitchFamily="34" charset="0"/>
                <a:cs typeface="Arial" pitchFamily="34" charset="0"/>
              </a:defRPr>
            </a:lvl7pPr>
            <a:lvl8pPr fontAlgn="base">
              <a:spcBef>
                <a:spcPct val="0"/>
              </a:spcBef>
              <a:spcAft>
                <a:spcPct val="0"/>
              </a:spcAft>
              <a:defRPr>
                <a:solidFill>
                  <a:schemeClr val="tx1"/>
                </a:solidFill>
                <a:latin typeface="Arial" pitchFamily="34" charset="0"/>
                <a:cs typeface="Arial" pitchFamily="34" charset="0"/>
              </a:defRPr>
            </a:lvl8pPr>
            <a:lvl9pPr fontAlgn="base">
              <a:spcBef>
                <a:spcPct val="0"/>
              </a:spcBef>
              <a:spcAft>
                <a:spcPct val="0"/>
              </a:spcAft>
              <a:defRPr>
                <a:solidFill>
                  <a:schemeClr val="tx1"/>
                </a:solidFill>
                <a:latin typeface="Arial" pitchFamily="34" charset="0"/>
                <a:cs typeface="Arial"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en-US" altLang="en-US" sz="1500" b="0" i="0" u="none" strike="noStrike" kern="1200" cap="none" spc="0" normalizeH="0" baseline="0" noProof="0" dirty="0">
                <a:ln>
                  <a:noFill/>
                </a:ln>
                <a:solidFill>
                  <a:srgbClr val="000000"/>
                </a:solidFill>
                <a:effectLst/>
                <a:uLnTx/>
                <a:uFillTx/>
                <a:latin typeface="Arial Nova Cond" panose="020B0506020202020204" pitchFamily="34" charset="0"/>
              </a:rPr>
              <a:t>30</a:t>
            </a:r>
            <a:endParaRPr kumimoji="0" lang="en-US" altLang="en-US" sz="1800" b="0" i="0" u="none" strike="noStrike" kern="1200" cap="none" spc="0" normalizeH="0" baseline="0" noProof="0" dirty="0">
              <a:ln>
                <a:noFill/>
              </a:ln>
              <a:solidFill>
                <a:prstClr val="black"/>
              </a:solidFill>
              <a:effectLst/>
              <a:uLnTx/>
              <a:uFillTx/>
              <a:latin typeface="Arial Nova Cond" panose="020B0506020202020204" pitchFamily="34" charset="0"/>
            </a:endParaRPr>
          </a:p>
        </p:txBody>
      </p:sp>
      <p:sp>
        <p:nvSpPr>
          <p:cNvPr id="2" name="TextBox 1">
            <a:extLst>
              <a:ext uri="{FF2B5EF4-FFF2-40B4-BE49-F238E27FC236}">
                <a16:creationId xmlns:a16="http://schemas.microsoft.com/office/drawing/2014/main" id="{77741136-0E78-47D0-AB23-7AE4C805CD33}"/>
              </a:ext>
            </a:extLst>
          </p:cNvPr>
          <p:cNvSpPr txBox="1"/>
          <p:nvPr/>
        </p:nvSpPr>
        <p:spPr>
          <a:xfrm>
            <a:off x="477023" y="1230940"/>
            <a:ext cx="2532681" cy="338554"/>
          </a:xfrm>
          <a:prstGeom prst="rect">
            <a:avLst/>
          </a:prstGeom>
          <a:noFill/>
        </p:spPr>
        <p:txBody>
          <a:bodyPr wrap="none" rtlCol="0">
            <a:spAutoFit/>
          </a:bodyPr>
          <a:lstStyle/>
          <a:p>
            <a:r>
              <a:rPr lang="en-CA" sz="1600" b="1" dirty="0">
                <a:latin typeface="Arial Nova Cond" panose="020B0506020202020204" pitchFamily="34" charset="0"/>
              </a:rPr>
              <a:t>N=8179 patients; FU 4.9 </a:t>
            </a:r>
            <a:r>
              <a:rPr lang="en-CA" sz="1600" b="1" dirty="0" err="1">
                <a:latin typeface="Arial Nova Cond" panose="020B0506020202020204" pitchFamily="34" charset="0"/>
              </a:rPr>
              <a:t>yrs</a:t>
            </a:r>
            <a:endParaRPr lang="en-CA" sz="1600" b="1" dirty="0">
              <a:latin typeface="Arial Nova Cond" panose="020B0506020202020204" pitchFamily="34" charset="0"/>
            </a:endParaRPr>
          </a:p>
        </p:txBody>
      </p:sp>
    </p:spTree>
    <p:extLst>
      <p:ext uri="{BB962C8B-B14F-4D97-AF65-F5344CB8AC3E}">
        <p14:creationId xmlns:p14="http://schemas.microsoft.com/office/powerpoint/2010/main" val="8629075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F85E9-61DF-594A-86AF-36C25A7A379D}"/>
              </a:ext>
            </a:extLst>
          </p:cNvPr>
          <p:cNvSpPr>
            <a:spLocks noGrp="1"/>
          </p:cNvSpPr>
          <p:nvPr>
            <p:ph type="title"/>
          </p:nvPr>
        </p:nvSpPr>
        <p:spPr>
          <a:xfrm>
            <a:off x="838200" y="86206"/>
            <a:ext cx="10515600" cy="1325563"/>
          </a:xfrm>
        </p:spPr>
        <p:txBody>
          <a:bodyPr>
            <a:normAutofit/>
          </a:bodyPr>
          <a:lstStyle/>
          <a:p>
            <a:r>
              <a:rPr lang="en-US" sz="4000" dirty="0"/>
              <a:t>Lipids in Large Recent RCTs</a:t>
            </a:r>
          </a:p>
        </p:txBody>
      </p:sp>
      <p:sp>
        <p:nvSpPr>
          <p:cNvPr id="3" name="Content Placeholder 2">
            <a:extLst>
              <a:ext uri="{FF2B5EF4-FFF2-40B4-BE49-F238E27FC236}">
                <a16:creationId xmlns:a16="http://schemas.microsoft.com/office/drawing/2014/main" id="{05FEC42A-A095-7B40-89AC-BF44751083D6}"/>
              </a:ext>
            </a:extLst>
          </p:cNvPr>
          <p:cNvSpPr>
            <a:spLocks noGrp="1"/>
          </p:cNvSpPr>
          <p:nvPr>
            <p:ph idx="1"/>
          </p:nvPr>
        </p:nvSpPr>
        <p:spPr/>
        <p:txBody>
          <a:bodyPr/>
          <a:lstStyle/>
          <a:p>
            <a:endParaRPr lang="en-US" dirty="0"/>
          </a:p>
        </p:txBody>
      </p:sp>
      <p:graphicFrame>
        <p:nvGraphicFramePr>
          <p:cNvPr id="4" name="Table 3">
            <a:extLst>
              <a:ext uri="{FF2B5EF4-FFF2-40B4-BE49-F238E27FC236}">
                <a16:creationId xmlns:a16="http://schemas.microsoft.com/office/drawing/2014/main" id="{69D8AB51-22FD-154B-869B-9DD1AB43622B}"/>
              </a:ext>
            </a:extLst>
          </p:cNvPr>
          <p:cNvGraphicFramePr>
            <a:graphicFrameLocks noGrp="1"/>
          </p:cNvGraphicFramePr>
          <p:nvPr>
            <p:extLst>
              <p:ext uri="{D42A27DB-BD31-4B8C-83A1-F6EECF244321}">
                <p14:modId xmlns:p14="http://schemas.microsoft.com/office/powerpoint/2010/main" val="103433746"/>
              </p:ext>
            </p:extLst>
          </p:nvPr>
        </p:nvGraphicFramePr>
        <p:xfrm>
          <a:off x="561472" y="1096389"/>
          <a:ext cx="11069055" cy="4955868"/>
        </p:xfrm>
        <a:graphic>
          <a:graphicData uri="http://schemas.openxmlformats.org/drawingml/2006/table">
            <a:tbl>
              <a:tblPr firstRow="1" bandRow="1">
                <a:tableStyleId>{5C22544A-7EE6-4342-B048-85BDC9FD1C3A}</a:tableStyleId>
              </a:tblPr>
              <a:tblGrid>
                <a:gridCol w="2213811">
                  <a:extLst>
                    <a:ext uri="{9D8B030D-6E8A-4147-A177-3AD203B41FA5}">
                      <a16:colId xmlns:a16="http://schemas.microsoft.com/office/drawing/2014/main" val="4251721120"/>
                    </a:ext>
                  </a:extLst>
                </a:gridCol>
                <a:gridCol w="2213811">
                  <a:extLst>
                    <a:ext uri="{9D8B030D-6E8A-4147-A177-3AD203B41FA5}">
                      <a16:colId xmlns:a16="http://schemas.microsoft.com/office/drawing/2014/main" val="3719327822"/>
                    </a:ext>
                  </a:extLst>
                </a:gridCol>
                <a:gridCol w="2213811">
                  <a:extLst>
                    <a:ext uri="{9D8B030D-6E8A-4147-A177-3AD203B41FA5}">
                      <a16:colId xmlns:a16="http://schemas.microsoft.com/office/drawing/2014/main" val="1645939366"/>
                    </a:ext>
                  </a:extLst>
                </a:gridCol>
                <a:gridCol w="2213811">
                  <a:extLst>
                    <a:ext uri="{9D8B030D-6E8A-4147-A177-3AD203B41FA5}">
                      <a16:colId xmlns:a16="http://schemas.microsoft.com/office/drawing/2014/main" val="1546714671"/>
                    </a:ext>
                  </a:extLst>
                </a:gridCol>
                <a:gridCol w="2213811">
                  <a:extLst>
                    <a:ext uri="{9D8B030D-6E8A-4147-A177-3AD203B41FA5}">
                      <a16:colId xmlns:a16="http://schemas.microsoft.com/office/drawing/2014/main" val="2791736444"/>
                    </a:ext>
                  </a:extLst>
                </a:gridCol>
              </a:tblGrid>
              <a:tr h="646913">
                <a:tc>
                  <a:txBody>
                    <a:bodyPr/>
                    <a:lstStyle/>
                    <a:p>
                      <a:r>
                        <a:rPr lang="en-US" dirty="0">
                          <a:latin typeface="Arial Nova Cond" panose="020B0506020202020204" pitchFamily="34" charset="0"/>
                        </a:rPr>
                        <a:t>Trial</a:t>
                      </a:r>
                    </a:p>
                  </a:txBody>
                  <a:tcPr/>
                </a:tc>
                <a:tc>
                  <a:txBody>
                    <a:bodyPr/>
                    <a:lstStyle/>
                    <a:p>
                      <a:r>
                        <a:rPr lang="en-US" dirty="0">
                          <a:latin typeface="Arial Nova Cond" panose="020B0506020202020204" pitchFamily="34" charset="0"/>
                        </a:rPr>
                        <a:t>Lipid Eligibility (mmol/L)</a:t>
                      </a:r>
                    </a:p>
                  </a:txBody>
                  <a:tcPr/>
                </a:tc>
                <a:tc>
                  <a:txBody>
                    <a:bodyPr/>
                    <a:lstStyle/>
                    <a:p>
                      <a:r>
                        <a:rPr lang="en-US" dirty="0">
                          <a:latin typeface="Arial Nova Cond" panose="020B0506020202020204" pitchFamily="34" charset="0"/>
                        </a:rPr>
                        <a:t>Baseline LDL-C (mmol/L)</a:t>
                      </a:r>
                    </a:p>
                  </a:txBody>
                  <a:tcPr/>
                </a:tc>
                <a:tc>
                  <a:txBody>
                    <a:bodyPr/>
                    <a:lstStyle/>
                    <a:p>
                      <a:r>
                        <a:rPr lang="en-US" dirty="0">
                          <a:latin typeface="Arial Nova Cond" panose="020B0506020202020204" pitchFamily="34" charset="0"/>
                        </a:rPr>
                        <a:t>Target LDL-C (mmol/L)</a:t>
                      </a:r>
                    </a:p>
                  </a:txBody>
                  <a:tcPr/>
                </a:tc>
                <a:tc>
                  <a:txBody>
                    <a:bodyPr/>
                    <a:lstStyle/>
                    <a:p>
                      <a:r>
                        <a:rPr lang="en-US" dirty="0">
                          <a:latin typeface="Arial Nova Cond" panose="020B0506020202020204" pitchFamily="34" charset="0"/>
                        </a:rPr>
                        <a:t>Achieved LDL-C</a:t>
                      </a:r>
                    </a:p>
                    <a:p>
                      <a:r>
                        <a:rPr lang="en-US" dirty="0">
                          <a:latin typeface="Arial Nova Cond" panose="020B0506020202020204" pitchFamily="34" charset="0"/>
                        </a:rPr>
                        <a:t>In Active Rx group</a:t>
                      </a:r>
                    </a:p>
                  </a:txBody>
                  <a:tcPr/>
                </a:tc>
                <a:extLst>
                  <a:ext uri="{0D108BD9-81ED-4DB2-BD59-A6C34878D82A}">
                    <a16:rowId xmlns:a16="http://schemas.microsoft.com/office/drawing/2014/main" val="4036819924"/>
                  </a:ext>
                </a:extLst>
              </a:tr>
              <a:tr h="611860">
                <a:tc>
                  <a:txBody>
                    <a:bodyPr/>
                    <a:lstStyle/>
                    <a:p>
                      <a:r>
                        <a:rPr lang="en-US" dirty="0">
                          <a:latin typeface="Arial Nova Cond" panose="020B0506020202020204" pitchFamily="34" charset="0"/>
                        </a:rPr>
                        <a:t>IMPROVE-IT</a:t>
                      </a:r>
                    </a:p>
                  </a:txBody>
                  <a:tcPr/>
                </a:tc>
                <a:tc>
                  <a:txBody>
                    <a:bodyPr/>
                    <a:lstStyle/>
                    <a:p>
                      <a:r>
                        <a:rPr lang="en-US" dirty="0">
                          <a:latin typeface="Arial Nova Cond" panose="020B0506020202020204" pitchFamily="34" charset="0"/>
                        </a:rPr>
                        <a:t>Statin naïve: 1.3-3.2</a:t>
                      </a:r>
                    </a:p>
                    <a:p>
                      <a:r>
                        <a:rPr lang="en-US" dirty="0">
                          <a:latin typeface="Arial Nova Cond" panose="020B0506020202020204" pitchFamily="34" charset="0"/>
                        </a:rPr>
                        <a:t>On Statin: 1.3-2.6 </a:t>
                      </a:r>
                    </a:p>
                  </a:txBody>
                  <a:tcPr/>
                </a:tc>
                <a:tc>
                  <a:txBody>
                    <a:bodyPr/>
                    <a:lstStyle/>
                    <a:p>
                      <a:r>
                        <a:rPr lang="en-US" dirty="0">
                          <a:latin typeface="Arial Nova Cond" panose="020B0506020202020204" pitchFamily="34" charset="0"/>
                        </a:rPr>
                        <a:t>LDL-C: 2.45</a:t>
                      </a:r>
                    </a:p>
                  </a:txBody>
                  <a:tcPr/>
                </a:tc>
                <a:tc>
                  <a:txBody>
                    <a:bodyPr/>
                    <a:lstStyle/>
                    <a:p>
                      <a:r>
                        <a:rPr lang="en-US" dirty="0">
                          <a:latin typeface="Arial Nova Cond" panose="020B0506020202020204" pitchFamily="34" charset="0"/>
                        </a:rPr>
                        <a:t>NA</a:t>
                      </a:r>
                    </a:p>
                  </a:txBody>
                  <a:tcPr/>
                </a:tc>
                <a:tc>
                  <a:txBody>
                    <a:bodyPr/>
                    <a:lstStyle/>
                    <a:p>
                      <a:r>
                        <a:rPr lang="en-US" dirty="0">
                          <a:latin typeface="Arial Nova Cond" panose="020B0506020202020204" pitchFamily="34" charset="0"/>
                        </a:rPr>
                        <a:t>LDL-C: 1.39 </a:t>
                      </a:r>
                    </a:p>
                  </a:txBody>
                  <a:tcPr/>
                </a:tc>
                <a:extLst>
                  <a:ext uri="{0D108BD9-81ED-4DB2-BD59-A6C34878D82A}">
                    <a16:rowId xmlns:a16="http://schemas.microsoft.com/office/drawing/2014/main" val="1407480711"/>
                  </a:ext>
                </a:extLst>
              </a:tr>
              <a:tr h="874085">
                <a:tc>
                  <a:txBody>
                    <a:bodyPr/>
                    <a:lstStyle/>
                    <a:p>
                      <a:r>
                        <a:rPr lang="en-US" dirty="0">
                          <a:latin typeface="Arial Nova Cond" panose="020B0506020202020204" pitchFamily="34" charset="0"/>
                        </a:rPr>
                        <a:t>FOURIER</a:t>
                      </a:r>
                    </a:p>
                  </a:txBody>
                  <a:tcPr/>
                </a:tc>
                <a:tc>
                  <a:txBody>
                    <a:bodyPr/>
                    <a:lstStyle/>
                    <a:p>
                      <a:r>
                        <a:rPr lang="en-US" dirty="0">
                          <a:latin typeface="Arial Nova Cond" panose="020B0506020202020204" pitchFamily="34" charset="0"/>
                        </a:rPr>
                        <a:t>LDL-C</a:t>
                      </a:r>
                      <a:r>
                        <a:rPr lang="en-US" u="sng" dirty="0">
                          <a:latin typeface="Arial Nova Cond" panose="020B0506020202020204" pitchFamily="34" charset="0"/>
                        </a:rPr>
                        <a:t>&gt; </a:t>
                      </a:r>
                      <a:r>
                        <a:rPr lang="en-US" dirty="0">
                          <a:latin typeface="Arial Nova Cond" panose="020B0506020202020204" pitchFamily="34" charset="0"/>
                        </a:rPr>
                        <a:t> or</a:t>
                      </a:r>
                    </a:p>
                    <a:p>
                      <a:r>
                        <a:rPr lang="en-US" dirty="0">
                          <a:latin typeface="Arial Nova Cond" panose="020B0506020202020204" pitchFamily="34" charset="0"/>
                        </a:rPr>
                        <a:t>non-HDL-C: </a:t>
                      </a:r>
                      <a:r>
                        <a:rPr lang="en-US" u="sng" dirty="0">
                          <a:latin typeface="Arial Nova Cond" panose="020B0506020202020204" pitchFamily="34" charset="0"/>
                        </a:rPr>
                        <a:t>&gt;</a:t>
                      </a:r>
                      <a:r>
                        <a:rPr lang="en-US" dirty="0">
                          <a:latin typeface="Arial Nova Cond" panose="020B0506020202020204" pitchFamily="34" charset="0"/>
                        </a:rPr>
                        <a:t>2.6 </a:t>
                      </a:r>
                    </a:p>
                  </a:txBody>
                  <a:tcPr/>
                </a:tc>
                <a:tc>
                  <a:txBody>
                    <a:bodyPr/>
                    <a:lstStyle/>
                    <a:p>
                      <a:r>
                        <a:rPr lang="en-US" dirty="0">
                          <a:latin typeface="Arial Nova Cond" panose="020B0506020202020204" pitchFamily="34" charset="0"/>
                        </a:rPr>
                        <a:t>LDL-C: 2.4</a:t>
                      </a:r>
                    </a:p>
                  </a:txBody>
                  <a:tcPr/>
                </a:tc>
                <a:tc>
                  <a:txBody>
                    <a:bodyPr/>
                    <a:lstStyle/>
                    <a:p>
                      <a:r>
                        <a:rPr lang="en-US" dirty="0">
                          <a:latin typeface="Arial Nova Cond" panose="020B0506020202020204" pitchFamily="34" charset="0"/>
                        </a:rPr>
                        <a:t>NA</a:t>
                      </a:r>
                    </a:p>
                  </a:txBody>
                  <a:tcPr/>
                </a:tc>
                <a:tc>
                  <a:txBody>
                    <a:bodyPr/>
                    <a:lstStyle/>
                    <a:p>
                      <a:r>
                        <a:rPr lang="en-US" dirty="0">
                          <a:latin typeface="Arial Nova Cond" panose="020B0506020202020204" pitchFamily="34" charset="0"/>
                        </a:rPr>
                        <a:t>0.78 </a:t>
                      </a:r>
                    </a:p>
                    <a:p>
                      <a:r>
                        <a:rPr lang="en-US" dirty="0">
                          <a:latin typeface="Arial Nova Cond" panose="020B0506020202020204" pitchFamily="34" charset="0"/>
                        </a:rPr>
                        <a:t>(IQR: 0.49-1.2 mmol/L)</a:t>
                      </a:r>
                    </a:p>
                  </a:txBody>
                  <a:tcPr/>
                </a:tc>
                <a:extLst>
                  <a:ext uri="{0D108BD9-81ED-4DB2-BD59-A6C34878D82A}">
                    <a16:rowId xmlns:a16="http://schemas.microsoft.com/office/drawing/2014/main" val="3279743275"/>
                  </a:ext>
                </a:extLst>
              </a:tr>
              <a:tr h="874085">
                <a:tc>
                  <a:txBody>
                    <a:bodyPr/>
                    <a:lstStyle/>
                    <a:p>
                      <a:r>
                        <a:rPr lang="en-US" dirty="0">
                          <a:latin typeface="Arial Nova Cond" panose="020B0506020202020204" pitchFamily="34" charset="0"/>
                        </a:rPr>
                        <a:t>ODYSSEY Outcomes</a:t>
                      </a:r>
                    </a:p>
                  </a:txBody>
                  <a:tcPr/>
                </a:tc>
                <a:tc>
                  <a:txBody>
                    <a:bodyPr/>
                    <a:lstStyle/>
                    <a:p>
                      <a:r>
                        <a:rPr lang="en-US" dirty="0">
                          <a:latin typeface="Arial Nova Cond" panose="020B0506020202020204" pitchFamily="34" charset="0"/>
                        </a:rPr>
                        <a:t>LDL-C</a:t>
                      </a:r>
                      <a:r>
                        <a:rPr lang="en-US" u="sng" dirty="0">
                          <a:latin typeface="Arial Nova Cond" panose="020B0506020202020204" pitchFamily="34" charset="0"/>
                        </a:rPr>
                        <a:t>&gt;</a:t>
                      </a:r>
                      <a:r>
                        <a:rPr lang="en-US" dirty="0">
                          <a:latin typeface="Arial Nova Cond" panose="020B0506020202020204" pitchFamily="34" charset="0"/>
                        </a:rPr>
                        <a:t>1.8 or</a:t>
                      </a:r>
                    </a:p>
                    <a:p>
                      <a:r>
                        <a:rPr lang="en-US" dirty="0">
                          <a:latin typeface="Arial Nova Cond" panose="020B0506020202020204" pitchFamily="34" charset="0"/>
                        </a:rPr>
                        <a:t>non-HDL-C</a:t>
                      </a:r>
                      <a:r>
                        <a:rPr lang="en-US" u="sng" dirty="0">
                          <a:latin typeface="Arial Nova Cond" panose="020B0506020202020204" pitchFamily="34" charset="0"/>
                        </a:rPr>
                        <a:t>&gt;</a:t>
                      </a:r>
                      <a:r>
                        <a:rPr lang="en-US" dirty="0">
                          <a:latin typeface="Arial Nova Cond" panose="020B0506020202020204" pitchFamily="34" charset="0"/>
                        </a:rPr>
                        <a:t>2.6 or                  </a:t>
                      </a:r>
                    </a:p>
                    <a:p>
                      <a:r>
                        <a:rPr lang="en-US" dirty="0">
                          <a:latin typeface="Arial Nova Cond" panose="020B0506020202020204" pitchFamily="34" charset="0"/>
                        </a:rPr>
                        <a:t>Apo B: 0.8 mg/dl</a:t>
                      </a:r>
                    </a:p>
                  </a:txBody>
                  <a:tcPr/>
                </a:tc>
                <a:tc>
                  <a:txBody>
                    <a:bodyPr/>
                    <a:lstStyle/>
                    <a:p>
                      <a:r>
                        <a:rPr lang="en-US" dirty="0">
                          <a:latin typeface="Arial Nova Cond" panose="020B0506020202020204" pitchFamily="34" charset="0"/>
                        </a:rPr>
                        <a:t>LDL-C: 2.4 </a:t>
                      </a:r>
                    </a:p>
                  </a:txBody>
                  <a:tcPr/>
                </a:tc>
                <a:tc>
                  <a:txBody>
                    <a:bodyPr/>
                    <a:lstStyle/>
                    <a:p>
                      <a:r>
                        <a:rPr lang="en-US" dirty="0">
                          <a:latin typeface="Arial Nova Cond" panose="020B0506020202020204" pitchFamily="34" charset="0"/>
                        </a:rPr>
                        <a:t>LDL-C: 0.65-1.3 </a:t>
                      </a:r>
                    </a:p>
                  </a:txBody>
                  <a:tcPr/>
                </a:tc>
                <a:tc>
                  <a:txBody>
                    <a:bodyPr/>
                    <a:lstStyle/>
                    <a:p>
                      <a:r>
                        <a:rPr lang="en-US" dirty="0">
                          <a:latin typeface="Arial Nova Cond" panose="020B0506020202020204" pitchFamily="34" charset="0"/>
                        </a:rPr>
                        <a:t>1.0  - 4 </a:t>
                      </a:r>
                      <a:r>
                        <a:rPr lang="en-US" dirty="0" err="1">
                          <a:latin typeface="Arial Nova Cond" panose="020B0506020202020204" pitchFamily="34" charset="0"/>
                        </a:rPr>
                        <a:t>mths</a:t>
                      </a:r>
                      <a:endParaRPr lang="en-US" dirty="0">
                        <a:latin typeface="Arial Nova Cond" panose="020B0506020202020204" pitchFamily="34" charset="0"/>
                      </a:endParaRPr>
                    </a:p>
                    <a:p>
                      <a:r>
                        <a:rPr lang="en-US" dirty="0">
                          <a:latin typeface="Arial Nova Cond" panose="020B0506020202020204" pitchFamily="34" charset="0"/>
                        </a:rPr>
                        <a:t>1.2  - 12 </a:t>
                      </a:r>
                      <a:r>
                        <a:rPr lang="en-US" dirty="0" err="1">
                          <a:latin typeface="Arial Nova Cond" panose="020B0506020202020204" pitchFamily="34" charset="0"/>
                        </a:rPr>
                        <a:t>mths</a:t>
                      </a:r>
                      <a:endParaRPr lang="en-US" dirty="0">
                        <a:latin typeface="Arial Nova Cond" panose="020B0506020202020204" pitchFamily="34" charset="0"/>
                      </a:endParaRPr>
                    </a:p>
                    <a:p>
                      <a:r>
                        <a:rPr lang="en-US" dirty="0">
                          <a:latin typeface="Arial Nova Cond" panose="020B0506020202020204" pitchFamily="34" charset="0"/>
                        </a:rPr>
                        <a:t>1.7  - 48 </a:t>
                      </a:r>
                      <a:r>
                        <a:rPr lang="en-US" dirty="0" err="1">
                          <a:latin typeface="Arial Nova Cond" panose="020B0506020202020204" pitchFamily="34" charset="0"/>
                        </a:rPr>
                        <a:t>mths</a:t>
                      </a:r>
                      <a:endParaRPr lang="en-US" dirty="0">
                        <a:latin typeface="Arial Nova Cond" panose="020B0506020202020204" pitchFamily="34" charset="0"/>
                      </a:endParaRPr>
                    </a:p>
                  </a:txBody>
                  <a:tcPr/>
                </a:tc>
                <a:extLst>
                  <a:ext uri="{0D108BD9-81ED-4DB2-BD59-A6C34878D82A}">
                    <a16:rowId xmlns:a16="http://schemas.microsoft.com/office/drawing/2014/main" val="2446649462"/>
                  </a:ext>
                </a:extLst>
              </a:tr>
              <a:tr h="874085">
                <a:tc>
                  <a:txBody>
                    <a:bodyPr/>
                    <a:lstStyle/>
                    <a:p>
                      <a:r>
                        <a:rPr lang="en-US" dirty="0">
                          <a:latin typeface="Arial Nova Cond" panose="020B0506020202020204" pitchFamily="34" charset="0"/>
                        </a:rPr>
                        <a:t>REVEAL</a:t>
                      </a:r>
                    </a:p>
                  </a:txBody>
                  <a:tcPr/>
                </a:tc>
                <a:tc>
                  <a:txBody>
                    <a:bodyPr/>
                    <a:lstStyle/>
                    <a:p>
                      <a:r>
                        <a:rPr lang="en-US" dirty="0">
                          <a:latin typeface="Arial Nova Cond" panose="020B0506020202020204" pitchFamily="34" charset="0"/>
                        </a:rPr>
                        <a:t>TC&lt;4.0</a:t>
                      </a:r>
                    </a:p>
                  </a:txBody>
                  <a:tcPr/>
                </a:tc>
                <a:tc>
                  <a:txBody>
                    <a:bodyPr/>
                    <a:lstStyle/>
                    <a:p>
                      <a:r>
                        <a:rPr lang="en-US" dirty="0">
                          <a:latin typeface="Arial Nova Cond" panose="020B0506020202020204" pitchFamily="34" charset="0"/>
                        </a:rPr>
                        <a:t>LDL-C: 1.58</a:t>
                      </a:r>
                    </a:p>
                  </a:txBody>
                  <a:tcPr/>
                </a:tc>
                <a:tc>
                  <a:txBody>
                    <a:bodyPr/>
                    <a:lstStyle/>
                    <a:p>
                      <a:r>
                        <a:rPr lang="en-US" dirty="0">
                          <a:latin typeface="Arial Nova Cond" panose="020B0506020202020204" pitchFamily="34" charset="0"/>
                        </a:rPr>
                        <a:t>NA</a:t>
                      </a:r>
                    </a:p>
                  </a:txBody>
                  <a:tcPr/>
                </a:tc>
                <a:tc>
                  <a:txBody>
                    <a:bodyPr/>
                    <a:lstStyle/>
                    <a:p>
                      <a:r>
                        <a:rPr lang="en-US" dirty="0">
                          <a:latin typeface="Arial Nova Cond" panose="020B0506020202020204" pitchFamily="34" charset="0"/>
                        </a:rPr>
                        <a:t>LDL-C: 1.0 </a:t>
                      </a:r>
                    </a:p>
                    <a:p>
                      <a:r>
                        <a:rPr lang="en-US" dirty="0">
                          <a:latin typeface="Arial Nova Cond" panose="020B0506020202020204" pitchFamily="34" charset="0"/>
                        </a:rPr>
                        <a:t>*1.37 (beta quantification)</a:t>
                      </a:r>
                    </a:p>
                  </a:txBody>
                  <a:tcPr/>
                </a:tc>
                <a:extLst>
                  <a:ext uri="{0D108BD9-81ED-4DB2-BD59-A6C34878D82A}">
                    <a16:rowId xmlns:a16="http://schemas.microsoft.com/office/drawing/2014/main" val="2014839127"/>
                  </a:ext>
                </a:extLst>
              </a:tr>
              <a:tr h="925675">
                <a:tc>
                  <a:txBody>
                    <a:bodyPr/>
                    <a:lstStyle/>
                    <a:p>
                      <a:r>
                        <a:rPr lang="en-US" dirty="0">
                          <a:latin typeface="Arial Nova Cond" panose="020B0506020202020204" pitchFamily="34" charset="0"/>
                        </a:rPr>
                        <a:t>REDUCE-IT</a:t>
                      </a:r>
                    </a:p>
                  </a:txBody>
                  <a:tcPr/>
                </a:tc>
                <a:tc>
                  <a:txBody>
                    <a:bodyPr/>
                    <a:lstStyle/>
                    <a:p>
                      <a:r>
                        <a:rPr lang="en-US" dirty="0">
                          <a:latin typeface="Arial Nova Cond" panose="020B0506020202020204" pitchFamily="34" charset="0"/>
                        </a:rPr>
                        <a:t>TG: 1.69-5.63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Nova Cond" panose="020B0506020202020204" pitchFamily="34" charset="0"/>
                        </a:rPr>
                        <a:t>LDL-C: </a:t>
                      </a:r>
                      <a:r>
                        <a:rPr lang="en-CA" sz="1800" kern="1200" dirty="0">
                          <a:solidFill>
                            <a:schemeClr val="dk1"/>
                          </a:solidFill>
                          <a:effectLst/>
                          <a:latin typeface="Arial Nova Cond" panose="020B0506020202020204" pitchFamily="34" charset="0"/>
                          <a:ea typeface="+mn-ea"/>
                          <a:cs typeface="+mn-cs"/>
                        </a:rPr>
                        <a:t>1.06 to 2.59 </a:t>
                      </a:r>
                    </a:p>
                  </a:txBody>
                  <a:tcPr/>
                </a:tc>
                <a:tc>
                  <a:txBody>
                    <a:bodyPr/>
                    <a:lstStyle/>
                    <a:p>
                      <a:r>
                        <a:rPr lang="en-US" dirty="0">
                          <a:latin typeface="Arial Nova Cond" panose="020B0506020202020204" pitchFamily="34" charset="0"/>
                        </a:rPr>
                        <a:t>TG:2.43</a:t>
                      </a:r>
                    </a:p>
                    <a:p>
                      <a:r>
                        <a:rPr lang="en-US" dirty="0">
                          <a:latin typeface="Arial Nova Cond" panose="020B0506020202020204" pitchFamily="34" charset="0"/>
                        </a:rPr>
                        <a:t>LDL-C: 1.9</a:t>
                      </a:r>
                    </a:p>
                  </a:txBody>
                  <a:tcPr/>
                </a:tc>
                <a:tc>
                  <a:txBody>
                    <a:bodyPr/>
                    <a:lstStyle/>
                    <a:p>
                      <a:r>
                        <a:rPr lang="en-US" dirty="0">
                          <a:latin typeface="Arial Nova Cond" panose="020B0506020202020204" pitchFamily="34" charset="0"/>
                        </a:rPr>
                        <a:t>NA</a:t>
                      </a:r>
                    </a:p>
                  </a:txBody>
                  <a:tcPr/>
                </a:tc>
                <a:tc>
                  <a:txBody>
                    <a:bodyPr/>
                    <a:lstStyle/>
                    <a:p>
                      <a:r>
                        <a:rPr lang="en-US" dirty="0">
                          <a:latin typeface="Arial Nova Cond" panose="020B0506020202020204" pitchFamily="34" charset="0"/>
                        </a:rPr>
                        <a:t>TG:1.99 </a:t>
                      </a:r>
                    </a:p>
                    <a:p>
                      <a:r>
                        <a:rPr lang="en-US" dirty="0">
                          <a:latin typeface="Arial Nova Cond" panose="020B0506020202020204" pitchFamily="34" charset="0"/>
                        </a:rPr>
                        <a:t>LDL-C: 1.95 </a:t>
                      </a:r>
                    </a:p>
                  </a:txBody>
                  <a:tcPr/>
                </a:tc>
                <a:extLst>
                  <a:ext uri="{0D108BD9-81ED-4DB2-BD59-A6C34878D82A}">
                    <a16:rowId xmlns:a16="http://schemas.microsoft.com/office/drawing/2014/main" val="2982580612"/>
                  </a:ext>
                </a:extLst>
              </a:tr>
            </a:tbl>
          </a:graphicData>
        </a:graphic>
      </p:graphicFrame>
    </p:spTree>
    <p:extLst>
      <p:ext uri="{BB962C8B-B14F-4D97-AF65-F5344CB8AC3E}">
        <p14:creationId xmlns:p14="http://schemas.microsoft.com/office/powerpoint/2010/main" val="313882357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ain graphic">
            <a:extLst>
              <a:ext uri="{FF2B5EF4-FFF2-40B4-BE49-F238E27FC236}">
                <a16:creationId xmlns:a16="http://schemas.microsoft.com/office/drawing/2014/main" id="{5B86B786-5BA6-3A4C-A1E7-82B47FC962D9}"/>
              </a:ext>
            </a:extLst>
          </p:cNvPr>
          <p:cNvPicPr>
            <a:picLocks noGrp="1"/>
          </p:cNvPicPr>
          <p:nvPr>
            <p:ph idx="1"/>
          </p:nvPr>
        </p:nvPicPr>
        <p:blipFill>
          <a:blip r:embed="rId2"/>
          <a:stretch/>
        </p:blipFill>
        <p:spPr>
          <a:xfrm>
            <a:off x="1851948" y="243070"/>
            <a:ext cx="8819909" cy="5845215"/>
          </a:xfrm>
          <a:prstGeom prst="rect">
            <a:avLst/>
          </a:prstGeom>
          <a:ln>
            <a:noFill/>
          </a:ln>
        </p:spPr>
      </p:pic>
      <p:sp>
        <p:nvSpPr>
          <p:cNvPr id="5" name="TextBox 4">
            <a:extLst>
              <a:ext uri="{FF2B5EF4-FFF2-40B4-BE49-F238E27FC236}">
                <a16:creationId xmlns:a16="http://schemas.microsoft.com/office/drawing/2014/main" id="{C8852D25-145E-374E-BAEB-E644B8E3AD80}"/>
              </a:ext>
            </a:extLst>
          </p:cNvPr>
          <p:cNvSpPr txBox="1"/>
          <p:nvPr/>
        </p:nvSpPr>
        <p:spPr>
          <a:xfrm>
            <a:off x="127321" y="6068029"/>
            <a:ext cx="6597570" cy="738664"/>
          </a:xfrm>
          <a:prstGeom prst="rect">
            <a:avLst/>
          </a:prstGeom>
          <a:noFill/>
        </p:spPr>
        <p:txBody>
          <a:bodyPr wrap="square" rtlCol="0">
            <a:spAutoFit/>
          </a:bodyPr>
          <a:lstStyle/>
          <a:p>
            <a:r>
              <a:rPr lang="en-CA" sz="1200" dirty="0">
                <a:latin typeface="Arial Nova Cond" panose="020B0506020202020204" pitchFamily="34" charset="0"/>
              </a:rPr>
              <a:t>Evidence from several large cohorts were reviewed and percentile equivalents for </a:t>
            </a:r>
            <a:r>
              <a:rPr lang="en-CA" sz="1200" dirty="0" err="1">
                <a:latin typeface="Arial Nova Cond" panose="020B0506020202020204" pitchFamily="34" charset="0"/>
              </a:rPr>
              <a:t>apoB</a:t>
            </a:r>
            <a:r>
              <a:rPr lang="en-CA" sz="1200" dirty="0">
                <a:latin typeface="Arial Nova Cond" panose="020B0506020202020204" pitchFamily="34" charset="0"/>
              </a:rPr>
              <a:t> and non-HDL-C </a:t>
            </a:r>
          </a:p>
          <a:p>
            <a:r>
              <a:rPr lang="en-CA" sz="1200" dirty="0">
                <a:latin typeface="Arial Nova Cond" panose="020B0506020202020204" pitchFamily="34" charset="0"/>
              </a:rPr>
              <a:t>for each LDL-C threshold referenced are provided </a:t>
            </a:r>
          </a:p>
          <a:p>
            <a:endParaRPr lang="en-US" dirty="0"/>
          </a:p>
        </p:txBody>
      </p:sp>
    </p:spTree>
    <p:extLst>
      <p:ext uri="{BB962C8B-B14F-4D97-AF65-F5344CB8AC3E}">
        <p14:creationId xmlns:p14="http://schemas.microsoft.com/office/powerpoint/2010/main" val="30483289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6AEFB-9B17-8644-A801-C8DAA297BB43}"/>
              </a:ext>
            </a:extLst>
          </p:cNvPr>
          <p:cNvSpPr>
            <a:spLocks noGrp="1"/>
          </p:cNvSpPr>
          <p:nvPr>
            <p:ph type="title"/>
          </p:nvPr>
        </p:nvSpPr>
        <p:spPr/>
        <p:txBody>
          <a:bodyPr>
            <a:normAutofit/>
          </a:bodyPr>
          <a:lstStyle/>
          <a:p>
            <a:r>
              <a:rPr lang="en-US" sz="4000" dirty="0"/>
              <a:t>Intensification of Lipid Lowering Therapy in Secondary Prevention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0F3C329B-8369-8C41-9C57-183AF77A722F}"/>
                  </a:ext>
                </a:extLst>
              </p:cNvPr>
              <p:cNvSpPr>
                <a:spLocks noGrp="1"/>
              </p:cNvSpPr>
              <p:nvPr>
                <p:ph idx="1"/>
              </p:nvPr>
            </p:nvSpPr>
            <p:spPr>
              <a:xfrm>
                <a:off x="838200" y="2308564"/>
                <a:ext cx="10515600" cy="4351338"/>
              </a:xfrm>
            </p:spPr>
            <p:txBody>
              <a:bodyPr>
                <a:normAutofit fontScale="92500" lnSpcReduction="10000"/>
              </a:bodyPr>
              <a:lstStyle/>
              <a:p>
                <a:pPr marL="514350" indent="-514350">
                  <a:buFont typeface="+mj-lt"/>
                  <a:buAutoNum type="arabicPeriod"/>
                </a:pPr>
                <a:r>
                  <a:rPr lang="en-US" sz="2600" dirty="0"/>
                  <a:t>High-intensity statin and appropriate health </a:t>
                </a:r>
                <a:r>
                  <a:rPr lang="en-US" sz="2600" dirty="0" err="1"/>
                  <a:t>behaviour</a:t>
                </a:r>
                <a:r>
                  <a:rPr lang="en-US" sz="2600" dirty="0"/>
                  <a:t> modifications </a:t>
                </a:r>
              </a:p>
              <a:p>
                <a:pPr marL="514350" indent="-514350">
                  <a:buFont typeface="+mj-lt"/>
                  <a:buAutoNum type="arabicPeriod"/>
                </a:pPr>
                <a:r>
                  <a:rPr lang="en-US" sz="2600" dirty="0"/>
                  <a:t>PCSK9i (</a:t>
                </a:r>
                <a:r>
                  <a:rPr lang="en-US" sz="2600" dirty="0" err="1"/>
                  <a:t>evolocumab</a:t>
                </a:r>
                <a:r>
                  <a:rPr lang="en-US" sz="2600" dirty="0"/>
                  <a:t> or alirocumab) </a:t>
                </a:r>
                <a14:m>
                  <m:oMath xmlns:m="http://schemas.openxmlformats.org/officeDocument/2006/math">
                    <m:r>
                      <a:rPr lang="en-US" sz="2600" i="1" smtClean="0">
                        <a:latin typeface="Cambria Math" panose="02040503050406030204" pitchFamily="18" charset="0"/>
                        <a:ea typeface="Cambria Math" panose="02040503050406030204" pitchFamily="18" charset="0"/>
                      </a:rPr>
                      <m:t>±</m:t>
                    </m:r>
                    <m:r>
                      <a:rPr lang="en-US" sz="2600" b="0" i="1" smtClean="0">
                        <a:latin typeface="Cambria Math" panose="02040503050406030204" pitchFamily="18" charset="0"/>
                        <a:ea typeface="Cambria Math" panose="02040503050406030204" pitchFamily="18" charset="0"/>
                      </a:rPr>
                      <m:t> </m:t>
                    </m:r>
                  </m:oMath>
                </a14:m>
                <a:r>
                  <a:rPr lang="en-US" sz="2600" dirty="0"/>
                  <a:t>Ezetimibe for LDC-C</a:t>
                </a:r>
                <a14:m>
                  <m:oMath xmlns:m="http://schemas.openxmlformats.org/officeDocument/2006/math">
                    <m:r>
                      <a:rPr lang="en-US" sz="2600" i="1" smtClean="0">
                        <a:latin typeface="Cambria Math" panose="02040503050406030204" pitchFamily="18" charset="0"/>
                        <a:ea typeface="Cambria Math" panose="02040503050406030204" pitchFamily="18" charset="0"/>
                      </a:rPr>
                      <m:t>≥</m:t>
                    </m:r>
                  </m:oMath>
                </a14:m>
                <a:r>
                  <a:rPr lang="en-US" sz="2600" dirty="0"/>
                  <a:t>1.8mmol/L or non-HDL-C&gt;2.4 mmol/L or Apo B&gt;0.7 g/L</a:t>
                </a:r>
              </a:p>
              <a:p>
                <a:pPr marL="514350" indent="-514350">
                  <a:buFont typeface="+mj-lt"/>
                  <a:buAutoNum type="arabicPeriod"/>
                </a:pPr>
                <a:r>
                  <a:rPr lang="en-US" sz="2600" dirty="0"/>
                  <a:t>IPE – Fasting TG 1.5-5.6 mmol/L on maximum tolerated statin therapy</a:t>
                </a:r>
              </a:p>
              <a:p>
                <a:pPr marL="0" indent="0">
                  <a:buNone/>
                </a:pPr>
                <a:endParaRPr lang="en-US" sz="1100" u="sng" dirty="0"/>
              </a:p>
              <a:p>
                <a:pPr marL="0" indent="0">
                  <a:buNone/>
                </a:pPr>
                <a:r>
                  <a:rPr lang="en-US" u="sng" dirty="0"/>
                  <a:t>Values and Preferences</a:t>
                </a:r>
              </a:p>
              <a:p>
                <a:r>
                  <a:rPr lang="en-US" sz="2600" dirty="0"/>
                  <a:t>Intensified LL therapy may be considered for ASCVD patients with LDL-C&lt;1.8 mmol/L considered to be at particularly high risk</a:t>
                </a:r>
              </a:p>
              <a:p>
                <a:r>
                  <a:rPr lang="en-US" sz="2600" dirty="0"/>
                  <a:t>No evidence of harm with low and very low LDL-C – no down-titration of therapy when low and very low LDL-C levels observed with intensification of LL therapy</a:t>
                </a:r>
              </a:p>
              <a:p>
                <a:r>
                  <a:rPr lang="en-US" sz="2600" dirty="0"/>
                  <a:t>Cost and access</a:t>
                </a:r>
              </a:p>
            </p:txBody>
          </p:sp>
        </mc:Choice>
        <mc:Fallback xmlns="">
          <p:sp>
            <p:nvSpPr>
              <p:cNvPr id="3" name="Content Placeholder 2">
                <a:extLst>
                  <a:ext uri="{FF2B5EF4-FFF2-40B4-BE49-F238E27FC236}">
                    <a16:creationId xmlns:a16="http://schemas.microsoft.com/office/drawing/2014/main" id="{0F3C329B-8369-8C41-9C57-183AF77A722F}"/>
                  </a:ext>
                </a:extLst>
              </p:cNvPr>
              <p:cNvSpPr>
                <a:spLocks noGrp="1" noRot="1" noChangeAspect="1" noMove="1" noResize="1" noEditPoints="1" noAdjustHandles="1" noChangeArrowheads="1" noChangeShapeType="1" noTextEdit="1"/>
              </p:cNvSpPr>
              <p:nvPr>
                <p:ph idx="1"/>
              </p:nvPr>
            </p:nvSpPr>
            <p:spPr>
              <a:xfrm>
                <a:off x="838200" y="2308564"/>
                <a:ext cx="10515600" cy="4351338"/>
              </a:xfrm>
              <a:blipFill>
                <a:blip r:embed="rId2"/>
                <a:stretch>
                  <a:fillRect l="-1086" t="-2907"/>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0C249C3E-54C2-A048-AE10-F0E6046468A4}"/>
              </a:ext>
            </a:extLst>
          </p:cNvPr>
          <p:cNvSpPr txBox="1"/>
          <p:nvPr/>
        </p:nvSpPr>
        <p:spPr>
          <a:xfrm>
            <a:off x="838200" y="1753404"/>
            <a:ext cx="3166123" cy="492443"/>
          </a:xfrm>
          <a:prstGeom prst="rect">
            <a:avLst/>
          </a:prstGeom>
          <a:noFill/>
        </p:spPr>
        <p:txBody>
          <a:bodyPr wrap="none" rtlCol="0">
            <a:spAutoFit/>
          </a:bodyPr>
          <a:lstStyle/>
          <a:p>
            <a:r>
              <a:rPr lang="en-US" sz="2600" b="1" dirty="0">
                <a:latin typeface="Arial Nova Cond" panose="020B0506020202020204" pitchFamily="34" charset="0"/>
                <a:cs typeface="Arial Narrow" panose="020B0604020202020204" pitchFamily="34" charset="0"/>
              </a:rPr>
              <a:t>RECOMMENDATIONS:</a:t>
            </a:r>
          </a:p>
        </p:txBody>
      </p:sp>
    </p:spTree>
    <p:extLst>
      <p:ext uri="{BB962C8B-B14F-4D97-AF65-F5344CB8AC3E}">
        <p14:creationId xmlns:p14="http://schemas.microsoft.com/office/powerpoint/2010/main" val="313411266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AE4BF1-B0B2-4BFB-85CA-87D5C296706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537C302-0EAD-444D-A513-27A78E3657C6}"/>
              </a:ext>
            </a:extLst>
          </p:cNvPr>
          <p:cNvSpPr>
            <a:spLocks noGrp="1"/>
          </p:cNvSpPr>
          <p:nvPr>
            <p:ph idx="1"/>
          </p:nvPr>
        </p:nvSpPr>
        <p:spPr/>
        <p:txBody>
          <a:bodyPr/>
          <a:lstStyle/>
          <a:p>
            <a:endParaRPr lang="en-US"/>
          </a:p>
        </p:txBody>
      </p:sp>
      <p:sp>
        <p:nvSpPr>
          <p:cNvPr id="4" name="Title 1"/>
          <p:cNvSpPr txBox="1">
            <a:spLocks/>
          </p:cNvSpPr>
          <p:nvPr/>
        </p:nvSpPr>
        <p:spPr>
          <a:xfrm>
            <a:off x="5869172" y="365125"/>
            <a:ext cx="548462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a:solidFill>
                  <a:schemeClr val="tx1"/>
                </a:solidFill>
                <a:latin typeface="Arial Nova Cond" panose="020B0506020202020204" pitchFamily="34" charset="0"/>
                <a:ea typeface="+mj-ea"/>
                <a:cs typeface="+mj-cs"/>
              </a:defRPr>
            </a:lvl1pPr>
          </a:lstStyle>
          <a:p>
            <a:r>
              <a:rPr lang="en-US" sz="4800" dirty="0"/>
              <a:t>KT Tool                       </a:t>
            </a:r>
          </a:p>
        </p:txBody>
      </p:sp>
      <p:sp>
        <p:nvSpPr>
          <p:cNvPr id="5" name="Content Placeholder 2"/>
          <p:cNvSpPr txBox="1">
            <a:spLocks/>
          </p:cNvSpPr>
          <p:nvPr/>
        </p:nvSpPr>
        <p:spPr>
          <a:xfrm>
            <a:off x="5869171" y="1635167"/>
            <a:ext cx="5837054" cy="478689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ova Cond" panose="020B0506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ova Cond" panose="020B0506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ova Cond" panose="020B0506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Cond" panose="020B0506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Cond" panose="020B0506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KT strategy currently being developed with the CCS to facilitate uptake of the new guideline recommendations</a:t>
            </a:r>
          </a:p>
          <a:p>
            <a:pPr lvl="1"/>
            <a:r>
              <a:rPr lang="en-US" sz="2200" dirty="0"/>
              <a:t>pocket cards</a:t>
            </a:r>
          </a:p>
          <a:p>
            <a:pPr lvl="1"/>
            <a:r>
              <a:rPr lang="en-US" sz="2200" dirty="0"/>
              <a:t>educational videos on key topics</a:t>
            </a:r>
          </a:p>
          <a:p>
            <a:pPr lvl="1"/>
            <a:r>
              <a:rPr lang="en-US" sz="2200" dirty="0"/>
              <a:t>others</a:t>
            </a:r>
          </a:p>
          <a:p>
            <a:endParaRPr lang="en-US" sz="2000" dirty="0"/>
          </a:p>
          <a:p>
            <a:r>
              <a:rPr lang="en-US" sz="2400" dirty="0"/>
              <a:t>the At A Glance Summary appear as an appendix in the print version of the guidelines  -- will be made available in pocket format</a:t>
            </a:r>
          </a:p>
          <a:p>
            <a:endParaRPr lang="en-US" dirty="0"/>
          </a:p>
          <a:p>
            <a:endParaRPr lang="en-US" dirty="0"/>
          </a:p>
        </p:txBody>
      </p:sp>
      <p:pic>
        <p:nvPicPr>
          <p:cNvPr id="6" name="Picture 5"/>
          <p:cNvPicPr>
            <a:picLocks noChangeAspect="1"/>
          </p:cNvPicPr>
          <p:nvPr/>
        </p:nvPicPr>
        <p:blipFill>
          <a:blip r:embed="rId2"/>
          <a:stretch>
            <a:fillRect/>
          </a:stretch>
        </p:blipFill>
        <p:spPr>
          <a:xfrm>
            <a:off x="838198" y="85064"/>
            <a:ext cx="4762500" cy="6417469"/>
          </a:xfrm>
          <a:prstGeom prst="rect">
            <a:avLst/>
          </a:prstGeom>
        </p:spPr>
      </p:pic>
    </p:spTree>
    <p:extLst>
      <p:ext uri="{BB962C8B-B14F-4D97-AF65-F5344CB8AC3E}">
        <p14:creationId xmlns:p14="http://schemas.microsoft.com/office/powerpoint/2010/main" val="80200034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B0FC1E33-C69B-49FC-BA27-BF2C9E2C1B3E}"/>
              </a:ext>
            </a:extLst>
          </p:cNvPr>
          <p:cNvSpPr txBox="1">
            <a:spLocks/>
          </p:cNvSpPr>
          <p:nvPr/>
        </p:nvSpPr>
        <p:spPr>
          <a:xfrm>
            <a:off x="695400" y="365125"/>
            <a:ext cx="10801200" cy="975643"/>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b="0" kern="1200">
                <a:solidFill>
                  <a:schemeClr val="tx1"/>
                </a:solidFill>
                <a:latin typeface="Arial Nova Cond" panose="020B0506020202020204" pitchFamily="34" charset="0"/>
                <a:ea typeface="+mj-ea"/>
                <a:cs typeface="+mj-cs"/>
              </a:defRPr>
            </a:lvl1pPr>
          </a:lstStyle>
          <a:p>
            <a:r>
              <a:rPr lang="en-US"/>
              <a:t>Visit </a:t>
            </a:r>
            <a:r>
              <a:rPr lang="en-US">
                <a:solidFill>
                  <a:srgbClr val="FF0000"/>
                </a:solidFill>
              </a:rPr>
              <a:t>CCS.ca </a:t>
            </a:r>
            <a:r>
              <a:rPr lang="en-US"/>
              <a:t>for more Guidelines and Resources </a:t>
            </a:r>
            <a:endParaRPr lang="en-US" dirty="0"/>
          </a:p>
        </p:txBody>
      </p:sp>
      <p:sp>
        <p:nvSpPr>
          <p:cNvPr id="10" name="Content Placeholder 2">
            <a:extLst>
              <a:ext uri="{FF2B5EF4-FFF2-40B4-BE49-F238E27FC236}">
                <a16:creationId xmlns:a16="http://schemas.microsoft.com/office/drawing/2014/main" id="{BF67E707-C0B3-43A3-BD5B-03CBAF1E0EB9}"/>
              </a:ext>
            </a:extLst>
          </p:cNvPr>
          <p:cNvSpPr txBox="1">
            <a:spLocks/>
          </p:cNvSpPr>
          <p:nvPr/>
        </p:nvSpPr>
        <p:spPr>
          <a:xfrm>
            <a:off x="695400" y="1628800"/>
            <a:ext cx="10801200" cy="44644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Nova Cond" panose="020B0506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Nova Cond" panose="020B0506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Nova Cond" panose="020B0506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Cond" panose="020B0506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Nova Cond" panose="020B0506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en-US" sz="2400"/>
              <a:t>Guideline Library:</a:t>
            </a:r>
          </a:p>
          <a:p>
            <a:pPr>
              <a:lnSpc>
                <a:spcPct val="100000"/>
              </a:lnSpc>
            </a:pPr>
            <a:r>
              <a:rPr lang="en-US" sz="2400">
                <a:hlinkClick r:id="rId2"/>
              </a:rPr>
              <a:t>https://ccs.ca/guidelines-and-position-statement-library/</a:t>
            </a:r>
            <a:r>
              <a:rPr lang="en-US" sz="2400"/>
              <a:t> </a:t>
            </a:r>
          </a:p>
          <a:p>
            <a:pPr>
              <a:lnSpc>
                <a:spcPct val="100000"/>
              </a:lnSpc>
            </a:pPr>
            <a:endParaRPr lang="en-US" sz="2400"/>
          </a:p>
          <a:p>
            <a:pPr marL="0" indent="0">
              <a:lnSpc>
                <a:spcPct val="100000"/>
              </a:lnSpc>
              <a:buFont typeface="Arial" panose="020B0604020202020204" pitchFamily="34" charset="0"/>
              <a:buNone/>
            </a:pPr>
            <a:r>
              <a:rPr lang="en-US" sz="2400"/>
              <a:t>Guideline Resources:</a:t>
            </a:r>
          </a:p>
          <a:p>
            <a:pPr>
              <a:lnSpc>
                <a:spcPct val="100000"/>
              </a:lnSpc>
            </a:pPr>
            <a:r>
              <a:rPr lang="en-US" sz="2400">
                <a:hlinkClick r:id="rId3"/>
              </a:rPr>
              <a:t>https://ccs.ca/guideline-resources/</a:t>
            </a:r>
            <a:r>
              <a:rPr lang="en-US" sz="2400"/>
              <a:t> </a:t>
            </a:r>
            <a:endParaRPr lang="en-US" sz="2400" dirty="0"/>
          </a:p>
        </p:txBody>
      </p:sp>
    </p:spTree>
    <p:extLst>
      <p:ext uri="{BB962C8B-B14F-4D97-AF65-F5344CB8AC3E}">
        <p14:creationId xmlns:p14="http://schemas.microsoft.com/office/powerpoint/2010/main" val="84640379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AC9503-8F60-48A9-9B4A-04CED7BC08E5}"/>
              </a:ext>
            </a:extLst>
          </p:cNvPr>
          <p:cNvSpPr>
            <a:spLocks noGrp="1"/>
          </p:cNvSpPr>
          <p:nvPr>
            <p:ph type="title"/>
          </p:nvPr>
        </p:nvSpPr>
        <p:spPr>
          <a:xfrm>
            <a:off x="827904" y="323807"/>
            <a:ext cx="10760779" cy="1325563"/>
          </a:xfrm>
        </p:spPr>
        <p:txBody>
          <a:bodyPr>
            <a:normAutofit/>
          </a:bodyPr>
          <a:lstStyle/>
          <a:p>
            <a:r>
              <a:rPr lang="en-US" sz="4000" dirty="0">
                <a:latin typeface="Arial Nova Cond" panose="020B0506020202020204"/>
              </a:rPr>
              <a:t>2021 Dyslipidemia Guidelines Committee Members</a:t>
            </a:r>
            <a:endParaRPr lang="en-US" sz="4000" b="0" dirty="0">
              <a:latin typeface="Arial Nova Cond" panose="020B0506020202020204"/>
            </a:endParaRPr>
          </a:p>
        </p:txBody>
      </p:sp>
      <p:sp>
        <p:nvSpPr>
          <p:cNvPr id="4" name="Title 3"/>
          <p:cNvSpPr txBox="1">
            <a:spLocks/>
          </p:cNvSpPr>
          <p:nvPr/>
        </p:nvSpPr>
        <p:spPr>
          <a:xfrm>
            <a:off x="644892" y="529389"/>
            <a:ext cx="11126805" cy="4572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0" kern="1200">
                <a:solidFill>
                  <a:schemeClr val="tx1"/>
                </a:solidFill>
                <a:latin typeface="Arial Nova Cond" panose="020B0506020202020204" pitchFamily="34" charset="0"/>
                <a:ea typeface="+mj-ea"/>
                <a:cs typeface="+mj-cs"/>
              </a:defRPr>
            </a:lvl1pPr>
          </a:lstStyle>
          <a:p>
            <a:endParaRPr lang="en-US" b="1" dirty="0">
              <a:solidFill>
                <a:srgbClr val="FF0000"/>
              </a:solidFill>
              <a:latin typeface="Arial Nova Cond" panose="020B0506020202020204"/>
            </a:endParaRPr>
          </a:p>
        </p:txBody>
      </p:sp>
      <p:sp>
        <p:nvSpPr>
          <p:cNvPr id="5" name="Content Placeholder 4"/>
          <p:cNvSpPr txBox="1">
            <a:spLocks/>
          </p:cNvSpPr>
          <p:nvPr/>
        </p:nvSpPr>
        <p:spPr>
          <a:xfrm>
            <a:off x="333988" y="2738090"/>
            <a:ext cx="3791494" cy="4495800"/>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100" dirty="0">
                <a:latin typeface="Arial Nova Cond" panose="020B0506020202020204"/>
              </a:rPr>
              <a:t>Todd Anderson </a:t>
            </a:r>
            <a:r>
              <a:rPr lang="en-US" sz="2100" i="1" dirty="0">
                <a:latin typeface="Arial Nova Cond" panose="020B0506020202020204"/>
              </a:rPr>
              <a:t>(Calgary)</a:t>
            </a:r>
          </a:p>
          <a:p>
            <a:pPr>
              <a:lnSpc>
                <a:spcPct val="100000"/>
              </a:lnSpc>
              <a:spcBef>
                <a:spcPts val="0"/>
              </a:spcBef>
            </a:pPr>
            <a:r>
              <a:rPr lang="en-US" sz="2100" dirty="0">
                <a:latin typeface="Arial Nova Cond" panose="020B0506020202020204"/>
              </a:rPr>
              <a:t>Arden Barry </a:t>
            </a:r>
            <a:r>
              <a:rPr lang="en-US" sz="2100" i="1" dirty="0">
                <a:latin typeface="Arial Nova Cond" panose="020B0506020202020204"/>
              </a:rPr>
              <a:t>(Vancouver)</a:t>
            </a:r>
            <a:endParaRPr lang="en-US" sz="2100" dirty="0">
              <a:latin typeface="Arial Nova Cond" panose="020B0506020202020204"/>
            </a:endParaRPr>
          </a:p>
          <a:p>
            <a:pPr>
              <a:lnSpc>
                <a:spcPct val="100000"/>
              </a:lnSpc>
              <a:spcBef>
                <a:spcPts val="0"/>
              </a:spcBef>
            </a:pPr>
            <a:r>
              <a:rPr lang="en-US" sz="2100" dirty="0">
                <a:latin typeface="Arial Nova Cond" panose="020B0506020202020204"/>
              </a:rPr>
              <a:t>Patrick </a:t>
            </a:r>
            <a:r>
              <a:rPr lang="en-US" sz="2100" dirty="0" err="1">
                <a:latin typeface="Arial Nova Cond" panose="020B0506020202020204"/>
              </a:rPr>
              <a:t>Coutoure</a:t>
            </a:r>
            <a:r>
              <a:rPr lang="en-US" sz="2100" dirty="0">
                <a:latin typeface="Arial Nova Cond" panose="020B0506020202020204"/>
              </a:rPr>
              <a:t> </a:t>
            </a:r>
            <a:r>
              <a:rPr lang="en-US" sz="2100" i="1" dirty="0">
                <a:latin typeface="Arial Nova Cond" panose="020B0506020202020204"/>
              </a:rPr>
              <a:t>(Quebec City)</a:t>
            </a:r>
          </a:p>
          <a:p>
            <a:pPr>
              <a:lnSpc>
                <a:spcPct val="100000"/>
              </a:lnSpc>
              <a:spcBef>
                <a:spcPts val="0"/>
              </a:spcBef>
            </a:pPr>
            <a:r>
              <a:rPr lang="en-US" sz="2100" dirty="0">
                <a:latin typeface="Arial Nova Cond" panose="020B0506020202020204"/>
              </a:rPr>
              <a:t>Natalie Dayan </a:t>
            </a:r>
            <a:r>
              <a:rPr lang="en-US" sz="2100" i="1" dirty="0">
                <a:latin typeface="Arial Nova Cond" panose="020B0506020202020204"/>
              </a:rPr>
              <a:t>(Montreal)</a:t>
            </a:r>
            <a:endParaRPr lang="en-US" sz="2100" dirty="0">
              <a:latin typeface="Arial Nova Cond" panose="020B0506020202020204"/>
            </a:endParaRPr>
          </a:p>
          <a:p>
            <a:pPr>
              <a:lnSpc>
                <a:spcPct val="100000"/>
              </a:lnSpc>
              <a:spcBef>
                <a:spcPts val="0"/>
              </a:spcBef>
            </a:pPr>
            <a:r>
              <a:rPr lang="en-US" sz="2100" dirty="0">
                <a:latin typeface="Arial Nova Cond" panose="020B0506020202020204"/>
              </a:rPr>
              <a:t>Gordon Francis </a:t>
            </a:r>
            <a:r>
              <a:rPr lang="en-US" sz="2100" i="1" dirty="0">
                <a:latin typeface="Arial Nova Cond" panose="020B0506020202020204"/>
              </a:rPr>
              <a:t>(Vancouver)</a:t>
            </a:r>
          </a:p>
          <a:p>
            <a:pPr>
              <a:lnSpc>
                <a:spcPct val="100000"/>
              </a:lnSpc>
              <a:spcBef>
                <a:spcPts val="0"/>
              </a:spcBef>
            </a:pPr>
            <a:r>
              <a:rPr lang="en-US" sz="2100" dirty="0">
                <a:latin typeface="Arial Nova Cond" panose="020B0506020202020204"/>
              </a:rPr>
              <a:t>Jacques </a:t>
            </a:r>
            <a:r>
              <a:rPr lang="en-US" sz="2100" dirty="0" err="1">
                <a:latin typeface="Arial Nova Cond" panose="020B0506020202020204"/>
              </a:rPr>
              <a:t>Genest</a:t>
            </a:r>
            <a:r>
              <a:rPr lang="en-US" sz="2100" dirty="0">
                <a:latin typeface="Arial Nova Cond" panose="020B0506020202020204"/>
              </a:rPr>
              <a:t> </a:t>
            </a:r>
            <a:r>
              <a:rPr lang="en-US" sz="2100" i="1" dirty="0">
                <a:latin typeface="Arial Nova Cond" panose="020B0506020202020204"/>
              </a:rPr>
              <a:t>(Montreal)</a:t>
            </a:r>
          </a:p>
          <a:p>
            <a:pPr>
              <a:lnSpc>
                <a:spcPct val="100000"/>
              </a:lnSpc>
              <a:spcBef>
                <a:spcPts val="0"/>
              </a:spcBef>
            </a:pPr>
            <a:r>
              <a:rPr lang="en-US" sz="2100" dirty="0">
                <a:latin typeface="Arial Nova Cond" panose="020B0506020202020204"/>
              </a:rPr>
              <a:t>Jean </a:t>
            </a:r>
            <a:r>
              <a:rPr lang="en-US" sz="2100" dirty="0" err="1">
                <a:latin typeface="Arial Nova Cond" panose="020B0506020202020204"/>
              </a:rPr>
              <a:t>Grégoire</a:t>
            </a:r>
            <a:r>
              <a:rPr lang="en-US" sz="2100" dirty="0">
                <a:latin typeface="Arial Nova Cond" panose="020B0506020202020204"/>
              </a:rPr>
              <a:t> </a:t>
            </a:r>
            <a:r>
              <a:rPr lang="en-US" sz="2100" i="1" dirty="0">
                <a:latin typeface="Arial Nova Cond" panose="020B0506020202020204"/>
              </a:rPr>
              <a:t>(Montreal)</a:t>
            </a:r>
          </a:p>
          <a:p>
            <a:pPr>
              <a:lnSpc>
                <a:spcPct val="100000"/>
              </a:lnSpc>
              <a:spcBef>
                <a:spcPts val="0"/>
              </a:spcBef>
            </a:pPr>
            <a:r>
              <a:rPr lang="en-US" sz="2100" dirty="0">
                <a:latin typeface="Arial Nova Cond" panose="020B0506020202020204"/>
              </a:rPr>
              <a:t>Steven Grover </a:t>
            </a:r>
            <a:r>
              <a:rPr lang="en-US" sz="2100" i="1" dirty="0">
                <a:latin typeface="Arial Nova Cond" panose="020B0506020202020204"/>
              </a:rPr>
              <a:t>(Montreal)</a:t>
            </a:r>
            <a:endParaRPr lang="en-US" sz="2100" dirty="0">
              <a:latin typeface="Arial Nova Cond" panose="020B0506020202020204"/>
            </a:endParaRPr>
          </a:p>
        </p:txBody>
      </p:sp>
      <p:sp>
        <p:nvSpPr>
          <p:cNvPr id="6" name="Content Placeholder 4"/>
          <p:cNvSpPr txBox="1">
            <a:spLocks/>
          </p:cNvSpPr>
          <p:nvPr/>
        </p:nvSpPr>
        <p:spPr bwMode="auto">
          <a:xfrm>
            <a:off x="4312546" y="2738090"/>
            <a:ext cx="3791494"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0">
                <a:solidFill>
                  <a:schemeClr val="tx1"/>
                </a:solidFill>
                <a:latin typeface="+mn-lt"/>
                <a:ea typeface="ＭＳ Ｐゴシック" pitchFamily="34" charset="-128"/>
                <a:cs typeface="+mn-cs"/>
              </a:defRPr>
            </a:lvl1pPr>
            <a:lvl2pPr marL="742950" indent="-285750" algn="l" rtl="0" eaLnBrk="0" fontAlgn="base" hangingPunct="0">
              <a:spcBef>
                <a:spcPct val="20000"/>
              </a:spcBef>
              <a:spcAft>
                <a:spcPct val="0"/>
              </a:spcAft>
              <a:buChar char="–"/>
              <a:defRPr sz="2000" b="0">
                <a:solidFill>
                  <a:schemeClr val="tx1"/>
                </a:solidFill>
                <a:latin typeface="+mn-lt"/>
                <a:ea typeface="ＭＳ Ｐゴシック" pitchFamily="34" charset="-128"/>
                <a:cs typeface="+mn-cs"/>
              </a:defRPr>
            </a:lvl2pPr>
            <a:lvl3pPr marL="1143000" indent="-228600" algn="l" rtl="0" eaLnBrk="0" fontAlgn="base" hangingPunct="0">
              <a:spcBef>
                <a:spcPct val="20000"/>
              </a:spcBef>
              <a:spcAft>
                <a:spcPct val="0"/>
              </a:spcAft>
              <a:buChar char="•"/>
              <a:defRPr sz="2400" b="0">
                <a:solidFill>
                  <a:schemeClr val="tx1"/>
                </a:solidFill>
                <a:latin typeface="+mn-lt"/>
                <a:ea typeface="ＭＳ Ｐゴシック" pitchFamily="34" charset="-128"/>
                <a:cs typeface="+mn-cs"/>
              </a:defRPr>
            </a:lvl3pPr>
            <a:lvl4pPr marL="1600200" indent="-228600" algn="l" rtl="0" eaLnBrk="0" fontAlgn="base" hangingPunct="0">
              <a:spcBef>
                <a:spcPct val="20000"/>
              </a:spcBef>
              <a:spcAft>
                <a:spcPct val="0"/>
              </a:spcAft>
              <a:buChar char="–"/>
              <a:defRPr sz="1400" b="0">
                <a:solidFill>
                  <a:schemeClr val="tx1"/>
                </a:solidFill>
                <a:latin typeface="+mn-lt"/>
                <a:ea typeface="ＭＳ Ｐゴシック" pitchFamily="34" charset="-128"/>
                <a:cs typeface="+mn-cs"/>
              </a:defRPr>
            </a:lvl4pPr>
            <a:lvl5pPr marL="2057400" indent="-228600" algn="l" rtl="0" eaLnBrk="0" fontAlgn="base" hangingPunct="0">
              <a:spcBef>
                <a:spcPct val="20000"/>
              </a:spcBef>
              <a:spcAft>
                <a:spcPct val="0"/>
              </a:spcAft>
              <a:buChar char="»"/>
              <a:defRPr sz="1200" b="0">
                <a:solidFill>
                  <a:schemeClr val="tx1"/>
                </a:solidFill>
                <a:latin typeface="+mn-lt"/>
                <a:ea typeface="ＭＳ Ｐゴシック" pitchFamily="34" charset="-128"/>
                <a:cs typeface="+mn-cs"/>
              </a:defRPr>
            </a:lvl5pPr>
            <a:lvl6pPr marL="2514600" indent="-228600" algn="l" rtl="0" fontAlgn="base">
              <a:spcBef>
                <a:spcPct val="20000"/>
              </a:spcBef>
              <a:spcAft>
                <a:spcPct val="0"/>
              </a:spcAft>
              <a:buChar char="»"/>
              <a:defRPr sz="1200" b="1">
                <a:solidFill>
                  <a:schemeClr val="tx1"/>
                </a:solidFill>
                <a:latin typeface="+mn-lt"/>
                <a:ea typeface="+mn-ea"/>
                <a:cs typeface="+mn-cs"/>
              </a:defRPr>
            </a:lvl6pPr>
            <a:lvl7pPr marL="2971800" indent="-228600" algn="l" rtl="0" fontAlgn="base">
              <a:spcBef>
                <a:spcPct val="20000"/>
              </a:spcBef>
              <a:spcAft>
                <a:spcPct val="0"/>
              </a:spcAft>
              <a:buChar char="»"/>
              <a:defRPr sz="1200" b="1">
                <a:solidFill>
                  <a:schemeClr val="tx1"/>
                </a:solidFill>
                <a:latin typeface="+mn-lt"/>
                <a:ea typeface="+mn-ea"/>
                <a:cs typeface="+mn-cs"/>
              </a:defRPr>
            </a:lvl7pPr>
            <a:lvl8pPr marL="3429000" indent="-228600" algn="l" rtl="0" fontAlgn="base">
              <a:spcBef>
                <a:spcPct val="20000"/>
              </a:spcBef>
              <a:spcAft>
                <a:spcPct val="0"/>
              </a:spcAft>
              <a:buChar char="»"/>
              <a:defRPr sz="1200" b="1">
                <a:solidFill>
                  <a:schemeClr val="tx1"/>
                </a:solidFill>
                <a:latin typeface="+mn-lt"/>
                <a:ea typeface="+mn-ea"/>
                <a:cs typeface="+mn-cs"/>
              </a:defRPr>
            </a:lvl8pPr>
            <a:lvl9pPr marL="3886200" indent="-228600" algn="l" rtl="0" fontAlgn="base">
              <a:spcBef>
                <a:spcPct val="20000"/>
              </a:spcBef>
              <a:spcAft>
                <a:spcPct val="0"/>
              </a:spcAft>
              <a:buChar char="»"/>
              <a:defRPr sz="1200" b="1">
                <a:solidFill>
                  <a:schemeClr val="tx1"/>
                </a:solidFill>
                <a:latin typeface="+mn-lt"/>
                <a:ea typeface="+mn-ea"/>
                <a:cs typeface="+mn-cs"/>
              </a:defRPr>
            </a:lvl9pPr>
          </a:lstStyle>
          <a:p>
            <a:pPr>
              <a:lnSpc>
                <a:spcPct val="100000"/>
              </a:lnSpc>
              <a:spcBef>
                <a:spcPts val="0"/>
              </a:spcBef>
            </a:pPr>
            <a:r>
              <a:rPr lang="en-US" sz="2100" dirty="0">
                <a:latin typeface="Arial Nova Cond" panose="020B0506020202020204"/>
              </a:rPr>
              <a:t>Milan Gupta </a:t>
            </a:r>
            <a:r>
              <a:rPr lang="en-US" sz="2100" i="1" dirty="0">
                <a:latin typeface="Arial Nova Cond" panose="020B0506020202020204"/>
              </a:rPr>
              <a:t>(Toronto)</a:t>
            </a:r>
          </a:p>
          <a:p>
            <a:pPr>
              <a:lnSpc>
                <a:spcPct val="100000"/>
              </a:lnSpc>
              <a:spcBef>
                <a:spcPts val="0"/>
              </a:spcBef>
            </a:pPr>
            <a:r>
              <a:rPr lang="en-US" sz="2100" dirty="0">
                <a:latin typeface="Arial Nova Cond" panose="020B0506020202020204"/>
              </a:rPr>
              <a:t>Rob Hegele </a:t>
            </a:r>
            <a:r>
              <a:rPr lang="en-US" sz="2100" i="1" dirty="0">
                <a:latin typeface="Arial Nova Cond" panose="020B0506020202020204"/>
              </a:rPr>
              <a:t>(London)</a:t>
            </a:r>
            <a:endParaRPr lang="en-US" sz="2100" dirty="0">
              <a:latin typeface="Arial Nova Cond" panose="020B0506020202020204"/>
            </a:endParaRPr>
          </a:p>
          <a:p>
            <a:pPr>
              <a:lnSpc>
                <a:spcPct val="100000"/>
              </a:lnSpc>
              <a:spcBef>
                <a:spcPts val="0"/>
              </a:spcBef>
            </a:pPr>
            <a:r>
              <a:rPr lang="en-US" sz="2100" dirty="0">
                <a:latin typeface="Arial Nova Cond" panose="020B0506020202020204"/>
              </a:rPr>
              <a:t>David Lau </a:t>
            </a:r>
            <a:r>
              <a:rPr lang="en-US" sz="2100" i="1" dirty="0">
                <a:latin typeface="Arial Nova Cond" panose="020B0506020202020204"/>
              </a:rPr>
              <a:t>(Calgary)</a:t>
            </a:r>
            <a:endParaRPr lang="en-US" sz="2100" dirty="0">
              <a:latin typeface="Arial Nova Cond" panose="020B0506020202020204"/>
            </a:endParaRPr>
          </a:p>
          <a:p>
            <a:pPr>
              <a:lnSpc>
                <a:spcPct val="100000"/>
              </a:lnSpc>
              <a:spcBef>
                <a:spcPts val="0"/>
              </a:spcBef>
            </a:pPr>
            <a:r>
              <a:rPr lang="en-US" sz="2100" dirty="0">
                <a:latin typeface="Arial Nova Cond" panose="020B0506020202020204"/>
              </a:rPr>
              <a:t>Lawrence Leiter </a:t>
            </a:r>
            <a:r>
              <a:rPr lang="en-US" sz="2100" i="1" dirty="0">
                <a:latin typeface="Arial Nova Cond" panose="020B0506020202020204"/>
              </a:rPr>
              <a:t>(Toronto)</a:t>
            </a:r>
            <a:endParaRPr lang="en-US" sz="2100" dirty="0">
              <a:latin typeface="Arial Nova Cond" panose="020B0506020202020204"/>
            </a:endParaRPr>
          </a:p>
          <a:p>
            <a:pPr>
              <a:spcBef>
                <a:spcPts val="0"/>
              </a:spcBef>
            </a:pPr>
            <a:r>
              <a:rPr lang="en-US" sz="2100" dirty="0">
                <a:latin typeface="Arial Nova Cond" panose="020B0506020202020204"/>
              </a:rPr>
              <a:t>Alex Leung </a:t>
            </a:r>
            <a:r>
              <a:rPr lang="en-US" sz="2100" i="1" dirty="0">
                <a:latin typeface="Arial Nova Cond" panose="020B0506020202020204"/>
              </a:rPr>
              <a:t>(Calgary)</a:t>
            </a:r>
            <a:endParaRPr lang="en-US" sz="2100" kern="0" dirty="0">
              <a:latin typeface="Arial Nova Cond" panose="020B0506020202020204"/>
            </a:endParaRPr>
          </a:p>
          <a:p>
            <a:pPr>
              <a:spcBef>
                <a:spcPts val="0"/>
              </a:spcBef>
            </a:pPr>
            <a:r>
              <a:rPr lang="en-US" sz="2100" kern="0" dirty="0">
                <a:latin typeface="Arial Nova Cond" panose="020B0506020202020204"/>
              </a:rPr>
              <a:t>Eva </a:t>
            </a:r>
            <a:r>
              <a:rPr lang="en-US" sz="2100" kern="0" dirty="0" err="1">
                <a:latin typeface="Arial Nova Cond" panose="020B0506020202020204"/>
              </a:rPr>
              <a:t>Lonn</a:t>
            </a:r>
            <a:r>
              <a:rPr lang="en-US" sz="2100" kern="0" dirty="0">
                <a:latin typeface="Arial Nova Cond" panose="020B0506020202020204"/>
              </a:rPr>
              <a:t> </a:t>
            </a:r>
            <a:r>
              <a:rPr lang="en-US" sz="2100" i="1" kern="0" dirty="0">
                <a:latin typeface="Arial Nova Cond" panose="020B0506020202020204"/>
              </a:rPr>
              <a:t>(Hamilton)</a:t>
            </a:r>
          </a:p>
          <a:p>
            <a:pPr>
              <a:spcBef>
                <a:spcPts val="0"/>
              </a:spcBef>
            </a:pPr>
            <a:r>
              <a:rPr lang="en-US" sz="2100" kern="0" dirty="0">
                <a:latin typeface="Arial Nova Cond" panose="020B0506020202020204"/>
              </a:rPr>
              <a:t>John GB Mancini </a:t>
            </a:r>
            <a:r>
              <a:rPr lang="en-US" sz="2100" i="1" kern="0" dirty="0">
                <a:latin typeface="Arial Nova Cond" panose="020B0506020202020204"/>
              </a:rPr>
              <a:t>(Vancouver)</a:t>
            </a:r>
          </a:p>
          <a:p>
            <a:pPr>
              <a:spcBef>
                <a:spcPts val="0"/>
              </a:spcBef>
            </a:pPr>
            <a:r>
              <a:rPr lang="en-US" sz="2100" kern="0" dirty="0" err="1">
                <a:latin typeface="Arial Nova Cond" panose="020B0506020202020204"/>
              </a:rPr>
              <a:t>Priya</a:t>
            </a:r>
            <a:r>
              <a:rPr lang="en-US" sz="2100" kern="0" dirty="0">
                <a:latin typeface="Arial Nova Cond" panose="020B0506020202020204"/>
              </a:rPr>
              <a:t> </a:t>
            </a:r>
            <a:r>
              <a:rPr lang="en-US" sz="2100" kern="0" dirty="0" err="1">
                <a:latin typeface="Arial Nova Cond" panose="020B0506020202020204"/>
              </a:rPr>
              <a:t>Manjoo</a:t>
            </a:r>
            <a:r>
              <a:rPr lang="en-US" sz="2100" kern="0" dirty="0">
                <a:latin typeface="Arial Nova Cond" panose="020B0506020202020204"/>
              </a:rPr>
              <a:t> </a:t>
            </a:r>
            <a:r>
              <a:rPr lang="en-US" sz="2100" i="1" kern="0" dirty="0">
                <a:latin typeface="Arial Nova Cond" panose="020B0506020202020204"/>
              </a:rPr>
              <a:t>(Victoria)</a:t>
            </a:r>
          </a:p>
          <a:p>
            <a:pPr marL="0" indent="0">
              <a:spcBef>
                <a:spcPts val="0"/>
              </a:spcBef>
              <a:buNone/>
            </a:pPr>
            <a:endParaRPr lang="en-US" kern="0" dirty="0">
              <a:latin typeface="Arial Nova Cond" panose="020B0506020202020204"/>
            </a:endParaRPr>
          </a:p>
        </p:txBody>
      </p:sp>
      <p:sp>
        <p:nvSpPr>
          <p:cNvPr id="7" name="Content Placeholder 4"/>
          <p:cNvSpPr txBox="1">
            <a:spLocks/>
          </p:cNvSpPr>
          <p:nvPr/>
        </p:nvSpPr>
        <p:spPr>
          <a:xfrm>
            <a:off x="3985900" y="1513221"/>
            <a:ext cx="4091233" cy="85183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2200" b="1" dirty="0">
                <a:latin typeface="Arial Nova Cond" panose="020B0506020202020204"/>
              </a:rPr>
              <a:t>Glen Pearson </a:t>
            </a:r>
            <a:r>
              <a:rPr lang="en-US" sz="2200" b="1" i="1" dirty="0">
                <a:latin typeface="Arial Nova Cond" panose="020B0506020202020204"/>
              </a:rPr>
              <a:t>(Edmonton)</a:t>
            </a:r>
          </a:p>
          <a:p>
            <a:pPr>
              <a:lnSpc>
                <a:spcPct val="100000"/>
              </a:lnSpc>
              <a:spcBef>
                <a:spcPts val="0"/>
              </a:spcBef>
            </a:pPr>
            <a:r>
              <a:rPr lang="en-US" sz="2200" b="1" dirty="0">
                <a:latin typeface="Arial Nova Cond" panose="020B0506020202020204"/>
              </a:rPr>
              <a:t>George </a:t>
            </a:r>
            <a:r>
              <a:rPr lang="en-US" sz="2200" b="1" dirty="0" err="1">
                <a:latin typeface="Arial Nova Cond" panose="020B0506020202020204"/>
              </a:rPr>
              <a:t>Thanassoulis</a:t>
            </a:r>
            <a:r>
              <a:rPr lang="en-US" sz="2200" b="1" dirty="0">
                <a:latin typeface="Arial Nova Cond" panose="020B0506020202020204"/>
              </a:rPr>
              <a:t> </a:t>
            </a:r>
            <a:r>
              <a:rPr lang="en-US" sz="2200" b="1" i="1" dirty="0">
                <a:latin typeface="Arial Nova Cond" panose="020B0506020202020204"/>
              </a:rPr>
              <a:t>(Montreal)</a:t>
            </a:r>
          </a:p>
        </p:txBody>
      </p:sp>
      <p:sp>
        <p:nvSpPr>
          <p:cNvPr id="8" name="Content Placeholder 4"/>
          <p:cNvSpPr txBox="1">
            <a:spLocks/>
          </p:cNvSpPr>
          <p:nvPr/>
        </p:nvSpPr>
        <p:spPr>
          <a:xfrm>
            <a:off x="2202828" y="1515827"/>
            <a:ext cx="2034140" cy="69302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sz="2400" b="1" u="sng" dirty="0">
                <a:latin typeface="Arial Nova Cond" panose="020B0506020202020204"/>
              </a:rPr>
              <a:t>Co-Chairs</a:t>
            </a:r>
            <a:r>
              <a:rPr lang="en-US" sz="2400" dirty="0">
                <a:latin typeface="Arial Nova Cond" panose="020B0506020202020204"/>
              </a:rPr>
              <a:t>:</a:t>
            </a:r>
            <a:endParaRPr lang="en-US" sz="2400" i="1" dirty="0">
              <a:latin typeface="Arial Nova Cond" panose="020B0506020202020204"/>
            </a:endParaRPr>
          </a:p>
        </p:txBody>
      </p:sp>
      <p:pic>
        <p:nvPicPr>
          <p:cNvPr id="9" name="Picture 8" descr="Icons of people vector clipart image - Free stock photo ..."/>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10575118" y="1639953"/>
            <a:ext cx="1196579" cy="822649"/>
          </a:xfrm>
          <a:prstGeom prst="rect">
            <a:avLst/>
          </a:prstGeom>
        </p:spPr>
      </p:pic>
      <p:sp>
        <p:nvSpPr>
          <p:cNvPr id="10" name="Content Placeholder 4">
            <a:extLst>
              <a:ext uri="{FF2B5EF4-FFF2-40B4-BE49-F238E27FC236}">
                <a16:creationId xmlns:a16="http://schemas.microsoft.com/office/drawing/2014/main" id="{781F1732-FD42-42BC-8C1B-81519540880E}"/>
              </a:ext>
            </a:extLst>
          </p:cNvPr>
          <p:cNvSpPr txBox="1">
            <a:spLocks/>
          </p:cNvSpPr>
          <p:nvPr/>
        </p:nvSpPr>
        <p:spPr bwMode="auto">
          <a:xfrm>
            <a:off x="8291104" y="2738090"/>
            <a:ext cx="3791494"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2400" b="0">
                <a:solidFill>
                  <a:schemeClr val="tx1"/>
                </a:solidFill>
                <a:latin typeface="+mn-lt"/>
                <a:ea typeface="ＭＳ Ｐゴシック" pitchFamily="34" charset="-128"/>
                <a:cs typeface="+mn-cs"/>
              </a:defRPr>
            </a:lvl1pPr>
            <a:lvl2pPr marL="742950" indent="-285750" algn="l" rtl="0" eaLnBrk="0" fontAlgn="base" hangingPunct="0">
              <a:spcBef>
                <a:spcPct val="20000"/>
              </a:spcBef>
              <a:spcAft>
                <a:spcPct val="0"/>
              </a:spcAft>
              <a:buChar char="–"/>
              <a:defRPr sz="2000" b="0">
                <a:solidFill>
                  <a:schemeClr val="tx1"/>
                </a:solidFill>
                <a:latin typeface="+mn-lt"/>
                <a:ea typeface="ＭＳ Ｐゴシック" pitchFamily="34" charset="-128"/>
                <a:cs typeface="+mn-cs"/>
              </a:defRPr>
            </a:lvl2pPr>
            <a:lvl3pPr marL="1143000" indent="-228600" algn="l" rtl="0" eaLnBrk="0" fontAlgn="base" hangingPunct="0">
              <a:spcBef>
                <a:spcPct val="20000"/>
              </a:spcBef>
              <a:spcAft>
                <a:spcPct val="0"/>
              </a:spcAft>
              <a:buChar char="•"/>
              <a:defRPr sz="2400" b="0">
                <a:solidFill>
                  <a:schemeClr val="tx1"/>
                </a:solidFill>
                <a:latin typeface="+mn-lt"/>
                <a:ea typeface="ＭＳ Ｐゴシック" pitchFamily="34" charset="-128"/>
                <a:cs typeface="+mn-cs"/>
              </a:defRPr>
            </a:lvl3pPr>
            <a:lvl4pPr marL="1600200" indent="-228600" algn="l" rtl="0" eaLnBrk="0" fontAlgn="base" hangingPunct="0">
              <a:spcBef>
                <a:spcPct val="20000"/>
              </a:spcBef>
              <a:spcAft>
                <a:spcPct val="0"/>
              </a:spcAft>
              <a:buChar char="–"/>
              <a:defRPr sz="1400" b="0">
                <a:solidFill>
                  <a:schemeClr val="tx1"/>
                </a:solidFill>
                <a:latin typeface="+mn-lt"/>
                <a:ea typeface="ＭＳ Ｐゴシック" pitchFamily="34" charset="-128"/>
                <a:cs typeface="+mn-cs"/>
              </a:defRPr>
            </a:lvl4pPr>
            <a:lvl5pPr marL="2057400" indent="-228600" algn="l" rtl="0" eaLnBrk="0" fontAlgn="base" hangingPunct="0">
              <a:spcBef>
                <a:spcPct val="20000"/>
              </a:spcBef>
              <a:spcAft>
                <a:spcPct val="0"/>
              </a:spcAft>
              <a:buChar char="»"/>
              <a:defRPr sz="1200" b="0">
                <a:solidFill>
                  <a:schemeClr val="tx1"/>
                </a:solidFill>
                <a:latin typeface="+mn-lt"/>
                <a:ea typeface="ＭＳ Ｐゴシック" pitchFamily="34" charset="-128"/>
                <a:cs typeface="+mn-cs"/>
              </a:defRPr>
            </a:lvl5pPr>
            <a:lvl6pPr marL="2514600" indent="-228600" algn="l" rtl="0" fontAlgn="base">
              <a:spcBef>
                <a:spcPct val="20000"/>
              </a:spcBef>
              <a:spcAft>
                <a:spcPct val="0"/>
              </a:spcAft>
              <a:buChar char="»"/>
              <a:defRPr sz="1200" b="1">
                <a:solidFill>
                  <a:schemeClr val="tx1"/>
                </a:solidFill>
                <a:latin typeface="+mn-lt"/>
                <a:ea typeface="+mn-ea"/>
                <a:cs typeface="+mn-cs"/>
              </a:defRPr>
            </a:lvl6pPr>
            <a:lvl7pPr marL="2971800" indent="-228600" algn="l" rtl="0" fontAlgn="base">
              <a:spcBef>
                <a:spcPct val="20000"/>
              </a:spcBef>
              <a:spcAft>
                <a:spcPct val="0"/>
              </a:spcAft>
              <a:buChar char="»"/>
              <a:defRPr sz="1200" b="1">
                <a:solidFill>
                  <a:schemeClr val="tx1"/>
                </a:solidFill>
                <a:latin typeface="+mn-lt"/>
                <a:ea typeface="+mn-ea"/>
                <a:cs typeface="+mn-cs"/>
              </a:defRPr>
            </a:lvl7pPr>
            <a:lvl8pPr marL="3429000" indent="-228600" algn="l" rtl="0" fontAlgn="base">
              <a:spcBef>
                <a:spcPct val="20000"/>
              </a:spcBef>
              <a:spcAft>
                <a:spcPct val="0"/>
              </a:spcAft>
              <a:buChar char="»"/>
              <a:defRPr sz="1200" b="1">
                <a:solidFill>
                  <a:schemeClr val="tx1"/>
                </a:solidFill>
                <a:latin typeface="+mn-lt"/>
                <a:ea typeface="+mn-ea"/>
                <a:cs typeface="+mn-cs"/>
              </a:defRPr>
            </a:lvl8pPr>
            <a:lvl9pPr marL="3886200" indent="-228600" algn="l" rtl="0" fontAlgn="base">
              <a:spcBef>
                <a:spcPct val="20000"/>
              </a:spcBef>
              <a:spcAft>
                <a:spcPct val="0"/>
              </a:spcAft>
              <a:buChar char="»"/>
              <a:defRPr sz="1200" b="1">
                <a:solidFill>
                  <a:schemeClr val="tx1"/>
                </a:solidFill>
                <a:latin typeface="+mn-lt"/>
                <a:ea typeface="+mn-ea"/>
                <a:cs typeface="+mn-cs"/>
              </a:defRPr>
            </a:lvl9pPr>
          </a:lstStyle>
          <a:p>
            <a:pPr>
              <a:spcBef>
                <a:spcPts val="0"/>
              </a:spcBef>
            </a:pPr>
            <a:r>
              <a:rPr lang="en-US" sz="2100" kern="0" dirty="0">
                <a:latin typeface="Arial Nova Cond" panose="020B0506020202020204"/>
              </a:rPr>
              <a:t>Ruth McPherson </a:t>
            </a:r>
            <a:r>
              <a:rPr lang="en-US" sz="2100" i="1" kern="0" dirty="0">
                <a:latin typeface="Arial Nova Cond" panose="020B0506020202020204"/>
              </a:rPr>
              <a:t>(Ottawa)</a:t>
            </a:r>
          </a:p>
          <a:p>
            <a:pPr>
              <a:spcBef>
                <a:spcPts val="0"/>
              </a:spcBef>
            </a:pPr>
            <a:r>
              <a:rPr lang="en-US" sz="2100" kern="0" dirty="0">
                <a:latin typeface="Arial Nova Cond" panose="020B0506020202020204"/>
              </a:rPr>
              <a:t>Daniel </a:t>
            </a:r>
            <a:r>
              <a:rPr lang="en-US" sz="2100" kern="0" dirty="0" err="1">
                <a:latin typeface="Arial Nova Cond" panose="020B0506020202020204"/>
              </a:rPr>
              <a:t>Ngui</a:t>
            </a:r>
            <a:r>
              <a:rPr lang="en-US" sz="2100" kern="0" dirty="0">
                <a:latin typeface="Arial Nova Cond" panose="020B0506020202020204"/>
              </a:rPr>
              <a:t> </a:t>
            </a:r>
            <a:r>
              <a:rPr lang="en-US" sz="2100" i="1" kern="0" dirty="0">
                <a:latin typeface="Arial Nova Cond" panose="020B0506020202020204"/>
              </a:rPr>
              <a:t>(Vancouver)</a:t>
            </a:r>
          </a:p>
          <a:p>
            <a:pPr>
              <a:spcBef>
                <a:spcPts val="0"/>
              </a:spcBef>
            </a:pPr>
            <a:r>
              <a:rPr lang="en-US" sz="2100" kern="0" dirty="0">
                <a:latin typeface="Arial Nova Cond" panose="020B0506020202020204"/>
              </a:rPr>
              <a:t>Marie-Eve </a:t>
            </a:r>
            <a:r>
              <a:rPr lang="en-US" sz="2100" kern="0" dirty="0" err="1">
                <a:latin typeface="Arial Nova Cond" panose="020B0506020202020204"/>
              </a:rPr>
              <a:t>Piche</a:t>
            </a:r>
            <a:r>
              <a:rPr lang="en-US" sz="2100" kern="0" dirty="0">
                <a:latin typeface="Arial Nova Cond" panose="020B0506020202020204"/>
              </a:rPr>
              <a:t> </a:t>
            </a:r>
            <a:r>
              <a:rPr lang="en-US" sz="2100" i="1" dirty="0">
                <a:latin typeface="Arial Nova Cond" panose="020B0506020202020204"/>
              </a:rPr>
              <a:t>(Quebec City)</a:t>
            </a:r>
            <a:endParaRPr lang="en-US" sz="2100" kern="0" dirty="0">
              <a:latin typeface="Arial Nova Cond" panose="020B0506020202020204"/>
            </a:endParaRPr>
          </a:p>
          <a:p>
            <a:pPr>
              <a:spcBef>
                <a:spcPts val="0"/>
              </a:spcBef>
            </a:pPr>
            <a:r>
              <a:rPr lang="en-US" sz="2100" kern="0" dirty="0">
                <a:latin typeface="Arial Nova Cond" panose="020B0506020202020204"/>
              </a:rPr>
              <a:t>Paul </a:t>
            </a:r>
            <a:r>
              <a:rPr lang="en-US" sz="2100" kern="0" dirty="0" err="1">
                <a:latin typeface="Arial Nova Cond" panose="020B0506020202020204"/>
              </a:rPr>
              <a:t>Porier</a:t>
            </a:r>
            <a:r>
              <a:rPr lang="en-US" sz="2100" kern="0" dirty="0">
                <a:latin typeface="Arial Nova Cond" panose="020B0506020202020204"/>
              </a:rPr>
              <a:t> </a:t>
            </a:r>
            <a:r>
              <a:rPr lang="en-US" sz="2100" i="1" dirty="0">
                <a:latin typeface="Arial Nova Cond" panose="020B0506020202020204"/>
              </a:rPr>
              <a:t>(Quebec City)</a:t>
            </a:r>
            <a:endParaRPr lang="en-US" sz="2100" kern="0" dirty="0">
              <a:latin typeface="Arial Nova Cond" panose="020B0506020202020204"/>
            </a:endParaRPr>
          </a:p>
          <a:p>
            <a:pPr>
              <a:spcBef>
                <a:spcPts val="0"/>
              </a:spcBef>
            </a:pPr>
            <a:r>
              <a:rPr lang="en-US" sz="2100" kern="0" dirty="0">
                <a:latin typeface="Arial Nova Cond" panose="020B0506020202020204"/>
              </a:rPr>
              <a:t>John </a:t>
            </a:r>
            <a:r>
              <a:rPr lang="en-US" sz="2100" kern="0" dirty="0" err="1">
                <a:latin typeface="Arial Nova Cond" panose="020B0506020202020204"/>
              </a:rPr>
              <a:t>Sievenpiper</a:t>
            </a:r>
            <a:r>
              <a:rPr lang="en-US" sz="2100" kern="0" dirty="0">
                <a:latin typeface="Arial Nova Cond" panose="020B0506020202020204"/>
              </a:rPr>
              <a:t> </a:t>
            </a:r>
            <a:r>
              <a:rPr lang="en-US" sz="2100" i="1" dirty="0">
                <a:latin typeface="Arial Nova Cond" panose="020B0506020202020204"/>
              </a:rPr>
              <a:t>(Toronto)</a:t>
            </a:r>
            <a:endParaRPr lang="en-US" sz="2100" kern="0" dirty="0">
              <a:latin typeface="Arial Nova Cond" panose="020B0506020202020204"/>
            </a:endParaRPr>
          </a:p>
          <a:p>
            <a:pPr>
              <a:spcBef>
                <a:spcPts val="0"/>
              </a:spcBef>
            </a:pPr>
            <a:r>
              <a:rPr lang="en-US" sz="2100" kern="0" dirty="0">
                <a:latin typeface="Arial Nova Cond" panose="020B0506020202020204"/>
              </a:rPr>
              <a:t>Jim Stone</a:t>
            </a:r>
            <a:r>
              <a:rPr lang="en-US" sz="2100" i="1" dirty="0">
                <a:latin typeface="Arial Nova Cond" panose="020B0506020202020204"/>
              </a:rPr>
              <a:t>(Calgary)</a:t>
            </a:r>
            <a:endParaRPr lang="en-US" sz="2100" kern="0" dirty="0">
              <a:latin typeface="Arial Nova Cond" panose="020B0506020202020204"/>
            </a:endParaRPr>
          </a:p>
          <a:p>
            <a:pPr>
              <a:spcBef>
                <a:spcPts val="0"/>
              </a:spcBef>
            </a:pPr>
            <a:r>
              <a:rPr lang="en-US" sz="2100" kern="0" dirty="0">
                <a:latin typeface="Arial Nova Cond" panose="020B0506020202020204"/>
              </a:rPr>
              <a:t>Rick Ward </a:t>
            </a:r>
            <a:r>
              <a:rPr lang="en-US" sz="2100" i="1" dirty="0">
                <a:latin typeface="Arial Nova Cond" panose="020B0506020202020204"/>
              </a:rPr>
              <a:t>(Calgary)</a:t>
            </a:r>
            <a:endParaRPr lang="en-US" sz="2100" kern="0" dirty="0">
              <a:latin typeface="Arial Nova Cond" panose="020B0506020202020204"/>
            </a:endParaRPr>
          </a:p>
          <a:p>
            <a:pPr>
              <a:spcBef>
                <a:spcPts val="0"/>
              </a:spcBef>
            </a:pPr>
            <a:r>
              <a:rPr lang="en-US" sz="2100" kern="0" dirty="0">
                <a:latin typeface="Arial Nova Cond" panose="020B0506020202020204"/>
              </a:rPr>
              <a:t>Wendy Wray </a:t>
            </a:r>
            <a:r>
              <a:rPr lang="en-US" sz="2100" i="1" dirty="0">
                <a:latin typeface="Arial Nova Cond" panose="020B0506020202020204"/>
              </a:rPr>
              <a:t>(Montreal)</a:t>
            </a:r>
          </a:p>
          <a:p>
            <a:pPr marL="0" indent="0">
              <a:spcBef>
                <a:spcPts val="0"/>
              </a:spcBef>
              <a:buNone/>
            </a:pPr>
            <a:endParaRPr lang="en-US" kern="0" dirty="0">
              <a:latin typeface="Arial Nova Cond" panose="020B0506020202020204"/>
            </a:endParaRPr>
          </a:p>
        </p:txBody>
      </p:sp>
    </p:spTree>
    <p:extLst>
      <p:ext uri="{BB962C8B-B14F-4D97-AF65-F5344CB8AC3E}">
        <p14:creationId xmlns:p14="http://schemas.microsoft.com/office/powerpoint/2010/main" val="207080488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190" y="213680"/>
            <a:ext cx="10515600" cy="1325563"/>
          </a:xfrm>
        </p:spPr>
        <p:txBody>
          <a:bodyPr>
            <a:normAutofit/>
          </a:bodyPr>
          <a:lstStyle/>
          <a:p>
            <a:r>
              <a:rPr lang="en-CA" sz="4000" dirty="0">
                <a:latin typeface="Arial Nova Cond" panose="020B0506020202020204"/>
              </a:rPr>
              <a:t>Overview of the Guidelines Process</a:t>
            </a:r>
          </a:p>
        </p:txBody>
      </p:sp>
      <p:pic>
        <p:nvPicPr>
          <p:cNvPr id="4" name="Picture 3" descr="Teamwork Process - Free Picture - Free Downloads and Add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96496" y="33338"/>
            <a:ext cx="2194314" cy="1657350"/>
          </a:xfrm>
          <a:prstGeom prst="rect">
            <a:avLst/>
          </a:prstGeom>
        </p:spPr>
      </p:pic>
      <p:graphicFrame>
        <p:nvGraphicFramePr>
          <p:cNvPr id="6" name="Content Placeholder 7"/>
          <p:cNvGraphicFramePr>
            <a:graphicFrameLocks noGrp="1"/>
          </p:cNvGraphicFramePr>
          <p:nvPr>
            <p:ph idx="1"/>
            <p:extLst>
              <p:ext uri="{D42A27DB-BD31-4B8C-83A1-F6EECF244321}">
                <p14:modId xmlns:p14="http://schemas.microsoft.com/office/powerpoint/2010/main" val="1646758765"/>
              </p:ext>
            </p:extLst>
          </p:nvPr>
        </p:nvGraphicFramePr>
        <p:xfrm>
          <a:off x="990600" y="2670389"/>
          <a:ext cx="5165309"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7" name="Content Placeholder 7"/>
          <p:cNvGraphicFramePr>
            <a:graphicFrameLocks/>
          </p:cNvGraphicFramePr>
          <p:nvPr>
            <p:extLst>
              <p:ext uri="{D42A27DB-BD31-4B8C-83A1-F6EECF244321}">
                <p14:modId xmlns:p14="http://schemas.microsoft.com/office/powerpoint/2010/main" val="2661157005"/>
              </p:ext>
            </p:extLst>
          </p:nvPr>
        </p:nvGraphicFramePr>
        <p:xfrm>
          <a:off x="6310636" y="1302924"/>
          <a:ext cx="5469583" cy="43513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8" name="Isosceles Triangle 7"/>
          <p:cNvSpPr/>
          <p:nvPr/>
        </p:nvSpPr>
        <p:spPr>
          <a:xfrm>
            <a:off x="5879937" y="3204923"/>
            <a:ext cx="273670" cy="273670"/>
          </a:xfrm>
          <a:prstGeom prst="triangle">
            <a:avLst>
              <a:gd name="adj" fmla="val 100000"/>
            </a:avLst>
          </a:prstGeom>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TextBox 8"/>
          <p:cNvSpPr txBox="1"/>
          <p:nvPr/>
        </p:nvSpPr>
        <p:spPr>
          <a:xfrm>
            <a:off x="1074978" y="3484717"/>
            <a:ext cx="1229711" cy="707886"/>
          </a:xfrm>
          <a:prstGeom prst="rect">
            <a:avLst/>
          </a:prstGeom>
          <a:noFill/>
        </p:spPr>
        <p:txBody>
          <a:bodyPr wrap="square" rtlCol="0">
            <a:spAutoFit/>
          </a:bodyPr>
          <a:lstStyle/>
          <a:p>
            <a:pPr algn="ctr"/>
            <a:r>
              <a:rPr lang="en-CA" sz="2000" b="1" dirty="0">
                <a:solidFill>
                  <a:srgbClr val="FF0000"/>
                </a:solidFill>
                <a:latin typeface="Arial Nova Cond" panose="020B0506020202020204"/>
              </a:rPr>
              <a:t>Priorities &amp; Process</a:t>
            </a:r>
            <a:endParaRPr lang="en-US" sz="2000" b="1" dirty="0">
              <a:solidFill>
                <a:srgbClr val="FF0000"/>
              </a:solidFill>
              <a:latin typeface="Arial Nova Cond" panose="020B0506020202020204"/>
            </a:endParaRPr>
          </a:p>
        </p:txBody>
      </p:sp>
      <p:sp>
        <p:nvSpPr>
          <p:cNvPr id="10" name="TextBox 9"/>
          <p:cNvSpPr txBox="1"/>
          <p:nvPr/>
        </p:nvSpPr>
        <p:spPr>
          <a:xfrm>
            <a:off x="2804647" y="3478593"/>
            <a:ext cx="1251295" cy="707886"/>
          </a:xfrm>
          <a:prstGeom prst="rect">
            <a:avLst/>
          </a:prstGeom>
          <a:noFill/>
        </p:spPr>
        <p:txBody>
          <a:bodyPr wrap="square" rtlCol="0">
            <a:spAutoFit/>
          </a:bodyPr>
          <a:lstStyle/>
          <a:p>
            <a:pPr algn="ctr"/>
            <a:r>
              <a:rPr lang="en-CA" sz="2000" b="1" dirty="0">
                <a:solidFill>
                  <a:srgbClr val="FF0000"/>
                </a:solidFill>
                <a:latin typeface="Arial Nova Cond" panose="020B0506020202020204"/>
              </a:rPr>
              <a:t>PICO Questions</a:t>
            </a:r>
            <a:endParaRPr lang="en-US" sz="2000" b="1" dirty="0">
              <a:solidFill>
                <a:srgbClr val="FF0000"/>
              </a:solidFill>
              <a:latin typeface="Arial Nova Cond" panose="020B0506020202020204"/>
            </a:endParaRPr>
          </a:p>
        </p:txBody>
      </p:sp>
      <p:sp>
        <p:nvSpPr>
          <p:cNvPr id="11" name="TextBox 10"/>
          <p:cNvSpPr txBox="1"/>
          <p:nvPr/>
        </p:nvSpPr>
        <p:spPr>
          <a:xfrm>
            <a:off x="4603980" y="2987815"/>
            <a:ext cx="1229711" cy="707886"/>
          </a:xfrm>
          <a:prstGeom prst="rect">
            <a:avLst/>
          </a:prstGeom>
          <a:noFill/>
        </p:spPr>
        <p:txBody>
          <a:bodyPr wrap="square" rtlCol="0">
            <a:spAutoFit/>
          </a:bodyPr>
          <a:lstStyle/>
          <a:p>
            <a:pPr algn="ctr"/>
            <a:r>
              <a:rPr lang="en-CA" sz="2000" b="1" dirty="0">
                <a:solidFill>
                  <a:srgbClr val="FF0000"/>
                </a:solidFill>
                <a:latin typeface="Arial Nova Cond" panose="020B0506020202020204"/>
              </a:rPr>
              <a:t>Working Groups</a:t>
            </a:r>
            <a:endParaRPr lang="en-US" sz="2000" b="1" dirty="0">
              <a:solidFill>
                <a:srgbClr val="FF0000"/>
              </a:solidFill>
              <a:latin typeface="Arial Nova Cond" panose="020B0506020202020204"/>
            </a:endParaRPr>
          </a:p>
        </p:txBody>
      </p:sp>
      <p:sp>
        <p:nvSpPr>
          <p:cNvPr id="12" name="TextBox 11"/>
          <p:cNvSpPr txBox="1"/>
          <p:nvPr/>
        </p:nvSpPr>
        <p:spPr>
          <a:xfrm>
            <a:off x="6404615" y="2540041"/>
            <a:ext cx="1222201" cy="707886"/>
          </a:xfrm>
          <a:prstGeom prst="rect">
            <a:avLst/>
          </a:prstGeom>
          <a:noFill/>
        </p:spPr>
        <p:txBody>
          <a:bodyPr wrap="square" rtlCol="0">
            <a:spAutoFit/>
          </a:bodyPr>
          <a:lstStyle/>
          <a:p>
            <a:pPr algn="ctr"/>
            <a:r>
              <a:rPr lang="en-CA" sz="2000" b="1" dirty="0">
                <a:solidFill>
                  <a:srgbClr val="FF0000"/>
                </a:solidFill>
                <a:latin typeface="Arial Nova Cond" panose="020B0506020202020204"/>
              </a:rPr>
              <a:t>Evidence Summary</a:t>
            </a:r>
            <a:endParaRPr lang="en-US" sz="2000" b="1" dirty="0">
              <a:solidFill>
                <a:srgbClr val="FF0000"/>
              </a:solidFill>
              <a:latin typeface="Arial Nova Cond" panose="020B0506020202020204"/>
            </a:endParaRPr>
          </a:p>
        </p:txBody>
      </p:sp>
      <p:sp>
        <p:nvSpPr>
          <p:cNvPr id="13" name="TextBox 12"/>
          <p:cNvSpPr txBox="1"/>
          <p:nvPr/>
        </p:nvSpPr>
        <p:spPr>
          <a:xfrm>
            <a:off x="7781543" y="1970007"/>
            <a:ext cx="2061079" cy="707886"/>
          </a:xfrm>
          <a:prstGeom prst="rect">
            <a:avLst/>
          </a:prstGeom>
          <a:noFill/>
        </p:spPr>
        <p:txBody>
          <a:bodyPr wrap="square" rtlCol="0">
            <a:spAutoFit/>
          </a:bodyPr>
          <a:lstStyle/>
          <a:p>
            <a:pPr algn="ctr"/>
            <a:r>
              <a:rPr lang="en-CA" sz="2000" b="1" dirty="0">
                <a:solidFill>
                  <a:srgbClr val="FF0000"/>
                </a:solidFill>
                <a:latin typeface="Arial Nova Cond" panose="020B0506020202020204"/>
              </a:rPr>
              <a:t>Recommendation Development</a:t>
            </a:r>
            <a:endParaRPr lang="en-US" sz="2000" b="1" dirty="0">
              <a:solidFill>
                <a:srgbClr val="FF0000"/>
              </a:solidFill>
              <a:latin typeface="Arial Nova Cond" panose="020B0506020202020204"/>
            </a:endParaRPr>
          </a:p>
        </p:txBody>
      </p:sp>
      <p:sp>
        <p:nvSpPr>
          <p:cNvPr id="14" name="TextBox 13"/>
          <p:cNvSpPr txBox="1"/>
          <p:nvPr/>
        </p:nvSpPr>
        <p:spPr>
          <a:xfrm>
            <a:off x="9830157" y="1775563"/>
            <a:ext cx="1766310" cy="400110"/>
          </a:xfrm>
          <a:prstGeom prst="rect">
            <a:avLst/>
          </a:prstGeom>
          <a:noFill/>
        </p:spPr>
        <p:txBody>
          <a:bodyPr wrap="square" rtlCol="0">
            <a:spAutoFit/>
          </a:bodyPr>
          <a:lstStyle/>
          <a:p>
            <a:pPr algn="ctr"/>
            <a:r>
              <a:rPr lang="en-CA" sz="2000" b="1" dirty="0">
                <a:solidFill>
                  <a:srgbClr val="FF0000"/>
                </a:solidFill>
                <a:latin typeface="Arial Nova Cond" panose="020B0506020202020204"/>
              </a:rPr>
              <a:t>Dissemination</a:t>
            </a:r>
            <a:endParaRPr lang="en-US" sz="2000" b="1" dirty="0">
              <a:solidFill>
                <a:srgbClr val="FF0000"/>
              </a:solidFill>
              <a:latin typeface="Arial Nova Cond" panose="020B0506020202020204"/>
            </a:endParaRPr>
          </a:p>
        </p:txBody>
      </p:sp>
      <p:pic>
        <p:nvPicPr>
          <p:cNvPr id="15" name="Picture 14" descr="Teamwork Process - Free Picture - Free Downloads and Add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48896" y="185738"/>
            <a:ext cx="2194314" cy="1657350"/>
          </a:xfrm>
          <a:prstGeom prst="rect">
            <a:avLst/>
          </a:prstGeom>
        </p:spPr>
      </p:pic>
    </p:spTree>
    <p:extLst>
      <p:ext uri="{BB962C8B-B14F-4D97-AF65-F5344CB8AC3E}">
        <p14:creationId xmlns:p14="http://schemas.microsoft.com/office/powerpoint/2010/main" val="163946736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2746653" y="423870"/>
            <a:ext cx="6698694" cy="5520653"/>
          </a:xfrm>
          <a:prstGeom prst="rect">
            <a:avLst/>
          </a:prstGeom>
        </p:spPr>
      </p:pic>
    </p:spTree>
    <p:extLst>
      <p:ext uri="{BB962C8B-B14F-4D97-AF65-F5344CB8AC3E}">
        <p14:creationId xmlns:p14="http://schemas.microsoft.com/office/powerpoint/2010/main" val="36887283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B0AA4E1-3848-4938-B091-F5E02773CDA4}"/>
              </a:ext>
            </a:extLst>
          </p:cNvPr>
          <p:cNvSpPr>
            <a:spLocks noGrp="1"/>
          </p:cNvSpPr>
          <p:nvPr>
            <p:ph type="title"/>
          </p:nvPr>
        </p:nvSpPr>
        <p:spPr>
          <a:xfrm>
            <a:off x="1059766" y="2217042"/>
            <a:ext cx="10072468" cy="958306"/>
          </a:xfrm>
        </p:spPr>
        <p:txBody>
          <a:bodyPr>
            <a:noAutofit/>
          </a:bodyPr>
          <a:lstStyle/>
          <a:p>
            <a:r>
              <a:rPr lang="en-CA" sz="4400" dirty="0"/>
              <a:t>Review of Traditional and Ancillary Approaches to Identify Individuals for Treatment</a:t>
            </a:r>
            <a:endParaRPr lang="en-US" sz="4400" dirty="0"/>
          </a:p>
        </p:txBody>
      </p:sp>
      <p:sp>
        <p:nvSpPr>
          <p:cNvPr id="5" name="Text Placeholder 4">
            <a:extLst>
              <a:ext uri="{FF2B5EF4-FFF2-40B4-BE49-F238E27FC236}">
                <a16:creationId xmlns:a16="http://schemas.microsoft.com/office/drawing/2014/main" id="{9CE072BC-0CF5-4599-B1F4-68A728E7E087}"/>
              </a:ext>
            </a:extLst>
          </p:cNvPr>
          <p:cNvSpPr>
            <a:spLocks noGrp="1"/>
          </p:cNvSpPr>
          <p:nvPr>
            <p:ph type="body" idx="1"/>
          </p:nvPr>
        </p:nvSpPr>
        <p:spPr>
          <a:xfrm>
            <a:off x="831850" y="3682652"/>
            <a:ext cx="10515600" cy="2406998"/>
          </a:xfrm>
        </p:spPr>
        <p:txBody>
          <a:bodyPr/>
          <a:lstStyle/>
          <a:p>
            <a:r>
              <a:rPr lang="en-CA" b="1" dirty="0">
                <a:solidFill>
                  <a:schemeClr val="tx1"/>
                </a:solidFill>
              </a:rPr>
              <a:t>G. B. John Mancini, MD, FRCP(C), FACC</a:t>
            </a:r>
          </a:p>
          <a:p>
            <a:r>
              <a:rPr lang="en-CA" sz="2000" dirty="0">
                <a:solidFill>
                  <a:schemeClr val="tx1"/>
                </a:solidFill>
              </a:rPr>
              <a:t>Professor of Medicine, Division of Cardiology</a:t>
            </a:r>
          </a:p>
          <a:p>
            <a:r>
              <a:rPr lang="en-CA" sz="2000" dirty="0">
                <a:solidFill>
                  <a:schemeClr val="tx1"/>
                </a:solidFill>
              </a:rPr>
              <a:t>University of British Columbia</a:t>
            </a:r>
          </a:p>
          <a:p>
            <a:r>
              <a:rPr lang="en-CA" sz="2000" dirty="0">
                <a:solidFill>
                  <a:schemeClr val="tx1"/>
                </a:solidFill>
              </a:rPr>
              <a:t>Director, </a:t>
            </a:r>
            <a:r>
              <a:rPr lang="en-CA" sz="2000" dirty="0" err="1">
                <a:solidFill>
                  <a:schemeClr val="tx1"/>
                </a:solidFill>
              </a:rPr>
              <a:t>CardioRisk</a:t>
            </a:r>
            <a:r>
              <a:rPr lang="en-CA" sz="2000" dirty="0">
                <a:solidFill>
                  <a:schemeClr val="tx1"/>
                </a:solidFill>
              </a:rPr>
              <a:t> Clinic</a:t>
            </a:r>
          </a:p>
        </p:txBody>
      </p:sp>
    </p:spTree>
    <p:extLst>
      <p:ext uri="{BB962C8B-B14F-4D97-AF65-F5344CB8AC3E}">
        <p14:creationId xmlns:p14="http://schemas.microsoft.com/office/powerpoint/2010/main" val="31820031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6" name="Picture 5"/>
          <p:cNvPicPr>
            <a:picLocks noChangeAspect="1"/>
          </p:cNvPicPr>
          <p:nvPr/>
        </p:nvPicPr>
        <p:blipFill>
          <a:blip r:embed="rId2"/>
          <a:stretch>
            <a:fillRect/>
          </a:stretch>
        </p:blipFill>
        <p:spPr>
          <a:xfrm>
            <a:off x="2224087" y="42861"/>
            <a:ext cx="7967663" cy="5943659"/>
          </a:xfrm>
          <a:prstGeom prst="rect">
            <a:avLst/>
          </a:prstGeom>
        </p:spPr>
      </p:pic>
      <p:sp>
        <p:nvSpPr>
          <p:cNvPr id="7" name="Content Placeholder 6"/>
          <p:cNvSpPr>
            <a:spLocks noGrp="1"/>
          </p:cNvSpPr>
          <p:nvPr>
            <p:ph idx="1"/>
          </p:nvPr>
        </p:nvSpPr>
        <p:spPr/>
        <p:txBody>
          <a:bodyPr/>
          <a:lstStyle/>
          <a:p>
            <a:endParaRPr lang="en-CA" dirty="0"/>
          </a:p>
        </p:txBody>
      </p:sp>
    </p:spTree>
    <p:extLst>
      <p:ext uri="{BB962C8B-B14F-4D97-AF65-F5344CB8AC3E}">
        <p14:creationId xmlns:p14="http://schemas.microsoft.com/office/powerpoint/2010/main" val="270996294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CC_Powerpoint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CC_Powerpoint Slides" id="{1D975661-FCEC-44A9-9814-90B622D159D5}" vid="{DA01BF07-9B23-4AD1-82C4-CA4715B52A26}"/>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907</TotalTime>
  <Words>4533</Words>
  <Application>Microsoft Office PowerPoint</Application>
  <PresentationFormat>Widescreen</PresentationFormat>
  <Paragraphs>535</Paragraphs>
  <Slides>46</Slides>
  <Notes>7</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46</vt:i4>
      </vt:variant>
    </vt:vector>
  </HeadingPairs>
  <TitlesOfParts>
    <vt:vector size="58" baseType="lpstr">
      <vt:lpstr>Arial</vt:lpstr>
      <vt:lpstr>Arial Black</vt:lpstr>
      <vt:lpstr>Arial Narrow</vt:lpstr>
      <vt:lpstr>Arial Nova Cond</vt:lpstr>
      <vt:lpstr>Calibri</vt:lpstr>
      <vt:lpstr>Calibri Light</vt:lpstr>
      <vt:lpstr>Cambria Math</vt:lpstr>
      <vt:lpstr>Source Sans Pro</vt:lpstr>
      <vt:lpstr>Symbol</vt:lpstr>
      <vt:lpstr>Wingdings</vt:lpstr>
      <vt:lpstr>Office Theme</vt:lpstr>
      <vt:lpstr>CCC_Powerpoint Slides</vt:lpstr>
      <vt:lpstr>How to Optimally Manage Dyslipidemia and CV Risk in 2021:  A Review of the Updated CCS Guidelines</vt:lpstr>
      <vt:lpstr>PowerPoint Presentation</vt:lpstr>
      <vt:lpstr>Session Outline</vt:lpstr>
      <vt:lpstr>Disclosures of Potential Conflicts of Interest</vt:lpstr>
      <vt:lpstr>2021 Dyslipidemia Guidelines Committee Members</vt:lpstr>
      <vt:lpstr>Overview of the Guidelines Process</vt:lpstr>
      <vt:lpstr>PowerPoint Presentation</vt:lpstr>
      <vt:lpstr>Review of Traditional and Ancillary Approaches to Identify Individuals for Treatment</vt:lpstr>
      <vt:lpstr>PowerPoint Presentation</vt:lpstr>
      <vt:lpstr>The CCS Dyslipidemia Guideline uses a HYBRID SYSTEM to identify patients for treatment</vt:lpstr>
      <vt:lpstr>Statin-indicated conditions</vt:lpstr>
      <vt:lpstr>Framingham Risk Score (with modifications)</vt:lpstr>
      <vt:lpstr>PowerPoint Presentation</vt:lpstr>
      <vt:lpstr>PowerPoint Presentation</vt:lpstr>
      <vt:lpstr>PowerPoint Presentation</vt:lpstr>
      <vt:lpstr>Figure 1: Treatment Approach for Primary Prevention Patients (Without a Statin Indicated Condition)‡ YOU NEED TO CALCULATE FRS</vt:lpstr>
      <vt:lpstr>Low Risk &lt; 10% events/10 years</vt:lpstr>
      <vt:lpstr>Coronary Artery Calcium Scoring for Shared Decision-making in Moderate Risk Subjects: Risk Enhancer and De-enhancer</vt:lpstr>
      <vt:lpstr>CACS for Risk Reclassification</vt:lpstr>
      <vt:lpstr>The World Needs More Canada! (Mortensen et al, Ann Int Med 2018; 168: 85 – 92, Mancini,  Ann Int Med 2018: 168: 145 - 146)</vt:lpstr>
      <vt:lpstr>The CCS Dyslipidemia Guideline uses a HYBRID SYSTEM to identify patients for treatment</vt:lpstr>
      <vt:lpstr>Role of Non-statin Lipid-modulating Drugs</vt:lpstr>
      <vt:lpstr>PowerPoint Presentation</vt:lpstr>
      <vt:lpstr>Ezetimibe</vt:lpstr>
      <vt:lpstr>PCSK9 Inhibitors</vt:lpstr>
      <vt:lpstr>Omega-3 Fatty Acids</vt:lpstr>
      <vt:lpstr>Omega-3 Fatty Acids</vt:lpstr>
      <vt:lpstr>Recommendations</vt:lpstr>
      <vt:lpstr>PowerPoint Presentation</vt:lpstr>
      <vt:lpstr>Omega-3 Fatty Acids</vt:lpstr>
      <vt:lpstr>Recommendations</vt:lpstr>
      <vt:lpstr>The Evidence for Various Lipid/Lipoprotein Threshold for Intensified Lipid Lowering Therapy</vt:lpstr>
      <vt:lpstr>Thresholds vs Targets of Lipid Lowering Therapy</vt:lpstr>
      <vt:lpstr>Non-HDL-C</vt:lpstr>
      <vt:lpstr>Apolipoprotein B</vt:lpstr>
      <vt:lpstr>IMPROVE-IT</vt:lpstr>
      <vt:lpstr>FOURIER</vt:lpstr>
      <vt:lpstr>PowerPoint Presentation</vt:lpstr>
      <vt:lpstr>Patients with ASCVD who derived most benefit from Intensification of Statin Therapy with PSCK9i Therapy</vt:lpstr>
      <vt:lpstr>ODYSSEY Outcomes: A Target Range for LDL-C</vt:lpstr>
      <vt:lpstr>PowerPoint Presentation</vt:lpstr>
      <vt:lpstr>Lipids in Large Recent RCTs</vt:lpstr>
      <vt:lpstr>PowerPoint Presentation</vt:lpstr>
      <vt:lpstr>Intensification of Lipid Lowering Therapy in Secondary Prevention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Christianna Brooks</dc:creator>
  <cp:lastModifiedBy>Stephanie  Boutette</cp:lastModifiedBy>
  <cp:revision>37</cp:revision>
  <dcterms:created xsi:type="dcterms:W3CDTF">2021-08-31T15:48:18Z</dcterms:created>
  <dcterms:modified xsi:type="dcterms:W3CDTF">2021-11-25T22:01:52Z</dcterms:modified>
</cp:coreProperties>
</file>