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60" r:id="rId1"/>
    <p:sldMasterId id="2147483684" r:id="rId2"/>
    <p:sldMasterId id="2147483672" r:id="rId3"/>
    <p:sldMasterId id="2147483686" r:id="rId4"/>
  </p:sldMasterIdLst>
  <p:notesMasterIdLst>
    <p:notesMasterId r:id="rId60"/>
  </p:notesMasterIdLst>
  <p:sldIdLst>
    <p:sldId id="712" r:id="rId5"/>
    <p:sldId id="457" r:id="rId6"/>
    <p:sldId id="767" r:id="rId7"/>
    <p:sldId id="487" r:id="rId8"/>
    <p:sldId id="711" r:id="rId9"/>
    <p:sldId id="451" r:id="rId10"/>
    <p:sldId id="736" r:id="rId11"/>
    <p:sldId id="450" r:id="rId12"/>
    <p:sldId id="726" r:id="rId13"/>
    <p:sldId id="525" r:id="rId14"/>
    <p:sldId id="714" r:id="rId15"/>
    <p:sldId id="652" r:id="rId16"/>
    <p:sldId id="345" r:id="rId17"/>
    <p:sldId id="349" r:id="rId18"/>
    <p:sldId id="705" r:id="rId19"/>
    <p:sldId id="354" r:id="rId20"/>
    <p:sldId id="709" r:id="rId21"/>
    <p:sldId id="755" r:id="rId22"/>
    <p:sldId id="756" r:id="rId23"/>
    <p:sldId id="757" r:id="rId24"/>
    <p:sldId id="758" r:id="rId25"/>
    <p:sldId id="706" r:id="rId26"/>
    <p:sldId id="359" r:id="rId27"/>
    <p:sldId id="739" r:id="rId28"/>
    <p:sldId id="740" r:id="rId29"/>
    <p:sldId id="741" r:id="rId30"/>
    <p:sldId id="742" r:id="rId31"/>
    <p:sldId id="743" r:id="rId32"/>
    <p:sldId id="744" r:id="rId33"/>
    <p:sldId id="707" r:id="rId34"/>
    <p:sldId id="436" r:id="rId35"/>
    <p:sldId id="746" r:id="rId36"/>
    <p:sldId id="759" r:id="rId37"/>
    <p:sldId id="747" r:id="rId38"/>
    <p:sldId id="760" r:id="rId39"/>
    <p:sldId id="761" r:id="rId40"/>
    <p:sldId id="762" r:id="rId41"/>
    <p:sldId id="763" r:id="rId42"/>
    <p:sldId id="764" r:id="rId43"/>
    <p:sldId id="765" r:id="rId44"/>
    <p:sldId id="516" r:id="rId45"/>
    <p:sldId id="766" r:id="rId46"/>
    <p:sldId id="708" r:id="rId47"/>
    <p:sldId id="438" r:id="rId48"/>
    <p:sldId id="745" r:id="rId49"/>
    <p:sldId id="752" r:id="rId50"/>
    <p:sldId id="748" r:id="rId51"/>
    <p:sldId id="749" r:id="rId52"/>
    <p:sldId id="750" r:id="rId53"/>
    <p:sldId id="751" r:id="rId54"/>
    <p:sldId id="753" r:id="rId55"/>
    <p:sldId id="754" r:id="rId56"/>
    <p:sldId id="326" r:id="rId57"/>
    <p:sldId id="419" r:id="rId58"/>
    <p:sldId id="458" r:id="rId59"/>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1B3E0"/>
    <a:srgbClr val="F33A45"/>
    <a:srgbClr val="FF0000"/>
    <a:srgbClr val="6FAAAF"/>
    <a:srgbClr val="595959"/>
    <a:srgbClr val="C00000"/>
    <a:srgbClr val="EB6E19"/>
    <a:srgbClr val="ED7D31"/>
    <a:srgbClr val="F2DCDB"/>
    <a:srgbClr val="E2F0D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D4EA"/>
          </a:solidFill>
        </a:fill>
      </a:tcStyle>
    </a:wholeTbl>
    <a:band2H>
      <a:tcTxStyle/>
      <a:tcStyle>
        <a:tcBdr/>
        <a:fill>
          <a:solidFill>
            <a:srgbClr val="E8EBF5"/>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a:tcStyle>
        <a:tcBdr/>
        <a:fill>
          <a:solidFill>
            <a:srgbClr val="F0F0F0"/>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a:tcStyle>
        <a:tcBdr/>
        <a:fill>
          <a:solidFill>
            <a:srgbClr val="EBF1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70" autoAdjust="0"/>
    <p:restoredTop sz="86861" autoAdjust="0"/>
  </p:normalViewPr>
  <p:slideViewPr>
    <p:cSldViewPr>
      <p:cViewPr varScale="1">
        <p:scale>
          <a:sx n="80" d="100"/>
          <a:sy n="80" d="100"/>
        </p:scale>
        <p:origin x="318" y="96"/>
      </p:cViewPr>
      <p:guideLst>
        <p:guide orient="horz" pos="2160"/>
        <p:guide pos="3840"/>
      </p:guideLst>
    </p:cSldViewPr>
  </p:slideViewPr>
  <p:notesTextViewPr>
    <p:cViewPr>
      <p:scale>
        <a:sx n="3" d="2"/>
        <a:sy n="3" d="2"/>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5" Type="http://schemas.openxmlformats.org/officeDocument/2006/relationships/slide" Target="slides/slide1.xml"/><Relationship Id="rId61" Type="http://schemas.openxmlformats.org/officeDocument/2006/relationships/presProps" Target="presProp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s>
</file>

<file path=ppt/diagrams/_rels/data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image" Target="../media/image25.jpeg"/><Relationship Id="rId4" Type="http://schemas.openxmlformats.org/officeDocument/2006/relationships/image" Target="../media/image28.jpg"/></Relationships>
</file>

<file path=ppt/diagrams/_rels/drawing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8.jpg"/><Relationship Id="rId1" Type="http://schemas.openxmlformats.org/officeDocument/2006/relationships/image" Target="../media/image27.jpg"/><Relationship Id="rId4" Type="http://schemas.openxmlformats.org/officeDocument/2006/relationships/image" Target="../media/image25.jpeg"/></Relationships>
</file>

<file path=ppt/diagrams/colors1.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C87E5B6-CE1E-BB46-B977-C6628F8A5061}" type="doc">
      <dgm:prSet loTypeId="urn:microsoft.com/office/officeart/2008/layout/CircularPictureCallout" loCatId="" qsTypeId="urn:microsoft.com/office/officeart/2005/8/quickstyle/simple1" qsCatId="simple" csTypeId="urn:microsoft.com/office/officeart/2005/8/colors/accent3_1" csCatId="accent3" phldr="1"/>
      <dgm:spPr/>
      <dgm:t>
        <a:bodyPr/>
        <a:lstStyle/>
        <a:p>
          <a:endParaRPr lang="en-US"/>
        </a:p>
      </dgm:t>
    </dgm:pt>
    <dgm:pt modelId="{C89CC74B-EA7F-F84A-835D-C9E47C0F4EB3}">
      <dgm:prSet phldrT="[Text]"/>
      <dgm:spPr/>
      <dgm:t>
        <a:bodyPr/>
        <a:lstStyle/>
        <a:p>
          <a:r>
            <a:rPr lang="en-US" dirty="0"/>
            <a:t>  </a:t>
          </a:r>
        </a:p>
      </dgm:t>
    </dgm:pt>
    <dgm:pt modelId="{29A279C9-4332-3240-B78A-9BA888CF32C5}" type="parTrans" cxnId="{D5510276-C109-3141-AAD1-5F58BC8F7D5E}">
      <dgm:prSet/>
      <dgm:spPr/>
      <dgm:t>
        <a:bodyPr/>
        <a:lstStyle/>
        <a:p>
          <a:endParaRPr lang="en-US"/>
        </a:p>
      </dgm:t>
    </dgm:pt>
    <dgm:pt modelId="{1AD95571-207E-D141-AE35-AE2847B1EFB4}" type="sibTrans" cxnId="{D5510276-C109-3141-AAD1-5F58BC8F7D5E}">
      <dgm:prSet/>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27000" r="-27000"/>
          </a:stretch>
        </a:blipFill>
      </dgm:spPr>
      <dgm:t>
        <a:bodyPr/>
        <a:lstStyle/>
        <a:p>
          <a:endParaRPr lang="en-US"/>
        </a:p>
      </dgm:t>
    </dgm:pt>
    <dgm:pt modelId="{F2D0E8A8-63FF-3C45-81D2-14B50C5DF878}">
      <dgm:prSet phldrT="[Text]"/>
      <dgm:spPr/>
      <dgm:t>
        <a:bodyPr/>
        <a:lstStyle/>
        <a:p>
          <a:r>
            <a:rPr lang="en-US" dirty="0"/>
            <a:t>  </a:t>
          </a:r>
        </a:p>
      </dgm:t>
    </dgm:pt>
    <dgm:pt modelId="{3323F1A5-4193-6545-BD75-3243BD094DAE}" type="sibTrans" cxnId="{E64BED4B-A613-9247-A375-B60C87F1C71A}">
      <dgm:prSet/>
      <dgm:spPr>
        <a:blipFill>
          <a:blip xmlns:r="http://schemas.openxmlformats.org/officeDocument/2006/relationships" r:embed="rId2">
            <a:extLst>
              <a:ext uri="{28A0092B-C50C-407E-A947-70E740481C1C}">
                <a14:useLocalDpi xmlns:a14="http://schemas.microsoft.com/office/drawing/2010/main" val="0"/>
              </a:ext>
            </a:extLst>
          </a:blip>
          <a:srcRect/>
          <a:stretch>
            <a:fillRect l="-6000" r="-6000"/>
          </a:stretch>
        </a:blipFill>
      </dgm:spPr>
      <dgm:t>
        <a:bodyPr/>
        <a:lstStyle/>
        <a:p>
          <a:endParaRPr lang="en-US"/>
        </a:p>
      </dgm:t>
    </dgm:pt>
    <dgm:pt modelId="{1291C96D-0C8F-1641-8788-51B79720A023}" type="parTrans" cxnId="{E64BED4B-A613-9247-A375-B60C87F1C71A}">
      <dgm:prSet/>
      <dgm:spPr/>
      <dgm:t>
        <a:bodyPr/>
        <a:lstStyle/>
        <a:p>
          <a:endParaRPr lang="en-US"/>
        </a:p>
      </dgm:t>
    </dgm:pt>
    <dgm:pt modelId="{A29F73E8-3850-4242-A61F-54A063CA2B6B}">
      <dgm:prSet custT="1"/>
      <dgm:spPr/>
      <dgm:t>
        <a:bodyPr/>
        <a:lstStyle/>
        <a:p>
          <a:r>
            <a:rPr lang="en-US" sz="4000" b="1" dirty="0">
              <a:solidFill>
                <a:srgbClr val="6FAAAF"/>
              </a:solidFill>
              <a:latin typeface="Arial Nova" panose="020B0504020202020204" pitchFamily="34" charset="0"/>
            </a:rPr>
            <a:t>  </a:t>
          </a:r>
        </a:p>
      </dgm:t>
    </dgm:pt>
    <dgm:pt modelId="{763B3D57-082E-7D44-ACDA-15E9774AE0F1}" type="sibTrans" cxnId="{25281FA1-7930-E04E-B614-FA1ACFB1BD15}">
      <dgm:prSet/>
      <dgm:spPr>
        <a:blipFill>
          <a:blip xmlns:r="http://schemas.openxmlformats.org/officeDocument/2006/relationships" r:embed="rId3">
            <a:extLst>
              <a:ext uri="{28A0092B-C50C-407E-A947-70E740481C1C}">
                <a14:useLocalDpi xmlns:a14="http://schemas.microsoft.com/office/drawing/2010/main" val="0"/>
              </a:ext>
            </a:extLst>
          </a:blip>
          <a:srcRect/>
          <a:stretch>
            <a:fillRect l="-107000" r="-107000"/>
          </a:stretch>
        </a:blipFill>
      </dgm:spPr>
      <dgm:t>
        <a:bodyPr/>
        <a:lstStyle/>
        <a:p>
          <a:endParaRPr lang="en-US"/>
        </a:p>
      </dgm:t>
    </dgm:pt>
    <dgm:pt modelId="{677755ED-3B4E-ED4B-85CA-906D0368FB7A}" type="parTrans" cxnId="{25281FA1-7930-E04E-B614-FA1ACFB1BD15}">
      <dgm:prSet/>
      <dgm:spPr/>
      <dgm:t>
        <a:bodyPr/>
        <a:lstStyle/>
        <a:p>
          <a:endParaRPr lang="en-US"/>
        </a:p>
      </dgm:t>
    </dgm:pt>
    <dgm:pt modelId="{195E1D24-0E09-1341-969F-7C705DE73C8C}">
      <dgm:prSet phldrT="[Text]"/>
      <dgm:spPr/>
      <dgm:t>
        <a:bodyPr/>
        <a:lstStyle/>
        <a:p>
          <a:r>
            <a:rPr lang="en-US" dirty="0">
              <a:latin typeface="Arial Nova" panose="020B0504020202020204" pitchFamily="34" charset="0"/>
            </a:rPr>
            <a:t>  </a:t>
          </a:r>
        </a:p>
      </dgm:t>
    </dgm:pt>
    <dgm:pt modelId="{446EDB37-0DA4-DD49-974B-40B1B0D2C6EA}" type="sibTrans" cxnId="{1C367B45-911B-694E-B8E8-A8E74AD50A89}">
      <dgm:prSet/>
      <dgm:spPr>
        <a:blipFill>
          <a:blip xmlns:r="http://schemas.openxmlformats.org/officeDocument/2006/relationships" r:embed="rId4">
            <a:extLst>
              <a:ext uri="{28A0092B-C50C-407E-A947-70E740481C1C}">
                <a14:useLocalDpi xmlns:a14="http://schemas.microsoft.com/office/drawing/2010/main" val="0"/>
              </a:ext>
            </a:extLst>
          </a:blip>
          <a:srcRect/>
          <a:stretch>
            <a:fillRect t="-9000" b="-9000"/>
          </a:stretch>
        </a:blipFill>
      </dgm:spPr>
      <dgm:t>
        <a:bodyPr/>
        <a:lstStyle/>
        <a:p>
          <a:endParaRPr lang="en-US"/>
        </a:p>
      </dgm:t>
    </dgm:pt>
    <dgm:pt modelId="{20109562-0151-BC47-881B-D1AE59B27CD7}" type="parTrans" cxnId="{1C367B45-911B-694E-B8E8-A8E74AD50A89}">
      <dgm:prSet/>
      <dgm:spPr/>
      <dgm:t>
        <a:bodyPr/>
        <a:lstStyle/>
        <a:p>
          <a:endParaRPr lang="en-US"/>
        </a:p>
      </dgm:t>
    </dgm:pt>
    <dgm:pt modelId="{CCCBA586-6ADC-CE48-9AF8-874821A3B1FD}" type="pres">
      <dgm:prSet presAssocID="{FC87E5B6-CE1E-BB46-B977-C6628F8A5061}" presName="Name0" presStyleCnt="0">
        <dgm:presLayoutVars>
          <dgm:chMax val="7"/>
          <dgm:chPref val="7"/>
          <dgm:dir/>
        </dgm:presLayoutVars>
      </dgm:prSet>
      <dgm:spPr/>
    </dgm:pt>
    <dgm:pt modelId="{8F6D6FF6-611A-0B4A-88EE-3D7020315304}" type="pres">
      <dgm:prSet presAssocID="{FC87E5B6-CE1E-BB46-B977-C6628F8A5061}" presName="Name1" presStyleCnt="0"/>
      <dgm:spPr/>
    </dgm:pt>
    <dgm:pt modelId="{BFC91D9E-6638-0043-9608-FA80BE3FAD24}" type="pres">
      <dgm:prSet presAssocID="{763B3D57-082E-7D44-ACDA-15E9774AE0F1}" presName="picture_1" presStyleCnt="0"/>
      <dgm:spPr/>
    </dgm:pt>
    <dgm:pt modelId="{49F5B8B1-5A5A-0E43-9D23-DCF90E78B1BA}" type="pres">
      <dgm:prSet presAssocID="{763B3D57-082E-7D44-ACDA-15E9774AE0F1}" presName="pictureRepeatNode" presStyleLbl="alignImgPlace1" presStyleIdx="0" presStyleCnt="4" custScaleX="89761" custScaleY="92760" custLinFactNeighborX="-379" custLinFactNeighborY="9918"/>
      <dgm:spPr/>
    </dgm:pt>
    <dgm:pt modelId="{DF6C2638-3570-874B-9F63-37FB43503FFC}" type="pres">
      <dgm:prSet presAssocID="{A29F73E8-3850-4242-A61F-54A063CA2B6B}" presName="text_1" presStyleLbl="node1" presStyleIdx="0" presStyleCnt="0" custScaleX="250863" custScaleY="55805" custLinFactY="-141787" custLinFactNeighborX="-45933" custLinFactNeighborY="-200000">
        <dgm:presLayoutVars>
          <dgm:bulletEnabled val="1"/>
        </dgm:presLayoutVars>
      </dgm:prSet>
      <dgm:spPr/>
    </dgm:pt>
    <dgm:pt modelId="{749D3AFE-6187-0344-8B73-03754342CD5E}" type="pres">
      <dgm:prSet presAssocID="{446EDB37-0DA4-DD49-974B-40B1B0D2C6EA}" presName="picture_2" presStyleCnt="0"/>
      <dgm:spPr/>
    </dgm:pt>
    <dgm:pt modelId="{1DC83855-3B8D-C345-8240-96899C6487F8}" type="pres">
      <dgm:prSet presAssocID="{446EDB37-0DA4-DD49-974B-40B1B0D2C6EA}" presName="pictureRepeatNode" presStyleLbl="alignImgPlace1" presStyleIdx="1" presStyleCnt="4"/>
      <dgm:spPr/>
    </dgm:pt>
    <dgm:pt modelId="{7E7CF16C-F630-7B41-9E85-53F7B6FDBB4B}" type="pres">
      <dgm:prSet presAssocID="{195E1D24-0E09-1341-969F-7C705DE73C8C}" presName="line_2" presStyleLbl="parChTrans1D1" presStyleIdx="0" presStyleCnt="3" custLinFactY="187983" custLinFactNeighborX="15368" custLinFactNeighborY="200000"/>
      <dgm:spPr/>
    </dgm:pt>
    <dgm:pt modelId="{C4AC2780-EB4E-6840-89FF-26EA3AA3E03D}" type="pres">
      <dgm:prSet presAssocID="{195E1D24-0E09-1341-969F-7C705DE73C8C}" presName="textparent_2" presStyleLbl="node1" presStyleIdx="0" presStyleCnt="0"/>
      <dgm:spPr/>
    </dgm:pt>
    <dgm:pt modelId="{98FE9AC1-23CC-594C-9175-D9691CA2C870}" type="pres">
      <dgm:prSet presAssocID="{195E1D24-0E09-1341-969F-7C705DE73C8C}" presName="text_2" presStyleLbl="revTx" presStyleIdx="0" presStyleCnt="3">
        <dgm:presLayoutVars>
          <dgm:bulletEnabled val="1"/>
        </dgm:presLayoutVars>
      </dgm:prSet>
      <dgm:spPr/>
    </dgm:pt>
    <dgm:pt modelId="{061EFBC8-DD42-4649-8CD9-3A2CDA81711B}" type="pres">
      <dgm:prSet presAssocID="{3323F1A5-4193-6545-BD75-3243BD094DAE}" presName="picture_3" presStyleCnt="0"/>
      <dgm:spPr/>
    </dgm:pt>
    <dgm:pt modelId="{1DD664CE-4AAC-ED4E-9247-72944C041A2D}" type="pres">
      <dgm:prSet presAssocID="{3323F1A5-4193-6545-BD75-3243BD094DAE}" presName="pictureRepeatNode" presStyleLbl="alignImgPlace1" presStyleIdx="2" presStyleCnt="4"/>
      <dgm:spPr/>
    </dgm:pt>
    <dgm:pt modelId="{8B7838E6-0BCB-A947-83F2-2E86839367E9}" type="pres">
      <dgm:prSet presAssocID="{F2D0E8A8-63FF-3C45-81D2-14B50C5DF878}" presName="line_3" presStyleLbl="parChTrans1D1" presStyleIdx="1" presStyleCnt="3"/>
      <dgm:spPr/>
    </dgm:pt>
    <dgm:pt modelId="{80849BE8-8979-E54E-8C0D-C43BF6ECD406}" type="pres">
      <dgm:prSet presAssocID="{F2D0E8A8-63FF-3C45-81D2-14B50C5DF878}" presName="textparent_3" presStyleLbl="node1" presStyleIdx="0" presStyleCnt="0"/>
      <dgm:spPr/>
    </dgm:pt>
    <dgm:pt modelId="{BCBB9623-52F2-644B-BAB9-C78F4D29B410}" type="pres">
      <dgm:prSet presAssocID="{F2D0E8A8-63FF-3C45-81D2-14B50C5DF878}" presName="text_3" presStyleLbl="revTx" presStyleIdx="1" presStyleCnt="3">
        <dgm:presLayoutVars>
          <dgm:bulletEnabled val="1"/>
        </dgm:presLayoutVars>
      </dgm:prSet>
      <dgm:spPr/>
    </dgm:pt>
    <dgm:pt modelId="{D54C75AF-5A79-E74C-96DF-7AA8C5E2788D}" type="pres">
      <dgm:prSet presAssocID="{1AD95571-207E-D141-AE35-AE2847B1EFB4}" presName="picture_4" presStyleCnt="0"/>
      <dgm:spPr/>
    </dgm:pt>
    <dgm:pt modelId="{F6FFFE2C-2998-AE4A-A701-7CE2EE7D406E}" type="pres">
      <dgm:prSet presAssocID="{1AD95571-207E-D141-AE35-AE2847B1EFB4}" presName="pictureRepeatNode" presStyleLbl="alignImgPlace1" presStyleIdx="3" presStyleCnt="4" custLinFactNeighborX="1249" custLinFactNeighborY="14091"/>
      <dgm:spPr/>
    </dgm:pt>
    <dgm:pt modelId="{3833AEC0-4315-DA44-8F73-EC702299F6B7}" type="pres">
      <dgm:prSet presAssocID="{C89CC74B-EA7F-F84A-835D-C9E47C0F4EB3}" presName="line_4" presStyleLbl="parChTrans1D1" presStyleIdx="2" presStyleCnt="3" custLinFactY="400000" custLinFactNeighborX="257" custLinFactNeighborY="438033"/>
      <dgm:spPr/>
    </dgm:pt>
    <dgm:pt modelId="{BA9FD3C6-8839-0F43-8462-CABDD466EA7F}" type="pres">
      <dgm:prSet presAssocID="{C89CC74B-EA7F-F84A-835D-C9E47C0F4EB3}" presName="textparent_4" presStyleLbl="node1" presStyleIdx="0" presStyleCnt="0"/>
      <dgm:spPr/>
    </dgm:pt>
    <dgm:pt modelId="{98A3D6ED-A278-C346-830C-B6A3BDC9F7DE}" type="pres">
      <dgm:prSet presAssocID="{C89CC74B-EA7F-F84A-835D-C9E47C0F4EB3}" presName="text_4" presStyleLbl="revTx" presStyleIdx="2" presStyleCnt="3">
        <dgm:presLayoutVars>
          <dgm:bulletEnabled val="1"/>
        </dgm:presLayoutVars>
      </dgm:prSet>
      <dgm:spPr/>
    </dgm:pt>
  </dgm:ptLst>
  <dgm:cxnLst>
    <dgm:cxn modelId="{2E6A6709-E782-3F40-96D0-DC69B4528808}" type="presOf" srcId="{446EDB37-0DA4-DD49-974B-40B1B0D2C6EA}" destId="{1DC83855-3B8D-C345-8240-96899C6487F8}" srcOrd="0" destOrd="0" presId="urn:microsoft.com/office/officeart/2008/layout/CircularPictureCallout"/>
    <dgm:cxn modelId="{6FAE3C16-0792-9A46-8DCC-44EF408B0CC1}" type="presOf" srcId="{C89CC74B-EA7F-F84A-835D-C9E47C0F4EB3}" destId="{98A3D6ED-A278-C346-830C-B6A3BDC9F7DE}" srcOrd="0" destOrd="0" presId="urn:microsoft.com/office/officeart/2008/layout/CircularPictureCallout"/>
    <dgm:cxn modelId="{1C367B45-911B-694E-B8E8-A8E74AD50A89}" srcId="{FC87E5B6-CE1E-BB46-B977-C6628F8A5061}" destId="{195E1D24-0E09-1341-969F-7C705DE73C8C}" srcOrd="1" destOrd="0" parTransId="{20109562-0151-BC47-881B-D1AE59B27CD7}" sibTransId="{446EDB37-0DA4-DD49-974B-40B1B0D2C6EA}"/>
    <dgm:cxn modelId="{B37D7F66-0AAB-DC48-A2CE-66AB257A6C01}" type="presOf" srcId="{FC87E5B6-CE1E-BB46-B977-C6628F8A5061}" destId="{CCCBA586-6ADC-CE48-9AF8-874821A3B1FD}" srcOrd="0" destOrd="0" presId="urn:microsoft.com/office/officeart/2008/layout/CircularPictureCallout"/>
    <dgm:cxn modelId="{E64BED4B-A613-9247-A375-B60C87F1C71A}" srcId="{FC87E5B6-CE1E-BB46-B977-C6628F8A5061}" destId="{F2D0E8A8-63FF-3C45-81D2-14B50C5DF878}" srcOrd="2" destOrd="0" parTransId="{1291C96D-0C8F-1641-8788-51B79720A023}" sibTransId="{3323F1A5-4193-6545-BD75-3243BD094DAE}"/>
    <dgm:cxn modelId="{D5510276-C109-3141-AAD1-5F58BC8F7D5E}" srcId="{FC87E5B6-CE1E-BB46-B977-C6628F8A5061}" destId="{C89CC74B-EA7F-F84A-835D-C9E47C0F4EB3}" srcOrd="3" destOrd="0" parTransId="{29A279C9-4332-3240-B78A-9BA888CF32C5}" sibTransId="{1AD95571-207E-D141-AE35-AE2847B1EFB4}"/>
    <dgm:cxn modelId="{25281FA1-7930-E04E-B614-FA1ACFB1BD15}" srcId="{FC87E5B6-CE1E-BB46-B977-C6628F8A5061}" destId="{A29F73E8-3850-4242-A61F-54A063CA2B6B}" srcOrd="0" destOrd="0" parTransId="{677755ED-3B4E-ED4B-85CA-906D0368FB7A}" sibTransId="{763B3D57-082E-7D44-ACDA-15E9774AE0F1}"/>
    <dgm:cxn modelId="{082BC9AC-51D4-8042-8E17-D4C188FDB453}" type="presOf" srcId="{F2D0E8A8-63FF-3C45-81D2-14B50C5DF878}" destId="{BCBB9623-52F2-644B-BAB9-C78F4D29B410}" srcOrd="0" destOrd="0" presId="urn:microsoft.com/office/officeart/2008/layout/CircularPictureCallout"/>
    <dgm:cxn modelId="{A93978B0-0DDC-DF41-9CF3-CE9F71BE0A1B}" type="presOf" srcId="{195E1D24-0E09-1341-969F-7C705DE73C8C}" destId="{98FE9AC1-23CC-594C-9175-D9691CA2C870}" srcOrd="0" destOrd="0" presId="urn:microsoft.com/office/officeart/2008/layout/CircularPictureCallout"/>
    <dgm:cxn modelId="{092C35BF-C9D1-3845-B85A-0DA647E3E6E1}" type="presOf" srcId="{3323F1A5-4193-6545-BD75-3243BD094DAE}" destId="{1DD664CE-4AAC-ED4E-9247-72944C041A2D}" srcOrd="0" destOrd="0" presId="urn:microsoft.com/office/officeart/2008/layout/CircularPictureCallout"/>
    <dgm:cxn modelId="{46291FCA-B3B5-5A41-A2CC-4BB1B242A957}" type="presOf" srcId="{1AD95571-207E-D141-AE35-AE2847B1EFB4}" destId="{F6FFFE2C-2998-AE4A-A701-7CE2EE7D406E}" srcOrd="0" destOrd="0" presId="urn:microsoft.com/office/officeart/2008/layout/CircularPictureCallout"/>
    <dgm:cxn modelId="{50A780D3-DCB7-D046-BFC5-F85845EB9A20}" type="presOf" srcId="{763B3D57-082E-7D44-ACDA-15E9774AE0F1}" destId="{49F5B8B1-5A5A-0E43-9D23-DCF90E78B1BA}" srcOrd="0" destOrd="0" presId="urn:microsoft.com/office/officeart/2008/layout/CircularPictureCallout"/>
    <dgm:cxn modelId="{837887E0-D53D-E343-AF4C-E0349CDBF34C}" type="presOf" srcId="{A29F73E8-3850-4242-A61F-54A063CA2B6B}" destId="{DF6C2638-3570-874B-9F63-37FB43503FFC}" srcOrd="0" destOrd="0" presId="urn:microsoft.com/office/officeart/2008/layout/CircularPictureCallout"/>
    <dgm:cxn modelId="{A52DC9C7-1C2E-744F-BDA9-CC136825FC70}" type="presParOf" srcId="{CCCBA586-6ADC-CE48-9AF8-874821A3B1FD}" destId="{8F6D6FF6-611A-0B4A-88EE-3D7020315304}" srcOrd="0" destOrd="0" presId="urn:microsoft.com/office/officeart/2008/layout/CircularPictureCallout"/>
    <dgm:cxn modelId="{21EBD02F-04BC-5D42-9452-5E7E8076F36A}" type="presParOf" srcId="{8F6D6FF6-611A-0B4A-88EE-3D7020315304}" destId="{BFC91D9E-6638-0043-9608-FA80BE3FAD24}" srcOrd="0" destOrd="0" presId="urn:microsoft.com/office/officeart/2008/layout/CircularPictureCallout"/>
    <dgm:cxn modelId="{959F76F9-A282-1F44-A0B4-9EF948B301EE}" type="presParOf" srcId="{BFC91D9E-6638-0043-9608-FA80BE3FAD24}" destId="{49F5B8B1-5A5A-0E43-9D23-DCF90E78B1BA}" srcOrd="0" destOrd="0" presId="urn:microsoft.com/office/officeart/2008/layout/CircularPictureCallout"/>
    <dgm:cxn modelId="{3212E988-2D15-4E4C-A6E9-5C8535F75236}" type="presParOf" srcId="{8F6D6FF6-611A-0B4A-88EE-3D7020315304}" destId="{DF6C2638-3570-874B-9F63-37FB43503FFC}" srcOrd="1" destOrd="0" presId="urn:microsoft.com/office/officeart/2008/layout/CircularPictureCallout"/>
    <dgm:cxn modelId="{A3B952AA-41B6-6F43-B03B-915E8389E6DA}" type="presParOf" srcId="{8F6D6FF6-611A-0B4A-88EE-3D7020315304}" destId="{749D3AFE-6187-0344-8B73-03754342CD5E}" srcOrd="2" destOrd="0" presId="urn:microsoft.com/office/officeart/2008/layout/CircularPictureCallout"/>
    <dgm:cxn modelId="{F746114D-32D8-8045-B01C-B6A6AAF93CD2}" type="presParOf" srcId="{749D3AFE-6187-0344-8B73-03754342CD5E}" destId="{1DC83855-3B8D-C345-8240-96899C6487F8}" srcOrd="0" destOrd="0" presId="urn:microsoft.com/office/officeart/2008/layout/CircularPictureCallout"/>
    <dgm:cxn modelId="{4B46E994-F4D7-F74F-B64D-2C7217C684A5}" type="presParOf" srcId="{8F6D6FF6-611A-0B4A-88EE-3D7020315304}" destId="{7E7CF16C-F630-7B41-9E85-53F7B6FDBB4B}" srcOrd="3" destOrd="0" presId="urn:microsoft.com/office/officeart/2008/layout/CircularPictureCallout"/>
    <dgm:cxn modelId="{7224D419-8581-9A48-8EC7-84916FD5CA29}" type="presParOf" srcId="{8F6D6FF6-611A-0B4A-88EE-3D7020315304}" destId="{C4AC2780-EB4E-6840-89FF-26EA3AA3E03D}" srcOrd="4" destOrd="0" presId="urn:microsoft.com/office/officeart/2008/layout/CircularPictureCallout"/>
    <dgm:cxn modelId="{AC0B5860-BAE0-024A-B04C-5752B4377786}" type="presParOf" srcId="{C4AC2780-EB4E-6840-89FF-26EA3AA3E03D}" destId="{98FE9AC1-23CC-594C-9175-D9691CA2C870}" srcOrd="0" destOrd="0" presId="urn:microsoft.com/office/officeart/2008/layout/CircularPictureCallout"/>
    <dgm:cxn modelId="{48F0C2F3-D63C-B743-8610-B19C23452491}" type="presParOf" srcId="{8F6D6FF6-611A-0B4A-88EE-3D7020315304}" destId="{061EFBC8-DD42-4649-8CD9-3A2CDA81711B}" srcOrd="5" destOrd="0" presId="urn:microsoft.com/office/officeart/2008/layout/CircularPictureCallout"/>
    <dgm:cxn modelId="{327A87AF-062E-FF40-B992-26DA16AD4ED1}" type="presParOf" srcId="{061EFBC8-DD42-4649-8CD9-3A2CDA81711B}" destId="{1DD664CE-4AAC-ED4E-9247-72944C041A2D}" srcOrd="0" destOrd="0" presId="urn:microsoft.com/office/officeart/2008/layout/CircularPictureCallout"/>
    <dgm:cxn modelId="{AF0A16A4-BC7F-F240-B2F7-87D88DD853F5}" type="presParOf" srcId="{8F6D6FF6-611A-0B4A-88EE-3D7020315304}" destId="{8B7838E6-0BCB-A947-83F2-2E86839367E9}" srcOrd="6" destOrd="0" presId="urn:microsoft.com/office/officeart/2008/layout/CircularPictureCallout"/>
    <dgm:cxn modelId="{535DA79B-F79B-024A-861C-8F2454C7F1F9}" type="presParOf" srcId="{8F6D6FF6-611A-0B4A-88EE-3D7020315304}" destId="{80849BE8-8979-E54E-8C0D-C43BF6ECD406}" srcOrd="7" destOrd="0" presId="urn:microsoft.com/office/officeart/2008/layout/CircularPictureCallout"/>
    <dgm:cxn modelId="{2A0C5F8C-1AF3-EC4B-B31C-8536EA5C6C10}" type="presParOf" srcId="{80849BE8-8979-E54E-8C0D-C43BF6ECD406}" destId="{BCBB9623-52F2-644B-BAB9-C78F4D29B410}" srcOrd="0" destOrd="0" presId="urn:microsoft.com/office/officeart/2008/layout/CircularPictureCallout"/>
    <dgm:cxn modelId="{79CA548D-A3C0-2647-8288-6AF31368CFE1}" type="presParOf" srcId="{8F6D6FF6-611A-0B4A-88EE-3D7020315304}" destId="{D54C75AF-5A79-E74C-96DF-7AA8C5E2788D}" srcOrd="8" destOrd="0" presId="urn:microsoft.com/office/officeart/2008/layout/CircularPictureCallout"/>
    <dgm:cxn modelId="{5B3A6754-866D-ED4B-AFB7-6A5405023CCF}" type="presParOf" srcId="{D54C75AF-5A79-E74C-96DF-7AA8C5E2788D}" destId="{F6FFFE2C-2998-AE4A-A701-7CE2EE7D406E}" srcOrd="0" destOrd="0" presId="urn:microsoft.com/office/officeart/2008/layout/CircularPictureCallout"/>
    <dgm:cxn modelId="{0C2E70A1-9A6E-1045-8F70-1C47FCC9A66E}" type="presParOf" srcId="{8F6D6FF6-611A-0B4A-88EE-3D7020315304}" destId="{3833AEC0-4315-DA44-8F73-EC702299F6B7}" srcOrd="9" destOrd="0" presId="urn:microsoft.com/office/officeart/2008/layout/CircularPictureCallout"/>
    <dgm:cxn modelId="{384A921A-6008-1B4C-B097-932175B28410}" type="presParOf" srcId="{8F6D6FF6-611A-0B4A-88EE-3D7020315304}" destId="{BA9FD3C6-8839-0F43-8462-CABDD466EA7F}" srcOrd="10" destOrd="0" presId="urn:microsoft.com/office/officeart/2008/layout/CircularPictureCallout"/>
    <dgm:cxn modelId="{1A3E5CD9-1973-F04B-8F4D-C061B9A847FE}" type="presParOf" srcId="{BA9FD3C6-8839-0F43-8462-CABDD466EA7F}" destId="{98A3D6ED-A278-C346-830C-B6A3BDC9F7DE}" srcOrd="0" destOrd="0" presId="urn:microsoft.com/office/officeart/2008/layout/CircularPictureCallou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33AEC0-4315-DA44-8F73-EC702299F6B7}">
      <dsp:nvSpPr>
        <dsp:cNvPr id="0" name=""/>
        <dsp:cNvSpPr/>
      </dsp:nvSpPr>
      <dsp:spPr>
        <a:xfrm>
          <a:off x="4436678" y="4290444"/>
          <a:ext cx="4711420" cy="0"/>
        </a:xfrm>
        <a:prstGeom prst="line">
          <a:avLst/>
        </a:prstGeom>
        <a:noFill/>
        <a:ln w="12700" cap="flat" cmpd="sng" algn="ctr">
          <a:solidFill>
            <a:schemeClr val="accent3">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B7838E6-0BCB-A947-83F2-2E86839367E9}">
      <dsp:nvSpPr>
        <dsp:cNvPr id="0" name=""/>
        <dsp:cNvSpPr/>
      </dsp:nvSpPr>
      <dsp:spPr>
        <a:xfrm>
          <a:off x="4424570" y="2346325"/>
          <a:ext cx="4035679" cy="0"/>
        </a:xfrm>
        <a:prstGeom prst="line">
          <a:avLst/>
        </a:prstGeom>
        <a:noFill/>
        <a:ln w="12700" cap="flat" cmpd="sng" algn="ctr">
          <a:solidFill>
            <a:schemeClr val="accent3">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E7CF16C-F630-7B41-9E85-53F7B6FDBB4B}">
      <dsp:nvSpPr>
        <dsp:cNvPr id="0" name=""/>
        <dsp:cNvSpPr/>
      </dsp:nvSpPr>
      <dsp:spPr>
        <a:xfrm>
          <a:off x="5148621" y="843571"/>
          <a:ext cx="4711420" cy="0"/>
        </a:xfrm>
        <a:prstGeom prst="line">
          <a:avLst/>
        </a:prstGeom>
        <a:noFill/>
        <a:ln w="12700" cap="flat" cmpd="sng" algn="ctr">
          <a:solidFill>
            <a:schemeClr val="accent3">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9F5B8B1-5A5A-0E43-9D23-DCF90E78B1BA}">
      <dsp:nvSpPr>
        <dsp:cNvPr id="0" name=""/>
        <dsp:cNvSpPr/>
      </dsp:nvSpPr>
      <dsp:spPr>
        <a:xfrm>
          <a:off x="2300700" y="339747"/>
          <a:ext cx="4212169" cy="4352902"/>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107000" r="-107000"/>
          </a:stretch>
        </a:blip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F6C2638-3570-874B-9F63-37FB43503FFC}">
      <dsp:nvSpPr>
        <dsp:cNvPr id="0" name=""/>
        <dsp:cNvSpPr/>
      </dsp:nvSpPr>
      <dsp:spPr>
        <a:xfrm>
          <a:off x="0" y="0"/>
          <a:ext cx="7534158" cy="864181"/>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b" anchorCtr="0">
          <a:noAutofit/>
        </a:bodyPr>
        <a:lstStyle/>
        <a:p>
          <a:pPr marL="0" lvl="0" indent="0" algn="ctr" defTabSz="1778000">
            <a:lnSpc>
              <a:spcPct val="90000"/>
            </a:lnSpc>
            <a:spcBef>
              <a:spcPct val="0"/>
            </a:spcBef>
            <a:spcAft>
              <a:spcPct val="35000"/>
            </a:spcAft>
            <a:buNone/>
          </a:pPr>
          <a:r>
            <a:rPr lang="en-US" sz="4000" b="1" kern="1200" dirty="0">
              <a:solidFill>
                <a:srgbClr val="6FAAAF"/>
              </a:solidFill>
              <a:latin typeface="Arial Nova" panose="020B0504020202020204" pitchFamily="34" charset="0"/>
            </a:rPr>
            <a:t>  </a:t>
          </a:r>
        </a:p>
      </dsp:txBody>
      <dsp:txXfrm>
        <a:off x="0" y="0"/>
        <a:ext cx="7534158" cy="864181"/>
      </dsp:txXfrm>
    </dsp:sp>
    <dsp:sp modelId="{1DC83855-3B8D-C345-8240-96899C6487F8}">
      <dsp:nvSpPr>
        <dsp:cNvPr id="0" name=""/>
        <dsp:cNvSpPr/>
      </dsp:nvSpPr>
      <dsp:spPr>
        <a:xfrm>
          <a:off x="8432093" y="0"/>
          <a:ext cx="1407795" cy="1407795"/>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9000" b="-9000"/>
          </a:stretch>
        </a:blip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8FE9AC1-23CC-594C-9175-D9691CA2C870}">
      <dsp:nvSpPr>
        <dsp:cNvPr id="0" name=""/>
        <dsp:cNvSpPr/>
      </dsp:nvSpPr>
      <dsp:spPr>
        <a:xfrm>
          <a:off x="9839888" y="0"/>
          <a:ext cx="303970" cy="14077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7650" tIns="0" rIns="247650" bIns="0" numCol="1" spcCol="1270" anchor="ctr" anchorCtr="0">
          <a:noAutofit/>
        </a:bodyPr>
        <a:lstStyle/>
        <a:p>
          <a:pPr marL="0" lvl="0" indent="0" algn="l" defTabSz="2889250">
            <a:lnSpc>
              <a:spcPct val="90000"/>
            </a:lnSpc>
            <a:spcBef>
              <a:spcPct val="0"/>
            </a:spcBef>
            <a:spcAft>
              <a:spcPct val="35000"/>
            </a:spcAft>
            <a:buNone/>
          </a:pPr>
          <a:r>
            <a:rPr lang="en-US" sz="6500" kern="1200" dirty="0">
              <a:latin typeface="Arial Nova" panose="020B0504020202020204" pitchFamily="34" charset="0"/>
            </a:rPr>
            <a:t>  </a:t>
          </a:r>
        </a:p>
      </dsp:txBody>
      <dsp:txXfrm>
        <a:off x="9839888" y="0"/>
        <a:ext cx="303970" cy="1407795"/>
      </dsp:txXfrm>
    </dsp:sp>
    <dsp:sp modelId="{1DD664CE-4AAC-ED4E-9247-72944C041A2D}">
      <dsp:nvSpPr>
        <dsp:cNvPr id="0" name=""/>
        <dsp:cNvSpPr/>
      </dsp:nvSpPr>
      <dsp:spPr>
        <a:xfrm>
          <a:off x="7756351" y="1642427"/>
          <a:ext cx="1407795" cy="1407795"/>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6000" r="-6000"/>
          </a:stretch>
        </a:blip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CBB9623-52F2-644B-BAB9-C78F4D29B410}">
      <dsp:nvSpPr>
        <dsp:cNvPr id="0" name=""/>
        <dsp:cNvSpPr/>
      </dsp:nvSpPr>
      <dsp:spPr>
        <a:xfrm>
          <a:off x="9164146" y="1642427"/>
          <a:ext cx="371544" cy="14077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7650" tIns="0" rIns="247650" bIns="0" numCol="1" spcCol="1270" anchor="ctr" anchorCtr="0">
          <a:noAutofit/>
        </a:bodyPr>
        <a:lstStyle/>
        <a:p>
          <a:pPr marL="0" lvl="0" indent="0" algn="l" defTabSz="2889250">
            <a:lnSpc>
              <a:spcPct val="90000"/>
            </a:lnSpc>
            <a:spcBef>
              <a:spcPct val="0"/>
            </a:spcBef>
            <a:spcAft>
              <a:spcPct val="35000"/>
            </a:spcAft>
            <a:buNone/>
          </a:pPr>
          <a:r>
            <a:rPr lang="en-US" sz="6500" kern="1200" dirty="0"/>
            <a:t>  </a:t>
          </a:r>
        </a:p>
      </dsp:txBody>
      <dsp:txXfrm>
        <a:off x="9164146" y="1642427"/>
        <a:ext cx="371544" cy="1407795"/>
      </dsp:txXfrm>
    </dsp:sp>
    <dsp:sp modelId="{F6FFFE2C-2998-AE4A-A701-7CE2EE7D406E}">
      <dsp:nvSpPr>
        <dsp:cNvPr id="0" name=""/>
        <dsp:cNvSpPr/>
      </dsp:nvSpPr>
      <dsp:spPr>
        <a:xfrm>
          <a:off x="8449676" y="3284855"/>
          <a:ext cx="1407795" cy="1407795"/>
        </a:xfrm>
        <a:prstGeom prst="ellipse">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l="-27000" r="-27000"/>
          </a:stretch>
        </a:blip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8A3D6ED-A278-C346-830C-B6A3BDC9F7DE}">
      <dsp:nvSpPr>
        <dsp:cNvPr id="0" name=""/>
        <dsp:cNvSpPr/>
      </dsp:nvSpPr>
      <dsp:spPr>
        <a:xfrm>
          <a:off x="9839888" y="3284855"/>
          <a:ext cx="303970" cy="14077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7650" tIns="0" rIns="247650" bIns="0" numCol="1" spcCol="1270" anchor="ctr" anchorCtr="0">
          <a:noAutofit/>
        </a:bodyPr>
        <a:lstStyle/>
        <a:p>
          <a:pPr marL="0" lvl="0" indent="0" algn="l" defTabSz="2889250">
            <a:lnSpc>
              <a:spcPct val="90000"/>
            </a:lnSpc>
            <a:spcBef>
              <a:spcPct val="0"/>
            </a:spcBef>
            <a:spcAft>
              <a:spcPct val="35000"/>
            </a:spcAft>
            <a:buNone/>
          </a:pPr>
          <a:r>
            <a:rPr lang="en-US" sz="6500" kern="1200" dirty="0"/>
            <a:t>  </a:t>
          </a:r>
        </a:p>
      </dsp:txBody>
      <dsp:txXfrm>
        <a:off x="9839888" y="3284855"/>
        <a:ext cx="303970" cy="1407795"/>
      </dsp:txXfrm>
    </dsp:sp>
  </dsp:spTree>
</dsp:drawing>
</file>

<file path=ppt/diagrams/layout1.xml><?xml version="1.0" encoding="utf-8"?>
<dgm:layoutDef xmlns:dgm="http://schemas.openxmlformats.org/drawingml/2006/diagram" xmlns:a="http://schemas.openxmlformats.org/drawingml/2006/main" uniqueId="urn:microsoft.com/office/officeart/2008/layout/CircularPictureCallout">
  <dgm:title val=""/>
  <dgm:desc val=""/>
  <dgm:catLst>
    <dgm:cat type="picture" pri="2000"/>
    <dgm:cat type="pictureconvert" pri="2000"/>
  </dgm:catLst>
  <dgm:sampData>
    <dgm:dataModel>
      <dgm:ptLst>
        <dgm:pt modelId="0" type="doc"/>
        <dgm:pt modelId="1"/>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2"/>
    </dgm:constrLst>
    <dgm:layoutNode name="Name1">
      <dgm:alg type="composite"/>
      <dgm:shape xmlns:r="http://schemas.openxmlformats.org/officeDocument/2006/relationships" r:blip="">
        <dgm:adjLst/>
      </dgm:shape>
      <dgm:choose name="Name2">
        <dgm:if name="Name3" axis="ch" ptType="node" func="cnt" op="lte" val="1">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w" refFor="ch" refForName="picture_1" fact="0.18"/>
            <dgm:constr type="t" for="ch" forName="text_1" refType="h" refFor="ch" refForName="picture_1" fact="0.531"/>
          </dgm:constrLst>
        </dgm:if>
        <dgm:if name="Name4" axis="ch" ptType="node" func="cnt" op="lte" val="2">
          <dgm:choose name="Name5">
            <dgm:if name="Name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l" for="ch" forName="picture_2" refType="w" refFor="ch" refForName="picture_1" fact="1.21"/>
                <dgm:constr type="ctrY" for="ch" forName="picture_2" refType="h" refFor="ch" refForName="picture_1" fact="0.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Lst>
            </dgm:if>
            <dgm:else name="Name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r" for="ch" forName="picture_2" refType="w"/>
                <dgm:constr type="rOff" for="ch" forName="picture_2" refType="w" refFor="ch" refForName="picture_1" fact="-1.21"/>
                <dgm:constr type="ctrY" for="ch" forName="picture_2" refType="h" refFor="ch" refForName="picture_1" fact="0.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Lst>
            </dgm:else>
          </dgm:choose>
        </dgm:if>
        <dgm:if name="Name8" axis="ch" ptType="node" func="cnt" op="lte" val="3">
          <dgm:choose name="Name9">
            <dgm:if name="Name10"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l" for="ch" forName="picture_2" refType="w" refFor="ch" refForName="picture_1" fact="1.21"/>
                <dgm:constr type="ctrY" for="ch" forName="picture_2" refType="h" refFor="ch" refForName="picture_1" fact="0.18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l" for="ch" forName="picture_3" refType="w" refFor="ch" refForName="picture_1" fact="1.21"/>
                <dgm:constr type="ctrY" for="ch" forName="picture_3" refType="h" refFor="ch" refForName="picture_1" fact="0.812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Lst>
            </dgm:if>
            <dgm:else name="Name11">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r" for="ch" forName="picture_2" refType="w"/>
                <dgm:constr type="rOff" for="ch" forName="picture_2" refType="w" refFor="ch" refForName="picture_1" fact="-1.21"/>
                <dgm:constr type="ctrY" for="ch" forName="picture_2" refType="h" refFor="ch" refForName="picture_1" fact="0.18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r" for="ch" forName="picture_3" refType="w"/>
                <dgm:constr type="rOff" for="ch" forName="picture_3" refType="w" refFor="ch" refForName="picture_1" fact="-1.21"/>
                <dgm:constr type="ctrY" for="ch" forName="picture_3" refType="h" refFor="ch" refForName="picture_1" fact="0.812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Lst>
            </dgm:else>
          </dgm:choose>
        </dgm:if>
        <dgm:if name="Name12" axis="ch" ptType="node" func="cnt" op="lte" val="4">
          <dgm:choose name="Name13">
            <dgm:if name="Name14"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l" for="ch" forName="picture_2" refType="w" refFor="ch" refForName="picture_1" fact="1.354"/>
                <dgm:constr type="ctrY" for="ch" forName="picture_2" refType="h" refFor="ch" refForName="picture_1" fact="0.1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l" for="ch" forName="picture_3" refType="w" refFor="ch" refForName="picture_1" fact="1.21"/>
                <dgm:constr type="ctrY" for="ch" forName="picture_3" refType="h" refFor="ch" refForName="picture_1" fact="0.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l" for="ch" forName="picture_4" refType="w" refFor="ch" refForName="picture_1" fact="1.354"/>
                <dgm:constr type="ctrY" for="ch" forName="picture_4" refType="h" refFor="ch" refForName="picture_1" fact="0.8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Lst>
            </dgm:if>
            <dgm:else name="Name15">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r" for="ch" forName="picture_2" refType="w"/>
                <dgm:constr type="rOff" for="ch" forName="picture_2" refType="w" refFor="ch" refForName="picture_1" fact="-1.354"/>
                <dgm:constr type="ctrY" for="ch" forName="picture_2" refType="h" refFor="ch" refForName="picture_1" fact="0.1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r" for="ch" forName="picture_3" refType="w"/>
                <dgm:constr type="rOff" for="ch" forName="picture_3" refType="w" refFor="ch" refForName="picture_1" fact="-1.21"/>
                <dgm:constr type="ctrY" for="ch" forName="picture_3" refType="h" refFor="ch" refForName="picture_1" fact="0.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r" for="ch" forName="picture_4" refType="w"/>
                <dgm:constr type="rOff" for="ch" forName="picture_4" refType="w" refFor="ch" refForName="picture_1" fact="-1.354"/>
                <dgm:constr type="ctrY" for="ch" forName="picture_4" refType="h" refFor="ch" refForName="picture_1" fact="0.8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Lst>
            </dgm:else>
          </dgm:choose>
        </dgm:if>
        <dgm:if name="Name16" axis="ch" ptType="node" func="cnt" op="lte" val="5">
          <dgm:choose name="Name17">
            <dgm:if name="Name18"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l" for="ch" forName="picture_2" refType="w" refFor="ch" refForName="picture_1" fact="1.375"/>
                <dgm:constr type="ctrY" for="ch" forName="picture_2" refType="h" refFor="ch" refForName="picture_1" fact="0.11"/>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l" for="ch" forName="picture_3" refType="w" refFor="ch" refForName="picture_1" fact="1.21"/>
                <dgm:constr type="ctrY" for="ch" forName="picture_3" refType="h" refFor="ch" refForName="picture_1" fact="0.353"/>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l" for="ch" forName="picture_4" refType="w" refFor="ch" refForName="picture_1" fact="1.21"/>
                <dgm:constr type="ctrY" for="ch" forName="picture_4" refType="h" refFor="ch" refForName="picture_1" fact="0.647"/>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l" for="ch" forName="picture_5" refType="w" refFor="ch" refForName="picture_1" fact="1.375"/>
                <dgm:constr type="ctrY" for="ch" forName="picture_5" refType="h" refFor="ch" refForName="picture_1" fact="0.8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Lst>
            </dgm:if>
            <dgm:else name="Name19">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r" for="ch" forName="picture_2" refType="w"/>
                <dgm:constr type="rOff" for="ch" forName="picture_2" refType="w" refFor="ch" refForName="picture_1" fact="-1.375"/>
                <dgm:constr type="ctrY" for="ch" forName="picture_2" refType="h" refFor="ch" refForName="picture_1" fact="0.11"/>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r" for="ch" forName="picture_3" refType="w"/>
                <dgm:constr type="rOff" for="ch" forName="picture_3" refType="w" refFor="ch" refForName="picture_1" fact="-1.21"/>
                <dgm:constr type="ctrY" for="ch" forName="picture_3" refType="h" refFor="ch" refForName="picture_1" fact="0.353"/>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r" for="ch" forName="picture_4" refType="w"/>
                <dgm:constr type="rOff" for="ch" forName="picture_4" refType="w" refFor="ch" refForName="picture_1" fact="-1.21"/>
                <dgm:constr type="ctrY" for="ch" forName="picture_4" refType="h" refFor="ch" refForName="picture_1" fact="0.647"/>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r" for="ch" forName="picture_5" refType="w"/>
                <dgm:constr type="rOff" for="ch" forName="picture_5" refType="w" refFor="ch" refForName="picture_1" fact="-1.375"/>
                <dgm:constr type="ctrY" for="ch" forName="picture_5" refType="h" refFor="ch" refForName="picture_1" fact="0.8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Lst>
            </dgm:else>
          </dgm:choose>
        </dgm:if>
        <dgm:if name="Name20" axis="ch" ptType="node" func="cnt" op="lte" val="6">
          <dgm:choose name="Name21">
            <dgm:if name="Name22"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l" for="ch" forName="picture_2" refType="w" refFor="ch" refForName="picture_1" fact="1.4238"/>
                <dgm:constr type="ctrY" for="ch" forName="picture_2" refType="h" refFor="ch" refForName="picture_1" fact="0.09"/>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l" for="ch" forName="picture_3" refType="w" refFor="ch" refForName="picture_1" fact="1.2667"/>
                <dgm:constr type="ctrY" for="ch" forName="picture_3" refType="h" refFor="ch" refForName="picture_1" fact="0.261"/>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l" for="ch" forName="picture_4" refType="w" refFor="ch" refForName="picture_1" fact="1.21"/>
                <dgm:constr type="ctrY" for="ch" forName="picture_4" refType="h" refFor="ch" refForName="picture_1" fact="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l" for="ch" forName="picture_5" refType="w" refFor="ch" refForName="picture_1" fact="1.2667"/>
                <dgm:constr type="ctrY" for="ch" forName="picture_5" refType="h" refFor="ch" refForName="picture_1" fact="0.73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l" for="ch" forName="picture_6" refType="w" refFor="ch" refForName="picture_1" fact="1.4238"/>
                <dgm:constr type="ctrY" for="ch" forName="picture_6" refType="h" refFor="ch" refForName="picture_1" fact="0.91"/>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Lst>
            </dgm:if>
            <dgm:else name="Name23">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r" for="ch" forName="picture_2" refType="w"/>
                <dgm:constr type="rOff" for="ch" forName="picture_2" refType="w" refFor="ch" refForName="picture_1" fact="-1.4238"/>
                <dgm:constr type="ctrY" for="ch" forName="picture_2" refType="h" refFor="ch" refForName="picture_1" fact="0.09"/>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r" for="ch" forName="picture_3" refType="w"/>
                <dgm:constr type="rOff" for="ch" forName="picture_3" refType="w" refFor="ch" refForName="picture_1" fact="-1.2667"/>
                <dgm:constr type="ctrY" for="ch" forName="picture_3" refType="h" refFor="ch" refForName="picture_1" fact="0.261"/>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r" for="ch" forName="picture_4" refType="w"/>
                <dgm:constr type="rOff" for="ch" forName="picture_4" refType="w" refFor="ch" refForName="picture_1" fact="-1.21"/>
                <dgm:constr type="ctrY" for="ch" forName="picture_4" refType="h" refFor="ch" refForName="picture_1" fact="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r" for="ch" forName="picture_5" refType="w"/>
                <dgm:constr type="rOff" for="ch" forName="picture_5" refType="w" refFor="ch" refForName="picture_1" fact="-1.2667"/>
                <dgm:constr type="ctrY" for="ch" forName="picture_5" refType="h" refFor="ch" refForName="picture_1" fact="0.73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r" for="ch" forName="picture_6" refType="w"/>
                <dgm:constr type="rOff" for="ch" forName="picture_6" refType="w" refFor="ch" refForName="picture_1" fact="-1.4238"/>
                <dgm:constr type="ctrY" for="ch" forName="picture_6" refType="h" refFor="ch" refForName="picture_1" fact="0.91"/>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Lst>
            </dgm:else>
          </dgm:choose>
        </dgm:if>
        <dgm:else name="Name24">
          <dgm:choose name="Name25">
            <dgm:if name="Name2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l" for="ch" forName="picture_2" refType="w" refFor="ch" refForName="picture_1" fact="1.4363"/>
                <dgm:constr type="ctrY" for="ch" forName="picture_2" refType="h" refFor="ch" refForName="picture_1" fact="0.0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l" for="ch" forName="picture_3" refType="w" refFor="ch" refForName="picture_1" fact="1.2898"/>
                <dgm:constr type="ctrY" for="ch" forName="picture_3" refType="h" refFor="ch" refForName="picture_1" fact="0.227"/>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l" for="ch" forName="picture_4" refType="w" refFor="ch" refForName="picture_1" fact="1.21"/>
                <dgm:constr type="ctrY" for="ch" forName="picture_4" refType="h" refFor="ch" refForName="picture_1" fact="0.4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l" for="ch" forName="picture_5" refType="w" refFor="ch" refForName="picture_1" fact="1.21"/>
                <dgm:constr type="ctrY" for="ch" forName="picture_5" refType="h" refFor="ch" refForName="picture_1" fact="0.595"/>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l" for="ch" forName="picture_6" refType="w" refFor="ch" refForName="picture_1" fact="1.2898"/>
                <dgm:constr type="ctrY" for="ch" forName="picture_6" refType="h" refFor="ch" refForName="picture_1" fact="0.773"/>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l" for="ch" forName="picture_7" refType="w" refFor="ch" refForName="picture_1" fact="1.4363"/>
                <dgm:constr type="ctrY" for="ch" forName="picture_7" refType="h" refFor="ch" refForName="picture_1" fact="0.925"/>
                <dgm:constr type="l" for="ch" forName="line_7" refType="ctrX" refFor="ch" refForName="picture_1"/>
                <dgm:constr type="h" for="ch" forName="line_7"/>
                <dgm:constr type="r" for="ch" forName="line_7" refType="ctrX" refFor="ch" refForName="picture_7"/>
                <dgm:constr type="ctrY" for="ch" forName="line_7" refType="ctrY" refFor="ch" refForName="picture_7"/>
                <dgm:constr type="r" for="ch" forName="textparent_7" refType="w"/>
                <dgm:constr type="h" for="ch" forName="textparent_7" refType="h" refFor="ch" refForName="picture_7"/>
                <dgm:constr type="l" for="ch" forName="textparent_7" refType="r" refFor="ch" refForName="picture_7"/>
                <dgm:constr type="ctrY" for="ch" forName="textparent_7" refType="ctrY" refFor="ch" refForName="picture_7"/>
                <dgm:constr type="primFontSz" for="des" forName="text_7" refType="primFontSz" refFor="des" refForName="text_2" op="equ"/>
              </dgm:constrLst>
            </dgm:if>
            <dgm:else name="Name2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r" for="ch" forName="picture_2" refType="w"/>
                <dgm:constr type="rOff" for="ch" forName="picture_2" refType="w" refFor="ch" refForName="picture_1" fact="-1.4363"/>
                <dgm:constr type="ctrY" for="ch" forName="picture_2" refType="h" refFor="ch" refForName="picture_1" fact="0.0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r" for="ch" forName="picture_3" refType="w"/>
                <dgm:constr type="rOff" for="ch" forName="picture_3" refType="w" refFor="ch" refForName="picture_1" fact="-1.2898"/>
                <dgm:constr type="ctrY" for="ch" forName="picture_3" refType="h" refFor="ch" refForName="picture_1" fact="0.227"/>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r" for="ch" forName="picture_4" refType="w"/>
                <dgm:constr type="rOff" for="ch" forName="picture_4" refType="w" refFor="ch" refForName="picture_1" fact="-1.21"/>
                <dgm:constr type="ctrY" for="ch" forName="picture_4" refType="h" refFor="ch" refForName="picture_1" fact="0.4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r" for="ch" forName="picture_5" refType="w"/>
                <dgm:constr type="rOff" for="ch" forName="picture_5" refType="w" refFor="ch" refForName="picture_1" fact="-1.21"/>
                <dgm:constr type="ctrY" for="ch" forName="picture_5" refType="h" refFor="ch" refForName="picture_1" fact="0.595"/>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r" for="ch" forName="picture_6" refType="w"/>
                <dgm:constr type="rOff" for="ch" forName="picture_6" refType="w" refFor="ch" refForName="picture_1" fact="-1.2898"/>
                <dgm:constr type="ctrY" for="ch" forName="picture_6" refType="h" refFor="ch" refForName="picture_1" fact="0.773"/>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r" for="ch" forName="picture_7" refType="w"/>
                <dgm:constr type="rOff" for="ch" forName="picture_7" refType="w" refFor="ch" refForName="picture_1" fact="-1.4363"/>
                <dgm:constr type="ctrY" for="ch" forName="picture_7" refType="h" refFor="ch" refForName="picture_1" fact="0.925"/>
                <dgm:constr type="r" for="ch" forName="line_7" refType="ctrX" refFor="ch" refForName="picture_1"/>
                <dgm:constr type="h" for="ch" forName="line_7"/>
                <dgm:constr type="l" for="ch" forName="line_7" refType="ctrX" refFor="ch" refForName="picture_7"/>
                <dgm:constr type="ctrY" for="ch" forName="line_7" refType="ctrY" refFor="ch" refForName="picture_7"/>
                <dgm:constr type="l" for="ch" forName="textparent_7"/>
                <dgm:constr type="h" for="ch" forName="textparent_7" refType="h" refFor="ch" refForName="picture_7"/>
                <dgm:constr type="r" for="ch" forName="textparent_7" refType="l" refFor="ch" refForName="picture_7"/>
                <dgm:constr type="ctrY" for="ch" forName="textparent_7" refType="ctrY" refFor="ch" refForName="picture_7"/>
                <dgm:constr type="primFontSz" for="des" forName="text_7" refType="primFontSz" refFor="des" refForName="text_2" op="equ"/>
              </dgm:constrLst>
            </dgm:else>
          </dgm:choose>
        </dgm:else>
      </dgm:choose>
      <dgm:forEach name="wrapper" axis="self" ptType="parTrans">
        <dgm:forEach name="wrapper2" axis="self" ptType="sibTrans" st="2">
          <dgm:forEach name="pictureRepeat" axis="self">
            <dgm:layoutNode name="pictureRepeatNode" styleLbl="alignImgPlace1">
              <dgm:alg type="sp"/>
              <dgm:shape xmlns:r="http://schemas.openxmlformats.org/officeDocument/2006/relationships" type="ellipse" r:blip="" blipPhldr="1">
                <dgm:adjLst/>
              </dgm:shape>
              <dgm:presOf axis="self"/>
            </dgm:layoutNode>
          </dgm:forEach>
        </dgm:forEach>
      </dgm:forEach>
      <dgm:forEach name="Name28" axis="ch" ptType="sibTrans" hideLastTrans="0" cnt="1">
        <dgm:layoutNode name="picture_1">
          <dgm:alg type="sp"/>
          <dgm:shape xmlns:r="http://schemas.openxmlformats.org/officeDocument/2006/relationships" r:blip="">
            <dgm:adjLst/>
          </dgm:shape>
          <dgm:presOf/>
          <dgm:constrLst/>
          <dgm:forEach name="Name29" ref="pictureRepeat"/>
        </dgm:layoutNode>
      </dgm:forEach>
      <dgm:forEach name="Name30" axis="ch" ptType="node" cnt="1">
        <dgm:layoutNode name="text_1" styleLbl="node1">
          <dgm:varLst>
            <dgm:bulletEnabled val="1"/>
          </dgm:varLst>
          <dgm:alg type="tx">
            <dgm:param type="txAnchorVert" val="b"/>
            <dgm:param type="txAnchorVertCh" val="b"/>
            <dgm:param type="parTxRTLAlign" val="r"/>
            <dgm:param type="shpTxRTLAlignCh" val="r"/>
          </dgm:alg>
          <dgm:shape xmlns:r="http://schemas.openxmlformats.org/officeDocument/2006/relationships" type="rect" r:blip="" hideGeom="1">
            <dgm:adjLst/>
          </dgm:shape>
          <dgm:presOf axis="desOrSelf" ptType="node"/>
          <dgm:constrLst>
            <dgm:constr type="primFontSz" val="65"/>
            <dgm:constr type="lMarg"/>
            <dgm:constr type="rMarg"/>
            <dgm:constr type="tMarg"/>
            <dgm:constr type="bMarg"/>
          </dgm:constrLst>
          <dgm:ruleLst>
            <dgm:rule type="primFontSz" val="5" fact="NaN" max="NaN"/>
          </dgm:ruleLst>
        </dgm:layoutNode>
      </dgm:forEach>
      <dgm:forEach name="Name31" axis="ch" ptType="sibTrans" hideLastTrans="0" st="2" cnt="1">
        <dgm:layoutNode name="picture_2">
          <dgm:alg type="sp"/>
          <dgm:shape xmlns:r="http://schemas.openxmlformats.org/officeDocument/2006/relationships" r:blip="">
            <dgm:adjLst/>
          </dgm:shape>
          <dgm:presOf/>
          <dgm:constrLst/>
          <dgm:forEach name="Name32" ref="pictureRepeat"/>
        </dgm:layoutNode>
      </dgm:forEach>
      <dgm:forEach name="Name33" axis="ch" ptType="node" st="2" cnt="1">
        <dgm:layoutNode name="line_2" styleLbl="parChTrans1D1">
          <dgm:alg type="sp"/>
          <dgm:shape xmlns:r="http://schemas.openxmlformats.org/officeDocument/2006/relationships" type="line" r:blip="" zOrderOff="-100">
            <dgm:adjLst/>
          </dgm:shape>
          <dgm:presOf/>
        </dgm:layoutNode>
        <dgm:layoutNode name="textparent_2">
          <dgm:choose name="Name34">
            <dgm:if name="Name35" func="var" arg="dir" op="equ" val="norm">
              <dgm:alg type="lin">
                <dgm:param type="horzAlign" val="l"/>
              </dgm:alg>
            </dgm:if>
            <dgm:else name="Name36">
              <dgm:alg type="lin">
                <dgm:param type="horzAlign" val="r"/>
              </dgm:alg>
            </dgm:else>
          </dgm:choose>
          <dgm:shape xmlns:r="http://schemas.openxmlformats.org/officeDocument/2006/relationships" type="rect" r:blip="" hideGeom="1">
            <dgm:adjLst/>
          </dgm:shape>
          <dgm:constrLst>
            <dgm:constr type="userW" for="ch" forName="text_2" refType="w"/>
            <dgm:constr type="h" for="ch" forName="text_2" refType="h"/>
          </dgm:constrLst>
          <dgm:presOf/>
          <dgm:layoutNode name="text_2" styleLbl="revTx">
            <dgm:varLst>
              <dgm:bulletEnabled val="1"/>
            </dgm:varLst>
            <dgm:choose name="Name37">
              <dgm:if name="Name38" func="var" arg="dir" op="equ" val="norm">
                <dgm:alg type="tx">
                  <dgm:param type="parTxLTRAlign" val="l"/>
                  <dgm:param type="shpTxLTRAlignCh" val="l"/>
                  <dgm:param type="parTxRTLAlign" val="r"/>
                  <dgm:param type="shpTxRTLAlignCh" val="r"/>
                </dgm:alg>
              </dgm:if>
              <dgm:else name="Name39">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0" axis="ch" ptType="sibTrans" hideLastTrans="0" st="3" cnt="1">
        <dgm:layoutNode name="picture_3">
          <dgm:alg type="sp"/>
          <dgm:shape xmlns:r="http://schemas.openxmlformats.org/officeDocument/2006/relationships" r:blip="">
            <dgm:adjLst/>
          </dgm:shape>
          <dgm:presOf/>
          <dgm:constrLst/>
          <dgm:forEach name="Name41" ref="pictureRepeat"/>
        </dgm:layoutNode>
      </dgm:forEach>
      <dgm:forEach name="Name42" axis="ch" ptType="node" st="3" cnt="1">
        <dgm:layoutNode name="line_3" styleLbl="parChTrans1D1">
          <dgm:alg type="sp"/>
          <dgm:shape xmlns:r="http://schemas.openxmlformats.org/officeDocument/2006/relationships" type="line" r:blip="" zOrderOff="-100">
            <dgm:adjLst/>
          </dgm:shape>
          <dgm:presOf/>
        </dgm:layoutNode>
        <dgm:layoutNode name="textparent_3">
          <dgm:choose name="Name43">
            <dgm:if name="Name44" func="var" arg="dir" op="equ" val="norm">
              <dgm:alg type="lin">
                <dgm:param type="horzAlign" val="l"/>
              </dgm:alg>
            </dgm:if>
            <dgm:else name="Name45">
              <dgm:alg type="lin">
                <dgm:param type="horzAlign" val="r"/>
              </dgm:alg>
            </dgm:else>
          </dgm:choose>
          <dgm:shape xmlns:r="http://schemas.openxmlformats.org/officeDocument/2006/relationships" type="rect" r:blip="" hideGeom="1">
            <dgm:adjLst/>
          </dgm:shape>
          <dgm:constrLst>
            <dgm:constr type="userW" for="ch" forName="text_3" refType="w"/>
            <dgm:constr type="h" for="ch" forName="text_3" refType="h"/>
          </dgm:constrLst>
          <dgm:presOf/>
          <dgm:layoutNode name="text_3" styleLbl="revTx">
            <dgm:varLst>
              <dgm:bulletEnabled val="1"/>
            </dgm:varLst>
            <dgm:choose name="Name46">
              <dgm:if name="Name47" func="var" arg="dir" op="equ" val="norm">
                <dgm:alg type="tx">
                  <dgm:param type="parTxLTRAlign" val="l"/>
                  <dgm:param type="shpTxLTRAlignCh" val="l"/>
                  <dgm:param type="parTxRTLAlign" val="r"/>
                  <dgm:param type="shpTxRTLAlignCh" val="r"/>
                </dgm:alg>
              </dgm:if>
              <dgm:else name="Name48">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9" axis="ch" ptType="sibTrans" hideLastTrans="0" st="4" cnt="1">
        <dgm:layoutNode name="picture_4">
          <dgm:alg type="sp"/>
          <dgm:shape xmlns:r="http://schemas.openxmlformats.org/officeDocument/2006/relationships" r:blip="">
            <dgm:adjLst/>
          </dgm:shape>
          <dgm:presOf/>
          <dgm:constrLst/>
          <dgm:forEach name="Name50" ref="pictureRepeat"/>
        </dgm:layoutNode>
      </dgm:forEach>
      <dgm:forEach name="Name51" axis="ch" ptType="node" st="4" cnt="1">
        <dgm:layoutNode name="line_4" styleLbl="parChTrans1D1">
          <dgm:alg type="sp"/>
          <dgm:shape xmlns:r="http://schemas.openxmlformats.org/officeDocument/2006/relationships" type="line" r:blip="" zOrderOff="-100">
            <dgm:adjLst/>
          </dgm:shape>
          <dgm:presOf/>
        </dgm:layoutNode>
        <dgm:layoutNode name="textparent_4">
          <dgm:choose name="Name52">
            <dgm:if name="Name53" func="var" arg="dir" op="equ" val="norm">
              <dgm:alg type="lin">
                <dgm:param type="horzAlign" val="l"/>
              </dgm:alg>
            </dgm:if>
            <dgm:else name="Name54">
              <dgm:alg type="lin">
                <dgm:param type="horzAlign" val="r"/>
              </dgm:alg>
            </dgm:else>
          </dgm:choose>
          <dgm:shape xmlns:r="http://schemas.openxmlformats.org/officeDocument/2006/relationships" type="rect" r:blip="" hideGeom="1">
            <dgm:adjLst/>
          </dgm:shape>
          <dgm:constrLst>
            <dgm:constr type="userW" for="ch" forName="text_4" refType="w"/>
            <dgm:constr type="h" for="ch" forName="text_4" refType="h"/>
          </dgm:constrLst>
          <dgm:presOf/>
          <dgm:layoutNode name="text_4" styleLbl="revTx">
            <dgm:varLst>
              <dgm:bulletEnabled val="1"/>
            </dgm:varLst>
            <dgm:choose name="Name55">
              <dgm:if name="Name56" func="var" arg="dir" op="equ" val="norm">
                <dgm:alg type="tx">
                  <dgm:param type="parTxLTRAlign" val="l"/>
                  <dgm:param type="shpTxLTRAlignCh" val="l"/>
                  <dgm:param type="parTxRTLAlign" val="r"/>
                  <dgm:param type="shpTxRTLAlignCh" val="r"/>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58" axis="ch" ptType="sibTrans" hideLastTrans="0" st="5" cnt="1">
        <dgm:layoutNode name="picture_5">
          <dgm:alg type="sp"/>
          <dgm:shape xmlns:r="http://schemas.openxmlformats.org/officeDocument/2006/relationships" r:blip="">
            <dgm:adjLst/>
          </dgm:shape>
          <dgm:presOf/>
          <dgm:constrLst/>
          <dgm:forEach name="Name59" ref="pictureRepeat"/>
        </dgm:layoutNode>
      </dgm:forEach>
      <dgm:forEach name="Name60" axis="ch" ptType="node" st="5" cnt="1">
        <dgm:layoutNode name="line_5" styleLbl="parChTrans1D1">
          <dgm:alg type="sp"/>
          <dgm:shape xmlns:r="http://schemas.openxmlformats.org/officeDocument/2006/relationships" type="line" r:blip="" zOrderOff="-100">
            <dgm:adjLst/>
          </dgm:shape>
          <dgm:presOf/>
        </dgm:layoutNode>
        <dgm:layoutNode name="textparent_5">
          <dgm:choose name="Name61">
            <dgm:if name="Name62" func="var" arg="dir" op="equ" val="norm">
              <dgm:alg type="lin">
                <dgm:param type="horzAlign" val="l"/>
              </dgm:alg>
            </dgm:if>
            <dgm:else name="Name63">
              <dgm:alg type="lin">
                <dgm:param type="horzAlign" val="r"/>
              </dgm:alg>
            </dgm:else>
          </dgm:choose>
          <dgm:shape xmlns:r="http://schemas.openxmlformats.org/officeDocument/2006/relationships" type="rect" r:blip="" hideGeom="1">
            <dgm:adjLst/>
          </dgm:shape>
          <dgm:constrLst>
            <dgm:constr type="userW" for="ch" forName="text_5" refType="w"/>
            <dgm:constr type="h" for="ch" forName="text_5" refType="h"/>
          </dgm:constrLst>
          <dgm:presOf/>
          <dgm:layoutNode name="text_5" styleLbl="revTx">
            <dgm:varLst>
              <dgm:bulletEnabled val="1"/>
            </dgm:varLst>
            <dgm:choose name="Name64">
              <dgm:if name="Name65" func="var" arg="dir" op="equ" val="norm">
                <dgm:alg type="tx">
                  <dgm:param type="parTxLTRAlign" val="l"/>
                  <dgm:param type="shpTxLTRAlignCh" val="l"/>
                  <dgm:param type="parTxRTLAlign" val="r"/>
                  <dgm:param type="shpTxRTLAlignCh" val="r"/>
                </dgm:alg>
              </dgm:if>
              <dgm:else name="Name66">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67" axis="ch" ptType="sibTrans" hideLastTrans="0" st="6" cnt="1">
        <dgm:layoutNode name="picture_6">
          <dgm:alg type="sp"/>
          <dgm:shape xmlns:r="http://schemas.openxmlformats.org/officeDocument/2006/relationships" r:blip="">
            <dgm:adjLst/>
          </dgm:shape>
          <dgm:presOf/>
          <dgm:constrLst/>
          <dgm:forEach name="Name68" ref="pictureRepeat"/>
        </dgm:layoutNode>
      </dgm:forEach>
      <dgm:forEach name="Name69" axis="ch" ptType="node" st="6" cnt="1">
        <dgm:layoutNode name="line_6" styleLbl="parChTrans1D1">
          <dgm:alg type="sp"/>
          <dgm:shape xmlns:r="http://schemas.openxmlformats.org/officeDocument/2006/relationships" type="line" r:blip="" zOrderOff="-100">
            <dgm:adjLst/>
          </dgm:shape>
          <dgm:presOf/>
        </dgm:layoutNode>
        <dgm:layoutNode name="textparent_6">
          <dgm:choose name="Name70">
            <dgm:if name="Name71" func="var" arg="dir" op="equ" val="norm">
              <dgm:alg type="lin">
                <dgm:param type="horzAlign" val="l"/>
              </dgm:alg>
            </dgm:if>
            <dgm:else name="Name72">
              <dgm:alg type="lin">
                <dgm:param type="horzAlign" val="r"/>
              </dgm:alg>
            </dgm:else>
          </dgm:choose>
          <dgm:shape xmlns:r="http://schemas.openxmlformats.org/officeDocument/2006/relationships" type="rect" r:blip="" hideGeom="1">
            <dgm:adjLst/>
          </dgm:shape>
          <dgm:constrLst>
            <dgm:constr type="userW" for="ch" forName="text_6" refType="w"/>
            <dgm:constr type="h" for="ch" forName="text_6" refType="h"/>
          </dgm:constrLst>
          <dgm:presOf/>
          <dgm:layoutNode name="text_6" styleLbl="revTx">
            <dgm:varLst>
              <dgm:bulletEnabled val="1"/>
            </dgm:varLst>
            <dgm:choose name="Name73">
              <dgm:if name="Name74" func="var" arg="dir" op="equ" val="norm">
                <dgm:alg type="tx">
                  <dgm:param type="parTxLTRAlign" val="l"/>
                  <dgm:param type="shpTxLTRAlignCh" val="l"/>
                  <dgm:param type="parTxRTLAlign" val="r"/>
                  <dgm:param type="shpTxRTLAlignCh" val="r"/>
                </dgm:alg>
              </dgm:if>
              <dgm:else name="Name75">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76" axis="ch" ptType="sibTrans" hideLastTrans="0" st="7" cnt="1">
        <dgm:layoutNode name="picture_7">
          <dgm:alg type="sp"/>
          <dgm:shape xmlns:r="http://schemas.openxmlformats.org/officeDocument/2006/relationships" r:blip="">
            <dgm:adjLst/>
          </dgm:shape>
          <dgm:presOf/>
          <dgm:constrLst/>
          <dgm:forEach name="Name77" ref="pictureRepeat"/>
        </dgm:layoutNode>
      </dgm:forEach>
      <dgm:forEach name="Name78" axis="ch" ptType="node" st="7" cnt="1">
        <dgm:layoutNode name="line_7" styleLbl="parChTrans1D1">
          <dgm:alg type="sp"/>
          <dgm:shape xmlns:r="http://schemas.openxmlformats.org/officeDocument/2006/relationships" type="line" r:blip="" zOrderOff="-100">
            <dgm:adjLst/>
          </dgm:shape>
          <dgm:presOf/>
        </dgm:layoutNode>
        <dgm:layoutNode name="textparent_7">
          <dgm:choose name="Name79">
            <dgm:if name="Name80" func="var" arg="dir" op="equ" val="norm">
              <dgm:alg type="lin">
                <dgm:param type="horzAlign" val="l"/>
              </dgm:alg>
            </dgm:if>
            <dgm:else name="Name81">
              <dgm:alg type="lin">
                <dgm:param type="horzAlign" val="r"/>
              </dgm:alg>
            </dgm:else>
          </dgm:choose>
          <dgm:shape xmlns:r="http://schemas.openxmlformats.org/officeDocument/2006/relationships" type="rect" r:blip="" hideGeom="1">
            <dgm:adjLst/>
          </dgm:shape>
          <dgm:constrLst>
            <dgm:constr type="userW" for="ch" forName="text_7" refType="w"/>
            <dgm:constr type="h" for="ch" forName="text_7" refType="h"/>
          </dgm:constrLst>
          <dgm:presOf/>
          <dgm:layoutNode name="text_7" styleLbl="revTx">
            <dgm:varLst>
              <dgm:bulletEnabled val="1"/>
            </dgm:varLst>
            <dgm:choose name="Name82">
              <dgm:if name="Name83" func="var" arg="dir" op="equ" val="norm">
                <dgm:alg type="tx">
                  <dgm:param type="parTxLTRAlign" val="l"/>
                  <dgm:param type="shpTxLTRAlignCh" val="l"/>
                  <dgm:param type="parTxRTLAlign" val="r"/>
                  <dgm:param type="shpTxRTLAlignCh" val="r"/>
                </dgm:alg>
              </dgm:if>
              <dgm:else name="Name84">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1" name="Shape 91"/>
          <p:cNvSpPr>
            <a:spLocks noGrp="1" noRot="1" noChangeAspect="1"/>
          </p:cNvSpPr>
          <p:nvPr>
            <p:ph type="sldImg"/>
          </p:nvPr>
        </p:nvSpPr>
        <p:spPr>
          <a:xfrm>
            <a:off x="1143000" y="685800"/>
            <a:ext cx="4572000" cy="3429000"/>
          </a:xfrm>
          <a:prstGeom prst="rect">
            <a:avLst/>
          </a:prstGeom>
        </p:spPr>
        <p:txBody>
          <a:bodyPr/>
          <a:lstStyle/>
          <a:p>
            <a:endParaRPr/>
          </a:p>
        </p:txBody>
      </p:sp>
      <p:sp>
        <p:nvSpPr>
          <p:cNvPr id="92" name="Shape 92"/>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895595316"/>
      </p:ext>
    </p:extLst>
  </p:cSld>
  <p:clrMap bg1="lt1" tx1="dk1" bg2="lt2" tx2="dk2" accent1="accent1" accent2="accent2" accent3="accent3" accent4="accent4" accent5="accent5" accent6="accent6" hlink="hlink" folHlink="folHlink"/>
  <p:notesStyle>
    <a:lvl1pPr latinLnBrk="0">
      <a:defRPr sz="1200">
        <a:latin typeface="+mj-lt"/>
        <a:ea typeface="+mj-ea"/>
        <a:cs typeface="+mj-cs"/>
        <a:sym typeface="Calibri"/>
      </a:defRPr>
    </a:lvl1pPr>
    <a:lvl2pPr indent="228600" latinLnBrk="0">
      <a:defRPr sz="1200">
        <a:latin typeface="+mj-lt"/>
        <a:ea typeface="+mj-ea"/>
        <a:cs typeface="+mj-cs"/>
        <a:sym typeface="Calibri"/>
      </a:defRPr>
    </a:lvl2pPr>
    <a:lvl3pPr indent="457200" latinLnBrk="0">
      <a:defRPr sz="1200">
        <a:latin typeface="+mj-lt"/>
        <a:ea typeface="+mj-ea"/>
        <a:cs typeface="+mj-cs"/>
        <a:sym typeface="Calibri"/>
      </a:defRPr>
    </a:lvl3pPr>
    <a:lvl4pPr indent="685800" latinLnBrk="0">
      <a:defRPr sz="1200">
        <a:latin typeface="+mj-lt"/>
        <a:ea typeface="+mj-ea"/>
        <a:cs typeface="+mj-cs"/>
        <a:sym typeface="Calibri"/>
      </a:defRPr>
    </a:lvl4pPr>
    <a:lvl5pPr indent="914400" latinLnBrk="0">
      <a:defRPr sz="1200">
        <a:latin typeface="+mj-lt"/>
        <a:ea typeface="+mj-ea"/>
        <a:cs typeface="+mj-cs"/>
        <a:sym typeface="Calibri"/>
      </a:defRPr>
    </a:lvl5pPr>
    <a:lvl6pPr indent="1143000" latinLnBrk="0">
      <a:defRPr sz="1200">
        <a:latin typeface="+mj-lt"/>
        <a:ea typeface="+mj-ea"/>
        <a:cs typeface="+mj-cs"/>
        <a:sym typeface="Calibri"/>
      </a:defRPr>
    </a:lvl6pPr>
    <a:lvl7pPr indent="1371600" latinLnBrk="0">
      <a:defRPr sz="1200">
        <a:latin typeface="+mj-lt"/>
        <a:ea typeface="+mj-ea"/>
        <a:cs typeface="+mj-cs"/>
        <a:sym typeface="Calibri"/>
      </a:defRPr>
    </a:lvl7pPr>
    <a:lvl8pPr indent="1600200" latinLnBrk="0">
      <a:defRPr sz="1200">
        <a:latin typeface="+mj-lt"/>
        <a:ea typeface="+mj-ea"/>
        <a:cs typeface="+mj-cs"/>
        <a:sym typeface="Calibri"/>
      </a:defRPr>
    </a:lvl8pPr>
    <a:lvl9pPr indent="1828800" latinLnBrk="0">
      <a:defRPr sz="1200">
        <a:latin typeface="+mj-lt"/>
        <a:ea typeface="+mj-ea"/>
        <a:cs typeface="+mj-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6995117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9812011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3551104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618447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79595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9528040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653334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684514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CA" dirty="0"/>
              <a:t>110 bpm</a:t>
            </a:r>
            <a:r>
              <a:rPr lang="en-CA" baseline="0" dirty="0"/>
              <a:t> for acute rate control changed</a:t>
            </a:r>
            <a:endParaRPr lang="en-CA" dirty="0"/>
          </a:p>
        </p:txBody>
      </p:sp>
      <p:sp>
        <p:nvSpPr>
          <p:cNvPr id="4" name="Slide Number Placeholder 3"/>
          <p:cNvSpPr>
            <a:spLocks noGrp="1"/>
          </p:cNvSpPr>
          <p:nvPr>
            <p:ph type="sldNum" sz="quarter" idx="10"/>
          </p:nvPr>
        </p:nvSpPr>
        <p:spPr/>
        <p:txBody>
          <a:bodyPr/>
          <a:lstStyle/>
          <a:p>
            <a:fld id="{36D28FDE-F028-AF4C-A735-BBDA7371A6EB}" type="slidenum">
              <a:rPr lang="en-US" smtClean="0"/>
              <a:t>17</a:t>
            </a:fld>
            <a:endParaRPr lang="en-US"/>
          </a:p>
        </p:txBody>
      </p:sp>
    </p:spTree>
    <p:extLst>
      <p:ext uri="{BB962C8B-B14F-4D97-AF65-F5344CB8AC3E}">
        <p14:creationId xmlns:p14="http://schemas.microsoft.com/office/powerpoint/2010/main" val="2808202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97959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7550959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8421131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331117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5601620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571329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1754812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1079271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39840520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9127244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207605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9101449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4945826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046952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4319514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207605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04867822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3A5494-F4C9-4690-A235-B6B3FDA073E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6CF84D9-42DE-4CC3-A53F-605D7A15278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EBE54CD-F32D-4F6E-8244-C9CE2DC486C3}"/>
              </a:ext>
            </a:extLst>
          </p:cNvPr>
          <p:cNvSpPr>
            <a:spLocks noGrp="1"/>
          </p:cNvSpPr>
          <p:nvPr>
            <p:ph type="dt" sz="half" idx="10"/>
          </p:nvPr>
        </p:nvSpPr>
        <p:spPr/>
        <p:txBody>
          <a:bodyPr/>
          <a:lstStyle/>
          <a:p>
            <a:fld id="{3B707E7A-5C33-4C90-B425-7AF183E50BFC}" type="datetimeFigureOut">
              <a:rPr lang="en-US" smtClean="0"/>
              <a:t>9/30/2021</a:t>
            </a:fld>
            <a:endParaRPr lang="en-US"/>
          </a:p>
        </p:txBody>
      </p:sp>
      <p:sp>
        <p:nvSpPr>
          <p:cNvPr id="5" name="Footer Placeholder 4">
            <a:extLst>
              <a:ext uri="{FF2B5EF4-FFF2-40B4-BE49-F238E27FC236}">
                <a16:creationId xmlns:a16="http://schemas.microsoft.com/office/drawing/2014/main" id="{2C290070-1140-4521-96C8-EFC4AA62FB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64F92A-E2DB-4A51-B597-6491AD91BB4D}"/>
              </a:ext>
            </a:extLst>
          </p:cNvPr>
          <p:cNvSpPr>
            <a:spLocks noGrp="1"/>
          </p:cNvSpPr>
          <p:nvPr>
            <p:ph type="sldNum" sz="quarter" idx="12"/>
          </p:nvPr>
        </p:nvSpPr>
        <p:spPr/>
        <p:txBody>
          <a:bodyPr/>
          <a:lstStyle/>
          <a:p>
            <a:fld id="{22250B4F-F87F-4A41-89A1-72E4B44A6E18}" type="slidenum">
              <a:rPr lang="en-US" smtClean="0"/>
              <a:t>‹#›</a:t>
            </a:fld>
            <a:endParaRPr lang="en-US"/>
          </a:p>
        </p:txBody>
      </p:sp>
      <p:sp>
        <p:nvSpPr>
          <p:cNvPr id="7" name="Rectangle 6">
            <a:extLst>
              <a:ext uri="{FF2B5EF4-FFF2-40B4-BE49-F238E27FC236}">
                <a16:creationId xmlns:a16="http://schemas.microsoft.com/office/drawing/2014/main" id="{C3983442-3FA0-4C3E-8E11-FCD9CAF6B579}"/>
              </a:ext>
            </a:extLst>
          </p:cNvPr>
          <p:cNvSpPr/>
          <p:nvPr userDrawn="1"/>
        </p:nvSpPr>
        <p:spPr>
          <a:xfrm>
            <a:off x="0" y="6337300"/>
            <a:ext cx="12192000" cy="5207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8" name="Rectangle 7">
            <a:extLst>
              <a:ext uri="{FF2B5EF4-FFF2-40B4-BE49-F238E27FC236}">
                <a16:creationId xmlns:a16="http://schemas.microsoft.com/office/drawing/2014/main" id="{11D29A11-355B-416D-A427-1E1A2BCF160B}"/>
              </a:ext>
            </a:extLst>
          </p:cNvPr>
          <p:cNvSpPr/>
          <p:nvPr userDrawn="1"/>
        </p:nvSpPr>
        <p:spPr>
          <a:xfrm>
            <a:off x="0" y="0"/>
            <a:ext cx="12192000" cy="27058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9" name="Picture 8" descr="A picture containing drawing&#10;&#10;Description automatically generated">
            <a:extLst>
              <a:ext uri="{FF2B5EF4-FFF2-40B4-BE49-F238E27FC236}">
                <a16:creationId xmlns:a16="http://schemas.microsoft.com/office/drawing/2014/main" id="{499A3856-6A6B-45B3-99EB-8AC0295F38E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976320" y="4981742"/>
            <a:ext cx="2545712" cy="1122166"/>
          </a:xfrm>
          <a:prstGeom prst="rect">
            <a:avLst/>
          </a:prstGeom>
        </p:spPr>
      </p:pic>
      <p:sp>
        <p:nvSpPr>
          <p:cNvPr id="10" name="TextBox 9">
            <a:extLst>
              <a:ext uri="{FF2B5EF4-FFF2-40B4-BE49-F238E27FC236}">
                <a16:creationId xmlns:a16="http://schemas.microsoft.com/office/drawing/2014/main" id="{A5E84F66-82FB-465E-A931-D93DF4E12436}"/>
              </a:ext>
            </a:extLst>
          </p:cNvPr>
          <p:cNvSpPr txBox="1"/>
          <p:nvPr userDrawn="1"/>
        </p:nvSpPr>
        <p:spPr>
          <a:xfrm>
            <a:off x="184448" y="6381328"/>
            <a:ext cx="7316216" cy="276999"/>
          </a:xfrm>
          <a:prstGeom prst="rect">
            <a:avLst/>
          </a:prstGeom>
          <a:noFill/>
        </p:spPr>
        <p:txBody>
          <a:bodyPr wrap="square" rtlCol="0">
            <a:spAutoFit/>
          </a:bodyPr>
          <a:lstStyle/>
          <a:p>
            <a:r>
              <a:rPr lang="en-CA" sz="1200" b="1" dirty="0">
                <a:effectLst>
                  <a:glow rad="101600">
                    <a:schemeClr val="bg1">
                      <a:alpha val="60000"/>
                    </a:schemeClr>
                  </a:glow>
                </a:effectLst>
                <a:latin typeface="Arial Nova Cond" panose="020B0506020202020204" pitchFamily="34" charset="0"/>
              </a:rPr>
              <a:t>Andrade, Macle, et.al., </a:t>
            </a:r>
            <a:r>
              <a:rPr lang="en-CA" sz="1200" b="1" i="1" dirty="0">
                <a:effectLst>
                  <a:glow rad="101600">
                    <a:schemeClr val="bg1">
                      <a:alpha val="60000"/>
                    </a:schemeClr>
                  </a:glow>
                </a:effectLst>
                <a:latin typeface="Arial Nova Cond" panose="020B0506020202020204" pitchFamily="34" charset="0"/>
              </a:rPr>
              <a:t>Canadian Journal of Cardiology</a:t>
            </a:r>
            <a:r>
              <a:rPr lang="en-CA" sz="1200" b="1" dirty="0">
                <a:effectLst>
                  <a:glow rad="101600">
                    <a:schemeClr val="bg1">
                      <a:alpha val="60000"/>
                    </a:schemeClr>
                  </a:glow>
                </a:effectLst>
                <a:latin typeface="Arial Nova Cond" panose="020B0506020202020204" pitchFamily="34" charset="0"/>
              </a:rPr>
              <a:t>: https://doi.org/10.1016/j.cjca.2020.09.001 </a:t>
            </a:r>
          </a:p>
        </p:txBody>
      </p:sp>
      <p:sp>
        <p:nvSpPr>
          <p:cNvPr id="11" name="TextBox 10">
            <a:extLst>
              <a:ext uri="{FF2B5EF4-FFF2-40B4-BE49-F238E27FC236}">
                <a16:creationId xmlns:a16="http://schemas.microsoft.com/office/drawing/2014/main" id="{4573FFD8-1903-4B47-82E3-CBB255D8C24A}"/>
              </a:ext>
            </a:extLst>
          </p:cNvPr>
          <p:cNvSpPr txBox="1"/>
          <p:nvPr userDrawn="1"/>
        </p:nvSpPr>
        <p:spPr>
          <a:xfrm>
            <a:off x="7957864" y="6381963"/>
            <a:ext cx="4114800" cy="276999"/>
          </a:xfrm>
          <a:prstGeom prst="rect">
            <a:avLst/>
          </a:prstGeom>
          <a:noFill/>
        </p:spPr>
        <p:txBody>
          <a:bodyPr wrap="square" rtlCol="0">
            <a:spAutoFit/>
          </a:bodyPr>
          <a:lstStyle/>
          <a:p>
            <a:pPr algn="r"/>
            <a:r>
              <a:rPr lang="en-US" sz="1200" b="1" dirty="0">
                <a:effectLst>
                  <a:glow rad="101600">
                    <a:schemeClr val="bg1">
                      <a:alpha val="60000"/>
                    </a:schemeClr>
                  </a:glow>
                </a:effectLst>
                <a:latin typeface="Arial Nova Cond" panose="020B0506020202020204" pitchFamily="34" charset="0"/>
              </a:rPr>
              <a:t>© Canadian Cardiovascular Society. 2021. All rights reserved. </a:t>
            </a:r>
          </a:p>
        </p:txBody>
      </p:sp>
    </p:spTree>
    <p:extLst>
      <p:ext uri="{BB962C8B-B14F-4D97-AF65-F5344CB8AC3E}">
        <p14:creationId xmlns:p14="http://schemas.microsoft.com/office/powerpoint/2010/main" val="39445459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F02402-0CBA-4D77-8072-7DA981E38C4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1B9B1C6-8DD4-4367-AE33-D4CD3311AE5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0C6487-E377-4514-97EF-BFDE122033E3}"/>
              </a:ext>
            </a:extLst>
          </p:cNvPr>
          <p:cNvSpPr>
            <a:spLocks noGrp="1"/>
          </p:cNvSpPr>
          <p:nvPr>
            <p:ph type="dt" sz="half" idx="10"/>
          </p:nvPr>
        </p:nvSpPr>
        <p:spPr/>
        <p:txBody>
          <a:bodyPr/>
          <a:lstStyle/>
          <a:p>
            <a:fld id="{3B707E7A-5C33-4C90-B425-7AF183E50BFC}" type="datetimeFigureOut">
              <a:rPr lang="en-US" smtClean="0"/>
              <a:t>9/30/2021</a:t>
            </a:fld>
            <a:endParaRPr lang="en-US"/>
          </a:p>
        </p:txBody>
      </p:sp>
      <p:sp>
        <p:nvSpPr>
          <p:cNvPr id="5" name="Footer Placeholder 4">
            <a:extLst>
              <a:ext uri="{FF2B5EF4-FFF2-40B4-BE49-F238E27FC236}">
                <a16:creationId xmlns:a16="http://schemas.microsoft.com/office/drawing/2014/main" id="{D2759CDA-2710-4225-AEB6-5C08A89DE7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5D05FC-6954-4D53-B740-9D66F10731F4}"/>
              </a:ext>
            </a:extLst>
          </p:cNvPr>
          <p:cNvSpPr>
            <a:spLocks noGrp="1"/>
          </p:cNvSpPr>
          <p:nvPr>
            <p:ph type="sldNum" sz="quarter" idx="12"/>
          </p:nvPr>
        </p:nvSpPr>
        <p:spPr/>
        <p:txBody>
          <a:bodyPr/>
          <a:lstStyle/>
          <a:p>
            <a:fld id="{22250B4F-F87F-4A41-89A1-72E4B44A6E18}" type="slidenum">
              <a:rPr lang="en-US" smtClean="0"/>
              <a:t>‹#›</a:t>
            </a:fld>
            <a:endParaRPr lang="en-US"/>
          </a:p>
        </p:txBody>
      </p:sp>
    </p:spTree>
    <p:extLst>
      <p:ext uri="{BB962C8B-B14F-4D97-AF65-F5344CB8AC3E}">
        <p14:creationId xmlns:p14="http://schemas.microsoft.com/office/powerpoint/2010/main" val="12605720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93215E9-7822-4F4C-94D1-B736516692A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5BC7000-E170-4BFC-8FF2-45754C707C9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3C70A6-9DCC-447B-90D7-357F982EA3CB}"/>
              </a:ext>
            </a:extLst>
          </p:cNvPr>
          <p:cNvSpPr>
            <a:spLocks noGrp="1"/>
          </p:cNvSpPr>
          <p:nvPr>
            <p:ph type="dt" sz="half" idx="10"/>
          </p:nvPr>
        </p:nvSpPr>
        <p:spPr/>
        <p:txBody>
          <a:bodyPr/>
          <a:lstStyle/>
          <a:p>
            <a:fld id="{3B707E7A-5C33-4C90-B425-7AF183E50BFC}" type="datetimeFigureOut">
              <a:rPr lang="en-US" smtClean="0"/>
              <a:t>9/30/2021</a:t>
            </a:fld>
            <a:endParaRPr lang="en-US"/>
          </a:p>
        </p:txBody>
      </p:sp>
      <p:sp>
        <p:nvSpPr>
          <p:cNvPr id="5" name="Footer Placeholder 4">
            <a:extLst>
              <a:ext uri="{FF2B5EF4-FFF2-40B4-BE49-F238E27FC236}">
                <a16:creationId xmlns:a16="http://schemas.microsoft.com/office/drawing/2014/main" id="{D54F9BB0-3FEB-4D0A-8FAE-748FD00F21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1A22F6-A19E-4A93-9003-86C5436B952A}"/>
              </a:ext>
            </a:extLst>
          </p:cNvPr>
          <p:cNvSpPr>
            <a:spLocks noGrp="1"/>
          </p:cNvSpPr>
          <p:nvPr>
            <p:ph type="sldNum" sz="quarter" idx="12"/>
          </p:nvPr>
        </p:nvSpPr>
        <p:spPr/>
        <p:txBody>
          <a:bodyPr/>
          <a:lstStyle/>
          <a:p>
            <a:fld id="{22250B4F-F87F-4A41-89A1-72E4B44A6E18}" type="slidenum">
              <a:rPr lang="en-US" smtClean="0"/>
              <a:t>‹#›</a:t>
            </a:fld>
            <a:endParaRPr lang="en-US"/>
          </a:p>
        </p:txBody>
      </p:sp>
    </p:spTree>
    <p:extLst>
      <p:ext uri="{BB962C8B-B14F-4D97-AF65-F5344CB8AC3E}">
        <p14:creationId xmlns:p14="http://schemas.microsoft.com/office/powerpoint/2010/main" val="19328520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DDC08-DEF2-4DB0-9DF7-EBBFB1C2A580}"/>
              </a:ext>
            </a:extLst>
          </p:cNvPr>
          <p:cNvSpPr>
            <a:spLocks noGrp="1"/>
          </p:cNvSpPr>
          <p:nvPr>
            <p:ph type="title"/>
          </p:nvPr>
        </p:nvSpPr>
        <p:spPr>
          <a:xfrm>
            <a:off x="695400" y="365125"/>
            <a:ext cx="10801200" cy="975643"/>
          </a:xfrm>
        </p:spPr>
        <p:txBody>
          <a:bodyPr>
            <a:normAutofit/>
          </a:bodyPr>
          <a:lstStyle>
            <a:lvl1pPr>
              <a:defRPr sz="4000" b="1">
                <a:latin typeface="Arial Nova Cond" panose="020B0506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0FEE70F4-EDB6-4A3D-A9E7-13C4A4F0147F}"/>
              </a:ext>
            </a:extLst>
          </p:cNvPr>
          <p:cNvSpPr>
            <a:spLocks noGrp="1"/>
          </p:cNvSpPr>
          <p:nvPr>
            <p:ph idx="1"/>
          </p:nvPr>
        </p:nvSpPr>
        <p:spPr>
          <a:xfrm>
            <a:off x="695400" y="1484784"/>
            <a:ext cx="10801200" cy="4692179"/>
          </a:xfrm>
        </p:spPr>
        <p:txBody>
          <a:bodyPr/>
          <a:lstStyle>
            <a:lvl1pPr>
              <a:defRPr>
                <a:latin typeface="Arial Nova Cond" panose="020B0506020202020204" pitchFamily="34" charset="0"/>
              </a:defRPr>
            </a:lvl1pPr>
            <a:lvl2pPr>
              <a:defRPr>
                <a:latin typeface="Arial Nova Cond" panose="020B0506020202020204" pitchFamily="34" charset="0"/>
              </a:defRPr>
            </a:lvl2pPr>
            <a:lvl3pPr>
              <a:defRPr>
                <a:latin typeface="Arial Nova Cond" panose="020B0506020202020204" pitchFamily="34" charset="0"/>
              </a:defRPr>
            </a:lvl3pPr>
            <a:lvl4pPr>
              <a:defRPr>
                <a:latin typeface="Arial Nova Cond" panose="020B0506020202020204" pitchFamily="34" charset="0"/>
              </a:defRPr>
            </a:lvl4pPr>
            <a:lvl5pPr>
              <a:defRPr>
                <a:latin typeface="Arial Nova Cond" panose="020B0506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2FF56523-78FC-4D37-B6CE-DF284107F58D}"/>
              </a:ext>
            </a:extLst>
          </p:cNvPr>
          <p:cNvSpPr>
            <a:spLocks noGrp="1"/>
          </p:cNvSpPr>
          <p:nvPr>
            <p:ph type="dt" sz="half" idx="10"/>
          </p:nvPr>
        </p:nvSpPr>
        <p:spPr/>
        <p:txBody>
          <a:bodyPr/>
          <a:lstStyle/>
          <a:p>
            <a:pPr marL="0" marR="0" lvl="0" indent="0" algn="l" defTabSz="914400" rtl="0" eaLnBrk="1" fontAlgn="auto" latinLnBrk="0" hangingPunct="0">
              <a:lnSpc>
                <a:spcPct val="100000"/>
              </a:lnSpc>
              <a:spcBef>
                <a:spcPts val="0"/>
              </a:spcBef>
              <a:spcAft>
                <a:spcPts val="0"/>
              </a:spcAft>
              <a:buClrTx/>
              <a:buSzTx/>
              <a:buFontTx/>
              <a:buNone/>
              <a:tabLst/>
              <a:defRPr/>
            </a:pPr>
            <a:fld id="{3B707E7A-5C33-4C90-B425-7AF183E50BFC}" type="datetimeFigureOut">
              <a:rPr kumimoji="0" lang="en-US" sz="1200" b="0" i="0" u="none" strike="noStrike" kern="0" cap="none" spc="0" normalizeH="0" baseline="0" noProof="0" smtClean="0">
                <a:ln>
                  <a:noFill/>
                </a:ln>
                <a:solidFill>
                  <a:prstClr val="black">
                    <a:tint val="75000"/>
                  </a:prstClr>
                </a:solidFill>
                <a:effectLst/>
                <a:uLnTx/>
                <a:uFillTx/>
                <a:latin typeface="Calibri Light" panose="020F0302020204030204"/>
                <a:ea typeface="+mj-ea"/>
                <a:cs typeface="+mj-cs"/>
                <a:sym typeface="Calibri"/>
              </a:rPr>
              <a:pPr marL="0" marR="0" lvl="0" indent="0" algn="l" defTabSz="914400" rtl="0" eaLnBrk="1" fontAlgn="auto" latinLnBrk="0" hangingPunct="0">
                <a:lnSpc>
                  <a:spcPct val="100000"/>
                </a:lnSpc>
                <a:spcBef>
                  <a:spcPts val="0"/>
                </a:spcBef>
                <a:spcAft>
                  <a:spcPts val="0"/>
                </a:spcAft>
                <a:buClrTx/>
                <a:buSzTx/>
                <a:buFontTx/>
                <a:buNone/>
                <a:tabLst/>
                <a:defRPr/>
              </a:pPr>
              <a:t>9/30/2021</a:t>
            </a:fld>
            <a:endParaRPr kumimoji="0" lang="en-US" sz="1200" b="0" i="0" u="none" strike="noStrike" kern="0" cap="none" spc="0" normalizeH="0" baseline="0" noProof="0">
              <a:ln>
                <a:noFill/>
              </a:ln>
              <a:solidFill>
                <a:prstClr val="black">
                  <a:tint val="75000"/>
                </a:prstClr>
              </a:solidFill>
              <a:effectLst/>
              <a:uLnTx/>
              <a:uFillTx/>
              <a:latin typeface="Calibri Light" panose="020F0302020204030204"/>
              <a:ea typeface="+mj-ea"/>
              <a:cs typeface="+mj-cs"/>
              <a:sym typeface="Calibri"/>
            </a:endParaRPr>
          </a:p>
        </p:txBody>
      </p:sp>
      <p:sp>
        <p:nvSpPr>
          <p:cNvPr id="5" name="Footer Placeholder 4">
            <a:extLst>
              <a:ext uri="{FF2B5EF4-FFF2-40B4-BE49-F238E27FC236}">
                <a16:creationId xmlns:a16="http://schemas.microsoft.com/office/drawing/2014/main" id="{FFC69CC9-0BFE-4FF6-9ED0-C228547C39AC}"/>
              </a:ext>
            </a:extLst>
          </p:cNvPr>
          <p:cNvSpPr>
            <a:spLocks noGrp="1"/>
          </p:cNvSpPr>
          <p:nvPr>
            <p:ph type="ftr" sz="quarter" idx="11"/>
          </p:nvPr>
        </p:nvSpPr>
        <p:spPr/>
        <p:txBody>
          <a:bodyP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tint val="75000"/>
                </a:prstClr>
              </a:solidFill>
              <a:effectLst/>
              <a:uLnTx/>
              <a:uFillTx/>
              <a:latin typeface="Calibri Light" panose="020F0302020204030204"/>
              <a:ea typeface="+mj-ea"/>
              <a:cs typeface="+mj-cs"/>
              <a:sym typeface="Calibri"/>
            </a:endParaRPr>
          </a:p>
        </p:txBody>
      </p:sp>
      <p:sp>
        <p:nvSpPr>
          <p:cNvPr id="6" name="Slide Number Placeholder 5">
            <a:extLst>
              <a:ext uri="{FF2B5EF4-FFF2-40B4-BE49-F238E27FC236}">
                <a16:creationId xmlns:a16="http://schemas.microsoft.com/office/drawing/2014/main" id="{07CDF5EF-5F55-4D54-9EF4-1D819ACADB5A}"/>
              </a:ext>
            </a:extLst>
          </p:cNvPr>
          <p:cNvSpPr>
            <a:spLocks noGrp="1"/>
          </p:cNvSpPr>
          <p:nvPr>
            <p:ph type="sldNum" sz="quarter" idx="12"/>
          </p:nvPr>
        </p:nvSpPr>
        <p:spPr/>
        <p:txBody>
          <a:bodyPr/>
          <a:lstStyle/>
          <a:p>
            <a:pPr marL="0" marR="0" lvl="0" indent="0" algn="r" defTabSz="914400" rtl="0" eaLnBrk="1" fontAlgn="auto" latinLnBrk="0" hangingPunct="0">
              <a:lnSpc>
                <a:spcPct val="100000"/>
              </a:lnSpc>
              <a:spcBef>
                <a:spcPts val="0"/>
              </a:spcBef>
              <a:spcAft>
                <a:spcPts val="0"/>
              </a:spcAft>
              <a:buClrTx/>
              <a:buSzTx/>
              <a:buFontTx/>
              <a:buNone/>
              <a:tabLst/>
              <a:defRPr/>
            </a:pPr>
            <a:fld id="{22250B4F-F87F-4A41-89A1-72E4B44A6E18}" type="slidenum">
              <a:rPr kumimoji="0" lang="en-US" sz="1200" b="0" i="0" u="none" strike="noStrike" kern="0" cap="none" spc="0" normalizeH="0" baseline="0" noProof="0" smtClean="0">
                <a:ln>
                  <a:noFill/>
                </a:ln>
                <a:solidFill>
                  <a:prstClr val="black">
                    <a:tint val="75000"/>
                  </a:prstClr>
                </a:solidFill>
                <a:effectLst/>
                <a:uLnTx/>
                <a:uFillTx/>
                <a:latin typeface="Calibri Light" panose="020F0302020204030204"/>
                <a:ea typeface="+mj-ea"/>
                <a:cs typeface="+mj-cs"/>
                <a:sym typeface="Calibri"/>
              </a:rPr>
              <a:pPr marL="0" marR="0" lvl="0" indent="0" algn="r" defTabSz="914400" rtl="0" eaLnBrk="1" fontAlgn="auto" latinLnBrk="0" hangingPunct="0">
                <a:lnSpc>
                  <a:spcPct val="100000"/>
                </a:lnSpc>
                <a:spcBef>
                  <a:spcPts val="0"/>
                </a:spcBef>
                <a:spcAft>
                  <a:spcPts val="0"/>
                </a:spcAft>
                <a:buClrTx/>
                <a:buSzTx/>
                <a:buFontTx/>
                <a:buNone/>
                <a:tabLst/>
                <a:defRPr/>
              </a:pPr>
              <a:t>‹#›</a:t>
            </a:fld>
            <a:endParaRPr kumimoji="0" lang="en-US" sz="1200" b="0" i="0" u="none" strike="noStrike" kern="0" cap="none" spc="0" normalizeH="0" baseline="0" noProof="0">
              <a:ln>
                <a:noFill/>
              </a:ln>
              <a:solidFill>
                <a:prstClr val="black">
                  <a:tint val="75000"/>
                </a:prstClr>
              </a:solidFill>
              <a:effectLst/>
              <a:uLnTx/>
              <a:uFillTx/>
              <a:latin typeface="Calibri Light" panose="020F0302020204030204"/>
              <a:ea typeface="+mj-ea"/>
              <a:cs typeface="+mj-cs"/>
              <a:sym typeface="Calibri"/>
            </a:endParaRPr>
          </a:p>
        </p:txBody>
      </p:sp>
      <p:pic>
        <p:nvPicPr>
          <p:cNvPr id="10" name="Picture 9" descr="A picture containing drawing&#10;&#10;Description automatically generated">
            <a:extLst>
              <a:ext uri="{FF2B5EF4-FFF2-40B4-BE49-F238E27FC236}">
                <a16:creationId xmlns:a16="http://schemas.microsoft.com/office/drawing/2014/main" id="{1217EB6C-DDC8-4FF2-B53A-1891581A915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38270" y="5690159"/>
            <a:ext cx="1431060" cy="630820"/>
          </a:xfrm>
          <a:prstGeom prst="rect">
            <a:avLst/>
          </a:prstGeom>
        </p:spPr>
      </p:pic>
      <p:sp>
        <p:nvSpPr>
          <p:cNvPr id="11" name="TextBox 10">
            <a:extLst>
              <a:ext uri="{FF2B5EF4-FFF2-40B4-BE49-F238E27FC236}">
                <a16:creationId xmlns:a16="http://schemas.microsoft.com/office/drawing/2014/main" id="{72C836E7-F5EB-4CEE-AE10-36D5F2A0BB81}"/>
              </a:ext>
            </a:extLst>
          </p:cNvPr>
          <p:cNvSpPr txBox="1"/>
          <p:nvPr userDrawn="1"/>
        </p:nvSpPr>
        <p:spPr>
          <a:xfrm>
            <a:off x="184448" y="6309320"/>
            <a:ext cx="11312152" cy="338554"/>
          </a:xfrm>
          <a:prstGeom prst="rect">
            <a:avLst/>
          </a:prstGeom>
          <a:noFill/>
        </p:spPr>
        <p:txBody>
          <a:bodyPr wrap="square" rtlCol="0">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CA" sz="1600" b="1" i="0" u="none" strike="noStrike" kern="0" cap="none" spc="0" normalizeH="0" baseline="0" noProof="0" dirty="0">
                <a:ln>
                  <a:noFill/>
                </a:ln>
                <a:solidFill>
                  <a:srgbClr val="000000"/>
                </a:solidFill>
                <a:effectLst>
                  <a:glow rad="101600">
                    <a:prstClr val="white">
                      <a:alpha val="60000"/>
                    </a:prstClr>
                  </a:glow>
                </a:effectLst>
                <a:uLnTx/>
                <a:uFillTx/>
                <a:latin typeface="Arial Nova Cond" panose="020B0506020202020204" pitchFamily="34" charset="0"/>
                <a:ea typeface="+mj-ea"/>
                <a:cs typeface="+mj-cs"/>
                <a:sym typeface="Calibri"/>
              </a:rPr>
              <a:t>CCS/CHRS Atrial Fibrillation Guidelines – DOI: https://doi.org/10.1016/j.cjca.2020.09.001 </a:t>
            </a:r>
          </a:p>
        </p:txBody>
      </p:sp>
      <p:pic>
        <p:nvPicPr>
          <p:cNvPr id="12" name="Picture 11" descr="A picture containing drawing&#10;&#10;Description automatically generated">
            <a:extLst>
              <a:ext uri="{FF2B5EF4-FFF2-40B4-BE49-F238E27FC236}">
                <a16:creationId xmlns:a16="http://schemas.microsoft.com/office/drawing/2014/main" id="{13590E08-798D-4864-8D2E-A58936B9BF5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69104" y="503420"/>
            <a:ext cx="1431060" cy="630820"/>
          </a:xfrm>
          <a:prstGeom prst="rect">
            <a:avLst/>
          </a:prstGeom>
        </p:spPr>
      </p:pic>
    </p:spTree>
    <p:extLst>
      <p:ext uri="{BB962C8B-B14F-4D97-AF65-F5344CB8AC3E}">
        <p14:creationId xmlns:p14="http://schemas.microsoft.com/office/powerpoint/2010/main" val="37257645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F1E6D9-A563-4960-9DA0-EF91794C742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0920123-7CCD-41CC-97E2-9D6BDF4AEEE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4895D64-FB73-44E8-A404-B70F6D3980CB}"/>
              </a:ext>
            </a:extLst>
          </p:cNvPr>
          <p:cNvSpPr>
            <a:spLocks noGrp="1"/>
          </p:cNvSpPr>
          <p:nvPr>
            <p:ph type="dt" sz="half" idx="10"/>
          </p:nvPr>
        </p:nvSpPr>
        <p:spPr/>
        <p:txBody>
          <a:bodyPr/>
          <a:lstStyle/>
          <a:p>
            <a:fld id="{64AB7F55-35B1-4FFC-910C-8F31555DA499}" type="datetimeFigureOut">
              <a:rPr lang="en-US" smtClean="0"/>
              <a:t>9/30/2021</a:t>
            </a:fld>
            <a:endParaRPr lang="en-US"/>
          </a:p>
        </p:txBody>
      </p:sp>
      <p:sp>
        <p:nvSpPr>
          <p:cNvPr id="5" name="Footer Placeholder 4">
            <a:extLst>
              <a:ext uri="{FF2B5EF4-FFF2-40B4-BE49-F238E27FC236}">
                <a16:creationId xmlns:a16="http://schemas.microsoft.com/office/drawing/2014/main" id="{EE415E29-0628-4FEA-BB77-A2A7AEF02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0ED46B-03E1-43E2-91F3-1805397CC64C}"/>
              </a:ext>
            </a:extLst>
          </p:cNvPr>
          <p:cNvSpPr>
            <a:spLocks noGrp="1"/>
          </p:cNvSpPr>
          <p:nvPr>
            <p:ph type="sldNum" sz="quarter" idx="12"/>
          </p:nvPr>
        </p:nvSpPr>
        <p:spPr/>
        <p:txBody>
          <a:bodyPr/>
          <a:lstStyle/>
          <a:p>
            <a:fld id="{BEE8CED2-677E-4796-930F-1E2D07390EB8}" type="slidenum">
              <a:rPr lang="en-US" smtClean="0"/>
              <a:t>‹#›</a:t>
            </a:fld>
            <a:endParaRPr lang="en-US"/>
          </a:p>
        </p:txBody>
      </p:sp>
    </p:spTree>
    <p:extLst>
      <p:ext uri="{BB962C8B-B14F-4D97-AF65-F5344CB8AC3E}">
        <p14:creationId xmlns:p14="http://schemas.microsoft.com/office/powerpoint/2010/main" val="25341258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EB980A-4782-4153-9818-B49961980B0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D454FF2-401B-4D6C-B4FF-DA05657B1DC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6F266E-DDB7-4150-A02C-FC32013AEC92}"/>
              </a:ext>
            </a:extLst>
          </p:cNvPr>
          <p:cNvSpPr>
            <a:spLocks noGrp="1"/>
          </p:cNvSpPr>
          <p:nvPr>
            <p:ph type="dt" sz="half" idx="10"/>
          </p:nvPr>
        </p:nvSpPr>
        <p:spPr/>
        <p:txBody>
          <a:bodyPr/>
          <a:lstStyle/>
          <a:p>
            <a:fld id="{64AB7F55-35B1-4FFC-910C-8F31555DA499}" type="datetimeFigureOut">
              <a:rPr lang="en-US" smtClean="0"/>
              <a:t>9/30/2021</a:t>
            </a:fld>
            <a:endParaRPr lang="en-US"/>
          </a:p>
        </p:txBody>
      </p:sp>
      <p:sp>
        <p:nvSpPr>
          <p:cNvPr id="5" name="Footer Placeholder 4">
            <a:extLst>
              <a:ext uri="{FF2B5EF4-FFF2-40B4-BE49-F238E27FC236}">
                <a16:creationId xmlns:a16="http://schemas.microsoft.com/office/drawing/2014/main" id="{70C75CF9-8C74-48B9-9672-F15127D833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088DD1-9DF1-4BE4-976F-1253B007E800}"/>
              </a:ext>
            </a:extLst>
          </p:cNvPr>
          <p:cNvSpPr>
            <a:spLocks noGrp="1"/>
          </p:cNvSpPr>
          <p:nvPr>
            <p:ph type="sldNum" sz="quarter" idx="12"/>
          </p:nvPr>
        </p:nvSpPr>
        <p:spPr/>
        <p:txBody>
          <a:bodyPr/>
          <a:lstStyle/>
          <a:p>
            <a:fld id="{BEE8CED2-677E-4796-930F-1E2D07390EB8}" type="slidenum">
              <a:rPr lang="en-US" smtClean="0"/>
              <a:t>‹#›</a:t>
            </a:fld>
            <a:endParaRPr lang="en-US"/>
          </a:p>
        </p:txBody>
      </p:sp>
    </p:spTree>
    <p:extLst>
      <p:ext uri="{BB962C8B-B14F-4D97-AF65-F5344CB8AC3E}">
        <p14:creationId xmlns:p14="http://schemas.microsoft.com/office/powerpoint/2010/main" val="42860435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2918AB-EEE6-41F6-BD39-1D1B241CE3F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2ED93EB-60F1-4D90-8B9A-DC5D9D67AAE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BF078A4-1BFE-48FF-82F4-52B28F43F0A0}"/>
              </a:ext>
            </a:extLst>
          </p:cNvPr>
          <p:cNvSpPr>
            <a:spLocks noGrp="1"/>
          </p:cNvSpPr>
          <p:nvPr>
            <p:ph type="dt" sz="half" idx="10"/>
          </p:nvPr>
        </p:nvSpPr>
        <p:spPr/>
        <p:txBody>
          <a:bodyPr/>
          <a:lstStyle/>
          <a:p>
            <a:fld id="{64AB7F55-35B1-4FFC-910C-8F31555DA499}" type="datetimeFigureOut">
              <a:rPr lang="en-US" smtClean="0"/>
              <a:t>9/30/2021</a:t>
            </a:fld>
            <a:endParaRPr lang="en-US"/>
          </a:p>
        </p:txBody>
      </p:sp>
      <p:sp>
        <p:nvSpPr>
          <p:cNvPr id="5" name="Footer Placeholder 4">
            <a:extLst>
              <a:ext uri="{FF2B5EF4-FFF2-40B4-BE49-F238E27FC236}">
                <a16:creationId xmlns:a16="http://schemas.microsoft.com/office/drawing/2014/main" id="{3BE5B34E-481B-4206-8C9B-3229F7BBAF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A36B6B8-7237-4080-B5F0-034A129CED82}"/>
              </a:ext>
            </a:extLst>
          </p:cNvPr>
          <p:cNvSpPr>
            <a:spLocks noGrp="1"/>
          </p:cNvSpPr>
          <p:nvPr>
            <p:ph type="sldNum" sz="quarter" idx="12"/>
          </p:nvPr>
        </p:nvSpPr>
        <p:spPr/>
        <p:txBody>
          <a:bodyPr/>
          <a:lstStyle/>
          <a:p>
            <a:fld id="{BEE8CED2-677E-4796-930F-1E2D07390EB8}" type="slidenum">
              <a:rPr lang="en-US" smtClean="0"/>
              <a:t>‹#›</a:t>
            </a:fld>
            <a:endParaRPr lang="en-US"/>
          </a:p>
        </p:txBody>
      </p:sp>
    </p:spTree>
    <p:extLst>
      <p:ext uri="{BB962C8B-B14F-4D97-AF65-F5344CB8AC3E}">
        <p14:creationId xmlns:p14="http://schemas.microsoft.com/office/powerpoint/2010/main" val="16643102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68EBF1-4FAC-4407-A70F-102F754E697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9F11004-6A49-4793-BF52-916BDE8102D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66CB527-71BA-4F45-B0FE-60FC2B6714D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A1F04DB-5B3B-4D80-929B-073B861BB760}"/>
              </a:ext>
            </a:extLst>
          </p:cNvPr>
          <p:cNvSpPr>
            <a:spLocks noGrp="1"/>
          </p:cNvSpPr>
          <p:nvPr>
            <p:ph type="dt" sz="half" idx="10"/>
          </p:nvPr>
        </p:nvSpPr>
        <p:spPr/>
        <p:txBody>
          <a:bodyPr/>
          <a:lstStyle/>
          <a:p>
            <a:fld id="{64AB7F55-35B1-4FFC-910C-8F31555DA499}" type="datetimeFigureOut">
              <a:rPr lang="en-US" smtClean="0"/>
              <a:t>9/30/2021</a:t>
            </a:fld>
            <a:endParaRPr lang="en-US"/>
          </a:p>
        </p:txBody>
      </p:sp>
      <p:sp>
        <p:nvSpPr>
          <p:cNvPr id="6" name="Footer Placeholder 5">
            <a:extLst>
              <a:ext uri="{FF2B5EF4-FFF2-40B4-BE49-F238E27FC236}">
                <a16:creationId xmlns:a16="http://schemas.microsoft.com/office/drawing/2014/main" id="{14DAF5CE-DD54-4688-BDB8-149D50A3B0D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BAB9060-2207-4CB5-A82D-80DEE7572922}"/>
              </a:ext>
            </a:extLst>
          </p:cNvPr>
          <p:cNvSpPr>
            <a:spLocks noGrp="1"/>
          </p:cNvSpPr>
          <p:nvPr>
            <p:ph type="sldNum" sz="quarter" idx="12"/>
          </p:nvPr>
        </p:nvSpPr>
        <p:spPr/>
        <p:txBody>
          <a:bodyPr/>
          <a:lstStyle/>
          <a:p>
            <a:fld id="{BEE8CED2-677E-4796-930F-1E2D07390EB8}" type="slidenum">
              <a:rPr lang="en-US" smtClean="0"/>
              <a:t>‹#›</a:t>
            </a:fld>
            <a:endParaRPr lang="en-US"/>
          </a:p>
        </p:txBody>
      </p:sp>
    </p:spTree>
    <p:extLst>
      <p:ext uri="{BB962C8B-B14F-4D97-AF65-F5344CB8AC3E}">
        <p14:creationId xmlns:p14="http://schemas.microsoft.com/office/powerpoint/2010/main" val="25667799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31AC15-F318-4CF6-A21B-B31AA398573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9C693C0-9B56-4A30-A814-E48489DE6C1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14585CF-CAC8-4540-B65C-0B354B30DCB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532BB60-817F-46BC-B6FC-A50D618DFB3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63571A4-6D00-4D10-9093-0565B443E0B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0DCC37A-6F69-416E-827C-01A9BE744354}"/>
              </a:ext>
            </a:extLst>
          </p:cNvPr>
          <p:cNvSpPr>
            <a:spLocks noGrp="1"/>
          </p:cNvSpPr>
          <p:nvPr>
            <p:ph type="dt" sz="half" idx="10"/>
          </p:nvPr>
        </p:nvSpPr>
        <p:spPr/>
        <p:txBody>
          <a:bodyPr/>
          <a:lstStyle/>
          <a:p>
            <a:fld id="{64AB7F55-35B1-4FFC-910C-8F31555DA499}" type="datetimeFigureOut">
              <a:rPr lang="en-US" smtClean="0"/>
              <a:t>9/30/2021</a:t>
            </a:fld>
            <a:endParaRPr lang="en-US"/>
          </a:p>
        </p:txBody>
      </p:sp>
      <p:sp>
        <p:nvSpPr>
          <p:cNvPr id="8" name="Footer Placeholder 7">
            <a:extLst>
              <a:ext uri="{FF2B5EF4-FFF2-40B4-BE49-F238E27FC236}">
                <a16:creationId xmlns:a16="http://schemas.microsoft.com/office/drawing/2014/main" id="{8B6EB77C-4176-45E9-9D3B-D8568450314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CB4AF88-88C3-4C4B-94CA-188590D144C3}"/>
              </a:ext>
            </a:extLst>
          </p:cNvPr>
          <p:cNvSpPr>
            <a:spLocks noGrp="1"/>
          </p:cNvSpPr>
          <p:nvPr>
            <p:ph type="sldNum" sz="quarter" idx="12"/>
          </p:nvPr>
        </p:nvSpPr>
        <p:spPr/>
        <p:txBody>
          <a:bodyPr/>
          <a:lstStyle/>
          <a:p>
            <a:fld id="{BEE8CED2-677E-4796-930F-1E2D07390EB8}" type="slidenum">
              <a:rPr lang="en-US" smtClean="0"/>
              <a:t>‹#›</a:t>
            </a:fld>
            <a:endParaRPr lang="en-US"/>
          </a:p>
        </p:txBody>
      </p:sp>
    </p:spTree>
    <p:extLst>
      <p:ext uri="{BB962C8B-B14F-4D97-AF65-F5344CB8AC3E}">
        <p14:creationId xmlns:p14="http://schemas.microsoft.com/office/powerpoint/2010/main" val="19471569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F62A76-4414-46FB-BC76-69F8A325F82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0C661C5-C493-487D-B01A-1C1F8FFBCA6B}"/>
              </a:ext>
            </a:extLst>
          </p:cNvPr>
          <p:cNvSpPr>
            <a:spLocks noGrp="1"/>
          </p:cNvSpPr>
          <p:nvPr>
            <p:ph type="dt" sz="half" idx="10"/>
          </p:nvPr>
        </p:nvSpPr>
        <p:spPr/>
        <p:txBody>
          <a:bodyPr/>
          <a:lstStyle/>
          <a:p>
            <a:fld id="{64AB7F55-35B1-4FFC-910C-8F31555DA499}" type="datetimeFigureOut">
              <a:rPr lang="en-US" smtClean="0"/>
              <a:t>9/30/2021</a:t>
            </a:fld>
            <a:endParaRPr lang="en-US"/>
          </a:p>
        </p:txBody>
      </p:sp>
      <p:sp>
        <p:nvSpPr>
          <p:cNvPr id="4" name="Footer Placeholder 3">
            <a:extLst>
              <a:ext uri="{FF2B5EF4-FFF2-40B4-BE49-F238E27FC236}">
                <a16:creationId xmlns:a16="http://schemas.microsoft.com/office/drawing/2014/main" id="{DB423B86-ECD8-46BA-BFFF-AA7F93EAD8F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FD18AC6-A4C9-47CC-9E21-8474C43AEFEB}"/>
              </a:ext>
            </a:extLst>
          </p:cNvPr>
          <p:cNvSpPr>
            <a:spLocks noGrp="1"/>
          </p:cNvSpPr>
          <p:nvPr>
            <p:ph type="sldNum" sz="quarter" idx="12"/>
          </p:nvPr>
        </p:nvSpPr>
        <p:spPr/>
        <p:txBody>
          <a:bodyPr/>
          <a:lstStyle/>
          <a:p>
            <a:fld id="{BEE8CED2-677E-4796-930F-1E2D07390EB8}" type="slidenum">
              <a:rPr lang="en-US" smtClean="0"/>
              <a:t>‹#›</a:t>
            </a:fld>
            <a:endParaRPr lang="en-US"/>
          </a:p>
        </p:txBody>
      </p:sp>
    </p:spTree>
    <p:extLst>
      <p:ext uri="{BB962C8B-B14F-4D97-AF65-F5344CB8AC3E}">
        <p14:creationId xmlns:p14="http://schemas.microsoft.com/office/powerpoint/2010/main" val="6692721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599B4BA-9101-4322-BDDC-9FF5042E2175}"/>
              </a:ext>
            </a:extLst>
          </p:cNvPr>
          <p:cNvSpPr>
            <a:spLocks noGrp="1"/>
          </p:cNvSpPr>
          <p:nvPr>
            <p:ph type="dt" sz="half" idx="10"/>
          </p:nvPr>
        </p:nvSpPr>
        <p:spPr/>
        <p:txBody>
          <a:bodyPr/>
          <a:lstStyle/>
          <a:p>
            <a:fld id="{64AB7F55-35B1-4FFC-910C-8F31555DA499}" type="datetimeFigureOut">
              <a:rPr lang="en-US" smtClean="0"/>
              <a:t>9/30/2021</a:t>
            </a:fld>
            <a:endParaRPr lang="en-US"/>
          </a:p>
        </p:txBody>
      </p:sp>
      <p:sp>
        <p:nvSpPr>
          <p:cNvPr id="3" name="Footer Placeholder 2">
            <a:extLst>
              <a:ext uri="{FF2B5EF4-FFF2-40B4-BE49-F238E27FC236}">
                <a16:creationId xmlns:a16="http://schemas.microsoft.com/office/drawing/2014/main" id="{5AA046BB-3BFA-4720-9028-899974C5DF9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099FB93-2BC7-4619-AFCC-AB9A566CF8E9}"/>
              </a:ext>
            </a:extLst>
          </p:cNvPr>
          <p:cNvSpPr>
            <a:spLocks noGrp="1"/>
          </p:cNvSpPr>
          <p:nvPr>
            <p:ph type="sldNum" sz="quarter" idx="12"/>
          </p:nvPr>
        </p:nvSpPr>
        <p:spPr/>
        <p:txBody>
          <a:bodyPr/>
          <a:lstStyle/>
          <a:p>
            <a:fld id="{BEE8CED2-677E-4796-930F-1E2D07390EB8}" type="slidenum">
              <a:rPr lang="en-US" smtClean="0"/>
              <a:t>‹#›</a:t>
            </a:fld>
            <a:endParaRPr lang="en-US"/>
          </a:p>
        </p:txBody>
      </p:sp>
    </p:spTree>
    <p:extLst>
      <p:ext uri="{BB962C8B-B14F-4D97-AF65-F5344CB8AC3E}">
        <p14:creationId xmlns:p14="http://schemas.microsoft.com/office/powerpoint/2010/main" val="8560875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DDC08-DEF2-4DB0-9DF7-EBBFB1C2A580}"/>
              </a:ext>
            </a:extLst>
          </p:cNvPr>
          <p:cNvSpPr>
            <a:spLocks noGrp="1"/>
          </p:cNvSpPr>
          <p:nvPr>
            <p:ph type="title"/>
          </p:nvPr>
        </p:nvSpPr>
        <p:spPr>
          <a:xfrm>
            <a:off x="695400" y="365125"/>
            <a:ext cx="10801200" cy="975643"/>
          </a:xfrm>
        </p:spPr>
        <p:txBody>
          <a:bodyPr>
            <a:normAutofit/>
          </a:bodyPr>
          <a:lstStyle>
            <a:lvl1pPr>
              <a:defRPr sz="4000" b="1">
                <a:latin typeface="Arial Nova Cond" panose="020B0506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0FEE70F4-EDB6-4A3D-A9E7-13C4A4F0147F}"/>
              </a:ext>
            </a:extLst>
          </p:cNvPr>
          <p:cNvSpPr>
            <a:spLocks noGrp="1"/>
          </p:cNvSpPr>
          <p:nvPr>
            <p:ph idx="1"/>
          </p:nvPr>
        </p:nvSpPr>
        <p:spPr>
          <a:xfrm>
            <a:off x="695400" y="1484784"/>
            <a:ext cx="10801200" cy="4692179"/>
          </a:xfrm>
        </p:spPr>
        <p:txBody>
          <a:bodyPr/>
          <a:lstStyle>
            <a:lvl1pPr>
              <a:defRPr>
                <a:latin typeface="Arial Nova Cond" panose="020B0506020202020204" pitchFamily="34" charset="0"/>
              </a:defRPr>
            </a:lvl1pPr>
            <a:lvl2pPr>
              <a:defRPr>
                <a:latin typeface="Arial Nova Cond" panose="020B0506020202020204" pitchFamily="34" charset="0"/>
              </a:defRPr>
            </a:lvl2pPr>
            <a:lvl3pPr>
              <a:defRPr>
                <a:latin typeface="Arial Nova Cond" panose="020B0506020202020204" pitchFamily="34" charset="0"/>
              </a:defRPr>
            </a:lvl3pPr>
            <a:lvl4pPr>
              <a:defRPr>
                <a:latin typeface="Arial Nova Cond" panose="020B0506020202020204" pitchFamily="34" charset="0"/>
              </a:defRPr>
            </a:lvl4pPr>
            <a:lvl5pPr>
              <a:defRPr>
                <a:latin typeface="Arial Nova Cond" panose="020B0506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2FF56523-78FC-4D37-B6CE-DF284107F58D}"/>
              </a:ext>
            </a:extLst>
          </p:cNvPr>
          <p:cNvSpPr>
            <a:spLocks noGrp="1"/>
          </p:cNvSpPr>
          <p:nvPr>
            <p:ph type="dt" sz="half" idx="10"/>
          </p:nvPr>
        </p:nvSpPr>
        <p:spPr/>
        <p:txBody>
          <a:bodyPr/>
          <a:lstStyle/>
          <a:p>
            <a:fld id="{3B707E7A-5C33-4C90-B425-7AF183E50BFC}" type="datetimeFigureOut">
              <a:rPr lang="en-US" smtClean="0"/>
              <a:t>9/30/2021</a:t>
            </a:fld>
            <a:endParaRPr lang="en-US"/>
          </a:p>
        </p:txBody>
      </p:sp>
      <p:sp>
        <p:nvSpPr>
          <p:cNvPr id="5" name="Footer Placeholder 4">
            <a:extLst>
              <a:ext uri="{FF2B5EF4-FFF2-40B4-BE49-F238E27FC236}">
                <a16:creationId xmlns:a16="http://schemas.microsoft.com/office/drawing/2014/main" id="{FFC69CC9-0BFE-4FF6-9ED0-C228547C39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CDF5EF-5F55-4D54-9EF4-1D819ACADB5A}"/>
              </a:ext>
            </a:extLst>
          </p:cNvPr>
          <p:cNvSpPr>
            <a:spLocks noGrp="1"/>
          </p:cNvSpPr>
          <p:nvPr>
            <p:ph type="sldNum" sz="quarter" idx="12"/>
          </p:nvPr>
        </p:nvSpPr>
        <p:spPr/>
        <p:txBody>
          <a:bodyPr/>
          <a:lstStyle/>
          <a:p>
            <a:fld id="{22250B4F-F87F-4A41-89A1-72E4B44A6E18}" type="slidenum">
              <a:rPr lang="en-US" smtClean="0"/>
              <a:t>‹#›</a:t>
            </a:fld>
            <a:endParaRPr lang="en-US"/>
          </a:p>
        </p:txBody>
      </p:sp>
      <p:sp>
        <p:nvSpPr>
          <p:cNvPr id="7" name="Rectangle 6">
            <a:extLst>
              <a:ext uri="{FF2B5EF4-FFF2-40B4-BE49-F238E27FC236}">
                <a16:creationId xmlns:a16="http://schemas.microsoft.com/office/drawing/2014/main" id="{D1AFC6F8-4650-447A-B8F8-5C13E175E952}"/>
              </a:ext>
            </a:extLst>
          </p:cNvPr>
          <p:cNvSpPr/>
          <p:nvPr userDrawn="1"/>
        </p:nvSpPr>
        <p:spPr>
          <a:xfrm>
            <a:off x="0" y="6337300"/>
            <a:ext cx="12192000" cy="5207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0" name="Picture 9" descr="A picture containing drawing&#10;&#10;Description automatically generated">
            <a:extLst>
              <a:ext uri="{FF2B5EF4-FFF2-40B4-BE49-F238E27FC236}">
                <a16:creationId xmlns:a16="http://schemas.microsoft.com/office/drawing/2014/main" id="{1217EB6C-DDC8-4FF2-B53A-1891581A915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32504" y="5678500"/>
            <a:ext cx="1431060" cy="630820"/>
          </a:xfrm>
          <a:prstGeom prst="rect">
            <a:avLst/>
          </a:prstGeom>
        </p:spPr>
      </p:pic>
      <p:sp>
        <p:nvSpPr>
          <p:cNvPr id="12" name="TextBox 11">
            <a:extLst>
              <a:ext uri="{FF2B5EF4-FFF2-40B4-BE49-F238E27FC236}">
                <a16:creationId xmlns:a16="http://schemas.microsoft.com/office/drawing/2014/main" id="{D49CD3D3-A9EE-4027-BA0F-34B264FE542E}"/>
              </a:ext>
            </a:extLst>
          </p:cNvPr>
          <p:cNvSpPr txBox="1"/>
          <p:nvPr userDrawn="1"/>
        </p:nvSpPr>
        <p:spPr>
          <a:xfrm>
            <a:off x="184448" y="6381328"/>
            <a:ext cx="7316216" cy="276999"/>
          </a:xfrm>
          <a:prstGeom prst="rect">
            <a:avLst/>
          </a:prstGeom>
          <a:noFill/>
        </p:spPr>
        <p:txBody>
          <a:bodyPr wrap="square" rtlCol="0">
            <a:spAutoFit/>
          </a:bodyPr>
          <a:lstStyle/>
          <a:p>
            <a:r>
              <a:rPr lang="en-CA" sz="1200" b="1" dirty="0">
                <a:effectLst>
                  <a:glow rad="101600">
                    <a:schemeClr val="bg1">
                      <a:alpha val="60000"/>
                    </a:schemeClr>
                  </a:glow>
                </a:effectLst>
                <a:latin typeface="Arial Nova Cond" panose="020B0506020202020204" pitchFamily="34" charset="0"/>
              </a:rPr>
              <a:t>Andrade, Macle, et.al., </a:t>
            </a:r>
            <a:r>
              <a:rPr lang="en-CA" sz="1200" b="1" i="1" dirty="0">
                <a:effectLst>
                  <a:glow rad="101600">
                    <a:schemeClr val="bg1">
                      <a:alpha val="60000"/>
                    </a:schemeClr>
                  </a:glow>
                </a:effectLst>
                <a:latin typeface="Arial Nova Cond" panose="020B0506020202020204" pitchFamily="34" charset="0"/>
              </a:rPr>
              <a:t>Canadian Journal of Cardiology</a:t>
            </a:r>
            <a:r>
              <a:rPr lang="en-CA" sz="1200" b="1" dirty="0">
                <a:effectLst>
                  <a:glow rad="101600">
                    <a:schemeClr val="bg1">
                      <a:alpha val="60000"/>
                    </a:schemeClr>
                  </a:glow>
                </a:effectLst>
                <a:latin typeface="Arial Nova Cond" panose="020B0506020202020204" pitchFamily="34" charset="0"/>
              </a:rPr>
              <a:t>: https://doi.org/10.1016/j.cjca.2020.09.001 </a:t>
            </a:r>
          </a:p>
        </p:txBody>
      </p:sp>
      <p:sp>
        <p:nvSpPr>
          <p:cNvPr id="13" name="TextBox 12">
            <a:extLst>
              <a:ext uri="{FF2B5EF4-FFF2-40B4-BE49-F238E27FC236}">
                <a16:creationId xmlns:a16="http://schemas.microsoft.com/office/drawing/2014/main" id="{02B42224-9B17-4BB2-BF8A-F451F2C63939}"/>
              </a:ext>
            </a:extLst>
          </p:cNvPr>
          <p:cNvSpPr txBox="1"/>
          <p:nvPr userDrawn="1"/>
        </p:nvSpPr>
        <p:spPr>
          <a:xfrm>
            <a:off x="7957864" y="6381963"/>
            <a:ext cx="4114800" cy="276999"/>
          </a:xfrm>
          <a:prstGeom prst="rect">
            <a:avLst/>
          </a:prstGeom>
          <a:noFill/>
        </p:spPr>
        <p:txBody>
          <a:bodyPr wrap="square" rtlCol="0">
            <a:spAutoFit/>
          </a:bodyPr>
          <a:lstStyle/>
          <a:p>
            <a:pPr algn="r"/>
            <a:r>
              <a:rPr lang="en-US" sz="1200" b="1" dirty="0">
                <a:effectLst>
                  <a:glow rad="101600">
                    <a:schemeClr val="bg1">
                      <a:alpha val="60000"/>
                    </a:schemeClr>
                  </a:glow>
                </a:effectLst>
                <a:latin typeface="Arial Nova Cond" panose="020B0506020202020204" pitchFamily="34" charset="0"/>
              </a:rPr>
              <a:t>© Canadian Cardiovascular Society. 2021. All rights reserved. </a:t>
            </a:r>
          </a:p>
        </p:txBody>
      </p:sp>
    </p:spTree>
    <p:extLst>
      <p:ext uri="{BB962C8B-B14F-4D97-AF65-F5344CB8AC3E}">
        <p14:creationId xmlns:p14="http://schemas.microsoft.com/office/powerpoint/2010/main" val="8754727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369798-3BC5-443E-8B40-7866CCC9DCD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6AC6D28-E93D-4163-A4D1-4E66BCA2E62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040C89C-707B-4EF2-97CF-74F173EF332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B2CF0C5-23AA-433E-9A4B-D7A26F350884}"/>
              </a:ext>
            </a:extLst>
          </p:cNvPr>
          <p:cNvSpPr>
            <a:spLocks noGrp="1"/>
          </p:cNvSpPr>
          <p:nvPr>
            <p:ph type="dt" sz="half" idx="10"/>
          </p:nvPr>
        </p:nvSpPr>
        <p:spPr/>
        <p:txBody>
          <a:bodyPr/>
          <a:lstStyle/>
          <a:p>
            <a:fld id="{64AB7F55-35B1-4FFC-910C-8F31555DA499}" type="datetimeFigureOut">
              <a:rPr lang="en-US" smtClean="0"/>
              <a:t>9/30/2021</a:t>
            </a:fld>
            <a:endParaRPr lang="en-US"/>
          </a:p>
        </p:txBody>
      </p:sp>
      <p:sp>
        <p:nvSpPr>
          <p:cNvPr id="6" name="Footer Placeholder 5">
            <a:extLst>
              <a:ext uri="{FF2B5EF4-FFF2-40B4-BE49-F238E27FC236}">
                <a16:creationId xmlns:a16="http://schemas.microsoft.com/office/drawing/2014/main" id="{7013288F-B7EA-4593-9264-AF0D473ED1E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F13DAF-A91B-42C8-B25D-F350FCB78CDD}"/>
              </a:ext>
            </a:extLst>
          </p:cNvPr>
          <p:cNvSpPr>
            <a:spLocks noGrp="1"/>
          </p:cNvSpPr>
          <p:nvPr>
            <p:ph type="sldNum" sz="quarter" idx="12"/>
          </p:nvPr>
        </p:nvSpPr>
        <p:spPr/>
        <p:txBody>
          <a:bodyPr/>
          <a:lstStyle/>
          <a:p>
            <a:fld id="{BEE8CED2-677E-4796-930F-1E2D07390EB8}" type="slidenum">
              <a:rPr lang="en-US" smtClean="0"/>
              <a:t>‹#›</a:t>
            </a:fld>
            <a:endParaRPr lang="en-US"/>
          </a:p>
        </p:txBody>
      </p:sp>
    </p:spTree>
    <p:extLst>
      <p:ext uri="{BB962C8B-B14F-4D97-AF65-F5344CB8AC3E}">
        <p14:creationId xmlns:p14="http://schemas.microsoft.com/office/powerpoint/2010/main" val="37356309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06183F-25E9-4C6B-B995-0A50A3B1631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C128351-7B1C-4052-8646-5698E5C591D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F1047B4-74C6-4E47-8C44-3FB89DD822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0A7BD18-AD64-4D2A-82B6-89C5EFB05378}"/>
              </a:ext>
            </a:extLst>
          </p:cNvPr>
          <p:cNvSpPr>
            <a:spLocks noGrp="1"/>
          </p:cNvSpPr>
          <p:nvPr>
            <p:ph type="dt" sz="half" idx="10"/>
          </p:nvPr>
        </p:nvSpPr>
        <p:spPr/>
        <p:txBody>
          <a:bodyPr/>
          <a:lstStyle/>
          <a:p>
            <a:fld id="{64AB7F55-35B1-4FFC-910C-8F31555DA499}" type="datetimeFigureOut">
              <a:rPr lang="en-US" smtClean="0"/>
              <a:t>9/30/2021</a:t>
            </a:fld>
            <a:endParaRPr lang="en-US"/>
          </a:p>
        </p:txBody>
      </p:sp>
      <p:sp>
        <p:nvSpPr>
          <p:cNvPr id="6" name="Footer Placeholder 5">
            <a:extLst>
              <a:ext uri="{FF2B5EF4-FFF2-40B4-BE49-F238E27FC236}">
                <a16:creationId xmlns:a16="http://schemas.microsoft.com/office/drawing/2014/main" id="{6BC0D03F-BFD2-4DED-9771-8C08F6E4BF0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15BC93E-D97D-4C69-9420-122A6B731923}"/>
              </a:ext>
            </a:extLst>
          </p:cNvPr>
          <p:cNvSpPr>
            <a:spLocks noGrp="1"/>
          </p:cNvSpPr>
          <p:nvPr>
            <p:ph type="sldNum" sz="quarter" idx="12"/>
          </p:nvPr>
        </p:nvSpPr>
        <p:spPr/>
        <p:txBody>
          <a:bodyPr/>
          <a:lstStyle/>
          <a:p>
            <a:fld id="{BEE8CED2-677E-4796-930F-1E2D07390EB8}" type="slidenum">
              <a:rPr lang="en-US" smtClean="0"/>
              <a:t>‹#›</a:t>
            </a:fld>
            <a:endParaRPr lang="en-US"/>
          </a:p>
        </p:txBody>
      </p:sp>
    </p:spTree>
    <p:extLst>
      <p:ext uri="{BB962C8B-B14F-4D97-AF65-F5344CB8AC3E}">
        <p14:creationId xmlns:p14="http://schemas.microsoft.com/office/powerpoint/2010/main" val="41088350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7029D7-008B-4568-BDD7-37D3CE8BCA6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BEBABFE-69C1-44F5-8A36-9DC5BC0C2A0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A8DEAF-3566-4F43-9809-8F0876498A07}"/>
              </a:ext>
            </a:extLst>
          </p:cNvPr>
          <p:cNvSpPr>
            <a:spLocks noGrp="1"/>
          </p:cNvSpPr>
          <p:nvPr>
            <p:ph type="dt" sz="half" idx="10"/>
          </p:nvPr>
        </p:nvSpPr>
        <p:spPr/>
        <p:txBody>
          <a:bodyPr/>
          <a:lstStyle/>
          <a:p>
            <a:fld id="{64AB7F55-35B1-4FFC-910C-8F31555DA499}" type="datetimeFigureOut">
              <a:rPr lang="en-US" smtClean="0"/>
              <a:t>9/30/2021</a:t>
            </a:fld>
            <a:endParaRPr lang="en-US"/>
          </a:p>
        </p:txBody>
      </p:sp>
      <p:sp>
        <p:nvSpPr>
          <p:cNvPr id="5" name="Footer Placeholder 4">
            <a:extLst>
              <a:ext uri="{FF2B5EF4-FFF2-40B4-BE49-F238E27FC236}">
                <a16:creationId xmlns:a16="http://schemas.microsoft.com/office/drawing/2014/main" id="{E8E7EBC3-DE15-42EA-ACD0-293DDA9A6A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D456FE-A63F-451F-A395-EFB3F0E5CFCA}"/>
              </a:ext>
            </a:extLst>
          </p:cNvPr>
          <p:cNvSpPr>
            <a:spLocks noGrp="1"/>
          </p:cNvSpPr>
          <p:nvPr>
            <p:ph type="sldNum" sz="quarter" idx="12"/>
          </p:nvPr>
        </p:nvSpPr>
        <p:spPr/>
        <p:txBody>
          <a:bodyPr/>
          <a:lstStyle/>
          <a:p>
            <a:fld id="{BEE8CED2-677E-4796-930F-1E2D07390EB8}" type="slidenum">
              <a:rPr lang="en-US" smtClean="0"/>
              <a:t>‹#›</a:t>
            </a:fld>
            <a:endParaRPr lang="en-US"/>
          </a:p>
        </p:txBody>
      </p:sp>
    </p:spTree>
    <p:extLst>
      <p:ext uri="{BB962C8B-B14F-4D97-AF65-F5344CB8AC3E}">
        <p14:creationId xmlns:p14="http://schemas.microsoft.com/office/powerpoint/2010/main" val="54079370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B431A00-98BF-4682-B013-137B97F849D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1C94686-7C12-4954-9141-DA43CB75185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B3ED716-3192-40C8-B1EC-823E4537412B}"/>
              </a:ext>
            </a:extLst>
          </p:cNvPr>
          <p:cNvSpPr>
            <a:spLocks noGrp="1"/>
          </p:cNvSpPr>
          <p:nvPr>
            <p:ph type="dt" sz="half" idx="10"/>
          </p:nvPr>
        </p:nvSpPr>
        <p:spPr/>
        <p:txBody>
          <a:bodyPr/>
          <a:lstStyle/>
          <a:p>
            <a:fld id="{64AB7F55-35B1-4FFC-910C-8F31555DA499}" type="datetimeFigureOut">
              <a:rPr lang="en-US" smtClean="0"/>
              <a:t>9/30/2021</a:t>
            </a:fld>
            <a:endParaRPr lang="en-US"/>
          </a:p>
        </p:txBody>
      </p:sp>
      <p:sp>
        <p:nvSpPr>
          <p:cNvPr id="5" name="Footer Placeholder 4">
            <a:extLst>
              <a:ext uri="{FF2B5EF4-FFF2-40B4-BE49-F238E27FC236}">
                <a16:creationId xmlns:a16="http://schemas.microsoft.com/office/drawing/2014/main" id="{29F1841B-3C8F-4227-AC30-E3CB5AAF28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E1BE74-F1F7-44EE-B328-28C8296AE455}"/>
              </a:ext>
            </a:extLst>
          </p:cNvPr>
          <p:cNvSpPr>
            <a:spLocks noGrp="1"/>
          </p:cNvSpPr>
          <p:nvPr>
            <p:ph type="sldNum" sz="quarter" idx="12"/>
          </p:nvPr>
        </p:nvSpPr>
        <p:spPr/>
        <p:txBody>
          <a:bodyPr/>
          <a:lstStyle/>
          <a:p>
            <a:fld id="{BEE8CED2-677E-4796-930F-1E2D07390EB8}" type="slidenum">
              <a:rPr lang="en-US" smtClean="0"/>
              <a:t>‹#›</a:t>
            </a:fld>
            <a:endParaRPr lang="en-US"/>
          </a:p>
        </p:txBody>
      </p:sp>
    </p:spTree>
    <p:extLst>
      <p:ext uri="{BB962C8B-B14F-4D97-AF65-F5344CB8AC3E}">
        <p14:creationId xmlns:p14="http://schemas.microsoft.com/office/powerpoint/2010/main" val="23157660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4953A77-3273-4D2E-A013-4926971F22DB}"/>
              </a:ext>
            </a:extLst>
          </p:cNvPr>
          <p:cNvSpPr>
            <a:spLocks noGrp="1"/>
          </p:cNvSpPr>
          <p:nvPr>
            <p:ph type="ctrTitle"/>
          </p:nvPr>
        </p:nvSpPr>
        <p:spPr>
          <a:xfrm>
            <a:off x="1524000" y="1122363"/>
            <a:ext cx="9144000" cy="2387600"/>
          </a:xfrm>
        </p:spPr>
        <p:txBody>
          <a:bodyPr anchor="b"/>
          <a:lstStyle>
            <a:lvl1pPr algn="ctr">
              <a:defRPr sz="6000"/>
            </a:lvl1pPr>
          </a:lstStyle>
          <a:p>
            <a:r>
              <a:rPr lang="sv-SE"/>
              <a:t>Klicka här för att ändra mall för rubrikformat</a:t>
            </a:r>
          </a:p>
        </p:txBody>
      </p:sp>
      <p:sp>
        <p:nvSpPr>
          <p:cNvPr id="3" name="Underrubrik 2">
            <a:extLst>
              <a:ext uri="{FF2B5EF4-FFF2-40B4-BE49-F238E27FC236}">
                <a16:creationId xmlns:a16="http://schemas.microsoft.com/office/drawing/2014/main" id="{C1DD3DBF-F55C-42C3-BEB3-E30B3A6F35A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sp>
        <p:nvSpPr>
          <p:cNvPr id="4" name="Platshållare för datum 3">
            <a:extLst>
              <a:ext uri="{FF2B5EF4-FFF2-40B4-BE49-F238E27FC236}">
                <a16:creationId xmlns:a16="http://schemas.microsoft.com/office/drawing/2014/main" id="{51EB4C00-01EB-4558-BD29-08EFCCE3B835}"/>
              </a:ext>
            </a:extLst>
          </p:cNvPr>
          <p:cNvSpPr>
            <a:spLocks noGrp="1"/>
          </p:cNvSpPr>
          <p:nvPr>
            <p:ph type="dt" sz="half" idx="10"/>
          </p:nvPr>
        </p:nvSpPr>
        <p:spPr/>
        <p:txBody>
          <a:bodyPr/>
          <a:lstStyle/>
          <a:p>
            <a:fld id="{F4A22EAA-BF91-44B7-A213-B2A18E90A8AF}" type="datetimeFigureOut">
              <a:rPr lang="sv-SE" smtClean="0"/>
              <a:t>2021-09-30</a:t>
            </a:fld>
            <a:endParaRPr lang="sv-SE"/>
          </a:p>
        </p:txBody>
      </p:sp>
      <p:sp>
        <p:nvSpPr>
          <p:cNvPr id="5" name="Platshållare för sidfot 4">
            <a:extLst>
              <a:ext uri="{FF2B5EF4-FFF2-40B4-BE49-F238E27FC236}">
                <a16:creationId xmlns:a16="http://schemas.microsoft.com/office/drawing/2014/main" id="{4E921450-BB7B-4366-8C63-D93A66A56388}"/>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87602DC4-C135-4929-8975-E8DE8258F2FF}"/>
              </a:ext>
            </a:extLst>
          </p:cNvPr>
          <p:cNvSpPr>
            <a:spLocks noGrp="1"/>
          </p:cNvSpPr>
          <p:nvPr>
            <p:ph type="sldNum" sz="quarter" idx="12"/>
          </p:nvPr>
        </p:nvSpPr>
        <p:spPr/>
        <p:txBody>
          <a:bodyPr/>
          <a:lstStyle/>
          <a:p>
            <a:fld id="{93BCFB8D-0856-43FC-80DF-51FA0C3F0A10}" type="slidenum">
              <a:rPr lang="sv-SE" smtClean="0"/>
              <a:t>‹#›</a:t>
            </a:fld>
            <a:endParaRPr lang="sv-SE"/>
          </a:p>
        </p:txBody>
      </p:sp>
    </p:spTree>
    <p:extLst>
      <p:ext uri="{BB962C8B-B14F-4D97-AF65-F5344CB8AC3E}">
        <p14:creationId xmlns:p14="http://schemas.microsoft.com/office/powerpoint/2010/main" val="38825705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552A90B-8F93-437C-8613-54EF78FA88CF}"/>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C72AE4DD-1041-4D1D-9920-FEDD5ABF4064}"/>
              </a:ext>
            </a:extLst>
          </p:cNvPr>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82DBDDF7-575E-4BAD-952E-481161129993}"/>
              </a:ext>
            </a:extLst>
          </p:cNvPr>
          <p:cNvSpPr>
            <a:spLocks noGrp="1"/>
          </p:cNvSpPr>
          <p:nvPr>
            <p:ph type="dt" sz="half" idx="10"/>
          </p:nvPr>
        </p:nvSpPr>
        <p:spPr/>
        <p:txBody>
          <a:bodyPr/>
          <a:lstStyle/>
          <a:p>
            <a:fld id="{F4A22EAA-BF91-44B7-A213-B2A18E90A8AF}" type="datetimeFigureOut">
              <a:rPr lang="sv-SE" smtClean="0"/>
              <a:t>2021-09-30</a:t>
            </a:fld>
            <a:endParaRPr lang="sv-SE"/>
          </a:p>
        </p:txBody>
      </p:sp>
      <p:sp>
        <p:nvSpPr>
          <p:cNvPr id="5" name="Platshållare för sidfot 4">
            <a:extLst>
              <a:ext uri="{FF2B5EF4-FFF2-40B4-BE49-F238E27FC236}">
                <a16:creationId xmlns:a16="http://schemas.microsoft.com/office/drawing/2014/main" id="{C6BA7005-476F-4FEA-97C7-080D62BAFC89}"/>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54EDD07B-AAE3-44A5-8DD3-16DF767C78E7}"/>
              </a:ext>
            </a:extLst>
          </p:cNvPr>
          <p:cNvSpPr>
            <a:spLocks noGrp="1"/>
          </p:cNvSpPr>
          <p:nvPr>
            <p:ph type="sldNum" sz="quarter" idx="12"/>
          </p:nvPr>
        </p:nvSpPr>
        <p:spPr/>
        <p:txBody>
          <a:bodyPr/>
          <a:lstStyle/>
          <a:p>
            <a:fld id="{93BCFB8D-0856-43FC-80DF-51FA0C3F0A10}" type="slidenum">
              <a:rPr lang="sv-SE" smtClean="0"/>
              <a:t>‹#›</a:t>
            </a:fld>
            <a:endParaRPr lang="sv-SE"/>
          </a:p>
        </p:txBody>
      </p:sp>
    </p:spTree>
    <p:extLst>
      <p:ext uri="{BB962C8B-B14F-4D97-AF65-F5344CB8AC3E}">
        <p14:creationId xmlns:p14="http://schemas.microsoft.com/office/powerpoint/2010/main" val="187052316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AF3205B-BF33-4FA5-9188-2D621BFFD9A7}"/>
              </a:ext>
            </a:extLst>
          </p:cNvPr>
          <p:cNvSpPr>
            <a:spLocks noGrp="1"/>
          </p:cNvSpPr>
          <p:nvPr>
            <p:ph type="title"/>
          </p:nvPr>
        </p:nvSpPr>
        <p:spPr>
          <a:xfrm>
            <a:off x="831850" y="1709738"/>
            <a:ext cx="10515600" cy="2852737"/>
          </a:xfrm>
        </p:spPr>
        <p:txBody>
          <a:bodyPr anchor="b"/>
          <a:lstStyle>
            <a:lvl1pPr>
              <a:defRPr sz="6000"/>
            </a:lvl1pPr>
          </a:lstStyle>
          <a:p>
            <a:r>
              <a:rPr lang="sv-SE"/>
              <a:t>Klicka här för att ändra mall för rubrikformat</a:t>
            </a:r>
          </a:p>
        </p:txBody>
      </p:sp>
      <p:sp>
        <p:nvSpPr>
          <p:cNvPr id="3" name="Platshållare för text 2">
            <a:extLst>
              <a:ext uri="{FF2B5EF4-FFF2-40B4-BE49-F238E27FC236}">
                <a16:creationId xmlns:a16="http://schemas.microsoft.com/office/drawing/2014/main" id="{6CAC7731-5656-40D3-82D9-DE695BDF541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sp>
        <p:nvSpPr>
          <p:cNvPr id="4" name="Platshållare för datum 3">
            <a:extLst>
              <a:ext uri="{FF2B5EF4-FFF2-40B4-BE49-F238E27FC236}">
                <a16:creationId xmlns:a16="http://schemas.microsoft.com/office/drawing/2014/main" id="{1FA82191-935D-4566-B0B4-67EB5FB3140E}"/>
              </a:ext>
            </a:extLst>
          </p:cNvPr>
          <p:cNvSpPr>
            <a:spLocks noGrp="1"/>
          </p:cNvSpPr>
          <p:nvPr>
            <p:ph type="dt" sz="half" idx="10"/>
          </p:nvPr>
        </p:nvSpPr>
        <p:spPr/>
        <p:txBody>
          <a:bodyPr/>
          <a:lstStyle/>
          <a:p>
            <a:fld id="{F4A22EAA-BF91-44B7-A213-B2A18E90A8AF}" type="datetimeFigureOut">
              <a:rPr lang="sv-SE" smtClean="0"/>
              <a:t>2021-09-30</a:t>
            </a:fld>
            <a:endParaRPr lang="sv-SE"/>
          </a:p>
        </p:txBody>
      </p:sp>
      <p:sp>
        <p:nvSpPr>
          <p:cNvPr id="5" name="Platshållare för sidfot 4">
            <a:extLst>
              <a:ext uri="{FF2B5EF4-FFF2-40B4-BE49-F238E27FC236}">
                <a16:creationId xmlns:a16="http://schemas.microsoft.com/office/drawing/2014/main" id="{C64532FA-332B-4692-837D-9BC772B985ED}"/>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3B6921E6-0B55-4CAF-B660-AB5C145AD069}"/>
              </a:ext>
            </a:extLst>
          </p:cNvPr>
          <p:cNvSpPr>
            <a:spLocks noGrp="1"/>
          </p:cNvSpPr>
          <p:nvPr>
            <p:ph type="sldNum" sz="quarter" idx="12"/>
          </p:nvPr>
        </p:nvSpPr>
        <p:spPr/>
        <p:txBody>
          <a:bodyPr/>
          <a:lstStyle/>
          <a:p>
            <a:fld id="{93BCFB8D-0856-43FC-80DF-51FA0C3F0A10}" type="slidenum">
              <a:rPr lang="sv-SE" smtClean="0"/>
              <a:t>‹#›</a:t>
            </a:fld>
            <a:endParaRPr lang="sv-SE"/>
          </a:p>
        </p:txBody>
      </p:sp>
    </p:spTree>
    <p:extLst>
      <p:ext uri="{BB962C8B-B14F-4D97-AF65-F5344CB8AC3E}">
        <p14:creationId xmlns:p14="http://schemas.microsoft.com/office/powerpoint/2010/main" val="77050775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3FF207A-D38C-46EF-9F20-3B88023C8E29}"/>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AC84668A-E7BC-461D-918F-FB407EB3A7C8}"/>
              </a:ext>
            </a:extLst>
          </p:cNvPr>
          <p:cNvSpPr>
            <a:spLocks noGrp="1"/>
          </p:cNvSpPr>
          <p:nvPr>
            <p:ph sz="half" idx="1"/>
          </p:nvPr>
        </p:nvSpPr>
        <p:spPr>
          <a:xfrm>
            <a:off x="838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a:extLst>
              <a:ext uri="{FF2B5EF4-FFF2-40B4-BE49-F238E27FC236}">
                <a16:creationId xmlns:a16="http://schemas.microsoft.com/office/drawing/2014/main" id="{AE6E4FEE-921C-4136-9193-0E96780CB67A}"/>
              </a:ext>
            </a:extLst>
          </p:cNvPr>
          <p:cNvSpPr>
            <a:spLocks noGrp="1"/>
          </p:cNvSpPr>
          <p:nvPr>
            <p:ph sz="half" idx="2"/>
          </p:nvPr>
        </p:nvSpPr>
        <p:spPr>
          <a:xfrm>
            <a:off x="6172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4">
            <a:extLst>
              <a:ext uri="{FF2B5EF4-FFF2-40B4-BE49-F238E27FC236}">
                <a16:creationId xmlns:a16="http://schemas.microsoft.com/office/drawing/2014/main" id="{695B0C67-113E-411D-82A8-A595E2B04A5C}"/>
              </a:ext>
            </a:extLst>
          </p:cNvPr>
          <p:cNvSpPr>
            <a:spLocks noGrp="1"/>
          </p:cNvSpPr>
          <p:nvPr>
            <p:ph type="dt" sz="half" idx="10"/>
          </p:nvPr>
        </p:nvSpPr>
        <p:spPr/>
        <p:txBody>
          <a:bodyPr/>
          <a:lstStyle/>
          <a:p>
            <a:fld id="{F4A22EAA-BF91-44B7-A213-B2A18E90A8AF}" type="datetimeFigureOut">
              <a:rPr lang="sv-SE" smtClean="0"/>
              <a:t>2021-09-30</a:t>
            </a:fld>
            <a:endParaRPr lang="sv-SE"/>
          </a:p>
        </p:txBody>
      </p:sp>
      <p:sp>
        <p:nvSpPr>
          <p:cNvPr id="6" name="Platshållare för sidfot 5">
            <a:extLst>
              <a:ext uri="{FF2B5EF4-FFF2-40B4-BE49-F238E27FC236}">
                <a16:creationId xmlns:a16="http://schemas.microsoft.com/office/drawing/2014/main" id="{1E39C79F-F269-4C24-9875-234E9FD13FF1}"/>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9F924E1C-1870-407D-8F0D-81829C193572}"/>
              </a:ext>
            </a:extLst>
          </p:cNvPr>
          <p:cNvSpPr>
            <a:spLocks noGrp="1"/>
          </p:cNvSpPr>
          <p:nvPr>
            <p:ph type="sldNum" sz="quarter" idx="12"/>
          </p:nvPr>
        </p:nvSpPr>
        <p:spPr/>
        <p:txBody>
          <a:bodyPr/>
          <a:lstStyle/>
          <a:p>
            <a:fld id="{93BCFB8D-0856-43FC-80DF-51FA0C3F0A10}" type="slidenum">
              <a:rPr lang="sv-SE" smtClean="0"/>
              <a:t>‹#›</a:t>
            </a:fld>
            <a:endParaRPr lang="sv-SE"/>
          </a:p>
        </p:txBody>
      </p:sp>
    </p:spTree>
    <p:extLst>
      <p:ext uri="{BB962C8B-B14F-4D97-AF65-F5344CB8AC3E}">
        <p14:creationId xmlns:p14="http://schemas.microsoft.com/office/powerpoint/2010/main" val="188855820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6C4E898-7D47-4D70-A647-D6A6BA5DD534}"/>
              </a:ext>
            </a:extLst>
          </p:cNvPr>
          <p:cNvSpPr>
            <a:spLocks noGrp="1"/>
          </p:cNvSpPr>
          <p:nvPr>
            <p:ph type="title"/>
          </p:nvPr>
        </p:nvSpPr>
        <p:spPr>
          <a:xfrm>
            <a:off x="839788" y="365125"/>
            <a:ext cx="10515600" cy="1325563"/>
          </a:xfrm>
        </p:spPr>
        <p:txBody>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22679CBC-036C-4EAA-B1B2-2302C8647EB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a:extLst>
              <a:ext uri="{FF2B5EF4-FFF2-40B4-BE49-F238E27FC236}">
                <a16:creationId xmlns:a16="http://schemas.microsoft.com/office/drawing/2014/main" id="{B6C5D966-518E-4DFB-89C7-DA13FD2BCFE7}"/>
              </a:ext>
            </a:extLst>
          </p:cNvPr>
          <p:cNvSpPr>
            <a:spLocks noGrp="1"/>
          </p:cNvSpPr>
          <p:nvPr>
            <p:ph sz="half" idx="2"/>
          </p:nvPr>
        </p:nvSpPr>
        <p:spPr>
          <a:xfrm>
            <a:off x="839788" y="2505075"/>
            <a:ext cx="5157787"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4">
            <a:extLst>
              <a:ext uri="{FF2B5EF4-FFF2-40B4-BE49-F238E27FC236}">
                <a16:creationId xmlns:a16="http://schemas.microsoft.com/office/drawing/2014/main" id="{BB5FB48E-69ED-45E9-A171-45A85D0722A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a:extLst>
              <a:ext uri="{FF2B5EF4-FFF2-40B4-BE49-F238E27FC236}">
                <a16:creationId xmlns:a16="http://schemas.microsoft.com/office/drawing/2014/main" id="{60398DEB-6C8A-464F-8837-DEBDCC2DA36B}"/>
              </a:ext>
            </a:extLst>
          </p:cNvPr>
          <p:cNvSpPr>
            <a:spLocks noGrp="1"/>
          </p:cNvSpPr>
          <p:nvPr>
            <p:ph sz="quarter" idx="4"/>
          </p:nvPr>
        </p:nvSpPr>
        <p:spPr>
          <a:xfrm>
            <a:off x="6172200" y="2505075"/>
            <a:ext cx="5183188"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datum 6">
            <a:extLst>
              <a:ext uri="{FF2B5EF4-FFF2-40B4-BE49-F238E27FC236}">
                <a16:creationId xmlns:a16="http://schemas.microsoft.com/office/drawing/2014/main" id="{683F433E-9175-4529-9D03-A52C5D855E05}"/>
              </a:ext>
            </a:extLst>
          </p:cNvPr>
          <p:cNvSpPr>
            <a:spLocks noGrp="1"/>
          </p:cNvSpPr>
          <p:nvPr>
            <p:ph type="dt" sz="half" idx="10"/>
          </p:nvPr>
        </p:nvSpPr>
        <p:spPr/>
        <p:txBody>
          <a:bodyPr/>
          <a:lstStyle/>
          <a:p>
            <a:fld id="{F4A22EAA-BF91-44B7-A213-B2A18E90A8AF}" type="datetimeFigureOut">
              <a:rPr lang="sv-SE" smtClean="0"/>
              <a:t>2021-09-30</a:t>
            </a:fld>
            <a:endParaRPr lang="sv-SE"/>
          </a:p>
        </p:txBody>
      </p:sp>
      <p:sp>
        <p:nvSpPr>
          <p:cNvPr id="8" name="Platshållare för sidfot 7">
            <a:extLst>
              <a:ext uri="{FF2B5EF4-FFF2-40B4-BE49-F238E27FC236}">
                <a16:creationId xmlns:a16="http://schemas.microsoft.com/office/drawing/2014/main" id="{635C6585-B1DC-42A8-B687-98413C64D454}"/>
              </a:ext>
            </a:extLst>
          </p:cNvPr>
          <p:cNvSpPr>
            <a:spLocks noGrp="1"/>
          </p:cNvSpPr>
          <p:nvPr>
            <p:ph type="ftr" sz="quarter" idx="11"/>
          </p:nvPr>
        </p:nvSpPr>
        <p:spPr/>
        <p:txBody>
          <a:bodyPr/>
          <a:lstStyle/>
          <a:p>
            <a:endParaRPr lang="sv-SE"/>
          </a:p>
        </p:txBody>
      </p:sp>
      <p:sp>
        <p:nvSpPr>
          <p:cNvPr id="9" name="Platshållare för bildnummer 8">
            <a:extLst>
              <a:ext uri="{FF2B5EF4-FFF2-40B4-BE49-F238E27FC236}">
                <a16:creationId xmlns:a16="http://schemas.microsoft.com/office/drawing/2014/main" id="{58F7000B-46E3-47A3-B4E0-5889A8817A33}"/>
              </a:ext>
            </a:extLst>
          </p:cNvPr>
          <p:cNvSpPr>
            <a:spLocks noGrp="1"/>
          </p:cNvSpPr>
          <p:nvPr>
            <p:ph type="sldNum" sz="quarter" idx="12"/>
          </p:nvPr>
        </p:nvSpPr>
        <p:spPr/>
        <p:txBody>
          <a:bodyPr/>
          <a:lstStyle/>
          <a:p>
            <a:fld id="{93BCFB8D-0856-43FC-80DF-51FA0C3F0A10}" type="slidenum">
              <a:rPr lang="sv-SE" smtClean="0"/>
              <a:t>‹#›</a:t>
            </a:fld>
            <a:endParaRPr lang="sv-SE"/>
          </a:p>
        </p:txBody>
      </p:sp>
    </p:spTree>
    <p:extLst>
      <p:ext uri="{BB962C8B-B14F-4D97-AF65-F5344CB8AC3E}">
        <p14:creationId xmlns:p14="http://schemas.microsoft.com/office/powerpoint/2010/main" val="114102603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79CD82D-9731-4578-A0DD-65F642681A0E}"/>
              </a:ext>
            </a:extLst>
          </p:cNvPr>
          <p:cNvSpPr>
            <a:spLocks noGrp="1"/>
          </p:cNvSpPr>
          <p:nvPr>
            <p:ph type="title"/>
          </p:nvPr>
        </p:nvSpPr>
        <p:spPr/>
        <p:txBody>
          <a:bodyPr/>
          <a:lstStyle/>
          <a:p>
            <a:r>
              <a:rPr lang="sv-SE"/>
              <a:t>Klicka här för att ändra mall för rubrikformat</a:t>
            </a:r>
          </a:p>
        </p:txBody>
      </p:sp>
      <p:sp>
        <p:nvSpPr>
          <p:cNvPr id="3" name="Platshållare för datum 2">
            <a:extLst>
              <a:ext uri="{FF2B5EF4-FFF2-40B4-BE49-F238E27FC236}">
                <a16:creationId xmlns:a16="http://schemas.microsoft.com/office/drawing/2014/main" id="{6BFACDE9-1C00-4894-BF98-AE62D3FF48EC}"/>
              </a:ext>
            </a:extLst>
          </p:cNvPr>
          <p:cNvSpPr>
            <a:spLocks noGrp="1"/>
          </p:cNvSpPr>
          <p:nvPr>
            <p:ph type="dt" sz="half" idx="10"/>
          </p:nvPr>
        </p:nvSpPr>
        <p:spPr/>
        <p:txBody>
          <a:bodyPr/>
          <a:lstStyle/>
          <a:p>
            <a:fld id="{F4A22EAA-BF91-44B7-A213-B2A18E90A8AF}" type="datetimeFigureOut">
              <a:rPr lang="sv-SE" smtClean="0"/>
              <a:t>2021-09-30</a:t>
            </a:fld>
            <a:endParaRPr lang="sv-SE"/>
          </a:p>
        </p:txBody>
      </p:sp>
      <p:sp>
        <p:nvSpPr>
          <p:cNvPr id="4" name="Platshållare för sidfot 3">
            <a:extLst>
              <a:ext uri="{FF2B5EF4-FFF2-40B4-BE49-F238E27FC236}">
                <a16:creationId xmlns:a16="http://schemas.microsoft.com/office/drawing/2014/main" id="{0622EDC6-B4E7-4A30-999E-780D976D4D8D}"/>
              </a:ext>
            </a:extLst>
          </p:cNvPr>
          <p:cNvSpPr>
            <a:spLocks noGrp="1"/>
          </p:cNvSpPr>
          <p:nvPr>
            <p:ph type="ftr" sz="quarter" idx="11"/>
          </p:nvPr>
        </p:nvSpPr>
        <p:spPr/>
        <p:txBody>
          <a:bodyPr/>
          <a:lstStyle/>
          <a:p>
            <a:endParaRPr lang="sv-SE"/>
          </a:p>
        </p:txBody>
      </p:sp>
      <p:sp>
        <p:nvSpPr>
          <p:cNvPr id="5" name="Platshållare för bildnummer 4">
            <a:extLst>
              <a:ext uri="{FF2B5EF4-FFF2-40B4-BE49-F238E27FC236}">
                <a16:creationId xmlns:a16="http://schemas.microsoft.com/office/drawing/2014/main" id="{6030A424-8674-4F59-808F-361F441BFA96}"/>
              </a:ext>
            </a:extLst>
          </p:cNvPr>
          <p:cNvSpPr>
            <a:spLocks noGrp="1"/>
          </p:cNvSpPr>
          <p:nvPr>
            <p:ph type="sldNum" sz="quarter" idx="12"/>
          </p:nvPr>
        </p:nvSpPr>
        <p:spPr/>
        <p:txBody>
          <a:bodyPr/>
          <a:lstStyle/>
          <a:p>
            <a:fld id="{93BCFB8D-0856-43FC-80DF-51FA0C3F0A10}" type="slidenum">
              <a:rPr lang="sv-SE" smtClean="0"/>
              <a:t>‹#›</a:t>
            </a:fld>
            <a:endParaRPr lang="sv-SE"/>
          </a:p>
        </p:txBody>
      </p:sp>
    </p:spTree>
    <p:extLst>
      <p:ext uri="{BB962C8B-B14F-4D97-AF65-F5344CB8AC3E}">
        <p14:creationId xmlns:p14="http://schemas.microsoft.com/office/powerpoint/2010/main" val="24279642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B4817B-1A89-410D-8EB0-3FB40F3EFDD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6F1A283-86C6-4AD4-9E00-D8697560B06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5FAF0AC-4A38-474E-84B8-A968B97D0F1E}"/>
              </a:ext>
            </a:extLst>
          </p:cNvPr>
          <p:cNvSpPr>
            <a:spLocks noGrp="1"/>
          </p:cNvSpPr>
          <p:nvPr>
            <p:ph type="dt" sz="half" idx="10"/>
          </p:nvPr>
        </p:nvSpPr>
        <p:spPr/>
        <p:txBody>
          <a:bodyPr/>
          <a:lstStyle/>
          <a:p>
            <a:fld id="{3B707E7A-5C33-4C90-B425-7AF183E50BFC}" type="datetimeFigureOut">
              <a:rPr lang="en-US" smtClean="0"/>
              <a:t>9/30/2021</a:t>
            </a:fld>
            <a:endParaRPr lang="en-US"/>
          </a:p>
        </p:txBody>
      </p:sp>
      <p:sp>
        <p:nvSpPr>
          <p:cNvPr id="5" name="Footer Placeholder 4">
            <a:extLst>
              <a:ext uri="{FF2B5EF4-FFF2-40B4-BE49-F238E27FC236}">
                <a16:creationId xmlns:a16="http://schemas.microsoft.com/office/drawing/2014/main" id="{6DF2996D-888B-4AD5-B446-157C56AA5D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ACC1F1-0501-41B7-917E-C30906FC4D60}"/>
              </a:ext>
            </a:extLst>
          </p:cNvPr>
          <p:cNvSpPr>
            <a:spLocks noGrp="1"/>
          </p:cNvSpPr>
          <p:nvPr>
            <p:ph type="sldNum" sz="quarter" idx="12"/>
          </p:nvPr>
        </p:nvSpPr>
        <p:spPr/>
        <p:txBody>
          <a:bodyPr/>
          <a:lstStyle/>
          <a:p>
            <a:fld id="{22250B4F-F87F-4A41-89A1-72E4B44A6E18}" type="slidenum">
              <a:rPr lang="en-US" smtClean="0"/>
              <a:t>‹#›</a:t>
            </a:fld>
            <a:endParaRPr lang="en-US"/>
          </a:p>
        </p:txBody>
      </p:sp>
    </p:spTree>
    <p:extLst>
      <p:ext uri="{BB962C8B-B14F-4D97-AF65-F5344CB8AC3E}">
        <p14:creationId xmlns:p14="http://schemas.microsoft.com/office/powerpoint/2010/main" val="257984839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70D4943D-A0D5-4786-B822-5B52D4809571}"/>
              </a:ext>
            </a:extLst>
          </p:cNvPr>
          <p:cNvSpPr>
            <a:spLocks noGrp="1"/>
          </p:cNvSpPr>
          <p:nvPr>
            <p:ph type="dt" sz="half" idx="10"/>
          </p:nvPr>
        </p:nvSpPr>
        <p:spPr/>
        <p:txBody>
          <a:bodyPr/>
          <a:lstStyle/>
          <a:p>
            <a:fld id="{F4A22EAA-BF91-44B7-A213-B2A18E90A8AF}" type="datetimeFigureOut">
              <a:rPr lang="sv-SE" smtClean="0"/>
              <a:t>2021-09-30</a:t>
            </a:fld>
            <a:endParaRPr lang="sv-SE"/>
          </a:p>
        </p:txBody>
      </p:sp>
      <p:sp>
        <p:nvSpPr>
          <p:cNvPr id="3" name="Platshållare för sidfot 2">
            <a:extLst>
              <a:ext uri="{FF2B5EF4-FFF2-40B4-BE49-F238E27FC236}">
                <a16:creationId xmlns:a16="http://schemas.microsoft.com/office/drawing/2014/main" id="{E91540B2-44D0-4E3C-9C31-F9277D7C0F20}"/>
              </a:ext>
            </a:extLst>
          </p:cNvPr>
          <p:cNvSpPr>
            <a:spLocks noGrp="1"/>
          </p:cNvSpPr>
          <p:nvPr>
            <p:ph type="ftr" sz="quarter" idx="11"/>
          </p:nvPr>
        </p:nvSpPr>
        <p:spPr/>
        <p:txBody>
          <a:bodyPr/>
          <a:lstStyle/>
          <a:p>
            <a:endParaRPr lang="sv-SE"/>
          </a:p>
        </p:txBody>
      </p:sp>
      <p:sp>
        <p:nvSpPr>
          <p:cNvPr id="4" name="Platshållare för bildnummer 3">
            <a:extLst>
              <a:ext uri="{FF2B5EF4-FFF2-40B4-BE49-F238E27FC236}">
                <a16:creationId xmlns:a16="http://schemas.microsoft.com/office/drawing/2014/main" id="{00D92F50-172B-4AF0-9A04-9EEC0109679F}"/>
              </a:ext>
            </a:extLst>
          </p:cNvPr>
          <p:cNvSpPr>
            <a:spLocks noGrp="1"/>
          </p:cNvSpPr>
          <p:nvPr>
            <p:ph type="sldNum" sz="quarter" idx="12"/>
          </p:nvPr>
        </p:nvSpPr>
        <p:spPr/>
        <p:txBody>
          <a:bodyPr/>
          <a:lstStyle/>
          <a:p>
            <a:fld id="{93BCFB8D-0856-43FC-80DF-51FA0C3F0A10}" type="slidenum">
              <a:rPr lang="sv-SE" smtClean="0"/>
              <a:t>‹#›</a:t>
            </a:fld>
            <a:endParaRPr lang="sv-SE"/>
          </a:p>
        </p:txBody>
      </p:sp>
    </p:spTree>
    <p:extLst>
      <p:ext uri="{BB962C8B-B14F-4D97-AF65-F5344CB8AC3E}">
        <p14:creationId xmlns:p14="http://schemas.microsoft.com/office/powerpoint/2010/main" val="357470347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Text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E455B07-CB9D-4363-8E2B-7A7BEB9BC63C}"/>
              </a:ext>
            </a:extLst>
          </p:cNvPr>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B47F671C-5E89-4BCD-A516-45A1FB89DDC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a:extLst>
              <a:ext uri="{FF2B5EF4-FFF2-40B4-BE49-F238E27FC236}">
                <a16:creationId xmlns:a16="http://schemas.microsoft.com/office/drawing/2014/main" id="{7BD2BBC3-C6C5-4F9E-A97C-95EBDEC24C6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28DC987F-3A93-4414-ADC6-C009943B4D9B}"/>
              </a:ext>
            </a:extLst>
          </p:cNvPr>
          <p:cNvSpPr>
            <a:spLocks noGrp="1"/>
          </p:cNvSpPr>
          <p:nvPr>
            <p:ph type="dt" sz="half" idx="10"/>
          </p:nvPr>
        </p:nvSpPr>
        <p:spPr/>
        <p:txBody>
          <a:bodyPr/>
          <a:lstStyle/>
          <a:p>
            <a:fld id="{F4A22EAA-BF91-44B7-A213-B2A18E90A8AF}" type="datetimeFigureOut">
              <a:rPr lang="sv-SE" smtClean="0"/>
              <a:t>2021-09-30</a:t>
            </a:fld>
            <a:endParaRPr lang="sv-SE"/>
          </a:p>
        </p:txBody>
      </p:sp>
      <p:sp>
        <p:nvSpPr>
          <p:cNvPr id="6" name="Platshållare för sidfot 5">
            <a:extLst>
              <a:ext uri="{FF2B5EF4-FFF2-40B4-BE49-F238E27FC236}">
                <a16:creationId xmlns:a16="http://schemas.microsoft.com/office/drawing/2014/main" id="{D8629490-F5F6-4F3A-9C4C-51208BF2B8B0}"/>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28F35BCC-A8F1-402D-8889-66D77DA63B2C}"/>
              </a:ext>
            </a:extLst>
          </p:cNvPr>
          <p:cNvSpPr>
            <a:spLocks noGrp="1"/>
          </p:cNvSpPr>
          <p:nvPr>
            <p:ph type="sldNum" sz="quarter" idx="12"/>
          </p:nvPr>
        </p:nvSpPr>
        <p:spPr/>
        <p:txBody>
          <a:bodyPr/>
          <a:lstStyle/>
          <a:p>
            <a:fld id="{93BCFB8D-0856-43FC-80DF-51FA0C3F0A10}" type="slidenum">
              <a:rPr lang="sv-SE" smtClean="0"/>
              <a:t>‹#›</a:t>
            </a:fld>
            <a:endParaRPr lang="sv-SE"/>
          </a:p>
        </p:txBody>
      </p:sp>
    </p:spTree>
    <p:extLst>
      <p:ext uri="{BB962C8B-B14F-4D97-AF65-F5344CB8AC3E}">
        <p14:creationId xmlns:p14="http://schemas.microsoft.com/office/powerpoint/2010/main" val="395169604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DD14B29-A49F-4F23-957F-530B08325551}"/>
              </a:ext>
            </a:extLst>
          </p:cNvPr>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p>
        </p:txBody>
      </p:sp>
      <p:sp>
        <p:nvSpPr>
          <p:cNvPr id="3" name="Platshållare för bild 2">
            <a:extLst>
              <a:ext uri="{FF2B5EF4-FFF2-40B4-BE49-F238E27FC236}">
                <a16:creationId xmlns:a16="http://schemas.microsoft.com/office/drawing/2014/main" id="{35756872-6DF6-4439-B413-68F07F20F8F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Platshållare för text 3">
            <a:extLst>
              <a:ext uri="{FF2B5EF4-FFF2-40B4-BE49-F238E27FC236}">
                <a16:creationId xmlns:a16="http://schemas.microsoft.com/office/drawing/2014/main" id="{9AFE7A21-23D6-4916-BBE2-2B5BB57E935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C2B9AF71-7F7B-4956-AC8B-3F9487CC7E35}"/>
              </a:ext>
            </a:extLst>
          </p:cNvPr>
          <p:cNvSpPr>
            <a:spLocks noGrp="1"/>
          </p:cNvSpPr>
          <p:nvPr>
            <p:ph type="dt" sz="half" idx="10"/>
          </p:nvPr>
        </p:nvSpPr>
        <p:spPr/>
        <p:txBody>
          <a:bodyPr/>
          <a:lstStyle/>
          <a:p>
            <a:fld id="{F4A22EAA-BF91-44B7-A213-B2A18E90A8AF}" type="datetimeFigureOut">
              <a:rPr lang="sv-SE" smtClean="0"/>
              <a:t>2021-09-30</a:t>
            </a:fld>
            <a:endParaRPr lang="sv-SE"/>
          </a:p>
        </p:txBody>
      </p:sp>
      <p:sp>
        <p:nvSpPr>
          <p:cNvPr id="6" name="Platshållare för sidfot 5">
            <a:extLst>
              <a:ext uri="{FF2B5EF4-FFF2-40B4-BE49-F238E27FC236}">
                <a16:creationId xmlns:a16="http://schemas.microsoft.com/office/drawing/2014/main" id="{575BF5E0-839E-471D-A2CF-3344D1F575C5}"/>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CAED2786-45C6-4328-80AF-C779C0B78C3F}"/>
              </a:ext>
            </a:extLst>
          </p:cNvPr>
          <p:cNvSpPr>
            <a:spLocks noGrp="1"/>
          </p:cNvSpPr>
          <p:nvPr>
            <p:ph type="sldNum" sz="quarter" idx="12"/>
          </p:nvPr>
        </p:nvSpPr>
        <p:spPr/>
        <p:txBody>
          <a:bodyPr/>
          <a:lstStyle/>
          <a:p>
            <a:fld id="{93BCFB8D-0856-43FC-80DF-51FA0C3F0A10}" type="slidenum">
              <a:rPr lang="sv-SE" smtClean="0"/>
              <a:t>‹#›</a:t>
            </a:fld>
            <a:endParaRPr lang="sv-SE"/>
          </a:p>
        </p:txBody>
      </p:sp>
    </p:spTree>
    <p:extLst>
      <p:ext uri="{BB962C8B-B14F-4D97-AF65-F5344CB8AC3E}">
        <p14:creationId xmlns:p14="http://schemas.microsoft.com/office/powerpoint/2010/main" val="272232958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7050AAB-40FD-43A7-861F-258050847162}"/>
              </a:ext>
            </a:extLst>
          </p:cNvPr>
          <p:cNvSpPr>
            <a:spLocks noGrp="1"/>
          </p:cNvSpPr>
          <p:nvPr>
            <p:ph type="title"/>
          </p:nvPr>
        </p:nvSpPr>
        <p:spPr/>
        <p:txBody>
          <a:bodyPr/>
          <a:lstStyle/>
          <a:p>
            <a:r>
              <a:rPr lang="sv-SE"/>
              <a:t>Klicka här för att ändra mall för rubrikformat</a:t>
            </a:r>
          </a:p>
        </p:txBody>
      </p:sp>
      <p:sp>
        <p:nvSpPr>
          <p:cNvPr id="3" name="Platshållare för lodrät text 2">
            <a:extLst>
              <a:ext uri="{FF2B5EF4-FFF2-40B4-BE49-F238E27FC236}">
                <a16:creationId xmlns:a16="http://schemas.microsoft.com/office/drawing/2014/main" id="{FBD8D52A-0AF4-4DFA-99D1-50669961A421}"/>
              </a:ext>
            </a:extLst>
          </p:cNvPr>
          <p:cNvSpPr>
            <a:spLocks noGrp="1"/>
          </p:cNvSpPr>
          <p:nvPr>
            <p:ph type="body" orient="vert" idx="1"/>
          </p:nvPr>
        </p:nvSpPr>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7BA562D5-F431-41A6-8743-45B44772A7D0}"/>
              </a:ext>
            </a:extLst>
          </p:cNvPr>
          <p:cNvSpPr>
            <a:spLocks noGrp="1"/>
          </p:cNvSpPr>
          <p:nvPr>
            <p:ph type="dt" sz="half" idx="10"/>
          </p:nvPr>
        </p:nvSpPr>
        <p:spPr/>
        <p:txBody>
          <a:bodyPr/>
          <a:lstStyle/>
          <a:p>
            <a:fld id="{F4A22EAA-BF91-44B7-A213-B2A18E90A8AF}" type="datetimeFigureOut">
              <a:rPr lang="sv-SE" smtClean="0"/>
              <a:t>2021-09-30</a:t>
            </a:fld>
            <a:endParaRPr lang="sv-SE"/>
          </a:p>
        </p:txBody>
      </p:sp>
      <p:sp>
        <p:nvSpPr>
          <p:cNvPr id="5" name="Platshållare för sidfot 4">
            <a:extLst>
              <a:ext uri="{FF2B5EF4-FFF2-40B4-BE49-F238E27FC236}">
                <a16:creationId xmlns:a16="http://schemas.microsoft.com/office/drawing/2014/main" id="{4ED39C85-D0A3-4971-8F8F-D978B9F946D1}"/>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215AEADF-C203-4625-B94D-6FB6B1E763AE}"/>
              </a:ext>
            </a:extLst>
          </p:cNvPr>
          <p:cNvSpPr>
            <a:spLocks noGrp="1"/>
          </p:cNvSpPr>
          <p:nvPr>
            <p:ph type="sldNum" sz="quarter" idx="12"/>
          </p:nvPr>
        </p:nvSpPr>
        <p:spPr/>
        <p:txBody>
          <a:bodyPr/>
          <a:lstStyle/>
          <a:p>
            <a:fld id="{93BCFB8D-0856-43FC-80DF-51FA0C3F0A10}" type="slidenum">
              <a:rPr lang="sv-SE" smtClean="0"/>
              <a:t>‹#›</a:t>
            </a:fld>
            <a:endParaRPr lang="sv-SE"/>
          </a:p>
        </p:txBody>
      </p:sp>
    </p:spTree>
    <p:extLst>
      <p:ext uri="{BB962C8B-B14F-4D97-AF65-F5344CB8AC3E}">
        <p14:creationId xmlns:p14="http://schemas.microsoft.com/office/powerpoint/2010/main" val="36193663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a:extLst>
              <a:ext uri="{FF2B5EF4-FFF2-40B4-BE49-F238E27FC236}">
                <a16:creationId xmlns:a16="http://schemas.microsoft.com/office/drawing/2014/main" id="{8E5AB31B-D54C-413A-970E-00E67762F833}"/>
              </a:ext>
            </a:extLst>
          </p:cNvPr>
          <p:cNvSpPr>
            <a:spLocks noGrp="1"/>
          </p:cNvSpPr>
          <p:nvPr>
            <p:ph type="title" orient="vert"/>
          </p:nvPr>
        </p:nvSpPr>
        <p:spPr>
          <a:xfrm>
            <a:off x="8724900" y="365125"/>
            <a:ext cx="2628900" cy="5811838"/>
          </a:xfrm>
        </p:spPr>
        <p:txBody>
          <a:bodyPr vert="eaVert"/>
          <a:lstStyle/>
          <a:p>
            <a:r>
              <a:rPr lang="sv-SE"/>
              <a:t>Klicka här för att ändra mall för rubrikformat</a:t>
            </a:r>
          </a:p>
        </p:txBody>
      </p:sp>
      <p:sp>
        <p:nvSpPr>
          <p:cNvPr id="3" name="Platshållare för lodrät text 2">
            <a:extLst>
              <a:ext uri="{FF2B5EF4-FFF2-40B4-BE49-F238E27FC236}">
                <a16:creationId xmlns:a16="http://schemas.microsoft.com/office/drawing/2014/main" id="{56D3D5BA-8D5B-4451-A278-32257E389AC9}"/>
              </a:ext>
            </a:extLst>
          </p:cNvPr>
          <p:cNvSpPr>
            <a:spLocks noGrp="1"/>
          </p:cNvSpPr>
          <p:nvPr>
            <p:ph type="body" orient="vert" idx="1"/>
          </p:nvPr>
        </p:nvSpPr>
        <p:spPr>
          <a:xfrm>
            <a:off x="838200" y="365125"/>
            <a:ext cx="7734300" cy="5811838"/>
          </a:xfr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1596192F-FAC5-4826-89FF-C8C130CA3993}"/>
              </a:ext>
            </a:extLst>
          </p:cNvPr>
          <p:cNvSpPr>
            <a:spLocks noGrp="1"/>
          </p:cNvSpPr>
          <p:nvPr>
            <p:ph type="dt" sz="half" idx="10"/>
          </p:nvPr>
        </p:nvSpPr>
        <p:spPr/>
        <p:txBody>
          <a:bodyPr/>
          <a:lstStyle/>
          <a:p>
            <a:fld id="{F4A22EAA-BF91-44B7-A213-B2A18E90A8AF}" type="datetimeFigureOut">
              <a:rPr lang="sv-SE" smtClean="0"/>
              <a:t>2021-09-30</a:t>
            </a:fld>
            <a:endParaRPr lang="sv-SE"/>
          </a:p>
        </p:txBody>
      </p:sp>
      <p:sp>
        <p:nvSpPr>
          <p:cNvPr id="5" name="Platshållare för sidfot 4">
            <a:extLst>
              <a:ext uri="{FF2B5EF4-FFF2-40B4-BE49-F238E27FC236}">
                <a16:creationId xmlns:a16="http://schemas.microsoft.com/office/drawing/2014/main" id="{449DC6BD-FAE2-48AD-9209-3759D8BDEBE1}"/>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CA96C8DF-580A-494C-AD21-7977889F38A5}"/>
              </a:ext>
            </a:extLst>
          </p:cNvPr>
          <p:cNvSpPr>
            <a:spLocks noGrp="1"/>
          </p:cNvSpPr>
          <p:nvPr>
            <p:ph type="sldNum" sz="quarter" idx="12"/>
          </p:nvPr>
        </p:nvSpPr>
        <p:spPr/>
        <p:txBody>
          <a:bodyPr/>
          <a:lstStyle/>
          <a:p>
            <a:fld id="{93BCFB8D-0856-43FC-80DF-51FA0C3F0A10}" type="slidenum">
              <a:rPr lang="sv-SE" smtClean="0"/>
              <a:t>‹#›</a:t>
            </a:fld>
            <a:endParaRPr lang="sv-SE"/>
          </a:p>
        </p:txBody>
      </p:sp>
    </p:spTree>
    <p:extLst>
      <p:ext uri="{BB962C8B-B14F-4D97-AF65-F5344CB8AC3E}">
        <p14:creationId xmlns:p14="http://schemas.microsoft.com/office/powerpoint/2010/main" val="41402243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6EF18C-30DD-4665-B5F8-214A2A9E5D3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9AA605A-9DBE-4413-942F-1CF238F81DD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58E6197-0CF5-4B6D-B547-951472DC7D2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1E362A8-4B45-422A-B892-D8D545102BF3}"/>
              </a:ext>
            </a:extLst>
          </p:cNvPr>
          <p:cNvSpPr>
            <a:spLocks noGrp="1"/>
          </p:cNvSpPr>
          <p:nvPr>
            <p:ph type="dt" sz="half" idx="10"/>
          </p:nvPr>
        </p:nvSpPr>
        <p:spPr/>
        <p:txBody>
          <a:bodyPr/>
          <a:lstStyle/>
          <a:p>
            <a:fld id="{3B707E7A-5C33-4C90-B425-7AF183E50BFC}" type="datetimeFigureOut">
              <a:rPr lang="en-US" smtClean="0"/>
              <a:t>9/30/2021</a:t>
            </a:fld>
            <a:endParaRPr lang="en-US"/>
          </a:p>
        </p:txBody>
      </p:sp>
      <p:sp>
        <p:nvSpPr>
          <p:cNvPr id="6" name="Footer Placeholder 5">
            <a:extLst>
              <a:ext uri="{FF2B5EF4-FFF2-40B4-BE49-F238E27FC236}">
                <a16:creationId xmlns:a16="http://schemas.microsoft.com/office/drawing/2014/main" id="{AB7C8096-D90D-445A-810D-4325AE02D94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3C14F71-9ECE-4C1D-A221-905464FA189D}"/>
              </a:ext>
            </a:extLst>
          </p:cNvPr>
          <p:cNvSpPr>
            <a:spLocks noGrp="1"/>
          </p:cNvSpPr>
          <p:nvPr>
            <p:ph type="sldNum" sz="quarter" idx="12"/>
          </p:nvPr>
        </p:nvSpPr>
        <p:spPr/>
        <p:txBody>
          <a:bodyPr/>
          <a:lstStyle/>
          <a:p>
            <a:fld id="{22250B4F-F87F-4A41-89A1-72E4B44A6E18}" type="slidenum">
              <a:rPr lang="en-US" smtClean="0"/>
              <a:t>‹#›</a:t>
            </a:fld>
            <a:endParaRPr lang="en-US"/>
          </a:p>
        </p:txBody>
      </p:sp>
    </p:spTree>
    <p:extLst>
      <p:ext uri="{BB962C8B-B14F-4D97-AF65-F5344CB8AC3E}">
        <p14:creationId xmlns:p14="http://schemas.microsoft.com/office/powerpoint/2010/main" val="8291700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EE0BB3-6D98-4529-8730-0EFB2F57923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009243D-0438-4D34-9B2B-6E6BF65101C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C679F6A-DAD3-4DE5-ABF7-031225ED947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D4161C1-1882-42AC-B4FA-45BB0F966A3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77CE90B-8995-41DD-87A6-903B74B3D6B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BFADE7B-6AA3-4437-B497-6CFDB8403105}"/>
              </a:ext>
            </a:extLst>
          </p:cNvPr>
          <p:cNvSpPr>
            <a:spLocks noGrp="1"/>
          </p:cNvSpPr>
          <p:nvPr>
            <p:ph type="dt" sz="half" idx="10"/>
          </p:nvPr>
        </p:nvSpPr>
        <p:spPr/>
        <p:txBody>
          <a:bodyPr/>
          <a:lstStyle/>
          <a:p>
            <a:fld id="{3B707E7A-5C33-4C90-B425-7AF183E50BFC}" type="datetimeFigureOut">
              <a:rPr lang="en-US" smtClean="0"/>
              <a:t>9/30/2021</a:t>
            </a:fld>
            <a:endParaRPr lang="en-US"/>
          </a:p>
        </p:txBody>
      </p:sp>
      <p:sp>
        <p:nvSpPr>
          <p:cNvPr id="8" name="Footer Placeholder 7">
            <a:extLst>
              <a:ext uri="{FF2B5EF4-FFF2-40B4-BE49-F238E27FC236}">
                <a16:creationId xmlns:a16="http://schemas.microsoft.com/office/drawing/2014/main" id="{F216F50F-8450-4763-8FD9-A52BEBF774E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D0560C7-6CF0-4871-9191-A16460F59689}"/>
              </a:ext>
            </a:extLst>
          </p:cNvPr>
          <p:cNvSpPr>
            <a:spLocks noGrp="1"/>
          </p:cNvSpPr>
          <p:nvPr>
            <p:ph type="sldNum" sz="quarter" idx="12"/>
          </p:nvPr>
        </p:nvSpPr>
        <p:spPr/>
        <p:txBody>
          <a:bodyPr/>
          <a:lstStyle/>
          <a:p>
            <a:fld id="{22250B4F-F87F-4A41-89A1-72E4B44A6E18}" type="slidenum">
              <a:rPr lang="en-US" smtClean="0"/>
              <a:t>‹#›</a:t>
            </a:fld>
            <a:endParaRPr lang="en-US"/>
          </a:p>
        </p:txBody>
      </p:sp>
    </p:spTree>
    <p:extLst>
      <p:ext uri="{BB962C8B-B14F-4D97-AF65-F5344CB8AC3E}">
        <p14:creationId xmlns:p14="http://schemas.microsoft.com/office/powerpoint/2010/main" val="6212152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2A36B6-F6D4-465E-A155-0D1A7868AE9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5A8FB20-9DE0-4986-A4FD-D9631A22B7D8}"/>
              </a:ext>
            </a:extLst>
          </p:cNvPr>
          <p:cNvSpPr>
            <a:spLocks noGrp="1"/>
          </p:cNvSpPr>
          <p:nvPr>
            <p:ph type="dt" sz="half" idx="10"/>
          </p:nvPr>
        </p:nvSpPr>
        <p:spPr/>
        <p:txBody>
          <a:bodyPr/>
          <a:lstStyle/>
          <a:p>
            <a:fld id="{3B707E7A-5C33-4C90-B425-7AF183E50BFC}" type="datetimeFigureOut">
              <a:rPr lang="en-US" smtClean="0"/>
              <a:t>9/30/2021</a:t>
            </a:fld>
            <a:endParaRPr lang="en-US"/>
          </a:p>
        </p:txBody>
      </p:sp>
      <p:sp>
        <p:nvSpPr>
          <p:cNvPr id="4" name="Footer Placeholder 3">
            <a:extLst>
              <a:ext uri="{FF2B5EF4-FFF2-40B4-BE49-F238E27FC236}">
                <a16:creationId xmlns:a16="http://schemas.microsoft.com/office/drawing/2014/main" id="{C1D48EC9-D151-4BC0-85B6-9864B8E1996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F85ACEB-AC6E-4AF7-8A06-43E2C4FDFF66}"/>
              </a:ext>
            </a:extLst>
          </p:cNvPr>
          <p:cNvSpPr>
            <a:spLocks noGrp="1"/>
          </p:cNvSpPr>
          <p:nvPr>
            <p:ph type="sldNum" sz="quarter" idx="12"/>
          </p:nvPr>
        </p:nvSpPr>
        <p:spPr/>
        <p:txBody>
          <a:bodyPr/>
          <a:lstStyle/>
          <a:p>
            <a:fld id="{22250B4F-F87F-4A41-89A1-72E4B44A6E18}" type="slidenum">
              <a:rPr lang="en-US" smtClean="0"/>
              <a:t>‹#›</a:t>
            </a:fld>
            <a:endParaRPr lang="en-US"/>
          </a:p>
        </p:txBody>
      </p:sp>
    </p:spTree>
    <p:extLst>
      <p:ext uri="{BB962C8B-B14F-4D97-AF65-F5344CB8AC3E}">
        <p14:creationId xmlns:p14="http://schemas.microsoft.com/office/powerpoint/2010/main" val="11933610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F755EA3-9C83-4AE1-8876-3D50E5EC739D}"/>
              </a:ext>
            </a:extLst>
          </p:cNvPr>
          <p:cNvSpPr>
            <a:spLocks noGrp="1"/>
          </p:cNvSpPr>
          <p:nvPr>
            <p:ph type="dt" sz="half" idx="10"/>
          </p:nvPr>
        </p:nvSpPr>
        <p:spPr/>
        <p:txBody>
          <a:bodyPr/>
          <a:lstStyle/>
          <a:p>
            <a:fld id="{3B707E7A-5C33-4C90-B425-7AF183E50BFC}" type="datetimeFigureOut">
              <a:rPr lang="en-US" smtClean="0"/>
              <a:t>9/30/2021</a:t>
            </a:fld>
            <a:endParaRPr lang="en-US"/>
          </a:p>
        </p:txBody>
      </p:sp>
      <p:sp>
        <p:nvSpPr>
          <p:cNvPr id="3" name="Footer Placeholder 2">
            <a:extLst>
              <a:ext uri="{FF2B5EF4-FFF2-40B4-BE49-F238E27FC236}">
                <a16:creationId xmlns:a16="http://schemas.microsoft.com/office/drawing/2014/main" id="{D57B0EB2-33FA-4013-BC45-EA74128A166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8DA39E7-0F79-4C47-A3B4-907B74CB7F11}"/>
              </a:ext>
            </a:extLst>
          </p:cNvPr>
          <p:cNvSpPr>
            <a:spLocks noGrp="1"/>
          </p:cNvSpPr>
          <p:nvPr>
            <p:ph type="sldNum" sz="quarter" idx="12"/>
          </p:nvPr>
        </p:nvSpPr>
        <p:spPr/>
        <p:txBody>
          <a:bodyPr/>
          <a:lstStyle/>
          <a:p>
            <a:fld id="{22250B4F-F87F-4A41-89A1-72E4B44A6E18}" type="slidenum">
              <a:rPr lang="en-US" smtClean="0"/>
              <a:t>‹#›</a:t>
            </a:fld>
            <a:endParaRPr lang="en-US"/>
          </a:p>
        </p:txBody>
      </p:sp>
    </p:spTree>
    <p:extLst>
      <p:ext uri="{BB962C8B-B14F-4D97-AF65-F5344CB8AC3E}">
        <p14:creationId xmlns:p14="http://schemas.microsoft.com/office/powerpoint/2010/main" val="11449646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0E3468-B67E-409D-939B-B7B3FD857D1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68150CB-F9DC-499A-87E5-EA17620DE1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8F0457D-998C-4DF5-B34D-CA24CA68080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454C8A9-4E3A-43BF-BA60-0243556AAABC}"/>
              </a:ext>
            </a:extLst>
          </p:cNvPr>
          <p:cNvSpPr>
            <a:spLocks noGrp="1"/>
          </p:cNvSpPr>
          <p:nvPr>
            <p:ph type="dt" sz="half" idx="10"/>
          </p:nvPr>
        </p:nvSpPr>
        <p:spPr/>
        <p:txBody>
          <a:bodyPr/>
          <a:lstStyle/>
          <a:p>
            <a:fld id="{3B707E7A-5C33-4C90-B425-7AF183E50BFC}" type="datetimeFigureOut">
              <a:rPr lang="en-US" smtClean="0"/>
              <a:t>9/30/2021</a:t>
            </a:fld>
            <a:endParaRPr lang="en-US"/>
          </a:p>
        </p:txBody>
      </p:sp>
      <p:sp>
        <p:nvSpPr>
          <p:cNvPr id="6" name="Footer Placeholder 5">
            <a:extLst>
              <a:ext uri="{FF2B5EF4-FFF2-40B4-BE49-F238E27FC236}">
                <a16:creationId xmlns:a16="http://schemas.microsoft.com/office/drawing/2014/main" id="{63D6EDC8-6661-44F7-A485-5DCE5CF2970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95DC28F-420A-4059-87B3-37646EF35D84}"/>
              </a:ext>
            </a:extLst>
          </p:cNvPr>
          <p:cNvSpPr>
            <a:spLocks noGrp="1"/>
          </p:cNvSpPr>
          <p:nvPr>
            <p:ph type="sldNum" sz="quarter" idx="12"/>
          </p:nvPr>
        </p:nvSpPr>
        <p:spPr/>
        <p:txBody>
          <a:bodyPr/>
          <a:lstStyle/>
          <a:p>
            <a:fld id="{22250B4F-F87F-4A41-89A1-72E4B44A6E18}" type="slidenum">
              <a:rPr lang="en-US" smtClean="0"/>
              <a:t>‹#›</a:t>
            </a:fld>
            <a:endParaRPr lang="en-US"/>
          </a:p>
        </p:txBody>
      </p:sp>
    </p:spTree>
    <p:extLst>
      <p:ext uri="{BB962C8B-B14F-4D97-AF65-F5344CB8AC3E}">
        <p14:creationId xmlns:p14="http://schemas.microsoft.com/office/powerpoint/2010/main" val="19284543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bg>
      <p:bgRef idx="1001">
        <a:schemeClr val="bg1"/>
      </p:bgRef>
    </p:bg>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C7BF20D3-0E47-4B29-92D9-0B4F026ADF82}"/>
              </a:ext>
            </a:extLst>
          </p:cNvPr>
          <p:cNvSpPr>
            <a:spLocks noGrp="1"/>
          </p:cNvSpPr>
          <p:nvPr>
            <p:ph type="dt" sz="half" idx="10"/>
          </p:nvPr>
        </p:nvSpPr>
        <p:spPr/>
        <p:txBody>
          <a:bodyPr/>
          <a:lstStyle/>
          <a:p>
            <a:fld id="{3B707E7A-5C33-4C90-B425-7AF183E50BFC}" type="datetimeFigureOut">
              <a:rPr lang="en-US" smtClean="0"/>
              <a:t>9/30/2021</a:t>
            </a:fld>
            <a:endParaRPr lang="en-US"/>
          </a:p>
        </p:txBody>
      </p:sp>
      <p:sp>
        <p:nvSpPr>
          <p:cNvPr id="6" name="Footer Placeholder 5">
            <a:extLst>
              <a:ext uri="{FF2B5EF4-FFF2-40B4-BE49-F238E27FC236}">
                <a16:creationId xmlns:a16="http://schemas.microsoft.com/office/drawing/2014/main" id="{C081D24F-7D91-4D5B-AD44-E7EE96E07A0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DEB547D-C572-40C3-BC76-7C6FCA343215}"/>
              </a:ext>
            </a:extLst>
          </p:cNvPr>
          <p:cNvSpPr>
            <a:spLocks noGrp="1"/>
          </p:cNvSpPr>
          <p:nvPr>
            <p:ph type="sldNum" sz="quarter" idx="12"/>
          </p:nvPr>
        </p:nvSpPr>
        <p:spPr/>
        <p:txBody>
          <a:bodyPr/>
          <a:lstStyle/>
          <a:p>
            <a:fld id="{22250B4F-F87F-4A41-89A1-72E4B44A6E18}" type="slidenum">
              <a:rPr lang="en-US" smtClean="0"/>
              <a:t>‹#›</a:t>
            </a:fld>
            <a:endParaRPr lang="en-US"/>
          </a:p>
        </p:txBody>
      </p:sp>
      <p:sp>
        <p:nvSpPr>
          <p:cNvPr id="18" name="Rectangle 17">
            <a:extLst>
              <a:ext uri="{FF2B5EF4-FFF2-40B4-BE49-F238E27FC236}">
                <a16:creationId xmlns:a16="http://schemas.microsoft.com/office/drawing/2014/main" id="{4EEDFDCC-0829-463D-93A2-F013D8697EE6}"/>
              </a:ext>
            </a:extLst>
          </p:cNvPr>
          <p:cNvSpPr/>
          <p:nvPr userDrawn="1"/>
        </p:nvSpPr>
        <p:spPr>
          <a:xfrm>
            <a:off x="0" y="6337300"/>
            <a:ext cx="12192000" cy="520700"/>
          </a:xfrm>
          <a:prstGeom prst="rect">
            <a:avLst/>
          </a:prstGeom>
          <a:solidFill>
            <a:srgbClr val="FF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pic>
        <p:nvPicPr>
          <p:cNvPr id="21" name="Picture 20" descr="A close up of a logo&#10;&#10;Description automatically generated">
            <a:extLst>
              <a:ext uri="{FF2B5EF4-FFF2-40B4-BE49-F238E27FC236}">
                <a16:creationId xmlns:a16="http://schemas.microsoft.com/office/drawing/2014/main" id="{F10AD4EB-1052-4961-A9CF-3B2F32CDA76D}"/>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 r="51855" b="-950"/>
          <a:stretch/>
        </p:blipFill>
        <p:spPr>
          <a:xfrm>
            <a:off x="11352584" y="5648375"/>
            <a:ext cx="811512" cy="516929"/>
          </a:xfrm>
          <a:prstGeom prst="rect">
            <a:avLst/>
          </a:prstGeom>
        </p:spPr>
      </p:pic>
      <p:sp>
        <p:nvSpPr>
          <p:cNvPr id="11" name="TextBox 10">
            <a:extLst>
              <a:ext uri="{FF2B5EF4-FFF2-40B4-BE49-F238E27FC236}">
                <a16:creationId xmlns:a16="http://schemas.microsoft.com/office/drawing/2014/main" id="{8B5344EA-2419-4D2D-B163-BE34D4AD6006}"/>
              </a:ext>
            </a:extLst>
          </p:cNvPr>
          <p:cNvSpPr txBox="1"/>
          <p:nvPr userDrawn="1"/>
        </p:nvSpPr>
        <p:spPr>
          <a:xfrm>
            <a:off x="184448" y="6381328"/>
            <a:ext cx="7316216" cy="276999"/>
          </a:xfrm>
          <a:prstGeom prst="rect">
            <a:avLst/>
          </a:prstGeom>
          <a:noFill/>
        </p:spPr>
        <p:txBody>
          <a:bodyPr wrap="square" rtlCol="0">
            <a:spAutoFit/>
          </a:bodyPr>
          <a:lstStyle/>
          <a:p>
            <a:r>
              <a:rPr lang="en-CA" sz="1200" b="1" dirty="0">
                <a:effectLst>
                  <a:glow rad="101600">
                    <a:prstClr val="white">
                      <a:alpha val="60000"/>
                    </a:prstClr>
                  </a:glow>
                </a:effectLst>
                <a:latin typeface="Arial Nova Cond" panose="020B0506020202020204" pitchFamily="34" charset="0"/>
              </a:rPr>
              <a:t>Andrade, Macle, et.al., </a:t>
            </a:r>
            <a:r>
              <a:rPr lang="en-CA" sz="1200" b="1" i="1" dirty="0">
                <a:effectLst>
                  <a:glow rad="101600">
                    <a:prstClr val="white">
                      <a:alpha val="60000"/>
                    </a:prstClr>
                  </a:glow>
                </a:effectLst>
                <a:latin typeface="Arial Nova Cond" panose="020B0506020202020204" pitchFamily="34" charset="0"/>
              </a:rPr>
              <a:t>Canadian Journal of Cardiology</a:t>
            </a:r>
            <a:r>
              <a:rPr lang="en-CA" sz="1200" b="1" dirty="0">
                <a:effectLst>
                  <a:glow rad="101600">
                    <a:prstClr val="white">
                      <a:alpha val="60000"/>
                    </a:prstClr>
                  </a:glow>
                </a:effectLst>
                <a:latin typeface="Arial Nova Cond" panose="020B0506020202020204" pitchFamily="34" charset="0"/>
              </a:rPr>
              <a:t>: https://doi.org/10.1016/j.cjca.2020.09.001 </a:t>
            </a:r>
          </a:p>
        </p:txBody>
      </p:sp>
      <p:sp>
        <p:nvSpPr>
          <p:cNvPr id="12" name="TextBox 11">
            <a:extLst>
              <a:ext uri="{FF2B5EF4-FFF2-40B4-BE49-F238E27FC236}">
                <a16:creationId xmlns:a16="http://schemas.microsoft.com/office/drawing/2014/main" id="{D5B6F7B4-3142-4629-A6A5-E139A31A3700}"/>
              </a:ext>
            </a:extLst>
          </p:cNvPr>
          <p:cNvSpPr txBox="1"/>
          <p:nvPr userDrawn="1"/>
        </p:nvSpPr>
        <p:spPr>
          <a:xfrm>
            <a:off x="7957864" y="6381963"/>
            <a:ext cx="4114800" cy="276999"/>
          </a:xfrm>
          <a:prstGeom prst="rect">
            <a:avLst/>
          </a:prstGeom>
          <a:noFill/>
        </p:spPr>
        <p:txBody>
          <a:bodyPr wrap="square" rtlCol="0">
            <a:spAutoFit/>
          </a:bodyPr>
          <a:lstStyle/>
          <a:p>
            <a:pPr algn="r"/>
            <a:r>
              <a:rPr lang="en-US" sz="1200" b="1" dirty="0">
                <a:effectLst>
                  <a:glow rad="101600">
                    <a:prstClr val="white">
                      <a:alpha val="60000"/>
                    </a:prstClr>
                  </a:glow>
                </a:effectLst>
                <a:latin typeface="Arial Nova Cond" panose="020B0506020202020204" pitchFamily="34" charset="0"/>
              </a:rPr>
              <a:t>© Canadian Cardiovascular Society. 2021. All rights reserved. </a:t>
            </a:r>
          </a:p>
        </p:txBody>
      </p:sp>
    </p:spTree>
    <p:extLst>
      <p:ext uri="{BB962C8B-B14F-4D97-AF65-F5344CB8AC3E}">
        <p14:creationId xmlns:p14="http://schemas.microsoft.com/office/powerpoint/2010/main" val="4097505553"/>
      </p:ext>
    </p:extLst>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4.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541E2C3-B105-4A29-9701-6FB5E01824B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23F4EA2-E18D-46CA-B12D-16FC90EB794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3DEE1B-27DC-4FC1-A2AD-3C85D5BCB26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707E7A-5C33-4C90-B425-7AF183E50BFC}" type="datetimeFigureOut">
              <a:rPr lang="en-US" smtClean="0"/>
              <a:t>9/30/2021</a:t>
            </a:fld>
            <a:endParaRPr lang="en-US"/>
          </a:p>
        </p:txBody>
      </p:sp>
      <p:sp>
        <p:nvSpPr>
          <p:cNvPr id="5" name="Footer Placeholder 4">
            <a:extLst>
              <a:ext uri="{FF2B5EF4-FFF2-40B4-BE49-F238E27FC236}">
                <a16:creationId xmlns:a16="http://schemas.microsoft.com/office/drawing/2014/main" id="{AD1B1199-5546-4829-A68B-804CE64901A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0831D12-2863-4553-BE01-14D5A090358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2250B4F-F87F-4A41-89A1-72E4B44A6E18}" type="slidenum">
              <a:rPr lang="en-US" smtClean="0"/>
              <a:t>‹#›</a:t>
            </a:fld>
            <a:endParaRPr lang="en-US"/>
          </a:p>
        </p:txBody>
      </p:sp>
    </p:spTree>
    <p:extLst>
      <p:ext uri="{BB962C8B-B14F-4D97-AF65-F5344CB8AC3E}">
        <p14:creationId xmlns:p14="http://schemas.microsoft.com/office/powerpoint/2010/main" val="81773008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541E2C3-B105-4A29-9701-6FB5E01824B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23F4EA2-E18D-46CA-B12D-16FC90EB794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3DEE1B-27DC-4FC1-A2AD-3C85D5BCB26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fld id="{3B707E7A-5C33-4C90-B425-7AF183E50BFC}" type="datetimeFigureOut">
              <a:rPr kumimoji="0" lang="en-US" sz="1200" b="0" i="0" u="none" strike="noStrike" kern="0" cap="none" spc="0" normalizeH="0" baseline="0" noProof="0" smtClean="0">
                <a:ln>
                  <a:noFill/>
                </a:ln>
                <a:solidFill>
                  <a:prstClr val="black">
                    <a:tint val="75000"/>
                  </a:prstClr>
                </a:solidFill>
                <a:effectLst/>
                <a:uLnTx/>
                <a:uFillTx/>
                <a:latin typeface="Calibri Light" panose="020F0302020204030204"/>
                <a:ea typeface="+mj-ea"/>
                <a:cs typeface="+mj-cs"/>
                <a:sym typeface="Calibri"/>
              </a:rPr>
              <a:pPr marL="0" marR="0" lvl="0" indent="0" algn="l" defTabSz="914400" rtl="0" eaLnBrk="1" fontAlgn="auto" latinLnBrk="0" hangingPunct="0">
                <a:lnSpc>
                  <a:spcPct val="100000"/>
                </a:lnSpc>
                <a:spcBef>
                  <a:spcPts val="0"/>
                </a:spcBef>
                <a:spcAft>
                  <a:spcPts val="0"/>
                </a:spcAft>
                <a:buClrTx/>
                <a:buSzTx/>
                <a:buFontTx/>
                <a:buNone/>
                <a:tabLst/>
                <a:defRPr/>
              </a:pPr>
              <a:t>9/30/2021</a:t>
            </a:fld>
            <a:endParaRPr kumimoji="0" lang="en-US" sz="1200" b="0" i="0" u="none" strike="noStrike" kern="0" cap="none" spc="0" normalizeH="0" baseline="0" noProof="0">
              <a:ln>
                <a:noFill/>
              </a:ln>
              <a:solidFill>
                <a:prstClr val="black">
                  <a:tint val="75000"/>
                </a:prstClr>
              </a:solidFill>
              <a:effectLst/>
              <a:uLnTx/>
              <a:uFillTx/>
              <a:latin typeface="Calibri Light" panose="020F0302020204030204"/>
              <a:ea typeface="+mj-ea"/>
              <a:cs typeface="+mj-cs"/>
              <a:sym typeface="Calibri"/>
            </a:endParaRPr>
          </a:p>
        </p:txBody>
      </p:sp>
      <p:sp>
        <p:nvSpPr>
          <p:cNvPr id="5" name="Footer Placeholder 4">
            <a:extLst>
              <a:ext uri="{FF2B5EF4-FFF2-40B4-BE49-F238E27FC236}">
                <a16:creationId xmlns:a16="http://schemas.microsoft.com/office/drawing/2014/main" id="{AD1B1199-5546-4829-A68B-804CE64901A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tint val="75000"/>
                </a:prstClr>
              </a:solidFill>
              <a:effectLst/>
              <a:uLnTx/>
              <a:uFillTx/>
              <a:latin typeface="Calibri Light" panose="020F0302020204030204"/>
              <a:ea typeface="+mj-ea"/>
              <a:cs typeface="+mj-cs"/>
              <a:sym typeface="Calibri"/>
            </a:endParaRPr>
          </a:p>
        </p:txBody>
      </p:sp>
      <p:sp>
        <p:nvSpPr>
          <p:cNvPr id="6" name="Slide Number Placeholder 5">
            <a:extLst>
              <a:ext uri="{FF2B5EF4-FFF2-40B4-BE49-F238E27FC236}">
                <a16:creationId xmlns:a16="http://schemas.microsoft.com/office/drawing/2014/main" id="{20831D12-2863-4553-BE01-14D5A090358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0">
              <a:lnSpc>
                <a:spcPct val="100000"/>
              </a:lnSpc>
              <a:spcBef>
                <a:spcPts val="0"/>
              </a:spcBef>
              <a:spcAft>
                <a:spcPts val="0"/>
              </a:spcAft>
              <a:buClrTx/>
              <a:buSzTx/>
              <a:buFontTx/>
              <a:buNone/>
              <a:tabLst/>
              <a:defRPr/>
            </a:pPr>
            <a:fld id="{22250B4F-F87F-4A41-89A1-72E4B44A6E18}" type="slidenum">
              <a:rPr kumimoji="0" lang="en-US" sz="1200" b="0" i="0" u="none" strike="noStrike" kern="0" cap="none" spc="0" normalizeH="0" baseline="0" noProof="0" smtClean="0">
                <a:ln>
                  <a:noFill/>
                </a:ln>
                <a:solidFill>
                  <a:prstClr val="black">
                    <a:tint val="75000"/>
                  </a:prstClr>
                </a:solidFill>
                <a:effectLst/>
                <a:uLnTx/>
                <a:uFillTx/>
                <a:latin typeface="Calibri Light" panose="020F0302020204030204"/>
                <a:ea typeface="+mj-ea"/>
                <a:cs typeface="+mj-cs"/>
                <a:sym typeface="Calibri"/>
              </a:rPr>
              <a:pPr marL="0" marR="0" lvl="0" indent="0" algn="r" defTabSz="914400" rtl="0" eaLnBrk="1" fontAlgn="auto" latinLnBrk="0" hangingPunct="0">
                <a:lnSpc>
                  <a:spcPct val="100000"/>
                </a:lnSpc>
                <a:spcBef>
                  <a:spcPts val="0"/>
                </a:spcBef>
                <a:spcAft>
                  <a:spcPts val="0"/>
                </a:spcAft>
                <a:buClrTx/>
                <a:buSzTx/>
                <a:buFontTx/>
                <a:buNone/>
                <a:tabLst/>
                <a:defRPr/>
              </a:pPr>
              <a:t>‹#›</a:t>
            </a:fld>
            <a:endParaRPr kumimoji="0" lang="en-US" sz="1200" b="0" i="0" u="none" strike="noStrike" kern="0" cap="none" spc="0" normalizeH="0" baseline="0" noProof="0">
              <a:ln>
                <a:noFill/>
              </a:ln>
              <a:solidFill>
                <a:prstClr val="black">
                  <a:tint val="75000"/>
                </a:prstClr>
              </a:solidFill>
              <a:effectLst/>
              <a:uLnTx/>
              <a:uFillTx/>
              <a:latin typeface="Calibri Light" panose="020F0302020204030204"/>
              <a:ea typeface="+mj-ea"/>
              <a:cs typeface="+mj-cs"/>
              <a:sym typeface="Calibri"/>
            </a:endParaRPr>
          </a:p>
        </p:txBody>
      </p:sp>
    </p:spTree>
    <p:extLst>
      <p:ext uri="{BB962C8B-B14F-4D97-AF65-F5344CB8AC3E}">
        <p14:creationId xmlns:p14="http://schemas.microsoft.com/office/powerpoint/2010/main" val="1136534778"/>
      </p:ext>
    </p:extLst>
  </p:cSld>
  <p:clrMap bg1="lt1" tx1="dk1" bg2="lt2" tx2="dk2" accent1="accent1" accent2="accent2" accent3="accent3" accent4="accent4" accent5="accent5" accent6="accent6" hlink="hlink" folHlink="folHlink"/>
  <p:sldLayoutIdLst>
    <p:sldLayoutId id="214748368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1EBD148-E425-483E-A764-E6D22330A1E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8600423-F23E-447D-B67B-8F81BBAA474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F49B8A-6E20-41EA-BDB7-062D1B6FBB1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AB7F55-35B1-4FFC-910C-8F31555DA499}" type="datetimeFigureOut">
              <a:rPr lang="en-US" smtClean="0"/>
              <a:t>9/30/2021</a:t>
            </a:fld>
            <a:endParaRPr lang="en-US"/>
          </a:p>
        </p:txBody>
      </p:sp>
      <p:sp>
        <p:nvSpPr>
          <p:cNvPr id="5" name="Footer Placeholder 4">
            <a:extLst>
              <a:ext uri="{FF2B5EF4-FFF2-40B4-BE49-F238E27FC236}">
                <a16:creationId xmlns:a16="http://schemas.microsoft.com/office/drawing/2014/main" id="{5FA1BBDC-70D4-499E-87CB-83686670980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43981A9-D769-442E-82F7-D134CAB8CC2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E8CED2-677E-4796-930F-1E2D07390EB8}" type="slidenum">
              <a:rPr lang="en-US" smtClean="0"/>
              <a:t>‹#›</a:t>
            </a:fld>
            <a:endParaRPr lang="en-US"/>
          </a:p>
        </p:txBody>
      </p:sp>
    </p:spTree>
    <p:extLst>
      <p:ext uri="{BB962C8B-B14F-4D97-AF65-F5344CB8AC3E}">
        <p14:creationId xmlns:p14="http://schemas.microsoft.com/office/powerpoint/2010/main" val="164705900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BB17B2D9-A312-4C15-B648-CC26B1FAEF8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03A7BD06-7FDE-4EE3-A2A4-30266745483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E1406D69-D4C1-48F5-8758-E1912F5D582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4A22EAA-BF91-44B7-A213-B2A18E90A8AF}" type="datetimeFigureOut">
              <a:rPr lang="sv-SE" smtClean="0"/>
              <a:t>2021-09-30</a:t>
            </a:fld>
            <a:endParaRPr lang="sv-SE"/>
          </a:p>
        </p:txBody>
      </p:sp>
      <p:sp>
        <p:nvSpPr>
          <p:cNvPr id="5" name="Platshållare för sidfot 4">
            <a:extLst>
              <a:ext uri="{FF2B5EF4-FFF2-40B4-BE49-F238E27FC236}">
                <a16:creationId xmlns:a16="http://schemas.microsoft.com/office/drawing/2014/main" id="{40385CF2-09FF-451E-9114-A939A51E9AC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Platshållare för bildnummer 5">
            <a:extLst>
              <a:ext uri="{FF2B5EF4-FFF2-40B4-BE49-F238E27FC236}">
                <a16:creationId xmlns:a16="http://schemas.microsoft.com/office/drawing/2014/main" id="{C0F889E9-4D9F-416E-81B2-3F6E83CDB25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BCFB8D-0856-43FC-80DF-51FA0C3F0A10}" type="slidenum">
              <a:rPr lang="sv-SE" smtClean="0"/>
              <a:t>‹#›</a:t>
            </a:fld>
            <a:endParaRPr lang="sv-SE"/>
          </a:p>
        </p:txBody>
      </p:sp>
    </p:spTree>
    <p:extLst>
      <p:ext uri="{BB962C8B-B14F-4D97-AF65-F5344CB8AC3E}">
        <p14:creationId xmlns:p14="http://schemas.microsoft.com/office/powerpoint/2010/main" val="963728893"/>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4.sv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4.sv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6.sv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9.svg"/></Relationships>
</file>

<file path=ppt/slides/_rels/slide17.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mailto:guidelines@ccs.ca" TargetMode="External"/><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9.svg"/></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5.xml.rels><?xml version="1.0" encoding="UTF-8" standalone="yes"?>
<Relationships xmlns="http://schemas.openxmlformats.org/package/2006/relationships"><Relationship Id="rId2" Type="http://schemas.openxmlformats.org/officeDocument/2006/relationships/image" Target="../media/image29.tif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31.tif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29.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9.svg"/></Relationships>
</file>

<file path=ppt/slides/_rels/slide32.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33.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24.xml"/><Relationship Id="rId5" Type="http://schemas.openxmlformats.org/officeDocument/2006/relationships/image" Target="../media/image2.jpeg"/><Relationship Id="rId4" Type="http://schemas.openxmlformats.org/officeDocument/2006/relationships/image" Target="../media/image51.png"/></Relationships>
</file>

<file path=ppt/slides/_rels/slide4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19.sv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4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emf"/><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48.xml.rels><?xml version="1.0" encoding="UTF-8" standalone="yes"?>
<Relationships xmlns="http://schemas.openxmlformats.org/package/2006/relationships"><Relationship Id="rId3" Type="http://schemas.openxmlformats.org/officeDocument/2006/relationships/image" Target="../media/image61.tiff"/><Relationship Id="rId2" Type="http://schemas.openxmlformats.org/officeDocument/2006/relationships/image" Target="../media/image60.tiff"/><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49.xml.rels><?xml version="1.0" encoding="UTF-8" standalone="yes"?>
<Relationships xmlns="http://schemas.openxmlformats.org/package/2006/relationships"><Relationship Id="rId2" Type="http://schemas.openxmlformats.org/officeDocument/2006/relationships/image" Target="../media/image62.tif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7.svg"/><Relationship Id="rId2" Type="http://schemas.openxmlformats.org/officeDocument/2006/relationships/image" Target="../media/image66.png"/><Relationship Id="rId1" Type="http://schemas.openxmlformats.org/officeDocument/2006/relationships/slideLayout" Target="../slideLayouts/slideLayout2.xml"/><Relationship Id="rId6" Type="http://schemas.openxmlformats.org/officeDocument/2006/relationships/image" Target="../media/image70.png"/><Relationship Id="rId5" Type="http://schemas.openxmlformats.org/officeDocument/2006/relationships/image" Target="../media/image69.svg"/><Relationship Id="rId4" Type="http://schemas.openxmlformats.org/officeDocument/2006/relationships/image" Target="../media/image68.png"/></Relationships>
</file>

<file path=ppt/slides/_rels/slide53.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55.xml.rels><?xml version="1.0" encoding="UTF-8" standalone="yes"?>
<Relationships xmlns="http://schemas.openxmlformats.org/package/2006/relationships"><Relationship Id="rId3" Type="http://schemas.openxmlformats.org/officeDocument/2006/relationships/hyperlink" Target="https://ccs.ca/guidelines-and-position-statement-library/"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hyperlink" Target="https://ccs.ca/guideline-resources/" TargetMode="Externa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Google Shape;436;g81793161dd_0_25"/>
          <p:cNvSpPr txBox="1">
            <a:spLocks/>
          </p:cNvSpPr>
          <p:nvPr/>
        </p:nvSpPr>
        <p:spPr>
          <a:xfrm>
            <a:off x="556850" y="980728"/>
            <a:ext cx="11078301" cy="2088232"/>
          </a:xfrm>
          <a:prstGeom prst="rect">
            <a:avLst/>
          </a:prstGeom>
        </p:spPr>
        <p:txBody>
          <a:bodyPr spcFirstLastPara="1" vert="horz" wrap="square" lIns="91425" tIns="45700" rIns="91425" bIns="4570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spcAft>
                <a:spcPts val="0"/>
              </a:spcAft>
            </a:pPr>
            <a:r>
              <a:rPr lang="en-CA" sz="2800" dirty="0">
                <a:solidFill>
                  <a:srgbClr val="FF0000"/>
                </a:solidFill>
                <a:latin typeface="Arial" panose="020B0604020202020204" pitchFamily="34" charset="0"/>
                <a:ea typeface="Calibri" panose="020F0502020204030204" pitchFamily="34" charset="0"/>
                <a:cs typeface="Calibri" panose="020F0502020204030204" pitchFamily="34" charset="0"/>
              </a:rPr>
              <a:t> </a:t>
            </a:r>
            <a:endParaRPr lang="en-CA" sz="3200" dirty="0">
              <a:solidFill>
                <a:srgbClr val="FF0000"/>
              </a:solidFill>
              <a:latin typeface="Calibri" panose="020F0502020204030204" pitchFamily="34" charset="0"/>
              <a:ea typeface="Calibri" panose="020F0502020204030204" pitchFamily="34" charset="0"/>
              <a:cs typeface="Calibri" panose="020F0502020204030204" pitchFamily="34" charset="0"/>
            </a:endParaRPr>
          </a:p>
          <a:p>
            <a:pPr algn="ctr">
              <a:lnSpc>
                <a:spcPct val="100000"/>
              </a:lnSpc>
              <a:spcBef>
                <a:spcPts val="0"/>
              </a:spcBef>
            </a:pPr>
            <a:endParaRPr lang="en-US" sz="4000" b="1" dirty="0">
              <a:latin typeface="Arial Nova Cond" panose="020B0506020202020204" pitchFamily="34" charset="0"/>
            </a:endParaRPr>
          </a:p>
          <a:p>
            <a:pPr algn="ctr">
              <a:lnSpc>
                <a:spcPct val="120000"/>
              </a:lnSpc>
              <a:spcBef>
                <a:spcPts val="0"/>
              </a:spcBef>
            </a:pPr>
            <a:r>
              <a:rPr lang="en-CA" b="1" dirty="0">
                <a:solidFill>
                  <a:srgbClr val="6FAAAF"/>
                </a:solidFill>
                <a:latin typeface="Arial Nova Cond" panose="020B0506020202020204" pitchFamily="34" charset="0"/>
              </a:rPr>
              <a:t>Atrial Fibrillation: </a:t>
            </a:r>
          </a:p>
          <a:p>
            <a:pPr algn="ctr">
              <a:lnSpc>
                <a:spcPct val="120000"/>
              </a:lnSpc>
              <a:spcBef>
                <a:spcPts val="0"/>
              </a:spcBef>
            </a:pPr>
            <a:r>
              <a:rPr lang="en-CA" b="1" dirty="0">
                <a:solidFill>
                  <a:srgbClr val="6FAAAF"/>
                </a:solidFill>
                <a:latin typeface="Arial Nova Cond" panose="020B0506020202020204" pitchFamily="34" charset="0"/>
              </a:rPr>
              <a:t>Focus on screening and prevention</a:t>
            </a:r>
          </a:p>
          <a:p>
            <a:pPr algn="ctr">
              <a:lnSpc>
                <a:spcPct val="120000"/>
              </a:lnSpc>
              <a:spcBef>
                <a:spcPts val="0"/>
              </a:spcBef>
            </a:pPr>
            <a:r>
              <a:rPr lang="en-US" sz="2400" i="1" dirty="0">
                <a:latin typeface="Arial Nova Cond" panose="020B0506020202020204" pitchFamily="34" charset="0"/>
              </a:rPr>
              <a:t>Guidance from the CCS/CHRS 2020 Atrial Fibrillation Guideline Panel</a:t>
            </a:r>
          </a:p>
          <a:p>
            <a:pPr algn="ctr">
              <a:lnSpc>
                <a:spcPct val="120000"/>
              </a:lnSpc>
              <a:spcBef>
                <a:spcPts val="0"/>
              </a:spcBef>
            </a:pPr>
            <a:endParaRPr lang="en-US" sz="3200" b="1" dirty="0">
              <a:latin typeface="Arial Nova Cond" panose="020B0506020202020204" pitchFamily="34" charset="0"/>
            </a:endParaRPr>
          </a:p>
          <a:p>
            <a:pPr algn="ctr">
              <a:lnSpc>
                <a:spcPct val="120000"/>
              </a:lnSpc>
              <a:spcBef>
                <a:spcPts val="0"/>
              </a:spcBef>
            </a:pPr>
            <a:r>
              <a:rPr lang="en-US" sz="3200" b="1" dirty="0">
                <a:latin typeface="Arial Nova Cond" panose="020B0506020202020204" pitchFamily="34" charset="0"/>
              </a:rPr>
              <a:t>September 23, 2021</a:t>
            </a:r>
          </a:p>
        </p:txBody>
      </p:sp>
      <p:sp>
        <p:nvSpPr>
          <p:cNvPr id="4" name="Rectangle 3">
            <a:extLst>
              <a:ext uri="{FF2B5EF4-FFF2-40B4-BE49-F238E27FC236}">
                <a16:creationId xmlns:a16="http://schemas.microsoft.com/office/drawing/2014/main" id="{B07A1BA5-4622-4CA9-931D-BCDCEF44FC38}"/>
              </a:ext>
            </a:extLst>
          </p:cNvPr>
          <p:cNvSpPr/>
          <p:nvPr/>
        </p:nvSpPr>
        <p:spPr>
          <a:xfrm>
            <a:off x="623392" y="5085184"/>
            <a:ext cx="8352928" cy="917302"/>
          </a:xfrm>
          <a:prstGeom prst="rect">
            <a:avLst/>
          </a:prstGeom>
        </p:spPr>
        <p:txBody>
          <a:bodyPr wrap="square">
            <a:spAutoFit/>
          </a:bodyPr>
          <a:lstStyle/>
          <a:p>
            <a:pPr algn="just">
              <a:lnSpc>
                <a:spcPct val="115000"/>
              </a:lnSpc>
            </a:pPr>
            <a:r>
              <a:rPr lang="en-CA" sz="1600" b="1" dirty="0">
                <a:latin typeface="Arial Nova Cond" panose="020B0506020202020204" pitchFamily="34" charset="0"/>
                <a:ea typeface="Times New Roman" panose="02020603050405020304" pitchFamily="18" charset="0"/>
              </a:rPr>
              <a:t>This webinar is an Accredited Group Learning Activity (Section 1) as defined by the Maintenance of Certification Program of the Royal College of Physicians and Surgeons of Canada, and approved by the Canadian Cardiovascular Society. You may claim a maximum of 1 hour. </a:t>
            </a:r>
            <a:endParaRPr lang="fr-CA" sz="1600" b="1" dirty="0">
              <a:latin typeface="Arial Nova Cond" panose="020B0506020202020204" pitchFamily="34" charset="0"/>
              <a:ea typeface="Calibri" panose="020F0502020204030204" pitchFamily="34" charset="0"/>
            </a:endParaRPr>
          </a:p>
        </p:txBody>
      </p:sp>
    </p:spTree>
    <p:extLst>
      <p:ext uri="{BB962C8B-B14F-4D97-AF65-F5344CB8AC3E}">
        <p14:creationId xmlns:p14="http://schemas.microsoft.com/office/powerpoint/2010/main" val="14000387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9D30F3-33E0-45A7-9A55-545F3CD3AA5B}"/>
              </a:ext>
            </a:extLst>
          </p:cNvPr>
          <p:cNvSpPr>
            <a:spLocks noGrp="1"/>
          </p:cNvSpPr>
          <p:nvPr>
            <p:ph type="title"/>
          </p:nvPr>
        </p:nvSpPr>
        <p:spPr/>
        <p:txBody>
          <a:bodyPr/>
          <a:lstStyle/>
          <a:p>
            <a:r>
              <a:rPr lang="en-US" dirty="0">
                <a:solidFill>
                  <a:srgbClr val="6FAAAF"/>
                </a:solidFill>
              </a:rPr>
              <a:t>Accreditation and Interactivity</a:t>
            </a:r>
          </a:p>
        </p:txBody>
      </p:sp>
      <p:sp>
        <p:nvSpPr>
          <p:cNvPr id="3" name="Content Placeholder 2">
            <a:extLst>
              <a:ext uri="{FF2B5EF4-FFF2-40B4-BE49-F238E27FC236}">
                <a16:creationId xmlns:a16="http://schemas.microsoft.com/office/drawing/2014/main" id="{43F0F170-E7E5-43D3-8A92-154DFAC67D81}"/>
              </a:ext>
            </a:extLst>
          </p:cNvPr>
          <p:cNvSpPr>
            <a:spLocks noGrp="1"/>
          </p:cNvSpPr>
          <p:nvPr>
            <p:ph idx="1"/>
          </p:nvPr>
        </p:nvSpPr>
        <p:spPr/>
        <p:txBody>
          <a:bodyPr>
            <a:normAutofit/>
          </a:bodyPr>
          <a:lstStyle/>
          <a:p>
            <a:pPr marL="0" indent="0">
              <a:buNone/>
            </a:pPr>
            <a:r>
              <a:rPr lang="en-US" dirty="0"/>
              <a:t>This webinar is an Accredited Group Learning Activity (Section1) as defined by the Maintenance of Certification Program of the Royal College of Physicians and Surgeons of Canada, and approved by the Canadian Cardiovascular Society. You may claim a maximum of 1 hour.</a:t>
            </a:r>
          </a:p>
          <a:p>
            <a:pPr marL="0" indent="0">
              <a:buNone/>
            </a:pPr>
            <a:endParaRPr lang="en-US" dirty="0"/>
          </a:p>
          <a:p>
            <a:pPr marL="0" indent="0">
              <a:buNone/>
            </a:pPr>
            <a:r>
              <a:rPr lang="en-US" dirty="0"/>
              <a:t>Immediately following the presentations, we will have our Q&amp;A Session. The Q&amp;A period will be an opportunity for audience members to ask our panelists pressing questions and encourage constructive discussion among the faculty. </a:t>
            </a:r>
          </a:p>
          <a:p>
            <a:endParaRPr lang="en-US" dirty="0"/>
          </a:p>
        </p:txBody>
      </p:sp>
    </p:spTree>
    <p:extLst>
      <p:ext uri="{BB962C8B-B14F-4D97-AF65-F5344CB8AC3E}">
        <p14:creationId xmlns:p14="http://schemas.microsoft.com/office/powerpoint/2010/main" val="14663450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E68056-3076-4FFA-8D71-97099C9C57B1}"/>
              </a:ext>
            </a:extLst>
          </p:cNvPr>
          <p:cNvSpPr>
            <a:spLocks noGrp="1"/>
          </p:cNvSpPr>
          <p:nvPr>
            <p:ph type="title"/>
          </p:nvPr>
        </p:nvSpPr>
        <p:spPr/>
        <p:txBody>
          <a:bodyPr/>
          <a:lstStyle/>
          <a:p>
            <a:r>
              <a:rPr lang="en-US" dirty="0">
                <a:solidFill>
                  <a:srgbClr val="6FAAAF"/>
                </a:solidFill>
              </a:rPr>
              <a:t>Faculty and Topic Overview</a:t>
            </a:r>
          </a:p>
        </p:txBody>
      </p:sp>
      <p:sp>
        <p:nvSpPr>
          <p:cNvPr id="3" name="Content Placeholder 2">
            <a:extLst>
              <a:ext uri="{FF2B5EF4-FFF2-40B4-BE49-F238E27FC236}">
                <a16:creationId xmlns:a16="http://schemas.microsoft.com/office/drawing/2014/main" id="{E87B5F26-9E2F-4B6D-A862-751F325236ED}"/>
              </a:ext>
            </a:extLst>
          </p:cNvPr>
          <p:cNvSpPr>
            <a:spLocks noGrp="1"/>
          </p:cNvSpPr>
          <p:nvPr>
            <p:ph idx="1"/>
          </p:nvPr>
        </p:nvSpPr>
        <p:spPr>
          <a:xfrm>
            <a:off x="779009" y="4424959"/>
            <a:ext cx="2387032" cy="900131"/>
          </a:xfrm>
        </p:spPr>
        <p:txBody>
          <a:bodyPr>
            <a:normAutofit fontScale="92500"/>
          </a:bodyPr>
          <a:lstStyle/>
          <a:p>
            <a:pPr marL="0" indent="0" algn="ctr">
              <a:buNone/>
            </a:pPr>
            <a:r>
              <a:rPr lang="en-US" sz="2000" dirty="0"/>
              <a:t>Detection and management of modifiable risk factors</a:t>
            </a:r>
          </a:p>
        </p:txBody>
      </p:sp>
      <p:pic>
        <p:nvPicPr>
          <p:cNvPr id="5" name="Picture 4">
            <a:extLst>
              <a:ext uri="{FF2B5EF4-FFF2-40B4-BE49-F238E27FC236}">
                <a16:creationId xmlns:a16="http://schemas.microsoft.com/office/drawing/2014/main" id="{BE437B19-A5B5-4B5C-BDF5-CD94A30602B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84312" y="1565131"/>
            <a:ext cx="1776426" cy="2269241"/>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Rectangle 5">
            <a:extLst>
              <a:ext uri="{FF2B5EF4-FFF2-40B4-BE49-F238E27FC236}">
                <a16:creationId xmlns:a16="http://schemas.microsoft.com/office/drawing/2014/main" id="{1CB8A901-D014-445F-924D-4BB8455FF365}"/>
              </a:ext>
            </a:extLst>
          </p:cNvPr>
          <p:cNvSpPr/>
          <p:nvPr/>
        </p:nvSpPr>
        <p:spPr>
          <a:xfrm>
            <a:off x="662522" y="3899242"/>
            <a:ext cx="2549028" cy="461665"/>
          </a:xfrm>
          <a:prstGeom prst="rect">
            <a:avLst/>
          </a:prstGeom>
        </p:spPr>
        <p:txBody>
          <a:bodyPr wrap="square">
            <a:spAutoFit/>
          </a:bodyPr>
          <a:lstStyle/>
          <a:p>
            <a:pPr algn="ctr"/>
            <a:r>
              <a:rPr lang="en-CA" sz="2400" b="1" dirty="0">
                <a:solidFill>
                  <a:srgbClr val="FF0000"/>
                </a:solidFill>
                <a:effectLst/>
                <a:latin typeface="Arial Nova Cond" panose="020B0506020202020204" pitchFamily="34" charset="0"/>
              </a:rPr>
              <a:t>Ratika PARKASH</a:t>
            </a:r>
            <a:endParaRPr lang="en-CA" sz="2400" b="1" cap="all" dirty="0">
              <a:solidFill>
                <a:srgbClr val="FF0000"/>
              </a:solidFill>
              <a:effectLst/>
              <a:latin typeface="Arial Nova Cond" panose="020B0506020202020204" pitchFamily="34" charset="0"/>
            </a:endParaRPr>
          </a:p>
        </p:txBody>
      </p:sp>
      <p:pic>
        <p:nvPicPr>
          <p:cNvPr id="7" name="Picture 6">
            <a:extLst>
              <a:ext uri="{FF2B5EF4-FFF2-40B4-BE49-F238E27FC236}">
                <a16:creationId xmlns:a16="http://schemas.microsoft.com/office/drawing/2014/main" id="{0DB2F937-EBED-4445-9B4D-EA985CCF3941}"/>
              </a:ext>
            </a:extLst>
          </p:cNvPr>
          <p:cNvPicPr>
            <a:picLocks noChangeAspect="1"/>
          </p:cNvPicPr>
          <p:nvPr/>
        </p:nvPicPr>
        <p:blipFill>
          <a:blip r:embed="rId4" cstate="print">
            <a:extLst>
              <a:ext uri="{28A0092B-C50C-407E-A947-70E740481C1C}">
                <a14:useLocalDpi xmlns:a14="http://schemas.microsoft.com/office/drawing/2010/main" val="0"/>
              </a:ext>
            </a:extLst>
          </a:blip>
          <a:srcRect l="8929" r="8929"/>
          <a:stretch/>
        </p:blipFill>
        <p:spPr>
          <a:xfrm>
            <a:off x="3822313" y="1552395"/>
            <a:ext cx="1863984" cy="2269241"/>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Rectangle 7">
            <a:extLst>
              <a:ext uri="{FF2B5EF4-FFF2-40B4-BE49-F238E27FC236}">
                <a16:creationId xmlns:a16="http://schemas.microsoft.com/office/drawing/2014/main" id="{4899B7FE-E4E3-4C61-AD48-3DD215BE2705}"/>
              </a:ext>
            </a:extLst>
          </p:cNvPr>
          <p:cNvSpPr/>
          <p:nvPr/>
        </p:nvSpPr>
        <p:spPr>
          <a:xfrm>
            <a:off x="3363046" y="3892465"/>
            <a:ext cx="2669775" cy="461665"/>
          </a:xfrm>
          <a:prstGeom prst="rect">
            <a:avLst/>
          </a:prstGeom>
        </p:spPr>
        <p:txBody>
          <a:bodyPr wrap="square">
            <a:spAutoFit/>
          </a:bodyPr>
          <a:lstStyle/>
          <a:p>
            <a:pPr algn="ctr"/>
            <a:r>
              <a:rPr lang="en-CA" sz="2400" b="1" dirty="0">
                <a:solidFill>
                  <a:srgbClr val="FF0000"/>
                </a:solidFill>
                <a:effectLst/>
                <a:latin typeface="Arial Nova Cond" panose="020B0506020202020204" pitchFamily="34" charset="0"/>
              </a:rPr>
              <a:t>Roopinder SANDHU</a:t>
            </a:r>
            <a:endParaRPr lang="en-CA" sz="2400" b="1" cap="all" dirty="0">
              <a:solidFill>
                <a:srgbClr val="FF0000"/>
              </a:solidFill>
              <a:effectLst/>
              <a:latin typeface="Arial Nova Cond" panose="020B0506020202020204" pitchFamily="34" charset="0"/>
            </a:endParaRPr>
          </a:p>
        </p:txBody>
      </p:sp>
      <p:pic>
        <p:nvPicPr>
          <p:cNvPr id="9" name="Picture 8">
            <a:extLst>
              <a:ext uri="{FF2B5EF4-FFF2-40B4-BE49-F238E27FC236}">
                <a16:creationId xmlns:a16="http://schemas.microsoft.com/office/drawing/2014/main" id="{D5110565-96FF-4E07-BD2A-D8D5A08AF222}"/>
              </a:ext>
            </a:extLst>
          </p:cNvPr>
          <p:cNvPicPr>
            <a:picLocks noChangeAspect="1"/>
          </p:cNvPicPr>
          <p:nvPr/>
        </p:nvPicPr>
        <p:blipFill>
          <a:blip r:embed="rId5" cstate="print">
            <a:extLst>
              <a:ext uri="{28A0092B-C50C-407E-A947-70E740481C1C}">
                <a14:useLocalDpi xmlns:a14="http://schemas.microsoft.com/office/drawing/2010/main" val="0"/>
              </a:ext>
            </a:extLst>
          </a:blip>
          <a:srcRect t="1587" b="1587"/>
          <a:stretch/>
        </p:blipFill>
        <p:spPr>
          <a:xfrm>
            <a:off x="6673101" y="1573723"/>
            <a:ext cx="1832692" cy="2218146"/>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Rectangle 9">
            <a:extLst>
              <a:ext uri="{FF2B5EF4-FFF2-40B4-BE49-F238E27FC236}">
                <a16:creationId xmlns:a16="http://schemas.microsoft.com/office/drawing/2014/main" id="{EE482D36-1BFC-4AF2-A6DB-9766F5E7DC8E}"/>
              </a:ext>
            </a:extLst>
          </p:cNvPr>
          <p:cNvSpPr/>
          <p:nvPr/>
        </p:nvSpPr>
        <p:spPr>
          <a:xfrm>
            <a:off x="6463073" y="3899242"/>
            <a:ext cx="2249180" cy="461665"/>
          </a:xfrm>
          <a:prstGeom prst="rect">
            <a:avLst/>
          </a:prstGeom>
        </p:spPr>
        <p:txBody>
          <a:bodyPr wrap="square">
            <a:spAutoFit/>
          </a:bodyPr>
          <a:lstStyle/>
          <a:p>
            <a:pPr algn="ctr"/>
            <a:r>
              <a:rPr lang="en-CA" sz="2400" b="1" dirty="0">
                <a:solidFill>
                  <a:srgbClr val="FF0000"/>
                </a:solidFill>
                <a:effectLst/>
                <a:latin typeface="Arial Nova Cond" panose="020B0506020202020204" pitchFamily="34" charset="0"/>
              </a:rPr>
              <a:t>Jeff HEALEY</a:t>
            </a:r>
            <a:endParaRPr lang="en-CA" sz="2400" b="1" cap="all" dirty="0">
              <a:solidFill>
                <a:srgbClr val="FF0000"/>
              </a:solidFill>
              <a:effectLst/>
              <a:latin typeface="Arial Nova Cond" panose="020B0506020202020204" pitchFamily="34" charset="0"/>
            </a:endParaRPr>
          </a:p>
        </p:txBody>
      </p:sp>
      <p:pic>
        <p:nvPicPr>
          <p:cNvPr id="11" name="Picture 10">
            <a:extLst>
              <a:ext uri="{FF2B5EF4-FFF2-40B4-BE49-F238E27FC236}">
                <a16:creationId xmlns:a16="http://schemas.microsoft.com/office/drawing/2014/main" id="{ECA88785-E3D3-4BE0-AC3B-A4D4DB7D7679}"/>
              </a:ext>
            </a:extLst>
          </p:cNvPr>
          <p:cNvPicPr>
            <a:picLocks noChangeAspect="1"/>
          </p:cNvPicPr>
          <p:nvPr/>
        </p:nvPicPr>
        <p:blipFill>
          <a:blip r:embed="rId6" cstate="print">
            <a:extLst>
              <a:ext uri="{28A0092B-C50C-407E-A947-70E740481C1C}">
                <a14:useLocalDpi xmlns:a14="http://schemas.microsoft.com/office/drawing/2010/main" val="0"/>
              </a:ext>
            </a:extLst>
          </a:blip>
          <a:srcRect l="12377" r="12377"/>
          <a:stretch/>
        </p:blipFill>
        <p:spPr>
          <a:xfrm>
            <a:off x="9480376" y="1571414"/>
            <a:ext cx="1732853" cy="2250222"/>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Rectangle 11">
            <a:extLst>
              <a:ext uri="{FF2B5EF4-FFF2-40B4-BE49-F238E27FC236}">
                <a16:creationId xmlns:a16="http://schemas.microsoft.com/office/drawing/2014/main" id="{82E46EE4-7872-4C6D-BC8A-D920EC9A9208}"/>
              </a:ext>
            </a:extLst>
          </p:cNvPr>
          <p:cNvSpPr/>
          <p:nvPr/>
        </p:nvSpPr>
        <p:spPr>
          <a:xfrm>
            <a:off x="9032800" y="3899242"/>
            <a:ext cx="2669774" cy="461665"/>
          </a:xfrm>
          <a:prstGeom prst="rect">
            <a:avLst/>
          </a:prstGeom>
        </p:spPr>
        <p:txBody>
          <a:bodyPr wrap="square">
            <a:spAutoFit/>
          </a:bodyPr>
          <a:lstStyle/>
          <a:p>
            <a:pPr algn="ctr"/>
            <a:r>
              <a:rPr lang="en-CA" sz="2400" b="1" dirty="0">
                <a:solidFill>
                  <a:srgbClr val="FF0000"/>
                </a:solidFill>
                <a:effectLst/>
                <a:latin typeface="Arial Nova Cond" panose="020B0506020202020204" pitchFamily="34" charset="0"/>
              </a:rPr>
              <a:t>Paul DORIAN</a:t>
            </a:r>
            <a:endParaRPr lang="en-CA" sz="2400" b="1" cap="all" dirty="0">
              <a:solidFill>
                <a:srgbClr val="FF0000"/>
              </a:solidFill>
              <a:effectLst/>
              <a:latin typeface="Arial Nova Cond" panose="020B0506020202020204" pitchFamily="34" charset="0"/>
            </a:endParaRPr>
          </a:p>
        </p:txBody>
      </p:sp>
      <p:sp>
        <p:nvSpPr>
          <p:cNvPr id="13" name="Content Placeholder 2">
            <a:extLst>
              <a:ext uri="{FF2B5EF4-FFF2-40B4-BE49-F238E27FC236}">
                <a16:creationId xmlns:a16="http://schemas.microsoft.com/office/drawing/2014/main" id="{0DA800CB-AC2B-48AD-9623-0E5945EFE010}"/>
              </a:ext>
            </a:extLst>
          </p:cNvPr>
          <p:cNvSpPr txBox="1">
            <a:spLocks/>
          </p:cNvSpPr>
          <p:nvPr/>
        </p:nvSpPr>
        <p:spPr>
          <a:xfrm>
            <a:off x="6463073" y="4430690"/>
            <a:ext cx="2186084" cy="8585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Nova Cond" panose="020B0506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Nova Cond" panose="020B0506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Nova Cond" panose="020B0506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Nova Cond" panose="020B0506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Nova Cond" panose="020B0506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900" dirty="0"/>
              <a:t>Subclinical AF</a:t>
            </a:r>
          </a:p>
        </p:txBody>
      </p:sp>
      <p:sp>
        <p:nvSpPr>
          <p:cNvPr id="14" name="Content Placeholder 2">
            <a:extLst>
              <a:ext uri="{FF2B5EF4-FFF2-40B4-BE49-F238E27FC236}">
                <a16:creationId xmlns:a16="http://schemas.microsoft.com/office/drawing/2014/main" id="{79CC8127-A7B6-451D-8145-E8769792BA8A}"/>
              </a:ext>
            </a:extLst>
          </p:cNvPr>
          <p:cNvSpPr txBox="1">
            <a:spLocks/>
          </p:cNvSpPr>
          <p:nvPr/>
        </p:nvSpPr>
        <p:spPr>
          <a:xfrm>
            <a:off x="3548876" y="4424959"/>
            <a:ext cx="2283011" cy="84684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Nova Cond" panose="020B0506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Nova Cond" panose="020B0506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Nova Cond" panose="020B0506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Nova Cond" panose="020B0506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Nova Cond" panose="020B0506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900" dirty="0"/>
              <a:t>Screening and opportunistic AF detection</a:t>
            </a:r>
          </a:p>
        </p:txBody>
      </p:sp>
      <p:sp>
        <p:nvSpPr>
          <p:cNvPr id="15" name="Content Placeholder 2">
            <a:extLst>
              <a:ext uri="{FF2B5EF4-FFF2-40B4-BE49-F238E27FC236}">
                <a16:creationId xmlns:a16="http://schemas.microsoft.com/office/drawing/2014/main" id="{E05F14FA-3131-42CF-BEBC-FC68649A4632}"/>
              </a:ext>
            </a:extLst>
          </p:cNvPr>
          <p:cNvSpPr txBox="1">
            <a:spLocks/>
          </p:cNvSpPr>
          <p:nvPr/>
        </p:nvSpPr>
        <p:spPr>
          <a:xfrm>
            <a:off x="9280343" y="4409874"/>
            <a:ext cx="2041361" cy="90013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Nova Cond" panose="020B0506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Nova Cond" panose="020B0506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Nova Cond" panose="020B0506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Nova Cond" panose="020B0506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Nova Cond" panose="020B0506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900" dirty="0"/>
              <a:t>AF and exercise</a:t>
            </a:r>
          </a:p>
        </p:txBody>
      </p:sp>
    </p:spTree>
    <p:extLst>
      <p:ext uri="{BB962C8B-B14F-4D97-AF65-F5344CB8AC3E}">
        <p14:creationId xmlns:p14="http://schemas.microsoft.com/office/powerpoint/2010/main" val="22227071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FC145-757F-4D76-B279-B50F70D8510D}"/>
              </a:ext>
            </a:extLst>
          </p:cNvPr>
          <p:cNvSpPr>
            <a:spLocks noGrp="1"/>
          </p:cNvSpPr>
          <p:nvPr>
            <p:ph type="title"/>
          </p:nvPr>
        </p:nvSpPr>
        <p:spPr/>
        <p:txBody>
          <a:bodyPr>
            <a:normAutofit/>
          </a:bodyPr>
          <a:lstStyle/>
          <a:p>
            <a:r>
              <a:rPr lang="en-CA" sz="4000" b="1" dirty="0">
                <a:solidFill>
                  <a:srgbClr val="6FAAAF"/>
                </a:solidFill>
                <a:latin typeface="Arial Nova Cond" panose="020B0506020202020204" pitchFamily="34" charset="0"/>
              </a:rPr>
              <a:t>Disclosure of potential conflicts of interest</a:t>
            </a:r>
            <a:endParaRPr lang="en-US" dirty="0">
              <a:solidFill>
                <a:srgbClr val="6FAAAF"/>
              </a:solidFill>
            </a:endParaRPr>
          </a:p>
        </p:txBody>
      </p:sp>
      <p:sp>
        <p:nvSpPr>
          <p:cNvPr id="11" name="Oval 10">
            <a:extLst>
              <a:ext uri="{FF2B5EF4-FFF2-40B4-BE49-F238E27FC236}">
                <a16:creationId xmlns:a16="http://schemas.microsoft.com/office/drawing/2014/main" id="{8E57D277-964E-4C72-B995-08DB7BA9D03D}"/>
              </a:ext>
            </a:extLst>
          </p:cNvPr>
          <p:cNvSpPr/>
          <p:nvPr/>
        </p:nvSpPr>
        <p:spPr>
          <a:xfrm>
            <a:off x="263352" y="1856723"/>
            <a:ext cx="857119" cy="780189"/>
          </a:xfrm>
          <a:prstGeom prst="ellipse">
            <a:avLst/>
          </a:prstGeom>
          <a:solidFill>
            <a:schemeClr val="bg1">
              <a:lumMod val="9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000"/>
          </a:p>
        </p:txBody>
      </p:sp>
      <p:pic>
        <p:nvPicPr>
          <p:cNvPr id="13" name="Graphic 12" descr="Checkmark">
            <a:extLst>
              <a:ext uri="{FF2B5EF4-FFF2-40B4-BE49-F238E27FC236}">
                <a16:creationId xmlns:a16="http://schemas.microsoft.com/office/drawing/2014/main" id="{D687A29E-625C-4D29-ADE5-CE5881D7D7D3}"/>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15121" y="2048739"/>
            <a:ext cx="389325" cy="389325"/>
          </a:xfrm>
          <a:prstGeom prst="rect">
            <a:avLst/>
          </a:prstGeom>
        </p:spPr>
      </p:pic>
      <p:sp>
        <p:nvSpPr>
          <p:cNvPr id="16" name="Rectangle 15">
            <a:extLst>
              <a:ext uri="{FF2B5EF4-FFF2-40B4-BE49-F238E27FC236}">
                <a16:creationId xmlns:a16="http://schemas.microsoft.com/office/drawing/2014/main" id="{9B346935-5493-4B55-8684-2803D313B820}"/>
              </a:ext>
            </a:extLst>
          </p:cNvPr>
          <p:cNvSpPr/>
          <p:nvPr/>
        </p:nvSpPr>
        <p:spPr>
          <a:xfrm>
            <a:off x="1258611" y="1856723"/>
            <a:ext cx="4837389" cy="1785104"/>
          </a:xfrm>
          <a:prstGeom prst="rect">
            <a:avLst/>
          </a:prstGeom>
        </p:spPr>
        <p:txBody>
          <a:bodyPr wrap="square">
            <a:spAutoFit/>
          </a:bodyPr>
          <a:lstStyle/>
          <a:p>
            <a:pPr algn="just"/>
            <a:r>
              <a:rPr lang="en-CA" sz="2000" b="1" dirty="0">
                <a:solidFill>
                  <a:srgbClr val="FF0000"/>
                </a:solidFill>
                <a:latin typeface="Arial Nova Cond" panose="020B0506020202020204" pitchFamily="34" charset="0"/>
              </a:rPr>
              <a:t>Laurence Sterns</a:t>
            </a:r>
          </a:p>
          <a:p>
            <a:r>
              <a:rPr lang="en-CA" b="1" dirty="0">
                <a:latin typeface="Arial Nova Cond" panose="020B0506020202020204" pitchFamily="34" charset="0"/>
              </a:rPr>
              <a:t>Consulting Fees/Honoraria: </a:t>
            </a:r>
            <a:r>
              <a:rPr lang="en-CA" dirty="0">
                <a:latin typeface="Arial Nova Cond" panose="020B0506020202020204" pitchFamily="34" charset="0"/>
              </a:rPr>
              <a:t>Bayer, Johnson &amp; Johnson</a:t>
            </a:r>
          </a:p>
          <a:p>
            <a:r>
              <a:rPr lang="en-CA" b="1" dirty="0">
                <a:latin typeface="Arial Nova Cond" panose="020B0506020202020204" pitchFamily="34" charset="0"/>
              </a:rPr>
              <a:t>Clinical Trials: </a:t>
            </a:r>
            <a:r>
              <a:rPr lang="en-CA" dirty="0">
                <a:latin typeface="Arial Nova Cond" panose="020B0506020202020204" pitchFamily="34" charset="0"/>
              </a:rPr>
              <a:t>Abbott, Boston Scientific, Medtronic</a:t>
            </a:r>
          </a:p>
          <a:p>
            <a:pPr algn="just"/>
            <a:endParaRPr lang="en-CA" dirty="0">
              <a:latin typeface="Arial Nova Cond" panose="020B0506020202020204" pitchFamily="34" charset="0"/>
            </a:endParaRPr>
          </a:p>
        </p:txBody>
      </p:sp>
      <p:sp>
        <p:nvSpPr>
          <p:cNvPr id="19" name="Rectangle 18">
            <a:extLst>
              <a:ext uri="{FF2B5EF4-FFF2-40B4-BE49-F238E27FC236}">
                <a16:creationId xmlns:a16="http://schemas.microsoft.com/office/drawing/2014/main" id="{AA1F69C2-5E05-4F6D-9489-FFAA9DFD5C97}"/>
              </a:ext>
            </a:extLst>
          </p:cNvPr>
          <p:cNvSpPr/>
          <p:nvPr/>
        </p:nvSpPr>
        <p:spPr>
          <a:xfrm>
            <a:off x="7401897" y="1856723"/>
            <a:ext cx="4343712" cy="1785104"/>
          </a:xfrm>
          <a:prstGeom prst="rect">
            <a:avLst/>
          </a:prstGeom>
        </p:spPr>
        <p:txBody>
          <a:bodyPr wrap="square">
            <a:spAutoFit/>
          </a:bodyPr>
          <a:lstStyle/>
          <a:p>
            <a:r>
              <a:rPr lang="en-CA" sz="2000" b="1" dirty="0">
                <a:solidFill>
                  <a:srgbClr val="FF0000"/>
                </a:solidFill>
                <a:latin typeface="Arial Nova Cond" panose="020B0506020202020204" pitchFamily="34" charset="0"/>
              </a:rPr>
              <a:t>Laurent Macle</a:t>
            </a:r>
          </a:p>
          <a:p>
            <a:r>
              <a:rPr lang="en-CA" b="1" dirty="0">
                <a:latin typeface="Arial Nova Cond" panose="020B0506020202020204" pitchFamily="34" charset="0"/>
              </a:rPr>
              <a:t>Consulting Fees/Honoraria: </a:t>
            </a:r>
            <a:r>
              <a:rPr lang="en-CA" dirty="0">
                <a:latin typeface="Arial Nova Cond" panose="020B0506020202020204" pitchFamily="34" charset="0"/>
              </a:rPr>
              <a:t>Abbott, Bayer, BMS Pfizer, </a:t>
            </a:r>
            <a:r>
              <a:rPr lang="en-CA" dirty="0" err="1">
                <a:latin typeface="Arial Nova Cond" panose="020B0506020202020204" pitchFamily="34" charset="0"/>
              </a:rPr>
              <a:t>Servier</a:t>
            </a:r>
            <a:r>
              <a:rPr lang="en-CA" dirty="0">
                <a:latin typeface="Arial Nova Cond" panose="020B0506020202020204" pitchFamily="34" charset="0"/>
              </a:rPr>
              <a:t>, Johnson &amp; Johnson, Medtronic</a:t>
            </a:r>
          </a:p>
          <a:p>
            <a:r>
              <a:rPr lang="en-CA" b="1" dirty="0">
                <a:latin typeface="Arial Nova Cond" panose="020B0506020202020204" pitchFamily="34" charset="0"/>
              </a:rPr>
              <a:t>Clinical Trials:</a:t>
            </a:r>
            <a:r>
              <a:rPr lang="en-CA" dirty="0">
                <a:latin typeface="Arial Nova Cond" panose="020B0506020202020204" pitchFamily="34" charset="0"/>
              </a:rPr>
              <a:t> BMS Pfizer, Johnson &amp; Johnson</a:t>
            </a:r>
          </a:p>
        </p:txBody>
      </p:sp>
      <p:sp>
        <p:nvSpPr>
          <p:cNvPr id="24" name="Oval 23">
            <a:extLst>
              <a:ext uri="{FF2B5EF4-FFF2-40B4-BE49-F238E27FC236}">
                <a16:creationId xmlns:a16="http://schemas.microsoft.com/office/drawing/2014/main" id="{06DEA64C-FCFD-4070-AE87-3A41D232B1CE}"/>
              </a:ext>
            </a:extLst>
          </p:cNvPr>
          <p:cNvSpPr/>
          <p:nvPr/>
        </p:nvSpPr>
        <p:spPr>
          <a:xfrm>
            <a:off x="6408077" y="1856723"/>
            <a:ext cx="857119" cy="780189"/>
          </a:xfrm>
          <a:prstGeom prst="ellipse">
            <a:avLst/>
          </a:prstGeom>
          <a:solidFill>
            <a:schemeClr val="bg1">
              <a:lumMod val="9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000"/>
          </a:p>
        </p:txBody>
      </p:sp>
      <p:pic>
        <p:nvPicPr>
          <p:cNvPr id="25" name="Graphic 24" descr="Checkmark">
            <a:extLst>
              <a:ext uri="{FF2B5EF4-FFF2-40B4-BE49-F238E27FC236}">
                <a16:creationId xmlns:a16="http://schemas.microsoft.com/office/drawing/2014/main" id="{BCAD317F-7CE9-410C-8AF4-14BACE87769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659846" y="2048739"/>
            <a:ext cx="389325" cy="389325"/>
          </a:xfrm>
          <a:prstGeom prst="rect">
            <a:avLst/>
          </a:prstGeom>
        </p:spPr>
      </p:pic>
    </p:spTree>
    <p:extLst>
      <p:ext uri="{BB962C8B-B14F-4D97-AF65-F5344CB8AC3E}">
        <p14:creationId xmlns:p14="http://schemas.microsoft.com/office/powerpoint/2010/main" val="12235705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FC145-757F-4D76-B279-B50F70D8510D}"/>
              </a:ext>
            </a:extLst>
          </p:cNvPr>
          <p:cNvSpPr>
            <a:spLocks noGrp="1"/>
          </p:cNvSpPr>
          <p:nvPr>
            <p:ph type="title"/>
          </p:nvPr>
        </p:nvSpPr>
        <p:spPr/>
        <p:txBody>
          <a:bodyPr>
            <a:normAutofit/>
          </a:bodyPr>
          <a:lstStyle/>
          <a:p>
            <a:r>
              <a:rPr lang="en-CA" sz="4000" b="1" dirty="0">
                <a:solidFill>
                  <a:srgbClr val="6FAAAF"/>
                </a:solidFill>
                <a:latin typeface="Arial Nova Cond" panose="020B0506020202020204" pitchFamily="34" charset="0"/>
              </a:rPr>
              <a:t>Disclosure of potential conflicts of interest</a:t>
            </a:r>
            <a:endParaRPr lang="en-US" dirty="0">
              <a:solidFill>
                <a:srgbClr val="6FAAAF"/>
              </a:solidFill>
            </a:endParaRPr>
          </a:p>
        </p:txBody>
      </p:sp>
      <p:sp>
        <p:nvSpPr>
          <p:cNvPr id="6" name="Rectangle 5">
            <a:extLst>
              <a:ext uri="{FF2B5EF4-FFF2-40B4-BE49-F238E27FC236}">
                <a16:creationId xmlns:a16="http://schemas.microsoft.com/office/drawing/2014/main" id="{26296AD3-1C5F-4395-B8EA-3AF93F3A16F6}"/>
              </a:ext>
            </a:extLst>
          </p:cNvPr>
          <p:cNvSpPr/>
          <p:nvPr/>
        </p:nvSpPr>
        <p:spPr>
          <a:xfrm>
            <a:off x="1271464" y="1859920"/>
            <a:ext cx="4968552" cy="1785104"/>
          </a:xfrm>
          <a:prstGeom prst="rect">
            <a:avLst/>
          </a:prstGeom>
        </p:spPr>
        <p:txBody>
          <a:bodyPr wrap="square">
            <a:spAutoFit/>
          </a:bodyPr>
          <a:lstStyle/>
          <a:p>
            <a:r>
              <a:rPr lang="en-CA" sz="2000" b="1" dirty="0">
                <a:solidFill>
                  <a:srgbClr val="FF0000"/>
                </a:solidFill>
                <a:latin typeface="Arial Nova Cond" panose="020B0506020202020204" pitchFamily="34" charset="0"/>
              </a:rPr>
              <a:t>Ratika Parkash</a:t>
            </a:r>
          </a:p>
          <a:p>
            <a:r>
              <a:rPr lang="en-CA" b="1" dirty="0">
                <a:latin typeface="Arial Nova Cond" panose="020B0506020202020204" pitchFamily="34" charset="0"/>
              </a:rPr>
              <a:t>Grant/Research Support: </a:t>
            </a:r>
            <a:r>
              <a:rPr lang="en-CA" dirty="0">
                <a:latin typeface="Arial Nova Cond" panose="020B0506020202020204" pitchFamily="34" charset="0"/>
              </a:rPr>
              <a:t>Abbott Canada, Bayer, BMS Pfizer, Bristol-Myers Squibb, Medtronic, Pfizer, </a:t>
            </a:r>
            <a:r>
              <a:rPr lang="en-CA" dirty="0" err="1">
                <a:latin typeface="Arial Nova Cond" panose="020B0506020202020204" pitchFamily="34" charset="0"/>
              </a:rPr>
              <a:t>Servier</a:t>
            </a:r>
            <a:r>
              <a:rPr lang="en-CA" dirty="0">
                <a:latin typeface="Arial Nova Cond" panose="020B0506020202020204" pitchFamily="34" charset="0"/>
              </a:rPr>
              <a:t>, St. Jude Medical</a:t>
            </a:r>
          </a:p>
          <a:p>
            <a:r>
              <a:rPr lang="en-CA" b="1" dirty="0">
                <a:latin typeface="Arial Nova Cond" panose="020B0506020202020204" pitchFamily="34" charset="0"/>
              </a:rPr>
              <a:t>Consulting Fees/Honoraria: </a:t>
            </a:r>
            <a:r>
              <a:rPr lang="en-CA" dirty="0">
                <a:latin typeface="Arial Nova Cond" panose="020B0506020202020204" pitchFamily="34" charset="0"/>
              </a:rPr>
              <a:t>Abbott Canada, Bayer, Novartis</a:t>
            </a:r>
          </a:p>
        </p:txBody>
      </p:sp>
      <p:sp>
        <p:nvSpPr>
          <p:cNvPr id="11" name="Oval 10">
            <a:extLst>
              <a:ext uri="{FF2B5EF4-FFF2-40B4-BE49-F238E27FC236}">
                <a16:creationId xmlns:a16="http://schemas.microsoft.com/office/drawing/2014/main" id="{8E57D277-964E-4C72-B995-08DB7BA9D03D}"/>
              </a:ext>
            </a:extLst>
          </p:cNvPr>
          <p:cNvSpPr/>
          <p:nvPr/>
        </p:nvSpPr>
        <p:spPr>
          <a:xfrm>
            <a:off x="263352" y="1856723"/>
            <a:ext cx="857119" cy="780189"/>
          </a:xfrm>
          <a:prstGeom prst="ellipse">
            <a:avLst/>
          </a:prstGeom>
          <a:solidFill>
            <a:schemeClr val="bg1">
              <a:lumMod val="9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13" name="Graphic 12" descr="Checkmark">
            <a:extLst>
              <a:ext uri="{FF2B5EF4-FFF2-40B4-BE49-F238E27FC236}">
                <a16:creationId xmlns:a16="http://schemas.microsoft.com/office/drawing/2014/main" id="{D687A29E-625C-4D29-ADE5-CE5881D7D7D3}"/>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15121" y="2048739"/>
            <a:ext cx="389325" cy="389325"/>
          </a:xfrm>
          <a:prstGeom prst="rect">
            <a:avLst/>
          </a:prstGeom>
        </p:spPr>
      </p:pic>
      <p:sp>
        <p:nvSpPr>
          <p:cNvPr id="15" name="Rectangle 14">
            <a:extLst>
              <a:ext uri="{FF2B5EF4-FFF2-40B4-BE49-F238E27FC236}">
                <a16:creationId xmlns:a16="http://schemas.microsoft.com/office/drawing/2014/main" id="{8BD68467-D8A2-49D7-AA0B-B7BEEFE626A1}"/>
              </a:ext>
            </a:extLst>
          </p:cNvPr>
          <p:cNvSpPr/>
          <p:nvPr/>
        </p:nvSpPr>
        <p:spPr>
          <a:xfrm>
            <a:off x="1253591" y="3831922"/>
            <a:ext cx="4968552" cy="1508105"/>
          </a:xfrm>
          <a:prstGeom prst="rect">
            <a:avLst/>
          </a:prstGeom>
        </p:spPr>
        <p:txBody>
          <a:bodyPr wrap="square">
            <a:spAutoFit/>
          </a:bodyPr>
          <a:lstStyle/>
          <a:p>
            <a:r>
              <a:rPr lang="en-CA" sz="2000" b="1" dirty="0">
                <a:solidFill>
                  <a:srgbClr val="FF0000"/>
                </a:solidFill>
                <a:latin typeface="Arial Nova Cond" panose="020B0506020202020204" pitchFamily="34" charset="0"/>
              </a:rPr>
              <a:t>Jeff Healey</a:t>
            </a:r>
          </a:p>
          <a:p>
            <a:r>
              <a:rPr lang="en-CA" b="1" dirty="0">
                <a:latin typeface="Arial Nova Cond" panose="020B0506020202020204" pitchFamily="34" charset="0"/>
              </a:rPr>
              <a:t>Consulting Fees/Honoraria: </a:t>
            </a:r>
            <a:r>
              <a:rPr lang="en-CA" dirty="0">
                <a:latin typeface="Arial Nova Cond" panose="020B0506020202020204" pitchFamily="34" charset="0"/>
              </a:rPr>
              <a:t>Bayer, Boston Scientific</a:t>
            </a:r>
          </a:p>
          <a:p>
            <a:r>
              <a:rPr lang="en-CA" b="1" dirty="0">
                <a:latin typeface="Arial Nova Cond" panose="020B0506020202020204" pitchFamily="34" charset="0"/>
              </a:rPr>
              <a:t>Grant/Research/Speaking Support: </a:t>
            </a:r>
            <a:r>
              <a:rPr lang="en-CA" dirty="0">
                <a:latin typeface="Arial Nova Cond" panose="020B0506020202020204" pitchFamily="34" charset="0"/>
              </a:rPr>
              <a:t>Abbott, Bayer, BMS Pfizer, Boston Scientific, Bristol-Myers Squibb, Medtronic, </a:t>
            </a:r>
            <a:r>
              <a:rPr lang="en-CA" dirty="0" err="1">
                <a:latin typeface="Arial Nova Cond" panose="020B0506020202020204" pitchFamily="34" charset="0"/>
              </a:rPr>
              <a:t>Incarda</a:t>
            </a:r>
            <a:r>
              <a:rPr lang="en-CA" dirty="0">
                <a:latin typeface="Arial Nova Cond" panose="020B0506020202020204" pitchFamily="34" charset="0"/>
              </a:rPr>
              <a:t>, </a:t>
            </a:r>
            <a:r>
              <a:rPr lang="en-CA" dirty="0" err="1">
                <a:latin typeface="Arial Nova Cond" panose="020B0506020202020204" pitchFamily="34" charset="0"/>
              </a:rPr>
              <a:t>Myokardia</a:t>
            </a:r>
            <a:r>
              <a:rPr lang="en-CA" dirty="0">
                <a:latin typeface="Arial Nova Cond" panose="020B0506020202020204" pitchFamily="34" charset="0"/>
              </a:rPr>
              <a:t>, </a:t>
            </a:r>
            <a:r>
              <a:rPr lang="en-CA" dirty="0" err="1">
                <a:latin typeface="Arial Nova Cond" panose="020B0506020202020204" pitchFamily="34" charset="0"/>
              </a:rPr>
              <a:t>Servier</a:t>
            </a:r>
            <a:endParaRPr lang="en-CA" dirty="0">
              <a:latin typeface="Arial Nova Cond" panose="020B0506020202020204" pitchFamily="34" charset="0"/>
            </a:endParaRPr>
          </a:p>
        </p:txBody>
      </p:sp>
      <p:sp>
        <p:nvSpPr>
          <p:cNvPr id="16" name="Oval 15">
            <a:extLst>
              <a:ext uri="{FF2B5EF4-FFF2-40B4-BE49-F238E27FC236}">
                <a16:creationId xmlns:a16="http://schemas.microsoft.com/office/drawing/2014/main" id="{84F9E67F-D1B9-4025-8FE3-53A4268A71DC}"/>
              </a:ext>
            </a:extLst>
          </p:cNvPr>
          <p:cNvSpPr/>
          <p:nvPr/>
        </p:nvSpPr>
        <p:spPr>
          <a:xfrm>
            <a:off x="263352" y="3834410"/>
            <a:ext cx="857119" cy="780189"/>
          </a:xfrm>
          <a:prstGeom prst="ellipse">
            <a:avLst/>
          </a:prstGeom>
          <a:solidFill>
            <a:schemeClr val="bg1">
              <a:lumMod val="9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18" name="Graphic 17" descr="Checkmark">
            <a:extLst>
              <a:ext uri="{FF2B5EF4-FFF2-40B4-BE49-F238E27FC236}">
                <a16:creationId xmlns:a16="http://schemas.microsoft.com/office/drawing/2014/main" id="{6636CA29-69B7-4000-8CE6-ECD6347CC83F}"/>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15121" y="4026426"/>
            <a:ext cx="389325" cy="389325"/>
          </a:xfrm>
          <a:prstGeom prst="rect">
            <a:avLst/>
          </a:prstGeom>
        </p:spPr>
      </p:pic>
      <p:sp>
        <p:nvSpPr>
          <p:cNvPr id="20" name="Rectangle 19">
            <a:extLst>
              <a:ext uri="{FF2B5EF4-FFF2-40B4-BE49-F238E27FC236}">
                <a16:creationId xmlns:a16="http://schemas.microsoft.com/office/drawing/2014/main" id="{318603AD-7EF5-4638-8F30-70B81F9FD14C}"/>
              </a:ext>
            </a:extLst>
          </p:cNvPr>
          <p:cNvSpPr/>
          <p:nvPr/>
        </p:nvSpPr>
        <p:spPr>
          <a:xfrm>
            <a:off x="7392144" y="1844824"/>
            <a:ext cx="4212727" cy="1231106"/>
          </a:xfrm>
          <a:prstGeom prst="rect">
            <a:avLst/>
          </a:prstGeom>
        </p:spPr>
        <p:txBody>
          <a:bodyPr wrap="square">
            <a:spAutoFit/>
          </a:bodyPr>
          <a:lstStyle/>
          <a:p>
            <a:r>
              <a:rPr lang="en-CA" sz="2000" b="1" dirty="0">
                <a:solidFill>
                  <a:srgbClr val="FF0000"/>
                </a:solidFill>
                <a:latin typeface="Arial Nova Cond" panose="020B0506020202020204" pitchFamily="34" charset="0"/>
              </a:rPr>
              <a:t>Roopinder Sandhu</a:t>
            </a:r>
          </a:p>
          <a:p>
            <a:r>
              <a:rPr lang="en-CA" b="1" dirty="0">
                <a:latin typeface="Arial Nova Cond" panose="020B0506020202020204" pitchFamily="34" charset="0"/>
              </a:rPr>
              <a:t>Consulting Fees/Honoraria: </a:t>
            </a:r>
            <a:r>
              <a:rPr lang="en-CA" dirty="0">
                <a:latin typeface="Arial Nova Cond" panose="020B0506020202020204" pitchFamily="34" charset="0"/>
              </a:rPr>
              <a:t>None</a:t>
            </a:r>
          </a:p>
          <a:p>
            <a:r>
              <a:rPr lang="en-CA" b="1" dirty="0">
                <a:latin typeface="Arial Nova Cond" panose="020B0506020202020204" pitchFamily="34" charset="0"/>
              </a:rPr>
              <a:t>Clinical Trials: </a:t>
            </a:r>
            <a:r>
              <a:rPr lang="en-CA" dirty="0">
                <a:latin typeface="Arial Nova Cond" panose="020B0506020202020204" pitchFamily="34" charset="0"/>
              </a:rPr>
              <a:t>None</a:t>
            </a:r>
          </a:p>
          <a:p>
            <a:r>
              <a:rPr lang="en-CA" b="1" dirty="0">
                <a:latin typeface="Arial Nova Cond" panose="020B0506020202020204" pitchFamily="34" charset="0"/>
              </a:rPr>
              <a:t>Research Grants: </a:t>
            </a:r>
            <a:r>
              <a:rPr lang="en-US" dirty="0">
                <a:latin typeface="Arial Nova Cond" panose="020B0506020202020204" pitchFamily="34" charset="0"/>
              </a:rPr>
              <a:t>BMS/Pfizer and </a:t>
            </a:r>
            <a:r>
              <a:rPr lang="en-US" dirty="0" err="1">
                <a:latin typeface="Arial Nova Cond" panose="020B0506020202020204" pitchFamily="34" charset="0"/>
              </a:rPr>
              <a:t>Servier</a:t>
            </a:r>
            <a:endParaRPr lang="en-CA" dirty="0">
              <a:latin typeface="Arial Nova Cond" panose="020B0506020202020204" pitchFamily="34" charset="0"/>
            </a:endParaRPr>
          </a:p>
        </p:txBody>
      </p:sp>
      <p:sp>
        <p:nvSpPr>
          <p:cNvPr id="27" name="Rectangle 26">
            <a:extLst>
              <a:ext uri="{FF2B5EF4-FFF2-40B4-BE49-F238E27FC236}">
                <a16:creationId xmlns:a16="http://schemas.microsoft.com/office/drawing/2014/main" id="{BF4E05E6-1998-4248-9412-4BBD7EC28B22}"/>
              </a:ext>
            </a:extLst>
          </p:cNvPr>
          <p:cNvSpPr/>
          <p:nvPr/>
        </p:nvSpPr>
        <p:spPr>
          <a:xfrm>
            <a:off x="7392144" y="3782071"/>
            <a:ext cx="4212727" cy="1785104"/>
          </a:xfrm>
          <a:prstGeom prst="rect">
            <a:avLst/>
          </a:prstGeom>
        </p:spPr>
        <p:txBody>
          <a:bodyPr wrap="square">
            <a:spAutoFit/>
          </a:bodyPr>
          <a:lstStyle/>
          <a:p>
            <a:r>
              <a:rPr lang="en-CA" sz="2000" b="1" dirty="0">
                <a:solidFill>
                  <a:srgbClr val="FF0000"/>
                </a:solidFill>
                <a:latin typeface="Arial Nova Cond" panose="020B0506020202020204" pitchFamily="34" charset="0"/>
              </a:rPr>
              <a:t>Paul Dorian</a:t>
            </a:r>
          </a:p>
          <a:p>
            <a:r>
              <a:rPr lang="en-CA" b="1" dirty="0">
                <a:latin typeface="Arial Nova Cond" panose="020B0506020202020204" pitchFamily="34" charset="0"/>
              </a:rPr>
              <a:t>Consulting Fees/Honoraria: </a:t>
            </a:r>
            <a:r>
              <a:rPr lang="en-CA" dirty="0">
                <a:latin typeface="Arial Nova Cond" panose="020B0506020202020204" pitchFamily="34" charset="0"/>
              </a:rPr>
              <a:t>Bayer, BMS Pfizer, Boehringer Ingelheim, Bristol-Myers Squibb, </a:t>
            </a:r>
            <a:r>
              <a:rPr lang="en-CA" dirty="0" err="1">
                <a:latin typeface="Arial Nova Cond" panose="020B0506020202020204" pitchFamily="34" charset="0"/>
              </a:rPr>
              <a:t>Servier</a:t>
            </a:r>
            <a:r>
              <a:rPr lang="en-CA" b="1" dirty="0">
                <a:latin typeface="Arial Nova Cond" panose="020B0506020202020204" pitchFamily="34" charset="0"/>
              </a:rPr>
              <a:t> </a:t>
            </a:r>
            <a:endParaRPr lang="en-CA" dirty="0">
              <a:latin typeface="Arial Nova Cond" panose="020B0506020202020204" pitchFamily="34" charset="0"/>
            </a:endParaRPr>
          </a:p>
          <a:p>
            <a:r>
              <a:rPr lang="en-CA" b="1" dirty="0">
                <a:latin typeface="Arial Nova Cond" panose="020B0506020202020204" pitchFamily="34" charset="0"/>
              </a:rPr>
              <a:t>Clinical Trials: </a:t>
            </a:r>
            <a:r>
              <a:rPr lang="de-DE" dirty="0">
                <a:latin typeface="Arial Nova Cond" panose="020B0506020202020204" pitchFamily="34" charset="0"/>
              </a:rPr>
              <a:t>Bayer, BMS Pfizer, Boehringer Ingelheim, Servier</a:t>
            </a:r>
            <a:endParaRPr lang="en-CA" dirty="0">
              <a:latin typeface="Arial Nova Cond" panose="020B0506020202020204" pitchFamily="34" charset="0"/>
            </a:endParaRPr>
          </a:p>
        </p:txBody>
      </p:sp>
      <p:sp>
        <p:nvSpPr>
          <p:cNvPr id="30" name="Oval 29">
            <a:extLst>
              <a:ext uri="{FF2B5EF4-FFF2-40B4-BE49-F238E27FC236}">
                <a16:creationId xmlns:a16="http://schemas.microsoft.com/office/drawing/2014/main" id="{F9E8E4D4-F5F5-40F4-A5CC-03B3DBF50FAA}"/>
              </a:ext>
            </a:extLst>
          </p:cNvPr>
          <p:cNvSpPr/>
          <p:nvPr/>
        </p:nvSpPr>
        <p:spPr>
          <a:xfrm>
            <a:off x="6408077" y="3834410"/>
            <a:ext cx="857119" cy="780189"/>
          </a:xfrm>
          <a:prstGeom prst="ellipse">
            <a:avLst/>
          </a:prstGeom>
          <a:solidFill>
            <a:schemeClr val="bg1">
              <a:lumMod val="9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31" name="Graphic 30" descr="Checkmark">
            <a:extLst>
              <a:ext uri="{FF2B5EF4-FFF2-40B4-BE49-F238E27FC236}">
                <a16:creationId xmlns:a16="http://schemas.microsoft.com/office/drawing/2014/main" id="{1EF60D23-1FD4-4147-9CDE-6E366C186D28}"/>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659846" y="4026426"/>
            <a:ext cx="389325" cy="389325"/>
          </a:xfrm>
          <a:prstGeom prst="rect">
            <a:avLst/>
          </a:prstGeom>
        </p:spPr>
      </p:pic>
      <p:sp>
        <p:nvSpPr>
          <p:cNvPr id="17" name="Oval 16">
            <a:extLst>
              <a:ext uri="{FF2B5EF4-FFF2-40B4-BE49-F238E27FC236}">
                <a16:creationId xmlns:a16="http://schemas.microsoft.com/office/drawing/2014/main" id="{13FA4CC4-0956-4627-ABED-9829604D4E37}"/>
              </a:ext>
            </a:extLst>
          </p:cNvPr>
          <p:cNvSpPr/>
          <p:nvPr/>
        </p:nvSpPr>
        <p:spPr>
          <a:xfrm>
            <a:off x="6408077" y="1856723"/>
            <a:ext cx="857119" cy="780189"/>
          </a:xfrm>
          <a:prstGeom prst="ellipse">
            <a:avLst/>
          </a:prstGeom>
          <a:solidFill>
            <a:schemeClr val="bg1">
              <a:lumMod val="9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000"/>
          </a:p>
        </p:txBody>
      </p:sp>
      <p:pic>
        <p:nvPicPr>
          <p:cNvPr id="19" name="Graphic 18" descr="Checkmark">
            <a:extLst>
              <a:ext uri="{FF2B5EF4-FFF2-40B4-BE49-F238E27FC236}">
                <a16:creationId xmlns:a16="http://schemas.microsoft.com/office/drawing/2014/main" id="{F56631BD-BD84-4433-864E-1BFB129EAE9A}"/>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659846" y="2048739"/>
            <a:ext cx="389325" cy="389325"/>
          </a:xfrm>
          <a:prstGeom prst="rect">
            <a:avLst/>
          </a:prstGeom>
        </p:spPr>
      </p:pic>
    </p:spTree>
    <p:extLst>
      <p:ext uri="{BB962C8B-B14F-4D97-AF65-F5344CB8AC3E}">
        <p14:creationId xmlns:p14="http://schemas.microsoft.com/office/powerpoint/2010/main" val="12999364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C31BA6-1874-4ED0-BBE8-E234E4D343BD}"/>
              </a:ext>
            </a:extLst>
          </p:cNvPr>
          <p:cNvSpPr>
            <a:spLocks noGrp="1"/>
          </p:cNvSpPr>
          <p:nvPr>
            <p:ph type="title"/>
          </p:nvPr>
        </p:nvSpPr>
        <p:spPr>
          <a:xfrm>
            <a:off x="398240" y="2656654"/>
            <a:ext cx="10801200" cy="975643"/>
          </a:xfrm>
        </p:spPr>
        <p:txBody>
          <a:bodyPr>
            <a:normAutofit/>
          </a:bodyPr>
          <a:lstStyle/>
          <a:p>
            <a:r>
              <a:rPr lang="en-US" sz="3600" dirty="0">
                <a:solidFill>
                  <a:srgbClr val="F33A45"/>
                </a:solidFill>
              </a:rPr>
              <a:t>Overall Learning Objectives</a:t>
            </a:r>
          </a:p>
        </p:txBody>
      </p:sp>
      <p:sp>
        <p:nvSpPr>
          <p:cNvPr id="3" name="Content Placeholder 2">
            <a:extLst>
              <a:ext uri="{FF2B5EF4-FFF2-40B4-BE49-F238E27FC236}">
                <a16:creationId xmlns:a16="http://schemas.microsoft.com/office/drawing/2014/main" id="{B0DCF03B-32E8-471F-BE09-BD692CBBFED0}"/>
              </a:ext>
            </a:extLst>
          </p:cNvPr>
          <p:cNvSpPr>
            <a:spLocks noGrp="1"/>
          </p:cNvSpPr>
          <p:nvPr>
            <p:ph idx="1"/>
          </p:nvPr>
        </p:nvSpPr>
        <p:spPr>
          <a:xfrm>
            <a:off x="398240" y="3721547"/>
            <a:ext cx="8434064" cy="2875805"/>
          </a:xfrm>
        </p:spPr>
        <p:txBody>
          <a:bodyPr>
            <a:normAutofit/>
          </a:bodyPr>
          <a:lstStyle/>
          <a:p>
            <a:pPr marL="342900" marR="0" lvl="0" indent="-342900">
              <a:lnSpc>
                <a:spcPct val="107000"/>
              </a:lnSpc>
              <a:spcBef>
                <a:spcPts val="0"/>
              </a:spcBef>
              <a:spcAft>
                <a:spcPts val="1200"/>
              </a:spcAft>
              <a:buFont typeface="+mj-lt"/>
              <a:buAutoNum type="arabicPeriod"/>
            </a:pPr>
            <a:r>
              <a:rPr lang="en-US" sz="2400" dirty="0">
                <a:effectLst/>
                <a:ea typeface="Calibri" panose="020F0502020204030204" pitchFamily="34" charset="0"/>
                <a:cs typeface="Times New Roman" panose="02020603050405020304" pitchFamily="18" charset="0"/>
              </a:rPr>
              <a:t>Identify and manage risk factors associated with AF</a:t>
            </a:r>
          </a:p>
          <a:p>
            <a:pPr marL="342900" marR="0" lvl="0" indent="-342900">
              <a:lnSpc>
                <a:spcPct val="107000"/>
              </a:lnSpc>
              <a:spcBef>
                <a:spcPts val="0"/>
              </a:spcBef>
              <a:spcAft>
                <a:spcPts val="1200"/>
              </a:spcAft>
              <a:buFont typeface="+mj-lt"/>
              <a:buAutoNum type="arabicPeriod"/>
            </a:pPr>
            <a:r>
              <a:rPr lang="en-US" sz="2400" dirty="0">
                <a:effectLst/>
                <a:ea typeface="Calibri" panose="020F0502020204030204" pitchFamily="34" charset="0"/>
                <a:cs typeface="Times New Roman" panose="02020603050405020304" pitchFamily="18" charset="0"/>
              </a:rPr>
              <a:t>Review recommendations for screening and opportunistic detection of AF</a:t>
            </a:r>
          </a:p>
          <a:p>
            <a:pPr marL="342900" marR="0" lvl="0" indent="-342900">
              <a:lnSpc>
                <a:spcPct val="107000"/>
              </a:lnSpc>
              <a:spcBef>
                <a:spcPts val="0"/>
              </a:spcBef>
              <a:spcAft>
                <a:spcPts val="1200"/>
              </a:spcAft>
              <a:buFont typeface="+mj-lt"/>
              <a:buAutoNum type="arabicPeriod"/>
            </a:pPr>
            <a:r>
              <a:rPr lang="en-US" sz="2400" dirty="0">
                <a:effectLst/>
                <a:ea typeface="Calibri" panose="020F0502020204030204" pitchFamily="34" charset="0"/>
                <a:cs typeface="Times New Roman" panose="02020603050405020304" pitchFamily="18" charset="0"/>
              </a:rPr>
              <a:t>Explore subclinical AF and considerations for AF and exercise </a:t>
            </a:r>
            <a:endParaRPr lang="en-US" sz="3600" dirty="0"/>
          </a:p>
        </p:txBody>
      </p:sp>
      <p:pic>
        <p:nvPicPr>
          <p:cNvPr id="4" name="Graphic 3" descr="Presentation with checklist">
            <a:extLst>
              <a:ext uri="{FF2B5EF4-FFF2-40B4-BE49-F238E27FC236}">
                <a16:creationId xmlns:a16="http://schemas.microsoft.com/office/drawing/2014/main" id="{51E40D10-B370-4E42-A927-CB0F21EBEE6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8544272" y="2492896"/>
            <a:ext cx="3485102" cy="3485102"/>
          </a:xfrm>
          <a:prstGeom prst="rect">
            <a:avLst/>
          </a:prstGeom>
        </p:spPr>
      </p:pic>
      <p:sp>
        <p:nvSpPr>
          <p:cNvPr id="5" name="Google Shape;436;g81793161dd_0_25">
            <a:extLst>
              <a:ext uri="{FF2B5EF4-FFF2-40B4-BE49-F238E27FC236}">
                <a16:creationId xmlns:a16="http://schemas.microsoft.com/office/drawing/2014/main" id="{64FEBE4D-8BDA-C04E-A6C8-3E105EDF47CA}"/>
              </a:ext>
            </a:extLst>
          </p:cNvPr>
          <p:cNvSpPr txBox="1">
            <a:spLocks/>
          </p:cNvSpPr>
          <p:nvPr/>
        </p:nvSpPr>
        <p:spPr>
          <a:xfrm>
            <a:off x="556850" y="376218"/>
            <a:ext cx="11078301" cy="1900654"/>
          </a:xfrm>
          <a:prstGeom prst="rect">
            <a:avLst/>
          </a:prstGeom>
        </p:spPr>
        <p:txBody>
          <a:bodyPr spcFirstLastPara="1" vert="horz" wrap="square" lIns="91425" tIns="45700" rIns="91425" bIns="4570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0"/>
              </a:spcBef>
            </a:pPr>
            <a:r>
              <a:rPr lang="en-CA" b="1" dirty="0">
                <a:solidFill>
                  <a:srgbClr val="6FAAAF"/>
                </a:solidFill>
                <a:latin typeface="Arial Nova Cond" panose="020B0506020202020204" pitchFamily="34" charset="0"/>
              </a:rPr>
              <a:t>Atrial Fibrillation: </a:t>
            </a:r>
          </a:p>
          <a:p>
            <a:pPr algn="ctr">
              <a:lnSpc>
                <a:spcPct val="120000"/>
              </a:lnSpc>
              <a:spcBef>
                <a:spcPts val="0"/>
              </a:spcBef>
            </a:pPr>
            <a:r>
              <a:rPr lang="en-CA" b="1" dirty="0">
                <a:solidFill>
                  <a:srgbClr val="6FAAAF"/>
                </a:solidFill>
                <a:latin typeface="Arial Nova Cond" panose="020B0506020202020204" pitchFamily="34" charset="0"/>
              </a:rPr>
              <a:t>Focus on screening and prevention</a:t>
            </a:r>
          </a:p>
          <a:p>
            <a:pPr algn="ctr">
              <a:lnSpc>
                <a:spcPct val="120000"/>
              </a:lnSpc>
              <a:spcBef>
                <a:spcPts val="0"/>
              </a:spcBef>
            </a:pPr>
            <a:r>
              <a:rPr lang="en-US" sz="2400" i="1" dirty="0">
                <a:latin typeface="Arial Nova Cond" panose="020B0506020202020204" pitchFamily="34" charset="0"/>
              </a:rPr>
              <a:t>Guidance from the CCS/CHRS 2020 Atrial Fibrillation Guideline Panel</a:t>
            </a:r>
          </a:p>
        </p:txBody>
      </p:sp>
    </p:spTree>
    <p:extLst>
      <p:ext uri="{BB962C8B-B14F-4D97-AF65-F5344CB8AC3E}">
        <p14:creationId xmlns:p14="http://schemas.microsoft.com/office/powerpoint/2010/main" val="17720750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AE2595F-AD70-4953-BD65-5A9C79F5D08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83744" y="845987"/>
            <a:ext cx="3494840" cy="4371253"/>
          </a:xfrm>
          <a:prstGeom prst="rect">
            <a:avLst/>
          </a:prstGeom>
        </p:spPr>
      </p:pic>
      <p:sp>
        <p:nvSpPr>
          <p:cNvPr id="16" name="Rectangle 15">
            <a:extLst>
              <a:ext uri="{FF2B5EF4-FFF2-40B4-BE49-F238E27FC236}">
                <a16:creationId xmlns:a16="http://schemas.microsoft.com/office/drawing/2014/main" id="{2D2ACB2A-6625-42C5-8DC3-86842DE022BF}"/>
              </a:ext>
            </a:extLst>
          </p:cNvPr>
          <p:cNvSpPr/>
          <p:nvPr/>
        </p:nvSpPr>
        <p:spPr>
          <a:xfrm>
            <a:off x="5402092" y="2205732"/>
            <a:ext cx="6598564" cy="2231380"/>
          </a:xfrm>
          <a:prstGeom prst="rect">
            <a:avLst/>
          </a:prstGeom>
        </p:spPr>
        <p:txBody>
          <a:bodyPr wrap="square">
            <a:spAutoFit/>
          </a:bodyPr>
          <a:lstStyle/>
          <a:p>
            <a:pPr algn="ctr" hangingPunct="1">
              <a:spcAft>
                <a:spcPts val="600"/>
              </a:spcAft>
            </a:pPr>
            <a:r>
              <a:rPr lang="en-US" sz="4000" b="1" kern="1200" dirty="0">
                <a:solidFill>
                  <a:prstClr val="white"/>
                </a:solidFill>
                <a:latin typeface="Arial Nova Cond" panose="020B0506020202020204" pitchFamily="34" charset="0"/>
                <a:ea typeface="+mn-ea"/>
                <a:cs typeface="+mn-cs"/>
              </a:rPr>
              <a:t>Ratika Parkash</a:t>
            </a:r>
          </a:p>
          <a:p>
            <a:pPr algn="ctr" hangingPunct="1">
              <a:spcAft>
                <a:spcPts val="600"/>
              </a:spcAft>
            </a:pPr>
            <a:r>
              <a:rPr lang="en-CA" sz="2400" b="1" kern="1200" dirty="0">
                <a:solidFill>
                  <a:prstClr val="white"/>
                </a:solidFill>
                <a:latin typeface="Arial Nova Cond" panose="020B0506020202020204" pitchFamily="34" charset="0"/>
                <a:ea typeface="Calibri" panose="020F0502020204030204" pitchFamily="34" charset="0"/>
                <a:cs typeface="Calibri" panose="020F0502020204030204" pitchFamily="34" charset="0"/>
              </a:rPr>
              <a:t>MD, MS, FRCPC, FHRS</a:t>
            </a:r>
          </a:p>
          <a:p>
            <a:pPr algn="ctr" hangingPunct="1">
              <a:spcAft>
                <a:spcPts val="600"/>
              </a:spcAft>
            </a:pPr>
            <a:r>
              <a:rPr lang="en-CA" sz="2400" b="1" kern="1200" dirty="0">
                <a:solidFill>
                  <a:prstClr val="white"/>
                </a:solidFill>
                <a:latin typeface="Arial Nova Cond" panose="020B0506020202020204" pitchFamily="34" charset="0"/>
                <a:ea typeface="Calibri" panose="020F0502020204030204" pitchFamily="34" charset="0"/>
                <a:cs typeface="Calibri" panose="020F0502020204030204" pitchFamily="34" charset="0"/>
              </a:rPr>
              <a:t>Halifax, NS</a:t>
            </a:r>
          </a:p>
          <a:p>
            <a:pPr hangingPunct="1">
              <a:spcAft>
                <a:spcPts val="600"/>
              </a:spcAft>
            </a:pPr>
            <a:endParaRPr lang="en-US" sz="3600" b="1" kern="1200" dirty="0">
              <a:solidFill>
                <a:prstClr val="white"/>
              </a:solidFill>
              <a:latin typeface="Arial Nova Cond" panose="020B0506020202020204" pitchFamily="34" charset="0"/>
              <a:ea typeface="+mn-ea"/>
              <a:cs typeface="+mn-cs"/>
            </a:endParaRPr>
          </a:p>
        </p:txBody>
      </p:sp>
      <p:sp>
        <p:nvSpPr>
          <p:cNvPr id="17" name="Rectangle 16">
            <a:extLst>
              <a:ext uri="{FF2B5EF4-FFF2-40B4-BE49-F238E27FC236}">
                <a16:creationId xmlns:a16="http://schemas.microsoft.com/office/drawing/2014/main" id="{12230E98-1801-4CA9-9EA8-E76F50EA45B8}"/>
              </a:ext>
            </a:extLst>
          </p:cNvPr>
          <p:cNvSpPr/>
          <p:nvPr/>
        </p:nvSpPr>
        <p:spPr>
          <a:xfrm>
            <a:off x="5879976" y="766445"/>
            <a:ext cx="5667528" cy="1200329"/>
          </a:xfrm>
          <a:prstGeom prst="rect">
            <a:avLst/>
          </a:prstGeom>
        </p:spPr>
        <p:txBody>
          <a:bodyPr wrap="square">
            <a:spAutoFit/>
          </a:bodyPr>
          <a:lstStyle/>
          <a:p>
            <a:pPr algn="ctr" hangingPunct="1"/>
            <a:r>
              <a:rPr lang="en-US" sz="3600" b="1" kern="1200" dirty="0">
                <a:solidFill>
                  <a:srgbClr val="FF0000"/>
                </a:solidFill>
                <a:latin typeface="Arial Nova Cond" panose="020B0506020202020204" pitchFamily="34" charset="0"/>
                <a:ea typeface="+mn-ea"/>
                <a:cs typeface="+mn-cs"/>
              </a:rPr>
              <a:t>Detection and management of modifiable risk factors</a:t>
            </a:r>
          </a:p>
        </p:txBody>
      </p:sp>
      <p:sp>
        <p:nvSpPr>
          <p:cNvPr id="18" name="Rectangle 17">
            <a:extLst>
              <a:ext uri="{FF2B5EF4-FFF2-40B4-BE49-F238E27FC236}">
                <a16:creationId xmlns:a16="http://schemas.microsoft.com/office/drawing/2014/main" id="{C162B043-1102-4001-B802-6D980A13B375}"/>
              </a:ext>
            </a:extLst>
          </p:cNvPr>
          <p:cNvSpPr/>
          <p:nvPr/>
        </p:nvSpPr>
        <p:spPr>
          <a:xfrm>
            <a:off x="5879976" y="4053857"/>
            <a:ext cx="5667528" cy="1895423"/>
          </a:xfrm>
          <a:prstGeom prst="rect">
            <a:avLst/>
          </a:prstGeom>
        </p:spPr>
        <p:txBody>
          <a:bodyPr vert="horz" lIns="91440" tIns="45720" rIns="91440" bIns="45720" rtlCol="0" anchor="t">
            <a:normAutofit/>
          </a:bodyPr>
          <a:lstStyle/>
          <a:p>
            <a:pPr marL="285750" indent="-285750" hangingPunct="1">
              <a:buFont typeface="Arial" panose="020B0604020202020204" pitchFamily="34" charset="0"/>
              <a:buChar char="•"/>
            </a:pPr>
            <a:r>
              <a:rPr lang="en-US" sz="2200" kern="1200" dirty="0">
                <a:solidFill>
                  <a:prstClr val="white"/>
                </a:solidFill>
                <a:latin typeface="Arial Nova Cond"/>
                <a:ea typeface="+mn-ea"/>
                <a:cs typeface="+mn-cs"/>
              </a:rPr>
              <a:t>Director of Cardiology Research &amp; Director of Heart Rhythm, Queen Elizabeth II Health Sciences Center</a:t>
            </a:r>
          </a:p>
          <a:p>
            <a:pPr marL="285750" indent="-285750" hangingPunct="1">
              <a:buFont typeface="Arial" panose="020B0604020202020204" pitchFamily="34" charset="0"/>
              <a:buChar char="•"/>
            </a:pPr>
            <a:r>
              <a:rPr lang="en-US" sz="2200" kern="1200" dirty="0">
                <a:solidFill>
                  <a:prstClr val="white"/>
                </a:solidFill>
                <a:latin typeface="Arial Nova Cond"/>
                <a:ea typeface="+mn-ea"/>
                <a:cs typeface="+mn-cs"/>
              </a:rPr>
              <a:t>University Research Professor, Dalhousie University</a:t>
            </a:r>
          </a:p>
        </p:txBody>
      </p:sp>
    </p:spTree>
    <p:extLst>
      <p:ext uri="{BB962C8B-B14F-4D97-AF65-F5344CB8AC3E}">
        <p14:creationId xmlns:p14="http://schemas.microsoft.com/office/powerpoint/2010/main" val="10446142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96C9AA-4787-4699-A4B9-E7CCB3C45DE2}"/>
              </a:ext>
            </a:extLst>
          </p:cNvPr>
          <p:cNvSpPr>
            <a:spLocks noGrp="1"/>
          </p:cNvSpPr>
          <p:nvPr>
            <p:ph type="title"/>
          </p:nvPr>
        </p:nvSpPr>
        <p:spPr/>
        <p:txBody>
          <a:bodyPr/>
          <a:lstStyle/>
          <a:p>
            <a:r>
              <a:rPr lang="en-US" dirty="0"/>
              <a:t>Learning Objectives</a:t>
            </a:r>
          </a:p>
        </p:txBody>
      </p:sp>
      <p:sp>
        <p:nvSpPr>
          <p:cNvPr id="3" name="Content Placeholder 2">
            <a:extLst>
              <a:ext uri="{FF2B5EF4-FFF2-40B4-BE49-F238E27FC236}">
                <a16:creationId xmlns:a16="http://schemas.microsoft.com/office/drawing/2014/main" id="{64ECD372-FF44-4024-8A74-6F592B870FC5}"/>
              </a:ext>
            </a:extLst>
          </p:cNvPr>
          <p:cNvSpPr>
            <a:spLocks noGrp="1"/>
          </p:cNvSpPr>
          <p:nvPr>
            <p:ph idx="1"/>
          </p:nvPr>
        </p:nvSpPr>
        <p:spPr>
          <a:xfrm>
            <a:off x="695400" y="1628800"/>
            <a:ext cx="8208912" cy="3888432"/>
          </a:xfrm>
        </p:spPr>
        <p:txBody>
          <a:bodyPr/>
          <a:lstStyle/>
          <a:p>
            <a:pPr marL="514350" indent="-514350">
              <a:spcAft>
                <a:spcPts val="1200"/>
              </a:spcAft>
              <a:buFont typeface="+mj-lt"/>
              <a:buAutoNum type="arabicPeriod"/>
            </a:pPr>
            <a:r>
              <a:rPr lang="en-US" dirty="0"/>
              <a:t>To review and understand current and emerging risk factors related to AF, as well as the effect of modification of these factors on AF. </a:t>
            </a:r>
          </a:p>
        </p:txBody>
      </p:sp>
      <p:pic>
        <p:nvPicPr>
          <p:cNvPr id="4" name="Graphic 3" descr="Checklist RTL">
            <a:extLst>
              <a:ext uri="{FF2B5EF4-FFF2-40B4-BE49-F238E27FC236}">
                <a16:creationId xmlns:a16="http://schemas.microsoft.com/office/drawing/2014/main" id="{BAEB3274-E7A2-451D-BF72-EAACC96EF39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413933" y="1340768"/>
            <a:ext cx="3370699" cy="3370699"/>
          </a:xfrm>
          <a:prstGeom prst="rect">
            <a:avLst/>
          </a:prstGeom>
        </p:spPr>
      </p:pic>
    </p:spTree>
    <p:extLst>
      <p:ext uri="{BB962C8B-B14F-4D97-AF65-F5344CB8AC3E}">
        <p14:creationId xmlns:p14="http://schemas.microsoft.com/office/powerpoint/2010/main" val="7414200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1B1E0D1-BA28-4E71-B735-0A7A22A731C8}"/>
              </a:ext>
            </a:extLst>
          </p:cNvPr>
          <p:cNvSpPr>
            <a:spLocks noGrp="1"/>
          </p:cNvSpPr>
          <p:nvPr>
            <p:ph type="title"/>
          </p:nvPr>
        </p:nvSpPr>
        <p:spPr/>
        <p:txBody>
          <a:bodyPr/>
          <a:lstStyle/>
          <a:p>
            <a:r>
              <a:rPr lang="en-US" dirty="0"/>
              <a:t>Risk factors</a:t>
            </a:r>
          </a:p>
        </p:txBody>
      </p:sp>
      <p:pic>
        <p:nvPicPr>
          <p:cNvPr id="5" name="Picture 4">
            <a:extLst>
              <a:ext uri="{FF2B5EF4-FFF2-40B4-BE49-F238E27FC236}">
                <a16:creationId xmlns:a16="http://schemas.microsoft.com/office/drawing/2014/main" id="{41FC0F19-BC69-AD40-A779-BC627DA31BC1}"/>
              </a:ext>
            </a:extLst>
          </p:cNvPr>
          <p:cNvPicPr>
            <a:picLocks noChangeAspect="1"/>
          </p:cNvPicPr>
          <p:nvPr/>
        </p:nvPicPr>
        <p:blipFill rotWithShape="1">
          <a:blip r:embed="rId3">
            <a:extLst>
              <a:ext uri="{28A0092B-C50C-407E-A947-70E740481C1C}">
                <a14:useLocalDpi xmlns:a14="http://schemas.microsoft.com/office/drawing/2010/main"/>
              </a:ext>
            </a:extLst>
          </a:blip>
          <a:srcRect l="-1" r="1236" b="58919"/>
          <a:stretch/>
        </p:blipFill>
        <p:spPr>
          <a:xfrm>
            <a:off x="1702143" y="1479848"/>
            <a:ext cx="8787714" cy="4651719"/>
          </a:xfrm>
          <a:prstGeom prst="rect">
            <a:avLst/>
          </a:prstGeom>
        </p:spPr>
      </p:pic>
    </p:spTree>
    <p:extLst>
      <p:ext uri="{BB962C8B-B14F-4D97-AF65-F5344CB8AC3E}">
        <p14:creationId xmlns:p14="http://schemas.microsoft.com/office/powerpoint/2010/main" val="22943901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68774-F588-4AD6-8E74-27CC88EF8557}"/>
              </a:ext>
            </a:extLst>
          </p:cNvPr>
          <p:cNvSpPr>
            <a:spLocks noGrp="1"/>
          </p:cNvSpPr>
          <p:nvPr>
            <p:ph type="title"/>
          </p:nvPr>
        </p:nvSpPr>
        <p:spPr/>
        <p:txBody>
          <a:bodyPr>
            <a:normAutofit fontScale="90000"/>
          </a:bodyPr>
          <a:lstStyle/>
          <a:p>
            <a:r>
              <a:rPr lang="en-US" dirty="0"/>
              <a:t>Risk markers and comorbid conditions related to AF</a:t>
            </a:r>
          </a:p>
        </p:txBody>
      </p:sp>
      <p:pic>
        <p:nvPicPr>
          <p:cNvPr id="4" name="table">
            <a:extLst>
              <a:ext uri="{FF2B5EF4-FFF2-40B4-BE49-F238E27FC236}">
                <a16:creationId xmlns:a16="http://schemas.microsoft.com/office/drawing/2014/main" id="{43E62242-2F41-4600-B79D-9930B1F30EFA}"/>
              </a:ext>
            </a:extLst>
          </p:cNvPr>
          <p:cNvPicPr>
            <a:picLocks noChangeAspect="1"/>
          </p:cNvPicPr>
          <p:nvPr/>
        </p:nvPicPr>
        <p:blipFill>
          <a:blip r:embed="rId2"/>
          <a:stretch>
            <a:fillRect/>
          </a:stretch>
        </p:blipFill>
        <p:spPr>
          <a:xfrm>
            <a:off x="2112130" y="1117560"/>
            <a:ext cx="8127999" cy="5191760"/>
          </a:xfrm>
          <a:prstGeom prst="rect">
            <a:avLst/>
          </a:prstGeom>
        </p:spPr>
      </p:pic>
      <p:sp>
        <p:nvSpPr>
          <p:cNvPr id="5" name="Oval 4">
            <a:extLst>
              <a:ext uri="{FF2B5EF4-FFF2-40B4-BE49-F238E27FC236}">
                <a16:creationId xmlns:a16="http://schemas.microsoft.com/office/drawing/2014/main" id="{BCF13565-7661-46AB-83C3-7A4F4E1FA251}"/>
              </a:ext>
            </a:extLst>
          </p:cNvPr>
          <p:cNvSpPr/>
          <p:nvPr/>
        </p:nvSpPr>
        <p:spPr>
          <a:xfrm>
            <a:off x="2032000" y="2219330"/>
            <a:ext cx="1715779" cy="42759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CA"/>
          </a:p>
        </p:txBody>
      </p:sp>
      <p:sp>
        <p:nvSpPr>
          <p:cNvPr id="6" name="Oval 5">
            <a:extLst>
              <a:ext uri="{FF2B5EF4-FFF2-40B4-BE49-F238E27FC236}">
                <a16:creationId xmlns:a16="http://schemas.microsoft.com/office/drawing/2014/main" id="{8D1B38E0-F93F-4DE5-83A0-0FFE87DEB396}"/>
              </a:ext>
            </a:extLst>
          </p:cNvPr>
          <p:cNvSpPr/>
          <p:nvPr/>
        </p:nvSpPr>
        <p:spPr>
          <a:xfrm>
            <a:off x="2003957" y="2585529"/>
            <a:ext cx="1715779" cy="42759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CA"/>
          </a:p>
        </p:txBody>
      </p:sp>
      <p:sp>
        <p:nvSpPr>
          <p:cNvPr id="7" name="Oval 6">
            <a:extLst>
              <a:ext uri="{FF2B5EF4-FFF2-40B4-BE49-F238E27FC236}">
                <a16:creationId xmlns:a16="http://schemas.microsoft.com/office/drawing/2014/main" id="{4196F242-6654-45B1-93DD-471153969A7C}"/>
              </a:ext>
            </a:extLst>
          </p:cNvPr>
          <p:cNvSpPr/>
          <p:nvPr/>
        </p:nvSpPr>
        <p:spPr>
          <a:xfrm>
            <a:off x="1991544" y="2951728"/>
            <a:ext cx="1715779" cy="42759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CA"/>
          </a:p>
        </p:txBody>
      </p:sp>
      <p:sp>
        <p:nvSpPr>
          <p:cNvPr id="8" name="Oval 7">
            <a:extLst>
              <a:ext uri="{FF2B5EF4-FFF2-40B4-BE49-F238E27FC236}">
                <a16:creationId xmlns:a16="http://schemas.microsoft.com/office/drawing/2014/main" id="{A26FCB38-24D1-44F8-B714-CC9523B348E0}"/>
              </a:ext>
            </a:extLst>
          </p:cNvPr>
          <p:cNvSpPr/>
          <p:nvPr/>
        </p:nvSpPr>
        <p:spPr>
          <a:xfrm>
            <a:off x="2003957" y="3339306"/>
            <a:ext cx="1715779" cy="42759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CA"/>
          </a:p>
        </p:txBody>
      </p:sp>
      <p:sp>
        <p:nvSpPr>
          <p:cNvPr id="9" name="Oval 8">
            <a:extLst>
              <a:ext uri="{FF2B5EF4-FFF2-40B4-BE49-F238E27FC236}">
                <a16:creationId xmlns:a16="http://schemas.microsoft.com/office/drawing/2014/main" id="{1E282907-4413-4067-8F7D-276FE2E8DBB3}"/>
              </a:ext>
            </a:extLst>
          </p:cNvPr>
          <p:cNvSpPr/>
          <p:nvPr/>
        </p:nvSpPr>
        <p:spPr>
          <a:xfrm>
            <a:off x="2003957" y="3704337"/>
            <a:ext cx="1715779" cy="42759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CA"/>
          </a:p>
        </p:txBody>
      </p:sp>
      <p:sp>
        <p:nvSpPr>
          <p:cNvPr id="10" name="Oval 9">
            <a:extLst>
              <a:ext uri="{FF2B5EF4-FFF2-40B4-BE49-F238E27FC236}">
                <a16:creationId xmlns:a16="http://schemas.microsoft.com/office/drawing/2014/main" id="{178DD908-1587-4BEB-8017-4D26CAB4F014}"/>
              </a:ext>
            </a:extLst>
          </p:cNvPr>
          <p:cNvSpPr/>
          <p:nvPr/>
        </p:nvSpPr>
        <p:spPr>
          <a:xfrm>
            <a:off x="2018843" y="4092591"/>
            <a:ext cx="1715779" cy="42759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CA"/>
          </a:p>
        </p:txBody>
      </p:sp>
      <p:sp>
        <p:nvSpPr>
          <p:cNvPr id="11" name="Oval 10">
            <a:extLst>
              <a:ext uri="{FF2B5EF4-FFF2-40B4-BE49-F238E27FC236}">
                <a16:creationId xmlns:a16="http://schemas.microsoft.com/office/drawing/2014/main" id="{518A6ADA-9EC0-4BE8-B3D7-4A16C2E2A02F}"/>
              </a:ext>
            </a:extLst>
          </p:cNvPr>
          <p:cNvSpPr/>
          <p:nvPr/>
        </p:nvSpPr>
        <p:spPr>
          <a:xfrm>
            <a:off x="2018843" y="4459201"/>
            <a:ext cx="2373621" cy="44924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CA"/>
          </a:p>
        </p:txBody>
      </p:sp>
      <p:sp>
        <p:nvSpPr>
          <p:cNvPr id="12" name="Oval 11">
            <a:extLst>
              <a:ext uri="{FF2B5EF4-FFF2-40B4-BE49-F238E27FC236}">
                <a16:creationId xmlns:a16="http://schemas.microsoft.com/office/drawing/2014/main" id="{CF91F605-1D06-4B81-91CD-F49A62A61FC0}"/>
              </a:ext>
            </a:extLst>
          </p:cNvPr>
          <p:cNvSpPr/>
          <p:nvPr/>
        </p:nvSpPr>
        <p:spPr>
          <a:xfrm>
            <a:off x="7269517" y="3339306"/>
            <a:ext cx="1715779" cy="42759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CA"/>
          </a:p>
        </p:txBody>
      </p:sp>
      <p:sp>
        <p:nvSpPr>
          <p:cNvPr id="13" name="Oval 12">
            <a:extLst>
              <a:ext uri="{FF2B5EF4-FFF2-40B4-BE49-F238E27FC236}">
                <a16:creationId xmlns:a16="http://schemas.microsoft.com/office/drawing/2014/main" id="{1BF5BD55-9FD3-492E-AF07-D7EF865247A1}"/>
              </a:ext>
            </a:extLst>
          </p:cNvPr>
          <p:cNvSpPr/>
          <p:nvPr/>
        </p:nvSpPr>
        <p:spPr>
          <a:xfrm>
            <a:off x="4740261" y="5133454"/>
            <a:ext cx="1715779" cy="42759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CA"/>
          </a:p>
        </p:txBody>
      </p:sp>
      <p:sp>
        <p:nvSpPr>
          <p:cNvPr id="14" name="Oval 13">
            <a:extLst>
              <a:ext uri="{FF2B5EF4-FFF2-40B4-BE49-F238E27FC236}">
                <a16:creationId xmlns:a16="http://schemas.microsoft.com/office/drawing/2014/main" id="{91174BCB-A02F-4937-9611-EA28B04C73A3}"/>
              </a:ext>
            </a:extLst>
          </p:cNvPr>
          <p:cNvSpPr/>
          <p:nvPr/>
        </p:nvSpPr>
        <p:spPr>
          <a:xfrm>
            <a:off x="4758162" y="4459202"/>
            <a:ext cx="1715779" cy="42759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CA"/>
          </a:p>
        </p:txBody>
      </p:sp>
      <p:sp>
        <p:nvSpPr>
          <p:cNvPr id="15" name="Oval 14">
            <a:extLst>
              <a:ext uri="{FF2B5EF4-FFF2-40B4-BE49-F238E27FC236}">
                <a16:creationId xmlns:a16="http://schemas.microsoft.com/office/drawing/2014/main" id="{90BBCD6A-4417-48EE-8DF3-5BD9C4BB3317}"/>
              </a:ext>
            </a:extLst>
          </p:cNvPr>
          <p:cNvSpPr/>
          <p:nvPr/>
        </p:nvSpPr>
        <p:spPr>
          <a:xfrm>
            <a:off x="4772507" y="4031604"/>
            <a:ext cx="2067132" cy="42759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CA"/>
          </a:p>
        </p:txBody>
      </p:sp>
      <p:sp>
        <p:nvSpPr>
          <p:cNvPr id="16" name="Oval 15">
            <a:extLst>
              <a:ext uri="{FF2B5EF4-FFF2-40B4-BE49-F238E27FC236}">
                <a16:creationId xmlns:a16="http://schemas.microsoft.com/office/drawing/2014/main" id="{05C7D1DB-504D-4984-B706-F49CA15D544A}"/>
              </a:ext>
            </a:extLst>
          </p:cNvPr>
          <p:cNvSpPr/>
          <p:nvPr/>
        </p:nvSpPr>
        <p:spPr>
          <a:xfrm>
            <a:off x="4740261" y="5561052"/>
            <a:ext cx="1715779" cy="42759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CA"/>
          </a:p>
        </p:txBody>
      </p:sp>
    </p:spTree>
    <p:extLst>
      <p:ext uri="{BB962C8B-B14F-4D97-AF65-F5344CB8AC3E}">
        <p14:creationId xmlns:p14="http://schemas.microsoft.com/office/powerpoint/2010/main" val="3677132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482C431-FBCC-054E-A190-4F3DD0333744}"/>
              </a:ext>
            </a:extLst>
          </p:cNvPr>
          <p:cNvPicPr>
            <a:picLocks noChangeAspect="1"/>
          </p:cNvPicPr>
          <p:nvPr/>
        </p:nvPicPr>
        <p:blipFill rotWithShape="1">
          <a:blip r:embed="rId2">
            <a:extLst>
              <a:ext uri="{28A0092B-C50C-407E-A947-70E740481C1C}">
                <a14:useLocalDpi xmlns:a14="http://schemas.microsoft.com/office/drawing/2010/main"/>
              </a:ext>
            </a:extLst>
          </a:blip>
          <a:srcRect r="20726" b="61261"/>
          <a:stretch/>
        </p:blipFill>
        <p:spPr>
          <a:xfrm>
            <a:off x="1817387" y="1052736"/>
            <a:ext cx="8455077" cy="5258097"/>
          </a:xfrm>
          <a:prstGeom prst="rect">
            <a:avLst/>
          </a:prstGeom>
        </p:spPr>
      </p:pic>
      <p:sp>
        <p:nvSpPr>
          <p:cNvPr id="2" name="Title 1">
            <a:extLst>
              <a:ext uri="{FF2B5EF4-FFF2-40B4-BE49-F238E27FC236}">
                <a16:creationId xmlns:a16="http://schemas.microsoft.com/office/drawing/2014/main" id="{56546B82-FB9B-4408-9EC6-B22FB59C2C65}"/>
              </a:ext>
            </a:extLst>
          </p:cNvPr>
          <p:cNvSpPr>
            <a:spLocks noGrp="1"/>
          </p:cNvSpPr>
          <p:nvPr>
            <p:ph type="title"/>
          </p:nvPr>
        </p:nvSpPr>
        <p:spPr/>
        <p:txBody>
          <a:bodyPr/>
          <a:lstStyle/>
          <a:p>
            <a:r>
              <a:rPr lang="en-US" dirty="0"/>
              <a:t>Risk factors</a:t>
            </a:r>
          </a:p>
        </p:txBody>
      </p:sp>
    </p:spTree>
    <p:extLst>
      <p:ext uri="{BB962C8B-B14F-4D97-AF65-F5344CB8AC3E}">
        <p14:creationId xmlns:p14="http://schemas.microsoft.com/office/powerpoint/2010/main" val="16391609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8334442-6BFF-485E-85A6-21CFD8EAA87A}"/>
              </a:ext>
            </a:extLst>
          </p:cNvPr>
          <p:cNvSpPr/>
          <p:nvPr/>
        </p:nvSpPr>
        <p:spPr>
          <a:xfrm>
            <a:off x="705059" y="1035824"/>
            <a:ext cx="10781880" cy="1025024"/>
          </a:xfrm>
          <a:prstGeom prst="rect">
            <a:avLst/>
          </a:prstGeom>
        </p:spPr>
        <p:txBody>
          <a:bodyPr wrap="square" lIns="91440" tIns="45720" rIns="91440" bIns="45720" anchor="t">
            <a:spAutoFit/>
          </a:bodyPr>
          <a:lstStyle/>
          <a:p>
            <a:pPr algn="ctr">
              <a:lnSpc>
                <a:spcPct val="120000"/>
              </a:lnSpc>
            </a:pPr>
            <a:r>
              <a:rPr lang="en-US" sz="2000" b="1" dirty="0">
                <a:latin typeface="Arial Nova Cond"/>
              </a:rPr>
              <a:t>© Canadian Cardiovascular Society. 2021. All rights reserved. </a:t>
            </a:r>
          </a:p>
          <a:p>
            <a:pPr algn="ctr">
              <a:lnSpc>
                <a:spcPct val="120000"/>
              </a:lnSpc>
            </a:pPr>
            <a:r>
              <a:rPr lang="en-US" sz="1600" dirty="0">
                <a:latin typeface="Arial Nova Cond"/>
              </a:rPr>
              <a:t>Distribution, transmission or republication is strictly prohibited without the prior written permission of the Canadian Cardiovascular Society.</a:t>
            </a:r>
          </a:p>
        </p:txBody>
      </p:sp>
      <p:sp>
        <p:nvSpPr>
          <p:cNvPr id="9" name="Rectangle 8">
            <a:extLst>
              <a:ext uri="{FF2B5EF4-FFF2-40B4-BE49-F238E27FC236}">
                <a16:creationId xmlns:a16="http://schemas.microsoft.com/office/drawing/2014/main" id="{7DAD040C-616D-4D67-9057-72A56367731A}"/>
              </a:ext>
            </a:extLst>
          </p:cNvPr>
          <p:cNvSpPr/>
          <p:nvPr/>
        </p:nvSpPr>
        <p:spPr>
          <a:xfrm>
            <a:off x="0" y="6364684"/>
            <a:ext cx="12192000" cy="5207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6" name="Content Placeholder 6">
            <a:extLst>
              <a:ext uri="{FF2B5EF4-FFF2-40B4-BE49-F238E27FC236}">
                <a16:creationId xmlns:a16="http://schemas.microsoft.com/office/drawing/2014/main" id="{F3F32212-C129-4EF2-9210-F53720CBEE45}"/>
              </a:ext>
            </a:extLst>
          </p:cNvPr>
          <p:cNvSpPr txBox="1">
            <a:spLocks/>
          </p:cNvSpPr>
          <p:nvPr/>
        </p:nvSpPr>
        <p:spPr bwMode="auto">
          <a:xfrm>
            <a:off x="838201" y="2850397"/>
            <a:ext cx="10515599" cy="2666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4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b="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b="0">
                <a:solidFill>
                  <a:schemeClr val="tx1"/>
                </a:solidFill>
                <a:latin typeface="+mn-lt"/>
                <a:ea typeface="+mn-ea"/>
                <a:cs typeface="+mn-cs"/>
              </a:defRPr>
            </a:lvl3pPr>
            <a:lvl4pPr marL="1600200" indent="-228600" algn="l" rtl="0" eaLnBrk="0" fontAlgn="base" hangingPunct="0">
              <a:spcBef>
                <a:spcPct val="20000"/>
              </a:spcBef>
              <a:spcAft>
                <a:spcPct val="0"/>
              </a:spcAft>
              <a:buChar char="–"/>
              <a:defRPr sz="1400" b="0">
                <a:solidFill>
                  <a:schemeClr val="tx1"/>
                </a:solidFill>
                <a:latin typeface="+mn-lt"/>
                <a:ea typeface="+mn-ea"/>
                <a:cs typeface="+mn-cs"/>
              </a:defRPr>
            </a:lvl4pPr>
            <a:lvl5pPr marL="2057400" indent="-228600" algn="l" rtl="0" eaLnBrk="0" fontAlgn="base" hangingPunct="0">
              <a:spcBef>
                <a:spcPct val="20000"/>
              </a:spcBef>
              <a:spcAft>
                <a:spcPct val="0"/>
              </a:spcAft>
              <a:buChar char="»"/>
              <a:defRPr sz="1200" b="0">
                <a:solidFill>
                  <a:schemeClr val="tx1"/>
                </a:solidFill>
                <a:latin typeface="+mn-lt"/>
                <a:ea typeface="+mn-ea"/>
                <a:cs typeface="+mn-cs"/>
              </a:defRPr>
            </a:lvl5pPr>
            <a:lvl6pPr marL="2514600" indent="-228600" algn="l" rtl="0" fontAlgn="base">
              <a:spcBef>
                <a:spcPct val="20000"/>
              </a:spcBef>
              <a:spcAft>
                <a:spcPct val="0"/>
              </a:spcAft>
              <a:buChar char="»"/>
              <a:defRPr sz="1200" b="1">
                <a:solidFill>
                  <a:schemeClr val="tx1"/>
                </a:solidFill>
                <a:latin typeface="+mn-lt"/>
                <a:ea typeface="+mn-ea"/>
                <a:cs typeface="+mn-cs"/>
              </a:defRPr>
            </a:lvl6pPr>
            <a:lvl7pPr marL="2971800" indent="-228600" algn="l" rtl="0" fontAlgn="base">
              <a:spcBef>
                <a:spcPct val="20000"/>
              </a:spcBef>
              <a:spcAft>
                <a:spcPct val="0"/>
              </a:spcAft>
              <a:buChar char="»"/>
              <a:defRPr sz="1200" b="1">
                <a:solidFill>
                  <a:schemeClr val="tx1"/>
                </a:solidFill>
                <a:latin typeface="+mn-lt"/>
                <a:ea typeface="+mn-ea"/>
                <a:cs typeface="+mn-cs"/>
              </a:defRPr>
            </a:lvl7pPr>
            <a:lvl8pPr marL="3429000" indent="-228600" algn="l" rtl="0" fontAlgn="base">
              <a:spcBef>
                <a:spcPct val="20000"/>
              </a:spcBef>
              <a:spcAft>
                <a:spcPct val="0"/>
              </a:spcAft>
              <a:buChar char="»"/>
              <a:defRPr sz="1200" b="1">
                <a:solidFill>
                  <a:schemeClr val="tx1"/>
                </a:solidFill>
                <a:latin typeface="+mn-lt"/>
                <a:ea typeface="+mn-ea"/>
                <a:cs typeface="+mn-cs"/>
              </a:defRPr>
            </a:lvl8pPr>
            <a:lvl9pPr marL="3886200" indent="-228600" algn="l" rtl="0" fontAlgn="base">
              <a:spcBef>
                <a:spcPct val="20000"/>
              </a:spcBef>
              <a:spcAft>
                <a:spcPct val="0"/>
              </a:spcAft>
              <a:buChar char="»"/>
              <a:defRPr sz="1200" b="1">
                <a:solidFill>
                  <a:schemeClr val="tx1"/>
                </a:solidFill>
                <a:latin typeface="+mn-lt"/>
                <a:ea typeface="+mn-ea"/>
                <a:cs typeface="+mn-cs"/>
              </a:defRPr>
            </a:lvl9pPr>
          </a:lstStyle>
          <a:p>
            <a:pPr eaLnBrk="1" hangingPunct="1">
              <a:spcBef>
                <a:spcPts val="1800"/>
              </a:spcBef>
            </a:pPr>
            <a:r>
              <a:rPr lang="en-US" altLang="en-US" sz="1600" kern="0" dirty="0">
                <a:latin typeface="Arial Nova Cond" panose="020B0506020202020204" pitchFamily="34" charset="0"/>
              </a:rPr>
              <a:t>For medical institution internal education or training (i.e. grand rounds, medical college/classroom education, etc.), kindly consider and implement the following:</a:t>
            </a:r>
          </a:p>
          <a:p>
            <a:pPr lvl="1" eaLnBrk="1" hangingPunct="1"/>
            <a:r>
              <a:rPr lang="en-US" altLang="en-US" sz="1200" kern="0" dirty="0">
                <a:latin typeface="Arial Nova Cond" panose="020B0506020202020204" pitchFamily="34" charset="0"/>
              </a:rPr>
              <a:t>Include the citation for the Canadian Journal of Cardiology</a:t>
            </a:r>
          </a:p>
          <a:p>
            <a:pPr lvl="1" eaLnBrk="1" hangingPunct="1"/>
            <a:r>
              <a:rPr lang="en-US" altLang="en-US" sz="1200" kern="0" dirty="0">
                <a:latin typeface="Arial Nova Cond" panose="020B0506020202020204" pitchFamily="34" charset="0"/>
              </a:rPr>
              <a:t>Add ‘Reproduced with permission from the Canadian Cardiovascular Society. [insert year].’</a:t>
            </a:r>
          </a:p>
          <a:p>
            <a:pPr lvl="1" eaLnBrk="1" hangingPunct="1"/>
            <a:r>
              <a:rPr lang="en-US" altLang="en-US" sz="1200" kern="0" dirty="0">
                <a:latin typeface="Arial Nova Cond" panose="020B0506020202020204" pitchFamily="34" charset="0"/>
              </a:rPr>
              <a:t>Avoid use of CCS logos or trademarks on slides, tools or publications that are not the property of the CCS</a:t>
            </a:r>
          </a:p>
          <a:p>
            <a:pPr lvl="1" eaLnBrk="1" hangingPunct="1"/>
            <a:r>
              <a:rPr lang="en-US" altLang="en-US" sz="1200" kern="0" dirty="0">
                <a:latin typeface="Arial Nova Cond" panose="020B0506020202020204" pitchFamily="34" charset="0"/>
              </a:rPr>
              <a:t>Do not modify the slide content and, the layout and CCS branding on the Guideline-related slides</a:t>
            </a:r>
          </a:p>
          <a:p>
            <a:pPr lvl="1" eaLnBrk="1" hangingPunct="1"/>
            <a:r>
              <a:rPr lang="en-US" altLang="en-US" sz="1200" kern="0" dirty="0">
                <a:latin typeface="Arial Nova Cond" panose="020B0506020202020204" pitchFamily="34" charset="0"/>
              </a:rPr>
              <a:t>Guideline recommendations must be reproduced exactly as published </a:t>
            </a:r>
          </a:p>
          <a:p>
            <a:pPr eaLnBrk="1" hangingPunct="1">
              <a:spcBef>
                <a:spcPts val="1800"/>
              </a:spcBef>
            </a:pPr>
            <a:r>
              <a:rPr lang="en-US" altLang="en-US" sz="1600" kern="0" dirty="0">
                <a:latin typeface="Arial Nova Cond" panose="020B0506020202020204" pitchFamily="34" charset="0"/>
              </a:rPr>
              <a:t>For an industry supported or involved program, permissions are required:</a:t>
            </a:r>
          </a:p>
          <a:p>
            <a:pPr lvl="1" eaLnBrk="1" hangingPunct="1"/>
            <a:r>
              <a:rPr lang="en-US" altLang="en-US" sz="1200" kern="0" dirty="0">
                <a:latin typeface="Arial Nova Cond" panose="020B0506020202020204" pitchFamily="34" charset="0"/>
              </a:rPr>
              <a:t>If content is published in the Canadian Journal of Cardiology, permissions must be sought through our publisher Elsevier (www.onlinecjc.com)</a:t>
            </a:r>
          </a:p>
          <a:p>
            <a:pPr lvl="1" eaLnBrk="1" hangingPunct="1"/>
            <a:r>
              <a:rPr lang="en-US" altLang="en-US" sz="1200" kern="0" dirty="0">
                <a:latin typeface="Arial Nova Cond" panose="020B0506020202020204" pitchFamily="34" charset="0"/>
              </a:rPr>
              <a:t>If content is property of the CCS, contact </a:t>
            </a:r>
            <a:r>
              <a:rPr lang="en-US" altLang="en-US" sz="1200" kern="0" dirty="0">
                <a:latin typeface="Arial Nova Cond" panose="020B0506020202020204" pitchFamily="34" charset="0"/>
                <a:hlinkClick r:id="rId3"/>
              </a:rPr>
              <a:t>guidelines@ccs.ca</a:t>
            </a:r>
            <a:r>
              <a:rPr lang="en-US" altLang="en-US" sz="1200" kern="0" dirty="0">
                <a:latin typeface="Arial Nova Cond" panose="020B0506020202020204" pitchFamily="34" charset="0"/>
              </a:rPr>
              <a:t>   </a:t>
            </a:r>
          </a:p>
        </p:txBody>
      </p:sp>
      <p:sp>
        <p:nvSpPr>
          <p:cNvPr id="10" name="TextBox 9">
            <a:extLst>
              <a:ext uri="{FF2B5EF4-FFF2-40B4-BE49-F238E27FC236}">
                <a16:creationId xmlns:a16="http://schemas.microsoft.com/office/drawing/2014/main" id="{A63F43C7-C0CC-4D4E-B2F6-826B25F594DF}"/>
              </a:ext>
            </a:extLst>
          </p:cNvPr>
          <p:cNvSpPr txBox="1"/>
          <p:nvPr/>
        </p:nvSpPr>
        <p:spPr>
          <a:xfrm>
            <a:off x="184448" y="6381328"/>
            <a:ext cx="7316216" cy="276999"/>
          </a:xfrm>
          <a:prstGeom prst="rect">
            <a:avLst/>
          </a:prstGeom>
          <a:noFill/>
        </p:spPr>
        <p:txBody>
          <a:bodyPr wrap="square" rtlCol="0">
            <a:spAutoFit/>
          </a:bodyPr>
          <a:lstStyle/>
          <a:p>
            <a:r>
              <a:rPr lang="en-CA" sz="1200" b="1" dirty="0">
                <a:effectLst>
                  <a:glow rad="101600">
                    <a:schemeClr val="bg1">
                      <a:alpha val="60000"/>
                    </a:schemeClr>
                  </a:glow>
                </a:effectLst>
                <a:latin typeface="Arial Nova Cond" panose="020B0506020202020204" pitchFamily="34" charset="0"/>
              </a:rPr>
              <a:t>Andrade, Macle, et.al., </a:t>
            </a:r>
            <a:r>
              <a:rPr lang="en-CA" sz="1200" b="1" i="1" dirty="0">
                <a:effectLst>
                  <a:glow rad="101600">
                    <a:schemeClr val="bg1">
                      <a:alpha val="60000"/>
                    </a:schemeClr>
                  </a:glow>
                </a:effectLst>
                <a:latin typeface="Arial Nova Cond" panose="020B0506020202020204" pitchFamily="34" charset="0"/>
              </a:rPr>
              <a:t>Canadian Journal of Cardiology</a:t>
            </a:r>
            <a:r>
              <a:rPr lang="en-CA" sz="1200" b="1" dirty="0">
                <a:effectLst>
                  <a:glow rad="101600">
                    <a:schemeClr val="bg1">
                      <a:alpha val="60000"/>
                    </a:schemeClr>
                  </a:glow>
                </a:effectLst>
                <a:latin typeface="Arial Nova Cond" panose="020B0506020202020204" pitchFamily="34" charset="0"/>
              </a:rPr>
              <a:t>: https://doi.org/10.1016/j.cjca.2020.09.001 </a:t>
            </a:r>
          </a:p>
        </p:txBody>
      </p:sp>
      <p:sp>
        <p:nvSpPr>
          <p:cNvPr id="11" name="TextBox 10">
            <a:extLst>
              <a:ext uri="{FF2B5EF4-FFF2-40B4-BE49-F238E27FC236}">
                <a16:creationId xmlns:a16="http://schemas.microsoft.com/office/drawing/2014/main" id="{C2E16EE5-5102-4509-8899-0D69AA2B65AF}"/>
              </a:ext>
            </a:extLst>
          </p:cNvPr>
          <p:cNvSpPr txBox="1"/>
          <p:nvPr/>
        </p:nvSpPr>
        <p:spPr>
          <a:xfrm>
            <a:off x="7957864" y="6381963"/>
            <a:ext cx="4114800" cy="276999"/>
          </a:xfrm>
          <a:prstGeom prst="rect">
            <a:avLst/>
          </a:prstGeom>
          <a:noFill/>
        </p:spPr>
        <p:txBody>
          <a:bodyPr wrap="square" rtlCol="0">
            <a:spAutoFit/>
          </a:bodyPr>
          <a:lstStyle/>
          <a:p>
            <a:pPr algn="r"/>
            <a:r>
              <a:rPr lang="en-US" sz="1200" b="1" dirty="0">
                <a:effectLst>
                  <a:glow rad="101600">
                    <a:schemeClr val="bg1">
                      <a:alpha val="60000"/>
                    </a:schemeClr>
                  </a:glow>
                </a:effectLst>
                <a:latin typeface="Arial Nova Cond" panose="020B0506020202020204" pitchFamily="34" charset="0"/>
              </a:rPr>
              <a:t>© Canadian Cardiovascular Society. 2021. All rights reserved. </a:t>
            </a:r>
          </a:p>
        </p:txBody>
      </p:sp>
    </p:spTree>
    <p:extLst>
      <p:ext uri="{BB962C8B-B14F-4D97-AF65-F5344CB8AC3E}">
        <p14:creationId xmlns:p14="http://schemas.microsoft.com/office/powerpoint/2010/main" val="11761586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D52CCA-CDE3-40B5-BEF7-C106E2A2EB34}"/>
              </a:ext>
            </a:extLst>
          </p:cNvPr>
          <p:cNvSpPr>
            <a:spLocks noGrp="1"/>
          </p:cNvSpPr>
          <p:nvPr>
            <p:ph type="title"/>
          </p:nvPr>
        </p:nvSpPr>
        <p:spPr/>
        <p:txBody>
          <a:bodyPr/>
          <a:lstStyle/>
          <a:p>
            <a:r>
              <a:rPr lang="en-US" dirty="0"/>
              <a:t>Studies targeting risk factor modification</a:t>
            </a:r>
          </a:p>
        </p:txBody>
      </p:sp>
      <p:pic>
        <p:nvPicPr>
          <p:cNvPr id="4" name="table">
            <a:extLst>
              <a:ext uri="{FF2B5EF4-FFF2-40B4-BE49-F238E27FC236}">
                <a16:creationId xmlns:a16="http://schemas.microsoft.com/office/drawing/2014/main" id="{DA334DE9-E110-4EC1-B7CA-0D1C9F777F30}"/>
              </a:ext>
            </a:extLst>
          </p:cNvPr>
          <p:cNvPicPr>
            <a:picLocks noChangeAspect="1"/>
          </p:cNvPicPr>
          <p:nvPr/>
        </p:nvPicPr>
        <p:blipFill>
          <a:blip r:embed="rId2"/>
          <a:stretch>
            <a:fillRect/>
          </a:stretch>
        </p:blipFill>
        <p:spPr>
          <a:xfrm>
            <a:off x="551384" y="1484784"/>
            <a:ext cx="11006241" cy="3429000"/>
          </a:xfrm>
          <a:prstGeom prst="rect">
            <a:avLst/>
          </a:prstGeom>
        </p:spPr>
      </p:pic>
      <p:sp>
        <p:nvSpPr>
          <p:cNvPr id="5" name="TextBox 4">
            <a:extLst>
              <a:ext uri="{FF2B5EF4-FFF2-40B4-BE49-F238E27FC236}">
                <a16:creationId xmlns:a16="http://schemas.microsoft.com/office/drawing/2014/main" id="{F5355A11-43EE-4779-A376-E3F33BABD698}"/>
              </a:ext>
            </a:extLst>
          </p:cNvPr>
          <p:cNvSpPr txBox="1"/>
          <p:nvPr/>
        </p:nvSpPr>
        <p:spPr>
          <a:xfrm>
            <a:off x="3495107" y="4954434"/>
            <a:ext cx="3104949" cy="120032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CA" sz="1200" dirty="0">
                <a:latin typeface="Arial Nova Cond" panose="020B0506020202020204" pitchFamily="34" charset="0"/>
              </a:rPr>
              <a:t>Pathak et al JACC 2015; 2159-69</a:t>
            </a:r>
          </a:p>
          <a:p>
            <a:r>
              <a:rPr lang="en-US" sz="1200" dirty="0">
                <a:latin typeface="Arial Nova Cond" panose="020B0506020202020204" pitchFamily="34" charset="0"/>
                <a:cs typeface="Helvetica" pitchFamily="34" charset="0"/>
              </a:rPr>
              <a:t>Abed et al. JAMA. 2013;310(19):2050-2060</a:t>
            </a:r>
          </a:p>
          <a:p>
            <a:r>
              <a:rPr lang="en-US" sz="1200" dirty="0">
                <a:latin typeface="Arial Nova Cond" panose="020B0506020202020204" pitchFamily="34" charset="0"/>
                <a:cs typeface="Helvetica" pitchFamily="34" charset="0"/>
              </a:rPr>
              <a:t>Pathak et al JACC 2015: 985-96</a:t>
            </a:r>
          </a:p>
          <a:p>
            <a:r>
              <a:rPr lang="en-US" sz="1200" dirty="0">
                <a:latin typeface="Arial Nova Cond" panose="020B0506020202020204" pitchFamily="34" charset="0"/>
              </a:rPr>
              <a:t>Rienstra et al. 2018 EHJ</a:t>
            </a:r>
          </a:p>
          <a:p>
            <a:endParaRPr lang="en-CA" sz="1200" dirty="0">
              <a:latin typeface="Arial Nova Cond" panose="020B0506020202020204" pitchFamily="34" charset="0"/>
            </a:endParaRPr>
          </a:p>
          <a:p>
            <a:endParaRPr lang="en-CA" sz="1200" dirty="0">
              <a:latin typeface="Arial Nova Cond" panose="020B0506020202020204" pitchFamily="34" charset="0"/>
            </a:endParaRPr>
          </a:p>
        </p:txBody>
      </p:sp>
      <p:sp>
        <p:nvSpPr>
          <p:cNvPr id="6" name="TextBox 5">
            <a:extLst>
              <a:ext uri="{FF2B5EF4-FFF2-40B4-BE49-F238E27FC236}">
                <a16:creationId xmlns:a16="http://schemas.microsoft.com/office/drawing/2014/main" id="{5A213314-6E8A-4D23-BD0D-EF15865DBCCE}"/>
              </a:ext>
            </a:extLst>
          </p:cNvPr>
          <p:cNvSpPr txBox="1"/>
          <p:nvPr/>
        </p:nvSpPr>
        <p:spPr>
          <a:xfrm>
            <a:off x="6600056" y="4913784"/>
            <a:ext cx="2871715" cy="120032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err="1">
                <a:latin typeface="Arial Nova Cond" panose="020B0506020202020204" pitchFamily="34" charset="0"/>
              </a:rPr>
              <a:t>Pathak</a:t>
            </a:r>
            <a:r>
              <a:rPr lang="en-US" sz="1200" dirty="0">
                <a:latin typeface="Arial Nova Cond" panose="020B0506020202020204" pitchFamily="34" charset="0"/>
              </a:rPr>
              <a:t> et al. JACC 2014; 64: 2222-31</a:t>
            </a:r>
          </a:p>
          <a:p>
            <a:r>
              <a:rPr lang="en-GB" sz="1200" b="1" dirty="0" err="1">
                <a:latin typeface="Arial Nova Cond" panose="020B0506020202020204" pitchFamily="34" charset="0"/>
              </a:rPr>
              <a:t>Voskoboinik</a:t>
            </a:r>
            <a:r>
              <a:rPr lang="en-GB" sz="1200" b="1" dirty="0">
                <a:latin typeface="Arial Nova Cond" panose="020B0506020202020204" pitchFamily="34" charset="0"/>
              </a:rPr>
              <a:t> A et al. N </a:t>
            </a:r>
            <a:r>
              <a:rPr lang="en-GB" sz="1200" b="1" dirty="0" err="1">
                <a:latin typeface="Arial Nova Cond" panose="020B0506020202020204" pitchFamily="34" charset="0"/>
              </a:rPr>
              <a:t>Engl</a:t>
            </a:r>
            <a:r>
              <a:rPr lang="en-GB" sz="1200" b="1" dirty="0">
                <a:latin typeface="Arial Nova Cond" panose="020B0506020202020204" pitchFamily="34" charset="0"/>
              </a:rPr>
              <a:t> J Med 2020;382:20-28</a:t>
            </a:r>
          </a:p>
          <a:p>
            <a:r>
              <a:rPr lang="en-US" sz="1200" dirty="0">
                <a:latin typeface="Arial Nova Cond" panose="020B0506020202020204" pitchFamily="34" charset="0"/>
              </a:rPr>
              <a:t>Parkash et al Circulation 2017</a:t>
            </a:r>
          </a:p>
          <a:p>
            <a:r>
              <a:rPr lang="en-US" sz="1200" dirty="0">
                <a:latin typeface="Arial Nova Cond" panose="020B0506020202020204" pitchFamily="34" charset="0"/>
              </a:rPr>
              <a:t>Malmo et al </a:t>
            </a:r>
            <a:r>
              <a:rPr lang="en-CA" sz="1200" i="1" dirty="0">
                <a:latin typeface="Arial Nova Cond" panose="020B0506020202020204" pitchFamily="34" charset="0"/>
              </a:rPr>
              <a:t>Circulation</a:t>
            </a:r>
            <a:r>
              <a:rPr lang="en-CA" sz="1200" dirty="0">
                <a:latin typeface="Arial Nova Cond" panose="020B0506020202020204" pitchFamily="34" charset="0"/>
              </a:rPr>
              <a:t>. 2016;133:466–473</a:t>
            </a:r>
            <a:endParaRPr lang="en-US" sz="1200" dirty="0">
              <a:latin typeface="Arial Nova Cond" panose="020B0506020202020204" pitchFamily="34" charset="0"/>
            </a:endParaRPr>
          </a:p>
          <a:p>
            <a:endParaRPr lang="en-US" sz="1200" dirty="0">
              <a:latin typeface="Arial Nova Cond" panose="020B0506020202020204" pitchFamily="34" charset="0"/>
            </a:endParaRPr>
          </a:p>
        </p:txBody>
      </p:sp>
    </p:spTree>
    <p:extLst>
      <p:ext uri="{BB962C8B-B14F-4D97-AF65-F5344CB8AC3E}">
        <p14:creationId xmlns:p14="http://schemas.microsoft.com/office/powerpoint/2010/main" val="22907155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1C03DB-3BDC-4D40-875B-A85CA2892677}"/>
              </a:ext>
            </a:extLst>
          </p:cNvPr>
          <p:cNvSpPr>
            <a:spLocks noGrp="1"/>
          </p:cNvSpPr>
          <p:nvPr>
            <p:ph type="title"/>
          </p:nvPr>
        </p:nvSpPr>
        <p:spPr/>
        <p:txBody>
          <a:bodyPr/>
          <a:lstStyle/>
          <a:p>
            <a:r>
              <a:rPr lang="en-US" dirty="0"/>
              <a:t>2020 AF Guidelines Recommendation</a:t>
            </a:r>
          </a:p>
        </p:txBody>
      </p:sp>
      <p:sp>
        <p:nvSpPr>
          <p:cNvPr id="3" name="Content Placeholder 2">
            <a:extLst>
              <a:ext uri="{FF2B5EF4-FFF2-40B4-BE49-F238E27FC236}">
                <a16:creationId xmlns:a16="http://schemas.microsoft.com/office/drawing/2014/main" id="{B90A8F20-2C14-4BA7-AB50-94A52CDC3670}"/>
              </a:ext>
            </a:extLst>
          </p:cNvPr>
          <p:cNvSpPr>
            <a:spLocks noGrp="1"/>
          </p:cNvSpPr>
          <p:nvPr>
            <p:ph idx="1"/>
          </p:nvPr>
        </p:nvSpPr>
        <p:spPr/>
        <p:txBody>
          <a:bodyPr/>
          <a:lstStyle/>
          <a:p>
            <a:pPr marL="0" indent="0">
              <a:buNone/>
            </a:pPr>
            <a:r>
              <a:rPr lang="en-CA" dirty="0"/>
              <a:t>In patients with established AF or at high risk of developing AF, we recommend a systematic approach to the identification of traditional modifiable cardiovascular risk factors and/or conditions associated with AF, with strict guideline-adherent management in order to reduce major cardiovascular events </a:t>
            </a:r>
            <a:r>
              <a:rPr lang="en-CA" i="1" dirty="0"/>
              <a:t>(</a:t>
            </a:r>
            <a:r>
              <a:rPr lang="en-CA" i="1" dirty="0">
                <a:solidFill>
                  <a:schemeClr val="bg1">
                    <a:lumMod val="50000"/>
                  </a:schemeClr>
                </a:solidFill>
              </a:rPr>
              <a:t>Strong Recommendation; High-Quality Evidence</a:t>
            </a:r>
            <a:r>
              <a:rPr lang="en-CA" i="1" dirty="0"/>
              <a:t>) </a:t>
            </a:r>
            <a:r>
              <a:rPr lang="en-CA" dirty="0"/>
              <a:t>and to prevent recurrence of the arrhythmia and/or decrease its symptom burden </a:t>
            </a:r>
            <a:r>
              <a:rPr lang="en-CA" i="1" dirty="0"/>
              <a:t>(</a:t>
            </a:r>
            <a:r>
              <a:rPr lang="en-CA" i="1" dirty="0">
                <a:solidFill>
                  <a:schemeClr val="bg1">
                    <a:lumMod val="50000"/>
                  </a:schemeClr>
                </a:solidFill>
              </a:rPr>
              <a:t>Strong Recommendation; Low-Quality Evidence</a:t>
            </a:r>
            <a:r>
              <a:rPr lang="en-CA" i="1" dirty="0"/>
              <a:t>)</a:t>
            </a:r>
            <a:r>
              <a:rPr lang="en-CA" dirty="0"/>
              <a:t>.</a:t>
            </a:r>
          </a:p>
          <a:p>
            <a:endParaRPr lang="en-US" dirty="0"/>
          </a:p>
        </p:txBody>
      </p:sp>
    </p:spTree>
    <p:extLst>
      <p:ext uri="{BB962C8B-B14F-4D97-AF65-F5344CB8AC3E}">
        <p14:creationId xmlns:p14="http://schemas.microsoft.com/office/powerpoint/2010/main" val="13232652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2D2ACB2A-6625-42C5-8DC3-86842DE022BF}"/>
              </a:ext>
            </a:extLst>
          </p:cNvPr>
          <p:cNvSpPr/>
          <p:nvPr/>
        </p:nvSpPr>
        <p:spPr>
          <a:xfrm>
            <a:off x="5546108" y="2205732"/>
            <a:ext cx="6598564" cy="2231380"/>
          </a:xfrm>
          <a:prstGeom prst="rect">
            <a:avLst/>
          </a:prstGeom>
        </p:spPr>
        <p:txBody>
          <a:bodyPr wrap="square">
            <a:spAutoFit/>
          </a:bodyPr>
          <a:lstStyle/>
          <a:p>
            <a:pPr algn="ctr" hangingPunct="1">
              <a:spcAft>
                <a:spcPts val="600"/>
              </a:spcAft>
            </a:pPr>
            <a:r>
              <a:rPr lang="en-US" sz="4000" b="1" kern="1200" dirty="0">
                <a:solidFill>
                  <a:prstClr val="white"/>
                </a:solidFill>
                <a:latin typeface="Arial Nova Cond" panose="020B0506020202020204" pitchFamily="34" charset="0"/>
                <a:ea typeface="+mn-ea"/>
                <a:cs typeface="+mn-cs"/>
              </a:rPr>
              <a:t>Roopinder Sandhu</a:t>
            </a:r>
          </a:p>
          <a:p>
            <a:pPr algn="ctr" hangingPunct="1">
              <a:spcAft>
                <a:spcPts val="600"/>
              </a:spcAft>
            </a:pPr>
            <a:r>
              <a:rPr lang="en-CA" sz="2400" b="1" kern="1200" dirty="0">
                <a:solidFill>
                  <a:schemeClr val="tx1"/>
                </a:solidFill>
                <a:latin typeface="Arial Nova Cond" panose="020B0506020202020204" pitchFamily="34" charset="0"/>
                <a:ea typeface="Calibri" panose="020F0502020204030204" pitchFamily="34" charset="0"/>
                <a:cs typeface="Calibri" panose="020F0502020204030204" pitchFamily="34" charset="0"/>
              </a:rPr>
              <a:t>MD, MPH, FHRS</a:t>
            </a:r>
          </a:p>
          <a:p>
            <a:pPr algn="ctr" hangingPunct="1">
              <a:spcAft>
                <a:spcPts val="600"/>
              </a:spcAft>
            </a:pPr>
            <a:r>
              <a:rPr lang="en-US" sz="2400" b="1" kern="1200" dirty="0">
                <a:solidFill>
                  <a:prstClr val="white"/>
                </a:solidFill>
                <a:latin typeface="Arial Nova Cond" panose="020B0506020202020204" pitchFamily="34" charset="0"/>
                <a:ea typeface="+mn-ea"/>
                <a:cs typeface="+mn-cs"/>
              </a:rPr>
              <a:t>Edmonton, AB</a:t>
            </a:r>
            <a:endParaRPr lang="en-CA" sz="2400" b="1" kern="1200" dirty="0">
              <a:solidFill>
                <a:schemeClr val="tx1"/>
              </a:solidFill>
              <a:latin typeface="Arial Nova Cond" panose="020B0506020202020204" pitchFamily="34" charset="0"/>
              <a:ea typeface="Calibri" panose="020F0502020204030204" pitchFamily="34" charset="0"/>
              <a:cs typeface="Calibri" panose="020F0502020204030204" pitchFamily="34" charset="0"/>
            </a:endParaRPr>
          </a:p>
          <a:p>
            <a:pPr hangingPunct="1">
              <a:spcAft>
                <a:spcPts val="600"/>
              </a:spcAft>
            </a:pPr>
            <a:endParaRPr lang="en-US" sz="3600" b="1" kern="1200" dirty="0">
              <a:solidFill>
                <a:prstClr val="white"/>
              </a:solidFill>
              <a:latin typeface="Arial Nova Cond" panose="020B0506020202020204" pitchFamily="34" charset="0"/>
              <a:ea typeface="+mn-ea"/>
              <a:cs typeface="+mn-cs"/>
            </a:endParaRPr>
          </a:p>
        </p:txBody>
      </p:sp>
      <p:sp>
        <p:nvSpPr>
          <p:cNvPr id="17" name="Rectangle 16">
            <a:extLst>
              <a:ext uri="{FF2B5EF4-FFF2-40B4-BE49-F238E27FC236}">
                <a16:creationId xmlns:a16="http://schemas.microsoft.com/office/drawing/2014/main" id="{12230E98-1801-4CA9-9EA8-E76F50EA45B8}"/>
              </a:ext>
            </a:extLst>
          </p:cNvPr>
          <p:cNvSpPr/>
          <p:nvPr/>
        </p:nvSpPr>
        <p:spPr>
          <a:xfrm>
            <a:off x="6023992" y="764704"/>
            <a:ext cx="5667528" cy="1200329"/>
          </a:xfrm>
          <a:prstGeom prst="rect">
            <a:avLst/>
          </a:prstGeom>
        </p:spPr>
        <p:txBody>
          <a:bodyPr wrap="square">
            <a:spAutoFit/>
          </a:bodyPr>
          <a:lstStyle/>
          <a:p>
            <a:pPr algn="ctr" hangingPunct="1"/>
            <a:r>
              <a:rPr lang="en-US" sz="3600" b="1" kern="1200" dirty="0">
                <a:solidFill>
                  <a:srgbClr val="FF0000"/>
                </a:solidFill>
                <a:latin typeface="Arial Nova Cond" panose="020B0506020202020204" pitchFamily="34" charset="0"/>
                <a:ea typeface="+mn-ea"/>
                <a:cs typeface="+mn-cs"/>
              </a:rPr>
              <a:t>Screening and opportunistic AF detection</a:t>
            </a:r>
            <a:endParaRPr lang="en-CA" sz="3600" b="1" kern="1200" dirty="0">
              <a:solidFill>
                <a:srgbClr val="FF0000"/>
              </a:solidFill>
              <a:latin typeface="Arial Nova Cond" panose="020B0506020202020204" pitchFamily="34" charset="0"/>
              <a:ea typeface="+mn-ea"/>
              <a:cs typeface="+mn-cs"/>
            </a:endParaRPr>
          </a:p>
        </p:txBody>
      </p:sp>
      <p:sp>
        <p:nvSpPr>
          <p:cNvPr id="18" name="Rectangle 17">
            <a:extLst>
              <a:ext uri="{FF2B5EF4-FFF2-40B4-BE49-F238E27FC236}">
                <a16:creationId xmlns:a16="http://schemas.microsoft.com/office/drawing/2014/main" id="{C162B043-1102-4001-B802-6D980A13B375}"/>
              </a:ext>
            </a:extLst>
          </p:cNvPr>
          <p:cNvSpPr/>
          <p:nvPr/>
        </p:nvSpPr>
        <p:spPr>
          <a:xfrm>
            <a:off x="5973088" y="4053857"/>
            <a:ext cx="5667528" cy="2039439"/>
          </a:xfrm>
          <a:prstGeom prst="rect">
            <a:avLst/>
          </a:prstGeom>
        </p:spPr>
        <p:txBody>
          <a:bodyPr vert="horz" lIns="91440" tIns="45720" rIns="91440" bIns="45720" rtlCol="0" anchor="t">
            <a:normAutofit fontScale="85000" lnSpcReduction="20000"/>
          </a:bodyPr>
          <a:lstStyle/>
          <a:p>
            <a:pPr marL="285750" indent="-285750" hangingPunct="1">
              <a:buFont typeface="Arial" panose="020B0604020202020204" pitchFamily="34" charset="0"/>
              <a:buChar char="•"/>
            </a:pPr>
            <a:r>
              <a:rPr lang="en-US" sz="2200" kern="1200" dirty="0">
                <a:solidFill>
                  <a:prstClr val="white"/>
                </a:solidFill>
                <a:latin typeface="Arial Nova Cond"/>
                <a:ea typeface="+mn-ea"/>
                <a:cs typeface="+mn-cs"/>
              </a:rPr>
              <a:t>Director, Device Clinic, Cedars-Sinai Medical Center</a:t>
            </a:r>
          </a:p>
          <a:p>
            <a:pPr marL="285750" indent="-285750" hangingPunct="1">
              <a:buFont typeface="Arial" panose="020B0604020202020204" pitchFamily="34" charset="0"/>
              <a:buChar char="•"/>
            </a:pPr>
            <a:r>
              <a:rPr lang="en-US" sz="2200" kern="1200" dirty="0">
                <a:solidFill>
                  <a:prstClr val="white"/>
                </a:solidFill>
                <a:latin typeface="Arial Nova Cond"/>
                <a:ea typeface="+mn-ea"/>
                <a:cs typeface="+mn-cs"/>
              </a:rPr>
              <a:t>Associate Professor of Medicine, Smidt Heart Institute, Cedars-Sinai Medical Center</a:t>
            </a:r>
          </a:p>
          <a:p>
            <a:pPr marL="285750" indent="-285750" hangingPunct="1">
              <a:buFont typeface="Arial" panose="020B0604020202020204" pitchFamily="34" charset="0"/>
              <a:buChar char="•"/>
            </a:pPr>
            <a:r>
              <a:rPr lang="en-US" sz="2200" kern="1200" dirty="0">
                <a:solidFill>
                  <a:prstClr val="white"/>
                </a:solidFill>
                <a:latin typeface="Arial Nova Cond"/>
                <a:ea typeface="+mn-ea"/>
                <a:cs typeface="+mn-cs"/>
              </a:rPr>
              <a:t>Associate Professor in Residence, University of California Los Angeles (UCLA)</a:t>
            </a:r>
          </a:p>
          <a:p>
            <a:pPr marL="285750" indent="-285750" hangingPunct="1">
              <a:buFont typeface="Arial" panose="020B0604020202020204" pitchFamily="34" charset="0"/>
              <a:buChar char="•"/>
            </a:pPr>
            <a:r>
              <a:rPr lang="en-US" sz="2200" kern="1200" dirty="0">
                <a:solidFill>
                  <a:prstClr val="white"/>
                </a:solidFill>
                <a:latin typeface="Arial Nova Cond"/>
                <a:ea typeface="+mn-ea"/>
                <a:cs typeface="+mn-cs"/>
              </a:rPr>
              <a:t>Associate Adjunct Professor of Medicine, University of Alberta</a:t>
            </a:r>
          </a:p>
          <a:p>
            <a:pPr marL="285750" indent="-285750" hangingPunct="1">
              <a:buFont typeface="Arial" panose="020B0604020202020204" pitchFamily="34" charset="0"/>
              <a:buChar char="•"/>
            </a:pPr>
            <a:r>
              <a:rPr lang="en-US" sz="2200" kern="1200" dirty="0">
                <a:solidFill>
                  <a:prstClr val="white"/>
                </a:solidFill>
                <a:latin typeface="Arial Nova Cond"/>
                <a:ea typeface="+mn-ea"/>
                <a:cs typeface="+mn-cs"/>
              </a:rPr>
              <a:t>Faculty, Canadian VIGOUR Centre</a:t>
            </a:r>
          </a:p>
        </p:txBody>
      </p:sp>
      <p:pic>
        <p:nvPicPr>
          <p:cNvPr id="7" name="Picture 6">
            <a:extLst>
              <a:ext uri="{FF2B5EF4-FFF2-40B4-BE49-F238E27FC236}">
                <a16:creationId xmlns:a16="http://schemas.microsoft.com/office/drawing/2014/main" id="{707E092E-9E87-407E-A793-417C3E8A6A2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73913" y="704916"/>
            <a:ext cx="4865130" cy="4865130"/>
          </a:xfrm>
          <a:prstGeom prst="rect">
            <a:avLst/>
          </a:prstGeom>
        </p:spPr>
      </p:pic>
    </p:spTree>
    <p:extLst>
      <p:ext uri="{BB962C8B-B14F-4D97-AF65-F5344CB8AC3E}">
        <p14:creationId xmlns:p14="http://schemas.microsoft.com/office/powerpoint/2010/main" val="35348074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96C9AA-4787-4699-A4B9-E7CCB3C45DE2}"/>
              </a:ext>
            </a:extLst>
          </p:cNvPr>
          <p:cNvSpPr>
            <a:spLocks noGrp="1"/>
          </p:cNvSpPr>
          <p:nvPr>
            <p:ph type="title"/>
          </p:nvPr>
        </p:nvSpPr>
        <p:spPr/>
        <p:txBody>
          <a:bodyPr/>
          <a:lstStyle/>
          <a:p>
            <a:r>
              <a:rPr lang="en-US" dirty="0"/>
              <a:t>Learning Objectives</a:t>
            </a:r>
          </a:p>
        </p:txBody>
      </p:sp>
      <p:sp>
        <p:nvSpPr>
          <p:cNvPr id="3" name="Content Placeholder 2">
            <a:extLst>
              <a:ext uri="{FF2B5EF4-FFF2-40B4-BE49-F238E27FC236}">
                <a16:creationId xmlns:a16="http://schemas.microsoft.com/office/drawing/2014/main" id="{64ECD372-FF44-4024-8A74-6F592B870FC5}"/>
              </a:ext>
            </a:extLst>
          </p:cNvPr>
          <p:cNvSpPr>
            <a:spLocks noGrp="1"/>
          </p:cNvSpPr>
          <p:nvPr>
            <p:ph idx="1"/>
          </p:nvPr>
        </p:nvSpPr>
        <p:spPr>
          <a:xfrm>
            <a:off x="695400" y="1628800"/>
            <a:ext cx="7848872" cy="3744416"/>
          </a:xfrm>
        </p:spPr>
        <p:txBody>
          <a:bodyPr>
            <a:normAutofit/>
          </a:bodyPr>
          <a:lstStyle/>
          <a:p>
            <a:pPr marL="514350" indent="-514350">
              <a:spcAft>
                <a:spcPts val="1200"/>
              </a:spcAft>
              <a:buFont typeface="+mj-lt"/>
              <a:buAutoNum type="arabicPeriod"/>
            </a:pPr>
            <a:r>
              <a:rPr lang="en-US" dirty="0"/>
              <a:t>Discuss the rationale, population, method, and techniques for AF screening. </a:t>
            </a:r>
          </a:p>
          <a:p>
            <a:pPr marL="514350" indent="-514350">
              <a:spcAft>
                <a:spcPts val="1200"/>
              </a:spcAft>
              <a:buFont typeface="+mj-lt"/>
              <a:buAutoNum type="arabicPeriod"/>
            </a:pPr>
            <a:r>
              <a:rPr lang="en-US" dirty="0"/>
              <a:t>Provide an approach for opportunistic AF screening.</a:t>
            </a:r>
          </a:p>
        </p:txBody>
      </p:sp>
      <p:pic>
        <p:nvPicPr>
          <p:cNvPr id="4" name="Graphic 3" descr="Checklist RTL">
            <a:extLst>
              <a:ext uri="{FF2B5EF4-FFF2-40B4-BE49-F238E27FC236}">
                <a16:creationId xmlns:a16="http://schemas.microsoft.com/office/drawing/2014/main" id="{BAEB3274-E7A2-451D-BF72-EAACC96EF39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413933" y="1340768"/>
            <a:ext cx="3370699" cy="3370699"/>
          </a:xfrm>
          <a:prstGeom prst="rect">
            <a:avLst/>
          </a:prstGeom>
        </p:spPr>
      </p:pic>
    </p:spTree>
    <p:extLst>
      <p:ext uri="{BB962C8B-B14F-4D97-AF65-F5344CB8AC3E}">
        <p14:creationId xmlns:p14="http://schemas.microsoft.com/office/powerpoint/2010/main" val="32592301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574B2B-3D3B-4D4D-BA76-7474817B06C3}"/>
              </a:ext>
            </a:extLst>
          </p:cNvPr>
          <p:cNvSpPr>
            <a:spLocks noGrp="1"/>
          </p:cNvSpPr>
          <p:nvPr>
            <p:ph type="title"/>
          </p:nvPr>
        </p:nvSpPr>
        <p:spPr/>
        <p:txBody>
          <a:bodyPr/>
          <a:lstStyle/>
          <a:p>
            <a:r>
              <a:rPr lang="en-US" dirty="0"/>
              <a:t>Rationale for AF screening</a:t>
            </a:r>
          </a:p>
        </p:txBody>
      </p:sp>
      <p:graphicFrame>
        <p:nvGraphicFramePr>
          <p:cNvPr id="4" name="Content Placeholder 3">
            <a:extLst>
              <a:ext uri="{FF2B5EF4-FFF2-40B4-BE49-F238E27FC236}">
                <a16:creationId xmlns:a16="http://schemas.microsoft.com/office/drawing/2014/main" id="{5EC09B18-EDEF-4D80-ADCF-29C74DFCE932}"/>
              </a:ext>
            </a:extLst>
          </p:cNvPr>
          <p:cNvGraphicFramePr>
            <a:graphicFrameLocks noGrp="1"/>
          </p:cNvGraphicFramePr>
          <p:nvPr>
            <p:ph idx="1"/>
            <p:extLst>
              <p:ext uri="{D42A27DB-BD31-4B8C-83A1-F6EECF244321}">
                <p14:modId xmlns:p14="http://schemas.microsoft.com/office/powerpoint/2010/main" val="349145808"/>
              </p:ext>
            </p:extLst>
          </p:nvPr>
        </p:nvGraphicFramePr>
        <p:xfrm>
          <a:off x="695325" y="1484313"/>
          <a:ext cx="10801350" cy="46926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863396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0EC236-6CD0-4198-AAAC-C90EF6638C9A}"/>
              </a:ext>
            </a:extLst>
          </p:cNvPr>
          <p:cNvSpPr>
            <a:spLocks noGrp="1"/>
          </p:cNvSpPr>
          <p:nvPr>
            <p:ph type="title"/>
          </p:nvPr>
        </p:nvSpPr>
        <p:spPr/>
        <p:txBody>
          <a:bodyPr/>
          <a:lstStyle/>
          <a:p>
            <a:r>
              <a:rPr lang="en-US" dirty="0"/>
              <a:t>Screening population</a:t>
            </a:r>
          </a:p>
        </p:txBody>
      </p:sp>
      <p:pic>
        <p:nvPicPr>
          <p:cNvPr id="4" name="Content Placeholder 4">
            <a:extLst>
              <a:ext uri="{FF2B5EF4-FFF2-40B4-BE49-F238E27FC236}">
                <a16:creationId xmlns:a16="http://schemas.microsoft.com/office/drawing/2014/main" id="{1D3509EC-7C76-4218-BE0C-0324EC0FA473}"/>
              </a:ext>
            </a:extLst>
          </p:cNvPr>
          <p:cNvPicPr>
            <a:picLocks noChangeAspect="1"/>
          </p:cNvPicPr>
          <p:nvPr/>
        </p:nvPicPr>
        <p:blipFill>
          <a:blip r:embed="rId2"/>
          <a:stretch>
            <a:fillRect/>
          </a:stretch>
        </p:blipFill>
        <p:spPr>
          <a:xfrm>
            <a:off x="3056819" y="1124744"/>
            <a:ext cx="6078362" cy="4417545"/>
          </a:xfrm>
          <a:prstGeom prst="rect">
            <a:avLst/>
          </a:prstGeom>
        </p:spPr>
      </p:pic>
      <p:sp>
        <p:nvSpPr>
          <p:cNvPr id="5" name="Title 1">
            <a:extLst>
              <a:ext uri="{FF2B5EF4-FFF2-40B4-BE49-F238E27FC236}">
                <a16:creationId xmlns:a16="http://schemas.microsoft.com/office/drawing/2014/main" id="{D17F22CE-202A-4BB5-84A7-9D6CE40E2DEC}"/>
              </a:ext>
            </a:extLst>
          </p:cNvPr>
          <p:cNvSpPr txBox="1">
            <a:spLocks/>
          </p:cNvSpPr>
          <p:nvPr/>
        </p:nvSpPr>
        <p:spPr>
          <a:xfrm>
            <a:off x="695400" y="5301208"/>
            <a:ext cx="10801200" cy="9756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solidFill>
                  <a:schemeClr val="tx1"/>
                </a:solidFill>
                <a:latin typeface="Arial Nova Cond" panose="020B0506020202020204" pitchFamily="34" charset="0"/>
                <a:ea typeface="+mj-ea"/>
                <a:cs typeface="+mj-cs"/>
              </a:defRPr>
            </a:lvl1pPr>
          </a:lstStyle>
          <a:p>
            <a:pPr algn="ctr"/>
            <a:r>
              <a:rPr lang="en-US" sz="2800" dirty="0">
                <a:solidFill>
                  <a:srgbClr val="6FAAAF"/>
                </a:solidFill>
              </a:rPr>
              <a:t>NNS = 69               1 new AF case </a:t>
            </a:r>
            <a:r>
              <a:rPr lang="en-US" sz="2800" dirty="0">
                <a:solidFill>
                  <a:srgbClr val="6FAAAF"/>
                </a:solidFill>
                <a:cs typeface="Times New Roman" panose="02020603050405020304" pitchFamily="18" charset="0"/>
              </a:rPr>
              <a:t>≥</a:t>
            </a:r>
            <a:r>
              <a:rPr lang="en-US" sz="2800" dirty="0">
                <a:solidFill>
                  <a:srgbClr val="6FAAAF"/>
                </a:solidFill>
              </a:rPr>
              <a:t> 65 years </a:t>
            </a:r>
          </a:p>
        </p:txBody>
      </p:sp>
      <p:sp>
        <p:nvSpPr>
          <p:cNvPr id="6" name="Right Arrow 7">
            <a:extLst>
              <a:ext uri="{FF2B5EF4-FFF2-40B4-BE49-F238E27FC236}">
                <a16:creationId xmlns:a16="http://schemas.microsoft.com/office/drawing/2014/main" id="{25761723-DED0-4633-8B8C-784585F70631}"/>
              </a:ext>
            </a:extLst>
          </p:cNvPr>
          <p:cNvSpPr/>
          <p:nvPr/>
        </p:nvSpPr>
        <p:spPr>
          <a:xfrm>
            <a:off x="4367808" y="5503195"/>
            <a:ext cx="1080120" cy="571668"/>
          </a:xfrm>
          <a:prstGeom prst="rightArrow">
            <a:avLst/>
          </a:prstGeom>
          <a:solidFill>
            <a:srgbClr val="6FAAAF"/>
          </a:solidFill>
          <a:ln>
            <a:solidFill>
              <a:srgbClr val="6FAA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Box 3">
            <a:extLst>
              <a:ext uri="{FF2B5EF4-FFF2-40B4-BE49-F238E27FC236}">
                <a16:creationId xmlns:a16="http://schemas.microsoft.com/office/drawing/2014/main" id="{FF086021-E8AB-4ECA-9F95-313F8090ECBE}"/>
              </a:ext>
            </a:extLst>
          </p:cNvPr>
          <p:cNvSpPr txBox="1">
            <a:spLocks noChangeAspect="1" noChangeArrowheads="1"/>
          </p:cNvSpPr>
          <p:nvPr/>
        </p:nvSpPr>
        <p:spPr bwMode="auto">
          <a:xfrm>
            <a:off x="695400" y="5960313"/>
            <a:ext cx="506095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fontAlgn="base" hangingPunct="0">
              <a:spcBef>
                <a:spcPct val="50000"/>
              </a:spcBef>
              <a:spcAft>
                <a:spcPct val="0"/>
              </a:spcAft>
            </a:pPr>
            <a:r>
              <a:rPr lang="da-DK" altLang="en-US" sz="1200" dirty="0">
                <a:latin typeface="Arial Nova Cond" panose="020B0506020202020204" pitchFamily="34" charset="0"/>
              </a:rPr>
              <a:t>Lowres et al. PLOS Medicine 2019;16:e1002903.</a:t>
            </a:r>
          </a:p>
        </p:txBody>
      </p:sp>
    </p:spTree>
    <p:extLst>
      <p:ext uri="{BB962C8B-B14F-4D97-AF65-F5344CB8AC3E}">
        <p14:creationId xmlns:p14="http://schemas.microsoft.com/office/powerpoint/2010/main" val="1022335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0EC236-6CD0-4198-AAAC-C90EF6638C9A}"/>
              </a:ext>
            </a:extLst>
          </p:cNvPr>
          <p:cNvSpPr>
            <a:spLocks noGrp="1"/>
          </p:cNvSpPr>
          <p:nvPr>
            <p:ph type="title"/>
          </p:nvPr>
        </p:nvSpPr>
        <p:spPr/>
        <p:txBody>
          <a:bodyPr/>
          <a:lstStyle/>
          <a:p>
            <a:r>
              <a:rPr lang="en-US" dirty="0"/>
              <a:t>Screening method</a:t>
            </a:r>
          </a:p>
        </p:txBody>
      </p:sp>
      <p:pic>
        <p:nvPicPr>
          <p:cNvPr id="4" name="Picture 3">
            <a:extLst>
              <a:ext uri="{FF2B5EF4-FFF2-40B4-BE49-F238E27FC236}">
                <a16:creationId xmlns:a16="http://schemas.microsoft.com/office/drawing/2014/main" id="{63EF252B-C2D2-4C23-AD01-6E9AC80C832E}"/>
              </a:ext>
            </a:extLst>
          </p:cNvPr>
          <p:cNvPicPr>
            <a:picLocks noChangeAspect="1"/>
          </p:cNvPicPr>
          <p:nvPr/>
        </p:nvPicPr>
        <p:blipFill rotWithShape="1">
          <a:blip r:embed="rId2"/>
          <a:srcRect l="7746" t="1704" b="2273"/>
          <a:stretch/>
        </p:blipFill>
        <p:spPr>
          <a:xfrm rot="5400000">
            <a:off x="3907304" y="-295335"/>
            <a:ext cx="3716156" cy="7191188"/>
          </a:xfrm>
          <a:prstGeom prst="rect">
            <a:avLst/>
          </a:prstGeom>
        </p:spPr>
      </p:pic>
      <p:sp>
        <p:nvSpPr>
          <p:cNvPr id="5" name="TextBox 4">
            <a:extLst>
              <a:ext uri="{FF2B5EF4-FFF2-40B4-BE49-F238E27FC236}">
                <a16:creationId xmlns:a16="http://schemas.microsoft.com/office/drawing/2014/main" id="{7E82DE1A-B1D8-4FFE-9A7A-479E8EBD6832}"/>
              </a:ext>
            </a:extLst>
          </p:cNvPr>
          <p:cNvSpPr txBox="1"/>
          <p:nvPr/>
        </p:nvSpPr>
        <p:spPr>
          <a:xfrm>
            <a:off x="1393905" y="2865801"/>
            <a:ext cx="2584938" cy="461665"/>
          </a:xfrm>
          <a:prstGeom prst="rect">
            <a:avLst/>
          </a:prstGeom>
          <a:noFill/>
        </p:spPr>
        <p:txBody>
          <a:bodyPr wrap="square" rtlCol="0">
            <a:spAutoFit/>
          </a:bodyPr>
          <a:lstStyle/>
          <a:p>
            <a:pPr algn="ctr"/>
            <a:r>
              <a:rPr lang="en-US" sz="1200" b="1" dirty="0">
                <a:solidFill>
                  <a:srgbClr val="6FAAAF"/>
                </a:solidFill>
                <a:latin typeface="Arial Nova" panose="020B0504020202020204" pitchFamily="34" charset="0"/>
                <a:cs typeface="Candara"/>
              </a:rPr>
              <a:t>Pulse palpation and ECG if irregular</a:t>
            </a:r>
          </a:p>
        </p:txBody>
      </p:sp>
      <p:sp>
        <p:nvSpPr>
          <p:cNvPr id="6" name="TextBox 5">
            <a:extLst>
              <a:ext uri="{FF2B5EF4-FFF2-40B4-BE49-F238E27FC236}">
                <a16:creationId xmlns:a16="http://schemas.microsoft.com/office/drawing/2014/main" id="{146E1FF7-0A34-47C3-B0BC-6A3F89855BA8}"/>
              </a:ext>
            </a:extLst>
          </p:cNvPr>
          <p:cNvSpPr txBox="1"/>
          <p:nvPr/>
        </p:nvSpPr>
        <p:spPr>
          <a:xfrm>
            <a:off x="4925207" y="2834662"/>
            <a:ext cx="2584938" cy="276999"/>
          </a:xfrm>
          <a:prstGeom prst="rect">
            <a:avLst/>
          </a:prstGeom>
          <a:noFill/>
        </p:spPr>
        <p:txBody>
          <a:bodyPr wrap="square" rtlCol="0">
            <a:spAutoFit/>
          </a:bodyPr>
          <a:lstStyle/>
          <a:p>
            <a:pPr algn="ctr"/>
            <a:r>
              <a:rPr lang="en-US" sz="1200" b="1" dirty="0">
                <a:solidFill>
                  <a:srgbClr val="6FAAAF"/>
                </a:solidFill>
                <a:latin typeface="Arial Nova" panose="020B0504020202020204" pitchFamily="34" charset="0"/>
                <a:cs typeface="Candara"/>
              </a:rPr>
              <a:t>Pulse Palpation and ECG </a:t>
            </a:r>
          </a:p>
        </p:txBody>
      </p:sp>
      <p:sp>
        <p:nvSpPr>
          <p:cNvPr id="7" name="TextBox 6">
            <a:extLst>
              <a:ext uri="{FF2B5EF4-FFF2-40B4-BE49-F238E27FC236}">
                <a16:creationId xmlns:a16="http://schemas.microsoft.com/office/drawing/2014/main" id="{DC5EE74F-A209-41DA-AEC8-2136E3FCE43C}"/>
              </a:ext>
            </a:extLst>
          </p:cNvPr>
          <p:cNvSpPr txBox="1"/>
          <p:nvPr/>
        </p:nvSpPr>
        <p:spPr>
          <a:xfrm>
            <a:off x="3727302" y="4960367"/>
            <a:ext cx="1921790" cy="461665"/>
          </a:xfrm>
          <a:prstGeom prst="rect">
            <a:avLst/>
          </a:prstGeom>
          <a:noFill/>
        </p:spPr>
        <p:txBody>
          <a:bodyPr wrap="square" rtlCol="0">
            <a:spAutoFit/>
          </a:bodyPr>
          <a:lstStyle/>
          <a:p>
            <a:pPr algn="ctr"/>
            <a:r>
              <a:rPr lang="en-US" sz="2400" b="1" dirty="0">
                <a:solidFill>
                  <a:srgbClr val="FF0000"/>
                </a:solidFill>
                <a:latin typeface="Arial Nova" panose="020B0504020202020204" pitchFamily="34" charset="0"/>
                <a:cs typeface="Candara"/>
              </a:rPr>
              <a:t>1.63%</a:t>
            </a:r>
          </a:p>
        </p:txBody>
      </p:sp>
      <p:sp>
        <p:nvSpPr>
          <p:cNvPr id="8" name="TextBox 7">
            <a:extLst>
              <a:ext uri="{FF2B5EF4-FFF2-40B4-BE49-F238E27FC236}">
                <a16:creationId xmlns:a16="http://schemas.microsoft.com/office/drawing/2014/main" id="{9F498AE2-4B0A-47D3-965D-FF38676CDF09}"/>
              </a:ext>
            </a:extLst>
          </p:cNvPr>
          <p:cNvSpPr txBox="1"/>
          <p:nvPr/>
        </p:nvSpPr>
        <p:spPr>
          <a:xfrm>
            <a:off x="7005835" y="4935285"/>
            <a:ext cx="1921790" cy="461665"/>
          </a:xfrm>
          <a:prstGeom prst="rect">
            <a:avLst/>
          </a:prstGeom>
          <a:noFill/>
        </p:spPr>
        <p:txBody>
          <a:bodyPr wrap="square" rtlCol="0">
            <a:spAutoFit/>
          </a:bodyPr>
          <a:lstStyle/>
          <a:p>
            <a:pPr algn="ctr"/>
            <a:r>
              <a:rPr lang="en-US" sz="2400" b="1" dirty="0">
                <a:solidFill>
                  <a:srgbClr val="FF0000"/>
                </a:solidFill>
                <a:latin typeface="Arial Nova" panose="020B0504020202020204" pitchFamily="34" charset="0"/>
                <a:cs typeface="Candara"/>
              </a:rPr>
              <a:t>1.04%</a:t>
            </a:r>
          </a:p>
        </p:txBody>
      </p:sp>
      <p:sp>
        <p:nvSpPr>
          <p:cNvPr id="9" name="TextBox 8">
            <a:extLst>
              <a:ext uri="{FF2B5EF4-FFF2-40B4-BE49-F238E27FC236}">
                <a16:creationId xmlns:a16="http://schemas.microsoft.com/office/drawing/2014/main" id="{10C16C0A-8601-4EDB-987A-00CE9D50319B}"/>
              </a:ext>
            </a:extLst>
          </p:cNvPr>
          <p:cNvSpPr txBox="1"/>
          <p:nvPr/>
        </p:nvSpPr>
        <p:spPr>
          <a:xfrm>
            <a:off x="2923998" y="5343599"/>
            <a:ext cx="1921790" cy="461665"/>
          </a:xfrm>
          <a:prstGeom prst="rect">
            <a:avLst/>
          </a:prstGeom>
          <a:noFill/>
        </p:spPr>
        <p:txBody>
          <a:bodyPr wrap="square" rtlCol="0">
            <a:spAutoFit/>
          </a:bodyPr>
          <a:lstStyle/>
          <a:p>
            <a:pPr algn="ctr"/>
            <a:r>
              <a:rPr lang="en-US" sz="2400" b="1" dirty="0">
                <a:solidFill>
                  <a:srgbClr val="6FAAAF"/>
                </a:solidFill>
                <a:latin typeface="Arial Nova" panose="020B0504020202020204" pitchFamily="34" charset="0"/>
                <a:cs typeface="Candara"/>
              </a:rPr>
              <a:t>1.64%</a:t>
            </a:r>
          </a:p>
        </p:txBody>
      </p:sp>
      <p:sp>
        <p:nvSpPr>
          <p:cNvPr id="10" name="TextBox 9">
            <a:extLst>
              <a:ext uri="{FF2B5EF4-FFF2-40B4-BE49-F238E27FC236}">
                <a16:creationId xmlns:a16="http://schemas.microsoft.com/office/drawing/2014/main" id="{CE3AD81C-3168-4E34-9F74-676C460EAB40}"/>
              </a:ext>
            </a:extLst>
          </p:cNvPr>
          <p:cNvSpPr txBox="1"/>
          <p:nvPr/>
        </p:nvSpPr>
        <p:spPr>
          <a:xfrm>
            <a:off x="4610362" y="5340682"/>
            <a:ext cx="1921790" cy="461665"/>
          </a:xfrm>
          <a:prstGeom prst="rect">
            <a:avLst/>
          </a:prstGeom>
          <a:noFill/>
        </p:spPr>
        <p:txBody>
          <a:bodyPr wrap="square" rtlCol="0">
            <a:spAutoFit/>
          </a:bodyPr>
          <a:lstStyle/>
          <a:p>
            <a:pPr algn="ctr"/>
            <a:r>
              <a:rPr lang="en-US" sz="2400" b="1" dirty="0">
                <a:solidFill>
                  <a:srgbClr val="6FAAAF"/>
                </a:solidFill>
                <a:latin typeface="Arial Nova" panose="020B0504020202020204" pitchFamily="34" charset="0"/>
                <a:cs typeface="Candara"/>
              </a:rPr>
              <a:t>1.62%</a:t>
            </a:r>
          </a:p>
        </p:txBody>
      </p:sp>
      <p:sp>
        <p:nvSpPr>
          <p:cNvPr id="11" name="Arrow: Down 11">
            <a:extLst>
              <a:ext uri="{FF2B5EF4-FFF2-40B4-BE49-F238E27FC236}">
                <a16:creationId xmlns:a16="http://schemas.microsoft.com/office/drawing/2014/main" id="{827698D7-57CB-4342-861A-FA95491B79A8}"/>
              </a:ext>
            </a:extLst>
          </p:cNvPr>
          <p:cNvSpPr/>
          <p:nvPr/>
        </p:nvSpPr>
        <p:spPr>
          <a:xfrm>
            <a:off x="3727302" y="5051204"/>
            <a:ext cx="251541" cy="292395"/>
          </a:xfrm>
          <a:prstGeom prst="downArrow">
            <a:avLst/>
          </a:prstGeom>
          <a:solidFill>
            <a:srgbClr val="002856"/>
          </a:solidFill>
          <a:ln>
            <a:solidFill>
              <a:srgbClr val="0028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FAAAF"/>
              </a:solidFill>
            </a:endParaRPr>
          </a:p>
        </p:txBody>
      </p:sp>
      <p:sp>
        <p:nvSpPr>
          <p:cNvPr id="12" name="Arrow: Down 12">
            <a:extLst>
              <a:ext uri="{FF2B5EF4-FFF2-40B4-BE49-F238E27FC236}">
                <a16:creationId xmlns:a16="http://schemas.microsoft.com/office/drawing/2014/main" id="{0FDB3AAD-0001-4F96-A46D-3984BD57DB8C}"/>
              </a:ext>
            </a:extLst>
          </p:cNvPr>
          <p:cNvSpPr/>
          <p:nvPr/>
        </p:nvSpPr>
        <p:spPr>
          <a:xfrm>
            <a:off x="5335586" y="5051204"/>
            <a:ext cx="251541" cy="292395"/>
          </a:xfrm>
          <a:prstGeom prst="downArrow">
            <a:avLst/>
          </a:prstGeom>
          <a:solidFill>
            <a:srgbClr val="002856"/>
          </a:solidFill>
          <a:ln>
            <a:solidFill>
              <a:srgbClr val="0028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FAAAF"/>
              </a:solidFill>
            </a:endParaRPr>
          </a:p>
        </p:txBody>
      </p:sp>
      <p:sp>
        <p:nvSpPr>
          <p:cNvPr id="13" name="Text Box 3">
            <a:extLst>
              <a:ext uri="{FF2B5EF4-FFF2-40B4-BE49-F238E27FC236}">
                <a16:creationId xmlns:a16="http://schemas.microsoft.com/office/drawing/2014/main" id="{0112ED9F-2890-474E-B142-1BD478AD5133}"/>
              </a:ext>
            </a:extLst>
          </p:cNvPr>
          <p:cNvSpPr txBox="1">
            <a:spLocks noChangeAspect="1" noChangeArrowheads="1"/>
          </p:cNvSpPr>
          <p:nvPr/>
        </p:nvSpPr>
        <p:spPr bwMode="auto">
          <a:xfrm>
            <a:off x="695400" y="5960313"/>
            <a:ext cx="506095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fontAlgn="base" hangingPunct="0">
              <a:spcBef>
                <a:spcPct val="50000"/>
              </a:spcBef>
              <a:spcAft>
                <a:spcPct val="0"/>
              </a:spcAft>
            </a:pPr>
            <a:r>
              <a:rPr lang="fr-FR" altLang="en-US" sz="1200" dirty="0" err="1">
                <a:latin typeface="Arial Nova Cond" panose="020B0506020202020204" pitchFamily="34" charset="0"/>
              </a:rPr>
              <a:t>Fitzmaurice</a:t>
            </a:r>
            <a:r>
              <a:rPr lang="fr-FR" altLang="en-US" sz="1200" dirty="0">
                <a:latin typeface="Arial Nova Cond" panose="020B0506020202020204" pitchFamily="34" charset="0"/>
              </a:rPr>
              <a:t> et al. BMJ 2007;335:383.</a:t>
            </a:r>
          </a:p>
        </p:txBody>
      </p:sp>
    </p:spTree>
    <p:extLst>
      <p:ext uri="{BB962C8B-B14F-4D97-AF65-F5344CB8AC3E}">
        <p14:creationId xmlns:p14="http://schemas.microsoft.com/office/powerpoint/2010/main" val="3421454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animBg="1"/>
      <p:bldP spid="1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0EC236-6CD0-4198-AAAC-C90EF6638C9A}"/>
              </a:ext>
            </a:extLst>
          </p:cNvPr>
          <p:cNvSpPr>
            <a:spLocks noGrp="1"/>
          </p:cNvSpPr>
          <p:nvPr>
            <p:ph type="title"/>
          </p:nvPr>
        </p:nvSpPr>
        <p:spPr/>
        <p:txBody>
          <a:bodyPr/>
          <a:lstStyle/>
          <a:p>
            <a:r>
              <a:rPr lang="en-US" dirty="0"/>
              <a:t>Screening method: Economic evaluation</a:t>
            </a:r>
          </a:p>
        </p:txBody>
      </p:sp>
      <p:pic>
        <p:nvPicPr>
          <p:cNvPr id="4" name="Picture 3">
            <a:extLst>
              <a:ext uri="{FF2B5EF4-FFF2-40B4-BE49-F238E27FC236}">
                <a16:creationId xmlns:a16="http://schemas.microsoft.com/office/drawing/2014/main" id="{1E72DBEE-B16A-4C3D-982E-86F7B7F94613}"/>
              </a:ext>
            </a:extLst>
          </p:cNvPr>
          <p:cNvPicPr>
            <a:picLocks noChangeAspect="1"/>
          </p:cNvPicPr>
          <p:nvPr/>
        </p:nvPicPr>
        <p:blipFill>
          <a:blip r:embed="rId2"/>
          <a:stretch>
            <a:fillRect/>
          </a:stretch>
        </p:blipFill>
        <p:spPr>
          <a:xfrm>
            <a:off x="7338147" y="1829621"/>
            <a:ext cx="4734517" cy="3183555"/>
          </a:xfrm>
          <a:prstGeom prst="rect">
            <a:avLst/>
          </a:prstGeom>
        </p:spPr>
      </p:pic>
      <p:pic>
        <p:nvPicPr>
          <p:cNvPr id="5" name="Picture 4">
            <a:extLst>
              <a:ext uri="{FF2B5EF4-FFF2-40B4-BE49-F238E27FC236}">
                <a16:creationId xmlns:a16="http://schemas.microsoft.com/office/drawing/2014/main" id="{FA3E6B2B-3CBD-460B-A82F-7C6C8042FF0B}"/>
              </a:ext>
            </a:extLst>
          </p:cNvPr>
          <p:cNvPicPr>
            <a:picLocks noChangeAspect="1"/>
          </p:cNvPicPr>
          <p:nvPr/>
        </p:nvPicPr>
        <p:blipFill rotWithShape="1">
          <a:blip r:embed="rId3"/>
          <a:srcRect r="900"/>
          <a:stretch/>
        </p:blipFill>
        <p:spPr>
          <a:xfrm>
            <a:off x="329259" y="2059803"/>
            <a:ext cx="6944599" cy="2709509"/>
          </a:xfrm>
          <a:prstGeom prst="rect">
            <a:avLst/>
          </a:prstGeom>
        </p:spPr>
      </p:pic>
      <p:sp>
        <p:nvSpPr>
          <p:cNvPr id="6" name="TextBox 5">
            <a:extLst>
              <a:ext uri="{FF2B5EF4-FFF2-40B4-BE49-F238E27FC236}">
                <a16:creationId xmlns:a16="http://schemas.microsoft.com/office/drawing/2014/main" id="{714B3DB2-F562-4261-98FC-468ACBA74D45}"/>
              </a:ext>
            </a:extLst>
          </p:cNvPr>
          <p:cNvSpPr txBox="1"/>
          <p:nvPr/>
        </p:nvSpPr>
        <p:spPr>
          <a:xfrm>
            <a:off x="290289" y="1753071"/>
            <a:ext cx="5301655" cy="338554"/>
          </a:xfrm>
          <a:prstGeom prst="rect">
            <a:avLst/>
          </a:prstGeom>
          <a:noFill/>
        </p:spPr>
        <p:txBody>
          <a:bodyPr wrap="square" rtlCol="0">
            <a:spAutoFit/>
          </a:bodyPr>
          <a:lstStyle/>
          <a:p>
            <a:r>
              <a:rPr lang="en-US" sz="1600" dirty="0">
                <a:solidFill>
                  <a:srgbClr val="6FAAAF"/>
                </a:solidFill>
                <a:latin typeface="Arial Nova Cond" panose="020B0506020202020204" pitchFamily="34" charset="0"/>
                <a:cs typeface="Candara"/>
              </a:rPr>
              <a:t>Base-case cost-effectiveness estimates.</a:t>
            </a:r>
          </a:p>
        </p:txBody>
      </p:sp>
      <p:sp>
        <p:nvSpPr>
          <p:cNvPr id="7" name="Rectangle 6">
            <a:extLst>
              <a:ext uri="{FF2B5EF4-FFF2-40B4-BE49-F238E27FC236}">
                <a16:creationId xmlns:a16="http://schemas.microsoft.com/office/drawing/2014/main" id="{3CF3DA66-0493-427E-9B73-2505C6769955}"/>
              </a:ext>
            </a:extLst>
          </p:cNvPr>
          <p:cNvSpPr/>
          <p:nvPr/>
        </p:nvSpPr>
        <p:spPr>
          <a:xfrm>
            <a:off x="3594312" y="2097158"/>
            <a:ext cx="1214324" cy="259900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Box 3">
            <a:extLst>
              <a:ext uri="{FF2B5EF4-FFF2-40B4-BE49-F238E27FC236}">
                <a16:creationId xmlns:a16="http://schemas.microsoft.com/office/drawing/2014/main" id="{67CA9A8C-C429-48E5-9ADA-578ABE5354EB}"/>
              </a:ext>
            </a:extLst>
          </p:cNvPr>
          <p:cNvSpPr txBox="1">
            <a:spLocks noChangeAspect="1" noChangeArrowheads="1"/>
          </p:cNvSpPr>
          <p:nvPr/>
        </p:nvSpPr>
        <p:spPr bwMode="auto">
          <a:xfrm>
            <a:off x="695400" y="5960313"/>
            <a:ext cx="506095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fontAlgn="base" hangingPunct="0">
              <a:spcBef>
                <a:spcPct val="50000"/>
              </a:spcBef>
              <a:spcAft>
                <a:spcPct val="0"/>
              </a:spcAft>
            </a:pPr>
            <a:r>
              <a:rPr lang="en-US" altLang="en-US" sz="1200" dirty="0">
                <a:latin typeface="Arial Nova Cond" panose="020B0506020202020204" pitchFamily="34" charset="0"/>
              </a:rPr>
              <a:t>Hobbs et al. Health Technol Assess 2005;9:1-74.</a:t>
            </a:r>
          </a:p>
        </p:txBody>
      </p:sp>
    </p:spTree>
    <p:extLst>
      <p:ext uri="{BB962C8B-B14F-4D97-AF65-F5344CB8AC3E}">
        <p14:creationId xmlns:p14="http://schemas.microsoft.com/office/powerpoint/2010/main" val="21578683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0EC236-6CD0-4198-AAAC-C90EF6638C9A}"/>
              </a:ext>
            </a:extLst>
          </p:cNvPr>
          <p:cNvSpPr>
            <a:spLocks noGrp="1"/>
          </p:cNvSpPr>
          <p:nvPr>
            <p:ph type="title"/>
          </p:nvPr>
        </p:nvSpPr>
        <p:spPr/>
        <p:txBody>
          <a:bodyPr/>
          <a:lstStyle/>
          <a:p>
            <a:r>
              <a:rPr lang="en-US" dirty="0"/>
              <a:t>Screening techniques</a:t>
            </a:r>
          </a:p>
        </p:txBody>
      </p:sp>
      <p:pic>
        <p:nvPicPr>
          <p:cNvPr id="4" name="Picture 3">
            <a:extLst>
              <a:ext uri="{FF2B5EF4-FFF2-40B4-BE49-F238E27FC236}">
                <a16:creationId xmlns:a16="http://schemas.microsoft.com/office/drawing/2014/main" id="{30111EBC-9AF4-4DE3-8878-F97BDC37C08F}"/>
              </a:ext>
            </a:extLst>
          </p:cNvPr>
          <p:cNvPicPr>
            <a:picLocks noChangeAspect="1"/>
          </p:cNvPicPr>
          <p:nvPr/>
        </p:nvPicPr>
        <p:blipFill rotWithShape="1">
          <a:blip r:embed="rId2"/>
          <a:srcRect t="5486"/>
          <a:stretch/>
        </p:blipFill>
        <p:spPr>
          <a:xfrm>
            <a:off x="273419" y="1941147"/>
            <a:ext cx="2835546" cy="2844800"/>
          </a:xfrm>
          <a:prstGeom prst="rect">
            <a:avLst/>
          </a:prstGeom>
        </p:spPr>
      </p:pic>
      <p:pic>
        <p:nvPicPr>
          <p:cNvPr id="5" name="Picture 4">
            <a:extLst>
              <a:ext uri="{FF2B5EF4-FFF2-40B4-BE49-F238E27FC236}">
                <a16:creationId xmlns:a16="http://schemas.microsoft.com/office/drawing/2014/main" id="{1287124E-222B-4E72-BE6B-1523E4059BC0}"/>
              </a:ext>
            </a:extLst>
          </p:cNvPr>
          <p:cNvPicPr>
            <a:picLocks noChangeAspect="1"/>
          </p:cNvPicPr>
          <p:nvPr/>
        </p:nvPicPr>
        <p:blipFill>
          <a:blip r:embed="rId3"/>
          <a:stretch>
            <a:fillRect/>
          </a:stretch>
        </p:blipFill>
        <p:spPr>
          <a:xfrm>
            <a:off x="3054111" y="1941147"/>
            <a:ext cx="2835545" cy="2798479"/>
          </a:xfrm>
          <a:prstGeom prst="rect">
            <a:avLst/>
          </a:prstGeom>
        </p:spPr>
      </p:pic>
      <p:pic>
        <p:nvPicPr>
          <p:cNvPr id="6" name="Picture 5">
            <a:extLst>
              <a:ext uri="{FF2B5EF4-FFF2-40B4-BE49-F238E27FC236}">
                <a16:creationId xmlns:a16="http://schemas.microsoft.com/office/drawing/2014/main" id="{489C3F94-9086-43AB-AF90-58E9D6595266}"/>
              </a:ext>
            </a:extLst>
          </p:cNvPr>
          <p:cNvPicPr>
            <a:picLocks noChangeAspect="1"/>
          </p:cNvPicPr>
          <p:nvPr/>
        </p:nvPicPr>
        <p:blipFill>
          <a:blip r:embed="rId4"/>
          <a:stretch>
            <a:fillRect/>
          </a:stretch>
        </p:blipFill>
        <p:spPr>
          <a:xfrm>
            <a:off x="5980245" y="1990743"/>
            <a:ext cx="2863322" cy="2799080"/>
          </a:xfrm>
          <a:prstGeom prst="rect">
            <a:avLst/>
          </a:prstGeom>
        </p:spPr>
      </p:pic>
      <p:pic>
        <p:nvPicPr>
          <p:cNvPr id="7" name="Picture 6">
            <a:extLst>
              <a:ext uri="{FF2B5EF4-FFF2-40B4-BE49-F238E27FC236}">
                <a16:creationId xmlns:a16="http://schemas.microsoft.com/office/drawing/2014/main" id="{CD7489A0-3E6C-4D93-8C50-4515E4712530}"/>
              </a:ext>
            </a:extLst>
          </p:cNvPr>
          <p:cNvPicPr>
            <a:picLocks noChangeAspect="1"/>
          </p:cNvPicPr>
          <p:nvPr/>
        </p:nvPicPr>
        <p:blipFill>
          <a:blip r:embed="rId5"/>
          <a:stretch>
            <a:fillRect/>
          </a:stretch>
        </p:blipFill>
        <p:spPr>
          <a:xfrm>
            <a:off x="9010016" y="1929941"/>
            <a:ext cx="2895600" cy="2867211"/>
          </a:xfrm>
          <a:prstGeom prst="rect">
            <a:avLst/>
          </a:prstGeom>
        </p:spPr>
      </p:pic>
      <p:sp>
        <p:nvSpPr>
          <p:cNvPr id="8" name="TextBox 7">
            <a:extLst>
              <a:ext uri="{FF2B5EF4-FFF2-40B4-BE49-F238E27FC236}">
                <a16:creationId xmlns:a16="http://schemas.microsoft.com/office/drawing/2014/main" id="{D10B0DC8-3A36-4CAE-97CE-1B9630CEAD21}"/>
              </a:ext>
            </a:extLst>
          </p:cNvPr>
          <p:cNvSpPr txBox="1"/>
          <p:nvPr/>
        </p:nvSpPr>
        <p:spPr>
          <a:xfrm>
            <a:off x="1195602" y="2658282"/>
            <a:ext cx="1692060" cy="253916"/>
          </a:xfrm>
          <a:prstGeom prst="rect">
            <a:avLst/>
          </a:prstGeom>
          <a:noFill/>
        </p:spPr>
        <p:txBody>
          <a:bodyPr wrap="square" rtlCol="0">
            <a:spAutoFit/>
          </a:bodyPr>
          <a:lstStyle/>
          <a:p>
            <a:pPr algn="ctr"/>
            <a:r>
              <a:rPr lang="en-US" sz="1050" b="1" dirty="0">
                <a:solidFill>
                  <a:srgbClr val="FF0000"/>
                </a:solidFill>
                <a:latin typeface="Arial Nova" panose="020B0504020202020204" pitchFamily="34" charset="0"/>
                <a:cs typeface="Candara"/>
              </a:rPr>
              <a:t>SENS=0.92; SPEC=0.82</a:t>
            </a:r>
          </a:p>
        </p:txBody>
      </p:sp>
      <p:sp>
        <p:nvSpPr>
          <p:cNvPr id="9" name="TextBox 8">
            <a:extLst>
              <a:ext uri="{FF2B5EF4-FFF2-40B4-BE49-F238E27FC236}">
                <a16:creationId xmlns:a16="http://schemas.microsoft.com/office/drawing/2014/main" id="{6EA45CC1-0F67-4BCB-9EB9-B75336296233}"/>
              </a:ext>
            </a:extLst>
          </p:cNvPr>
          <p:cNvSpPr txBox="1"/>
          <p:nvPr/>
        </p:nvSpPr>
        <p:spPr>
          <a:xfrm>
            <a:off x="10022787" y="2669903"/>
            <a:ext cx="1692060" cy="253916"/>
          </a:xfrm>
          <a:prstGeom prst="rect">
            <a:avLst/>
          </a:prstGeom>
          <a:noFill/>
        </p:spPr>
        <p:txBody>
          <a:bodyPr wrap="square" rtlCol="0">
            <a:spAutoFit/>
          </a:bodyPr>
          <a:lstStyle/>
          <a:p>
            <a:pPr algn="ctr"/>
            <a:r>
              <a:rPr lang="en-US" sz="1050" b="1" dirty="0">
                <a:solidFill>
                  <a:srgbClr val="FF0000"/>
                </a:solidFill>
                <a:latin typeface="Arial Nova" panose="020B0504020202020204" pitchFamily="34" charset="0"/>
                <a:cs typeface="Candara"/>
              </a:rPr>
              <a:t>SENS=0.97; SPEC=0.95</a:t>
            </a:r>
          </a:p>
        </p:txBody>
      </p:sp>
      <p:sp>
        <p:nvSpPr>
          <p:cNvPr id="10" name="TextBox 9">
            <a:extLst>
              <a:ext uri="{FF2B5EF4-FFF2-40B4-BE49-F238E27FC236}">
                <a16:creationId xmlns:a16="http://schemas.microsoft.com/office/drawing/2014/main" id="{315A8B73-FE2D-4CCF-A069-E6490184F299}"/>
              </a:ext>
            </a:extLst>
          </p:cNvPr>
          <p:cNvSpPr txBox="1"/>
          <p:nvPr/>
        </p:nvSpPr>
        <p:spPr>
          <a:xfrm>
            <a:off x="7183937" y="2669903"/>
            <a:ext cx="1692060" cy="253916"/>
          </a:xfrm>
          <a:prstGeom prst="rect">
            <a:avLst/>
          </a:prstGeom>
          <a:noFill/>
        </p:spPr>
        <p:txBody>
          <a:bodyPr wrap="square" rtlCol="0">
            <a:spAutoFit/>
          </a:bodyPr>
          <a:lstStyle/>
          <a:p>
            <a:pPr algn="ctr"/>
            <a:r>
              <a:rPr lang="en-US" sz="1050" b="1" dirty="0">
                <a:solidFill>
                  <a:srgbClr val="FF0000"/>
                </a:solidFill>
                <a:latin typeface="Arial Nova" panose="020B0504020202020204" pitchFamily="34" charset="0"/>
                <a:cs typeface="Candara"/>
              </a:rPr>
              <a:t>SENS=0.91; SPEC=0.95</a:t>
            </a:r>
          </a:p>
        </p:txBody>
      </p:sp>
      <p:sp>
        <p:nvSpPr>
          <p:cNvPr id="11" name="TextBox 10">
            <a:extLst>
              <a:ext uri="{FF2B5EF4-FFF2-40B4-BE49-F238E27FC236}">
                <a16:creationId xmlns:a16="http://schemas.microsoft.com/office/drawing/2014/main" id="{C84E3C4C-2E84-476D-9493-B4DA0F89C652}"/>
              </a:ext>
            </a:extLst>
          </p:cNvPr>
          <p:cNvSpPr txBox="1"/>
          <p:nvPr/>
        </p:nvSpPr>
        <p:spPr>
          <a:xfrm>
            <a:off x="4197596" y="2669904"/>
            <a:ext cx="1692060" cy="253916"/>
          </a:xfrm>
          <a:prstGeom prst="rect">
            <a:avLst/>
          </a:prstGeom>
          <a:noFill/>
        </p:spPr>
        <p:txBody>
          <a:bodyPr wrap="square" rtlCol="0">
            <a:spAutoFit/>
          </a:bodyPr>
          <a:lstStyle/>
          <a:p>
            <a:pPr algn="ctr"/>
            <a:r>
              <a:rPr lang="en-US" sz="1050" b="1" dirty="0">
                <a:solidFill>
                  <a:srgbClr val="FF0000"/>
                </a:solidFill>
                <a:latin typeface="Arial Nova" panose="020B0504020202020204" pitchFamily="34" charset="0"/>
                <a:cs typeface="Candara"/>
              </a:rPr>
              <a:t>SENS=0.98; SPEC=0.92</a:t>
            </a:r>
          </a:p>
        </p:txBody>
      </p:sp>
      <p:sp>
        <p:nvSpPr>
          <p:cNvPr id="12" name="Text Box 3">
            <a:extLst>
              <a:ext uri="{FF2B5EF4-FFF2-40B4-BE49-F238E27FC236}">
                <a16:creationId xmlns:a16="http://schemas.microsoft.com/office/drawing/2014/main" id="{558C067F-625D-4A50-9348-B0B533DB3E70}"/>
              </a:ext>
            </a:extLst>
          </p:cNvPr>
          <p:cNvSpPr txBox="1">
            <a:spLocks noChangeAspect="1" noChangeArrowheads="1"/>
          </p:cNvSpPr>
          <p:nvPr/>
        </p:nvSpPr>
        <p:spPr bwMode="auto">
          <a:xfrm>
            <a:off x="695400" y="5960313"/>
            <a:ext cx="506095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fontAlgn="base" hangingPunct="0">
              <a:spcBef>
                <a:spcPct val="50000"/>
              </a:spcBef>
              <a:spcAft>
                <a:spcPct val="0"/>
              </a:spcAft>
            </a:pPr>
            <a:r>
              <a:rPr lang="da-DK" altLang="en-US" sz="1200" dirty="0">
                <a:latin typeface="Arial Nova Cond" panose="020B0506020202020204" pitchFamily="34" charset="0"/>
              </a:rPr>
              <a:t>Tagger et al. Eur J Prev Card 2016;23:1330-1338.</a:t>
            </a:r>
          </a:p>
        </p:txBody>
      </p:sp>
    </p:spTree>
    <p:extLst>
      <p:ext uri="{BB962C8B-B14F-4D97-AF65-F5344CB8AC3E}">
        <p14:creationId xmlns:p14="http://schemas.microsoft.com/office/powerpoint/2010/main" val="7134625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0EC236-6CD0-4198-AAAC-C90EF6638C9A}"/>
              </a:ext>
            </a:extLst>
          </p:cNvPr>
          <p:cNvSpPr>
            <a:spLocks noGrp="1"/>
          </p:cNvSpPr>
          <p:nvPr>
            <p:ph type="title"/>
          </p:nvPr>
        </p:nvSpPr>
        <p:spPr/>
        <p:txBody>
          <a:bodyPr/>
          <a:lstStyle/>
          <a:p>
            <a:r>
              <a:rPr lang="en-US" dirty="0"/>
              <a:t>Screening approach</a:t>
            </a:r>
          </a:p>
        </p:txBody>
      </p:sp>
      <p:pic>
        <p:nvPicPr>
          <p:cNvPr id="4" name="Picture 3">
            <a:extLst>
              <a:ext uri="{FF2B5EF4-FFF2-40B4-BE49-F238E27FC236}">
                <a16:creationId xmlns:a16="http://schemas.microsoft.com/office/drawing/2014/main" id="{3C0A8611-DA6E-4C42-875E-FD5FAC71B3F2}"/>
              </a:ext>
            </a:extLst>
          </p:cNvPr>
          <p:cNvPicPr>
            <a:picLocks noChangeAspect="1"/>
          </p:cNvPicPr>
          <p:nvPr/>
        </p:nvPicPr>
        <p:blipFill rotWithShape="1">
          <a:blip r:embed="rId2">
            <a:extLst>
              <a:ext uri="{28A0092B-C50C-407E-A947-70E740481C1C}">
                <a14:useLocalDpi xmlns:a14="http://schemas.microsoft.com/office/drawing/2010/main"/>
              </a:ext>
            </a:extLst>
          </a:blip>
          <a:srcRect l="1481" t="1037" r="23707" b="51352"/>
          <a:stretch/>
        </p:blipFill>
        <p:spPr>
          <a:xfrm>
            <a:off x="3431704" y="1314317"/>
            <a:ext cx="6076759" cy="4922995"/>
          </a:xfrm>
          <a:prstGeom prst="rect">
            <a:avLst/>
          </a:prstGeom>
        </p:spPr>
      </p:pic>
    </p:spTree>
    <p:extLst>
      <p:ext uri="{BB962C8B-B14F-4D97-AF65-F5344CB8AC3E}">
        <p14:creationId xmlns:p14="http://schemas.microsoft.com/office/powerpoint/2010/main" val="6460783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2D2ACB2A-6625-42C5-8DC3-86842DE022BF}"/>
              </a:ext>
            </a:extLst>
          </p:cNvPr>
          <p:cNvSpPr/>
          <p:nvPr/>
        </p:nvSpPr>
        <p:spPr>
          <a:xfrm>
            <a:off x="5546108" y="2421756"/>
            <a:ext cx="6598564" cy="2231380"/>
          </a:xfrm>
          <a:prstGeom prst="rect">
            <a:avLst/>
          </a:prstGeom>
        </p:spPr>
        <p:txBody>
          <a:bodyPr wrap="square">
            <a:spAutoFit/>
          </a:bodyPr>
          <a:lstStyle/>
          <a:p>
            <a:pPr algn="ctr" hangingPunct="1">
              <a:spcAft>
                <a:spcPts val="600"/>
              </a:spcAft>
            </a:pPr>
            <a:r>
              <a:rPr lang="en-US" sz="4000" b="1" kern="1200" dirty="0">
                <a:solidFill>
                  <a:prstClr val="white"/>
                </a:solidFill>
                <a:latin typeface="Arial Nova Cond" panose="020B0506020202020204" pitchFamily="34" charset="0"/>
                <a:ea typeface="+mn-ea"/>
                <a:cs typeface="+mn-cs"/>
              </a:rPr>
              <a:t>Laurence Sterns</a:t>
            </a:r>
          </a:p>
          <a:p>
            <a:pPr algn="ctr" hangingPunct="1">
              <a:spcAft>
                <a:spcPts val="600"/>
              </a:spcAft>
            </a:pPr>
            <a:r>
              <a:rPr lang="en-CA" sz="2400" b="1" kern="1200" dirty="0">
                <a:solidFill>
                  <a:prstClr val="white"/>
                </a:solidFill>
                <a:latin typeface="Arial Nova Cond" panose="020B0506020202020204" pitchFamily="34" charset="0"/>
                <a:ea typeface="Calibri" panose="020F0502020204030204" pitchFamily="34" charset="0"/>
                <a:cs typeface="Calibri" panose="020F0502020204030204" pitchFamily="34" charset="0"/>
              </a:rPr>
              <a:t>MD, FRCPC</a:t>
            </a:r>
          </a:p>
          <a:p>
            <a:pPr algn="ctr" hangingPunct="1">
              <a:spcAft>
                <a:spcPts val="600"/>
              </a:spcAft>
            </a:pPr>
            <a:r>
              <a:rPr lang="en-CA" sz="2400" b="1" kern="1200" dirty="0">
                <a:solidFill>
                  <a:prstClr val="white"/>
                </a:solidFill>
                <a:latin typeface="Arial Nova Cond" panose="020B0506020202020204" pitchFamily="34" charset="0"/>
                <a:ea typeface="Calibri" panose="020F0502020204030204" pitchFamily="34" charset="0"/>
                <a:cs typeface="Calibri" panose="020F0502020204030204" pitchFamily="34" charset="0"/>
              </a:rPr>
              <a:t>Victoria, BC</a:t>
            </a:r>
          </a:p>
          <a:p>
            <a:pPr hangingPunct="1">
              <a:spcAft>
                <a:spcPts val="600"/>
              </a:spcAft>
            </a:pPr>
            <a:endParaRPr lang="en-US" sz="3600" b="1" kern="1200" dirty="0">
              <a:solidFill>
                <a:prstClr val="white"/>
              </a:solidFill>
              <a:latin typeface="Arial Nova Cond" panose="020B0506020202020204" pitchFamily="34" charset="0"/>
              <a:ea typeface="+mn-ea"/>
              <a:cs typeface="+mn-cs"/>
            </a:endParaRPr>
          </a:p>
        </p:txBody>
      </p:sp>
      <p:sp>
        <p:nvSpPr>
          <p:cNvPr id="17" name="Rectangle 16">
            <a:extLst>
              <a:ext uri="{FF2B5EF4-FFF2-40B4-BE49-F238E27FC236}">
                <a16:creationId xmlns:a16="http://schemas.microsoft.com/office/drawing/2014/main" id="{12230E98-1801-4CA9-9EA8-E76F50EA45B8}"/>
              </a:ext>
            </a:extLst>
          </p:cNvPr>
          <p:cNvSpPr/>
          <p:nvPr/>
        </p:nvSpPr>
        <p:spPr>
          <a:xfrm>
            <a:off x="6045096" y="908720"/>
            <a:ext cx="5667528" cy="1200329"/>
          </a:xfrm>
          <a:prstGeom prst="rect">
            <a:avLst/>
          </a:prstGeom>
        </p:spPr>
        <p:txBody>
          <a:bodyPr wrap="square">
            <a:spAutoFit/>
          </a:bodyPr>
          <a:lstStyle/>
          <a:p>
            <a:pPr algn="ctr" hangingPunct="1"/>
            <a:r>
              <a:rPr lang="en-US" sz="3600" b="1" kern="1200" dirty="0">
                <a:solidFill>
                  <a:srgbClr val="FF0000"/>
                </a:solidFill>
                <a:latin typeface="Arial Nova Cond" panose="020B0506020202020204" pitchFamily="34" charset="0"/>
                <a:ea typeface="+mn-ea"/>
                <a:cs typeface="+mn-cs"/>
              </a:rPr>
              <a:t>CHRS President,</a:t>
            </a:r>
          </a:p>
          <a:p>
            <a:pPr algn="ctr" hangingPunct="1"/>
            <a:r>
              <a:rPr lang="en-US" sz="3600" b="1" kern="1200" dirty="0">
                <a:solidFill>
                  <a:srgbClr val="FF0000"/>
                </a:solidFill>
                <a:latin typeface="Arial Nova Cond" panose="020B0506020202020204" pitchFamily="34" charset="0"/>
                <a:ea typeface="+mn-ea"/>
                <a:cs typeface="+mn-cs"/>
              </a:rPr>
              <a:t>Co-Moderator </a:t>
            </a:r>
            <a:endParaRPr lang="en-CA" sz="3600" b="1" kern="1200" dirty="0">
              <a:solidFill>
                <a:srgbClr val="FF0000"/>
              </a:solidFill>
              <a:latin typeface="Arial Nova Cond" panose="020B0506020202020204" pitchFamily="34" charset="0"/>
              <a:ea typeface="+mn-ea"/>
              <a:cs typeface="+mn-cs"/>
            </a:endParaRPr>
          </a:p>
        </p:txBody>
      </p:sp>
      <p:sp>
        <p:nvSpPr>
          <p:cNvPr id="18" name="Rectangle 17">
            <a:extLst>
              <a:ext uri="{FF2B5EF4-FFF2-40B4-BE49-F238E27FC236}">
                <a16:creationId xmlns:a16="http://schemas.microsoft.com/office/drawing/2014/main" id="{C162B043-1102-4001-B802-6D980A13B375}"/>
              </a:ext>
            </a:extLst>
          </p:cNvPr>
          <p:cNvSpPr/>
          <p:nvPr/>
        </p:nvSpPr>
        <p:spPr>
          <a:xfrm>
            <a:off x="5973088" y="4273966"/>
            <a:ext cx="5667528" cy="1895423"/>
          </a:xfrm>
          <a:prstGeom prst="rect">
            <a:avLst/>
          </a:prstGeom>
        </p:spPr>
        <p:txBody>
          <a:bodyPr vert="horz" lIns="91440" tIns="45720" rIns="91440" bIns="45720" rtlCol="0" anchor="t">
            <a:normAutofit/>
          </a:bodyPr>
          <a:lstStyle/>
          <a:p>
            <a:pPr marL="285750" indent="-285750" hangingPunct="1">
              <a:buFont typeface="Arial" panose="020B0604020202020204" pitchFamily="34" charset="0"/>
              <a:buChar char="•"/>
            </a:pPr>
            <a:r>
              <a:rPr lang="en-US" sz="2200" kern="1200" dirty="0">
                <a:solidFill>
                  <a:prstClr val="white"/>
                </a:solidFill>
                <a:latin typeface="Arial Nova Cond"/>
                <a:ea typeface="+mn-ea"/>
                <a:cs typeface="+mn-cs"/>
              </a:rPr>
              <a:t>Head, Cardiac Electrophysiology Program and Pacemaker/ICD Clinic, Royal Jubilee Hospital</a:t>
            </a:r>
          </a:p>
          <a:p>
            <a:pPr marL="285750" indent="-285750" hangingPunct="1">
              <a:buFont typeface="Arial" panose="020B0604020202020204" pitchFamily="34" charset="0"/>
              <a:buChar char="•"/>
            </a:pPr>
            <a:endParaRPr lang="en-US" sz="2200" kern="1200" dirty="0">
              <a:solidFill>
                <a:prstClr val="white"/>
              </a:solidFill>
              <a:latin typeface="Arial Nova Cond"/>
              <a:ea typeface="+mn-ea"/>
              <a:cs typeface="+mn-cs"/>
            </a:endParaRPr>
          </a:p>
        </p:txBody>
      </p:sp>
      <p:pic>
        <p:nvPicPr>
          <p:cNvPr id="1026" name="Picture 2" descr="Laurence STERNS | Head of Department | Vancouver Island Health Authority,  Victoria | VIHA | Department of Cardiac Sciences">
            <a:extLst>
              <a:ext uri="{FF2B5EF4-FFF2-40B4-BE49-F238E27FC236}">
                <a16:creationId xmlns:a16="http://schemas.microsoft.com/office/drawing/2014/main" id="{BB685A3F-AA21-42BF-86FA-EE49C5449E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7044" y="220109"/>
            <a:ext cx="5949280" cy="59492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36278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7C81C35-FEB0-48AB-AB18-74B3BA12BAFE}"/>
              </a:ext>
            </a:extLst>
          </p:cNvPr>
          <p:cNvPicPr>
            <a:picLocks noChangeAspect="1"/>
          </p:cNvPicPr>
          <p:nvPr/>
        </p:nvPicPr>
        <p:blipFill>
          <a:blip r:embed="rId3">
            <a:extLst>
              <a:ext uri="{28A0092B-C50C-407E-A947-70E740481C1C}">
                <a14:useLocalDpi xmlns:a14="http://schemas.microsoft.com/office/drawing/2010/main" val="0"/>
              </a:ext>
            </a:extLst>
          </a:blip>
          <a:srcRect t="5380" b="5380"/>
          <a:stretch/>
        </p:blipFill>
        <p:spPr>
          <a:xfrm>
            <a:off x="303328" y="628717"/>
            <a:ext cx="4640544" cy="5176547"/>
          </a:xfrm>
          <a:prstGeom prst="rect">
            <a:avLst/>
          </a:prstGeom>
        </p:spPr>
      </p:pic>
      <p:sp>
        <p:nvSpPr>
          <p:cNvPr id="16" name="Rectangle 15">
            <a:extLst>
              <a:ext uri="{FF2B5EF4-FFF2-40B4-BE49-F238E27FC236}">
                <a16:creationId xmlns:a16="http://schemas.microsoft.com/office/drawing/2014/main" id="{2D2ACB2A-6625-42C5-8DC3-86842DE022BF}"/>
              </a:ext>
            </a:extLst>
          </p:cNvPr>
          <p:cNvSpPr/>
          <p:nvPr/>
        </p:nvSpPr>
        <p:spPr>
          <a:xfrm>
            <a:off x="5303912" y="2781796"/>
            <a:ext cx="6598564" cy="2231380"/>
          </a:xfrm>
          <a:prstGeom prst="rect">
            <a:avLst/>
          </a:prstGeom>
        </p:spPr>
        <p:txBody>
          <a:bodyPr wrap="square">
            <a:spAutoFit/>
          </a:bodyPr>
          <a:lstStyle/>
          <a:p>
            <a:pPr algn="ctr" hangingPunct="1">
              <a:spcAft>
                <a:spcPts val="600"/>
              </a:spcAft>
            </a:pPr>
            <a:r>
              <a:rPr lang="en-US" sz="4000" b="1" kern="1200" dirty="0">
                <a:solidFill>
                  <a:prstClr val="white"/>
                </a:solidFill>
                <a:latin typeface="Arial Nova Cond" panose="020B0506020202020204" pitchFamily="34" charset="0"/>
                <a:ea typeface="+mn-ea"/>
                <a:cs typeface="+mn-cs"/>
              </a:rPr>
              <a:t>Jeff Healey</a:t>
            </a:r>
          </a:p>
          <a:p>
            <a:pPr algn="ctr" hangingPunct="1">
              <a:spcAft>
                <a:spcPts val="600"/>
              </a:spcAft>
            </a:pPr>
            <a:r>
              <a:rPr lang="en-CA" sz="2400" b="1" kern="1200" dirty="0">
                <a:solidFill>
                  <a:schemeClr val="tx1"/>
                </a:solidFill>
                <a:latin typeface="Arial Nova Cond" panose="020B0506020202020204" pitchFamily="34" charset="0"/>
                <a:ea typeface="Calibri" panose="020F0502020204030204" pitchFamily="34" charset="0"/>
                <a:cs typeface="Calibri" panose="020F0502020204030204" pitchFamily="34" charset="0"/>
              </a:rPr>
              <a:t>MD, MSc, FRCPC, FHRS</a:t>
            </a:r>
          </a:p>
          <a:p>
            <a:pPr algn="ctr" hangingPunct="1">
              <a:spcAft>
                <a:spcPts val="600"/>
              </a:spcAft>
            </a:pPr>
            <a:r>
              <a:rPr lang="en-CA" sz="2400" b="1" kern="1200" dirty="0">
                <a:solidFill>
                  <a:prstClr val="white"/>
                </a:solidFill>
                <a:latin typeface="Arial Nova Cond" panose="020B0506020202020204" pitchFamily="34" charset="0"/>
                <a:ea typeface="Calibri" panose="020F0502020204030204" pitchFamily="34" charset="0"/>
                <a:cs typeface="Calibri" panose="020F0502020204030204" pitchFamily="34" charset="0"/>
              </a:rPr>
              <a:t>Hamilton, ON</a:t>
            </a:r>
          </a:p>
          <a:p>
            <a:pPr hangingPunct="1">
              <a:spcAft>
                <a:spcPts val="600"/>
              </a:spcAft>
            </a:pPr>
            <a:endParaRPr lang="en-US" sz="3600" b="1" kern="1200" dirty="0">
              <a:solidFill>
                <a:prstClr val="white"/>
              </a:solidFill>
              <a:latin typeface="Arial Nova Cond" panose="020B0506020202020204" pitchFamily="34" charset="0"/>
              <a:ea typeface="+mn-ea"/>
              <a:cs typeface="+mn-cs"/>
            </a:endParaRPr>
          </a:p>
        </p:txBody>
      </p:sp>
      <p:sp>
        <p:nvSpPr>
          <p:cNvPr id="17" name="Rectangle 16">
            <a:extLst>
              <a:ext uri="{FF2B5EF4-FFF2-40B4-BE49-F238E27FC236}">
                <a16:creationId xmlns:a16="http://schemas.microsoft.com/office/drawing/2014/main" id="{12230E98-1801-4CA9-9EA8-E76F50EA45B8}"/>
              </a:ext>
            </a:extLst>
          </p:cNvPr>
          <p:cNvSpPr/>
          <p:nvPr/>
        </p:nvSpPr>
        <p:spPr>
          <a:xfrm>
            <a:off x="5807968" y="764704"/>
            <a:ext cx="5667528" cy="1754326"/>
          </a:xfrm>
          <a:prstGeom prst="rect">
            <a:avLst/>
          </a:prstGeom>
        </p:spPr>
        <p:txBody>
          <a:bodyPr wrap="square">
            <a:spAutoFit/>
          </a:bodyPr>
          <a:lstStyle/>
          <a:p>
            <a:pPr algn="ctr" hangingPunct="1"/>
            <a:r>
              <a:rPr lang="en-US" sz="3600" b="1" kern="1200" dirty="0">
                <a:solidFill>
                  <a:srgbClr val="FF0000"/>
                </a:solidFill>
                <a:latin typeface="Arial Nova Cond" panose="020B0506020202020204" pitchFamily="34" charset="0"/>
                <a:ea typeface="+mn-ea"/>
                <a:cs typeface="+mn-cs"/>
              </a:rPr>
              <a:t>AF screening and device-detected AF: Where to start and what to do</a:t>
            </a:r>
            <a:endParaRPr lang="en-CA" sz="3600" b="1" kern="1200" dirty="0">
              <a:solidFill>
                <a:srgbClr val="FF0000"/>
              </a:solidFill>
              <a:latin typeface="Arial Nova Cond" panose="020B0506020202020204" pitchFamily="34" charset="0"/>
              <a:ea typeface="+mn-ea"/>
              <a:cs typeface="+mn-cs"/>
            </a:endParaRPr>
          </a:p>
        </p:txBody>
      </p:sp>
      <p:sp>
        <p:nvSpPr>
          <p:cNvPr id="18" name="Rectangle 17">
            <a:extLst>
              <a:ext uri="{FF2B5EF4-FFF2-40B4-BE49-F238E27FC236}">
                <a16:creationId xmlns:a16="http://schemas.microsoft.com/office/drawing/2014/main" id="{C162B043-1102-4001-B802-6D980A13B375}"/>
              </a:ext>
            </a:extLst>
          </p:cNvPr>
          <p:cNvSpPr/>
          <p:nvPr/>
        </p:nvSpPr>
        <p:spPr>
          <a:xfrm>
            <a:off x="5807968" y="4648183"/>
            <a:ext cx="5832648" cy="1949169"/>
          </a:xfrm>
          <a:prstGeom prst="rect">
            <a:avLst/>
          </a:prstGeom>
        </p:spPr>
        <p:txBody>
          <a:bodyPr vert="horz" lIns="91440" tIns="45720" rIns="91440" bIns="45720" rtlCol="0" anchor="t">
            <a:normAutofit/>
          </a:bodyPr>
          <a:lstStyle/>
          <a:p>
            <a:pPr marL="285750" indent="-285750" hangingPunct="1">
              <a:buFont typeface="Arial" panose="020B0604020202020204" pitchFamily="34" charset="0"/>
              <a:buChar char="•"/>
            </a:pPr>
            <a:r>
              <a:rPr lang="en-US" sz="1600" kern="1200" dirty="0">
                <a:solidFill>
                  <a:prstClr val="white"/>
                </a:solidFill>
                <a:latin typeface="Arial Nova Cond"/>
                <a:ea typeface="+mn-ea"/>
                <a:cs typeface="+mn-cs"/>
              </a:rPr>
              <a:t>Cardiology Division Director, and Yusuf Chair in Cardiology</a:t>
            </a:r>
          </a:p>
          <a:p>
            <a:pPr marL="285750" indent="-285750" hangingPunct="1">
              <a:buFont typeface="Arial" panose="020B0604020202020204" pitchFamily="34" charset="0"/>
              <a:buChar char="•"/>
            </a:pPr>
            <a:r>
              <a:rPr lang="en-US" sz="1600" kern="1200" dirty="0">
                <a:solidFill>
                  <a:prstClr val="white"/>
                </a:solidFill>
                <a:latin typeface="Arial Nova Cond"/>
                <a:ea typeface="+mn-ea"/>
                <a:cs typeface="+mn-cs"/>
              </a:rPr>
              <a:t>Cardiologist and Electrophysiologist; Hamilton Health Sciences</a:t>
            </a:r>
          </a:p>
          <a:p>
            <a:pPr marL="285750" indent="-285750" hangingPunct="1">
              <a:buFont typeface="Arial" panose="020B0604020202020204" pitchFamily="34" charset="0"/>
              <a:buChar char="•"/>
            </a:pPr>
            <a:r>
              <a:rPr lang="en-US" sz="1600" kern="1200" dirty="0">
                <a:solidFill>
                  <a:prstClr val="white"/>
                </a:solidFill>
                <a:latin typeface="Arial Nova Cond"/>
                <a:ea typeface="+mn-ea"/>
                <a:cs typeface="+mn-cs"/>
              </a:rPr>
              <a:t>Senior Scientist, and Stuart Connolly Chair in Cardiology Research, Population Health Research Institute</a:t>
            </a:r>
          </a:p>
          <a:p>
            <a:pPr marL="285750" indent="-285750" hangingPunct="1">
              <a:buFont typeface="Arial" panose="020B0604020202020204" pitchFamily="34" charset="0"/>
              <a:buChar char="•"/>
            </a:pPr>
            <a:r>
              <a:rPr lang="en-US" sz="1600" kern="1200" dirty="0">
                <a:solidFill>
                  <a:prstClr val="white"/>
                </a:solidFill>
                <a:latin typeface="Arial Nova Cond"/>
                <a:ea typeface="+mn-ea"/>
                <a:cs typeface="+mn-cs"/>
              </a:rPr>
              <a:t>Professor of Medicine, McMaster University</a:t>
            </a:r>
          </a:p>
        </p:txBody>
      </p:sp>
    </p:spTree>
    <p:extLst>
      <p:ext uri="{BB962C8B-B14F-4D97-AF65-F5344CB8AC3E}">
        <p14:creationId xmlns:p14="http://schemas.microsoft.com/office/powerpoint/2010/main" val="30909063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96C9AA-4787-4699-A4B9-E7CCB3C45DE2}"/>
              </a:ext>
            </a:extLst>
          </p:cNvPr>
          <p:cNvSpPr>
            <a:spLocks noGrp="1"/>
          </p:cNvSpPr>
          <p:nvPr>
            <p:ph type="title"/>
          </p:nvPr>
        </p:nvSpPr>
        <p:spPr/>
        <p:txBody>
          <a:bodyPr/>
          <a:lstStyle/>
          <a:p>
            <a:r>
              <a:rPr lang="en-US" dirty="0"/>
              <a:t>Learning Objectives</a:t>
            </a:r>
          </a:p>
        </p:txBody>
      </p:sp>
      <p:sp>
        <p:nvSpPr>
          <p:cNvPr id="3" name="Content Placeholder 2">
            <a:extLst>
              <a:ext uri="{FF2B5EF4-FFF2-40B4-BE49-F238E27FC236}">
                <a16:creationId xmlns:a16="http://schemas.microsoft.com/office/drawing/2014/main" id="{64ECD372-FF44-4024-8A74-6F592B870FC5}"/>
              </a:ext>
            </a:extLst>
          </p:cNvPr>
          <p:cNvSpPr>
            <a:spLocks noGrp="1"/>
          </p:cNvSpPr>
          <p:nvPr>
            <p:ph idx="1"/>
          </p:nvPr>
        </p:nvSpPr>
        <p:spPr>
          <a:xfrm>
            <a:off x="695400" y="1628800"/>
            <a:ext cx="7992888" cy="3370699"/>
          </a:xfrm>
        </p:spPr>
        <p:txBody>
          <a:bodyPr>
            <a:normAutofit/>
          </a:bodyPr>
          <a:lstStyle/>
          <a:p>
            <a:pPr marL="514350" indent="-514350">
              <a:spcAft>
                <a:spcPts val="1200"/>
              </a:spcAft>
              <a:buFont typeface="+mj-lt"/>
              <a:buAutoNum type="arabicPeriod"/>
            </a:pPr>
            <a:r>
              <a:rPr lang="en-US" dirty="0"/>
              <a:t>To understand the strengths and weaknesses of devices used to detect AF</a:t>
            </a:r>
          </a:p>
          <a:p>
            <a:pPr marL="514350" indent="-514350">
              <a:spcAft>
                <a:spcPts val="1200"/>
              </a:spcAft>
              <a:buFont typeface="+mj-lt"/>
              <a:buAutoNum type="arabicPeriod"/>
            </a:pPr>
            <a:r>
              <a:rPr lang="en-US" dirty="0"/>
              <a:t>To understand the populations for </a:t>
            </a:r>
            <a:r>
              <a:rPr lang="en-US"/>
              <a:t>whom AF </a:t>
            </a:r>
            <a:r>
              <a:rPr lang="en-US" dirty="0"/>
              <a:t>screening may be desirable.</a:t>
            </a:r>
          </a:p>
          <a:p>
            <a:pPr marL="514350" indent="-514350">
              <a:spcAft>
                <a:spcPts val="1200"/>
              </a:spcAft>
              <a:buFont typeface="+mj-lt"/>
              <a:buAutoNum type="arabicPeriod"/>
            </a:pPr>
            <a:r>
              <a:rPr lang="en-US" dirty="0"/>
              <a:t>To discuss available randomized trial evidence in support of AF screening and review national guidelines.</a:t>
            </a:r>
          </a:p>
        </p:txBody>
      </p:sp>
      <p:pic>
        <p:nvPicPr>
          <p:cNvPr id="5" name="Graphic 4" descr="Checklist RTL">
            <a:extLst>
              <a:ext uri="{FF2B5EF4-FFF2-40B4-BE49-F238E27FC236}">
                <a16:creationId xmlns:a16="http://schemas.microsoft.com/office/drawing/2014/main" id="{96815F06-2FE9-4A6A-9CDA-D8DA021A3CA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413933" y="1340768"/>
            <a:ext cx="3370699" cy="3370699"/>
          </a:xfrm>
          <a:prstGeom prst="rect">
            <a:avLst/>
          </a:prstGeom>
        </p:spPr>
      </p:pic>
    </p:spTree>
    <p:extLst>
      <p:ext uri="{BB962C8B-B14F-4D97-AF65-F5344CB8AC3E}">
        <p14:creationId xmlns:p14="http://schemas.microsoft.com/office/powerpoint/2010/main" val="10815516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C075B0-D2FE-42FD-90F1-A65C01AD6824}"/>
              </a:ext>
            </a:extLst>
          </p:cNvPr>
          <p:cNvSpPr>
            <a:spLocks noGrp="1"/>
          </p:cNvSpPr>
          <p:nvPr>
            <p:ph type="title"/>
          </p:nvPr>
        </p:nvSpPr>
        <p:spPr/>
        <p:txBody>
          <a:bodyPr/>
          <a:lstStyle/>
          <a:p>
            <a:r>
              <a:rPr lang="en-US" dirty="0"/>
              <a:t>Different screening tools</a:t>
            </a:r>
          </a:p>
        </p:txBody>
      </p:sp>
      <p:pic>
        <p:nvPicPr>
          <p:cNvPr id="4" name="Picture 2">
            <a:extLst>
              <a:ext uri="{FF2B5EF4-FFF2-40B4-BE49-F238E27FC236}">
                <a16:creationId xmlns:a16="http://schemas.microsoft.com/office/drawing/2014/main" id="{BBAC813C-A685-44C9-93DA-4BBC1595F9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519" y="1420813"/>
            <a:ext cx="3433385" cy="17990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a:extLst>
              <a:ext uri="{FF2B5EF4-FFF2-40B4-BE49-F238E27FC236}">
                <a16:creationId xmlns:a16="http://schemas.microsoft.com/office/drawing/2014/main" id="{270B9FB8-C5E1-4CEA-9FAB-7ADB79B9D1E3}"/>
              </a:ext>
            </a:extLst>
          </p:cNvPr>
          <p:cNvPicPr>
            <a:picLocks noChangeAspect="1"/>
          </p:cNvPicPr>
          <p:nvPr/>
        </p:nvPicPr>
        <p:blipFill>
          <a:blip r:embed="rId3"/>
          <a:stretch>
            <a:fillRect/>
          </a:stretch>
        </p:blipFill>
        <p:spPr>
          <a:xfrm>
            <a:off x="8508098" y="1059483"/>
            <a:ext cx="3225480" cy="1810954"/>
          </a:xfrm>
          <a:prstGeom prst="rect">
            <a:avLst/>
          </a:prstGeom>
        </p:spPr>
      </p:pic>
      <p:pic>
        <p:nvPicPr>
          <p:cNvPr id="6" name="Picture 5">
            <a:extLst>
              <a:ext uri="{FF2B5EF4-FFF2-40B4-BE49-F238E27FC236}">
                <a16:creationId xmlns:a16="http://schemas.microsoft.com/office/drawing/2014/main" id="{93FAB36D-F199-4E48-B6A2-3D549CB93EBF}"/>
              </a:ext>
            </a:extLst>
          </p:cNvPr>
          <p:cNvPicPr>
            <a:picLocks noChangeAspect="1"/>
          </p:cNvPicPr>
          <p:nvPr/>
        </p:nvPicPr>
        <p:blipFill>
          <a:blip r:embed="rId4"/>
          <a:stretch>
            <a:fillRect/>
          </a:stretch>
        </p:blipFill>
        <p:spPr>
          <a:xfrm>
            <a:off x="4343153" y="1420812"/>
            <a:ext cx="3511962" cy="1799019"/>
          </a:xfrm>
          <a:prstGeom prst="rect">
            <a:avLst/>
          </a:prstGeom>
        </p:spPr>
      </p:pic>
      <p:pic>
        <p:nvPicPr>
          <p:cNvPr id="7" name="Picture 6">
            <a:extLst>
              <a:ext uri="{FF2B5EF4-FFF2-40B4-BE49-F238E27FC236}">
                <a16:creationId xmlns:a16="http://schemas.microsoft.com/office/drawing/2014/main" id="{446F09A0-1E94-4487-A265-3A4543E0AA7C}"/>
              </a:ext>
            </a:extLst>
          </p:cNvPr>
          <p:cNvPicPr>
            <a:picLocks noChangeAspect="1"/>
          </p:cNvPicPr>
          <p:nvPr/>
        </p:nvPicPr>
        <p:blipFill>
          <a:blip r:embed="rId5"/>
          <a:stretch>
            <a:fillRect/>
          </a:stretch>
        </p:blipFill>
        <p:spPr>
          <a:xfrm>
            <a:off x="4529476" y="4462921"/>
            <a:ext cx="4718446" cy="1289397"/>
          </a:xfrm>
          <a:prstGeom prst="rect">
            <a:avLst/>
          </a:prstGeom>
        </p:spPr>
      </p:pic>
      <p:pic>
        <p:nvPicPr>
          <p:cNvPr id="8" name="Picture 7">
            <a:extLst>
              <a:ext uri="{FF2B5EF4-FFF2-40B4-BE49-F238E27FC236}">
                <a16:creationId xmlns:a16="http://schemas.microsoft.com/office/drawing/2014/main" id="{5AA13921-6BCA-486E-B7B8-C8BA0A64A5B6}"/>
              </a:ext>
            </a:extLst>
          </p:cNvPr>
          <p:cNvPicPr>
            <a:picLocks noChangeAspect="1"/>
          </p:cNvPicPr>
          <p:nvPr/>
        </p:nvPicPr>
        <p:blipFill>
          <a:blip r:embed="rId6"/>
          <a:stretch>
            <a:fillRect/>
          </a:stretch>
        </p:blipFill>
        <p:spPr>
          <a:xfrm flipH="1">
            <a:off x="9446294" y="2925121"/>
            <a:ext cx="1583999" cy="3167998"/>
          </a:xfrm>
          <a:prstGeom prst="rect">
            <a:avLst/>
          </a:prstGeom>
        </p:spPr>
      </p:pic>
      <p:pic>
        <p:nvPicPr>
          <p:cNvPr id="9" name="Picture 8">
            <a:extLst>
              <a:ext uri="{FF2B5EF4-FFF2-40B4-BE49-F238E27FC236}">
                <a16:creationId xmlns:a16="http://schemas.microsoft.com/office/drawing/2014/main" id="{EB598CBD-71B7-4B1B-8764-011898F64675}"/>
              </a:ext>
            </a:extLst>
          </p:cNvPr>
          <p:cNvPicPr>
            <a:picLocks noChangeAspect="1"/>
          </p:cNvPicPr>
          <p:nvPr/>
        </p:nvPicPr>
        <p:blipFill>
          <a:blip r:embed="rId7"/>
          <a:stretch>
            <a:fillRect/>
          </a:stretch>
        </p:blipFill>
        <p:spPr>
          <a:xfrm>
            <a:off x="231395" y="3609445"/>
            <a:ext cx="4284885" cy="2621991"/>
          </a:xfrm>
          <a:prstGeom prst="rect">
            <a:avLst/>
          </a:prstGeom>
        </p:spPr>
      </p:pic>
      <p:pic>
        <p:nvPicPr>
          <p:cNvPr id="10" name="Picture 9" descr="A picture containing drawing&#10;&#10;Description automatically generated">
            <a:extLst>
              <a:ext uri="{FF2B5EF4-FFF2-40B4-BE49-F238E27FC236}">
                <a16:creationId xmlns:a16="http://schemas.microsoft.com/office/drawing/2014/main" id="{53863146-70D1-4CAA-9065-FE5C7DDC04A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632504" y="5678500"/>
            <a:ext cx="1431060" cy="630820"/>
          </a:xfrm>
          <a:prstGeom prst="rect">
            <a:avLst/>
          </a:prstGeom>
        </p:spPr>
      </p:pic>
    </p:spTree>
    <p:extLst>
      <p:ext uri="{BB962C8B-B14F-4D97-AF65-F5344CB8AC3E}">
        <p14:creationId xmlns:p14="http://schemas.microsoft.com/office/powerpoint/2010/main" val="32949506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792D1C-7081-4DA3-AF71-4654CAA06E74}"/>
              </a:ext>
            </a:extLst>
          </p:cNvPr>
          <p:cNvSpPr>
            <a:spLocks noGrp="1"/>
          </p:cNvSpPr>
          <p:nvPr>
            <p:ph type="title"/>
          </p:nvPr>
        </p:nvSpPr>
        <p:spPr/>
        <p:txBody>
          <a:bodyPr/>
          <a:lstStyle/>
          <a:p>
            <a:r>
              <a:rPr lang="en-US" dirty="0"/>
              <a:t>AF screening with continuous monitoring</a:t>
            </a:r>
          </a:p>
        </p:txBody>
      </p:sp>
      <p:graphicFrame>
        <p:nvGraphicFramePr>
          <p:cNvPr id="4" name="Content Placeholder 3">
            <a:extLst>
              <a:ext uri="{FF2B5EF4-FFF2-40B4-BE49-F238E27FC236}">
                <a16:creationId xmlns:a16="http://schemas.microsoft.com/office/drawing/2014/main" id="{557F14AC-C5AB-4E7A-A911-133128DC0BB8}"/>
              </a:ext>
            </a:extLst>
          </p:cNvPr>
          <p:cNvGraphicFramePr>
            <a:graphicFrameLocks noGrp="1"/>
          </p:cNvGraphicFramePr>
          <p:nvPr>
            <p:ph idx="1"/>
            <p:extLst>
              <p:ext uri="{D42A27DB-BD31-4B8C-83A1-F6EECF244321}">
                <p14:modId xmlns:p14="http://schemas.microsoft.com/office/powerpoint/2010/main" val="1378232818"/>
              </p:ext>
            </p:extLst>
          </p:nvPr>
        </p:nvGraphicFramePr>
        <p:xfrm>
          <a:off x="694904" y="1196752"/>
          <a:ext cx="9428285" cy="5049585"/>
        </p:xfrm>
        <a:graphic>
          <a:graphicData uri="http://schemas.openxmlformats.org/drawingml/2006/table">
            <a:tbl>
              <a:tblPr firstRow="1" bandRow="1">
                <a:tableStyleId>{C083E6E3-FA7D-4D7B-A595-EF9225AFEA82}</a:tableStyleId>
              </a:tblPr>
              <a:tblGrid>
                <a:gridCol w="1280159">
                  <a:extLst>
                    <a:ext uri="{9D8B030D-6E8A-4147-A177-3AD203B41FA5}">
                      <a16:colId xmlns:a16="http://schemas.microsoft.com/office/drawing/2014/main" val="20000"/>
                    </a:ext>
                  </a:extLst>
                </a:gridCol>
                <a:gridCol w="991772">
                  <a:extLst>
                    <a:ext uri="{9D8B030D-6E8A-4147-A177-3AD203B41FA5}">
                      <a16:colId xmlns:a16="http://schemas.microsoft.com/office/drawing/2014/main" val="20001"/>
                    </a:ext>
                  </a:extLst>
                </a:gridCol>
                <a:gridCol w="1336431">
                  <a:extLst>
                    <a:ext uri="{9D8B030D-6E8A-4147-A177-3AD203B41FA5}">
                      <a16:colId xmlns:a16="http://schemas.microsoft.com/office/drawing/2014/main" val="20002"/>
                    </a:ext>
                  </a:extLst>
                </a:gridCol>
                <a:gridCol w="3115994">
                  <a:extLst>
                    <a:ext uri="{9D8B030D-6E8A-4147-A177-3AD203B41FA5}">
                      <a16:colId xmlns:a16="http://schemas.microsoft.com/office/drawing/2014/main" val="20003"/>
                    </a:ext>
                  </a:extLst>
                </a:gridCol>
                <a:gridCol w="2703929">
                  <a:extLst>
                    <a:ext uri="{9D8B030D-6E8A-4147-A177-3AD203B41FA5}">
                      <a16:colId xmlns:a16="http://schemas.microsoft.com/office/drawing/2014/main" val="2812396075"/>
                    </a:ext>
                  </a:extLst>
                </a:gridCol>
              </a:tblGrid>
              <a:tr h="469819">
                <a:tc>
                  <a:txBody>
                    <a:bodyPr/>
                    <a:lstStyle/>
                    <a:p>
                      <a:r>
                        <a:rPr lang="en-CA" dirty="0">
                          <a:latin typeface="Arial Nova Cond" panose="020B0506020202020204" pitchFamily="34" charset="0"/>
                        </a:rPr>
                        <a:t>Study</a:t>
                      </a:r>
                    </a:p>
                  </a:txBody>
                  <a:tcPr/>
                </a:tc>
                <a:tc>
                  <a:txBody>
                    <a:bodyPr/>
                    <a:lstStyle/>
                    <a:p>
                      <a:r>
                        <a:rPr lang="en-CA" baseline="0" dirty="0">
                          <a:latin typeface="Arial Nova Cond" panose="020B0506020202020204" pitchFamily="34" charset="0"/>
                        </a:rPr>
                        <a:t>Size</a:t>
                      </a:r>
                      <a:endParaRPr lang="en-CA" dirty="0">
                        <a:latin typeface="Arial Nova Cond" panose="020B0506020202020204" pitchFamily="34" charset="0"/>
                      </a:endParaRPr>
                    </a:p>
                  </a:txBody>
                  <a:tcPr/>
                </a:tc>
                <a:tc>
                  <a:txBody>
                    <a:bodyPr/>
                    <a:lstStyle/>
                    <a:p>
                      <a:r>
                        <a:rPr lang="en-CA" dirty="0">
                          <a:latin typeface="Arial Nova Cond" panose="020B0506020202020204" pitchFamily="34" charset="0"/>
                        </a:rPr>
                        <a:t>Device</a:t>
                      </a:r>
                    </a:p>
                  </a:txBody>
                  <a:tcPr/>
                </a:tc>
                <a:tc>
                  <a:txBody>
                    <a:bodyPr/>
                    <a:lstStyle/>
                    <a:p>
                      <a:r>
                        <a:rPr lang="en-CA" dirty="0">
                          <a:latin typeface="Arial Nova Cond" panose="020B0506020202020204" pitchFamily="34" charset="0"/>
                        </a:rPr>
                        <a:t>Inclusion</a:t>
                      </a:r>
                    </a:p>
                  </a:txBody>
                  <a:tcPr/>
                </a:tc>
                <a:tc>
                  <a:txBody>
                    <a:bodyPr/>
                    <a:lstStyle/>
                    <a:p>
                      <a:r>
                        <a:rPr lang="en-CA" dirty="0">
                          <a:latin typeface="Arial Nova Cond" panose="020B0506020202020204" pitchFamily="34" charset="0"/>
                        </a:rPr>
                        <a:t>Rate of AF Detection</a:t>
                      </a:r>
                    </a:p>
                  </a:txBody>
                  <a:tcPr/>
                </a:tc>
                <a:extLst>
                  <a:ext uri="{0D108BD9-81ED-4DB2-BD59-A6C34878D82A}">
                    <a16:rowId xmlns:a16="http://schemas.microsoft.com/office/drawing/2014/main" val="10000"/>
                  </a:ext>
                </a:extLst>
              </a:tr>
              <a:tr h="1423751">
                <a:tc>
                  <a:txBody>
                    <a:bodyPr/>
                    <a:lstStyle/>
                    <a:p>
                      <a:r>
                        <a:rPr lang="en-CA" dirty="0">
                          <a:latin typeface="Arial Nova Cond" panose="020B0506020202020204" pitchFamily="34" charset="0"/>
                        </a:rPr>
                        <a:t>ASSERT-II</a:t>
                      </a:r>
                    </a:p>
                  </a:txBody>
                  <a:tcPr/>
                </a:tc>
                <a:tc>
                  <a:txBody>
                    <a:bodyPr/>
                    <a:lstStyle/>
                    <a:p>
                      <a:r>
                        <a:rPr lang="en-CA" dirty="0">
                          <a:latin typeface="Arial Nova Cond" panose="020B0506020202020204" pitchFamily="34" charset="0"/>
                        </a:rPr>
                        <a:t>250</a:t>
                      </a:r>
                    </a:p>
                  </a:txBody>
                  <a:tcPr/>
                </a:tc>
                <a:tc>
                  <a:txBody>
                    <a:bodyPr/>
                    <a:lstStyle/>
                    <a:p>
                      <a:r>
                        <a:rPr lang="en-CA" dirty="0">
                          <a:latin typeface="Arial Nova Cond" panose="020B0506020202020204" pitchFamily="34" charset="0"/>
                        </a:rPr>
                        <a:t>SJM Confirm</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latin typeface="Arial Nova Cond" panose="020B0506020202020204" pitchFamily="34" charset="0"/>
                        </a:rPr>
                        <a:t>Age&gt;65, AND</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latin typeface="Arial Nova Cond" panose="020B0506020202020204" pitchFamily="34" charset="0"/>
                        </a:rPr>
                        <a:t>CHADS-VASc≥2, or OSA,</a:t>
                      </a:r>
                      <a:r>
                        <a:rPr lang="en-CA" baseline="0" dirty="0">
                          <a:latin typeface="Arial Nova Cond" panose="020B0506020202020204" pitchFamily="34" charset="0"/>
                        </a:rPr>
                        <a:t> or BMI&gt; 30; AND</a:t>
                      </a:r>
                      <a:endParaRPr lang="en-CA" dirty="0">
                        <a:latin typeface="Arial Nova Cond" panose="020B0506020202020204" pitchFamily="34" charset="0"/>
                      </a:endParaRPr>
                    </a:p>
                    <a:p>
                      <a:r>
                        <a:rPr lang="en-CA" dirty="0">
                          <a:latin typeface="Arial Nova Cond" panose="020B0506020202020204" pitchFamily="34" charset="0"/>
                        </a:rPr>
                        <a:t>LA&gt; 58mL, or</a:t>
                      </a:r>
                      <a:r>
                        <a:rPr lang="en-CA" baseline="0" dirty="0">
                          <a:latin typeface="Arial Nova Cond" panose="020B0506020202020204" pitchFamily="34" charset="0"/>
                        </a:rPr>
                        <a:t> NT-ProBNP &gt; 290 </a:t>
                      </a:r>
                      <a:r>
                        <a:rPr lang="en-CA" baseline="0" dirty="0" err="1">
                          <a:latin typeface="Arial Nova Cond" panose="020B0506020202020204" pitchFamily="34" charset="0"/>
                        </a:rPr>
                        <a:t>pg</a:t>
                      </a:r>
                      <a:r>
                        <a:rPr lang="en-CA" baseline="0" dirty="0">
                          <a:latin typeface="Arial Nova Cond" panose="020B0506020202020204" pitchFamily="34" charset="0"/>
                        </a:rPr>
                        <a:t>/mL</a:t>
                      </a:r>
                      <a:endParaRPr lang="en-CA" dirty="0">
                        <a:latin typeface="Arial Nova Cond" panose="020B0506020202020204" pitchFamily="34" charset="0"/>
                      </a:endParaRPr>
                    </a:p>
                  </a:txBody>
                  <a:tcPr/>
                </a:tc>
                <a:tc>
                  <a:txBody>
                    <a:bodyPr/>
                    <a:lstStyle/>
                    <a:p>
                      <a:r>
                        <a:rPr lang="en-CA" dirty="0">
                          <a:latin typeface="Arial Nova Cond" panose="020B0506020202020204" pitchFamily="34" charset="0"/>
                        </a:rPr>
                        <a:t>≥ 5 min</a:t>
                      </a:r>
                    </a:p>
                    <a:p>
                      <a:r>
                        <a:rPr lang="en-CA" dirty="0">
                          <a:latin typeface="Arial Nova Cond" panose="020B0506020202020204" pitchFamily="34" charset="0"/>
                        </a:rPr>
                        <a:t>34.4% at one year</a:t>
                      </a:r>
                    </a:p>
                  </a:txBody>
                  <a:tcPr/>
                </a:tc>
                <a:extLst>
                  <a:ext uri="{0D108BD9-81ED-4DB2-BD59-A6C34878D82A}">
                    <a16:rowId xmlns:a16="http://schemas.microsoft.com/office/drawing/2014/main" val="10001"/>
                  </a:ext>
                </a:extLst>
              </a:tr>
              <a:tr h="781123">
                <a:tc>
                  <a:txBody>
                    <a:bodyPr/>
                    <a:lstStyle/>
                    <a:p>
                      <a:r>
                        <a:rPr lang="en-CA" dirty="0">
                          <a:latin typeface="Arial Nova Cond" panose="020B0506020202020204" pitchFamily="34" charset="0"/>
                        </a:rPr>
                        <a:t>GRAF</a:t>
                      </a:r>
                    </a:p>
                  </a:txBody>
                  <a:tcPr/>
                </a:tc>
                <a:tc>
                  <a:txBody>
                    <a:bodyPr/>
                    <a:lstStyle/>
                    <a:p>
                      <a:r>
                        <a:rPr lang="en-CA" dirty="0">
                          <a:latin typeface="Arial Nova Cond" panose="020B0506020202020204" pitchFamily="34" charset="0"/>
                        </a:rPr>
                        <a:t>200</a:t>
                      </a:r>
                    </a:p>
                  </a:txBody>
                  <a:tcPr/>
                </a:tc>
                <a:tc>
                  <a:txBody>
                    <a:bodyPr/>
                    <a:lstStyle/>
                    <a:p>
                      <a:r>
                        <a:rPr lang="en-CA" dirty="0">
                          <a:latin typeface="Arial Nova Cond" panose="020B0506020202020204" pitchFamily="34" charset="0"/>
                        </a:rPr>
                        <a:t>MDT</a:t>
                      </a:r>
                      <a:r>
                        <a:rPr lang="en-CA" baseline="0" dirty="0">
                          <a:latin typeface="Arial Nova Cond" panose="020B0506020202020204" pitchFamily="34" charset="0"/>
                        </a:rPr>
                        <a:t> REVEAL-XT</a:t>
                      </a:r>
                      <a:endParaRPr lang="en-CA" dirty="0">
                        <a:latin typeface="Arial Nova Cond" panose="020B0506020202020204" pitchFamily="34" charset="0"/>
                      </a:endParaRPr>
                    </a:p>
                  </a:txBody>
                  <a:tcPr/>
                </a:tc>
                <a:tc>
                  <a:txBody>
                    <a:bodyPr/>
                    <a:lstStyle/>
                    <a:p>
                      <a:r>
                        <a:rPr lang="en-CA" dirty="0">
                          <a:latin typeface="Arial Nova Cond" panose="020B0506020202020204" pitchFamily="34" charset="0"/>
                        </a:rPr>
                        <a:t>Age ≥ 18</a:t>
                      </a:r>
                    </a:p>
                    <a:p>
                      <a:r>
                        <a:rPr lang="en-CA" dirty="0">
                          <a:latin typeface="Arial Nova Cond" panose="020B0506020202020204" pitchFamily="34" charset="0"/>
                        </a:rPr>
                        <a:t>CHADS-VASc≥4</a:t>
                      </a:r>
                    </a:p>
                  </a:txBody>
                  <a:tcPr/>
                </a:tc>
                <a:tc>
                  <a:txBody>
                    <a:bodyPr/>
                    <a:lstStyle/>
                    <a:p>
                      <a:r>
                        <a:rPr lang="en-CA" dirty="0">
                          <a:latin typeface="Arial Nova Cond" panose="020B0506020202020204" pitchFamily="34" charset="0"/>
                        </a:rPr>
                        <a:t>Pending</a:t>
                      </a:r>
                    </a:p>
                  </a:txBody>
                  <a:tcPr/>
                </a:tc>
                <a:extLst>
                  <a:ext uri="{0D108BD9-81ED-4DB2-BD59-A6C34878D82A}">
                    <a16:rowId xmlns:a16="http://schemas.microsoft.com/office/drawing/2014/main" val="10002"/>
                  </a:ext>
                </a:extLst>
              </a:tr>
              <a:tr h="889844">
                <a:tc>
                  <a:txBody>
                    <a:bodyPr/>
                    <a:lstStyle/>
                    <a:p>
                      <a:r>
                        <a:rPr lang="en-CA" dirty="0">
                          <a:latin typeface="Arial Nova Cond" panose="020B0506020202020204" pitchFamily="34" charset="0"/>
                        </a:rPr>
                        <a:t>REVEAL-AF</a:t>
                      </a:r>
                    </a:p>
                  </a:txBody>
                  <a:tcPr/>
                </a:tc>
                <a:tc>
                  <a:txBody>
                    <a:bodyPr/>
                    <a:lstStyle/>
                    <a:p>
                      <a:r>
                        <a:rPr lang="en-CA" dirty="0">
                          <a:latin typeface="Arial Nova Cond" panose="020B0506020202020204" pitchFamily="34" charset="0"/>
                        </a:rPr>
                        <a:t>450</a:t>
                      </a:r>
                    </a:p>
                  </a:txBody>
                  <a:tcPr/>
                </a:tc>
                <a:tc>
                  <a:txBody>
                    <a:bodyPr/>
                    <a:lstStyle/>
                    <a:p>
                      <a:r>
                        <a:rPr lang="en-CA" dirty="0">
                          <a:latin typeface="Arial Nova Cond" panose="020B0506020202020204" pitchFamily="34" charset="0"/>
                        </a:rPr>
                        <a:t>MDT REVEAL-XT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latin typeface="Arial Nova Cond" panose="020B0506020202020204" pitchFamily="34" charset="0"/>
                        </a:rPr>
                        <a:t>Age ≥ 18</a:t>
                      </a:r>
                    </a:p>
                    <a:p>
                      <a:r>
                        <a:rPr lang="en-CA" dirty="0">
                          <a:latin typeface="Arial Nova Cond" panose="020B0506020202020204" pitchFamily="34" charset="0"/>
                        </a:rPr>
                        <a:t>CHADS≥3, or CKD/COPD/OSA/CAD</a:t>
                      </a:r>
                    </a:p>
                  </a:txBody>
                  <a:tcPr/>
                </a:tc>
                <a:tc>
                  <a:txBody>
                    <a:bodyPr/>
                    <a:lstStyle/>
                    <a:p>
                      <a:r>
                        <a:rPr lang="en-CA" dirty="0">
                          <a:latin typeface="Arial Nova Cond" panose="020B0506020202020204" pitchFamily="34" charset="0"/>
                        </a:rPr>
                        <a:t>29.3% at 18 months</a:t>
                      </a:r>
                    </a:p>
                  </a:txBody>
                  <a:tcPr/>
                </a:tc>
                <a:extLst>
                  <a:ext uri="{0D108BD9-81ED-4DB2-BD59-A6C34878D82A}">
                    <a16:rowId xmlns:a16="http://schemas.microsoft.com/office/drawing/2014/main" val="10003"/>
                  </a:ext>
                </a:extLst>
              </a:tr>
              <a:tr h="622891">
                <a:tc>
                  <a:txBody>
                    <a:bodyPr/>
                    <a:lstStyle/>
                    <a:p>
                      <a:r>
                        <a:rPr lang="en-CA" dirty="0">
                          <a:latin typeface="Arial Nova Cond" panose="020B0506020202020204" pitchFamily="34" charset="0"/>
                        </a:rPr>
                        <a:t>PREDATE-AF</a:t>
                      </a:r>
                    </a:p>
                  </a:txBody>
                  <a:tcPr/>
                </a:tc>
                <a:tc>
                  <a:txBody>
                    <a:bodyPr/>
                    <a:lstStyle/>
                    <a:p>
                      <a:r>
                        <a:rPr lang="en-CA" dirty="0">
                          <a:latin typeface="Arial Nova Cond" panose="020B0506020202020204" pitchFamily="34" charset="0"/>
                        </a:rPr>
                        <a:t>245</a:t>
                      </a:r>
                    </a:p>
                  </a:txBody>
                  <a:tcPr/>
                </a:tc>
                <a:tc>
                  <a:txBody>
                    <a:bodyPr/>
                    <a:lstStyle/>
                    <a:p>
                      <a:r>
                        <a:rPr lang="en-CA" dirty="0">
                          <a:latin typeface="Arial Nova Cond" panose="020B0506020202020204" pitchFamily="34" charset="0"/>
                        </a:rPr>
                        <a:t>REVEAL-LINQ</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latin typeface="Arial Nova Cond" panose="020B0506020202020204" pitchFamily="34" charset="0"/>
                        </a:rPr>
                        <a:t>Age&gt;18, AND</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latin typeface="Arial Nova Cond" panose="020B0506020202020204" pitchFamily="34" charset="0"/>
                        </a:rPr>
                        <a:t>CHADS-VASc≥2</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dirty="0">
                          <a:latin typeface="Arial Nova Cond" panose="020B0506020202020204" pitchFamily="34" charset="0"/>
                        </a:rPr>
                        <a:t>≥ 6 min</a:t>
                      </a:r>
                    </a:p>
                    <a:p>
                      <a:r>
                        <a:rPr lang="en-CA" dirty="0">
                          <a:latin typeface="Arial Nova Cond" panose="020B0506020202020204" pitchFamily="34" charset="0"/>
                        </a:rPr>
                        <a:t>22.4% at 451 days</a:t>
                      </a:r>
                    </a:p>
                  </a:txBody>
                  <a:tcPr/>
                </a:tc>
                <a:extLst>
                  <a:ext uri="{0D108BD9-81ED-4DB2-BD59-A6C34878D82A}">
                    <a16:rowId xmlns:a16="http://schemas.microsoft.com/office/drawing/2014/main" val="417698193"/>
                  </a:ext>
                </a:extLst>
              </a:tr>
              <a:tr h="781123">
                <a:tc>
                  <a:txBody>
                    <a:bodyPr/>
                    <a:lstStyle/>
                    <a:p>
                      <a:r>
                        <a:rPr lang="en-CA" dirty="0">
                          <a:latin typeface="Arial Nova Cond" panose="020B0506020202020204" pitchFamily="34" charset="0"/>
                        </a:rPr>
                        <a:t>DANISH LOOP</a:t>
                      </a:r>
                    </a:p>
                  </a:txBody>
                  <a:tcPr/>
                </a:tc>
                <a:tc>
                  <a:txBody>
                    <a:bodyPr/>
                    <a:lstStyle/>
                    <a:p>
                      <a:r>
                        <a:rPr lang="en-CA" dirty="0">
                          <a:latin typeface="Arial Nova Cond" panose="020B0506020202020204" pitchFamily="34" charset="0"/>
                        </a:rPr>
                        <a:t>6000</a:t>
                      </a:r>
                    </a:p>
                    <a:p>
                      <a:endParaRPr lang="en-CA" dirty="0">
                        <a:latin typeface="Arial Nova Cond" panose="020B0506020202020204" pitchFamily="34" charset="0"/>
                      </a:endParaRPr>
                    </a:p>
                  </a:txBody>
                  <a:tcPr/>
                </a:tc>
                <a:tc>
                  <a:txBody>
                    <a:bodyPr/>
                    <a:lstStyle/>
                    <a:p>
                      <a:r>
                        <a:rPr lang="en-CA" dirty="0">
                          <a:latin typeface="Arial Nova Cond" panose="020B0506020202020204" pitchFamily="34" charset="0"/>
                        </a:rPr>
                        <a:t>REVEAL-LINQ</a:t>
                      </a:r>
                      <a:r>
                        <a:rPr lang="en-CA" baseline="0" dirty="0">
                          <a:latin typeface="Arial Nova Cond" panose="020B0506020202020204" pitchFamily="34" charset="0"/>
                        </a:rPr>
                        <a:t> (1500)</a:t>
                      </a:r>
                      <a:endParaRPr lang="en-CA" dirty="0">
                        <a:latin typeface="Arial Nova Cond" panose="020B0506020202020204" pitchFamily="34" charset="0"/>
                      </a:endParaRPr>
                    </a:p>
                  </a:txBody>
                  <a:tcPr/>
                </a:tc>
                <a:tc>
                  <a:txBody>
                    <a:bodyPr/>
                    <a:lstStyle/>
                    <a:p>
                      <a:r>
                        <a:rPr lang="en-CA" dirty="0">
                          <a:latin typeface="Arial Nova Cond" panose="020B0506020202020204" pitchFamily="34" charset="0"/>
                        </a:rPr>
                        <a:t>Age &gt; 70</a:t>
                      </a:r>
                    </a:p>
                    <a:p>
                      <a:r>
                        <a:rPr lang="en-CA" dirty="0">
                          <a:latin typeface="Arial Nova Cond" panose="020B0506020202020204" pitchFamily="34" charset="0"/>
                        </a:rPr>
                        <a:t>One of HTN, DM, HF or stroke</a:t>
                      </a:r>
                    </a:p>
                  </a:txBody>
                  <a:tcPr/>
                </a:tc>
                <a:tc>
                  <a:txBody>
                    <a:bodyPr/>
                    <a:lstStyle/>
                    <a:p>
                      <a:r>
                        <a:rPr lang="en-CA" dirty="0">
                          <a:latin typeface="Arial Nova Cond" panose="020B0506020202020204" pitchFamily="34" charset="0"/>
                        </a:rPr>
                        <a:t>Pending</a:t>
                      </a:r>
                    </a:p>
                  </a:txBody>
                  <a:tcPr/>
                </a:tc>
                <a:extLst>
                  <a:ext uri="{0D108BD9-81ED-4DB2-BD59-A6C34878D82A}">
                    <a16:rowId xmlns:a16="http://schemas.microsoft.com/office/drawing/2014/main" val="1516711030"/>
                  </a:ext>
                </a:extLst>
              </a:tr>
            </a:tbl>
          </a:graphicData>
        </a:graphic>
      </p:graphicFrame>
      <p:pic>
        <p:nvPicPr>
          <p:cNvPr id="5" name="Picture 4">
            <a:extLst>
              <a:ext uri="{FF2B5EF4-FFF2-40B4-BE49-F238E27FC236}">
                <a16:creationId xmlns:a16="http://schemas.microsoft.com/office/drawing/2014/main" id="{8F7A0163-FD1B-40B7-AC3E-543B6C47C32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23189" y="1196752"/>
            <a:ext cx="2002532" cy="4005064"/>
          </a:xfrm>
          <a:prstGeom prst="rect">
            <a:avLst/>
          </a:prstGeom>
        </p:spPr>
      </p:pic>
    </p:spTree>
    <p:extLst>
      <p:ext uri="{BB962C8B-B14F-4D97-AF65-F5344CB8AC3E}">
        <p14:creationId xmlns:p14="http://schemas.microsoft.com/office/powerpoint/2010/main" val="368163303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027AE-6971-4930-A38D-1B1685DE8465}"/>
              </a:ext>
            </a:extLst>
          </p:cNvPr>
          <p:cNvSpPr>
            <a:spLocks noGrp="1"/>
          </p:cNvSpPr>
          <p:nvPr>
            <p:ph type="title"/>
          </p:nvPr>
        </p:nvSpPr>
        <p:spPr/>
        <p:txBody>
          <a:bodyPr/>
          <a:lstStyle/>
          <a:p>
            <a:r>
              <a:rPr lang="en-US" dirty="0"/>
              <a:t>Duration of SCAF and stroke risk</a:t>
            </a:r>
          </a:p>
        </p:txBody>
      </p:sp>
      <p:grpSp>
        <p:nvGrpSpPr>
          <p:cNvPr id="88" name="Group 87">
            <a:extLst>
              <a:ext uri="{FF2B5EF4-FFF2-40B4-BE49-F238E27FC236}">
                <a16:creationId xmlns:a16="http://schemas.microsoft.com/office/drawing/2014/main" id="{02C699E2-A880-411B-9C7F-BC022271124E}"/>
              </a:ext>
            </a:extLst>
          </p:cNvPr>
          <p:cNvGrpSpPr/>
          <p:nvPr/>
        </p:nvGrpSpPr>
        <p:grpSpPr>
          <a:xfrm>
            <a:off x="2999656" y="1340768"/>
            <a:ext cx="5925522" cy="4765670"/>
            <a:chOff x="3496100" y="2052356"/>
            <a:chExt cx="4821858" cy="3842128"/>
          </a:xfrm>
        </p:grpSpPr>
        <p:sp>
          <p:nvSpPr>
            <p:cNvPr id="89" name="Freeform 5">
              <a:extLst>
                <a:ext uri="{FF2B5EF4-FFF2-40B4-BE49-F238E27FC236}">
                  <a16:creationId xmlns:a16="http://schemas.microsoft.com/office/drawing/2014/main" id="{DF27BBAC-8328-4455-AF9C-5D0008922FB1}"/>
                </a:ext>
              </a:extLst>
            </p:cNvPr>
            <p:cNvSpPr>
              <a:spLocks/>
            </p:cNvSpPr>
            <p:nvPr/>
          </p:nvSpPr>
          <p:spPr bwMode="auto">
            <a:xfrm>
              <a:off x="4173538" y="4413251"/>
              <a:ext cx="4084638" cy="287337"/>
            </a:xfrm>
            <a:custGeom>
              <a:avLst/>
              <a:gdLst>
                <a:gd name="T0" fmla="*/ 47 w 5145"/>
                <a:gd name="T1" fmla="*/ 360 h 360"/>
                <a:gd name="T2" fmla="*/ 82 w 5145"/>
                <a:gd name="T3" fmla="*/ 354 h 360"/>
                <a:gd name="T4" fmla="*/ 166 w 5145"/>
                <a:gd name="T5" fmla="*/ 347 h 360"/>
                <a:gd name="T6" fmla="*/ 202 w 5145"/>
                <a:gd name="T7" fmla="*/ 341 h 360"/>
                <a:gd name="T8" fmla="*/ 363 w 5145"/>
                <a:gd name="T9" fmla="*/ 333 h 360"/>
                <a:gd name="T10" fmla="*/ 392 w 5145"/>
                <a:gd name="T11" fmla="*/ 327 h 360"/>
                <a:gd name="T12" fmla="*/ 534 w 5145"/>
                <a:gd name="T13" fmla="*/ 320 h 360"/>
                <a:gd name="T14" fmla="*/ 538 w 5145"/>
                <a:gd name="T15" fmla="*/ 311 h 360"/>
                <a:gd name="T16" fmla="*/ 553 w 5145"/>
                <a:gd name="T17" fmla="*/ 303 h 360"/>
                <a:gd name="T18" fmla="*/ 574 w 5145"/>
                <a:gd name="T19" fmla="*/ 296 h 360"/>
                <a:gd name="T20" fmla="*/ 577 w 5145"/>
                <a:gd name="T21" fmla="*/ 288 h 360"/>
                <a:gd name="T22" fmla="*/ 688 w 5145"/>
                <a:gd name="T23" fmla="*/ 281 h 360"/>
                <a:gd name="T24" fmla="*/ 712 w 5145"/>
                <a:gd name="T25" fmla="*/ 273 h 360"/>
                <a:gd name="T26" fmla="*/ 772 w 5145"/>
                <a:gd name="T27" fmla="*/ 264 h 360"/>
                <a:gd name="T28" fmla="*/ 784 w 5145"/>
                <a:gd name="T29" fmla="*/ 257 h 360"/>
                <a:gd name="T30" fmla="*/ 798 w 5145"/>
                <a:gd name="T31" fmla="*/ 248 h 360"/>
                <a:gd name="T32" fmla="*/ 897 w 5145"/>
                <a:gd name="T33" fmla="*/ 241 h 360"/>
                <a:gd name="T34" fmla="*/ 1171 w 5145"/>
                <a:gd name="T35" fmla="*/ 232 h 360"/>
                <a:gd name="T36" fmla="*/ 1318 w 5145"/>
                <a:gd name="T37" fmla="*/ 223 h 360"/>
                <a:gd name="T38" fmla="*/ 1377 w 5145"/>
                <a:gd name="T39" fmla="*/ 215 h 360"/>
                <a:gd name="T40" fmla="*/ 1717 w 5145"/>
                <a:gd name="T41" fmla="*/ 206 h 360"/>
                <a:gd name="T42" fmla="*/ 1979 w 5145"/>
                <a:gd name="T43" fmla="*/ 196 h 360"/>
                <a:gd name="T44" fmla="*/ 2066 w 5145"/>
                <a:gd name="T45" fmla="*/ 187 h 360"/>
                <a:gd name="T46" fmla="*/ 2410 w 5145"/>
                <a:gd name="T47" fmla="*/ 176 h 360"/>
                <a:gd name="T48" fmla="*/ 2494 w 5145"/>
                <a:gd name="T49" fmla="*/ 166 h 360"/>
                <a:gd name="T50" fmla="*/ 2549 w 5145"/>
                <a:gd name="T51" fmla="*/ 155 h 360"/>
                <a:gd name="T52" fmla="*/ 2568 w 5145"/>
                <a:gd name="T53" fmla="*/ 145 h 360"/>
                <a:gd name="T54" fmla="*/ 2730 w 5145"/>
                <a:gd name="T55" fmla="*/ 133 h 360"/>
                <a:gd name="T56" fmla="*/ 2830 w 5145"/>
                <a:gd name="T57" fmla="*/ 122 h 360"/>
                <a:gd name="T58" fmla="*/ 3064 w 5145"/>
                <a:gd name="T59" fmla="*/ 110 h 360"/>
                <a:gd name="T60" fmla="*/ 3225 w 5145"/>
                <a:gd name="T61" fmla="*/ 97 h 360"/>
                <a:gd name="T62" fmla="*/ 3542 w 5145"/>
                <a:gd name="T63" fmla="*/ 82 h 360"/>
                <a:gd name="T64" fmla="*/ 3677 w 5145"/>
                <a:gd name="T65" fmla="*/ 67 h 360"/>
                <a:gd name="T66" fmla="*/ 3946 w 5145"/>
                <a:gd name="T67" fmla="*/ 49 h 360"/>
                <a:gd name="T68" fmla="*/ 4579 w 5145"/>
                <a:gd name="T69" fmla="*/ 28 h 360"/>
                <a:gd name="T70" fmla="*/ 5145 w 5145"/>
                <a:gd name="T71" fmla="*/ 0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145" h="360">
                  <a:moveTo>
                    <a:pt x="0" y="360"/>
                  </a:moveTo>
                  <a:lnTo>
                    <a:pt x="47" y="360"/>
                  </a:lnTo>
                  <a:lnTo>
                    <a:pt x="47" y="354"/>
                  </a:lnTo>
                  <a:lnTo>
                    <a:pt x="82" y="354"/>
                  </a:lnTo>
                  <a:lnTo>
                    <a:pt x="82" y="347"/>
                  </a:lnTo>
                  <a:lnTo>
                    <a:pt x="166" y="347"/>
                  </a:lnTo>
                  <a:lnTo>
                    <a:pt x="166" y="341"/>
                  </a:lnTo>
                  <a:lnTo>
                    <a:pt x="202" y="341"/>
                  </a:lnTo>
                  <a:lnTo>
                    <a:pt x="202" y="333"/>
                  </a:lnTo>
                  <a:lnTo>
                    <a:pt x="363" y="333"/>
                  </a:lnTo>
                  <a:lnTo>
                    <a:pt x="363" y="327"/>
                  </a:lnTo>
                  <a:lnTo>
                    <a:pt x="392" y="327"/>
                  </a:lnTo>
                  <a:lnTo>
                    <a:pt x="392" y="320"/>
                  </a:lnTo>
                  <a:lnTo>
                    <a:pt x="534" y="320"/>
                  </a:lnTo>
                  <a:lnTo>
                    <a:pt x="534" y="311"/>
                  </a:lnTo>
                  <a:lnTo>
                    <a:pt x="538" y="311"/>
                  </a:lnTo>
                  <a:lnTo>
                    <a:pt x="538" y="303"/>
                  </a:lnTo>
                  <a:lnTo>
                    <a:pt x="553" y="303"/>
                  </a:lnTo>
                  <a:lnTo>
                    <a:pt x="553" y="296"/>
                  </a:lnTo>
                  <a:lnTo>
                    <a:pt x="574" y="296"/>
                  </a:lnTo>
                  <a:lnTo>
                    <a:pt x="574" y="288"/>
                  </a:lnTo>
                  <a:lnTo>
                    <a:pt x="577" y="288"/>
                  </a:lnTo>
                  <a:lnTo>
                    <a:pt x="577" y="281"/>
                  </a:lnTo>
                  <a:lnTo>
                    <a:pt x="688" y="281"/>
                  </a:lnTo>
                  <a:lnTo>
                    <a:pt x="688" y="273"/>
                  </a:lnTo>
                  <a:lnTo>
                    <a:pt x="712" y="273"/>
                  </a:lnTo>
                  <a:lnTo>
                    <a:pt x="712" y="264"/>
                  </a:lnTo>
                  <a:lnTo>
                    <a:pt x="772" y="264"/>
                  </a:lnTo>
                  <a:lnTo>
                    <a:pt x="772" y="257"/>
                  </a:lnTo>
                  <a:lnTo>
                    <a:pt x="784" y="257"/>
                  </a:lnTo>
                  <a:lnTo>
                    <a:pt x="784" y="248"/>
                  </a:lnTo>
                  <a:lnTo>
                    <a:pt x="798" y="248"/>
                  </a:lnTo>
                  <a:lnTo>
                    <a:pt x="798" y="241"/>
                  </a:lnTo>
                  <a:lnTo>
                    <a:pt x="897" y="241"/>
                  </a:lnTo>
                  <a:lnTo>
                    <a:pt x="897" y="232"/>
                  </a:lnTo>
                  <a:lnTo>
                    <a:pt x="1171" y="232"/>
                  </a:lnTo>
                  <a:lnTo>
                    <a:pt x="1171" y="223"/>
                  </a:lnTo>
                  <a:lnTo>
                    <a:pt x="1318" y="223"/>
                  </a:lnTo>
                  <a:lnTo>
                    <a:pt x="1318" y="215"/>
                  </a:lnTo>
                  <a:lnTo>
                    <a:pt x="1377" y="215"/>
                  </a:lnTo>
                  <a:lnTo>
                    <a:pt x="1377" y="206"/>
                  </a:lnTo>
                  <a:lnTo>
                    <a:pt x="1717" y="206"/>
                  </a:lnTo>
                  <a:lnTo>
                    <a:pt x="1717" y="196"/>
                  </a:lnTo>
                  <a:lnTo>
                    <a:pt x="1979" y="196"/>
                  </a:lnTo>
                  <a:lnTo>
                    <a:pt x="1979" y="187"/>
                  </a:lnTo>
                  <a:lnTo>
                    <a:pt x="2066" y="187"/>
                  </a:lnTo>
                  <a:lnTo>
                    <a:pt x="2066" y="176"/>
                  </a:lnTo>
                  <a:lnTo>
                    <a:pt x="2410" y="176"/>
                  </a:lnTo>
                  <a:lnTo>
                    <a:pt x="2410" y="166"/>
                  </a:lnTo>
                  <a:lnTo>
                    <a:pt x="2494" y="166"/>
                  </a:lnTo>
                  <a:lnTo>
                    <a:pt x="2494" y="155"/>
                  </a:lnTo>
                  <a:lnTo>
                    <a:pt x="2549" y="155"/>
                  </a:lnTo>
                  <a:lnTo>
                    <a:pt x="2549" y="145"/>
                  </a:lnTo>
                  <a:lnTo>
                    <a:pt x="2568" y="145"/>
                  </a:lnTo>
                  <a:lnTo>
                    <a:pt x="2568" y="133"/>
                  </a:lnTo>
                  <a:lnTo>
                    <a:pt x="2730" y="133"/>
                  </a:lnTo>
                  <a:lnTo>
                    <a:pt x="2730" y="122"/>
                  </a:lnTo>
                  <a:lnTo>
                    <a:pt x="2830" y="122"/>
                  </a:lnTo>
                  <a:lnTo>
                    <a:pt x="2830" y="110"/>
                  </a:lnTo>
                  <a:lnTo>
                    <a:pt x="3064" y="110"/>
                  </a:lnTo>
                  <a:lnTo>
                    <a:pt x="3064" y="97"/>
                  </a:lnTo>
                  <a:lnTo>
                    <a:pt x="3225" y="97"/>
                  </a:lnTo>
                  <a:lnTo>
                    <a:pt x="3225" y="82"/>
                  </a:lnTo>
                  <a:lnTo>
                    <a:pt x="3542" y="82"/>
                  </a:lnTo>
                  <a:lnTo>
                    <a:pt x="3542" y="67"/>
                  </a:lnTo>
                  <a:lnTo>
                    <a:pt x="3677" y="67"/>
                  </a:lnTo>
                  <a:lnTo>
                    <a:pt x="3677" y="49"/>
                  </a:lnTo>
                  <a:lnTo>
                    <a:pt x="3946" y="49"/>
                  </a:lnTo>
                  <a:lnTo>
                    <a:pt x="3946" y="28"/>
                  </a:lnTo>
                  <a:lnTo>
                    <a:pt x="4579" y="28"/>
                  </a:lnTo>
                  <a:lnTo>
                    <a:pt x="4579" y="0"/>
                  </a:lnTo>
                  <a:lnTo>
                    <a:pt x="5145" y="0"/>
                  </a:lnTo>
                </a:path>
              </a:pathLst>
            </a:custGeom>
            <a:noFill/>
            <a:ln w="158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rial Nova Cond" panose="020B0506020202020204" pitchFamily="34" charset="0"/>
                <a:ea typeface="+mn-ea"/>
                <a:cs typeface="+mn-cs"/>
              </a:endParaRPr>
            </a:p>
          </p:txBody>
        </p:sp>
        <p:sp>
          <p:nvSpPr>
            <p:cNvPr id="90" name="Rectangle 6">
              <a:extLst>
                <a:ext uri="{FF2B5EF4-FFF2-40B4-BE49-F238E27FC236}">
                  <a16:creationId xmlns:a16="http://schemas.microsoft.com/office/drawing/2014/main" id="{F032984D-1CD4-484E-913C-6619DE85E835}"/>
                </a:ext>
              </a:extLst>
            </p:cNvPr>
            <p:cNvSpPr>
              <a:spLocks noChangeArrowheads="1"/>
            </p:cNvSpPr>
            <p:nvPr/>
          </p:nvSpPr>
          <p:spPr bwMode="auto">
            <a:xfrm>
              <a:off x="5702300" y="5168900"/>
              <a:ext cx="1286530" cy="198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Arial Nova Cond" panose="020B0506020202020204" pitchFamily="34" charset="0"/>
                  <a:ea typeface="+mn-ea"/>
                  <a:cs typeface="+mn-cs"/>
                </a:rPr>
                <a:t>Years of Follow-up </a:t>
              </a:r>
              <a:endParaRPr kumimoji="0" lang="en-US" altLang="en-US" sz="3600" b="0" i="0" u="none" strike="noStrike" kern="1200" cap="none" spc="0" normalizeH="0" baseline="0" noProof="0">
                <a:ln>
                  <a:noFill/>
                </a:ln>
                <a:solidFill>
                  <a:srgbClr val="FFFFFF"/>
                </a:solidFill>
                <a:effectLst/>
                <a:uLnTx/>
                <a:uFillTx/>
                <a:latin typeface="Arial Nova Cond" panose="020B0506020202020204" pitchFamily="34" charset="0"/>
                <a:ea typeface="+mn-ea"/>
                <a:cs typeface="+mn-cs"/>
              </a:endParaRPr>
            </a:p>
          </p:txBody>
        </p:sp>
        <p:sp>
          <p:nvSpPr>
            <p:cNvPr id="91" name="Rectangle 7">
              <a:extLst>
                <a:ext uri="{FF2B5EF4-FFF2-40B4-BE49-F238E27FC236}">
                  <a16:creationId xmlns:a16="http://schemas.microsoft.com/office/drawing/2014/main" id="{611FAB16-4BD6-4899-B18F-D1895E615439}"/>
                </a:ext>
              </a:extLst>
            </p:cNvPr>
            <p:cNvSpPr>
              <a:spLocks noChangeArrowheads="1"/>
            </p:cNvSpPr>
            <p:nvPr/>
          </p:nvSpPr>
          <p:spPr bwMode="auto">
            <a:xfrm rot="16200000">
              <a:off x="3038042" y="3318389"/>
              <a:ext cx="1496290" cy="202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Arial Nova Cond" panose="020B0506020202020204" pitchFamily="34" charset="0"/>
                  <a:ea typeface="+mn-ea"/>
                  <a:cs typeface="+mn-cs"/>
                </a:rPr>
                <a:t>Cumulative event rates</a:t>
              </a:r>
              <a:endParaRPr kumimoji="0" lang="en-US" altLang="en-US" sz="3600" b="0" i="0" u="none" strike="noStrike" kern="1200" cap="none" spc="0" normalizeH="0" baseline="0" noProof="0">
                <a:ln>
                  <a:noFill/>
                </a:ln>
                <a:solidFill>
                  <a:srgbClr val="FFFFFF"/>
                </a:solidFill>
                <a:effectLst/>
                <a:uLnTx/>
                <a:uFillTx/>
                <a:latin typeface="Arial Nova Cond" panose="020B0506020202020204" pitchFamily="34" charset="0"/>
                <a:ea typeface="+mn-ea"/>
                <a:cs typeface="+mn-cs"/>
              </a:endParaRPr>
            </a:p>
          </p:txBody>
        </p:sp>
        <p:sp>
          <p:nvSpPr>
            <p:cNvPr id="92" name="Freeform 8">
              <a:extLst>
                <a:ext uri="{FF2B5EF4-FFF2-40B4-BE49-F238E27FC236}">
                  <a16:creationId xmlns:a16="http://schemas.microsoft.com/office/drawing/2014/main" id="{EFB45E6B-F2DD-473D-A4F2-BDEF0925641F}"/>
                </a:ext>
              </a:extLst>
            </p:cNvPr>
            <p:cNvSpPr>
              <a:spLocks/>
            </p:cNvSpPr>
            <p:nvPr/>
          </p:nvSpPr>
          <p:spPr bwMode="auto">
            <a:xfrm>
              <a:off x="4173538" y="4451351"/>
              <a:ext cx="4084638" cy="249237"/>
            </a:xfrm>
            <a:custGeom>
              <a:avLst/>
              <a:gdLst>
                <a:gd name="T0" fmla="*/ 0 w 5145"/>
                <a:gd name="T1" fmla="*/ 312 h 312"/>
                <a:gd name="T2" fmla="*/ 2061 w 5145"/>
                <a:gd name="T3" fmla="*/ 312 h 312"/>
                <a:gd name="T4" fmla="*/ 2061 w 5145"/>
                <a:gd name="T5" fmla="*/ 267 h 312"/>
                <a:gd name="T6" fmla="*/ 2339 w 5145"/>
                <a:gd name="T7" fmla="*/ 267 h 312"/>
                <a:gd name="T8" fmla="*/ 2339 w 5145"/>
                <a:gd name="T9" fmla="*/ 222 h 312"/>
                <a:gd name="T10" fmla="*/ 2862 w 5145"/>
                <a:gd name="T11" fmla="*/ 222 h 312"/>
                <a:gd name="T12" fmla="*/ 2862 w 5145"/>
                <a:gd name="T13" fmla="*/ 175 h 312"/>
                <a:gd name="T14" fmla="*/ 2932 w 5145"/>
                <a:gd name="T15" fmla="*/ 175 h 312"/>
                <a:gd name="T16" fmla="*/ 2932 w 5145"/>
                <a:gd name="T17" fmla="*/ 125 h 312"/>
                <a:gd name="T18" fmla="*/ 3523 w 5145"/>
                <a:gd name="T19" fmla="*/ 125 h 312"/>
                <a:gd name="T20" fmla="*/ 3523 w 5145"/>
                <a:gd name="T21" fmla="*/ 74 h 312"/>
                <a:gd name="T22" fmla="*/ 4377 w 5145"/>
                <a:gd name="T23" fmla="*/ 74 h 312"/>
                <a:gd name="T24" fmla="*/ 4377 w 5145"/>
                <a:gd name="T25" fmla="*/ 0 h 312"/>
                <a:gd name="T26" fmla="*/ 5145 w 5145"/>
                <a:gd name="T27" fmla="*/ 0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45" h="312">
                  <a:moveTo>
                    <a:pt x="0" y="312"/>
                  </a:moveTo>
                  <a:lnTo>
                    <a:pt x="2061" y="312"/>
                  </a:lnTo>
                  <a:lnTo>
                    <a:pt x="2061" y="267"/>
                  </a:lnTo>
                  <a:lnTo>
                    <a:pt x="2339" y="267"/>
                  </a:lnTo>
                  <a:lnTo>
                    <a:pt x="2339" y="222"/>
                  </a:lnTo>
                  <a:lnTo>
                    <a:pt x="2862" y="222"/>
                  </a:lnTo>
                  <a:lnTo>
                    <a:pt x="2862" y="175"/>
                  </a:lnTo>
                  <a:lnTo>
                    <a:pt x="2932" y="175"/>
                  </a:lnTo>
                  <a:lnTo>
                    <a:pt x="2932" y="125"/>
                  </a:lnTo>
                  <a:lnTo>
                    <a:pt x="3523" y="125"/>
                  </a:lnTo>
                  <a:lnTo>
                    <a:pt x="3523" y="74"/>
                  </a:lnTo>
                  <a:lnTo>
                    <a:pt x="4377" y="74"/>
                  </a:lnTo>
                  <a:lnTo>
                    <a:pt x="4377" y="0"/>
                  </a:lnTo>
                  <a:lnTo>
                    <a:pt x="5145" y="0"/>
                  </a:lnTo>
                </a:path>
              </a:pathLst>
            </a:custGeom>
            <a:noFill/>
            <a:ln w="15875">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rial Nova Cond" panose="020B0506020202020204" pitchFamily="34" charset="0"/>
                <a:ea typeface="+mn-ea"/>
                <a:cs typeface="+mn-cs"/>
              </a:endParaRPr>
            </a:p>
          </p:txBody>
        </p:sp>
        <p:sp>
          <p:nvSpPr>
            <p:cNvPr id="93" name="Freeform 9">
              <a:extLst>
                <a:ext uri="{FF2B5EF4-FFF2-40B4-BE49-F238E27FC236}">
                  <a16:creationId xmlns:a16="http://schemas.microsoft.com/office/drawing/2014/main" id="{C7E07F76-2E46-4BD0-9A7F-1BF254E7A5BC}"/>
                </a:ext>
              </a:extLst>
            </p:cNvPr>
            <p:cNvSpPr>
              <a:spLocks/>
            </p:cNvSpPr>
            <p:nvPr/>
          </p:nvSpPr>
          <p:spPr bwMode="auto">
            <a:xfrm>
              <a:off x="4173538" y="4356101"/>
              <a:ext cx="4084638" cy="344487"/>
            </a:xfrm>
            <a:custGeom>
              <a:avLst/>
              <a:gdLst>
                <a:gd name="T0" fmla="*/ 0 w 5145"/>
                <a:gd name="T1" fmla="*/ 432 h 432"/>
                <a:gd name="T2" fmla="*/ 1666 w 5145"/>
                <a:gd name="T3" fmla="*/ 432 h 432"/>
                <a:gd name="T4" fmla="*/ 1666 w 5145"/>
                <a:gd name="T5" fmla="*/ 284 h 432"/>
                <a:gd name="T6" fmla="*/ 5007 w 5145"/>
                <a:gd name="T7" fmla="*/ 284 h 432"/>
                <a:gd name="T8" fmla="*/ 5007 w 5145"/>
                <a:gd name="T9" fmla="*/ 0 h 432"/>
                <a:gd name="T10" fmla="*/ 5145 w 5145"/>
                <a:gd name="T11" fmla="*/ 0 h 432"/>
              </a:gdLst>
              <a:ahLst/>
              <a:cxnLst>
                <a:cxn ang="0">
                  <a:pos x="T0" y="T1"/>
                </a:cxn>
                <a:cxn ang="0">
                  <a:pos x="T2" y="T3"/>
                </a:cxn>
                <a:cxn ang="0">
                  <a:pos x="T4" y="T5"/>
                </a:cxn>
                <a:cxn ang="0">
                  <a:pos x="T6" y="T7"/>
                </a:cxn>
                <a:cxn ang="0">
                  <a:pos x="T8" y="T9"/>
                </a:cxn>
                <a:cxn ang="0">
                  <a:pos x="T10" y="T11"/>
                </a:cxn>
              </a:cxnLst>
              <a:rect l="0" t="0" r="r" b="b"/>
              <a:pathLst>
                <a:path w="5145" h="432">
                  <a:moveTo>
                    <a:pt x="0" y="432"/>
                  </a:moveTo>
                  <a:lnTo>
                    <a:pt x="1666" y="432"/>
                  </a:lnTo>
                  <a:lnTo>
                    <a:pt x="1666" y="284"/>
                  </a:lnTo>
                  <a:lnTo>
                    <a:pt x="5007" y="284"/>
                  </a:lnTo>
                  <a:lnTo>
                    <a:pt x="5007" y="0"/>
                  </a:lnTo>
                  <a:lnTo>
                    <a:pt x="5145" y="0"/>
                  </a:lnTo>
                </a:path>
              </a:pathLst>
            </a:custGeom>
            <a:noFill/>
            <a:ln w="15875">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rial Nova Cond" panose="020B0506020202020204" pitchFamily="34" charset="0"/>
                <a:ea typeface="+mn-ea"/>
                <a:cs typeface="+mn-cs"/>
              </a:endParaRPr>
            </a:p>
          </p:txBody>
        </p:sp>
        <p:sp>
          <p:nvSpPr>
            <p:cNvPr id="94" name="Freeform 10">
              <a:extLst>
                <a:ext uri="{FF2B5EF4-FFF2-40B4-BE49-F238E27FC236}">
                  <a16:creationId xmlns:a16="http://schemas.microsoft.com/office/drawing/2014/main" id="{23BC9850-C99C-4FC5-8062-9D46E0E816BD}"/>
                </a:ext>
              </a:extLst>
            </p:cNvPr>
            <p:cNvSpPr>
              <a:spLocks/>
            </p:cNvSpPr>
            <p:nvPr/>
          </p:nvSpPr>
          <p:spPr bwMode="auto">
            <a:xfrm>
              <a:off x="4173538" y="2895601"/>
              <a:ext cx="4084638" cy="1804987"/>
            </a:xfrm>
            <a:custGeom>
              <a:avLst/>
              <a:gdLst>
                <a:gd name="T0" fmla="*/ 0 w 5145"/>
                <a:gd name="T1" fmla="*/ 2273 h 2273"/>
                <a:gd name="T2" fmla="*/ 137 w 5145"/>
                <a:gd name="T3" fmla="*/ 2273 h 2273"/>
                <a:gd name="T4" fmla="*/ 137 w 5145"/>
                <a:gd name="T5" fmla="*/ 1434 h 2273"/>
                <a:gd name="T6" fmla="*/ 233 w 5145"/>
                <a:gd name="T7" fmla="*/ 1434 h 2273"/>
                <a:gd name="T8" fmla="*/ 233 w 5145"/>
                <a:gd name="T9" fmla="*/ 925 h 2273"/>
                <a:gd name="T10" fmla="*/ 1065 w 5145"/>
                <a:gd name="T11" fmla="*/ 925 h 2273"/>
                <a:gd name="T12" fmla="*/ 1065 w 5145"/>
                <a:gd name="T13" fmla="*/ 786 h 2273"/>
                <a:gd name="T14" fmla="*/ 1813 w 5145"/>
                <a:gd name="T15" fmla="*/ 786 h 2273"/>
                <a:gd name="T16" fmla="*/ 1813 w 5145"/>
                <a:gd name="T17" fmla="*/ 672 h 2273"/>
                <a:gd name="T18" fmla="*/ 1919 w 5145"/>
                <a:gd name="T19" fmla="*/ 672 h 2273"/>
                <a:gd name="T20" fmla="*/ 1919 w 5145"/>
                <a:gd name="T21" fmla="*/ 565 h 2273"/>
                <a:gd name="T22" fmla="*/ 2097 w 5145"/>
                <a:gd name="T23" fmla="*/ 565 h 2273"/>
                <a:gd name="T24" fmla="*/ 2097 w 5145"/>
                <a:gd name="T25" fmla="*/ 457 h 2273"/>
                <a:gd name="T26" fmla="*/ 2157 w 5145"/>
                <a:gd name="T27" fmla="*/ 457 h 2273"/>
                <a:gd name="T28" fmla="*/ 2157 w 5145"/>
                <a:gd name="T29" fmla="*/ 349 h 2273"/>
                <a:gd name="T30" fmla="*/ 2763 w 5145"/>
                <a:gd name="T31" fmla="*/ 349 h 2273"/>
                <a:gd name="T32" fmla="*/ 2763 w 5145"/>
                <a:gd name="T33" fmla="*/ 241 h 2273"/>
                <a:gd name="T34" fmla="*/ 3562 w 5145"/>
                <a:gd name="T35" fmla="*/ 241 h 2273"/>
                <a:gd name="T36" fmla="*/ 3562 w 5145"/>
                <a:gd name="T37" fmla="*/ 125 h 2273"/>
                <a:gd name="T38" fmla="*/ 4084 w 5145"/>
                <a:gd name="T39" fmla="*/ 125 h 2273"/>
                <a:gd name="T40" fmla="*/ 4084 w 5145"/>
                <a:gd name="T41" fmla="*/ 0 h 2273"/>
                <a:gd name="T42" fmla="*/ 5145 w 5145"/>
                <a:gd name="T43" fmla="*/ 0 h 2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145" h="2273">
                  <a:moveTo>
                    <a:pt x="0" y="2273"/>
                  </a:moveTo>
                  <a:lnTo>
                    <a:pt x="137" y="2273"/>
                  </a:lnTo>
                  <a:lnTo>
                    <a:pt x="137" y="1434"/>
                  </a:lnTo>
                  <a:lnTo>
                    <a:pt x="233" y="1434"/>
                  </a:lnTo>
                  <a:lnTo>
                    <a:pt x="233" y="925"/>
                  </a:lnTo>
                  <a:lnTo>
                    <a:pt x="1065" y="925"/>
                  </a:lnTo>
                  <a:lnTo>
                    <a:pt x="1065" y="786"/>
                  </a:lnTo>
                  <a:lnTo>
                    <a:pt x="1813" y="786"/>
                  </a:lnTo>
                  <a:lnTo>
                    <a:pt x="1813" y="672"/>
                  </a:lnTo>
                  <a:lnTo>
                    <a:pt x="1919" y="672"/>
                  </a:lnTo>
                  <a:lnTo>
                    <a:pt x="1919" y="565"/>
                  </a:lnTo>
                  <a:lnTo>
                    <a:pt x="2097" y="565"/>
                  </a:lnTo>
                  <a:lnTo>
                    <a:pt x="2097" y="457"/>
                  </a:lnTo>
                  <a:lnTo>
                    <a:pt x="2157" y="457"/>
                  </a:lnTo>
                  <a:lnTo>
                    <a:pt x="2157" y="349"/>
                  </a:lnTo>
                  <a:lnTo>
                    <a:pt x="2763" y="349"/>
                  </a:lnTo>
                  <a:lnTo>
                    <a:pt x="2763" y="241"/>
                  </a:lnTo>
                  <a:lnTo>
                    <a:pt x="3562" y="241"/>
                  </a:lnTo>
                  <a:lnTo>
                    <a:pt x="3562" y="125"/>
                  </a:lnTo>
                  <a:lnTo>
                    <a:pt x="4084" y="125"/>
                  </a:lnTo>
                  <a:lnTo>
                    <a:pt x="4084" y="0"/>
                  </a:lnTo>
                  <a:lnTo>
                    <a:pt x="5145" y="0"/>
                  </a:lnTo>
                </a:path>
              </a:pathLst>
            </a:custGeom>
            <a:noFill/>
            <a:ln w="15875">
              <a:solidFill>
                <a:srgbClr val="FFA5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rial Nova Cond" panose="020B0506020202020204" pitchFamily="34" charset="0"/>
                <a:ea typeface="+mn-ea"/>
                <a:cs typeface="+mn-cs"/>
              </a:endParaRPr>
            </a:p>
          </p:txBody>
        </p:sp>
        <p:sp>
          <p:nvSpPr>
            <p:cNvPr id="95" name="Line 11">
              <a:extLst>
                <a:ext uri="{FF2B5EF4-FFF2-40B4-BE49-F238E27FC236}">
                  <a16:creationId xmlns:a16="http://schemas.microsoft.com/office/drawing/2014/main" id="{62D41C3D-04ED-405C-8E2A-8C24784CEC76}"/>
                </a:ext>
              </a:extLst>
            </p:cNvPr>
            <p:cNvSpPr>
              <a:spLocks noChangeShapeType="1"/>
            </p:cNvSpPr>
            <p:nvPr/>
          </p:nvSpPr>
          <p:spPr bwMode="auto">
            <a:xfrm flipH="1">
              <a:off x="4121150" y="4700588"/>
              <a:ext cx="52388" cy="0"/>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rial Nova Cond" panose="020B0506020202020204" pitchFamily="34" charset="0"/>
                <a:ea typeface="+mn-ea"/>
                <a:cs typeface="+mn-cs"/>
              </a:endParaRPr>
            </a:p>
          </p:txBody>
        </p:sp>
        <p:sp>
          <p:nvSpPr>
            <p:cNvPr id="96" name="Line 12">
              <a:extLst>
                <a:ext uri="{FF2B5EF4-FFF2-40B4-BE49-F238E27FC236}">
                  <a16:creationId xmlns:a16="http://schemas.microsoft.com/office/drawing/2014/main" id="{4516D61F-581A-4ED7-ACAD-341C900627AB}"/>
                </a:ext>
              </a:extLst>
            </p:cNvPr>
            <p:cNvSpPr>
              <a:spLocks noChangeShapeType="1"/>
            </p:cNvSpPr>
            <p:nvPr/>
          </p:nvSpPr>
          <p:spPr bwMode="auto">
            <a:xfrm flipH="1">
              <a:off x="4121150" y="4083050"/>
              <a:ext cx="52388" cy="0"/>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rial Nova Cond" panose="020B0506020202020204" pitchFamily="34" charset="0"/>
                <a:ea typeface="+mn-ea"/>
                <a:cs typeface="+mn-cs"/>
              </a:endParaRPr>
            </a:p>
          </p:txBody>
        </p:sp>
        <p:sp>
          <p:nvSpPr>
            <p:cNvPr id="97" name="Line 13">
              <a:extLst>
                <a:ext uri="{FF2B5EF4-FFF2-40B4-BE49-F238E27FC236}">
                  <a16:creationId xmlns:a16="http://schemas.microsoft.com/office/drawing/2014/main" id="{62DD8555-5E9C-4BAC-B591-107B9B31DE84}"/>
                </a:ext>
              </a:extLst>
            </p:cNvPr>
            <p:cNvSpPr>
              <a:spLocks noChangeShapeType="1"/>
            </p:cNvSpPr>
            <p:nvPr/>
          </p:nvSpPr>
          <p:spPr bwMode="auto">
            <a:xfrm flipH="1">
              <a:off x="4121150" y="3468688"/>
              <a:ext cx="52388" cy="0"/>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rial Nova Cond" panose="020B0506020202020204" pitchFamily="34" charset="0"/>
                <a:ea typeface="+mn-ea"/>
                <a:cs typeface="+mn-cs"/>
              </a:endParaRPr>
            </a:p>
          </p:txBody>
        </p:sp>
        <p:sp>
          <p:nvSpPr>
            <p:cNvPr id="98" name="Line 14">
              <a:extLst>
                <a:ext uri="{FF2B5EF4-FFF2-40B4-BE49-F238E27FC236}">
                  <a16:creationId xmlns:a16="http://schemas.microsoft.com/office/drawing/2014/main" id="{CCAFCE7E-E395-4D88-9342-8B05CAA19DEC}"/>
                </a:ext>
              </a:extLst>
            </p:cNvPr>
            <p:cNvSpPr>
              <a:spLocks noChangeShapeType="1"/>
            </p:cNvSpPr>
            <p:nvPr/>
          </p:nvSpPr>
          <p:spPr bwMode="auto">
            <a:xfrm flipH="1">
              <a:off x="4121150" y="2852738"/>
              <a:ext cx="52388" cy="0"/>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rial Nova Cond" panose="020B0506020202020204" pitchFamily="34" charset="0"/>
                <a:ea typeface="+mn-ea"/>
                <a:cs typeface="+mn-cs"/>
              </a:endParaRPr>
            </a:p>
          </p:txBody>
        </p:sp>
        <p:sp>
          <p:nvSpPr>
            <p:cNvPr id="99" name="Line 15">
              <a:extLst>
                <a:ext uri="{FF2B5EF4-FFF2-40B4-BE49-F238E27FC236}">
                  <a16:creationId xmlns:a16="http://schemas.microsoft.com/office/drawing/2014/main" id="{E69B03F5-3D79-46E5-9522-4DC474245082}"/>
                </a:ext>
              </a:extLst>
            </p:cNvPr>
            <p:cNvSpPr>
              <a:spLocks noChangeShapeType="1"/>
            </p:cNvSpPr>
            <p:nvPr/>
          </p:nvSpPr>
          <p:spPr bwMode="auto">
            <a:xfrm flipH="1">
              <a:off x="4121150" y="2235200"/>
              <a:ext cx="52388" cy="0"/>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rial Nova Cond" panose="020B0506020202020204" pitchFamily="34" charset="0"/>
                <a:ea typeface="+mn-ea"/>
                <a:cs typeface="+mn-cs"/>
              </a:endParaRPr>
            </a:p>
          </p:txBody>
        </p:sp>
        <p:sp>
          <p:nvSpPr>
            <p:cNvPr id="100" name="Line 16">
              <a:extLst>
                <a:ext uri="{FF2B5EF4-FFF2-40B4-BE49-F238E27FC236}">
                  <a16:creationId xmlns:a16="http://schemas.microsoft.com/office/drawing/2014/main" id="{EC061DB6-CB1F-4ADA-B5B8-379F1EB259CC}"/>
                </a:ext>
              </a:extLst>
            </p:cNvPr>
            <p:cNvSpPr>
              <a:spLocks noChangeShapeType="1"/>
            </p:cNvSpPr>
            <p:nvPr/>
          </p:nvSpPr>
          <p:spPr bwMode="auto">
            <a:xfrm flipV="1">
              <a:off x="4173538" y="2235201"/>
              <a:ext cx="0" cy="2465387"/>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rial Nova Cond" panose="020B0506020202020204" pitchFamily="34" charset="0"/>
                <a:ea typeface="+mn-ea"/>
                <a:cs typeface="+mn-cs"/>
              </a:endParaRPr>
            </a:p>
          </p:txBody>
        </p:sp>
        <p:sp>
          <p:nvSpPr>
            <p:cNvPr id="101" name="Rectangle 17">
              <a:extLst>
                <a:ext uri="{FF2B5EF4-FFF2-40B4-BE49-F238E27FC236}">
                  <a16:creationId xmlns:a16="http://schemas.microsoft.com/office/drawing/2014/main" id="{2FFB5E86-AFEC-4D2D-8CF8-4CB53A193AE4}"/>
                </a:ext>
              </a:extLst>
            </p:cNvPr>
            <p:cNvSpPr>
              <a:spLocks noChangeArrowheads="1"/>
            </p:cNvSpPr>
            <p:nvPr/>
          </p:nvSpPr>
          <p:spPr bwMode="auto">
            <a:xfrm rot="16200000">
              <a:off x="3921717" y="4561402"/>
              <a:ext cx="206777" cy="202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Arial Nova Cond" panose="020B0506020202020204" pitchFamily="34" charset="0"/>
                  <a:ea typeface="+mn-ea"/>
                  <a:cs typeface="+mn-cs"/>
                </a:rPr>
                <a:t>0.0</a:t>
              </a:r>
              <a:endParaRPr kumimoji="0" lang="en-US" altLang="en-US" sz="3600" b="0" i="0" u="none" strike="noStrike" kern="1200" cap="none" spc="0" normalizeH="0" baseline="0" noProof="0">
                <a:ln>
                  <a:noFill/>
                </a:ln>
                <a:solidFill>
                  <a:srgbClr val="FFFFFF"/>
                </a:solidFill>
                <a:effectLst/>
                <a:uLnTx/>
                <a:uFillTx/>
                <a:latin typeface="Arial Nova Cond" panose="020B0506020202020204" pitchFamily="34" charset="0"/>
                <a:ea typeface="+mn-ea"/>
                <a:cs typeface="+mn-cs"/>
              </a:endParaRPr>
            </a:p>
          </p:txBody>
        </p:sp>
        <p:sp>
          <p:nvSpPr>
            <p:cNvPr id="102" name="Rectangle 18">
              <a:extLst>
                <a:ext uri="{FF2B5EF4-FFF2-40B4-BE49-F238E27FC236}">
                  <a16:creationId xmlns:a16="http://schemas.microsoft.com/office/drawing/2014/main" id="{2102F97E-B19B-46A4-A9F0-A37AE2D413A6}"/>
                </a:ext>
              </a:extLst>
            </p:cNvPr>
            <p:cNvSpPr>
              <a:spLocks noChangeArrowheads="1"/>
            </p:cNvSpPr>
            <p:nvPr/>
          </p:nvSpPr>
          <p:spPr bwMode="auto">
            <a:xfrm rot="16200000">
              <a:off x="3881157" y="3943865"/>
              <a:ext cx="289488" cy="202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Arial Nova Cond" panose="020B0506020202020204" pitchFamily="34" charset="0"/>
                  <a:ea typeface="+mn-ea"/>
                  <a:cs typeface="+mn-cs"/>
                </a:rPr>
                <a:t>0.05</a:t>
              </a:r>
              <a:endParaRPr kumimoji="0" lang="en-US" altLang="en-US" sz="3600" b="0" i="0" u="none" strike="noStrike" kern="1200" cap="none" spc="0" normalizeH="0" baseline="0" noProof="0">
                <a:ln>
                  <a:noFill/>
                </a:ln>
                <a:solidFill>
                  <a:srgbClr val="FFFFFF"/>
                </a:solidFill>
                <a:effectLst/>
                <a:uLnTx/>
                <a:uFillTx/>
                <a:latin typeface="Arial Nova Cond" panose="020B0506020202020204" pitchFamily="34" charset="0"/>
                <a:ea typeface="+mn-ea"/>
                <a:cs typeface="+mn-cs"/>
              </a:endParaRPr>
            </a:p>
          </p:txBody>
        </p:sp>
        <p:sp>
          <p:nvSpPr>
            <p:cNvPr id="103" name="Rectangle 19">
              <a:extLst>
                <a:ext uri="{FF2B5EF4-FFF2-40B4-BE49-F238E27FC236}">
                  <a16:creationId xmlns:a16="http://schemas.microsoft.com/office/drawing/2014/main" id="{791FBFC6-C93C-44DE-8FFD-D55FAA2B71F1}"/>
                </a:ext>
              </a:extLst>
            </p:cNvPr>
            <p:cNvSpPr>
              <a:spLocks noChangeArrowheads="1"/>
            </p:cNvSpPr>
            <p:nvPr/>
          </p:nvSpPr>
          <p:spPr bwMode="auto">
            <a:xfrm rot="16200000">
              <a:off x="3881157" y="3329501"/>
              <a:ext cx="289488" cy="202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Arial Nova Cond" panose="020B0506020202020204" pitchFamily="34" charset="0"/>
                  <a:ea typeface="+mn-ea"/>
                  <a:cs typeface="+mn-cs"/>
                </a:rPr>
                <a:t>0.10</a:t>
              </a:r>
              <a:endParaRPr kumimoji="0" lang="en-US" altLang="en-US" sz="3600" b="0" i="0" u="none" strike="noStrike" kern="1200" cap="none" spc="0" normalizeH="0" baseline="0" noProof="0">
                <a:ln>
                  <a:noFill/>
                </a:ln>
                <a:solidFill>
                  <a:srgbClr val="FFFFFF"/>
                </a:solidFill>
                <a:effectLst/>
                <a:uLnTx/>
                <a:uFillTx/>
                <a:latin typeface="Arial Nova Cond" panose="020B0506020202020204" pitchFamily="34" charset="0"/>
                <a:ea typeface="+mn-ea"/>
                <a:cs typeface="+mn-cs"/>
              </a:endParaRPr>
            </a:p>
          </p:txBody>
        </p:sp>
        <p:sp>
          <p:nvSpPr>
            <p:cNvPr id="104" name="Rectangle 20">
              <a:extLst>
                <a:ext uri="{FF2B5EF4-FFF2-40B4-BE49-F238E27FC236}">
                  <a16:creationId xmlns:a16="http://schemas.microsoft.com/office/drawing/2014/main" id="{4BDE2977-FE68-4E1E-B5B1-831290890EA1}"/>
                </a:ext>
              </a:extLst>
            </p:cNvPr>
            <p:cNvSpPr>
              <a:spLocks noChangeArrowheads="1"/>
            </p:cNvSpPr>
            <p:nvPr/>
          </p:nvSpPr>
          <p:spPr bwMode="auto">
            <a:xfrm rot="16200000">
              <a:off x="3881157" y="2713551"/>
              <a:ext cx="289488" cy="202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Arial Nova Cond" panose="020B0506020202020204" pitchFamily="34" charset="0"/>
                  <a:ea typeface="+mn-ea"/>
                  <a:cs typeface="+mn-cs"/>
                </a:rPr>
                <a:t>0.15</a:t>
              </a:r>
              <a:endParaRPr kumimoji="0" lang="en-US" altLang="en-US" sz="3600" b="0" i="0" u="none" strike="noStrike" kern="1200" cap="none" spc="0" normalizeH="0" baseline="0" noProof="0">
                <a:ln>
                  <a:noFill/>
                </a:ln>
                <a:solidFill>
                  <a:srgbClr val="FFFFFF"/>
                </a:solidFill>
                <a:effectLst/>
                <a:uLnTx/>
                <a:uFillTx/>
                <a:latin typeface="Arial Nova Cond" panose="020B0506020202020204" pitchFamily="34" charset="0"/>
                <a:ea typeface="+mn-ea"/>
                <a:cs typeface="+mn-cs"/>
              </a:endParaRPr>
            </a:p>
          </p:txBody>
        </p:sp>
        <p:sp>
          <p:nvSpPr>
            <p:cNvPr id="105" name="Rectangle 21">
              <a:extLst>
                <a:ext uri="{FF2B5EF4-FFF2-40B4-BE49-F238E27FC236}">
                  <a16:creationId xmlns:a16="http://schemas.microsoft.com/office/drawing/2014/main" id="{EFB82EBF-F431-4AE6-AEC2-CE8E8C943972}"/>
                </a:ext>
              </a:extLst>
            </p:cNvPr>
            <p:cNvSpPr>
              <a:spLocks noChangeArrowheads="1"/>
            </p:cNvSpPr>
            <p:nvPr/>
          </p:nvSpPr>
          <p:spPr bwMode="auto">
            <a:xfrm rot="16200000">
              <a:off x="3881157" y="2096014"/>
              <a:ext cx="289488" cy="202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Arial Nova Cond" panose="020B0506020202020204" pitchFamily="34" charset="0"/>
                  <a:ea typeface="+mn-ea"/>
                  <a:cs typeface="+mn-cs"/>
                </a:rPr>
                <a:t>0.20</a:t>
              </a:r>
              <a:endParaRPr kumimoji="0" lang="en-US" altLang="en-US" sz="3600" b="0" i="0" u="none" strike="noStrike" kern="1200" cap="none" spc="0" normalizeH="0" baseline="0" noProof="0">
                <a:ln>
                  <a:noFill/>
                </a:ln>
                <a:solidFill>
                  <a:srgbClr val="FFFFFF"/>
                </a:solidFill>
                <a:effectLst/>
                <a:uLnTx/>
                <a:uFillTx/>
                <a:latin typeface="Arial Nova Cond" panose="020B0506020202020204" pitchFamily="34" charset="0"/>
                <a:ea typeface="+mn-ea"/>
                <a:cs typeface="+mn-cs"/>
              </a:endParaRPr>
            </a:p>
          </p:txBody>
        </p:sp>
        <p:sp>
          <p:nvSpPr>
            <p:cNvPr id="106" name="Line 22">
              <a:extLst>
                <a:ext uri="{FF2B5EF4-FFF2-40B4-BE49-F238E27FC236}">
                  <a16:creationId xmlns:a16="http://schemas.microsoft.com/office/drawing/2014/main" id="{AEC43CBD-3787-48A6-98FD-1C382A96C1CA}"/>
                </a:ext>
              </a:extLst>
            </p:cNvPr>
            <p:cNvSpPr>
              <a:spLocks noChangeShapeType="1"/>
            </p:cNvSpPr>
            <p:nvPr/>
          </p:nvSpPr>
          <p:spPr bwMode="auto">
            <a:xfrm>
              <a:off x="4173538" y="4797426"/>
              <a:ext cx="0" cy="52387"/>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rial Nova Cond" panose="020B0506020202020204" pitchFamily="34" charset="0"/>
                <a:ea typeface="+mn-ea"/>
                <a:cs typeface="+mn-cs"/>
              </a:endParaRPr>
            </a:p>
          </p:txBody>
        </p:sp>
        <p:sp>
          <p:nvSpPr>
            <p:cNvPr id="107" name="Line 23">
              <a:extLst>
                <a:ext uri="{FF2B5EF4-FFF2-40B4-BE49-F238E27FC236}">
                  <a16:creationId xmlns:a16="http://schemas.microsoft.com/office/drawing/2014/main" id="{4A635C0F-37B2-4E9C-8BDD-F87ED974BC2D}"/>
                </a:ext>
              </a:extLst>
            </p:cNvPr>
            <p:cNvSpPr>
              <a:spLocks noChangeShapeType="1"/>
            </p:cNvSpPr>
            <p:nvPr/>
          </p:nvSpPr>
          <p:spPr bwMode="auto">
            <a:xfrm>
              <a:off x="4748213" y="4797426"/>
              <a:ext cx="0" cy="52387"/>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rial Nova Cond" panose="020B0506020202020204" pitchFamily="34" charset="0"/>
                <a:ea typeface="+mn-ea"/>
                <a:cs typeface="+mn-cs"/>
              </a:endParaRPr>
            </a:p>
          </p:txBody>
        </p:sp>
        <p:sp>
          <p:nvSpPr>
            <p:cNvPr id="108" name="Line 24">
              <a:extLst>
                <a:ext uri="{FF2B5EF4-FFF2-40B4-BE49-F238E27FC236}">
                  <a16:creationId xmlns:a16="http://schemas.microsoft.com/office/drawing/2014/main" id="{D052F04A-F655-4C04-8C75-5AE28B4ED6F5}"/>
                </a:ext>
              </a:extLst>
            </p:cNvPr>
            <p:cNvSpPr>
              <a:spLocks noChangeShapeType="1"/>
            </p:cNvSpPr>
            <p:nvPr/>
          </p:nvSpPr>
          <p:spPr bwMode="auto">
            <a:xfrm>
              <a:off x="5321300" y="4797426"/>
              <a:ext cx="0" cy="52387"/>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rial Nova Cond" panose="020B0506020202020204" pitchFamily="34" charset="0"/>
                <a:ea typeface="+mn-ea"/>
                <a:cs typeface="+mn-cs"/>
              </a:endParaRPr>
            </a:p>
          </p:txBody>
        </p:sp>
        <p:sp>
          <p:nvSpPr>
            <p:cNvPr id="109" name="Line 25">
              <a:extLst>
                <a:ext uri="{FF2B5EF4-FFF2-40B4-BE49-F238E27FC236}">
                  <a16:creationId xmlns:a16="http://schemas.microsoft.com/office/drawing/2014/main" id="{8F69F6A5-5D86-47DC-94D5-4F50297BBDB2}"/>
                </a:ext>
              </a:extLst>
            </p:cNvPr>
            <p:cNvSpPr>
              <a:spLocks noChangeShapeType="1"/>
            </p:cNvSpPr>
            <p:nvPr/>
          </p:nvSpPr>
          <p:spPr bwMode="auto">
            <a:xfrm>
              <a:off x="5894388" y="4797426"/>
              <a:ext cx="0" cy="52387"/>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rial Nova Cond" panose="020B0506020202020204" pitchFamily="34" charset="0"/>
                <a:ea typeface="+mn-ea"/>
                <a:cs typeface="+mn-cs"/>
              </a:endParaRPr>
            </a:p>
          </p:txBody>
        </p:sp>
        <p:sp>
          <p:nvSpPr>
            <p:cNvPr id="110" name="Line 26">
              <a:extLst>
                <a:ext uri="{FF2B5EF4-FFF2-40B4-BE49-F238E27FC236}">
                  <a16:creationId xmlns:a16="http://schemas.microsoft.com/office/drawing/2014/main" id="{5F69DA74-A318-4775-9286-034008E22EF2}"/>
                </a:ext>
              </a:extLst>
            </p:cNvPr>
            <p:cNvSpPr>
              <a:spLocks noChangeShapeType="1"/>
            </p:cNvSpPr>
            <p:nvPr/>
          </p:nvSpPr>
          <p:spPr bwMode="auto">
            <a:xfrm>
              <a:off x="6469063" y="4797426"/>
              <a:ext cx="0" cy="52387"/>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rial Nova Cond" panose="020B0506020202020204" pitchFamily="34" charset="0"/>
                <a:ea typeface="+mn-ea"/>
                <a:cs typeface="+mn-cs"/>
              </a:endParaRPr>
            </a:p>
          </p:txBody>
        </p:sp>
        <p:sp>
          <p:nvSpPr>
            <p:cNvPr id="111" name="Line 27">
              <a:extLst>
                <a:ext uri="{FF2B5EF4-FFF2-40B4-BE49-F238E27FC236}">
                  <a16:creationId xmlns:a16="http://schemas.microsoft.com/office/drawing/2014/main" id="{491D2A05-B01C-4B2B-A4D6-B5939A9AAD92}"/>
                </a:ext>
              </a:extLst>
            </p:cNvPr>
            <p:cNvSpPr>
              <a:spLocks noChangeShapeType="1"/>
            </p:cNvSpPr>
            <p:nvPr/>
          </p:nvSpPr>
          <p:spPr bwMode="auto">
            <a:xfrm>
              <a:off x="7043738" y="4797426"/>
              <a:ext cx="0" cy="52387"/>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rial Nova Cond" panose="020B0506020202020204" pitchFamily="34" charset="0"/>
                <a:ea typeface="+mn-ea"/>
                <a:cs typeface="+mn-cs"/>
              </a:endParaRPr>
            </a:p>
          </p:txBody>
        </p:sp>
        <p:sp>
          <p:nvSpPr>
            <p:cNvPr id="112" name="Line 28">
              <a:extLst>
                <a:ext uri="{FF2B5EF4-FFF2-40B4-BE49-F238E27FC236}">
                  <a16:creationId xmlns:a16="http://schemas.microsoft.com/office/drawing/2014/main" id="{B2DCFAE7-7F7B-4FDB-83F8-B9D5CEDB85A1}"/>
                </a:ext>
              </a:extLst>
            </p:cNvPr>
            <p:cNvSpPr>
              <a:spLocks noChangeShapeType="1"/>
            </p:cNvSpPr>
            <p:nvPr/>
          </p:nvSpPr>
          <p:spPr bwMode="auto">
            <a:xfrm>
              <a:off x="7616825" y="4797426"/>
              <a:ext cx="0" cy="52387"/>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rial Nova Cond" panose="020B0506020202020204" pitchFamily="34" charset="0"/>
                <a:ea typeface="+mn-ea"/>
                <a:cs typeface="+mn-cs"/>
              </a:endParaRPr>
            </a:p>
          </p:txBody>
        </p:sp>
        <p:sp>
          <p:nvSpPr>
            <p:cNvPr id="113" name="Line 29">
              <a:extLst>
                <a:ext uri="{FF2B5EF4-FFF2-40B4-BE49-F238E27FC236}">
                  <a16:creationId xmlns:a16="http://schemas.microsoft.com/office/drawing/2014/main" id="{101C81A8-7A65-4F50-879F-DD25A45CBBBA}"/>
                </a:ext>
              </a:extLst>
            </p:cNvPr>
            <p:cNvSpPr>
              <a:spLocks noChangeShapeType="1"/>
            </p:cNvSpPr>
            <p:nvPr/>
          </p:nvSpPr>
          <p:spPr bwMode="auto">
            <a:xfrm>
              <a:off x="8189913" y="4797426"/>
              <a:ext cx="0" cy="52387"/>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rial Nova Cond" panose="020B0506020202020204" pitchFamily="34" charset="0"/>
                <a:ea typeface="+mn-ea"/>
                <a:cs typeface="+mn-cs"/>
              </a:endParaRPr>
            </a:p>
          </p:txBody>
        </p:sp>
        <p:sp>
          <p:nvSpPr>
            <p:cNvPr id="114" name="Line 30">
              <a:extLst>
                <a:ext uri="{FF2B5EF4-FFF2-40B4-BE49-F238E27FC236}">
                  <a16:creationId xmlns:a16="http://schemas.microsoft.com/office/drawing/2014/main" id="{FB17B8CC-839E-4944-B514-97AE7F5093CD}"/>
                </a:ext>
              </a:extLst>
            </p:cNvPr>
            <p:cNvSpPr>
              <a:spLocks noChangeShapeType="1"/>
            </p:cNvSpPr>
            <p:nvPr/>
          </p:nvSpPr>
          <p:spPr bwMode="auto">
            <a:xfrm>
              <a:off x="4173539" y="4797425"/>
              <a:ext cx="4016375" cy="0"/>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rial Nova Cond" panose="020B0506020202020204" pitchFamily="34" charset="0"/>
                <a:ea typeface="+mn-ea"/>
                <a:cs typeface="+mn-cs"/>
              </a:endParaRPr>
            </a:p>
          </p:txBody>
        </p:sp>
        <p:sp>
          <p:nvSpPr>
            <p:cNvPr id="115" name="Rectangle 31">
              <a:extLst>
                <a:ext uri="{FF2B5EF4-FFF2-40B4-BE49-F238E27FC236}">
                  <a16:creationId xmlns:a16="http://schemas.microsoft.com/office/drawing/2014/main" id="{F74D06EF-3AAC-4622-8193-F67E65CBC83B}"/>
                </a:ext>
              </a:extLst>
            </p:cNvPr>
            <p:cNvSpPr>
              <a:spLocks noChangeArrowheads="1"/>
            </p:cNvSpPr>
            <p:nvPr/>
          </p:nvSpPr>
          <p:spPr bwMode="auto">
            <a:xfrm>
              <a:off x="4140200" y="4927600"/>
              <a:ext cx="84238" cy="198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Arial Nova Cond" panose="020B0506020202020204" pitchFamily="34" charset="0"/>
                  <a:ea typeface="+mn-ea"/>
                  <a:cs typeface="+mn-cs"/>
                </a:rPr>
                <a:t>0</a:t>
              </a:r>
              <a:endParaRPr kumimoji="0" lang="en-US" altLang="en-US" sz="3600" b="0" i="0" u="none" strike="noStrike" kern="1200" cap="none" spc="0" normalizeH="0" baseline="0" noProof="0">
                <a:ln>
                  <a:noFill/>
                </a:ln>
                <a:solidFill>
                  <a:srgbClr val="FFFFFF"/>
                </a:solidFill>
                <a:effectLst/>
                <a:uLnTx/>
                <a:uFillTx/>
                <a:latin typeface="Arial Nova Cond" panose="020B0506020202020204" pitchFamily="34" charset="0"/>
                <a:ea typeface="+mn-ea"/>
                <a:cs typeface="+mn-cs"/>
              </a:endParaRPr>
            </a:p>
          </p:txBody>
        </p:sp>
        <p:sp>
          <p:nvSpPr>
            <p:cNvPr id="116" name="Rectangle 32">
              <a:extLst>
                <a:ext uri="{FF2B5EF4-FFF2-40B4-BE49-F238E27FC236}">
                  <a16:creationId xmlns:a16="http://schemas.microsoft.com/office/drawing/2014/main" id="{73B4CAE1-A9AD-4B13-9605-D818E950F4F7}"/>
                </a:ext>
              </a:extLst>
            </p:cNvPr>
            <p:cNvSpPr>
              <a:spLocks noChangeArrowheads="1"/>
            </p:cNvSpPr>
            <p:nvPr/>
          </p:nvSpPr>
          <p:spPr bwMode="auto">
            <a:xfrm>
              <a:off x="4664075" y="4927600"/>
              <a:ext cx="210595" cy="198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Arial Nova Cond" panose="020B0506020202020204" pitchFamily="34" charset="0"/>
                  <a:ea typeface="+mn-ea"/>
                  <a:cs typeface="+mn-cs"/>
                </a:rPr>
                <a:t>0.5</a:t>
              </a:r>
              <a:endParaRPr kumimoji="0" lang="en-US" altLang="en-US" sz="3600" b="0" i="0" u="none" strike="noStrike" kern="1200" cap="none" spc="0" normalizeH="0" baseline="0" noProof="0">
                <a:ln>
                  <a:noFill/>
                </a:ln>
                <a:solidFill>
                  <a:srgbClr val="FFFFFF"/>
                </a:solidFill>
                <a:effectLst/>
                <a:uLnTx/>
                <a:uFillTx/>
                <a:latin typeface="Arial Nova Cond" panose="020B0506020202020204" pitchFamily="34" charset="0"/>
                <a:ea typeface="+mn-ea"/>
                <a:cs typeface="+mn-cs"/>
              </a:endParaRPr>
            </a:p>
          </p:txBody>
        </p:sp>
        <p:sp>
          <p:nvSpPr>
            <p:cNvPr id="117" name="Rectangle 33">
              <a:extLst>
                <a:ext uri="{FF2B5EF4-FFF2-40B4-BE49-F238E27FC236}">
                  <a16:creationId xmlns:a16="http://schemas.microsoft.com/office/drawing/2014/main" id="{7A293598-2E8B-4729-B40F-2321C978CA98}"/>
                </a:ext>
              </a:extLst>
            </p:cNvPr>
            <p:cNvSpPr>
              <a:spLocks noChangeArrowheads="1"/>
            </p:cNvSpPr>
            <p:nvPr/>
          </p:nvSpPr>
          <p:spPr bwMode="auto">
            <a:xfrm>
              <a:off x="5287963" y="4927600"/>
              <a:ext cx="84238" cy="198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Arial Nova Cond" panose="020B0506020202020204" pitchFamily="34" charset="0"/>
                  <a:ea typeface="+mn-ea"/>
                  <a:cs typeface="+mn-cs"/>
                </a:rPr>
                <a:t>1</a:t>
              </a:r>
              <a:endParaRPr kumimoji="0" lang="en-US" altLang="en-US" sz="3600" b="0" i="0" u="none" strike="noStrike" kern="1200" cap="none" spc="0" normalizeH="0" baseline="0" noProof="0">
                <a:ln>
                  <a:noFill/>
                </a:ln>
                <a:solidFill>
                  <a:srgbClr val="FFFFFF"/>
                </a:solidFill>
                <a:effectLst/>
                <a:uLnTx/>
                <a:uFillTx/>
                <a:latin typeface="Arial Nova Cond" panose="020B0506020202020204" pitchFamily="34" charset="0"/>
                <a:ea typeface="+mn-ea"/>
                <a:cs typeface="+mn-cs"/>
              </a:endParaRPr>
            </a:p>
          </p:txBody>
        </p:sp>
        <p:sp>
          <p:nvSpPr>
            <p:cNvPr id="118" name="Rectangle 34">
              <a:extLst>
                <a:ext uri="{FF2B5EF4-FFF2-40B4-BE49-F238E27FC236}">
                  <a16:creationId xmlns:a16="http://schemas.microsoft.com/office/drawing/2014/main" id="{FB50C161-B9E4-4D5D-8A90-C50F7C668FB9}"/>
                </a:ext>
              </a:extLst>
            </p:cNvPr>
            <p:cNvSpPr>
              <a:spLocks noChangeArrowheads="1"/>
            </p:cNvSpPr>
            <p:nvPr/>
          </p:nvSpPr>
          <p:spPr bwMode="auto">
            <a:xfrm>
              <a:off x="5811838" y="4927600"/>
              <a:ext cx="210595" cy="198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Arial Nova Cond" panose="020B0506020202020204" pitchFamily="34" charset="0"/>
                  <a:ea typeface="+mn-ea"/>
                  <a:cs typeface="+mn-cs"/>
                </a:rPr>
                <a:t>1.5</a:t>
              </a:r>
              <a:endParaRPr kumimoji="0" lang="en-US" altLang="en-US" sz="3600" b="0" i="0" u="none" strike="noStrike" kern="1200" cap="none" spc="0" normalizeH="0" baseline="0" noProof="0">
                <a:ln>
                  <a:noFill/>
                </a:ln>
                <a:solidFill>
                  <a:srgbClr val="FFFFFF"/>
                </a:solidFill>
                <a:effectLst/>
                <a:uLnTx/>
                <a:uFillTx/>
                <a:latin typeface="Arial Nova Cond" panose="020B0506020202020204" pitchFamily="34" charset="0"/>
                <a:ea typeface="+mn-ea"/>
                <a:cs typeface="+mn-cs"/>
              </a:endParaRPr>
            </a:p>
          </p:txBody>
        </p:sp>
        <p:sp>
          <p:nvSpPr>
            <p:cNvPr id="119" name="Rectangle 35">
              <a:extLst>
                <a:ext uri="{FF2B5EF4-FFF2-40B4-BE49-F238E27FC236}">
                  <a16:creationId xmlns:a16="http://schemas.microsoft.com/office/drawing/2014/main" id="{09238949-ABB1-43E4-B541-A2574C26799F}"/>
                </a:ext>
              </a:extLst>
            </p:cNvPr>
            <p:cNvSpPr>
              <a:spLocks noChangeArrowheads="1"/>
            </p:cNvSpPr>
            <p:nvPr/>
          </p:nvSpPr>
          <p:spPr bwMode="auto">
            <a:xfrm>
              <a:off x="6435725" y="4927600"/>
              <a:ext cx="84238" cy="198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Arial Nova Cond" panose="020B0506020202020204" pitchFamily="34" charset="0"/>
                  <a:ea typeface="+mn-ea"/>
                  <a:cs typeface="+mn-cs"/>
                </a:rPr>
                <a:t>2</a:t>
              </a:r>
              <a:endParaRPr kumimoji="0" lang="en-US" altLang="en-US" sz="3600" b="0" i="0" u="none" strike="noStrike" kern="1200" cap="none" spc="0" normalizeH="0" baseline="0" noProof="0">
                <a:ln>
                  <a:noFill/>
                </a:ln>
                <a:solidFill>
                  <a:srgbClr val="FFFFFF"/>
                </a:solidFill>
                <a:effectLst/>
                <a:uLnTx/>
                <a:uFillTx/>
                <a:latin typeface="Arial Nova Cond" panose="020B0506020202020204" pitchFamily="34" charset="0"/>
                <a:ea typeface="+mn-ea"/>
                <a:cs typeface="+mn-cs"/>
              </a:endParaRPr>
            </a:p>
          </p:txBody>
        </p:sp>
        <p:sp>
          <p:nvSpPr>
            <p:cNvPr id="120" name="Rectangle 36">
              <a:extLst>
                <a:ext uri="{FF2B5EF4-FFF2-40B4-BE49-F238E27FC236}">
                  <a16:creationId xmlns:a16="http://schemas.microsoft.com/office/drawing/2014/main" id="{EE90EF34-72C3-4807-A2BB-845D711D3349}"/>
                </a:ext>
              </a:extLst>
            </p:cNvPr>
            <p:cNvSpPr>
              <a:spLocks noChangeArrowheads="1"/>
            </p:cNvSpPr>
            <p:nvPr/>
          </p:nvSpPr>
          <p:spPr bwMode="auto">
            <a:xfrm>
              <a:off x="6959600" y="4927600"/>
              <a:ext cx="210595" cy="198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Arial Nova Cond" panose="020B0506020202020204" pitchFamily="34" charset="0"/>
                  <a:ea typeface="+mn-ea"/>
                  <a:cs typeface="+mn-cs"/>
                </a:rPr>
                <a:t>2.5</a:t>
              </a:r>
              <a:endParaRPr kumimoji="0" lang="en-US" altLang="en-US" sz="3600" b="0" i="0" u="none" strike="noStrike" kern="1200" cap="none" spc="0" normalizeH="0" baseline="0" noProof="0">
                <a:ln>
                  <a:noFill/>
                </a:ln>
                <a:solidFill>
                  <a:srgbClr val="FFFFFF"/>
                </a:solidFill>
                <a:effectLst/>
                <a:uLnTx/>
                <a:uFillTx/>
                <a:latin typeface="Arial Nova Cond" panose="020B0506020202020204" pitchFamily="34" charset="0"/>
                <a:ea typeface="+mn-ea"/>
                <a:cs typeface="+mn-cs"/>
              </a:endParaRPr>
            </a:p>
          </p:txBody>
        </p:sp>
        <p:sp>
          <p:nvSpPr>
            <p:cNvPr id="121" name="Rectangle 37">
              <a:extLst>
                <a:ext uri="{FF2B5EF4-FFF2-40B4-BE49-F238E27FC236}">
                  <a16:creationId xmlns:a16="http://schemas.microsoft.com/office/drawing/2014/main" id="{3DDB130A-AD4A-4582-86D1-B0E94FA2BABB}"/>
                </a:ext>
              </a:extLst>
            </p:cNvPr>
            <p:cNvSpPr>
              <a:spLocks noChangeArrowheads="1"/>
            </p:cNvSpPr>
            <p:nvPr/>
          </p:nvSpPr>
          <p:spPr bwMode="auto">
            <a:xfrm>
              <a:off x="7583488" y="4927600"/>
              <a:ext cx="84238" cy="198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Arial Nova Cond" panose="020B0506020202020204" pitchFamily="34" charset="0"/>
                  <a:ea typeface="+mn-ea"/>
                  <a:cs typeface="+mn-cs"/>
                </a:rPr>
                <a:t>3</a:t>
              </a:r>
              <a:endParaRPr kumimoji="0" lang="en-US" altLang="en-US" sz="3600" b="0" i="0" u="none" strike="noStrike" kern="1200" cap="none" spc="0" normalizeH="0" baseline="0" noProof="0">
                <a:ln>
                  <a:noFill/>
                </a:ln>
                <a:solidFill>
                  <a:srgbClr val="FFFFFF"/>
                </a:solidFill>
                <a:effectLst/>
                <a:uLnTx/>
                <a:uFillTx/>
                <a:latin typeface="Arial Nova Cond" panose="020B0506020202020204" pitchFamily="34" charset="0"/>
                <a:ea typeface="+mn-ea"/>
                <a:cs typeface="+mn-cs"/>
              </a:endParaRPr>
            </a:p>
          </p:txBody>
        </p:sp>
        <p:sp>
          <p:nvSpPr>
            <p:cNvPr id="122" name="Rectangle 38">
              <a:extLst>
                <a:ext uri="{FF2B5EF4-FFF2-40B4-BE49-F238E27FC236}">
                  <a16:creationId xmlns:a16="http://schemas.microsoft.com/office/drawing/2014/main" id="{86F9E813-9E2E-4B9B-8145-F0FFFBC86C99}"/>
                </a:ext>
              </a:extLst>
            </p:cNvPr>
            <p:cNvSpPr>
              <a:spLocks noChangeArrowheads="1"/>
            </p:cNvSpPr>
            <p:nvPr/>
          </p:nvSpPr>
          <p:spPr bwMode="auto">
            <a:xfrm>
              <a:off x="8107363" y="4927600"/>
              <a:ext cx="210595" cy="198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Arial Nova Cond" panose="020B0506020202020204" pitchFamily="34" charset="0"/>
                  <a:ea typeface="+mn-ea"/>
                  <a:cs typeface="+mn-cs"/>
                </a:rPr>
                <a:t>3.5</a:t>
              </a:r>
              <a:endParaRPr kumimoji="0" lang="en-US" altLang="en-US" sz="3600" b="0" i="0" u="none" strike="noStrike" kern="1200" cap="none" spc="0" normalizeH="0" baseline="0" noProof="0">
                <a:ln>
                  <a:noFill/>
                </a:ln>
                <a:solidFill>
                  <a:srgbClr val="FFFFFF"/>
                </a:solidFill>
                <a:effectLst/>
                <a:uLnTx/>
                <a:uFillTx/>
                <a:latin typeface="Arial Nova Cond" panose="020B0506020202020204" pitchFamily="34" charset="0"/>
                <a:ea typeface="+mn-ea"/>
                <a:cs typeface="+mn-cs"/>
              </a:endParaRPr>
            </a:p>
          </p:txBody>
        </p:sp>
        <p:sp>
          <p:nvSpPr>
            <p:cNvPr id="123" name="Rectangle 39">
              <a:extLst>
                <a:ext uri="{FF2B5EF4-FFF2-40B4-BE49-F238E27FC236}">
                  <a16:creationId xmlns:a16="http://schemas.microsoft.com/office/drawing/2014/main" id="{305524DB-480F-4920-8C00-CD2FE21105B6}"/>
                </a:ext>
              </a:extLst>
            </p:cNvPr>
            <p:cNvSpPr>
              <a:spLocks noChangeArrowheads="1"/>
            </p:cNvSpPr>
            <p:nvPr/>
          </p:nvSpPr>
          <p:spPr bwMode="auto">
            <a:xfrm>
              <a:off x="4208464" y="2282826"/>
              <a:ext cx="1146175" cy="522287"/>
            </a:xfrm>
            <a:prstGeom prst="rect">
              <a:avLst/>
            </a:prstGeom>
            <a:solidFill>
              <a:srgbClr val="FFFFFF"/>
            </a:solidFill>
            <a:ln w="6350">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rial Nova Cond" panose="020B0506020202020204" pitchFamily="34" charset="0"/>
                <a:ea typeface="+mn-ea"/>
                <a:cs typeface="+mn-cs"/>
              </a:endParaRPr>
            </a:p>
          </p:txBody>
        </p:sp>
        <p:sp>
          <p:nvSpPr>
            <p:cNvPr id="124" name="Line 40">
              <a:extLst>
                <a:ext uri="{FF2B5EF4-FFF2-40B4-BE49-F238E27FC236}">
                  <a16:creationId xmlns:a16="http://schemas.microsoft.com/office/drawing/2014/main" id="{C3817570-95BC-4F79-BC25-B3ABBC21F48E}"/>
                </a:ext>
              </a:extLst>
            </p:cNvPr>
            <p:cNvSpPr>
              <a:spLocks noChangeShapeType="1"/>
            </p:cNvSpPr>
            <p:nvPr/>
          </p:nvSpPr>
          <p:spPr bwMode="auto">
            <a:xfrm>
              <a:off x="4319589" y="2376488"/>
              <a:ext cx="231775" cy="0"/>
            </a:xfrm>
            <a:prstGeom prst="line">
              <a:avLst/>
            </a:prstGeom>
            <a:noFill/>
            <a:ln w="158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rial Nova Cond" panose="020B0506020202020204" pitchFamily="34" charset="0"/>
                <a:ea typeface="+mn-ea"/>
                <a:cs typeface="+mn-cs"/>
              </a:endParaRPr>
            </a:p>
          </p:txBody>
        </p:sp>
        <p:sp>
          <p:nvSpPr>
            <p:cNvPr id="125" name="Rectangle 41">
              <a:extLst>
                <a:ext uri="{FF2B5EF4-FFF2-40B4-BE49-F238E27FC236}">
                  <a16:creationId xmlns:a16="http://schemas.microsoft.com/office/drawing/2014/main" id="{919D9B82-00B6-4410-BD26-BADFF33DC6E2}"/>
                </a:ext>
              </a:extLst>
            </p:cNvPr>
            <p:cNvSpPr>
              <a:spLocks noChangeArrowheads="1"/>
            </p:cNvSpPr>
            <p:nvPr/>
          </p:nvSpPr>
          <p:spPr bwMode="auto">
            <a:xfrm>
              <a:off x="4667250" y="2335214"/>
              <a:ext cx="442251" cy="148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Nova Cond" panose="020B0506020202020204" pitchFamily="34" charset="0"/>
                  <a:ea typeface="+mn-ea"/>
                  <a:cs typeface="+mn-cs"/>
                </a:rPr>
                <a:t>No SCAF</a:t>
              </a:r>
              <a:endParaRPr kumimoji="0" lang="en-US" altLang="en-US" sz="3600" b="0" i="0" u="none" strike="noStrike" kern="1200" cap="none" spc="0" normalizeH="0" baseline="0" noProof="0">
                <a:ln>
                  <a:noFill/>
                </a:ln>
                <a:solidFill>
                  <a:srgbClr val="FFFFFF"/>
                </a:solidFill>
                <a:effectLst/>
                <a:uLnTx/>
                <a:uFillTx/>
                <a:latin typeface="Arial Nova Cond" panose="020B0506020202020204" pitchFamily="34" charset="0"/>
                <a:ea typeface="+mn-ea"/>
                <a:cs typeface="+mn-cs"/>
              </a:endParaRPr>
            </a:p>
          </p:txBody>
        </p:sp>
        <p:sp>
          <p:nvSpPr>
            <p:cNvPr id="126" name="Line 42">
              <a:extLst>
                <a:ext uri="{FF2B5EF4-FFF2-40B4-BE49-F238E27FC236}">
                  <a16:creationId xmlns:a16="http://schemas.microsoft.com/office/drawing/2014/main" id="{68BC1C49-6BE9-4494-9828-050CB87AF9D9}"/>
                </a:ext>
              </a:extLst>
            </p:cNvPr>
            <p:cNvSpPr>
              <a:spLocks noChangeShapeType="1"/>
            </p:cNvSpPr>
            <p:nvPr/>
          </p:nvSpPr>
          <p:spPr bwMode="auto">
            <a:xfrm>
              <a:off x="4319589" y="2481263"/>
              <a:ext cx="231775" cy="0"/>
            </a:xfrm>
            <a:prstGeom prst="line">
              <a:avLst/>
            </a:prstGeom>
            <a:noFill/>
            <a:ln w="15875">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rial Nova Cond" panose="020B0506020202020204" pitchFamily="34" charset="0"/>
                <a:ea typeface="+mn-ea"/>
                <a:cs typeface="+mn-cs"/>
              </a:endParaRPr>
            </a:p>
          </p:txBody>
        </p:sp>
        <p:sp>
          <p:nvSpPr>
            <p:cNvPr id="127" name="Rectangle 43">
              <a:extLst>
                <a:ext uri="{FF2B5EF4-FFF2-40B4-BE49-F238E27FC236}">
                  <a16:creationId xmlns:a16="http://schemas.microsoft.com/office/drawing/2014/main" id="{CFE124A4-EE54-4429-A36D-F4B0CC46134B}"/>
                </a:ext>
              </a:extLst>
            </p:cNvPr>
            <p:cNvSpPr>
              <a:spLocks noChangeArrowheads="1"/>
            </p:cNvSpPr>
            <p:nvPr/>
          </p:nvSpPr>
          <p:spPr bwMode="auto">
            <a:xfrm>
              <a:off x="4667250" y="2441576"/>
              <a:ext cx="594933" cy="148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Nova Cond" panose="020B0506020202020204" pitchFamily="34" charset="0"/>
                  <a:ea typeface="+mn-ea"/>
                  <a:cs typeface="+mn-cs"/>
                </a:rPr>
                <a:t>6mins~6hrs</a:t>
              </a:r>
              <a:endParaRPr kumimoji="0" lang="en-US" altLang="en-US" sz="3600" b="0" i="0" u="none" strike="noStrike" kern="1200" cap="none" spc="0" normalizeH="0" baseline="0" noProof="0">
                <a:ln>
                  <a:noFill/>
                </a:ln>
                <a:solidFill>
                  <a:srgbClr val="FFFFFF"/>
                </a:solidFill>
                <a:effectLst/>
                <a:uLnTx/>
                <a:uFillTx/>
                <a:latin typeface="Arial Nova Cond" panose="020B0506020202020204" pitchFamily="34" charset="0"/>
                <a:ea typeface="+mn-ea"/>
                <a:cs typeface="+mn-cs"/>
              </a:endParaRPr>
            </a:p>
          </p:txBody>
        </p:sp>
        <p:sp>
          <p:nvSpPr>
            <p:cNvPr id="128" name="Line 44">
              <a:extLst>
                <a:ext uri="{FF2B5EF4-FFF2-40B4-BE49-F238E27FC236}">
                  <a16:creationId xmlns:a16="http://schemas.microsoft.com/office/drawing/2014/main" id="{0417CAFC-D22B-4379-995E-ABB2CEA24010}"/>
                </a:ext>
              </a:extLst>
            </p:cNvPr>
            <p:cNvSpPr>
              <a:spLocks noChangeShapeType="1"/>
            </p:cNvSpPr>
            <p:nvPr/>
          </p:nvSpPr>
          <p:spPr bwMode="auto">
            <a:xfrm>
              <a:off x="4319589" y="2587625"/>
              <a:ext cx="231775" cy="0"/>
            </a:xfrm>
            <a:prstGeom prst="line">
              <a:avLst/>
            </a:prstGeom>
            <a:noFill/>
            <a:ln w="15875">
              <a:solidFill>
                <a:srgbClr val="0000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rial Nova Cond" panose="020B0506020202020204" pitchFamily="34" charset="0"/>
                <a:ea typeface="+mn-ea"/>
                <a:cs typeface="+mn-cs"/>
              </a:endParaRPr>
            </a:p>
          </p:txBody>
        </p:sp>
        <p:sp>
          <p:nvSpPr>
            <p:cNvPr id="129" name="Rectangle 45">
              <a:extLst>
                <a:ext uri="{FF2B5EF4-FFF2-40B4-BE49-F238E27FC236}">
                  <a16:creationId xmlns:a16="http://schemas.microsoft.com/office/drawing/2014/main" id="{A87BC99E-5225-4854-9408-0E1423D1ED6B}"/>
                </a:ext>
              </a:extLst>
            </p:cNvPr>
            <p:cNvSpPr>
              <a:spLocks noChangeArrowheads="1"/>
            </p:cNvSpPr>
            <p:nvPr/>
          </p:nvSpPr>
          <p:spPr bwMode="auto">
            <a:xfrm>
              <a:off x="4667250" y="2547939"/>
              <a:ext cx="576506" cy="148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Nova Cond" panose="020B0506020202020204" pitchFamily="34" charset="0"/>
                  <a:ea typeface="+mn-ea"/>
                  <a:cs typeface="+mn-cs"/>
                </a:rPr>
                <a:t>6hrs~24hrs</a:t>
              </a:r>
              <a:endParaRPr kumimoji="0" lang="en-US" altLang="en-US" sz="3600" b="0" i="0" u="none" strike="noStrike" kern="1200" cap="none" spc="0" normalizeH="0" baseline="0" noProof="0">
                <a:ln>
                  <a:noFill/>
                </a:ln>
                <a:solidFill>
                  <a:srgbClr val="FFFFFF"/>
                </a:solidFill>
                <a:effectLst/>
                <a:uLnTx/>
                <a:uFillTx/>
                <a:latin typeface="Arial Nova Cond" panose="020B0506020202020204" pitchFamily="34" charset="0"/>
                <a:ea typeface="+mn-ea"/>
                <a:cs typeface="+mn-cs"/>
              </a:endParaRPr>
            </a:p>
          </p:txBody>
        </p:sp>
        <p:sp>
          <p:nvSpPr>
            <p:cNvPr id="130" name="Line 46">
              <a:extLst>
                <a:ext uri="{FF2B5EF4-FFF2-40B4-BE49-F238E27FC236}">
                  <a16:creationId xmlns:a16="http://schemas.microsoft.com/office/drawing/2014/main" id="{A5828902-5E1D-4C92-8676-A98B0C19BC98}"/>
                </a:ext>
              </a:extLst>
            </p:cNvPr>
            <p:cNvSpPr>
              <a:spLocks noChangeShapeType="1"/>
            </p:cNvSpPr>
            <p:nvPr/>
          </p:nvSpPr>
          <p:spPr bwMode="auto">
            <a:xfrm>
              <a:off x="4319589" y="2692400"/>
              <a:ext cx="231775" cy="0"/>
            </a:xfrm>
            <a:prstGeom prst="line">
              <a:avLst/>
            </a:prstGeom>
            <a:noFill/>
            <a:ln w="15875">
              <a:solidFill>
                <a:srgbClr val="FFA5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rial Nova Cond" panose="020B0506020202020204" pitchFamily="34" charset="0"/>
                <a:ea typeface="+mn-ea"/>
                <a:cs typeface="+mn-cs"/>
              </a:endParaRPr>
            </a:p>
          </p:txBody>
        </p:sp>
        <p:sp>
          <p:nvSpPr>
            <p:cNvPr id="131" name="Rectangle 47">
              <a:extLst>
                <a:ext uri="{FF2B5EF4-FFF2-40B4-BE49-F238E27FC236}">
                  <a16:creationId xmlns:a16="http://schemas.microsoft.com/office/drawing/2014/main" id="{A6FF8EA6-E6AD-45DD-A41F-8A5C356C2A21}"/>
                </a:ext>
              </a:extLst>
            </p:cNvPr>
            <p:cNvSpPr>
              <a:spLocks noChangeArrowheads="1"/>
            </p:cNvSpPr>
            <p:nvPr/>
          </p:nvSpPr>
          <p:spPr bwMode="auto">
            <a:xfrm>
              <a:off x="4667251" y="2652714"/>
              <a:ext cx="351432" cy="148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Nova Cond" panose="020B0506020202020204" pitchFamily="34" charset="0"/>
                  <a:ea typeface="+mn-ea"/>
                  <a:cs typeface="+mn-cs"/>
                </a:rPr>
                <a:t>&gt;24hrs</a:t>
              </a:r>
              <a:endParaRPr kumimoji="0" lang="en-US" altLang="en-US" sz="3600" b="0" i="0" u="none" strike="noStrike" kern="1200" cap="none" spc="0" normalizeH="0" baseline="0" noProof="0">
                <a:ln>
                  <a:noFill/>
                </a:ln>
                <a:solidFill>
                  <a:srgbClr val="FFFFFF"/>
                </a:solidFill>
                <a:effectLst/>
                <a:uLnTx/>
                <a:uFillTx/>
                <a:latin typeface="Arial Nova Cond" panose="020B0506020202020204" pitchFamily="34" charset="0"/>
                <a:ea typeface="+mn-ea"/>
                <a:cs typeface="+mn-cs"/>
              </a:endParaRPr>
            </a:p>
          </p:txBody>
        </p:sp>
        <p:sp>
          <p:nvSpPr>
            <p:cNvPr id="132" name="Rectangle 48">
              <a:extLst>
                <a:ext uri="{FF2B5EF4-FFF2-40B4-BE49-F238E27FC236}">
                  <a16:creationId xmlns:a16="http://schemas.microsoft.com/office/drawing/2014/main" id="{D798DF63-2E17-47C6-8246-9FCB7C52F837}"/>
                </a:ext>
              </a:extLst>
            </p:cNvPr>
            <p:cNvSpPr>
              <a:spLocks noChangeArrowheads="1"/>
            </p:cNvSpPr>
            <p:nvPr/>
          </p:nvSpPr>
          <p:spPr bwMode="auto">
            <a:xfrm>
              <a:off x="3496100" y="5284789"/>
              <a:ext cx="476473" cy="130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050" b="0" i="0" u="none" strike="noStrike" kern="1200" cap="none" spc="0" normalizeH="0" baseline="0" noProof="0" dirty="0">
                  <a:ln>
                    <a:noFill/>
                  </a:ln>
                  <a:solidFill>
                    <a:srgbClr val="000000"/>
                  </a:solidFill>
                  <a:effectLst/>
                  <a:uLnTx/>
                  <a:uFillTx/>
                  <a:latin typeface="Arial Nova Cond" panose="020B0506020202020204" pitchFamily="34" charset="0"/>
                  <a:ea typeface="+mn-ea"/>
                  <a:cs typeface="+mn-cs"/>
                </a:rPr>
                <a:t>No. at Risk</a:t>
              </a:r>
              <a:endParaRPr kumimoji="0" lang="en-US" altLang="en-US" sz="3600" b="0" i="0" u="none" strike="noStrike" kern="1200" cap="none" spc="0" normalizeH="0" baseline="0" noProof="0" dirty="0">
                <a:ln>
                  <a:noFill/>
                </a:ln>
                <a:solidFill>
                  <a:srgbClr val="FFFFFF"/>
                </a:solidFill>
                <a:effectLst/>
                <a:uLnTx/>
                <a:uFillTx/>
                <a:latin typeface="Arial Nova Cond" panose="020B0506020202020204" pitchFamily="34" charset="0"/>
                <a:ea typeface="+mn-ea"/>
                <a:cs typeface="+mn-cs"/>
              </a:endParaRPr>
            </a:p>
          </p:txBody>
        </p:sp>
        <p:sp>
          <p:nvSpPr>
            <p:cNvPr id="133" name="Rectangle 49">
              <a:extLst>
                <a:ext uri="{FF2B5EF4-FFF2-40B4-BE49-F238E27FC236}">
                  <a16:creationId xmlns:a16="http://schemas.microsoft.com/office/drawing/2014/main" id="{0F8FDD34-AD7F-44C5-915A-ADE01459A693}"/>
                </a:ext>
              </a:extLst>
            </p:cNvPr>
            <p:cNvSpPr>
              <a:spLocks noChangeArrowheads="1"/>
            </p:cNvSpPr>
            <p:nvPr/>
          </p:nvSpPr>
          <p:spPr bwMode="auto">
            <a:xfrm>
              <a:off x="3496100" y="5403851"/>
              <a:ext cx="386970" cy="130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050" b="0" i="0" u="none" strike="noStrike" kern="1200" cap="none" spc="0" normalizeH="0" baseline="0" noProof="0">
                  <a:ln>
                    <a:noFill/>
                  </a:ln>
                  <a:solidFill>
                    <a:srgbClr val="000000"/>
                  </a:solidFill>
                  <a:effectLst/>
                  <a:uLnTx/>
                  <a:uFillTx/>
                  <a:latin typeface="Arial Nova Cond" panose="020B0506020202020204" pitchFamily="34" charset="0"/>
                  <a:ea typeface="+mn-ea"/>
                  <a:cs typeface="+mn-cs"/>
                </a:rPr>
                <a:t>No SCAF</a:t>
              </a:r>
              <a:endParaRPr kumimoji="0" lang="en-US" altLang="en-US" sz="3600" b="0" i="0" u="none" strike="noStrike" kern="1200" cap="none" spc="0" normalizeH="0" baseline="0" noProof="0">
                <a:ln>
                  <a:noFill/>
                </a:ln>
                <a:solidFill>
                  <a:srgbClr val="FFFFFF"/>
                </a:solidFill>
                <a:effectLst/>
                <a:uLnTx/>
                <a:uFillTx/>
                <a:latin typeface="Arial Nova Cond" panose="020B0506020202020204" pitchFamily="34" charset="0"/>
                <a:ea typeface="+mn-ea"/>
                <a:cs typeface="+mn-cs"/>
              </a:endParaRPr>
            </a:p>
          </p:txBody>
        </p:sp>
        <p:sp>
          <p:nvSpPr>
            <p:cNvPr id="134" name="Rectangle 50">
              <a:extLst>
                <a:ext uri="{FF2B5EF4-FFF2-40B4-BE49-F238E27FC236}">
                  <a16:creationId xmlns:a16="http://schemas.microsoft.com/office/drawing/2014/main" id="{D25C463E-458D-4EA9-8801-76B939D7796B}"/>
                </a:ext>
              </a:extLst>
            </p:cNvPr>
            <p:cNvSpPr>
              <a:spLocks noChangeArrowheads="1"/>
            </p:cNvSpPr>
            <p:nvPr/>
          </p:nvSpPr>
          <p:spPr bwMode="auto">
            <a:xfrm>
              <a:off x="3496100" y="5524501"/>
              <a:ext cx="521225" cy="130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050" b="0" i="0" u="none" strike="noStrike" kern="1200" cap="none" spc="0" normalizeH="0" baseline="0" noProof="0" dirty="0">
                  <a:ln>
                    <a:noFill/>
                  </a:ln>
                  <a:solidFill>
                    <a:srgbClr val="000000"/>
                  </a:solidFill>
                  <a:effectLst/>
                  <a:uLnTx/>
                  <a:uFillTx/>
                  <a:latin typeface="Arial Nova Cond" panose="020B0506020202020204" pitchFamily="34" charset="0"/>
                  <a:ea typeface="+mn-ea"/>
                  <a:cs typeface="+mn-cs"/>
                </a:rPr>
                <a:t>6mins~6hrs</a:t>
              </a:r>
              <a:endParaRPr kumimoji="0" lang="en-US" altLang="en-US" sz="3600" b="0" i="0" u="none" strike="noStrike" kern="1200" cap="none" spc="0" normalizeH="0" baseline="0" noProof="0" dirty="0">
                <a:ln>
                  <a:noFill/>
                </a:ln>
                <a:solidFill>
                  <a:srgbClr val="FFFFFF"/>
                </a:solidFill>
                <a:effectLst/>
                <a:uLnTx/>
                <a:uFillTx/>
                <a:latin typeface="Arial Nova Cond" panose="020B0506020202020204" pitchFamily="34" charset="0"/>
                <a:ea typeface="+mn-ea"/>
                <a:cs typeface="+mn-cs"/>
              </a:endParaRPr>
            </a:p>
          </p:txBody>
        </p:sp>
        <p:sp>
          <p:nvSpPr>
            <p:cNvPr id="135" name="Rectangle 51">
              <a:extLst>
                <a:ext uri="{FF2B5EF4-FFF2-40B4-BE49-F238E27FC236}">
                  <a16:creationId xmlns:a16="http://schemas.microsoft.com/office/drawing/2014/main" id="{A46B42D2-EBC7-4607-A0C5-B5D51ED6F8B6}"/>
                </a:ext>
              </a:extLst>
            </p:cNvPr>
            <p:cNvSpPr>
              <a:spLocks noChangeArrowheads="1"/>
            </p:cNvSpPr>
            <p:nvPr/>
          </p:nvSpPr>
          <p:spPr bwMode="auto">
            <a:xfrm>
              <a:off x="3496100" y="5645151"/>
              <a:ext cx="505430" cy="130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050" b="0" i="0" u="none" strike="noStrike" kern="1200" cap="none" spc="0" normalizeH="0" baseline="0" noProof="0" dirty="0">
                  <a:ln>
                    <a:noFill/>
                  </a:ln>
                  <a:solidFill>
                    <a:srgbClr val="000000"/>
                  </a:solidFill>
                  <a:effectLst/>
                  <a:uLnTx/>
                  <a:uFillTx/>
                  <a:latin typeface="Arial Nova Cond" panose="020B0506020202020204" pitchFamily="34" charset="0"/>
                  <a:ea typeface="+mn-ea"/>
                  <a:cs typeface="+mn-cs"/>
                </a:rPr>
                <a:t>6hrs~24hrs</a:t>
              </a:r>
              <a:endParaRPr kumimoji="0" lang="en-US" altLang="en-US" sz="3600" b="0" i="0" u="none" strike="noStrike" kern="1200" cap="none" spc="0" normalizeH="0" baseline="0" noProof="0" dirty="0">
                <a:ln>
                  <a:noFill/>
                </a:ln>
                <a:solidFill>
                  <a:srgbClr val="FFFFFF"/>
                </a:solidFill>
                <a:effectLst/>
                <a:uLnTx/>
                <a:uFillTx/>
                <a:latin typeface="Arial Nova Cond" panose="020B0506020202020204" pitchFamily="34" charset="0"/>
                <a:ea typeface="+mn-ea"/>
                <a:cs typeface="+mn-cs"/>
              </a:endParaRPr>
            </a:p>
          </p:txBody>
        </p:sp>
        <p:sp>
          <p:nvSpPr>
            <p:cNvPr id="136" name="Rectangle 52">
              <a:extLst>
                <a:ext uri="{FF2B5EF4-FFF2-40B4-BE49-F238E27FC236}">
                  <a16:creationId xmlns:a16="http://schemas.microsoft.com/office/drawing/2014/main" id="{9E231DBB-B391-4109-A57D-BF65807A7082}"/>
                </a:ext>
              </a:extLst>
            </p:cNvPr>
            <p:cNvSpPr>
              <a:spLocks noChangeArrowheads="1"/>
            </p:cNvSpPr>
            <p:nvPr/>
          </p:nvSpPr>
          <p:spPr bwMode="auto">
            <a:xfrm>
              <a:off x="3496100" y="5764214"/>
              <a:ext cx="307997" cy="130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050" b="0" i="0" u="none" strike="noStrike" kern="1200" cap="none" spc="0" normalizeH="0" baseline="0" noProof="0" dirty="0">
                  <a:ln>
                    <a:noFill/>
                  </a:ln>
                  <a:solidFill>
                    <a:srgbClr val="000000"/>
                  </a:solidFill>
                  <a:effectLst/>
                  <a:uLnTx/>
                  <a:uFillTx/>
                  <a:latin typeface="Arial Nova Cond" panose="020B0506020202020204" pitchFamily="34" charset="0"/>
                  <a:ea typeface="+mn-ea"/>
                  <a:cs typeface="+mn-cs"/>
                </a:rPr>
                <a:t>&gt;24hrs</a:t>
              </a:r>
              <a:endParaRPr kumimoji="0" lang="en-US" altLang="en-US" sz="3600" b="0" i="0" u="none" strike="noStrike" kern="1200" cap="none" spc="0" normalizeH="0" baseline="0" noProof="0" dirty="0">
                <a:ln>
                  <a:noFill/>
                </a:ln>
                <a:solidFill>
                  <a:srgbClr val="FFFFFF"/>
                </a:solidFill>
                <a:effectLst/>
                <a:uLnTx/>
                <a:uFillTx/>
                <a:latin typeface="Arial Nova Cond" panose="020B0506020202020204" pitchFamily="34" charset="0"/>
                <a:ea typeface="+mn-ea"/>
                <a:cs typeface="+mn-cs"/>
              </a:endParaRPr>
            </a:p>
          </p:txBody>
        </p:sp>
        <p:sp>
          <p:nvSpPr>
            <p:cNvPr id="137" name="Rectangle 53">
              <a:extLst>
                <a:ext uri="{FF2B5EF4-FFF2-40B4-BE49-F238E27FC236}">
                  <a16:creationId xmlns:a16="http://schemas.microsoft.com/office/drawing/2014/main" id="{C0DA0858-BE1D-4F8E-B239-480BF7B0ECA2}"/>
                </a:ext>
              </a:extLst>
            </p:cNvPr>
            <p:cNvSpPr>
              <a:spLocks noChangeArrowheads="1"/>
            </p:cNvSpPr>
            <p:nvPr/>
          </p:nvSpPr>
          <p:spPr bwMode="auto">
            <a:xfrm>
              <a:off x="4092575" y="5403851"/>
              <a:ext cx="221125" cy="130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050" b="0" i="0" u="none" strike="noStrike" kern="1200" cap="none" spc="0" normalizeH="0" baseline="0" noProof="0">
                  <a:ln>
                    <a:noFill/>
                  </a:ln>
                  <a:solidFill>
                    <a:srgbClr val="000000"/>
                  </a:solidFill>
                  <a:effectLst/>
                  <a:uLnTx/>
                  <a:uFillTx/>
                  <a:latin typeface="Arial Nova Cond" panose="020B0506020202020204" pitchFamily="34" charset="0"/>
                  <a:ea typeface="+mn-ea"/>
                  <a:cs typeface="+mn-cs"/>
                </a:rPr>
                <a:t>2455</a:t>
              </a:r>
              <a:endParaRPr kumimoji="0" lang="en-US" altLang="en-US" sz="3600" b="0" i="0" u="none" strike="noStrike" kern="1200" cap="none" spc="0" normalizeH="0" baseline="0" noProof="0">
                <a:ln>
                  <a:noFill/>
                </a:ln>
                <a:solidFill>
                  <a:srgbClr val="FFFFFF"/>
                </a:solidFill>
                <a:effectLst/>
                <a:uLnTx/>
                <a:uFillTx/>
                <a:latin typeface="Arial Nova Cond" panose="020B0506020202020204" pitchFamily="34" charset="0"/>
                <a:ea typeface="+mn-ea"/>
                <a:cs typeface="+mn-cs"/>
              </a:endParaRPr>
            </a:p>
          </p:txBody>
        </p:sp>
        <p:sp>
          <p:nvSpPr>
            <p:cNvPr id="138" name="Rectangle 54">
              <a:extLst>
                <a:ext uri="{FF2B5EF4-FFF2-40B4-BE49-F238E27FC236}">
                  <a16:creationId xmlns:a16="http://schemas.microsoft.com/office/drawing/2014/main" id="{C7C71745-F4D9-418E-BE4F-D7E46AD69127}"/>
                </a:ext>
              </a:extLst>
            </p:cNvPr>
            <p:cNvSpPr>
              <a:spLocks noChangeArrowheads="1"/>
            </p:cNvSpPr>
            <p:nvPr/>
          </p:nvSpPr>
          <p:spPr bwMode="auto">
            <a:xfrm>
              <a:off x="4667250" y="5403851"/>
              <a:ext cx="221125" cy="130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050" b="0" i="0" u="none" strike="noStrike" kern="1200" cap="none" spc="0" normalizeH="0" baseline="0" noProof="0">
                  <a:ln>
                    <a:noFill/>
                  </a:ln>
                  <a:solidFill>
                    <a:srgbClr val="000000"/>
                  </a:solidFill>
                  <a:effectLst/>
                  <a:uLnTx/>
                  <a:uFillTx/>
                  <a:latin typeface="Arial Nova Cond" panose="020B0506020202020204" pitchFamily="34" charset="0"/>
                  <a:ea typeface="+mn-ea"/>
                  <a:cs typeface="+mn-cs"/>
                </a:rPr>
                <a:t>1926</a:t>
              </a:r>
              <a:endParaRPr kumimoji="0" lang="en-US" altLang="en-US" sz="3600" b="0" i="0" u="none" strike="noStrike" kern="1200" cap="none" spc="0" normalizeH="0" baseline="0" noProof="0">
                <a:ln>
                  <a:noFill/>
                </a:ln>
                <a:solidFill>
                  <a:srgbClr val="FFFFFF"/>
                </a:solidFill>
                <a:effectLst/>
                <a:uLnTx/>
                <a:uFillTx/>
                <a:latin typeface="Arial Nova Cond" panose="020B0506020202020204" pitchFamily="34" charset="0"/>
                <a:ea typeface="+mn-ea"/>
                <a:cs typeface="+mn-cs"/>
              </a:endParaRPr>
            </a:p>
          </p:txBody>
        </p:sp>
        <p:sp>
          <p:nvSpPr>
            <p:cNvPr id="139" name="Rectangle 55">
              <a:extLst>
                <a:ext uri="{FF2B5EF4-FFF2-40B4-BE49-F238E27FC236}">
                  <a16:creationId xmlns:a16="http://schemas.microsoft.com/office/drawing/2014/main" id="{70C694B5-C7D8-47E4-A9C1-D50D63204896}"/>
                </a:ext>
              </a:extLst>
            </p:cNvPr>
            <p:cNvSpPr>
              <a:spLocks noChangeArrowheads="1"/>
            </p:cNvSpPr>
            <p:nvPr/>
          </p:nvSpPr>
          <p:spPr bwMode="auto">
            <a:xfrm>
              <a:off x="5240338" y="5403851"/>
              <a:ext cx="221125" cy="130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050" b="0" i="0" u="none" strike="noStrike" kern="1200" cap="none" spc="0" normalizeH="0" baseline="0" noProof="0">
                  <a:ln>
                    <a:noFill/>
                  </a:ln>
                  <a:solidFill>
                    <a:srgbClr val="000000"/>
                  </a:solidFill>
                  <a:effectLst/>
                  <a:uLnTx/>
                  <a:uFillTx/>
                  <a:latin typeface="Arial Nova Cond" panose="020B0506020202020204" pitchFamily="34" charset="0"/>
                  <a:ea typeface="+mn-ea"/>
                  <a:cs typeface="+mn-cs"/>
                </a:rPr>
                <a:t>1708</a:t>
              </a:r>
              <a:endParaRPr kumimoji="0" lang="en-US" altLang="en-US" sz="3600" b="0" i="0" u="none" strike="noStrike" kern="1200" cap="none" spc="0" normalizeH="0" baseline="0" noProof="0">
                <a:ln>
                  <a:noFill/>
                </a:ln>
                <a:solidFill>
                  <a:srgbClr val="FFFFFF"/>
                </a:solidFill>
                <a:effectLst/>
                <a:uLnTx/>
                <a:uFillTx/>
                <a:latin typeface="Arial Nova Cond" panose="020B0506020202020204" pitchFamily="34" charset="0"/>
                <a:ea typeface="+mn-ea"/>
                <a:cs typeface="+mn-cs"/>
              </a:endParaRPr>
            </a:p>
          </p:txBody>
        </p:sp>
        <p:sp>
          <p:nvSpPr>
            <p:cNvPr id="140" name="Rectangle 56">
              <a:extLst>
                <a:ext uri="{FF2B5EF4-FFF2-40B4-BE49-F238E27FC236}">
                  <a16:creationId xmlns:a16="http://schemas.microsoft.com/office/drawing/2014/main" id="{100C2F85-3856-4E93-A91E-B13B2315013E}"/>
                </a:ext>
              </a:extLst>
            </p:cNvPr>
            <p:cNvSpPr>
              <a:spLocks noChangeArrowheads="1"/>
            </p:cNvSpPr>
            <p:nvPr/>
          </p:nvSpPr>
          <p:spPr bwMode="auto">
            <a:xfrm>
              <a:off x="5813425" y="5403851"/>
              <a:ext cx="221125" cy="130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050" b="0" i="0" u="none" strike="noStrike" kern="1200" cap="none" spc="0" normalizeH="0" baseline="0" noProof="0">
                  <a:ln>
                    <a:noFill/>
                  </a:ln>
                  <a:solidFill>
                    <a:srgbClr val="000000"/>
                  </a:solidFill>
                  <a:effectLst/>
                  <a:uLnTx/>
                  <a:uFillTx/>
                  <a:latin typeface="Arial Nova Cond" panose="020B0506020202020204" pitchFamily="34" charset="0"/>
                  <a:ea typeface="+mn-ea"/>
                  <a:cs typeface="+mn-cs"/>
                </a:rPr>
                <a:t>1528</a:t>
              </a:r>
              <a:endParaRPr kumimoji="0" lang="en-US" altLang="en-US" sz="3600" b="0" i="0" u="none" strike="noStrike" kern="1200" cap="none" spc="0" normalizeH="0" baseline="0" noProof="0">
                <a:ln>
                  <a:noFill/>
                </a:ln>
                <a:solidFill>
                  <a:srgbClr val="FFFFFF"/>
                </a:solidFill>
                <a:effectLst/>
                <a:uLnTx/>
                <a:uFillTx/>
                <a:latin typeface="Arial Nova Cond" panose="020B0506020202020204" pitchFamily="34" charset="0"/>
                <a:ea typeface="+mn-ea"/>
                <a:cs typeface="+mn-cs"/>
              </a:endParaRPr>
            </a:p>
          </p:txBody>
        </p:sp>
        <p:sp>
          <p:nvSpPr>
            <p:cNvPr id="141" name="Rectangle 57">
              <a:extLst>
                <a:ext uri="{FF2B5EF4-FFF2-40B4-BE49-F238E27FC236}">
                  <a16:creationId xmlns:a16="http://schemas.microsoft.com/office/drawing/2014/main" id="{B90666DB-75C9-4596-AD86-A587EF57CDBB}"/>
                </a:ext>
              </a:extLst>
            </p:cNvPr>
            <p:cNvSpPr>
              <a:spLocks noChangeArrowheads="1"/>
            </p:cNvSpPr>
            <p:nvPr/>
          </p:nvSpPr>
          <p:spPr bwMode="auto">
            <a:xfrm>
              <a:off x="6388100" y="5403851"/>
              <a:ext cx="221125" cy="130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050" b="0" i="0" u="none" strike="noStrike" kern="1200" cap="none" spc="0" normalizeH="0" baseline="0" noProof="0">
                  <a:ln>
                    <a:noFill/>
                  </a:ln>
                  <a:solidFill>
                    <a:srgbClr val="000000"/>
                  </a:solidFill>
                  <a:effectLst/>
                  <a:uLnTx/>
                  <a:uFillTx/>
                  <a:latin typeface="Arial Nova Cond" panose="020B0506020202020204" pitchFamily="34" charset="0"/>
                  <a:ea typeface="+mn-ea"/>
                  <a:cs typeface="+mn-cs"/>
                </a:rPr>
                <a:t>1251</a:t>
              </a:r>
              <a:endParaRPr kumimoji="0" lang="en-US" altLang="en-US" sz="3600" b="0" i="0" u="none" strike="noStrike" kern="1200" cap="none" spc="0" normalizeH="0" baseline="0" noProof="0">
                <a:ln>
                  <a:noFill/>
                </a:ln>
                <a:solidFill>
                  <a:srgbClr val="FFFFFF"/>
                </a:solidFill>
                <a:effectLst/>
                <a:uLnTx/>
                <a:uFillTx/>
                <a:latin typeface="Arial Nova Cond" panose="020B0506020202020204" pitchFamily="34" charset="0"/>
                <a:ea typeface="+mn-ea"/>
                <a:cs typeface="+mn-cs"/>
              </a:endParaRPr>
            </a:p>
          </p:txBody>
        </p:sp>
        <p:sp>
          <p:nvSpPr>
            <p:cNvPr id="142" name="Rectangle 58">
              <a:extLst>
                <a:ext uri="{FF2B5EF4-FFF2-40B4-BE49-F238E27FC236}">
                  <a16:creationId xmlns:a16="http://schemas.microsoft.com/office/drawing/2014/main" id="{77D6E18F-EE78-445D-A34C-3C06B3DCEBF0}"/>
                </a:ext>
              </a:extLst>
            </p:cNvPr>
            <p:cNvSpPr>
              <a:spLocks noChangeArrowheads="1"/>
            </p:cNvSpPr>
            <p:nvPr/>
          </p:nvSpPr>
          <p:spPr bwMode="auto">
            <a:xfrm>
              <a:off x="6981825" y="5403851"/>
              <a:ext cx="165844" cy="130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050" b="0" i="0" u="none" strike="noStrike" kern="1200" cap="none" spc="0" normalizeH="0" baseline="0" noProof="0">
                  <a:ln>
                    <a:noFill/>
                  </a:ln>
                  <a:solidFill>
                    <a:srgbClr val="000000"/>
                  </a:solidFill>
                  <a:effectLst/>
                  <a:uLnTx/>
                  <a:uFillTx/>
                  <a:latin typeface="Arial Nova Cond" panose="020B0506020202020204" pitchFamily="34" charset="0"/>
                  <a:ea typeface="+mn-ea"/>
                  <a:cs typeface="+mn-cs"/>
                </a:rPr>
                <a:t>900</a:t>
              </a:r>
              <a:endParaRPr kumimoji="0" lang="en-US" altLang="en-US" sz="3600" b="0" i="0" u="none" strike="noStrike" kern="1200" cap="none" spc="0" normalizeH="0" baseline="0" noProof="0">
                <a:ln>
                  <a:noFill/>
                </a:ln>
                <a:solidFill>
                  <a:srgbClr val="FFFFFF"/>
                </a:solidFill>
                <a:effectLst/>
                <a:uLnTx/>
                <a:uFillTx/>
                <a:latin typeface="Arial Nova Cond" panose="020B0506020202020204" pitchFamily="34" charset="0"/>
                <a:ea typeface="+mn-ea"/>
                <a:cs typeface="+mn-cs"/>
              </a:endParaRPr>
            </a:p>
          </p:txBody>
        </p:sp>
        <p:sp>
          <p:nvSpPr>
            <p:cNvPr id="143" name="Rectangle 59">
              <a:extLst>
                <a:ext uri="{FF2B5EF4-FFF2-40B4-BE49-F238E27FC236}">
                  <a16:creationId xmlns:a16="http://schemas.microsoft.com/office/drawing/2014/main" id="{D18C0791-CD9C-4345-9B1B-43D76E723350}"/>
                </a:ext>
              </a:extLst>
            </p:cNvPr>
            <p:cNvSpPr>
              <a:spLocks noChangeArrowheads="1"/>
            </p:cNvSpPr>
            <p:nvPr/>
          </p:nvSpPr>
          <p:spPr bwMode="auto">
            <a:xfrm>
              <a:off x="7556500" y="5403851"/>
              <a:ext cx="165844" cy="130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050" b="0" i="0" u="none" strike="noStrike" kern="1200" cap="none" spc="0" normalizeH="0" baseline="0" noProof="0">
                  <a:ln>
                    <a:noFill/>
                  </a:ln>
                  <a:solidFill>
                    <a:srgbClr val="000000"/>
                  </a:solidFill>
                  <a:effectLst/>
                  <a:uLnTx/>
                  <a:uFillTx/>
                  <a:latin typeface="Arial Nova Cond" panose="020B0506020202020204" pitchFamily="34" charset="0"/>
                  <a:ea typeface="+mn-ea"/>
                  <a:cs typeface="+mn-cs"/>
                </a:rPr>
                <a:t>624</a:t>
              </a:r>
              <a:endParaRPr kumimoji="0" lang="en-US" altLang="en-US" sz="3600" b="0" i="0" u="none" strike="noStrike" kern="1200" cap="none" spc="0" normalizeH="0" baseline="0" noProof="0">
                <a:ln>
                  <a:noFill/>
                </a:ln>
                <a:solidFill>
                  <a:srgbClr val="FFFFFF"/>
                </a:solidFill>
                <a:effectLst/>
                <a:uLnTx/>
                <a:uFillTx/>
                <a:latin typeface="Arial Nova Cond" panose="020B0506020202020204" pitchFamily="34" charset="0"/>
                <a:ea typeface="+mn-ea"/>
                <a:cs typeface="+mn-cs"/>
              </a:endParaRPr>
            </a:p>
          </p:txBody>
        </p:sp>
        <p:sp>
          <p:nvSpPr>
            <p:cNvPr id="144" name="Rectangle 60">
              <a:extLst>
                <a:ext uri="{FF2B5EF4-FFF2-40B4-BE49-F238E27FC236}">
                  <a16:creationId xmlns:a16="http://schemas.microsoft.com/office/drawing/2014/main" id="{3A2BEB2F-C3C2-499F-BE73-69BB52973A2E}"/>
                </a:ext>
              </a:extLst>
            </p:cNvPr>
            <p:cNvSpPr>
              <a:spLocks noChangeArrowheads="1"/>
            </p:cNvSpPr>
            <p:nvPr/>
          </p:nvSpPr>
          <p:spPr bwMode="auto">
            <a:xfrm>
              <a:off x="8129588" y="5403851"/>
              <a:ext cx="165844" cy="130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050" b="0" i="0" u="none" strike="noStrike" kern="1200" cap="none" spc="0" normalizeH="0" baseline="0" noProof="0">
                  <a:ln>
                    <a:noFill/>
                  </a:ln>
                  <a:solidFill>
                    <a:srgbClr val="000000"/>
                  </a:solidFill>
                  <a:effectLst/>
                  <a:uLnTx/>
                  <a:uFillTx/>
                  <a:latin typeface="Arial Nova Cond" panose="020B0506020202020204" pitchFamily="34" charset="0"/>
                  <a:ea typeface="+mn-ea"/>
                  <a:cs typeface="+mn-cs"/>
                </a:rPr>
                <a:t>390</a:t>
              </a:r>
              <a:endParaRPr kumimoji="0" lang="en-US" altLang="en-US" sz="3600" b="0" i="0" u="none" strike="noStrike" kern="1200" cap="none" spc="0" normalizeH="0" baseline="0" noProof="0">
                <a:ln>
                  <a:noFill/>
                </a:ln>
                <a:solidFill>
                  <a:srgbClr val="FFFFFF"/>
                </a:solidFill>
                <a:effectLst/>
                <a:uLnTx/>
                <a:uFillTx/>
                <a:latin typeface="Arial Nova Cond" panose="020B0506020202020204" pitchFamily="34" charset="0"/>
                <a:ea typeface="+mn-ea"/>
                <a:cs typeface="+mn-cs"/>
              </a:endParaRPr>
            </a:p>
          </p:txBody>
        </p:sp>
        <p:sp>
          <p:nvSpPr>
            <p:cNvPr id="145" name="Rectangle 61">
              <a:extLst>
                <a:ext uri="{FF2B5EF4-FFF2-40B4-BE49-F238E27FC236}">
                  <a16:creationId xmlns:a16="http://schemas.microsoft.com/office/drawing/2014/main" id="{E07C916F-3C44-4DF3-A4CC-281ADE88A3C4}"/>
                </a:ext>
              </a:extLst>
            </p:cNvPr>
            <p:cNvSpPr>
              <a:spLocks noChangeArrowheads="1"/>
            </p:cNvSpPr>
            <p:nvPr/>
          </p:nvSpPr>
          <p:spPr bwMode="auto">
            <a:xfrm>
              <a:off x="4154488" y="5524501"/>
              <a:ext cx="55281" cy="130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050" b="0" i="0" u="none" strike="noStrike" kern="1200" cap="none" spc="0" normalizeH="0" baseline="0" noProof="0">
                  <a:ln>
                    <a:noFill/>
                  </a:ln>
                  <a:solidFill>
                    <a:srgbClr val="000000"/>
                  </a:solidFill>
                  <a:effectLst/>
                  <a:uLnTx/>
                  <a:uFillTx/>
                  <a:latin typeface="Arial Nova Cond" panose="020B0506020202020204" pitchFamily="34" charset="0"/>
                  <a:ea typeface="+mn-ea"/>
                  <a:cs typeface="+mn-cs"/>
                </a:rPr>
                <a:t>0</a:t>
              </a:r>
              <a:endParaRPr kumimoji="0" lang="en-US" altLang="en-US" sz="3600" b="0" i="0" u="none" strike="noStrike" kern="1200" cap="none" spc="0" normalizeH="0" baseline="0" noProof="0">
                <a:ln>
                  <a:noFill/>
                </a:ln>
                <a:solidFill>
                  <a:srgbClr val="FFFFFF"/>
                </a:solidFill>
                <a:effectLst/>
                <a:uLnTx/>
                <a:uFillTx/>
                <a:latin typeface="Arial Nova Cond" panose="020B0506020202020204" pitchFamily="34" charset="0"/>
                <a:ea typeface="+mn-ea"/>
                <a:cs typeface="+mn-cs"/>
              </a:endParaRPr>
            </a:p>
          </p:txBody>
        </p:sp>
        <p:sp>
          <p:nvSpPr>
            <p:cNvPr id="146" name="Rectangle 62">
              <a:extLst>
                <a:ext uri="{FF2B5EF4-FFF2-40B4-BE49-F238E27FC236}">
                  <a16:creationId xmlns:a16="http://schemas.microsoft.com/office/drawing/2014/main" id="{298947E6-87E5-4CB9-8020-23105C9690A0}"/>
                </a:ext>
              </a:extLst>
            </p:cNvPr>
            <p:cNvSpPr>
              <a:spLocks noChangeArrowheads="1"/>
            </p:cNvSpPr>
            <p:nvPr/>
          </p:nvSpPr>
          <p:spPr bwMode="auto">
            <a:xfrm>
              <a:off x="4686300" y="5524501"/>
              <a:ext cx="165844" cy="130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050" b="0" i="0" u="none" strike="noStrike" kern="1200" cap="none" spc="0" normalizeH="0" baseline="0" noProof="0">
                  <a:ln>
                    <a:noFill/>
                  </a:ln>
                  <a:solidFill>
                    <a:srgbClr val="000000"/>
                  </a:solidFill>
                  <a:effectLst/>
                  <a:uLnTx/>
                  <a:uFillTx/>
                  <a:latin typeface="Arial Nova Cond" panose="020B0506020202020204" pitchFamily="34" charset="0"/>
                  <a:ea typeface="+mn-ea"/>
                  <a:cs typeface="+mn-cs"/>
                </a:rPr>
                <a:t>226</a:t>
              </a:r>
              <a:endParaRPr kumimoji="0" lang="en-US" altLang="en-US" sz="3600" b="0" i="0" u="none" strike="noStrike" kern="1200" cap="none" spc="0" normalizeH="0" baseline="0" noProof="0">
                <a:ln>
                  <a:noFill/>
                </a:ln>
                <a:solidFill>
                  <a:srgbClr val="FFFFFF"/>
                </a:solidFill>
                <a:effectLst/>
                <a:uLnTx/>
                <a:uFillTx/>
                <a:latin typeface="Arial Nova Cond" panose="020B0506020202020204" pitchFamily="34" charset="0"/>
                <a:ea typeface="+mn-ea"/>
                <a:cs typeface="+mn-cs"/>
              </a:endParaRPr>
            </a:p>
          </p:txBody>
        </p:sp>
        <p:sp>
          <p:nvSpPr>
            <p:cNvPr id="147" name="Rectangle 63">
              <a:extLst>
                <a:ext uri="{FF2B5EF4-FFF2-40B4-BE49-F238E27FC236}">
                  <a16:creationId xmlns:a16="http://schemas.microsoft.com/office/drawing/2014/main" id="{C796BF3A-42D0-4069-AAA3-B2E8D879E043}"/>
                </a:ext>
              </a:extLst>
            </p:cNvPr>
            <p:cNvSpPr>
              <a:spLocks noChangeArrowheads="1"/>
            </p:cNvSpPr>
            <p:nvPr/>
          </p:nvSpPr>
          <p:spPr bwMode="auto">
            <a:xfrm>
              <a:off x="5260975" y="5524501"/>
              <a:ext cx="165844" cy="130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050" b="0" i="0" u="none" strike="noStrike" kern="1200" cap="none" spc="0" normalizeH="0" baseline="0" noProof="0">
                  <a:ln>
                    <a:noFill/>
                  </a:ln>
                  <a:solidFill>
                    <a:srgbClr val="000000"/>
                  </a:solidFill>
                  <a:effectLst/>
                  <a:uLnTx/>
                  <a:uFillTx/>
                  <a:latin typeface="Arial Nova Cond" panose="020B0506020202020204" pitchFamily="34" charset="0"/>
                  <a:ea typeface="+mn-ea"/>
                  <a:cs typeface="+mn-cs"/>
                </a:rPr>
                <a:t>302</a:t>
              </a:r>
              <a:endParaRPr kumimoji="0" lang="en-US" altLang="en-US" sz="3600" b="0" i="0" u="none" strike="noStrike" kern="1200" cap="none" spc="0" normalizeH="0" baseline="0" noProof="0">
                <a:ln>
                  <a:noFill/>
                </a:ln>
                <a:solidFill>
                  <a:srgbClr val="FFFFFF"/>
                </a:solidFill>
                <a:effectLst/>
                <a:uLnTx/>
                <a:uFillTx/>
                <a:latin typeface="Arial Nova Cond" panose="020B0506020202020204" pitchFamily="34" charset="0"/>
                <a:ea typeface="+mn-ea"/>
                <a:cs typeface="+mn-cs"/>
              </a:endParaRPr>
            </a:p>
          </p:txBody>
        </p:sp>
        <p:sp>
          <p:nvSpPr>
            <p:cNvPr id="148" name="Rectangle 64">
              <a:extLst>
                <a:ext uri="{FF2B5EF4-FFF2-40B4-BE49-F238E27FC236}">
                  <a16:creationId xmlns:a16="http://schemas.microsoft.com/office/drawing/2014/main" id="{FE51CEF7-2B1D-440D-B740-0342AD8B9B47}"/>
                </a:ext>
              </a:extLst>
            </p:cNvPr>
            <p:cNvSpPr>
              <a:spLocks noChangeArrowheads="1"/>
            </p:cNvSpPr>
            <p:nvPr/>
          </p:nvSpPr>
          <p:spPr bwMode="auto">
            <a:xfrm>
              <a:off x="5834063" y="5524501"/>
              <a:ext cx="165844" cy="130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050" b="0" i="0" u="none" strike="noStrike" kern="1200" cap="none" spc="0" normalizeH="0" baseline="0" noProof="0">
                  <a:ln>
                    <a:noFill/>
                  </a:ln>
                  <a:solidFill>
                    <a:srgbClr val="000000"/>
                  </a:solidFill>
                  <a:effectLst/>
                  <a:uLnTx/>
                  <a:uFillTx/>
                  <a:latin typeface="Arial Nova Cond" panose="020B0506020202020204" pitchFamily="34" charset="0"/>
                  <a:ea typeface="+mn-ea"/>
                  <a:cs typeface="+mn-cs"/>
                </a:rPr>
                <a:t>347</a:t>
              </a:r>
              <a:endParaRPr kumimoji="0" lang="en-US" altLang="en-US" sz="3600" b="0" i="0" u="none" strike="noStrike" kern="1200" cap="none" spc="0" normalizeH="0" baseline="0" noProof="0">
                <a:ln>
                  <a:noFill/>
                </a:ln>
                <a:solidFill>
                  <a:srgbClr val="FFFFFF"/>
                </a:solidFill>
                <a:effectLst/>
                <a:uLnTx/>
                <a:uFillTx/>
                <a:latin typeface="Arial Nova Cond" panose="020B0506020202020204" pitchFamily="34" charset="0"/>
                <a:ea typeface="+mn-ea"/>
                <a:cs typeface="+mn-cs"/>
              </a:endParaRPr>
            </a:p>
          </p:txBody>
        </p:sp>
        <p:sp>
          <p:nvSpPr>
            <p:cNvPr id="149" name="Rectangle 65">
              <a:extLst>
                <a:ext uri="{FF2B5EF4-FFF2-40B4-BE49-F238E27FC236}">
                  <a16:creationId xmlns:a16="http://schemas.microsoft.com/office/drawing/2014/main" id="{950B9915-D9D4-4115-8315-3BE81D3D02AE}"/>
                </a:ext>
              </a:extLst>
            </p:cNvPr>
            <p:cNvSpPr>
              <a:spLocks noChangeArrowheads="1"/>
            </p:cNvSpPr>
            <p:nvPr/>
          </p:nvSpPr>
          <p:spPr bwMode="auto">
            <a:xfrm>
              <a:off x="6408738" y="5524501"/>
              <a:ext cx="165844" cy="130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050" b="0" i="0" u="none" strike="noStrike" kern="1200" cap="none" spc="0" normalizeH="0" baseline="0" noProof="0">
                  <a:ln>
                    <a:noFill/>
                  </a:ln>
                  <a:solidFill>
                    <a:srgbClr val="000000"/>
                  </a:solidFill>
                  <a:effectLst/>
                  <a:uLnTx/>
                  <a:uFillTx/>
                  <a:latin typeface="Arial Nova Cond" panose="020B0506020202020204" pitchFamily="34" charset="0"/>
                  <a:ea typeface="+mn-ea"/>
                  <a:cs typeface="+mn-cs"/>
                </a:rPr>
                <a:t>322</a:t>
              </a:r>
              <a:endParaRPr kumimoji="0" lang="en-US" altLang="en-US" sz="3600" b="0" i="0" u="none" strike="noStrike" kern="1200" cap="none" spc="0" normalizeH="0" baseline="0" noProof="0">
                <a:ln>
                  <a:noFill/>
                </a:ln>
                <a:solidFill>
                  <a:srgbClr val="FFFFFF"/>
                </a:solidFill>
                <a:effectLst/>
                <a:uLnTx/>
                <a:uFillTx/>
                <a:latin typeface="Arial Nova Cond" panose="020B0506020202020204" pitchFamily="34" charset="0"/>
                <a:ea typeface="+mn-ea"/>
                <a:cs typeface="+mn-cs"/>
              </a:endParaRPr>
            </a:p>
          </p:txBody>
        </p:sp>
        <p:sp>
          <p:nvSpPr>
            <p:cNvPr id="150" name="Rectangle 66">
              <a:extLst>
                <a:ext uri="{FF2B5EF4-FFF2-40B4-BE49-F238E27FC236}">
                  <a16:creationId xmlns:a16="http://schemas.microsoft.com/office/drawing/2014/main" id="{4A3FA76F-D9A1-4EF9-86D3-09CBBC97D6A6}"/>
                </a:ext>
              </a:extLst>
            </p:cNvPr>
            <p:cNvSpPr>
              <a:spLocks noChangeArrowheads="1"/>
            </p:cNvSpPr>
            <p:nvPr/>
          </p:nvSpPr>
          <p:spPr bwMode="auto">
            <a:xfrm>
              <a:off x="6981825" y="5524501"/>
              <a:ext cx="165844" cy="130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050" b="0" i="0" u="none" strike="noStrike" kern="1200" cap="none" spc="0" normalizeH="0" baseline="0" noProof="0">
                  <a:ln>
                    <a:noFill/>
                  </a:ln>
                  <a:solidFill>
                    <a:srgbClr val="000000"/>
                  </a:solidFill>
                  <a:effectLst/>
                  <a:uLnTx/>
                  <a:uFillTx/>
                  <a:latin typeface="Arial Nova Cond" panose="020B0506020202020204" pitchFamily="34" charset="0"/>
                  <a:ea typeface="+mn-ea"/>
                  <a:cs typeface="+mn-cs"/>
                </a:rPr>
                <a:t>281</a:t>
              </a:r>
              <a:endParaRPr kumimoji="0" lang="en-US" altLang="en-US" sz="3600" b="0" i="0" u="none" strike="noStrike" kern="1200" cap="none" spc="0" normalizeH="0" baseline="0" noProof="0">
                <a:ln>
                  <a:noFill/>
                </a:ln>
                <a:solidFill>
                  <a:srgbClr val="FFFFFF"/>
                </a:solidFill>
                <a:effectLst/>
                <a:uLnTx/>
                <a:uFillTx/>
                <a:latin typeface="Arial Nova Cond" panose="020B0506020202020204" pitchFamily="34" charset="0"/>
                <a:ea typeface="+mn-ea"/>
                <a:cs typeface="+mn-cs"/>
              </a:endParaRPr>
            </a:p>
          </p:txBody>
        </p:sp>
        <p:sp>
          <p:nvSpPr>
            <p:cNvPr id="151" name="Rectangle 67">
              <a:extLst>
                <a:ext uri="{FF2B5EF4-FFF2-40B4-BE49-F238E27FC236}">
                  <a16:creationId xmlns:a16="http://schemas.microsoft.com/office/drawing/2014/main" id="{BE597B6F-A8CA-4689-8416-0B64E0DF501C}"/>
                </a:ext>
              </a:extLst>
            </p:cNvPr>
            <p:cNvSpPr>
              <a:spLocks noChangeArrowheads="1"/>
            </p:cNvSpPr>
            <p:nvPr/>
          </p:nvSpPr>
          <p:spPr bwMode="auto">
            <a:xfrm>
              <a:off x="7556500" y="5524501"/>
              <a:ext cx="165844" cy="130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050" b="0" i="0" u="none" strike="noStrike" kern="1200" cap="none" spc="0" normalizeH="0" baseline="0" noProof="0">
                  <a:ln>
                    <a:noFill/>
                  </a:ln>
                  <a:solidFill>
                    <a:srgbClr val="000000"/>
                  </a:solidFill>
                  <a:effectLst/>
                  <a:uLnTx/>
                  <a:uFillTx/>
                  <a:latin typeface="Arial Nova Cond" panose="020B0506020202020204" pitchFamily="34" charset="0"/>
                  <a:ea typeface="+mn-ea"/>
                  <a:cs typeface="+mn-cs"/>
                </a:rPr>
                <a:t>218</a:t>
              </a:r>
              <a:endParaRPr kumimoji="0" lang="en-US" altLang="en-US" sz="3600" b="0" i="0" u="none" strike="noStrike" kern="1200" cap="none" spc="0" normalizeH="0" baseline="0" noProof="0">
                <a:ln>
                  <a:noFill/>
                </a:ln>
                <a:solidFill>
                  <a:srgbClr val="FFFFFF"/>
                </a:solidFill>
                <a:effectLst/>
                <a:uLnTx/>
                <a:uFillTx/>
                <a:latin typeface="Arial Nova Cond" panose="020B0506020202020204" pitchFamily="34" charset="0"/>
                <a:ea typeface="+mn-ea"/>
                <a:cs typeface="+mn-cs"/>
              </a:endParaRPr>
            </a:p>
          </p:txBody>
        </p:sp>
        <p:sp>
          <p:nvSpPr>
            <p:cNvPr id="152" name="Rectangle 68">
              <a:extLst>
                <a:ext uri="{FF2B5EF4-FFF2-40B4-BE49-F238E27FC236}">
                  <a16:creationId xmlns:a16="http://schemas.microsoft.com/office/drawing/2014/main" id="{E6597A0C-19B8-4AAB-98F2-20EAF46357D4}"/>
                </a:ext>
              </a:extLst>
            </p:cNvPr>
            <p:cNvSpPr>
              <a:spLocks noChangeArrowheads="1"/>
            </p:cNvSpPr>
            <p:nvPr/>
          </p:nvSpPr>
          <p:spPr bwMode="auto">
            <a:xfrm>
              <a:off x="8129588" y="5524501"/>
              <a:ext cx="165844" cy="130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050" b="0" i="0" u="none" strike="noStrike" kern="1200" cap="none" spc="0" normalizeH="0" baseline="0" noProof="0">
                  <a:ln>
                    <a:noFill/>
                  </a:ln>
                  <a:solidFill>
                    <a:srgbClr val="000000"/>
                  </a:solidFill>
                  <a:effectLst/>
                  <a:uLnTx/>
                  <a:uFillTx/>
                  <a:latin typeface="Arial Nova Cond" panose="020B0506020202020204" pitchFamily="34" charset="0"/>
                  <a:ea typeface="+mn-ea"/>
                  <a:cs typeface="+mn-cs"/>
                </a:rPr>
                <a:t>155</a:t>
              </a:r>
              <a:endParaRPr kumimoji="0" lang="en-US" altLang="en-US" sz="3600" b="0" i="0" u="none" strike="noStrike" kern="1200" cap="none" spc="0" normalizeH="0" baseline="0" noProof="0">
                <a:ln>
                  <a:noFill/>
                </a:ln>
                <a:solidFill>
                  <a:srgbClr val="FFFFFF"/>
                </a:solidFill>
                <a:effectLst/>
                <a:uLnTx/>
                <a:uFillTx/>
                <a:latin typeface="Arial Nova Cond" panose="020B0506020202020204" pitchFamily="34" charset="0"/>
                <a:ea typeface="+mn-ea"/>
                <a:cs typeface="+mn-cs"/>
              </a:endParaRPr>
            </a:p>
          </p:txBody>
        </p:sp>
        <p:sp>
          <p:nvSpPr>
            <p:cNvPr id="153" name="Rectangle 69">
              <a:extLst>
                <a:ext uri="{FF2B5EF4-FFF2-40B4-BE49-F238E27FC236}">
                  <a16:creationId xmlns:a16="http://schemas.microsoft.com/office/drawing/2014/main" id="{7A776627-1FE2-4F60-86B6-75D873DAECB6}"/>
                </a:ext>
              </a:extLst>
            </p:cNvPr>
            <p:cNvSpPr>
              <a:spLocks noChangeArrowheads="1"/>
            </p:cNvSpPr>
            <p:nvPr/>
          </p:nvSpPr>
          <p:spPr bwMode="auto">
            <a:xfrm>
              <a:off x="4154488" y="5645151"/>
              <a:ext cx="55281" cy="130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050" b="0" i="0" u="none" strike="noStrike" kern="1200" cap="none" spc="0" normalizeH="0" baseline="0" noProof="0">
                  <a:ln>
                    <a:noFill/>
                  </a:ln>
                  <a:solidFill>
                    <a:srgbClr val="000000"/>
                  </a:solidFill>
                  <a:effectLst/>
                  <a:uLnTx/>
                  <a:uFillTx/>
                  <a:latin typeface="Arial Nova Cond" panose="020B0506020202020204" pitchFamily="34" charset="0"/>
                  <a:ea typeface="+mn-ea"/>
                  <a:cs typeface="+mn-cs"/>
                </a:rPr>
                <a:t>0</a:t>
              </a:r>
              <a:endParaRPr kumimoji="0" lang="en-US" altLang="en-US" sz="3600" b="0" i="0" u="none" strike="noStrike" kern="1200" cap="none" spc="0" normalizeH="0" baseline="0" noProof="0">
                <a:ln>
                  <a:noFill/>
                </a:ln>
                <a:solidFill>
                  <a:srgbClr val="FFFFFF"/>
                </a:solidFill>
                <a:effectLst/>
                <a:uLnTx/>
                <a:uFillTx/>
                <a:latin typeface="Arial Nova Cond" panose="020B0506020202020204" pitchFamily="34" charset="0"/>
                <a:ea typeface="+mn-ea"/>
                <a:cs typeface="+mn-cs"/>
              </a:endParaRPr>
            </a:p>
          </p:txBody>
        </p:sp>
        <p:sp>
          <p:nvSpPr>
            <p:cNvPr id="154" name="Rectangle 70">
              <a:extLst>
                <a:ext uri="{FF2B5EF4-FFF2-40B4-BE49-F238E27FC236}">
                  <a16:creationId xmlns:a16="http://schemas.microsoft.com/office/drawing/2014/main" id="{5EEB17E6-A9F2-4B49-BFC4-F54B78C512DE}"/>
                </a:ext>
              </a:extLst>
            </p:cNvPr>
            <p:cNvSpPr>
              <a:spLocks noChangeArrowheads="1"/>
            </p:cNvSpPr>
            <p:nvPr/>
          </p:nvSpPr>
          <p:spPr bwMode="auto">
            <a:xfrm>
              <a:off x="4706938" y="5645151"/>
              <a:ext cx="110563" cy="130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050" b="0" i="0" u="none" strike="noStrike" kern="1200" cap="none" spc="0" normalizeH="0" baseline="0" noProof="0">
                  <a:ln>
                    <a:noFill/>
                  </a:ln>
                  <a:solidFill>
                    <a:srgbClr val="000000"/>
                  </a:solidFill>
                  <a:effectLst/>
                  <a:uLnTx/>
                  <a:uFillTx/>
                  <a:latin typeface="Arial Nova Cond" panose="020B0506020202020204" pitchFamily="34" charset="0"/>
                  <a:ea typeface="+mn-ea"/>
                  <a:cs typeface="+mn-cs"/>
                </a:rPr>
                <a:t>88</a:t>
              </a:r>
              <a:endParaRPr kumimoji="0" lang="en-US" altLang="en-US" sz="3600" b="0" i="0" u="none" strike="noStrike" kern="1200" cap="none" spc="0" normalizeH="0" baseline="0" noProof="0">
                <a:ln>
                  <a:noFill/>
                </a:ln>
                <a:solidFill>
                  <a:srgbClr val="FFFFFF"/>
                </a:solidFill>
                <a:effectLst/>
                <a:uLnTx/>
                <a:uFillTx/>
                <a:latin typeface="Arial Nova Cond" panose="020B0506020202020204" pitchFamily="34" charset="0"/>
                <a:ea typeface="+mn-ea"/>
                <a:cs typeface="+mn-cs"/>
              </a:endParaRPr>
            </a:p>
          </p:txBody>
        </p:sp>
        <p:sp>
          <p:nvSpPr>
            <p:cNvPr id="155" name="Rectangle 71">
              <a:extLst>
                <a:ext uri="{FF2B5EF4-FFF2-40B4-BE49-F238E27FC236}">
                  <a16:creationId xmlns:a16="http://schemas.microsoft.com/office/drawing/2014/main" id="{A63DF4EC-CDAD-40F0-B595-E666C857585B}"/>
                </a:ext>
              </a:extLst>
            </p:cNvPr>
            <p:cNvSpPr>
              <a:spLocks noChangeArrowheads="1"/>
            </p:cNvSpPr>
            <p:nvPr/>
          </p:nvSpPr>
          <p:spPr bwMode="auto">
            <a:xfrm>
              <a:off x="5260975" y="5645151"/>
              <a:ext cx="165844" cy="130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050" b="0" i="0" u="none" strike="noStrike" kern="1200" cap="none" spc="0" normalizeH="0" baseline="0" noProof="0">
                  <a:ln>
                    <a:noFill/>
                  </a:ln>
                  <a:solidFill>
                    <a:srgbClr val="000000"/>
                  </a:solidFill>
                  <a:effectLst/>
                  <a:uLnTx/>
                  <a:uFillTx/>
                  <a:latin typeface="Arial Nova Cond" panose="020B0506020202020204" pitchFamily="34" charset="0"/>
                  <a:ea typeface="+mn-ea"/>
                  <a:cs typeface="+mn-cs"/>
                </a:rPr>
                <a:t>104</a:t>
              </a:r>
              <a:endParaRPr kumimoji="0" lang="en-US" altLang="en-US" sz="3600" b="0" i="0" u="none" strike="noStrike" kern="1200" cap="none" spc="0" normalizeH="0" baseline="0" noProof="0">
                <a:ln>
                  <a:noFill/>
                </a:ln>
                <a:solidFill>
                  <a:srgbClr val="FFFFFF"/>
                </a:solidFill>
                <a:effectLst/>
                <a:uLnTx/>
                <a:uFillTx/>
                <a:latin typeface="Arial Nova Cond" panose="020B0506020202020204" pitchFamily="34" charset="0"/>
                <a:ea typeface="+mn-ea"/>
                <a:cs typeface="+mn-cs"/>
              </a:endParaRPr>
            </a:p>
          </p:txBody>
        </p:sp>
        <p:sp>
          <p:nvSpPr>
            <p:cNvPr id="156" name="Rectangle 72">
              <a:extLst>
                <a:ext uri="{FF2B5EF4-FFF2-40B4-BE49-F238E27FC236}">
                  <a16:creationId xmlns:a16="http://schemas.microsoft.com/office/drawing/2014/main" id="{DDE00F25-5958-408E-BB5D-5511C6F06C29}"/>
                </a:ext>
              </a:extLst>
            </p:cNvPr>
            <p:cNvSpPr>
              <a:spLocks noChangeArrowheads="1"/>
            </p:cNvSpPr>
            <p:nvPr/>
          </p:nvSpPr>
          <p:spPr bwMode="auto">
            <a:xfrm>
              <a:off x="5834063" y="5645151"/>
              <a:ext cx="165844" cy="130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050" b="0" i="0" u="none" strike="noStrike" kern="1200" cap="none" spc="0" normalizeH="0" baseline="0" noProof="0">
                  <a:ln>
                    <a:noFill/>
                  </a:ln>
                  <a:solidFill>
                    <a:srgbClr val="000000"/>
                  </a:solidFill>
                  <a:effectLst/>
                  <a:uLnTx/>
                  <a:uFillTx/>
                  <a:latin typeface="Arial Nova Cond" panose="020B0506020202020204" pitchFamily="34" charset="0"/>
                  <a:ea typeface="+mn-ea"/>
                  <a:cs typeface="+mn-cs"/>
                </a:rPr>
                <a:t>103</a:t>
              </a:r>
              <a:endParaRPr kumimoji="0" lang="en-US" altLang="en-US" sz="3600" b="0" i="0" u="none" strike="noStrike" kern="1200" cap="none" spc="0" normalizeH="0" baseline="0" noProof="0">
                <a:ln>
                  <a:noFill/>
                </a:ln>
                <a:solidFill>
                  <a:srgbClr val="FFFFFF"/>
                </a:solidFill>
                <a:effectLst/>
                <a:uLnTx/>
                <a:uFillTx/>
                <a:latin typeface="Arial Nova Cond" panose="020B0506020202020204" pitchFamily="34" charset="0"/>
                <a:ea typeface="+mn-ea"/>
                <a:cs typeface="+mn-cs"/>
              </a:endParaRPr>
            </a:p>
          </p:txBody>
        </p:sp>
        <p:sp>
          <p:nvSpPr>
            <p:cNvPr id="157" name="Rectangle 73">
              <a:extLst>
                <a:ext uri="{FF2B5EF4-FFF2-40B4-BE49-F238E27FC236}">
                  <a16:creationId xmlns:a16="http://schemas.microsoft.com/office/drawing/2014/main" id="{B4283E4B-988A-4D25-865D-D94AF8B60540}"/>
                </a:ext>
              </a:extLst>
            </p:cNvPr>
            <p:cNvSpPr>
              <a:spLocks noChangeArrowheads="1"/>
            </p:cNvSpPr>
            <p:nvPr/>
          </p:nvSpPr>
          <p:spPr bwMode="auto">
            <a:xfrm>
              <a:off x="6408738" y="5645151"/>
              <a:ext cx="165844" cy="130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050" b="0" i="0" u="none" strike="noStrike" kern="1200" cap="none" spc="0" normalizeH="0" baseline="0" noProof="0">
                  <a:ln>
                    <a:noFill/>
                  </a:ln>
                  <a:solidFill>
                    <a:srgbClr val="000000"/>
                  </a:solidFill>
                  <a:effectLst/>
                  <a:uLnTx/>
                  <a:uFillTx/>
                  <a:latin typeface="Arial Nova Cond" panose="020B0506020202020204" pitchFamily="34" charset="0"/>
                  <a:ea typeface="+mn-ea"/>
                  <a:cs typeface="+mn-cs"/>
                </a:rPr>
                <a:t>108</a:t>
              </a:r>
              <a:endParaRPr kumimoji="0" lang="en-US" altLang="en-US" sz="3600" b="0" i="0" u="none" strike="noStrike" kern="1200" cap="none" spc="0" normalizeH="0" baseline="0" noProof="0">
                <a:ln>
                  <a:noFill/>
                </a:ln>
                <a:solidFill>
                  <a:srgbClr val="FFFFFF"/>
                </a:solidFill>
                <a:effectLst/>
                <a:uLnTx/>
                <a:uFillTx/>
                <a:latin typeface="Arial Nova Cond" panose="020B0506020202020204" pitchFamily="34" charset="0"/>
                <a:ea typeface="+mn-ea"/>
                <a:cs typeface="+mn-cs"/>
              </a:endParaRPr>
            </a:p>
          </p:txBody>
        </p:sp>
        <p:sp>
          <p:nvSpPr>
            <p:cNvPr id="158" name="Rectangle 74">
              <a:extLst>
                <a:ext uri="{FF2B5EF4-FFF2-40B4-BE49-F238E27FC236}">
                  <a16:creationId xmlns:a16="http://schemas.microsoft.com/office/drawing/2014/main" id="{6C6F16BE-4031-493D-8B2C-02E9A526DE4D}"/>
                </a:ext>
              </a:extLst>
            </p:cNvPr>
            <p:cNvSpPr>
              <a:spLocks noChangeArrowheads="1"/>
            </p:cNvSpPr>
            <p:nvPr/>
          </p:nvSpPr>
          <p:spPr bwMode="auto">
            <a:xfrm>
              <a:off x="7002463" y="5645151"/>
              <a:ext cx="110563" cy="130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050" b="0" i="0" u="none" strike="noStrike" kern="1200" cap="none" spc="0" normalizeH="0" baseline="0" noProof="0">
                  <a:ln>
                    <a:noFill/>
                  </a:ln>
                  <a:solidFill>
                    <a:srgbClr val="000000"/>
                  </a:solidFill>
                  <a:effectLst/>
                  <a:uLnTx/>
                  <a:uFillTx/>
                  <a:latin typeface="Arial Nova Cond" panose="020B0506020202020204" pitchFamily="34" charset="0"/>
                  <a:ea typeface="+mn-ea"/>
                  <a:cs typeface="+mn-cs"/>
                </a:rPr>
                <a:t>93</a:t>
              </a:r>
              <a:endParaRPr kumimoji="0" lang="en-US" altLang="en-US" sz="3600" b="0" i="0" u="none" strike="noStrike" kern="1200" cap="none" spc="0" normalizeH="0" baseline="0" noProof="0">
                <a:ln>
                  <a:noFill/>
                </a:ln>
                <a:solidFill>
                  <a:srgbClr val="FFFFFF"/>
                </a:solidFill>
                <a:effectLst/>
                <a:uLnTx/>
                <a:uFillTx/>
                <a:latin typeface="Arial Nova Cond" panose="020B0506020202020204" pitchFamily="34" charset="0"/>
                <a:ea typeface="+mn-ea"/>
                <a:cs typeface="+mn-cs"/>
              </a:endParaRPr>
            </a:p>
          </p:txBody>
        </p:sp>
        <p:sp>
          <p:nvSpPr>
            <p:cNvPr id="159" name="Rectangle 75">
              <a:extLst>
                <a:ext uri="{FF2B5EF4-FFF2-40B4-BE49-F238E27FC236}">
                  <a16:creationId xmlns:a16="http://schemas.microsoft.com/office/drawing/2014/main" id="{F443E195-8D23-42EB-9F88-CA9012551EF5}"/>
                </a:ext>
              </a:extLst>
            </p:cNvPr>
            <p:cNvSpPr>
              <a:spLocks noChangeArrowheads="1"/>
            </p:cNvSpPr>
            <p:nvPr/>
          </p:nvSpPr>
          <p:spPr bwMode="auto">
            <a:xfrm>
              <a:off x="7575550" y="5645151"/>
              <a:ext cx="110563" cy="130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050" b="0" i="0" u="none" strike="noStrike" kern="1200" cap="none" spc="0" normalizeH="0" baseline="0" noProof="0">
                  <a:ln>
                    <a:noFill/>
                  </a:ln>
                  <a:solidFill>
                    <a:srgbClr val="000000"/>
                  </a:solidFill>
                  <a:effectLst/>
                  <a:uLnTx/>
                  <a:uFillTx/>
                  <a:latin typeface="Arial Nova Cond" panose="020B0506020202020204" pitchFamily="34" charset="0"/>
                  <a:ea typeface="+mn-ea"/>
                  <a:cs typeface="+mn-cs"/>
                </a:rPr>
                <a:t>80</a:t>
              </a:r>
              <a:endParaRPr kumimoji="0" lang="en-US" altLang="en-US" sz="3600" b="0" i="0" u="none" strike="noStrike" kern="1200" cap="none" spc="0" normalizeH="0" baseline="0" noProof="0">
                <a:ln>
                  <a:noFill/>
                </a:ln>
                <a:solidFill>
                  <a:srgbClr val="FFFFFF"/>
                </a:solidFill>
                <a:effectLst/>
                <a:uLnTx/>
                <a:uFillTx/>
                <a:latin typeface="Arial Nova Cond" panose="020B0506020202020204" pitchFamily="34" charset="0"/>
                <a:ea typeface="+mn-ea"/>
                <a:cs typeface="+mn-cs"/>
              </a:endParaRPr>
            </a:p>
          </p:txBody>
        </p:sp>
        <p:sp>
          <p:nvSpPr>
            <p:cNvPr id="160" name="Rectangle 76">
              <a:extLst>
                <a:ext uri="{FF2B5EF4-FFF2-40B4-BE49-F238E27FC236}">
                  <a16:creationId xmlns:a16="http://schemas.microsoft.com/office/drawing/2014/main" id="{3329BC6C-34B1-429E-BF1F-4CF2C92D7ABB}"/>
                </a:ext>
              </a:extLst>
            </p:cNvPr>
            <p:cNvSpPr>
              <a:spLocks noChangeArrowheads="1"/>
            </p:cNvSpPr>
            <p:nvPr/>
          </p:nvSpPr>
          <p:spPr bwMode="auto">
            <a:xfrm>
              <a:off x="8150225" y="5645151"/>
              <a:ext cx="110563" cy="130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050" b="0" i="0" u="none" strike="noStrike" kern="1200" cap="none" spc="0" normalizeH="0" baseline="0" noProof="0">
                  <a:ln>
                    <a:noFill/>
                  </a:ln>
                  <a:solidFill>
                    <a:srgbClr val="000000"/>
                  </a:solidFill>
                  <a:effectLst/>
                  <a:uLnTx/>
                  <a:uFillTx/>
                  <a:latin typeface="Arial Nova Cond" panose="020B0506020202020204" pitchFamily="34" charset="0"/>
                  <a:ea typeface="+mn-ea"/>
                  <a:cs typeface="+mn-cs"/>
                </a:rPr>
                <a:t>52</a:t>
              </a:r>
              <a:endParaRPr kumimoji="0" lang="en-US" altLang="en-US" sz="3600" b="0" i="0" u="none" strike="noStrike" kern="1200" cap="none" spc="0" normalizeH="0" baseline="0" noProof="0">
                <a:ln>
                  <a:noFill/>
                </a:ln>
                <a:solidFill>
                  <a:srgbClr val="FFFFFF"/>
                </a:solidFill>
                <a:effectLst/>
                <a:uLnTx/>
                <a:uFillTx/>
                <a:latin typeface="Arial Nova Cond" panose="020B0506020202020204" pitchFamily="34" charset="0"/>
                <a:ea typeface="+mn-ea"/>
                <a:cs typeface="+mn-cs"/>
              </a:endParaRPr>
            </a:p>
          </p:txBody>
        </p:sp>
        <p:sp>
          <p:nvSpPr>
            <p:cNvPr id="161" name="Rectangle 77">
              <a:extLst>
                <a:ext uri="{FF2B5EF4-FFF2-40B4-BE49-F238E27FC236}">
                  <a16:creationId xmlns:a16="http://schemas.microsoft.com/office/drawing/2014/main" id="{A55AC01F-3C8A-4A70-9C5B-63B724F8E357}"/>
                </a:ext>
              </a:extLst>
            </p:cNvPr>
            <p:cNvSpPr>
              <a:spLocks noChangeArrowheads="1"/>
            </p:cNvSpPr>
            <p:nvPr/>
          </p:nvSpPr>
          <p:spPr bwMode="auto">
            <a:xfrm>
              <a:off x="4154488" y="5764214"/>
              <a:ext cx="55281" cy="130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050" b="0" i="0" u="none" strike="noStrike" kern="1200" cap="none" spc="0" normalizeH="0" baseline="0" noProof="0">
                  <a:ln>
                    <a:noFill/>
                  </a:ln>
                  <a:solidFill>
                    <a:srgbClr val="000000"/>
                  </a:solidFill>
                  <a:effectLst/>
                  <a:uLnTx/>
                  <a:uFillTx/>
                  <a:latin typeface="Arial Nova Cond" panose="020B0506020202020204" pitchFamily="34" charset="0"/>
                  <a:ea typeface="+mn-ea"/>
                  <a:cs typeface="+mn-cs"/>
                </a:rPr>
                <a:t>0</a:t>
              </a:r>
              <a:endParaRPr kumimoji="0" lang="en-US" altLang="en-US" sz="3600" b="0" i="0" u="none" strike="noStrike" kern="1200" cap="none" spc="0" normalizeH="0" baseline="0" noProof="0">
                <a:ln>
                  <a:noFill/>
                </a:ln>
                <a:solidFill>
                  <a:srgbClr val="FFFFFF"/>
                </a:solidFill>
                <a:effectLst/>
                <a:uLnTx/>
                <a:uFillTx/>
                <a:latin typeface="Arial Nova Cond" panose="020B0506020202020204" pitchFamily="34" charset="0"/>
                <a:ea typeface="+mn-ea"/>
                <a:cs typeface="+mn-cs"/>
              </a:endParaRPr>
            </a:p>
          </p:txBody>
        </p:sp>
        <p:sp>
          <p:nvSpPr>
            <p:cNvPr id="162" name="Rectangle 78">
              <a:extLst>
                <a:ext uri="{FF2B5EF4-FFF2-40B4-BE49-F238E27FC236}">
                  <a16:creationId xmlns:a16="http://schemas.microsoft.com/office/drawing/2014/main" id="{ECD99022-0272-41FC-91E2-5D1A0D5022CA}"/>
                </a:ext>
              </a:extLst>
            </p:cNvPr>
            <p:cNvSpPr>
              <a:spLocks noChangeArrowheads="1"/>
            </p:cNvSpPr>
            <p:nvPr/>
          </p:nvSpPr>
          <p:spPr bwMode="auto">
            <a:xfrm>
              <a:off x="4706938" y="5764214"/>
              <a:ext cx="110563" cy="130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050" b="0" i="0" u="none" strike="noStrike" kern="1200" cap="none" spc="0" normalizeH="0" baseline="0" noProof="0">
                  <a:ln>
                    <a:noFill/>
                  </a:ln>
                  <a:solidFill>
                    <a:srgbClr val="000000"/>
                  </a:solidFill>
                  <a:effectLst/>
                  <a:uLnTx/>
                  <a:uFillTx/>
                  <a:latin typeface="Arial Nova Cond" panose="020B0506020202020204" pitchFamily="34" charset="0"/>
                  <a:ea typeface="+mn-ea"/>
                  <a:cs typeface="+mn-cs"/>
                </a:rPr>
                <a:t>91</a:t>
              </a:r>
              <a:endParaRPr kumimoji="0" lang="en-US" altLang="en-US" sz="3600" b="0" i="0" u="none" strike="noStrike" kern="1200" cap="none" spc="0" normalizeH="0" baseline="0" noProof="0">
                <a:ln>
                  <a:noFill/>
                </a:ln>
                <a:solidFill>
                  <a:srgbClr val="FFFFFF"/>
                </a:solidFill>
                <a:effectLst/>
                <a:uLnTx/>
                <a:uFillTx/>
                <a:latin typeface="Arial Nova Cond" panose="020B0506020202020204" pitchFamily="34" charset="0"/>
                <a:ea typeface="+mn-ea"/>
                <a:cs typeface="+mn-cs"/>
              </a:endParaRPr>
            </a:p>
          </p:txBody>
        </p:sp>
        <p:sp>
          <p:nvSpPr>
            <p:cNvPr id="163" name="Rectangle 79">
              <a:extLst>
                <a:ext uri="{FF2B5EF4-FFF2-40B4-BE49-F238E27FC236}">
                  <a16:creationId xmlns:a16="http://schemas.microsoft.com/office/drawing/2014/main" id="{B991EE0D-A185-4B48-A10E-155B5F764CC0}"/>
                </a:ext>
              </a:extLst>
            </p:cNvPr>
            <p:cNvSpPr>
              <a:spLocks noChangeArrowheads="1"/>
            </p:cNvSpPr>
            <p:nvPr/>
          </p:nvSpPr>
          <p:spPr bwMode="auto">
            <a:xfrm>
              <a:off x="5260975" y="5764214"/>
              <a:ext cx="165844" cy="130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050" b="0" i="0" u="none" strike="noStrike" kern="1200" cap="none" spc="0" normalizeH="0" baseline="0" noProof="0">
                  <a:ln>
                    <a:noFill/>
                  </a:ln>
                  <a:solidFill>
                    <a:srgbClr val="000000"/>
                  </a:solidFill>
                  <a:effectLst/>
                  <a:uLnTx/>
                  <a:uFillTx/>
                  <a:latin typeface="Arial Nova Cond" panose="020B0506020202020204" pitchFamily="34" charset="0"/>
                  <a:ea typeface="+mn-ea"/>
                  <a:cs typeface="+mn-cs"/>
                </a:rPr>
                <a:t>124</a:t>
              </a:r>
              <a:endParaRPr kumimoji="0" lang="en-US" altLang="en-US" sz="3600" b="0" i="0" u="none" strike="noStrike" kern="1200" cap="none" spc="0" normalizeH="0" baseline="0" noProof="0">
                <a:ln>
                  <a:noFill/>
                </a:ln>
                <a:solidFill>
                  <a:srgbClr val="FFFFFF"/>
                </a:solidFill>
                <a:effectLst/>
                <a:uLnTx/>
                <a:uFillTx/>
                <a:latin typeface="Arial Nova Cond" panose="020B0506020202020204" pitchFamily="34" charset="0"/>
                <a:ea typeface="+mn-ea"/>
                <a:cs typeface="+mn-cs"/>
              </a:endParaRPr>
            </a:p>
          </p:txBody>
        </p:sp>
        <p:sp>
          <p:nvSpPr>
            <p:cNvPr id="164" name="Rectangle 80">
              <a:extLst>
                <a:ext uri="{FF2B5EF4-FFF2-40B4-BE49-F238E27FC236}">
                  <a16:creationId xmlns:a16="http://schemas.microsoft.com/office/drawing/2014/main" id="{4A249265-0E82-490C-B51C-F2B80D794792}"/>
                </a:ext>
              </a:extLst>
            </p:cNvPr>
            <p:cNvSpPr>
              <a:spLocks noChangeArrowheads="1"/>
            </p:cNvSpPr>
            <p:nvPr/>
          </p:nvSpPr>
          <p:spPr bwMode="auto">
            <a:xfrm>
              <a:off x="5834063" y="5764214"/>
              <a:ext cx="165844" cy="130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050" b="0" i="0" u="none" strike="noStrike" kern="1200" cap="none" spc="0" normalizeH="0" baseline="0" noProof="0">
                  <a:ln>
                    <a:noFill/>
                  </a:ln>
                  <a:solidFill>
                    <a:srgbClr val="000000"/>
                  </a:solidFill>
                  <a:effectLst/>
                  <a:uLnTx/>
                  <a:uFillTx/>
                  <a:latin typeface="Arial Nova Cond" panose="020B0506020202020204" pitchFamily="34" charset="0"/>
                  <a:ea typeface="+mn-ea"/>
                  <a:cs typeface="+mn-cs"/>
                </a:rPr>
                <a:t>144</a:t>
              </a:r>
              <a:endParaRPr kumimoji="0" lang="en-US" altLang="en-US" sz="3600" b="0" i="0" u="none" strike="noStrike" kern="1200" cap="none" spc="0" normalizeH="0" baseline="0" noProof="0">
                <a:ln>
                  <a:noFill/>
                </a:ln>
                <a:solidFill>
                  <a:srgbClr val="FFFFFF"/>
                </a:solidFill>
                <a:effectLst/>
                <a:uLnTx/>
                <a:uFillTx/>
                <a:latin typeface="Arial Nova Cond" panose="020B0506020202020204" pitchFamily="34" charset="0"/>
                <a:ea typeface="+mn-ea"/>
                <a:cs typeface="+mn-cs"/>
              </a:endParaRPr>
            </a:p>
          </p:txBody>
        </p:sp>
        <p:sp>
          <p:nvSpPr>
            <p:cNvPr id="165" name="Rectangle 81">
              <a:extLst>
                <a:ext uri="{FF2B5EF4-FFF2-40B4-BE49-F238E27FC236}">
                  <a16:creationId xmlns:a16="http://schemas.microsoft.com/office/drawing/2014/main" id="{132E2BB3-4B28-4731-B56D-D0FBBC888E01}"/>
                </a:ext>
              </a:extLst>
            </p:cNvPr>
            <p:cNvSpPr>
              <a:spLocks noChangeArrowheads="1"/>
            </p:cNvSpPr>
            <p:nvPr/>
          </p:nvSpPr>
          <p:spPr bwMode="auto">
            <a:xfrm>
              <a:off x="6408738" y="5764214"/>
              <a:ext cx="165844" cy="130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050" b="0" i="0" u="none" strike="noStrike" kern="1200" cap="none" spc="0" normalizeH="0" baseline="0" noProof="0">
                  <a:ln>
                    <a:noFill/>
                  </a:ln>
                  <a:solidFill>
                    <a:srgbClr val="000000"/>
                  </a:solidFill>
                  <a:effectLst/>
                  <a:uLnTx/>
                  <a:uFillTx/>
                  <a:latin typeface="Arial Nova Cond" panose="020B0506020202020204" pitchFamily="34" charset="0"/>
                  <a:ea typeface="+mn-ea"/>
                  <a:cs typeface="+mn-cs"/>
                </a:rPr>
                <a:t>140</a:t>
              </a:r>
              <a:endParaRPr kumimoji="0" lang="en-US" altLang="en-US" sz="3600" b="0" i="0" u="none" strike="noStrike" kern="1200" cap="none" spc="0" normalizeH="0" baseline="0" noProof="0">
                <a:ln>
                  <a:noFill/>
                </a:ln>
                <a:solidFill>
                  <a:srgbClr val="FFFFFF"/>
                </a:solidFill>
                <a:effectLst/>
                <a:uLnTx/>
                <a:uFillTx/>
                <a:latin typeface="Arial Nova Cond" panose="020B0506020202020204" pitchFamily="34" charset="0"/>
                <a:ea typeface="+mn-ea"/>
                <a:cs typeface="+mn-cs"/>
              </a:endParaRPr>
            </a:p>
          </p:txBody>
        </p:sp>
        <p:sp>
          <p:nvSpPr>
            <p:cNvPr id="166" name="Rectangle 82">
              <a:extLst>
                <a:ext uri="{FF2B5EF4-FFF2-40B4-BE49-F238E27FC236}">
                  <a16:creationId xmlns:a16="http://schemas.microsoft.com/office/drawing/2014/main" id="{7F9120A1-E6BA-45B6-AEFC-579A420C698F}"/>
                </a:ext>
              </a:extLst>
            </p:cNvPr>
            <p:cNvSpPr>
              <a:spLocks noChangeArrowheads="1"/>
            </p:cNvSpPr>
            <p:nvPr/>
          </p:nvSpPr>
          <p:spPr bwMode="auto">
            <a:xfrm>
              <a:off x="6981825" y="5764214"/>
              <a:ext cx="165844" cy="130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050" b="0" i="0" u="none" strike="noStrike" kern="1200" cap="none" spc="0" normalizeH="0" baseline="0" noProof="0">
                  <a:ln>
                    <a:noFill/>
                  </a:ln>
                  <a:solidFill>
                    <a:srgbClr val="000000"/>
                  </a:solidFill>
                  <a:effectLst/>
                  <a:uLnTx/>
                  <a:uFillTx/>
                  <a:latin typeface="Arial Nova Cond" panose="020B0506020202020204" pitchFamily="34" charset="0"/>
                  <a:ea typeface="+mn-ea"/>
                  <a:cs typeface="+mn-cs"/>
                </a:rPr>
                <a:t>126</a:t>
              </a:r>
              <a:endParaRPr kumimoji="0" lang="en-US" altLang="en-US" sz="3600" b="0" i="0" u="none" strike="noStrike" kern="1200" cap="none" spc="0" normalizeH="0" baseline="0" noProof="0">
                <a:ln>
                  <a:noFill/>
                </a:ln>
                <a:solidFill>
                  <a:srgbClr val="FFFFFF"/>
                </a:solidFill>
                <a:effectLst/>
                <a:uLnTx/>
                <a:uFillTx/>
                <a:latin typeface="Arial Nova Cond" panose="020B0506020202020204" pitchFamily="34" charset="0"/>
                <a:ea typeface="+mn-ea"/>
                <a:cs typeface="+mn-cs"/>
              </a:endParaRPr>
            </a:p>
          </p:txBody>
        </p:sp>
        <p:sp>
          <p:nvSpPr>
            <p:cNvPr id="167" name="Rectangle 83">
              <a:extLst>
                <a:ext uri="{FF2B5EF4-FFF2-40B4-BE49-F238E27FC236}">
                  <a16:creationId xmlns:a16="http://schemas.microsoft.com/office/drawing/2014/main" id="{3D76E753-F0C3-444D-96CD-8001E771443E}"/>
                </a:ext>
              </a:extLst>
            </p:cNvPr>
            <p:cNvSpPr>
              <a:spLocks noChangeArrowheads="1"/>
            </p:cNvSpPr>
            <p:nvPr/>
          </p:nvSpPr>
          <p:spPr bwMode="auto">
            <a:xfrm>
              <a:off x="7556500" y="5764214"/>
              <a:ext cx="165844" cy="130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050" b="0" i="0" u="none" strike="noStrike" kern="1200" cap="none" spc="0" normalizeH="0" baseline="0" noProof="0">
                  <a:ln>
                    <a:noFill/>
                  </a:ln>
                  <a:solidFill>
                    <a:srgbClr val="000000"/>
                  </a:solidFill>
                  <a:effectLst/>
                  <a:uLnTx/>
                  <a:uFillTx/>
                  <a:latin typeface="Arial Nova Cond" panose="020B0506020202020204" pitchFamily="34" charset="0"/>
                  <a:ea typeface="+mn-ea"/>
                  <a:cs typeface="+mn-cs"/>
                </a:rPr>
                <a:t>116</a:t>
              </a:r>
              <a:endParaRPr kumimoji="0" lang="en-US" altLang="en-US" sz="3600" b="0" i="0" u="none" strike="noStrike" kern="1200" cap="none" spc="0" normalizeH="0" baseline="0" noProof="0">
                <a:ln>
                  <a:noFill/>
                </a:ln>
                <a:solidFill>
                  <a:srgbClr val="FFFFFF"/>
                </a:solidFill>
                <a:effectLst/>
                <a:uLnTx/>
                <a:uFillTx/>
                <a:latin typeface="Arial Nova Cond" panose="020B0506020202020204" pitchFamily="34" charset="0"/>
                <a:ea typeface="+mn-ea"/>
                <a:cs typeface="+mn-cs"/>
              </a:endParaRPr>
            </a:p>
          </p:txBody>
        </p:sp>
        <p:sp>
          <p:nvSpPr>
            <p:cNvPr id="168" name="Rectangle 84">
              <a:extLst>
                <a:ext uri="{FF2B5EF4-FFF2-40B4-BE49-F238E27FC236}">
                  <a16:creationId xmlns:a16="http://schemas.microsoft.com/office/drawing/2014/main" id="{EDFFD977-962F-4F6F-9860-C3D43996A74C}"/>
                </a:ext>
              </a:extLst>
            </p:cNvPr>
            <p:cNvSpPr>
              <a:spLocks noChangeArrowheads="1"/>
            </p:cNvSpPr>
            <p:nvPr/>
          </p:nvSpPr>
          <p:spPr bwMode="auto">
            <a:xfrm>
              <a:off x="8150225" y="5764214"/>
              <a:ext cx="110563" cy="130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050" b="0" i="0" u="none" strike="noStrike" kern="1200" cap="none" spc="0" normalizeH="0" baseline="0" noProof="0">
                  <a:ln>
                    <a:noFill/>
                  </a:ln>
                  <a:solidFill>
                    <a:srgbClr val="000000"/>
                  </a:solidFill>
                  <a:effectLst/>
                  <a:uLnTx/>
                  <a:uFillTx/>
                  <a:latin typeface="Arial Nova Cond" panose="020B0506020202020204" pitchFamily="34" charset="0"/>
                  <a:ea typeface="+mn-ea"/>
                  <a:cs typeface="+mn-cs"/>
                </a:rPr>
                <a:t>85</a:t>
              </a:r>
              <a:endParaRPr kumimoji="0" lang="en-US" altLang="en-US" sz="3600" b="0" i="0" u="none" strike="noStrike" kern="1200" cap="none" spc="0" normalizeH="0" baseline="0" noProof="0">
                <a:ln>
                  <a:noFill/>
                </a:ln>
                <a:solidFill>
                  <a:srgbClr val="FFFFFF"/>
                </a:solidFill>
                <a:effectLst/>
                <a:uLnTx/>
                <a:uFillTx/>
                <a:latin typeface="Arial Nova Cond" panose="020B0506020202020204" pitchFamily="34" charset="0"/>
                <a:ea typeface="+mn-ea"/>
                <a:cs typeface="+mn-cs"/>
              </a:endParaRPr>
            </a:p>
          </p:txBody>
        </p:sp>
        <p:sp>
          <p:nvSpPr>
            <p:cNvPr id="169" name="Freeform 85">
              <a:extLst>
                <a:ext uri="{FF2B5EF4-FFF2-40B4-BE49-F238E27FC236}">
                  <a16:creationId xmlns:a16="http://schemas.microsoft.com/office/drawing/2014/main" id="{3CDDFD36-942F-435A-9D40-334F3EFCBBCB}"/>
                </a:ext>
              </a:extLst>
            </p:cNvPr>
            <p:cNvSpPr>
              <a:spLocks/>
            </p:cNvSpPr>
            <p:nvPr/>
          </p:nvSpPr>
          <p:spPr bwMode="auto">
            <a:xfrm>
              <a:off x="4173538" y="2182813"/>
              <a:ext cx="4084638" cy="2614612"/>
            </a:xfrm>
            <a:custGeom>
              <a:avLst/>
              <a:gdLst>
                <a:gd name="T0" fmla="*/ 0 w 5145"/>
                <a:gd name="T1" fmla="*/ 0 h 3293"/>
                <a:gd name="T2" fmla="*/ 0 w 5145"/>
                <a:gd name="T3" fmla="*/ 3293 h 3293"/>
                <a:gd name="T4" fmla="*/ 5145 w 5145"/>
                <a:gd name="T5" fmla="*/ 3293 h 3293"/>
              </a:gdLst>
              <a:ahLst/>
              <a:cxnLst>
                <a:cxn ang="0">
                  <a:pos x="T0" y="T1"/>
                </a:cxn>
                <a:cxn ang="0">
                  <a:pos x="T2" y="T3"/>
                </a:cxn>
                <a:cxn ang="0">
                  <a:pos x="T4" y="T5"/>
                </a:cxn>
              </a:cxnLst>
              <a:rect l="0" t="0" r="r" b="b"/>
              <a:pathLst>
                <a:path w="5145" h="3293">
                  <a:moveTo>
                    <a:pt x="0" y="0"/>
                  </a:moveTo>
                  <a:lnTo>
                    <a:pt x="0" y="3293"/>
                  </a:lnTo>
                  <a:lnTo>
                    <a:pt x="5145" y="3293"/>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rial Nova Cond" panose="020B0506020202020204" pitchFamily="34" charset="0"/>
                <a:ea typeface="+mn-ea"/>
                <a:cs typeface="+mn-cs"/>
              </a:endParaRPr>
            </a:p>
          </p:txBody>
        </p:sp>
      </p:grpSp>
      <p:sp>
        <p:nvSpPr>
          <p:cNvPr id="170" name="Text Box 3">
            <a:extLst>
              <a:ext uri="{FF2B5EF4-FFF2-40B4-BE49-F238E27FC236}">
                <a16:creationId xmlns:a16="http://schemas.microsoft.com/office/drawing/2014/main" id="{724272EB-59CC-4A08-A187-B3F89B64C892}"/>
              </a:ext>
            </a:extLst>
          </p:cNvPr>
          <p:cNvSpPr txBox="1">
            <a:spLocks noChangeAspect="1" noChangeArrowheads="1"/>
          </p:cNvSpPr>
          <p:nvPr/>
        </p:nvSpPr>
        <p:spPr bwMode="auto">
          <a:xfrm>
            <a:off x="695400" y="6021288"/>
            <a:ext cx="506095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fontAlgn="base" hangingPunct="0">
              <a:spcBef>
                <a:spcPct val="50000"/>
              </a:spcBef>
              <a:spcAft>
                <a:spcPct val="0"/>
              </a:spcAft>
            </a:pPr>
            <a:r>
              <a:rPr lang="da-DK" altLang="en-US" sz="1200" dirty="0">
                <a:latin typeface="Arial Nova Cond" panose="020B0506020202020204" pitchFamily="34" charset="0"/>
              </a:rPr>
              <a:t>Van Gelder IC; Eur Heart J.</a:t>
            </a:r>
          </a:p>
        </p:txBody>
      </p:sp>
    </p:spTree>
    <p:extLst>
      <p:ext uri="{BB962C8B-B14F-4D97-AF65-F5344CB8AC3E}">
        <p14:creationId xmlns:p14="http://schemas.microsoft.com/office/powerpoint/2010/main" val="168634403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DA05CA-0348-4D09-8831-5B2C6B6507BD}"/>
              </a:ext>
            </a:extLst>
          </p:cNvPr>
          <p:cNvSpPr>
            <a:spLocks noGrp="1"/>
          </p:cNvSpPr>
          <p:nvPr>
            <p:ph type="title"/>
          </p:nvPr>
        </p:nvSpPr>
        <p:spPr/>
        <p:txBody>
          <a:bodyPr/>
          <a:lstStyle/>
          <a:p>
            <a:r>
              <a:rPr lang="en-US" dirty="0"/>
              <a:t>StrokeStop-1: handheld ECG BID x 14 days</a:t>
            </a:r>
          </a:p>
        </p:txBody>
      </p:sp>
      <p:sp>
        <p:nvSpPr>
          <p:cNvPr id="4" name="Right Arrow 22">
            <a:extLst>
              <a:ext uri="{FF2B5EF4-FFF2-40B4-BE49-F238E27FC236}">
                <a16:creationId xmlns:a16="http://schemas.microsoft.com/office/drawing/2014/main" id="{32D2C570-F973-4167-8EF8-92AC32ECA731}"/>
              </a:ext>
            </a:extLst>
          </p:cNvPr>
          <p:cNvSpPr/>
          <p:nvPr/>
        </p:nvSpPr>
        <p:spPr bwMode="auto">
          <a:xfrm rot="1698451">
            <a:off x="6170614" y="5535837"/>
            <a:ext cx="1235075" cy="179387"/>
          </a:xfrm>
          <a:prstGeom prst="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eaLnBrk="0" fontAlgn="base" hangingPunct="0">
              <a:spcBef>
                <a:spcPct val="0"/>
              </a:spcBef>
              <a:spcAft>
                <a:spcPct val="0"/>
              </a:spcAft>
              <a:defRPr/>
            </a:pPr>
            <a:endParaRPr lang="en-US">
              <a:solidFill>
                <a:srgbClr val="FFFFFF"/>
              </a:solidFill>
              <a:latin typeface="Arial Nova Cond" panose="020B0506020202020204" pitchFamily="34" charset="0"/>
            </a:endParaRPr>
          </a:p>
        </p:txBody>
      </p:sp>
      <p:sp>
        <p:nvSpPr>
          <p:cNvPr id="5" name="Right Arrow 23">
            <a:extLst>
              <a:ext uri="{FF2B5EF4-FFF2-40B4-BE49-F238E27FC236}">
                <a16:creationId xmlns:a16="http://schemas.microsoft.com/office/drawing/2014/main" id="{19CBB6A5-9411-4639-8188-660BA1BCBA0A}"/>
              </a:ext>
            </a:extLst>
          </p:cNvPr>
          <p:cNvSpPr/>
          <p:nvPr/>
        </p:nvSpPr>
        <p:spPr bwMode="auto">
          <a:xfrm rot="19708280">
            <a:off x="6157914" y="4783361"/>
            <a:ext cx="1235075" cy="182562"/>
          </a:xfrm>
          <a:prstGeom prst="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eaLnBrk="0" fontAlgn="base" hangingPunct="0">
              <a:spcBef>
                <a:spcPct val="0"/>
              </a:spcBef>
              <a:spcAft>
                <a:spcPct val="0"/>
              </a:spcAft>
              <a:defRPr/>
            </a:pPr>
            <a:endParaRPr lang="en-US">
              <a:solidFill>
                <a:srgbClr val="FFFFFF"/>
              </a:solidFill>
              <a:latin typeface="Arial Nova Cond" panose="020B0506020202020204" pitchFamily="34" charset="0"/>
            </a:endParaRPr>
          </a:p>
        </p:txBody>
      </p:sp>
      <p:sp>
        <p:nvSpPr>
          <p:cNvPr id="6" name="Right Arrow 4">
            <a:extLst>
              <a:ext uri="{FF2B5EF4-FFF2-40B4-BE49-F238E27FC236}">
                <a16:creationId xmlns:a16="http://schemas.microsoft.com/office/drawing/2014/main" id="{0C4F7D54-77CA-4EF9-9AE8-57827A80E476}"/>
              </a:ext>
            </a:extLst>
          </p:cNvPr>
          <p:cNvSpPr/>
          <p:nvPr/>
        </p:nvSpPr>
        <p:spPr bwMode="auto">
          <a:xfrm>
            <a:off x="8274051" y="3272061"/>
            <a:ext cx="1235075" cy="182562"/>
          </a:xfrm>
          <a:prstGeom prst="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eaLnBrk="0" fontAlgn="base" hangingPunct="0">
              <a:spcBef>
                <a:spcPct val="0"/>
              </a:spcBef>
              <a:spcAft>
                <a:spcPct val="0"/>
              </a:spcAft>
              <a:defRPr/>
            </a:pPr>
            <a:endParaRPr lang="en-US">
              <a:solidFill>
                <a:srgbClr val="FFFFFF"/>
              </a:solidFill>
              <a:latin typeface="Arial Nova Cond" panose="020B0506020202020204" pitchFamily="34" charset="0"/>
            </a:endParaRPr>
          </a:p>
        </p:txBody>
      </p:sp>
      <p:sp>
        <p:nvSpPr>
          <p:cNvPr id="7" name="Right Arrow 5">
            <a:extLst>
              <a:ext uri="{FF2B5EF4-FFF2-40B4-BE49-F238E27FC236}">
                <a16:creationId xmlns:a16="http://schemas.microsoft.com/office/drawing/2014/main" id="{AC0628EC-3D8C-472D-88EA-86F12A93F671}"/>
              </a:ext>
            </a:extLst>
          </p:cNvPr>
          <p:cNvSpPr/>
          <p:nvPr/>
        </p:nvSpPr>
        <p:spPr bwMode="auto">
          <a:xfrm rot="1698451">
            <a:off x="6137276" y="2702149"/>
            <a:ext cx="1235075" cy="180975"/>
          </a:xfrm>
          <a:prstGeom prst="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eaLnBrk="0" fontAlgn="base" hangingPunct="0">
              <a:spcBef>
                <a:spcPct val="0"/>
              </a:spcBef>
              <a:spcAft>
                <a:spcPct val="0"/>
              </a:spcAft>
              <a:defRPr/>
            </a:pPr>
            <a:endParaRPr lang="en-US">
              <a:solidFill>
                <a:srgbClr val="FFFFFF"/>
              </a:solidFill>
              <a:latin typeface="Arial Nova Cond" panose="020B0506020202020204" pitchFamily="34" charset="0"/>
            </a:endParaRPr>
          </a:p>
        </p:txBody>
      </p:sp>
      <p:sp>
        <p:nvSpPr>
          <p:cNvPr id="8" name="Right Arrow 6">
            <a:extLst>
              <a:ext uri="{FF2B5EF4-FFF2-40B4-BE49-F238E27FC236}">
                <a16:creationId xmlns:a16="http://schemas.microsoft.com/office/drawing/2014/main" id="{4C32D627-EC50-46AF-897D-3EF03D09A7F6}"/>
              </a:ext>
            </a:extLst>
          </p:cNvPr>
          <p:cNvSpPr/>
          <p:nvPr/>
        </p:nvSpPr>
        <p:spPr bwMode="auto">
          <a:xfrm rot="19708280">
            <a:off x="6196013" y="2009998"/>
            <a:ext cx="1236662" cy="179388"/>
          </a:xfrm>
          <a:prstGeom prst="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eaLnBrk="0" fontAlgn="base" hangingPunct="0">
              <a:spcBef>
                <a:spcPct val="0"/>
              </a:spcBef>
              <a:spcAft>
                <a:spcPct val="0"/>
              </a:spcAft>
              <a:defRPr/>
            </a:pPr>
            <a:endParaRPr lang="en-US">
              <a:solidFill>
                <a:srgbClr val="FFFFFF"/>
              </a:solidFill>
              <a:latin typeface="Arial Nova Cond" panose="020B0506020202020204" pitchFamily="34" charset="0"/>
            </a:endParaRPr>
          </a:p>
        </p:txBody>
      </p:sp>
      <p:sp>
        <p:nvSpPr>
          <p:cNvPr id="9" name="Right Arrow 7">
            <a:extLst>
              <a:ext uri="{FF2B5EF4-FFF2-40B4-BE49-F238E27FC236}">
                <a16:creationId xmlns:a16="http://schemas.microsoft.com/office/drawing/2014/main" id="{55B607A6-F225-4660-BE86-527A06720AFB}"/>
              </a:ext>
            </a:extLst>
          </p:cNvPr>
          <p:cNvSpPr/>
          <p:nvPr/>
        </p:nvSpPr>
        <p:spPr bwMode="auto">
          <a:xfrm rot="2674211">
            <a:off x="3730626" y="4489673"/>
            <a:ext cx="1336675" cy="158750"/>
          </a:xfrm>
          <a:prstGeom prst="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eaLnBrk="0" fontAlgn="base" hangingPunct="0">
              <a:spcBef>
                <a:spcPct val="0"/>
              </a:spcBef>
              <a:spcAft>
                <a:spcPct val="0"/>
              </a:spcAft>
              <a:defRPr/>
            </a:pPr>
            <a:endParaRPr lang="en-US">
              <a:solidFill>
                <a:srgbClr val="FFFFFF"/>
              </a:solidFill>
              <a:latin typeface="Arial Nova Cond" panose="020B0506020202020204" pitchFamily="34" charset="0"/>
            </a:endParaRPr>
          </a:p>
        </p:txBody>
      </p:sp>
      <p:sp>
        <p:nvSpPr>
          <p:cNvPr id="10" name="Right Arrow 8">
            <a:extLst>
              <a:ext uri="{FF2B5EF4-FFF2-40B4-BE49-F238E27FC236}">
                <a16:creationId xmlns:a16="http://schemas.microsoft.com/office/drawing/2014/main" id="{5AF7C586-D7A0-4F3C-B228-53610761BB60}"/>
              </a:ext>
            </a:extLst>
          </p:cNvPr>
          <p:cNvSpPr/>
          <p:nvPr/>
        </p:nvSpPr>
        <p:spPr bwMode="auto">
          <a:xfrm rot="19309893">
            <a:off x="3779838" y="2943448"/>
            <a:ext cx="1287462" cy="171450"/>
          </a:xfrm>
          <a:prstGeom prst="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eaLnBrk="0" fontAlgn="base" hangingPunct="0">
              <a:spcBef>
                <a:spcPct val="0"/>
              </a:spcBef>
              <a:spcAft>
                <a:spcPct val="0"/>
              </a:spcAft>
              <a:defRPr/>
            </a:pPr>
            <a:endParaRPr lang="en-US">
              <a:solidFill>
                <a:srgbClr val="FFFFFF"/>
              </a:solidFill>
              <a:latin typeface="Arial Nova Cond" panose="020B0506020202020204" pitchFamily="34" charset="0"/>
            </a:endParaRPr>
          </a:p>
        </p:txBody>
      </p:sp>
      <p:sp>
        <p:nvSpPr>
          <p:cNvPr id="11" name="Right Arrow 9">
            <a:extLst>
              <a:ext uri="{FF2B5EF4-FFF2-40B4-BE49-F238E27FC236}">
                <a16:creationId xmlns:a16="http://schemas.microsoft.com/office/drawing/2014/main" id="{4FC92913-1A02-4CA3-B72C-AD83CC6F834F}"/>
              </a:ext>
            </a:extLst>
          </p:cNvPr>
          <p:cNvSpPr/>
          <p:nvPr/>
        </p:nvSpPr>
        <p:spPr bwMode="auto">
          <a:xfrm>
            <a:off x="2927351" y="3356199"/>
            <a:ext cx="638175" cy="130175"/>
          </a:xfrm>
          <a:prstGeom prst="rightArrow">
            <a:avLst/>
          </a:prstGeom>
        </p:spPr>
        <p:style>
          <a:lnRef idx="1">
            <a:schemeClr val="accent1"/>
          </a:lnRef>
          <a:fillRef idx="3">
            <a:schemeClr val="accent1"/>
          </a:fillRef>
          <a:effectRef idx="2">
            <a:schemeClr val="accent1"/>
          </a:effectRef>
          <a:fontRef idx="minor">
            <a:schemeClr val="lt1"/>
          </a:fontRef>
        </p:style>
        <p:txBody>
          <a:bodyPr anchor="ctr"/>
          <a:lstStyle/>
          <a:p>
            <a:pPr eaLnBrk="0" fontAlgn="base" hangingPunct="0">
              <a:spcBef>
                <a:spcPct val="0"/>
              </a:spcBef>
              <a:spcAft>
                <a:spcPct val="0"/>
              </a:spcAft>
              <a:defRPr/>
            </a:pPr>
            <a:endParaRPr lang="en-US">
              <a:solidFill>
                <a:srgbClr val="FFFFFF"/>
              </a:solidFill>
              <a:latin typeface="Arial Nova Cond" panose="020B0506020202020204" pitchFamily="34" charset="0"/>
            </a:endParaRPr>
          </a:p>
        </p:txBody>
      </p:sp>
      <p:grpSp>
        <p:nvGrpSpPr>
          <p:cNvPr id="12" name="Group 32">
            <a:extLst>
              <a:ext uri="{FF2B5EF4-FFF2-40B4-BE49-F238E27FC236}">
                <a16:creationId xmlns:a16="http://schemas.microsoft.com/office/drawing/2014/main" id="{48164EBB-BCDD-4988-BBA9-1D24B3A1C939}"/>
              </a:ext>
            </a:extLst>
          </p:cNvPr>
          <p:cNvGrpSpPr>
            <a:grpSpLocks/>
          </p:cNvGrpSpPr>
          <p:nvPr/>
        </p:nvGrpSpPr>
        <p:grpSpPr bwMode="auto">
          <a:xfrm>
            <a:off x="1703388" y="2781524"/>
            <a:ext cx="1439862" cy="2043113"/>
            <a:chOff x="2682" y="1384"/>
            <a:chExt cx="907" cy="1333"/>
          </a:xfrm>
        </p:grpSpPr>
        <p:sp>
          <p:nvSpPr>
            <p:cNvPr id="13" name="Rektangel med rundade hörn 6">
              <a:extLst>
                <a:ext uri="{FF2B5EF4-FFF2-40B4-BE49-F238E27FC236}">
                  <a16:creationId xmlns:a16="http://schemas.microsoft.com/office/drawing/2014/main" id="{7CDAA224-AC7C-4FE8-B43B-BADCD37E1CFE}"/>
                </a:ext>
              </a:extLst>
            </p:cNvPr>
            <p:cNvSpPr/>
            <p:nvPr/>
          </p:nvSpPr>
          <p:spPr>
            <a:xfrm>
              <a:off x="2682" y="1384"/>
              <a:ext cx="907" cy="866"/>
            </a:xfrm>
            <a:prstGeom prst="roundRect">
              <a:avLst/>
            </a:prstGeom>
            <a:solidFill>
              <a:schemeClr val="bg1"/>
            </a:solidFill>
            <a:ln w="15875">
              <a:solidFill>
                <a:schemeClr val="accent1"/>
              </a:solidFill>
            </a:ln>
          </p:spPr>
          <p:style>
            <a:lnRef idx="0">
              <a:schemeClr val="accent1"/>
            </a:lnRef>
            <a:fillRef idx="3">
              <a:schemeClr val="accent1"/>
            </a:fillRef>
            <a:effectRef idx="3">
              <a:schemeClr val="accent1"/>
            </a:effectRef>
            <a:fontRef idx="minor">
              <a:schemeClr val="lt1"/>
            </a:fontRef>
          </p:style>
          <p:txBody>
            <a:bodyPr anchor="ctr">
              <a:spAutoFit/>
            </a:bodyPr>
            <a:lstStyle/>
            <a:p>
              <a:pPr eaLnBrk="0" fontAlgn="base" hangingPunct="0">
                <a:spcBef>
                  <a:spcPct val="0"/>
                </a:spcBef>
                <a:spcAft>
                  <a:spcPct val="0"/>
                </a:spcAft>
                <a:defRPr/>
              </a:pPr>
              <a:r>
                <a:rPr lang="sv-SE" dirty="0" err="1">
                  <a:solidFill>
                    <a:schemeClr val="tx1"/>
                  </a:solidFill>
                  <a:latin typeface="Arial Nova Cond" panose="020B0506020202020204" pitchFamily="34" charset="0"/>
                  <a:cs typeface="Arial" pitchFamily="34" charset="0"/>
                </a:rPr>
                <a:t>Attends</a:t>
              </a:r>
              <a:r>
                <a:rPr lang="sv-SE" dirty="0">
                  <a:solidFill>
                    <a:schemeClr val="tx1"/>
                  </a:solidFill>
                  <a:latin typeface="Arial Nova Cond" panose="020B0506020202020204" pitchFamily="34" charset="0"/>
                  <a:cs typeface="Arial" pitchFamily="34" charset="0"/>
                </a:rPr>
                <a:t> screening </a:t>
              </a:r>
              <a:r>
                <a:rPr lang="sv-SE" dirty="0" err="1">
                  <a:solidFill>
                    <a:schemeClr val="tx1"/>
                  </a:solidFill>
                  <a:latin typeface="Arial Nova Cond" panose="020B0506020202020204" pitchFamily="34" charset="0"/>
                  <a:cs typeface="Arial" pitchFamily="34" charset="0"/>
                </a:rPr>
                <a:t>clinic</a:t>
              </a:r>
              <a:endParaRPr lang="sv-SE" dirty="0">
                <a:solidFill>
                  <a:schemeClr val="tx1"/>
                </a:solidFill>
                <a:latin typeface="Arial Nova Cond" panose="020B0506020202020204" pitchFamily="34" charset="0"/>
                <a:cs typeface="Arial" pitchFamily="34" charset="0"/>
              </a:endParaRPr>
            </a:p>
            <a:p>
              <a:pPr eaLnBrk="0" fontAlgn="base" hangingPunct="0">
                <a:spcBef>
                  <a:spcPct val="0"/>
                </a:spcBef>
                <a:spcAft>
                  <a:spcPct val="0"/>
                </a:spcAft>
                <a:defRPr/>
              </a:pPr>
              <a:r>
                <a:rPr lang="sv-SE" dirty="0">
                  <a:solidFill>
                    <a:schemeClr val="tx1"/>
                  </a:solidFill>
                  <a:latin typeface="Arial Nova Cond" panose="020B0506020202020204" pitchFamily="34" charset="0"/>
                  <a:cs typeface="Arial" pitchFamily="34" charset="0"/>
                </a:rPr>
                <a:t>n= 7 173</a:t>
              </a:r>
            </a:p>
          </p:txBody>
        </p:sp>
        <p:sp>
          <p:nvSpPr>
            <p:cNvPr id="14" name="textruta 31">
              <a:extLst>
                <a:ext uri="{FF2B5EF4-FFF2-40B4-BE49-F238E27FC236}">
                  <a16:creationId xmlns:a16="http://schemas.microsoft.com/office/drawing/2014/main" id="{D7D562A3-6FA2-4D4A-891C-22E0646C3598}"/>
                </a:ext>
              </a:extLst>
            </p:cNvPr>
            <p:cNvSpPr txBox="1">
              <a:spLocks noChangeArrowheads="1"/>
            </p:cNvSpPr>
            <p:nvPr/>
          </p:nvSpPr>
          <p:spPr bwMode="auto">
            <a:xfrm>
              <a:off x="2744" y="1752"/>
              <a:ext cx="635" cy="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1pPr>
              <a:lvl2pPr marL="742950" indent="-285750">
                <a:spcBef>
                  <a:spcPct val="20000"/>
                </a:spcBef>
                <a:buFont typeface="Wingdings" panose="05000000000000000000" pitchFamily="2" charset="2"/>
                <a:buChar char="à"/>
                <a:defRPr sz="2800">
                  <a:solidFill>
                    <a:schemeClr val="tx1"/>
                  </a:solidFill>
                  <a:latin typeface="Arial" panose="020B0604020202020204" pitchFamily="34" charset="0"/>
                </a:defRPr>
              </a:lvl2pPr>
              <a:lvl3pPr marL="1143000" indent="-228600">
                <a:spcBef>
                  <a:spcPct val="20000"/>
                </a:spcBef>
                <a:buClr>
                  <a:schemeClr val="accent1"/>
                </a:buClr>
                <a:buFont typeface="Wingdings" panose="05000000000000000000" pitchFamily="2" charset="2"/>
                <a:buChar char="§"/>
                <a:defRPr sz="1600">
                  <a:solidFill>
                    <a:schemeClr val="accent1"/>
                  </a:solidFill>
                  <a:latin typeface="Arial" panose="020B0604020202020204" pitchFamily="34" charset="0"/>
                </a:defRPr>
              </a:lvl3pPr>
              <a:lvl4pPr marL="1600200" indent="-228600">
                <a:spcBef>
                  <a:spcPct val="20000"/>
                </a:spcBef>
                <a:buFont typeface="Wingdings" panose="05000000000000000000" pitchFamily="2" charset="2"/>
                <a:buChar char="à"/>
                <a:defRPr sz="14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defTabSz="4572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defTabSz="4572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defTabSz="4572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defTabSz="4572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0" fontAlgn="base" hangingPunct="0">
                <a:spcBef>
                  <a:spcPct val="0"/>
                </a:spcBef>
                <a:spcAft>
                  <a:spcPct val="0"/>
                </a:spcAft>
                <a:buClrTx/>
                <a:buFontTx/>
                <a:buNone/>
              </a:pPr>
              <a:endParaRPr lang="sv-SE" altLang="en-US" sz="1800">
                <a:solidFill>
                  <a:srgbClr val="000000"/>
                </a:solidFill>
                <a:latin typeface="Arial Nova Cond" panose="020B0506020202020204" pitchFamily="34" charset="0"/>
                <a:ea typeface="ＭＳ Ｐゴシック" panose="020B0600070205080204" pitchFamily="34" charset="-128"/>
                <a:cs typeface="Arial" panose="020B0604020202020204" pitchFamily="34" charset="0"/>
              </a:endParaRPr>
            </a:p>
          </p:txBody>
        </p:sp>
        <p:sp>
          <p:nvSpPr>
            <p:cNvPr id="15" name="textruta 35">
              <a:extLst>
                <a:ext uri="{FF2B5EF4-FFF2-40B4-BE49-F238E27FC236}">
                  <a16:creationId xmlns:a16="http://schemas.microsoft.com/office/drawing/2014/main" id="{F2415EC6-9185-4A18-92C0-A0ED15F2AABD}"/>
                </a:ext>
              </a:extLst>
            </p:cNvPr>
            <p:cNvSpPr txBox="1">
              <a:spLocks noChangeArrowheads="1"/>
            </p:cNvSpPr>
            <p:nvPr/>
          </p:nvSpPr>
          <p:spPr bwMode="auto">
            <a:xfrm>
              <a:off x="2880" y="2478"/>
              <a:ext cx="408" cy="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1pPr>
              <a:lvl2pPr marL="742950" indent="-285750">
                <a:spcBef>
                  <a:spcPct val="20000"/>
                </a:spcBef>
                <a:buFont typeface="Wingdings" panose="05000000000000000000" pitchFamily="2" charset="2"/>
                <a:buChar char="à"/>
                <a:defRPr sz="2800">
                  <a:solidFill>
                    <a:schemeClr val="tx1"/>
                  </a:solidFill>
                  <a:latin typeface="Arial" panose="020B0604020202020204" pitchFamily="34" charset="0"/>
                </a:defRPr>
              </a:lvl2pPr>
              <a:lvl3pPr marL="1143000" indent="-228600">
                <a:spcBef>
                  <a:spcPct val="20000"/>
                </a:spcBef>
                <a:buClr>
                  <a:schemeClr val="accent1"/>
                </a:buClr>
                <a:buFont typeface="Wingdings" panose="05000000000000000000" pitchFamily="2" charset="2"/>
                <a:buChar char="§"/>
                <a:defRPr sz="1600">
                  <a:solidFill>
                    <a:schemeClr val="accent1"/>
                  </a:solidFill>
                  <a:latin typeface="Arial" panose="020B0604020202020204" pitchFamily="34" charset="0"/>
                </a:defRPr>
              </a:lvl3pPr>
              <a:lvl4pPr marL="1600200" indent="-228600">
                <a:spcBef>
                  <a:spcPct val="20000"/>
                </a:spcBef>
                <a:buFont typeface="Wingdings" panose="05000000000000000000" pitchFamily="2" charset="2"/>
                <a:buChar char="à"/>
                <a:defRPr sz="14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defTabSz="4572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defTabSz="4572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defTabSz="4572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defTabSz="4572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0" fontAlgn="base" hangingPunct="0">
                <a:spcBef>
                  <a:spcPct val="0"/>
                </a:spcBef>
                <a:spcAft>
                  <a:spcPct val="0"/>
                </a:spcAft>
                <a:buClrTx/>
                <a:buFontTx/>
                <a:buNone/>
              </a:pPr>
              <a:endParaRPr lang="sv-SE" altLang="en-US" sz="1800">
                <a:solidFill>
                  <a:srgbClr val="000000"/>
                </a:solidFill>
                <a:latin typeface="Arial Nova Cond" panose="020B0506020202020204" pitchFamily="34" charset="0"/>
                <a:ea typeface="ＭＳ Ｐゴシック" panose="020B0600070205080204" pitchFamily="34" charset="-128"/>
                <a:cs typeface="Arial" panose="020B0604020202020204" pitchFamily="34" charset="0"/>
              </a:endParaRPr>
            </a:p>
          </p:txBody>
        </p:sp>
      </p:grpSp>
      <p:sp>
        <p:nvSpPr>
          <p:cNvPr id="16" name="Rektangel med rundade hörn 18">
            <a:extLst>
              <a:ext uri="{FF2B5EF4-FFF2-40B4-BE49-F238E27FC236}">
                <a16:creationId xmlns:a16="http://schemas.microsoft.com/office/drawing/2014/main" id="{D422FA0E-A623-4B94-8EC7-A1988D9306B1}"/>
              </a:ext>
            </a:extLst>
          </p:cNvPr>
          <p:cNvSpPr/>
          <p:nvPr/>
        </p:nvSpPr>
        <p:spPr bwMode="auto">
          <a:xfrm>
            <a:off x="4943872" y="1916039"/>
            <a:ext cx="1441450" cy="1021895"/>
          </a:xfrm>
          <a:prstGeom prst="roundRect">
            <a:avLst/>
          </a:prstGeom>
          <a:solidFill>
            <a:schemeClr val="bg1"/>
          </a:solidFill>
          <a:ln w="15875">
            <a:solidFill>
              <a:schemeClr val="accent1"/>
            </a:solidFill>
          </a:ln>
        </p:spPr>
        <p:style>
          <a:lnRef idx="0">
            <a:schemeClr val="accent1"/>
          </a:lnRef>
          <a:fillRef idx="3">
            <a:schemeClr val="accent1"/>
          </a:fillRef>
          <a:effectRef idx="3">
            <a:schemeClr val="accent1"/>
          </a:effectRef>
          <a:fontRef idx="minor">
            <a:schemeClr val="lt1"/>
          </a:fontRef>
        </p:style>
        <p:txBody>
          <a:bodyPr anchor="ctr">
            <a:spAutoFit/>
          </a:bodyPr>
          <a:lstStyle/>
          <a:p>
            <a:pPr eaLnBrk="0" fontAlgn="base" hangingPunct="0">
              <a:spcBef>
                <a:spcPct val="0"/>
              </a:spcBef>
              <a:spcAft>
                <a:spcPct val="0"/>
              </a:spcAft>
              <a:defRPr/>
            </a:pPr>
            <a:r>
              <a:rPr lang="sv-SE" dirty="0" err="1">
                <a:solidFill>
                  <a:schemeClr val="tx1"/>
                </a:solidFill>
                <a:latin typeface="Arial Nova Cond" panose="020B0506020202020204" pitchFamily="34" charset="0"/>
                <a:cs typeface="Arial" pitchFamily="34" charset="0"/>
              </a:rPr>
              <a:t>Known</a:t>
            </a:r>
            <a:r>
              <a:rPr lang="sv-SE" dirty="0">
                <a:solidFill>
                  <a:schemeClr val="tx1"/>
                </a:solidFill>
                <a:latin typeface="Arial Nova Cond" panose="020B0506020202020204" pitchFamily="34" charset="0"/>
                <a:cs typeface="Arial" pitchFamily="34" charset="0"/>
              </a:rPr>
              <a:t> AF</a:t>
            </a:r>
          </a:p>
          <a:p>
            <a:pPr eaLnBrk="0" fontAlgn="base" hangingPunct="0">
              <a:spcBef>
                <a:spcPct val="0"/>
              </a:spcBef>
              <a:spcAft>
                <a:spcPct val="0"/>
              </a:spcAft>
              <a:defRPr/>
            </a:pPr>
            <a:r>
              <a:rPr lang="sv-SE" dirty="0">
                <a:solidFill>
                  <a:schemeClr val="tx1"/>
                </a:solidFill>
                <a:latin typeface="Arial Nova Cond" panose="020B0506020202020204" pitchFamily="34" charset="0"/>
                <a:cs typeface="Arial" pitchFamily="34" charset="0"/>
              </a:rPr>
              <a:t>n=666</a:t>
            </a:r>
          </a:p>
          <a:p>
            <a:pPr eaLnBrk="0" fontAlgn="base" hangingPunct="0">
              <a:spcBef>
                <a:spcPct val="0"/>
              </a:spcBef>
              <a:spcAft>
                <a:spcPct val="0"/>
              </a:spcAft>
              <a:defRPr/>
            </a:pPr>
            <a:r>
              <a:rPr lang="sv-SE" dirty="0">
                <a:solidFill>
                  <a:schemeClr val="tx1"/>
                </a:solidFill>
                <a:latin typeface="Arial Nova Cond" panose="020B0506020202020204" pitchFamily="34" charset="0"/>
                <a:cs typeface="Arial" pitchFamily="34" charset="0"/>
              </a:rPr>
              <a:t>( 9.3%)</a:t>
            </a:r>
          </a:p>
        </p:txBody>
      </p:sp>
      <p:sp>
        <p:nvSpPr>
          <p:cNvPr id="17" name="Rektangel med rundade hörn 18">
            <a:extLst>
              <a:ext uri="{FF2B5EF4-FFF2-40B4-BE49-F238E27FC236}">
                <a16:creationId xmlns:a16="http://schemas.microsoft.com/office/drawing/2014/main" id="{18B33DCA-E2E8-4F5D-9F41-7F042775E2B1}"/>
              </a:ext>
            </a:extLst>
          </p:cNvPr>
          <p:cNvSpPr/>
          <p:nvPr/>
        </p:nvSpPr>
        <p:spPr bwMode="auto">
          <a:xfrm>
            <a:off x="7377113" y="1502948"/>
            <a:ext cx="1441450" cy="1021556"/>
          </a:xfrm>
          <a:prstGeom prst="roundRect">
            <a:avLst/>
          </a:prstGeom>
          <a:solidFill>
            <a:schemeClr val="bg1"/>
          </a:solidFill>
          <a:ln w="15875">
            <a:solidFill>
              <a:schemeClr val="accent1"/>
            </a:solidFill>
          </a:ln>
        </p:spPr>
        <p:style>
          <a:lnRef idx="0">
            <a:schemeClr val="accent1"/>
          </a:lnRef>
          <a:fillRef idx="3">
            <a:schemeClr val="accent1"/>
          </a:fillRef>
          <a:effectRef idx="3">
            <a:schemeClr val="accent1"/>
          </a:effectRef>
          <a:fontRef idx="minor">
            <a:schemeClr val="lt1"/>
          </a:fontRef>
        </p:style>
        <p:txBody>
          <a:bodyPr anchor="ctr">
            <a:spAutoFit/>
          </a:bodyPr>
          <a:lstStyle/>
          <a:p>
            <a:pPr eaLnBrk="0" fontAlgn="base" hangingPunct="0">
              <a:spcBef>
                <a:spcPct val="0"/>
              </a:spcBef>
              <a:spcAft>
                <a:spcPct val="0"/>
              </a:spcAft>
              <a:defRPr/>
            </a:pPr>
            <a:r>
              <a:rPr lang="sv-SE" dirty="0">
                <a:solidFill>
                  <a:schemeClr val="tx1"/>
                </a:solidFill>
                <a:latin typeface="Arial Nova Cond" panose="020B0506020202020204" pitchFamily="34" charset="0"/>
                <a:cs typeface="Arial" pitchFamily="34" charset="0"/>
              </a:rPr>
              <a:t>OAC </a:t>
            </a:r>
            <a:r>
              <a:rPr lang="sv-SE" dirty="0" err="1">
                <a:solidFill>
                  <a:schemeClr val="tx1"/>
                </a:solidFill>
                <a:latin typeface="Arial Nova Cond" panose="020B0506020202020204" pitchFamily="34" charset="0"/>
                <a:cs typeface="Arial" pitchFamily="34" charset="0"/>
              </a:rPr>
              <a:t>treatment</a:t>
            </a:r>
            <a:r>
              <a:rPr lang="sv-SE" dirty="0">
                <a:solidFill>
                  <a:schemeClr val="tx1"/>
                </a:solidFill>
                <a:latin typeface="Arial Nova Cond" panose="020B0506020202020204" pitchFamily="34" charset="0"/>
                <a:cs typeface="Arial" pitchFamily="34" charset="0"/>
              </a:rPr>
              <a:t> </a:t>
            </a:r>
          </a:p>
          <a:p>
            <a:pPr eaLnBrk="0" fontAlgn="base" hangingPunct="0">
              <a:spcBef>
                <a:spcPct val="0"/>
              </a:spcBef>
              <a:spcAft>
                <a:spcPct val="0"/>
              </a:spcAft>
              <a:defRPr/>
            </a:pPr>
            <a:r>
              <a:rPr lang="sv-SE" dirty="0">
                <a:solidFill>
                  <a:schemeClr val="tx1"/>
                </a:solidFill>
                <a:latin typeface="Arial Nova Cond" panose="020B0506020202020204" pitchFamily="34" charset="0"/>
                <a:cs typeface="Arial" pitchFamily="34" charset="0"/>
              </a:rPr>
              <a:t>n=517 </a:t>
            </a:r>
          </a:p>
        </p:txBody>
      </p:sp>
      <p:sp>
        <p:nvSpPr>
          <p:cNvPr id="18" name="Rektangel med rundade hörn 18">
            <a:extLst>
              <a:ext uri="{FF2B5EF4-FFF2-40B4-BE49-F238E27FC236}">
                <a16:creationId xmlns:a16="http://schemas.microsoft.com/office/drawing/2014/main" id="{CD21CFDC-618C-4D3E-B52A-BB802C060AAD}"/>
              </a:ext>
            </a:extLst>
          </p:cNvPr>
          <p:cNvSpPr/>
          <p:nvPr/>
        </p:nvSpPr>
        <p:spPr bwMode="auto">
          <a:xfrm>
            <a:off x="7390854" y="2835498"/>
            <a:ext cx="1426122" cy="1024756"/>
          </a:xfrm>
          <a:prstGeom prst="roundRect">
            <a:avLst/>
          </a:prstGeom>
          <a:solidFill>
            <a:schemeClr val="bg1"/>
          </a:solidFill>
          <a:ln w="15875">
            <a:solidFill>
              <a:schemeClr val="accent1"/>
            </a:solidFill>
          </a:ln>
        </p:spPr>
        <p:style>
          <a:lnRef idx="0">
            <a:schemeClr val="accent1"/>
          </a:lnRef>
          <a:fillRef idx="3">
            <a:schemeClr val="accent1"/>
          </a:fillRef>
          <a:effectRef idx="3">
            <a:schemeClr val="accent1"/>
          </a:effectRef>
          <a:fontRef idx="minor">
            <a:schemeClr val="lt1"/>
          </a:fontRef>
        </p:style>
        <p:txBody>
          <a:bodyPr anchor="ctr">
            <a:normAutofit fontScale="92500" lnSpcReduction="20000"/>
          </a:bodyPr>
          <a:lstStyle/>
          <a:p>
            <a:pPr eaLnBrk="0" fontAlgn="base" hangingPunct="0">
              <a:spcBef>
                <a:spcPct val="0"/>
              </a:spcBef>
              <a:spcAft>
                <a:spcPct val="0"/>
              </a:spcAft>
              <a:defRPr/>
            </a:pPr>
            <a:r>
              <a:rPr lang="sv-SE" dirty="0">
                <a:solidFill>
                  <a:schemeClr val="tx1"/>
                </a:solidFill>
                <a:latin typeface="Arial Nova Cond" panose="020B0506020202020204" pitchFamily="34" charset="0"/>
                <a:cs typeface="Arial" pitchFamily="34" charset="0"/>
              </a:rPr>
              <a:t>No OAC-</a:t>
            </a:r>
            <a:r>
              <a:rPr lang="sv-SE" dirty="0" err="1">
                <a:solidFill>
                  <a:schemeClr val="tx1"/>
                </a:solidFill>
                <a:latin typeface="Arial Nova Cond" panose="020B0506020202020204" pitchFamily="34" charset="0"/>
                <a:cs typeface="Arial" pitchFamily="34" charset="0"/>
              </a:rPr>
              <a:t>treatment</a:t>
            </a:r>
            <a:endParaRPr lang="sv-SE" dirty="0">
              <a:solidFill>
                <a:schemeClr val="tx1"/>
              </a:solidFill>
              <a:latin typeface="Arial Nova Cond" panose="020B0506020202020204" pitchFamily="34" charset="0"/>
              <a:cs typeface="Arial" pitchFamily="34" charset="0"/>
            </a:endParaRPr>
          </a:p>
          <a:p>
            <a:pPr eaLnBrk="0" fontAlgn="base" hangingPunct="0">
              <a:spcBef>
                <a:spcPct val="0"/>
              </a:spcBef>
              <a:spcAft>
                <a:spcPct val="0"/>
              </a:spcAft>
              <a:defRPr/>
            </a:pPr>
            <a:r>
              <a:rPr lang="sv-SE" dirty="0">
                <a:solidFill>
                  <a:schemeClr val="tx1"/>
                </a:solidFill>
                <a:latin typeface="Arial Nova Cond" panose="020B0506020202020204" pitchFamily="34" charset="0"/>
                <a:cs typeface="Arial" pitchFamily="34" charset="0"/>
              </a:rPr>
              <a:t>n= 149 (2.1%)</a:t>
            </a:r>
          </a:p>
        </p:txBody>
      </p:sp>
      <p:sp>
        <p:nvSpPr>
          <p:cNvPr id="19" name="textruta 58">
            <a:extLst>
              <a:ext uri="{FF2B5EF4-FFF2-40B4-BE49-F238E27FC236}">
                <a16:creationId xmlns:a16="http://schemas.microsoft.com/office/drawing/2014/main" id="{48167B89-916E-43BF-BCC1-5FFD08892B36}"/>
              </a:ext>
            </a:extLst>
          </p:cNvPr>
          <p:cNvSpPr txBox="1">
            <a:spLocks noChangeArrowheads="1"/>
          </p:cNvSpPr>
          <p:nvPr/>
        </p:nvSpPr>
        <p:spPr bwMode="auto">
          <a:xfrm>
            <a:off x="9551988" y="1052736"/>
            <a:ext cx="431800" cy="5003800"/>
          </a:xfrm>
          <a:prstGeom prst="rect">
            <a:avLst/>
          </a:prstGeom>
          <a:solidFill>
            <a:schemeClr val="accent1"/>
          </a:solidFill>
          <a:ln>
            <a:noFill/>
          </a:ln>
        </p:spPr>
        <p:txBody>
          <a:bodyPr vert="eaVert" anchor="ctr"/>
          <a:lstStyle/>
          <a:p>
            <a:pPr algn="ctr" eaLnBrk="0" fontAlgn="base" hangingPunct="0">
              <a:spcBef>
                <a:spcPct val="0"/>
              </a:spcBef>
              <a:spcAft>
                <a:spcPct val="0"/>
              </a:spcAft>
              <a:defRPr/>
            </a:pPr>
            <a:r>
              <a:rPr lang="sv-SE" dirty="0" err="1">
                <a:solidFill>
                  <a:srgbClr val="FFFFFF"/>
                </a:solidFill>
                <a:latin typeface="Arial Nova Cond" panose="020B0506020202020204" pitchFamily="34" charset="0"/>
                <a:ea typeface="ＭＳ Ｐゴシック" panose="020B0600070205080204" pitchFamily="34" charset="-128"/>
                <a:cs typeface="Arial" charset="0"/>
              </a:rPr>
              <a:t>Referral</a:t>
            </a:r>
            <a:r>
              <a:rPr lang="sv-SE" dirty="0">
                <a:solidFill>
                  <a:srgbClr val="FFFFFF"/>
                </a:solidFill>
                <a:latin typeface="Arial Nova Cond" panose="020B0506020202020204" pitchFamily="34" charset="0"/>
                <a:ea typeface="ＭＳ Ｐゴシック" panose="020B0600070205080204" pitchFamily="34" charset="-128"/>
                <a:cs typeface="Arial" charset="0"/>
              </a:rPr>
              <a:t> </a:t>
            </a:r>
            <a:r>
              <a:rPr lang="sv-SE" dirty="0" err="1">
                <a:solidFill>
                  <a:srgbClr val="FFFFFF"/>
                </a:solidFill>
                <a:latin typeface="Arial Nova Cond" panose="020B0506020202020204" pitchFamily="34" charset="0"/>
                <a:ea typeface="ＭＳ Ｐゴシック" panose="020B0600070205080204" pitchFamily="34" charset="-128"/>
                <a:cs typeface="Arial" charset="0"/>
              </a:rPr>
              <a:t>to</a:t>
            </a:r>
            <a:r>
              <a:rPr lang="sv-SE" dirty="0">
                <a:solidFill>
                  <a:srgbClr val="FFFFFF"/>
                </a:solidFill>
                <a:latin typeface="Arial Nova Cond" panose="020B0506020202020204" pitchFamily="34" charset="0"/>
                <a:ea typeface="ＭＳ Ｐゴシック" panose="020B0600070205080204" pitchFamily="34" charset="-128"/>
                <a:cs typeface="Arial" charset="0"/>
              </a:rPr>
              <a:t> </a:t>
            </a:r>
            <a:r>
              <a:rPr lang="sv-SE" dirty="0" err="1">
                <a:solidFill>
                  <a:srgbClr val="FFFFFF"/>
                </a:solidFill>
                <a:latin typeface="Arial Nova Cond" panose="020B0506020202020204" pitchFamily="34" charset="0"/>
                <a:ea typeface="ＭＳ Ｐゴシック" panose="020B0600070205080204" pitchFamily="34" charset="-128"/>
                <a:cs typeface="Arial" charset="0"/>
              </a:rPr>
              <a:t>Cardiologist</a:t>
            </a:r>
            <a:r>
              <a:rPr lang="sv-SE" dirty="0">
                <a:solidFill>
                  <a:srgbClr val="FFFFFF"/>
                </a:solidFill>
                <a:latin typeface="Arial Nova Cond" panose="020B0506020202020204" pitchFamily="34" charset="0"/>
                <a:ea typeface="ＭＳ Ｐゴシック" panose="020B0600070205080204" pitchFamily="34" charset="-128"/>
                <a:cs typeface="Arial" charset="0"/>
              </a:rPr>
              <a:t> for OAC</a:t>
            </a:r>
          </a:p>
        </p:txBody>
      </p:sp>
      <p:sp>
        <p:nvSpPr>
          <p:cNvPr id="20" name="textruta 58">
            <a:extLst>
              <a:ext uri="{FF2B5EF4-FFF2-40B4-BE49-F238E27FC236}">
                <a16:creationId xmlns:a16="http://schemas.microsoft.com/office/drawing/2014/main" id="{1A8DA844-D98E-4F7D-9E81-611B827A518A}"/>
              </a:ext>
            </a:extLst>
          </p:cNvPr>
          <p:cNvSpPr txBox="1">
            <a:spLocks noChangeArrowheads="1"/>
          </p:cNvSpPr>
          <p:nvPr/>
        </p:nvSpPr>
        <p:spPr bwMode="auto">
          <a:xfrm>
            <a:off x="3575994" y="1268636"/>
            <a:ext cx="461665" cy="5003800"/>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vert="eaVert" anchor="ctr">
            <a:spAutoFit/>
          </a:bodyPr>
          <a:lstStyle/>
          <a:p>
            <a:pPr algn="ctr" eaLnBrk="0" fontAlgn="base" hangingPunct="0">
              <a:spcBef>
                <a:spcPct val="0"/>
              </a:spcBef>
              <a:spcAft>
                <a:spcPct val="0"/>
              </a:spcAft>
              <a:defRPr/>
            </a:pPr>
            <a:r>
              <a:rPr lang="sv-SE" dirty="0" err="1">
                <a:solidFill>
                  <a:srgbClr val="000000"/>
                </a:solidFill>
                <a:cs typeface="Arial" pitchFamily="34" charset="0"/>
              </a:rPr>
              <a:t>Declaration</a:t>
            </a:r>
            <a:r>
              <a:rPr lang="sv-SE" dirty="0">
                <a:solidFill>
                  <a:srgbClr val="000000"/>
                </a:solidFill>
                <a:cs typeface="Arial" pitchFamily="34" charset="0"/>
              </a:rPr>
              <a:t> </a:t>
            </a:r>
            <a:r>
              <a:rPr lang="sv-SE" dirty="0" err="1">
                <a:solidFill>
                  <a:srgbClr val="000000"/>
                </a:solidFill>
                <a:cs typeface="Arial" pitchFamily="34" charset="0"/>
              </a:rPr>
              <a:t>of</a:t>
            </a:r>
            <a:r>
              <a:rPr lang="sv-SE" dirty="0">
                <a:solidFill>
                  <a:srgbClr val="000000"/>
                </a:solidFill>
                <a:cs typeface="Arial" pitchFamily="34" charset="0"/>
              </a:rPr>
              <a:t> </a:t>
            </a:r>
            <a:r>
              <a:rPr lang="sv-SE" dirty="0" err="1">
                <a:solidFill>
                  <a:srgbClr val="000000"/>
                </a:solidFill>
                <a:cs typeface="Arial" pitchFamily="34" charset="0"/>
              </a:rPr>
              <a:t>health</a:t>
            </a:r>
            <a:endParaRPr lang="sv-SE" dirty="0">
              <a:solidFill>
                <a:srgbClr val="000000"/>
              </a:solidFill>
              <a:cs typeface="Arial" charset="0"/>
            </a:endParaRPr>
          </a:p>
        </p:txBody>
      </p:sp>
      <p:sp>
        <p:nvSpPr>
          <p:cNvPr id="22" name="Rektangel med rundade hörn 18">
            <a:extLst>
              <a:ext uri="{FF2B5EF4-FFF2-40B4-BE49-F238E27FC236}">
                <a16:creationId xmlns:a16="http://schemas.microsoft.com/office/drawing/2014/main" id="{AA3899FC-B96C-494D-AE10-8EFB29FF1B39}"/>
              </a:ext>
            </a:extLst>
          </p:cNvPr>
          <p:cNvSpPr/>
          <p:nvPr/>
        </p:nvSpPr>
        <p:spPr bwMode="auto">
          <a:xfrm>
            <a:off x="5015830" y="4532457"/>
            <a:ext cx="1584226" cy="1328023"/>
          </a:xfrm>
          <a:prstGeom prst="roundRect">
            <a:avLst/>
          </a:prstGeom>
          <a:solidFill>
            <a:schemeClr val="bg1"/>
          </a:solidFill>
          <a:ln w="15875">
            <a:solidFill>
              <a:schemeClr val="accent1"/>
            </a:solidFill>
          </a:ln>
        </p:spPr>
        <p:style>
          <a:lnRef idx="0">
            <a:schemeClr val="accent1"/>
          </a:lnRef>
          <a:fillRef idx="3">
            <a:schemeClr val="accent1"/>
          </a:fillRef>
          <a:effectRef idx="3">
            <a:schemeClr val="accent1"/>
          </a:effectRef>
          <a:fontRef idx="minor">
            <a:schemeClr val="lt1"/>
          </a:fontRef>
        </p:style>
        <p:txBody>
          <a:bodyPr anchor="ctr">
            <a:spAutoFit/>
          </a:bodyPr>
          <a:lstStyle/>
          <a:p>
            <a:pPr eaLnBrk="0" fontAlgn="base" hangingPunct="0">
              <a:spcBef>
                <a:spcPct val="0"/>
              </a:spcBef>
              <a:spcAft>
                <a:spcPct val="0"/>
              </a:spcAft>
              <a:defRPr/>
            </a:pPr>
            <a:r>
              <a:rPr lang="sv-SE" dirty="0">
                <a:solidFill>
                  <a:schemeClr val="tx1"/>
                </a:solidFill>
                <a:latin typeface="Arial Nova Cond" panose="020B0506020202020204" pitchFamily="34" charset="0"/>
                <a:cs typeface="Arial" pitchFamily="34" charset="0"/>
              </a:rPr>
              <a:t>Intermittent ECG-</a:t>
            </a:r>
            <a:r>
              <a:rPr lang="sv-SE" dirty="0" err="1">
                <a:solidFill>
                  <a:schemeClr val="tx1"/>
                </a:solidFill>
                <a:latin typeface="Arial Nova Cond" panose="020B0506020202020204" pitchFamily="34" charset="0"/>
                <a:cs typeface="Arial" pitchFamily="34" charset="0"/>
              </a:rPr>
              <a:t>recordings</a:t>
            </a:r>
            <a:r>
              <a:rPr lang="sv-SE" dirty="0">
                <a:solidFill>
                  <a:schemeClr val="tx1"/>
                </a:solidFill>
                <a:latin typeface="Arial Nova Cond" panose="020B0506020202020204" pitchFamily="34" charset="0"/>
                <a:cs typeface="Arial" pitchFamily="34" charset="0"/>
              </a:rPr>
              <a:t>  2 </a:t>
            </a:r>
            <a:r>
              <a:rPr lang="sv-SE" dirty="0" err="1">
                <a:solidFill>
                  <a:schemeClr val="tx1"/>
                </a:solidFill>
                <a:latin typeface="Arial Nova Cond" panose="020B0506020202020204" pitchFamily="34" charset="0"/>
                <a:cs typeface="Arial" pitchFamily="34" charset="0"/>
              </a:rPr>
              <a:t>weeks</a:t>
            </a:r>
            <a:endParaRPr lang="sv-SE" dirty="0">
              <a:solidFill>
                <a:schemeClr val="tx1"/>
              </a:solidFill>
              <a:latin typeface="Arial Nova Cond" panose="020B0506020202020204" pitchFamily="34" charset="0"/>
              <a:cs typeface="Arial" pitchFamily="34" charset="0"/>
            </a:endParaRPr>
          </a:p>
        </p:txBody>
      </p:sp>
      <p:sp>
        <p:nvSpPr>
          <p:cNvPr id="23" name="Right Arrow 21">
            <a:extLst>
              <a:ext uri="{FF2B5EF4-FFF2-40B4-BE49-F238E27FC236}">
                <a16:creationId xmlns:a16="http://schemas.microsoft.com/office/drawing/2014/main" id="{46578EAF-A71B-4154-AA5A-507F35DCA469}"/>
              </a:ext>
            </a:extLst>
          </p:cNvPr>
          <p:cNvSpPr/>
          <p:nvPr/>
        </p:nvSpPr>
        <p:spPr bwMode="auto">
          <a:xfrm>
            <a:off x="8274051" y="4702398"/>
            <a:ext cx="1235075" cy="179388"/>
          </a:xfrm>
          <a:prstGeom prst="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eaLnBrk="0" fontAlgn="base" hangingPunct="0">
              <a:spcBef>
                <a:spcPct val="0"/>
              </a:spcBef>
              <a:spcAft>
                <a:spcPct val="0"/>
              </a:spcAft>
              <a:defRPr/>
            </a:pPr>
            <a:endParaRPr lang="en-US">
              <a:solidFill>
                <a:srgbClr val="FFFFFF"/>
              </a:solidFill>
              <a:latin typeface="Arial Nova Cond" panose="020B0506020202020204" pitchFamily="34" charset="0"/>
            </a:endParaRPr>
          </a:p>
        </p:txBody>
      </p:sp>
      <p:sp>
        <p:nvSpPr>
          <p:cNvPr id="24" name="Rektangel med rundade hörn 18">
            <a:extLst>
              <a:ext uri="{FF2B5EF4-FFF2-40B4-BE49-F238E27FC236}">
                <a16:creationId xmlns:a16="http://schemas.microsoft.com/office/drawing/2014/main" id="{012394FD-BE56-4ADC-AA53-60EBDB5F5E29}"/>
              </a:ext>
            </a:extLst>
          </p:cNvPr>
          <p:cNvSpPr/>
          <p:nvPr/>
        </p:nvSpPr>
        <p:spPr bwMode="auto">
          <a:xfrm>
            <a:off x="7377114" y="4447431"/>
            <a:ext cx="1439863" cy="689435"/>
          </a:xfrm>
          <a:prstGeom prst="roundRect">
            <a:avLst/>
          </a:prstGeom>
          <a:solidFill>
            <a:schemeClr val="bg1"/>
          </a:solidFill>
          <a:ln w="15875">
            <a:solidFill>
              <a:schemeClr val="accent1"/>
            </a:solidFill>
          </a:ln>
        </p:spPr>
        <p:style>
          <a:lnRef idx="0">
            <a:schemeClr val="accent1"/>
          </a:lnRef>
          <a:fillRef idx="3">
            <a:schemeClr val="accent1"/>
          </a:fillRef>
          <a:effectRef idx="3">
            <a:schemeClr val="accent1"/>
          </a:effectRef>
          <a:fontRef idx="minor">
            <a:schemeClr val="lt1"/>
          </a:fontRef>
        </p:style>
        <p:txBody>
          <a:bodyPr anchor="ctr">
            <a:normAutofit lnSpcReduction="10000"/>
          </a:bodyPr>
          <a:lstStyle/>
          <a:p>
            <a:pPr eaLnBrk="0" fontAlgn="base" hangingPunct="0">
              <a:spcBef>
                <a:spcPct val="0"/>
              </a:spcBef>
              <a:spcAft>
                <a:spcPct val="0"/>
              </a:spcAft>
              <a:defRPr/>
            </a:pPr>
            <a:r>
              <a:rPr lang="sv-SE" dirty="0" err="1">
                <a:solidFill>
                  <a:schemeClr val="tx1"/>
                </a:solidFill>
                <a:latin typeface="Arial Nova Cond" panose="020B0506020202020204" pitchFamily="34" charset="0"/>
                <a:cs typeface="Arial" pitchFamily="34" charset="0"/>
              </a:rPr>
              <a:t>Silent</a:t>
            </a:r>
            <a:r>
              <a:rPr lang="sv-SE" dirty="0">
                <a:solidFill>
                  <a:schemeClr val="tx1"/>
                </a:solidFill>
                <a:latin typeface="Arial Nova Cond" panose="020B0506020202020204" pitchFamily="34" charset="0"/>
                <a:cs typeface="Arial" pitchFamily="34" charset="0"/>
              </a:rPr>
              <a:t> AF</a:t>
            </a:r>
          </a:p>
          <a:p>
            <a:pPr eaLnBrk="0" fontAlgn="base" hangingPunct="0">
              <a:spcBef>
                <a:spcPct val="0"/>
              </a:spcBef>
              <a:spcAft>
                <a:spcPct val="0"/>
              </a:spcAft>
              <a:defRPr/>
            </a:pPr>
            <a:r>
              <a:rPr lang="sv-SE" dirty="0">
                <a:solidFill>
                  <a:schemeClr val="tx1"/>
                </a:solidFill>
                <a:latin typeface="Arial Nova Cond" panose="020B0506020202020204" pitchFamily="34" charset="0"/>
                <a:cs typeface="Arial" pitchFamily="34" charset="0"/>
              </a:rPr>
              <a:t>n=218 (3 %)</a:t>
            </a:r>
          </a:p>
        </p:txBody>
      </p:sp>
      <p:sp>
        <p:nvSpPr>
          <p:cNvPr id="25" name="Rektangel med rundade hörn 18">
            <a:extLst>
              <a:ext uri="{FF2B5EF4-FFF2-40B4-BE49-F238E27FC236}">
                <a16:creationId xmlns:a16="http://schemas.microsoft.com/office/drawing/2014/main" id="{B10290F2-1A07-499A-8FB4-2D6EA588735E}"/>
              </a:ext>
            </a:extLst>
          </p:cNvPr>
          <p:cNvSpPr/>
          <p:nvPr/>
        </p:nvSpPr>
        <p:spPr bwMode="auto">
          <a:xfrm>
            <a:off x="7377114" y="5803320"/>
            <a:ext cx="1439863" cy="409065"/>
          </a:xfrm>
          <a:prstGeom prst="roundRect">
            <a:avLst/>
          </a:prstGeom>
          <a:solidFill>
            <a:schemeClr val="bg1"/>
          </a:solidFill>
          <a:ln w="15875">
            <a:solidFill>
              <a:schemeClr val="accent1"/>
            </a:solidFill>
          </a:ln>
        </p:spPr>
        <p:style>
          <a:lnRef idx="0">
            <a:schemeClr val="accent1"/>
          </a:lnRef>
          <a:fillRef idx="3">
            <a:schemeClr val="accent1"/>
          </a:fillRef>
          <a:effectRef idx="3">
            <a:schemeClr val="accent1"/>
          </a:effectRef>
          <a:fontRef idx="minor">
            <a:schemeClr val="lt1"/>
          </a:fontRef>
        </p:style>
        <p:txBody>
          <a:bodyPr anchor="ctr">
            <a:spAutoFit/>
          </a:bodyPr>
          <a:lstStyle/>
          <a:p>
            <a:pPr eaLnBrk="0" fontAlgn="base" hangingPunct="0">
              <a:spcBef>
                <a:spcPct val="0"/>
              </a:spcBef>
              <a:spcAft>
                <a:spcPct val="0"/>
              </a:spcAft>
              <a:defRPr/>
            </a:pPr>
            <a:r>
              <a:rPr lang="sv-SE" dirty="0">
                <a:solidFill>
                  <a:schemeClr val="tx1"/>
                </a:solidFill>
                <a:cs typeface="Arial" pitchFamily="34" charset="0"/>
              </a:rPr>
              <a:t>No AF</a:t>
            </a:r>
          </a:p>
        </p:txBody>
      </p:sp>
      <p:sp>
        <p:nvSpPr>
          <p:cNvPr id="26" name="Rectangle 25">
            <a:extLst>
              <a:ext uri="{FF2B5EF4-FFF2-40B4-BE49-F238E27FC236}">
                <a16:creationId xmlns:a16="http://schemas.microsoft.com/office/drawing/2014/main" id="{9E97D30B-FECC-4A1F-83B2-1AD8B028317D}"/>
              </a:ext>
            </a:extLst>
          </p:cNvPr>
          <p:cNvSpPr/>
          <p:nvPr/>
        </p:nvSpPr>
        <p:spPr bwMode="auto">
          <a:xfrm>
            <a:off x="7213600" y="2780928"/>
            <a:ext cx="1771650" cy="2428875"/>
          </a:xfrm>
          <a:prstGeom prst="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eaLnBrk="0" fontAlgn="base" hangingPunct="0">
              <a:spcBef>
                <a:spcPct val="0"/>
              </a:spcBef>
              <a:spcAft>
                <a:spcPct val="0"/>
              </a:spcAft>
              <a:defRPr/>
            </a:pPr>
            <a:endParaRPr lang="en-US">
              <a:solidFill>
                <a:srgbClr val="FFFFFF"/>
              </a:solidFill>
              <a:latin typeface="Arial Nova Cond" panose="020B0506020202020204" pitchFamily="34" charset="0"/>
            </a:endParaRPr>
          </a:p>
        </p:txBody>
      </p:sp>
      <p:sp>
        <p:nvSpPr>
          <p:cNvPr id="21" name="Oval 105">
            <a:extLst>
              <a:ext uri="{FF2B5EF4-FFF2-40B4-BE49-F238E27FC236}">
                <a16:creationId xmlns:a16="http://schemas.microsoft.com/office/drawing/2014/main" id="{91085D85-C889-49F7-A501-48EB287211A6}"/>
              </a:ext>
            </a:extLst>
          </p:cNvPr>
          <p:cNvSpPr>
            <a:spLocks noChangeArrowheads="1"/>
          </p:cNvSpPr>
          <p:nvPr/>
        </p:nvSpPr>
        <p:spPr bwMode="auto">
          <a:xfrm>
            <a:off x="4871392" y="4368800"/>
            <a:ext cx="1944688" cy="1588609"/>
          </a:xfrm>
          <a:prstGeom prst="ellipse">
            <a:avLst/>
          </a:prstGeom>
          <a:noFill/>
          <a:ln w="254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lIns="92535" tIns="47885" rIns="92535" bIns="47885" anchor="ctr"/>
          <a:lstStyle>
            <a:lvl1pPr>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1pPr>
            <a:lvl2pPr marL="742950" indent="-285750">
              <a:spcBef>
                <a:spcPct val="20000"/>
              </a:spcBef>
              <a:buFont typeface="Wingdings" panose="05000000000000000000" pitchFamily="2" charset="2"/>
              <a:buChar char="à"/>
              <a:defRPr sz="2800">
                <a:solidFill>
                  <a:schemeClr val="tx1"/>
                </a:solidFill>
                <a:latin typeface="Arial" panose="020B0604020202020204" pitchFamily="34" charset="0"/>
              </a:defRPr>
            </a:lvl2pPr>
            <a:lvl3pPr marL="1143000" indent="-228600">
              <a:spcBef>
                <a:spcPct val="20000"/>
              </a:spcBef>
              <a:buClr>
                <a:schemeClr val="accent1"/>
              </a:buClr>
              <a:buFont typeface="Wingdings" panose="05000000000000000000" pitchFamily="2" charset="2"/>
              <a:buChar char="§"/>
              <a:defRPr sz="1600">
                <a:solidFill>
                  <a:schemeClr val="accent1"/>
                </a:solidFill>
                <a:latin typeface="Arial" panose="020B0604020202020204" pitchFamily="34" charset="0"/>
              </a:defRPr>
            </a:lvl3pPr>
            <a:lvl4pPr marL="1600200" indent="-228600">
              <a:spcBef>
                <a:spcPct val="20000"/>
              </a:spcBef>
              <a:buFont typeface="Wingdings" panose="05000000000000000000" pitchFamily="2" charset="2"/>
              <a:buChar char="à"/>
              <a:defRPr sz="14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defTabSz="4572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defTabSz="4572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defTabSz="4572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defTabSz="4572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0" fontAlgn="base" hangingPunct="0">
              <a:spcBef>
                <a:spcPct val="0"/>
              </a:spcBef>
              <a:spcAft>
                <a:spcPct val="0"/>
              </a:spcAft>
              <a:buClrTx/>
              <a:buFontTx/>
              <a:buNone/>
            </a:pPr>
            <a:endParaRPr lang="en-US" altLang="sv-SE" sz="2400">
              <a:solidFill>
                <a:srgbClr val="000000"/>
              </a:solidFill>
              <a:latin typeface="Arial Nova Cond" panose="020B0506020202020204" pitchFamily="34" charset="0"/>
              <a:ea typeface="ＭＳ Ｐゴシック" panose="020B0600070205080204" pitchFamily="34" charset="-128"/>
            </a:endParaRPr>
          </a:p>
        </p:txBody>
      </p:sp>
      <p:sp>
        <p:nvSpPr>
          <p:cNvPr id="27" name="Text Box 3">
            <a:extLst>
              <a:ext uri="{FF2B5EF4-FFF2-40B4-BE49-F238E27FC236}">
                <a16:creationId xmlns:a16="http://schemas.microsoft.com/office/drawing/2014/main" id="{74405575-99FB-4E1D-820A-6D97256CBFDA}"/>
              </a:ext>
            </a:extLst>
          </p:cNvPr>
          <p:cNvSpPr txBox="1">
            <a:spLocks noChangeAspect="1" noChangeArrowheads="1"/>
          </p:cNvSpPr>
          <p:nvPr/>
        </p:nvSpPr>
        <p:spPr bwMode="auto">
          <a:xfrm>
            <a:off x="695400" y="6021288"/>
            <a:ext cx="506095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fontAlgn="base" hangingPunct="0">
              <a:spcBef>
                <a:spcPct val="50000"/>
              </a:spcBef>
              <a:spcAft>
                <a:spcPct val="0"/>
              </a:spcAft>
            </a:pPr>
            <a:r>
              <a:rPr lang="da-DK" altLang="en-US" sz="1200" dirty="0">
                <a:latin typeface="Arial Nova Cond" panose="020B0506020202020204" pitchFamily="34" charset="0"/>
              </a:rPr>
              <a:t>Svennberg et al, Circulation 2015</a:t>
            </a:r>
          </a:p>
        </p:txBody>
      </p:sp>
    </p:spTree>
    <p:extLst>
      <p:ext uri="{BB962C8B-B14F-4D97-AF65-F5344CB8AC3E}">
        <p14:creationId xmlns:p14="http://schemas.microsoft.com/office/powerpoint/2010/main" val="1542111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9" grpId="0" animBg="1"/>
      <p:bldP spid="23" grpId="0" animBg="1"/>
      <p:bldP spid="26" grpId="0" animBg="1"/>
      <p:bldP spid="21"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innehåll 2">
            <a:extLst>
              <a:ext uri="{FF2B5EF4-FFF2-40B4-BE49-F238E27FC236}">
                <a16:creationId xmlns:a16="http://schemas.microsoft.com/office/drawing/2014/main" id="{94CEF2BA-9436-43FF-8FC3-9D35119436EB}"/>
              </a:ext>
            </a:extLst>
          </p:cNvPr>
          <p:cNvSpPr txBox="1">
            <a:spLocks/>
          </p:cNvSpPr>
          <p:nvPr/>
        </p:nvSpPr>
        <p:spPr>
          <a:xfrm>
            <a:off x="2209800" y="4297486"/>
            <a:ext cx="7772400" cy="201183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Nova Cond" panose="020B0506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Nova Cond" panose="020B0506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Nova Cond" panose="020B0506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Nova Cond" panose="020B0506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Nova Cond" panose="020B0506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sv-SE" altLang="sv-SE" sz="3600" dirty="0"/>
              <a:t>8 fewer strokes/1000 screened</a:t>
            </a:r>
          </a:p>
          <a:p>
            <a:pPr algn="ctr"/>
            <a:r>
              <a:rPr lang="sv-SE" altLang="sv-SE" sz="3600" dirty="0"/>
              <a:t>12 QALYs / 1000 screened</a:t>
            </a:r>
          </a:p>
          <a:p>
            <a:pPr algn="ctr"/>
            <a:r>
              <a:rPr lang="sv-SE" altLang="sv-SE" sz="3600" dirty="0"/>
              <a:t>€ 4313/QALY</a:t>
            </a:r>
          </a:p>
        </p:txBody>
      </p:sp>
      <p:pic>
        <p:nvPicPr>
          <p:cNvPr id="5" name="Bildobjekt 8">
            <a:extLst>
              <a:ext uri="{FF2B5EF4-FFF2-40B4-BE49-F238E27FC236}">
                <a16:creationId xmlns:a16="http://schemas.microsoft.com/office/drawing/2014/main" id="{C94C056E-B478-4B02-B7BA-B95B2F7770EE}"/>
              </a:ext>
            </a:extLst>
          </p:cNvPr>
          <p:cNvPicPr>
            <a:picLocks noChangeAspect="1"/>
          </p:cNvPicPr>
          <p:nvPr/>
        </p:nvPicPr>
        <p:blipFill>
          <a:blip r:embed="rId2">
            <a:extLst>
              <a:ext uri="{28A0092B-C50C-407E-A947-70E740481C1C}">
                <a14:useLocalDpi xmlns:a14="http://schemas.microsoft.com/office/drawing/2010/main" val="0"/>
              </a:ext>
            </a:extLst>
          </a:blip>
          <a:srcRect l="21085" t="16841" r="19748" b="43282"/>
          <a:stretch>
            <a:fillRect/>
          </a:stretch>
        </p:blipFill>
        <p:spPr bwMode="auto">
          <a:xfrm>
            <a:off x="1507331" y="601662"/>
            <a:ext cx="9177338" cy="347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FB693E35-545B-45B3-BC13-AB00BBE30313}"/>
              </a:ext>
            </a:extLst>
          </p:cNvPr>
          <p:cNvSpPr/>
          <p:nvPr/>
        </p:nvSpPr>
        <p:spPr>
          <a:xfrm>
            <a:off x="1847528" y="260648"/>
            <a:ext cx="8134672" cy="36004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411412296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15BB28-75CE-488B-9C0E-6FA6FC4A8E3D}"/>
              </a:ext>
            </a:extLst>
          </p:cNvPr>
          <p:cNvSpPr>
            <a:spLocks noGrp="1"/>
          </p:cNvSpPr>
          <p:nvPr>
            <p:ph type="title"/>
          </p:nvPr>
        </p:nvSpPr>
        <p:spPr/>
        <p:txBody>
          <a:bodyPr/>
          <a:lstStyle/>
          <a:p>
            <a:r>
              <a:rPr lang="en-US" dirty="0"/>
              <a:t>PIAAF Pharmacy</a:t>
            </a:r>
          </a:p>
        </p:txBody>
      </p:sp>
      <p:sp>
        <p:nvSpPr>
          <p:cNvPr id="4" name="Text Box 3">
            <a:extLst>
              <a:ext uri="{FF2B5EF4-FFF2-40B4-BE49-F238E27FC236}">
                <a16:creationId xmlns:a16="http://schemas.microsoft.com/office/drawing/2014/main" id="{D747ABF5-6CFD-4656-8626-7F47335E2ABA}"/>
              </a:ext>
            </a:extLst>
          </p:cNvPr>
          <p:cNvSpPr txBox="1">
            <a:spLocks noChangeAspect="1" noChangeArrowheads="1"/>
          </p:cNvSpPr>
          <p:nvPr/>
        </p:nvSpPr>
        <p:spPr bwMode="auto">
          <a:xfrm>
            <a:off x="695400" y="6021288"/>
            <a:ext cx="506095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fontAlgn="base" hangingPunct="0">
              <a:spcBef>
                <a:spcPct val="50000"/>
              </a:spcBef>
              <a:spcAft>
                <a:spcPct val="0"/>
              </a:spcAft>
            </a:pPr>
            <a:r>
              <a:rPr lang="da-DK" altLang="en-US" sz="1200" dirty="0">
                <a:latin typeface="Arial Nova Cond" panose="020B0506020202020204" pitchFamily="34" charset="0"/>
              </a:rPr>
              <a:t>RK Sandhu, Open Heart 2016</a:t>
            </a:r>
          </a:p>
        </p:txBody>
      </p:sp>
      <p:graphicFrame>
        <p:nvGraphicFramePr>
          <p:cNvPr id="6" name="Table 5">
            <a:extLst>
              <a:ext uri="{FF2B5EF4-FFF2-40B4-BE49-F238E27FC236}">
                <a16:creationId xmlns:a16="http://schemas.microsoft.com/office/drawing/2014/main" id="{9859EFAA-2E6C-49D8-B1F3-B6B9FDDD0CDA}"/>
              </a:ext>
            </a:extLst>
          </p:cNvPr>
          <p:cNvGraphicFramePr>
            <a:graphicFrameLocks noGrp="1"/>
          </p:cNvGraphicFramePr>
          <p:nvPr>
            <p:extLst>
              <p:ext uri="{D42A27DB-BD31-4B8C-83A1-F6EECF244321}">
                <p14:modId xmlns:p14="http://schemas.microsoft.com/office/powerpoint/2010/main" val="3528671515"/>
              </p:ext>
            </p:extLst>
          </p:nvPr>
        </p:nvGraphicFramePr>
        <p:xfrm>
          <a:off x="764266" y="1467810"/>
          <a:ext cx="9018891" cy="3694134"/>
        </p:xfrm>
        <a:graphic>
          <a:graphicData uri="http://schemas.openxmlformats.org/drawingml/2006/table">
            <a:tbl>
              <a:tblPr firstRow="1" bandRow="1">
                <a:tableStyleId>{5C22544A-7EE6-4342-B048-85BDC9FD1C3A}</a:tableStyleId>
              </a:tblPr>
              <a:tblGrid>
                <a:gridCol w="2480865">
                  <a:extLst>
                    <a:ext uri="{9D8B030D-6E8A-4147-A177-3AD203B41FA5}">
                      <a16:colId xmlns:a16="http://schemas.microsoft.com/office/drawing/2014/main" val="20000"/>
                    </a:ext>
                  </a:extLst>
                </a:gridCol>
                <a:gridCol w="2395318">
                  <a:extLst>
                    <a:ext uri="{9D8B030D-6E8A-4147-A177-3AD203B41FA5}">
                      <a16:colId xmlns:a16="http://schemas.microsoft.com/office/drawing/2014/main" val="20001"/>
                    </a:ext>
                  </a:extLst>
                </a:gridCol>
                <a:gridCol w="2395318">
                  <a:extLst>
                    <a:ext uri="{9D8B030D-6E8A-4147-A177-3AD203B41FA5}">
                      <a16:colId xmlns:a16="http://schemas.microsoft.com/office/drawing/2014/main" val="20002"/>
                    </a:ext>
                  </a:extLst>
                </a:gridCol>
                <a:gridCol w="1747390">
                  <a:extLst>
                    <a:ext uri="{9D8B030D-6E8A-4147-A177-3AD203B41FA5}">
                      <a16:colId xmlns:a16="http://schemas.microsoft.com/office/drawing/2014/main" val="20003"/>
                    </a:ext>
                  </a:extLst>
                </a:gridCol>
              </a:tblGrid>
              <a:tr h="957738">
                <a:tc>
                  <a:txBody>
                    <a:bodyPr/>
                    <a:lstStyle/>
                    <a:p>
                      <a:pPr algn="ctr"/>
                      <a:r>
                        <a:rPr lang="en-US" sz="2400" dirty="0">
                          <a:solidFill>
                            <a:schemeClr val="tx1"/>
                          </a:solidFill>
                        </a:rPr>
                        <a:t>Age</a:t>
                      </a:r>
                      <a:r>
                        <a:rPr lang="en-US" sz="2400" baseline="0" dirty="0">
                          <a:solidFill>
                            <a:schemeClr val="tx1"/>
                          </a:solidFill>
                        </a:rPr>
                        <a:t> Groups (years)</a:t>
                      </a:r>
                      <a:endParaRPr lang="en-US" sz="2400" dirty="0">
                        <a:solidFill>
                          <a:schemeClr val="tx1"/>
                        </a:solidFill>
                      </a:endParaRPr>
                    </a:p>
                  </a:txBody>
                  <a:tcPr>
                    <a:solidFill>
                      <a:schemeClr val="bg1">
                        <a:lumMod val="75000"/>
                      </a:schemeClr>
                    </a:solidFill>
                  </a:tcPr>
                </a:tc>
                <a:tc>
                  <a:txBody>
                    <a:bodyPr/>
                    <a:lstStyle/>
                    <a:p>
                      <a:pPr algn="ctr"/>
                      <a:r>
                        <a:rPr lang="en-US" sz="2400">
                          <a:solidFill>
                            <a:schemeClr val="tx1"/>
                          </a:solidFill>
                        </a:rPr>
                        <a:t>Total</a:t>
                      </a:r>
                    </a:p>
                    <a:p>
                      <a:pPr algn="ctr"/>
                      <a:r>
                        <a:rPr lang="en-US" sz="2400">
                          <a:solidFill>
                            <a:schemeClr val="tx1"/>
                          </a:solidFill>
                        </a:rPr>
                        <a:t>N (%)</a:t>
                      </a:r>
                      <a:endParaRPr lang="en-US" sz="2400" dirty="0">
                        <a:solidFill>
                          <a:schemeClr val="tx1"/>
                        </a:solidFill>
                      </a:endParaRPr>
                    </a:p>
                  </a:txBody>
                  <a:tcPr>
                    <a:solidFill>
                      <a:schemeClr val="bg1">
                        <a:lumMod val="75000"/>
                      </a:schemeClr>
                    </a:solidFill>
                  </a:tcPr>
                </a:tc>
                <a:tc>
                  <a:txBody>
                    <a:bodyPr/>
                    <a:lstStyle/>
                    <a:p>
                      <a:pPr algn="ctr"/>
                      <a:r>
                        <a:rPr lang="en-US" sz="2400" dirty="0">
                          <a:solidFill>
                            <a:schemeClr val="tx1"/>
                          </a:solidFill>
                        </a:rPr>
                        <a:t>‘Actionable’ AF</a:t>
                      </a:r>
                    </a:p>
                    <a:p>
                      <a:pPr algn="ctr"/>
                      <a:r>
                        <a:rPr lang="en-US" sz="2400" dirty="0">
                          <a:solidFill>
                            <a:schemeClr val="tx1"/>
                          </a:solidFill>
                        </a:rPr>
                        <a:t>N (%)</a:t>
                      </a:r>
                    </a:p>
                  </a:txBody>
                  <a:tcPr>
                    <a:solidFill>
                      <a:schemeClr val="bg1">
                        <a:lumMod val="75000"/>
                      </a:schemeClr>
                    </a:solidFill>
                  </a:tcPr>
                </a:tc>
                <a:tc>
                  <a:txBody>
                    <a:bodyPr/>
                    <a:lstStyle/>
                    <a:p>
                      <a:pPr algn="ctr"/>
                      <a:r>
                        <a:rPr lang="en-US" sz="2400" dirty="0">
                          <a:solidFill>
                            <a:schemeClr val="tx1"/>
                          </a:solidFill>
                        </a:rPr>
                        <a:t>No AF</a:t>
                      </a:r>
                    </a:p>
                    <a:p>
                      <a:pPr algn="ctr"/>
                      <a:r>
                        <a:rPr lang="en-US" sz="2400" dirty="0">
                          <a:solidFill>
                            <a:schemeClr val="tx1"/>
                          </a:solidFill>
                        </a:rPr>
                        <a:t>N (%)</a:t>
                      </a:r>
                    </a:p>
                  </a:txBody>
                  <a:tcPr>
                    <a:solidFill>
                      <a:schemeClr val="bg1">
                        <a:lumMod val="75000"/>
                      </a:schemeClr>
                    </a:solidFill>
                  </a:tcPr>
                </a:tc>
                <a:extLst>
                  <a:ext uri="{0D108BD9-81ED-4DB2-BD59-A6C34878D82A}">
                    <a16:rowId xmlns:a16="http://schemas.microsoft.com/office/drawing/2014/main" val="10000"/>
                  </a:ext>
                </a:extLst>
              </a:tr>
              <a:tr h="912132">
                <a:tc>
                  <a:txBody>
                    <a:bodyPr/>
                    <a:lstStyle/>
                    <a:p>
                      <a:pPr algn="ctr" fontAlgn="t"/>
                      <a:r>
                        <a:rPr lang="en-US" sz="2400" b="1" i="0" u="none" strike="noStrike" dirty="0">
                          <a:solidFill>
                            <a:schemeClr val="tx1"/>
                          </a:solidFill>
                          <a:effectLst/>
                          <a:latin typeface="+mn-lt"/>
                        </a:rPr>
                        <a:t>65-74</a:t>
                      </a:r>
                    </a:p>
                  </a:txBody>
                  <a:tcPr marL="0" marR="0" marT="0" marB="0" anchor="ctr">
                    <a:solidFill>
                      <a:schemeClr val="bg1">
                        <a:lumMod val="95000"/>
                      </a:schemeClr>
                    </a:solidFill>
                  </a:tcPr>
                </a:tc>
                <a:tc>
                  <a:txBody>
                    <a:bodyPr/>
                    <a:lstStyle/>
                    <a:p>
                      <a:pPr algn="ctr" fontAlgn="t"/>
                      <a:r>
                        <a:rPr lang="en-US" sz="2400" b="0" i="0" u="none" strike="noStrike">
                          <a:solidFill>
                            <a:schemeClr val="tx1"/>
                          </a:solidFill>
                          <a:effectLst/>
                          <a:latin typeface="+mn-lt"/>
                        </a:rPr>
                        <a:t>620 (54.8)</a:t>
                      </a:r>
                      <a:endParaRPr lang="en-US" sz="2400" b="0" i="0" u="none" strike="noStrike" dirty="0">
                        <a:solidFill>
                          <a:schemeClr val="tx1"/>
                        </a:solidFill>
                        <a:effectLst/>
                        <a:latin typeface="+mn-lt"/>
                      </a:endParaRPr>
                    </a:p>
                  </a:txBody>
                  <a:tcPr marL="0" marR="0" marT="0" marB="0" anchor="ctr">
                    <a:solidFill>
                      <a:schemeClr val="bg1">
                        <a:lumMod val="95000"/>
                      </a:schemeClr>
                    </a:solidFill>
                  </a:tcPr>
                </a:tc>
                <a:tc>
                  <a:txBody>
                    <a:bodyPr/>
                    <a:lstStyle/>
                    <a:p>
                      <a:pPr algn="ctr" fontAlgn="t"/>
                      <a:r>
                        <a:rPr lang="en-US" sz="2400" b="0" i="0" u="none" strike="noStrike">
                          <a:solidFill>
                            <a:schemeClr val="tx1"/>
                          </a:solidFill>
                          <a:effectLst/>
                          <a:latin typeface="+mn-lt"/>
                        </a:rPr>
                        <a:t>11 (1.8)</a:t>
                      </a:r>
                      <a:endParaRPr lang="en-US" sz="2400" b="0" i="0" u="none" strike="noStrike" dirty="0">
                        <a:solidFill>
                          <a:schemeClr val="tx1"/>
                        </a:solidFill>
                        <a:effectLst/>
                        <a:latin typeface="+mn-lt"/>
                      </a:endParaRPr>
                    </a:p>
                  </a:txBody>
                  <a:tcPr marL="0" marR="0" marT="0" marB="0" anchor="ctr">
                    <a:solidFill>
                      <a:schemeClr val="bg1">
                        <a:lumMod val="95000"/>
                      </a:schemeClr>
                    </a:solidFill>
                  </a:tcPr>
                </a:tc>
                <a:tc>
                  <a:txBody>
                    <a:bodyPr/>
                    <a:lstStyle/>
                    <a:p>
                      <a:pPr algn="ctr" fontAlgn="t"/>
                      <a:r>
                        <a:rPr lang="en-US" sz="2400" b="0" i="0" u="none" strike="noStrike" dirty="0">
                          <a:solidFill>
                            <a:schemeClr val="tx1"/>
                          </a:solidFill>
                          <a:effectLst/>
                          <a:latin typeface="+mn-lt"/>
                        </a:rPr>
                        <a:t>609 (98.2)</a:t>
                      </a:r>
                    </a:p>
                  </a:txBody>
                  <a:tcPr marL="0" marR="0" marT="0" marB="0" anchor="ctr">
                    <a:solidFill>
                      <a:schemeClr val="bg1">
                        <a:lumMod val="95000"/>
                      </a:schemeClr>
                    </a:solidFill>
                  </a:tcPr>
                </a:tc>
                <a:extLst>
                  <a:ext uri="{0D108BD9-81ED-4DB2-BD59-A6C34878D82A}">
                    <a16:rowId xmlns:a16="http://schemas.microsoft.com/office/drawing/2014/main" val="10001"/>
                  </a:ext>
                </a:extLst>
              </a:tr>
              <a:tr h="912132">
                <a:tc>
                  <a:txBody>
                    <a:bodyPr/>
                    <a:lstStyle/>
                    <a:p>
                      <a:pPr algn="ctr" fontAlgn="t"/>
                      <a:r>
                        <a:rPr lang="en-US" sz="2400" b="1" i="0" u="none" strike="noStrike" dirty="0">
                          <a:solidFill>
                            <a:schemeClr val="tx1"/>
                          </a:solidFill>
                          <a:effectLst/>
                          <a:latin typeface="+mn-lt"/>
                        </a:rPr>
                        <a:t>75-85</a:t>
                      </a:r>
                    </a:p>
                  </a:txBody>
                  <a:tcPr marL="0" marR="0" marT="0" marB="0" anchor="ctr">
                    <a:solidFill>
                      <a:schemeClr val="bg1">
                        <a:lumMod val="95000"/>
                      </a:schemeClr>
                    </a:solidFill>
                  </a:tcPr>
                </a:tc>
                <a:tc>
                  <a:txBody>
                    <a:bodyPr/>
                    <a:lstStyle/>
                    <a:p>
                      <a:pPr algn="ctr" fontAlgn="t"/>
                      <a:r>
                        <a:rPr lang="en-US" sz="2400" b="0" i="0" u="none" strike="noStrike">
                          <a:solidFill>
                            <a:schemeClr val="tx1"/>
                          </a:solidFill>
                          <a:effectLst/>
                          <a:latin typeface="+mn-lt"/>
                        </a:rPr>
                        <a:t>422 (37.3)</a:t>
                      </a:r>
                      <a:endParaRPr lang="en-US" sz="2400" b="0" i="0" u="none" strike="noStrike" dirty="0">
                        <a:solidFill>
                          <a:schemeClr val="tx1"/>
                        </a:solidFill>
                        <a:effectLst/>
                        <a:latin typeface="+mn-lt"/>
                      </a:endParaRPr>
                    </a:p>
                  </a:txBody>
                  <a:tcPr marL="0" marR="0" marT="0" marB="0" anchor="ctr">
                    <a:solidFill>
                      <a:schemeClr val="bg1">
                        <a:lumMod val="95000"/>
                      </a:schemeClr>
                    </a:solidFill>
                  </a:tcPr>
                </a:tc>
                <a:tc>
                  <a:txBody>
                    <a:bodyPr/>
                    <a:lstStyle/>
                    <a:p>
                      <a:pPr algn="ctr" fontAlgn="t"/>
                      <a:r>
                        <a:rPr lang="en-US" sz="2400" b="0" i="0" u="none" strike="noStrike">
                          <a:solidFill>
                            <a:schemeClr val="tx1"/>
                          </a:solidFill>
                          <a:effectLst/>
                          <a:latin typeface="+mn-lt"/>
                        </a:rPr>
                        <a:t>9 (2.1)</a:t>
                      </a:r>
                      <a:endParaRPr lang="en-US" sz="2400" b="0" i="0" u="none" strike="noStrike" dirty="0">
                        <a:solidFill>
                          <a:schemeClr val="tx1"/>
                        </a:solidFill>
                        <a:effectLst/>
                        <a:latin typeface="+mn-lt"/>
                      </a:endParaRPr>
                    </a:p>
                  </a:txBody>
                  <a:tcPr marL="0" marR="0" marT="0" marB="0" anchor="ctr">
                    <a:solidFill>
                      <a:schemeClr val="bg1">
                        <a:lumMod val="95000"/>
                      </a:schemeClr>
                    </a:solidFill>
                  </a:tcPr>
                </a:tc>
                <a:tc>
                  <a:txBody>
                    <a:bodyPr/>
                    <a:lstStyle/>
                    <a:p>
                      <a:pPr algn="ctr" fontAlgn="t"/>
                      <a:r>
                        <a:rPr lang="en-US" sz="2400" b="0" i="0" u="none" strike="noStrike">
                          <a:solidFill>
                            <a:schemeClr val="tx1"/>
                          </a:solidFill>
                          <a:effectLst/>
                          <a:latin typeface="+mn-lt"/>
                        </a:rPr>
                        <a:t>413 (97.9)</a:t>
                      </a:r>
                      <a:endParaRPr lang="en-US" sz="2400" b="0" i="0" u="none" strike="noStrike" dirty="0">
                        <a:solidFill>
                          <a:schemeClr val="tx1"/>
                        </a:solidFill>
                        <a:effectLst/>
                        <a:latin typeface="+mn-lt"/>
                      </a:endParaRPr>
                    </a:p>
                  </a:txBody>
                  <a:tcPr marL="0" marR="0" marT="0" marB="0" anchor="ctr">
                    <a:solidFill>
                      <a:schemeClr val="bg1">
                        <a:lumMod val="95000"/>
                      </a:schemeClr>
                    </a:solidFill>
                  </a:tcPr>
                </a:tc>
                <a:extLst>
                  <a:ext uri="{0D108BD9-81ED-4DB2-BD59-A6C34878D82A}">
                    <a16:rowId xmlns:a16="http://schemas.microsoft.com/office/drawing/2014/main" val="10002"/>
                  </a:ext>
                </a:extLst>
              </a:tr>
              <a:tr h="912132">
                <a:tc>
                  <a:txBody>
                    <a:bodyPr/>
                    <a:lstStyle/>
                    <a:p>
                      <a:pPr algn="ctr" fontAlgn="t"/>
                      <a:r>
                        <a:rPr lang="en-US" sz="2400" b="1" i="0" u="none" strike="noStrike" dirty="0">
                          <a:solidFill>
                            <a:schemeClr val="tx1"/>
                          </a:solidFill>
                          <a:effectLst/>
                          <a:latin typeface="+mn-lt"/>
                        </a:rPr>
                        <a:t>&gt;85</a:t>
                      </a:r>
                    </a:p>
                  </a:txBody>
                  <a:tcPr marL="0" marR="0" marT="0" marB="0" anchor="ctr">
                    <a:solidFill>
                      <a:schemeClr val="bg1">
                        <a:lumMod val="95000"/>
                      </a:schemeClr>
                    </a:solidFill>
                  </a:tcPr>
                </a:tc>
                <a:tc>
                  <a:txBody>
                    <a:bodyPr/>
                    <a:lstStyle/>
                    <a:p>
                      <a:pPr algn="ctr" fontAlgn="t"/>
                      <a:r>
                        <a:rPr lang="en-US" sz="2400" b="0" i="0" u="none" strike="noStrike" dirty="0">
                          <a:solidFill>
                            <a:schemeClr val="tx1"/>
                          </a:solidFill>
                          <a:effectLst/>
                          <a:latin typeface="+mn-lt"/>
                        </a:rPr>
                        <a:t>89 (7.9)</a:t>
                      </a:r>
                    </a:p>
                  </a:txBody>
                  <a:tcPr marL="0" marR="0" marT="0" marB="0" anchor="ctr">
                    <a:solidFill>
                      <a:schemeClr val="bg1">
                        <a:lumMod val="95000"/>
                      </a:schemeClr>
                    </a:solidFill>
                  </a:tcPr>
                </a:tc>
                <a:tc>
                  <a:txBody>
                    <a:bodyPr/>
                    <a:lstStyle/>
                    <a:p>
                      <a:pPr algn="ctr" fontAlgn="t"/>
                      <a:r>
                        <a:rPr lang="en-US" sz="2400" b="0" i="0" u="none" strike="noStrike">
                          <a:solidFill>
                            <a:schemeClr val="tx1"/>
                          </a:solidFill>
                          <a:effectLst/>
                          <a:latin typeface="+mn-lt"/>
                        </a:rPr>
                        <a:t>7 (7.9)</a:t>
                      </a:r>
                      <a:endParaRPr lang="en-US" sz="2400" b="0" i="0" u="none" strike="noStrike" dirty="0">
                        <a:solidFill>
                          <a:schemeClr val="tx1"/>
                        </a:solidFill>
                        <a:effectLst/>
                        <a:latin typeface="+mn-lt"/>
                      </a:endParaRPr>
                    </a:p>
                  </a:txBody>
                  <a:tcPr marL="0" marR="0" marT="0" marB="0" anchor="ctr">
                    <a:solidFill>
                      <a:schemeClr val="bg1">
                        <a:lumMod val="95000"/>
                      </a:schemeClr>
                    </a:solidFill>
                  </a:tcPr>
                </a:tc>
                <a:tc>
                  <a:txBody>
                    <a:bodyPr/>
                    <a:lstStyle/>
                    <a:p>
                      <a:pPr algn="ctr" fontAlgn="t"/>
                      <a:r>
                        <a:rPr lang="en-US" sz="2400" b="0" i="0" u="none" strike="noStrike" dirty="0">
                          <a:solidFill>
                            <a:schemeClr val="tx1"/>
                          </a:solidFill>
                          <a:effectLst/>
                          <a:latin typeface="+mn-lt"/>
                        </a:rPr>
                        <a:t>82 (92.1)</a:t>
                      </a:r>
                    </a:p>
                  </a:txBody>
                  <a:tcPr marL="0" marR="0" marT="0" marB="0" anchor="ctr">
                    <a:solidFill>
                      <a:schemeClr val="bg1">
                        <a:lumMod val="95000"/>
                      </a:schemeClr>
                    </a:solidFill>
                  </a:tcPr>
                </a:tc>
                <a:extLst>
                  <a:ext uri="{0D108BD9-81ED-4DB2-BD59-A6C34878D82A}">
                    <a16:rowId xmlns:a16="http://schemas.microsoft.com/office/drawing/2014/main" val="10003"/>
                  </a:ext>
                </a:extLst>
              </a:tr>
            </a:tbl>
          </a:graphicData>
        </a:graphic>
      </p:graphicFrame>
      <p:sp>
        <p:nvSpPr>
          <p:cNvPr id="7" name="Rectangle 6">
            <a:extLst>
              <a:ext uri="{FF2B5EF4-FFF2-40B4-BE49-F238E27FC236}">
                <a16:creationId xmlns:a16="http://schemas.microsoft.com/office/drawing/2014/main" id="{888211AC-B656-4530-80DC-A4B350A20F47}"/>
              </a:ext>
            </a:extLst>
          </p:cNvPr>
          <p:cNvSpPr/>
          <p:nvPr/>
        </p:nvSpPr>
        <p:spPr>
          <a:xfrm>
            <a:off x="5756350" y="2431497"/>
            <a:ext cx="2215166" cy="2730447"/>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194A131F-CFCC-4024-9A77-482FB2053BDD}"/>
              </a:ext>
            </a:extLst>
          </p:cNvPr>
          <p:cNvSpPr txBox="1"/>
          <p:nvPr/>
        </p:nvSpPr>
        <p:spPr>
          <a:xfrm>
            <a:off x="764266" y="5253839"/>
            <a:ext cx="8326318" cy="830997"/>
          </a:xfrm>
          <a:prstGeom prst="rect">
            <a:avLst/>
          </a:prstGeom>
          <a:noFill/>
        </p:spPr>
        <p:txBody>
          <a:bodyPr wrap="none" rtlCol="0">
            <a:spAutoFit/>
          </a:bodyPr>
          <a:lstStyle/>
          <a:p>
            <a:r>
              <a:rPr lang="en-CA" sz="2400" dirty="0">
                <a:solidFill>
                  <a:schemeClr val="tx1"/>
                </a:solidFill>
                <a:latin typeface="Arial Nova Cond" panose="020B0506020202020204" pitchFamily="34" charset="0"/>
              </a:rPr>
              <a:t>Approximately 50% of patients had a BP &gt; 140/90 at screening</a:t>
            </a:r>
          </a:p>
          <a:p>
            <a:r>
              <a:rPr lang="en-CA" sz="2400" dirty="0">
                <a:solidFill>
                  <a:schemeClr val="tx1"/>
                </a:solidFill>
                <a:latin typeface="Arial Nova Cond" panose="020B0506020202020204" pitchFamily="34" charset="0"/>
              </a:rPr>
              <a:t>Only 50% of screen-positive patients receiving OAC 3 months later</a:t>
            </a:r>
          </a:p>
        </p:txBody>
      </p:sp>
      <p:pic>
        <p:nvPicPr>
          <p:cNvPr id="9" name="Picture 1">
            <a:extLst>
              <a:ext uri="{FF2B5EF4-FFF2-40B4-BE49-F238E27FC236}">
                <a16:creationId xmlns:a16="http://schemas.microsoft.com/office/drawing/2014/main" id="{05679936-8839-46D5-BD9D-8E3D06DF536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056440" y="1467810"/>
            <a:ext cx="1857649" cy="1124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06092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3528FE-4831-4541-99C2-28CB82E8F2F2}"/>
              </a:ext>
            </a:extLst>
          </p:cNvPr>
          <p:cNvSpPr>
            <a:spLocks noGrp="1"/>
          </p:cNvSpPr>
          <p:nvPr>
            <p:ph type="title"/>
          </p:nvPr>
        </p:nvSpPr>
        <p:spPr/>
        <p:txBody>
          <a:bodyPr/>
          <a:lstStyle/>
          <a:p>
            <a:r>
              <a:rPr lang="en-US" dirty="0"/>
              <a:t>Randomized trial of AF SCREENING</a:t>
            </a:r>
          </a:p>
        </p:txBody>
      </p:sp>
      <p:graphicFrame>
        <p:nvGraphicFramePr>
          <p:cNvPr id="4" name="Table">
            <a:extLst>
              <a:ext uri="{FF2B5EF4-FFF2-40B4-BE49-F238E27FC236}">
                <a16:creationId xmlns:a16="http://schemas.microsoft.com/office/drawing/2014/main" id="{B5AEE010-86A6-4A98-9B8C-86F3CC8B99C3}"/>
              </a:ext>
            </a:extLst>
          </p:cNvPr>
          <p:cNvGraphicFramePr/>
          <p:nvPr>
            <p:extLst>
              <p:ext uri="{D42A27DB-BD31-4B8C-83A1-F6EECF244321}">
                <p14:modId xmlns:p14="http://schemas.microsoft.com/office/powerpoint/2010/main" val="3428473554"/>
              </p:ext>
            </p:extLst>
          </p:nvPr>
        </p:nvGraphicFramePr>
        <p:xfrm>
          <a:off x="839417" y="1335336"/>
          <a:ext cx="8352927" cy="4951265"/>
        </p:xfrm>
        <a:graphic>
          <a:graphicData uri="http://schemas.openxmlformats.org/drawingml/2006/table">
            <a:tbl>
              <a:tblPr/>
              <a:tblGrid>
                <a:gridCol w="1847840">
                  <a:extLst>
                    <a:ext uri="{9D8B030D-6E8A-4147-A177-3AD203B41FA5}">
                      <a16:colId xmlns:a16="http://schemas.microsoft.com/office/drawing/2014/main" val="20000"/>
                    </a:ext>
                  </a:extLst>
                </a:gridCol>
                <a:gridCol w="1250826">
                  <a:extLst>
                    <a:ext uri="{9D8B030D-6E8A-4147-A177-3AD203B41FA5}">
                      <a16:colId xmlns:a16="http://schemas.microsoft.com/office/drawing/2014/main" val="20001"/>
                    </a:ext>
                  </a:extLst>
                </a:gridCol>
                <a:gridCol w="1221813">
                  <a:extLst>
                    <a:ext uri="{9D8B030D-6E8A-4147-A177-3AD203B41FA5}">
                      <a16:colId xmlns:a16="http://schemas.microsoft.com/office/drawing/2014/main" val="20002"/>
                    </a:ext>
                  </a:extLst>
                </a:gridCol>
                <a:gridCol w="864096">
                  <a:extLst>
                    <a:ext uri="{9D8B030D-6E8A-4147-A177-3AD203B41FA5}">
                      <a16:colId xmlns:a16="http://schemas.microsoft.com/office/drawing/2014/main" val="20003"/>
                    </a:ext>
                  </a:extLst>
                </a:gridCol>
                <a:gridCol w="3168352">
                  <a:extLst>
                    <a:ext uri="{9D8B030D-6E8A-4147-A177-3AD203B41FA5}">
                      <a16:colId xmlns:a16="http://schemas.microsoft.com/office/drawing/2014/main" val="4099989216"/>
                    </a:ext>
                  </a:extLst>
                </a:gridCol>
              </a:tblGrid>
              <a:tr h="269447">
                <a:tc>
                  <a:txBody>
                    <a:bodyPr/>
                    <a:lstStyle>
                      <a:lvl1pPr marL="0" algn="l" defTabSz="914400" rtl="0" eaLnBrk="1" latinLnBrk="0" hangingPunct="1">
                        <a:defRPr sz="1800" kern="1200">
                          <a:solidFill>
                            <a:schemeClr val="tx1"/>
                          </a:solidFill>
                          <a:latin typeface="Gill Sans"/>
                          <a:ea typeface="Gill Sans"/>
                          <a:cs typeface="Gill Sans"/>
                        </a:defRPr>
                      </a:lvl1pPr>
                      <a:lvl2pPr marL="457200" algn="l" defTabSz="914400" rtl="0" eaLnBrk="1" latinLnBrk="0" hangingPunct="1">
                        <a:defRPr sz="1800" kern="1200">
                          <a:solidFill>
                            <a:schemeClr val="tx1"/>
                          </a:solidFill>
                          <a:latin typeface="Gill Sans"/>
                          <a:ea typeface="Gill Sans"/>
                          <a:cs typeface="Gill Sans"/>
                        </a:defRPr>
                      </a:lvl2pPr>
                      <a:lvl3pPr marL="914400" algn="l" defTabSz="914400" rtl="0" eaLnBrk="1" latinLnBrk="0" hangingPunct="1">
                        <a:defRPr sz="1800" kern="1200">
                          <a:solidFill>
                            <a:schemeClr val="tx1"/>
                          </a:solidFill>
                          <a:latin typeface="Gill Sans"/>
                          <a:ea typeface="Gill Sans"/>
                          <a:cs typeface="Gill Sans"/>
                        </a:defRPr>
                      </a:lvl3pPr>
                      <a:lvl4pPr marL="1371600" algn="l" defTabSz="914400" rtl="0" eaLnBrk="1" latinLnBrk="0" hangingPunct="1">
                        <a:defRPr sz="1800" kern="1200">
                          <a:solidFill>
                            <a:schemeClr val="tx1"/>
                          </a:solidFill>
                          <a:latin typeface="Gill Sans"/>
                          <a:ea typeface="Gill Sans"/>
                          <a:cs typeface="Gill Sans"/>
                        </a:defRPr>
                      </a:lvl4pPr>
                      <a:lvl5pPr marL="1828800" algn="l" defTabSz="914400" rtl="0" eaLnBrk="1" latinLnBrk="0" hangingPunct="1">
                        <a:defRPr sz="1800" kern="1200">
                          <a:solidFill>
                            <a:schemeClr val="tx1"/>
                          </a:solidFill>
                          <a:latin typeface="Gill Sans"/>
                          <a:ea typeface="Gill Sans"/>
                          <a:cs typeface="Gill Sans"/>
                        </a:defRPr>
                      </a:lvl5pPr>
                      <a:lvl6pPr marL="2286000" algn="l" defTabSz="914400" rtl="0" eaLnBrk="1" latinLnBrk="0" hangingPunct="1">
                        <a:defRPr sz="1800" kern="1200">
                          <a:solidFill>
                            <a:schemeClr val="tx1"/>
                          </a:solidFill>
                          <a:latin typeface="Gill Sans"/>
                          <a:ea typeface="Gill Sans"/>
                          <a:cs typeface="Gill Sans"/>
                        </a:defRPr>
                      </a:lvl6pPr>
                      <a:lvl7pPr marL="2743200" algn="l" defTabSz="914400" rtl="0" eaLnBrk="1" latinLnBrk="0" hangingPunct="1">
                        <a:defRPr sz="1800" kern="1200">
                          <a:solidFill>
                            <a:schemeClr val="tx1"/>
                          </a:solidFill>
                          <a:latin typeface="Gill Sans"/>
                          <a:ea typeface="Gill Sans"/>
                          <a:cs typeface="Gill Sans"/>
                        </a:defRPr>
                      </a:lvl7pPr>
                      <a:lvl8pPr marL="3200400" algn="l" defTabSz="914400" rtl="0" eaLnBrk="1" latinLnBrk="0" hangingPunct="1">
                        <a:defRPr sz="1800" kern="1200">
                          <a:solidFill>
                            <a:schemeClr val="tx1"/>
                          </a:solidFill>
                          <a:latin typeface="Gill Sans"/>
                          <a:ea typeface="Gill Sans"/>
                          <a:cs typeface="Gill Sans"/>
                        </a:defRPr>
                      </a:lvl8pPr>
                      <a:lvl9pPr marL="3657600" algn="l" defTabSz="914400" rtl="0" eaLnBrk="1" latinLnBrk="0" hangingPunct="1">
                        <a:defRPr sz="1800" kern="1200">
                          <a:solidFill>
                            <a:schemeClr val="tx1"/>
                          </a:solidFill>
                          <a:latin typeface="Gill Sans"/>
                          <a:ea typeface="Gill Sans"/>
                          <a:cs typeface="Gill Sans"/>
                        </a:defRPr>
                      </a:lvl9pPr>
                    </a:lstStyle>
                    <a:p>
                      <a:pPr defTabSz="457200">
                        <a:defRPr sz="1600" b="1"/>
                      </a:pPr>
                      <a:endParaRPr/>
                    </a:p>
                  </a:txBody>
                  <a:tcPr marL="63500" marR="63500" marT="0" marB="0" horzOverflow="overflow">
                    <a:lnL w="12700">
                      <a:solidFill>
                        <a:srgbClr val="CBCBCB"/>
                      </a:solidFill>
                      <a:miter lim="400000"/>
                    </a:lnL>
                    <a:lnR w="12700">
                      <a:solidFill>
                        <a:srgbClr val="CBCBCB"/>
                      </a:solidFill>
                      <a:miter lim="400000"/>
                    </a:lnR>
                    <a:lnT w="12700">
                      <a:solidFill>
                        <a:srgbClr val="CBCBCB"/>
                      </a:solidFill>
                      <a:miter lim="400000"/>
                    </a:lnT>
                    <a:lnB w="12700">
                      <a:solidFill>
                        <a:srgbClr val="CBCBCB"/>
                      </a:solidFill>
                      <a:miter lim="400000"/>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Gill Sans"/>
                          <a:ea typeface="Gill Sans"/>
                          <a:cs typeface="Gill Sans"/>
                        </a:defRPr>
                      </a:lvl1pPr>
                      <a:lvl2pPr marL="457200" algn="l" defTabSz="914400" rtl="0" eaLnBrk="1" latinLnBrk="0" hangingPunct="1">
                        <a:defRPr sz="1800" kern="1200">
                          <a:solidFill>
                            <a:schemeClr val="tx1"/>
                          </a:solidFill>
                          <a:latin typeface="Gill Sans"/>
                          <a:ea typeface="Gill Sans"/>
                          <a:cs typeface="Gill Sans"/>
                        </a:defRPr>
                      </a:lvl2pPr>
                      <a:lvl3pPr marL="914400" algn="l" defTabSz="914400" rtl="0" eaLnBrk="1" latinLnBrk="0" hangingPunct="1">
                        <a:defRPr sz="1800" kern="1200">
                          <a:solidFill>
                            <a:schemeClr val="tx1"/>
                          </a:solidFill>
                          <a:latin typeface="Gill Sans"/>
                          <a:ea typeface="Gill Sans"/>
                          <a:cs typeface="Gill Sans"/>
                        </a:defRPr>
                      </a:lvl3pPr>
                      <a:lvl4pPr marL="1371600" algn="l" defTabSz="914400" rtl="0" eaLnBrk="1" latinLnBrk="0" hangingPunct="1">
                        <a:defRPr sz="1800" kern="1200">
                          <a:solidFill>
                            <a:schemeClr val="tx1"/>
                          </a:solidFill>
                          <a:latin typeface="Gill Sans"/>
                          <a:ea typeface="Gill Sans"/>
                          <a:cs typeface="Gill Sans"/>
                        </a:defRPr>
                      </a:lvl4pPr>
                      <a:lvl5pPr marL="1828800" algn="l" defTabSz="914400" rtl="0" eaLnBrk="1" latinLnBrk="0" hangingPunct="1">
                        <a:defRPr sz="1800" kern="1200">
                          <a:solidFill>
                            <a:schemeClr val="tx1"/>
                          </a:solidFill>
                          <a:latin typeface="Gill Sans"/>
                          <a:ea typeface="Gill Sans"/>
                          <a:cs typeface="Gill Sans"/>
                        </a:defRPr>
                      </a:lvl5pPr>
                      <a:lvl6pPr marL="2286000" algn="l" defTabSz="914400" rtl="0" eaLnBrk="1" latinLnBrk="0" hangingPunct="1">
                        <a:defRPr sz="1800" kern="1200">
                          <a:solidFill>
                            <a:schemeClr val="tx1"/>
                          </a:solidFill>
                          <a:latin typeface="Gill Sans"/>
                          <a:ea typeface="Gill Sans"/>
                          <a:cs typeface="Gill Sans"/>
                        </a:defRPr>
                      </a:lvl6pPr>
                      <a:lvl7pPr marL="2743200" algn="l" defTabSz="914400" rtl="0" eaLnBrk="1" latinLnBrk="0" hangingPunct="1">
                        <a:defRPr sz="1800" kern="1200">
                          <a:solidFill>
                            <a:schemeClr val="tx1"/>
                          </a:solidFill>
                          <a:latin typeface="Gill Sans"/>
                          <a:ea typeface="Gill Sans"/>
                          <a:cs typeface="Gill Sans"/>
                        </a:defRPr>
                      </a:lvl7pPr>
                      <a:lvl8pPr marL="3200400" algn="l" defTabSz="914400" rtl="0" eaLnBrk="1" latinLnBrk="0" hangingPunct="1">
                        <a:defRPr sz="1800" kern="1200">
                          <a:solidFill>
                            <a:schemeClr val="tx1"/>
                          </a:solidFill>
                          <a:latin typeface="Gill Sans"/>
                          <a:ea typeface="Gill Sans"/>
                          <a:cs typeface="Gill Sans"/>
                        </a:defRPr>
                      </a:lvl8pPr>
                      <a:lvl9pPr marL="3657600" algn="l" defTabSz="914400" rtl="0" eaLnBrk="1" latinLnBrk="0" hangingPunct="1">
                        <a:defRPr sz="1800" kern="1200">
                          <a:solidFill>
                            <a:schemeClr val="tx1"/>
                          </a:solidFill>
                          <a:latin typeface="Gill Sans"/>
                          <a:ea typeface="Gill Sans"/>
                          <a:cs typeface="Gill Sans"/>
                        </a:defRPr>
                      </a:lvl9pPr>
                    </a:lstStyle>
                    <a:p>
                      <a:pPr defTabSz="457200">
                        <a:defRPr sz="1800"/>
                      </a:pPr>
                      <a:r>
                        <a:rPr sz="1600" b="1"/>
                        <a:t>Country</a:t>
                      </a:r>
                    </a:p>
                  </a:txBody>
                  <a:tcPr marL="63500" marR="63500" marT="0" marB="0" horzOverflow="overflow">
                    <a:lnL w="12700">
                      <a:solidFill>
                        <a:srgbClr val="CBCBCB"/>
                      </a:solidFill>
                      <a:miter lim="400000"/>
                    </a:lnL>
                    <a:lnR w="12700">
                      <a:solidFill>
                        <a:srgbClr val="CBCBCB"/>
                      </a:solidFill>
                      <a:miter lim="400000"/>
                    </a:lnR>
                    <a:lnT w="12700">
                      <a:solidFill>
                        <a:srgbClr val="CBCBCB"/>
                      </a:solidFill>
                      <a:miter lim="400000"/>
                    </a:lnT>
                    <a:lnB w="12700">
                      <a:solidFill>
                        <a:srgbClr val="CBCBCB"/>
                      </a:solidFill>
                      <a:miter lim="400000"/>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Gill Sans"/>
                          <a:ea typeface="Gill Sans"/>
                          <a:cs typeface="Gill Sans"/>
                        </a:defRPr>
                      </a:lvl1pPr>
                      <a:lvl2pPr marL="457200" algn="l" defTabSz="914400" rtl="0" eaLnBrk="1" latinLnBrk="0" hangingPunct="1">
                        <a:defRPr sz="1800" kern="1200">
                          <a:solidFill>
                            <a:schemeClr val="tx1"/>
                          </a:solidFill>
                          <a:latin typeface="Gill Sans"/>
                          <a:ea typeface="Gill Sans"/>
                          <a:cs typeface="Gill Sans"/>
                        </a:defRPr>
                      </a:lvl2pPr>
                      <a:lvl3pPr marL="914400" algn="l" defTabSz="914400" rtl="0" eaLnBrk="1" latinLnBrk="0" hangingPunct="1">
                        <a:defRPr sz="1800" kern="1200">
                          <a:solidFill>
                            <a:schemeClr val="tx1"/>
                          </a:solidFill>
                          <a:latin typeface="Gill Sans"/>
                          <a:ea typeface="Gill Sans"/>
                          <a:cs typeface="Gill Sans"/>
                        </a:defRPr>
                      </a:lvl3pPr>
                      <a:lvl4pPr marL="1371600" algn="l" defTabSz="914400" rtl="0" eaLnBrk="1" latinLnBrk="0" hangingPunct="1">
                        <a:defRPr sz="1800" kern="1200">
                          <a:solidFill>
                            <a:schemeClr val="tx1"/>
                          </a:solidFill>
                          <a:latin typeface="Gill Sans"/>
                          <a:ea typeface="Gill Sans"/>
                          <a:cs typeface="Gill Sans"/>
                        </a:defRPr>
                      </a:lvl4pPr>
                      <a:lvl5pPr marL="1828800" algn="l" defTabSz="914400" rtl="0" eaLnBrk="1" latinLnBrk="0" hangingPunct="1">
                        <a:defRPr sz="1800" kern="1200">
                          <a:solidFill>
                            <a:schemeClr val="tx1"/>
                          </a:solidFill>
                          <a:latin typeface="Gill Sans"/>
                          <a:ea typeface="Gill Sans"/>
                          <a:cs typeface="Gill Sans"/>
                        </a:defRPr>
                      </a:lvl5pPr>
                      <a:lvl6pPr marL="2286000" algn="l" defTabSz="914400" rtl="0" eaLnBrk="1" latinLnBrk="0" hangingPunct="1">
                        <a:defRPr sz="1800" kern="1200">
                          <a:solidFill>
                            <a:schemeClr val="tx1"/>
                          </a:solidFill>
                          <a:latin typeface="Gill Sans"/>
                          <a:ea typeface="Gill Sans"/>
                          <a:cs typeface="Gill Sans"/>
                        </a:defRPr>
                      </a:lvl6pPr>
                      <a:lvl7pPr marL="2743200" algn="l" defTabSz="914400" rtl="0" eaLnBrk="1" latinLnBrk="0" hangingPunct="1">
                        <a:defRPr sz="1800" kern="1200">
                          <a:solidFill>
                            <a:schemeClr val="tx1"/>
                          </a:solidFill>
                          <a:latin typeface="Gill Sans"/>
                          <a:ea typeface="Gill Sans"/>
                          <a:cs typeface="Gill Sans"/>
                        </a:defRPr>
                      </a:lvl7pPr>
                      <a:lvl8pPr marL="3200400" algn="l" defTabSz="914400" rtl="0" eaLnBrk="1" latinLnBrk="0" hangingPunct="1">
                        <a:defRPr sz="1800" kern="1200">
                          <a:solidFill>
                            <a:schemeClr val="tx1"/>
                          </a:solidFill>
                          <a:latin typeface="Gill Sans"/>
                          <a:ea typeface="Gill Sans"/>
                          <a:cs typeface="Gill Sans"/>
                        </a:defRPr>
                      </a:lvl8pPr>
                      <a:lvl9pPr marL="3657600" algn="l" defTabSz="914400" rtl="0" eaLnBrk="1" latinLnBrk="0" hangingPunct="1">
                        <a:defRPr sz="1800" kern="1200">
                          <a:solidFill>
                            <a:schemeClr val="tx1"/>
                          </a:solidFill>
                          <a:latin typeface="Gill Sans"/>
                          <a:ea typeface="Gill Sans"/>
                          <a:cs typeface="Gill Sans"/>
                        </a:defRPr>
                      </a:lvl9pPr>
                    </a:lstStyle>
                    <a:p>
                      <a:pPr defTabSz="457200">
                        <a:defRPr sz="1800"/>
                      </a:pPr>
                      <a:r>
                        <a:rPr sz="1600" b="1"/>
                        <a:t>Status</a:t>
                      </a:r>
                    </a:p>
                  </a:txBody>
                  <a:tcPr marL="63500" marR="63500" marT="0" marB="0" horzOverflow="overflow">
                    <a:lnL w="12700">
                      <a:solidFill>
                        <a:srgbClr val="CBCBCB"/>
                      </a:solidFill>
                      <a:miter lim="400000"/>
                    </a:lnL>
                    <a:lnR w="12700">
                      <a:solidFill>
                        <a:srgbClr val="CBCBCB"/>
                      </a:solidFill>
                      <a:miter lim="400000"/>
                    </a:lnR>
                    <a:lnT w="12700">
                      <a:solidFill>
                        <a:srgbClr val="CBCBCB"/>
                      </a:solidFill>
                      <a:miter lim="400000"/>
                    </a:lnT>
                    <a:lnB w="12700">
                      <a:solidFill>
                        <a:srgbClr val="CBCBCB"/>
                      </a:solidFill>
                      <a:miter lim="400000"/>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Gill Sans"/>
                          <a:ea typeface="Gill Sans"/>
                          <a:cs typeface="Gill Sans"/>
                        </a:defRPr>
                      </a:lvl1pPr>
                      <a:lvl2pPr marL="457200" algn="l" defTabSz="914400" rtl="0" eaLnBrk="1" latinLnBrk="0" hangingPunct="1">
                        <a:defRPr sz="1800" kern="1200">
                          <a:solidFill>
                            <a:schemeClr val="tx1"/>
                          </a:solidFill>
                          <a:latin typeface="Gill Sans"/>
                          <a:ea typeface="Gill Sans"/>
                          <a:cs typeface="Gill Sans"/>
                        </a:defRPr>
                      </a:lvl2pPr>
                      <a:lvl3pPr marL="914400" algn="l" defTabSz="914400" rtl="0" eaLnBrk="1" latinLnBrk="0" hangingPunct="1">
                        <a:defRPr sz="1800" kern="1200">
                          <a:solidFill>
                            <a:schemeClr val="tx1"/>
                          </a:solidFill>
                          <a:latin typeface="Gill Sans"/>
                          <a:ea typeface="Gill Sans"/>
                          <a:cs typeface="Gill Sans"/>
                        </a:defRPr>
                      </a:lvl3pPr>
                      <a:lvl4pPr marL="1371600" algn="l" defTabSz="914400" rtl="0" eaLnBrk="1" latinLnBrk="0" hangingPunct="1">
                        <a:defRPr sz="1800" kern="1200">
                          <a:solidFill>
                            <a:schemeClr val="tx1"/>
                          </a:solidFill>
                          <a:latin typeface="Gill Sans"/>
                          <a:ea typeface="Gill Sans"/>
                          <a:cs typeface="Gill Sans"/>
                        </a:defRPr>
                      </a:lvl4pPr>
                      <a:lvl5pPr marL="1828800" algn="l" defTabSz="914400" rtl="0" eaLnBrk="1" latinLnBrk="0" hangingPunct="1">
                        <a:defRPr sz="1800" kern="1200">
                          <a:solidFill>
                            <a:schemeClr val="tx1"/>
                          </a:solidFill>
                          <a:latin typeface="Gill Sans"/>
                          <a:ea typeface="Gill Sans"/>
                          <a:cs typeface="Gill Sans"/>
                        </a:defRPr>
                      </a:lvl5pPr>
                      <a:lvl6pPr marL="2286000" algn="l" defTabSz="914400" rtl="0" eaLnBrk="1" latinLnBrk="0" hangingPunct="1">
                        <a:defRPr sz="1800" kern="1200">
                          <a:solidFill>
                            <a:schemeClr val="tx1"/>
                          </a:solidFill>
                          <a:latin typeface="Gill Sans"/>
                          <a:ea typeface="Gill Sans"/>
                          <a:cs typeface="Gill Sans"/>
                        </a:defRPr>
                      </a:lvl6pPr>
                      <a:lvl7pPr marL="2743200" algn="l" defTabSz="914400" rtl="0" eaLnBrk="1" latinLnBrk="0" hangingPunct="1">
                        <a:defRPr sz="1800" kern="1200">
                          <a:solidFill>
                            <a:schemeClr val="tx1"/>
                          </a:solidFill>
                          <a:latin typeface="Gill Sans"/>
                          <a:ea typeface="Gill Sans"/>
                          <a:cs typeface="Gill Sans"/>
                        </a:defRPr>
                      </a:lvl7pPr>
                      <a:lvl8pPr marL="3200400" algn="l" defTabSz="914400" rtl="0" eaLnBrk="1" latinLnBrk="0" hangingPunct="1">
                        <a:defRPr sz="1800" kern="1200">
                          <a:solidFill>
                            <a:schemeClr val="tx1"/>
                          </a:solidFill>
                          <a:latin typeface="Gill Sans"/>
                          <a:ea typeface="Gill Sans"/>
                          <a:cs typeface="Gill Sans"/>
                        </a:defRPr>
                      </a:lvl8pPr>
                      <a:lvl9pPr marL="3657600" algn="l" defTabSz="914400" rtl="0" eaLnBrk="1" latinLnBrk="0" hangingPunct="1">
                        <a:defRPr sz="1800" kern="1200">
                          <a:solidFill>
                            <a:schemeClr val="tx1"/>
                          </a:solidFill>
                          <a:latin typeface="Gill Sans"/>
                          <a:ea typeface="Gill Sans"/>
                          <a:cs typeface="Gill Sans"/>
                        </a:defRPr>
                      </a:lvl9pPr>
                    </a:lstStyle>
                    <a:p>
                      <a:pPr defTabSz="457200">
                        <a:defRPr sz="1800"/>
                      </a:pPr>
                      <a:r>
                        <a:rPr sz="1600" b="1" dirty="0"/>
                        <a:t>N</a:t>
                      </a:r>
                    </a:p>
                  </a:txBody>
                  <a:tcPr marL="63500" marR="63500" marT="0" marB="0" horzOverflow="overflow">
                    <a:lnL w="12700">
                      <a:solidFill>
                        <a:srgbClr val="CBCBCB"/>
                      </a:solidFill>
                      <a:miter lim="400000"/>
                    </a:lnL>
                    <a:lnR w="12700" cap="flat" cmpd="sng" algn="ctr">
                      <a:solidFill>
                        <a:srgbClr val="CBCBCB"/>
                      </a:solidFill>
                      <a:prstDash val="solid"/>
                      <a:miter lim="400000"/>
                      <a:headEnd type="none" w="med" len="med"/>
                      <a:tailEnd type="none" w="med" len="med"/>
                    </a:lnR>
                    <a:lnT w="12700">
                      <a:solidFill>
                        <a:srgbClr val="CBCBCB"/>
                      </a:solidFill>
                      <a:miter lim="400000"/>
                    </a:lnT>
                    <a:lnB w="12700">
                      <a:solidFill>
                        <a:srgbClr val="CBCBCB"/>
                      </a:solidFill>
                      <a:miter lim="400000"/>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Gill Sans"/>
                          <a:ea typeface="Gill Sans"/>
                          <a:cs typeface="Gill Sans"/>
                        </a:defRPr>
                      </a:lvl1pPr>
                      <a:lvl2pPr marL="457200" algn="l" defTabSz="914400" rtl="0" eaLnBrk="1" latinLnBrk="0" hangingPunct="1">
                        <a:defRPr sz="1800" kern="1200">
                          <a:solidFill>
                            <a:schemeClr val="tx1"/>
                          </a:solidFill>
                          <a:latin typeface="Gill Sans"/>
                          <a:ea typeface="Gill Sans"/>
                          <a:cs typeface="Gill Sans"/>
                        </a:defRPr>
                      </a:lvl2pPr>
                      <a:lvl3pPr marL="914400" algn="l" defTabSz="914400" rtl="0" eaLnBrk="1" latinLnBrk="0" hangingPunct="1">
                        <a:defRPr sz="1800" kern="1200">
                          <a:solidFill>
                            <a:schemeClr val="tx1"/>
                          </a:solidFill>
                          <a:latin typeface="Gill Sans"/>
                          <a:ea typeface="Gill Sans"/>
                          <a:cs typeface="Gill Sans"/>
                        </a:defRPr>
                      </a:lvl3pPr>
                      <a:lvl4pPr marL="1371600" algn="l" defTabSz="914400" rtl="0" eaLnBrk="1" latinLnBrk="0" hangingPunct="1">
                        <a:defRPr sz="1800" kern="1200">
                          <a:solidFill>
                            <a:schemeClr val="tx1"/>
                          </a:solidFill>
                          <a:latin typeface="Gill Sans"/>
                          <a:ea typeface="Gill Sans"/>
                          <a:cs typeface="Gill Sans"/>
                        </a:defRPr>
                      </a:lvl4pPr>
                      <a:lvl5pPr marL="1828800" algn="l" defTabSz="914400" rtl="0" eaLnBrk="1" latinLnBrk="0" hangingPunct="1">
                        <a:defRPr sz="1800" kern="1200">
                          <a:solidFill>
                            <a:schemeClr val="tx1"/>
                          </a:solidFill>
                          <a:latin typeface="Gill Sans"/>
                          <a:ea typeface="Gill Sans"/>
                          <a:cs typeface="Gill Sans"/>
                        </a:defRPr>
                      </a:lvl5pPr>
                      <a:lvl6pPr marL="2286000" algn="l" defTabSz="914400" rtl="0" eaLnBrk="1" latinLnBrk="0" hangingPunct="1">
                        <a:defRPr sz="1800" kern="1200">
                          <a:solidFill>
                            <a:schemeClr val="tx1"/>
                          </a:solidFill>
                          <a:latin typeface="Gill Sans"/>
                          <a:ea typeface="Gill Sans"/>
                          <a:cs typeface="Gill Sans"/>
                        </a:defRPr>
                      </a:lvl6pPr>
                      <a:lvl7pPr marL="2743200" algn="l" defTabSz="914400" rtl="0" eaLnBrk="1" latinLnBrk="0" hangingPunct="1">
                        <a:defRPr sz="1800" kern="1200">
                          <a:solidFill>
                            <a:schemeClr val="tx1"/>
                          </a:solidFill>
                          <a:latin typeface="Gill Sans"/>
                          <a:ea typeface="Gill Sans"/>
                          <a:cs typeface="Gill Sans"/>
                        </a:defRPr>
                      </a:lvl7pPr>
                      <a:lvl8pPr marL="3200400" algn="l" defTabSz="914400" rtl="0" eaLnBrk="1" latinLnBrk="0" hangingPunct="1">
                        <a:defRPr sz="1800" kern="1200">
                          <a:solidFill>
                            <a:schemeClr val="tx1"/>
                          </a:solidFill>
                          <a:latin typeface="Gill Sans"/>
                          <a:ea typeface="Gill Sans"/>
                          <a:cs typeface="Gill Sans"/>
                        </a:defRPr>
                      </a:lvl8pPr>
                      <a:lvl9pPr marL="3657600" algn="l" defTabSz="914400" rtl="0" eaLnBrk="1" latinLnBrk="0" hangingPunct="1">
                        <a:defRPr sz="1800" kern="1200">
                          <a:solidFill>
                            <a:schemeClr val="tx1"/>
                          </a:solidFill>
                          <a:latin typeface="Gill Sans"/>
                          <a:ea typeface="Gill Sans"/>
                          <a:cs typeface="Gill Sans"/>
                        </a:defRPr>
                      </a:lvl9pPr>
                    </a:lstStyle>
                    <a:p>
                      <a:pPr defTabSz="457200">
                        <a:defRPr sz="1800"/>
                      </a:pPr>
                      <a:r>
                        <a:rPr lang="en-US" sz="1600" b="1" dirty="0"/>
                        <a:t>Screening method</a:t>
                      </a:r>
                      <a:endParaRPr sz="1600" b="1" dirty="0"/>
                    </a:p>
                  </a:txBody>
                  <a:tcPr marL="63500" marR="63500" marT="0" marB="0" horzOverflow="overflow">
                    <a:lnL w="12700">
                      <a:solidFill>
                        <a:srgbClr val="CBCBCB"/>
                      </a:solidFill>
                      <a:miter lim="400000"/>
                    </a:lnL>
                    <a:lnR w="12700">
                      <a:solidFill>
                        <a:srgbClr val="CBCBCB"/>
                      </a:solidFill>
                      <a:miter lim="400000"/>
                    </a:lnR>
                    <a:lnT w="12700">
                      <a:solidFill>
                        <a:srgbClr val="CBCBCB"/>
                      </a:solidFill>
                      <a:miter lim="400000"/>
                    </a:lnT>
                    <a:lnB w="12700" cap="flat" cmpd="sng" algn="ctr">
                      <a:solidFill>
                        <a:srgbClr val="CBCBCB"/>
                      </a:solidFill>
                      <a:prstDash val="solid"/>
                      <a:miter lim="400000"/>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500525">
                <a:tc>
                  <a:txBody>
                    <a:bodyPr/>
                    <a:lstStyle>
                      <a:lvl1pPr marL="0" algn="l" defTabSz="914400" rtl="0" eaLnBrk="1" latinLnBrk="0" hangingPunct="1">
                        <a:defRPr sz="1800" kern="1200">
                          <a:solidFill>
                            <a:schemeClr val="tx1"/>
                          </a:solidFill>
                          <a:latin typeface="Gill Sans"/>
                          <a:ea typeface="Gill Sans"/>
                          <a:cs typeface="Gill Sans"/>
                        </a:defRPr>
                      </a:lvl1pPr>
                      <a:lvl2pPr marL="457200" algn="l" defTabSz="914400" rtl="0" eaLnBrk="1" latinLnBrk="0" hangingPunct="1">
                        <a:defRPr sz="1800" kern="1200">
                          <a:solidFill>
                            <a:schemeClr val="tx1"/>
                          </a:solidFill>
                          <a:latin typeface="Gill Sans"/>
                          <a:ea typeface="Gill Sans"/>
                          <a:cs typeface="Gill Sans"/>
                        </a:defRPr>
                      </a:lvl2pPr>
                      <a:lvl3pPr marL="914400" algn="l" defTabSz="914400" rtl="0" eaLnBrk="1" latinLnBrk="0" hangingPunct="1">
                        <a:defRPr sz="1800" kern="1200">
                          <a:solidFill>
                            <a:schemeClr val="tx1"/>
                          </a:solidFill>
                          <a:latin typeface="Gill Sans"/>
                          <a:ea typeface="Gill Sans"/>
                          <a:cs typeface="Gill Sans"/>
                        </a:defRPr>
                      </a:lvl3pPr>
                      <a:lvl4pPr marL="1371600" algn="l" defTabSz="914400" rtl="0" eaLnBrk="1" latinLnBrk="0" hangingPunct="1">
                        <a:defRPr sz="1800" kern="1200">
                          <a:solidFill>
                            <a:schemeClr val="tx1"/>
                          </a:solidFill>
                          <a:latin typeface="Gill Sans"/>
                          <a:ea typeface="Gill Sans"/>
                          <a:cs typeface="Gill Sans"/>
                        </a:defRPr>
                      </a:lvl4pPr>
                      <a:lvl5pPr marL="1828800" algn="l" defTabSz="914400" rtl="0" eaLnBrk="1" latinLnBrk="0" hangingPunct="1">
                        <a:defRPr sz="1800" kern="1200">
                          <a:solidFill>
                            <a:schemeClr val="tx1"/>
                          </a:solidFill>
                          <a:latin typeface="Gill Sans"/>
                          <a:ea typeface="Gill Sans"/>
                          <a:cs typeface="Gill Sans"/>
                        </a:defRPr>
                      </a:lvl5pPr>
                      <a:lvl6pPr marL="2286000" algn="l" defTabSz="914400" rtl="0" eaLnBrk="1" latinLnBrk="0" hangingPunct="1">
                        <a:defRPr sz="1800" kern="1200">
                          <a:solidFill>
                            <a:schemeClr val="tx1"/>
                          </a:solidFill>
                          <a:latin typeface="Gill Sans"/>
                          <a:ea typeface="Gill Sans"/>
                          <a:cs typeface="Gill Sans"/>
                        </a:defRPr>
                      </a:lvl6pPr>
                      <a:lvl7pPr marL="2743200" algn="l" defTabSz="914400" rtl="0" eaLnBrk="1" latinLnBrk="0" hangingPunct="1">
                        <a:defRPr sz="1800" kern="1200">
                          <a:solidFill>
                            <a:schemeClr val="tx1"/>
                          </a:solidFill>
                          <a:latin typeface="Gill Sans"/>
                          <a:ea typeface="Gill Sans"/>
                          <a:cs typeface="Gill Sans"/>
                        </a:defRPr>
                      </a:lvl7pPr>
                      <a:lvl8pPr marL="3200400" algn="l" defTabSz="914400" rtl="0" eaLnBrk="1" latinLnBrk="0" hangingPunct="1">
                        <a:defRPr sz="1800" kern="1200">
                          <a:solidFill>
                            <a:schemeClr val="tx1"/>
                          </a:solidFill>
                          <a:latin typeface="Gill Sans"/>
                          <a:ea typeface="Gill Sans"/>
                          <a:cs typeface="Gill Sans"/>
                        </a:defRPr>
                      </a:lvl8pPr>
                      <a:lvl9pPr marL="3657600" algn="l" defTabSz="914400" rtl="0" eaLnBrk="1" latinLnBrk="0" hangingPunct="1">
                        <a:defRPr sz="1800" kern="1200">
                          <a:solidFill>
                            <a:schemeClr val="tx1"/>
                          </a:solidFill>
                          <a:latin typeface="Gill Sans"/>
                          <a:ea typeface="Gill Sans"/>
                          <a:cs typeface="Gill Sans"/>
                        </a:defRPr>
                      </a:lvl9pPr>
                    </a:lstStyle>
                    <a:p>
                      <a:pPr defTabSz="457200">
                        <a:defRPr sz="1800"/>
                      </a:pPr>
                      <a:r>
                        <a:rPr sz="1600"/>
                        <a:t>AF-CATCH</a:t>
                      </a:r>
                    </a:p>
                  </a:txBody>
                  <a:tcPr marL="63500" marR="63500" marT="0" marB="0" horzOverflow="overflow">
                    <a:lnL w="12700">
                      <a:solidFill>
                        <a:srgbClr val="CBCBCB"/>
                      </a:solidFill>
                      <a:miter lim="400000"/>
                    </a:lnL>
                    <a:lnR w="12700">
                      <a:solidFill>
                        <a:srgbClr val="CBCBCB"/>
                      </a:solidFill>
                      <a:miter lim="400000"/>
                    </a:lnR>
                    <a:lnT w="12700">
                      <a:solidFill>
                        <a:srgbClr val="CBCBCB"/>
                      </a:solidFill>
                      <a:miter lim="400000"/>
                    </a:lnT>
                    <a:lnB w="12700">
                      <a:solidFill>
                        <a:srgbClr val="CBCBCB"/>
                      </a:solidFill>
                      <a:miter lim="400000"/>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Gill Sans"/>
                          <a:ea typeface="Gill Sans"/>
                          <a:cs typeface="Gill Sans"/>
                        </a:defRPr>
                      </a:lvl1pPr>
                      <a:lvl2pPr marL="457200" algn="l" defTabSz="914400" rtl="0" eaLnBrk="1" latinLnBrk="0" hangingPunct="1">
                        <a:defRPr sz="1800" kern="1200">
                          <a:solidFill>
                            <a:schemeClr val="tx1"/>
                          </a:solidFill>
                          <a:latin typeface="Gill Sans"/>
                          <a:ea typeface="Gill Sans"/>
                          <a:cs typeface="Gill Sans"/>
                        </a:defRPr>
                      </a:lvl2pPr>
                      <a:lvl3pPr marL="914400" algn="l" defTabSz="914400" rtl="0" eaLnBrk="1" latinLnBrk="0" hangingPunct="1">
                        <a:defRPr sz="1800" kern="1200">
                          <a:solidFill>
                            <a:schemeClr val="tx1"/>
                          </a:solidFill>
                          <a:latin typeface="Gill Sans"/>
                          <a:ea typeface="Gill Sans"/>
                          <a:cs typeface="Gill Sans"/>
                        </a:defRPr>
                      </a:lvl3pPr>
                      <a:lvl4pPr marL="1371600" algn="l" defTabSz="914400" rtl="0" eaLnBrk="1" latinLnBrk="0" hangingPunct="1">
                        <a:defRPr sz="1800" kern="1200">
                          <a:solidFill>
                            <a:schemeClr val="tx1"/>
                          </a:solidFill>
                          <a:latin typeface="Gill Sans"/>
                          <a:ea typeface="Gill Sans"/>
                          <a:cs typeface="Gill Sans"/>
                        </a:defRPr>
                      </a:lvl4pPr>
                      <a:lvl5pPr marL="1828800" algn="l" defTabSz="914400" rtl="0" eaLnBrk="1" latinLnBrk="0" hangingPunct="1">
                        <a:defRPr sz="1800" kern="1200">
                          <a:solidFill>
                            <a:schemeClr val="tx1"/>
                          </a:solidFill>
                          <a:latin typeface="Gill Sans"/>
                          <a:ea typeface="Gill Sans"/>
                          <a:cs typeface="Gill Sans"/>
                        </a:defRPr>
                      </a:lvl5pPr>
                      <a:lvl6pPr marL="2286000" algn="l" defTabSz="914400" rtl="0" eaLnBrk="1" latinLnBrk="0" hangingPunct="1">
                        <a:defRPr sz="1800" kern="1200">
                          <a:solidFill>
                            <a:schemeClr val="tx1"/>
                          </a:solidFill>
                          <a:latin typeface="Gill Sans"/>
                          <a:ea typeface="Gill Sans"/>
                          <a:cs typeface="Gill Sans"/>
                        </a:defRPr>
                      </a:lvl6pPr>
                      <a:lvl7pPr marL="2743200" algn="l" defTabSz="914400" rtl="0" eaLnBrk="1" latinLnBrk="0" hangingPunct="1">
                        <a:defRPr sz="1800" kern="1200">
                          <a:solidFill>
                            <a:schemeClr val="tx1"/>
                          </a:solidFill>
                          <a:latin typeface="Gill Sans"/>
                          <a:ea typeface="Gill Sans"/>
                          <a:cs typeface="Gill Sans"/>
                        </a:defRPr>
                      </a:lvl7pPr>
                      <a:lvl8pPr marL="3200400" algn="l" defTabSz="914400" rtl="0" eaLnBrk="1" latinLnBrk="0" hangingPunct="1">
                        <a:defRPr sz="1800" kern="1200">
                          <a:solidFill>
                            <a:schemeClr val="tx1"/>
                          </a:solidFill>
                          <a:latin typeface="Gill Sans"/>
                          <a:ea typeface="Gill Sans"/>
                          <a:cs typeface="Gill Sans"/>
                        </a:defRPr>
                      </a:lvl8pPr>
                      <a:lvl9pPr marL="3657600" algn="l" defTabSz="914400" rtl="0" eaLnBrk="1" latinLnBrk="0" hangingPunct="1">
                        <a:defRPr sz="1800" kern="1200">
                          <a:solidFill>
                            <a:schemeClr val="tx1"/>
                          </a:solidFill>
                          <a:latin typeface="Gill Sans"/>
                          <a:ea typeface="Gill Sans"/>
                          <a:cs typeface="Gill Sans"/>
                        </a:defRPr>
                      </a:lvl9pPr>
                    </a:lstStyle>
                    <a:p>
                      <a:pPr defTabSz="457200">
                        <a:defRPr sz="1800"/>
                      </a:pPr>
                      <a:r>
                        <a:rPr sz="1600"/>
                        <a:t>China</a:t>
                      </a:r>
                    </a:p>
                  </a:txBody>
                  <a:tcPr marL="63500" marR="63500" marT="0" marB="0" horzOverflow="overflow">
                    <a:lnL w="12700">
                      <a:solidFill>
                        <a:srgbClr val="CBCBCB"/>
                      </a:solidFill>
                      <a:miter lim="400000"/>
                    </a:lnL>
                    <a:lnR w="12700">
                      <a:solidFill>
                        <a:srgbClr val="CBCBCB"/>
                      </a:solidFill>
                      <a:miter lim="400000"/>
                    </a:lnR>
                    <a:lnT w="12700">
                      <a:solidFill>
                        <a:srgbClr val="CBCBCB"/>
                      </a:solidFill>
                      <a:miter lim="400000"/>
                    </a:lnT>
                    <a:lnB w="12700">
                      <a:solidFill>
                        <a:srgbClr val="CBCBCB"/>
                      </a:solidFill>
                      <a:miter lim="400000"/>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Gill Sans"/>
                          <a:ea typeface="Gill Sans"/>
                          <a:cs typeface="Gill Sans"/>
                        </a:defRPr>
                      </a:lvl1pPr>
                      <a:lvl2pPr marL="457200" algn="l" defTabSz="914400" rtl="0" eaLnBrk="1" latinLnBrk="0" hangingPunct="1">
                        <a:defRPr sz="1800" kern="1200">
                          <a:solidFill>
                            <a:schemeClr val="tx1"/>
                          </a:solidFill>
                          <a:latin typeface="Gill Sans"/>
                          <a:ea typeface="Gill Sans"/>
                          <a:cs typeface="Gill Sans"/>
                        </a:defRPr>
                      </a:lvl2pPr>
                      <a:lvl3pPr marL="914400" algn="l" defTabSz="914400" rtl="0" eaLnBrk="1" latinLnBrk="0" hangingPunct="1">
                        <a:defRPr sz="1800" kern="1200">
                          <a:solidFill>
                            <a:schemeClr val="tx1"/>
                          </a:solidFill>
                          <a:latin typeface="Gill Sans"/>
                          <a:ea typeface="Gill Sans"/>
                          <a:cs typeface="Gill Sans"/>
                        </a:defRPr>
                      </a:lvl3pPr>
                      <a:lvl4pPr marL="1371600" algn="l" defTabSz="914400" rtl="0" eaLnBrk="1" latinLnBrk="0" hangingPunct="1">
                        <a:defRPr sz="1800" kern="1200">
                          <a:solidFill>
                            <a:schemeClr val="tx1"/>
                          </a:solidFill>
                          <a:latin typeface="Gill Sans"/>
                          <a:ea typeface="Gill Sans"/>
                          <a:cs typeface="Gill Sans"/>
                        </a:defRPr>
                      </a:lvl4pPr>
                      <a:lvl5pPr marL="1828800" algn="l" defTabSz="914400" rtl="0" eaLnBrk="1" latinLnBrk="0" hangingPunct="1">
                        <a:defRPr sz="1800" kern="1200">
                          <a:solidFill>
                            <a:schemeClr val="tx1"/>
                          </a:solidFill>
                          <a:latin typeface="Gill Sans"/>
                          <a:ea typeface="Gill Sans"/>
                          <a:cs typeface="Gill Sans"/>
                        </a:defRPr>
                      </a:lvl5pPr>
                      <a:lvl6pPr marL="2286000" algn="l" defTabSz="914400" rtl="0" eaLnBrk="1" latinLnBrk="0" hangingPunct="1">
                        <a:defRPr sz="1800" kern="1200">
                          <a:solidFill>
                            <a:schemeClr val="tx1"/>
                          </a:solidFill>
                          <a:latin typeface="Gill Sans"/>
                          <a:ea typeface="Gill Sans"/>
                          <a:cs typeface="Gill Sans"/>
                        </a:defRPr>
                      </a:lvl6pPr>
                      <a:lvl7pPr marL="2743200" algn="l" defTabSz="914400" rtl="0" eaLnBrk="1" latinLnBrk="0" hangingPunct="1">
                        <a:defRPr sz="1800" kern="1200">
                          <a:solidFill>
                            <a:schemeClr val="tx1"/>
                          </a:solidFill>
                          <a:latin typeface="Gill Sans"/>
                          <a:ea typeface="Gill Sans"/>
                          <a:cs typeface="Gill Sans"/>
                        </a:defRPr>
                      </a:lvl7pPr>
                      <a:lvl8pPr marL="3200400" algn="l" defTabSz="914400" rtl="0" eaLnBrk="1" latinLnBrk="0" hangingPunct="1">
                        <a:defRPr sz="1800" kern="1200">
                          <a:solidFill>
                            <a:schemeClr val="tx1"/>
                          </a:solidFill>
                          <a:latin typeface="Gill Sans"/>
                          <a:ea typeface="Gill Sans"/>
                          <a:cs typeface="Gill Sans"/>
                        </a:defRPr>
                      </a:lvl8pPr>
                      <a:lvl9pPr marL="3657600" algn="l" defTabSz="914400" rtl="0" eaLnBrk="1" latinLnBrk="0" hangingPunct="1">
                        <a:defRPr sz="1800" kern="1200">
                          <a:solidFill>
                            <a:schemeClr val="tx1"/>
                          </a:solidFill>
                          <a:latin typeface="Gill Sans"/>
                          <a:ea typeface="Gill Sans"/>
                          <a:cs typeface="Gill Sans"/>
                        </a:defRPr>
                      </a:lvl9pPr>
                    </a:lstStyle>
                    <a:p>
                      <a:pPr defTabSz="457200">
                        <a:defRPr sz="1800"/>
                      </a:pPr>
                      <a:r>
                        <a:rPr lang="en-US" sz="1600" dirty="0"/>
                        <a:t>Follow-up</a:t>
                      </a:r>
                      <a:endParaRPr sz="1600" dirty="0"/>
                    </a:p>
                  </a:txBody>
                  <a:tcPr marL="63500" marR="63500" marT="0" marB="0" horzOverflow="overflow">
                    <a:lnL w="12700">
                      <a:solidFill>
                        <a:srgbClr val="CBCBCB"/>
                      </a:solidFill>
                      <a:miter lim="400000"/>
                    </a:lnL>
                    <a:lnR w="12700">
                      <a:solidFill>
                        <a:srgbClr val="CBCBCB"/>
                      </a:solidFill>
                      <a:miter lim="400000"/>
                    </a:lnR>
                    <a:lnT w="12700">
                      <a:solidFill>
                        <a:srgbClr val="CBCBCB"/>
                      </a:solidFill>
                      <a:miter lim="400000"/>
                    </a:lnT>
                    <a:lnB w="12700">
                      <a:solidFill>
                        <a:srgbClr val="CBCBCB"/>
                      </a:solidFill>
                      <a:miter lim="400000"/>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Gill Sans"/>
                          <a:ea typeface="Gill Sans"/>
                          <a:cs typeface="Gill Sans"/>
                        </a:defRPr>
                      </a:lvl1pPr>
                      <a:lvl2pPr marL="457200" algn="l" defTabSz="914400" rtl="0" eaLnBrk="1" latinLnBrk="0" hangingPunct="1">
                        <a:defRPr sz="1800" kern="1200">
                          <a:solidFill>
                            <a:schemeClr val="tx1"/>
                          </a:solidFill>
                          <a:latin typeface="Gill Sans"/>
                          <a:ea typeface="Gill Sans"/>
                          <a:cs typeface="Gill Sans"/>
                        </a:defRPr>
                      </a:lvl2pPr>
                      <a:lvl3pPr marL="914400" algn="l" defTabSz="914400" rtl="0" eaLnBrk="1" latinLnBrk="0" hangingPunct="1">
                        <a:defRPr sz="1800" kern="1200">
                          <a:solidFill>
                            <a:schemeClr val="tx1"/>
                          </a:solidFill>
                          <a:latin typeface="Gill Sans"/>
                          <a:ea typeface="Gill Sans"/>
                          <a:cs typeface="Gill Sans"/>
                        </a:defRPr>
                      </a:lvl3pPr>
                      <a:lvl4pPr marL="1371600" algn="l" defTabSz="914400" rtl="0" eaLnBrk="1" latinLnBrk="0" hangingPunct="1">
                        <a:defRPr sz="1800" kern="1200">
                          <a:solidFill>
                            <a:schemeClr val="tx1"/>
                          </a:solidFill>
                          <a:latin typeface="Gill Sans"/>
                          <a:ea typeface="Gill Sans"/>
                          <a:cs typeface="Gill Sans"/>
                        </a:defRPr>
                      </a:lvl4pPr>
                      <a:lvl5pPr marL="1828800" algn="l" defTabSz="914400" rtl="0" eaLnBrk="1" latinLnBrk="0" hangingPunct="1">
                        <a:defRPr sz="1800" kern="1200">
                          <a:solidFill>
                            <a:schemeClr val="tx1"/>
                          </a:solidFill>
                          <a:latin typeface="Gill Sans"/>
                          <a:ea typeface="Gill Sans"/>
                          <a:cs typeface="Gill Sans"/>
                        </a:defRPr>
                      </a:lvl5pPr>
                      <a:lvl6pPr marL="2286000" algn="l" defTabSz="914400" rtl="0" eaLnBrk="1" latinLnBrk="0" hangingPunct="1">
                        <a:defRPr sz="1800" kern="1200">
                          <a:solidFill>
                            <a:schemeClr val="tx1"/>
                          </a:solidFill>
                          <a:latin typeface="Gill Sans"/>
                          <a:ea typeface="Gill Sans"/>
                          <a:cs typeface="Gill Sans"/>
                        </a:defRPr>
                      </a:lvl6pPr>
                      <a:lvl7pPr marL="2743200" algn="l" defTabSz="914400" rtl="0" eaLnBrk="1" latinLnBrk="0" hangingPunct="1">
                        <a:defRPr sz="1800" kern="1200">
                          <a:solidFill>
                            <a:schemeClr val="tx1"/>
                          </a:solidFill>
                          <a:latin typeface="Gill Sans"/>
                          <a:ea typeface="Gill Sans"/>
                          <a:cs typeface="Gill Sans"/>
                        </a:defRPr>
                      </a:lvl7pPr>
                      <a:lvl8pPr marL="3200400" algn="l" defTabSz="914400" rtl="0" eaLnBrk="1" latinLnBrk="0" hangingPunct="1">
                        <a:defRPr sz="1800" kern="1200">
                          <a:solidFill>
                            <a:schemeClr val="tx1"/>
                          </a:solidFill>
                          <a:latin typeface="Gill Sans"/>
                          <a:ea typeface="Gill Sans"/>
                          <a:cs typeface="Gill Sans"/>
                        </a:defRPr>
                      </a:lvl8pPr>
                      <a:lvl9pPr marL="3657600" algn="l" defTabSz="914400" rtl="0" eaLnBrk="1" latinLnBrk="0" hangingPunct="1">
                        <a:defRPr sz="1800" kern="1200">
                          <a:solidFill>
                            <a:schemeClr val="tx1"/>
                          </a:solidFill>
                          <a:latin typeface="Gill Sans"/>
                          <a:ea typeface="Gill Sans"/>
                          <a:cs typeface="Gill Sans"/>
                        </a:defRPr>
                      </a:lvl9pPr>
                    </a:lstStyle>
                    <a:p>
                      <a:pPr defTabSz="457200">
                        <a:defRPr sz="1800"/>
                      </a:pPr>
                      <a:r>
                        <a:rPr sz="1600" dirty="0"/>
                        <a:t>7641</a:t>
                      </a:r>
                    </a:p>
                  </a:txBody>
                  <a:tcPr marL="63500" marR="63500" marT="0" marB="0" horzOverflow="overflow">
                    <a:lnL w="12700">
                      <a:solidFill>
                        <a:srgbClr val="CBCBCB"/>
                      </a:solidFill>
                      <a:miter lim="400000"/>
                    </a:lnL>
                    <a:lnR w="12700" cap="flat" cmpd="sng" algn="ctr">
                      <a:solidFill>
                        <a:srgbClr val="CBCBCB"/>
                      </a:solidFill>
                      <a:prstDash val="solid"/>
                      <a:miter lim="400000"/>
                      <a:headEnd type="none" w="med" len="med"/>
                      <a:tailEnd type="none" w="med" len="med"/>
                    </a:lnR>
                    <a:lnT w="12700">
                      <a:solidFill>
                        <a:srgbClr val="CBCBCB"/>
                      </a:solidFill>
                      <a:miter lim="400000"/>
                    </a:lnT>
                    <a:lnB w="12700">
                      <a:solidFill>
                        <a:srgbClr val="CBCBCB"/>
                      </a:solidFill>
                      <a:miter lim="400000"/>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Gill Sans"/>
                          <a:ea typeface="Gill Sans"/>
                          <a:cs typeface="Gill Sans"/>
                        </a:defRPr>
                      </a:lvl1pPr>
                      <a:lvl2pPr marL="457200" algn="l" defTabSz="914400" rtl="0" eaLnBrk="1" latinLnBrk="0" hangingPunct="1">
                        <a:defRPr sz="1800" kern="1200">
                          <a:solidFill>
                            <a:schemeClr val="tx1"/>
                          </a:solidFill>
                          <a:latin typeface="Gill Sans"/>
                          <a:ea typeface="Gill Sans"/>
                          <a:cs typeface="Gill Sans"/>
                        </a:defRPr>
                      </a:lvl2pPr>
                      <a:lvl3pPr marL="914400" algn="l" defTabSz="914400" rtl="0" eaLnBrk="1" latinLnBrk="0" hangingPunct="1">
                        <a:defRPr sz="1800" kern="1200">
                          <a:solidFill>
                            <a:schemeClr val="tx1"/>
                          </a:solidFill>
                          <a:latin typeface="Gill Sans"/>
                          <a:ea typeface="Gill Sans"/>
                          <a:cs typeface="Gill Sans"/>
                        </a:defRPr>
                      </a:lvl3pPr>
                      <a:lvl4pPr marL="1371600" algn="l" defTabSz="914400" rtl="0" eaLnBrk="1" latinLnBrk="0" hangingPunct="1">
                        <a:defRPr sz="1800" kern="1200">
                          <a:solidFill>
                            <a:schemeClr val="tx1"/>
                          </a:solidFill>
                          <a:latin typeface="Gill Sans"/>
                          <a:ea typeface="Gill Sans"/>
                          <a:cs typeface="Gill Sans"/>
                        </a:defRPr>
                      </a:lvl4pPr>
                      <a:lvl5pPr marL="1828800" algn="l" defTabSz="914400" rtl="0" eaLnBrk="1" latinLnBrk="0" hangingPunct="1">
                        <a:defRPr sz="1800" kern="1200">
                          <a:solidFill>
                            <a:schemeClr val="tx1"/>
                          </a:solidFill>
                          <a:latin typeface="Gill Sans"/>
                          <a:ea typeface="Gill Sans"/>
                          <a:cs typeface="Gill Sans"/>
                        </a:defRPr>
                      </a:lvl5pPr>
                      <a:lvl6pPr marL="2286000" algn="l" defTabSz="914400" rtl="0" eaLnBrk="1" latinLnBrk="0" hangingPunct="1">
                        <a:defRPr sz="1800" kern="1200">
                          <a:solidFill>
                            <a:schemeClr val="tx1"/>
                          </a:solidFill>
                          <a:latin typeface="Gill Sans"/>
                          <a:ea typeface="Gill Sans"/>
                          <a:cs typeface="Gill Sans"/>
                        </a:defRPr>
                      </a:lvl6pPr>
                      <a:lvl7pPr marL="2743200" algn="l" defTabSz="914400" rtl="0" eaLnBrk="1" latinLnBrk="0" hangingPunct="1">
                        <a:defRPr sz="1800" kern="1200">
                          <a:solidFill>
                            <a:schemeClr val="tx1"/>
                          </a:solidFill>
                          <a:latin typeface="Gill Sans"/>
                          <a:ea typeface="Gill Sans"/>
                          <a:cs typeface="Gill Sans"/>
                        </a:defRPr>
                      </a:lvl7pPr>
                      <a:lvl8pPr marL="3200400" algn="l" defTabSz="914400" rtl="0" eaLnBrk="1" latinLnBrk="0" hangingPunct="1">
                        <a:defRPr sz="1800" kern="1200">
                          <a:solidFill>
                            <a:schemeClr val="tx1"/>
                          </a:solidFill>
                          <a:latin typeface="Gill Sans"/>
                          <a:ea typeface="Gill Sans"/>
                          <a:cs typeface="Gill Sans"/>
                        </a:defRPr>
                      </a:lvl8pPr>
                      <a:lvl9pPr marL="3657600" algn="l" defTabSz="914400" rtl="0" eaLnBrk="1" latinLnBrk="0" hangingPunct="1">
                        <a:defRPr sz="1800" kern="1200">
                          <a:solidFill>
                            <a:schemeClr val="tx1"/>
                          </a:solidFill>
                          <a:latin typeface="Gill Sans"/>
                          <a:ea typeface="Gill Sans"/>
                          <a:cs typeface="Gill Sans"/>
                        </a:defRPr>
                      </a:lvl9pPr>
                    </a:lstStyle>
                    <a:p>
                      <a:pPr defTabSz="457200">
                        <a:defRPr sz="1800"/>
                      </a:pPr>
                      <a:r>
                        <a:rPr lang="en-US" sz="1600" dirty="0"/>
                        <a:t>ALIVECOR; ECG 1x/</a:t>
                      </a:r>
                      <a:r>
                        <a:rPr lang="en-US" sz="1600" dirty="0" err="1"/>
                        <a:t>yr</a:t>
                      </a:r>
                      <a:r>
                        <a:rPr lang="en-US" sz="1600" dirty="0"/>
                        <a:t> vs 4x/</a:t>
                      </a:r>
                      <a:r>
                        <a:rPr lang="en-US" sz="1600" dirty="0" err="1"/>
                        <a:t>yr</a:t>
                      </a:r>
                      <a:r>
                        <a:rPr lang="en-US" sz="1600" dirty="0"/>
                        <a:t> vs 1x/</a:t>
                      </a:r>
                      <a:r>
                        <a:rPr lang="en-US" sz="1600" dirty="0" err="1"/>
                        <a:t>wk</a:t>
                      </a:r>
                      <a:r>
                        <a:rPr lang="en-US" sz="1600" dirty="0"/>
                        <a:t> in 1st month</a:t>
                      </a:r>
                      <a:endParaRPr sz="1600" dirty="0"/>
                    </a:p>
                  </a:txBody>
                  <a:tcPr marL="63500" marR="63500" marT="0" marB="0" horzOverflow="overflow">
                    <a:lnL w="12700">
                      <a:solidFill>
                        <a:srgbClr val="CBCBCB"/>
                      </a:solidFill>
                      <a:miter lim="400000"/>
                    </a:lnL>
                    <a:lnR w="12700">
                      <a:solidFill>
                        <a:srgbClr val="CBCBCB"/>
                      </a:solidFill>
                      <a:miter lim="400000"/>
                    </a:lnR>
                    <a:lnT w="12700" cap="flat" cmpd="sng" algn="ctr">
                      <a:solidFill>
                        <a:srgbClr val="CBCBCB"/>
                      </a:solidFill>
                      <a:prstDash val="solid"/>
                      <a:miter lim="400000"/>
                      <a:headEnd type="none" w="med" len="med"/>
                      <a:tailEnd type="none" w="med" len="med"/>
                    </a:lnT>
                    <a:lnB w="12700" cap="flat" cmpd="sng" algn="ctr">
                      <a:solidFill>
                        <a:srgbClr val="CBCBCB"/>
                      </a:solidFill>
                      <a:prstDash val="solid"/>
                      <a:miter lim="400000"/>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500525">
                <a:tc>
                  <a:txBody>
                    <a:bodyPr/>
                    <a:lstStyle>
                      <a:lvl1pPr marL="0" algn="l" defTabSz="914400" rtl="0" eaLnBrk="1" latinLnBrk="0" hangingPunct="1">
                        <a:defRPr sz="1800" kern="1200">
                          <a:solidFill>
                            <a:schemeClr val="tx1"/>
                          </a:solidFill>
                          <a:latin typeface="Gill Sans"/>
                          <a:ea typeface="Gill Sans"/>
                          <a:cs typeface="Gill Sans"/>
                        </a:defRPr>
                      </a:lvl1pPr>
                      <a:lvl2pPr marL="457200" algn="l" defTabSz="914400" rtl="0" eaLnBrk="1" latinLnBrk="0" hangingPunct="1">
                        <a:defRPr sz="1800" kern="1200">
                          <a:solidFill>
                            <a:schemeClr val="tx1"/>
                          </a:solidFill>
                          <a:latin typeface="Gill Sans"/>
                          <a:ea typeface="Gill Sans"/>
                          <a:cs typeface="Gill Sans"/>
                        </a:defRPr>
                      </a:lvl2pPr>
                      <a:lvl3pPr marL="914400" algn="l" defTabSz="914400" rtl="0" eaLnBrk="1" latinLnBrk="0" hangingPunct="1">
                        <a:defRPr sz="1800" kern="1200">
                          <a:solidFill>
                            <a:schemeClr val="tx1"/>
                          </a:solidFill>
                          <a:latin typeface="Gill Sans"/>
                          <a:ea typeface="Gill Sans"/>
                          <a:cs typeface="Gill Sans"/>
                        </a:defRPr>
                      </a:lvl3pPr>
                      <a:lvl4pPr marL="1371600" algn="l" defTabSz="914400" rtl="0" eaLnBrk="1" latinLnBrk="0" hangingPunct="1">
                        <a:defRPr sz="1800" kern="1200">
                          <a:solidFill>
                            <a:schemeClr val="tx1"/>
                          </a:solidFill>
                          <a:latin typeface="Gill Sans"/>
                          <a:ea typeface="Gill Sans"/>
                          <a:cs typeface="Gill Sans"/>
                        </a:defRPr>
                      </a:lvl4pPr>
                      <a:lvl5pPr marL="1828800" algn="l" defTabSz="914400" rtl="0" eaLnBrk="1" latinLnBrk="0" hangingPunct="1">
                        <a:defRPr sz="1800" kern="1200">
                          <a:solidFill>
                            <a:schemeClr val="tx1"/>
                          </a:solidFill>
                          <a:latin typeface="Gill Sans"/>
                          <a:ea typeface="Gill Sans"/>
                          <a:cs typeface="Gill Sans"/>
                        </a:defRPr>
                      </a:lvl5pPr>
                      <a:lvl6pPr marL="2286000" algn="l" defTabSz="914400" rtl="0" eaLnBrk="1" latinLnBrk="0" hangingPunct="1">
                        <a:defRPr sz="1800" kern="1200">
                          <a:solidFill>
                            <a:schemeClr val="tx1"/>
                          </a:solidFill>
                          <a:latin typeface="Gill Sans"/>
                          <a:ea typeface="Gill Sans"/>
                          <a:cs typeface="Gill Sans"/>
                        </a:defRPr>
                      </a:lvl6pPr>
                      <a:lvl7pPr marL="2743200" algn="l" defTabSz="914400" rtl="0" eaLnBrk="1" latinLnBrk="0" hangingPunct="1">
                        <a:defRPr sz="1800" kern="1200">
                          <a:solidFill>
                            <a:schemeClr val="tx1"/>
                          </a:solidFill>
                          <a:latin typeface="Gill Sans"/>
                          <a:ea typeface="Gill Sans"/>
                          <a:cs typeface="Gill Sans"/>
                        </a:defRPr>
                      </a:lvl7pPr>
                      <a:lvl8pPr marL="3200400" algn="l" defTabSz="914400" rtl="0" eaLnBrk="1" latinLnBrk="0" hangingPunct="1">
                        <a:defRPr sz="1800" kern="1200">
                          <a:solidFill>
                            <a:schemeClr val="tx1"/>
                          </a:solidFill>
                          <a:latin typeface="Gill Sans"/>
                          <a:ea typeface="Gill Sans"/>
                          <a:cs typeface="Gill Sans"/>
                        </a:defRPr>
                      </a:lvl8pPr>
                      <a:lvl9pPr marL="3657600" algn="l" defTabSz="914400" rtl="0" eaLnBrk="1" latinLnBrk="0" hangingPunct="1">
                        <a:defRPr sz="1800" kern="1200">
                          <a:solidFill>
                            <a:schemeClr val="tx1"/>
                          </a:solidFill>
                          <a:latin typeface="Gill Sans"/>
                          <a:ea typeface="Gill Sans"/>
                          <a:cs typeface="Gill Sans"/>
                        </a:defRPr>
                      </a:lvl9pPr>
                    </a:lstStyle>
                    <a:p>
                      <a:pPr defTabSz="457200">
                        <a:defRPr sz="1800"/>
                      </a:pPr>
                      <a:r>
                        <a:rPr sz="1600" dirty="0"/>
                        <a:t>D2AF study</a:t>
                      </a:r>
                    </a:p>
                  </a:txBody>
                  <a:tcPr marL="63500" marR="63500" marT="0" marB="0" horzOverflow="overflow">
                    <a:lnL w="12700">
                      <a:solidFill>
                        <a:srgbClr val="CBCBCB"/>
                      </a:solidFill>
                      <a:miter lim="400000"/>
                    </a:lnL>
                    <a:lnR w="12700">
                      <a:solidFill>
                        <a:srgbClr val="CBCBCB"/>
                      </a:solidFill>
                      <a:miter lim="400000"/>
                    </a:lnR>
                    <a:lnT w="12700">
                      <a:solidFill>
                        <a:srgbClr val="CBCBCB"/>
                      </a:solidFill>
                      <a:miter lim="400000"/>
                    </a:lnT>
                    <a:lnB w="12700">
                      <a:solidFill>
                        <a:srgbClr val="CBCBCB"/>
                      </a:solidFill>
                      <a:miter lim="400000"/>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Gill Sans"/>
                          <a:ea typeface="Gill Sans"/>
                          <a:cs typeface="Gill Sans"/>
                        </a:defRPr>
                      </a:lvl1pPr>
                      <a:lvl2pPr marL="457200" algn="l" defTabSz="914400" rtl="0" eaLnBrk="1" latinLnBrk="0" hangingPunct="1">
                        <a:defRPr sz="1800" kern="1200">
                          <a:solidFill>
                            <a:schemeClr val="tx1"/>
                          </a:solidFill>
                          <a:latin typeface="Gill Sans"/>
                          <a:ea typeface="Gill Sans"/>
                          <a:cs typeface="Gill Sans"/>
                        </a:defRPr>
                      </a:lvl2pPr>
                      <a:lvl3pPr marL="914400" algn="l" defTabSz="914400" rtl="0" eaLnBrk="1" latinLnBrk="0" hangingPunct="1">
                        <a:defRPr sz="1800" kern="1200">
                          <a:solidFill>
                            <a:schemeClr val="tx1"/>
                          </a:solidFill>
                          <a:latin typeface="Gill Sans"/>
                          <a:ea typeface="Gill Sans"/>
                          <a:cs typeface="Gill Sans"/>
                        </a:defRPr>
                      </a:lvl3pPr>
                      <a:lvl4pPr marL="1371600" algn="l" defTabSz="914400" rtl="0" eaLnBrk="1" latinLnBrk="0" hangingPunct="1">
                        <a:defRPr sz="1800" kern="1200">
                          <a:solidFill>
                            <a:schemeClr val="tx1"/>
                          </a:solidFill>
                          <a:latin typeface="Gill Sans"/>
                          <a:ea typeface="Gill Sans"/>
                          <a:cs typeface="Gill Sans"/>
                        </a:defRPr>
                      </a:lvl4pPr>
                      <a:lvl5pPr marL="1828800" algn="l" defTabSz="914400" rtl="0" eaLnBrk="1" latinLnBrk="0" hangingPunct="1">
                        <a:defRPr sz="1800" kern="1200">
                          <a:solidFill>
                            <a:schemeClr val="tx1"/>
                          </a:solidFill>
                          <a:latin typeface="Gill Sans"/>
                          <a:ea typeface="Gill Sans"/>
                          <a:cs typeface="Gill Sans"/>
                        </a:defRPr>
                      </a:lvl5pPr>
                      <a:lvl6pPr marL="2286000" algn="l" defTabSz="914400" rtl="0" eaLnBrk="1" latinLnBrk="0" hangingPunct="1">
                        <a:defRPr sz="1800" kern="1200">
                          <a:solidFill>
                            <a:schemeClr val="tx1"/>
                          </a:solidFill>
                          <a:latin typeface="Gill Sans"/>
                          <a:ea typeface="Gill Sans"/>
                          <a:cs typeface="Gill Sans"/>
                        </a:defRPr>
                      </a:lvl6pPr>
                      <a:lvl7pPr marL="2743200" algn="l" defTabSz="914400" rtl="0" eaLnBrk="1" latinLnBrk="0" hangingPunct="1">
                        <a:defRPr sz="1800" kern="1200">
                          <a:solidFill>
                            <a:schemeClr val="tx1"/>
                          </a:solidFill>
                          <a:latin typeface="Gill Sans"/>
                          <a:ea typeface="Gill Sans"/>
                          <a:cs typeface="Gill Sans"/>
                        </a:defRPr>
                      </a:lvl7pPr>
                      <a:lvl8pPr marL="3200400" algn="l" defTabSz="914400" rtl="0" eaLnBrk="1" latinLnBrk="0" hangingPunct="1">
                        <a:defRPr sz="1800" kern="1200">
                          <a:solidFill>
                            <a:schemeClr val="tx1"/>
                          </a:solidFill>
                          <a:latin typeface="Gill Sans"/>
                          <a:ea typeface="Gill Sans"/>
                          <a:cs typeface="Gill Sans"/>
                        </a:defRPr>
                      </a:lvl8pPr>
                      <a:lvl9pPr marL="3657600" algn="l" defTabSz="914400" rtl="0" eaLnBrk="1" latinLnBrk="0" hangingPunct="1">
                        <a:defRPr sz="1800" kern="1200">
                          <a:solidFill>
                            <a:schemeClr val="tx1"/>
                          </a:solidFill>
                          <a:latin typeface="Gill Sans"/>
                          <a:ea typeface="Gill Sans"/>
                          <a:cs typeface="Gill Sans"/>
                        </a:defRPr>
                      </a:lvl9pPr>
                    </a:lstStyle>
                    <a:p>
                      <a:pPr defTabSz="457200">
                        <a:defRPr sz="1800"/>
                      </a:pPr>
                      <a:r>
                        <a:rPr sz="1600"/>
                        <a:t>Netherlands</a:t>
                      </a:r>
                    </a:p>
                  </a:txBody>
                  <a:tcPr marL="63500" marR="63500" marT="0" marB="0" horzOverflow="overflow">
                    <a:lnL w="12700">
                      <a:solidFill>
                        <a:srgbClr val="CBCBCB"/>
                      </a:solidFill>
                      <a:miter lim="400000"/>
                    </a:lnL>
                    <a:lnR w="12700">
                      <a:solidFill>
                        <a:srgbClr val="CBCBCB"/>
                      </a:solidFill>
                      <a:miter lim="400000"/>
                    </a:lnR>
                    <a:lnT w="12700">
                      <a:solidFill>
                        <a:srgbClr val="CBCBCB"/>
                      </a:solidFill>
                      <a:miter lim="400000"/>
                    </a:lnT>
                    <a:lnB w="12700">
                      <a:solidFill>
                        <a:srgbClr val="CBCBCB"/>
                      </a:solidFill>
                      <a:miter lim="400000"/>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Gill Sans"/>
                          <a:ea typeface="Gill Sans"/>
                          <a:cs typeface="Gill Sans"/>
                        </a:defRPr>
                      </a:lvl1pPr>
                      <a:lvl2pPr marL="457200" algn="l" defTabSz="914400" rtl="0" eaLnBrk="1" latinLnBrk="0" hangingPunct="1">
                        <a:defRPr sz="1800" kern="1200">
                          <a:solidFill>
                            <a:schemeClr val="tx1"/>
                          </a:solidFill>
                          <a:latin typeface="Gill Sans"/>
                          <a:ea typeface="Gill Sans"/>
                          <a:cs typeface="Gill Sans"/>
                        </a:defRPr>
                      </a:lvl2pPr>
                      <a:lvl3pPr marL="914400" algn="l" defTabSz="914400" rtl="0" eaLnBrk="1" latinLnBrk="0" hangingPunct="1">
                        <a:defRPr sz="1800" kern="1200">
                          <a:solidFill>
                            <a:schemeClr val="tx1"/>
                          </a:solidFill>
                          <a:latin typeface="Gill Sans"/>
                          <a:ea typeface="Gill Sans"/>
                          <a:cs typeface="Gill Sans"/>
                        </a:defRPr>
                      </a:lvl3pPr>
                      <a:lvl4pPr marL="1371600" algn="l" defTabSz="914400" rtl="0" eaLnBrk="1" latinLnBrk="0" hangingPunct="1">
                        <a:defRPr sz="1800" kern="1200">
                          <a:solidFill>
                            <a:schemeClr val="tx1"/>
                          </a:solidFill>
                          <a:latin typeface="Gill Sans"/>
                          <a:ea typeface="Gill Sans"/>
                          <a:cs typeface="Gill Sans"/>
                        </a:defRPr>
                      </a:lvl4pPr>
                      <a:lvl5pPr marL="1828800" algn="l" defTabSz="914400" rtl="0" eaLnBrk="1" latinLnBrk="0" hangingPunct="1">
                        <a:defRPr sz="1800" kern="1200">
                          <a:solidFill>
                            <a:schemeClr val="tx1"/>
                          </a:solidFill>
                          <a:latin typeface="Gill Sans"/>
                          <a:ea typeface="Gill Sans"/>
                          <a:cs typeface="Gill Sans"/>
                        </a:defRPr>
                      </a:lvl5pPr>
                      <a:lvl6pPr marL="2286000" algn="l" defTabSz="914400" rtl="0" eaLnBrk="1" latinLnBrk="0" hangingPunct="1">
                        <a:defRPr sz="1800" kern="1200">
                          <a:solidFill>
                            <a:schemeClr val="tx1"/>
                          </a:solidFill>
                          <a:latin typeface="Gill Sans"/>
                          <a:ea typeface="Gill Sans"/>
                          <a:cs typeface="Gill Sans"/>
                        </a:defRPr>
                      </a:lvl6pPr>
                      <a:lvl7pPr marL="2743200" algn="l" defTabSz="914400" rtl="0" eaLnBrk="1" latinLnBrk="0" hangingPunct="1">
                        <a:defRPr sz="1800" kern="1200">
                          <a:solidFill>
                            <a:schemeClr val="tx1"/>
                          </a:solidFill>
                          <a:latin typeface="Gill Sans"/>
                          <a:ea typeface="Gill Sans"/>
                          <a:cs typeface="Gill Sans"/>
                        </a:defRPr>
                      </a:lvl7pPr>
                      <a:lvl8pPr marL="3200400" algn="l" defTabSz="914400" rtl="0" eaLnBrk="1" latinLnBrk="0" hangingPunct="1">
                        <a:defRPr sz="1800" kern="1200">
                          <a:solidFill>
                            <a:schemeClr val="tx1"/>
                          </a:solidFill>
                          <a:latin typeface="Gill Sans"/>
                          <a:ea typeface="Gill Sans"/>
                          <a:cs typeface="Gill Sans"/>
                        </a:defRPr>
                      </a:lvl8pPr>
                      <a:lvl9pPr marL="3657600" algn="l" defTabSz="914400" rtl="0" eaLnBrk="1" latinLnBrk="0" hangingPunct="1">
                        <a:defRPr sz="1800" kern="1200">
                          <a:solidFill>
                            <a:schemeClr val="tx1"/>
                          </a:solidFill>
                          <a:latin typeface="Gill Sans"/>
                          <a:ea typeface="Gill Sans"/>
                          <a:cs typeface="Gill Sans"/>
                        </a:defRPr>
                      </a:lvl9pPr>
                    </a:lstStyle>
                    <a:p>
                      <a:pPr defTabSz="457200">
                        <a:defRPr sz="1800"/>
                      </a:pPr>
                      <a:r>
                        <a:rPr sz="1600"/>
                        <a:t>Ongoing</a:t>
                      </a:r>
                    </a:p>
                  </a:txBody>
                  <a:tcPr marL="63500" marR="63500" marT="0" marB="0" horzOverflow="overflow">
                    <a:lnL w="12700">
                      <a:solidFill>
                        <a:srgbClr val="CBCBCB"/>
                      </a:solidFill>
                      <a:miter lim="400000"/>
                    </a:lnL>
                    <a:lnR w="12700">
                      <a:solidFill>
                        <a:srgbClr val="CBCBCB"/>
                      </a:solidFill>
                      <a:miter lim="400000"/>
                    </a:lnR>
                    <a:lnT w="12700">
                      <a:solidFill>
                        <a:srgbClr val="CBCBCB"/>
                      </a:solidFill>
                      <a:miter lim="400000"/>
                    </a:lnT>
                    <a:lnB w="12700">
                      <a:solidFill>
                        <a:srgbClr val="CBCBCB"/>
                      </a:solidFill>
                      <a:miter lim="400000"/>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Gill Sans"/>
                          <a:ea typeface="Gill Sans"/>
                          <a:cs typeface="Gill Sans"/>
                        </a:defRPr>
                      </a:lvl1pPr>
                      <a:lvl2pPr marL="457200" algn="l" defTabSz="914400" rtl="0" eaLnBrk="1" latinLnBrk="0" hangingPunct="1">
                        <a:defRPr sz="1800" kern="1200">
                          <a:solidFill>
                            <a:schemeClr val="tx1"/>
                          </a:solidFill>
                          <a:latin typeface="Gill Sans"/>
                          <a:ea typeface="Gill Sans"/>
                          <a:cs typeface="Gill Sans"/>
                        </a:defRPr>
                      </a:lvl2pPr>
                      <a:lvl3pPr marL="914400" algn="l" defTabSz="914400" rtl="0" eaLnBrk="1" latinLnBrk="0" hangingPunct="1">
                        <a:defRPr sz="1800" kern="1200">
                          <a:solidFill>
                            <a:schemeClr val="tx1"/>
                          </a:solidFill>
                          <a:latin typeface="Gill Sans"/>
                          <a:ea typeface="Gill Sans"/>
                          <a:cs typeface="Gill Sans"/>
                        </a:defRPr>
                      </a:lvl3pPr>
                      <a:lvl4pPr marL="1371600" algn="l" defTabSz="914400" rtl="0" eaLnBrk="1" latinLnBrk="0" hangingPunct="1">
                        <a:defRPr sz="1800" kern="1200">
                          <a:solidFill>
                            <a:schemeClr val="tx1"/>
                          </a:solidFill>
                          <a:latin typeface="Gill Sans"/>
                          <a:ea typeface="Gill Sans"/>
                          <a:cs typeface="Gill Sans"/>
                        </a:defRPr>
                      </a:lvl4pPr>
                      <a:lvl5pPr marL="1828800" algn="l" defTabSz="914400" rtl="0" eaLnBrk="1" latinLnBrk="0" hangingPunct="1">
                        <a:defRPr sz="1800" kern="1200">
                          <a:solidFill>
                            <a:schemeClr val="tx1"/>
                          </a:solidFill>
                          <a:latin typeface="Gill Sans"/>
                          <a:ea typeface="Gill Sans"/>
                          <a:cs typeface="Gill Sans"/>
                        </a:defRPr>
                      </a:lvl5pPr>
                      <a:lvl6pPr marL="2286000" algn="l" defTabSz="914400" rtl="0" eaLnBrk="1" latinLnBrk="0" hangingPunct="1">
                        <a:defRPr sz="1800" kern="1200">
                          <a:solidFill>
                            <a:schemeClr val="tx1"/>
                          </a:solidFill>
                          <a:latin typeface="Gill Sans"/>
                          <a:ea typeface="Gill Sans"/>
                          <a:cs typeface="Gill Sans"/>
                        </a:defRPr>
                      </a:lvl6pPr>
                      <a:lvl7pPr marL="2743200" algn="l" defTabSz="914400" rtl="0" eaLnBrk="1" latinLnBrk="0" hangingPunct="1">
                        <a:defRPr sz="1800" kern="1200">
                          <a:solidFill>
                            <a:schemeClr val="tx1"/>
                          </a:solidFill>
                          <a:latin typeface="Gill Sans"/>
                          <a:ea typeface="Gill Sans"/>
                          <a:cs typeface="Gill Sans"/>
                        </a:defRPr>
                      </a:lvl7pPr>
                      <a:lvl8pPr marL="3200400" algn="l" defTabSz="914400" rtl="0" eaLnBrk="1" latinLnBrk="0" hangingPunct="1">
                        <a:defRPr sz="1800" kern="1200">
                          <a:solidFill>
                            <a:schemeClr val="tx1"/>
                          </a:solidFill>
                          <a:latin typeface="Gill Sans"/>
                          <a:ea typeface="Gill Sans"/>
                          <a:cs typeface="Gill Sans"/>
                        </a:defRPr>
                      </a:lvl8pPr>
                      <a:lvl9pPr marL="3657600" algn="l" defTabSz="914400" rtl="0" eaLnBrk="1" latinLnBrk="0" hangingPunct="1">
                        <a:defRPr sz="1800" kern="1200">
                          <a:solidFill>
                            <a:schemeClr val="tx1"/>
                          </a:solidFill>
                          <a:latin typeface="Gill Sans"/>
                          <a:ea typeface="Gill Sans"/>
                          <a:cs typeface="Gill Sans"/>
                        </a:defRPr>
                      </a:lvl9pPr>
                    </a:lstStyle>
                    <a:p>
                      <a:pPr defTabSz="457200">
                        <a:defRPr sz="1800"/>
                      </a:pPr>
                      <a:r>
                        <a:rPr sz="1600" dirty="0"/>
                        <a:t>19200</a:t>
                      </a:r>
                    </a:p>
                  </a:txBody>
                  <a:tcPr marL="63500" marR="63500" marT="0" marB="0" horzOverflow="overflow">
                    <a:lnL w="12700">
                      <a:solidFill>
                        <a:srgbClr val="CBCBCB"/>
                      </a:solidFill>
                      <a:miter lim="400000"/>
                    </a:lnL>
                    <a:lnR w="12700" cap="flat" cmpd="sng" algn="ctr">
                      <a:solidFill>
                        <a:srgbClr val="CBCBCB"/>
                      </a:solidFill>
                      <a:prstDash val="solid"/>
                      <a:miter lim="400000"/>
                      <a:headEnd type="none" w="med" len="med"/>
                      <a:tailEnd type="none" w="med" len="med"/>
                    </a:lnR>
                    <a:lnT w="12700">
                      <a:solidFill>
                        <a:srgbClr val="CBCBCB"/>
                      </a:solidFill>
                      <a:miter lim="400000"/>
                    </a:lnT>
                    <a:lnB w="12700">
                      <a:solidFill>
                        <a:srgbClr val="CBCBCB"/>
                      </a:solidFill>
                      <a:miter lim="400000"/>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Gill Sans"/>
                          <a:ea typeface="Gill Sans"/>
                          <a:cs typeface="Gill Sans"/>
                        </a:defRPr>
                      </a:lvl1pPr>
                      <a:lvl2pPr marL="457200" algn="l" defTabSz="914400" rtl="0" eaLnBrk="1" latinLnBrk="0" hangingPunct="1">
                        <a:defRPr sz="1800" kern="1200">
                          <a:solidFill>
                            <a:schemeClr val="tx1"/>
                          </a:solidFill>
                          <a:latin typeface="Gill Sans"/>
                          <a:ea typeface="Gill Sans"/>
                          <a:cs typeface="Gill Sans"/>
                        </a:defRPr>
                      </a:lvl2pPr>
                      <a:lvl3pPr marL="914400" algn="l" defTabSz="914400" rtl="0" eaLnBrk="1" latinLnBrk="0" hangingPunct="1">
                        <a:defRPr sz="1800" kern="1200">
                          <a:solidFill>
                            <a:schemeClr val="tx1"/>
                          </a:solidFill>
                          <a:latin typeface="Gill Sans"/>
                          <a:ea typeface="Gill Sans"/>
                          <a:cs typeface="Gill Sans"/>
                        </a:defRPr>
                      </a:lvl3pPr>
                      <a:lvl4pPr marL="1371600" algn="l" defTabSz="914400" rtl="0" eaLnBrk="1" latinLnBrk="0" hangingPunct="1">
                        <a:defRPr sz="1800" kern="1200">
                          <a:solidFill>
                            <a:schemeClr val="tx1"/>
                          </a:solidFill>
                          <a:latin typeface="Gill Sans"/>
                          <a:ea typeface="Gill Sans"/>
                          <a:cs typeface="Gill Sans"/>
                        </a:defRPr>
                      </a:lvl4pPr>
                      <a:lvl5pPr marL="1828800" algn="l" defTabSz="914400" rtl="0" eaLnBrk="1" latinLnBrk="0" hangingPunct="1">
                        <a:defRPr sz="1800" kern="1200">
                          <a:solidFill>
                            <a:schemeClr val="tx1"/>
                          </a:solidFill>
                          <a:latin typeface="Gill Sans"/>
                          <a:ea typeface="Gill Sans"/>
                          <a:cs typeface="Gill Sans"/>
                        </a:defRPr>
                      </a:lvl5pPr>
                      <a:lvl6pPr marL="2286000" algn="l" defTabSz="914400" rtl="0" eaLnBrk="1" latinLnBrk="0" hangingPunct="1">
                        <a:defRPr sz="1800" kern="1200">
                          <a:solidFill>
                            <a:schemeClr val="tx1"/>
                          </a:solidFill>
                          <a:latin typeface="Gill Sans"/>
                          <a:ea typeface="Gill Sans"/>
                          <a:cs typeface="Gill Sans"/>
                        </a:defRPr>
                      </a:lvl6pPr>
                      <a:lvl7pPr marL="2743200" algn="l" defTabSz="914400" rtl="0" eaLnBrk="1" latinLnBrk="0" hangingPunct="1">
                        <a:defRPr sz="1800" kern="1200">
                          <a:solidFill>
                            <a:schemeClr val="tx1"/>
                          </a:solidFill>
                          <a:latin typeface="Gill Sans"/>
                          <a:ea typeface="Gill Sans"/>
                          <a:cs typeface="Gill Sans"/>
                        </a:defRPr>
                      </a:lvl7pPr>
                      <a:lvl8pPr marL="3200400" algn="l" defTabSz="914400" rtl="0" eaLnBrk="1" latinLnBrk="0" hangingPunct="1">
                        <a:defRPr sz="1800" kern="1200">
                          <a:solidFill>
                            <a:schemeClr val="tx1"/>
                          </a:solidFill>
                          <a:latin typeface="Gill Sans"/>
                          <a:ea typeface="Gill Sans"/>
                          <a:cs typeface="Gill Sans"/>
                        </a:defRPr>
                      </a:lvl8pPr>
                      <a:lvl9pPr marL="3657600" algn="l" defTabSz="914400" rtl="0" eaLnBrk="1" latinLnBrk="0" hangingPunct="1">
                        <a:defRPr sz="1800" kern="1200">
                          <a:solidFill>
                            <a:schemeClr val="tx1"/>
                          </a:solidFill>
                          <a:latin typeface="Gill Sans"/>
                          <a:ea typeface="Gill Sans"/>
                          <a:cs typeface="Gill Sans"/>
                        </a:defRPr>
                      </a:lvl9pPr>
                    </a:lstStyle>
                    <a:p>
                      <a:pPr defTabSz="457200">
                        <a:defRPr sz="1800"/>
                      </a:pPr>
                      <a:r>
                        <a:rPr lang="en-US" sz="1600" dirty="0" err="1"/>
                        <a:t>MyDiagnostik</a:t>
                      </a:r>
                      <a:r>
                        <a:rPr lang="en-US" sz="1600" dirty="0"/>
                        <a:t>,</a:t>
                      </a:r>
                      <a:r>
                        <a:rPr lang="en-US" sz="1600" baseline="0" dirty="0"/>
                        <a:t> Watch BP</a:t>
                      </a:r>
                    </a:p>
                    <a:p>
                      <a:pPr defTabSz="457200">
                        <a:defRPr sz="1800"/>
                      </a:pPr>
                      <a:r>
                        <a:rPr lang="en-US" sz="1600" baseline="0" dirty="0"/>
                        <a:t>Single time-point</a:t>
                      </a:r>
                      <a:endParaRPr sz="1600" dirty="0"/>
                    </a:p>
                  </a:txBody>
                  <a:tcPr marL="63500" marR="63500" marT="0" marB="0" horzOverflow="overflow">
                    <a:lnL w="12700">
                      <a:solidFill>
                        <a:srgbClr val="CBCBCB"/>
                      </a:solidFill>
                      <a:miter lim="400000"/>
                    </a:lnL>
                    <a:lnR w="12700">
                      <a:solidFill>
                        <a:srgbClr val="CBCBCB"/>
                      </a:solidFill>
                      <a:miter lim="400000"/>
                    </a:lnR>
                    <a:lnT w="12700" cap="flat" cmpd="sng" algn="ctr">
                      <a:solidFill>
                        <a:srgbClr val="CBCBCB"/>
                      </a:solidFill>
                      <a:prstDash val="solid"/>
                      <a:miter lim="400000"/>
                      <a:headEnd type="none" w="med" len="med"/>
                      <a:tailEnd type="none" w="med" len="med"/>
                    </a:lnT>
                    <a:lnB w="12700" cap="flat" cmpd="sng" algn="ctr">
                      <a:solidFill>
                        <a:srgbClr val="CBCBCB"/>
                      </a:solidFill>
                      <a:prstDash val="solid"/>
                      <a:miter lim="400000"/>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269447">
                <a:tc>
                  <a:txBody>
                    <a:bodyPr/>
                    <a:lstStyle>
                      <a:lvl1pPr marL="0" algn="l" defTabSz="914400" rtl="0" eaLnBrk="1" latinLnBrk="0" hangingPunct="1">
                        <a:defRPr sz="1800" kern="1200">
                          <a:solidFill>
                            <a:schemeClr val="tx1"/>
                          </a:solidFill>
                          <a:latin typeface="Gill Sans"/>
                          <a:ea typeface="Gill Sans"/>
                          <a:cs typeface="Gill Sans"/>
                        </a:defRPr>
                      </a:lvl1pPr>
                      <a:lvl2pPr marL="457200" algn="l" defTabSz="914400" rtl="0" eaLnBrk="1" latinLnBrk="0" hangingPunct="1">
                        <a:defRPr sz="1800" kern="1200">
                          <a:solidFill>
                            <a:schemeClr val="tx1"/>
                          </a:solidFill>
                          <a:latin typeface="Gill Sans"/>
                          <a:ea typeface="Gill Sans"/>
                          <a:cs typeface="Gill Sans"/>
                        </a:defRPr>
                      </a:lvl2pPr>
                      <a:lvl3pPr marL="914400" algn="l" defTabSz="914400" rtl="0" eaLnBrk="1" latinLnBrk="0" hangingPunct="1">
                        <a:defRPr sz="1800" kern="1200">
                          <a:solidFill>
                            <a:schemeClr val="tx1"/>
                          </a:solidFill>
                          <a:latin typeface="Gill Sans"/>
                          <a:ea typeface="Gill Sans"/>
                          <a:cs typeface="Gill Sans"/>
                        </a:defRPr>
                      </a:lvl3pPr>
                      <a:lvl4pPr marL="1371600" algn="l" defTabSz="914400" rtl="0" eaLnBrk="1" latinLnBrk="0" hangingPunct="1">
                        <a:defRPr sz="1800" kern="1200">
                          <a:solidFill>
                            <a:schemeClr val="tx1"/>
                          </a:solidFill>
                          <a:latin typeface="Gill Sans"/>
                          <a:ea typeface="Gill Sans"/>
                          <a:cs typeface="Gill Sans"/>
                        </a:defRPr>
                      </a:lvl4pPr>
                      <a:lvl5pPr marL="1828800" algn="l" defTabSz="914400" rtl="0" eaLnBrk="1" latinLnBrk="0" hangingPunct="1">
                        <a:defRPr sz="1800" kern="1200">
                          <a:solidFill>
                            <a:schemeClr val="tx1"/>
                          </a:solidFill>
                          <a:latin typeface="Gill Sans"/>
                          <a:ea typeface="Gill Sans"/>
                          <a:cs typeface="Gill Sans"/>
                        </a:defRPr>
                      </a:lvl5pPr>
                      <a:lvl6pPr marL="2286000" algn="l" defTabSz="914400" rtl="0" eaLnBrk="1" latinLnBrk="0" hangingPunct="1">
                        <a:defRPr sz="1800" kern="1200">
                          <a:solidFill>
                            <a:schemeClr val="tx1"/>
                          </a:solidFill>
                          <a:latin typeface="Gill Sans"/>
                          <a:ea typeface="Gill Sans"/>
                          <a:cs typeface="Gill Sans"/>
                        </a:defRPr>
                      </a:lvl6pPr>
                      <a:lvl7pPr marL="2743200" algn="l" defTabSz="914400" rtl="0" eaLnBrk="1" latinLnBrk="0" hangingPunct="1">
                        <a:defRPr sz="1800" kern="1200">
                          <a:solidFill>
                            <a:schemeClr val="tx1"/>
                          </a:solidFill>
                          <a:latin typeface="Gill Sans"/>
                          <a:ea typeface="Gill Sans"/>
                          <a:cs typeface="Gill Sans"/>
                        </a:defRPr>
                      </a:lvl7pPr>
                      <a:lvl8pPr marL="3200400" algn="l" defTabSz="914400" rtl="0" eaLnBrk="1" latinLnBrk="0" hangingPunct="1">
                        <a:defRPr sz="1800" kern="1200">
                          <a:solidFill>
                            <a:schemeClr val="tx1"/>
                          </a:solidFill>
                          <a:latin typeface="Gill Sans"/>
                          <a:ea typeface="Gill Sans"/>
                          <a:cs typeface="Gill Sans"/>
                        </a:defRPr>
                      </a:lvl8pPr>
                      <a:lvl9pPr marL="3657600" algn="l" defTabSz="914400" rtl="0" eaLnBrk="1" latinLnBrk="0" hangingPunct="1">
                        <a:defRPr sz="1800" kern="1200">
                          <a:solidFill>
                            <a:schemeClr val="tx1"/>
                          </a:solidFill>
                          <a:latin typeface="Gill Sans"/>
                          <a:ea typeface="Gill Sans"/>
                          <a:cs typeface="Gill Sans"/>
                        </a:defRPr>
                      </a:lvl9pPr>
                    </a:lstStyle>
                    <a:p>
                      <a:pPr defTabSz="457200">
                        <a:defRPr sz="1800"/>
                      </a:pPr>
                      <a:r>
                        <a:rPr sz="1600"/>
                        <a:t>DANCAVAS</a:t>
                      </a:r>
                    </a:p>
                  </a:txBody>
                  <a:tcPr marL="63500" marR="63500" marT="0" marB="0" horzOverflow="overflow">
                    <a:lnL w="12700">
                      <a:solidFill>
                        <a:srgbClr val="CBCBCB"/>
                      </a:solidFill>
                      <a:miter lim="400000"/>
                    </a:lnL>
                    <a:lnR w="12700">
                      <a:solidFill>
                        <a:srgbClr val="CBCBCB"/>
                      </a:solidFill>
                      <a:miter lim="400000"/>
                    </a:lnR>
                    <a:lnT w="12700">
                      <a:solidFill>
                        <a:srgbClr val="CBCBCB"/>
                      </a:solidFill>
                      <a:miter lim="400000"/>
                    </a:lnT>
                    <a:lnB w="12700">
                      <a:solidFill>
                        <a:srgbClr val="CBCBCB"/>
                      </a:solidFill>
                      <a:miter lim="400000"/>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Gill Sans"/>
                          <a:ea typeface="Gill Sans"/>
                          <a:cs typeface="Gill Sans"/>
                        </a:defRPr>
                      </a:lvl1pPr>
                      <a:lvl2pPr marL="457200" algn="l" defTabSz="914400" rtl="0" eaLnBrk="1" latinLnBrk="0" hangingPunct="1">
                        <a:defRPr sz="1800" kern="1200">
                          <a:solidFill>
                            <a:schemeClr val="tx1"/>
                          </a:solidFill>
                          <a:latin typeface="Gill Sans"/>
                          <a:ea typeface="Gill Sans"/>
                          <a:cs typeface="Gill Sans"/>
                        </a:defRPr>
                      </a:lvl2pPr>
                      <a:lvl3pPr marL="914400" algn="l" defTabSz="914400" rtl="0" eaLnBrk="1" latinLnBrk="0" hangingPunct="1">
                        <a:defRPr sz="1800" kern="1200">
                          <a:solidFill>
                            <a:schemeClr val="tx1"/>
                          </a:solidFill>
                          <a:latin typeface="Gill Sans"/>
                          <a:ea typeface="Gill Sans"/>
                          <a:cs typeface="Gill Sans"/>
                        </a:defRPr>
                      </a:lvl3pPr>
                      <a:lvl4pPr marL="1371600" algn="l" defTabSz="914400" rtl="0" eaLnBrk="1" latinLnBrk="0" hangingPunct="1">
                        <a:defRPr sz="1800" kern="1200">
                          <a:solidFill>
                            <a:schemeClr val="tx1"/>
                          </a:solidFill>
                          <a:latin typeface="Gill Sans"/>
                          <a:ea typeface="Gill Sans"/>
                          <a:cs typeface="Gill Sans"/>
                        </a:defRPr>
                      </a:lvl4pPr>
                      <a:lvl5pPr marL="1828800" algn="l" defTabSz="914400" rtl="0" eaLnBrk="1" latinLnBrk="0" hangingPunct="1">
                        <a:defRPr sz="1800" kern="1200">
                          <a:solidFill>
                            <a:schemeClr val="tx1"/>
                          </a:solidFill>
                          <a:latin typeface="Gill Sans"/>
                          <a:ea typeface="Gill Sans"/>
                          <a:cs typeface="Gill Sans"/>
                        </a:defRPr>
                      </a:lvl5pPr>
                      <a:lvl6pPr marL="2286000" algn="l" defTabSz="914400" rtl="0" eaLnBrk="1" latinLnBrk="0" hangingPunct="1">
                        <a:defRPr sz="1800" kern="1200">
                          <a:solidFill>
                            <a:schemeClr val="tx1"/>
                          </a:solidFill>
                          <a:latin typeface="Gill Sans"/>
                          <a:ea typeface="Gill Sans"/>
                          <a:cs typeface="Gill Sans"/>
                        </a:defRPr>
                      </a:lvl6pPr>
                      <a:lvl7pPr marL="2743200" algn="l" defTabSz="914400" rtl="0" eaLnBrk="1" latinLnBrk="0" hangingPunct="1">
                        <a:defRPr sz="1800" kern="1200">
                          <a:solidFill>
                            <a:schemeClr val="tx1"/>
                          </a:solidFill>
                          <a:latin typeface="Gill Sans"/>
                          <a:ea typeface="Gill Sans"/>
                          <a:cs typeface="Gill Sans"/>
                        </a:defRPr>
                      </a:lvl7pPr>
                      <a:lvl8pPr marL="3200400" algn="l" defTabSz="914400" rtl="0" eaLnBrk="1" latinLnBrk="0" hangingPunct="1">
                        <a:defRPr sz="1800" kern="1200">
                          <a:solidFill>
                            <a:schemeClr val="tx1"/>
                          </a:solidFill>
                          <a:latin typeface="Gill Sans"/>
                          <a:ea typeface="Gill Sans"/>
                          <a:cs typeface="Gill Sans"/>
                        </a:defRPr>
                      </a:lvl8pPr>
                      <a:lvl9pPr marL="3657600" algn="l" defTabSz="914400" rtl="0" eaLnBrk="1" latinLnBrk="0" hangingPunct="1">
                        <a:defRPr sz="1800" kern="1200">
                          <a:solidFill>
                            <a:schemeClr val="tx1"/>
                          </a:solidFill>
                          <a:latin typeface="Gill Sans"/>
                          <a:ea typeface="Gill Sans"/>
                          <a:cs typeface="Gill Sans"/>
                        </a:defRPr>
                      </a:lvl9pPr>
                    </a:lstStyle>
                    <a:p>
                      <a:pPr defTabSz="457200">
                        <a:defRPr sz="1800"/>
                      </a:pPr>
                      <a:r>
                        <a:rPr sz="1600"/>
                        <a:t>Denmark</a:t>
                      </a:r>
                    </a:p>
                  </a:txBody>
                  <a:tcPr marL="63500" marR="63500" marT="0" marB="0" horzOverflow="overflow">
                    <a:lnL w="12700">
                      <a:solidFill>
                        <a:srgbClr val="CBCBCB"/>
                      </a:solidFill>
                      <a:miter lim="400000"/>
                    </a:lnL>
                    <a:lnR w="12700">
                      <a:solidFill>
                        <a:srgbClr val="CBCBCB"/>
                      </a:solidFill>
                      <a:miter lim="400000"/>
                    </a:lnR>
                    <a:lnT w="12700">
                      <a:solidFill>
                        <a:srgbClr val="CBCBCB"/>
                      </a:solidFill>
                      <a:miter lim="400000"/>
                    </a:lnT>
                    <a:lnB w="12700">
                      <a:solidFill>
                        <a:srgbClr val="CBCBCB"/>
                      </a:solidFill>
                      <a:miter lim="400000"/>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Gill Sans"/>
                          <a:ea typeface="Gill Sans"/>
                          <a:cs typeface="Gill Sans"/>
                        </a:defRPr>
                      </a:lvl1pPr>
                      <a:lvl2pPr marL="457200" algn="l" defTabSz="914400" rtl="0" eaLnBrk="1" latinLnBrk="0" hangingPunct="1">
                        <a:defRPr sz="1800" kern="1200">
                          <a:solidFill>
                            <a:schemeClr val="tx1"/>
                          </a:solidFill>
                          <a:latin typeface="Gill Sans"/>
                          <a:ea typeface="Gill Sans"/>
                          <a:cs typeface="Gill Sans"/>
                        </a:defRPr>
                      </a:lvl2pPr>
                      <a:lvl3pPr marL="914400" algn="l" defTabSz="914400" rtl="0" eaLnBrk="1" latinLnBrk="0" hangingPunct="1">
                        <a:defRPr sz="1800" kern="1200">
                          <a:solidFill>
                            <a:schemeClr val="tx1"/>
                          </a:solidFill>
                          <a:latin typeface="Gill Sans"/>
                          <a:ea typeface="Gill Sans"/>
                          <a:cs typeface="Gill Sans"/>
                        </a:defRPr>
                      </a:lvl3pPr>
                      <a:lvl4pPr marL="1371600" algn="l" defTabSz="914400" rtl="0" eaLnBrk="1" latinLnBrk="0" hangingPunct="1">
                        <a:defRPr sz="1800" kern="1200">
                          <a:solidFill>
                            <a:schemeClr val="tx1"/>
                          </a:solidFill>
                          <a:latin typeface="Gill Sans"/>
                          <a:ea typeface="Gill Sans"/>
                          <a:cs typeface="Gill Sans"/>
                        </a:defRPr>
                      </a:lvl4pPr>
                      <a:lvl5pPr marL="1828800" algn="l" defTabSz="914400" rtl="0" eaLnBrk="1" latinLnBrk="0" hangingPunct="1">
                        <a:defRPr sz="1800" kern="1200">
                          <a:solidFill>
                            <a:schemeClr val="tx1"/>
                          </a:solidFill>
                          <a:latin typeface="Gill Sans"/>
                          <a:ea typeface="Gill Sans"/>
                          <a:cs typeface="Gill Sans"/>
                        </a:defRPr>
                      </a:lvl5pPr>
                      <a:lvl6pPr marL="2286000" algn="l" defTabSz="914400" rtl="0" eaLnBrk="1" latinLnBrk="0" hangingPunct="1">
                        <a:defRPr sz="1800" kern="1200">
                          <a:solidFill>
                            <a:schemeClr val="tx1"/>
                          </a:solidFill>
                          <a:latin typeface="Gill Sans"/>
                          <a:ea typeface="Gill Sans"/>
                          <a:cs typeface="Gill Sans"/>
                        </a:defRPr>
                      </a:lvl6pPr>
                      <a:lvl7pPr marL="2743200" algn="l" defTabSz="914400" rtl="0" eaLnBrk="1" latinLnBrk="0" hangingPunct="1">
                        <a:defRPr sz="1800" kern="1200">
                          <a:solidFill>
                            <a:schemeClr val="tx1"/>
                          </a:solidFill>
                          <a:latin typeface="Gill Sans"/>
                          <a:ea typeface="Gill Sans"/>
                          <a:cs typeface="Gill Sans"/>
                        </a:defRPr>
                      </a:lvl7pPr>
                      <a:lvl8pPr marL="3200400" algn="l" defTabSz="914400" rtl="0" eaLnBrk="1" latinLnBrk="0" hangingPunct="1">
                        <a:defRPr sz="1800" kern="1200">
                          <a:solidFill>
                            <a:schemeClr val="tx1"/>
                          </a:solidFill>
                          <a:latin typeface="Gill Sans"/>
                          <a:ea typeface="Gill Sans"/>
                          <a:cs typeface="Gill Sans"/>
                        </a:defRPr>
                      </a:lvl8pPr>
                      <a:lvl9pPr marL="3657600" algn="l" defTabSz="914400" rtl="0" eaLnBrk="1" latinLnBrk="0" hangingPunct="1">
                        <a:defRPr sz="1800" kern="1200">
                          <a:solidFill>
                            <a:schemeClr val="tx1"/>
                          </a:solidFill>
                          <a:latin typeface="Gill Sans"/>
                          <a:ea typeface="Gill Sans"/>
                          <a:cs typeface="Gill Sans"/>
                        </a:defRPr>
                      </a:lvl9pPr>
                    </a:lstStyle>
                    <a:p>
                      <a:pPr defTabSz="457200">
                        <a:defRPr sz="1800"/>
                      </a:pPr>
                      <a:r>
                        <a:rPr lang="en-US" sz="1600" dirty="0"/>
                        <a:t>Near done</a:t>
                      </a:r>
                      <a:endParaRPr sz="1600" dirty="0"/>
                    </a:p>
                  </a:txBody>
                  <a:tcPr marL="63500" marR="63500" marT="0" marB="0" horzOverflow="overflow">
                    <a:lnL w="12700">
                      <a:solidFill>
                        <a:srgbClr val="CBCBCB"/>
                      </a:solidFill>
                      <a:miter lim="400000"/>
                    </a:lnL>
                    <a:lnR w="12700">
                      <a:solidFill>
                        <a:srgbClr val="CBCBCB"/>
                      </a:solidFill>
                      <a:miter lim="400000"/>
                    </a:lnR>
                    <a:lnT w="12700">
                      <a:solidFill>
                        <a:srgbClr val="CBCBCB"/>
                      </a:solidFill>
                      <a:miter lim="400000"/>
                    </a:lnT>
                    <a:lnB w="12700">
                      <a:solidFill>
                        <a:srgbClr val="CBCBCB"/>
                      </a:solidFill>
                      <a:miter lim="400000"/>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Gill Sans"/>
                          <a:ea typeface="Gill Sans"/>
                          <a:cs typeface="Gill Sans"/>
                        </a:defRPr>
                      </a:lvl1pPr>
                      <a:lvl2pPr marL="457200" algn="l" defTabSz="914400" rtl="0" eaLnBrk="1" latinLnBrk="0" hangingPunct="1">
                        <a:defRPr sz="1800" kern="1200">
                          <a:solidFill>
                            <a:schemeClr val="tx1"/>
                          </a:solidFill>
                          <a:latin typeface="Gill Sans"/>
                          <a:ea typeface="Gill Sans"/>
                          <a:cs typeface="Gill Sans"/>
                        </a:defRPr>
                      </a:lvl2pPr>
                      <a:lvl3pPr marL="914400" algn="l" defTabSz="914400" rtl="0" eaLnBrk="1" latinLnBrk="0" hangingPunct="1">
                        <a:defRPr sz="1800" kern="1200">
                          <a:solidFill>
                            <a:schemeClr val="tx1"/>
                          </a:solidFill>
                          <a:latin typeface="Gill Sans"/>
                          <a:ea typeface="Gill Sans"/>
                          <a:cs typeface="Gill Sans"/>
                        </a:defRPr>
                      </a:lvl3pPr>
                      <a:lvl4pPr marL="1371600" algn="l" defTabSz="914400" rtl="0" eaLnBrk="1" latinLnBrk="0" hangingPunct="1">
                        <a:defRPr sz="1800" kern="1200">
                          <a:solidFill>
                            <a:schemeClr val="tx1"/>
                          </a:solidFill>
                          <a:latin typeface="Gill Sans"/>
                          <a:ea typeface="Gill Sans"/>
                          <a:cs typeface="Gill Sans"/>
                        </a:defRPr>
                      </a:lvl4pPr>
                      <a:lvl5pPr marL="1828800" algn="l" defTabSz="914400" rtl="0" eaLnBrk="1" latinLnBrk="0" hangingPunct="1">
                        <a:defRPr sz="1800" kern="1200">
                          <a:solidFill>
                            <a:schemeClr val="tx1"/>
                          </a:solidFill>
                          <a:latin typeface="Gill Sans"/>
                          <a:ea typeface="Gill Sans"/>
                          <a:cs typeface="Gill Sans"/>
                        </a:defRPr>
                      </a:lvl5pPr>
                      <a:lvl6pPr marL="2286000" algn="l" defTabSz="914400" rtl="0" eaLnBrk="1" latinLnBrk="0" hangingPunct="1">
                        <a:defRPr sz="1800" kern="1200">
                          <a:solidFill>
                            <a:schemeClr val="tx1"/>
                          </a:solidFill>
                          <a:latin typeface="Gill Sans"/>
                          <a:ea typeface="Gill Sans"/>
                          <a:cs typeface="Gill Sans"/>
                        </a:defRPr>
                      </a:lvl6pPr>
                      <a:lvl7pPr marL="2743200" algn="l" defTabSz="914400" rtl="0" eaLnBrk="1" latinLnBrk="0" hangingPunct="1">
                        <a:defRPr sz="1800" kern="1200">
                          <a:solidFill>
                            <a:schemeClr val="tx1"/>
                          </a:solidFill>
                          <a:latin typeface="Gill Sans"/>
                          <a:ea typeface="Gill Sans"/>
                          <a:cs typeface="Gill Sans"/>
                        </a:defRPr>
                      </a:lvl7pPr>
                      <a:lvl8pPr marL="3200400" algn="l" defTabSz="914400" rtl="0" eaLnBrk="1" latinLnBrk="0" hangingPunct="1">
                        <a:defRPr sz="1800" kern="1200">
                          <a:solidFill>
                            <a:schemeClr val="tx1"/>
                          </a:solidFill>
                          <a:latin typeface="Gill Sans"/>
                          <a:ea typeface="Gill Sans"/>
                          <a:cs typeface="Gill Sans"/>
                        </a:defRPr>
                      </a:lvl8pPr>
                      <a:lvl9pPr marL="3657600" algn="l" defTabSz="914400" rtl="0" eaLnBrk="1" latinLnBrk="0" hangingPunct="1">
                        <a:defRPr sz="1800" kern="1200">
                          <a:solidFill>
                            <a:schemeClr val="tx1"/>
                          </a:solidFill>
                          <a:latin typeface="Gill Sans"/>
                          <a:ea typeface="Gill Sans"/>
                          <a:cs typeface="Gill Sans"/>
                        </a:defRPr>
                      </a:lvl9pPr>
                    </a:lstStyle>
                    <a:p>
                      <a:pPr defTabSz="457200">
                        <a:defRPr sz="1800"/>
                      </a:pPr>
                      <a:r>
                        <a:rPr sz="1600" dirty="0"/>
                        <a:t>35K</a:t>
                      </a:r>
                    </a:p>
                  </a:txBody>
                  <a:tcPr marL="63500" marR="63500" marT="0" marB="0" horzOverflow="overflow">
                    <a:lnL w="12700">
                      <a:solidFill>
                        <a:srgbClr val="CBCBCB"/>
                      </a:solidFill>
                      <a:miter lim="400000"/>
                    </a:lnL>
                    <a:lnR w="12700" cap="flat" cmpd="sng" algn="ctr">
                      <a:solidFill>
                        <a:srgbClr val="CBCBCB"/>
                      </a:solidFill>
                      <a:prstDash val="solid"/>
                      <a:miter lim="400000"/>
                      <a:headEnd type="none" w="med" len="med"/>
                      <a:tailEnd type="none" w="med" len="med"/>
                    </a:lnR>
                    <a:lnT w="12700">
                      <a:solidFill>
                        <a:srgbClr val="CBCBCB"/>
                      </a:solidFill>
                      <a:miter lim="400000"/>
                    </a:lnT>
                    <a:lnB w="12700">
                      <a:solidFill>
                        <a:srgbClr val="CBCBCB"/>
                      </a:solidFill>
                      <a:miter lim="400000"/>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Gill Sans"/>
                          <a:ea typeface="Gill Sans"/>
                          <a:cs typeface="Gill Sans"/>
                        </a:defRPr>
                      </a:lvl1pPr>
                      <a:lvl2pPr marL="457200" algn="l" defTabSz="914400" rtl="0" eaLnBrk="1" latinLnBrk="0" hangingPunct="1">
                        <a:defRPr sz="1800" kern="1200">
                          <a:solidFill>
                            <a:schemeClr val="tx1"/>
                          </a:solidFill>
                          <a:latin typeface="Gill Sans"/>
                          <a:ea typeface="Gill Sans"/>
                          <a:cs typeface="Gill Sans"/>
                        </a:defRPr>
                      </a:lvl2pPr>
                      <a:lvl3pPr marL="914400" algn="l" defTabSz="914400" rtl="0" eaLnBrk="1" latinLnBrk="0" hangingPunct="1">
                        <a:defRPr sz="1800" kern="1200">
                          <a:solidFill>
                            <a:schemeClr val="tx1"/>
                          </a:solidFill>
                          <a:latin typeface="Gill Sans"/>
                          <a:ea typeface="Gill Sans"/>
                          <a:cs typeface="Gill Sans"/>
                        </a:defRPr>
                      </a:lvl3pPr>
                      <a:lvl4pPr marL="1371600" algn="l" defTabSz="914400" rtl="0" eaLnBrk="1" latinLnBrk="0" hangingPunct="1">
                        <a:defRPr sz="1800" kern="1200">
                          <a:solidFill>
                            <a:schemeClr val="tx1"/>
                          </a:solidFill>
                          <a:latin typeface="Gill Sans"/>
                          <a:ea typeface="Gill Sans"/>
                          <a:cs typeface="Gill Sans"/>
                        </a:defRPr>
                      </a:lvl4pPr>
                      <a:lvl5pPr marL="1828800" algn="l" defTabSz="914400" rtl="0" eaLnBrk="1" latinLnBrk="0" hangingPunct="1">
                        <a:defRPr sz="1800" kern="1200">
                          <a:solidFill>
                            <a:schemeClr val="tx1"/>
                          </a:solidFill>
                          <a:latin typeface="Gill Sans"/>
                          <a:ea typeface="Gill Sans"/>
                          <a:cs typeface="Gill Sans"/>
                        </a:defRPr>
                      </a:lvl5pPr>
                      <a:lvl6pPr marL="2286000" algn="l" defTabSz="914400" rtl="0" eaLnBrk="1" latinLnBrk="0" hangingPunct="1">
                        <a:defRPr sz="1800" kern="1200">
                          <a:solidFill>
                            <a:schemeClr val="tx1"/>
                          </a:solidFill>
                          <a:latin typeface="Gill Sans"/>
                          <a:ea typeface="Gill Sans"/>
                          <a:cs typeface="Gill Sans"/>
                        </a:defRPr>
                      </a:lvl6pPr>
                      <a:lvl7pPr marL="2743200" algn="l" defTabSz="914400" rtl="0" eaLnBrk="1" latinLnBrk="0" hangingPunct="1">
                        <a:defRPr sz="1800" kern="1200">
                          <a:solidFill>
                            <a:schemeClr val="tx1"/>
                          </a:solidFill>
                          <a:latin typeface="Gill Sans"/>
                          <a:ea typeface="Gill Sans"/>
                          <a:cs typeface="Gill Sans"/>
                        </a:defRPr>
                      </a:lvl7pPr>
                      <a:lvl8pPr marL="3200400" algn="l" defTabSz="914400" rtl="0" eaLnBrk="1" latinLnBrk="0" hangingPunct="1">
                        <a:defRPr sz="1800" kern="1200">
                          <a:solidFill>
                            <a:schemeClr val="tx1"/>
                          </a:solidFill>
                          <a:latin typeface="Gill Sans"/>
                          <a:ea typeface="Gill Sans"/>
                          <a:cs typeface="Gill Sans"/>
                        </a:defRPr>
                      </a:lvl8pPr>
                      <a:lvl9pPr marL="3657600" algn="l" defTabSz="914400" rtl="0" eaLnBrk="1" latinLnBrk="0" hangingPunct="1">
                        <a:defRPr sz="1800" kern="1200">
                          <a:solidFill>
                            <a:schemeClr val="tx1"/>
                          </a:solidFill>
                          <a:latin typeface="Gill Sans"/>
                          <a:ea typeface="Gill Sans"/>
                          <a:cs typeface="Gill Sans"/>
                        </a:defRPr>
                      </a:lvl9pPr>
                    </a:lstStyle>
                    <a:p>
                      <a:pPr defTabSz="457200">
                        <a:defRPr sz="1800"/>
                      </a:pPr>
                      <a:r>
                        <a:rPr lang="en-US" sz="1600" dirty="0"/>
                        <a:t>Single-time,</a:t>
                      </a:r>
                      <a:r>
                        <a:rPr lang="en-US" sz="1600" baseline="0" dirty="0"/>
                        <a:t> 3-lead ECG</a:t>
                      </a:r>
                      <a:endParaRPr sz="1600" dirty="0"/>
                    </a:p>
                  </a:txBody>
                  <a:tcPr marL="63500" marR="63500" marT="0" marB="0" horzOverflow="overflow">
                    <a:lnL w="12700">
                      <a:solidFill>
                        <a:srgbClr val="CBCBCB"/>
                      </a:solidFill>
                      <a:miter lim="400000"/>
                    </a:lnL>
                    <a:lnR w="12700">
                      <a:solidFill>
                        <a:srgbClr val="CBCBCB"/>
                      </a:solidFill>
                      <a:miter lim="400000"/>
                    </a:lnR>
                    <a:lnT w="12700" cap="flat" cmpd="sng" algn="ctr">
                      <a:solidFill>
                        <a:srgbClr val="CBCBCB"/>
                      </a:solidFill>
                      <a:prstDash val="solid"/>
                      <a:miter lim="400000"/>
                      <a:headEnd type="none" w="med" len="med"/>
                      <a:tailEnd type="none" w="med" len="med"/>
                    </a:lnT>
                    <a:lnB w="12700" cap="flat" cmpd="sng" algn="ctr">
                      <a:solidFill>
                        <a:srgbClr val="CBCBCB"/>
                      </a:solidFill>
                      <a:prstDash val="solid"/>
                      <a:miter lim="400000"/>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254778">
                <a:tc>
                  <a:txBody>
                    <a:bodyPr/>
                    <a:lstStyle>
                      <a:lvl1pPr marL="0" algn="l" defTabSz="914400" rtl="0" eaLnBrk="1" latinLnBrk="0" hangingPunct="1">
                        <a:defRPr sz="1800" kern="1200">
                          <a:solidFill>
                            <a:schemeClr val="tx1"/>
                          </a:solidFill>
                          <a:latin typeface="Gill Sans"/>
                          <a:ea typeface="Gill Sans"/>
                          <a:cs typeface="Gill Sans"/>
                        </a:defRPr>
                      </a:lvl1pPr>
                      <a:lvl2pPr marL="457200" algn="l" defTabSz="914400" rtl="0" eaLnBrk="1" latinLnBrk="0" hangingPunct="1">
                        <a:defRPr sz="1800" kern="1200">
                          <a:solidFill>
                            <a:schemeClr val="tx1"/>
                          </a:solidFill>
                          <a:latin typeface="Gill Sans"/>
                          <a:ea typeface="Gill Sans"/>
                          <a:cs typeface="Gill Sans"/>
                        </a:defRPr>
                      </a:lvl2pPr>
                      <a:lvl3pPr marL="914400" algn="l" defTabSz="914400" rtl="0" eaLnBrk="1" latinLnBrk="0" hangingPunct="1">
                        <a:defRPr sz="1800" kern="1200">
                          <a:solidFill>
                            <a:schemeClr val="tx1"/>
                          </a:solidFill>
                          <a:latin typeface="Gill Sans"/>
                          <a:ea typeface="Gill Sans"/>
                          <a:cs typeface="Gill Sans"/>
                        </a:defRPr>
                      </a:lvl3pPr>
                      <a:lvl4pPr marL="1371600" algn="l" defTabSz="914400" rtl="0" eaLnBrk="1" latinLnBrk="0" hangingPunct="1">
                        <a:defRPr sz="1800" kern="1200">
                          <a:solidFill>
                            <a:schemeClr val="tx1"/>
                          </a:solidFill>
                          <a:latin typeface="Gill Sans"/>
                          <a:ea typeface="Gill Sans"/>
                          <a:cs typeface="Gill Sans"/>
                        </a:defRPr>
                      </a:lvl4pPr>
                      <a:lvl5pPr marL="1828800" algn="l" defTabSz="914400" rtl="0" eaLnBrk="1" latinLnBrk="0" hangingPunct="1">
                        <a:defRPr sz="1800" kern="1200">
                          <a:solidFill>
                            <a:schemeClr val="tx1"/>
                          </a:solidFill>
                          <a:latin typeface="Gill Sans"/>
                          <a:ea typeface="Gill Sans"/>
                          <a:cs typeface="Gill Sans"/>
                        </a:defRPr>
                      </a:lvl5pPr>
                      <a:lvl6pPr marL="2286000" algn="l" defTabSz="914400" rtl="0" eaLnBrk="1" latinLnBrk="0" hangingPunct="1">
                        <a:defRPr sz="1800" kern="1200">
                          <a:solidFill>
                            <a:schemeClr val="tx1"/>
                          </a:solidFill>
                          <a:latin typeface="Gill Sans"/>
                          <a:ea typeface="Gill Sans"/>
                          <a:cs typeface="Gill Sans"/>
                        </a:defRPr>
                      </a:lvl6pPr>
                      <a:lvl7pPr marL="2743200" algn="l" defTabSz="914400" rtl="0" eaLnBrk="1" latinLnBrk="0" hangingPunct="1">
                        <a:defRPr sz="1800" kern="1200">
                          <a:solidFill>
                            <a:schemeClr val="tx1"/>
                          </a:solidFill>
                          <a:latin typeface="Gill Sans"/>
                          <a:ea typeface="Gill Sans"/>
                          <a:cs typeface="Gill Sans"/>
                        </a:defRPr>
                      </a:lvl7pPr>
                      <a:lvl8pPr marL="3200400" algn="l" defTabSz="914400" rtl="0" eaLnBrk="1" latinLnBrk="0" hangingPunct="1">
                        <a:defRPr sz="1800" kern="1200">
                          <a:solidFill>
                            <a:schemeClr val="tx1"/>
                          </a:solidFill>
                          <a:latin typeface="Gill Sans"/>
                          <a:ea typeface="Gill Sans"/>
                          <a:cs typeface="Gill Sans"/>
                        </a:defRPr>
                      </a:lvl8pPr>
                      <a:lvl9pPr marL="3657600" algn="l" defTabSz="914400" rtl="0" eaLnBrk="1" latinLnBrk="0" hangingPunct="1">
                        <a:defRPr sz="1800" kern="1200">
                          <a:solidFill>
                            <a:schemeClr val="tx1"/>
                          </a:solidFill>
                          <a:latin typeface="Gill Sans"/>
                          <a:ea typeface="Gill Sans"/>
                          <a:cs typeface="Gill Sans"/>
                        </a:defRPr>
                      </a:lvl9pPr>
                    </a:lstStyle>
                    <a:p>
                      <a:pPr defTabSz="457200">
                        <a:defRPr sz="1800"/>
                      </a:pPr>
                      <a:r>
                        <a:rPr sz="1600"/>
                        <a:t>Danish Loop Study</a:t>
                      </a:r>
                    </a:p>
                  </a:txBody>
                  <a:tcPr marL="63500" marR="63500" marT="0" marB="0" horzOverflow="overflow">
                    <a:lnL w="12700">
                      <a:solidFill>
                        <a:srgbClr val="CBCBCB"/>
                      </a:solidFill>
                      <a:miter lim="400000"/>
                    </a:lnL>
                    <a:lnR w="12700">
                      <a:solidFill>
                        <a:srgbClr val="CBCBCB"/>
                      </a:solidFill>
                      <a:miter lim="400000"/>
                    </a:lnR>
                    <a:lnT w="12700">
                      <a:solidFill>
                        <a:srgbClr val="CBCBCB"/>
                      </a:solidFill>
                      <a:miter lim="400000"/>
                    </a:lnT>
                    <a:lnB w="12700">
                      <a:solidFill>
                        <a:srgbClr val="CBCBCB"/>
                      </a:solidFill>
                      <a:miter lim="400000"/>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Gill Sans"/>
                          <a:ea typeface="Gill Sans"/>
                          <a:cs typeface="Gill Sans"/>
                        </a:defRPr>
                      </a:lvl1pPr>
                      <a:lvl2pPr marL="457200" algn="l" defTabSz="914400" rtl="0" eaLnBrk="1" latinLnBrk="0" hangingPunct="1">
                        <a:defRPr sz="1800" kern="1200">
                          <a:solidFill>
                            <a:schemeClr val="tx1"/>
                          </a:solidFill>
                          <a:latin typeface="Gill Sans"/>
                          <a:ea typeface="Gill Sans"/>
                          <a:cs typeface="Gill Sans"/>
                        </a:defRPr>
                      </a:lvl2pPr>
                      <a:lvl3pPr marL="914400" algn="l" defTabSz="914400" rtl="0" eaLnBrk="1" latinLnBrk="0" hangingPunct="1">
                        <a:defRPr sz="1800" kern="1200">
                          <a:solidFill>
                            <a:schemeClr val="tx1"/>
                          </a:solidFill>
                          <a:latin typeface="Gill Sans"/>
                          <a:ea typeface="Gill Sans"/>
                          <a:cs typeface="Gill Sans"/>
                        </a:defRPr>
                      </a:lvl3pPr>
                      <a:lvl4pPr marL="1371600" algn="l" defTabSz="914400" rtl="0" eaLnBrk="1" latinLnBrk="0" hangingPunct="1">
                        <a:defRPr sz="1800" kern="1200">
                          <a:solidFill>
                            <a:schemeClr val="tx1"/>
                          </a:solidFill>
                          <a:latin typeface="Gill Sans"/>
                          <a:ea typeface="Gill Sans"/>
                          <a:cs typeface="Gill Sans"/>
                        </a:defRPr>
                      </a:lvl4pPr>
                      <a:lvl5pPr marL="1828800" algn="l" defTabSz="914400" rtl="0" eaLnBrk="1" latinLnBrk="0" hangingPunct="1">
                        <a:defRPr sz="1800" kern="1200">
                          <a:solidFill>
                            <a:schemeClr val="tx1"/>
                          </a:solidFill>
                          <a:latin typeface="Gill Sans"/>
                          <a:ea typeface="Gill Sans"/>
                          <a:cs typeface="Gill Sans"/>
                        </a:defRPr>
                      </a:lvl5pPr>
                      <a:lvl6pPr marL="2286000" algn="l" defTabSz="914400" rtl="0" eaLnBrk="1" latinLnBrk="0" hangingPunct="1">
                        <a:defRPr sz="1800" kern="1200">
                          <a:solidFill>
                            <a:schemeClr val="tx1"/>
                          </a:solidFill>
                          <a:latin typeface="Gill Sans"/>
                          <a:ea typeface="Gill Sans"/>
                          <a:cs typeface="Gill Sans"/>
                        </a:defRPr>
                      </a:lvl6pPr>
                      <a:lvl7pPr marL="2743200" algn="l" defTabSz="914400" rtl="0" eaLnBrk="1" latinLnBrk="0" hangingPunct="1">
                        <a:defRPr sz="1800" kern="1200">
                          <a:solidFill>
                            <a:schemeClr val="tx1"/>
                          </a:solidFill>
                          <a:latin typeface="Gill Sans"/>
                          <a:ea typeface="Gill Sans"/>
                          <a:cs typeface="Gill Sans"/>
                        </a:defRPr>
                      </a:lvl7pPr>
                      <a:lvl8pPr marL="3200400" algn="l" defTabSz="914400" rtl="0" eaLnBrk="1" latinLnBrk="0" hangingPunct="1">
                        <a:defRPr sz="1800" kern="1200">
                          <a:solidFill>
                            <a:schemeClr val="tx1"/>
                          </a:solidFill>
                          <a:latin typeface="Gill Sans"/>
                          <a:ea typeface="Gill Sans"/>
                          <a:cs typeface="Gill Sans"/>
                        </a:defRPr>
                      </a:lvl8pPr>
                      <a:lvl9pPr marL="3657600" algn="l" defTabSz="914400" rtl="0" eaLnBrk="1" latinLnBrk="0" hangingPunct="1">
                        <a:defRPr sz="1800" kern="1200">
                          <a:solidFill>
                            <a:schemeClr val="tx1"/>
                          </a:solidFill>
                          <a:latin typeface="Gill Sans"/>
                          <a:ea typeface="Gill Sans"/>
                          <a:cs typeface="Gill Sans"/>
                        </a:defRPr>
                      </a:lvl9pPr>
                    </a:lstStyle>
                    <a:p>
                      <a:pPr defTabSz="457200">
                        <a:defRPr sz="1800"/>
                      </a:pPr>
                      <a:r>
                        <a:rPr sz="1600"/>
                        <a:t>Denmark</a:t>
                      </a:r>
                    </a:p>
                  </a:txBody>
                  <a:tcPr marL="63500" marR="63500" marT="0" marB="0" horzOverflow="overflow">
                    <a:lnL w="12700">
                      <a:solidFill>
                        <a:srgbClr val="CBCBCB"/>
                      </a:solidFill>
                      <a:miter lim="400000"/>
                    </a:lnL>
                    <a:lnR w="12700">
                      <a:solidFill>
                        <a:srgbClr val="CBCBCB"/>
                      </a:solidFill>
                      <a:miter lim="400000"/>
                    </a:lnR>
                    <a:lnT w="12700">
                      <a:solidFill>
                        <a:srgbClr val="CBCBCB"/>
                      </a:solidFill>
                      <a:miter lim="400000"/>
                    </a:lnT>
                    <a:lnB w="12700">
                      <a:solidFill>
                        <a:srgbClr val="CBCBCB"/>
                      </a:solidFill>
                      <a:miter lim="400000"/>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Gill Sans"/>
                          <a:ea typeface="Gill Sans"/>
                          <a:cs typeface="Gill Sans"/>
                        </a:defRPr>
                      </a:lvl1pPr>
                      <a:lvl2pPr marL="457200" algn="l" defTabSz="914400" rtl="0" eaLnBrk="1" latinLnBrk="0" hangingPunct="1">
                        <a:defRPr sz="1800" kern="1200">
                          <a:solidFill>
                            <a:schemeClr val="tx1"/>
                          </a:solidFill>
                          <a:latin typeface="Gill Sans"/>
                          <a:ea typeface="Gill Sans"/>
                          <a:cs typeface="Gill Sans"/>
                        </a:defRPr>
                      </a:lvl2pPr>
                      <a:lvl3pPr marL="914400" algn="l" defTabSz="914400" rtl="0" eaLnBrk="1" latinLnBrk="0" hangingPunct="1">
                        <a:defRPr sz="1800" kern="1200">
                          <a:solidFill>
                            <a:schemeClr val="tx1"/>
                          </a:solidFill>
                          <a:latin typeface="Gill Sans"/>
                          <a:ea typeface="Gill Sans"/>
                          <a:cs typeface="Gill Sans"/>
                        </a:defRPr>
                      </a:lvl3pPr>
                      <a:lvl4pPr marL="1371600" algn="l" defTabSz="914400" rtl="0" eaLnBrk="1" latinLnBrk="0" hangingPunct="1">
                        <a:defRPr sz="1800" kern="1200">
                          <a:solidFill>
                            <a:schemeClr val="tx1"/>
                          </a:solidFill>
                          <a:latin typeface="Gill Sans"/>
                          <a:ea typeface="Gill Sans"/>
                          <a:cs typeface="Gill Sans"/>
                        </a:defRPr>
                      </a:lvl4pPr>
                      <a:lvl5pPr marL="1828800" algn="l" defTabSz="914400" rtl="0" eaLnBrk="1" latinLnBrk="0" hangingPunct="1">
                        <a:defRPr sz="1800" kern="1200">
                          <a:solidFill>
                            <a:schemeClr val="tx1"/>
                          </a:solidFill>
                          <a:latin typeface="Gill Sans"/>
                          <a:ea typeface="Gill Sans"/>
                          <a:cs typeface="Gill Sans"/>
                        </a:defRPr>
                      </a:lvl5pPr>
                      <a:lvl6pPr marL="2286000" algn="l" defTabSz="914400" rtl="0" eaLnBrk="1" latinLnBrk="0" hangingPunct="1">
                        <a:defRPr sz="1800" kern="1200">
                          <a:solidFill>
                            <a:schemeClr val="tx1"/>
                          </a:solidFill>
                          <a:latin typeface="Gill Sans"/>
                          <a:ea typeface="Gill Sans"/>
                          <a:cs typeface="Gill Sans"/>
                        </a:defRPr>
                      </a:lvl6pPr>
                      <a:lvl7pPr marL="2743200" algn="l" defTabSz="914400" rtl="0" eaLnBrk="1" latinLnBrk="0" hangingPunct="1">
                        <a:defRPr sz="1800" kern="1200">
                          <a:solidFill>
                            <a:schemeClr val="tx1"/>
                          </a:solidFill>
                          <a:latin typeface="Gill Sans"/>
                          <a:ea typeface="Gill Sans"/>
                          <a:cs typeface="Gill Sans"/>
                        </a:defRPr>
                      </a:lvl7pPr>
                      <a:lvl8pPr marL="3200400" algn="l" defTabSz="914400" rtl="0" eaLnBrk="1" latinLnBrk="0" hangingPunct="1">
                        <a:defRPr sz="1800" kern="1200">
                          <a:solidFill>
                            <a:schemeClr val="tx1"/>
                          </a:solidFill>
                          <a:latin typeface="Gill Sans"/>
                          <a:ea typeface="Gill Sans"/>
                          <a:cs typeface="Gill Sans"/>
                        </a:defRPr>
                      </a:lvl8pPr>
                      <a:lvl9pPr marL="3657600" algn="l" defTabSz="914400" rtl="0" eaLnBrk="1" latinLnBrk="0" hangingPunct="1">
                        <a:defRPr sz="1800" kern="1200">
                          <a:solidFill>
                            <a:schemeClr val="tx1"/>
                          </a:solidFill>
                          <a:latin typeface="Gill Sans"/>
                          <a:ea typeface="Gill Sans"/>
                          <a:cs typeface="Gill Sans"/>
                        </a:defRPr>
                      </a:lvl9pPr>
                    </a:lstStyle>
                    <a:p>
                      <a:pPr defTabSz="457200">
                        <a:defRPr sz="1800"/>
                      </a:pPr>
                      <a:r>
                        <a:rPr sz="1600"/>
                        <a:t>Ongoing</a:t>
                      </a:r>
                    </a:p>
                  </a:txBody>
                  <a:tcPr marL="63500" marR="63500" marT="0" marB="0" horzOverflow="overflow">
                    <a:lnL w="12700">
                      <a:solidFill>
                        <a:srgbClr val="CBCBCB"/>
                      </a:solidFill>
                      <a:miter lim="400000"/>
                    </a:lnL>
                    <a:lnR w="12700">
                      <a:solidFill>
                        <a:srgbClr val="CBCBCB"/>
                      </a:solidFill>
                      <a:miter lim="400000"/>
                    </a:lnR>
                    <a:lnT w="12700">
                      <a:solidFill>
                        <a:srgbClr val="CBCBCB"/>
                      </a:solidFill>
                      <a:miter lim="400000"/>
                    </a:lnT>
                    <a:lnB w="12700">
                      <a:solidFill>
                        <a:srgbClr val="CBCBCB"/>
                      </a:solidFill>
                      <a:miter lim="400000"/>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Gill Sans"/>
                          <a:ea typeface="Gill Sans"/>
                          <a:cs typeface="Gill Sans"/>
                        </a:defRPr>
                      </a:lvl1pPr>
                      <a:lvl2pPr marL="457200" algn="l" defTabSz="914400" rtl="0" eaLnBrk="1" latinLnBrk="0" hangingPunct="1">
                        <a:defRPr sz="1800" kern="1200">
                          <a:solidFill>
                            <a:schemeClr val="tx1"/>
                          </a:solidFill>
                          <a:latin typeface="Gill Sans"/>
                          <a:ea typeface="Gill Sans"/>
                          <a:cs typeface="Gill Sans"/>
                        </a:defRPr>
                      </a:lvl2pPr>
                      <a:lvl3pPr marL="914400" algn="l" defTabSz="914400" rtl="0" eaLnBrk="1" latinLnBrk="0" hangingPunct="1">
                        <a:defRPr sz="1800" kern="1200">
                          <a:solidFill>
                            <a:schemeClr val="tx1"/>
                          </a:solidFill>
                          <a:latin typeface="Gill Sans"/>
                          <a:ea typeface="Gill Sans"/>
                          <a:cs typeface="Gill Sans"/>
                        </a:defRPr>
                      </a:lvl3pPr>
                      <a:lvl4pPr marL="1371600" algn="l" defTabSz="914400" rtl="0" eaLnBrk="1" latinLnBrk="0" hangingPunct="1">
                        <a:defRPr sz="1800" kern="1200">
                          <a:solidFill>
                            <a:schemeClr val="tx1"/>
                          </a:solidFill>
                          <a:latin typeface="Gill Sans"/>
                          <a:ea typeface="Gill Sans"/>
                          <a:cs typeface="Gill Sans"/>
                        </a:defRPr>
                      </a:lvl4pPr>
                      <a:lvl5pPr marL="1828800" algn="l" defTabSz="914400" rtl="0" eaLnBrk="1" latinLnBrk="0" hangingPunct="1">
                        <a:defRPr sz="1800" kern="1200">
                          <a:solidFill>
                            <a:schemeClr val="tx1"/>
                          </a:solidFill>
                          <a:latin typeface="Gill Sans"/>
                          <a:ea typeface="Gill Sans"/>
                          <a:cs typeface="Gill Sans"/>
                        </a:defRPr>
                      </a:lvl5pPr>
                      <a:lvl6pPr marL="2286000" algn="l" defTabSz="914400" rtl="0" eaLnBrk="1" latinLnBrk="0" hangingPunct="1">
                        <a:defRPr sz="1800" kern="1200">
                          <a:solidFill>
                            <a:schemeClr val="tx1"/>
                          </a:solidFill>
                          <a:latin typeface="Gill Sans"/>
                          <a:ea typeface="Gill Sans"/>
                          <a:cs typeface="Gill Sans"/>
                        </a:defRPr>
                      </a:lvl6pPr>
                      <a:lvl7pPr marL="2743200" algn="l" defTabSz="914400" rtl="0" eaLnBrk="1" latinLnBrk="0" hangingPunct="1">
                        <a:defRPr sz="1800" kern="1200">
                          <a:solidFill>
                            <a:schemeClr val="tx1"/>
                          </a:solidFill>
                          <a:latin typeface="Gill Sans"/>
                          <a:ea typeface="Gill Sans"/>
                          <a:cs typeface="Gill Sans"/>
                        </a:defRPr>
                      </a:lvl7pPr>
                      <a:lvl8pPr marL="3200400" algn="l" defTabSz="914400" rtl="0" eaLnBrk="1" latinLnBrk="0" hangingPunct="1">
                        <a:defRPr sz="1800" kern="1200">
                          <a:solidFill>
                            <a:schemeClr val="tx1"/>
                          </a:solidFill>
                          <a:latin typeface="Gill Sans"/>
                          <a:ea typeface="Gill Sans"/>
                          <a:cs typeface="Gill Sans"/>
                        </a:defRPr>
                      </a:lvl8pPr>
                      <a:lvl9pPr marL="3657600" algn="l" defTabSz="914400" rtl="0" eaLnBrk="1" latinLnBrk="0" hangingPunct="1">
                        <a:defRPr sz="1800" kern="1200">
                          <a:solidFill>
                            <a:schemeClr val="tx1"/>
                          </a:solidFill>
                          <a:latin typeface="Gill Sans"/>
                          <a:ea typeface="Gill Sans"/>
                          <a:cs typeface="Gill Sans"/>
                        </a:defRPr>
                      </a:lvl9pPr>
                    </a:lstStyle>
                    <a:p>
                      <a:pPr defTabSz="457200">
                        <a:defRPr sz="1800"/>
                      </a:pPr>
                      <a:r>
                        <a:rPr sz="1600" dirty="0"/>
                        <a:t>6K</a:t>
                      </a:r>
                    </a:p>
                  </a:txBody>
                  <a:tcPr marL="63500" marR="63500" marT="0" marB="0" horzOverflow="overflow">
                    <a:lnL w="12700">
                      <a:solidFill>
                        <a:srgbClr val="CBCBCB"/>
                      </a:solidFill>
                      <a:miter lim="400000"/>
                    </a:lnL>
                    <a:lnR w="12700" cap="flat" cmpd="sng" algn="ctr">
                      <a:solidFill>
                        <a:srgbClr val="CBCBCB"/>
                      </a:solidFill>
                      <a:prstDash val="solid"/>
                      <a:miter lim="400000"/>
                      <a:headEnd type="none" w="med" len="med"/>
                      <a:tailEnd type="none" w="med" len="med"/>
                    </a:lnR>
                    <a:lnT w="12700">
                      <a:solidFill>
                        <a:srgbClr val="CBCBCB"/>
                      </a:solidFill>
                      <a:miter lim="400000"/>
                    </a:lnT>
                    <a:lnB w="12700">
                      <a:solidFill>
                        <a:srgbClr val="CBCBCB"/>
                      </a:solidFill>
                      <a:miter lim="400000"/>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Gill Sans"/>
                          <a:ea typeface="Gill Sans"/>
                          <a:cs typeface="Gill Sans"/>
                        </a:defRPr>
                      </a:lvl1pPr>
                      <a:lvl2pPr marL="457200" algn="l" defTabSz="914400" rtl="0" eaLnBrk="1" latinLnBrk="0" hangingPunct="1">
                        <a:defRPr sz="1800" kern="1200">
                          <a:solidFill>
                            <a:schemeClr val="tx1"/>
                          </a:solidFill>
                          <a:latin typeface="Gill Sans"/>
                          <a:ea typeface="Gill Sans"/>
                          <a:cs typeface="Gill Sans"/>
                        </a:defRPr>
                      </a:lvl2pPr>
                      <a:lvl3pPr marL="914400" algn="l" defTabSz="914400" rtl="0" eaLnBrk="1" latinLnBrk="0" hangingPunct="1">
                        <a:defRPr sz="1800" kern="1200">
                          <a:solidFill>
                            <a:schemeClr val="tx1"/>
                          </a:solidFill>
                          <a:latin typeface="Gill Sans"/>
                          <a:ea typeface="Gill Sans"/>
                          <a:cs typeface="Gill Sans"/>
                        </a:defRPr>
                      </a:lvl3pPr>
                      <a:lvl4pPr marL="1371600" algn="l" defTabSz="914400" rtl="0" eaLnBrk="1" latinLnBrk="0" hangingPunct="1">
                        <a:defRPr sz="1800" kern="1200">
                          <a:solidFill>
                            <a:schemeClr val="tx1"/>
                          </a:solidFill>
                          <a:latin typeface="Gill Sans"/>
                          <a:ea typeface="Gill Sans"/>
                          <a:cs typeface="Gill Sans"/>
                        </a:defRPr>
                      </a:lvl4pPr>
                      <a:lvl5pPr marL="1828800" algn="l" defTabSz="914400" rtl="0" eaLnBrk="1" latinLnBrk="0" hangingPunct="1">
                        <a:defRPr sz="1800" kern="1200">
                          <a:solidFill>
                            <a:schemeClr val="tx1"/>
                          </a:solidFill>
                          <a:latin typeface="Gill Sans"/>
                          <a:ea typeface="Gill Sans"/>
                          <a:cs typeface="Gill Sans"/>
                        </a:defRPr>
                      </a:lvl5pPr>
                      <a:lvl6pPr marL="2286000" algn="l" defTabSz="914400" rtl="0" eaLnBrk="1" latinLnBrk="0" hangingPunct="1">
                        <a:defRPr sz="1800" kern="1200">
                          <a:solidFill>
                            <a:schemeClr val="tx1"/>
                          </a:solidFill>
                          <a:latin typeface="Gill Sans"/>
                          <a:ea typeface="Gill Sans"/>
                          <a:cs typeface="Gill Sans"/>
                        </a:defRPr>
                      </a:lvl6pPr>
                      <a:lvl7pPr marL="2743200" algn="l" defTabSz="914400" rtl="0" eaLnBrk="1" latinLnBrk="0" hangingPunct="1">
                        <a:defRPr sz="1800" kern="1200">
                          <a:solidFill>
                            <a:schemeClr val="tx1"/>
                          </a:solidFill>
                          <a:latin typeface="Gill Sans"/>
                          <a:ea typeface="Gill Sans"/>
                          <a:cs typeface="Gill Sans"/>
                        </a:defRPr>
                      </a:lvl7pPr>
                      <a:lvl8pPr marL="3200400" algn="l" defTabSz="914400" rtl="0" eaLnBrk="1" latinLnBrk="0" hangingPunct="1">
                        <a:defRPr sz="1800" kern="1200">
                          <a:solidFill>
                            <a:schemeClr val="tx1"/>
                          </a:solidFill>
                          <a:latin typeface="Gill Sans"/>
                          <a:ea typeface="Gill Sans"/>
                          <a:cs typeface="Gill Sans"/>
                        </a:defRPr>
                      </a:lvl8pPr>
                      <a:lvl9pPr marL="3657600" algn="l" defTabSz="914400" rtl="0" eaLnBrk="1" latinLnBrk="0" hangingPunct="1">
                        <a:defRPr sz="1800" kern="1200">
                          <a:solidFill>
                            <a:schemeClr val="tx1"/>
                          </a:solidFill>
                          <a:latin typeface="Gill Sans"/>
                          <a:ea typeface="Gill Sans"/>
                          <a:cs typeface="Gill Sans"/>
                        </a:defRPr>
                      </a:lvl9pPr>
                    </a:lstStyle>
                    <a:p>
                      <a:pPr defTabSz="457200">
                        <a:defRPr sz="1800"/>
                      </a:pPr>
                      <a:r>
                        <a:rPr lang="en-US" sz="1600" dirty="0"/>
                        <a:t>ICM</a:t>
                      </a:r>
                      <a:endParaRPr sz="1600" dirty="0"/>
                    </a:p>
                  </a:txBody>
                  <a:tcPr marL="63500" marR="63500" marT="0" marB="0" horzOverflow="overflow">
                    <a:lnL w="12700">
                      <a:solidFill>
                        <a:srgbClr val="CBCBCB"/>
                      </a:solidFill>
                      <a:miter lim="400000"/>
                    </a:lnL>
                    <a:lnR w="12700">
                      <a:solidFill>
                        <a:srgbClr val="CBCBCB"/>
                      </a:solidFill>
                      <a:miter lim="400000"/>
                    </a:lnR>
                    <a:lnT w="12700" cap="flat" cmpd="sng" algn="ctr">
                      <a:solidFill>
                        <a:srgbClr val="CBCBCB"/>
                      </a:solidFill>
                      <a:prstDash val="solid"/>
                      <a:miter lim="400000"/>
                      <a:headEnd type="none" w="med" len="med"/>
                      <a:tailEnd type="none" w="med" len="med"/>
                    </a:lnT>
                    <a:lnB w="12700" cap="flat" cmpd="sng" algn="ctr">
                      <a:solidFill>
                        <a:srgbClr val="CBCBCB"/>
                      </a:solidFill>
                      <a:prstDash val="solid"/>
                      <a:miter lim="400000"/>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269447">
                <a:tc>
                  <a:txBody>
                    <a:bodyPr/>
                    <a:lstStyle>
                      <a:lvl1pPr marL="0" algn="l" defTabSz="914400" rtl="0" eaLnBrk="1" latinLnBrk="0" hangingPunct="1">
                        <a:defRPr sz="1800" kern="1200">
                          <a:solidFill>
                            <a:schemeClr val="tx1"/>
                          </a:solidFill>
                          <a:latin typeface="Gill Sans"/>
                          <a:ea typeface="Gill Sans"/>
                          <a:cs typeface="Gill Sans"/>
                        </a:defRPr>
                      </a:lvl1pPr>
                      <a:lvl2pPr marL="457200" algn="l" defTabSz="914400" rtl="0" eaLnBrk="1" latinLnBrk="0" hangingPunct="1">
                        <a:defRPr sz="1800" kern="1200">
                          <a:solidFill>
                            <a:schemeClr val="tx1"/>
                          </a:solidFill>
                          <a:latin typeface="Gill Sans"/>
                          <a:ea typeface="Gill Sans"/>
                          <a:cs typeface="Gill Sans"/>
                        </a:defRPr>
                      </a:lvl2pPr>
                      <a:lvl3pPr marL="914400" algn="l" defTabSz="914400" rtl="0" eaLnBrk="1" latinLnBrk="0" hangingPunct="1">
                        <a:defRPr sz="1800" kern="1200">
                          <a:solidFill>
                            <a:schemeClr val="tx1"/>
                          </a:solidFill>
                          <a:latin typeface="Gill Sans"/>
                          <a:ea typeface="Gill Sans"/>
                          <a:cs typeface="Gill Sans"/>
                        </a:defRPr>
                      </a:lvl3pPr>
                      <a:lvl4pPr marL="1371600" algn="l" defTabSz="914400" rtl="0" eaLnBrk="1" latinLnBrk="0" hangingPunct="1">
                        <a:defRPr sz="1800" kern="1200">
                          <a:solidFill>
                            <a:schemeClr val="tx1"/>
                          </a:solidFill>
                          <a:latin typeface="Gill Sans"/>
                          <a:ea typeface="Gill Sans"/>
                          <a:cs typeface="Gill Sans"/>
                        </a:defRPr>
                      </a:lvl4pPr>
                      <a:lvl5pPr marL="1828800" algn="l" defTabSz="914400" rtl="0" eaLnBrk="1" latinLnBrk="0" hangingPunct="1">
                        <a:defRPr sz="1800" kern="1200">
                          <a:solidFill>
                            <a:schemeClr val="tx1"/>
                          </a:solidFill>
                          <a:latin typeface="Gill Sans"/>
                          <a:ea typeface="Gill Sans"/>
                          <a:cs typeface="Gill Sans"/>
                        </a:defRPr>
                      </a:lvl5pPr>
                      <a:lvl6pPr marL="2286000" algn="l" defTabSz="914400" rtl="0" eaLnBrk="1" latinLnBrk="0" hangingPunct="1">
                        <a:defRPr sz="1800" kern="1200">
                          <a:solidFill>
                            <a:schemeClr val="tx1"/>
                          </a:solidFill>
                          <a:latin typeface="Gill Sans"/>
                          <a:ea typeface="Gill Sans"/>
                          <a:cs typeface="Gill Sans"/>
                        </a:defRPr>
                      </a:lvl6pPr>
                      <a:lvl7pPr marL="2743200" algn="l" defTabSz="914400" rtl="0" eaLnBrk="1" latinLnBrk="0" hangingPunct="1">
                        <a:defRPr sz="1800" kern="1200">
                          <a:solidFill>
                            <a:schemeClr val="tx1"/>
                          </a:solidFill>
                          <a:latin typeface="Gill Sans"/>
                          <a:ea typeface="Gill Sans"/>
                          <a:cs typeface="Gill Sans"/>
                        </a:defRPr>
                      </a:lvl7pPr>
                      <a:lvl8pPr marL="3200400" algn="l" defTabSz="914400" rtl="0" eaLnBrk="1" latinLnBrk="0" hangingPunct="1">
                        <a:defRPr sz="1800" kern="1200">
                          <a:solidFill>
                            <a:schemeClr val="tx1"/>
                          </a:solidFill>
                          <a:latin typeface="Gill Sans"/>
                          <a:ea typeface="Gill Sans"/>
                          <a:cs typeface="Gill Sans"/>
                        </a:defRPr>
                      </a:lvl8pPr>
                      <a:lvl9pPr marL="3657600" algn="l" defTabSz="914400" rtl="0" eaLnBrk="1" latinLnBrk="0" hangingPunct="1">
                        <a:defRPr sz="1800" kern="1200">
                          <a:solidFill>
                            <a:schemeClr val="tx1"/>
                          </a:solidFill>
                          <a:latin typeface="Gill Sans"/>
                          <a:ea typeface="Gill Sans"/>
                          <a:cs typeface="Gill Sans"/>
                        </a:defRPr>
                      </a:lvl9pPr>
                    </a:lstStyle>
                    <a:p>
                      <a:pPr defTabSz="457200">
                        <a:defRPr sz="1800"/>
                      </a:pPr>
                      <a:r>
                        <a:rPr sz="1600"/>
                        <a:t>HKU pharmacy</a:t>
                      </a:r>
                    </a:p>
                  </a:txBody>
                  <a:tcPr marL="63500" marR="63500" marT="0" marB="0" horzOverflow="overflow">
                    <a:lnL w="12700">
                      <a:solidFill>
                        <a:srgbClr val="CBCBCB"/>
                      </a:solidFill>
                      <a:miter lim="400000"/>
                    </a:lnL>
                    <a:lnR w="12700">
                      <a:solidFill>
                        <a:srgbClr val="CBCBCB"/>
                      </a:solidFill>
                      <a:miter lim="400000"/>
                    </a:lnR>
                    <a:lnT w="12700">
                      <a:solidFill>
                        <a:srgbClr val="CBCBCB"/>
                      </a:solidFill>
                      <a:miter lim="400000"/>
                    </a:lnT>
                    <a:lnB w="12700">
                      <a:solidFill>
                        <a:srgbClr val="CBCBCB"/>
                      </a:solidFill>
                      <a:miter lim="400000"/>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Gill Sans"/>
                          <a:ea typeface="Gill Sans"/>
                          <a:cs typeface="Gill Sans"/>
                        </a:defRPr>
                      </a:lvl1pPr>
                      <a:lvl2pPr marL="457200" algn="l" defTabSz="914400" rtl="0" eaLnBrk="1" latinLnBrk="0" hangingPunct="1">
                        <a:defRPr sz="1800" kern="1200">
                          <a:solidFill>
                            <a:schemeClr val="tx1"/>
                          </a:solidFill>
                          <a:latin typeface="Gill Sans"/>
                          <a:ea typeface="Gill Sans"/>
                          <a:cs typeface="Gill Sans"/>
                        </a:defRPr>
                      </a:lvl2pPr>
                      <a:lvl3pPr marL="914400" algn="l" defTabSz="914400" rtl="0" eaLnBrk="1" latinLnBrk="0" hangingPunct="1">
                        <a:defRPr sz="1800" kern="1200">
                          <a:solidFill>
                            <a:schemeClr val="tx1"/>
                          </a:solidFill>
                          <a:latin typeface="Gill Sans"/>
                          <a:ea typeface="Gill Sans"/>
                          <a:cs typeface="Gill Sans"/>
                        </a:defRPr>
                      </a:lvl3pPr>
                      <a:lvl4pPr marL="1371600" algn="l" defTabSz="914400" rtl="0" eaLnBrk="1" latinLnBrk="0" hangingPunct="1">
                        <a:defRPr sz="1800" kern="1200">
                          <a:solidFill>
                            <a:schemeClr val="tx1"/>
                          </a:solidFill>
                          <a:latin typeface="Gill Sans"/>
                          <a:ea typeface="Gill Sans"/>
                          <a:cs typeface="Gill Sans"/>
                        </a:defRPr>
                      </a:lvl4pPr>
                      <a:lvl5pPr marL="1828800" algn="l" defTabSz="914400" rtl="0" eaLnBrk="1" latinLnBrk="0" hangingPunct="1">
                        <a:defRPr sz="1800" kern="1200">
                          <a:solidFill>
                            <a:schemeClr val="tx1"/>
                          </a:solidFill>
                          <a:latin typeface="Gill Sans"/>
                          <a:ea typeface="Gill Sans"/>
                          <a:cs typeface="Gill Sans"/>
                        </a:defRPr>
                      </a:lvl5pPr>
                      <a:lvl6pPr marL="2286000" algn="l" defTabSz="914400" rtl="0" eaLnBrk="1" latinLnBrk="0" hangingPunct="1">
                        <a:defRPr sz="1800" kern="1200">
                          <a:solidFill>
                            <a:schemeClr val="tx1"/>
                          </a:solidFill>
                          <a:latin typeface="Gill Sans"/>
                          <a:ea typeface="Gill Sans"/>
                          <a:cs typeface="Gill Sans"/>
                        </a:defRPr>
                      </a:lvl6pPr>
                      <a:lvl7pPr marL="2743200" algn="l" defTabSz="914400" rtl="0" eaLnBrk="1" latinLnBrk="0" hangingPunct="1">
                        <a:defRPr sz="1800" kern="1200">
                          <a:solidFill>
                            <a:schemeClr val="tx1"/>
                          </a:solidFill>
                          <a:latin typeface="Gill Sans"/>
                          <a:ea typeface="Gill Sans"/>
                          <a:cs typeface="Gill Sans"/>
                        </a:defRPr>
                      </a:lvl7pPr>
                      <a:lvl8pPr marL="3200400" algn="l" defTabSz="914400" rtl="0" eaLnBrk="1" latinLnBrk="0" hangingPunct="1">
                        <a:defRPr sz="1800" kern="1200">
                          <a:solidFill>
                            <a:schemeClr val="tx1"/>
                          </a:solidFill>
                          <a:latin typeface="Gill Sans"/>
                          <a:ea typeface="Gill Sans"/>
                          <a:cs typeface="Gill Sans"/>
                        </a:defRPr>
                      </a:lvl8pPr>
                      <a:lvl9pPr marL="3657600" algn="l" defTabSz="914400" rtl="0" eaLnBrk="1" latinLnBrk="0" hangingPunct="1">
                        <a:defRPr sz="1800" kern="1200">
                          <a:solidFill>
                            <a:schemeClr val="tx1"/>
                          </a:solidFill>
                          <a:latin typeface="Gill Sans"/>
                          <a:ea typeface="Gill Sans"/>
                          <a:cs typeface="Gill Sans"/>
                        </a:defRPr>
                      </a:lvl9pPr>
                    </a:lstStyle>
                    <a:p>
                      <a:pPr defTabSz="457200">
                        <a:defRPr sz="1800"/>
                      </a:pPr>
                      <a:r>
                        <a:rPr sz="1600"/>
                        <a:t>Hong Kong</a:t>
                      </a:r>
                    </a:p>
                  </a:txBody>
                  <a:tcPr marL="63500" marR="63500" marT="0" marB="0" horzOverflow="overflow">
                    <a:lnL w="12700">
                      <a:solidFill>
                        <a:srgbClr val="CBCBCB"/>
                      </a:solidFill>
                      <a:miter lim="400000"/>
                    </a:lnL>
                    <a:lnR w="12700">
                      <a:solidFill>
                        <a:srgbClr val="CBCBCB"/>
                      </a:solidFill>
                      <a:miter lim="400000"/>
                    </a:lnR>
                    <a:lnT w="12700">
                      <a:solidFill>
                        <a:srgbClr val="CBCBCB"/>
                      </a:solidFill>
                      <a:miter lim="400000"/>
                    </a:lnT>
                    <a:lnB w="12700">
                      <a:solidFill>
                        <a:srgbClr val="CBCBCB"/>
                      </a:solidFill>
                      <a:miter lim="400000"/>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Gill Sans"/>
                          <a:ea typeface="Gill Sans"/>
                          <a:cs typeface="Gill Sans"/>
                        </a:defRPr>
                      </a:lvl1pPr>
                      <a:lvl2pPr marL="457200" algn="l" defTabSz="914400" rtl="0" eaLnBrk="1" latinLnBrk="0" hangingPunct="1">
                        <a:defRPr sz="1800" kern="1200">
                          <a:solidFill>
                            <a:schemeClr val="tx1"/>
                          </a:solidFill>
                          <a:latin typeface="Gill Sans"/>
                          <a:ea typeface="Gill Sans"/>
                          <a:cs typeface="Gill Sans"/>
                        </a:defRPr>
                      </a:lvl2pPr>
                      <a:lvl3pPr marL="914400" algn="l" defTabSz="914400" rtl="0" eaLnBrk="1" latinLnBrk="0" hangingPunct="1">
                        <a:defRPr sz="1800" kern="1200">
                          <a:solidFill>
                            <a:schemeClr val="tx1"/>
                          </a:solidFill>
                          <a:latin typeface="Gill Sans"/>
                          <a:ea typeface="Gill Sans"/>
                          <a:cs typeface="Gill Sans"/>
                        </a:defRPr>
                      </a:lvl3pPr>
                      <a:lvl4pPr marL="1371600" algn="l" defTabSz="914400" rtl="0" eaLnBrk="1" latinLnBrk="0" hangingPunct="1">
                        <a:defRPr sz="1800" kern="1200">
                          <a:solidFill>
                            <a:schemeClr val="tx1"/>
                          </a:solidFill>
                          <a:latin typeface="Gill Sans"/>
                          <a:ea typeface="Gill Sans"/>
                          <a:cs typeface="Gill Sans"/>
                        </a:defRPr>
                      </a:lvl4pPr>
                      <a:lvl5pPr marL="1828800" algn="l" defTabSz="914400" rtl="0" eaLnBrk="1" latinLnBrk="0" hangingPunct="1">
                        <a:defRPr sz="1800" kern="1200">
                          <a:solidFill>
                            <a:schemeClr val="tx1"/>
                          </a:solidFill>
                          <a:latin typeface="Gill Sans"/>
                          <a:ea typeface="Gill Sans"/>
                          <a:cs typeface="Gill Sans"/>
                        </a:defRPr>
                      </a:lvl5pPr>
                      <a:lvl6pPr marL="2286000" algn="l" defTabSz="914400" rtl="0" eaLnBrk="1" latinLnBrk="0" hangingPunct="1">
                        <a:defRPr sz="1800" kern="1200">
                          <a:solidFill>
                            <a:schemeClr val="tx1"/>
                          </a:solidFill>
                          <a:latin typeface="Gill Sans"/>
                          <a:ea typeface="Gill Sans"/>
                          <a:cs typeface="Gill Sans"/>
                        </a:defRPr>
                      </a:lvl6pPr>
                      <a:lvl7pPr marL="2743200" algn="l" defTabSz="914400" rtl="0" eaLnBrk="1" latinLnBrk="0" hangingPunct="1">
                        <a:defRPr sz="1800" kern="1200">
                          <a:solidFill>
                            <a:schemeClr val="tx1"/>
                          </a:solidFill>
                          <a:latin typeface="Gill Sans"/>
                          <a:ea typeface="Gill Sans"/>
                          <a:cs typeface="Gill Sans"/>
                        </a:defRPr>
                      </a:lvl7pPr>
                      <a:lvl8pPr marL="3200400" algn="l" defTabSz="914400" rtl="0" eaLnBrk="1" latinLnBrk="0" hangingPunct="1">
                        <a:defRPr sz="1800" kern="1200">
                          <a:solidFill>
                            <a:schemeClr val="tx1"/>
                          </a:solidFill>
                          <a:latin typeface="Gill Sans"/>
                          <a:ea typeface="Gill Sans"/>
                          <a:cs typeface="Gill Sans"/>
                        </a:defRPr>
                      </a:lvl8pPr>
                      <a:lvl9pPr marL="3657600" algn="l" defTabSz="914400" rtl="0" eaLnBrk="1" latinLnBrk="0" hangingPunct="1">
                        <a:defRPr sz="1800" kern="1200">
                          <a:solidFill>
                            <a:schemeClr val="tx1"/>
                          </a:solidFill>
                          <a:latin typeface="Gill Sans"/>
                          <a:ea typeface="Gill Sans"/>
                          <a:cs typeface="Gill Sans"/>
                        </a:defRPr>
                      </a:lvl9pPr>
                    </a:lstStyle>
                    <a:p>
                      <a:pPr defTabSz="457200">
                        <a:defRPr sz="1800"/>
                      </a:pPr>
                      <a:r>
                        <a:rPr sz="1600"/>
                        <a:t>Planning</a:t>
                      </a:r>
                    </a:p>
                  </a:txBody>
                  <a:tcPr marL="63500" marR="63500" marT="0" marB="0" horzOverflow="overflow">
                    <a:lnL w="12700">
                      <a:solidFill>
                        <a:srgbClr val="CBCBCB"/>
                      </a:solidFill>
                      <a:miter lim="400000"/>
                    </a:lnL>
                    <a:lnR w="12700">
                      <a:solidFill>
                        <a:srgbClr val="CBCBCB"/>
                      </a:solidFill>
                      <a:miter lim="400000"/>
                    </a:lnR>
                    <a:lnT w="12700">
                      <a:solidFill>
                        <a:srgbClr val="CBCBCB"/>
                      </a:solidFill>
                      <a:miter lim="400000"/>
                    </a:lnT>
                    <a:lnB w="12700">
                      <a:solidFill>
                        <a:srgbClr val="CBCBCB"/>
                      </a:solidFill>
                      <a:miter lim="400000"/>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Gill Sans"/>
                          <a:ea typeface="Gill Sans"/>
                          <a:cs typeface="Gill Sans"/>
                        </a:defRPr>
                      </a:lvl1pPr>
                      <a:lvl2pPr marL="457200" algn="l" defTabSz="914400" rtl="0" eaLnBrk="1" latinLnBrk="0" hangingPunct="1">
                        <a:defRPr sz="1800" kern="1200">
                          <a:solidFill>
                            <a:schemeClr val="tx1"/>
                          </a:solidFill>
                          <a:latin typeface="Gill Sans"/>
                          <a:ea typeface="Gill Sans"/>
                          <a:cs typeface="Gill Sans"/>
                        </a:defRPr>
                      </a:lvl2pPr>
                      <a:lvl3pPr marL="914400" algn="l" defTabSz="914400" rtl="0" eaLnBrk="1" latinLnBrk="0" hangingPunct="1">
                        <a:defRPr sz="1800" kern="1200">
                          <a:solidFill>
                            <a:schemeClr val="tx1"/>
                          </a:solidFill>
                          <a:latin typeface="Gill Sans"/>
                          <a:ea typeface="Gill Sans"/>
                          <a:cs typeface="Gill Sans"/>
                        </a:defRPr>
                      </a:lvl3pPr>
                      <a:lvl4pPr marL="1371600" algn="l" defTabSz="914400" rtl="0" eaLnBrk="1" latinLnBrk="0" hangingPunct="1">
                        <a:defRPr sz="1800" kern="1200">
                          <a:solidFill>
                            <a:schemeClr val="tx1"/>
                          </a:solidFill>
                          <a:latin typeface="Gill Sans"/>
                          <a:ea typeface="Gill Sans"/>
                          <a:cs typeface="Gill Sans"/>
                        </a:defRPr>
                      </a:lvl4pPr>
                      <a:lvl5pPr marL="1828800" algn="l" defTabSz="914400" rtl="0" eaLnBrk="1" latinLnBrk="0" hangingPunct="1">
                        <a:defRPr sz="1800" kern="1200">
                          <a:solidFill>
                            <a:schemeClr val="tx1"/>
                          </a:solidFill>
                          <a:latin typeface="Gill Sans"/>
                          <a:ea typeface="Gill Sans"/>
                          <a:cs typeface="Gill Sans"/>
                        </a:defRPr>
                      </a:lvl5pPr>
                      <a:lvl6pPr marL="2286000" algn="l" defTabSz="914400" rtl="0" eaLnBrk="1" latinLnBrk="0" hangingPunct="1">
                        <a:defRPr sz="1800" kern="1200">
                          <a:solidFill>
                            <a:schemeClr val="tx1"/>
                          </a:solidFill>
                          <a:latin typeface="Gill Sans"/>
                          <a:ea typeface="Gill Sans"/>
                          <a:cs typeface="Gill Sans"/>
                        </a:defRPr>
                      </a:lvl6pPr>
                      <a:lvl7pPr marL="2743200" algn="l" defTabSz="914400" rtl="0" eaLnBrk="1" latinLnBrk="0" hangingPunct="1">
                        <a:defRPr sz="1800" kern="1200">
                          <a:solidFill>
                            <a:schemeClr val="tx1"/>
                          </a:solidFill>
                          <a:latin typeface="Gill Sans"/>
                          <a:ea typeface="Gill Sans"/>
                          <a:cs typeface="Gill Sans"/>
                        </a:defRPr>
                      </a:lvl7pPr>
                      <a:lvl8pPr marL="3200400" algn="l" defTabSz="914400" rtl="0" eaLnBrk="1" latinLnBrk="0" hangingPunct="1">
                        <a:defRPr sz="1800" kern="1200">
                          <a:solidFill>
                            <a:schemeClr val="tx1"/>
                          </a:solidFill>
                          <a:latin typeface="Gill Sans"/>
                          <a:ea typeface="Gill Sans"/>
                          <a:cs typeface="Gill Sans"/>
                        </a:defRPr>
                      </a:lvl8pPr>
                      <a:lvl9pPr marL="3657600" algn="l" defTabSz="914400" rtl="0" eaLnBrk="1" latinLnBrk="0" hangingPunct="1">
                        <a:defRPr sz="1800" kern="1200">
                          <a:solidFill>
                            <a:schemeClr val="tx1"/>
                          </a:solidFill>
                          <a:latin typeface="Gill Sans"/>
                          <a:ea typeface="Gill Sans"/>
                          <a:cs typeface="Gill Sans"/>
                        </a:defRPr>
                      </a:lvl9pPr>
                    </a:lstStyle>
                    <a:p>
                      <a:pPr>
                        <a:defRPr sz="1600"/>
                      </a:pPr>
                      <a:r>
                        <a:rPr lang="en-US" dirty="0"/>
                        <a:t>??</a:t>
                      </a:r>
                      <a:endParaRPr dirty="0"/>
                    </a:p>
                  </a:txBody>
                  <a:tcPr marL="63500" marR="63500" marT="0" marB="0" horzOverflow="overflow">
                    <a:lnL w="12700">
                      <a:solidFill>
                        <a:srgbClr val="CBCBCB"/>
                      </a:solidFill>
                      <a:miter lim="400000"/>
                    </a:lnL>
                    <a:lnR w="12700" cap="flat" cmpd="sng" algn="ctr">
                      <a:solidFill>
                        <a:srgbClr val="CBCBCB"/>
                      </a:solidFill>
                      <a:prstDash val="solid"/>
                      <a:miter lim="400000"/>
                      <a:headEnd type="none" w="med" len="med"/>
                      <a:tailEnd type="none" w="med" len="med"/>
                    </a:lnR>
                    <a:lnT w="12700">
                      <a:solidFill>
                        <a:srgbClr val="CBCBCB"/>
                      </a:solidFill>
                      <a:miter lim="400000"/>
                    </a:lnT>
                    <a:lnB w="12700">
                      <a:solidFill>
                        <a:srgbClr val="CBCBCB"/>
                      </a:solidFill>
                      <a:miter lim="400000"/>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Gill Sans"/>
                          <a:ea typeface="Gill Sans"/>
                          <a:cs typeface="Gill Sans"/>
                        </a:defRPr>
                      </a:lvl1pPr>
                      <a:lvl2pPr marL="457200" algn="l" defTabSz="914400" rtl="0" eaLnBrk="1" latinLnBrk="0" hangingPunct="1">
                        <a:defRPr sz="1800" kern="1200">
                          <a:solidFill>
                            <a:schemeClr val="tx1"/>
                          </a:solidFill>
                          <a:latin typeface="Gill Sans"/>
                          <a:ea typeface="Gill Sans"/>
                          <a:cs typeface="Gill Sans"/>
                        </a:defRPr>
                      </a:lvl2pPr>
                      <a:lvl3pPr marL="914400" algn="l" defTabSz="914400" rtl="0" eaLnBrk="1" latinLnBrk="0" hangingPunct="1">
                        <a:defRPr sz="1800" kern="1200">
                          <a:solidFill>
                            <a:schemeClr val="tx1"/>
                          </a:solidFill>
                          <a:latin typeface="Gill Sans"/>
                          <a:ea typeface="Gill Sans"/>
                          <a:cs typeface="Gill Sans"/>
                        </a:defRPr>
                      </a:lvl3pPr>
                      <a:lvl4pPr marL="1371600" algn="l" defTabSz="914400" rtl="0" eaLnBrk="1" latinLnBrk="0" hangingPunct="1">
                        <a:defRPr sz="1800" kern="1200">
                          <a:solidFill>
                            <a:schemeClr val="tx1"/>
                          </a:solidFill>
                          <a:latin typeface="Gill Sans"/>
                          <a:ea typeface="Gill Sans"/>
                          <a:cs typeface="Gill Sans"/>
                        </a:defRPr>
                      </a:lvl4pPr>
                      <a:lvl5pPr marL="1828800" algn="l" defTabSz="914400" rtl="0" eaLnBrk="1" latinLnBrk="0" hangingPunct="1">
                        <a:defRPr sz="1800" kern="1200">
                          <a:solidFill>
                            <a:schemeClr val="tx1"/>
                          </a:solidFill>
                          <a:latin typeface="Gill Sans"/>
                          <a:ea typeface="Gill Sans"/>
                          <a:cs typeface="Gill Sans"/>
                        </a:defRPr>
                      </a:lvl5pPr>
                      <a:lvl6pPr marL="2286000" algn="l" defTabSz="914400" rtl="0" eaLnBrk="1" latinLnBrk="0" hangingPunct="1">
                        <a:defRPr sz="1800" kern="1200">
                          <a:solidFill>
                            <a:schemeClr val="tx1"/>
                          </a:solidFill>
                          <a:latin typeface="Gill Sans"/>
                          <a:ea typeface="Gill Sans"/>
                          <a:cs typeface="Gill Sans"/>
                        </a:defRPr>
                      </a:lvl6pPr>
                      <a:lvl7pPr marL="2743200" algn="l" defTabSz="914400" rtl="0" eaLnBrk="1" latinLnBrk="0" hangingPunct="1">
                        <a:defRPr sz="1800" kern="1200">
                          <a:solidFill>
                            <a:schemeClr val="tx1"/>
                          </a:solidFill>
                          <a:latin typeface="Gill Sans"/>
                          <a:ea typeface="Gill Sans"/>
                          <a:cs typeface="Gill Sans"/>
                        </a:defRPr>
                      </a:lvl7pPr>
                      <a:lvl8pPr marL="3200400" algn="l" defTabSz="914400" rtl="0" eaLnBrk="1" latinLnBrk="0" hangingPunct="1">
                        <a:defRPr sz="1800" kern="1200">
                          <a:solidFill>
                            <a:schemeClr val="tx1"/>
                          </a:solidFill>
                          <a:latin typeface="Gill Sans"/>
                          <a:ea typeface="Gill Sans"/>
                          <a:cs typeface="Gill Sans"/>
                        </a:defRPr>
                      </a:lvl8pPr>
                      <a:lvl9pPr marL="3657600" algn="l" defTabSz="914400" rtl="0" eaLnBrk="1" latinLnBrk="0" hangingPunct="1">
                        <a:defRPr sz="1800" kern="1200">
                          <a:solidFill>
                            <a:schemeClr val="tx1"/>
                          </a:solidFill>
                          <a:latin typeface="Gill Sans"/>
                          <a:ea typeface="Gill Sans"/>
                          <a:cs typeface="Gill Sans"/>
                        </a:defRPr>
                      </a:lvl9pPr>
                    </a:lstStyle>
                    <a:p>
                      <a:pPr>
                        <a:defRPr sz="1600"/>
                      </a:pPr>
                      <a:r>
                        <a:rPr lang="en-US" dirty="0"/>
                        <a:t>??</a:t>
                      </a:r>
                      <a:endParaRPr dirty="0"/>
                    </a:p>
                  </a:txBody>
                  <a:tcPr marL="63500" marR="63500" marT="0" marB="0" horzOverflow="overflow">
                    <a:lnL w="12700">
                      <a:solidFill>
                        <a:srgbClr val="CBCBCB"/>
                      </a:solidFill>
                      <a:miter lim="400000"/>
                    </a:lnL>
                    <a:lnR w="12700">
                      <a:solidFill>
                        <a:srgbClr val="CBCBCB"/>
                      </a:solidFill>
                      <a:miter lim="400000"/>
                    </a:lnR>
                    <a:lnT w="12700" cap="flat" cmpd="sng" algn="ctr">
                      <a:solidFill>
                        <a:srgbClr val="CBCBCB"/>
                      </a:solidFill>
                      <a:prstDash val="solid"/>
                      <a:miter lim="400000"/>
                      <a:headEnd type="none" w="med" len="med"/>
                      <a:tailEnd type="none" w="med" len="med"/>
                    </a:lnT>
                    <a:lnB w="12700" cap="flat" cmpd="sng" algn="ctr">
                      <a:solidFill>
                        <a:srgbClr val="CBCBCB"/>
                      </a:solidFill>
                      <a:prstDash val="solid"/>
                      <a:miter lim="400000"/>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233585">
                <a:tc>
                  <a:txBody>
                    <a:bodyPr/>
                    <a:lstStyle>
                      <a:lvl1pPr marL="0" algn="l" defTabSz="914400" rtl="0" eaLnBrk="1" latinLnBrk="0" hangingPunct="1">
                        <a:defRPr sz="1800" kern="1200">
                          <a:solidFill>
                            <a:schemeClr val="tx1"/>
                          </a:solidFill>
                          <a:latin typeface="Gill Sans"/>
                          <a:ea typeface="Gill Sans"/>
                          <a:cs typeface="Gill Sans"/>
                        </a:defRPr>
                      </a:lvl1pPr>
                      <a:lvl2pPr marL="457200" algn="l" defTabSz="914400" rtl="0" eaLnBrk="1" latinLnBrk="0" hangingPunct="1">
                        <a:defRPr sz="1800" kern="1200">
                          <a:solidFill>
                            <a:schemeClr val="tx1"/>
                          </a:solidFill>
                          <a:latin typeface="Gill Sans"/>
                          <a:ea typeface="Gill Sans"/>
                          <a:cs typeface="Gill Sans"/>
                        </a:defRPr>
                      </a:lvl2pPr>
                      <a:lvl3pPr marL="914400" algn="l" defTabSz="914400" rtl="0" eaLnBrk="1" latinLnBrk="0" hangingPunct="1">
                        <a:defRPr sz="1800" kern="1200">
                          <a:solidFill>
                            <a:schemeClr val="tx1"/>
                          </a:solidFill>
                          <a:latin typeface="Gill Sans"/>
                          <a:ea typeface="Gill Sans"/>
                          <a:cs typeface="Gill Sans"/>
                        </a:defRPr>
                      </a:lvl3pPr>
                      <a:lvl4pPr marL="1371600" algn="l" defTabSz="914400" rtl="0" eaLnBrk="1" latinLnBrk="0" hangingPunct="1">
                        <a:defRPr sz="1800" kern="1200">
                          <a:solidFill>
                            <a:schemeClr val="tx1"/>
                          </a:solidFill>
                          <a:latin typeface="Gill Sans"/>
                          <a:ea typeface="Gill Sans"/>
                          <a:cs typeface="Gill Sans"/>
                        </a:defRPr>
                      </a:lvl4pPr>
                      <a:lvl5pPr marL="1828800" algn="l" defTabSz="914400" rtl="0" eaLnBrk="1" latinLnBrk="0" hangingPunct="1">
                        <a:defRPr sz="1800" kern="1200">
                          <a:solidFill>
                            <a:schemeClr val="tx1"/>
                          </a:solidFill>
                          <a:latin typeface="Gill Sans"/>
                          <a:ea typeface="Gill Sans"/>
                          <a:cs typeface="Gill Sans"/>
                        </a:defRPr>
                      </a:lvl5pPr>
                      <a:lvl6pPr marL="2286000" algn="l" defTabSz="914400" rtl="0" eaLnBrk="1" latinLnBrk="0" hangingPunct="1">
                        <a:defRPr sz="1800" kern="1200">
                          <a:solidFill>
                            <a:schemeClr val="tx1"/>
                          </a:solidFill>
                          <a:latin typeface="Gill Sans"/>
                          <a:ea typeface="Gill Sans"/>
                          <a:cs typeface="Gill Sans"/>
                        </a:defRPr>
                      </a:lvl6pPr>
                      <a:lvl7pPr marL="2743200" algn="l" defTabSz="914400" rtl="0" eaLnBrk="1" latinLnBrk="0" hangingPunct="1">
                        <a:defRPr sz="1800" kern="1200">
                          <a:solidFill>
                            <a:schemeClr val="tx1"/>
                          </a:solidFill>
                          <a:latin typeface="Gill Sans"/>
                          <a:ea typeface="Gill Sans"/>
                          <a:cs typeface="Gill Sans"/>
                        </a:defRPr>
                      </a:lvl7pPr>
                      <a:lvl8pPr marL="3200400" algn="l" defTabSz="914400" rtl="0" eaLnBrk="1" latinLnBrk="0" hangingPunct="1">
                        <a:defRPr sz="1800" kern="1200">
                          <a:solidFill>
                            <a:schemeClr val="tx1"/>
                          </a:solidFill>
                          <a:latin typeface="Gill Sans"/>
                          <a:ea typeface="Gill Sans"/>
                          <a:cs typeface="Gill Sans"/>
                        </a:defRPr>
                      </a:lvl8pPr>
                      <a:lvl9pPr marL="3657600" algn="l" defTabSz="914400" rtl="0" eaLnBrk="1" latinLnBrk="0" hangingPunct="1">
                        <a:defRPr sz="1800" kern="1200">
                          <a:solidFill>
                            <a:schemeClr val="tx1"/>
                          </a:solidFill>
                          <a:latin typeface="Gill Sans"/>
                          <a:ea typeface="Gill Sans"/>
                          <a:cs typeface="Gill Sans"/>
                        </a:defRPr>
                      </a:lvl9pPr>
                    </a:lstStyle>
                    <a:p>
                      <a:pPr defTabSz="457200">
                        <a:defRPr sz="1800"/>
                      </a:pPr>
                      <a:r>
                        <a:rPr sz="1600" dirty="0"/>
                        <a:t>London Pharmacy </a:t>
                      </a:r>
                    </a:p>
                  </a:txBody>
                  <a:tcPr marL="63500" marR="63500" marT="0" marB="0" horzOverflow="overflow">
                    <a:lnL w="12700">
                      <a:solidFill>
                        <a:srgbClr val="CBCBCB"/>
                      </a:solidFill>
                      <a:miter lim="400000"/>
                    </a:lnL>
                    <a:lnR w="12700">
                      <a:solidFill>
                        <a:srgbClr val="CBCBCB"/>
                      </a:solidFill>
                      <a:miter lim="400000"/>
                    </a:lnR>
                    <a:lnT w="12700">
                      <a:solidFill>
                        <a:srgbClr val="CBCBCB"/>
                      </a:solidFill>
                      <a:miter lim="400000"/>
                    </a:lnT>
                    <a:lnB w="12700">
                      <a:solidFill>
                        <a:srgbClr val="CBCBCB"/>
                      </a:solidFill>
                      <a:miter lim="400000"/>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Gill Sans"/>
                          <a:ea typeface="Gill Sans"/>
                          <a:cs typeface="Gill Sans"/>
                        </a:defRPr>
                      </a:lvl1pPr>
                      <a:lvl2pPr marL="457200" algn="l" defTabSz="914400" rtl="0" eaLnBrk="1" latinLnBrk="0" hangingPunct="1">
                        <a:defRPr sz="1800" kern="1200">
                          <a:solidFill>
                            <a:schemeClr val="tx1"/>
                          </a:solidFill>
                          <a:latin typeface="Gill Sans"/>
                          <a:ea typeface="Gill Sans"/>
                          <a:cs typeface="Gill Sans"/>
                        </a:defRPr>
                      </a:lvl2pPr>
                      <a:lvl3pPr marL="914400" algn="l" defTabSz="914400" rtl="0" eaLnBrk="1" latinLnBrk="0" hangingPunct="1">
                        <a:defRPr sz="1800" kern="1200">
                          <a:solidFill>
                            <a:schemeClr val="tx1"/>
                          </a:solidFill>
                          <a:latin typeface="Gill Sans"/>
                          <a:ea typeface="Gill Sans"/>
                          <a:cs typeface="Gill Sans"/>
                        </a:defRPr>
                      </a:lvl3pPr>
                      <a:lvl4pPr marL="1371600" algn="l" defTabSz="914400" rtl="0" eaLnBrk="1" latinLnBrk="0" hangingPunct="1">
                        <a:defRPr sz="1800" kern="1200">
                          <a:solidFill>
                            <a:schemeClr val="tx1"/>
                          </a:solidFill>
                          <a:latin typeface="Gill Sans"/>
                          <a:ea typeface="Gill Sans"/>
                          <a:cs typeface="Gill Sans"/>
                        </a:defRPr>
                      </a:lvl4pPr>
                      <a:lvl5pPr marL="1828800" algn="l" defTabSz="914400" rtl="0" eaLnBrk="1" latinLnBrk="0" hangingPunct="1">
                        <a:defRPr sz="1800" kern="1200">
                          <a:solidFill>
                            <a:schemeClr val="tx1"/>
                          </a:solidFill>
                          <a:latin typeface="Gill Sans"/>
                          <a:ea typeface="Gill Sans"/>
                          <a:cs typeface="Gill Sans"/>
                        </a:defRPr>
                      </a:lvl5pPr>
                      <a:lvl6pPr marL="2286000" algn="l" defTabSz="914400" rtl="0" eaLnBrk="1" latinLnBrk="0" hangingPunct="1">
                        <a:defRPr sz="1800" kern="1200">
                          <a:solidFill>
                            <a:schemeClr val="tx1"/>
                          </a:solidFill>
                          <a:latin typeface="Gill Sans"/>
                          <a:ea typeface="Gill Sans"/>
                          <a:cs typeface="Gill Sans"/>
                        </a:defRPr>
                      </a:lvl6pPr>
                      <a:lvl7pPr marL="2743200" algn="l" defTabSz="914400" rtl="0" eaLnBrk="1" latinLnBrk="0" hangingPunct="1">
                        <a:defRPr sz="1800" kern="1200">
                          <a:solidFill>
                            <a:schemeClr val="tx1"/>
                          </a:solidFill>
                          <a:latin typeface="Gill Sans"/>
                          <a:ea typeface="Gill Sans"/>
                          <a:cs typeface="Gill Sans"/>
                        </a:defRPr>
                      </a:lvl7pPr>
                      <a:lvl8pPr marL="3200400" algn="l" defTabSz="914400" rtl="0" eaLnBrk="1" latinLnBrk="0" hangingPunct="1">
                        <a:defRPr sz="1800" kern="1200">
                          <a:solidFill>
                            <a:schemeClr val="tx1"/>
                          </a:solidFill>
                          <a:latin typeface="Gill Sans"/>
                          <a:ea typeface="Gill Sans"/>
                          <a:cs typeface="Gill Sans"/>
                        </a:defRPr>
                      </a:lvl8pPr>
                      <a:lvl9pPr marL="3657600" algn="l" defTabSz="914400" rtl="0" eaLnBrk="1" latinLnBrk="0" hangingPunct="1">
                        <a:defRPr sz="1800" kern="1200">
                          <a:solidFill>
                            <a:schemeClr val="tx1"/>
                          </a:solidFill>
                          <a:latin typeface="Gill Sans"/>
                          <a:ea typeface="Gill Sans"/>
                          <a:cs typeface="Gill Sans"/>
                        </a:defRPr>
                      </a:lvl9pPr>
                    </a:lstStyle>
                    <a:p>
                      <a:pPr defTabSz="457200">
                        <a:defRPr sz="1800"/>
                      </a:pPr>
                      <a:r>
                        <a:rPr sz="1600"/>
                        <a:t>UK</a:t>
                      </a:r>
                    </a:p>
                  </a:txBody>
                  <a:tcPr marL="63500" marR="63500" marT="0" marB="0" horzOverflow="overflow">
                    <a:lnL w="12700">
                      <a:solidFill>
                        <a:srgbClr val="CBCBCB"/>
                      </a:solidFill>
                      <a:miter lim="400000"/>
                    </a:lnL>
                    <a:lnR w="12700">
                      <a:solidFill>
                        <a:srgbClr val="CBCBCB"/>
                      </a:solidFill>
                      <a:miter lim="400000"/>
                    </a:lnR>
                    <a:lnT w="12700">
                      <a:solidFill>
                        <a:srgbClr val="CBCBCB"/>
                      </a:solidFill>
                      <a:miter lim="400000"/>
                    </a:lnT>
                    <a:lnB w="12700">
                      <a:solidFill>
                        <a:srgbClr val="CBCBCB"/>
                      </a:solidFill>
                      <a:miter lim="400000"/>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Gill Sans"/>
                          <a:ea typeface="Gill Sans"/>
                          <a:cs typeface="Gill Sans"/>
                        </a:defRPr>
                      </a:lvl1pPr>
                      <a:lvl2pPr marL="457200" algn="l" defTabSz="914400" rtl="0" eaLnBrk="1" latinLnBrk="0" hangingPunct="1">
                        <a:defRPr sz="1800" kern="1200">
                          <a:solidFill>
                            <a:schemeClr val="tx1"/>
                          </a:solidFill>
                          <a:latin typeface="Gill Sans"/>
                          <a:ea typeface="Gill Sans"/>
                          <a:cs typeface="Gill Sans"/>
                        </a:defRPr>
                      </a:lvl2pPr>
                      <a:lvl3pPr marL="914400" algn="l" defTabSz="914400" rtl="0" eaLnBrk="1" latinLnBrk="0" hangingPunct="1">
                        <a:defRPr sz="1800" kern="1200">
                          <a:solidFill>
                            <a:schemeClr val="tx1"/>
                          </a:solidFill>
                          <a:latin typeface="Gill Sans"/>
                          <a:ea typeface="Gill Sans"/>
                          <a:cs typeface="Gill Sans"/>
                        </a:defRPr>
                      </a:lvl3pPr>
                      <a:lvl4pPr marL="1371600" algn="l" defTabSz="914400" rtl="0" eaLnBrk="1" latinLnBrk="0" hangingPunct="1">
                        <a:defRPr sz="1800" kern="1200">
                          <a:solidFill>
                            <a:schemeClr val="tx1"/>
                          </a:solidFill>
                          <a:latin typeface="Gill Sans"/>
                          <a:ea typeface="Gill Sans"/>
                          <a:cs typeface="Gill Sans"/>
                        </a:defRPr>
                      </a:lvl4pPr>
                      <a:lvl5pPr marL="1828800" algn="l" defTabSz="914400" rtl="0" eaLnBrk="1" latinLnBrk="0" hangingPunct="1">
                        <a:defRPr sz="1800" kern="1200">
                          <a:solidFill>
                            <a:schemeClr val="tx1"/>
                          </a:solidFill>
                          <a:latin typeface="Gill Sans"/>
                          <a:ea typeface="Gill Sans"/>
                          <a:cs typeface="Gill Sans"/>
                        </a:defRPr>
                      </a:lvl5pPr>
                      <a:lvl6pPr marL="2286000" algn="l" defTabSz="914400" rtl="0" eaLnBrk="1" latinLnBrk="0" hangingPunct="1">
                        <a:defRPr sz="1800" kern="1200">
                          <a:solidFill>
                            <a:schemeClr val="tx1"/>
                          </a:solidFill>
                          <a:latin typeface="Gill Sans"/>
                          <a:ea typeface="Gill Sans"/>
                          <a:cs typeface="Gill Sans"/>
                        </a:defRPr>
                      </a:lvl6pPr>
                      <a:lvl7pPr marL="2743200" algn="l" defTabSz="914400" rtl="0" eaLnBrk="1" latinLnBrk="0" hangingPunct="1">
                        <a:defRPr sz="1800" kern="1200">
                          <a:solidFill>
                            <a:schemeClr val="tx1"/>
                          </a:solidFill>
                          <a:latin typeface="Gill Sans"/>
                          <a:ea typeface="Gill Sans"/>
                          <a:cs typeface="Gill Sans"/>
                        </a:defRPr>
                      </a:lvl7pPr>
                      <a:lvl8pPr marL="3200400" algn="l" defTabSz="914400" rtl="0" eaLnBrk="1" latinLnBrk="0" hangingPunct="1">
                        <a:defRPr sz="1800" kern="1200">
                          <a:solidFill>
                            <a:schemeClr val="tx1"/>
                          </a:solidFill>
                          <a:latin typeface="Gill Sans"/>
                          <a:ea typeface="Gill Sans"/>
                          <a:cs typeface="Gill Sans"/>
                        </a:defRPr>
                      </a:lvl8pPr>
                      <a:lvl9pPr marL="3657600" algn="l" defTabSz="914400" rtl="0" eaLnBrk="1" latinLnBrk="0" hangingPunct="1">
                        <a:defRPr sz="1800" kern="1200">
                          <a:solidFill>
                            <a:schemeClr val="tx1"/>
                          </a:solidFill>
                          <a:latin typeface="Gill Sans"/>
                          <a:ea typeface="Gill Sans"/>
                          <a:cs typeface="Gill Sans"/>
                        </a:defRPr>
                      </a:lvl9pPr>
                    </a:lstStyle>
                    <a:p>
                      <a:pPr defTabSz="457200">
                        <a:defRPr sz="1800"/>
                      </a:pPr>
                      <a:r>
                        <a:rPr lang="en-US" sz="1600" dirty="0"/>
                        <a:t>Soon </a:t>
                      </a:r>
                      <a:endParaRPr sz="1600" dirty="0"/>
                    </a:p>
                  </a:txBody>
                  <a:tcPr marL="63500" marR="63500" marT="0" marB="0" horzOverflow="overflow">
                    <a:lnL w="12700">
                      <a:solidFill>
                        <a:srgbClr val="CBCBCB"/>
                      </a:solidFill>
                      <a:miter lim="400000"/>
                    </a:lnL>
                    <a:lnR w="12700">
                      <a:solidFill>
                        <a:srgbClr val="CBCBCB"/>
                      </a:solidFill>
                      <a:miter lim="400000"/>
                    </a:lnR>
                    <a:lnT w="12700">
                      <a:solidFill>
                        <a:srgbClr val="CBCBCB"/>
                      </a:solidFill>
                      <a:miter lim="400000"/>
                    </a:lnT>
                    <a:lnB w="12700">
                      <a:solidFill>
                        <a:srgbClr val="CBCBCB"/>
                      </a:solidFill>
                      <a:miter lim="400000"/>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Gill Sans"/>
                          <a:ea typeface="Gill Sans"/>
                          <a:cs typeface="Gill Sans"/>
                        </a:defRPr>
                      </a:lvl1pPr>
                      <a:lvl2pPr marL="457200" algn="l" defTabSz="914400" rtl="0" eaLnBrk="1" latinLnBrk="0" hangingPunct="1">
                        <a:defRPr sz="1800" kern="1200">
                          <a:solidFill>
                            <a:schemeClr val="tx1"/>
                          </a:solidFill>
                          <a:latin typeface="Gill Sans"/>
                          <a:ea typeface="Gill Sans"/>
                          <a:cs typeface="Gill Sans"/>
                        </a:defRPr>
                      </a:lvl2pPr>
                      <a:lvl3pPr marL="914400" algn="l" defTabSz="914400" rtl="0" eaLnBrk="1" latinLnBrk="0" hangingPunct="1">
                        <a:defRPr sz="1800" kern="1200">
                          <a:solidFill>
                            <a:schemeClr val="tx1"/>
                          </a:solidFill>
                          <a:latin typeface="Gill Sans"/>
                          <a:ea typeface="Gill Sans"/>
                          <a:cs typeface="Gill Sans"/>
                        </a:defRPr>
                      </a:lvl3pPr>
                      <a:lvl4pPr marL="1371600" algn="l" defTabSz="914400" rtl="0" eaLnBrk="1" latinLnBrk="0" hangingPunct="1">
                        <a:defRPr sz="1800" kern="1200">
                          <a:solidFill>
                            <a:schemeClr val="tx1"/>
                          </a:solidFill>
                          <a:latin typeface="Gill Sans"/>
                          <a:ea typeface="Gill Sans"/>
                          <a:cs typeface="Gill Sans"/>
                        </a:defRPr>
                      </a:lvl4pPr>
                      <a:lvl5pPr marL="1828800" algn="l" defTabSz="914400" rtl="0" eaLnBrk="1" latinLnBrk="0" hangingPunct="1">
                        <a:defRPr sz="1800" kern="1200">
                          <a:solidFill>
                            <a:schemeClr val="tx1"/>
                          </a:solidFill>
                          <a:latin typeface="Gill Sans"/>
                          <a:ea typeface="Gill Sans"/>
                          <a:cs typeface="Gill Sans"/>
                        </a:defRPr>
                      </a:lvl5pPr>
                      <a:lvl6pPr marL="2286000" algn="l" defTabSz="914400" rtl="0" eaLnBrk="1" latinLnBrk="0" hangingPunct="1">
                        <a:defRPr sz="1800" kern="1200">
                          <a:solidFill>
                            <a:schemeClr val="tx1"/>
                          </a:solidFill>
                          <a:latin typeface="Gill Sans"/>
                          <a:ea typeface="Gill Sans"/>
                          <a:cs typeface="Gill Sans"/>
                        </a:defRPr>
                      </a:lvl6pPr>
                      <a:lvl7pPr marL="2743200" algn="l" defTabSz="914400" rtl="0" eaLnBrk="1" latinLnBrk="0" hangingPunct="1">
                        <a:defRPr sz="1800" kern="1200">
                          <a:solidFill>
                            <a:schemeClr val="tx1"/>
                          </a:solidFill>
                          <a:latin typeface="Gill Sans"/>
                          <a:ea typeface="Gill Sans"/>
                          <a:cs typeface="Gill Sans"/>
                        </a:defRPr>
                      </a:lvl7pPr>
                      <a:lvl8pPr marL="3200400" algn="l" defTabSz="914400" rtl="0" eaLnBrk="1" latinLnBrk="0" hangingPunct="1">
                        <a:defRPr sz="1800" kern="1200">
                          <a:solidFill>
                            <a:schemeClr val="tx1"/>
                          </a:solidFill>
                          <a:latin typeface="Gill Sans"/>
                          <a:ea typeface="Gill Sans"/>
                          <a:cs typeface="Gill Sans"/>
                        </a:defRPr>
                      </a:lvl8pPr>
                      <a:lvl9pPr marL="3657600" algn="l" defTabSz="914400" rtl="0" eaLnBrk="1" latinLnBrk="0" hangingPunct="1">
                        <a:defRPr sz="1800" kern="1200">
                          <a:solidFill>
                            <a:schemeClr val="tx1"/>
                          </a:solidFill>
                          <a:latin typeface="Gill Sans"/>
                          <a:ea typeface="Gill Sans"/>
                          <a:cs typeface="Gill Sans"/>
                        </a:defRPr>
                      </a:lvl9pPr>
                    </a:lstStyle>
                    <a:p>
                      <a:pPr>
                        <a:defRPr sz="1600"/>
                      </a:pPr>
                      <a:endParaRPr dirty="0"/>
                    </a:p>
                  </a:txBody>
                  <a:tcPr marL="63500" marR="63500" marT="0" marB="0" horzOverflow="overflow">
                    <a:lnL w="12700">
                      <a:solidFill>
                        <a:srgbClr val="CBCBCB"/>
                      </a:solidFill>
                      <a:miter lim="400000"/>
                    </a:lnL>
                    <a:lnR w="12700" cap="flat" cmpd="sng" algn="ctr">
                      <a:solidFill>
                        <a:srgbClr val="CBCBCB"/>
                      </a:solidFill>
                      <a:prstDash val="solid"/>
                      <a:miter lim="400000"/>
                      <a:headEnd type="none" w="med" len="med"/>
                      <a:tailEnd type="none" w="med" len="med"/>
                    </a:lnR>
                    <a:lnT w="12700">
                      <a:solidFill>
                        <a:srgbClr val="CBCBCB"/>
                      </a:solidFill>
                      <a:miter lim="400000"/>
                    </a:lnT>
                    <a:lnB w="12700">
                      <a:solidFill>
                        <a:srgbClr val="CBCBCB"/>
                      </a:solidFill>
                      <a:miter lim="400000"/>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Gill Sans"/>
                          <a:ea typeface="Gill Sans"/>
                          <a:cs typeface="Gill Sans"/>
                        </a:defRPr>
                      </a:lvl1pPr>
                      <a:lvl2pPr marL="457200" algn="l" defTabSz="914400" rtl="0" eaLnBrk="1" latinLnBrk="0" hangingPunct="1">
                        <a:defRPr sz="1800" kern="1200">
                          <a:solidFill>
                            <a:schemeClr val="tx1"/>
                          </a:solidFill>
                          <a:latin typeface="Gill Sans"/>
                          <a:ea typeface="Gill Sans"/>
                          <a:cs typeface="Gill Sans"/>
                        </a:defRPr>
                      </a:lvl2pPr>
                      <a:lvl3pPr marL="914400" algn="l" defTabSz="914400" rtl="0" eaLnBrk="1" latinLnBrk="0" hangingPunct="1">
                        <a:defRPr sz="1800" kern="1200">
                          <a:solidFill>
                            <a:schemeClr val="tx1"/>
                          </a:solidFill>
                          <a:latin typeface="Gill Sans"/>
                          <a:ea typeface="Gill Sans"/>
                          <a:cs typeface="Gill Sans"/>
                        </a:defRPr>
                      </a:lvl3pPr>
                      <a:lvl4pPr marL="1371600" algn="l" defTabSz="914400" rtl="0" eaLnBrk="1" latinLnBrk="0" hangingPunct="1">
                        <a:defRPr sz="1800" kern="1200">
                          <a:solidFill>
                            <a:schemeClr val="tx1"/>
                          </a:solidFill>
                          <a:latin typeface="Gill Sans"/>
                          <a:ea typeface="Gill Sans"/>
                          <a:cs typeface="Gill Sans"/>
                        </a:defRPr>
                      </a:lvl4pPr>
                      <a:lvl5pPr marL="1828800" algn="l" defTabSz="914400" rtl="0" eaLnBrk="1" latinLnBrk="0" hangingPunct="1">
                        <a:defRPr sz="1800" kern="1200">
                          <a:solidFill>
                            <a:schemeClr val="tx1"/>
                          </a:solidFill>
                          <a:latin typeface="Gill Sans"/>
                          <a:ea typeface="Gill Sans"/>
                          <a:cs typeface="Gill Sans"/>
                        </a:defRPr>
                      </a:lvl5pPr>
                      <a:lvl6pPr marL="2286000" algn="l" defTabSz="914400" rtl="0" eaLnBrk="1" latinLnBrk="0" hangingPunct="1">
                        <a:defRPr sz="1800" kern="1200">
                          <a:solidFill>
                            <a:schemeClr val="tx1"/>
                          </a:solidFill>
                          <a:latin typeface="Gill Sans"/>
                          <a:ea typeface="Gill Sans"/>
                          <a:cs typeface="Gill Sans"/>
                        </a:defRPr>
                      </a:lvl6pPr>
                      <a:lvl7pPr marL="2743200" algn="l" defTabSz="914400" rtl="0" eaLnBrk="1" latinLnBrk="0" hangingPunct="1">
                        <a:defRPr sz="1800" kern="1200">
                          <a:solidFill>
                            <a:schemeClr val="tx1"/>
                          </a:solidFill>
                          <a:latin typeface="Gill Sans"/>
                          <a:ea typeface="Gill Sans"/>
                          <a:cs typeface="Gill Sans"/>
                        </a:defRPr>
                      </a:lvl7pPr>
                      <a:lvl8pPr marL="3200400" algn="l" defTabSz="914400" rtl="0" eaLnBrk="1" latinLnBrk="0" hangingPunct="1">
                        <a:defRPr sz="1800" kern="1200">
                          <a:solidFill>
                            <a:schemeClr val="tx1"/>
                          </a:solidFill>
                          <a:latin typeface="Gill Sans"/>
                          <a:ea typeface="Gill Sans"/>
                          <a:cs typeface="Gill Sans"/>
                        </a:defRPr>
                      </a:lvl8pPr>
                      <a:lvl9pPr marL="3657600" algn="l" defTabSz="914400" rtl="0" eaLnBrk="1" latinLnBrk="0" hangingPunct="1">
                        <a:defRPr sz="1800" kern="1200">
                          <a:solidFill>
                            <a:schemeClr val="tx1"/>
                          </a:solidFill>
                          <a:latin typeface="Gill Sans"/>
                          <a:ea typeface="Gill Sans"/>
                          <a:cs typeface="Gill Sans"/>
                        </a:defRPr>
                      </a:lvl9pPr>
                    </a:lstStyle>
                    <a:p>
                      <a:pPr>
                        <a:defRPr sz="1600"/>
                      </a:pPr>
                      <a:r>
                        <a:rPr lang="en-US" dirty="0"/>
                        <a:t>Single time-point</a:t>
                      </a:r>
                      <a:endParaRPr dirty="0"/>
                    </a:p>
                  </a:txBody>
                  <a:tcPr marL="63500" marR="63500" marT="0" marB="0" horzOverflow="overflow">
                    <a:lnL w="12700">
                      <a:solidFill>
                        <a:srgbClr val="CBCBCB"/>
                      </a:solidFill>
                      <a:miter lim="400000"/>
                    </a:lnL>
                    <a:lnR w="12700">
                      <a:solidFill>
                        <a:srgbClr val="CBCBCB"/>
                      </a:solidFill>
                      <a:miter lim="400000"/>
                    </a:lnR>
                    <a:lnT w="12700" cap="flat" cmpd="sng" algn="ctr">
                      <a:solidFill>
                        <a:srgbClr val="CBCBCB"/>
                      </a:solidFill>
                      <a:prstDash val="solid"/>
                      <a:miter lim="400000"/>
                      <a:headEnd type="none" w="med" len="med"/>
                      <a:tailEnd type="none" w="med" len="med"/>
                    </a:lnT>
                    <a:lnB w="12700" cap="flat" cmpd="sng" algn="ctr">
                      <a:solidFill>
                        <a:srgbClr val="CBCBCB"/>
                      </a:solidFill>
                      <a:prstDash val="solid"/>
                      <a:miter lim="400000"/>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269447">
                <a:tc>
                  <a:txBody>
                    <a:bodyPr/>
                    <a:lstStyle>
                      <a:lvl1pPr marL="0" algn="l" defTabSz="914400" rtl="0" eaLnBrk="1" latinLnBrk="0" hangingPunct="1">
                        <a:defRPr sz="1800" kern="1200">
                          <a:solidFill>
                            <a:schemeClr val="tx1"/>
                          </a:solidFill>
                          <a:latin typeface="Gill Sans"/>
                          <a:ea typeface="Gill Sans"/>
                          <a:cs typeface="Gill Sans"/>
                        </a:defRPr>
                      </a:lvl1pPr>
                      <a:lvl2pPr marL="457200" algn="l" defTabSz="914400" rtl="0" eaLnBrk="1" latinLnBrk="0" hangingPunct="1">
                        <a:defRPr sz="1800" kern="1200">
                          <a:solidFill>
                            <a:schemeClr val="tx1"/>
                          </a:solidFill>
                          <a:latin typeface="Gill Sans"/>
                          <a:ea typeface="Gill Sans"/>
                          <a:cs typeface="Gill Sans"/>
                        </a:defRPr>
                      </a:lvl2pPr>
                      <a:lvl3pPr marL="914400" algn="l" defTabSz="914400" rtl="0" eaLnBrk="1" latinLnBrk="0" hangingPunct="1">
                        <a:defRPr sz="1800" kern="1200">
                          <a:solidFill>
                            <a:schemeClr val="tx1"/>
                          </a:solidFill>
                          <a:latin typeface="Gill Sans"/>
                          <a:ea typeface="Gill Sans"/>
                          <a:cs typeface="Gill Sans"/>
                        </a:defRPr>
                      </a:lvl3pPr>
                      <a:lvl4pPr marL="1371600" algn="l" defTabSz="914400" rtl="0" eaLnBrk="1" latinLnBrk="0" hangingPunct="1">
                        <a:defRPr sz="1800" kern="1200">
                          <a:solidFill>
                            <a:schemeClr val="tx1"/>
                          </a:solidFill>
                          <a:latin typeface="Gill Sans"/>
                          <a:ea typeface="Gill Sans"/>
                          <a:cs typeface="Gill Sans"/>
                        </a:defRPr>
                      </a:lvl4pPr>
                      <a:lvl5pPr marL="1828800" algn="l" defTabSz="914400" rtl="0" eaLnBrk="1" latinLnBrk="0" hangingPunct="1">
                        <a:defRPr sz="1800" kern="1200">
                          <a:solidFill>
                            <a:schemeClr val="tx1"/>
                          </a:solidFill>
                          <a:latin typeface="Gill Sans"/>
                          <a:ea typeface="Gill Sans"/>
                          <a:cs typeface="Gill Sans"/>
                        </a:defRPr>
                      </a:lvl5pPr>
                      <a:lvl6pPr marL="2286000" algn="l" defTabSz="914400" rtl="0" eaLnBrk="1" latinLnBrk="0" hangingPunct="1">
                        <a:defRPr sz="1800" kern="1200">
                          <a:solidFill>
                            <a:schemeClr val="tx1"/>
                          </a:solidFill>
                          <a:latin typeface="Gill Sans"/>
                          <a:ea typeface="Gill Sans"/>
                          <a:cs typeface="Gill Sans"/>
                        </a:defRPr>
                      </a:lvl6pPr>
                      <a:lvl7pPr marL="2743200" algn="l" defTabSz="914400" rtl="0" eaLnBrk="1" latinLnBrk="0" hangingPunct="1">
                        <a:defRPr sz="1800" kern="1200">
                          <a:solidFill>
                            <a:schemeClr val="tx1"/>
                          </a:solidFill>
                          <a:latin typeface="Gill Sans"/>
                          <a:ea typeface="Gill Sans"/>
                          <a:cs typeface="Gill Sans"/>
                        </a:defRPr>
                      </a:lvl7pPr>
                      <a:lvl8pPr marL="3200400" algn="l" defTabSz="914400" rtl="0" eaLnBrk="1" latinLnBrk="0" hangingPunct="1">
                        <a:defRPr sz="1800" kern="1200">
                          <a:solidFill>
                            <a:schemeClr val="tx1"/>
                          </a:solidFill>
                          <a:latin typeface="Gill Sans"/>
                          <a:ea typeface="Gill Sans"/>
                          <a:cs typeface="Gill Sans"/>
                        </a:defRPr>
                      </a:lvl8pPr>
                      <a:lvl9pPr marL="3657600" algn="l" defTabSz="914400" rtl="0" eaLnBrk="1" latinLnBrk="0" hangingPunct="1">
                        <a:defRPr sz="1800" kern="1200">
                          <a:solidFill>
                            <a:schemeClr val="tx1"/>
                          </a:solidFill>
                          <a:latin typeface="Gill Sans"/>
                          <a:ea typeface="Gill Sans"/>
                          <a:cs typeface="Gill Sans"/>
                        </a:defRPr>
                      </a:lvl9pPr>
                    </a:lstStyle>
                    <a:p>
                      <a:pPr defTabSz="457200">
                        <a:defRPr sz="1800"/>
                      </a:pPr>
                      <a:r>
                        <a:rPr sz="1600"/>
                        <a:t>MonDAFIS</a:t>
                      </a:r>
                    </a:p>
                  </a:txBody>
                  <a:tcPr marL="63500" marR="63500" marT="0" marB="0" horzOverflow="overflow">
                    <a:lnL w="12700">
                      <a:solidFill>
                        <a:srgbClr val="CBCBCB"/>
                      </a:solidFill>
                      <a:miter lim="400000"/>
                    </a:lnL>
                    <a:lnR w="12700">
                      <a:solidFill>
                        <a:srgbClr val="CBCBCB"/>
                      </a:solidFill>
                      <a:miter lim="400000"/>
                    </a:lnR>
                    <a:lnT w="12700">
                      <a:solidFill>
                        <a:srgbClr val="CBCBCB"/>
                      </a:solidFill>
                      <a:miter lim="400000"/>
                    </a:lnT>
                    <a:lnB w="12700">
                      <a:solidFill>
                        <a:srgbClr val="CBCBCB"/>
                      </a:solidFill>
                      <a:miter lim="400000"/>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Gill Sans"/>
                          <a:ea typeface="Gill Sans"/>
                          <a:cs typeface="Gill Sans"/>
                        </a:defRPr>
                      </a:lvl1pPr>
                      <a:lvl2pPr marL="457200" algn="l" defTabSz="914400" rtl="0" eaLnBrk="1" latinLnBrk="0" hangingPunct="1">
                        <a:defRPr sz="1800" kern="1200">
                          <a:solidFill>
                            <a:schemeClr val="tx1"/>
                          </a:solidFill>
                          <a:latin typeface="Gill Sans"/>
                          <a:ea typeface="Gill Sans"/>
                          <a:cs typeface="Gill Sans"/>
                        </a:defRPr>
                      </a:lvl2pPr>
                      <a:lvl3pPr marL="914400" algn="l" defTabSz="914400" rtl="0" eaLnBrk="1" latinLnBrk="0" hangingPunct="1">
                        <a:defRPr sz="1800" kern="1200">
                          <a:solidFill>
                            <a:schemeClr val="tx1"/>
                          </a:solidFill>
                          <a:latin typeface="Gill Sans"/>
                          <a:ea typeface="Gill Sans"/>
                          <a:cs typeface="Gill Sans"/>
                        </a:defRPr>
                      </a:lvl3pPr>
                      <a:lvl4pPr marL="1371600" algn="l" defTabSz="914400" rtl="0" eaLnBrk="1" latinLnBrk="0" hangingPunct="1">
                        <a:defRPr sz="1800" kern="1200">
                          <a:solidFill>
                            <a:schemeClr val="tx1"/>
                          </a:solidFill>
                          <a:latin typeface="Gill Sans"/>
                          <a:ea typeface="Gill Sans"/>
                          <a:cs typeface="Gill Sans"/>
                        </a:defRPr>
                      </a:lvl4pPr>
                      <a:lvl5pPr marL="1828800" algn="l" defTabSz="914400" rtl="0" eaLnBrk="1" latinLnBrk="0" hangingPunct="1">
                        <a:defRPr sz="1800" kern="1200">
                          <a:solidFill>
                            <a:schemeClr val="tx1"/>
                          </a:solidFill>
                          <a:latin typeface="Gill Sans"/>
                          <a:ea typeface="Gill Sans"/>
                          <a:cs typeface="Gill Sans"/>
                        </a:defRPr>
                      </a:lvl5pPr>
                      <a:lvl6pPr marL="2286000" algn="l" defTabSz="914400" rtl="0" eaLnBrk="1" latinLnBrk="0" hangingPunct="1">
                        <a:defRPr sz="1800" kern="1200">
                          <a:solidFill>
                            <a:schemeClr val="tx1"/>
                          </a:solidFill>
                          <a:latin typeface="Gill Sans"/>
                          <a:ea typeface="Gill Sans"/>
                          <a:cs typeface="Gill Sans"/>
                        </a:defRPr>
                      </a:lvl6pPr>
                      <a:lvl7pPr marL="2743200" algn="l" defTabSz="914400" rtl="0" eaLnBrk="1" latinLnBrk="0" hangingPunct="1">
                        <a:defRPr sz="1800" kern="1200">
                          <a:solidFill>
                            <a:schemeClr val="tx1"/>
                          </a:solidFill>
                          <a:latin typeface="Gill Sans"/>
                          <a:ea typeface="Gill Sans"/>
                          <a:cs typeface="Gill Sans"/>
                        </a:defRPr>
                      </a:lvl7pPr>
                      <a:lvl8pPr marL="3200400" algn="l" defTabSz="914400" rtl="0" eaLnBrk="1" latinLnBrk="0" hangingPunct="1">
                        <a:defRPr sz="1800" kern="1200">
                          <a:solidFill>
                            <a:schemeClr val="tx1"/>
                          </a:solidFill>
                          <a:latin typeface="Gill Sans"/>
                          <a:ea typeface="Gill Sans"/>
                          <a:cs typeface="Gill Sans"/>
                        </a:defRPr>
                      </a:lvl8pPr>
                      <a:lvl9pPr marL="3657600" algn="l" defTabSz="914400" rtl="0" eaLnBrk="1" latinLnBrk="0" hangingPunct="1">
                        <a:defRPr sz="1800" kern="1200">
                          <a:solidFill>
                            <a:schemeClr val="tx1"/>
                          </a:solidFill>
                          <a:latin typeface="Gill Sans"/>
                          <a:ea typeface="Gill Sans"/>
                          <a:cs typeface="Gill Sans"/>
                        </a:defRPr>
                      </a:lvl9pPr>
                    </a:lstStyle>
                    <a:p>
                      <a:pPr defTabSz="457200">
                        <a:defRPr sz="1800"/>
                      </a:pPr>
                      <a:r>
                        <a:rPr sz="1600"/>
                        <a:t>Germany</a:t>
                      </a:r>
                    </a:p>
                  </a:txBody>
                  <a:tcPr marL="63500" marR="63500" marT="0" marB="0" horzOverflow="overflow">
                    <a:lnL w="12700">
                      <a:solidFill>
                        <a:srgbClr val="CBCBCB"/>
                      </a:solidFill>
                      <a:miter lim="400000"/>
                    </a:lnL>
                    <a:lnR w="12700">
                      <a:solidFill>
                        <a:srgbClr val="CBCBCB"/>
                      </a:solidFill>
                      <a:miter lim="400000"/>
                    </a:lnR>
                    <a:lnT w="12700">
                      <a:solidFill>
                        <a:srgbClr val="CBCBCB"/>
                      </a:solidFill>
                      <a:miter lim="400000"/>
                    </a:lnT>
                    <a:lnB w="12700">
                      <a:solidFill>
                        <a:srgbClr val="CBCBCB"/>
                      </a:solidFill>
                      <a:miter lim="400000"/>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Gill Sans"/>
                          <a:ea typeface="Gill Sans"/>
                          <a:cs typeface="Gill Sans"/>
                        </a:defRPr>
                      </a:lvl1pPr>
                      <a:lvl2pPr marL="457200" algn="l" defTabSz="914400" rtl="0" eaLnBrk="1" latinLnBrk="0" hangingPunct="1">
                        <a:defRPr sz="1800" kern="1200">
                          <a:solidFill>
                            <a:schemeClr val="tx1"/>
                          </a:solidFill>
                          <a:latin typeface="Gill Sans"/>
                          <a:ea typeface="Gill Sans"/>
                          <a:cs typeface="Gill Sans"/>
                        </a:defRPr>
                      </a:lvl2pPr>
                      <a:lvl3pPr marL="914400" algn="l" defTabSz="914400" rtl="0" eaLnBrk="1" latinLnBrk="0" hangingPunct="1">
                        <a:defRPr sz="1800" kern="1200">
                          <a:solidFill>
                            <a:schemeClr val="tx1"/>
                          </a:solidFill>
                          <a:latin typeface="Gill Sans"/>
                          <a:ea typeface="Gill Sans"/>
                          <a:cs typeface="Gill Sans"/>
                        </a:defRPr>
                      </a:lvl3pPr>
                      <a:lvl4pPr marL="1371600" algn="l" defTabSz="914400" rtl="0" eaLnBrk="1" latinLnBrk="0" hangingPunct="1">
                        <a:defRPr sz="1800" kern="1200">
                          <a:solidFill>
                            <a:schemeClr val="tx1"/>
                          </a:solidFill>
                          <a:latin typeface="Gill Sans"/>
                          <a:ea typeface="Gill Sans"/>
                          <a:cs typeface="Gill Sans"/>
                        </a:defRPr>
                      </a:lvl4pPr>
                      <a:lvl5pPr marL="1828800" algn="l" defTabSz="914400" rtl="0" eaLnBrk="1" latinLnBrk="0" hangingPunct="1">
                        <a:defRPr sz="1800" kern="1200">
                          <a:solidFill>
                            <a:schemeClr val="tx1"/>
                          </a:solidFill>
                          <a:latin typeface="Gill Sans"/>
                          <a:ea typeface="Gill Sans"/>
                          <a:cs typeface="Gill Sans"/>
                        </a:defRPr>
                      </a:lvl5pPr>
                      <a:lvl6pPr marL="2286000" algn="l" defTabSz="914400" rtl="0" eaLnBrk="1" latinLnBrk="0" hangingPunct="1">
                        <a:defRPr sz="1800" kern="1200">
                          <a:solidFill>
                            <a:schemeClr val="tx1"/>
                          </a:solidFill>
                          <a:latin typeface="Gill Sans"/>
                          <a:ea typeface="Gill Sans"/>
                          <a:cs typeface="Gill Sans"/>
                        </a:defRPr>
                      </a:lvl6pPr>
                      <a:lvl7pPr marL="2743200" algn="l" defTabSz="914400" rtl="0" eaLnBrk="1" latinLnBrk="0" hangingPunct="1">
                        <a:defRPr sz="1800" kern="1200">
                          <a:solidFill>
                            <a:schemeClr val="tx1"/>
                          </a:solidFill>
                          <a:latin typeface="Gill Sans"/>
                          <a:ea typeface="Gill Sans"/>
                          <a:cs typeface="Gill Sans"/>
                        </a:defRPr>
                      </a:lvl7pPr>
                      <a:lvl8pPr marL="3200400" algn="l" defTabSz="914400" rtl="0" eaLnBrk="1" latinLnBrk="0" hangingPunct="1">
                        <a:defRPr sz="1800" kern="1200">
                          <a:solidFill>
                            <a:schemeClr val="tx1"/>
                          </a:solidFill>
                          <a:latin typeface="Gill Sans"/>
                          <a:ea typeface="Gill Sans"/>
                          <a:cs typeface="Gill Sans"/>
                        </a:defRPr>
                      </a:lvl8pPr>
                      <a:lvl9pPr marL="3657600" algn="l" defTabSz="914400" rtl="0" eaLnBrk="1" latinLnBrk="0" hangingPunct="1">
                        <a:defRPr sz="1800" kern="1200">
                          <a:solidFill>
                            <a:schemeClr val="tx1"/>
                          </a:solidFill>
                          <a:latin typeface="Gill Sans"/>
                          <a:ea typeface="Gill Sans"/>
                          <a:cs typeface="Gill Sans"/>
                        </a:defRPr>
                      </a:lvl9pPr>
                    </a:lstStyle>
                    <a:p>
                      <a:pPr defTabSz="457200">
                        <a:defRPr sz="1800"/>
                      </a:pPr>
                      <a:r>
                        <a:rPr lang="en-US" sz="1600" dirty="0"/>
                        <a:t>Follow-up</a:t>
                      </a:r>
                      <a:endParaRPr sz="1600" dirty="0"/>
                    </a:p>
                  </a:txBody>
                  <a:tcPr marL="63500" marR="63500" marT="0" marB="0" horzOverflow="overflow">
                    <a:lnL w="12700">
                      <a:solidFill>
                        <a:srgbClr val="CBCBCB"/>
                      </a:solidFill>
                      <a:miter lim="400000"/>
                    </a:lnL>
                    <a:lnR w="12700">
                      <a:solidFill>
                        <a:srgbClr val="CBCBCB"/>
                      </a:solidFill>
                      <a:miter lim="400000"/>
                    </a:lnR>
                    <a:lnT w="12700">
                      <a:solidFill>
                        <a:srgbClr val="CBCBCB"/>
                      </a:solidFill>
                      <a:miter lim="400000"/>
                    </a:lnT>
                    <a:lnB w="12700">
                      <a:solidFill>
                        <a:srgbClr val="CBCBCB"/>
                      </a:solidFill>
                      <a:miter lim="400000"/>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Gill Sans"/>
                          <a:ea typeface="Gill Sans"/>
                          <a:cs typeface="Gill Sans"/>
                        </a:defRPr>
                      </a:lvl1pPr>
                      <a:lvl2pPr marL="457200" algn="l" defTabSz="914400" rtl="0" eaLnBrk="1" latinLnBrk="0" hangingPunct="1">
                        <a:defRPr sz="1800" kern="1200">
                          <a:solidFill>
                            <a:schemeClr val="tx1"/>
                          </a:solidFill>
                          <a:latin typeface="Gill Sans"/>
                          <a:ea typeface="Gill Sans"/>
                          <a:cs typeface="Gill Sans"/>
                        </a:defRPr>
                      </a:lvl2pPr>
                      <a:lvl3pPr marL="914400" algn="l" defTabSz="914400" rtl="0" eaLnBrk="1" latinLnBrk="0" hangingPunct="1">
                        <a:defRPr sz="1800" kern="1200">
                          <a:solidFill>
                            <a:schemeClr val="tx1"/>
                          </a:solidFill>
                          <a:latin typeface="Gill Sans"/>
                          <a:ea typeface="Gill Sans"/>
                          <a:cs typeface="Gill Sans"/>
                        </a:defRPr>
                      </a:lvl3pPr>
                      <a:lvl4pPr marL="1371600" algn="l" defTabSz="914400" rtl="0" eaLnBrk="1" latinLnBrk="0" hangingPunct="1">
                        <a:defRPr sz="1800" kern="1200">
                          <a:solidFill>
                            <a:schemeClr val="tx1"/>
                          </a:solidFill>
                          <a:latin typeface="Gill Sans"/>
                          <a:ea typeface="Gill Sans"/>
                          <a:cs typeface="Gill Sans"/>
                        </a:defRPr>
                      </a:lvl4pPr>
                      <a:lvl5pPr marL="1828800" algn="l" defTabSz="914400" rtl="0" eaLnBrk="1" latinLnBrk="0" hangingPunct="1">
                        <a:defRPr sz="1800" kern="1200">
                          <a:solidFill>
                            <a:schemeClr val="tx1"/>
                          </a:solidFill>
                          <a:latin typeface="Gill Sans"/>
                          <a:ea typeface="Gill Sans"/>
                          <a:cs typeface="Gill Sans"/>
                        </a:defRPr>
                      </a:lvl5pPr>
                      <a:lvl6pPr marL="2286000" algn="l" defTabSz="914400" rtl="0" eaLnBrk="1" latinLnBrk="0" hangingPunct="1">
                        <a:defRPr sz="1800" kern="1200">
                          <a:solidFill>
                            <a:schemeClr val="tx1"/>
                          </a:solidFill>
                          <a:latin typeface="Gill Sans"/>
                          <a:ea typeface="Gill Sans"/>
                          <a:cs typeface="Gill Sans"/>
                        </a:defRPr>
                      </a:lvl6pPr>
                      <a:lvl7pPr marL="2743200" algn="l" defTabSz="914400" rtl="0" eaLnBrk="1" latinLnBrk="0" hangingPunct="1">
                        <a:defRPr sz="1800" kern="1200">
                          <a:solidFill>
                            <a:schemeClr val="tx1"/>
                          </a:solidFill>
                          <a:latin typeface="Gill Sans"/>
                          <a:ea typeface="Gill Sans"/>
                          <a:cs typeface="Gill Sans"/>
                        </a:defRPr>
                      </a:lvl7pPr>
                      <a:lvl8pPr marL="3200400" algn="l" defTabSz="914400" rtl="0" eaLnBrk="1" latinLnBrk="0" hangingPunct="1">
                        <a:defRPr sz="1800" kern="1200">
                          <a:solidFill>
                            <a:schemeClr val="tx1"/>
                          </a:solidFill>
                          <a:latin typeface="Gill Sans"/>
                          <a:ea typeface="Gill Sans"/>
                          <a:cs typeface="Gill Sans"/>
                        </a:defRPr>
                      </a:lvl8pPr>
                      <a:lvl9pPr marL="3657600" algn="l" defTabSz="914400" rtl="0" eaLnBrk="1" latinLnBrk="0" hangingPunct="1">
                        <a:defRPr sz="1800" kern="1200">
                          <a:solidFill>
                            <a:schemeClr val="tx1"/>
                          </a:solidFill>
                          <a:latin typeface="Gill Sans"/>
                          <a:ea typeface="Gill Sans"/>
                          <a:cs typeface="Gill Sans"/>
                        </a:defRPr>
                      </a:lvl9pPr>
                    </a:lstStyle>
                    <a:p>
                      <a:pPr defTabSz="457200">
                        <a:defRPr sz="1800"/>
                      </a:pPr>
                      <a:r>
                        <a:rPr sz="1600"/>
                        <a:t>3,470</a:t>
                      </a:r>
                    </a:p>
                  </a:txBody>
                  <a:tcPr marL="63500" marR="63500" marT="0" marB="0" horzOverflow="overflow">
                    <a:lnL w="12700">
                      <a:solidFill>
                        <a:srgbClr val="CBCBCB"/>
                      </a:solidFill>
                      <a:miter lim="400000"/>
                    </a:lnL>
                    <a:lnR w="12700" cap="flat" cmpd="sng" algn="ctr">
                      <a:solidFill>
                        <a:srgbClr val="CBCBCB"/>
                      </a:solidFill>
                      <a:prstDash val="solid"/>
                      <a:miter lim="400000"/>
                      <a:headEnd type="none" w="med" len="med"/>
                      <a:tailEnd type="none" w="med" len="med"/>
                    </a:lnR>
                    <a:lnT w="12700">
                      <a:solidFill>
                        <a:srgbClr val="CBCBCB"/>
                      </a:solidFill>
                      <a:miter lim="400000"/>
                    </a:lnT>
                    <a:lnB w="12700">
                      <a:solidFill>
                        <a:srgbClr val="CBCBCB"/>
                      </a:solidFill>
                      <a:miter lim="400000"/>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Gill Sans"/>
                          <a:ea typeface="Gill Sans"/>
                          <a:cs typeface="Gill Sans"/>
                        </a:defRPr>
                      </a:lvl1pPr>
                      <a:lvl2pPr marL="457200" algn="l" defTabSz="914400" rtl="0" eaLnBrk="1" latinLnBrk="0" hangingPunct="1">
                        <a:defRPr sz="1800" kern="1200">
                          <a:solidFill>
                            <a:schemeClr val="tx1"/>
                          </a:solidFill>
                          <a:latin typeface="Gill Sans"/>
                          <a:ea typeface="Gill Sans"/>
                          <a:cs typeface="Gill Sans"/>
                        </a:defRPr>
                      </a:lvl2pPr>
                      <a:lvl3pPr marL="914400" algn="l" defTabSz="914400" rtl="0" eaLnBrk="1" latinLnBrk="0" hangingPunct="1">
                        <a:defRPr sz="1800" kern="1200">
                          <a:solidFill>
                            <a:schemeClr val="tx1"/>
                          </a:solidFill>
                          <a:latin typeface="Gill Sans"/>
                          <a:ea typeface="Gill Sans"/>
                          <a:cs typeface="Gill Sans"/>
                        </a:defRPr>
                      </a:lvl3pPr>
                      <a:lvl4pPr marL="1371600" algn="l" defTabSz="914400" rtl="0" eaLnBrk="1" latinLnBrk="0" hangingPunct="1">
                        <a:defRPr sz="1800" kern="1200">
                          <a:solidFill>
                            <a:schemeClr val="tx1"/>
                          </a:solidFill>
                          <a:latin typeface="Gill Sans"/>
                          <a:ea typeface="Gill Sans"/>
                          <a:cs typeface="Gill Sans"/>
                        </a:defRPr>
                      </a:lvl4pPr>
                      <a:lvl5pPr marL="1828800" algn="l" defTabSz="914400" rtl="0" eaLnBrk="1" latinLnBrk="0" hangingPunct="1">
                        <a:defRPr sz="1800" kern="1200">
                          <a:solidFill>
                            <a:schemeClr val="tx1"/>
                          </a:solidFill>
                          <a:latin typeface="Gill Sans"/>
                          <a:ea typeface="Gill Sans"/>
                          <a:cs typeface="Gill Sans"/>
                        </a:defRPr>
                      </a:lvl5pPr>
                      <a:lvl6pPr marL="2286000" algn="l" defTabSz="914400" rtl="0" eaLnBrk="1" latinLnBrk="0" hangingPunct="1">
                        <a:defRPr sz="1800" kern="1200">
                          <a:solidFill>
                            <a:schemeClr val="tx1"/>
                          </a:solidFill>
                          <a:latin typeface="Gill Sans"/>
                          <a:ea typeface="Gill Sans"/>
                          <a:cs typeface="Gill Sans"/>
                        </a:defRPr>
                      </a:lvl6pPr>
                      <a:lvl7pPr marL="2743200" algn="l" defTabSz="914400" rtl="0" eaLnBrk="1" latinLnBrk="0" hangingPunct="1">
                        <a:defRPr sz="1800" kern="1200">
                          <a:solidFill>
                            <a:schemeClr val="tx1"/>
                          </a:solidFill>
                          <a:latin typeface="Gill Sans"/>
                          <a:ea typeface="Gill Sans"/>
                          <a:cs typeface="Gill Sans"/>
                        </a:defRPr>
                      </a:lvl7pPr>
                      <a:lvl8pPr marL="3200400" algn="l" defTabSz="914400" rtl="0" eaLnBrk="1" latinLnBrk="0" hangingPunct="1">
                        <a:defRPr sz="1800" kern="1200">
                          <a:solidFill>
                            <a:schemeClr val="tx1"/>
                          </a:solidFill>
                          <a:latin typeface="Gill Sans"/>
                          <a:ea typeface="Gill Sans"/>
                          <a:cs typeface="Gill Sans"/>
                        </a:defRPr>
                      </a:lvl8pPr>
                      <a:lvl9pPr marL="3657600" algn="l" defTabSz="914400" rtl="0" eaLnBrk="1" latinLnBrk="0" hangingPunct="1">
                        <a:defRPr sz="1800" kern="1200">
                          <a:solidFill>
                            <a:schemeClr val="tx1"/>
                          </a:solidFill>
                          <a:latin typeface="Gill Sans"/>
                          <a:ea typeface="Gill Sans"/>
                          <a:cs typeface="Gill Sans"/>
                        </a:defRPr>
                      </a:lvl9pPr>
                    </a:lstStyle>
                    <a:p>
                      <a:pPr defTabSz="457200">
                        <a:defRPr sz="1800"/>
                      </a:pPr>
                      <a:r>
                        <a:rPr lang="en-US" sz="1600" dirty="0"/>
                        <a:t>Post-stroke, hospital</a:t>
                      </a:r>
                      <a:r>
                        <a:rPr lang="en-US" sz="1600" baseline="0" dirty="0"/>
                        <a:t> ECG</a:t>
                      </a:r>
                      <a:endParaRPr sz="1600" dirty="0"/>
                    </a:p>
                  </a:txBody>
                  <a:tcPr marL="63500" marR="63500" marT="0" marB="0" horzOverflow="overflow">
                    <a:lnL w="12700">
                      <a:solidFill>
                        <a:srgbClr val="CBCBCB"/>
                      </a:solidFill>
                      <a:miter lim="400000"/>
                    </a:lnL>
                    <a:lnR w="12700">
                      <a:solidFill>
                        <a:srgbClr val="CBCBCB"/>
                      </a:solidFill>
                      <a:miter lim="400000"/>
                    </a:lnR>
                    <a:lnT w="12700" cap="flat" cmpd="sng" algn="ctr">
                      <a:solidFill>
                        <a:srgbClr val="CBCBCB"/>
                      </a:solidFill>
                      <a:prstDash val="solid"/>
                      <a:miter lim="400000"/>
                      <a:headEnd type="none" w="med" len="med"/>
                      <a:tailEnd type="none" w="med" len="med"/>
                    </a:lnT>
                    <a:lnB w="12700" cap="flat" cmpd="sng" algn="ctr">
                      <a:solidFill>
                        <a:srgbClr val="CBCBCB"/>
                      </a:solidFill>
                      <a:prstDash val="solid"/>
                      <a:miter lim="400000"/>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269447">
                <a:tc>
                  <a:txBody>
                    <a:bodyPr/>
                    <a:lstStyle>
                      <a:lvl1pPr marL="0" algn="l" defTabSz="914400" rtl="0" eaLnBrk="1" latinLnBrk="0" hangingPunct="1">
                        <a:defRPr sz="1800" kern="1200">
                          <a:solidFill>
                            <a:schemeClr val="tx1"/>
                          </a:solidFill>
                          <a:latin typeface="Gill Sans"/>
                          <a:ea typeface="Gill Sans"/>
                          <a:cs typeface="Gill Sans"/>
                        </a:defRPr>
                      </a:lvl1pPr>
                      <a:lvl2pPr marL="457200" algn="l" defTabSz="914400" rtl="0" eaLnBrk="1" latinLnBrk="0" hangingPunct="1">
                        <a:defRPr sz="1800" kern="1200">
                          <a:solidFill>
                            <a:schemeClr val="tx1"/>
                          </a:solidFill>
                          <a:latin typeface="Gill Sans"/>
                          <a:ea typeface="Gill Sans"/>
                          <a:cs typeface="Gill Sans"/>
                        </a:defRPr>
                      </a:lvl2pPr>
                      <a:lvl3pPr marL="914400" algn="l" defTabSz="914400" rtl="0" eaLnBrk="1" latinLnBrk="0" hangingPunct="1">
                        <a:defRPr sz="1800" kern="1200">
                          <a:solidFill>
                            <a:schemeClr val="tx1"/>
                          </a:solidFill>
                          <a:latin typeface="Gill Sans"/>
                          <a:ea typeface="Gill Sans"/>
                          <a:cs typeface="Gill Sans"/>
                        </a:defRPr>
                      </a:lvl3pPr>
                      <a:lvl4pPr marL="1371600" algn="l" defTabSz="914400" rtl="0" eaLnBrk="1" latinLnBrk="0" hangingPunct="1">
                        <a:defRPr sz="1800" kern="1200">
                          <a:solidFill>
                            <a:schemeClr val="tx1"/>
                          </a:solidFill>
                          <a:latin typeface="Gill Sans"/>
                          <a:ea typeface="Gill Sans"/>
                          <a:cs typeface="Gill Sans"/>
                        </a:defRPr>
                      </a:lvl4pPr>
                      <a:lvl5pPr marL="1828800" algn="l" defTabSz="914400" rtl="0" eaLnBrk="1" latinLnBrk="0" hangingPunct="1">
                        <a:defRPr sz="1800" kern="1200">
                          <a:solidFill>
                            <a:schemeClr val="tx1"/>
                          </a:solidFill>
                          <a:latin typeface="Gill Sans"/>
                          <a:ea typeface="Gill Sans"/>
                          <a:cs typeface="Gill Sans"/>
                        </a:defRPr>
                      </a:lvl5pPr>
                      <a:lvl6pPr marL="2286000" algn="l" defTabSz="914400" rtl="0" eaLnBrk="1" latinLnBrk="0" hangingPunct="1">
                        <a:defRPr sz="1800" kern="1200">
                          <a:solidFill>
                            <a:schemeClr val="tx1"/>
                          </a:solidFill>
                          <a:latin typeface="Gill Sans"/>
                          <a:ea typeface="Gill Sans"/>
                          <a:cs typeface="Gill Sans"/>
                        </a:defRPr>
                      </a:lvl6pPr>
                      <a:lvl7pPr marL="2743200" algn="l" defTabSz="914400" rtl="0" eaLnBrk="1" latinLnBrk="0" hangingPunct="1">
                        <a:defRPr sz="1800" kern="1200">
                          <a:solidFill>
                            <a:schemeClr val="tx1"/>
                          </a:solidFill>
                          <a:latin typeface="Gill Sans"/>
                          <a:ea typeface="Gill Sans"/>
                          <a:cs typeface="Gill Sans"/>
                        </a:defRPr>
                      </a:lvl7pPr>
                      <a:lvl8pPr marL="3200400" algn="l" defTabSz="914400" rtl="0" eaLnBrk="1" latinLnBrk="0" hangingPunct="1">
                        <a:defRPr sz="1800" kern="1200">
                          <a:solidFill>
                            <a:schemeClr val="tx1"/>
                          </a:solidFill>
                          <a:latin typeface="Gill Sans"/>
                          <a:ea typeface="Gill Sans"/>
                          <a:cs typeface="Gill Sans"/>
                        </a:defRPr>
                      </a:lvl8pPr>
                      <a:lvl9pPr marL="3657600" algn="l" defTabSz="914400" rtl="0" eaLnBrk="1" latinLnBrk="0" hangingPunct="1">
                        <a:defRPr sz="1800" kern="1200">
                          <a:solidFill>
                            <a:schemeClr val="tx1"/>
                          </a:solidFill>
                          <a:latin typeface="Gill Sans"/>
                          <a:ea typeface="Gill Sans"/>
                          <a:cs typeface="Gill Sans"/>
                        </a:defRPr>
                      </a:lvl9pPr>
                    </a:lstStyle>
                    <a:p>
                      <a:pPr defTabSz="457200">
                        <a:defRPr sz="1800"/>
                      </a:pPr>
                      <a:r>
                        <a:rPr sz="1600"/>
                        <a:t>MSTOPS</a:t>
                      </a:r>
                    </a:p>
                  </a:txBody>
                  <a:tcPr marL="63500" marR="63500" marT="0" marB="0" horzOverflow="overflow">
                    <a:lnL w="12700">
                      <a:solidFill>
                        <a:srgbClr val="CBCBCB"/>
                      </a:solidFill>
                      <a:miter lim="400000"/>
                    </a:lnL>
                    <a:lnR w="12700">
                      <a:solidFill>
                        <a:srgbClr val="CBCBCB"/>
                      </a:solidFill>
                      <a:miter lim="400000"/>
                    </a:lnR>
                    <a:lnT w="12700">
                      <a:solidFill>
                        <a:srgbClr val="CBCBCB"/>
                      </a:solidFill>
                      <a:miter lim="400000"/>
                    </a:lnT>
                    <a:lnB w="12700">
                      <a:solidFill>
                        <a:srgbClr val="CBCBCB"/>
                      </a:solidFill>
                      <a:miter lim="400000"/>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Gill Sans"/>
                          <a:ea typeface="Gill Sans"/>
                          <a:cs typeface="Gill Sans"/>
                        </a:defRPr>
                      </a:lvl1pPr>
                      <a:lvl2pPr marL="457200" algn="l" defTabSz="914400" rtl="0" eaLnBrk="1" latinLnBrk="0" hangingPunct="1">
                        <a:defRPr sz="1800" kern="1200">
                          <a:solidFill>
                            <a:schemeClr val="tx1"/>
                          </a:solidFill>
                          <a:latin typeface="Gill Sans"/>
                          <a:ea typeface="Gill Sans"/>
                          <a:cs typeface="Gill Sans"/>
                        </a:defRPr>
                      </a:lvl2pPr>
                      <a:lvl3pPr marL="914400" algn="l" defTabSz="914400" rtl="0" eaLnBrk="1" latinLnBrk="0" hangingPunct="1">
                        <a:defRPr sz="1800" kern="1200">
                          <a:solidFill>
                            <a:schemeClr val="tx1"/>
                          </a:solidFill>
                          <a:latin typeface="Gill Sans"/>
                          <a:ea typeface="Gill Sans"/>
                          <a:cs typeface="Gill Sans"/>
                        </a:defRPr>
                      </a:lvl3pPr>
                      <a:lvl4pPr marL="1371600" algn="l" defTabSz="914400" rtl="0" eaLnBrk="1" latinLnBrk="0" hangingPunct="1">
                        <a:defRPr sz="1800" kern="1200">
                          <a:solidFill>
                            <a:schemeClr val="tx1"/>
                          </a:solidFill>
                          <a:latin typeface="Gill Sans"/>
                          <a:ea typeface="Gill Sans"/>
                          <a:cs typeface="Gill Sans"/>
                        </a:defRPr>
                      </a:lvl4pPr>
                      <a:lvl5pPr marL="1828800" algn="l" defTabSz="914400" rtl="0" eaLnBrk="1" latinLnBrk="0" hangingPunct="1">
                        <a:defRPr sz="1800" kern="1200">
                          <a:solidFill>
                            <a:schemeClr val="tx1"/>
                          </a:solidFill>
                          <a:latin typeface="Gill Sans"/>
                          <a:ea typeface="Gill Sans"/>
                          <a:cs typeface="Gill Sans"/>
                        </a:defRPr>
                      </a:lvl5pPr>
                      <a:lvl6pPr marL="2286000" algn="l" defTabSz="914400" rtl="0" eaLnBrk="1" latinLnBrk="0" hangingPunct="1">
                        <a:defRPr sz="1800" kern="1200">
                          <a:solidFill>
                            <a:schemeClr val="tx1"/>
                          </a:solidFill>
                          <a:latin typeface="Gill Sans"/>
                          <a:ea typeface="Gill Sans"/>
                          <a:cs typeface="Gill Sans"/>
                        </a:defRPr>
                      </a:lvl6pPr>
                      <a:lvl7pPr marL="2743200" algn="l" defTabSz="914400" rtl="0" eaLnBrk="1" latinLnBrk="0" hangingPunct="1">
                        <a:defRPr sz="1800" kern="1200">
                          <a:solidFill>
                            <a:schemeClr val="tx1"/>
                          </a:solidFill>
                          <a:latin typeface="Gill Sans"/>
                          <a:ea typeface="Gill Sans"/>
                          <a:cs typeface="Gill Sans"/>
                        </a:defRPr>
                      </a:lvl7pPr>
                      <a:lvl8pPr marL="3200400" algn="l" defTabSz="914400" rtl="0" eaLnBrk="1" latinLnBrk="0" hangingPunct="1">
                        <a:defRPr sz="1800" kern="1200">
                          <a:solidFill>
                            <a:schemeClr val="tx1"/>
                          </a:solidFill>
                          <a:latin typeface="Gill Sans"/>
                          <a:ea typeface="Gill Sans"/>
                          <a:cs typeface="Gill Sans"/>
                        </a:defRPr>
                      </a:lvl8pPr>
                      <a:lvl9pPr marL="3657600" algn="l" defTabSz="914400" rtl="0" eaLnBrk="1" latinLnBrk="0" hangingPunct="1">
                        <a:defRPr sz="1800" kern="1200">
                          <a:solidFill>
                            <a:schemeClr val="tx1"/>
                          </a:solidFill>
                          <a:latin typeface="Gill Sans"/>
                          <a:ea typeface="Gill Sans"/>
                          <a:cs typeface="Gill Sans"/>
                        </a:defRPr>
                      </a:lvl9pPr>
                    </a:lstStyle>
                    <a:p>
                      <a:pPr defTabSz="457200">
                        <a:defRPr sz="1800"/>
                      </a:pPr>
                      <a:r>
                        <a:rPr sz="1600"/>
                        <a:t>USA</a:t>
                      </a:r>
                    </a:p>
                  </a:txBody>
                  <a:tcPr marL="63500" marR="63500" marT="0" marB="0" horzOverflow="overflow">
                    <a:lnL w="12700">
                      <a:solidFill>
                        <a:srgbClr val="CBCBCB"/>
                      </a:solidFill>
                      <a:miter lim="400000"/>
                    </a:lnL>
                    <a:lnR w="12700">
                      <a:solidFill>
                        <a:srgbClr val="CBCBCB"/>
                      </a:solidFill>
                      <a:miter lim="400000"/>
                    </a:lnR>
                    <a:lnT w="12700">
                      <a:solidFill>
                        <a:srgbClr val="CBCBCB"/>
                      </a:solidFill>
                      <a:miter lim="400000"/>
                    </a:lnT>
                    <a:lnB w="12700">
                      <a:solidFill>
                        <a:srgbClr val="CBCBCB"/>
                      </a:solidFill>
                      <a:miter lim="400000"/>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Gill Sans"/>
                          <a:ea typeface="Gill Sans"/>
                          <a:cs typeface="Gill Sans"/>
                        </a:defRPr>
                      </a:lvl1pPr>
                      <a:lvl2pPr marL="457200" algn="l" defTabSz="914400" rtl="0" eaLnBrk="1" latinLnBrk="0" hangingPunct="1">
                        <a:defRPr sz="1800" kern="1200">
                          <a:solidFill>
                            <a:schemeClr val="tx1"/>
                          </a:solidFill>
                          <a:latin typeface="Gill Sans"/>
                          <a:ea typeface="Gill Sans"/>
                          <a:cs typeface="Gill Sans"/>
                        </a:defRPr>
                      </a:lvl2pPr>
                      <a:lvl3pPr marL="914400" algn="l" defTabSz="914400" rtl="0" eaLnBrk="1" latinLnBrk="0" hangingPunct="1">
                        <a:defRPr sz="1800" kern="1200">
                          <a:solidFill>
                            <a:schemeClr val="tx1"/>
                          </a:solidFill>
                          <a:latin typeface="Gill Sans"/>
                          <a:ea typeface="Gill Sans"/>
                          <a:cs typeface="Gill Sans"/>
                        </a:defRPr>
                      </a:lvl3pPr>
                      <a:lvl4pPr marL="1371600" algn="l" defTabSz="914400" rtl="0" eaLnBrk="1" latinLnBrk="0" hangingPunct="1">
                        <a:defRPr sz="1800" kern="1200">
                          <a:solidFill>
                            <a:schemeClr val="tx1"/>
                          </a:solidFill>
                          <a:latin typeface="Gill Sans"/>
                          <a:ea typeface="Gill Sans"/>
                          <a:cs typeface="Gill Sans"/>
                        </a:defRPr>
                      </a:lvl4pPr>
                      <a:lvl5pPr marL="1828800" algn="l" defTabSz="914400" rtl="0" eaLnBrk="1" latinLnBrk="0" hangingPunct="1">
                        <a:defRPr sz="1800" kern="1200">
                          <a:solidFill>
                            <a:schemeClr val="tx1"/>
                          </a:solidFill>
                          <a:latin typeface="Gill Sans"/>
                          <a:ea typeface="Gill Sans"/>
                          <a:cs typeface="Gill Sans"/>
                        </a:defRPr>
                      </a:lvl5pPr>
                      <a:lvl6pPr marL="2286000" algn="l" defTabSz="914400" rtl="0" eaLnBrk="1" latinLnBrk="0" hangingPunct="1">
                        <a:defRPr sz="1800" kern="1200">
                          <a:solidFill>
                            <a:schemeClr val="tx1"/>
                          </a:solidFill>
                          <a:latin typeface="Gill Sans"/>
                          <a:ea typeface="Gill Sans"/>
                          <a:cs typeface="Gill Sans"/>
                        </a:defRPr>
                      </a:lvl6pPr>
                      <a:lvl7pPr marL="2743200" algn="l" defTabSz="914400" rtl="0" eaLnBrk="1" latinLnBrk="0" hangingPunct="1">
                        <a:defRPr sz="1800" kern="1200">
                          <a:solidFill>
                            <a:schemeClr val="tx1"/>
                          </a:solidFill>
                          <a:latin typeface="Gill Sans"/>
                          <a:ea typeface="Gill Sans"/>
                          <a:cs typeface="Gill Sans"/>
                        </a:defRPr>
                      </a:lvl7pPr>
                      <a:lvl8pPr marL="3200400" algn="l" defTabSz="914400" rtl="0" eaLnBrk="1" latinLnBrk="0" hangingPunct="1">
                        <a:defRPr sz="1800" kern="1200">
                          <a:solidFill>
                            <a:schemeClr val="tx1"/>
                          </a:solidFill>
                          <a:latin typeface="Gill Sans"/>
                          <a:ea typeface="Gill Sans"/>
                          <a:cs typeface="Gill Sans"/>
                        </a:defRPr>
                      </a:lvl8pPr>
                      <a:lvl9pPr marL="3657600" algn="l" defTabSz="914400" rtl="0" eaLnBrk="1" latinLnBrk="0" hangingPunct="1">
                        <a:defRPr sz="1800" kern="1200">
                          <a:solidFill>
                            <a:schemeClr val="tx1"/>
                          </a:solidFill>
                          <a:latin typeface="Gill Sans"/>
                          <a:ea typeface="Gill Sans"/>
                          <a:cs typeface="Gill Sans"/>
                        </a:defRPr>
                      </a:lvl9pPr>
                    </a:lstStyle>
                    <a:p>
                      <a:pPr defTabSz="457200">
                        <a:defRPr sz="1800"/>
                      </a:pPr>
                      <a:r>
                        <a:rPr sz="1600"/>
                        <a:t>Ongoing</a:t>
                      </a:r>
                    </a:p>
                  </a:txBody>
                  <a:tcPr marL="63500" marR="63500" marT="0" marB="0" horzOverflow="overflow">
                    <a:lnL w="12700">
                      <a:solidFill>
                        <a:srgbClr val="CBCBCB"/>
                      </a:solidFill>
                      <a:miter lim="400000"/>
                    </a:lnL>
                    <a:lnR w="12700">
                      <a:solidFill>
                        <a:srgbClr val="CBCBCB"/>
                      </a:solidFill>
                      <a:miter lim="400000"/>
                    </a:lnR>
                    <a:lnT w="12700">
                      <a:solidFill>
                        <a:srgbClr val="CBCBCB"/>
                      </a:solidFill>
                      <a:miter lim="400000"/>
                    </a:lnT>
                    <a:lnB w="12700">
                      <a:solidFill>
                        <a:srgbClr val="CBCBCB"/>
                      </a:solidFill>
                      <a:miter lim="400000"/>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Gill Sans"/>
                          <a:ea typeface="Gill Sans"/>
                          <a:cs typeface="Gill Sans"/>
                        </a:defRPr>
                      </a:lvl1pPr>
                      <a:lvl2pPr marL="457200" algn="l" defTabSz="914400" rtl="0" eaLnBrk="1" latinLnBrk="0" hangingPunct="1">
                        <a:defRPr sz="1800" kern="1200">
                          <a:solidFill>
                            <a:schemeClr val="tx1"/>
                          </a:solidFill>
                          <a:latin typeface="Gill Sans"/>
                          <a:ea typeface="Gill Sans"/>
                          <a:cs typeface="Gill Sans"/>
                        </a:defRPr>
                      </a:lvl2pPr>
                      <a:lvl3pPr marL="914400" algn="l" defTabSz="914400" rtl="0" eaLnBrk="1" latinLnBrk="0" hangingPunct="1">
                        <a:defRPr sz="1800" kern="1200">
                          <a:solidFill>
                            <a:schemeClr val="tx1"/>
                          </a:solidFill>
                          <a:latin typeface="Gill Sans"/>
                          <a:ea typeface="Gill Sans"/>
                          <a:cs typeface="Gill Sans"/>
                        </a:defRPr>
                      </a:lvl3pPr>
                      <a:lvl4pPr marL="1371600" algn="l" defTabSz="914400" rtl="0" eaLnBrk="1" latinLnBrk="0" hangingPunct="1">
                        <a:defRPr sz="1800" kern="1200">
                          <a:solidFill>
                            <a:schemeClr val="tx1"/>
                          </a:solidFill>
                          <a:latin typeface="Gill Sans"/>
                          <a:ea typeface="Gill Sans"/>
                          <a:cs typeface="Gill Sans"/>
                        </a:defRPr>
                      </a:lvl4pPr>
                      <a:lvl5pPr marL="1828800" algn="l" defTabSz="914400" rtl="0" eaLnBrk="1" latinLnBrk="0" hangingPunct="1">
                        <a:defRPr sz="1800" kern="1200">
                          <a:solidFill>
                            <a:schemeClr val="tx1"/>
                          </a:solidFill>
                          <a:latin typeface="Gill Sans"/>
                          <a:ea typeface="Gill Sans"/>
                          <a:cs typeface="Gill Sans"/>
                        </a:defRPr>
                      </a:lvl5pPr>
                      <a:lvl6pPr marL="2286000" algn="l" defTabSz="914400" rtl="0" eaLnBrk="1" latinLnBrk="0" hangingPunct="1">
                        <a:defRPr sz="1800" kern="1200">
                          <a:solidFill>
                            <a:schemeClr val="tx1"/>
                          </a:solidFill>
                          <a:latin typeface="Gill Sans"/>
                          <a:ea typeface="Gill Sans"/>
                          <a:cs typeface="Gill Sans"/>
                        </a:defRPr>
                      </a:lvl6pPr>
                      <a:lvl7pPr marL="2743200" algn="l" defTabSz="914400" rtl="0" eaLnBrk="1" latinLnBrk="0" hangingPunct="1">
                        <a:defRPr sz="1800" kern="1200">
                          <a:solidFill>
                            <a:schemeClr val="tx1"/>
                          </a:solidFill>
                          <a:latin typeface="Gill Sans"/>
                          <a:ea typeface="Gill Sans"/>
                          <a:cs typeface="Gill Sans"/>
                        </a:defRPr>
                      </a:lvl7pPr>
                      <a:lvl8pPr marL="3200400" algn="l" defTabSz="914400" rtl="0" eaLnBrk="1" latinLnBrk="0" hangingPunct="1">
                        <a:defRPr sz="1800" kern="1200">
                          <a:solidFill>
                            <a:schemeClr val="tx1"/>
                          </a:solidFill>
                          <a:latin typeface="Gill Sans"/>
                          <a:ea typeface="Gill Sans"/>
                          <a:cs typeface="Gill Sans"/>
                        </a:defRPr>
                      </a:lvl8pPr>
                      <a:lvl9pPr marL="3657600" algn="l" defTabSz="914400" rtl="0" eaLnBrk="1" latinLnBrk="0" hangingPunct="1">
                        <a:defRPr sz="1800" kern="1200">
                          <a:solidFill>
                            <a:schemeClr val="tx1"/>
                          </a:solidFill>
                          <a:latin typeface="Gill Sans"/>
                          <a:ea typeface="Gill Sans"/>
                          <a:cs typeface="Gill Sans"/>
                        </a:defRPr>
                      </a:lvl9pPr>
                    </a:lstStyle>
                    <a:p>
                      <a:pPr defTabSz="457200">
                        <a:defRPr sz="1800"/>
                      </a:pPr>
                      <a:r>
                        <a:rPr sz="1600"/>
                        <a:t>~6000</a:t>
                      </a:r>
                    </a:p>
                  </a:txBody>
                  <a:tcPr marL="63500" marR="63500" marT="0" marB="0" horzOverflow="overflow">
                    <a:lnL w="12700">
                      <a:solidFill>
                        <a:srgbClr val="CBCBCB"/>
                      </a:solidFill>
                      <a:miter lim="400000"/>
                    </a:lnL>
                    <a:lnR w="12700" cap="flat" cmpd="sng" algn="ctr">
                      <a:solidFill>
                        <a:srgbClr val="CBCBCB"/>
                      </a:solidFill>
                      <a:prstDash val="solid"/>
                      <a:miter lim="400000"/>
                      <a:headEnd type="none" w="med" len="med"/>
                      <a:tailEnd type="none" w="med" len="med"/>
                    </a:lnR>
                    <a:lnT w="12700">
                      <a:solidFill>
                        <a:srgbClr val="CBCBCB"/>
                      </a:solidFill>
                      <a:miter lim="400000"/>
                    </a:lnT>
                    <a:lnB w="12700">
                      <a:solidFill>
                        <a:srgbClr val="CBCBCB"/>
                      </a:solidFill>
                      <a:miter lim="400000"/>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Gill Sans"/>
                          <a:ea typeface="Gill Sans"/>
                          <a:cs typeface="Gill Sans"/>
                        </a:defRPr>
                      </a:lvl1pPr>
                      <a:lvl2pPr marL="457200" algn="l" defTabSz="914400" rtl="0" eaLnBrk="1" latinLnBrk="0" hangingPunct="1">
                        <a:defRPr sz="1800" kern="1200">
                          <a:solidFill>
                            <a:schemeClr val="tx1"/>
                          </a:solidFill>
                          <a:latin typeface="Gill Sans"/>
                          <a:ea typeface="Gill Sans"/>
                          <a:cs typeface="Gill Sans"/>
                        </a:defRPr>
                      </a:lvl2pPr>
                      <a:lvl3pPr marL="914400" algn="l" defTabSz="914400" rtl="0" eaLnBrk="1" latinLnBrk="0" hangingPunct="1">
                        <a:defRPr sz="1800" kern="1200">
                          <a:solidFill>
                            <a:schemeClr val="tx1"/>
                          </a:solidFill>
                          <a:latin typeface="Gill Sans"/>
                          <a:ea typeface="Gill Sans"/>
                          <a:cs typeface="Gill Sans"/>
                        </a:defRPr>
                      </a:lvl3pPr>
                      <a:lvl4pPr marL="1371600" algn="l" defTabSz="914400" rtl="0" eaLnBrk="1" latinLnBrk="0" hangingPunct="1">
                        <a:defRPr sz="1800" kern="1200">
                          <a:solidFill>
                            <a:schemeClr val="tx1"/>
                          </a:solidFill>
                          <a:latin typeface="Gill Sans"/>
                          <a:ea typeface="Gill Sans"/>
                          <a:cs typeface="Gill Sans"/>
                        </a:defRPr>
                      </a:lvl4pPr>
                      <a:lvl5pPr marL="1828800" algn="l" defTabSz="914400" rtl="0" eaLnBrk="1" latinLnBrk="0" hangingPunct="1">
                        <a:defRPr sz="1800" kern="1200">
                          <a:solidFill>
                            <a:schemeClr val="tx1"/>
                          </a:solidFill>
                          <a:latin typeface="Gill Sans"/>
                          <a:ea typeface="Gill Sans"/>
                          <a:cs typeface="Gill Sans"/>
                        </a:defRPr>
                      </a:lvl5pPr>
                      <a:lvl6pPr marL="2286000" algn="l" defTabSz="914400" rtl="0" eaLnBrk="1" latinLnBrk="0" hangingPunct="1">
                        <a:defRPr sz="1800" kern="1200">
                          <a:solidFill>
                            <a:schemeClr val="tx1"/>
                          </a:solidFill>
                          <a:latin typeface="Gill Sans"/>
                          <a:ea typeface="Gill Sans"/>
                          <a:cs typeface="Gill Sans"/>
                        </a:defRPr>
                      </a:lvl6pPr>
                      <a:lvl7pPr marL="2743200" algn="l" defTabSz="914400" rtl="0" eaLnBrk="1" latinLnBrk="0" hangingPunct="1">
                        <a:defRPr sz="1800" kern="1200">
                          <a:solidFill>
                            <a:schemeClr val="tx1"/>
                          </a:solidFill>
                          <a:latin typeface="Gill Sans"/>
                          <a:ea typeface="Gill Sans"/>
                          <a:cs typeface="Gill Sans"/>
                        </a:defRPr>
                      </a:lvl7pPr>
                      <a:lvl8pPr marL="3200400" algn="l" defTabSz="914400" rtl="0" eaLnBrk="1" latinLnBrk="0" hangingPunct="1">
                        <a:defRPr sz="1800" kern="1200">
                          <a:solidFill>
                            <a:schemeClr val="tx1"/>
                          </a:solidFill>
                          <a:latin typeface="Gill Sans"/>
                          <a:ea typeface="Gill Sans"/>
                          <a:cs typeface="Gill Sans"/>
                        </a:defRPr>
                      </a:lvl8pPr>
                      <a:lvl9pPr marL="3657600" algn="l" defTabSz="914400" rtl="0" eaLnBrk="1" latinLnBrk="0" hangingPunct="1">
                        <a:defRPr sz="1800" kern="1200">
                          <a:solidFill>
                            <a:schemeClr val="tx1"/>
                          </a:solidFill>
                          <a:latin typeface="Gill Sans"/>
                          <a:ea typeface="Gill Sans"/>
                          <a:cs typeface="Gill Sans"/>
                        </a:defRPr>
                      </a:lvl9pPr>
                    </a:lstStyle>
                    <a:p>
                      <a:pPr defTabSz="457200">
                        <a:defRPr sz="1800"/>
                      </a:pPr>
                      <a:r>
                        <a:rPr lang="en-US" sz="1600" dirty="0" err="1"/>
                        <a:t>Ziopatch</a:t>
                      </a:r>
                      <a:endParaRPr sz="1600" dirty="0"/>
                    </a:p>
                  </a:txBody>
                  <a:tcPr marL="63500" marR="63500" marT="0" marB="0" horzOverflow="overflow">
                    <a:lnL w="12700">
                      <a:solidFill>
                        <a:srgbClr val="CBCBCB"/>
                      </a:solidFill>
                      <a:miter lim="400000"/>
                    </a:lnL>
                    <a:lnR w="12700">
                      <a:solidFill>
                        <a:srgbClr val="CBCBCB"/>
                      </a:solidFill>
                      <a:miter lim="400000"/>
                    </a:lnR>
                    <a:lnT w="12700" cap="flat" cmpd="sng" algn="ctr">
                      <a:solidFill>
                        <a:srgbClr val="CBCBCB"/>
                      </a:solidFill>
                      <a:prstDash val="solid"/>
                      <a:miter lim="400000"/>
                      <a:headEnd type="none" w="med" len="med"/>
                      <a:tailEnd type="none" w="med" len="med"/>
                    </a:lnT>
                    <a:lnB w="12700" cap="flat" cmpd="sng" algn="ctr">
                      <a:solidFill>
                        <a:srgbClr val="CBCBCB"/>
                      </a:solidFill>
                      <a:prstDash val="solid"/>
                      <a:miter lim="400000"/>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269447">
                <a:tc>
                  <a:txBody>
                    <a:bodyPr/>
                    <a:lstStyle>
                      <a:lvl1pPr marL="0" algn="l" defTabSz="914400" rtl="0" eaLnBrk="1" latinLnBrk="0" hangingPunct="1">
                        <a:defRPr sz="1800" kern="1200">
                          <a:solidFill>
                            <a:schemeClr val="tx1"/>
                          </a:solidFill>
                          <a:latin typeface="Gill Sans"/>
                          <a:ea typeface="Gill Sans"/>
                          <a:cs typeface="Gill Sans"/>
                        </a:defRPr>
                      </a:lvl1pPr>
                      <a:lvl2pPr marL="457200" algn="l" defTabSz="914400" rtl="0" eaLnBrk="1" latinLnBrk="0" hangingPunct="1">
                        <a:defRPr sz="1800" kern="1200">
                          <a:solidFill>
                            <a:schemeClr val="tx1"/>
                          </a:solidFill>
                          <a:latin typeface="Gill Sans"/>
                          <a:ea typeface="Gill Sans"/>
                          <a:cs typeface="Gill Sans"/>
                        </a:defRPr>
                      </a:lvl2pPr>
                      <a:lvl3pPr marL="914400" algn="l" defTabSz="914400" rtl="0" eaLnBrk="1" latinLnBrk="0" hangingPunct="1">
                        <a:defRPr sz="1800" kern="1200">
                          <a:solidFill>
                            <a:schemeClr val="tx1"/>
                          </a:solidFill>
                          <a:latin typeface="Gill Sans"/>
                          <a:ea typeface="Gill Sans"/>
                          <a:cs typeface="Gill Sans"/>
                        </a:defRPr>
                      </a:lvl3pPr>
                      <a:lvl4pPr marL="1371600" algn="l" defTabSz="914400" rtl="0" eaLnBrk="1" latinLnBrk="0" hangingPunct="1">
                        <a:defRPr sz="1800" kern="1200">
                          <a:solidFill>
                            <a:schemeClr val="tx1"/>
                          </a:solidFill>
                          <a:latin typeface="Gill Sans"/>
                          <a:ea typeface="Gill Sans"/>
                          <a:cs typeface="Gill Sans"/>
                        </a:defRPr>
                      </a:lvl4pPr>
                      <a:lvl5pPr marL="1828800" algn="l" defTabSz="914400" rtl="0" eaLnBrk="1" latinLnBrk="0" hangingPunct="1">
                        <a:defRPr sz="1800" kern="1200">
                          <a:solidFill>
                            <a:schemeClr val="tx1"/>
                          </a:solidFill>
                          <a:latin typeface="Gill Sans"/>
                          <a:ea typeface="Gill Sans"/>
                          <a:cs typeface="Gill Sans"/>
                        </a:defRPr>
                      </a:lvl5pPr>
                      <a:lvl6pPr marL="2286000" algn="l" defTabSz="914400" rtl="0" eaLnBrk="1" latinLnBrk="0" hangingPunct="1">
                        <a:defRPr sz="1800" kern="1200">
                          <a:solidFill>
                            <a:schemeClr val="tx1"/>
                          </a:solidFill>
                          <a:latin typeface="Gill Sans"/>
                          <a:ea typeface="Gill Sans"/>
                          <a:cs typeface="Gill Sans"/>
                        </a:defRPr>
                      </a:lvl6pPr>
                      <a:lvl7pPr marL="2743200" algn="l" defTabSz="914400" rtl="0" eaLnBrk="1" latinLnBrk="0" hangingPunct="1">
                        <a:defRPr sz="1800" kern="1200">
                          <a:solidFill>
                            <a:schemeClr val="tx1"/>
                          </a:solidFill>
                          <a:latin typeface="Gill Sans"/>
                          <a:ea typeface="Gill Sans"/>
                          <a:cs typeface="Gill Sans"/>
                        </a:defRPr>
                      </a:lvl7pPr>
                      <a:lvl8pPr marL="3200400" algn="l" defTabSz="914400" rtl="0" eaLnBrk="1" latinLnBrk="0" hangingPunct="1">
                        <a:defRPr sz="1800" kern="1200">
                          <a:solidFill>
                            <a:schemeClr val="tx1"/>
                          </a:solidFill>
                          <a:latin typeface="Gill Sans"/>
                          <a:ea typeface="Gill Sans"/>
                          <a:cs typeface="Gill Sans"/>
                        </a:defRPr>
                      </a:lvl8pPr>
                      <a:lvl9pPr marL="3657600" algn="l" defTabSz="914400" rtl="0" eaLnBrk="1" latinLnBrk="0" hangingPunct="1">
                        <a:defRPr sz="1800" kern="1200">
                          <a:solidFill>
                            <a:schemeClr val="tx1"/>
                          </a:solidFill>
                          <a:latin typeface="Gill Sans"/>
                          <a:ea typeface="Gill Sans"/>
                          <a:cs typeface="Gill Sans"/>
                        </a:defRPr>
                      </a:lvl9pPr>
                    </a:lstStyle>
                    <a:p>
                      <a:pPr defTabSz="457200">
                        <a:defRPr sz="1800"/>
                      </a:pPr>
                      <a:r>
                        <a:rPr sz="1600"/>
                        <a:t>REHEARSE-AF</a:t>
                      </a:r>
                    </a:p>
                  </a:txBody>
                  <a:tcPr marL="63500" marR="63500" marT="0" marB="0" horzOverflow="overflow">
                    <a:lnL w="12700">
                      <a:solidFill>
                        <a:srgbClr val="CBCBCB"/>
                      </a:solidFill>
                      <a:miter lim="400000"/>
                    </a:lnL>
                    <a:lnR w="12700">
                      <a:solidFill>
                        <a:srgbClr val="CBCBCB"/>
                      </a:solidFill>
                      <a:miter lim="400000"/>
                    </a:lnR>
                    <a:lnT w="12700">
                      <a:solidFill>
                        <a:srgbClr val="CBCBCB"/>
                      </a:solidFill>
                      <a:miter lim="400000"/>
                    </a:lnT>
                    <a:lnB w="12700">
                      <a:solidFill>
                        <a:srgbClr val="CBCBCB"/>
                      </a:solidFill>
                      <a:miter lim="400000"/>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Gill Sans"/>
                          <a:ea typeface="Gill Sans"/>
                          <a:cs typeface="Gill Sans"/>
                        </a:defRPr>
                      </a:lvl1pPr>
                      <a:lvl2pPr marL="457200" algn="l" defTabSz="914400" rtl="0" eaLnBrk="1" latinLnBrk="0" hangingPunct="1">
                        <a:defRPr sz="1800" kern="1200">
                          <a:solidFill>
                            <a:schemeClr val="tx1"/>
                          </a:solidFill>
                          <a:latin typeface="Gill Sans"/>
                          <a:ea typeface="Gill Sans"/>
                          <a:cs typeface="Gill Sans"/>
                        </a:defRPr>
                      </a:lvl2pPr>
                      <a:lvl3pPr marL="914400" algn="l" defTabSz="914400" rtl="0" eaLnBrk="1" latinLnBrk="0" hangingPunct="1">
                        <a:defRPr sz="1800" kern="1200">
                          <a:solidFill>
                            <a:schemeClr val="tx1"/>
                          </a:solidFill>
                          <a:latin typeface="Gill Sans"/>
                          <a:ea typeface="Gill Sans"/>
                          <a:cs typeface="Gill Sans"/>
                        </a:defRPr>
                      </a:lvl3pPr>
                      <a:lvl4pPr marL="1371600" algn="l" defTabSz="914400" rtl="0" eaLnBrk="1" latinLnBrk="0" hangingPunct="1">
                        <a:defRPr sz="1800" kern="1200">
                          <a:solidFill>
                            <a:schemeClr val="tx1"/>
                          </a:solidFill>
                          <a:latin typeface="Gill Sans"/>
                          <a:ea typeface="Gill Sans"/>
                          <a:cs typeface="Gill Sans"/>
                        </a:defRPr>
                      </a:lvl4pPr>
                      <a:lvl5pPr marL="1828800" algn="l" defTabSz="914400" rtl="0" eaLnBrk="1" latinLnBrk="0" hangingPunct="1">
                        <a:defRPr sz="1800" kern="1200">
                          <a:solidFill>
                            <a:schemeClr val="tx1"/>
                          </a:solidFill>
                          <a:latin typeface="Gill Sans"/>
                          <a:ea typeface="Gill Sans"/>
                          <a:cs typeface="Gill Sans"/>
                        </a:defRPr>
                      </a:lvl5pPr>
                      <a:lvl6pPr marL="2286000" algn="l" defTabSz="914400" rtl="0" eaLnBrk="1" latinLnBrk="0" hangingPunct="1">
                        <a:defRPr sz="1800" kern="1200">
                          <a:solidFill>
                            <a:schemeClr val="tx1"/>
                          </a:solidFill>
                          <a:latin typeface="Gill Sans"/>
                          <a:ea typeface="Gill Sans"/>
                          <a:cs typeface="Gill Sans"/>
                        </a:defRPr>
                      </a:lvl6pPr>
                      <a:lvl7pPr marL="2743200" algn="l" defTabSz="914400" rtl="0" eaLnBrk="1" latinLnBrk="0" hangingPunct="1">
                        <a:defRPr sz="1800" kern="1200">
                          <a:solidFill>
                            <a:schemeClr val="tx1"/>
                          </a:solidFill>
                          <a:latin typeface="Gill Sans"/>
                          <a:ea typeface="Gill Sans"/>
                          <a:cs typeface="Gill Sans"/>
                        </a:defRPr>
                      </a:lvl7pPr>
                      <a:lvl8pPr marL="3200400" algn="l" defTabSz="914400" rtl="0" eaLnBrk="1" latinLnBrk="0" hangingPunct="1">
                        <a:defRPr sz="1800" kern="1200">
                          <a:solidFill>
                            <a:schemeClr val="tx1"/>
                          </a:solidFill>
                          <a:latin typeface="Gill Sans"/>
                          <a:ea typeface="Gill Sans"/>
                          <a:cs typeface="Gill Sans"/>
                        </a:defRPr>
                      </a:lvl8pPr>
                      <a:lvl9pPr marL="3657600" algn="l" defTabSz="914400" rtl="0" eaLnBrk="1" latinLnBrk="0" hangingPunct="1">
                        <a:defRPr sz="1800" kern="1200">
                          <a:solidFill>
                            <a:schemeClr val="tx1"/>
                          </a:solidFill>
                          <a:latin typeface="Gill Sans"/>
                          <a:ea typeface="Gill Sans"/>
                          <a:cs typeface="Gill Sans"/>
                        </a:defRPr>
                      </a:lvl9pPr>
                    </a:lstStyle>
                    <a:p>
                      <a:pPr defTabSz="457200">
                        <a:defRPr sz="1800"/>
                      </a:pPr>
                      <a:r>
                        <a:rPr sz="1600"/>
                        <a:t>UK/Wales</a:t>
                      </a:r>
                    </a:p>
                  </a:txBody>
                  <a:tcPr marL="63500" marR="63500" marT="0" marB="0" horzOverflow="overflow">
                    <a:lnL w="12700">
                      <a:solidFill>
                        <a:srgbClr val="CBCBCB"/>
                      </a:solidFill>
                      <a:miter lim="400000"/>
                    </a:lnL>
                    <a:lnR w="12700">
                      <a:solidFill>
                        <a:srgbClr val="CBCBCB"/>
                      </a:solidFill>
                      <a:miter lim="400000"/>
                    </a:lnR>
                    <a:lnT w="12700">
                      <a:solidFill>
                        <a:srgbClr val="CBCBCB"/>
                      </a:solidFill>
                      <a:miter lim="400000"/>
                    </a:lnT>
                    <a:lnB w="12700">
                      <a:solidFill>
                        <a:srgbClr val="CBCBCB"/>
                      </a:solidFill>
                      <a:miter lim="400000"/>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Gill Sans"/>
                          <a:ea typeface="Gill Sans"/>
                          <a:cs typeface="Gill Sans"/>
                        </a:defRPr>
                      </a:lvl1pPr>
                      <a:lvl2pPr marL="457200" algn="l" defTabSz="914400" rtl="0" eaLnBrk="1" latinLnBrk="0" hangingPunct="1">
                        <a:defRPr sz="1800" kern="1200">
                          <a:solidFill>
                            <a:schemeClr val="tx1"/>
                          </a:solidFill>
                          <a:latin typeface="Gill Sans"/>
                          <a:ea typeface="Gill Sans"/>
                          <a:cs typeface="Gill Sans"/>
                        </a:defRPr>
                      </a:lvl2pPr>
                      <a:lvl3pPr marL="914400" algn="l" defTabSz="914400" rtl="0" eaLnBrk="1" latinLnBrk="0" hangingPunct="1">
                        <a:defRPr sz="1800" kern="1200">
                          <a:solidFill>
                            <a:schemeClr val="tx1"/>
                          </a:solidFill>
                          <a:latin typeface="Gill Sans"/>
                          <a:ea typeface="Gill Sans"/>
                          <a:cs typeface="Gill Sans"/>
                        </a:defRPr>
                      </a:lvl3pPr>
                      <a:lvl4pPr marL="1371600" algn="l" defTabSz="914400" rtl="0" eaLnBrk="1" latinLnBrk="0" hangingPunct="1">
                        <a:defRPr sz="1800" kern="1200">
                          <a:solidFill>
                            <a:schemeClr val="tx1"/>
                          </a:solidFill>
                          <a:latin typeface="Gill Sans"/>
                          <a:ea typeface="Gill Sans"/>
                          <a:cs typeface="Gill Sans"/>
                        </a:defRPr>
                      </a:lvl4pPr>
                      <a:lvl5pPr marL="1828800" algn="l" defTabSz="914400" rtl="0" eaLnBrk="1" latinLnBrk="0" hangingPunct="1">
                        <a:defRPr sz="1800" kern="1200">
                          <a:solidFill>
                            <a:schemeClr val="tx1"/>
                          </a:solidFill>
                          <a:latin typeface="Gill Sans"/>
                          <a:ea typeface="Gill Sans"/>
                          <a:cs typeface="Gill Sans"/>
                        </a:defRPr>
                      </a:lvl5pPr>
                      <a:lvl6pPr marL="2286000" algn="l" defTabSz="914400" rtl="0" eaLnBrk="1" latinLnBrk="0" hangingPunct="1">
                        <a:defRPr sz="1800" kern="1200">
                          <a:solidFill>
                            <a:schemeClr val="tx1"/>
                          </a:solidFill>
                          <a:latin typeface="Gill Sans"/>
                          <a:ea typeface="Gill Sans"/>
                          <a:cs typeface="Gill Sans"/>
                        </a:defRPr>
                      </a:lvl6pPr>
                      <a:lvl7pPr marL="2743200" algn="l" defTabSz="914400" rtl="0" eaLnBrk="1" latinLnBrk="0" hangingPunct="1">
                        <a:defRPr sz="1800" kern="1200">
                          <a:solidFill>
                            <a:schemeClr val="tx1"/>
                          </a:solidFill>
                          <a:latin typeface="Gill Sans"/>
                          <a:ea typeface="Gill Sans"/>
                          <a:cs typeface="Gill Sans"/>
                        </a:defRPr>
                      </a:lvl7pPr>
                      <a:lvl8pPr marL="3200400" algn="l" defTabSz="914400" rtl="0" eaLnBrk="1" latinLnBrk="0" hangingPunct="1">
                        <a:defRPr sz="1800" kern="1200">
                          <a:solidFill>
                            <a:schemeClr val="tx1"/>
                          </a:solidFill>
                          <a:latin typeface="Gill Sans"/>
                          <a:ea typeface="Gill Sans"/>
                          <a:cs typeface="Gill Sans"/>
                        </a:defRPr>
                      </a:lvl8pPr>
                      <a:lvl9pPr marL="3657600" algn="l" defTabSz="914400" rtl="0" eaLnBrk="1" latinLnBrk="0" hangingPunct="1">
                        <a:defRPr sz="1800" kern="1200">
                          <a:solidFill>
                            <a:schemeClr val="tx1"/>
                          </a:solidFill>
                          <a:latin typeface="Gill Sans"/>
                          <a:ea typeface="Gill Sans"/>
                          <a:cs typeface="Gill Sans"/>
                        </a:defRPr>
                      </a:lvl9pPr>
                    </a:lstStyle>
                    <a:p>
                      <a:pPr defTabSz="457200">
                        <a:defRPr sz="1800"/>
                      </a:pPr>
                      <a:r>
                        <a:rPr sz="1600"/>
                        <a:t>Complete</a:t>
                      </a:r>
                    </a:p>
                  </a:txBody>
                  <a:tcPr marL="63500" marR="63500" marT="0" marB="0" horzOverflow="overflow">
                    <a:lnL w="12700">
                      <a:solidFill>
                        <a:srgbClr val="CBCBCB"/>
                      </a:solidFill>
                      <a:miter lim="400000"/>
                    </a:lnL>
                    <a:lnR w="12700">
                      <a:solidFill>
                        <a:srgbClr val="CBCBCB"/>
                      </a:solidFill>
                      <a:miter lim="400000"/>
                    </a:lnR>
                    <a:lnT w="12700">
                      <a:solidFill>
                        <a:srgbClr val="CBCBCB"/>
                      </a:solidFill>
                      <a:miter lim="400000"/>
                    </a:lnT>
                    <a:lnB w="12700">
                      <a:solidFill>
                        <a:srgbClr val="CBCBCB"/>
                      </a:solidFill>
                      <a:miter lim="400000"/>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Gill Sans"/>
                          <a:ea typeface="Gill Sans"/>
                          <a:cs typeface="Gill Sans"/>
                        </a:defRPr>
                      </a:lvl1pPr>
                      <a:lvl2pPr marL="457200" algn="l" defTabSz="914400" rtl="0" eaLnBrk="1" latinLnBrk="0" hangingPunct="1">
                        <a:defRPr sz="1800" kern="1200">
                          <a:solidFill>
                            <a:schemeClr val="tx1"/>
                          </a:solidFill>
                          <a:latin typeface="Gill Sans"/>
                          <a:ea typeface="Gill Sans"/>
                          <a:cs typeface="Gill Sans"/>
                        </a:defRPr>
                      </a:lvl2pPr>
                      <a:lvl3pPr marL="914400" algn="l" defTabSz="914400" rtl="0" eaLnBrk="1" latinLnBrk="0" hangingPunct="1">
                        <a:defRPr sz="1800" kern="1200">
                          <a:solidFill>
                            <a:schemeClr val="tx1"/>
                          </a:solidFill>
                          <a:latin typeface="Gill Sans"/>
                          <a:ea typeface="Gill Sans"/>
                          <a:cs typeface="Gill Sans"/>
                        </a:defRPr>
                      </a:lvl3pPr>
                      <a:lvl4pPr marL="1371600" algn="l" defTabSz="914400" rtl="0" eaLnBrk="1" latinLnBrk="0" hangingPunct="1">
                        <a:defRPr sz="1800" kern="1200">
                          <a:solidFill>
                            <a:schemeClr val="tx1"/>
                          </a:solidFill>
                          <a:latin typeface="Gill Sans"/>
                          <a:ea typeface="Gill Sans"/>
                          <a:cs typeface="Gill Sans"/>
                        </a:defRPr>
                      </a:lvl4pPr>
                      <a:lvl5pPr marL="1828800" algn="l" defTabSz="914400" rtl="0" eaLnBrk="1" latinLnBrk="0" hangingPunct="1">
                        <a:defRPr sz="1800" kern="1200">
                          <a:solidFill>
                            <a:schemeClr val="tx1"/>
                          </a:solidFill>
                          <a:latin typeface="Gill Sans"/>
                          <a:ea typeface="Gill Sans"/>
                          <a:cs typeface="Gill Sans"/>
                        </a:defRPr>
                      </a:lvl5pPr>
                      <a:lvl6pPr marL="2286000" algn="l" defTabSz="914400" rtl="0" eaLnBrk="1" latinLnBrk="0" hangingPunct="1">
                        <a:defRPr sz="1800" kern="1200">
                          <a:solidFill>
                            <a:schemeClr val="tx1"/>
                          </a:solidFill>
                          <a:latin typeface="Gill Sans"/>
                          <a:ea typeface="Gill Sans"/>
                          <a:cs typeface="Gill Sans"/>
                        </a:defRPr>
                      </a:lvl6pPr>
                      <a:lvl7pPr marL="2743200" algn="l" defTabSz="914400" rtl="0" eaLnBrk="1" latinLnBrk="0" hangingPunct="1">
                        <a:defRPr sz="1800" kern="1200">
                          <a:solidFill>
                            <a:schemeClr val="tx1"/>
                          </a:solidFill>
                          <a:latin typeface="Gill Sans"/>
                          <a:ea typeface="Gill Sans"/>
                          <a:cs typeface="Gill Sans"/>
                        </a:defRPr>
                      </a:lvl7pPr>
                      <a:lvl8pPr marL="3200400" algn="l" defTabSz="914400" rtl="0" eaLnBrk="1" latinLnBrk="0" hangingPunct="1">
                        <a:defRPr sz="1800" kern="1200">
                          <a:solidFill>
                            <a:schemeClr val="tx1"/>
                          </a:solidFill>
                          <a:latin typeface="Gill Sans"/>
                          <a:ea typeface="Gill Sans"/>
                          <a:cs typeface="Gill Sans"/>
                        </a:defRPr>
                      </a:lvl8pPr>
                      <a:lvl9pPr marL="3657600" algn="l" defTabSz="914400" rtl="0" eaLnBrk="1" latinLnBrk="0" hangingPunct="1">
                        <a:defRPr sz="1800" kern="1200">
                          <a:solidFill>
                            <a:schemeClr val="tx1"/>
                          </a:solidFill>
                          <a:latin typeface="Gill Sans"/>
                          <a:ea typeface="Gill Sans"/>
                          <a:cs typeface="Gill Sans"/>
                        </a:defRPr>
                      </a:lvl9pPr>
                    </a:lstStyle>
                    <a:p>
                      <a:pPr defTabSz="457200">
                        <a:defRPr sz="1800"/>
                      </a:pPr>
                      <a:r>
                        <a:rPr sz="1600"/>
                        <a:t>1K</a:t>
                      </a:r>
                    </a:p>
                  </a:txBody>
                  <a:tcPr marL="63500" marR="63500" marT="0" marB="0" horzOverflow="overflow">
                    <a:lnL w="12700">
                      <a:solidFill>
                        <a:srgbClr val="CBCBCB"/>
                      </a:solidFill>
                      <a:miter lim="400000"/>
                    </a:lnL>
                    <a:lnR w="12700" cap="flat" cmpd="sng" algn="ctr">
                      <a:solidFill>
                        <a:srgbClr val="CBCBCB"/>
                      </a:solidFill>
                      <a:prstDash val="solid"/>
                      <a:miter lim="400000"/>
                      <a:headEnd type="none" w="med" len="med"/>
                      <a:tailEnd type="none" w="med" len="med"/>
                    </a:lnR>
                    <a:lnT w="12700">
                      <a:solidFill>
                        <a:srgbClr val="CBCBCB"/>
                      </a:solidFill>
                      <a:miter lim="400000"/>
                    </a:lnT>
                    <a:lnB w="12700">
                      <a:solidFill>
                        <a:srgbClr val="CBCBCB"/>
                      </a:solidFill>
                      <a:miter lim="400000"/>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Gill Sans"/>
                          <a:ea typeface="Gill Sans"/>
                          <a:cs typeface="Gill Sans"/>
                        </a:defRPr>
                      </a:lvl1pPr>
                      <a:lvl2pPr marL="457200" algn="l" defTabSz="914400" rtl="0" eaLnBrk="1" latinLnBrk="0" hangingPunct="1">
                        <a:defRPr sz="1800" kern="1200">
                          <a:solidFill>
                            <a:schemeClr val="tx1"/>
                          </a:solidFill>
                          <a:latin typeface="Gill Sans"/>
                          <a:ea typeface="Gill Sans"/>
                          <a:cs typeface="Gill Sans"/>
                        </a:defRPr>
                      </a:lvl2pPr>
                      <a:lvl3pPr marL="914400" algn="l" defTabSz="914400" rtl="0" eaLnBrk="1" latinLnBrk="0" hangingPunct="1">
                        <a:defRPr sz="1800" kern="1200">
                          <a:solidFill>
                            <a:schemeClr val="tx1"/>
                          </a:solidFill>
                          <a:latin typeface="Gill Sans"/>
                          <a:ea typeface="Gill Sans"/>
                          <a:cs typeface="Gill Sans"/>
                        </a:defRPr>
                      </a:lvl3pPr>
                      <a:lvl4pPr marL="1371600" algn="l" defTabSz="914400" rtl="0" eaLnBrk="1" latinLnBrk="0" hangingPunct="1">
                        <a:defRPr sz="1800" kern="1200">
                          <a:solidFill>
                            <a:schemeClr val="tx1"/>
                          </a:solidFill>
                          <a:latin typeface="Gill Sans"/>
                          <a:ea typeface="Gill Sans"/>
                          <a:cs typeface="Gill Sans"/>
                        </a:defRPr>
                      </a:lvl4pPr>
                      <a:lvl5pPr marL="1828800" algn="l" defTabSz="914400" rtl="0" eaLnBrk="1" latinLnBrk="0" hangingPunct="1">
                        <a:defRPr sz="1800" kern="1200">
                          <a:solidFill>
                            <a:schemeClr val="tx1"/>
                          </a:solidFill>
                          <a:latin typeface="Gill Sans"/>
                          <a:ea typeface="Gill Sans"/>
                          <a:cs typeface="Gill Sans"/>
                        </a:defRPr>
                      </a:lvl5pPr>
                      <a:lvl6pPr marL="2286000" algn="l" defTabSz="914400" rtl="0" eaLnBrk="1" latinLnBrk="0" hangingPunct="1">
                        <a:defRPr sz="1800" kern="1200">
                          <a:solidFill>
                            <a:schemeClr val="tx1"/>
                          </a:solidFill>
                          <a:latin typeface="Gill Sans"/>
                          <a:ea typeface="Gill Sans"/>
                          <a:cs typeface="Gill Sans"/>
                        </a:defRPr>
                      </a:lvl6pPr>
                      <a:lvl7pPr marL="2743200" algn="l" defTabSz="914400" rtl="0" eaLnBrk="1" latinLnBrk="0" hangingPunct="1">
                        <a:defRPr sz="1800" kern="1200">
                          <a:solidFill>
                            <a:schemeClr val="tx1"/>
                          </a:solidFill>
                          <a:latin typeface="Gill Sans"/>
                          <a:ea typeface="Gill Sans"/>
                          <a:cs typeface="Gill Sans"/>
                        </a:defRPr>
                      </a:lvl7pPr>
                      <a:lvl8pPr marL="3200400" algn="l" defTabSz="914400" rtl="0" eaLnBrk="1" latinLnBrk="0" hangingPunct="1">
                        <a:defRPr sz="1800" kern="1200">
                          <a:solidFill>
                            <a:schemeClr val="tx1"/>
                          </a:solidFill>
                          <a:latin typeface="Gill Sans"/>
                          <a:ea typeface="Gill Sans"/>
                          <a:cs typeface="Gill Sans"/>
                        </a:defRPr>
                      </a:lvl8pPr>
                      <a:lvl9pPr marL="3657600" algn="l" defTabSz="914400" rtl="0" eaLnBrk="1" latinLnBrk="0" hangingPunct="1">
                        <a:defRPr sz="1800" kern="1200">
                          <a:solidFill>
                            <a:schemeClr val="tx1"/>
                          </a:solidFill>
                          <a:latin typeface="Gill Sans"/>
                          <a:ea typeface="Gill Sans"/>
                          <a:cs typeface="Gill Sans"/>
                        </a:defRPr>
                      </a:lvl9pPr>
                    </a:lstStyle>
                    <a:p>
                      <a:pPr defTabSz="457200">
                        <a:defRPr sz="1800"/>
                      </a:pPr>
                      <a:r>
                        <a:rPr lang="en-US" sz="1600" dirty="0" err="1"/>
                        <a:t>Alivecor</a:t>
                      </a:r>
                      <a:endParaRPr sz="1600" dirty="0"/>
                    </a:p>
                  </a:txBody>
                  <a:tcPr marL="63500" marR="63500" marT="0" marB="0" horzOverflow="overflow">
                    <a:lnL w="12700">
                      <a:solidFill>
                        <a:srgbClr val="CBCBCB"/>
                      </a:solidFill>
                      <a:miter lim="400000"/>
                    </a:lnL>
                    <a:lnR w="12700">
                      <a:solidFill>
                        <a:srgbClr val="CBCBCB"/>
                      </a:solidFill>
                      <a:miter lim="400000"/>
                    </a:lnR>
                    <a:lnT w="12700" cap="flat" cmpd="sng" algn="ctr">
                      <a:solidFill>
                        <a:srgbClr val="CBCBCB"/>
                      </a:solidFill>
                      <a:prstDash val="solid"/>
                      <a:miter lim="400000"/>
                      <a:headEnd type="none" w="med" len="med"/>
                      <a:tailEnd type="none" w="med" len="med"/>
                    </a:lnT>
                    <a:lnB w="12700" cap="flat" cmpd="sng" algn="ctr">
                      <a:solidFill>
                        <a:srgbClr val="CBCBCB"/>
                      </a:solidFill>
                      <a:prstDash val="solid"/>
                      <a:miter lim="400000"/>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269447">
                <a:tc>
                  <a:txBody>
                    <a:bodyPr/>
                    <a:lstStyle>
                      <a:lvl1pPr marL="0" algn="l" defTabSz="914400" rtl="0" eaLnBrk="1" latinLnBrk="0" hangingPunct="1">
                        <a:defRPr sz="1800" kern="1200">
                          <a:solidFill>
                            <a:schemeClr val="tx1"/>
                          </a:solidFill>
                          <a:latin typeface="Gill Sans"/>
                          <a:ea typeface="Gill Sans"/>
                          <a:cs typeface="Gill Sans"/>
                        </a:defRPr>
                      </a:lvl1pPr>
                      <a:lvl2pPr marL="457200" algn="l" defTabSz="914400" rtl="0" eaLnBrk="1" latinLnBrk="0" hangingPunct="1">
                        <a:defRPr sz="1800" kern="1200">
                          <a:solidFill>
                            <a:schemeClr val="tx1"/>
                          </a:solidFill>
                          <a:latin typeface="Gill Sans"/>
                          <a:ea typeface="Gill Sans"/>
                          <a:cs typeface="Gill Sans"/>
                        </a:defRPr>
                      </a:lvl2pPr>
                      <a:lvl3pPr marL="914400" algn="l" defTabSz="914400" rtl="0" eaLnBrk="1" latinLnBrk="0" hangingPunct="1">
                        <a:defRPr sz="1800" kern="1200">
                          <a:solidFill>
                            <a:schemeClr val="tx1"/>
                          </a:solidFill>
                          <a:latin typeface="Gill Sans"/>
                          <a:ea typeface="Gill Sans"/>
                          <a:cs typeface="Gill Sans"/>
                        </a:defRPr>
                      </a:lvl3pPr>
                      <a:lvl4pPr marL="1371600" algn="l" defTabSz="914400" rtl="0" eaLnBrk="1" latinLnBrk="0" hangingPunct="1">
                        <a:defRPr sz="1800" kern="1200">
                          <a:solidFill>
                            <a:schemeClr val="tx1"/>
                          </a:solidFill>
                          <a:latin typeface="Gill Sans"/>
                          <a:ea typeface="Gill Sans"/>
                          <a:cs typeface="Gill Sans"/>
                        </a:defRPr>
                      </a:lvl4pPr>
                      <a:lvl5pPr marL="1828800" algn="l" defTabSz="914400" rtl="0" eaLnBrk="1" latinLnBrk="0" hangingPunct="1">
                        <a:defRPr sz="1800" kern="1200">
                          <a:solidFill>
                            <a:schemeClr val="tx1"/>
                          </a:solidFill>
                          <a:latin typeface="Gill Sans"/>
                          <a:ea typeface="Gill Sans"/>
                          <a:cs typeface="Gill Sans"/>
                        </a:defRPr>
                      </a:lvl5pPr>
                      <a:lvl6pPr marL="2286000" algn="l" defTabSz="914400" rtl="0" eaLnBrk="1" latinLnBrk="0" hangingPunct="1">
                        <a:defRPr sz="1800" kern="1200">
                          <a:solidFill>
                            <a:schemeClr val="tx1"/>
                          </a:solidFill>
                          <a:latin typeface="Gill Sans"/>
                          <a:ea typeface="Gill Sans"/>
                          <a:cs typeface="Gill Sans"/>
                        </a:defRPr>
                      </a:lvl6pPr>
                      <a:lvl7pPr marL="2743200" algn="l" defTabSz="914400" rtl="0" eaLnBrk="1" latinLnBrk="0" hangingPunct="1">
                        <a:defRPr sz="1800" kern="1200">
                          <a:solidFill>
                            <a:schemeClr val="tx1"/>
                          </a:solidFill>
                          <a:latin typeface="Gill Sans"/>
                          <a:ea typeface="Gill Sans"/>
                          <a:cs typeface="Gill Sans"/>
                        </a:defRPr>
                      </a:lvl7pPr>
                      <a:lvl8pPr marL="3200400" algn="l" defTabSz="914400" rtl="0" eaLnBrk="1" latinLnBrk="0" hangingPunct="1">
                        <a:defRPr sz="1800" kern="1200">
                          <a:solidFill>
                            <a:schemeClr val="tx1"/>
                          </a:solidFill>
                          <a:latin typeface="Gill Sans"/>
                          <a:ea typeface="Gill Sans"/>
                          <a:cs typeface="Gill Sans"/>
                        </a:defRPr>
                      </a:lvl8pPr>
                      <a:lvl9pPr marL="3657600" algn="l" defTabSz="914400" rtl="0" eaLnBrk="1" latinLnBrk="0" hangingPunct="1">
                        <a:defRPr sz="1800" kern="1200">
                          <a:solidFill>
                            <a:schemeClr val="tx1"/>
                          </a:solidFill>
                          <a:latin typeface="Gill Sans"/>
                          <a:ea typeface="Gill Sans"/>
                          <a:cs typeface="Gill Sans"/>
                        </a:defRPr>
                      </a:lvl9pPr>
                    </a:lstStyle>
                    <a:p>
                      <a:pPr defTabSz="457200">
                        <a:defRPr sz="1800"/>
                      </a:pPr>
                      <a:r>
                        <a:rPr sz="1600"/>
                        <a:t>SAFER</a:t>
                      </a:r>
                    </a:p>
                  </a:txBody>
                  <a:tcPr marL="63500" marR="63500" marT="0" marB="0" horzOverflow="overflow">
                    <a:lnL w="12700">
                      <a:solidFill>
                        <a:srgbClr val="CBCBCB"/>
                      </a:solidFill>
                      <a:miter lim="400000"/>
                    </a:lnL>
                    <a:lnR w="12700">
                      <a:solidFill>
                        <a:srgbClr val="CBCBCB"/>
                      </a:solidFill>
                      <a:miter lim="400000"/>
                    </a:lnR>
                    <a:lnT w="12700">
                      <a:solidFill>
                        <a:srgbClr val="CBCBCB"/>
                      </a:solidFill>
                      <a:miter lim="400000"/>
                    </a:lnT>
                    <a:lnB w="12700">
                      <a:solidFill>
                        <a:srgbClr val="CBCBCB"/>
                      </a:solidFill>
                      <a:miter lim="400000"/>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Gill Sans"/>
                          <a:ea typeface="Gill Sans"/>
                          <a:cs typeface="Gill Sans"/>
                        </a:defRPr>
                      </a:lvl1pPr>
                      <a:lvl2pPr marL="457200" algn="l" defTabSz="914400" rtl="0" eaLnBrk="1" latinLnBrk="0" hangingPunct="1">
                        <a:defRPr sz="1800" kern="1200">
                          <a:solidFill>
                            <a:schemeClr val="tx1"/>
                          </a:solidFill>
                          <a:latin typeface="Gill Sans"/>
                          <a:ea typeface="Gill Sans"/>
                          <a:cs typeface="Gill Sans"/>
                        </a:defRPr>
                      </a:lvl2pPr>
                      <a:lvl3pPr marL="914400" algn="l" defTabSz="914400" rtl="0" eaLnBrk="1" latinLnBrk="0" hangingPunct="1">
                        <a:defRPr sz="1800" kern="1200">
                          <a:solidFill>
                            <a:schemeClr val="tx1"/>
                          </a:solidFill>
                          <a:latin typeface="Gill Sans"/>
                          <a:ea typeface="Gill Sans"/>
                          <a:cs typeface="Gill Sans"/>
                        </a:defRPr>
                      </a:lvl3pPr>
                      <a:lvl4pPr marL="1371600" algn="l" defTabSz="914400" rtl="0" eaLnBrk="1" latinLnBrk="0" hangingPunct="1">
                        <a:defRPr sz="1800" kern="1200">
                          <a:solidFill>
                            <a:schemeClr val="tx1"/>
                          </a:solidFill>
                          <a:latin typeface="Gill Sans"/>
                          <a:ea typeface="Gill Sans"/>
                          <a:cs typeface="Gill Sans"/>
                        </a:defRPr>
                      </a:lvl4pPr>
                      <a:lvl5pPr marL="1828800" algn="l" defTabSz="914400" rtl="0" eaLnBrk="1" latinLnBrk="0" hangingPunct="1">
                        <a:defRPr sz="1800" kern="1200">
                          <a:solidFill>
                            <a:schemeClr val="tx1"/>
                          </a:solidFill>
                          <a:latin typeface="Gill Sans"/>
                          <a:ea typeface="Gill Sans"/>
                          <a:cs typeface="Gill Sans"/>
                        </a:defRPr>
                      </a:lvl5pPr>
                      <a:lvl6pPr marL="2286000" algn="l" defTabSz="914400" rtl="0" eaLnBrk="1" latinLnBrk="0" hangingPunct="1">
                        <a:defRPr sz="1800" kern="1200">
                          <a:solidFill>
                            <a:schemeClr val="tx1"/>
                          </a:solidFill>
                          <a:latin typeface="Gill Sans"/>
                          <a:ea typeface="Gill Sans"/>
                          <a:cs typeface="Gill Sans"/>
                        </a:defRPr>
                      </a:lvl6pPr>
                      <a:lvl7pPr marL="2743200" algn="l" defTabSz="914400" rtl="0" eaLnBrk="1" latinLnBrk="0" hangingPunct="1">
                        <a:defRPr sz="1800" kern="1200">
                          <a:solidFill>
                            <a:schemeClr val="tx1"/>
                          </a:solidFill>
                          <a:latin typeface="Gill Sans"/>
                          <a:ea typeface="Gill Sans"/>
                          <a:cs typeface="Gill Sans"/>
                        </a:defRPr>
                      </a:lvl7pPr>
                      <a:lvl8pPr marL="3200400" algn="l" defTabSz="914400" rtl="0" eaLnBrk="1" latinLnBrk="0" hangingPunct="1">
                        <a:defRPr sz="1800" kern="1200">
                          <a:solidFill>
                            <a:schemeClr val="tx1"/>
                          </a:solidFill>
                          <a:latin typeface="Gill Sans"/>
                          <a:ea typeface="Gill Sans"/>
                          <a:cs typeface="Gill Sans"/>
                        </a:defRPr>
                      </a:lvl8pPr>
                      <a:lvl9pPr marL="3657600" algn="l" defTabSz="914400" rtl="0" eaLnBrk="1" latinLnBrk="0" hangingPunct="1">
                        <a:defRPr sz="1800" kern="1200">
                          <a:solidFill>
                            <a:schemeClr val="tx1"/>
                          </a:solidFill>
                          <a:latin typeface="Gill Sans"/>
                          <a:ea typeface="Gill Sans"/>
                          <a:cs typeface="Gill Sans"/>
                        </a:defRPr>
                      </a:lvl9pPr>
                    </a:lstStyle>
                    <a:p>
                      <a:pPr defTabSz="457200">
                        <a:defRPr sz="1800"/>
                      </a:pPr>
                      <a:r>
                        <a:rPr sz="1600"/>
                        <a:t>UK</a:t>
                      </a:r>
                    </a:p>
                  </a:txBody>
                  <a:tcPr marL="63500" marR="63500" marT="0" marB="0" horzOverflow="overflow">
                    <a:lnL w="12700">
                      <a:solidFill>
                        <a:srgbClr val="CBCBCB"/>
                      </a:solidFill>
                      <a:miter lim="400000"/>
                    </a:lnL>
                    <a:lnR w="12700">
                      <a:solidFill>
                        <a:srgbClr val="CBCBCB"/>
                      </a:solidFill>
                      <a:miter lim="400000"/>
                    </a:lnR>
                    <a:lnT w="12700">
                      <a:solidFill>
                        <a:srgbClr val="CBCBCB"/>
                      </a:solidFill>
                      <a:miter lim="400000"/>
                    </a:lnT>
                    <a:lnB w="12700">
                      <a:solidFill>
                        <a:srgbClr val="CBCBCB"/>
                      </a:solidFill>
                      <a:miter lim="400000"/>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Gill Sans"/>
                          <a:ea typeface="Gill Sans"/>
                          <a:cs typeface="Gill Sans"/>
                        </a:defRPr>
                      </a:lvl1pPr>
                      <a:lvl2pPr marL="457200" algn="l" defTabSz="914400" rtl="0" eaLnBrk="1" latinLnBrk="0" hangingPunct="1">
                        <a:defRPr sz="1800" kern="1200">
                          <a:solidFill>
                            <a:schemeClr val="tx1"/>
                          </a:solidFill>
                          <a:latin typeface="Gill Sans"/>
                          <a:ea typeface="Gill Sans"/>
                          <a:cs typeface="Gill Sans"/>
                        </a:defRPr>
                      </a:lvl2pPr>
                      <a:lvl3pPr marL="914400" algn="l" defTabSz="914400" rtl="0" eaLnBrk="1" latinLnBrk="0" hangingPunct="1">
                        <a:defRPr sz="1800" kern="1200">
                          <a:solidFill>
                            <a:schemeClr val="tx1"/>
                          </a:solidFill>
                          <a:latin typeface="Gill Sans"/>
                          <a:ea typeface="Gill Sans"/>
                          <a:cs typeface="Gill Sans"/>
                        </a:defRPr>
                      </a:lvl3pPr>
                      <a:lvl4pPr marL="1371600" algn="l" defTabSz="914400" rtl="0" eaLnBrk="1" latinLnBrk="0" hangingPunct="1">
                        <a:defRPr sz="1800" kern="1200">
                          <a:solidFill>
                            <a:schemeClr val="tx1"/>
                          </a:solidFill>
                          <a:latin typeface="Gill Sans"/>
                          <a:ea typeface="Gill Sans"/>
                          <a:cs typeface="Gill Sans"/>
                        </a:defRPr>
                      </a:lvl4pPr>
                      <a:lvl5pPr marL="1828800" algn="l" defTabSz="914400" rtl="0" eaLnBrk="1" latinLnBrk="0" hangingPunct="1">
                        <a:defRPr sz="1800" kern="1200">
                          <a:solidFill>
                            <a:schemeClr val="tx1"/>
                          </a:solidFill>
                          <a:latin typeface="Gill Sans"/>
                          <a:ea typeface="Gill Sans"/>
                          <a:cs typeface="Gill Sans"/>
                        </a:defRPr>
                      </a:lvl5pPr>
                      <a:lvl6pPr marL="2286000" algn="l" defTabSz="914400" rtl="0" eaLnBrk="1" latinLnBrk="0" hangingPunct="1">
                        <a:defRPr sz="1800" kern="1200">
                          <a:solidFill>
                            <a:schemeClr val="tx1"/>
                          </a:solidFill>
                          <a:latin typeface="Gill Sans"/>
                          <a:ea typeface="Gill Sans"/>
                          <a:cs typeface="Gill Sans"/>
                        </a:defRPr>
                      </a:lvl6pPr>
                      <a:lvl7pPr marL="2743200" algn="l" defTabSz="914400" rtl="0" eaLnBrk="1" latinLnBrk="0" hangingPunct="1">
                        <a:defRPr sz="1800" kern="1200">
                          <a:solidFill>
                            <a:schemeClr val="tx1"/>
                          </a:solidFill>
                          <a:latin typeface="Gill Sans"/>
                          <a:ea typeface="Gill Sans"/>
                          <a:cs typeface="Gill Sans"/>
                        </a:defRPr>
                      </a:lvl7pPr>
                      <a:lvl8pPr marL="3200400" algn="l" defTabSz="914400" rtl="0" eaLnBrk="1" latinLnBrk="0" hangingPunct="1">
                        <a:defRPr sz="1800" kern="1200">
                          <a:solidFill>
                            <a:schemeClr val="tx1"/>
                          </a:solidFill>
                          <a:latin typeface="Gill Sans"/>
                          <a:ea typeface="Gill Sans"/>
                          <a:cs typeface="Gill Sans"/>
                        </a:defRPr>
                      </a:lvl8pPr>
                      <a:lvl9pPr marL="3657600" algn="l" defTabSz="914400" rtl="0" eaLnBrk="1" latinLnBrk="0" hangingPunct="1">
                        <a:defRPr sz="1800" kern="1200">
                          <a:solidFill>
                            <a:schemeClr val="tx1"/>
                          </a:solidFill>
                          <a:latin typeface="Gill Sans"/>
                          <a:ea typeface="Gill Sans"/>
                          <a:cs typeface="Gill Sans"/>
                        </a:defRPr>
                      </a:lvl9pPr>
                    </a:lstStyle>
                    <a:p>
                      <a:pPr defTabSz="457200">
                        <a:defRPr sz="1800"/>
                      </a:pPr>
                      <a:r>
                        <a:rPr sz="1600"/>
                        <a:t>Planning</a:t>
                      </a:r>
                    </a:p>
                  </a:txBody>
                  <a:tcPr marL="63500" marR="63500" marT="0" marB="0" horzOverflow="overflow">
                    <a:lnL w="12700">
                      <a:solidFill>
                        <a:srgbClr val="CBCBCB"/>
                      </a:solidFill>
                      <a:miter lim="400000"/>
                    </a:lnL>
                    <a:lnR w="12700">
                      <a:solidFill>
                        <a:srgbClr val="CBCBCB"/>
                      </a:solidFill>
                      <a:miter lim="400000"/>
                    </a:lnR>
                    <a:lnT w="12700">
                      <a:solidFill>
                        <a:srgbClr val="CBCBCB"/>
                      </a:solidFill>
                      <a:miter lim="400000"/>
                    </a:lnT>
                    <a:lnB w="12700">
                      <a:solidFill>
                        <a:srgbClr val="CBCBCB"/>
                      </a:solidFill>
                      <a:miter lim="400000"/>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Gill Sans"/>
                          <a:ea typeface="Gill Sans"/>
                          <a:cs typeface="Gill Sans"/>
                        </a:defRPr>
                      </a:lvl1pPr>
                      <a:lvl2pPr marL="457200" algn="l" defTabSz="914400" rtl="0" eaLnBrk="1" latinLnBrk="0" hangingPunct="1">
                        <a:defRPr sz="1800" kern="1200">
                          <a:solidFill>
                            <a:schemeClr val="tx1"/>
                          </a:solidFill>
                          <a:latin typeface="Gill Sans"/>
                          <a:ea typeface="Gill Sans"/>
                          <a:cs typeface="Gill Sans"/>
                        </a:defRPr>
                      </a:lvl2pPr>
                      <a:lvl3pPr marL="914400" algn="l" defTabSz="914400" rtl="0" eaLnBrk="1" latinLnBrk="0" hangingPunct="1">
                        <a:defRPr sz="1800" kern="1200">
                          <a:solidFill>
                            <a:schemeClr val="tx1"/>
                          </a:solidFill>
                          <a:latin typeface="Gill Sans"/>
                          <a:ea typeface="Gill Sans"/>
                          <a:cs typeface="Gill Sans"/>
                        </a:defRPr>
                      </a:lvl3pPr>
                      <a:lvl4pPr marL="1371600" algn="l" defTabSz="914400" rtl="0" eaLnBrk="1" latinLnBrk="0" hangingPunct="1">
                        <a:defRPr sz="1800" kern="1200">
                          <a:solidFill>
                            <a:schemeClr val="tx1"/>
                          </a:solidFill>
                          <a:latin typeface="Gill Sans"/>
                          <a:ea typeface="Gill Sans"/>
                          <a:cs typeface="Gill Sans"/>
                        </a:defRPr>
                      </a:lvl4pPr>
                      <a:lvl5pPr marL="1828800" algn="l" defTabSz="914400" rtl="0" eaLnBrk="1" latinLnBrk="0" hangingPunct="1">
                        <a:defRPr sz="1800" kern="1200">
                          <a:solidFill>
                            <a:schemeClr val="tx1"/>
                          </a:solidFill>
                          <a:latin typeface="Gill Sans"/>
                          <a:ea typeface="Gill Sans"/>
                          <a:cs typeface="Gill Sans"/>
                        </a:defRPr>
                      </a:lvl5pPr>
                      <a:lvl6pPr marL="2286000" algn="l" defTabSz="914400" rtl="0" eaLnBrk="1" latinLnBrk="0" hangingPunct="1">
                        <a:defRPr sz="1800" kern="1200">
                          <a:solidFill>
                            <a:schemeClr val="tx1"/>
                          </a:solidFill>
                          <a:latin typeface="Gill Sans"/>
                          <a:ea typeface="Gill Sans"/>
                          <a:cs typeface="Gill Sans"/>
                        </a:defRPr>
                      </a:lvl6pPr>
                      <a:lvl7pPr marL="2743200" algn="l" defTabSz="914400" rtl="0" eaLnBrk="1" latinLnBrk="0" hangingPunct="1">
                        <a:defRPr sz="1800" kern="1200">
                          <a:solidFill>
                            <a:schemeClr val="tx1"/>
                          </a:solidFill>
                          <a:latin typeface="Gill Sans"/>
                          <a:ea typeface="Gill Sans"/>
                          <a:cs typeface="Gill Sans"/>
                        </a:defRPr>
                      </a:lvl7pPr>
                      <a:lvl8pPr marL="3200400" algn="l" defTabSz="914400" rtl="0" eaLnBrk="1" latinLnBrk="0" hangingPunct="1">
                        <a:defRPr sz="1800" kern="1200">
                          <a:solidFill>
                            <a:schemeClr val="tx1"/>
                          </a:solidFill>
                          <a:latin typeface="Gill Sans"/>
                          <a:ea typeface="Gill Sans"/>
                          <a:cs typeface="Gill Sans"/>
                        </a:defRPr>
                      </a:lvl8pPr>
                      <a:lvl9pPr marL="3657600" algn="l" defTabSz="914400" rtl="0" eaLnBrk="1" latinLnBrk="0" hangingPunct="1">
                        <a:defRPr sz="1800" kern="1200">
                          <a:solidFill>
                            <a:schemeClr val="tx1"/>
                          </a:solidFill>
                          <a:latin typeface="Gill Sans"/>
                          <a:ea typeface="Gill Sans"/>
                          <a:cs typeface="Gill Sans"/>
                        </a:defRPr>
                      </a:lvl9pPr>
                    </a:lstStyle>
                    <a:p>
                      <a:pPr defTabSz="457200">
                        <a:defRPr sz="1800"/>
                      </a:pPr>
                      <a:r>
                        <a:rPr sz="1600"/>
                        <a:t>120K</a:t>
                      </a:r>
                    </a:p>
                  </a:txBody>
                  <a:tcPr marL="63500" marR="63500" marT="0" marB="0" horzOverflow="overflow">
                    <a:lnL w="12700">
                      <a:solidFill>
                        <a:srgbClr val="CBCBCB"/>
                      </a:solidFill>
                      <a:miter lim="400000"/>
                    </a:lnL>
                    <a:lnR w="12700" cap="flat" cmpd="sng" algn="ctr">
                      <a:solidFill>
                        <a:srgbClr val="CBCBCB"/>
                      </a:solidFill>
                      <a:prstDash val="solid"/>
                      <a:miter lim="400000"/>
                      <a:headEnd type="none" w="med" len="med"/>
                      <a:tailEnd type="none" w="med" len="med"/>
                    </a:lnR>
                    <a:lnT w="12700">
                      <a:solidFill>
                        <a:srgbClr val="CBCBCB"/>
                      </a:solidFill>
                      <a:miter lim="400000"/>
                    </a:lnT>
                    <a:lnB w="12700">
                      <a:solidFill>
                        <a:srgbClr val="CBCBCB"/>
                      </a:solidFill>
                      <a:miter lim="400000"/>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Gill Sans"/>
                          <a:ea typeface="Gill Sans"/>
                          <a:cs typeface="Gill Sans"/>
                        </a:defRPr>
                      </a:lvl1pPr>
                      <a:lvl2pPr marL="457200" algn="l" defTabSz="914400" rtl="0" eaLnBrk="1" latinLnBrk="0" hangingPunct="1">
                        <a:defRPr sz="1800" kern="1200">
                          <a:solidFill>
                            <a:schemeClr val="tx1"/>
                          </a:solidFill>
                          <a:latin typeface="Gill Sans"/>
                          <a:ea typeface="Gill Sans"/>
                          <a:cs typeface="Gill Sans"/>
                        </a:defRPr>
                      </a:lvl2pPr>
                      <a:lvl3pPr marL="914400" algn="l" defTabSz="914400" rtl="0" eaLnBrk="1" latinLnBrk="0" hangingPunct="1">
                        <a:defRPr sz="1800" kern="1200">
                          <a:solidFill>
                            <a:schemeClr val="tx1"/>
                          </a:solidFill>
                          <a:latin typeface="Gill Sans"/>
                          <a:ea typeface="Gill Sans"/>
                          <a:cs typeface="Gill Sans"/>
                        </a:defRPr>
                      </a:lvl3pPr>
                      <a:lvl4pPr marL="1371600" algn="l" defTabSz="914400" rtl="0" eaLnBrk="1" latinLnBrk="0" hangingPunct="1">
                        <a:defRPr sz="1800" kern="1200">
                          <a:solidFill>
                            <a:schemeClr val="tx1"/>
                          </a:solidFill>
                          <a:latin typeface="Gill Sans"/>
                          <a:ea typeface="Gill Sans"/>
                          <a:cs typeface="Gill Sans"/>
                        </a:defRPr>
                      </a:lvl4pPr>
                      <a:lvl5pPr marL="1828800" algn="l" defTabSz="914400" rtl="0" eaLnBrk="1" latinLnBrk="0" hangingPunct="1">
                        <a:defRPr sz="1800" kern="1200">
                          <a:solidFill>
                            <a:schemeClr val="tx1"/>
                          </a:solidFill>
                          <a:latin typeface="Gill Sans"/>
                          <a:ea typeface="Gill Sans"/>
                          <a:cs typeface="Gill Sans"/>
                        </a:defRPr>
                      </a:lvl5pPr>
                      <a:lvl6pPr marL="2286000" algn="l" defTabSz="914400" rtl="0" eaLnBrk="1" latinLnBrk="0" hangingPunct="1">
                        <a:defRPr sz="1800" kern="1200">
                          <a:solidFill>
                            <a:schemeClr val="tx1"/>
                          </a:solidFill>
                          <a:latin typeface="Gill Sans"/>
                          <a:ea typeface="Gill Sans"/>
                          <a:cs typeface="Gill Sans"/>
                        </a:defRPr>
                      </a:lvl6pPr>
                      <a:lvl7pPr marL="2743200" algn="l" defTabSz="914400" rtl="0" eaLnBrk="1" latinLnBrk="0" hangingPunct="1">
                        <a:defRPr sz="1800" kern="1200">
                          <a:solidFill>
                            <a:schemeClr val="tx1"/>
                          </a:solidFill>
                          <a:latin typeface="Gill Sans"/>
                          <a:ea typeface="Gill Sans"/>
                          <a:cs typeface="Gill Sans"/>
                        </a:defRPr>
                      </a:lvl7pPr>
                      <a:lvl8pPr marL="3200400" algn="l" defTabSz="914400" rtl="0" eaLnBrk="1" latinLnBrk="0" hangingPunct="1">
                        <a:defRPr sz="1800" kern="1200">
                          <a:solidFill>
                            <a:schemeClr val="tx1"/>
                          </a:solidFill>
                          <a:latin typeface="Gill Sans"/>
                          <a:ea typeface="Gill Sans"/>
                          <a:cs typeface="Gill Sans"/>
                        </a:defRPr>
                      </a:lvl8pPr>
                      <a:lvl9pPr marL="3657600" algn="l" defTabSz="914400" rtl="0" eaLnBrk="1" latinLnBrk="0" hangingPunct="1">
                        <a:defRPr sz="1800" kern="1200">
                          <a:solidFill>
                            <a:schemeClr val="tx1"/>
                          </a:solidFill>
                          <a:latin typeface="Gill Sans"/>
                          <a:ea typeface="Gill Sans"/>
                          <a:cs typeface="Gill Sans"/>
                        </a:defRPr>
                      </a:lvl9pPr>
                    </a:lstStyle>
                    <a:p>
                      <a:pPr defTabSz="457200">
                        <a:defRPr sz="1800"/>
                      </a:pPr>
                      <a:r>
                        <a:rPr lang="en-US" sz="1600" dirty="0" err="1"/>
                        <a:t>Zenicor</a:t>
                      </a:r>
                      <a:endParaRPr sz="1600" dirty="0"/>
                    </a:p>
                  </a:txBody>
                  <a:tcPr marL="63500" marR="63500" marT="0" marB="0" horzOverflow="overflow">
                    <a:lnL w="12700">
                      <a:solidFill>
                        <a:srgbClr val="CBCBCB"/>
                      </a:solidFill>
                      <a:miter lim="400000"/>
                    </a:lnL>
                    <a:lnR w="12700">
                      <a:solidFill>
                        <a:srgbClr val="CBCBCB"/>
                      </a:solidFill>
                      <a:miter lim="400000"/>
                    </a:lnR>
                    <a:lnT w="12700" cap="flat" cmpd="sng" algn="ctr">
                      <a:solidFill>
                        <a:srgbClr val="CBCBCB"/>
                      </a:solidFill>
                      <a:prstDash val="solid"/>
                      <a:miter lim="400000"/>
                      <a:headEnd type="none" w="med" len="med"/>
                      <a:tailEnd type="none" w="med" len="med"/>
                    </a:lnT>
                    <a:lnB w="12700" cap="flat" cmpd="sng" algn="ctr">
                      <a:solidFill>
                        <a:srgbClr val="CBCBCB"/>
                      </a:solidFill>
                      <a:prstDash val="solid"/>
                      <a:miter lim="400000"/>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269447">
                <a:tc>
                  <a:txBody>
                    <a:bodyPr/>
                    <a:lstStyle>
                      <a:lvl1pPr marL="0" algn="l" defTabSz="914400" rtl="0" eaLnBrk="1" latinLnBrk="0" hangingPunct="1">
                        <a:defRPr sz="1800" kern="1200">
                          <a:solidFill>
                            <a:schemeClr val="tx1"/>
                          </a:solidFill>
                          <a:latin typeface="Gill Sans"/>
                          <a:ea typeface="Gill Sans"/>
                          <a:cs typeface="Gill Sans"/>
                        </a:defRPr>
                      </a:lvl1pPr>
                      <a:lvl2pPr marL="457200" algn="l" defTabSz="914400" rtl="0" eaLnBrk="1" latinLnBrk="0" hangingPunct="1">
                        <a:defRPr sz="1800" kern="1200">
                          <a:solidFill>
                            <a:schemeClr val="tx1"/>
                          </a:solidFill>
                          <a:latin typeface="Gill Sans"/>
                          <a:ea typeface="Gill Sans"/>
                          <a:cs typeface="Gill Sans"/>
                        </a:defRPr>
                      </a:lvl2pPr>
                      <a:lvl3pPr marL="914400" algn="l" defTabSz="914400" rtl="0" eaLnBrk="1" latinLnBrk="0" hangingPunct="1">
                        <a:defRPr sz="1800" kern="1200">
                          <a:solidFill>
                            <a:schemeClr val="tx1"/>
                          </a:solidFill>
                          <a:latin typeface="Gill Sans"/>
                          <a:ea typeface="Gill Sans"/>
                          <a:cs typeface="Gill Sans"/>
                        </a:defRPr>
                      </a:lvl3pPr>
                      <a:lvl4pPr marL="1371600" algn="l" defTabSz="914400" rtl="0" eaLnBrk="1" latinLnBrk="0" hangingPunct="1">
                        <a:defRPr sz="1800" kern="1200">
                          <a:solidFill>
                            <a:schemeClr val="tx1"/>
                          </a:solidFill>
                          <a:latin typeface="Gill Sans"/>
                          <a:ea typeface="Gill Sans"/>
                          <a:cs typeface="Gill Sans"/>
                        </a:defRPr>
                      </a:lvl4pPr>
                      <a:lvl5pPr marL="1828800" algn="l" defTabSz="914400" rtl="0" eaLnBrk="1" latinLnBrk="0" hangingPunct="1">
                        <a:defRPr sz="1800" kern="1200">
                          <a:solidFill>
                            <a:schemeClr val="tx1"/>
                          </a:solidFill>
                          <a:latin typeface="Gill Sans"/>
                          <a:ea typeface="Gill Sans"/>
                          <a:cs typeface="Gill Sans"/>
                        </a:defRPr>
                      </a:lvl5pPr>
                      <a:lvl6pPr marL="2286000" algn="l" defTabSz="914400" rtl="0" eaLnBrk="1" latinLnBrk="0" hangingPunct="1">
                        <a:defRPr sz="1800" kern="1200">
                          <a:solidFill>
                            <a:schemeClr val="tx1"/>
                          </a:solidFill>
                          <a:latin typeface="Gill Sans"/>
                          <a:ea typeface="Gill Sans"/>
                          <a:cs typeface="Gill Sans"/>
                        </a:defRPr>
                      </a:lvl6pPr>
                      <a:lvl7pPr marL="2743200" algn="l" defTabSz="914400" rtl="0" eaLnBrk="1" latinLnBrk="0" hangingPunct="1">
                        <a:defRPr sz="1800" kern="1200">
                          <a:solidFill>
                            <a:schemeClr val="tx1"/>
                          </a:solidFill>
                          <a:latin typeface="Gill Sans"/>
                          <a:ea typeface="Gill Sans"/>
                          <a:cs typeface="Gill Sans"/>
                        </a:defRPr>
                      </a:lvl7pPr>
                      <a:lvl8pPr marL="3200400" algn="l" defTabSz="914400" rtl="0" eaLnBrk="1" latinLnBrk="0" hangingPunct="1">
                        <a:defRPr sz="1800" kern="1200">
                          <a:solidFill>
                            <a:schemeClr val="tx1"/>
                          </a:solidFill>
                          <a:latin typeface="Gill Sans"/>
                          <a:ea typeface="Gill Sans"/>
                          <a:cs typeface="Gill Sans"/>
                        </a:defRPr>
                      </a:lvl8pPr>
                      <a:lvl9pPr marL="3657600" algn="l" defTabSz="914400" rtl="0" eaLnBrk="1" latinLnBrk="0" hangingPunct="1">
                        <a:defRPr sz="1800" kern="1200">
                          <a:solidFill>
                            <a:schemeClr val="tx1"/>
                          </a:solidFill>
                          <a:latin typeface="Gill Sans"/>
                          <a:ea typeface="Gill Sans"/>
                          <a:cs typeface="Gill Sans"/>
                        </a:defRPr>
                      </a:lvl9pPr>
                    </a:lstStyle>
                    <a:p>
                      <a:pPr defTabSz="457200">
                        <a:defRPr sz="1800"/>
                      </a:pPr>
                      <a:r>
                        <a:rPr sz="1600"/>
                        <a:t>SCREEN-AF</a:t>
                      </a:r>
                    </a:p>
                  </a:txBody>
                  <a:tcPr marL="63500" marR="63500" marT="0" marB="0" horzOverflow="overflow">
                    <a:lnL w="12700">
                      <a:solidFill>
                        <a:srgbClr val="CBCBCB"/>
                      </a:solidFill>
                      <a:miter lim="400000"/>
                    </a:lnL>
                    <a:lnR w="12700">
                      <a:solidFill>
                        <a:srgbClr val="CBCBCB"/>
                      </a:solidFill>
                      <a:miter lim="400000"/>
                    </a:lnR>
                    <a:lnT w="12700">
                      <a:solidFill>
                        <a:srgbClr val="CBCBCB"/>
                      </a:solidFill>
                      <a:miter lim="400000"/>
                    </a:lnT>
                    <a:lnB w="12700">
                      <a:solidFill>
                        <a:srgbClr val="CBCBCB"/>
                      </a:solidFill>
                      <a:miter lim="400000"/>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Gill Sans"/>
                          <a:ea typeface="Gill Sans"/>
                          <a:cs typeface="Gill Sans"/>
                        </a:defRPr>
                      </a:lvl1pPr>
                      <a:lvl2pPr marL="457200" algn="l" defTabSz="914400" rtl="0" eaLnBrk="1" latinLnBrk="0" hangingPunct="1">
                        <a:defRPr sz="1800" kern="1200">
                          <a:solidFill>
                            <a:schemeClr val="tx1"/>
                          </a:solidFill>
                          <a:latin typeface="Gill Sans"/>
                          <a:ea typeface="Gill Sans"/>
                          <a:cs typeface="Gill Sans"/>
                        </a:defRPr>
                      </a:lvl2pPr>
                      <a:lvl3pPr marL="914400" algn="l" defTabSz="914400" rtl="0" eaLnBrk="1" latinLnBrk="0" hangingPunct="1">
                        <a:defRPr sz="1800" kern="1200">
                          <a:solidFill>
                            <a:schemeClr val="tx1"/>
                          </a:solidFill>
                          <a:latin typeface="Gill Sans"/>
                          <a:ea typeface="Gill Sans"/>
                          <a:cs typeface="Gill Sans"/>
                        </a:defRPr>
                      </a:lvl3pPr>
                      <a:lvl4pPr marL="1371600" algn="l" defTabSz="914400" rtl="0" eaLnBrk="1" latinLnBrk="0" hangingPunct="1">
                        <a:defRPr sz="1800" kern="1200">
                          <a:solidFill>
                            <a:schemeClr val="tx1"/>
                          </a:solidFill>
                          <a:latin typeface="Gill Sans"/>
                          <a:ea typeface="Gill Sans"/>
                          <a:cs typeface="Gill Sans"/>
                        </a:defRPr>
                      </a:lvl4pPr>
                      <a:lvl5pPr marL="1828800" algn="l" defTabSz="914400" rtl="0" eaLnBrk="1" latinLnBrk="0" hangingPunct="1">
                        <a:defRPr sz="1800" kern="1200">
                          <a:solidFill>
                            <a:schemeClr val="tx1"/>
                          </a:solidFill>
                          <a:latin typeface="Gill Sans"/>
                          <a:ea typeface="Gill Sans"/>
                          <a:cs typeface="Gill Sans"/>
                        </a:defRPr>
                      </a:lvl5pPr>
                      <a:lvl6pPr marL="2286000" algn="l" defTabSz="914400" rtl="0" eaLnBrk="1" latinLnBrk="0" hangingPunct="1">
                        <a:defRPr sz="1800" kern="1200">
                          <a:solidFill>
                            <a:schemeClr val="tx1"/>
                          </a:solidFill>
                          <a:latin typeface="Gill Sans"/>
                          <a:ea typeface="Gill Sans"/>
                          <a:cs typeface="Gill Sans"/>
                        </a:defRPr>
                      </a:lvl6pPr>
                      <a:lvl7pPr marL="2743200" algn="l" defTabSz="914400" rtl="0" eaLnBrk="1" latinLnBrk="0" hangingPunct="1">
                        <a:defRPr sz="1800" kern="1200">
                          <a:solidFill>
                            <a:schemeClr val="tx1"/>
                          </a:solidFill>
                          <a:latin typeface="Gill Sans"/>
                          <a:ea typeface="Gill Sans"/>
                          <a:cs typeface="Gill Sans"/>
                        </a:defRPr>
                      </a:lvl7pPr>
                      <a:lvl8pPr marL="3200400" algn="l" defTabSz="914400" rtl="0" eaLnBrk="1" latinLnBrk="0" hangingPunct="1">
                        <a:defRPr sz="1800" kern="1200">
                          <a:solidFill>
                            <a:schemeClr val="tx1"/>
                          </a:solidFill>
                          <a:latin typeface="Gill Sans"/>
                          <a:ea typeface="Gill Sans"/>
                          <a:cs typeface="Gill Sans"/>
                        </a:defRPr>
                      </a:lvl8pPr>
                      <a:lvl9pPr marL="3657600" algn="l" defTabSz="914400" rtl="0" eaLnBrk="1" latinLnBrk="0" hangingPunct="1">
                        <a:defRPr sz="1800" kern="1200">
                          <a:solidFill>
                            <a:schemeClr val="tx1"/>
                          </a:solidFill>
                          <a:latin typeface="Gill Sans"/>
                          <a:ea typeface="Gill Sans"/>
                          <a:cs typeface="Gill Sans"/>
                        </a:defRPr>
                      </a:lvl9pPr>
                    </a:lstStyle>
                    <a:p>
                      <a:pPr defTabSz="457200">
                        <a:defRPr sz="1800"/>
                      </a:pPr>
                      <a:r>
                        <a:rPr sz="1600"/>
                        <a:t>Canada</a:t>
                      </a:r>
                    </a:p>
                  </a:txBody>
                  <a:tcPr marL="63500" marR="63500" marT="0" marB="0" horzOverflow="overflow">
                    <a:lnL w="12700">
                      <a:solidFill>
                        <a:srgbClr val="CBCBCB"/>
                      </a:solidFill>
                      <a:miter lim="400000"/>
                    </a:lnL>
                    <a:lnR w="12700">
                      <a:solidFill>
                        <a:srgbClr val="CBCBCB"/>
                      </a:solidFill>
                      <a:miter lim="400000"/>
                    </a:lnR>
                    <a:lnT w="12700">
                      <a:solidFill>
                        <a:srgbClr val="CBCBCB"/>
                      </a:solidFill>
                      <a:miter lim="400000"/>
                    </a:lnT>
                    <a:lnB w="12700">
                      <a:solidFill>
                        <a:srgbClr val="CBCBCB"/>
                      </a:solidFill>
                      <a:miter lim="400000"/>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Gill Sans"/>
                          <a:ea typeface="Gill Sans"/>
                          <a:cs typeface="Gill Sans"/>
                        </a:defRPr>
                      </a:lvl1pPr>
                      <a:lvl2pPr marL="457200" algn="l" defTabSz="914400" rtl="0" eaLnBrk="1" latinLnBrk="0" hangingPunct="1">
                        <a:defRPr sz="1800" kern="1200">
                          <a:solidFill>
                            <a:schemeClr val="tx1"/>
                          </a:solidFill>
                          <a:latin typeface="Gill Sans"/>
                          <a:ea typeface="Gill Sans"/>
                          <a:cs typeface="Gill Sans"/>
                        </a:defRPr>
                      </a:lvl2pPr>
                      <a:lvl3pPr marL="914400" algn="l" defTabSz="914400" rtl="0" eaLnBrk="1" latinLnBrk="0" hangingPunct="1">
                        <a:defRPr sz="1800" kern="1200">
                          <a:solidFill>
                            <a:schemeClr val="tx1"/>
                          </a:solidFill>
                          <a:latin typeface="Gill Sans"/>
                          <a:ea typeface="Gill Sans"/>
                          <a:cs typeface="Gill Sans"/>
                        </a:defRPr>
                      </a:lvl3pPr>
                      <a:lvl4pPr marL="1371600" algn="l" defTabSz="914400" rtl="0" eaLnBrk="1" latinLnBrk="0" hangingPunct="1">
                        <a:defRPr sz="1800" kern="1200">
                          <a:solidFill>
                            <a:schemeClr val="tx1"/>
                          </a:solidFill>
                          <a:latin typeface="Gill Sans"/>
                          <a:ea typeface="Gill Sans"/>
                          <a:cs typeface="Gill Sans"/>
                        </a:defRPr>
                      </a:lvl4pPr>
                      <a:lvl5pPr marL="1828800" algn="l" defTabSz="914400" rtl="0" eaLnBrk="1" latinLnBrk="0" hangingPunct="1">
                        <a:defRPr sz="1800" kern="1200">
                          <a:solidFill>
                            <a:schemeClr val="tx1"/>
                          </a:solidFill>
                          <a:latin typeface="Gill Sans"/>
                          <a:ea typeface="Gill Sans"/>
                          <a:cs typeface="Gill Sans"/>
                        </a:defRPr>
                      </a:lvl5pPr>
                      <a:lvl6pPr marL="2286000" algn="l" defTabSz="914400" rtl="0" eaLnBrk="1" latinLnBrk="0" hangingPunct="1">
                        <a:defRPr sz="1800" kern="1200">
                          <a:solidFill>
                            <a:schemeClr val="tx1"/>
                          </a:solidFill>
                          <a:latin typeface="Gill Sans"/>
                          <a:ea typeface="Gill Sans"/>
                          <a:cs typeface="Gill Sans"/>
                        </a:defRPr>
                      </a:lvl6pPr>
                      <a:lvl7pPr marL="2743200" algn="l" defTabSz="914400" rtl="0" eaLnBrk="1" latinLnBrk="0" hangingPunct="1">
                        <a:defRPr sz="1800" kern="1200">
                          <a:solidFill>
                            <a:schemeClr val="tx1"/>
                          </a:solidFill>
                          <a:latin typeface="Gill Sans"/>
                          <a:ea typeface="Gill Sans"/>
                          <a:cs typeface="Gill Sans"/>
                        </a:defRPr>
                      </a:lvl7pPr>
                      <a:lvl8pPr marL="3200400" algn="l" defTabSz="914400" rtl="0" eaLnBrk="1" latinLnBrk="0" hangingPunct="1">
                        <a:defRPr sz="1800" kern="1200">
                          <a:solidFill>
                            <a:schemeClr val="tx1"/>
                          </a:solidFill>
                          <a:latin typeface="Gill Sans"/>
                          <a:ea typeface="Gill Sans"/>
                          <a:cs typeface="Gill Sans"/>
                        </a:defRPr>
                      </a:lvl8pPr>
                      <a:lvl9pPr marL="3657600" algn="l" defTabSz="914400" rtl="0" eaLnBrk="1" latinLnBrk="0" hangingPunct="1">
                        <a:defRPr sz="1800" kern="1200">
                          <a:solidFill>
                            <a:schemeClr val="tx1"/>
                          </a:solidFill>
                          <a:latin typeface="Gill Sans"/>
                          <a:ea typeface="Gill Sans"/>
                          <a:cs typeface="Gill Sans"/>
                        </a:defRPr>
                      </a:lvl9pPr>
                    </a:lstStyle>
                    <a:p>
                      <a:pPr defTabSz="457200">
                        <a:defRPr sz="1800"/>
                      </a:pPr>
                      <a:r>
                        <a:rPr lang="en-US" sz="1600" dirty="0"/>
                        <a:t>Complete</a:t>
                      </a:r>
                      <a:endParaRPr sz="1600" dirty="0"/>
                    </a:p>
                  </a:txBody>
                  <a:tcPr marL="63500" marR="63500" marT="0" marB="0" horzOverflow="overflow">
                    <a:lnL w="12700">
                      <a:solidFill>
                        <a:srgbClr val="CBCBCB"/>
                      </a:solidFill>
                      <a:miter lim="400000"/>
                    </a:lnL>
                    <a:lnR w="12700">
                      <a:solidFill>
                        <a:srgbClr val="CBCBCB"/>
                      </a:solidFill>
                      <a:miter lim="400000"/>
                    </a:lnR>
                    <a:lnT w="12700">
                      <a:solidFill>
                        <a:srgbClr val="CBCBCB"/>
                      </a:solidFill>
                      <a:miter lim="400000"/>
                    </a:lnT>
                    <a:lnB w="12700">
                      <a:solidFill>
                        <a:srgbClr val="CBCBCB"/>
                      </a:solidFill>
                      <a:miter lim="400000"/>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Gill Sans"/>
                          <a:ea typeface="Gill Sans"/>
                          <a:cs typeface="Gill Sans"/>
                        </a:defRPr>
                      </a:lvl1pPr>
                      <a:lvl2pPr marL="457200" algn="l" defTabSz="914400" rtl="0" eaLnBrk="1" latinLnBrk="0" hangingPunct="1">
                        <a:defRPr sz="1800" kern="1200">
                          <a:solidFill>
                            <a:schemeClr val="tx1"/>
                          </a:solidFill>
                          <a:latin typeface="Gill Sans"/>
                          <a:ea typeface="Gill Sans"/>
                          <a:cs typeface="Gill Sans"/>
                        </a:defRPr>
                      </a:lvl2pPr>
                      <a:lvl3pPr marL="914400" algn="l" defTabSz="914400" rtl="0" eaLnBrk="1" latinLnBrk="0" hangingPunct="1">
                        <a:defRPr sz="1800" kern="1200">
                          <a:solidFill>
                            <a:schemeClr val="tx1"/>
                          </a:solidFill>
                          <a:latin typeface="Gill Sans"/>
                          <a:ea typeface="Gill Sans"/>
                          <a:cs typeface="Gill Sans"/>
                        </a:defRPr>
                      </a:lvl3pPr>
                      <a:lvl4pPr marL="1371600" algn="l" defTabSz="914400" rtl="0" eaLnBrk="1" latinLnBrk="0" hangingPunct="1">
                        <a:defRPr sz="1800" kern="1200">
                          <a:solidFill>
                            <a:schemeClr val="tx1"/>
                          </a:solidFill>
                          <a:latin typeface="Gill Sans"/>
                          <a:ea typeface="Gill Sans"/>
                          <a:cs typeface="Gill Sans"/>
                        </a:defRPr>
                      </a:lvl4pPr>
                      <a:lvl5pPr marL="1828800" algn="l" defTabSz="914400" rtl="0" eaLnBrk="1" latinLnBrk="0" hangingPunct="1">
                        <a:defRPr sz="1800" kern="1200">
                          <a:solidFill>
                            <a:schemeClr val="tx1"/>
                          </a:solidFill>
                          <a:latin typeface="Gill Sans"/>
                          <a:ea typeface="Gill Sans"/>
                          <a:cs typeface="Gill Sans"/>
                        </a:defRPr>
                      </a:lvl5pPr>
                      <a:lvl6pPr marL="2286000" algn="l" defTabSz="914400" rtl="0" eaLnBrk="1" latinLnBrk="0" hangingPunct="1">
                        <a:defRPr sz="1800" kern="1200">
                          <a:solidFill>
                            <a:schemeClr val="tx1"/>
                          </a:solidFill>
                          <a:latin typeface="Gill Sans"/>
                          <a:ea typeface="Gill Sans"/>
                          <a:cs typeface="Gill Sans"/>
                        </a:defRPr>
                      </a:lvl6pPr>
                      <a:lvl7pPr marL="2743200" algn="l" defTabSz="914400" rtl="0" eaLnBrk="1" latinLnBrk="0" hangingPunct="1">
                        <a:defRPr sz="1800" kern="1200">
                          <a:solidFill>
                            <a:schemeClr val="tx1"/>
                          </a:solidFill>
                          <a:latin typeface="Gill Sans"/>
                          <a:ea typeface="Gill Sans"/>
                          <a:cs typeface="Gill Sans"/>
                        </a:defRPr>
                      </a:lvl7pPr>
                      <a:lvl8pPr marL="3200400" algn="l" defTabSz="914400" rtl="0" eaLnBrk="1" latinLnBrk="0" hangingPunct="1">
                        <a:defRPr sz="1800" kern="1200">
                          <a:solidFill>
                            <a:schemeClr val="tx1"/>
                          </a:solidFill>
                          <a:latin typeface="Gill Sans"/>
                          <a:ea typeface="Gill Sans"/>
                          <a:cs typeface="Gill Sans"/>
                        </a:defRPr>
                      </a:lvl8pPr>
                      <a:lvl9pPr marL="3657600" algn="l" defTabSz="914400" rtl="0" eaLnBrk="1" latinLnBrk="0" hangingPunct="1">
                        <a:defRPr sz="1800" kern="1200">
                          <a:solidFill>
                            <a:schemeClr val="tx1"/>
                          </a:solidFill>
                          <a:latin typeface="Gill Sans"/>
                          <a:ea typeface="Gill Sans"/>
                          <a:cs typeface="Gill Sans"/>
                        </a:defRPr>
                      </a:lvl9pPr>
                    </a:lstStyle>
                    <a:p>
                      <a:pPr defTabSz="457200">
                        <a:defRPr sz="1800"/>
                      </a:pPr>
                      <a:r>
                        <a:rPr sz="1600"/>
                        <a:t>822</a:t>
                      </a:r>
                    </a:p>
                  </a:txBody>
                  <a:tcPr marL="63500" marR="63500" marT="0" marB="0" horzOverflow="overflow">
                    <a:lnL w="12700">
                      <a:solidFill>
                        <a:srgbClr val="CBCBCB"/>
                      </a:solidFill>
                      <a:miter lim="400000"/>
                    </a:lnL>
                    <a:lnR w="12700" cap="flat" cmpd="sng" algn="ctr">
                      <a:solidFill>
                        <a:srgbClr val="CBCBCB"/>
                      </a:solidFill>
                      <a:prstDash val="solid"/>
                      <a:miter lim="400000"/>
                      <a:headEnd type="none" w="med" len="med"/>
                      <a:tailEnd type="none" w="med" len="med"/>
                    </a:lnR>
                    <a:lnT w="12700">
                      <a:solidFill>
                        <a:srgbClr val="CBCBCB"/>
                      </a:solidFill>
                      <a:miter lim="400000"/>
                    </a:lnT>
                    <a:lnB w="12700">
                      <a:solidFill>
                        <a:srgbClr val="CBCBCB"/>
                      </a:solidFill>
                      <a:miter lim="400000"/>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Gill Sans"/>
                          <a:ea typeface="Gill Sans"/>
                          <a:cs typeface="Gill Sans"/>
                        </a:defRPr>
                      </a:lvl1pPr>
                      <a:lvl2pPr marL="457200" algn="l" defTabSz="914400" rtl="0" eaLnBrk="1" latinLnBrk="0" hangingPunct="1">
                        <a:defRPr sz="1800" kern="1200">
                          <a:solidFill>
                            <a:schemeClr val="tx1"/>
                          </a:solidFill>
                          <a:latin typeface="Gill Sans"/>
                          <a:ea typeface="Gill Sans"/>
                          <a:cs typeface="Gill Sans"/>
                        </a:defRPr>
                      </a:lvl2pPr>
                      <a:lvl3pPr marL="914400" algn="l" defTabSz="914400" rtl="0" eaLnBrk="1" latinLnBrk="0" hangingPunct="1">
                        <a:defRPr sz="1800" kern="1200">
                          <a:solidFill>
                            <a:schemeClr val="tx1"/>
                          </a:solidFill>
                          <a:latin typeface="Gill Sans"/>
                          <a:ea typeface="Gill Sans"/>
                          <a:cs typeface="Gill Sans"/>
                        </a:defRPr>
                      </a:lvl3pPr>
                      <a:lvl4pPr marL="1371600" algn="l" defTabSz="914400" rtl="0" eaLnBrk="1" latinLnBrk="0" hangingPunct="1">
                        <a:defRPr sz="1800" kern="1200">
                          <a:solidFill>
                            <a:schemeClr val="tx1"/>
                          </a:solidFill>
                          <a:latin typeface="Gill Sans"/>
                          <a:ea typeface="Gill Sans"/>
                          <a:cs typeface="Gill Sans"/>
                        </a:defRPr>
                      </a:lvl4pPr>
                      <a:lvl5pPr marL="1828800" algn="l" defTabSz="914400" rtl="0" eaLnBrk="1" latinLnBrk="0" hangingPunct="1">
                        <a:defRPr sz="1800" kern="1200">
                          <a:solidFill>
                            <a:schemeClr val="tx1"/>
                          </a:solidFill>
                          <a:latin typeface="Gill Sans"/>
                          <a:ea typeface="Gill Sans"/>
                          <a:cs typeface="Gill Sans"/>
                        </a:defRPr>
                      </a:lvl5pPr>
                      <a:lvl6pPr marL="2286000" algn="l" defTabSz="914400" rtl="0" eaLnBrk="1" latinLnBrk="0" hangingPunct="1">
                        <a:defRPr sz="1800" kern="1200">
                          <a:solidFill>
                            <a:schemeClr val="tx1"/>
                          </a:solidFill>
                          <a:latin typeface="Gill Sans"/>
                          <a:ea typeface="Gill Sans"/>
                          <a:cs typeface="Gill Sans"/>
                        </a:defRPr>
                      </a:lvl6pPr>
                      <a:lvl7pPr marL="2743200" algn="l" defTabSz="914400" rtl="0" eaLnBrk="1" latinLnBrk="0" hangingPunct="1">
                        <a:defRPr sz="1800" kern="1200">
                          <a:solidFill>
                            <a:schemeClr val="tx1"/>
                          </a:solidFill>
                          <a:latin typeface="Gill Sans"/>
                          <a:ea typeface="Gill Sans"/>
                          <a:cs typeface="Gill Sans"/>
                        </a:defRPr>
                      </a:lvl7pPr>
                      <a:lvl8pPr marL="3200400" algn="l" defTabSz="914400" rtl="0" eaLnBrk="1" latinLnBrk="0" hangingPunct="1">
                        <a:defRPr sz="1800" kern="1200">
                          <a:solidFill>
                            <a:schemeClr val="tx1"/>
                          </a:solidFill>
                          <a:latin typeface="Gill Sans"/>
                          <a:ea typeface="Gill Sans"/>
                          <a:cs typeface="Gill Sans"/>
                        </a:defRPr>
                      </a:lvl8pPr>
                      <a:lvl9pPr marL="3657600" algn="l" defTabSz="914400" rtl="0" eaLnBrk="1" latinLnBrk="0" hangingPunct="1">
                        <a:defRPr sz="1800" kern="1200">
                          <a:solidFill>
                            <a:schemeClr val="tx1"/>
                          </a:solidFill>
                          <a:latin typeface="Gill Sans"/>
                          <a:ea typeface="Gill Sans"/>
                          <a:cs typeface="Gill Sans"/>
                        </a:defRPr>
                      </a:lvl9pPr>
                    </a:lstStyle>
                    <a:p>
                      <a:pPr defTabSz="457200">
                        <a:defRPr sz="1800"/>
                      </a:pPr>
                      <a:r>
                        <a:rPr lang="en-US" sz="1600" dirty="0" err="1"/>
                        <a:t>Ziopatch</a:t>
                      </a:r>
                      <a:endParaRPr sz="1600" dirty="0"/>
                    </a:p>
                  </a:txBody>
                  <a:tcPr marL="63500" marR="63500" marT="0" marB="0" horzOverflow="overflow">
                    <a:lnL w="12700">
                      <a:solidFill>
                        <a:srgbClr val="CBCBCB"/>
                      </a:solidFill>
                      <a:miter lim="400000"/>
                    </a:lnL>
                    <a:lnR w="12700">
                      <a:solidFill>
                        <a:srgbClr val="CBCBCB"/>
                      </a:solidFill>
                      <a:miter lim="400000"/>
                    </a:lnR>
                    <a:lnT w="12700" cap="flat" cmpd="sng" algn="ctr">
                      <a:solidFill>
                        <a:srgbClr val="CBCBCB"/>
                      </a:solidFill>
                      <a:prstDash val="solid"/>
                      <a:miter lim="400000"/>
                      <a:headEnd type="none" w="med" len="med"/>
                      <a:tailEnd type="none" w="med" len="med"/>
                    </a:lnT>
                    <a:lnB w="12700" cap="flat" cmpd="sng" algn="ctr">
                      <a:solidFill>
                        <a:srgbClr val="CBCBCB"/>
                      </a:solidFill>
                      <a:prstDash val="solid"/>
                      <a:miter lim="400000"/>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1"/>
                  </a:ext>
                </a:extLst>
              </a:tr>
              <a:tr h="269447">
                <a:tc>
                  <a:txBody>
                    <a:bodyPr/>
                    <a:lstStyle>
                      <a:lvl1pPr marL="0" algn="l" defTabSz="914400" rtl="0" eaLnBrk="1" latinLnBrk="0" hangingPunct="1">
                        <a:defRPr sz="1800" kern="1200">
                          <a:solidFill>
                            <a:schemeClr val="tx1"/>
                          </a:solidFill>
                          <a:latin typeface="Gill Sans"/>
                          <a:ea typeface="Gill Sans"/>
                          <a:cs typeface="Gill Sans"/>
                        </a:defRPr>
                      </a:lvl1pPr>
                      <a:lvl2pPr marL="457200" algn="l" defTabSz="914400" rtl="0" eaLnBrk="1" latinLnBrk="0" hangingPunct="1">
                        <a:defRPr sz="1800" kern="1200">
                          <a:solidFill>
                            <a:schemeClr val="tx1"/>
                          </a:solidFill>
                          <a:latin typeface="Gill Sans"/>
                          <a:ea typeface="Gill Sans"/>
                          <a:cs typeface="Gill Sans"/>
                        </a:defRPr>
                      </a:lvl2pPr>
                      <a:lvl3pPr marL="914400" algn="l" defTabSz="914400" rtl="0" eaLnBrk="1" latinLnBrk="0" hangingPunct="1">
                        <a:defRPr sz="1800" kern="1200">
                          <a:solidFill>
                            <a:schemeClr val="tx1"/>
                          </a:solidFill>
                          <a:latin typeface="Gill Sans"/>
                          <a:ea typeface="Gill Sans"/>
                          <a:cs typeface="Gill Sans"/>
                        </a:defRPr>
                      </a:lvl3pPr>
                      <a:lvl4pPr marL="1371600" algn="l" defTabSz="914400" rtl="0" eaLnBrk="1" latinLnBrk="0" hangingPunct="1">
                        <a:defRPr sz="1800" kern="1200">
                          <a:solidFill>
                            <a:schemeClr val="tx1"/>
                          </a:solidFill>
                          <a:latin typeface="Gill Sans"/>
                          <a:ea typeface="Gill Sans"/>
                          <a:cs typeface="Gill Sans"/>
                        </a:defRPr>
                      </a:lvl4pPr>
                      <a:lvl5pPr marL="1828800" algn="l" defTabSz="914400" rtl="0" eaLnBrk="1" latinLnBrk="0" hangingPunct="1">
                        <a:defRPr sz="1800" kern="1200">
                          <a:solidFill>
                            <a:schemeClr val="tx1"/>
                          </a:solidFill>
                          <a:latin typeface="Gill Sans"/>
                          <a:ea typeface="Gill Sans"/>
                          <a:cs typeface="Gill Sans"/>
                        </a:defRPr>
                      </a:lvl5pPr>
                      <a:lvl6pPr marL="2286000" algn="l" defTabSz="914400" rtl="0" eaLnBrk="1" latinLnBrk="0" hangingPunct="1">
                        <a:defRPr sz="1800" kern="1200">
                          <a:solidFill>
                            <a:schemeClr val="tx1"/>
                          </a:solidFill>
                          <a:latin typeface="Gill Sans"/>
                          <a:ea typeface="Gill Sans"/>
                          <a:cs typeface="Gill Sans"/>
                        </a:defRPr>
                      </a:lvl6pPr>
                      <a:lvl7pPr marL="2743200" algn="l" defTabSz="914400" rtl="0" eaLnBrk="1" latinLnBrk="0" hangingPunct="1">
                        <a:defRPr sz="1800" kern="1200">
                          <a:solidFill>
                            <a:schemeClr val="tx1"/>
                          </a:solidFill>
                          <a:latin typeface="Gill Sans"/>
                          <a:ea typeface="Gill Sans"/>
                          <a:cs typeface="Gill Sans"/>
                        </a:defRPr>
                      </a:lvl7pPr>
                      <a:lvl8pPr marL="3200400" algn="l" defTabSz="914400" rtl="0" eaLnBrk="1" latinLnBrk="0" hangingPunct="1">
                        <a:defRPr sz="1800" kern="1200">
                          <a:solidFill>
                            <a:schemeClr val="tx1"/>
                          </a:solidFill>
                          <a:latin typeface="Gill Sans"/>
                          <a:ea typeface="Gill Sans"/>
                          <a:cs typeface="Gill Sans"/>
                        </a:defRPr>
                      </a:lvl8pPr>
                      <a:lvl9pPr marL="3657600" algn="l" defTabSz="914400" rtl="0" eaLnBrk="1" latinLnBrk="0" hangingPunct="1">
                        <a:defRPr sz="1800" kern="1200">
                          <a:solidFill>
                            <a:schemeClr val="tx1"/>
                          </a:solidFill>
                          <a:latin typeface="Gill Sans"/>
                          <a:ea typeface="Gill Sans"/>
                          <a:cs typeface="Gill Sans"/>
                        </a:defRPr>
                      </a:lvl9pPr>
                    </a:lstStyle>
                    <a:p>
                      <a:pPr defTabSz="457200">
                        <a:defRPr sz="1800"/>
                      </a:pPr>
                      <a:r>
                        <a:rPr sz="1600"/>
                        <a:t>STROKESTOP</a:t>
                      </a:r>
                    </a:p>
                  </a:txBody>
                  <a:tcPr marL="63500" marR="63500" marT="0" marB="0" horzOverflow="overflow">
                    <a:lnL w="12700">
                      <a:solidFill>
                        <a:srgbClr val="CBCBCB"/>
                      </a:solidFill>
                      <a:miter lim="400000"/>
                    </a:lnL>
                    <a:lnR w="12700">
                      <a:solidFill>
                        <a:srgbClr val="CBCBCB"/>
                      </a:solidFill>
                      <a:miter lim="400000"/>
                    </a:lnR>
                    <a:lnT w="12700">
                      <a:solidFill>
                        <a:srgbClr val="CBCBCB"/>
                      </a:solidFill>
                      <a:miter lim="400000"/>
                    </a:lnT>
                    <a:lnB w="12700">
                      <a:solidFill>
                        <a:srgbClr val="CBCBCB"/>
                      </a:solidFill>
                      <a:miter lim="400000"/>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Gill Sans"/>
                          <a:ea typeface="Gill Sans"/>
                          <a:cs typeface="Gill Sans"/>
                        </a:defRPr>
                      </a:lvl1pPr>
                      <a:lvl2pPr marL="457200" algn="l" defTabSz="914400" rtl="0" eaLnBrk="1" latinLnBrk="0" hangingPunct="1">
                        <a:defRPr sz="1800" kern="1200">
                          <a:solidFill>
                            <a:schemeClr val="tx1"/>
                          </a:solidFill>
                          <a:latin typeface="Gill Sans"/>
                          <a:ea typeface="Gill Sans"/>
                          <a:cs typeface="Gill Sans"/>
                        </a:defRPr>
                      </a:lvl2pPr>
                      <a:lvl3pPr marL="914400" algn="l" defTabSz="914400" rtl="0" eaLnBrk="1" latinLnBrk="0" hangingPunct="1">
                        <a:defRPr sz="1800" kern="1200">
                          <a:solidFill>
                            <a:schemeClr val="tx1"/>
                          </a:solidFill>
                          <a:latin typeface="Gill Sans"/>
                          <a:ea typeface="Gill Sans"/>
                          <a:cs typeface="Gill Sans"/>
                        </a:defRPr>
                      </a:lvl3pPr>
                      <a:lvl4pPr marL="1371600" algn="l" defTabSz="914400" rtl="0" eaLnBrk="1" latinLnBrk="0" hangingPunct="1">
                        <a:defRPr sz="1800" kern="1200">
                          <a:solidFill>
                            <a:schemeClr val="tx1"/>
                          </a:solidFill>
                          <a:latin typeface="Gill Sans"/>
                          <a:ea typeface="Gill Sans"/>
                          <a:cs typeface="Gill Sans"/>
                        </a:defRPr>
                      </a:lvl4pPr>
                      <a:lvl5pPr marL="1828800" algn="l" defTabSz="914400" rtl="0" eaLnBrk="1" latinLnBrk="0" hangingPunct="1">
                        <a:defRPr sz="1800" kern="1200">
                          <a:solidFill>
                            <a:schemeClr val="tx1"/>
                          </a:solidFill>
                          <a:latin typeface="Gill Sans"/>
                          <a:ea typeface="Gill Sans"/>
                          <a:cs typeface="Gill Sans"/>
                        </a:defRPr>
                      </a:lvl5pPr>
                      <a:lvl6pPr marL="2286000" algn="l" defTabSz="914400" rtl="0" eaLnBrk="1" latinLnBrk="0" hangingPunct="1">
                        <a:defRPr sz="1800" kern="1200">
                          <a:solidFill>
                            <a:schemeClr val="tx1"/>
                          </a:solidFill>
                          <a:latin typeface="Gill Sans"/>
                          <a:ea typeface="Gill Sans"/>
                          <a:cs typeface="Gill Sans"/>
                        </a:defRPr>
                      </a:lvl6pPr>
                      <a:lvl7pPr marL="2743200" algn="l" defTabSz="914400" rtl="0" eaLnBrk="1" latinLnBrk="0" hangingPunct="1">
                        <a:defRPr sz="1800" kern="1200">
                          <a:solidFill>
                            <a:schemeClr val="tx1"/>
                          </a:solidFill>
                          <a:latin typeface="Gill Sans"/>
                          <a:ea typeface="Gill Sans"/>
                          <a:cs typeface="Gill Sans"/>
                        </a:defRPr>
                      </a:lvl7pPr>
                      <a:lvl8pPr marL="3200400" algn="l" defTabSz="914400" rtl="0" eaLnBrk="1" latinLnBrk="0" hangingPunct="1">
                        <a:defRPr sz="1800" kern="1200">
                          <a:solidFill>
                            <a:schemeClr val="tx1"/>
                          </a:solidFill>
                          <a:latin typeface="Gill Sans"/>
                          <a:ea typeface="Gill Sans"/>
                          <a:cs typeface="Gill Sans"/>
                        </a:defRPr>
                      </a:lvl8pPr>
                      <a:lvl9pPr marL="3657600" algn="l" defTabSz="914400" rtl="0" eaLnBrk="1" latinLnBrk="0" hangingPunct="1">
                        <a:defRPr sz="1800" kern="1200">
                          <a:solidFill>
                            <a:schemeClr val="tx1"/>
                          </a:solidFill>
                          <a:latin typeface="Gill Sans"/>
                          <a:ea typeface="Gill Sans"/>
                          <a:cs typeface="Gill Sans"/>
                        </a:defRPr>
                      </a:lvl9pPr>
                    </a:lstStyle>
                    <a:p>
                      <a:pPr defTabSz="457200">
                        <a:defRPr sz="1800"/>
                      </a:pPr>
                      <a:r>
                        <a:rPr sz="1600"/>
                        <a:t>Sweden</a:t>
                      </a:r>
                    </a:p>
                  </a:txBody>
                  <a:tcPr marL="63500" marR="63500" marT="0" marB="0" horzOverflow="overflow">
                    <a:lnL w="12700">
                      <a:solidFill>
                        <a:srgbClr val="CBCBCB"/>
                      </a:solidFill>
                      <a:miter lim="400000"/>
                    </a:lnL>
                    <a:lnR w="12700">
                      <a:solidFill>
                        <a:srgbClr val="CBCBCB"/>
                      </a:solidFill>
                      <a:miter lim="400000"/>
                    </a:lnR>
                    <a:lnT w="12700">
                      <a:solidFill>
                        <a:srgbClr val="CBCBCB"/>
                      </a:solidFill>
                      <a:miter lim="400000"/>
                    </a:lnT>
                    <a:lnB w="12700">
                      <a:solidFill>
                        <a:srgbClr val="CBCBCB"/>
                      </a:solidFill>
                      <a:miter lim="400000"/>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Gill Sans"/>
                          <a:ea typeface="Gill Sans"/>
                          <a:cs typeface="Gill Sans"/>
                        </a:defRPr>
                      </a:lvl1pPr>
                      <a:lvl2pPr marL="457200" algn="l" defTabSz="914400" rtl="0" eaLnBrk="1" latinLnBrk="0" hangingPunct="1">
                        <a:defRPr sz="1800" kern="1200">
                          <a:solidFill>
                            <a:schemeClr val="tx1"/>
                          </a:solidFill>
                          <a:latin typeface="Gill Sans"/>
                          <a:ea typeface="Gill Sans"/>
                          <a:cs typeface="Gill Sans"/>
                        </a:defRPr>
                      </a:lvl2pPr>
                      <a:lvl3pPr marL="914400" algn="l" defTabSz="914400" rtl="0" eaLnBrk="1" latinLnBrk="0" hangingPunct="1">
                        <a:defRPr sz="1800" kern="1200">
                          <a:solidFill>
                            <a:schemeClr val="tx1"/>
                          </a:solidFill>
                          <a:latin typeface="Gill Sans"/>
                          <a:ea typeface="Gill Sans"/>
                          <a:cs typeface="Gill Sans"/>
                        </a:defRPr>
                      </a:lvl3pPr>
                      <a:lvl4pPr marL="1371600" algn="l" defTabSz="914400" rtl="0" eaLnBrk="1" latinLnBrk="0" hangingPunct="1">
                        <a:defRPr sz="1800" kern="1200">
                          <a:solidFill>
                            <a:schemeClr val="tx1"/>
                          </a:solidFill>
                          <a:latin typeface="Gill Sans"/>
                          <a:ea typeface="Gill Sans"/>
                          <a:cs typeface="Gill Sans"/>
                        </a:defRPr>
                      </a:lvl4pPr>
                      <a:lvl5pPr marL="1828800" algn="l" defTabSz="914400" rtl="0" eaLnBrk="1" latinLnBrk="0" hangingPunct="1">
                        <a:defRPr sz="1800" kern="1200">
                          <a:solidFill>
                            <a:schemeClr val="tx1"/>
                          </a:solidFill>
                          <a:latin typeface="Gill Sans"/>
                          <a:ea typeface="Gill Sans"/>
                          <a:cs typeface="Gill Sans"/>
                        </a:defRPr>
                      </a:lvl5pPr>
                      <a:lvl6pPr marL="2286000" algn="l" defTabSz="914400" rtl="0" eaLnBrk="1" latinLnBrk="0" hangingPunct="1">
                        <a:defRPr sz="1800" kern="1200">
                          <a:solidFill>
                            <a:schemeClr val="tx1"/>
                          </a:solidFill>
                          <a:latin typeface="Gill Sans"/>
                          <a:ea typeface="Gill Sans"/>
                          <a:cs typeface="Gill Sans"/>
                        </a:defRPr>
                      </a:lvl6pPr>
                      <a:lvl7pPr marL="2743200" algn="l" defTabSz="914400" rtl="0" eaLnBrk="1" latinLnBrk="0" hangingPunct="1">
                        <a:defRPr sz="1800" kern="1200">
                          <a:solidFill>
                            <a:schemeClr val="tx1"/>
                          </a:solidFill>
                          <a:latin typeface="Gill Sans"/>
                          <a:ea typeface="Gill Sans"/>
                          <a:cs typeface="Gill Sans"/>
                        </a:defRPr>
                      </a:lvl7pPr>
                      <a:lvl8pPr marL="3200400" algn="l" defTabSz="914400" rtl="0" eaLnBrk="1" latinLnBrk="0" hangingPunct="1">
                        <a:defRPr sz="1800" kern="1200">
                          <a:solidFill>
                            <a:schemeClr val="tx1"/>
                          </a:solidFill>
                          <a:latin typeface="Gill Sans"/>
                          <a:ea typeface="Gill Sans"/>
                          <a:cs typeface="Gill Sans"/>
                        </a:defRPr>
                      </a:lvl8pPr>
                      <a:lvl9pPr marL="3657600" algn="l" defTabSz="914400" rtl="0" eaLnBrk="1" latinLnBrk="0" hangingPunct="1">
                        <a:defRPr sz="1800" kern="1200">
                          <a:solidFill>
                            <a:schemeClr val="tx1"/>
                          </a:solidFill>
                          <a:latin typeface="Gill Sans"/>
                          <a:ea typeface="Gill Sans"/>
                          <a:cs typeface="Gill Sans"/>
                        </a:defRPr>
                      </a:lvl9pPr>
                    </a:lstStyle>
                    <a:p>
                      <a:pPr defTabSz="457200">
                        <a:defRPr sz="1800"/>
                      </a:pPr>
                      <a:r>
                        <a:rPr lang="en-US" sz="1600" dirty="0"/>
                        <a:t>Complete</a:t>
                      </a:r>
                      <a:endParaRPr sz="1600" dirty="0"/>
                    </a:p>
                  </a:txBody>
                  <a:tcPr marL="63500" marR="63500" marT="0" marB="0" horzOverflow="overflow">
                    <a:lnL w="12700">
                      <a:solidFill>
                        <a:srgbClr val="CBCBCB"/>
                      </a:solidFill>
                      <a:miter lim="400000"/>
                    </a:lnL>
                    <a:lnR w="12700">
                      <a:solidFill>
                        <a:srgbClr val="CBCBCB"/>
                      </a:solidFill>
                      <a:miter lim="400000"/>
                    </a:lnR>
                    <a:lnT w="12700">
                      <a:solidFill>
                        <a:srgbClr val="CBCBCB"/>
                      </a:solidFill>
                      <a:miter lim="400000"/>
                    </a:lnT>
                    <a:lnB w="12700">
                      <a:solidFill>
                        <a:srgbClr val="CBCBCB"/>
                      </a:solidFill>
                      <a:miter lim="400000"/>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Gill Sans"/>
                          <a:ea typeface="Gill Sans"/>
                          <a:cs typeface="Gill Sans"/>
                        </a:defRPr>
                      </a:lvl1pPr>
                      <a:lvl2pPr marL="457200" algn="l" defTabSz="914400" rtl="0" eaLnBrk="1" latinLnBrk="0" hangingPunct="1">
                        <a:defRPr sz="1800" kern="1200">
                          <a:solidFill>
                            <a:schemeClr val="tx1"/>
                          </a:solidFill>
                          <a:latin typeface="Gill Sans"/>
                          <a:ea typeface="Gill Sans"/>
                          <a:cs typeface="Gill Sans"/>
                        </a:defRPr>
                      </a:lvl2pPr>
                      <a:lvl3pPr marL="914400" algn="l" defTabSz="914400" rtl="0" eaLnBrk="1" latinLnBrk="0" hangingPunct="1">
                        <a:defRPr sz="1800" kern="1200">
                          <a:solidFill>
                            <a:schemeClr val="tx1"/>
                          </a:solidFill>
                          <a:latin typeface="Gill Sans"/>
                          <a:ea typeface="Gill Sans"/>
                          <a:cs typeface="Gill Sans"/>
                        </a:defRPr>
                      </a:lvl3pPr>
                      <a:lvl4pPr marL="1371600" algn="l" defTabSz="914400" rtl="0" eaLnBrk="1" latinLnBrk="0" hangingPunct="1">
                        <a:defRPr sz="1800" kern="1200">
                          <a:solidFill>
                            <a:schemeClr val="tx1"/>
                          </a:solidFill>
                          <a:latin typeface="Gill Sans"/>
                          <a:ea typeface="Gill Sans"/>
                          <a:cs typeface="Gill Sans"/>
                        </a:defRPr>
                      </a:lvl4pPr>
                      <a:lvl5pPr marL="1828800" algn="l" defTabSz="914400" rtl="0" eaLnBrk="1" latinLnBrk="0" hangingPunct="1">
                        <a:defRPr sz="1800" kern="1200">
                          <a:solidFill>
                            <a:schemeClr val="tx1"/>
                          </a:solidFill>
                          <a:latin typeface="Gill Sans"/>
                          <a:ea typeface="Gill Sans"/>
                          <a:cs typeface="Gill Sans"/>
                        </a:defRPr>
                      </a:lvl5pPr>
                      <a:lvl6pPr marL="2286000" algn="l" defTabSz="914400" rtl="0" eaLnBrk="1" latinLnBrk="0" hangingPunct="1">
                        <a:defRPr sz="1800" kern="1200">
                          <a:solidFill>
                            <a:schemeClr val="tx1"/>
                          </a:solidFill>
                          <a:latin typeface="Gill Sans"/>
                          <a:ea typeface="Gill Sans"/>
                          <a:cs typeface="Gill Sans"/>
                        </a:defRPr>
                      </a:lvl6pPr>
                      <a:lvl7pPr marL="2743200" algn="l" defTabSz="914400" rtl="0" eaLnBrk="1" latinLnBrk="0" hangingPunct="1">
                        <a:defRPr sz="1800" kern="1200">
                          <a:solidFill>
                            <a:schemeClr val="tx1"/>
                          </a:solidFill>
                          <a:latin typeface="Gill Sans"/>
                          <a:ea typeface="Gill Sans"/>
                          <a:cs typeface="Gill Sans"/>
                        </a:defRPr>
                      </a:lvl7pPr>
                      <a:lvl8pPr marL="3200400" algn="l" defTabSz="914400" rtl="0" eaLnBrk="1" latinLnBrk="0" hangingPunct="1">
                        <a:defRPr sz="1800" kern="1200">
                          <a:solidFill>
                            <a:schemeClr val="tx1"/>
                          </a:solidFill>
                          <a:latin typeface="Gill Sans"/>
                          <a:ea typeface="Gill Sans"/>
                          <a:cs typeface="Gill Sans"/>
                        </a:defRPr>
                      </a:lvl8pPr>
                      <a:lvl9pPr marL="3657600" algn="l" defTabSz="914400" rtl="0" eaLnBrk="1" latinLnBrk="0" hangingPunct="1">
                        <a:defRPr sz="1800" kern="1200">
                          <a:solidFill>
                            <a:schemeClr val="tx1"/>
                          </a:solidFill>
                          <a:latin typeface="Gill Sans"/>
                          <a:ea typeface="Gill Sans"/>
                          <a:cs typeface="Gill Sans"/>
                        </a:defRPr>
                      </a:lvl9pPr>
                    </a:lstStyle>
                    <a:p>
                      <a:pPr defTabSz="457200">
                        <a:defRPr sz="1800"/>
                      </a:pPr>
                      <a:r>
                        <a:rPr sz="1600"/>
                        <a:t>7,173</a:t>
                      </a:r>
                    </a:p>
                  </a:txBody>
                  <a:tcPr marL="63500" marR="63500" marT="0" marB="0" horzOverflow="overflow">
                    <a:lnL w="12700">
                      <a:solidFill>
                        <a:srgbClr val="CBCBCB"/>
                      </a:solidFill>
                      <a:miter lim="400000"/>
                    </a:lnL>
                    <a:lnR w="12700" cap="flat" cmpd="sng" algn="ctr">
                      <a:solidFill>
                        <a:srgbClr val="CBCBCB"/>
                      </a:solidFill>
                      <a:prstDash val="solid"/>
                      <a:miter lim="400000"/>
                      <a:headEnd type="none" w="med" len="med"/>
                      <a:tailEnd type="none" w="med" len="med"/>
                    </a:lnR>
                    <a:lnT w="12700">
                      <a:solidFill>
                        <a:srgbClr val="CBCBCB"/>
                      </a:solidFill>
                      <a:miter lim="400000"/>
                    </a:lnT>
                    <a:lnB w="12700">
                      <a:solidFill>
                        <a:srgbClr val="CBCBCB"/>
                      </a:solidFill>
                      <a:miter lim="400000"/>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Gill Sans"/>
                          <a:ea typeface="Gill Sans"/>
                          <a:cs typeface="Gill Sans"/>
                        </a:defRPr>
                      </a:lvl1pPr>
                      <a:lvl2pPr marL="457200" algn="l" defTabSz="914400" rtl="0" eaLnBrk="1" latinLnBrk="0" hangingPunct="1">
                        <a:defRPr sz="1800" kern="1200">
                          <a:solidFill>
                            <a:schemeClr val="tx1"/>
                          </a:solidFill>
                          <a:latin typeface="Gill Sans"/>
                          <a:ea typeface="Gill Sans"/>
                          <a:cs typeface="Gill Sans"/>
                        </a:defRPr>
                      </a:lvl2pPr>
                      <a:lvl3pPr marL="914400" algn="l" defTabSz="914400" rtl="0" eaLnBrk="1" latinLnBrk="0" hangingPunct="1">
                        <a:defRPr sz="1800" kern="1200">
                          <a:solidFill>
                            <a:schemeClr val="tx1"/>
                          </a:solidFill>
                          <a:latin typeface="Gill Sans"/>
                          <a:ea typeface="Gill Sans"/>
                          <a:cs typeface="Gill Sans"/>
                        </a:defRPr>
                      </a:lvl3pPr>
                      <a:lvl4pPr marL="1371600" algn="l" defTabSz="914400" rtl="0" eaLnBrk="1" latinLnBrk="0" hangingPunct="1">
                        <a:defRPr sz="1800" kern="1200">
                          <a:solidFill>
                            <a:schemeClr val="tx1"/>
                          </a:solidFill>
                          <a:latin typeface="Gill Sans"/>
                          <a:ea typeface="Gill Sans"/>
                          <a:cs typeface="Gill Sans"/>
                        </a:defRPr>
                      </a:lvl4pPr>
                      <a:lvl5pPr marL="1828800" algn="l" defTabSz="914400" rtl="0" eaLnBrk="1" latinLnBrk="0" hangingPunct="1">
                        <a:defRPr sz="1800" kern="1200">
                          <a:solidFill>
                            <a:schemeClr val="tx1"/>
                          </a:solidFill>
                          <a:latin typeface="Gill Sans"/>
                          <a:ea typeface="Gill Sans"/>
                          <a:cs typeface="Gill Sans"/>
                        </a:defRPr>
                      </a:lvl5pPr>
                      <a:lvl6pPr marL="2286000" algn="l" defTabSz="914400" rtl="0" eaLnBrk="1" latinLnBrk="0" hangingPunct="1">
                        <a:defRPr sz="1800" kern="1200">
                          <a:solidFill>
                            <a:schemeClr val="tx1"/>
                          </a:solidFill>
                          <a:latin typeface="Gill Sans"/>
                          <a:ea typeface="Gill Sans"/>
                          <a:cs typeface="Gill Sans"/>
                        </a:defRPr>
                      </a:lvl6pPr>
                      <a:lvl7pPr marL="2743200" algn="l" defTabSz="914400" rtl="0" eaLnBrk="1" latinLnBrk="0" hangingPunct="1">
                        <a:defRPr sz="1800" kern="1200">
                          <a:solidFill>
                            <a:schemeClr val="tx1"/>
                          </a:solidFill>
                          <a:latin typeface="Gill Sans"/>
                          <a:ea typeface="Gill Sans"/>
                          <a:cs typeface="Gill Sans"/>
                        </a:defRPr>
                      </a:lvl7pPr>
                      <a:lvl8pPr marL="3200400" algn="l" defTabSz="914400" rtl="0" eaLnBrk="1" latinLnBrk="0" hangingPunct="1">
                        <a:defRPr sz="1800" kern="1200">
                          <a:solidFill>
                            <a:schemeClr val="tx1"/>
                          </a:solidFill>
                          <a:latin typeface="Gill Sans"/>
                          <a:ea typeface="Gill Sans"/>
                          <a:cs typeface="Gill Sans"/>
                        </a:defRPr>
                      </a:lvl8pPr>
                      <a:lvl9pPr marL="3657600" algn="l" defTabSz="914400" rtl="0" eaLnBrk="1" latinLnBrk="0" hangingPunct="1">
                        <a:defRPr sz="1800" kern="1200">
                          <a:solidFill>
                            <a:schemeClr val="tx1"/>
                          </a:solidFill>
                          <a:latin typeface="Gill Sans"/>
                          <a:ea typeface="Gill Sans"/>
                          <a:cs typeface="Gill Sans"/>
                        </a:defRPr>
                      </a:lvl9pPr>
                    </a:lstStyle>
                    <a:p>
                      <a:pPr defTabSz="457200">
                        <a:defRPr sz="1800"/>
                      </a:pPr>
                      <a:r>
                        <a:rPr lang="en-US" sz="1600" dirty="0" err="1"/>
                        <a:t>Zenicor</a:t>
                      </a:r>
                      <a:r>
                        <a:rPr lang="en-US" sz="1600" dirty="0"/>
                        <a:t>, BID for 14</a:t>
                      </a:r>
                      <a:r>
                        <a:rPr lang="en-US" sz="1600" baseline="0" dirty="0"/>
                        <a:t> days</a:t>
                      </a:r>
                      <a:endParaRPr sz="1600" dirty="0"/>
                    </a:p>
                  </a:txBody>
                  <a:tcPr marL="63500" marR="63500" marT="0" marB="0" horzOverflow="overflow">
                    <a:lnL w="12700">
                      <a:solidFill>
                        <a:srgbClr val="CBCBCB"/>
                      </a:solidFill>
                      <a:miter lim="400000"/>
                    </a:lnL>
                    <a:lnR w="12700">
                      <a:solidFill>
                        <a:srgbClr val="CBCBCB"/>
                      </a:solidFill>
                      <a:miter lim="400000"/>
                    </a:lnR>
                    <a:lnT w="12700" cap="flat" cmpd="sng" algn="ctr">
                      <a:solidFill>
                        <a:srgbClr val="CBCBCB"/>
                      </a:solidFill>
                      <a:prstDash val="solid"/>
                      <a:miter lim="400000"/>
                      <a:headEnd type="none" w="med" len="med"/>
                      <a:tailEnd type="none" w="med" len="med"/>
                    </a:lnT>
                    <a:lnB w="12700" cap="flat" cmpd="sng" algn="ctr">
                      <a:solidFill>
                        <a:srgbClr val="CBCBCB"/>
                      </a:solidFill>
                      <a:prstDash val="solid"/>
                      <a:miter lim="400000"/>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2"/>
                  </a:ext>
                </a:extLst>
              </a:tr>
              <a:tr h="467170">
                <a:tc>
                  <a:txBody>
                    <a:bodyPr/>
                    <a:lstStyle>
                      <a:lvl1pPr marL="0" algn="l" defTabSz="914400" rtl="0" eaLnBrk="1" latinLnBrk="0" hangingPunct="1">
                        <a:defRPr sz="1800" kern="1200">
                          <a:solidFill>
                            <a:schemeClr val="tx1"/>
                          </a:solidFill>
                          <a:latin typeface="Gill Sans"/>
                          <a:ea typeface="Gill Sans"/>
                          <a:cs typeface="Gill Sans"/>
                        </a:defRPr>
                      </a:lvl1pPr>
                      <a:lvl2pPr marL="457200" algn="l" defTabSz="914400" rtl="0" eaLnBrk="1" latinLnBrk="0" hangingPunct="1">
                        <a:defRPr sz="1800" kern="1200">
                          <a:solidFill>
                            <a:schemeClr val="tx1"/>
                          </a:solidFill>
                          <a:latin typeface="Gill Sans"/>
                          <a:ea typeface="Gill Sans"/>
                          <a:cs typeface="Gill Sans"/>
                        </a:defRPr>
                      </a:lvl2pPr>
                      <a:lvl3pPr marL="914400" algn="l" defTabSz="914400" rtl="0" eaLnBrk="1" latinLnBrk="0" hangingPunct="1">
                        <a:defRPr sz="1800" kern="1200">
                          <a:solidFill>
                            <a:schemeClr val="tx1"/>
                          </a:solidFill>
                          <a:latin typeface="Gill Sans"/>
                          <a:ea typeface="Gill Sans"/>
                          <a:cs typeface="Gill Sans"/>
                        </a:defRPr>
                      </a:lvl3pPr>
                      <a:lvl4pPr marL="1371600" algn="l" defTabSz="914400" rtl="0" eaLnBrk="1" latinLnBrk="0" hangingPunct="1">
                        <a:defRPr sz="1800" kern="1200">
                          <a:solidFill>
                            <a:schemeClr val="tx1"/>
                          </a:solidFill>
                          <a:latin typeface="Gill Sans"/>
                          <a:ea typeface="Gill Sans"/>
                          <a:cs typeface="Gill Sans"/>
                        </a:defRPr>
                      </a:lvl4pPr>
                      <a:lvl5pPr marL="1828800" algn="l" defTabSz="914400" rtl="0" eaLnBrk="1" latinLnBrk="0" hangingPunct="1">
                        <a:defRPr sz="1800" kern="1200">
                          <a:solidFill>
                            <a:schemeClr val="tx1"/>
                          </a:solidFill>
                          <a:latin typeface="Gill Sans"/>
                          <a:ea typeface="Gill Sans"/>
                          <a:cs typeface="Gill Sans"/>
                        </a:defRPr>
                      </a:lvl5pPr>
                      <a:lvl6pPr marL="2286000" algn="l" defTabSz="914400" rtl="0" eaLnBrk="1" latinLnBrk="0" hangingPunct="1">
                        <a:defRPr sz="1800" kern="1200">
                          <a:solidFill>
                            <a:schemeClr val="tx1"/>
                          </a:solidFill>
                          <a:latin typeface="Gill Sans"/>
                          <a:ea typeface="Gill Sans"/>
                          <a:cs typeface="Gill Sans"/>
                        </a:defRPr>
                      </a:lvl6pPr>
                      <a:lvl7pPr marL="2743200" algn="l" defTabSz="914400" rtl="0" eaLnBrk="1" latinLnBrk="0" hangingPunct="1">
                        <a:defRPr sz="1800" kern="1200">
                          <a:solidFill>
                            <a:schemeClr val="tx1"/>
                          </a:solidFill>
                          <a:latin typeface="Gill Sans"/>
                          <a:ea typeface="Gill Sans"/>
                          <a:cs typeface="Gill Sans"/>
                        </a:defRPr>
                      </a:lvl7pPr>
                      <a:lvl8pPr marL="3200400" algn="l" defTabSz="914400" rtl="0" eaLnBrk="1" latinLnBrk="0" hangingPunct="1">
                        <a:defRPr sz="1800" kern="1200">
                          <a:solidFill>
                            <a:schemeClr val="tx1"/>
                          </a:solidFill>
                          <a:latin typeface="Gill Sans"/>
                          <a:ea typeface="Gill Sans"/>
                          <a:cs typeface="Gill Sans"/>
                        </a:defRPr>
                      </a:lvl8pPr>
                      <a:lvl9pPr marL="3657600" algn="l" defTabSz="914400" rtl="0" eaLnBrk="1" latinLnBrk="0" hangingPunct="1">
                        <a:defRPr sz="1800" kern="1200">
                          <a:solidFill>
                            <a:schemeClr val="tx1"/>
                          </a:solidFill>
                          <a:latin typeface="Gill Sans"/>
                          <a:ea typeface="Gill Sans"/>
                          <a:cs typeface="Gill Sans"/>
                        </a:defRPr>
                      </a:lvl9pPr>
                    </a:lstStyle>
                    <a:p>
                      <a:pPr defTabSz="457200">
                        <a:defRPr sz="1800"/>
                      </a:pPr>
                      <a:r>
                        <a:rPr sz="1600"/>
                        <a:t>STROKESTOP II</a:t>
                      </a:r>
                    </a:p>
                  </a:txBody>
                  <a:tcPr marL="63500" marR="63500" marT="0" marB="0" horzOverflow="overflow">
                    <a:lnL w="12700">
                      <a:solidFill>
                        <a:srgbClr val="CBCBCB"/>
                      </a:solidFill>
                      <a:miter lim="400000"/>
                    </a:lnL>
                    <a:lnR w="12700">
                      <a:solidFill>
                        <a:srgbClr val="CBCBCB"/>
                      </a:solidFill>
                      <a:miter lim="400000"/>
                    </a:lnR>
                    <a:lnT w="12700">
                      <a:solidFill>
                        <a:srgbClr val="CBCBCB"/>
                      </a:solidFill>
                      <a:miter lim="400000"/>
                    </a:lnT>
                    <a:lnB w="12700">
                      <a:solidFill>
                        <a:srgbClr val="CBCBCB"/>
                      </a:solidFill>
                      <a:miter lim="400000"/>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Gill Sans"/>
                          <a:ea typeface="Gill Sans"/>
                          <a:cs typeface="Gill Sans"/>
                        </a:defRPr>
                      </a:lvl1pPr>
                      <a:lvl2pPr marL="457200" algn="l" defTabSz="914400" rtl="0" eaLnBrk="1" latinLnBrk="0" hangingPunct="1">
                        <a:defRPr sz="1800" kern="1200">
                          <a:solidFill>
                            <a:schemeClr val="tx1"/>
                          </a:solidFill>
                          <a:latin typeface="Gill Sans"/>
                          <a:ea typeface="Gill Sans"/>
                          <a:cs typeface="Gill Sans"/>
                        </a:defRPr>
                      </a:lvl2pPr>
                      <a:lvl3pPr marL="914400" algn="l" defTabSz="914400" rtl="0" eaLnBrk="1" latinLnBrk="0" hangingPunct="1">
                        <a:defRPr sz="1800" kern="1200">
                          <a:solidFill>
                            <a:schemeClr val="tx1"/>
                          </a:solidFill>
                          <a:latin typeface="Gill Sans"/>
                          <a:ea typeface="Gill Sans"/>
                          <a:cs typeface="Gill Sans"/>
                        </a:defRPr>
                      </a:lvl3pPr>
                      <a:lvl4pPr marL="1371600" algn="l" defTabSz="914400" rtl="0" eaLnBrk="1" latinLnBrk="0" hangingPunct="1">
                        <a:defRPr sz="1800" kern="1200">
                          <a:solidFill>
                            <a:schemeClr val="tx1"/>
                          </a:solidFill>
                          <a:latin typeface="Gill Sans"/>
                          <a:ea typeface="Gill Sans"/>
                          <a:cs typeface="Gill Sans"/>
                        </a:defRPr>
                      </a:lvl4pPr>
                      <a:lvl5pPr marL="1828800" algn="l" defTabSz="914400" rtl="0" eaLnBrk="1" latinLnBrk="0" hangingPunct="1">
                        <a:defRPr sz="1800" kern="1200">
                          <a:solidFill>
                            <a:schemeClr val="tx1"/>
                          </a:solidFill>
                          <a:latin typeface="Gill Sans"/>
                          <a:ea typeface="Gill Sans"/>
                          <a:cs typeface="Gill Sans"/>
                        </a:defRPr>
                      </a:lvl5pPr>
                      <a:lvl6pPr marL="2286000" algn="l" defTabSz="914400" rtl="0" eaLnBrk="1" latinLnBrk="0" hangingPunct="1">
                        <a:defRPr sz="1800" kern="1200">
                          <a:solidFill>
                            <a:schemeClr val="tx1"/>
                          </a:solidFill>
                          <a:latin typeface="Gill Sans"/>
                          <a:ea typeface="Gill Sans"/>
                          <a:cs typeface="Gill Sans"/>
                        </a:defRPr>
                      </a:lvl6pPr>
                      <a:lvl7pPr marL="2743200" algn="l" defTabSz="914400" rtl="0" eaLnBrk="1" latinLnBrk="0" hangingPunct="1">
                        <a:defRPr sz="1800" kern="1200">
                          <a:solidFill>
                            <a:schemeClr val="tx1"/>
                          </a:solidFill>
                          <a:latin typeface="Gill Sans"/>
                          <a:ea typeface="Gill Sans"/>
                          <a:cs typeface="Gill Sans"/>
                        </a:defRPr>
                      </a:lvl7pPr>
                      <a:lvl8pPr marL="3200400" algn="l" defTabSz="914400" rtl="0" eaLnBrk="1" latinLnBrk="0" hangingPunct="1">
                        <a:defRPr sz="1800" kern="1200">
                          <a:solidFill>
                            <a:schemeClr val="tx1"/>
                          </a:solidFill>
                          <a:latin typeface="Gill Sans"/>
                          <a:ea typeface="Gill Sans"/>
                          <a:cs typeface="Gill Sans"/>
                        </a:defRPr>
                      </a:lvl8pPr>
                      <a:lvl9pPr marL="3657600" algn="l" defTabSz="914400" rtl="0" eaLnBrk="1" latinLnBrk="0" hangingPunct="1">
                        <a:defRPr sz="1800" kern="1200">
                          <a:solidFill>
                            <a:schemeClr val="tx1"/>
                          </a:solidFill>
                          <a:latin typeface="Gill Sans"/>
                          <a:ea typeface="Gill Sans"/>
                          <a:cs typeface="Gill Sans"/>
                        </a:defRPr>
                      </a:lvl9pPr>
                    </a:lstStyle>
                    <a:p>
                      <a:pPr defTabSz="457200">
                        <a:defRPr sz="1800"/>
                      </a:pPr>
                      <a:r>
                        <a:rPr sz="1600"/>
                        <a:t>Sweden</a:t>
                      </a:r>
                    </a:p>
                  </a:txBody>
                  <a:tcPr marL="63500" marR="63500" marT="0" marB="0" horzOverflow="overflow">
                    <a:lnL w="12700">
                      <a:solidFill>
                        <a:srgbClr val="CBCBCB"/>
                      </a:solidFill>
                      <a:miter lim="400000"/>
                    </a:lnL>
                    <a:lnR w="12700">
                      <a:solidFill>
                        <a:srgbClr val="CBCBCB"/>
                      </a:solidFill>
                      <a:miter lim="400000"/>
                    </a:lnR>
                    <a:lnT w="12700">
                      <a:solidFill>
                        <a:srgbClr val="CBCBCB"/>
                      </a:solidFill>
                      <a:miter lim="400000"/>
                    </a:lnT>
                    <a:lnB w="12700">
                      <a:solidFill>
                        <a:srgbClr val="CBCBCB"/>
                      </a:solidFill>
                      <a:miter lim="400000"/>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Gill Sans"/>
                          <a:ea typeface="Gill Sans"/>
                          <a:cs typeface="Gill Sans"/>
                        </a:defRPr>
                      </a:lvl1pPr>
                      <a:lvl2pPr marL="457200" algn="l" defTabSz="914400" rtl="0" eaLnBrk="1" latinLnBrk="0" hangingPunct="1">
                        <a:defRPr sz="1800" kern="1200">
                          <a:solidFill>
                            <a:schemeClr val="tx1"/>
                          </a:solidFill>
                          <a:latin typeface="Gill Sans"/>
                          <a:ea typeface="Gill Sans"/>
                          <a:cs typeface="Gill Sans"/>
                        </a:defRPr>
                      </a:lvl2pPr>
                      <a:lvl3pPr marL="914400" algn="l" defTabSz="914400" rtl="0" eaLnBrk="1" latinLnBrk="0" hangingPunct="1">
                        <a:defRPr sz="1800" kern="1200">
                          <a:solidFill>
                            <a:schemeClr val="tx1"/>
                          </a:solidFill>
                          <a:latin typeface="Gill Sans"/>
                          <a:ea typeface="Gill Sans"/>
                          <a:cs typeface="Gill Sans"/>
                        </a:defRPr>
                      </a:lvl3pPr>
                      <a:lvl4pPr marL="1371600" algn="l" defTabSz="914400" rtl="0" eaLnBrk="1" latinLnBrk="0" hangingPunct="1">
                        <a:defRPr sz="1800" kern="1200">
                          <a:solidFill>
                            <a:schemeClr val="tx1"/>
                          </a:solidFill>
                          <a:latin typeface="Gill Sans"/>
                          <a:ea typeface="Gill Sans"/>
                          <a:cs typeface="Gill Sans"/>
                        </a:defRPr>
                      </a:lvl4pPr>
                      <a:lvl5pPr marL="1828800" algn="l" defTabSz="914400" rtl="0" eaLnBrk="1" latinLnBrk="0" hangingPunct="1">
                        <a:defRPr sz="1800" kern="1200">
                          <a:solidFill>
                            <a:schemeClr val="tx1"/>
                          </a:solidFill>
                          <a:latin typeface="Gill Sans"/>
                          <a:ea typeface="Gill Sans"/>
                          <a:cs typeface="Gill Sans"/>
                        </a:defRPr>
                      </a:lvl5pPr>
                      <a:lvl6pPr marL="2286000" algn="l" defTabSz="914400" rtl="0" eaLnBrk="1" latinLnBrk="0" hangingPunct="1">
                        <a:defRPr sz="1800" kern="1200">
                          <a:solidFill>
                            <a:schemeClr val="tx1"/>
                          </a:solidFill>
                          <a:latin typeface="Gill Sans"/>
                          <a:ea typeface="Gill Sans"/>
                          <a:cs typeface="Gill Sans"/>
                        </a:defRPr>
                      </a:lvl6pPr>
                      <a:lvl7pPr marL="2743200" algn="l" defTabSz="914400" rtl="0" eaLnBrk="1" latinLnBrk="0" hangingPunct="1">
                        <a:defRPr sz="1800" kern="1200">
                          <a:solidFill>
                            <a:schemeClr val="tx1"/>
                          </a:solidFill>
                          <a:latin typeface="Gill Sans"/>
                          <a:ea typeface="Gill Sans"/>
                          <a:cs typeface="Gill Sans"/>
                        </a:defRPr>
                      </a:lvl7pPr>
                      <a:lvl8pPr marL="3200400" algn="l" defTabSz="914400" rtl="0" eaLnBrk="1" latinLnBrk="0" hangingPunct="1">
                        <a:defRPr sz="1800" kern="1200">
                          <a:solidFill>
                            <a:schemeClr val="tx1"/>
                          </a:solidFill>
                          <a:latin typeface="Gill Sans"/>
                          <a:ea typeface="Gill Sans"/>
                          <a:cs typeface="Gill Sans"/>
                        </a:defRPr>
                      </a:lvl8pPr>
                      <a:lvl9pPr marL="3657600" algn="l" defTabSz="914400" rtl="0" eaLnBrk="1" latinLnBrk="0" hangingPunct="1">
                        <a:defRPr sz="1800" kern="1200">
                          <a:solidFill>
                            <a:schemeClr val="tx1"/>
                          </a:solidFill>
                          <a:latin typeface="Gill Sans"/>
                          <a:ea typeface="Gill Sans"/>
                          <a:cs typeface="Gill Sans"/>
                        </a:defRPr>
                      </a:lvl9pPr>
                    </a:lstStyle>
                    <a:p>
                      <a:pPr defTabSz="457200">
                        <a:defRPr sz="1800"/>
                      </a:pPr>
                      <a:r>
                        <a:rPr lang="en-US" sz="1600" dirty="0"/>
                        <a:t>Soon complete</a:t>
                      </a:r>
                      <a:endParaRPr sz="1600" dirty="0"/>
                    </a:p>
                  </a:txBody>
                  <a:tcPr marL="63500" marR="63500" marT="0" marB="0" horzOverflow="overflow">
                    <a:lnL w="12700">
                      <a:solidFill>
                        <a:srgbClr val="CBCBCB"/>
                      </a:solidFill>
                      <a:miter lim="400000"/>
                    </a:lnL>
                    <a:lnR w="12700">
                      <a:solidFill>
                        <a:srgbClr val="CBCBCB"/>
                      </a:solidFill>
                      <a:miter lim="400000"/>
                    </a:lnR>
                    <a:lnT w="12700">
                      <a:solidFill>
                        <a:srgbClr val="CBCBCB"/>
                      </a:solidFill>
                      <a:miter lim="400000"/>
                    </a:lnT>
                    <a:lnB w="12700">
                      <a:solidFill>
                        <a:srgbClr val="CBCBCB"/>
                      </a:solidFill>
                      <a:miter lim="400000"/>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Gill Sans"/>
                          <a:ea typeface="Gill Sans"/>
                          <a:cs typeface="Gill Sans"/>
                        </a:defRPr>
                      </a:lvl1pPr>
                      <a:lvl2pPr marL="457200" algn="l" defTabSz="914400" rtl="0" eaLnBrk="1" latinLnBrk="0" hangingPunct="1">
                        <a:defRPr sz="1800" kern="1200">
                          <a:solidFill>
                            <a:schemeClr val="tx1"/>
                          </a:solidFill>
                          <a:latin typeface="Gill Sans"/>
                          <a:ea typeface="Gill Sans"/>
                          <a:cs typeface="Gill Sans"/>
                        </a:defRPr>
                      </a:lvl2pPr>
                      <a:lvl3pPr marL="914400" algn="l" defTabSz="914400" rtl="0" eaLnBrk="1" latinLnBrk="0" hangingPunct="1">
                        <a:defRPr sz="1800" kern="1200">
                          <a:solidFill>
                            <a:schemeClr val="tx1"/>
                          </a:solidFill>
                          <a:latin typeface="Gill Sans"/>
                          <a:ea typeface="Gill Sans"/>
                          <a:cs typeface="Gill Sans"/>
                        </a:defRPr>
                      </a:lvl3pPr>
                      <a:lvl4pPr marL="1371600" algn="l" defTabSz="914400" rtl="0" eaLnBrk="1" latinLnBrk="0" hangingPunct="1">
                        <a:defRPr sz="1800" kern="1200">
                          <a:solidFill>
                            <a:schemeClr val="tx1"/>
                          </a:solidFill>
                          <a:latin typeface="Gill Sans"/>
                          <a:ea typeface="Gill Sans"/>
                          <a:cs typeface="Gill Sans"/>
                        </a:defRPr>
                      </a:lvl4pPr>
                      <a:lvl5pPr marL="1828800" algn="l" defTabSz="914400" rtl="0" eaLnBrk="1" latinLnBrk="0" hangingPunct="1">
                        <a:defRPr sz="1800" kern="1200">
                          <a:solidFill>
                            <a:schemeClr val="tx1"/>
                          </a:solidFill>
                          <a:latin typeface="Gill Sans"/>
                          <a:ea typeface="Gill Sans"/>
                          <a:cs typeface="Gill Sans"/>
                        </a:defRPr>
                      </a:lvl5pPr>
                      <a:lvl6pPr marL="2286000" algn="l" defTabSz="914400" rtl="0" eaLnBrk="1" latinLnBrk="0" hangingPunct="1">
                        <a:defRPr sz="1800" kern="1200">
                          <a:solidFill>
                            <a:schemeClr val="tx1"/>
                          </a:solidFill>
                          <a:latin typeface="Gill Sans"/>
                          <a:ea typeface="Gill Sans"/>
                          <a:cs typeface="Gill Sans"/>
                        </a:defRPr>
                      </a:lvl6pPr>
                      <a:lvl7pPr marL="2743200" algn="l" defTabSz="914400" rtl="0" eaLnBrk="1" latinLnBrk="0" hangingPunct="1">
                        <a:defRPr sz="1800" kern="1200">
                          <a:solidFill>
                            <a:schemeClr val="tx1"/>
                          </a:solidFill>
                          <a:latin typeface="Gill Sans"/>
                          <a:ea typeface="Gill Sans"/>
                          <a:cs typeface="Gill Sans"/>
                        </a:defRPr>
                      </a:lvl7pPr>
                      <a:lvl8pPr marL="3200400" algn="l" defTabSz="914400" rtl="0" eaLnBrk="1" latinLnBrk="0" hangingPunct="1">
                        <a:defRPr sz="1800" kern="1200">
                          <a:solidFill>
                            <a:schemeClr val="tx1"/>
                          </a:solidFill>
                          <a:latin typeface="Gill Sans"/>
                          <a:ea typeface="Gill Sans"/>
                          <a:cs typeface="Gill Sans"/>
                        </a:defRPr>
                      </a:lvl8pPr>
                      <a:lvl9pPr marL="3657600" algn="l" defTabSz="914400" rtl="0" eaLnBrk="1" latinLnBrk="0" hangingPunct="1">
                        <a:defRPr sz="1800" kern="1200">
                          <a:solidFill>
                            <a:schemeClr val="tx1"/>
                          </a:solidFill>
                          <a:latin typeface="Gill Sans"/>
                          <a:ea typeface="Gill Sans"/>
                          <a:cs typeface="Gill Sans"/>
                        </a:defRPr>
                      </a:lvl9pPr>
                    </a:lstStyle>
                    <a:p>
                      <a:pPr defTabSz="457200">
                        <a:defRPr sz="1800"/>
                      </a:pPr>
                      <a:r>
                        <a:rPr sz="1600"/>
                        <a:t>8K</a:t>
                      </a:r>
                    </a:p>
                  </a:txBody>
                  <a:tcPr marL="63500" marR="63500" marT="0" marB="0" horzOverflow="overflow">
                    <a:lnL w="12700">
                      <a:solidFill>
                        <a:srgbClr val="CBCBCB"/>
                      </a:solidFill>
                      <a:miter lim="400000"/>
                    </a:lnL>
                    <a:lnR w="12700" cap="flat" cmpd="sng" algn="ctr">
                      <a:solidFill>
                        <a:srgbClr val="CBCBCB"/>
                      </a:solidFill>
                      <a:prstDash val="solid"/>
                      <a:miter lim="400000"/>
                      <a:headEnd type="none" w="med" len="med"/>
                      <a:tailEnd type="none" w="med" len="med"/>
                    </a:lnR>
                    <a:lnT w="12700">
                      <a:solidFill>
                        <a:srgbClr val="CBCBCB"/>
                      </a:solidFill>
                      <a:miter lim="400000"/>
                    </a:lnT>
                    <a:lnB w="12700">
                      <a:solidFill>
                        <a:srgbClr val="CBCBCB"/>
                      </a:solidFill>
                      <a:miter lim="400000"/>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Gill Sans"/>
                          <a:ea typeface="Gill Sans"/>
                          <a:cs typeface="Gill Sans"/>
                        </a:defRPr>
                      </a:lvl1pPr>
                      <a:lvl2pPr marL="457200" algn="l" defTabSz="914400" rtl="0" eaLnBrk="1" latinLnBrk="0" hangingPunct="1">
                        <a:defRPr sz="1800" kern="1200">
                          <a:solidFill>
                            <a:schemeClr val="tx1"/>
                          </a:solidFill>
                          <a:latin typeface="Gill Sans"/>
                          <a:ea typeface="Gill Sans"/>
                          <a:cs typeface="Gill Sans"/>
                        </a:defRPr>
                      </a:lvl2pPr>
                      <a:lvl3pPr marL="914400" algn="l" defTabSz="914400" rtl="0" eaLnBrk="1" latinLnBrk="0" hangingPunct="1">
                        <a:defRPr sz="1800" kern="1200">
                          <a:solidFill>
                            <a:schemeClr val="tx1"/>
                          </a:solidFill>
                          <a:latin typeface="Gill Sans"/>
                          <a:ea typeface="Gill Sans"/>
                          <a:cs typeface="Gill Sans"/>
                        </a:defRPr>
                      </a:lvl3pPr>
                      <a:lvl4pPr marL="1371600" algn="l" defTabSz="914400" rtl="0" eaLnBrk="1" latinLnBrk="0" hangingPunct="1">
                        <a:defRPr sz="1800" kern="1200">
                          <a:solidFill>
                            <a:schemeClr val="tx1"/>
                          </a:solidFill>
                          <a:latin typeface="Gill Sans"/>
                          <a:ea typeface="Gill Sans"/>
                          <a:cs typeface="Gill Sans"/>
                        </a:defRPr>
                      </a:lvl4pPr>
                      <a:lvl5pPr marL="1828800" algn="l" defTabSz="914400" rtl="0" eaLnBrk="1" latinLnBrk="0" hangingPunct="1">
                        <a:defRPr sz="1800" kern="1200">
                          <a:solidFill>
                            <a:schemeClr val="tx1"/>
                          </a:solidFill>
                          <a:latin typeface="Gill Sans"/>
                          <a:ea typeface="Gill Sans"/>
                          <a:cs typeface="Gill Sans"/>
                        </a:defRPr>
                      </a:lvl5pPr>
                      <a:lvl6pPr marL="2286000" algn="l" defTabSz="914400" rtl="0" eaLnBrk="1" latinLnBrk="0" hangingPunct="1">
                        <a:defRPr sz="1800" kern="1200">
                          <a:solidFill>
                            <a:schemeClr val="tx1"/>
                          </a:solidFill>
                          <a:latin typeface="Gill Sans"/>
                          <a:ea typeface="Gill Sans"/>
                          <a:cs typeface="Gill Sans"/>
                        </a:defRPr>
                      </a:lvl6pPr>
                      <a:lvl7pPr marL="2743200" algn="l" defTabSz="914400" rtl="0" eaLnBrk="1" latinLnBrk="0" hangingPunct="1">
                        <a:defRPr sz="1800" kern="1200">
                          <a:solidFill>
                            <a:schemeClr val="tx1"/>
                          </a:solidFill>
                          <a:latin typeface="Gill Sans"/>
                          <a:ea typeface="Gill Sans"/>
                          <a:cs typeface="Gill Sans"/>
                        </a:defRPr>
                      </a:lvl7pPr>
                      <a:lvl8pPr marL="3200400" algn="l" defTabSz="914400" rtl="0" eaLnBrk="1" latinLnBrk="0" hangingPunct="1">
                        <a:defRPr sz="1800" kern="1200">
                          <a:solidFill>
                            <a:schemeClr val="tx1"/>
                          </a:solidFill>
                          <a:latin typeface="Gill Sans"/>
                          <a:ea typeface="Gill Sans"/>
                          <a:cs typeface="Gill Sans"/>
                        </a:defRPr>
                      </a:lvl8pPr>
                      <a:lvl9pPr marL="3657600" algn="l" defTabSz="914400" rtl="0" eaLnBrk="1" latinLnBrk="0" hangingPunct="1">
                        <a:defRPr sz="1800" kern="1200">
                          <a:solidFill>
                            <a:schemeClr val="tx1"/>
                          </a:solidFill>
                          <a:latin typeface="Gill Sans"/>
                          <a:ea typeface="Gill Sans"/>
                          <a:cs typeface="Gill Sans"/>
                        </a:defRPr>
                      </a:lvl9pPr>
                    </a:lstStyle>
                    <a:p>
                      <a:pPr defTabSz="457200">
                        <a:defRPr sz="1800"/>
                      </a:pPr>
                      <a:r>
                        <a:rPr lang="en-US" sz="1600" dirty="0" err="1"/>
                        <a:t>Zenicor</a:t>
                      </a:r>
                      <a:r>
                        <a:rPr lang="en-US" sz="1600" dirty="0"/>
                        <a:t>, BID for 14 days</a:t>
                      </a:r>
                      <a:endParaRPr sz="1600" dirty="0"/>
                    </a:p>
                  </a:txBody>
                  <a:tcPr marL="63500" marR="63500" marT="0" marB="0" horzOverflow="overflow">
                    <a:lnL w="12700">
                      <a:solidFill>
                        <a:srgbClr val="CBCBCB"/>
                      </a:solidFill>
                      <a:miter lim="400000"/>
                    </a:lnL>
                    <a:lnR w="12700">
                      <a:solidFill>
                        <a:srgbClr val="CBCBCB"/>
                      </a:solidFill>
                      <a:miter lim="400000"/>
                    </a:lnR>
                    <a:lnT w="12700" cap="flat" cmpd="sng" algn="ctr">
                      <a:solidFill>
                        <a:srgbClr val="CBCBCB"/>
                      </a:solidFill>
                      <a:prstDash val="solid"/>
                      <a:miter lim="400000"/>
                      <a:headEnd type="none" w="med" len="med"/>
                      <a:tailEnd type="none" w="med" len="med"/>
                    </a:lnT>
                    <a:lnB w="12700" cap="flat" cmpd="sng" algn="ctr">
                      <a:solidFill>
                        <a:srgbClr val="CBCBCB"/>
                      </a:solidFill>
                      <a:prstDash val="solid"/>
                      <a:miter lim="400000"/>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3"/>
                  </a:ext>
                </a:extLst>
              </a:tr>
              <a:tr h="269447">
                <a:tc>
                  <a:txBody>
                    <a:bodyPr/>
                    <a:lstStyle>
                      <a:lvl1pPr marL="0" algn="l" defTabSz="914400" rtl="0" eaLnBrk="1" latinLnBrk="0" hangingPunct="1">
                        <a:defRPr sz="1800" kern="1200">
                          <a:solidFill>
                            <a:schemeClr val="tx1"/>
                          </a:solidFill>
                          <a:latin typeface="Gill Sans"/>
                          <a:ea typeface="Gill Sans"/>
                          <a:cs typeface="Gill Sans"/>
                        </a:defRPr>
                      </a:lvl1pPr>
                      <a:lvl2pPr marL="457200" algn="l" defTabSz="914400" rtl="0" eaLnBrk="1" latinLnBrk="0" hangingPunct="1">
                        <a:defRPr sz="1800" kern="1200">
                          <a:solidFill>
                            <a:schemeClr val="tx1"/>
                          </a:solidFill>
                          <a:latin typeface="Gill Sans"/>
                          <a:ea typeface="Gill Sans"/>
                          <a:cs typeface="Gill Sans"/>
                        </a:defRPr>
                      </a:lvl2pPr>
                      <a:lvl3pPr marL="914400" algn="l" defTabSz="914400" rtl="0" eaLnBrk="1" latinLnBrk="0" hangingPunct="1">
                        <a:defRPr sz="1800" kern="1200">
                          <a:solidFill>
                            <a:schemeClr val="tx1"/>
                          </a:solidFill>
                          <a:latin typeface="Gill Sans"/>
                          <a:ea typeface="Gill Sans"/>
                          <a:cs typeface="Gill Sans"/>
                        </a:defRPr>
                      </a:lvl3pPr>
                      <a:lvl4pPr marL="1371600" algn="l" defTabSz="914400" rtl="0" eaLnBrk="1" latinLnBrk="0" hangingPunct="1">
                        <a:defRPr sz="1800" kern="1200">
                          <a:solidFill>
                            <a:schemeClr val="tx1"/>
                          </a:solidFill>
                          <a:latin typeface="Gill Sans"/>
                          <a:ea typeface="Gill Sans"/>
                          <a:cs typeface="Gill Sans"/>
                        </a:defRPr>
                      </a:lvl4pPr>
                      <a:lvl5pPr marL="1828800" algn="l" defTabSz="914400" rtl="0" eaLnBrk="1" latinLnBrk="0" hangingPunct="1">
                        <a:defRPr sz="1800" kern="1200">
                          <a:solidFill>
                            <a:schemeClr val="tx1"/>
                          </a:solidFill>
                          <a:latin typeface="Gill Sans"/>
                          <a:ea typeface="Gill Sans"/>
                          <a:cs typeface="Gill Sans"/>
                        </a:defRPr>
                      </a:lvl5pPr>
                      <a:lvl6pPr marL="2286000" algn="l" defTabSz="914400" rtl="0" eaLnBrk="1" latinLnBrk="0" hangingPunct="1">
                        <a:defRPr sz="1800" kern="1200">
                          <a:solidFill>
                            <a:schemeClr val="tx1"/>
                          </a:solidFill>
                          <a:latin typeface="Gill Sans"/>
                          <a:ea typeface="Gill Sans"/>
                          <a:cs typeface="Gill Sans"/>
                        </a:defRPr>
                      </a:lvl6pPr>
                      <a:lvl7pPr marL="2743200" algn="l" defTabSz="914400" rtl="0" eaLnBrk="1" latinLnBrk="0" hangingPunct="1">
                        <a:defRPr sz="1800" kern="1200">
                          <a:solidFill>
                            <a:schemeClr val="tx1"/>
                          </a:solidFill>
                          <a:latin typeface="Gill Sans"/>
                          <a:ea typeface="Gill Sans"/>
                          <a:cs typeface="Gill Sans"/>
                        </a:defRPr>
                      </a:lvl7pPr>
                      <a:lvl8pPr marL="3200400" algn="l" defTabSz="914400" rtl="0" eaLnBrk="1" latinLnBrk="0" hangingPunct="1">
                        <a:defRPr sz="1800" kern="1200">
                          <a:solidFill>
                            <a:schemeClr val="tx1"/>
                          </a:solidFill>
                          <a:latin typeface="Gill Sans"/>
                          <a:ea typeface="Gill Sans"/>
                          <a:cs typeface="Gill Sans"/>
                        </a:defRPr>
                      </a:lvl8pPr>
                      <a:lvl9pPr marL="3657600" algn="l" defTabSz="914400" rtl="0" eaLnBrk="1" latinLnBrk="0" hangingPunct="1">
                        <a:defRPr sz="1800" kern="1200">
                          <a:solidFill>
                            <a:schemeClr val="tx1"/>
                          </a:solidFill>
                          <a:latin typeface="Gill Sans"/>
                          <a:ea typeface="Gill Sans"/>
                          <a:cs typeface="Gill Sans"/>
                        </a:defRPr>
                      </a:lvl9pPr>
                    </a:lstStyle>
                    <a:p>
                      <a:pPr defTabSz="457200">
                        <a:defRPr sz="1800"/>
                      </a:pPr>
                      <a:r>
                        <a:rPr sz="1600"/>
                        <a:t>VITAL-AF</a:t>
                      </a:r>
                    </a:p>
                  </a:txBody>
                  <a:tcPr marL="63500" marR="63500" marT="0" marB="0" horzOverflow="overflow">
                    <a:lnL w="12700">
                      <a:solidFill>
                        <a:srgbClr val="CBCBCB"/>
                      </a:solidFill>
                      <a:miter lim="400000"/>
                    </a:lnL>
                    <a:lnR w="12700">
                      <a:solidFill>
                        <a:srgbClr val="CBCBCB"/>
                      </a:solidFill>
                      <a:miter lim="400000"/>
                    </a:lnR>
                    <a:lnT w="12700">
                      <a:solidFill>
                        <a:srgbClr val="CBCBCB"/>
                      </a:solidFill>
                      <a:miter lim="400000"/>
                    </a:lnT>
                    <a:lnB w="12700">
                      <a:solidFill>
                        <a:srgbClr val="CBCBCB"/>
                      </a:solidFill>
                      <a:miter lim="400000"/>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Gill Sans"/>
                          <a:ea typeface="Gill Sans"/>
                          <a:cs typeface="Gill Sans"/>
                        </a:defRPr>
                      </a:lvl1pPr>
                      <a:lvl2pPr marL="457200" algn="l" defTabSz="914400" rtl="0" eaLnBrk="1" latinLnBrk="0" hangingPunct="1">
                        <a:defRPr sz="1800" kern="1200">
                          <a:solidFill>
                            <a:schemeClr val="tx1"/>
                          </a:solidFill>
                          <a:latin typeface="Gill Sans"/>
                          <a:ea typeface="Gill Sans"/>
                          <a:cs typeface="Gill Sans"/>
                        </a:defRPr>
                      </a:lvl2pPr>
                      <a:lvl3pPr marL="914400" algn="l" defTabSz="914400" rtl="0" eaLnBrk="1" latinLnBrk="0" hangingPunct="1">
                        <a:defRPr sz="1800" kern="1200">
                          <a:solidFill>
                            <a:schemeClr val="tx1"/>
                          </a:solidFill>
                          <a:latin typeface="Gill Sans"/>
                          <a:ea typeface="Gill Sans"/>
                          <a:cs typeface="Gill Sans"/>
                        </a:defRPr>
                      </a:lvl3pPr>
                      <a:lvl4pPr marL="1371600" algn="l" defTabSz="914400" rtl="0" eaLnBrk="1" latinLnBrk="0" hangingPunct="1">
                        <a:defRPr sz="1800" kern="1200">
                          <a:solidFill>
                            <a:schemeClr val="tx1"/>
                          </a:solidFill>
                          <a:latin typeface="Gill Sans"/>
                          <a:ea typeface="Gill Sans"/>
                          <a:cs typeface="Gill Sans"/>
                        </a:defRPr>
                      </a:lvl4pPr>
                      <a:lvl5pPr marL="1828800" algn="l" defTabSz="914400" rtl="0" eaLnBrk="1" latinLnBrk="0" hangingPunct="1">
                        <a:defRPr sz="1800" kern="1200">
                          <a:solidFill>
                            <a:schemeClr val="tx1"/>
                          </a:solidFill>
                          <a:latin typeface="Gill Sans"/>
                          <a:ea typeface="Gill Sans"/>
                          <a:cs typeface="Gill Sans"/>
                        </a:defRPr>
                      </a:lvl5pPr>
                      <a:lvl6pPr marL="2286000" algn="l" defTabSz="914400" rtl="0" eaLnBrk="1" latinLnBrk="0" hangingPunct="1">
                        <a:defRPr sz="1800" kern="1200">
                          <a:solidFill>
                            <a:schemeClr val="tx1"/>
                          </a:solidFill>
                          <a:latin typeface="Gill Sans"/>
                          <a:ea typeface="Gill Sans"/>
                          <a:cs typeface="Gill Sans"/>
                        </a:defRPr>
                      </a:lvl6pPr>
                      <a:lvl7pPr marL="2743200" algn="l" defTabSz="914400" rtl="0" eaLnBrk="1" latinLnBrk="0" hangingPunct="1">
                        <a:defRPr sz="1800" kern="1200">
                          <a:solidFill>
                            <a:schemeClr val="tx1"/>
                          </a:solidFill>
                          <a:latin typeface="Gill Sans"/>
                          <a:ea typeface="Gill Sans"/>
                          <a:cs typeface="Gill Sans"/>
                        </a:defRPr>
                      </a:lvl7pPr>
                      <a:lvl8pPr marL="3200400" algn="l" defTabSz="914400" rtl="0" eaLnBrk="1" latinLnBrk="0" hangingPunct="1">
                        <a:defRPr sz="1800" kern="1200">
                          <a:solidFill>
                            <a:schemeClr val="tx1"/>
                          </a:solidFill>
                          <a:latin typeface="Gill Sans"/>
                          <a:ea typeface="Gill Sans"/>
                          <a:cs typeface="Gill Sans"/>
                        </a:defRPr>
                      </a:lvl8pPr>
                      <a:lvl9pPr marL="3657600" algn="l" defTabSz="914400" rtl="0" eaLnBrk="1" latinLnBrk="0" hangingPunct="1">
                        <a:defRPr sz="1800" kern="1200">
                          <a:solidFill>
                            <a:schemeClr val="tx1"/>
                          </a:solidFill>
                          <a:latin typeface="Gill Sans"/>
                          <a:ea typeface="Gill Sans"/>
                          <a:cs typeface="Gill Sans"/>
                        </a:defRPr>
                      </a:lvl9pPr>
                    </a:lstStyle>
                    <a:p>
                      <a:pPr defTabSz="457200">
                        <a:defRPr sz="1800"/>
                      </a:pPr>
                      <a:r>
                        <a:rPr sz="1600"/>
                        <a:t>USA</a:t>
                      </a:r>
                    </a:p>
                  </a:txBody>
                  <a:tcPr marL="63500" marR="63500" marT="0" marB="0" horzOverflow="overflow">
                    <a:lnL w="12700">
                      <a:solidFill>
                        <a:srgbClr val="CBCBCB"/>
                      </a:solidFill>
                      <a:miter lim="400000"/>
                    </a:lnL>
                    <a:lnR w="12700">
                      <a:solidFill>
                        <a:srgbClr val="CBCBCB"/>
                      </a:solidFill>
                      <a:miter lim="400000"/>
                    </a:lnR>
                    <a:lnT w="12700">
                      <a:solidFill>
                        <a:srgbClr val="CBCBCB"/>
                      </a:solidFill>
                      <a:miter lim="400000"/>
                    </a:lnT>
                    <a:lnB w="12700">
                      <a:solidFill>
                        <a:srgbClr val="CBCBCB"/>
                      </a:solidFill>
                      <a:miter lim="400000"/>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Gill Sans"/>
                          <a:ea typeface="Gill Sans"/>
                          <a:cs typeface="Gill Sans"/>
                        </a:defRPr>
                      </a:lvl1pPr>
                      <a:lvl2pPr marL="457200" algn="l" defTabSz="914400" rtl="0" eaLnBrk="1" latinLnBrk="0" hangingPunct="1">
                        <a:defRPr sz="1800" kern="1200">
                          <a:solidFill>
                            <a:schemeClr val="tx1"/>
                          </a:solidFill>
                          <a:latin typeface="Gill Sans"/>
                          <a:ea typeface="Gill Sans"/>
                          <a:cs typeface="Gill Sans"/>
                        </a:defRPr>
                      </a:lvl2pPr>
                      <a:lvl3pPr marL="914400" algn="l" defTabSz="914400" rtl="0" eaLnBrk="1" latinLnBrk="0" hangingPunct="1">
                        <a:defRPr sz="1800" kern="1200">
                          <a:solidFill>
                            <a:schemeClr val="tx1"/>
                          </a:solidFill>
                          <a:latin typeface="Gill Sans"/>
                          <a:ea typeface="Gill Sans"/>
                          <a:cs typeface="Gill Sans"/>
                        </a:defRPr>
                      </a:lvl3pPr>
                      <a:lvl4pPr marL="1371600" algn="l" defTabSz="914400" rtl="0" eaLnBrk="1" latinLnBrk="0" hangingPunct="1">
                        <a:defRPr sz="1800" kern="1200">
                          <a:solidFill>
                            <a:schemeClr val="tx1"/>
                          </a:solidFill>
                          <a:latin typeface="Gill Sans"/>
                          <a:ea typeface="Gill Sans"/>
                          <a:cs typeface="Gill Sans"/>
                        </a:defRPr>
                      </a:lvl4pPr>
                      <a:lvl5pPr marL="1828800" algn="l" defTabSz="914400" rtl="0" eaLnBrk="1" latinLnBrk="0" hangingPunct="1">
                        <a:defRPr sz="1800" kern="1200">
                          <a:solidFill>
                            <a:schemeClr val="tx1"/>
                          </a:solidFill>
                          <a:latin typeface="Gill Sans"/>
                          <a:ea typeface="Gill Sans"/>
                          <a:cs typeface="Gill Sans"/>
                        </a:defRPr>
                      </a:lvl5pPr>
                      <a:lvl6pPr marL="2286000" algn="l" defTabSz="914400" rtl="0" eaLnBrk="1" latinLnBrk="0" hangingPunct="1">
                        <a:defRPr sz="1800" kern="1200">
                          <a:solidFill>
                            <a:schemeClr val="tx1"/>
                          </a:solidFill>
                          <a:latin typeface="Gill Sans"/>
                          <a:ea typeface="Gill Sans"/>
                          <a:cs typeface="Gill Sans"/>
                        </a:defRPr>
                      </a:lvl6pPr>
                      <a:lvl7pPr marL="2743200" algn="l" defTabSz="914400" rtl="0" eaLnBrk="1" latinLnBrk="0" hangingPunct="1">
                        <a:defRPr sz="1800" kern="1200">
                          <a:solidFill>
                            <a:schemeClr val="tx1"/>
                          </a:solidFill>
                          <a:latin typeface="Gill Sans"/>
                          <a:ea typeface="Gill Sans"/>
                          <a:cs typeface="Gill Sans"/>
                        </a:defRPr>
                      </a:lvl7pPr>
                      <a:lvl8pPr marL="3200400" algn="l" defTabSz="914400" rtl="0" eaLnBrk="1" latinLnBrk="0" hangingPunct="1">
                        <a:defRPr sz="1800" kern="1200">
                          <a:solidFill>
                            <a:schemeClr val="tx1"/>
                          </a:solidFill>
                          <a:latin typeface="Gill Sans"/>
                          <a:ea typeface="Gill Sans"/>
                          <a:cs typeface="Gill Sans"/>
                        </a:defRPr>
                      </a:lvl8pPr>
                      <a:lvl9pPr marL="3657600" algn="l" defTabSz="914400" rtl="0" eaLnBrk="1" latinLnBrk="0" hangingPunct="1">
                        <a:defRPr sz="1800" kern="1200">
                          <a:solidFill>
                            <a:schemeClr val="tx1"/>
                          </a:solidFill>
                          <a:latin typeface="Gill Sans"/>
                          <a:ea typeface="Gill Sans"/>
                          <a:cs typeface="Gill Sans"/>
                        </a:defRPr>
                      </a:lvl9pPr>
                    </a:lstStyle>
                    <a:p>
                      <a:pPr defTabSz="457200">
                        <a:defRPr sz="1800"/>
                      </a:pPr>
                      <a:r>
                        <a:rPr sz="1600"/>
                        <a:t>Ongoing</a:t>
                      </a:r>
                    </a:p>
                  </a:txBody>
                  <a:tcPr marL="63500" marR="63500" marT="0" marB="0" horzOverflow="overflow">
                    <a:lnL w="12700">
                      <a:solidFill>
                        <a:srgbClr val="CBCBCB"/>
                      </a:solidFill>
                      <a:miter lim="400000"/>
                    </a:lnL>
                    <a:lnR w="12700">
                      <a:solidFill>
                        <a:srgbClr val="CBCBCB"/>
                      </a:solidFill>
                      <a:miter lim="400000"/>
                    </a:lnR>
                    <a:lnT w="12700">
                      <a:solidFill>
                        <a:srgbClr val="CBCBCB"/>
                      </a:solidFill>
                      <a:miter lim="400000"/>
                    </a:lnT>
                    <a:lnB w="12700">
                      <a:solidFill>
                        <a:srgbClr val="CBCBCB"/>
                      </a:solidFill>
                      <a:miter lim="400000"/>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Gill Sans"/>
                          <a:ea typeface="Gill Sans"/>
                          <a:cs typeface="Gill Sans"/>
                        </a:defRPr>
                      </a:lvl1pPr>
                      <a:lvl2pPr marL="457200" algn="l" defTabSz="914400" rtl="0" eaLnBrk="1" latinLnBrk="0" hangingPunct="1">
                        <a:defRPr sz="1800" kern="1200">
                          <a:solidFill>
                            <a:schemeClr val="tx1"/>
                          </a:solidFill>
                          <a:latin typeface="Gill Sans"/>
                          <a:ea typeface="Gill Sans"/>
                          <a:cs typeface="Gill Sans"/>
                        </a:defRPr>
                      </a:lvl2pPr>
                      <a:lvl3pPr marL="914400" algn="l" defTabSz="914400" rtl="0" eaLnBrk="1" latinLnBrk="0" hangingPunct="1">
                        <a:defRPr sz="1800" kern="1200">
                          <a:solidFill>
                            <a:schemeClr val="tx1"/>
                          </a:solidFill>
                          <a:latin typeface="Gill Sans"/>
                          <a:ea typeface="Gill Sans"/>
                          <a:cs typeface="Gill Sans"/>
                        </a:defRPr>
                      </a:lvl3pPr>
                      <a:lvl4pPr marL="1371600" algn="l" defTabSz="914400" rtl="0" eaLnBrk="1" latinLnBrk="0" hangingPunct="1">
                        <a:defRPr sz="1800" kern="1200">
                          <a:solidFill>
                            <a:schemeClr val="tx1"/>
                          </a:solidFill>
                          <a:latin typeface="Gill Sans"/>
                          <a:ea typeface="Gill Sans"/>
                          <a:cs typeface="Gill Sans"/>
                        </a:defRPr>
                      </a:lvl4pPr>
                      <a:lvl5pPr marL="1828800" algn="l" defTabSz="914400" rtl="0" eaLnBrk="1" latinLnBrk="0" hangingPunct="1">
                        <a:defRPr sz="1800" kern="1200">
                          <a:solidFill>
                            <a:schemeClr val="tx1"/>
                          </a:solidFill>
                          <a:latin typeface="Gill Sans"/>
                          <a:ea typeface="Gill Sans"/>
                          <a:cs typeface="Gill Sans"/>
                        </a:defRPr>
                      </a:lvl5pPr>
                      <a:lvl6pPr marL="2286000" algn="l" defTabSz="914400" rtl="0" eaLnBrk="1" latinLnBrk="0" hangingPunct="1">
                        <a:defRPr sz="1800" kern="1200">
                          <a:solidFill>
                            <a:schemeClr val="tx1"/>
                          </a:solidFill>
                          <a:latin typeface="Gill Sans"/>
                          <a:ea typeface="Gill Sans"/>
                          <a:cs typeface="Gill Sans"/>
                        </a:defRPr>
                      </a:lvl6pPr>
                      <a:lvl7pPr marL="2743200" algn="l" defTabSz="914400" rtl="0" eaLnBrk="1" latinLnBrk="0" hangingPunct="1">
                        <a:defRPr sz="1800" kern="1200">
                          <a:solidFill>
                            <a:schemeClr val="tx1"/>
                          </a:solidFill>
                          <a:latin typeface="Gill Sans"/>
                          <a:ea typeface="Gill Sans"/>
                          <a:cs typeface="Gill Sans"/>
                        </a:defRPr>
                      </a:lvl7pPr>
                      <a:lvl8pPr marL="3200400" algn="l" defTabSz="914400" rtl="0" eaLnBrk="1" latinLnBrk="0" hangingPunct="1">
                        <a:defRPr sz="1800" kern="1200">
                          <a:solidFill>
                            <a:schemeClr val="tx1"/>
                          </a:solidFill>
                          <a:latin typeface="Gill Sans"/>
                          <a:ea typeface="Gill Sans"/>
                          <a:cs typeface="Gill Sans"/>
                        </a:defRPr>
                      </a:lvl8pPr>
                      <a:lvl9pPr marL="3657600" algn="l" defTabSz="914400" rtl="0" eaLnBrk="1" latinLnBrk="0" hangingPunct="1">
                        <a:defRPr sz="1800" kern="1200">
                          <a:solidFill>
                            <a:schemeClr val="tx1"/>
                          </a:solidFill>
                          <a:latin typeface="Gill Sans"/>
                          <a:ea typeface="Gill Sans"/>
                          <a:cs typeface="Gill Sans"/>
                        </a:defRPr>
                      </a:lvl9pPr>
                    </a:lstStyle>
                    <a:p>
                      <a:pPr defTabSz="457200">
                        <a:defRPr sz="1800"/>
                      </a:pPr>
                      <a:r>
                        <a:rPr sz="1600"/>
                        <a:t>30K</a:t>
                      </a:r>
                    </a:p>
                  </a:txBody>
                  <a:tcPr marL="63500" marR="63500" marT="0" marB="0" horzOverflow="overflow">
                    <a:lnL w="12700">
                      <a:solidFill>
                        <a:srgbClr val="CBCBCB"/>
                      </a:solidFill>
                      <a:miter lim="400000"/>
                    </a:lnL>
                    <a:lnR w="12700" cap="flat" cmpd="sng" algn="ctr">
                      <a:solidFill>
                        <a:srgbClr val="CBCBCB"/>
                      </a:solidFill>
                      <a:prstDash val="solid"/>
                      <a:miter lim="400000"/>
                      <a:headEnd type="none" w="med" len="med"/>
                      <a:tailEnd type="none" w="med" len="med"/>
                    </a:lnR>
                    <a:lnT w="12700">
                      <a:solidFill>
                        <a:srgbClr val="CBCBCB"/>
                      </a:solidFill>
                      <a:miter lim="400000"/>
                    </a:lnT>
                    <a:lnB w="12700">
                      <a:solidFill>
                        <a:srgbClr val="CBCBCB"/>
                      </a:solidFill>
                      <a:miter lim="400000"/>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Gill Sans"/>
                          <a:ea typeface="Gill Sans"/>
                          <a:cs typeface="Gill Sans"/>
                        </a:defRPr>
                      </a:lvl1pPr>
                      <a:lvl2pPr marL="457200" algn="l" defTabSz="914400" rtl="0" eaLnBrk="1" latinLnBrk="0" hangingPunct="1">
                        <a:defRPr sz="1800" kern="1200">
                          <a:solidFill>
                            <a:schemeClr val="tx1"/>
                          </a:solidFill>
                          <a:latin typeface="Gill Sans"/>
                          <a:ea typeface="Gill Sans"/>
                          <a:cs typeface="Gill Sans"/>
                        </a:defRPr>
                      </a:lvl2pPr>
                      <a:lvl3pPr marL="914400" algn="l" defTabSz="914400" rtl="0" eaLnBrk="1" latinLnBrk="0" hangingPunct="1">
                        <a:defRPr sz="1800" kern="1200">
                          <a:solidFill>
                            <a:schemeClr val="tx1"/>
                          </a:solidFill>
                          <a:latin typeface="Gill Sans"/>
                          <a:ea typeface="Gill Sans"/>
                          <a:cs typeface="Gill Sans"/>
                        </a:defRPr>
                      </a:lvl3pPr>
                      <a:lvl4pPr marL="1371600" algn="l" defTabSz="914400" rtl="0" eaLnBrk="1" latinLnBrk="0" hangingPunct="1">
                        <a:defRPr sz="1800" kern="1200">
                          <a:solidFill>
                            <a:schemeClr val="tx1"/>
                          </a:solidFill>
                          <a:latin typeface="Gill Sans"/>
                          <a:ea typeface="Gill Sans"/>
                          <a:cs typeface="Gill Sans"/>
                        </a:defRPr>
                      </a:lvl4pPr>
                      <a:lvl5pPr marL="1828800" algn="l" defTabSz="914400" rtl="0" eaLnBrk="1" latinLnBrk="0" hangingPunct="1">
                        <a:defRPr sz="1800" kern="1200">
                          <a:solidFill>
                            <a:schemeClr val="tx1"/>
                          </a:solidFill>
                          <a:latin typeface="Gill Sans"/>
                          <a:ea typeface="Gill Sans"/>
                          <a:cs typeface="Gill Sans"/>
                        </a:defRPr>
                      </a:lvl5pPr>
                      <a:lvl6pPr marL="2286000" algn="l" defTabSz="914400" rtl="0" eaLnBrk="1" latinLnBrk="0" hangingPunct="1">
                        <a:defRPr sz="1800" kern="1200">
                          <a:solidFill>
                            <a:schemeClr val="tx1"/>
                          </a:solidFill>
                          <a:latin typeface="Gill Sans"/>
                          <a:ea typeface="Gill Sans"/>
                          <a:cs typeface="Gill Sans"/>
                        </a:defRPr>
                      </a:lvl6pPr>
                      <a:lvl7pPr marL="2743200" algn="l" defTabSz="914400" rtl="0" eaLnBrk="1" latinLnBrk="0" hangingPunct="1">
                        <a:defRPr sz="1800" kern="1200">
                          <a:solidFill>
                            <a:schemeClr val="tx1"/>
                          </a:solidFill>
                          <a:latin typeface="Gill Sans"/>
                          <a:ea typeface="Gill Sans"/>
                          <a:cs typeface="Gill Sans"/>
                        </a:defRPr>
                      </a:lvl7pPr>
                      <a:lvl8pPr marL="3200400" algn="l" defTabSz="914400" rtl="0" eaLnBrk="1" latinLnBrk="0" hangingPunct="1">
                        <a:defRPr sz="1800" kern="1200">
                          <a:solidFill>
                            <a:schemeClr val="tx1"/>
                          </a:solidFill>
                          <a:latin typeface="Gill Sans"/>
                          <a:ea typeface="Gill Sans"/>
                          <a:cs typeface="Gill Sans"/>
                        </a:defRPr>
                      </a:lvl8pPr>
                      <a:lvl9pPr marL="3657600" algn="l" defTabSz="914400" rtl="0" eaLnBrk="1" latinLnBrk="0" hangingPunct="1">
                        <a:defRPr sz="1800" kern="1200">
                          <a:solidFill>
                            <a:schemeClr val="tx1"/>
                          </a:solidFill>
                          <a:latin typeface="Gill Sans"/>
                          <a:ea typeface="Gill Sans"/>
                          <a:cs typeface="Gill Sans"/>
                        </a:defRPr>
                      </a:lvl9pPr>
                    </a:lstStyle>
                    <a:p>
                      <a:pPr defTabSz="457200">
                        <a:defRPr sz="1800"/>
                      </a:pPr>
                      <a:r>
                        <a:rPr lang="en-US" sz="1600" dirty="0"/>
                        <a:t>Single time-point</a:t>
                      </a:r>
                      <a:endParaRPr sz="1600" dirty="0"/>
                    </a:p>
                  </a:txBody>
                  <a:tcPr marL="63500" marR="63500" marT="0" marB="0" horzOverflow="overflow">
                    <a:lnL w="12700">
                      <a:solidFill>
                        <a:srgbClr val="CBCBCB"/>
                      </a:solidFill>
                      <a:miter lim="400000"/>
                    </a:lnL>
                    <a:lnR w="12700">
                      <a:solidFill>
                        <a:srgbClr val="CBCBCB"/>
                      </a:solidFill>
                      <a:miter lim="400000"/>
                    </a:lnR>
                    <a:lnT w="12700" cap="flat" cmpd="sng" algn="ctr">
                      <a:solidFill>
                        <a:srgbClr val="CBCBCB"/>
                      </a:solidFill>
                      <a:prstDash val="solid"/>
                      <a:miter lim="400000"/>
                      <a:headEnd type="none" w="med" len="med"/>
                      <a:tailEnd type="none" w="med" len="med"/>
                    </a:lnT>
                    <a:lnB w="12700" cap="flat" cmpd="sng" algn="ctr">
                      <a:solidFill>
                        <a:srgbClr val="CBCBCB"/>
                      </a:solidFill>
                      <a:prstDash val="solid"/>
                      <a:miter lim="400000"/>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4"/>
                  </a:ext>
                </a:extLst>
              </a:tr>
              <a:tr h="269447">
                <a:tc>
                  <a:txBody>
                    <a:bodyPr/>
                    <a:lstStyle>
                      <a:lvl1pPr marL="0" algn="l" defTabSz="914400" rtl="0" eaLnBrk="1" latinLnBrk="0" hangingPunct="1">
                        <a:defRPr sz="1800" kern="1200">
                          <a:solidFill>
                            <a:schemeClr val="tx1"/>
                          </a:solidFill>
                          <a:latin typeface="Gill Sans"/>
                          <a:ea typeface="Gill Sans"/>
                          <a:cs typeface="Gill Sans"/>
                        </a:defRPr>
                      </a:lvl1pPr>
                      <a:lvl2pPr marL="457200" algn="l" defTabSz="914400" rtl="0" eaLnBrk="1" latinLnBrk="0" hangingPunct="1">
                        <a:defRPr sz="1800" kern="1200">
                          <a:solidFill>
                            <a:schemeClr val="tx1"/>
                          </a:solidFill>
                          <a:latin typeface="Gill Sans"/>
                          <a:ea typeface="Gill Sans"/>
                          <a:cs typeface="Gill Sans"/>
                        </a:defRPr>
                      </a:lvl2pPr>
                      <a:lvl3pPr marL="914400" algn="l" defTabSz="914400" rtl="0" eaLnBrk="1" latinLnBrk="0" hangingPunct="1">
                        <a:defRPr sz="1800" kern="1200">
                          <a:solidFill>
                            <a:schemeClr val="tx1"/>
                          </a:solidFill>
                          <a:latin typeface="Gill Sans"/>
                          <a:ea typeface="Gill Sans"/>
                          <a:cs typeface="Gill Sans"/>
                        </a:defRPr>
                      </a:lvl3pPr>
                      <a:lvl4pPr marL="1371600" algn="l" defTabSz="914400" rtl="0" eaLnBrk="1" latinLnBrk="0" hangingPunct="1">
                        <a:defRPr sz="1800" kern="1200">
                          <a:solidFill>
                            <a:schemeClr val="tx1"/>
                          </a:solidFill>
                          <a:latin typeface="Gill Sans"/>
                          <a:ea typeface="Gill Sans"/>
                          <a:cs typeface="Gill Sans"/>
                        </a:defRPr>
                      </a:lvl4pPr>
                      <a:lvl5pPr marL="1828800" algn="l" defTabSz="914400" rtl="0" eaLnBrk="1" latinLnBrk="0" hangingPunct="1">
                        <a:defRPr sz="1800" kern="1200">
                          <a:solidFill>
                            <a:schemeClr val="tx1"/>
                          </a:solidFill>
                          <a:latin typeface="Gill Sans"/>
                          <a:ea typeface="Gill Sans"/>
                          <a:cs typeface="Gill Sans"/>
                        </a:defRPr>
                      </a:lvl5pPr>
                      <a:lvl6pPr marL="2286000" algn="l" defTabSz="914400" rtl="0" eaLnBrk="1" latinLnBrk="0" hangingPunct="1">
                        <a:defRPr sz="1800" kern="1200">
                          <a:solidFill>
                            <a:schemeClr val="tx1"/>
                          </a:solidFill>
                          <a:latin typeface="Gill Sans"/>
                          <a:ea typeface="Gill Sans"/>
                          <a:cs typeface="Gill Sans"/>
                        </a:defRPr>
                      </a:lvl6pPr>
                      <a:lvl7pPr marL="2743200" algn="l" defTabSz="914400" rtl="0" eaLnBrk="1" latinLnBrk="0" hangingPunct="1">
                        <a:defRPr sz="1800" kern="1200">
                          <a:solidFill>
                            <a:schemeClr val="tx1"/>
                          </a:solidFill>
                          <a:latin typeface="Gill Sans"/>
                          <a:ea typeface="Gill Sans"/>
                          <a:cs typeface="Gill Sans"/>
                        </a:defRPr>
                      </a:lvl7pPr>
                      <a:lvl8pPr marL="3200400" algn="l" defTabSz="914400" rtl="0" eaLnBrk="1" latinLnBrk="0" hangingPunct="1">
                        <a:defRPr sz="1800" kern="1200">
                          <a:solidFill>
                            <a:schemeClr val="tx1"/>
                          </a:solidFill>
                          <a:latin typeface="Gill Sans"/>
                          <a:ea typeface="Gill Sans"/>
                          <a:cs typeface="Gill Sans"/>
                        </a:defRPr>
                      </a:lvl8pPr>
                      <a:lvl9pPr marL="3657600" algn="l" defTabSz="914400" rtl="0" eaLnBrk="1" latinLnBrk="0" hangingPunct="1">
                        <a:defRPr sz="1800" kern="1200">
                          <a:solidFill>
                            <a:schemeClr val="tx1"/>
                          </a:solidFill>
                          <a:latin typeface="Gill Sans"/>
                          <a:ea typeface="Gill Sans"/>
                          <a:cs typeface="Gill Sans"/>
                        </a:defRPr>
                      </a:lvl9pPr>
                    </a:lstStyle>
                    <a:p>
                      <a:pPr defTabSz="457200">
                        <a:defRPr sz="1600"/>
                      </a:pPr>
                      <a:r>
                        <a:rPr lang="en-US" dirty="0"/>
                        <a:t>GUARD-AF</a:t>
                      </a:r>
                      <a:endParaRPr dirty="0"/>
                    </a:p>
                  </a:txBody>
                  <a:tcPr marL="63500" marR="63500" marT="0" marB="0" horzOverflow="overflow">
                    <a:lnL w="12700">
                      <a:solidFill>
                        <a:srgbClr val="CBCBCB"/>
                      </a:solidFill>
                      <a:miter lim="400000"/>
                    </a:lnL>
                    <a:lnR w="12700">
                      <a:solidFill>
                        <a:srgbClr val="CBCBCB"/>
                      </a:solidFill>
                      <a:miter lim="400000"/>
                    </a:lnR>
                    <a:lnT w="12700">
                      <a:solidFill>
                        <a:srgbClr val="CBCBCB"/>
                      </a:solidFill>
                      <a:miter lim="400000"/>
                    </a:lnT>
                    <a:lnB w="12700" cap="flat" cmpd="sng" algn="ctr">
                      <a:solidFill>
                        <a:srgbClr val="CBCBCB"/>
                      </a:solidFill>
                      <a:prstDash val="solid"/>
                      <a:miter lim="400000"/>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Gill Sans"/>
                          <a:ea typeface="Gill Sans"/>
                          <a:cs typeface="Gill Sans"/>
                        </a:defRPr>
                      </a:lvl1pPr>
                      <a:lvl2pPr marL="457200" algn="l" defTabSz="914400" rtl="0" eaLnBrk="1" latinLnBrk="0" hangingPunct="1">
                        <a:defRPr sz="1800" kern="1200">
                          <a:solidFill>
                            <a:schemeClr val="tx1"/>
                          </a:solidFill>
                          <a:latin typeface="Gill Sans"/>
                          <a:ea typeface="Gill Sans"/>
                          <a:cs typeface="Gill Sans"/>
                        </a:defRPr>
                      </a:lvl2pPr>
                      <a:lvl3pPr marL="914400" algn="l" defTabSz="914400" rtl="0" eaLnBrk="1" latinLnBrk="0" hangingPunct="1">
                        <a:defRPr sz="1800" kern="1200">
                          <a:solidFill>
                            <a:schemeClr val="tx1"/>
                          </a:solidFill>
                          <a:latin typeface="Gill Sans"/>
                          <a:ea typeface="Gill Sans"/>
                          <a:cs typeface="Gill Sans"/>
                        </a:defRPr>
                      </a:lvl3pPr>
                      <a:lvl4pPr marL="1371600" algn="l" defTabSz="914400" rtl="0" eaLnBrk="1" latinLnBrk="0" hangingPunct="1">
                        <a:defRPr sz="1800" kern="1200">
                          <a:solidFill>
                            <a:schemeClr val="tx1"/>
                          </a:solidFill>
                          <a:latin typeface="Gill Sans"/>
                          <a:ea typeface="Gill Sans"/>
                          <a:cs typeface="Gill Sans"/>
                        </a:defRPr>
                      </a:lvl4pPr>
                      <a:lvl5pPr marL="1828800" algn="l" defTabSz="914400" rtl="0" eaLnBrk="1" latinLnBrk="0" hangingPunct="1">
                        <a:defRPr sz="1800" kern="1200">
                          <a:solidFill>
                            <a:schemeClr val="tx1"/>
                          </a:solidFill>
                          <a:latin typeface="Gill Sans"/>
                          <a:ea typeface="Gill Sans"/>
                          <a:cs typeface="Gill Sans"/>
                        </a:defRPr>
                      </a:lvl5pPr>
                      <a:lvl6pPr marL="2286000" algn="l" defTabSz="914400" rtl="0" eaLnBrk="1" latinLnBrk="0" hangingPunct="1">
                        <a:defRPr sz="1800" kern="1200">
                          <a:solidFill>
                            <a:schemeClr val="tx1"/>
                          </a:solidFill>
                          <a:latin typeface="Gill Sans"/>
                          <a:ea typeface="Gill Sans"/>
                          <a:cs typeface="Gill Sans"/>
                        </a:defRPr>
                      </a:lvl6pPr>
                      <a:lvl7pPr marL="2743200" algn="l" defTabSz="914400" rtl="0" eaLnBrk="1" latinLnBrk="0" hangingPunct="1">
                        <a:defRPr sz="1800" kern="1200">
                          <a:solidFill>
                            <a:schemeClr val="tx1"/>
                          </a:solidFill>
                          <a:latin typeface="Gill Sans"/>
                          <a:ea typeface="Gill Sans"/>
                          <a:cs typeface="Gill Sans"/>
                        </a:defRPr>
                      </a:lvl7pPr>
                      <a:lvl8pPr marL="3200400" algn="l" defTabSz="914400" rtl="0" eaLnBrk="1" latinLnBrk="0" hangingPunct="1">
                        <a:defRPr sz="1800" kern="1200">
                          <a:solidFill>
                            <a:schemeClr val="tx1"/>
                          </a:solidFill>
                          <a:latin typeface="Gill Sans"/>
                          <a:ea typeface="Gill Sans"/>
                          <a:cs typeface="Gill Sans"/>
                        </a:defRPr>
                      </a:lvl8pPr>
                      <a:lvl9pPr marL="3657600" algn="l" defTabSz="914400" rtl="0" eaLnBrk="1" latinLnBrk="0" hangingPunct="1">
                        <a:defRPr sz="1800" kern="1200">
                          <a:solidFill>
                            <a:schemeClr val="tx1"/>
                          </a:solidFill>
                          <a:latin typeface="Gill Sans"/>
                          <a:ea typeface="Gill Sans"/>
                          <a:cs typeface="Gill Sans"/>
                        </a:defRPr>
                      </a:lvl9pPr>
                    </a:lstStyle>
                    <a:p>
                      <a:pPr defTabSz="457200">
                        <a:defRPr sz="1600"/>
                      </a:pPr>
                      <a:r>
                        <a:rPr lang="en-US" dirty="0"/>
                        <a:t>USA</a:t>
                      </a:r>
                      <a:endParaRPr dirty="0"/>
                    </a:p>
                  </a:txBody>
                  <a:tcPr marL="63500" marR="63500" marT="0" marB="0" horzOverflow="overflow">
                    <a:lnL w="12700">
                      <a:solidFill>
                        <a:srgbClr val="CBCBCB"/>
                      </a:solidFill>
                      <a:miter lim="400000"/>
                    </a:lnL>
                    <a:lnR w="12700">
                      <a:solidFill>
                        <a:srgbClr val="CBCBCB"/>
                      </a:solidFill>
                      <a:miter lim="400000"/>
                    </a:lnR>
                    <a:lnT w="12700">
                      <a:solidFill>
                        <a:srgbClr val="CBCBCB"/>
                      </a:solidFill>
                      <a:miter lim="400000"/>
                    </a:lnT>
                    <a:lnB w="12700" cap="flat" cmpd="sng" algn="ctr">
                      <a:solidFill>
                        <a:srgbClr val="CBCBCB"/>
                      </a:solidFill>
                      <a:prstDash val="solid"/>
                      <a:miter lim="400000"/>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Gill Sans"/>
                          <a:ea typeface="Gill Sans"/>
                          <a:cs typeface="Gill Sans"/>
                        </a:defRPr>
                      </a:lvl1pPr>
                      <a:lvl2pPr marL="457200" algn="l" defTabSz="914400" rtl="0" eaLnBrk="1" latinLnBrk="0" hangingPunct="1">
                        <a:defRPr sz="1800" kern="1200">
                          <a:solidFill>
                            <a:schemeClr val="tx1"/>
                          </a:solidFill>
                          <a:latin typeface="Gill Sans"/>
                          <a:ea typeface="Gill Sans"/>
                          <a:cs typeface="Gill Sans"/>
                        </a:defRPr>
                      </a:lvl2pPr>
                      <a:lvl3pPr marL="914400" algn="l" defTabSz="914400" rtl="0" eaLnBrk="1" latinLnBrk="0" hangingPunct="1">
                        <a:defRPr sz="1800" kern="1200">
                          <a:solidFill>
                            <a:schemeClr val="tx1"/>
                          </a:solidFill>
                          <a:latin typeface="Gill Sans"/>
                          <a:ea typeface="Gill Sans"/>
                          <a:cs typeface="Gill Sans"/>
                        </a:defRPr>
                      </a:lvl3pPr>
                      <a:lvl4pPr marL="1371600" algn="l" defTabSz="914400" rtl="0" eaLnBrk="1" latinLnBrk="0" hangingPunct="1">
                        <a:defRPr sz="1800" kern="1200">
                          <a:solidFill>
                            <a:schemeClr val="tx1"/>
                          </a:solidFill>
                          <a:latin typeface="Gill Sans"/>
                          <a:ea typeface="Gill Sans"/>
                          <a:cs typeface="Gill Sans"/>
                        </a:defRPr>
                      </a:lvl4pPr>
                      <a:lvl5pPr marL="1828800" algn="l" defTabSz="914400" rtl="0" eaLnBrk="1" latinLnBrk="0" hangingPunct="1">
                        <a:defRPr sz="1800" kern="1200">
                          <a:solidFill>
                            <a:schemeClr val="tx1"/>
                          </a:solidFill>
                          <a:latin typeface="Gill Sans"/>
                          <a:ea typeface="Gill Sans"/>
                          <a:cs typeface="Gill Sans"/>
                        </a:defRPr>
                      </a:lvl5pPr>
                      <a:lvl6pPr marL="2286000" algn="l" defTabSz="914400" rtl="0" eaLnBrk="1" latinLnBrk="0" hangingPunct="1">
                        <a:defRPr sz="1800" kern="1200">
                          <a:solidFill>
                            <a:schemeClr val="tx1"/>
                          </a:solidFill>
                          <a:latin typeface="Gill Sans"/>
                          <a:ea typeface="Gill Sans"/>
                          <a:cs typeface="Gill Sans"/>
                        </a:defRPr>
                      </a:lvl6pPr>
                      <a:lvl7pPr marL="2743200" algn="l" defTabSz="914400" rtl="0" eaLnBrk="1" latinLnBrk="0" hangingPunct="1">
                        <a:defRPr sz="1800" kern="1200">
                          <a:solidFill>
                            <a:schemeClr val="tx1"/>
                          </a:solidFill>
                          <a:latin typeface="Gill Sans"/>
                          <a:ea typeface="Gill Sans"/>
                          <a:cs typeface="Gill Sans"/>
                        </a:defRPr>
                      </a:lvl7pPr>
                      <a:lvl8pPr marL="3200400" algn="l" defTabSz="914400" rtl="0" eaLnBrk="1" latinLnBrk="0" hangingPunct="1">
                        <a:defRPr sz="1800" kern="1200">
                          <a:solidFill>
                            <a:schemeClr val="tx1"/>
                          </a:solidFill>
                          <a:latin typeface="Gill Sans"/>
                          <a:ea typeface="Gill Sans"/>
                          <a:cs typeface="Gill Sans"/>
                        </a:defRPr>
                      </a:lvl8pPr>
                      <a:lvl9pPr marL="3657600" algn="l" defTabSz="914400" rtl="0" eaLnBrk="1" latinLnBrk="0" hangingPunct="1">
                        <a:defRPr sz="1800" kern="1200">
                          <a:solidFill>
                            <a:schemeClr val="tx1"/>
                          </a:solidFill>
                          <a:latin typeface="Gill Sans"/>
                          <a:ea typeface="Gill Sans"/>
                          <a:cs typeface="Gill Sans"/>
                        </a:defRPr>
                      </a:lvl9pPr>
                    </a:lstStyle>
                    <a:p>
                      <a:pPr defTabSz="457200">
                        <a:defRPr sz="1600"/>
                      </a:pPr>
                      <a:r>
                        <a:rPr lang="en-US" dirty="0"/>
                        <a:t>Ongoing</a:t>
                      </a:r>
                      <a:endParaRPr dirty="0"/>
                    </a:p>
                  </a:txBody>
                  <a:tcPr marL="63500" marR="63500" marT="0" marB="0" horzOverflow="overflow">
                    <a:lnL w="12700">
                      <a:solidFill>
                        <a:srgbClr val="CBCBCB"/>
                      </a:solidFill>
                      <a:miter lim="400000"/>
                    </a:lnL>
                    <a:lnR w="12700">
                      <a:solidFill>
                        <a:srgbClr val="CBCBCB"/>
                      </a:solidFill>
                      <a:miter lim="400000"/>
                    </a:lnR>
                    <a:lnT w="12700">
                      <a:solidFill>
                        <a:srgbClr val="CBCBCB"/>
                      </a:solidFill>
                      <a:miter lim="400000"/>
                    </a:lnT>
                    <a:lnB w="12700" cap="flat" cmpd="sng" algn="ctr">
                      <a:solidFill>
                        <a:srgbClr val="CBCBCB"/>
                      </a:solidFill>
                      <a:prstDash val="solid"/>
                      <a:miter lim="400000"/>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Gill Sans"/>
                          <a:ea typeface="Gill Sans"/>
                          <a:cs typeface="Gill Sans"/>
                        </a:defRPr>
                      </a:lvl1pPr>
                      <a:lvl2pPr marL="457200" algn="l" defTabSz="914400" rtl="0" eaLnBrk="1" latinLnBrk="0" hangingPunct="1">
                        <a:defRPr sz="1800" kern="1200">
                          <a:solidFill>
                            <a:schemeClr val="tx1"/>
                          </a:solidFill>
                          <a:latin typeface="Gill Sans"/>
                          <a:ea typeface="Gill Sans"/>
                          <a:cs typeface="Gill Sans"/>
                        </a:defRPr>
                      </a:lvl2pPr>
                      <a:lvl3pPr marL="914400" algn="l" defTabSz="914400" rtl="0" eaLnBrk="1" latinLnBrk="0" hangingPunct="1">
                        <a:defRPr sz="1800" kern="1200">
                          <a:solidFill>
                            <a:schemeClr val="tx1"/>
                          </a:solidFill>
                          <a:latin typeface="Gill Sans"/>
                          <a:ea typeface="Gill Sans"/>
                          <a:cs typeface="Gill Sans"/>
                        </a:defRPr>
                      </a:lvl3pPr>
                      <a:lvl4pPr marL="1371600" algn="l" defTabSz="914400" rtl="0" eaLnBrk="1" latinLnBrk="0" hangingPunct="1">
                        <a:defRPr sz="1800" kern="1200">
                          <a:solidFill>
                            <a:schemeClr val="tx1"/>
                          </a:solidFill>
                          <a:latin typeface="Gill Sans"/>
                          <a:ea typeface="Gill Sans"/>
                          <a:cs typeface="Gill Sans"/>
                        </a:defRPr>
                      </a:lvl4pPr>
                      <a:lvl5pPr marL="1828800" algn="l" defTabSz="914400" rtl="0" eaLnBrk="1" latinLnBrk="0" hangingPunct="1">
                        <a:defRPr sz="1800" kern="1200">
                          <a:solidFill>
                            <a:schemeClr val="tx1"/>
                          </a:solidFill>
                          <a:latin typeface="Gill Sans"/>
                          <a:ea typeface="Gill Sans"/>
                          <a:cs typeface="Gill Sans"/>
                        </a:defRPr>
                      </a:lvl5pPr>
                      <a:lvl6pPr marL="2286000" algn="l" defTabSz="914400" rtl="0" eaLnBrk="1" latinLnBrk="0" hangingPunct="1">
                        <a:defRPr sz="1800" kern="1200">
                          <a:solidFill>
                            <a:schemeClr val="tx1"/>
                          </a:solidFill>
                          <a:latin typeface="Gill Sans"/>
                          <a:ea typeface="Gill Sans"/>
                          <a:cs typeface="Gill Sans"/>
                        </a:defRPr>
                      </a:lvl6pPr>
                      <a:lvl7pPr marL="2743200" algn="l" defTabSz="914400" rtl="0" eaLnBrk="1" latinLnBrk="0" hangingPunct="1">
                        <a:defRPr sz="1800" kern="1200">
                          <a:solidFill>
                            <a:schemeClr val="tx1"/>
                          </a:solidFill>
                          <a:latin typeface="Gill Sans"/>
                          <a:ea typeface="Gill Sans"/>
                          <a:cs typeface="Gill Sans"/>
                        </a:defRPr>
                      </a:lvl7pPr>
                      <a:lvl8pPr marL="3200400" algn="l" defTabSz="914400" rtl="0" eaLnBrk="1" latinLnBrk="0" hangingPunct="1">
                        <a:defRPr sz="1800" kern="1200">
                          <a:solidFill>
                            <a:schemeClr val="tx1"/>
                          </a:solidFill>
                          <a:latin typeface="Gill Sans"/>
                          <a:ea typeface="Gill Sans"/>
                          <a:cs typeface="Gill Sans"/>
                        </a:defRPr>
                      </a:lvl8pPr>
                      <a:lvl9pPr marL="3657600" algn="l" defTabSz="914400" rtl="0" eaLnBrk="1" latinLnBrk="0" hangingPunct="1">
                        <a:defRPr sz="1800" kern="1200">
                          <a:solidFill>
                            <a:schemeClr val="tx1"/>
                          </a:solidFill>
                          <a:latin typeface="Gill Sans"/>
                          <a:ea typeface="Gill Sans"/>
                          <a:cs typeface="Gill Sans"/>
                        </a:defRPr>
                      </a:lvl9pPr>
                    </a:lstStyle>
                    <a:p>
                      <a:pPr defTabSz="457200">
                        <a:defRPr sz="1800"/>
                      </a:pPr>
                      <a:r>
                        <a:rPr lang="en-US" sz="1600" dirty="0"/>
                        <a:t>52</a:t>
                      </a:r>
                      <a:r>
                        <a:rPr sz="1600" dirty="0"/>
                        <a:t> K</a:t>
                      </a:r>
                    </a:p>
                  </a:txBody>
                  <a:tcPr marL="63500" marR="63500" marT="0" marB="0" horzOverflow="overflow">
                    <a:lnL w="12700">
                      <a:solidFill>
                        <a:srgbClr val="CBCBCB"/>
                      </a:solidFill>
                      <a:miter lim="400000"/>
                    </a:lnL>
                    <a:lnR w="12700" cap="flat" cmpd="sng" algn="ctr">
                      <a:solidFill>
                        <a:srgbClr val="CBCBCB"/>
                      </a:solidFill>
                      <a:prstDash val="solid"/>
                      <a:miter lim="400000"/>
                      <a:headEnd type="none" w="med" len="med"/>
                      <a:tailEnd type="none" w="med" len="med"/>
                    </a:lnR>
                    <a:lnT w="12700">
                      <a:solidFill>
                        <a:srgbClr val="CBCBCB"/>
                      </a:solidFill>
                      <a:miter lim="400000"/>
                    </a:lnT>
                    <a:lnB w="12700" cap="flat" cmpd="sng" algn="ctr">
                      <a:solidFill>
                        <a:srgbClr val="CBCBCB"/>
                      </a:solidFill>
                      <a:prstDash val="solid"/>
                      <a:miter lim="400000"/>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Gill Sans"/>
                          <a:ea typeface="Gill Sans"/>
                          <a:cs typeface="Gill Sans"/>
                        </a:defRPr>
                      </a:lvl1pPr>
                      <a:lvl2pPr marL="457200" algn="l" defTabSz="914400" rtl="0" eaLnBrk="1" latinLnBrk="0" hangingPunct="1">
                        <a:defRPr sz="1800" kern="1200">
                          <a:solidFill>
                            <a:schemeClr val="tx1"/>
                          </a:solidFill>
                          <a:latin typeface="Gill Sans"/>
                          <a:ea typeface="Gill Sans"/>
                          <a:cs typeface="Gill Sans"/>
                        </a:defRPr>
                      </a:lvl2pPr>
                      <a:lvl3pPr marL="914400" algn="l" defTabSz="914400" rtl="0" eaLnBrk="1" latinLnBrk="0" hangingPunct="1">
                        <a:defRPr sz="1800" kern="1200">
                          <a:solidFill>
                            <a:schemeClr val="tx1"/>
                          </a:solidFill>
                          <a:latin typeface="Gill Sans"/>
                          <a:ea typeface="Gill Sans"/>
                          <a:cs typeface="Gill Sans"/>
                        </a:defRPr>
                      </a:lvl3pPr>
                      <a:lvl4pPr marL="1371600" algn="l" defTabSz="914400" rtl="0" eaLnBrk="1" latinLnBrk="0" hangingPunct="1">
                        <a:defRPr sz="1800" kern="1200">
                          <a:solidFill>
                            <a:schemeClr val="tx1"/>
                          </a:solidFill>
                          <a:latin typeface="Gill Sans"/>
                          <a:ea typeface="Gill Sans"/>
                          <a:cs typeface="Gill Sans"/>
                        </a:defRPr>
                      </a:lvl4pPr>
                      <a:lvl5pPr marL="1828800" algn="l" defTabSz="914400" rtl="0" eaLnBrk="1" latinLnBrk="0" hangingPunct="1">
                        <a:defRPr sz="1800" kern="1200">
                          <a:solidFill>
                            <a:schemeClr val="tx1"/>
                          </a:solidFill>
                          <a:latin typeface="Gill Sans"/>
                          <a:ea typeface="Gill Sans"/>
                          <a:cs typeface="Gill Sans"/>
                        </a:defRPr>
                      </a:lvl5pPr>
                      <a:lvl6pPr marL="2286000" algn="l" defTabSz="914400" rtl="0" eaLnBrk="1" latinLnBrk="0" hangingPunct="1">
                        <a:defRPr sz="1800" kern="1200">
                          <a:solidFill>
                            <a:schemeClr val="tx1"/>
                          </a:solidFill>
                          <a:latin typeface="Gill Sans"/>
                          <a:ea typeface="Gill Sans"/>
                          <a:cs typeface="Gill Sans"/>
                        </a:defRPr>
                      </a:lvl6pPr>
                      <a:lvl7pPr marL="2743200" algn="l" defTabSz="914400" rtl="0" eaLnBrk="1" latinLnBrk="0" hangingPunct="1">
                        <a:defRPr sz="1800" kern="1200">
                          <a:solidFill>
                            <a:schemeClr val="tx1"/>
                          </a:solidFill>
                          <a:latin typeface="Gill Sans"/>
                          <a:ea typeface="Gill Sans"/>
                          <a:cs typeface="Gill Sans"/>
                        </a:defRPr>
                      </a:lvl7pPr>
                      <a:lvl8pPr marL="3200400" algn="l" defTabSz="914400" rtl="0" eaLnBrk="1" latinLnBrk="0" hangingPunct="1">
                        <a:defRPr sz="1800" kern="1200">
                          <a:solidFill>
                            <a:schemeClr val="tx1"/>
                          </a:solidFill>
                          <a:latin typeface="Gill Sans"/>
                          <a:ea typeface="Gill Sans"/>
                          <a:cs typeface="Gill Sans"/>
                        </a:defRPr>
                      </a:lvl8pPr>
                      <a:lvl9pPr marL="3657600" algn="l" defTabSz="914400" rtl="0" eaLnBrk="1" latinLnBrk="0" hangingPunct="1">
                        <a:defRPr sz="1800" kern="1200">
                          <a:solidFill>
                            <a:schemeClr val="tx1"/>
                          </a:solidFill>
                          <a:latin typeface="Gill Sans"/>
                          <a:ea typeface="Gill Sans"/>
                          <a:cs typeface="Gill Sans"/>
                        </a:defRPr>
                      </a:lvl9pPr>
                    </a:lstStyle>
                    <a:p>
                      <a:pPr defTabSz="457200">
                        <a:defRPr sz="1800"/>
                      </a:pPr>
                      <a:r>
                        <a:rPr lang="en-US" sz="1600" dirty="0" err="1"/>
                        <a:t>ZioXT</a:t>
                      </a:r>
                      <a:endParaRPr sz="1600" dirty="0"/>
                    </a:p>
                  </a:txBody>
                  <a:tcPr marL="63500" marR="63500" marT="0" marB="0" horzOverflow="overflow">
                    <a:lnL w="12700">
                      <a:solidFill>
                        <a:srgbClr val="CBCBCB"/>
                      </a:solidFill>
                      <a:miter lim="400000"/>
                    </a:lnL>
                    <a:lnR w="12700">
                      <a:solidFill>
                        <a:srgbClr val="CBCBCB"/>
                      </a:solidFill>
                      <a:miter lim="400000"/>
                    </a:lnR>
                    <a:lnT w="12700" cap="flat" cmpd="sng" algn="ctr">
                      <a:solidFill>
                        <a:srgbClr val="CBCBCB"/>
                      </a:solidFill>
                      <a:prstDash val="solid"/>
                      <a:miter lim="400000"/>
                      <a:headEnd type="none" w="med" len="med"/>
                      <a:tailEnd type="none" w="med" len="med"/>
                    </a:lnT>
                    <a:lnB w="12700" cap="flat" cmpd="sng" algn="ctr">
                      <a:solidFill>
                        <a:srgbClr val="CBCBCB"/>
                      </a:solidFill>
                      <a:prstDash val="solid"/>
                      <a:miter lim="400000"/>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5"/>
                  </a:ext>
                </a:extLst>
              </a:tr>
            </a:tbl>
          </a:graphicData>
        </a:graphic>
      </p:graphicFrame>
      <p:sp>
        <p:nvSpPr>
          <p:cNvPr id="5" name="TextBox 4">
            <a:extLst>
              <a:ext uri="{FF2B5EF4-FFF2-40B4-BE49-F238E27FC236}">
                <a16:creationId xmlns:a16="http://schemas.microsoft.com/office/drawing/2014/main" id="{615439D9-C621-43F9-9EF5-F9EC626878D1}"/>
              </a:ext>
            </a:extLst>
          </p:cNvPr>
          <p:cNvSpPr txBox="1"/>
          <p:nvPr/>
        </p:nvSpPr>
        <p:spPr>
          <a:xfrm>
            <a:off x="9338222" y="1335336"/>
            <a:ext cx="2376264" cy="1200329"/>
          </a:xfrm>
          <a:prstGeom prst="rect">
            <a:avLst/>
          </a:prstGeom>
          <a:noFill/>
        </p:spPr>
        <p:txBody>
          <a:bodyPr wrap="square" rtlCol="0">
            <a:spAutoFit/>
          </a:bodyPr>
          <a:lstStyle/>
          <a:p>
            <a:r>
              <a:rPr lang="en-US" sz="2400" dirty="0">
                <a:solidFill>
                  <a:schemeClr val="tx1"/>
                </a:solidFill>
                <a:latin typeface="Arial Nova Cond" panose="020B0506020202020204" pitchFamily="34" charset="0"/>
              </a:rPr>
              <a:t>Total of over 300,000 individuals</a:t>
            </a:r>
          </a:p>
        </p:txBody>
      </p:sp>
    </p:spTree>
    <p:extLst>
      <p:ext uri="{BB962C8B-B14F-4D97-AF65-F5344CB8AC3E}">
        <p14:creationId xmlns:p14="http://schemas.microsoft.com/office/powerpoint/2010/main" val="77376397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9320F5-5336-4731-9EB9-4E87B41AC575}"/>
              </a:ext>
            </a:extLst>
          </p:cNvPr>
          <p:cNvSpPr>
            <a:spLocks noGrp="1"/>
          </p:cNvSpPr>
          <p:nvPr>
            <p:ph type="title"/>
          </p:nvPr>
        </p:nvSpPr>
        <p:spPr/>
        <p:txBody>
          <a:bodyPr/>
          <a:lstStyle/>
          <a:p>
            <a:r>
              <a:rPr lang="en-US" dirty="0"/>
              <a:t>SCREEN-AF: JAMA-</a:t>
            </a:r>
            <a:r>
              <a:rPr lang="en-US" dirty="0" err="1"/>
              <a:t>Cardiol</a:t>
            </a:r>
            <a:r>
              <a:rPr lang="en-US" dirty="0"/>
              <a:t> 2021:Gladstone D.</a:t>
            </a:r>
          </a:p>
        </p:txBody>
      </p:sp>
      <p:sp>
        <p:nvSpPr>
          <p:cNvPr id="3" name="Content Placeholder 2">
            <a:extLst>
              <a:ext uri="{FF2B5EF4-FFF2-40B4-BE49-F238E27FC236}">
                <a16:creationId xmlns:a16="http://schemas.microsoft.com/office/drawing/2014/main" id="{170662D5-ACF8-4F7D-9B3A-AC9B34D49201}"/>
              </a:ext>
            </a:extLst>
          </p:cNvPr>
          <p:cNvSpPr>
            <a:spLocks noGrp="1"/>
          </p:cNvSpPr>
          <p:nvPr>
            <p:ph idx="1"/>
          </p:nvPr>
        </p:nvSpPr>
        <p:spPr>
          <a:xfrm>
            <a:off x="6096000" y="1484784"/>
            <a:ext cx="5400600" cy="4692179"/>
          </a:xfrm>
        </p:spPr>
        <p:txBody>
          <a:bodyPr>
            <a:normAutofit lnSpcReduction="10000"/>
          </a:bodyPr>
          <a:lstStyle/>
          <a:p>
            <a:r>
              <a:rPr lang="en-US" dirty="0"/>
              <a:t>Age &gt; 75 with HTN</a:t>
            </a:r>
          </a:p>
          <a:p>
            <a:r>
              <a:rPr lang="en-US" dirty="0"/>
              <a:t>2-week patch, T=0 and 3 months</a:t>
            </a:r>
          </a:p>
          <a:p>
            <a:endParaRPr lang="en-US" dirty="0"/>
          </a:p>
          <a:p>
            <a:r>
              <a:rPr lang="en-US" dirty="0"/>
              <a:t>AF (&gt;5 min) detection: 5.3% vs. 0.5%; p=0.001</a:t>
            </a:r>
          </a:p>
          <a:p>
            <a:r>
              <a:rPr lang="en-US" dirty="0"/>
              <a:t>Median duration of longest AF was 5.7 hours</a:t>
            </a:r>
          </a:p>
          <a:p>
            <a:r>
              <a:rPr lang="en-US" dirty="0"/>
              <a:t>OAC used in 75%</a:t>
            </a:r>
          </a:p>
          <a:p>
            <a:r>
              <a:rPr lang="en-US" dirty="0"/>
              <a:t>OAC use at 6 months: 4.1% vs. 0.9%; p=0.007</a:t>
            </a:r>
          </a:p>
          <a:p>
            <a:endParaRPr lang="en-US" dirty="0"/>
          </a:p>
        </p:txBody>
      </p:sp>
      <p:pic>
        <p:nvPicPr>
          <p:cNvPr id="5" name="Picture 4">
            <a:extLst>
              <a:ext uri="{FF2B5EF4-FFF2-40B4-BE49-F238E27FC236}">
                <a16:creationId xmlns:a16="http://schemas.microsoft.com/office/drawing/2014/main" id="{BC9B1BEA-0A87-4838-8471-4434413C361D}"/>
              </a:ext>
            </a:extLst>
          </p:cNvPr>
          <p:cNvPicPr>
            <a:picLocks noChangeAspect="1"/>
          </p:cNvPicPr>
          <p:nvPr/>
        </p:nvPicPr>
        <p:blipFill>
          <a:blip r:embed="rId2"/>
          <a:stretch>
            <a:fillRect/>
          </a:stretch>
        </p:blipFill>
        <p:spPr>
          <a:xfrm>
            <a:off x="707108" y="1519436"/>
            <a:ext cx="5400600" cy="4417046"/>
          </a:xfrm>
          <a:prstGeom prst="rect">
            <a:avLst/>
          </a:prstGeom>
        </p:spPr>
      </p:pic>
    </p:spTree>
    <p:extLst>
      <p:ext uri="{BB962C8B-B14F-4D97-AF65-F5344CB8AC3E}">
        <p14:creationId xmlns:p14="http://schemas.microsoft.com/office/powerpoint/2010/main" val="2784444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BBDD082-DA11-45AA-AE20-EE05764479AB}"/>
              </a:ext>
            </a:extLst>
          </p:cNvPr>
          <p:cNvSpPr>
            <a:spLocks noGrp="1"/>
          </p:cNvSpPr>
          <p:nvPr>
            <p:ph idx="1"/>
          </p:nvPr>
        </p:nvSpPr>
        <p:spPr>
          <a:xfrm>
            <a:off x="695400" y="1484784"/>
            <a:ext cx="10801200" cy="4692179"/>
          </a:xfrm>
        </p:spPr>
        <p:txBody>
          <a:bodyPr/>
          <a:lstStyle/>
          <a:p>
            <a:pPr marL="0" indent="0" algn="ctr" fontAlgn="base">
              <a:buNone/>
            </a:pPr>
            <a:r>
              <a:rPr lang="en-CA" sz="2800" i="1" dirty="0"/>
              <a:t>We extend our respect to all First Nations, Inuit and Métis peoples for their valuable past and present contributions to this land we call Canada.</a:t>
            </a:r>
          </a:p>
          <a:p>
            <a:pPr marL="0" indent="0" algn="ctr" fontAlgn="base">
              <a:buNone/>
            </a:pPr>
            <a:endParaRPr lang="en-CA" sz="2800" dirty="0"/>
          </a:p>
          <a:p>
            <a:pPr marL="0" indent="0" algn="ctr" fontAlgn="base">
              <a:buNone/>
            </a:pPr>
            <a:r>
              <a:rPr lang="en-CA" sz="2800" i="1" dirty="0"/>
              <a:t>We acknowledge the Indigenous Peoples of all the lands that we are each on today, and reaffirm our commitment and responsibility as individuals, to improving relationships between nations and to collaborating in a spirit of reconciliation.</a:t>
            </a:r>
            <a:endParaRPr lang="en-CA" sz="2800" dirty="0"/>
          </a:p>
          <a:p>
            <a:endParaRPr lang="en-US" dirty="0"/>
          </a:p>
        </p:txBody>
      </p:sp>
      <p:sp>
        <p:nvSpPr>
          <p:cNvPr id="4" name="Rectangle 3">
            <a:extLst>
              <a:ext uri="{FF2B5EF4-FFF2-40B4-BE49-F238E27FC236}">
                <a16:creationId xmlns:a16="http://schemas.microsoft.com/office/drawing/2014/main" id="{438AE3D1-B133-4B93-A2A2-D05382A5C52D}"/>
              </a:ext>
            </a:extLst>
          </p:cNvPr>
          <p:cNvSpPr/>
          <p:nvPr/>
        </p:nvSpPr>
        <p:spPr>
          <a:xfrm>
            <a:off x="0" y="6292676"/>
            <a:ext cx="12192000" cy="565324"/>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Tree>
    <p:extLst>
      <p:ext uri="{BB962C8B-B14F-4D97-AF65-F5344CB8AC3E}">
        <p14:creationId xmlns:p14="http://schemas.microsoft.com/office/powerpoint/2010/main" val="59802217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496D0-E3F5-43C9-BC28-789DF0A507A1}"/>
              </a:ext>
            </a:extLst>
          </p:cNvPr>
          <p:cNvSpPr>
            <a:spLocks noGrp="1"/>
          </p:cNvSpPr>
          <p:nvPr>
            <p:ph type="title"/>
          </p:nvPr>
        </p:nvSpPr>
        <p:spPr/>
        <p:txBody>
          <a:bodyPr/>
          <a:lstStyle/>
          <a:p>
            <a:r>
              <a:rPr lang="en-US" dirty="0"/>
              <a:t>VITAL-AF: S. Lubitz</a:t>
            </a:r>
          </a:p>
        </p:txBody>
      </p:sp>
      <p:sp>
        <p:nvSpPr>
          <p:cNvPr id="3" name="Content Placeholder 2">
            <a:extLst>
              <a:ext uri="{FF2B5EF4-FFF2-40B4-BE49-F238E27FC236}">
                <a16:creationId xmlns:a16="http://schemas.microsoft.com/office/drawing/2014/main" id="{AF7D4DFE-7C5A-43A7-8D16-EE69B12FF5D8}"/>
              </a:ext>
            </a:extLst>
          </p:cNvPr>
          <p:cNvSpPr>
            <a:spLocks noGrp="1"/>
          </p:cNvSpPr>
          <p:nvPr>
            <p:ph idx="1"/>
          </p:nvPr>
        </p:nvSpPr>
        <p:spPr/>
        <p:txBody>
          <a:bodyPr/>
          <a:lstStyle/>
          <a:p>
            <a:pPr>
              <a:spcAft>
                <a:spcPts val="1200"/>
              </a:spcAft>
            </a:pPr>
            <a:r>
              <a:rPr lang="en-US" dirty="0"/>
              <a:t>16 clinics randomized to handheld ECG during assessment of vital signs or not</a:t>
            </a:r>
          </a:p>
          <a:p>
            <a:pPr>
              <a:spcAft>
                <a:spcPts val="1200"/>
              </a:spcAft>
            </a:pPr>
            <a:r>
              <a:rPr lang="en-US" dirty="0"/>
              <a:t>Patients &gt; 65 years; n = 30,715</a:t>
            </a:r>
          </a:p>
          <a:p>
            <a:pPr>
              <a:spcAft>
                <a:spcPts val="1200"/>
              </a:spcAft>
            </a:pPr>
            <a:r>
              <a:rPr lang="en-US" dirty="0"/>
              <a:t>AF detection: 1.72% vs. 1.59%; p=0.38</a:t>
            </a:r>
          </a:p>
          <a:p>
            <a:pPr lvl="1">
              <a:spcAft>
                <a:spcPts val="1200"/>
              </a:spcAft>
            </a:pPr>
            <a:r>
              <a:rPr lang="en-US" dirty="0"/>
              <a:t>5.6% vs. 3.8% in those &gt; 85 years; p&lt;0.05</a:t>
            </a:r>
          </a:p>
          <a:p>
            <a:endParaRPr lang="en-US" dirty="0"/>
          </a:p>
        </p:txBody>
      </p:sp>
    </p:spTree>
    <p:extLst>
      <p:ext uri="{BB962C8B-B14F-4D97-AF65-F5344CB8AC3E}">
        <p14:creationId xmlns:p14="http://schemas.microsoft.com/office/powerpoint/2010/main" val="83483869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9" name="Rak pilkoppling 58">
            <a:extLst>
              <a:ext uri="{FF2B5EF4-FFF2-40B4-BE49-F238E27FC236}">
                <a16:creationId xmlns:a16="http://schemas.microsoft.com/office/drawing/2014/main" id="{D20F12C7-8FA5-4D3E-8448-E51AF826968E}"/>
              </a:ext>
            </a:extLst>
          </p:cNvPr>
          <p:cNvCxnSpPr>
            <a:cxnSpLocks/>
          </p:cNvCxnSpPr>
          <p:nvPr/>
        </p:nvCxnSpPr>
        <p:spPr>
          <a:xfrm>
            <a:off x="2310044" y="2894527"/>
            <a:ext cx="685" cy="1427909"/>
          </a:xfrm>
          <a:prstGeom prst="straightConnector1">
            <a:avLst/>
          </a:prstGeom>
          <a:ln>
            <a:solidFill>
              <a:srgbClr val="002060"/>
            </a:solidFill>
            <a:tailEnd type="triangle"/>
          </a:ln>
        </p:spPr>
        <p:style>
          <a:lnRef idx="2">
            <a:schemeClr val="dk1"/>
          </a:lnRef>
          <a:fillRef idx="0">
            <a:schemeClr val="dk1"/>
          </a:fillRef>
          <a:effectRef idx="1">
            <a:schemeClr val="dk1"/>
          </a:effectRef>
          <a:fontRef idx="minor">
            <a:schemeClr val="tx1"/>
          </a:fontRef>
        </p:style>
      </p:cxnSp>
      <p:sp>
        <p:nvSpPr>
          <p:cNvPr id="95" name="textruta 94">
            <a:extLst>
              <a:ext uri="{FF2B5EF4-FFF2-40B4-BE49-F238E27FC236}">
                <a16:creationId xmlns:a16="http://schemas.microsoft.com/office/drawing/2014/main" id="{68F05CCF-D57E-4E37-BCF3-35F8026A1B22}"/>
              </a:ext>
            </a:extLst>
          </p:cNvPr>
          <p:cNvSpPr txBox="1"/>
          <p:nvPr/>
        </p:nvSpPr>
        <p:spPr>
          <a:xfrm>
            <a:off x="10070050" y="1773092"/>
            <a:ext cx="374477" cy="307777"/>
          </a:xfrm>
          <a:prstGeom prst="rect">
            <a:avLst/>
          </a:prstGeom>
          <a:solidFill>
            <a:schemeClr val="bg1"/>
          </a:solid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400" b="0" i="1" u="none" strike="noStrike" kern="1200" cap="none" spc="0" normalizeH="0" baseline="0" noProof="0" dirty="0">
                <a:ln>
                  <a:noFill/>
                </a:ln>
                <a:solidFill>
                  <a:srgbClr val="70AD47"/>
                </a:solidFill>
                <a:effectLst/>
                <a:uLnTx/>
                <a:uFillTx/>
                <a:latin typeface="Arial Nova Cond" panose="020B0506020202020204" pitchFamily="34" charset="0"/>
                <a:ea typeface="+mn-ea"/>
                <a:cs typeface="+mn-cs"/>
              </a:rPr>
              <a:t>1</a:t>
            </a:r>
          </a:p>
        </p:txBody>
      </p:sp>
      <p:sp>
        <p:nvSpPr>
          <p:cNvPr id="36" name="textruta 35">
            <a:extLst>
              <a:ext uri="{FF2B5EF4-FFF2-40B4-BE49-F238E27FC236}">
                <a16:creationId xmlns:a16="http://schemas.microsoft.com/office/drawing/2014/main" id="{4094993C-7C67-4546-867C-6079DDB814C6}"/>
              </a:ext>
            </a:extLst>
          </p:cNvPr>
          <p:cNvSpPr txBox="1"/>
          <p:nvPr/>
        </p:nvSpPr>
        <p:spPr>
          <a:xfrm>
            <a:off x="2729955" y="1773092"/>
            <a:ext cx="374477" cy="307777"/>
          </a:xfrm>
          <a:prstGeom prst="rect">
            <a:avLst/>
          </a:prstGeom>
          <a:solidFill>
            <a:schemeClr val="bg1"/>
          </a:solid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dirty="0">
                <a:ln>
                  <a:noFill/>
                </a:ln>
                <a:solidFill>
                  <a:srgbClr val="002060"/>
                </a:solidFill>
                <a:effectLst/>
                <a:uLnTx/>
                <a:uFillTx/>
                <a:latin typeface="Arial Nova Cond" panose="020B0506020202020204" pitchFamily="34" charset="0"/>
                <a:ea typeface="+mn-ea"/>
                <a:cs typeface="+mn-cs"/>
              </a:rPr>
              <a:t>1</a:t>
            </a:r>
          </a:p>
        </p:txBody>
      </p:sp>
      <p:cxnSp>
        <p:nvCxnSpPr>
          <p:cNvPr id="82" name="Rak pilkoppling 81">
            <a:extLst>
              <a:ext uri="{FF2B5EF4-FFF2-40B4-BE49-F238E27FC236}">
                <a16:creationId xmlns:a16="http://schemas.microsoft.com/office/drawing/2014/main" id="{F6B2AC72-4070-42C2-B30A-B9F16241DCDB}"/>
              </a:ext>
            </a:extLst>
          </p:cNvPr>
          <p:cNvCxnSpPr>
            <a:cxnSpLocks/>
          </p:cNvCxnSpPr>
          <p:nvPr/>
        </p:nvCxnSpPr>
        <p:spPr>
          <a:xfrm>
            <a:off x="3850864" y="2819512"/>
            <a:ext cx="47602" cy="1481193"/>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69" name="Rak pilkoppling 68">
            <a:extLst>
              <a:ext uri="{FF2B5EF4-FFF2-40B4-BE49-F238E27FC236}">
                <a16:creationId xmlns:a16="http://schemas.microsoft.com/office/drawing/2014/main" id="{5B6D348F-F5B4-4521-8662-D9CE23D8BC73}"/>
              </a:ext>
            </a:extLst>
          </p:cNvPr>
          <p:cNvCxnSpPr>
            <a:cxnSpLocks/>
            <a:stCxn id="48" idx="2"/>
          </p:cNvCxnSpPr>
          <p:nvPr/>
        </p:nvCxnSpPr>
        <p:spPr>
          <a:xfrm flipH="1">
            <a:off x="6010357" y="2840834"/>
            <a:ext cx="32074" cy="1481602"/>
          </a:xfrm>
          <a:prstGeom prst="straightConnector1">
            <a:avLst/>
          </a:prstGeom>
          <a:ln>
            <a:solidFill>
              <a:srgbClr val="FF0000"/>
            </a:solidFill>
            <a:tailEnd type="triangle"/>
          </a:ln>
        </p:spPr>
        <p:style>
          <a:lnRef idx="1">
            <a:schemeClr val="accent2"/>
          </a:lnRef>
          <a:fillRef idx="0">
            <a:schemeClr val="accent2"/>
          </a:fillRef>
          <a:effectRef idx="0">
            <a:schemeClr val="accent2"/>
          </a:effectRef>
          <a:fontRef idx="minor">
            <a:schemeClr val="tx1"/>
          </a:fontRef>
        </p:style>
      </p:cxnSp>
      <p:pic>
        <p:nvPicPr>
          <p:cNvPr id="1028" name="Picture 4" descr="Moniteur patient ECG - Reveal LINQ™ - Medtronic - de soins intensifs /  implantable / à réseau sans fil">
            <a:extLst>
              <a:ext uri="{FF2B5EF4-FFF2-40B4-BE49-F238E27FC236}">
                <a16:creationId xmlns:a16="http://schemas.microsoft.com/office/drawing/2014/main" id="{41FD7438-5494-4AC7-84D8-A226DF2E60B7}"/>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9076" r="34515"/>
          <a:stretch/>
        </p:blipFill>
        <p:spPr bwMode="auto">
          <a:xfrm rot="3580448">
            <a:off x="5918937" y="3282937"/>
            <a:ext cx="235326" cy="646332"/>
          </a:xfrm>
          <a:prstGeom prst="rect">
            <a:avLst/>
          </a:prstGeom>
          <a:noFill/>
          <a:extLst>
            <a:ext uri="{909E8E84-426E-40DD-AFC4-6F175D3DCCD1}">
              <a14:hiddenFill xmlns:a14="http://schemas.microsoft.com/office/drawing/2010/main">
                <a:solidFill>
                  <a:srgbClr val="FFFFFF"/>
                </a:solidFill>
              </a14:hiddenFill>
            </a:ext>
          </a:extLst>
        </p:spPr>
      </p:pic>
      <p:sp>
        <p:nvSpPr>
          <p:cNvPr id="7" name="textruta 6">
            <a:extLst>
              <a:ext uri="{FF2B5EF4-FFF2-40B4-BE49-F238E27FC236}">
                <a16:creationId xmlns:a16="http://schemas.microsoft.com/office/drawing/2014/main" id="{C34921F0-E9C6-482F-ABC7-780CC53969D4}"/>
              </a:ext>
            </a:extLst>
          </p:cNvPr>
          <p:cNvSpPr txBox="1"/>
          <p:nvPr/>
        </p:nvSpPr>
        <p:spPr>
          <a:xfrm>
            <a:off x="1950867" y="44598"/>
            <a:ext cx="2147896" cy="523220"/>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800" b="1" i="0" u="none" strike="noStrike" kern="1200" cap="none" spc="0" normalizeH="0" baseline="0" noProof="0" dirty="0">
                <a:ln>
                  <a:noFill/>
                </a:ln>
                <a:solidFill>
                  <a:srgbClr val="002060"/>
                </a:solidFill>
                <a:effectLst/>
                <a:uLnTx/>
                <a:uFillTx/>
                <a:latin typeface="Arial Nova Cond" panose="020B0506020202020204" pitchFamily="34" charset="0"/>
                <a:ea typeface="+mn-ea"/>
                <a:cs typeface="+mn-cs"/>
              </a:rPr>
              <a:t>STROKESTOP</a:t>
            </a:r>
          </a:p>
        </p:txBody>
      </p:sp>
      <p:sp>
        <p:nvSpPr>
          <p:cNvPr id="8" name="textruta 7">
            <a:extLst>
              <a:ext uri="{FF2B5EF4-FFF2-40B4-BE49-F238E27FC236}">
                <a16:creationId xmlns:a16="http://schemas.microsoft.com/office/drawing/2014/main" id="{40A4A74E-5C07-440A-97AE-EA01D6B81211}"/>
              </a:ext>
            </a:extLst>
          </p:cNvPr>
          <p:cNvSpPr txBox="1"/>
          <p:nvPr/>
        </p:nvSpPr>
        <p:spPr>
          <a:xfrm>
            <a:off x="5843758" y="0"/>
            <a:ext cx="2071721" cy="523220"/>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800" b="1" i="0" u="none" strike="noStrike" kern="1200" cap="none" spc="0" normalizeH="0" baseline="0" noProof="0" dirty="0">
                <a:ln>
                  <a:noFill/>
                </a:ln>
                <a:solidFill>
                  <a:srgbClr val="FF0000"/>
                </a:solidFill>
                <a:effectLst/>
                <a:uLnTx/>
                <a:uFillTx/>
                <a:latin typeface="Arial Nova Cond" panose="020B0506020202020204" pitchFamily="34" charset="0"/>
                <a:ea typeface="+mn-ea"/>
                <a:cs typeface="+mn-cs"/>
              </a:rPr>
              <a:t>LOOP</a:t>
            </a:r>
            <a:r>
              <a:rPr kumimoji="0" lang="sv-SE" sz="1600" b="1" i="0" u="none" strike="noStrike" kern="1200" cap="none" spc="0" normalizeH="0" baseline="0" noProof="0" dirty="0">
                <a:ln>
                  <a:noFill/>
                </a:ln>
                <a:solidFill>
                  <a:srgbClr val="FF0000"/>
                </a:solidFill>
                <a:effectLst/>
                <a:uLnTx/>
                <a:uFillTx/>
                <a:latin typeface="Arial Nova Cond" panose="020B0506020202020204" pitchFamily="34" charset="0"/>
                <a:ea typeface="+mn-ea"/>
                <a:cs typeface="+mn-cs"/>
              </a:rPr>
              <a:t> Lancet 2021</a:t>
            </a:r>
            <a:endParaRPr kumimoji="0" lang="sv-SE" sz="2000" b="1" i="0" u="none" strike="noStrike" kern="1200" cap="none" spc="0" normalizeH="0" baseline="0" noProof="0" dirty="0">
              <a:ln>
                <a:noFill/>
              </a:ln>
              <a:solidFill>
                <a:srgbClr val="FF0000"/>
              </a:solidFill>
              <a:effectLst/>
              <a:uLnTx/>
              <a:uFillTx/>
              <a:latin typeface="Arial Nova Cond" panose="020B0506020202020204" pitchFamily="34" charset="0"/>
              <a:ea typeface="+mn-ea"/>
              <a:cs typeface="+mn-cs"/>
            </a:endParaRPr>
          </a:p>
        </p:txBody>
      </p:sp>
      <p:sp>
        <p:nvSpPr>
          <p:cNvPr id="9" name="textruta 8">
            <a:extLst>
              <a:ext uri="{FF2B5EF4-FFF2-40B4-BE49-F238E27FC236}">
                <a16:creationId xmlns:a16="http://schemas.microsoft.com/office/drawing/2014/main" id="{4694B32C-A7F8-49C2-99AD-48357D56CEAC}"/>
              </a:ext>
            </a:extLst>
          </p:cNvPr>
          <p:cNvSpPr txBox="1"/>
          <p:nvPr/>
        </p:nvSpPr>
        <p:spPr>
          <a:xfrm>
            <a:off x="1879114" y="597299"/>
            <a:ext cx="2248890" cy="584775"/>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dirty="0">
                <a:ln>
                  <a:noFill/>
                </a:ln>
                <a:solidFill>
                  <a:srgbClr val="002060"/>
                </a:solidFill>
                <a:effectLst/>
                <a:uLnTx/>
                <a:uFillTx/>
                <a:latin typeface="Arial Nova Cond" panose="020B0506020202020204" pitchFamily="34" charset="0"/>
                <a:ea typeface="+mn-ea"/>
                <a:cs typeface="+mn-cs"/>
              </a:rPr>
              <a:t>75/76 </a:t>
            </a:r>
            <a:r>
              <a:rPr kumimoji="0" lang="sv-SE" sz="1600" b="0" i="0" u="none" strike="noStrike" kern="1200" cap="none" spc="0" normalizeH="0" baseline="0" noProof="0" dirty="0" err="1">
                <a:ln>
                  <a:noFill/>
                </a:ln>
                <a:solidFill>
                  <a:srgbClr val="002060"/>
                </a:solidFill>
                <a:effectLst/>
                <a:uLnTx/>
                <a:uFillTx/>
                <a:latin typeface="Arial Nova Cond" panose="020B0506020202020204" pitchFamily="34" charset="0"/>
                <a:ea typeface="+mn-ea"/>
                <a:cs typeface="+mn-cs"/>
              </a:rPr>
              <a:t>yo</a:t>
            </a:r>
            <a:endParaRPr kumimoji="0" lang="sv-SE" sz="1600" b="0" i="0" u="none" strike="noStrike" kern="1200" cap="none" spc="0" normalizeH="0" baseline="0" noProof="0" dirty="0">
              <a:ln>
                <a:noFill/>
              </a:ln>
              <a:solidFill>
                <a:srgbClr val="002060"/>
              </a:solidFill>
              <a:effectLst/>
              <a:uLnTx/>
              <a:uFillTx/>
              <a:latin typeface="Arial Nova Cond" panose="020B0506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600" b="0" i="0" u="none" strike="noStrike" kern="1200" cap="none" spc="0" normalizeH="0" baseline="0" noProof="0" dirty="0">
              <a:ln>
                <a:noFill/>
              </a:ln>
              <a:solidFill>
                <a:srgbClr val="002060"/>
              </a:solidFill>
              <a:effectLst/>
              <a:uLnTx/>
              <a:uFillTx/>
              <a:latin typeface="Arial Nova Cond" panose="020B0506020202020204" pitchFamily="34" charset="0"/>
              <a:ea typeface="+mn-ea"/>
              <a:cs typeface="+mn-cs"/>
            </a:endParaRPr>
          </a:p>
        </p:txBody>
      </p:sp>
      <p:sp>
        <p:nvSpPr>
          <p:cNvPr id="10" name="textruta 9">
            <a:extLst>
              <a:ext uri="{FF2B5EF4-FFF2-40B4-BE49-F238E27FC236}">
                <a16:creationId xmlns:a16="http://schemas.microsoft.com/office/drawing/2014/main" id="{8FA09879-2AA1-46AA-96D8-8F84A657483D}"/>
              </a:ext>
            </a:extLst>
          </p:cNvPr>
          <p:cNvSpPr txBox="1"/>
          <p:nvPr/>
        </p:nvSpPr>
        <p:spPr>
          <a:xfrm>
            <a:off x="4909767" y="541298"/>
            <a:ext cx="4019964" cy="338554"/>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dirty="0">
                <a:ln>
                  <a:noFill/>
                </a:ln>
                <a:solidFill>
                  <a:srgbClr val="FF0000"/>
                </a:solidFill>
                <a:effectLst/>
                <a:uLnTx/>
                <a:uFillTx/>
                <a:latin typeface="Arial Nova Cond" panose="020B0506020202020204" pitchFamily="34" charset="0"/>
                <a:ea typeface="+mn-ea"/>
                <a:cs typeface="+mn-cs"/>
              </a:rPr>
              <a:t>≥70 </a:t>
            </a:r>
            <a:r>
              <a:rPr kumimoji="0" lang="sv-SE" sz="1600" b="0" i="0" u="none" strike="noStrike" kern="1200" cap="none" spc="0" normalizeH="0" baseline="0" noProof="0" dirty="0" err="1">
                <a:ln>
                  <a:noFill/>
                </a:ln>
                <a:solidFill>
                  <a:srgbClr val="FF0000"/>
                </a:solidFill>
                <a:effectLst/>
                <a:uLnTx/>
                <a:uFillTx/>
                <a:latin typeface="Arial Nova Cond" panose="020B0506020202020204" pitchFamily="34" charset="0"/>
                <a:ea typeface="+mn-ea"/>
                <a:cs typeface="+mn-cs"/>
              </a:rPr>
              <a:t>yo</a:t>
            </a:r>
            <a:r>
              <a:rPr kumimoji="0" lang="sv-SE" sz="1600" b="0" i="0" u="none" strike="noStrike" kern="1200" cap="none" spc="0" normalizeH="0" baseline="0" noProof="0" dirty="0">
                <a:ln>
                  <a:noFill/>
                </a:ln>
                <a:solidFill>
                  <a:srgbClr val="FF0000"/>
                </a:solidFill>
                <a:effectLst/>
                <a:uLnTx/>
                <a:uFillTx/>
                <a:latin typeface="Arial Nova Cond" panose="020B0506020202020204" pitchFamily="34" charset="0"/>
                <a:ea typeface="+mn-ea"/>
                <a:cs typeface="+mn-cs"/>
              </a:rPr>
              <a:t> + ≥1 </a:t>
            </a:r>
            <a:r>
              <a:rPr kumimoji="0" lang="sv-SE" sz="1600" b="0" i="0" u="none" strike="noStrike" kern="1200" cap="none" spc="0" normalizeH="0" baseline="0" noProof="0" dirty="0" err="1">
                <a:ln>
                  <a:noFill/>
                </a:ln>
                <a:solidFill>
                  <a:srgbClr val="FF0000"/>
                </a:solidFill>
                <a:effectLst/>
                <a:uLnTx/>
                <a:uFillTx/>
                <a:latin typeface="Arial Nova Cond" panose="020B0506020202020204" pitchFamily="34" charset="0"/>
                <a:ea typeface="+mn-ea"/>
                <a:cs typeface="+mn-cs"/>
              </a:rPr>
              <a:t>of</a:t>
            </a:r>
            <a:r>
              <a:rPr kumimoji="0" lang="sv-SE" sz="1600" b="0" i="0" u="none" strike="noStrike" kern="1200" cap="none" spc="0" normalizeH="0" baseline="0" noProof="0" dirty="0">
                <a:ln>
                  <a:noFill/>
                </a:ln>
                <a:solidFill>
                  <a:srgbClr val="FF0000"/>
                </a:solidFill>
                <a:effectLst/>
                <a:uLnTx/>
                <a:uFillTx/>
                <a:latin typeface="Arial Nova Cond" panose="020B0506020202020204" pitchFamily="34" charset="0"/>
                <a:ea typeface="+mn-ea"/>
                <a:cs typeface="+mn-cs"/>
              </a:rPr>
              <a:t> HTN, DM, stroke, HF, w/o AF</a:t>
            </a:r>
          </a:p>
        </p:txBody>
      </p:sp>
      <p:sp>
        <p:nvSpPr>
          <p:cNvPr id="11" name="textruta 10">
            <a:extLst>
              <a:ext uri="{FF2B5EF4-FFF2-40B4-BE49-F238E27FC236}">
                <a16:creationId xmlns:a16="http://schemas.microsoft.com/office/drawing/2014/main" id="{EF51E57A-A31D-4601-B343-7BB2AAEDC4DC}"/>
              </a:ext>
            </a:extLst>
          </p:cNvPr>
          <p:cNvSpPr txBox="1"/>
          <p:nvPr/>
        </p:nvSpPr>
        <p:spPr>
          <a:xfrm>
            <a:off x="2310003" y="1093389"/>
            <a:ext cx="1387112" cy="369332"/>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1" i="0" u="none" strike="noStrike" kern="1200" cap="none" spc="0" normalizeH="0" baseline="0" noProof="0" dirty="0">
                <a:ln>
                  <a:noFill/>
                </a:ln>
                <a:solidFill>
                  <a:srgbClr val="002060"/>
                </a:solidFill>
                <a:effectLst/>
                <a:uLnTx/>
                <a:uFillTx/>
                <a:latin typeface="Arial Nova Cond" panose="020B0506020202020204" pitchFamily="34" charset="0"/>
                <a:ea typeface="+mn-ea"/>
                <a:cs typeface="+mn-cs"/>
              </a:rPr>
              <a:t>N=28 768 </a:t>
            </a:r>
          </a:p>
        </p:txBody>
      </p:sp>
      <p:sp>
        <p:nvSpPr>
          <p:cNvPr id="14" name="textruta 13">
            <a:extLst>
              <a:ext uri="{FF2B5EF4-FFF2-40B4-BE49-F238E27FC236}">
                <a16:creationId xmlns:a16="http://schemas.microsoft.com/office/drawing/2014/main" id="{4EB01902-B6E8-4407-BB93-F612F137F6E6}"/>
              </a:ext>
            </a:extLst>
          </p:cNvPr>
          <p:cNvSpPr txBox="1"/>
          <p:nvPr/>
        </p:nvSpPr>
        <p:spPr>
          <a:xfrm>
            <a:off x="371732" y="600279"/>
            <a:ext cx="1038874" cy="338554"/>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dirty="0">
                <a:ln>
                  <a:noFill/>
                </a:ln>
                <a:solidFill>
                  <a:prstClr val="black"/>
                </a:solidFill>
                <a:effectLst/>
                <a:uLnTx/>
                <a:uFillTx/>
                <a:latin typeface="Arial Nova Cond" panose="020B0506020202020204" pitchFamily="34" charset="0"/>
                <a:ea typeface="+mn-ea"/>
                <a:cs typeface="+mn-cs"/>
              </a:rPr>
              <a:t>Population</a:t>
            </a:r>
          </a:p>
        </p:txBody>
      </p:sp>
      <p:sp>
        <p:nvSpPr>
          <p:cNvPr id="15" name="textruta 14">
            <a:extLst>
              <a:ext uri="{FF2B5EF4-FFF2-40B4-BE49-F238E27FC236}">
                <a16:creationId xmlns:a16="http://schemas.microsoft.com/office/drawing/2014/main" id="{7D93AD26-26BD-4CF2-8A74-EB1C5D480F7D}"/>
              </a:ext>
            </a:extLst>
          </p:cNvPr>
          <p:cNvSpPr txBox="1"/>
          <p:nvPr/>
        </p:nvSpPr>
        <p:spPr>
          <a:xfrm>
            <a:off x="371732" y="1118635"/>
            <a:ext cx="926857" cy="338554"/>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dirty="0" err="1">
                <a:ln>
                  <a:noFill/>
                </a:ln>
                <a:solidFill>
                  <a:prstClr val="black"/>
                </a:solidFill>
                <a:effectLst/>
                <a:uLnTx/>
                <a:uFillTx/>
                <a:latin typeface="Arial Nova Cond" panose="020B0506020202020204" pitchFamily="34" charset="0"/>
                <a:ea typeface="+mn-ea"/>
                <a:cs typeface="+mn-cs"/>
              </a:rPr>
              <a:t>Inclusion</a:t>
            </a:r>
            <a:endParaRPr kumimoji="0" lang="sv-SE" sz="1600" b="0" i="0" u="none" strike="noStrike" kern="1200" cap="none" spc="0" normalizeH="0" baseline="0" noProof="0" dirty="0">
              <a:ln>
                <a:noFill/>
              </a:ln>
              <a:solidFill>
                <a:prstClr val="black"/>
              </a:solidFill>
              <a:effectLst/>
              <a:uLnTx/>
              <a:uFillTx/>
              <a:latin typeface="Arial Nova Cond" panose="020B0506020202020204" pitchFamily="34" charset="0"/>
              <a:ea typeface="+mn-ea"/>
              <a:cs typeface="+mn-cs"/>
            </a:endParaRPr>
          </a:p>
        </p:txBody>
      </p:sp>
      <p:sp>
        <p:nvSpPr>
          <p:cNvPr id="16" name="textruta 15">
            <a:extLst>
              <a:ext uri="{FF2B5EF4-FFF2-40B4-BE49-F238E27FC236}">
                <a16:creationId xmlns:a16="http://schemas.microsoft.com/office/drawing/2014/main" id="{0ED6082C-075E-4F9C-BB07-6534B5F2C28F}"/>
              </a:ext>
            </a:extLst>
          </p:cNvPr>
          <p:cNvSpPr txBox="1"/>
          <p:nvPr/>
        </p:nvSpPr>
        <p:spPr>
          <a:xfrm>
            <a:off x="2310729" y="2949507"/>
            <a:ext cx="1387112" cy="307777"/>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dirty="0">
                <a:ln>
                  <a:noFill/>
                </a:ln>
                <a:solidFill>
                  <a:srgbClr val="002060"/>
                </a:solidFill>
                <a:effectLst/>
                <a:uLnTx/>
                <a:uFillTx/>
                <a:latin typeface="Arial Nova Cond" panose="020B0506020202020204" pitchFamily="34" charset="0"/>
                <a:ea typeface="+mn-ea"/>
                <a:cs typeface="+mn-cs"/>
              </a:rPr>
              <a:t>Screening visit </a:t>
            </a:r>
          </a:p>
        </p:txBody>
      </p:sp>
      <p:cxnSp>
        <p:nvCxnSpPr>
          <p:cNvPr id="18" name="Rak pilkoppling 17">
            <a:extLst>
              <a:ext uri="{FF2B5EF4-FFF2-40B4-BE49-F238E27FC236}">
                <a16:creationId xmlns:a16="http://schemas.microsoft.com/office/drawing/2014/main" id="{1749BE68-E8F9-457A-BCBC-DB7E5C1797F0}"/>
              </a:ext>
            </a:extLst>
          </p:cNvPr>
          <p:cNvCxnSpPr>
            <a:cxnSpLocks/>
          </p:cNvCxnSpPr>
          <p:nvPr/>
        </p:nvCxnSpPr>
        <p:spPr>
          <a:xfrm>
            <a:off x="6916641" y="844489"/>
            <a:ext cx="0" cy="314146"/>
          </a:xfrm>
          <a:prstGeom prst="straightConnector1">
            <a:avLst/>
          </a:prstGeom>
          <a:ln>
            <a:solidFill>
              <a:srgbClr val="FF0000"/>
            </a:solidFill>
            <a:tailEnd type="triangle"/>
          </a:ln>
        </p:spPr>
        <p:style>
          <a:lnRef idx="2">
            <a:schemeClr val="dk1"/>
          </a:lnRef>
          <a:fillRef idx="0">
            <a:schemeClr val="dk1"/>
          </a:fillRef>
          <a:effectRef idx="1">
            <a:schemeClr val="dk1"/>
          </a:effectRef>
          <a:fontRef idx="minor">
            <a:schemeClr val="tx1"/>
          </a:fontRef>
        </p:style>
      </p:cxnSp>
      <p:sp>
        <p:nvSpPr>
          <p:cNvPr id="19" name="textruta 18">
            <a:extLst>
              <a:ext uri="{FF2B5EF4-FFF2-40B4-BE49-F238E27FC236}">
                <a16:creationId xmlns:a16="http://schemas.microsoft.com/office/drawing/2014/main" id="{9E631F31-86AD-4A16-9435-BBA5F7AFF611}"/>
              </a:ext>
            </a:extLst>
          </p:cNvPr>
          <p:cNvSpPr txBox="1"/>
          <p:nvPr/>
        </p:nvSpPr>
        <p:spPr>
          <a:xfrm>
            <a:off x="9872070" y="14542"/>
            <a:ext cx="1157626" cy="523220"/>
          </a:xfrm>
          <a:prstGeom prst="rect">
            <a:avLst/>
          </a:prstGeom>
          <a:noFill/>
          <a:ln>
            <a:no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2800" b="1" i="1" u="none" strike="noStrike" kern="1200" cap="none" spc="0" normalizeH="0" baseline="0" noProof="0" dirty="0">
                <a:ln>
                  <a:noFill/>
                </a:ln>
                <a:solidFill>
                  <a:srgbClr val="70AD47">
                    <a:lumMod val="75000"/>
                  </a:srgbClr>
                </a:solidFill>
                <a:effectLst/>
                <a:uLnTx/>
                <a:uFillTx/>
                <a:latin typeface="Arial Nova Cond" panose="020B0506020202020204" pitchFamily="34" charset="0"/>
                <a:ea typeface="+mn-ea"/>
                <a:cs typeface="+mn-cs"/>
              </a:rPr>
              <a:t>SAFER</a:t>
            </a:r>
            <a:endParaRPr kumimoji="0" lang="sv-SE" sz="2000" b="1" i="1" u="none" strike="noStrike" kern="1200" cap="none" spc="0" normalizeH="0" baseline="0" noProof="0" dirty="0">
              <a:ln>
                <a:noFill/>
              </a:ln>
              <a:solidFill>
                <a:srgbClr val="70AD47">
                  <a:lumMod val="75000"/>
                </a:srgbClr>
              </a:solidFill>
              <a:effectLst/>
              <a:uLnTx/>
              <a:uFillTx/>
              <a:latin typeface="Arial Nova Cond" panose="020B0506020202020204" pitchFamily="34" charset="0"/>
              <a:ea typeface="+mn-ea"/>
              <a:cs typeface="+mn-cs"/>
            </a:endParaRPr>
          </a:p>
        </p:txBody>
      </p:sp>
      <p:sp>
        <p:nvSpPr>
          <p:cNvPr id="22" name="textruta 21">
            <a:extLst>
              <a:ext uri="{FF2B5EF4-FFF2-40B4-BE49-F238E27FC236}">
                <a16:creationId xmlns:a16="http://schemas.microsoft.com/office/drawing/2014/main" id="{B5AD4161-C1A3-4B9B-A220-25563FE4B916}"/>
              </a:ext>
            </a:extLst>
          </p:cNvPr>
          <p:cNvSpPr txBox="1"/>
          <p:nvPr/>
        </p:nvSpPr>
        <p:spPr>
          <a:xfrm>
            <a:off x="9480028" y="544021"/>
            <a:ext cx="1975892" cy="338554"/>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600" b="0" i="1" u="none" strike="noStrike" kern="1200" cap="none" spc="0" normalizeH="0" baseline="0" noProof="0" dirty="0">
                <a:ln>
                  <a:noFill/>
                </a:ln>
                <a:solidFill>
                  <a:srgbClr val="70AD47">
                    <a:lumMod val="75000"/>
                  </a:srgbClr>
                </a:solidFill>
                <a:effectLst/>
                <a:uLnTx/>
                <a:uFillTx/>
                <a:latin typeface="Arial Nova Cond" panose="020B0506020202020204" pitchFamily="34" charset="0"/>
                <a:ea typeface="+mn-ea"/>
                <a:cs typeface="+mn-cs"/>
              </a:rPr>
              <a:t>≥75 </a:t>
            </a:r>
            <a:r>
              <a:rPr kumimoji="0" lang="sv-SE" sz="1600" b="0" i="1" u="none" strike="noStrike" kern="1200" cap="none" spc="0" normalizeH="0" baseline="0" noProof="0" dirty="0" err="1">
                <a:ln>
                  <a:noFill/>
                </a:ln>
                <a:solidFill>
                  <a:srgbClr val="70AD47">
                    <a:lumMod val="75000"/>
                  </a:srgbClr>
                </a:solidFill>
                <a:effectLst/>
                <a:uLnTx/>
                <a:uFillTx/>
                <a:latin typeface="Arial Nova Cond" panose="020B0506020202020204" pitchFamily="34" charset="0"/>
                <a:ea typeface="+mn-ea"/>
                <a:cs typeface="+mn-cs"/>
              </a:rPr>
              <a:t>yo</a:t>
            </a:r>
            <a:endParaRPr kumimoji="0" lang="sv-SE" sz="1600" b="0" i="1" u="none" strike="noStrike" kern="1200" cap="none" spc="0" normalizeH="0" baseline="0" noProof="0" dirty="0">
              <a:ln>
                <a:noFill/>
              </a:ln>
              <a:solidFill>
                <a:srgbClr val="70AD47">
                  <a:lumMod val="75000"/>
                </a:srgbClr>
              </a:solidFill>
              <a:effectLst/>
              <a:uLnTx/>
              <a:uFillTx/>
              <a:latin typeface="Arial Nova Cond" panose="020B0506020202020204" pitchFamily="34" charset="0"/>
              <a:ea typeface="+mn-ea"/>
              <a:cs typeface="+mn-cs"/>
            </a:endParaRPr>
          </a:p>
        </p:txBody>
      </p:sp>
      <p:sp>
        <p:nvSpPr>
          <p:cNvPr id="23" name="textruta 22">
            <a:extLst>
              <a:ext uri="{FF2B5EF4-FFF2-40B4-BE49-F238E27FC236}">
                <a16:creationId xmlns:a16="http://schemas.microsoft.com/office/drawing/2014/main" id="{7CE2AD0C-CD14-44BE-A3AC-6F6D26093089}"/>
              </a:ext>
            </a:extLst>
          </p:cNvPr>
          <p:cNvSpPr txBox="1"/>
          <p:nvPr/>
        </p:nvSpPr>
        <p:spPr>
          <a:xfrm>
            <a:off x="10467975" y="858903"/>
            <a:ext cx="1387112" cy="307777"/>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400" b="0" i="1" u="none" strike="noStrike" kern="1200" cap="none" spc="0" normalizeH="0" baseline="0" noProof="0" dirty="0">
                <a:ln>
                  <a:noFill/>
                </a:ln>
                <a:solidFill>
                  <a:srgbClr val="70AD47">
                    <a:lumMod val="75000"/>
                  </a:srgbClr>
                </a:solidFill>
                <a:effectLst/>
                <a:uLnTx/>
                <a:uFillTx/>
                <a:latin typeface="Arial Nova Cond" panose="020B0506020202020204" pitchFamily="34" charset="0"/>
                <a:ea typeface="+mn-ea"/>
                <a:cs typeface="+mn-cs"/>
              </a:rPr>
              <a:t>Screening visit </a:t>
            </a:r>
          </a:p>
        </p:txBody>
      </p:sp>
      <p:cxnSp>
        <p:nvCxnSpPr>
          <p:cNvPr id="25" name="Rak pilkoppling 24">
            <a:extLst>
              <a:ext uri="{FF2B5EF4-FFF2-40B4-BE49-F238E27FC236}">
                <a16:creationId xmlns:a16="http://schemas.microsoft.com/office/drawing/2014/main" id="{87316395-A4D6-4CAF-9930-3FFECF1A5C0C}"/>
              </a:ext>
            </a:extLst>
          </p:cNvPr>
          <p:cNvCxnSpPr>
            <a:cxnSpLocks/>
          </p:cNvCxnSpPr>
          <p:nvPr/>
        </p:nvCxnSpPr>
        <p:spPr>
          <a:xfrm>
            <a:off x="10467974" y="832878"/>
            <a:ext cx="0" cy="314146"/>
          </a:xfrm>
          <a:prstGeom prst="straightConnector1">
            <a:avLst/>
          </a:prstGeom>
          <a:ln w="9525" cap="flat" cmpd="sng" algn="ctr">
            <a:solidFill>
              <a:schemeClr val="accent6"/>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30" name="textruta 29">
            <a:extLst>
              <a:ext uri="{FF2B5EF4-FFF2-40B4-BE49-F238E27FC236}">
                <a16:creationId xmlns:a16="http://schemas.microsoft.com/office/drawing/2014/main" id="{10ABA10A-8971-4995-854A-D1580F7F0900}"/>
              </a:ext>
            </a:extLst>
          </p:cNvPr>
          <p:cNvSpPr txBox="1"/>
          <p:nvPr/>
        </p:nvSpPr>
        <p:spPr>
          <a:xfrm>
            <a:off x="9396379" y="1093389"/>
            <a:ext cx="2168444" cy="369332"/>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1" i="1" u="none" strike="noStrike" kern="1200" cap="none" spc="0" normalizeH="0" baseline="0" noProof="0" dirty="0">
                <a:ln>
                  <a:noFill/>
                </a:ln>
                <a:solidFill>
                  <a:srgbClr val="70AD47">
                    <a:lumMod val="75000"/>
                  </a:srgbClr>
                </a:solidFill>
                <a:effectLst/>
                <a:uLnTx/>
                <a:uFillTx/>
                <a:latin typeface="Arial Nova Cond" panose="020B0506020202020204" pitchFamily="34" charset="0"/>
                <a:ea typeface="+mn-ea"/>
                <a:cs typeface="+mn-cs"/>
              </a:rPr>
              <a:t>P</a:t>
            </a:r>
            <a:r>
              <a:rPr kumimoji="0" lang="sv-SE" sz="1800" b="1" i="1" u="none" strike="noStrike" kern="1200" cap="none" spc="0" normalizeH="0" baseline="0" noProof="0" dirty="0" err="1">
                <a:ln>
                  <a:noFill/>
                </a:ln>
                <a:solidFill>
                  <a:srgbClr val="70AD47">
                    <a:lumMod val="75000"/>
                  </a:srgbClr>
                </a:solidFill>
                <a:effectLst/>
                <a:uLnTx/>
                <a:uFillTx/>
                <a:latin typeface="Arial Nova Cond" panose="020B0506020202020204" pitchFamily="34" charset="0"/>
                <a:ea typeface="+mn-ea"/>
                <a:cs typeface="+mn-cs"/>
              </a:rPr>
              <a:t>lanned</a:t>
            </a:r>
            <a:r>
              <a:rPr kumimoji="0" lang="sv-SE" sz="1800" b="1" i="1" u="none" strike="noStrike" kern="1200" cap="none" spc="0" normalizeH="0" baseline="0" noProof="0" dirty="0">
                <a:ln>
                  <a:noFill/>
                </a:ln>
                <a:solidFill>
                  <a:srgbClr val="70AD47">
                    <a:lumMod val="75000"/>
                  </a:srgbClr>
                </a:solidFill>
                <a:effectLst/>
                <a:uLnTx/>
                <a:uFillTx/>
                <a:latin typeface="Arial Nova Cond" panose="020B0506020202020204" pitchFamily="34" charset="0"/>
                <a:ea typeface="+mn-ea"/>
                <a:cs typeface="+mn-cs"/>
              </a:rPr>
              <a:t> N=126 000</a:t>
            </a:r>
          </a:p>
        </p:txBody>
      </p:sp>
      <p:sp>
        <p:nvSpPr>
          <p:cNvPr id="31" name="textruta 30">
            <a:extLst>
              <a:ext uri="{FF2B5EF4-FFF2-40B4-BE49-F238E27FC236}">
                <a16:creationId xmlns:a16="http://schemas.microsoft.com/office/drawing/2014/main" id="{7A92DF94-DB19-4A66-8BDB-8FAFBECDA689}"/>
              </a:ext>
            </a:extLst>
          </p:cNvPr>
          <p:cNvSpPr txBox="1"/>
          <p:nvPr/>
        </p:nvSpPr>
        <p:spPr>
          <a:xfrm>
            <a:off x="351640" y="2357054"/>
            <a:ext cx="1357744" cy="338554"/>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dirty="0" err="1">
                <a:ln>
                  <a:noFill/>
                </a:ln>
                <a:solidFill>
                  <a:prstClr val="black"/>
                </a:solidFill>
                <a:effectLst/>
                <a:uLnTx/>
                <a:uFillTx/>
                <a:latin typeface="Arial Nova Cond" panose="020B0506020202020204" pitchFamily="34" charset="0"/>
                <a:ea typeface="+mn-ea"/>
                <a:cs typeface="+mn-cs"/>
              </a:rPr>
              <a:t>Analyzed</a:t>
            </a:r>
            <a:r>
              <a:rPr kumimoji="0" lang="sv-SE" sz="1600" b="0" i="0" u="none" strike="noStrike" kern="1200" cap="none" spc="0" normalizeH="0" baseline="0" noProof="0" dirty="0">
                <a:ln>
                  <a:noFill/>
                </a:ln>
                <a:solidFill>
                  <a:prstClr val="black"/>
                </a:solidFill>
                <a:effectLst/>
                <a:uLnTx/>
                <a:uFillTx/>
                <a:latin typeface="Arial Nova Cond" panose="020B0506020202020204" pitchFamily="34" charset="0"/>
                <a:ea typeface="+mn-ea"/>
                <a:cs typeface="+mn-cs"/>
              </a:rPr>
              <a:t> (ITT)</a:t>
            </a:r>
          </a:p>
        </p:txBody>
      </p:sp>
      <p:cxnSp>
        <p:nvCxnSpPr>
          <p:cNvPr id="3" name="Rak pilkoppling 2">
            <a:extLst>
              <a:ext uri="{FF2B5EF4-FFF2-40B4-BE49-F238E27FC236}">
                <a16:creationId xmlns:a16="http://schemas.microsoft.com/office/drawing/2014/main" id="{7A134EFE-13D5-4407-8317-BBF981A0FA04}"/>
              </a:ext>
            </a:extLst>
          </p:cNvPr>
          <p:cNvCxnSpPr>
            <a:cxnSpLocks/>
            <a:stCxn id="11" idx="2"/>
            <a:endCxn id="40" idx="0"/>
          </p:cNvCxnSpPr>
          <p:nvPr/>
        </p:nvCxnSpPr>
        <p:spPr>
          <a:xfrm flipH="1">
            <a:off x="2389988" y="1462721"/>
            <a:ext cx="613571" cy="793338"/>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Rak pilkoppling 34">
            <a:extLst>
              <a:ext uri="{FF2B5EF4-FFF2-40B4-BE49-F238E27FC236}">
                <a16:creationId xmlns:a16="http://schemas.microsoft.com/office/drawing/2014/main" id="{6E7DCD0A-DE16-4982-879B-8882EC3E8E01}"/>
              </a:ext>
            </a:extLst>
          </p:cNvPr>
          <p:cNvCxnSpPr>
            <a:cxnSpLocks/>
            <a:stCxn id="11" idx="2"/>
            <a:endCxn id="41" idx="0"/>
          </p:cNvCxnSpPr>
          <p:nvPr/>
        </p:nvCxnSpPr>
        <p:spPr>
          <a:xfrm>
            <a:off x="3003559" y="1462721"/>
            <a:ext cx="812906" cy="793338"/>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37" name="textruta 36">
            <a:extLst>
              <a:ext uri="{FF2B5EF4-FFF2-40B4-BE49-F238E27FC236}">
                <a16:creationId xmlns:a16="http://schemas.microsoft.com/office/drawing/2014/main" id="{26C688FB-5D56-4A29-96B4-EF4A171BBB8B}"/>
              </a:ext>
            </a:extLst>
          </p:cNvPr>
          <p:cNvSpPr txBox="1"/>
          <p:nvPr/>
        </p:nvSpPr>
        <p:spPr>
          <a:xfrm>
            <a:off x="3146070" y="1773092"/>
            <a:ext cx="374477" cy="307777"/>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dirty="0">
                <a:ln>
                  <a:noFill/>
                </a:ln>
                <a:solidFill>
                  <a:srgbClr val="002060"/>
                </a:solidFill>
                <a:effectLst/>
                <a:uLnTx/>
                <a:uFillTx/>
                <a:latin typeface="Arial Nova Cond" panose="020B0506020202020204" pitchFamily="34" charset="0"/>
                <a:ea typeface="+mn-ea"/>
                <a:cs typeface="+mn-cs"/>
              </a:rPr>
              <a:t>1</a:t>
            </a:r>
          </a:p>
        </p:txBody>
      </p:sp>
      <p:cxnSp>
        <p:nvCxnSpPr>
          <p:cNvPr id="38" name="Rak pilkoppling 37">
            <a:extLst>
              <a:ext uri="{FF2B5EF4-FFF2-40B4-BE49-F238E27FC236}">
                <a16:creationId xmlns:a16="http://schemas.microsoft.com/office/drawing/2014/main" id="{7C38FE7D-42DE-4905-B3AF-B1EA0E2014D6}"/>
              </a:ext>
            </a:extLst>
          </p:cNvPr>
          <p:cNvCxnSpPr>
            <a:cxnSpLocks/>
            <a:stCxn id="11" idx="2"/>
            <a:endCxn id="39" idx="3"/>
          </p:cNvCxnSpPr>
          <p:nvPr/>
        </p:nvCxnSpPr>
        <p:spPr>
          <a:xfrm flipH="1">
            <a:off x="2702367" y="1462721"/>
            <a:ext cx="301192" cy="443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9" name="textruta 38">
            <a:extLst>
              <a:ext uri="{FF2B5EF4-FFF2-40B4-BE49-F238E27FC236}">
                <a16:creationId xmlns:a16="http://schemas.microsoft.com/office/drawing/2014/main" id="{14CEEEBA-17F4-4C07-82C7-9EA938BFE451}"/>
              </a:ext>
            </a:extLst>
          </p:cNvPr>
          <p:cNvSpPr txBox="1"/>
          <p:nvPr/>
        </p:nvSpPr>
        <p:spPr>
          <a:xfrm>
            <a:off x="1310565" y="1313263"/>
            <a:ext cx="1391802" cy="307777"/>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dirty="0">
                <a:ln>
                  <a:noFill/>
                </a:ln>
                <a:solidFill>
                  <a:srgbClr val="002060"/>
                </a:solidFill>
                <a:effectLst/>
                <a:uLnTx/>
                <a:uFillTx/>
                <a:latin typeface="Arial Nova Cond" panose="020B0506020202020204" pitchFamily="34" charset="0"/>
                <a:ea typeface="+mn-ea"/>
                <a:cs typeface="+mn-cs"/>
              </a:rPr>
              <a:t>793 E</a:t>
            </a:r>
            <a:r>
              <a:rPr kumimoji="0" lang="sv-SE" sz="1400" b="0" i="0" u="none" strike="noStrike" kern="1200" cap="none" spc="0" normalizeH="0" baseline="0" noProof="0" dirty="0" err="1">
                <a:ln>
                  <a:noFill/>
                </a:ln>
                <a:solidFill>
                  <a:srgbClr val="002060"/>
                </a:solidFill>
                <a:effectLst/>
                <a:uLnTx/>
                <a:uFillTx/>
                <a:latin typeface="Arial Nova Cond" panose="020B0506020202020204" pitchFamily="34" charset="0"/>
                <a:ea typeface="+mn-ea"/>
                <a:cs typeface="+mn-cs"/>
              </a:rPr>
              <a:t>xcluded</a:t>
            </a:r>
            <a:r>
              <a:rPr kumimoji="0" lang="sv-SE" sz="1400" b="0" i="0" u="none" strike="noStrike" kern="1200" cap="none" spc="0" normalizeH="0" baseline="0" noProof="0" dirty="0">
                <a:ln>
                  <a:noFill/>
                </a:ln>
                <a:solidFill>
                  <a:srgbClr val="002060"/>
                </a:solidFill>
                <a:effectLst/>
                <a:uLnTx/>
                <a:uFillTx/>
                <a:latin typeface="Arial Nova Cond" panose="020B0506020202020204" pitchFamily="34" charset="0"/>
                <a:ea typeface="+mn-ea"/>
                <a:cs typeface="+mn-cs"/>
              </a:rPr>
              <a:t> </a:t>
            </a:r>
          </a:p>
        </p:txBody>
      </p:sp>
      <p:sp>
        <p:nvSpPr>
          <p:cNvPr id="40" name="textruta 39">
            <a:extLst>
              <a:ext uri="{FF2B5EF4-FFF2-40B4-BE49-F238E27FC236}">
                <a16:creationId xmlns:a16="http://schemas.microsoft.com/office/drawing/2014/main" id="{6C3336B4-701B-414B-9A17-48D00D283B49}"/>
              </a:ext>
            </a:extLst>
          </p:cNvPr>
          <p:cNvSpPr txBox="1"/>
          <p:nvPr/>
        </p:nvSpPr>
        <p:spPr>
          <a:xfrm>
            <a:off x="1696432" y="2256059"/>
            <a:ext cx="1387112" cy="584775"/>
          </a:xfrm>
          <a:prstGeom prst="rect">
            <a:avLst/>
          </a:prstGeom>
          <a:solidFill>
            <a:schemeClr val="bg1"/>
          </a:solid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dirty="0">
                <a:ln>
                  <a:noFill/>
                </a:ln>
                <a:solidFill>
                  <a:srgbClr val="002060"/>
                </a:solidFill>
                <a:effectLst/>
                <a:uLnTx/>
                <a:uFillTx/>
                <a:latin typeface="Arial Nova Cond" panose="020B0506020202020204" pitchFamily="34" charset="0"/>
                <a:ea typeface="+mn-ea"/>
                <a:cs typeface="+mn-cs"/>
              </a:rPr>
              <a:t>13 979</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dirty="0">
                <a:ln>
                  <a:noFill/>
                </a:ln>
                <a:solidFill>
                  <a:srgbClr val="002060"/>
                </a:solidFill>
                <a:effectLst/>
                <a:uLnTx/>
                <a:uFillTx/>
                <a:latin typeface="Arial Nova Cond" panose="020B0506020202020204" pitchFamily="34" charset="0"/>
                <a:ea typeface="+mn-ea"/>
                <a:cs typeface="+mn-cs"/>
              </a:rPr>
              <a:t>Intervention </a:t>
            </a:r>
          </a:p>
        </p:txBody>
      </p:sp>
      <p:sp>
        <p:nvSpPr>
          <p:cNvPr id="41" name="textruta 40">
            <a:extLst>
              <a:ext uri="{FF2B5EF4-FFF2-40B4-BE49-F238E27FC236}">
                <a16:creationId xmlns:a16="http://schemas.microsoft.com/office/drawing/2014/main" id="{15896569-6E20-49BF-A36A-42BCF5D640E0}"/>
              </a:ext>
            </a:extLst>
          </p:cNvPr>
          <p:cNvSpPr txBox="1"/>
          <p:nvPr/>
        </p:nvSpPr>
        <p:spPr>
          <a:xfrm>
            <a:off x="3122909" y="2256059"/>
            <a:ext cx="1387112" cy="584775"/>
          </a:xfrm>
          <a:prstGeom prst="rect">
            <a:avLst/>
          </a:prstGeom>
          <a:solidFill>
            <a:schemeClr val="bg1"/>
          </a:solid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dirty="0">
                <a:ln>
                  <a:noFill/>
                </a:ln>
                <a:solidFill>
                  <a:srgbClr val="002060"/>
                </a:solidFill>
                <a:effectLst/>
                <a:uLnTx/>
                <a:uFillTx/>
                <a:latin typeface="Arial Nova Cond" panose="020B0506020202020204" pitchFamily="34" charset="0"/>
                <a:ea typeface="+mn-ea"/>
                <a:cs typeface="+mn-cs"/>
              </a:rPr>
              <a:t>13 996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dirty="0">
                <a:ln>
                  <a:noFill/>
                </a:ln>
                <a:solidFill>
                  <a:srgbClr val="002060"/>
                </a:solidFill>
                <a:effectLst/>
                <a:uLnTx/>
                <a:uFillTx/>
                <a:latin typeface="Arial Nova Cond" panose="020B0506020202020204" pitchFamily="34" charset="0"/>
                <a:ea typeface="+mn-ea"/>
                <a:cs typeface="+mn-cs"/>
              </a:rPr>
              <a:t>Control </a:t>
            </a:r>
          </a:p>
        </p:txBody>
      </p:sp>
      <p:sp>
        <p:nvSpPr>
          <p:cNvPr id="42" name="textruta 41">
            <a:extLst>
              <a:ext uri="{FF2B5EF4-FFF2-40B4-BE49-F238E27FC236}">
                <a16:creationId xmlns:a16="http://schemas.microsoft.com/office/drawing/2014/main" id="{D58E87CC-C98E-45CF-93F3-7DAA345C6905}"/>
              </a:ext>
            </a:extLst>
          </p:cNvPr>
          <p:cNvSpPr txBox="1"/>
          <p:nvPr/>
        </p:nvSpPr>
        <p:spPr>
          <a:xfrm>
            <a:off x="5926018" y="1093389"/>
            <a:ext cx="1975892" cy="369332"/>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1" i="0" u="none" strike="noStrike" kern="1200" cap="none" spc="0" normalizeH="0" baseline="0" noProof="0" dirty="0">
                <a:ln>
                  <a:noFill/>
                </a:ln>
                <a:solidFill>
                  <a:srgbClr val="FF0000"/>
                </a:solidFill>
                <a:effectLst/>
                <a:uLnTx/>
                <a:uFillTx/>
                <a:latin typeface="Arial Nova Cond" panose="020B0506020202020204" pitchFamily="34" charset="0"/>
                <a:ea typeface="+mn-ea"/>
                <a:cs typeface="+mn-cs"/>
              </a:rPr>
              <a:t>N=6 004</a:t>
            </a:r>
          </a:p>
        </p:txBody>
      </p:sp>
      <p:cxnSp>
        <p:nvCxnSpPr>
          <p:cNvPr id="43" name="Rak pilkoppling 42">
            <a:extLst>
              <a:ext uri="{FF2B5EF4-FFF2-40B4-BE49-F238E27FC236}">
                <a16:creationId xmlns:a16="http://schemas.microsoft.com/office/drawing/2014/main" id="{13D43728-3F87-4772-9AC7-E2D943DBFCE6}"/>
              </a:ext>
            </a:extLst>
          </p:cNvPr>
          <p:cNvCxnSpPr>
            <a:cxnSpLocks/>
            <a:stCxn id="42" idx="2"/>
            <a:endCxn id="48" idx="0"/>
          </p:cNvCxnSpPr>
          <p:nvPr/>
        </p:nvCxnSpPr>
        <p:spPr>
          <a:xfrm flipH="1">
            <a:off x="6042431" y="1462721"/>
            <a:ext cx="871533" cy="79333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4" name="Rak pilkoppling 43">
            <a:extLst>
              <a:ext uri="{FF2B5EF4-FFF2-40B4-BE49-F238E27FC236}">
                <a16:creationId xmlns:a16="http://schemas.microsoft.com/office/drawing/2014/main" id="{8ABA433C-E3EF-4D48-9FBD-FCBAB103F6C6}"/>
              </a:ext>
            </a:extLst>
          </p:cNvPr>
          <p:cNvCxnSpPr>
            <a:cxnSpLocks/>
            <a:stCxn id="42" idx="2"/>
            <a:endCxn id="49" idx="0"/>
          </p:cNvCxnSpPr>
          <p:nvPr/>
        </p:nvCxnSpPr>
        <p:spPr>
          <a:xfrm>
            <a:off x="6913964" y="1462721"/>
            <a:ext cx="751978" cy="79333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8" name="textruta 47">
            <a:extLst>
              <a:ext uri="{FF2B5EF4-FFF2-40B4-BE49-F238E27FC236}">
                <a16:creationId xmlns:a16="http://schemas.microsoft.com/office/drawing/2014/main" id="{A78C1CF6-A452-498F-8A67-88583563635E}"/>
              </a:ext>
            </a:extLst>
          </p:cNvPr>
          <p:cNvSpPr txBox="1"/>
          <p:nvPr/>
        </p:nvSpPr>
        <p:spPr>
          <a:xfrm>
            <a:off x="5310088" y="2256059"/>
            <a:ext cx="1464686" cy="584775"/>
          </a:xfrm>
          <a:prstGeom prst="rect">
            <a:avLst/>
          </a:prstGeom>
          <a:solidFill>
            <a:schemeClr val="bg1"/>
          </a:solid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dirty="0">
                <a:ln>
                  <a:noFill/>
                </a:ln>
                <a:solidFill>
                  <a:srgbClr val="FF0000"/>
                </a:solidFill>
                <a:effectLst/>
                <a:uLnTx/>
                <a:uFillTx/>
                <a:latin typeface="Arial Nova Cond" panose="020B0506020202020204" pitchFamily="34" charset="0"/>
                <a:ea typeface="+mn-ea"/>
                <a:cs typeface="+mn-cs"/>
              </a:rPr>
              <a:t>1 501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dirty="0">
                <a:ln>
                  <a:noFill/>
                </a:ln>
                <a:solidFill>
                  <a:srgbClr val="FF0000"/>
                </a:solidFill>
                <a:effectLst/>
                <a:uLnTx/>
                <a:uFillTx/>
                <a:latin typeface="Arial Nova Cond" panose="020B0506020202020204" pitchFamily="34" charset="0"/>
                <a:ea typeface="+mn-ea"/>
                <a:cs typeface="+mn-cs"/>
              </a:rPr>
              <a:t>Intervention</a:t>
            </a:r>
          </a:p>
        </p:txBody>
      </p:sp>
      <p:sp>
        <p:nvSpPr>
          <p:cNvPr id="49" name="textruta 48">
            <a:extLst>
              <a:ext uri="{FF2B5EF4-FFF2-40B4-BE49-F238E27FC236}">
                <a16:creationId xmlns:a16="http://schemas.microsoft.com/office/drawing/2014/main" id="{E7EB3B29-456C-41B6-BF96-A1DEB899C3EF}"/>
              </a:ext>
            </a:extLst>
          </p:cNvPr>
          <p:cNvSpPr txBox="1"/>
          <p:nvPr/>
        </p:nvSpPr>
        <p:spPr>
          <a:xfrm>
            <a:off x="6972386" y="2256059"/>
            <a:ext cx="1387112" cy="584775"/>
          </a:xfrm>
          <a:prstGeom prst="rect">
            <a:avLst/>
          </a:prstGeom>
          <a:solidFill>
            <a:schemeClr val="bg1"/>
          </a:solid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dirty="0">
                <a:ln>
                  <a:noFill/>
                </a:ln>
                <a:solidFill>
                  <a:srgbClr val="FF0000"/>
                </a:solidFill>
                <a:effectLst/>
                <a:uLnTx/>
                <a:uFillTx/>
                <a:latin typeface="Arial Nova Cond" panose="020B0506020202020204" pitchFamily="34" charset="0"/>
                <a:ea typeface="+mn-ea"/>
                <a:cs typeface="+mn-cs"/>
              </a:rPr>
              <a:t>4 503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dirty="0">
                <a:ln>
                  <a:noFill/>
                </a:ln>
                <a:solidFill>
                  <a:srgbClr val="FF0000"/>
                </a:solidFill>
                <a:effectLst/>
                <a:uLnTx/>
                <a:uFillTx/>
                <a:latin typeface="Arial Nova Cond" panose="020B0506020202020204" pitchFamily="34" charset="0"/>
                <a:ea typeface="+mn-ea"/>
                <a:cs typeface="+mn-cs"/>
              </a:rPr>
              <a:t>Control</a:t>
            </a:r>
          </a:p>
        </p:txBody>
      </p:sp>
      <p:sp>
        <p:nvSpPr>
          <p:cNvPr id="52" name="textruta 51">
            <a:extLst>
              <a:ext uri="{FF2B5EF4-FFF2-40B4-BE49-F238E27FC236}">
                <a16:creationId xmlns:a16="http://schemas.microsoft.com/office/drawing/2014/main" id="{48BD782E-BE42-4C78-A11B-F746ED6FA78D}"/>
              </a:ext>
            </a:extLst>
          </p:cNvPr>
          <p:cNvSpPr txBox="1"/>
          <p:nvPr/>
        </p:nvSpPr>
        <p:spPr>
          <a:xfrm>
            <a:off x="1432175" y="3284995"/>
            <a:ext cx="2031698" cy="338554"/>
          </a:xfrm>
          <a:prstGeom prst="rect">
            <a:avLst/>
          </a:prstGeom>
          <a:solidFill>
            <a:schemeClr val="bg1"/>
          </a:solid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dirty="0" err="1">
                <a:ln>
                  <a:noFill/>
                </a:ln>
                <a:solidFill>
                  <a:srgbClr val="002060"/>
                </a:solidFill>
                <a:effectLst/>
                <a:uLnTx/>
                <a:uFillTx/>
                <a:latin typeface="Arial Nova Cond" panose="020B0506020202020204" pitchFamily="34" charset="0"/>
                <a:ea typeface="+mn-ea"/>
                <a:cs typeface="+mn-cs"/>
              </a:rPr>
              <a:t>Twice</a:t>
            </a:r>
            <a:r>
              <a:rPr kumimoji="0" lang="sv-SE" sz="1600" b="0" i="0" u="none" strike="noStrike" kern="1200" cap="none" spc="0" normalizeH="0" baseline="0" noProof="0" dirty="0">
                <a:ln>
                  <a:noFill/>
                </a:ln>
                <a:solidFill>
                  <a:srgbClr val="002060"/>
                </a:solidFill>
                <a:effectLst/>
                <a:uLnTx/>
                <a:uFillTx/>
                <a:latin typeface="Arial Nova Cond" panose="020B0506020202020204" pitchFamily="34" charset="0"/>
                <a:ea typeface="+mn-ea"/>
                <a:cs typeface="+mn-cs"/>
              </a:rPr>
              <a:t> </a:t>
            </a:r>
            <a:r>
              <a:rPr kumimoji="0" lang="sv-SE" sz="1600" b="0" i="0" u="none" strike="noStrike" kern="1200" cap="none" spc="0" normalizeH="0" baseline="0" noProof="0" dirty="0" err="1">
                <a:ln>
                  <a:noFill/>
                </a:ln>
                <a:solidFill>
                  <a:srgbClr val="002060"/>
                </a:solidFill>
                <a:effectLst/>
                <a:uLnTx/>
                <a:uFillTx/>
                <a:latin typeface="Arial Nova Cond" panose="020B0506020202020204" pitchFamily="34" charset="0"/>
                <a:ea typeface="+mn-ea"/>
                <a:cs typeface="+mn-cs"/>
              </a:rPr>
              <a:t>daily</a:t>
            </a:r>
            <a:r>
              <a:rPr kumimoji="0" lang="sv-SE" sz="1600" b="0" i="0" u="none" strike="noStrike" kern="1200" cap="none" spc="0" normalizeH="0" baseline="0" noProof="0" dirty="0">
                <a:ln>
                  <a:noFill/>
                </a:ln>
                <a:solidFill>
                  <a:srgbClr val="002060"/>
                </a:solidFill>
                <a:effectLst/>
                <a:uLnTx/>
                <a:uFillTx/>
                <a:latin typeface="Arial Nova Cond" panose="020B0506020202020204" pitchFamily="34" charset="0"/>
                <a:ea typeface="+mn-ea"/>
                <a:cs typeface="+mn-cs"/>
              </a:rPr>
              <a:t> 2w</a:t>
            </a:r>
          </a:p>
        </p:txBody>
      </p:sp>
      <p:sp>
        <p:nvSpPr>
          <p:cNvPr id="53" name="textruta 52">
            <a:extLst>
              <a:ext uri="{FF2B5EF4-FFF2-40B4-BE49-F238E27FC236}">
                <a16:creationId xmlns:a16="http://schemas.microsoft.com/office/drawing/2014/main" id="{E2AD39A4-30F4-4F53-8511-53E001F041C3}"/>
              </a:ext>
            </a:extLst>
          </p:cNvPr>
          <p:cNvSpPr txBox="1"/>
          <p:nvPr/>
        </p:nvSpPr>
        <p:spPr>
          <a:xfrm>
            <a:off x="5145802" y="3140248"/>
            <a:ext cx="1793259" cy="338554"/>
          </a:xfrm>
          <a:prstGeom prst="rect">
            <a:avLst/>
          </a:prstGeom>
          <a:solidFill>
            <a:schemeClr val="bg1"/>
          </a:solid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dirty="0">
                <a:ln>
                  <a:noFill/>
                </a:ln>
                <a:solidFill>
                  <a:srgbClr val="FF0000"/>
                </a:solidFill>
                <a:effectLst/>
                <a:uLnTx/>
                <a:uFillTx/>
                <a:latin typeface="Arial Nova Cond" panose="020B0506020202020204" pitchFamily="34" charset="0"/>
                <a:ea typeface="+mn-ea"/>
                <a:cs typeface="+mn-cs"/>
              </a:rPr>
              <a:t>ILR 3.3 y</a:t>
            </a:r>
          </a:p>
        </p:txBody>
      </p:sp>
      <p:sp>
        <p:nvSpPr>
          <p:cNvPr id="57" name="textruta 56">
            <a:extLst>
              <a:ext uri="{FF2B5EF4-FFF2-40B4-BE49-F238E27FC236}">
                <a16:creationId xmlns:a16="http://schemas.microsoft.com/office/drawing/2014/main" id="{FEEA6B63-6429-45D6-A5CA-6B40A8D984BC}"/>
              </a:ext>
            </a:extLst>
          </p:cNvPr>
          <p:cNvSpPr txBox="1"/>
          <p:nvPr/>
        </p:nvSpPr>
        <p:spPr>
          <a:xfrm>
            <a:off x="6976105" y="865443"/>
            <a:ext cx="1387112" cy="307777"/>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dirty="0">
                <a:ln>
                  <a:noFill/>
                </a:ln>
                <a:solidFill>
                  <a:srgbClr val="FF0000"/>
                </a:solidFill>
                <a:effectLst/>
                <a:uLnTx/>
                <a:uFillTx/>
                <a:latin typeface="Arial Nova Cond" panose="020B0506020202020204" pitchFamily="34" charset="0"/>
                <a:ea typeface="+mn-ea"/>
                <a:cs typeface="+mn-cs"/>
              </a:rPr>
              <a:t>Screening visit </a:t>
            </a:r>
          </a:p>
        </p:txBody>
      </p:sp>
      <p:sp>
        <p:nvSpPr>
          <p:cNvPr id="61" name="textruta 60">
            <a:extLst>
              <a:ext uri="{FF2B5EF4-FFF2-40B4-BE49-F238E27FC236}">
                <a16:creationId xmlns:a16="http://schemas.microsoft.com/office/drawing/2014/main" id="{4014BEA0-70E7-4738-98B0-24E92653B3A9}"/>
              </a:ext>
            </a:extLst>
          </p:cNvPr>
          <p:cNvSpPr txBox="1"/>
          <p:nvPr/>
        </p:nvSpPr>
        <p:spPr>
          <a:xfrm>
            <a:off x="371732" y="5499420"/>
            <a:ext cx="1324700" cy="830997"/>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dirty="0">
                <a:ln>
                  <a:noFill/>
                </a:ln>
                <a:solidFill>
                  <a:prstClr val="black"/>
                </a:solidFill>
                <a:effectLst/>
                <a:uLnTx/>
                <a:uFillTx/>
                <a:latin typeface="Arial Nova Cond" panose="020B0506020202020204" pitchFamily="34" charset="0"/>
                <a:ea typeface="+mn-ea"/>
                <a:cs typeface="+mn-cs"/>
              </a:rPr>
              <a:t>Per-</a:t>
            </a:r>
            <a:r>
              <a:rPr kumimoji="0" lang="sv-SE" sz="1600" b="0" i="0" u="none" strike="noStrike" kern="1200" cap="none" spc="0" normalizeH="0" baseline="0" noProof="0" dirty="0" err="1">
                <a:ln>
                  <a:noFill/>
                </a:ln>
                <a:solidFill>
                  <a:prstClr val="black"/>
                </a:solidFill>
                <a:effectLst/>
                <a:uLnTx/>
                <a:uFillTx/>
                <a:latin typeface="Arial Nova Cond" panose="020B0506020202020204" pitchFamily="34" charset="0"/>
                <a:ea typeface="+mn-ea"/>
                <a:cs typeface="+mn-cs"/>
              </a:rPr>
              <a:t>protocol</a:t>
            </a:r>
            <a:r>
              <a:rPr kumimoji="0" lang="sv-SE" sz="1600" b="0" i="0" u="none" strike="noStrike" kern="1200" cap="none" spc="0" normalizeH="0" baseline="0" noProof="0" dirty="0">
                <a:ln>
                  <a:noFill/>
                </a:ln>
                <a:solidFill>
                  <a:prstClr val="black"/>
                </a:solidFill>
                <a:effectLst/>
                <a:uLnTx/>
                <a:uFillTx/>
                <a:latin typeface="Arial Nova Cond" panose="020B0506020202020204" pitchFamily="34" charset="0"/>
                <a:ea typeface="+mn-ea"/>
                <a:cs typeface="+mn-cs"/>
              </a:rPr>
              <a:t> a</a:t>
            </a:r>
            <a:r>
              <a:rPr kumimoji="0" lang="sv-SE" sz="1600" b="0" i="0" u="none" strike="noStrike" kern="1200" cap="none" spc="0" normalizeH="0" baseline="0" noProof="0" dirty="0" err="1">
                <a:ln>
                  <a:noFill/>
                </a:ln>
                <a:solidFill>
                  <a:prstClr val="black"/>
                </a:solidFill>
                <a:effectLst/>
                <a:uLnTx/>
                <a:uFillTx/>
                <a:latin typeface="Arial Nova Cond" panose="020B0506020202020204" pitchFamily="34" charset="0"/>
                <a:ea typeface="+mn-ea"/>
                <a:cs typeface="+mn-cs"/>
              </a:rPr>
              <a:t>nalysis</a:t>
            </a:r>
            <a:r>
              <a:rPr kumimoji="0" lang="sv-SE" sz="1600" b="0" i="0" u="none" strike="noStrike" kern="1200" cap="none" spc="0" normalizeH="0" baseline="0" noProof="0" dirty="0">
                <a:ln>
                  <a:noFill/>
                </a:ln>
                <a:solidFill>
                  <a:prstClr val="black"/>
                </a:solidFill>
                <a:effectLst/>
                <a:uLnTx/>
                <a:uFillTx/>
                <a:latin typeface="Arial Nova Cond" panose="020B0506020202020204" pitchFamily="34" charset="0"/>
                <a:ea typeface="+mn-ea"/>
                <a:cs typeface="+mn-cs"/>
              </a:rPr>
              <a:t> </a:t>
            </a:r>
            <a:r>
              <a:rPr kumimoji="0" lang="sv-SE" sz="1600" b="0" i="0" u="none" strike="noStrike" kern="1200" cap="none" spc="0" normalizeH="0" baseline="0" noProof="0" dirty="0" err="1">
                <a:ln>
                  <a:noFill/>
                </a:ln>
                <a:solidFill>
                  <a:prstClr val="black"/>
                </a:solidFill>
                <a:effectLst/>
                <a:uLnTx/>
                <a:uFillTx/>
                <a:latin typeface="Arial Nova Cond" panose="020B0506020202020204" pitchFamily="34" charset="0"/>
                <a:ea typeface="+mn-ea"/>
                <a:cs typeface="+mn-cs"/>
              </a:rPr>
              <a:t>of</a:t>
            </a:r>
            <a:r>
              <a:rPr kumimoji="0" lang="sv-SE" sz="1600" b="0" i="0" u="none" strike="noStrike" kern="1200" cap="none" spc="0" normalizeH="0" baseline="0" noProof="0" dirty="0">
                <a:ln>
                  <a:noFill/>
                </a:ln>
                <a:solidFill>
                  <a:prstClr val="black"/>
                </a:solidFill>
                <a:effectLst/>
                <a:uLnTx/>
                <a:uFillTx/>
                <a:latin typeface="Arial Nova Cond" panose="020B0506020202020204" pitchFamily="34" charset="0"/>
                <a:ea typeface="+mn-ea"/>
                <a:cs typeface="+mn-cs"/>
              </a:rPr>
              <a:t> stroke</a:t>
            </a:r>
          </a:p>
        </p:txBody>
      </p:sp>
      <p:sp>
        <p:nvSpPr>
          <p:cNvPr id="62" name="textruta 61">
            <a:extLst>
              <a:ext uri="{FF2B5EF4-FFF2-40B4-BE49-F238E27FC236}">
                <a16:creationId xmlns:a16="http://schemas.microsoft.com/office/drawing/2014/main" id="{17EFAF58-C0A8-4604-ADC5-61B5266E8545}"/>
              </a:ext>
            </a:extLst>
          </p:cNvPr>
          <p:cNvSpPr txBox="1"/>
          <p:nvPr/>
        </p:nvSpPr>
        <p:spPr>
          <a:xfrm>
            <a:off x="387308" y="4767479"/>
            <a:ext cx="1344792" cy="584775"/>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dirty="0" err="1">
                <a:ln>
                  <a:noFill/>
                </a:ln>
                <a:solidFill>
                  <a:prstClr val="black"/>
                </a:solidFill>
                <a:effectLst/>
                <a:uLnTx/>
                <a:uFillTx/>
                <a:latin typeface="Arial Nova Cond" panose="020B0506020202020204" pitchFamily="34" charset="0"/>
                <a:ea typeface="+mn-ea"/>
                <a:cs typeface="+mn-cs"/>
              </a:rPr>
              <a:t>Primary</a:t>
            </a:r>
            <a:r>
              <a:rPr kumimoji="0" lang="sv-SE" sz="1600" b="0" i="0" u="none" strike="noStrike" kern="1200" cap="none" spc="0" normalizeH="0" baseline="0" noProof="0" dirty="0">
                <a:ln>
                  <a:noFill/>
                </a:ln>
                <a:solidFill>
                  <a:prstClr val="black"/>
                </a:solidFill>
                <a:effectLst/>
                <a:uLnTx/>
                <a:uFillTx/>
                <a:latin typeface="Arial Nova Cond" panose="020B0506020202020204" pitchFamily="34" charset="0"/>
                <a:ea typeface="+mn-ea"/>
                <a:cs typeface="+mn-cs"/>
              </a:rPr>
              <a:t> </a:t>
            </a:r>
            <a:r>
              <a:rPr kumimoji="0" lang="sv-SE" sz="1600" b="0" i="0" u="none" strike="noStrike" kern="1200" cap="none" spc="0" normalizeH="0" baseline="0" noProof="0" dirty="0" err="1">
                <a:ln>
                  <a:noFill/>
                </a:ln>
                <a:solidFill>
                  <a:prstClr val="black"/>
                </a:solidFill>
                <a:effectLst/>
                <a:uLnTx/>
                <a:uFillTx/>
                <a:latin typeface="Arial Nova Cond" panose="020B0506020202020204" pitchFamily="34" charset="0"/>
                <a:ea typeface="+mn-ea"/>
                <a:cs typeface="+mn-cs"/>
              </a:rPr>
              <a:t>outcome</a:t>
            </a:r>
            <a:endParaRPr kumimoji="0" lang="sv-SE" sz="1600" b="0" i="0" u="none" strike="noStrike" kern="1200" cap="none" spc="0" normalizeH="0" baseline="0" noProof="0" dirty="0">
              <a:ln>
                <a:noFill/>
              </a:ln>
              <a:solidFill>
                <a:prstClr val="black"/>
              </a:solidFill>
              <a:effectLst/>
              <a:uLnTx/>
              <a:uFillTx/>
              <a:latin typeface="Arial Nova Cond" panose="020B0506020202020204" pitchFamily="34" charset="0"/>
              <a:ea typeface="+mn-ea"/>
              <a:cs typeface="+mn-cs"/>
            </a:endParaRPr>
          </a:p>
        </p:txBody>
      </p:sp>
      <p:pic>
        <p:nvPicPr>
          <p:cNvPr id="1026" name="Picture 2" descr="Zenicor |">
            <a:extLst>
              <a:ext uri="{FF2B5EF4-FFF2-40B4-BE49-F238E27FC236}">
                <a16:creationId xmlns:a16="http://schemas.microsoft.com/office/drawing/2014/main" id="{EBE302A7-7FA5-44EC-8245-5C5E3E1904C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36165" y="3570779"/>
            <a:ext cx="1110203" cy="473717"/>
          </a:xfrm>
          <a:prstGeom prst="rect">
            <a:avLst/>
          </a:prstGeom>
          <a:noFill/>
          <a:extLst>
            <a:ext uri="{909E8E84-426E-40DD-AFC4-6F175D3DCCD1}">
              <a14:hiddenFill xmlns:a14="http://schemas.microsoft.com/office/drawing/2010/main">
                <a:solidFill>
                  <a:srgbClr val="FFFFFF"/>
                </a:solidFill>
              </a14:hiddenFill>
            </a:ext>
          </a:extLst>
        </p:spPr>
      </p:pic>
      <p:sp>
        <p:nvSpPr>
          <p:cNvPr id="70" name="textruta 69">
            <a:extLst>
              <a:ext uri="{FF2B5EF4-FFF2-40B4-BE49-F238E27FC236}">
                <a16:creationId xmlns:a16="http://schemas.microsoft.com/office/drawing/2014/main" id="{02AD11C7-1E3C-4A70-A48B-65AEB0A70174}"/>
              </a:ext>
            </a:extLst>
          </p:cNvPr>
          <p:cNvSpPr txBox="1"/>
          <p:nvPr/>
        </p:nvSpPr>
        <p:spPr>
          <a:xfrm>
            <a:off x="1327291" y="4300813"/>
            <a:ext cx="3352537" cy="369332"/>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1" i="0" u="none" strike="noStrike" kern="1200" cap="none" spc="0" normalizeH="0" baseline="0" noProof="0" dirty="0">
                <a:ln>
                  <a:noFill/>
                </a:ln>
                <a:solidFill>
                  <a:srgbClr val="002060"/>
                </a:solidFill>
                <a:effectLst/>
                <a:uLnTx/>
                <a:uFillTx/>
                <a:latin typeface="Arial Nova Cond" panose="020B0506020202020204" pitchFamily="34" charset="0"/>
                <a:ea typeface="+mn-ea"/>
                <a:cs typeface="+mn-cs"/>
              </a:rPr>
              <a:t>All-cause D</a:t>
            </a:r>
            <a:r>
              <a:rPr kumimoji="0" lang="sv-SE" sz="1800" b="1" i="0" u="none" strike="noStrike" kern="1200" cap="none" spc="0" normalizeH="0" baseline="0" noProof="0" dirty="0" err="1">
                <a:ln>
                  <a:noFill/>
                </a:ln>
                <a:solidFill>
                  <a:srgbClr val="002060"/>
                </a:solidFill>
                <a:effectLst/>
                <a:uLnTx/>
                <a:uFillTx/>
                <a:latin typeface="Arial Nova Cond" panose="020B0506020202020204" pitchFamily="34" charset="0"/>
                <a:ea typeface="+mn-ea"/>
                <a:cs typeface="+mn-cs"/>
              </a:rPr>
              <a:t>eath</a:t>
            </a:r>
            <a:r>
              <a:rPr kumimoji="0" lang="sv-SE" sz="1800" b="1" i="0" u="none" strike="noStrike" kern="1200" cap="none" spc="0" normalizeH="0" baseline="0" noProof="0" dirty="0">
                <a:ln>
                  <a:noFill/>
                </a:ln>
                <a:solidFill>
                  <a:srgbClr val="002060"/>
                </a:solidFill>
                <a:effectLst/>
                <a:uLnTx/>
                <a:uFillTx/>
                <a:latin typeface="Arial Nova Cond" panose="020B0506020202020204" pitchFamily="34" charset="0"/>
                <a:ea typeface="+mn-ea"/>
                <a:cs typeface="+mn-cs"/>
              </a:rPr>
              <a:t>, Stroke, Bleeding</a:t>
            </a:r>
          </a:p>
        </p:txBody>
      </p:sp>
      <p:sp>
        <p:nvSpPr>
          <p:cNvPr id="71" name="textruta 70">
            <a:extLst>
              <a:ext uri="{FF2B5EF4-FFF2-40B4-BE49-F238E27FC236}">
                <a16:creationId xmlns:a16="http://schemas.microsoft.com/office/drawing/2014/main" id="{4794A91C-7B95-4691-A34D-DEB9C278B948}"/>
              </a:ext>
            </a:extLst>
          </p:cNvPr>
          <p:cNvSpPr txBox="1"/>
          <p:nvPr/>
        </p:nvSpPr>
        <p:spPr>
          <a:xfrm>
            <a:off x="5014123" y="4300813"/>
            <a:ext cx="3799682" cy="369332"/>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1" i="0" u="none" strike="noStrike" kern="1200" cap="none" spc="0" normalizeH="0" baseline="0" noProof="0" dirty="0">
                <a:ln>
                  <a:noFill/>
                </a:ln>
                <a:solidFill>
                  <a:srgbClr val="FF0000"/>
                </a:solidFill>
                <a:effectLst/>
                <a:uLnTx/>
                <a:uFillTx/>
                <a:latin typeface="Arial Nova Cond" panose="020B0506020202020204" pitchFamily="34" charset="0"/>
                <a:ea typeface="+mn-ea"/>
                <a:cs typeface="+mn-cs"/>
              </a:rPr>
              <a:t>Stroke or S</a:t>
            </a:r>
            <a:r>
              <a:rPr kumimoji="0" lang="sv-SE" sz="1800" b="1" i="0" u="none" strike="noStrike" kern="1200" cap="none" spc="0" normalizeH="0" baseline="0" noProof="0" dirty="0" err="1">
                <a:ln>
                  <a:noFill/>
                </a:ln>
                <a:solidFill>
                  <a:srgbClr val="FF0000"/>
                </a:solidFill>
                <a:effectLst/>
                <a:uLnTx/>
                <a:uFillTx/>
                <a:latin typeface="Arial Nova Cond" panose="020B0506020202020204" pitchFamily="34" charset="0"/>
                <a:ea typeface="+mn-ea"/>
                <a:cs typeface="+mn-cs"/>
              </a:rPr>
              <a:t>ystemic</a:t>
            </a:r>
            <a:r>
              <a:rPr kumimoji="0" lang="sv-SE" sz="1800" b="1" i="0" u="none" strike="noStrike" kern="1200" cap="none" spc="0" normalizeH="0" baseline="0" noProof="0" dirty="0">
                <a:ln>
                  <a:noFill/>
                </a:ln>
                <a:solidFill>
                  <a:srgbClr val="FF0000"/>
                </a:solidFill>
                <a:effectLst/>
                <a:uLnTx/>
                <a:uFillTx/>
                <a:latin typeface="Arial Nova Cond" panose="020B0506020202020204" pitchFamily="34" charset="0"/>
                <a:ea typeface="+mn-ea"/>
                <a:cs typeface="+mn-cs"/>
              </a:rPr>
              <a:t> </a:t>
            </a:r>
            <a:r>
              <a:rPr kumimoji="0" lang="sv-SE" sz="1800" b="1" i="0" u="none" strike="noStrike" kern="1200" cap="none" spc="0" normalizeH="0" baseline="0" noProof="0" dirty="0" err="1">
                <a:ln>
                  <a:noFill/>
                </a:ln>
                <a:solidFill>
                  <a:srgbClr val="FF0000"/>
                </a:solidFill>
                <a:effectLst/>
                <a:uLnTx/>
                <a:uFillTx/>
                <a:latin typeface="Arial Nova Cond" panose="020B0506020202020204" pitchFamily="34" charset="0"/>
                <a:ea typeface="+mn-ea"/>
                <a:cs typeface="+mn-cs"/>
              </a:rPr>
              <a:t>Arterial</a:t>
            </a:r>
            <a:r>
              <a:rPr kumimoji="0" lang="sv-SE" sz="1800" b="1" i="0" u="none" strike="noStrike" kern="1200" cap="none" spc="0" normalizeH="0" baseline="0" noProof="0" dirty="0">
                <a:ln>
                  <a:noFill/>
                </a:ln>
                <a:solidFill>
                  <a:srgbClr val="FF0000"/>
                </a:solidFill>
                <a:effectLst/>
                <a:uLnTx/>
                <a:uFillTx/>
                <a:latin typeface="Arial Nova Cond" panose="020B0506020202020204" pitchFamily="34" charset="0"/>
                <a:ea typeface="+mn-ea"/>
                <a:cs typeface="+mn-cs"/>
              </a:rPr>
              <a:t> </a:t>
            </a:r>
            <a:r>
              <a:rPr kumimoji="0" lang="sv-SE" sz="1800" b="1" i="0" u="none" strike="noStrike" kern="1200" cap="none" spc="0" normalizeH="0" baseline="0" noProof="0" dirty="0" err="1">
                <a:ln>
                  <a:noFill/>
                </a:ln>
                <a:solidFill>
                  <a:srgbClr val="FF0000"/>
                </a:solidFill>
                <a:effectLst/>
                <a:uLnTx/>
                <a:uFillTx/>
                <a:latin typeface="Arial Nova Cond" panose="020B0506020202020204" pitchFamily="34" charset="0"/>
                <a:ea typeface="+mn-ea"/>
                <a:cs typeface="+mn-cs"/>
              </a:rPr>
              <a:t>Embolism</a:t>
            </a:r>
            <a:endParaRPr kumimoji="0" lang="sv-SE" sz="1800" b="1" i="0" u="none" strike="noStrike" kern="1200" cap="none" spc="0" normalizeH="0" baseline="0" noProof="0" dirty="0">
              <a:ln>
                <a:noFill/>
              </a:ln>
              <a:solidFill>
                <a:srgbClr val="FF0000"/>
              </a:solidFill>
              <a:effectLst/>
              <a:uLnTx/>
              <a:uFillTx/>
              <a:latin typeface="Arial Nova Cond" panose="020B0506020202020204" pitchFamily="34" charset="0"/>
              <a:ea typeface="+mn-ea"/>
              <a:cs typeface="+mn-cs"/>
            </a:endParaRPr>
          </a:p>
        </p:txBody>
      </p:sp>
      <p:sp>
        <p:nvSpPr>
          <p:cNvPr id="72" name="textruta 71">
            <a:extLst>
              <a:ext uri="{FF2B5EF4-FFF2-40B4-BE49-F238E27FC236}">
                <a16:creationId xmlns:a16="http://schemas.microsoft.com/office/drawing/2014/main" id="{E21A0B35-47AB-46A9-81B1-E6433B17D936}"/>
              </a:ext>
            </a:extLst>
          </p:cNvPr>
          <p:cNvSpPr txBox="1"/>
          <p:nvPr/>
        </p:nvSpPr>
        <p:spPr>
          <a:xfrm>
            <a:off x="5205243" y="4725144"/>
            <a:ext cx="1674376" cy="338554"/>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dirty="0">
                <a:ln>
                  <a:noFill/>
                </a:ln>
                <a:solidFill>
                  <a:srgbClr val="FF0000"/>
                </a:solidFill>
                <a:effectLst/>
                <a:uLnTx/>
                <a:uFillTx/>
                <a:latin typeface="Arial Nova Cond" panose="020B0506020202020204" pitchFamily="34" charset="0"/>
                <a:ea typeface="+mn-ea"/>
                <a:cs typeface="+mn-cs"/>
              </a:rPr>
              <a:t>67 events (4.5 %)</a:t>
            </a:r>
          </a:p>
        </p:txBody>
      </p:sp>
      <p:sp>
        <p:nvSpPr>
          <p:cNvPr id="73" name="textruta 72">
            <a:extLst>
              <a:ext uri="{FF2B5EF4-FFF2-40B4-BE49-F238E27FC236}">
                <a16:creationId xmlns:a16="http://schemas.microsoft.com/office/drawing/2014/main" id="{895E202B-1A55-48CD-9F1B-546200CEF8D7}"/>
              </a:ext>
            </a:extLst>
          </p:cNvPr>
          <p:cNvSpPr txBox="1"/>
          <p:nvPr/>
        </p:nvSpPr>
        <p:spPr>
          <a:xfrm>
            <a:off x="7117306" y="4725144"/>
            <a:ext cx="1766588" cy="338554"/>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dirty="0">
                <a:ln>
                  <a:noFill/>
                </a:ln>
                <a:solidFill>
                  <a:srgbClr val="FF0000"/>
                </a:solidFill>
                <a:effectLst/>
                <a:uLnTx/>
                <a:uFillTx/>
                <a:latin typeface="Arial Nova Cond" panose="020B0506020202020204" pitchFamily="34" charset="0"/>
                <a:ea typeface="+mn-ea"/>
                <a:cs typeface="+mn-cs"/>
              </a:rPr>
              <a:t>251 events (5.6 %)</a:t>
            </a:r>
          </a:p>
        </p:txBody>
      </p:sp>
      <p:sp>
        <p:nvSpPr>
          <p:cNvPr id="74" name="textruta 73">
            <a:extLst>
              <a:ext uri="{FF2B5EF4-FFF2-40B4-BE49-F238E27FC236}">
                <a16:creationId xmlns:a16="http://schemas.microsoft.com/office/drawing/2014/main" id="{59596254-2CFF-43E0-8734-FE4287B6D776}"/>
              </a:ext>
            </a:extLst>
          </p:cNvPr>
          <p:cNvSpPr txBox="1"/>
          <p:nvPr/>
        </p:nvSpPr>
        <p:spPr>
          <a:xfrm>
            <a:off x="5622585" y="4754928"/>
            <a:ext cx="2645276" cy="584775"/>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600" b="0" i="0" u="none" strike="noStrike" kern="1200" cap="none" spc="0" normalizeH="0" baseline="0" noProof="0" dirty="0">
              <a:ln>
                <a:noFill/>
              </a:ln>
              <a:solidFill>
                <a:srgbClr val="FF0000"/>
              </a:solidFill>
              <a:effectLst/>
              <a:uLnTx/>
              <a:uFillTx/>
              <a:latin typeface="Arial Nova Cond" panose="020B0506020202020204" pitchFamily="34"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1600" b="0" i="0" u="none" strike="noStrike" kern="1200" cap="none" spc="0" normalizeH="0" baseline="0" noProof="0" dirty="0">
                <a:ln>
                  <a:noFill/>
                </a:ln>
                <a:solidFill>
                  <a:srgbClr val="FF0000"/>
                </a:solidFill>
                <a:effectLst/>
                <a:uLnTx/>
                <a:uFillTx/>
                <a:latin typeface="Arial Nova Cond" panose="020B0506020202020204" pitchFamily="34" charset="0"/>
                <a:ea typeface="+mn-ea"/>
                <a:cs typeface="+mn-cs"/>
              </a:rPr>
              <a:t> </a:t>
            </a:r>
            <a:r>
              <a:rPr kumimoji="0" lang="it-IT" sz="1600" b="1" i="0" u="none" strike="noStrike" kern="1200" cap="none" spc="0" normalizeH="0" baseline="0" noProof="0" dirty="0">
                <a:ln>
                  <a:noFill/>
                </a:ln>
                <a:solidFill>
                  <a:srgbClr val="FF0000"/>
                </a:solidFill>
                <a:effectLst/>
                <a:uLnTx/>
                <a:uFillTx/>
                <a:latin typeface="Arial Nova Cond" panose="020B0506020202020204" pitchFamily="34" charset="0"/>
                <a:ea typeface="+mn-ea"/>
                <a:cs typeface="+mn-cs"/>
              </a:rPr>
              <a:t>HR 0.80 [95% CI 0.61–1.05] </a:t>
            </a:r>
            <a:endParaRPr kumimoji="0" lang="sv-SE" sz="1600" b="0" i="0" u="none" strike="noStrike" kern="1200" cap="none" spc="0" normalizeH="0" baseline="0" noProof="0" dirty="0">
              <a:ln>
                <a:noFill/>
              </a:ln>
              <a:solidFill>
                <a:srgbClr val="FF0000"/>
              </a:solidFill>
              <a:effectLst/>
              <a:uLnTx/>
              <a:uFillTx/>
              <a:latin typeface="Arial Nova Cond" panose="020B0506020202020204" pitchFamily="34" charset="0"/>
              <a:ea typeface="+mn-ea"/>
              <a:cs typeface="+mn-cs"/>
            </a:endParaRPr>
          </a:p>
        </p:txBody>
      </p:sp>
      <p:sp>
        <p:nvSpPr>
          <p:cNvPr id="75" name="textruta 74">
            <a:extLst>
              <a:ext uri="{FF2B5EF4-FFF2-40B4-BE49-F238E27FC236}">
                <a16:creationId xmlns:a16="http://schemas.microsoft.com/office/drawing/2014/main" id="{DCEC2600-C799-4A79-9309-518AC0E407EB}"/>
              </a:ext>
            </a:extLst>
          </p:cNvPr>
          <p:cNvSpPr txBox="1"/>
          <p:nvPr/>
        </p:nvSpPr>
        <p:spPr>
          <a:xfrm>
            <a:off x="1096732" y="4725144"/>
            <a:ext cx="2456697" cy="338554"/>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dirty="0">
                <a:ln>
                  <a:noFill/>
                </a:ln>
                <a:solidFill>
                  <a:srgbClr val="002060"/>
                </a:solidFill>
                <a:effectLst/>
                <a:uLnTx/>
                <a:uFillTx/>
                <a:latin typeface="Arial Nova Cond" panose="020B0506020202020204" pitchFamily="34" charset="0"/>
                <a:ea typeface="+mn-ea"/>
                <a:cs typeface="+mn-cs"/>
              </a:rPr>
              <a:t>4 456 events (31.9 %)</a:t>
            </a:r>
          </a:p>
        </p:txBody>
      </p:sp>
      <p:sp>
        <p:nvSpPr>
          <p:cNvPr id="76" name="textruta 75">
            <a:extLst>
              <a:ext uri="{FF2B5EF4-FFF2-40B4-BE49-F238E27FC236}">
                <a16:creationId xmlns:a16="http://schemas.microsoft.com/office/drawing/2014/main" id="{E808D3BF-E41E-442B-885C-71CB80D34C54}"/>
              </a:ext>
            </a:extLst>
          </p:cNvPr>
          <p:cNvSpPr txBox="1"/>
          <p:nvPr/>
        </p:nvSpPr>
        <p:spPr>
          <a:xfrm>
            <a:off x="3168674" y="4725144"/>
            <a:ext cx="2090002" cy="338554"/>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dirty="0">
                <a:ln>
                  <a:noFill/>
                </a:ln>
                <a:solidFill>
                  <a:srgbClr val="002060"/>
                </a:solidFill>
                <a:effectLst/>
                <a:uLnTx/>
                <a:uFillTx/>
                <a:latin typeface="Arial Nova Cond" panose="020B0506020202020204" pitchFamily="34" charset="0"/>
                <a:ea typeface="+mn-ea"/>
                <a:cs typeface="+mn-cs"/>
              </a:rPr>
              <a:t>4 616 events (33.0 %)</a:t>
            </a:r>
          </a:p>
        </p:txBody>
      </p:sp>
      <p:sp>
        <p:nvSpPr>
          <p:cNvPr id="77" name="textruta 76">
            <a:extLst>
              <a:ext uri="{FF2B5EF4-FFF2-40B4-BE49-F238E27FC236}">
                <a16:creationId xmlns:a16="http://schemas.microsoft.com/office/drawing/2014/main" id="{E83B37DD-DB63-41FE-BB4F-D719CB76E848}"/>
              </a:ext>
            </a:extLst>
          </p:cNvPr>
          <p:cNvSpPr txBox="1"/>
          <p:nvPr/>
        </p:nvSpPr>
        <p:spPr>
          <a:xfrm>
            <a:off x="1761071" y="4754928"/>
            <a:ext cx="2645276" cy="584775"/>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600" b="0" i="0" u="none" strike="noStrike" kern="1200" cap="none" spc="0" normalizeH="0" baseline="0" noProof="0" dirty="0">
              <a:ln>
                <a:noFill/>
              </a:ln>
              <a:solidFill>
                <a:srgbClr val="002060"/>
              </a:solidFill>
              <a:effectLst/>
              <a:uLnTx/>
              <a:uFillTx/>
              <a:latin typeface="Arial Nova Cond" panose="020B0506020202020204" pitchFamily="34"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1600" b="0" i="0" u="none" strike="noStrike" kern="1200" cap="none" spc="0" normalizeH="0" baseline="0" noProof="0" dirty="0">
                <a:ln>
                  <a:noFill/>
                </a:ln>
                <a:solidFill>
                  <a:srgbClr val="002060"/>
                </a:solidFill>
                <a:effectLst/>
                <a:uLnTx/>
                <a:uFillTx/>
                <a:latin typeface="Arial Nova Cond" panose="020B0506020202020204" pitchFamily="34" charset="0"/>
                <a:ea typeface="+mn-ea"/>
                <a:cs typeface="+mn-cs"/>
              </a:rPr>
              <a:t> </a:t>
            </a:r>
            <a:r>
              <a:rPr kumimoji="0" lang="it-IT" sz="1600" b="1" i="0" u="none" strike="noStrike" kern="1200" cap="none" spc="0" normalizeH="0" baseline="0" noProof="0" dirty="0">
                <a:ln>
                  <a:noFill/>
                </a:ln>
                <a:solidFill>
                  <a:srgbClr val="002060"/>
                </a:solidFill>
                <a:effectLst/>
                <a:uLnTx/>
                <a:uFillTx/>
                <a:latin typeface="Arial Nova Cond" panose="020B0506020202020204" pitchFamily="34" charset="0"/>
                <a:ea typeface="+mn-ea"/>
                <a:cs typeface="+mn-cs"/>
              </a:rPr>
              <a:t>HR 0.96 [95% CI 0.92–1.00] </a:t>
            </a:r>
            <a:endParaRPr kumimoji="0" lang="sv-SE" sz="1600" b="0" i="0" u="none" strike="noStrike" kern="1200" cap="none" spc="0" normalizeH="0" baseline="0" noProof="0" dirty="0">
              <a:ln>
                <a:noFill/>
              </a:ln>
              <a:solidFill>
                <a:srgbClr val="002060"/>
              </a:solidFill>
              <a:effectLst/>
              <a:uLnTx/>
              <a:uFillTx/>
              <a:latin typeface="Arial Nova Cond" panose="020B0506020202020204" pitchFamily="34" charset="0"/>
              <a:ea typeface="+mn-ea"/>
              <a:cs typeface="+mn-cs"/>
            </a:endParaRPr>
          </a:p>
        </p:txBody>
      </p:sp>
      <p:cxnSp>
        <p:nvCxnSpPr>
          <p:cNvPr id="81" name="Rak pilkoppling 80">
            <a:extLst>
              <a:ext uri="{FF2B5EF4-FFF2-40B4-BE49-F238E27FC236}">
                <a16:creationId xmlns:a16="http://schemas.microsoft.com/office/drawing/2014/main" id="{0E5F0C79-69F2-4F5E-82C3-631CE8E6F108}"/>
              </a:ext>
            </a:extLst>
          </p:cNvPr>
          <p:cNvCxnSpPr>
            <a:cxnSpLocks/>
          </p:cNvCxnSpPr>
          <p:nvPr/>
        </p:nvCxnSpPr>
        <p:spPr>
          <a:xfrm>
            <a:off x="7655728" y="2809853"/>
            <a:ext cx="44030" cy="1473253"/>
          </a:xfrm>
          <a:prstGeom prst="straightConnector1">
            <a:avLst/>
          </a:prstGeom>
          <a:ln>
            <a:solidFill>
              <a:srgbClr val="FF0000"/>
            </a:solidFill>
            <a:tailEnd type="triangle"/>
          </a:ln>
        </p:spPr>
        <p:style>
          <a:lnRef idx="1">
            <a:schemeClr val="accent2"/>
          </a:lnRef>
          <a:fillRef idx="0">
            <a:schemeClr val="accent2"/>
          </a:fillRef>
          <a:effectRef idx="0">
            <a:schemeClr val="accent2"/>
          </a:effectRef>
          <a:fontRef idx="minor">
            <a:schemeClr val="tx1"/>
          </a:fontRef>
        </p:style>
      </p:cxnSp>
      <p:sp>
        <p:nvSpPr>
          <p:cNvPr id="88" name="textruta 87">
            <a:extLst>
              <a:ext uri="{FF2B5EF4-FFF2-40B4-BE49-F238E27FC236}">
                <a16:creationId xmlns:a16="http://schemas.microsoft.com/office/drawing/2014/main" id="{2AFE622D-ECDA-4ADE-AC62-E2B2075829A0}"/>
              </a:ext>
            </a:extLst>
          </p:cNvPr>
          <p:cNvSpPr txBox="1"/>
          <p:nvPr/>
        </p:nvSpPr>
        <p:spPr>
          <a:xfrm>
            <a:off x="4993706" y="5946019"/>
            <a:ext cx="3840516" cy="338554"/>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600" b="0" i="0" u="none" strike="noStrike" kern="1200" cap="none" spc="0" normalizeH="0" baseline="0" noProof="0" dirty="0">
                <a:ln>
                  <a:noFill/>
                </a:ln>
                <a:solidFill>
                  <a:srgbClr val="FF7575"/>
                </a:solidFill>
                <a:effectLst/>
                <a:uLnTx/>
                <a:uFillTx/>
                <a:latin typeface="Arial Nova Cond" panose="020B0506020202020204" pitchFamily="34" charset="0"/>
                <a:ea typeface="+mn-ea"/>
                <a:cs typeface="+mn-cs"/>
              </a:rPr>
              <a:t> </a:t>
            </a:r>
            <a:r>
              <a:rPr kumimoji="0" lang="it-IT" sz="1600" b="1" i="0" u="none" strike="noStrike" kern="1200" cap="none" spc="0" normalizeH="0" baseline="0" noProof="0" dirty="0">
                <a:ln>
                  <a:noFill/>
                </a:ln>
                <a:solidFill>
                  <a:srgbClr val="FF7575"/>
                </a:solidFill>
                <a:effectLst/>
                <a:uLnTx/>
                <a:uFillTx/>
                <a:latin typeface="Arial Nova Cond" panose="020B0506020202020204" pitchFamily="34" charset="0"/>
                <a:ea typeface="+mn-ea"/>
                <a:cs typeface="+mn-cs"/>
              </a:rPr>
              <a:t>HR 0.75 [95% CI 0·56–1.00] </a:t>
            </a:r>
            <a:endParaRPr kumimoji="0" lang="sv-SE" sz="1600" b="0" i="0" u="none" strike="noStrike" kern="1200" cap="none" spc="0" normalizeH="0" baseline="0" noProof="0" dirty="0">
              <a:ln>
                <a:noFill/>
              </a:ln>
              <a:solidFill>
                <a:srgbClr val="FF7575"/>
              </a:solidFill>
              <a:effectLst/>
              <a:uLnTx/>
              <a:uFillTx/>
              <a:latin typeface="Arial Nova Cond" panose="020B0506020202020204" pitchFamily="34" charset="0"/>
              <a:ea typeface="+mn-ea"/>
              <a:cs typeface="+mn-cs"/>
            </a:endParaRPr>
          </a:p>
        </p:txBody>
      </p:sp>
      <p:sp>
        <p:nvSpPr>
          <p:cNvPr id="89" name="textruta 88">
            <a:extLst>
              <a:ext uri="{FF2B5EF4-FFF2-40B4-BE49-F238E27FC236}">
                <a16:creationId xmlns:a16="http://schemas.microsoft.com/office/drawing/2014/main" id="{7C833919-24EE-4795-ABC8-A75335F1180C}"/>
              </a:ext>
            </a:extLst>
          </p:cNvPr>
          <p:cNvSpPr txBox="1"/>
          <p:nvPr/>
        </p:nvSpPr>
        <p:spPr>
          <a:xfrm>
            <a:off x="5360946" y="5639616"/>
            <a:ext cx="1547299" cy="338554"/>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dirty="0">
                <a:ln>
                  <a:noFill/>
                </a:ln>
                <a:solidFill>
                  <a:srgbClr val="FF7575"/>
                </a:solidFill>
                <a:effectLst/>
                <a:uLnTx/>
                <a:uFillTx/>
                <a:latin typeface="Arial Nova Cond" panose="020B0506020202020204" pitchFamily="34" charset="0"/>
                <a:ea typeface="+mn-ea"/>
                <a:cs typeface="+mn-cs"/>
              </a:rPr>
              <a:t>56 events</a:t>
            </a:r>
          </a:p>
        </p:txBody>
      </p:sp>
      <p:sp>
        <p:nvSpPr>
          <p:cNvPr id="90" name="textruta 89">
            <a:extLst>
              <a:ext uri="{FF2B5EF4-FFF2-40B4-BE49-F238E27FC236}">
                <a16:creationId xmlns:a16="http://schemas.microsoft.com/office/drawing/2014/main" id="{A4BE0D93-0AA4-4BFB-8484-C21240F706CD}"/>
              </a:ext>
            </a:extLst>
          </p:cNvPr>
          <p:cNvSpPr txBox="1"/>
          <p:nvPr/>
        </p:nvSpPr>
        <p:spPr>
          <a:xfrm>
            <a:off x="6813803" y="5643436"/>
            <a:ext cx="1975892" cy="338554"/>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dirty="0">
                <a:ln>
                  <a:noFill/>
                </a:ln>
                <a:solidFill>
                  <a:srgbClr val="FF7575"/>
                </a:solidFill>
                <a:effectLst/>
                <a:uLnTx/>
                <a:uFillTx/>
                <a:latin typeface="Arial Nova Cond" panose="020B0506020202020204" pitchFamily="34" charset="0"/>
                <a:ea typeface="+mn-ea"/>
                <a:cs typeface="+mn-cs"/>
              </a:rPr>
              <a:t>251 events</a:t>
            </a:r>
          </a:p>
        </p:txBody>
      </p:sp>
      <p:sp>
        <p:nvSpPr>
          <p:cNvPr id="91" name="textruta 90">
            <a:extLst>
              <a:ext uri="{FF2B5EF4-FFF2-40B4-BE49-F238E27FC236}">
                <a16:creationId xmlns:a16="http://schemas.microsoft.com/office/drawing/2014/main" id="{718453FE-7F74-4D14-9A58-DDF3ADE0D5D2}"/>
              </a:ext>
            </a:extLst>
          </p:cNvPr>
          <p:cNvSpPr txBox="1"/>
          <p:nvPr/>
        </p:nvSpPr>
        <p:spPr>
          <a:xfrm>
            <a:off x="1349965" y="5942199"/>
            <a:ext cx="3307188" cy="338554"/>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600" b="0" i="0" u="none" strike="noStrike" kern="1200" cap="none" spc="0" normalizeH="0" baseline="0" noProof="0" dirty="0">
                <a:ln>
                  <a:noFill/>
                </a:ln>
                <a:solidFill>
                  <a:srgbClr val="4472C4"/>
                </a:solidFill>
                <a:effectLst/>
                <a:uLnTx/>
                <a:uFillTx/>
                <a:latin typeface="Arial Nova Cond" panose="020B0506020202020204" pitchFamily="34" charset="0"/>
                <a:ea typeface="+mn-ea"/>
                <a:cs typeface="+mn-cs"/>
              </a:rPr>
              <a:t> </a:t>
            </a:r>
            <a:r>
              <a:rPr kumimoji="0" lang="it-IT" sz="1600" b="1" i="0" u="none" strike="noStrike" kern="1200" cap="none" spc="0" normalizeH="0" baseline="0" noProof="0" dirty="0">
                <a:ln>
                  <a:noFill/>
                </a:ln>
                <a:solidFill>
                  <a:srgbClr val="4472C4"/>
                </a:solidFill>
                <a:effectLst/>
                <a:uLnTx/>
                <a:uFillTx/>
                <a:latin typeface="Arial Nova Cond" panose="020B0506020202020204" pitchFamily="34" charset="0"/>
                <a:ea typeface="+mn-ea"/>
                <a:cs typeface="+mn-cs"/>
              </a:rPr>
              <a:t>HR 0.76 [95% CI 0·67–0.85]</a:t>
            </a:r>
            <a:endParaRPr kumimoji="0" lang="sv-SE" sz="1600" b="0" i="0" u="none" strike="noStrike" kern="1200" cap="none" spc="0" normalizeH="0" baseline="0" noProof="0" dirty="0">
              <a:ln>
                <a:noFill/>
              </a:ln>
              <a:solidFill>
                <a:srgbClr val="4472C4"/>
              </a:solidFill>
              <a:effectLst/>
              <a:uLnTx/>
              <a:uFillTx/>
              <a:latin typeface="Arial Nova Cond" panose="020B0506020202020204" pitchFamily="34" charset="0"/>
              <a:ea typeface="+mn-ea"/>
              <a:cs typeface="+mn-cs"/>
            </a:endParaRPr>
          </a:p>
        </p:txBody>
      </p:sp>
      <p:cxnSp>
        <p:nvCxnSpPr>
          <p:cNvPr id="93" name="Rak pilkoppling 92">
            <a:extLst>
              <a:ext uri="{FF2B5EF4-FFF2-40B4-BE49-F238E27FC236}">
                <a16:creationId xmlns:a16="http://schemas.microsoft.com/office/drawing/2014/main" id="{AD67A573-D99E-4D4E-9021-7B371AEB297F}"/>
              </a:ext>
            </a:extLst>
          </p:cNvPr>
          <p:cNvCxnSpPr>
            <a:cxnSpLocks/>
            <a:stCxn id="30" idx="2"/>
            <a:endCxn id="97" idx="0"/>
          </p:cNvCxnSpPr>
          <p:nvPr/>
        </p:nvCxnSpPr>
        <p:spPr>
          <a:xfrm flipH="1">
            <a:off x="9688038" y="1462721"/>
            <a:ext cx="792563" cy="793338"/>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94" name="Rak pilkoppling 93">
            <a:extLst>
              <a:ext uri="{FF2B5EF4-FFF2-40B4-BE49-F238E27FC236}">
                <a16:creationId xmlns:a16="http://schemas.microsoft.com/office/drawing/2014/main" id="{DBCE6A94-24F9-42D1-9896-268D721C21A5}"/>
              </a:ext>
            </a:extLst>
          </p:cNvPr>
          <p:cNvCxnSpPr>
            <a:cxnSpLocks/>
            <a:stCxn id="30" idx="2"/>
            <a:endCxn id="98" idx="0"/>
          </p:cNvCxnSpPr>
          <p:nvPr/>
        </p:nvCxnSpPr>
        <p:spPr>
          <a:xfrm>
            <a:off x="10480601" y="1462721"/>
            <a:ext cx="898507" cy="793338"/>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96" name="textruta 95">
            <a:extLst>
              <a:ext uri="{FF2B5EF4-FFF2-40B4-BE49-F238E27FC236}">
                <a16:creationId xmlns:a16="http://schemas.microsoft.com/office/drawing/2014/main" id="{504936A6-1298-421E-BAAC-AC114591F0C5}"/>
              </a:ext>
            </a:extLst>
          </p:cNvPr>
          <p:cNvSpPr txBox="1"/>
          <p:nvPr/>
        </p:nvSpPr>
        <p:spPr>
          <a:xfrm>
            <a:off x="10655019" y="1773092"/>
            <a:ext cx="374477" cy="307777"/>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400" b="0" i="1" u="none" strike="noStrike" kern="1200" cap="none" spc="0" normalizeH="0" baseline="0" noProof="0" dirty="0">
                <a:ln>
                  <a:noFill/>
                </a:ln>
                <a:solidFill>
                  <a:srgbClr val="70AD47"/>
                </a:solidFill>
                <a:effectLst/>
                <a:uLnTx/>
                <a:uFillTx/>
                <a:latin typeface="Arial Nova Cond" panose="020B0506020202020204" pitchFamily="34" charset="0"/>
                <a:ea typeface="+mn-ea"/>
                <a:cs typeface="+mn-cs"/>
              </a:rPr>
              <a:t>2</a:t>
            </a:r>
          </a:p>
        </p:txBody>
      </p:sp>
      <p:sp>
        <p:nvSpPr>
          <p:cNvPr id="97" name="textruta 96">
            <a:extLst>
              <a:ext uri="{FF2B5EF4-FFF2-40B4-BE49-F238E27FC236}">
                <a16:creationId xmlns:a16="http://schemas.microsoft.com/office/drawing/2014/main" id="{D4EFCCF9-4891-4DF9-9F99-A4BABA3722F0}"/>
              </a:ext>
            </a:extLst>
          </p:cNvPr>
          <p:cNvSpPr txBox="1"/>
          <p:nvPr/>
        </p:nvSpPr>
        <p:spPr>
          <a:xfrm>
            <a:off x="8955695" y="2256059"/>
            <a:ext cx="1464686" cy="584775"/>
          </a:xfrm>
          <a:prstGeom prst="rect">
            <a:avLst/>
          </a:prstGeom>
          <a:solidFill>
            <a:schemeClr val="bg1"/>
          </a:solid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600" b="0" i="1" u="none" strike="noStrike" kern="1200" cap="none" spc="0" normalizeH="0" baseline="0" noProof="0" dirty="0">
                <a:ln>
                  <a:noFill/>
                </a:ln>
                <a:solidFill>
                  <a:srgbClr val="70AD47"/>
                </a:solidFill>
                <a:effectLst/>
                <a:uLnTx/>
                <a:uFillTx/>
                <a:latin typeface="Arial Nova Cond" panose="020B0506020202020204" pitchFamily="34" charset="0"/>
                <a:ea typeface="+mn-ea"/>
                <a:cs typeface="+mn-cs"/>
              </a:rPr>
              <a:t>Est. 42 000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600" b="0" i="1" u="none" strike="noStrike" kern="1200" cap="none" spc="0" normalizeH="0" baseline="0" noProof="0" dirty="0">
                <a:ln>
                  <a:noFill/>
                </a:ln>
                <a:solidFill>
                  <a:srgbClr val="70AD47"/>
                </a:solidFill>
                <a:effectLst/>
                <a:uLnTx/>
                <a:uFillTx/>
                <a:latin typeface="Arial Nova Cond" panose="020B0506020202020204" pitchFamily="34" charset="0"/>
                <a:ea typeface="+mn-ea"/>
                <a:cs typeface="+mn-cs"/>
              </a:rPr>
              <a:t>Intervention</a:t>
            </a:r>
          </a:p>
        </p:txBody>
      </p:sp>
      <p:sp>
        <p:nvSpPr>
          <p:cNvPr id="98" name="textruta 97">
            <a:extLst>
              <a:ext uri="{FF2B5EF4-FFF2-40B4-BE49-F238E27FC236}">
                <a16:creationId xmlns:a16="http://schemas.microsoft.com/office/drawing/2014/main" id="{47802A7F-6F93-4926-B79C-DDB10F4306D6}"/>
              </a:ext>
            </a:extLst>
          </p:cNvPr>
          <p:cNvSpPr txBox="1"/>
          <p:nvPr/>
        </p:nvSpPr>
        <p:spPr>
          <a:xfrm>
            <a:off x="10685552" y="2256059"/>
            <a:ext cx="1387112" cy="584775"/>
          </a:xfrm>
          <a:prstGeom prst="rect">
            <a:avLst/>
          </a:prstGeom>
          <a:solidFill>
            <a:schemeClr val="bg1"/>
          </a:solid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600" b="0" i="1" u="none" strike="noStrike" kern="1200" cap="none" spc="0" normalizeH="0" baseline="0" noProof="0" dirty="0">
                <a:ln>
                  <a:noFill/>
                </a:ln>
                <a:solidFill>
                  <a:srgbClr val="70AD47"/>
                </a:solidFill>
                <a:effectLst/>
                <a:uLnTx/>
                <a:uFillTx/>
                <a:latin typeface="Arial Nova Cond" panose="020B0506020202020204" pitchFamily="34" charset="0"/>
                <a:ea typeface="+mn-ea"/>
                <a:cs typeface="+mn-cs"/>
              </a:rPr>
              <a:t>Est. 84 000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600" b="0" i="1" u="none" strike="noStrike" kern="1200" cap="none" spc="0" normalizeH="0" baseline="0" noProof="0" dirty="0">
                <a:ln>
                  <a:noFill/>
                </a:ln>
                <a:solidFill>
                  <a:srgbClr val="70AD47"/>
                </a:solidFill>
                <a:effectLst/>
                <a:uLnTx/>
                <a:uFillTx/>
                <a:latin typeface="Arial Nova Cond" panose="020B0506020202020204" pitchFamily="34" charset="0"/>
                <a:ea typeface="+mn-ea"/>
                <a:cs typeface="+mn-cs"/>
              </a:rPr>
              <a:t>Control</a:t>
            </a:r>
          </a:p>
        </p:txBody>
      </p:sp>
      <p:cxnSp>
        <p:nvCxnSpPr>
          <p:cNvPr id="99" name="Rak pilkoppling 98">
            <a:extLst>
              <a:ext uri="{FF2B5EF4-FFF2-40B4-BE49-F238E27FC236}">
                <a16:creationId xmlns:a16="http://schemas.microsoft.com/office/drawing/2014/main" id="{8A3747A4-353B-48E9-AEBE-B043B98F00AF}"/>
              </a:ext>
            </a:extLst>
          </p:cNvPr>
          <p:cNvCxnSpPr>
            <a:cxnSpLocks/>
          </p:cNvCxnSpPr>
          <p:nvPr/>
        </p:nvCxnSpPr>
        <p:spPr>
          <a:xfrm>
            <a:off x="9676237" y="2827703"/>
            <a:ext cx="44030" cy="1473253"/>
          </a:xfrm>
          <a:prstGeom prst="straightConnector1">
            <a:avLst/>
          </a:prstGeom>
          <a:ln>
            <a:solidFill>
              <a:schemeClr val="accent6"/>
            </a:solidFill>
            <a:tailEnd type="triangle"/>
          </a:ln>
        </p:spPr>
        <p:style>
          <a:lnRef idx="1">
            <a:schemeClr val="accent2"/>
          </a:lnRef>
          <a:fillRef idx="0">
            <a:schemeClr val="accent2"/>
          </a:fillRef>
          <a:effectRef idx="0">
            <a:schemeClr val="accent2"/>
          </a:effectRef>
          <a:fontRef idx="minor">
            <a:schemeClr val="tx1"/>
          </a:fontRef>
        </p:style>
      </p:cxnSp>
      <p:cxnSp>
        <p:nvCxnSpPr>
          <p:cNvPr id="100" name="Rak pilkoppling 99">
            <a:extLst>
              <a:ext uri="{FF2B5EF4-FFF2-40B4-BE49-F238E27FC236}">
                <a16:creationId xmlns:a16="http://schemas.microsoft.com/office/drawing/2014/main" id="{74F0058C-56D5-4124-B0C5-5D6180E6C81D}"/>
              </a:ext>
            </a:extLst>
          </p:cNvPr>
          <p:cNvCxnSpPr>
            <a:cxnSpLocks/>
          </p:cNvCxnSpPr>
          <p:nvPr/>
        </p:nvCxnSpPr>
        <p:spPr>
          <a:xfrm>
            <a:off x="11357093" y="2788373"/>
            <a:ext cx="44030" cy="1473253"/>
          </a:xfrm>
          <a:prstGeom prst="straightConnector1">
            <a:avLst/>
          </a:prstGeom>
          <a:ln>
            <a:solidFill>
              <a:schemeClr val="accent6"/>
            </a:solidFill>
            <a:tailEnd type="triangle"/>
          </a:ln>
        </p:spPr>
        <p:style>
          <a:lnRef idx="1">
            <a:schemeClr val="accent2"/>
          </a:lnRef>
          <a:fillRef idx="0">
            <a:schemeClr val="accent2"/>
          </a:fillRef>
          <a:effectRef idx="0">
            <a:schemeClr val="accent2"/>
          </a:effectRef>
          <a:fontRef idx="minor">
            <a:schemeClr val="tx1"/>
          </a:fontRef>
        </p:style>
      </p:cxnSp>
      <p:sp>
        <p:nvSpPr>
          <p:cNvPr id="101" name="textruta 100">
            <a:extLst>
              <a:ext uri="{FF2B5EF4-FFF2-40B4-BE49-F238E27FC236}">
                <a16:creationId xmlns:a16="http://schemas.microsoft.com/office/drawing/2014/main" id="{2EEAA7F5-4D5F-436B-ABC6-9716E72AE314}"/>
              </a:ext>
            </a:extLst>
          </p:cNvPr>
          <p:cNvSpPr txBox="1"/>
          <p:nvPr/>
        </p:nvSpPr>
        <p:spPr>
          <a:xfrm>
            <a:off x="9149967" y="4300705"/>
            <a:ext cx="2618334" cy="369332"/>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1" i="1" u="none" strike="noStrike" kern="1200" cap="none" spc="0" normalizeH="0" baseline="0" noProof="0" dirty="0">
                <a:ln>
                  <a:noFill/>
                </a:ln>
                <a:solidFill>
                  <a:srgbClr val="70AD47"/>
                </a:solidFill>
                <a:effectLst/>
                <a:uLnTx/>
                <a:uFillTx/>
                <a:latin typeface="Arial Nova Cond" panose="020B0506020202020204" pitchFamily="34" charset="0"/>
                <a:ea typeface="+mn-ea"/>
                <a:cs typeface="+mn-cs"/>
              </a:rPr>
              <a:t>Stroke</a:t>
            </a:r>
          </a:p>
        </p:txBody>
      </p:sp>
      <p:sp>
        <p:nvSpPr>
          <p:cNvPr id="4" name="textruta 3">
            <a:extLst>
              <a:ext uri="{FF2B5EF4-FFF2-40B4-BE49-F238E27FC236}">
                <a16:creationId xmlns:a16="http://schemas.microsoft.com/office/drawing/2014/main" id="{55E96077-E9D1-4DE5-BB1C-FBEE0D1EF073}"/>
              </a:ext>
            </a:extLst>
          </p:cNvPr>
          <p:cNvSpPr txBox="1"/>
          <p:nvPr/>
        </p:nvSpPr>
        <p:spPr>
          <a:xfrm>
            <a:off x="9038894" y="4754928"/>
            <a:ext cx="2858161" cy="584775"/>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600" b="0" i="1" u="none" strike="noStrike" kern="1200" cap="none" spc="0" normalizeH="0" baseline="0" noProof="0" dirty="0" err="1">
                <a:ln>
                  <a:noFill/>
                </a:ln>
                <a:solidFill>
                  <a:srgbClr val="70AD47"/>
                </a:solidFill>
                <a:effectLst/>
                <a:uLnTx/>
                <a:uFillTx/>
                <a:latin typeface="Arial Nova Cond" panose="020B0506020202020204" pitchFamily="34" charset="0"/>
                <a:ea typeface="+mn-ea"/>
                <a:cs typeface="+mn-cs"/>
              </a:rPr>
              <a:t>Aim</a:t>
            </a:r>
            <a:r>
              <a:rPr kumimoji="0" lang="sv-SE" sz="1600" b="0" i="1" u="none" strike="noStrike" kern="1200" cap="none" spc="0" normalizeH="0" baseline="0" noProof="0" dirty="0">
                <a:ln>
                  <a:noFill/>
                </a:ln>
                <a:solidFill>
                  <a:srgbClr val="70AD47"/>
                </a:solidFill>
                <a:effectLst/>
                <a:uLnTx/>
                <a:uFillTx/>
                <a:latin typeface="Arial Nova Cond" panose="020B0506020202020204" pitchFamily="34" charset="0"/>
                <a:ea typeface="+mn-ea"/>
                <a:cs typeface="+mn-cs"/>
              </a:rPr>
              <a:t> 12 % RR (5 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600" b="0" i="1" u="none" strike="noStrike" kern="1200" cap="none" spc="0" normalizeH="0" baseline="0" noProof="0" dirty="0">
                <a:ln>
                  <a:noFill/>
                </a:ln>
                <a:solidFill>
                  <a:srgbClr val="70AD47"/>
                </a:solidFill>
                <a:effectLst/>
                <a:uLnTx/>
                <a:uFillTx/>
                <a:latin typeface="Arial Nova Cond" panose="020B0506020202020204" pitchFamily="34" charset="0"/>
                <a:ea typeface="+mn-ea"/>
                <a:cs typeface="+mn-cs"/>
              </a:rPr>
              <a:t>3.07% vs. 3.5 %</a:t>
            </a:r>
          </a:p>
        </p:txBody>
      </p:sp>
      <p:pic>
        <p:nvPicPr>
          <p:cNvPr id="68" name="Picture 2" descr="Zenicor |">
            <a:extLst>
              <a:ext uri="{FF2B5EF4-FFF2-40B4-BE49-F238E27FC236}">
                <a16:creationId xmlns:a16="http://schemas.microsoft.com/office/drawing/2014/main" id="{C5C9751A-B777-4C8D-A5C1-D50A93E8349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22229" y="3386840"/>
            <a:ext cx="1394110" cy="594859"/>
          </a:xfrm>
          <a:prstGeom prst="rect">
            <a:avLst/>
          </a:prstGeom>
          <a:noFill/>
          <a:extLst>
            <a:ext uri="{909E8E84-426E-40DD-AFC4-6F175D3DCCD1}">
              <a14:hiddenFill xmlns:a14="http://schemas.microsoft.com/office/drawing/2010/main">
                <a:solidFill>
                  <a:srgbClr val="FFFFFF"/>
                </a:solidFill>
              </a14:hiddenFill>
            </a:ext>
          </a:extLst>
        </p:spPr>
      </p:pic>
      <p:sp>
        <p:nvSpPr>
          <p:cNvPr id="60" name="textruta 59">
            <a:extLst>
              <a:ext uri="{FF2B5EF4-FFF2-40B4-BE49-F238E27FC236}">
                <a16:creationId xmlns:a16="http://schemas.microsoft.com/office/drawing/2014/main" id="{639A8BD7-7EF7-4EFE-B56C-D2601FE1FAE0}"/>
              </a:ext>
            </a:extLst>
          </p:cNvPr>
          <p:cNvSpPr txBox="1"/>
          <p:nvPr/>
        </p:nvSpPr>
        <p:spPr>
          <a:xfrm>
            <a:off x="8825588" y="3112207"/>
            <a:ext cx="2031698" cy="338554"/>
          </a:xfrm>
          <a:prstGeom prst="rect">
            <a:avLst/>
          </a:prstGeom>
          <a:solidFill>
            <a:schemeClr val="bg1"/>
          </a:solid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600" b="0" i="1" u="none" strike="noStrike" kern="1200" cap="none" spc="0" normalizeH="0" baseline="0" noProof="0" dirty="0" err="1">
                <a:ln>
                  <a:noFill/>
                </a:ln>
                <a:solidFill>
                  <a:srgbClr val="70AD47"/>
                </a:solidFill>
                <a:effectLst/>
                <a:uLnTx/>
                <a:uFillTx/>
                <a:latin typeface="Arial Nova Cond" panose="020B0506020202020204" pitchFamily="34" charset="0"/>
                <a:ea typeface="+mn-ea"/>
                <a:cs typeface="+mn-cs"/>
              </a:rPr>
              <a:t>Four</a:t>
            </a:r>
            <a:r>
              <a:rPr kumimoji="0" lang="sv-SE" sz="1600" b="0" i="1" u="none" strike="noStrike" kern="1200" cap="none" spc="0" normalizeH="0" baseline="0" noProof="0" dirty="0">
                <a:ln>
                  <a:noFill/>
                </a:ln>
                <a:solidFill>
                  <a:srgbClr val="70AD47"/>
                </a:solidFill>
                <a:effectLst/>
                <a:uLnTx/>
                <a:uFillTx/>
                <a:latin typeface="Arial Nova Cond" panose="020B0506020202020204" pitchFamily="34" charset="0"/>
                <a:ea typeface="+mn-ea"/>
                <a:cs typeface="+mn-cs"/>
              </a:rPr>
              <a:t> x </a:t>
            </a:r>
            <a:r>
              <a:rPr kumimoji="0" lang="sv-SE" sz="1600" b="0" i="1" u="none" strike="noStrike" kern="1200" cap="none" spc="0" normalizeH="0" baseline="0" noProof="0" dirty="0" err="1">
                <a:ln>
                  <a:noFill/>
                </a:ln>
                <a:solidFill>
                  <a:srgbClr val="70AD47"/>
                </a:solidFill>
                <a:effectLst/>
                <a:uLnTx/>
                <a:uFillTx/>
                <a:latin typeface="Arial Nova Cond" panose="020B0506020202020204" pitchFamily="34" charset="0"/>
                <a:ea typeface="+mn-ea"/>
                <a:cs typeface="+mn-cs"/>
              </a:rPr>
              <a:t>daily</a:t>
            </a:r>
            <a:r>
              <a:rPr kumimoji="0" lang="sv-SE" sz="1600" b="0" i="1" u="none" strike="noStrike" kern="1200" cap="none" spc="0" normalizeH="0" baseline="0" noProof="0" dirty="0">
                <a:ln>
                  <a:noFill/>
                </a:ln>
                <a:solidFill>
                  <a:srgbClr val="70AD47"/>
                </a:solidFill>
                <a:effectLst/>
                <a:uLnTx/>
                <a:uFillTx/>
                <a:latin typeface="Arial Nova Cond" panose="020B0506020202020204" pitchFamily="34" charset="0"/>
                <a:ea typeface="+mn-ea"/>
                <a:cs typeface="+mn-cs"/>
              </a:rPr>
              <a:t> 3 w</a:t>
            </a:r>
          </a:p>
        </p:txBody>
      </p:sp>
      <p:cxnSp>
        <p:nvCxnSpPr>
          <p:cNvPr id="6" name="Rak koppling 5">
            <a:extLst>
              <a:ext uri="{FF2B5EF4-FFF2-40B4-BE49-F238E27FC236}">
                <a16:creationId xmlns:a16="http://schemas.microsoft.com/office/drawing/2014/main" id="{CE1F1E6E-9734-4ABF-B7A6-0D8B1506497A}"/>
              </a:ext>
            </a:extLst>
          </p:cNvPr>
          <p:cNvCxnSpPr/>
          <p:nvPr/>
        </p:nvCxnSpPr>
        <p:spPr>
          <a:xfrm>
            <a:off x="533730" y="5518345"/>
            <a:ext cx="11363325" cy="0"/>
          </a:xfrm>
          <a:prstGeom prst="line">
            <a:avLst/>
          </a:prstGeom>
          <a:ln>
            <a:prstDash val="dash"/>
          </a:ln>
        </p:spPr>
        <p:style>
          <a:lnRef idx="1">
            <a:schemeClr val="dk1"/>
          </a:lnRef>
          <a:fillRef idx="0">
            <a:schemeClr val="dk1"/>
          </a:fillRef>
          <a:effectRef idx="0">
            <a:schemeClr val="dk1"/>
          </a:effectRef>
          <a:fontRef idx="minor">
            <a:schemeClr val="tx1"/>
          </a:fontRef>
        </p:style>
      </p:cxnSp>
      <p:sp>
        <p:nvSpPr>
          <p:cNvPr id="78" name="textruta 85">
            <a:extLst>
              <a:ext uri="{FF2B5EF4-FFF2-40B4-BE49-F238E27FC236}">
                <a16:creationId xmlns:a16="http://schemas.microsoft.com/office/drawing/2014/main" id="{946BA360-E9D2-4564-853F-06010EFF6089}"/>
              </a:ext>
            </a:extLst>
          </p:cNvPr>
          <p:cNvSpPr txBox="1"/>
          <p:nvPr/>
        </p:nvSpPr>
        <p:spPr>
          <a:xfrm>
            <a:off x="1619764" y="5639616"/>
            <a:ext cx="1380560" cy="338554"/>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dirty="0">
                <a:ln>
                  <a:noFill/>
                </a:ln>
                <a:solidFill>
                  <a:srgbClr val="0070C0"/>
                </a:solidFill>
                <a:effectLst/>
                <a:uLnTx/>
                <a:uFillTx/>
                <a:latin typeface="Arial Nova Cond" panose="020B0506020202020204" pitchFamily="34" charset="0"/>
                <a:ea typeface="+mn-ea"/>
                <a:cs typeface="+mn-cs"/>
              </a:rPr>
              <a:t>372 events </a:t>
            </a:r>
          </a:p>
        </p:txBody>
      </p:sp>
      <p:sp>
        <p:nvSpPr>
          <p:cNvPr id="79" name="textruta 86">
            <a:extLst>
              <a:ext uri="{FF2B5EF4-FFF2-40B4-BE49-F238E27FC236}">
                <a16:creationId xmlns:a16="http://schemas.microsoft.com/office/drawing/2014/main" id="{BA109302-3581-4802-A0C4-18785CC5C7E2}"/>
              </a:ext>
            </a:extLst>
          </p:cNvPr>
          <p:cNvSpPr txBox="1"/>
          <p:nvPr/>
        </p:nvSpPr>
        <p:spPr>
          <a:xfrm>
            <a:off x="3498715" y="5639616"/>
            <a:ext cx="1158437" cy="338554"/>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dirty="0">
                <a:ln>
                  <a:noFill/>
                </a:ln>
                <a:solidFill>
                  <a:srgbClr val="0070C0"/>
                </a:solidFill>
                <a:effectLst/>
                <a:uLnTx/>
                <a:uFillTx/>
                <a:latin typeface="Arial Nova Cond" panose="020B0506020202020204" pitchFamily="34" charset="0"/>
                <a:ea typeface="+mn-ea"/>
                <a:cs typeface="+mn-cs"/>
              </a:rPr>
              <a:t>874 events </a:t>
            </a:r>
          </a:p>
        </p:txBody>
      </p:sp>
      <p:sp>
        <p:nvSpPr>
          <p:cNvPr id="123" name="textruta 45">
            <a:extLst>
              <a:ext uri="{FF2B5EF4-FFF2-40B4-BE49-F238E27FC236}">
                <a16:creationId xmlns:a16="http://schemas.microsoft.com/office/drawing/2014/main" id="{411CB92C-8243-4101-AD24-F6E28B34A8C9}"/>
              </a:ext>
            </a:extLst>
          </p:cNvPr>
          <p:cNvSpPr txBox="1"/>
          <p:nvPr/>
        </p:nvSpPr>
        <p:spPr>
          <a:xfrm>
            <a:off x="7061626" y="1773092"/>
            <a:ext cx="374477" cy="307777"/>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dirty="0">
                <a:ln>
                  <a:noFill/>
                </a:ln>
                <a:solidFill>
                  <a:srgbClr val="FF0000"/>
                </a:solidFill>
                <a:effectLst/>
                <a:uLnTx/>
                <a:uFillTx/>
                <a:latin typeface="Arial Nova Cond" panose="020B0506020202020204" pitchFamily="34" charset="0"/>
                <a:ea typeface="+mn-ea"/>
                <a:cs typeface="+mn-cs"/>
              </a:rPr>
              <a:t>3</a:t>
            </a:r>
          </a:p>
        </p:txBody>
      </p:sp>
      <p:sp>
        <p:nvSpPr>
          <p:cNvPr id="124" name="textruta 44">
            <a:extLst>
              <a:ext uri="{FF2B5EF4-FFF2-40B4-BE49-F238E27FC236}">
                <a16:creationId xmlns:a16="http://schemas.microsoft.com/office/drawing/2014/main" id="{850874C0-E306-4505-B531-2F190B72C623}"/>
              </a:ext>
            </a:extLst>
          </p:cNvPr>
          <p:cNvSpPr txBox="1"/>
          <p:nvPr/>
        </p:nvSpPr>
        <p:spPr>
          <a:xfrm>
            <a:off x="6466859" y="1773092"/>
            <a:ext cx="374477" cy="307777"/>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dirty="0">
                <a:ln>
                  <a:noFill/>
                </a:ln>
                <a:solidFill>
                  <a:srgbClr val="FF0000"/>
                </a:solidFill>
                <a:effectLst/>
                <a:uLnTx/>
                <a:uFillTx/>
                <a:latin typeface="Arial Nova Cond" panose="020B0506020202020204" pitchFamily="34" charset="0"/>
                <a:ea typeface="+mn-ea"/>
                <a:cs typeface="+mn-cs"/>
              </a:rPr>
              <a:t>1</a:t>
            </a:r>
          </a:p>
        </p:txBody>
      </p:sp>
      <p:sp>
        <p:nvSpPr>
          <p:cNvPr id="51" name="textruta 50">
            <a:extLst>
              <a:ext uri="{FF2B5EF4-FFF2-40B4-BE49-F238E27FC236}">
                <a16:creationId xmlns:a16="http://schemas.microsoft.com/office/drawing/2014/main" id="{6334B08A-F893-4356-BA74-D4BA8CFB9D9A}"/>
              </a:ext>
            </a:extLst>
          </p:cNvPr>
          <p:cNvSpPr txBox="1"/>
          <p:nvPr/>
        </p:nvSpPr>
        <p:spPr>
          <a:xfrm>
            <a:off x="362456" y="3312802"/>
            <a:ext cx="1158522" cy="338554"/>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dirty="0">
                <a:ln>
                  <a:noFill/>
                </a:ln>
                <a:solidFill>
                  <a:prstClr val="black"/>
                </a:solidFill>
                <a:effectLst/>
                <a:uLnTx/>
                <a:uFillTx/>
                <a:latin typeface="Arial Nova Cond" panose="020B0506020202020204" pitchFamily="34" charset="0"/>
                <a:ea typeface="+mn-ea"/>
                <a:cs typeface="+mn-cs"/>
              </a:rPr>
              <a:t>Intervention</a:t>
            </a:r>
          </a:p>
        </p:txBody>
      </p:sp>
      <p:sp>
        <p:nvSpPr>
          <p:cNvPr id="80" name="TextBox 4">
            <a:extLst>
              <a:ext uri="{FF2B5EF4-FFF2-40B4-BE49-F238E27FC236}">
                <a16:creationId xmlns:a16="http://schemas.microsoft.com/office/drawing/2014/main" id="{DC607A86-4A78-4C57-AF4C-5C26C20E599C}"/>
              </a:ext>
            </a:extLst>
          </p:cNvPr>
          <p:cNvSpPr txBox="1"/>
          <p:nvPr/>
        </p:nvSpPr>
        <p:spPr>
          <a:xfrm>
            <a:off x="2902821" y="3570779"/>
            <a:ext cx="1124445" cy="584775"/>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Nova Cond" panose="020B0506020202020204" pitchFamily="34" charset="0"/>
                <a:ea typeface="+mn-ea"/>
                <a:cs typeface="+mn-cs"/>
              </a:rPr>
              <a:t>51% received</a:t>
            </a:r>
            <a:endParaRPr kumimoji="0" lang="en-CA" sz="1600" b="0" i="0" u="none" strike="noStrike" kern="1200" cap="none" spc="0" normalizeH="0" baseline="0" noProof="0" dirty="0">
              <a:ln>
                <a:noFill/>
              </a:ln>
              <a:solidFill>
                <a:prstClr val="black"/>
              </a:solidFill>
              <a:effectLst/>
              <a:uLnTx/>
              <a:uFillTx/>
              <a:latin typeface="Arial Nova Cond" panose="020B0506020202020204" pitchFamily="34" charset="0"/>
              <a:ea typeface="+mn-ea"/>
              <a:cs typeface="+mn-cs"/>
            </a:endParaRPr>
          </a:p>
        </p:txBody>
      </p:sp>
      <p:sp>
        <p:nvSpPr>
          <p:cNvPr id="83" name="TextBox 77">
            <a:extLst>
              <a:ext uri="{FF2B5EF4-FFF2-40B4-BE49-F238E27FC236}">
                <a16:creationId xmlns:a16="http://schemas.microsoft.com/office/drawing/2014/main" id="{B1132766-C409-48C5-AD8B-7B31250C2AC9}"/>
              </a:ext>
            </a:extLst>
          </p:cNvPr>
          <p:cNvSpPr txBox="1"/>
          <p:nvPr/>
        </p:nvSpPr>
        <p:spPr>
          <a:xfrm>
            <a:off x="6199434" y="3478577"/>
            <a:ext cx="1124445" cy="584775"/>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Nova Cond" panose="020B0506020202020204" pitchFamily="34" charset="0"/>
                <a:ea typeface="+mn-ea"/>
                <a:cs typeface="+mn-cs"/>
              </a:rPr>
              <a:t>95% received</a:t>
            </a:r>
            <a:endParaRPr kumimoji="0" lang="en-CA" sz="1600" b="0" i="0" u="none" strike="noStrike" kern="1200" cap="none" spc="0" normalizeH="0" baseline="0" noProof="0" dirty="0">
              <a:ln>
                <a:noFill/>
              </a:ln>
              <a:solidFill>
                <a:prstClr val="black"/>
              </a:solidFill>
              <a:effectLst/>
              <a:uLnTx/>
              <a:uFillTx/>
              <a:latin typeface="Arial Nova Cond" panose="020B0506020202020204" pitchFamily="34" charset="0"/>
              <a:ea typeface="+mn-ea"/>
              <a:cs typeface="+mn-cs"/>
            </a:endParaRPr>
          </a:p>
        </p:txBody>
      </p:sp>
      <p:pic>
        <p:nvPicPr>
          <p:cNvPr id="85" name="Picture 84" descr="A picture containing drawing&#10;&#10;Description automatically generated">
            <a:extLst>
              <a:ext uri="{FF2B5EF4-FFF2-40B4-BE49-F238E27FC236}">
                <a16:creationId xmlns:a16="http://schemas.microsoft.com/office/drawing/2014/main" id="{1A1637AC-A1AF-4D90-B356-FDADD8A2161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32504" y="5678500"/>
            <a:ext cx="1431060" cy="630820"/>
          </a:xfrm>
          <a:prstGeom prst="rect">
            <a:avLst/>
          </a:prstGeom>
        </p:spPr>
      </p:pic>
      <p:sp>
        <p:nvSpPr>
          <p:cNvPr id="86" name="Rectangle 85">
            <a:extLst>
              <a:ext uri="{FF2B5EF4-FFF2-40B4-BE49-F238E27FC236}">
                <a16:creationId xmlns:a16="http://schemas.microsoft.com/office/drawing/2014/main" id="{9CEE1424-1109-4706-9DC3-323A60AA794A}"/>
              </a:ext>
            </a:extLst>
          </p:cNvPr>
          <p:cNvSpPr/>
          <p:nvPr/>
        </p:nvSpPr>
        <p:spPr>
          <a:xfrm>
            <a:off x="0" y="6337300"/>
            <a:ext cx="12192000" cy="5207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84" name="TextBox 83">
            <a:extLst>
              <a:ext uri="{FF2B5EF4-FFF2-40B4-BE49-F238E27FC236}">
                <a16:creationId xmlns:a16="http://schemas.microsoft.com/office/drawing/2014/main" id="{BDA2F51D-8EA4-483D-A1D1-7D92F4FB969F}"/>
              </a:ext>
            </a:extLst>
          </p:cNvPr>
          <p:cNvSpPr txBox="1"/>
          <p:nvPr/>
        </p:nvSpPr>
        <p:spPr>
          <a:xfrm>
            <a:off x="184448" y="6381328"/>
            <a:ext cx="7316216" cy="276999"/>
          </a:xfrm>
          <a:prstGeom prst="rect">
            <a:avLst/>
          </a:prstGeom>
          <a:noFill/>
        </p:spPr>
        <p:txBody>
          <a:bodyPr wrap="square" rtlCol="0">
            <a:spAutoFit/>
          </a:bodyPr>
          <a:lstStyle/>
          <a:p>
            <a:r>
              <a:rPr lang="en-CA" sz="1200" b="1" dirty="0">
                <a:effectLst>
                  <a:glow rad="101600">
                    <a:schemeClr val="bg1">
                      <a:alpha val="60000"/>
                    </a:schemeClr>
                  </a:glow>
                </a:effectLst>
                <a:latin typeface="Arial Nova Cond" panose="020B0506020202020204" pitchFamily="34" charset="0"/>
              </a:rPr>
              <a:t>Andrade, Macle, et.al., </a:t>
            </a:r>
            <a:r>
              <a:rPr lang="en-CA" sz="1200" b="1" i="1" dirty="0">
                <a:effectLst>
                  <a:glow rad="101600">
                    <a:schemeClr val="bg1">
                      <a:alpha val="60000"/>
                    </a:schemeClr>
                  </a:glow>
                </a:effectLst>
                <a:latin typeface="Arial Nova Cond" panose="020B0506020202020204" pitchFamily="34" charset="0"/>
              </a:rPr>
              <a:t>Canadian Journal of Cardiology</a:t>
            </a:r>
            <a:r>
              <a:rPr lang="en-CA" sz="1200" b="1" dirty="0">
                <a:effectLst>
                  <a:glow rad="101600">
                    <a:schemeClr val="bg1">
                      <a:alpha val="60000"/>
                    </a:schemeClr>
                  </a:glow>
                </a:effectLst>
                <a:latin typeface="Arial Nova Cond" panose="020B0506020202020204" pitchFamily="34" charset="0"/>
              </a:rPr>
              <a:t>: https://doi.org/10.1016/j.cjca.2020.09.001 </a:t>
            </a:r>
          </a:p>
        </p:txBody>
      </p:sp>
      <p:sp>
        <p:nvSpPr>
          <p:cNvPr id="92" name="TextBox 91">
            <a:extLst>
              <a:ext uri="{FF2B5EF4-FFF2-40B4-BE49-F238E27FC236}">
                <a16:creationId xmlns:a16="http://schemas.microsoft.com/office/drawing/2014/main" id="{773B5892-F783-4FC1-A791-78890D96FA7E}"/>
              </a:ext>
            </a:extLst>
          </p:cNvPr>
          <p:cNvSpPr txBox="1"/>
          <p:nvPr/>
        </p:nvSpPr>
        <p:spPr>
          <a:xfrm>
            <a:off x="7957864" y="6381963"/>
            <a:ext cx="4114800" cy="276999"/>
          </a:xfrm>
          <a:prstGeom prst="rect">
            <a:avLst/>
          </a:prstGeom>
          <a:noFill/>
        </p:spPr>
        <p:txBody>
          <a:bodyPr wrap="square" rtlCol="0">
            <a:spAutoFit/>
          </a:bodyPr>
          <a:lstStyle/>
          <a:p>
            <a:pPr algn="r"/>
            <a:r>
              <a:rPr lang="en-US" sz="1200" b="1" dirty="0">
                <a:effectLst>
                  <a:glow rad="101600">
                    <a:schemeClr val="bg1">
                      <a:alpha val="60000"/>
                    </a:schemeClr>
                  </a:glow>
                </a:effectLst>
                <a:latin typeface="Arial Nova Cond" panose="020B0506020202020204" pitchFamily="34" charset="0"/>
              </a:rPr>
              <a:t>© Canadian Cardiovascular Society. 2021. All rights reserved. </a:t>
            </a:r>
          </a:p>
        </p:txBody>
      </p:sp>
    </p:spTree>
    <p:extLst>
      <p:ext uri="{BB962C8B-B14F-4D97-AF65-F5344CB8AC3E}">
        <p14:creationId xmlns:p14="http://schemas.microsoft.com/office/powerpoint/2010/main" val="296011719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creen Shot 2019-08-22 at 6.54.59 AM.png" descr="Screen Shot 2019-08-22 at 6.54.59 AM.png">
            <a:extLst>
              <a:ext uri="{FF2B5EF4-FFF2-40B4-BE49-F238E27FC236}">
                <a16:creationId xmlns:a16="http://schemas.microsoft.com/office/drawing/2014/main" id="{CAB68D9C-7F2F-4A63-AF5D-D058AF5D6679}"/>
              </a:ext>
            </a:extLst>
          </p:cNvPr>
          <p:cNvPicPr>
            <a:picLocks noChangeAspect="1"/>
          </p:cNvPicPr>
          <p:nvPr/>
        </p:nvPicPr>
        <p:blipFill>
          <a:blip r:embed="rId2"/>
          <a:stretch>
            <a:fillRect/>
          </a:stretch>
        </p:blipFill>
        <p:spPr>
          <a:xfrm>
            <a:off x="1524000" y="548680"/>
            <a:ext cx="9144000" cy="3059270"/>
          </a:xfrm>
          <a:prstGeom prst="rect">
            <a:avLst/>
          </a:prstGeom>
          <a:ln w="12700">
            <a:miter lim="400000"/>
          </a:ln>
        </p:spPr>
      </p:pic>
      <p:pic>
        <p:nvPicPr>
          <p:cNvPr id="5" name="Screen Shot 2019-08-22 at 6.54.52 AM.png" descr="Screen Shot 2019-08-22 at 6.54.52 AM.png">
            <a:extLst>
              <a:ext uri="{FF2B5EF4-FFF2-40B4-BE49-F238E27FC236}">
                <a16:creationId xmlns:a16="http://schemas.microsoft.com/office/drawing/2014/main" id="{AB4B25A3-FD4C-4604-849D-958BCA7A3190}"/>
              </a:ext>
            </a:extLst>
          </p:cNvPr>
          <p:cNvPicPr>
            <a:picLocks noChangeAspect="1"/>
          </p:cNvPicPr>
          <p:nvPr/>
        </p:nvPicPr>
        <p:blipFill>
          <a:blip r:embed="rId3"/>
          <a:stretch>
            <a:fillRect/>
          </a:stretch>
        </p:blipFill>
        <p:spPr>
          <a:xfrm>
            <a:off x="1631504" y="3642602"/>
            <a:ext cx="8674588" cy="1705551"/>
          </a:xfrm>
          <a:prstGeom prst="rect">
            <a:avLst/>
          </a:prstGeom>
          <a:ln w="12700">
            <a:miter lim="400000"/>
          </a:ln>
        </p:spPr>
      </p:pic>
      <p:sp>
        <p:nvSpPr>
          <p:cNvPr id="6" name="TextBox 5">
            <a:extLst>
              <a:ext uri="{FF2B5EF4-FFF2-40B4-BE49-F238E27FC236}">
                <a16:creationId xmlns:a16="http://schemas.microsoft.com/office/drawing/2014/main" id="{9A20FFC7-F266-4E09-938D-7F25F61BF3E4}"/>
              </a:ext>
            </a:extLst>
          </p:cNvPr>
          <p:cNvSpPr txBox="1"/>
          <p:nvPr/>
        </p:nvSpPr>
        <p:spPr>
          <a:xfrm>
            <a:off x="1601664" y="5517232"/>
            <a:ext cx="7200800" cy="7078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defTabSz="9144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a:ln>
                  <a:noFill/>
                </a:ln>
                <a:solidFill>
                  <a:srgbClr val="000000"/>
                </a:solidFill>
                <a:effectLst/>
                <a:uFillTx/>
                <a:latin typeface="Arial Nova Cond" panose="020B0506020202020204" pitchFamily="34" charset="0"/>
                <a:ea typeface="+mn-ea"/>
                <a:cs typeface="+mn-cs"/>
                <a:sym typeface="Gill Sans"/>
              </a:rPr>
              <a:t>NSC UK National Screening Program</a:t>
            </a:r>
            <a:r>
              <a:rPr kumimoji="0" lang="en-US" sz="2000" b="0" i="0" u="none" strike="noStrike" cap="none" spc="0" normalizeH="0" dirty="0">
                <a:ln>
                  <a:noFill/>
                </a:ln>
                <a:solidFill>
                  <a:srgbClr val="000000"/>
                </a:solidFill>
                <a:effectLst/>
                <a:uFillTx/>
                <a:latin typeface="Arial Nova Cond" panose="020B0506020202020204" pitchFamily="34" charset="0"/>
                <a:ea typeface="+mn-ea"/>
                <a:cs typeface="+mn-cs"/>
                <a:sym typeface="Gill Sans"/>
              </a:rPr>
              <a:t> 2018</a:t>
            </a:r>
          </a:p>
          <a:p>
            <a:pPr marL="0" marR="0" indent="0" defTabSz="914400" rtl="0" fontAlgn="auto" latinLnBrk="0" hangingPunct="0">
              <a:lnSpc>
                <a:spcPct val="100000"/>
              </a:lnSpc>
              <a:spcBef>
                <a:spcPts val="0"/>
              </a:spcBef>
              <a:spcAft>
                <a:spcPts val="0"/>
              </a:spcAft>
              <a:buClrTx/>
              <a:buSzTx/>
              <a:buFontTx/>
              <a:buNone/>
              <a:tabLst/>
            </a:pPr>
            <a:r>
              <a:rPr lang="en-US" sz="2000" dirty="0">
                <a:solidFill>
                  <a:srgbClr val="000000"/>
                </a:solidFill>
                <a:latin typeface="Arial Nova Cond" panose="020B0506020202020204" pitchFamily="34" charset="0"/>
                <a:sym typeface="Gill Sans"/>
              </a:rPr>
              <a:t>Similarly did NOT recommend AF screening</a:t>
            </a:r>
            <a:endParaRPr kumimoji="0" lang="en-US" sz="2000" b="0" i="0" u="none" strike="noStrike" cap="none" spc="0" normalizeH="0" baseline="0" dirty="0">
              <a:ln>
                <a:noFill/>
              </a:ln>
              <a:solidFill>
                <a:srgbClr val="000000"/>
              </a:solidFill>
              <a:effectLst/>
              <a:uFillTx/>
              <a:latin typeface="Arial Nova Cond" panose="020B0506020202020204" pitchFamily="34" charset="0"/>
              <a:ea typeface="+mn-ea"/>
              <a:cs typeface="+mn-cs"/>
              <a:sym typeface="Gill Sans"/>
            </a:endParaRPr>
          </a:p>
        </p:txBody>
      </p:sp>
    </p:spTree>
    <p:extLst>
      <p:ext uri="{BB962C8B-B14F-4D97-AF65-F5344CB8AC3E}">
        <p14:creationId xmlns:p14="http://schemas.microsoft.com/office/powerpoint/2010/main" val="61296108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2D2ACB2A-6625-42C5-8DC3-86842DE022BF}"/>
              </a:ext>
            </a:extLst>
          </p:cNvPr>
          <p:cNvSpPr/>
          <p:nvPr/>
        </p:nvSpPr>
        <p:spPr>
          <a:xfrm>
            <a:off x="5546108" y="2205732"/>
            <a:ext cx="6598564" cy="2231380"/>
          </a:xfrm>
          <a:prstGeom prst="rect">
            <a:avLst/>
          </a:prstGeom>
        </p:spPr>
        <p:txBody>
          <a:bodyPr wrap="square">
            <a:spAutoFit/>
          </a:bodyPr>
          <a:lstStyle/>
          <a:p>
            <a:pPr algn="ctr" hangingPunct="1">
              <a:spcAft>
                <a:spcPts val="600"/>
              </a:spcAft>
            </a:pPr>
            <a:r>
              <a:rPr lang="fr-FR" sz="4000" b="1" kern="1200" dirty="0">
                <a:solidFill>
                  <a:prstClr val="white"/>
                </a:solidFill>
                <a:latin typeface="Arial Nova Cond" panose="020B0506020202020204" pitchFamily="34" charset="0"/>
                <a:ea typeface="+mn-ea"/>
                <a:cs typeface="+mn-cs"/>
              </a:rPr>
              <a:t>Paul Dorian</a:t>
            </a:r>
          </a:p>
          <a:p>
            <a:pPr algn="ctr" hangingPunct="1">
              <a:spcAft>
                <a:spcPts val="600"/>
              </a:spcAft>
            </a:pPr>
            <a:r>
              <a:rPr lang="fr-FR" sz="2400" b="1" kern="1200" dirty="0">
                <a:solidFill>
                  <a:prstClr val="white"/>
                </a:solidFill>
                <a:latin typeface="Arial Nova Cond" panose="020B0506020202020204" pitchFamily="34" charset="0"/>
                <a:ea typeface="+mn-ea"/>
                <a:cs typeface="+mn-cs"/>
              </a:rPr>
              <a:t>MD, </a:t>
            </a:r>
            <a:r>
              <a:rPr lang="fr-FR" sz="2400" b="1" kern="1200" dirty="0" err="1">
                <a:solidFill>
                  <a:prstClr val="white"/>
                </a:solidFill>
                <a:latin typeface="Arial Nova Cond" panose="020B0506020202020204" pitchFamily="34" charset="0"/>
                <a:ea typeface="+mn-ea"/>
                <a:cs typeface="+mn-cs"/>
              </a:rPr>
              <a:t>MSc</a:t>
            </a:r>
            <a:r>
              <a:rPr lang="fr-FR" sz="2400" b="1" kern="1200" dirty="0">
                <a:solidFill>
                  <a:prstClr val="white"/>
                </a:solidFill>
                <a:latin typeface="Arial Nova Cond" panose="020B0506020202020204" pitchFamily="34" charset="0"/>
                <a:ea typeface="+mn-ea"/>
                <a:cs typeface="+mn-cs"/>
              </a:rPr>
              <a:t>, FRCPC</a:t>
            </a:r>
          </a:p>
          <a:p>
            <a:pPr algn="ctr" hangingPunct="1">
              <a:spcAft>
                <a:spcPts val="600"/>
              </a:spcAft>
            </a:pPr>
            <a:r>
              <a:rPr lang="fr-FR" sz="2400" b="1" kern="1200" dirty="0">
                <a:solidFill>
                  <a:prstClr val="white"/>
                </a:solidFill>
                <a:latin typeface="Arial Nova Cond" panose="020B0506020202020204" pitchFamily="34" charset="0"/>
                <a:ea typeface="+mn-ea"/>
                <a:cs typeface="+mn-cs"/>
              </a:rPr>
              <a:t>Toronto, ON</a:t>
            </a:r>
          </a:p>
          <a:p>
            <a:pPr hangingPunct="1">
              <a:spcAft>
                <a:spcPts val="600"/>
              </a:spcAft>
            </a:pPr>
            <a:endParaRPr lang="en-US" sz="3600" b="1" kern="1200" dirty="0">
              <a:solidFill>
                <a:prstClr val="white"/>
              </a:solidFill>
              <a:latin typeface="Arial Nova Cond" panose="020B0506020202020204" pitchFamily="34" charset="0"/>
              <a:ea typeface="+mn-ea"/>
              <a:cs typeface="+mn-cs"/>
            </a:endParaRPr>
          </a:p>
        </p:txBody>
      </p:sp>
      <p:sp>
        <p:nvSpPr>
          <p:cNvPr id="17" name="Rectangle 16">
            <a:extLst>
              <a:ext uri="{FF2B5EF4-FFF2-40B4-BE49-F238E27FC236}">
                <a16:creationId xmlns:a16="http://schemas.microsoft.com/office/drawing/2014/main" id="{12230E98-1801-4CA9-9EA8-E76F50EA45B8}"/>
              </a:ext>
            </a:extLst>
          </p:cNvPr>
          <p:cNvSpPr/>
          <p:nvPr/>
        </p:nvSpPr>
        <p:spPr>
          <a:xfrm>
            <a:off x="5879976" y="764704"/>
            <a:ext cx="6027568" cy="646331"/>
          </a:xfrm>
          <a:prstGeom prst="rect">
            <a:avLst/>
          </a:prstGeom>
        </p:spPr>
        <p:txBody>
          <a:bodyPr wrap="square">
            <a:spAutoFit/>
          </a:bodyPr>
          <a:lstStyle/>
          <a:p>
            <a:pPr algn="ctr" hangingPunct="1"/>
            <a:r>
              <a:rPr lang="en-US" sz="3600" b="1" kern="1200" dirty="0">
                <a:solidFill>
                  <a:srgbClr val="FF0000"/>
                </a:solidFill>
                <a:latin typeface="Arial Nova Cond" panose="020B0506020202020204" pitchFamily="34" charset="0"/>
                <a:ea typeface="+mn-ea"/>
                <a:cs typeface="+mn-cs"/>
              </a:rPr>
              <a:t>AF and Exercise</a:t>
            </a:r>
            <a:endParaRPr lang="en-CA" sz="3600" b="1" kern="1200" dirty="0">
              <a:solidFill>
                <a:srgbClr val="FF0000"/>
              </a:solidFill>
              <a:latin typeface="Arial Nova Cond" panose="020B0506020202020204" pitchFamily="34" charset="0"/>
              <a:ea typeface="+mn-ea"/>
              <a:cs typeface="+mn-cs"/>
            </a:endParaRPr>
          </a:p>
        </p:txBody>
      </p:sp>
      <p:sp>
        <p:nvSpPr>
          <p:cNvPr id="18" name="Rectangle 17">
            <a:extLst>
              <a:ext uri="{FF2B5EF4-FFF2-40B4-BE49-F238E27FC236}">
                <a16:creationId xmlns:a16="http://schemas.microsoft.com/office/drawing/2014/main" id="{C162B043-1102-4001-B802-6D980A13B375}"/>
              </a:ext>
            </a:extLst>
          </p:cNvPr>
          <p:cNvSpPr/>
          <p:nvPr/>
        </p:nvSpPr>
        <p:spPr>
          <a:xfrm>
            <a:off x="5973088" y="4053857"/>
            <a:ext cx="5667528" cy="1895423"/>
          </a:xfrm>
          <a:prstGeom prst="rect">
            <a:avLst/>
          </a:prstGeom>
        </p:spPr>
        <p:txBody>
          <a:bodyPr vert="horz" lIns="91440" tIns="45720" rIns="91440" bIns="45720" rtlCol="0" anchor="t">
            <a:normAutofit fontScale="92500" lnSpcReduction="10000"/>
          </a:bodyPr>
          <a:lstStyle/>
          <a:p>
            <a:pPr marL="285750" marR="0" lvl="0" indent="-285750" algn="l" defTabSz="9144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US" sz="2200" b="0" i="0" u="none" strike="noStrike" kern="0" cap="none" spc="0" normalizeH="0" baseline="0" noProof="0" dirty="0">
                <a:ln>
                  <a:noFill/>
                </a:ln>
                <a:solidFill>
                  <a:srgbClr val="FFFFFF"/>
                </a:solidFill>
                <a:effectLst/>
                <a:uLnTx/>
                <a:uFillTx/>
                <a:latin typeface="Arial Nova Cond" panose="020B0506020202020204" pitchFamily="34" charset="0"/>
                <a:ea typeface="Times New Roman" panose="02020603050405020304" pitchFamily="18" charset="0"/>
                <a:cs typeface="Times New Roman" panose="02020603050405020304" pitchFamily="18" charset="0"/>
                <a:sym typeface="Calibri"/>
              </a:rPr>
              <a:t>Staff Cardiac Electrophysiologist, St. Michael’s Hospital</a:t>
            </a:r>
          </a:p>
          <a:p>
            <a:pPr marL="285750" marR="0" lvl="0" indent="-285750" algn="l" defTabSz="9144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US" sz="2200" b="0" i="0" u="none" strike="noStrike" kern="0" cap="none" spc="0" normalizeH="0" baseline="0" noProof="0" dirty="0">
                <a:ln>
                  <a:noFill/>
                </a:ln>
                <a:solidFill>
                  <a:srgbClr val="FFFFFF"/>
                </a:solidFill>
                <a:effectLst/>
                <a:uLnTx/>
                <a:uFillTx/>
                <a:latin typeface="Arial Nova Cond" panose="020B0506020202020204" pitchFamily="34" charset="0"/>
                <a:ea typeface="Times New Roman" panose="02020603050405020304" pitchFamily="18" charset="0"/>
                <a:cs typeface="Times New Roman" panose="02020603050405020304" pitchFamily="18" charset="0"/>
                <a:sym typeface="Calibri"/>
              </a:rPr>
              <a:t>Professor, Medicine and Cardiology, St. Michael’s Hospital, University of Toronto</a:t>
            </a:r>
          </a:p>
          <a:p>
            <a:pPr marL="285750" marR="0" lvl="0" indent="-285750" algn="l" defTabSz="9144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US" sz="2200" b="0" i="0" u="none" strike="noStrike" kern="0" cap="none" spc="0" normalizeH="0" baseline="0" noProof="0" dirty="0">
                <a:ln>
                  <a:noFill/>
                </a:ln>
                <a:solidFill>
                  <a:srgbClr val="FFFFFF"/>
                </a:solidFill>
                <a:effectLst/>
                <a:uLnTx/>
                <a:uFillTx/>
                <a:latin typeface="Arial Nova Cond" panose="020B0506020202020204" pitchFamily="34" charset="0"/>
                <a:ea typeface="Times New Roman" panose="02020603050405020304" pitchFamily="18" charset="0"/>
                <a:cs typeface="Times New Roman" panose="02020603050405020304" pitchFamily="18" charset="0"/>
                <a:sym typeface="Calibri"/>
              </a:rPr>
              <a:t>Director, Division of Cardiology, University of Toronto</a:t>
            </a:r>
            <a:endParaRPr lang="en-US" sz="2200" kern="1200" dirty="0">
              <a:solidFill>
                <a:prstClr val="white"/>
              </a:solidFill>
              <a:latin typeface="Arial Nova Cond"/>
              <a:ea typeface="+mn-ea"/>
              <a:cs typeface="+mn-cs"/>
            </a:endParaRPr>
          </a:p>
        </p:txBody>
      </p:sp>
      <p:pic>
        <p:nvPicPr>
          <p:cNvPr id="3" name="Picture 2">
            <a:extLst>
              <a:ext uri="{FF2B5EF4-FFF2-40B4-BE49-F238E27FC236}">
                <a16:creationId xmlns:a16="http://schemas.microsoft.com/office/drawing/2014/main" id="{60CEA91A-4A8C-4D16-AA52-14D094FE8BA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03328" y="536521"/>
            <a:ext cx="5165704" cy="5046005"/>
          </a:xfrm>
          <a:prstGeom prst="rect">
            <a:avLst/>
          </a:prstGeom>
        </p:spPr>
      </p:pic>
    </p:spTree>
    <p:extLst>
      <p:ext uri="{BB962C8B-B14F-4D97-AF65-F5344CB8AC3E}">
        <p14:creationId xmlns:p14="http://schemas.microsoft.com/office/powerpoint/2010/main" val="247462393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96C9AA-4787-4699-A4B9-E7CCB3C45DE2}"/>
              </a:ext>
            </a:extLst>
          </p:cNvPr>
          <p:cNvSpPr>
            <a:spLocks noGrp="1"/>
          </p:cNvSpPr>
          <p:nvPr>
            <p:ph type="title"/>
          </p:nvPr>
        </p:nvSpPr>
        <p:spPr/>
        <p:txBody>
          <a:bodyPr/>
          <a:lstStyle/>
          <a:p>
            <a:r>
              <a:rPr lang="en-US" dirty="0"/>
              <a:t>Learning Objectives</a:t>
            </a:r>
          </a:p>
        </p:txBody>
      </p:sp>
      <p:sp>
        <p:nvSpPr>
          <p:cNvPr id="3" name="Content Placeholder 2">
            <a:extLst>
              <a:ext uri="{FF2B5EF4-FFF2-40B4-BE49-F238E27FC236}">
                <a16:creationId xmlns:a16="http://schemas.microsoft.com/office/drawing/2014/main" id="{64ECD372-FF44-4024-8A74-6F592B870FC5}"/>
              </a:ext>
            </a:extLst>
          </p:cNvPr>
          <p:cNvSpPr>
            <a:spLocks noGrp="1"/>
          </p:cNvSpPr>
          <p:nvPr>
            <p:ph idx="1"/>
          </p:nvPr>
        </p:nvSpPr>
        <p:spPr>
          <a:xfrm>
            <a:off x="695400" y="1628800"/>
            <a:ext cx="7992888" cy="4548163"/>
          </a:xfrm>
        </p:spPr>
        <p:txBody>
          <a:bodyPr/>
          <a:lstStyle/>
          <a:p>
            <a:pPr marL="514350" indent="-514350">
              <a:spcAft>
                <a:spcPts val="1200"/>
              </a:spcAft>
              <a:buFont typeface="+mj-lt"/>
              <a:buAutoNum type="arabicPeriod"/>
            </a:pPr>
            <a:r>
              <a:rPr lang="en-US" dirty="0"/>
              <a:t>To understand the relationship between frequency, intensity and lifetime duration of exercise and risk of incident AF.   </a:t>
            </a:r>
          </a:p>
          <a:p>
            <a:pPr marL="514350" indent="-514350">
              <a:spcAft>
                <a:spcPts val="1200"/>
              </a:spcAft>
              <a:buFont typeface="+mj-lt"/>
              <a:buAutoNum type="arabicPeriod"/>
            </a:pPr>
            <a:r>
              <a:rPr lang="en-US" dirty="0"/>
              <a:t>To evaluate the effect of exercise on the risk of recurrences of AF and the safety of exercise.</a:t>
            </a:r>
          </a:p>
        </p:txBody>
      </p:sp>
      <p:pic>
        <p:nvPicPr>
          <p:cNvPr id="4" name="Graphic 3" descr="Checklist RTL">
            <a:extLst>
              <a:ext uri="{FF2B5EF4-FFF2-40B4-BE49-F238E27FC236}">
                <a16:creationId xmlns:a16="http://schemas.microsoft.com/office/drawing/2014/main" id="{BAEB3274-E7A2-451D-BF72-EAACC96EF39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413933" y="1340768"/>
            <a:ext cx="3370699" cy="3370699"/>
          </a:xfrm>
          <a:prstGeom prst="rect">
            <a:avLst/>
          </a:prstGeom>
        </p:spPr>
      </p:pic>
    </p:spTree>
    <p:extLst>
      <p:ext uri="{BB962C8B-B14F-4D97-AF65-F5344CB8AC3E}">
        <p14:creationId xmlns:p14="http://schemas.microsoft.com/office/powerpoint/2010/main" val="114748403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68864-7AD1-49F1-B0EF-1C7104AD82C0}"/>
              </a:ext>
            </a:extLst>
          </p:cNvPr>
          <p:cNvSpPr>
            <a:spLocks noGrp="1"/>
          </p:cNvSpPr>
          <p:nvPr>
            <p:ph type="title"/>
          </p:nvPr>
        </p:nvSpPr>
        <p:spPr/>
        <p:txBody>
          <a:bodyPr/>
          <a:lstStyle/>
          <a:p>
            <a:r>
              <a:rPr lang="en-US" dirty="0"/>
              <a:t>AF incidence and endurance exercise</a:t>
            </a:r>
          </a:p>
        </p:txBody>
      </p:sp>
      <p:sp>
        <p:nvSpPr>
          <p:cNvPr id="3" name="Content Placeholder 2">
            <a:extLst>
              <a:ext uri="{FF2B5EF4-FFF2-40B4-BE49-F238E27FC236}">
                <a16:creationId xmlns:a16="http://schemas.microsoft.com/office/drawing/2014/main" id="{5E90A3B4-8FCD-4EA6-8AAB-31726B3DB6A6}"/>
              </a:ext>
            </a:extLst>
          </p:cNvPr>
          <p:cNvSpPr>
            <a:spLocks noGrp="1"/>
          </p:cNvSpPr>
          <p:nvPr>
            <p:ph idx="1"/>
          </p:nvPr>
        </p:nvSpPr>
        <p:spPr/>
        <p:txBody>
          <a:bodyPr/>
          <a:lstStyle/>
          <a:p>
            <a:r>
              <a:rPr lang="en-US" dirty="0"/>
              <a:t>The Meme: endurance exercise causes AF </a:t>
            </a:r>
          </a:p>
          <a:p>
            <a:r>
              <a:rPr lang="en-US" dirty="0"/>
              <a:t>The facts: at any exercise level short of daily intensive training for decades, exercise reduces the risk of AF</a:t>
            </a:r>
          </a:p>
          <a:p>
            <a:r>
              <a:rPr lang="en-US" dirty="0"/>
              <a:t>In the most highly trained competitive athletes, there is a very small absolute increase in AF incidence </a:t>
            </a:r>
          </a:p>
          <a:p>
            <a:r>
              <a:rPr lang="en-US" dirty="0"/>
              <a:t>The direct effect in increasing AF risk is mostly offset by a much lower incidence of AF risk factors (hypertension, obesity, diabetes, CAD)</a:t>
            </a:r>
          </a:p>
          <a:p>
            <a:endParaRPr lang="en-US" dirty="0"/>
          </a:p>
        </p:txBody>
      </p:sp>
    </p:spTree>
    <p:extLst>
      <p:ext uri="{BB962C8B-B14F-4D97-AF65-F5344CB8AC3E}">
        <p14:creationId xmlns:p14="http://schemas.microsoft.com/office/powerpoint/2010/main" val="289386997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AF4282E1-2670-44A0-B77D-51EB26F33C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140704"/>
            <a:ext cx="8839200" cy="12635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a:extLst>
              <a:ext uri="{FF2B5EF4-FFF2-40B4-BE49-F238E27FC236}">
                <a16:creationId xmlns:a16="http://schemas.microsoft.com/office/drawing/2014/main" id="{83440212-A81C-4DA9-987A-7529043578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2057401"/>
            <a:ext cx="9144000" cy="11847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a:extLst>
              <a:ext uri="{FF2B5EF4-FFF2-40B4-BE49-F238E27FC236}">
                <a16:creationId xmlns:a16="http://schemas.microsoft.com/office/drawing/2014/main" id="{B344FB02-A321-4900-B785-EA4CCBB10633}"/>
              </a:ext>
            </a:extLst>
          </p:cNvPr>
          <p:cNvSpPr txBox="1"/>
          <p:nvPr/>
        </p:nvSpPr>
        <p:spPr>
          <a:xfrm>
            <a:off x="3092594" y="1464507"/>
            <a:ext cx="6044027" cy="646331"/>
          </a:xfrm>
          <a:prstGeom prst="rect">
            <a:avLst/>
          </a:prstGeom>
          <a:noFill/>
        </p:spPr>
        <p:txBody>
          <a:bodyPr wrap="none" rtlCol="0">
            <a:spAutoFit/>
          </a:bodyPr>
          <a:lstStyle/>
          <a:p>
            <a:pPr algn="ctr"/>
            <a:r>
              <a:rPr lang="en-CA" dirty="0">
                <a:latin typeface="Arial Nova Cond" panose="020B0506020202020204" pitchFamily="34" charset="0"/>
              </a:rPr>
              <a:t>Physicians Health Study </a:t>
            </a:r>
          </a:p>
          <a:p>
            <a:pPr algn="ctr"/>
            <a:r>
              <a:rPr lang="en-CA" dirty="0">
                <a:latin typeface="Arial Nova Cond" panose="020B0506020202020204" pitchFamily="34" charset="0"/>
              </a:rPr>
              <a:t>17,000 MDs, “ exercise to break a sweat ” , 15-19 </a:t>
            </a:r>
            <a:r>
              <a:rPr lang="en-CA" dirty="0" err="1">
                <a:latin typeface="Arial Nova Cond" panose="020B0506020202020204" pitchFamily="34" charset="0"/>
              </a:rPr>
              <a:t>yrs</a:t>
            </a:r>
            <a:r>
              <a:rPr lang="en-CA" dirty="0">
                <a:latin typeface="Arial Nova Cond" panose="020B0506020202020204" pitchFamily="34" charset="0"/>
              </a:rPr>
              <a:t> follow-up</a:t>
            </a:r>
          </a:p>
        </p:txBody>
      </p:sp>
      <p:pic>
        <p:nvPicPr>
          <p:cNvPr id="7" name="Picture 5">
            <a:extLst>
              <a:ext uri="{FF2B5EF4-FFF2-40B4-BE49-F238E27FC236}">
                <a16:creationId xmlns:a16="http://schemas.microsoft.com/office/drawing/2014/main" id="{170E5F9C-133F-4EEF-B030-A650ADC7CB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1216" y="3298795"/>
            <a:ext cx="9106785" cy="20024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a:extLst>
              <a:ext uri="{FF2B5EF4-FFF2-40B4-BE49-F238E27FC236}">
                <a16:creationId xmlns:a16="http://schemas.microsoft.com/office/drawing/2014/main" id="{B4FBAAC4-2059-4B4D-8450-5A6CB78CC4E8}"/>
              </a:ext>
            </a:extLst>
          </p:cNvPr>
          <p:cNvSpPr txBox="1"/>
          <p:nvPr/>
        </p:nvSpPr>
        <p:spPr>
          <a:xfrm>
            <a:off x="1872506" y="5373216"/>
            <a:ext cx="8491870" cy="677108"/>
          </a:xfrm>
          <a:prstGeom prst="rect">
            <a:avLst/>
          </a:prstGeom>
          <a:noFill/>
        </p:spPr>
        <p:txBody>
          <a:bodyPr wrap="square" rtlCol="0">
            <a:spAutoFit/>
          </a:bodyPr>
          <a:lstStyle/>
          <a:p>
            <a:r>
              <a:rPr lang="en-CA" sz="2000" b="1" dirty="0">
                <a:latin typeface="Arial Nova Cond" panose="020B0506020202020204" pitchFamily="34" charset="0"/>
              </a:rPr>
              <a:t>Greatest risk (HR 2.0) in Persistent exercisers &gt; 10 </a:t>
            </a:r>
            <a:r>
              <a:rPr lang="en-CA" sz="2000" b="1" dirty="0" err="1">
                <a:latin typeface="Arial Nova Cond" panose="020B0506020202020204" pitchFamily="34" charset="0"/>
              </a:rPr>
              <a:t>yrs</a:t>
            </a:r>
            <a:r>
              <a:rPr lang="en-CA" sz="2000" b="1" dirty="0">
                <a:latin typeface="Arial Nova Cond" panose="020B0506020202020204" pitchFamily="34" charset="0"/>
              </a:rPr>
              <a:t>, age &lt; 50 at baseline </a:t>
            </a:r>
          </a:p>
          <a:p>
            <a:r>
              <a:rPr lang="en-CA" dirty="0">
                <a:latin typeface="Arial Nova Cond" panose="020B0506020202020204" pitchFamily="34" charset="0"/>
              </a:rPr>
              <a:t>Absolute incidence not stated</a:t>
            </a:r>
          </a:p>
        </p:txBody>
      </p:sp>
      <p:sp>
        <p:nvSpPr>
          <p:cNvPr id="9" name="Oval 8">
            <a:extLst>
              <a:ext uri="{FF2B5EF4-FFF2-40B4-BE49-F238E27FC236}">
                <a16:creationId xmlns:a16="http://schemas.microsoft.com/office/drawing/2014/main" id="{54F65914-38A0-43ED-B0F0-68424BD1D94D}"/>
              </a:ext>
            </a:extLst>
          </p:cNvPr>
          <p:cNvSpPr/>
          <p:nvPr/>
        </p:nvSpPr>
        <p:spPr>
          <a:xfrm>
            <a:off x="8565121" y="4221088"/>
            <a:ext cx="1143000" cy="533400"/>
          </a:xfrm>
          <a:prstGeom prst="ellipse">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 name="Text Box 3">
            <a:extLst>
              <a:ext uri="{FF2B5EF4-FFF2-40B4-BE49-F238E27FC236}">
                <a16:creationId xmlns:a16="http://schemas.microsoft.com/office/drawing/2014/main" id="{909DD2F2-90A3-4A38-993B-E8121A1C5AED}"/>
              </a:ext>
            </a:extLst>
          </p:cNvPr>
          <p:cNvSpPr txBox="1">
            <a:spLocks noChangeAspect="1" noChangeArrowheads="1"/>
          </p:cNvSpPr>
          <p:nvPr/>
        </p:nvSpPr>
        <p:spPr bwMode="auto">
          <a:xfrm>
            <a:off x="695400" y="6021288"/>
            <a:ext cx="506095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fontAlgn="base" hangingPunct="0">
              <a:spcBef>
                <a:spcPct val="50000"/>
              </a:spcBef>
              <a:spcAft>
                <a:spcPct val="0"/>
              </a:spcAft>
            </a:pPr>
            <a:r>
              <a:rPr lang="da-DK" altLang="en-US" sz="1200" dirty="0">
                <a:latin typeface="Arial Nova Cond" panose="020B0506020202020204" pitchFamily="34" charset="0"/>
              </a:rPr>
              <a:t>Am J Cardiol 2009;103:1572-1577</a:t>
            </a:r>
          </a:p>
        </p:txBody>
      </p:sp>
    </p:spTree>
    <p:extLst>
      <p:ext uri="{BB962C8B-B14F-4D97-AF65-F5344CB8AC3E}">
        <p14:creationId xmlns:p14="http://schemas.microsoft.com/office/powerpoint/2010/main" val="324179163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606297B9-1F5D-4D14-8B6A-EF706CC6CF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5520" y="1827858"/>
            <a:ext cx="9108743" cy="4470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a:extLst>
              <a:ext uri="{FF2B5EF4-FFF2-40B4-BE49-F238E27FC236}">
                <a16:creationId xmlns:a16="http://schemas.microsoft.com/office/drawing/2014/main" id="{36121DFD-004E-4F51-98C4-053448E57940}"/>
              </a:ext>
            </a:extLst>
          </p:cNvPr>
          <p:cNvSpPr txBox="1"/>
          <p:nvPr/>
        </p:nvSpPr>
        <p:spPr bwMode="auto">
          <a:xfrm>
            <a:off x="3287688" y="1555663"/>
            <a:ext cx="4242765" cy="307777"/>
          </a:xfrm>
          <a:prstGeom prst="rect">
            <a:avLst/>
          </a:prstGeom>
          <a:noFill/>
          <a:ln w="9525" algn="ctr">
            <a:noFill/>
            <a:miter lim="800000"/>
            <a:headEnd/>
            <a:tailEnd/>
          </a:ln>
        </p:spPr>
        <p:txBody>
          <a:bodyPr wrap="none" lIns="0" rtlCol="0">
            <a:spAutoFit/>
          </a:bodyPr>
          <a:lstStyle/>
          <a:p>
            <a:r>
              <a:rPr lang="en-US" sz="1400" b="1" dirty="0">
                <a:latin typeface="Arial Nova Cond" panose="020B0506020202020204" pitchFamily="34" charset="0"/>
              </a:rPr>
              <a:t>Cumulative hazard for incident AF age at baseline 52 </a:t>
            </a:r>
            <a:r>
              <a:rPr lang="en-US" sz="1400" b="1" u="sng" dirty="0">
                <a:latin typeface="Arial Nova Cond" panose="020B0506020202020204" pitchFamily="34" charset="0"/>
              </a:rPr>
              <a:t>+</a:t>
            </a:r>
            <a:r>
              <a:rPr lang="en-US" sz="1400" b="1" dirty="0">
                <a:latin typeface="Arial Nova Cond" panose="020B0506020202020204" pitchFamily="34" charset="0"/>
              </a:rPr>
              <a:t> 5</a:t>
            </a:r>
          </a:p>
        </p:txBody>
      </p:sp>
      <p:pic>
        <p:nvPicPr>
          <p:cNvPr id="8" name="Picture 3">
            <a:extLst>
              <a:ext uri="{FF2B5EF4-FFF2-40B4-BE49-F238E27FC236}">
                <a16:creationId xmlns:a16="http://schemas.microsoft.com/office/drawing/2014/main" id="{E2F4EEC6-E6E0-4D72-A59A-5E4745F3C10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5400" y="333726"/>
            <a:ext cx="5492750" cy="11862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a:extLst>
              <a:ext uri="{FF2B5EF4-FFF2-40B4-BE49-F238E27FC236}">
                <a16:creationId xmlns:a16="http://schemas.microsoft.com/office/drawing/2014/main" id="{D1F54C5E-3112-4604-A0D3-49A29E10967B}"/>
              </a:ext>
            </a:extLst>
          </p:cNvPr>
          <p:cNvSpPr txBox="1"/>
          <p:nvPr/>
        </p:nvSpPr>
        <p:spPr bwMode="auto">
          <a:xfrm>
            <a:off x="10272464" y="3627021"/>
            <a:ext cx="791242" cy="954107"/>
          </a:xfrm>
          <a:prstGeom prst="rect">
            <a:avLst/>
          </a:prstGeom>
          <a:noFill/>
          <a:ln w="9525" algn="ctr">
            <a:noFill/>
            <a:miter lim="800000"/>
            <a:headEnd/>
            <a:tailEnd/>
          </a:ln>
        </p:spPr>
        <p:txBody>
          <a:bodyPr wrap="none" lIns="0" rtlCol="0">
            <a:spAutoFit/>
          </a:bodyPr>
          <a:lstStyle/>
          <a:p>
            <a:r>
              <a:rPr lang="en-US" sz="1400" dirty="0">
                <a:latin typeface="Arial Nova Cond" panose="020B0506020202020204" pitchFamily="34" charset="0"/>
              </a:rPr>
              <a:t>4 METS </a:t>
            </a:r>
          </a:p>
          <a:p>
            <a:r>
              <a:rPr lang="en-US" sz="1400" dirty="0">
                <a:latin typeface="Arial Nova Cond" panose="020B0506020202020204" pitchFamily="34" charset="0"/>
              </a:rPr>
              <a:t>7 METS</a:t>
            </a:r>
          </a:p>
          <a:p>
            <a:r>
              <a:rPr lang="en-US" sz="1400" dirty="0">
                <a:latin typeface="Arial Nova Cond" panose="020B0506020202020204" pitchFamily="34" charset="0"/>
              </a:rPr>
              <a:t>8 METS </a:t>
            </a:r>
          </a:p>
          <a:p>
            <a:r>
              <a:rPr lang="en-US" sz="1400" dirty="0">
                <a:latin typeface="Arial Nova Cond" panose="020B0506020202020204" pitchFamily="34" charset="0"/>
              </a:rPr>
              <a:t>10 METS </a:t>
            </a:r>
          </a:p>
        </p:txBody>
      </p:sp>
      <p:sp>
        <p:nvSpPr>
          <p:cNvPr id="11" name="Text Box 3">
            <a:extLst>
              <a:ext uri="{FF2B5EF4-FFF2-40B4-BE49-F238E27FC236}">
                <a16:creationId xmlns:a16="http://schemas.microsoft.com/office/drawing/2014/main" id="{35D48FC5-1ECF-40E9-82B1-26D81E2FE3D1}"/>
              </a:ext>
            </a:extLst>
          </p:cNvPr>
          <p:cNvSpPr txBox="1">
            <a:spLocks noChangeAspect="1" noChangeArrowheads="1"/>
          </p:cNvSpPr>
          <p:nvPr/>
        </p:nvSpPr>
        <p:spPr bwMode="auto">
          <a:xfrm>
            <a:off x="695400" y="6021288"/>
            <a:ext cx="506095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fontAlgn="base" hangingPunct="0">
              <a:spcBef>
                <a:spcPct val="50000"/>
              </a:spcBef>
              <a:spcAft>
                <a:spcPct val="0"/>
              </a:spcAft>
            </a:pPr>
            <a:r>
              <a:rPr lang="da-DK" altLang="en-US" sz="1200" dirty="0">
                <a:latin typeface="Arial Nova Cond" panose="020B0506020202020204" pitchFamily="34" charset="0"/>
              </a:rPr>
              <a:t>Heart Rhythm, Mar 2015</a:t>
            </a:r>
          </a:p>
        </p:txBody>
      </p:sp>
      <p:pic>
        <p:nvPicPr>
          <p:cNvPr id="12" name="Picture 11" descr="A picture containing drawing&#10;&#10;Description automatically generated">
            <a:extLst>
              <a:ext uri="{FF2B5EF4-FFF2-40B4-BE49-F238E27FC236}">
                <a16:creationId xmlns:a16="http://schemas.microsoft.com/office/drawing/2014/main" id="{1538BC10-54D4-471C-8D20-0185E1FBCBF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32504" y="5678500"/>
            <a:ext cx="1431060" cy="630820"/>
          </a:xfrm>
          <a:prstGeom prst="rect">
            <a:avLst/>
          </a:prstGeom>
        </p:spPr>
      </p:pic>
    </p:spTree>
    <p:extLst>
      <p:ext uri="{BB962C8B-B14F-4D97-AF65-F5344CB8AC3E}">
        <p14:creationId xmlns:p14="http://schemas.microsoft.com/office/powerpoint/2010/main" val="202448032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0037672-780C-4D13-9232-EE68129E532F}"/>
              </a:ext>
            </a:extLst>
          </p:cNvPr>
          <p:cNvPicPr>
            <a:picLocks noChangeAspect="1"/>
          </p:cNvPicPr>
          <p:nvPr/>
        </p:nvPicPr>
        <p:blipFill rotWithShape="1">
          <a:blip r:embed="rId2"/>
          <a:srcRect b="50000"/>
          <a:stretch/>
        </p:blipFill>
        <p:spPr>
          <a:xfrm>
            <a:off x="1185397" y="1956113"/>
            <a:ext cx="9821205" cy="4137183"/>
          </a:xfrm>
          <a:prstGeom prst="rect">
            <a:avLst/>
          </a:prstGeom>
        </p:spPr>
      </p:pic>
      <p:pic>
        <p:nvPicPr>
          <p:cNvPr id="5" name="Picture 4">
            <a:extLst>
              <a:ext uri="{FF2B5EF4-FFF2-40B4-BE49-F238E27FC236}">
                <a16:creationId xmlns:a16="http://schemas.microsoft.com/office/drawing/2014/main" id="{C1951BF7-9E82-4841-AFCF-34B4C3573380}"/>
              </a:ext>
            </a:extLst>
          </p:cNvPr>
          <p:cNvPicPr>
            <a:picLocks noChangeAspect="1"/>
          </p:cNvPicPr>
          <p:nvPr/>
        </p:nvPicPr>
        <p:blipFill>
          <a:blip r:embed="rId3"/>
          <a:stretch>
            <a:fillRect/>
          </a:stretch>
        </p:blipFill>
        <p:spPr>
          <a:xfrm>
            <a:off x="708740" y="404664"/>
            <a:ext cx="5387259" cy="932558"/>
          </a:xfrm>
          <a:prstGeom prst="rect">
            <a:avLst/>
          </a:prstGeom>
        </p:spPr>
      </p:pic>
      <p:sp>
        <p:nvSpPr>
          <p:cNvPr id="7" name="Rectangle 6">
            <a:extLst>
              <a:ext uri="{FF2B5EF4-FFF2-40B4-BE49-F238E27FC236}">
                <a16:creationId xmlns:a16="http://schemas.microsoft.com/office/drawing/2014/main" id="{D669BD99-8327-4FF1-AEB7-FE1D78EAB596}"/>
              </a:ext>
            </a:extLst>
          </p:cNvPr>
          <p:cNvSpPr/>
          <p:nvPr/>
        </p:nvSpPr>
        <p:spPr>
          <a:xfrm>
            <a:off x="708740" y="1260049"/>
            <a:ext cx="10643844" cy="553998"/>
          </a:xfrm>
          <a:prstGeom prst="rect">
            <a:avLst/>
          </a:prstGeom>
        </p:spPr>
        <p:txBody>
          <a:bodyPr wrap="square">
            <a:spAutoFit/>
          </a:bodyPr>
          <a:lstStyle/>
          <a:p>
            <a:r>
              <a:rPr lang="en-CA" sz="1500" b="0" i="1" dirty="0">
                <a:solidFill>
                  <a:srgbClr val="000000"/>
                </a:solidFill>
                <a:effectLst/>
                <a:latin typeface="Arial Nova Cond" panose="020B0506020202020204" pitchFamily="34" charset="0"/>
              </a:rPr>
              <a:t>All Swedish skiers (208 654) completing 1 or more races in the 30 to 90 km cross-country skiing event Vasaloppet (1989–2011) and a matched sample (n=527 448) of </a:t>
            </a:r>
            <a:r>
              <a:rPr lang="en-CA" sz="1500" b="0" i="1" dirty="0" err="1">
                <a:solidFill>
                  <a:srgbClr val="000000"/>
                </a:solidFill>
                <a:effectLst/>
                <a:latin typeface="Arial Nova Cond" panose="020B0506020202020204" pitchFamily="34" charset="0"/>
              </a:rPr>
              <a:t>nonskiers</a:t>
            </a:r>
            <a:r>
              <a:rPr lang="en-CA" sz="1500" b="0" i="1" dirty="0">
                <a:solidFill>
                  <a:srgbClr val="000000"/>
                </a:solidFill>
                <a:effectLst/>
                <a:latin typeface="Arial Nova Cond" panose="020B0506020202020204" pitchFamily="34" charset="0"/>
              </a:rPr>
              <a:t> were followed until first event of atrial fibrillation</a:t>
            </a:r>
            <a:endParaRPr lang="en-US" sz="1500" i="1" dirty="0">
              <a:latin typeface="Arial Nova Cond" panose="020B0506020202020204" pitchFamily="34" charset="0"/>
            </a:endParaRPr>
          </a:p>
        </p:txBody>
      </p:sp>
      <p:sp>
        <p:nvSpPr>
          <p:cNvPr id="8" name="TextBox 7">
            <a:extLst>
              <a:ext uri="{FF2B5EF4-FFF2-40B4-BE49-F238E27FC236}">
                <a16:creationId xmlns:a16="http://schemas.microsoft.com/office/drawing/2014/main" id="{DEC4D100-BA39-4E2E-82B6-0760A284598A}"/>
              </a:ext>
            </a:extLst>
          </p:cNvPr>
          <p:cNvSpPr txBox="1"/>
          <p:nvPr/>
        </p:nvSpPr>
        <p:spPr>
          <a:xfrm>
            <a:off x="708740" y="1854053"/>
            <a:ext cx="3863558" cy="338554"/>
          </a:xfrm>
          <a:prstGeom prst="rect">
            <a:avLst/>
          </a:prstGeom>
          <a:noFill/>
        </p:spPr>
        <p:txBody>
          <a:bodyPr wrap="none" rtlCol="0">
            <a:spAutoFit/>
          </a:bodyPr>
          <a:lstStyle/>
          <a:p>
            <a:r>
              <a:rPr lang="en-US" sz="1600" dirty="0">
                <a:latin typeface="Arial Nova Cond" panose="020B0506020202020204" pitchFamily="34" charset="0"/>
              </a:rPr>
              <a:t>Absolute risk: 0.16/100 person years in men </a:t>
            </a:r>
          </a:p>
        </p:txBody>
      </p:sp>
      <p:sp>
        <p:nvSpPr>
          <p:cNvPr id="9" name="Text Box 3">
            <a:extLst>
              <a:ext uri="{FF2B5EF4-FFF2-40B4-BE49-F238E27FC236}">
                <a16:creationId xmlns:a16="http://schemas.microsoft.com/office/drawing/2014/main" id="{103C8E72-5B84-492B-AAE2-B36223CE70CF}"/>
              </a:ext>
            </a:extLst>
          </p:cNvPr>
          <p:cNvSpPr txBox="1">
            <a:spLocks noChangeAspect="1" noChangeArrowheads="1"/>
          </p:cNvSpPr>
          <p:nvPr/>
        </p:nvSpPr>
        <p:spPr bwMode="auto">
          <a:xfrm>
            <a:off x="695400" y="6021288"/>
            <a:ext cx="506095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CA" sz="1200" dirty="0">
                <a:latin typeface="Arial Nova Cond" panose="020B0506020202020204" pitchFamily="34" charset="0"/>
              </a:rPr>
              <a:t>Svedberg N et al. Circulation. 2019;140:910–920 </a:t>
            </a:r>
          </a:p>
        </p:txBody>
      </p:sp>
      <p:pic>
        <p:nvPicPr>
          <p:cNvPr id="10" name="Picture 9" descr="A picture containing drawing&#10;&#10;Description automatically generated">
            <a:extLst>
              <a:ext uri="{FF2B5EF4-FFF2-40B4-BE49-F238E27FC236}">
                <a16:creationId xmlns:a16="http://schemas.microsoft.com/office/drawing/2014/main" id="{F4C77A80-AE03-4202-B483-3D18CF74DAC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32504" y="5678500"/>
            <a:ext cx="1431060" cy="630820"/>
          </a:xfrm>
          <a:prstGeom prst="rect">
            <a:avLst/>
          </a:prstGeom>
        </p:spPr>
      </p:pic>
    </p:spTree>
    <p:extLst>
      <p:ext uri="{BB962C8B-B14F-4D97-AF65-F5344CB8AC3E}">
        <p14:creationId xmlns:p14="http://schemas.microsoft.com/office/powerpoint/2010/main" val="225053473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7FAF37B-A48E-4F71-A847-0F257A157CAE}"/>
              </a:ext>
            </a:extLst>
          </p:cNvPr>
          <p:cNvPicPr>
            <a:picLocks noChangeAspect="1"/>
          </p:cNvPicPr>
          <p:nvPr/>
        </p:nvPicPr>
        <p:blipFill>
          <a:blip r:embed="rId2"/>
          <a:stretch>
            <a:fillRect/>
          </a:stretch>
        </p:blipFill>
        <p:spPr>
          <a:xfrm>
            <a:off x="1181249" y="2132856"/>
            <a:ext cx="9829502" cy="3664543"/>
          </a:xfrm>
          <a:prstGeom prst="rect">
            <a:avLst/>
          </a:prstGeom>
        </p:spPr>
      </p:pic>
      <p:sp>
        <p:nvSpPr>
          <p:cNvPr id="7" name="TextBox 6">
            <a:extLst>
              <a:ext uri="{FF2B5EF4-FFF2-40B4-BE49-F238E27FC236}">
                <a16:creationId xmlns:a16="http://schemas.microsoft.com/office/drawing/2014/main" id="{402E9168-CED5-4CA5-876F-A9CF0226A93D}"/>
              </a:ext>
            </a:extLst>
          </p:cNvPr>
          <p:cNvSpPr txBox="1"/>
          <p:nvPr/>
        </p:nvSpPr>
        <p:spPr>
          <a:xfrm>
            <a:off x="678899" y="1350696"/>
            <a:ext cx="8049547" cy="646331"/>
          </a:xfrm>
          <a:prstGeom prst="rect">
            <a:avLst/>
          </a:prstGeom>
          <a:noFill/>
        </p:spPr>
        <p:txBody>
          <a:bodyPr wrap="square" rtlCol="0">
            <a:spAutoFit/>
          </a:bodyPr>
          <a:lstStyle/>
          <a:p>
            <a:r>
              <a:rPr lang="en-US" sz="1600" b="1" u="sng" spc="-1" dirty="0">
                <a:solidFill>
                  <a:srgbClr val="000000"/>
                </a:solidFill>
                <a:latin typeface="Arial Nova Cond" panose="020B0506020202020204" pitchFamily="34" charset="0"/>
              </a:rPr>
              <a:t>Direct effect</a:t>
            </a:r>
            <a:r>
              <a:rPr lang="en-US" sz="1100" spc="-1" dirty="0">
                <a:solidFill>
                  <a:srgbClr val="000000"/>
                </a:solidFill>
                <a:latin typeface="Arial Nova Cond" panose="020B0506020202020204" pitchFamily="34" charset="0"/>
              </a:rPr>
              <a:t>; </a:t>
            </a:r>
            <a:r>
              <a:rPr lang="en-CA" dirty="0">
                <a:latin typeface="Arial Nova Cond" panose="020B0506020202020204" pitchFamily="34" charset="0"/>
              </a:rPr>
              <a:t>adjusted for age, income, education, time of inclusion, diabetes mellitus, hypertension, hyperthyroidism, and ischemic heart disease</a:t>
            </a:r>
            <a:r>
              <a:rPr lang="en-US" sz="1100" spc="-1" dirty="0">
                <a:solidFill>
                  <a:srgbClr val="000000"/>
                </a:solidFill>
                <a:latin typeface="Arial Nova Cond" panose="020B0506020202020204" pitchFamily="34" charset="0"/>
              </a:rPr>
              <a:t> </a:t>
            </a:r>
          </a:p>
        </p:txBody>
      </p:sp>
      <p:sp>
        <p:nvSpPr>
          <p:cNvPr id="8" name="Text Box 3">
            <a:extLst>
              <a:ext uri="{FF2B5EF4-FFF2-40B4-BE49-F238E27FC236}">
                <a16:creationId xmlns:a16="http://schemas.microsoft.com/office/drawing/2014/main" id="{066C165B-EF42-4AA9-96E7-335D080D5F3F}"/>
              </a:ext>
            </a:extLst>
          </p:cNvPr>
          <p:cNvSpPr txBox="1">
            <a:spLocks noChangeAspect="1" noChangeArrowheads="1"/>
          </p:cNvSpPr>
          <p:nvPr/>
        </p:nvSpPr>
        <p:spPr bwMode="auto">
          <a:xfrm>
            <a:off x="695400" y="6021288"/>
            <a:ext cx="5832648"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1200" spc="-1" dirty="0">
                <a:solidFill>
                  <a:srgbClr val="000000"/>
                </a:solidFill>
                <a:latin typeface="Arial Nova Cond" panose="020B0506020202020204" pitchFamily="34" charset="0"/>
              </a:rPr>
              <a:t>Circulation, Volume: 140, Issue: 11, Pages: 910-920, </a:t>
            </a:r>
            <a:r>
              <a:rPr lang="en-US" sz="1200" spc="-1" dirty="0" err="1">
                <a:solidFill>
                  <a:srgbClr val="000000"/>
                </a:solidFill>
                <a:latin typeface="Arial Nova Cond" panose="020B0506020202020204" pitchFamily="34" charset="0"/>
              </a:rPr>
              <a:t>Niclas</a:t>
            </a:r>
            <a:r>
              <a:rPr lang="en-US" sz="1200" spc="-1" dirty="0">
                <a:solidFill>
                  <a:srgbClr val="000000"/>
                </a:solidFill>
                <a:latin typeface="Arial Nova Cond" panose="020B0506020202020204" pitchFamily="34" charset="0"/>
              </a:rPr>
              <a:t> Svedberg.et al </a:t>
            </a:r>
            <a:endParaRPr lang="en-US" sz="1200" dirty="0">
              <a:latin typeface="Arial Nova Cond" panose="020B0506020202020204" pitchFamily="34" charset="0"/>
            </a:endParaRPr>
          </a:p>
        </p:txBody>
      </p:sp>
      <p:sp>
        <p:nvSpPr>
          <p:cNvPr id="9" name="Title 8">
            <a:extLst>
              <a:ext uri="{FF2B5EF4-FFF2-40B4-BE49-F238E27FC236}">
                <a16:creationId xmlns:a16="http://schemas.microsoft.com/office/drawing/2014/main" id="{017E5B4E-FC8A-4DD8-8E7D-08E803191BF7}"/>
              </a:ext>
            </a:extLst>
          </p:cNvPr>
          <p:cNvSpPr>
            <a:spLocks noGrp="1"/>
          </p:cNvSpPr>
          <p:nvPr>
            <p:ph type="title"/>
          </p:nvPr>
        </p:nvSpPr>
        <p:spPr/>
        <p:txBody>
          <a:bodyPr>
            <a:noAutofit/>
          </a:bodyPr>
          <a:lstStyle/>
          <a:p>
            <a:r>
              <a:rPr lang="en-US" sz="3600" dirty="0"/>
              <a:t>Long-term incidence of AF and stroke among cross-country skiers</a:t>
            </a:r>
          </a:p>
        </p:txBody>
      </p:sp>
    </p:spTree>
    <p:extLst>
      <p:ext uri="{BB962C8B-B14F-4D97-AF65-F5344CB8AC3E}">
        <p14:creationId xmlns:p14="http://schemas.microsoft.com/office/powerpoint/2010/main" val="9456421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08EF79-FEDD-42F4-B52E-2A16DA773A57}"/>
              </a:ext>
            </a:extLst>
          </p:cNvPr>
          <p:cNvSpPr>
            <a:spLocks noGrp="1"/>
          </p:cNvSpPr>
          <p:nvPr>
            <p:ph type="title"/>
          </p:nvPr>
        </p:nvSpPr>
        <p:spPr/>
        <p:txBody>
          <a:bodyPr/>
          <a:lstStyle/>
          <a:p>
            <a:r>
              <a:rPr lang="en-US" dirty="0"/>
              <a:t>WELCOME TO THE CCS/CHRS </a:t>
            </a:r>
            <a:r>
              <a:rPr lang="en-US" dirty="0">
                <a:solidFill>
                  <a:srgbClr val="F33A45"/>
                </a:solidFill>
              </a:rPr>
              <a:t>AF WEBINAR SERIES</a:t>
            </a:r>
            <a:endParaRPr lang="en-US" dirty="0"/>
          </a:p>
        </p:txBody>
      </p:sp>
      <p:sp>
        <p:nvSpPr>
          <p:cNvPr id="5" name="Rectangle: Rounded Corners 4">
            <a:extLst>
              <a:ext uri="{FF2B5EF4-FFF2-40B4-BE49-F238E27FC236}">
                <a16:creationId xmlns:a16="http://schemas.microsoft.com/office/drawing/2014/main" id="{436AE211-DA06-44AE-B313-23B0F99BD07D}"/>
              </a:ext>
            </a:extLst>
          </p:cNvPr>
          <p:cNvSpPr/>
          <p:nvPr/>
        </p:nvSpPr>
        <p:spPr>
          <a:xfrm>
            <a:off x="924795" y="1268760"/>
            <a:ext cx="3266072" cy="3699727"/>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89CD7EEE-4F4B-4645-A0CB-725405580E2A}"/>
              </a:ext>
            </a:extLst>
          </p:cNvPr>
          <p:cNvSpPr/>
          <p:nvPr/>
        </p:nvSpPr>
        <p:spPr>
          <a:xfrm>
            <a:off x="911536" y="1713072"/>
            <a:ext cx="3266072" cy="851832"/>
          </a:xfrm>
          <a:prstGeom prst="rect">
            <a:avLst/>
          </a:prstGeom>
          <a:solidFill>
            <a:srgbClr val="6FAA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50" b="1" dirty="0">
                <a:latin typeface="Arial Nova Cond" panose="020B0506020202020204" pitchFamily="34" charset="0"/>
              </a:rPr>
              <a:t>All about stroke prevention!</a:t>
            </a:r>
          </a:p>
        </p:txBody>
      </p:sp>
      <p:sp>
        <p:nvSpPr>
          <p:cNvPr id="7" name="Rectangle: Rounded Corners 6">
            <a:extLst>
              <a:ext uri="{FF2B5EF4-FFF2-40B4-BE49-F238E27FC236}">
                <a16:creationId xmlns:a16="http://schemas.microsoft.com/office/drawing/2014/main" id="{979CBC6D-82C8-4A26-9932-382E53E45972}"/>
              </a:ext>
            </a:extLst>
          </p:cNvPr>
          <p:cNvSpPr/>
          <p:nvPr/>
        </p:nvSpPr>
        <p:spPr>
          <a:xfrm>
            <a:off x="4481891" y="1309663"/>
            <a:ext cx="3266072" cy="3699728"/>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2BB975DB-18EE-4A1D-8415-629549A501B9}"/>
              </a:ext>
            </a:extLst>
          </p:cNvPr>
          <p:cNvSpPr/>
          <p:nvPr/>
        </p:nvSpPr>
        <p:spPr>
          <a:xfrm>
            <a:off x="8001134" y="1287315"/>
            <a:ext cx="3279330" cy="3699728"/>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F3B93079-164D-43F0-9BA0-9316CF59A207}"/>
              </a:ext>
            </a:extLst>
          </p:cNvPr>
          <p:cNvSpPr txBox="1"/>
          <p:nvPr/>
        </p:nvSpPr>
        <p:spPr>
          <a:xfrm>
            <a:off x="1785164" y="1287314"/>
            <a:ext cx="1373232" cy="425758"/>
          </a:xfrm>
          <a:prstGeom prst="rect">
            <a:avLst/>
          </a:prstGeom>
          <a:noFill/>
        </p:spPr>
        <p:txBody>
          <a:bodyPr wrap="square" rtlCol="0">
            <a:spAutoFit/>
          </a:bodyPr>
          <a:lstStyle/>
          <a:p>
            <a:pPr algn="ctr">
              <a:lnSpc>
                <a:spcPts val="2600"/>
              </a:lnSpc>
              <a:spcAft>
                <a:spcPts val="600"/>
              </a:spcAft>
            </a:pPr>
            <a:r>
              <a:rPr lang="en-US" sz="2200" b="1" dirty="0">
                <a:solidFill>
                  <a:schemeClr val="tx1"/>
                </a:solidFill>
                <a:effectLst/>
                <a:latin typeface="Arial Nova Cond" panose="020B0506020202020204" pitchFamily="34" charset="0"/>
                <a:ea typeface="Calibri" panose="020F0502020204030204" pitchFamily="34" charset="0"/>
                <a:cs typeface="Times New Roman" panose="02020603050405020304" pitchFamily="18" charset="0"/>
              </a:rPr>
              <a:t>Webinar 1</a:t>
            </a:r>
            <a:endParaRPr lang="en-US" sz="2200" b="1" dirty="0">
              <a:solidFill>
                <a:srgbClr val="6FAAAF"/>
              </a:solidFill>
              <a:latin typeface="Arial Nova Cond" panose="020B0506020202020204" pitchFamily="34" charset="0"/>
            </a:endParaRPr>
          </a:p>
        </p:txBody>
      </p:sp>
      <p:sp>
        <p:nvSpPr>
          <p:cNvPr id="10" name="Content Placeholder 4">
            <a:extLst>
              <a:ext uri="{FF2B5EF4-FFF2-40B4-BE49-F238E27FC236}">
                <a16:creationId xmlns:a16="http://schemas.microsoft.com/office/drawing/2014/main" id="{1C2D8F3D-561F-473D-BF4C-3E80C2FDEE16}"/>
              </a:ext>
            </a:extLst>
          </p:cNvPr>
          <p:cNvSpPr txBox="1">
            <a:spLocks/>
          </p:cNvSpPr>
          <p:nvPr/>
        </p:nvSpPr>
        <p:spPr>
          <a:xfrm>
            <a:off x="1041910" y="2708920"/>
            <a:ext cx="3037865" cy="2031325"/>
          </a:xfrm>
          <a:prstGeom prst="rect">
            <a:avLst/>
          </a:prstGeom>
          <a:noFill/>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Nova Cond" panose="020B0506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Nova Cond" panose="020B0506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Nova Cond" panose="020B0506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Nova Cond" panose="020B0506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Nova Cond" panose="020B0506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1800" dirty="0">
                <a:latin typeface="Gill Sans" panose="020B0502020104020203" pitchFamily="34" charset="0"/>
                <a:ea typeface="Calibri" panose="020F0502020204030204" pitchFamily="34" charset="0"/>
                <a:cs typeface="Times New Roman" panose="02020603050405020304" pitchFamily="18" charset="0"/>
              </a:rPr>
              <a:t>Available </a:t>
            </a:r>
            <a:r>
              <a:rPr lang="en-US" sz="1800" dirty="0">
                <a:solidFill>
                  <a:srgbClr val="F33A45"/>
                </a:solidFill>
                <a:latin typeface="Gill Sans" panose="020B0502020104020203" pitchFamily="34" charset="0"/>
                <a:ea typeface="Calibri" panose="020F0502020204030204" pitchFamily="34" charset="0"/>
                <a:cs typeface="Times New Roman" panose="02020603050405020304" pitchFamily="18" charset="0"/>
              </a:rPr>
              <a:t>On-Demand</a:t>
            </a:r>
          </a:p>
          <a:p>
            <a:pPr marL="0" indent="0">
              <a:lnSpc>
                <a:spcPct val="100000"/>
              </a:lnSpc>
              <a:spcBef>
                <a:spcPts val="0"/>
              </a:spcBef>
              <a:buNone/>
            </a:pPr>
            <a:endParaRPr lang="en-US" sz="1800" dirty="0">
              <a:solidFill>
                <a:srgbClr val="F33A45"/>
              </a:solidFill>
              <a:latin typeface="Gill Sans" panose="020B0502020104020203" pitchFamily="34" charset="0"/>
              <a:cs typeface="Times New Roman" panose="02020603050405020304" pitchFamily="18" charset="0"/>
            </a:endParaRPr>
          </a:p>
          <a:p>
            <a:pPr marL="0" indent="0">
              <a:lnSpc>
                <a:spcPct val="100000"/>
              </a:lnSpc>
              <a:spcBef>
                <a:spcPts val="0"/>
              </a:spcBef>
              <a:buNone/>
            </a:pPr>
            <a:r>
              <a:rPr lang="en-US" sz="1800" b="1" dirty="0">
                <a:effectLst/>
                <a:latin typeface="Gill Sans" panose="020B0502020104020203" pitchFamily="34" charset="0"/>
                <a:ea typeface="Calibri" panose="020F0502020204030204" pitchFamily="34" charset="0"/>
                <a:cs typeface="Times New Roman" panose="02020603050405020304" pitchFamily="18" charset="0"/>
              </a:rPr>
              <a:t>Moderators: </a:t>
            </a:r>
            <a:r>
              <a:rPr lang="en-US" sz="1800" dirty="0">
                <a:effectLst/>
                <a:latin typeface="Gill Sans" panose="020B0502020104020203" pitchFamily="34" charset="0"/>
                <a:ea typeface="Calibri" panose="020F0502020204030204" pitchFamily="34" charset="0"/>
                <a:cs typeface="Times New Roman" panose="02020603050405020304" pitchFamily="18" charset="0"/>
              </a:rPr>
              <a:t>Laurence Sterns, Laurent Macle</a:t>
            </a:r>
          </a:p>
          <a:p>
            <a:pPr marL="0" indent="0">
              <a:lnSpc>
                <a:spcPct val="100000"/>
              </a:lnSpc>
              <a:spcBef>
                <a:spcPts val="0"/>
              </a:spcBef>
              <a:buNone/>
            </a:pPr>
            <a:r>
              <a:rPr lang="en-US" sz="1800" b="1" dirty="0">
                <a:effectLst/>
                <a:latin typeface="Gill Sans" panose="020B0502020104020203" pitchFamily="34" charset="0"/>
                <a:ea typeface="Calibri" panose="020F0502020204030204" pitchFamily="34" charset="0"/>
                <a:cs typeface="Times New Roman" panose="02020603050405020304" pitchFamily="18" charset="0"/>
              </a:rPr>
              <a:t>Faculty: </a:t>
            </a:r>
            <a:r>
              <a:rPr lang="en-US" sz="1800" dirty="0">
                <a:effectLst/>
                <a:latin typeface="Gill Sans" panose="020B0502020104020203" pitchFamily="34" charset="0"/>
                <a:ea typeface="Calibri" panose="020F0502020204030204" pitchFamily="34" charset="0"/>
                <a:cs typeface="Times New Roman" panose="02020603050405020304" pitchFamily="18" charset="0"/>
              </a:rPr>
              <a:t>Jason Andrade, Alan Bell, Kori Leblanc, L. Brent Mitchell, Teresa Tsang</a:t>
            </a:r>
            <a:endParaRPr lang="en-US" sz="1800" dirty="0">
              <a:latin typeface="GillSans-Light" panose="020B0400000000000000" pitchFamily="34" charset="0"/>
            </a:endParaRPr>
          </a:p>
        </p:txBody>
      </p:sp>
      <p:sp>
        <p:nvSpPr>
          <p:cNvPr id="12" name="Rectangle 11">
            <a:extLst>
              <a:ext uri="{FF2B5EF4-FFF2-40B4-BE49-F238E27FC236}">
                <a16:creationId xmlns:a16="http://schemas.microsoft.com/office/drawing/2014/main" id="{4BDF6F8F-82AB-4B22-96D0-2D4910A33253}"/>
              </a:ext>
            </a:extLst>
          </p:cNvPr>
          <p:cNvSpPr/>
          <p:nvPr/>
        </p:nvSpPr>
        <p:spPr>
          <a:xfrm>
            <a:off x="4488521" y="1713072"/>
            <a:ext cx="3266072" cy="851832"/>
          </a:xfrm>
          <a:prstGeom prst="rect">
            <a:avLst/>
          </a:prstGeom>
          <a:solidFill>
            <a:srgbClr val="6FAA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50" b="1" dirty="0">
                <a:latin typeface="Arial Nova Cond" panose="020B0506020202020204" pitchFamily="34" charset="0"/>
              </a:rPr>
              <a:t>When it comes to arrhythmia management…</a:t>
            </a:r>
          </a:p>
        </p:txBody>
      </p:sp>
      <p:sp>
        <p:nvSpPr>
          <p:cNvPr id="13" name="Rectangle 12">
            <a:extLst>
              <a:ext uri="{FF2B5EF4-FFF2-40B4-BE49-F238E27FC236}">
                <a16:creationId xmlns:a16="http://schemas.microsoft.com/office/drawing/2014/main" id="{02BBADB2-B468-4FBD-BE62-F907157BCCC3}"/>
              </a:ext>
            </a:extLst>
          </p:cNvPr>
          <p:cNvSpPr/>
          <p:nvPr/>
        </p:nvSpPr>
        <p:spPr>
          <a:xfrm>
            <a:off x="8001133" y="1735234"/>
            <a:ext cx="3266071" cy="851832"/>
          </a:xfrm>
          <a:prstGeom prst="rect">
            <a:avLst/>
          </a:prstGeom>
          <a:solidFill>
            <a:srgbClr val="F33A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Arial Nova Cond" panose="020B0506020202020204" pitchFamily="34" charset="0"/>
              </a:rPr>
              <a:t>Focus on screening and prevention</a:t>
            </a:r>
          </a:p>
        </p:txBody>
      </p:sp>
      <p:sp>
        <p:nvSpPr>
          <p:cNvPr id="15" name="TextBox 14">
            <a:extLst>
              <a:ext uri="{FF2B5EF4-FFF2-40B4-BE49-F238E27FC236}">
                <a16:creationId xmlns:a16="http://schemas.microsoft.com/office/drawing/2014/main" id="{DB26E747-95A4-4F7D-925F-489AF9FC64B1}"/>
              </a:ext>
            </a:extLst>
          </p:cNvPr>
          <p:cNvSpPr txBox="1"/>
          <p:nvPr/>
        </p:nvSpPr>
        <p:spPr>
          <a:xfrm>
            <a:off x="9002344" y="1298395"/>
            <a:ext cx="1373232" cy="425758"/>
          </a:xfrm>
          <a:prstGeom prst="rect">
            <a:avLst/>
          </a:prstGeom>
          <a:noFill/>
        </p:spPr>
        <p:txBody>
          <a:bodyPr wrap="square" rtlCol="0">
            <a:spAutoFit/>
          </a:bodyPr>
          <a:lstStyle/>
          <a:p>
            <a:pPr algn="ctr">
              <a:lnSpc>
                <a:spcPts val="2600"/>
              </a:lnSpc>
              <a:spcAft>
                <a:spcPts val="600"/>
              </a:spcAft>
            </a:pPr>
            <a:r>
              <a:rPr lang="en-US" sz="2200" b="1" dirty="0">
                <a:solidFill>
                  <a:schemeClr val="tx1"/>
                </a:solidFill>
                <a:effectLst/>
                <a:latin typeface="Arial Nova Cond" panose="020B0506020202020204" pitchFamily="34" charset="0"/>
                <a:ea typeface="Calibri" panose="020F0502020204030204" pitchFamily="34" charset="0"/>
                <a:cs typeface="Times New Roman" panose="02020603050405020304" pitchFamily="18" charset="0"/>
              </a:rPr>
              <a:t>Webinar </a:t>
            </a:r>
            <a:r>
              <a:rPr lang="en-US" sz="2200" b="1" dirty="0">
                <a:solidFill>
                  <a:schemeClr val="tx1"/>
                </a:solidFill>
                <a:latin typeface="Arial Nova Cond" panose="020B0506020202020204" pitchFamily="34" charset="0"/>
                <a:ea typeface="Calibri" panose="020F0502020204030204" pitchFamily="34" charset="0"/>
                <a:cs typeface="Times New Roman" panose="02020603050405020304" pitchFamily="18" charset="0"/>
              </a:rPr>
              <a:t>3</a:t>
            </a:r>
            <a:endParaRPr lang="en-US" sz="2200" b="1" dirty="0">
              <a:solidFill>
                <a:srgbClr val="6FAAAF"/>
              </a:solidFill>
              <a:latin typeface="Arial Nova Cond" panose="020B0506020202020204" pitchFamily="34" charset="0"/>
            </a:endParaRPr>
          </a:p>
        </p:txBody>
      </p:sp>
      <p:sp>
        <p:nvSpPr>
          <p:cNvPr id="16" name="TextBox 15">
            <a:extLst>
              <a:ext uri="{FF2B5EF4-FFF2-40B4-BE49-F238E27FC236}">
                <a16:creationId xmlns:a16="http://schemas.microsoft.com/office/drawing/2014/main" id="{460A452E-D939-4A38-B62B-40CB1400D3DD}"/>
              </a:ext>
            </a:extLst>
          </p:cNvPr>
          <p:cNvSpPr txBox="1"/>
          <p:nvPr/>
        </p:nvSpPr>
        <p:spPr>
          <a:xfrm>
            <a:off x="5450461" y="1298395"/>
            <a:ext cx="1373232" cy="425758"/>
          </a:xfrm>
          <a:prstGeom prst="rect">
            <a:avLst/>
          </a:prstGeom>
          <a:noFill/>
        </p:spPr>
        <p:txBody>
          <a:bodyPr wrap="square" rtlCol="0">
            <a:spAutoFit/>
          </a:bodyPr>
          <a:lstStyle/>
          <a:p>
            <a:pPr algn="ctr">
              <a:lnSpc>
                <a:spcPts val="2600"/>
              </a:lnSpc>
              <a:spcAft>
                <a:spcPts val="600"/>
              </a:spcAft>
            </a:pPr>
            <a:r>
              <a:rPr lang="en-US" sz="2200" b="1" dirty="0">
                <a:solidFill>
                  <a:schemeClr val="tx1"/>
                </a:solidFill>
                <a:effectLst/>
                <a:latin typeface="Arial Nova Cond" panose="020B0506020202020204" pitchFamily="34" charset="0"/>
                <a:ea typeface="Calibri" panose="020F0502020204030204" pitchFamily="34" charset="0"/>
                <a:cs typeface="Times New Roman" panose="02020603050405020304" pitchFamily="18" charset="0"/>
              </a:rPr>
              <a:t>Webinar 2</a:t>
            </a:r>
            <a:endParaRPr lang="en-US" sz="2200" b="1" dirty="0">
              <a:solidFill>
                <a:srgbClr val="6FAAAF"/>
              </a:solidFill>
              <a:latin typeface="Arial Nova Cond" panose="020B0506020202020204" pitchFamily="34" charset="0"/>
            </a:endParaRPr>
          </a:p>
        </p:txBody>
      </p:sp>
      <p:sp>
        <p:nvSpPr>
          <p:cNvPr id="17" name="Content Placeholder 4">
            <a:extLst>
              <a:ext uri="{FF2B5EF4-FFF2-40B4-BE49-F238E27FC236}">
                <a16:creationId xmlns:a16="http://schemas.microsoft.com/office/drawing/2014/main" id="{532F6404-E431-4AAB-8F52-1BF39284A5E0}"/>
              </a:ext>
            </a:extLst>
          </p:cNvPr>
          <p:cNvSpPr txBox="1">
            <a:spLocks/>
          </p:cNvSpPr>
          <p:nvPr/>
        </p:nvSpPr>
        <p:spPr>
          <a:xfrm>
            <a:off x="4583832" y="2708920"/>
            <a:ext cx="3098443" cy="2031325"/>
          </a:xfrm>
          <a:prstGeom prst="rect">
            <a:avLst/>
          </a:prstGeom>
          <a:noFill/>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Nova Cond" panose="020B0506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Nova Cond" panose="020B0506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Nova Cond" panose="020B0506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Nova Cond" panose="020B0506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Nova Cond" panose="020B0506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1800" dirty="0">
                <a:latin typeface="Gill Sans" panose="020B0502020104020203" pitchFamily="34" charset="0"/>
                <a:ea typeface="Calibri" panose="020F0502020204030204" pitchFamily="34" charset="0"/>
                <a:cs typeface="Times New Roman" panose="02020603050405020304" pitchFamily="18" charset="0"/>
              </a:rPr>
              <a:t>Available </a:t>
            </a:r>
            <a:r>
              <a:rPr lang="en-US" sz="1800" dirty="0">
                <a:solidFill>
                  <a:srgbClr val="F33A45"/>
                </a:solidFill>
                <a:latin typeface="Gill Sans" panose="020B0502020104020203" pitchFamily="34" charset="0"/>
                <a:ea typeface="Calibri" panose="020F0502020204030204" pitchFamily="34" charset="0"/>
                <a:cs typeface="Times New Roman" panose="02020603050405020304" pitchFamily="18" charset="0"/>
              </a:rPr>
              <a:t>On-Demand</a:t>
            </a:r>
          </a:p>
          <a:p>
            <a:pPr marL="0" indent="0">
              <a:lnSpc>
                <a:spcPct val="100000"/>
              </a:lnSpc>
              <a:spcBef>
                <a:spcPts val="0"/>
              </a:spcBef>
              <a:buFont typeface="Arial" panose="020B0604020202020204" pitchFamily="34" charset="0"/>
              <a:buNone/>
            </a:pPr>
            <a:endParaRPr lang="en-US" sz="1800" b="1" dirty="0">
              <a:latin typeface="Gill Sans" panose="020B0502020104020203" pitchFamily="34" charset="0"/>
              <a:ea typeface="Calibri" panose="020F0502020204030204" pitchFamily="34" charset="0"/>
              <a:cs typeface="Times New Roman" panose="02020603050405020304" pitchFamily="18" charset="0"/>
            </a:endParaRPr>
          </a:p>
          <a:p>
            <a:pPr marL="0" indent="0">
              <a:lnSpc>
                <a:spcPct val="100000"/>
              </a:lnSpc>
              <a:spcBef>
                <a:spcPts val="0"/>
              </a:spcBef>
              <a:buNone/>
            </a:pPr>
            <a:r>
              <a:rPr lang="en-US" sz="1800" b="1" dirty="0">
                <a:latin typeface="Gill Sans" panose="020B0502020104020203" pitchFamily="34" charset="0"/>
                <a:ea typeface="Calibri" panose="020F0502020204030204" pitchFamily="34" charset="0"/>
                <a:cs typeface="Times New Roman" panose="02020603050405020304" pitchFamily="18" charset="0"/>
              </a:rPr>
              <a:t>Moderators: </a:t>
            </a:r>
            <a:r>
              <a:rPr lang="en-US" sz="1800" dirty="0">
                <a:latin typeface="Gill Sans" panose="020B0502020104020203" pitchFamily="34" charset="0"/>
                <a:ea typeface="Calibri" panose="020F0502020204030204" pitchFamily="34" charset="0"/>
                <a:cs typeface="Times New Roman" panose="02020603050405020304" pitchFamily="18" charset="0"/>
              </a:rPr>
              <a:t>Matthew Bennett, Jason Andrade</a:t>
            </a:r>
          </a:p>
          <a:p>
            <a:pPr marL="0" indent="0">
              <a:lnSpc>
                <a:spcPct val="100000"/>
              </a:lnSpc>
              <a:spcBef>
                <a:spcPts val="0"/>
              </a:spcBef>
              <a:buNone/>
            </a:pPr>
            <a:r>
              <a:rPr lang="en-US" sz="1800" b="1" dirty="0">
                <a:latin typeface="Gill Sans" panose="020B0502020104020203" pitchFamily="34" charset="0"/>
                <a:ea typeface="Calibri" panose="020F0502020204030204" pitchFamily="34" charset="0"/>
                <a:cs typeface="Times New Roman" panose="02020603050405020304" pitchFamily="18" charset="0"/>
              </a:rPr>
              <a:t>Faculty: </a:t>
            </a:r>
            <a:r>
              <a:rPr lang="en-US" sz="1800" dirty="0">
                <a:latin typeface="Gill Sans" panose="020B0502020104020203" pitchFamily="34" charset="0"/>
                <a:ea typeface="Calibri" panose="020F0502020204030204" pitchFamily="34" charset="0"/>
                <a:cs typeface="Times New Roman" panose="02020603050405020304" pitchFamily="18" charset="0"/>
              </a:rPr>
              <a:t>Martin Aguilar, Clare Atzema, Louise Pilote, Atul Verma</a:t>
            </a:r>
            <a:endParaRPr lang="en-US" sz="1800" dirty="0">
              <a:latin typeface="GillSans-Light" panose="020B0400000000000000" pitchFamily="34" charset="0"/>
            </a:endParaRPr>
          </a:p>
        </p:txBody>
      </p:sp>
      <p:sp>
        <p:nvSpPr>
          <p:cNvPr id="18" name="Content Placeholder 4">
            <a:extLst>
              <a:ext uri="{FF2B5EF4-FFF2-40B4-BE49-F238E27FC236}">
                <a16:creationId xmlns:a16="http://schemas.microsoft.com/office/drawing/2014/main" id="{7130F765-3D98-41A6-AA9A-A202FF3D916C}"/>
              </a:ext>
            </a:extLst>
          </p:cNvPr>
          <p:cNvSpPr txBox="1">
            <a:spLocks/>
          </p:cNvSpPr>
          <p:nvPr/>
        </p:nvSpPr>
        <p:spPr>
          <a:xfrm>
            <a:off x="8141990" y="2749636"/>
            <a:ext cx="3008100" cy="2031325"/>
          </a:xfrm>
          <a:prstGeom prst="rect">
            <a:avLst/>
          </a:prstGeom>
          <a:noFill/>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Nova Cond" panose="020B0506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Nova Cond" panose="020B0506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Nova Cond" panose="020B0506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Nova Cond" panose="020B0506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Nova Cond" panose="020B0506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1800" dirty="0">
                <a:solidFill>
                  <a:srgbClr val="F33A45"/>
                </a:solidFill>
                <a:latin typeface="Gill Sans" panose="020B0502020104020203" pitchFamily="34" charset="0"/>
                <a:ea typeface="Calibri" panose="020F0502020204030204" pitchFamily="34" charset="0"/>
                <a:cs typeface="Times New Roman" panose="02020603050405020304" pitchFamily="18" charset="0"/>
              </a:rPr>
              <a:t>Today!</a:t>
            </a:r>
            <a:endParaRPr lang="en-US" sz="1800" b="1" dirty="0">
              <a:solidFill>
                <a:srgbClr val="F33A45"/>
              </a:solidFill>
              <a:latin typeface="Gill Sans" panose="020B0502020104020203" pitchFamily="34" charset="0"/>
              <a:ea typeface="Calibri" panose="020F0502020204030204" pitchFamily="34" charset="0"/>
              <a:cs typeface="Times New Roman" panose="02020603050405020304" pitchFamily="18" charset="0"/>
            </a:endParaRPr>
          </a:p>
          <a:p>
            <a:pPr>
              <a:lnSpc>
                <a:spcPct val="100000"/>
              </a:lnSpc>
              <a:spcBef>
                <a:spcPts val="0"/>
              </a:spcBef>
            </a:pPr>
            <a:endParaRPr lang="en-US" sz="1800" b="1" dirty="0">
              <a:latin typeface="Gill Sans" panose="020B0502020104020203" pitchFamily="34" charset="0"/>
              <a:ea typeface="Calibri" panose="020F0502020204030204" pitchFamily="34" charset="0"/>
              <a:cs typeface="Times New Roman" panose="02020603050405020304" pitchFamily="18" charset="0"/>
            </a:endParaRPr>
          </a:p>
          <a:p>
            <a:pPr marL="0" indent="0">
              <a:lnSpc>
                <a:spcPct val="100000"/>
              </a:lnSpc>
              <a:spcBef>
                <a:spcPts val="0"/>
              </a:spcBef>
              <a:buNone/>
            </a:pPr>
            <a:r>
              <a:rPr lang="en-US" sz="1800" b="1" dirty="0">
                <a:latin typeface="Gill Sans" panose="020B0502020104020203" pitchFamily="34" charset="0"/>
                <a:ea typeface="Calibri" panose="020F0502020204030204" pitchFamily="34" charset="0"/>
                <a:cs typeface="Times New Roman" panose="02020603050405020304" pitchFamily="18" charset="0"/>
              </a:rPr>
              <a:t>Moderators: </a:t>
            </a:r>
            <a:r>
              <a:rPr lang="en-US" sz="1800" dirty="0">
                <a:latin typeface="Gill Sans" panose="020B0502020104020203" pitchFamily="34" charset="0"/>
                <a:ea typeface="Calibri" panose="020F0502020204030204" pitchFamily="34" charset="0"/>
                <a:cs typeface="Times New Roman" panose="02020603050405020304" pitchFamily="18" charset="0"/>
              </a:rPr>
              <a:t>Laurence Sterns, Laurent Macle</a:t>
            </a:r>
          </a:p>
          <a:p>
            <a:pPr marL="0" indent="0">
              <a:lnSpc>
                <a:spcPct val="100000"/>
              </a:lnSpc>
              <a:spcBef>
                <a:spcPts val="0"/>
              </a:spcBef>
              <a:buNone/>
            </a:pPr>
            <a:r>
              <a:rPr lang="en-US" sz="1800" b="1" dirty="0">
                <a:latin typeface="Gill Sans" panose="020B0502020104020203" pitchFamily="34" charset="0"/>
                <a:ea typeface="Calibri" panose="020F0502020204030204" pitchFamily="34" charset="0"/>
                <a:cs typeface="Times New Roman" panose="02020603050405020304" pitchFamily="18" charset="0"/>
              </a:rPr>
              <a:t>Faculty: </a:t>
            </a:r>
            <a:r>
              <a:rPr lang="en-US" sz="1800" dirty="0">
                <a:latin typeface="Gill Sans" panose="020B0502020104020203" pitchFamily="34" charset="0"/>
                <a:ea typeface="Calibri" panose="020F0502020204030204" pitchFamily="34" charset="0"/>
                <a:cs typeface="Times New Roman" panose="02020603050405020304" pitchFamily="18" charset="0"/>
              </a:rPr>
              <a:t>Paul Dorian, Jeff Healey, Ratika Parkash, Roopinder Sandhu</a:t>
            </a:r>
            <a:endParaRPr lang="en-US" sz="1800" dirty="0">
              <a:latin typeface="GillSans-Light" panose="020B0400000000000000" pitchFamily="34" charset="0"/>
            </a:endParaRPr>
          </a:p>
        </p:txBody>
      </p:sp>
      <p:sp>
        <p:nvSpPr>
          <p:cNvPr id="20" name="Rectangle 19">
            <a:extLst>
              <a:ext uri="{FF2B5EF4-FFF2-40B4-BE49-F238E27FC236}">
                <a16:creationId xmlns:a16="http://schemas.microsoft.com/office/drawing/2014/main" id="{622C9FD9-133E-41D1-A979-CF21E5A422A6}"/>
              </a:ext>
            </a:extLst>
          </p:cNvPr>
          <p:cNvSpPr/>
          <p:nvPr/>
        </p:nvSpPr>
        <p:spPr>
          <a:xfrm>
            <a:off x="818145" y="5157192"/>
            <a:ext cx="10781880" cy="951158"/>
          </a:xfrm>
          <a:prstGeom prst="rect">
            <a:avLst/>
          </a:prstGeom>
        </p:spPr>
        <p:txBody>
          <a:bodyPr wrap="square" lIns="91440" tIns="45720" rIns="91440" bIns="45720" anchor="t">
            <a:spAutoFit/>
          </a:bodyPr>
          <a:lstStyle/>
          <a:p>
            <a:pPr algn="ctr">
              <a:lnSpc>
                <a:spcPct val="120000"/>
              </a:lnSpc>
            </a:pPr>
            <a:r>
              <a:rPr lang="en-US" sz="1600" dirty="0">
                <a:latin typeface="Arial Nova Cond"/>
              </a:rPr>
              <a:t>The Canadian Cardiovascular Society is grateful to our partner(s) for their commitment to building knowledge and expertise of the heart team. This program was made possible in part by Bayer, BMS/Pfizer Alliance and </a:t>
            </a:r>
            <a:r>
              <a:rPr lang="en-US" sz="1600" dirty="0" err="1">
                <a:latin typeface="Arial Nova Cond"/>
              </a:rPr>
              <a:t>Servier</a:t>
            </a:r>
            <a:r>
              <a:rPr lang="en-US" sz="1600" dirty="0">
                <a:latin typeface="Arial Nova Cond"/>
              </a:rPr>
              <a:t>. CCS thanks our partners for their dissemination support so that healthcare providers can benefit from this important information.</a:t>
            </a:r>
            <a:r>
              <a:rPr lang="en-CA" sz="1600" dirty="0">
                <a:latin typeface="Arial Nova Cond"/>
              </a:rPr>
              <a:t> </a:t>
            </a:r>
          </a:p>
        </p:txBody>
      </p:sp>
    </p:spTree>
    <p:extLst>
      <p:ext uri="{BB962C8B-B14F-4D97-AF65-F5344CB8AC3E}">
        <p14:creationId xmlns:p14="http://schemas.microsoft.com/office/powerpoint/2010/main" val="208202772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E666C6-98EF-4024-A7C2-E40DF3F01F06}"/>
              </a:ext>
            </a:extLst>
          </p:cNvPr>
          <p:cNvSpPr>
            <a:spLocks noGrp="1"/>
          </p:cNvSpPr>
          <p:nvPr>
            <p:ph type="title"/>
          </p:nvPr>
        </p:nvSpPr>
        <p:spPr/>
        <p:txBody>
          <a:bodyPr>
            <a:normAutofit fontScale="90000"/>
          </a:bodyPr>
          <a:lstStyle/>
          <a:p>
            <a:r>
              <a:rPr lang="en-US" dirty="0"/>
              <a:t>Impact of </a:t>
            </a:r>
            <a:r>
              <a:rPr lang="en-US" dirty="0" err="1"/>
              <a:t>CARDIOresiratory</a:t>
            </a:r>
            <a:r>
              <a:rPr lang="en-US" dirty="0"/>
              <a:t> </a:t>
            </a:r>
            <a:r>
              <a:rPr lang="en-US" dirty="0" err="1"/>
              <a:t>FITness</a:t>
            </a:r>
            <a:r>
              <a:rPr lang="en-US" dirty="0"/>
              <a:t> on arrhythmia recurrence in obese individuals with AF</a:t>
            </a:r>
          </a:p>
        </p:txBody>
      </p:sp>
      <p:pic>
        <p:nvPicPr>
          <p:cNvPr id="4" name="Picture 2">
            <a:extLst>
              <a:ext uri="{FF2B5EF4-FFF2-40B4-BE49-F238E27FC236}">
                <a16:creationId xmlns:a16="http://schemas.microsoft.com/office/drawing/2014/main" id="{D2B129CA-5B55-4386-95A1-C853671F0F5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57141" y="1340768"/>
            <a:ext cx="8077717" cy="469217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7BFE7E60-82F2-4C8D-95A9-AE85305BB70A}"/>
              </a:ext>
            </a:extLst>
          </p:cNvPr>
          <p:cNvSpPr txBox="1"/>
          <p:nvPr/>
        </p:nvSpPr>
        <p:spPr>
          <a:xfrm>
            <a:off x="6744072" y="1422341"/>
            <a:ext cx="5173083" cy="369332"/>
          </a:xfrm>
          <a:prstGeom prst="rect">
            <a:avLst/>
          </a:prstGeom>
          <a:noFill/>
        </p:spPr>
        <p:txBody>
          <a:bodyPr wrap="none" rtlCol="0">
            <a:spAutoFit/>
          </a:bodyPr>
          <a:lstStyle/>
          <a:p>
            <a:r>
              <a:rPr lang="en-US" dirty="0">
                <a:latin typeface="Arial Nova Cond" panose="020B0506020202020204" pitchFamily="34" charset="0"/>
              </a:rPr>
              <a:t>Moderate intensity exercise, 200 min/week, X 48 </a:t>
            </a:r>
            <a:r>
              <a:rPr lang="en-US" dirty="0" err="1">
                <a:latin typeface="Arial Nova Cond" panose="020B0506020202020204" pitchFamily="34" charset="0"/>
              </a:rPr>
              <a:t>mo</a:t>
            </a:r>
            <a:r>
              <a:rPr lang="en-US" dirty="0">
                <a:latin typeface="Arial Nova Cond" panose="020B0506020202020204" pitchFamily="34" charset="0"/>
              </a:rPr>
              <a:t> </a:t>
            </a:r>
          </a:p>
        </p:txBody>
      </p:sp>
      <p:sp>
        <p:nvSpPr>
          <p:cNvPr id="8" name="Text Box 3">
            <a:extLst>
              <a:ext uri="{FF2B5EF4-FFF2-40B4-BE49-F238E27FC236}">
                <a16:creationId xmlns:a16="http://schemas.microsoft.com/office/drawing/2014/main" id="{08E95113-0B25-48D1-A8ED-E8E300D4A032}"/>
              </a:ext>
            </a:extLst>
          </p:cNvPr>
          <p:cNvSpPr txBox="1">
            <a:spLocks noChangeAspect="1" noChangeArrowheads="1"/>
          </p:cNvSpPr>
          <p:nvPr/>
        </p:nvSpPr>
        <p:spPr bwMode="auto">
          <a:xfrm>
            <a:off x="695400" y="6021288"/>
            <a:ext cx="5832648"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1200" dirty="0">
                <a:latin typeface="Arial Nova Cond" panose="020B0506020202020204" pitchFamily="34" charset="0"/>
              </a:rPr>
              <a:t>Pathak RK et al , JACC 2015; 66(9): 985-996 </a:t>
            </a:r>
          </a:p>
        </p:txBody>
      </p:sp>
    </p:spTree>
    <p:extLst>
      <p:ext uri="{BB962C8B-B14F-4D97-AF65-F5344CB8AC3E}">
        <p14:creationId xmlns:p14="http://schemas.microsoft.com/office/powerpoint/2010/main" val="60964900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128ACF5A-178A-4F24-81C9-62EB1C47E1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71738" y="351358"/>
            <a:ext cx="6934200" cy="214153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5" name="Picture 5">
            <a:extLst>
              <a:ext uri="{FF2B5EF4-FFF2-40B4-BE49-F238E27FC236}">
                <a16:creationId xmlns:a16="http://schemas.microsoft.com/office/drawing/2014/main" id="{8D2DBAD3-7E5A-4D6E-8A91-45E3C8CA3A0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650" t="8812"/>
          <a:stretch/>
        </p:blipFill>
        <p:spPr bwMode="auto">
          <a:xfrm>
            <a:off x="2011199" y="2955307"/>
            <a:ext cx="7742401" cy="2993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56CB7BE5-398E-47D4-9709-2B4B15A41FCD}"/>
              </a:ext>
            </a:extLst>
          </p:cNvPr>
          <p:cNvSpPr txBox="1"/>
          <p:nvPr/>
        </p:nvSpPr>
        <p:spPr>
          <a:xfrm>
            <a:off x="9245227" y="3716597"/>
            <a:ext cx="2641974" cy="923330"/>
          </a:xfrm>
          <a:prstGeom prst="rect">
            <a:avLst/>
          </a:prstGeom>
          <a:noFill/>
        </p:spPr>
        <p:txBody>
          <a:bodyPr wrap="square" rtlCol="0">
            <a:spAutoFit/>
          </a:bodyPr>
          <a:lstStyle/>
          <a:p>
            <a:r>
              <a:rPr lang="en-US" dirty="0">
                <a:latin typeface="Arial Nova Cond" panose="020B0506020202020204" pitchFamily="34" charset="0"/>
              </a:rPr>
              <a:t>Significant improvement in symptoms scores and QOL in the exercise group </a:t>
            </a:r>
          </a:p>
        </p:txBody>
      </p:sp>
      <p:sp>
        <p:nvSpPr>
          <p:cNvPr id="8" name="Text Box 3">
            <a:extLst>
              <a:ext uri="{FF2B5EF4-FFF2-40B4-BE49-F238E27FC236}">
                <a16:creationId xmlns:a16="http://schemas.microsoft.com/office/drawing/2014/main" id="{5F3DFE44-2474-479B-A659-AF294A90F94B}"/>
              </a:ext>
            </a:extLst>
          </p:cNvPr>
          <p:cNvSpPr txBox="1">
            <a:spLocks noChangeAspect="1" noChangeArrowheads="1"/>
          </p:cNvSpPr>
          <p:nvPr/>
        </p:nvSpPr>
        <p:spPr bwMode="auto">
          <a:xfrm>
            <a:off x="695400" y="6021288"/>
            <a:ext cx="5832648"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1200" dirty="0">
                <a:latin typeface="Arial Nova Cond" panose="020B0506020202020204" pitchFamily="34" charset="0"/>
              </a:rPr>
              <a:t>Circulation. 2016; 133:466-473</a:t>
            </a:r>
          </a:p>
        </p:txBody>
      </p:sp>
    </p:spTree>
    <p:extLst>
      <p:ext uri="{BB962C8B-B14F-4D97-AF65-F5344CB8AC3E}">
        <p14:creationId xmlns:p14="http://schemas.microsoft.com/office/powerpoint/2010/main" val="235732538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873B78-A1C0-4847-B757-EF6C6548AD16}"/>
              </a:ext>
            </a:extLst>
          </p:cNvPr>
          <p:cNvSpPr>
            <a:spLocks noGrp="1"/>
          </p:cNvSpPr>
          <p:nvPr>
            <p:ph type="title"/>
          </p:nvPr>
        </p:nvSpPr>
        <p:spPr/>
        <p:txBody>
          <a:bodyPr>
            <a:noAutofit/>
          </a:bodyPr>
          <a:lstStyle/>
          <a:p>
            <a:r>
              <a:rPr lang="en-US" sz="3200" dirty="0"/>
              <a:t>Exercise and AF literature: Current evidence and future directions – courtesy of Dr. J. Reed</a:t>
            </a:r>
          </a:p>
        </p:txBody>
      </p:sp>
      <p:sp>
        <p:nvSpPr>
          <p:cNvPr id="4" name="Rectangle: Rounded Corners 3">
            <a:extLst>
              <a:ext uri="{FF2B5EF4-FFF2-40B4-BE49-F238E27FC236}">
                <a16:creationId xmlns:a16="http://schemas.microsoft.com/office/drawing/2014/main" id="{98AD2EE5-80D6-47C6-B971-E35E569C4DD9}"/>
              </a:ext>
            </a:extLst>
          </p:cNvPr>
          <p:cNvSpPr/>
          <p:nvPr/>
        </p:nvSpPr>
        <p:spPr>
          <a:xfrm>
            <a:off x="7331277" y="1340768"/>
            <a:ext cx="4729118" cy="2196254"/>
          </a:xfrm>
          <a:prstGeom prst="roundRect">
            <a:avLst/>
          </a:prstGeom>
          <a:solidFill>
            <a:schemeClr val="bg1">
              <a:lumMod val="75000"/>
              <a:alpha val="25098"/>
            </a:schemeClr>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FFFFFF"/>
              </a:solidFill>
            </a:endParaRPr>
          </a:p>
        </p:txBody>
      </p:sp>
      <p:grpSp>
        <p:nvGrpSpPr>
          <p:cNvPr id="5" name="Group 4">
            <a:extLst>
              <a:ext uri="{FF2B5EF4-FFF2-40B4-BE49-F238E27FC236}">
                <a16:creationId xmlns:a16="http://schemas.microsoft.com/office/drawing/2014/main" id="{E7368965-8CF8-4288-8FB3-D87AAAB31F08}"/>
              </a:ext>
            </a:extLst>
          </p:cNvPr>
          <p:cNvGrpSpPr/>
          <p:nvPr/>
        </p:nvGrpSpPr>
        <p:grpSpPr>
          <a:xfrm>
            <a:off x="7393352" y="1396886"/>
            <a:ext cx="744598" cy="433514"/>
            <a:chOff x="233395" y="2793862"/>
            <a:chExt cx="849785" cy="502157"/>
          </a:xfrm>
        </p:grpSpPr>
        <p:pic>
          <p:nvPicPr>
            <p:cNvPr id="6" name="Gráfico 30" descr="Mujer">
              <a:extLst>
                <a:ext uri="{FF2B5EF4-FFF2-40B4-BE49-F238E27FC236}">
                  <a16:creationId xmlns:a16="http://schemas.microsoft.com/office/drawing/2014/main" id="{DDB72534-73CA-42F3-BF63-3B875A5F77A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33395" y="2797381"/>
              <a:ext cx="489202" cy="498638"/>
            </a:xfrm>
            <a:prstGeom prst="rect">
              <a:avLst/>
            </a:prstGeom>
          </p:spPr>
        </p:pic>
        <p:pic>
          <p:nvPicPr>
            <p:cNvPr id="7" name="Marcador de contenido 7" descr="Masculino">
              <a:extLst>
                <a:ext uri="{FF2B5EF4-FFF2-40B4-BE49-F238E27FC236}">
                  <a16:creationId xmlns:a16="http://schemas.microsoft.com/office/drawing/2014/main" id="{93558DEB-F62A-4A8B-AD89-1903DB7AE0B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bwMode="auto">
            <a:xfrm>
              <a:off x="569906" y="2793862"/>
              <a:ext cx="513274" cy="471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lc="http://schemas.openxmlformats.org/drawingml/2006/lockedCanvas" xmlns:ma14="http://schemas.microsoft.com/office/mac/drawingml/2011/main" xmlns="" val="1"/>
              </a:ext>
            </a:extLst>
          </p:spPr>
        </p:pic>
      </p:grpSp>
      <p:sp>
        <p:nvSpPr>
          <p:cNvPr id="8" name="TextBox 7">
            <a:extLst>
              <a:ext uri="{FF2B5EF4-FFF2-40B4-BE49-F238E27FC236}">
                <a16:creationId xmlns:a16="http://schemas.microsoft.com/office/drawing/2014/main" id="{D35DB402-A286-44E9-BE30-70781EFF0DBD}"/>
              </a:ext>
            </a:extLst>
          </p:cNvPr>
          <p:cNvSpPr txBox="1"/>
          <p:nvPr/>
        </p:nvSpPr>
        <p:spPr>
          <a:xfrm>
            <a:off x="7447831" y="1596300"/>
            <a:ext cx="4612564" cy="1908215"/>
          </a:xfrm>
          <a:prstGeom prst="rect">
            <a:avLst/>
          </a:prstGeom>
          <a:noFill/>
        </p:spPr>
        <p:txBody>
          <a:bodyPr wrap="square">
            <a:spAutoFit/>
          </a:bodyPr>
          <a:lstStyle/>
          <a:p>
            <a:pPr marL="0" marR="0" algn="ctr">
              <a:lnSpc>
                <a:spcPct val="150000"/>
              </a:lnSpc>
              <a:spcBef>
                <a:spcPts val="0"/>
              </a:spcBef>
              <a:spcAft>
                <a:spcPts val="0"/>
              </a:spcAft>
            </a:pPr>
            <a:r>
              <a:rPr lang="en-US" sz="1300" b="1" dirty="0">
                <a:effectLst/>
                <a:latin typeface="Arial Nova Cond" panose="020B0506020202020204" pitchFamily="34" charset="0"/>
                <a:ea typeface="Calibri" panose="020F0502020204030204" pitchFamily="34" charset="0"/>
                <a:cs typeface="Calibri" panose="020F0502020204030204" pitchFamily="34" charset="0"/>
              </a:rPr>
              <a:t>           </a:t>
            </a:r>
            <a:r>
              <a:rPr lang="en-US" sz="1400" b="1" dirty="0">
                <a:effectLst/>
                <a:latin typeface="Arial Nova Cond" panose="020B0506020202020204" pitchFamily="34" charset="0"/>
                <a:ea typeface="Calibri" panose="020F0502020204030204" pitchFamily="34" charset="0"/>
                <a:cs typeface="Calibri" panose="020F0502020204030204" pitchFamily="34" charset="0"/>
              </a:rPr>
              <a:t>Sex Differences in Exercise (AF Females vs. Males</a:t>
            </a:r>
            <a:r>
              <a:rPr lang="es-ES" sz="1400" b="1" dirty="0">
                <a:effectLst/>
                <a:latin typeface="Arial Nova Cond" panose="020B0506020202020204" pitchFamily="34" charset="0"/>
                <a:ea typeface="Calibri" panose="020F0502020204030204" pitchFamily="34" charset="0"/>
                <a:cs typeface="Calibri" panose="020F0502020204030204" pitchFamily="34" charset="0"/>
              </a:rPr>
              <a:t>)</a:t>
            </a:r>
            <a:r>
              <a:rPr lang="en-US" sz="1400" b="1" baseline="30000" dirty="0">
                <a:latin typeface="Arial Nova Cond" panose="020B0506020202020204" pitchFamily="34" charset="0"/>
              </a:rPr>
              <a:t> </a:t>
            </a:r>
            <a:r>
              <a:rPr lang="en-US" sz="2000" b="1" baseline="30000" dirty="0">
                <a:latin typeface="Arial Nova Cond" panose="020B0506020202020204" pitchFamily="34" charset="0"/>
              </a:rPr>
              <a:t>2</a:t>
            </a:r>
            <a:endParaRPr lang="es-ES" sz="2000" b="1" dirty="0">
              <a:effectLst/>
              <a:latin typeface="Arial Nova Cond" panose="020B0506020202020204" pitchFamily="34" charset="0"/>
              <a:ea typeface="Calibri" panose="020F0502020204030204" pitchFamily="34" charset="0"/>
              <a:cs typeface="Calibri" panose="020F0502020204030204" pitchFamily="34" charset="0"/>
            </a:endParaRPr>
          </a:p>
          <a:p>
            <a:pPr marL="285750" marR="0" indent="-285750">
              <a:spcBef>
                <a:spcPts val="0"/>
              </a:spcBef>
              <a:spcAft>
                <a:spcPts val="600"/>
              </a:spcAft>
              <a:buFont typeface="Arial" panose="020B0604020202020204" pitchFamily="34" charset="0"/>
              <a:buChar char="•"/>
            </a:pPr>
            <a:r>
              <a:rPr lang="en-CA" sz="1300" b="1" dirty="0">
                <a:latin typeface="Arial Nova Cond" panose="020B0506020202020204" pitchFamily="34" charset="0"/>
                <a:ea typeface="Calibri" panose="020F0502020204030204" pitchFamily="34" charset="0"/>
                <a:cs typeface="Calibri" panose="020F0502020204030204" pitchFamily="34" charset="0"/>
              </a:rPr>
              <a:t>Mertens et al</a:t>
            </a:r>
            <a:r>
              <a:rPr lang="en-CA" sz="1300" dirty="0">
                <a:latin typeface="Arial Nova Cond" panose="020B0506020202020204" pitchFamily="34" charset="0"/>
                <a:ea typeface="Calibri" panose="020F0502020204030204" pitchFamily="34" charset="0"/>
                <a:cs typeface="Calibri" panose="020F0502020204030204" pitchFamily="34" charset="0"/>
              </a:rPr>
              <a:t>: Smaller improvement in CRF </a:t>
            </a:r>
            <a:r>
              <a:rPr lang="en-CA" sz="1300" dirty="0">
                <a:effectLst/>
                <a:latin typeface="Arial Nova Cond" panose="020B0506020202020204" pitchFamily="34" charset="0"/>
                <a:ea typeface="Calibri" panose="020F0502020204030204" pitchFamily="34" charset="0"/>
                <a:cs typeface="Calibri" panose="020F0502020204030204" pitchFamily="34" charset="0"/>
              </a:rPr>
              <a:t>(F: +7% vs. M: 18%)</a:t>
            </a:r>
            <a:r>
              <a:rPr lang="en-CA" sz="1300" dirty="0">
                <a:latin typeface="Arial Nova Cond" panose="020B0506020202020204" pitchFamily="34" charset="0"/>
                <a:ea typeface="Calibri" panose="020F0502020204030204" pitchFamily="34" charset="0"/>
                <a:cs typeface="Calibri" panose="020F0502020204030204" pitchFamily="34" charset="0"/>
              </a:rPr>
              <a:t> </a:t>
            </a:r>
            <a:r>
              <a:rPr lang="en-US" sz="1300" dirty="0">
                <a:latin typeface="Arial Nova Cond" panose="020B0506020202020204" pitchFamily="34" charset="0"/>
                <a:ea typeface="Calibri" panose="020F0502020204030204" pitchFamily="34" charset="0"/>
                <a:cs typeface="Calibri" panose="020F0502020204030204" pitchFamily="34" charset="0"/>
              </a:rPr>
              <a:t>after 1-year walking program (100-240 minutes/week) </a:t>
            </a:r>
          </a:p>
          <a:p>
            <a:pPr marL="285750" marR="0" indent="-285750">
              <a:spcBef>
                <a:spcPts val="0"/>
              </a:spcBef>
              <a:spcAft>
                <a:spcPts val="600"/>
              </a:spcAft>
              <a:buFont typeface="Arial" panose="020B0604020202020204" pitchFamily="34" charset="0"/>
              <a:buChar char="•"/>
            </a:pPr>
            <a:r>
              <a:rPr lang="en-CA" sz="1300" b="1" dirty="0">
                <a:latin typeface="Arial Nova Cond" panose="020B0506020202020204" pitchFamily="34" charset="0"/>
                <a:ea typeface="Calibri" panose="020F0502020204030204" pitchFamily="34" charset="0"/>
                <a:cs typeface="Calibri" panose="020F0502020204030204" pitchFamily="34" charset="0"/>
              </a:rPr>
              <a:t>Wagner et al</a:t>
            </a:r>
            <a:r>
              <a:rPr lang="en-CA" sz="1300" dirty="0">
                <a:latin typeface="Arial Nova Cond" panose="020B0506020202020204" pitchFamily="34" charset="0"/>
                <a:ea typeface="Calibri" panose="020F0502020204030204" pitchFamily="34" charset="0"/>
                <a:cs typeface="Calibri" panose="020F0502020204030204" pitchFamily="34" charset="0"/>
              </a:rPr>
              <a:t>: Smaller improvement in CRF (F: +1.7 vs. M: +2.9 mL/kg/min) after 12 weeks of CR (180 minutes/week)</a:t>
            </a:r>
          </a:p>
          <a:p>
            <a:pPr marL="285750" marR="0" indent="-285750">
              <a:spcBef>
                <a:spcPts val="0"/>
              </a:spcBef>
              <a:spcAft>
                <a:spcPts val="600"/>
              </a:spcAft>
              <a:buFont typeface="Arial" panose="020B0604020202020204" pitchFamily="34" charset="0"/>
              <a:buChar char="•"/>
            </a:pPr>
            <a:r>
              <a:rPr lang="en-CA" sz="1300" dirty="0">
                <a:latin typeface="Arial Nova Cond" panose="020B0506020202020204" pitchFamily="34" charset="0"/>
                <a:ea typeface="Calibri" panose="020F0502020204030204" pitchFamily="34" charset="0"/>
                <a:cs typeface="Calibri" panose="020F0502020204030204" pitchFamily="34" charset="0"/>
              </a:rPr>
              <a:t> </a:t>
            </a:r>
            <a:r>
              <a:rPr lang="en-CA" sz="1300" b="1" dirty="0">
                <a:latin typeface="Arial Nova Cond" panose="020B0506020202020204" pitchFamily="34" charset="0"/>
                <a:ea typeface="Calibri" panose="020F0502020204030204" pitchFamily="34" charset="0"/>
                <a:cs typeface="Calibri" panose="020F0502020204030204" pitchFamily="34" charset="0"/>
              </a:rPr>
              <a:t>Wagner et al</a:t>
            </a:r>
            <a:r>
              <a:rPr lang="en-CA" sz="1300" dirty="0">
                <a:latin typeface="Arial Nova Cond" panose="020B0506020202020204" pitchFamily="34" charset="0"/>
                <a:ea typeface="Calibri" panose="020F0502020204030204" pitchFamily="34" charset="0"/>
                <a:cs typeface="Calibri" panose="020F0502020204030204" pitchFamily="34" charset="0"/>
              </a:rPr>
              <a:t>: AF-specific QoL improved in females, not males, after 12 weeks of CR (180 minutes/week)</a:t>
            </a:r>
          </a:p>
        </p:txBody>
      </p:sp>
      <p:sp>
        <p:nvSpPr>
          <p:cNvPr id="9" name="Rectangle: Rounded Corners 8">
            <a:extLst>
              <a:ext uri="{FF2B5EF4-FFF2-40B4-BE49-F238E27FC236}">
                <a16:creationId xmlns:a16="http://schemas.microsoft.com/office/drawing/2014/main" id="{08002C09-6B9E-4DB1-AD91-1EF729B34AC5}"/>
              </a:ext>
            </a:extLst>
          </p:cNvPr>
          <p:cNvSpPr/>
          <p:nvPr/>
        </p:nvSpPr>
        <p:spPr>
          <a:xfrm>
            <a:off x="64103" y="1343799"/>
            <a:ext cx="7174212" cy="4552807"/>
          </a:xfrm>
          <a:prstGeom prst="roundRect">
            <a:avLst/>
          </a:prstGeom>
          <a:solidFill>
            <a:schemeClr val="bg1">
              <a:lumMod val="75000"/>
              <a:alpha val="25098"/>
            </a:schemeClr>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0" name="TextBox 9">
            <a:extLst>
              <a:ext uri="{FF2B5EF4-FFF2-40B4-BE49-F238E27FC236}">
                <a16:creationId xmlns:a16="http://schemas.microsoft.com/office/drawing/2014/main" id="{629A6656-FAC2-4580-87F8-7802CCACC6DE}"/>
              </a:ext>
            </a:extLst>
          </p:cNvPr>
          <p:cNvSpPr txBox="1"/>
          <p:nvPr/>
        </p:nvSpPr>
        <p:spPr>
          <a:xfrm>
            <a:off x="-90934" y="1340768"/>
            <a:ext cx="7557494" cy="3908762"/>
          </a:xfrm>
          <a:prstGeom prst="rect">
            <a:avLst/>
          </a:prstGeom>
          <a:noFill/>
        </p:spPr>
        <p:txBody>
          <a:bodyPr wrap="square">
            <a:spAutoFit/>
          </a:bodyPr>
          <a:lstStyle/>
          <a:p>
            <a:pPr marL="0" marR="0" algn="ctr">
              <a:lnSpc>
                <a:spcPct val="150000"/>
              </a:lnSpc>
              <a:spcBef>
                <a:spcPts val="0"/>
              </a:spcBef>
              <a:spcAft>
                <a:spcPts val="0"/>
              </a:spcAft>
            </a:pPr>
            <a:r>
              <a:rPr lang="en-CA" sz="1600" b="1" dirty="0">
                <a:effectLst/>
                <a:latin typeface="Arial Nova Cond" panose="020B0506020202020204" pitchFamily="34" charset="0"/>
                <a:ea typeface="Calibri" panose="020F0502020204030204" pitchFamily="34" charset="0"/>
                <a:cs typeface="Calibri" panose="020F0502020204030204" pitchFamily="34" charset="0"/>
              </a:rPr>
              <a:t>Physical </a:t>
            </a:r>
            <a:r>
              <a:rPr lang="en-CA" sz="1600" b="1" dirty="0">
                <a:latin typeface="Arial Nova Cond" panose="020B0506020202020204" pitchFamily="34" charset="0"/>
                <a:ea typeface="Calibri" panose="020F0502020204030204" pitchFamily="34" charset="0"/>
                <a:cs typeface="Calibri" panose="020F0502020204030204" pitchFamily="34" charset="0"/>
              </a:rPr>
              <a:t>and</a:t>
            </a:r>
            <a:r>
              <a:rPr lang="en-CA" sz="1600" b="1" dirty="0">
                <a:effectLst/>
                <a:latin typeface="Arial Nova Cond" panose="020B0506020202020204" pitchFamily="34" charset="0"/>
                <a:ea typeface="Calibri" panose="020F0502020204030204" pitchFamily="34" charset="0"/>
                <a:cs typeface="Calibri" panose="020F0502020204030204" pitchFamily="34" charset="0"/>
              </a:rPr>
              <a:t> Psychosocial Health Improvements in AF </a:t>
            </a:r>
            <a:r>
              <a:rPr lang="en-US" sz="2000" b="1" baseline="30000" dirty="0">
                <a:latin typeface="Arial Nova Cond" panose="020B0506020202020204" pitchFamily="34" charset="0"/>
              </a:rPr>
              <a:t>1</a:t>
            </a:r>
          </a:p>
          <a:p>
            <a:pPr marL="0" marR="0" algn="ctr">
              <a:spcBef>
                <a:spcPts val="0"/>
              </a:spcBef>
              <a:spcAft>
                <a:spcPts val="0"/>
              </a:spcAft>
            </a:pPr>
            <a:endParaRPr lang="en-CA" sz="2000" b="1" baseline="30000" dirty="0">
              <a:effectLst/>
              <a:latin typeface="Arial Nova Cond" panose="020B0506020202020204" pitchFamily="34" charset="0"/>
              <a:ea typeface="Calibri" panose="020F0502020204030204" pitchFamily="34" charset="0"/>
              <a:cs typeface="Calibri" panose="020F0502020204030204" pitchFamily="34" charset="0"/>
            </a:endParaRPr>
          </a:p>
          <a:p>
            <a:pPr marL="0" marR="0" algn="ctr">
              <a:lnSpc>
                <a:spcPct val="150000"/>
              </a:lnSpc>
              <a:spcBef>
                <a:spcPts val="0"/>
              </a:spcBef>
              <a:spcAft>
                <a:spcPts val="0"/>
              </a:spcAft>
            </a:pPr>
            <a:r>
              <a:rPr lang="en-CA" sz="1400" b="1" dirty="0">
                <a:latin typeface="Arial Nova Cond" panose="020B0506020202020204" pitchFamily="34" charset="0"/>
                <a:ea typeface="Calibri" panose="020F0502020204030204" pitchFamily="34" charset="0"/>
                <a:cs typeface="Calibri" panose="020F0502020204030204" pitchFamily="34" charset="0"/>
              </a:rPr>
              <a:t>Comparators: Exercise vs. controls; Duration: </a:t>
            </a:r>
            <a:r>
              <a:rPr lang="en-CA" sz="1400" b="1" dirty="0">
                <a:effectLst/>
                <a:latin typeface="Arial Nova Cond" panose="020B0506020202020204" pitchFamily="34" charset="0"/>
                <a:ea typeface="Calibri" panose="020F0502020204030204" pitchFamily="34" charset="0"/>
                <a:cs typeface="Calibri" panose="020F0502020204030204" pitchFamily="34" charset="0"/>
              </a:rPr>
              <a:t>8-24 weeks; Volume: 120 to 225 minutes weekly </a:t>
            </a:r>
            <a:endParaRPr lang="en-US" sz="1400" b="1" dirty="0">
              <a:effectLst/>
              <a:latin typeface="Arial Nova Cond" panose="020B0506020202020204" pitchFamily="34" charset="0"/>
              <a:ea typeface="Calibri" panose="020F0502020204030204" pitchFamily="34" charset="0"/>
              <a:cs typeface="Calibri" panose="020F0502020204030204" pitchFamily="34" charset="0"/>
            </a:endParaRPr>
          </a:p>
          <a:p>
            <a:pPr lvl="1">
              <a:spcAft>
                <a:spcPts val="600"/>
              </a:spcAft>
            </a:pPr>
            <a:r>
              <a:rPr lang="en-CA" sz="1300" dirty="0">
                <a:effectLst/>
                <a:latin typeface="Arial Nova Cond" panose="020B0506020202020204" pitchFamily="34" charset="0"/>
                <a:ea typeface="Calibri" panose="020F0502020204030204" pitchFamily="34" charset="0"/>
                <a:cs typeface="Calibri" panose="020F0502020204030204" pitchFamily="34" charset="0"/>
              </a:rPr>
              <a:t>   </a:t>
            </a:r>
            <a:r>
              <a:rPr lang="en-CA" sz="1300" b="1" dirty="0">
                <a:effectLst/>
                <a:latin typeface="Arial Nova Cond" panose="020B0506020202020204" pitchFamily="34" charset="0"/>
                <a:ea typeface="Calibri" panose="020F0502020204030204" pitchFamily="34" charset="0"/>
                <a:cs typeface="Calibri" panose="020F0502020204030204" pitchFamily="34" charset="0"/>
              </a:rPr>
              <a:t>CRF </a:t>
            </a:r>
            <a:r>
              <a:rPr lang="en-CA" sz="1300" dirty="0">
                <a:latin typeface="Arial Nova Cond" panose="020B0506020202020204" pitchFamily="34" charset="0"/>
              </a:rPr>
              <a:t>(MD 1.59 mL/kg/min, 95% CI 0.11 to 3.08, p=0.04) </a:t>
            </a:r>
          </a:p>
          <a:p>
            <a:pPr lvl="1">
              <a:spcAft>
                <a:spcPts val="600"/>
              </a:spcAft>
            </a:pPr>
            <a:r>
              <a:rPr lang="en-CA" sz="1300" dirty="0">
                <a:latin typeface="Arial Nova Cond" panose="020B0506020202020204" pitchFamily="34" charset="0"/>
                <a:ea typeface="Calibri" panose="020F0502020204030204" pitchFamily="34" charset="0"/>
                <a:cs typeface="Calibri" panose="020F0502020204030204" pitchFamily="34" charset="0"/>
              </a:rPr>
              <a:t>   </a:t>
            </a:r>
            <a:r>
              <a:rPr lang="en-CA" sz="1300" b="1" dirty="0">
                <a:effectLst/>
                <a:latin typeface="Arial Nova Cond" panose="020B0506020202020204" pitchFamily="34" charset="0"/>
                <a:ea typeface="Calibri" panose="020F0502020204030204" pitchFamily="34" charset="0"/>
                <a:cs typeface="Calibri" panose="020F0502020204030204" pitchFamily="34" charset="0"/>
              </a:rPr>
              <a:t>Functional capacity </a:t>
            </a:r>
            <a:r>
              <a:rPr lang="pl-PL" sz="1300" dirty="0">
                <a:latin typeface="Arial Nova Cond" panose="020B0506020202020204" pitchFamily="34" charset="0"/>
              </a:rPr>
              <a:t>(</a:t>
            </a:r>
            <a:r>
              <a:rPr lang="en-CA" sz="1300" b="1" dirty="0">
                <a:effectLst/>
                <a:latin typeface="Arial Nova Cond" panose="020B0506020202020204" pitchFamily="34" charset="0"/>
                <a:ea typeface="Calibri" panose="020F0502020204030204" pitchFamily="34" charset="0"/>
                <a:cs typeface="Calibri" panose="020F0502020204030204" pitchFamily="34" charset="0"/>
              </a:rPr>
              <a:t>6-minute walk test: </a:t>
            </a:r>
            <a:r>
              <a:rPr lang="pl-PL" sz="1300" dirty="0">
                <a:latin typeface="Arial Nova Cond" panose="020B0506020202020204" pitchFamily="34" charset="0"/>
              </a:rPr>
              <a:t>MD 46.93 m, 95% CI 26.44 to 67.42</a:t>
            </a:r>
            <a:r>
              <a:rPr lang="en-CA" sz="1300" dirty="0">
                <a:latin typeface="Arial Nova Cond" panose="020B0506020202020204" pitchFamily="34" charset="0"/>
              </a:rPr>
              <a:t>, </a:t>
            </a:r>
            <a:r>
              <a:rPr lang="pl-PL" sz="1300" dirty="0">
                <a:latin typeface="Arial Nova Cond" panose="020B0506020202020204" pitchFamily="34" charset="0"/>
              </a:rPr>
              <a:t>p</a:t>
            </a:r>
            <a:r>
              <a:rPr lang="en-CA" sz="1300" dirty="0">
                <a:latin typeface="Arial Nova Cond" panose="020B0506020202020204" pitchFamily="34" charset="0"/>
              </a:rPr>
              <a:t>&lt;0.001)</a:t>
            </a:r>
            <a:endParaRPr lang="en-CA" sz="1300" b="1" dirty="0">
              <a:effectLst/>
              <a:latin typeface="Arial Nova Cond" panose="020B0506020202020204" pitchFamily="34" charset="0"/>
              <a:ea typeface="Calibri" panose="020F0502020204030204" pitchFamily="34" charset="0"/>
              <a:cs typeface="Calibri" panose="020F0502020204030204" pitchFamily="34" charset="0"/>
            </a:endParaRPr>
          </a:p>
          <a:p>
            <a:pPr lvl="1">
              <a:spcAft>
                <a:spcPts val="600"/>
              </a:spcAft>
            </a:pPr>
            <a:r>
              <a:rPr lang="en-CA" sz="1300" dirty="0">
                <a:latin typeface="Arial Nova Cond" panose="020B0506020202020204" pitchFamily="34" charset="0"/>
                <a:ea typeface="Calibri" panose="020F0502020204030204" pitchFamily="34" charset="0"/>
                <a:cs typeface="Calibri" panose="020F0502020204030204" pitchFamily="34" charset="0"/>
              </a:rPr>
              <a:t>   </a:t>
            </a:r>
            <a:r>
              <a:rPr lang="en-CA" sz="1300" b="1" dirty="0">
                <a:latin typeface="Arial Nova Cond" panose="020B0506020202020204" pitchFamily="34" charset="0"/>
                <a:ea typeface="Calibri" panose="020F0502020204030204" pitchFamily="34" charset="0"/>
                <a:cs typeface="Calibri" panose="020F0502020204030204" pitchFamily="34" charset="0"/>
              </a:rPr>
              <a:t>Left ventricular ejection fraction </a:t>
            </a:r>
            <a:r>
              <a:rPr lang="pl-PL" sz="1300" dirty="0">
                <a:latin typeface="Arial Nova Cond" panose="020B0506020202020204" pitchFamily="34" charset="0"/>
              </a:rPr>
              <a:t>(MD 4.31%, 95% CI 2.12 to 6.51</a:t>
            </a:r>
            <a:r>
              <a:rPr lang="en-CA" sz="1300" dirty="0">
                <a:latin typeface="Arial Nova Cond" panose="020B0506020202020204" pitchFamily="34" charset="0"/>
              </a:rPr>
              <a:t>, </a:t>
            </a:r>
            <a:r>
              <a:rPr lang="pl-PL" sz="1300" dirty="0">
                <a:latin typeface="Arial Nova Cond" panose="020B0506020202020204" pitchFamily="34" charset="0"/>
              </a:rPr>
              <a:t>p&lt;0.001</a:t>
            </a:r>
            <a:r>
              <a:rPr lang="en-CA" sz="1300" dirty="0">
                <a:latin typeface="Arial Nova Cond" panose="020B0506020202020204" pitchFamily="34" charset="0"/>
              </a:rPr>
              <a:t>)</a:t>
            </a:r>
            <a:r>
              <a:rPr lang="en-CA" sz="1300" b="1" dirty="0">
                <a:latin typeface="Arial Nova Cond" panose="020B0506020202020204" pitchFamily="34" charset="0"/>
                <a:ea typeface="Calibri" panose="020F0502020204030204" pitchFamily="34" charset="0"/>
                <a:cs typeface="Calibri" panose="020F0502020204030204" pitchFamily="34" charset="0"/>
              </a:rPr>
              <a:t>  </a:t>
            </a:r>
            <a:endParaRPr lang="en-US" sz="1300" b="1" dirty="0">
              <a:latin typeface="Arial Nova Cond" panose="020B0506020202020204" pitchFamily="34" charset="0"/>
              <a:ea typeface="Calibri" panose="020F0502020204030204" pitchFamily="34" charset="0"/>
              <a:cs typeface="Calibri" panose="020F0502020204030204" pitchFamily="34" charset="0"/>
            </a:endParaRPr>
          </a:p>
          <a:p>
            <a:pPr lvl="1">
              <a:spcAft>
                <a:spcPts val="600"/>
              </a:spcAft>
            </a:pPr>
            <a:r>
              <a:rPr lang="en-CA" sz="1300" b="1" dirty="0">
                <a:latin typeface="Arial Nova Cond" panose="020B0506020202020204" pitchFamily="34" charset="0"/>
                <a:ea typeface="Calibri" panose="020F0502020204030204" pitchFamily="34" charset="0"/>
                <a:cs typeface="Calibri" panose="020F0502020204030204" pitchFamily="34" charset="0"/>
              </a:rPr>
              <a:t>   QoL </a:t>
            </a:r>
            <a:r>
              <a:rPr lang="en-CA" sz="1300" dirty="0">
                <a:latin typeface="Arial Nova Cond" panose="020B0506020202020204" pitchFamily="34" charset="0"/>
                <a:ea typeface="Calibri" panose="020F0502020204030204" pitchFamily="34" charset="0"/>
                <a:cs typeface="Calibri" panose="020F0502020204030204" pitchFamily="34" charset="0"/>
              </a:rPr>
              <a:t>(</a:t>
            </a:r>
            <a:r>
              <a:rPr lang="en-CA" sz="1300" b="1" dirty="0">
                <a:latin typeface="Arial Nova Cond" panose="020B0506020202020204" pitchFamily="34" charset="0"/>
                <a:ea typeface="Calibri" panose="020F0502020204030204" pitchFamily="34" charset="0"/>
                <a:cs typeface="Calibri" panose="020F0502020204030204" pitchFamily="34" charset="0"/>
              </a:rPr>
              <a:t>MCS</a:t>
            </a:r>
            <a:r>
              <a:rPr lang="en-CA" sz="1300" dirty="0">
                <a:latin typeface="Arial Nova Cond" panose="020B0506020202020204" pitchFamily="34" charset="0"/>
                <a:ea typeface="Calibri" panose="020F0502020204030204" pitchFamily="34" charset="0"/>
                <a:cs typeface="Calibri" panose="020F0502020204030204" pitchFamily="34" charset="0"/>
              </a:rPr>
              <a:t>: </a:t>
            </a:r>
            <a:r>
              <a:rPr lang="pl-PL" sz="1300" dirty="0">
                <a:latin typeface="Arial Nova Cond" panose="020B0506020202020204" pitchFamily="34" charset="0"/>
              </a:rPr>
              <a:t>MD 4.00, 95% CI 0.26 to 7.74</a:t>
            </a:r>
            <a:r>
              <a:rPr lang="en-CA" sz="1300" dirty="0">
                <a:latin typeface="Arial Nova Cond" panose="020B0506020202020204" pitchFamily="34" charset="0"/>
              </a:rPr>
              <a:t>,</a:t>
            </a:r>
            <a:r>
              <a:rPr lang="pl-PL" sz="1300" dirty="0">
                <a:latin typeface="Arial Nova Cond" panose="020B0506020202020204" pitchFamily="34" charset="0"/>
              </a:rPr>
              <a:t> p=0.04</a:t>
            </a:r>
            <a:r>
              <a:rPr lang="en-CA" sz="1300" dirty="0">
                <a:latin typeface="Arial Nova Cond" panose="020B0506020202020204" pitchFamily="34" charset="0"/>
              </a:rPr>
              <a:t>;</a:t>
            </a:r>
            <a:r>
              <a:rPr lang="en-CA" sz="1300" b="1" dirty="0">
                <a:latin typeface="Arial Nova Cond" panose="020B0506020202020204" pitchFamily="34" charset="0"/>
              </a:rPr>
              <a:t> PCS</a:t>
            </a:r>
            <a:r>
              <a:rPr lang="en-CA" sz="1300" dirty="0">
                <a:latin typeface="Arial Nova Cond" panose="020B0506020202020204" pitchFamily="34" charset="0"/>
              </a:rPr>
              <a:t>: </a:t>
            </a:r>
            <a:r>
              <a:rPr lang="pl-PL" sz="1300" dirty="0">
                <a:latin typeface="Arial Nova Cond" panose="020B0506020202020204" pitchFamily="34" charset="0"/>
              </a:rPr>
              <a:t>MD</a:t>
            </a:r>
            <a:r>
              <a:rPr lang="en-CA" sz="1300" dirty="0">
                <a:latin typeface="Arial Nova Cond" panose="020B0506020202020204" pitchFamily="34" charset="0"/>
              </a:rPr>
              <a:t> </a:t>
            </a:r>
            <a:r>
              <a:rPr lang="pl-PL" sz="1300" dirty="0">
                <a:latin typeface="Arial Nova Cond" panose="020B0506020202020204" pitchFamily="34" charset="0"/>
              </a:rPr>
              <a:t>1.82, 95% CI</a:t>
            </a:r>
            <a:r>
              <a:rPr lang="en-CA" sz="1300" dirty="0">
                <a:latin typeface="Arial Nova Cond" panose="020B0506020202020204" pitchFamily="34" charset="0"/>
              </a:rPr>
              <a:t> </a:t>
            </a:r>
            <a:r>
              <a:rPr lang="pl-PL" sz="1300" dirty="0">
                <a:latin typeface="Arial Nova Cond" panose="020B0506020202020204" pitchFamily="34" charset="0"/>
              </a:rPr>
              <a:t>0.06 to</a:t>
            </a:r>
            <a:r>
              <a:rPr lang="en-CA" sz="1300" dirty="0">
                <a:latin typeface="Arial Nova Cond" panose="020B0506020202020204" pitchFamily="34" charset="0"/>
              </a:rPr>
              <a:t> </a:t>
            </a:r>
            <a:r>
              <a:rPr lang="pl-PL" sz="1300" dirty="0">
                <a:latin typeface="Arial Nova Cond" panose="020B0506020202020204" pitchFamily="34" charset="0"/>
              </a:rPr>
              <a:t>3.59</a:t>
            </a:r>
            <a:r>
              <a:rPr lang="en-CA" sz="1300" dirty="0">
                <a:latin typeface="Arial Nova Cond" panose="020B0506020202020204" pitchFamily="34" charset="0"/>
              </a:rPr>
              <a:t>,</a:t>
            </a:r>
            <a:r>
              <a:rPr lang="pl-PL" sz="1300" dirty="0">
                <a:latin typeface="Arial Nova Cond" panose="020B0506020202020204" pitchFamily="34" charset="0"/>
              </a:rPr>
              <a:t> p=0.04</a:t>
            </a:r>
            <a:r>
              <a:rPr lang="en-CA" sz="1300" dirty="0">
                <a:latin typeface="Arial Nova Cond" panose="020B0506020202020204" pitchFamily="34" charset="0"/>
              </a:rPr>
              <a:t>)</a:t>
            </a:r>
            <a:endParaRPr lang="en-US" sz="1300" dirty="0">
              <a:latin typeface="Arial Nova Cond" panose="020B0506020202020204" pitchFamily="34" charset="0"/>
              <a:cs typeface="Calibri" panose="020F0502020204030204" pitchFamily="34" charset="0"/>
            </a:endParaRPr>
          </a:p>
          <a:p>
            <a:pPr lvl="1">
              <a:lnSpc>
                <a:spcPct val="200000"/>
              </a:lnSpc>
            </a:pPr>
            <a:endParaRPr lang="en-CA" sz="1300" dirty="0">
              <a:latin typeface="Arial Nova Cond" panose="020B0506020202020204" pitchFamily="34" charset="0"/>
              <a:ea typeface="Calibri" panose="020F0502020204030204" pitchFamily="34" charset="0"/>
              <a:cs typeface="Calibri" panose="020F0502020204030204" pitchFamily="34" charset="0"/>
            </a:endParaRPr>
          </a:p>
          <a:p>
            <a:pPr lvl="1">
              <a:spcAft>
                <a:spcPts val="600"/>
              </a:spcAft>
            </a:pPr>
            <a:r>
              <a:rPr lang="en-CA" sz="1300" b="1" dirty="0">
                <a:latin typeface="Arial Nova Cond" panose="020B0506020202020204" pitchFamily="34" charset="0"/>
                <a:ea typeface="Calibri" panose="020F0502020204030204" pitchFamily="34" charset="0"/>
                <a:cs typeface="Calibri" panose="020F0502020204030204" pitchFamily="34" charset="0"/>
              </a:rPr>
              <a:t>   R</a:t>
            </a:r>
            <a:r>
              <a:rPr lang="en-CA" sz="1300" b="1" dirty="0">
                <a:effectLst/>
                <a:latin typeface="Arial Nova Cond" panose="020B0506020202020204" pitchFamily="34" charset="0"/>
                <a:ea typeface="Calibri" panose="020F0502020204030204" pitchFamily="34" charset="0"/>
                <a:cs typeface="Calibri" panose="020F0502020204030204" pitchFamily="34" charset="0"/>
              </a:rPr>
              <a:t>esting heart rate </a:t>
            </a:r>
            <a:r>
              <a:rPr lang="en-US" sz="1300" dirty="0">
                <a:effectLst/>
                <a:latin typeface="Arial Nova Cond" panose="020B0506020202020204" pitchFamily="34" charset="0"/>
                <a:ea typeface="Calibri" panose="020F0502020204030204" pitchFamily="34" charset="0"/>
                <a:cs typeface="Calibri" panose="020F0502020204030204" pitchFamily="34" charset="0"/>
              </a:rPr>
              <a:t>(MD −4.61 bpm, 95% CI −7.42 to −1.80, p=0.001)</a:t>
            </a:r>
          </a:p>
          <a:p>
            <a:pPr lvl="1">
              <a:spcAft>
                <a:spcPts val="600"/>
              </a:spcAft>
            </a:pPr>
            <a:r>
              <a:rPr lang="en-US" sz="1300" dirty="0">
                <a:effectLst/>
                <a:latin typeface="Arial Nova Cond" panose="020B0506020202020204" pitchFamily="34" charset="0"/>
                <a:ea typeface="Calibri" panose="020F0502020204030204" pitchFamily="34" charset="0"/>
                <a:cs typeface="Calibri" panose="020F0502020204030204" pitchFamily="34" charset="0"/>
              </a:rPr>
              <a:t>   </a:t>
            </a:r>
            <a:r>
              <a:rPr lang="en-US" sz="1300" b="1" dirty="0">
                <a:effectLst/>
                <a:latin typeface="Arial Nova Cond" panose="020B0506020202020204" pitchFamily="34" charset="0"/>
                <a:ea typeface="Calibri" panose="020F0502020204030204" pitchFamily="34" charset="0"/>
                <a:cs typeface="Calibri" panose="020F0502020204030204" pitchFamily="34" charset="0"/>
              </a:rPr>
              <a:t>Maximal heart rate </a:t>
            </a:r>
            <a:r>
              <a:rPr lang="en-CA" sz="1300" dirty="0">
                <a:latin typeface="Arial Nova Cond" panose="020B0506020202020204" pitchFamily="34" charset="0"/>
              </a:rPr>
              <a:t>(MD −2.95 bpm, 95% CI −5.31 to −0.59, p=0.01)</a:t>
            </a:r>
            <a:endParaRPr lang="en-US" sz="1300" dirty="0">
              <a:effectLst/>
              <a:latin typeface="Arial Nova Cond" panose="020B0506020202020204" pitchFamily="34" charset="0"/>
              <a:ea typeface="Calibri" panose="020F0502020204030204" pitchFamily="34" charset="0"/>
              <a:cs typeface="Calibri" panose="020F0502020204030204" pitchFamily="34" charset="0"/>
            </a:endParaRPr>
          </a:p>
          <a:p>
            <a:pPr lvl="1">
              <a:spcAft>
                <a:spcPts val="600"/>
              </a:spcAft>
            </a:pPr>
            <a:r>
              <a:rPr lang="en-CA" sz="1300" b="1" dirty="0">
                <a:latin typeface="Arial Nova Cond" panose="020B0506020202020204" pitchFamily="34" charset="0"/>
                <a:ea typeface="Calibri" panose="020F0502020204030204" pitchFamily="34" charset="0"/>
                <a:cs typeface="Calibri" panose="020F0502020204030204" pitchFamily="34" charset="0"/>
              </a:rPr>
              <a:t>   Time in </a:t>
            </a:r>
            <a:r>
              <a:rPr lang="en-CA" sz="1300" b="1" dirty="0">
                <a:solidFill>
                  <a:srgbClr val="000000"/>
                </a:solidFill>
                <a:latin typeface="Arial Nova Cond" panose="020B0506020202020204" pitchFamily="34" charset="0"/>
                <a:ea typeface="Calibri" panose="020F0502020204030204" pitchFamily="34" charset="0"/>
                <a:cs typeface="Calibri" panose="020F0502020204030204" pitchFamily="34" charset="0"/>
              </a:rPr>
              <a:t>AF </a:t>
            </a:r>
            <a:r>
              <a:rPr lang="en-CA" sz="1300" dirty="0">
                <a:solidFill>
                  <a:srgbClr val="000000"/>
                </a:solidFill>
                <a:latin typeface="Arial Nova Cond" panose="020B0506020202020204" pitchFamily="34" charset="0"/>
                <a:ea typeface="Calibri" panose="020F0502020204030204" pitchFamily="34" charset="0"/>
                <a:cs typeface="Calibri" panose="020F0502020204030204" pitchFamily="34" charset="0"/>
              </a:rPr>
              <a:t>(</a:t>
            </a:r>
            <a:r>
              <a:rPr lang="pl-PL" sz="1300" dirty="0">
                <a:solidFill>
                  <a:srgbClr val="000000"/>
                </a:solidFill>
                <a:latin typeface="Arial Nova Cond" panose="020B0506020202020204" pitchFamily="34" charset="0"/>
                <a:ea typeface="Calibri" panose="020F0502020204030204" pitchFamily="34" charset="0"/>
                <a:cs typeface="Calibri" panose="020F0502020204030204" pitchFamily="34" charset="0"/>
              </a:rPr>
              <a:t>MD 7.6%,</a:t>
            </a:r>
            <a:r>
              <a:rPr lang="en-US" sz="1300" dirty="0">
                <a:solidFill>
                  <a:srgbClr val="000000"/>
                </a:solidFill>
                <a:latin typeface="Arial Nova Cond" panose="020B0506020202020204" pitchFamily="34" charset="0"/>
                <a:ea typeface="Calibri" panose="020F0502020204030204" pitchFamily="34" charset="0"/>
                <a:cs typeface="Calibri" panose="020F0502020204030204" pitchFamily="34" charset="0"/>
              </a:rPr>
              <a:t> </a:t>
            </a:r>
            <a:r>
              <a:rPr lang="pl-PL" sz="1300" dirty="0">
                <a:solidFill>
                  <a:srgbClr val="000000"/>
                </a:solidFill>
                <a:latin typeface="Arial Nova Cond" panose="020B0506020202020204" pitchFamily="34" charset="0"/>
                <a:ea typeface="Calibri" panose="020F0502020204030204" pitchFamily="34" charset="0"/>
                <a:cs typeface="Calibri" panose="020F0502020204030204" pitchFamily="34" charset="0"/>
              </a:rPr>
              <a:t>95% CI 2.0 to 13.0, p=0.001</a:t>
            </a:r>
            <a:r>
              <a:rPr lang="en-US" sz="1300" dirty="0">
                <a:solidFill>
                  <a:srgbClr val="000000"/>
                </a:solidFill>
                <a:latin typeface="Arial Nova Cond" panose="020B0506020202020204" pitchFamily="34" charset="0"/>
                <a:ea typeface="Calibri" panose="020F0502020204030204" pitchFamily="34" charset="0"/>
                <a:cs typeface="Calibri" panose="020F0502020204030204" pitchFamily="34" charset="0"/>
              </a:rPr>
              <a:t>, </a:t>
            </a:r>
            <a:r>
              <a:rPr lang="en-CA" sz="1300" dirty="0">
                <a:solidFill>
                  <a:srgbClr val="000000"/>
                </a:solidFill>
                <a:latin typeface="Arial Nova Cond" panose="020B0506020202020204" pitchFamily="34" charset="0"/>
                <a:ea typeface="Calibri" panose="020F0502020204030204" pitchFamily="34" charset="0"/>
                <a:cs typeface="Calibri" panose="020F0502020204030204" pitchFamily="34" charset="0"/>
              </a:rPr>
              <a:t>1 study following HIIT)</a:t>
            </a:r>
          </a:p>
          <a:p>
            <a:pPr lvl="1">
              <a:spcAft>
                <a:spcPts val="600"/>
              </a:spcAft>
            </a:pPr>
            <a:r>
              <a:rPr lang="en-CA" sz="1300" b="1" dirty="0">
                <a:effectLst/>
                <a:latin typeface="Arial Nova Cond" panose="020B0506020202020204" pitchFamily="34" charset="0"/>
                <a:ea typeface="Calibri" panose="020F0502020204030204" pitchFamily="34" charset="0"/>
                <a:cs typeface="Calibri" panose="020F0502020204030204" pitchFamily="34" charset="0"/>
              </a:rPr>
              <a:t>   Symptom burden </a:t>
            </a:r>
            <a:r>
              <a:rPr lang="en-CA" sz="1300" dirty="0">
                <a:effectLst/>
                <a:latin typeface="Arial Nova Cond" panose="020B0506020202020204" pitchFamily="34" charset="0"/>
                <a:ea typeface="Calibri" panose="020F0502020204030204" pitchFamily="34" charset="0"/>
                <a:cs typeface="Calibri" panose="020F0502020204030204" pitchFamily="34" charset="0"/>
              </a:rPr>
              <a:t>(1 study, </a:t>
            </a:r>
            <a:r>
              <a:rPr lang="en-US" sz="1300" dirty="0">
                <a:latin typeface="Arial Nova Cond" panose="020B0506020202020204" pitchFamily="34" charset="0"/>
              </a:rPr>
              <a:t>AF Symptoms and Severity Checklist)</a:t>
            </a:r>
            <a:endParaRPr lang="en-US" sz="1300" dirty="0">
              <a:effectLst/>
              <a:latin typeface="Arial Nova Cond" panose="020B0506020202020204" pitchFamily="34" charset="0"/>
              <a:ea typeface="Calibri" panose="020F0502020204030204" pitchFamily="34" charset="0"/>
              <a:cs typeface="Calibri" panose="020F0502020204030204" pitchFamily="34" charset="0"/>
            </a:endParaRPr>
          </a:p>
          <a:p>
            <a:pPr lvl="1">
              <a:spcAft>
                <a:spcPts val="600"/>
              </a:spcAft>
            </a:pPr>
            <a:r>
              <a:rPr lang="en-CA" sz="1300" b="1" dirty="0">
                <a:effectLst/>
                <a:latin typeface="Arial Nova Cond" panose="020B0506020202020204" pitchFamily="34" charset="0"/>
                <a:ea typeface="Calibri" panose="020F0502020204030204" pitchFamily="34" charset="0"/>
                <a:cs typeface="Calibri" panose="020F0502020204030204" pitchFamily="34" charset="0"/>
              </a:rPr>
              <a:t>   Cardiovascular disease </a:t>
            </a:r>
            <a:r>
              <a:rPr lang="en-CA" sz="1300" b="1" dirty="0">
                <a:latin typeface="Arial Nova Cond" panose="020B0506020202020204" pitchFamily="34" charset="0"/>
                <a:ea typeface="Calibri" panose="020F0502020204030204" pitchFamily="34" charset="0"/>
                <a:cs typeface="Calibri" panose="020F0502020204030204" pitchFamily="34" charset="0"/>
              </a:rPr>
              <a:t>risk factors </a:t>
            </a:r>
            <a:r>
              <a:rPr lang="en-CA" sz="1300" dirty="0">
                <a:latin typeface="Arial Nova Cond" panose="020B0506020202020204" pitchFamily="34" charset="0"/>
                <a:ea typeface="Calibri" panose="020F0502020204030204" pitchFamily="34" charset="0"/>
                <a:cs typeface="Calibri" panose="020F0502020204030204" pitchFamily="34" charset="0"/>
              </a:rPr>
              <a:t>(conflicting findings) </a:t>
            </a:r>
            <a:endParaRPr lang="en-US" sz="1300" dirty="0">
              <a:effectLst/>
              <a:latin typeface="Arial Nova Cond" panose="020B0506020202020204" pitchFamily="34" charset="0"/>
              <a:ea typeface="Calibri" panose="020F0502020204030204" pitchFamily="34" charset="0"/>
              <a:cs typeface="Calibri" panose="020F0502020204030204" pitchFamily="34" charset="0"/>
            </a:endParaRPr>
          </a:p>
        </p:txBody>
      </p:sp>
      <p:sp>
        <p:nvSpPr>
          <p:cNvPr id="11" name="Arrow: Up 10">
            <a:extLst>
              <a:ext uri="{FF2B5EF4-FFF2-40B4-BE49-F238E27FC236}">
                <a16:creationId xmlns:a16="http://schemas.microsoft.com/office/drawing/2014/main" id="{527CAA29-3296-4A70-B187-F1C93A522B7F}"/>
              </a:ext>
            </a:extLst>
          </p:cNvPr>
          <p:cNvSpPr/>
          <p:nvPr/>
        </p:nvSpPr>
        <p:spPr>
          <a:xfrm>
            <a:off x="173051" y="2360992"/>
            <a:ext cx="273690" cy="1008112"/>
          </a:xfrm>
          <a:prstGeom prst="upArrow">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Arrow: Up 11">
            <a:extLst>
              <a:ext uri="{FF2B5EF4-FFF2-40B4-BE49-F238E27FC236}">
                <a16:creationId xmlns:a16="http://schemas.microsoft.com/office/drawing/2014/main" id="{3915F86B-B52A-41CB-B41B-F924B9C98F0D}"/>
              </a:ext>
            </a:extLst>
          </p:cNvPr>
          <p:cNvSpPr/>
          <p:nvPr/>
        </p:nvSpPr>
        <p:spPr>
          <a:xfrm rot="10800000">
            <a:off x="173052" y="3792238"/>
            <a:ext cx="273688" cy="1008111"/>
          </a:xfrm>
          <a:prstGeom prst="upArrow">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3" name="Rectangle: Rounded Corners 12">
            <a:extLst>
              <a:ext uri="{FF2B5EF4-FFF2-40B4-BE49-F238E27FC236}">
                <a16:creationId xmlns:a16="http://schemas.microsoft.com/office/drawing/2014/main" id="{E59DA32F-DB3B-4D84-8F5C-5935C8ED2074}"/>
              </a:ext>
            </a:extLst>
          </p:cNvPr>
          <p:cNvSpPr/>
          <p:nvPr/>
        </p:nvSpPr>
        <p:spPr>
          <a:xfrm>
            <a:off x="7347263" y="3646863"/>
            <a:ext cx="4751327" cy="2156726"/>
          </a:xfrm>
          <a:prstGeom prst="roundRect">
            <a:avLst/>
          </a:prstGeom>
          <a:solidFill>
            <a:srgbClr val="C00000">
              <a:alpha val="25098"/>
            </a:srgbClr>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4" name="TextBox 13">
            <a:extLst>
              <a:ext uri="{FF2B5EF4-FFF2-40B4-BE49-F238E27FC236}">
                <a16:creationId xmlns:a16="http://schemas.microsoft.com/office/drawing/2014/main" id="{A325B362-D4FE-486F-B984-7075AC6C9DCE}"/>
              </a:ext>
            </a:extLst>
          </p:cNvPr>
          <p:cNvSpPr txBox="1"/>
          <p:nvPr/>
        </p:nvSpPr>
        <p:spPr>
          <a:xfrm>
            <a:off x="7402812" y="3614356"/>
            <a:ext cx="4789188" cy="2015936"/>
          </a:xfrm>
          <a:prstGeom prst="rect">
            <a:avLst/>
          </a:prstGeom>
          <a:noFill/>
        </p:spPr>
        <p:txBody>
          <a:bodyPr wrap="square">
            <a:spAutoFit/>
          </a:bodyPr>
          <a:lstStyle/>
          <a:p>
            <a:pPr algn="ctr">
              <a:lnSpc>
                <a:spcPct val="200000"/>
              </a:lnSpc>
            </a:pPr>
            <a:r>
              <a:rPr lang="en-CA" sz="1600" b="1" dirty="0">
                <a:solidFill>
                  <a:srgbClr val="000000"/>
                </a:solidFill>
                <a:effectLst/>
                <a:latin typeface="Arial Nova Cond" panose="020B0506020202020204" pitchFamily="34" charset="0"/>
                <a:ea typeface="Calibri" panose="020F0502020204030204" pitchFamily="34" charset="0"/>
              </a:rPr>
              <a:t>Future </a:t>
            </a:r>
            <a:r>
              <a:rPr lang="en-CA" sz="1600" b="1" dirty="0">
                <a:solidFill>
                  <a:srgbClr val="000000"/>
                </a:solidFill>
                <a:latin typeface="Arial Nova Cond" panose="020B0506020202020204" pitchFamily="34" charset="0"/>
                <a:ea typeface="Calibri" panose="020F0502020204030204" pitchFamily="34" charset="0"/>
              </a:rPr>
              <a:t>Research D</a:t>
            </a:r>
            <a:r>
              <a:rPr lang="en-CA" sz="1600" b="1" dirty="0">
                <a:solidFill>
                  <a:srgbClr val="000000"/>
                </a:solidFill>
                <a:effectLst/>
                <a:latin typeface="Arial Nova Cond" panose="020B0506020202020204" pitchFamily="34" charset="0"/>
                <a:ea typeface="Calibri" panose="020F0502020204030204" pitchFamily="34" charset="0"/>
              </a:rPr>
              <a:t>irections</a:t>
            </a:r>
            <a:endParaRPr lang="en-CA" sz="1600" dirty="0">
              <a:effectLst/>
              <a:latin typeface="Arial Nova Cond" panose="020B0506020202020204" pitchFamily="34" charset="0"/>
              <a:ea typeface="Calibri" panose="020F0502020204030204" pitchFamily="34" charset="0"/>
            </a:endParaRPr>
          </a:p>
          <a:p>
            <a:pPr marL="342900" lvl="0" indent="-342900">
              <a:spcAft>
                <a:spcPts val="600"/>
              </a:spcAft>
              <a:buFont typeface="Symbol" panose="05050102010706020507" pitchFamily="18" charset="2"/>
              <a:buChar char=""/>
            </a:pPr>
            <a:r>
              <a:rPr lang="en-CA" sz="1300" dirty="0">
                <a:solidFill>
                  <a:srgbClr val="000000"/>
                </a:solidFill>
                <a:effectLst/>
                <a:latin typeface="Arial Nova Cond" panose="020B0506020202020204" pitchFamily="34" charset="0"/>
                <a:ea typeface="Calibri" panose="020F0502020204030204" pitchFamily="34" charset="0"/>
              </a:rPr>
              <a:t>Which exercise paradigm(s) is the most effective for improving AF symptoms and QoL?</a:t>
            </a:r>
            <a:endParaRPr lang="en-CA" sz="1300" dirty="0">
              <a:effectLst/>
              <a:latin typeface="Arial Nova Cond" panose="020B0506020202020204" pitchFamily="34" charset="0"/>
              <a:ea typeface="Calibri" panose="020F0502020204030204" pitchFamily="34" charset="0"/>
            </a:endParaRPr>
          </a:p>
          <a:p>
            <a:pPr marL="342900" lvl="0" indent="-342900">
              <a:spcAft>
                <a:spcPts val="600"/>
              </a:spcAft>
              <a:buFont typeface="Symbol" panose="05050102010706020507" pitchFamily="18" charset="2"/>
              <a:buChar char=""/>
            </a:pPr>
            <a:r>
              <a:rPr lang="en-CA" sz="1300" dirty="0">
                <a:solidFill>
                  <a:srgbClr val="000000"/>
                </a:solidFill>
                <a:effectLst/>
                <a:latin typeface="Arial Nova Cond" panose="020B0506020202020204" pitchFamily="34" charset="0"/>
                <a:ea typeface="Calibri" panose="020F0502020204030204" pitchFamily="34" charset="0"/>
              </a:rPr>
              <a:t>Does sex </a:t>
            </a:r>
            <a:r>
              <a:rPr lang="en-CA" sz="1300" dirty="0">
                <a:solidFill>
                  <a:srgbClr val="000000"/>
                </a:solidFill>
                <a:latin typeface="Arial Nova Cond" panose="020B0506020202020204" pitchFamily="34" charset="0"/>
                <a:ea typeface="Calibri" panose="020F0502020204030204" pitchFamily="34" charset="0"/>
              </a:rPr>
              <a:t>and/or </a:t>
            </a:r>
            <a:r>
              <a:rPr lang="en-CA" sz="1300" dirty="0">
                <a:solidFill>
                  <a:srgbClr val="000000"/>
                </a:solidFill>
                <a:effectLst/>
                <a:latin typeface="Arial Nova Cond" panose="020B0506020202020204" pitchFamily="34" charset="0"/>
                <a:ea typeface="Calibri" panose="020F0502020204030204" pitchFamily="34" charset="0"/>
              </a:rPr>
              <a:t>gender play a role in the response to exercise?</a:t>
            </a:r>
          </a:p>
          <a:p>
            <a:pPr marL="342900" lvl="0" indent="-342900">
              <a:spcAft>
                <a:spcPts val="600"/>
              </a:spcAft>
              <a:buFont typeface="Symbol" panose="05050102010706020507" pitchFamily="18" charset="2"/>
              <a:buChar char=""/>
            </a:pPr>
            <a:r>
              <a:rPr lang="en-CA" sz="1300" dirty="0">
                <a:solidFill>
                  <a:srgbClr val="000000"/>
                </a:solidFill>
                <a:effectLst/>
                <a:latin typeface="Arial Nova Cond" panose="020B0506020202020204" pitchFamily="34" charset="0"/>
                <a:ea typeface="Calibri" panose="020F0502020204030204" pitchFamily="34" charset="0"/>
              </a:rPr>
              <a:t>Can exercise prevent the development/progression of AF</a:t>
            </a:r>
            <a:r>
              <a:rPr lang="en-CA" sz="1300" dirty="0">
                <a:solidFill>
                  <a:srgbClr val="000000"/>
                </a:solidFill>
                <a:latin typeface="Arial Nova Cond" panose="020B0506020202020204" pitchFamily="34" charset="0"/>
                <a:ea typeface="Calibri" panose="020F0502020204030204" pitchFamily="34" charset="0"/>
              </a:rPr>
              <a:t>?</a:t>
            </a:r>
            <a:endParaRPr lang="en-CA" sz="1300" dirty="0">
              <a:effectLst/>
              <a:latin typeface="Arial Nova Cond" panose="020B0506020202020204" pitchFamily="34" charset="0"/>
              <a:ea typeface="Calibri" panose="020F0502020204030204" pitchFamily="34" charset="0"/>
            </a:endParaRPr>
          </a:p>
          <a:p>
            <a:pPr marL="342900" lvl="0" indent="-342900">
              <a:spcAft>
                <a:spcPts val="600"/>
              </a:spcAft>
              <a:buFont typeface="Symbol" panose="05050102010706020507" pitchFamily="18" charset="2"/>
              <a:buChar char=""/>
            </a:pPr>
            <a:r>
              <a:rPr lang="en-CA" sz="1300" dirty="0">
                <a:solidFill>
                  <a:srgbClr val="000000"/>
                </a:solidFill>
                <a:effectLst/>
                <a:latin typeface="Arial Nova Cond" panose="020B0506020202020204" pitchFamily="34" charset="0"/>
                <a:ea typeface="Calibri" panose="020F0502020204030204" pitchFamily="34" charset="0"/>
              </a:rPr>
              <a:t>Can exercise and aggressive risk factor management prevent the need for or improve cardioversion and ablation outcomes</a:t>
            </a:r>
            <a:r>
              <a:rPr lang="en-CA" sz="1300" dirty="0">
                <a:solidFill>
                  <a:srgbClr val="000000"/>
                </a:solidFill>
                <a:effectLst/>
                <a:ea typeface="Calibri" panose="020F0502020204030204" pitchFamily="34" charset="0"/>
              </a:rPr>
              <a:t>?</a:t>
            </a:r>
            <a:endParaRPr lang="en-CA" sz="1300" dirty="0">
              <a:effectLst/>
              <a:ea typeface="Calibri" panose="020F0502020204030204" pitchFamily="34" charset="0"/>
            </a:endParaRPr>
          </a:p>
        </p:txBody>
      </p:sp>
      <p:sp>
        <p:nvSpPr>
          <p:cNvPr id="15" name="TextBox 14">
            <a:extLst>
              <a:ext uri="{FF2B5EF4-FFF2-40B4-BE49-F238E27FC236}">
                <a16:creationId xmlns:a16="http://schemas.microsoft.com/office/drawing/2014/main" id="{61852936-31AE-41A7-87E8-9248C9FD361B}"/>
              </a:ext>
            </a:extLst>
          </p:cNvPr>
          <p:cNvSpPr txBox="1"/>
          <p:nvPr/>
        </p:nvSpPr>
        <p:spPr>
          <a:xfrm>
            <a:off x="80127" y="5912743"/>
            <a:ext cx="11923038" cy="276999"/>
          </a:xfrm>
          <a:prstGeom prst="rect">
            <a:avLst/>
          </a:prstGeom>
          <a:noFill/>
        </p:spPr>
        <p:txBody>
          <a:bodyPr wrap="square" rtlCol="0">
            <a:spAutoFit/>
          </a:bodyPr>
          <a:lstStyle/>
          <a:p>
            <a:r>
              <a:rPr lang="en-US" sz="1200" b="1" dirty="0">
                <a:latin typeface="Arial Nova Cond" panose="020B0506020202020204" pitchFamily="34" charset="0"/>
              </a:rPr>
              <a:t>References: 1.</a:t>
            </a:r>
            <a:r>
              <a:rPr lang="en-US" sz="1200" dirty="0">
                <a:latin typeface="Arial Nova Cond" panose="020B0506020202020204" pitchFamily="34" charset="0"/>
              </a:rPr>
              <a:t> Smart NA et al. Open Heart. 2018;5:e000880. </a:t>
            </a:r>
            <a:r>
              <a:rPr lang="en-US" sz="1200" b="1" dirty="0">
                <a:latin typeface="Arial Nova Cond" panose="020B0506020202020204" pitchFamily="34" charset="0"/>
              </a:rPr>
              <a:t>2.</a:t>
            </a:r>
            <a:r>
              <a:rPr lang="en-US" sz="1200" dirty="0">
                <a:latin typeface="Arial Nova Cond" panose="020B0506020202020204" pitchFamily="34" charset="0"/>
              </a:rPr>
              <a:t> Reed JL et al. Can J </a:t>
            </a:r>
            <a:r>
              <a:rPr lang="en-US" sz="1200" dirty="0" err="1">
                <a:latin typeface="Arial Nova Cond" panose="020B0506020202020204" pitchFamily="34" charset="0"/>
              </a:rPr>
              <a:t>Cardiol</a:t>
            </a:r>
            <a:r>
              <a:rPr lang="en-US" sz="1200" dirty="0">
                <a:latin typeface="Arial Nova Cond" panose="020B0506020202020204" pitchFamily="34" charset="0"/>
              </a:rPr>
              <a:t>. 2018;34:S284-S95.</a:t>
            </a:r>
            <a:endParaRPr lang="en-US" sz="1200" b="1" dirty="0">
              <a:latin typeface="Arial Nova Cond" panose="020B0506020202020204" pitchFamily="34" charset="0"/>
            </a:endParaRPr>
          </a:p>
        </p:txBody>
      </p:sp>
      <p:pic>
        <p:nvPicPr>
          <p:cNvPr id="16" name="Picture 6" descr="Heart Arrhythmia Png - What is Afib? Learn About the Symptoms &amp; Causes of Atrial Fibrillation">
            <a:extLst>
              <a:ext uri="{FF2B5EF4-FFF2-40B4-BE49-F238E27FC236}">
                <a16:creationId xmlns:a16="http://schemas.microsoft.com/office/drawing/2014/main" id="{26D1AB5C-3070-44A2-B599-87621940E99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63859" r="3712"/>
          <a:stretch/>
        </p:blipFill>
        <p:spPr bwMode="auto">
          <a:xfrm>
            <a:off x="1493275" y="4933724"/>
            <a:ext cx="3672408" cy="819170"/>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DCBDE713-5C90-4A84-96D0-5DED277952C3}"/>
              </a:ext>
            </a:extLst>
          </p:cNvPr>
          <p:cNvSpPr txBox="1"/>
          <p:nvPr/>
        </p:nvSpPr>
        <p:spPr>
          <a:xfrm>
            <a:off x="89146" y="6135107"/>
            <a:ext cx="12022727" cy="246221"/>
          </a:xfrm>
          <a:prstGeom prst="rect">
            <a:avLst/>
          </a:prstGeom>
          <a:noFill/>
        </p:spPr>
        <p:txBody>
          <a:bodyPr wrap="square" rtlCol="0">
            <a:spAutoFit/>
          </a:bodyPr>
          <a:lstStyle/>
          <a:p>
            <a:r>
              <a:rPr lang="en-CA" sz="1000" dirty="0"/>
              <a:t>AF, atrial fibrillation; CR, cardiac rehabilitation; CRF, cardiorespiratory fitness; MCS, mental component summary; MD, mean difference; HIIT, high-intensity interval training; PCS, physical component summary; QoL, quality of life.</a:t>
            </a:r>
          </a:p>
        </p:txBody>
      </p:sp>
    </p:spTree>
    <p:extLst>
      <p:ext uri="{BB962C8B-B14F-4D97-AF65-F5344CB8AC3E}">
        <p14:creationId xmlns:p14="http://schemas.microsoft.com/office/powerpoint/2010/main" val="7176303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 shot of an open computer sitting on top of a desk&#10;&#10;Description automatically generated">
            <a:extLst>
              <a:ext uri="{FF2B5EF4-FFF2-40B4-BE49-F238E27FC236}">
                <a16:creationId xmlns:a16="http://schemas.microsoft.com/office/drawing/2014/main" id="{59E7B570-9EF9-4FD1-B307-3F357AEC6DE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95680" y="-27384"/>
            <a:ext cx="13628384" cy="6408712"/>
          </a:xfrm>
          <a:prstGeom prst="rect">
            <a:avLst/>
          </a:prstGeom>
        </p:spPr>
      </p:pic>
      <p:sp>
        <p:nvSpPr>
          <p:cNvPr id="5" name="TextBox 4">
            <a:extLst>
              <a:ext uri="{FF2B5EF4-FFF2-40B4-BE49-F238E27FC236}">
                <a16:creationId xmlns:a16="http://schemas.microsoft.com/office/drawing/2014/main" id="{30CB8500-5716-458E-B51D-18B6311C8DED}"/>
              </a:ext>
            </a:extLst>
          </p:cNvPr>
          <p:cNvSpPr txBox="1"/>
          <p:nvPr/>
        </p:nvSpPr>
        <p:spPr>
          <a:xfrm>
            <a:off x="2927648" y="2492896"/>
            <a:ext cx="4975122" cy="769441"/>
          </a:xfrm>
          <a:prstGeom prst="rect">
            <a:avLst/>
          </a:prstGeom>
          <a:noFill/>
        </p:spPr>
        <p:txBody>
          <a:bodyPr wrap="square" rtlCol="0">
            <a:spAutoFit/>
          </a:bodyPr>
          <a:lstStyle/>
          <a:p>
            <a:pPr algn="ctr"/>
            <a:r>
              <a:rPr lang="en-CA" sz="4400" b="1" dirty="0">
                <a:solidFill>
                  <a:srgbClr val="F33A45"/>
                </a:solidFill>
                <a:latin typeface="Arial Nova Cond" panose="020B0506020202020204" pitchFamily="34" charset="0"/>
                <a:cs typeface="Leelawadee UI" panose="020B0604020202020204" pitchFamily="34" charset="-34"/>
              </a:rPr>
              <a:t>QUESTIONS?</a:t>
            </a:r>
          </a:p>
        </p:txBody>
      </p:sp>
      <p:pic>
        <p:nvPicPr>
          <p:cNvPr id="9" name="Picture 8" descr="A close up of a logo&#10;&#10;Description automatically generated">
            <a:extLst>
              <a:ext uri="{FF2B5EF4-FFF2-40B4-BE49-F238E27FC236}">
                <a16:creationId xmlns:a16="http://schemas.microsoft.com/office/drawing/2014/main" id="{D59D5EE3-6CE3-4888-9C84-8A056D4B6FD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 r="51855" b="-950"/>
          <a:stretch/>
        </p:blipFill>
        <p:spPr>
          <a:xfrm>
            <a:off x="11352584" y="5648375"/>
            <a:ext cx="811512" cy="516929"/>
          </a:xfrm>
          <a:prstGeom prst="rect">
            <a:avLst/>
          </a:prstGeom>
        </p:spPr>
      </p:pic>
    </p:spTree>
    <p:extLst>
      <p:ext uri="{BB962C8B-B14F-4D97-AF65-F5344CB8AC3E}">
        <p14:creationId xmlns:p14="http://schemas.microsoft.com/office/powerpoint/2010/main" val="419308963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BCDB98-AB60-4AFA-9209-E3FA16172A6C}"/>
              </a:ext>
            </a:extLst>
          </p:cNvPr>
          <p:cNvSpPr>
            <a:spLocks noGrp="1"/>
          </p:cNvSpPr>
          <p:nvPr>
            <p:ph type="title"/>
          </p:nvPr>
        </p:nvSpPr>
        <p:spPr/>
        <p:txBody>
          <a:bodyPr>
            <a:normAutofit/>
          </a:bodyPr>
          <a:lstStyle/>
          <a:p>
            <a:r>
              <a:rPr lang="en-US" dirty="0"/>
              <a:t>SAVE THE DATE – CCC 2021! </a:t>
            </a:r>
          </a:p>
        </p:txBody>
      </p:sp>
      <p:sp>
        <p:nvSpPr>
          <p:cNvPr id="6" name="TextBox 5">
            <a:extLst>
              <a:ext uri="{FF2B5EF4-FFF2-40B4-BE49-F238E27FC236}">
                <a16:creationId xmlns:a16="http://schemas.microsoft.com/office/drawing/2014/main" id="{3347B8EE-0FBF-493A-8EB8-3376D5F4E207}"/>
              </a:ext>
            </a:extLst>
          </p:cNvPr>
          <p:cNvSpPr txBox="1"/>
          <p:nvPr/>
        </p:nvSpPr>
        <p:spPr>
          <a:xfrm>
            <a:off x="709322" y="4941168"/>
            <a:ext cx="5070022" cy="523220"/>
          </a:xfrm>
          <a:prstGeom prst="rect">
            <a:avLst/>
          </a:prstGeom>
          <a:noFill/>
        </p:spPr>
        <p:txBody>
          <a:bodyPr wrap="square" rtlCol="0">
            <a:spAutoFit/>
          </a:bodyPr>
          <a:lstStyle/>
          <a:p>
            <a:r>
              <a:rPr lang="en-US" sz="2800" dirty="0">
                <a:latin typeface="Arial Nova Cond" panose="020B0506020202020204" pitchFamily="34" charset="0"/>
              </a:rPr>
              <a:t>Register at </a:t>
            </a:r>
            <a:r>
              <a:rPr lang="en-US" sz="2800" b="1" dirty="0">
                <a:solidFill>
                  <a:srgbClr val="F33A45"/>
                </a:solidFill>
                <a:latin typeface="Arial Nova Cond" panose="020B0506020202020204" pitchFamily="34" charset="0"/>
              </a:rPr>
              <a:t>cardiocongress.org</a:t>
            </a:r>
          </a:p>
        </p:txBody>
      </p:sp>
      <p:sp>
        <p:nvSpPr>
          <p:cNvPr id="7" name="TextBox 6">
            <a:extLst>
              <a:ext uri="{FF2B5EF4-FFF2-40B4-BE49-F238E27FC236}">
                <a16:creationId xmlns:a16="http://schemas.microsoft.com/office/drawing/2014/main" id="{543C0CB0-A552-4869-A229-8AB7069CA87D}"/>
              </a:ext>
            </a:extLst>
          </p:cNvPr>
          <p:cNvSpPr txBox="1"/>
          <p:nvPr/>
        </p:nvSpPr>
        <p:spPr>
          <a:xfrm>
            <a:off x="709322" y="2199857"/>
            <a:ext cx="8843062" cy="1200329"/>
          </a:xfrm>
          <a:prstGeom prst="rect">
            <a:avLst/>
          </a:prstGeom>
          <a:noFill/>
        </p:spPr>
        <p:txBody>
          <a:bodyPr wrap="square" rtlCol="0">
            <a:spAutoFit/>
          </a:bodyPr>
          <a:lstStyle/>
          <a:p>
            <a:r>
              <a:rPr lang="en-US" sz="3600" b="1" dirty="0">
                <a:solidFill>
                  <a:schemeClr val="tx1"/>
                </a:solidFill>
                <a:latin typeface="Arial Nova Cond" panose="020B0506020202020204" pitchFamily="34" charset="0"/>
              </a:rPr>
              <a:t>Registration is open for the 2021 Canadian Cardiovascular Congress</a:t>
            </a:r>
          </a:p>
        </p:txBody>
      </p:sp>
      <p:sp>
        <p:nvSpPr>
          <p:cNvPr id="5" name="TextBox 4">
            <a:extLst>
              <a:ext uri="{FF2B5EF4-FFF2-40B4-BE49-F238E27FC236}">
                <a16:creationId xmlns:a16="http://schemas.microsoft.com/office/drawing/2014/main" id="{5B9318D3-9144-4B4C-A33F-5DF8473152FA}"/>
              </a:ext>
            </a:extLst>
          </p:cNvPr>
          <p:cNvSpPr txBox="1"/>
          <p:nvPr/>
        </p:nvSpPr>
        <p:spPr>
          <a:xfrm>
            <a:off x="709322" y="3544360"/>
            <a:ext cx="8843062" cy="954107"/>
          </a:xfrm>
          <a:prstGeom prst="rect">
            <a:avLst/>
          </a:prstGeom>
          <a:noFill/>
        </p:spPr>
        <p:txBody>
          <a:bodyPr wrap="square" rtlCol="0">
            <a:spAutoFit/>
          </a:bodyPr>
          <a:lstStyle/>
          <a:p>
            <a:r>
              <a:rPr lang="en-US" sz="2800" b="1" dirty="0">
                <a:solidFill>
                  <a:srgbClr val="F33A45"/>
                </a:solidFill>
                <a:latin typeface="Arial Nova Cond" panose="020B0506020202020204" pitchFamily="34" charset="0"/>
              </a:rPr>
              <a:t>Join the largest interactive Canadian cardiovascular event of the year and re-connect with your colleagues!</a:t>
            </a:r>
          </a:p>
        </p:txBody>
      </p:sp>
      <p:pic>
        <p:nvPicPr>
          <p:cNvPr id="8" name="Picture 7">
            <a:extLst>
              <a:ext uri="{FF2B5EF4-FFF2-40B4-BE49-F238E27FC236}">
                <a16:creationId xmlns:a16="http://schemas.microsoft.com/office/drawing/2014/main" id="{01AC14B9-4C0E-4AE9-8CB7-B60E91CE45E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38462" y="295203"/>
            <a:ext cx="1944216" cy="2677038"/>
          </a:xfrm>
          <a:prstGeom prst="rect">
            <a:avLst/>
          </a:prstGeom>
        </p:spPr>
      </p:pic>
      <p:pic>
        <p:nvPicPr>
          <p:cNvPr id="9" name="Picture 8">
            <a:extLst>
              <a:ext uri="{FF2B5EF4-FFF2-40B4-BE49-F238E27FC236}">
                <a16:creationId xmlns:a16="http://schemas.microsoft.com/office/drawing/2014/main" id="{1AFB7C85-08EE-4548-976D-6739636F868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60296" y="5661248"/>
            <a:ext cx="1829294" cy="646331"/>
          </a:xfrm>
          <a:prstGeom prst="rect">
            <a:avLst/>
          </a:prstGeom>
        </p:spPr>
      </p:pic>
      <p:sp>
        <p:nvSpPr>
          <p:cNvPr id="10" name="TextBox 9">
            <a:extLst>
              <a:ext uri="{FF2B5EF4-FFF2-40B4-BE49-F238E27FC236}">
                <a16:creationId xmlns:a16="http://schemas.microsoft.com/office/drawing/2014/main" id="{17848CFE-F264-49B6-AB3B-EC948323F86B}"/>
              </a:ext>
            </a:extLst>
          </p:cNvPr>
          <p:cNvSpPr txBox="1"/>
          <p:nvPr/>
        </p:nvSpPr>
        <p:spPr>
          <a:xfrm>
            <a:off x="695400" y="1114021"/>
            <a:ext cx="8843062" cy="646331"/>
          </a:xfrm>
          <a:prstGeom prst="rect">
            <a:avLst/>
          </a:prstGeom>
          <a:noFill/>
        </p:spPr>
        <p:txBody>
          <a:bodyPr wrap="square" rtlCol="0">
            <a:spAutoFit/>
          </a:bodyPr>
          <a:lstStyle/>
          <a:p>
            <a:r>
              <a:rPr lang="en-US" sz="3600" b="1" dirty="0">
                <a:solidFill>
                  <a:srgbClr val="11B3E0"/>
                </a:solidFill>
                <a:latin typeface="Arial Nova Cond" panose="020B0506020202020204" pitchFamily="34" charset="0"/>
              </a:rPr>
              <a:t>OCTOBER 20 – 23, 2021</a:t>
            </a:r>
          </a:p>
        </p:txBody>
      </p:sp>
    </p:spTree>
    <p:extLst>
      <p:ext uri="{BB962C8B-B14F-4D97-AF65-F5344CB8AC3E}">
        <p14:creationId xmlns:p14="http://schemas.microsoft.com/office/powerpoint/2010/main" val="376538377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B2D673-7111-485D-93FF-F92577DBA6C5}"/>
              </a:ext>
            </a:extLst>
          </p:cNvPr>
          <p:cNvSpPr>
            <a:spLocks noGrp="1"/>
          </p:cNvSpPr>
          <p:nvPr>
            <p:ph type="title"/>
          </p:nvPr>
        </p:nvSpPr>
        <p:spPr/>
        <p:txBody>
          <a:bodyPr>
            <a:normAutofit/>
          </a:bodyPr>
          <a:lstStyle/>
          <a:p>
            <a:r>
              <a:rPr lang="en-US" dirty="0"/>
              <a:t>Visit </a:t>
            </a:r>
            <a:r>
              <a:rPr lang="en-US" dirty="0">
                <a:solidFill>
                  <a:srgbClr val="FF0000"/>
                </a:solidFill>
              </a:rPr>
              <a:t>CCS.ca </a:t>
            </a:r>
            <a:r>
              <a:rPr lang="en-US" dirty="0"/>
              <a:t>for more Guidelines and Resources </a:t>
            </a:r>
          </a:p>
        </p:txBody>
      </p:sp>
      <p:sp>
        <p:nvSpPr>
          <p:cNvPr id="3" name="Content Placeholder 2">
            <a:extLst>
              <a:ext uri="{FF2B5EF4-FFF2-40B4-BE49-F238E27FC236}">
                <a16:creationId xmlns:a16="http://schemas.microsoft.com/office/drawing/2014/main" id="{FD8620D5-98DD-4F58-AA9D-F500AC70AB39}"/>
              </a:ext>
            </a:extLst>
          </p:cNvPr>
          <p:cNvSpPr>
            <a:spLocks noGrp="1"/>
          </p:cNvSpPr>
          <p:nvPr>
            <p:ph idx="1"/>
          </p:nvPr>
        </p:nvSpPr>
        <p:spPr>
          <a:xfrm>
            <a:off x="695400" y="1628800"/>
            <a:ext cx="10801200" cy="4464496"/>
          </a:xfrm>
        </p:spPr>
        <p:txBody>
          <a:bodyPr>
            <a:normAutofit/>
          </a:bodyPr>
          <a:lstStyle/>
          <a:p>
            <a:pPr marL="0" indent="0">
              <a:lnSpc>
                <a:spcPct val="100000"/>
              </a:lnSpc>
              <a:buNone/>
            </a:pPr>
            <a:r>
              <a:rPr lang="en-US" sz="2400" dirty="0"/>
              <a:t>Guideline Library:</a:t>
            </a:r>
          </a:p>
          <a:p>
            <a:pPr>
              <a:lnSpc>
                <a:spcPct val="100000"/>
              </a:lnSpc>
            </a:pPr>
            <a:r>
              <a:rPr lang="en-US" sz="2400" dirty="0">
                <a:hlinkClick r:id="rId3"/>
              </a:rPr>
              <a:t>https://ccs.ca/guidelines-and-position-statement-library/</a:t>
            </a:r>
            <a:r>
              <a:rPr lang="en-US" sz="2400" dirty="0"/>
              <a:t> </a:t>
            </a:r>
          </a:p>
          <a:p>
            <a:pPr>
              <a:lnSpc>
                <a:spcPct val="100000"/>
              </a:lnSpc>
            </a:pPr>
            <a:endParaRPr lang="en-US" sz="2400" dirty="0"/>
          </a:p>
          <a:p>
            <a:pPr marL="0" indent="0">
              <a:lnSpc>
                <a:spcPct val="100000"/>
              </a:lnSpc>
              <a:buNone/>
            </a:pPr>
            <a:r>
              <a:rPr lang="en-US" sz="2400" dirty="0"/>
              <a:t>Guideline Resources:</a:t>
            </a:r>
          </a:p>
          <a:p>
            <a:pPr>
              <a:lnSpc>
                <a:spcPct val="100000"/>
              </a:lnSpc>
            </a:pPr>
            <a:r>
              <a:rPr lang="en-US" sz="2400" dirty="0">
                <a:hlinkClick r:id="rId4"/>
              </a:rPr>
              <a:t>https://ccs.ca/guideline-resources/</a:t>
            </a:r>
            <a:r>
              <a:rPr lang="en-US" sz="2400" dirty="0"/>
              <a:t> </a:t>
            </a:r>
          </a:p>
        </p:txBody>
      </p:sp>
    </p:spTree>
    <p:extLst>
      <p:ext uri="{BB962C8B-B14F-4D97-AF65-F5344CB8AC3E}">
        <p14:creationId xmlns:p14="http://schemas.microsoft.com/office/powerpoint/2010/main" val="4594126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68785F-763B-4AC0-B460-65B3C1E68B9E}"/>
              </a:ext>
            </a:extLst>
          </p:cNvPr>
          <p:cNvSpPr>
            <a:spLocks noGrp="1"/>
          </p:cNvSpPr>
          <p:nvPr>
            <p:ph type="title"/>
          </p:nvPr>
        </p:nvSpPr>
        <p:spPr/>
        <p:txBody>
          <a:bodyPr/>
          <a:lstStyle/>
          <a:p>
            <a:r>
              <a:rPr lang="en-US" dirty="0">
                <a:solidFill>
                  <a:srgbClr val="6FAAAF"/>
                </a:solidFill>
              </a:rPr>
              <a:t>CCS/CHRS KTA COLLABORATION</a:t>
            </a:r>
          </a:p>
        </p:txBody>
      </p:sp>
      <p:sp>
        <p:nvSpPr>
          <p:cNvPr id="3" name="Content Placeholder 2">
            <a:extLst>
              <a:ext uri="{FF2B5EF4-FFF2-40B4-BE49-F238E27FC236}">
                <a16:creationId xmlns:a16="http://schemas.microsoft.com/office/drawing/2014/main" id="{336A4AD2-87E8-4D84-92A8-DB6598792F29}"/>
              </a:ext>
            </a:extLst>
          </p:cNvPr>
          <p:cNvSpPr>
            <a:spLocks noGrp="1"/>
          </p:cNvSpPr>
          <p:nvPr>
            <p:ph idx="1"/>
          </p:nvPr>
        </p:nvSpPr>
        <p:spPr>
          <a:xfrm>
            <a:off x="687335" y="1340768"/>
            <a:ext cx="10801200" cy="4692179"/>
          </a:xfrm>
        </p:spPr>
        <p:txBody>
          <a:bodyPr>
            <a:normAutofit/>
          </a:bodyPr>
          <a:lstStyle/>
          <a:p>
            <a:pPr>
              <a:spcAft>
                <a:spcPts val="600"/>
              </a:spcAft>
            </a:pPr>
            <a:r>
              <a:rPr lang="en-US" dirty="0"/>
              <a:t>Webinar series to encourage dissemination of key topics from the 2020 comprehensive AF guidelines</a:t>
            </a:r>
          </a:p>
          <a:p>
            <a:pPr>
              <a:spcAft>
                <a:spcPts val="600"/>
              </a:spcAft>
            </a:pPr>
            <a:r>
              <a:rPr lang="en-US" dirty="0"/>
              <a:t>Works in progress:</a:t>
            </a:r>
          </a:p>
          <a:p>
            <a:pPr lvl="1">
              <a:spcAft>
                <a:spcPts val="600"/>
              </a:spcAft>
            </a:pPr>
            <a:r>
              <a:rPr lang="en-US" dirty="0"/>
              <a:t>Website updates and online decision support tools</a:t>
            </a:r>
          </a:p>
          <a:p>
            <a:pPr lvl="1">
              <a:spcAft>
                <a:spcPts val="600"/>
              </a:spcAft>
            </a:pPr>
            <a:r>
              <a:rPr lang="en-US" dirty="0"/>
              <a:t>Collaborative communication efforts</a:t>
            </a:r>
          </a:p>
          <a:p>
            <a:pPr lvl="2">
              <a:spcAft>
                <a:spcPts val="600"/>
              </a:spcAft>
            </a:pPr>
            <a:r>
              <a:rPr lang="en-US" dirty="0"/>
              <a:t>We are working to establish a communication campaign to announce the pocket guide, webinars and additional companion publications (focused for specific audiences)</a:t>
            </a:r>
          </a:p>
          <a:p>
            <a:pPr lvl="1">
              <a:spcAft>
                <a:spcPts val="600"/>
              </a:spcAft>
            </a:pPr>
            <a:r>
              <a:rPr lang="en-US" dirty="0"/>
              <a:t>Needs assessments + themes of care</a:t>
            </a:r>
          </a:p>
          <a:p>
            <a:pPr lvl="2">
              <a:spcAft>
                <a:spcPts val="600"/>
              </a:spcAft>
            </a:pPr>
            <a:r>
              <a:rPr lang="en-US" dirty="0"/>
              <a:t>CCS Guideline Review Working Group is developing a needs assessment to rank AF themes of care, identify barriers and facilitators and assess preferences for practice tools and learning modes</a:t>
            </a:r>
          </a:p>
          <a:p>
            <a:pPr lvl="1">
              <a:spcAft>
                <a:spcPts val="600"/>
              </a:spcAft>
            </a:pPr>
            <a:endParaRPr lang="en-US" dirty="0"/>
          </a:p>
        </p:txBody>
      </p:sp>
    </p:spTree>
    <p:extLst>
      <p:ext uri="{BB962C8B-B14F-4D97-AF65-F5344CB8AC3E}">
        <p14:creationId xmlns:p14="http://schemas.microsoft.com/office/powerpoint/2010/main" val="29969622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BCDB98-AB60-4AFA-9209-E3FA16172A6C}"/>
              </a:ext>
            </a:extLst>
          </p:cNvPr>
          <p:cNvSpPr>
            <a:spLocks noGrp="1"/>
          </p:cNvSpPr>
          <p:nvPr>
            <p:ph type="title"/>
          </p:nvPr>
        </p:nvSpPr>
        <p:spPr/>
        <p:txBody>
          <a:bodyPr>
            <a:normAutofit/>
          </a:bodyPr>
          <a:lstStyle/>
          <a:p>
            <a:r>
              <a:rPr lang="en-US" dirty="0">
                <a:solidFill>
                  <a:srgbClr val="6FAAAF"/>
                </a:solidFill>
              </a:rPr>
              <a:t>Access On-Demand</a:t>
            </a:r>
          </a:p>
        </p:txBody>
      </p:sp>
      <p:sp>
        <p:nvSpPr>
          <p:cNvPr id="12" name="TextBox 11">
            <a:extLst>
              <a:ext uri="{FF2B5EF4-FFF2-40B4-BE49-F238E27FC236}">
                <a16:creationId xmlns:a16="http://schemas.microsoft.com/office/drawing/2014/main" id="{6F22A702-C49C-4226-9C10-7A77BFB668A5}"/>
              </a:ext>
            </a:extLst>
          </p:cNvPr>
          <p:cNvSpPr txBox="1"/>
          <p:nvPr/>
        </p:nvSpPr>
        <p:spPr>
          <a:xfrm>
            <a:off x="703465" y="4927543"/>
            <a:ext cx="10785070" cy="830997"/>
          </a:xfrm>
          <a:prstGeom prst="rect">
            <a:avLst/>
          </a:prstGeom>
          <a:noFill/>
        </p:spPr>
        <p:txBody>
          <a:bodyPr wrap="square" rtlCol="0">
            <a:spAutoFit/>
          </a:bodyPr>
          <a:lstStyle/>
          <a:p>
            <a:r>
              <a:rPr lang="en-US" sz="2400" dirty="0">
                <a:latin typeface="Arial Nova Cond" panose="020B0506020202020204" pitchFamily="34" charset="0"/>
              </a:rPr>
              <a:t>View this series, as well as the Heart Failure and Pulmonary Hypertension webinars, On-Demand: </a:t>
            </a:r>
            <a:r>
              <a:rPr lang="en-US" sz="2400" b="1" dirty="0">
                <a:solidFill>
                  <a:srgbClr val="F33A45"/>
                </a:solidFill>
                <a:latin typeface="Arial Nova Cond" panose="020B0506020202020204" pitchFamily="34" charset="0"/>
              </a:rPr>
              <a:t>CCS.ca/On-Demand-Guideline-Webinars/</a:t>
            </a:r>
          </a:p>
        </p:txBody>
      </p:sp>
      <p:sp>
        <p:nvSpPr>
          <p:cNvPr id="4" name="Content Placeholder 2">
            <a:extLst>
              <a:ext uri="{FF2B5EF4-FFF2-40B4-BE49-F238E27FC236}">
                <a16:creationId xmlns:a16="http://schemas.microsoft.com/office/drawing/2014/main" id="{B650B092-8951-4457-A252-B5B287B2DFFB}"/>
              </a:ext>
            </a:extLst>
          </p:cNvPr>
          <p:cNvSpPr>
            <a:spLocks noGrp="1"/>
          </p:cNvSpPr>
          <p:nvPr>
            <p:ph idx="1"/>
          </p:nvPr>
        </p:nvSpPr>
        <p:spPr>
          <a:xfrm>
            <a:off x="687335" y="1340768"/>
            <a:ext cx="10801200" cy="3586775"/>
          </a:xfrm>
        </p:spPr>
        <p:txBody>
          <a:bodyPr>
            <a:normAutofit/>
          </a:bodyPr>
          <a:lstStyle/>
          <a:p>
            <a:pPr marL="0" indent="0">
              <a:spcAft>
                <a:spcPts val="600"/>
              </a:spcAft>
              <a:buNone/>
            </a:pPr>
            <a:r>
              <a:rPr lang="en-US" dirty="0"/>
              <a:t>The AF Webinar series is available for On-Demand access</a:t>
            </a:r>
          </a:p>
          <a:p>
            <a:pPr lvl="1">
              <a:spcAft>
                <a:spcPts val="600"/>
              </a:spcAft>
            </a:pPr>
            <a:endParaRPr lang="en-US" dirty="0"/>
          </a:p>
        </p:txBody>
      </p:sp>
      <p:pic>
        <p:nvPicPr>
          <p:cNvPr id="5" name="Picture 4">
            <a:extLst>
              <a:ext uri="{FF2B5EF4-FFF2-40B4-BE49-F238E27FC236}">
                <a16:creationId xmlns:a16="http://schemas.microsoft.com/office/drawing/2014/main" id="{2935C214-A4EE-4068-9F23-23BCD99B3F22}"/>
              </a:ext>
            </a:extLst>
          </p:cNvPr>
          <p:cNvPicPr>
            <a:picLocks noChangeAspect="1"/>
          </p:cNvPicPr>
          <p:nvPr/>
        </p:nvPicPr>
        <p:blipFill>
          <a:blip r:embed="rId3"/>
          <a:stretch>
            <a:fillRect/>
          </a:stretch>
        </p:blipFill>
        <p:spPr>
          <a:xfrm>
            <a:off x="1559496" y="1927944"/>
            <a:ext cx="2695575" cy="2705100"/>
          </a:xfrm>
          <a:prstGeom prst="rect">
            <a:avLst/>
          </a:prstGeom>
        </p:spPr>
      </p:pic>
      <p:pic>
        <p:nvPicPr>
          <p:cNvPr id="7" name="Picture 6">
            <a:extLst>
              <a:ext uri="{FF2B5EF4-FFF2-40B4-BE49-F238E27FC236}">
                <a16:creationId xmlns:a16="http://schemas.microsoft.com/office/drawing/2014/main" id="{F98D5FDC-3EB4-4C1E-A74C-15088A9DB7C7}"/>
              </a:ext>
            </a:extLst>
          </p:cNvPr>
          <p:cNvPicPr>
            <a:picLocks noChangeAspect="1"/>
          </p:cNvPicPr>
          <p:nvPr/>
        </p:nvPicPr>
        <p:blipFill>
          <a:blip r:embed="rId4"/>
          <a:stretch>
            <a:fillRect/>
          </a:stretch>
        </p:blipFill>
        <p:spPr>
          <a:xfrm>
            <a:off x="4511824" y="1927944"/>
            <a:ext cx="2705100" cy="2705100"/>
          </a:xfrm>
          <a:prstGeom prst="rect">
            <a:avLst/>
          </a:prstGeom>
        </p:spPr>
      </p:pic>
      <p:pic>
        <p:nvPicPr>
          <p:cNvPr id="9" name="Picture 8">
            <a:extLst>
              <a:ext uri="{FF2B5EF4-FFF2-40B4-BE49-F238E27FC236}">
                <a16:creationId xmlns:a16="http://schemas.microsoft.com/office/drawing/2014/main" id="{F0F4A0D9-BEDB-4549-A097-F9A060099BA2}"/>
              </a:ext>
            </a:extLst>
          </p:cNvPr>
          <p:cNvPicPr>
            <a:picLocks noChangeAspect="1"/>
          </p:cNvPicPr>
          <p:nvPr/>
        </p:nvPicPr>
        <p:blipFill>
          <a:blip r:embed="rId5"/>
          <a:stretch>
            <a:fillRect/>
          </a:stretch>
        </p:blipFill>
        <p:spPr>
          <a:xfrm>
            <a:off x="7473677" y="1938511"/>
            <a:ext cx="2705100" cy="2714625"/>
          </a:xfrm>
          <a:prstGeom prst="rect">
            <a:avLst/>
          </a:prstGeom>
        </p:spPr>
      </p:pic>
    </p:spTree>
    <p:extLst>
      <p:ext uri="{BB962C8B-B14F-4D97-AF65-F5344CB8AC3E}">
        <p14:creationId xmlns:p14="http://schemas.microsoft.com/office/powerpoint/2010/main" val="16711434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2D2ACB2A-6625-42C5-8DC3-86842DE022BF}"/>
              </a:ext>
            </a:extLst>
          </p:cNvPr>
          <p:cNvSpPr/>
          <p:nvPr/>
        </p:nvSpPr>
        <p:spPr>
          <a:xfrm>
            <a:off x="5375920" y="2133724"/>
            <a:ext cx="6598564" cy="2231380"/>
          </a:xfrm>
          <a:prstGeom prst="rect">
            <a:avLst/>
          </a:prstGeom>
        </p:spPr>
        <p:txBody>
          <a:bodyPr wrap="square">
            <a:spAutoFit/>
          </a:bodyPr>
          <a:lstStyle/>
          <a:p>
            <a:pPr algn="ctr" hangingPunct="1">
              <a:spcAft>
                <a:spcPts val="600"/>
              </a:spcAft>
            </a:pPr>
            <a:r>
              <a:rPr lang="en-US" sz="4000" b="1" kern="1200" dirty="0">
                <a:solidFill>
                  <a:prstClr val="white"/>
                </a:solidFill>
                <a:latin typeface="Arial Nova Cond" panose="020B0506020202020204" pitchFamily="34" charset="0"/>
                <a:ea typeface="+mn-ea"/>
                <a:cs typeface="+mn-cs"/>
              </a:rPr>
              <a:t>Laurent Macle</a:t>
            </a:r>
          </a:p>
          <a:p>
            <a:pPr algn="ctr" hangingPunct="1">
              <a:spcAft>
                <a:spcPts val="600"/>
              </a:spcAft>
            </a:pPr>
            <a:r>
              <a:rPr lang="en-CA" sz="2400" b="1" kern="1200" dirty="0">
                <a:solidFill>
                  <a:schemeClr val="tx1"/>
                </a:solidFill>
                <a:latin typeface="Arial Nova Cond" panose="020B0506020202020204" pitchFamily="34" charset="0"/>
                <a:ea typeface="Calibri" panose="020F0502020204030204" pitchFamily="34" charset="0"/>
                <a:cs typeface="Calibri" panose="020F0502020204030204" pitchFamily="34" charset="0"/>
              </a:rPr>
              <a:t>MD, FRCPC, FHRS</a:t>
            </a:r>
          </a:p>
          <a:p>
            <a:pPr algn="ctr" hangingPunct="1">
              <a:spcAft>
                <a:spcPts val="600"/>
              </a:spcAft>
            </a:pPr>
            <a:r>
              <a:rPr lang="en-CA" sz="2400" b="1" kern="1200" dirty="0">
                <a:solidFill>
                  <a:prstClr val="white"/>
                </a:solidFill>
                <a:latin typeface="Arial Nova Cond" panose="020B0506020202020204" pitchFamily="34" charset="0"/>
                <a:ea typeface="Calibri" panose="020F0502020204030204" pitchFamily="34" charset="0"/>
                <a:cs typeface="Calibri" panose="020F0502020204030204" pitchFamily="34" charset="0"/>
              </a:rPr>
              <a:t>Montreal, QC</a:t>
            </a:r>
          </a:p>
          <a:p>
            <a:pPr hangingPunct="1">
              <a:spcAft>
                <a:spcPts val="600"/>
              </a:spcAft>
            </a:pPr>
            <a:endParaRPr lang="en-US" sz="3600" b="1" kern="1200" dirty="0">
              <a:solidFill>
                <a:prstClr val="white"/>
              </a:solidFill>
              <a:latin typeface="Arial Nova Cond" panose="020B0506020202020204" pitchFamily="34" charset="0"/>
              <a:ea typeface="+mn-ea"/>
              <a:cs typeface="+mn-cs"/>
            </a:endParaRPr>
          </a:p>
        </p:txBody>
      </p:sp>
      <p:sp>
        <p:nvSpPr>
          <p:cNvPr id="17" name="Rectangle 16">
            <a:extLst>
              <a:ext uri="{FF2B5EF4-FFF2-40B4-BE49-F238E27FC236}">
                <a16:creationId xmlns:a16="http://schemas.microsoft.com/office/drawing/2014/main" id="{12230E98-1801-4CA9-9EA8-E76F50EA45B8}"/>
              </a:ext>
            </a:extLst>
          </p:cNvPr>
          <p:cNvSpPr/>
          <p:nvPr/>
        </p:nvSpPr>
        <p:spPr>
          <a:xfrm>
            <a:off x="5822338" y="908720"/>
            <a:ext cx="5667528" cy="1200329"/>
          </a:xfrm>
          <a:prstGeom prst="rect">
            <a:avLst/>
          </a:prstGeom>
        </p:spPr>
        <p:txBody>
          <a:bodyPr wrap="square">
            <a:spAutoFit/>
          </a:bodyPr>
          <a:lstStyle/>
          <a:p>
            <a:pPr algn="ctr" hangingPunct="1"/>
            <a:r>
              <a:rPr lang="en-US" sz="3600" b="1" kern="1200" dirty="0">
                <a:solidFill>
                  <a:srgbClr val="FF0000"/>
                </a:solidFill>
                <a:latin typeface="Arial Nova Cond" panose="020B0506020202020204" pitchFamily="34" charset="0"/>
                <a:ea typeface="+mn-ea"/>
                <a:cs typeface="+mn-cs"/>
              </a:rPr>
              <a:t>CHRS President-Elect,</a:t>
            </a:r>
          </a:p>
          <a:p>
            <a:pPr algn="ctr" hangingPunct="1"/>
            <a:r>
              <a:rPr lang="en-US" sz="3600" b="1" kern="1200" dirty="0">
                <a:solidFill>
                  <a:srgbClr val="FF0000"/>
                </a:solidFill>
                <a:latin typeface="Arial Nova Cond" panose="020B0506020202020204" pitchFamily="34" charset="0"/>
                <a:ea typeface="+mn-ea"/>
                <a:cs typeface="+mn-cs"/>
              </a:rPr>
              <a:t>Co-Moderator </a:t>
            </a:r>
            <a:endParaRPr lang="en-CA" sz="3600" b="1" kern="1200" dirty="0">
              <a:solidFill>
                <a:srgbClr val="FF0000"/>
              </a:solidFill>
              <a:latin typeface="Arial Nova Cond" panose="020B0506020202020204" pitchFamily="34" charset="0"/>
              <a:ea typeface="+mn-ea"/>
              <a:cs typeface="+mn-cs"/>
            </a:endParaRPr>
          </a:p>
        </p:txBody>
      </p:sp>
      <p:sp>
        <p:nvSpPr>
          <p:cNvPr id="18" name="Rectangle 17">
            <a:extLst>
              <a:ext uri="{FF2B5EF4-FFF2-40B4-BE49-F238E27FC236}">
                <a16:creationId xmlns:a16="http://schemas.microsoft.com/office/drawing/2014/main" id="{C162B043-1102-4001-B802-6D980A13B375}"/>
              </a:ext>
            </a:extLst>
          </p:cNvPr>
          <p:cNvSpPr/>
          <p:nvPr/>
        </p:nvSpPr>
        <p:spPr>
          <a:xfrm>
            <a:off x="5841438" y="4053857"/>
            <a:ext cx="5667528" cy="1895423"/>
          </a:xfrm>
          <a:prstGeom prst="rect">
            <a:avLst/>
          </a:prstGeom>
        </p:spPr>
        <p:txBody>
          <a:bodyPr vert="horz" lIns="91440" tIns="45720" rIns="91440" bIns="45720" rtlCol="0" anchor="t">
            <a:normAutofit/>
          </a:bodyPr>
          <a:lstStyle/>
          <a:p>
            <a:pPr marL="285750" indent="-285750" hangingPunct="1">
              <a:buFont typeface="Arial" panose="020B0604020202020204" pitchFamily="34" charset="0"/>
              <a:buChar char="•"/>
            </a:pPr>
            <a:r>
              <a:rPr lang="en-US" sz="2200" kern="1200" dirty="0">
                <a:solidFill>
                  <a:prstClr val="white"/>
                </a:solidFill>
                <a:latin typeface="Arial Nova Cond"/>
                <a:ea typeface="+mn-ea"/>
                <a:cs typeface="+mn-cs"/>
              </a:rPr>
              <a:t>Cardiac electrophysiologist</a:t>
            </a:r>
          </a:p>
          <a:p>
            <a:pPr marL="285750" indent="-285750" hangingPunct="1">
              <a:buFont typeface="Arial" panose="020B0604020202020204" pitchFamily="34" charset="0"/>
              <a:buChar char="•"/>
            </a:pPr>
            <a:r>
              <a:rPr lang="en-US" sz="2200" kern="1200" dirty="0">
                <a:solidFill>
                  <a:prstClr val="white"/>
                </a:solidFill>
                <a:latin typeface="Arial Nova Cond"/>
                <a:ea typeface="+mn-ea"/>
                <a:cs typeface="+mn-cs"/>
              </a:rPr>
              <a:t>Professor of Medicine, Université de Montréal</a:t>
            </a:r>
          </a:p>
          <a:p>
            <a:pPr marL="285750" indent="-285750" hangingPunct="1">
              <a:buFont typeface="Arial" panose="020B0604020202020204" pitchFamily="34" charset="0"/>
              <a:buChar char="•"/>
            </a:pPr>
            <a:r>
              <a:rPr lang="en-US" sz="2200" kern="1200" dirty="0">
                <a:solidFill>
                  <a:prstClr val="white"/>
                </a:solidFill>
                <a:latin typeface="Arial Nova Cond"/>
                <a:ea typeface="+mn-ea"/>
                <a:cs typeface="+mn-cs"/>
              </a:rPr>
              <a:t>Chief of electrophysiology service, Montreal Heart Institute</a:t>
            </a:r>
          </a:p>
          <a:p>
            <a:pPr marL="285750" indent="-285750" hangingPunct="1">
              <a:buFont typeface="Arial" panose="020B0604020202020204" pitchFamily="34" charset="0"/>
              <a:buChar char="•"/>
            </a:pPr>
            <a:endParaRPr lang="en-US" sz="2200" kern="1200" dirty="0">
              <a:solidFill>
                <a:prstClr val="white"/>
              </a:solidFill>
              <a:latin typeface="Arial Nova Cond"/>
              <a:ea typeface="+mn-ea"/>
              <a:cs typeface="+mn-cs"/>
            </a:endParaRPr>
          </a:p>
        </p:txBody>
      </p:sp>
      <p:pic>
        <p:nvPicPr>
          <p:cNvPr id="7" name="Picture 6" descr="A person wearing glasses&#10;&#10;Description automatically generated with medium confidence">
            <a:extLst>
              <a:ext uri="{FF2B5EF4-FFF2-40B4-BE49-F238E27FC236}">
                <a16:creationId xmlns:a16="http://schemas.microsoft.com/office/drawing/2014/main" id="{D079C5EC-7F77-457B-A72A-89B6445A16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376" y="476672"/>
            <a:ext cx="4243359" cy="5289506"/>
          </a:xfrm>
          <a:prstGeom prst="rect">
            <a:avLst/>
          </a:prstGeom>
        </p:spPr>
      </p:pic>
    </p:spTree>
    <p:extLst>
      <p:ext uri="{BB962C8B-B14F-4D97-AF65-F5344CB8AC3E}">
        <p14:creationId xmlns:p14="http://schemas.microsoft.com/office/powerpoint/2010/main" val="35303579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08EF79-FEDD-42F4-B52E-2A16DA773A57}"/>
              </a:ext>
            </a:extLst>
          </p:cNvPr>
          <p:cNvSpPr>
            <a:spLocks noGrp="1"/>
          </p:cNvSpPr>
          <p:nvPr>
            <p:ph type="title"/>
          </p:nvPr>
        </p:nvSpPr>
        <p:spPr/>
        <p:txBody>
          <a:bodyPr/>
          <a:lstStyle/>
          <a:p>
            <a:r>
              <a:rPr lang="en-US" dirty="0"/>
              <a:t>THE CCS/CHRS </a:t>
            </a:r>
            <a:r>
              <a:rPr lang="en-US" dirty="0">
                <a:solidFill>
                  <a:srgbClr val="F33A45"/>
                </a:solidFill>
              </a:rPr>
              <a:t>AF WEBINAR SERIES</a:t>
            </a:r>
            <a:endParaRPr lang="en-US" dirty="0"/>
          </a:p>
        </p:txBody>
      </p:sp>
      <p:sp>
        <p:nvSpPr>
          <p:cNvPr id="5" name="Rectangle: Rounded Corners 4">
            <a:extLst>
              <a:ext uri="{FF2B5EF4-FFF2-40B4-BE49-F238E27FC236}">
                <a16:creationId xmlns:a16="http://schemas.microsoft.com/office/drawing/2014/main" id="{436AE211-DA06-44AE-B313-23B0F99BD07D}"/>
              </a:ext>
            </a:extLst>
          </p:cNvPr>
          <p:cNvSpPr/>
          <p:nvPr/>
        </p:nvSpPr>
        <p:spPr>
          <a:xfrm>
            <a:off x="924795" y="1488569"/>
            <a:ext cx="3266072" cy="3699727"/>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89CD7EEE-4F4B-4645-A0CB-725405580E2A}"/>
              </a:ext>
            </a:extLst>
          </p:cNvPr>
          <p:cNvSpPr/>
          <p:nvPr/>
        </p:nvSpPr>
        <p:spPr>
          <a:xfrm>
            <a:off x="911536" y="1932881"/>
            <a:ext cx="3266072" cy="851832"/>
          </a:xfrm>
          <a:prstGeom prst="rect">
            <a:avLst/>
          </a:prstGeom>
          <a:solidFill>
            <a:srgbClr val="6FAA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50" b="1" dirty="0">
                <a:latin typeface="Arial Nova Cond" panose="020B0506020202020204" pitchFamily="34" charset="0"/>
              </a:rPr>
              <a:t>All about stroke prevention!</a:t>
            </a:r>
          </a:p>
        </p:txBody>
      </p:sp>
      <p:sp>
        <p:nvSpPr>
          <p:cNvPr id="7" name="Rectangle: Rounded Corners 6">
            <a:extLst>
              <a:ext uri="{FF2B5EF4-FFF2-40B4-BE49-F238E27FC236}">
                <a16:creationId xmlns:a16="http://schemas.microsoft.com/office/drawing/2014/main" id="{979CBC6D-82C8-4A26-9932-382E53E45972}"/>
              </a:ext>
            </a:extLst>
          </p:cNvPr>
          <p:cNvSpPr/>
          <p:nvPr/>
        </p:nvSpPr>
        <p:spPr>
          <a:xfrm>
            <a:off x="4481891" y="1529472"/>
            <a:ext cx="3266072" cy="3699728"/>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2BB975DB-18EE-4A1D-8415-629549A501B9}"/>
              </a:ext>
            </a:extLst>
          </p:cNvPr>
          <p:cNvSpPr/>
          <p:nvPr/>
        </p:nvSpPr>
        <p:spPr>
          <a:xfrm>
            <a:off x="8001134" y="1507124"/>
            <a:ext cx="3279330" cy="3699728"/>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F3B93079-164D-43F0-9BA0-9316CF59A207}"/>
              </a:ext>
            </a:extLst>
          </p:cNvPr>
          <p:cNvSpPr txBox="1"/>
          <p:nvPr/>
        </p:nvSpPr>
        <p:spPr>
          <a:xfrm>
            <a:off x="1785164" y="1507123"/>
            <a:ext cx="1373232" cy="425758"/>
          </a:xfrm>
          <a:prstGeom prst="rect">
            <a:avLst/>
          </a:prstGeom>
          <a:noFill/>
        </p:spPr>
        <p:txBody>
          <a:bodyPr wrap="square" rtlCol="0">
            <a:spAutoFit/>
          </a:bodyPr>
          <a:lstStyle/>
          <a:p>
            <a:pPr algn="ctr">
              <a:lnSpc>
                <a:spcPts val="2600"/>
              </a:lnSpc>
              <a:spcAft>
                <a:spcPts val="600"/>
              </a:spcAft>
            </a:pPr>
            <a:r>
              <a:rPr lang="en-US" sz="2200" b="1" dirty="0">
                <a:solidFill>
                  <a:schemeClr val="tx1"/>
                </a:solidFill>
                <a:effectLst/>
                <a:latin typeface="Arial Nova Cond" panose="020B0506020202020204" pitchFamily="34" charset="0"/>
                <a:ea typeface="Calibri" panose="020F0502020204030204" pitchFamily="34" charset="0"/>
                <a:cs typeface="Times New Roman" panose="02020603050405020304" pitchFamily="18" charset="0"/>
              </a:rPr>
              <a:t>Webinar 1</a:t>
            </a:r>
            <a:endParaRPr lang="en-US" sz="2200" b="1" dirty="0">
              <a:solidFill>
                <a:srgbClr val="6FAAAF"/>
              </a:solidFill>
              <a:latin typeface="Arial Nova Cond" panose="020B0506020202020204" pitchFamily="34" charset="0"/>
            </a:endParaRPr>
          </a:p>
        </p:txBody>
      </p:sp>
      <p:sp>
        <p:nvSpPr>
          <p:cNvPr id="10" name="Content Placeholder 4">
            <a:extLst>
              <a:ext uri="{FF2B5EF4-FFF2-40B4-BE49-F238E27FC236}">
                <a16:creationId xmlns:a16="http://schemas.microsoft.com/office/drawing/2014/main" id="{1C2D8F3D-561F-473D-BF4C-3E80C2FDEE16}"/>
              </a:ext>
            </a:extLst>
          </p:cNvPr>
          <p:cNvSpPr txBox="1">
            <a:spLocks/>
          </p:cNvSpPr>
          <p:nvPr/>
        </p:nvSpPr>
        <p:spPr>
          <a:xfrm>
            <a:off x="1041910" y="2928729"/>
            <a:ext cx="3037865" cy="2031325"/>
          </a:xfrm>
          <a:prstGeom prst="rect">
            <a:avLst/>
          </a:prstGeom>
          <a:noFill/>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Nova Cond" panose="020B0506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Nova Cond" panose="020B0506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Nova Cond" panose="020B0506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Nova Cond" panose="020B0506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Nova Cond" panose="020B0506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1800" dirty="0">
                <a:latin typeface="Gill Sans" panose="020B0502020104020203" pitchFamily="34" charset="0"/>
                <a:ea typeface="Calibri" panose="020F0502020204030204" pitchFamily="34" charset="0"/>
                <a:cs typeface="Times New Roman" panose="02020603050405020304" pitchFamily="18" charset="0"/>
              </a:rPr>
              <a:t>Available </a:t>
            </a:r>
            <a:r>
              <a:rPr lang="en-US" sz="1800" dirty="0">
                <a:solidFill>
                  <a:srgbClr val="F33A45"/>
                </a:solidFill>
                <a:latin typeface="Gill Sans" panose="020B0502020104020203" pitchFamily="34" charset="0"/>
                <a:ea typeface="Calibri" panose="020F0502020204030204" pitchFamily="34" charset="0"/>
                <a:cs typeface="Times New Roman" panose="02020603050405020304" pitchFamily="18" charset="0"/>
              </a:rPr>
              <a:t>On-Demand</a:t>
            </a:r>
          </a:p>
          <a:p>
            <a:pPr marL="0" indent="0">
              <a:lnSpc>
                <a:spcPct val="100000"/>
              </a:lnSpc>
              <a:spcBef>
                <a:spcPts val="0"/>
              </a:spcBef>
              <a:buNone/>
            </a:pPr>
            <a:endParaRPr lang="en-US" sz="1800" dirty="0">
              <a:solidFill>
                <a:srgbClr val="F33A45"/>
              </a:solidFill>
              <a:latin typeface="Gill Sans" panose="020B0502020104020203" pitchFamily="34" charset="0"/>
              <a:cs typeface="Times New Roman" panose="02020603050405020304" pitchFamily="18" charset="0"/>
            </a:endParaRPr>
          </a:p>
          <a:p>
            <a:pPr marL="0" indent="0">
              <a:lnSpc>
                <a:spcPct val="100000"/>
              </a:lnSpc>
              <a:spcBef>
                <a:spcPts val="0"/>
              </a:spcBef>
              <a:buNone/>
            </a:pPr>
            <a:r>
              <a:rPr lang="en-US" sz="1800" b="1" dirty="0">
                <a:effectLst/>
                <a:latin typeface="Gill Sans" panose="020B0502020104020203" pitchFamily="34" charset="0"/>
                <a:ea typeface="Calibri" panose="020F0502020204030204" pitchFamily="34" charset="0"/>
                <a:cs typeface="Times New Roman" panose="02020603050405020304" pitchFamily="18" charset="0"/>
              </a:rPr>
              <a:t>Moderators: </a:t>
            </a:r>
            <a:r>
              <a:rPr lang="en-US" sz="1800" dirty="0">
                <a:effectLst/>
                <a:latin typeface="Gill Sans" panose="020B0502020104020203" pitchFamily="34" charset="0"/>
                <a:ea typeface="Calibri" panose="020F0502020204030204" pitchFamily="34" charset="0"/>
                <a:cs typeface="Times New Roman" panose="02020603050405020304" pitchFamily="18" charset="0"/>
              </a:rPr>
              <a:t>Laurence Sterns, Laurent Macle</a:t>
            </a:r>
          </a:p>
          <a:p>
            <a:pPr marL="0" indent="0">
              <a:lnSpc>
                <a:spcPct val="100000"/>
              </a:lnSpc>
              <a:spcBef>
                <a:spcPts val="0"/>
              </a:spcBef>
              <a:buNone/>
            </a:pPr>
            <a:r>
              <a:rPr lang="en-US" sz="1800" b="1" dirty="0">
                <a:effectLst/>
                <a:latin typeface="Gill Sans" panose="020B0502020104020203" pitchFamily="34" charset="0"/>
                <a:ea typeface="Calibri" panose="020F0502020204030204" pitchFamily="34" charset="0"/>
                <a:cs typeface="Times New Roman" panose="02020603050405020304" pitchFamily="18" charset="0"/>
              </a:rPr>
              <a:t>Faculty: </a:t>
            </a:r>
            <a:r>
              <a:rPr lang="en-US" sz="1800" dirty="0">
                <a:effectLst/>
                <a:latin typeface="Gill Sans" panose="020B0502020104020203" pitchFamily="34" charset="0"/>
                <a:ea typeface="Calibri" panose="020F0502020204030204" pitchFamily="34" charset="0"/>
                <a:cs typeface="Times New Roman" panose="02020603050405020304" pitchFamily="18" charset="0"/>
              </a:rPr>
              <a:t>Jason Andrade, Alan Bell, Kori Leblanc, L. Brent Mitchell, Teresa Tsang</a:t>
            </a:r>
            <a:endParaRPr lang="en-US" sz="1800" dirty="0">
              <a:latin typeface="GillSans-Light" panose="020B0400000000000000" pitchFamily="34" charset="0"/>
            </a:endParaRPr>
          </a:p>
        </p:txBody>
      </p:sp>
      <p:sp>
        <p:nvSpPr>
          <p:cNvPr id="12" name="Rectangle 11">
            <a:extLst>
              <a:ext uri="{FF2B5EF4-FFF2-40B4-BE49-F238E27FC236}">
                <a16:creationId xmlns:a16="http://schemas.microsoft.com/office/drawing/2014/main" id="{4BDF6F8F-82AB-4B22-96D0-2D4910A33253}"/>
              </a:ext>
            </a:extLst>
          </p:cNvPr>
          <p:cNvSpPr/>
          <p:nvPr/>
        </p:nvSpPr>
        <p:spPr>
          <a:xfrm>
            <a:off x="4488521" y="1932881"/>
            <a:ext cx="3266072" cy="851832"/>
          </a:xfrm>
          <a:prstGeom prst="rect">
            <a:avLst/>
          </a:prstGeom>
          <a:solidFill>
            <a:srgbClr val="6FAA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50" b="1" dirty="0">
                <a:latin typeface="Arial Nova Cond" panose="020B0506020202020204" pitchFamily="34" charset="0"/>
              </a:rPr>
              <a:t>When it comes to arrhythmia management…</a:t>
            </a:r>
          </a:p>
        </p:txBody>
      </p:sp>
      <p:sp>
        <p:nvSpPr>
          <p:cNvPr id="13" name="Rectangle 12">
            <a:extLst>
              <a:ext uri="{FF2B5EF4-FFF2-40B4-BE49-F238E27FC236}">
                <a16:creationId xmlns:a16="http://schemas.microsoft.com/office/drawing/2014/main" id="{02BBADB2-B468-4FBD-BE62-F907157BCCC3}"/>
              </a:ext>
            </a:extLst>
          </p:cNvPr>
          <p:cNvSpPr/>
          <p:nvPr/>
        </p:nvSpPr>
        <p:spPr>
          <a:xfrm>
            <a:off x="8001133" y="1955043"/>
            <a:ext cx="3266071" cy="851832"/>
          </a:xfrm>
          <a:prstGeom prst="rect">
            <a:avLst/>
          </a:prstGeom>
          <a:solidFill>
            <a:srgbClr val="F33A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Arial Nova Cond" panose="020B0506020202020204" pitchFamily="34" charset="0"/>
              </a:rPr>
              <a:t>Focus on screening and prevention</a:t>
            </a:r>
          </a:p>
        </p:txBody>
      </p:sp>
      <p:sp>
        <p:nvSpPr>
          <p:cNvPr id="15" name="TextBox 14">
            <a:extLst>
              <a:ext uri="{FF2B5EF4-FFF2-40B4-BE49-F238E27FC236}">
                <a16:creationId xmlns:a16="http://schemas.microsoft.com/office/drawing/2014/main" id="{DB26E747-95A4-4F7D-925F-489AF9FC64B1}"/>
              </a:ext>
            </a:extLst>
          </p:cNvPr>
          <p:cNvSpPr txBox="1"/>
          <p:nvPr/>
        </p:nvSpPr>
        <p:spPr>
          <a:xfrm>
            <a:off x="9002344" y="1518204"/>
            <a:ext cx="1373232" cy="425758"/>
          </a:xfrm>
          <a:prstGeom prst="rect">
            <a:avLst/>
          </a:prstGeom>
          <a:noFill/>
        </p:spPr>
        <p:txBody>
          <a:bodyPr wrap="square" rtlCol="0">
            <a:spAutoFit/>
          </a:bodyPr>
          <a:lstStyle/>
          <a:p>
            <a:pPr algn="ctr">
              <a:lnSpc>
                <a:spcPts val="2600"/>
              </a:lnSpc>
              <a:spcAft>
                <a:spcPts val="600"/>
              </a:spcAft>
            </a:pPr>
            <a:r>
              <a:rPr lang="en-US" sz="2200" b="1" dirty="0">
                <a:solidFill>
                  <a:schemeClr val="tx1"/>
                </a:solidFill>
                <a:effectLst/>
                <a:latin typeface="Arial Nova Cond" panose="020B0506020202020204" pitchFamily="34" charset="0"/>
                <a:ea typeface="Calibri" panose="020F0502020204030204" pitchFamily="34" charset="0"/>
                <a:cs typeface="Times New Roman" panose="02020603050405020304" pitchFamily="18" charset="0"/>
              </a:rPr>
              <a:t>Webinar </a:t>
            </a:r>
            <a:r>
              <a:rPr lang="en-US" sz="2200" b="1" dirty="0">
                <a:solidFill>
                  <a:schemeClr val="tx1"/>
                </a:solidFill>
                <a:latin typeface="Arial Nova Cond" panose="020B0506020202020204" pitchFamily="34" charset="0"/>
                <a:ea typeface="Calibri" panose="020F0502020204030204" pitchFamily="34" charset="0"/>
                <a:cs typeface="Times New Roman" panose="02020603050405020304" pitchFamily="18" charset="0"/>
              </a:rPr>
              <a:t>3</a:t>
            </a:r>
            <a:endParaRPr lang="en-US" sz="2200" b="1" dirty="0">
              <a:solidFill>
                <a:srgbClr val="6FAAAF"/>
              </a:solidFill>
              <a:latin typeface="Arial Nova Cond" panose="020B0506020202020204" pitchFamily="34" charset="0"/>
            </a:endParaRPr>
          </a:p>
        </p:txBody>
      </p:sp>
      <p:sp>
        <p:nvSpPr>
          <p:cNvPr id="16" name="TextBox 15">
            <a:extLst>
              <a:ext uri="{FF2B5EF4-FFF2-40B4-BE49-F238E27FC236}">
                <a16:creationId xmlns:a16="http://schemas.microsoft.com/office/drawing/2014/main" id="{460A452E-D939-4A38-B62B-40CB1400D3DD}"/>
              </a:ext>
            </a:extLst>
          </p:cNvPr>
          <p:cNvSpPr txBox="1"/>
          <p:nvPr/>
        </p:nvSpPr>
        <p:spPr>
          <a:xfrm>
            <a:off x="5450461" y="1518204"/>
            <a:ext cx="1373232" cy="425758"/>
          </a:xfrm>
          <a:prstGeom prst="rect">
            <a:avLst/>
          </a:prstGeom>
          <a:noFill/>
        </p:spPr>
        <p:txBody>
          <a:bodyPr wrap="square" rtlCol="0">
            <a:spAutoFit/>
          </a:bodyPr>
          <a:lstStyle/>
          <a:p>
            <a:pPr algn="ctr">
              <a:lnSpc>
                <a:spcPts val="2600"/>
              </a:lnSpc>
              <a:spcAft>
                <a:spcPts val="600"/>
              </a:spcAft>
            </a:pPr>
            <a:r>
              <a:rPr lang="en-US" sz="2200" b="1" dirty="0">
                <a:solidFill>
                  <a:schemeClr val="tx1"/>
                </a:solidFill>
                <a:effectLst/>
                <a:latin typeface="Arial Nova Cond" panose="020B0506020202020204" pitchFamily="34" charset="0"/>
                <a:ea typeface="Calibri" panose="020F0502020204030204" pitchFamily="34" charset="0"/>
                <a:cs typeface="Times New Roman" panose="02020603050405020304" pitchFamily="18" charset="0"/>
              </a:rPr>
              <a:t>Webinar 2</a:t>
            </a:r>
            <a:endParaRPr lang="en-US" sz="2200" b="1" dirty="0">
              <a:solidFill>
                <a:srgbClr val="6FAAAF"/>
              </a:solidFill>
              <a:latin typeface="Arial Nova Cond" panose="020B0506020202020204" pitchFamily="34" charset="0"/>
            </a:endParaRPr>
          </a:p>
        </p:txBody>
      </p:sp>
      <p:sp>
        <p:nvSpPr>
          <p:cNvPr id="17" name="Content Placeholder 4">
            <a:extLst>
              <a:ext uri="{FF2B5EF4-FFF2-40B4-BE49-F238E27FC236}">
                <a16:creationId xmlns:a16="http://schemas.microsoft.com/office/drawing/2014/main" id="{532F6404-E431-4AAB-8F52-1BF39284A5E0}"/>
              </a:ext>
            </a:extLst>
          </p:cNvPr>
          <p:cNvSpPr txBox="1">
            <a:spLocks/>
          </p:cNvSpPr>
          <p:nvPr/>
        </p:nvSpPr>
        <p:spPr>
          <a:xfrm>
            <a:off x="4583832" y="2928729"/>
            <a:ext cx="3098443" cy="2031325"/>
          </a:xfrm>
          <a:prstGeom prst="rect">
            <a:avLst/>
          </a:prstGeom>
          <a:noFill/>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Nova Cond" panose="020B0506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Nova Cond" panose="020B0506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Nova Cond" panose="020B0506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Nova Cond" panose="020B0506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Nova Cond" panose="020B0506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1800" dirty="0">
                <a:latin typeface="Gill Sans" panose="020B0502020104020203" pitchFamily="34" charset="0"/>
                <a:ea typeface="Calibri" panose="020F0502020204030204" pitchFamily="34" charset="0"/>
                <a:cs typeface="Times New Roman" panose="02020603050405020304" pitchFamily="18" charset="0"/>
              </a:rPr>
              <a:t>Available </a:t>
            </a:r>
            <a:r>
              <a:rPr lang="en-US" sz="1800" dirty="0">
                <a:solidFill>
                  <a:srgbClr val="F33A45"/>
                </a:solidFill>
                <a:latin typeface="Gill Sans" panose="020B0502020104020203" pitchFamily="34" charset="0"/>
                <a:ea typeface="Calibri" panose="020F0502020204030204" pitchFamily="34" charset="0"/>
                <a:cs typeface="Times New Roman" panose="02020603050405020304" pitchFamily="18" charset="0"/>
              </a:rPr>
              <a:t>On-Demand</a:t>
            </a:r>
          </a:p>
          <a:p>
            <a:pPr marL="0" indent="0">
              <a:lnSpc>
                <a:spcPct val="100000"/>
              </a:lnSpc>
              <a:spcBef>
                <a:spcPts val="0"/>
              </a:spcBef>
              <a:buFont typeface="Arial" panose="020B0604020202020204" pitchFamily="34" charset="0"/>
              <a:buNone/>
            </a:pPr>
            <a:endParaRPr lang="en-US" sz="1800" b="1" dirty="0">
              <a:latin typeface="Gill Sans" panose="020B0502020104020203" pitchFamily="34" charset="0"/>
              <a:ea typeface="Calibri" panose="020F0502020204030204" pitchFamily="34" charset="0"/>
              <a:cs typeface="Times New Roman" panose="02020603050405020304" pitchFamily="18" charset="0"/>
            </a:endParaRPr>
          </a:p>
          <a:p>
            <a:pPr marL="0" indent="0">
              <a:lnSpc>
                <a:spcPct val="100000"/>
              </a:lnSpc>
              <a:spcBef>
                <a:spcPts val="0"/>
              </a:spcBef>
              <a:buNone/>
            </a:pPr>
            <a:r>
              <a:rPr lang="en-US" sz="1800" b="1" dirty="0">
                <a:latin typeface="Gill Sans" panose="020B0502020104020203" pitchFamily="34" charset="0"/>
                <a:ea typeface="Calibri" panose="020F0502020204030204" pitchFamily="34" charset="0"/>
                <a:cs typeface="Times New Roman" panose="02020603050405020304" pitchFamily="18" charset="0"/>
              </a:rPr>
              <a:t>Moderators: </a:t>
            </a:r>
            <a:r>
              <a:rPr lang="en-US" sz="1800" dirty="0">
                <a:latin typeface="Gill Sans" panose="020B0502020104020203" pitchFamily="34" charset="0"/>
                <a:ea typeface="Calibri" panose="020F0502020204030204" pitchFamily="34" charset="0"/>
                <a:cs typeface="Times New Roman" panose="02020603050405020304" pitchFamily="18" charset="0"/>
              </a:rPr>
              <a:t>Matthew Bennett, Jason Andrade</a:t>
            </a:r>
          </a:p>
          <a:p>
            <a:pPr marL="0" indent="0">
              <a:lnSpc>
                <a:spcPct val="100000"/>
              </a:lnSpc>
              <a:spcBef>
                <a:spcPts val="0"/>
              </a:spcBef>
              <a:buNone/>
            </a:pPr>
            <a:r>
              <a:rPr lang="en-US" sz="1800" b="1" dirty="0">
                <a:latin typeface="Gill Sans" panose="020B0502020104020203" pitchFamily="34" charset="0"/>
                <a:ea typeface="Calibri" panose="020F0502020204030204" pitchFamily="34" charset="0"/>
                <a:cs typeface="Times New Roman" panose="02020603050405020304" pitchFamily="18" charset="0"/>
              </a:rPr>
              <a:t>Faculty: </a:t>
            </a:r>
            <a:r>
              <a:rPr lang="en-US" sz="1800" dirty="0">
                <a:latin typeface="Gill Sans" panose="020B0502020104020203" pitchFamily="34" charset="0"/>
                <a:ea typeface="Calibri" panose="020F0502020204030204" pitchFamily="34" charset="0"/>
                <a:cs typeface="Times New Roman" panose="02020603050405020304" pitchFamily="18" charset="0"/>
              </a:rPr>
              <a:t>Martin Aguilar, Clare Atzema, Louise Pilote, Atul Verma</a:t>
            </a:r>
            <a:endParaRPr lang="en-US" sz="1800" dirty="0">
              <a:latin typeface="GillSans-Light" panose="020B0400000000000000" pitchFamily="34" charset="0"/>
            </a:endParaRPr>
          </a:p>
        </p:txBody>
      </p:sp>
      <p:sp>
        <p:nvSpPr>
          <p:cNvPr id="18" name="Content Placeholder 4">
            <a:extLst>
              <a:ext uri="{FF2B5EF4-FFF2-40B4-BE49-F238E27FC236}">
                <a16:creationId xmlns:a16="http://schemas.microsoft.com/office/drawing/2014/main" id="{7130F765-3D98-41A6-AA9A-A202FF3D916C}"/>
              </a:ext>
            </a:extLst>
          </p:cNvPr>
          <p:cNvSpPr txBox="1">
            <a:spLocks/>
          </p:cNvSpPr>
          <p:nvPr/>
        </p:nvSpPr>
        <p:spPr>
          <a:xfrm>
            <a:off x="8141990" y="2969445"/>
            <a:ext cx="3008100" cy="2031325"/>
          </a:xfrm>
          <a:prstGeom prst="rect">
            <a:avLst/>
          </a:prstGeom>
          <a:noFill/>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Nova Cond" panose="020B0506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Nova Cond" panose="020B0506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Nova Cond" panose="020B0506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Nova Cond" panose="020B0506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Nova Cond" panose="020B0506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1800" dirty="0">
                <a:solidFill>
                  <a:srgbClr val="F33A45"/>
                </a:solidFill>
                <a:latin typeface="Gill Sans" panose="020B0502020104020203" pitchFamily="34" charset="0"/>
                <a:ea typeface="Calibri" panose="020F0502020204030204" pitchFamily="34" charset="0"/>
                <a:cs typeface="Times New Roman" panose="02020603050405020304" pitchFamily="18" charset="0"/>
              </a:rPr>
              <a:t>Today!</a:t>
            </a:r>
            <a:endParaRPr lang="en-US" sz="1800" b="1" dirty="0">
              <a:solidFill>
                <a:srgbClr val="F33A45"/>
              </a:solidFill>
              <a:latin typeface="Gill Sans" panose="020B0502020104020203" pitchFamily="34" charset="0"/>
              <a:ea typeface="Calibri" panose="020F0502020204030204" pitchFamily="34" charset="0"/>
              <a:cs typeface="Times New Roman" panose="02020603050405020304" pitchFamily="18" charset="0"/>
            </a:endParaRPr>
          </a:p>
          <a:p>
            <a:pPr>
              <a:lnSpc>
                <a:spcPct val="100000"/>
              </a:lnSpc>
              <a:spcBef>
                <a:spcPts val="0"/>
              </a:spcBef>
            </a:pPr>
            <a:endParaRPr lang="en-US" sz="1800" b="1" dirty="0">
              <a:latin typeface="Gill Sans" panose="020B0502020104020203" pitchFamily="34" charset="0"/>
              <a:ea typeface="Calibri" panose="020F0502020204030204" pitchFamily="34" charset="0"/>
              <a:cs typeface="Times New Roman" panose="02020603050405020304" pitchFamily="18" charset="0"/>
            </a:endParaRPr>
          </a:p>
          <a:p>
            <a:pPr marL="0" indent="0">
              <a:lnSpc>
                <a:spcPct val="100000"/>
              </a:lnSpc>
              <a:spcBef>
                <a:spcPts val="0"/>
              </a:spcBef>
              <a:buNone/>
            </a:pPr>
            <a:r>
              <a:rPr lang="en-US" sz="1800" b="1" dirty="0">
                <a:latin typeface="Gill Sans" panose="020B0502020104020203" pitchFamily="34" charset="0"/>
                <a:ea typeface="Calibri" panose="020F0502020204030204" pitchFamily="34" charset="0"/>
                <a:cs typeface="Times New Roman" panose="02020603050405020304" pitchFamily="18" charset="0"/>
              </a:rPr>
              <a:t>Moderators: </a:t>
            </a:r>
            <a:r>
              <a:rPr lang="en-US" sz="1800" dirty="0">
                <a:latin typeface="Gill Sans" panose="020B0502020104020203" pitchFamily="34" charset="0"/>
                <a:ea typeface="Calibri" panose="020F0502020204030204" pitchFamily="34" charset="0"/>
                <a:cs typeface="Times New Roman" panose="02020603050405020304" pitchFamily="18" charset="0"/>
              </a:rPr>
              <a:t>Laurence Sterns, Laurent Macle</a:t>
            </a:r>
          </a:p>
          <a:p>
            <a:pPr marL="0" indent="0">
              <a:lnSpc>
                <a:spcPct val="100000"/>
              </a:lnSpc>
              <a:spcBef>
                <a:spcPts val="0"/>
              </a:spcBef>
              <a:buNone/>
            </a:pPr>
            <a:r>
              <a:rPr lang="en-US" sz="1800" b="1" dirty="0">
                <a:latin typeface="Gill Sans" panose="020B0502020104020203" pitchFamily="34" charset="0"/>
                <a:ea typeface="Calibri" panose="020F0502020204030204" pitchFamily="34" charset="0"/>
                <a:cs typeface="Times New Roman" panose="02020603050405020304" pitchFamily="18" charset="0"/>
              </a:rPr>
              <a:t>Faculty: </a:t>
            </a:r>
            <a:r>
              <a:rPr lang="en-US" sz="1800" dirty="0">
                <a:latin typeface="Gill Sans" panose="020B0502020104020203" pitchFamily="34" charset="0"/>
                <a:ea typeface="Calibri" panose="020F0502020204030204" pitchFamily="34" charset="0"/>
                <a:cs typeface="Times New Roman" panose="02020603050405020304" pitchFamily="18" charset="0"/>
              </a:rPr>
              <a:t>Paul Dorian, Jeff Healey, Ratika Parkash, Roopinder Sandhu</a:t>
            </a:r>
            <a:endParaRPr lang="en-US" sz="1800" dirty="0">
              <a:latin typeface="GillSans-Light" panose="020B0400000000000000" pitchFamily="34" charset="0"/>
            </a:endParaRPr>
          </a:p>
        </p:txBody>
      </p:sp>
      <p:sp>
        <p:nvSpPr>
          <p:cNvPr id="21" name="TextBox 20">
            <a:extLst>
              <a:ext uri="{FF2B5EF4-FFF2-40B4-BE49-F238E27FC236}">
                <a16:creationId xmlns:a16="http://schemas.microsoft.com/office/drawing/2014/main" id="{99451374-5CFF-4E74-B64D-6DFAF687B12F}"/>
              </a:ext>
            </a:extLst>
          </p:cNvPr>
          <p:cNvSpPr txBox="1"/>
          <p:nvPr/>
        </p:nvSpPr>
        <p:spPr>
          <a:xfrm>
            <a:off x="988852" y="5461908"/>
            <a:ext cx="8707548" cy="461665"/>
          </a:xfrm>
          <a:prstGeom prst="rect">
            <a:avLst/>
          </a:prstGeom>
          <a:noFill/>
        </p:spPr>
        <p:txBody>
          <a:bodyPr wrap="square" rtlCol="0">
            <a:spAutoFit/>
          </a:bodyPr>
          <a:lstStyle/>
          <a:p>
            <a:r>
              <a:rPr lang="en-US" sz="2400" dirty="0">
                <a:latin typeface="Arial Nova Cond" panose="020B0506020202020204" pitchFamily="34" charset="0"/>
              </a:rPr>
              <a:t>View On-Demand at </a:t>
            </a:r>
            <a:r>
              <a:rPr lang="en-US" sz="2400" b="1" dirty="0">
                <a:solidFill>
                  <a:srgbClr val="F33A45"/>
                </a:solidFill>
                <a:latin typeface="Arial Nova Cond" panose="020B0506020202020204" pitchFamily="34" charset="0"/>
              </a:rPr>
              <a:t>CCS.ca/On-Demand-Guideline-Webinars/ </a:t>
            </a:r>
          </a:p>
        </p:txBody>
      </p:sp>
    </p:spTree>
    <p:extLst>
      <p:ext uri="{BB962C8B-B14F-4D97-AF65-F5344CB8AC3E}">
        <p14:creationId xmlns:p14="http://schemas.microsoft.com/office/powerpoint/2010/main" val="2181607772"/>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emplate/>
  <TotalTime>15110</TotalTime>
  <Words>3561</Words>
  <Application>Microsoft Office PowerPoint</Application>
  <PresentationFormat>Widescreen</PresentationFormat>
  <Paragraphs>578</Paragraphs>
  <Slides>55</Slides>
  <Notes>26</Notes>
  <HiddenSlides>0</HiddenSlides>
  <MMClips>0</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55</vt:i4>
      </vt:variant>
    </vt:vector>
  </HeadingPairs>
  <TitlesOfParts>
    <vt:vector size="67" baseType="lpstr">
      <vt:lpstr>Arial</vt:lpstr>
      <vt:lpstr>Arial Nova</vt:lpstr>
      <vt:lpstr>Arial Nova Cond</vt:lpstr>
      <vt:lpstr>Calibri</vt:lpstr>
      <vt:lpstr>Calibri Light</vt:lpstr>
      <vt:lpstr>Gill Sans</vt:lpstr>
      <vt:lpstr>GillSans-Light</vt:lpstr>
      <vt:lpstr>Symbol</vt:lpstr>
      <vt:lpstr>Custom Design</vt:lpstr>
      <vt:lpstr>2_Custom Design</vt:lpstr>
      <vt:lpstr>1_Custom Design</vt:lpstr>
      <vt:lpstr>Office-tema</vt:lpstr>
      <vt:lpstr>PowerPoint Presentation</vt:lpstr>
      <vt:lpstr>PowerPoint Presentation</vt:lpstr>
      <vt:lpstr>PowerPoint Presentation</vt:lpstr>
      <vt:lpstr>PowerPoint Presentation</vt:lpstr>
      <vt:lpstr>WELCOME TO THE CCS/CHRS AF WEBINAR SERIES</vt:lpstr>
      <vt:lpstr>CCS/CHRS KTA COLLABORATION</vt:lpstr>
      <vt:lpstr>Access On-Demand</vt:lpstr>
      <vt:lpstr>PowerPoint Presentation</vt:lpstr>
      <vt:lpstr>THE CCS/CHRS AF WEBINAR SERIES</vt:lpstr>
      <vt:lpstr>Accreditation and Interactivity</vt:lpstr>
      <vt:lpstr>Faculty and Topic Overview</vt:lpstr>
      <vt:lpstr>Disclosure of potential conflicts of interest</vt:lpstr>
      <vt:lpstr>Disclosure of potential conflicts of interest</vt:lpstr>
      <vt:lpstr>Overall Learning Objectives</vt:lpstr>
      <vt:lpstr>PowerPoint Presentation</vt:lpstr>
      <vt:lpstr>Learning Objectives</vt:lpstr>
      <vt:lpstr>Risk factors</vt:lpstr>
      <vt:lpstr>Risk markers and comorbid conditions related to AF</vt:lpstr>
      <vt:lpstr>Risk factors</vt:lpstr>
      <vt:lpstr>Studies targeting risk factor modification</vt:lpstr>
      <vt:lpstr>2020 AF Guidelines Recommendation</vt:lpstr>
      <vt:lpstr>PowerPoint Presentation</vt:lpstr>
      <vt:lpstr>Learning Objectives</vt:lpstr>
      <vt:lpstr>Rationale for AF screening</vt:lpstr>
      <vt:lpstr>Screening population</vt:lpstr>
      <vt:lpstr>Screening method</vt:lpstr>
      <vt:lpstr>Screening method: Economic evaluation</vt:lpstr>
      <vt:lpstr>Screening techniques</vt:lpstr>
      <vt:lpstr>Screening approach</vt:lpstr>
      <vt:lpstr>PowerPoint Presentation</vt:lpstr>
      <vt:lpstr>Learning Objectives</vt:lpstr>
      <vt:lpstr>Different screening tools</vt:lpstr>
      <vt:lpstr>AF screening with continuous monitoring</vt:lpstr>
      <vt:lpstr>Duration of SCAF and stroke risk</vt:lpstr>
      <vt:lpstr>StrokeStop-1: handheld ECG BID x 14 days</vt:lpstr>
      <vt:lpstr>PowerPoint Presentation</vt:lpstr>
      <vt:lpstr>PIAAF Pharmacy</vt:lpstr>
      <vt:lpstr>Randomized trial of AF SCREENING</vt:lpstr>
      <vt:lpstr>SCREEN-AF: JAMA-Cardiol 2021:Gladstone D.</vt:lpstr>
      <vt:lpstr>VITAL-AF: S. Lubitz</vt:lpstr>
      <vt:lpstr>PowerPoint Presentation</vt:lpstr>
      <vt:lpstr>PowerPoint Presentation</vt:lpstr>
      <vt:lpstr>PowerPoint Presentation</vt:lpstr>
      <vt:lpstr>Learning Objectives</vt:lpstr>
      <vt:lpstr>AF incidence and endurance exercise</vt:lpstr>
      <vt:lpstr>PowerPoint Presentation</vt:lpstr>
      <vt:lpstr>PowerPoint Presentation</vt:lpstr>
      <vt:lpstr>PowerPoint Presentation</vt:lpstr>
      <vt:lpstr>Long-term incidence of AF and stroke among cross-country skiers</vt:lpstr>
      <vt:lpstr>Impact of CARDIOresiratory FITness on arrhythmia recurrence in obese individuals with AF</vt:lpstr>
      <vt:lpstr>PowerPoint Presentation</vt:lpstr>
      <vt:lpstr>Exercise and AF literature: Current evidence and future directions – courtesy of Dr. J. Reed</vt:lpstr>
      <vt:lpstr>PowerPoint Presentation</vt:lpstr>
      <vt:lpstr>SAVE THE DATE – CCC 2021! </vt:lpstr>
      <vt:lpstr>Visit CCS.ca for more Guidelines and Resources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Swiggum, Elizabeth (Dr)</dc:creator>
  <cp:lastModifiedBy>Christianna Brooks</cp:lastModifiedBy>
  <cp:revision>371</cp:revision>
  <dcterms:modified xsi:type="dcterms:W3CDTF">2021-09-30T19:48:13Z</dcterms:modified>
</cp:coreProperties>
</file>