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84" r:id="rId2"/>
    <p:sldMasterId id="2147483672" r:id="rId3"/>
  </p:sldMasterIdLst>
  <p:notesMasterIdLst>
    <p:notesMasterId r:id="rId58"/>
  </p:notesMasterIdLst>
  <p:sldIdLst>
    <p:sldId id="712" r:id="rId4"/>
    <p:sldId id="457" r:id="rId5"/>
    <p:sldId id="450" r:id="rId6"/>
    <p:sldId id="711" r:id="rId7"/>
    <p:sldId id="451" r:id="rId8"/>
    <p:sldId id="736" r:id="rId9"/>
    <p:sldId id="699" r:id="rId10"/>
    <p:sldId id="487" r:id="rId11"/>
    <p:sldId id="726" r:id="rId12"/>
    <p:sldId id="525" r:id="rId13"/>
    <p:sldId id="714" r:id="rId14"/>
    <p:sldId id="652" r:id="rId15"/>
    <p:sldId id="345" r:id="rId16"/>
    <p:sldId id="349" r:id="rId17"/>
    <p:sldId id="705" r:id="rId18"/>
    <p:sldId id="354" r:id="rId19"/>
    <p:sldId id="275" r:id="rId20"/>
    <p:sldId id="279" r:id="rId21"/>
    <p:sldId id="274" r:id="rId22"/>
    <p:sldId id="262" r:id="rId23"/>
    <p:sldId id="709" r:id="rId24"/>
    <p:sldId id="266" r:id="rId25"/>
    <p:sldId id="706" r:id="rId26"/>
    <p:sldId id="359" r:id="rId27"/>
    <p:sldId id="710" r:id="rId28"/>
    <p:sldId id="653" r:id="rId29"/>
    <p:sldId id="727" r:id="rId30"/>
    <p:sldId id="728" r:id="rId31"/>
    <p:sldId id="729" r:id="rId32"/>
    <p:sldId id="730" r:id="rId33"/>
    <p:sldId id="732" r:id="rId34"/>
    <p:sldId id="731" r:id="rId35"/>
    <p:sldId id="707" r:id="rId36"/>
    <p:sldId id="436" r:id="rId37"/>
    <p:sldId id="722" r:id="rId38"/>
    <p:sldId id="723" r:id="rId39"/>
    <p:sldId id="724" r:id="rId40"/>
    <p:sldId id="725" r:id="rId41"/>
    <p:sldId id="733" r:id="rId42"/>
    <p:sldId id="734" r:id="rId43"/>
    <p:sldId id="735" r:id="rId44"/>
    <p:sldId id="708" r:id="rId45"/>
    <p:sldId id="438" r:id="rId46"/>
    <p:sldId id="718" r:id="rId47"/>
    <p:sldId id="701" r:id="rId48"/>
    <p:sldId id="719" r:id="rId49"/>
    <p:sldId id="720" r:id="rId50"/>
    <p:sldId id="738" r:id="rId51"/>
    <p:sldId id="721" r:id="rId52"/>
    <p:sldId id="704" r:id="rId53"/>
    <p:sldId id="737" r:id="rId54"/>
    <p:sldId id="326" r:id="rId55"/>
    <p:sldId id="419" r:id="rId56"/>
    <p:sldId id="458" r:id="rId5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3A45"/>
    <a:srgbClr val="6FAAAF"/>
    <a:srgbClr val="595959"/>
    <a:srgbClr val="C00000"/>
    <a:srgbClr val="FF0000"/>
    <a:srgbClr val="EB6E19"/>
    <a:srgbClr val="ED7D31"/>
    <a:srgbClr val="F2DCDB"/>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0" autoAdjust="0"/>
    <p:restoredTop sz="86861" autoAdjust="0"/>
  </p:normalViewPr>
  <p:slideViewPr>
    <p:cSldViewPr>
      <p:cViewPr varScale="1">
        <p:scale>
          <a:sx n="78" d="100"/>
          <a:sy n="78" d="100"/>
        </p:scale>
        <p:origin x="396" y="84"/>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95595316"/>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99511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81201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55110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1844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959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52804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5333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451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6D28FDE-F028-AF4C-A735-BBDA7371A6EB}" type="slidenum">
              <a:rPr lang="en-US" smtClean="0"/>
              <a:t>17</a:t>
            </a:fld>
            <a:endParaRPr lang="en-US"/>
          </a:p>
        </p:txBody>
      </p:sp>
    </p:spTree>
    <p:extLst>
      <p:ext uri="{BB962C8B-B14F-4D97-AF65-F5344CB8AC3E}">
        <p14:creationId xmlns:p14="http://schemas.microsoft.com/office/powerpoint/2010/main" val="821230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6D28FDE-F028-AF4C-A735-BBDA7371A6EB}" type="slidenum">
              <a:rPr lang="en-US" smtClean="0"/>
              <a:t>18</a:t>
            </a:fld>
            <a:endParaRPr lang="en-US"/>
          </a:p>
        </p:txBody>
      </p:sp>
    </p:spTree>
    <p:extLst>
      <p:ext uri="{BB962C8B-B14F-4D97-AF65-F5344CB8AC3E}">
        <p14:creationId xmlns:p14="http://schemas.microsoft.com/office/powerpoint/2010/main" val="2481209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6D28FDE-F028-AF4C-A735-BBDA7371A6EB}" type="slidenum">
              <a:rPr lang="en-US" smtClean="0"/>
              <a:t>19</a:t>
            </a:fld>
            <a:endParaRPr lang="en-US"/>
          </a:p>
        </p:txBody>
      </p:sp>
    </p:spTree>
    <p:extLst>
      <p:ext uri="{BB962C8B-B14F-4D97-AF65-F5344CB8AC3E}">
        <p14:creationId xmlns:p14="http://schemas.microsoft.com/office/powerpoint/2010/main" val="2412483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2113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If eGFR 30-60</a:t>
            </a:r>
            <a:r>
              <a:rPr lang="en-CA" baseline="0" dirty="0"/>
              <a:t> mL/min, monitor renal </a:t>
            </a:r>
            <a:r>
              <a:rPr lang="en-CA" baseline="0" dirty="0" err="1"/>
              <a:t>fxn</a:t>
            </a:r>
            <a:r>
              <a:rPr lang="en-CA" baseline="0" dirty="0"/>
              <a:t> every 6 </a:t>
            </a:r>
            <a:r>
              <a:rPr lang="en-CA" baseline="0" dirty="0" err="1"/>
              <a:t>mo</a:t>
            </a:r>
            <a:r>
              <a:rPr lang="en-CA" baseline="0" dirty="0"/>
              <a:t>, every 3 </a:t>
            </a:r>
            <a:r>
              <a:rPr lang="en-CA" baseline="0" dirty="0" err="1"/>
              <a:t>mo</a:t>
            </a:r>
            <a:r>
              <a:rPr lang="en-CA" baseline="0" dirty="0"/>
              <a:t> if 15-30 mL/min (“stage 4 CKD”) [stage 5 CKD &lt; 15 mL/min]</a:t>
            </a:r>
          </a:p>
          <a:p>
            <a:r>
              <a:rPr lang="en-CA" baseline="0" dirty="0"/>
              <a:t>“it is important to ensure that the prescribed dose is c/w Health Canada labelling and the product monograph”</a:t>
            </a:r>
            <a:endParaRPr lang="en-CA" dirty="0"/>
          </a:p>
        </p:txBody>
      </p:sp>
      <p:sp>
        <p:nvSpPr>
          <p:cNvPr id="4" name="Slide Number Placeholder 3"/>
          <p:cNvSpPr>
            <a:spLocks noGrp="1"/>
          </p:cNvSpPr>
          <p:nvPr>
            <p:ph type="sldNum" sz="quarter" idx="10"/>
          </p:nvPr>
        </p:nvSpPr>
        <p:spPr/>
        <p:txBody>
          <a:bodyPr/>
          <a:lstStyle/>
          <a:p>
            <a:fld id="{36D28FDE-F028-AF4C-A735-BBDA7371A6EB}" type="slidenum">
              <a:rPr lang="en-US" smtClean="0"/>
              <a:t>20</a:t>
            </a:fld>
            <a:endParaRPr lang="en-US"/>
          </a:p>
        </p:txBody>
      </p:sp>
    </p:spTree>
    <p:extLst>
      <p:ext uri="{BB962C8B-B14F-4D97-AF65-F5344CB8AC3E}">
        <p14:creationId xmlns:p14="http://schemas.microsoft.com/office/powerpoint/2010/main" val="2467867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110 bpm</a:t>
            </a:r>
            <a:r>
              <a:rPr lang="en-CA" baseline="0" dirty="0"/>
              <a:t> for acute rate control changed</a:t>
            </a:r>
            <a:endParaRPr lang="en-CA" dirty="0"/>
          </a:p>
        </p:txBody>
      </p:sp>
      <p:sp>
        <p:nvSpPr>
          <p:cNvPr id="4" name="Slide Number Placeholder 3"/>
          <p:cNvSpPr>
            <a:spLocks noGrp="1"/>
          </p:cNvSpPr>
          <p:nvPr>
            <p:ph type="sldNum" sz="quarter" idx="10"/>
          </p:nvPr>
        </p:nvSpPr>
        <p:spPr/>
        <p:txBody>
          <a:bodyPr/>
          <a:lstStyle/>
          <a:p>
            <a:fld id="{36D28FDE-F028-AF4C-A735-BBDA7371A6EB}" type="slidenum">
              <a:rPr lang="en-US" smtClean="0"/>
              <a:t>21</a:t>
            </a:fld>
            <a:endParaRPr lang="en-US"/>
          </a:p>
        </p:txBody>
      </p:sp>
    </p:spTree>
    <p:extLst>
      <p:ext uri="{BB962C8B-B14F-4D97-AF65-F5344CB8AC3E}">
        <p14:creationId xmlns:p14="http://schemas.microsoft.com/office/powerpoint/2010/main" val="280820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Structured, integrated, multidisciplinary, patient-focused approach to care</a:t>
            </a:r>
            <a:endParaRPr lang="en-CA" dirty="0"/>
          </a:p>
        </p:txBody>
      </p:sp>
      <p:sp>
        <p:nvSpPr>
          <p:cNvPr id="4" name="Slide Number Placeholder 3"/>
          <p:cNvSpPr>
            <a:spLocks noGrp="1"/>
          </p:cNvSpPr>
          <p:nvPr>
            <p:ph type="sldNum" sz="quarter" idx="10"/>
          </p:nvPr>
        </p:nvSpPr>
        <p:spPr/>
        <p:txBody>
          <a:bodyPr/>
          <a:lstStyle/>
          <a:p>
            <a:fld id="{36D28FDE-F028-AF4C-A735-BBDA7371A6EB}" type="slidenum">
              <a:rPr lang="en-US" smtClean="0"/>
              <a:t>22</a:t>
            </a:fld>
            <a:endParaRPr lang="en-US"/>
          </a:p>
        </p:txBody>
      </p:sp>
    </p:spTree>
    <p:extLst>
      <p:ext uri="{BB962C8B-B14F-4D97-AF65-F5344CB8AC3E}">
        <p14:creationId xmlns:p14="http://schemas.microsoft.com/office/powerpoint/2010/main" val="2569122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795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5095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02270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26283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5276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09067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5603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0760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8674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9996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6885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3111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0162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45799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7363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34473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235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3181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45826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9243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5051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7132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5481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66006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8073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79354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Overall in the literature sex specific risk stratification models have not been thoroughly studied. However, it has been shown that while some comorbidities including hypertension and valvular diseases may be important risk factors in females, CAD and LVD substantially increase the risk of AF development in males. Some other risk factors including advanced age, CHF, and cardiac interventions remain an important predictor of AF for both sexes.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Samuel M, </a:t>
            </a:r>
            <a:r>
              <a:rPr lang="en-US" sz="1200" kern="1200" dirty="0" err="1">
                <a:solidFill>
                  <a:schemeClr val="tx1"/>
                </a:solidFill>
                <a:effectLst/>
                <a:latin typeface="+mn-lt"/>
                <a:ea typeface="+mn-ea"/>
                <a:cs typeface="+mn-cs"/>
              </a:rPr>
              <a:t>Abrahamowicz</a:t>
            </a:r>
            <a:r>
              <a:rPr lang="en-US" sz="1200" kern="1200" dirty="0">
                <a:solidFill>
                  <a:schemeClr val="tx1"/>
                </a:solidFill>
                <a:effectLst/>
                <a:latin typeface="+mn-lt"/>
                <a:ea typeface="+mn-ea"/>
                <a:cs typeface="+mn-cs"/>
              </a:rPr>
              <a:t> M, Joza J, Essebag V, Pilote L. Population-level sex differences and predictors for treatment with catheter ablation in patients with atrial fibrillation and heart failure. CJC Open. 2020.</a:t>
            </a:r>
          </a:p>
          <a:p>
            <a:endParaRPr lang="en-US"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Reynolds, Matthew R., et al. "Influence of age, sex, and atrial fibrillation recurrence on quality of life outcomes in a population of patients with new-onset atrial fibrillation: the Fibrillation Registry Assessing Costs, Therapies, Adverse events and Lifestyle (FRACTAL) study." </a:t>
            </a:r>
            <a:r>
              <a:rPr lang="en-CA" sz="1200" b="0" i="1" u="none" strike="noStrike" kern="1200" dirty="0">
                <a:solidFill>
                  <a:schemeClr val="tx1"/>
                </a:solidFill>
                <a:effectLst/>
                <a:latin typeface="+mn-lt"/>
                <a:ea typeface="+mn-ea"/>
                <a:cs typeface="+mn-cs"/>
              </a:rPr>
              <a:t>American heart journal</a:t>
            </a:r>
            <a:r>
              <a:rPr lang="en-CA" sz="1200" b="0" i="0" u="none" strike="noStrike" kern="1200" dirty="0">
                <a:solidFill>
                  <a:schemeClr val="tx1"/>
                </a:solidFill>
                <a:effectLst/>
                <a:latin typeface="+mn-lt"/>
                <a:ea typeface="+mn-ea"/>
                <a:cs typeface="+mn-cs"/>
              </a:rPr>
              <a:t> 152.6 (2006): 1097-1103.</a:t>
            </a:r>
            <a:endParaRPr lang="en-CA"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520910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00499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Samuel M, </a:t>
            </a:r>
            <a:r>
              <a:rPr lang="en-US" sz="1200" kern="1200" dirty="0" err="1">
                <a:solidFill>
                  <a:schemeClr val="tx1"/>
                </a:solidFill>
                <a:effectLst/>
                <a:latin typeface="+mn-lt"/>
                <a:ea typeface="+mn-ea"/>
                <a:cs typeface="+mn-cs"/>
              </a:rPr>
              <a:t>Abrahamowicz</a:t>
            </a:r>
            <a:r>
              <a:rPr lang="en-US" sz="1200" kern="1200" dirty="0">
                <a:solidFill>
                  <a:schemeClr val="tx1"/>
                </a:solidFill>
                <a:effectLst/>
                <a:latin typeface="+mn-lt"/>
                <a:ea typeface="+mn-ea"/>
                <a:cs typeface="+mn-cs"/>
              </a:rPr>
              <a:t> M, Joza J, Essebag V, Pilote L. Population-level sex differences and predictors for treatment with catheter ablation in patients with atrial fibrillation and heart failure. CJC Open. 2020.</a:t>
            </a:r>
          </a:p>
          <a:p>
            <a:endParaRPr lang="en-US"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Reynolds, Matthew R., et al. "Influence of age, sex, and atrial fibrillation recurrence on quality of life outcomes in a population of patients with new-onset atrial fibrillation: the Fibrillation Registry Assessing Costs, Therapies, Adverse events and Lifestyle (FRACTAL) study." </a:t>
            </a:r>
            <a:r>
              <a:rPr lang="en-CA" sz="1200" b="0" i="1" u="none" strike="noStrike" kern="1200" dirty="0">
                <a:solidFill>
                  <a:schemeClr val="tx1"/>
                </a:solidFill>
                <a:effectLst/>
                <a:latin typeface="+mn-lt"/>
                <a:ea typeface="+mn-ea"/>
                <a:cs typeface="+mn-cs"/>
              </a:rPr>
              <a:t>American heart journal</a:t>
            </a:r>
            <a:r>
              <a:rPr lang="en-CA" sz="1200" b="0" i="0" u="none" strike="noStrike" kern="1200" dirty="0">
                <a:solidFill>
                  <a:schemeClr val="tx1"/>
                </a:solidFill>
                <a:effectLst/>
                <a:latin typeface="+mn-lt"/>
                <a:ea typeface="+mn-ea"/>
                <a:cs typeface="+mn-cs"/>
              </a:rPr>
              <a:t> 152.6 (2006): 1097-1103.</a:t>
            </a:r>
            <a:endParaRPr lang="en-CA"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718899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6952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82997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52148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07927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84052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2724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1951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0176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0144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486782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A5494-F4C9-4690-A235-B6B3FDA073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F84D9-42DE-4CC3-A53F-605D7A1527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BE54CD-F32D-4F6E-8244-C9CE2DC486C3}"/>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5" name="Footer Placeholder 4">
            <a:extLst>
              <a:ext uri="{FF2B5EF4-FFF2-40B4-BE49-F238E27FC236}">
                <a16:creationId xmlns:a16="http://schemas.microsoft.com/office/drawing/2014/main" id="{2C290070-1140-4521-96C8-EFC4AA62F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4F92A-E2DB-4A51-B597-6491AD91BB4D}"/>
              </a:ext>
            </a:extLst>
          </p:cNvPr>
          <p:cNvSpPr>
            <a:spLocks noGrp="1"/>
          </p:cNvSpPr>
          <p:nvPr>
            <p:ph type="sldNum" sz="quarter" idx="12"/>
          </p:nvPr>
        </p:nvSpPr>
        <p:spPr/>
        <p:txBody>
          <a:bodyPr/>
          <a:lstStyle/>
          <a:p>
            <a:fld id="{22250B4F-F87F-4A41-89A1-72E4B44A6E18}" type="slidenum">
              <a:rPr lang="en-US" smtClean="0"/>
              <a:t>‹#›</a:t>
            </a:fld>
            <a:endParaRPr lang="en-US"/>
          </a:p>
        </p:txBody>
      </p:sp>
      <p:sp>
        <p:nvSpPr>
          <p:cNvPr id="7" name="Rectangle 6">
            <a:extLst>
              <a:ext uri="{FF2B5EF4-FFF2-40B4-BE49-F238E27FC236}">
                <a16:creationId xmlns:a16="http://schemas.microsoft.com/office/drawing/2014/main" id="{C3983442-3FA0-4C3E-8E11-FCD9CAF6B579}"/>
              </a:ext>
            </a:extLst>
          </p:cNvPr>
          <p:cNvSpPr/>
          <p:nvPr userDrawn="1"/>
        </p:nvSpPr>
        <p:spPr>
          <a:xfrm>
            <a:off x="0" y="6337300"/>
            <a:ext cx="12192000" cy="5207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extLst>
              <a:ext uri="{FF2B5EF4-FFF2-40B4-BE49-F238E27FC236}">
                <a16:creationId xmlns:a16="http://schemas.microsoft.com/office/drawing/2014/main" id="{11D29A11-355B-416D-A427-1E1A2BCF160B}"/>
              </a:ext>
            </a:extLst>
          </p:cNvPr>
          <p:cNvSpPr/>
          <p:nvPr userDrawn="1"/>
        </p:nvSpPr>
        <p:spPr>
          <a:xfrm>
            <a:off x="0" y="0"/>
            <a:ext cx="12192000" cy="270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descr="A picture containing drawing&#10;&#10;Description automatically generated">
            <a:extLst>
              <a:ext uri="{FF2B5EF4-FFF2-40B4-BE49-F238E27FC236}">
                <a16:creationId xmlns:a16="http://schemas.microsoft.com/office/drawing/2014/main" id="{499A3856-6A6B-45B3-99EB-8AC0295F38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76320" y="4981742"/>
            <a:ext cx="2545712" cy="1122166"/>
          </a:xfrm>
          <a:prstGeom prst="rect">
            <a:avLst/>
          </a:prstGeom>
        </p:spPr>
      </p:pic>
      <p:sp>
        <p:nvSpPr>
          <p:cNvPr id="10" name="TextBox 9">
            <a:extLst>
              <a:ext uri="{FF2B5EF4-FFF2-40B4-BE49-F238E27FC236}">
                <a16:creationId xmlns:a16="http://schemas.microsoft.com/office/drawing/2014/main" id="{AABB0085-55C2-4FA2-BA86-6E5D67771FCD}"/>
              </a:ext>
            </a:extLst>
          </p:cNvPr>
          <p:cNvSpPr txBox="1"/>
          <p:nvPr userDrawn="1"/>
        </p:nvSpPr>
        <p:spPr>
          <a:xfrm>
            <a:off x="184448" y="6381328"/>
            <a:ext cx="7316216" cy="276999"/>
          </a:xfrm>
          <a:prstGeom prst="rect">
            <a:avLst/>
          </a:prstGeom>
          <a:noFill/>
        </p:spPr>
        <p:txBody>
          <a:bodyPr wrap="square" rtlCol="0">
            <a:spAutoFit/>
          </a:bodyPr>
          <a:lstStyle/>
          <a:p>
            <a:r>
              <a:rPr lang="en-CA" sz="1200" b="1" dirty="0">
                <a:effectLst>
                  <a:glow rad="101600">
                    <a:schemeClr val="bg1">
                      <a:alpha val="60000"/>
                    </a:schemeClr>
                  </a:glow>
                </a:effectLst>
                <a:latin typeface="Arial Nova Cond" panose="020B0506020202020204" pitchFamily="34" charset="0"/>
              </a:rPr>
              <a:t>Andrade, Macle, et.al., </a:t>
            </a:r>
            <a:r>
              <a:rPr lang="en-CA" sz="1200" b="1" i="1" dirty="0">
                <a:effectLst>
                  <a:glow rad="101600">
                    <a:schemeClr val="bg1">
                      <a:alpha val="60000"/>
                    </a:schemeClr>
                  </a:glow>
                </a:effectLst>
                <a:latin typeface="Arial Nova Cond" panose="020B0506020202020204" pitchFamily="34" charset="0"/>
              </a:rPr>
              <a:t>Canadian Journal of Cardiology</a:t>
            </a:r>
            <a:r>
              <a:rPr lang="en-CA" sz="1200" b="1" dirty="0">
                <a:effectLst>
                  <a:glow rad="101600">
                    <a:schemeClr val="bg1">
                      <a:alpha val="60000"/>
                    </a:schemeClr>
                  </a:glow>
                </a:effectLst>
                <a:latin typeface="Arial Nova Cond" panose="020B0506020202020204" pitchFamily="34" charset="0"/>
              </a:rPr>
              <a:t>: https://doi.org/10.1016/j.cjca.2020.09.001 </a:t>
            </a:r>
          </a:p>
        </p:txBody>
      </p:sp>
      <p:sp>
        <p:nvSpPr>
          <p:cNvPr id="11" name="TextBox 10">
            <a:extLst>
              <a:ext uri="{FF2B5EF4-FFF2-40B4-BE49-F238E27FC236}">
                <a16:creationId xmlns:a16="http://schemas.microsoft.com/office/drawing/2014/main" id="{259BECB9-2C5D-45C6-BD32-2BC65B7CE814}"/>
              </a:ext>
            </a:extLst>
          </p:cNvPr>
          <p:cNvSpPr txBox="1"/>
          <p:nvPr userDrawn="1"/>
        </p:nvSpPr>
        <p:spPr>
          <a:xfrm>
            <a:off x="7957864" y="6381963"/>
            <a:ext cx="4114800" cy="276999"/>
          </a:xfrm>
          <a:prstGeom prst="rect">
            <a:avLst/>
          </a:prstGeom>
          <a:noFill/>
        </p:spPr>
        <p:txBody>
          <a:bodyPr wrap="square" rtlCol="0">
            <a:spAutoFit/>
          </a:bodyPr>
          <a:lstStyle/>
          <a:p>
            <a:pPr algn="r"/>
            <a:r>
              <a:rPr lang="en-US" sz="1200" b="1" dirty="0">
                <a:effectLst>
                  <a:glow rad="101600">
                    <a:schemeClr val="bg1">
                      <a:alpha val="60000"/>
                    </a:schemeClr>
                  </a:glow>
                </a:effectLst>
                <a:latin typeface="Arial Nova Cond" panose="020B0506020202020204" pitchFamily="34" charset="0"/>
              </a:rPr>
              <a:t>© Canadian Cardiovascular Society. 2021. All rights reserved. </a:t>
            </a:r>
          </a:p>
        </p:txBody>
      </p:sp>
    </p:spTree>
    <p:extLst>
      <p:ext uri="{BB962C8B-B14F-4D97-AF65-F5344CB8AC3E}">
        <p14:creationId xmlns:p14="http://schemas.microsoft.com/office/powerpoint/2010/main" val="3944545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02402-0CBA-4D77-8072-7DA981E38C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B9B1C6-8DD4-4367-AE33-D4CD3311AE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C6487-E377-4514-97EF-BFDE122033E3}"/>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5" name="Footer Placeholder 4">
            <a:extLst>
              <a:ext uri="{FF2B5EF4-FFF2-40B4-BE49-F238E27FC236}">
                <a16:creationId xmlns:a16="http://schemas.microsoft.com/office/drawing/2014/main" id="{D2759CDA-2710-4225-AEB6-5C08A89DE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D05FC-6954-4D53-B740-9D66F10731F4}"/>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1260572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3215E9-7822-4F4C-94D1-B736516692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BC7000-E170-4BFC-8FF2-45754C707C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C70A6-9DCC-447B-90D7-357F982EA3CB}"/>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5" name="Footer Placeholder 4">
            <a:extLst>
              <a:ext uri="{FF2B5EF4-FFF2-40B4-BE49-F238E27FC236}">
                <a16:creationId xmlns:a16="http://schemas.microsoft.com/office/drawing/2014/main" id="{D54F9BB0-3FEB-4D0A-8FAE-748FD00F21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A22F6-A19E-4A93-9003-86C5436B952A}"/>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1932852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DC08-DEF2-4DB0-9DF7-EBBFB1C2A580}"/>
              </a:ext>
            </a:extLst>
          </p:cNvPr>
          <p:cNvSpPr>
            <a:spLocks noGrp="1"/>
          </p:cNvSpPr>
          <p:nvPr>
            <p:ph type="title"/>
          </p:nvPr>
        </p:nvSpPr>
        <p:spPr>
          <a:xfrm>
            <a:off x="695400" y="365125"/>
            <a:ext cx="10801200" cy="975643"/>
          </a:xfrm>
        </p:spPr>
        <p:txBody>
          <a:bodyPr>
            <a:normAutofit/>
          </a:bodyPr>
          <a:lstStyle>
            <a:lvl1pPr>
              <a:defRPr sz="4000" b="1">
                <a:latin typeface="Arial Nova Cond" panose="020B05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FEE70F4-EDB6-4A3D-A9E7-13C4A4F0147F}"/>
              </a:ext>
            </a:extLst>
          </p:cNvPr>
          <p:cNvSpPr>
            <a:spLocks noGrp="1"/>
          </p:cNvSpPr>
          <p:nvPr>
            <p:ph idx="1"/>
          </p:nvPr>
        </p:nvSpPr>
        <p:spPr>
          <a:xfrm>
            <a:off x="695400" y="1484784"/>
            <a:ext cx="10801200" cy="4692179"/>
          </a:xfrm>
        </p:spPr>
        <p:txBody>
          <a:bodyPr/>
          <a:lstStyle>
            <a:lvl1pPr>
              <a:defRPr>
                <a:latin typeface="Arial Nova Cond" panose="020B0506020202020204" pitchFamily="34" charset="0"/>
              </a:defRPr>
            </a:lvl1pPr>
            <a:lvl2pPr>
              <a:defRPr>
                <a:latin typeface="Arial Nova Cond" panose="020B0506020202020204" pitchFamily="34" charset="0"/>
              </a:defRPr>
            </a:lvl2pPr>
            <a:lvl3pPr>
              <a:defRPr>
                <a:latin typeface="Arial Nova Cond" panose="020B0506020202020204" pitchFamily="34" charset="0"/>
              </a:defRPr>
            </a:lvl3pPr>
            <a:lvl4pPr>
              <a:defRPr>
                <a:latin typeface="Arial Nova Cond" panose="020B0506020202020204" pitchFamily="34" charset="0"/>
              </a:defRPr>
            </a:lvl4pPr>
            <a:lvl5pPr>
              <a:defRPr>
                <a:latin typeface="Arial Nova Cond" panose="020B05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F56523-78FC-4D37-B6CE-DF284107F58D}"/>
              </a:ext>
            </a:extLst>
          </p:cNvPr>
          <p:cNvSpPr>
            <a:spLocks noGrp="1"/>
          </p:cNvSpPr>
          <p:nvPr>
            <p:ph type="dt" sz="half" idx="10"/>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3B707E7A-5C33-4C90-B425-7AF183E50BFC}" type="datetimeFigureOut">
              <a:rPr kumimoji="0" lang="en-US" sz="1200" b="0" i="0" u="none" strike="noStrike" kern="0" cap="none" spc="0" normalizeH="0" baseline="0" noProof="0" smtClean="0">
                <a:ln>
                  <a:noFill/>
                </a:ln>
                <a:solidFill>
                  <a:prstClr val="black">
                    <a:tint val="75000"/>
                  </a:prstClr>
                </a:solidFill>
                <a:effectLst/>
                <a:uLnTx/>
                <a:uFillTx/>
                <a:latin typeface="Calibri Light" panose="020F0302020204030204"/>
                <a:ea typeface="+mj-ea"/>
                <a:cs typeface="+mj-cs"/>
                <a:sym typeface="Calibri"/>
              </a:rPr>
              <a:pPr marL="0" marR="0" lvl="0" indent="0" algn="l" defTabSz="914400" rtl="0" eaLnBrk="1" fontAlgn="auto" latinLnBrk="0" hangingPunct="0">
                <a:lnSpc>
                  <a:spcPct val="100000"/>
                </a:lnSpc>
                <a:spcBef>
                  <a:spcPts val="0"/>
                </a:spcBef>
                <a:spcAft>
                  <a:spcPts val="0"/>
                </a:spcAft>
                <a:buClrTx/>
                <a:buSzTx/>
                <a:buFontTx/>
                <a:buNone/>
                <a:tabLst/>
                <a:defRPr/>
              </a:pPr>
              <a:t>9/30/2021</a:t>
            </a:fld>
            <a:endParaRPr kumimoji="0" lang="en-US" sz="1200" b="0" i="0" u="none" strike="noStrike" kern="0" cap="none" spc="0" normalizeH="0" baseline="0" noProof="0">
              <a:ln>
                <a:noFill/>
              </a:ln>
              <a:solidFill>
                <a:prstClr val="black">
                  <a:tint val="75000"/>
                </a:prstClr>
              </a:solidFill>
              <a:effectLst/>
              <a:uLnTx/>
              <a:uFillTx/>
              <a:latin typeface="Calibri Light" panose="020F0302020204030204"/>
              <a:ea typeface="+mj-ea"/>
              <a:cs typeface="+mj-cs"/>
              <a:sym typeface="Calibri"/>
            </a:endParaRPr>
          </a:p>
        </p:txBody>
      </p:sp>
      <p:sp>
        <p:nvSpPr>
          <p:cNvPr id="5" name="Footer Placeholder 4">
            <a:extLst>
              <a:ext uri="{FF2B5EF4-FFF2-40B4-BE49-F238E27FC236}">
                <a16:creationId xmlns:a16="http://schemas.microsoft.com/office/drawing/2014/main" id="{FFC69CC9-0BFE-4FF6-9ED0-C228547C39AC}"/>
              </a:ext>
            </a:extLst>
          </p:cNvPr>
          <p:cNvSpPr>
            <a:spLocks noGrp="1"/>
          </p:cNvSpPr>
          <p:nvPr>
            <p:ph type="ftr" sz="quarter" idx="11"/>
          </p:nvPr>
        </p:nvSpPr>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tint val="75000"/>
                </a:prstClr>
              </a:solidFill>
              <a:effectLst/>
              <a:uLnTx/>
              <a:uFillTx/>
              <a:latin typeface="Calibri Light" panose="020F0302020204030204"/>
              <a:ea typeface="+mj-ea"/>
              <a:cs typeface="+mj-cs"/>
              <a:sym typeface="Calibri"/>
            </a:endParaRPr>
          </a:p>
        </p:txBody>
      </p:sp>
      <p:sp>
        <p:nvSpPr>
          <p:cNvPr id="6" name="Slide Number Placeholder 5">
            <a:extLst>
              <a:ext uri="{FF2B5EF4-FFF2-40B4-BE49-F238E27FC236}">
                <a16:creationId xmlns:a16="http://schemas.microsoft.com/office/drawing/2014/main" id="{07CDF5EF-5F55-4D54-9EF4-1D819ACADB5A}"/>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22250B4F-F87F-4A41-89A1-72E4B44A6E18}" type="slidenum">
              <a:rPr kumimoji="0" lang="en-US" sz="1200" b="0" i="0" u="none" strike="noStrike" kern="0" cap="none" spc="0" normalizeH="0" baseline="0" noProof="0" smtClean="0">
                <a:ln>
                  <a:noFill/>
                </a:ln>
                <a:solidFill>
                  <a:prstClr val="black">
                    <a:tint val="75000"/>
                  </a:prstClr>
                </a:solidFill>
                <a:effectLst/>
                <a:uLnTx/>
                <a:uFillTx/>
                <a:latin typeface="Calibri Light" panose="020F0302020204030204"/>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black">
                  <a:tint val="75000"/>
                </a:prstClr>
              </a:solidFill>
              <a:effectLst/>
              <a:uLnTx/>
              <a:uFillTx/>
              <a:latin typeface="Calibri Light" panose="020F0302020204030204"/>
              <a:ea typeface="+mj-ea"/>
              <a:cs typeface="+mj-cs"/>
              <a:sym typeface="Calibri"/>
            </a:endParaRPr>
          </a:p>
        </p:txBody>
      </p:sp>
      <p:pic>
        <p:nvPicPr>
          <p:cNvPr id="10" name="Picture 9" descr="A picture containing drawing&#10;&#10;Description automatically generated">
            <a:extLst>
              <a:ext uri="{FF2B5EF4-FFF2-40B4-BE49-F238E27FC236}">
                <a16:creationId xmlns:a16="http://schemas.microsoft.com/office/drawing/2014/main" id="{1217EB6C-DDC8-4FF2-B53A-1891581A91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38270" y="5690159"/>
            <a:ext cx="1431060" cy="630820"/>
          </a:xfrm>
          <a:prstGeom prst="rect">
            <a:avLst/>
          </a:prstGeom>
        </p:spPr>
      </p:pic>
      <p:sp>
        <p:nvSpPr>
          <p:cNvPr id="11" name="TextBox 10">
            <a:extLst>
              <a:ext uri="{FF2B5EF4-FFF2-40B4-BE49-F238E27FC236}">
                <a16:creationId xmlns:a16="http://schemas.microsoft.com/office/drawing/2014/main" id="{72C836E7-F5EB-4CEE-AE10-36D5F2A0BB81}"/>
              </a:ext>
            </a:extLst>
          </p:cNvPr>
          <p:cNvSpPr txBox="1"/>
          <p:nvPr userDrawn="1"/>
        </p:nvSpPr>
        <p:spPr>
          <a:xfrm>
            <a:off x="184448" y="6309320"/>
            <a:ext cx="11312152" cy="338554"/>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CA" sz="1600" b="1" i="0" u="none" strike="noStrike" kern="0" cap="none" spc="0" normalizeH="0" baseline="0" noProof="0" dirty="0">
                <a:ln>
                  <a:noFill/>
                </a:ln>
                <a:solidFill>
                  <a:srgbClr val="000000"/>
                </a:solidFill>
                <a:effectLst>
                  <a:glow rad="101600">
                    <a:prstClr val="white">
                      <a:alpha val="60000"/>
                    </a:prstClr>
                  </a:glow>
                </a:effectLst>
                <a:uLnTx/>
                <a:uFillTx/>
                <a:latin typeface="Arial Nova Cond" panose="020B0506020202020204" pitchFamily="34" charset="0"/>
                <a:ea typeface="+mj-ea"/>
                <a:cs typeface="+mj-cs"/>
                <a:sym typeface="Calibri"/>
              </a:rPr>
              <a:t>CCS/CHRS Atrial Fibrillation Guidelines – DOI: https://doi.org/10.1016/j.cjca.2020.09.001 </a:t>
            </a:r>
          </a:p>
        </p:txBody>
      </p:sp>
      <p:pic>
        <p:nvPicPr>
          <p:cNvPr id="12" name="Picture 11" descr="A picture containing drawing&#10;&#10;Description automatically generated">
            <a:extLst>
              <a:ext uri="{FF2B5EF4-FFF2-40B4-BE49-F238E27FC236}">
                <a16:creationId xmlns:a16="http://schemas.microsoft.com/office/drawing/2014/main" id="{13590E08-798D-4864-8D2E-A58936B9BF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9104" y="503420"/>
            <a:ext cx="1431060" cy="630820"/>
          </a:xfrm>
          <a:prstGeom prst="rect">
            <a:avLst/>
          </a:prstGeom>
        </p:spPr>
      </p:pic>
    </p:spTree>
    <p:extLst>
      <p:ext uri="{BB962C8B-B14F-4D97-AF65-F5344CB8AC3E}">
        <p14:creationId xmlns:p14="http://schemas.microsoft.com/office/powerpoint/2010/main" val="3725764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1E6D9-A563-4960-9DA0-EF91794C74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920123-7CCD-41CC-97E2-9D6BDF4AEE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895D64-FB73-44E8-A404-B70F6D3980CB}"/>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5" name="Footer Placeholder 4">
            <a:extLst>
              <a:ext uri="{FF2B5EF4-FFF2-40B4-BE49-F238E27FC236}">
                <a16:creationId xmlns:a16="http://schemas.microsoft.com/office/drawing/2014/main" id="{EE415E29-0628-4FEA-BB77-A2A7AEF02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0ED46B-03E1-43E2-91F3-1805397CC64C}"/>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2534125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B980A-4782-4153-9818-B49961980B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454FF2-401B-4D6C-B4FF-DA05657B1D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F266E-DDB7-4150-A02C-FC32013AEC92}"/>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5" name="Footer Placeholder 4">
            <a:extLst>
              <a:ext uri="{FF2B5EF4-FFF2-40B4-BE49-F238E27FC236}">
                <a16:creationId xmlns:a16="http://schemas.microsoft.com/office/drawing/2014/main" id="{70C75CF9-8C74-48B9-9672-F15127D833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88DD1-9DF1-4BE4-976F-1253B007E800}"/>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4286043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918AB-EEE6-41F6-BD39-1D1B241CE3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ED93EB-60F1-4D90-8B9A-DC5D9D67AA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F078A4-1BFE-48FF-82F4-52B28F43F0A0}"/>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5" name="Footer Placeholder 4">
            <a:extLst>
              <a:ext uri="{FF2B5EF4-FFF2-40B4-BE49-F238E27FC236}">
                <a16:creationId xmlns:a16="http://schemas.microsoft.com/office/drawing/2014/main" id="{3BE5B34E-481B-4206-8C9B-3229F7BBAF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6B6B8-7237-4080-B5F0-034A129CED82}"/>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1664310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8EBF1-4FAC-4407-A70F-102F754E6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11004-6A49-4793-BF52-916BDE8102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6CB527-71BA-4F45-B0FE-60FC2B6714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1F04DB-5B3B-4D80-929B-073B861BB760}"/>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6" name="Footer Placeholder 5">
            <a:extLst>
              <a:ext uri="{FF2B5EF4-FFF2-40B4-BE49-F238E27FC236}">
                <a16:creationId xmlns:a16="http://schemas.microsoft.com/office/drawing/2014/main" id="{14DAF5CE-DD54-4688-BDB8-149D50A3B0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AB9060-2207-4CB5-A82D-80DEE7572922}"/>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2566779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AC15-F318-4CF6-A21B-B31AA39857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C693C0-9B56-4A30-A814-E48489DE6C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585CF-CAC8-4540-B65C-0B354B30DC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32BB60-817F-46BC-B6FC-A50D618DF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3571A4-6D00-4D10-9093-0565B443E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DCC37A-6F69-416E-827C-01A9BE744354}"/>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8" name="Footer Placeholder 7">
            <a:extLst>
              <a:ext uri="{FF2B5EF4-FFF2-40B4-BE49-F238E27FC236}">
                <a16:creationId xmlns:a16="http://schemas.microsoft.com/office/drawing/2014/main" id="{8B6EB77C-4176-45E9-9D3B-D856845031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B4AF88-88C3-4C4B-94CA-188590D144C3}"/>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1947156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62A76-4414-46FB-BC76-69F8A325F8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C661C5-C493-487D-B01A-1C1F8FFBCA6B}"/>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4" name="Footer Placeholder 3">
            <a:extLst>
              <a:ext uri="{FF2B5EF4-FFF2-40B4-BE49-F238E27FC236}">
                <a16:creationId xmlns:a16="http://schemas.microsoft.com/office/drawing/2014/main" id="{DB423B86-ECD8-46BA-BFFF-AA7F93EAD8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D18AC6-A4C9-47CC-9E21-8474C43AEFEB}"/>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669272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99B4BA-9101-4322-BDDC-9FF5042E2175}"/>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3" name="Footer Placeholder 2">
            <a:extLst>
              <a:ext uri="{FF2B5EF4-FFF2-40B4-BE49-F238E27FC236}">
                <a16:creationId xmlns:a16="http://schemas.microsoft.com/office/drawing/2014/main" id="{5AA046BB-3BFA-4720-9028-899974C5DF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99FB93-2BC7-4619-AFCC-AB9A566CF8E9}"/>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856087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DC08-DEF2-4DB0-9DF7-EBBFB1C2A580}"/>
              </a:ext>
            </a:extLst>
          </p:cNvPr>
          <p:cNvSpPr>
            <a:spLocks noGrp="1"/>
          </p:cNvSpPr>
          <p:nvPr>
            <p:ph type="title"/>
          </p:nvPr>
        </p:nvSpPr>
        <p:spPr>
          <a:xfrm>
            <a:off x="695400" y="365125"/>
            <a:ext cx="10801200" cy="975643"/>
          </a:xfrm>
        </p:spPr>
        <p:txBody>
          <a:bodyPr>
            <a:normAutofit/>
          </a:bodyPr>
          <a:lstStyle>
            <a:lvl1pPr>
              <a:defRPr sz="4000" b="1">
                <a:latin typeface="Arial Nova Cond" panose="020B05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FEE70F4-EDB6-4A3D-A9E7-13C4A4F0147F}"/>
              </a:ext>
            </a:extLst>
          </p:cNvPr>
          <p:cNvSpPr>
            <a:spLocks noGrp="1"/>
          </p:cNvSpPr>
          <p:nvPr>
            <p:ph idx="1"/>
          </p:nvPr>
        </p:nvSpPr>
        <p:spPr>
          <a:xfrm>
            <a:off x="695400" y="1484784"/>
            <a:ext cx="10801200" cy="4692179"/>
          </a:xfrm>
        </p:spPr>
        <p:txBody>
          <a:bodyPr/>
          <a:lstStyle>
            <a:lvl1pPr>
              <a:defRPr>
                <a:latin typeface="Arial Nova Cond" panose="020B0506020202020204" pitchFamily="34" charset="0"/>
              </a:defRPr>
            </a:lvl1pPr>
            <a:lvl2pPr>
              <a:defRPr>
                <a:latin typeface="Arial Nova Cond" panose="020B0506020202020204" pitchFamily="34" charset="0"/>
              </a:defRPr>
            </a:lvl2pPr>
            <a:lvl3pPr>
              <a:defRPr>
                <a:latin typeface="Arial Nova Cond" panose="020B0506020202020204" pitchFamily="34" charset="0"/>
              </a:defRPr>
            </a:lvl3pPr>
            <a:lvl4pPr>
              <a:defRPr>
                <a:latin typeface="Arial Nova Cond" panose="020B0506020202020204" pitchFamily="34" charset="0"/>
              </a:defRPr>
            </a:lvl4pPr>
            <a:lvl5pPr>
              <a:defRPr>
                <a:latin typeface="Arial Nova Cond" panose="020B05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F56523-78FC-4D37-B6CE-DF284107F58D}"/>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5" name="Footer Placeholder 4">
            <a:extLst>
              <a:ext uri="{FF2B5EF4-FFF2-40B4-BE49-F238E27FC236}">
                <a16:creationId xmlns:a16="http://schemas.microsoft.com/office/drawing/2014/main" id="{FFC69CC9-0BFE-4FF6-9ED0-C228547C3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CDF5EF-5F55-4D54-9EF4-1D819ACADB5A}"/>
              </a:ext>
            </a:extLst>
          </p:cNvPr>
          <p:cNvSpPr>
            <a:spLocks noGrp="1"/>
          </p:cNvSpPr>
          <p:nvPr>
            <p:ph type="sldNum" sz="quarter" idx="12"/>
          </p:nvPr>
        </p:nvSpPr>
        <p:spPr/>
        <p:txBody>
          <a:bodyPr/>
          <a:lstStyle/>
          <a:p>
            <a:fld id="{22250B4F-F87F-4A41-89A1-72E4B44A6E18}" type="slidenum">
              <a:rPr lang="en-US" smtClean="0"/>
              <a:t>‹#›</a:t>
            </a:fld>
            <a:endParaRPr lang="en-US"/>
          </a:p>
        </p:txBody>
      </p:sp>
      <p:sp>
        <p:nvSpPr>
          <p:cNvPr id="7" name="Rectangle 6">
            <a:extLst>
              <a:ext uri="{FF2B5EF4-FFF2-40B4-BE49-F238E27FC236}">
                <a16:creationId xmlns:a16="http://schemas.microsoft.com/office/drawing/2014/main" id="{D1AFC6F8-4650-447A-B8F8-5C13E175E952}"/>
              </a:ext>
            </a:extLst>
          </p:cNvPr>
          <p:cNvSpPr/>
          <p:nvPr userDrawn="1"/>
        </p:nvSpPr>
        <p:spPr>
          <a:xfrm>
            <a:off x="0" y="6337300"/>
            <a:ext cx="12192000" cy="5207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Picture 9" descr="A picture containing drawing&#10;&#10;Description automatically generated">
            <a:extLst>
              <a:ext uri="{FF2B5EF4-FFF2-40B4-BE49-F238E27FC236}">
                <a16:creationId xmlns:a16="http://schemas.microsoft.com/office/drawing/2014/main" id="{1217EB6C-DDC8-4FF2-B53A-1891581A91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32504" y="5678500"/>
            <a:ext cx="1431060" cy="630820"/>
          </a:xfrm>
          <a:prstGeom prst="rect">
            <a:avLst/>
          </a:prstGeom>
        </p:spPr>
      </p:pic>
      <p:sp>
        <p:nvSpPr>
          <p:cNvPr id="12" name="TextBox 11">
            <a:extLst>
              <a:ext uri="{FF2B5EF4-FFF2-40B4-BE49-F238E27FC236}">
                <a16:creationId xmlns:a16="http://schemas.microsoft.com/office/drawing/2014/main" id="{A1D94820-66EF-4C82-BA55-668DCBBEBF75}"/>
              </a:ext>
            </a:extLst>
          </p:cNvPr>
          <p:cNvSpPr txBox="1"/>
          <p:nvPr userDrawn="1"/>
        </p:nvSpPr>
        <p:spPr>
          <a:xfrm>
            <a:off x="184448" y="6381328"/>
            <a:ext cx="7316216" cy="276999"/>
          </a:xfrm>
          <a:prstGeom prst="rect">
            <a:avLst/>
          </a:prstGeom>
          <a:noFill/>
        </p:spPr>
        <p:txBody>
          <a:bodyPr wrap="square" rtlCol="0">
            <a:spAutoFit/>
          </a:bodyPr>
          <a:lstStyle/>
          <a:p>
            <a:r>
              <a:rPr lang="en-CA" sz="1200" b="1" dirty="0">
                <a:effectLst>
                  <a:glow rad="101600">
                    <a:schemeClr val="bg1">
                      <a:alpha val="60000"/>
                    </a:schemeClr>
                  </a:glow>
                </a:effectLst>
                <a:latin typeface="Arial Nova Cond" panose="020B0506020202020204" pitchFamily="34" charset="0"/>
              </a:rPr>
              <a:t>Andrade, Macle, et.al., </a:t>
            </a:r>
            <a:r>
              <a:rPr lang="en-CA" sz="1200" b="1" i="1" dirty="0">
                <a:effectLst>
                  <a:glow rad="101600">
                    <a:schemeClr val="bg1">
                      <a:alpha val="60000"/>
                    </a:schemeClr>
                  </a:glow>
                </a:effectLst>
                <a:latin typeface="Arial Nova Cond" panose="020B0506020202020204" pitchFamily="34" charset="0"/>
              </a:rPr>
              <a:t>Canadian Journal of Cardiology</a:t>
            </a:r>
            <a:r>
              <a:rPr lang="en-CA" sz="1200" b="1" dirty="0">
                <a:effectLst>
                  <a:glow rad="101600">
                    <a:schemeClr val="bg1">
                      <a:alpha val="60000"/>
                    </a:schemeClr>
                  </a:glow>
                </a:effectLst>
                <a:latin typeface="Arial Nova Cond" panose="020B0506020202020204" pitchFamily="34" charset="0"/>
              </a:rPr>
              <a:t>: https://doi.org/10.1016/j.cjca.2020.09.001 </a:t>
            </a:r>
          </a:p>
        </p:txBody>
      </p:sp>
      <p:sp>
        <p:nvSpPr>
          <p:cNvPr id="13" name="TextBox 12">
            <a:extLst>
              <a:ext uri="{FF2B5EF4-FFF2-40B4-BE49-F238E27FC236}">
                <a16:creationId xmlns:a16="http://schemas.microsoft.com/office/drawing/2014/main" id="{276195EE-5BAF-48A4-9802-C8EF62C47DF6}"/>
              </a:ext>
            </a:extLst>
          </p:cNvPr>
          <p:cNvSpPr txBox="1"/>
          <p:nvPr userDrawn="1"/>
        </p:nvSpPr>
        <p:spPr>
          <a:xfrm>
            <a:off x="7957864" y="6381963"/>
            <a:ext cx="4114800" cy="276999"/>
          </a:xfrm>
          <a:prstGeom prst="rect">
            <a:avLst/>
          </a:prstGeom>
          <a:noFill/>
        </p:spPr>
        <p:txBody>
          <a:bodyPr wrap="square" rtlCol="0">
            <a:spAutoFit/>
          </a:bodyPr>
          <a:lstStyle/>
          <a:p>
            <a:pPr algn="r"/>
            <a:r>
              <a:rPr lang="en-US" sz="1200" b="1" dirty="0">
                <a:effectLst>
                  <a:glow rad="101600">
                    <a:schemeClr val="bg1">
                      <a:alpha val="60000"/>
                    </a:schemeClr>
                  </a:glow>
                </a:effectLst>
                <a:latin typeface="Arial Nova Cond" panose="020B0506020202020204" pitchFamily="34" charset="0"/>
              </a:rPr>
              <a:t>© Canadian Cardiovascular Society. 2021. All rights reserved. </a:t>
            </a:r>
          </a:p>
        </p:txBody>
      </p:sp>
    </p:spTree>
    <p:extLst>
      <p:ext uri="{BB962C8B-B14F-4D97-AF65-F5344CB8AC3E}">
        <p14:creationId xmlns:p14="http://schemas.microsoft.com/office/powerpoint/2010/main" val="875472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69798-3BC5-443E-8B40-7866CCC9DC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AC6D28-E93D-4163-A4D1-4E66BCA2E6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40C89C-707B-4EF2-97CF-74F173EF3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CF0C5-23AA-433E-9A4B-D7A26F350884}"/>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6" name="Footer Placeholder 5">
            <a:extLst>
              <a:ext uri="{FF2B5EF4-FFF2-40B4-BE49-F238E27FC236}">
                <a16:creationId xmlns:a16="http://schemas.microsoft.com/office/drawing/2014/main" id="{7013288F-B7EA-4593-9264-AF0D473ED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13DAF-A91B-42C8-B25D-F350FCB78CDD}"/>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3735630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6183F-25E9-4C6B-B995-0A50A3B163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128351-7B1C-4052-8646-5698E5C591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1047B4-74C6-4E47-8C44-3FB89DD82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7BD18-AD64-4D2A-82B6-89C5EFB05378}"/>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6" name="Footer Placeholder 5">
            <a:extLst>
              <a:ext uri="{FF2B5EF4-FFF2-40B4-BE49-F238E27FC236}">
                <a16:creationId xmlns:a16="http://schemas.microsoft.com/office/drawing/2014/main" id="{6BC0D03F-BFD2-4DED-9771-8C08F6E4BF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5BC93E-D97D-4C69-9420-122A6B731923}"/>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4108835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029D7-008B-4568-BDD7-37D3CE8BCA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EBABFE-69C1-44F5-8A36-9DC5BC0C2A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A8DEAF-3566-4F43-9809-8F0876498A07}"/>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5" name="Footer Placeholder 4">
            <a:extLst>
              <a:ext uri="{FF2B5EF4-FFF2-40B4-BE49-F238E27FC236}">
                <a16:creationId xmlns:a16="http://schemas.microsoft.com/office/drawing/2014/main" id="{E8E7EBC3-DE15-42EA-ACD0-293DDA9A6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456FE-A63F-451F-A395-EFB3F0E5CFCA}"/>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540793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431A00-98BF-4682-B013-137B97F849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C94686-7C12-4954-9141-DA43CB7518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3ED716-3192-40C8-B1EC-823E4537412B}"/>
              </a:ext>
            </a:extLst>
          </p:cNvPr>
          <p:cNvSpPr>
            <a:spLocks noGrp="1"/>
          </p:cNvSpPr>
          <p:nvPr>
            <p:ph type="dt" sz="half" idx="10"/>
          </p:nvPr>
        </p:nvSpPr>
        <p:spPr/>
        <p:txBody>
          <a:bodyPr/>
          <a:lstStyle/>
          <a:p>
            <a:fld id="{64AB7F55-35B1-4FFC-910C-8F31555DA499}" type="datetimeFigureOut">
              <a:rPr lang="en-US" smtClean="0"/>
              <a:t>9/30/2021</a:t>
            </a:fld>
            <a:endParaRPr lang="en-US"/>
          </a:p>
        </p:txBody>
      </p:sp>
      <p:sp>
        <p:nvSpPr>
          <p:cNvPr id="5" name="Footer Placeholder 4">
            <a:extLst>
              <a:ext uri="{FF2B5EF4-FFF2-40B4-BE49-F238E27FC236}">
                <a16:creationId xmlns:a16="http://schemas.microsoft.com/office/drawing/2014/main" id="{29F1841B-3C8F-4227-AC30-E3CB5AAF2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1BE74-F1F7-44EE-B328-28C8296AE455}"/>
              </a:ext>
            </a:extLst>
          </p:cNvPr>
          <p:cNvSpPr>
            <a:spLocks noGrp="1"/>
          </p:cNvSpPr>
          <p:nvPr>
            <p:ph type="sldNum" sz="quarter" idx="12"/>
          </p:nvPr>
        </p:nvSpPr>
        <p:spPr/>
        <p:txBody>
          <a:bodyPr/>
          <a:lstStyle/>
          <a:p>
            <a:fld id="{BEE8CED2-677E-4796-930F-1E2D07390EB8}" type="slidenum">
              <a:rPr lang="en-US" smtClean="0"/>
              <a:t>‹#›</a:t>
            </a:fld>
            <a:endParaRPr lang="en-US"/>
          </a:p>
        </p:txBody>
      </p:sp>
    </p:spTree>
    <p:extLst>
      <p:ext uri="{BB962C8B-B14F-4D97-AF65-F5344CB8AC3E}">
        <p14:creationId xmlns:p14="http://schemas.microsoft.com/office/powerpoint/2010/main" val="2315766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817B-1A89-410D-8EB0-3FB40F3EF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F1A283-86C6-4AD4-9E00-D8697560B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AF0AC-4A38-474E-84B8-A968B97D0F1E}"/>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5" name="Footer Placeholder 4">
            <a:extLst>
              <a:ext uri="{FF2B5EF4-FFF2-40B4-BE49-F238E27FC236}">
                <a16:creationId xmlns:a16="http://schemas.microsoft.com/office/drawing/2014/main" id="{6DF2996D-888B-4AD5-B446-157C56AA5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CC1F1-0501-41B7-917E-C30906FC4D60}"/>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257984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EF18C-30DD-4665-B5F8-214A2A9E5D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AA605A-9DBE-4413-942F-1CF238F81D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E6197-0CF5-4B6D-B547-951472DC7D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E362A8-4B45-422A-B892-D8D545102BF3}"/>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6" name="Footer Placeholder 5">
            <a:extLst>
              <a:ext uri="{FF2B5EF4-FFF2-40B4-BE49-F238E27FC236}">
                <a16:creationId xmlns:a16="http://schemas.microsoft.com/office/drawing/2014/main" id="{AB7C8096-D90D-445A-810D-4325AE02D9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C14F71-9ECE-4C1D-A221-905464FA189D}"/>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829170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E0BB3-6D98-4529-8730-0EFB2F5792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09243D-0438-4D34-9B2B-6E6BF65101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79F6A-DAD3-4DE5-ABF7-031225ED94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4161C1-1882-42AC-B4FA-45BB0F966A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7CE90B-8995-41DD-87A6-903B74B3D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FADE7B-6AA3-4437-B497-6CFDB8403105}"/>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8" name="Footer Placeholder 7">
            <a:extLst>
              <a:ext uri="{FF2B5EF4-FFF2-40B4-BE49-F238E27FC236}">
                <a16:creationId xmlns:a16="http://schemas.microsoft.com/office/drawing/2014/main" id="{F216F50F-8450-4763-8FD9-A52BEBF774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0560C7-6CF0-4871-9191-A16460F59689}"/>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621215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36B6-F6D4-465E-A155-0D1A7868AE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A8FB20-9DE0-4986-A4FD-D9631A22B7D8}"/>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4" name="Footer Placeholder 3">
            <a:extLst>
              <a:ext uri="{FF2B5EF4-FFF2-40B4-BE49-F238E27FC236}">
                <a16:creationId xmlns:a16="http://schemas.microsoft.com/office/drawing/2014/main" id="{C1D48EC9-D151-4BC0-85B6-9864B8E199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85ACEB-AC6E-4AF7-8A06-43E2C4FDFF66}"/>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1193361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755EA3-9C83-4AE1-8876-3D50E5EC739D}"/>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3" name="Footer Placeholder 2">
            <a:extLst>
              <a:ext uri="{FF2B5EF4-FFF2-40B4-BE49-F238E27FC236}">
                <a16:creationId xmlns:a16="http://schemas.microsoft.com/office/drawing/2014/main" id="{D57B0EB2-33FA-4013-BC45-EA74128A16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DA39E7-0F79-4C47-A3B4-907B74CB7F11}"/>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1144964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E3468-B67E-409D-939B-B7B3FD857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8150CB-F9DC-499A-87E5-EA17620DE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F0457D-998C-4DF5-B34D-CA24CA6808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54C8A9-4E3A-43BF-BA60-0243556AAABC}"/>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6" name="Footer Placeholder 5">
            <a:extLst>
              <a:ext uri="{FF2B5EF4-FFF2-40B4-BE49-F238E27FC236}">
                <a16:creationId xmlns:a16="http://schemas.microsoft.com/office/drawing/2014/main" id="{63D6EDC8-6661-44F7-A485-5DCE5CF29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5DC28F-420A-4059-87B3-37646EF35D84}"/>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1928454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BF20D3-0E47-4B29-92D9-0B4F026ADF82}"/>
              </a:ext>
            </a:extLst>
          </p:cNvPr>
          <p:cNvSpPr>
            <a:spLocks noGrp="1"/>
          </p:cNvSpPr>
          <p:nvPr>
            <p:ph type="dt" sz="half" idx="10"/>
          </p:nvPr>
        </p:nvSpPr>
        <p:spPr/>
        <p:txBody>
          <a:bodyPr/>
          <a:lstStyle/>
          <a:p>
            <a:fld id="{3B707E7A-5C33-4C90-B425-7AF183E50BFC}" type="datetimeFigureOut">
              <a:rPr lang="en-US" smtClean="0"/>
              <a:t>9/30/2021</a:t>
            </a:fld>
            <a:endParaRPr lang="en-US"/>
          </a:p>
        </p:txBody>
      </p:sp>
      <p:sp>
        <p:nvSpPr>
          <p:cNvPr id="6" name="Footer Placeholder 5">
            <a:extLst>
              <a:ext uri="{FF2B5EF4-FFF2-40B4-BE49-F238E27FC236}">
                <a16:creationId xmlns:a16="http://schemas.microsoft.com/office/drawing/2014/main" id="{C081D24F-7D91-4D5B-AD44-E7EE96E07A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EB547D-C572-40C3-BC76-7C6FCA343215}"/>
              </a:ext>
            </a:extLst>
          </p:cNvPr>
          <p:cNvSpPr>
            <a:spLocks noGrp="1"/>
          </p:cNvSpPr>
          <p:nvPr>
            <p:ph type="sldNum" sz="quarter" idx="12"/>
          </p:nvPr>
        </p:nvSpPr>
        <p:spPr/>
        <p:txBody>
          <a:bodyPr/>
          <a:lstStyle/>
          <a:p>
            <a:fld id="{22250B4F-F87F-4A41-89A1-72E4B44A6E18}" type="slidenum">
              <a:rPr lang="en-US" smtClean="0"/>
              <a:t>‹#›</a:t>
            </a:fld>
            <a:endParaRPr lang="en-US"/>
          </a:p>
        </p:txBody>
      </p:sp>
      <p:sp>
        <p:nvSpPr>
          <p:cNvPr id="18" name="Rectangle 17">
            <a:extLst>
              <a:ext uri="{FF2B5EF4-FFF2-40B4-BE49-F238E27FC236}">
                <a16:creationId xmlns:a16="http://schemas.microsoft.com/office/drawing/2014/main" id="{4EEDFDCC-0829-463D-93A2-F013D8697EE6}"/>
              </a:ext>
            </a:extLst>
          </p:cNvPr>
          <p:cNvSpPr/>
          <p:nvPr userDrawn="1"/>
        </p:nvSpPr>
        <p:spPr>
          <a:xfrm>
            <a:off x="0" y="6337300"/>
            <a:ext cx="12192000" cy="520700"/>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1" name="Picture 20" descr="A close up of a logo&#10;&#10;Description automatically generated">
            <a:extLst>
              <a:ext uri="{FF2B5EF4-FFF2-40B4-BE49-F238E27FC236}">
                <a16:creationId xmlns:a16="http://schemas.microsoft.com/office/drawing/2014/main" id="{F10AD4EB-1052-4961-A9CF-3B2F32CDA76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51855" b="-950"/>
          <a:stretch/>
        </p:blipFill>
        <p:spPr>
          <a:xfrm>
            <a:off x="11352584" y="5648375"/>
            <a:ext cx="811512" cy="516929"/>
          </a:xfrm>
          <a:prstGeom prst="rect">
            <a:avLst/>
          </a:prstGeom>
        </p:spPr>
      </p:pic>
      <p:sp>
        <p:nvSpPr>
          <p:cNvPr id="11" name="TextBox 10">
            <a:extLst>
              <a:ext uri="{FF2B5EF4-FFF2-40B4-BE49-F238E27FC236}">
                <a16:creationId xmlns:a16="http://schemas.microsoft.com/office/drawing/2014/main" id="{BABBA249-C603-4DCE-8617-868D82DD0AEA}"/>
              </a:ext>
            </a:extLst>
          </p:cNvPr>
          <p:cNvSpPr txBox="1"/>
          <p:nvPr userDrawn="1"/>
        </p:nvSpPr>
        <p:spPr>
          <a:xfrm>
            <a:off x="184448" y="6381328"/>
            <a:ext cx="7316216" cy="276999"/>
          </a:xfrm>
          <a:prstGeom prst="rect">
            <a:avLst/>
          </a:prstGeom>
          <a:noFill/>
        </p:spPr>
        <p:txBody>
          <a:bodyPr wrap="square" rtlCol="0">
            <a:spAutoFit/>
          </a:bodyPr>
          <a:lstStyle/>
          <a:p>
            <a:r>
              <a:rPr lang="en-CA" sz="1200" b="1" dirty="0">
                <a:effectLst>
                  <a:glow rad="101600">
                    <a:prstClr val="white">
                      <a:alpha val="60000"/>
                    </a:prstClr>
                  </a:glow>
                </a:effectLst>
                <a:latin typeface="Arial Nova Cond" panose="020B0506020202020204" pitchFamily="34" charset="0"/>
              </a:rPr>
              <a:t>Andrade, Macle, et.al., </a:t>
            </a:r>
            <a:r>
              <a:rPr lang="en-CA" sz="1200" b="1" i="1" dirty="0">
                <a:effectLst>
                  <a:glow rad="101600">
                    <a:prstClr val="white">
                      <a:alpha val="60000"/>
                    </a:prstClr>
                  </a:glow>
                </a:effectLst>
                <a:latin typeface="Arial Nova Cond" panose="020B0506020202020204" pitchFamily="34" charset="0"/>
              </a:rPr>
              <a:t>Canadian Journal of Cardiology</a:t>
            </a:r>
            <a:r>
              <a:rPr lang="en-CA" sz="1200" b="1" dirty="0">
                <a:effectLst>
                  <a:glow rad="101600">
                    <a:prstClr val="white">
                      <a:alpha val="60000"/>
                    </a:prstClr>
                  </a:glow>
                </a:effectLst>
                <a:latin typeface="Arial Nova Cond" panose="020B0506020202020204" pitchFamily="34" charset="0"/>
              </a:rPr>
              <a:t>: https://doi.org/10.1016/j.cjca.2020.09.001 </a:t>
            </a:r>
          </a:p>
        </p:txBody>
      </p:sp>
      <p:sp>
        <p:nvSpPr>
          <p:cNvPr id="12" name="TextBox 11">
            <a:extLst>
              <a:ext uri="{FF2B5EF4-FFF2-40B4-BE49-F238E27FC236}">
                <a16:creationId xmlns:a16="http://schemas.microsoft.com/office/drawing/2014/main" id="{DE89DC82-8ECC-4613-A17B-F2749FD6DA27}"/>
              </a:ext>
            </a:extLst>
          </p:cNvPr>
          <p:cNvSpPr txBox="1"/>
          <p:nvPr userDrawn="1"/>
        </p:nvSpPr>
        <p:spPr>
          <a:xfrm>
            <a:off x="7957864" y="6381963"/>
            <a:ext cx="4114800" cy="276999"/>
          </a:xfrm>
          <a:prstGeom prst="rect">
            <a:avLst/>
          </a:prstGeom>
          <a:noFill/>
        </p:spPr>
        <p:txBody>
          <a:bodyPr wrap="square" rtlCol="0">
            <a:spAutoFit/>
          </a:bodyPr>
          <a:lstStyle/>
          <a:p>
            <a:pPr algn="r"/>
            <a:r>
              <a:rPr lang="en-US" sz="1200" b="1" dirty="0">
                <a:effectLst>
                  <a:glow rad="101600">
                    <a:prstClr val="white">
                      <a:alpha val="60000"/>
                    </a:prstClr>
                  </a:glow>
                </a:effectLst>
                <a:latin typeface="Arial Nova Cond" panose="020B0506020202020204" pitchFamily="34" charset="0"/>
              </a:rPr>
              <a:t>© Canadian Cardiovascular Society. 2021. All rights reserved. </a:t>
            </a:r>
          </a:p>
        </p:txBody>
      </p:sp>
    </p:spTree>
    <p:extLst>
      <p:ext uri="{BB962C8B-B14F-4D97-AF65-F5344CB8AC3E}">
        <p14:creationId xmlns:p14="http://schemas.microsoft.com/office/powerpoint/2010/main" val="409750555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41E2C3-B105-4A29-9701-6FB5E01824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3F4EA2-E18D-46CA-B12D-16FC90EB79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DEE1B-27DC-4FC1-A2AD-3C85D5BCB2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07E7A-5C33-4C90-B425-7AF183E50BFC}" type="datetimeFigureOut">
              <a:rPr lang="en-US" smtClean="0"/>
              <a:t>9/30/2021</a:t>
            </a:fld>
            <a:endParaRPr lang="en-US"/>
          </a:p>
        </p:txBody>
      </p:sp>
      <p:sp>
        <p:nvSpPr>
          <p:cNvPr id="5" name="Footer Placeholder 4">
            <a:extLst>
              <a:ext uri="{FF2B5EF4-FFF2-40B4-BE49-F238E27FC236}">
                <a16:creationId xmlns:a16="http://schemas.microsoft.com/office/drawing/2014/main" id="{AD1B1199-5546-4829-A68B-804CE64901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831D12-2863-4553-BE01-14D5A09035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50B4F-F87F-4A41-89A1-72E4B44A6E18}" type="slidenum">
              <a:rPr lang="en-US" smtClean="0"/>
              <a:t>‹#›</a:t>
            </a:fld>
            <a:endParaRPr lang="en-US"/>
          </a:p>
        </p:txBody>
      </p:sp>
    </p:spTree>
    <p:extLst>
      <p:ext uri="{BB962C8B-B14F-4D97-AF65-F5344CB8AC3E}">
        <p14:creationId xmlns:p14="http://schemas.microsoft.com/office/powerpoint/2010/main" val="817730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41E2C3-B105-4A29-9701-6FB5E01824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3F4EA2-E18D-46CA-B12D-16FC90EB79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DEE1B-27DC-4FC1-A2AD-3C85D5BCB2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fld id="{3B707E7A-5C33-4C90-B425-7AF183E50BFC}" type="datetimeFigureOut">
              <a:rPr kumimoji="0" lang="en-US" sz="1200" b="0" i="0" u="none" strike="noStrike" kern="0" cap="none" spc="0" normalizeH="0" baseline="0" noProof="0" smtClean="0">
                <a:ln>
                  <a:noFill/>
                </a:ln>
                <a:solidFill>
                  <a:prstClr val="black">
                    <a:tint val="75000"/>
                  </a:prstClr>
                </a:solidFill>
                <a:effectLst/>
                <a:uLnTx/>
                <a:uFillTx/>
                <a:latin typeface="Calibri Light" panose="020F0302020204030204"/>
                <a:ea typeface="+mj-ea"/>
                <a:cs typeface="+mj-cs"/>
                <a:sym typeface="Calibri"/>
              </a:rPr>
              <a:pPr marL="0" marR="0" lvl="0" indent="0" algn="l" defTabSz="914400" rtl="0" eaLnBrk="1" fontAlgn="auto" latinLnBrk="0" hangingPunct="0">
                <a:lnSpc>
                  <a:spcPct val="100000"/>
                </a:lnSpc>
                <a:spcBef>
                  <a:spcPts val="0"/>
                </a:spcBef>
                <a:spcAft>
                  <a:spcPts val="0"/>
                </a:spcAft>
                <a:buClrTx/>
                <a:buSzTx/>
                <a:buFontTx/>
                <a:buNone/>
                <a:tabLst/>
                <a:defRPr/>
              </a:pPr>
              <a:t>9/30/2021</a:t>
            </a:fld>
            <a:endParaRPr kumimoji="0" lang="en-US" sz="1200" b="0" i="0" u="none" strike="noStrike" kern="0" cap="none" spc="0" normalizeH="0" baseline="0" noProof="0">
              <a:ln>
                <a:noFill/>
              </a:ln>
              <a:solidFill>
                <a:prstClr val="black">
                  <a:tint val="75000"/>
                </a:prstClr>
              </a:solidFill>
              <a:effectLst/>
              <a:uLnTx/>
              <a:uFillTx/>
              <a:latin typeface="Calibri Light" panose="020F0302020204030204"/>
              <a:ea typeface="+mj-ea"/>
              <a:cs typeface="+mj-cs"/>
              <a:sym typeface="Calibri"/>
            </a:endParaRPr>
          </a:p>
        </p:txBody>
      </p:sp>
      <p:sp>
        <p:nvSpPr>
          <p:cNvPr id="5" name="Footer Placeholder 4">
            <a:extLst>
              <a:ext uri="{FF2B5EF4-FFF2-40B4-BE49-F238E27FC236}">
                <a16:creationId xmlns:a16="http://schemas.microsoft.com/office/drawing/2014/main" id="{AD1B1199-5546-4829-A68B-804CE64901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tint val="75000"/>
                </a:prstClr>
              </a:solidFill>
              <a:effectLst/>
              <a:uLnTx/>
              <a:uFillTx/>
              <a:latin typeface="Calibri Light" panose="020F0302020204030204"/>
              <a:ea typeface="+mj-ea"/>
              <a:cs typeface="+mj-cs"/>
              <a:sym typeface="Calibri"/>
            </a:endParaRPr>
          </a:p>
        </p:txBody>
      </p:sp>
      <p:sp>
        <p:nvSpPr>
          <p:cNvPr id="6" name="Slide Number Placeholder 5">
            <a:extLst>
              <a:ext uri="{FF2B5EF4-FFF2-40B4-BE49-F238E27FC236}">
                <a16:creationId xmlns:a16="http://schemas.microsoft.com/office/drawing/2014/main" id="{20831D12-2863-4553-BE01-14D5A09035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22250B4F-F87F-4A41-89A1-72E4B44A6E18}" type="slidenum">
              <a:rPr kumimoji="0" lang="en-US" sz="1200" b="0" i="0" u="none" strike="noStrike" kern="0" cap="none" spc="0" normalizeH="0" baseline="0" noProof="0" smtClean="0">
                <a:ln>
                  <a:noFill/>
                </a:ln>
                <a:solidFill>
                  <a:prstClr val="black">
                    <a:tint val="75000"/>
                  </a:prstClr>
                </a:solidFill>
                <a:effectLst/>
                <a:uLnTx/>
                <a:uFillTx/>
                <a:latin typeface="Calibri Light" panose="020F0302020204030204"/>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black">
                  <a:tint val="75000"/>
                </a:prstClr>
              </a:solidFill>
              <a:effectLst/>
              <a:uLnTx/>
              <a:uFillTx/>
              <a:latin typeface="Calibri Light" panose="020F0302020204030204"/>
              <a:ea typeface="+mj-ea"/>
              <a:cs typeface="+mj-cs"/>
              <a:sym typeface="Calibri"/>
            </a:endParaRPr>
          </a:p>
        </p:txBody>
      </p:sp>
    </p:spTree>
    <p:extLst>
      <p:ext uri="{BB962C8B-B14F-4D97-AF65-F5344CB8AC3E}">
        <p14:creationId xmlns:p14="http://schemas.microsoft.com/office/powerpoint/2010/main" val="1136534778"/>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BD148-E425-483E-A764-E6D22330A1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600423-F23E-447D-B67B-8F81BBAA47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F49B8A-6E20-41EA-BDB7-062D1B6FBB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AB7F55-35B1-4FFC-910C-8F31555DA499}" type="datetimeFigureOut">
              <a:rPr lang="en-US" smtClean="0"/>
              <a:t>9/30/2021</a:t>
            </a:fld>
            <a:endParaRPr lang="en-US"/>
          </a:p>
        </p:txBody>
      </p:sp>
      <p:sp>
        <p:nvSpPr>
          <p:cNvPr id="5" name="Footer Placeholder 4">
            <a:extLst>
              <a:ext uri="{FF2B5EF4-FFF2-40B4-BE49-F238E27FC236}">
                <a16:creationId xmlns:a16="http://schemas.microsoft.com/office/drawing/2014/main" id="{5FA1BBDC-70D4-499E-87CB-8368667098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3981A9-D769-442E-82F7-D134CAB8CC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8CED2-677E-4796-930F-1E2D07390EB8}" type="slidenum">
              <a:rPr lang="en-US" smtClean="0"/>
              <a:t>‹#›</a:t>
            </a:fld>
            <a:endParaRPr lang="en-US"/>
          </a:p>
        </p:txBody>
      </p:sp>
    </p:spTree>
    <p:extLst>
      <p:ext uri="{BB962C8B-B14F-4D97-AF65-F5344CB8AC3E}">
        <p14:creationId xmlns:p14="http://schemas.microsoft.com/office/powerpoint/2010/main" val="16470590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guidelines@ccs.ca"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www.ottawaheart.ca/sites/default/files/uploads/documents/Patients-Visitors/complex-ablation-patient-guide-dec2015.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ccs.ca/guidelines-and-position-statement-library/"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ccs.ca/guideline-resource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36;g81793161dd_0_25"/>
          <p:cNvSpPr txBox="1">
            <a:spLocks/>
          </p:cNvSpPr>
          <p:nvPr/>
        </p:nvSpPr>
        <p:spPr>
          <a:xfrm>
            <a:off x="556850" y="980728"/>
            <a:ext cx="11078301" cy="2088232"/>
          </a:xfrm>
          <a:prstGeom prst="rect">
            <a:avLst/>
          </a:prstGeom>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0"/>
              </a:spcAft>
            </a:pPr>
            <a:r>
              <a:rPr lang="en-CA" sz="2800" dirty="0">
                <a:solidFill>
                  <a:srgbClr val="FF0000"/>
                </a:solidFill>
                <a:latin typeface="Arial" panose="020B0604020202020204" pitchFamily="34" charset="0"/>
                <a:ea typeface="Calibri" panose="020F0502020204030204" pitchFamily="34" charset="0"/>
                <a:cs typeface="Calibri" panose="020F0502020204030204" pitchFamily="34" charset="0"/>
              </a:rPr>
              <a:t> </a:t>
            </a:r>
            <a:endParaRPr lang="en-CA"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spcBef>
                <a:spcPts val="0"/>
              </a:spcBef>
            </a:pPr>
            <a:endParaRPr lang="en-US" sz="4000" b="1" dirty="0">
              <a:latin typeface="Arial Nova Cond" panose="020B0506020202020204" pitchFamily="34" charset="0"/>
            </a:endParaRPr>
          </a:p>
          <a:p>
            <a:pPr algn="ctr">
              <a:lnSpc>
                <a:spcPct val="120000"/>
              </a:lnSpc>
              <a:spcBef>
                <a:spcPts val="0"/>
              </a:spcBef>
            </a:pPr>
            <a:r>
              <a:rPr lang="en-CA" b="1" dirty="0">
                <a:solidFill>
                  <a:srgbClr val="6FAAAF"/>
                </a:solidFill>
                <a:latin typeface="Arial Nova Cond" panose="020B0506020202020204" pitchFamily="34" charset="0"/>
              </a:rPr>
              <a:t>Atrial Fibrillation: </a:t>
            </a:r>
          </a:p>
          <a:p>
            <a:pPr algn="ctr">
              <a:lnSpc>
                <a:spcPct val="120000"/>
              </a:lnSpc>
              <a:spcBef>
                <a:spcPts val="0"/>
              </a:spcBef>
            </a:pPr>
            <a:r>
              <a:rPr lang="en-CA" b="1" dirty="0">
                <a:solidFill>
                  <a:srgbClr val="6FAAAF"/>
                </a:solidFill>
                <a:latin typeface="Arial Nova Cond" panose="020B0506020202020204" pitchFamily="34" charset="0"/>
              </a:rPr>
              <a:t>When it comes to arrhythmia management…</a:t>
            </a:r>
          </a:p>
          <a:p>
            <a:pPr algn="ctr">
              <a:lnSpc>
                <a:spcPct val="120000"/>
              </a:lnSpc>
              <a:spcBef>
                <a:spcPts val="0"/>
              </a:spcBef>
            </a:pPr>
            <a:r>
              <a:rPr lang="en-US" sz="2400" i="1" dirty="0">
                <a:latin typeface="Arial Nova Cond" panose="020B0506020202020204" pitchFamily="34" charset="0"/>
              </a:rPr>
              <a:t>Guidance from the CCS/CHRS 2020 Atrial Fibrillation Guideline Panel</a:t>
            </a:r>
          </a:p>
          <a:p>
            <a:pPr algn="ctr">
              <a:lnSpc>
                <a:spcPct val="120000"/>
              </a:lnSpc>
              <a:spcBef>
                <a:spcPts val="0"/>
              </a:spcBef>
            </a:pPr>
            <a:endParaRPr lang="en-US" sz="3200" b="1" dirty="0">
              <a:latin typeface="Arial Nova Cond" panose="020B0506020202020204" pitchFamily="34" charset="0"/>
            </a:endParaRPr>
          </a:p>
          <a:p>
            <a:pPr algn="ctr">
              <a:lnSpc>
                <a:spcPct val="120000"/>
              </a:lnSpc>
              <a:spcBef>
                <a:spcPts val="0"/>
              </a:spcBef>
            </a:pPr>
            <a:r>
              <a:rPr lang="en-US" sz="3200" b="1" dirty="0">
                <a:latin typeface="Arial Nova Cond" panose="020B0506020202020204" pitchFamily="34" charset="0"/>
              </a:rPr>
              <a:t>July 8, 2021</a:t>
            </a:r>
          </a:p>
        </p:txBody>
      </p:sp>
      <p:sp>
        <p:nvSpPr>
          <p:cNvPr id="4" name="Rectangle 3">
            <a:extLst>
              <a:ext uri="{FF2B5EF4-FFF2-40B4-BE49-F238E27FC236}">
                <a16:creationId xmlns:a16="http://schemas.microsoft.com/office/drawing/2014/main" id="{B07A1BA5-4622-4CA9-931D-BCDCEF44FC38}"/>
              </a:ext>
            </a:extLst>
          </p:cNvPr>
          <p:cNvSpPr/>
          <p:nvPr/>
        </p:nvSpPr>
        <p:spPr>
          <a:xfrm>
            <a:off x="623392" y="5085184"/>
            <a:ext cx="8352928" cy="917302"/>
          </a:xfrm>
          <a:prstGeom prst="rect">
            <a:avLst/>
          </a:prstGeom>
        </p:spPr>
        <p:txBody>
          <a:bodyPr wrap="square">
            <a:spAutoFit/>
          </a:bodyPr>
          <a:lstStyle/>
          <a:p>
            <a:pPr algn="just">
              <a:lnSpc>
                <a:spcPct val="115000"/>
              </a:lnSpc>
            </a:pPr>
            <a:r>
              <a:rPr lang="en-CA" sz="1600" b="1" dirty="0">
                <a:latin typeface="Arial Nova Cond" panose="020B0506020202020204" pitchFamily="34" charset="0"/>
                <a:ea typeface="Times New Roman" panose="02020603050405020304" pitchFamily="18" charset="0"/>
              </a:rPr>
              <a:t>This webinar is an Accredited Group Learning Activity (Section 1) as defined by the Maintenance of Certification Program of the Royal College of Physicians and Surgeons of Canada, and approved by the Canadian Cardiovascular Society. You may claim a maximum of 1 hour. </a:t>
            </a:r>
            <a:endParaRPr lang="fr-CA" sz="1600" b="1" dirty="0">
              <a:latin typeface="Arial Nova Cond" panose="020B0506020202020204" pitchFamily="34" charset="0"/>
              <a:ea typeface="Calibri" panose="020F0502020204030204" pitchFamily="34" charset="0"/>
            </a:endParaRPr>
          </a:p>
        </p:txBody>
      </p:sp>
    </p:spTree>
    <p:extLst>
      <p:ext uri="{BB962C8B-B14F-4D97-AF65-F5344CB8AC3E}">
        <p14:creationId xmlns:p14="http://schemas.microsoft.com/office/powerpoint/2010/main" val="1400038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D30F3-33E0-45A7-9A55-545F3CD3AA5B}"/>
              </a:ext>
            </a:extLst>
          </p:cNvPr>
          <p:cNvSpPr>
            <a:spLocks noGrp="1"/>
          </p:cNvSpPr>
          <p:nvPr>
            <p:ph type="title"/>
          </p:nvPr>
        </p:nvSpPr>
        <p:spPr/>
        <p:txBody>
          <a:bodyPr/>
          <a:lstStyle/>
          <a:p>
            <a:r>
              <a:rPr lang="en-US" dirty="0">
                <a:solidFill>
                  <a:srgbClr val="6FAAAF"/>
                </a:solidFill>
              </a:rPr>
              <a:t>Accreditation and Interactivity</a:t>
            </a:r>
          </a:p>
        </p:txBody>
      </p:sp>
      <p:sp>
        <p:nvSpPr>
          <p:cNvPr id="3" name="Content Placeholder 2">
            <a:extLst>
              <a:ext uri="{FF2B5EF4-FFF2-40B4-BE49-F238E27FC236}">
                <a16:creationId xmlns:a16="http://schemas.microsoft.com/office/drawing/2014/main" id="{43F0F170-E7E5-43D3-8A92-154DFAC67D81}"/>
              </a:ext>
            </a:extLst>
          </p:cNvPr>
          <p:cNvSpPr>
            <a:spLocks noGrp="1"/>
          </p:cNvSpPr>
          <p:nvPr>
            <p:ph idx="1"/>
          </p:nvPr>
        </p:nvSpPr>
        <p:spPr/>
        <p:txBody>
          <a:bodyPr>
            <a:normAutofit/>
          </a:bodyPr>
          <a:lstStyle/>
          <a:p>
            <a:pPr marL="0" indent="0">
              <a:buNone/>
            </a:pPr>
            <a:r>
              <a:rPr lang="en-US" dirty="0"/>
              <a:t>This webinar is an Accredited Group Learning Activity (Section1) as defined by the Maintenance of Certification Program of the Royal College of Physicians and Surgeons of Canada, and approved by the Canadian Cardiovascular Society. You may claim a maximum of 1 hour.</a:t>
            </a:r>
          </a:p>
          <a:p>
            <a:pPr marL="0" indent="0">
              <a:buNone/>
            </a:pPr>
            <a:endParaRPr lang="en-US" dirty="0"/>
          </a:p>
          <a:p>
            <a:pPr marL="0" indent="0">
              <a:buNone/>
            </a:pPr>
            <a:r>
              <a:rPr lang="en-US" dirty="0"/>
              <a:t>Immediately following the presentations, we will have our Q&amp;A Session. The Q&amp;A period will be an opportunity for audience members to ask our panelists pressing questions and encourage constructive discussion among the faculty. </a:t>
            </a:r>
          </a:p>
          <a:p>
            <a:endParaRPr lang="en-US" dirty="0"/>
          </a:p>
        </p:txBody>
      </p:sp>
    </p:spTree>
    <p:extLst>
      <p:ext uri="{BB962C8B-B14F-4D97-AF65-F5344CB8AC3E}">
        <p14:creationId xmlns:p14="http://schemas.microsoft.com/office/powerpoint/2010/main" val="1466345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68056-3076-4FFA-8D71-97099C9C57B1}"/>
              </a:ext>
            </a:extLst>
          </p:cNvPr>
          <p:cNvSpPr>
            <a:spLocks noGrp="1"/>
          </p:cNvSpPr>
          <p:nvPr>
            <p:ph type="title"/>
          </p:nvPr>
        </p:nvSpPr>
        <p:spPr/>
        <p:txBody>
          <a:bodyPr/>
          <a:lstStyle/>
          <a:p>
            <a:r>
              <a:rPr lang="en-US" dirty="0">
                <a:solidFill>
                  <a:srgbClr val="6FAAAF"/>
                </a:solidFill>
              </a:rPr>
              <a:t>Faculty and Topic Overview</a:t>
            </a:r>
          </a:p>
        </p:txBody>
      </p:sp>
      <p:sp>
        <p:nvSpPr>
          <p:cNvPr id="3" name="Content Placeholder 2">
            <a:extLst>
              <a:ext uri="{FF2B5EF4-FFF2-40B4-BE49-F238E27FC236}">
                <a16:creationId xmlns:a16="http://schemas.microsoft.com/office/drawing/2014/main" id="{E87B5F26-9E2F-4B6D-A862-751F325236ED}"/>
              </a:ext>
            </a:extLst>
          </p:cNvPr>
          <p:cNvSpPr>
            <a:spLocks noGrp="1"/>
          </p:cNvSpPr>
          <p:nvPr>
            <p:ph idx="1"/>
          </p:nvPr>
        </p:nvSpPr>
        <p:spPr>
          <a:xfrm>
            <a:off x="803632" y="4425777"/>
            <a:ext cx="2283011" cy="521309"/>
          </a:xfrm>
        </p:spPr>
        <p:txBody>
          <a:bodyPr>
            <a:normAutofit fontScale="92500" lnSpcReduction="20000"/>
          </a:bodyPr>
          <a:lstStyle/>
          <a:p>
            <a:pPr marL="0" indent="0" algn="ctr">
              <a:buNone/>
            </a:pPr>
            <a:r>
              <a:rPr lang="en-US" sz="2000" dirty="0"/>
              <a:t>Acute management of AF</a:t>
            </a:r>
          </a:p>
        </p:txBody>
      </p:sp>
      <p:pic>
        <p:nvPicPr>
          <p:cNvPr id="5" name="Picture 4" descr="A person with long hair&#10;&#10;Description automatically generated with low confidence">
            <a:extLst>
              <a:ext uri="{FF2B5EF4-FFF2-40B4-BE49-F238E27FC236}">
                <a16:creationId xmlns:a16="http://schemas.microsoft.com/office/drawing/2014/main" id="{BE437B19-A5B5-4B5C-BDF5-CD94A30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907" y="1573723"/>
            <a:ext cx="1826462" cy="226924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1CB8A901-D014-445F-924D-4BB8455FF365}"/>
              </a:ext>
            </a:extLst>
          </p:cNvPr>
          <p:cNvSpPr/>
          <p:nvPr/>
        </p:nvSpPr>
        <p:spPr>
          <a:xfrm>
            <a:off x="662522" y="3899242"/>
            <a:ext cx="2549028" cy="461665"/>
          </a:xfrm>
          <a:prstGeom prst="rect">
            <a:avLst/>
          </a:prstGeom>
        </p:spPr>
        <p:txBody>
          <a:bodyPr wrap="square">
            <a:spAutoFit/>
          </a:bodyPr>
          <a:lstStyle/>
          <a:p>
            <a:pPr algn="ctr"/>
            <a:r>
              <a:rPr lang="en-CA" sz="2400" b="1" dirty="0">
                <a:solidFill>
                  <a:srgbClr val="FF0000"/>
                </a:solidFill>
                <a:effectLst/>
                <a:latin typeface="Arial Nova Cond" panose="020B0506020202020204" pitchFamily="34" charset="0"/>
              </a:rPr>
              <a:t>Clare </a:t>
            </a:r>
            <a:r>
              <a:rPr lang="en-CA" sz="2400" b="1" cap="all" dirty="0">
                <a:solidFill>
                  <a:srgbClr val="FF0000"/>
                </a:solidFill>
                <a:effectLst/>
                <a:latin typeface="Arial Nova Cond" panose="020B0506020202020204" pitchFamily="34" charset="0"/>
              </a:rPr>
              <a:t>ATZEMA</a:t>
            </a:r>
          </a:p>
        </p:txBody>
      </p:sp>
      <p:pic>
        <p:nvPicPr>
          <p:cNvPr id="7" name="Picture 6">
            <a:extLst>
              <a:ext uri="{FF2B5EF4-FFF2-40B4-BE49-F238E27FC236}">
                <a16:creationId xmlns:a16="http://schemas.microsoft.com/office/drawing/2014/main" id="{0DB2F937-EBED-4445-9B4D-EA985CCF3941}"/>
              </a:ext>
            </a:extLst>
          </p:cNvPr>
          <p:cNvPicPr>
            <a:picLocks noChangeAspect="1"/>
          </p:cNvPicPr>
          <p:nvPr/>
        </p:nvPicPr>
        <p:blipFill>
          <a:blip r:embed="rId4" cstate="print">
            <a:extLst>
              <a:ext uri="{28A0092B-C50C-407E-A947-70E740481C1C}">
                <a14:useLocalDpi xmlns:a14="http://schemas.microsoft.com/office/drawing/2010/main" val="0"/>
              </a:ext>
            </a:extLst>
          </a:blip>
          <a:srcRect t="5622" b="5622"/>
          <a:stretch/>
        </p:blipFill>
        <p:spPr>
          <a:xfrm>
            <a:off x="3822313" y="1552395"/>
            <a:ext cx="1863984" cy="226924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4899B7FE-E4E3-4C61-AD48-3DD215BE2705}"/>
              </a:ext>
            </a:extLst>
          </p:cNvPr>
          <p:cNvSpPr/>
          <p:nvPr/>
        </p:nvSpPr>
        <p:spPr>
          <a:xfrm>
            <a:off x="3363046" y="3892465"/>
            <a:ext cx="2669775" cy="461665"/>
          </a:xfrm>
          <a:prstGeom prst="rect">
            <a:avLst/>
          </a:prstGeom>
        </p:spPr>
        <p:txBody>
          <a:bodyPr wrap="square">
            <a:spAutoFit/>
          </a:bodyPr>
          <a:lstStyle/>
          <a:p>
            <a:pPr algn="ctr"/>
            <a:r>
              <a:rPr lang="en-CA" sz="2400" b="1" dirty="0">
                <a:solidFill>
                  <a:srgbClr val="FF0000"/>
                </a:solidFill>
                <a:effectLst/>
                <a:latin typeface="Arial Nova Cond" panose="020B0506020202020204" pitchFamily="34" charset="0"/>
              </a:rPr>
              <a:t>Martin </a:t>
            </a:r>
            <a:r>
              <a:rPr lang="en-CA" sz="2400" b="1" cap="all" dirty="0">
                <a:solidFill>
                  <a:srgbClr val="FF0000"/>
                </a:solidFill>
                <a:effectLst/>
                <a:latin typeface="Arial Nova Cond" panose="020B0506020202020204" pitchFamily="34" charset="0"/>
              </a:rPr>
              <a:t>AGUILAR</a:t>
            </a:r>
          </a:p>
        </p:txBody>
      </p:sp>
      <p:pic>
        <p:nvPicPr>
          <p:cNvPr id="9" name="Picture 8">
            <a:extLst>
              <a:ext uri="{FF2B5EF4-FFF2-40B4-BE49-F238E27FC236}">
                <a16:creationId xmlns:a16="http://schemas.microsoft.com/office/drawing/2014/main" id="{D5110565-96FF-4E07-BD2A-D8D5A08AF222}"/>
              </a:ext>
            </a:extLst>
          </p:cNvPr>
          <p:cNvPicPr>
            <a:picLocks noChangeAspect="1"/>
          </p:cNvPicPr>
          <p:nvPr/>
        </p:nvPicPr>
        <p:blipFill>
          <a:blip r:embed="rId5" cstate="print">
            <a:extLst>
              <a:ext uri="{28A0092B-C50C-407E-A947-70E740481C1C}">
                <a14:useLocalDpi xmlns:a14="http://schemas.microsoft.com/office/drawing/2010/main" val="0"/>
              </a:ext>
            </a:extLst>
          </a:blip>
          <a:srcRect l="8689" r="8689"/>
          <a:stretch/>
        </p:blipFill>
        <p:spPr>
          <a:xfrm>
            <a:off x="6673101" y="1573723"/>
            <a:ext cx="1832692" cy="221814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EE482D36-1BFC-4AF2-A6DB-9766F5E7DC8E}"/>
              </a:ext>
            </a:extLst>
          </p:cNvPr>
          <p:cNvSpPr/>
          <p:nvPr/>
        </p:nvSpPr>
        <p:spPr>
          <a:xfrm>
            <a:off x="6463073" y="3899242"/>
            <a:ext cx="2249180" cy="461665"/>
          </a:xfrm>
          <a:prstGeom prst="rect">
            <a:avLst/>
          </a:prstGeom>
        </p:spPr>
        <p:txBody>
          <a:bodyPr wrap="square">
            <a:spAutoFit/>
          </a:bodyPr>
          <a:lstStyle/>
          <a:p>
            <a:pPr algn="ctr"/>
            <a:r>
              <a:rPr lang="en-CA" sz="2400" b="1" dirty="0">
                <a:solidFill>
                  <a:srgbClr val="FF0000"/>
                </a:solidFill>
                <a:effectLst/>
                <a:latin typeface="Arial Nova Cond" panose="020B0506020202020204" pitchFamily="34" charset="0"/>
              </a:rPr>
              <a:t>Atul </a:t>
            </a:r>
            <a:r>
              <a:rPr lang="en-CA" sz="2400" b="1" cap="all" dirty="0">
                <a:solidFill>
                  <a:srgbClr val="FF0000"/>
                </a:solidFill>
                <a:effectLst/>
                <a:latin typeface="Arial Nova Cond" panose="020B0506020202020204" pitchFamily="34" charset="0"/>
              </a:rPr>
              <a:t>VERMA</a:t>
            </a:r>
          </a:p>
        </p:txBody>
      </p:sp>
      <p:pic>
        <p:nvPicPr>
          <p:cNvPr id="11" name="Picture 10" descr="A person smiling for the camera&#10;&#10;Description automatically generated with low confidence">
            <a:extLst>
              <a:ext uri="{FF2B5EF4-FFF2-40B4-BE49-F238E27FC236}">
                <a16:creationId xmlns:a16="http://schemas.microsoft.com/office/drawing/2014/main" id="{ECA88785-E3D3-4BE0-AC3B-A4D4DB7D7679}"/>
              </a:ext>
            </a:extLst>
          </p:cNvPr>
          <p:cNvPicPr>
            <a:picLocks noChangeAspect="1"/>
          </p:cNvPicPr>
          <p:nvPr/>
        </p:nvPicPr>
        <p:blipFill rotWithShape="1">
          <a:blip r:embed="rId6">
            <a:extLst>
              <a:ext uri="{28A0092B-C50C-407E-A947-70E740481C1C}">
                <a14:useLocalDpi xmlns:a14="http://schemas.microsoft.com/office/drawing/2010/main" val="0"/>
              </a:ext>
            </a:extLst>
          </a:blip>
          <a:srcRect l="7274" r="16519"/>
          <a:stretch/>
        </p:blipFill>
        <p:spPr>
          <a:xfrm>
            <a:off x="9480376" y="1571414"/>
            <a:ext cx="1732853" cy="225022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82E46EE4-7872-4C6D-BC8A-D920EC9A9208}"/>
              </a:ext>
            </a:extLst>
          </p:cNvPr>
          <p:cNvSpPr/>
          <p:nvPr/>
        </p:nvSpPr>
        <p:spPr>
          <a:xfrm>
            <a:off x="9032800" y="3899242"/>
            <a:ext cx="2669774" cy="461665"/>
          </a:xfrm>
          <a:prstGeom prst="rect">
            <a:avLst/>
          </a:prstGeom>
        </p:spPr>
        <p:txBody>
          <a:bodyPr wrap="square">
            <a:spAutoFit/>
          </a:bodyPr>
          <a:lstStyle/>
          <a:p>
            <a:pPr algn="ctr"/>
            <a:r>
              <a:rPr lang="en-CA" sz="2400" b="1" dirty="0">
                <a:solidFill>
                  <a:srgbClr val="FF0000"/>
                </a:solidFill>
                <a:effectLst/>
                <a:latin typeface="Arial Nova Cond" panose="020B0506020202020204" pitchFamily="34" charset="0"/>
              </a:rPr>
              <a:t>Louise </a:t>
            </a:r>
            <a:r>
              <a:rPr lang="en-CA" sz="2400" b="1" cap="all" dirty="0">
                <a:solidFill>
                  <a:srgbClr val="FF0000"/>
                </a:solidFill>
                <a:effectLst/>
                <a:latin typeface="Arial Nova Cond" panose="020B0506020202020204" pitchFamily="34" charset="0"/>
              </a:rPr>
              <a:t>PILOTE</a:t>
            </a:r>
          </a:p>
        </p:txBody>
      </p:sp>
      <p:sp>
        <p:nvSpPr>
          <p:cNvPr id="13" name="Content Placeholder 2">
            <a:extLst>
              <a:ext uri="{FF2B5EF4-FFF2-40B4-BE49-F238E27FC236}">
                <a16:creationId xmlns:a16="http://schemas.microsoft.com/office/drawing/2014/main" id="{0DA800CB-AC2B-48AD-9623-0E5945EFE010}"/>
              </a:ext>
            </a:extLst>
          </p:cNvPr>
          <p:cNvSpPr txBox="1">
            <a:spLocks/>
          </p:cNvSpPr>
          <p:nvPr/>
        </p:nvSpPr>
        <p:spPr>
          <a:xfrm>
            <a:off x="6463073" y="4430690"/>
            <a:ext cx="2186084" cy="85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900" dirty="0"/>
              <a:t>Catheter ablation for the treatment of AF</a:t>
            </a:r>
          </a:p>
        </p:txBody>
      </p:sp>
      <p:sp>
        <p:nvSpPr>
          <p:cNvPr id="14" name="Content Placeholder 2">
            <a:extLst>
              <a:ext uri="{FF2B5EF4-FFF2-40B4-BE49-F238E27FC236}">
                <a16:creationId xmlns:a16="http://schemas.microsoft.com/office/drawing/2014/main" id="{79CC8127-A7B6-451D-8145-E8769792BA8A}"/>
              </a:ext>
            </a:extLst>
          </p:cNvPr>
          <p:cNvSpPr txBox="1">
            <a:spLocks/>
          </p:cNvSpPr>
          <p:nvPr/>
        </p:nvSpPr>
        <p:spPr>
          <a:xfrm>
            <a:off x="3548876" y="4424959"/>
            <a:ext cx="2283011" cy="8468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Long-term rate and rhythm control strategies</a:t>
            </a:r>
          </a:p>
        </p:txBody>
      </p:sp>
      <p:sp>
        <p:nvSpPr>
          <p:cNvPr id="15" name="Content Placeholder 2">
            <a:extLst>
              <a:ext uri="{FF2B5EF4-FFF2-40B4-BE49-F238E27FC236}">
                <a16:creationId xmlns:a16="http://schemas.microsoft.com/office/drawing/2014/main" id="{E05F14FA-3131-42CF-BEBC-FC68649A4632}"/>
              </a:ext>
            </a:extLst>
          </p:cNvPr>
          <p:cNvSpPr txBox="1">
            <a:spLocks/>
          </p:cNvSpPr>
          <p:nvPr/>
        </p:nvSpPr>
        <p:spPr>
          <a:xfrm>
            <a:off x="9326121" y="4398317"/>
            <a:ext cx="2041361" cy="900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900" dirty="0"/>
              <a:t>Sex difference considerations in AF management</a:t>
            </a:r>
          </a:p>
        </p:txBody>
      </p:sp>
    </p:spTree>
    <p:extLst>
      <p:ext uri="{BB962C8B-B14F-4D97-AF65-F5344CB8AC3E}">
        <p14:creationId xmlns:p14="http://schemas.microsoft.com/office/powerpoint/2010/main" val="2222707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C145-757F-4D76-B279-B50F70D8510D}"/>
              </a:ext>
            </a:extLst>
          </p:cNvPr>
          <p:cNvSpPr>
            <a:spLocks noGrp="1"/>
          </p:cNvSpPr>
          <p:nvPr>
            <p:ph type="title"/>
          </p:nvPr>
        </p:nvSpPr>
        <p:spPr/>
        <p:txBody>
          <a:bodyPr>
            <a:normAutofit/>
          </a:bodyPr>
          <a:lstStyle/>
          <a:p>
            <a:r>
              <a:rPr lang="en-CA" sz="4000" b="1" dirty="0">
                <a:solidFill>
                  <a:srgbClr val="6FAAAF"/>
                </a:solidFill>
                <a:latin typeface="Arial Nova Cond" panose="020B0506020202020204" pitchFamily="34" charset="0"/>
              </a:rPr>
              <a:t>Disclosure of potential conflicts of interest</a:t>
            </a:r>
            <a:endParaRPr lang="en-US" dirty="0">
              <a:solidFill>
                <a:srgbClr val="6FAAAF"/>
              </a:solidFill>
            </a:endParaRPr>
          </a:p>
        </p:txBody>
      </p:sp>
      <p:sp>
        <p:nvSpPr>
          <p:cNvPr id="11" name="Oval 10">
            <a:extLst>
              <a:ext uri="{FF2B5EF4-FFF2-40B4-BE49-F238E27FC236}">
                <a16:creationId xmlns:a16="http://schemas.microsoft.com/office/drawing/2014/main" id="{8E57D277-964E-4C72-B995-08DB7BA9D03D}"/>
              </a:ext>
            </a:extLst>
          </p:cNvPr>
          <p:cNvSpPr/>
          <p:nvPr/>
        </p:nvSpPr>
        <p:spPr>
          <a:xfrm>
            <a:off x="263352" y="1856723"/>
            <a:ext cx="857119" cy="780189"/>
          </a:xfrm>
          <a:prstGeom prst="ellips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a:p>
        </p:txBody>
      </p:sp>
      <p:pic>
        <p:nvPicPr>
          <p:cNvPr id="13" name="Graphic 12" descr="Checkmark">
            <a:extLst>
              <a:ext uri="{FF2B5EF4-FFF2-40B4-BE49-F238E27FC236}">
                <a16:creationId xmlns:a16="http://schemas.microsoft.com/office/drawing/2014/main" id="{D687A29E-625C-4D29-ADE5-CE5881D7D7D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121" y="2048739"/>
            <a:ext cx="389325" cy="389325"/>
          </a:xfrm>
          <a:prstGeom prst="rect">
            <a:avLst/>
          </a:prstGeom>
        </p:spPr>
      </p:pic>
      <p:sp>
        <p:nvSpPr>
          <p:cNvPr id="16" name="Rectangle 15">
            <a:extLst>
              <a:ext uri="{FF2B5EF4-FFF2-40B4-BE49-F238E27FC236}">
                <a16:creationId xmlns:a16="http://schemas.microsoft.com/office/drawing/2014/main" id="{9B346935-5493-4B55-8684-2803D313B820}"/>
              </a:ext>
            </a:extLst>
          </p:cNvPr>
          <p:cNvSpPr/>
          <p:nvPr/>
        </p:nvSpPr>
        <p:spPr>
          <a:xfrm>
            <a:off x="1258611" y="1856723"/>
            <a:ext cx="4549357" cy="2893100"/>
          </a:xfrm>
          <a:prstGeom prst="rect">
            <a:avLst/>
          </a:prstGeom>
        </p:spPr>
        <p:txBody>
          <a:bodyPr wrap="square">
            <a:spAutoFit/>
          </a:bodyPr>
          <a:lstStyle/>
          <a:p>
            <a:pPr algn="just"/>
            <a:r>
              <a:rPr lang="en-CA" sz="2000" b="1" dirty="0">
                <a:solidFill>
                  <a:srgbClr val="FF0000"/>
                </a:solidFill>
                <a:latin typeface="Arial Nova Cond" panose="020B0506020202020204" pitchFamily="34" charset="0"/>
              </a:rPr>
              <a:t>Jason G. Andrade</a:t>
            </a:r>
          </a:p>
          <a:p>
            <a:r>
              <a:rPr lang="en-CA" b="1" dirty="0">
                <a:latin typeface="Arial Nova Cond" panose="020B0506020202020204" pitchFamily="34" charset="0"/>
              </a:rPr>
              <a:t>Consulting Fees/Honoraria: </a:t>
            </a:r>
            <a:r>
              <a:rPr lang="en-CA" dirty="0">
                <a:latin typeface="Arial Nova Cond" panose="020B0506020202020204" pitchFamily="34" charset="0"/>
              </a:rPr>
              <a:t>Bayer HealthCare, BMS/Pfizer Alliance, Medtronic, </a:t>
            </a:r>
            <a:r>
              <a:rPr lang="en-CA" dirty="0" err="1">
                <a:latin typeface="Arial Nova Cond" panose="020B0506020202020204" pitchFamily="34" charset="0"/>
              </a:rPr>
              <a:t>Servier</a:t>
            </a:r>
            <a:endParaRPr lang="en-CA" dirty="0">
              <a:latin typeface="Arial Nova Cond" panose="020B0506020202020204" pitchFamily="34" charset="0"/>
            </a:endParaRPr>
          </a:p>
          <a:p>
            <a:r>
              <a:rPr lang="en-CA" b="1" dirty="0">
                <a:latin typeface="Arial Nova Cond" panose="020B0506020202020204" pitchFamily="34" charset="0"/>
              </a:rPr>
              <a:t>Grants/Research Support: </a:t>
            </a:r>
            <a:r>
              <a:rPr lang="en-CA" dirty="0">
                <a:latin typeface="Arial Nova Cond" panose="020B0506020202020204" pitchFamily="34" charset="0"/>
              </a:rPr>
              <a:t>Canadian Arrhythmia Network, a Network of Clinical Excellence, Heart and Stroke Foundation of Canada, Michael Smith Foundation for Health Research, Baylis Medical, Medtronic, Inc, Bayer HealthCare, BMS/Pfizer Alliance, </a:t>
            </a:r>
            <a:r>
              <a:rPr lang="en-CA" dirty="0" err="1">
                <a:latin typeface="Arial Nova Cond" panose="020B0506020202020204" pitchFamily="34" charset="0"/>
              </a:rPr>
              <a:t>Servier</a:t>
            </a:r>
            <a:endParaRPr lang="en-CA" dirty="0">
              <a:latin typeface="Arial Nova Cond" panose="020B0506020202020204" pitchFamily="34" charset="0"/>
            </a:endParaRPr>
          </a:p>
          <a:p>
            <a:pPr algn="just"/>
            <a:endParaRPr lang="en-CA" dirty="0">
              <a:latin typeface="Arial Nova Cond" panose="020B0506020202020204" pitchFamily="34" charset="0"/>
            </a:endParaRPr>
          </a:p>
        </p:txBody>
      </p:sp>
      <p:sp>
        <p:nvSpPr>
          <p:cNvPr id="19" name="Rectangle 18">
            <a:extLst>
              <a:ext uri="{FF2B5EF4-FFF2-40B4-BE49-F238E27FC236}">
                <a16:creationId xmlns:a16="http://schemas.microsoft.com/office/drawing/2014/main" id="{AA1F69C2-5E05-4F6D-9489-FFAA9DFD5C97}"/>
              </a:ext>
            </a:extLst>
          </p:cNvPr>
          <p:cNvSpPr/>
          <p:nvPr/>
        </p:nvSpPr>
        <p:spPr>
          <a:xfrm>
            <a:off x="7401897" y="1856723"/>
            <a:ext cx="4343712" cy="2062103"/>
          </a:xfrm>
          <a:prstGeom prst="rect">
            <a:avLst/>
          </a:prstGeom>
        </p:spPr>
        <p:txBody>
          <a:bodyPr wrap="square">
            <a:spAutoFit/>
          </a:bodyPr>
          <a:lstStyle/>
          <a:p>
            <a:r>
              <a:rPr lang="en-CA" sz="2000" b="1" dirty="0">
                <a:solidFill>
                  <a:srgbClr val="FF0000"/>
                </a:solidFill>
                <a:latin typeface="Arial Nova Cond" panose="020B0506020202020204" pitchFamily="34" charset="0"/>
              </a:rPr>
              <a:t>Matthew Bennett</a:t>
            </a:r>
          </a:p>
          <a:p>
            <a:r>
              <a:rPr lang="en-CA" b="1" dirty="0">
                <a:latin typeface="Arial Nova Cond" panose="020B0506020202020204" pitchFamily="34" charset="0"/>
              </a:rPr>
              <a:t>Consulting Fees/Honoraria: </a:t>
            </a:r>
            <a:r>
              <a:rPr lang="en-CA" dirty="0">
                <a:latin typeface="Arial Nova Cond" panose="020B0506020202020204" pitchFamily="34" charset="0"/>
              </a:rPr>
              <a:t>None</a:t>
            </a:r>
          </a:p>
          <a:p>
            <a:r>
              <a:rPr lang="en-CA" b="1" dirty="0">
                <a:latin typeface="Arial Nova Cond" panose="020B0506020202020204" pitchFamily="34" charset="0"/>
              </a:rPr>
              <a:t>Research Collaborations: </a:t>
            </a:r>
            <a:r>
              <a:rPr lang="en-CA" dirty="0">
                <a:latin typeface="Arial Nova Cond" panose="020B0506020202020204" pitchFamily="34" charset="0"/>
              </a:rPr>
              <a:t>Canadian Arrhythmia Network, a Network of Clinical Excellence, Baylis Medical; Medtronic, Inc; Bayer HealthCare; BMS/Pfizer Alliance; </a:t>
            </a:r>
            <a:r>
              <a:rPr lang="en-CA" dirty="0" err="1">
                <a:latin typeface="Arial Nova Cond" panose="020B0506020202020204" pitchFamily="34" charset="0"/>
              </a:rPr>
              <a:t>Servier</a:t>
            </a:r>
            <a:endParaRPr lang="en-CA" dirty="0">
              <a:latin typeface="Arial Nova Cond" panose="020B0506020202020204" pitchFamily="34" charset="0"/>
            </a:endParaRPr>
          </a:p>
        </p:txBody>
      </p:sp>
      <p:sp>
        <p:nvSpPr>
          <p:cNvPr id="24" name="Oval 23">
            <a:extLst>
              <a:ext uri="{FF2B5EF4-FFF2-40B4-BE49-F238E27FC236}">
                <a16:creationId xmlns:a16="http://schemas.microsoft.com/office/drawing/2014/main" id="{06DEA64C-FCFD-4070-AE87-3A41D232B1CE}"/>
              </a:ext>
            </a:extLst>
          </p:cNvPr>
          <p:cNvSpPr/>
          <p:nvPr/>
        </p:nvSpPr>
        <p:spPr>
          <a:xfrm>
            <a:off x="6408077" y="1856723"/>
            <a:ext cx="857119" cy="780189"/>
          </a:xfrm>
          <a:prstGeom prst="ellips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a:p>
        </p:txBody>
      </p:sp>
      <p:pic>
        <p:nvPicPr>
          <p:cNvPr id="25" name="Graphic 24" descr="Checkmark">
            <a:extLst>
              <a:ext uri="{FF2B5EF4-FFF2-40B4-BE49-F238E27FC236}">
                <a16:creationId xmlns:a16="http://schemas.microsoft.com/office/drawing/2014/main" id="{BCAD317F-7CE9-410C-8AF4-14BACE87769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59846" y="2048739"/>
            <a:ext cx="389325" cy="389325"/>
          </a:xfrm>
          <a:prstGeom prst="rect">
            <a:avLst/>
          </a:prstGeom>
        </p:spPr>
      </p:pic>
    </p:spTree>
    <p:extLst>
      <p:ext uri="{BB962C8B-B14F-4D97-AF65-F5344CB8AC3E}">
        <p14:creationId xmlns:p14="http://schemas.microsoft.com/office/powerpoint/2010/main" val="1223570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C145-757F-4D76-B279-B50F70D8510D}"/>
              </a:ext>
            </a:extLst>
          </p:cNvPr>
          <p:cNvSpPr>
            <a:spLocks noGrp="1"/>
          </p:cNvSpPr>
          <p:nvPr>
            <p:ph type="title"/>
          </p:nvPr>
        </p:nvSpPr>
        <p:spPr/>
        <p:txBody>
          <a:bodyPr>
            <a:normAutofit/>
          </a:bodyPr>
          <a:lstStyle/>
          <a:p>
            <a:r>
              <a:rPr lang="en-CA" sz="4000" b="1" dirty="0">
                <a:solidFill>
                  <a:srgbClr val="6FAAAF"/>
                </a:solidFill>
                <a:latin typeface="Arial Nova Cond" panose="020B0506020202020204" pitchFamily="34" charset="0"/>
              </a:rPr>
              <a:t>Disclosure of potential conflicts of interest</a:t>
            </a:r>
            <a:endParaRPr lang="en-US" dirty="0">
              <a:solidFill>
                <a:srgbClr val="6FAAAF"/>
              </a:solidFill>
            </a:endParaRPr>
          </a:p>
        </p:txBody>
      </p:sp>
      <p:sp>
        <p:nvSpPr>
          <p:cNvPr id="6" name="Rectangle 5">
            <a:extLst>
              <a:ext uri="{FF2B5EF4-FFF2-40B4-BE49-F238E27FC236}">
                <a16:creationId xmlns:a16="http://schemas.microsoft.com/office/drawing/2014/main" id="{26296AD3-1C5F-4395-B8EA-3AF93F3A16F6}"/>
              </a:ext>
            </a:extLst>
          </p:cNvPr>
          <p:cNvSpPr/>
          <p:nvPr/>
        </p:nvSpPr>
        <p:spPr>
          <a:xfrm>
            <a:off x="1372240" y="1801828"/>
            <a:ext cx="4968552" cy="1508105"/>
          </a:xfrm>
          <a:prstGeom prst="rect">
            <a:avLst/>
          </a:prstGeom>
        </p:spPr>
        <p:txBody>
          <a:bodyPr wrap="square">
            <a:spAutoFit/>
          </a:bodyPr>
          <a:lstStyle/>
          <a:p>
            <a:r>
              <a:rPr lang="en-CA" sz="2000" b="1" dirty="0">
                <a:solidFill>
                  <a:srgbClr val="FF0000"/>
                </a:solidFill>
                <a:latin typeface="Arial Nova Cond" panose="020B0506020202020204" pitchFamily="34" charset="0"/>
              </a:rPr>
              <a:t>Clare </a:t>
            </a:r>
            <a:r>
              <a:rPr lang="en-CA" sz="2000" b="1" dirty="0" err="1">
                <a:solidFill>
                  <a:srgbClr val="FF0000"/>
                </a:solidFill>
                <a:latin typeface="Arial Nova Cond" panose="020B0506020202020204" pitchFamily="34" charset="0"/>
              </a:rPr>
              <a:t>Atzema</a:t>
            </a:r>
            <a:endParaRPr lang="en-CA" sz="2000" b="1" dirty="0">
              <a:solidFill>
                <a:srgbClr val="FF0000"/>
              </a:solidFill>
              <a:latin typeface="Arial Nova Cond" panose="020B0506020202020204" pitchFamily="34" charset="0"/>
            </a:endParaRPr>
          </a:p>
          <a:p>
            <a:r>
              <a:rPr lang="en-CA" b="1" dirty="0">
                <a:latin typeface="Arial Nova Cond" panose="020B0506020202020204" pitchFamily="34" charset="0"/>
              </a:rPr>
              <a:t>Grant/Research Support: </a:t>
            </a:r>
            <a:r>
              <a:rPr lang="en-CA" dirty="0">
                <a:latin typeface="Arial Nova Cond" panose="020B0506020202020204" pitchFamily="34" charset="0"/>
              </a:rPr>
              <a:t>CIHR, Heart and Stroke Foundation</a:t>
            </a:r>
          </a:p>
          <a:p>
            <a:r>
              <a:rPr lang="en-CA" b="1" dirty="0">
                <a:latin typeface="Arial Nova Cond" panose="020B0506020202020204" pitchFamily="34" charset="0"/>
              </a:rPr>
              <a:t>Consulting Fees/Honoraria: </a:t>
            </a:r>
            <a:r>
              <a:rPr lang="en-CA" dirty="0">
                <a:latin typeface="Arial Nova Cond" panose="020B0506020202020204" pitchFamily="34" charset="0"/>
              </a:rPr>
              <a:t>None</a:t>
            </a:r>
          </a:p>
          <a:p>
            <a:r>
              <a:rPr lang="en-CA" b="1" dirty="0">
                <a:latin typeface="Arial Nova Cond" panose="020B0506020202020204" pitchFamily="34" charset="0"/>
              </a:rPr>
              <a:t>Other: </a:t>
            </a:r>
            <a:r>
              <a:rPr lang="en-CA" dirty="0">
                <a:latin typeface="Arial Nova Cond" panose="020B0506020202020204" pitchFamily="34" charset="0"/>
              </a:rPr>
              <a:t>None</a:t>
            </a:r>
            <a:r>
              <a:rPr lang="en-CA" b="1" dirty="0">
                <a:latin typeface="Arial Nova Cond" panose="020B0506020202020204" pitchFamily="34" charset="0"/>
              </a:rPr>
              <a:t> </a:t>
            </a:r>
            <a:endParaRPr lang="en-CA" dirty="0">
              <a:latin typeface="Arial Nova Cond" panose="020B0506020202020204" pitchFamily="34" charset="0"/>
            </a:endParaRPr>
          </a:p>
        </p:txBody>
      </p:sp>
      <p:sp>
        <p:nvSpPr>
          <p:cNvPr id="11" name="Oval 10">
            <a:extLst>
              <a:ext uri="{FF2B5EF4-FFF2-40B4-BE49-F238E27FC236}">
                <a16:creationId xmlns:a16="http://schemas.microsoft.com/office/drawing/2014/main" id="{8E57D277-964E-4C72-B995-08DB7BA9D03D}"/>
              </a:ext>
            </a:extLst>
          </p:cNvPr>
          <p:cNvSpPr/>
          <p:nvPr/>
        </p:nvSpPr>
        <p:spPr>
          <a:xfrm>
            <a:off x="263352" y="1856723"/>
            <a:ext cx="857119" cy="780189"/>
          </a:xfrm>
          <a:prstGeom prst="ellips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Graphic 12" descr="Checkmark">
            <a:extLst>
              <a:ext uri="{FF2B5EF4-FFF2-40B4-BE49-F238E27FC236}">
                <a16:creationId xmlns:a16="http://schemas.microsoft.com/office/drawing/2014/main" id="{D687A29E-625C-4D29-ADE5-CE5881D7D7D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121" y="2048739"/>
            <a:ext cx="389325" cy="389325"/>
          </a:xfrm>
          <a:prstGeom prst="rect">
            <a:avLst/>
          </a:prstGeom>
        </p:spPr>
      </p:pic>
      <p:sp>
        <p:nvSpPr>
          <p:cNvPr id="15" name="Rectangle 14">
            <a:extLst>
              <a:ext uri="{FF2B5EF4-FFF2-40B4-BE49-F238E27FC236}">
                <a16:creationId xmlns:a16="http://schemas.microsoft.com/office/drawing/2014/main" id="{8BD68467-D8A2-49D7-AA0B-B7BEEFE626A1}"/>
              </a:ext>
            </a:extLst>
          </p:cNvPr>
          <p:cNvSpPr/>
          <p:nvPr/>
        </p:nvSpPr>
        <p:spPr>
          <a:xfrm>
            <a:off x="1372240" y="3779515"/>
            <a:ext cx="4968552" cy="2339102"/>
          </a:xfrm>
          <a:prstGeom prst="rect">
            <a:avLst/>
          </a:prstGeom>
        </p:spPr>
        <p:txBody>
          <a:bodyPr wrap="square">
            <a:spAutoFit/>
          </a:bodyPr>
          <a:lstStyle/>
          <a:p>
            <a:r>
              <a:rPr lang="en-CA" sz="2000" b="1" dirty="0">
                <a:solidFill>
                  <a:srgbClr val="FF0000"/>
                </a:solidFill>
                <a:latin typeface="Arial Nova Cond" panose="020B0506020202020204" pitchFamily="34" charset="0"/>
              </a:rPr>
              <a:t>Atul Verma</a:t>
            </a:r>
          </a:p>
          <a:p>
            <a:r>
              <a:rPr lang="en-CA" b="1" dirty="0">
                <a:latin typeface="Arial Nova Cond" panose="020B0506020202020204" pitchFamily="34" charset="0"/>
              </a:rPr>
              <a:t>Advisory Board: </a:t>
            </a:r>
            <a:r>
              <a:rPr lang="en-CA" dirty="0" err="1">
                <a:latin typeface="Arial Nova Cond" panose="020B0506020202020204" pitchFamily="34" charset="0"/>
              </a:rPr>
              <a:t>Acutus</a:t>
            </a:r>
            <a:r>
              <a:rPr lang="en-CA" dirty="0">
                <a:latin typeface="Arial Nova Cond" panose="020B0506020202020204" pitchFamily="34" charset="0"/>
              </a:rPr>
              <a:t>, Adagio Medical, Bayer, </a:t>
            </a:r>
            <a:r>
              <a:rPr lang="en-CA" dirty="0" err="1">
                <a:latin typeface="Arial Nova Cond" panose="020B0506020202020204" pitchFamily="34" charset="0"/>
              </a:rPr>
              <a:t>Biosense</a:t>
            </a:r>
            <a:r>
              <a:rPr lang="en-CA" dirty="0">
                <a:latin typeface="Arial Nova Cond" panose="020B0506020202020204" pitchFamily="34" charset="0"/>
              </a:rPr>
              <a:t> Webster, </a:t>
            </a:r>
            <a:r>
              <a:rPr lang="en-CA" dirty="0" err="1">
                <a:latin typeface="Arial Nova Cond" panose="020B0506020202020204" pitchFamily="34" charset="0"/>
              </a:rPr>
              <a:t>Epix</a:t>
            </a:r>
            <a:r>
              <a:rPr lang="en-CA" dirty="0">
                <a:latin typeface="Arial Nova Cond" panose="020B0506020202020204" pitchFamily="34" charset="0"/>
              </a:rPr>
              <a:t>/ACT, </a:t>
            </a:r>
            <a:r>
              <a:rPr lang="en-CA" dirty="0" err="1">
                <a:latin typeface="Arial Nova Cond" panose="020B0506020202020204" pitchFamily="34" charset="0"/>
              </a:rPr>
              <a:t>Kardium</a:t>
            </a:r>
            <a:r>
              <a:rPr lang="en-CA" dirty="0">
                <a:latin typeface="Arial Nova Cond" panose="020B0506020202020204" pitchFamily="34" charset="0"/>
              </a:rPr>
              <a:t>, Medtronic, </a:t>
            </a:r>
            <a:r>
              <a:rPr lang="en-CA" dirty="0" err="1">
                <a:latin typeface="Arial Nova Cond" panose="020B0506020202020204" pitchFamily="34" charset="0"/>
              </a:rPr>
              <a:t>Medlumics</a:t>
            </a:r>
            <a:r>
              <a:rPr lang="en-CA" dirty="0">
                <a:latin typeface="Arial Nova Cond" panose="020B0506020202020204" pitchFamily="34" charset="0"/>
              </a:rPr>
              <a:t>, </a:t>
            </a:r>
            <a:r>
              <a:rPr lang="en-CA" dirty="0" err="1">
                <a:latin typeface="Arial Nova Cond" panose="020B0506020202020204" pitchFamily="34" charset="0"/>
              </a:rPr>
              <a:t>Thermedical</a:t>
            </a:r>
            <a:r>
              <a:rPr lang="en-CA" dirty="0">
                <a:latin typeface="Arial Nova Cond" panose="020B0506020202020204" pitchFamily="34" charset="0"/>
              </a:rPr>
              <a:t>, </a:t>
            </a:r>
            <a:r>
              <a:rPr lang="en-CA" dirty="0" err="1">
                <a:latin typeface="Arial Nova Cond" panose="020B0506020202020204" pitchFamily="34" charset="0"/>
              </a:rPr>
              <a:t>Vytronus</a:t>
            </a:r>
            <a:endParaRPr lang="en-CA" dirty="0">
              <a:latin typeface="Arial Nova Cond" panose="020B0506020202020204" pitchFamily="34" charset="0"/>
            </a:endParaRPr>
          </a:p>
          <a:p>
            <a:r>
              <a:rPr lang="en-CA" b="1" dirty="0">
                <a:latin typeface="Arial Nova Cond" panose="020B0506020202020204" pitchFamily="34" charset="0"/>
              </a:rPr>
              <a:t>Clinical Trials: </a:t>
            </a:r>
            <a:r>
              <a:rPr lang="en-CA" dirty="0" err="1">
                <a:latin typeface="Arial Nova Cond" panose="020B0506020202020204" pitchFamily="34" charset="0"/>
              </a:rPr>
              <a:t>Acutus</a:t>
            </a:r>
            <a:r>
              <a:rPr lang="en-CA" dirty="0">
                <a:latin typeface="Arial Nova Cond" panose="020B0506020202020204" pitchFamily="34" charset="0"/>
              </a:rPr>
              <a:t>, </a:t>
            </a:r>
            <a:r>
              <a:rPr lang="en-CA" dirty="0" err="1">
                <a:latin typeface="Arial Nova Cond" panose="020B0506020202020204" pitchFamily="34" charset="0"/>
              </a:rPr>
              <a:t>Biosense</a:t>
            </a:r>
            <a:r>
              <a:rPr lang="en-CA" dirty="0">
                <a:latin typeface="Arial Nova Cond" panose="020B0506020202020204" pitchFamily="34" charset="0"/>
              </a:rPr>
              <a:t> Webster, </a:t>
            </a:r>
            <a:r>
              <a:rPr lang="en-CA" dirty="0" err="1">
                <a:latin typeface="Arial Nova Cond" panose="020B0506020202020204" pitchFamily="34" charset="0"/>
              </a:rPr>
              <a:t>Epix</a:t>
            </a:r>
            <a:r>
              <a:rPr lang="en-CA" dirty="0">
                <a:latin typeface="Arial Nova Cond" panose="020B0506020202020204" pitchFamily="34" charset="0"/>
              </a:rPr>
              <a:t>/ACT, Medtronic, </a:t>
            </a:r>
            <a:r>
              <a:rPr lang="en-CA" dirty="0" err="1">
                <a:latin typeface="Arial Nova Cond" panose="020B0506020202020204" pitchFamily="34" charset="0"/>
              </a:rPr>
              <a:t>Thermedical</a:t>
            </a:r>
            <a:r>
              <a:rPr lang="en-CA" dirty="0">
                <a:latin typeface="Arial Nova Cond" panose="020B0506020202020204" pitchFamily="34" charset="0"/>
              </a:rPr>
              <a:t>, </a:t>
            </a:r>
            <a:r>
              <a:rPr lang="en-CA" dirty="0" err="1">
                <a:latin typeface="Arial Nova Cond" panose="020B0506020202020204" pitchFamily="34" charset="0"/>
              </a:rPr>
              <a:t>Vytronus</a:t>
            </a:r>
            <a:endParaRPr lang="en-CA" dirty="0">
              <a:latin typeface="Arial Nova Cond" panose="020B0506020202020204" pitchFamily="34" charset="0"/>
            </a:endParaRPr>
          </a:p>
          <a:p>
            <a:r>
              <a:rPr lang="en-CA" b="1" dirty="0">
                <a:latin typeface="Arial Nova Cond" panose="020B0506020202020204" pitchFamily="34" charset="0"/>
              </a:rPr>
              <a:t>Research Grants: </a:t>
            </a:r>
            <a:r>
              <a:rPr lang="en-CA" dirty="0">
                <a:latin typeface="Arial Nova Cond" panose="020B0506020202020204" pitchFamily="34" charset="0"/>
              </a:rPr>
              <a:t>Bayer, </a:t>
            </a:r>
            <a:r>
              <a:rPr lang="en-CA" dirty="0" err="1">
                <a:latin typeface="Arial Nova Cond" panose="020B0506020202020204" pitchFamily="34" charset="0"/>
              </a:rPr>
              <a:t>Biotronik</a:t>
            </a:r>
            <a:r>
              <a:rPr lang="en-CA" dirty="0">
                <a:latin typeface="Arial Nova Cond" panose="020B0506020202020204" pitchFamily="34" charset="0"/>
              </a:rPr>
              <a:t>, Bristol Meyers Squibb, </a:t>
            </a:r>
            <a:r>
              <a:rPr lang="en-CA" dirty="0" err="1">
                <a:latin typeface="Arial Nova Cond" panose="020B0506020202020204" pitchFamily="34" charset="0"/>
              </a:rPr>
              <a:t>Cardiostat</a:t>
            </a:r>
            <a:r>
              <a:rPr lang="en-CA" dirty="0">
                <a:latin typeface="Arial Nova Cond" panose="020B0506020202020204" pitchFamily="34" charset="0"/>
              </a:rPr>
              <a:t>, Medtronic</a:t>
            </a:r>
          </a:p>
        </p:txBody>
      </p:sp>
      <p:sp>
        <p:nvSpPr>
          <p:cNvPr id="16" name="Oval 15">
            <a:extLst>
              <a:ext uri="{FF2B5EF4-FFF2-40B4-BE49-F238E27FC236}">
                <a16:creationId xmlns:a16="http://schemas.microsoft.com/office/drawing/2014/main" id="{84F9E67F-D1B9-4025-8FE3-53A4268A71DC}"/>
              </a:ext>
            </a:extLst>
          </p:cNvPr>
          <p:cNvSpPr/>
          <p:nvPr/>
        </p:nvSpPr>
        <p:spPr>
          <a:xfrm>
            <a:off x="263352" y="3834410"/>
            <a:ext cx="857119" cy="780189"/>
          </a:xfrm>
          <a:prstGeom prst="ellips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8" name="Graphic 17" descr="Checkmark">
            <a:extLst>
              <a:ext uri="{FF2B5EF4-FFF2-40B4-BE49-F238E27FC236}">
                <a16:creationId xmlns:a16="http://schemas.microsoft.com/office/drawing/2014/main" id="{6636CA29-69B7-4000-8CE6-ECD6347CC83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121" y="4026426"/>
            <a:ext cx="389325" cy="389325"/>
          </a:xfrm>
          <a:prstGeom prst="rect">
            <a:avLst/>
          </a:prstGeom>
        </p:spPr>
      </p:pic>
      <p:sp>
        <p:nvSpPr>
          <p:cNvPr id="20" name="Rectangle 19">
            <a:extLst>
              <a:ext uri="{FF2B5EF4-FFF2-40B4-BE49-F238E27FC236}">
                <a16:creationId xmlns:a16="http://schemas.microsoft.com/office/drawing/2014/main" id="{318603AD-7EF5-4638-8F30-70B81F9FD14C}"/>
              </a:ext>
            </a:extLst>
          </p:cNvPr>
          <p:cNvSpPr/>
          <p:nvPr/>
        </p:nvSpPr>
        <p:spPr>
          <a:xfrm>
            <a:off x="7464152" y="1804316"/>
            <a:ext cx="4212727" cy="1231106"/>
          </a:xfrm>
          <a:prstGeom prst="rect">
            <a:avLst/>
          </a:prstGeom>
        </p:spPr>
        <p:txBody>
          <a:bodyPr wrap="square">
            <a:spAutoFit/>
          </a:bodyPr>
          <a:lstStyle/>
          <a:p>
            <a:r>
              <a:rPr lang="en-CA" sz="2000" b="1" dirty="0">
                <a:solidFill>
                  <a:srgbClr val="FF0000"/>
                </a:solidFill>
                <a:latin typeface="Arial Nova Cond" panose="020B0506020202020204" pitchFamily="34" charset="0"/>
              </a:rPr>
              <a:t>Martin Aguilar</a:t>
            </a:r>
          </a:p>
          <a:p>
            <a:r>
              <a:rPr lang="en-CA" b="1" dirty="0">
                <a:latin typeface="Arial Nova Cond" panose="020B0506020202020204" pitchFamily="34" charset="0"/>
              </a:rPr>
              <a:t>Consulting Fees/Honoraria: </a:t>
            </a:r>
            <a:r>
              <a:rPr lang="en-CA" dirty="0">
                <a:latin typeface="Arial Nova Cond" panose="020B0506020202020204" pitchFamily="34" charset="0"/>
              </a:rPr>
              <a:t>Johnson &amp; Johnson</a:t>
            </a:r>
          </a:p>
          <a:p>
            <a:r>
              <a:rPr lang="en-CA" b="1" dirty="0">
                <a:latin typeface="Arial Nova Cond" panose="020B0506020202020204" pitchFamily="34" charset="0"/>
              </a:rPr>
              <a:t>Clinical Trials: </a:t>
            </a:r>
            <a:r>
              <a:rPr lang="en-CA" dirty="0">
                <a:latin typeface="Arial Nova Cond" panose="020B0506020202020204" pitchFamily="34" charset="0"/>
              </a:rPr>
              <a:t>None</a:t>
            </a:r>
          </a:p>
        </p:txBody>
      </p:sp>
      <p:sp>
        <p:nvSpPr>
          <p:cNvPr id="21" name="Oval 20">
            <a:extLst>
              <a:ext uri="{FF2B5EF4-FFF2-40B4-BE49-F238E27FC236}">
                <a16:creationId xmlns:a16="http://schemas.microsoft.com/office/drawing/2014/main" id="{B89C271F-1E69-48D6-ABBE-3BDF86F885F1}"/>
              </a:ext>
            </a:extLst>
          </p:cNvPr>
          <p:cNvSpPr/>
          <p:nvPr/>
        </p:nvSpPr>
        <p:spPr>
          <a:xfrm>
            <a:off x="6355264" y="1859211"/>
            <a:ext cx="857119" cy="780189"/>
          </a:xfrm>
          <a:prstGeom prst="ellips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6" name="Graphic 25" descr="Checkmark">
            <a:extLst>
              <a:ext uri="{FF2B5EF4-FFF2-40B4-BE49-F238E27FC236}">
                <a16:creationId xmlns:a16="http://schemas.microsoft.com/office/drawing/2014/main" id="{E8FB4F70-2A34-4DD9-B20E-799873AB817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07033" y="2051227"/>
            <a:ext cx="389325" cy="389325"/>
          </a:xfrm>
          <a:prstGeom prst="rect">
            <a:avLst/>
          </a:prstGeom>
        </p:spPr>
      </p:pic>
      <p:sp>
        <p:nvSpPr>
          <p:cNvPr id="27" name="Rectangle 26">
            <a:extLst>
              <a:ext uri="{FF2B5EF4-FFF2-40B4-BE49-F238E27FC236}">
                <a16:creationId xmlns:a16="http://schemas.microsoft.com/office/drawing/2014/main" id="{BF4E05E6-1998-4248-9412-4BBD7EC28B22}"/>
              </a:ext>
            </a:extLst>
          </p:cNvPr>
          <p:cNvSpPr/>
          <p:nvPr/>
        </p:nvSpPr>
        <p:spPr>
          <a:xfrm>
            <a:off x="7464152" y="3777027"/>
            <a:ext cx="4212727" cy="954107"/>
          </a:xfrm>
          <a:prstGeom prst="rect">
            <a:avLst/>
          </a:prstGeom>
        </p:spPr>
        <p:txBody>
          <a:bodyPr wrap="square">
            <a:spAutoFit/>
          </a:bodyPr>
          <a:lstStyle/>
          <a:p>
            <a:r>
              <a:rPr lang="en-CA" sz="2000" b="1" dirty="0">
                <a:solidFill>
                  <a:srgbClr val="FF0000"/>
                </a:solidFill>
                <a:latin typeface="Arial Nova Cond" panose="020B0506020202020204" pitchFamily="34" charset="0"/>
              </a:rPr>
              <a:t>Louise </a:t>
            </a:r>
            <a:r>
              <a:rPr lang="en-CA" sz="2000" b="1" dirty="0" err="1">
                <a:solidFill>
                  <a:srgbClr val="FF0000"/>
                </a:solidFill>
                <a:latin typeface="Arial Nova Cond" panose="020B0506020202020204" pitchFamily="34" charset="0"/>
              </a:rPr>
              <a:t>Pilote</a:t>
            </a:r>
            <a:endParaRPr lang="en-CA" sz="2000" b="1" dirty="0">
              <a:solidFill>
                <a:srgbClr val="FF0000"/>
              </a:solidFill>
              <a:latin typeface="Arial Nova Cond" panose="020B0506020202020204" pitchFamily="34" charset="0"/>
            </a:endParaRPr>
          </a:p>
          <a:p>
            <a:r>
              <a:rPr lang="en-CA" b="1" dirty="0">
                <a:latin typeface="Arial Nova Cond" panose="020B0506020202020204" pitchFamily="34" charset="0"/>
              </a:rPr>
              <a:t>Consulting Fees/Honoraria: </a:t>
            </a:r>
            <a:r>
              <a:rPr lang="en-CA" dirty="0">
                <a:latin typeface="Arial Nova Cond" panose="020B0506020202020204" pitchFamily="34" charset="0"/>
              </a:rPr>
              <a:t>None</a:t>
            </a:r>
            <a:r>
              <a:rPr lang="en-CA" b="1" dirty="0">
                <a:latin typeface="Arial Nova Cond" panose="020B0506020202020204" pitchFamily="34" charset="0"/>
              </a:rPr>
              <a:t> </a:t>
            </a:r>
            <a:endParaRPr lang="en-CA" dirty="0">
              <a:latin typeface="Arial Nova Cond" panose="020B0506020202020204" pitchFamily="34" charset="0"/>
            </a:endParaRPr>
          </a:p>
          <a:p>
            <a:r>
              <a:rPr lang="en-CA" b="1" dirty="0">
                <a:latin typeface="Arial Nova Cond" panose="020B0506020202020204" pitchFamily="34" charset="0"/>
              </a:rPr>
              <a:t>Clinical Trials: </a:t>
            </a:r>
            <a:r>
              <a:rPr lang="en-CA" dirty="0">
                <a:latin typeface="Arial Nova Cond" panose="020B0506020202020204" pitchFamily="34" charset="0"/>
              </a:rPr>
              <a:t>None</a:t>
            </a:r>
          </a:p>
        </p:txBody>
      </p:sp>
      <p:sp>
        <p:nvSpPr>
          <p:cNvPr id="30" name="Oval 29">
            <a:extLst>
              <a:ext uri="{FF2B5EF4-FFF2-40B4-BE49-F238E27FC236}">
                <a16:creationId xmlns:a16="http://schemas.microsoft.com/office/drawing/2014/main" id="{F9E8E4D4-F5F5-40F4-A5CC-03B3DBF50FAA}"/>
              </a:ext>
            </a:extLst>
          </p:cNvPr>
          <p:cNvSpPr/>
          <p:nvPr/>
        </p:nvSpPr>
        <p:spPr>
          <a:xfrm>
            <a:off x="6355264" y="3831922"/>
            <a:ext cx="857119" cy="780189"/>
          </a:xfrm>
          <a:prstGeom prst="ellips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1" name="Graphic 30" descr="Checkmark">
            <a:extLst>
              <a:ext uri="{FF2B5EF4-FFF2-40B4-BE49-F238E27FC236}">
                <a16:creationId xmlns:a16="http://schemas.microsoft.com/office/drawing/2014/main" id="{1EF60D23-1FD4-4147-9CDE-6E366C186D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07033" y="4023938"/>
            <a:ext cx="389325" cy="389325"/>
          </a:xfrm>
          <a:prstGeom prst="rect">
            <a:avLst/>
          </a:prstGeom>
        </p:spPr>
      </p:pic>
    </p:spTree>
    <p:extLst>
      <p:ext uri="{BB962C8B-B14F-4D97-AF65-F5344CB8AC3E}">
        <p14:creationId xmlns:p14="http://schemas.microsoft.com/office/powerpoint/2010/main" val="1299936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31BA6-1874-4ED0-BBE8-E234E4D343BD}"/>
              </a:ext>
            </a:extLst>
          </p:cNvPr>
          <p:cNvSpPr>
            <a:spLocks noGrp="1"/>
          </p:cNvSpPr>
          <p:nvPr>
            <p:ph type="title"/>
          </p:nvPr>
        </p:nvSpPr>
        <p:spPr>
          <a:xfrm>
            <a:off x="398240" y="2656654"/>
            <a:ext cx="10801200" cy="975643"/>
          </a:xfrm>
        </p:spPr>
        <p:txBody>
          <a:bodyPr>
            <a:normAutofit/>
          </a:bodyPr>
          <a:lstStyle/>
          <a:p>
            <a:r>
              <a:rPr lang="en-US" sz="3600" dirty="0">
                <a:solidFill>
                  <a:srgbClr val="F33A45"/>
                </a:solidFill>
              </a:rPr>
              <a:t>Overall Learning Objectives</a:t>
            </a:r>
          </a:p>
        </p:txBody>
      </p:sp>
      <p:sp>
        <p:nvSpPr>
          <p:cNvPr id="3" name="Content Placeholder 2">
            <a:extLst>
              <a:ext uri="{FF2B5EF4-FFF2-40B4-BE49-F238E27FC236}">
                <a16:creationId xmlns:a16="http://schemas.microsoft.com/office/drawing/2014/main" id="{B0DCF03B-32E8-471F-BE09-BD692CBBFED0}"/>
              </a:ext>
            </a:extLst>
          </p:cNvPr>
          <p:cNvSpPr>
            <a:spLocks noGrp="1"/>
          </p:cNvSpPr>
          <p:nvPr>
            <p:ph idx="1"/>
          </p:nvPr>
        </p:nvSpPr>
        <p:spPr>
          <a:xfrm>
            <a:off x="398240" y="3721547"/>
            <a:ext cx="8434064" cy="2875805"/>
          </a:xfrm>
        </p:spPr>
        <p:txBody>
          <a:bodyPr>
            <a:normAutofit/>
          </a:bodyPr>
          <a:lstStyle/>
          <a:p>
            <a:pPr marL="342900" marR="0" lvl="0" indent="-342900">
              <a:lnSpc>
                <a:spcPct val="107000"/>
              </a:lnSpc>
              <a:spcBef>
                <a:spcPts val="0"/>
              </a:spcBef>
              <a:spcAft>
                <a:spcPts val="1200"/>
              </a:spcAft>
              <a:buFont typeface="+mj-lt"/>
              <a:buAutoNum type="arabicPeriod"/>
            </a:pPr>
            <a:r>
              <a:rPr lang="en-US" sz="2400" dirty="0">
                <a:effectLst/>
                <a:ea typeface="Calibri" panose="020F0502020204030204" pitchFamily="34" charset="0"/>
                <a:cs typeface="Times New Roman" panose="02020603050405020304" pitchFamily="18" charset="0"/>
              </a:rPr>
              <a:t>Discuss acute management of AF and explore long-term rate and rhythm control strategies,</a:t>
            </a:r>
          </a:p>
          <a:p>
            <a:pPr marL="342900" marR="0" lvl="0" indent="-342900">
              <a:lnSpc>
                <a:spcPct val="107000"/>
              </a:lnSpc>
              <a:spcBef>
                <a:spcPts val="0"/>
              </a:spcBef>
              <a:spcAft>
                <a:spcPts val="1200"/>
              </a:spcAft>
              <a:buFont typeface="+mj-lt"/>
              <a:buAutoNum type="arabicPeriod"/>
            </a:pPr>
            <a:r>
              <a:rPr lang="en-US" sz="2400" dirty="0">
                <a:effectLst/>
                <a:ea typeface="Calibri" panose="020F0502020204030204" pitchFamily="34" charset="0"/>
                <a:cs typeface="Times New Roman" panose="02020603050405020304" pitchFamily="18" charset="0"/>
              </a:rPr>
              <a:t>Review the role of catheter ablation for the treatment of AF, and</a:t>
            </a:r>
          </a:p>
          <a:p>
            <a:pPr marL="342900" marR="0" lvl="0" indent="-342900">
              <a:lnSpc>
                <a:spcPct val="107000"/>
              </a:lnSpc>
              <a:spcBef>
                <a:spcPts val="0"/>
              </a:spcBef>
              <a:spcAft>
                <a:spcPts val="1200"/>
              </a:spcAft>
              <a:buFont typeface="+mj-lt"/>
              <a:buAutoNum type="arabicPeriod"/>
            </a:pPr>
            <a:r>
              <a:rPr lang="en-US" sz="2400" dirty="0">
                <a:effectLst/>
                <a:ea typeface="Calibri" panose="020F0502020204030204" pitchFamily="34" charset="0"/>
                <a:cs typeface="Times New Roman" panose="02020603050405020304" pitchFamily="18" charset="0"/>
              </a:rPr>
              <a:t>Identify sex specific considerations for management of AF.</a:t>
            </a:r>
            <a:endParaRPr lang="en-US" sz="3600" dirty="0"/>
          </a:p>
        </p:txBody>
      </p:sp>
      <p:pic>
        <p:nvPicPr>
          <p:cNvPr id="4" name="Graphic 3" descr="Presentation with checklist">
            <a:extLst>
              <a:ext uri="{FF2B5EF4-FFF2-40B4-BE49-F238E27FC236}">
                <a16:creationId xmlns:a16="http://schemas.microsoft.com/office/drawing/2014/main" id="{51E40D10-B370-4E42-A927-CB0F21EBE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544272" y="2492896"/>
            <a:ext cx="3485102" cy="3485102"/>
          </a:xfrm>
          <a:prstGeom prst="rect">
            <a:avLst/>
          </a:prstGeom>
        </p:spPr>
      </p:pic>
      <p:sp>
        <p:nvSpPr>
          <p:cNvPr id="5" name="Google Shape;436;g81793161dd_0_25">
            <a:extLst>
              <a:ext uri="{FF2B5EF4-FFF2-40B4-BE49-F238E27FC236}">
                <a16:creationId xmlns:a16="http://schemas.microsoft.com/office/drawing/2014/main" id="{64FEBE4D-8BDA-C04E-A6C8-3E105EDF47CA}"/>
              </a:ext>
            </a:extLst>
          </p:cNvPr>
          <p:cNvSpPr txBox="1">
            <a:spLocks/>
          </p:cNvSpPr>
          <p:nvPr/>
        </p:nvSpPr>
        <p:spPr>
          <a:xfrm>
            <a:off x="556850" y="376218"/>
            <a:ext cx="11078301" cy="1900654"/>
          </a:xfrm>
          <a:prstGeom prst="rect">
            <a:avLst/>
          </a:prstGeom>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0"/>
              </a:spcBef>
            </a:pPr>
            <a:r>
              <a:rPr lang="en-CA" b="1" dirty="0">
                <a:solidFill>
                  <a:srgbClr val="6FAAAF"/>
                </a:solidFill>
                <a:latin typeface="Arial Nova Cond" panose="020B0506020202020204" pitchFamily="34" charset="0"/>
              </a:rPr>
              <a:t>Atrial Fibrillation: </a:t>
            </a:r>
          </a:p>
          <a:p>
            <a:pPr algn="ctr">
              <a:lnSpc>
                <a:spcPct val="120000"/>
              </a:lnSpc>
              <a:spcBef>
                <a:spcPts val="0"/>
              </a:spcBef>
            </a:pPr>
            <a:r>
              <a:rPr lang="en-CA" b="1" dirty="0">
                <a:solidFill>
                  <a:srgbClr val="6FAAAF"/>
                </a:solidFill>
                <a:latin typeface="Arial Nova Cond" panose="020B0506020202020204" pitchFamily="34" charset="0"/>
              </a:rPr>
              <a:t>When it comes to arrhythmia management…</a:t>
            </a:r>
          </a:p>
          <a:p>
            <a:pPr algn="ctr">
              <a:lnSpc>
                <a:spcPct val="120000"/>
              </a:lnSpc>
              <a:spcBef>
                <a:spcPts val="0"/>
              </a:spcBef>
            </a:pPr>
            <a:r>
              <a:rPr lang="en-US" sz="2400" i="1" dirty="0">
                <a:latin typeface="Arial Nova Cond" panose="020B0506020202020204" pitchFamily="34" charset="0"/>
              </a:rPr>
              <a:t>Guidance from the CCS/CHRS 2020 Atrial Fibrillation Guideline Panel</a:t>
            </a:r>
          </a:p>
        </p:txBody>
      </p:sp>
    </p:spTree>
    <p:extLst>
      <p:ext uri="{BB962C8B-B14F-4D97-AF65-F5344CB8AC3E}">
        <p14:creationId xmlns:p14="http://schemas.microsoft.com/office/powerpoint/2010/main" val="1772075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2595F-AD70-4953-BD65-5A9C79F5D0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0920" y="404664"/>
            <a:ext cx="3494840" cy="5327955"/>
          </a:xfrm>
          <a:prstGeom prst="rect">
            <a:avLst/>
          </a:prstGeom>
        </p:spPr>
      </p:pic>
      <p:sp>
        <p:nvSpPr>
          <p:cNvPr id="16" name="Rectangle 15">
            <a:extLst>
              <a:ext uri="{FF2B5EF4-FFF2-40B4-BE49-F238E27FC236}">
                <a16:creationId xmlns:a16="http://schemas.microsoft.com/office/drawing/2014/main" id="{2D2ACB2A-6625-42C5-8DC3-86842DE022BF}"/>
              </a:ext>
            </a:extLst>
          </p:cNvPr>
          <p:cNvSpPr/>
          <p:nvPr/>
        </p:nvSpPr>
        <p:spPr>
          <a:xfrm>
            <a:off x="5402092" y="2205732"/>
            <a:ext cx="6598564" cy="2231380"/>
          </a:xfrm>
          <a:prstGeom prst="rect">
            <a:avLst/>
          </a:prstGeom>
        </p:spPr>
        <p:txBody>
          <a:bodyPr wrap="square">
            <a:spAutoFit/>
          </a:bodyPr>
          <a:lstStyle/>
          <a:p>
            <a:pPr algn="ctr" hangingPunct="1">
              <a:spcAft>
                <a:spcPts val="600"/>
              </a:spcAft>
            </a:pPr>
            <a:r>
              <a:rPr lang="en-US" sz="4000" b="1" kern="1200" dirty="0">
                <a:solidFill>
                  <a:prstClr val="white"/>
                </a:solidFill>
                <a:latin typeface="Arial Nova Cond" panose="020B0506020202020204" pitchFamily="34" charset="0"/>
                <a:ea typeface="+mn-ea"/>
                <a:cs typeface="+mn-cs"/>
              </a:rPr>
              <a:t>Clare Atzema</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MD, MSc, FRCPC</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Toronto, ON</a:t>
            </a:r>
          </a:p>
          <a:p>
            <a:pPr hangingPunct="1">
              <a:spcAft>
                <a:spcPts val="600"/>
              </a:spcAft>
            </a:pPr>
            <a:endParaRPr lang="en-US" sz="3600" b="1" kern="1200" dirty="0">
              <a:solidFill>
                <a:prstClr val="white"/>
              </a:solidFill>
              <a:latin typeface="Arial Nova Cond" panose="020B0506020202020204" pitchFamily="34" charset="0"/>
              <a:ea typeface="+mn-ea"/>
              <a:cs typeface="+mn-cs"/>
            </a:endParaRPr>
          </a:p>
        </p:txBody>
      </p:sp>
      <p:sp>
        <p:nvSpPr>
          <p:cNvPr id="17" name="Rectangle 16">
            <a:extLst>
              <a:ext uri="{FF2B5EF4-FFF2-40B4-BE49-F238E27FC236}">
                <a16:creationId xmlns:a16="http://schemas.microsoft.com/office/drawing/2014/main" id="{12230E98-1801-4CA9-9EA8-E76F50EA45B8}"/>
              </a:ext>
            </a:extLst>
          </p:cNvPr>
          <p:cNvSpPr/>
          <p:nvPr/>
        </p:nvSpPr>
        <p:spPr>
          <a:xfrm>
            <a:off x="5879976" y="766445"/>
            <a:ext cx="5667528" cy="646331"/>
          </a:xfrm>
          <a:prstGeom prst="rect">
            <a:avLst/>
          </a:prstGeom>
        </p:spPr>
        <p:txBody>
          <a:bodyPr wrap="square">
            <a:spAutoFit/>
          </a:bodyPr>
          <a:lstStyle/>
          <a:p>
            <a:pPr algn="ctr" hangingPunct="1"/>
            <a:r>
              <a:rPr lang="en-US" sz="3600" b="1" kern="1200" dirty="0">
                <a:solidFill>
                  <a:srgbClr val="FF0000"/>
                </a:solidFill>
                <a:latin typeface="Arial Nova Cond" panose="020B0506020202020204" pitchFamily="34" charset="0"/>
                <a:ea typeface="+mn-ea"/>
                <a:cs typeface="+mn-cs"/>
              </a:rPr>
              <a:t>Acute management of AF</a:t>
            </a:r>
            <a:endParaRPr lang="en-CA" sz="3600" b="1" kern="1200" dirty="0">
              <a:solidFill>
                <a:srgbClr val="FF0000"/>
              </a:solidFill>
              <a:latin typeface="Arial Nova Cond" panose="020B0506020202020204" pitchFamily="34" charset="0"/>
              <a:ea typeface="+mn-ea"/>
              <a:cs typeface="+mn-cs"/>
            </a:endParaRPr>
          </a:p>
        </p:txBody>
      </p:sp>
      <p:sp>
        <p:nvSpPr>
          <p:cNvPr id="18" name="Rectangle 17">
            <a:extLst>
              <a:ext uri="{FF2B5EF4-FFF2-40B4-BE49-F238E27FC236}">
                <a16:creationId xmlns:a16="http://schemas.microsoft.com/office/drawing/2014/main" id="{C162B043-1102-4001-B802-6D980A13B375}"/>
              </a:ext>
            </a:extLst>
          </p:cNvPr>
          <p:cNvSpPr/>
          <p:nvPr/>
        </p:nvSpPr>
        <p:spPr>
          <a:xfrm>
            <a:off x="5879976" y="4053857"/>
            <a:ext cx="5667528" cy="1895423"/>
          </a:xfrm>
          <a:prstGeom prst="rect">
            <a:avLst/>
          </a:prstGeom>
        </p:spPr>
        <p:txBody>
          <a:bodyPr vert="horz" lIns="91440" tIns="45720" rIns="91440" bIns="45720" rtlCol="0" anchor="t">
            <a:normAutofit fontScale="92500" lnSpcReduction="20000"/>
          </a:bodyPr>
          <a:lstStyle/>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Program Research Director, Integrated Community, Sunnybrook Research Institute</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Senior Scientist, Sunnybrook Research Institute</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Senior Scientist, ICES</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Staff Emergency Physician, Sunnybrook Health Sciences Centre</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Associate Professor, University of Toronto</a:t>
            </a:r>
          </a:p>
        </p:txBody>
      </p:sp>
      <p:sp>
        <p:nvSpPr>
          <p:cNvPr id="5" name="Rectangle 4">
            <a:extLst>
              <a:ext uri="{FF2B5EF4-FFF2-40B4-BE49-F238E27FC236}">
                <a16:creationId xmlns:a16="http://schemas.microsoft.com/office/drawing/2014/main" id="{0AFC9D7B-65A8-4452-8064-B2503FFEFF4A}"/>
              </a:ext>
            </a:extLst>
          </p:cNvPr>
          <p:cNvSpPr/>
          <p:nvPr/>
        </p:nvSpPr>
        <p:spPr>
          <a:xfrm>
            <a:off x="119336" y="6381328"/>
            <a:ext cx="7992888" cy="4046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CB15309-D373-49EF-8092-B19F7CC4E7D8}"/>
              </a:ext>
            </a:extLst>
          </p:cNvPr>
          <p:cNvSpPr txBox="1"/>
          <p:nvPr/>
        </p:nvSpPr>
        <p:spPr>
          <a:xfrm>
            <a:off x="303328" y="5800059"/>
            <a:ext cx="183571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tx1"/>
                </a:solidFill>
                <a:effectLst>
                  <a:glow rad="101600">
                    <a:schemeClr val="bg1">
                      <a:alpha val="60000"/>
                    </a:schemeClr>
                  </a:glow>
                </a:effectLst>
                <a:uFillTx/>
                <a:latin typeface="Arial Nova Cond" panose="020B0506020202020204" pitchFamily="34" charset="0"/>
                <a:sym typeface="Calibri"/>
              </a:rPr>
              <a:t>@Atzema</a:t>
            </a:r>
          </a:p>
        </p:txBody>
      </p:sp>
    </p:spTree>
    <p:extLst>
      <p:ext uri="{BB962C8B-B14F-4D97-AF65-F5344CB8AC3E}">
        <p14:creationId xmlns:p14="http://schemas.microsoft.com/office/powerpoint/2010/main" val="1044614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C9AA-4787-4699-A4B9-E7CCB3C45DE2}"/>
              </a:ext>
            </a:extLst>
          </p:cNvPr>
          <p:cNvSpPr>
            <a:spLocks noGrp="1"/>
          </p:cNvSpPr>
          <p:nvPr>
            <p:ph type="title"/>
          </p:nvPr>
        </p:nvSpPr>
        <p:spPr/>
        <p:txBody>
          <a:bodyPr/>
          <a:lstStyle/>
          <a:p>
            <a:r>
              <a:rPr lang="en-US" dirty="0">
                <a:solidFill>
                  <a:srgbClr val="6FAAAF"/>
                </a:solidFill>
              </a:rPr>
              <a:t>Learning Objectives</a:t>
            </a:r>
          </a:p>
        </p:txBody>
      </p:sp>
      <p:sp>
        <p:nvSpPr>
          <p:cNvPr id="3" name="Content Placeholder 2">
            <a:extLst>
              <a:ext uri="{FF2B5EF4-FFF2-40B4-BE49-F238E27FC236}">
                <a16:creationId xmlns:a16="http://schemas.microsoft.com/office/drawing/2014/main" id="{64ECD372-FF44-4024-8A74-6F592B870FC5}"/>
              </a:ext>
            </a:extLst>
          </p:cNvPr>
          <p:cNvSpPr>
            <a:spLocks noGrp="1"/>
          </p:cNvSpPr>
          <p:nvPr>
            <p:ph idx="1"/>
          </p:nvPr>
        </p:nvSpPr>
        <p:spPr>
          <a:xfrm>
            <a:off x="695400" y="1628800"/>
            <a:ext cx="8208912" cy="3888432"/>
          </a:xfrm>
        </p:spPr>
        <p:txBody>
          <a:bodyPr/>
          <a:lstStyle/>
          <a:p>
            <a:pPr marL="514350" indent="-514350">
              <a:spcAft>
                <a:spcPts val="1200"/>
              </a:spcAft>
              <a:buFont typeface="+mj-lt"/>
              <a:buAutoNum type="arabicPeriod"/>
            </a:pPr>
            <a:r>
              <a:rPr lang="en-US" dirty="0"/>
              <a:t>Highlight changes in the CCS AF guidelines around the </a:t>
            </a:r>
            <a:r>
              <a:rPr lang="en-US" u="sng" dirty="0"/>
              <a:t>timing</a:t>
            </a:r>
            <a:r>
              <a:rPr lang="en-US" dirty="0"/>
              <a:t> of acute cardioversion of AF.</a:t>
            </a:r>
          </a:p>
          <a:p>
            <a:pPr marL="514350" indent="-514350">
              <a:spcAft>
                <a:spcPts val="1200"/>
              </a:spcAft>
              <a:buFont typeface="+mj-lt"/>
              <a:buAutoNum type="arabicPeriod"/>
            </a:pPr>
            <a:r>
              <a:rPr lang="en-US" dirty="0"/>
              <a:t>Review changes in the CCS AF guidelines around </a:t>
            </a:r>
            <a:r>
              <a:rPr lang="en-US" u="sng" dirty="0"/>
              <a:t>OAC prescribing </a:t>
            </a:r>
            <a:r>
              <a:rPr lang="en-US" dirty="0"/>
              <a:t>following cardioversion of acute AF.</a:t>
            </a:r>
          </a:p>
          <a:p>
            <a:pPr marL="514350" indent="-514350">
              <a:spcAft>
                <a:spcPts val="1200"/>
              </a:spcAft>
              <a:buFont typeface="+mj-lt"/>
              <a:buAutoNum type="arabicPeriod"/>
            </a:pPr>
            <a:r>
              <a:rPr lang="en-US" dirty="0"/>
              <a:t>Update </a:t>
            </a:r>
            <a:r>
              <a:rPr lang="en-US" u="sng" dirty="0"/>
              <a:t>rate-control </a:t>
            </a:r>
            <a:r>
              <a:rPr lang="en-US" dirty="0"/>
              <a:t>concepts in the acute management of AF.</a:t>
            </a:r>
          </a:p>
        </p:txBody>
      </p:sp>
      <p:pic>
        <p:nvPicPr>
          <p:cNvPr id="4" name="Graphic 3" descr="Checklist RTL">
            <a:extLst>
              <a:ext uri="{FF2B5EF4-FFF2-40B4-BE49-F238E27FC236}">
                <a16:creationId xmlns:a16="http://schemas.microsoft.com/office/drawing/2014/main" id="{BAEB3274-E7A2-451D-BF72-EAACC96EF3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3933" y="1340768"/>
            <a:ext cx="3370699" cy="3370699"/>
          </a:xfrm>
          <a:prstGeom prst="rect">
            <a:avLst/>
          </a:prstGeom>
        </p:spPr>
      </p:pic>
    </p:spTree>
    <p:extLst>
      <p:ext uri="{BB962C8B-B14F-4D97-AF65-F5344CB8AC3E}">
        <p14:creationId xmlns:p14="http://schemas.microsoft.com/office/powerpoint/2010/main" val="741420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6FAAAF"/>
                </a:solidFill>
              </a:rPr>
              <a:t>Cardioversion of acute onset AFF</a:t>
            </a:r>
            <a:endParaRPr lang="en-CA" dirty="0">
              <a:solidFill>
                <a:srgbClr val="6FAAAF"/>
              </a:solidFill>
            </a:endParaRPr>
          </a:p>
        </p:txBody>
      </p:sp>
      <p:sp>
        <p:nvSpPr>
          <p:cNvPr id="4" name="Content Placeholder 3"/>
          <p:cNvSpPr>
            <a:spLocks noGrp="1"/>
          </p:cNvSpPr>
          <p:nvPr>
            <p:ph idx="1"/>
          </p:nvPr>
        </p:nvSpPr>
        <p:spPr/>
        <p:txBody>
          <a:bodyPr/>
          <a:lstStyle/>
          <a:p>
            <a:r>
              <a:rPr lang="en-US" dirty="0"/>
              <a:t>“Acute AF”: Duration &lt; 7 days</a:t>
            </a:r>
          </a:p>
          <a:p>
            <a:r>
              <a:rPr lang="en-US" dirty="0"/>
              <a:t>Eligibility for cardioversion </a:t>
            </a:r>
            <a:r>
              <a:rPr lang="en-US" i="1" dirty="0"/>
              <a:t>if not already on OAC ≥ 3 weeks</a:t>
            </a:r>
          </a:p>
          <a:p>
            <a:pPr lvl="1"/>
            <a:r>
              <a:rPr lang="en-US" u="sng" dirty="0"/>
              <a:t>Old</a:t>
            </a:r>
            <a:r>
              <a:rPr lang="en-US" dirty="0"/>
              <a:t>: 	</a:t>
            </a:r>
          </a:p>
          <a:p>
            <a:pPr lvl="2"/>
            <a:r>
              <a:rPr lang="en-US" dirty="0"/>
              <a:t>AF &lt; 48 hours </a:t>
            </a:r>
          </a:p>
          <a:p>
            <a:pPr marL="1005840" lvl="2" indent="0">
              <a:buNone/>
            </a:pPr>
            <a:r>
              <a:rPr lang="en-US" dirty="0"/>
              <a:t>and</a:t>
            </a:r>
          </a:p>
          <a:p>
            <a:pPr marL="1348740" lvl="2" indent="-342900">
              <a:buFont typeface="+mj-lt"/>
              <a:buAutoNum type="arabicPeriod"/>
            </a:pPr>
            <a:r>
              <a:rPr lang="en-US" sz="1800" dirty="0"/>
              <a:t>No recent CVA/TIA (&lt; 6 months)</a:t>
            </a:r>
          </a:p>
          <a:p>
            <a:pPr marL="1348740" lvl="2" indent="-342900">
              <a:buFont typeface="+mj-lt"/>
              <a:buAutoNum type="arabicPeriod"/>
            </a:pPr>
            <a:r>
              <a:rPr lang="en-US" sz="1800" dirty="0"/>
              <a:t>Not </a:t>
            </a:r>
            <a:r>
              <a:rPr lang="en-US" sz="1800" dirty="0" err="1"/>
              <a:t>valvular</a:t>
            </a:r>
            <a:r>
              <a:rPr lang="en-US" sz="1800" dirty="0"/>
              <a:t> AF</a:t>
            </a:r>
          </a:p>
          <a:p>
            <a:pPr lvl="3"/>
            <a:r>
              <a:rPr lang="en-US" sz="1800" dirty="0"/>
              <a:t>Mechanical heart valve </a:t>
            </a:r>
          </a:p>
          <a:p>
            <a:pPr lvl="3"/>
            <a:r>
              <a:rPr lang="en-US" sz="1800" dirty="0"/>
              <a:t>Moderate-severe MS</a:t>
            </a:r>
          </a:p>
          <a:p>
            <a:pPr lvl="2"/>
            <a:endParaRPr lang="en-CA" dirty="0"/>
          </a:p>
        </p:txBody>
      </p:sp>
    </p:spTree>
    <p:extLst>
      <p:ext uri="{BB962C8B-B14F-4D97-AF65-F5344CB8AC3E}">
        <p14:creationId xmlns:p14="http://schemas.microsoft.com/office/powerpoint/2010/main" val="218706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6FAAAF"/>
                </a:solidFill>
              </a:rPr>
              <a:t>Cardioversion of acute onset AFF</a:t>
            </a:r>
            <a:endParaRPr lang="en-CA" dirty="0">
              <a:solidFill>
                <a:srgbClr val="6FAAAF"/>
              </a:solidFill>
            </a:endParaRPr>
          </a:p>
        </p:txBody>
      </p:sp>
      <p:sp>
        <p:nvSpPr>
          <p:cNvPr id="4" name="Content Placeholder 3"/>
          <p:cNvSpPr>
            <a:spLocks noGrp="1"/>
          </p:cNvSpPr>
          <p:nvPr>
            <p:ph idx="1"/>
          </p:nvPr>
        </p:nvSpPr>
        <p:spPr>
          <a:xfrm>
            <a:off x="695400" y="1438581"/>
            <a:ext cx="5040558" cy="4585646"/>
          </a:xfrm>
        </p:spPr>
        <p:txBody>
          <a:bodyPr>
            <a:normAutofit/>
          </a:bodyPr>
          <a:lstStyle/>
          <a:p>
            <a:pPr marL="0" indent="0">
              <a:buNone/>
            </a:pPr>
            <a:r>
              <a:rPr lang="en-US" sz="3200" u="sng" dirty="0"/>
              <a:t>New</a:t>
            </a:r>
            <a:r>
              <a:rPr lang="en-US" sz="3200" dirty="0"/>
              <a:t>:	</a:t>
            </a:r>
          </a:p>
          <a:p>
            <a:pPr marL="798513" lvl="2" indent="-334963">
              <a:buFont typeface="+mj-lt"/>
              <a:buAutoNum type="arabicPeriod"/>
            </a:pPr>
            <a:r>
              <a:rPr lang="en-US" sz="2400" dirty="0"/>
              <a:t>AF &lt;12 hours</a:t>
            </a:r>
            <a:endParaRPr lang="en-US" dirty="0"/>
          </a:p>
          <a:p>
            <a:pPr marL="1005840" lvl="2" indent="0">
              <a:buNone/>
            </a:pPr>
            <a:r>
              <a:rPr lang="en-US" sz="2400" dirty="0"/>
              <a:t>and</a:t>
            </a:r>
          </a:p>
          <a:p>
            <a:pPr marL="1146175" lvl="2" indent="-65088" defTabSz="1196975"/>
            <a:r>
              <a:rPr lang="en-US" dirty="0"/>
              <a:t> No recent CVA/TIA (&lt; 6 months)</a:t>
            </a:r>
          </a:p>
          <a:p>
            <a:pPr marL="1146175" lvl="2" indent="-65088" defTabSz="1196975"/>
            <a:r>
              <a:rPr lang="en-US" dirty="0"/>
              <a:t> Not valvular (i.e. mechanical heart valve or mod-severe MS)</a:t>
            </a:r>
          </a:p>
          <a:p>
            <a:pPr marL="804863" lvl="3" indent="-569913">
              <a:buNone/>
            </a:pPr>
            <a:r>
              <a:rPr lang="en-US" sz="2400" dirty="0"/>
              <a:t>OR</a:t>
            </a:r>
          </a:p>
          <a:p>
            <a:pPr marL="798513" lvl="2" indent="-334963">
              <a:buFont typeface="+mj-lt"/>
              <a:buAutoNum type="arabicPeriod" startAt="2"/>
            </a:pPr>
            <a:r>
              <a:rPr lang="en-US" sz="2400" dirty="0"/>
              <a:t>AF 12-48h </a:t>
            </a:r>
            <a:r>
              <a:rPr lang="en-US" sz="2400" u="sng" dirty="0"/>
              <a:t>and</a:t>
            </a:r>
            <a:r>
              <a:rPr lang="en-US" sz="2400" dirty="0"/>
              <a:t> CHADS2 &lt;2</a:t>
            </a:r>
          </a:p>
          <a:p>
            <a:pPr marL="1146175" lvl="2" indent="-65088" defTabSz="1196975"/>
            <a:r>
              <a:rPr lang="en-US" dirty="0"/>
              <a:t> No recent CVA/TIA (&lt; 6 months)</a:t>
            </a:r>
          </a:p>
          <a:p>
            <a:pPr marL="1146175" lvl="2" indent="-65088" defTabSz="1196975"/>
            <a:r>
              <a:rPr lang="en-US" dirty="0"/>
              <a:t> Not valvular (i.e. mechanical heart valve or mod-severe MS)</a:t>
            </a:r>
          </a:p>
        </p:txBody>
      </p:sp>
      <p:pic>
        <p:nvPicPr>
          <p:cNvPr id="7" name="Content Placeholder 6"/>
          <p:cNvPicPr>
            <a:picLocks noGrp="1" noChangeAspect="1"/>
          </p:cNvPicPr>
          <p:nvPr>
            <p:ph sz="half" idx="4294967295"/>
          </p:nvPr>
        </p:nvPicPr>
        <p:blipFill>
          <a:blip r:embed="rId3"/>
          <a:stretch>
            <a:fillRect/>
          </a:stretch>
        </p:blipFill>
        <p:spPr>
          <a:xfrm>
            <a:off x="5735960" y="1340768"/>
            <a:ext cx="6161087" cy="4351337"/>
          </a:xfrm>
          <a:prstGeom prst="rect">
            <a:avLst/>
          </a:prstGeom>
        </p:spPr>
      </p:pic>
      <p:sp>
        <p:nvSpPr>
          <p:cNvPr id="8" name="Oval 7"/>
          <p:cNvSpPr/>
          <p:nvPr/>
        </p:nvSpPr>
        <p:spPr>
          <a:xfrm>
            <a:off x="8532501" y="1438581"/>
            <a:ext cx="3630440" cy="516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9374048" y="2104083"/>
            <a:ext cx="2194560" cy="448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6816443" y="4081834"/>
            <a:ext cx="4000119" cy="448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3946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solidFill>
                  <a:srgbClr val="6FAAAF"/>
                </a:solidFill>
              </a:rPr>
              <a:t>OAC: CHADS-65</a:t>
            </a:r>
          </a:p>
        </p:txBody>
      </p:sp>
      <p:pic>
        <p:nvPicPr>
          <p:cNvPr id="7" name="Content Placeholder 6"/>
          <p:cNvPicPr>
            <a:picLocks noGrp="1" noChangeAspect="1"/>
          </p:cNvPicPr>
          <p:nvPr>
            <p:ph idx="1"/>
          </p:nvPr>
        </p:nvPicPr>
        <p:blipFill>
          <a:blip r:embed="rId3"/>
          <a:stretch>
            <a:fillRect/>
          </a:stretch>
        </p:blipFill>
        <p:spPr>
          <a:xfrm>
            <a:off x="5735960" y="852946"/>
            <a:ext cx="5266323" cy="4692650"/>
          </a:xfrm>
          <a:prstGeom prst="rect">
            <a:avLst/>
          </a:prstGeom>
        </p:spPr>
      </p:pic>
      <p:sp>
        <p:nvSpPr>
          <p:cNvPr id="8" name="Content Placeholder 3"/>
          <p:cNvSpPr>
            <a:spLocks noGrp="1"/>
          </p:cNvSpPr>
          <p:nvPr>
            <p:ph sz="half" idx="4294967295"/>
          </p:nvPr>
        </p:nvSpPr>
        <p:spPr>
          <a:xfrm>
            <a:off x="695400" y="1446893"/>
            <a:ext cx="4680520" cy="1622067"/>
          </a:xfrm>
        </p:spPr>
        <p:txBody>
          <a:bodyPr>
            <a:normAutofit/>
          </a:bodyPr>
          <a:lstStyle/>
          <a:p>
            <a:pPr marL="0" indent="0">
              <a:buNone/>
            </a:pPr>
            <a:r>
              <a:rPr lang="en-US" sz="3200" u="sng" dirty="0">
                <a:latin typeface="Arial Nova Cond" panose="020B0506020202020204" pitchFamily="34" charset="0"/>
              </a:rPr>
              <a:t>Post-cardioversion</a:t>
            </a:r>
            <a:r>
              <a:rPr lang="en-US" sz="3200" dirty="0">
                <a:latin typeface="Arial Nova Cond" panose="020B0506020202020204" pitchFamily="34" charset="0"/>
              </a:rPr>
              <a:t>:</a:t>
            </a:r>
          </a:p>
          <a:p>
            <a:pPr marL="447675" lvl="2" indent="-136525"/>
            <a:r>
              <a:rPr lang="en-US" sz="2400" dirty="0">
                <a:latin typeface="Arial Nova Cond" panose="020B0506020202020204" pitchFamily="34" charset="0"/>
              </a:rPr>
              <a:t>Everyone: OAC Rx x 4 weeks</a:t>
            </a:r>
          </a:p>
          <a:p>
            <a:pPr marL="904875" lvl="3" indent="-136525"/>
            <a:r>
              <a:rPr lang="en-US" sz="2000" dirty="0">
                <a:latin typeface="Arial Nova Cond" panose="020B0506020202020204" pitchFamily="34" charset="0"/>
              </a:rPr>
              <a:t>DOAC over warfarin</a:t>
            </a:r>
            <a:r>
              <a:rPr lang="en-US" sz="2400" dirty="0">
                <a:latin typeface="Arial Nova Cond" panose="020B0506020202020204" pitchFamily="34" charset="0"/>
              </a:rPr>
              <a:t> </a:t>
            </a:r>
          </a:p>
          <a:p>
            <a:pPr lvl="2"/>
            <a:endParaRPr lang="en-CA" sz="2400" dirty="0">
              <a:latin typeface="Arial Nova Cond" panose="020B0506020202020204" pitchFamily="34" charset="0"/>
            </a:endParaRPr>
          </a:p>
        </p:txBody>
      </p:sp>
      <p:sp>
        <p:nvSpPr>
          <p:cNvPr id="4" name="Right Arrow 3"/>
          <p:cNvSpPr/>
          <p:nvPr/>
        </p:nvSpPr>
        <p:spPr>
          <a:xfrm>
            <a:off x="1761502" y="3789040"/>
            <a:ext cx="3326386" cy="216024"/>
          </a:xfrm>
          <a:prstGeom prst="rightArrow">
            <a:avLst/>
          </a:prstGeom>
          <a:solidFill>
            <a:srgbClr val="F33A4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Content Placeholder 3">
            <a:extLst>
              <a:ext uri="{FF2B5EF4-FFF2-40B4-BE49-F238E27FC236}">
                <a16:creationId xmlns:a16="http://schemas.microsoft.com/office/drawing/2014/main" id="{B1AA7D00-BA04-43A2-AD4F-C822E5393D14}"/>
              </a:ext>
            </a:extLst>
          </p:cNvPr>
          <p:cNvSpPr txBox="1">
            <a:spLocks/>
          </p:cNvSpPr>
          <p:nvPr/>
        </p:nvSpPr>
        <p:spPr>
          <a:xfrm>
            <a:off x="691436" y="2671029"/>
            <a:ext cx="4680520" cy="3206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1150" lvl="2" indent="0">
              <a:buNone/>
            </a:pPr>
            <a:endParaRPr lang="en-US" sz="2400" dirty="0">
              <a:latin typeface="Arial Nova Cond" panose="020B0506020202020204" pitchFamily="34" charset="0"/>
            </a:endParaRPr>
          </a:p>
          <a:p>
            <a:pPr marL="447675" lvl="2" indent="-136525"/>
            <a:r>
              <a:rPr lang="en-US" sz="2400" dirty="0">
                <a:latin typeface="Arial Nova Cond" panose="020B0506020202020204" pitchFamily="34" charset="0"/>
              </a:rPr>
              <a:t>Then according to CHADS-65 </a:t>
            </a:r>
          </a:p>
          <a:p>
            <a:pPr lvl="2"/>
            <a:endParaRPr lang="en-CA" sz="2400" dirty="0">
              <a:latin typeface="Arial Nova Cond" panose="020B0506020202020204" pitchFamily="34" charset="0"/>
            </a:endParaRPr>
          </a:p>
        </p:txBody>
      </p:sp>
    </p:spTree>
    <p:extLst>
      <p:ext uri="{BB962C8B-B14F-4D97-AF65-F5344CB8AC3E}">
        <p14:creationId xmlns:p14="http://schemas.microsoft.com/office/powerpoint/2010/main" val="21635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334442-6BFF-485E-85A6-21CFD8EAA87A}"/>
              </a:ext>
            </a:extLst>
          </p:cNvPr>
          <p:cNvSpPr/>
          <p:nvPr/>
        </p:nvSpPr>
        <p:spPr>
          <a:xfrm>
            <a:off x="705059" y="1035824"/>
            <a:ext cx="10781880" cy="1025024"/>
          </a:xfrm>
          <a:prstGeom prst="rect">
            <a:avLst/>
          </a:prstGeom>
        </p:spPr>
        <p:txBody>
          <a:bodyPr wrap="square" lIns="91440" tIns="45720" rIns="91440" bIns="45720" anchor="t">
            <a:spAutoFit/>
          </a:bodyPr>
          <a:lstStyle/>
          <a:p>
            <a:pPr algn="ctr">
              <a:lnSpc>
                <a:spcPct val="120000"/>
              </a:lnSpc>
            </a:pPr>
            <a:r>
              <a:rPr lang="en-US" sz="2000" b="1" dirty="0">
                <a:latin typeface="Arial Nova Cond"/>
              </a:rPr>
              <a:t>© Canadian Cardiovascular Society. 2021. All rights reserved. </a:t>
            </a:r>
          </a:p>
          <a:p>
            <a:pPr algn="ctr">
              <a:lnSpc>
                <a:spcPct val="120000"/>
              </a:lnSpc>
            </a:pPr>
            <a:r>
              <a:rPr lang="en-US" sz="1600" dirty="0">
                <a:latin typeface="Arial Nova Cond"/>
              </a:rPr>
              <a:t>Distribution, transmission or republication is strictly prohibited without the prior written permission of the Canadian Cardiovascular Society.</a:t>
            </a:r>
          </a:p>
        </p:txBody>
      </p:sp>
      <p:sp>
        <p:nvSpPr>
          <p:cNvPr id="9" name="Rectangle 8">
            <a:extLst>
              <a:ext uri="{FF2B5EF4-FFF2-40B4-BE49-F238E27FC236}">
                <a16:creationId xmlns:a16="http://schemas.microsoft.com/office/drawing/2014/main" id="{7DAD040C-616D-4D67-9057-72A56367731A}"/>
              </a:ext>
            </a:extLst>
          </p:cNvPr>
          <p:cNvSpPr/>
          <p:nvPr/>
        </p:nvSpPr>
        <p:spPr>
          <a:xfrm>
            <a:off x="0" y="6364684"/>
            <a:ext cx="12192000" cy="5207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Content Placeholder 6">
            <a:extLst>
              <a:ext uri="{FF2B5EF4-FFF2-40B4-BE49-F238E27FC236}">
                <a16:creationId xmlns:a16="http://schemas.microsoft.com/office/drawing/2014/main" id="{4BF8778E-81D2-4B91-9DA4-9C551FF9D6C3}"/>
              </a:ext>
            </a:extLst>
          </p:cNvPr>
          <p:cNvSpPr txBox="1">
            <a:spLocks/>
          </p:cNvSpPr>
          <p:nvPr/>
        </p:nvSpPr>
        <p:spPr bwMode="auto">
          <a:xfrm>
            <a:off x="838201" y="2850397"/>
            <a:ext cx="10515599" cy="266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0">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eaLnBrk="1" hangingPunct="1">
              <a:spcBef>
                <a:spcPts val="1800"/>
              </a:spcBef>
            </a:pPr>
            <a:r>
              <a:rPr lang="en-US" altLang="en-US" sz="1600" kern="0" dirty="0">
                <a:latin typeface="Arial Nova Cond" panose="020B0506020202020204" pitchFamily="34" charset="0"/>
              </a:rPr>
              <a:t>For medical institution internal education or training (i.e. grand rounds, medical college/classroom education, etc.), kindly consider and implement the following:</a:t>
            </a:r>
          </a:p>
          <a:p>
            <a:pPr lvl="1" eaLnBrk="1" hangingPunct="1"/>
            <a:r>
              <a:rPr lang="en-US" altLang="en-US" sz="1200" kern="0" dirty="0">
                <a:latin typeface="Arial Nova Cond" panose="020B0506020202020204" pitchFamily="34" charset="0"/>
              </a:rPr>
              <a:t>Include the citation for the Canadian Journal of Cardiology</a:t>
            </a:r>
          </a:p>
          <a:p>
            <a:pPr lvl="1" eaLnBrk="1" hangingPunct="1"/>
            <a:r>
              <a:rPr lang="en-US" altLang="en-US" sz="1200" kern="0" dirty="0">
                <a:latin typeface="Arial Nova Cond" panose="020B0506020202020204" pitchFamily="34" charset="0"/>
              </a:rPr>
              <a:t>Add ‘Reproduced with permission from the Canadian Cardiovascular Society. [insert year].’</a:t>
            </a:r>
          </a:p>
          <a:p>
            <a:pPr lvl="1" eaLnBrk="1" hangingPunct="1"/>
            <a:r>
              <a:rPr lang="en-US" altLang="en-US" sz="1200" kern="0" dirty="0">
                <a:latin typeface="Arial Nova Cond" panose="020B0506020202020204" pitchFamily="34" charset="0"/>
              </a:rPr>
              <a:t>Avoid use of CCS logos or trademarks on slides, tools or publications that are not the property of the CCS</a:t>
            </a:r>
          </a:p>
          <a:p>
            <a:pPr lvl="1" eaLnBrk="1" hangingPunct="1"/>
            <a:r>
              <a:rPr lang="en-US" altLang="en-US" sz="1200" kern="0" dirty="0">
                <a:latin typeface="Arial Nova Cond" panose="020B0506020202020204" pitchFamily="34" charset="0"/>
              </a:rPr>
              <a:t>Do not modify the slide content and, the layout and CCS branding on the Guideline-related slides</a:t>
            </a:r>
          </a:p>
          <a:p>
            <a:pPr lvl="1" eaLnBrk="1" hangingPunct="1"/>
            <a:r>
              <a:rPr lang="en-US" altLang="en-US" sz="1200" kern="0" dirty="0">
                <a:latin typeface="Arial Nova Cond" panose="020B0506020202020204" pitchFamily="34" charset="0"/>
              </a:rPr>
              <a:t>Guideline recommendations must be reproduced exactly as published </a:t>
            </a:r>
          </a:p>
          <a:p>
            <a:pPr eaLnBrk="1" hangingPunct="1">
              <a:spcBef>
                <a:spcPts val="1800"/>
              </a:spcBef>
            </a:pPr>
            <a:r>
              <a:rPr lang="en-US" altLang="en-US" sz="1600" kern="0" dirty="0">
                <a:latin typeface="Arial Nova Cond" panose="020B0506020202020204" pitchFamily="34" charset="0"/>
              </a:rPr>
              <a:t>For an industry supported or involved program, permissions are required:</a:t>
            </a:r>
          </a:p>
          <a:p>
            <a:pPr lvl="1" eaLnBrk="1" hangingPunct="1"/>
            <a:r>
              <a:rPr lang="en-US" altLang="en-US" sz="1200" kern="0" dirty="0">
                <a:latin typeface="Arial Nova Cond" panose="020B0506020202020204" pitchFamily="34" charset="0"/>
              </a:rPr>
              <a:t>If content is published in the Canadian Journal of Cardiology, permissions must be sought through our publisher Elsevier (www.onlinecjc.com)</a:t>
            </a:r>
          </a:p>
          <a:p>
            <a:pPr lvl="1" eaLnBrk="1" hangingPunct="1"/>
            <a:r>
              <a:rPr lang="en-US" altLang="en-US" sz="1200" kern="0" dirty="0">
                <a:latin typeface="Arial Nova Cond" panose="020B0506020202020204" pitchFamily="34" charset="0"/>
              </a:rPr>
              <a:t>If content is property of the CCS, contact </a:t>
            </a:r>
            <a:r>
              <a:rPr lang="en-US" altLang="en-US" sz="1200" kern="0" dirty="0">
                <a:latin typeface="Arial Nova Cond" panose="020B0506020202020204" pitchFamily="34" charset="0"/>
                <a:hlinkClick r:id="rId3"/>
              </a:rPr>
              <a:t>guidelines@ccs.ca</a:t>
            </a:r>
            <a:r>
              <a:rPr lang="en-US" altLang="en-US" sz="1200" kern="0" dirty="0">
                <a:latin typeface="Arial Nova Cond" panose="020B0506020202020204" pitchFamily="34" charset="0"/>
              </a:rPr>
              <a:t>   </a:t>
            </a:r>
          </a:p>
        </p:txBody>
      </p:sp>
      <p:sp>
        <p:nvSpPr>
          <p:cNvPr id="6" name="TextBox 5">
            <a:extLst>
              <a:ext uri="{FF2B5EF4-FFF2-40B4-BE49-F238E27FC236}">
                <a16:creationId xmlns:a16="http://schemas.microsoft.com/office/drawing/2014/main" id="{A1B7BDB1-CB06-4FA3-B952-4827337440C3}"/>
              </a:ext>
            </a:extLst>
          </p:cNvPr>
          <p:cNvSpPr txBox="1"/>
          <p:nvPr/>
        </p:nvSpPr>
        <p:spPr>
          <a:xfrm>
            <a:off x="184448" y="6381328"/>
            <a:ext cx="7316216" cy="276999"/>
          </a:xfrm>
          <a:prstGeom prst="rect">
            <a:avLst/>
          </a:prstGeom>
          <a:noFill/>
        </p:spPr>
        <p:txBody>
          <a:bodyPr wrap="square" rtlCol="0">
            <a:spAutoFit/>
          </a:bodyPr>
          <a:lstStyle/>
          <a:p>
            <a:r>
              <a:rPr lang="en-CA" sz="1200" b="1" dirty="0">
                <a:effectLst>
                  <a:glow rad="101600">
                    <a:schemeClr val="bg1">
                      <a:alpha val="60000"/>
                    </a:schemeClr>
                  </a:glow>
                </a:effectLst>
                <a:latin typeface="Arial Nova Cond" panose="020B0506020202020204" pitchFamily="34" charset="0"/>
              </a:rPr>
              <a:t>Andrade, Macle, et.al., </a:t>
            </a:r>
            <a:r>
              <a:rPr lang="en-CA" sz="1200" b="1" i="1" dirty="0">
                <a:effectLst>
                  <a:glow rad="101600">
                    <a:schemeClr val="bg1">
                      <a:alpha val="60000"/>
                    </a:schemeClr>
                  </a:glow>
                </a:effectLst>
                <a:latin typeface="Arial Nova Cond" panose="020B0506020202020204" pitchFamily="34" charset="0"/>
              </a:rPr>
              <a:t>Canadian Journal of Cardiology</a:t>
            </a:r>
            <a:r>
              <a:rPr lang="en-CA" sz="1200" b="1" dirty="0">
                <a:effectLst>
                  <a:glow rad="101600">
                    <a:schemeClr val="bg1">
                      <a:alpha val="60000"/>
                    </a:schemeClr>
                  </a:glow>
                </a:effectLst>
                <a:latin typeface="Arial Nova Cond" panose="020B0506020202020204" pitchFamily="34" charset="0"/>
              </a:rPr>
              <a:t>: https://doi.org/10.1016/j.cjca.2020.09.001 </a:t>
            </a:r>
          </a:p>
        </p:txBody>
      </p:sp>
      <p:sp>
        <p:nvSpPr>
          <p:cNvPr id="7" name="TextBox 6">
            <a:extLst>
              <a:ext uri="{FF2B5EF4-FFF2-40B4-BE49-F238E27FC236}">
                <a16:creationId xmlns:a16="http://schemas.microsoft.com/office/drawing/2014/main" id="{C5EE2369-A99E-46ED-B01E-1D3C0ACCFAC8}"/>
              </a:ext>
            </a:extLst>
          </p:cNvPr>
          <p:cNvSpPr txBox="1"/>
          <p:nvPr/>
        </p:nvSpPr>
        <p:spPr>
          <a:xfrm>
            <a:off x="7957864" y="6381963"/>
            <a:ext cx="4114800" cy="276999"/>
          </a:xfrm>
          <a:prstGeom prst="rect">
            <a:avLst/>
          </a:prstGeom>
          <a:noFill/>
        </p:spPr>
        <p:txBody>
          <a:bodyPr wrap="square" rtlCol="0">
            <a:spAutoFit/>
          </a:bodyPr>
          <a:lstStyle/>
          <a:p>
            <a:pPr algn="r"/>
            <a:r>
              <a:rPr lang="en-US" sz="1200" b="1" dirty="0">
                <a:effectLst>
                  <a:glow rad="101600">
                    <a:schemeClr val="bg1">
                      <a:alpha val="60000"/>
                    </a:schemeClr>
                  </a:glow>
                </a:effectLst>
                <a:latin typeface="Arial Nova Cond" panose="020B0506020202020204" pitchFamily="34" charset="0"/>
              </a:rPr>
              <a:t>© Canadian Cardiovascular Society. 2021. All rights reserved. </a:t>
            </a:r>
          </a:p>
        </p:txBody>
      </p:sp>
    </p:spTree>
    <p:extLst>
      <p:ext uri="{BB962C8B-B14F-4D97-AF65-F5344CB8AC3E}">
        <p14:creationId xmlns:p14="http://schemas.microsoft.com/office/powerpoint/2010/main" val="1176158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in graphic"/>
          <p:cNvPicPr/>
          <p:nvPr/>
        </p:nvPicPr>
        <p:blipFill>
          <a:blip r:embed="rId3"/>
          <a:stretch/>
        </p:blipFill>
        <p:spPr>
          <a:xfrm>
            <a:off x="1583185" y="692696"/>
            <a:ext cx="9025629" cy="5412083"/>
          </a:xfrm>
          <a:prstGeom prst="rect">
            <a:avLst/>
          </a:prstGeom>
          <a:ln>
            <a:noFill/>
          </a:ln>
        </p:spPr>
      </p:pic>
    </p:spTree>
    <p:extLst>
      <p:ext uri="{BB962C8B-B14F-4D97-AF65-F5344CB8AC3E}">
        <p14:creationId xmlns:p14="http://schemas.microsoft.com/office/powerpoint/2010/main" val="1958575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B1E0D1-BA28-4E71-B735-0A7A22A731C8}"/>
              </a:ext>
            </a:extLst>
          </p:cNvPr>
          <p:cNvSpPr>
            <a:spLocks noGrp="1"/>
          </p:cNvSpPr>
          <p:nvPr>
            <p:ph type="title"/>
          </p:nvPr>
        </p:nvSpPr>
        <p:spPr/>
        <p:txBody>
          <a:bodyPr/>
          <a:lstStyle/>
          <a:p>
            <a:r>
              <a:rPr lang="en-US" dirty="0">
                <a:solidFill>
                  <a:srgbClr val="6FAAAF"/>
                </a:solidFill>
              </a:rPr>
              <a:t>Rate-control</a:t>
            </a:r>
          </a:p>
        </p:txBody>
      </p:sp>
      <p:sp>
        <p:nvSpPr>
          <p:cNvPr id="4" name="Content Placeholder 3">
            <a:extLst>
              <a:ext uri="{FF2B5EF4-FFF2-40B4-BE49-F238E27FC236}">
                <a16:creationId xmlns:a16="http://schemas.microsoft.com/office/drawing/2014/main" id="{3AFE9E79-2395-4C34-8FE8-79E2A532B75B}"/>
              </a:ext>
            </a:extLst>
          </p:cNvPr>
          <p:cNvSpPr>
            <a:spLocks noGrp="1"/>
          </p:cNvSpPr>
          <p:nvPr>
            <p:ph idx="1"/>
          </p:nvPr>
        </p:nvSpPr>
        <p:spPr/>
        <p:txBody>
          <a:bodyPr>
            <a:normAutofit/>
          </a:bodyPr>
          <a:lstStyle/>
          <a:p>
            <a:pPr algn="just"/>
            <a:r>
              <a:rPr lang="en-US" dirty="0"/>
              <a:t>Goal of ~100 bpm</a:t>
            </a:r>
          </a:p>
          <a:p>
            <a:pPr lvl="1" algn="just"/>
            <a:r>
              <a:rPr lang="en-US" dirty="0"/>
              <a:t>Needs follow-up</a:t>
            </a:r>
          </a:p>
          <a:p>
            <a:pPr algn="just"/>
            <a:r>
              <a:rPr lang="en-US" dirty="0"/>
              <a:t>CCB over BB?</a:t>
            </a:r>
          </a:p>
          <a:p>
            <a:pPr lvl="1" algn="just"/>
            <a:r>
              <a:rPr lang="en-CA" dirty="0"/>
              <a:t>*ND-CCBs (verapamil &amp; diltiazem) have favourable pharmacological properties for rate control and might be the preferred choice in patients without a compelling indication for β-blocker usage</a:t>
            </a:r>
          </a:p>
          <a:p>
            <a:pPr lvl="2" algn="just"/>
            <a:r>
              <a:rPr lang="en-CA" sz="2400" dirty="0"/>
              <a:t>“We recommend evidence-based β-blockers (bisoprolol, carvedilol, metoprolol) be first-line agents for rate control of AF in patients with significant LV dysfunction (LVEF ≤ 40%) (Strong Recommendation; Moderate-Quality Evidence).”</a:t>
            </a:r>
          </a:p>
        </p:txBody>
      </p:sp>
    </p:spTree>
    <p:extLst>
      <p:ext uri="{BB962C8B-B14F-4D97-AF65-F5344CB8AC3E}">
        <p14:creationId xmlns:p14="http://schemas.microsoft.com/office/powerpoint/2010/main" val="2294390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2DFD76-9288-4CB4-A1C1-0F4FAB2B88F3}"/>
              </a:ext>
            </a:extLst>
          </p:cNvPr>
          <p:cNvSpPr>
            <a:spLocks noGrp="1"/>
          </p:cNvSpPr>
          <p:nvPr>
            <p:ph type="title"/>
          </p:nvPr>
        </p:nvSpPr>
        <p:spPr/>
        <p:txBody>
          <a:bodyPr/>
          <a:lstStyle/>
          <a:p>
            <a:r>
              <a:rPr lang="en-US" dirty="0">
                <a:solidFill>
                  <a:srgbClr val="6FAAAF"/>
                </a:solidFill>
              </a:rPr>
              <a:t>Integrated Care</a:t>
            </a:r>
          </a:p>
        </p:txBody>
      </p:sp>
      <p:sp>
        <p:nvSpPr>
          <p:cNvPr id="5" name="Content Placeholder 4">
            <a:extLst>
              <a:ext uri="{FF2B5EF4-FFF2-40B4-BE49-F238E27FC236}">
                <a16:creationId xmlns:a16="http://schemas.microsoft.com/office/drawing/2014/main" id="{EAA6103F-1961-4E37-AF52-A5872108635E}"/>
              </a:ext>
            </a:extLst>
          </p:cNvPr>
          <p:cNvSpPr>
            <a:spLocks noGrp="1"/>
          </p:cNvSpPr>
          <p:nvPr>
            <p:ph idx="1"/>
          </p:nvPr>
        </p:nvSpPr>
        <p:spPr>
          <a:xfrm>
            <a:off x="4727848" y="2619542"/>
            <a:ext cx="4129136" cy="1618916"/>
          </a:xfrm>
        </p:spPr>
        <p:txBody>
          <a:bodyPr/>
          <a:lstStyle/>
          <a:p>
            <a:r>
              <a:rPr lang="en-US" dirty="0"/>
              <a:t>Fig 7</a:t>
            </a:r>
          </a:p>
        </p:txBody>
      </p:sp>
      <p:pic>
        <p:nvPicPr>
          <p:cNvPr id="7" name="Picture 6"/>
          <p:cNvPicPr>
            <a:picLocks noChangeAspect="1"/>
          </p:cNvPicPr>
          <p:nvPr/>
        </p:nvPicPr>
        <p:blipFill>
          <a:blip r:embed="rId3"/>
          <a:stretch>
            <a:fillRect/>
          </a:stretch>
        </p:blipFill>
        <p:spPr>
          <a:xfrm>
            <a:off x="2914248" y="1340768"/>
            <a:ext cx="6363503" cy="4824536"/>
          </a:xfrm>
          <a:prstGeom prst="rect">
            <a:avLst/>
          </a:prstGeom>
        </p:spPr>
      </p:pic>
    </p:spTree>
    <p:extLst>
      <p:ext uri="{BB962C8B-B14F-4D97-AF65-F5344CB8AC3E}">
        <p14:creationId xmlns:p14="http://schemas.microsoft.com/office/powerpoint/2010/main" val="1312030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D2ACB2A-6625-42C5-8DC3-86842DE022BF}"/>
              </a:ext>
            </a:extLst>
          </p:cNvPr>
          <p:cNvSpPr/>
          <p:nvPr/>
        </p:nvSpPr>
        <p:spPr>
          <a:xfrm>
            <a:off x="5546108" y="2205732"/>
            <a:ext cx="6598564" cy="2231380"/>
          </a:xfrm>
          <a:prstGeom prst="rect">
            <a:avLst/>
          </a:prstGeom>
        </p:spPr>
        <p:txBody>
          <a:bodyPr wrap="square">
            <a:spAutoFit/>
          </a:bodyPr>
          <a:lstStyle/>
          <a:p>
            <a:pPr algn="ctr" hangingPunct="1">
              <a:spcAft>
                <a:spcPts val="600"/>
              </a:spcAft>
            </a:pPr>
            <a:r>
              <a:rPr lang="en-US" sz="4000" b="1" kern="1200" dirty="0">
                <a:solidFill>
                  <a:prstClr val="white"/>
                </a:solidFill>
                <a:latin typeface="Arial Nova Cond" panose="020B0506020202020204" pitchFamily="34" charset="0"/>
                <a:ea typeface="+mn-ea"/>
                <a:cs typeface="+mn-cs"/>
              </a:rPr>
              <a:t>Martin Aguilar</a:t>
            </a:r>
          </a:p>
          <a:p>
            <a:pPr algn="ctr" hangingPunct="1">
              <a:spcAft>
                <a:spcPts val="600"/>
              </a:spcAft>
            </a:pPr>
            <a:r>
              <a:rPr lang="en-CA" sz="2400" b="1" kern="1200" dirty="0">
                <a:solidFill>
                  <a:schemeClr val="tx1"/>
                </a:solidFill>
                <a:latin typeface="Arial Nova Cond" panose="020B0506020202020204" pitchFamily="34" charset="0"/>
                <a:ea typeface="Calibri" panose="020F0502020204030204" pitchFamily="34" charset="0"/>
                <a:cs typeface="Calibri" panose="020F0502020204030204" pitchFamily="34" charset="0"/>
              </a:rPr>
              <a:t>MD, PhD</a:t>
            </a:r>
          </a:p>
          <a:p>
            <a:pPr algn="ctr" hangingPunct="1">
              <a:spcAft>
                <a:spcPts val="600"/>
              </a:spcAft>
            </a:pPr>
            <a:r>
              <a:rPr lang="fr-FR" sz="2400" b="1" kern="1200" dirty="0">
                <a:solidFill>
                  <a:prstClr val="white"/>
                </a:solidFill>
                <a:latin typeface="Arial Nova Cond" panose="020B0506020202020204" pitchFamily="34" charset="0"/>
                <a:ea typeface="+mn-ea"/>
                <a:cs typeface="+mn-cs"/>
              </a:rPr>
              <a:t>Montréal</a:t>
            </a:r>
            <a:r>
              <a:rPr lang="en-CA" sz="2400" b="1" kern="1200" dirty="0">
                <a:solidFill>
                  <a:schemeClr val="tx1"/>
                </a:solidFill>
                <a:latin typeface="Arial Nova Cond" panose="020B0506020202020204" pitchFamily="34" charset="0"/>
                <a:ea typeface="Calibri" panose="020F0502020204030204" pitchFamily="34" charset="0"/>
                <a:cs typeface="Calibri" panose="020F0502020204030204" pitchFamily="34" charset="0"/>
              </a:rPr>
              <a:t>, QC</a:t>
            </a:r>
          </a:p>
          <a:p>
            <a:pPr hangingPunct="1">
              <a:spcAft>
                <a:spcPts val="600"/>
              </a:spcAft>
            </a:pPr>
            <a:endParaRPr lang="en-US" sz="3600" b="1" kern="1200" dirty="0">
              <a:solidFill>
                <a:prstClr val="white"/>
              </a:solidFill>
              <a:latin typeface="Arial Nova Cond" panose="020B0506020202020204" pitchFamily="34" charset="0"/>
              <a:ea typeface="+mn-ea"/>
              <a:cs typeface="+mn-cs"/>
            </a:endParaRPr>
          </a:p>
        </p:txBody>
      </p:sp>
      <p:sp>
        <p:nvSpPr>
          <p:cNvPr id="17" name="Rectangle 16">
            <a:extLst>
              <a:ext uri="{FF2B5EF4-FFF2-40B4-BE49-F238E27FC236}">
                <a16:creationId xmlns:a16="http://schemas.microsoft.com/office/drawing/2014/main" id="{12230E98-1801-4CA9-9EA8-E76F50EA45B8}"/>
              </a:ext>
            </a:extLst>
          </p:cNvPr>
          <p:cNvSpPr/>
          <p:nvPr/>
        </p:nvSpPr>
        <p:spPr>
          <a:xfrm>
            <a:off x="6023992" y="764704"/>
            <a:ext cx="5667528" cy="1200329"/>
          </a:xfrm>
          <a:prstGeom prst="rect">
            <a:avLst/>
          </a:prstGeom>
        </p:spPr>
        <p:txBody>
          <a:bodyPr wrap="square">
            <a:spAutoFit/>
          </a:bodyPr>
          <a:lstStyle/>
          <a:p>
            <a:pPr algn="ctr" hangingPunct="1"/>
            <a:r>
              <a:rPr lang="en-US" sz="3600" b="1" kern="1200" dirty="0">
                <a:solidFill>
                  <a:srgbClr val="FF0000"/>
                </a:solidFill>
                <a:latin typeface="Arial Nova Cond" panose="020B0506020202020204" pitchFamily="34" charset="0"/>
                <a:ea typeface="+mn-ea"/>
                <a:cs typeface="+mn-cs"/>
              </a:rPr>
              <a:t>Long-term rate and rhythm control strategies</a:t>
            </a:r>
            <a:endParaRPr lang="en-CA" sz="3600" b="1" kern="1200" dirty="0">
              <a:solidFill>
                <a:srgbClr val="FF0000"/>
              </a:solidFill>
              <a:latin typeface="Arial Nova Cond" panose="020B0506020202020204" pitchFamily="34" charset="0"/>
              <a:ea typeface="+mn-ea"/>
              <a:cs typeface="+mn-cs"/>
            </a:endParaRPr>
          </a:p>
        </p:txBody>
      </p:sp>
      <p:sp>
        <p:nvSpPr>
          <p:cNvPr id="18" name="Rectangle 17">
            <a:extLst>
              <a:ext uri="{FF2B5EF4-FFF2-40B4-BE49-F238E27FC236}">
                <a16:creationId xmlns:a16="http://schemas.microsoft.com/office/drawing/2014/main" id="{C162B043-1102-4001-B802-6D980A13B375}"/>
              </a:ext>
            </a:extLst>
          </p:cNvPr>
          <p:cNvSpPr/>
          <p:nvPr/>
        </p:nvSpPr>
        <p:spPr>
          <a:xfrm>
            <a:off x="5973088" y="4053857"/>
            <a:ext cx="5667528" cy="1895423"/>
          </a:xfrm>
          <a:prstGeom prst="rect">
            <a:avLst/>
          </a:prstGeom>
        </p:spPr>
        <p:txBody>
          <a:bodyPr vert="horz" lIns="91440" tIns="45720" rIns="91440" bIns="45720" rtlCol="0" anchor="t">
            <a:normAutofit/>
          </a:bodyPr>
          <a:lstStyle/>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Cardiologist, with specialty in Clinical cardiac electrophysiology, Montreal Heart Institute</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Training in Clinical Cardiac Electrophysiology and Research at Brigham and Women's Hospital, Harvard University.</a:t>
            </a:r>
          </a:p>
          <a:p>
            <a:pPr marL="285750" indent="-285750" hangingPunct="1">
              <a:buFont typeface="Arial" panose="020B0604020202020204" pitchFamily="34" charset="0"/>
              <a:buChar char="•"/>
            </a:pPr>
            <a:endParaRPr lang="en-US" sz="2200" kern="1200" dirty="0">
              <a:solidFill>
                <a:prstClr val="white"/>
              </a:solidFill>
              <a:latin typeface="Arial Nova Cond"/>
              <a:ea typeface="+mn-ea"/>
              <a:cs typeface="+mn-cs"/>
            </a:endParaRPr>
          </a:p>
        </p:txBody>
      </p:sp>
      <p:pic>
        <p:nvPicPr>
          <p:cNvPr id="3" name="Picture 2">
            <a:extLst>
              <a:ext uri="{FF2B5EF4-FFF2-40B4-BE49-F238E27FC236}">
                <a16:creationId xmlns:a16="http://schemas.microsoft.com/office/drawing/2014/main" id="{5DA3CDE2-97B0-4A43-A05D-84B7D2E67098}"/>
              </a:ext>
            </a:extLst>
          </p:cNvPr>
          <p:cNvPicPr>
            <a:picLocks noChangeAspect="1"/>
          </p:cNvPicPr>
          <p:nvPr/>
        </p:nvPicPr>
        <p:blipFill>
          <a:blip r:embed="rId3">
            <a:extLst>
              <a:ext uri="{28A0092B-C50C-407E-A947-70E740481C1C}">
                <a14:useLocalDpi xmlns:a14="http://schemas.microsoft.com/office/drawing/2010/main" val="0"/>
              </a:ext>
            </a:extLst>
          </a:blip>
          <a:srcRect t="5113" b="5113"/>
          <a:stretch/>
        </p:blipFill>
        <p:spPr>
          <a:xfrm>
            <a:off x="335376" y="688611"/>
            <a:ext cx="3960440" cy="4876800"/>
          </a:xfrm>
          <a:prstGeom prst="rect">
            <a:avLst/>
          </a:prstGeom>
        </p:spPr>
      </p:pic>
    </p:spTree>
    <p:extLst>
      <p:ext uri="{BB962C8B-B14F-4D97-AF65-F5344CB8AC3E}">
        <p14:creationId xmlns:p14="http://schemas.microsoft.com/office/powerpoint/2010/main" val="3534807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C9AA-4787-4699-A4B9-E7CCB3C45DE2}"/>
              </a:ext>
            </a:extLst>
          </p:cNvPr>
          <p:cNvSpPr>
            <a:spLocks noGrp="1"/>
          </p:cNvSpPr>
          <p:nvPr>
            <p:ph type="title"/>
          </p:nvPr>
        </p:nvSpPr>
        <p:spPr/>
        <p:txBody>
          <a:bodyPr/>
          <a:lstStyle/>
          <a:p>
            <a:r>
              <a:rPr lang="en-US" dirty="0">
                <a:solidFill>
                  <a:srgbClr val="6FAAAF"/>
                </a:solidFill>
              </a:rPr>
              <a:t>Learning Objectives</a:t>
            </a:r>
          </a:p>
        </p:txBody>
      </p:sp>
      <p:sp>
        <p:nvSpPr>
          <p:cNvPr id="3" name="Content Placeholder 2">
            <a:extLst>
              <a:ext uri="{FF2B5EF4-FFF2-40B4-BE49-F238E27FC236}">
                <a16:creationId xmlns:a16="http://schemas.microsoft.com/office/drawing/2014/main" id="{64ECD372-FF44-4024-8A74-6F592B870FC5}"/>
              </a:ext>
            </a:extLst>
          </p:cNvPr>
          <p:cNvSpPr>
            <a:spLocks noGrp="1"/>
          </p:cNvSpPr>
          <p:nvPr>
            <p:ph idx="1"/>
          </p:nvPr>
        </p:nvSpPr>
        <p:spPr>
          <a:xfrm>
            <a:off x="695400" y="1628800"/>
            <a:ext cx="7848872" cy="3744416"/>
          </a:xfrm>
        </p:spPr>
        <p:txBody>
          <a:bodyPr>
            <a:normAutofit/>
          </a:bodyPr>
          <a:lstStyle/>
          <a:p>
            <a:pPr marL="514350" indent="-514350">
              <a:spcAft>
                <a:spcPts val="1200"/>
              </a:spcAft>
              <a:buFont typeface="+mj-lt"/>
              <a:buAutoNum type="arabicPeriod"/>
            </a:pPr>
            <a:r>
              <a:rPr lang="en-US" dirty="0"/>
              <a:t>To review the guideline-based strategies for long-term AF rate-control.</a:t>
            </a:r>
          </a:p>
          <a:p>
            <a:pPr marL="514350" indent="-514350">
              <a:spcAft>
                <a:spcPts val="1200"/>
              </a:spcAft>
              <a:buFont typeface="+mj-lt"/>
              <a:buAutoNum type="arabicPeriod"/>
            </a:pPr>
            <a:r>
              <a:rPr lang="en-US" dirty="0"/>
              <a:t>To review the guideline-based strategies for long-term AF rhythm-control.</a:t>
            </a:r>
          </a:p>
        </p:txBody>
      </p:sp>
      <p:pic>
        <p:nvPicPr>
          <p:cNvPr id="4" name="Graphic 3" descr="Checklist RTL">
            <a:extLst>
              <a:ext uri="{FF2B5EF4-FFF2-40B4-BE49-F238E27FC236}">
                <a16:creationId xmlns:a16="http://schemas.microsoft.com/office/drawing/2014/main" id="{BAEB3274-E7A2-451D-BF72-EAACC96EF3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3933" y="1340768"/>
            <a:ext cx="3370699" cy="3370699"/>
          </a:xfrm>
          <a:prstGeom prst="rect">
            <a:avLst/>
          </a:prstGeom>
        </p:spPr>
      </p:pic>
    </p:spTree>
    <p:extLst>
      <p:ext uri="{BB962C8B-B14F-4D97-AF65-F5344CB8AC3E}">
        <p14:creationId xmlns:p14="http://schemas.microsoft.com/office/powerpoint/2010/main" val="3259230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4F15ED-5BF5-4AEC-9773-C3CC2011F4C6}"/>
              </a:ext>
            </a:extLst>
          </p:cNvPr>
          <p:cNvSpPr/>
          <p:nvPr/>
        </p:nvSpPr>
        <p:spPr>
          <a:xfrm>
            <a:off x="10558143" y="5517232"/>
            <a:ext cx="1631504" cy="728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36501D0-5673-4836-B880-011D2B9878E0}"/>
              </a:ext>
            </a:extLst>
          </p:cNvPr>
          <p:cNvPicPr>
            <a:picLocks noChangeAspect="1"/>
          </p:cNvPicPr>
          <p:nvPr/>
        </p:nvPicPr>
        <p:blipFill rotWithShape="1">
          <a:blip r:embed="rId3"/>
          <a:srcRect b="85520"/>
          <a:stretch/>
        </p:blipFill>
        <p:spPr>
          <a:xfrm>
            <a:off x="1272334" y="301469"/>
            <a:ext cx="9647333" cy="1136070"/>
          </a:xfrm>
          <a:prstGeom prst="rect">
            <a:avLst/>
          </a:prstGeom>
        </p:spPr>
      </p:pic>
      <p:grpSp>
        <p:nvGrpSpPr>
          <p:cNvPr id="22" name="Group 21">
            <a:extLst>
              <a:ext uri="{FF2B5EF4-FFF2-40B4-BE49-F238E27FC236}">
                <a16:creationId xmlns:a16="http://schemas.microsoft.com/office/drawing/2014/main" id="{D8AA2988-2128-490A-91B5-C469C5A46A5F}"/>
              </a:ext>
            </a:extLst>
          </p:cNvPr>
          <p:cNvGrpSpPr/>
          <p:nvPr/>
        </p:nvGrpSpPr>
        <p:grpSpPr>
          <a:xfrm>
            <a:off x="253410" y="1382123"/>
            <a:ext cx="6437275" cy="4503005"/>
            <a:chOff x="253410" y="1260766"/>
            <a:chExt cx="6437275" cy="4503005"/>
          </a:xfrm>
        </p:grpSpPr>
        <p:cxnSp>
          <p:nvCxnSpPr>
            <p:cNvPr id="23" name="Straight Connector 22">
              <a:extLst>
                <a:ext uri="{FF2B5EF4-FFF2-40B4-BE49-F238E27FC236}">
                  <a16:creationId xmlns:a16="http://schemas.microsoft.com/office/drawing/2014/main" id="{2662BE5A-9C86-4284-B103-CACAC3BA570F}"/>
                </a:ext>
              </a:extLst>
            </p:cNvPr>
            <p:cNvCxnSpPr>
              <a:cxnSpLocks/>
            </p:cNvCxnSpPr>
            <p:nvPr/>
          </p:nvCxnSpPr>
          <p:spPr>
            <a:xfrm>
              <a:off x="3472048" y="1260766"/>
              <a:ext cx="0" cy="3629019"/>
            </a:xfrm>
            <a:prstGeom prst="line">
              <a:avLst/>
            </a:prstGeom>
            <a:ln w="38100">
              <a:solidFill>
                <a:srgbClr val="008F00"/>
              </a:solidFill>
              <a:head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9111F87-19E9-4D69-8534-71AA07718E84}"/>
                </a:ext>
              </a:extLst>
            </p:cNvPr>
            <p:cNvSpPr txBox="1"/>
            <p:nvPr/>
          </p:nvSpPr>
          <p:spPr>
            <a:xfrm>
              <a:off x="253410" y="4883402"/>
              <a:ext cx="6437275" cy="880369"/>
            </a:xfrm>
            <a:prstGeom prst="rect">
              <a:avLst/>
            </a:prstGeom>
            <a:solidFill>
              <a:schemeClr val="bg1"/>
            </a:solidFill>
            <a:ln w="25400">
              <a:solidFill>
                <a:srgbClr val="008F00"/>
              </a:solidFill>
            </a:ln>
          </p:spPr>
          <p:txBody>
            <a:bodyPr wrap="none" rtlCol="0">
              <a:spAutoFit/>
            </a:bodyPr>
            <a:lstStyle/>
            <a:p>
              <a:pPr algn="ctr">
                <a:lnSpc>
                  <a:spcPct val="150000"/>
                </a:lnSpc>
              </a:pPr>
              <a:r>
                <a:rPr lang="en-US" dirty="0"/>
                <a:t>Specific population may benefit from stricter control</a:t>
              </a:r>
            </a:p>
            <a:p>
              <a:pPr algn="ctr">
                <a:lnSpc>
                  <a:spcPct val="150000"/>
                </a:lnSpc>
              </a:pPr>
              <a:r>
                <a:rPr lang="en-US" dirty="0"/>
                <a:t>(e.g., HF, tachycardia-mediated CMP, mitral stenosis, stable angina)</a:t>
              </a:r>
            </a:p>
          </p:txBody>
        </p:sp>
      </p:grpSp>
      <p:grpSp>
        <p:nvGrpSpPr>
          <p:cNvPr id="25" name="Group 24">
            <a:extLst>
              <a:ext uri="{FF2B5EF4-FFF2-40B4-BE49-F238E27FC236}">
                <a16:creationId xmlns:a16="http://schemas.microsoft.com/office/drawing/2014/main" id="{23B6CB2B-13EE-4449-9F1F-24C3456E5048}"/>
              </a:ext>
            </a:extLst>
          </p:cNvPr>
          <p:cNvGrpSpPr/>
          <p:nvPr/>
        </p:nvGrpSpPr>
        <p:grpSpPr>
          <a:xfrm>
            <a:off x="1786310" y="1382123"/>
            <a:ext cx="5820761" cy="1095597"/>
            <a:chOff x="1786310" y="1260766"/>
            <a:chExt cx="5820761" cy="1095597"/>
          </a:xfrm>
        </p:grpSpPr>
        <p:cxnSp>
          <p:nvCxnSpPr>
            <p:cNvPr id="26" name="Straight Connector 25">
              <a:extLst>
                <a:ext uri="{FF2B5EF4-FFF2-40B4-BE49-F238E27FC236}">
                  <a16:creationId xmlns:a16="http://schemas.microsoft.com/office/drawing/2014/main" id="{82AE18C8-928C-40A4-BEEE-6D7F48DD6E70}"/>
                </a:ext>
              </a:extLst>
            </p:cNvPr>
            <p:cNvCxnSpPr>
              <a:cxnSpLocks/>
            </p:cNvCxnSpPr>
            <p:nvPr/>
          </p:nvCxnSpPr>
          <p:spPr>
            <a:xfrm>
              <a:off x="4696691" y="1260766"/>
              <a:ext cx="0" cy="748143"/>
            </a:xfrm>
            <a:prstGeom prst="line">
              <a:avLst/>
            </a:prstGeom>
            <a:ln w="38100">
              <a:solidFill>
                <a:srgbClr val="FF0000"/>
              </a:solidFill>
              <a:headEnd type="ova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54EE316-45D9-4CD3-9EF8-34722A3E0231}"/>
                </a:ext>
              </a:extLst>
            </p:cNvPr>
            <p:cNvSpPr txBox="1"/>
            <p:nvPr/>
          </p:nvSpPr>
          <p:spPr>
            <a:xfrm>
              <a:off x="1786310" y="1833143"/>
              <a:ext cx="5820761" cy="523220"/>
            </a:xfrm>
            <a:prstGeom prst="rect">
              <a:avLst/>
            </a:prstGeom>
            <a:solidFill>
              <a:schemeClr val="bg1"/>
            </a:solidFill>
            <a:ln w="38100">
              <a:solidFill>
                <a:srgbClr val="FF0000"/>
              </a:solidFill>
            </a:ln>
          </p:spPr>
          <p:txBody>
            <a:bodyPr wrap="none" rtlCol="0">
              <a:spAutoFit/>
            </a:bodyPr>
            <a:lstStyle/>
            <a:p>
              <a:pPr algn="ctr"/>
              <a:r>
                <a:rPr lang="en-US" sz="2800" b="1" dirty="0">
                  <a:solidFill>
                    <a:srgbClr val="FF0000"/>
                  </a:solidFill>
                </a:rPr>
                <a:t>Mean resting HR &lt; 100 bpm during AF</a:t>
              </a:r>
            </a:p>
          </p:txBody>
        </p:sp>
      </p:grpSp>
      <p:grpSp>
        <p:nvGrpSpPr>
          <p:cNvPr id="28" name="Group 27">
            <a:extLst>
              <a:ext uri="{FF2B5EF4-FFF2-40B4-BE49-F238E27FC236}">
                <a16:creationId xmlns:a16="http://schemas.microsoft.com/office/drawing/2014/main" id="{A9C9D55C-E66B-460D-81D4-78A9FF0CA7F7}"/>
              </a:ext>
            </a:extLst>
          </p:cNvPr>
          <p:cNvGrpSpPr/>
          <p:nvPr/>
        </p:nvGrpSpPr>
        <p:grpSpPr>
          <a:xfrm>
            <a:off x="1007667" y="2592378"/>
            <a:ext cx="7378045" cy="830635"/>
            <a:chOff x="1007667" y="2536337"/>
            <a:chExt cx="7378045" cy="830635"/>
          </a:xfrm>
        </p:grpSpPr>
        <p:sp>
          <p:nvSpPr>
            <p:cNvPr id="29" name="TextBox 28">
              <a:extLst>
                <a:ext uri="{FF2B5EF4-FFF2-40B4-BE49-F238E27FC236}">
                  <a16:creationId xmlns:a16="http://schemas.microsoft.com/office/drawing/2014/main" id="{85E4B0A9-CEFF-4DCC-9585-B82D42876D73}"/>
                </a:ext>
              </a:extLst>
            </p:cNvPr>
            <p:cNvSpPr txBox="1"/>
            <p:nvPr/>
          </p:nvSpPr>
          <p:spPr>
            <a:xfrm>
              <a:off x="1007667" y="2997640"/>
              <a:ext cx="7378045" cy="369332"/>
            </a:xfrm>
            <a:prstGeom prst="rect">
              <a:avLst/>
            </a:prstGeom>
            <a:solidFill>
              <a:schemeClr val="bg1"/>
            </a:solidFill>
            <a:ln w="25400">
              <a:solidFill>
                <a:srgbClr val="0432FF"/>
              </a:solidFill>
            </a:ln>
          </p:spPr>
          <p:txBody>
            <a:bodyPr wrap="none" rtlCol="0">
              <a:spAutoFit/>
            </a:bodyPr>
            <a:lstStyle/>
            <a:p>
              <a:pPr algn="ctr"/>
              <a:r>
                <a:rPr lang="en-US" dirty="0"/>
                <a:t>In patients with </a:t>
              </a:r>
              <a:r>
                <a:rPr lang="en-US" b="1" u="sng" dirty="0" err="1"/>
                <a:t>HFrEF</a:t>
              </a:r>
              <a:r>
                <a:rPr lang="en-US" dirty="0"/>
                <a:t>, </a:t>
              </a:r>
              <a:r>
                <a:rPr lang="en-US" dirty="0">
                  <a:solidFill>
                    <a:srgbClr val="0432FF"/>
                  </a:solidFill>
                </a:rPr>
                <a:t>maximize evidence-based </a:t>
              </a:r>
              <a:r>
                <a:rPr lang="en-US" dirty="0">
                  <a:solidFill>
                    <a:srgbClr val="0432FF"/>
                  </a:solidFill>
                  <a:latin typeface="Symbol" pitchFamily="2" charset="2"/>
                </a:rPr>
                <a:t>b</a:t>
              </a:r>
              <a:r>
                <a:rPr lang="en-US" dirty="0">
                  <a:solidFill>
                    <a:srgbClr val="0432FF"/>
                  </a:solidFill>
                </a:rPr>
                <a:t>-blocker + HR &lt; 100 bpm</a:t>
              </a:r>
              <a:endParaRPr lang="en-US" dirty="0"/>
            </a:p>
          </p:txBody>
        </p:sp>
        <p:cxnSp>
          <p:nvCxnSpPr>
            <p:cNvPr id="30" name="Straight Connector 29">
              <a:extLst>
                <a:ext uri="{FF2B5EF4-FFF2-40B4-BE49-F238E27FC236}">
                  <a16:creationId xmlns:a16="http://schemas.microsoft.com/office/drawing/2014/main" id="{952C8EAB-A36F-4EEA-95B0-E4398410E6D2}"/>
                </a:ext>
              </a:extLst>
            </p:cNvPr>
            <p:cNvCxnSpPr>
              <a:cxnSpLocks/>
            </p:cNvCxnSpPr>
            <p:nvPr/>
          </p:nvCxnSpPr>
          <p:spPr>
            <a:xfrm>
              <a:off x="4696689" y="2536337"/>
              <a:ext cx="1" cy="457200"/>
            </a:xfrm>
            <a:prstGeom prst="line">
              <a:avLst/>
            </a:prstGeom>
            <a:ln w="38100">
              <a:solidFill>
                <a:srgbClr val="0432FF"/>
              </a:solidFill>
              <a:headEnd type="non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2D0FB184-77BA-4FE4-900A-229AF7F539B3}"/>
              </a:ext>
            </a:extLst>
          </p:cNvPr>
          <p:cNvGrpSpPr/>
          <p:nvPr/>
        </p:nvGrpSpPr>
        <p:grpSpPr>
          <a:xfrm>
            <a:off x="780168" y="3537671"/>
            <a:ext cx="7833042" cy="823114"/>
            <a:chOff x="780168" y="3416314"/>
            <a:chExt cx="7833042" cy="823114"/>
          </a:xfrm>
        </p:grpSpPr>
        <p:sp>
          <p:nvSpPr>
            <p:cNvPr id="32" name="TextBox 31">
              <a:extLst>
                <a:ext uri="{FF2B5EF4-FFF2-40B4-BE49-F238E27FC236}">
                  <a16:creationId xmlns:a16="http://schemas.microsoft.com/office/drawing/2014/main" id="{8CC1C88B-540D-4D4A-91F7-A9A0D8F9C211}"/>
                </a:ext>
              </a:extLst>
            </p:cNvPr>
            <p:cNvSpPr txBox="1"/>
            <p:nvPr/>
          </p:nvSpPr>
          <p:spPr>
            <a:xfrm>
              <a:off x="780168" y="3870096"/>
              <a:ext cx="7833042" cy="369332"/>
            </a:xfrm>
            <a:prstGeom prst="rect">
              <a:avLst/>
            </a:prstGeom>
            <a:solidFill>
              <a:schemeClr val="bg1"/>
            </a:solidFill>
            <a:ln w="25400">
              <a:solidFill>
                <a:srgbClr val="0432FF"/>
              </a:solidFill>
            </a:ln>
          </p:spPr>
          <p:txBody>
            <a:bodyPr wrap="none" rtlCol="0">
              <a:spAutoFit/>
            </a:bodyPr>
            <a:lstStyle/>
            <a:p>
              <a:pPr algn="ctr"/>
              <a:r>
                <a:rPr lang="en-US" dirty="0"/>
                <a:t>In patients with </a:t>
              </a:r>
              <a:r>
                <a:rPr lang="en-US" b="1" u="sng" dirty="0"/>
                <a:t>CRT</a:t>
              </a:r>
              <a:r>
                <a:rPr lang="en-US" dirty="0"/>
                <a:t>, </a:t>
              </a:r>
              <a:r>
                <a:rPr lang="en-US" dirty="0">
                  <a:solidFill>
                    <a:srgbClr val="0432FF"/>
                  </a:solidFill>
                </a:rPr>
                <a:t>maximize biventricular pacing (as close to 100% as possible)</a:t>
              </a:r>
              <a:endParaRPr lang="en-US" dirty="0"/>
            </a:p>
          </p:txBody>
        </p:sp>
        <p:cxnSp>
          <p:nvCxnSpPr>
            <p:cNvPr id="33" name="Straight Connector 32">
              <a:extLst>
                <a:ext uri="{FF2B5EF4-FFF2-40B4-BE49-F238E27FC236}">
                  <a16:creationId xmlns:a16="http://schemas.microsoft.com/office/drawing/2014/main" id="{6E7FFF21-78DA-441D-90B7-E1899DF2443E}"/>
                </a:ext>
              </a:extLst>
            </p:cNvPr>
            <p:cNvCxnSpPr>
              <a:cxnSpLocks/>
            </p:cNvCxnSpPr>
            <p:nvPr/>
          </p:nvCxnSpPr>
          <p:spPr>
            <a:xfrm flipH="1">
              <a:off x="4696689" y="3416314"/>
              <a:ext cx="2" cy="457200"/>
            </a:xfrm>
            <a:prstGeom prst="line">
              <a:avLst/>
            </a:prstGeom>
            <a:ln w="38100">
              <a:solidFill>
                <a:srgbClr val="0432FF"/>
              </a:solidFill>
              <a:headEnd type="none"/>
            </a:ln>
          </p:spPr>
          <p:style>
            <a:lnRef idx="1">
              <a:schemeClr val="accent1"/>
            </a:lnRef>
            <a:fillRef idx="0">
              <a:schemeClr val="accent1"/>
            </a:fillRef>
            <a:effectRef idx="0">
              <a:schemeClr val="accent1"/>
            </a:effectRef>
            <a:fontRef idx="minor">
              <a:schemeClr val="tx1"/>
            </a:fontRef>
          </p:style>
        </p:cxnSp>
      </p:grpSp>
      <p:sp useBgFill="1">
        <p:nvSpPr>
          <p:cNvPr id="34" name="TextBox 33">
            <a:extLst>
              <a:ext uri="{FF2B5EF4-FFF2-40B4-BE49-F238E27FC236}">
                <a16:creationId xmlns:a16="http://schemas.microsoft.com/office/drawing/2014/main" id="{734F6710-ADF0-4F34-9119-FF4F0E4A8379}"/>
              </a:ext>
            </a:extLst>
          </p:cNvPr>
          <p:cNvSpPr txBox="1"/>
          <p:nvPr/>
        </p:nvSpPr>
        <p:spPr>
          <a:xfrm>
            <a:off x="7191930" y="4826476"/>
            <a:ext cx="4938788" cy="1338828"/>
          </a:xfrm>
          <a:prstGeom prst="rect">
            <a:avLst/>
          </a:prstGeom>
          <a:ln w="25400">
            <a:solidFill>
              <a:srgbClr val="7030A0"/>
            </a:solidFill>
          </a:ln>
        </p:spPr>
        <p:txBody>
          <a:bodyPr wrap="none" rtlCol="0">
            <a:spAutoFit/>
          </a:bodyPr>
          <a:lstStyle/>
          <a:p>
            <a:pPr algn="ctr">
              <a:lnSpc>
                <a:spcPct val="150000"/>
              </a:lnSpc>
            </a:pPr>
            <a:r>
              <a:rPr lang="en-US" dirty="0">
                <a:solidFill>
                  <a:srgbClr val="7030A0"/>
                </a:solidFill>
              </a:rPr>
              <a:t>Insufficient evidence for HR targets during exercise</a:t>
            </a:r>
            <a:endParaRPr lang="en-US" dirty="0"/>
          </a:p>
          <a:p>
            <a:pPr algn="ctr"/>
            <a:r>
              <a:rPr lang="en-US" dirty="0"/>
              <a:t>Consider monitoring if</a:t>
            </a:r>
          </a:p>
          <a:p>
            <a:pPr algn="ctr"/>
            <a:r>
              <a:rPr lang="en-US" dirty="0"/>
              <a:t>(</a:t>
            </a:r>
            <a:r>
              <a:rPr lang="en-US" dirty="0" err="1"/>
              <a:t>i</a:t>
            </a:r>
            <a:r>
              <a:rPr lang="en-US" dirty="0"/>
              <a:t>) exercise-related </a:t>
            </a:r>
            <a:r>
              <a:rPr lang="en-US" dirty="0" err="1"/>
              <a:t>Sx</a:t>
            </a:r>
            <a:endParaRPr lang="en-US" dirty="0"/>
          </a:p>
          <a:p>
            <a:pPr lvl="1" algn="ctr"/>
            <a:r>
              <a:rPr lang="en-US" dirty="0"/>
              <a:t>(ii) highly active individuals</a:t>
            </a:r>
            <a:r>
              <a:rPr lang="en-US" dirty="0">
                <a:solidFill>
                  <a:srgbClr val="7030A0"/>
                </a:solidFill>
              </a:rPr>
              <a:t> </a:t>
            </a:r>
          </a:p>
        </p:txBody>
      </p:sp>
      <p:pic>
        <p:nvPicPr>
          <p:cNvPr id="19" name="Picture 18" descr="A picture containing drawing&#10;&#10;Description automatically generated">
            <a:extLst>
              <a:ext uri="{FF2B5EF4-FFF2-40B4-BE49-F238E27FC236}">
                <a16:creationId xmlns:a16="http://schemas.microsoft.com/office/drawing/2014/main" id="{6B22DEB5-3721-4960-8CE3-40484E9991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9658" y="183233"/>
            <a:ext cx="1431060" cy="630820"/>
          </a:xfrm>
          <a:prstGeom prst="rect">
            <a:avLst/>
          </a:prstGeom>
        </p:spPr>
      </p:pic>
    </p:spTree>
    <p:extLst>
      <p:ext uri="{BB962C8B-B14F-4D97-AF65-F5344CB8AC3E}">
        <p14:creationId xmlns:p14="http://schemas.microsoft.com/office/powerpoint/2010/main" val="4032098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9F83E42-7F05-4508-B8A2-2656D4F6FFED}"/>
              </a:ext>
            </a:extLst>
          </p:cNvPr>
          <p:cNvSpPr/>
          <p:nvPr/>
        </p:nvSpPr>
        <p:spPr>
          <a:xfrm>
            <a:off x="10488488" y="5517232"/>
            <a:ext cx="1631504" cy="728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6D4FD5D-F279-4A96-B35B-F5E5256909C8}"/>
              </a:ext>
            </a:extLst>
          </p:cNvPr>
          <p:cNvPicPr>
            <a:picLocks noChangeAspect="1"/>
          </p:cNvPicPr>
          <p:nvPr/>
        </p:nvPicPr>
        <p:blipFill rotWithShape="1">
          <a:blip r:embed="rId3"/>
          <a:srcRect b="24242"/>
          <a:stretch/>
        </p:blipFill>
        <p:spPr>
          <a:xfrm>
            <a:off x="1272334" y="180112"/>
            <a:ext cx="9647333" cy="5943600"/>
          </a:xfrm>
          <a:prstGeom prst="rect">
            <a:avLst/>
          </a:prstGeom>
        </p:spPr>
      </p:pic>
      <p:sp>
        <p:nvSpPr>
          <p:cNvPr id="25" name="Rectangle 24">
            <a:extLst>
              <a:ext uri="{FF2B5EF4-FFF2-40B4-BE49-F238E27FC236}">
                <a16:creationId xmlns:a16="http://schemas.microsoft.com/office/drawing/2014/main" id="{EB1ACC36-54AD-43C6-9374-52C716954661}"/>
              </a:ext>
            </a:extLst>
          </p:cNvPr>
          <p:cNvSpPr/>
          <p:nvPr/>
        </p:nvSpPr>
        <p:spPr>
          <a:xfrm>
            <a:off x="4510836" y="1502797"/>
            <a:ext cx="6408830" cy="1892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72AA47E0-16AD-489A-807A-ADA55B344DF7}"/>
              </a:ext>
            </a:extLst>
          </p:cNvPr>
          <p:cNvGrpSpPr/>
          <p:nvPr/>
        </p:nvGrpSpPr>
        <p:grpSpPr>
          <a:xfrm>
            <a:off x="4510836" y="3803828"/>
            <a:ext cx="6677722" cy="1790293"/>
            <a:chOff x="4510836" y="3803828"/>
            <a:chExt cx="6677722" cy="1790293"/>
          </a:xfrm>
        </p:grpSpPr>
        <p:sp>
          <p:nvSpPr>
            <p:cNvPr id="27" name="Rectangle 26">
              <a:extLst>
                <a:ext uri="{FF2B5EF4-FFF2-40B4-BE49-F238E27FC236}">
                  <a16:creationId xmlns:a16="http://schemas.microsoft.com/office/drawing/2014/main" id="{EA3849B7-5BAA-4055-932A-36C4916BD840}"/>
                </a:ext>
              </a:extLst>
            </p:cNvPr>
            <p:cNvSpPr/>
            <p:nvPr/>
          </p:nvSpPr>
          <p:spPr>
            <a:xfrm>
              <a:off x="4779728" y="3803828"/>
              <a:ext cx="640883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C70762A-B87C-4914-B54A-1C7DD271942D}"/>
                </a:ext>
              </a:extLst>
            </p:cNvPr>
            <p:cNvSpPr/>
            <p:nvPr/>
          </p:nvSpPr>
          <p:spPr>
            <a:xfrm>
              <a:off x="4510836" y="5373906"/>
              <a:ext cx="6408830" cy="220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694C6E15-06D0-429A-B3E4-ECB0FE011A09}"/>
              </a:ext>
            </a:extLst>
          </p:cNvPr>
          <p:cNvGrpSpPr/>
          <p:nvPr/>
        </p:nvGrpSpPr>
        <p:grpSpPr>
          <a:xfrm>
            <a:off x="4371030" y="3803828"/>
            <a:ext cx="6600987" cy="1143000"/>
            <a:chOff x="1382366" y="3341185"/>
            <a:chExt cx="9589652" cy="2782527"/>
          </a:xfrm>
        </p:grpSpPr>
        <p:sp>
          <p:nvSpPr>
            <p:cNvPr id="30" name="Rectangle 29">
              <a:extLst>
                <a:ext uri="{FF2B5EF4-FFF2-40B4-BE49-F238E27FC236}">
                  <a16:creationId xmlns:a16="http://schemas.microsoft.com/office/drawing/2014/main" id="{CA71EA73-FA39-4750-8F5A-1AEFFD64A495}"/>
                </a:ext>
              </a:extLst>
            </p:cNvPr>
            <p:cNvSpPr/>
            <p:nvPr/>
          </p:nvSpPr>
          <p:spPr>
            <a:xfrm>
              <a:off x="1791481" y="4898987"/>
              <a:ext cx="9128183" cy="481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756412FE-040B-4D7B-BACF-C80EE0E28A4B}"/>
                </a:ext>
              </a:extLst>
            </p:cNvPr>
            <p:cNvGrpSpPr/>
            <p:nvPr/>
          </p:nvGrpSpPr>
          <p:grpSpPr>
            <a:xfrm>
              <a:off x="1382366" y="3341185"/>
              <a:ext cx="9589652" cy="2782527"/>
              <a:chOff x="1382366" y="3341185"/>
              <a:chExt cx="9589652" cy="2782527"/>
            </a:xfrm>
          </p:grpSpPr>
          <p:grpSp>
            <p:nvGrpSpPr>
              <p:cNvPr id="32" name="Group 31">
                <a:extLst>
                  <a:ext uri="{FF2B5EF4-FFF2-40B4-BE49-F238E27FC236}">
                    <a16:creationId xmlns:a16="http://schemas.microsoft.com/office/drawing/2014/main" id="{5C1CC366-C51F-40AB-AA87-252AABE4F7DE}"/>
                  </a:ext>
                </a:extLst>
              </p:cNvPr>
              <p:cNvGrpSpPr/>
              <p:nvPr/>
            </p:nvGrpSpPr>
            <p:grpSpPr>
              <a:xfrm>
                <a:off x="1382366" y="3341185"/>
                <a:ext cx="9537299" cy="2782527"/>
                <a:chOff x="1451047" y="1253574"/>
                <a:chExt cx="9537299" cy="3822984"/>
              </a:xfrm>
              <a:solidFill>
                <a:schemeClr val="bg1"/>
              </a:solidFill>
            </p:grpSpPr>
            <p:sp>
              <p:nvSpPr>
                <p:cNvPr id="34" name="Rectangle 33">
                  <a:extLst>
                    <a:ext uri="{FF2B5EF4-FFF2-40B4-BE49-F238E27FC236}">
                      <a16:creationId xmlns:a16="http://schemas.microsoft.com/office/drawing/2014/main" id="{41FFFCF1-ECE0-4E26-86CD-28E2BE9C53A1}"/>
                    </a:ext>
                  </a:extLst>
                </p:cNvPr>
                <p:cNvSpPr/>
                <p:nvPr/>
              </p:nvSpPr>
              <p:spPr>
                <a:xfrm>
                  <a:off x="1451047" y="1253574"/>
                  <a:ext cx="3507395" cy="3822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FA4D43B-E4FB-4581-A94F-AF81661FCE11}"/>
                    </a:ext>
                  </a:extLst>
                </p:cNvPr>
                <p:cNvSpPr/>
                <p:nvPr/>
              </p:nvSpPr>
              <p:spPr>
                <a:xfrm>
                  <a:off x="1860163" y="1253574"/>
                  <a:ext cx="9128183" cy="661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06A6C9AD-68D8-49CC-BEE6-E7BEB40901EE}"/>
                  </a:ext>
                </a:extLst>
              </p:cNvPr>
              <p:cNvSpPr/>
              <p:nvPr/>
            </p:nvSpPr>
            <p:spPr>
              <a:xfrm>
                <a:off x="1843835" y="5597703"/>
                <a:ext cx="9128183" cy="502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TextBox 35">
            <a:extLst>
              <a:ext uri="{FF2B5EF4-FFF2-40B4-BE49-F238E27FC236}">
                <a16:creationId xmlns:a16="http://schemas.microsoft.com/office/drawing/2014/main" id="{92AF9932-39D4-457C-8EEA-9B32F9691E6A}"/>
              </a:ext>
            </a:extLst>
          </p:cNvPr>
          <p:cNvSpPr txBox="1"/>
          <p:nvPr/>
        </p:nvSpPr>
        <p:spPr>
          <a:xfrm>
            <a:off x="4387360" y="4071957"/>
            <a:ext cx="5290614" cy="707886"/>
          </a:xfrm>
          <a:prstGeom prst="rect">
            <a:avLst/>
          </a:prstGeom>
          <a:solidFill>
            <a:schemeClr val="bg1"/>
          </a:solidFill>
          <a:ln w="38100">
            <a:solidFill>
              <a:srgbClr val="FF9300"/>
            </a:solidFill>
          </a:ln>
        </p:spPr>
        <p:txBody>
          <a:bodyPr wrap="none" rtlCol="0">
            <a:spAutoFit/>
          </a:bodyPr>
          <a:lstStyle/>
          <a:p>
            <a:pPr algn="ctr"/>
            <a:r>
              <a:rPr lang="en-US" sz="2000" dirty="0"/>
              <a:t>Consider drug monitoring, particularly if high risk</a:t>
            </a:r>
          </a:p>
          <a:p>
            <a:pPr algn="ctr"/>
            <a:r>
              <a:rPr lang="en-US" sz="2000" dirty="0">
                <a:solidFill>
                  <a:srgbClr val="FF9300"/>
                </a:solidFill>
              </a:rPr>
              <a:t>Trough levels 0.5-0.9 ng/mL</a:t>
            </a:r>
          </a:p>
        </p:txBody>
      </p:sp>
      <p:sp>
        <p:nvSpPr>
          <p:cNvPr id="37" name="TextBox 36">
            <a:extLst>
              <a:ext uri="{FF2B5EF4-FFF2-40B4-BE49-F238E27FC236}">
                <a16:creationId xmlns:a16="http://schemas.microsoft.com/office/drawing/2014/main" id="{2CFC56C9-478C-4BD3-8C60-571295003130}"/>
              </a:ext>
            </a:extLst>
          </p:cNvPr>
          <p:cNvSpPr txBox="1"/>
          <p:nvPr/>
        </p:nvSpPr>
        <p:spPr>
          <a:xfrm>
            <a:off x="4371031" y="2646029"/>
            <a:ext cx="3793154" cy="707886"/>
          </a:xfrm>
          <a:prstGeom prst="rect">
            <a:avLst/>
          </a:prstGeom>
          <a:noFill/>
          <a:ln w="38100">
            <a:solidFill>
              <a:srgbClr val="008F00"/>
            </a:solidFill>
          </a:ln>
        </p:spPr>
        <p:txBody>
          <a:bodyPr wrap="none" rtlCol="0">
            <a:spAutoFit/>
          </a:bodyPr>
          <a:lstStyle/>
          <a:p>
            <a:pPr algn="ctr"/>
            <a:r>
              <a:rPr lang="en-US" sz="2000" dirty="0"/>
              <a:t>Evidence-based </a:t>
            </a:r>
            <a:r>
              <a:rPr lang="en-US" sz="2000" dirty="0">
                <a:latin typeface="Symbol" pitchFamily="2" charset="2"/>
              </a:rPr>
              <a:t>b</a:t>
            </a:r>
            <a:r>
              <a:rPr lang="en-US" sz="2000" dirty="0"/>
              <a:t>-blocker</a:t>
            </a:r>
          </a:p>
          <a:p>
            <a:pPr algn="ctr"/>
            <a:r>
              <a:rPr lang="en-US" sz="2000" dirty="0"/>
              <a:t>(bisoprolol, carvedilol, metoprolol)</a:t>
            </a:r>
          </a:p>
        </p:txBody>
      </p:sp>
      <p:pic>
        <p:nvPicPr>
          <p:cNvPr id="20" name="Picture 19" descr="A picture containing drawing&#10;&#10;Description automatically generated">
            <a:extLst>
              <a:ext uri="{FF2B5EF4-FFF2-40B4-BE49-F238E27FC236}">
                <a16:creationId xmlns:a16="http://schemas.microsoft.com/office/drawing/2014/main" id="{F1EA4382-AD2C-4491-B92D-35CD1945C1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9658" y="183233"/>
            <a:ext cx="1431060" cy="630820"/>
          </a:xfrm>
          <a:prstGeom prst="rect">
            <a:avLst/>
          </a:prstGeom>
        </p:spPr>
      </p:pic>
    </p:spTree>
    <p:extLst>
      <p:ext uri="{BB962C8B-B14F-4D97-AF65-F5344CB8AC3E}">
        <p14:creationId xmlns:p14="http://schemas.microsoft.com/office/powerpoint/2010/main" val="2729260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8DD48-AFC9-4109-92E7-2FB31368DCDA}"/>
              </a:ext>
            </a:extLst>
          </p:cNvPr>
          <p:cNvSpPr/>
          <p:nvPr/>
        </p:nvSpPr>
        <p:spPr>
          <a:xfrm>
            <a:off x="10488488" y="5517232"/>
            <a:ext cx="1631504" cy="728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10E3F4-56C5-4635-A787-9D45A3B984BB}"/>
              </a:ext>
            </a:extLst>
          </p:cNvPr>
          <p:cNvPicPr>
            <a:picLocks noChangeAspect="1"/>
          </p:cNvPicPr>
          <p:nvPr/>
        </p:nvPicPr>
        <p:blipFill rotWithShape="1">
          <a:blip r:embed="rId3"/>
          <a:srcRect b="24242"/>
          <a:stretch/>
        </p:blipFill>
        <p:spPr>
          <a:xfrm>
            <a:off x="1272334" y="180112"/>
            <a:ext cx="9647333" cy="59436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0AE910C0-FB4B-4EDF-9C9A-32BFCE3F04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9658" y="183233"/>
            <a:ext cx="1431060" cy="630820"/>
          </a:xfrm>
          <a:prstGeom prst="rect">
            <a:avLst/>
          </a:prstGeom>
        </p:spPr>
      </p:pic>
    </p:spTree>
    <p:extLst>
      <p:ext uri="{BB962C8B-B14F-4D97-AF65-F5344CB8AC3E}">
        <p14:creationId xmlns:p14="http://schemas.microsoft.com/office/powerpoint/2010/main" val="3816765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8D53F05A-9AD9-4855-AC59-F633927090D8}"/>
              </a:ext>
            </a:extLst>
          </p:cNvPr>
          <p:cNvPicPr>
            <a:picLocks noChangeAspect="1"/>
          </p:cNvPicPr>
          <p:nvPr/>
        </p:nvPicPr>
        <p:blipFill rotWithShape="1">
          <a:blip r:embed="rId3">
            <a:extLst>
              <a:ext uri="{28A0092B-C50C-407E-A947-70E740481C1C}">
                <a14:useLocalDpi xmlns:a14="http://schemas.microsoft.com/office/drawing/2010/main" val="0"/>
              </a:ext>
            </a:extLst>
          </a:blip>
          <a:srcRect b="86154"/>
          <a:stretch/>
        </p:blipFill>
        <p:spPr>
          <a:xfrm>
            <a:off x="-16828" y="1"/>
            <a:ext cx="12208828" cy="804672"/>
          </a:xfrm>
          <a:prstGeom prst="rect">
            <a:avLst/>
          </a:prstGeom>
        </p:spPr>
      </p:pic>
      <p:sp>
        <p:nvSpPr>
          <p:cNvPr id="5" name="TextBox 4">
            <a:extLst>
              <a:ext uri="{FF2B5EF4-FFF2-40B4-BE49-F238E27FC236}">
                <a16:creationId xmlns:a16="http://schemas.microsoft.com/office/drawing/2014/main" id="{B4B14C62-63D9-4134-BA82-C7D3673416CF}"/>
              </a:ext>
            </a:extLst>
          </p:cNvPr>
          <p:cNvSpPr txBox="1"/>
          <p:nvPr/>
        </p:nvSpPr>
        <p:spPr>
          <a:xfrm>
            <a:off x="919706" y="749809"/>
            <a:ext cx="10169708" cy="1200329"/>
          </a:xfrm>
          <a:prstGeom prst="rect">
            <a:avLst/>
          </a:prstGeom>
          <a:solidFill>
            <a:schemeClr val="bg1"/>
          </a:solidFill>
          <a:ln w="38100">
            <a:solidFill>
              <a:srgbClr val="FF0000"/>
            </a:solidFill>
          </a:ln>
        </p:spPr>
        <p:txBody>
          <a:bodyPr wrap="none" rtlCol="0">
            <a:spAutoFit/>
          </a:bodyPr>
          <a:lstStyle/>
          <a:p>
            <a:pPr algn="ctr"/>
            <a:r>
              <a:rPr lang="en-US" sz="2400" b="1" dirty="0"/>
              <a:t>Goal: to </a:t>
            </a:r>
            <a:r>
              <a:rPr lang="en-US" sz="2400" b="1" dirty="0">
                <a:solidFill>
                  <a:srgbClr val="008F00"/>
                </a:solidFill>
              </a:rPr>
              <a:t>improve QoL/outcomes</a:t>
            </a:r>
            <a:r>
              <a:rPr lang="en-US" sz="2400" b="1" dirty="0"/>
              <a:t>, not necessarily elimination of all AF episodes</a:t>
            </a:r>
          </a:p>
          <a:p>
            <a:pPr algn="ctr"/>
            <a:r>
              <a:rPr lang="en-US" sz="2400" b="1" dirty="0"/>
              <a:t>||</a:t>
            </a:r>
          </a:p>
          <a:p>
            <a:pPr algn="ctr"/>
            <a:r>
              <a:rPr lang="en-US" sz="2400" b="1" dirty="0"/>
              <a:t>Careful evaluation of </a:t>
            </a:r>
            <a:r>
              <a:rPr lang="en-US" sz="2400" b="1" dirty="0">
                <a:solidFill>
                  <a:srgbClr val="FF0000"/>
                </a:solidFill>
              </a:rPr>
              <a:t>risk vs benefits </a:t>
            </a:r>
            <a:r>
              <a:rPr lang="en-US" sz="2400" b="1" dirty="0"/>
              <a:t>of antiarrhythmic drugs</a:t>
            </a:r>
          </a:p>
        </p:txBody>
      </p:sp>
    </p:spTree>
    <p:extLst>
      <p:ext uri="{BB962C8B-B14F-4D97-AF65-F5344CB8AC3E}">
        <p14:creationId xmlns:p14="http://schemas.microsoft.com/office/powerpoint/2010/main" val="3322913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F1B3F240-DF86-489F-80B0-23C30B6FBFE7}"/>
              </a:ext>
            </a:extLst>
          </p:cNvPr>
          <p:cNvPicPr>
            <a:picLocks noChangeAspect="1"/>
          </p:cNvPicPr>
          <p:nvPr/>
        </p:nvPicPr>
        <p:blipFill rotWithShape="1">
          <a:blip r:embed="rId3">
            <a:extLst>
              <a:ext uri="{28A0092B-C50C-407E-A947-70E740481C1C}">
                <a14:useLocalDpi xmlns:a14="http://schemas.microsoft.com/office/drawing/2010/main" val="0"/>
              </a:ext>
            </a:extLst>
          </a:blip>
          <a:srcRect t="15387"/>
          <a:stretch/>
        </p:blipFill>
        <p:spPr>
          <a:xfrm>
            <a:off x="-8414" y="1940794"/>
            <a:ext cx="12208828" cy="4917206"/>
          </a:xfrm>
          <a:prstGeom prst="rect">
            <a:avLst/>
          </a:prstGeom>
        </p:spPr>
      </p:pic>
      <p:sp>
        <p:nvSpPr>
          <p:cNvPr id="5" name="Rectangle 4">
            <a:extLst>
              <a:ext uri="{FF2B5EF4-FFF2-40B4-BE49-F238E27FC236}">
                <a16:creationId xmlns:a16="http://schemas.microsoft.com/office/drawing/2014/main" id="{4AA16867-CACF-457C-8C82-88EC485DBDA8}"/>
              </a:ext>
            </a:extLst>
          </p:cNvPr>
          <p:cNvSpPr/>
          <p:nvPr/>
        </p:nvSpPr>
        <p:spPr>
          <a:xfrm>
            <a:off x="147001" y="5822951"/>
            <a:ext cx="10697782" cy="957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8AFBC7B-CD78-4B32-9B15-2A51C188D212}"/>
              </a:ext>
            </a:extLst>
          </p:cNvPr>
          <p:cNvSpPr/>
          <p:nvPr/>
        </p:nvSpPr>
        <p:spPr>
          <a:xfrm>
            <a:off x="0" y="2176273"/>
            <a:ext cx="7535755" cy="4616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20C71C11-F4E6-4F26-A4C8-058C692224AF}"/>
              </a:ext>
            </a:extLst>
          </p:cNvPr>
          <p:cNvPicPr>
            <a:picLocks noChangeAspect="1"/>
          </p:cNvPicPr>
          <p:nvPr/>
        </p:nvPicPr>
        <p:blipFill rotWithShape="1">
          <a:blip r:embed="rId3">
            <a:extLst>
              <a:ext uri="{28A0092B-C50C-407E-A947-70E740481C1C}">
                <a14:useLocalDpi xmlns:a14="http://schemas.microsoft.com/office/drawing/2010/main" val="0"/>
              </a:ext>
            </a:extLst>
          </a:blip>
          <a:srcRect b="86154"/>
          <a:stretch/>
        </p:blipFill>
        <p:spPr>
          <a:xfrm>
            <a:off x="-16828" y="1"/>
            <a:ext cx="12208828" cy="804672"/>
          </a:xfrm>
          <a:prstGeom prst="rect">
            <a:avLst/>
          </a:prstGeom>
        </p:spPr>
      </p:pic>
      <p:sp>
        <p:nvSpPr>
          <p:cNvPr id="8" name="TextBox 7">
            <a:extLst>
              <a:ext uri="{FF2B5EF4-FFF2-40B4-BE49-F238E27FC236}">
                <a16:creationId xmlns:a16="http://schemas.microsoft.com/office/drawing/2014/main" id="{25E9F2C1-4DA0-46AB-8C61-B8C0A67BB508}"/>
              </a:ext>
            </a:extLst>
          </p:cNvPr>
          <p:cNvSpPr txBox="1"/>
          <p:nvPr/>
        </p:nvSpPr>
        <p:spPr>
          <a:xfrm>
            <a:off x="919706" y="749809"/>
            <a:ext cx="10169708" cy="1200329"/>
          </a:xfrm>
          <a:prstGeom prst="rect">
            <a:avLst/>
          </a:prstGeom>
          <a:solidFill>
            <a:schemeClr val="bg1"/>
          </a:solidFill>
          <a:ln w="38100">
            <a:solidFill>
              <a:srgbClr val="FF0000"/>
            </a:solidFill>
          </a:ln>
        </p:spPr>
        <p:txBody>
          <a:bodyPr wrap="none" rtlCol="0">
            <a:spAutoFit/>
          </a:bodyPr>
          <a:lstStyle/>
          <a:p>
            <a:pPr algn="ctr"/>
            <a:r>
              <a:rPr lang="en-US" sz="2400" b="1" dirty="0"/>
              <a:t>Goal: to </a:t>
            </a:r>
            <a:r>
              <a:rPr lang="en-US" sz="2400" b="1" dirty="0">
                <a:solidFill>
                  <a:srgbClr val="008F00"/>
                </a:solidFill>
              </a:rPr>
              <a:t>improve QoL/outcomes</a:t>
            </a:r>
            <a:r>
              <a:rPr lang="en-US" sz="2400" b="1" dirty="0"/>
              <a:t>, not necessarily elimination of all AF episodes</a:t>
            </a:r>
          </a:p>
          <a:p>
            <a:pPr algn="ctr"/>
            <a:r>
              <a:rPr lang="en-US" sz="2400" b="1" dirty="0"/>
              <a:t>||</a:t>
            </a:r>
          </a:p>
          <a:p>
            <a:pPr algn="ctr"/>
            <a:r>
              <a:rPr lang="en-US" sz="2400" b="1" dirty="0"/>
              <a:t>Careful evaluation of </a:t>
            </a:r>
            <a:r>
              <a:rPr lang="en-US" sz="2400" b="1" dirty="0">
                <a:solidFill>
                  <a:srgbClr val="FF0000"/>
                </a:solidFill>
              </a:rPr>
              <a:t>risk vs benefits </a:t>
            </a:r>
            <a:r>
              <a:rPr lang="en-US" sz="2400" b="1" dirty="0"/>
              <a:t>of antiarrhythmic drugs</a:t>
            </a:r>
          </a:p>
        </p:txBody>
      </p:sp>
      <p:grpSp>
        <p:nvGrpSpPr>
          <p:cNvPr id="9" name="Group 8">
            <a:extLst>
              <a:ext uri="{FF2B5EF4-FFF2-40B4-BE49-F238E27FC236}">
                <a16:creationId xmlns:a16="http://schemas.microsoft.com/office/drawing/2014/main" id="{D4567450-FE37-4658-963A-7296BCE9BA34}"/>
              </a:ext>
            </a:extLst>
          </p:cNvPr>
          <p:cNvGrpSpPr/>
          <p:nvPr/>
        </p:nvGrpSpPr>
        <p:grpSpPr>
          <a:xfrm>
            <a:off x="2908634" y="3177699"/>
            <a:ext cx="5202666" cy="853440"/>
            <a:chOff x="2835482" y="2286000"/>
            <a:chExt cx="5202666" cy="853440"/>
          </a:xfrm>
        </p:grpSpPr>
        <p:sp>
          <p:nvSpPr>
            <p:cNvPr id="10" name="TextBox 9">
              <a:extLst>
                <a:ext uri="{FF2B5EF4-FFF2-40B4-BE49-F238E27FC236}">
                  <a16:creationId xmlns:a16="http://schemas.microsoft.com/office/drawing/2014/main" id="{E0B1E977-CD3B-485A-B0E6-E265BBFE9147}"/>
                </a:ext>
              </a:extLst>
            </p:cNvPr>
            <p:cNvSpPr txBox="1"/>
            <p:nvPr/>
          </p:nvSpPr>
          <p:spPr>
            <a:xfrm>
              <a:off x="2835482" y="2286000"/>
              <a:ext cx="4463401" cy="646331"/>
            </a:xfrm>
            <a:prstGeom prst="rect">
              <a:avLst/>
            </a:prstGeom>
            <a:solidFill>
              <a:schemeClr val="bg1"/>
            </a:solidFill>
            <a:ln w="38100">
              <a:solidFill>
                <a:srgbClr val="0432FF"/>
              </a:solidFill>
            </a:ln>
          </p:spPr>
          <p:txBody>
            <a:bodyPr wrap="none" rtlCol="0">
              <a:spAutoFit/>
            </a:bodyPr>
            <a:lstStyle/>
            <a:p>
              <a:r>
                <a:rPr lang="en-US" dirty="0"/>
                <a:t>Consider alternative as first-line</a:t>
              </a:r>
            </a:p>
            <a:p>
              <a:r>
                <a:rPr lang="en-US" dirty="0"/>
                <a:t>Chronic monitoring for extra-cardiac toxicities</a:t>
              </a:r>
            </a:p>
          </p:txBody>
        </p:sp>
        <p:cxnSp>
          <p:nvCxnSpPr>
            <p:cNvPr id="11" name="Straight Connector 10">
              <a:extLst>
                <a:ext uri="{FF2B5EF4-FFF2-40B4-BE49-F238E27FC236}">
                  <a16:creationId xmlns:a16="http://schemas.microsoft.com/office/drawing/2014/main" id="{123D0E3F-52EC-4580-8241-1433F6A7044B}"/>
                </a:ext>
              </a:extLst>
            </p:cNvPr>
            <p:cNvCxnSpPr>
              <a:cxnSpLocks/>
            </p:cNvCxnSpPr>
            <p:nvPr/>
          </p:nvCxnSpPr>
          <p:spPr>
            <a:xfrm>
              <a:off x="7763828" y="3123069"/>
              <a:ext cx="274320" cy="0"/>
            </a:xfrm>
            <a:prstGeom prst="line">
              <a:avLst/>
            </a:prstGeom>
            <a:ln w="38100">
              <a:solidFill>
                <a:srgbClr val="0432FF"/>
              </a:solidFil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7F49339-09C0-447B-BDE1-92152F8697B6}"/>
                </a:ext>
              </a:extLst>
            </p:cNvPr>
            <p:cNvCxnSpPr>
              <a:cxnSpLocks/>
            </p:cNvCxnSpPr>
            <p:nvPr/>
          </p:nvCxnSpPr>
          <p:spPr>
            <a:xfrm>
              <a:off x="7280202" y="2609165"/>
              <a:ext cx="484632"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523C077-C141-466E-AF5E-71B7461DE6DD}"/>
                </a:ext>
              </a:extLst>
            </p:cNvPr>
            <p:cNvCxnSpPr>
              <a:cxnSpLocks/>
            </p:cNvCxnSpPr>
            <p:nvPr/>
          </p:nvCxnSpPr>
          <p:spPr>
            <a:xfrm flipV="1">
              <a:off x="7763256" y="2609165"/>
              <a:ext cx="0" cy="530275"/>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0B6885A9-37BA-48F9-A196-9FD174FCEE59}"/>
              </a:ext>
            </a:extLst>
          </p:cNvPr>
          <p:cNvGrpSpPr/>
          <p:nvPr/>
        </p:nvGrpSpPr>
        <p:grpSpPr>
          <a:xfrm>
            <a:off x="3819665" y="3933056"/>
            <a:ext cx="4291635" cy="646331"/>
            <a:chOff x="3746513" y="3041357"/>
            <a:chExt cx="4291635" cy="646331"/>
          </a:xfrm>
        </p:grpSpPr>
        <p:sp>
          <p:nvSpPr>
            <p:cNvPr id="15" name="TextBox 14">
              <a:extLst>
                <a:ext uri="{FF2B5EF4-FFF2-40B4-BE49-F238E27FC236}">
                  <a16:creationId xmlns:a16="http://schemas.microsoft.com/office/drawing/2014/main" id="{CD28DADE-FD0F-420E-8C4A-8C22D3C130C5}"/>
                </a:ext>
              </a:extLst>
            </p:cNvPr>
            <p:cNvSpPr txBox="1"/>
            <p:nvPr/>
          </p:nvSpPr>
          <p:spPr>
            <a:xfrm>
              <a:off x="3746513" y="3041357"/>
              <a:ext cx="2648546" cy="646331"/>
            </a:xfrm>
            <a:prstGeom prst="rect">
              <a:avLst/>
            </a:prstGeom>
            <a:solidFill>
              <a:schemeClr val="bg1"/>
            </a:solidFill>
            <a:ln w="38100">
              <a:solidFill>
                <a:srgbClr val="0432FF"/>
              </a:solidFill>
            </a:ln>
          </p:spPr>
          <p:txBody>
            <a:bodyPr wrap="none" rtlCol="0">
              <a:spAutoFit/>
            </a:bodyPr>
            <a:lstStyle/>
            <a:p>
              <a:r>
                <a:rPr lang="en-US" dirty="0"/>
                <a:t>C-I in persistent AF and HF</a:t>
              </a:r>
            </a:p>
            <a:p>
              <a:r>
                <a:rPr lang="en-US" dirty="0"/>
                <a:t>Caution with digoxin</a:t>
              </a:r>
            </a:p>
          </p:txBody>
        </p:sp>
        <p:cxnSp>
          <p:nvCxnSpPr>
            <p:cNvPr id="16" name="Straight Connector 15">
              <a:extLst>
                <a:ext uri="{FF2B5EF4-FFF2-40B4-BE49-F238E27FC236}">
                  <a16:creationId xmlns:a16="http://schemas.microsoft.com/office/drawing/2014/main" id="{E2422B64-6C31-47F6-AF93-279B532044DB}"/>
                </a:ext>
              </a:extLst>
            </p:cNvPr>
            <p:cNvCxnSpPr>
              <a:cxnSpLocks/>
            </p:cNvCxnSpPr>
            <p:nvPr/>
          </p:nvCxnSpPr>
          <p:spPr>
            <a:xfrm>
              <a:off x="6395059" y="3364522"/>
              <a:ext cx="1371600"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D3373C4-226B-4888-B26A-4166A82EB35D}"/>
                </a:ext>
              </a:extLst>
            </p:cNvPr>
            <p:cNvCxnSpPr>
              <a:cxnSpLocks/>
            </p:cNvCxnSpPr>
            <p:nvPr/>
          </p:nvCxnSpPr>
          <p:spPr>
            <a:xfrm>
              <a:off x="7763828" y="3495848"/>
              <a:ext cx="274320" cy="0"/>
            </a:xfrm>
            <a:prstGeom prst="line">
              <a:avLst/>
            </a:prstGeom>
            <a:ln w="38100">
              <a:solidFill>
                <a:srgbClr val="0432FF"/>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4DCEE87-227C-417D-9E17-7ADFDFEBF8D7}"/>
                </a:ext>
              </a:extLst>
            </p:cNvPr>
            <p:cNvCxnSpPr>
              <a:cxnSpLocks/>
            </p:cNvCxnSpPr>
            <p:nvPr/>
          </p:nvCxnSpPr>
          <p:spPr>
            <a:xfrm flipV="1">
              <a:off x="7756606" y="3364525"/>
              <a:ext cx="0" cy="131321"/>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D6A85464-78EB-4C05-B807-183A1334F3BF}"/>
              </a:ext>
            </a:extLst>
          </p:cNvPr>
          <p:cNvGrpSpPr/>
          <p:nvPr/>
        </p:nvGrpSpPr>
        <p:grpSpPr>
          <a:xfrm>
            <a:off x="2745158" y="5514427"/>
            <a:ext cx="5365570" cy="793152"/>
            <a:chOff x="2672006" y="4622728"/>
            <a:chExt cx="5365570" cy="793152"/>
          </a:xfrm>
        </p:grpSpPr>
        <p:sp>
          <p:nvSpPr>
            <p:cNvPr id="20" name="TextBox 19">
              <a:extLst>
                <a:ext uri="{FF2B5EF4-FFF2-40B4-BE49-F238E27FC236}">
                  <a16:creationId xmlns:a16="http://schemas.microsoft.com/office/drawing/2014/main" id="{9A00D549-6114-4618-8C39-35181D2A9C8D}"/>
                </a:ext>
              </a:extLst>
            </p:cNvPr>
            <p:cNvSpPr txBox="1"/>
            <p:nvPr/>
          </p:nvSpPr>
          <p:spPr>
            <a:xfrm>
              <a:off x="2672006" y="4769549"/>
              <a:ext cx="4782848" cy="646331"/>
            </a:xfrm>
            <a:prstGeom prst="rect">
              <a:avLst/>
            </a:prstGeom>
            <a:solidFill>
              <a:schemeClr val="bg1"/>
            </a:solidFill>
            <a:ln w="38100">
              <a:solidFill>
                <a:srgbClr val="0432FF"/>
              </a:solidFill>
            </a:ln>
          </p:spPr>
          <p:txBody>
            <a:bodyPr wrap="none" rtlCol="0">
              <a:spAutoFit/>
            </a:bodyPr>
            <a:lstStyle/>
            <a:p>
              <a:r>
                <a:rPr lang="en-US" dirty="0"/>
                <a:t>Caution in ≥65 </a:t>
              </a:r>
              <a:r>
                <a:rPr lang="en-US" dirty="0" err="1"/>
                <a:t>yo</a:t>
              </a:r>
              <a:r>
                <a:rPr lang="en-US" dirty="0"/>
                <a:t>/women/renal impairment/LVH</a:t>
              </a:r>
            </a:p>
            <a:p>
              <a:r>
                <a:rPr lang="en-US" dirty="0"/>
                <a:t>Check QTc 48-72h after initiation</a:t>
              </a:r>
            </a:p>
          </p:txBody>
        </p:sp>
        <p:cxnSp>
          <p:nvCxnSpPr>
            <p:cNvPr id="21" name="Straight Connector 20">
              <a:extLst>
                <a:ext uri="{FF2B5EF4-FFF2-40B4-BE49-F238E27FC236}">
                  <a16:creationId xmlns:a16="http://schemas.microsoft.com/office/drawing/2014/main" id="{04289283-F748-4D22-961C-162B4B5B9AB0}"/>
                </a:ext>
              </a:extLst>
            </p:cNvPr>
            <p:cNvCxnSpPr>
              <a:cxnSpLocks/>
            </p:cNvCxnSpPr>
            <p:nvPr/>
          </p:nvCxnSpPr>
          <p:spPr>
            <a:xfrm>
              <a:off x="7763256" y="4643524"/>
              <a:ext cx="274320" cy="0"/>
            </a:xfrm>
            <a:prstGeom prst="line">
              <a:avLst/>
            </a:prstGeom>
            <a:ln w="38100">
              <a:solidFill>
                <a:srgbClr val="0432FF"/>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63099A2-2502-4B09-947D-BB392FEB4409}"/>
                </a:ext>
              </a:extLst>
            </p:cNvPr>
            <p:cNvCxnSpPr>
              <a:cxnSpLocks/>
            </p:cNvCxnSpPr>
            <p:nvPr/>
          </p:nvCxnSpPr>
          <p:spPr>
            <a:xfrm>
              <a:off x="7454854" y="5113088"/>
              <a:ext cx="301752"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F802C9-E210-49EF-BB8B-CA08F2B9CD7B}"/>
                </a:ext>
              </a:extLst>
            </p:cNvPr>
            <p:cNvCxnSpPr>
              <a:cxnSpLocks/>
            </p:cNvCxnSpPr>
            <p:nvPr/>
          </p:nvCxnSpPr>
          <p:spPr>
            <a:xfrm flipV="1">
              <a:off x="7763256" y="4622728"/>
              <a:ext cx="0" cy="506861"/>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BAE2C71B-E3DA-44CB-9BF7-9D2F0F5F2D9E}"/>
              </a:ext>
            </a:extLst>
          </p:cNvPr>
          <p:cNvGrpSpPr/>
          <p:nvPr/>
        </p:nvGrpSpPr>
        <p:grpSpPr>
          <a:xfrm>
            <a:off x="3097984" y="4653136"/>
            <a:ext cx="5012744" cy="923330"/>
            <a:chOff x="3024832" y="3761437"/>
            <a:chExt cx="5012744" cy="923330"/>
          </a:xfrm>
        </p:grpSpPr>
        <p:sp>
          <p:nvSpPr>
            <p:cNvPr id="25" name="TextBox 24">
              <a:extLst>
                <a:ext uri="{FF2B5EF4-FFF2-40B4-BE49-F238E27FC236}">
                  <a16:creationId xmlns:a16="http://schemas.microsoft.com/office/drawing/2014/main" id="{66CFA7E8-6C23-4B2D-8CEF-175CBF6B48B8}"/>
                </a:ext>
              </a:extLst>
            </p:cNvPr>
            <p:cNvSpPr txBox="1"/>
            <p:nvPr/>
          </p:nvSpPr>
          <p:spPr>
            <a:xfrm>
              <a:off x="3024832" y="3761437"/>
              <a:ext cx="4086311" cy="923330"/>
            </a:xfrm>
            <a:prstGeom prst="rect">
              <a:avLst/>
            </a:prstGeom>
            <a:solidFill>
              <a:schemeClr val="bg1"/>
            </a:solidFill>
            <a:ln w="38100">
              <a:solidFill>
                <a:srgbClr val="0432FF"/>
              </a:solidFill>
            </a:ln>
          </p:spPr>
          <p:txBody>
            <a:bodyPr wrap="none" rtlCol="0">
              <a:spAutoFit/>
            </a:bodyPr>
            <a:lstStyle/>
            <a:p>
              <a:r>
                <a:rPr lang="en-US" dirty="0"/>
                <a:t>Combine with AVN blocking agent</a:t>
              </a:r>
            </a:p>
            <a:p>
              <a:r>
                <a:rPr lang="en-US" dirty="0"/>
                <a:t>Caution with LVH/AV conduction disease</a:t>
              </a:r>
            </a:p>
            <a:p>
              <a:r>
                <a:rPr lang="en-US" dirty="0"/>
                <a:t>Check QRS duration (&gt;25% increase</a:t>
              </a:r>
              <a:r>
                <a:rPr lang="en-US" dirty="0">
                  <a:sym typeface="Wingdings" pitchFamily="2" charset="2"/>
                </a:rPr>
                <a:t>)</a:t>
              </a:r>
              <a:endParaRPr lang="en-US" dirty="0"/>
            </a:p>
          </p:txBody>
        </p:sp>
        <p:cxnSp>
          <p:nvCxnSpPr>
            <p:cNvPr id="26" name="Straight Connector 25">
              <a:extLst>
                <a:ext uri="{FF2B5EF4-FFF2-40B4-BE49-F238E27FC236}">
                  <a16:creationId xmlns:a16="http://schemas.microsoft.com/office/drawing/2014/main" id="{95B67E73-7D12-4621-9BE3-1B5651C98D51}"/>
                </a:ext>
              </a:extLst>
            </p:cNvPr>
            <p:cNvCxnSpPr>
              <a:cxnSpLocks/>
            </p:cNvCxnSpPr>
            <p:nvPr/>
          </p:nvCxnSpPr>
          <p:spPr>
            <a:xfrm>
              <a:off x="7454854" y="4023292"/>
              <a:ext cx="582722" cy="0"/>
            </a:xfrm>
            <a:prstGeom prst="line">
              <a:avLst/>
            </a:prstGeom>
            <a:ln w="38100">
              <a:solidFill>
                <a:srgbClr val="0432FF"/>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96AD618-3378-4E12-9A77-CC575471B28E}"/>
                </a:ext>
              </a:extLst>
            </p:cNvPr>
            <p:cNvCxnSpPr>
              <a:cxnSpLocks/>
            </p:cNvCxnSpPr>
            <p:nvPr/>
          </p:nvCxnSpPr>
          <p:spPr>
            <a:xfrm>
              <a:off x="7111143" y="4242531"/>
              <a:ext cx="351460"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B123C5B-7870-4BC6-B563-FF295D79355A}"/>
                </a:ext>
              </a:extLst>
            </p:cNvPr>
            <p:cNvCxnSpPr>
              <a:cxnSpLocks/>
            </p:cNvCxnSpPr>
            <p:nvPr/>
          </p:nvCxnSpPr>
          <p:spPr>
            <a:xfrm flipV="1">
              <a:off x="7462603" y="4023292"/>
              <a:ext cx="0" cy="242201"/>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ED14EF19-0DD4-414F-BB23-BA0A12FFAD8D}"/>
              </a:ext>
            </a:extLst>
          </p:cNvPr>
          <p:cNvSpPr/>
          <p:nvPr/>
        </p:nvSpPr>
        <p:spPr>
          <a:xfrm>
            <a:off x="10698478" y="2081459"/>
            <a:ext cx="1493520" cy="4357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A picture containing drawing&#10;&#10;Description automatically generated">
            <a:extLst>
              <a:ext uri="{FF2B5EF4-FFF2-40B4-BE49-F238E27FC236}">
                <a16:creationId xmlns:a16="http://schemas.microsoft.com/office/drawing/2014/main" id="{31AD8F39-C9F3-4980-BEF7-09FB16CFC6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2504" y="5678500"/>
            <a:ext cx="1431060" cy="630820"/>
          </a:xfrm>
          <a:prstGeom prst="rect">
            <a:avLst/>
          </a:prstGeom>
        </p:spPr>
      </p:pic>
    </p:spTree>
    <p:extLst>
      <p:ext uri="{BB962C8B-B14F-4D97-AF65-F5344CB8AC3E}">
        <p14:creationId xmlns:p14="http://schemas.microsoft.com/office/powerpoint/2010/main" val="951508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D2ACB2A-6625-42C5-8DC3-86842DE022BF}"/>
              </a:ext>
            </a:extLst>
          </p:cNvPr>
          <p:cNvSpPr/>
          <p:nvPr/>
        </p:nvSpPr>
        <p:spPr>
          <a:xfrm>
            <a:off x="5375920" y="2133724"/>
            <a:ext cx="6598564" cy="2231380"/>
          </a:xfrm>
          <a:prstGeom prst="rect">
            <a:avLst/>
          </a:prstGeom>
        </p:spPr>
        <p:txBody>
          <a:bodyPr wrap="square">
            <a:spAutoFit/>
          </a:bodyPr>
          <a:lstStyle/>
          <a:p>
            <a:pPr algn="ctr" hangingPunct="1">
              <a:spcAft>
                <a:spcPts val="600"/>
              </a:spcAft>
            </a:pPr>
            <a:r>
              <a:rPr lang="en-US" sz="4000" b="1" kern="1200" dirty="0">
                <a:solidFill>
                  <a:prstClr val="white"/>
                </a:solidFill>
                <a:latin typeface="Arial Nova Cond" panose="020B0506020202020204" pitchFamily="34" charset="0"/>
                <a:ea typeface="+mn-ea"/>
                <a:cs typeface="+mn-cs"/>
              </a:rPr>
              <a:t>Matthew Bennett</a:t>
            </a:r>
          </a:p>
          <a:p>
            <a:pPr algn="ctr" hangingPunct="1">
              <a:spcAft>
                <a:spcPts val="600"/>
              </a:spcAft>
            </a:pPr>
            <a:r>
              <a:rPr lang="en-CA" sz="2400" b="1" kern="1200" dirty="0">
                <a:solidFill>
                  <a:schemeClr val="tx1"/>
                </a:solidFill>
                <a:latin typeface="Arial Nova Cond" panose="020B0506020202020204" pitchFamily="34" charset="0"/>
                <a:ea typeface="Calibri" panose="020F0502020204030204" pitchFamily="34" charset="0"/>
                <a:cs typeface="Calibri" panose="020F0502020204030204" pitchFamily="34" charset="0"/>
              </a:rPr>
              <a:t>MD, FRCPC</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Vancouver, BC</a:t>
            </a:r>
          </a:p>
          <a:p>
            <a:pPr hangingPunct="1">
              <a:spcAft>
                <a:spcPts val="600"/>
              </a:spcAft>
            </a:pPr>
            <a:endParaRPr lang="en-US" sz="3600" b="1" kern="1200" dirty="0">
              <a:solidFill>
                <a:prstClr val="white"/>
              </a:solidFill>
              <a:latin typeface="Arial Nova Cond" panose="020B0506020202020204" pitchFamily="34" charset="0"/>
              <a:ea typeface="+mn-ea"/>
              <a:cs typeface="+mn-cs"/>
            </a:endParaRPr>
          </a:p>
        </p:txBody>
      </p:sp>
      <p:sp>
        <p:nvSpPr>
          <p:cNvPr id="17" name="Rectangle 16">
            <a:extLst>
              <a:ext uri="{FF2B5EF4-FFF2-40B4-BE49-F238E27FC236}">
                <a16:creationId xmlns:a16="http://schemas.microsoft.com/office/drawing/2014/main" id="{12230E98-1801-4CA9-9EA8-E76F50EA45B8}"/>
              </a:ext>
            </a:extLst>
          </p:cNvPr>
          <p:cNvSpPr/>
          <p:nvPr/>
        </p:nvSpPr>
        <p:spPr>
          <a:xfrm>
            <a:off x="6045096" y="908720"/>
            <a:ext cx="5667528" cy="646331"/>
          </a:xfrm>
          <a:prstGeom prst="rect">
            <a:avLst/>
          </a:prstGeom>
        </p:spPr>
        <p:txBody>
          <a:bodyPr wrap="square">
            <a:spAutoFit/>
          </a:bodyPr>
          <a:lstStyle/>
          <a:p>
            <a:pPr algn="ctr" hangingPunct="1"/>
            <a:r>
              <a:rPr lang="en-US" sz="3600" b="1" kern="1200" dirty="0">
                <a:solidFill>
                  <a:srgbClr val="FF0000"/>
                </a:solidFill>
                <a:latin typeface="Arial Nova Cond" panose="020B0506020202020204" pitchFamily="34" charset="0"/>
                <a:ea typeface="+mn-ea"/>
                <a:cs typeface="+mn-cs"/>
              </a:rPr>
              <a:t>CHRS Representative </a:t>
            </a:r>
            <a:endParaRPr lang="en-CA" sz="3600" b="1" kern="1200" dirty="0">
              <a:solidFill>
                <a:srgbClr val="FF0000"/>
              </a:solidFill>
              <a:latin typeface="Arial Nova Cond" panose="020B0506020202020204" pitchFamily="34" charset="0"/>
              <a:ea typeface="+mn-ea"/>
              <a:cs typeface="+mn-cs"/>
            </a:endParaRPr>
          </a:p>
        </p:txBody>
      </p:sp>
      <p:sp>
        <p:nvSpPr>
          <p:cNvPr id="18" name="Rectangle 17">
            <a:extLst>
              <a:ext uri="{FF2B5EF4-FFF2-40B4-BE49-F238E27FC236}">
                <a16:creationId xmlns:a16="http://schemas.microsoft.com/office/drawing/2014/main" id="{C162B043-1102-4001-B802-6D980A13B375}"/>
              </a:ext>
            </a:extLst>
          </p:cNvPr>
          <p:cNvSpPr/>
          <p:nvPr/>
        </p:nvSpPr>
        <p:spPr>
          <a:xfrm>
            <a:off x="5841438" y="4053857"/>
            <a:ext cx="5667528" cy="1895423"/>
          </a:xfrm>
          <a:prstGeom prst="rect">
            <a:avLst/>
          </a:prstGeom>
        </p:spPr>
        <p:txBody>
          <a:bodyPr vert="horz" lIns="91440" tIns="45720" rIns="91440" bIns="45720" rtlCol="0" anchor="t">
            <a:normAutofit/>
          </a:bodyPr>
          <a:lstStyle/>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Clinical Associate Professor at the University of British Columbia</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Chair of the CHRS Education Committee</a:t>
            </a:r>
          </a:p>
          <a:p>
            <a:pPr marL="285750" indent="-285750" hangingPunct="1">
              <a:buFont typeface="Arial" panose="020B0604020202020204" pitchFamily="34" charset="0"/>
              <a:buChar char="•"/>
            </a:pPr>
            <a:endParaRPr lang="en-US" sz="2200" kern="1200" dirty="0">
              <a:solidFill>
                <a:prstClr val="white"/>
              </a:solidFill>
              <a:latin typeface="Arial Nova Cond"/>
              <a:ea typeface="+mn-ea"/>
              <a:cs typeface="+mn-cs"/>
            </a:endParaRPr>
          </a:p>
        </p:txBody>
      </p:sp>
      <p:pic>
        <p:nvPicPr>
          <p:cNvPr id="3" name="Picture 2">
            <a:extLst>
              <a:ext uri="{FF2B5EF4-FFF2-40B4-BE49-F238E27FC236}">
                <a16:creationId xmlns:a16="http://schemas.microsoft.com/office/drawing/2014/main" id="{A8CA9D76-872B-4E86-97CD-42D57D510E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3769" y="571065"/>
            <a:ext cx="4802151" cy="4802151"/>
          </a:xfrm>
          <a:prstGeom prst="rect">
            <a:avLst/>
          </a:prstGeom>
        </p:spPr>
      </p:pic>
    </p:spTree>
    <p:extLst>
      <p:ext uri="{BB962C8B-B14F-4D97-AF65-F5344CB8AC3E}">
        <p14:creationId xmlns:p14="http://schemas.microsoft.com/office/powerpoint/2010/main" val="3530357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6ED3E48C-83A2-4A18-9D65-95C0891B53EA}"/>
              </a:ext>
            </a:extLst>
          </p:cNvPr>
          <p:cNvPicPr>
            <a:picLocks noChangeAspect="1"/>
          </p:cNvPicPr>
          <p:nvPr/>
        </p:nvPicPr>
        <p:blipFill rotWithShape="1">
          <a:blip r:embed="rId3">
            <a:extLst>
              <a:ext uri="{28A0092B-C50C-407E-A947-70E740481C1C}">
                <a14:useLocalDpi xmlns:a14="http://schemas.microsoft.com/office/drawing/2010/main" val="0"/>
              </a:ext>
            </a:extLst>
          </a:blip>
          <a:srcRect t="15387"/>
          <a:stretch/>
        </p:blipFill>
        <p:spPr>
          <a:xfrm>
            <a:off x="-8414" y="1940794"/>
            <a:ext cx="12208828" cy="4917206"/>
          </a:xfrm>
          <a:prstGeom prst="rect">
            <a:avLst/>
          </a:prstGeom>
        </p:spPr>
      </p:pic>
      <p:pic>
        <p:nvPicPr>
          <p:cNvPr id="5" name="Picture 4" descr="Diagram&#10;&#10;Description automatically generated">
            <a:extLst>
              <a:ext uri="{FF2B5EF4-FFF2-40B4-BE49-F238E27FC236}">
                <a16:creationId xmlns:a16="http://schemas.microsoft.com/office/drawing/2014/main" id="{19EDADCD-A1D3-4CE3-840C-DBB03FA3C37F}"/>
              </a:ext>
            </a:extLst>
          </p:cNvPr>
          <p:cNvPicPr>
            <a:picLocks noChangeAspect="1"/>
          </p:cNvPicPr>
          <p:nvPr/>
        </p:nvPicPr>
        <p:blipFill rotWithShape="1">
          <a:blip r:embed="rId3">
            <a:extLst>
              <a:ext uri="{28A0092B-C50C-407E-A947-70E740481C1C}">
                <a14:useLocalDpi xmlns:a14="http://schemas.microsoft.com/office/drawing/2010/main" val="0"/>
              </a:ext>
            </a:extLst>
          </a:blip>
          <a:srcRect b="86154"/>
          <a:stretch/>
        </p:blipFill>
        <p:spPr>
          <a:xfrm>
            <a:off x="-16828" y="1"/>
            <a:ext cx="12208828" cy="804672"/>
          </a:xfrm>
          <a:prstGeom prst="rect">
            <a:avLst/>
          </a:prstGeom>
        </p:spPr>
      </p:pic>
      <p:sp>
        <p:nvSpPr>
          <p:cNvPr id="6" name="TextBox 5">
            <a:extLst>
              <a:ext uri="{FF2B5EF4-FFF2-40B4-BE49-F238E27FC236}">
                <a16:creationId xmlns:a16="http://schemas.microsoft.com/office/drawing/2014/main" id="{723BAD3A-0E45-4C08-ADB9-4E4F181338A9}"/>
              </a:ext>
            </a:extLst>
          </p:cNvPr>
          <p:cNvSpPr txBox="1"/>
          <p:nvPr/>
        </p:nvSpPr>
        <p:spPr>
          <a:xfrm>
            <a:off x="919706" y="749809"/>
            <a:ext cx="10169708" cy="1200329"/>
          </a:xfrm>
          <a:prstGeom prst="rect">
            <a:avLst/>
          </a:prstGeom>
          <a:solidFill>
            <a:schemeClr val="bg1"/>
          </a:solidFill>
          <a:ln w="38100">
            <a:solidFill>
              <a:srgbClr val="FF0000"/>
            </a:solidFill>
          </a:ln>
        </p:spPr>
        <p:txBody>
          <a:bodyPr wrap="none" rtlCol="0">
            <a:spAutoFit/>
          </a:bodyPr>
          <a:lstStyle/>
          <a:p>
            <a:pPr algn="ctr"/>
            <a:r>
              <a:rPr lang="en-US" sz="2400" b="1" dirty="0"/>
              <a:t>Goal: to </a:t>
            </a:r>
            <a:r>
              <a:rPr lang="en-US" sz="2400" b="1" dirty="0">
                <a:solidFill>
                  <a:srgbClr val="008F00"/>
                </a:solidFill>
              </a:rPr>
              <a:t>improve QoL/outcomes</a:t>
            </a:r>
            <a:r>
              <a:rPr lang="en-US" sz="2400" b="1" dirty="0"/>
              <a:t>, not necessarily elimination of all AF episodes</a:t>
            </a:r>
          </a:p>
          <a:p>
            <a:pPr algn="ctr"/>
            <a:r>
              <a:rPr lang="en-US" sz="2400" b="1" dirty="0"/>
              <a:t>||</a:t>
            </a:r>
          </a:p>
          <a:p>
            <a:pPr algn="ctr"/>
            <a:r>
              <a:rPr lang="en-US" sz="2400" b="1" dirty="0"/>
              <a:t>Careful evaluation of </a:t>
            </a:r>
            <a:r>
              <a:rPr lang="en-US" sz="2400" b="1" dirty="0">
                <a:solidFill>
                  <a:srgbClr val="FF0000"/>
                </a:solidFill>
              </a:rPr>
              <a:t>risk vs benefits </a:t>
            </a:r>
            <a:r>
              <a:rPr lang="en-US" sz="2400" b="1" dirty="0"/>
              <a:t>of antiarrhythmic drugs</a:t>
            </a:r>
          </a:p>
        </p:txBody>
      </p:sp>
      <p:pic>
        <p:nvPicPr>
          <p:cNvPr id="7" name="Picture 6" descr="A picture containing drawing&#10;&#10;Description automatically generated">
            <a:extLst>
              <a:ext uri="{FF2B5EF4-FFF2-40B4-BE49-F238E27FC236}">
                <a16:creationId xmlns:a16="http://schemas.microsoft.com/office/drawing/2014/main" id="{EFD9EBF6-953B-4DC8-BA9D-FDC41DAD3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5536" y="59495"/>
            <a:ext cx="1431060" cy="630820"/>
          </a:xfrm>
          <a:prstGeom prst="rect">
            <a:avLst/>
          </a:prstGeom>
        </p:spPr>
      </p:pic>
    </p:spTree>
    <p:extLst>
      <p:ext uri="{BB962C8B-B14F-4D97-AF65-F5344CB8AC3E}">
        <p14:creationId xmlns:p14="http://schemas.microsoft.com/office/powerpoint/2010/main" val="4187061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B73CE1-BAE2-4149-AF84-8F1EDF1057B9}"/>
              </a:ext>
            </a:extLst>
          </p:cNvPr>
          <p:cNvSpPr/>
          <p:nvPr/>
        </p:nvSpPr>
        <p:spPr>
          <a:xfrm>
            <a:off x="10488488" y="5517232"/>
            <a:ext cx="1631504" cy="728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18D09F5-B33D-493F-B46C-903D6E7D0F54}"/>
              </a:ext>
            </a:extLst>
          </p:cNvPr>
          <p:cNvPicPr>
            <a:picLocks noChangeAspect="1"/>
          </p:cNvPicPr>
          <p:nvPr/>
        </p:nvPicPr>
        <p:blipFill>
          <a:blip r:embed="rId3"/>
          <a:stretch>
            <a:fillRect/>
          </a:stretch>
        </p:blipFill>
        <p:spPr>
          <a:xfrm>
            <a:off x="1159864" y="188640"/>
            <a:ext cx="9872272" cy="5616226"/>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D2CF7B6F-B4E0-4628-AE2E-643E50BE4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9658" y="183233"/>
            <a:ext cx="1431060" cy="630820"/>
          </a:xfrm>
          <a:prstGeom prst="rect">
            <a:avLst/>
          </a:prstGeom>
        </p:spPr>
      </p:pic>
    </p:spTree>
    <p:extLst>
      <p:ext uri="{BB962C8B-B14F-4D97-AF65-F5344CB8AC3E}">
        <p14:creationId xmlns:p14="http://schemas.microsoft.com/office/powerpoint/2010/main" val="2915605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A08D6E-2485-4D56-BA55-C1D0A3334538}"/>
              </a:ext>
            </a:extLst>
          </p:cNvPr>
          <p:cNvPicPr>
            <a:picLocks noChangeAspect="1"/>
          </p:cNvPicPr>
          <p:nvPr/>
        </p:nvPicPr>
        <p:blipFill>
          <a:blip r:embed="rId3"/>
          <a:stretch>
            <a:fillRect/>
          </a:stretch>
        </p:blipFill>
        <p:spPr>
          <a:xfrm>
            <a:off x="1159864" y="188640"/>
            <a:ext cx="9872272" cy="5616226"/>
          </a:xfrm>
          <a:prstGeom prst="rect">
            <a:avLst/>
          </a:prstGeom>
        </p:spPr>
      </p:pic>
      <p:grpSp>
        <p:nvGrpSpPr>
          <p:cNvPr id="5" name="Group 4">
            <a:extLst>
              <a:ext uri="{FF2B5EF4-FFF2-40B4-BE49-F238E27FC236}">
                <a16:creationId xmlns:a16="http://schemas.microsoft.com/office/drawing/2014/main" id="{14EBF1B9-6CD8-40CE-AC71-20750E2F78BC}"/>
              </a:ext>
            </a:extLst>
          </p:cNvPr>
          <p:cNvGrpSpPr/>
          <p:nvPr/>
        </p:nvGrpSpPr>
        <p:grpSpPr>
          <a:xfrm>
            <a:off x="1159864" y="2780928"/>
            <a:ext cx="5219700" cy="2664296"/>
            <a:chOff x="1159864" y="3116949"/>
            <a:chExt cx="5219700" cy="2664296"/>
          </a:xfrm>
        </p:grpSpPr>
        <p:pic>
          <p:nvPicPr>
            <p:cNvPr id="6" name="Picture 5">
              <a:extLst>
                <a:ext uri="{FF2B5EF4-FFF2-40B4-BE49-F238E27FC236}">
                  <a16:creationId xmlns:a16="http://schemas.microsoft.com/office/drawing/2014/main" id="{EA4F4755-EBE2-4291-A47F-BD0617E9A058}"/>
                </a:ext>
              </a:extLst>
            </p:cNvPr>
            <p:cNvPicPr>
              <a:picLocks noChangeAspect="1"/>
            </p:cNvPicPr>
            <p:nvPr/>
          </p:nvPicPr>
          <p:blipFill rotWithShape="1">
            <a:blip r:embed="rId4"/>
            <a:srcRect b="67661"/>
            <a:stretch/>
          </p:blipFill>
          <p:spPr>
            <a:xfrm>
              <a:off x="1159864" y="4668225"/>
              <a:ext cx="5219700" cy="1113020"/>
            </a:xfrm>
            <a:prstGeom prst="rect">
              <a:avLst/>
            </a:prstGeom>
            <a:ln w="38100">
              <a:solidFill>
                <a:srgbClr val="FF0000"/>
              </a:solidFill>
            </a:ln>
          </p:spPr>
        </p:pic>
        <p:cxnSp>
          <p:nvCxnSpPr>
            <p:cNvPr id="7" name="Straight Connector 6">
              <a:extLst>
                <a:ext uri="{FF2B5EF4-FFF2-40B4-BE49-F238E27FC236}">
                  <a16:creationId xmlns:a16="http://schemas.microsoft.com/office/drawing/2014/main" id="{F1DA340D-4347-44EA-8190-73F1AB60B5C2}"/>
                </a:ext>
              </a:extLst>
            </p:cNvPr>
            <p:cNvCxnSpPr>
              <a:cxnSpLocks/>
            </p:cNvCxnSpPr>
            <p:nvPr/>
          </p:nvCxnSpPr>
          <p:spPr>
            <a:xfrm flipH="1">
              <a:off x="3769714" y="3116949"/>
              <a:ext cx="1386903" cy="0"/>
            </a:xfrm>
            <a:prstGeom prst="line">
              <a:avLst/>
            </a:prstGeom>
            <a:ln w="381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CC3932-217B-444F-8612-AD6057E36659}"/>
                </a:ext>
              </a:extLst>
            </p:cNvPr>
            <p:cNvCxnSpPr>
              <a:cxnSpLocks/>
              <a:endCxn id="6" idx="0"/>
            </p:cNvCxnSpPr>
            <p:nvPr/>
          </p:nvCxnSpPr>
          <p:spPr>
            <a:xfrm>
              <a:off x="3769714" y="3123799"/>
              <a:ext cx="0" cy="15444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18CEF3C-FD54-4674-88AF-B72AFBF50388}"/>
              </a:ext>
            </a:extLst>
          </p:cNvPr>
          <p:cNvGrpSpPr/>
          <p:nvPr/>
        </p:nvGrpSpPr>
        <p:grpSpPr>
          <a:xfrm>
            <a:off x="6379564" y="2525796"/>
            <a:ext cx="5735611" cy="3686466"/>
            <a:chOff x="6379564" y="3030883"/>
            <a:chExt cx="5735611" cy="3686466"/>
          </a:xfrm>
        </p:grpSpPr>
        <p:pic>
          <p:nvPicPr>
            <p:cNvPr id="10" name="Picture 9">
              <a:extLst>
                <a:ext uri="{FF2B5EF4-FFF2-40B4-BE49-F238E27FC236}">
                  <a16:creationId xmlns:a16="http://schemas.microsoft.com/office/drawing/2014/main" id="{80080198-CE4F-445F-931D-AD131C074425}"/>
                </a:ext>
              </a:extLst>
            </p:cNvPr>
            <p:cNvPicPr>
              <a:picLocks noChangeAspect="1"/>
            </p:cNvPicPr>
            <p:nvPr/>
          </p:nvPicPr>
          <p:blipFill rotWithShape="1">
            <a:blip r:embed="rId5"/>
            <a:srcRect l="21568" t="1" b="34122"/>
            <a:stretch/>
          </p:blipFill>
          <p:spPr>
            <a:xfrm>
              <a:off x="7964246" y="3030883"/>
              <a:ext cx="4150929" cy="3686466"/>
            </a:xfrm>
            <a:prstGeom prst="rect">
              <a:avLst/>
            </a:prstGeom>
            <a:ln w="38100">
              <a:solidFill>
                <a:srgbClr val="FF0000"/>
              </a:solidFill>
            </a:ln>
          </p:spPr>
        </p:pic>
        <p:sp>
          <p:nvSpPr>
            <p:cNvPr id="11" name="TextBox 10">
              <a:extLst>
                <a:ext uri="{FF2B5EF4-FFF2-40B4-BE49-F238E27FC236}">
                  <a16:creationId xmlns:a16="http://schemas.microsoft.com/office/drawing/2014/main" id="{A08FED11-6452-424C-94FA-CB8C4110FD87}"/>
                </a:ext>
              </a:extLst>
            </p:cNvPr>
            <p:cNvSpPr txBox="1"/>
            <p:nvPr/>
          </p:nvSpPr>
          <p:spPr>
            <a:xfrm>
              <a:off x="8782697" y="3166328"/>
              <a:ext cx="1860639" cy="923330"/>
            </a:xfrm>
            <a:prstGeom prst="rect">
              <a:avLst/>
            </a:prstGeom>
            <a:noFill/>
          </p:spPr>
          <p:txBody>
            <a:bodyPr vert="horz" wrap="none" rtlCol="0">
              <a:spAutoFit/>
            </a:bodyPr>
            <a:lstStyle/>
            <a:p>
              <a:pPr algn="ctr"/>
              <a:r>
                <a:rPr lang="en-US" dirty="0">
                  <a:solidFill>
                    <a:srgbClr val="0432FF"/>
                  </a:solidFill>
                </a:rPr>
                <a:t>CV death</a:t>
              </a:r>
            </a:p>
            <a:p>
              <a:pPr algn="ctr"/>
              <a:r>
                <a:rPr lang="en-US" dirty="0">
                  <a:solidFill>
                    <a:srgbClr val="0432FF"/>
                  </a:solidFill>
                </a:rPr>
                <a:t>Stroke</a:t>
              </a:r>
            </a:p>
            <a:p>
              <a:pPr algn="ctr"/>
              <a:r>
                <a:rPr lang="en-US" dirty="0">
                  <a:solidFill>
                    <a:srgbClr val="0432FF"/>
                  </a:solidFill>
                </a:rPr>
                <a:t>CV hospitalization</a:t>
              </a:r>
            </a:p>
          </p:txBody>
        </p:sp>
        <p:cxnSp>
          <p:nvCxnSpPr>
            <p:cNvPr id="12" name="Straight Connector 11">
              <a:extLst>
                <a:ext uri="{FF2B5EF4-FFF2-40B4-BE49-F238E27FC236}">
                  <a16:creationId xmlns:a16="http://schemas.microsoft.com/office/drawing/2014/main" id="{7930C309-A98F-478E-BB74-7E78F87AE620}"/>
                </a:ext>
              </a:extLst>
            </p:cNvPr>
            <p:cNvCxnSpPr>
              <a:cxnSpLocks/>
              <a:stCxn id="6" idx="3"/>
            </p:cNvCxnSpPr>
            <p:nvPr/>
          </p:nvCxnSpPr>
          <p:spPr>
            <a:xfrm>
              <a:off x="6379564" y="5393801"/>
              <a:ext cx="1584682" cy="0"/>
            </a:xfrm>
            <a:prstGeom prst="line">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9F17662-2955-4B33-A6B0-0A0885D08A83}"/>
                </a:ext>
              </a:extLst>
            </p:cNvPr>
            <p:cNvSpPr txBox="1"/>
            <p:nvPr/>
          </p:nvSpPr>
          <p:spPr>
            <a:xfrm>
              <a:off x="10603862" y="3059668"/>
              <a:ext cx="1500475" cy="369332"/>
            </a:xfrm>
            <a:prstGeom prst="rect">
              <a:avLst/>
            </a:prstGeom>
            <a:noFill/>
          </p:spPr>
          <p:txBody>
            <a:bodyPr vert="horz" wrap="none" rtlCol="0">
              <a:spAutoFit/>
            </a:bodyPr>
            <a:lstStyle/>
            <a:p>
              <a:pPr algn="ctr"/>
              <a:r>
                <a:rPr lang="en-US" b="1" dirty="0">
                  <a:solidFill>
                    <a:srgbClr val="800000"/>
                  </a:solidFill>
                </a:rPr>
                <a:t>EAST AFNET 4</a:t>
              </a:r>
            </a:p>
          </p:txBody>
        </p:sp>
      </p:grpSp>
      <p:pic>
        <p:nvPicPr>
          <p:cNvPr id="15" name="Picture 14" descr="A picture containing drawing&#10;&#10;Description automatically generated">
            <a:extLst>
              <a:ext uri="{FF2B5EF4-FFF2-40B4-BE49-F238E27FC236}">
                <a16:creationId xmlns:a16="http://schemas.microsoft.com/office/drawing/2014/main" id="{BA34447C-9085-4CCD-82C9-F0E3E5F27B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9658" y="183233"/>
            <a:ext cx="1431060" cy="630820"/>
          </a:xfrm>
          <a:prstGeom prst="rect">
            <a:avLst/>
          </a:prstGeom>
        </p:spPr>
      </p:pic>
    </p:spTree>
    <p:extLst>
      <p:ext uri="{BB962C8B-B14F-4D97-AF65-F5344CB8AC3E}">
        <p14:creationId xmlns:p14="http://schemas.microsoft.com/office/powerpoint/2010/main" val="1052278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C81C35-FEB0-48AB-AB18-74B3BA12BAFE}"/>
              </a:ext>
            </a:extLst>
          </p:cNvPr>
          <p:cNvPicPr>
            <a:picLocks noChangeAspect="1"/>
          </p:cNvPicPr>
          <p:nvPr/>
        </p:nvPicPr>
        <p:blipFill>
          <a:blip r:embed="rId3">
            <a:extLst>
              <a:ext uri="{28A0092B-C50C-407E-A947-70E740481C1C}">
                <a14:useLocalDpi xmlns:a14="http://schemas.microsoft.com/office/drawing/2010/main" val="0"/>
              </a:ext>
            </a:extLst>
          </a:blip>
          <a:srcRect l="5177" r="5177"/>
          <a:stretch/>
        </p:blipFill>
        <p:spPr>
          <a:xfrm>
            <a:off x="303328" y="411903"/>
            <a:ext cx="4640544" cy="5176547"/>
          </a:xfrm>
          <a:prstGeom prst="rect">
            <a:avLst/>
          </a:prstGeom>
        </p:spPr>
      </p:pic>
      <p:sp>
        <p:nvSpPr>
          <p:cNvPr id="16" name="Rectangle 15">
            <a:extLst>
              <a:ext uri="{FF2B5EF4-FFF2-40B4-BE49-F238E27FC236}">
                <a16:creationId xmlns:a16="http://schemas.microsoft.com/office/drawing/2014/main" id="{2D2ACB2A-6625-42C5-8DC3-86842DE022BF}"/>
              </a:ext>
            </a:extLst>
          </p:cNvPr>
          <p:cNvSpPr/>
          <p:nvPr/>
        </p:nvSpPr>
        <p:spPr>
          <a:xfrm>
            <a:off x="5546108" y="2205732"/>
            <a:ext cx="6598564" cy="2231380"/>
          </a:xfrm>
          <a:prstGeom prst="rect">
            <a:avLst/>
          </a:prstGeom>
        </p:spPr>
        <p:txBody>
          <a:bodyPr wrap="square">
            <a:spAutoFit/>
          </a:bodyPr>
          <a:lstStyle/>
          <a:p>
            <a:pPr algn="ctr" hangingPunct="1">
              <a:spcAft>
                <a:spcPts val="600"/>
              </a:spcAft>
            </a:pPr>
            <a:r>
              <a:rPr lang="en-US" sz="4000" b="1" kern="1200" dirty="0">
                <a:solidFill>
                  <a:prstClr val="white"/>
                </a:solidFill>
                <a:latin typeface="Arial Nova Cond" panose="020B0506020202020204" pitchFamily="34" charset="0"/>
                <a:ea typeface="+mn-ea"/>
                <a:cs typeface="+mn-cs"/>
              </a:rPr>
              <a:t>Atul Verma</a:t>
            </a:r>
          </a:p>
          <a:p>
            <a:pPr algn="ctr" hangingPunct="1">
              <a:spcAft>
                <a:spcPts val="600"/>
              </a:spcAft>
            </a:pPr>
            <a:r>
              <a:rPr lang="en-CA" sz="2400" b="1" kern="1200" dirty="0">
                <a:solidFill>
                  <a:schemeClr val="tx1"/>
                </a:solidFill>
                <a:latin typeface="Arial Nova Cond" panose="020B0506020202020204" pitchFamily="34" charset="0"/>
                <a:ea typeface="Calibri" panose="020F0502020204030204" pitchFamily="34" charset="0"/>
                <a:cs typeface="Calibri" panose="020F0502020204030204" pitchFamily="34" charset="0"/>
              </a:rPr>
              <a:t>MD, FRCPC, FHRS</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Newmarket, ON</a:t>
            </a:r>
          </a:p>
          <a:p>
            <a:pPr hangingPunct="1">
              <a:spcAft>
                <a:spcPts val="600"/>
              </a:spcAft>
            </a:pPr>
            <a:endParaRPr lang="en-US" sz="3600" b="1" kern="1200" dirty="0">
              <a:solidFill>
                <a:prstClr val="white"/>
              </a:solidFill>
              <a:latin typeface="Arial Nova Cond" panose="020B0506020202020204" pitchFamily="34" charset="0"/>
              <a:ea typeface="+mn-ea"/>
              <a:cs typeface="+mn-cs"/>
            </a:endParaRPr>
          </a:p>
        </p:txBody>
      </p:sp>
      <p:sp>
        <p:nvSpPr>
          <p:cNvPr id="17" name="Rectangle 16">
            <a:extLst>
              <a:ext uri="{FF2B5EF4-FFF2-40B4-BE49-F238E27FC236}">
                <a16:creationId xmlns:a16="http://schemas.microsoft.com/office/drawing/2014/main" id="{12230E98-1801-4CA9-9EA8-E76F50EA45B8}"/>
              </a:ext>
            </a:extLst>
          </p:cNvPr>
          <p:cNvSpPr/>
          <p:nvPr/>
        </p:nvSpPr>
        <p:spPr>
          <a:xfrm>
            <a:off x="5807968" y="764704"/>
            <a:ext cx="5667528" cy="1200329"/>
          </a:xfrm>
          <a:prstGeom prst="rect">
            <a:avLst/>
          </a:prstGeom>
        </p:spPr>
        <p:txBody>
          <a:bodyPr wrap="square">
            <a:spAutoFit/>
          </a:bodyPr>
          <a:lstStyle/>
          <a:p>
            <a:pPr algn="ctr" hangingPunct="1"/>
            <a:r>
              <a:rPr lang="en-US" sz="3600" b="1" kern="1200" dirty="0">
                <a:solidFill>
                  <a:srgbClr val="FF0000"/>
                </a:solidFill>
                <a:latin typeface="Arial Nova Cond" panose="020B0506020202020204" pitchFamily="34" charset="0"/>
                <a:ea typeface="+mn-ea"/>
                <a:cs typeface="+mn-cs"/>
              </a:rPr>
              <a:t>Catheter ablation for the treatment of AF</a:t>
            </a:r>
            <a:endParaRPr lang="en-CA" sz="3600" b="1" kern="1200" dirty="0">
              <a:solidFill>
                <a:srgbClr val="FF0000"/>
              </a:solidFill>
              <a:latin typeface="Arial Nova Cond" panose="020B0506020202020204" pitchFamily="34" charset="0"/>
              <a:ea typeface="+mn-ea"/>
              <a:cs typeface="+mn-cs"/>
            </a:endParaRPr>
          </a:p>
        </p:txBody>
      </p:sp>
      <p:sp>
        <p:nvSpPr>
          <p:cNvPr id="18" name="Rectangle 17">
            <a:extLst>
              <a:ext uri="{FF2B5EF4-FFF2-40B4-BE49-F238E27FC236}">
                <a16:creationId xmlns:a16="http://schemas.microsoft.com/office/drawing/2014/main" id="{C162B043-1102-4001-B802-6D980A13B375}"/>
              </a:ext>
            </a:extLst>
          </p:cNvPr>
          <p:cNvSpPr/>
          <p:nvPr/>
        </p:nvSpPr>
        <p:spPr>
          <a:xfrm>
            <a:off x="5973088" y="4072119"/>
            <a:ext cx="5667528" cy="1949169"/>
          </a:xfrm>
          <a:prstGeom prst="rect">
            <a:avLst/>
          </a:prstGeom>
        </p:spPr>
        <p:txBody>
          <a:bodyPr vert="horz" lIns="91440" tIns="45720" rIns="91440" bIns="45720" rtlCol="0" anchor="t">
            <a:normAutofit lnSpcReduction="10000"/>
          </a:bodyPr>
          <a:lstStyle/>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Director, Heart Rhythm Program, Southlake Regional Health Center</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Associate Professor, University of Toronto</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Adjunct Professor, McGill University</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Associate Scientist, Li Ka Shing Knowledge Institute at University of Toronto</a:t>
            </a:r>
          </a:p>
        </p:txBody>
      </p:sp>
      <p:sp>
        <p:nvSpPr>
          <p:cNvPr id="7" name="TextBox 6">
            <a:extLst>
              <a:ext uri="{FF2B5EF4-FFF2-40B4-BE49-F238E27FC236}">
                <a16:creationId xmlns:a16="http://schemas.microsoft.com/office/drawing/2014/main" id="{4CB15309-D373-49EF-8092-B19F7CC4E7D8}"/>
              </a:ext>
            </a:extLst>
          </p:cNvPr>
          <p:cNvSpPr txBox="1"/>
          <p:nvPr/>
        </p:nvSpPr>
        <p:spPr>
          <a:xfrm>
            <a:off x="303328" y="5800059"/>
            <a:ext cx="183571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tx1"/>
                </a:solidFill>
                <a:effectLst>
                  <a:glow rad="101600">
                    <a:schemeClr val="bg1">
                      <a:alpha val="60000"/>
                    </a:schemeClr>
                  </a:glow>
                </a:effectLst>
                <a:uFillTx/>
                <a:latin typeface="Arial Nova Cond" panose="020B0506020202020204" pitchFamily="34" charset="0"/>
                <a:sym typeface="Calibri"/>
              </a:rPr>
              <a:t>@atulverma_md</a:t>
            </a:r>
          </a:p>
        </p:txBody>
      </p:sp>
    </p:spTree>
    <p:extLst>
      <p:ext uri="{BB962C8B-B14F-4D97-AF65-F5344CB8AC3E}">
        <p14:creationId xmlns:p14="http://schemas.microsoft.com/office/powerpoint/2010/main" val="3090906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C9AA-4787-4699-A4B9-E7CCB3C45DE2}"/>
              </a:ext>
            </a:extLst>
          </p:cNvPr>
          <p:cNvSpPr>
            <a:spLocks noGrp="1"/>
          </p:cNvSpPr>
          <p:nvPr>
            <p:ph type="title"/>
          </p:nvPr>
        </p:nvSpPr>
        <p:spPr/>
        <p:txBody>
          <a:bodyPr/>
          <a:lstStyle/>
          <a:p>
            <a:r>
              <a:rPr lang="en-US" dirty="0">
                <a:solidFill>
                  <a:srgbClr val="6FAAAF"/>
                </a:solidFill>
              </a:rPr>
              <a:t>Learning Objectives</a:t>
            </a:r>
          </a:p>
        </p:txBody>
      </p:sp>
      <p:sp>
        <p:nvSpPr>
          <p:cNvPr id="3" name="Content Placeholder 2">
            <a:extLst>
              <a:ext uri="{FF2B5EF4-FFF2-40B4-BE49-F238E27FC236}">
                <a16:creationId xmlns:a16="http://schemas.microsoft.com/office/drawing/2014/main" id="{64ECD372-FF44-4024-8A74-6F592B870FC5}"/>
              </a:ext>
            </a:extLst>
          </p:cNvPr>
          <p:cNvSpPr>
            <a:spLocks noGrp="1"/>
          </p:cNvSpPr>
          <p:nvPr>
            <p:ph idx="1"/>
          </p:nvPr>
        </p:nvSpPr>
        <p:spPr>
          <a:xfrm>
            <a:off x="695400" y="1628800"/>
            <a:ext cx="7992888" cy="3082667"/>
          </a:xfrm>
        </p:spPr>
        <p:txBody>
          <a:bodyPr/>
          <a:lstStyle/>
          <a:p>
            <a:pPr marL="514350" indent="-514350">
              <a:spcAft>
                <a:spcPts val="1200"/>
              </a:spcAft>
              <a:buFont typeface="+mj-lt"/>
              <a:buAutoNum type="arabicPeriod"/>
            </a:pPr>
            <a:r>
              <a:rPr lang="en-US" dirty="0"/>
              <a:t>To provide evidence for catheter ablation for treatment of atrial fibrillation.</a:t>
            </a:r>
          </a:p>
          <a:p>
            <a:pPr marL="514350" indent="-514350">
              <a:spcAft>
                <a:spcPts val="1200"/>
              </a:spcAft>
              <a:buFont typeface="+mj-lt"/>
              <a:buAutoNum type="arabicPeriod"/>
            </a:pPr>
            <a:r>
              <a:rPr lang="en-US" dirty="0"/>
              <a:t>To define specific populations who most benefit from catheter ablation of atrial fibrillation.</a:t>
            </a:r>
          </a:p>
        </p:txBody>
      </p:sp>
      <p:pic>
        <p:nvPicPr>
          <p:cNvPr id="5" name="Graphic 4" descr="Checklist RTL">
            <a:extLst>
              <a:ext uri="{FF2B5EF4-FFF2-40B4-BE49-F238E27FC236}">
                <a16:creationId xmlns:a16="http://schemas.microsoft.com/office/drawing/2014/main" id="{96815F06-2FE9-4A6A-9CDA-D8DA021A3C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3933" y="1340768"/>
            <a:ext cx="3370699" cy="3370699"/>
          </a:xfrm>
          <a:prstGeom prst="rect">
            <a:avLst/>
          </a:prstGeom>
        </p:spPr>
      </p:pic>
    </p:spTree>
    <p:extLst>
      <p:ext uri="{BB962C8B-B14F-4D97-AF65-F5344CB8AC3E}">
        <p14:creationId xmlns:p14="http://schemas.microsoft.com/office/powerpoint/2010/main" val="1081551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35FC3-BF6D-4669-B818-E524A8C4B01B}"/>
              </a:ext>
            </a:extLst>
          </p:cNvPr>
          <p:cNvSpPr>
            <a:spLocks noGrp="1"/>
          </p:cNvSpPr>
          <p:nvPr>
            <p:ph type="title"/>
          </p:nvPr>
        </p:nvSpPr>
        <p:spPr/>
        <p:txBody>
          <a:bodyPr/>
          <a:lstStyle/>
          <a:p>
            <a:r>
              <a:rPr lang="en-US" dirty="0">
                <a:solidFill>
                  <a:srgbClr val="6FAAAF"/>
                </a:solidFill>
              </a:rPr>
              <a:t>Catheter ablation recommendations</a:t>
            </a:r>
          </a:p>
        </p:txBody>
      </p:sp>
      <p:sp>
        <p:nvSpPr>
          <p:cNvPr id="3" name="Content Placeholder 2">
            <a:extLst>
              <a:ext uri="{FF2B5EF4-FFF2-40B4-BE49-F238E27FC236}">
                <a16:creationId xmlns:a16="http://schemas.microsoft.com/office/drawing/2014/main" id="{27C4AB38-D118-406D-BCE7-01EBCCD0F25A}"/>
              </a:ext>
            </a:extLst>
          </p:cNvPr>
          <p:cNvSpPr>
            <a:spLocks noGrp="1"/>
          </p:cNvSpPr>
          <p:nvPr>
            <p:ph idx="1"/>
          </p:nvPr>
        </p:nvSpPr>
        <p:spPr/>
        <p:txBody>
          <a:bodyPr/>
          <a:lstStyle/>
          <a:p>
            <a:r>
              <a:rPr lang="en-US" sz="2400" dirty="0"/>
              <a:t>We recommend catheter ablation of AF in patients who remain symptomatic after an adequate trial of antiarrhythmic therapy and in whom a rhythm control strategy remains desired (</a:t>
            </a:r>
            <a:r>
              <a:rPr lang="en-US" sz="2400" dirty="0">
                <a:highlight>
                  <a:srgbClr val="FFFF00"/>
                </a:highlight>
              </a:rPr>
              <a:t>Strong Recommendation; High-Quality Evidence</a:t>
            </a:r>
            <a:r>
              <a:rPr lang="en-US" sz="2400" dirty="0"/>
              <a:t>).</a:t>
            </a:r>
          </a:p>
          <a:p>
            <a:pPr lvl="1"/>
            <a:r>
              <a:rPr lang="en-US" sz="2000" u="sng" dirty="0"/>
              <a:t>Values and preferences.</a:t>
            </a:r>
            <a:r>
              <a:rPr lang="en-US" sz="2000" dirty="0"/>
              <a:t> This recommendation recognizes the positive effect of catheter ablation on AF burden, symptoms, QOL, and cardiovascular hospitalizations, as well as the declining risks of the procedure.</a:t>
            </a:r>
          </a:p>
          <a:p>
            <a:pPr lvl="1"/>
            <a:endParaRPr lang="en-US" sz="1800" dirty="0"/>
          </a:p>
          <a:p>
            <a:r>
              <a:rPr lang="en-US" sz="2400" dirty="0"/>
              <a:t>We suggest catheter ablation to maintain sinus rhythm as first-line therapy for relief of symptoms in </a:t>
            </a:r>
            <a:r>
              <a:rPr lang="en-US" sz="2400" dirty="0">
                <a:highlight>
                  <a:srgbClr val="FFFF00"/>
                </a:highlight>
              </a:rPr>
              <a:t>select</a:t>
            </a:r>
            <a:r>
              <a:rPr lang="en-US" sz="2400" dirty="0"/>
              <a:t> patients with symptomatic AF (Weak Recommendation; Moderate-Quality Evidence).</a:t>
            </a:r>
          </a:p>
          <a:p>
            <a:pPr lvl="1"/>
            <a:r>
              <a:rPr lang="en-US" sz="2000" u="sng" dirty="0"/>
              <a:t>Values and preferences.</a:t>
            </a:r>
            <a:r>
              <a:rPr lang="en-US" sz="2000" dirty="0"/>
              <a:t> This recommendation recognizes that patients might have </a:t>
            </a:r>
            <a:r>
              <a:rPr lang="en-US" sz="2000" dirty="0">
                <a:highlight>
                  <a:srgbClr val="FFFF00"/>
                </a:highlight>
              </a:rPr>
              <a:t>relative or absolute contraindications</a:t>
            </a:r>
            <a:r>
              <a:rPr lang="en-US" sz="2000" dirty="0"/>
              <a:t> to pharmacologic rhythm control.</a:t>
            </a:r>
            <a:endParaRPr lang="en-CA" sz="2000" dirty="0"/>
          </a:p>
          <a:p>
            <a:endParaRPr lang="en-US" dirty="0"/>
          </a:p>
        </p:txBody>
      </p:sp>
    </p:spTree>
    <p:extLst>
      <p:ext uri="{BB962C8B-B14F-4D97-AF65-F5344CB8AC3E}">
        <p14:creationId xmlns:p14="http://schemas.microsoft.com/office/powerpoint/2010/main" val="1764811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03EAD-2B11-4D00-8439-3606898238D8}"/>
              </a:ext>
            </a:extLst>
          </p:cNvPr>
          <p:cNvSpPr>
            <a:spLocks noGrp="1"/>
          </p:cNvSpPr>
          <p:nvPr>
            <p:ph type="title"/>
          </p:nvPr>
        </p:nvSpPr>
        <p:spPr/>
        <p:txBody>
          <a:bodyPr/>
          <a:lstStyle/>
          <a:p>
            <a:r>
              <a:rPr lang="en-US" dirty="0">
                <a:solidFill>
                  <a:srgbClr val="6FAAAF"/>
                </a:solidFill>
              </a:rPr>
              <a:t>Catheter ablation for atrial fibrillation</a:t>
            </a:r>
          </a:p>
        </p:txBody>
      </p:sp>
      <p:pic>
        <p:nvPicPr>
          <p:cNvPr id="4" name="Picture 3">
            <a:extLst>
              <a:ext uri="{FF2B5EF4-FFF2-40B4-BE49-F238E27FC236}">
                <a16:creationId xmlns:a16="http://schemas.microsoft.com/office/drawing/2014/main" id="{3002F6A6-3ABE-4243-890B-3E1DFD78E1A4}"/>
              </a:ext>
            </a:extLst>
          </p:cNvPr>
          <p:cNvPicPr>
            <a:picLocks noChangeAspect="1"/>
          </p:cNvPicPr>
          <p:nvPr/>
        </p:nvPicPr>
        <p:blipFill>
          <a:blip r:embed="rId3"/>
          <a:stretch>
            <a:fillRect/>
          </a:stretch>
        </p:blipFill>
        <p:spPr>
          <a:xfrm>
            <a:off x="356370" y="1181815"/>
            <a:ext cx="2197344" cy="1499484"/>
          </a:xfrm>
          <a:prstGeom prst="rect">
            <a:avLst/>
          </a:prstGeom>
        </p:spPr>
      </p:pic>
      <p:pic>
        <p:nvPicPr>
          <p:cNvPr id="5" name="Picture 4">
            <a:extLst>
              <a:ext uri="{FF2B5EF4-FFF2-40B4-BE49-F238E27FC236}">
                <a16:creationId xmlns:a16="http://schemas.microsoft.com/office/drawing/2014/main" id="{43A6E103-84F3-4489-89C1-399A0F723E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755" y="2681298"/>
            <a:ext cx="5673795" cy="3091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60115D5F-E9B4-4801-8685-E8DAB13672CA}"/>
              </a:ext>
            </a:extLst>
          </p:cNvPr>
          <p:cNvPicPr>
            <a:picLocks noChangeAspect="1"/>
          </p:cNvPicPr>
          <p:nvPr/>
        </p:nvPicPr>
        <p:blipFill rotWithShape="1">
          <a:blip r:embed="rId5">
            <a:extLst>
              <a:ext uri="{28A0092B-C50C-407E-A947-70E740481C1C}">
                <a14:useLocalDpi xmlns:a14="http://schemas.microsoft.com/office/drawing/2010/main" val="0"/>
              </a:ext>
            </a:extLst>
          </a:blip>
          <a:srcRect r="50206"/>
          <a:stretch/>
        </p:blipFill>
        <p:spPr>
          <a:xfrm>
            <a:off x="2754064" y="1191051"/>
            <a:ext cx="3474507" cy="2703079"/>
          </a:xfrm>
          <a:prstGeom prst="rect">
            <a:avLst/>
          </a:prstGeom>
        </p:spPr>
      </p:pic>
      <p:sp>
        <p:nvSpPr>
          <p:cNvPr id="7" name="TextBox 9">
            <a:extLst>
              <a:ext uri="{FF2B5EF4-FFF2-40B4-BE49-F238E27FC236}">
                <a16:creationId xmlns:a16="http://schemas.microsoft.com/office/drawing/2014/main" id="{CDDC34C7-BEAB-471E-A6A9-8A218CE98D29}"/>
              </a:ext>
            </a:extLst>
          </p:cNvPr>
          <p:cNvSpPr txBox="1"/>
          <p:nvPr/>
        </p:nvSpPr>
        <p:spPr>
          <a:xfrm>
            <a:off x="6652582" y="1260661"/>
            <a:ext cx="509625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Open Sans"/>
                <a:ea typeface="+mn-ea"/>
                <a:cs typeface="+mn-cs"/>
              </a:rPr>
              <a:t>Percutaneous procedure using either radiofrequency (heat), cryothermy (freeze), or pulsed field ablation (electric).</a:t>
            </a:r>
          </a:p>
        </p:txBody>
      </p:sp>
      <p:pic>
        <p:nvPicPr>
          <p:cNvPr id="8" name="Picture 7">
            <a:extLst>
              <a:ext uri="{FF2B5EF4-FFF2-40B4-BE49-F238E27FC236}">
                <a16:creationId xmlns:a16="http://schemas.microsoft.com/office/drawing/2014/main" id="{C45CEE84-3E5D-4D19-9F06-63B4B081BF5B}"/>
              </a:ext>
            </a:extLst>
          </p:cNvPr>
          <p:cNvPicPr>
            <a:picLocks noChangeAspect="1" noChangeArrowheads="1"/>
          </p:cNvPicPr>
          <p:nvPr/>
        </p:nvPicPr>
        <p:blipFill>
          <a:blip r:embed="rId6" cstate="print"/>
          <a:srcRect l="10962" t="14034" r="10962" b="6148"/>
          <a:stretch>
            <a:fillRect/>
          </a:stretch>
        </p:blipFill>
        <p:spPr bwMode="auto">
          <a:xfrm>
            <a:off x="2596672" y="3933056"/>
            <a:ext cx="3679991" cy="2117623"/>
          </a:xfrm>
          <a:prstGeom prst="rect">
            <a:avLst/>
          </a:prstGeom>
          <a:noFill/>
          <a:ln w="38100">
            <a:noFill/>
            <a:miter lim="800000"/>
            <a:headEnd type="none" w="sm" len="sm"/>
            <a:tailEnd type="none" w="sm" len="sm"/>
          </a:ln>
        </p:spPr>
      </p:pic>
      <p:sp>
        <p:nvSpPr>
          <p:cNvPr id="10" name="Text Box 3">
            <a:extLst>
              <a:ext uri="{FF2B5EF4-FFF2-40B4-BE49-F238E27FC236}">
                <a16:creationId xmlns:a16="http://schemas.microsoft.com/office/drawing/2014/main" id="{26EEEFC1-20BF-4A83-A2DC-90C562F39137}"/>
              </a:ext>
            </a:extLst>
          </p:cNvPr>
          <p:cNvSpPr txBox="1">
            <a:spLocks noChangeAspect="1" noChangeArrowheads="1"/>
          </p:cNvSpPr>
          <p:nvPr/>
        </p:nvSpPr>
        <p:spPr bwMode="auto">
          <a:xfrm>
            <a:off x="695400" y="5960313"/>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fr-FR" altLang="en-US" sz="1200" dirty="0" err="1">
                <a:latin typeface="Arial Nova Cond" panose="020B0506020202020204" pitchFamily="34" charset="0"/>
              </a:rPr>
              <a:t>Haissaguerre</a:t>
            </a:r>
            <a:r>
              <a:rPr lang="fr-FR" altLang="en-US" sz="1200" dirty="0">
                <a:latin typeface="Arial Nova Cond" panose="020B0506020202020204" pitchFamily="34" charset="0"/>
              </a:rPr>
              <a:t> et al. NEJM 1998</a:t>
            </a:r>
          </a:p>
        </p:txBody>
      </p:sp>
      <p:sp>
        <p:nvSpPr>
          <p:cNvPr id="11" name="TextBox 6">
            <a:extLst>
              <a:ext uri="{FF2B5EF4-FFF2-40B4-BE49-F238E27FC236}">
                <a16:creationId xmlns:a16="http://schemas.microsoft.com/office/drawing/2014/main" id="{4A65864C-988C-4358-82C4-9A562576765B}"/>
              </a:ext>
            </a:extLst>
          </p:cNvPr>
          <p:cNvSpPr txBox="1"/>
          <p:nvPr/>
        </p:nvSpPr>
        <p:spPr>
          <a:xfrm>
            <a:off x="2754064" y="5961474"/>
            <a:ext cx="9090838"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ova Cond" panose="020B0506020202020204" pitchFamily="34" charset="0"/>
                <a:hlinkClick r:id="rId7"/>
              </a:rPr>
              <a:t>https://www.ottawaheart.ca/sites/default/files/uploads/documents/Patients-Visitors/complex-ablation-patient-guide-dec2015.pdf</a:t>
            </a:r>
            <a:endParaRPr kumimoji="0" lang="en-US" sz="1200" b="0" i="0" u="none" strike="noStrike" kern="1200" cap="none" spc="0" normalizeH="0" baseline="0" noProof="0" dirty="0">
              <a:ln>
                <a:noFill/>
              </a:ln>
              <a:solidFill>
                <a:srgbClr val="000000"/>
              </a:solidFill>
              <a:effectLst/>
              <a:uLnTx/>
              <a:uFillTx/>
              <a:latin typeface="Arial Nova Cond" panose="020B0506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Nova Cond" panose="020B0506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Nova Cond" panose="020B0506020202020204" pitchFamily="34" charset="0"/>
            </a:endParaRPr>
          </a:p>
        </p:txBody>
      </p:sp>
    </p:spTree>
    <p:extLst>
      <p:ext uri="{BB962C8B-B14F-4D97-AF65-F5344CB8AC3E}">
        <p14:creationId xmlns:p14="http://schemas.microsoft.com/office/powerpoint/2010/main" val="1934747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BF60-2B99-4493-9E81-22CA89C75925}"/>
              </a:ext>
            </a:extLst>
          </p:cNvPr>
          <p:cNvSpPr>
            <a:spLocks noGrp="1"/>
          </p:cNvSpPr>
          <p:nvPr>
            <p:ph type="title"/>
          </p:nvPr>
        </p:nvSpPr>
        <p:spPr/>
        <p:txBody>
          <a:bodyPr/>
          <a:lstStyle/>
          <a:p>
            <a:r>
              <a:rPr lang="en-US" dirty="0">
                <a:solidFill>
                  <a:srgbClr val="6FAAAF"/>
                </a:solidFill>
              </a:rPr>
              <a:t>CABANA Trial</a:t>
            </a:r>
          </a:p>
        </p:txBody>
      </p:sp>
      <p:pic>
        <p:nvPicPr>
          <p:cNvPr id="4" name="Picture 2">
            <a:extLst>
              <a:ext uri="{FF2B5EF4-FFF2-40B4-BE49-F238E27FC236}">
                <a16:creationId xmlns:a16="http://schemas.microsoft.com/office/drawing/2014/main" id="{B0124C03-BB4F-4DDC-9BCA-F957E7BF3B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797"/>
          <a:stretch/>
        </p:blipFill>
        <p:spPr bwMode="auto">
          <a:xfrm>
            <a:off x="2425403" y="1163284"/>
            <a:ext cx="7341194" cy="5146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3">
            <a:extLst>
              <a:ext uri="{FF2B5EF4-FFF2-40B4-BE49-F238E27FC236}">
                <a16:creationId xmlns:a16="http://schemas.microsoft.com/office/drawing/2014/main" id="{587A4827-96CA-499E-975B-EA0D414FC24F}"/>
              </a:ext>
            </a:extLst>
          </p:cNvPr>
          <p:cNvSpPr txBox="1">
            <a:spLocks noChangeAspect="1" noChangeArrowheads="1"/>
          </p:cNvSpPr>
          <p:nvPr/>
        </p:nvSpPr>
        <p:spPr bwMode="auto">
          <a:xfrm>
            <a:off x="695400" y="5960313"/>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da-DK" altLang="en-US" sz="1200" dirty="0">
                <a:latin typeface="Arial Nova Cond" panose="020B0506020202020204" pitchFamily="34" charset="0"/>
              </a:rPr>
              <a:t>Packer et al, JAMA 2019 321(13):1261-74</a:t>
            </a:r>
          </a:p>
        </p:txBody>
      </p:sp>
    </p:spTree>
    <p:extLst>
      <p:ext uri="{BB962C8B-B14F-4D97-AF65-F5344CB8AC3E}">
        <p14:creationId xmlns:p14="http://schemas.microsoft.com/office/powerpoint/2010/main" val="922087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8E97-CE8D-4D64-9C6D-4D8CDFFA0459}"/>
              </a:ext>
            </a:extLst>
          </p:cNvPr>
          <p:cNvSpPr>
            <a:spLocks noGrp="1"/>
          </p:cNvSpPr>
          <p:nvPr>
            <p:ph type="title"/>
          </p:nvPr>
        </p:nvSpPr>
        <p:spPr/>
        <p:txBody>
          <a:bodyPr/>
          <a:lstStyle/>
          <a:p>
            <a:r>
              <a:rPr lang="en-US" dirty="0">
                <a:solidFill>
                  <a:srgbClr val="6FAAAF"/>
                </a:solidFill>
              </a:rPr>
              <a:t>Primary endpoints – CASTLE AF</a:t>
            </a:r>
          </a:p>
        </p:txBody>
      </p:sp>
      <p:pic>
        <p:nvPicPr>
          <p:cNvPr id="4" name="Content Placeholder 3">
            <a:extLst>
              <a:ext uri="{FF2B5EF4-FFF2-40B4-BE49-F238E27FC236}">
                <a16:creationId xmlns:a16="http://schemas.microsoft.com/office/drawing/2014/main" id="{22447299-577B-4ECD-BA5C-99FF54D77963}"/>
              </a:ext>
            </a:extLst>
          </p:cNvPr>
          <p:cNvPicPr>
            <a:picLocks noChangeAspect="1"/>
          </p:cNvPicPr>
          <p:nvPr/>
        </p:nvPicPr>
        <p:blipFill>
          <a:blip r:embed="rId3"/>
          <a:stretch>
            <a:fillRect/>
          </a:stretch>
        </p:blipFill>
        <p:spPr>
          <a:xfrm>
            <a:off x="579658" y="1357193"/>
            <a:ext cx="5635109" cy="4351337"/>
          </a:xfrm>
          <a:prstGeom prst="rect">
            <a:avLst/>
          </a:prstGeom>
        </p:spPr>
      </p:pic>
      <p:pic>
        <p:nvPicPr>
          <p:cNvPr id="5" name="Picture 4">
            <a:extLst>
              <a:ext uri="{FF2B5EF4-FFF2-40B4-BE49-F238E27FC236}">
                <a16:creationId xmlns:a16="http://schemas.microsoft.com/office/drawing/2014/main" id="{5343064C-0079-47BF-B770-95C7BF507D6C}"/>
              </a:ext>
            </a:extLst>
          </p:cNvPr>
          <p:cNvPicPr>
            <a:picLocks noChangeAspect="1"/>
          </p:cNvPicPr>
          <p:nvPr/>
        </p:nvPicPr>
        <p:blipFill>
          <a:blip r:embed="rId4"/>
          <a:stretch>
            <a:fillRect/>
          </a:stretch>
        </p:blipFill>
        <p:spPr>
          <a:xfrm>
            <a:off x="6317399" y="1340768"/>
            <a:ext cx="5635109" cy="4367762"/>
          </a:xfrm>
          <a:prstGeom prst="rect">
            <a:avLst/>
          </a:prstGeom>
        </p:spPr>
      </p:pic>
      <p:sp>
        <p:nvSpPr>
          <p:cNvPr id="6" name="Text Box 3">
            <a:extLst>
              <a:ext uri="{FF2B5EF4-FFF2-40B4-BE49-F238E27FC236}">
                <a16:creationId xmlns:a16="http://schemas.microsoft.com/office/drawing/2014/main" id="{C06D9262-A36C-4782-A60B-C51B236F493A}"/>
              </a:ext>
            </a:extLst>
          </p:cNvPr>
          <p:cNvSpPr txBox="1">
            <a:spLocks noChangeAspect="1" noChangeArrowheads="1"/>
          </p:cNvSpPr>
          <p:nvPr/>
        </p:nvSpPr>
        <p:spPr bwMode="auto">
          <a:xfrm>
            <a:off x="695400" y="5960313"/>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fr-FR" altLang="en-US" sz="1200" dirty="0" err="1">
                <a:latin typeface="Arial Nova Cond" panose="020B0506020202020204" pitchFamily="34" charset="0"/>
              </a:rPr>
              <a:t>Marrouche</a:t>
            </a:r>
            <a:r>
              <a:rPr lang="fr-FR" altLang="en-US" sz="1200" dirty="0">
                <a:latin typeface="Arial Nova Cond" panose="020B0506020202020204" pitchFamily="34" charset="0"/>
              </a:rPr>
              <a:t> et al, N </a:t>
            </a:r>
            <a:r>
              <a:rPr lang="fr-FR" altLang="en-US" sz="1200" dirty="0" err="1">
                <a:latin typeface="Arial Nova Cond" panose="020B0506020202020204" pitchFamily="34" charset="0"/>
              </a:rPr>
              <a:t>Engl</a:t>
            </a:r>
            <a:r>
              <a:rPr lang="fr-FR" altLang="en-US" sz="1200" dirty="0">
                <a:latin typeface="Arial Nova Cond" panose="020B0506020202020204" pitchFamily="34" charset="0"/>
              </a:rPr>
              <a:t> J Med 2018</a:t>
            </a:r>
          </a:p>
        </p:txBody>
      </p:sp>
    </p:spTree>
    <p:extLst>
      <p:ext uri="{BB962C8B-B14F-4D97-AF65-F5344CB8AC3E}">
        <p14:creationId xmlns:p14="http://schemas.microsoft.com/office/powerpoint/2010/main" val="4233878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F8E0-B447-4C51-8136-34BE88C2E014}"/>
              </a:ext>
            </a:extLst>
          </p:cNvPr>
          <p:cNvSpPr>
            <a:spLocks noGrp="1"/>
          </p:cNvSpPr>
          <p:nvPr>
            <p:ph type="title"/>
          </p:nvPr>
        </p:nvSpPr>
        <p:spPr/>
        <p:txBody>
          <a:bodyPr/>
          <a:lstStyle/>
          <a:p>
            <a:r>
              <a:rPr lang="en-US" dirty="0">
                <a:solidFill>
                  <a:srgbClr val="6FAAAF"/>
                </a:solidFill>
              </a:rPr>
              <a:t>EARLY ablation intervention – EARLY AF</a:t>
            </a:r>
          </a:p>
        </p:txBody>
      </p:sp>
      <p:pic>
        <p:nvPicPr>
          <p:cNvPr id="4" name="Content Placeholder 8">
            <a:extLst>
              <a:ext uri="{FF2B5EF4-FFF2-40B4-BE49-F238E27FC236}">
                <a16:creationId xmlns:a16="http://schemas.microsoft.com/office/drawing/2014/main" id="{1FD2E360-4F2A-4BD1-BD11-C1DE6EE5A4A5}"/>
              </a:ext>
            </a:extLst>
          </p:cNvPr>
          <p:cNvPicPr>
            <a:picLocks noChangeAspect="1"/>
          </p:cNvPicPr>
          <p:nvPr/>
        </p:nvPicPr>
        <p:blipFill>
          <a:blip r:embed="rId3"/>
          <a:stretch>
            <a:fillRect/>
          </a:stretch>
        </p:blipFill>
        <p:spPr>
          <a:xfrm>
            <a:off x="377961" y="1628800"/>
            <a:ext cx="5862859" cy="3760166"/>
          </a:xfrm>
          <a:prstGeom prst="rect">
            <a:avLst/>
          </a:prstGeom>
        </p:spPr>
      </p:pic>
      <p:pic>
        <p:nvPicPr>
          <p:cNvPr id="5" name="Content Placeholder 9">
            <a:extLst>
              <a:ext uri="{FF2B5EF4-FFF2-40B4-BE49-F238E27FC236}">
                <a16:creationId xmlns:a16="http://schemas.microsoft.com/office/drawing/2014/main" id="{B30E64F2-3F86-442F-A4D5-A86A395CCEBE}"/>
              </a:ext>
            </a:extLst>
          </p:cNvPr>
          <p:cNvPicPr>
            <a:picLocks noChangeAspect="1"/>
          </p:cNvPicPr>
          <p:nvPr/>
        </p:nvPicPr>
        <p:blipFill>
          <a:blip r:embed="rId4"/>
          <a:stretch>
            <a:fillRect/>
          </a:stretch>
        </p:blipFill>
        <p:spPr>
          <a:xfrm>
            <a:off x="6240820" y="1628800"/>
            <a:ext cx="5471804" cy="3812411"/>
          </a:xfrm>
          <a:prstGeom prst="rect">
            <a:avLst/>
          </a:prstGeom>
        </p:spPr>
      </p:pic>
      <p:sp>
        <p:nvSpPr>
          <p:cNvPr id="6" name="Text Box 3">
            <a:extLst>
              <a:ext uri="{FF2B5EF4-FFF2-40B4-BE49-F238E27FC236}">
                <a16:creationId xmlns:a16="http://schemas.microsoft.com/office/drawing/2014/main" id="{FF71B567-1B41-4A32-8E83-C424BBB3134A}"/>
              </a:ext>
            </a:extLst>
          </p:cNvPr>
          <p:cNvSpPr txBox="1">
            <a:spLocks noChangeAspect="1" noChangeArrowheads="1"/>
          </p:cNvSpPr>
          <p:nvPr/>
        </p:nvSpPr>
        <p:spPr bwMode="auto">
          <a:xfrm>
            <a:off x="695400" y="5960313"/>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fr-FR" altLang="en-US" sz="1200" dirty="0" err="1">
                <a:latin typeface="Arial Nova Cond" panose="020B0506020202020204" pitchFamily="34" charset="0"/>
              </a:rPr>
              <a:t>November</a:t>
            </a:r>
            <a:r>
              <a:rPr lang="fr-FR" altLang="en-US" sz="1200" dirty="0">
                <a:latin typeface="Arial Nova Cond" panose="020B0506020202020204" pitchFamily="34" charset="0"/>
              </a:rPr>
              <a:t> 16, 2020</a:t>
            </a:r>
          </a:p>
        </p:txBody>
      </p:sp>
    </p:spTree>
    <p:extLst>
      <p:ext uri="{BB962C8B-B14F-4D97-AF65-F5344CB8AC3E}">
        <p14:creationId xmlns:p14="http://schemas.microsoft.com/office/powerpoint/2010/main" val="413988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8EF79-FEDD-42F4-B52E-2A16DA773A57}"/>
              </a:ext>
            </a:extLst>
          </p:cNvPr>
          <p:cNvSpPr>
            <a:spLocks noGrp="1"/>
          </p:cNvSpPr>
          <p:nvPr>
            <p:ph type="title"/>
          </p:nvPr>
        </p:nvSpPr>
        <p:spPr/>
        <p:txBody>
          <a:bodyPr/>
          <a:lstStyle/>
          <a:p>
            <a:r>
              <a:rPr lang="en-US" dirty="0"/>
              <a:t>WELCOME TO THE CCS/CHRS </a:t>
            </a:r>
            <a:r>
              <a:rPr lang="en-US" dirty="0">
                <a:solidFill>
                  <a:srgbClr val="F33A45"/>
                </a:solidFill>
              </a:rPr>
              <a:t>AF WEBINAR SERIES</a:t>
            </a:r>
            <a:endParaRPr lang="en-US" dirty="0"/>
          </a:p>
        </p:txBody>
      </p:sp>
      <p:sp>
        <p:nvSpPr>
          <p:cNvPr id="5" name="Rectangle: Rounded Corners 4">
            <a:extLst>
              <a:ext uri="{FF2B5EF4-FFF2-40B4-BE49-F238E27FC236}">
                <a16:creationId xmlns:a16="http://schemas.microsoft.com/office/drawing/2014/main" id="{436AE211-DA06-44AE-B313-23B0F99BD07D}"/>
              </a:ext>
            </a:extLst>
          </p:cNvPr>
          <p:cNvSpPr/>
          <p:nvPr/>
        </p:nvSpPr>
        <p:spPr>
          <a:xfrm>
            <a:off x="924795" y="1268760"/>
            <a:ext cx="3266072" cy="369972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CD7EEE-4F4B-4645-A0CB-725405580E2A}"/>
              </a:ext>
            </a:extLst>
          </p:cNvPr>
          <p:cNvSpPr/>
          <p:nvPr/>
        </p:nvSpPr>
        <p:spPr>
          <a:xfrm>
            <a:off x="911536" y="1713072"/>
            <a:ext cx="3266072" cy="851832"/>
          </a:xfrm>
          <a:prstGeom prst="rect">
            <a:avLst/>
          </a:prstGeom>
          <a:solidFill>
            <a:srgbClr val="6FA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latin typeface="Arial Nova Cond" panose="020B0506020202020204" pitchFamily="34" charset="0"/>
              </a:rPr>
              <a:t>All about stroke prevention!</a:t>
            </a:r>
          </a:p>
        </p:txBody>
      </p:sp>
      <p:sp>
        <p:nvSpPr>
          <p:cNvPr id="7" name="Rectangle: Rounded Corners 6">
            <a:extLst>
              <a:ext uri="{FF2B5EF4-FFF2-40B4-BE49-F238E27FC236}">
                <a16:creationId xmlns:a16="http://schemas.microsoft.com/office/drawing/2014/main" id="{979CBC6D-82C8-4A26-9932-382E53E45972}"/>
              </a:ext>
            </a:extLst>
          </p:cNvPr>
          <p:cNvSpPr/>
          <p:nvPr/>
        </p:nvSpPr>
        <p:spPr>
          <a:xfrm>
            <a:off x="4481891" y="1309663"/>
            <a:ext cx="3266072" cy="36997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BB975DB-18EE-4A1D-8415-629549A501B9}"/>
              </a:ext>
            </a:extLst>
          </p:cNvPr>
          <p:cNvSpPr/>
          <p:nvPr/>
        </p:nvSpPr>
        <p:spPr>
          <a:xfrm>
            <a:off x="8001134" y="1287315"/>
            <a:ext cx="3279330" cy="36997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3B93079-164D-43F0-9BA0-9316CF59A207}"/>
              </a:ext>
            </a:extLst>
          </p:cNvPr>
          <p:cNvSpPr txBox="1"/>
          <p:nvPr/>
        </p:nvSpPr>
        <p:spPr>
          <a:xfrm>
            <a:off x="1785164" y="1287314"/>
            <a:ext cx="1373232" cy="425758"/>
          </a:xfrm>
          <a:prstGeom prst="rect">
            <a:avLst/>
          </a:prstGeom>
          <a:noFill/>
        </p:spPr>
        <p:txBody>
          <a:bodyPr wrap="square" rtlCol="0">
            <a:spAutoFit/>
          </a:bodyPr>
          <a:lstStyle/>
          <a:p>
            <a:pPr algn="ctr">
              <a:lnSpc>
                <a:spcPts val="2600"/>
              </a:lnSpc>
              <a:spcAft>
                <a:spcPts val="600"/>
              </a:spcAft>
            </a:pPr>
            <a:r>
              <a:rPr lang="en-US" sz="2200" b="1" dirty="0">
                <a:solidFill>
                  <a:schemeClr val="tx1"/>
                </a:solidFill>
                <a:effectLst/>
                <a:latin typeface="Arial Nova Cond" panose="020B0506020202020204" pitchFamily="34" charset="0"/>
                <a:ea typeface="Calibri" panose="020F0502020204030204" pitchFamily="34" charset="0"/>
                <a:cs typeface="Times New Roman" panose="02020603050405020304" pitchFamily="18" charset="0"/>
              </a:rPr>
              <a:t>Webinar 1</a:t>
            </a:r>
            <a:endParaRPr lang="en-US" sz="2200" b="1" dirty="0">
              <a:solidFill>
                <a:srgbClr val="6FAAAF"/>
              </a:solidFill>
              <a:latin typeface="Arial Nova Cond" panose="020B0506020202020204" pitchFamily="34" charset="0"/>
            </a:endParaRPr>
          </a:p>
        </p:txBody>
      </p:sp>
      <p:sp>
        <p:nvSpPr>
          <p:cNvPr id="10" name="Content Placeholder 4">
            <a:extLst>
              <a:ext uri="{FF2B5EF4-FFF2-40B4-BE49-F238E27FC236}">
                <a16:creationId xmlns:a16="http://schemas.microsoft.com/office/drawing/2014/main" id="{1C2D8F3D-561F-473D-BF4C-3E80C2FDEE16}"/>
              </a:ext>
            </a:extLst>
          </p:cNvPr>
          <p:cNvSpPr txBox="1">
            <a:spLocks/>
          </p:cNvSpPr>
          <p:nvPr/>
        </p:nvSpPr>
        <p:spPr>
          <a:xfrm>
            <a:off x="1041910" y="2708920"/>
            <a:ext cx="3037865" cy="203132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latin typeface="Gill Sans" panose="020B0502020104020203" pitchFamily="34" charset="0"/>
                <a:ea typeface="Calibri" panose="020F0502020204030204" pitchFamily="34" charset="0"/>
                <a:cs typeface="Times New Roman" panose="02020603050405020304" pitchFamily="18" charset="0"/>
              </a:rPr>
              <a:t>Available </a:t>
            </a:r>
            <a:r>
              <a:rPr lang="en-US" sz="18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On-Demand</a:t>
            </a:r>
          </a:p>
          <a:p>
            <a:pPr marL="0" indent="0">
              <a:lnSpc>
                <a:spcPct val="100000"/>
              </a:lnSpc>
              <a:spcBef>
                <a:spcPts val="0"/>
              </a:spcBef>
              <a:buNone/>
            </a:pPr>
            <a:endParaRPr lang="en-US" sz="1800" dirty="0">
              <a:solidFill>
                <a:srgbClr val="F33A45"/>
              </a:solidFill>
              <a:latin typeface="Gill Sans" panose="020B0502020104020203" pitchFamily="34" charset="0"/>
              <a:cs typeface="Times New Roman" panose="02020603050405020304" pitchFamily="18" charset="0"/>
            </a:endParaRPr>
          </a:p>
          <a:p>
            <a:pPr marL="0" indent="0">
              <a:lnSpc>
                <a:spcPct val="100000"/>
              </a:lnSpc>
              <a:spcBef>
                <a:spcPts val="0"/>
              </a:spcBef>
              <a:buNone/>
            </a:pPr>
            <a:r>
              <a:rPr lang="en-US" sz="1800" b="1" dirty="0">
                <a:effectLst/>
                <a:latin typeface="Gill Sans" panose="020B0502020104020203" pitchFamily="34" charset="0"/>
                <a:ea typeface="Calibri" panose="020F0502020204030204" pitchFamily="34" charset="0"/>
                <a:cs typeface="Times New Roman" panose="02020603050405020304" pitchFamily="18" charset="0"/>
              </a:rPr>
              <a:t>Moderators: </a:t>
            </a:r>
            <a:r>
              <a:rPr lang="en-US" sz="1800" dirty="0">
                <a:effectLst/>
                <a:latin typeface="Gill Sans" panose="020B0502020104020203" pitchFamily="34" charset="0"/>
                <a:ea typeface="Calibri" panose="020F0502020204030204" pitchFamily="34" charset="0"/>
                <a:cs typeface="Times New Roman" panose="02020603050405020304" pitchFamily="18" charset="0"/>
              </a:rPr>
              <a:t>Laurence Sterns, Laurent Macle</a:t>
            </a:r>
          </a:p>
          <a:p>
            <a:pPr marL="0" indent="0">
              <a:lnSpc>
                <a:spcPct val="100000"/>
              </a:lnSpc>
              <a:spcBef>
                <a:spcPts val="0"/>
              </a:spcBef>
              <a:buNone/>
            </a:pPr>
            <a:r>
              <a:rPr lang="en-US" sz="1800" b="1" dirty="0">
                <a:effectLst/>
                <a:latin typeface="Gill Sans" panose="020B0502020104020203" pitchFamily="34" charset="0"/>
                <a:ea typeface="Calibri" panose="020F0502020204030204" pitchFamily="34" charset="0"/>
                <a:cs typeface="Times New Roman" panose="02020603050405020304" pitchFamily="18" charset="0"/>
              </a:rPr>
              <a:t>Faculty: </a:t>
            </a:r>
            <a:r>
              <a:rPr lang="en-US" sz="1800" dirty="0">
                <a:effectLst/>
                <a:latin typeface="Gill Sans" panose="020B0502020104020203" pitchFamily="34" charset="0"/>
                <a:ea typeface="Calibri" panose="020F0502020204030204" pitchFamily="34" charset="0"/>
                <a:cs typeface="Times New Roman" panose="02020603050405020304" pitchFamily="18" charset="0"/>
              </a:rPr>
              <a:t>Jason Andrade, Alan Bell, Kori Leblanc, L. Brent Mitchell, Teresa Tsang</a:t>
            </a:r>
            <a:endParaRPr lang="en-US" sz="1800" dirty="0">
              <a:latin typeface="GillSans-Light" panose="020B0400000000000000" pitchFamily="34" charset="0"/>
            </a:endParaRPr>
          </a:p>
        </p:txBody>
      </p:sp>
      <p:sp>
        <p:nvSpPr>
          <p:cNvPr id="12" name="Rectangle 11">
            <a:extLst>
              <a:ext uri="{FF2B5EF4-FFF2-40B4-BE49-F238E27FC236}">
                <a16:creationId xmlns:a16="http://schemas.microsoft.com/office/drawing/2014/main" id="{4BDF6F8F-82AB-4B22-96D0-2D4910A33253}"/>
              </a:ext>
            </a:extLst>
          </p:cNvPr>
          <p:cNvSpPr/>
          <p:nvPr/>
        </p:nvSpPr>
        <p:spPr>
          <a:xfrm>
            <a:off x="4488521" y="1713072"/>
            <a:ext cx="3266072" cy="851832"/>
          </a:xfrm>
          <a:prstGeom prst="rect">
            <a:avLst/>
          </a:prstGeom>
          <a:solidFill>
            <a:srgbClr val="F3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latin typeface="Arial Nova Cond" panose="020B0506020202020204" pitchFamily="34" charset="0"/>
              </a:rPr>
              <a:t>When it comes to arrhythmia management…</a:t>
            </a:r>
          </a:p>
        </p:txBody>
      </p:sp>
      <p:sp>
        <p:nvSpPr>
          <p:cNvPr id="13" name="Rectangle 12">
            <a:extLst>
              <a:ext uri="{FF2B5EF4-FFF2-40B4-BE49-F238E27FC236}">
                <a16:creationId xmlns:a16="http://schemas.microsoft.com/office/drawing/2014/main" id="{02BBADB2-B468-4FBD-BE62-F907157BCCC3}"/>
              </a:ext>
            </a:extLst>
          </p:cNvPr>
          <p:cNvSpPr/>
          <p:nvPr/>
        </p:nvSpPr>
        <p:spPr>
          <a:xfrm>
            <a:off x="8001133" y="1735234"/>
            <a:ext cx="3266071" cy="851832"/>
          </a:xfrm>
          <a:prstGeom prst="rect">
            <a:avLst/>
          </a:prstGeom>
          <a:solidFill>
            <a:srgbClr val="6FA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ova Cond" panose="020B0506020202020204" pitchFamily="34" charset="0"/>
              </a:rPr>
              <a:t>Focus on screening and prevention</a:t>
            </a:r>
          </a:p>
        </p:txBody>
      </p:sp>
      <p:sp>
        <p:nvSpPr>
          <p:cNvPr id="15" name="TextBox 14">
            <a:extLst>
              <a:ext uri="{FF2B5EF4-FFF2-40B4-BE49-F238E27FC236}">
                <a16:creationId xmlns:a16="http://schemas.microsoft.com/office/drawing/2014/main" id="{DB26E747-95A4-4F7D-925F-489AF9FC64B1}"/>
              </a:ext>
            </a:extLst>
          </p:cNvPr>
          <p:cNvSpPr txBox="1"/>
          <p:nvPr/>
        </p:nvSpPr>
        <p:spPr>
          <a:xfrm>
            <a:off x="9002344" y="1298395"/>
            <a:ext cx="1373232" cy="425758"/>
          </a:xfrm>
          <a:prstGeom prst="rect">
            <a:avLst/>
          </a:prstGeom>
          <a:noFill/>
        </p:spPr>
        <p:txBody>
          <a:bodyPr wrap="square" rtlCol="0">
            <a:spAutoFit/>
          </a:bodyPr>
          <a:lstStyle/>
          <a:p>
            <a:pPr algn="ctr">
              <a:lnSpc>
                <a:spcPts val="2600"/>
              </a:lnSpc>
              <a:spcAft>
                <a:spcPts val="600"/>
              </a:spcAft>
            </a:pPr>
            <a:r>
              <a:rPr lang="en-US" sz="2200" b="1" dirty="0">
                <a:solidFill>
                  <a:schemeClr val="tx1"/>
                </a:solidFill>
                <a:effectLst/>
                <a:latin typeface="Arial Nova Cond" panose="020B0506020202020204" pitchFamily="34" charset="0"/>
                <a:ea typeface="Calibri" panose="020F0502020204030204" pitchFamily="34" charset="0"/>
                <a:cs typeface="Times New Roman" panose="02020603050405020304" pitchFamily="18" charset="0"/>
              </a:rPr>
              <a:t>Webinar </a:t>
            </a:r>
            <a:r>
              <a:rPr lang="en-US" sz="2200" b="1" dirty="0">
                <a:solidFill>
                  <a:schemeClr val="tx1"/>
                </a:solidFill>
                <a:latin typeface="Arial Nova Cond" panose="020B0506020202020204" pitchFamily="34" charset="0"/>
                <a:ea typeface="Calibri" panose="020F0502020204030204" pitchFamily="34" charset="0"/>
                <a:cs typeface="Times New Roman" panose="02020603050405020304" pitchFamily="18" charset="0"/>
              </a:rPr>
              <a:t>3</a:t>
            </a:r>
            <a:endParaRPr lang="en-US" sz="2200" b="1" dirty="0">
              <a:solidFill>
                <a:srgbClr val="6FAAAF"/>
              </a:solidFill>
              <a:latin typeface="Arial Nova Cond" panose="020B0506020202020204" pitchFamily="34" charset="0"/>
            </a:endParaRPr>
          </a:p>
        </p:txBody>
      </p:sp>
      <p:sp>
        <p:nvSpPr>
          <p:cNvPr id="16" name="TextBox 15">
            <a:extLst>
              <a:ext uri="{FF2B5EF4-FFF2-40B4-BE49-F238E27FC236}">
                <a16:creationId xmlns:a16="http://schemas.microsoft.com/office/drawing/2014/main" id="{460A452E-D939-4A38-B62B-40CB1400D3DD}"/>
              </a:ext>
            </a:extLst>
          </p:cNvPr>
          <p:cNvSpPr txBox="1"/>
          <p:nvPr/>
        </p:nvSpPr>
        <p:spPr>
          <a:xfrm>
            <a:off x="5450461" y="1298395"/>
            <a:ext cx="1373232" cy="425758"/>
          </a:xfrm>
          <a:prstGeom prst="rect">
            <a:avLst/>
          </a:prstGeom>
          <a:noFill/>
        </p:spPr>
        <p:txBody>
          <a:bodyPr wrap="square" rtlCol="0">
            <a:spAutoFit/>
          </a:bodyPr>
          <a:lstStyle/>
          <a:p>
            <a:pPr algn="ctr">
              <a:lnSpc>
                <a:spcPts val="2600"/>
              </a:lnSpc>
              <a:spcAft>
                <a:spcPts val="600"/>
              </a:spcAft>
            </a:pPr>
            <a:r>
              <a:rPr lang="en-US" sz="2200" b="1" dirty="0">
                <a:solidFill>
                  <a:schemeClr val="tx1"/>
                </a:solidFill>
                <a:effectLst/>
                <a:latin typeface="Arial Nova Cond" panose="020B0506020202020204" pitchFamily="34" charset="0"/>
                <a:ea typeface="Calibri" panose="020F0502020204030204" pitchFamily="34" charset="0"/>
                <a:cs typeface="Times New Roman" panose="02020603050405020304" pitchFamily="18" charset="0"/>
              </a:rPr>
              <a:t>Webinar 2</a:t>
            </a:r>
            <a:endParaRPr lang="en-US" sz="2200" b="1" dirty="0">
              <a:solidFill>
                <a:srgbClr val="6FAAAF"/>
              </a:solidFill>
              <a:latin typeface="Arial Nova Cond" panose="020B0506020202020204" pitchFamily="34" charset="0"/>
            </a:endParaRPr>
          </a:p>
        </p:txBody>
      </p:sp>
      <p:sp>
        <p:nvSpPr>
          <p:cNvPr id="17" name="Content Placeholder 4">
            <a:extLst>
              <a:ext uri="{FF2B5EF4-FFF2-40B4-BE49-F238E27FC236}">
                <a16:creationId xmlns:a16="http://schemas.microsoft.com/office/drawing/2014/main" id="{532F6404-E431-4AAB-8F52-1BF39284A5E0}"/>
              </a:ext>
            </a:extLst>
          </p:cNvPr>
          <p:cNvSpPr txBox="1">
            <a:spLocks/>
          </p:cNvSpPr>
          <p:nvPr/>
        </p:nvSpPr>
        <p:spPr>
          <a:xfrm>
            <a:off x="4583832" y="2708920"/>
            <a:ext cx="3098443" cy="203132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Today!</a:t>
            </a:r>
            <a:endParaRPr lang="en-US" sz="1800" b="1" dirty="0">
              <a:latin typeface="Gill Sans" panose="020B0502020104020203" pitchFamily="34" charset="0"/>
              <a:ea typeface="Calibri" panose="020F0502020204030204" pitchFamily="34" charset="0"/>
              <a:cs typeface="Times New Roman" panose="02020603050405020304" pitchFamily="18" charset="0"/>
            </a:endParaRPr>
          </a:p>
          <a:p>
            <a:pPr marL="0" indent="0">
              <a:lnSpc>
                <a:spcPct val="100000"/>
              </a:lnSpc>
              <a:spcBef>
                <a:spcPts val="0"/>
              </a:spcBef>
              <a:buFont typeface="Arial" panose="020B0604020202020204" pitchFamily="34" charset="0"/>
              <a:buNone/>
            </a:pPr>
            <a:endParaRPr lang="en-US" sz="1800" b="1" dirty="0">
              <a:latin typeface="Gill Sans" panose="020B0502020104020203"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800" b="1" dirty="0">
                <a:latin typeface="Gill Sans" panose="020B0502020104020203" pitchFamily="34" charset="0"/>
                <a:ea typeface="Calibri" panose="020F0502020204030204" pitchFamily="34" charset="0"/>
                <a:cs typeface="Times New Roman" panose="02020603050405020304" pitchFamily="18" charset="0"/>
              </a:rPr>
              <a:t>Moderators: </a:t>
            </a:r>
            <a:r>
              <a:rPr lang="en-US" sz="1800" dirty="0">
                <a:latin typeface="Gill Sans" panose="020B0502020104020203" pitchFamily="34" charset="0"/>
                <a:ea typeface="Calibri" panose="020F0502020204030204" pitchFamily="34" charset="0"/>
                <a:cs typeface="Times New Roman" panose="02020603050405020304" pitchFamily="18" charset="0"/>
              </a:rPr>
              <a:t>Matthew Bennett, Jason Andrade</a:t>
            </a:r>
          </a:p>
          <a:p>
            <a:pPr marL="0" indent="0">
              <a:lnSpc>
                <a:spcPct val="100000"/>
              </a:lnSpc>
              <a:spcBef>
                <a:spcPts val="0"/>
              </a:spcBef>
              <a:buNone/>
            </a:pPr>
            <a:r>
              <a:rPr lang="en-US" sz="1800" b="1" dirty="0">
                <a:latin typeface="Gill Sans" panose="020B0502020104020203" pitchFamily="34" charset="0"/>
                <a:ea typeface="Calibri" panose="020F0502020204030204" pitchFamily="34" charset="0"/>
                <a:cs typeface="Times New Roman" panose="02020603050405020304" pitchFamily="18" charset="0"/>
              </a:rPr>
              <a:t>Faculty: </a:t>
            </a:r>
            <a:r>
              <a:rPr lang="en-US" sz="1800" dirty="0">
                <a:latin typeface="Gill Sans" panose="020B0502020104020203" pitchFamily="34" charset="0"/>
                <a:ea typeface="Calibri" panose="020F0502020204030204" pitchFamily="34" charset="0"/>
                <a:cs typeface="Times New Roman" panose="02020603050405020304" pitchFamily="18" charset="0"/>
              </a:rPr>
              <a:t>Martin Aguilar, Clare Atzema, Louise Pilote, Atul Verma</a:t>
            </a:r>
            <a:endParaRPr lang="en-US" sz="1800" dirty="0">
              <a:latin typeface="GillSans-Light" panose="020B0400000000000000" pitchFamily="34" charset="0"/>
            </a:endParaRPr>
          </a:p>
        </p:txBody>
      </p:sp>
      <p:sp>
        <p:nvSpPr>
          <p:cNvPr id="18" name="Content Placeholder 4">
            <a:extLst>
              <a:ext uri="{FF2B5EF4-FFF2-40B4-BE49-F238E27FC236}">
                <a16:creationId xmlns:a16="http://schemas.microsoft.com/office/drawing/2014/main" id="{7130F765-3D98-41A6-AA9A-A202FF3D916C}"/>
              </a:ext>
            </a:extLst>
          </p:cNvPr>
          <p:cNvSpPr txBox="1">
            <a:spLocks/>
          </p:cNvSpPr>
          <p:nvPr/>
        </p:nvSpPr>
        <p:spPr>
          <a:xfrm>
            <a:off x="8141990" y="2749636"/>
            <a:ext cx="3008100" cy="203132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Sept 23 </a:t>
            </a:r>
            <a:r>
              <a:rPr lang="en-US" sz="1800" dirty="0">
                <a:latin typeface="Gill Sans" panose="020B0502020104020203" pitchFamily="34" charset="0"/>
                <a:ea typeface="Calibri" panose="020F0502020204030204" pitchFamily="34" charset="0"/>
                <a:cs typeface="Times New Roman" panose="02020603050405020304" pitchFamily="18" charset="0"/>
              </a:rPr>
              <a:t>from </a:t>
            </a:r>
            <a:r>
              <a:rPr lang="en-US" sz="18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8 PM – 9 PM ET</a:t>
            </a:r>
            <a:endParaRPr lang="en-US" sz="1800" b="1" dirty="0">
              <a:solidFill>
                <a:srgbClr val="F33A45"/>
              </a:solidFill>
              <a:latin typeface="Gill Sans" panose="020B0502020104020203" pitchFamily="34" charset="0"/>
              <a:ea typeface="Calibri" panose="020F0502020204030204" pitchFamily="34" charset="0"/>
              <a:cs typeface="Times New Roman" panose="02020603050405020304" pitchFamily="18" charset="0"/>
            </a:endParaRPr>
          </a:p>
          <a:p>
            <a:pPr>
              <a:lnSpc>
                <a:spcPct val="100000"/>
              </a:lnSpc>
              <a:spcBef>
                <a:spcPts val="0"/>
              </a:spcBef>
            </a:pPr>
            <a:endParaRPr lang="en-US" sz="1800" b="1" dirty="0">
              <a:latin typeface="Gill Sans" panose="020B0502020104020203"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800" b="1" dirty="0">
                <a:latin typeface="Gill Sans" panose="020B0502020104020203" pitchFamily="34" charset="0"/>
                <a:ea typeface="Calibri" panose="020F0502020204030204" pitchFamily="34" charset="0"/>
                <a:cs typeface="Times New Roman" panose="02020603050405020304" pitchFamily="18" charset="0"/>
              </a:rPr>
              <a:t>Moderators: </a:t>
            </a:r>
            <a:r>
              <a:rPr lang="en-US" sz="1800" dirty="0">
                <a:latin typeface="Gill Sans" panose="020B0502020104020203" pitchFamily="34" charset="0"/>
                <a:ea typeface="Calibri" panose="020F0502020204030204" pitchFamily="34" charset="0"/>
                <a:cs typeface="Times New Roman" panose="02020603050405020304" pitchFamily="18" charset="0"/>
              </a:rPr>
              <a:t>Jason Andrade, Laurent Macle</a:t>
            </a:r>
          </a:p>
          <a:p>
            <a:pPr marL="0" indent="0">
              <a:lnSpc>
                <a:spcPct val="100000"/>
              </a:lnSpc>
              <a:spcBef>
                <a:spcPts val="0"/>
              </a:spcBef>
              <a:buNone/>
            </a:pPr>
            <a:r>
              <a:rPr lang="en-US" sz="1800" b="1" dirty="0">
                <a:latin typeface="Gill Sans" panose="020B0502020104020203" pitchFamily="34" charset="0"/>
                <a:ea typeface="Calibri" panose="020F0502020204030204" pitchFamily="34" charset="0"/>
                <a:cs typeface="Times New Roman" panose="02020603050405020304" pitchFamily="18" charset="0"/>
              </a:rPr>
              <a:t>Faculty: </a:t>
            </a:r>
            <a:r>
              <a:rPr lang="en-US" sz="1800" dirty="0">
                <a:latin typeface="Gill Sans" panose="020B0502020104020203" pitchFamily="34" charset="0"/>
                <a:ea typeface="Calibri" panose="020F0502020204030204" pitchFamily="34" charset="0"/>
                <a:cs typeface="Times New Roman" panose="02020603050405020304" pitchFamily="18" charset="0"/>
              </a:rPr>
              <a:t>Paul Dorian, Jeff Healey, Ratika Parkash, Roopinder Sandhu</a:t>
            </a:r>
            <a:endParaRPr lang="en-US" sz="1800" dirty="0">
              <a:latin typeface="GillSans-Light" panose="020B0400000000000000" pitchFamily="34" charset="0"/>
            </a:endParaRPr>
          </a:p>
        </p:txBody>
      </p:sp>
      <p:sp>
        <p:nvSpPr>
          <p:cNvPr id="20" name="Rectangle 19">
            <a:extLst>
              <a:ext uri="{FF2B5EF4-FFF2-40B4-BE49-F238E27FC236}">
                <a16:creationId xmlns:a16="http://schemas.microsoft.com/office/drawing/2014/main" id="{622C9FD9-133E-41D1-A979-CF21E5A422A6}"/>
              </a:ext>
            </a:extLst>
          </p:cNvPr>
          <p:cNvSpPr/>
          <p:nvPr/>
        </p:nvSpPr>
        <p:spPr>
          <a:xfrm>
            <a:off x="818145" y="5013176"/>
            <a:ext cx="10781880" cy="951158"/>
          </a:xfrm>
          <a:prstGeom prst="rect">
            <a:avLst/>
          </a:prstGeom>
        </p:spPr>
        <p:txBody>
          <a:bodyPr wrap="square" lIns="91440" tIns="45720" rIns="91440" bIns="45720" anchor="t">
            <a:spAutoFit/>
          </a:bodyPr>
          <a:lstStyle/>
          <a:p>
            <a:pPr algn="ctr">
              <a:lnSpc>
                <a:spcPct val="120000"/>
              </a:lnSpc>
            </a:pPr>
            <a:r>
              <a:rPr lang="en-US" sz="1600" dirty="0">
                <a:latin typeface="Arial Nova Cond"/>
              </a:rPr>
              <a:t>The Canadian Cardiovascular Society is grateful to our partner(s) for their commitment to building knowledge and expertise of the heart team. This program was made possible in part by Bayer, BMS/Pfizer Alliance and </a:t>
            </a:r>
            <a:r>
              <a:rPr lang="en-US" sz="1600" dirty="0" err="1">
                <a:latin typeface="Arial Nova Cond"/>
              </a:rPr>
              <a:t>Servier</a:t>
            </a:r>
            <a:r>
              <a:rPr lang="en-US" sz="1600" dirty="0">
                <a:latin typeface="Arial Nova Cond"/>
              </a:rPr>
              <a:t>. CCS thanks our partners for their dissemination support so that healthcare providers can benefit from this important information.</a:t>
            </a:r>
            <a:r>
              <a:rPr lang="en-CA" sz="1600" dirty="0">
                <a:latin typeface="Arial Nova Cond"/>
              </a:rPr>
              <a:t> </a:t>
            </a:r>
          </a:p>
        </p:txBody>
      </p:sp>
      <p:sp>
        <p:nvSpPr>
          <p:cNvPr id="21" name="TextBox 20">
            <a:extLst>
              <a:ext uri="{FF2B5EF4-FFF2-40B4-BE49-F238E27FC236}">
                <a16:creationId xmlns:a16="http://schemas.microsoft.com/office/drawing/2014/main" id="{99451374-5CFF-4E74-B64D-6DFAF687B12F}"/>
              </a:ext>
            </a:extLst>
          </p:cNvPr>
          <p:cNvSpPr txBox="1"/>
          <p:nvPr/>
        </p:nvSpPr>
        <p:spPr>
          <a:xfrm>
            <a:off x="726854" y="5882755"/>
            <a:ext cx="6017218" cy="461665"/>
          </a:xfrm>
          <a:prstGeom prst="rect">
            <a:avLst/>
          </a:prstGeom>
          <a:noFill/>
        </p:spPr>
        <p:txBody>
          <a:bodyPr wrap="square" rtlCol="0">
            <a:spAutoFit/>
          </a:bodyPr>
          <a:lstStyle/>
          <a:p>
            <a:r>
              <a:rPr lang="en-US" sz="2400" dirty="0">
                <a:latin typeface="Arial Nova Cond" panose="020B0506020202020204" pitchFamily="34" charset="0"/>
              </a:rPr>
              <a:t>Register at </a:t>
            </a:r>
            <a:r>
              <a:rPr lang="en-US" sz="2400" b="1" dirty="0">
                <a:solidFill>
                  <a:srgbClr val="F33A45"/>
                </a:solidFill>
                <a:latin typeface="Arial Nova Cond" panose="020B0506020202020204" pitchFamily="34" charset="0"/>
              </a:rPr>
              <a:t>CCS.ca/programs-and-events/</a:t>
            </a:r>
          </a:p>
        </p:txBody>
      </p:sp>
    </p:spTree>
    <p:extLst>
      <p:ext uri="{BB962C8B-B14F-4D97-AF65-F5344CB8AC3E}">
        <p14:creationId xmlns:p14="http://schemas.microsoft.com/office/powerpoint/2010/main" val="2082027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D0BFF-20AB-4A9E-B8C8-A70DC8B5BEF3}"/>
              </a:ext>
            </a:extLst>
          </p:cNvPr>
          <p:cNvSpPr>
            <a:spLocks noGrp="1"/>
          </p:cNvSpPr>
          <p:nvPr>
            <p:ph type="title"/>
          </p:nvPr>
        </p:nvSpPr>
        <p:spPr/>
        <p:txBody>
          <a:bodyPr>
            <a:normAutofit fontScale="90000"/>
          </a:bodyPr>
          <a:lstStyle/>
          <a:p>
            <a:r>
              <a:rPr lang="en-US" dirty="0">
                <a:solidFill>
                  <a:srgbClr val="6FAAAF"/>
                </a:solidFill>
              </a:rPr>
              <a:t>Number of all-cause hospitalizations and ER visits before and after complex ablation procedures for atrial fibrillation in Ontario (2016/17 – 2018/19)</a:t>
            </a:r>
          </a:p>
        </p:txBody>
      </p:sp>
      <p:pic>
        <p:nvPicPr>
          <p:cNvPr id="4" name="Picture 3" descr="C:\Users\t25146uhn\Desktop\EP research\CCN ablation project\total number of AF related Hosp or ER visits pre vs post persistent vs paroxysmal.tif">
            <a:extLst>
              <a:ext uri="{FF2B5EF4-FFF2-40B4-BE49-F238E27FC236}">
                <a16:creationId xmlns:a16="http://schemas.microsoft.com/office/drawing/2014/main" id="{3ADB70C9-69BF-417C-88E2-DEFF8DCC1BEC}"/>
              </a:ext>
            </a:extLst>
          </p:cNvPr>
          <p:cNvPicPr/>
          <p:nvPr/>
        </p:nvPicPr>
        <p:blipFill rotWithShape="1">
          <a:blip r:embed="rId3">
            <a:extLst>
              <a:ext uri="{28A0092B-C50C-407E-A947-70E740481C1C}">
                <a14:useLocalDpi xmlns:a14="http://schemas.microsoft.com/office/drawing/2010/main" val="0"/>
              </a:ext>
            </a:extLst>
          </a:blip>
          <a:srcRect l="3135" t="5413" r="6582" b="5422"/>
          <a:stretch/>
        </p:blipFill>
        <p:spPr bwMode="auto">
          <a:xfrm>
            <a:off x="2279576" y="1700808"/>
            <a:ext cx="6495725" cy="4618628"/>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727AF471-EB36-4EFA-AD1E-A7372B50829B}"/>
              </a:ext>
            </a:extLst>
          </p:cNvPr>
          <p:cNvSpPr txBox="1"/>
          <p:nvPr/>
        </p:nvSpPr>
        <p:spPr>
          <a:xfrm>
            <a:off x="8775301" y="3244334"/>
            <a:ext cx="9220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Open Sans"/>
                <a:ea typeface="+mn-ea"/>
                <a:cs typeface="+mn-cs"/>
              </a:rPr>
              <a:t>P&lt;0.05</a:t>
            </a:r>
          </a:p>
        </p:txBody>
      </p:sp>
      <p:sp>
        <p:nvSpPr>
          <p:cNvPr id="6" name="Text Box 3">
            <a:extLst>
              <a:ext uri="{FF2B5EF4-FFF2-40B4-BE49-F238E27FC236}">
                <a16:creationId xmlns:a16="http://schemas.microsoft.com/office/drawing/2014/main" id="{BD3C5F21-9767-4E0D-B5F9-8AEBDBC22A37}"/>
              </a:ext>
            </a:extLst>
          </p:cNvPr>
          <p:cNvSpPr txBox="1">
            <a:spLocks noChangeAspect="1" noChangeArrowheads="1"/>
          </p:cNvSpPr>
          <p:nvPr/>
        </p:nvSpPr>
        <p:spPr bwMode="auto">
          <a:xfrm>
            <a:off x="695400" y="5960313"/>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fr-FR" altLang="en-US" sz="1200" dirty="0">
                <a:latin typeface="Arial Nova Cond" panose="020B0506020202020204" pitchFamily="34" charset="0"/>
              </a:rPr>
              <a:t>Ha, Wijeysundera, Verma JAHA 2020</a:t>
            </a:r>
          </a:p>
        </p:txBody>
      </p:sp>
    </p:spTree>
    <p:extLst>
      <p:ext uri="{BB962C8B-B14F-4D97-AF65-F5344CB8AC3E}">
        <p14:creationId xmlns:p14="http://schemas.microsoft.com/office/powerpoint/2010/main" val="1468614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2F02-5322-4F3F-9BF9-D54F3A701FB1}"/>
              </a:ext>
            </a:extLst>
          </p:cNvPr>
          <p:cNvSpPr>
            <a:spLocks noGrp="1"/>
          </p:cNvSpPr>
          <p:nvPr>
            <p:ph type="title"/>
          </p:nvPr>
        </p:nvSpPr>
        <p:spPr/>
        <p:txBody>
          <a:bodyPr/>
          <a:lstStyle/>
          <a:p>
            <a:r>
              <a:rPr lang="en-US" dirty="0">
                <a:solidFill>
                  <a:srgbClr val="6FAAAF"/>
                </a:solidFill>
              </a:rPr>
              <a:t>Candidates for AF ablation</a:t>
            </a:r>
          </a:p>
        </p:txBody>
      </p:sp>
      <p:sp>
        <p:nvSpPr>
          <p:cNvPr id="3" name="Content Placeholder 2">
            <a:extLst>
              <a:ext uri="{FF2B5EF4-FFF2-40B4-BE49-F238E27FC236}">
                <a16:creationId xmlns:a16="http://schemas.microsoft.com/office/drawing/2014/main" id="{E6817053-2239-4ABC-B79F-5308BC4EC7DD}"/>
              </a:ext>
            </a:extLst>
          </p:cNvPr>
          <p:cNvSpPr>
            <a:spLocks noGrp="1"/>
          </p:cNvSpPr>
          <p:nvPr>
            <p:ph idx="1"/>
          </p:nvPr>
        </p:nvSpPr>
        <p:spPr/>
        <p:txBody>
          <a:bodyPr>
            <a:normAutofit/>
          </a:bodyPr>
          <a:lstStyle/>
          <a:p>
            <a:r>
              <a:rPr lang="en-US" dirty="0"/>
              <a:t>Not every patient who has AF needs an ablation</a:t>
            </a:r>
          </a:p>
          <a:p>
            <a:r>
              <a:rPr lang="en-US" dirty="0"/>
              <a:t>Currently, we are ablating 1-2% of all patients with AF; target probably needs to be closer to 5-15%</a:t>
            </a:r>
          </a:p>
          <a:p>
            <a:r>
              <a:rPr lang="en-US" dirty="0"/>
              <a:t>Candidates for AF ablation:</a:t>
            </a:r>
          </a:p>
          <a:p>
            <a:pPr lvl="1"/>
            <a:r>
              <a:rPr lang="en-US" dirty="0"/>
              <a:t>Symptomatic AF</a:t>
            </a:r>
          </a:p>
          <a:p>
            <a:pPr lvl="1"/>
            <a:r>
              <a:rPr lang="en-US" dirty="0"/>
              <a:t>AF causing heart failure or LV dysfunction</a:t>
            </a:r>
          </a:p>
          <a:p>
            <a:pPr lvl="1"/>
            <a:r>
              <a:rPr lang="en-US" dirty="0"/>
              <a:t>Resistant (or patient intolerance) to antiarrhythmic medication</a:t>
            </a:r>
          </a:p>
          <a:p>
            <a:pPr lvl="1"/>
            <a:r>
              <a:rPr lang="en-US" dirty="0"/>
              <a:t>Left atrial size &lt;55 mm</a:t>
            </a:r>
          </a:p>
          <a:p>
            <a:pPr lvl="1"/>
            <a:r>
              <a:rPr lang="en-US" dirty="0"/>
              <a:t>Age &lt;80 or non-frail patients</a:t>
            </a:r>
          </a:p>
          <a:p>
            <a:pPr lvl="1"/>
            <a:r>
              <a:rPr lang="en-US" dirty="0"/>
              <a:t>Younger, paroxysmal patients who are for first-line ablation</a:t>
            </a:r>
          </a:p>
          <a:p>
            <a:endParaRPr lang="en-US" dirty="0"/>
          </a:p>
        </p:txBody>
      </p:sp>
    </p:spTree>
    <p:extLst>
      <p:ext uri="{BB962C8B-B14F-4D97-AF65-F5344CB8AC3E}">
        <p14:creationId xmlns:p14="http://schemas.microsoft.com/office/powerpoint/2010/main" val="518794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D2ACB2A-6625-42C5-8DC3-86842DE022BF}"/>
              </a:ext>
            </a:extLst>
          </p:cNvPr>
          <p:cNvSpPr/>
          <p:nvPr/>
        </p:nvSpPr>
        <p:spPr>
          <a:xfrm>
            <a:off x="5546108" y="2205732"/>
            <a:ext cx="6598564" cy="2231380"/>
          </a:xfrm>
          <a:prstGeom prst="rect">
            <a:avLst/>
          </a:prstGeom>
        </p:spPr>
        <p:txBody>
          <a:bodyPr wrap="square">
            <a:spAutoFit/>
          </a:bodyPr>
          <a:lstStyle/>
          <a:p>
            <a:pPr algn="ctr" hangingPunct="1">
              <a:spcAft>
                <a:spcPts val="600"/>
              </a:spcAft>
            </a:pPr>
            <a:r>
              <a:rPr lang="fr-FR" sz="4000" b="1" kern="1200" dirty="0">
                <a:solidFill>
                  <a:prstClr val="white"/>
                </a:solidFill>
                <a:latin typeface="Arial Nova Cond" panose="020B0506020202020204" pitchFamily="34" charset="0"/>
                <a:ea typeface="+mn-ea"/>
                <a:cs typeface="+mn-cs"/>
              </a:rPr>
              <a:t>Louise Pilote</a:t>
            </a:r>
          </a:p>
          <a:p>
            <a:pPr algn="ctr" hangingPunct="1">
              <a:spcAft>
                <a:spcPts val="600"/>
              </a:spcAft>
            </a:pPr>
            <a:r>
              <a:rPr lang="fr-FR" sz="2400" b="1" kern="1200" dirty="0">
                <a:solidFill>
                  <a:prstClr val="white"/>
                </a:solidFill>
                <a:latin typeface="Arial Nova Cond" panose="020B0506020202020204" pitchFamily="34" charset="0"/>
                <a:ea typeface="+mn-ea"/>
                <a:cs typeface="+mn-cs"/>
              </a:rPr>
              <a:t>MDCM, PhD, FRCPC</a:t>
            </a:r>
          </a:p>
          <a:p>
            <a:pPr algn="ctr" hangingPunct="1">
              <a:spcAft>
                <a:spcPts val="600"/>
              </a:spcAft>
            </a:pPr>
            <a:r>
              <a:rPr lang="fr-FR" sz="2400" b="1" kern="1200" dirty="0">
                <a:solidFill>
                  <a:prstClr val="white"/>
                </a:solidFill>
                <a:latin typeface="Arial Nova Cond" panose="020B0506020202020204" pitchFamily="34" charset="0"/>
                <a:ea typeface="+mn-ea"/>
                <a:cs typeface="+mn-cs"/>
              </a:rPr>
              <a:t>Montréal, QC</a:t>
            </a:r>
          </a:p>
          <a:p>
            <a:pPr hangingPunct="1">
              <a:spcAft>
                <a:spcPts val="600"/>
              </a:spcAft>
            </a:pPr>
            <a:endParaRPr lang="en-US" sz="3600" b="1" kern="1200" dirty="0">
              <a:solidFill>
                <a:prstClr val="white"/>
              </a:solidFill>
              <a:latin typeface="Arial Nova Cond" panose="020B0506020202020204" pitchFamily="34" charset="0"/>
              <a:ea typeface="+mn-ea"/>
              <a:cs typeface="+mn-cs"/>
            </a:endParaRPr>
          </a:p>
        </p:txBody>
      </p:sp>
      <p:sp>
        <p:nvSpPr>
          <p:cNvPr id="17" name="Rectangle 16">
            <a:extLst>
              <a:ext uri="{FF2B5EF4-FFF2-40B4-BE49-F238E27FC236}">
                <a16:creationId xmlns:a16="http://schemas.microsoft.com/office/drawing/2014/main" id="{12230E98-1801-4CA9-9EA8-E76F50EA45B8}"/>
              </a:ext>
            </a:extLst>
          </p:cNvPr>
          <p:cNvSpPr/>
          <p:nvPr/>
        </p:nvSpPr>
        <p:spPr>
          <a:xfrm>
            <a:off x="5879976" y="764704"/>
            <a:ext cx="6027568" cy="1200329"/>
          </a:xfrm>
          <a:prstGeom prst="rect">
            <a:avLst/>
          </a:prstGeom>
        </p:spPr>
        <p:txBody>
          <a:bodyPr wrap="square">
            <a:spAutoFit/>
          </a:bodyPr>
          <a:lstStyle/>
          <a:p>
            <a:pPr algn="ctr" hangingPunct="1"/>
            <a:r>
              <a:rPr lang="en-US" sz="3600" b="1" kern="1200" dirty="0">
                <a:solidFill>
                  <a:srgbClr val="FF0000"/>
                </a:solidFill>
                <a:latin typeface="Arial Nova Cond" panose="020B0506020202020204" pitchFamily="34" charset="0"/>
                <a:ea typeface="+mn-ea"/>
                <a:cs typeface="+mn-cs"/>
              </a:rPr>
              <a:t>Sex difference considerations in AF management</a:t>
            </a:r>
            <a:endParaRPr lang="en-CA" sz="3600" b="1" kern="1200" dirty="0">
              <a:solidFill>
                <a:srgbClr val="FF0000"/>
              </a:solidFill>
              <a:latin typeface="Arial Nova Cond" panose="020B0506020202020204" pitchFamily="34" charset="0"/>
              <a:ea typeface="+mn-ea"/>
              <a:cs typeface="+mn-cs"/>
            </a:endParaRPr>
          </a:p>
        </p:txBody>
      </p:sp>
      <p:sp>
        <p:nvSpPr>
          <p:cNvPr id="18" name="Rectangle 17">
            <a:extLst>
              <a:ext uri="{FF2B5EF4-FFF2-40B4-BE49-F238E27FC236}">
                <a16:creationId xmlns:a16="http://schemas.microsoft.com/office/drawing/2014/main" id="{C162B043-1102-4001-B802-6D980A13B375}"/>
              </a:ext>
            </a:extLst>
          </p:cNvPr>
          <p:cNvSpPr/>
          <p:nvPr/>
        </p:nvSpPr>
        <p:spPr>
          <a:xfrm>
            <a:off x="5973088" y="4053857"/>
            <a:ext cx="5667528" cy="1895423"/>
          </a:xfrm>
          <a:prstGeom prst="rect">
            <a:avLst/>
          </a:prstGeom>
        </p:spPr>
        <p:txBody>
          <a:bodyPr vert="horz" lIns="91440" tIns="45720" rIns="91440" bIns="45720" rtlCol="0" anchor="t">
            <a:normAutofit/>
          </a:body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srgbClr val="FFFFFF"/>
                </a:solidFill>
                <a:effectLst/>
                <a:uLnTx/>
                <a:uFillTx/>
                <a:latin typeface="Arial Nova Cond" panose="020B0506020202020204" pitchFamily="34" charset="0"/>
                <a:ea typeface="Times New Roman" panose="02020603050405020304" pitchFamily="18" charset="0"/>
                <a:cs typeface="Times New Roman" panose="02020603050405020304" pitchFamily="18" charset="0"/>
                <a:sym typeface="Calibri"/>
              </a:rPr>
              <a:t>Professor of Medicine, McGill University</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sz="2200" dirty="0">
                <a:solidFill>
                  <a:srgbClr val="FFFFFF"/>
                </a:solidFill>
                <a:latin typeface="Arial Nova Cond" panose="020B0506020202020204" pitchFamily="34" charset="0"/>
                <a:ea typeface="Times New Roman" panose="02020603050405020304" pitchFamily="18" charset="0"/>
                <a:cs typeface="Times New Roman" panose="02020603050405020304" pitchFamily="18" charset="0"/>
              </a:rPr>
              <a:t>James McGill Chair</a:t>
            </a:r>
            <a:endParaRPr kumimoji="0" lang="en-US" sz="2200" b="0" i="0" u="none" strike="noStrike" kern="0" cap="none" spc="0" normalizeH="0" baseline="0" noProof="0" dirty="0">
              <a:ln>
                <a:noFill/>
              </a:ln>
              <a:solidFill>
                <a:srgbClr val="FFFFFF"/>
              </a:solidFill>
              <a:effectLst/>
              <a:uLnTx/>
              <a:uFillTx/>
              <a:latin typeface="Arial Nova Cond" panose="020B0506020202020204" pitchFamily="34" charset="0"/>
              <a:ea typeface="Times New Roman" panose="02020603050405020304" pitchFamily="18" charset="0"/>
              <a:cs typeface="Times New Roman" panose="02020603050405020304" pitchFamily="18" charset="0"/>
              <a:sym typeface="Calibri"/>
            </a:endParaRPr>
          </a:p>
          <a:p>
            <a:pPr marL="285750" indent="-285750" hangingPunct="1">
              <a:buFont typeface="Arial" panose="020B0604020202020204" pitchFamily="34" charset="0"/>
              <a:buChar char="•"/>
            </a:pPr>
            <a:endParaRPr lang="en-US" sz="2200" kern="1200" dirty="0">
              <a:solidFill>
                <a:prstClr val="white"/>
              </a:solidFill>
              <a:latin typeface="Arial Nova Cond"/>
              <a:ea typeface="+mn-ea"/>
              <a:cs typeface="+mn-cs"/>
            </a:endParaRPr>
          </a:p>
        </p:txBody>
      </p:sp>
      <p:sp>
        <p:nvSpPr>
          <p:cNvPr id="9" name="TextBox 8">
            <a:extLst>
              <a:ext uri="{FF2B5EF4-FFF2-40B4-BE49-F238E27FC236}">
                <a16:creationId xmlns:a16="http://schemas.microsoft.com/office/drawing/2014/main" id="{6428A3B2-3E15-4C34-B763-8BD2375EB946}"/>
              </a:ext>
            </a:extLst>
          </p:cNvPr>
          <p:cNvSpPr txBox="1"/>
          <p:nvPr/>
        </p:nvSpPr>
        <p:spPr>
          <a:xfrm>
            <a:off x="303328" y="5800059"/>
            <a:ext cx="183571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tx1"/>
                </a:solidFill>
                <a:effectLst>
                  <a:glow rad="101600">
                    <a:schemeClr val="bg1">
                      <a:alpha val="60000"/>
                    </a:schemeClr>
                  </a:glow>
                </a:effectLst>
                <a:uFillTx/>
                <a:latin typeface="Arial Nova Cond" panose="020B0506020202020204" pitchFamily="34" charset="0"/>
                <a:sym typeface="Calibri"/>
              </a:rPr>
              <a:t>@PiloteDr</a:t>
            </a:r>
          </a:p>
        </p:txBody>
      </p:sp>
      <p:pic>
        <p:nvPicPr>
          <p:cNvPr id="3" name="Picture 2" descr="A person smiling for the camera&#10;&#10;Description automatically generated with low confidence">
            <a:extLst>
              <a:ext uri="{FF2B5EF4-FFF2-40B4-BE49-F238E27FC236}">
                <a16:creationId xmlns:a16="http://schemas.microsoft.com/office/drawing/2014/main" id="{60CEA91A-4A8C-4D16-AA52-14D094FE8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28" y="476672"/>
            <a:ext cx="5165704" cy="5165704"/>
          </a:xfrm>
          <a:prstGeom prst="rect">
            <a:avLst/>
          </a:prstGeom>
        </p:spPr>
      </p:pic>
    </p:spTree>
    <p:extLst>
      <p:ext uri="{BB962C8B-B14F-4D97-AF65-F5344CB8AC3E}">
        <p14:creationId xmlns:p14="http://schemas.microsoft.com/office/powerpoint/2010/main" val="2474623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C9AA-4787-4699-A4B9-E7CCB3C45DE2}"/>
              </a:ext>
            </a:extLst>
          </p:cNvPr>
          <p:cNvSpPr>
            <a:spLocks noGrp="1"/>
          </p:cNvSpPr>
          <p:nvPr>
            <p:ph type="title"/>
          </p:nvPr>
        </p:nvSpPr>
        <p:spPr/>
        <p:txBody>
          <a:bodyPr/>
          <a:lstStyle/>
          <a:p>
            <a:r>
              <a:rPr lang="en-US" dirty="0">
                <a:solidFill>
                  <a:srgbClr val="6FAAAF"/>
                </a:solidFill>
              </a:rPr>
              <a:t>Learning Objectives</a:t>
            </a:r>
          </a:p>
        </p:txBody>
      </p:sp>
      <p:sp>
        <p:nvSpPr>
          <p:cNvPr id="3" name="Content Placeholder 2">
            <a:extLst>
              <a:ext uri="{FF2B5EF4-FFF2-40B4-BE49-F238E27FC236}">
                <a16:creationId xmlns:a16="http://schemas.microsoft.com/office/drawing/2014/main" id="{64ECD372-FF44-4024-8A74-6F592B870FC5}"/>
              </a:ext>
            </a:extLst>
          </p:cNvPr>
          <p:cNvSpPr>
            <a:spLocks noGrp="1"/>
          </p:cNvSpPr>
          <p:nvPr>
            <p:ph idx="1"/>
          </p:nvPr>
        </p:nvSpPr>
        <p:spPr>
          <a:xfrm>
            <a:off x="695400" y="1628800"/>
            <a:ext cx="7992888" cy="4548163"/>
          </a:xfrm>
        </p:spPr>
        <p:txBody>
          <a:bodyPr/>
          <a:lstStyle/>
          <a:p>
            <a:pPr marL="514350" indent="-514350">
              <a:spcAft>
                <a:spcPts val="1200"/>
              </a:spcAft>
              <a:buFont typeface="+mj-lt"/>
              <a:buAutoNum type="arabicPeriod"/>
            </a:pPr>
            <a:r>
              <a:rPr lang="en-US" dirty="0"/>
              <a:t>To demonstrate sex differences in the mechanism and risk factors in patients with atrial fibrillation.</a:t>
            </a:r>
          </a:p>
          <a:p>
            <a:pPr marL="514350" indent="-514350">
              <a:spcAft>
                <a:spcPts val="1200"/>
              </a:spcAft>
              <a:buFont typeface="+mj-lt"/>
              <a:buAutoNum type="arabicPeriod"/>
            </a:pPr>
            <a:r>
              <a:rPr lang="en-US" dirty="0"/>
              <a:t>To illustrate sex differences in symptom manifestation and risk of stroke amongst patients with atrial fibrillation.</a:t>
            </a:r>
          </a:p>
        </p:txBody>
      </p:sp>
      <p:pic>
        <p:nvPicPr>
          <p:cNvPr id="4" name="Graphic 3" descr="Checklist RTL">
            <a:extLst>
              <a:ext uri="{FF2B5EF4-FFF2-40B4-BE49-F238E27FC236}">
                <a16:creationId xmlns:a16="http://schemas.microsoft.com/office/drawing/2014/main" id="{BAEB3274-E7A2-451D-BF72-EAACC96EF3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3933" y="1340768"/>
            <a:ext cx="3370699" cy="3370699"/>
          </a:xfrm>
          <a:prstGeom prst="rect">
            <a:avLst/>
          </a:prstGeom>
        </p:spPr>
      </p:pic>
    </p:spTree>
    <p:extLst>
      <p:ext uri="{BB962C8B-B14F-4D97-AF65-F5344CB8AC3E}">
        <p14:creationId xmlns:p14="http://schemas.microsoft.com/office/powerpoint/2010/main" val="1147484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6D2C70-7772-4921-94FA-282D499B71A4}"/>
              </a:ext>
            </a:extLst>
          </p:cNvPr>
          <p:cNvPicPr>
            <a:picLocks noChangeAspect="1"/>
          </p:cNvPicPr>
          <p:nvPr/>
        </p:nvPicPr>
        <p:blipFill>
          <a:blip r:embed="rId3"/>
          <a:stretch>
            <a:fillRect/>
          </a:stretch>
        </p:blipFill>
        <p:spPr>
          <a:xfrm>
            <a:off x="2099556" y="188640"/>
            <a:ext cx="7992888" cy="5954698"/>
          </a:xfrm>
          <a:prstGeom prst="rect">
            <a:avLst/>
          </a:prstGeom>
        </p:spPr>
      </p:pic>
      <p:sp>
        <p:nvSpPr>
          <p:cNvPr id="5" name="Text Box 3">
            <a:extLst>
              <a:ext uri="{FF2B5EF4-FFF2-40B4-BE49-F238E27FC236}">
                <a16:creationId xmlns:a16="http://schemas.microsoft.com/office/drawing/2014/main" id="{D64DE9B3-93A1-47F6-A1F4-B1907DFB86FE}"/>
              </a:ext>
            </a:extLst>
          </p:cNvPr>
          <p:cNvSpPr txBox="1">
            <a:spLocks noChangeAspect="1" noChangeArrowheads="1"/>
          </p:cNvSpPr>
          <p:nvPr/>
        </p:nvSpPr>
        <p:spPr bwMode="auto">
          <a:xfrm>
            <a:off x="695400" y="5960313"/>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da-DK" altLang="en-US" sz="1200" dirty="0">
                <a:latin typeface="Arial Nova Cond" panose="020B0506020202020204" pitchFamily="34" charset="0"/>
              </a:rPr>
              <a:t>Andrade, et al, 2018</a:t>
            </a:r>
          </a:p>
        </p:txBody>
      </p:sp>
    </p:spTree>
    <p:extLst>
      <p:ext uri="{BB962C8B-B14F-4D97-AF65-F5344CB8AC3E}">
        <p14:creationId xmlns:p14="http://schemas.microsoft.com/office/powerpoint/2010/main" val="1370667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C9AA-4787-4699-A4B9-E7CCB3C45DE2}"/>
              </a:ext>
            </a:extLst>
          </p:cNvPr>
          <p:cNvSpPr>
            <a:spLocks noGrp="1"/>
          </p:cNvSpPr>
          <p:nvPr>
            <p:ph type="title"/>
          </p:nvPr>
        </p:nvSpPr>
        <p:spPr/>
        <p:txBody>
          <a:bodyPr/>
          <a:lstStyle/>
          <a:p>
            <a:r>
              <a:rPr lang="en-US" dirty="0">
                <a:solidFill>
                  <a:srgbClr val="6FAAAF"/>
                </a:solidFill>
              </a:rPr>
              <a:t>Epidemiological considerations</a:t>
            </a:r>
          </a:p>
        </p:txBody>
      </p:sp>
      <p:sp>
        <p:nvSpPr>
          <p:cNvPr id="3" name="Content Placeholder 2">
            <a:extLst>
              <a:ext uri="{FF2B5EF4-FFF2-40B4-BE49-F238E27FC236}">
                <a16:creationId xmlns:a16="http://schemas.microsoft.com/office/drawing/2014/main" id="{64ECD372-FF44-4024-8A74-6F592B870FC5}"/>
              </a:ext>
            </a:extLst>
          </p:cNvPr>
          <p:cNvSpPr>
            <a:spLocks noGrp="1"/>
          </p:cNvSpPr>
          <p:nvPr>
            <p:ph idx="1"/>
          </p:nvPr>
        </p:nvSpPr>
        <p:spPr>
          <a:xfrm>
            <a:off x="695400" y="1628800"/>
            <a:ext cx="10801200" cy="4548163"/>
          </a:xfrm>
        </p:spPr>
        <p:txBody>
          <a:bodyPr>
            <a:normAutofit/>
          </a:bodyPr>
          <a:lstStyle/>
          <a:p>
            <a:pPr>
              <a:spcAft>
                <a:spcPts val="1200"/>
              </a:spcAft>
            </a:pPr>
            <a:r>
              <a:rPr lang="en-US" dirty="0"/>
              <a:t>Risk of atrial fibrillation doubles with each decade of life</a:t>
            </a:r>
          </a:p>
          <a:p>
            <a:pPr>
              <a:spcAft>
                <a:spcPts val="1200"/>
              </a:spcAft>
            </a:pPr>
            <a:r>
              <a:rPr lang="en-US" dirty="0"/>
              <a:t>Male sex is associated with 1.5-fold increase in risk of AF</a:t>
            </a:r>
          </a:p>
          <a:p>
            <a:pPr>
              <a:spcAft>
                <a:spcPts val="1200"/>
              </a:spcAft>
            </a:pPr>
            <a:r>
              <a:rPr lang="en-US" dirty="0"/>
              <a:t>AF prevalence is 9.2% in females and 15% in males</a:t>
            </a:r>
          </a:p>
          <a:p>
            <a:pPr>
              <a:spcAft>
                <a:spcPts val="1200"/>
              </a:spcAft>
            </a:pPr>
            <a:r>
              <a:rPr lang="en-US" dirty="0"/>
              <a:t>AF incidence in:</a:t>
            </a:r>
          </a:p>
          <a:p>
            <a:pPr lvl="1">
              <a:spcAft>
                <a:spcPts val="1200"/>
              </a:spcAft>
            </a:pPr>
            <a:r>
              <a:rPr lang="en-US" dirty="0"/>
              <a:t>Females: 1.6 per 1000 person-years</a:t>
            </a:r>
          </a:p>
          <a:p>
            <a:pPr lvl="1">
              <a:spcAft>
                <a:spcPts val="1200"/>
              </a:spcAft>
            </a:pPr>
            <a:r>
              <a:rPr lang="en-US" dirty="0"/>
              <a:t>Males</a:t>
            </a:r>
            <a:r>
              <a:rPr lang="en-US"/>
              <a:t>: 1.8 </a:t>
            </a:r>
            <a:r>
              <a:rPr lang="en-US" dirty="0"/>
              <a:t>per 1000 person-years</a:t>
            </a:r>
          </a:p>
          <a:p>
            <a:pPr>
              <a:spcAft>
                <a:spcPts val="1200"/>
              </a:spcAft>
            </a:pPr>
            <a:r>
              <a:rPr lang="en-US" dirty="0"/>
              <a:t>Absolute number of patients with AF is higher in females than males </a:t>
            </a:r>
          </a:p>
          <a:p>
            <a:pPr>
              <a:spcAft>
                <a:spcPts val="1200"/>
              </a:spcAft>
            </a:pPr>
            <a:endParaRPr lang="en-US" dirty="0"/>
          </a:p>
        </p:txBody>
      </p:sp>
      <p:sp>
        <p:nvSpPr>
          <p:cNvPr id="5" name="Text Box 3">
            <a:extLst>
              <a:ext uri="{FF2B5EF4-FFF2-40B4-BE49-F238E27FC236}">
                <a16:creationId xmlns:a16="http://schemas.microsoft.com/office/drawing/2014/main" id="{F1E4DF74-9BBF-4E9C-B836-DECBD6F5CCCD}"/>
              </a:ext>
            </a:extLst>
          </p:cNvPr>
          <p:cNvSpPr txBox="1">
            <a:spLocks noChangeAspect="1" noChangeArrowheads="1"/>
          </p:cNvSpPr>
          <p:nvPr/>
        </p:nvSpPr>
        <p:spPr bwMode="auto">
          <a:xfrm>
            <a:off x="695400" y="5960313"/>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altLang="en-US" sz="1200" dirty="0">
                <a:latin typeface="Arial Nova Cond" panose="020B0506020202020204" pitchFamily="34" charset="0"/>
              </a:rPr>
              <a:t>Magnani, et al., 2014 / Andrade et al, 2018</a:t>
            </a:r>
          </a:p>
        </p:txBody>
      </p:sp>
    </p:spTree>
    <p:extLst>
      <p:ext uri="{BB962C8B-B14F-4D97-AF65-F5344CB8AC3E}">
        <p14:creationId xmlns:p14="http://schemas.microsoft.com/office/powerpoint/2010/main" val="393939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48424-D73B-4981-A6B6-D1A65A083AD5}"/>
              </a:ext>
            </a:extLst>
          </p:cNvPr>
          <p:cNvSpPr>
            <a:spLocks noGrp="1"/>
          </p:cNvSpPr>
          <p:nvPr>
            <p:ph type="title"/>
          </p:nvPr>
        </p:nvSpPr>
        <p:spPr/>
        <p:txBody>
          <a:bodyPr>
            <a:normAutofit/>
          </a:bodyPr>
          <a:lstStyle/>
          <a:p>
            <a:r>
              <a:rPr lang="en-US" dirty="0">
                <a:solidFill>
                  <a:srgbClr val="6FAAAF"/>
                </a:solidFill>
              </a:rPr>
              <a:t>Structural and electrophysiological differences</a:t>
            </a:r>
          </a:p>
        </p:txBody>
      </p:sp>
      <p:sp>
        <p:nvSpPr>
          <p:cNvPr id="3" name="Content Placeholder 2">
            <a:extLst>
              <a:ext uri="{FF2B5EF4-FFF2-40B4-BE49-F238E27FC236}">
                <a16:creationId xmlns:a16="http://schemas.microsoft.com/office/drawing/2014/main" id="{A7E86DFF-D3FF-4019-BA41-7E762CA41316}"/>
              </a:ext>
            </a:extLst>
          </p:cNvPr>
          <p:cNvSpPr>
            <a:spLocks noGrp="1"/>
          </p:cNvSpPr>
          <p:nvPr>
            <p:ph idx="1"/>
          </p:nvPr>
        </p:nvSpPr>
        <p:spPr/>
        <p:txBody>
          <a:bodyPr/>
          <a:lstStyle/>
          <a:p>
            <a:pPr>
              <a:spcAft>
                <a:spcPts val="600"/>
              </a:spcAft>
            </a:pPr>
            <a:r>
              <a:rPr lang="en-US" dirty="0"/>
              <a:t>The exact mechanism to explain AF sex differences is poorly understood due to lack of adequate studies.</a:t>
            </a:r>
          </a:p>
          <a:p>
            <a:r>
              <a:rPr lang="en-US" dirty="0"/>
              <a:t>Some hypotheses include:</a:t>
            </a:r>
          </a:p>
          <a:p>
            <a:pPr marL="914400" lvl="1" indent="-457200">
              <a:buFont typeface="+mj-lt"/>
              <a:buAutoNum type="arabicPeriod"/>
            </a:pPr>
            <a:r>
              <a:rPr lang="en-US" dirty="0"/>
              <a:t>Larger LA size in males</a:t>
            </a:r>
          </a:p>
          <a:p>
            <a:pPr marL="914400" lvl="1" indent="-457200">
              <a:buFont typeface="+mj-lt"/>
              <a:buAutoNum type="arabicPeriod"/>
            </a:pPr>
            <a:r>
              <a:rPr lang="en-US" dirty="0"/>
              <a:t>Higher expression of repolarizing ion channels in males resulting in reentry and hence increased risk of AF onset</a:t>
            </a:r>
          </a:p>
          <a:p>
            <a:pPr marL="914400" lvl="1" indent="-457200">
              <a:buFont typeface="+mj-lt"/>
              <a:buAutoNum type="arabicPeriod"/>
            </a:pPr>
            <a:r>
              <a:rPr lang="en-US" dirty="0"/>
              <a:t>Increased atrial remodeling and fibrosis in females</a:t>
            </a:r>
          </a:p>
          <a:p>
            <a:pPr marL="914400" lvl="1" indent="-457200">
              <a:spcAft>
                <a:spcPts val="600"/>
              </a:spcAft>
              <a:buFont typeface="+mj-lt"/>
              <a:buAutoNum type="arabicPeriod"/>
            </a:pPr>
            <a:r>
              <a:rPr lang="en-US" dirty="0"/>
              <a:t>Estrogen increases conduction time in females</a:t>
            </a:r>
          </a:p>
          <a:p>
            <a:pPr marL="914400" lvl="1" indent="-457200">
              <a:spcAft>
                <a:spcPts val="600"/>
              </a:spcAft>
              <a:buFont typeface="+mj-lt"/>
              <a:buAutoNum type="arabicPeriod"/>
            </a:pPr>
            <a:r>
              <a:rPr lang="en-US" dirty="0"/>
              <a:t>Progesterone shortens of action potential in females and resulting re-entry circuit and AF development</a:t>
            </a:r>
          </a:p>
          <a:p>
            <a:endParaRPr lang="en-US" dirty="0"/>
          </a:p>
        </p:txBody>
      </p:sp>
      <p:sp>
        <p:nvSpPr>
          <p:cNvPr id="4" name="Text Box 3">
            <a:extLst>
              <a:ext uri="{FF2B5EF4-FFF2-40B4-BE49-F238E27FC236}">
                <a16:creationId xmlns:a16="http://schemas.microsoft.com/office/drawing/2014/main" id="{8832F786-4345-4A32-81D3-F141EB9202CD}"/>
              </a:ext>
            </a:extLst>
          </p:cNvPr>
          <p:cNvSpPr txBox="1">
            <a:spLocks noChangeAspect="1" noChangeArrowheads="1"/>
          </p:cNvSpPr>
          <p:nvPr/>
        </p:nvSpPr>
        <p:spPr bwMode="auto">
          <a:xfrm>
            <a:off x="695400" y="5960313"/>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da-DK" altLang="en-US" sz="1200" dirty="0">
                <a:latin typeface="Arial Nova Cond" panose="020B0506020202020204" pitchFamily="34" charset="0"/>
              </a:rPr>
              <a:t>Andrade, et al, 2018 / Samuel, et al, 2020</a:t>
            </a:r>
          </a:p>
        </p:txBody>
      </p:sp>
    </p:spTree>
    <p:extLst>
      <p:ext uri="{BB962C8B-B14F-4D97-AF65-F5344CB8AC3E}">
        <p14:creationId xmlns:p14="http://schemas.microsoft.com/office/powerpoint/2010/main" val="3947600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4C4C3-05A6-4E34-B5CC-C38E80E91504}"/>
              </a:ext>
            </a:extLst>
          </p:cNvPr>
          <p:cNvSpPr>
            <a:spLocks noGrp="1"/>
          </p:cNvSpPr>
          <p:nvPr>
            <p:ph type="title"/>
          </p:nvPr>
        </p:nvSpPr>
        <p:spPr/>
        <p:txBody>
          <a:bodyPr>
            <a:normAutofit/>
          </a:bodyPr>
          <a:lstStyle/>
          <a:p>
            <a:r>
              <a:rPr lang="en-US" dirty="0">
                <a:solidFill>
                  <a:srgbClr val="6FAAAF"/>
                </a:solidFill>
              </a:rPr>
              <a:t>Sex differences in AF clinical risk factors</a:t>
            </a:r>
          </a:p>
        </p:txBody>
      </p:sp>
      <p:sp>
        <p:nvSpPr>
          <p:cNvPr id="3" name="Content Placeholder 2">
            <a:extLst>
              <a:ext uri="{FF2B5EF4-FFF2-40B4-BE49-F238E27FC236}">
                <a16:creationId xmlns:a16="http://schemas.microsoft.com/office/drawing/2014/main" id="{32136BCF-05C1-47A6-BA68-5D6F760F4E1C}"/>
              </a:ext>
            </a:extLst>
          </p:cNvPr>
          <p:cNvSpPr>
            <a:spLocks noGrp="1"/>
          </p:cNvSpPr>
          <p:nvPr>
            <p:ph idx="1"/>
          </p:nvPr>
        </p:nvSpPr>
        <p:spPr>
          <a:xfrm>
            <a:off x="695400" y="1556792"/>
            <a:ext cx="10801200" cy="1296144"/>
          </a:xfrm>
        </p:spPr>
        <p:txBody>
          <a:bodyPr>
            <a:normAutofit/>
          </a:bodyPr>
          <a:lstStyle/>
          <a:p>
            <a:r>
              <a:rPr lang="en-US" sz="2400" dirty="0"/>
              <a:t>Sex specific models for adverse clinical outcomes in AF have not been developed yet</a:t>
            </a:r>
          </a:p>
          <a:p>
            <a:endParaRPr lang="en-US" sz="2400" dirty="0"/>
          </a:p>
        </p:txBody>
      </p:sp>
      <p:sp>
        <p:nvSpPr>
          <p:cNvPr id="5" name="Text Box 3">
            <a:extLst>
              <a:ext uri="{FF2B5EF4-FFF2-40B4-BE49-F238E27FC236}">
                <a16:creationId xmlns:a16="http://schemas.microsoft.com/office/drawing/2014/main" id="{943660BA-BCC2-494C-9ED0-C081D2BF98CB}"/>
              </a:ext>
            </a:extLst>
          </p:cNvPr>
          <p:cNvSpPr txBox="1">
            <a:spLocks noChangeAspect="1" noChangeArrowheads="1"/>
          </p:cNvSpPr>
          <p:nvPr/>
        </p:nvSpPr>
        <p:spPr bwMode="auto">
          <a:xfrm>
            <a:off x="695400" y="5960313"/>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da-DK" altLang="en-US" sz="1200" dirty="0">
                <a:latin typeface="Arial Nova Cond" panose="020B0506020202020204" pitchFamily="34" charset="0"/>
              </a:rPr>
              <a:t>Andrade, et al, 2018 / Samuel, et al, 2020 / Reynold et al, 2006</a:t>
            </a:r>
          </a:p>
        </p:txBody>
      </p:sp>
      <p:graphicFrame>
        <p:nvGraphicFramePr>
          <p:cNvPr id="8" name="Table 4">
            <a:extLst>
              <a:ext uri="{FF2B5EF4-FFF2-40B4-BE49-F238E27FC236}">
                <a16:creationId xmlns:a16="http://schemas.microsoft.com/office/drawing/2014/main" id="{7CCB746D-F56C-4013-A9E2-92B42E2B020C}"/>
              </a:ext>
            </a:extLst>
          </p:cNvPr>
          <p:cNvGraphicFramePr>
            <a:graphicFrameLocks noGrp="1"/>
          </p:cNvGraphicFramePr>
          <p:nvPr>
            <p:extLst>
              <p:ext uri="{D42A27DB-BD31-4B8C-83A1-F6EECF244321}">
                <p14:modId xmlns:p14="http://schemas.microsoft.com/office/powerpoint/2010/main" val="3304671560"/>
              </p:ext>
            </p:extLst>
          </p:nvPr>
        </p:nvGraphicFramePr>
        <p:xfrm>
          <a:off x="1991544" y="2172717"/>
          <a:ext cx="8208912" cy="3323404"/>
        </p:xfrm>
        <a:graphic>
          <a:graphicData uri="http://schemas.openxmlformats.org/drawingml/2006/table">
            <a:tbl>
              <a:tblPr firstRow="1" bandRow="1">
                <a:tableStyleId>{FABFCF23-3B69-468F-B69F-88F6DE6A72F2}</a:tableStyleId>
              </a:tblPr>
              <a:tblGrid>
                <a:gridCol w="2736304">
                  <a:extLst>
                    <a:ext uri="{9D8B030D-6E8A-4147-A177-3AD203B41FA5}">
                      <a16:colId xmlns:a16="http://schemas.microsoft.com/office/drawing/2014/main" val="619697359"/>
                    </a:ext>
                  </a:extLst>
                </a:gridCol>
                <a:gridCol w="2736304">
                  <a:extLst>
                    <a:ext uri="{9D8B030D-6E8A-4147-A177-3AD203B41FA5}">
                      <a16:colId xmlns:a16="http://schemas.microsoft.com/office/drawing/2014/main" val="1567589407"/>
                    </a:ext>
                  </a:extLst>
                </a:gridCol>
                <a:gridCol w="2736304">
                  <a:extLst>
                    <a:ext uri="{9D8B030D-6E8A-4147-A177-3AD203B41FA5}">
                      <a16:colId xmlns:a16="http://schemas.microsoft.com/office/drawing/2014/main" val="3968523355"/>
                    </a:ext>
                  </a:extLst>
                </a:gridCol>
              </a:tblGrid>
              <a:tr h="474772">
                <a:tc>
                  <a:txBody>
                    <a:bodyPr/>
                    <a:lstStyle/>
                    <a:p>
                      <a:pPr algn="ctr"/>
                      <a:r>
                        <a:rPr lang="en-CA" dirty="0">
                          <a:latin typeface="Arial Nova Cond" panose="020B0506020202020204" pitchFamily="34" charset="0"/>
                        </a:rPr>
                        <a:t>Risk Factor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CA" dirty="0">
                          <a:latin typeface="Arial Nova Cond" panose="020B0506020202020204" pitchFamily="34" charset="0"/>
                        </a:rPr>
                        <a:t>Females (OR)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CA" dirty="0">
                          <a:latin typeface="Arial Nova Cond" panose="020B0506020202020204" pitchFamily="34" charset="0"/>
                        </a:rPr>
                        <a:t>Males (OR)</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2843254776"/>
                  </a:ext>
                </a:extLst>
              </a:tr>
              <a:tr h="474772">
                <a:tc>
                  <a:txBody>
                    <a:bodyPr/>
                    <a:lstStyle/>
                    <a:p>
                      <a:pPr algn="l"/>
                      <a:r>
                        <a:rPr lang="en-CA" dirty="0">
                          <a:latin typeface="Arial Nova Cond" panose="020B0506020202020204" pitchFamily="34" charset="0"/>
                        </a:rPr>
                        <a:t>Congestive Heart Failure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CA" b="1" dirty="0">
                          <a:latin typeface="Arial Nova Cond" panose="020B0506020202020204" pitchFamily="34" charset="0"/>
                        </a:rPr>
                        <a:t>5.9</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CA" b="1" dirty="0">
                          <a:latin typeface="Arial Nova Cond" panose="020B0506020202020204" pitchFamily="34" charset="0"/>
                        </a:rPr>
                        <a:t>4.5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62922673"/>
                  </a:ext>
                </a:extLst>
              </a:tr>
              <a:tr h="474772">
                <a:tc>
                  <a:txBody>
                    <a:bodyPr/>
                    <a:lstStyle/>
                    <a:p>
                      <a:pPr algn="l"/>
                      <a:r>
                        <a:rPr lang="en-CA" dirty="0">
                          <a:latin typeface="Arial Nova Cond" panose="020B0506020202020204" pitchFamily="34" charset="0"/>
                        </a:rPr>
                        <a:t>Valvular Disease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1" dirty="0">
                          <a:latin typeface="Arial Nova Cond" panose="020B0506020202020204" pitchFamily="34" charset="0"/>
                        </a:rPr>
                        <a:t>3.4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Arial Nova Cond" panose="020B0506020202020204" pitchFamily="34" charset="0"/>
                        </a:rPr>
                        <a:t>1.8</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9380011"/>
                  </a:ext>
                </a:extLst>
              </a:tr>
              <a:tr h="474772">
                <a:tc>
                  <a:txBody>
                    <a:bodyPr/>
                    <a:lstStyle/>
                    <a:p>
                      <a:pPr algn="l"/>
                      <a:r>
                        <a:rPr lang="en-CA" dirty="0">
                          <a:latin typeface="Arial Nova Cond" panose="020B0506020202020204" pitchFamily="34" charset="0"/>
                        </a:rPr>
                        <a:t>Hypertension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CA" dirty="0">
                          <a:latin typeface="Arial Nova Cond" panose="020B0506020202020204" pitchFamily="34" charset="0"/>
                        </a:rPr>
                        <a:t>1.5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CA" dirty="0">
                          <a:latin typeface="Arial Nova Cond" panose="020B0506020202020204" pitchFamily="34" charset="0"/>
                        </a:rPr>
                        <a:t>1.4</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93844762"/>
                  </a:ext>
                </a:extLst>
              </a:tr>
              <a:tr h="474772">
                <a:tc>
                  <a:txBody>
                    <a:bodyPr/>
                    <a:lstStyle/>
                    <a:p>
                      <a:pPr algn="l"/>
                      <a:r>
                        <a:rPr lang="en-CA" dirty="0">
                          <a:latin typeface="Arial Nova Cond" panose="020B0506020202020204" pitchFamily="34" charset="0"/>
                        </a:rPr>
                        <a:t>Diabetes Mellitus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1" dirty="0">
                          <a:latin typeface="Arial Nova Cond" panose="020B0506020202020204" pitchFamily="34" charset="0"/>
                        </a:rPr>
                        <a:t>1.6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Arial Nova Cond" panose="020B0506020202020204" pitchFamily="34" charset="0"/>
                        </a:rPr>
                        <a:t>1.4</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7981850"/>
                  </a:ext>
                </a:extLst>
              </a:tr>
              <a:tr h="474772">
                <a:tc>
                  <a:txBody>
                    <a:bodyPr/>
                    <a:lstStyle/>
                    <a:p>
                      <a:pPr algn="l"/>
                      <a:r>
                        <a:rPr lang="en-CA" dirty="0">
                          <a:latin typeface="Arial Nova Cond" panose="020B0506020202020204" pitchFamily="34" charset="0"/>
                        </a:rPr>
                        <a:t>Obesity</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CA" b="1" dirty="0">
                          <a:latin typeface="Arial Nova Cond" panose="020B0506020202020204" pitchFamily="34" charset="0"/>
                        </a:rPr>
                        <a:t>1.8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CA" dirty="0">
                          <a:latin typeface="Arial Nova Cond" panose="020B0506020202020204" pitchFamily="34" charset="0"/>
                        </a:rPr>
                        <a:t>1.4</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64574165"/>
                  </a:ext>
                </a:extLst>
              </a:tr>
              <a:tr h="474772">
                <a:tc>
                  <a:txBody>
                    <a:bodyPr/>
                    <a:lstStyle/>
                    <a:p>
                      <a:pPr algn="l"/>
                      <a:r>
                        <a:rPr lang="en-CA" dirty="0">
                          <a:latin typeface="Arial Nova Cond" panose="020B0506020202020204" pitchFamily="34" charset="0"/>
                        </a:rPr>
                        <a:t>Myocardial Ischemia</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Arial Nova Cond" panose="020B0506020202020204" pitchFamily="34" charset="0"/>
                        </a:rPr>
                        <a:t>1.2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1" dirty="0">
                          <a:latin typeface="Arial Nova Cond" panose="020B0506020202020204" pitchFamily="34" charset="0"/>
                        </a:rPr>
                        <a:t>1.4</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4559816"/>
                  </a:ext>
                </a:extLst>
              </a:tr>
            </a:tbl>
          </a:graphicData>
        </a:graphic>
      </p:graphicFrame>
    </p:spTree>
    <p:extLst>
      <p:ext uri="{BB962C8B-B14F-4D97-AF65-F5344CB8AC3E}">
        <p14:creationId xmlns:p14="http://schemas.microsoft.com/office/powerpoint/2010/main" val="3298191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7EC58-EE22-462B-844D-26B5F0F4625C}"/>
              </a:ext>
            </a:extLst>
          </p:cNvPr>
          <p:cNvSpPr>
            <a:spLocks noGrp="1"/>
          </p:cNvSpPr>
          <p:nvPr>
            <p:ph type="title"/>
          </p:nvPr>
        </p:nvSpPr>
        <p:spPr/>
        <p:txBody>
          <a:bodyPr>
            <a:normAutofit fontScale="90000"/>
          </a:bodyPr>
          <a:lstStyle/>
          <a:p>
            <a:r>
              <a:rPr lang="en-US" dirty="0">
                <a:solidFill>
                  <a:srgbClr val="6FAAAF"/>
                </a:solidFill>
              </a:rPr>
              <a:t>Sex differences in quality of life and symptoms in patients with AF</a:t>
            </a:r>
          </a:p>
        </p:txBody>
      </p:sp>
      <p:pic>
        <p:nvPicPr>
          <p:cNvPr id="5" name="Picture 4">
            <a:extLst>
              <a:ext uri="{FF2B5EF4-FFF2-40B4-BE49-F238E27FC236}">
                <a16:creationId xmlns:a16="http://schemas.microsoft.com/office/drawing/2014/main" id="{208E6279-0321-495A-8F45-AAF7774EAE0A}"/>
              </a:ext>
            </a:extLst>
          </p:cNvPr>
          <p:cNvPicPr>
            <a:picLocks noChangeAspect="1"/>
          </p:cNvPicPr>
          <p:nvPr/>
        </p:nvPicPr>
        <p:blipFill>
          <a:blip r:embed="rId3"/>
          <a:stretch>
            <a:fillRect/>
          </a:stretch>
        </p:blipFill>
        <p:spPr>
          <a:xfrm>
            <a:off x="642951" y="2529590"/>
            <a:ext cx="5453049" cy="3203666"/>
          </a:xfrm>
          <a:prstGeom prst="rect">
            <a:avLst/>
          </a:prstGeom>
        </p:spPr>
      </p:pic>
      <p:pic>
        <p:nvPicPr>
          <p:cNvPr id="6" name="Picture 5">
            <a:extLst>
              <a:ext uri="{FF2B5EF4-FFF2-40B4-BE49-F238E27FC236}">
                <a16:creationId xmlns:a16="http://schemas.microsoft.com/office/drawing/2014/main" id="{D82661DE-8EEA-4D2E-8582-2AE48EC96DF7}"/>
              </a:ext>
            </a:extLst>
          </p:cNvPr>
          <p:cNvPicPr>
            <a:picLocks noChangeAspect="1"/>
          </p:cNvPicPr>
          <p:nvPr/>
        </p:nvPicPr>
        <p:blipFill>
          <a:blip r:embed="rId4"/>
          <a:stretch>
            <a:fillRect/>
          </a:stretch>
        </p:blipFill>
        <p:spPr>
          <a:xfrm>
            <a:off x="6103447" y="2496137"/>
            <a:ext cx="5832648" cy="3237119"/>
          </a:xfrm>
          <a:prstGeom prst="rect">
            <a:avLst/>
          </a:prstGeom>
        </p:spPr>
      </p:pic>
      <p:sp>
        <p:nvSpPr>
          <p:cNvPr id="7" name="TextBox 6">
            <a:extLst>
              <a:ext uri="{FF2B5EF4-FFF2-40B4-BE49-F238E27FC236}">
                <a16:creationId xmlns:a16="http://schemas.microsoft.com/office/drawing/2014/main" id="{9A7A6A70-B847-4755-ABA1-5DCE563B9FA1}"/>
              </a:ext>
            </a:extLst>
          </p:cNvPr>
          <p:cNvSpPr txBox="1"/>
          <p:nvPr/>
        </p:nvSpPr>
        <p:spPr>
          <a:xfrm>
            <a:off x="2279576" y="1572300"/>
            <a:ext cx="7632848" cy="830997"/>
          </a:xfrm>
          <a:prstGeom prst="rect">
            <a:avLst/>
          </a:prstGeom>
          <a:noFill/>
        </p:spPr>
        <p:txBody>
          <a:bodyPr wrap="square" rtlCol="0">
            <a:spAutoFit/>
          </a:bodyPr>
          <a:lstStyle/>
          <a:p>
            <a:r>
              <a:rPr lang="en-US" sz="2400" b="1" dirty="0">
                <a:latin typeface="Arial Nova Cond" panose="020B0506020202020204" pitchFamily="34" charset="0"/>
              </a:rPr>
              <a:t>Females are less likely to present with asymptomatic AF  </a:t>
            </a:r>
            <a:br>
              <a:rPr lang="en-US" sz="2400" b="1" dirty="0">
                <a:latin typeface="Arial Nova Cond" panose="020B0506020202020204" pitchFamily="34" charset="0"/>
              </a:rPr>
            </a:br>
            <a:r>
              <a:rPr lang="en-US" sz="2400" b="1" dirty="0">
                <a:latin typeface="Arial Nova Cond" panose="020B0506020202020204" pitchFamily="34" charset="0"/>
              </a:rPr>
              <a:t>They present with a higher burden of “atypical” symptoms</a:t>
            </a:r>
          </a:p>
        </p:txBody>
      </p:sp>
      <p:sp>
        <p:nvSpPr>
          <p:cNvPr id="8" name="Text Box 3">
            <a:extLst>
              <a:ext uri="{FF2B5EF4-FFF2-40B4-BE49-F238E27FC236}">
                <a16:creationId xmlns:a16="http://schemas.microsoft.com/office/drawing/2014/main" id="{0D9A4332-A889-4D41-B3D9-509871B3E2E1}"/>
              </a:ext>
            </a:extLst>
          </p:cNvPr>
          <p:cNvSpPr txBox="1">
            <a:spLocks noChangeAspect="1" noChangeArrowheads="1"/>
          </p:cNvSpPr>
          <p:nvPr/>
        </p:nvSpPr>
        <p:spPr bwMode="auto">
          <a:xfrm>
            <a:off x="695400" y="5960313"/>
            <a:ext cx="5060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a:spcBef>
                <a:spcPct val="50000"/>
              </a:spcBef>
              <a:spcAft>
                <a:spcPct val="0"/>
              </a:spcAft>
            </a:pPr>
            <a:r>
              <a:rPr lang="en-US" sz="1200" kern="1200" dirty="0">
                <a:solidFill>
                  <a:schemeClr val="tx1"/>
                </a:solidFill>
                <a:latin typeface="Arial Nova Cond" panose="020B0506020202020204" pitchFamily="34" charset="0"/>
                <a:ea typeface="+mn-ea"/>
                <a:cs typeface="+mn-cs"/>
              </a:rPr>
              <a:t>Reynolds et al, 2016 / </a:t>
            </a:r>
            <a:r>
              <a:rPr lang="da-DK" altLang="en-US" sz="1200" dirty="0">
                <a:latin typeface="Arial Nova Cond" panose="020B0506020202020204" pitchFamily="34" charset="0"/>
              </a:rPr>
              <a:t>Andrade, et al, 2018 </a:t>
            </a:r>
          </a:p>
        </p:txBody>
      </p:sp>
    </p:spTree>
    <p:extLst>
      <p:ext uri="{BB962C8B-B14F-4D97-AF65-F5344CB8AC3E}">
        <p14:creationId xmlns:p14="http://schemas.microsoft.com/office/powerpoint/2010/main" val="3249850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4C4C3-05A6-4E34-B5CC-C38E80E91504}"/>
              </a:ext>
            </a:extLst>
          </p:cNvPr>
          <p:cNvSpPr>
            <a:spLocks noGrp="1"/>
          </p:cNvSpPr>
          <p:nvPr>
            <p:ph type="title"/>
          </p:nvPr>
        </p:nvSpPr>
        <p:spPr/>
        <p:txBody>
          <a:bodyPr/>
          <a:lstStyle/>
          <a:p>
            <a:r>
              <a:rPr lang="en-US" dirty="0">
                <a:solidFill>
                  <a:srgbClr val="6FAAAF"/>
                </a:solidFill>
              </a:rPr>
              <a:t>Sex differences in risk of stroke in AF patients</a:t>
            </a:r>
          </a:p>
        </p:txBody>
      </p:sp>
      <p:sp>
        <p:nvSpPr>
          <p:cNvPr id="3" name="Content Placeholder 2">
            <a:extLst>
              <a:ext uri="{FF2B5EF4-FFF2-40B4-BE49-F238E27FC236}">
                <a16:creationId xmlns:a16="http://schemas.microsoft.com/office/drawing/2014/main" id="{32136BCF-05C1-47A6-BA68-5D6F760F4E1C}"/>
              </a:ext>
            </a:extLst>
          </p:cNvPr>
          <p:cNvSpPr>
            <a:spLocks noGrp="1"/>
          </p:cNvSpPr>
          <p:nvPr>
            <p:ph idx="1"/>
          </p:nvPr>
        </p:nvSpPr>
        <p:spPr>
          <a:xfrm>
            <a:off x="695400" y="1527780"/>
            <a:ext cx="6408712" cy="4493508"/>
          </a:xfrm>
        </p:spPr>
        <p:txBody>
          <a:bodyPr>
            <a:normAutofit lnSpcReduction="10000"/>
          </a:bodyPr>
          <a:lstStyle/>
          <a:p>
            <a:r>
              <a:rPr lang="en-US" sz="2400" dirty="0"/>
              <a:t>Females are at higher risk of AF-induced stroke</a:t>
            </a:r>
          </a:p>
          <a:p>
            <a:pPr lvl="1"/>
            <a:r>
              <a:rPr lang="en-US" sz="1800" dirty="0"/>
              <a:t>Likely to be under treated with respect to anticoagulation</a:t>
            </a:r>
          </a:p>
          <a:p>
            <a:pPr lvl="1"/>
            <a:r>
              <a:rPr lang="en-US" sz="1800" dirty="0"/>
              <a:t>Less likely to be cardioverted back to normal sinus rhythm </a:t>
            </a:r>
          </a:p>
          <a:p>
            <a:pPr lvl="1"/>
            <a:r>
              <a:rPr lang="en-US" sz="1800" dirty="0"/>
              <a:t>Less likely to undergo catheter ablation </a:t>
            </a:r>
          </a:p>
          <a:p>
            <a:r>
              <a:rPr lang="en-US" sz="2400" dirty="0"/>
              <a:t>Severity of stroke is greater in females compared to males</a:t>
            </a:r>
          </a:p>
          <a:p>
            <a:pPr lvl="1"/>
            <a:r>
              <a:rPr lang="en-US" sz="1800" dirty="0"/>
              <a:t>Experiencing more functional disability</a:t>
            </a:r>
          </a:p>
          <a:p>
            <a:pPr lvl="1"/>
            <a:r>
              <a:rPr lang="en-US" sz="1800" dirty="0"/>
              <a:t>More likely to be institutionalized</a:t>
            </a:r>
          </a:p>
          <a:p>
            <a:r>
              <a:rPr lang="en-US" sz="2400" dirty="0"/>
              <a:t>12% increase in relative risk of all-cause mortality amongst females compared to males (relative risk, 1.12; 95% CI, 1.07-1.17) </a:t>
            </a:r>
          </a:p>
          <a:p>
            <a:r>
              <a:rPr lang="en-US" sz="2400" dirty="0"/>
              <a:t>Female patients have greater residual risk of stroke even if anticoagulated properly</a:t>
            </a:r>
          </a:p>
        </p:txBody>
      </p:sp>
      <p:sp>
        <p:nvSpPr>
          <p:cNvPr id="5" name="Text Box 3">
            <a:extLst>
              <a:ext uri="{FF2B5EF4-FFF2-40B4-BE49-F238E27FC236}">
                <a16:creationId xmlns:a16="http://schemas.microsoft.com/office/drawing/2014/main" id="{943660BA-BCC2-494C-9ED0-C081D2BF98CB}"/>
              </a:ext>
            </a:extLst>
          </p:cNvPr>
          <p:cNvSpPr txBox="1">
            <a:spLocks noChangeAspect="1" noChangeArrowheads="1"/>
          </p:cNvSpPr>
          <p:nvPr/>
        </p:nvSpPr>
        <p:spPr bwMode="auto">
          <a:xfrm>
            <a:off x="695400" y="5960313"/>
            <a:ext cx="60486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a:spcBef>
                <a:spcPct val="50000"/>
              </a:spcBef>
              <a:spcAft>
                <a:spcPct val="0"/>
              </a:spcAft>
            </a:pPr>
            <a:r>
              <a:rPr lang="da-DK" altLang="en-US" sz="1200" dirty="0">
                <a:latin typeface="Arial Nova Cond" panose="020B0506020202020204" pitchFamily="34" charset="0"/>
              </a:rPr>
              <a:t>Emdin et al, 2016 / </a:t>
            </a:r>
            <a:r>
              <a:rPr lang="en-US" sz="1200" kern="1200" dirty="0" err="1">
                <a:solidFill>
                  <a:prstClr val="black"/>
                </a:solidFill>
                <a:latin typeface="Arial Nova Cond" panose="020B0506020202020204" pitchFamily="34" charset="0"/>
              </a:rPr>
              <a:t>Tsadok</a:t>
            </a:r>
            <a:r>
              <a:rPr lang="en-US" sz="1200" kern="1200" dirty="0">
                <a:solidFill>
                  <a:prstClr val="black"/>
                </a:solidFill>
                <a:latin typeface="Arial Nova Cond" panose="020B0506020202020204" pitchFamily="34" charset="0"/>
              </a:rPr>
              <a:t>, Pilote et al, 2012 / </a:t>
            </a:r>
            <a:r>
              <a:rPr lang="da-DK" altLang="en-US" sz="1200" dirty="0">
                <a:latin typeface="Arial Nova Cond" panose="020B0506020202020204" pitchFamily="34" charset="0"/>
              </a:rPr>
              <a:t>Samuel, Pilote et al, 2020 / Reynold et al, 2006</a:t>
            </a:r>
          </a:p>
        </p:txBody>
      </p:sp>
      <p:pic>
        <p:nvPicPr>
          <p:cNvPr id="8" name="Picture 7">
            <a:extLst>
              <a:ext uri="{FF2B5EF4-FFF2-40B4-BE49-F238E27FC236}">
                <a16:creationId xmlns:a16="http://schemas.microsoft.com/office/drawing/2014/main" id="{46F175D6-E08F-4835-8C95-93FCD1D0A862}"/>
              </a:ext>
            </a:extLst>
          </p:cNvPr>
          <p:cNvPicPr>
            <a:picLocks noChangeAspect="1"/>
          </p:cNvPicPr>
          <p:nvPr/>
        </p:nvPicPr>
        <p:blipFill rotWithShape="1">
          <a:blip r:embed="rId3"/>
          <a:srcRect l="26200" t="37400" r="50802" b="18500"/>
          <a:stretch/>
        </p:blipFill>
        <p:spPr>
          <a:xfrm>
            <a:off x="7837634" y="1340768"/>
            <a:ext cx="3514950" cy="4493508"/>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05A30ACD-F36D-42D9-AD5B-7C8C748DBA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2504" y="5678500"/>
            <a:ext cx="1431060" cy="630820"/>
          </a:xfrm>
          <a:prstGeom prst="rect">
            <a:avLst/>
          </a:prstGeom>
        </p:spPr>
      </p:pic>
    </p:spTree>
    <p:extLst>
      <p:ext uri="{BB962C8B-B14F-4D97-AF65-F5344CB8AC3E}">
        <p14:creationId xmlns:p14="http://schemas.microsoft.com/office/powerpoint/2010/main" val="4159736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8785F-763B-4AC0-B460-65B3C1E68B9E}"/>
              </a:ext>
            </a:extLst>
          </p:cNvPr>
          <p:cNvSpPr>
            <a:spLocks noGrp="1"/>
          </p:cNvSpPr>
          <p:nvPr>
            <p:ph type="title"/>
          </p:nvPr>
        </p:nvSpPr>
        <p:spPr/>
        <p:txBody>
          <a:bodyPr/>
          <a:lstStyle/>
          <a:p>
            <a:r>
              <a:rPr lang="en-US" dirty="0">
                <a:solidFill>
                  <a:srgbClr val="6FAAAF"/>
                </a:solidFill>
              </a:rPr>
              <a:t>CCS/CHRS KTA COLLABORATION</a:t>
            </a:r>
          </a:p>
        </p:txBody>
      </p:sp>
      <p:sp>
        <p:nvSpPr>
          <p:cNvPr id="3" name="Content Placeholder 2">
            <a:extLst>
              <a:ext uri="{FF2B5EF4-FFF2-40B4-BE49-F238E27FC236}">
                <a16:creationId xmlns:a16="http://schemas.microsoft.com/office/drawing/2014/main" id="{336A4AD2-87E8-4D84-92A8-DB6598792F29}"/>
              </a:ext>
            </a:extLst>
          </p:cNvPr>
          <p:cNvSpPr>
            <a:spLocks noGrp="1"/>
          </p:cNvSpPr>
          <p:nvPr>
            <p:ph idx="1"/>
          </p:nvPr>
        </p:nvSpPr>
        <p:spPr>
          <a:xfrm>
            <a:off x="687335" y="1340768"/>
            <a:ext cx="10801200" cy="4692179"/>
          </a:xfrm>
        </p:spPr>
        <p:txBody>
          <a:bodyPr>
            <a:normAutofit/>
          </a:bodyPr>
          <a:lstStyle/>
          <a:p>
            <a:pPr>
              <a:spcAft>
                <a:spcPts val="600"/>
              </a:spcAft>
            </a:pPr>
            <a:r>
              <a:rPr lang="en-US" dirty="0"/>
              <a:t>Webinar series to encourage dissemination of key topics from the 2020 comprehensive AF guidelines</a:t>
            </a:r>
          </a:p>
          <a:p>
            <a:pPr>
              <a:spcAft>
                <a:spcPts val="600"/>
              </a:spcAft>
            </a:pPr>
            <a:r>
              <a:rPr lang="en-US" dirty="0"/>
              <a:t>Works in progress:</a:t>
            </a:r>
          </a:p>
          <a:p>
            <a:pPr lvl="1">
              <a:spcAft>
                <a:spcPts val="600"/>
              </a:spcAft>
            </a:pPr>
            <a:r>
              <a:rPr lang="en-US" dirty="0"/>
              <a:t>Website updates and online decision support tools</a:t>
            </a:r>
          </a:p>
          <a:p>
            <a:pPr lvl="1">
              <a:spcAft>
                <a:spcPts val="600"/>
              </a:spcAft>
            </a:pPr>
            <a:r>
              <a:rPr lang="en-US" dirty="0"/>
              <a:t>Collaborative communication efforts</a:t>
            </a:r>
          </a:p>
          <a:p>
            <a:pPr lvl="2">
              <a:spcAft>
                <a:spcPts val="600"/>
              </a:spcAft>
            </a:pPr>
            <a:r>
              <a:rPr lang="en-US" dirty="0"/>
              <a:t>We are working to establish a communication campaign to announce the pocket guide, webinars and additional companion publications (focused for specific audiences)</a:t>
            </a:r>
          </a:p>
          <a:p>
            <a:pPr lvl="1">
              <a:spcAft>
                <a:spcPts val="600"/>
              </a:spcAft>
            </a:pPr>
            <a:r>
              <a:rPr lang="en-US" dirty="0"/>
              <a:t>Needs assessments + themes of care</a:t>
            </a:r>
          </a:p>
          <a:p>
            <a:pPr lvl="2">
              <a:spcAft>
                <a:spcPts val="600"/>
              </a:spcAft>
            </a:pPr>
            <a:r>
              <a:rPr lang="en-US" dirty="0"/>
              <a:t>CCS Guideline Review Working Group is developing a needs assessment to rank AF themes of care, identify barriers and facilitators and assess preferences for practice tools and learning modes</a:t>
            </a:r>
          </a:p>
          <a:p>
            <a:pPr lvl="1">
              <a:spcAft>
                <a:spcPts val="600"/>
              </a:spcAft>
            </a:pPr>
            <a:endParaRPr lang="en-US" dirty="0"/>
          </a:p>
        </p:txBody>
      </p:sp>
    </p:spTree>
    <p:extLst>
      <p:ext uri="{BB962C8B-B14F-4D97-AF65-F5344CB8AC3E}">
        <p14:creationId xmlns:p14="http://schemas.microsoft.com/office/powerpoint/2010/main" val="2996962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6C97F2DD-D0F4-4C23-9941-AAA9A5C8A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540" y="980728"/>
            <a:ext cx="8280920" cy="5314918"/>
          </a:xfrm>
          <a:prstGeom prst="rect">
            <a:avLst/>
          </a:prstGeom>
        </p:spPr>
      </p:pic>
      <p:sp>
        <p:nvSpPr>
          <p:cNvPr id="2" name="Title 1">
            <a:extLst>
              <a:ext uri="{FF2B5EF4-FFF2-40B4-BE49-F238E27FC236}">
                <a16:creationId xmlns:a16="http://schemas.microsoft.com/office/drawing/2014/main" id="{9B96C9AA-4787-4699-A4B9-E7CCB3C45DE2}"/>
              </a:ext>
            </a:extLst>
          </p:cNvPr>
          <p:cNvSpPr>
            <a:spLocks noGrp="1"/>
          </p:cNvSpPr>
          <p:nvPr>
            <p:ph type="title"/>
          </p:nvPr>
        </p:nvSpPr>
        <p:spPr/>
        <p:txBody>
          <a:bodyPr>
            <a:normAutofit fontScale="90000"/>
          </a:bodyPr>
          <a:lstStyle/>
          <a:p>
            <a:r>
              <a:rPr lang="en-US" dirty="0">
                <a:solidFill>
                  <a:srgbClr val="6FAAAF"/>
                </a:solidFill>
              </a:rPr>
              <a:t>Representation of WOMEN in studies supporting the 2020 CCS Guidelines</a:t>
            </a:r>
          </a:p>
        </p:txBody>
      </p:sp>
    </p:spTree>
    <p:extLst>
      <p:ext uri="{BB962C8B-B14F-4D97-AF65-F5344CB8AC3E}">
        <p14:creationId xmlns:p14="http://schemas.microsoft.com/office/powerpoint/2010/main" val="533065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D2899-76FC-4363-8D7C-EC022C31F3E8}"/>
              </a:ext>
            </a:extLst>
          </p:cNvPr>
          <p:cNvSpPr>
            <a:spLocks noGrp="1"/>
          </p:cNvSpPr>
          <p:nvPr>
            <p:ph type="title"/>
          </p:nvPr>
        </p:nvSpPr>
        <p:spPr/>
        <p:txBody>
          <a:bodyPr/>
          <a:lstStyle/>
          <a:p>
            <a:r>
              <a:rPr lang="en-US" dirty="0">
                <a:solidFill>
                  <a:srgbClr val="6FAAAF"/>
                </a:solidFill>
              </a:rPr>
              <a:t>Conclusions</a:t>
            </a:r>
          </a:p>
        </p:txBody>
      </p:sp>
      <p:sp>
        <p:nvSpPr>
          <p:cNvPr id="3" name="Content Placeholder 2">
            <a:extLst>
              <a:ext uri="{FF2B5EF4-FFF2-40B4-BE49-F238E27FC236}">
                <a16:creationId xmlns:a16="http://schemas.microsoft.com/office/drawing/2014/main" id="{12161C65-8713-4B75-B8E7-D6F8D05FD76D}"/>
              </a:ext>
            </a:extLst>
          </p:cNvPr>
          <p:cNvSpPr>
            <a:spLocks noGrp="1"/>
          </p:cNvSpPr>
          <p:nvPr>
            <p:ph idx="1"/>
          </p:nvPr>
        </p:nvSpPr>
        <p:spPr/>
        <p:txBody>
          <a:bodyPr>
            <a:normAutofit fontScale="92500"/>
          </a:bodyPr>
          <a:lstStyle/>
          <a:p>
            <a:pPr>
              <a:spcAft>
                <a:spcPts val="1200"/>
              </a:spcAft>
            </a:pPr>
            <a:r>
              <a:rPr lang="en-US" sz="2800" dirty="0"/>
              <a:t>Understanding of sex-specific differences provide opportunity for recognition of risk-benefit treatment paradoxes</a:t>
            </a:r>
          </a:p>
          <a:p>
            <a:pPr>
              <a:spcAft>
                <a:spcPts val="1200"/>
              </a:spcAft>
            </a:pPr>
            <a:r>
              <a:rPr lang="en-US" sz="2800" dirty="0"/>
              <a:t>Appreciating “atypical” symptom presentation of females provides opportunity to alter treatment for increased efficacy</a:t>
            </a:r>
          </a:p>
          <a:p>
            <a:pPr>
              <a:spcAft>
                <a:spcPts val="1200"/>
              </a:spcAft>
            </a:pPr>
            <a:r>
              <a:rPr lang="en-US" sz="2800" dirty="0"/>
              <a:t>Recognizing that females have more severe consequences of AF, increases clinician awareness and reduces likelihood of under treatment</a:t>
            </a:r>
          </a:p>
          <a:p>
            <a:pPr>
              <a:spcAft>
                <a:spcPts val="1200"/>
              </a:spcAft>
            </a:pPr>
            <a:r>
              <a:rPr lang="en-US" sz="2800" dirty="0"/>
              <a:t>Targeting of early obesity and hypertension in females may be an effective first step towards AF prevention</a:t>
            </a:r>
          </a:p>
          <a:p>
            <a:pPr>
              <a:spcAft>
                <a:spcPts val="1200"/>
              </a:spcAft>
            </a:pPr>
            <a:r>
              <a:rPr lang="en-US" dirty="0"/>
              <a:t>Increased representation of women in AF trials will provide better evidence</a:t>
            </a:r>
            <a:endParaRPr lang="en-US" sz="2800" dirty="0"/>
          </a:p>
          <a:p>
            <a:endParaRPr lang="en-US" dirty="0"/>
          </a:p>
        </p:txBody>
      </p:sp>
    </p:spTree>
    <p:extLst>
      <p:ext uri="{BB962C8B-B14F-4D97-AF65-F5344CB8AC3E}">
        <p14:creationId xmlns:p14="http://schemas.microsoft.com/office/powerpoint/2010/main" val="33874708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n open computer sitting on top of a desk&#10;&#10;Description automatically generated">
            <a:extLst>
              <a:ext uri="{FF2B5EF4-FFF2-40B4-BE49-F238E27FC236}">
                <a16:creationId xmlns:a16="http://schemas.microsoft.com/office/drawing/2014/main" id="{59E7B570-9EF9-4FD1-B307-3F357AEC6D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680" y="-27384"/>
            <a:ext cx="13628384" cy="6408712"/>
          </a:xfrm>
          <a:prstGeom prst="rect">
            <a:avLst/>
          </a:prstGeom>
        </p:spPr>
      </p:pic>
      <p:sp>
        <p:nvSpPr>
          <p:cNvPr id="5" name="TextBox 4">
            <a:extLst>
              <a:ext uri="{FF2B5EF4-FFF2-40B4-BE49-F238E27FC236}">
                <a16:creationId xmlns:a16="http://schemas.microsoft.com/office/drawing/2014/main" id="{30CB8500-5716-458E-B51D-18B6311C8DED}"/>
              </a:ext>
            </a:extLst>
          </p:cNvPr>
          <p:cNvSpPr txBox="1"/>
          <p:nvPr/>
        </p:nvSpPr>
        <p:spPr>
          <a:xfrm>
            <a:off x="2927648" y="2492896"/>
            <a:ext cx="4975122" cy="769441"/>
          </a:xfrm>
          <a:prstGeom prst="rect">
            <a:avLst/>
          </a:prstGeom>
          <a:noFill/>
        </p:spPr>
        <p:txBody>
          <a:bodyPr wrap="square" rtlCol="0">
            <a:spAutoFit/>
          </a:bodyPr>
          <a:lstStyle/>
          <a:p>
            <a:pPr algn="ctr"/>
            <a:r>
              <a:rPr lang="en-CA" sz="4400" b="1" dirty="0">
                <a:solidFill>
                  <a:srgbClr val="F33A45"/>
                </a:solidFill>
                <a:latin typeface="Arial Nova Cond" panose="020B0506020202020204" pitchFamily="34" charset="0"/>
                <a:cs typeface="Leelawadee UI" panose="020B0604020202020204" pitchFamily="34" charset="-34"/>
              </a:rPr>
              <a:t>QUESTIONS?</a:t>
            </a:r>
          </a:p>
        </p:txBody>
      </p:sp>
      <p:pic>
        <p:nvPicPr>
          <p:cNvPr id="9" name="Picture 8" descr="A close up of a logo&#10;&#10;Description automatically generated">
            <a:extLst>
              <a:ext uri="{FF2B5EF4-FFF2-40B4-BE49-F238E27FC236}">
                <a16:creationId xmlns:a16="http://schemas.microsoft.com/office/drawing/2014/main" id="{D59D5EE3-6CE3-4888-9C84-8A056D4B6F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51855" b="-950"/>
          <a:stretch/>
        </p:blipFill>
        <p:spPr>
          <a:xfrm>
            <a:off x="11352584" y="5648375"/>
            <a:ext cx="811512" cy="516929"/>
          </a:xfrm>
          <a:prstGeom prst="rect">
            <a:avLst/>
          </a:prstGeom>
        </p:spPr>
      </p:pic>
    </p:spTree>
    <p:extLst>
      <p:ext uri="{BB962C8B-B14F-4D97-AF65-F5344CB8AC3E}">
        <p14:creationId xmlns:p14="http://schemas.microsoft.com/office/powerpoint/2010/main" val="4193089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DB98-AB60-4AFA-9209-E3FA16172A6C}"/>
              </a:ext>
            </a:extLst>
          </p:cNvPr>
          <p:cNvSpPr>
            <a:spLocks noGrp="1"/>
          </p:cNvSpPr>
          <p:nvPr>
            <p:ph type="title"/>
          </p:nvPr>
        </p:nvSpPr>
        <p:spPr/>
        <p:txBody>
          <a:bodyPr>
            <a:normAutofit/>
          </a:bodyPr>
          <a:lstStyle/>
          <a:p>
            <a:r>
              <a:rPr lang="en-US" dirty="0"/>
              <a:t>SAVE THE DATES! </a:t>
            </a:r>
          </a:p>
        </p:txBody>
      </p:sp>
      <p:sp>
        <p:nvSpPr>
          <p:cNvPr id="5" name="TextBox 4">
            <a:extLst>
              <a:ext uri="{FF2B5EF4-FFF2-40B4-BE49-F238E27FC236}">
                <a16:creationId xmlns:a16="http://schemas.microsoft.com/office/drawing/2014/main" id="{6BCA2144-B047-4577-9BE8-6CAA48184DAA}"/>
              </a:ext>
            </a:extLst>
          </p:cNvPr>
          <p:cNvSpPr txBox="1"/>
          <p:nvPr/>
        </p:nvSpPr>
        <p:spPr>
          <a:xfrm>
            <a:off x="711831" y="2614929"/>
            <a:ext cx="11069780" cy="742063"/>
          </a:xfrm>
          <a:prstGeom prst="rect">
            <a:avLst/>
          </a:prstGeom>
          <a:noFill/>
        </p:spPr>
        <p:txBody>
          <a:bodyPr wrap="square" rtlCol="0">
            <a:spAutoFit/>
          </a:bodyPr>
          <a:lstStyle/>
          <a:p>
            <a:pPr>
              <a:lnSpc>
                <a:spcPts val="2600"/>
              </a:lnSpc>
              <a:spcAft>
                <a:spcPts val="600"/>
              </a:spcAft>
            </a:pPr>
            <a:r>
              <a:rPr lang="en-US" sz="2000" dirty="0">
                <a:effectLst/>
                <a:latin typeface="Gill Sans" panose="020B0502020104020203" pitchFamily="34" charset="0"/>
                <a:ea typeface="Calibri" panose="020F0502020204030204" pitchFamily="34" charset="0"/>
                <a:cs typeface="Times New Roman" panose="02020603050405020304" pitchFamily="18" charset="0"/>
              </a:rPr>
              <a:t>On </a:t>
            </a:r>
            <a:r>
              <a:rPr lang="en-US" sz="20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Thurs</a:t>
            </a:r>
            <a:r>
              <a:rPr lang="en-US" sz="2000" dirty="0">
                <a:solidFill>
                  <a:srgbClr val="F33A45"/>
                </a:solidFill>
                <a:effectLst/>
                <a:latin typeface="Gill Sans" panose="020B0502020104020203" pitchFamily="34" charset="0"/>
                <a:ea typeface="Calibri" panose="020F0502020204030204" pitchFamily="34" charset="0"/>
                <a:cs typeface="Times New Roman" panose="02020603050405020304" pitchFamily="18" charset="0"/>
              </a:rPr>
              <a:t>day, </a:t>
            </a:r>
            <a:r>
              <a:rPr lang="en-US" sz="20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July 15</a:t>
            </a:r>
            <a:r>
              <a:rPr lang="en-US" sz="2000" dirty="0">
                <a:solidFill>
                  <a:srgbClr val="F33A45"/>
                </a:solidFill>
                <a:effectLst/>
                <a:latin typeface="Gill Sans" panose="020B0502020104020203" pitchFamily="34" charset="0"/>
                <a:ea typeface="Calibri" panose="020F0502020204030204" pitchFamily="34" charset="0"/>
                <a:cs typeface="Times New Roman" panose="02020603050405020304" pitchFamily="18" charset="0"/>
              </a:rPr>
              <a:t>, 2021 </a:t>
            </a:r>
            <a:r>
              <a:rPr lang="en-US" sz="2000" dirty="0">
                <a:effectLst/>
                <a:latin typeface="Gill Sans" panose="020B0502020104020203" pitchFamily="34" charset="0"/>
                <a:ea typeface="Calibri" panose="020F0502020204030204" pitchFamily="34" charset="0"/>
                <a:cs typeface="Times New Roman" panose="02020603050405020304" pitchFamily="18" charset="0"/>
              </a:rPr>
              <a:t>from </a:t>
            </a:r>
            <a:r>
              <a:rPr lang="en-US" sz="20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8</a:t>
            </a:r>
            <a:r>
              <a:rPr lang="en-US" sz="2000" dirty="0">
                <a:solidFill>
                  <a:srgbClr val="F33A45"/>
                </a:solidFill>
                <a:effectLst/>
                <a:latin typeface="Gill Sans" panose="020B0502020104020203" pitchFamily="34" charset="0"/>
                <a:ea typeface="Calibri" panose="020F0502020204030204" pitchFamily="34" charset="0"/>
                <a:cs typeface="Times New Roman" panose="02020603050405020304" pitchFamily="18" charset="0"/>
              </a:rPr>
              <a:t> PM – 9 PM EDT</a:t>
            </a:r>
            <a:r>
              <a:rPr lang="en-US" sz="2000" dirty="0">
                <a:effectLst/>
                <a:latin typeface="Gill Sans" panose="020B0502020104020203" pitchFamily="34" charset="0"/>
                <a:ea typeface="Calibri" panose="020F0502020204030204" pitchFamily="34" charset="0"/>
                <a:cs typeface="Times New Roman" panose="02020603050405020304" pitchFamily="18" charset="0"/>
              </a:rPr>
              <a:t>, join Dr. Swiggum, Dr. Virani, Dr. Van Spall and</a:t>
            </a:r>
            <a:r>
              <a:rPr lang="en-US" sz="2000" dirty="0">
                <a:latin typeface="Gill Sans" panose="020B0502020104020203" pitchFamily="34" charset="0"/>
                <a:ea typeface="Calibri" panose="020F0502020204030204" pitchFamily="34" charset="0"/>
                <a:cs typeface="Times New Roman" panose="02020603050405020304" pitchFamily="18" charset="0"/>
              </a:rPr>
              <a:t> Dr. Zieroth </a:t>
            </a:r>
            <a:r>
              <a:rPr lang="en-US" sz="2000" dirty="0">
                <a:effectLst/>
                <a:latin typeface="Gill Sans" panose="020B0502020104020203" pitchFamily="34" charset="0"/>
                <a:ea typeface="Calibri" panose="020F0502020204030204" pitchFamily="34" charset="0"/>
                <a:cs typeface="Times New Roman" panose="02020603050405020304" pitchFamily="18" charset="0"/>
              </a:rPr>
              <a:t>for the final </a:t>
            </a:r>
            <a:r>
              <a:rPr lang="en-US" sz="2000" dirty="0">
                <a:latin typeface="Gill Sans" panose="020B0502020104020203" pitchFamily="34" charset="0"/>
                <a:ea typeface="Calibri" panose="020F0502020204030204" pitchFamily="34" charset="0"/>
                <a:cs typeface="Times New Roman" panose="02020603050405020304" pitchFamily="18" charset="0"/>
              </a:rPr>
              <a:t>webinar in the HF webinar series highlighting </a:t>
            </a:r>
            <a:r>
              <a:rPr lang="en-US" sz="2000" dirty="0">
                <a:effectLst/>
                <a:latin typeface="Gill Sans" panose="020B0502020104020203" pitchFamily="34" charset="0"/>
                <a:ea typeface="Calibri" panose="020F0502020204030204" pitchFamily="34" charset="0"/>
                <a:cs typeface="Times New Roman" panose="02020603050405020304" pitchFamily="18" charset="0"/>
              </a:rPr>
              <a:t>content from the Heart Failure Guidelines</a:t>
            </a:r>
            <a:endParaRPr lang="en-US" sz="2000" dirty="0">
              <a:solidFill>
                <a:srgbClr val="37898F"/>
              </a:solidFill>
              <a:latin typeface="GillSans-Light" panose="020B0400000000000000" pitchFamily="34" charset="0"/>
            </a:endParaRPr>
          </a:p>
        </p:txBody>
      </p:sp>
      <p:sp>
        <p:nvSpPr>
          <p:cNvPr id="6" name="TextBox 5">
            <a:extLst>
              <a:ext uri="{FF2B5EF4-FFF2-40B4-BE49-F238E27FC236}">
                <a16:creationId xmlns:a16="http://schemas.microsoft.com/office/drawing/2014/main" id="{3347B8EE-0FBF-493A-8EB8-3376D5F4E207}"/>
              </a:ext>
            </a:extLst>
          </p:cNvPr>
          <p:cNvSpPr txBox="1"/>
          <p:nvPr/>
        </p:nvSpPr>
        <p:spPr>
          <a:xfrm>
            <a:off x="695400" y="5415607"/>
            <a:ext cx="6192688" cy="461665"/>
          </a:xfrm>
          <a:prstGeom prst="rect">
            <a:avLst/>
          </a:prstGeom>
          <a:noFill/>
        </p:spPr>
        <p:txBody>
          <a:bodyPr wrap="square" rtlCol="0">
            <a:spAutoFit/>
          </a:bodyPr>
          <a:lstStyle/>
          <a:p>
            <a:r>
              <a:rPr lang="en-US" sz="2400" dirty="0">
                <a:latin typeface="Arial Nova Cond" panose="020B0506020202020204" pitchFamily="34" charset="0"/>
              </a:rPr>
              <a:t>Register at </a:t>
            </a:r>
            <a:r>
              <a:rPr lang="en-US" sz="2400" b="1" dirty="0">
                <a:solidFill>
                  <a:srgbClr val="F33A45"/>
                </a:solidFill>
                <a:latin typeface="Arial Nova Cond" panose="020B0506020202020204" pitchFamily="34" charset="0"/>
              </a:rPr>
              <a:t>CCS.ca/programs-and-events/</a:t>
            </a:r>
          </a:p>
        </p:txBody>
      </p:sp>
      <p:sp>
        <p:nvSpPr>
          <p:cNvPr id="7" name="TextBox 6">
            <a:extLst>
              <a:ext uri="{FF2B5EF4-FFF2-40B4-BE49-F238E27FC236}">
                <a16:creationId xmlns:a16="http://schemas.microsoft.com/office/drawing/2014/main" id="{543C0CB0-A552-4869-A229-8AB7069CA87D}"/>
              </a:ext>
            </a:extLst>
          </p:cNvPr>
          <p:cNvSpPr txBox="1"/>
          <p:nvPr/>
        </p:nvSpPr>
        <p:spPr>
          <a:xfrm>
            <a:off x="695400" y="1146079"/>
            <a:ext cx="9577064" cy="646331"/>
          </a:xfrm>
          <a:prstGeom prst="rect">
            <a:avLst/>
          </a:prstGeom>
          <a:noFill/>
        </p:spPr>
        <p:txBody>
          <a:bodyPr wrap="square" rtlCol="0">
            <a:spAutoFit/>
          </a:bodyPr>
          <a:lstStyle/>
          <a:p>
            <a:r>
              <a:rPr lang="en-US" sz="3600" b="1" dirty="0">
                <a:solidFill>
                  <a:schemeClr val="tx1"/>
                </a:solidFill>
                <a:latin typeface="Arial Nova Cond" panose="020B0506020202020204" pitchFamily="34" charset="0"/>
              </a:rPr>
              <a:t>For our upcoming Guideline Webinars</a:t>
            </a:r>
          </a:p>
        </p:txBody>
      </p:sp>
      <p:sp>
        <p:nvSpPr>
          <p:cNvPr id="8" name="TextBox 7">
            <a:extLst>
              <a:ext uri="{FF2B5EF4-FFF2-40B4-BE49-F238E27FC236}">
                <a16:creationId xmlns:a16="http://schemas.microsoft.com/office/drawing/2014/main" id="{1CDA2BB0-C58B-46D9-9885-7CB8078DFE94}"/>
              </a:ext>
            </a:extLst>
          </p:cNvPr>
          <p:cNvSpPr txBox="1"/>
          <p:nvPr/>
        </p:nvSpPr>
        <p:spPr>
          <a:xfrm>
            <a:off x="695400" y="1844824"/>
            <a:ext cx="11069780" cy="836126"/>
          </a:xfrm>
          <a:prstGeom prst="rect">
            <a:avLst/>
          </a:prstGeom>
          <a:noFill/>
        </p:spPr>
        <p:txBody>
          <a:bodyPr wrap="square" rtlCol="0">
            <a:spAutoFit/>
          </a:bodyPr>
          <a:lstStyle/>
          <a:p>
            <a:pPr>
              <a:lnSpc>
                <a:spcPts val="2600"/>
              </a:lnSpc>
              <a:spcAft>
                <a:spcPts val="600"/>
              </a:spcAft>
            </a:pPr>
            <a:r>
              <a:rPr lang="en-US" sz="2400" b="1" dirty="0">
                <a:effectLst/>
                <a:latin typeface="Gill Sans" panose="020B0502020104020203" pitchFamily="34" charset="0"/>
                <a:ea typeface="Calibri" panose="020F0502020204030204" pitchFamily="34" charset="0"/>
                <a:cs typeface="Times New Roman" panose="02020603050405020304" pitchFamily="18" charset="0"/>
              </a:rPr>
              <a:t>Heart Failure: </a:t>
            </a:r>
          </a:p>
          <a:p>
            <a:pPr>
              <a:lnSpc>
                <a:spcPts val="2600"/>
              </a:lnSpc>
              <a:spcAft>
                <a:spcPts val="600"/>
              </a:spcAft>
            </a:pPr>
            <a:r>
              <a:rPr lang="en-US" sz="2400" b="1" dirty="0">
                <a:solidFill>
                  <a:srgbClr val="6FAAAF"/>
                </a:solidFill>
                <a:effectLst/>
                <a:latin typeface="Gill Sans" panose="020B0502020104020203" pitchFamily="34" charset="0"/>
                <a:ea typeface="Calibri" panose="020F0502020204030204" pitchFamily="34" charset="0"/>
                <a:cs typeface="Times New Roman" panose="02020603050405020304" pitchFamily="18" charset="0"/>
              </a:rPr>
              <a:t>Webinar 4: Non-pharmacological management of HF</a:t>
            </a:r>
            <a:endParaRPr lang="en-US" sz="2400" b="1" dirty="0">
              <a:solidFill>
                <a:srgbClr val="6FAAAF"/>
              </a:solidFill>
              <a:latin typeface="GillSans-Light" panose="020B0400000000000000" pitchFamily="34" charset="0"/>
            </a:endParaRPr>
          </a:p>
        </p:txBody>
      </p:sp>
      <p:sp>
        <p:nvSpPr>
          <p:cNvPr id="9" name="TextBox 8">
            <a:extLst>
              <a:ext uri="{FF2B5EF4-FFF2-40B4-BE49-F238E27FC236}">
                <a16:creationId xmlns:a16="http://schemas.microsoft.com/office/drawing/2014/main" id="{F3786251-983D-4095-B68A-E4B6AE2A5BC2}"/>
              </a:ext>
            </a:extLst>
          </p:cNvPr>
          <p:cNvSpPr txBox="1"/>
          <p:nvPr/>
        </p:nvSpPr>
        <p:spPr>
          <a:xfrm>
            <a:off x="695400" y="3596167"/>
            <a:ext cx="11069780" cy="425758"/>
          </a:xfrm>
          <a:prstGeom prst="rect">
            <a:avLst/>
          </a:prstGeom>
          <a:noFill/>
        </p:spPr>
        <p:txBody>
          <a:bodyPr wrap="square" rtlCol="0">
            <a:spAutoFit/>
          </a:bodyPr>
          <a:lstStyle/>
          <a:p>
            <a:pPr>
              <a:lnSpc>
                <a:spcPts val="2600"/>
              </a:lnSpc>
              <a:spcAft>
                <a:spcPts val="600"/>
              </a:spcAft>
            </a:pPr>
            <a:r>
              <a:rPr lang="en-US" sz="2400" b="1" dirty="0">
                <a:effectLst/>
                <a:latin typeface="Gill Sans" panose="020B0502020104020203" pitchFamily="34" charset="0"/>
                <a:ea typeface="Calibri" panose="020F0502020204030204" pitchFamily="34" charset="0"/>
                <a:cs typeface="Times New Roman" panose="02020603050405020304" pitchFamily="18" charset="0"/>
              </a:rPr>
              <a:t>Atrial Fibrillation: </a:t>
            </a:r>
          </a:p>
        </p:txBody>
      </p:sp>
      <p:sp>
        <p:nvSpPr>
          <p:cNvPr id="10" name="Content Placeholder 4">
            <a:extLst>
              <a:ext uri="{FF2B5EF4-FFF2-40B4-BE49-F238E27FC236}">
                <a16:creationId xmlns:a16="http://schemas.microsoft.com/office/drawing/2014/main" id="{50718469-DBF4-419A-9510-C1FC1399CEE7}"/>
              </a:ext>
            </a:extLst>
          </p:cNvPr>
          <p:cNvSpPr txBox="1">
            <a:spLocks/>
          </p:cNvSpPr>
          <p:nvPr/>
        </p:nvSpPr>
        <p:spPr>
          <a:xfrm>
            <a:off x="701132" y="4397064"/>
            <a:ext cx="10801350" cy="707886"/>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dirty="0">
                <a:latin typeface="Gill Sans" panose="020B0502020104020203" pitchFamily="34" charset="0"/>
                <a:ea typeface="Calibri" panose="020F0502020204030204" pitchFamily="34" charset="0"/>
                <a:cs typeface="Times New Roman" panose="02020603050405020304" pitchFamily="18" charset="0"/>
              </a:rPr>
              <a:t>On </a:t>
            </a:r>
            <a:r>
              <a:rPr lang="en-US" sz="20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Thursday, September 23, 2021 </a:t>
            </a:r>
            <a:r>
              <a:rPr lang="en-US" sz="2000" dirty="0">
                <a:latin typeface="Gill Sans" panose="020B0502020104020203" pitchFamily="34" charset="0"/>
                <a:ea typeface="Calibri" panose="020F0502020204030204" pitchFamily="34" charset="0"/>
                <a:cs typeface="Times New Roman" panose="02020603050405020304" pitchFamily="18" charset="0"/>
              </a:rPr>
              <a:t>from </a:t>
            </a:r>
            <a:r>
              <a:rPr lang="en-US" sz="20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8 PM – 9 PM </a:t>
            </a:r>
            <a:r>
              <a:rPr lang="en-US" sz="2000" dirty="0">
                <a:latin typeface="Gill Sans" panose="020B0502020104020203" pitchFamily="34" charset="0"/>
                <a:ea typeface="Calibri" panose="020F0502020204030204" pitchFamily="34" charset="0"/>
                <a:cs typeface="Times New Roman" panose="02020603050405020304" pitchFamily="18" charset="0"/>
              </a:rPr>
              <a:t>ET, join Drs. Andrade, Macle, Dorian, Healey, Parkash and Sandhu for the “AF Guidelines: Focus on screening and prevention” webinar. </a:t>
            </a:r>
          </a:p>
        </p:txBody>
      </p:sp>
      <p:sp>
        <p:nvSpPr>
          <p:cNvPr id="11" name="TextBox 10">
            <a:extLst>
              <a:ext uri="{FF2B5EF4-FFF2-40B4-BE49-F238E27FC236}">
                <a16:creationId xmlns:a16="http://schemas.microsoft.com/office/drawing/2014/main" id="{3D9C4498-F80C-4B1E-ABAF-2172101FED5E}"/>
              </a:ext>
            </a:extLst>
          </p:cNvPr>
          <p:cNvSpPr txBox="1"/>
          <p:nvPr/>
        </p:nvSpPr>
        <p:spPr>
          <a:xfrm>
            <a:off x="685203" y="4011354"/>
            <a:ext cx="11069780" cy="425758"/>
          </a:xfrm>
          <a:prstGeom prst="rect">
            <a:avLst/>
          </a:prstGeom>
          <a:noFill/>
        </p:spPr>
        <p:txBody>
          <a:bodyPr wrap="square" rtlCol="0">
            <a:spAutoFit/>
          </a:bodyPr>
          <a:lstStyle/>
          <a:p>
            <a:pPr>
              <a:lnSpc>
                <a:spcPts val="2600"/>
              </a:lnSpc>
              <a:spcAft>
                <a:spcPts val="600"/>
              </a:spcAft>
            </a:pPr>
            <a:r>
              <a:rPr lang="en-US" sz="2400" b="1" dirty="0">
                <a:solidFill>
                  <a:srgbClr val="6FAAAF"/>
                </a:solidFill>
                <a:effectLst/>
                <a:latin typeface="Gill Sans" panose="020B0502020104020203" pitchFamily="34" charset="0"/>
                <a:ea typeface="Calibri" panose="020F0502020204030204" pitchFamily="34" charset="0"/>
                <a:cs typeface="Times New Roman" panose="02020603050405020304" pitchFamily="18" charset="0"/>
              </a:rPr>
              <a:t>Webinar 3: Focus on screening and prevention</a:t>
            </a:r>
            <a:endParaRPr lang="en-US" sz="2400" b="1" dirty="0">
              <a:solidFill>
                <a:srgbClr val="6FAAAF"/>
              </a:solidFill>
              <a:latin typeface="GillSans-Light" panose="020B0400000000000000" pitchFamily="34" charset="0"/>
            </a:endParaRPr>
          </a:p>
        </p:txBody>
      </p:sp>
    </p:spTree>
    <p:extLst>
      <p:ext uri="{BB962C8B-B14F-4D97-AF65-F5344CB8AC3E}">
        <p14:creationId xmlns:p14="http://schemas.microsoft.com/office/powerpoint/2010/main" val="3765383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D673-7111-485D-93FF-F92577DBA6C5}"/>
              </a:ext>
            </a:extLst>
          </p:cNvPr>
          <p:cNvSpPr>
            <a:spLocks noGrp="1"/>
          </p:cNvSpPr>
          <p:nvPr>
            <p:ph type="title"/>
          </p:nvPr>
        </p:nvSpPr>
        <p:spPr/>
        <p:txBody>
          <a:bodyPr>
            <a:normAutofit/>
          </a:bodyPr>
          <a:lstStyle/>
          <a:p>
            <a:r>
              <a:rPr lang="en-US" dirty="0"/>
              <a:t>Visit </a:t>
            </a:r>
            <a:r>
              <a:rPr lang="en-US" dirty="0">
                <a:solidFill>
                  <a:srgbClr val="FF0000"/>
                </a:solidFill>
              </a:rPr>
              <a:t>CCS.ca </a:t>
            </a:r>
            <a:r>
              <a:rPr lang="en-US" dirty="0"/>
              <a:t>for more Guidelines and Resources </a:t>
            </a:r>
          </a:p>
        </p:txBody>
      </p:sp>
      <p:sp>
        <p:nvSpPr>
          <p:cNvPr id="3" name="Content Placeholder 2">
            <a:extLst>
              <a:ext uri="{FF2B5EF4-FFF2-40B4-BE49-F238E27FC236}">
                <a16:creationId xmlns:a16="http://schemas.microsoft.com/office/drawing/2014/main" id="{FD8620D5-98DD-4F58-AA9D-F500AC70AB39}"/>
              </a:ext>
            </a:extLst>
          </p:cNvPr>
          <p:cNvSpPr>
            <a:spLocks noGrp="1"/>
          </p:cNvSpPr>
          <p:nvPr>
            <p:ph idx="1"/>
          </p:nvPr>
        </p:nvSpPr>
        <p:spPr>
          <a:xfrm>
            <a:off x="695400" y="1628800"/>
            <a:ext cx="10801200" cy="4464496"/>
          </a:xfrm>
        </p:spPr>
        <p:txBody>
          <a:bodyPr>
            <a:normAutofit/>
          </a:bodyPr>
          <a:lstStyle/>
          <a:p>
            <a:pPr marL="0" indent="0">
              <a:lnSpc>
                <a:spcPct val="100000"/>
              </a:lnSpc>
              <a:buNone/>
            </a:pPr>
            <a:r>
              <a:rPr lang="en-US" sz="2400" dirty="0"/>
              <a:t>Guideline Library:</a:t>
            </a:r>
          </a:p>
          <a:p>
            <a:pPr>
              <a:lnSpc>
                <a:spcPct val="100000"/>
              </a:lnSpc>
            </a:pPr>
            <a:r>
              <a:rPr lang="en-US" sz="2400" dirty="0">
                <a:hlinkClick r:id="rId3"/>
              </a:rPr>
              <a:t>https://ccs.ca/guidelines-and-position-statement-library/</a:t>
            </a:r>
            <a:r>
              <a:rPr lang="en-US" sz="2400" dirty="0"/>
              <a:t> </a:t>
            </a:r>
          </a:p>
          <a:p>
            <a:pPr>
              <a:lnSpc>
                <a:spcPct val="100000"/>
              </a:lnSpc>
            </a:pPr>
            <a:endParaRPr lang="en-US" sz="2400" dirty="0"/>
          </a:p>
          <a:p>
            <a:pPr marL="0" indent="0">
              <a:lnSpc>
                <a:spcPct val="100000"/>
              </a:lnSpc>
              <a:buNone/>
            </a:pPr>
            <a:r>
              <a:rPr lang="en-US" sz="2400" dirty="0"/>
              <a:t>Guideline Resources:</a:t>
            </a:r>
          </a:p>
          <a:p>
            <a:pPr>
              <a:lnSpc>
                <a:spcPct val="100000"/>
              </a:lnSpc>
            </a:pPr>
            <a:r>
              <a:rPr lang="en-US" sz="2400" dirty="0">
                <a:hlinkClick r:id="rId4"/>
              </a:rPr>
              <a:t>https://ccs.ca/guideline-resources/</a:t>
            </a:r>
            <a:r>
              <a:rPr lang="en-US" sz="2400" dirty="0"/>
              <a:t> </a:t>
            </a:r>
          </a:p>
        </p:txBody>
      </p:sp>
    </p:spTree>
    <p:extLst>
      <p:ext uri="{BB962C8B-B14F-4D97-AF65-F5344CB8AC3E}">
        <p14:creationId xmlns:p14="http://schemas.microsoft.com/office/powerpoint/2010/main" val="459412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DB98-AB60-4AFA-9209-E3FA16172A6C}"/>
              </a:ext>
            </a:extLst>
          </p:cNvPr>
          <p:cNvSpPr>
            <a:spLocks noGrp="1"/>
          </p:cNvSpPr>
          <p:nvPr>
            <p:ph type="title"/>
          </p:nvPr>
        </p:nvSpPr>
        <p:spPr/>
        <p:txBody>
          <a:bodyPr>
            <a:normAutofit/>
          </a:bodyPr>
          <a:lstStyle/>
          <a:p>
            <a:r>
              <a:rPr lang="en-US" dirty="0"/>
              <a:t>SAVE THE DATE! </a:t>
            </a:r>
          </a:p>
        </p:txBody>
      </p:sp>
      <p:sp>
        <p:nvSpPr>
          <p:cNvPr id="6" name="TextBox 5">
            <a:extLst>
              <a:ext uri="{FF2B5EF4-FFF2-40B4-BE49-F238E27FC236}">
                <a16:creationId xmlns:a16="http://schemas.microsoft.com/office/drawing/2014/main" id="{3347B8EE-0FBF-493A-8EB8-3376D5F4E207}"/>
              </a:ext>
            </a:extLst>
          </p:cNvPr>
          <p:cNvSpPr txBox="1"/>
          <p:nvPr/>
        </p:nvSpPr>
        <p:spPr>
          <a:xfrm>
            <a:off x="715384" y="3977735"/>
            <a:ext cx="6192688" cy="461665"/>
          </a:xfrm>
          <a:prstGeom prst="rect">
            <a:avLst/>
          </a:prstGeom>
          <a:noFill/>
        </p:spPr>
        <p:txBody>
          <a:bodyPr wrap="square" rtlCol="0">
            <a:spAutoFit/>
          </a:bodyPr>
          <a:lstStyle/>
          <a:p>
            <a:r>
              <a:rPr lang="en-US" sz="2400" dirty="0">
                <a:latin typeface="Arial Nova Cond" panose="020B0506020202020204" pitchFamily="34" charset="0"/>
              </a:rPr>
              <a:t>Register at </a:t>
            </a:r>
            <a:r>
              <a:rPr lang="en-US" sz="2400" b="1" dirty="0">
                <a:solidFill>
                  <a:srgbClr val="F33A45"/>
                </a:solidFill>
                <a:latin typeface="Arial Nova Cond" panose="020B0506020202020204" pitchFamily="34" charset="0"/>
              </a:rPr>
              <a:t>CCS.ca/programs-and-events/</a:t>
            </a:r>
          </a:p>
        </p:txBody>
      </p:sp>
      <p:sp>
        <p:nvSpPr>
          <p:cNvPr id="7" name="TextBox 6">
            <a:extLst>
              <a:ext uri="{FF2B5EF4-FFF2-40B4-BE49-F238E27FC236}">
                <a16:creationId xmlns:a16="http://schemas.microsoft.com/office/drawing/2014/main" id="{543C0CB0-A552-4869-A229-8AB7069CA87D}"/>
              </a:ext>
            </a:extLst>
          </p:cNvPr>
          <p:cNvSpPr txBox="1"/>
          <p:nvPr/>
        </p:nvSpPr>
        <p:spPr>
          <a:xfrm>
            <a:off x="695400" y="1146079"/>
            <a:ext cx="9577064" cy="646331"/>
          </a:xfrm>
          <a:prstGeom prst="rect">
            <a:avLst/>
          </a:prstGeom>
          <a:noFill/>
        </p:spPr>
        <p:txBody>
          <a:bodyPr wrap="square" rtlCol="0">
            <a:spAutoFit/>
          </a:bodyPr>
          <a:lstStyle/>
          <a:p>
            <a:r>
              <a:rPr lang="en-US" sz="3600" b="1" dirty="0">
                <a:solidFill>
                  <a:schemeClr val="tx1"/>
                </a:solidFill>
                <a:latin typeface="Arial Nova Cond" panose="020B0506020202020204" pitchFamily="34" charset="0"/>
              </a:rPr>
              <a:t>For our upcoming AF Guideline Webinar</a:t>
            </a:r>
          </a:p>
        </p:txBody>
      </p:sp>
      <p:sp>
        <p:nvSpPr>
          <p:cNvPr id="9" name="TextBox 8">
            <a:extLst>
              <a:ext uri="{FF2B5EF4-FFF2-40B4-BE49-F238E27FC236}">
                <a16:creationId xmlns:a16="http://schemas.microsoft.com/office/drawing/2014/main" id="{F3786251-983D-4095-B68A-E4B6AE2A5BC2}"/>
              </a:ext>
            </a:extLst>
          </p:cNvPr>
          <p:cNvSpPr txBox="1"/>
          <p:nvPr/>
        </p:nvSpPr>
        <p:spPr>
          <a:xfrm>
            <a:off x="695400" y="2060848"/>
            <a:ext cx="11069780" cy="425758"/>
          </a:xfrm>
          <a:prstGeom prst="rect">
            <a:avLst/>
          </a:prstGeom>
          <a:noFill/>
        </p:spPr>
        <p:txBody>
          <a:bodyPr wrap="square" rtlCol="0">
            <a:spAutoFit/>
          </a:bodyPr>
          <a:lstStyle/>
          <a:p>
            <a:pPr>
              <a:lnSpc>
                <a:spcPts val="2600"/>
              </a:lnSpc>
              <a:spcAft>
                <a:spcPts val="600"/>
              </a:spcAft>
            </a:pPr>
            <a:r>
              <a:rPr lang="en-US" sz="2400" b="1" dirty="0">
                <a:effectLst/>
                <a:latin typeface="Gill Sans" panose="020B0502020104020203" pitchFamily="34" charset="0"/>
                <a:ea typeface="Calibri" panose="020F0502020204030204" pitchFamily="34" charset="0"/>
                <a:cs typeface="Times New Roman" panose="02020603050405020304" pitchFamily="18" charset="0"/>
              </a:rPr>
              <a:t>Atrial Fibrillation: </a:t>
            </a:r>
          </a:p>
        </p:txBody>
      </p:sp>
      <p:sp>
        <p:nvSpPr>
          <p:cNvPr id="10" name="Content Placeholder 4">
            <a:extLst>
              <a:ext uri="{FF2B5EF4-FFF2-40B4-BE49-F238E27FC236}">
                <a16:creationId xmlns:a16="http://schemas.microsoft.com/office/drawing/2014/main" id="{50718469-DBF4-419A-9510-C1FC1399CEE7}"/>
              </a:ext>
            </a:extLst>
          </p:cNvPr>
          <p:cNvSpPr txBox="1">
            <a:spLocks/>
          </p:cNvSpPr>
          <p:nvPr/>
        </p:nvSpPr>
        <p:spPr>
          <a:xfrm>
            <a:off x="701132" y="2861745"/>
            <a:ext cx="10801350" cy="707886"/>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dirty="0">
                <a:latin typeface="Gill Sans" panose="020B0502020104020203" pitchFamily="34" charset="0"/>
                <a:ea typeface="Calibri" panose="020F0502020204030204" pitchFamily="34" charset="0"/>
                <a:cs typeface="Times New Roman" panose="02020603050405020304" pitchFamily="18" charset="0"/>
              </a:rPr>
              <a:t>On </a:t>
            </a:r>
            <a:r>
              <a:rPr lang="en-US" sz="20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Thursday, September 23, 2021 </a:t>
            </a:r>
            <a:r>
              <a:rPr lang="en-US" sz="2000" dirty="0">
                <a:latin typeface="Gill Sans" panose="020B0502020104020203" pitchFamily="34" charset="0"/>
                <a:ea typeface="Calibri" panose="020F0502020204030204" pitchFamily="34" charset="0"/>
                <a:cs typeface="Times New Roman" panose="02020603050405020304" pitchFamily="18" charset="0"/>
              </a:rPr>
              <a:t>from </a:t>
            </a:r>
            <a:r>
              <a:rPr lang="en-US" sz="20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8 PM – 9 PM </a:t>
            </a:r>
            <a:r>
              <a:rPr lang="en-US" sz="2000" dirty="0">
                <a:latin typeface="Gill Sans" panose="020B0502020104020203" pitchFamily="34" charset="0"/>
                <a:ea typeface="Calibri" panose="020F0502020204030204" pitchFamily="34" charset="0"/>
                <a:cs typeface="Times New Roman" panose="02020603050405020304" pitchFamily="18" charset="0"/>
              </a:rPr>
              <a:t>ET, join Drs. Andrade, Macle, Dorian, Healey, Parkash and Sandhu for the “AF Guidelines: Focus on screening and prevention” webinar. </a:t>
            </a:r>
          </a:p>
        </p:txBody>
      </p:sp>
      <p:sp>
        <p:nvSpPr>
          <p:cNvPr id="11" name="TextBox 10">
            <a:extLst>
              <a:ext uri="{FF2B5EF4-FFF2-40B4-BE49-F238E27FC236}">
                <a16:creationId xmlns:a16="http://schemas.microsoft.com/office/drawing/2014/main" id="{3D9C4498-F80C-4B1E-ABAF-2172101FED5E}"/>
              </a:ext>
            </a:extLst>
          </p:cNvPr>
          <p:cNvSpPr txBox="1"/>
          <p:nvPr/>
        </p:nvSpPr>
        <p:spPr>
          <a:xfrm>
            <a:off x="685203" y="2476035"/>
            <a:ext cx="11069780" cy="425758"/>
          </a:xfrm>
          <a:prstGeom prst="rect">
            <a:avLst/>
          </a:prstGeom>
          <a:noFill/>
        </p:spPr>
        <p:txBody>
          <a:bodyPr wrap="square" rtlCol="0">
            <a:spAutoFit/>
          </a:bodyPr>
          <a:lstStyle/>
          <a:p>
            <a:pPr>
              <a:lnSpc>
                <a:spcPts val="2600"/>
              </a:lnSpc>
              <a:spcAft>
                <a:spcPts val="600"/>
              </a:spcAft>
            </a:pPr>
            <a:r>
              <a:rPr lang="en-US" sz="2400" b="1" dirty="0">
                <a:solidFill>
                  <a:srgbClr val="6FAAAF"/>
                </a:solidFill>
                <a:effectLst/>
                <a:latin typeface="Gill Sans" panose="020B0502020104020203" pitchFamily="34" charset="0"/>
                <a:ea typeface="Calibri" panose="020F0502020204030204" pitchFamily="34" charset="0"/>
                <a:cs typeface="Times New Roman" panose="02020603050405020304" pitchFamily="18" charset="0"/>
              </a:rPr>
              <a:t>Webinar 3: Focus on screening and prevention</a:t>
            </a:r>
            <a:endParaRPr lang="en-US" sz="2400" b="1" dirty="0">
              <a:solidFill>
                <a:srgbClr val="6FAAAF"/>
              </a:solidFill>
              <a:latin typeface="GillSans-Light" panose="020B0400000000000000" pitchFamily="34" charset="0"/>
            </a:endParaRPr>
          </a:p>
        </p:txBody>
      </p:sp>
      <p:sp>
        <p:nvSpPr>
          <p:cNvPr id="12" name="TextBox 11">
            <a:extLst>
              <a:ext uri="{FF2B5EF4-FFF2-40B4-BE49-F238E27FC236}">
                <a16:creationId xmlns:a16="http://schemas.microsoft.com/office/drawing/2014/main" id="{6F22A702-C49C-4226-9C10-7A77BFB668A5}"/>
              </a:ext>
            </a:extLst>
          </p:cNvPr>
          <p:cNvSpPr txBox="1"/>
          <p:nvPr/>
        </p:nvSpPr>
        <p:spPr>
          <a:xfrm>
            <a:off x="695399" y="4479503"/>
            <a:ext cx="11059583" cy="461665"/>
          </a:xfrm>
          <a:prstGeom prst="rect">
            <a:avLst/>
          </a:prstGeom>
          <a:noFill/>
        </p:spPr>
        <p:txBody>
          <a:bodyPr wrap="square" rtlCol="0">
            <a:spAutoFit/>
          </a:bodyPr>
          <a:lstStyle/>
          <a:p>
            <a:r>
              <a:rPr lang="en-US" sz="2400" dirty="0">
                <a:latin typeface="Arial Nova Cond" panose="020B0506020202020204" pitchFamily="34" charset="0"/>
              </a:rPr>
              <a:t>View previously recorded events On-Demand </a:t>
            </a:r>
            <a:r>
              <a:rPr lang="en-US" sz="2400" b="1" dirty="0">
                <a:solidFill>
                  <a:srgbClr val="F33A45"/>
                </a:solidFill>
                <a:latin typeface="Arial Nova Cond" panose="020B0506020202020204" pitchFamily="34" charset="0"/>
              </a:rPr>
              <a:t>CCS.ca/On-Demand-Guideline-Webinars/</a:t>
            </a:r>
          </a:p>
        </p:txBody>
      </p:sp>
    </p:spTree>
    <p:extLst>
      <p:ext uri="{BB962C8B-B14F-4D97-AF65-F5344CB8AC3E}">
        <p14:creationId xmlns:p14="http://schemas.microsoft.com/office/powerpoint/2010/main" val="1671143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D2ACB2A-6625-42C5-8DC3-86842DE022BF}"/>
              </a:ext>
            </a:extLst>
          </p:cNvPr>
          <p:cNvSpPr/>
          <p:nvPr/>
        </p:nvSpPr>
        <p:spPr>
          <a:xfrm>
            <a:off x="4771720" y="2132856"/>
            <a:ext cx="6868896" cy="2108269"/>
          </a:xfrm>
          <a:prstGeom prst="rect">
            <a:avLst/>
          </a:prstGeom>
        </p:spPr>
        <p:txBody>
          <a:bodyPr wrap="square">
            <a:spAutoFit/>
          </a:bodyPr>
          <a:lstStyle/>
          <a:p>
            <a:pPr algn="ctr" hangingPunct="1">
              <a:spcAft>
                <a:spcPts val="600"/>
              </a:spcAft>
            </a:pPr>
            <a:r>
              <a:rPr lang="en-US" sz="4000" b="1" kern="1200" dirty="0">
                <a:solidFill>
                  <a:prstClr val="white"/>
                </a:solidFill>
                <a:latin typeface="Arial Nova Cond" panose="020B0506020202020204" pitchFamily="34" charset="0"/>
                <a:ea typeface="+mn-ea"/>
                <a:cs typeface="+mn-cs"/>
              </a:rPr>
              <a:t>Jason Andrade</a:t>
            </a:r>
          </a:p>
          <a:p>
            <a:pPr marL="0" marR="0" lvl="0" indent="0" algn="ctr" defTabSz="914400" rtl="0" eaLnBrk="1" fontAlgn="auto" latinLnBrk="0" hangingPunct="0">
              <a:lnSpc>
                <a:spcPct val="100000"/>
              </a:lnSpc>
              <a:spcBef>
                <a:spcPts val="0"/>
              </a:spcBef>
              <a:spcAft>
                <a:spcPts val="600"/>
              </a:spcAft>
              <a:buClrTx/>
              <a:buSzTx/>
              <a:buFontTx/>
              <a:buNone/>
              <a:tabLst/>
              <a:defRPr/>
            </a:pPr>
            <a:r>
              <a:rPr kumimoji="0" lang="en-CA" sz="2000" b="1" i="0" u="none" strike="noStrike" kern="0" cap="none" spc="0" normalizeH="0" baseline="0" noProof="0" dirty="0">
                <a:ln>
                  <a:noFill/>
                </a:ln>
                <a:solidFill>
                  <a:srgbClr val="FFFFFF"/>
                </a:solidFill>
                <a:effectLst/>
                <a:uLnTx/>
                <a:uFillTx/>
                <a:latin typeface="Arial Nova Cond" panose="020B0506020202020204" pitchFamily="34" charset="0"/>
                <a:ea typeface="Calibri" panose="020F0502020204030204" pitchFamily="34" charset="0"/>
                <a:cs typeface="Calibri" panose="020F0502020204030204" pitchFamily="34" charset="0"/>
                <a:sym typeface="Calibri"/>
              </a:rPr>
              <a:t>MD, FRCPC, FHRS</a:t>
            </a:r>
          </a:p>
          <a:p>
            <a:pPr marL="0" marR="0" lvl="0" indent="0" algn="ctr" defTabSz="914400" rtl="0" eaLnBrk="1" fontAlgn="auto" latinLnBrk="0" hangingPunct="0">
              <a:lnSpc>
                <a:spcPct val="100000"/>
              </a:lnSpc>
              <a:spcBef>
                <a:spcPts val="0"/>
              </a:spcBef>
              <a:spcAft>
                <a:spcPts val="600"/>
              </a:spcAft>
              <a:buClrTx/>
              <a:buSzTx/>
              <a:buFontTx/>
              <a:buNone/>
              <a:tabLst/>
              <a:defRPr/>
            </a:pPr>
            <a:r>
              <a:rPr kumimoji="0" lang="en-CA" sz="2000" b="1" i="0" u="none" strike="noStrike" kern="0" cap="none" spc="0" normalizeH="0" baseline="0" noProof="0" dirty="0">
                <a:ln>
                  <a:noFill/>
                </a:ln>
                <a:solidFill>
                  <a:srgbClr val="FFFFFF"/>
                </a:solidFill>
                <a:effectLst/>
                <a:uLnTx/>
                <a:uFillTx/>
                <a:latin typeface="Arial Nova Cond" panose="020B0506020202020204" pitchFamily="34" charset="0"/>
                <a:ea typeface="Calibri" panose="020F0502020204030204" pitchFamily="34" charset="0"/>
                <a:cs typeface="Calibri" panose="020F0502020204030204" pitchFamily="34" charset="0"/>
                <a:sym typeface="Calibri"/>
              </a:rPr>
              <a:t>Vancouver, BC</a:t>
            </a:r>
          </a:p>
          <a:p>
            <a:pPr hangingPunct="1">
              <a:spcAft>
                <a:spcPts val="600"/>
              </a:spcAft>
            </a:pPr>
            <a:endParaRPr lang="en-US" sz="3600" b="1" kern="1200" dirty="0">
              <a:solidFill>
                <a:prstClr val="white"/>
              </a:solidFill>
              <a:latin typeface="Arial Nova Cond" panose="020B0506020202020204" pitchFamily="34" charset="0"/>
              <a:ea typeface="+mn-ea"/>
              <a:cs typeface="+mn-cs"/>
            </a:endParaRPr>
          </a:p>
        </p:txBody>
      </p:sp>
      <p:sp>
        <p:nvSpPr>
          <p:cNvPr id="17" name="Rectangle 16">
            <a:extLst>
              <a:ext uri="{FF2B5EF4-FFF2-40B4-BE49-F238E27FC236}">
                <a16:creationId xmlns:a16="http://schemas.microsoft.com/office/drawing/2014/main" id="{12230E98-1801-4CA9-9EA8-E76F50EA45B8}"/>
              </a:ext>
            </a:extLst>
          </p:cNvPr>
          <p:cNvSpPr/>
          <p:nvPr/>
        </p:nvSpPr>
        <p:spPr>
          <a:xfrm>
            <a:off x="5325016" y="861717"/>
            <a:ext cx="5667528" cy="646331"/>
          </a:xfrm>
          <a:prstGeom prst="rect">
            <a:avLst/>
          </a:prstGeom>
        </p:spPr>
        <p:txBody>
          <a:bodyPr wrap="square">
            <a:spAutoFit/>
          </a:bodyPr>
          <a:lstStyle/>
          <a:p>
            <a:pPr algn="ctr" hangingPunct="1"/>
            <a:r>
              <a:rPr lang="en-US" sz="3600" b="1" kern="1200" dirty="0">
                <a:solidFill>
                  <a:srgbClr val="FF0000"/>
                </a:solidFill>
                <a:latin typeface="Arial Nova Cond" panose="020B0506020202020204" pitchFamily="34" charset="0"/>
                <a:ea typeface="+mn-ea"/>
                <a:cs typeface="+mn-cs"/>
              </a:rPr>
              <a:t>Moderator</a:t>
            </a:r>
            <a:endParaRPr lang="en-CA" sz="3600" b="1" kern="1200" dirty="0">
              <a:solidFill>
                <a:srgbClr val="FF0000"/>
              </a:solidFill>
              <a:latin typeface="Arial Nova Cond" panose="020B0506020202020204" pitchFamily="34" charset="0"/>
              <a:ea typeface="+mn-ea"/>
              <a:cs typeface="+mn-cs"/>
            </a:endParaRPr>
          </a:p>
        </p:txBody>
      </p:sp>
      <p:sp>
        <p:nvSpPr>
          <p:cNvPr id="18" name="Rectangle 17">
            <a:extLst>
              <a:ext uri="{FF2B5EF4-FFF2-40B4-BE49-F238E27FC236}">
                <a16:creationId xmlns:a16="http://schemas.microsoft.com/office/drawing/2014/main" id="{C162B043-1102-4001-B802-6D980A13B375}"/>
              </a:ext>
            </a:extLst>
          </p:cNvPr>
          <p:cNvSpPr/>
          <p:nvPr/>
        </p:nvSpPr>
        <p:spPr>
          <a:xfrm>
            <a:off x="4699712" y="4057035"/>
            <a:ext cx="7012912" cy="2108269"/>
          </a:xfrm>
          <a:prstGeom prst="rect">
            <a:avLst/>
          </a:prstGeom>
        </p:spPr>
        <p:txBody>
          <a:bodyPr vert="horz" lIns="91440" tIns="45720" rIns="91440" bIns="45720" rtlCol="0" anchor="t">
            <a:normAutofit fontScale="92500" lnSpcReduction="20000"/>
          </a:body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CA" b="0" i="0" u="none" strike="noStrike" kern="0" cap="none" spc="0" normalizeH="0" baseline="0" noProof="0" dirty="0">
                <a:ln>
                  <a:noFill/>
                </a:ln>
                <a:solidFill>
                  <a:srgbClr val="FFFFFF"/>
                </a:solidFill>
                <a:effectLst/>
                <a:uLnTx/>
                <a:uFillTx/>
                <a:latin typeface="Arial Nova Cond" panose="020B0506020202020204" pitchFamily="34" charset="0"/>
                <a:ea typeface="Times New Roman" panose="02020603050405020304" pitchFamily="18" charset="0"/>
                <a:cs typeface="Times New Roman" panose="02020603050405020304" pitchFamily="18" charset="0"/>
                <a:sym typeface="Calibri"/>
              </a:rPr>
              <a:t>Cardiac Electrophysiologist, Vancouver General Hospital, with joint appointment at St. Paul’s Hospital and the Montreal Heart Institute</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FFFFFF"/>
                </a:solidFill>
                <a:effectLst/>
                <a:uLnTx/>
                <a:uFillTx/>
                <a:latin typeface="Arial Nova Cond" panose="020B0506020202020204" pitchFamily="34" charset="0"/>
                <a:ea typeface="Times New Roman" panose="02020603050405020304" pitchFamily="18" charset="0"/>
                <a:cs typeface="Times New Roman" panose="02020603050405020304" pitchFamily="18" charset="0"/>
                <a:sym typeface="Calibri"/>
              </a:rPr>
              <a:t>Associate Professor of Medicine, University of British Columbia</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dirty="0">
                <a:solidFill>
                  <a:srgbClr val="FFFFFF"/>
                </a:solidFill>
                <a:latin typeface="Arial Nova Cond" panose="020B0506020202020204" pitchFamily="34" charset="0"/>
                <a:ea typeface="Times New Roman" panose="02020603050405020304" pitchFamily="18" charset="0"/>
                <a:cs typeface="Times New Roman" panose="02020603050405020304" pitchFamily="18" charset="0"/>
              </a:rPr>
              <a:t>Assistant Professor, </a:t>
            </a:r>
            <a:r>
              <a:rPr lang="en-US" dirty="0" err="1">
                <a:solidFill>
                  <a:srgbClr val="FFFFFF"/>
                </a:solidFill>
                <a:latin typeface="Arial Nova Cond" panose="020B0506020202020204" pitchFamily="34" charset="0"/>
                <a:ea typeface="Times New Roman" panose="02020603050405020304" pitchFamily="18" charset="0"/>
                <a:cs typeface="Times New Roman" panose="02020603050405020304" pitchFamily="18" charset="0"/>
              </a:rPr>
              <a:t>Université</a:t>
            </a:r>
            <a:r>
              <a:rPr lang="en-US" dirty="0">
                <a:solidFill>
                  <a:srgbClr val="FFFFFF"/>
                </a:solidFill>
                <a:latin typeface="Arial Nova Cond" panose="020B0506020202020204" pitchFamily="34" charset="0"/>
                <a:ea typeface="Times New Roman" panose="02020603050405020304" pitchFamily="18" charset="0"/>
                <a:cs typeface="Times New Roman" panose="02020603050405020304" pitchFamily="18" charset="0"/>
              </a:rPr>
              <a:t> de Montréal</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FFFFFF"/>
                </a:solidFill>
                <a:effectLst/>
                <a:uLnTx/>
                <a:uFillTx/>
                <a:latin typeface="Arial Nova Cond" panose="020B0506020202020204" pitchFamily="34" charset="0"/>
                <a:ea typeface="Times New Roman" panose="02020603050405020304" pitchFamily="18" charset="0"/>
                <a:cs typeface="Times New Roman" panose="02020603050405020304" pitchFamily="18" charset="0"/>
                <a:sym typeface="Calibri"/>
              </a:rPr>
              <a:t>Director, Electrophysiology Laboratory</a:t>
            </a:r>
            <a:r>
              <a:rPr lang="en-US" dirty="0">
                <a:solidFill>
                  <a:srgbClr val="FFFFFF"/>
                </a:solidFill>
                <a:latin typeface="Arial Nova Cond" panose="020B0506020202020204" pitchFamily="34" charset="0"/>
                <a:ea typeface="Times New Roman" panose="02020603050405020304" pitchFamily="18" charset="0"/>
                <a:cs typeface="Times New Roman" panose="02020603050405020304" pitchFamily="18" charset="0"/>
              </a:rPr>
              <a:t>, Atrial Fibrillation Clinic, Vancouver General Hospital</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FFFFFF"/>
                </a:solidFill>
                <a:effectLst/>
                <a:uLnTx/>
                <a:uFillTx/>
                <a:latin typeface="Arial Nova Cond" panose="020B0506020202020204" pitchFamily="34" charset="0"/>
                <a:ea typeface="Times New Roman" panose="02020603050405020304" pitchFamily="18" charset="0"/>
                <a:cs typeface="Times New Roman" panose="02020603050405020304" pitchFamily="18" charset="0"/>
                <a:sym typeface="Calibri"/>
              </a:rPr>
              <a:t>Medical Chair, Heart Rhythm Disease, Cardiovascular Disease Network, BC</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dirty="0">
                <a:solidFill>
                  <a:srgbClr val="FFFFFF"/>
                </a:solidFill>
                <a:latin typeface="Arial Nova Cond" panose="020B0506020202020204" pitchFamily="34" charset="0"/>
                <a:ea typeface="Times New Roman" panose="02020603050405020304" pitchFamily="18" charset="0"/>
                <a:cs typeface="Times New Roman" panose="02020603050405020304" pitchFamily="18" charset="0"/>
              </a:rPr>
              <a:t>Co-Chair, CCS Atrial Fibrillation Guidelines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dirty="0">
                <a:solidFill>
                  <a:srgbClr val="FFFFFF"/>
                </a:solidFill>
                <a:latin typeface="Arial Nova Cond" panose="020B0506020202020204" pitchFamily="34" charset="0"/>
                <a:ea typeface="Times New Roman" panose="02020603050405020304" pitchFamily="18" charset="0"/>
                <a:cs typeface="Times New Roman" panose="02020603050405020304" pitchFamily="18" charset="0"/>
              </a:rPr>
              <a:t>Past-Chair, CHRS Education Committee </a:t>
            </a:r>
            <a:endParaRPr kumimoji="0" lang="en-US" b="0" i="0" u="none" strike="noStrike" kern="0" cap="none" spc="0" normalizeH="0" baseline="0" noProof="0" dirty="0">
              <a:ln>
                <a:noFill/>
              </a:ln>
              <a:solidFill>
                <a:srgbClr val="FFFFFF"/>
              </a:solidFill>
              <a:effectLst/>
              <a:uLnTx/>
              <a:uFillTx/>
              <a:latin typeface="Arial Nova Cond" panose="020B0506020202020204" pitchFamily="34" charset="0"/>
              <a:ea typeface="Times New Roman" panose="02020603050405020304" pitchFamily="18" charset="0"/>
              <a:cs typeface="Times New Roman" panose="02020603050405020304" pitchFamily="18" charset="0"/>
              <a:sym typeface="Calibri"/>
            </a:endParaRPr>
          </a:p>
        </p:txBody>
      </p:sp>
      <p:pic>
        <p:nvPicPr>
          <p:cNvPr id="3" name="Picture 2">
            <a:extLst>
              <a:ext uri="{FF2B5EF4-FFF2-40B4-BE49-F238E27FC236}">
                <a16:creationId xmlns:a16="http://schemas.microsoft.com/office/drawing/2014/main" id="{6338F051-D723-4695-B171-FB75F9B2B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548680"/>
            <a:ext cx="3351504" cy="5103813"/>
          </a:xfrm>
          <a:prstGeom prst="rect">
            <a:avLst/>
          </a:prstGeom>
        </p:spPr>
      </p:pic>
      <p:sp>
        <p:nvSpPr>
          <p:cNvPr id="7" name="TextBox 6">
            <a:extLst>
              <a:ext uri="{FF2B5EF4-FFF2-40B4-BE49-F238E27FC236}">
                <a16:creationId xmlns:a16="http://schemas.microsoft.com/office/drawing/2014/main" id="{8AF04418-568B-4DB7-8372-AAD19F411C5C}"/>
              </a:ext>
            </a:extLst>
          </p:cNvPr>
          <p:cNvSpPr txBox="1"/>
          <p:nvPr/>
        </p:nvSpPr>
        <p:spPr>
          <a:xfrm>
            <a:off x="303328" y="5800059"/>
            <a:ext cx="183571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tx1"/>
                </a:solidFill>
                <a:effectLst>
                  <a:glow rad="101600">
                    <a:schemeClr val="bg1">
                      <a:alpha val="60000"/>
                    </a:schemeClr>
                  </a:glow>
                </a:effectLst>
                <a:uFillTx/>
                <a:latin typeface="Arial Nova Cond" panose="020B0506020202020204" pitchFamily="34" charset="0"/>
                <a:sym typeface="Calibri"/>
              </a:rPr>
              <a:t>@DrJasonAndrade</a:t>
            </a:r>
          </a:p>
        </p:txBody>
      </p:sp>
    </p:spTree>
    <p:extLst>
      <p:ext uri="{BB962C8B-B14F-4D97-AF65-F5344CB8AC3E}">
        <p14:creationId xmlns:p14="http://schemas.microsoft.com/office/powerpoint/2010/main" val="4094020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BDD082-DA11-45AA-AE20-EE05764479AB}"/>
              </a:ext>
            </a:extLst>
          </p:cNvPr>
          <p:cNvSpPr>
            <a:spLocks noGrp="1"/>
          </p:cNvSpPr>
          <p:nvPr>
            <p:ph idx="1"/>
          </p:nvPr>
        </p:nvSpPr>
        <p:spPr>
          <a:xfrm>
            <a:off x="695400" y="1484784"/>
            <a:ext cx="10801200" cy="4692179"/>
          </a:xfrm>
        </p:spPr>
        <p:txBody>
          <a:bodyPr/>
          <a:lstStyle/>
          <a:p>
            <a:pPr marL="0" indent="0" algn="ctr" fontAlgn="base">
              <a:buNone/>
            </a:pPr>
            <a:r>
              <a:rPr lang="en-CA" sz="2800" i="1" dirty="0"/>
              <a:t>We extend our respect to all First Nations, Inuit and Métis peoples for their valuable past and present contributions to this land we call Canada.</a:t>
            </a:r>
          </a:p>
          <a:p>
            <a:pPr marL="0" indent="0" algn="ctr" fontAlgn="base">
              <a:buNone/>
            </a:pPr>
            <a:endParaRPr lang="en-CA" sz="2800" dirty="0"/>
          </a:p>
          <a:p>
            <a:pPr marL="0" indent="0" algn="ctr" fontAlgn="base">
              <a:buNone/>
            </a:pPr>
            <a:r>
              <a:rPr lang="en-CA" sz="2800" i="1" dirty="0"/>
              <a:t>We acknowledge the Indigenous Peoples of all the lands that we are each on today, and reaffirm our commitment and responsibility as individuals, to improving relationships between nations and to collaborating in a spirit of reconciliation.</a:t>
            </a:r>
            <a:endParaRPr lang="en-CA" sz="2800" dirty="0"/>
          </a:p>
          <a:p>
            <a:endParaRPr lang="en-US" dirty="0"/>
          </a:p>
        </p:txBody>
      </p:sp>
      <p:sp>
        <p:nvSpPr>
          <p:cNvPr id="4" name="Rectangle 3">
            <a:extLst>
              <a:ext uri="{FF2B5EF4-FFF2-40B4-BE49-F238E27FC236}">
                <a16:creationId xmlns:a16="http://schemas.microsoft.com/office/drawing/2014/main" id="{438AE3D1-B133-4B93-A2A2-D05382A5C52D}"/>
              </a:ext>
            </a:extLst>
          </p:cNvPr>
          <p:cNvSpPr/>
          <p:nvPr/>
        </p:nvSpPr>
        <p:spPr>
          <a:xfrm>
            <a:off x="0" y="6292676"/>
            <a:ext cx="12192000" cy="5653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598022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8EF79-FEDD-42F4-B52E-2A16DA773A57}"/>
              </a:ext>
            </a:extLst>
          </p:cNvPr>
          <p:cNvSpPr>
            <a:spLocks noGrp="1"/>
          </p:cNvSpPr>
          <p:nvPr>
            <p:ph type="title"/>
          </p:nvPr>
        </p:nvSpPr>
        <p:spPr/>
        <p:txBody>
          <a:bodyPr/>
          <a:lstStyle/>
          <a:p>
            <a:r>
              <a:rPr lang="en-US" dirty="0"/>
              <a:t>THE CCS/CHRS </a:t>
            </a:r>
            <a:r>
              <a:rPr lang="en-US" dirty="0">
                <a:solidFill>
                  <a:srgbClr val="F33A45"/>
                </a:solidFill>
              </a:rPr>
              <a:t>AF WEBINAR SERIES</a:t>
            </a:r>
            <a:endParaRPr lang="en-US" dirty="0"/>
          </a:p>
        </p:txBody>
      </p:sp>
      <p:sp>
        <p:nvSpPr>
          <p:cNvPr id="5" name="Rectangle: Rounded Corners 4">
            <a:extLst>
              <a:ext uri="{FF2B5EF4-FFF2-40B4-BE49-F238E27FC236}">
                <a16:creationId xmlns:a16="http://schemas.microsoft.com/office/drawing/2014/main" id="{436AE211-DA06-44AE-B313-23B0F99BD07D}"/>
              </a:ext>
            </a:extLst>
          </p:cNvPr>
          <p:cNvSpPr/>
          <p:nvPr/>
        </p:nvSpPr>
        <p:spPr>
          <a:xfrm>
            <a:off x="924795" y="1488569"/>
            <a:ext cx="3266072" cy="369972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CD7EEE-4F4B-4645-A0CB-725405580E2A}"/>
              </a:ext>
            </a:extLst>
          </p:cNvPr>
          <p:cNvSpPr/>
          <p:nvPr/>
        </p:nvSpPr>
        <p:spPr>
          <a:xfrm>
            <a:off x="911536" y="1932881"/>
            <a:ext cx="3266072" cy="851832"/>
          </a:xfrm>
          <a:prstGeom prst="rect">
            <a:avLst/>
          </a:prstGeom>
          <a:solidFill>
            <a:srgbClr val="6FA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latin typeface="Arial Nova Cond" panose="020B0506020202020204" pitchFamily="34" charset="0"/>
              </a:rPr>
              <a:t>All about stroke prevention!</a:t>
            </a:r>
          </a:p>
        </p:txBody>
      </p:sp>
      <p:sp>
        <p:nvSpPr>
          <p:cNvPr id="7" name="Rectangle: Rounded Corners 6">
            <a:extLst>
              <a:ext uri="{FF2B5EF4-FFF2-40B4-BE49-F238E27FC236}">
                <a16:creationId xmlns:a16="http://schemas.microsoft.com/office/drawing/2014/main" id="{979CBC6D-82C8-4A26-9932-382E53E45972}"/>
              </a:ext>
            </a:extLst>
          </p:cNvPr>
          <p:cNvSpPr/>
          <p:nvPr/>
        </p:nvSpPr>
        <p:spPr>
          <a:xfrm>
            <a:off x="4481891" y="1529472"/>
            <a:ext cx="3266072" cy="36997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BB975DB-18EE-4A1D-8415-629549A501B9}"/>
              </a:ext>
            </a:extLst>
          </p:cNvPr>
          <p:cNvSpPr/>
          <p:nvPr/>
        </p:nvSpPr>
        <p:spPr>
          <a:xfrm>
            <a:off x="8001134" y="1507124"/>
            <a:ext cx="3279330" cy="36997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3B93079-164D-43F0-9BA0-9316CF59A207}"/>
              </a:ext>
            </a:extLst>
          </p:cNvPr>
          <p:cNvSpPr txBox="1"/>
          <p:nvPr/>
        </p:nvSpPr>
        <p:spPr>
          <a:xfrm>
            <a:off x="1785164" y="1507123"/>
            <a:ext cx="1373232" cy="425758"/>
          </a:xfrm>
          <a:prstGeom prst="rect">
            <a:avLst/>
          </a:prstGeom>
          <a:noFill/>
        </p:spPr>
        <p:txBody>
          <a:bodyPr wrap="square" rtlCol="0">
            <a:spAutoFit/>
          </a:bodyPr>
          <a:lstStyle/>
          <a:p>
            <a:pPr algn="ctr">
              <a:lnSpc>
                <a:spcPts val="2600"/>
              </a:lnSpc>
              <a:spcAft>
                <a:spcPts val="600"/>
              </a:spcAft>
            </a:pPr>
            <a:r>
              <a:rPr lang="en-US" sz="2200" b="1" dirty="0">
                <a:solidFill>
                  <a:schemeClr val="tx1"/>
                </a:solidFill>
                <a:effectLst/>
                <a:latin typeface="Arial Nova Cond" panose="020B0506020202020204" pitchFamily="34" charset="0"/>
                <a:ea typeface="Calibri" panose="020F0502020204030204" pitchFamily="34" charset="0"/>
                <a:cs typeface="Times New Roman" panose="02020603050405020304" pitchFamily="18" charset="0"/>
              </a:rPr>
              <a:t>Webinar 1</a:t>
            </a:r>
            <a:endParaRPr lang="en-US" sz="2200" b="1" dirty="0">
              <a:solidFill>
                <a:srgbClr val="6FAAAF"/>
              </a:solidFill>
              <a:latin typeface="Arial Nova Cond" panose="020B0506020202020204" pitchFamily="34" charset="0"/>
            </a:endParaRPr>
          </a:p>
        </p:txBody>
      </p:sp>
      <p:sp>
        <p:nvSpPr>
          <p:cNvPr id="10" name="Content Placeholder 4">
            <a:extLst>
              <a:ext uri="{FF2B5EF4-FFF2-40B4-BE49-F238E27FC236}">
                <a16:creationId xmlns:a16="http://schemas.microsoft.com/office/drawing/2014/main" id="{1C2D8F3D-561F-473D-BF4C-3E80C2FDEE16}"/>
              </a:ext>
            </a:extLst>
          </p:cNvPr>
          <p:cNvSpPr txBox="1">
            <a:spLocks/>
          </p:cNvSpPr>
          <p:nvPr/>
        </p:nvSpPr>
        <p:spPr>
          <a:xfrm>
            <a:off x="1041910" y="2928729"/>
            <a:ext cx="3037865" cy="203132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latin typeface="Gill Sans" panose="020B0502020104020203" pitchFamily="34" charset="0"/>
                <a:ea typeface="Calibri" panose="020F0502020204030204" pitchFamily="34" charset="0"/>
                <a:cs typeface="Times New Roman" panose="02020603050405020304" pitchFamily="18" charset="0"/>
              </a:rPr>
              <a:t>Available </a:t>
            </a:r>
            <a:r>
              <a:rPr lang="en-US" sz="18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On-Demand</a:t>
            </a:r>
          </a:p>
          <a:p>
            <a:pPr marL="0" indent="0">
              <a:lnSpc>
                <a:spcPct val="100000"/>
              </a:lnSpc>
              <a:spcBef>
                <a:spcPts val="0"/>
              </a:spcBef>
              <a:buNone/>
            </a:pPr>
            <a:endParaRPr lang="en-US" sz="1800" dirty="0">
              <a:solidFill>
                <a:srgbClr val="F33A45"/>
              </a:solidFill>
              <a:latin typeface="Gill Sans" panose="020B0502020104020203" pitchFamily="34" charset="0"/>
              <a:cs typeface="Times New Roman" panose="02020603050405020304" pitchFamily="18" charset="0"/>
            </a:endParaRPr>
          </a:p>
          <a:p>
            <a:pPr marL="0" indent="0">
              <a:lnSpc>
                <a:spcPct val="100000"/>
              </a:lnSpc>
              <a:spcBef>
                <a:spcPts val="0"/>
              </a:spcBef>
              <a:buNone/>
            </a:pPr>
            <a:r>
              <a:rPr lang="en-US" sz="1800" b="1" dirty="0">
                <a:effectLst/>
                <a:latin typeface="Gill Sans" panose="020B0502020104020203" pitchFamily="34" charset="0"/>
                <a:ea typeface="Calibri" panose="020F0502020204030204" pitchFamily="34" charset="0"/>
                <a:cs typeface="Times New Roman" panose="02020603050405020304" pitchFamily="18" charset="0"/>
              </a:rPr>
              <a:t>Moderators: </a:t>
            </a:r>
            <a:r>
              <a:rPr lang="en-US" sz="1800" dirty="0">
                <a:effectLst/>
                <a:latin typeface="Gill Sans" panose="020B0502020104020203" pitchFamily="34" charset="0"/>
                <a:ea typeface="Calibri" panose="020F0502020204030204" pitchFamily="34" charset="0"/>
                <a:cs typeface="Times New Roman" panose="02020603050405020304" pitchFamily="18" charset="0"/>
              </a:rPr>
              <a:t>Laurence Sterns, Laurent Macle</a:t>
            </a:r>
          </a:p>
          <a:p>
            <a:pPr marL="0" indent="0">
              <a:lnSpc>
                <a:spcPct val="100000"/>
              </a:lnSpc>
              <a:spcBef>
                <a:spcPts val="0"/>
              </a:spcBef>
              <a:buNone/>
            </a:pPr>
            <a:r>
              <a:rPr lang="en-US" sz="1800" b="1" dirty="0">
                <a:effectLst/>
                <a:latin typeface="Gill Sans" panose="020B0502020104020203" pitchFamily="34" charset="0"/>
                <a:ea typeface="Calibri" panose="020F0502020204030204" pitchFamily="34" charset="0"/>
                <a:cs typeface="Times New Roman" panose="02020603050405020304" pitchFamily="18" charset="0"/>
              </a:rPr>
              <a:t>Faculty: </a:t>
            </a:r>
            <a:r>
              <a:rPr lang="en-US" sz="1800" dirty="0">
                <a:effectLst/>
                <a:latin typeface="Gill Sans" panose="020B0502020104020203" pitchFamily="34" charset="0"/>
                <a:ea typeface="Calibri" panose="020F0502020204030204" pitchFamily="34" charset="0"/>
                <a:cs typeface="Times New Roman" panose="02020603050405020304" pitchFamily="18" charset="0"/>
              </a:rPr>
              <a:t>Jason Andrade, Alan Bell, Kori Leblanc, L. Brent Mitchell, Teresa Tsang</a:t>
            </a:r>
            <a:endParaRPr lang="en-US" sz="1800" dirty="0">
              <a:latin typeface="GillSans-Light" panose="020B0400000000000000" pitchFamily="34" charset="0"/>
            </a:endParaRPr>
          </a:p>
        </p:txBody>
      </p:sp>
      <p:sp>
        <p:nvSpPr>
          <p:cNvPr id="12" name="Rectangle 11">
            <a:extLst>
              <a:ext uri="{FF2B5EF4-FFF2-40B4-BE49-F238E27FC236}">
                <a16:creationId xmlns:a16="http://schemas.microsoft.com/office/drawing/2014/main" id="{4BDF6F8F-82AB-4B22-96D0-2D4910A33253}"/>
              </a:ext>
            </a:extLst>
          </p:cNvPr>
          <p:cNvSpPr/>
          <p:nvPr/>
        </p:nvSpPr>
        <p:spPr>
          <a:xfrm>
            <a:off x="4488521" y="1932881"/>
            <a:ext cx="3266072" cy="851832"/>
          </a:xfrm>
          <a:prstGeom prst="rect">
            <a:avLst/>
          </a:prstGeom>
          <a:solidFill>
            <a:srgbClr val="F3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latin typeface="Arial Nova Cond" panose="020B0506020202020204" pitchFamily="34" charset="0"/>
              </a:rPr>
              <a:t>When it comes to arrhythmia management…</a:t>
            </a:r>
          </a:p>
        </p:txBody>
      </p:sp>
      <p:sp>
        <p:nvSpPr>
          <p:cNvPr id="13" name="Rectangle 12">
            <a:extLst>
              <a:ext uri="{FF2B5EF4-FFF2-40B4-BE49-F238E27FC236}">
                <a16:creationId xmlns:a16="http://schemas.microsoft.com/office/drawing/2014/main" id="{02BBADB2-B468-4FBD-BE62-F907157BCCC3}"/>
              </a:ext>
            </a:extLst>
          </p:cNvPr>
          <p:cNvSpPr/>
          <p:nvPr/>
        </p:nvSpPr>
        <p:spPr>
          <a:xfrm>
            <a:off x="8001133" y="1955043"/>
            <a:ext cx="3266071" cy="851832"/>
          </a:xfrm>
          <a:prstGeom prst="rect">
            <a:avLst/>
          </a:prstGeom>
          <a:solidFill>
            <a:srgbClr val="6FA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ova Cond" panose="020B0506020202020204" pitchFamily="34" charset="0"/>
              </a:rPr>
              <a:t>Focus on screening and prevention</a:t>
            </a:r>
          </a:p>
        </p:txBody>
      </p:sp>
      <p:sp>
        <p:nvSpPr>
          <p:cNvPr id="15" name="TextBox 14">
            <a:extLst>
              <a:ext uri="{FF2B5EF4-FFF2-40B4-BE49-F238E27FC236}">
                <a16:creationId xmlns:a16="http://schemas.microsoft.com/office/drawing/2014/main" id="{DB26E747-95A4-4F7D-925F-489AF9FC64B1}"/>
              </a:ext>
            </a:extLst>
          </p:cNvPr>
          <p:cNvSpPr txBox="1"/>
          <p:nvPr/>
        </p:nvSpPr>
        <p:spPr>
          <a:xfrm>
            <a:off x="9002344" y="1518204"/>
            <a:ext cx="1373232" cy="425758"/>
          </a:xfrm>
          <a:prstGeom prst="rect">
            <a:avLst/>
          </a:prstGeom>
          <a:noFill/>
        </p:spPr>
        <p:txBody>
          <a:bodyPr wrap="square" rtlCol="0">
            <a:spAutoFit/>
          </a:bodyPr>
          <a:lstStyle/>
          <a:p>
            <a:pPr algn="ctr">
              <a:lnSpc>
                <a:spcPts val="2600"/>
              </a:lnSpc>
              <a:spcAft>
                <a:spcPts val="600"/>
              </a:spcAft>
            </a:pPr>
            <a:r>
              <a:rPr lang="en-US" sz="2200" b="1" dirty="0">
                <a:solidFill>
                  <a:schemeClr val="tx1"/>
                </a:solidFill>
                <a:effectLst/>
                <a:latin typeface="Arial Nova Cond" panose="020B0506020202020204" pitchFamily="34" charset="0"/>
                <a:ea typeface="Calibri" panose="020F0502020204030204" pitchFamily="34" charset="0"/>
                <a:cs typeface="Times New Roman" panose="02020603050405020304" pitchFamily="18" charset="0"/>
              </a:rPr>
              <a:t>Webinar </a:t>
            </a:r>
            <a:r>
              <a:rPr lang="en-US" sz="2200" b="1" dirty="0">
                <a:solidFill>
                  <a:schemeClr val="tx1"/>
                </a:solidFill>
                <a:latin typeface="Arial Nova Cond" panose="020B0506020202020204" pitchFamily="34" charset="0"/>
                <a:ea typeface="Calibri" panose="020F0502020204030204" pitchFamily="34" charset="0"/>
                <a:cs typeface="Times New Roman" panose="02020603050405020304" pitchFamily="18" charset="0"/>
              </a:rPr>
              <a:t>3</a:t>
            </a:r>
            <a:endParaRPr lang="en-US" sz="2200" b="1" dirty="0">
              <a:solidFill>
                <a:srgbClr val="6FAAAF"/>
              </a:solidFill>
              <a:latin typeface="Arial Nova Cond" panose="020B0506020202020204" pitchFamily="34" charset="0"/>
            </a:endParaRPr>
          </a:p>
        </p:txBody>
      </p:sp>
      <p:sp>
        <p:nvSpPr>
          <p:cNvPr id="16" name="TextBox 15">
            <a:extLst>
              <a:ext uri="{FF2B5EF4-FFF2-40B4-BE49-F238E27FC236}">
                <a16:creationId xmlns:a16="http://schemas.microsoft.com/office/drawing/2014/main" id="{460A452E-D939-4A38-B62B-40CB1400D3DD}"/>
              </a:ext>
            </a:extLst>
          </p:cNvPr>
          <p:cNvSpPr txBox="1"/>
          <p:nvPr/>
        </p:nvSpPr>
        <p:spPr>
          <a:xfrm>
            <a:off x="5450461" y="1518204"/>
            <a:ext cx="1373232" cy="425758"/>
          </a:xfrm>
          <a:prstGeom prst="rect">
            <a:avLst/>
          </a:prstGeom>
          <a:noFill/>
        </p:spPr>
        <p:txBody>
          <a:bodyPr wrap="square" rtlCol="0">
            <a:spAutoFit/>
          </a:bodyPr>
          <a:lstStyle/>
          <a:p>
            <a:pPr algn="ctr">
              <a:lnSpc>
                <a:spcPts val="2600"/>
              </a:lnSpc>
              <a:spcAft>
                <a:spcPts val="600"/>
              </a:spcAft>
            </a:pPr>
            <a:r>
              <a:rPr lang="en-US" sz="2200" b="1" dirty="0">
                <a:solidFill>
                  <a:schemeClr val="tx1"/>
                </a:solidFill>
                <a:effectLst/>
                <a:latin typeface="Arial Nova Cond" panose="020B0506020202020204" pitchFamily="34" charset="0"/>
                <a:ea typeface="Calibri" panose="020F0502020204030204" pitchFamily="34" charset="0"/>
                <a:cs typeface="Times New Roman" panose="02020603050405020304" pitchFamily="18" charset="0"/>
              </a:rPr>
              <a:t>Webinar 2</a:t>
            </a:r>
            <a:endParaRPr lang="en-US" sz="2200" b="1" dirty="0">
              <a:solidFill>
                <a:srgbClr val="6FAAAF"/>
              </a:solidFill>
              <a:latin typeface="Arial Nova Cond" panose="020B0506020202020204" pitchFamily="34" charset="0"/>
            </a:endParaRPr>
          </a:p>
        </p:txBody>
      </p:sp>
      <p:sp>
        <p:nvSpPr>
          <p:cNvPr id="17" name="Content Placeholder 4">
            <a:extLst>
              <a:ext uri="{FF2B5EF4-FFF2-40B4-BE49-F238E27FC236}">
                <a16:creationId xmlns:a16="http://schemas.microsoft.com/office/drawing/2014/main" id="{532F6404-E431-4AAB-8F52-1BF39284A5E0}"/>
              </a:ext>
            </a:extLst>
          </p:cNvPr>
          <p:cNvSpPr txBox="1">
            <a:spLocks/>
          </p:cNvSpPr>
          <p:nvPr/>
        </p:nvSpPr>
        <p:spPr>
          <a:xfrm>
            <a:off x="4583832" y="2928729"/>
            <a:ext cx="3098443" cy="203132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Today!</a:t>
            </a:r>
            <a:endParaRPr lang="en-US" sz="1800" b="1" dirty="0">
              <a:latin typeface="Gill Sans" panose="020B0502020104020203" pitchFamily="34" charset="0"/>
              <a:ea typeface="Calibri" panose="020F0502020204030204" pitchFamily="34" charset="0"/>
              <a:cs typeface="Times New Roman" panose="02020603050405020304" pitchFamily="18" charset="0"/>
            </a:endParaRPr>
          </a:p>
          <a:p>
            <a:pPr marL="0" indent="0">
              <a:lnSpc>
                <a:spcPct val="100000"/>
              </a:lnSpc>
              <a:spcBef>
                <a:spcPts val="0"/>
              </a:spcBef>
              <a:buFont typeface="Arial" panose="020B0604020202020204" pitchFamily="34" charset="0"/>
              <a:buNone/>
            </a:pPr>
            <a:endParaRPr lang="en-US" sz="1800" b="1" dirty="0">
              <a:latin typeface="Gill Sans" panose="020B0502020104020203"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800" b="1" dirty="0">
                <a:latin typeface="Gill Sans" panose="020B0502020104020203" pitchFamily="34" charset="0"/>
                <a:ea typeface="Calibri" panose="020F0502020204030204" pitchFamily="34" charset="0"/>
                <a:cs typeface="Times New Roman" panose="02020603050405020304" pitchFamily="18" charset="0"/>
              </a:rPr>
              <a:t>Moderators: </a:t>
            </a:r>
            <a:r>
              <a:rPr lang="en-US" sz="1800" dirty="0">
                <a:latin typeface="Gill Sans" panose="020B0502020104020203" pitchFamily="34" charset="0"/>
                <a:ea typeface="Calibri" panose="020F0502020204030204" pitchFamily="34" charset="0"/>
                <a:cs typeface="Times New Roman" panose="02020603050405020304" pitchFamily="18" charset="0"/>
              </a:rPr>
              <a:t>Matthew Bennett, Jason Andrade</a:t>
            </a:r>
          </a:p>
          <a:p>
            <a:pPr marL="0" indent="0">
              <a:lnSpc>
                <a:spcPct val="100000"/>
              </a:lnSpc>
              <a:spcBef>
                <a:spcPts val="0"/>
              </a:spcBef>
              <a:buNone/>
            </a:pPr>
            <a:r>
              <a:rPr lang="en-US" sz="1800" b="1" dirty="0">
                <a:latin typeface="Gill Sans" panose="020B0502020104020203" pitchFamily="34" charset="0"/>
                <a:ea typeface="Calibri" panose="020F0502020204030204" pitchFamily="34" charset="0"/>
                <a:cs typeface="Times New Roman" panose="02020603050405020304" pitchFamily="18" charset="0"/>
              </a:rPr>
              <a:t>Faculty: </a:t>
            </a:r>
            <a:r>
              <a:rPr lang="en-US" sz="1800" dirty="0">
                <a:latin typeface="Gill Sans" panose="020B0502020104020203" pitchFamily="34" charset="0"/>
                <a:ea typeface="Calibri" panose="020F0502020204030204" pitchFamily="34" charset="0"/>
                <a:cs typeface="Times New Roman" panose="02020603050405020304" pitchFamily="18" charset="0"/>
              </a:rPr>
              <a:t>Martin Aguilar, Clare Atzema, Louise Pilote, Atul Verma</a:t>
            </a:r>
            <a:endParaRPr lang="en-US" sz="1800" dirty="0">
              <a:latin typeface="GillSans-Light" panose="020B0400000000000000" pitchFamily="34" charset="0"/>
            </a:endParaRPr>
          </a:p>
        </p:txBody>
      </p:sp>
      <p:sp>
        <p:nvSpPr>
          <p:cNvPr id="18" name="Content Placeholder 4">
            <a:extLst>
              <a:ext uri="{FF2B5EF4-FFF2-40B4-BE49-F238E27FC236}">
                <a16:creationId xmlns:a16="http://schemas.microsoft.com/office/drawing/2014/main" id="{7130F765-3D98-41A6-AA9A-A202FF3D916C}"/>
              </a:ext>
            </a:extLst>
          </p:cNvPr>
          <p:cNvSpPr txBox="1">
            <a:spLocks/>
          </p:cNvSpPr>
          <p:nvPr/>
        </p:nvSpPr>
        <p:spPr>
          <a:xfrm>
            <a:off x="8141990" y="2969445"/>
            <a:ext cx="3008100" cy="203132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Sept 23 </a:t>
            </a:r>
            <a:r>
              <a:rPr lang="en-US" sz="1800" dirty="0">
                <a:latin typeface="Gill Sans" panose="020B0502020104020203" pitchFamily="34" charset="0"/>
                <a:ea typeface="Calibri" panose="020F0502020204030204" pitchFamily="34" charset="0"/>
                <a:cs typeface="Times New Roman" panose="02020603050405020304" pitchFamily="18" charset="0"/>
              </a:rPr>
              <a:t>from </a:t>
            </a:r>
            <a:r>
              <a:rPr lang="en-US" sz="18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8 PM – 9 PM ET</a:t>
            </a:r>
            <a:endParaRPr lang="en-US" sz="1800" b="1" dirty="0">
              <a:solidFill>
                <a:srgbClr val="F33A45"/>
              </a:solidFill>
              <a:latin typeface="Gill Sans" panose="020B0502020104020203" pitchFamily="34" charset="0"/>
              <a:ea typeface="Calibri" panose="020F0502020204030204" pitchFamily="34" charset="0"/>
              <a:cs typeface="Times New Roman" panose="02020603050405020304" pitchFamily="18" charset="0"/>
            </a:endParaRPr>
          </a:p>
          <a:p>
            <a:pPr>
              <a:lnSpc>
                <a:spcPct val="100000"/>
              </a:lnSpc>
              <a:spcBef>
                <a:spcPts val="0"/>
              </a:spcBef>
            </a:pPr>
            <a:endParaRPr lang="en-US" sz="1800" b="1" dirty="0">
              <a:latin typeface="Gill Sans" panose="020B0502020104020203"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800" b="1" dirty="0">
                <a:latin typeface="Gill Sans" panose="020B0502020104020203" pitchFamily="34" charset="0"/>
                <a:ea typeface="Calibri" panose="020F0502020204030204" pitchFamily="34" charset="0"/>
                <a:cs typeface="Times New Roman" panose="02020603050405020304" pitchFamily="18" charset="0"/>
              </a:rPr>
              <a:t>Moderators: </a:t>
            </a:r>
            <a:r>
              <a:rPr lang="en-US" sz="1800" dirty="0">
                <a:latin typeface="Gill Sans" panose="020B0502020104020203" pitchFamily="34" charset="0"/>
                <a:ea typeface="Calibri" panose="020F0502020204030204" pitchFamily="34" charset="0"/>
                <a:cs typeface="Times New Roman" panose="02020603050405020304" pitchFamily="18" charset="0"/>
              </a:rPr>
              <a:t>Jason Andrade, Laurent Macle</a:t>
            </a:r>
          </a:p>
          <a:p>
            <a:pPr marL="0" indent="0">
              <a:lnSpc>
                <a:spcPct val="100000"/>
              </a:lnSpc>
              <a:spcBef>
                <a:spcPts val="0"/>
              </a:spcBef>
              <a:buNone/>
            </a:pPr>
            <a:r>
              <a:rPr lang="en-US" sz="1800" b="1" dirty="0">
                <a:latin typeface="Gill Sans" panose="020B0502020104020203" pitchFamily="34" charset="0"/>
                <a:ea typeface="Calibri" panose="020F0502020204030204" pitchFamily="34" charset="0"/>
                <a:cs typeface="Times New Roman" panose="02020603050405020304" pitchFamily="18" charset="0"/>
              </a:rPr>
              <a:t>Faculty: </a:t>
            </a:r>
            <a:r>
              <a:rPr lang="en-US" sz="1800" dirty="0">
                <a:latin typeface="Gill Sans" panose="020B0502020104020203" pitchFamily="34" charset="0"/>
                <a:ea typeface="Calibri" panose="020F0502020204030204" pitchFamily="34" charset="0"/>
                <a:cs typeface="Times New Roman" panose="02020603050405020304" pitchFamily="18" charset="0"/>
              </a:rPr>
              <a:t>Paul Dorian, Jeff Healey, Ratika Parkash, Roopinder Sandhu</a:t>
            </a:r>
            <a:endParaRPr lang="en-US" sz="1800" dirty="0">
              <a:latin typeface="GillSans-Light" panose="020B0400000000000000" pitchFamily="34" charset="0"/>
            </a:endParaRPr>
          </a:p>
        </p:txBody>
      </p:sp>
      <p:sp>
        <p:nvSpPr>
          <p:cNvPr id="21" name="TextBox 20">
            <a:extLst>
              <a:ext uri="{FF2B5EF4-FFF2-40B4-BE49-F238E27FC236}">
                <a16:creationId xmlns:a16="http://schemas.microsoft.com/office/drawing/2014/main" id="{99451374-5CFF-4E74-B64D-6DFAF687B12F}"/>
              </a:ext>
            </a:extLst>
          </p:cNvPr>
          <p:cNvSpPr txBox="1"/>
          <p:nvPr/>
        </p:nvSpPr>
        <p:spPr>
          <a:xfrm>
            <a:off x="988852" y="5461908"/>
            <a:ext cx="6017218" cy="461665"/>
          </a:xfrm>
          <a:prstGeom prst="rect">
            <a:avLst/>
          </a:prstGeom>
          <a:noFill/>
        </p:spPr>
        <p:txBody>
          <a:bodyPr wrap="square" rtlCol="0">
            <a:spAutoFit/>
          </a:bodyPr>
          <a:lstStyle/>
          <a:p>
            <a:r>
              <a:rPr lang="en-US" sz="2400" dirty="0">
                <a:latin typeface="Arial Nova Cond" panose="020B0506020202020204" pitchFamily="34" charset="0"/>
              </a:rPr>
              <a:t>Register at </a:t>
            </a:r>
            <a:r>
              <a:rPr lang="en-US" sz="2400" b="1" dirty="0">
                <a:solidFill>
                  <a:srgbClr val="F33A45"/>
                </a:solidFill>
                <a:latin typeface="Arial Nova Cond" panose="020B0506020202020204" pitchFamily="34" charset="0"/>
              </a:rPr>
              <a:t>CCS.ca/programs-and-events/</a:t>
            </a:r>
          </a:p>
        </p:txBody>
      </p:sp>
    </p:spTree>
    <p:extLst>
      <p:ext uri="{BB962C8B-B14F-4D97-AF65-F5344CB8AC3E}">
        <p14:creationId xmlns:p14="http://schemas.microsoft.com/office/powerpoint/2010/main" val="218160777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12394</TotalTime>
  <Words>3447</Words>
  <Application>Microsoft Office PowerPoint</Application>
  <PresentationFormat>Widescreen</PresentationFormat>
  <Paragraphs>384</Paragraphs>
  <Slides>54</Slides>
  <Notes>54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54</vt:i4>
      </vt:variant>
    </vt:vector>
  </HeadingPairs>
  <TitlesOfParts>
    <vt:vector size="66" baseType="lpstr">
      <vt:lpstr>Arial</vt:lpstr>
      <vt:lpstr>Arial Nova Cond</vt:lpstr>
      <vt:lpstr>Calibri</vt:lpstr>
      <vt:lpstr>Calibri Light</vt:lpstr>
      <vt:lpstr>Gill Sans</vt:lpstr>
      <vt:lpstr>GillSans-Light</vt:lpstr>
      <vt:lpstr>Helvetica</vt:lpstr>
      <vt:lpstr>Open Sans</vt:lpstr>
      <vt:lpstr>Symbol</vt:lpstr>
      <vt:lpstr>Custom Design</vt:lpstr>
      <vt:lpstr>2_Custom Design</vt:lpstr>
      <vt:lpstr>1_Custom Design</vt:lpstr>
      <vt:lpstr>PowerPoint Presentation</vt:lpstr>
      <vt:lpstr>PowerPoint Presentation</vt:lpstr>
      <vt:lpstr>PowerPoint Presentation</vt:lpstr>
      <vt:lpstr>WELCOME TO THE CCS/CHRS AF WEBINAR SERIES</vt:lpstr>
      <vt:lpstr>CCS/CHRS KTA COLLABORATION</vt:lpstr>
      <vt:lpstr>SAVE THE DATE! </vt:lpstr>
      <vt:lpstr>PowerPoint Presentation</vt:lpstr>
      <vt:lpstr>PowerPoint Presentation</vt:lpstr>
      <vt:lpstr>THE CCS/CHRS AF WEBINAR SERIES</vt:lpstr>
      <vt:lpstr>Accreditation and Interactivity</vt:lpstr>
      <vt:lpstr>Faculty and Topic Overview</vt:lpstr>
      <vt:lpstr>Disclosure of potential conflicts of interest</vt:lpstr>
      <vt:lpstr>Disclosure of potential conflicts of interest</vt:lpstr>
      <vt:lpstr>Overall Learning Objectives</vt:lpstr>
      <vt:lpstr>PowerPoint Presentation</vt:lpstr>
      <vt:lpstr>Learning Objectives</vt:lpstr>
      <vt:lpstr>Cardioversion of acute onset AFF</vt:lpstr>
      <vt:lpstr>Cardioversion of acute onset AFF</vt:lpstr>
      <vt:lpstr>OAC: CHADS-65</vt:lpstr>
      <vt:lpstr>PowerPoint Presentation</vt:lpstr>
      <vt:lpstr>Rate-control</vt:lpstr>
      <vt:lpstr>Integrated Care</vt:lpstr>
      <vt:lpstr>PowerPoint Presentation</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Objectives</vt:lpstr>
      <vt:lpstr>Catheter ablation recommendations</vt:lpstr>
      <vt:lpstr>Catheter ablation for atrial fibrillation</vt:lpstr>
      <vt:lpstr>CABANA Trial</vt:lpstr>
      <vt:lpstr>Primary endpoints – CASTLE AF</vt:lpstr>
      <vt:lpstr>EARLY ablation intervention – EARLY AF</vt:lpstr>
      <vt:lpstr>Number of all-cause hospitalizations and ER visits before and after complex ablation procedures for atrial fibrillation in Ontario (2016/17 – 2018/19)</vt:lpstr>
      <vt:lpstr>Candidates for AF ablation</vt:lpstr>
      <vt:lpstr>PowerPoint Presentation</vt:lpstr>
      <vt:lpstr>Learning Objectives</vt:lpstr>
      <vt:lpstr>PowerPoint Presentation</vt:lpstr>
      <vt:lpstr>Epidemiological considerations</vt:lpstr>
      <vt:lpstr>Structural and electrophysiological differences</vt:lpstr>
      <vt:lpstr>Sex differences in AF clinical risk factors</vt:lpstr>
      <vt:lpstr>Sex differences in quality of life and symptoms in patients with AF</vt:lpstr>
      <vt:lpstr>Sex differences in risk of stroke in AF patients</vt:lpstr>
      <vt:lpstr>Representation of WOMEN in studies supporting the 2020 CCS Guidelines</vt:lpstr>
      <vt:lpstr>Conclusions</vt:lpstr>
      <vt:lpstr>PowerPoint Presentation</vt:lpstr>
      <vt:lpstr>SAVE THE DATES! </vt:lpstr>
      <vt:lpstr>Visit CCS.ca for more Guidelines and 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Swiggum, Elizabeth (Dr)</dc:creator>
  <cp:lastModifiedBy>Christianna Brooks</cp:lastModifiedBy>
  <cp:revision>341</cp:revision>
  <dcterms:modified xsi:type="dcterms:W3CDTF">2021-09-30T17:57:36Z</dcterms:modified>
</cp:coreProperties>
</file>